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7" r:id="rId2"/>
    <p:sldId id="462" r:id="rId3"/>
    <p:sldId id="569" r:id="rId4"/>
    <p:sldId id="348" r:id="rId5"/>
    <p:sldId id="616" r:id="rId6"/>
    <p:sldId id="617" r:id="rId7"/>
    <p:sldId id="618" r:id="rId8"/>
    <p:sldId id="619" r:id="rId9"/>
    <p:sldId id="620" r:id="rId10"/>
    <p:sldId id="621" r:id="rId11"/>
    <p:sldId id="546" r:id="rId12"/>
    <p:sldId id="554" r:id="rId13"/>
    <p:sldId id="555" r:id="rId14"/>
    <p:sldId id="556" r:id="rId15"/>
    <p:sldId id="557" r:id="rId16"/>
    <p:sldId id="558" r:id="rId17"/>
    <p:sldId id="560" r:id="rId18"/>
    <p:sldId id="562" r:id="rId19"/>
    <p:sldId id="561" r:id="rId20"/>
    <p:sldId id="559" r:id="rId21"/>
    <p:sldId id="566" r:id="rId22"/>
    <p:sldId id="583" r:id="rId23"/>
    <p:sldId id="584" r:id="rId24"/>
    <p:sldId id="585" r:id="rId25"/>
    <p:sldId id="586" r:id="rId26"/>
    <p:sldId id="587" r:id="rId27"/>
    <p:sldId id="588" r:id="rId28"/>
    <p:sldId id="622" r:id="rId29"/>
    <p:sldId id="582" r:id="rId30"/>
    <p:sldId id="567" r:id="rId31"/>
    <p:sldId id="592" r:id="rId32"/>
    <p:sldId id="593" r:id="rId33"/>
    <p:sldId id="594" r:id="rId34"/>
    <p:sldId id="612" r:id="rId35"/>
    <p:sldId id="595" r:id="rId36"/>
    <p:sldId id="596" r:id="rId37"/>
    <p:sldId id="613" r:id="rId38"/>
    <p:sldId id="597" r:id="rId39"/>
    <p:sldId id="598" r:id="rId40"/>
    <p:sldId id="623" r:id="rId41"/>
    <p:sldId id="614" r:id="rId42"/>
    <p:sldId id="600" r:id="rId43"/>
    <p:sldId id="601" r:id="rId44"/>
    <p:sldId id="602" r:id="rId45"/>
    <p:sldId id="615" r:id="rId46"/>
    <p:sldId id="297" r:id="rId47"/>
    <p:sldId id="260" r:id="rId48"/>
    <p:sldId id="30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3" d="100"/>
          <a:sy n="53" d="100"/>
        </p:scale>
        <p:origin x="24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1.jp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10.emf"/><Relationship Id="rId7" Type="http://schemas.openxmlformats.org/officeDocument/2006/relationships/diagramLayout" Target="../diagrams/layout1.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12.emf"/><Relationship Id="rId10" Type="http://schemas.microsoft.com/office/2007/relationships/diagramDrawing" Target="../diagrams/drawing1.xml"/><Relationship Id="rId4" Type="http://schemas.openxmlformats.org/officeDocument/2006/relationships/image" Target="../media/image6.emf"/><Relationship Id="rId9" Type="http://schemas.openxmlformats.org/officeDocument/2006/relationships/diagramColors" Target="../diagrams/colors1.xml"/></Relationships>
</file>

<file path=ppt/slides/_rels/slide13.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0.emf"/><Relationship Id="rId7" Type="http://schemas.openxmlformats.org/officeDocument/2006/relationships/diagramLayout" Target="../diagrams/layout2.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12.emf"/><Relationship Id="rId10" Type="http://schemas.microsoft.com/office/2007/relationships/diagramDrawing" Target="../diagrams/drawing2.xml"/><Relationship Id="rId4" Type="http://schemas.openxmlformats.org/officeDocument/2006/relationships/image" Target="../media/image6.emf"/><Relationship Id="rId9" Type="http://schemas.openxmlformats.org/officeDocument/2006/relationships/diagramColors" Target="../diagrams/colors2.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2.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2.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2.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0.emf"/><Relationship Id="rId7" Type="http://schemas.openxmlformats.org/officeDocument/2006/relationships/hyperlink" Target="https://www.youtube.com/watch?v=-czpigN0lTY"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2.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1.emf"/><Relationship Id="rId4" Type="http://schemas.openxmlformats.org/officeDocument/2006/relationships/image" Target="../media/image12.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12.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22.emf"/><Relationship Id="rId4" Type="http://schemas.openxmlformats.org/officeDocument/2006/relationships/image" Target="../media/image12.emf"/></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0.emf"/></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W8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338641"/>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82000"/>
    </mc:Choice>
    <mc:Fallback xmlns="">
      <p:transition spd="slow" advTm="8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541269"/>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105000"/>
    </mc:Choice>
    <mc:Fallback xmlns="">
      <p:transition spd="slow" advTm="10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r>
              <a:rPr lang="en-US" sz="2400" b="1" dirty="0">
                <a:solidFill>
                  <a:srgbClr val="0A1F61"/>
                </a:solidFill>
                <a:cs typeface="Tajawal ExtraBold" panose="00000800000000000000" pitchFamily="2" charset="-78"/>
              </a:rPr>
              <a:t>Successful virtual teams require leadership and high-level communication skills. The capacity to communicate and share data through online platforms (ICTs) has redefined organizations by giving the team members distant from each other the ability to participate and engage by working virtually.</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Action-Centered Leadership three aspects which are task, individual and team</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Team Building, Virtual Teams and the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20000"/>
    </mc:Choice>
    <mc:Fallback xmlns="">
      <p:transition spd="slow" advTm="12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W8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99737" y="1498737"/>
            <a:ext cx="7132793" cy="1138773"/>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a:p>
            <a:pPr marL="517525" algn="ctr"/>
            <a:r>
              <a:rPr lang="en-US" sz="3200" b="1" dirty="0">
                <a:solidFill>
                  <a:srgbClr val="C00000"/>
                </a:solidFill>
                <a:latin typeface="Tajawal ExtraBold" panose="00000800000000000000" pitchFamily="2" charset="-78"/>
                <a:cs typeface="Tajawal ExtraBold" panose="00000800000000000000" pitchFamily="2" charset="-78"/>
              </a:rPr>
              <a:t>The Teamwork Checklist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11" name="Picture 10" descr="A picture containing background pattern&#10;&#10;Description automatically generated">
            <a:extLst>
              <a:ext uri="{FF2B5EF4-FFF2-40B4-BE49-F238E27FC236}">
                <a16:creationId xmlns:a16="http://schemas.microsoft.com/office/drawing/2014/main" id="{E5B6BCF7-6555-0BD3-2AE3-66FFE0EB03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21744" y="2759383"/>
            <a:ext cx="5438419" cy="3627383"/>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2989729"/>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Teamwork Checklist</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This checklist serves as an informal guide to diagnosing teamwork. Base your answers on whatever experiences you have in leading a team, at work or outside of work. Indicate whether your team has (or had) the following characteristics:</a:t>
            </a: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666713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Yes or </a:t>
            </a:r>
            <a:r>
              <a:rPr lang="en-US" sz="2800" b="1" dirty="0">
                <a:solidFill>
                  <a:srgbClr val="0A1F61"/>
                </a:solidFill>
                <a:cs typeface="Tajawal ExtraBold" panose="00000800000000000000" pitchFamily="2" charset="-78"/>
              </a:rPr>
              <a:t>mostly </a:t>
            </a:r>
            <a:r>
              <a:rPr lang="en-US" sz="2800" b="1" dirty="0">
                <a:solidFill>
                  <a:srgbClr val="C00000"/>
                </a:solidFill>
                <a:cs typeface="Tajawal ExtraBold" panose="00000800000000000000" pitchFamily="2" charset="-78"/>
              </a:rPr>
              <a:t>No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1. Definite goals that each member knows and Understands </a:t>
            </a:r>
          </a:p>
          <a:p>
            <a:pPr algn="just"/>
            <a:r>
              <a:rPr lang="en-US" sz="2800" b="1" dirty="0">
                <a:solidFill>
                  <a:srgbClr val="0A1F61"/>
                </a:solidFill>
                <a:cs typeface="Tajawal ExtraBold" panose="00000800000000000000" pitchFamily="2" charset="-78"/>
              </a:rPr>
              <a:t>2. Clearly established roles and responsibilities </a:t>
            </a:r>
          </a:p>
          <a:p>
            <a:pPr algn="just"/>
            <a:r>
              <a:rPr lang="en-US" sz="2800" b="1" dirty="0">
                <a:solidFill>
                  <a:srgbClr val="0A1F61"/>
                </a:solidFill>
                <a:cs typeface="Tajawal ExtraBold" panose="00000800000000000000" pitchFamily="2" charset="-78"/>
              </a:rPr>
              <a:t>3. Members who work together very well without strong egos or personalities creating problems </a:t>
            </a:r>
          </a:p>
          <a:p>
            <a:pPr algn="just"/>
            <a:r>
              <a:rPr lang="en-US" sz="2800" b="1" dirty="0">
                <a:solidFill>
                  <a:srgbClr val="0A1F61"/>
                </a:solidFill>
                <a:cs typeface="Tajawal ExtraBold" panose="00000800000000000000" pitchFamily="2" charset="-78"/>
              </a:rPr>
              <a:t>4. Well-documented guidelines for behavior and ground rules</a:t>
            </a:r>
          </a:p>
          <a:p>
            <a:pPr algn="just"/>
            <a:r>
              <a:rPr lang="en-US" sz="2800" b="1" dirty="0">
                <a:solidFill>
                  <a:srgbClr val="0A1F61"/>
                </a:solidFill>
                <a:cs typeface="Tajawal ExtraBold" panose="00000800000000000000" pitchFamily="2" charset="-78"/>
              </a:rPr>
              <a:t>5. After a consensus is reached, every team member supporting it</a:t>
            </a:r>
          </a:p>
          <a:p>
            <a:pPr algn="just"/>
            <a:r>
              <a:rPr lang="en-US" sz="2800" b="1" dirty="0">
                <a:solidFill>
                  <a:srgbClr val="0A1F61"/>
                </a:solidFill>
                <a:cs typeface="Tajawal ExtraBold" panose="00000800000000000000" pitchFamily="2" charset="-78"/>
              </a:rPr>
              <a:t>6. Team being aware when it has achieved Success</a:t>
            </a:r>
          </a:p>
          <a:p>
            <a:pPr algn="just"/>
            <a:r>
              <a:rPr lang="en-US" sz="2800" b="1" dirty="0">
                <a:solidFill>
                  <a:srgbClr val="0A1F61"/>
                </a:solidFill>
                <a:cs typeface="Tajawal ExtraBold" panose="00000800000000000000" pitchFamily="2" charset="-78"/>
              </a:rPr>
              <a:t>7. Open communication in an atmosphere of trust</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Yes or No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8. Continuous learning and training in appropriate skills </a:t>
            </a:r>
          </a:p>
          <a:p>
            <a:pPr algn="just"/>
            <a:r>
              <a:rPr lang="en-US" sz="2800" b="1" dirty="0">
                <a:solidFill>
                  <a:srgbClr val="0A1F61"/>
                </a:solidFill>
                <a:cs typeface="Tajawal ExtraBold" panose="00000800000000000000" pitchFamily="2" charset="-78"/>
              </a:rPr>
              <a:t>9. Team members who are flexible, open-minded, and dependable 10. Team members who have an "all in it together" Attitude </a:t>
            </a:r>
          </a:p>
          <a:p>
            <a:pPr algn="just"/>
            <a:r>
              <a:rPr lang="en-US" sz="2800" b="1" dirty="0">
                <a:solidFill>
                  <a:srgbClr val="0A1F61"/>
                </a:solidFill>
                <a:cs typeface="Tajawal ExtraBold" panose="00000800000000000000" pitchFamily="2" charset="-78"/>
              </a:rPr>
              <a:t>11. Higher management's patience and support </a:t>
            </a:r>
          </a:p>
          <a:p>
            <a:pPr algn="just"/>
            <a:r>
              <a:rPr lang="en-US" sz="2800" b="1" dirty="0">
                <a:solidFill>
                  <a:srgbClr val="0A1F61"/>
                </a:solidFill>
                <a:cs typeface="Tajawal ExtraBold" panose="00000800000000000000" pitchFamily="2" charset="-78"/>
              </a:rPr>
              <a:t>12. Each member having pride in his or her work </a:t>
            </a:r>
          </a:p>
          <a:p>
            <a:pPr algn="just"/>
            <a:r>
              <a:rPr lang="en-US" sz="2800" b="1" dirty="0">
                <a:solidFill>
                  <a:srgbClr val="0A1F61"/>
                </a:solidFill>
                <a:cs typeface="Tajawal ExtraBold" panose="00000800000000000000" pitchFamily="2" charset="-78"/>
              </a:rPr>
              <a:t>13. Rewards tied to individual as well as team results</a:t>
            </a:r>
          </a:p>
          <a:p>
            <a:pPr algn="just"/>
            <a:r>
              <a:rPr lang="en-US" sz="2800" b="1" dirty="0">
                <a:solidFill>
                  <a:srgbClr val="0A1F61"/>
                </a:solidFill>
                <a:cs typeface="Tajawal ExtraBold" panose="00000800000000000000" pitchFamily="2" charset="-78"/>
              </a:rPr>
              <a:t>14. Team members who automatically provide backup and support for one another without the team leader's stepping in</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675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644926" y="1420543"/>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	Write Yes or No for each statement</a:t>
            </a:r>
            <a:endParaRPr lang="en-US" sz="2400" b="1" dirty="0">
              <a:solidFill>
                <a:srgbClr val="C00000"/>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Scoring and interpretation: The larger the number of statements answered "mostly yes," the more likely it is that good teamwork is present, thus contributing to productivity. The answers will serve as discussion points among team members for improving teamwork and group effectiveness. Negative responses to the statements can be used as suggestions for taking action to improve teamwork in your group.</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72972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Diagram&#10;&#10;Description automatically generated">
            <a:extLst>
              <a:ext uri="{FF2B5EF4-FFF2-40B4-BE49-F238E27FC236}">
                <a16:creationId xmlns:a16="http://schemas.microsoft.com/office/drawing/2014/main" id="{2BF92070-63F9-D1FE-0074-9B4C9E960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5240" y="1119962"/>
            <a:ext cx="7557983" cy="4251366"/>
          </a:xfrm>
          <a:prstGeom prst="rect">
            <a:avLst/>
          </a:prstGeom>
        </p:spPr>
      </p:pic>
    </p:spTree>
    <p:extLst>
      <p:ext uri="{BB962C8B-B14F-4D97-AF65-F5344CB8AC3E}">
        <p14:creationId xmlns:p14="http://schemas.microsoft.com/office/powerpoint/2010/main" val="275568577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313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extLst>
              <p:ext uri="{D42A27DB-BD31-4B8C-83A1-F6EECF244321}">
                <p14:modId xmlns:p14="http://schemas.microsoft.com/office/powerpoint/2010/main" val="1388202855"/>
              </p:ext>
            </p:extLst>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571501" y="1303434"/>
            <a:ext cx="6087150" cy="511364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 Centered Leadership</a:t>
            </a:r>
            <a:r>
              <a:rPr lang="ar-EG" sz="2000" b="1" dirty="0">
                <a:solidFill>
                  <a:srgbClr val="0A1F61"/>
                </a:solidFill>
                <a:latin typeface="Tajawal ExtraBold" panose="00000800000000000000" pitchFamily="2" charset="-78"/>
                <a:cs typeface="Tajawal ExtraBold" panose="00000800000000000000" pitchFamily="2" charset="-78"/>
              </a:rPr>
              <a:t> القيادة المتمحورة حول العمل</a:t>
            </a:r>
            <a:r>
              <a:rPr lang="en-US" sz="2000" b="1" dirty="0">
                <a:solidFill>
                  <a:srgbClr val="0A1F61"/>
                </a:solidFill>
                <a:latin typeface="Tajawal ExtraBold" panose="00000800000000000000" pitchFamily="2" charset="-78"/>
                <a:cs typeface="Tajawal ExtraBold" panose="00000800000000000000" pitchFamily="2" charset="-78"/>
              </a:rPr>
              <a:t> is also a simple </a:t>
            </a:r>
            <a:r>
              <a:rPr lang="en-US" sz="2000" b="1" dirty="0">
                <a:solidFill>
                  <a:srgbClr val="C00000"/>
                </a:solidFill>
                <a:latin typeface="Tajawal ExtraBold" panose="00000800000000000000" pitchFamily="2" charset="-78"/>
                <a:cs typeface="Tajawal ExtraBold" panose="00000800000000000000" pitchFamily="2" charset="-78"/>
              </a:rPr>
              <a:t>leadership and management model</a:t>
            </a:r>
            <a:r>
              <a:rPr lang="en-US" sz="2000" b="1" dirty="0">
                <a:solidFill>
                  <a:srgbClr val="0A1F61"/>
                </a:solidFill>
                <a:latin typeface="Tajawal ExtraBold" panose="00000800000000000000" pitchFamily="2" charset="-78"/>
                <a:cs typeface="Tajawal ExtraBold" panose="00000800000000000000" pitchFamily="2" charset="-78"/>
              </a:rPr>
              <a:t>, which makes it easy to </a:t>
            </a:r>
            <a:r>
              <a:rPr lang="en-US" sz="2000" b="1" dirty="0">
                <a:solidFill>
                  <a:srgbClr val="0070C0"/>
                </a:solidFill>
                <a:latin typeface="Tajawal ExtraBold" panose="00000800000000000000" pitchFamily="2" charset="-78"/>
                <a:cs typeface="Tajawal ExtraBold" panose="00000800000000000000" pitchFamily="2" charset="-78"/>
              </a:rPr>
              <a:t>remember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70C0"/>
                </a:solidFill>
                <a:latin typeface="Tajawal ExtraBold" panose="00000800000000000000" pitchFamily="2" charset="-78"/>
                <a:cs typeface="Tajawal ExtraBold" panose="00000800000000000000" pitchFamily="2" charset="-78"/>
              </a:rPr>
              <a:t>apply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070C0"/>
                </a:solidFill>
                <a:latin typeface="Tajawal ExtraBold" panose="00000800000000000000" pitchFamily="2" charset="-78"/>
                <a:cs typeface="Tajawal ExtraBold" panose="00000800000000000000" pitchFamily="2" charset="-78"/>
              </a:rPr>
              <a:t>adapt</a:t>
            </a:r>
            <a:r>
              <a:rPr lang="en-US" sz="2000" b="1" dirty="0">
                <a:solidFill>
                  <a:srgbClr val="0A1F61"/>
                </a:solidFill>
                <a:latin typeface="Tajawal ExtraBold" panose="00000800000000000000" pitchFamily="2" charset="-78"/>
                <a:cs typeface="Tajawal ExtraBold" panose="00000800000000000000" pitchFamily="2" charset="-78"/>
              </a:rPr>
              <a:t> to your own situation.</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John Adair's Action-Centered Leadership model is commonly represented by three overlapping circles, that explain how to be able to use each of the elements according to the situation. </a:t>
            </a:r>
          </a:p>
        </p:txBody>
      </p:sp>
    </p:spTree>
    <p:extLst>
      <p:ext uri="{BB962C8B-B14F-4D97-AF65-F5344CB8AC3E}">
        <p14:creationId xmlns:p14="http://schemas.microsoft.com/office/powerpoint/2010/main" val="497414300"/>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57530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Being able to do all of these things, and keep the </a:t>
            </a:r>
            <a:r>
              <a:rPr lang="en-US" sz="2000" b="1" dirty="0">
                <a:solidFill>
                  <a:srgbClr val="FF0000"/>
                </a:solidFill>
                <a:latin typeface="Tajawal ExtraBold" panose="00000800000000000000" pitchFamily="2" charset="-78"/>
                <a:cs typeface="Tajawal ExtraBold" panose="00000800000000000000" pitchFamily="2" charset="-78"/>
              </a:rPr>
              <a:t>right balance</a:t>
            </a:r>
            <a:r>
              <a:rPr lang="en-US" sz="2000" b="1" dirty="0">
                <a:solidFill>
                  <a:srgbClr val="0A1F61"/>
                </a:solidFill>
                <a:latin typeface="Tajawal ExtraBold" panose="00000800000000000000" pitchFamily="2" charset="-78"/>
                <a:cs typeface="Tajawal ExtraBold" panose="00000800000000000000" pitchFamily="2" charset="-78"/>
              </a:rPr>
              <a:t>, gets results, builds morale, improves quality, develops teams and productivity and is the mark of a successful manager and leader.</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'three circles' diagram  illustrates </a:t>
            </a:r>
            <a:r>
              <a:rPr lang="en-US" sz="2000" b="1" dirty="0">
                <a:solidFill>
                  <a:srgbClr val="FF0000"/>
                </a:solidFill>
                <a:latin typeface="Tajawal ExtraBold" panose="00000800000000000000" pitchFamily="2" charset="-78"/>
                <a:cs typeface="Tajawal ExtraBold" panose="00000800000000000000" pitchFamily="2" charset="-78"/>
              </a:rPr>
              <a:t>three core responsibilities</a:t>
            </a:r>
            <a:r>
              <a:rPr lang="en-US" sz="2000" b="1" dirty="0">
                <a:solidFill>
                  <a:srgbClr val="0A1F61"/>
                </a:solidFill>
                <a:latin typeface="Tajawal ExtraBold" panose="00000800000000000000" pitchFamily="2" charset="-78"/>
                <a:cs typeface="Tajawal ExtraBold" panose="00000800000000000000" pitchFamily="2" charset="-78"/>
              </a:rPr>
              <a:t>:</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Achieving the task</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the team or group</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individuals</a:t>
            </a:r>
          </a:p>
          <a:p>
            <a:pPr marL="974725" indent="-457200" algn="just">
              <a:lnSpc>
                <a:spcPct val="150000"/>
              </a:lnSpc>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2" name="TextBox 11">
            <a:extLst>
              <a:ext uri="{FF2B5EF4-FFF2-40B4-BE49-F238E27FC236}">
                <a16:creationId xmlns:a16="http://schemas.microsoft.com/office/drawing/2014/main" id="{A25DFA80-F456-45CF-77FA-A1F183CA96EC}"/>
              </a:ext>
            </a:extLst>
          </p:cNvPr>
          <p:cNvSpPr txBox="1"/>
          <p:nvPr/>
        </p:nvSpPr>
        <p:spPr>
          <a:xfrm>
            <a:off x="-162406" y="1693854"/>
            <a:ext cx="2031682" cy="2585323"/>
          </a:xfrm>
          <a:prstGeom prst="rect">
            <a:avLst/>
          </a:prstGeom>
          <a:noFill/>
        </p:spPr>
        <p:txBody>
          <a:bodyPr wrap="square">
            <a:spAutoFit/>
          </a:bodyPr>
          <a:lstStyle/>
          <a:p>
            <a:pPr algn="r" rtl="1"/>
            <a:r>
              <a:rPr lang="en-US" b="1" dirty="0" err="1"/>
              <a:t>إن</a:t>
            </a:r>
            <a:r>
              <a:rPr lang="en-US" b="1" dirty="0"/>
              <a:t> </a:t>
            </a:r>
            <a:r>
              <a:rPr lang="en-US" b="1" dirty="0" err="1"/>
              <a:t>القدرة</a:t>
            </a:r>
            <a:r>
              <a:rPr lang="en-US" b="1" dirty="0"/>
              <a:t> </a:t>
            </a:r>
            <a:r>
              <a:rPr lang="en-US" b="1" dirty="0" err="1"/>
              <a:t>على</a:t>
            </a:r>
            <a:r>
              <a:rPr lang="en-US" b="1" dirty="0"/>
              <a:t> </a:t>
            </a:r>
            <a:r>
              <a:rPr lang="en-US" b="1" dirty="0" err="1"/>
              <a:t>القيام</a:t>
            </a:r>
            <a:r>
              <a:rPr lang="en-US" b="1" dirty="0"/>
              <a:t> </a:t>
            </a:r>
            <a:r>
              <a:rPr lang="en-US" b="1" dirty="0" err="1"/>
              <a:t>بكل</a:t>
            </a:r>
            <a:r>
              <a:rPr lang="en-US" b="1" dirty="0"/>
              <a:t> </a:t>
            </a:r>
            <a:r>
              <a:rPr lang="en-US" b="1" dirty="0" err="1"/>
              <a:t>هذه</a:t>
            </a:r>
            <a:r>
              <a:rPr lang="en-US" b="1" dirty="0"/>
              <a:t> </a:t>
            </a:r>
            <a:r>
              <a:rPr lang="en-US" b="1" dirty="0" err="1"/>
              <a:t>الأشياء</a:t>
            </a:r>
            <a:r>
              <a:rPr lang="en-US" b="1" dirty="0"/>
              <a:t>، </a:t>
            </a:r>
            <a:r>
              <a:rPr lang="en-US" b="1" dirty="0" err="1"/>
              <a:t>والحفاظ</a:t>
            </a:r>
            <a:r>
              <a:rPr lang="en-US" b="1" dirty="0"/>
              <a:t> </a:t>
            </a:r>
            <a:r>
              <a:rPr lang="en-US" b="1" dirty="0" err="1"/>
              <a:t>على</a:t>
            </a:r>
            <a:r>
              <a:rPr lang="en-US" b="1" dirty="0"/>
              <a:t> </a:t>
            </a:r>
            <a:r>
              <a:rPr lang="en-US" b="1" dirty="0" err="1"/>
              <a:t>التوازن</a:t>
            </a:r>
            <a:r>
              <a:rPr lang="en-US" b="1" dirty="0"/>
              <a:t> </a:t>
            </a:r>
            <a:r>
              <a:rPr lang="en-US" b="1" dirty="0" err="1"/>
              <a:t>الصحيح</a:t>
            </a:r>
            <a:r>
              <a:rPr lang="en-US" b="1" dirty="0"/>
              <a:t>، </a:t>
            </a:r>
            <a:r>
              <a:rPr lang="en-US" b="1" dirty="0" err="1"/>
              <a:t>والحصول</a:t>
            </a:r>
            <a:r>
              <a:rPr lang="en-US" b="1" dirty="0"/>
              <a:t> </a:t>
            </a:r>
            <a:r>
              <a:rPr lang="en-US" b="1" dirty="0" err="1"/>
              <a:t>على</a:t>
            </a:r>
            <a:r>
              <a:rPr lang="en-US" b="1" dirty="0"/>
              <a:t> </a:t>
            </a:r>
            <a:r>
              <a:rPr lang="en-US" b="1" dirty="0" err="1"/>
              <a:t>النتائج</a:t>
            </a:r>
            <a:r>
              <a:rPr lang="en-US" b="1" dirty="0"/>
              <a:t>، </a:t>
            </a:r>
            <a:r>
              <a:rPr lang="en-US" b="1" dirty="0" err="1"/>
              <a:t>وبناء</a:t>
            </a:r>
            <a:r>
              <a:rPr lang="en-US" b="1" dirty="0"/>
              <a:t> </a:t>
            </a:r>
            <a:r>
              <a:rPr lang="en-US" b="1" dirty="0" err="1"/>
              <a:t>الروح</a:t>
            </a:r>
            <a:r>
              <a:rPr lang="en-US" b="1" dirty="0"/>
              <a:t> </a:t>
            </a:r>
            <a:r>
              <a:rPr lang="en-US" b="1" dirty="0" err="1"/>
              <a:t>المعنوية</a:t>
            </a:r>
            <a:r>
              <a:rPr lang="en-US" b="1" dirty="0"/>
              <a:t>، </a:t>
            </a:r>
            <a:r>
              <a:rPr lang="en-US" b="1" dirty="0" err="1"/>
              <a:t>وتحسين</a:t>
            </a:r>
            <a:r>
              <a:rPr lang="en-US" b="1" dirty="0"/>
              <a:t> </a:t>
            </a:r>
            <a:r>
              <a:rPr lang="en-US" b="1" dirty="0" err="1"/>
              <a:t>الجودة</a:t>
            </a:r>
            <a:r>
              <a:rPr lang="en-US" b="1" dirty="0"/>
              <a:t>، </a:t>
            </a:r>
            <a:r>
              <a:rPr lang="en-US" b="1" dirty="0" err="1"/>
              <a:t>وتطوير</a:t>
            </a:r>
            <a:r>
              <a:rPr lang="en-US" b="1" dirty="0"/>
              <a:t> </a:t>
            </a:r>
            <a:r>
              <a:rPr lang="en-US" b="1" dirty="0" err="1"/>
              <a:t>الفرق</a:t>
            </a:r>
            <a:r>
              <a:rPr lang="en-US" b="1" dirty="0"/>
              <a:t> </a:t>
            </a:r>
            <a:r>
              <a:rPr lang="en-US" b="1" dirty="0" err="1"/>
              <a:t>والإنتاجية</a:t>
            </a:r>
            <a:r>
              <a:rPr lang="en-US" b="1" dirty="0"/>
              <a:t>، </a:t>
            </a:r>
            <a:r>
              <a:rPr lang="en-US" b="1" dirty="0" err="1"/>
              <a:t>هي</a:t>
            </a:r>
            <a:r>
              <a:rPr lang="en-US" b="1" dirty="0"/>
              <a:t> </a:t>
            </a:r>
            <a:r>
              <a:rPr lang="en-US" b="1" dirty="0" err="1"/>
              <a:t>علامة</a:t>
            </a:r>
            <a:r>
              <a:rPr lang="en-US" b="1" dirty="0"/>
              <a:t> </a:t>
            </a:r>
            <a:r>
              <a:rPr lang="en-US" b="1" dirty="0" err="1"/>
              <a:t>المدير</a:t>
            </a:r>
            <a:r>
              <a:rPr lang="en-US" b="1" dirty="0"/>
              <a:t> </a:t>
            </a:r>
            <a:r>
              <a:rPr lang="en-US" b="1" dirty="0" err="1"/>
              <a:t>والقائد</a:t>
            </a:r>
            <a:r>
              <a:rPr lang="en-US" b="1" dirty="0"/>
              <a:t> </a:t>
            </a:r>
            <a:r>
              <a:rPr lang="en-US" b="1" dirty="0" err="1"/>
              <a:t>الناجح</a:t>
            </a:r>
            <a:r>
              <a:rPr lang="en-US" b="1" dirty="0"/>
              <a:t>.</a:t>
            </a:r>
          </a:p>
        </p:txBody>
      </p:sp>
    </p:spTree>
    <p:extLst>
      <p:ext uri="{BB962C8B-B14F-4D97-AF65-F5344CB8AC3E}">
        <p14:creationId xmlns:p14="http://schemas.microsoft.com/office/powerpoint/2010/main" val="1946149399"/>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75435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The Task</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66240"/>
            <a:ext cx="10818985" cy="5388719"/>
          </a:xfrm>
          <a:prstGeom prst="rect">
            <a:avLst/>
          </a:prstGeom>
          <a:noFill/>
        </p:spPr>
        <p:txBody>
          <a:bodyPr wrap="square" rtlCol="0">
            <a:spAutoFit/>
          </a:bodyPr>
          <a:lstStyle/>
          <a:p>
            <a:pPr marL="860425" indent="-3429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Create the plan to achieve the task - deliverables, measures, timescales, strategy and tactics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709841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Individuals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88719"/>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133987"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Team</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24535"/>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Task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task element, then you are more oriented towards a task-focused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task completion and less on the needs of the team or the individuals within the team.</a:t>
            </a:r>
          </a:p>
        </p:txBody>
      </p:sp>
      <p:pic>
        <p:nvPicPr>
          <p:cNvPr id="11" name="Picture 10" descr="Diagram&#10;&#10;Description automatically generated">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40451" y="1858442"/>
            <a:ext cx="5932224" cy="3336876"/>
          </a:xfrm>
          <a:prstGeom prst="rect">
            <a:avLst/>
          </a:prstGeom>
        </p:spPr>
      </p:pic>
    </p:spTree>
    <p:extLst>
      <p:ext uri="{BB962C8B-B14F-4D97-AF65-F5344CB8AC3E}">
        <p14:creationId xmlns:p14="http://schemas.microsoft.com/office/powerpoint/2010/main" val="3310513307"/>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39442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Individual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747244"/>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individual element, then you are more oriented towards an individual-focused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the needs of individuals and less on task completion and team cohesion.</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688944385"/>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512191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endParaRPr lang="en-US" sz="2800" b="1" dirty="0">
              <a:solidFill>
                <a:srgbClr val="FF8C01"/>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67961"/>
            <a:ext cx="10671749" cy="4010200"/>
          </a:xfrm>
          <a:prstGeom prst="rect">
            <a:avLst/>
          </a:prstGeom>
          <a:noFill/>
        </p:spPr>
        <p:txBody>
          <a:bodyPr wrap="square" rtlCol="0">
            <a:spAutoFit/>
          </a:bodyPr>
          <a:lstStyle/>
          <a:p>
            <a:pPr marL="860425" indent="-342900">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John Adair's 50:50 Rule</a:t>
            </a: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Adair also promotes a '50:50 rule' which he applies to various situations involving two possible influencers, </a:t>
            </a:r>
            <a:r>
              <a:rPr lang="en-US" sz="2400" b="1" dirty="0" err="1">
                <a:solidFill>
                  <a:srgbClr val="0A1F61"/>
                </a:solidFill>
                <a:latin typeface="Tajawal ExtraBold" panose="00000800000000000000" pitchFamily="2" charset="-78"/>
                <a:cs typeface="Tajawal ExtraBold" panose="00000800000000000000" pitchFamily="2" charset="-78"/>
              </a:rPr>
              <a:t>e.g</a:t>
            </a:r>
            <a:r>
              <a:rPr lang="en-US" sz="2400" b="1" dirty="0">
                <a:solidFill>
                  <a:srgbClr val="0A1F61"/>
                </a:solidFill>
                <a:latin typeface="Tajawal ExtraBold" panose="00000800000000000000" pitchFamily="2" charset="-78"/>
                <a:cs typeface="Tajawal ExtraBold" panose="00000800000000000000" pitchFamily="2" charset="-78"/>
              </a:rPr>
              <a:t> the view that </a:t>
            </a:r>
            <a:r>
              <a:rPr lang="en-US" sz="2400" b="1" dirty="0">
                <a:solidFill>
                  <a:srgbClr val="C00000"/>
                </a:solidFill>
                <a:latin typeface="Tajawal ExtraBold" panose="00000800000000000000" pitchFamily="2" charset="-78"/>
                <a:cs typeface="Tajawal ExtraBold" panose="00000800000000000000" pitchFamily="2" charset="-78"/>
              </a:rPr>
              <a:t>50% of motivation </a:t>
            </a:r>
            <a:r>
              <a:rPr lang="en-US" sz="2400" b="1" dirty="0">
                <a:solidFill>
                  <a:srgbClr val="0A1F61"/>
                </a:solidFill>
                <a:latin typeface="Tajawal ExtraBold" panose="00000800000000000000" pitchFamily="2" charset="-78"/>
                <a:cs typeface="Tajawal ExtraBold" panose="00000800000000000000" pitchFamily="2" charset="-78"/>
              </a:rPr>
              <a:t>lies with the individual and </a:t>
            </a:r>
            <a:r>
              <a:rPr lang="en-US" sz="2400" b="1" dirty="0">
                <a:solidFill>
                  <a:srgbClr val="C00000"/>
                </a:solidFill>
                <a:latin typeface="Tajawal ExtraBold" panose="00000800000000000000" pitchFamily="2" charset="-78"/>
                <a:cs typeface="Tajawal ExtraBold" panose="00000800000000000000" pitchFamily="2" charset="-78"/>
              </a:rPr>
              <a:t>50%</a:t>
            </a:r>
            <a:r>
              <a:rPr lang="en-US" sz="2400" b="1" dirty="0">
                <a:solidFill>
                  <a:srgbClr val="0A1F61"/>
                </a:solidFill>
                <a:latin typeface="Tajawal ExtraBold" panose="00000800000000000000" pitchFamily="2" charset="-78"/>
                <a:cs typeface="Tajawal ExtraBold" panose="00000800000000000000" pitchFamily="2" charset="-78"/>
              </a:rPr>
              <a:t> comes from </a:t>
            </a:r>
            <a:r>
              <a:rPr lang="en-US" sz="2400" b="1" dirty="0">
                <a:solidFill>
                  <a:srgbClr val="C00000"/>
                </a:solidFill>
                <a:latin typeface="Tajawal ExtraBold" panose="00000800000000000000" pitchFamily="2" charset="-78"/>
                <a:cs typeface="Tajawal ExtraBold" panose="00000800000000000000" pitchFamily="2" charset="-78"/>
              </a:rPr>
              <a:t>external factors</a:t>
            </a:r>
            <a:r>
              <a:rPr lang="en-US" sz="2400" b="1" dirty="0">
                <a:solidFill>
                  <a:srgbClr val="0A1F61"/>
                </a:solidFill>
                <a:latin typeface="Tajawal ExtraBold" panose="00000800000000000000" pitchFamily="2" charset="-78"/>
                <a:cs typeface="Tajawal ExtraBold" panose="00000800000000000000" pitchFamily="2" charset="-78"/>
              </a:rPr>
              <a:t>, among them leadership from another. </a:t>
            </a: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This contradicts most of the motivation mentors who assert that most motivation is from within the individual. </a:t>
            </a: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He also suggests that </a:t>
            </a:r>
            <a:r>
              <a:rPr lang="en-US" sz="2400" b="1" dirty="0">
                <a:solidFill>
                  <a:srgbClr val="C00000"/>
                </a:solidFill>
                <a:latin typeface="Tajawal ExtraBold" panose="00000800000000000000" pitchFamily="2" charset="-78"/>
                <a:cs typeface="Tajawal ExtraBold" panose="00000800000000000000" pitchFamily="2" charset="-78"/>
              </a:rPr>
              <a:t>50% of team </a:t>
            </a:r>
            <a:r>
              <a:rPr lang="en-US" sz="2400" b="1" dirty="0">
                <a:solidFill>
                  <a:srgbClr val="0A1F61"/>
                </a:solidFill>
                <a:latin typeface="Tajawal ExtraBold" panose="00000800000000000000" pitchFamily="2" charset="-78"/>
                <a:cs typeface="Tajawal ExtraBold" panose="00000800000000000000" pitchFamily="2" charset="-78"/>
              </a:rPr>
              <a:t>building success comes from the team and </a:t>
            </a:r>
            <a:r>
              <a:rPr lang="en-US" sz="2400" b="1" dirty="0">
                <a:solidFill>
                  <a:srgbClr val="C00000"/>
                </a:solidFill>
                <a:latin typeface="Tajawal ExtraBold" panose="00000800000000000000" pitchFamily="2" charset="-78"/>
                <a:cs typeface="Tajawal ExtraBold" panose="00000800000000000000" pitchFamily="2" charset="-78"/>
              </a:rPr>
              <a:t>50% from the leader</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1" name="TextBox 10">
            <a:extLst>
              <a:ext uri="{FF2B5EF4-FFF2-40B4-BE49-F238E27FC236}">
                <a16:creationId xmlns:a16="http://schemas.microsoft.com/office/drawing/2014/main" id="{44F09C2A-C3FD-DC12-9D9F-5EDF7A0CE689}"/>
              </a:ext>
            </a:extLst>
          </p:cNvPr>
          <p:cNvSpPr txBox="1"/>
          <p:nvPr/>
        </p:nvSpPr>
        <p:spPr>
          <a:xfrm>
            <a:off x="2112815" y="5331888"/>
            <a:ext cx="9959860" cy="1200329"/>
          </a:xfrm>
          <a:prstGeom prst="rect">
            <a:avLst/>
          </a:prstGeom>
          <a:noFill/>
        </p:spPr>
        <p:txBody>
          <a:bodyPr wrap="square">
            <a:spAutoFit/>
          </a:bodyPr>
          <a:lstStyle/>
          <a:p>
            <a:pPr marL="285750" indent="-285750" algn="r" rtl="1">
              <a:buFont typeface="Arial" panose="020B0604020202020204" pitchFamily="34" charset="0"/>
              <a:buChar char="•"/>
            </a:pPr>
            <a:r>
              <a:rPr lang="en-US" b="1" dirty="0" err="1"/>
              <a:t>كما</a:t>
            </a:r>
            <a:r>
              <a:rPr lang="en-US" b="1" dirty="0"/>
              <a:t> </a:t>
            </a:r>
            <a:r>
              <a:rPr lang="en-US" b="1" dirty="0" err="1"/>
              <a:t>يروج</a:t>
            </a:r>
            <a:r>
              <a:rPr lang="en-US" b="1" dirty="0"/>
              <a:t> </a:t>
            </a:r>
            <a:r>
              <a:rPr lang="en-US" b="1" dirty="0" err="1"/>
              <a:t>أداير</a:t>
            </a:r>
            <a:r>
              <a:rPr lang="en-US" b="1" dirty="0"/>
              <a:t> </a:t>
            </a:r>
            <a:r>
              <a:rPr lang="en-US" b="1" dirty="0" err="1"/>
              <a:t>لقاعدة</a:t>
            </a:r>
            <a:r>
              <a:rPr lang="en-US" b="1" dirty="0"/>
              <a:t> "50:50" </a:t>
            </a:r>
            <a:r>
              <a:rPr lang="en-US" b="1" dirty="0" err="1"/>
              <a:t>التي</a:t>
            </a:r>
            <a:r>
              <a:rPr lang="en-US" b="1" dirty="0"/>
              <a:t> </a:t>
            </a:r>
            <a:r>
              <a:rPr lang="en-US" b="1" dirty="0" err="1"/>
              <a:t>يطبقها</a:t>
            </a:r>
            <a:r>
              <a:rPr lang="en-US" b="1" dirty="0"/>
              <a:t> </a:t>
            </a:r>
            <a:r>
              <a:rPr lang="en-US" b="1" dirty="0" err="1"/>
              <a:t>على</a:t>
            </a:r>
            <a:r>
              <a:rPr lang="en-US" b="1" dirty="0"/>
              <a:t> </a:t>
            </a:r>
            <a:r>
              <a:rPr lang="en-US" b="1" dirty="0" err="1"/>
              <a:t>مواقف</a:t>
            </a:r>
            <a:r>
              <a:rPr lang="en-US" b="1" dirty="0"/>
              <a:t> </a:t>
            </a:r>
            <a:r>
              <a:rPr lang="en-US" b="1" dirty="0" err="1"/>
              <a:t>مختلفة</a:t>
            </a:r>
            <a:r>
              <a:rPr lang="en-US" b="1" dirty="0"/>
              <a:t> </a:t>
            </a:r>
            <a:r>
              <a:rPr lang="en-US" b="1" dirty="0" err="1"/>
              <a:t>تتضمن</a:t>
            </a:r>
            <a:r>
              <a:rPr lang="en-US" b="1" dirty="0"/>
              <a:t> </a:t>
            </a:r>
            <a:r>
              <a:rPr lang="en-US" b="1" dirty="0" err="1"/>
              <a:t>مؤثرين</a:t>
            </a:r>
            <a:r>
              <a:rPr lang="en-US" b="1" dirty="0"/>
              <a:t> </a:t>
            </a:r>
            <a:r>
              <a:rPr lang="en-US" b="1" dirty="0" err="1"/>
              <a:t>محتملين</a:t>
            </a:r>
            <a:r>
              <a:rPr lang="en-US" b="1" dirty="0"/>
              <a:t>، </a:t>
            </a:r>
            <a:r>
              <a:rPr lang="en-US" b="1" dirty="0" err="1"/>
              <a:t>على</a:t>
            </a:r>
            <a:r>
              <a:rPr lang="en-US" b="1" dirty="0"/>
              <a:t> </a:t>
            </a:r>
            <a:r>
              <a:rPr lang="en-US" b="1" dirty="0" err="1"/>
              <a:t>سبيل</a:t>
            </a:r>
            <a:r>
              <a:rPr lang="en-US" b="1" dirty="0"/>
              <a:t> </a:t>
            </a:r>
            <a:r>
              <a:rPr lang="en-US" b="1" dirty="0" err="1"/>
              <a:t>المثال</a:t>
            </a:r>
            <a:r>
              <a:rPr lang="en-US" b="1" dirty="0"/>
              <a:t> </a:t>
            </a:r>
            <a:r>
              <a:rPr lang="en-US" b="1" dirty="0" err="1"/>
              <a:t>الرأي</a:t>
            </a:r>
            <a:r>
              <a:rPr lang="en-US" b="1" dirty="0"/>
              <a:t> </a:t>
            </a:r>
            <a:r>
              <a:rPr lang="en-US" b="1" dirty="0" err="1"/>
              <a:t>القائل</a:t>
            </a:r>
            <a:r>
              <a:rPr lang="en-US" b="1" dirty="0"/>
              <a:t> </a:t>
            </a:r>
            <a:r>
              <a:rPr lang="en-US" b="1" dirty="0" err="1"/>
              <a:t>بأن</a:t>
            </a:r>
            <a:r>
              <a:rPr lang="en-US" b="1" dirty="0"/>
              <a:t> 50% من </a:t>
            </a:r>
            <a:r>
              <a:rPr lang="en-US" b="1" dirty="0" err="1"/>
              <a:t>الدافع</a:t>
            </a:r>
            <a:r>
              <a:rPr lang="en-US" b="1" dirty="0"/>
              <a:t> </a:t>
            </a:r>
            <a:r>
              <a:rPr lang="en-US" b="1" dirty="0" err="1"/>
              <a:t>يكمن</a:t>
            </a:r>
            <a:r>
              <a:rPr lang="en-US" b="1" dirty="0"/>
              <a:t> </a:t>
            </a:r>
            <a:r>
              <a:rPr lang="en-US" b="1" dirty="0" err="1"/>
              <a:t>في</a:t>
            </a:r>
            <a:r>
              <a:rPr lang="en-US" b="1" dirty="0"/>
              <a:t> </a:t>
            </a:r>
            <a:r>
              <a:rPr lang="en-US" b="1" dirty="0" err="1"/>
              <a:t>الفرد</a:t>
            </a:r>
            <a:r>
              <a:rPr lang="en-US" b="1" dirty="0"/>
              <a:t> و50% </a:t>
            </a:r>
            <a:r>
              <a:rPr lang="en-US" b="1" dirty="0" err="1"/>
              <a:t>يأتي</a:t>
            </a:r>
            <a:r>
              <a:rPr lang="en-US" b="1" dirty="0"/>
              <a:t> من </a:t>
            </a:r>
            <a:r>
              <a:rPr lang="en-US" b="1" dirty="0" err="1"/>
              <a:t>عوامل</a:t>
            </a:r>
            <a:r>
              <a:rPr lang="en-US" b="1" dirty="0"/>
              <a:t> </a:t>
            </a:r>
            <a:r>
              <a:rPr lang="en-US" b="1" dirty="0" err="1"/>
              <a:t>خارجية</a:t>
            </a:r>
            <a:r>
              <a:rPr lang="en-US" b="1" dirty="0"/>
              <a:t>، من </a:t>
            </a:r>
            <a:r>
              <a:rPr lang="en-US" b="1" dirty="0" err="1"/>
              <a:t>بينها</a:t>
            </a:r>
            <a:r>
              <a:rPr lang="en-US" b="1" dirty="0"/>
              <a:t> </a:t>
            </a:r>
            <a:r>
              <a:rPr lang="en-US" b="1" dirty="0" err="1"/>
              <a:t>القيادة</a:t>
            </a:r>
            <a:r>
              <a:rPr lang="en-US" b="1" dirty="0"/>
              <a:t> من </a:t>
            </a:r>
            <a:r>
              <a:rPr lang="en-US" b="1" dirty="0" err="1"/>
              <a:t>جهة</a:t>
            </a:r>
            <a:r>
              <a:rPr lang="en-US" b="1" dirty="0"/>
              <a:t> </a:t>
            </a:r>
            <a:r>
              <a:rPr lang="en-US" b="1" dirty="0" err="1"/>
              <a:t>أخرى</a:t>
            </a:r>
            <a:r>
              <a:rPr lang="en-US" b="1" dirty="0"/>
              <a:t>.</a:t>
            </a:r>
          </a:p>
          <a:p>
            <a:pPr marL="285750" indent="-285750" algn="r" rtl="1">
              <a:buFont typeface="Arial" panose="020B0604020202020204" pitchFamily="34" charset="0"/>
              <a:buChar char="•"/>
            </a:pPr>
            <a:r>
              <a:rPr lang="en-US" b="1" dirty="0" err="1"/>
              <a:t>وهذا</a:t>
            </a:r>
            <a:r>
              <a:rPr lang="en-US" b="1" dirty="0"/>
              <a:t> </a:t>
            </a:r>
            <a:r>
              <a:rPr lang="en-US" b="1" dirty="0" err="1"/>
              <a:t>يتناقض</a:t>
            </a:r>
            <a:r>
              <a:rPr lang="en-US" b="1" dirty="0"/>
              <a:t> </a:t>
            </a:r>
            <a:r>
              <a:rPr lang="en-US" b="1" dirty="0" err="1"/>
              <a:t>مع</a:t>
            </a:r>
            <a:r>
              <a:rPr lang="en-US" b="1" dirty="0"/>
              <a:t> </a:t>
            </a:r>
            <a:r>
              <a:rPr lang="en-US" b="1" dirty="0" err="1"/>
              <a:t>معظم</a:t>
            </a:r>
            <a:r>
              <a:rPr lang="en-US" b="1" dirty="0"/>
              <a:t> </a:t>
            </a:r>
            <a:r>
              <a:rPr lang="en-US" b="1" dirty="0" err="1"/>
              <a:t>مرشدي</a:t>
            </a:r>
            <a:r>
              <a:rPr lang="en-US" b="1" dirty="0"/>
              <a:t> </a:t>
            </a:r>
            <a:r>
              <a:rPr lang="en-US" b="1" dirty="0" err="1"/>
              <a:t>الدافع</a:t>
            </a:r>
            <a:r>
              <a:rPr lang="en-US" b="1" dirty="0"/>
              <a:t> </a:t>
            </a:r>
            <a:r>
              <a:rPr lang="en-US" b="1" dirty="0" err="1"/>
              <a:t>الذين</a:t>
            </a:r>
            <a:r>
              <a:rPr lang="en-US" b="1" dirty="0"/>
              <a:t> </a:t>
            </a:r>
            <a:r>
              <a:rPr lang="en-US" b="1" dirty="0" err="1"/>
              <a:t>يؤكدون</a:t>
            </a:r>
            <a:r>
              <a:rPr lang="en-US" b="1" dirty="0"/>
              <a:t> </a:t>
            </a:r>
            <a:r>
              <a:rPr lang="en-US" b="1" dirty="0" err="1"/>
              <a:t>أن</a:t>
            </a:r>
            <a:r>
              <a:rPr lang="en-US" b="1" dirty="0"/>
              <a:t> </a:t>
            </a:r>
            <a:r>
              <a:rPr lang="en-US" b="1" dirty="0" err="1"/>
              <a:t>معظم</a:t>
            </a:r>
            <a:r>
              <a:rPr lang="en-US" b="1" dirty="0"/>
              <a:t> </a:t>
            </a:r>
            <a:r>
              <a:rPr lang="en-US" b="1" dirty="0" err="1"/>
              <a:t>الدافع</a:t>
            </a:r>
            <a:r>
              <a:rPr lang="en-US" b="1" dirty="0"/>
              <a:t> </a:t>
            </a:r>
            <a:r>
              <a:rPr lang="en-US" b="1" dirty="0" err="1"/>
              <a:t>يأتي</a:t>
            </a:r>
            <a:r>
              <a:rPr lang="en-US" b="1" dirty="0"/>
              <a:t> من </a:t>
            </a:r>
            <a:r>
              <a:rPr lang="en-US" b="1" dirty="0" err="1"/>
              <a:t>داخل</a:t>
            </a:r>
            <a:r>
              <a:rPr lang="en-US" b="1" dirty="0"/>
              <a:t> </a:t>
            </a:r>
            <a:r>
              <a:rPr lang="en-US" b="1" dirty="0" err="1"/>
              <a:t>الفرد</a:t>
            </a:r>
            <a:r>
              <a:rPr lang="en-US" b="1" dirty="0"/>
              <a:t>.</a:t>
            </a:r>
          </a:p>
          <a:p>
            <a:pPr marL="285750" indent="-285750" algn="r" rtl="1">
              <a:buFont typeface="Arial" panose="020B0604020202020204" pitchFamily="34" charset="0"/>
              <a:buChar char="•"/>
            </a:pPr>
            <a:r>
              <a:rPr lang="en-US" b="1" dirty="0" err="1"/>
              <a:t>كما</a:t>
            </a:r>
            <a:r>
              <a:rPr lang="en-US" b="1" dirty="0"/>
              <a:t> </a:t>
            </a:r>
            <a:r>
              <a:rPr lang="en-US" b="1" dirty="0" err="1"/>
              <a:t>يقترح</a:t>
            </a:r>
            <a:r>
              <a:rPr lang="en-US" b="1" dirty="0"/>
              <a:t> </a:t>
            </a:r>
            <a:r>
              <a:rPr lang="en-US" b="1" dirty="0" err="1"/>
              <a:t>أن</a:t>
            </a:r>
            <a:r>
              <a:rPr lang="en-US" b="1" dirty="0"/>
              <a:t> 50% من </a:t>
            </a:r>
            <a:r>
              <a:rPr lang="en-US" b="1" dirty="0" err="1"/>
              <a:t>نجاح</a:t>
            </a:r>
            <a:r>
              <a:rPr lang="en-US" b="1" dirty="0"/>
              <a:t> </a:t>
            </a:r>
            <a:r>
              <a:rPr lang="en-US" b="1" dirty="0" err="1"/>
              <a:t>بناء</a:t>
            </a:r>
            <a:r>
              <a:rPr lang="en-US" b="1" dirty="0"/>
              <a:t> </a:t>
            </a:r>
            <a:r>
              <a:rPr lang="en-US" b="1" dirty="0" err="1"/>
              <a:t>الفريق</a:t>
            </a:r>
            <a:r>
              <a:rPr lang="en-US" b="1" dirty="0"/>
              <a:t> </a:t>
            </a:r>
            <a:r>
              <a:rPr lang="en-US" b="1" dirty="0" err="1"/>
              <a:t>يأتي</a:t>
            </a:r>
            <a:r>
              <a:rPr lang="en-US" b="1" dirty="0"/>
              <a:t> من </a:t>
            </a:r>
            <a:r>
              <a:rPr lang="en-US" b="1" dirty="0" err="1"/>
              <a:t>الفريق</a:t>
            </a:r>
            <a:r>
              <a:rPr lang="en-US" b="1" dirty="0"/>
              <a:t> و50% من </a:t>
            </a:r>
            <a:r>
              <a:rPr lang="en-US" b="1" dirty="0" err="1"/>
              <a:t>القائد</a:t>
            </a:r>
            <a:r>
              <a:rPr lang="en-US" b="1" dirty="0"/>
              <a:t>.</a:t>
            </a:r>
          </a:p>
        </p:txBody>
      </p:sp>
    </p:spTree>
    <p:extLst>
      <p:ext uri="{BB962C8B-B14F-4D97-AF65-F5344CB8AC3E}">
        <p14:creationId xmlns:p14="http://schemas.microsoft.com/office/powerpoint/2010/main" val="2871968684"/>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518208"/>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Team Building</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4" name="Picture 3" descr="A picture containing text, blackboard&#10;&#10;Description automatically generated">
            <a:extLst>
              <a:ext uri="{FF2B5EF4-FFF2-40B4-BE49-F238E27FC236}">
                <a16:creationId xmlns:a16="http://schemas.microsoft.com/office/drawing/2014/main" id="{2CB476B4-2580-3811-58DF-5D7E38E7FF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5476" y="1450364"/>
            <a:ext cx="8143894" cy="4571124"/>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225615"/>
            <a:ext cx="10818985" cy="519058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is a team?</a:t>
            </a:r>
          </a:p>
          <a:p>
            <a:pPr marL="517525" algn="just">
              <a:lnSpc>
                <a:spcPts val="3000"/>
              </a:lnSpc>
            </a:pPr>
            <a:r>
              <a:rPr lang="en-US" sz="2200" b="1" dirty="0">
                <a:solidFill>
                  <a:srgbClr val="C00000"/>
                </a:solidFill>
                <a:latin typeface="Tajawal ExtraBold" panose="00000800000000000000" pitchFamily="2" charset="-78"/>
                <a:cs typeface="Tajawal ExtraBold" panose="00000800000000000000" pitchFamily="2" charset="-78"/>
              </a:rPr>
              <a:t>A team is a group of people with a commitment to one another, to the team, to a high level of achievement, to a common goal, and to a common vision. </a:t>
            </a:r>
          </a:p>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broadens what individuals can do.</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Several heads mean a wider range of ideas.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Teams have a great array of talents and skills.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learn new skills from their colleagues.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is more efficient than a number of individuals working singly.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provides relief when someone's having a problem.</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workers are more effective.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member has more ownership of what he/she's doing.</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Good teams can build leaders.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shared vision keeps everyone moving forward.</a:t>
            </a:r>
          </a:p>
        </p:txBody>
      </p:sp>
    </p:spTree>
    <p:extLst>
      <p:ext uri="{BB962C8B-B14F-4D97-AF65-F5344CB8AC3E}">
        <p14:creationId xmlns:p14="http://schemas.microsoft.com/office/powerpoint/2010/main" val="229899855"/>
      </p:ext>
    </p:extLst>
  </p:cSld>
  <p:clrMapOvr>
    <a:masterClrMapping/>
  </p:clrMapOvr>
  <mc:AlternateContent xmlns:mc="http://schemas.openxmlformats.org/markup-compatibility/2006" xmlns:p14="http://schemas.microsoft.com/office/powerpoint/2010/main">
    <mc:Choice Requires="p14">
      <p:transition p14:dur="10" advTm="451000"/>
    </mc:Choice>
    <mc:Fallback xmlns="">
      <p:transition advTm="45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3642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disadvantages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decision-making takes longer.</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effort can be wasted effort.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team's success may hang on the work of the least effective team member.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might gain momentum in the wrong direction.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work of team can bog down</a:t>
            </a:r>
            <a:r>
              <a:rPr lang="ar-EG"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 </a:t>
            </a:r>
            <a:r>
              <a:rPr lang="ar-EG" sz="2000" b="1" dirty="0">
                <a:solidFill>
                  <a:srgbClr val="0A1F61"/>
                </a:solidFill>
                <a:latin typeface="Tajawal ExtraBold" panose="00000800000000000000" pitchFamily="2" charset="-78"/>
                <a:cs typeface="Tajawal ExtraBold" panose="00000800000000000000" pitchFamily="2" charset="-78"/>
              </a:rPr>
              <a:t>غرق</a:t>
            </a:r>
            <a:r>
              <a:rPr lang="en-US" sz="2000" b="1" dirty="0">
                <a:solidFill>
                  <a:srgbClr val="0A1F61"/>
                </a:solidFill>
                <a:latin typeface="Tajawal ExtraBold" panose="00000800000000000000" pitchFamily="2" charset="-78"/>
                <a:cs typeface="Tajawal ExtraBold" panose="00000800000000000000" pitchFamily="2" charset="-78"/>
              </a:rPr>
              <a:t> in interpersonal issues, resentments</a:t>
            </a:r>
            <a:r>
              <a:rPr lang="ar-EG" sz="2000" b="1" dirty="0">
                <a:solidFill>
                  <a:srgbClr val="0A1F61"/>
                </a:solidFill>
                <a:latin typeface="Tajawal ExtraBold" panose="00000800000000000000" pitchFamily="2" charset="-78"/>
                <a:cs typeface="Tajawal ExtraBold" panose="00000800000000000000" pitchFamily="2" charset="-78"/>
              </a:rPr>
              <a:t> الاستياء</a:t>
            </a:r>
            <a:r>
              <a:rPr lang="en-US" sz="2000" b="1" dirty="0">
                <a:solidFill>
                  <a:srgbClr val="0A1F61"/>
                </a:solidFill>
                <a:latin typeface="Tajawal ExtraBold" panose="00000800000000000000" pitchFamily="2" charset="-78"/>
                <a:cs typeface="Tajawal ExtraBold" panose="00000800000000000000" pitchFamily="2" charset="-78"/>
              </a:rPr>
              <a:t>,  and blame.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may be reluctant</a:t>
            </a:r>
            <a:r>
              <a:rPr lang="ar-EG" sz="2000" b="1" dirty="0">
                <a:solidFill>
                  <a:srgbClr val="0A1F61"/>
                </a:solidFill>
                <a:latin typeface="Tajawal ExtraBold" panose="00000800000000000000" pitchFamily="2" charset="-78"/>
                <a:cs typeface="Tajawal ExtraBold" panose="00000800000000000000" pitchFamily="2" charset="-78"/>
              </a:rPr>
              <a:t> متردد</a:t>
            </a:r>
            <a:r>
              <a:rPr lang="en-US" sz="2000" b="1" dirty="0">
                <a:solidFill>
                  <a:srgbClr val="0A1F61"/>
                </a:solidFill>
                <a:latin typeface="Tajawal ExtraBold" panose="00000800000000000000" pitchFamily="2" charset="-78"/>
                <a:cs typeface="Tajawal ExtraBold" panose="00000800000000000000" pitchFamily="2" charset="-78"/>
              </a:rPr>
              <a:t> to tell other about their unsatisfactory work.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Lost motivation for lack of individual recognition.</a:t>
            </a:r>
          </a:p>
        </p:txBody>
      </p:sp>
    </p:spTree>
    <p:extLst>
      <p:ext uri="{BB962C8B-B14F-4D97-AF65-F5344CB8AC3E}">
        <p14:creationId xmlns:p14="http://schemas.microsoft.com/office/powerpoint/2010/main" val="4028168653"/>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75457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When should you build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a strategic plan for addressing community issues.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up a new organization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new program or intervention.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coalition.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Planning and carrying out a community assessment.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Evaluating an organization, initiative, or intervention.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Spearheading an advocacy campaign with a specific goal.</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Running a fundraising event or campaign.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Staffing and running an organization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Engaging in ongoing advocacy.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Performing a particular function within a community program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Changing the community over the long term.</a:t>
            </a:r>
          </a:p>
        </p:txBody>
      </p:sp>
      <p:sp>
        <p:nvSpPr>
          <p:cNvPr id="11" name="TextBox 10">
            <a:extLst>
              <a:ext uri="{FF2B5EF4-FFF2-40B4-BE49-F238E27FC236}">
                <a16:creationId xmlns:a16="http://schemas.microsoft.com/office/drawing/2014/main" id="{8ACF95FD-F3DD-0C2A-C400-0A36C1EFE983}"/>
              </a:ext>
            </a:extLst>
          </p:cNvPr>
          <p:cNvSpPr txBox="1"/>
          <p:nvPr/>
        </p:nvSpPr>
        <p:spPr>
          <a:xfrm>
            <a:off x="5650983" y="1378823"/>
            <a:ext cx="6229350" cy="5033557"/>
          </a:xfrm>
          <a:prstGeom prst="rect">
            <a:avLst/>
          </a:prstGeom>
          <a:noFill/>
        </p:spPr>
        <p:txBody>
          <a:bodyPr wrap="square">
            <a:spAutoFit/>
          </a:bodyPr>
          <a:lstStyle/>
          <a:p>
            <a:pPr algn="r" rtl="1">
              <a:lnSpc>
                <a:spcPct val="150000"/>
              </a:lnSpc>
            </a:pPr>
            <a:r>
              <a:rPr lang="en-US" b="1" dirty="0" err="1"/>
              <a:t>إنشاء</a:t>
            </a:r>
            <a:r>
              <a:rPr lang="en-US" b="1" dirty="0"/>
              <a:t> </a:t>
            </a:r>
            <a:r>
              <a:rPr lang="en-US" b="1" dirty="0" err="1"/>
              <a:t>خطة</a:t>
            </a:r>
            <a:r>
              <a:rPr lang="en-US" b="1" dirty="0"/>
              <a:t> </a:t>
            </a:r>
            <a:r>
              <a:rPr lang="en-US" b="1" dirty="0" err="1"/>
              <a:t>استراتيجية</a:t>
            </a:r>
            <a:r>
              <a:rPr lang="en-US" b="1" dirty="0"/>
              <a:t> </a:t>
            </a:r>
            <a:r>
              <a:rPr lang="en-US" b="1" dirty="0" err="1"/>
              <a:t>لمعالجة</a:t>
            </a:r>
            <a:r>
              <a:rPr lang="en-US" b="1" dirty="0"/>
              <a:t> </a:t>
            </a:r>
            <a:r>
              <a:rPr lang="en-US" b="1" dirty="0" err="1"/>
              <a:t>قضايا</a:t>
            </a:r>
            <a:r>
              <a:rPr lang="en-US" b="1" dirty="0"/>
              <a:t> </a:t>
            </a:r>
            <a:r>
              <a:rPr lang="en-US" b="1" dirty="0" err="1"/>
              <a:t>المجتمع</a:t>
            </a:r>
            <a:r>
              <a:rPr lang="en-US" b="1" dirty="0"/>
              <a:t>.</a:t>
            </a:r>
          </a:p>
          <a:p>
            <a:pPr algn="r" rtl="1">
              <a:lnSpc>
                <a:spcPct val="150000"/>
              </a:lnSpc>
            </a:pPr>
            <a:r>
              <a:rPr lang="en-US" b="1" dirty="0" err="1"/>
              <a:t>إنشاء</a:t>
            </a:r>
            <a:r>
              <a:rPr lang="en-US" b="1" dirty="0"/>
              <a:t> </a:t>
            </a:r>
            <a:r>
              <a:rPr lang="en-US" b="1" dirty="0" err="1"/>
              <a:t>منظمة</a:t>
            </a:r>
            <a:r>
              <a:rPr lang="en-US" b="1" dirty="0"/>
              <a:t> </a:t>
            </a:r>
            <a:r>
              <a:rPr lang="en-US" b="1" dirty="0" err="1"/>
              <a:t>أو</a:t>
            </a:r>
            <a:r>
              <a:rPr lang="en-US" b="1" dirty="0"/>
              <a:t> </a:t>
            </a:r>
            <a:r>
              <a:rPr lang="en-US" b="1" dirty="0" err="1"/>
              <a:t>مبادرة</a:t>
            </a:r>
            <a:r>
              <a:rPr lang="en-US" b="1" dirty="0"/>
              <a:t> </a:t>
            </a:r>
            <a:r>
              <a:rPr lang="en-US" b="1" dirty="0" err="1"/>
              <a:t>جديدة</a:t>
            </a:r>
            <a:r>
              <a:rPr lang="en-US" b="1" dirty="0"/>
              <a:t>.</a:t>
            </a:r>
          </a:p>
          <a:p>
            <a:pPr algn="r" rtl="1">
              <a:lnSpc>
                <a:spcPct val="150000"/>
              </a:lnSpc>
            </a:pPr>
            <a:r>
              <a:rPr lang="en-US" b="1" dirty="0" err="1"/>
              <a:t>بدء</a:t>
            </a:r>
            <a:r>
              <a:rPr lang="en-US" b="1" dirty="0"/>
              <a:t> </a:t>
            </a:r>
            <a:r>
              <a:rPr lang="en-US" b="1" dirty="0" err="1"/>
              <a:t>برنامج</a:t>
            </a:r>
            <a:r>
              <a:rPr lang="en-US" b="1" dirty="0"/>
              <a:t> </a:t>
            </a:r>
            <a:r>
              <a:rPr lang="en-US" b="1" dirty="0" err="1"/>
              <a:t>أو</a:t>
            </a:r>
            <a:r>
              <a:rPr lang="en-US" b="1" dirty="0"/>
              <a:t> </a:t>
            </a:r>
            <a:r>
              <a:rPr lang="en-US" b="1" dirty="0" err="1"/>
              <a:t>تدخل</a:t>
            </a:r>
            <a:r>
              <a:rPr lang="en-US" b="1" dirty="0"/>
              <a:t> </a:t>
            </a:r>
            <a:r>
              <a:rPr lang="en-US" b="1" dirty="0" err="1"/>
              <a:t>جديد</a:t>
            </a:r>
            <a:r>
              <a:rPr lang="en-US" b="1" dirty="0"/>
              <a:t>.</a:t>
            </a:r>
          </a:p>
          <a:p>
            <a:pPr algn="r" rtl="1">
              <a:lnSpc>
                <a:spcPct val="150000"/>
              </a:lnSpc>
            </a:pPr>
            <a:r>
              <a:rPr lang="en-US" b="1" dirty="0" err="1"/>
              <a:t>بدء</a:t>
            </a:r>
            <a:r>
              <a:rPr lang="en-US" b="1" dirty="0"/>
              <a:t> </a:t>
            </a:r>
            <a:r>
              <a:rPr lang="en-US" b="1" dirty="0" err="1"/>
              <a:t>تحالف</a:t>
            </a:r>
            <a:r>
              <a:rPr lang="en-US" b="1" dirty="0"/>
              <a:t>.</a:t>
            </a:r>
          </a:p>
          <a:p>
            <a:pPr algn="r" rtl="1">
              <a:lnSpc>
                <a:spcPct val="150000"/>
              </a:lnSpc>
            </a:pPr>
            <a:r>
              <a:rPr lang="en-US" b="1" dirty="0" err="1"/>
              <a:t>التخطيط</a:t>
            </a:r>
            <a:r>
              <a:rPr lang="en-US" b="1" dirty="0"/>
              <a:t> </a:t>
            </a:r>
            <a:r>
              <a:rPr lang="en-US" b="1" dirty="0" err="1"/>
              <a:t>لإجراء</a:t>
            </a:r>
            <a:r>
              <a:rPr lang="en-US" b="1" dirty="0"/>
              <a:t> </a:t>
            </a:r>
            <a:r>
              <a:rPr lang="en-US" b="1" dirty="0" err="1"/>
              <a:t>تقييم</a:t>
            </a:r>
            <a:r>
              <a:rPr lang="en-US" b="1" dirty="0"/>
              <a:t> </a:t>
            </a:r>
            <a:r>
              <a:rPr lang="en-US" b="1" dirty="0" err="1"/>
              <a:t>مجتمعي</a:t>
            </a:r>
            <a:r>
              <a:rPr lang="en-US" b="1" dirty="0"/>
              <a:t> </a:t>
            </a:r>
            <a:r>
              <a:rPr lang="en-US" b="1" dirty="0" err="1"/>
              <a:t>وتنفيذه</a:t>
            </a:r>
            <a:r>
              <a:rPr lang="en-US" b="1" dirty="0"/>
              <a:t>.</a:t>
            </a:r>
          </a:p>
          <a:p>
            <a:pPr algn="r" rtl="1">
              <a:lnSpc>
                <a:spcPct val="150000"/>
              </a:lnSpc>
            </a:pPr>
            <a:r>
              <a:rPr lang="en-US" b="1" dirty="0" err="1"/>
              <a:t>تقييم</a:t>
            </a:r>
            <a:r>
              <a:rPr lang="en-US" b="1" dirty="0"/>
              <a:t> </a:t>
            </a:r>
            <a:r>
              <a:rPr lang="en-US" b="1" dirty="0" err="1"/>
              <a:t>منظمة</a:t>
            </a:r>
            <a:r>
              <a:rPr lang="en-US" b="1" dirty="0"/>
              <a:t> </a:t>
            </a:r>
            <a:r>
              <a:rPr lang="en-US" b="1" dirty="0" err="1"/>
              <a:t>أو</a:t>
            </a:r>
            <a:r>
              <a:rPr lang="en-US" b="1" dirty="0"/>
              <a:t> </a:t>
            </a:r>
            <a:r>
              <a:rPr lang="en-US" b="1" dirty="0" err="1"/>
              <a:t>مبادرة</a:t>
            </a:r>
            <a:r>
              <a:rPr lang="en-US" b="1" dirty="0"/>
              <a:t> </a:t>
            </a:r>
            <a:r>
              <a:rPr lang="en-US" b="1" dirty="0" err="1"/>
              <a:t>أو</a:t>
            </a:r>
            <a:r>
              <a:rPr lang="en-US" b="1" dirty="0"/>
              <a:t> </a:t>
            </a:r>
            <a:r>
              <a:rPr lang="en-US" b="1" dirty="0" err="1"/>
              <a:t>تدخل</a:t>
            </a:r>
            <a:r>
              <a:rPr lang="en-US" b="1" dirty="0"/>
              <a:t>.</a:t>
            </a:r>
          </a:p>
          <a:p>
            <a:pPr algn="r" rtl="1">
              <a:lnSpc>
                <a:spcPct val="150000"/>
              </a:lnSpc>
            </a:pPr>
            <a:r>
              <a:rPr lang="en-US" b="1" dirty="0" err="1"/>
              <a:t>قيادة</a:t>
            </a:r>
            <a:r>
              <a:rPr lang="en-US" b="1" dirty="0"/>
              <a:t> </a:t>
            </a:r>
            <a:r>
              <a:rPr lang="en-US" b="1" dirty="0" err="1"/>
              <a:t>حملة</a:t>
            </a:r>
            <a:r>
              <a:rPr lang="en-US" b="1" dirty="0"/>
              <a:t> </a:t>
            </a:r>
            <a:r>
              <a:rPr lang="en-US" b="1" dirty="0" err="1"/>
              <a:t>مناصرة</a:t>
            </a:r>
            <a:r>
              <a:rPr lang="en-US" b="1" dirty="0"/>
              <a:t> </a:t>
            </a:r>
            <a:r>
              <a:rPr lang="en-US" b="1" dirty="0" err="1"/>
              <a:t>بهدف</a:t>
            </a:r>
            <a:r>
              <a:rPr lang="en-US" b="1" dirty="0"/>
              <a:t> </a:t>
            </a:r>
            <a:r>
              <a:rPr lang="en-US" b="1" dirty="0" err="1"/>
              <a:t>محدد</a:t>
            </a:r>
            <a:r>
              <a:rPr lang="en-US" b="1" dirty="0"/>
              <a:t>.</a:t>
            </a:r>
          </a:p>
          <a:p>
            <a:pPr algn="r" rtl="1">
              <a:lnSpc>
                <a:spcPct val="150000"/>
              </a:lnSpc>
            </a:pPr>
            <a:r>
              <a:rPr lang="en-US" b="1" dirty="0" err="1"/>
              <a:t>إدارة</a:t>
            </a:r>
            <a:r>
              <a:rPr lang="en-US" b="1" dirty="0"/>
              <a:t> </a:t>
            </a:r>
            <a:r>
              <a:rPr lang="en-US" b="1" dirty="0" err="1"/>
              <a:t>حدث</a:t>
            </a:r>
            <a:r>
              <a:rPr lang="en-US" b="1" dirty="0"/>
              <a:t> </a:t>
            </a:r>
            <a:r>
              <a:rPr lang="en-US" b="1" dirty="0" err="1"/>
              <a:t>أو</a:t>
            </a:r>
            <a:r>
              <a:rPr lang="en-US" b="1" dirty="0"/>
              <a:t> </a:t>
            </a:r>
            <a:r>
              <a:rPr lang="en-US" b="1" dirty="0" err="1"/>
              <a:t>حملة</a:t>
            </a:r>
            <a:r>
              <a:rPr lang="en-US" b="1" dirty="0"/>
              <a:t> </a:t>
            </a:r>
            <a:r>
              <a:rPr lang="en-US" b="1" dirty="0" err="1"/>
              <a:t>لجمع</a:t>
            </a:r>
            <a:r>
              <a:rPr lang="en-US" b="1" dirty="0"/>
              <a:t> </a:t>
            </a:r>
            <a:r>
              <a:rPr lang="en-US" b="1" dirty="0" err="1"/>
              <a:t>التبرعات</a:t>
            </a:r>
            <a:r>
              <a:rPr lang="en-US" b="1" dirty="0"/>
              <a:t>.</a:t>
            </a:r>
          </a:p>
          <a:p>
            <a:pPr algn="r" rtl="1">
              <a:lnSpc>
                <a:spcPct val="150000"/>
              </a:lnSpc>
            </a:pPr>
            <a:r>
              <a:rPr lang="en-US" b="1" dirty="0" err="1"/>
              <a:t>تعيين</a:t>
            </a:r>
            <a:r>
              <a:rPr lang="en-US" b="1" dirty="0"/>
              <a:t> </a:t>
            </a:r>
            <a:r>
              <a:rPr lang="en-US" b="1" dirty="0" err="1"/>
              <a:t>الموظفين</a:t>
            </a:r>
            <a:r>
              <a:rPr lang="en-US" b="1" dirty="0"/>
              <a:t> </a:t>
            </a:r>
            <a:r>
              <a:rPr lang="en-US" b="1" dirty="0" err="1"/>
              <a:t>وإدارة</a:t>
            </a:r>
            <a:r>
              <a:rPr lang="en-US" b="1" dirty="0"/>
              <a:t> </a:t>
            </a:r>
            <a:r>
              <a:rPr lang="en-US" b="1" dirty="0" err="1"/>
              <a:t>منظمة</a:t>
            </a:r>
            <a:r>
              <a:rPr lang="en-US" b="1" dirty="0"/>
              <a:t> </a:t>
            </a:r>
            <a:r>
              <a:rPr lang="en-US" b="1" dirty="0" err="1"/>
              <a:t>أو</a:t>
            </a:r>
            <a:r>
              <a:rPr lang="en-US" b="1" dirty="0"/>
              <a:t> </a:t>
            </a:r>
            <a:r>
              <a:rPr lang="en-US" b="1" dirty="0" err="1"/>
              <a:t>مبادرة</a:t>
            </a:r>
            <a:r>
              <a:rPr lang="en-US" b="1" dirty="0"/>
              <a:t>.</a:t>
            </a:r>
          </a:p>
          <a:p>
            <a:pPr algn="r" rtl="1">
              <a:lnSpc>
                <a:spcPct val="150000"/>
              </a:lnSpc>
            </a:pPr>
            <a:r>
              <a:rPr lang="en-US" b="1" dirty="0" err="1"/>
              <a:t>المشاركة</a:t>
            </a:r>
            <a:r>
              <a:rPr lang="en-US" b="1" dirty="0"/>
              <a:t> </a:t>
            </a:r>
            <a:r>
              <a:rPr lang="en-US" b="1" dirty="0" err="1"/>
              <a:t>في</a:t>
            </a:r>
            <a:r>
              <a:rPr lang="en-US" b="1" dirty="0"/>
              <a:t> </a:t>
            </a:r>
            <a:r>
              <a:rPr lang="en-US" b="1" dirty="0" err="1"/>
              <a:t>المناصرة</a:t>
            </a:r>
            <a:r>
              <a:rPr lang="en-US" b="1" dirty="0"/>
              <a:t> </a:t>
            </a:r>
            <a:r>
              <a:rPr lang="en-US" b="1" dirty="0" err="1"/>
              <a:t>المستمرة</a:t>
            </a:r>
            <a:r>
              <a:rPr lang="en-US" b="1" dirty="0"/>
              <a:t>.</a:t>
            </a:r>
          </a:p>
          <a:p>
            <a:pPr algn="r" rtl="1">
              <a:lnSpc>
                <a:spcPct val="150000"/>
              </a:lnSpc>
            </a:pPr>
            <a:r>
              <a:rPr lang="en-US" b="1" dirty="0" err="1"/>
              <a:t>أداء</a:t>
            </a:r>
            <a:r>
              <a:rPr lang="en-US" b="1" dirty="0"/>
              <a:t> </a:t>
            </a:r>
            <a:r>
              <a:rPr lang="en-US" b="1" dirty="0" err="1"/>
              <a:t>وظيفة</a:t>
            </a:r>
            <a:r>
              <a:rPr lang="en-US" b="1" dirty="0"/>
              <a:t> </a:t>
            </a:r>
            <a:r>
              <a:rPr lang="en-US" b="1" dirty="0" err="1"/>
              <a:t>معينة</a:t>
            </a:r>
            <a:r>
              <a:rPr lang="en-US" b="1" dirty="0"/>
              <a:t> </a:t>
            </a:r>
            <a:r>
              <a:rPr lang="en-US" b="1" dirty="0" err="1"/>
              <a:t>ضمن</a:t>
            </a:r>
            <a:r>
              <a:rPr lang="en-US" b="1" dirty="0"/>
              <a:t> </a:t>
            </a:r>
            <a:r>
              <a:rPr lang="en-US" b="1" dirty="0" err="1"/>
              <a:t>برنامج</a:t>
            </a:r>
            <a:r>
              <a:rPr lang="en-US" b="1" dirty="0"/>
              <a:t> </a:t>
            </a:r>
            <a:r>
              <a:rPr lang="en-US" b="1" dirty="0" err="1"/>
              <a:t>أو</a:t>
            </a:r>
            <a:r>
              <a:rPr lang="en-US" b="1" dirty="0"/>
              <a:t> </a:t>
            </a:r>
            <a:r>
              <a:rPr lang="en-US" b="1" dirty="0" err="1"/>
              <a:t>مبادرة</a:t>
            </a:r>
            <a:r>
              <a:rPr lang="en-US" b="1" dirty="0"/>
              <a:t> </a:t>
            </a:r>
            <a:r>
              <a:rPr lang="en-US" b="1" dirty="0" err="1"/>
              <a:t>مجتمعية</a:t>
            </a:r>
            <a:r>
              <a:rPr lang="en-US" b="1" dirty="0"/>
              <a:t>.</a:t>
            </a:r>
          </a:p>
          <a:p>
            <a:pPr algn="r" rtl="1">
              <a:lnSpc>
                <a:spcPct val="150000"/>
              </a:lnSpc>
            </a:pPr>
            <a:r>
              <a:rPr lang="en-US" b="1" dirty="0" err="1"/>
              <a:t>تغيير</a:t>
            </a:r>
            <a:r>
              <a:rPr lang="en-US" b="1" dirty="0"/>
              <a:t> </a:t>
            </a:r>
            <a:r>
              <a:rPr lang="en-US" b="1" dirty="0" err="1"/>
              <a:t>المجتمع</a:t>
            </a:r>
            <a:r>
              <a:rPr lang="en-US" b="1" dirty="0"/>
              <a:t> </a:t>
            </a:r>
            <a:r>
              <a:rPr lang="en-US" b="1" dirty="0" err="1"/>
              <a:t>على</a:t>
            </a:r>
            <a:r>
              <a:rPr lang="en-US" b="1" dirty="0"/>
              <a:t> </a:t>
            </a:r>
            <a:r>
              <a:rPr lang="en-US" b="1" dirty="0" err="1"/>
              <a:t>المدى</a:t>
            </a:r>
            <a:r>
              <a:rPr lang="en-US" b="1" dirty="0"/>
              <a:t> </a:t>
            </a:r>
            <a:r>
              <a:rPr lang="en-US" b="1" dirty="0" err="1"/>
              <a:t>الطويل</a:t>
            </a:r>
            <a:r>
              <a:rPr lang="en-US" b="1" dirty="0"/>
              <a:t>.</a:t>
            </a:r>
          </a:p>
        </p:txBody>
      </p:sp>
    </p:spTree>
    <p:extLst>
      <p:ext uri="{BB962C8B-B14F-4D97-AF65-F5344CB8AC3E}">
        <p14:creationId xmlns:p14="http://schemas.microsoft.com/office/powerpoint/2010/main" val="1928651985"/>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8169" y="1303434"/>
            <a:ext cx="10818985" cy="7268080"/>
          </a:xfrm>
          <a:prstGeom prst="rect">
            <a:avLst/>
          </a:prstGeom>
          <a:noFill/>
        </p:spPr>
        <p:txBody>
          <a:bodyPr wrap="square" numCol="2" spcCol="0" rtlCol="0">
            <a:spAutoFit/>
          </a:bodyPr>
          <a:lstStyle/>
          <a:p>
            <a:pPr marL="795338" indent="-225425" algn="just">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What makes a good team? </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 lessons about Great Groups: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Greatness starts with </a:t>
            </a:r>
            <a:r>
              <a:rPr lang="en-US" sz="2000" b="1" dirty="0">
                <a:solidFill>
                  <a:srgbClr val="FF0000"/>
                </a:solidFill>
                <a:latin typeface="Tajawal ExtraBold" panose="00000800000000000000" pitchFamily="2" charset="-78"/>
                <a:cs typeface="Tajawal ExtraBold" panose="00000800000000000000" pitchFamily="2" charset="-78"/>
              </a:rPr>
              <a:t>superb people</a:t>
            </a:r>
            <a:r>
              <a:rPr lang="en-US" sz="2000" b="1" dirty="0">
                <a:solidFill>
                  <a:srgbClr val="0A1F61"/>
                </a:solidFill>
                <a:latin typeface="Tajawal ExtraBold" panose="00000800000000000000" pitchFamily="2" charset="-78"/>
                <a:cs typeface="Tajawal ExtraBold" panose="00000800000000000000" pitchFamily="2" charset="-78"/>
              </a:rPr>
              <a: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and great leaders create each other.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has a strong leader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Leaders of Great Groups love talent and know where to find it.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full of talented people who can work together.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think they are on a mission from a leader.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is an island -- but an island with a bridge to the mainland.</a:t>
            </a: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 see themselves as winning underdogs.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always have an enemy.</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People in Great Groups have blinders on.</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optimistic, not realistic.</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 Great Groups the right person has the right job.</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leaders of Great Groups give them what they need and free them from the rest.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ship (produce results).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work is its own reward.</a:t>
            </a:r>
          </a:p>
          <a:p>
            <a:pPr marL="795338" lvl="2" indent="-225425"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06216456"/>
      </p:ext>
    </p:extLst>
  </p:cSld>
  <p:clrMapOvr>
    <a:masterClrMapping/>
  </p:clrMapOvr>
  <mc:AlternateContent xmlns:mc="http://schemas.openxmlformats.org/markup-compatibility/2006" xmlns:p14="http://schemas.microsoft.com/office/powerpoint/2010/main">
    <mc:Choice Requires="p14">
      <p:transition p14:dur="10" advTm="414000"/>
    </mc:Choice>
    <mc:Fallback xmlns="">
      <p:transition advTm="4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93428"/>
          </a:xfrm>
          <a:prstGeom prst="rect">
            <a:avLst/>
          </a:prstGeom>
          <a:noFill/>
        </p:spPr>
        <p:txBody>
          <a:bodyPr wrap="square" rtlCol="0">
            <a:spAutoFit/>
          </a:bodyPr>
          <a:lstStyle/>
          <a:p>
            <a:pPr marL="517525" algn="just">
              <a:lnSpc>
                <a:spcPts val="3000"/>
              </a:lnSpc>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How do you build a team? </a:t>
            </a:r>
          </a:p>
          <a:p>
            <a:pPr marL="517525" algn="just">
              <a:lnSpc>
                <a:spcPts val="3000"/>
              </a:lnSpc>
            </a:pPr>
            <a:endParaRPr lang="en-US" sz="2400" b="1" u="sng" dirty="0">
              <a:solidFill>
                <a:srgbClr val="0A1F61"/>
              </a:solidFill>
              <a:latin typeface="Tajawal ExtraBold" panose="00000800000000000000" pitchFamily="2" charset="-78"/>
              <a:cs typeface="Tajawal ExtraBold" panose="00000800000000000000" pitchFamily="2" charset="-78"/>
            </a:endParaRP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with the best people you can find.</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Choose team members so they'll have a good fit.</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members with a diversity of backgrounds and perspectives</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members with a commitment to the concept of working as a team</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team members committed to the team's guiding vision</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people with a sense of humor.</a:t>
            </a:r>
          </a:p>
          <a:p>
            <a:pPr marL="974725" lvl="1">
              <a:lnSpc>
                <a:spcPts val="2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96150127"/>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11461"/>
            <a:ext cx="10818985" cy="5087996"/>
          </a:xfrm>
          <a:prstGeom prst="rect">
            <a:avLst/>
          </a:prstGeom>
          <a:noFill/>
        </p:spPr>
        <p:txBody>
          <a:bodyPr wrap="square" rtlCol="0">
            <a:spAutoFit/>
          </a:bodyPr>
          <a:lstStyle/>
          <a:p>
            <a:pPr marL="974725" lvl="1" algn="ctr">
              <a:lnSpc>
                <a:spcPts val="2800"/>
              </a:lnSpc>
            </a:pPr>
            <a:r>
              <a:rPr lang="en-US" sz="2400" b="1" dirty="0">
                <a:solidFill>
                  <a:srgbClr val="C00000"/>
                </a:solidFill>
                <a:latin typeface="Tajawal ExtraBold" panose="00000800000000000000" pitchFamily="2" charset="-78"/>
                <a:cs typeface="Tajawal ExtraBold" panose="00000800000000000000" pitchFamily="2" charset="-78"/>
              </a:rPr>
              <a:t>Building the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with the vision.</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 team bonds.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 sure that the concept of a team is absolutely clear.</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Involve the team in jointly planning functionality and individual responsibilities. </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Address personal issues.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team norms.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Hash out the logistics of working as a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the team with a doable task that requires teamwork</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Go back over both successes and failures to learn for the future.</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Provide both individual and team support.</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Give people something extra for working as a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Reward accomplishments like crazy.</a:t>
            </a:r>
          </a:p>
        </p:txBody>
      </p:sp>
    </p:spTree>
    <p:extLst>
      <p:ext uri="{BB962C8B-B14F-4D97-AF65-F5344CB8AC3E}">
        <p14:creationId xmlns:p14="http://schemas.microsoft.com/office/powerpoint/2010/main" val="985805718"/>
      </p:ext>
    </p:extLst>
  </p:cSld>
  <p:clrMapOvr>
    <a:masterClrMapping/>
  </p:clrMapOvr>
  <mc:AlternateContent xmlns:mc="http://schemas.openxmlformats.org/markup-compatibility/2006" xmlns:p14="http://schemas.microsoft.com/office/powerpoint/2010/main">
    <mc:Choice Requires="p14">
      <p:transition p14:dur="10" advTm="232000"/>
    </mc:Choice>
    <mc:Fallback xmlns="">
      <p:transition advTm="23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16752-D83A-21DF-7BBE-36F418837421}"/>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F022F88D-6FFD-2196-85BD-1BE563540D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32A95533-09A7-B7E4-5BA3-4A7EDF2A2132}"/>
              </a:ext>
            </a:extLst>
          </p:cNvPr>
          <p:cNvPicPr>
            <a:picLocks noChangeAspect="1"/>
          </p:cNvPicPr>
          <p:nvPr/>
        </p:nvPicPr>
        <p:blipFill>
          <a:blip r:embed="rId3"/>
          <a:stretch>
            <a:fillRect/>
          </a:stretch>
        </p:blipFill>
        <p:spPr>
          <a:xfrm>
            <a:off x="2440788" y="6412380"/>
            <a:ext cx="9902229" cy="204838"/>
          </a:xfrm>
          <a:prstGeom prst="rect">
            <a:avLst/>
          </a:prstGeom>
        </p:spPr>
      </p:pic>
      <p:pic>
        <p:nvPicPr>
          <p:cNvPr id="4" name="Picture 3">
            <a:extLst>
              <a:ext uri="{FF2B5EF4-FFF2-40B4-BE49-F238E27FC236}">
                <a16:creationId xmlns:a16="http://schemas.microsoft.com/office/drawing/2014/main" id="{C0984919-C326-B5AD-556C-939BEEB97897}"/>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CDA6FC4E-EF12-6EE8-15DF-A4CD18F29653}"/>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DE07034E-8260-C665-C097-667AB947CD34}"/>
              </a:ext>
            </a:extLst>
          </p:cNvPr>
          <p:cNvPicPr>
            <a:picLocks noChangeAspect="1"/>
          </p:cNvPicPr>
          <p:nvPr/>
        </p:nvPicPr>
        <p:blipFill>
          <a:blip r:embed="rId5"/>
          <a:stretch>
            <a:fillRect/>
          </a:stretch>
        </p:blipFill>
        <p:spPr>
          <a:xfrm>
            <a:off x="-108036" y="0"/>
            <a:ext cx="9533101" cy="1610200"/>
          </a:xfrm>
          <a:prstGeom prst="rect">
            <a:avLst/>
          </a:prstGeom>
        </p:spPr>
      </p:pic>
      <p:sp>
        <p:nvSpPr>
          <p:cNvPr id="7" name="TextBox 6">
            <a:extLst>
              <a:ext uri="{FF2B5EF4-FFF2-40B4-BE49-F238E27FC236}">
                <a16:creationId xmlns:a16="http://schemas.microsoft.com/office/drawing/2014/main" id="{A1599747-704F-7006-1971-B38374F35D61}"/>
              </a:ext>
            </a:extLst>
          </p:cNvPr>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a:extLst>
              <a:ext uri="{FF2B5EF4-FFF2-40B4-BE49-F238E27FC236}">
                <a16:creationId xmlns:a16="http://schemas.microsoft.com/office/drawing/2014/main" id="{1E1C4E1A-F2A2-5CE8-8D55-BF8840A9FF90}"/>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Jack Ma Biography: A Leader's Life, Impact &amp; Alibaba Founder">
            <a:extLst>
              <a:ext uri="{FF2B5EF4-FFF2-40B4-BE49-F238E27FC236}">
                <a16:creationId xmlns:a16="http://schemas.microsoft.com/office/drawing/2014/main" id="{1930D8EA-A7ED-B987-22E4-E7302201FD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0788" y="1379220"/>
            <a:ext cx="8572500" cy="47625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F3B87CE-3072-3859-7846-9266E6005FCD}"/>
              </a:ext>
            </a:extLst>
          </p:cNvPr>
          <p:cNvSpPr txBox="1"/>
          <p:nvPr/>
        </p:nvSpPr>
        <p:spPr>
          <a:xfrm>
            <a:off x="405765" y="1915306"/>
            <a:ext cx="1800225" cy="2308324"/>
          </a:xfrm>
          <a:prstGeom prst="rect">
            <a:avLst/>
          </a:prstGeom>
          <a:noFill/>
        </p:spPr>
        <p:txBody>
          <a:bodyPr wrap="square">
            <a:spAutoFit/>
          </a:bodyPr>
          <a:lstStyle/>
          <a:p>
            <a:r>
              <a:rPr lang="en-US" dirty="0">
                <a:hlinkClick r:id="rId7"/>
              </a:rPr>
              <a:t>"You don't need to know everything, just find smart people and build a winning team" - Jack Ma 💯 - YouTube</a:t>
            </a:r>
            <a:endParaRPr lang="en-US" dirty="0"/>
          </a:p>
        </p:txBody>
      </p:sp>
      <p:pic>
        <p:nvPicPr>
          <p:cNvPr id="2050" name="Picture 2" descr="Video Icon Free #176815 - Free Icons Library">
            <a:extLst>
              <a:ext uri="{FF2B5EF4-FFF2-40B4-BE49-F238E27FC236}">
                <a16:creationId xmlns:a16="http://schemas.microsoft.com/office/drawing/2014/main" id="{3A957472-4B99-BC91-A3BF-FDB79C3056CA}"/>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9398" y="4423753"/>
            <a:ext cx="981205" cy="981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404642"/>
      </p:ext>
    </p:extLst>
  </p:cSld>
  <p:clrMapOvr>
    <a:masterClrMapping/>
  </p:clrMapOvr>
  <mc:AlternateContent xmlns:mc="http://schemas.openxmlformats.org/markup-compatibility/2006">
    <mc:Choice xmlns:p14="http://schemas.microsoft.com/office/powerpoint/2010/main" Requires="p14">
      <p:transition p14:dur="10" advTm="232000"/>
    </mc:Choice>
    <mc:Fallback>
      <p:transition advTm="23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Virtual Teams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108728595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What is a virtual team? </a:t>
            </a:r>
            <a:r>
              <a:rPr lang="en-US" sz="2400" b="1" dirty="0">
                <a:solidFill>
                  <a:srgbClr val="0A1F61"/>
                </a:solidFill>
                <a:latin typeface="Tajawal ExtraBold" panose="00000800000000000000" pitchFamily="2" charset="-78"/>
                <a:cs typeface="Tajawal ExtraBold" panose="00000800000000000000" pitchFamily="2" charset="-78"/>
              </a:rPr>
              <a:t>A virtual team is “a group of people who work interdependently </a:t>
            </a:r>
            <a:r>
              <a:rPr lang="ar-EG" sz="2400" b="1" dirty="0">
                <a:solidFill>
                  <a:srgbClr val="0A1F61"/>
                </a:solidFill>
                <a:latin typeface="Tajawal ExtraBold" panose="00000800000000000000" pitchFamily="2" charset="-78"/>
                <a:cs typeface="Tajawal ExtraBold" panose="00000800000000000000" pitchFamily="2" charset="-78"/>
              </a:rPr>
              <a:t>العمل بشكل مترابط </a:t>
            </a:r>
            <a:r>
              <a:rPr lang="en-US" sz="2400" b="1" dirty="0">
                <a:solidFill>
                  <a:srgbClr val="0A1F61"/>
                </a:solidFill>
                <a:latin typeface="Tajawal ExtraBold" panose="00000800000000000000" pitchFamily="2" charset="-78"/>
                <a:cs typeface="Tajawal ExtraBold" panose="00000800000000000000" pitchFamily="2" charset="-78"/>
              </a:rPr>
              <a:t>with a shared purpose across space, time, and organization boundaries using technology.”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virtual team consists of a group of employees or individuals who use digital tools to communicate.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 members can be based in the same psychical location, or working from different locations e.g., city or country.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many terms for virtual teams, such as ‘’geographically dispersed teams’’ or ‘’remote teams’’. </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166000"/>
    </mc:Choice>
    <mc:Fallback xmlns="">
      <p:transition advTm="166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46ACB90-BBAD-2F3B-714B-362468B1A9F7}"/>
              </a:ext>
            </a:extLst>
          </p:cNvPr>
          <p:cNvPicPr>
            <a:picLocks noChangeAspect="1"/>
          </p:cNvPicPr>
          <p:nvPr/>
        </p:nvPicPr>
        <p:blipFill rotWithShape="1">
          <a:blip r:embed="rId5">
            <a:lum bright="-20000" contrast="40000"/>
          </a:blip>
          <a:srcRect l="6987"/>
          <a:stretch/>
        </p:blipFill>
        <p:spPr>
          <a:xfrm>
            <a:off x="2654682" y="1899"/>
            <a:ext cx="9533101" cy="6871802"/>
          </a:xfrm>
          <a:prstGeom prst="rect">
            <a:avLst/>
          </a:prstGeom>
        </p:spPr>
      </p:pic>
      <p:sp>
        <p:nvSpPr>
          <p:cNvPr id="7" name="TextBox 6"/>
          <p:cNvSpPr txBox="1"/>
          <p:nvPr/>
        </p:nvSpPr>
        <p:spPr>
          <a:xfrm>
            <a:off x="2654682" y="543490"/>
            <a:ext cx="2507931"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Virtual Teams</a:t>
            </a:r>
          </a:p>
        </p:txBody>
      </p:sp>
      <p:sp>
        <p:nvSpPr>
          <p:cNvPr id="13" name="TextBox 12">
            <a:extLst>
              <a:ext uri="{FF2B5EF4-FFF2-40B4-BE49-F238E27FC236}">
                <a16:creationId xmlns:a16="http://schemas.microsoft.com/office/drawing/2014/main" id="{D27593B6-4495-565A-FFAD-E97F72F69A5C}"/>
              </a:ext>
            </a:extLst>
          </p:cNvPr>
          <p:cNvSpPr txBox="1"/>
          <p:nvPr/>
        </p:nvSpPr>
        <p:spPr>
          <a:xfrm>
            <a:off x="262992" y="1743707"/>
            <a:ext cx="2391690"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US" sz="2800" b="1" i="0" u="none" strike="noStrike" baseline="0" dirty="0">
                <a:solidFill>
                  <a:srgbClr val="0A1F61"/>
                </a:solidFill>
                <a:latin typeface="ArialMT"/>
              </a:rPr>
              <a:t>Factors that impact virtual teams’ performance</a:t>
            </a:r>
            <a:endParaRPr lang="en-US" sz="2800" b="1" dirty="0">
              <a:solidFill>
                <a:srgbClr val="0A1F61"/>
              </a:solidFill>
            </a:endParaRPr>
          </a:p>
        </p:txBody>
      </p:sp>
    </p:spTree>
    <p:extLst>
      <p:ext uri="{BB962C8B-B14F-4D97-AF65-F5344CB8AC3E}">
        <p14:creationId xmlns:p14="http://schemas.microsoft.com/office/powerpoint/2010/main" val="146244219"/>
      </p:ext>
    </p:extLst>
  </p:cSld>
  <p:clrMapOvr>
    <a:masterClrMapping/>
  </p:clrMapOvr>
  <mc:AlternateContent xmlns:mc="http://schemas.openxmlformats.org/markup-compatibility/2006" xmlns:p14="http://schemas.microsoft.com/office/powerpoint/2010/main">
    <mc:Choice Requires="p14">
      <p:transition p14:dur="10" advTm="447000"/>
    </mc:Choice>
    <mc:Fallback xmlns="">
      <p:transition advTm="44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233334"/>
            <a:ext cx="11110774" cy="5632311"/>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	Factors affecting Virtual teams:</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1) A key factor is </a:t>
            </a: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b="1" dirty="0">
                <a:solidFill>
                  <a:srgbClr val="0A1F61"/>
                </a:solidFill>
                <a:latin typeface="Tajawal ExtraBold" panose="00000800000000000000" pitchFamily="2" charset="-78"/>
                <a:cs typeface="Tajawal ExtraBold" panose="00000800000000000000" pitchFamily="2" charset="-78"/>
              </a:rPr>
              <a:t>, along with management, information distribution and human resources.</a:t>
            </a:r>
          </a:p>
          <a:p>
            <a:pPr marL="1431925" lvl="1"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Technology is the cornerstone in virtual communication; therefore, it has </a:t>
            </a:r>
            <a:r>
              <a:rPr lang="en-US" sz="2400" b="1" dirty="0">
                <a:solidFill>
                  <a:srgbClr val="FF0000"/>
                </a:solidFill>
                <a:latin typeface="Tajawal ExtraBold" panose="00000800000000000000" pitchFamily="2" charset="-78"/>
                <a:cs typeface="Tajawal ExtraBold" panose="00000800000000000000" pitchFamily="2" charset="-78"/>
              </a:rPr>
              <a:t>the most influence in the efficiency and effectiveness of a virtual team’s performance</a:t>
            </a:r>
            <a:r>
              <a:rPr lang="en-US" sz="2400" b="1" dirty="0">
                <a:solidFill>
                  <a:srgbClr val="0A1F61"/>
                </a:solidFill>
                <a:latin typeface="Tajawal ExtraBold" panose="00000800000000000000" pitchFamily="2" charset="-78"/>
                <a:cs typeface="Tajawal ExtraBold" panose="00000800000000000000" pitchFamily="2" charset="-78"/>
              </a:rPr>
              <a:t>.</a:t>
            </a:r>
            <a:r>
              <a:rPr lang="ar-EG" sz="2400" b="0" i="0" dirty="0">
                <a:solidFill>
                  <a:srgbClr val="3C4043"/>
                </a:solidFill>
                <a:effectLst/>
                <a:latin typeface="Roboto" panose="02000000000000000000" pitchFamily="2" charset="0"/>
              </a:rPr>
              <a:t> فهي الأكثر تأثيرًا في كفاءة وفعالية أداء الفريق الافتراضي</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Teamwork</a:t>
            </a:r>
            <a:r>
              <a:rPr lang="en-US" sz="2400" b="1" dirty="0">
                <a:solidFill>
                  <a:srgbClr val="0A1F61"/>
                </a:solidFill>
                <a:latin typeface="Tajawal ExtraBold" panose="00000800000000000000" pitchFamily="2" charset="-78"/>
                <a:cs typeface="Tajawal ExtraBold" panose="00000800000000000000" pitchFamily="2" charset="-78"/>
              </a:rPr>
              <a:t> is one of the core elements of an organization and it determines </a:t>
            </a:r>
            <a:r>
              <a:rPr lang="en-US" sz="2400" b="1" dirty="0">
                <a:solidFill>
                  <a:srgbClr val="FF0000"/>
                </a:solidFill>
                <a:latin typeface="Tajawal ExtraBold" panose="00000800000000000000" pitchFamily="2" charset="-78"/>
                <a:cs typeface="Tajawal ExtraBold" panose="00000800000000000000" pitchFamily="2" charset="-78"/>
              </a:rPr>
              <a:t>how well an organization performs</a:t>
            </a:r>
            <a:r>
              <a:rPr lang="ar-EG" sz="2400" b="0" i="0" dirty="0">
                <a:solidFill>
                  <a:srgbClr val="3C4043"/>
                </a:solidFill>
                <a:effectLst/>
                <a:latin typeface="Roboto" panose="02000000000000000000" pitchFamily="2" charset="0"/>
              </a:rPr>
              <a:t>يحدد مدى أداء المنظمة</a:t>
            </a:r>
            <a:r>
              <a:rPr lang="en-US" sz="2400" b="1" dirty="0">
                <a:solidFill>
                  <a:srgbClr val="0A1F61"/>
                </a:solidFill>
                <a:latin typeface="Tajawal ExtraBold" panose="00000800000000000000" pitchFamily="2" charset="-78"/>
                <a:cs typeface="Tajawal ExtraBold" panose="00000800000000000000" pitchFamily="2" charset="-78"/>
              </a:rPr>
              <a:t>. </a:t>
            </a:r>
          </a:p>
          <a:p>
            <a:pPr marL="1317625" lvl="1"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Teamwork is not only about how individuals work together, but also about how individuals correspond with the organization’s goals and strategies. It is necessary to examine the different </a:t>
            </a:r>
            <a:r>
              <a:rPr lang="en-US" sz="2400" b="1" dirty="0">
                <a:solidFill>
                  <a:srgbClr val="FF0000"/>
                </a:solidFill>
                <a:latin typeface="Tajawal ExtraBold" panose="00000800000000000000" pitchFamily="2" charset="-78"/>
                <a:cs typeface="Tajawal ExtraBold" panose="00000800000000000000" pitchFamily="2" charset="-78"/>
              </a:rPr>
              <a:t>levels of individuality in a work team</a:t>
            </a:r>
            <a:r>
              <a:rPr lang="ar-EG" sz="2400" b="0" i="0" dirty="0">
                <a:solidFill>
                  <a:srgbClr val="3C4043"/>
                </a:solidFill>
                <a:effectLst/>
                <a:latin typeface="Roboto" panose="02000000000000000000" pitchFamily="2" charset="0"/>
              </a:rPr>
              <a:t>فحص المستويات المختلفة من الفردية في الفريق </a:t>
            </a:r>
            <a:r>
              <a:rPr lang="en-US" sz="2400" b="1" dirty="0">
                <a:solidFill>
                  <a:srgbClr val="FF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 commitment, identification and attachment - to understand how team members affect team results and organizational goals.</a:t>
            </a:r>
          </a:p>
        </p:txBody>
      </p:sp>
    </p:spTree>
    <p:extLst>
      <p:ext uri="{BB962C8B-B14F-4D97-AF65-F5344CB8AC3E}">
        <p14:creationId xmlns:p14="http://schemas.microsoft.com/office/powerpoint/2010/main" val="3071898434"/>
      </p:ext>
    </p:extLst>
  </p:cSld>
  <p:clrMapOvr>
    <a:masterClrMapping/>
  </p:clrMapOvr>
  <mc:AlternateContent xmlns:mc="http://schemas.openxmlformats.org/markup-compatibility/2006" xmlns:p14="http://schemas.microsoft.com/office/powerpoint/2010/main">
    <mc:Choice Requires="p14">
      <p:transition p14:dur="10" advTm="198100"/>
    </mc:Choice>
    <mc:Fallback xmlns="">
      <p:transition advTm="1981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39059"/>
            <a:ext cx="11110774" cy="5125249"/>
          </a:xfrm>
          <a:prstGeom prst="rect">
            <a:avLst/>
          </a:prstGeom>
          <a:noFill/>
        </p:spPr>
        <p:txBody>
          <a:bodyPr wrap="square" rtlCol="0">
            <a:spAutoFit/>
          </a:bodyPr>
          <a:lstStyle/>
          <a:p>
            <a:pPr marL="517525" algn="just">
              <a:lnSpc>
                <a:spcPts val="3600"/>
              </a:lnSpc>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Operations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Knowledge, skills, and abilities are essential to teams and to successful organizations.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employees benefit corporations, by making it possible to cut down on office space and travel costs, all while making lower labor costs more appealing.</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working enables around the clock operations and without time boundaries employers are more engaged in teamwork due to temporal flexibility.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teams can offer several benefits, such as cultural diversity, flexible time usage, and lower costs. </a:t>
            </a:r>
          </a:p>
        </p:txBody>
      </p:sp>
    </p:spTree>
    <p:extLst>
      <p:ext uri="{BB962C8B-B14F-4D97-AF65-F5344CB8AC3E}">
        <p14:creationId xmlns:p14="http://schemas.microsoft.com/office/powerpoint/2010/main" val="3794733134"/>
      </p:ext>
    </p:extLst>
  </p:cSld>
  <p:clrMapOvr>
    <a:masterClrMapping/>
  </p:clrMapOvr>
  <mc:AlternateContent xmlns:mc="http://schemas.openxmlformats.org/markup-compatibility/2006" xmlns:p14="http://schemas.microsoft.com/office/powerpoint/2010/main">
    <mc:Choice Requires="p14">
      <p:transition p14:dur="10" advTm="199000"/>
    </mc:Choice>
    <mc:Fallback xmlns="">
      <p:transition advTm="19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71129" y="578572"/>
            <a:ext cx="6367926"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Challenges of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65028137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39059"/>
            <a:ext cx="11110774" cy="5125249"/>
          </a:xfrm>
          <a:prstGeom prst="rect">
            <a:avLst/>
          </a:prstGeom>
          <a:noFill/>
        </p:spPr>
        <p:txBody>
          <a:bodyPr wrap="square" rtlCol="0">
            <a:spAutoFit/>
          </a:bodyPr>
          <a:lstStyle/>
          <a:p>
            <a:pPr marL="517525" algn="just">
              <a:lnSpc>
                <a:spcPts val="3600"/>
              </a:lnSpc>
            </a:pPr>
            <a:r>
              <a:rPr lang="en-US" sz="2800" b="1" dirty="0">
                <a:solidFill>
                  <a:srgbClr val="0070C0"/>
                </a:solidFill>
                <a:latin typeface="Tajawal ExtraBold" panose="00000800000000000000" pitchFamily="2" charset="-78"/>
                <a:cs typeface="Tajawal ExtraBold" panose="00000800000000000000" pitchFamily="2" charset="-78"/>
              </a:rPr>
              <a:t>	Challenges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Time, as a benefit, can be seen as synchronous, due to different time zones are limited by the ability to communicate synchronously and the solution appears as asynchronous communication media (e.g., e-mail).</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teams may not accomplish tasks as quickly as face-to-face teams. Accomplishing tasks and reaching decisions takes more time for virtual teams than for face-to-face teams. Reasons for this may be that typing is slower than talking in person, and synchronicity makes communication challenging.</a:t>
            </a:r>
          </a:p>
        </p:txBody>
      </p:sp>
    </p:spTree>
    <p:extLst>
      <p:ext uri="{BB962C8B-B14F-4D97-AF65-F5344CB8AC3E}">
        <p14:creationId xmlns:p14="http://schemas.microsoft.com/office/powerpoint/2010/main" val="1137064680"/>
      </p:ext>
    </p:extLst>
  </p:cSld>
  <p:clrMapOvr>
    <a:masterClrMapping/>
  </p:clrMapOvr>
  <mc:AlternateContent xmlns:mc="http://schemas.openxmlformats.org/markup-compatibility/2006" xmlns:p14="http://schemas.microsoft.com/office/powerpoint/2010/main">
    <mc:Choice Requires="p14">
      <p:transition p14:dur="10" advTm="200000"/>
    </mc:Choice>
    <mc:Fallback xmlns="">
      <p:transition advTm="200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Challenges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Relational boundaries regarding virtual teams: “individuals are more likely to look within their relational networks rather than across networks for team members”. This can be seen as both an opportunity and as a challenge. </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“Members have to work across differences in assumptions, motivations, knowledge bases … ”. It is possible that these aspects weaken the trust in other team members, which highly affect the efficiency of a virtual team.</a:t>
            </a:r>
          </a:p>
        </p:txBody>
      </p:sp>
    </p:spTree>
    <p:extLst>
      <p:ext uri="{BB962C8B-B14F-4D97-AF65-F5344CB8AC3E}">
        <p14:creationId xmlns:p14="http://schemas.microsoft.com/office/powerpoint/2010/main" val="2097542240"/>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21661" y="535090"/>
            <a:ext cx="6486290"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Adaptability of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91105916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a:t>
            </a:r>
            <a:r>
              <a:rPr lang="en-US" sz="2400" b="1" dirty="0">
                <a:solidFill>
                  <a:srgbClr val="FF0000"/>
                </a:solidFill>
                <a:latin typeface="Tajawal ExtraBold" panose="00000800000000000000" pitchFamily="2" charset="-78"/>
                <a:cs typeface="Tajawal ExtraBold" panose="00000800000000000000" pitchFamily="2" charset="-78"/>
              </a:rPr>
              <a:t>Successful changes </a:t>
            </a:r>
            <a:r>
              <a:rPr lang="en-US" sz="2400" b="1" dirty="0">
                <a:solidFill>
                  <a:srgbClr val="0A1F61"/>
                </a:solidFill>
                <a:latin typeface="Tajawal ExtraBold" panose="00000800000000000000" pitchFamily="2" charset="-78"/>
                <a:cs typeface="Tajawal ExtraBold" panose="00000800000000000000" pitchFamily="2" charset="-78"/>
              </a:rPr>
              <a:t>in organizations and teams, </a:t>
            </a:r>
            <a:r>
              <a:rPr lang="en-US" sz="2400" b="1" dirty="0">
                <a:solidFill>
                  <a:srgbClr val="FF0000"/>
                </a:solidFill>
                <a:latin typeface="Tajawal ExtraBold" panose="00000800000000000000" pitchFamily="2" charset="-78"/>
                <a:cs typeface="Tajawal ExtraBold" panose="00000800000000000000" pitchFamily="2" charset="-78"/>
              </a:rPr>
              <a:t>require adaptability</a:t>
            </a:r>
            <a:r>
              <a:rPr lang="en-US" sz="24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as a capacity to understand and comprehend changes and as a willingness to </a:t>
            </a:r>
            <a:r>
              <a:rPr lang="en-US" sz="2400" b="1" dirty="0">
                <a:solidFill>
                  <a:srgbClr val="FF0000"/>
                </a:solidFill>
                <a:latin typeface="Tajawal ExtraBold" panose="00000800000000000000" pitchFamily="2" charset="-78"/>
                <a:cs typeface="Tajawal ExtraBold" panose="00000800000000000000" pitchFamily="2" charset="-78"/>
              </a:rPr>
              <a:t>being flexible </a:t>
            </a:r>
            <a:r>
              <a:rPr lang="en-US" sz="2400" b="1" dirty="0">
                <a:solidFill>
                  <a:srgbClr val="0A1F61"/>
                </a:solidFill>
                <a:latin typeface="Tajawal ExtraBold" panose="00000800000000000000" pitchFamily="2" charset="-78"/>
                <a:cs typeface="Tajawal ExtraBold" panose="00000800000000000000" pitchFamily="2" charset="-78"/>
              </a:rPr>
              <a:t>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adaptive team members form an adaptive virtual time, which in turn contributes to the organization’s goals and outcomes. </a:t>
            </a:r>
          </a:p>
        </p:txBody>
      </p:sp>
      <p:sp>
        <p:nvSpPr>
          <p:cNvPr id="10" name="TextBox 9">
            <a:extLst>
              <a:ext uri="{FF2B5EF4-FFF2-40B4-BE49-F238E27FC236}">
                <a16:creationId xmlns:a16="http://schemas.microsoft.com/office/drawing/2014/main" id="{7F202014-B345-B960-E5CB-DD91CF0323F8}"/>
              </a:ext>
            </a:extLst>
          </p:cNvPr>
          <p:cNvSpPr txBox="1"/>
          <p:nvPr/>
        </p:nvSpPr>
        <p:spPr>
          <a:xfrm>
            <a:off x="1874165" y="6057082"/>
            <a:ext cx="9788007" cy="707886"/>
          </a:xfrm>
          <a:prstGeom prst="rect">
            <a:avLst/>
          </a:prstGeom>
          <a:noFill/>
        </p:spPr>
        <p:txBody>
          <a:bodyPr wrap="square">
            <a:spAutoFit/>
          </a:bodyPr>
          <a:lstStyle/>
          <a:p>
            <a:pPr algn="r" rtl="1"/>
            <a:r>
              <a:rPr lang="ar-EG" sz="2000" b="1" i="0" dirty="0">
                <a:solidFill>
                  <a:srgbClr val="3C4043"/>
                </a:solidFill>
                <a:effectLst/>
                <a:latin typeface="Roboto" panose="02000000000000000000" pitchFamily="2" charset="0"/>
              </a:rPr>
              <a:t>إن أهمية القدرة على التكيف لدى أعضاء الفريق في الفرق الافتراضية، تنص على أن أعضاء الفريق المتكيفين يشكلون وقتًا افتراضيًا متكيفًا، مما يساهم بدوره في تحقيق أهداف المنظمة ونتائجها.</a:t>
            </a:r>
            <a:endParaRPr lang="en-US" sz="2000" b="1" dirty="0"/>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5285550"/>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Team members, who show flexibility, calmness and an interest in learning are contributing to an adaptive team performance.</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shows that individual actions affect team outcomes, and vice versa. Technological, work, and social adaptation are considered as key factors for virtual teams.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Technological adaptation consists of different technological tools, that organizations provide and must be flexible and used for problem solving, because technological tools are meant to reduce technological limitations and increase effortless communication.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behavior emerged from work adaptation is then furthermore implemented in social adaptation, by creating patterns of interaction.</a:t>
            </a:r>
          </a:p>
        </p:txBody>
      </p:sp>
    </p:spTree>
    <p:extLst>
      <p:ext uri="{BB962C8B-B14F-4D97-AF65-F5344CB8AC3E}">
        <p14:creationId xmlns:p14="http://schemas.microsoft.com/office/powerpoint/2010/main" val="2202069501"/>
      </p:ext>
    </p:extLst>
  </p:cSld>
  <p:clrMapOvr>
    <a:masterClrMapping/>
  </p:clrMapOvr>
  <mc:AlternateContent xmlns:mc="http://schemas.openxmlformats.org/markup-compatibility/2006" xmlns:p14="http://schemas.microsoft.com/office/powerpoint/2010/main">
    <mc:Choice Requires="p14">
      <p:transition p14:dur="10" advTm="226000"/>
    </mc:Choice>
    <mc:Fallback xmlns="">
      <p:transition advTm="226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7DF8C-0CCE-2C7D-2021-F02041A40E0A}"/>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1EC5A556-14D8-FBF1-FE20-D472F9FAE3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a:extLst>
              <a:ext uri="{FF2B5EF4-FFF2-40B4-BE49-F238E27FC236}">
                <a16:creationId xmlns:a16="http://schemas.microsoft.com/office/drawing/2014/main" id="{74E1A56A-1EB0-F752-C696-90A1E9030D58}"/>
              </a:ext>
            </a:extLst>
          </p:cNvPr>
          <p:cNvPicPr>
            <a:picLocks noChangeAspect="1"/>
          </p:cNvPicPr>
          <p:nvPr/>
        </p:nvPicPr>
        <p:blipFill>
          <a:blip r:embed="rId3"/>
          <a:stretch>
            <a:fillRect/>
          </a:stretch>
        </p:blipFill>
        <p:spPr>
          <a:xfrm>
            <a:off x="2440788" y="6412380"/>
            <a:ext cx="9902229" cy="204838"/>
          </a:xfrm>
          <a:prstGeom prst="rect">
            <a:avLst/>
          </a:prstGeom>
        </p:spPr>
      </p:pic>
      <p:pic>
        <p:nvPicPr>
          <p:cNvPr id="4" name="Picture 3">
            <a:extLst>
              <a:ext uri="{FF2B5EF4-FFF2-40B4-BE49-F238E27FC236}">
                <a16:creationId xmlns:a16="http://schemas.microsoft.com/office/drawing/2014/main" id="{D2B0D71D-EB5E-AFB4-0491-BCCA363F3F0B}"/>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07F7E2FA-8DC3-F2D3-2B94-09B72D28C32F}"/>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EB5B72B1-6C6A-491C-4936-24B288CAB2F2}"/>
              </a:ext>
            </a:extLst>
          </p:cNvPr>
          <p:cNvPicPr>
            <a:picLocks noChangeAspect="1"/>
          </p:cNvPicPr>
          <p:nvPr/>
        </p:nvPicPr>
        <p:blipFill>
          <a:blip r:embed="rId5"/>
          <a:stretch>
            <a:fillRect/>
          </a:stretch>
        </p:blipFill>
        <p:spPr>
          <a:xfrm>
            <a:off x="-108036" y="0"/>
            <a:ext cx="9533101" cy="1610200"/>
          </a:xfrm>
          <a:prstGeom prst="rect">
            <a:avLst/>
          </a:prstGeom>
        </p:spPr>
      </p:pic>
      <p:sp>
        <p:nvSpPr>
          <p:cNvPr id="7" name="TextBox 6">
            <a:extLst>
              <a:ext uri="{FF2B5EF4-FFF2-40B4-BE49-F238E27FC236}">
                <a16:creationId xmlns:a16="http://schemas.microsoft.com/office/drawing/2014/main" id="{29D08D9E-79FC-999B-4999-86C46A58A9E6}"/>
              </a:ext>
            </a:extLst>
          </p:cNvPr>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a:extLst>
              <a:ext uri="{FF2B5EF4-FFF2-40B4-BE49-F238E27FC236}">
                <a16:creationId xmlns:a16="http://schemas.microsoft.com/office/drawing/2014/main" id="{A6B4E5C8-0FF3-F2A5-2BC4-70BC379987D7}"/>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1BA4643-D204-E2C1-49BF-B33E528A11DD}"/>
              </a:ext>
            </a:extLst>
          </p:cNvPr>
          <p:cNvSpPr txBox="1"/>
          <p:nvPr/>
        </p:nvSpPr>
        <p:spPr>
          <a:xfrm>
            <a:off x="926276" y="1350934"/>
            <a:ext cx="11110774" cy="4288482"/>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517525" algn="ctr">
              <a:lnSpc>
                <a:spcPts val="3300"/>
              </a:lnSpc>
            </a:pPr>
            <a:r>
              <a:rPr lang="ar-EG" sz="2400" b="1" dirty="0">
                <a:solidFill>
                  <a:srgbClr val="FF0000"/>
                </a:solidFill>
                <a:latin typeface="Tajawal ExtraBold" panose="00000800000000000000" pitchFamily="2" charset="-78"/>
                <a:cs typeface="Tajawal ExtraBold" panose="00000800000000000000" pitchFamily="2" charset="-78"/>
              </a:rPr>
              <a:t>القدرة على التكيف في الفرق الافتراضية</a:t>
            </a:r>
          </a:p>
          <a:p>
            <a:pPr marL="860425" indent="-342900" algn="just" rtl="1">
              <a:lnSpc>
                <a:spcPts val="3300"/>
              </a:lnSpc>
              <a:buFont typeface="Wingdings" panose="05000000000000000000" pitchFamily="2" charset="2"/>
              <a:buChar char="q"/>
            </a:pPr>
            <a:r>
              <a:rPr lang="ar-EG" sz="2400" b="1" dirty="0">
                <a:solidFill>
                  <a:srgbClr val="0A1F61"/>
                </a:solidFill>
                <a:latin typeface="Tajawal ExtraBold" panose="00000800000000000000" pitchFamily="2" charset="-78"/>
                <a:cs typeface="Tajawal ExtraBold" panose="00000800000000000000" pitchFamily="2" charset="-78"/>
              </a:rPr>
              <a:t>إن أعضاء الفريق الذين يظهرون المرونة والهدوء والاهتمام بالتعلم يساهمون في أداء الفريق التكيفي.</a:t>
            </a:r>
          </a:p>
          <a:p>
            <a:pPr marL="860425" indent="-342900" algn="just" rtl="1">
              <a:lnSpc>
                <a:spcPts val="3300"/>
              </a:lnSpc>
              <a:buFont typeface="Wingdings" panose="05000000000000000000" pitchFamily="2" charset="2"/>
              <a:buChar char="q"/>
            </a:pPr>
            <a:r>
              <a:rPr lang="ar-EG" sz="2400" b="1" dirty="0">
                <a:solidFill>
                  <a:srgbClr val="0A1F61"/>
                </a:solidFill>
                <a:latin typeface="Tajawal ExtraBold" panose="00000800000000000000" pitchFamily="2" charset="-78"/>
                <a:cs typeface="Tajawal ExtraBold" panose="00000800000000000000" pitchFamily="2" charset="-78"/>
              </a:rPr>
              <a:t>وهذا يدل على أن الأفعال الفردية تؤثر على نتائج الفريق، والعكس صحيح. وتعتبر التكيفات التكنولوجية والعملية والاجتماعية عوامل أساسية للفرق الافتراضية.</a:t>
            </a:r>
          </a:p>
          <a:p>
            <a:pPr marL="860425" indent="-342900" algn="just" rtl="1">
              <a:lnSpc>
                <a:spcPts val="3300"/>
              </a:lnSpc>
              <a:buFont typeface="Wingdings" panose="05000000000000000000" pitchFamily="2" charset="2"/>
              <a:buChar char="q"/>
            </a:pPr>
            <a:r>
              <a:rPr lang="ar-EG" sz="2400" b="1" dirty="0">
                <a:solidFill>
                  <a:srgbClr val="0A1F61"/>
                </a:solidFill>
                <a:latin typeface="Tajawal ExtraBold" panose="00000800000000000000" pitchFamily="2" charset="-78"/>
                <a:cs typeface="Tajawal ExtraBold" panose="00000800000000000000" pitchFamily="2" charset="-78"/>
              </a:rPr>
              <a:t>ويتكون التكيف التكنولوجي من أدوات تكنولوجية مختلفة تقدمها المنظمات ويجب أن تكون مرنة وتستخدم لحل المشكلات، لأن الأدوات التكنولوجية تهدف إلى تقليل القيود التكنولوجية وزيادة التواصل السهل.</a:t>
            </a:r>
          </a:p>
          <a:p>
            <a:pPr marL="860425" indent="-342900" algn="just" rtl="1">
              <a:lnSpc>
                <a:spcPts val="3300"/>
              </a:lnSpc>
              <a:buFont typeface="Wingdings" panose="05000000000000000000" pitchFamily="2" charset="2"/>
              <a:buChar char="q"/>
            </a:pPr>
            <a:r>
              <a:rPr lang="ar-EG" sz="2400" b="1" dirty="0">
                <a:solidFill>
                  <a:srgbClr val="0A1F61"/>
                </a:solidFill>
                <a:latin typeface="Tajawal ExtraBold" panose="00000800000000000000" pitchFamily="2" charset="-78"/>
                <a:cs typeface="Tajawal ExtraBold" panose="00000800000000000000" pitchFamily="2" charset="-78"/>
              </a:rPr>
              <a:t>ويتم بعد ذلك تنفيذ السلوك الناتج عن التكيف في العمل في التكيف الاجتماعي، من خلال إنشاء أنماط من التفاعل.</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26201547"/>
      </p:ext>
    </p:extLst>
  </p:cSld>
  <p:clrMapOvr>
    <a:masterClrMapping/>
  </p:clrMapOvr>
  <mc:AlternateContent xmlns:mc="http://schemas.openxmlformats.org/markup-compatibility/2006">
    <mc:Choice xmlns:p14="http://schemas.microsoft.com/office/powerpoint/2010/main" Requires="p14">
      <p:transition p14:dur="10" advTm="226000"/>
    </mc:Choice>
    <mc:Fallback>
      <p:transition advTm="226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21661" y="535090"/>
            <a:ext cx="6486290"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Trust in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13592453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3865289"/>
          </a:xfrm>
          <a:prstGeom prst="rect">
            <a:avLst/>
          </a:prstGeom>
          <a:noFill/>
        </p:spPr>
        <p:txBody>
          <a:bodyPr wrap="square" rtlCol="0">
            <a:spAutoFit/>
          </a:bodyPr>
          <a:lstStyle/>
          <a:p>
            <a:pPr marL="517525" algn="just">
              <a:lnSpc>
                <a:spcPts val="3300"/>
              </a:lnSpc>
            </a:pPr>
            <a:r>
              <a:rPr lang="en-US" sz="2400" b="1" dirty="0">
                <a:solidFill>
                  <a:schemeClr val="accent6">
                    <a:lumMod val="75000"/>
                  </a:schemeClr>
                </a:solidFill>
                <a:latin typeface="Tajawal ExtraBold" panose="00000800000000000000" pitchFamily="2" charset="-78"/>
                <a:cs typeface="Tajawal ExtraBold" panose="00000800000000000000" pitchFamily="2" charset="-78"/>
              </a:rPr>
              <a:t>	Trust in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Trust is seen as a statement of confidence and mirrors as a cooperative behavior. Trust is an action where people are in good faith to each other and where honesty replaces the act of taking advantage of others. Trust in virtual teams, must be examined separately from trust in face-to-face interactions, due to lack of in-person interaction.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lack of face-to-face interaction in virtual teams, interferes with building trust in other team members. </a:t>
            </a:r>
          </a:p>
        </p:txBody>
      </p:sp>
      <p:sp>
        <p:nvSpPr>
          <p:cNvPr id="10" name="TextBox 9">
            <a:extLst>
              <a:ext uri="{FF2B5EF4-FFF2-40B4-BE49-F238E27FC236}">
                <a16:creationId xmlns:a16="http://schemas.microsoft.com/office/drawing/2014/main" id="{0BC0A99C-427A-5E60-01B0-75DEBEF2AD00}"/>
              </a:ext>
            </a:extLst>
          </p:cNvPr>
          <p:cNvSpPr txBox="1"/>
          <p:nvPr/>
        </p:nvSpPr>
        <p:spPr>
          <a:xfrm>
            <a:off x="1856353" y="5108666"/>
            <a:ext cx="10198510" cy="1631216"/>
          </a:xfrm>
          <a:prstGeom prst="rect">
            <a:avLst/>
          </a:prstGeom>
          <a:noFill/>
        </p:spPr>
        <p:txBody>
          <a:bodyPr wrap="square">
            <a:spAutoFit/>
          </a:bodyPr>
          <a:lstStyle/>
          <a:p>
            <a:pPr algn="r" rtl="1"/>
            <a:r>
              <a:rPr lang="en-US" sz="2000" b="1" dirty="0" err="1"/>
              <a:t>الثقة</a:t>
            </a:r>
            <a:r>
              <a:rPr lang="en-US" sz="2000" b="1" dirty="0"/>
              <a:t> </a:t>
            </a:r>
            <a:r>
              <a:rPr lang="en-US" sz="2000" b="1" dirty="0" err="1"/>
              <a:t>في</a:t>
            </a:r>
            <a:r>
              <a:rPr lang="en-US" sz="2000" b="1" dirty="0"/>
              <a:t> </a:t>
            </a:r>
            <a:r>
              <a:rPr lang="en-US" sz="2000" b="1" dirty="0" err="1"/>
              <a:t>الفرق</a:t>
            </a:r>
            <a:r>
              <a:rPr lang="en-US" sz="2000" b="1" dirty="0"/>
              <a:t> </a:t>
            </a:r>
            <a:r>
              <a:rPr lang="en-US" sz="2000" b="1" dirty="0" err="1"/>
              <a:t>الافتراضية</a:t>
            </a:r>
            <a:endParaRPr lang="en-US" sz="2000" b="1" dirty="0"/>
          </a:p>
          <a:p>
            <a:pPr algn="r" rtl="1"/>
            <a:r>
              <a:rPr lang="en-US" sz="2000" b="1" dirty="0" err="1"/>
              <a:t>تعتبر</a:t>
            </a:r>
            <a:r>
              <a:rPr lang="en-US" sz="2000" b="1" dirty="0"/>
              <a:t> </a:t>
            </a:r>
            <a:r>
              <a:rPr lang="en-US" sz="2000" b="1" dirty="0" err="1"/>
              <a:t>الثقة</a:t>
            </a:r>
            <a:r>
              <a:rPr lang="en-US" sz="2000" b="1" dirty="0"/>
              <a:t> </a:t>
            </a:r>
            <a:r>
              <a:rPr lang="en-US" sz="2000" b="1" dirty="0" err="1"/>
              <a:t>بمثابة</a:t>
            </a:r>
            <a:r>
              <a:rPr lang="en-US" sz="2000" b="1" dirty="0"/>
              <a:t> </a:t>
            </a:r>
            <a:r>
              <a:rPr lang="en-US" sz="2000" b="1" dirty="0" err="1"/>
              <a:t>بيان</a:t>
            </a:r>
            <a:r>
              <a:rPr lang="en-US" sz="2000" b="1" dirty="0"/>
              <a:t> </a:t>
            </a:r>
            <a:r>
              <a:rPr lang="en-US" sz="2000" b="1" dirty="0" err="1"/>
              <a:t>للثقة</a:t>
            </a:r>
            <a:r>
              <a:rPr lang="en-US" sz="2000" b="1" dirty="0"/>
              <a:t> </a:t>
            </a:r>
            <a:r>
              <a:rPr lang="en-US" sz="2000" b="1" dirty="0" err="1"/>
              <a:t>وتعكس</a:t>
            </a:r>
            <a:r>
              <a:rPr lang="en-US" sz="2000" b="1" dirty="0"/>
              <a:t> </a:t>
            </a:r>
            <a:r>
              <a:rPr lang="en-US" sz="2000" b="1" dirty="0" err="1"/>
              <a:t>سلوكًا</a:t>
            </a:r>
            <a:r>
              <a:rPr lang="en-US" sz="2000" b="1" dirty="0"/>
              <a:t> </a:t>
            </a:r>
            <a:r>
              <a:rPr lang="en-US" sz="2000" b="1" dirty="0" err="1"/>
              <a:t>تعاونيًا</a:t>
            </a:r>
            <a:r>
              <a:rPr lang="en-US" sz="2000" b="1" dirty="0"/>
              <a:t>. </a:t>
            </a:r>
            <a:r>
              <a:rPr lang="en-US" sz="2000" b="1" dirty="0" err="1"/>
              <a:t>الثقة</a:t>
            </a:r>
            <a:r>
              <a:rPr lang="en-US" sz="2000" b="1" dirty="0"/>
              <a:t> </a:t>
            </a:r>
            <a:r>
              <a:rPr lang="en-US" sz="2000" b="1" dirty="0" err="1"/>
              <a:t>هي</a:t>
            </a:r>
            <a:r>
              <a:rPr lang="en-US" sz="2000" b="1" dirty="0"/>
              <a:t> </a:t>
            </a:r>
            <a:r>
              <a:rPr lang="en-US" sz="2000" b="1" dirty="0" err="1"/>
              <a:t>فعل</a:t>
            </a:r>
            <a:r>
              <a:rPr lang="en-US" sz="2000" b="1" dirty="0"/>
              <a:t> </a:t>
            </a:r>
            <a:r>
              <a:rPr lang="en-US" sz="2000" b="1" dirty="0" err="1"/>
              <a:t>حيث</a:t>
            </a:r>
            <a:r>
              <a:rPr lang="en-US" sz="2000" b="1" dirty="0"/>
              <a:t> </a:t>
            </a:r>
            <a:r>
              <a:rPr lang="en-US" sz="2000" b="1" dirty="0" err="1"/>
              <a:t>يكون</a:t>
            </a:r>
            <a:r>
              <a:rPr lang="en-US" sz="2000" b="1" dirty="0"/>
              <a:t> </a:t>
            </a:r>
            <a:r>
              <a:rPr lang="en-US" sz="2000" b="1" dirty="0" err="1"/>
              <a:t>الناس</a:t>
            </a:r>
            <a:r>
              <a:rPr lang="en-US" sz="2000" b="1" dirty="0"/>
              <a:t> </a:t>
            </a:r>
            <a:r>
              <a:rPr lang="en-US" sz="2000" b="1" dirty="0" err="1"/>
              <a:t>على</a:t>
            </a:r>
            <a:r>
              <a:rPr lang="en-US" sz="2000" b="1" dirty="0"/>
              <a:t> </a:t>
            </a:r>
            <a:r>
              <a:rPr lang="en-US" sz="2000" b="1" dirty="0" err="1"/>
              <a:t>حسن</a:t>
            </a:r>
            <a:r>
              <a:rPr lang="en-US" sz="2000" b="1" dirty="0"/>
              <a:t> </a:t>
            </a:r>
            <a:r>
              <a:rPr lang="en-US" sz="2000" b="1" dirty="0" err="1"/>
              <a:t>نية</a:t>
            </a:r>
            <a:r>
              <a:rPr lang="en-US" sz="2000" b="1" dirty="0"/>
              <a:t> </a:t>
            </a:r>
            <a:r>
              <a:rPr lang="en-US" sz="2000" b="1" dirty="0" err="1"/>
              <a:t>تجاه</a:t>
            </a:r>
            <a:r>
              <a:rPr lang="en-US" sz="2000" b="1" dirty="0"/>
              <a:t> </a:t>
            </a:r>
            <a:r>
              <a:rPr lang="en-US" sz="2000" b="1" dirty="0" err="1"/>
              <a:t>بعضهم</a:t>
            </a:r>
            <a:r>
              <a:rPr lang="en-US" sz="2000" b="1" dirty="0"/>
              <a:t> </a:t>
            </a:r>
            <a:r>
              <a:rPr lang="en-US" sz="2000" b="1" dirty="0" err="1"/>
              <a:t>البعض</a:t>
            </a:r>
            <a:r>
              <a:rPr lang="en-US" sz="2000" b="1" dirty="0"/>
              <a:t> </a:t>
            </a:r>
            <a:r>
              <a:rPr lang="en-US" sz="2000" b="1" dirty="0" err="1"/>
              <a:t>وحيث</a:t>
            </a:r>
            <a:r>
              <a:rPr lang="en-US" sz="2000" b="1" dirty="0"/>
              <a:t> </a:t>
            </a:r>
            <a:r>
              <a:rPr lang="en-US" sz="2000" b="1" dirty="0" err="1"/>
              <a:t>تحل</a:t>
            </a:r>
            <a:r>
              <a:rPr lang="en-US" sz="2000" b="1" dirty="0"/>
              <a:t> </a:t>
            </a:r>
            <a:r>
              <a:rPr lang="en-US" sz="2000" b="1" dirty="0" err="1"/>
              <a:t>الصدق</a:t>
            </a:r>
            <a:r>
              <a:rPr lang="en-US" sz="2000" b="1" dirty="0"/>
              <a:t> </a:t>
            </a:r>
            <a:r>
              <a:rPr lang="en-US" sz="2000" b="1" dirty="0" err="1"/>
              <a:t>محل</a:t>
            </a:r>
            <a:r>
              <a:rPr lang="en-US" sz="2000" b="1" dirty="0"/>
              <a:t> </a:t>
            </a:r>
            <a:r>
              <a:rPr lang="en-US" sz="2000" b="1" dirty="0" err="1"/>
              <a:t>فعل</a:t>
            </a:r>
            <a:r>
              <a:rPr lang="en-US" sz="2000" b="1" dirty="0"/>
              <a:t> </a:t>
            </a:r>
            <a:r>
              <a:rPr lang="en-US" sz="2000" b="1" dirty="0" err="1"/>
              <a:t>الاستفادة</a:t>
            </a:r>
            <a:r>
              <a:rPr lang="en-US" sz="2000" b="1" dirty="0"/>
              <a:t> من </a:t>
            </a:r>
            <a:r>
              <a:rPr lang="en-US" sz="2000" b="1" dirty="0" err="1"/>
              <a:t>الآخرين</a:t>
            </a:r>
            <a:r>
              <a:rPr lang="en-US" sz="2000" b="1" dirty="0"/>
              <a:t>. </a:t>
            </a:r>
            <a:r>
              <a:rPr lang="en-US" sz="2000" b="1" dirty="0" err="1"/>
              <a:t>يجب</a:t>
            </a:r>
            <a:r>
              <a:rPr lang="en-US" sz="2000" b="1" dirty="0"/>
              <a:t> </a:t>
            </a:r>
            <a:r>
              <a:rPr lang="en-US" sz="2000" b="1" dirty="0" err="1"/>
              <a:t>فحص</a:t>
            </a:r>
            <a:r>
              <a:rPr lang="en-US" sz="2000" b="1" dirty="0"/>
              <a:t> </a:t>
            </a:r>
            <a:r>
              <a:rPr lang="en-US" sz="2000" b="1" dirty="0" err="1"/>
              <a:t>الثقة</a:t>
            </a:r>
            <a:r>
              <a:rPr lang="en-US" sz="2000" b="1" dirty="0"/>
              <a:t> </a:t>
            </a:r>
            <a:r>
              <a:rPr lang="en-US" sz="2000" b="1" dirty="0" err="1"/>
              <a:t>في</a:t>
            </a:r>
            <a:r>
              <a:rPr lang="en-US" sz="2000" b="1" dirty="0"/>
              <a:t> </a:t>
            </a:r>
            <a:r>
              <a:rPr lang="en-US" sz="2000" b="1" dirty="0" err="1"/>
              <a:t>الفرق</a:t>
            </a:r>
            <a:r>
              <a:rPr lang="en-US" sz="2000" b="1" dirty="0"/>
              <a:t> </a:t>
            </a:r>
            <a:r>
              <a:rPr lang="en-US" sz="2000" b="1" dirty="0" err="1"/>
              <a:t>الافتراضية</a:t>
            </a:r>
            <a:r>
              <a:rPr lang="en-US" sz="2000" b="1" dirty="0"/>
              <a:t> </a:t>
            </a:r>
            <a:r>
              <a:rPr lang="en-US" sz="2000" b="1" dirty="0" err="1"/>
              <a:t>بشكل</a:t>
            </a:r>
            <a:r>
              <a:rPr lang="en-US" sz="2000" b="1" dirty="0"/>
              <a:t> </a:t>
            </a:r>
            <a:r>
              <a:rPr lang="en-US" sz="2000" b="1" dirty="0" err="1"/>
              <a:t>منفصل</a:t>
            </a:r>
            <a:r>
              <a:rPr lang="en-US" sz="2000" b="1" dirty="0"/>
              <a:t> </a:t>
            </a:r>
            <a:r>
              <a:rPr lang="en-US" sz="2000" b="1" dirty="0" err="1"/>
              <a:t>عن</a:t>
            </a:r>
            <a:r>
              <a:rPr lang="en-US" sz="2000" b="1" dirty="0"/>
              <a:t> </a:t>
            </a:r>
            <a:r>
              <a:rPr lang="en-US" sz="2000" b="1" dirty="0" err="1"/>
              <a:t>الثقة</a:t>
            </a:r>
            <a:r>
              <a:rPr lang="en-US" sz="2000" b="1" dirty="0"/>
              <a:t> </a:t>
            </a:r>
            <a:r>
              <a:rPr lang="en-US" sz="2000" b="1" dirty="0" err="1"/>
              <a:t>في</a:t>
            </a:r>
            <a:r>
              <a:rPr lang="en-US" sz="2000" b="1" dirty="0"/>
              <a:t> </a:t>
            </a:r>
            <a:r>
              <a:rPr lang="en-US" sz="2000" b="1" dirty="0" err="1"/>
              <a:t>التفاعلات</a:t>
            </a:r>
            <a:r>
              <a:rPr lang="en-US" sz="2000" b="1" dirty="0"/>
              <a:t> </a:t>
            </a:r>
            <a:r>
              <a:rPr lang="en-US" sz="2000" b="1" dirty="0" err="1"/>
              <a:t>وجهاً</a:t>
            </a:r>
            <a:r>
              <a:rPr lang="en-US" sz="2000" b="1" dirty="0"/>
              <a:t> </a:t>
            </a:r>
            <a:r>
              <a:rPr lang="en-US" sz="2000" b="1" dirty="0" err="1"/>
              <a:t>لوجه</a:t>
            </a:r>
            <a:r>
              <a:rPr lang="en-US" sz="2000" b="1" dirty="0"/>
              <a:t>، </a:t>
            </a:r>
            <a:r>
              <a:rPr lang="en-US" sz="2000" b="1" dirty="0" err="1"/>
              <a:t>بسبب</a:t>
            </a:r>
            <a:r>
              <a:rPr lang="en-US" sz="2000" b="1" dirty="0"/>
              <a:t> </a:t>
            </a:r>
            <a:r>
              <a:rPr lang="en-US" sz="2000" b="1" dirty="0" err="1"/>
              <a:t>الافتقار</a:t>
            </a:r>
            <a:r>
              <a:rPr lang="en-US" sz="2000" b="1" dirty="0"/>
              <a:t> </a:t>
            </a:r>
            <a:r>
              <a:rPr lang="en-US" sz="2000" b="1" dirty="0" err="1"/>
              <a:t>إلى</a:t>
            </a:r>
            <a:r>
              <a:rPr lang="en-US" sz="2000" b="1" dirty="0"/>
              <a:t> </a:t>
            </a:r>
            <a:r>
              <a:rPr lang="en-US" sz="2000" b="1" dirty="0" err="1"/>
              <a:t>التفاعل</a:t>
            </a:r>
            <a:r>
              <a:rPr lang="en-US" sz="2000" b="1" dirty="0"/>
              <a:t> </a:t>
            </a:r>
            <a:r>
              <a:rPr lang="en-US" sz="2000" b="1" dirty="0" err="1"/>
              <a:t>الشخصي</a:t>
            </a:r>
            <a:r>
              <a:rPr lang="en-US" sz="2000" b="1" dirty="0"/>
              <a:t>.</a:t>
            </a:r>
          </a:p>
          <a:p>
            <a:pPr algn="r" rtl="1"/>
            <a:r>
              <a:rPr lang="en-US" sz="2000" b="1" dirty="0" err="1"/>
              <a:t>يتداخل</a:t>
            </a:r>
            <a:r>
              <a:rPr lang="en-US" sz="2000" b="1" dirty="0"/>
              <a:t> </a:t>
            </a:r>
            <a:r>
              <a:rPr lang="en-US" sz="2000" b="1" dirty="0" err="1"/>
              <a:t>الافتقار</a:t>
            </a:r>
            <a:r>
              <a:rPr lang="en-US" sz="2000" b="1" dirty="0"/>
              <a:t> </a:t>
            </a:r>
            <a:r>
              <a:rPr lang="en-US" sz="2000" b="1" dirty="0" err="1"/>
              <a:t>إلى</a:t>
            </a:r>
            <a:r>
              <a:rPr lang="en-US" sz="2000" b="1" dirty="0"/>
              <a:t> </a:t>
            </a:r>
            <a:r>
              <a:rPr lang="en-US" sz="2000" b="1" dirty="0" err="1"/>
              <a:t>التفاعل</a:t>
            </a:r>
            <a:r>
              <a:rPr lang="en-US" sz="2000" b="1" dirty="0"/>
              <a:t> </a:t>
            </a:r>
            <a:r>
              <a:rPr lang="en-US" sz="2000" b="1" dirty="0" err="1"/>
              <a:t>وجهاً</a:t>
            </a:r>
            <a:r>
              <a:rPr lang="en-US" sz="2000" b="1" dirty="0"/>
              <a:t> </a:t>
            </a:r>
            <a:r>
              <a:rPr lang="en-US" sz="2000" b="1" dirty="0" err="1"/>
              <a:t>لوجه</a:t>
            </a:r>
            <a:r>
              <a:rPr lang="en-US" sz="2000" b="1" dirty="0"/>
              <a:t> </a:t>
            </a:r>
            <a:r>
              <a:rPr lang="en-US" sz="2000" b="1" dirty="0" err="1"/>
              <a:t>في</a:t>
            </a:r>
            <a:r>
              <a:rPr lang="en-US" sz="2000" b="1" dirty="0"/>
              <a:t> </a:t>
            </a:r>
            <a:r>
              <a:rPr lang="en-US" sz="2000" b="1" dirty="0" err="1"/>
              <a:t>الفرق</a:t>
            </a:r>
            <a:r>
              <a:rPr lang="en-US" sz="2000" b="1" dirty="0"/>
              <a:t> </a:t>
            </a:r>
            <a:r>
              <a:rPr lang="en-US" sz="2000" b="1" dirty="0" err="1"/>
              <a:t>الافتراضية</a:t>
            </a:r>
            <a:r>
              <a:rPr lang="en-US" sz="2000" b="1" dirty="0"/>
              <a:t> </a:t>
            </a:r>
            <a:r>
              <a:rPr lang="en-US" sz="2000" b="1" dirty="0" err="1"/>
              <a:t>مع</a:t>
            </a:r>
            <a:r>
              <a:rPr lang="en-US" sz="2000" b="1" dirty="0"/>
              <a:t> </a:t>
            </a:r>
            <a:r>
              <a:rPr lang="en-US" sz="2000" b="1" dirty="0" err="1"/>
              <a:t>بناء</a:t>
            </a:r>
            <a:r>
              <a:rPr lang="en-US" sz="2000" b="1" dirty="0"/>
              <a:t> </a:t>
            </a:r>
            <a:r>
              <a:rPr lang="en-US" sz="2000" b="1" dirty="0" err="1"/>
              <a:t>الثقة</a:t>
            </a:r>
            <a:r>
              <a:rPr lang="en-US" sz="2000" b="1" dirty="0"/>
              <a:t> </a:t>
            </a:r>
            <a:r>
              <a:rPr lang="en-US" sz="2000" b="1" dirty="0" err="1"/>
              <a:t>في</a:t>
            </a:r>
            <a:r>
              <a:rPr lang="en-US" sz="2000" b="1" dirty="0"/>
              <a:t> </a:t>
            </a:r>
            <a:r>
              <a:rPr lang="en-US" sz="2000" b="1" dirty="0" err="1"/>
              <a:t>أعضاء</a:t>
            </a:r>
            <a:r>
              <a:rPr lang="en-US" sz="2000" b="1" dirty="0"/>
              <a:t> </a:t>
            </a:r>
            <a:r>
              <a:rPr lang="en-US" sz="2000" b="1" dirty="0" err="1"/>
              <a:t>الفريق</a:t>
            </a:r>
            <a:r>
              <a:rPr lang="en-US" sz="2000" b="1" dirty="0"/>
              <a:t> </a:t>
            </a:r>
            <a:r>
              <a:rPr lang="en-US" sz="2000" b="1" dirty="0" err="1"/>
              <a:t>الآخرين</a:t>
            </a:r>
            <a:r>
              <a:rPr lang="en-US" sz="2000" b="1" dirty="0"/>
              <a:t>.</a:t>
            </a:r>
          </a:p>
        </p:txBody>
      </p:sp>
    </p:spTree>
    <p:extLst>
      <p:ext uri="{BB962C8B-B14F-4D97-AF65-F5344CB8AC3E}">
        <p14:creationId xmlns:p14="http://schemas.microsoft.com/office/powerpoint/2010/main" val="4203132950"/>
      </p:ext>
    </p:extLst>
  </p:cSld>
  <p:clrMapOvr>
    <a:masterClrMapping/>
  </p:clrMapOvr>
  <mc:AlternateContent xmlns:mc="http://schemas.openxmlformats.org/markup-compatibility/2006" xmlns:p14="http://schemas.microsoft.com/office/powerpoint/2010/main">
    <mc:Choice Requires="p14">
      <p:transition p14:dur="10" advTm="338200"/>
    </mc:Choice>
    <mc:Fallback xmlns="">
      <p:transition advTm="3382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 strong connection between leadership skills and trust. The study examined how lack of in-person interactions affect trust in teams. Results showed that in order for a virtual team to be efficient and effective, lack of in-person interaction must be replaced by a leader’s effectiveness and proper use of correct communication tools and techniques.</a:t>
            </a:r>
          </a:p>
        </p:txBody>
      </p:sp>
      <p:sp>
        <p:nvSpPr>
          <p:cNvPr id="12" name="TextBox 11">
            <a:extLst>
              <a:ext uri="{FF2B5EF4-FFF2-40B4-BE49-F238E27FC236}">
                <a16:creationId xmlns:a16="http://schemas.microsoft.com/office/drawing/2014/main" id="{93CD4A00-6F3C-6D97-424B-AC204194DDC3}"/>
              </a:ext>
            </a:extLst>
          </p:cNvPr>
          <p:cNvSpPr txBox="1"/>
          <p:nvPr/>
        </p:nvSpPr>
        <p:spPr>
          <a:xfrm>
            <a:off x="0" y="1946263"/>
            <a:ext cx="1874165" cy="2585323"/>
          </a:xfrm>
          <a:prstGeom prst="rect">
            <a:avLst/>
          </a:prstGeom>
          <a:noFill/>
        </p:spPr>
        <p:txBody>
          <a:bodyPr wrap="square">
            <a:spAutoFit/>
          </a:bodyPr>
          <a:lstStyle/>
          <a:p>
            <a:pPr algn="r" rtl="1"/>
            <a:r>
              <a:rPr lang="en-US" b="1" dirty="0"/>
              <a:t> </a:t>
            </a:r>
            <a:r>
              <a:rPr lang="en-US" b="1" dirty="0" err="1"/>
              <a:t>وأظهرت</a:t>
            </a:r>
            <a:r>
              <a:rPr lang="en-US" b="1" dirty="0"/>
              <a:t> </a:t>
            </a:r>
            <a:r>
              <a:rPr lang="en-US" b="1" dirty="0" err="1"/>
              <a:t>النتائج</a:t>
            </a:r>
            <a:r>
              <a:rPr lang="en-US" b="1" dirty="0"/>
              <a:t> </a:t>
            </a:r>
            <a:r>
              <a:rPr lang="en-US" b="1" dirty="0" err="1"/>
              <a:t>أنه</a:t>
            </a:r>
            <a:r>
              <a:rPr lang="en-US" b="1" dirty="0"/>
              <a:t> </a:t>
            </a:r>
            <a:r>
              <a:rPr lang="en-US" b="1" dirty="0" err="1"/>
              <a:t>لكي</a:t>
            </a:r>
            <a:r>
              <a:rPr lang="en-US" b="1" dirty="0"/>
              <a:t> </a:t>
            </a:r>
            <a:r>
              <a:rPr lang="en-US" b="1" dirty="0" err="1"/>
              <a:t>يكون</a:t>
            </a:r>
            <a:r>
              <a:rPr lang="en-US" b="1" dirty="0"/>
              <a:t> </a:t>
            </a:r>
            <a:r>
              <a:rPr lang="en-US" b="1" dirty="0" err="1"/>
              <a:t>الفريق</a:t>
            </a:r>
            <a:r>
              <a:rPr lang="en-US" b="1" dirty="0"/>
              <a:t> </a:t>
            </a:r>
            <a:r>
              <a:rPr lang="en-US" b="1" dirty="0" err="1"/>
              <a:t>الافتراضي</a:t>
            </a:r>
            <a:r>
              <a:rPr lang="en-US" b="1" dirty="0"/>
              <a:t> </a:t>
            </a:r>
            <a:r>
              <a:rPr lang="en-US" b="1" dirty="0" err="1"/>
              <a:t>فعالاً</a:t>
            </a:r>
            <a:r>
              <a:rPr lang="en-US" b="1" dirty="0"/>
              <a:t> </a:t>
            </a:r>
            <a:r>
              <a:rPr lang="en-US" b="1" dirty="0" err="1"/>
              <a:t>وكفؤًا</a:t>
            </a:r>
            <a:r>
              <a:rPr lang="en-US" b="1" dirty="0"/>
              <a:t>، </a:t>
            </a:r>
            <a:r>
              <a:rPr lang="en-US" b="1" dirty="0" err="1"/>
              <a:t>يجب</a:t>
            </a:r>
            <a:r>
              <a:rPr lang="en-US" b="1" dirty="0"/>
              <a:t> </a:t>
            </a:r>
            <a:r>
              <a:rPr lang="en-US" b="1" dirty="0" err="1"/>
              <a:t>استبدال</a:t>
            </a:r>
            <a:r>
              <a:rPr lang="en-US" b="1" dirty="0"/>
              <a:t> </a:t>
            </a:r>
            <a:r>
              <a:rPr lang="en-US" b="1" dirty="0" err="1"/>
              <a:t>الافتقار</a:t>
            </a:r>
            <a:r>
              <a:rPr lang="en-US" b="1" dirty="0"/>
              <a:t> </a:t>
            </a:r>
            <a:r>
              <a:rPr lang="en-US" b="1" dirty="0" err="1"/>
              <a:t>إلى</a:t>
            </a:r>
            <a:r>
              <a:rPr lang="en-US" b="1" dirty="0"/>
              <a:t> </a:t>
            </a:r>
            <a:r>
              <a:rPr lang="en-US" b="1" dirty="0" err="1"/>
              <a:t>التفاعل</a:t>
            </a:r>
            <a:r>
              <a:rPr lang="en-US" b="1" dirty="0"/>
              <a:t> </a:t>
            </a:r>
            <a:r>
              <a:rPr lang="en-US" b="1" dirty="0" err="1"/>
              <a:t>الشخصي</a:t>
            </a:r>
            <a:r>
              <a:rPr lang="en-US" b="1" dirty="0"/>
              <a:t> </a:t>
            </a:r>
            <a:r>
              <a:rPr lang="en-US" b="1" dirty="0" err="1"/>
              <a:t>بفعالية</a:t>
            </a:r>
            <a:r>
              <a:rPr lang="en-US" b="1" dirty="0"/>
              <a:t> </a:t>
            </a:r>
            <a:r>
              <a:rPr lang="en-US" b="1" dirty="0" err="1"/>
              <a:t>القائد</a:t>
            </a:r>
            <a:r>
              <a:rPr lang="en-US" b="1" dirty="0"/>
              <a:t> </a:t>
            </a:r>
            <a:r>
              <a:rPr lang="en-US" b="1" dirty="0" err="1"/>
              <a:t>والاستخدام</a:t>
            </a:r>
            <a:r>
              <a:rPr lang="en-US" b="1" dirty="0"/>
              <a:t> </a:t>
            </a:r>
            <a:r>
              <a:rPr lang="en-US" b="1" dirty="0" err="1"/>
              <a:t>السليم</a:t>
            </a:r>
            <a:r>
              <a:rPr lang="en-US" b="1" dirty="0"/>
              <a:t> </a:t>
            </a:r>
            <a:r>
              <a:rPr lang="en-US" b="1" dirty="0" err="1"/>
              <a:t>لأدوات</a:t>
            </a:r>
            <a:r>
              <a:rPr lang="en-US" b="1" dirty="0"/>
              <a:t> </a:t>
            </a:r>
            <a:r>
              <a:rPr lang="en-US" b="1" dirty="0" err="1"/>
              <a:t>وتقنيات</a:t>
            </a:r>
            <a:r>
              <a:rPr lang="en-US" b="1" dirty="0"/>
              <a:t> </a:t>
            </a:r>
            <a:r>
              <a:rPr lang="en-US" b="1" dirty="0" err="1"/>
              <a:t>الاتصال</a:t>
            </a:r>
            <a:r>
              <a:rPr lang="en-US" b="1" dirty="0"/>
              <a:t> </a:t>
            </a:r>
            <a:r>
              <a:rPr lang="en-US" b="1" dirty="0" err="1"/>
              <a:t>الصحيحة</a:t>
            </a:r>
            <a:r>
              <a:rPr lang="en-US" b="1" dirty="0"/>
              <a:t>.</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412380"/>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5">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
        <p:nvSpPr>
          <p:cNvPr id="12" name="TextBox 11">
            <a:extLst>
              <a:ext uri="{FF2B5EF4-FFF2-40B4-BE49-F238E27FC236}">
                <a16:creationId xmlns:a16="http://schemas.microsoft.com/office/drawing/2014/main" id="{54A27B43-B712-536C-443E-0B687CDB75E8}"/>
              </a:ext>
            </a:extLst>
          </p:cNvPr>
          <p:cNvSpPr txBox="1"/>
          <p:nvPr/>
        </p:nvSpPr>
        <p:spPr>
          <a:xfrm>
            <a:off x="-114803" y="1610200"/>
            <a:ext cx="1977552" cy="5355312"/>
          </a:xfrm>
          <a:prstGeom prst="rect">
            <a:avLst/>
          </a:prstGeom>
          <a:noFill/>
        </p:spPr>
        <p:txBody>
          <a:bodyPr wrap="square">
            <a:spAutoFit/>
          </a:bodyPr>
          <a:lstStyle/>
          <a:p>
            <a:pPr algn="r" rtl="1"/>
            <a:r>
              <a:rPr lang="en-US" b="1" dirty="0" err="1"/>
              <a:t>فقد</a:t>
            </a:r>
            <a:r>
              <a:rPr lang="en-US" b="1" dirty="0"/>
              <a:t> </a:t>
            </a:r>
            <a:r>
              <a:rPr lang="en-US" b="1" dirty="0" err="1"/>
              <a:t>أظهرت</a:t>
            </a:r>
            <a:r>
              <a:rPr lang="en-US" b="1" dirty="0"/>
              <a:t> </a:t>
            </a:r>
            <a:r>
              <a:rPr lang="en-US" b="1" dirty="0" err="1"/>
              <a:t>الدراسات</a:t>
            </a:r>
            <a:r>
              <a:rPr lang="en-US" b="1" dirty="0"/>
              <a:t> </a:t>
            </a:r>
            <a:r>
              <a:rPr lang="en-US" b="1" dirty="0" err="1"/>
              <a:t>أن</a:t>
            </a:r>
            <a:r>
              <a:rPr lang="en-US" b="1" dirty="0"/>
              <a:t> </a:t>
            </a:r>
            <a:r>
              <a:rPr lang="en-US" b="1" dirty="0" err="1"/>
              <a:t>أعضاء</a:t>
            </a:r>
            <a:r>
              <a:rPr lang="en-US" b="1" dirty="0"/>
              <a:t> </a:t>
            </a:r>
            <a:r>
              <a:rPr lang="en-US" b="1" dirty="0" err="1"/>
              <a:t>الفريق</a:t>
            </a:r>
            <a:r>
              <a:rPr lang="en-US" b="1" dirty="0"/>
              <a:t>، </a:t>
            </a:r>
            <a:r>
              <a:rPr lang="en-US" b="1" dirty="0" err="1"/>
              <a:t>الذين</a:t>
            </a:r>
            <a:r>
              <a:rPr lang="en-US" b="1" dirty="0"/>
              <a:t> </a:t>
            </a:r>
            <a:r>
              <a:rPr lang="en-US" b="1" dirty="0" err="1"/>
              <a:t>يُطلب</a:t>
            </a:r>
            <a:r>
              <a:rPr lang="en-US" b="1" dirty="0"/>
              <a:t> </a:t>
            </a:r>
            <a:r>
              <a:rPr lang="en-US" b="1" dirty="0" err="1"/>
              <a:t>منهم</a:t>
            </a:r>
            <a:r>
              <a:rPr lang="en-US" b="1" dirty="0"/>
              <a:t> </a:t>
            </a:r>
            <a:r>
              <a:rPr lang="en-US" b="1" dirty="0" err="1"/>
              <a:t>استخدام</a:t>
            </a:r>
            <a:r>
              <a:rPr lang="en-US" b="1" dirty="0"/>
              <a:t> </a:t>
            </a:r>
            <a:r>
              <a:rPr lang="en-US" b="1" dirty="0" err="1"/>
              <a:t>الضوابط</a:t>
            </a:r>
            <a:r>
              <a:rPr lang="en-US" b="1" dirty="0"/>
              <a:t> </a:t>
            </a:r>
            <a:r>
              <a:rPr lang="en-US" b="1" dirty="0" err="1"/>
              <a:t>السلوكية</a:t>
            </a:r>
            <a:r>
              <a:rPr lang="en-US" b="1" dirty="0"/>
              <a:t>، </a:t>
            </a:r>
            <a:r>
              <a:rPr lang="en-US" b="1" dirty="0" err="1"/>
              <a:t>مثل</a:t>
            </a:r>
            <a:r>
              <a:rPr lang="en-US" b="1" dirty="0"/>
              <a:t> </a:t>
            </a:r>
            <a:r>
              <a:rPr lang="en-US" b="1" dirty="0" err="1"/>
              <a:t>التقارير</a:t>
            </a:r>
            <a:r>
              <a:rPr lang="en-US" b="1" dirty="0"/>
              <a:t> </a:t>
            </a:r>
            <a:r>
              <a:rPr lang="en-US" b="1" dirty="0" err="1"/>
              <a:t>الأسبوعية</a:t>
            </a:r>
            <a:r>
              <a:rPr lang="en-US" b="1" dirty="0"/>
              <a:t>، </a:t>
            </a:r>
            <a:r>
              <a:rPr lang="en-US" b="1" dirty="0" err="1"/>
              <a:t>هم</a:t>
            </a:r>
            <a:r>
              <a:rPr lang="en-US" b="1" dirty="0"/>
              <a:t> </a:t>
            </a:r>
            <a:r>
              <a:rPr lang="en-US" b="1" dirty="0" err="1"/>
              <a:t>أكثر</a:t>
            </a:r>
            <a:r>
              <a:rPr lang="en-US" b="1" dirty="0"/>
              <a:t> </a:t>
            </a:r>
            <a:r>
              <a:rPr lang="en-US" b="1" dirty="0" err="1"/>
              <a:t>عرضة</a:t>
            </a:r>
            <a:r>
              <a:rPr lang="en-US" b="1" dirty="0"/>
              <a:t> </a:t>
            </a:r>
            <a:r>
              <a:rPr lang="en-US" b="1" dirty="0" err="1"/>
              <a:t>لعدم</a:t>
            </a:r>
            <a:r>
              <a:rPr lang="en-US" b="1" dirty="0"/>
              <a:t> </a:t>
            </a:r>
            <a:r>
              <a:rPr lang="en-US" b="1" dirty="0" err="1"/>
              <a:t>الثقة</a:t>
            </a:r>
            <a:r>
              <a:rPr lang="en-US" b="1" dirty="0"/>
              <a:t> </a:t>
            </a:r>
            <a:r>
              <a:rPr lang="en-US" b="1" dirty="0" err="1"/>
              <a:t>في</a:t>
            </a:r>
            <a:r>
              <a:rPr lang="en-US" b="1" dirty="0"/>
              <a:t> </a:t>
            </a:r>
            <a:r>
              <a:rPr lang="en-US" b="1" dirty="0" err="1"/>
              <a:t>الفريق</a:t>
            </a:r>
            <a:r>
              <a:rPr lang="en-US" b="1" dirty="0"/>
              <a:t> </a:t>
            </a:r>
            <a:r>
              <a:rPr lang="en-US" b="1" dirty="0" err="1"/>
              <a:t>الافتراضي</a:t>
            </a:r>
            <a:r>
              <a:rPr lang="en-US" b="1" dirty="0"/>
              <a:t>. </a:t>
            </a:r>
            <a:r>
              <a:rPr lang="en-US" b="1" dirty="0" err="1"/>
              <a:t>وعلاوة</a:t>
            </a:r>
            <a:r>
              <a:rPr lang="en-US" b="1" dirty="0"/>
              <a:t> </a:t>
            </a:r>
            <a:r>
              <a:rPr lang="en-US" b="1" dirty="0" err="1"/>
              <a:t>على</a:t>
            </a:r>
            <a:r>
              <a:rPr lang="en-US" b="1" dirty="0"/>
              <a:t> </a:t>
            </a:r>
            <a:r>
              <a:rPr lang="en-US" b="1" dirty="0" err="1"/>
              <a:t>ذلك</a:t>
            </a:r>
            <a:r>
              <a:rPr lang="en-US" b="1" dirty="0"/>
              <a:t>، </a:t>
            </a:r>
            <a:r>
              <a:rPr lang="en-US" b="1" dirty="0" err="1"/>
              <a:t>أظهرت</a:t>
            </a:r>
            <a:r>
              <a:rPr lang="en-US" b="1" dirty="0"/>
              <a:t> </a:t>
            </a:r>
            <a:r>
              <a:rPr lang="en-US" b="1" dirty="0" err="1"/>
              <a:t>الدراسات</a:t>
            </a:r>
            <a:r>
              <a:rPr lang="en-US" b="1" dirty="0"/>
              <a:t> </a:t>
            </a:r>
            <a:r>
              <a:rPr lang="en-US" b="1" dirty="0" err="1"/>
              <a:t>أن</a:t>
            </a:r>
            <a:r>
              <a:rPr lang="en-US" b="1" dirty="0"/>
              <a:t> </a:t>
            </a:r>
            <a:r>
              <a:rPr lang="en-US" b="1" dirty="0" err="1"/>
              <a:t>الفرق</a:t>
            </a:r>
            <a:r>
              <a:rPr lang="en-US" b="1" dirty="0"/>
              <a:t> </a:t>
            </a:r>
            <a:r>
              <a:rPr lang="en-US" b="1" dirty="0" err="1"/>
              <a:t>الافتراضية</a:t>
            </a:r>
            <a:r>
              <a:rPr lang="en-US" b="1" dirty="0"/>
              <a:t> </a:t>
            </a:r>
            <a:r>
              <a:rPr lang="en-US" b="1" dirty="0" err="1"/>
              <a:t>عالية</a:t>
            </a:r>
            <a:r>
              <a:rPr lang="en-US" b="1" dirty="0"/>
              <a:t> </a:t>
            </a:r>
            <a:r>
              <a:rPr lang="en-US" b="1" dirty="0" err="1"/>
              <a:t>الأداء</a:t>
            </a:r>
            <a:r>
              <a:rPr lang="en-US" b="1" dirty="0"/>
              <a:t> </a:t>
            </a:r>
            <a:r>
              <a:rPr lang="en-US" b="1" dirty="0" err="1"/>
              <a:t>أكثر</a:t>
            </a:r>
            <a:r>
              <a:rPr lang="en-US" b="1" dirty="0"/>
              <a:t> </a:t>
            </a:r>
            <a:r>
              <a:rPr lang="en-US" b="1" dirty="0" err="1"/>
              <a:t>نجاحًا</a:t>
            </a:r>
            <a:r>
              <a:rPr lang="en-US" b="1" dirty="0"/>
              <a:t> </a:t>
            </a:r>
            <a:r>
              <a:rPr lang="en-US" b="1" dirty="0" err="1"/>
              <a:t>في</a:t>
            </a:r>
            <a:r>
              <a:rPr lang="en-US" b="1" dirty="0"/>
              <a:t> </a:t>
            </a:r>
            <a:r>
              <a:rPr lang="en-US" b="1" dirty="0" err="1"/>
              <a:t>الحفاظ</a:t>
            </a:r>
            <a:r>
              <a:rPr lang="en-US" b="1" dirty="0"/>
              <a:t> </a:t>
            </a:r>
            <a:r>
              <a:rPr lang="en-US" b="1" dirty="0" err="1"/>
              <a:t>على</a:t>
            </a:r>
            <a:r>
              <a:rPr lang="en-US" b="1" dirty="0"/>
              <a:t> </a:t>
            </a:r>
            <a:r>
              <a:rPr lang="en-US" b="1" dirty="0" err="1"/>
              <a:t>مستويات</a:t>
            </a:r>
            <a:r>
              <a:rPr lang="en-US" b="1" dirty="0"/>
              <a:t> </a:t>
            </a:r>
            <a:r>
              <a:rPr lang="en-US" b="1" dirty="0" err="1"/>
              <a:t>عالية</a:t>
            </a:r>
            <a:r>
              <a:rPr lang="en-US" b="1" dirty="0"/>
              <a:t> من </a:t>
            </a:r>
            <a:r>
              <a:rPr lang="en-US" b="1" dirty="0" err="1"/>
              <a:t>الثقة</a:t>
            </a:r>
            <a:r>
              <a:rPr lang="en-US" b="1" dirty="0"/>
              <a:t>. </a:t>
            </a:r>
            <a:r>
              <a:rPr lang="en-US" b="1" dirty="0" err="1"/>
              <a:t>ويتأثر</a:t>
            </a:r>
            <a:r>
              <a:rPr lang="en-US" b="1" dirty="0"/>
              <a:t> </a:t>
            </a:r>
            <a:r>
              <a:rPr lang="en-US" b="1" dirty="0" err="1"/>
              <a:t>أداء</a:t>
            </a:r>
            <a:r>
              <a:rPr lang="en-US" b="1" dirty="0"/>
              <a:t> </a:t>
            </a:r>
            <a:r>
              <a:rPr lang="en-US" b="1" dirty="0" err="1"/>
              <a:t>الفريق</a:t>
            </a:r>
            <a:r>
              <a:rPr lang="en-US" b="1" dirty="0"/>
              <a:t> </a:t>
            </a:r>
            <a:r>
              <a:rPr lang="en-US" b="1" dirty="0" err="1"/>
              <a:t>أيضًا</a:t>
            </a:r>
            <a:r>
              <a:rPr lang="en-US" b="1" dirty="0"/>
              <a:t> </a:t>
            </a:r>
            <a:r>
              <a:rPr lang="en-US" b="1" dirty="0" err="1"/>
              <a:t>بفعالية</a:t>
            </a:r>
            <a:r>
              <a:rPr lang="en-US" b="1" dirty="0"/>
              <a:t> </a:t>
            </a:r>
            <a:r>
              <a:rPr lang="en-US" b="1" dirty="0" err="1"/>
              <a:t>الاتصال</a:t>
            </a:r>
            <a:r>
              <a:rPr lang="en-US" b="1" dirty="0"/>
              <a:t> </a:t>
            </a:r>
            <a:r>
              <a:rPr lang="en-US" b="1" dirty="0" err="1"/>
              <a:t>في</a:t>
            </a:r>
            <a:r>
              <a:rPr lang="en-US" b="1" dirty="0"/>
              <a:t> </a:t>
            </a:r>
            <a:r>
              <a:rPr lang="en-US" b="1" dirty="0" err="1"/>
              <a:t>الفرق</a:t>
            </a:r>
            <a:r>
              <a:rPr lang="en-US" b="1" dirty="0"/>
              <a:t> </a:t>
            </a:r>
            <a:r>
              <a:rPr lang="en-US" b="1" dirty="0" err="1"/>
              <a:t>الافتراضية</a:t>
            </a:r>
            <a:r>
              <a:rPr lang="en-US" b="1" dirty="0"/>
              <a:t> </a:t>
            </a:r>
            <a:r>
              <a:rPr lang="en-US" b="1" dirty="0" err="1"/>
              <a:t>وأظهرت</a:t>
            </a:r>
            <a:r>
              <a:rPr lang="en-US" b="1" dirty="0"/>
              <a:t> </a:t>
            </a:r>
            <a:r>
              <a:rPr lang="en-US" b="1" dirty="0" err="1"/>
              <a:t>الدراسات</a:t>
            </a:r>
            <a:r>
              <a:rPr lang="en-US" b="1" dirty="0"/>
              <a:t> </a:t>
            </a:r>
            <a:r>
              <a:rPr lang="en-US" b="1" dirty="0" err="1"/>
              <a:t>أن</a:t>
            </a:r>
            <a:r>
              <a:rPr lang="en-US" b="1" dirty="0"/>
              <a:t> </a:t>
            </a:r>
            <a:r>
              <a:rPr lang="en-US" b="1" dirty="0" err="1"/>
              <a:t>ارتفاع</a:t>
            </a:r>
            <a:r>
              <a:rPr lang="en-US" b="1" dirty="0"/>
              <a:t> </a:t>
            </a:r>
            <a:r>
              <a:rPr lang="en-US" b="1" dirty="0" err="1"/>
              <a:t>مستوى</a:t>
            </a:r>
            <a:r>
              <a:rPr lang="en-US" b="1" dirty="0"/>
              <a:t> </a:t>
            </a:r>
            <a:r>
              <a:rPr lang="en-US" b="1" dirty="0" err="1"/>
              <a:t>الثقة</a:t>
            </a:r>
            <a:r>
              <a:rPr lang="en-US" b="1" dirty="0"/>
              <a:t> </a:t>
            </a:r>
            <a:r>
              <a:rPr lang="en-US" b="1" dirty="0" err="1"/>
              <a:t>يحسن</a:t>
            </a:r>
            <a:r>
              <a:rPr lang="en-US" b="1" dirty="0"/>
              <a:t> </a:t>
            </a:r>
            <a:r>
              <a:rPr lang="en-US" b="1" dirty="0" err="1"/>
              <a:t>أداء</a:t>
            </a:r>
            <a:r>
              <a:rPr lang="en-US" b="1" dirty="0"/>
              <a:t> </a:t>
            </a:r>
            <a:r>
              <a:rPr lang="en-US" b="1" dirty="0" err="1"/>
              <a:t>الفريق</a:t>
            </a:r>
            <a:r>
              <a:rPr lang="en-US" b="1" dirty="0"/>
              <a:t>.</a:t>
            </a:r>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14193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845146" y="1710981"/>
            <a:ext cx="11110774" cy="3347840"/>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Working on a successful team is an important learning experience for future leaders.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demonstrates that not everything can be done by one person and shows them what it takes to create a team.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leader who's been part of a good team will be able to build good teams because she knows what they look and feel like.</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66473480"/>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FE506A2-A74D-34C1-F728-73B70FA794E5}"/>
              </a:ext>
            </a:extLst>
          </p:cNvPr>
          <p:cNvSpPr txBox="1"/>
          <p:nvPr/>
        </p:nvSpPr>
        <p:spPr>
          <a:xfrm>
            <a:off x="2432269" y="1266595"/>
            <a:ext cx="8623659" cy="4770537"/>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Task</a:t>
            </a:r>
            <a:endParaRPr lang="en-US" sz="1400"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Individual Oriented Profile</a:t>
            </a:r>
            <a:endParaRPr lang="en-US" sz="1400"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Team Oriented Profile</a:t>
            </a:r>
            <a:endParaRPr lang="en-US" sz="1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How do you build a team? </a:t>
            </a:r>
            <a:endParaRPr lang="en-US" sz="1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3785652"/>
          </a:xfrm>
          <a:prstGeom prst="rect">
            <a:avLst/>
          </a:prstGeom>
          <a:noFill/>
        </p:spPr>
        <p:txBody>
          <a:bodyPr wrap="square" rtlCol="0">
            <a:spAutoFit/>
          </a:bodyPr>
          <a:lstStyle/>
          <a:p>
            <a:pPr marL="285750" indent="-285750" algn="just">
              <a:buFont typeface="Wingdings" panose="05000000000000000000" pitchFamily="2" charset="2"/>
              <a:buChar char="q"/>
            </a:pPr>
            <a:r>
              <a:rPr lang="en-US" sz="2400" dirty="0">
                <a:effectLst/>
              </a:rPr>
              <a:t>Rabinowitz, P. (n.d.). </a:t>
            </a:r>
            <a:r>
              <a:rPr lang="en-US" sz="2400" i="1" dirty="0">
                <a:effectLst/>
              </a:rPr>
              <a:t>Leadership and Management chapter 13:16. Community Tool Box</a:t>
            </a:r>
            <a:r>
              <a:rPr lang="en-US" sz="2400" dirty="0">
                <a:effectLst/>
              </a:rPr>
              <a:t>. Retrieved January 4, 2023, from https://ctb.ku.edu/en/table-of-contents</a:t>
            </a:r>
            <a:endParaRPr lang="en-US" sz="2400" dirty="0">
              <a:cs typeface="Tajawal Medium" panose="00000600000000000000" pitchFamily="2" charset="-78"/>
            </a:endParaRPr>
          </a:p>
          <a:p>
            <a:pPr marL="285750" indent="-285750" algn="just">
              <a:buFont typeface="Wingdings" panose="05000000000000000000" pitchFamily="2" charset="2"/>
              <a:buChar char="q"/>
            </a:pPr>
            <a:r>
              <a:rPr lang="en-US" sz="2400" dirty="0" err="1">
                <a:cs typeface="Tajawal Medium" panose="00000600000000000000" pitchFamily="2" charset="-78"/>
              </a:rPr>
              <a:t>Bli</a:t>
            </a:r>
            <a:r>
              <a:rPr lang="en-US" sz="2400" dirty="0">
                <a:cs typeface="Tajawal Medium" panose="00000600000000000000" pitchFamily="2" charset="-78"/>
              </a:rPr>
              <a:t>-Group-Wp. (2011</a:t>
            </a:r>
            <a:r>
              <a:rPr lang="en-US" sz="2400" i="1" dirty="0">
                <a:cs typeface="Tajawal Medium" panose="00000600000000000000" pitchFamily="2" charset="-78"/>
              </a:rPr>
              <a:t>). Leadership Course material</a:t>
            </a:r>
            <a:r>
              <a:rPr lang="en-US" sz="2400" dirty="0">
                <a:cs typeface="Tajawal Medium" panose="00000600000000000000" pitchFamily="2" charset="-78"/>
              </a:rPr>
              <a:t>. </a:t>
            </a:r>
            <a:r>
              <a:rPr lang="en-US" sz="2400" dirty="0" err="1">
                <a:cs typeface="Tajawal Medium" panose="00000600000000000000" pitchFamily="2" charset="-78"/>
              </a:rPr>
              <a:t>Amideast</a:t>
            </a:r>
            <a:r>
              <a:rPr lang="en-US" sz="2400"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sz="2400" dirty="0">
                <a:effectLst/>
              </a:rPr>
              <a:t> </a:t>
            </a:r>
            <a:r>
              <a:rPr lang="en-US" sz="2400" dirty="0" err="1">
                <a:effectLst/>
              </a:rPr>
              <a:t>Hyvönen</a:t>
            </a:r>
            <a:r>
              <a:rPr lang="en-US" sz="2400" dirty="0">
                <a:effectLst/>
              </a:rPr>
              <a:t>, M., &amp; </a:t>
            </a:r>
            <a:r>
              <a:rPr lang="en-US" sz="2400" dirty="0" err="1">
                <a:effectLst/>
              </a:rPr>
              <a:t>Utoslahti</a:t>
            </a:r>
            <a:r>
              <a:rPr lang="en-US" sz="2400" dirty="0">
                <a:effectLst/>
              </a:rPr>
              <a:t>, E. (2021, May 25). </a:t>
            </a:r>
            <a:r>
              <a:rPr lang="en-US" sz="2400" i="1" dirty="0">
                <a:effectLst/>
              </a:rPr>
              <a:t>Leadership and communication in virtual teams</a:t>
            </a:r>
            <a:r>
              <a:rPr lang="en-US" sz="2400" dirty="0">
                <a:effectLst/>
              </a:rPr>
              <a:t>. theseus.fi. Retrieved March 12, 2023, from https://www.theseus.fi/bitstream/handle/10024/500605/Leadership_and_Communication_in_Virtual_Teams.pdf?sequence=2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6140</TotalTime>
  <Words>3909</Words>
  <Application>Microsoft Office PowerPoint</Application>
  <PresentationFormat>Widescreen</PresentationFormat>
  <Paragraphs>381</Paragraphs>
  <Slides>48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Arial</vt:lpstr>
      <vt:lpstr>ArialMT</vt:lpstr>
      <vt:lpstr>Calibri</vt:lpstr>
      <vt:lpstr>Calibri Light</vt:lpstr>
      <vt:lpstr>Roboto</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151</cp:revision>
  <dcterms:created xsi:type="dcterms:W3CDTF">2021-08-03T13:03:26Z</dcterms:created>
  <dcterms:modified xsi:type="dcterms:W3CDTF">2024-11-21T18:03:20Z</dcterms:modified>
</cp:coreProperties>
</file>