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6"/>
  </p:notesMasterIdLst>
  <p:sldIdLst>
    <p:sldId id="303" r:id="rId7"/>
    <p:sldId id="990" r:id="rId8"/>
    <p:sldId id="1038" r:id="rId9"/>
    <p:sldId id="1006" r:id="rId10"/>
    <p:sldId id="1039" r:id="rId11"/>
    <p:sldId id="1195" r:id="rId12"/>
    <p:sldId id="1196" r:id="rId13"/>
    <p:sldId id="1197" r:id="rId14"/>
    <p:sldId id="1198" r:id="rId15"/>
    <p:sldId id="1199" r:id="rId16"/>
    <p:sldId id="1202" r:id="rId17"/>
    <p:sldId id="1203" r:id="rId18"/>
    <p:sldId id="1207" r:id="rId19"/>
    <p:sldId id="1212" r:id="rId20"/>
    <p:sldId id="1217" r:id="rId21"/>
    <p:sldId id="1213" r:id="rId22"/>
    <p:sldId id="1218" r:id="rId23"/>
    <p:sldId id="1219" r:id="rId24"/>
    <p:sldId id="1223" r:id="rId25"/>
    <p:sldId id="1224" r:id="rId26"/>
    <p:sldId id="1225" r:id="rId27"/>
    <p:sldId id="1226" r:id="rId28"/>
    <p:sldId id="1231" r:id="rId29"/>
    <p:sldId id="1232" r:id="rId30"/>
    <p:sldId id="1233" r:id="rId31"/>
    <p:sldId id="1234" r:id="rId32"/>
    <p:sldId id="1235" r:id="rId33"/>
    <p:sldId id="1227" r:id="rId34"/>
    <p:sldId id="1236" r:id="rId35"/>
    <p:sldId id="1241" r:id="rId36"/>
    <p:sldId id="1242" r:id="rId37"/>
    <p:sldId id="1243" r:id="rId38"/>
    <p:sldId id="1245" r:id="rId39"/>
    <p:sldId id="1246" r:id="rId40"/>
    <p:sldId id="1249" r:id="rId41"/>
    <p:sldId id="1250" r:id="rId42"/>
    <p:sldId id="1251" r:id="rId43"/>
    <p:sldId id="94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195"/>
            <p14:sldId id="1196"/>
            <p14:sldId id="1197"/>
            <p14:sldId id="1198"/>
            <p14:sldId id="1199"/>
            <p14:sldId id="1202"/>
            <p14:sldId id="1203"/>
            <p14:sldId id="1207"/>
            <p14:sldId id="1212"/>
            <p14:sldId id="1217"/>
            <p14:sldId id="1213"/>
            <p14:sldId id="1218"/>
            <p14:sldId id="1219"/>
            <p14:sldId id="1223"/>
            <p14:sldId id="1224"/>
            <p14:sldId id="1225"/>
            <p14:sldId id="1226"/>
            <p14:sldId id="1231"/>
            <p14:sldId id="1232"/>
            <p14:sldId id="1233"/>
            <p14:sldId id="1234"/>
            <p14:sldId id="1235"/>
            <p14:sldId id="1227"/>
            <p14:sldId id="1236"/>
            <p14:sldId id="1241"/>
            <p14:sldId id="1242"/>
            <p14:sldId id="1243"/>
            <p14:sldId id="1245"/>
            <p14:sldId id="1246"/>
            <p14:sldId id="1249"/>
            <p14:sldId id="1250"/>
            <p14:sldId id="1251"/>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4400E1-5160-4D21-B29A-DD4B81045B15}" v="82" dt="2025-06-07T10:03:53.1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8" d="100"/>
          <a:sy n="68" d="100"/>
        </p:scale>
        <p:origin x="592"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viewProps" Target="viewProps.xml"/><Relationship Id="rId8" Type="http://schemas.openxmlformats.org/officeDocument/2006/relationships/slide" Target="slides/slide2.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4BE32436-F82D-47B7-8253-0FB638AD36BA}"/>
    <pc:docChg chg="modSld">
      <pc:chgData name="Dr.Alaeldin Elgizuli" userId="0ae9b7cacb5388bf" providerId="LiveId" clId="{4BE32436-F82D-47B7-8253-0FB638AD36BA}" dt="2025-06-08T03:22:28.709" v="107" actId="6549"/>
      <pc:docMkLst>
        <pc:docMk/>
      </pc:docMkLst>
      <pc:sldChg chg="modSp mod">
        <pc:chgData name="Dr.Alaeldin Elgizuli" userId="0ae9b7cacb5388bf" providerId="LiveId" clId="{4BE32436-F82D-47B7-8253-0FB638AD36BA}" dt="2025-06-08T02:32:37.858" v="0" actId="255"/>
        <pc:sldMkLst>
          <pc:docMk/>
          <pc:sldMk cId="2533515695" sldId="990"/>
        </pc:sldMkLst>
        <pc:spChg chg="mod">
          <ac:chgData name="Dr.Alaeldin Elgizuli" userId="0ae9b7cacb5388bf" providerId="LiveId" clId="{4BE32436-F82D-47B7-8253-0FB638AD36BA}" dt="2025-06-08T02:32:37.858" v="0" actId="255"/>
          <ac:spMkLst>
            <pc:docMk/>
            <pc:sldMk cId="2533515695" sldId="990"/>
            <ac:spMk id="48" creationId="{86649A8B-C4FE-7681-2B68-D1FE2EFE7197}"/>
          </ac:spMkLst>
        </pc:spChg>
      </pc:sldChg>
      <pc:sldChg chg="modSp mod">
        <pc:chgData name="Dr.Alaeldin Elgizuli" userId="0ae9b7cacb5388bf" providerId="LiveId" clId="{4BE32436-F82D-47B7-8253-0FB638AD36BA}" dt="2025-06-08T02:36:08.363" v="1" actId="14100"/>
        <pc:sldMkLst>
          <pc:docMk/>
          <pc:sldMk cId="2499378404" sldId="1038"/>
        </pc:sldMkLst>
        <pc:spChg chg="mod">
          <ac:chgData name="Dr.Alaeldin Elgizuli" userId="0ae9b7cacb5388bf" providerId="LiveId" clId="{4BE32436-F82D-47B7-8253-0FB638AD36BA}" dt="2025-06-08T02:36:08.363" v="1" actId="14100"/>
          <ac:spMkLst>
            <pc:docMk/>
            <pc:sldMk cId="2499378404" sldId="1038"/>
            <ac:spMk id="31" creationId="{8C33D21F-5ECD-4476-9A2C-D82B9EF3E8B9}"/>
          </ac:spMkLst>
        </pc:spChg>
      </pc:sldChg>
      <pc:sldChg chg="modSp mod">
        <pc:chgData name="Dr.Alaeldin Elgizuli" userId="0ae9b7cacb5388bf" providerId="LiveId" clId="{4BE32436-F82D-47B7-8253-0FB638AD36BA}" dt="2025-06-08T02:40:09.128" v="3" actId="20577"/>
        <pc:sldMkLst>
          <pc:docMk/>
          <pc:sldMk cId="3459026343" sldId="1039"/>
        </pc:sldMkLst>
        <pc:spChg chg="mod">
          <ac:chgData name="Dr.Alaeldin Elgizuli" userId="0ae9b7cacb5388bf" providerId="LiveId" clId="{4BE32436-F82D-47B7-8253-0FB638AD36BA}" dt="2025-06-08T02:40:09.128" v="3" actId="20577"/>
          <ac:spMkLst>
            <pc:docMk/>
            <pc:sldMk cId="3459026343" sldId="1039"/>
            <ac:spMk id="31" creationId="{F988EDD2-E8AE-E4D1-7AC4-8C21C81F3E4E}"/>
          </ac:spMkLst>
        </pc:spChg>
      </pc:sldChg>
      <pc:sldChg chg="modSp mod">
        <pc:chgData name="Dr.Alaeldin Elgizuli" userId="0ae9b7cacb5388bf" providerId="LiveId" clId="{4BE32436-F82D-47B7-8253-0FB638AD36BA}" dt="2025-06-08T02:44:47.430" v="16" actId="20577"/>
        <pc:sldMkLst>
          <pc:docMk/>
          <pc:sldMk cId="1636029153" sldId="1198"/>
        </pc:sldMkLst>
        <pc:spChg chg="mod">
          <ac:chgData name="Dr.Alaeldin Elgizuli" userId="0ae9b7cacb5388bf" providerId="LiveId" clId="{4BE32436-F82D-47B7-8253-0FB638AD36BA}" dt="2025-06-08T02:44:31.168" v="4" actId="20577"/>
          <ac:spMkLst>
            <pc:docMk/>
            <pc:sldMk cId="1636029153" sldId="1198"/>
            <ac:spMk id="25" creationId="{7141E65F-BABC-4809-8E01-3F6AF6C468B7}"/>
          </ac:spMkLst>
        </pc:spChg>
        <pc:spChg chg="mod">
          <ac:chgData name="Dr.Alaeldin Elgizuli" userId="0ae9b7cacb5388bf" providerId="LiveId" clId="{4BE32436-F82D-47B7-8253-0FB638AD36BA}" dt="2025-06-08T02:44:47.430" v="16" actId="20577"/>
          <ac:spMkLst>
            <pc:docMk/>
            <pc:sldMk cId="1636029153" sldId="1198"/>
            <ac:spMk id="31" creationId="{9AB62FFD-1592-CDBF-BD6E-C6FBA2FC0008}"/>
          </ac:spMkLst>
        </pc:spChg>
      </pc:sldChg>
      <pc:sldChg chg="modSp mod">
        <pc:chgData name="Dr.Alaeldin Elgizuli" userId="0ae9b7cacb5388bf" providerId="LiveId" clId="{4BE32436-F82D-47B7-8253-0FB638AD36BA}" dt="2025-06-08T02:47:17.948" v="88" actId="20577"/>
        <pc:sldMkLst>
          <pc:docMk/>
          <pc:sldMk cId="2686532297" sldId="1199"/>
        </pc:sldMkLst>
        <pc:spChg chg="mod">
          <ac:chgData name="Dr.Alaeldin Elgizuli" userId="0ae9b7cacb5388bf" providerId="LiveId" clId="{4BE32436-F82D-47B7-8253-0FB638AD36BA}" dt="2025-06-08T02:47:17.948" v="88" actId="20577"/>
          <ac:spMkLst>
            <pc:docMk/>
            <pc:sldMk cId="2686532297" sldId="1199"/>
            <ac:spMk id="31" creationId="{0F1686CA-3892-1462-B8EC-DF99B3169A81}"/>
          </ac:spMkLst>
        </pc:spChg>
      </pc:sldChg>
      <pc:sldChg chg="modSp mod">
        <pc:chgData name="Dr.Alaeldin Elgizuli" userId="0ae9b7cacb5388bf" providerId="LiveId" clId="{4BE32436-F82D-47B7-8253-0FB638AD36BA}" dt="2025-06-08T02:47:27.671" v="89" actId="113"/>
        <pc:sldMkLst>
          <pc:docMk/>
          <pc:sldMk cId="3909571280" sldId="1202"/>
        </pc:sldMkLst>
        <pc:spChg chg="mod">
          <ac:chgData name="Dr.Alaeldin Elgizuli" userId="0ae9b7cacb5388bf" providerId="LiveId" clId="{4BE32436-F82D-47B7-8253-0FB638AD36BA}" dt="2025-06-08T02:47:27.671" v="89" actId="113"/>
          <ac:spMkLst>
            <pc:docMk/>
            <pc:sldMk cId="3909571280" sldId="1202"/>
            <ac:spMk id="31" creationId="{EBD86B54-52E4-A19A-FDCA-D6CFA3F7D007}"/>
          </ac:spMkLst>
        </pc:spChg>
      </pc:sldChg>
      <pc:sldChg chg="modSp mod">
        <pc:chgData name="Dr.Alaeldin Elgizuli" userId="0ae9b7cacb5388bf" providerId="LiveId" clId="{4BE32436-F82D-47B7-8253-0FB638AD36BA}" dt="2025-06-08T02:50:50.989" v="90" actId="20577"/>
        <pc:sldMkLst>
          <pc:docMk/>
          <pc:sldMk cId="2954273848" sldId="1212"/>
        </pc:sldMkLst>
        <pc:spChg chg="mod">
          <ac:chgData name="Dr.Alaeldin Elgizuli" userId="0ae9b7cacb5388bf" providerId="LiveId" clId="{4BE32436-F82D-47B7-8253-0FB638AD36BA}" dt="2025-06-08T02:50:50.989" v="90" actId="20577"/>
          <ac:spMkLst>
            <pc:docMk/>
            <pc:sldMk cId="2954273848" sldId="1212"/>
            <ac:spMk id="31" creationId="{0FBB45B9-D27A-101D-C5AF-9287394BA001}"/>
          </ac:spMkLst>
        </pc:spChg>
      </pc:sldChg>
      <pc:sldChg chg="modSp mod">
        <pc:chgData name="Dr.Alaeldin Elgizuli" userId="0ae9b7cacb5388bf" providerId="LiveId" clId="{4BE32436-F82D-47B7-8253-0FB638AD36BA}" dt="2025-06-08T02:55:52.577" v="99" actId="14100"/>
        <pc:sldMkLst>
          <pc:docMk/>
          <pc:sldMk cId="1915529524" sldId="1218"/>
        </pc:sldMkLst>
        <pc:spChg chg="mod">
          <ac:chgData name="Dr.Alaeldin Elgizuli" userId="0ae9b7cacb5388bf" providerId="LiveId" clId="{4BE32436-F82D-47B7-8253-0FB638AD36BA}" dt="2025-06-08T02:55:43.587" v="97" actId="14100"/>
          <ac:spMkLst>
            <pc:docMk/>
            <pc:sldMk cId="1915529524" sldId="1218"/>
            <ac:spMk id="25" creationId="{FD0D0A39-A57C-EE7E-06A4-1C1F6DF0BB22}"/>
          </ac:spMkLst>
        </pc:spChg>
        <pc:spChg chg="mod">
          <ac:chgData name="Dr.Alaeldin Elgizuli" userId="0ae9b7cacb5388bf" providerId="LiveId" clId="{4BE32436-F82D-47B7-8253-0FB638AD36BA}" dt="2025-06-08T02:55:52.577" v="99" actId="14100"/>
          <ac:spMkLst>
            <pc:docMk/>
            <pc:sldMk cId="1915529524" sldId="1218"/>
            <ac:spMk id="31" creationId="{597F85C2-5FB0-E367-96E0-7F906219D56F}"/>
          </ac:spMkLst>
        </pc:spChg>
      </pc:sldChg>
      <pc:sldChg chg="modSp mod">
        <pc:chgData name="Dr.Alaeldin Elgizuli" userId="0ae9b7cacb5388bf" providerId="LiveId" clId="{4BE32436-F82D-47B7-8253-0FB638AD36BA}" dt="2025-06-08T02:58:59.482" v="103" actId="6549"/>
        <pc:sldMkLst>
          <pc:docMk/>
          <pc:sldMk cId="3265572042" sldId="1219"/>
        </pc:sldMkLst>
        <pc:spChg chg="mod">
          <ac:chgData name="Dr.Alaeldin Elgizuli" userId="0ae9b7cacb5388bf" providerId="LiveId" clId="{4BE32436-F82D-47B7-8253-0FB638AD36BA}" dt="2025-06-08T02:58:59.482" v="103" actId="6549"/>
          <ac:spMkLst>
            <pc:docMk/>
            <pc:sldMk cId="3265572042" sldId="1219"/>
            <ac:spMk id="31" creationId="{8659D2DF-A0D1-D8C2-0A4C-C2CD18AD26D3}"/>
          </ac:spMkLst>
        </pc:spChg>
      </pc:sldChg>
      <pc:sldChg chg="modSp mod">
        <pc:chgData name="Dr.Alaeldin Elgizuli" userId="0ae9b7cacb5388bf" providerId="LiveId" clId="{4BE32436-F82D-47B7-8253-0FB638AD36BA}" dt="2025-06-08T03:02:47.951" v="104" actId="6549"/>
        <pc:sldMkLst>
          <pc:docMk/>
          <pc:sldMk cId="2559272164" sldId="1225"/>
        </pc:sldMkLst>
        <pc:spChg chg="mod">
          <ac:chgData name="Dr.Alaeldin Elgizuli" userId="0ae9b7cacb5388bf" providerId="LiveId" clId="{4BE32436-F82D-47B7-8253-0FB638AD36BA}" dt="2025-06-08T03:02:47.951" v="104" actId="6549"/>
          <ac:spMkLst>
            <pc:docMk/>
            <pc:sldMk cId="2559272164" sldId="1225"/>
            <ac:spMk id="31" creationId="{E0DDBCFB-2DA6-0E82-7086-4B4245132084}"/>
          </ac:spMkLst>
        </pc:spChg>
      </pc:sldChg>
      <pc:sldChg chg="modSp mod">
        <pc:chgData name="Dr.Alaeldin Elgizuli" userId="0ae9b7cacb5388bf" providerId="LiveId" clId="{4BE32436-F82D-47B7-8253-0FB638AD36BA}" dt="2025-06-08T03:12:30.693" v="106" actId="6549"/>
        <pc:sldMkLst>
          <pc:docMk/>
          <pc:sldMk cId="2465839024" sldId="1227"/>
        </pc:sldMkLst>
        <pc:spChg chg="mod">
          <ac:chgData name="Dr.Alaeldin Elgizuli" userId="0ae9b7cacb5388bf" providerId="LiveId" clId="{4BE32436-F82D-47B7-8253-0FB638AD36BA}" dt="2025-06-08T03:12:30.693" v="106" actId="6549"/>
          <ac:spMkLst>
            <pc:docMk/>
            <pc:sldMk cId="2465839024" sldId="1227"/>
            <ac:spMk id="31" creationId="{2F7C296E-D732-FB49-3D80-AD22DE2A972A}"/>
          </ac:spMkLst>
        </pc:spChg>
      </pc:sldChg>
      <pc:sldChg chg="modSp mod">
        <pc:chgData name="Dr.Alaeldin Elgizuli" userId="0ae9b7cacb5388bf" providerId="LiveId" clId="{4BE32436-F82D-47B7-8253-0FB638AD36BA}" dt="2025-06-08T03:22:28.709" v="107" actId="6549"/>
        <pc:sldMkLst>
          <pc:docMk/>
          <pc:sldMk cId="924685838" sldId="1251"/>
        </pc:sldMkLst>
        <pc:spChg chg="mod">
          <ac:chgData name="Dr.Alaeldin Elgizuli" userId="0ae9b7cacb5388bf" providerId="LiveId" clId="{4BE32436-F82D-47B7-8253-0FB638AD36BA}" dt="2025-06-08T03:22:28.709" v="107" actId="6549"/>
          <ac:spMkLst>
            <pc:docMk/>
            <pc:sldMk cId="924685838" sldId="1251"/>
            <ac:spMk id="31" creationId="{1FE0E1AE-EA05-44BF-E5E6-2AC469F7151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A9D03-C647-722E-35FC-AE71924938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26AD5-9E19-B468-2513-308C80C5B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00FE59-5273-5FC1-7D1F-F65FE4935A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6E3C34-EAC7-4CDC-CEAD-26AB197FDB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39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9D67A-0EEF-F27F-AA4A-480B03866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2014C1-8328-3EE8-1395-29C45F9E4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FEF20-0C45-1E14-54AC-18FFE163FD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D61C61-7736-DA80-8F46-FEB68084D9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8832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5A644-9AC3-C175-9B15-B166252DB8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899F8D-9D6D-6264-452E-8523852FDC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10247-DD46-2D86-4AD2-732B86F549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D151A6-966F-0155-4877-430860B5CC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9687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13612-8118-192E-EB7C-9134C4F73A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2967CD-573E-E646-2272-EB99899904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25BA3-D7C5-D53C-9A60-1208C2BDB1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1301FD-3EFE-7591-EEDC-C0085CD7B3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6565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3E492-EA4B-759D-9201-7FF4CE9BFF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25B189-8E24-9C2B-0371-C91FA6E1BC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CFFC95-3D3C-23F2-E5AF-14F718C7F0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D73B5E-3AE0-A7AD-6C31-82CCFB7C70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06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16DF0-5ED8-2822-5E45-51C01EE4AC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3A53E-ED97-01F8-348E-C81347E6AC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8897D-A4D1-BE25-2897-C0BA81A8B4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E92853-14FA-1361-0E5E-8409C408268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1097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D7A41-0069-6841-AA66-86729CCC9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B43B7C-3B0E-E488-6950-6AE3752720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A8CF54-08A9-9FD3-0D3A-CC1BDF6F49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4118E8-1522-DEDF-9C02-8F4B12AF4A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5546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084C8-5A91-12BB-00D4-0AA72E5EA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33B188-7CA7-CFDA-CEDC-096B0A6001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438E3-801E-8260-14B7-351826E71D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15390D-69C8-4290-F1ED-3F4029DB4AE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9973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88675-A014-F7A0-3F71-3FE8B4BE36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DF49C9-249E-6948-23F7-D43455076F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CB9A8B-F7C8-C267-635B-2BDF1B9697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37495B-0C2F-CC38-45EC-2E58C894EF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0564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9E968-03C6-0D4F-DF41-1C7F4289E4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4FD469-8FD1-91E5-FF64-983F118E7C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574147-C0F0-16A4-C003-7629B141C8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7CBED-C50B-304D-8928-08C802A854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7234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D98D3-5A55-E064-4CD3-748A93993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48D949-20B8-C1A2-3143-9005D6359A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C36B96-90CD-9DEC-AE5E-C58D524CD9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FC08A1-EC9F-B60E-F28B-46FC4E92DC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72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8EF81-D0FC-327C-BE1C-5E5A915D86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E7B80A-4D70-2F94-0F81-44EDB2AA70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D294FC-FC61-0E5C-054D-16D20E1765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EA97B8-3229-AF80-7E27-0DAC054D89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1730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28B99-68A4-0877-105D-1AC5A365CA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CF7DB-FE07-D6A0-EF6C-29F954907C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5AE755-2A67-EC27-619F-4E51455452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32C5A9-F602-0A3F-5C5E-F7E184DA6D9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7271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5E13-5BDE-6741-118C-4381B94794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3F9578-C579-AFE8-9EAF-9F767DB3B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45F453-3197-372A-6813-A6F86A8468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A554BE-F2AE-50FF-6582-011CACC66B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09168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5C8-8827-73F2-0AE4-9F25F68BB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89CB5-0843-3AD0-9940-DF0C3AC308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707D76-282A-4205-4A06-641DA6BF53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CEC47D-5A4F-6159-3FF3-338822E820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81484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0AC41-5822-0C65-CF04-713121AF8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9A3486-C496-0014-01EE-196D8A7B9D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7DBDF5-1DE0-1A6B-30FB-C330D6A0DB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3D0063-0C16-6509-DE0B-0BAB75445F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1504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E5690-1E0B-8740-E164-004E24D148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AEF5A2-0E18-FC36-DD88-4B45279C6A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5B2AB4-CD69-95FF-FF72-C5C98FCA61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55A844-9E95-075C-B5AA-F0708BE4A14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5556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8E69F-E83D-F0BF-1E7F-4250B53DE3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6EE548-12A0-E67E-6EDF-C9485DC452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056FDA-8097-3811-B34F-BE300DBFCB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B6950A-238E-570D-0D1A-39DE10398B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98327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FCD23-6E1A-C8E9-8C5A-E9A1E0A5BF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061CE-0BD9-6FFB-6614-5995E4A121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1796C2-7808-ACAA-E458-8BE5E034B4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711DFE-4FF8-A383-2492-2C9167195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2513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1F14-9DC6-563D-D68D-1809A3BC49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24D1C0-211B-5BBF-2E3B-AA6F576AD4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45343-4132-7E83-CEC1-57B1BA7292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85228B-744C-19AC-52D2-C95CFD25D54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1205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C0789-B3C4-9DC4-870F-20AD3E43C3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2C20AA-5ED0-A912-9B1E-2C45B19C0F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23BA0-2C69-9965-F886-756C406C30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3937B3-8026-E29C-0D7D-DF1AE0FC12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43048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135B0-16DD-3D81-1E29-CCFB10EF1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EB3BA-CA3F-FC72-B86F-BAC5F5330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9BC01B-B57B-E138-B09A-61361EEA4A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D22F4E-FB18-E490-5EF1-977C1D4B0F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34450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E5ED1-E9F5-4F0A-67CB-946BBFAA01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DB8527-D59E-BA21-6945-DFEA2851FD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F4B76B-805E-F8F8-D385-2470A201BB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17074C-23B1-7236-8EAD-B9DA71600B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82124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F407D-3AFF-78A6-65EF-36F62D385B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B7D393-A159-FA8A-3751-D44C3E0FE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A8B67F-5F9F-19D7-35EF-95AB5C640F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31996F-A4B5-5236-AD2E-25CDF5E457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5564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5E81A-BF5D-1557-6D45-AD653AF04A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7AF5C2-B8BB-6D82-D6AF-86BBCFF0A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49DA9B-915C-A68E-4619-541471D03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53A4B2-D234-D92C-6D2A-A211DB0BAF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86464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D5889-0335-B181-8980-AE9DD12BAC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DE702E-D3A6-9A38-F2BA-649E223F2E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92274-0BDF-4BB0-FEB5-908FC62978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84770A-9A74-662A-2B23-7A02A154F4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65872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9A7C2-ED99-F452-8C0B-6F89EE058D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8CFBF5-A17E-183E-7B72-D3D518316A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C5F7BC-5044-88B8-BF01-B63F48E3BE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152506-10D7-D0D5-4D07-32F04F2531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7991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BDE45-D91F-46C3-2CAF-38FA9E6797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E6BC1E-A249-C599-C0BD-A180B66CED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286472-25DF-A9E2-B9A5-142974679F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7A82AA-C3CF-C6E9-754E-55E65FA2F3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53221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0380B-9363-D344-B1AC-E0D0A60D6E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7AC628-6BB2-F0D2-4CCC-68DF966A33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81EAE4-3280-AC0E-F65E-2FA39A7387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17BA66-B10A-331B-D83A-EA1FE945E7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15689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4B655-94DB-CE95-328D-B0D39E2452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C77DFA-7D5E-150C-6EB1-2F94050FB3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8DA71-B4F3-143B-AAC6-9ED4D2F2A4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5E4EDF-F80C-BE05-0AB2-9C6E1B7EA5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07300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7A458-5C8D-604B-9070-2D9F663B8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12B96D-78A1-C893-3F44-72AD2A69F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4B19CF-3ACD-62A6-342B-44AEFAFCD1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00006-3E27-47A7-0EB1-145A1B715BB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44353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C7C10-02AE-8223-946C-F219CC70FB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986588-8818-20C1-69CC-CE4F69F6F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639E0-3825-F345-E63C-3717272030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C7C130-CDB9-521A-1ED0-E71E023B6A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18196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3167406" y="975974"/>
            <a:ext cx="609722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الرقابة على التكنولوجيا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4094454"/>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شرح المفاهيم الأساسية للرقابة على 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تمييز وجهات النظر المؤيدة والمعارضة لإنشاء نظم رقابية خاصة بالتكنولوجيا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تحليل العلاقة بين الابتكار والنظام الرقابي وتأثيراتها المتبادلة.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تحديد الاعتبارات الرقابية مثل حماية المستهلك، مكافحة غسل الأموال، خصوصية البيانات، واستقرار السوق.</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تقييم القضايا التنظيمية المتعلقة بالتكنولوجيا المالية مثل الترخيص، المراقبة المستمرة، والتنسيق الدولي.</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r" defTabSz="914400" rtl="1" eaLnBrk="0" fontAlgn="base" latinLnBrk="0" hangingPunct="0">
              <a:lnSpc>
                <a:spcPct val="150000"/>
              </a:lnSpc>
              <a:spcBef>
                <a:spcPct val="20000"/>
              </a:spcBef>
              <a:spcAft>
                <a:spcPct val="0"/>
              </a:spcAft>
              <a:buClrTx/>
              <a:buSzPct val="80000"/>
              <a:tabLst/>
              <a:defRPr/>
            </a:pP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857840" y="1429207"/>
            <a:ext cx="10407192" cy="4411400"/>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في المحاضرة السابقة تم مناقشة عدد من الموضوعات منها</a:t>
            </a:r>
            <a:r>
              <a:rPr lang="en-US"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المنظومة القانونية لدول الخليج العربي للتكنولوجيا المالية </a:t>
            </a:r>
            <a:r>
              <a:rPr lang="ar-EG" sz="2400" dirty="0">
                <a:solidFill>
                  <a:prstClr val="black"/>
                </a:solidFill>
                <a:latin typeface="Alexandria regular" pitchFamily="2" charset="-78"/>
                <a:cs typeface="Times New Roman" panose="02020603050405020304" pitchFamily="18" charset="0"/>
              </a:rPr>
              <a:t>، وتوضيح أن الدول الخليجية تسير نحو تنظيم شامل ومتكامل يدعم الابتكار ويحمي الاستقرار المالي ، وتقليل الاعتماد على النقد، وتحقيق الشمول المالي.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كما تم مناقشة التحديات المشتركة للمنظومة القانونية الخليجية للتكنولوجيا المالية و متطلبات التقنية المالية بما فى ذلك العناصر الأساسية التي يجب توافرها لنجاح تقديم الخدمات المالية باستخدام التكنولوجيا.</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90713" y="1480509"/>
            <a:ext cx="9219415" cy="501194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الرقابة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وجهات نظر حول وجود نظم رقابية للتكنولوجيا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النظم الرقابية والابتكار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اعتبارات رقابية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قضايا التنظيم الرقابي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أمثلة من النظم الرقابية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النظم الرقابية العالية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مستقبل رقابة التكنولوجيا المالية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2469823" y="725864"/>
            <a:ext cx="8685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وجهات نظر حول وجود نظم رقابية للتكنولوجيا المالية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386499" y="1799303"/>
            <a:ext cx="11292896" cy="443198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أولًا: وجهة نظر مؤيدة للنظم الرقابية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Pro-Regulation View)</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أسباب التأييد: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المستهلكين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النظم الرقابية تحمي المستخدمين من عمليات الاحتيال، الاختراقات، إساءة استخدام البيانات الشخصية.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الثقة في السوق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عند وجود جهة رقابية، يطمئن المستثمرون والعملاء لوجود ضمانات وشفافية.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محاربة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بفرض ضوابط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وأنظمة التبليغ عن العمليات المشبوهة.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الاستقرار المالي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إلى جزء من البنية المالية يتطلب رقابة لمنع الفوضى أو الانهيارات غير المتوقعة.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العدالة التنافسية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ضمان أن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تخضع لمعايير مشابهة للمؤسسات المالية التقليدية، مما يمنع المنافسة غير العادلة.</a:t>
            </a: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A02A5-E23D-65B7-F141-0125A639D1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1B4BE0-350A-B2CE-16B3-730AD50A4C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69661F8-39DE-D5F2-84E8-CEEE7629EC38}"/>
              </a:ext>
            </a:extLst>
          </p:cNvPr>
          <p:cNvSpPr txBox="1"/>
          <p:nvPr/>
        </p:nvSpPr>
        <p:spPr>
          <a:xfrm>
            <a:off x="3150823" y="857839"/>
            <a:ext cx="64456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وجهات نظر حول وجود نظم رقابية للتكنولوجيا المالية </a:t>
            </a:r>
          </a:p>
        </p:txBody>
      </p:sp>
      <p:sp>
        <p:nvSpPr>
          <p:cNvPr id="28" name="Rectangle 27">
            <a:extLst>
              <a:ext uri="{FF2B5EF4-FFF2-40B4-BE49-F238E27FC236}">
                <a16:creationId xmlns:a16="http://schemas.microsoft.com/office/drawing/2014/main" id="{336DAF21-F85C-7FCE-7FA2-CD104EF1B8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E67A793-8F2A-FBD6-4B78-4167EC4F0036}"/>
              </a:ext>
            </a:extLst>
          </p:cNvPr>
          <p:cNvSpPr txBox="1"/>
          <p:nvPr/>
        </p:nvSpPr>
        <p:spPr>
          <a:xfrm>
            <a:off x="254524" y="1609732"/>
            <a:ext cx="11594969" cy="50119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ثانيًا: وجهة نظر معارضة أو متحفّظة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Critical or Skeptical View)</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أسباب التحفّظ:</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الحد من الابتكار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الرقابة الصارمة قد تعرقل التطوير السريع للتقنيات المالية وتضع حواجز أمام المبدعين.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كلفة الامتثال المرتفعة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الشركات الناشئة قد لا تتحمّل تكاليف التراخيص، المتطلبات الأمنية، وتوظيف مسؤولي امتثال ومخاطر.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مواكبة القوانين للواقع التقني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بعض التشريعات قديمة أو غير مرنة، ولا تتلاءم مع تقنيات مثل البلوكشين، العملات المشفّرة، الذكاء الاصطناعي.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ازدواجية الجهات الرقابية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تعدد الجهات (مثل البنك المركزي، وهيئة السوق المالية، وهيئات البيانات) قد يؤدي إلى تعقيد الإجراءات.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398A6CB-A52E-2185-5422-4031F3642B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35189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E56A0-BC13-CF2D-B580-BF19D6BCE4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D70B093-0065-F3AA-F6B1-DCF66F1972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074214A-DC8C-972F-904C-64D740399EC0}"/>
              </a:ext>
            </a:extLst>
          </p:cNvPr>
          <p:cNvSpPr txBox="1"/>
          <p:nvPr/>
        </p:nvSpPr>
        <p:spPr>
          <a:xfrm>
            <a:off x="3150824" y="846997"/>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وجهات نظر حول وجود نظم رقابية للتكنولوجيا المالية </a:t>
            </a:r>
          </a:p>
        </p:txBody>
      </p:sp>
      <p:sp>
        <p:nvSpPr>
          <p:cNvPr id="28" name="Rectangle 27">
            <a:extLst>
              <a:ext uri="{FF2B5EF4-FFF2-40B4-BE49-F238E27FC236}">
                <a16:creationId xmlns:a16="http://schemas.microsoft.com/office/drawing/2014/main" id="{B7AB7BBA-F231-206B-02DF-393608B38E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65F7150-5C59-73E0-76A2-2BEF7D8BC7C7}"/>
              </a:ext>
            </a:extLst>
          </p:cNvPr>
          <p:cNvSpPr txBox="1"/>
          <p:nvPr/>
        </p:nvSpPr>
        <p:spPr>
          <a:xfrm>
            <a:off x="678730" y="1633766"/>
            <a:ext cx="11000665" cy="489005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وجهة نظر توفيقية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Balanced View)</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مضمونها</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تقرّ هذه الرؤية بالحاجة إلى تنظيم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ولكن:</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تؤكد أن التنظيم يجب أن يكون مرنًا ومبتكرًا.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تطالب بوجود بيئات 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تدعو إلى استخدام التقنية في التنظيم نفسه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تشجع على الحوار بين المشرّعين والقطاع الخاص.</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1C12C1C-EA82-8097-5B05-FDF9382F1A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16136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42F68-5CBC-9CD8-87E5-9087467DB1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BF1F041-B26C-33B6-1CF5-60FACF3A69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4E3BE7-34BD-6C07-9A6D-961A2912120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الابتكار والنظم الرقابية  في التكنولوجيا المالية </a:t>
            </a:r>
          </a:p>
        </p:txBody>
      </p:sp>
      <p:sp>
        <p:nvSpPr>
          <p:cNvPr id="28" name="Rectangle 27">
            <a:extLst>
              <a:ext uri="{FF2B5EF4-FFF2-40B4-BE49-F238E27FC236}">
                <a16:creationId xmlns:a16="http://schemas.microsoft.com/office/drawing/2014/main" id="{EFEF1378-9560-DB67-58C7-0D9D563E00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07A0535-7839-EF10-4988-8CD7ADDF3C00}"/>
              </a:ext>
            </a:extLst>
          </p:cNvPr>
          <p:cNvSpPr txBox="1"/>
          <p:nvPr/>
        </p:nvSpPr>
        <p:spPr>
          <a:xfrm>
            <a:off x="1923068" y="2041374"/>
            <a:ext cx="9577633" cy="27959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الابتكار في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يقصد به استخدام التكنولوجيا الحديثة لتقديم خدمات مالية مبتكرة تشمل المدفوعات، التمويل، التأمين، وإدارة الثروات بطرق أسرع، أرخص، وأكثر كفاءة.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النظم الرقابية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Frameworks)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القواعد والتشريعات التي تضعها الجهات التنظيمية (مثل البنوك المركزية وهيئات الأسواق المالية) لضمان أن الشركات الناشئة في مجال التكنولوجيا المالية تعمل ضمن بيئة آمنة ومتوافقة مع القوانين.</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00D1C92-44BB-1598-56AD-098803513F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260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FB6A1-7BA3-3608-AA4D-9BD9D4AD8E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37E035-BEB3-E324-8C80-C0F807A1C7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141E65F-BABC-4809-8E01-3F6AF6C468B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النظم الرقابية والابتكار في التكنولوجيا المالية </a:t>
            </a:r>
          </a:p>
        </p:txBody>
      </p:sp>
      <p:sp>
        <p:nvSpPr>
          <p:cNvPr id="28" name="Rectangle 27">
            <a:extLst>
              <a:ext uri="{FF2B5EF4-FFF2-40B4-BE49-F238E27FC236}">
                <a16:creationId xmlns:a16="http://schemas.microsoft.com/office/drawing/2014/main" id="{037A52E2-945C-FFBF-338B-A146FA0302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AB62FFD-1592-CDBF-BD6E-C6FBA2FC0008}"/>
              </a:ext>
            </a:extLst>
          </p:cNvPr>
          <p:cNvSpPr txBox="1"/>
          <p:nvPr/>
        </p:nvSpPr>
        <p:spPr>
          <a:xfrm>
            <a:off x="1923068" y="2041374"/>
            <a:ext cx="9577633" cy="32280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إذا كانت الرقابة مشددة جدًا: قد تعيق الابتكار وتحد من دخول شركات جديدة للسوق.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إذا كانت الرقابة متساهلة جدًا: قد تؤدي إلى مخاطر مثل الاحتيال المالي، انتهاك خصوصية البيانات، أو فشل الأسواق.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لذلك الافضل "التوازن بين تشجيع الابتكار وحماية النظام المالي"</a:t>
            </a: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78D0A2B-F2F4-29A0-162F-46D11FD7A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360291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914C3-3FC6-C725-3C3F-D25CE6E0D66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20756EF-76D1-0FFF-8FF0-BFBA871785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A4A7BAF-E8FA-1185-FAAB-50C2C6F6CDB1}"/>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نماذج دولية للجمع بين الابتكار والتنظيم في التكنولوجيا المالية </a:t>
            </a:r>
          </a:p>
        </p:txBody>
      </p:sp>
      <p:sp>
        <p:nvSpPr>
          <p:cNvPr id="28" name="Rectangle 27">
            <a:extLst>
              <a:ext uri="{FF2B5EF4-FFF2-40B4-BE49-F238E27FC236}">
                <a16:creationId xmlns:a16="http://schemas.microsoft.com/office/drawing/2014/main" id="{7EAD26B2-3A53-5EC0-CE28-B480075FFF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F1686CA-3892-1462-B8EC-DF99B3169A81}"/>
              </a:ext>
            </a:extLst>
          </p:cNvPr>
          <p:cNvSpPr txBox="1"/>
          <p:nvPr/>
        </p:nvSpPr>
        <p:spPr>
          <a:xfrm>
            <a:off x="216816" y="2041374"/>
            <a:ext cx="11774079" cy="3903954"/>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المتحدة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(بيئة تجريبية + تواصل مفتوح بين المنظمين والمبتكرين) - جعل لندن مركزًا عالميًا للتكنولوجيا المالية.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سنغافورة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بيئة اختبار + حوافز ضريبية) - جذبت شركات تقنية مالية عالمية.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العربية السعودية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(بيئة تجريبية لدى البنك المركزي السعودي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وهيئة السوق المالية) - ساهمت في نمو المدفوعات الرقمية والمحافظ الذكية.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الإمارات العربية المتحدة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مختبرات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ومناطق حرة مالية مثل مركز دبي المالي	ساعدت على جذب شركات التقنية المالية والتوسع في الاستثمال في مجال التقنية المالية.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B8E57F0-6B15-A3B4-4BDB-02E52139B4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865322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5BC49-AECE-3A99-4C24-CB96769E8E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C32E080-B4FB-72E4-2355-30A5D78D15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D6DBFDB-4BD6-B0FA-C70F-2326CDE9D3A9}"/>
              </a:ext>
            </a:extLst>
          </p:cNvPr>
          <p:cNvSpPr txBox="1"/>
          <p:nvPr/>
        </p:nvSpPr>
        <p:spPr>
          <a:xfrm>
            <a:off x="1790953" y="1136133"/>
            <a:ext cx="93647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المشتركة للابتكار والنظم الرقابية  في التكنولوجيا المالية </a:t>
            </a:r>
          </a:p>
        </p:txBody>
      </p:sp>
      <p:sp>
        <p:nvSpPr>
          <p:cNvPr id="28" name="Rectangle 27">
            <a:extLst>
              <a:ext uri="{FF2B5EF4-FFF2-40B4-BE49-F238E27FC236}">
                <a16:creationId xmlns:a16="http://schemas.microsoft.com/office/drawing/2014/main" id="{FB2F17DD-74DA-7997-5D2A-EB04243CFA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D86B54-52E4-A19A-FDCA-D6CFA3F7D007}"/>
              </a:ext>
            </a:extLst>
          </p:cNvPr>
          <p:cNvSpPr txBox="1"/>
          <p:nvPr/>
        </p:nvSpPr>
        <p:spPr>
          <a:xfrm>
            <a:off x="1923068" y="2041374"/>
            <a:ext cx="9577633" cy="26740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التحديات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تداخل الاختصاصات بين الجهات التنظيمية.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التحولات السريعة في التكنولوجيا تصعّب من مهمة التنظيم.</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الموازنة بين حماية المستهلك وتشجيع الابتكار.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DB2ED2-CAE6-9C95-3F04-A5C554F22E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0957128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D71FB-FB5E-E939-ED93-CBC61BF15B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8E32FD2-95C9-0B68-08B9-187E5DF51CC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9048FA3-7668-DBAF-F0F1-505DBBCEB562}"/>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اعتبارات رقابية على التكنولوجيا المالية</a:t>
            </a:r>
          </a:p>
        </p:txBody>
      </p:sp>
      <p:sp>
        <p:nvSpPr>
          <p:cNvPr id="28" name="Rectangle 27">
            <a:extLst>
              <a:ext uri="{FF2B5EF4-FFF2-40B4-BE49-F238E27FC236}">
                <a16:creationId xmlns:a16="http://schemas.microsoft.com/office/drawing/2014/main" id="{38449DC7-34E7-4CE0-0303-561A1947AC9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12451AB-F268-D1D4-812E-991EC1C0EECA}"/>
              </a:ext>
            </a:extLst>
          </p:cNvPr>
          <p:cNvSpPr txBox="1"/>
          <p:nvPr/>
        </p:nvSpPr>
        <p:spPr>
          <a:xfrm>
            <a:off x="1923068" y="2041374"/>
            <a:ext cx="9577633"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الاعتبارات الرقابية تعني العناصر الأساسية التي تضعها الهيئات التنظيمية في الحسبان عند وضع الأطر التنظيمية أو الرقابية الخاصة بالتكنولوجيا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وتشمل هذه الاعتبارات المخاطر القانونية والمالية والتقنية والأخلاقية المرتبطة بالخدمات والمنتجات المالية المبتكرة.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7BA17C1-68E8-C421-377E-664F54B242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670461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9F61D-C7E7-9046-6628-977A12D18B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281D84-B827-9038-A922-D1CDAC9F66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CC8BC3D-3DFA-0846-F566-80448A97E096}"/>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34D92263-A9C4-7EA0-F910-6409C689B3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4639EA8-1384-0E33-3F0E-51081AB567A5}"/>
              </a:ext>
            </a:extLst>
          </p:cNvPr>
          <p:cNvSpPr txBox="1"/>
          <p:nvPr/>
        </p:nvSpPr>
        <p:spPr>
          <a:xfrm>
            <a:off x="377072" y="1913642"/>
            <a:ext cx="11123630" cy="4585300"/>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Consumer Protection)</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ضمان وضوح المعلومات المالية 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منع الممارسات الاحتيالية أو الخداعية.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ضرورة توفير إشعارات تنبيه واضحة في تطبيقات القروض الرقمية بخصوص سعر الفائدة وشروط السداد.</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لمكافحة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إجراءات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التبليغ عن العمليات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تشترط الجهات التنظيمية أن تتوفر لتطبيقات المحافظ الإلكترونية آليات تحقق قوية لهوية العميل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eKYC</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90A7C3C-AC4F-BDE9-2D04-4A1AF1E852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41773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3AFC9-6410-F9AC-622A-41871FC8494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D29AC9-EB46-0F55-D344-08BF6F0685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31CDC58-A391-7420-73ED-7CD85DCDBC00}"/>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14D3B12C-6C1A-C8EE-A4C8-126684C9D0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FBB45B9-D27A-101D-C5AF-9287394BA001}"/>
              </a:ext>
            </a:extLst>
          </p:cNvPr>
          <p:cNvSpPr txBox="1"/>
          <p:nvPr/>
        </p:nvSpPr>
        <p:spPr>
          <a:xfrm>
            <a:off x="377072" y="1913642"/>
            <a:ext cx="1112363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خصوصية البيانات وحمايتها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Data Privacy &amp; Protection)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التعامل مع البيانات الحساسة للمستخدمين وفقًا للتشريعات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أوروبا).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التأكد من أمن البيانات المشفرة والمخزنة.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على منصات التمويل الجماعي المالية توضيح طريقة استخدام بيانات المستثمرين.</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الاستقرار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Financial Stability)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منع الأنشطة المالية غير المنظمة من تهديد الاستقرار العام للنظام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رقابة على منصات القروض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لمنع الإفراط في الإقراض خارج النظام البنكي.</a:t>
            </a: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53CC759-5789-B879-D08C-FF62DFC21A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542738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0FA2A-E78D-C7E6-B869-49F49A8A8FC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0756DF7-B1D1-B85B-E539-185A95CFDB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3C74101-FA5A-C457-18A5-9E26E3FB064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394C2891-6F8B-D7ED-38FD-2084E967EA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C2A7CD-462A-F560-3C06-AD32B74DD37B}"/>
              </a:ext>
            </a:extLst>
          </p:cNvPr>
          <p:cNvSpPr txBox="1"/>
          <p:nvPr/>
        </p:nvSpPr>
        <p:spPr>
          <a:xfrm>
            <a:off x="377072" y="1913642"/>
            <a:ext cx="11123630" cy="445756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العدالة في السوق والمنافسة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Market Integrity &amp; Fair Competition)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منع الاحتكار أو إساءة استخدام البيانات الكبيرة من قبل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الكبرى.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ضمان تكافؤ الفرص بين اللاعبين التقليديين والجدد.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تفرض بعض الجهات فتح واجهات برمجة التطبيقات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للبنوك لتشجيع 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الأمن السيبراني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Cybersecurity)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تقييم قدرة أنظمة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مقاومة الهجمات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معايير تشفير ومراقبة مستمرة.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على تطبيقات الدفع الإلكتروني اتباع معايير أمنية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ISO/IEC 27001.</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E9F4625-0721-15EC-D76F-C3FFC651C9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288872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711F6-651F-6F9D-7DD2-97D8C8B788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4ECA14-B651-AFE5-4C82-13CC55BE2AC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3E59793-D935-6B6B-C8F4-AFE764F7B8D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E074B554-E6C7-AF54-6A4C-AC19147BEB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C93F2F-5C82-B176-B20E-E32D73D77097}"/>
              </a:ext>
            </a:extLst>
          </p:cNvPr>
          <p:cNvSpPr txBox="1"/>
          <p:nvPr/>
        </p:nvSpPr>
        <p:spPr>
          <a:xfrm>
            <a:off x="377072" y="1913642"/>
            <a:ext cx="1112363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للضرائب والتقارير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التأكد من أن منصات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تمتثل للضرائب المحلية وتحفظ السجلات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الاستثمار الرقمي مطالبة بتقديم تقارير دورية عن أداء المحافظ للعملاء والجهات المختصة.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العابر للحدود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Compliance)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التعامل مع تحديات تقديم خدمات رقمية عبر دول متعددة ذات أنظمة قانونية مختلفة.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تقدم خدمات في دول مجلس التعاون الخليجي يجب أن تراعي الأنظمة المصرفية المتباينة.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4E13CBA-B9DF-CCF8-A209-B144FB8824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224502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02F39-B160-2863-3965-7B332A813E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B1A2A2B-C2E5-68BB-16BB-DB5A654F86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D0D0A39-A57C-EE7E-06A4-1C1F6DF0BB22}"/>
              </a:ext>
            </a:extLst>
          </p:cNvPr>
          <p:cNvSpPr txBox="1"/>
          <p:nvPr/>
        </p:nvSpPr>
        <p:spPr>
          <a:xfrm>
            <a:off x="3044859" y="875278"/>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قضايا التنظيم الرقابي على التكنولوجيا المالية</a:t>
            </a:r>
          </a:p>
        </p:txBody>
      </p:sp>
      <p:sp>
        <p:nvSpPr>
          <p:cNvPr id="28" name="Rectangle 27">
            <a:extLst>
              <a:ext uri="{FF2B5EF4-FFF2-40B4-BE49-F238E27FC236}">
                <a16:creationId xmlns:a16="http://schemas.microsoft.com/office/drawing/2014/main" id="{6C624025-25B3-501A-46FB-0C39B7C44E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97F85C2-5FB0-E367-96E0-7F906219D56F}"/>
              </a:ext>
            </a:extLst>
          </p:cNvPr>
          <p:cNvSpPr txBox="1"/>
          <p:nvPr/>
        </p:nvSpPr>
        <p:spPr>
          <a:xfrm>
            <a:off x="499621" y="1444217"/>
            <a:ext cx="11001081" cy="496623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تسارع وتيرة الابتكار في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تواجه الجهات الرقابية تحديات غير مسبوقة في كيفية تنظيم ومراقبة الخدمات المالية الرقمية. فبينما تساهم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تعزيز الشمول المالي والكفاءة، إلا أنها تطرح قضايا تنظيمية معقدة تتعلق بالقانون، والمخاطر، والتقنية، والحدود الجغرافية.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ومن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قضايا التنظيم الرقابي على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وضوح التصنيف القانوني للأنشطة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الحلول التقنية مثل العملات المشفرة، والتمويل الجماعي، والروبوتات الاستشارية لا تنطبق عليها القوانين المالية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هل يجب اعتبار العملة المشفرة أصلًا ماليًا؟ سلعة؟ أم وسيلة دفع؟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فراغ تنظيمي يؤدي إلى استغلال الثغرات أو تأخير الابتكار.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38FD194-BFBF-0F17-C431-770910E6B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155295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986AE-7F3F-D150-438C-74A31742C17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5FFE935-C2C1-66B6-4564-BD7CBC0E72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A465B38-1078-E388-B460-7CB9BF07C253}"/>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قضايا التنظيم الرقابي على التكنولوجيا المالية</a:t>
            </a:r>
          </a:p>
        </p:txBody>
      </p:sp>
      <p:sp>
        <p:nvSpPr>
          <p:cNvPr id="28" name="Rectangle 27">
            <a:extLst>
              <a:ext uri="{FF2B5EF4-FFF2-40B4-BE49-F238E27FC236}">
                <a16:creationId xmlns:a16="http://schemas.microsoft.com/office/drawing/2014/main" id="{E626D1F8-4528-3F49-CE9A-4765B783AD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659D2DF-A0D1-D8C2-0A4C-C2CD18AD26D3}"/>
              </a:ext>
            </a:extLst>
          </p:cNvPr>
          <p:cNvSpPr txBox="1"/>
          <p:nvPr/>
        </p:nvSpPr>
        <p:spPr>
          <a:xfrm>
            <a:off x="377072" y="1913642"/>
            <a:ext cx="11123630"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الازدواجية أو التضارب بين الجهات التنظيمية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لمشكلة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قد تتدخل أكثر من جهة لتنظيم نوع واحد من الخدمات (مثلاً البنك المركزي وهيئة السوق المالية وهيئة الاتصالات).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بعض الدول، خدمات الدفع الإلكتروني تخضع للبنك المركزي، بينما المحافظ الرقمية قد تُصنّف ضمن خدمات الاتصالات أو التجارة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التنظيم القائم على التكنولوجيا وليس على النشاط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التنظيمات غالبًا ما تكون مبنية على نوع الكيان (بنك، شركة استثمار...) وليس على نوع النشاط، مما يخلق فجوات تنظيمية.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A4C53F2-4ECD-A3FB-BD77-F34E52E01B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55720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A854E-CE49-EFC5-938C-7B9AE5C7F7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BDC9BE-B5EE-4098-8F09-63C265911E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4381EC7-25AB-5440-18EE-A630C7EEA8A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قضايا التنظيم الرقابي على التكنولوجيا المالية</a:t>
            </a:r>
          </a:p>
        </p:txBody>
      </p:sp>
      <p:sp>
        <p:nvSpPr>
          <p:cNvPr id="28" name="Rectangle 27">
            <a:extLst>
              <a:ext uri="{FF2B5EF4-FFF2-40B4-BE49-F238E27FC236}">
                <a16:creationId xmlns:a16="http://schemas.microsoft.com/office/drawing/2014/main" id="{B03C7FED-CFF4-4105-B4EC-1A8A54C838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AC1EEA-4B2D-F96C-B5CE-EC0423989728}"/>
              </a:ext>
            </a:extLst>
          </p:cNvPr>
          <p:cNvSpPr txBox="1"/>
          <p:nvPr/>
        </p:nvSpPr>
        <p:spPr>
          <a:xfrm>
            <a:off x="377072" y="1913642"/>
            <a:ext cx="11123630" cy="27959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التحديات العابرة للحدود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Regulatory Challenges)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حلول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تتجاوز الحدود الجغرافية، بينما تختلف القوانين من دولة لأخرى.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شركة تقدم خدمات تحويل مالي رقمي من بريطانيا إلى السعودية — أي جهة رقابية مسؤولة؟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صعوبة موازنة الابتكار بالرقابة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الصارمة قد تعيق الابتكار، بينما الانفتاح الزائد قد يؤدي إلى مخاطر مالية.</a:t>
            </a:r>
          </a:p>
        </p:txBody>
      </p:sp>
      <p:pic>
        <p:nvPicPr>
          <p:cNvPr id="6" name="Graphic 21">
            <a:extLst>
              <a:ext uri="{FF2B5EF4-FFF2-40B4-BE49-F238E27FC236}">
                <a16:creationId xmlns:a16="http://schemas.microsoft.com/office/drawing/2014/main" id="{59CDFE0B-7611-A913-216E-C3F95E18D5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58242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652B2-FDD6-B7AA-3903-6696D596104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76430A7-D394-0EC9-6D5B-66421A192B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D3CA19B-580F-A41E-2D45-5FF4FA1C41B2}"/>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قضايا التنظيم الرقابي على التكنولوجيا المالية</a:t>
            </a:r>
          </a:p>
        </p:txBody>
      </p:sp>
      <p:sp>
        <p:nvSpPr>
          <p:cNvPr id="28" name="Rectangle 27">
            <a:extLst>
              <a:ext uri="{FF2B5EF4-FFF2-40B4-BE49-F238E27FC236}">
                <a16:creationId xmlns:a16="http://schemas.microsoft.com/office/drawing/2014/main" id="{4D141A8F-CDC8-DC86-7979-CBF2075E99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F54680-9349-A2C6-570D-42064AE7DBFF}"/>
              </a:ext>
            </a:extLst>
          </p:cNvPr>
          <p:cNvSpPr txBox="1"/>
          <p:nvPr/>
        </p:nvSpPr>
        <p:spPr>
          <a:xfrm>
            <a:off x="377072" y="1913642"/>
            <a:ext cx="11123630" cy="406265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المخاطر المرتبطة باستخدام الذكاء الاصطناعي والخوارزميات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تقنيات الذكاء الاصطناعي في الإقراض أو الاستثمار يثير تساؤلات حول التحيز، الشفافية، والعدالة.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خوارزمية تقرض الرجال أكثر من النساء بسبب تحيز بيانات التدريب.</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7. المساءلة القانونية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Accountability)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من المسؤول قانونيًا إذا حدث خطأ تقني أو خرق أمني؟ المطور؟ المستخدم؟ الجهة المزودة للتكنولوجيا؟</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8. نقص الخبرة التكنولوجية لدى الجهات التنظيمية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في الكوادر المؤهلة تكنولوجيًا داخل الهيئات الرقابية.</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025DC95-4F35-45A9-EAE5-FC725158AC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719329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CAD82-7978-86A8-DB5D-70BD4548B9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E14EB5-40BA-EF3C-8321-F43746709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7F26716-514A-152B-93DC-63942D42C94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E318D06F-19A5-6360-44C4-1AAB6A32266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0DDBCFB-2DA6-0E82-7086-4B4245132084}"/>
              </a:ext>
            </a:extLst>
          </p:cNvPr>
          <p:cNvSpPr txBox="1"/>
          <p:nvPr/>
        </p:nvSpPr>
        <p:spPr>
          <a:xfrm>
            <a:off x="1423446" y="1913642"/>
            <a:ext cx="10077255" cy="322806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الإطار التنظيمي لبنك إنجلترا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BoE)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المملكة المتحدة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أنشأ بنك إنجلترا وحدات متخصصة تراقب وتدعم الابتكار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"بيئة الاختبار التنظيمي"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تسمح للشركات الناشئة بتجربة منتجاتها في بيئة رقابية محدودة دون تعريض السوق لمخاطر كبيرة.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يركز على حماية المستهلك، مكافحة غسل الأموال، والشفافية في العمليات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D994839-98C6-3085-C73A-5C0ADAF3A6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5927216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6A417-EA83-B7B5-49F1-254E0F5488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183FEC-E711-1177-64F0-4C9337195F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2611E7-2877-E3B1-71C5-B42CB4D150AF}"/>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DEA8746B-5E01-BD73-A843-62C23B169A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D7FA11C-1FB3-FD11-9257-C1A0C0424435}"/>
              </a:ext>
            </a:extLst>
          </p:cNvPr>
          <p:cNvSpPr txBox="1"/>
          <p:nvPr/>
        </p:nvSpPr>
        <p:spPr>
          <a:xfrm>
            <a:off x="377072" y="1913642"/>
            <a:ext cx="11123630"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الخدمات المالية في سنغافورة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 نظام ترخيص موحد لـ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يغطي المدفوعات الرقمية، العملات الافتراضية، والتمويل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أصدرت لوائح واضحة لمزودي خدمات الأصول الرقمية مع التركيز على مكافحة غسل الأموال وحماية المستهلك.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حوافز للشركات الناشئة مع توفير بيئة رقابية مرنة.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5287F8-66DA-083E-6063-292B7D7197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43668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22A3B-0A64-0B86-274D-13F4E225D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C897B62-893D-3C65-5E1B-9DC397DD43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E0544E-E1C6-946A-4901-93E53CE25F25}"/>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B1E0280D-6556-B440-4C41-DA17221904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800B49-94DE-2099-73CF-B849E3369603}"/>
              </a:ext>
            </a:extLst>
          </p:cNvPr>
          <p:cNvSpPr txBox="1"/>
          <p:nvPr/>
        </p:nvSpPr>
        <p:spPr>
          <a:xfrm>
            <a:off x="838986" y="2166320"/>
            <a:ext cx="10661715"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الأوراق المالية والبورصات الأمريكية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SEC)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CFTC</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العملات الرقمية والأصول الرقمية باعتبارها أوراقًا مالية أو سلعًا، حسب التصنيف.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تشدد على الالتزام بقوانين مكافحة الاحتيال وحماية المستثمر.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تتعاون مع البنوك والمؤسسات المالية لضمان سلامة عمليات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3868B9C-DDC3-787F-DB61-E41C148F69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8416516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85287-5DD9-C1B5-0971-064A2667015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29D250-AFEA-02E1-4201-5E1EAFFD704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8FC8B85-3ED0-13DB-C84A-C26546F7434C}"/>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8D46CC8E-9DDB-C444-3FBF-08CEE61FC1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D09A7AF-EB99-5522-1D51-65BF05C1CD61}"/>
              </a:ext>
            </a:extLst>
          </p:cNvPr>
          <p:cNvSpPr txBox="1"/>
          <p:nvPr/>
        </p:nvSpPr>
        <p:spPr>
          <a:xfrm>
            <a:off x="2894029" y="2060225"/>
            <a:ext cx="8606673" cy="322806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الرقابة المصرفية السعودية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 تنظيمات تحدد شروط ترخيص شركات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وضع متطلبات واضحة لمكافحة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شجع مبادرات مثل "المختبر التنظيمي"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لتجريب الحلول المالية الجديدة ضمن إطار رقابي محدد.</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12F7A13-6D9E-5C79-080A-F21B72FA8E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10881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24000-CBD5-4E3B-B9C0-A5F033863E2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125A93D-0895-D8F8-39C7-B38C9FA317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A1E932D-FC24-749E-401D-826B6F65FD64}"/>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5C5ACB65-E24C-A2C4-8562-0BDB950525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E1240E4-618F-86E0-D1EC-0D05F9FC2667}"/>
              </a:ext>
            </a:extLst>
          </p:cNvPr>
          <p:cNvSpPr txBox="1"/>
          <p:nvPr/>
        </p:nvSpPr>
        <p:spPr>
          <a:xfrm>
            <a:off x="527900" y="2142237"/>
            <a:ext cx="10972801"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الاتحاد الأوروبي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MiFID II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PSD2)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نظام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MiFID II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الخدمات المالية الرقمية ويشمل قواعد لحماية المستهلك.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lang="ar-EG" sz="2400" dirty="0">
                <a:solidFill>
                  <a:prstClr val="black"/>
                </a:solidFill>
                <a:latin typeface="Alexandria regular" pitchFamily="2" charset="-78"/>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التوجيه الثاني لخدمات الدفع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PSD2</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يفرض على البنوك فتح أنظمتها لجهات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خلال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مما يعزز المنافسة والابتكار.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تشترط الرقابة على مزودي خدمات الدفع الإلكتروني وضمان أمان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28BD458-EE3A-0E74-4FE3-58D1A83FCB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2004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0AC46-8001-06E2-0F18-1B4E98AE3AF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737EB0-94BD-A9E0-6FEE-ABE38A612B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2F2777-C0E0-1ECB-575E-8B829CBCE582}"/>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111BF08A-819C-5FFD-C424-4529277B4F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C34CD21-A798-9C01-858F-F313CD0DF9FE}"/>
              </a:ext>
            </a:extLst>
          </p:cNvPr>
          <p:cNvSpPr txBox="1"/>
          <p:nvPr/>
        </p:nvSpPr>
        <p:spPr>
          <a:xfrm>
            <a:off x="2592370" y="1913642"/>
            <a:ext cx="8908331"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اليابان – وكالة الخدمات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FSA)</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أصدرت نظام ترخيص خاص لمزودي خدمات 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فرضت متطلبات صارمة على الأمن السيبراني وحماية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راقبت عمليات تبادل العملات الرقمية لضمان الشفافية ومنع الاحتيال.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6407D54-1A11-205C-EE28-D91EB705CF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3286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94FF4-1180-5700-24C8-58016379345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4F7D57D-2527-27EE-BD32-0DE48870D2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74BC383-669F-1BE3-E140-FA8326BF0A20}"/>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54467BAB-CB59-463A-B42F-B33079848E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1A9D99-1BB3-B67B-C684-552460098901}"/>
              </a:ext>
            </a:extLst>
          </p:cNvPr>
          <p:cNvSpPr txBox="1"/>
          <p:nvPr/>
        </p:nvSpPr>
        <p:spPr>
          <a:xfrm>
            <a:off x="377072" y="1913642"/>
            <a:ext cx="11123630" cy="2674065"/>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الصين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فرضت قيودًا صارمة على التداول بالعملات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تشدد على ترخيص منصات الدفع الإلكتروني ومراقبة أنشطة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ركزت على استخدام تقنيات الذكاء الاصطناعي والبلوكشين ضمن إطار قانوني محكم.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FBDD9BB-835C-F862-59B4-06FC75DB27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211952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921E5-52A7-2C63-665E-D9163A735F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227875-BDF6-9CCE-D2FD-212A575A01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7883A-24E1-1042-7754-23DD460C924B}"/>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النظم الرقابية العالية في التكنولوجيا المالية </a:t>
            </a:r>
          </a:p>
        </p:txBody>
      </p:sp>
      <p:sp>
        <p:nvSpPr>
          <p:cNvPr id="28" name="Rectangle 27">
            <a:extLst>
              <a:ext uri="{FF2B5EF4-FFF2-40B4-BE49-F238E27FC236}">
                <a16:creationId xmlns:a16="http://schemas.microsoft.com/office/drawing/2014/main" id="{C535F999-5C70-FBAC-5167-7C0F2C60E8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7C296E-D732-FB49-3D80-AD22DE2A972A}"/>
              </a:ext>
            </a:extLst>
          </p:cNvPr>
          <p:cNvSpPr txBox="1"/>
          <p:nvPr/>
        </p:nvSpPr>
        <p:spPr>
          <a:xfrm>
            <a:off x="1555423" y="1913642"/>
            <a:ext cx="8861196"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النظم الرقابية العالية في التكنولوجيا المالية تشير إلى الأُطُر التنظيمية المشددة والمتقدمة التي تفرضها الجهات الرقابية على شركات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لضمان استقرار النظام المالي، حماية المستهلكين، وتقليل المخاطر المحتملة.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هذه النظم تتسم بفرض معايير صارمة في مجالات مثل الترخيص، الامتثال، الشفافية، الأمن السيبراني، ومكافحة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4F6ED81-34AB-D590-78A0-A28E4B4CD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58390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FFF6B-E623-A159-05A3-09782A9BA8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74AC95-E034-32F9-5ED0-F505D743F9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C455B6-749E-66E6-E786-9C88F644BBD8}"/>
              </a:ext>
            </a:extLst>
          </p:cNvPr>
          <p:cNvSpPr txBox="1"/>
          <p:nvPr/>
        </p:nvSpPr>
        <p:spPr>
          <a:xfrm>
            <a:off x="3007151" y="754144"/>
            <a:ext cx="694755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النظم الرقابية العالية في التكنولوجيا المالية</a:t>
            </a:r>
          </a:p>
        </p:txBody>
      </p:sp>
      <p:sp>
        <p:nvSpPr>
          <p:cNvPr id="28" name="Rectangle 27">
            <a:extLst>
              <a:ext uri="{FF2B5EF4-FFF2-40B4-BE49-F238E27FC236}">
                <a16:creationId xmlns:a16="http://schemas.microsoft.com/office/drawing/2014/main" id="{D3284635-D41D-F3C7-7296-DA5B566B7F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A6E4EC-0CB4-4CB1-2833-1C6226C3DDDA}"/>
              </a:ext>
            </a:extLst>
          </p:cNvPr>
          <p:cNvSpPr txBox="1"/>
          <p:nvPr/>
        </p:nvSpPr>
        <p:spPr>
          <a:xfrm>
            <a:off x="2083324" y="1323522"/>
            <a:ext cx="9200561" cy="50119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شروط ترخيص صارمة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تُلزم الشركات بالحصول على تراخيص رسمية قبل بدء العمل.</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 متطلبات رأس المال، الكفاءة الإدارية، والالتزام بالقوانين.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متطلبات الامتثال القوية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Compliance)</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قواعد مكافحة غسل الأموال وتمويل الإرهاب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بشكل دقيق.</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التزام كامل بقواعد حماية البيانات والخصوصية.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إجراءات مراقبة دورية ومراجعة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زيارات تفتيشية منتظمة للشركات.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الشركات بتقديم تقارير شفافة ودورية عن نشاطاتها ومخاطرها.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68EA30E-EBDF-280D-0961-810925DBD3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2201814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EEF7F-3783-4DDD-2E41-B7978707DC2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9BEA8F1-85E7-B7D7-8FDF-C21B2428FA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D26B3C-67E9-33BD-C3B7-59B2BBC7A95C}"/>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النظم الرقابية العالية في التكنولوجيا المالية</a:t>
            </a:r>
          </a:p>
        </p:txBody>
      </p:sp>
      <p:sp>
        <p:nvSpPr>
          <p:cNvPr id="28" name="Rectangle 27">
            <a:extLst>
              <a:ext uri="{FF2B5EF4-FFF2-40B4-BE49-F238E27FC236}">
                <a16:creationId xmlns:a16="http://schemas.microsoft.com/office/drawing/2014/main" id="{4010083A-5F63-E929-F8E6-FE3A1CFC79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77B07F-19C6-4A2C-250A-93D34DC6CBEC}"/>
              </a:ext>
            </a:extLst>
          </p:cNvPr>
          <p:cNvSpPr txBox="1"/>
          <p:nvPr/>
        </p:nvSpPr>
        <p:spPr>
          <a:xfrm>
            <a:off x="1545996" y="1845024"/>
            <a:ext cx="9954705" cy="452618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معايير أمن سيبراني متقدمة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معايير لحماية أنظمة المعلومات والتطبيقات.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خطط للاستجابة للطوارئ وحماية العملاء من الهجمات السيبرانية.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حماية المستهلك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الشركات بتوضيح شروط الاستخدام والمخاطر للمستهلكين.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آليات فعالة للتظلمات وتسوية المنازعات.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مراقبة الابتكار ضمن بيئات اختبار منظمة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السماح بتجربة الابتكارات المالية ضمن رقابة مشددة ومحدودة زمنياً.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8DBE33B-24FB-F515-E681-86D24C32C8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408196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C4C8A-6500-A132-A7F6-813A039E03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ED02E83-7970-5CB4-8AF2-556B1584E48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56FD7B4-1059-E11E-5921-DC876B9FE50F}"/>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النظم الرقابية العالية في التكنولوجيا المالية</a:t>
            </a:r>
          </a:p>
        </p:txBody>
      </p:sp>
      <p:sp>
        <p:nvSpPr>
          <p:cNvPr id="28" name="Rectangle 27">
            <a:extLst>
              <a:ext uri="{FF2B5EF4-FFF2-40B4-BE49-F238E27FC236}">
                <a16:creationId xmlns:a16="http://schemas.microsoft.com/office/drawing/2014/main" id="{197202E0-8F93-006C-37B0-80D123A740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0B72E01-3D2A-AFE1-4A4F-1253398610D8}"/>
              </a:ext>
            </a:extLst>
          </p:cNvPr>
          <p:cNvSpPr txBox="1"/>
          <p:nvPr/>
        </p:nvSpPr>
        <p:spPr>
          <a:xfrm>
            <a:off x="1790952" y="2096518"/>
            <a:ext cx="8644520"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حماية النظام المالي من 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رفع ثقة المستثمرين والمستهلكين.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فرص الاحتيال والجرائم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المسؤول والمستدام.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06FFE33-8B8B-EB31-CA29-CA35733FB1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22350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F32D6-320D-4B96-E19C-4B56524F4E9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85E6390-F33E-D750-8627-8C7C9DF7B7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B6DE6A-FF52-0B94-208F-9C786CFBAD81}"/>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E27D388C-C092-A045-F5B5-49A8C24C1C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5F7DBC-ED06-EC2D-578E-DD8AE0644AFF}"/>
              </a:ext>
            </a:extLst>
          </p:cNvPr>
          <p:cNvSpPr txBox="1"/>
          <p:nvPr/>
        </p:nvSpPr>
        <p:spPr>
          <a:xfrm>
            <a:off x="1545996" y="1913642"/>
            <a:ext cx="9813303" cy="3228063"/>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التطور السريع للتقنيات المالية، تواجه الجهات الرقابية تحديات متزايدة تستوجب تحديث وتطوير آليات الرقابة بما يتناسب مع الابتكارات الحديثة.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مستقبل الرقابة على التكنولوجيا المالية سيشهد تكاملًا بين التكنولوجيا والتنظيم، حيث تعتمد الرقابة بشكل أكبر على أدوات ذكية وتحليلات متقدمة، مع ضمان مرونة تنظيمية ودولية تدعم الابتكار وتحمي النظام المالي والمستهلكين.</a:t>
            </a: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ED42FBA-5525-637D-9214-BD9DDF92C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9950175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E762-B47D-FF04-FE3E-A4AACD2D742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E8B3711-61A6-DDE8-478E-E6BF3FC6F9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96812D2-3785-52ED-F968-1041F3078688}"/>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9A12B2B6-5D06-F410-2620-0D13DA02BE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D7909D-3CA6-AA44-AA33-3E4964CE5893}"/>
              </a:ext>
            </a:extLst>
          </p:cNvPr>
          <p:cNvSpPr txBox="1"/>
          <p:nvPr/>
        </p:nvSpPr>
        <p:spPr>
          <a:xfrm>
            <a:off x="1310326" y="1913642"/>
            <a:ext cx="982273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التكنولوجية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ستعتمد الجهات الرقابية بشكل أكبر على التكنولوجيا نفسها في عمليات الرقابة.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تحليل البيانات الضخمة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Big Data)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وتقنيات البلوكشين لمراقبة المعاملات المالية بشكل آني وفعال.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الأخطاء البشرية وتسريع اكتشاف المخاطر والاحتيالات.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أنظمة ذكية لمتابعة وتحليل سلوك المعاملات المشبوهة تلقائيًا.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4AA517B-3092-E5E1-C174-E2248B50EB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359138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47307-632E-62BB-9AFF-A799B142D1D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68ABAC2-3814-61C1-491D-028D8438F5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2A5C25A-9C9A-942C-983C-63C7331286E8}"/>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B5154D53-EAFF-0543-4C86-11631FB5F3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5E9E04-F1C6-A36E-CD95-F8C88371BC1A}"/>
              </a:ext>
            </a:extLst>
          </p:cNvPr>
          <p:cNvSpPr txBox="1"/>
          <p:nvPr/>
        </p:nvSpPr>
        <p:spPr>
          <a:xfrm>
            <a:off x="1423447" y="1913642"/>
            <a:ext cx="10077254"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بيئات اختبار تنظيمية أكثر تطوراً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Advanced Regulatory Sandboxes)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بيئات تسمح بتجريب الابتكارات مع مراقبة مستمرة لتقييم المخاطر وإمكانية تطبيق الحلول على نطاق أوسع.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بين الجهات التنظيمية والشركات الناشئة لتوفير دعم فني وقانوني.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خدمات مالية جديدة مثل التمويل الجماعي عبر منصة تجريبية مراقبة قبل منح الترخيص الكامل.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28010AD-34D7-6F97-FC63-97CF957E85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8491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70756-54E7-DAB4-481D-0F3D3FFAA3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4DF680B-66D2-EA6B-7F3C-3B2B5D62EB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97B92B2-466F-8CDC-8AB1-2E7DE2C21FC0}"/>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9556D2BF-B479-35B1-F416-6EE5B8644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545B938-956E-FADA-2EF3-24B2BEEFE458}"/>
              </a:ext>
            </a:extLst>
          </p:cNvPr>
          <p:cNvSpPr txBox="1"/>
          <p:nvPr/>
        </p:nvSpPr>
        <p:spPr>
          <a:xfrm>
            <a:off x="1790952" y="2053628"/>
            <a:ext cx="9709750"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الرقابي الدولي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نظراً للطابع العابر للحدود للخدمات المالية الرقمية، ستزداد أهمية التعاون بين الجهات الرقابية في مختلف الدول.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معايير وقواعد مشتركة تضمن سلامة الأسواق وتحمي المستهلكين عالمياً.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تنسيق بين هيئات تنظيمية في دول الخليج لتوحيد قواعد الرقابة على 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8EC3DF-967F-EEAB-F20F-DAE6E69D7C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6684437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1517B-DF36-A311-30BD-EF66EA419B5C}"/>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1E97561F-B30F-4CDA-B4E9-A792E4E24956}"/>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8B713E7D-5050-B942-2AEC-5EBB5062FA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8120A5-C72D-61C3-151B-1E0AFC59AD1B}"/>
              </a:ext>
            </a:extLst>
          </p:cNvPr>
          <p:cNvSpPr txBox="1"/>
          <p:nvPr/>
        </p:nvSpPr>
        <p:spPr>
          <a:xfrm>
            <a:off x="1423446" y="1913642"/>
            <a:ext cx="10077255"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تركيز أكبر على حماية البيانات والخصوصية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تزايد حجم البيانات التي تتعامل معها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ستصبح معايير حماية البيانات صلبة وضرورية.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الرقابة على استخدام البيانات الشخصية وتخزينها ومشاركتها.</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معايير الأمن السيبراني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متطلبات أمنية عالية للحماية من الهجمات الإلكترونية والاحتيال.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خطط استجابة سريعة لحوادث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88CC3A7-4706-72E9-2D2C-3825022600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8513102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72279-F2AD-4975-57AC-BABC923D732E}"/>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E74E15C3-B50A-59F2-1C0F-2E253AE6EAC0}"/>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28864899-68ED-BE85-ECB5-E18940E885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FE0E1AE-EA05-44BF-E5E6-2AC469F71517}"/>
              </a:ext>
            </a:extLst>
          </p:cNvPr>
          <p:cNvSpPr txBox="1"/>
          <p:nvPr/>
        </p:nvSpPr>
        <p:spPr>
          <a:xfrm>
            <a:off x="499620" y="1913642"/>
            <a:ext cx="11001081" cy="322806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دمج الذكاء الاصطناعي في اتخاذ القرارات الرقابية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الذكاء الاصطناعي سيساعد في تقييم المخاطر، مراجعة الامتثال، وحتى إصدار التنبيهات المبكرة عن المخالفات.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زيادة الشفافية للمستهلكين حول الخدمات المالية الرقمية ومخاطرها.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تعليم المستهلكين لتعزيز وعيهم المالي الرقمي.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ACD60B6-DF9C-7FC9-B7F3-694018BBA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468583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885362" y="2104524"/>
            <a:ext cx="9954704" cy="295106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dirty="0">
                <a:solidFill>
                  <a:prstClr val="black"/>
                </a:solidFill>
                <a:latin typeface="Alexandria regular" pitchFamily="2" charset="-78"/>
                <a:cs typeface="Times New Roman" panose="02020603050405020304" pitchFamily="18" charset="0"/>
              </a:rPr>
              <a:t>Financial Stability Board (2020). Regulatory and Supervisory Issues Relating to FinTech.</a:t>
            </a:r>
            <a:endParaRPr lang="ar-EG" dirty="0">
              <a:solidFill>
                <a:prstClr val="black"/>
              </a:solidFill>
              <a:latin typeface="Alexandria regular" pitchFamily="2" charset="-78"/>
              <a:cs typeface="Times New Roman" panose="02020603050405020304" pitchFamily="18" charset="0"/>
            </a:endParaRP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dirty="0">
                <a:solidFill>
                  <a:prstClr val="black"/>
                </a:solidFill>
                <a:latin typeface="Alexandria regular" pitchFamily="2" charset="-78"/>
                <a:cs typeface="Times New Roman" panose="02020603050405020304" pitchFamily="18" charset="0"/>
              </a:rPr>
              <a:t>Basel Committee on Banking Supervision (2018). Sound Practices: Implications of fintech developments for banks and bank supervisors.</a:t>
            </a:r>
          </a:p>
          <a:p>
            <a:pPr marL="285750" marR="0" lvl="0" indent="-285750" algn="r"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9196D3E2-9A61-44C3-89E5-7104D00CCB0C}"/>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10822</TotalTime>
  <Words>2736</Words>
  <Application>Microsoft Office PowerPoint</Application>
  <PresentationFormat>Widescreen</PresentationFormat>
  <Paragraphs>276</Paragraphs>
  <Slides>39</Slides>
  <Notes>37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39</vt:i4>
      </vt:variant>
    </vt:vector>
  </HeadingPairs>
  <TitlesOfParts>
    <vt:vector size="50"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92</cp:revision>
  <dcterms:created xsi:type="dcterms:W3CDTF">2023-04-29T09:08:00Z</dcterms:created>
  <dcterms:modified xsi:type="dcterms:W3CDTF">2025-06-08T03:22:31Z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