
<file path=[Content_Types].xml><?xml version="1.0" encoding="utf-8"?>
<Types xmlns="http://schemas.openxmlformats.org/package/2006/content-types">
  <Default Extension="png" ContentType="image/png"/>
  <Default Extension="emf" ContentType="image/x-emf"/>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diagrams/data6.xml" ContentType="application/vnd.openxmlformats-officedocument.drawingml.diagramData+xml"/>
  <Override PartName="/ppt/diagrams/layout6.xml" ContentType="application/vnd.openxmlformats-officedocument.drawingml.diagramLayout+xml"/>
  <Override PartName="/ppt/diagrams/quickStyle6.xml" ContentType="application/vnd.openxmlformats-officedocument.drawingml.diagramStyle+xml"/>
  <Override PartName="/ppt/diagrams/colors6.xml" ContentType="application/vnd.openxmlformats-officedocument.drawingml.diagramColors+xml"/>
  <Override PartName="/ppt/diagrams/drawing6.xml" ContentType="application/vnd.ms-office.drawingml.diagramDrawing+xml"/>
  <Override PartName="/ppt/diagrams/data7.xml" ContentType="application/vnd.openxmlformats-officedocument.drawingml.diagramData+xml"/>
  <Override PartName="/ppt/diagrams/layout7.xml" ContentType="application/vnd.openxmlformats-officedocument.drawingml.diagramLayout+xml"/>
  <Override PartName="/ppt/diagrams/quickStyle7.xml" ContentType="application/vnd.openxmlformats-officedocument.drawingml.diagramStyle+xml"/>
  <Override PartName="/ppt/diagrams/colors7.xml" ContentType="application/vnd.openxmlformats-officedocument.drawingml.diagramColors+xml"/>
  <Override PartName="/ppt/diagrams/drawing7.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7" r:id="rId2"/>
    <p:sldId id="259" r:id="rId3"/>
    <p:sldId id="260" r:id="rId4"/>
    <p:sldId id="261" r:id="rId5"/>
    <p:sldId id="262" r:id="rId6"/>
    <p:sldId id="263" r:id="rId7"/>
    <p:sldId id="264" r:id="rId8"/>
    <p:sldId id="265" r:id="rId9"/>
    <p:sldId id="266" r:id="rId10"/>
    <p:sldId id="268" r:id="rId11"/>
    <p:sldId id="269" r:id="rId12"/>
    <p:sldId id="270" r:id="rId13"/>
    <p:sldId id="271" r:id="rId14"/>
    <p:sldId id="272" r:id="rId15"/>
    <p:sldId id="273" r:id="rId16"/>
    <p:sldId id="274" r:id="rId17"/>
    <p:sldId id="275" r:id="rId18"/>
    <p:sldId id="276" r:id="rId19"/>
    <p:sldId id="277" r:id="rId20"/>
    <p:sldId id="308" r:id="rId21"/>
    <p:sldId id="278" r:id="rId22"/>
    <p:sldId id="279" r:id="rId23"/>
    <p:sldId id="280" r:id="rId24"/>
    <p:sldId id="281" r:id="rId25"/>
    <p:sldId id="282" r:id="rId26"/>
    <p:sldId id="283" r:id="rId27"/>
    <p:sldId id="284" r:id="rId28"/>
    <p:sldId id="285" r:id="rId29"/>
    <p:sldId id="286" r:id="rId30"/>
    <p:sldId id="287" r:id="rId31"/>
    <p:sldId id="299" r:id="rId32"/>
    <p:sldId id="288" r:id="rId33"/>
    <p:sldId id="289" r:id="rId34"/>
    <p:sldId id="290" r:id="rId35"/>
    <p:sldId id="291" r:id="rId36"/>
    <p:sldId id="292" r:id="rId37"/>
    <p:sldId id="293" r:id="rId38"/>
    <p:sldId id="294" r:id="rId39"/>
    <p:sldId id="295" r:id="rId40"/>
    <p:sldId id="296" r:id="rId41"/>
    <p:sldId id="297" r:id="rId42"/>
    <p:sldId id="298" r:id="rId43"/>
    <p:sldId id="309" r:id="rId44"/>
    <p:sldId id="310" r:id="rId45"/>
    <p:sldId id="311" r:id="rId46"/>
    <p:sldId id="301" r:id="rId47"/>
    <p:sldId id="302" r:id="rId48"/>
    <p:sldId id="303" r:id="rId49"/>
    <p:sldId id="304" r:id="rId50"/>
    <p:sldId id="305" r:id="rId51"/>
    <p:sldId id="306" r:id="rId52"/>
    <p:sldId id="307" r:id="rId5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70" d="100"/>
          <a:sy n="70" d="100"/>
        </p:scale>
        <p:origin x="714" y="7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viewProps" Target="viewProp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 Type="http://schemas.openxmlformats.org/officeDocument/2006/relationships/slide" Target="slides/slide4.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theme" Target="theme/theme1.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tableStyles" Target="tableStyles.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s>
</file>

<file path=ppt/diagrams/colors1.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2_2">
  <dgm:title val=""/>
  <dgm:desc val=""/>
  <dgm:catLst>
    <dgm:cat type="accent2" pri="11200"/>
  </dgm:catLst>
  <dgm:styleLbl name="node0">
    <dgm:fillClrLst meth="repeat">
      <a:schemeClr val="accent2"/>
    </dgm:fillClrLst>
    <dgm:linClrLst meth="repeat">
      <a:schemeClr val="lt1"/>
    </dgm:linClrLst>
    <dgm:effectClrLst/>
    <dgm:txLinClrLst/>
    <dgm:txFillClrLst/>
    <dgm:txEffectClrLst/>
  </dgm:styleLbl>
  <dgm:styleLbl name="node1">
    <dgm:fillClrLst meth="repeat">
      <a:schemeClr val="accent2"/>
    </dgm:fillClrLst>
    <dgm:linClrLst meth="repeat">
      <a:schemeClr val="lt1"/>
    </dgm:linClrLst>
    <dgm:effectClrLst/>
    <dgm:txLinClrLst/>
    <dgm:txFillClrLst/>
    <dgm:txEffectClrLst/>
  </dgm:styleLbl>
  <dgm:styleLbl name="alignNode1">
    <dgm:fillClrLst meth="repeat">
      <a:schemeClr val="accent2"/>
    </dgm:fillClrLst>
    <dgm:linClrLst meth="repeat">
      <a:schemeClr val="accent2"/>
    </dgm:linClrLst>
    <dgm:effectClrLst/>
    <dgm:txLinClrLst/>
    <dgm:txFillClrLst/>
    <dgm:txEffectClrLst/>
  </dgm:styleLbl>
  <dgm:styleLbl name="lnNode1">
    <dgm:fillClrLst meth="repeat">
      <a:schemeClr val="accent2"/>
    </dgm:fillClrLst>
    <dgm:linClrLst meth="repeat">
      <a:schemeClr val="lt1"/>
    </dgm:linClrLst>
    <dgm:effectClrLst/>
    <dgm:txLinClrLst/>
    <dgm:txFillClrLst/>
    <dgm:txEffectClrLst/>
  </dgm:styleLbl>
  <dgm:styleLbl name="vennNode1">
    <dgm:fillClrLst meth="repeat">
      <a:schemeClr val="accent2">
        <a:alpha val="50000"/>
      </a:schemeClr>
    </dgm:fillClrLst>
    <dgm:linClrLst meth="repeat">
      <a:schemeClr val="lt1"/>
    </dgm:linClrLst>
    <dgm:effectClrLst/>
    <dgm:txLinClrLst/>
    <dgm:txFillClrLst/>
    <dgm:txEffectClrLst/>
  </dgm:styleLbl>
  <dgm:styleLbl name="node2">
    <dgm:fillClrLst meth="repeat">
      <a:schemeClr val="accent2"/>
    </dgm:fillClrLst>
    <dgm:linClrLst meth="repeat">
      <a:schemeClr val="lt1"/>
    </dgm:linClrLst>
    <dgm:effectClrLst/>
    <dgm:txLinClrLst/>
    <dgm:txFillClrLst/>
    <dgm:txEffectClrLst/>
  </dgm:styleLbl>
  <dgm:styleLbl name="node3">
    <dgm:fillClrLst meth="repeat">
      <a:schemeClr val="accent2"/>
    </dgm:fillClrLst>
    <dgm:linClrLst meth="repeat">
      <a:schemeClr val="lt1"/>
    </dgm:linClrLst>
    <dgm:effectClrLst/>
    <dgm:txLinClrLst/>
    <dgm:txFillClrLst/>
    <dgm:txEffectClrLst/>
  </dgm:styleLbl>
  <dgm:styleLbl name="node4">
    <dgm:fillClrLst meth="repeat">
      <a:schemeClr val="accent2"/>
    </dgm:fillClrLst>
    <dgm:linClrLst meth="repeat">
      <a:schemeClr val="lt1"/>
    </dgm:linClrLst>
    <dgm:effectClrLst/>
    <dgm:txLinClrLst/>
    <dgm:txFillClrLst/>
    <dgm:txEffectClrLst/>
  </dgm:styleLbl>
  <dgm:styleLbl name="f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meth="repeat">
      <a:schemeClr val="accent2"/>
    </dgm:fillClrLst>
    <dgm:linClrLst meth="repeat">
      <a:schemeClr val="lt1"/>
    </dgm:linClrLst>
    <dgm:effectClrLst/>
    <dgm:txLinClrLst/>
    <dgm:txFillClrLst/>
    <dgm:txEffectClrLst/>
  </dgm:styleLbl>
  <dgm:styleLbl name="asst3">
    <dgm:fillClrLst meth="repeat">
      <a:schemeClr val="accent2"/>
    </dgm:fillClrLst>
    <dgm:linClrLst meth="repeat">
      <a:schemeClr val="lt1"/>
    </dgm:linClrLst>
    <dgm:effectClrLst/>
    <dgm:txLinClrLst/>
    <dgm:txFillClrLst/>
    <dgm:txEffectClrLst/>
  </dgm:styleLbl>
  <dgm:styleLbl name="asst4">
    <dgm:fillClrLst meth="repeat">
      <a:schemeClr val="accent2"/>
    </dgm:fillClrLst>
    <dgm:linClrLst meth="repeat">
      <a:schemeClr val="lt1"/>
    </dgm:linClrLst>
    <dgm:effectClrLst/>
    <dgm:txLinClrLst/>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meth="repeat">
      <a:schemeClr val="lt1"/>
    </dgm:txFillClrLst>
    <dgm:txEffectClrLst/>
  </dgm:styleLbl>
  <dgm:styleLbl name="parChTrans2D2">
    <dgm:fillClrLst meth="repeat">
      <a:schemeClr val="accent2"/>
    </dgm:fillClrLst>
    <dgm:linClrLst meth="repeat">
      <a:schemeClr val="accent2"/>
    </dgm:linClrLst>
    <dgm:effectClrLst/>
    <dgm:txLinClrLst/>
    <dgm:txFillClrLst meth="repeat">
      <a:schemeClr val="lt1"/>
    </dgm:txFillClrLst>
    <dgm:txEffectClrLst/>
  </dgm:styleLbl>
  <dgm:styleLbl name="parChTrans2D3">
    <dgm:fillClrLst meth="repeat">
      <a:schemeClr val="accent2"/>
    </dgm:fillClrLst>
    <dgm:linClrLst meth="repeat">
      <a:schemeClr val="accent2"/>
    </dgm:linClrLst>
    <dgm:effectClrLst/>
    <dgm:txLinClrLst/>
    <dgm:txFillClrLst meth="repeat">
      <a:schemeClr val="lt1"/>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align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b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accent5_2">
  <dgm:title val=""/>
  <dgm:desc val=""/>
  <dgm:catLst>
    <dgm:cat type="accent5" pri="11200"/>
  </dgm:catLst>
  <dgm:styleLbl name="node0">
    <dgm:fillClrLst meth="repeat">
      <a:schemeClr val="accent5"/>
    </dgm:fillClrLst>
    <dgm:linClrLst meth="repeat">
      <a:schemeClr val="lt1"/>
    </dgm:linClrLst>
    <dgm:effectClrLst/>
    <dgm:txLinClrLst/>
    <dgm:txFillClrLst/>
    <dgm:txEffectClrLst/>
  </dgm:styleLbl>
  <dgm:styleLbl name="node1">
    <dgm:fillClrLst meth="repeat">
      <a:schemeClr val="accent5"/>
    </dgm:fillClrLst>
    <dgm:linClrLst meth="repeat">
      <a:schemeClr val="lt1"/>
    </dgm:linClrLst>
    <dgm:effectClrLst/>
    <dgm:txLinClrLst/>
    <dgm:txFillClrLst/>
    <dgm:txEffectClrLst/>
  </dgm:styleLbl>
  <dgm:styleLbl name="alignNode1">
    <dgm:fillClrLst meth="repeat">
      <a:schemeClr val="accent5"/>
    </dgm:fillClrLst>
    <dgm:linClrLst meth="repeat">
      <a:schemeClr val="accent5"/>
    </dgm:linClrLst>
    <dgm:effectClrLst/>
    <dgm:txLinClrLst/>
    <dgm:txFillClrLst/>
    <dgm:txEffectClrLst/>
  </dgm:styleLbl>
  <dgm:styleLbl name="lnNode1">
    <dgm:fillClrLst meth="repeat">
      <a:schemeClr val="accent5"/>
    </dgm:fillClrLst>
    <dgm:linClrLst meth="repeat">
      <a:schemeClr val="lt1"/>
    </dgm:linClrLst>
    <dgm:effectClrLst/>
    <dgm:txLinClrLst/>
    <dgm:txFillClrLst/>
    <dgm:txEffectClrLst/>
  </dgm:styleLbl>
  <dgm:styleLbl name="vennNode1">
    <dgm:fillClrLst meth="repeat">
      <a:schemeClr val="accent5">
        <a:alpha val="50000"/>
      </a:schemeClr>
    </dgm:fillClrLst>
    <dgm:linClrLst meth="repeat">
      <a:schemeClr val="lt1"/>
    </dgm:linClrLst>
    <dgm:effectClrLst/>
    <dgm:txLinClrLst/>
    <dgm:txFillClrLst/>
    <dgm:txEffectClrLst/>
  </dgm:styleLbl>
  <dgm:styleLbl name="node2">
    <dgm:fillClrLst meth="repeat">
      <a:schemeClr val="accent5"/>
    </dgm:fillClrLst>
    <dgm:linClrLst meth="repeat">
      <a:schemeClr val="lt1"/>
    </dgm:linClrLst>
    <dgm:effectClrLst/>
    <dgm:txLinClrLst/>
    <dgm:txFillClrLst/>
    <dgm:txEffectClrLst/>
  </dgm:styleLbl>
  <dgm:styleLbl name="node3">
    <dgm:fillClrLst meth="repeat">
      <a:schemeClr val="accent5"/>
    </dgm:fillClrLst>
    <dgm:linClrLst meth="repeat">
      <a:schemeClr val="lt1"/>
    </dgm:linClrLst>
    <dgm:effectClrLst/>
    <dgm:txLinClrLst/>
    <dgm:txFillClrLst/>
    <dgm:txEffectClrLst/>
  </dgm:styleLbl>
  <dgm:styleLbl name="node4">
    <dgm:fillClrLst meth="repeat">
      <a:schemeClr val="accent5"/>
    </dgm:fillClrLst>
    <dgm:linClrLst meth="repeat">
      <a:schemeClr val="lt1"/>
    </dgm:linClrLst>
    <dgm:effectClrLst/>
    <dgm:txLinClrLst/>
    <dgm:txFillClrLst/>
    <dgm:txEffectClrLst/>
  </dgm:styleLbl>
  <dgm:styleLbl name="fgImgPlace1">
    <dgm:fillClrLst meth="repeat">
      <a:schemeClr val="accent5">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5">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5">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5">
        <a:tint val="60000"/>
      </a:schemeClr>
    </dgm:fillClrLst>
    <dgm:linClrLst meth="repeat">
      <a:schemeClr val="accent5">
        <a:tint val="60000"/>
      </a:schemeClr>
    </dgm:linClrLst>
    <dgm:effectClrLst/>
    <dgm:txLinClrLst/>
    <dgm:txFillClrLst/>
    <dgm:txEffectClrLst/>
  </dgm:styleLbl>
  <dgm:styleLbl name="fgSibTrans2D1">
    <dgm:fillClrLst meth="repeat">
      <a:schemeClr val="accent5">
        <a:tint val="60000"/>
      </a:schemeClr>
    </dgm:fillClrLst>
    <dgm:linClrLst meth="repeat">
      <a:schemeClr val="accent5">
        <a:tint val="60000"/>
      </a:schemeClr>
    </dgm:linClrLst>
    <dgm:effectClrLst/>
    <dgm:txLinClrLst/>
    <dgm:txFillClrLst/>
    <dgm:txEffectClrLst/>
  </dgm:styleLbl>
  <dgm:styleLbl name="bgSibTrans2D1">
    <dgm:fillClrLst meth="repeat">
      <a:schemeClr val="accent5">
        <a:tint val="60000"/>
      </a:schemeClr>
    </dgm:fillClrLst>
    <dgm:linClrLst meth="repeat">
      <a:schemeClr val="accent5">
        <a:tint val="60000"/>
      </a:schemeClr>
    </dgm:linClrLst>
    <dgm:effectClrLst/>
    <dgm:txLinClrLst/>
    <dgm:txFillClrLst/>
    <dgm:txEffectClrLst/>
  </dgm:styleLbl>
  <dgm:styleLbl name="sibTrans1D1">
    <dgm:fillClrLst meth="repeat">
      <a:schemeClr val="accent5"/>
    </dgm:fillClrLst>
    <dgm:linClrLst meth="repeat">
      <a:schemeClr val="accent5"/>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dgm:linClrLst>
    <dgm:effectClrLst/>
    <dgm:txLinClrLst/>
    <dgm:txFillClrLst/>
    <dgm:txEffectClrLst/>
  </dgm:styleLbl>
  <dgm:styleLbl name="asst1">
    <dgm:fillClrLst meth="repeat">
      <a:schemeClr val="accent5"/>
    </dgm:fillClrLst>
    <dgm:linClrLst meth="repeat">
      <a:schemeClr val="lt1"/>
    </dgm:linClrLst>
    <dgm:effectClrLst/>
    <dgm:txLinClrLst/>
    <dgm:txFillClrLst/>
    <dgm:txEffectClrLst/>
  </dgm:styleLbl>
  <dgm:styleLbl name="asst2">
    <dgm:fillClrLst meth="repeat">
      <a:schemeClr val="accent5"/>
    </dgm:fillClrLst>
    <dgm:linClrLst meth="repeat">
      <a:schemeClr val="lt1"/>
    </dgm:linClrLst>
    <dgm:effectClrLst/>
    <dgm:txLinClrLst/>
    <dgm:txFillClrLst/>
    <dgm:txEffectClrLst/>
  </dgm:styleLbl>
  <dgm:styleLbl name="asst3">
    <dgm:fillClrLst meth="repeat">
      <a:schemeClr val="accent5"/>
    </dgm:fillClrLst>
    <dgm:linClrLst meth="repeat">
      <a:schemeClr val="lt1"/>
    </dgm:linClrLst>
    <dgm:effectClrLst/>
    <dgm:txLinClrLst/>
    <dgm:txFillClrLst/>
    <dgm:txEffectClrLst/>
  </dgm:styleLbl>
  <dgm:styleLbl name="asst4">
    <dgm:fillClrLst meth="repeat">
      <a:schemeClr val="accent5"/>
    </dgm:fillClrLst>
    <dgm:linClrLst meth="repeat">
      <a:schemeClr val="lt1"/>
    </dgm:linClrLst>
    <dgm:effectClrLst/>
    <dgm:txLinClrLst/>
    <dgm:txFillClrLst/>
    <dgm:txEffectClrLst/>
  </dgm:styleLbl>
  <dgm:styleLbl name="parChTrans2D1">
    <dgm:fillClrLst meth="repeat">
      <a:schemeClr val="accent5">
        <a:tint val="60000"/>
      </a:schemeClr>
    </dgm:fillClrLst>
    <dgm:linClrLst meth="repeat">
      <a:schemeClr val="accent5">
        <a:tint val="60000"/>
      </a:schemeClr>
    </dgm:linClrLst>
    <dgm:effectClrLst/>
    <dgm:txLinClrLst/>
    <dgm:txFillClrLst meth="repeat">
      <a:schemeClr val="lt1"/>
    </dgm:txFillClrLst>
    <dgm:txEffectClrLst/>
  </dgm:styleLbl>
  <dgm:styleLbl name="parChTrans2D2">
    <dgm:fillClrLst meth="repeat">
      <a:schemeClr val="accent5"/>
    </dgm:fillClrLst>
    <dgm:linClrLst meth="repeat">
      <a:schemeClr val="accent5"/>
    </dgm:linClrLst>
    <dgm:effectClrLst/>
    <dgm:txLinClrLst/>
    <dgm:txFillClrLst meth="repeat">
      <a:schemeClr val="lt1"/>
    </dgm:txFillClrLst>
    <dgm:txEffectClrLst/>
  </dgm:styleLbl>
  <dgm:styleLbl name="parChTrans2D3">
    <dgm:fillClrLst meth="repeat">
      <a:schemeClr val="accent5"/>
    </dgm:fillClrLst>
    <dgm:linClrLst meth="repeat">
      <a:schemeClr val="accent5"/>
    </dgm:linClrLst>
    <dgm:effectClrLst/>
    <dgm:txLinClrLst/>
    <dgm:txFillClrLst meth="repeat">
      <a:schemeClr val="lt1"/>
    </dgm:txFillClrLst>
    <dgm:txEffectClrLst/>
  </dgm:styleLbl>
  <dgm:styleLbl name="parChTrans2D4">
    <dgm:fillClrLst meth="repeat">
      <a:schemeClr val="accent5"/>
    </dgm:fillClrLst>
    <dgm:linClrLst meth="repeat">
      <a:schemeClr val="accent5"/>
    </dgm:linClrLst>
    <dgm:effectClrLst/>
    <dgm:txLinClrLst/>
    <dgm:txFillClrLst meth="repeat">
      <a:schemeClr val="lt1"/>
    </dgm:txFillClrLst>
    <dgm:txEffectClrLst/>
  </dgm:styleLbl>
  <dgm:styleLbl name="parChTrans1D1">
    <dgm:fillClrLst meth="repeat">
      <a:schemeClr val="accent5"/>
    </dgm:fillClrLst>
    <dgm:linClrLst meth="repeat">
      <a:schemeClr val="accent5">
        <a:shade val="60000"/>
      </a:schemeClr>
    </dgm:linClrLst>
    <dgm:effectClrLst/>
    <dgm:txLinClrLst/>
    <dgm:txFillClrLst meth="repeat">
      <a:schemeClr val="tx1"/>
    </dgm:txFillClrLst>
    <dgm:txEffectClrLst/>
  </dgm:styleLbl>
  <dgm:styleLbl name="parChTrans1D2">
    <dgm:fillClrLst meth="repeat">
      <a:schemeClr val="accent5"/>
    </dgm:fillClrLst>
    <dgm:linClrLst meth="repeat">
      <a:schemeClr val="accent5">
        <a:shade val="60000"/>
      </a:schemeClr>
    </dgm:linClrLst>
    <dgm:effectClrLst/>
    <dgm:txLinClrLst/>
    <dgm:txFillClrLst meth="repeat">
      <a:schemeClr val="tx1"/>
    </dgm:txFillClrLst>
    <dgm:txEffectClrLst/>
  </dgm:styleLbl>
  <dgm:styleLbl name="parChTrans1D3">
    <dgm:fillClrLst meth="repeat">
      <a:schemeClr val="accent5"/>
    </dgm:fillClrLst>
    <dgm:linClrLst meth="repeat">
      <a:schemeClr val="accent5">
        <a:shade val="80000"/>
      </a:schemeClr>
    </dgm:linClrLst>
    <dgm:effectClrLst/>
    <dgm:txLinClrLst/>
    <dgm:txFillClrLst meth="repeat">
      <a:schemeClr val="tx1"/>
    </dgm:txFillClrLst>
    <dgm:txEffectClrLst/>
  </dgm:styleLbl>
  <dgm:styleLbl name="parChTrans1D4">
    <dgm:fillClrLst meth="repeat">
      <a:schemeClr val="accent5"/>
    </dgm:fillClrLst>
    <dgm:linClrLst meth="repeat">
      <a:schemeClr val="accent5">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solidFgAcc1">
    <dgm:fillClrLst meth="repeat">
      <a:schemeClr val="lt1"/>
    </dgm:fillClrLst>
    <dgm:linClrLst meth="repeat">
      <a:schemeClr val="accent5"/>
    </dgm:linClrLst>
    <dgm:effectClrLst/>
    <dgm:txLinClrLst/>
    <dgm:txFillClrLst meth="repeat">
      <a:schemeClr val="dk1"/>
    </dgm:txFillClrLst>
    <dgm:txEffectClrLst/>
  </dgm:styleLbl>
  <dgm:styleLbl name="solidAlignAcc1">
    <dgm:fillClrLst meth="repeat">
      <a:schemeClr val="lt1"/>
    </dgm:fillClrLst>
    <dgm:linClrLst meth="repeat">
      <a:schemeClr val="accent5"/>
    </dgm:linClrLst>
    <dgm:effectClrLst/>
    <dgm:txLinClrLst/>
    <dgm:txFillClrLst meth="repeat">
      <a:schemeClr val="dk1"/>
    </dgm:txFillClrLst>
    <dgm:txEffectClrLst/>
  </dgm:styleLbl>
  <dgm:styleLbl name="solidBgAcc1">
    <dgm:fillClrLst meth="repeat">
      <a:schemeClr val="lt1"/>
    </dgm:fillClrLst>
    <dgm:linClrLst meth="repeat">
      <a:schemeClr val="accent5"/>
    </dgm:linClrLst>
    <dgm:effectClrLst/>
    <dgm:txLinClrLst/>
    <dgm:txFillClrLst meth="repeat">
      <a:schemeClr val="dk1"/>
    </dgm:txFillClrLst>
    <dgm:txEffectClrLst/>
  </dgm:styleLbl>
  <dgm:styleLbl name="fgAccFollowNode1">
    <dgm:fillClrLst meth="repeat">
      <a:schemeClr val="accent5">
        <a:alpha val="90000"/>
        <a:tint val="40000"/>
      </a:schemeClr>
    </dgm:fillClrLst>
    <dgm:linClrLst meth="repeat">
      <a:schemeClr val="accent5">
        <a:alpha val="90000"/>
        <a:tint val="40000"/>
      </a:schemeClr>
    </dgm:linClrLst>
    <dgm:effectClrLst/>
    <dgm:txLinClrLst/>
    <dgm:txFillClrLst meth="repeat">
      <a:schemeClr val="dk1"/>
    </dgm:txFillClrLst>
    <dgm:txEffectClrLst/>
  </dgm:styleLbl>
  <dgm:styleLbl name="alignAccFollowNode1">
    <dgm:fillClrLst meth="repeat">
      <a:schemeClr val="accent5">
        <a:alpha val="90000"/>
        <a:tint val="40000"/>
      </a:schemeClr>
    </dgm:fillClrLst>
    <dgm:linClrLst meth="repeat">
      <a:schemeClr val="accent5">
        <a:alpha val="90000"/>
        <a:tint val="40000"/>
      </a:schemeClr>
    </dgm:linClrLst>
    <dgm:effectClrLst/>
    <dgm:txLinClrLst/>
    <dgm:txFillClrLst meth="repeat">
      <a:schemeClr val="dk1"/>
    </dgm:txFillClrLst>
    <dgm:txEffectClrLst/>
  </dgm:styleLbl>
  <dgm:styleLbl name="bgAccFollowNode1">
    <dgm:fillClrLst meth="repeat">
      <a:schemeClr val="accent5">
        <a:alpha val="90000"/>
        <a:tint val="40000"/>
      </a:schemeClr>
    </dgm:fillClrLst>
    <dgm:linClrLst meth="repeat">
      <a:schemeClr val="accent5">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accent5"/>
    </dgm:linClrLst>
    <dgm:effectClrLst/>
    <dgm:txLinClrLst/>
    <dgm:txFillClrLst meth="repeat">
      <a:schemeClr val="dk1"/>
    </dgm:txFillClrLst>
    <dgm:txEffectClrLst/>
  </dgm:styleLbl>
  <dgm:styleLbl name="dkBgShp">
    <dgm:fillClrLst meth="repeat">
      <a:schemeClr val="accent5">
        <a:shade val="80000"/>
      </a:schemeClr>
    </dgm:fillClrLst>
    <dgm:linClrLst meth="repeat">
      <a:schemeClr val="accent5"/>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accent2_2">
  <dgm:title val=""/>
  <dgm:desc val=""/>
  <dgm:catLst>
    <dgm:cat type="accent2" pri="11200"/>
  </dgm:catLst>
  <dgm:styleLbl name="node0">
    <dgm:fillClrLst meth="repeat">
      <a:schemeClr val="accent2"/>
    </dgm:fillClrLst>
    <dgm:linClrLst meth="repeat">
      <a:schemeClr val="lt1"/>
    </dgm:linClrLst>
    <dgm:effectClrLst/>
    <dgm:txLinClrLst/>
    <dgm:txFillClrLst/>
    <dgm:txEffectClrLst/>
  </dgm:styleLbl>
  <dgm:styleLbl name="node1">
    <dgm:fillClrLst meth="repeat">
      <a:schemeClr val="accent2"/>
    </dgm:fillClrLst>
    <dgm:linClrLst meth="repeat">
      <a:schemeClr val="lt1"/>
    </dgm:linClrLst>
    <dgm:effectClrLst/>
    <dgm:txLinClrLst/>
    <dgm:txFillClrLst/>
    <dgm:txEffectClrLst/>
  </dgm:styleLbl>
  <dgm:styleLbl name="alignNode1">
    <dgm:fillClrLst meth="repeat">
      <a:schemeClr val="accent2"/>
    </dgm:fillClrLst>
    <dgm:linClrLst meth="repeat">
      <a:schemeClr val="accent2"/>
    </dgm:linClrLst>
    <dgm:effectClrLst/>
    <dgm:txLinClrLst/>
    <dgm:txFillClrLst/>
    <dgm:txEffectClrLst/>
  </dgm:styleLbl>
  <dgm:styleLbl name="lnNode1">
    <dgm:fillClrLst meth="repeat">
      <a:schemeClr val="accent2"/>
    </dgm:fillClrLst>
    <dgm:linClrLst meth="repeat">
      <a:schemeClr val="lt1"/>
    </dgm:linClrLst>
    <dgm:effectClrLst/>
    <dgm:txLinClrLst/>
    <dgm:txFillClrLst/>
    <dgm:txEffectClrLst/>
  </dgm:styleLbl>
  <dgm:styleLbl name="vennNode1">
    <dgm:fillClrLst meth="repeat">
      <a:schemeClr val="accent2">
        <a:alpha val="50000"/>
      </a:schemeClr>
    </dgm:fillClrLst>
    <dgm:linClrLst meth="repeat">
      <a:schemeClr val="lt1"/>
    </dgm:linClrLst>
    <dgm:effectClrLst/>
    <dgm:txLinClrLst/>
    <dgm:txFillClrLst/>
    <dgm:txEffectClrLst/>
  </dgm:styleLbl>
  <dgm:styleLbl name="node2">
    <dgm:fillClrLst meth="repeat">
      <a:schemeClr val="accent2"/>
    </dgm:fillClrLst>
    <dgm:linClrLst meth="repeat">
      <a:schemeClr val="lt1"/>
    </dgm:linClrLst>
    <dgm:effectClrLst/>
    <dgm:txLinClrLst/>
    <dgm:txFillClrLst/>
    <dgm:txEffectClrLst/>
  </dgm:styleLbl>
  <dgm:styleLbl name="node3">
    <dgm:fillClrLst meth="repeat">
      <a:schemeClr val="accent2"/>
    </dgm:fillClrLst>
    <dgm:linClrLst meth="repeat">
      <a:schemeClr val="lt1"/>
    </dgm:linClrLst>
    <dgm:effectClrLst/>
    <dgm:txLinClrLst/>
    <dgm:txFillClrLst/>
    <dgm:txEffectClrLst/>
  </dgm:styleLbl>
  <dgm:styleLbl name="node4">
    <dgm:fillClrLst meth="repeat">
      <a:schemeClr val="accent2"/>
    </dgm:fillClrLst>
    <dgm:linClrLst meth="repeat">
      <a:schemeClr val="lt1"/>
    </dgm:linClrLst>
    <dgm:effectClrLst/>
    <dgm:txLinClrLst/>
    <dgm:txFillClrLst/>
    <dgm:txEffectClrLst/>
  </dgm:styleLbl>
  <dgm:styleLbl name="f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meth="repeat">
      <a:schemeClr val="accent2"/>
    </dgm:fillClrLst>
    <dgm:linClrLst meth="repeat">
      <a:schemeClr val="lt1"/>
    </dgm:linClrLst>
    <dgm:effectClrLst/>
    <dgm:txLinClrLst/>
    <dgm:txFillClrLst/>
    <dgm:txEffectClrLst/>
  </dgm:styleLbl>
  <dgm:styleLbl name="asst3">
    <dgm:fillClrLst meth="repeat">
      <a:schemeClr val="accent2"/>
    </dgm:fillClrLst>
    <dgm:linClrLst meth="repeat">
      <a:schemeClr val="lt1"/>
    </dgm:linClrLst>
    <dgm:effectClrLst/>
    <dgm:txLinClrLst/>
    <dgm:txFillClrLst/>
    <dgm:txEffectClrLst/>
  </dgm:styleLbl>
  <dgm:styleLbl name="asst4">
    <dgm:fillClrLst meth="repeat">
      <a:schemeClr val="accent2"/>
    </dgm:fillClrLst>
    <dgm:linClrLst meth="repeat">
      <a:schemeClr val="lt1"/>
    </dgm:linClrLst>
    <dgm:effectClrLst/>
    <dgm:txLinClrLst/>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meth="repeat">
      <a:schemeClr val="lt1"/>
    </dgm:txFillClrLst>
    <dgm:txEffectClrLst/>
  </dgm:styleLbl>
  <dgm:styleLbl name="parChTrans2D2">
    <dgm:fillClrLst meth="repeat">
      <a:schemeClr val="accent2"/>
    </dgm:fillClrLst>
    <dgm:linClrLst meth="repeat">
      <a:schemeClr val="accent2"/>
    </dgm:linClrLst>
    <dgm:effectClrLst/>
    <dgm:txLinClrLst/>
    <dgm:txFillClrLst meth="repeat">
      <a:schemeClr val="lt1"/>
    </dgm:txFillClrLst>
    <dgm:txEffectClrLst/>
  </dgm:styleLbl>
  <dgm:styleLbl name="parChTrans2D3">
    <dgm:fillClrLst meth="repeat">
      <a:schemeClr val="accent2"/>
    </dgm:fillClrLst>
    <dgm:linClrLst meth="repeat">
      <a:schemeClr val="accent2"/>
    </dgm:linClrLst>
    <dgm:effectClrLst/>
    <dgm:txLinClrLst/>
    <dgm:txFillClrLst meth="repeat">
      <a:schemeClr val="lt1"/>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align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b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7.xml><?xml version="1.0" encoding="utf-8"?>
<dgm:colorsDef xmlns:dgm="http://schemas.openxmlformats.org/drawingml/2006/diagram" xmlns:a="http://schemas.openxmlformats.org/drawingml/2006/main" uniqueId="urn:microsoft.com/office/officeart/2005/8/colors/accent5_2">
  <dgm:title val=""/>
  <dgm:desc val=""/>
  <dgm:catLst>
    <dgm:cat type="accent5" pri="11200"/>
  </dgm:catLst>
  <dgm:styleLbl name="node0">
    <dgm:fillClrLst meth="repeat">
      <a:schemeClr val="accent5"/>
    </dgm:fillClrLst>
    <dgm:linClrLst meth="repeat">
      <a:schemeClr val="lt1"/>
    </dgm:linClrLst>
    <dgm:effectClrLst/>
    <dgm:txLinClrLst/>
    <dgm:txFillClrLst/>
    <dgm:txEffectClrLst/>
  </dgm:styleLbl>
  <dgm:styleLbl name="node1">
    <dgm:fillClrLst meth="repeat">
      <a:schemeClr val="accent5"/>
    </dgm:fillClrLst>
    <dgm:linClrLst meth="repeat">
      <a:schemeClr val="lt1"/>
    </dgm:linClrLst>
    <dgm:effectClrLst/>
    <dgm:txLinClrLst/>
    <dgm:txFillClrLst/>
    <dgm:txEffectClrLst/>
  </dgm:styleLbl>
  <dgm:styleLbl name="alignNode1">
    <dgm:fillClrLst meth="repeat">
      <a:schemeClr val="accent5"/>
    </dgm:fillClrLst>
    <dgm:linClrLst meth="repeat">
      <a:schemeClr val="accent5"/>
    </dgm:linClrLst>
    <dgm:effectClrLst/>
    <dgm:txLinClrLst/>
    <dgm:txFillClrLst/>
    <dgm:txEffectClrLst/>
  </dgm:styleLbl>
  <dgm:styleLbl name="lnNode1">
    <dgm:fillClrLst meth="repeat">
      <a:schemeClr val="accent5"/>
    </dgm:fillClrLst>
    <dgm:linClrLst meth="repeat">
      <a:schemeClr val="lt1"/>
    </dgm:linClrLst>
    <dgm:effectClrLst/>
    <dgm:txLinClrLst/>
    <dgm:txFillClrLst/>
    <dgm:txEffectClrLst/>
  </dgm:styleLbl>
  <dgm:styleLbl name="vennNode1">
    <dgm:fillClrLst meth="repeat">
      <a:schemeClr val="accent5">
        <a:alpha val="50000"/>
      </a:schemeClr>
    </dgm:fillClrLst>
    <dgm:linClrLst meth="repeat">
      <a:schemeClr val="lt1"/>
    </dgm:linClrLst>
    <dgm:effectClrLst/>
    <dgm:txLinClrLst/>
    <dgm:txFillClrLst/>
    <dgm:txEffectClrLst/>
  </dgm:styleLbl>
  <dgm:styleLbl name="node2">
    <dgm:fillClrLst meth="repeat">
      <a:schemeClr val="accent5"/>
    </dgm:fillClrLst>
    <dgm:linClrLst meth="repeat">
      <a:schemeClr val="lt1"/>
    </dgm:linClrLst>
    <dgm:effectClrLst/>
    <dgm:txLinClrLst/>
    <dgm:txFillClrLst/>
    <dgm:txEffectClrLst/>
  </dgm:styleLbl>
  <dgm:styleLbl name="node3">
    <dgm:fillClrLst meth="repeat">
      <a:schemeClr val="accent5"/>
    </dgm:fillClrLst>
    <dgm:linClrLst meth="repeat">
      <a:schemeClr val="lt1"/>
    </dgm:linClrLst>
    <dgm:effectClrLst/>
    <dgm:txLinClrLst/>
    <dgm:txFillClrLst/>
    <dgm:txEffectClrLst/>
  </dgm:styleLbl>
  <dgm:styleLbl name="node4">
    <dgm:fillClrLst meth="repeat">
      <a:schemeClr val="accent5"/>
    </dgm:fillClrLst>
    <dgm:linClrLst meth="repeat">
      <a:schemeClr val="lt1"/>
    </dgm:linClrLst>
    <dgm:effectClrLst/>
    <dgm:txLinClrLst/>
    <dgm:txFillClrLst/>
    <dgm:txEffectClrLst/>
  </dgm:styleLbl>
  <dgm:styleLbl name="fgImgPlace1">
    <dgm:fillClrLst meth="repeat">
      <a:schemeClr val="accent5">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5">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5">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5">
        <a:tint val="60000"/>
      </a:schemeClr>
    </dgm:fillClrLst>
    <dgm:linClrLst meth="repeat">
      <a:schemeClr val="accent5">
        <a:tint val="60000"/>
      </a:schemeClr>
    </dgm:linClrLst>
    <dgm:effectClrLst/>
    <dgm:txLinClrLst/>
    <dgm:txFillClrLst/>
    <dgm:txEffectClrLst/>
  </dgm:styleLbl>
  <dgm:styleLbl name="fgSibTrans2D1">
    <dgm:fillClrLst meth="repeat">
      <a:schemeClr val="accent5">
        <a:tint val="60000"/>
      </a:schemeClr>
    </dgm:fillClrLst>
    <dgm:linClrLst meth="repeat">
      <a:schemeClr val="accent5">
        <a:tint val="60000"/>
      </a:schemeClr>
    </dgm:linClrLst>
    <dgm:effectClrLst/>
    <dgm:txLinClrLst/>
    <dgm:txFillClrLst/>
    <dgm:txEffectClrLst/>
  </dgm:styleLbl>
  <dgm:styleLbl name="bgSibTrans2D1">
    <dgm:fillClrLst meth="repeat">
      <a:schemeClr val="accent5">
        <a:tint val="60000"/>
      </a:schemeClr>
    </dgm:fillClrLst>
    <dgm:linClrLst meth="repeat">
      <a:schemeClr val="accent5">
        <a:tint val="60000"/>
      </a:schemeClr>
    </dgm:linClrLst>
    <dgm:effectClrLst/>
    <dgm:txLinClrLst/>
    <dgm:txFillClrLst/>
    <dgm:txEffectClrLst/>
  </dgm:styleLbl>
  <dgm:styleLbl name="sibTrans1D1">
    <dgm:fillClrLst meth="repeat">
      <a:schemeClr val="accent5"/>
    </dgm:fillClrLst>
    <dgm:linClrLst meth="repeat">
      <a:schemeClr val="accent5"/>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dgm:linClrLst>
    <dgm:effectClrLst/>
    <dgm:txLinClrLst/>
    <dgm:txFillClrLst/>
    <dgm:txEffectClrLst/>
  </dgm:styleLbl>
  <dgm:styleLbl name="asst1">
    <dgm:fillClrLst meth="repeat">
      <a:schemeClr val="accent5"/>
    </dgm:fillClrLst>
    <dgm:linClrLst meth="repeat">
      <a:schemeClr val="lt1"/>
    </dgm:linClrLst>
    <dgm:effectClrLst/>
    <dgm:txLinClrLst/>
    <dgm:txFillClrLst/>
    <dgm:txEffectClrLst/>
  </dgm:styleLbl>
  <dgm:styleLbl name="asst2">
    <dgm:fillClrLst meth="repeat">
      <a:schemeClr val="accent5"/>
    </dgm:fillClrLst>
    <dgm:linClrLst meth="repeat">
      <a:schemeClr val="lt1"/>
    </dgm:linClrLst>
    <dgm:effectClrLst/>
    <dgm:txLinClrLst/>
    <dgm:txFillClrLst/>
    <dgm:txEffectClrLst/>
  </dgm:styleLbl>
  <dgm:styleLbl name="asst3">
    <dgm:fillClrLst meth="repeat">
      <a:schemeClr val="accent5"/>
    </dgm:fillClrLst>
    <dgm:linClrLst meth="repeat">
      <a:schemeClr val="lt1"/>
    </dgm:linClrLst>
    <dgm:effectClrLst/>
    <dgm:txLinClrLst/>
    <dgm:txFillClrLst/>
    <dgm:txEffectClrLst/>
  </dgm:styleLbl>
  <dgm:styleLbl name="asst4">
    <dgm:fillClrLst meth="repeat">
      <a:schemeClr val="accent5"/>
    </dgm:fillClrLst>
    <dgm:linClrLst meth="repeat">
      <a:schemeClr val="lt1"/>
    </dgm:linClrLst>
    <dgm:effectClrLst/>
    <dgm:txLinClrLst/>
    <dgm:txFillClrLst/>
    <dgm:txEffectClrLst/>
  </dgm:styleLbl>
  <dgm:styleLbl name="parChTrans2D1">
    <dgm:fillClrLst meth="repeat">
      <a:schemeClr val="accent5">
        <a:tint val="60000"/>
      </a:schemeClr>
    </dgm:fillClrLst>
    <dgm:linClrLst meth="repeat">
      <a:schemeClr val="accent5">
        <a:tint val="60000"/>
      </a:schemeClr>
    </dgm:linClrLst>
    <dgm:effectClrLst/>
    <dgm:txLinClrLst/>
    <dgm:txFillClrLst meth="repeat">
      <a:schemeClr val="lt1"/>
    </dgm:txFillClrLst>
    <dgm:txEffectClrLst/>
  </dgm:styleLbl>
  <dgm:styleLbl name="parChTrans2D2">
    <dgm:fillClrLst meth="repeat">
      <a:schemeClr val="accent5"/>
    </dgm:fillClrLst>
    <dgm:linClrLst meth="repeat">
      <a:schemeClr val="accent5"/>
    </dgm:linClrLst>
    <dgm:effectClrLst/>
    <dgm:txLinClrLst/>
    <dgm:txFillClrLst meth="repeat">
      <a:schemeClr val="lt1"/>
    </dgm:txFillClrLst>
    <dgm:txEffectClrLst/>
  </dgm:styleLbl>
  <dgm:styleLbl name="parChTrans2D3">
    <dgm:fillClrLst meth="repeat">
      <a:schemeClr val="accent5"/>
    </dgm:fillClrLst>
    <dgm:linClrLst meth="repeat">
      <a:schemeClr val="accent5"/>
    </dgm:linClrLst>
    <dgm:effectClrLst/>
    <dgm:txLinClrLst/>
    <dgm:txFillClrLst meth="repeat">
      <a:schemeClr val="lt1"/>
    </dgm:txFillClrLst>
    <dgm:txEffectClrLst/>
  </dgm:styleLbl>
  <dgm:styleLbl name="parChTrans2D4">
    <dgm:fillClrLst meth="repeat">
      <a:schemeClr val="accent5"/>
    </dgm:fillClrLst>
    <dgm:linClrLst meth="repeat">
      <a:schemeClr val="accent5"/>
    </dgm:linClrLst>
    <dgm:effectClrLst/>
    <dgm:txLinClrLst/>
    <dgm:txFillClrLst meth="repeat">
      <a:schemeClr val="lt1"/>
    </dgm:txFillClrLst>
    <dgm:txEffectClrLst/>
  </dgm:styleLbl>
  <dgm:styleLbl name="parChTrans1D1">
    <dgm:fillClrLst meth="repeat">
      <a:schemeClr val="accent5"/>
    </dgm:fillClrLst>
    <dgm:linClrLst meth="repeat">
      <a:schemeClr val="accent5">
        <a:shade val="60000"/>
      </a:schemeClr>
    </dgm:linClrLst>
    <dgm:effectClrLst/>
    <dgm:txLinClrLst/>
    <dgm:txFillClrLst meth="repeat">
      <a:schemeClr val="tx1"/>
    </dgm:txFillClrLst>
    <dgm:txEffectClrLst/>
  </dgm:styleLbl>
  <dgm:styleLbl name="parChTrans1D2">
    <dgm:fillClrLst meth="repeat">
      <a:schemeClr val="accent5"/>
    </dgm:fillClrLst>
    <dgm:linClrLst meth="repeat">
      <a:schemeClr val="accent5">
        <a:shade val="60000"/>
      </a:schemeClr>
    </dgm:linClrLst>
    <dgm:effectClrLst/>
    <dgm:txLinClrLst/>
    <dgm:txFillClrLst meth="repeat">
      <a:schemeClr val="tx1"/>
    </dgm:txFillClrLst>
    <dgm:txEffectClrLst/>
  </dgm:styleLbl>
  <dgm:styleLbl name="parChTrans1D3">
    <dgm:fillClrLst meth="repeat">
      <a:schemeClr val="accent5"/>
    </dgm:fillClrLst>
    <dgm:linClrLst meth="repeat">
      <a:schemeClr val="accent5">
        <a:shade val="80000"/>
      </a:schemeClr>
    </dgm:linClrLst>
    <dgm:effectClrLst/>
    <dgm:txLinClrLst/>
    <dgm:txFillClrLst meth="repeat">
      <a:schemeClr val="tx1"/>
    </dgm:txFillClrLst>
    <dgm:txEffectClrLst/>
  </dgm:styleLbl>
  <dgm:styleLbl name="parChTrans1D4">
    <dgm:fillClrLst meth="repeat">
      <a:schemeClr val="accent5"/>
    </dgm:fillClrLst>
    <dgm:linClrLst meth="repeat">
      <a:schemeClr val="accent5">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solidFgAcc1">
    <dgm:fillClrLst meth="repeat">
      <a:schemeClr val="lt1"/>
    </dgm:fillClrLst>
    <dgm:linClrLst meth="repeat">
      <a:schemeClr val="accent5"/>
    </dgm:linClrLst>
    <dgm:effectClrLst/>
    <dgm:txLinClrLst/>
    <dgm:txFillClrLst meth="repeat">
      <a:schemeClr val="dk1"/>
    </dgm:txFillClrLst>
    <dgm:txEffectClrLst/>
  </dgm:styleLbl>
  <dgm:styleLbl name="solidAlignAcc1">
    <dgm:fillClrLst meth="repeat">
      <a:schemeClr val="lt1"/>
    </dgm:fillClrLst>
    <dgm:linClrLst meth="repeat">
      <a:schemeClr val="accent5"/>
    </dgm:linClrLst>
    <dgm:effectClrLst/>
    <dgm:txLinClrLst/>
    <dgm:txFillClrLst meth="repeat">
      <a:schemeClr val="dk1"/>
    </dgm:txFillClrLst>
    <dgm:txEffectClrLst/>
  </dgm:styleLbl>
  <dgm:styleLbl name="solidBgAcc1">
    <dgm:fillClrLst meth="repeat">
      <a:schemeClr val="lt1"/>
    </dgm:fillClrLst>
    <dgm:linClrLst meth="repeat">
      <a:schemeClr val="accent5"/>
    </dgm:linClrLst>
    <dgm:effectClrLst/>
    <dgm:txLinClrLst/>
    <dgm:txFillClrLst meth="repeat">
      <a:schemeClr val="dk1"/>
    </dgm:txFillClrLst>
    <dgm:txEffectClrLst/>
  </dgm:styleLbl>
  <dgm:styleLbl name="fgAccFollowNode1">
    <dgm:fillClrLst meth="repeat">
      <a:schemeClr val="accent5">
        <a:alpha val="90000"/>
        <a:tint val="40000"/>
      </a:schemeClr>
    </dgm:fillClrLst>
    <dgm:linClrLst meth="repeat">
      <a:schemeClr val="accent5">
        <a:alpha val="90000"/>
        <a:tint val="40000"/>
      </a:schemeClr>
    </dgm:linClrLst>
    <dgm:effectClrLst/>
    <dgm:txLinClrLst/>
    <dgm:txFillClrLst meth="repeat">
      <a:schemeClr val="dk1"/>
    </dgm:txFillClrLst>
    <dgm:txEffectClrLst/>
  </dgm:styleLbl>
  <dgm:styleLbl name="alignAccFollowNode1">
    <dgm:fillClrLst meth="repeat">
      <a:schemeClr val="accent5">
        <a:alpha val="90000"/>
        <a:tint val="40000"/>
      </a:schemeClr>
    </dgm:fillClrLst>
    <dgm:linClrLst meth="repeat">
      <a:schemeClr val="accent5">
        <a:alpha val="90000"/>
        <a:tint val="40000"/>
      </a:schemeClr>
    </dgm:linClrLst>
    <dgm:effectClrLst/>
    <dgm:txLinClrLst/>
    <dgm:txFillClrLst meth="repeat">
      <a:schemeClr val="dk1"/>
    </dgm:txFillClrLst>
    <dgm:txEffectClrLst/>
  </dgm:styleLbl>
  <dgm:styleLbl name="bgAccFollowNode1">
    <dgm:fillClrLst meth="repeat">
      <a:schemeClr val="accent5">
        <a:alpha val="90000"/>
        <a:tint val="40000"/>
      </a:schemeClr>
    </dgm:fillClrLst>
    <dgm:linClrLst meth="repeat">
      <a:schemeClr val="accent5">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accent5"/>
    </dgm:linClrLst>
    <dgm:effectClrLst/>
    <dgm:txLinClrLst/>
    <dgm:txFillClrLst meth="repeat">
      <a:schemeClr val="dk1"/>
    </dgm:txFillClrLst>
    <dgm:txEffectClrLst/>
  </dgm:styleLbl>
  <dgm:styleLbl name="dkBgShp">
    <dgm:fillClrLst meth="repeat">
      <a:schemeClr val="accent5">
        <a:shade val="80000"/>
      </a:schemeClr>
    </dgm:fillClrLst>
    <dgm:linClrLst meth="repeat">
      <a:schemeClr val="accent5"/>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D3E9203F-1A35-41C2-B748-1497822FE66F}" type="doc">
      <dgm:prSet loTypeId="urn:microsoft.com/office/officeart/2005/8/layout/radial3" loCatId="cycle" qsTypeId="urn:microsoft.com/office/officeart/2005/8/quickstyle/simple5" qsCatId="simple" csTypeId="urn:microsoft.com/office/officeart/2005/8/colors/colorful5" csCatId="colorful" phldr="1"/>
      <dgm:spPr/>
      <dgm:t>
        <a:bodyPr/>
        <a:lstStyle/>
        <a:p>
          <a:endParaRPr lang="en-US"/>
        </a:p>
      </dgm:t>
    </dgm:pt>
    <dgm:pt modelId="{A15B610B-8195-4AEF-AF15-0F91634C52AC}">
      <dgm:prSet phldrT="[Text]"/>
      <dgm:spPr/>
      <dgm:t>
        <a:bodyPr/>
        <a:lstStyle/>
        <a:p>
          <a:r>
            <a:rPr lang="en-US" dirty="0"/>
            <a:t>Intellectual Ability</a:t>
          </a:r>
        </a:p>
      </dgm:t>
    </dgm:pt>
    <dgm:pt modelId="{F5E900F2-B89A-4241-A851-1A70BABD45C8}" type="parTrans" cxnId="{75B73B84-21B9-489D-9812-A76F2E26DC76}">
      <dgm:prSet/>
      <dgm:spPr/>
      <dgm:t>
        <a:bodyPr/>
        <a:lstStyle/>
        <a:p>
          <a:endParaRPr lang="en-US"/>
        </a:p>
      </dgm:t>
    </dgm:pt>
    <dgm:pt modelId="{23E0D2EA-3FAE-4379-B802-633979F8AB36}" type="sibTrans" cxnId="{75B73B84-21B9-489D-9812-A76F2E26DC76}">
      <dgm:prSet/>
      <dgm:spPr/>
      <dgm:t>
        <a:bodyPr/>
        <a:lstStyle/>
        <a:p>
          <a:endParaRPr lang="en-US"/>
        </a:p>
      </dgm:t>
    </dgm:pt>
    <dgm:pt modelId="{63E4C617-7440-464B-BF82-6C579731ECA6}">
      <dgm:prSet phldrT="[Text]"/>
      <dgm:spPr/>
      <dgm:t>
        <a:bodyPr/>
        <a:lstStyle/>
        <a:p>
          <a:r>
            <a:rPr lang="en-US" dirty="0"/>
            <a:t>Number Aptitude</a:t>
          </a:r>
        </a:p>
      </dgm:t>
    </dgm:pt>
    <dgm:pt modelId="{39ED9035-4D0B-4C7E-963B-52BC02E80F53}" type="parTrans" cxnId="{11F0AB2D-BF40-460F-8E53-736DBCE7CBF0}">
      <dgm:prSet/>
      <dgm:spPr/>
      <dgm:t>
        <a:bodyPr/>
        <a:lstStyle/>
        <a:p>
          <a:endParaRPr lang="en-US"/>
        </a:p>
      </dgm:t>
    </dgm:pt>
    <dgm:pt modelId="{A03832F7-F1D8-498A-9B2E-828AE7EB8F2C}" type="sibTrans" cxnId="{11F0AB2D-BF40-460F-8E53-736DBCE7CBF0}">
      <dgm:prSet/>
      <dgm:spPr/>
      <dgm:t>
        <a:bodyPr/>
        <a:lstStyle/>
        <a:p>
          <a:endParaRPr lang="en-US"/>
        </a:p>
      </dgm:t>
    </dgm:pt>
    <dgm:pt modelId="{2321B4B9-A502-4D86-84A5-8FC6C66C924B}">
      <dgm:prSet/>
      <dgm:spPr/>
      <dgm:t>
        <a:bodyPr/>
        <a:lstStyle/>
        <a:p>
          <a:r>
            <a:rPr lang="en-US" dirty="0"/>
            <a:t>Verbal Comprehension</a:t>
          </a:r>
        </a:p>
      </dgm:t>
    </dgm:pt>
    <dgm:pt modelId="{5B6775EB-B296-4C1B-ABAC-552870E7D6A6}" type="parTrans" cxnId="{CFFF2048-238B-479D-808E-EBEA92F794DA}">
      <dgm:prSet/>
      <dgm:spPr/>
      <dgm:t>
        <a:bodyPr/>
        <a:lstStyle/>
        <a:p>
          <a:endParaRPr lang="en-US"/>
        </a:p>
      </dgm:t>
    </dgm:pt>
    <dgm:pt modelId="{331EB0A7-AFB2-4BBC-BDD9-A45513B921CD}" type="sibTrans" cxnId="{CFFF2048-238B-479D-808E-EBEA92F794DA}">
      <dgm:prSet/>
      <dgm:spPr/>
      <dgm:t>
        <a:bodyPr/>
        <a:lstStyle/>
        <a:p>
          <a:endParaRPr lang="en-US"/>
        </a:p>
      </dgm:t>
    </dgm:pt>
    <dgm:pt modelId="{89559876-FA7F-423E-B097-3486C493A052}">
      <dgm:prSet/>
      <dgm:spPr/>
      <dgm:t>
        <a:bodyPr/>
        <a:lstStyle/>
        <a:p>
          <a:r>
            <a:rPr lang="en-US" dirty="0"/>
            <a:t>Perceptual Speed</a:t>
          </a:r>
        </a:p>
      </dgm:t>
    </dgm:pt>
    <dgm:pt modelId="{9155856B-2765-4976-8F8C-C2577EB9FE33}" type="parTrans" cxnId="{CAE5410E-4FC7-4271-99C9-7606F617B1BE}">
      <dgm:prSet/>
      <dgm:spPr/>
      <dgm:t>
        <a:bodyPr/>
        <a:lstStyle/>
        <a:p>
          <a:endParaRPr lang="en-US"/>
        </a:p>
      </dgm:t>
    </dgm:pt>
    <dgm:pt modelId="{FBC62A9F-3554-4594-874D-764DC2E579A7}" type="sibTrans" cxnId="{CAE5410E-4FC7-4271-99C9-7606F617B1BE}">
      <dgm:prSet/>
      <dgm:spPr/>
      <dgm:t>
        <a:bodyPr/>
        <a:lstStyle/>
        <a:p>
          <a:endParaRPr lang="en-US"/>
        </a:p>
      </dgm:t>
    </dgm:pt>
    <dgm:pt modelId="{E1B78149-A8EC-4138-A48B-87962F087D29}">
      <dgm:prSet/>
      <dgm:spPr/>
      <dgm:t>
        <a:bodyPr/>
        <a:lstStyle/>
        <a:p>
          <a:r>
            <a:rPr lang="en-US" dirty="0"/>
            <a:t>Inductive Reasoning</a:t>
          </a:r>
        </a:p>
      </dgm:t>
    </dgm:pt>
    <dgm:pt modelId="{0CEBCD5D-CF79-4BCF-9B18-9BF7F568845F}" type="parTrans" cxnId="{1E279C7F-9F76-4B4D-91AA-9B84928B19A3}">
      <dgm:prSet/>
      <dgm:spPr/>
      <dgm:t>
        <a:bodyPr/>
        <a:lstStyle/>
        <a:p>
          <a:endParaRPr lang="en-US"/>
        </a:p>
      </dgm:t>
    </dgm:pt>
    <dgm:pt modelId="{5BFE9438-5A0D-4AE8-B08E-4C8E2172824A}" type="sibTrans" cxnId="{1E279C7F-9F76-4B4D-91AA-9B84928B19A3}">
      <dgm:prSet/>
      <dgm:spPr/>
      <dgm:t>
        <a:bodyPr/>
        <a:lstStyle/>
        <a:p>
          <a:endParaRPr lang="en-US"/>
        </a:p>
      </dgm:t>
    </dgm:pt>
    <dgm:pt modelId="{248E0426-2B22-4424-ACF8-2927CBCE63D3}">
      <dgm:prSet/>
      <dgm:spPr/>
      <dgm:t>
        <a:bodyPr/>
        <a:lstStyle/>
        <a:p>
          <a:r>
            <a:rPr lang="en-US" dirty="0"/>
            <a:t>Deductive Reasoning</a:t>
          </a:r>
        </a:p>
      </dgm:t>
    </dgm:pt>
    <dgm:pt modelId="{317C6204-9C33-495F-9EB8-E1177AB548C6}" type="parTrans" cxnId="{7D5D19AC-BF82-4AB2-BB4F-9C36F8289AA7}">
      <dgm:prSet/>
      <dgm:spPr/>
      <dgm:t>
        <a:bodyPr/>
        <a:lstStyle/>
        <a:p>
          <a:endParaRPr lang="en-US"/>
        </a:p>
      </dgm:t>
    </dgm:pt>
    <dgm:pt modelId="{6610D5C2-58BD-4C6C-BF3A-CDB3EF3A0A42}" type="sibTrans" cxnId="{7D5D19AC-BF82-4AB2-BB4F-9C36F8289AA7}">
      <dgm:prSet/>
      <dgm:spPr/>
      <dgm:t>
        <a:bodyPr/>
        <a:lstStyle/>
        <a:p>
          <a:endParaRPr lang="en-US"/>
        </a:p>
      </dgm:t>
    </dgm:pt>
    <dgm:pt modelId="{D81C029E-8549-40DF-BE12-E0458279614C}">
      <dgm:prSet/>
      <dgm:spPr/>
      <dgm:t>
        <a:bodyPr/>
        <a:lstStyle/>
        <a:p>
          <a:r>
            <a:rPr lang="en-US" dirty="0"/>
            <a:t>Spatial Visualization</a:t>
          </a:r>
        </a:p>
      </dgm:t>
    </dgm:pt>
    <dgm:pt modelId="{AD02063E-EAE2-4F49-89BB-73426C59FCF8}" type="parTrans" cxnId="{F25EB73D-F003-4169-BF55-05C6A0FF20A9}">
      <dgm:prSet/>
      <dgm:spPr/>
      <dgm:t>
        <a:bodyPr/>
        <a:lstStyle/>
        <a:p>
          <a:endParaRPr lang="en-US"/>
        </a:p>
      </dgm:t>
    </dgm:pt>
    <dgm:pt modelId="{E5A7B0D5-D02E-45BE-B885-D2AAB1AF5D8F}" type="sibTrans" cxnId="{F25EB73D-F003-4169-BF55-05C6A0FF20A9}">
      <dgm:prSet/>
      <dgm:spPr/>
      <dgm:t>
        <a:bodyPr/>
        <a:lstStyle/>
        <a:p>
          <a:endParaRPr lang="en-US"/>
        </a:p>
      </dgm:t>
    </dgm:pt>
    <dgm:pt modelId="{CAE10E99-3B18-44C8-A348-FE0402017594}">
      <dgm:prSet/>
      <dgm:spPr/>
      <dgm:t>
        <a:bodyPr/>
        <a:lstStyle/>
        <a:p>
          <a:r>
            <a:rPr lang="en-US" dirty="0"/>
            <a:t>Memory</a:t>
          </a:r>
        </a:p>
      </dgm:t>
    </dgm:pt>
    <dgm:pt modelId="{C6C0F8C8-F988-43CD-BAE3-7B0D9ECAD278}" type="parTrans" cxnId="{621734CB-74FC-4C37-9B25-FCAEC01737F6}">
      <dgm:prSet/>
      <dgm:spPr/>
      <dgm:t>
        <a:bodyPr/>
        <a:lstStyle/>
        <a:p>
          <a:endParaRPr lang="en-US"/>
        </a:p>
      </dgm:t>
    </dgm:pt>
    <dgm:pt modelId="{9F647380-5985-45D7-AEF4-0B0B36922D62}" type="sibTrans" cxnId="{621734CB-74FC-4C37-9B25-FCAEC01737F6}">
      <dgm:prSet/>
      <dgm:spPr/>
      <dgm:t>
        <a:bodyPr/>
        <a:lstStyle/>
        <a:p>
          <a:endParaRPr lang="en-US"/>
        </a:p>
      </dgm:t>
    </dgm:pt>
    <dgm:pt modelId="{6FE70292-B869-4E8C-8696-C4F10DA96300}" type="pres">
      <dgm:prSet presAssocID="{D3E9203F-1A35-41C2-B748-1497822FE66F}" presName="composite" presStyleCnt="0">
        <dgm:presLayoutVars>
          <dgm:chMax val="1"/>
          <dgm:dir/>
          <dgm:resizeHandles val="exact"/>
        </dgm:presLayoutVars>
      </dgm:prSet>
      <dgm:spPr/>
      <dgm:t>
        <a:bodyPr/>
        <a:lstStyle/>
        <a:p>
          <a:endParaRPr lang="en-US"/>
        </a:p>
      </dgm:t>
    </dgm:pt>
    <dgm:pt modelId="{92E8DEEF-6E83-40E3-818B-26BB09B3FE29}" type="pres">
      <dgm:prSet presAssocID="{D3E9203F-1A35-41C2-B748-1497822FE66F}" presName="radial" presStyleCnt="0">
        <dgm:presLayoutVars>
          <dgm:animLvl val="ctr"/>
        </dgm:presLayoutVars>
      </dgm:prSet>
      <dgm:spPr/>
    </dgm:pt>
    <dgm:pt modelId="{0572EFAA-A1A9-4F6E-8901-B56F66CC9B7A}" type="pres">
      <dgm:prSet presAssocID="{A15B610B-8195-4AEF-AF15-0F91634C52AC}" presName="centerShape" presStyleLbl="vennNode1" presStyleIdx="0" presStyleCnt="8" custLinFactNeighborX="4310" custLinFactNeighborY="-1209"/>
      <dgm:spPr/>
      <dgm:t>
        <a:bodyPr/>
        <a:lstStyle/>
        <a:p>
          <a:endParaRPr lang="en-US"/>
        </a:p>
      </dgm:t>
    </dgm:pt>
    <dgm:pt modelId="{0CFFD7AE-9792-47F3-B5F8-4868E9E57639}" type="pres">
      <dgm:prSet presAssocID="{63E4C617-7440-464B-BF82-6C579731ECA6}" presName="node" presStyleLbl="vennNode1" presStyleIdx="1" presStyleCnt="8">
        <dgm:presLayoutVars>
          <dgm:bulletEnabled val="1"/>
        </dgm:presLayoutVars>
      </dgm:prSet>
      <dgm:spPr/>
      <dgm:t>
        <a:bodyPr/>
        <a:lstStyle/>
        <a:p>
          <a:endParaRPr lang="en-US"/>
        </a:p>
      </dgm:t>
    </dgm:pt>
    <dgm:pt modelId="{64CBBC84-5E75-4AF1-AFF8-C0ED855C23AD}" type="pres">
      <dgm:prSet presAssocID="{2321B4B9-A502-4D86-84A5-8FC6C66C924B}" presName="node" presStyleLbl="vennNode1" presStyleIdx="2" presStyleCnt="8">
        <dgm:presLayoutVars>
          <dgm:bulletEnabled val="1"/>
        </dgm:presLayoutVars>
      </dgm:prSet>
      <dgm:spPr/>
      <dgm:t>
        <a:bodyPr/>
        <a:lstStyle/>
        <a:p>
          <a:endParaRPr lang="en-US"/>
        </a:p>
      </dgm:t>
    </dgm:pt>
    <dgm:pt modelId="{80C78CE4-9A4E-4889-8154-4C6201ECD09E}" type="pres">
      <dgm:prSet presAssocID="{89559876-FA7F-423E-B097-3486C493A052}" presName="node" presStyleLbl="vennNode1" presStyleIdx="3" presStyleCnt="8">
        <dgm:presLayoutVars>
          <dgm:bulletEnabled val="1"/>
        </dgm:presLayoutVars>
      </dgm:prSet>
      <dgm:spPr/>
      <dgm:t>
        <a:bodyPr/>
        <a:lstStyle/>
        <a:p>
          <a:endParaRPr lang="en-US"/>
        </a:p>
      </dgm:t>
    </dgm:pt>
    <dgm:pt modelId="{E0A6359E-8E0A-496D-80F6-5C0B09E6EEA1}" type="pres">
      <dgm:prSet presAssocID="{E1B78149-A8EC-4138-A48B-87962F087D29}" presName="node" presStyleLbl="vennNode1" presStyleIdx="4" presStyleCnt="8">
        <dgm:presLayoutVars>
          <dgm:bulletEnabled val="1"/>
        </dgm:presLayoutVars>
      </dgm:prSet>
      <dgm:spPr/>
      <dgm:t>
        <a:bodyPr/>
        <a:lstStyle/>
        <a:p>
          <a:endParaRPr lang="en-US"/>
        </a:p>
      </dgm:t>
    </dgm:pt>
    <dgm:pt modelId="{73E98292-27BC-4416-8E67-61AB3C684EE0}" type="pres">
      <dgm:prSet presAssocID="{248E0426-2B22-4424-ACF8-2927CBCE63D3}" presName="node" presStyleLbl="vennNode1" presStyleIdx="5" presStyleCnt="8">
        <dgm:presLayoutVars>
          <dgm:bulletEnabled val="1"/>
        </dgm:presLayoutVars>
      </dgm:prSet>
      <dgm:spPr/>
      <dgm:t>
        <a:bodyPr/>
        <a:lstStyle/>
        <a:p>
          <a:endParaRPr lang="en-US"/>
        </a:p>
      </dgm:t>
    </dgm:pt>
    <dgm:pt modelId="{02785CA4-3427-4DEC-99F4-D9D82A787C60}" type="pres">
      <dgm:prSet presAssocID="{D81C029E-8549-40DF-BE12-E0458279614C}" presName="node" presStyleLbl="vennNode1" presStyleIdx="6" presStyleCnt="8">
        <dgm:presLayoutVars>
          <dgm:bulletEnabled val="1"/>
        </dgm:presLayoutVars>
      </dgm:prSet>
      <dgm:spPr/>
      <dgm:t>
        <a:bodyPr/>
        <a:lstStyle/>
        <a:p>
          <a:endParaRPr lang="en-US"/>
        </a:p>
      </dgm:t>
    </dgm:pt>
    <dgm:pt modelId="{D999E3F5-FEC5-4ADF-9DCF-BB5FA15BCF86}" type="pres">
      <dgm:prSet presAssocID="{CAE10E99-3B18-44C8-A348-FE0402017594}" presName="node" presStyleLbl="vennNode1" presStyleIdx="7" presStyleCnt="8">
        <dgm:presLayoutVars>
          <dgm:bulletEnabled val="1"/>
        </dgm:presLayoutVars>
      </dgm:prSet>
      <dgm:spPr/>
      <dgm:t>
        <a:bodyPr/>
        <a:lstStyle/>
        <a:p>
          <a:endParaRPr lang="en-US"/>
        </a:p>
      </dgm:t>
    </dgm:pt>
  </dgm:ptLst>
  <dgm:cxnLst>
    <dgm:cxn modelId="{F25EB73D-F003-4169-BF55-05C6A0FF20A9}" srcId="{A15B610B-8195-4AEF-AF15-0F91634C52AC}" destId="{D81C029E-8549-40DF-BE12-E0458279614C}" srcOrd="5" destOrd="0" parTransId="{AD02063E-EAE2-4F49-89BB-73426C59FCF8}" sibTransId="{E5A7B0D5-D02E-45BE-B885-D2AAB1AF5D8F}"/>
    <dgm:cxn modelId="{15C10635-AED5-4E25-9825-586C0E5FB88C}" type="presOf" srcId="{2321B4B9-A502-4D86-84A5-8FC6C66C924B}" destId="{64CBBC84-5E75-4AF1-AFF8-C0ED855C23AD}" srcOrd="0" destOrd="0" presId="urn:microsoft.com/office/officeart/2005/8/layout/radial3"/>
    <dgm:cxn modelId="{17E3C4CB-0EB5-476D-904D-825894D5A199}" type="presOf" srcId="{89559876-FA7F-423E-B097-3486C493A052}" destId="{80C78CE4-9A4E-4889-8154-4C6201ECD09E}" srcOrd="0" destOrd="0" presId="urn:microsoft.com/office/officeart/2005/8/layout/radial3"/>
    <dgm:cxn modelId="{621734CB-74FC-4C37-9B25-FCAEC01737F6}" srcId="{A15B610B-8195-4AEF-AF15-0F91634C52AC}" destId="{CAE10E99-3B18-44C8-A348-FE0402017594}" srcOrd="6" destOrd="0" parTransId="{C6C0F8C8-F988-43CD-BAE3-7B0D9ECAD278}" sibTransId="{9F647380-5985-45D7-AEF4-0B0B36922D62}"/>
    <dgm:cxn modelId="{47664062-850A-4C86-9DB7-E696B9850A2F}" type="presOf" srcId="{63E4C617-7440-464B-BF82-6C579731ECA6}" destId="{0CFFD7AE-9792-47F3-B5F8-4868E9E57639}" srcOrd="0" destOrd="0" presId="urn:microsoft.com/office/officeart/2005/8/layout/radial3"/>
    <dgm:cxn modelId="{200FD94B-7083-4DF7-B180-D54932EFE261}" type="presOf" srcId="{248E0426-2B22-4424-ACF8-2927CBCE63D3}" destId="{73E98292-27BC-4416-8E67-61AB3C684EE0}" srcOrd="0" destOrd="0" presId="urn:microsoft.com/office/officeart/2005/8/layout/radial3"/>
    <dgm:cxn modelId="{89DF2EFE-EE86-4C5E-8AC6-E4021623EDF3}" type="presOf" srcId="{D3E9203F-1A35-41C2-B748-1497822FE66F}" destId="{6FE70292-B869-4E8C-8696-C4F10DA96300}" srcOrd="0" destOrd="0" presId="urn:microsoft.com/office/officeart/2005/8/layout/radial3"/>
    <dgm:cxn modelId="{CFFF2048-238B-479D-808E-EBEA92F794DA}" srcId="{A15B610B-8195-4AEF-AF15-0F91634C52AC}" destId="{2321B4B9-A502-4D86-84A5-8FC6C66C924B}" srcOrd="1" destOrd="0" parTransId="{5B6775EB-B296-4C1B-ABAC-552870E7D6A6}" sibTransId="{331EB0A7-AFB2-4BBC-BDD9-A45513B921CD}"/>
    <dgm:cxn modelId="{333171B0-C06C-4CBA-9EFC-C50A4DFA443D}" type="presOf" srcId="{E1B78149-A8EC-4138-A48B-87962F087D29}" destId="{E0A6359E-8E0A-496D-80F6-5C0B09E6EEA1}" srcOrd="0" destOrd="0" presId="urn:microsoft.com/office/officeart/2005/8/layout/radial3"/>
    <dgm:cxn modelId="{E7DFA967-5A07-43F2-A8C2-A6E8EAA4BBC0}" type="presOf" srcId="{A15B610B-8195-4AEF-AF15-0F91634C52AC}" destId="{0572EFAA-A1A9-4F6E-8901-B56F66CC9B7A}" srcOrd="0" destOrd="0" presId="urn:microsoft.com/office/officeart/2005/8/layout/radial3"/>
    <dgm:cxn modelId="{CAE5410E-4FC7-4271-99C9-7606F617B1BE}" srcId="{A15B610B-8195-4AEF-AF15-0F91634C52AC}" destId="{89559876-FA7F-423E-B097-3486C493A052}" srcOrd="2" destOrd="0" parTransId="{9155856B-2765-4976-8F8C-C2577EB9FE33}" sibTransId="{FBC62A9F-3554-4594-874D-764DC2E579A7}"/>
    <dgm:cxn modelId="{11F0AB2D-BF40-460F-8E53-736DBCE7CBF0}" srcId="{A15B610B-8195-4AEF-AF15-0F91634C52AC}" destId="{63E4C617-7440-464B-BF82-6C579731ECA6}" srcOrd="0" destOrd="0" parTransId="{39ED9035-4D0B-4C7E-963B-52BC02E80F53}" sibTransId="{A03832F7-F1D8-498A-9B2E-828AE7EB8F2C}"/>
    <dgm:cxn modelId="{7D5D19AC-BF82-4AB2-BB4F-9C36F8289AA7}" srcId="{A15B610B-8195-4AEF-AF15-0F91634C52AC}" destId="{248E0426-2B22-4424-ACF8-2927CBCE63D3}" srcOrd="4" destOrd="0" parTransId="{317C6204-9C33-495F-9EB8-E1177AB548C6}" sibTransId="{6610D5C2-58BD-4C6C-BF3A-CDB3EF3A0A42}"/>
    <dgm:cxn modelId="{6323A53A-D7F6-4B42-A0F8-7F1DD4647105}" type="presOf" srcId="{D81C029E-8549-40DF-BE12-E0458279614C}" destId="{02785CA4-3427-4DEC-99F4-D9D82A787C60}" srcOrd="0" destOrd="0" presId="urn:microsoft.com/office/officeart/2005/8/layout/radial3"/>
    <dgm:cxn modelId="{75B73B84-21B9-489D-9812-A76F2E26DC76}" srcId="{D3E9203F-1A35-41C2-B748-1497822FE66F}" destId="{A15B610B-8195-4AEF-AF15-0F91634C52AC}" srcOrd="0" destOrd="0" parTransId="{F5E900F2-B89A-4241-A851-1A70BABD45C8}" sibTransId="{23E0D2EA-3FAE-4379-B802-633979F8AB36}"/>
    <dgm:cxn modelId="{1E279C7F-9F76-4B4D-91AA-9B84928B19A3}" srcId="{A15B610B-8195-4AEF-AF15-0F91634C52AC}" destId="{E1B78149-A8EC-4138-A48B-87962F087D29}" srcOrd="3" destOrd="0" parTransId="{0CEBCD5D-CF79-4BCF-9B18-9BF7F568845F}" sibTransId="{5BFE9438-5A0D-4AE8-B08E-4C8E2172824A}"/>
    <dgm:cxn modelId="{CFCF8C53-C2B4-41D4-9799-355D1693FF80}" type="presOf" srcId="{CAE10E99-3B18-44C8-A348-FE0402017594}" destId="{D999E3F5-FEC5-4ADF-9DCF-BB5FA15BCF86}" srcOrd="0" destOrd="0" presId="urn:microsoft.com/office/officeart/2005/8/layout/radial3"/>
    <dgm:cxn modelId="{E01A621B-0071-4A7B-A9D1-9B0361D9776A}" type="presParOf" srcId="{6FE70292-B869-4E8C-8696-C4F10DA96300}" destId="{92E8DEEF-6E83-40E3-818B-26BB09B3FE29}" srcOrd="0" destOrd="0" presId="urn:microsoft.com/office/officeart/2005/8/layout/radial3"/>
    <dgm:cxn modelId="{F927378B-51D3-4FD9-AC08-E99BF97F8D2E}" type="presParOf" srcId="{92E8DEEF-6E83-40E3-818B-26BB09B3FE29}" destId="{0572EFAA-A1A9-4F6E-8901-B56F66CC9B7A}" srcOrd="0" destOrd="0" presId="urn:microsoft.com/office/officeart/2005/8/layout/radial3"/>
    <dgm:cxn modelId="{D5B39ECE-F16D-4A08-B78F-BCA0303E8FE8}" type="presParOf" srcId="{92E8DEEF-6E83-40E3-818B-26BB09B3FE29}" destId="{0CFFD7AE-9792-47F3-B5F8-4868E9E57639}" srcOrd="1" destOrd="0" presId="urn:microsoft.com/office/officeart/2005/8/layout/radial3"/>
    <dgm:cxn modelId="{BAD3A6A2-3B39-40E5-8722-AF01C0881943}" type="presParOf" srcId="{92E8DEEF-6E83-40E3-818B-26BB09B3FE29}" destId="{64CBBC84-5E75-4AF1-AFF8-C0ED855C23AD}" srcOrd="2" destOrd="0" presId="urn:microsoft.com/office/officeart/2005/8/layout/radial3"/>
    <dgm:cxn modelId="{F613CD5A-E6AD-40B3-B43A-8D0955F66432}" type="presParOf" srcId="{92E8DEEF-6E83-40E3-818B-26BB09B3FE29}" destId="{80C78CE4-9A4E-4889-8154-4C6201ECD09E}" srcOrd="3" destOrd="0" presId="urn:microsoft.com/office/officeart/2005/8/layout/radial3"/>
    <dgm:cxn modelId="{B0907C13-9A9A-4AD9-9162-2DEA0D66438A}" type="presParOf" srcId="{92E8DEEF-6E83-40E3-818B-26BB09B3FE29}" destId="{E0A6359E-8E0A-496D-80F6-5C0B09E6EEA1}" srcOrd="4" destOrd="0" presId="urn:microsoft.com/office/officeart/2005/8/layout/radial3"/>
    <dgm:cxn modelId="{0E67B3CE-1123-4663-A931-6A26CC80E7F3}" type="presParOf" srcId="{92E8DEEF-6E83-40E3-818B-26BB09B3FE29}" destId="{73E98292-27BC-4416-8E67-61AB3C684EE0}" srcOrd="5" destOrd="0" presId="urn:microsoft.com/office/officeart/2005/8/layout/radial3"/>
    <dgm:cxn modelId="{6F4BE243-7967-4543-9FD3-A03897F5AE4F}" type="presParOf" srcId="{92E8DEEF-6E83-40E3-818B-26BB09B3FE29}" destId="{02785CA4-3427-4DEC-99F4-D9D82A787C60}" srcOrd="6" destOrd="0" presId="urn:microsoft.com/office/officeart/2005/8/layout/radial3"/>
    <dgm:cxn modelId="{EADB2E64-BAA8-4F81-97A4-D403534A23D3}" type="presParOf" srcId="{92E8DEEF-6E83-40E3-818B-26BB09B3FE29}" destId="{D999E3F5-FEC5-4ADF-9DCF-BB5FA15BCF86}" srcOrd="7" destOrd="0" presId="urn:microsoft.com/office/officeart/2005/8/layout/radial3"/>
  </dgm:cxnLst>
  <dgm:bg/>
  <dgm:whole/>
  <dgm:extLst>
    <a:ext uri="http://schemas.microsoft.com/office/drawing/2008/diagram">
      <dsp:dataModelExt xmlns:dsp="http://schemas.microsoft.com/office/drawing/2008/diagram" relId="rId10"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26F6E571-0431-4A04-B20C-C16822AC0C7F}" type="doc">
      <dgm:prSet loTypeId="urn:microsoft.com/office/officeart/2005/8/layout/hProcess9" loCatId="process" qsTypeId="urn:microsoft.com/office/officeart/2005/8/quickstyle/simple2" qsCatId="simple" csTypeId="urn:microsoft.com/office/officeart/2005/8/colors/colorful5" csCatId="colorful" phldr="1"/>
      <dgm:spPr/>
    </dgm:pt>
    <dgm:pt modelId="{5AD455C1-821E-4F99-9FCA-6B4AD153A1C3}">
      <dgm:prSet phldrT="[Text]"/>
      <dgm:spPr/>
      <dgm:t>
        <a:bodyPr/>
        <a:lstStyle/>
        <a:p>
          <a:r>
            <a:rPr lang="en-US" dirty="0"/>
            <a:t>Involves Change</a:t>
          </a:r>
        </a:p>
      </dgm:t>
    </dgm:pt>
    <dgm:pt modelId="{5E7591F4-C2D0-4D8A-933E-7C3D8761DB5B}" type="parTrans" cxnId="{1F4E651F-E4F1-4318-8AFA-194B1A0040DC}">
      <dgm:prSet/>
      <dgm:spPr/>
      <dgm:t>
        <a:bodyPr/>
        <a:lstStyle/>
        <a:p>
          <a:endParaRPr lang="en-US"/>
        </a:p>
      </dgm:t>
    </dgm:pt>
    <dgm:pt modelId="{E17E0B9D-5111-4526-9875-1A79451F59BD}" type="sibTrans" cxnId="{1F4E651F-E4F1-4318-8AFA-194B1A0040DC}">
      <dgm:prSet/>
      <dgm:spPr/>
      <dgm:t>
        <a:bodyPr/>
        <a:lstStyle/>
        <a:p>
          <a:endParaRPr lang="en-US"/>
        </a:p>
      </dgm:t>
    </dgm:pt>
    <dgm:pt modelId="{1C6FB41A-C3B9-4B70-B8F1-67A12AD1D246}">
      <dgm:prSet phldrT="[Text]"/>
      <dgm:spPr/>
      <dgm:t>
        <a:bodyPr/>
        <a:lstStyle/>
        <a:p>
          <a:r>
            <a:rPr lang="en-US" dirty="0"/>
            <a:t>Is Relatively Permanent</a:t>
          </a:r>
        </a:p>
      </dgm:t>
    </dgm:pt>
    <dgm:pt modelId="{3242A460-E541-4280-9E83-CAABE71B25C4}" type="parTrans" cxnId="{C417C65D-708C-42A3-B8D1-CB26A13E5FD5}">
      <dgm:prSet/>
      <dgm:spPr/>
      <dgm:t>
        <a:bodyPr/>
        <a:lstStyle/>
        <a:p>
          <a:endParaRPr lang="en-US"/>
        </a:p>
      </dgm:t>
    </dgm:pt>
    <dgm:pt modelId="{A967DAE2-4A6D-4D8C-9B2F-9E1DC857E07F}" type="sibTrans" cxnId="{C417C65D-708C-42A3-B8D1-CB26A13E5FD5}">
      <dgm:prSet/>
      <dgm:spPr/>
      <dgm:t>
        <a:bodyPr/>
        <a:lstStyle/>
        <a:p>
          <a:endParaRPr lang="en-US"/>
        </a:p>
      </dgm:t>
    </dgm:pt>
    <dgm:pt modelId="{A173483B-85CD-4D93-BDD1-275AA152D828}">
      <dgm:prSet phldrT="[Text]"/>
      <dgm:spPr/>
      <dgm:t>
        <a:bodyPr/>
        <a:lstStyle/>
        <a:p>
          <a:r>
            <a:rPr lang="en-US" dirty="0"/>
            <a:t>Is Acquired Through Experience</a:t>
          </a:r>
        </a:p>
      </dgm:t>
    </dgm:pt>
    <dgm:pt modelId="{B3FD9005-BCBD-40CF-92BD-2ED6D3F4EBFF}" type="parTrans" cxnId="{D3A79E26-A104-42F8-A0A8-F96B34113C8A}">
      <dgm:prSet/>
      <dgm:spPr/>
      <dgm:t>
        <a:bodyPr/>
        <a:lstStyle/>
        <a:p>
          <a:endParaRPr lang="en-US"/>
        </a:p>
      </dgm:t>
    </dgm:pt>
    <dgm:pt modelId="{BDE065AD-0C6E-42ED-9D32-2ED2A9F65380}" type="sibTrans" cxnId="{D3A79E26-A104-42F8-A0A8-F96B34113C8A}">
      <dgm:prSet/>
      <dgm:spPr/>
      <dgm:t>
        <a:bodyPr/>
        <a:lstStyle/>
        <a:p>
          <a:endParaRPr lang="en-US"/>
        </a:p>
      </dgm:t>
    </dgm:pt>
    <dgm:pt modelId="{28C0CC1D-87C7-4AF0-9CCE-C85044F5D480}" type="pres">
      <dgm:prSet presAssocID="{26F6E571-0431-4A04-B20C-C16822AC0C7F}" presName="CompostProcess" presStyleCnt="0">
        <dgm:presLayoutVars>
          <dgm:dir/>
          <dgm:resizeHandles val="exact"/>
        </dgm:presLayoutVars>
      </dgm:prSet>
      <dgm:spPr/>
    </dgm:pt>
    <dgm:pt modelId="{442B2C2F-601C-4D7A-AB37-747860AD5BD4}" type="pres">
      <dgm:prSet presAssocID="{26F6E571-0431-4A04-B20C-C16822AC0C7F}" presName="arrow" presStyleLbl="bgShp" presStyleIdx="0" presStyleCnt="1" custLinFactNeighborX="16990" custLinFactNeighborY="6627"/>
      <dgm:spPr/>
    </dgm:pt>
    <dgm:pt modelId="{BAAC40F1-B5D1-4C7F-8DC9-755995BCEB05}" type="pres">
      <dgm:prSet presAssocID="{26F6E571-0431-4A04-B20C-C16822AC0C7F}" presName="linearProcess" presStyleCnt="0"/>
      <dgm:spPr/>
    </dgm:pt>
    <dgm:pt modelId="{0611AC07-0EBF-47D3-88B9-B9680769F0B1}" type="pres">
      <dgm:prSet presAssocID="{5AD455C1-821E-4F99-9FCA-6B4AD153A1C3}" presName="textNode" presStyleLbl="node1" presStyleIdx="0" presStyleCnt="3">
        <dgm:presLayoutVars>
          <dgm:bulletEnabled val="1"/>
        </dgm:presLayoutVars>
      </dgm:prSet>
      <dgm:spPr/>
      <dgm:t>
        <a:bodyPr/>
        <a:lstStyle/>
        <a:p>
          <a:endParaRPr lang="en-US"/>
        </a:p>
      </dgm:t>
    </dgm:pt>
    <dgm:pt modelId="{1217194D-4BB0-4015-A64B-7BE5A3886BC0}" type="pres">
      <dgm:prSet presAssocID="{E17E0B9D-5111-4526-9875-1A79451F59BD}" presName="sibTrans" presStyleCnt="0"/>
      <dgm:spPr/>
    </dgm:pt>
    <dgm:pt modelId="{2AB29214-3F79-4297-8374-AEB9782DB1F7}" type="pres">
      <dgm:prSet presAssocID="{1C6FB41A-C3B9-4B70-B8F1-67A12AD1D246}" presName="textNode" presStyleLbl="node1" presStyleIdx="1" presStyleCnt="3">
        <dgm:presLayoutVars>
          <dgm:bulletEnabled val="1"/>
        </dgm:presLayoutVars>
      </dgm:prSet>
      <dgm:spPr/>
      <dgm:t>
        <a:bodyPr/>
        <a:lstStyle/>
        <a:p>
          <a:endParaRPr lang="en-US"/>
        </a:p>
      </dgm:t>
    </dgm:pt>
    <dgm:pt modelId="{E4BC9148-77F9-4CA1-BC43-C9D0094C19BB}" type="pres">
      <dgm:prSet presAssocID="{A967DAE2-4A6D-4D8C-9B2F-9E1DC857E07F}" presName="sibTrans" presStyleCnt="0"/>
      <dgm:spPr/>
    </dgm:pt>
    <dgm:pt modelId="{64467F69-80F8-428C-8010-E56152F82C0F}" type="pres">
      <dgm:prSet presAssocID="{A173483B-85CD-4D93-BDD1-275AA152D828}" presName="textNode" presStyleLbl="node1" presStyleIdx="2" presStyleCnt="3">
        <dgm:presLayoutVars>
          <dgm:bulletEnabled val="1"/>
        </dgm:presLayoutVars>
      </dgm:prSet>
      <dgm:spPr/>
      <dgm:t>
        <a:bodyPr/>
        <a:lstStyle/>
        <a:p>
          <a:endParaRPr lang="en-US"/>
        </a:p>
      </dgm:t>
    </dgm:pt>
  </dgm:ptLst>
  <dgm:cxnLst>
    <dgm:cxn modelId="{B97EA088-4D52-4548-8D3D-C1BD57216011}" type="presOf" srcId="{1C6FB41A-C3B9-4B70-B8F1-67A12AD1D246}" destId="{2AB29214-3F79-4297-8374-AEB9782DB1F7}" srcOrd="0" destOrd="0" presId="urn:microsoft.com/office/officeart/2005/8/layout/hProcess9"/>
    <dgm:cxn modelId="{9B397EC5-807D-403A-A1BA-09347A890C00}" type="presOf" srcId="{A173483B-85CD-4D93-BDD1-275AA152D828}" destId="{64467F69-80F8-428C-8010-E56152F82C0F}" srcOrd="0" destOrd="0" presId="urn:microsoft.com/office/officeart/2005/8/layout/hProcess9"/>
    <dgm:cxn modelId="{BD52E5C8-9B33-4CC3-A77C-F7FF6C984B44}" type="presOf" srcId="{5AD455C1-821E-4F99-9FCA-6B4AD153A1C3}" destId="{0611AC07-0EBF-47D3-88B9-B9680769F0B1}" srcOrd="0" destOrd="0" presId="urn:microsoft.com/office/officeart/2005/8/layout/hProcess9"/>
    <dgm:cxn modelId="{1F4E651F-E4F1-4318-8AFA-194B1A0040DC}" srcId="{26F6E571-0431-4A04-B20C-C16822AC0C7F}" destId="{5AD455C1-821E-4F99-9FCA-6B4AD153A1C3}" srcOrd="0" destOrd="0" parTransId="{5E7591F4-C2D0-4D8A-933E-7C3D8761DB5B}" sibTransId="{E17E0B9D-5111-4526-9875-1A79451F59BD}"/>
    <dgm:cxn modelId="{C417C65D-708C-42A3-B8D1-CB26A13E5FD5}" srcId="{26F6E571-0431-4A04-B20C-C16822AC0C7F}" destId="{1C6FB41A-C3B9-4B70-B8F1-67A12AD1D246}" srcOrd="1" destOrd="0" parTransId="{3242A460-E541-4280-9E83-CAABE71B25C4}" sibTransId="{A967DAE2-4A6D-4D8C-9B2F-9E1DC857E07F}"/>
    <dgm:cxn modelId="{D3A79E26-A104-42F8-A0A8-F96B34113C8A}" srcId="{26F6E571-0431-4A04-B20C-C16822AC0C7F}" destId="{A173483B-85CD-4D93-BDD1-275AA152D828}" srcOrd="2" destOrd="0" parTransId="{B3FD9005-BCBD-40CF-92BD-2ED6D3F4EBFF}" sibTransId="{BDE065AD-0C6E-42ED-9D32-2ED2A9F65380}"/>
    <dgm:cxn modelId="{B12783B7-EBAF-4045-AB39-702156AFF51B}" type="presOf" srcId="{26F6E571-0431-4A04-B20C-C16822AC0C7F}" destId="{28C0CC1D-87C7-4AF0-9CCE-C85044F5D480}" srcOrd="0" destOrd="0" presId="urn:microsoft.com/office/officeart/2005/8/layout/hProcess9"/>
    <dgm:cxn modelId="{6AFF09C0-6A6F-4AA4-9F48-F69192CEED37}" type="presParOf" srcId="{28C0CC1D-87C7-4AF0-9CCE-C85044F5D480}" destId="{442B2C2F-601C-4D7A-AB37-747860AD5BD4}" srcOrd="0" destOrd="0" presId="urn:microsoft.com/office/officeart/2005/8/layout/hProcess9"/>
    <dgm:cxn modelId="{CEC6058B-D2BA-4BC9-B272-481EA3B38727}" type="presParOf" srcId="{28C0CC1D-87C7-4AF0-9CCE-C85044F5D480}" destId="{BAAC40F1-B5D1-4C7F-8DC9-755995BCEB05}" srcOrd="1" destOrd="0" presId="urn:microsoft.com/office/officeart/2005/8/layout/hProcess9"/>
    <dgm:cxn modelId="{BA15D20F-B153-4BFC-AE84-EF6D6C98E36D}" type="presParOf" srcId="{BAAC40F1-B5D1-4C7F-8DC9-755995BCEB05}" destId="{0611AC07-0EBF-47D3-88B9-B9680769F0B1}" srcOrd="0" destOrd="0" presId="urn:microsoft.com/office/officeart/2005/8/layout/hProcess9"/>
    <dgm:cxn modelId="{F6E21949-479D-4E26-BC90-F54AC6F84DDE}" type="presParOf" srcId="{BAAC40F1-B5D1-4C7F-8DC9-755995BCEB05}" destId="{1217194D-4BB0-4015-A64B-7BE5A3886BC0}" srcOrd="1" destOrd="0" presId="urn:microsoft.com/office/officeart/2005/8/layout/hProcess9"/>
    <dgm:cxn modelId="{9A454DAA-45E8-4AAC-B3D5-9B4059457C66}" type="presParOf" srcId="{BAAC40F1-B5D1-4C7F-8DC9-755995BCEB05}" destId="{2AB29214-3F79-4297-8374-AEB9782DB1F7}" srcOrd="2" destOrd="0" presId="urn:microsoft.com/office/officeart/2005/8/layout/hProcess9"/>
    <dgm:cxn modelId="{A09012EA-44EA-4094-B053-8668EDE1F603}" type="presParOf" srcId="{BAAC40F1-B5D1-4C7F-8DC9-755995BCEB05}" destId="{E4BC9148-77F9-4CA1-BC43-C9D0094C19BB}" srcOrd="3" destOrd="0" presId="urn:microsoft.com/office/officeart/2005/8/layout/hProcess9"/>
    <dgm:cxn modelId="{5DD5D73E-7A4A-46E0-8D26-FFE01D4C1EC2}" type="presParOf" srcId="{BAAC40F1-B5D1-4C7F-8DC9-755995BCEB05}" destId="{64467F69-80F8-428C-8010-E56152F82C0F}" srcOrd="4" destOrd="0" presId="urn:microsoft.com/office/officeart/2005/8/layout/hProcess9"/>
  </dgm:cxnLst>
  <dgm:bg/>
  <dgm:whole/>
  <dgm:extLst>
    <a:ext uri="http://schemas.microsoft.com/office/drawing/2008/diagram">
      <dsp:dataModelExt xmlns:dsp="http://schemas.microsoft.com/office/drawing/2008/diagram" relId="rId10"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642E760D-E593-4DC6-9B9E-3C5C819C2153}" type="doc">
      <dgm:prSet loTypeId="urn:microsoft.com/office/officeart/2005/8/layout/arrow1" loCatId="process" qsTypeId="urn:microsoft.com/office/officeart/2005/8/quickstyle/simple1" qsCatId="simple" csTypeId="urn:microsoft.com/office/officeart/2005/8/colors/accent2_2" csCatId="accent2" phldr="1"/>
      <dgm:spPr/>
      <dgm:t>
        <a:bodyPr/>
        <a:lstStyle/>
        <a:p>
          <a:endParaRPr lang="en-US"/>
        </a:p>
      </dgm:t>
    </dgm:pt>
    <dgm:pt modelId="{9CEEF2CE-F652-4145-BE6A-998658997664}">
      <dgm:prSet phldrT="[Text]"/>
      <dgm:spPr/>
      <dgm:t>
        <a:bodyPr/>
        <a:lstStyle/>
        <a:p>
          <a:r>
            <a:rPr lang="en-US" dirty="0"/>
            <a:t>Extroverted (E)</a:t>
          </a:r>
        </a:p>
      </dgm:t>
    </dgm:pt>
    <dgm:pt modelId="{C30C239F-808A-4FCD-8CDD-6D4ECD93B194}" type="parTrans" cxnId="{0503D735-BAF5-47E9-82F2-5065A7F151FB}">
      <dgm:prSet/>
      <dgm:spPr/>
      <dgm:t>
        <a:bodyPr/>
        <a:lstStyle/>
        <a:p>
          <a:endParaRPr lang="en-US"/>
        </a:p>
      </dgm:t>
    </dgm:pt>
    <dgm:pt modelId="{9AB539E9-4885-486E-B879-CC4624276056}" type="sibTrans" cxnId="{0503D735-BAF5-47E9-82F2-5065A7F151FB}">
      <dgm:prSet/>
      <dgm:spPr/>
      <dgm:t>
        <a:bodyPr/>
        <a:lstStyle/>
        <a:p>
          <a:endParaRPr lang="en-US"/>
        </a:p>
      </dgm:t>
    </dgm:pt>
    <dgm:pt modelId="{F680B603-092D-4749-A57B-CAEE5ECD45A6}">
      <dgm:prSet phldrT="[Text]"/>
      <dgm:spPr/>
      <dgm:t>
        <a:bodyPr/>
        <a:lstStyle/>
        <a:p>
          <a:r>
            <a:rPr lang="en-US" dirty="0"/>
            <a:t>Introverted (I)</a:t>
          </a:r>
        </a:p>
      </dgm:t>
    </dgm:pt>
    <dgm:pt modelId="{D21176A7-2B01-4BF7-B8D4-CB4FA9E06934}" type="parTrans" cxnId="{9FDA75F8-F50B-4E2C-A70B-3641303A6552}">
      <dgm:prSet/>
      <dgm:spPr/>
      <dgm:t>
        <a:bodyPr/>
        <a:lstStyle/>
        <a:p>
          <a:endParaRPr lang="en-US"/>
        </a:p>
      </dgm:t>
    </dgm:pt>
    <dgm:pt modelId="{930DC36F-A41C-4329-9E00-49D3AFE9DF13}" type="sibTrans" cxnId="{9FDA75F8-F50B-4E2C-A70B-3641303A6552}">
      <dgm:prSet/>
      <dgm:spPr/>
      <dgm:t>
        <a:bodyPr/>
        <a:lstStyle/>
        <a:p>
          <a:endParaRPr lang="en-US"/>
        </a:p>
      </dgm:t>
    </dgm:pt>
    <dgm:pt modelId="{043D4C45-AFCB-47D2-A4E8-EB426FB5EFEB}" type="pres">
      <dgm:prSet presAssocID="{642E760D-E593-4DC6-9B9E-3C5C819C2153}" presName="cycle" presStyleCnt="0">
        <dgm:presLayoutVars>
          <dgm:dir/>
          <dgm:resizeHandles val="exact"/>
        </dgm:presLayoutVars>
      </dgm:prSet>
      <dgm:spPr/>
      <dgm:t>
        <a:bodyPr/>
        <a:lstStyle/>
        <a:p>
          <a:endParaRPr lang="en-US"/>
        </a:p>
      </dgm:t>
    </dgm:pt>
    <dgm:pt modelId="{CB48018C-7F41-4C00-AF36-C7BBE9EFFBEE}" type="pres">
      <dgm:prSet presAssocID="{9CEEF2CE-F652-4145-BE6A-998658997664}" presName="arrow" presStyleLbl="node1" presStyleIdx="0" presStyleCnt="2">
        <dgm:presLayoutVars>
          <dgm:bulletEnabled val="1"/>
        </dgm:presLayoutVars>
      </dgm:prSet>
      <dgm:spPr/>
      <dgm:t>
        <a:bodyPr/>
        <a:lstStyle/>
        <a:p>
          <a:endParaRPr lang="en-US"/>
        </a:p>
      </dgm:t>
    </dgm:pt>
    <dgm:pt modelId="{623B653F-D5F4-4756-B2FA-E7B63C0D081E}" type="pres">
      <dgm:prSet presAssocID="{F680B603-092D-4749-A57B-CAEE5ECD45A6}" presName="arrow" presStyleLbl="node1" presStyleIdx="1" presStyleCnt="2" custRadScaleRad="101076" custRadScaleInc="-4883">
        <dgm:presLayoutVars>
          <dgm:bulletEnabled val="1"/>
        </dgm:presLayoutVars>
      </dgm:prSet>
      <dgm:spPr/>
      <dgm:t>
        <a:bodyPr/>
        <a:lstStyle/>
        <a:p>
          <a:endParaRPr lang="en-US"/>
        </a:p>
      </dgm:t>
    </dgm:pt>
  </dgm:ptLst>
  <dgm:cxnLst>
    <dgm:cxn modelId="{0503D735-BAF5-47E9-82F2-5065A7F151FB}" srcId="{642E760D-E593-4DC6-9B9E-3C5C819C2153}" destId="{9CEEF2CE-F652-4145-BE6A-998658997664}" srcOrd="0" destOrd="0" parTransId="{C30C239F-808A-4FCD-8CDD-6D4ECD93B194}" sibTransId="{9AB539E9-4885-486E-B879-CC4624276056}"/>
    <dgm:cxn modelId="{274495D2-82E2-4B0D-8D56-7FED293EAB5C}" type="presOf" srcId="{F680B603-092D-4749-A57B-CAEE5ECD45A6}" destId="{623B653F-D5F4-4756-B2FA-E7B63C0D081E}" srcOrd="0" destOrd="0" presId="urn:microsoft.com/office/officeart/2005/8/layout/arrow1"/>
    <dgm:cxn modelId="{9FDA75F8-F50B-4E2C-A70B-3641303A6552}" srcId="{642E760D-E593-4DC6-9B9E-3C5C819C2153}" destId="{F680B603-092D-4749-A57B-CAEE5ECD45A6}" srcOrd="1" destOrd="0" parTransId="{D21176A7-2B01-4BF7-B8D4-CB4FA9E06934}" sibTransId="{930DC36F-A41C-4329-9E00-49D3AFE9DF13}"/>
    <dgm:cxn modelId="{E5BDEEBB-5553-4DCD-ABA2-48002B2EE308}" type="presOf" srcId="{9CEEF2CE-F652-4145-BE6A-998658997664}" destId="{CB48018C-7F41-4C00-AF36-C7BBE9EFFBEE}" srcOrd="0" destOrd="0" presId="urn:microsoft.com/office/officeart/2005/8/layout/arrow1"/>
    <dgm:cxn modelId="{119D04CC-7253-4541-8551-58860244D1D9}" type="presOf" srcId="{642E760D-E593-4DC6-9B9E-3C5C819C2153}" destId="{043D4C45-AFCB-47D2-A4E8-EB426FB5EFEB}" srcOrd="0" destOrd="0" presId="urn:microsoft.com/office/officeart/2005/8/layout/arrow1"/>
    <dgm:cxn modelId="{76EB1FD0-AECA-46A5-AE4A-5BE8E3687378}" type="presParOf" srcId="{043D4C45-AFCB-47D2-A4E8-EB426FB5EFEB}" destId="{CB48018C-7F41-4C00-AF36-C7BBE9EFFBEE}" srcOrd="0" destOrd="0" presId="urn:microsoft.com/office/officeart/2005/8/layout/arrow1"/>
    <dgm:cxn modelId="{37852AD0-5485-45E5-A11B-5C129DC0B975}" type="presParOf" srcId="{043D4C45-AFCB-47D2-A4E8-EB426FB5EFEB}" destId="{623B653F-D5F4-4756-B2FA-E7B63C0D081E}" srcOrd="1" destOrd="0" presId="urn:microsoft.com/office/officeart/2005/8/layout/arrow1"/>
  </dgm:cxnLst>
  <dgm:bg/>
  <dgm:whole/>
  <dgm:extLst>
    <a:ext uri="http://schemas.microsoft.com/office/drawing/2008/diagram">
      <dsp:dataModelExt xmlns:dsp="http://schemas.microsoft.com/office/drawing/2008/diagram" relId="rId10"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642E760D-E593-4DC6-9B9E-3C5C819C2153}" type="doc">
      <dgm:prSet loTypeId="urn:microsoft.com/office/officeart/2005/8/layout/arrow1" loCatId="process" qsTypeId="urn:microsoft.com/office/officeart/2005/8/quickstyle/simple1" qsCatId="simple" csTypeId="urn:microsoft.com/office/officeart/2005/8/colors/colorful2" csCatId="colorful" phldr="1"/>
      <dgm:spPr/>
      <dgm:t>
        <a:bodyPr/>
        <a:lstStyle/>
        <a:p>
          <a:endParaRPr lang="en-US"/>
        </a:p>
      </dgm:t>
    </dgm:pt>
    <dgm:pt modelId="{9CEEF2CE-F652-4145-BE6A-998658997664}">
      <dgm:prSet phldrT="[Text]"/>
      <dgm:spPr>
        <a:solidFill>
          <a:srgbClr val="CC6600"/>
        </a:solidFill>
      </dgm:spPr>
      <dgm:t>
        <a:bodyPr/>
        <a:lstStyle/>
        <a:p>
          <a:r>
            <a:rPr lang="en-US" dirty="0"/>
            <a:t>Sensing (S)</a:t>
          </a:r>
        </a:p>
      </dgm:t>
    </dgm:pt>
    <dgm:pt modelId="{C30C239F-808A-4FCD-8CDD-6D4ECD93B194}" type="parTrans" cxnId="{0503D735-BAF5-47E9-82F2-5065A7F151FB}">
      <dgm:prSet/>
      <dgm:spPr/>
      <dgm:t>
        <a:bodyPr/>
        <a:lstStyle/>
        <a:p>
          <a:endParaRPr lang="en-US"/>
        </a:p>
      </dgm:t>
    </dgm:pt>
    <dgm:pt modelId="{9AB539E9-4885-486E-B879-CC4624276056}" type="sibTrans" cxnId="{0503D735-BAF5-47E9-82F2-5065A7F151FB}">
      <dgm:prSet/>
      <dgm:spPr/>
      <dgm:t>
        <a:bodyPr/>
        <a:lstStyle/>
        <a:p>
          <a:endParaRPr lang="en-US"/>
        </a:p>
      </dgm:t>
    </dgm:pt>
    <dgm:pt modelId="{F680B603-092D-4749-A57B-CAEE5ECD45A6}">
      <dgm:prSet phldrT="[Text]"/>
      <dgm:spPr>
        <a:solidFill>
          <a:srgbClr val="CC6600"/>
        </a:solidFill>
      </dgm:spPr>
      <dgm:t>
        <a:bodyPr/>
        <a:lstStyle/>
        <a:p>
          <a:r>
            <a:rPr lang="en-US" dirty="0"/>
            <a:t>Intuitive (N)</a:t>
          </a:r>
        </a:p>
      </dgm:t>
    </dgm:pt>
    <dgm:pt modelId="{D21176A7-2B01-4BF7-B8D4-CB4FA9E06934}" type="parTrans" cxnId="{9FDA75F8-F50B-4E2C-A70B-3641303A6552}">
      <dgm:prSet/>
      <dgm:spPr/>
      <dgm:t>
        <a:bodyPr/>
        <a:lstStyle/>
        <a:p>
          <a:endParaRPr lang="en-US"/>
        </a:p>
      </dgm:t>
    </dgm:pt>
    <dgm:pt modelId="{930DC36F-A41C-4329-9E00-49D3AFE9DF13}" type="sibTrans" cxnId="{9FDA75F8-F50B-4E2C-A70B-3641303A6552}">
      <dgm:prSet/>
      <dgm:spPr/>
      <dgm:t>
        <a:bodyPr/>
        <a:lstStyle/>
        <a:p>
          <a:endParaRPr lang="en-US"/>
        </a:p>
      </dgm:t>
    </dgm:pt>
    <dgm:pt modelId="{043D4C45-AFCB-47D2-A4E8-EB426FB5EFEB}" type="pres">
      <dgm:prSet presAssocID="{642E760D-E593-4DC6-9B9E-3C5C819C2153}" presName="cycle" presStyleCnt="0">
        <dgm:presLayoutVars>
          <dgm:dir/>
          <dgm:resizeHandles val="exact"/>
        </dgm:presLayoutVars>
      </dgm:prSet>
      <dgm:spPr/>
      <dgm:t>
        <a:bodyPr/>
        <a:lstStyle/>
        <a:p>
          <a:endParaRPr lang="en-US"/>
        </a:p>
      </dgm:t>
    </dgm:pt>
    <dgm:pt modelId="{CB48018C-7F41-4C00-AF36-C7BBE9EFFBEE}" type="pres">
      <dgm:prSet presAssocID="{9CEEF2CE-F652-4145-BE6A-998658997664}" presName="arrow" presStyleLbl="node1" presStyleIdx="0" presStyleCnt="2" custRadScaleRad="99956" custRadScaleInc="0">
        <dgm:presLayoutVars>
          <dgm:bulletEnabled val="1"/>
        </dgm:presLayoutVars>
      </dgm:prSet>
      <dgm:spPr/>
      <dgm:t>
        <a:bodyPr/>
        <a:lstStyle/>
        <a:p>
          <a:endParaRPr lang="en-US"/>
        </a:p>
      </dgm:t>
    </dgm:pt>
    <dgm:pt modelId="{623B653F-D5F4-4756-B2FA-E7B63C0D081E}" type="pres">
      <dgm:prSet presAssocID="{F680B603-092D-4749-A57B-CAEE5ECD45A6}" presName="arrow" presStyleLbl="node1" presStyleIdx="1" presStyleCnt="2" custRadScaleRad="100179" custRadScaleInc="2424">
        <dgm:presLayoutVars>
          <dgm:bulletEnabled val="1"/>
        </dgm:presLayoutVars>
      </dgm:prSet>
      <dgm:spPr/>
      <dgm:t>
        <a:bodyPr/>
        <a:lstStyle/>
        <a:p>
          <a:endParaRPr lang="en-US"/>
        </a:p>
      </dgm:t>
    </dgm:pt>
  </dgm:ptLst>
  <dgm:cxnLst>
    <dgm:cxn modelId="{0503D735-BAF5-47E9-82F2-5065A7F151FB}" srcId="{642E760D-E593-4DC6-9B9E-3C5C819C2153}" destId="{9CEEF2CE-F652-4145-BE6A-998658997664}" srcOrd="0" destOrd="0" parTransId="{C30C239F-808A-4FCD-8CDD-6D4ECD93B194}" sibTransId="{9AB539E9-4885-486E-B879-CC4624276056}"/>
    <dgm:cxn modelId="{8A3D7585-F3CC-4134-BDAC-7F53B6D00BED}" type="presOf" srcId="{642E760D-E593-4DC6-9B9E-3C5C819C2153}" destId="{043D4C45-AFCB-47D2-A4E8-EB426FB5EFEB}" srcOrd="0" destOrd="0" presId="urn:microsoft.com/office/officeart/2005/8/layout/arrow1"/>
    <dgm:cxn modelId="{7E08B0E1-CCB9-4025-9D5C-932E8C7A5F98}" type="presOf" srcId="{9CEEF2CE-F652-4145-BE6A-998658997664}" destId="{CB48018C-7F41-4C00-AF36-C7BBE9EFFBEE}" srcOrd="0" destOrd="0" presId="urn:microsoft.com/office/officeart/2005/8/layout/arrow1"/>
    <dgm:cxn modelId="{9FDA75F8-F50B-4E2C-A70B-3641303A6552}" srcId="{642E760D-E593-4DC6-9B9E-3C5C819C2153}" destId="{F680B603-092D-4749-A57B-CAEE5ECD45A6}" srcOrd="1" destOrd="0" parTransId="{D21176A7-2B01-4BF7-B8D4-CB4FA9E06934}" sibTransId="{930DC36F-A41C-4329-9E00-49D3AFE9DF13}"/>
    <dgm:cxn modelId="{A3D74D0E-D28B-4C0D-913A-41D71DA2DDBA}" type="presOf" srcId="{F680B603-092D-4749-A57B-CAEE5ECD45A6}" destId="{623B653F-D5F4-4756-B2FA-E7B63C0D081E}" srcOrd="0" destOrd="0" presId="urn:microsoft.com/office/officeart/2005/8/layout/arrow1"/>
    <dgm:cxn modelId="{E0A42F92-BFFA-4AA2-826A-8D5654CD4911}" type="presParOf" srcId="{043D4C45-AFCB-47D2-A4E8-EB426FB5EFEB}" destId="{CB48018C-7F41-4C00-AF36-C7BBE9EFFBEE}" srcOrd="0" destOrd="0" presId="urn:microsoft.com/office/officeart/2005/8/layout/arrow1"/>
    <dgm:cxn modelId="{DDB53103-6457-4184-9B11-EA378108CCC9}" type="presParOf" srcId="{043D4C45-AFCB-47D2-A4E8-EB426FB5EFEB}" destId="{623B653F-D5F4-4756-B2FA-E7B63C0D081E}" srcOrd="1" destOrd="0" presId="urn:microsoft.com/office/officeart/2005/8/layout/arrow1"/>
  </dgm:cxnLst>
  <dgm:bg>
    <a:noFill/>
  </dgm:bg>
  <dgm:whole/>
  <dgm:extLst>
    <a:ext uri="http://schemas.microsoft.com/office/drawing/2008/diagram">
      <dsp:dataModelExt xmlns:dsp="http://schemas.microsoft.com/office/drawing/2008/diagram" relId="rId15"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642E760D-E593-4DC6-9B9E-3C5C819C2153}" type="doc">
      <dgm:prSet loTypeId="urn:microsoft.com/office/officeart/2005/8/layout/arrow1" loCatId="process" qsTypeId="urn:microsoft.com/office/officeart/2005/8/quickstyle/simple1" qsCatId="simple" csTypeId="urn:microsoft.com/office/officeart/2005/8/colors/accent5_2" csCatId="accent5" phldr="1"/>
      <dgm:spPr/>
      <dgm:t>
        <a:bodyPr/>
        <a:lstStyle/>
        <a:p>
          <a:endParaRPr lang="en-US"/>
        </a:p>
      </dgm:t>
    </dgm:pt>
    <dgm:pt modelId="{9CEEF2CE-F652-4145-BE6A-998658997664}">
      <dgm:prSet phldrT="[Text]"/>
      <dgm:spPr/>
      <dgm:t>
        <a:bodyPr/>
        <a:lstStyle/>
        <a:p>
          <a:r>
            <a:rPr lang="en-US" dirty="0">
              <a:solidFill>
                <a:schemeClr val="tx1"/>
              </a:solidFill>
            </a:rPr>
            <a:t>Thinking (T)</a:t>
          </a:r>
        </a:p>
      </dgm:t>
    </dgm:pt>
    <dgm:pt modelId="{C30C239F-808A-4FCD-8CDD-6D4ECD93B194}" type="parTrans" cxnId="{0503D735-BAF5-47E9-82F2-5065A7F151FB}">
      <dgm:prSet/>
      <dgm:spPr/>
      <dgm:t>
        <a:bodyPr/>
        <a:lstStyle/>
        <a:p>
          <a:endParaRPr lang="en-US"/>
        </a:p>
      </dgm:t>
    </dgm:pt>
    <dgm:pt modelId="{9AB539E9-4885-486E-B879-CC4624276056}" type="sibTrans" cxnId="{0503D735-BAF5-47E9-82F2-5065A7F151FB}">
      <dgm:prSet/>
      <dgm:spPr/>
      <dgm:t>
        <a:bodyPr/>
        <a:lstStyle/>
        <a:p>
          <a:endParaRPr lang="en-US"/>
        </a:p>
      </dgm:t>
    </dgm:pt>
    <dgm:pt modelId="{F680B603-092D-4749-A57B-CAEE5ECD45A6}">
      <dgm:prSet phldrT="[Text]"/>
      <dgm:spPr/>
      <dgm:t>
        <a:bodyPr/>
        <a:lstStyle/>
        <a:p>
          <a:r>
            <a:rPr lang="en-US" dirty="0">
              <a:solidFill>
                <a:schemeClr val="tx1"/>
              </a:solidFill>
            </a:rPr>
            <a:t>Feeling (F)</a:t>
          </a:r>
        </a:p>
      </dgm:t>
    </dgm:pt>
    <dgm:pt modelId="{D21176A7-2B01-4BF7-B8D4-CB4FA9E06934}" type="parTrans" cxnId="{9FDA75F8-F50B-4E2C-A70B-3641303A6552}">
      <dgm:prSet/>
      <dgm:spPr/>
      <dgm:t>
        <a:bodyPr/>
        <a:lstStyle/>
        <a:p>
          <a:endParaRPr lang="en-US"/>
        </a:p>
      </dgm:t>
    </dgm:pt>
    <dgm:pt modelId="{930DC36F-A41C-4329-9E00-49D3AFE9DF13}" type="sibTrans" cxnId="{9FDA75F8-F50B-4E2C-A70B-3641303A6552}">
      <dgm:prSet/>
      <dgm:spPr/>
      <dgm:t>
        <a:bodyPr/>
        <a:lstStyle/>
        <a:p>
          <a:endParaRPr lang="en-US"/>
        </a:p>
      </dgm:t>
    </dgm:pt>
    <dgm:pt modelId="{043D4C45-AFCB-47D2-A4E8-EB426FB5EFEB}" type="pres">
      <dgm:prSet presAssocID="{642E760D-E593-4DC6-9B9E-3C5C819C2153}" presName="cycle" presStyleCnt="0">
        <dgm:presLayoutVars>
          <dgm:dir/>
          <dgm:resizeHandles val="exact"/>
        </dgm:presLayoutVars>
      </dgm:prSet>
      <dgm:spPr/>
      <dgm:t>
        <a:bodyPr/>
        <a:lstStyle/>
        <a:p>
          <a:endParaRPr lang="en-US"/>
        </a:p>
      </dgm:t>
    </dgm:pt>
    <dgm:pt modelId="{CB48018C-7F41-4C00-AF36-C7BBE9EFFBEE}" type="pres">
      <dgm:prSet presAssocID="{9CEEF2CE-F652-4145-BE6A-998658997664}" presName="arrow" presStyleLbl="node1" presStyleIdx="0" presStyleCnt="2">
        <dgm:presLayoutVars>
          <dgm:bulletEnabled val="1"/>
        </dgm:presLayoutVars>
      </dgm:prSet>
      <dgm:spPr/>
      <dgm:t>
        <a:bodyPr/>
        <a:lstStyle/>
        <a:p>
          <a:endParaRPr lang="en-US"/>
        </a:p>
      </dgm:t>
    </dgm:pt>
    <dgm:pt modelId="{623B653F-D5F4-4756-B2FA-E7B63C0D081E}" type="pres">
      <dgm:prSet presAssocID="{F680B603-092D-4749-A57B-CAEE5ECD45A6}" presName="arrow" presStyleLbl="node1" presStyleIdx="1" presStyleCnt="2" custRadScaleRad="173389" custRadScaleInc="7104">
        <dgm:presLayoutVars>
          <dgm:bulletEnabled val="1"/>
        </dgm:presLayoutVars>
      </dgm:prSet>
      <dgm:spPr/>
      <dgm:t>
        <a:bodyPr/>
        <a:lstStyle/>
        <a:p>
          <a:endParaRPr lang="en-US"/>
        </a:p>
      </dgm:t>
    </dgm:pt>
  </dgm:ptLst>
  <dgm:cxnLst>
    <dgm:cxn modelId="{0503D735-BAF5-47E9-82F2-5065A7F151FB}" srcId="{642E760D-E593-4DC6-9B9E-3C5C819C2153}" destId="{9CEEF2CE-F652-4145-BE6A-998658997664}" srcOrd="0" destOrd="0" parTransId="{C30C239F-808A-4FCD-8CDD-6D4ECD93B194}" sibTransId="{9AB539E9-4885-486E-B879-CC4624276056}"/>
    <dgm:cxn modelId="{9FDA75F8-F50B-4E2C-A70B-3641303A6552}" srcId="{642E760D-E593-4DC6-9B9E-3C5C819C2153}" destId="{F680B603-092D-4749-A57B-CAEE5ECD45A6}" srcOrd="1" destOrd="0" parTransId="{D21176A7-2B01-4BF7-B8D4-CB4FA9E06934}" sibTransId="{930DC36F-A41C-4329-9E00-49D3AFE9DF13}"/>
    <dgm:cxn modelId="{37830C8F-F458-4397-B34C-2498F0087FED}" type="presOf" srcId="{9CEEF2CE-F652-4145-BE6A-998658997664}" destId="{CB48018C-7F41-4C00-AF36-C7BBE9EFFBEE}" srcOrd="0" destOrd="0" presId="urn:microsoft.com/office/officeart/2005/8/layout/arrow1"/>
    <dgm:cxn modelId="{F6B3FEBE-95C6-4C76-A4CA-6CDA8D7AA89B}" type="presOf" srcId="{642E760D-E593-4DC6-9B9E-3C5C819C2153}" destId="{043D4C45-AFCB-47D2-A4E8-EB426FB5EFEB}" srcOrd="0" destOrd="0" presId="urn:microsoft.com/office/officeart/2005/8/layout/arrow1"/>
    <dgm:cxn modelId="{3C3C7922-B931-4039-ACBC-F37BD5FF0AAD}" type="presOf" srcId="{F680B603-092D-4749-A57B-CAEE5ECD45A6}" destId="{623B653F-D5F4-4756-B2FA-E7B63C0D081E}" srcOrd="0" destOrd="0" presId="urn:microsoft.com/office/officeart/2005/8/layout/arrow1"/>
    <dgm:cxn modelId="{3AE6CB2E-E4C1-4E4D-86B9-51ACBF8B54D2}" type="presParOf" srcId="{043D4C45-AFCB-47D2-A4E8-EB426FB5EFEB}" destId="{CB48018C-7F41-4C00-AF36-C7BBE9EFFBEE}" srcOrd="0" destOrd="0" presId="urn:microsoft.com/office/officeart/2005/8/layout/arrow1"/>
    <dgm:cxn modelId="{164A5A2B-5467-4FB7-A49C-8849AF4888D2}" type="presParOf" srcId="{043D4C45-AFCB-47D2-A4E8-EB426FB5EFEB}" destId="{623B653F-D5F4-4756-B2FA-E7B63C0D081E}" srcOrd="1" destOrd="0" presId="urn:microsoft.com/office/officeart/2005/8/layout/arrow1"/>
  </dgm:cxnLst>
  <dgm:bg/>
  <dgm:whole/>
  <dgm:extLst>
    <a:ext uri="http://schemas.microsoft.com/office/drawing/2008/diagram">
      <dsp:dataModelExt xmlns:dsp="http://schemas.microsoft.com/office/drawing/2008/diagram" relId="rId20"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642E760D-E593-4DC6-9B9E-3C5C819C2153}" type="doc">
      <dgm:prSet loTypeId="urn:microsoft.com/office/officeart/2005/8/layout/arrow1" loCatId="process" qsTypeId="urn:microsoft.com/office/officeart/2005/8/quickstyle/simple1" qsCatId="simple" csTypeId="urn:microsoft.com/office/officeart/2005/8/colors/accent2_2" csCatId="accent2" phldr="1"/>
      <dgm:spPr/>
      <dgm:t>
        <a:bodyPr/>
        <a:lstStyle/>
        <a:p>
          <a:endParaRPr lang="en-US"/>
        </a:p>
      </dgm:t>
    </dgm:pt>
    <dgm:pt modelId="{9CEEF2CE-F652-4145-BE6A-998658997664}">
      <dgm:prSet phldrT="[Text]"/>
      <dgm:spPr>
        <a:solidFill>
          <a:srgbClr val="336699"/>
        </a:solidFill>
      </dgm:spPr>
      <dgm:t>
        <a:bodyPr/>
        <a:lstStyle/>
        <a:p>
          <a:r>
            <a:rPr lang="en-US" dirty="0"/>
            <a:t>Judging (J)</a:t>
          </a:r>
        </a:p>
      </dgm:t>
    </dgm:pt>
    <dgm:pt modelId="{C30C239F-808A-4FCD-8CDD-6D4ECD93B194}" type="parTrans" cxnId="{0503D735-BAF5-47E9-82F2-5065A7F151FB}">
      <dgm:prSet/>
      <dgm:spPr/>
      <dgm:t>
        <a:bodyPr/>
        <a:lstStyle/>
        <a:p>
          <a:endParaRPr lang="en-US"/>
        </a:p>
      </dgm:t>
    </dgm:pt>
    <dgm:pt modelId="{9AB539E9-4885-486E-B879-CC4624276056}" type="sibTrans" cxnId="{0503D735-BAF5-47E9-82F2-5065A7F151FB}">
      <dgm:prSet/>
      <dgm:spPr/>
      <dgm:t>
        <a:bodyPr/>
        <a:lstStyle/>
        <a:p>
          <a:endParaRPr lang="en-US"/>
        </a:p>
      </dgm:t>
    </dgm:pt>
    <dgm:pt modelId="{F680B603-092D-4749-A57B-CAEE5ECD45A6}">
      <dgm:prSet phldrT="[Text]"/>
      <dgm:spPr>
        <a:solidFill>
          <a:srgbClr val="336699"/>
        </a:solidFill>
      </dgm:spPr>
      <dgm:t>
        <a:bodyPr/>
        <a:lstStyle/>
        <a:p>
          <a:r>
            <a:rPr lang="en-US" dirty="0"/>
            <a:t>Perceiving (P)</a:t>
          </a:r>
        </a:p>
      </dgm:t>
    </dgm:pt>
    <dgm:pt modelId="{D21176A7-2B01-4BF7-B8D4-CB4FA9E06934}" type="parTrans" cxnId="{9FDA75F8-F50B-4E2C-A70B-3641303A6552}">
      <dgm:prSet/>
      <dgm:spPr/>
      <dgm:t>
        <a:bodyPr/>
        <a:lstStyle/>
        <a:p>
          <a:endParaRPr lang="en-US"/>
        </a:p>
      </dgm:t>
    </dgm:pt>
    <dgm:pt modelId="{930DC36F-A41C-4329-9E00-49D3AFE9DF13}" type="sibTrans" cxnId="{9FDA75F8-F50B-4E2C-A70B-3641303A6552}">
      <dgm:prSet/>
      <dgm:spPr/>
      <dgm:t>
        <a:bodyPr/>
        <a:lstStyle/>
        <a:p>
          <a:endParaRPr lang="en-US"/>
        </a:p>
      </dgm:t>
    </dgm:pt>
    <dgm:pt modelId="{043D4C45-AFCB-47D2-A4E8-EB426FB5EFEB}" type="pres">
      <dgm:prSet presAssocID="{642E760D-E593-4DC6-9B9E-3C5C819C2153}" presName="cycle" presStyleCnt="0">
        <dgm:presLayoutVars>
          <dgm:dir/>
          <dgm:resizeHandles val="exact"/>
        </dgm:presLayoutVars>
      </dgm:prSet>
      <dgm:spPr/>
      <dgm:t>
        <a:bodyPr/>
        <a:lstStyle/>
        <a:p>
          <a:endParaRPr lang="en-US"/>
        </a:p>
      </dgm:t>
    </dgm:pt>
    <dgm:pt modelId="{CB48018C-7F41-4C00-AF36-C7BBE9EFFBEE}" type="pres">
      <dgm:prSet presAssocID="{9CEEF2CE-F652-4145-BE6A-998658997664}" presName="arrow" presStyleLbl="node1" presStyleIdx="0" presStyleCnt="2">
        <dgm:presLayoutVars>
          <dgm:bulletEnabled val="1"/>
        </dgm:presLayoutVars>
      </dgm:prSet>
      <dgm:spPr/>
      <dgm:t>
        <a:bodyPr/>
        <a:lstStyle/>
        <a:p>
          <a:endParaRPr lang="en-US"/>
        </a:p>
      </dgm:t>
    </dgm:pt>
    <dgm:pt modelId="{623B653F-D5F4-4756-B2FA-E7B63C0D081E}" type="pres">
      <dgm:prSet presAssocID="{F680B603-092D-4749-A57B-CAEE5ECD45A6}" presName="arrow" presStyleLbl="node1" presStyleIdx="1" presStyleCnt="2">
        <dgm:presLayoutVars>
          <dgm:bulletEnabled val="1"/>
        </dgm:presLayoutVars>
      </dgm:prSet>
      <dgm:spPr/>
      <dgm:t>
        <a:bodyPr/>
        <a:lstStyle/>
        <a:p>
          <a:endParaRPr lang="en-US"/>
        </a:p>
      </dgm:t>
    </dgm:pt>
  </dgm:ptLst>
  <dgm:cxnLst>
    <dgm:cxn modelId="{0503D735-BAF5-47E9-82F2-5065A7F151FB}" srcId="{642E760D-E593-4DC6-9B9E-3C5C819C2153}" destId="{9CEEF2CE-F652-4145-BE6A-998658997664}" srcOrd="0" destOrd="0" parTransId="{C30C239F-808A-4FCD-8CDD-6D4ECD93B194}" sibTransId="{9AB539E9-4885-486E-B879-CC4624276056}"/>
    <dgm:cxn modelId="{9FDA75F8-F50B-4E2C-A70B-3641303A6552}" srcId="{642E760D-E593-4DC6-9B9E-3C5C819C2153}" destId="{F680B603-092D-4749-A57B-CAEE5ECD45A6}" srcOrd="1" destOrd="0" parTransId="{D21176A7-2B01-4BF7-B8D4-CB4FA9E06934}" sibTransId="{930DC36F-A41C-4329-9E00-49D3AFE9DF13}"/>
    <dgm:cxn modelId="{C937C0FD-5BF2-4DE3-ACA6-39788A132E8F}" type="presOf" srcId="{F680B603-092D-4749-A57B-CAEE5ECD45A6}" destId="{623B653F-D5F4-4756-B2FA-E7B63C0D081E}" srcOrd="0" destOrd="0" presId="urn:microsoft.com/office/officeart/2005/8/layout/arrow1"/>
    <dgm:cxn modelId="{6D7C8597-F3D3-4ED4-B5B8-046F94CD3024}" type="presOf" srcId="{642E760D-E593-4DC6-9B9E-3C5C819C2153}" destId="{043D4C45-AFCB-47D2-A4E8-EB426FB5EFEB}" srcOrd="0" destOrd="0" presId="urn:microsoft.com/office/officeart/2005/8/layout/arrow1"/>
    <dgm:cxn modelId="{27CF4F07-B870-48F2-93CC-D93AB8D573D4}" type="presOf" srcId="{9CEEF2CE-F652-4145-BE6A-998658997664}" destId="{CB48018C-7F41-4C00-AF36-C7BBE9EFFBEE}" srcOrd="0" destOrd="0" presId="urn:microsoft.com/office/officeart/2005/8/layout/arrow1"/>
    <dgm:cxn modelId="{63A9A936-AF79-4BE5-AC74-B499DE8796FF}" type="presParOf" srcId="{043D4C45-AFCB-47D2-A4E8-EB426FB5EFEB}" destId="{CB48018C-7F41-4C00-AF36-C7BBE9EFFBEE}" srcOrd="0" destOrd="0" presId="urn:microsoft.com/office/officeart/2005/8/layout/arrow1"/>
    <dgm:cxn modelId="{4B559A32-925A-425D-AF10-4E6C8AADD77D}" type="presParOf" srcId="{043D4C45-AFCB-47D2-A4E8-EB426FB5EFEB}" destId="{623B653F-D5F4-4756-B2FA-E7B63C0D081E}" srcOrd="1" destOrd="0" presId="urn:microsoft.com/office/officeart/2005/8/layout/arrow1"/>
  </dgm:cxnLst>
  <dgm:bg/>
  <dgm:whole/>
  <dgm:extLst>
    <a:ext uri="http://schemas.microsoft.com/office/drawing/2008/diagram">
      <dsp:dataModelExt xmlns:dsp="http://schemas.microsoft.com/office/drawing/2008/diagram" relId="rId25" minVer="http://schemas.openxmlformats.org/drawingml/2006/diagram"/>
    </a:ext>
  </dgm:extLst>
</dgm:dataModel>
</file>

<file path=ppt/diagrams/data7.xml><?xml version="1.0" encoding="utf-8"?>
<dgm:dataModel xmlns:dgm="http://schemas.openxmlformats.org/drawingml/2006/diagram" xmlns:a="http://schemas.openxmlformats.org/drawingml/2006/main">
  <dgm:ptLst>
    <dgm:pt modelId="{5EAB9CF2-59E3-42F2-AECD-47F14B549CAC}" type="doc">
      <dgm:prSet loTypeId="urn:microsoft.com/office/officeart/2005/8/layout/chevron2" loCatId="process" qsTypeId="urn:microsoft.com/office/officeart/2005/8/quickstyle/simple1" qsCatId="simple" csTypeId="urn:microsoft.com/office/officeart/2005/8/colors/accent5_2" csCatId="accent5" phldr="1"/>
      <dgm:spPr/>
      <dgm:t>
        <a:bodyPr/>
        <a:lstStyle/>
        <a:p>
          <a:endParaRPr lang="en-US"/>
        </a:p>
      </dgm:t>
    </dgm:pt>
    <dgm:pt modelId="{F7F0A843-E75C-43FC-A8C3-92C6918B17ED}">
      <dgm:prSet phldrT="[Text]" custT="1"/>
      <dgm:spPr/>
      <dgm:t>
        <a:bodyPr/>
        <a:lstStyle/>
        <a:p>
          <a:endParaRPr lang="en-US" sz="1200" b="0" dirty="0">
            <a:solidFill>
              <a:schemeClr val="tx1"/>
            </a:solidFill>
            <a:latin typeface="Cambria" pitchFamily="18" charset="0"/>
          </a:endParaRPr>
        </a:p>
        <a:p>
          <a:r>
            <a:rPr lang="en-US" sz="2000" b="0" dirty="0">
              <a:solidFill>
                <a:schemeClr val="tx1"/>
              </a:solidFill>
              <a:latin typeface="Cambria" pitchFamily="18" charset="0"/>
            </a:rPr>
            <a:t>Extroversion</a:t>
          </a:r>
          <a:endParaRPr lang="en-US" sz="2000" dirty="0">
            <a:solidFill>
              <a:schemeClr val="tx1"/>
            </a:solidFill>
            <a:latin typeface="Cambria" pitchFamily="18" charset="0"/>
          </a:endParaRPr>
        </a:p>
      </dgm:t>
    </dgm:pt>
    <dgm:pt modelId="{EF2811AD-7A2E-41BD-9E6E-7C26566DF0FB}" type="parTrans" cxnId="{B5E74FEC-94C1-4B63-8762-9FF43B5C8B50}">
      <dgm:prSet/>
      <dgm:spPr/>
      <dgm:t>
        <a:bodyPr/>
        <a:lstStyle/>
        <a:p>
          <a:endParaRPr lang="en-US"/>
        </a:p>
      </dgm:t>
    </dgm:pt>
    <dgm:pt modelId="{AC4A7065-D909-43E8-93A9-D88FE0E997C6}" type="sibTrans" cxnId="{B5E74FEC-94C1-4B63-8762-9FF43B5C8B50}">
      <dgm:prSet/>
      <dgm:spPr/>
      <dgm:t>
        <a:bodyPr/>
        <a:lstStyle/>
        <a:p>
          <a:endParaRPr lang="en-US"/>
        </a:p>
      </dgm:t>
    </dgm:pt>
    <dgm:pt modelId="{3876066A-D144-4329-8B24-5A29AE34C76C}">
      <dgm:prSet phldrT="[Text]" custT="1"/>
      <dgm:spPr>
        <a:ln>
          <a:noFill/>
        </a:ln>
      </dgm:spPr>
      <dgm:t>
        <a:bodyPr/>
        <a:lstStyle/>
        <a:p>
          <a:pPr algn="l"/>
          <a:r>
            <a:rPr lang="en-US" sz="2000" b="0" dirty="0"/>
            <a:t>Sociable, gregarious, and assertive</a:t>
          </a:r>
          <a:endParaRPr lang="en-US" sz="2000" dirty="0"/>
        </a:p>
      </dgm:t>
    </dgm:pt>
    <dgm:pt modelId="{6B6D4130-A849-4AA2-8592-1477DF316923}" type="parTrans" cxnId="{68D6A063-41BD-4B45-ADF4-9DF351009D08}">
      <dgm:prSet/>
      <dgm:spPr/>
      <dgm:t>
        <a:bodyPr/>
        <a:lstStyle/>
        <a:p>
          <a:endParaRPr lang="en-US"/>
        </a:p>
      </dgm:t>
    </dgm:pt>
    <dgm:pt modelId="{B2F037D9-25A7-489F-8AFF-D7A93872E1BC}" type="sibTrans" cxnId="{68D6A063-41BD-4B45-ADF4-9DF351009D08}">
      <dgm:prSet/>
      <dgm:spPr/>
      <dgm:t>
        <a:bodyPr/>
        <a:lstStyle/>
        <a:p>
          <a:endParaRPr lang="en-US"/>
        </a:p>
      </dgm:t>
    </dgm:pt>
    <dgm:pt modelId="{433D10F8-C16E-4A87-AED9-6DC019EDA9C0}">
      <dgm:prSet phldrT="[Text]" custT="1"/>
      <dgm:spPr/>
      <dgm:t>
        <a:bodyPr/>
        <a:lstStyle/>
        <a:p>
          <a:r>
            <a:rPr lang="en-US" sz="2000" b="0" dirty="0">
              <a:solidFill>
                <a:schemeClr val="tx1"/>
              </a:solidFill>
              <a:latin typeface="Cambria" pitchFamily="18" charset="0"/>
            </a:rPr>
            <a:t/>
          </a:r>
          <a:br>
            <a:rPr lang="en-US" sz="2000" b="0" dirty="0">
              <a:solidFill>
                <a:schemeClr val="tx1"/>
              </a:solidFill>
              <a:latin typeface="Cambria" pitchFamily="18" charset="0"/>
            </a:rPr>
          </a:br>
          <a:r>
            <a:rPr lang="en-US" sz="2000" dirty="0">
              <a:solidFill>
                <a:schemeClr val="tx1"/>
              </a:solidFill>
              <a:latin typeface="Cambria" pitchFamily="18" charset="0"/>
            </a:rPr>
            <a:t>Agreeableness</a:t>
          </a:r>
        </a:p>
      </dgm:t>
    </dgm:pt>
    <dgm:pt modelId="{73A5B3CF-65F9-4DC8-BA78-E350427DE642}" type="parTrans" cxnId="{93B0FE60-C30F-4A73-814D-DF80D66E40EC}">
      <dgm:prSet/>
      <dgm:spPr/>
      <dgm:t>
        <a:bodyPr/>
        <a:lstStyle/>
        <a:p>
          <a:endParaRPr lang="en-US"/>
        </a:p>
      </dgm:t>
    </dgm:pt>
    <dgm:pt modelId="{329DF6DD-A537-4839-BAA5-317025D77710}" type="sibTrans" cxnId="{93B0FE60-C30F-4A73-814D-DF80D66E40EC}">
      <dgm:prSet/>
      <dgm:spPr/>
      <dgm:t>
        <a:bodyPr/>
        <a:lstStyle/>
        <a:p>
          <a:endParaRPr lang="en-US"/>
        </a:p>
      </dgm:t>
    </dgm:pt>
    <dgm:pt modelId="{5D595FB8-45C0-4BA6-8115-3FBF48CF7EFD}">
      <dgm:prSet phldrT="[Text]" custT="1"/>
      <dgm:spPr>
        <a:ln>
          <a:noFill/>
        </a:ln>
      </dgm:spPr>
      <dgm:t>
        <a:bodyPr/>
        <a:lstStyle/>
        <a:p>
          <a:r>
            <a:rPr lang="en-US" sz="2000" b="0" dirty="0"/>
            <a:t>Good-natured, cooperative, and trusting</a:t>
          </a:r>
          <a:endParaRPr lang="en-US" sz="2000" dirty="0"/>
        </a:p>
      </dgm:t>
    </dgm:pt>
    <dgm:pt modelId="{22D9928F-20A3-487E-A032-657D07A3011A}" type="parTrans" cxnId="{CC2F369E-45F3-48DF-BB30-6FD00C67AFAF}">
      <dgm:prSet/>
      <dgm:spPr/>
      <dgm:t>
        <a:bodyPr/>
        <a:lstStyle/>
        <a:p>
          <a:endParaRPr lang="en-US"/>
        </a:p>
      </dgm:t>
    </dgm:pt>
    <dgm:pt modelId="{216F11A8-4232-406E-9E31-C6A3EB102266}" type="sibTrans" cxnId="{CC2F369E-45F3-48DF-BB30-6FD00C67AFAF}">
      <dgm:prSet/>
      <dgm:spPr/>
      <dgm:t>
        <a:bodyPr/>
        <a:lstStyle/>
        <a:p>
          <a:endParaRPr lang="en-US"/>
        </a:p>
      </dgm:t>
    </dgm:pt>
    <dgm:pt modelId="{78DA0054-F68D-4D54-9D65-4095B081FE33}">
      <dgm:prSet phldrT="[Text]" custT="1"/>
      <dgm:spPr/>
      <dgm:t>
        <a:bodyPr/>
        <a:lstStyle/>
        <a:p>
          <a:r>
            <a:rPr lang="en-US" sz="600" b="0" dirty="0">
              <a:solidFill>
                <a:schemeClr val="tx1"/>
              </a:solidFill>
              <a:latin typeface="Cambria" pitchFamily="18" charset="0"/>
            </a:rPr>
            <a:t/>
          </a:r>
          <a:br>
            <a:rPr lang="en-US" sz="600" b="0" dirty="0">
              <a:solidFill>
                <a:schemeClr val="tx1"/>
              </a:solidFill>
              <a:latin typeface="Cambria" pitchFamily="18" charset="0"/>
            </a:rPr>
          </a:br>
          <a:r>
            <a:rPr lang="en-US" sz="2000" dirty="0">
              <a:solidFill>
                <a:schemeClr val="tx1"/>
              </a:solidFill>
              <a:latin typeface="Cambria" pitchFamily="18" charset="0"/>
            </a:rPr>
            <a:t>Conscientiousness</a:t>
          </a:r>
        </a:p>
      </dgm:t>
    </dgm:pt>
    <dgm:pt modelId="{4DA87B26-28B6-4C15-BA51-F8E63602B238}" type="parTrans" cxnId="{694CDCB1-8F7A-4EE0-B3FA-215D33FCDF85}">
      <dgm:prSet/>
      <dgm:spPr/>
      <dgm:t>
        <a:bodyPr/>
        <a:lstStyle/>
        <a:p>
          <a:endParaRPr lang="en-US"/>
        </a:p>
      </dgm:t>
    </dgm:pt>
    <dgm:pt modelId="{9A6F5B6B-11CF-4AA6-AD5B-C62854B47BDB}" type="sibTrans" cxnId="{694CDCB1-8F7A-4EE0-B3FA-215D33FCDF85}">
      <dgm:prSet/>
      <dgm:spPr/>
      <dgm:t>
        <a:bodyPr/>
        <a:lstStyle/>
        <a:p>
          <a:endParaRPr lang="en-US"/>
        </a:p>
      </dgm:t>
    </dgm:pt>
    <dgm:pt modelId="{B0635417-B10D-41C6-95F2-922A63C0DAE5}">
      <dgm:prSet phldrT="[Text]" custT="1"/>
      <dgm:spPr/>
      <dgm:t>
        <a:bodyPr/>
        <a:lstStyle/>
        <a:p>
          <a:r>
            <a:rPr lang="en-US" sz="2000" dirty="0">
              <a:solidFill>
                <a:schemeClr val="tx1"/>
              </a:solidFill>
              <a:latin typeface="Cambria" pitchFamily="18" charset="0"/>
            </a:rPr>
            <a:t>Emotional Stability</a:t>
          </a:r>
        </a:p>
      </dgm:t>
    </dgm:pt>
    <dgm:pt modelId="{26A707D7-BB5F-4377-A3AE-9D40CCA5501B}" type="parTrans" cxnId="{7AEBC190-1E72-4466-8769-CE0008444DED}">
      <dgm:prSet/>
      <dgm:spPr/>
      <dgm:t>
        <a:bodyPr/>
        <a:lstStyle/>
        <a:p>
          <a:endParaRPr lang="en-US"/>
        </a:p>
      </dgm:t>
    </dgm:pt>
    <dgm:pt modelId="{AC14E190-1327-4A1F-8DC5-88492724C563}" type="sibTrans" cxnId="{7AEBC190-1E72-4466-8769-CE0008444DED}">
      <dgm:prSet/>
      <dgm:spPr/>
      <dgm:t>
        <a:bodyPr/>
        <a:lstStyle/>
        <a:p>
          <a:endParaRPr lang="en-US"/>
        </a:p>
      </dgm:t>
    </dgm:pt>
    <dgm:pt modelId="{7255E6CC-3B75-40F3-BDF3-B2A229FE2BA2}">
      <dgm:prSet phldrT="[Text]" custT="1"/>
      <dgm:spPr/>
      <dgm:t>
        <a:bodyPr/>
        <a:lstStyle/>
        <a:p>
          <a:r>
            <a:rPr lang="en-US" sz="2000" b="0" dirty="0">
              <a:solidFill>
                <a:schemeClr val="tx1"/>
              </a:solidFill>
              <a:latin typeface="Cambria" pitchFamily="18" charset="0"/>
            </a:rPr>
            <a:t/>
          </a:r>
          <a:br>
            <a:rPr lang="en-US" sz="2000" b="0" dirty="0">
              <a:solidFill>
                <a:schemeClr val="tx1"/>
              </a:solidFill>
              <a:latin typeface="Cambria" pitchFamily="18" charset="0"/>
            </a:rPr>
          </a:br>
          <a:r>
            <a:rPr lang="en-US" sz="2000" dirty="0">
              <a:solidFill>
                <a:schemeClr val="tx1"/>
              </a:solidFill>
              <a:latin typeface="Cambria" pitchFamily="18" charset="0"/>
            </a:rPr>
            <a:t>Openness to Experience</a:t>
          </a:r>
        </a:p>
      </dgm:t>
    </dgm:pt>
    <dgm:pt modelId="{D74A8A71-00B8-4E8B-A6AD-A0237089932F}" type="parTrans" cxnId="{96B985F7-95A8-44B8-96DD-B85D64193BB7}">
      <dgm:prSet/>
      <dgm:spPr/>
      <dgm:t>
        <a:bodyPr/>
        <a:lstStyle/>
        <a:p>
          <a:endParaRPr lang="en-US"/>
        </a:p>
      </dgm:t>
    </dgm:pt>
    <dgm:pt modelId="{028F7CA2-1107-4A25-904B-F018B7BAABBB}" type="sibTrans" cxnId="{96B985F7-95A8-44B8-96DD-B85D64193BB7}">
      <dgm:prSet/>
      <dgm:spPr/>
      <dgm:t>
        <a:bodyPr/>
        <a:lstStyle/>
        <a:p>
          <a:endParaRPr lang="en-US"/>
        </a:p>
      </dgm:t>
    </dgm:pt>
    <dgm:pt modelId="{4FD81E0D-C09C-4B8D-A242-521CE2ED0F51}">
      <dgm:prSet phldrT="[Text]" custT="1"/>
      <dgm:spPr>
        <a:ln>
          <a:noFill/>
        </a:ln>
      </dgm:spPr>
      <dgm:t>
        <a:bodyPr/>
        <a:lstStyle/>
        <a:p>
          <a:r>
            <a:rPr lang="en-US" sz="2000" b="0" dirty="0"/>
            <a:t>Responsible, dependable, persistent, and organized</a:t>
          </a:r>
          <a:endParaRPr lang="en-US" sz="2000" dirty="0"/>
        </a:p>
      </dgm:t>
    </dgm:pt>
    <dgm:pt modelId="{1AB13385-1820-4C29-930F-C9690EB0954D}" type="parTrans" cxnId="{96A81016-1030-43E1-9BE1-1EAC069DE4C2}">
      <dgm:prSet/>
      <dgm:spPr/>
      <dgm:t>
        <a:bodyPr/>
        <a:lstStyle/>
        <a:p>
          <a:endParaRPr lang="en-US"/>
        </a:p>
      </dgm:t>
    </dgm:pt>
    <dgm:pt modelId="{D8DE1925-7811-43C2-87C0-B8E37806EE0C}" type="sibTrans" cxnId="{96A81016-1030-43E1-9BE1-1EAC069DE4C2}">
      <dgm:prSet/>
      <dgm:spPr/>
      <dgm:t>
        <a:bodyPr/>
        <a:lstStyle/>
        <a:p>
          <a:endParaRPr lang="en-US"/>
        </a:p>
      </dgm:t>
    </dgm:pt>
    <dgm:pt modelId="{FB73CF57-6347-41ED-89B5-A65C32EAA9A1}">
      <dgm:prSet phldrT="[Text]" custT="1"/>
      <dgm:spPr>
        <a:ln>
          <a:noFill/>
        </a:ln>
      </dgm:spPr>
      <dgm:t>
        <a:bodyPr/>
        <a:lstStyle/>
        <a:p>
          <a:r>
            <a:rPr lang="en-US" sz="2000" b="0" dirty="0"/>
            <a:t>Calm, self-confident, secure under stress (positive), versus nervous, depressed, and insecure under stress (negative)</a:t>
          </a:r>
          <a:endParaRPr lang="en-US" sz="2000" dirty="0"/>
        </a:p>
      </dgm:t>
    </dgm:pt>
    <dgm:pt modelId="{CF211856-AEA2-4029-98A1-FE340E99E343}" type="parTrans" cxnId="{82201065-320A-4CD4-8E58-1C7707C1A5B1}">
      <dgm:prSet/>
      <dgm:spPr/>
      <dgm:t>
        <a:bodyPr/>
        <a:lstStyle/>
        <a:p>
          <a:endParaRPr lang="en-US"/>
        </a:p>
      </dgm:t>
    </dgm:pt>
    <dgm:pt modelId="{FACFC831-BCB7-431D-BEED-5D5EFAF4108A}" type="sibTrans" cxnId="{82201065-320A-4CD4-8E58-1C7707C1A5B1}">
      <dgm:prSet/>
      <dgm:spPr/>
      <dgm:t>
        <a:bodyPr/>
        <a:lstStyle/>
        <a:p>
          <a:endParaRPr lang="en-US"/>
        </a:p>
      </dgm:t>
    </dgm:pt>
    <dgm:pt modelId="{0C262CD3-1DCD-4E35-BACE-56730F808F14}">
      <dgm:prSet phldrT="[Text]" custT="1"/>
      <dgm:spPr>
        <a:ln>
          <a:noFill/>
        </a:ln>
      </dgm:spPr>
      <dgm:t>
        <a:bodyPr/>
        <a:lstStyle/>
        <a:p>
          <a:r>
            <a:rPr lang="en-US" sz="2000" b="0" dirty="0"/>
            <a:t>Curious, imaginative, artistic, and sensitive</a:t>
          </a:r>
          <a:endParaRPr lang="en-US" sz="2000" dirty="0"/>
        </a:p>
      </dgm:t>
    </dgm:pt>
    <dgm:pt modelId="{D932B1EF-3303-4810-9460-65690AAB6CD7}" type="parTrans" cxnId="{F5836DF2-68B8-48F6-A97A-DDF453D4CC8A}">
      <dgm:prSet/>
      <dgm:spPr/>
      <dgm:t>
        <a:bodyPr/>
        <a:lstStyle/>
        <a:p>
          <a:endParaRPr lang="en-US"/>
        </a:p>
      </dgm:t>
    </dgm:pt>
    <dgm:pt modelId="{AA9A00F6-73D7-49EE-B72B-66A92F780E9B}" type="sibTrans" cxnId="{F5836DF2-68B8-48F6-A97A-DDF453D4CC8A}">
      <dgm:prSet/>
      <dgm:spPr/>
      <dgm:t>
        <a:bodyPr/>
        <a:lstStyle/>
        <a:p>
          <a:endParaRPr lang="en-US"/>
        </a:p>
      </dgm:t>
    </dgm:pt>
    <dgm:pt modelId="{8B14E6E1-D9BF-4142-ADDF-C204E92B1BA6}" type="pres">
      <dgm:prSet presAssocID="{5EAB9CF2-59E3-42F2-AECD-47F14B549CAC}" presName="linearFlow" presStyleCnt="0">
        <dgm:presLayoutVars>
          <dgm:dir/>
          <dgm:animLvl val="lvl"/>
          <dgm:resizeHandles val="exact"/>
        </dgm:presLayoutVars>
      </dgm:prSet>
      <dgm:spPr/>
      <dgm:t>
        <a:bodyPr/>
        <a:lstStyle/>
        <a:p>
          <a:endParaRPr lang="en-US"/>
        </a:p>
      </dgm:t>
    </dgm:pt>
    <dgm:pt modelId="{E2D55F2B-8615-4937-96EE-8A2611E2CE6E}" type="pres">
      <dgm:prSet presAssocID="{F7F0A843-E75C-43FC-A8C3-92C6918B17ED}" presName="composite" presStyleCnt="0"/>
      <dgm:spPr/>
    </dgm:pt>
    <dgm:pt modelId="{23703FBF-FC3A-47AA-BDED-14E4CA728136}" type="pres">
      <dgm:prSet presAssocID="{F7F0A843-E75C-43FC-A8C3-92C6918B17ED}" presName="parentText" presStyleLbl="alignNode1" presStyleIdx="0" presStyleCnt="5" custScaleX="302065" custLinFactNeighborX="-1292">
        <dgm:presLayoutVars>
          <dgm:chMax val="1"/>
          <dgm:bulletEnabled val="1"/>
        </dgm:presLayoutVars>
      </dgm:prSet>
      <dgm:spPr/>
      <dgm:t>
        <a:bodyPr/>
        <a:lstStyle/>
        <a:p>
          <a:endParaRPr lang="en-US"/>
        </a:p>
      </dgm:t>
    </dgm:pt>
    <dgm:pt modelId="{AA252191-AB1F-441E-BFA4-0FA1673B62A5}" type="pres">
      <dgm:prSet presAssocID="{F7F0A843-E75C-43FC-A8C3-92C6918B17ED}" presName="descendantText" presStyleLbl="alignAcc1" presStyleIdx="0" presStyleCnt="5" custScaleX="81818" custLinFactNeighborX="54177" custLinFactNeighborY="-448">
        <dgm:presLayoutVars>
          <dgm:bulletEnabled val="1"/>
        </dgm:presLayoutVars>
      </dgm:prSet>
      <dgm:spPr/>
      <dgm:t>
        <a:bodyPr/>
        <a:lstStyle/>
        <a:p>
          <a:endParaRPr lang="en-US"/>
        </a:p>
      </dgm:t>
    </dgm:pt>
    <dgm:pt modelId="{E7EC2C15-BD60-4118-9EC4-CACC30AFDD4E}" type="pres">
      <dgm:prSet presAssocID="{AC4A7065-D909-43E8-93A9-D88FE0E997C6}" presName="sp" presStyleCnt="0"/>
      <dgm:spPr/>
    </dgm:pt>
    <dgm:pt modelId="{4FA37B30-1778-4282-B12C-0A9C748E5C75}" type="pres">
      <dgm:prSet presAssocID="{433D10F8-C16E-4A87-AED9-6DC019EDA9C0}" presName="composite" presStyleCnt="0"/>
      <dgm:spPr/>
    </dgm:pt>
    <dgm:pt modelId="{73FD785E-24F1-4BA0-A4C7-21967D337728}" type="pres">
      <dgm:prSet presAssocID="{433D10F8-C16E-4A87-AED9-6DC019EDA9C0}" presName="parentText" presStyleLbl="alignNode1" presStyleIdx="1" presStyleCnt="5" custScaleX="296897">
        <dgm:presLayoutVars>
          <dgm:chMax val="1"/>
          <dgm:bulletEnabled val="1"/>
        </dgm:presLayoutVars>
      </dgm:prSet>
      <dgm:spPr/>
      <dgm:t>
        <a:bodyPr/>
        <a:lstStyle/>
        <a:p>
          <a:endParaRPr lang="en-US"/>
        </a:p>
      </dgm:t>
    </dgm:pt>
    <dgm:pt modelId="{761ABA33-FF57-440C-B181-BC0E1FA7C66E}" type="pres">
      <dgm:prSet presAssocID="{433D10F8-C16E-4A87-AED9-6DC019EDA9C0}" presName="descendantText" presStyleLbl="alignAcc1" presStyleIdx="1" presStyleCnt="5" custScaleX="78947" custScaleY="89554" custLinFactNeighborX="2774" custLinFactNeighborY="13513">
        <dgm:presLayoutVars>
          <dgm:bulletEnabled val="1"/>
        </dgm:presLayoutVars>
      </dgm:prSet>
      <dgm:spPr/>
      <dgm:t>
        <a:bodyPr/>
        <a:lstStyle/>
        <a:p>
          <a:endParaRPr lang="en-US"/>
        </a:p>
      </dgm:t>
    </dgm:pt>
    <dgm:pt modelId="{3150899F-E147-4E16-8A4A-EA0D5A884CCA}" type="pres">
      <dgm:prSet presAssocID="{329DF6DD-A537-4839-BAA5-317025D77710}" presName="sp" presStyleCnt="0"/>
      <dgm:spPr/>
    </dgm:pt>
    <dgm:pt modelId="{21C577D4-5B17-42E4-8B26-3E681B98A19B}" type="pres">
      <dgm:prSet presAssocID="{78DA0054-F68D-4D54-9D65-4095B081FE33}" presName="composite" presStyleCnt="0"/>
      <dgm:spPr/>
    </dgm:pt>
    <dgm:pt modelId="{A47C081E-F68C-4114-8342-5068698DE960}" type="pres">
      <dgm:prSet presAssocID="{78DA0054-F68D-4D54-9D65-4095B081FE33}" presName="parentText" presStyleLbl="alignNode1" presStyleIdx="2" presStyleCnt="5" custScaleX="293344">
        <dgm:presLayoutVars>
          <dgm:chMax val="1"/>
          <dgm:bulletEnabled val="1"/>
        </dgm:presLayoutVars>
      </dgm:prSet>
      <dgm:spPr/>
      <dgm:t>
        <a:bodyPr/>
        <a:lstStyle/>
        <a:p>
          <a:endParaRPr lang="en-US"/>
        </a:p>
      </dgm:t>
    </dgm:pt>
    <dgm:pt modelId="{62412E7A-90F7-47AA-9763-53D39CE77142}" type="pres">
      <dgm:prSet presAssocID="{78DA0054-F68D-4D54-9D65-4095B081FE33}" presName="descendantText" presStyleLbl="alignAcc1" presStyleIdx="2" presStyleCnt="5" custScaleX="68798" custScaleY="134776" custLinFactNeighborX="-262" custLinFactNeighborY="-71">
        <dgm:presLayoutVars>
          <dgm:bulletEnabled val="1"/>
        </dgm:presLayoutVars>
      </dgm:prSet>
      <dgm:spPr/>
      <dgm:t>
        <a:bodyPr/>
        <a:lstStyle/>
        <a:p>
          <a:endParaRPr lang="en-US"/>
        </a:p>
      </dgm:t>
    </dgm:pt>
    <dgm:pt modelId="{3644D4DC-3E2F-470E-AB9E-C7B90866AE73}" type="pres">
      <dgm:prSet presAssocID="{9A6F5B6B-11CF-4AA6-AD5B-C62854B47BDB}" presName="sp" presStyleCnt="0"/>
      <dgm:spPr/>
    </dgm:pt>
    <dgm:pt modelId="{83FF975C-A3B4-4DCB-AA66-2F4EC0BF6626}" type="pres">
      <dgm:prSet presAssocID="{B0635417-B10D-41C6-95F2-922A63C0DAE5}" presName="composite" presStyleCnt="0"/>
      <dgm:spPr/>
    </dgm:pt>
    <dgm:pt modelId="{D60693DB-73AF-4B15-8D4F-4DFFE9B52531}" type="pres">
      <dgm:prSet presAssocID="{B0635417-B10D-41C6-95F2-922A63C0DAE5}" presName="parentText" presStyleLbl="alignNode1" presStyleIdx="3" presStyleCnt="5" custScaleX="293344">
        <dgm:presLayoutVars>
          <dgm:chMax val="1"/>
          <dgm:bulletEnabled val="1"/>
        </dgm:presLayoutVars>
      </dgm:prSet>
      <dgm:spPr/>
      <dgm:t>
        <a:bodyPr/>
        <a:lstStyle/>
        <a:p>
          <a:endParaRPr lang="en-US"/>
        </a:p>
      </dgm:t>
    </dgm:pt>
    <dgm:pt modelId="{0087E4A6-E419-476B-B13E-0366B9A2F3DE}" type="pres">
      <dgm:prSet presAssocID="{B0635417-B10D-41C6-95F2-922A63C0DAE5}" presName="descendantText" presStyleLbl="alignAcc1" presStyleIdx="3" presStyleCnt="5" custScaleX="79767" custLinFactNeighborX="2795" custLinFactNeighborY="27046">
        <dgm:presLayoutVars>
          <dgm:bulletEnabled val="1"/>
        </dgm:presLayoutVars>
      </dgm:prSet>
      <dgm:spPr/>
      <dgm:t>
        <a:bodyPr/>
        <a:lstStyle/>
        <a:p>
          <a:endParaRPr lang="en-US"/>
        </a:p>
      </dgm:t>
    </dgm:pt>
    <dgm:pt modelId="{DC516A99-5B70-4952-B1DE-6EC953091C7E}" type="pres">
      <dgm:prSet presAssocID="{AC14E190-1327-4A1F-8DC5-88492724C563}" presName="sp" presStyleCnt="0"/>
      <dgm:spPr/>
    </dgm:pt>
    <dgm:pt modelId="{3A0E3484-EDA8-4DCD-B06B-0A35D9B7C838}" type="pres">
      <dgm:prSet presAssocID="{7255E6CC-3B75-40F3-BDF3-B2A229FE2BA2}" presName="composite" presStyleCnt="0"/>
      <dgm:spPr/>
    </dgm:pt>
    <dgm:pt modelId="{6B931746-51F8-40BF-8256-DEECBB7C6AC4}" type="pres">
      <dgm:prSet presAssocID="{7255E6CC-3B75-40F3-BDF3-B2A229FE2BA2}" presName="parentText" presStyleLbl="alignNode1" presStyleIdx="4" presStyleCnt="5" custScaleX="301390">
        <dgm:presLayoutVars>
          <dgm:chMax val="1"/>
          <dgm:bulletEnabled val="1"/>
        </dgm:presLayoutVars>
      </dgm:prSet>
      <dgm:spPr/>
      <dgm:t>
        <a:bodyPr/>
        <a:lstStyle/>
        <a:p>
          <a:endParaRPr lang="en-US"/>
        </a:p>
      </dgm:t>
    </dgm:pt>
    <dgm:pt modelId="{9B2428AD-B622-4436-9010-8EEFCD84BC26}" type="pres">
      <dgm:prSet presAssocID="{7255E6CC-3B75-40F3-BDF3-B2A229FE2BA2}" presName="descendantText" presStyleLbl="alignAcc1" presStyleIdx="4" presStyleCnt="5" custScaleX="76932" custLinFactNeighborX="1835" custLinFactNeighborY="40448">
        <dgm:presLayoutVars>
          <dgm:bulletEnabled val="1"/>
        </dgm:presLayoutVars>
      </dgm:prSet>
      <dgm:spPr/>
      <dgm:t>
        <a:bodyPr/>
        <a:lstStyle/>
        <a:p>
          <a:endParaRPr lang="en-US"/>
        </a:p>
      </dgm:t>
    </dgm:pt>
  </dgm:ptLst>
  <dgm:cxnLst>
    <dgm:cxn modelId="{CBBDE7D4-FDF9-408F-93C7-BBA1694C4942}" type="presOf" srcId="{0C262CD3-1DCD-4E35-BACE-56730F808F14}" destId="{9B2428AD-B622-4436-9010-8EEFCD84BC26}" srcOrd="0" destOrd="0" presId="urn:microsoft.com/office/officeart/2005/8/layout/chevron2"/>
    <dgm:cxn modelId="{E066262A-840A-4A56-9EA4-A4C77E551F6A}" type="presOf" srcId="{5EAB9CF2-59E3-42F2-AECD-47F14B549CAC}" destId="{8B14E6E1-D9BF-4142-ADDF-C204E92B1BA6}" srcOrd="0" destOrd="0" presId="urn:microsoft.com/office/officeart/2005/8/layout/chevron2"/>
    <dgm:cxn modelId="{5A9D37A1-BAC2-4E17-AD63-E9E552CDDF88}" type="presOf" srcId="{B0635417-B10D-41C6-95F2-922A63C0DAE5}" destId="{D60693DB-73AF-4B15-8D4F-4DFFE9B52531}" srcOrd="0" destOrd="0" presId="urn:microsoft.com/office/officeart/2005/8/layout/chevron2"/>
    <dgm:cxn modelId="{0C78AC30-37CE-47B6-B2E5-C06E006E7CC5}" type="presOf" srcId="{4FD81E0D-C09C-4B8D-A242-521CE2ED0F51}" destId="{62412E7A-90F7-47AA-9763-53D39CE77142}" srcOrd="0" destOrd="0" presId="urn:microsoft.com/office/officeart/2005/8/layout/chevron2"/>
    <dgm:cxn modelId="{F5836DF2-68B8-48F6-A97A-DDF453D4CC8A}" srcId="{7255E6CC-3B75-40F3-BDF3-B2A229FE2BA2}" destId="{0C262CD3-1DCD-4E35-BACE-56730F808F14}" srcOrd="0" destOrd="0" parTransId="{D932B1EF-3303-4810-9460-65690AAB6CD7}" sibTransId="{AA9A00F6-73D7-49EE-B72B-66A92F780E9B}"/>
    <dgm:cxn modelId="{4241B0C6-881E-4FD0-8DB6-C884A8EE7DCF}" type="presOf" srcId="{F7F0A843-E75C-43FC-A8C3-92C6918B17ED}" destId="{23703FBF-FC3A-47AA-BDED-14E4CA728136}" srcOrd="0" destOrd="0" presId="urn:microsoft.com/office/officeart/2005/8/layout/chevron2"/>
    <dgm:cxn modelId="{82201065-320A-4CD4-8E58-1C7707C1A5B1}" srcId="{B0635417-B10D-41C6-95F2-922A63C0DAE5}" destId="{FB73CF57-6347-41ED-89B5-A65C32EAA9A1}" srcOrd="0" destOrd="0" parTransId="{CF211856-AEA2-4029-98A1-FE340E99E343}" sibTransId="{FACFC831-BCB7-431D-BEED-5D5EFAF4108A}"/>
    <dgm:cxn modelId="{68D6A063-41BD-4B45-ADF4-9DF351009D08}" srcId="{F7F0A843-E75C-43FC-A8C3-92C6918B17ED}" destId="{3876066A-D144-4329-8B24-5A29AE34C76C}" srcOrd="0" destOrd="0" parTransId="{6B6D4130-A849-4AA2-8592-1477DF316923}" sibTransId="{B2F037D9-25A7-489F-8AFF-D7A93872E1BC}"/>
    <dgm:cxn modelId="{694CDCB1-8F7A-4EE0-B3FA-215D33FCDF85}" srcId="{5EAB9CF2-59E3-42F2-AECD-47F14B549CAC}" destId="{78DA0054-F68D-4D54-9D65-4095B081FE33}" srcOrd="2" destOrd="0" parTransId="{4DA87B26-28B6-4C15-BA51-F8E63602B238}" sibTransId="{9A6F5B6B-11CF-4AA6-AD5B-C62854B47BDB}"/>
    <dgm:cxn modelId="{93B0FE60-C30F-4A73-814D-DF80D66E40EC}" srcId="{5EAB9CF2-59E3-42F2-AECD-47F14B549CAC}" destId="{433D10F8-C16E-4A87-AED9-6DC019EDA9C0}" srcOrd="1" destOrd="0" parTransId="{73A5B3CF-65F9-4DC8-BA78-E350427DE642}" sibTransId="{329DF6DD-A537-4839-BAA5-317025D77710}"/>
    <dgm:cxn modelId="{96A81016-1030-43E1-9BE1-1EAC069DE4C2}" srcId="{78DA0054-F68D-4D54-9D65-4095B081FE33}" destId="{4FD81E0D-C09C-4B8D-A242-521CE2ED0F51}" srcOrd="0" destOrd="0" parTransId="{1AB13385-1820-4C29-930F-C9690EB0954D}" sibTransId="{D8DE1925-7811-43C2-87C0-B8E37806EE0C}"/>
    <dgm:cxn modelId="{34CE4790-2CB7-400B-B9B5-F4BCAE62FB79}" type="presOf" srcId="{7255E6CC-3B75-40F3-BDF3-B2A229FE2BA2}" destId="{6B931746-51F8-40BF-8256-DEECBB7C6AC4}" srcOrd="0" destOrd="0" presId="urn:microsoft.com/office/officeart/2005/8/layout/chevron2"/>
    <dgm:cxn modelId="{7AEBC190-1E72-4466-8769-CE0008444DED}" srcId="{5EAB9CF2-59E3-42F2-AECD-47F14B549CAC}" destId="{B0635417-B10D-41C6-95F2-922A63C0DAE5}" srcOrd="3" destOrd="0" parTransId="{26A707D7-BB5F-4377-A3AE-9D40CCA5501B}" sibTransId="{AC14E190-1327-4A1F-8DC5-88492724C563}"/>
    <dgm:cxn modelId="{2911AE9F-21F7-4E12-B1FA-BA74EC33C261}" type="presOf" srcId="{433D10F8-C16E-4A87-AED9-6DC019EDA9C0}" destId="{73FD785E-24F1-4BA0-A4C7-21967D337728}" srcOrd="0" destOrd="0" presId="urn:microsoft.com/office/officeart/2005/8/layout/chevron2"/>
    <dgm:cxn modelId="{CC2F369E-45F3-48DF-BB30-6FD00C67AFAF}" srcId="{433D10F8-C16E-4A87-AED9-6DC019EDA9C0}" destId="{5D595FB8-45C0-4BA6-8115-3FBF48CF7EFD}" srcOrd="0" destOrd="0" parTransId="{22D9928F-20A3-487E-A032-657D07A3011A}" sibTransId="{216F11A8-4232-406E-9E31-C6A3EB102266}"/>
    <dgm:cxn modelId="{8442ACD7-D5C3-4092-B669-6EE9D4D0882D}" type="presOf" srcId="{78DA0054-F68D-4D54-9D65-4095B081FE33}" destId="{A47C081E-F68C-4114-8342-5068698DE960}" srcOrd="0" destOrd="0" presId="urn:microsoft.com/office/officeart/2005/8/layout/chevron2"/>
    <dgm:cxn modelId="{78F84707-AC1A-42AC-B736-66FAEDBA025F}" type="presOf" srcId="{5D595FB8-45C0-4BA6-8115-3FBF48CF7EFD}" destId="{761ABA33-FF57-440C-B181-BC0E1FA7C66E}" srcOrd="0" destOrd="0" presId="urn:microsoft.com/office/officeart/2005/8/layout/chevron2"/>
    <dgm:cxn modelId="{B5E74FEC-94C1-4B63-8762-9FF43B5C8B50}" srcId="{5EAB9CF2-59E3-42F2-AECD-47F14B549CAC}" destId="{F7F0A843-E75C-43FC-A8C3-92C6918B17ED}" srcOrd="0" destOrd="0" parTransId="{EF2811AD-7A2E-41BD-9E6E-7C26566DF0FB}" sibTransId="{AC4A7065-D909-43E8-93A9-D88FE0E997C6}"/>
    <dgm:cxn modelId="{8878C657-050B-45ED-B799-960036A2CFD1}" type="presOf" srcId="{FB73CF57-6347-41ED-89B5-A65C32EAA9A1}" destId="{0087E4A6-E419-476B-B13E-0366B9A2F3DE}" srcOrd="0" destOrd="0" presId="urn:microsoft.com/office/officeart/2005/8/layout/chevron2"/>
    <dgm:cxn modelId="{7D54450F-8270-4863-892F-59C5530F3B4B}" type="presOf" srcId="{3876066A-D144-4329-8B24-5A29AE34C76C}" destId="{AA252191-AB1F-441E-BFA4-0FA1673B62A5}" srcOrd="0" destOrd="0" presId="urn:microsoft.com/office/officeart/2005/8/layout/chevron2"/>
    <dgm:cxn modelId="{96B985F7-95A8-44B8-96DD-B85D64193BB7}" srcId="{5EAB9CF2-59E3-42F2-AECD-47F14B549CAC}" destId="{7255E6CC-3B75-40F3-BDF3-B2A229FE2BA2}" srcOrd="4" destOrd="0" parTransId="{D74A8A71-00B8-4E8B-A6AD-A0237089932F}" sibTransId="{028F7CA2-1107-4A25-904B-F018B7BAABBB}"/>
    <dgm:cxn modelId="{DA328132-A537-4DC5-B17B-828EFA10105B}" type="presParOf" srcId="{8B14E6E1-D9BF-4142-ADDF-C204E92B1BA6}" destId="{E2D55F2B-8615-4937-96EE-8A2611E2CE6E}" srcOrd="0" destOrd="0" presId="urn:microsoft.com/office/officeart/2005/8/layout/chevron2"/>
    <dgm:cxn modelId="{C2501277-841C-47F4-BEB9-926264B0FDEB}" type="presParOf" srcId="{E2D55F2B-8615-4937-96EE-8A2611E2CE6E}" destId="{23703FBF-FC3A-47AA-BDED-14E4CA728136}" srcOrd="0" destOrd="0" presId="urn:microsoft.com/office/officeart/2005/8/layout/chevron2"/>
    <dgm:cxn modelId="{E5701474-95FF-433B-8A24-F6A38C8BF9FA}" type="presParOf" srcId="{E2D55F2B-8615-4937-96EE-8A2611E2CE6E}" destId="{AA252191-AB1F-441E-BFA4-0FA1673B62A5}" srcOrd="1" destOrd="0" presId="urn:microsoft.com/office/officeart/2005/8/layout/chevron2"/>
    <dgm:cxn modelId="{618FB3B3-C546-42A9-88DD-AF397222D1AD}" type="presParOf" srcId="{8B14E6E1-D9BF-4142-ADDF-C204E92B1BA6}" destId="{E7EC2C15-BD60-4118-9EC4-CACC30AFDD4E}" srcOrd="1" destOrd="0" presId="urn:microsoft.com/office/officeart/2005/8/layout/chevron2"/>
    <dgm:cxn modelId="{BA2161F3-F90D-4212-96F1-8E11B59BCF5D}" type="presParOf" srcId="{8B14E6E1-D9BF-4142-ADDF-C204E92B1BA6}" destId="{4FA37B30-1778-4282-B12C-0A9C748E5C75}" srcOrd="2" destOrd="0" presId="urn:microsoft.com/office/officeart/2005/8/layout/chevron2"/>
    <dgm:cxn modelId="{D708DB66-F31F-4707-A29E-8462ABF3CAB9}" type="presParOf" srcId="{4FA37B30-1778-4282-B12C-0A9C748E5C75}" destId="{73FD785E-24F1-4BA0-A4C7-21967D337728}" srcOrd="0" destOrd="0" presId="urn:microsoft.com/office/officeart/2005/8/layout/chevron2"/>
    <dgm:cxn modelId="{24C557F9-C070-4E9F-A582-EA9CB4643D2C}" type="presParOf" srcId="{4FA37B30-1778-4282-B12C-0A9C748E5C75}" destId="{761ABA33-FF57-440C-B181-BC0E1FA7C66E}" srcOrd="1" destOrd="0" presId="urn:microsoft.com/office/officeart/2005/8/layout/chevron2"/>
    <dgm:cxn modelId="{13AC42D4-3C09-4223-B799-57686585CE82}" type="presParOf" srcId="{8B14E6E1-D9BF-4142-ADDF-C204E92B1BA6}" destId="{3150899F-E147-4E16-8A4A-EA0D5A884CCA}" srcOrd="3" destOrd="0" presId="urn:microsoft.com/office/officeart/2005/8/layout/chevron2"/>
    <dgm:cxn modelId="{66883690-5911-4A54-BA2D-4D55EFF3E4FC}" type="presParOf" srcId="{8B14E6E1-D9BF-4142-ADDF-C204E92B1BA6}" destId="{21C577D4-5B17-42E4-8B26-3E681B98A19B}" srcOrd="4" destOrd="0" presId="urn:microsoft.com/office/officeart/2005/8/layout/chevron2"/>
    <dgm:cxn modelId="{EFFB1DA4-E942-4E6C-B797-4E14AA3BE7F2}" type="presParOf" srcId="{21C577D4-5B17-42E4-8B26-3E681B98A19B}" destId="{A47C081E-F68C-4114-8342-5068698DE960}" srcOrd="0" destOrd="0" presId="urn:microsoft.com/office/officeart/2005/8/layout/chevron2"/>
    <dgm:cxn modelId="{3CF2F3BA-D3DD-4534-80EA-2B4EA7A75894}" type="presParOf" srcId="{21C577D4-5B17-42E4-8B26-3E681B98A19B}" destId="{62412E7A-90F7-47AA-9763-53D39CE77142}" srcOrd="1" destOrd="0" presId="urn:microsoft.com/office/officeart/2005/8/layout/chevron2"/>
    <dgm:cxn modelId="{58BA01DD-D3F6-4095-96C3-05189706473F}" type="presParOf" srcId="{8B14E6E1-D9BF-4142-ADDF-C204E92B1BA6}" destId="{3644D4DC-3E2F-470E-AB9E-C7B90866AE73}" srcOrd="5" destOrd="0" presId="urn:microsoft.com/office/officeart/2005/8/layout/chevron2"/>
    <dgm:cxn modelId="{D51C509F-31DF-4531-84CE-DF60F2445C24}" type="presParOf" srcId="{8B14E6E1-D9BF-4142-ADDF-C204E92B1BA6}" destId="{83FF975C-A3B4-4DCB-AA66-2F4EC0BF6626}" srcOrd="6" destOrd="0" presId="urn:microsoft.com/office/officeart/2005/8/layout/chevron2"/>
    <dgm:cxn modelId="{4280320F-5071-4F43-AC27-6651CEBCFEAC}" type="presParOf" srcId="{83FF975C-A3B4-4DCB-AA66-2F4EC0BF6626}" destId="{D60693DB-73AF-4B15-8D4F-4DFFE9B52531}" srcOrd="0" destOrd="0" presId="urn:microsoft.com/office/officeart/2005/8/layout/chevron2"/>
    <dgm:cxn modelId="{0E1A9966-DA3F-4E38-BA59-888D8AC81302}" type="presParOf" srcId="{83FF975C-A3B4-4DCB-AA66-2F4EC0BF6626}" destId="{0087E4A6-E419-476B-B13E-0366B9A2F3DE}" srcOrd="1" destOrd="0" presId="urn:microsoft.com/office/officeart/2005/8/layout/chevron2"/>
    <dgm:cxn modelId="{FEE096E7-0AE8-4A27-92BF-2A4CF2F083D4}" type="presParOf" srcId="{8B14E6E1-D9BF-4142-ADDF-C204E92B1BA6}" destId="{DC516A99-5B70-4952-B1DE-6EC953091C7E}" srcOrd="7" destOrd="0" presId="urn:microsoft.com/office/officeart/2005/8/layout/chevron2"/>
    <dgm:cxn modelId="{98A95908-5537-4831-8A63-E3E205C19F07}" type="presParOf" srcId="{8B14E6E1-D9BF-4142-ADDF-C204E92B1BA6}" destId="{3A0E3484-EDA8-4DCD-B06B-0A35D9B7C838}" srcOrd="8" destOrd="0" presId="urn:microsoft.com/office/officeart/2005/8/layout/chevron2"/>
    <dgm:cxn modelId="{83DF2D67-CE1A-4207-8710-AF6720EFC48E}" type="presParOf" srcId="{3A0E3484-EDA8-4DCD-B06B-0A35D9B7C838}" destId="{6B931746-51F8-40BF-8256-DEECBB7C6AC4}" srcOrd="0" destOrd="0" presId="urn:microsoft.com/office/officeart/2005/8/layout/chevron2"/>
    <dgm:cxn modelId="{F61ADFA4-549B-4DC5-BBA3-B95367C07ED6}" type="presParOf" srcId="{3A0E3484-EDA8-4DCD-B06B-0A35D9B7C838}" destId="{9B2428AD-B622-4436-9010-8EEFCD84BC26}" srcOrd="1" destOrd="0" presId="urn:microsoft.com/office/officeart/2005/8/layout/chevron2"/>
  </dgm:cxnLst>
  <dgm:bg/>
  <dgm:whole/>
  <dgm:extLst>
    <a:ext uri="http://schemas.microsoft.com/office/drawing/2008/diagram">
      <dsp:dataModelExt xmlns:dsp="http://schemas.microsoft.com/office/drawing/2008/diagram" relId="rId10"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572EFAA-A1A9-4F6E-8901-B56F66CC9B7A}">
      <dsp:nvSpPr>
        <dsp:cNvPr id="0" name=""/>
        <dsp:cNvSpPr/>
      </dsp:nvSpPr>
      <dsp:spPr>
        <a:xfrm>
          <a:off x="2587521" y="1008252"/>
          <a:ext cx="2506083" cy="2506083"/>
        </a:xfrm>
        <a:prstGeom prst="ellipse">
          <a:avLst/>
        </a:prstGeom>
        <a:gradFill rotWithShape="0">
          <a:gsLst>
            <a:gs pos="0">
              <a:schemeClr val="accent5">
                <a:alpha val="50000"/>
                <a:hueOff val="0"/>
                <a:satOff val="0"/>
                <a:lumOff val="0"/>
                <a:alphaOff val="0"/>
                <a:satMod val="103000"/>
                <a:lumMod val="102000"/>
                <a:tint val="94000"/>
              </a:schemeClr>
            </a:gs>
            <a:gs pos="50000">
              <a:schemeClr val="accent5">
                <a:alpha val="50000"/>
                <a:hueOff val="0"/>
                <a:satOff val="0"/>
                <a:lumOff val="0"/>
                <a:alphaOff val="0"/>
                <a:satMod val="110000"/>
                <a:lumMod val="100000"/>
                <a:shade val="100000"/>
              </a:schemeClr>
            </a:gs>
            <a:gs pos="100000">
              <a:schemeClr val="accent5">
                <a:alpha val="50000"/>
                <a:hueOff val="0"/>
                <a:satOff val="0"/>
                <a:lumOff val="0"/>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tx1"/>
        </a:fontRef>
      </dsp:style>
      <dsp:txBody>
        <a:bodyPr spcFirstLastPara="0" vert="horz" wrap="square" lIns="36830" tIns="36830" rIns="36830" bIns="36830" numCol="1" spcCol="1270" anchor="ctr" anchorCtr="0">
          <a:noAutofit/>
        </a:bodyPr>
        <a:lstStyle/>
        <a:p>
          <a:pPr lvl="0" algn="ctr" defTabSz="1289050">
            <a:lnSpc>
              <a:spcPct val="90000"/>
            </a:lnSpc>
            <a:spcBef>
              <a:spcPct val="0"/>
            </a:spcBef>
            <a:spcAft>
              <a:spcPct val="35000"/>
            </a:spcAft>
          </a:pPr>
          <a:r>
            <a:rPr lang="en-US" sz="2900" kern="1200" dirty="0"/>
            <a:t>Intellectual Ability</a:t>
          </a:r>
        </a:p>
      </dsp:txBody>
      <dsp:txXfrm>
        <a:off x="2954528" y="1375259"/>
        <a:ext cx="1772069" cy="1772069"/>
      </dsp:txXfrm>
    </dsp:sp>
    <dsp:sp modelId="{0CFFD7AE-9792-47F3-B5F8-4868E9E57639}">
      <dsp:nvSpPr>
        <dsp:cNvPr id="0" name=""/>
        <dsp:cNvSpPr/>
      </dsp:nvSpPr>
      <dsp:spPr>
        <a:xfrm>
          <a:off x="3073281" y="41300"/>
          <a:ext cx="1253041" cy="1253041"/>
        </a:xfrm>
        <a:prstGeom prst="ellipse">
          <a:avLst/>
        </a:prstGeom>
        <a:gradFill rotWithShape="0">
          <a:gsLst>
            <a:gs pos="0">
              <a:schemeClr val="accent5">
                <a:alpha val="50000"/>
                <a:hueOff val="-965506"/>
                <a:satOff val="-2488"/>
                <a:lumOff val="-1681"/>
                <a:alphaOff val="0"/>
                <a:satMod val="103000"/>
                <a:lumMod val="102000"/>
                <a:tint val="94000"/>
              </a:schemeClr>
            </a:gs>
            <a:gs pos="50000">
              <a:schemeClr val="accent5">
                <a:alpha val="50000"/>
                <a:hueOff val="-965506"/>
                <a:satOff val="-2488"/>
                <a:lumOff val="-1681"/>
                <a:alphaOff val="0"/>
                <a:satMod val="110000"/>
                <a:lumMod val="100000"/>
                <a:shade val="100000"/>
              </a:schemeClr>
            </a:gs>
            <a:gs pos="100000">
              <a:schemeClr val="accent5">
                <a:alpha val="50000"/>
                <a:hueOff val="-965506"/>
                <a:satOff val="-2488"/>
                <a:lumOff val="-1681"/>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tx1"/>
        </a:fontRef>
      </dsp:style>
      <dsp:txBody>
        <a:bodyPr spcFirstLastPara="0" vert="horz" wrap="square" lIns="12700" tIns="12700" rIns="12700" bIns="12700" numCol="1" spcCol="1270" anchor="ctr" anchorCtr="0">
          <a:noAutofit/>
        </a:bodyPr>
        <a:lstStyle/>
        <a:p>
          <a:pPr lvl="0" algn="ctr" defTabSz="444500">
            <a:lnSpc>
              <a:spcPct val="90000"/>
            </a:lnSpc>
            <a:spcBef>
              <a:spcPct val="0"/>
            </a:spcBef>
            <a:spcAft>
              <a:spcPct val="35000"/>
            </a:spcAft>
          </a:pPr>
          <a:r>
            <a:rPr lang="en-US" sz="1000" kern="1200" dirty="0"/>
            <a:t>Number Aptitude</a:t>
          </a:r>
        </a:p>
      </dsp:txBody>
      <dsp:txXfrm>
        <a:off x="3256785" y="224804"/>
        <a:ext cx="886033" cy="886033"/>
      </dsp:txXfrm>
    </dsp:sp>
    <dsp:sp modelId="{64CBBC84-5E75-4AF1-AFF8-C0ED855C23AD}">
      <dsp:nvSpPr>
        <dsp:cNvPr id="0" name=""/>
        <dsp:cNvSpPr/>
      </dsp:nvSpPr>
      <dsp:spPr>
        <a:xfrm>
          <a:off x="4349979" y="656125"/>
          <a:ext cx="1253041" cy="1253041"/>
        </a:xfrm>
        <a:prstGeom prst="ellipse">
          <a:avLst/>
        </a:prstGeom>
        <a:gradFill rotWithShape="0">
          <a:gsLst>
            <a:gs pos="0">
              <a:schemeClr val="accent5">
                <a:alpha val="50000"/>
                <a:hueOff val="-1931012"/>
                <a:satOff val="-4977"/>
                <a:lumOff val="-3361"/>
                <a:alphaOff val="0"/>
                <a:satMod val="103000"/>
                <a:lumMod val="102000"/>
                <a:tint val="94000"/>
              </a:schemeClr>
            </a:gs>
            <a:gs pos="50000">
              <a:schemeClr val="accent5">
                <a:alpha val="50000"/>
                <a:hueOff val="-1931012"/>
                <a:satOff val="-4977"/>
                <a:lumOff val="-3361"/>
                <a:alphaOff val="0"/>
                <a:satMod val="110000"/>
                <a:lumMod val="100000"/>
                <a:shade val="100000"/>
              </a:schemeClr>
            </a:gs>
            <a:gs pos="100000">
              <a:schemeClr val="accent5">
                <a:alpha val="50000"/>
                <a:hueOff val="-1931012"/>
                <a:satOff val="-4977"/>
                <a:lumOff val="-3361"/>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tx1"/>
        </a:fontRef>
      </dsp:style>
      <dsp:txBody>
        <a:bodyPr spcFirstLastPara="0" vert="horz" wrap="square" lIns="12700" tIns="12700" rIns="12700" bIns="12700" numCol="1" spcCol="1270" anchor="ctr" anchorCtr="0">
          <a:noAutofit/>
        </a:bodyPr>
        <a:lstStyle/>
        <a:p>
          <a:pPr lvl="0" algn="ctr" defTabSz="444500">
            <a:lnSpc>
              <a:spcPct val="90000"/>
            </a:lnSpc>
            <a:spcBef>
              <a:spcPct val="0"/>
            </a:spcBef>
            <a:spcAft>
              <a:spcPct val="35000"/>
            </a:spcAft>
          </a:pPr>
          <a:r>
            <a:rPr lang="en-US" sz="1000" kern="1200" dirty="0"/>
            <a:t>Verbal Comprehension</a:t>
          </a:r>
        </a:p>
      </dsp:txBody>
      <dsp:txXfrm>
        <a:off x="4533483" y="839629"/>
        <a:ext cx="886033" cy="886033"/>
      </dsp:txXfrm>
    </dsp:sp>
    <dsp:sp modelId="{80C78CE4-9A4E-4889-8154-4C6201ECD09E}">
      <dsp:nvSpPr>
        <dsp:cNvPr id="0" name=""/>
        <dsp:cNvSpPr/>
      </dsp:nvSpPr>
      <dsp:spPr>
        <a:xfrm>
          <a:off x="4665297" y="2037625"/>
          <a:ext cx="1253041" cy="1253041"/>
        </a:xfrm>
        <a:prstGeom prst="ellipse">
          <a:avLst/>
        </a:prstGeom>
        <a:gradFill rotWithShape="0">
          <a:gsLst>
            <a:gs pos="0">
              <a:schemeClr val="accent5">
                <a:alpha val="50000"/>
                <a:hueOff val="-2896518"/>
                <a:satOff val="-7465"/>
                <a:lumOff val="-5042"/>
                <a:alphaOff val="0"/>
                <a:satMod val="103000"/>
                <a:lumMod val="102000"/>
                <a:tint val="94000"/>
              </a:schemeClr>
            </a:gs>
            <a:gs pos="50000">
              <a:schemeClr val="accent5">
                <a:alpha val="50000"/>
                <a:hueOff val="-2896518"/>
                <a:satOff val="-7465"/>
                <a:lumOff val="-5042"/>
                <a:alphaOff val="0"/>
                <a:satMod val="110000"/>
                <a:lumMod val="100000"/>
                <a:shade val="100000"/>
              </a:schemeClr>
            </a:gs>
            <a:gs pos="100000">
              <a:schemeClr val="accent5">
                <a:alpha val="50000"/>
                <a:hueOff val="-2896518"/>
                <a:satOff val="-7465"/>
                <a:lumOff val="-5042"/>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tx1"/>
        </a:fontRef>
      </dsp:style>
      <dsp:txBody>
        <a:bodyPr spcFirstLastPara="0" vert="horz" wrap="square" lIns="12700" tIns="12700" rIns="12700" bIns="12700" numCol="1" spcCol="1270" anchor="ctr" anchorCtr="0">
          <a:noAutofit/>
        </a:bodyPr>
        <a:lstStyle/>
        <a:p>
          <a:pPr lvl="0" algn="ctr" defTabSz="444500">
            <a:lnSpc>
              <a:spcPct val="90000"/>
            </a:lnSpc>
            <a:spcBef>
              <a:spcPct val="0"/>
            </a:spcBef>
            <a:spcAft>
              <a:spcPct val="35000"/>
            </a:spcAft>
          </a:pPr>
          <a:r>
            <a:rPr lang="en-US" sz="1000" kern="1200" dirty="0"/>
            <a:t>Perceptual Speed</a:t>
          </a:r>
        </a:p>
      </dsp:txBody>
      <dsp:txXfrm>
        <a:off x="4848801" y="2221129"/>
        <a:ext cx="886033" cy="886033"/>
      </dsp:txXfrm>
    </dsp:sp>
    <dsp:sp modelId="{E0A6359E-8E0A-496D-80F6-5C0B09E6EEA1}">
      <dsp:nvSpPr>
        <dsp:cNvPr id="0" name=""/>
        <dsp:cNvSpPr/>
      </dsp:nvSpPr>
      <dsp:spPr>
        <a:xfrm>
          <a:off x="3781795" y="3145502"/>
          <a:ext cx="1253041" cy="1253041"/>
        </a:xfrm>
        <a:prstGeom prst="ellipse">
          <a:avLst/>
        </a:prstGeom>
        <a:gradFill rotWithShape="0">
          <a:gsLst>
            <a:gs pos="0">
              <a:schemeClr val="accent5">
                <a:alpha val="50000"/>
                <a:hueOff val="-3862025"/>
                <a:satOff val="-9954"/>
                <a:lumOff val="-6723"/>
                <a:alphaOff val="0"/>
                <a:satMod val="103000"/>
                <a:lumMod val="102000"/>
                <a:tint val="94000"/>
              </a:schemeClr>
            </a:gs>
            <a:gs pos="50000">
              <a:schemeClr val="accent5">
                <a:alpha val="50000"/>
                <a:hueOff val="-3862025"/>
                <a:satOff val="-9954"/>
                <a:lumOff val="-6723"/>
                <a:alphaOff val="0"/>
                <a:satMod val="110000"/>
                <a:lumMod val="100000"/>
                <a:shade val="100000"/>
              </a:schemeClr>
            </a:gs>
            <a:gs pos="100000">
              <a:schemeClr val="accent5">
                <a:alpha val="50000"/>
                <a:hueOff val="-3862025"/>
                <a:satOff val="-9954"/>
                <a:lumOff val="-6723"/>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tx1"/>
        </a:fontRef>
      </dsp:style>
      <dsp:txBody>
        <a:bodyPr spcFirstLastPara="0" vert="horz" wrap="square" lIns="12700" tIns="12700" rIns="12700" bIns="12700" numCol="1" spcCol="1270" anchor="ctr" anchorCtr="0">
          <a:noAutofit/>
        </a:bodyPr>
        <a:lstStyle/>
        <a:p>
          <a:pPr lvl="0" algn="ctr" defTabSz="444500">
            <a:lnSpc>
              <a:spcPct val="90000"/>
            </a:lnSpc>
            <a:spcBef>
              <a:spcPct val="0"/>
            </a:spcBef>
            <a:spcAft>
              <a:spcPct val="35000"/>
            </a:spcAft>
          </a:pPr>
          <a:r>
            <a:rPr lang="en-US" sz="1000" kern="1200" dirty="0"/>
            <a:t>Inductive Reasoning</a:t>
          </a:r>
        </a:p>
      </dsp:txBody>
      <dsp:txXfrm>
        <a:off x="3965299" y="3329006"/>
        <a:ext cx="886033" cy="886033"/>
      </dsp:txXfrm>
    </dsp:sp>
    <dsp:sp modelId="{73E98292-27BC-4416-8E67-61AB3C684EE0}">
      <dsp:nvSpPr>
        <dsp:cNvPr id="0" name=""/>
        <dsp:cNvSpPr/>
      </dsp:nvSpPr>
      <dsp:spPr>
        <a:xfrm>
          <a:off x="2364767" y="3145502"/>
          <a:ext cx="1253041" cy="1253041"/>
        </a:xfrm>
        <a:prstGeom prst="ellipse">
          <a:avLst/>
        </a:prstGeom>
        <a:gradFill rotWithShape="0">
          <a:gsLst>
            <a:gs pos="0">
              <a:schemeClr val="accent5">
                <a:alpha val="50000"/>
                <a:hueOff val="-4827531"/>
                <a:satOff val="-12442"/>
                <a:lumOff val="-8404"/>
                <a:alphaOff val="0"/>
                <a:satMod val="103000"/>
                <a:lumMod val="102000"/>
                <a:tint val="94000"/>
              </a:schemeClr>
            </a:gs>
            <a:gs pos="50000">
              <a:schemeClr val="accent5">
                <a:alpha val="50000"/>
                <a:hueOff val="-4827531"/>
                <a:satOff val="-12442"/>
                <a:lumOff val="-8404"/>
                <a:alphaOff val="0"/>
                <a:satMod val="110000"/>
                <a:lumMod val="100000"/>
                <a:shade val="100000"/>
              </a:schemeClr>
            </a:gs>
            <a:gs pos="100000">
              <a:schemeClr val="accent5">
                <a:alpha val="50000"/>
                <a:hueOff val="-4827531"/>
                <a:satOff val="-12442"/>
                <a:lumOff val="-8404"/>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tx1"/>
        </a:fontRef>
      </dsp:style>
      <dsp:txBody>
        <a:bodyPr spcFirstLastPara="0" vert="horz" wrap="square" lIns="12700" tIns="12700" rIns="12700" bIns="12700" numCol="1" spcCol="1270" anchor="ctr" anchorCtr="0">
          <a:noAutofit/>
        </a:bodyPr>
        <a:lstStyle/>
        <a:p>
          <a:pPr lvl="0" algn="ctr" defTabSz="444500">
            <a:lnSpc>
              <a:spcPct val="90000"/>
            </a:lnSpc>
            <a:spcBef>
              <a:spcPct val="0"/>
            </a:spcBef>
            <a:spcAft>
              <a:spcPct val="35000"/>
            </a:spcAft>
          </a:pPr>
          <a:r>
            <a:rPr lang="en-US" sz="1000" kern="1200" dirty="0"/>
            <a:t>Deductive Reasoning</a:t>
          </a:r>
        </a:p>
      </dsp:txBody>
      <dsp:txXfrm>
        <a:off x="2548271" y="3329006"/>
        <a:ext cx="886033" cy="886033"/>
      </dsp:txXfrm>
    </dsp:sp>
    <dsp:sp modelId="{02785CA4-3427-4DEC-99F4-D9D82A787C60}">
      <dsp:nvSpPr>
        <dsp:cNvPr id="0" name=""/>
        <dsp:cNvSpPr/>
      </dsp:nvSpPr>
      <dsp:spPr>
        <a:xfrm>
          <a:off x="1481265" y="2037625"/>
          <a:ext cx="1253041" cy="1253041"/>
        </a:xfrm>
        <a:prstGeom prst="ellipse">
          <a:avLst/>
        </a:prstGeom>
        <a:gradFill rotWithShape="0">
          <a:gsLst>
            <a:gs pos="0">
              <a:schemeClr val="accent5">
                <a:alpha val="50000"/>
                <a:hueOff val="-5793037"/>
                <a:satOff val="-14931"/>
                <a:lumOff val="-10084"/>
                <a:alphaOff val="0"/>
                <a:satMod val="103000"/>
                <a:lumMod val="102000"/>
                <a:tint val="94000"/>
              </a:schemeClr>
            </a:gs>
            <a:gs pos="50000">
              <a:schemeClr val="accent5">
                <a:alpha val="50000"/>
                <a:hueOff val="-5793037"/>
                <a:satOff val="-14931"/>
                <a:lumOff val="-10084"/>
                <a:alphaOff val="0"/>
                <a:satMod val="110000"/>
                <a:lumMod val="100000"/>
                <a:shade val="100000"/>
              </a:schemeClr>
            </a:gs>
            <a:gs pos="100000">
              <a:schemeClr val="accent5">
                <a:alpha val="50000"/>
                <a:hueOff val="-5793037"/>
                <a:satOff val="-14931"/>
                <a:lumOff val="-10084"/>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tx1"/>
        </a:fontRef>
      </dsp:style>
      <dsp:txBody>
        <a:bodyPr spcFirstLastPara="0" vert="horz" wrap="square" lIns="12700" tIns="12700" rIns="12700" bIns="12700" numCol="1" spcCol="1270" anchor="ctr" anchorCtr="0">
          <a:noAutofit/>
        </a:bodyPr>
        <a:lstStyle/>
        <a:p>
          <a:pPr lvl="0" algn="ctr" defTabSz="444500">
            <a:lnSpc>
              <a:spcPct val="90000"/>
            </a:lnSpc>
            <a:spcBef>
              <a:spcPct val="0"/>
            </a:spcBef>
            <a:spcAft>
              <a:spcPct val="35000"/>
            </a:spcAft>
          </a:pPr>
          <a:r>
            <a:rPr lang="en-US" sz="1000" kern="1200" dirty="0"/>
            <a:t>Spatial Visualization</a:t>
          </a:r>
        </a:p>
      </dsp:txBody>
      <dsp:txXfrm>
        <a:off x="1664769" y="2221129"/>
        <a:ext cx="886033" cy="886033"/>
      </dsp:txXfrm>
    </dsp:sp>
    <dsp:sp modelId="{D999E3F5-FEC5-4ADF-9DCF-BB5FA15BCF86}">
      <dsp:nvSpPr>
        <dsp:cNvPr id="0" name=""/>
        <dsp:cNvSpPr/>
      </dsp:nvSpPr>
      <dsp:spPr>
        <a:xfrm>
          <a:off x="1796583" y="656125"/>
          <a:ext cx="1253041" cy="1253041"/>
        </a:xfrm>
        <a:prstGeom prst="ellipse">
          <a:avLst/>
        </a:prstGeom>
        <a:gradFill rotWithShape="0">
          <a:gsLst>
            <a:gs pos="0">
              <a:schemeClr val="accent5">
                <a:alpha val="50000"/>
                <a:hueOff val="-6758543"/>
                <a:satOff val="-17419"/>
                <a:lumOff val="-11765"/>
                <a:alphaOff val="0"/>
                <a:satMod val="103000"/>
                <a:lumMod val="102000"/>
                <a:tint val="94000"/>
              </a:schemeClr>
            </a:gs>
            <a:gs pos="50000">
              <a:schemeClr val="accent5">
                <a:alpha val="50000"/>
                <a:hueOff val="-6758543"/>
                <a:satOff val="-17419"/>
                <a:lumOff val="-11765"/>
                <a:alphaOff val="0"/>
                <a:satMod val="110000"/>
                <a:lumMod val="100000"/>
                <a:shade val="100000"/>
              </a:schemeClr>
            </a:gs>
            <a:gs pos="100000">
              <a:schemeClr val="accent5">
                <a:alpha val="50000"/>
                <a:hueOff val="-6758543"/>
                <a:satOff val="-17419"/>
                <a:lumOff val="-11765"/>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tx1"/>
        </a:fontRef>
      </dsp:style>
      <dsp:txBody>
        <a:bodyPr spcFirstLastPara="0" vert="horz" wrap="square" lIns="12700" tIns="12700" rIns="12700" bIns="12700" numCol="1" spcCol="1270" anchor="ctr" anchorCtr="0">
          <a:noAutofit/>
        </a:bodyPr>
        <a:lstStyle/>
        <a:p>
          <a:pPr lvl="0" algn="ctr" defTabSz="444500">
            <a:lnSpc>
              <a:spcPct val="90000"/>
            </a:lnSpc>
            <a:spcBef>
              <a:spcPct val="0"/>
            </a:spcBef>
            <a:spcAft>
              <a:spcPct val="35000"/>
            </a:spcAft>
          </a:pPr>
          <a:r>
            <a:rPr lang="en-US" sz="1000" kern="1200" dirty="0"/>
            <a:t>Memory</a:t>
          </a:r>
        </a:p>
      </dsp:txBody>
      <dsp:txXfrm>
        <a:off x="1980087" y="839629"/>
        <a:ext cx="886033" cy="886033"/>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42B2C2F-601C-4D7A-AB37-747860AD5BD4}">
      <dsp:nvSpPr>
        <dsp:cNvPr id="0" name=""/>
        <dsp:cNvSpPr/>
      </dsp:nvSpPr>
      <dsp:spPr>
        <a:xfrm>
          <a:off x="713765" y="0"/>
          <a:ext cx="4044674" cy="3429844"/>
        </a:xfrm>
        <a:prstGeom prst="rightArrow">
          <a:avLst/>
        </a:prstGeom>
        <a:solidFill>
          <a:schemeClr val="accent5">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0611AC07-0EBF-47D3-88B9-B9680769F0B1}">
      <dsp:nvSpPr>
        <dsp:cNvPr id="0" name=""/>
        <dsp:cNvSpPr/>
      </dsp:nvSpPr>
      <dsp:spPr>
        <a:xfrm>
          <a:off x="5111" y="1028953"/>
          <a:ext cx="1531622" cy="1371937"/>
        </a:xfrm>
        <a:prstGeom prst="roundRect">
          <a:avLst/>
        </a:prstGeom>
        <a:solidFill>
          <a:schemeClr val="accent5">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3">
          <a:scrgbClr r="0" g="0" b="0"/>
        </a:lnRef>
        <a:fillRef idx="1">
          <a:scrgbClr r="0" g="0" b="0"/>
        </a:fillRef>
        <a:effectRef idx="1">
          <a:scrgbClr r="0" g="0" b="0"/>
        </a:effectRef>
        <a:fontRef idx="minor">
          <a:schemeClr val="lt1"/>
        </a:fontRef>
      </dsp:style>
      <dsp:txBody>
        <a:bodyPr spcFirstLastPara="0" vert="horz" wrap="square" lIns="80010" tIns="80010" rIns="80010" bIns="80010" numCol="1" spcCol="1270" anchor="ctr" anchorCtr="0">
          <a:noAutofit/>
        </a:bodyPr>
        <a:lstStyle/>
        <a:p>
          <a:pPr lvl="0" algn="ctr" defTabSz="933450">
            <a:lnSpc>
              <a:spcPct val="90000"/>
            </a:lnSpc>
            <a:spcBef>
              <a:spcPct val="0"/>
            </a:spcBef>
            <a:spcAft>
              <a:spcPct val="35000"/>
            </a:spcAft>
          </a:pPr>
          <a:r>
            <a:rPr lang="en-US" sz="2100" kern="1200" dirty="0"/>
            <a:t>Involves Change</a:t>
          </a:r>
        </a:p>
      </dsp:txBody>
      <dsp:txXfrm>
        <a:off x="72083" y="1095925"/>
        <a:ext cx="1397678" cy="1237993"/>
      </dsp:txXfrm>
    </dsp:sp>
    <dsp:sp modelId="{2AB29214-3F79-4297-8374-AEB9782DB1F7}">
      <dsp:nvSpPr>
        <dsp:cNvPr id="0" name=""/>
        <dsp:cNvSpPr/>
      </dsp:nvSpPr>
      <dsp:spPr>
        <a:xfrm>
          <a:off x="1613408" y="1028953"/>
          <a:ext cx="1531622" cy="1371937"/>
        </a:xfrm>
        <a:prstGeom prst="roundRect">
          <a:avLst/>
        </a:prstGeom>
        <a:solidFill>
          <a:schemeClr val="accent5">
            <a:hueOff val="-3379271"/>
            <a:satOff val="-8710"/>
            <a:lumOff val="-5883"/>
            <a:alphaOff val="0"/>
          </a:schemeClr>
        </a:solidFill>
        <a:ln w="19050" cap="flat" cmpd="sng" algn="ctr">
          <a:solidFill>
            <a:schemeClr val="lt1">
              <a:hueOff val="0"/>
              <a:satOff val="0"/>
              <a:lumOff val="0"/>
              <a:alphaOff val="0"/>
            </a:schemeClr>
          </a:solidFill>
          <a:prstDash val="solid"/>
          <a:miter lim="800000"/>
        </a:ln>
        <a:effectLst/>
      </dsp:spPr>
      <dsp:style>
        <a:lnRef idx="3">
          <a:scrgbClr r="0" g="0" b="0"/>
        </a:lnRef>
        <a:fillRef idx="1">
          <a:scrgbClr r="0" g="0" b="0"/>
        </a:fillRef>
        <a:effectRef idx="1">
          <a:scrgbClr r="0" g="0" b="0"/>
        </a:effectRef>
        <a:fontRef idx="minor">
          <a:schemeClr val="lt1"/>
        </a:fontRef>
      </dsp:style>
      <dsp:txBody>
        <a:bodyPr spcFirstLastPara="0" vert="horz" wrap="square" lIns="80010" tIns="80010" rIns="80010" bIns="80010" numCol="1" spcCol="1270" anchor="ctr" anchorCtr="0">
          <a:noAutofit/>
        </a:bodyPr>
        <a:lstStyle/>
        <a:p>
          <a:pPr lvl="0" algn="ctr" defTabSz="933450">
            <a:lnSpc>
              <a:spcPct val="90000"/>
            </a:lnSpc>
            <a:spcBef>
              <a:spcPct val="0"/>
            </a:spcBef>
            <a:spcAft>
              <a:spcPct val="35000"/>
            </a:spcAft>
          </a:pPr>
          <a:r>
            <a:rPr lang="en-US" sz="2100" kern="1200" dirty="0"/>
            <a:t>Is Relatively Permanent</a:t>
          </a:r>
        </a:p>
      </dsp:txBody>
      <dsp:txXfrm>
        <a:off x="1680380" y="1095925"/>
        <a:ext cx="1397678" cy="1237993"/>
      </dsp:txXfrm>
    </dsp:sp>
    <dsp:sp modelId="{64467F69-80F8-428C-8010-E56152F82C0F}">
      <dsp:nvSpPr>
        <dsp:cNvPr id="0" name=""/>
        <dsp:cNvSpPr/>
      </dsp:nvSpPr>
      <dsp:spPr>
        <a:xfrm>
          <a:off x="3221705" y="1028953"/>
          <a:ext cx="1531622" cy="1371937"/>
        </a:xfrm>
        <a:prstGeom prst="roundRect">
          <a:avLst/>
        </a:prstGeom>
        <a:solidFill>
          <a:schemeClr val="accent5">
            <a:hueOff val="-6758543"/>
            <a:satOff val="-17419"/>
            <a:lumOff val="-11765"/>
            <a:alphaOff val="0"/>
          </a:schemeClr>
        </a:solidFill>
        <a:ln w="19050" cap="flat" cmpd="sng" algn="ctr">
          <a:solidFill>
            <a:schemeClr val="lt1">
              <a:hueOff val="0"/>
              <a:satOff val="0"/>
              <a:lumOff val="0"/>
              <a:alphaOff val="0"/>
            </a:schemeClr>
          </a:solidFill>
          <a:prstDash val="solid"/>
          <a:miter lim="800000"/>
        </a:ln>
        <a:effectLst/>
      </dsp:spPr>
      <dsp:style>
        <a:lnRef idx="3">
          <a:scrgbClr r="0" g="0" b="0"/>
        </a:lnRef>
        <a:fillRef idx="1">
          <a:scrgbClr r="0" g="0" b="0"/>
        </a:fillRef>
        <a:effectRef idx="1">
          <a:scrgbClr r="0" g="0" b="0"/>
        </a:effectRef>
        <a:fontRef idx="minor">
          <a:schemeClr val="lt1"/>
        </a:fontRef>
      </dsp:style>
      <dsp:txBody>
        <a:bodyPr spcFirstLastPara="0" vert="horz" wrap="square" lIns="80010" tIns="80010" rIns="80010" bIns="80010" numCol="1" spcCol="1270" anchor="ctr" anchorCtr="0">
          <a:noAutofit/>
        </a:bodyPr>
        <a:lstStyle/>
        <a:p>
          <a:pPr lvl="0" algn="ctr" defTabSz="933450">
            <a:lnSpc>
              <a:spcPct val="90000"/>
            </a:lnSpc>
            <a:spcBef>
              <a:spcPct val="0"/>
            </a:spcBef>
            <a:spcAft>
              <a:spcPct val="35000"/>
            </a:spcAft>
          </a:pPr>
          <a:r>
            <a:rPr lang="en-US" sz="2100" kern="1200" dirty="0"/>
            <a:t>Is Acquired Through Experience</a:t>
          </a:r>
        </a:p>
      </dsp:txBody>
      <dsp:txXfrm>
        <a:off x="3288677" y="1095925"/>
        <a:ext cx="1397678" cy="1237993"/>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B48018C-7F41-4C00-AF36-C7BBE9EFFBEE}">
      <dsp:nvSpPr>
        <dsp:cNvPr id="0" name=""/>
        <dsp:cNvSpPr/>
      </dsp:nvSpPr>
      <dsp:spPr>
        <a:xfrm rot="16200000">
          <a:off x="234" y="669"/>
          <a:ext cx="1370260" cy="1370260"/>
        </a:xfrm>
        <a:prstGeom prst="upArrow">
          <a:avLst>
            <a:gd name="adj1" fmla="val 50000"/>
            <a:gd name="adj2" fmla="val 35000"/>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lvl="0" algn="ctr" defTabSz="666750">
            <a:lnSpc>
              <a:spcPct val="90000"/>
            </a:lnSpc>
            <a:spcBef>
              <a:spcPct val="0"/>
            </a:spcBef>
            <a:spcAft>
              <a:spcPct val="35000"/>
            </a:spcAft>
          </a:pPr>
          <a:r>
            <a:rPr lang="en-US" sz="1500" kern="1200" dirty="0"/>
            <a:t>Extroverted (E)</a:t>
          </a:r>
        </a:p>
      </dsp:txBody>
      <dsp:txXfrm rot="5400000">
        <a:off x="240030" y="343233"/>
        <a:ext cx="1130465" cy="685130"/>
      </dsp:txXfrm>
    </dsp:sp>
    <dsp:sp modelId="{623B653F-D5F4-4756-B2FA-E7B63C0D081E}">
      <dsp:nvSpPr>
        <dsp:cNvPr id="0" name=""/>
        <dsp:cNvSpPr/>
      </dsp:nvSpPr>
      <dsp:spPr>
        <a:xfrm rot="5400000">
          <a:off x="1981205" y="0"/>
          <a:ext cx="1370260" cy="1370260"/>
        </a:xfrm>
        <a:prstGeom prst="upArrow">
          <a:avLst>
            <a:gd name="adj1" fmla="val 50000"/>
            <a:gd name="adj2" fmla="val 35000"/>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lvl="0" algn="ctr" defTabSz="666750">
            <a:lnSpc>
              <a:spcPct val="90000"/>
            </a:lnSpc>
            <a:spcBef>
              <a:spcPct val="0"/>
            </a:spcBef>
            <a:spcAft>
              <a:spcPct val="35000"/>
            </a:spcAft>
          </a:pPr>
          <a:r>
            <a:rPr lang="en-US" sz="1500" kern="1200" dirty="0"/>
            <a:t>Introverted (I)</a:t>
          </a:r>
        </a:p>
      </dsp:txBody>
      <dsp:txXfrm rot="-5400000">
        <a:off x="1981206" y="342565"/>
        <a:ext cx="1130465" cy="685130"/>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B48018C-7F41-4C00-AF36-C7BBE9EFFBEE}">
      <dsp:nvSpPr>
        <dsp:cNvPr id="0" name=""/>
        <dsp:cNvSpPr/>
      </dsp:nvSpPr>
      <dsp:spPr>
        <a:xfrm rot="16200000">
          <a:off x="670" y="669"/>
          <a:ext cx="1370260" cy="1370260"/>
        </a:xfrm>
        <a:prstGeom prst="upArrow">
          <a:avLst>
            <a:gd name="adj1" fmla="val 50000"/>
            <a:gd name="adj2" fmla="val 35000"/>
          </a:avLst>
        </a:prstGeom>
        <a:solidFill>
          <a:srgbClr val="CC660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3792" tIns="113792" rIns="113792" bIns="113792" numCol="1" spcCol="1270" anchor="ctr" anchorCtr="0">
          <a:noAutofit/>
        </a:bodyPr>
        <a:lstStyle/>
        <a:p>
          <a:pPr lvl="0" algn="ctr" defTabSz="711200">
            <a:lnSpc>
              <a:spcPct val="90000"/>
            </a:lnSpc>
            <a:spcBef>
              <a:spcPct val="0"/>
            </a:spcBef>
            <a:spcAft>
              <a:spcPct val="35000"/>
            </a:spcAft>
          </a:pPr>
          <a:r>
            <a:rPr lang="en-US" sz="1600" kern="1200" dirty="0"/>
            <a:t>Sensing (S)</a:t>
          </a:r>
        </a:p>
      </dsp:txBody>
      <dsp:txXfrm rot="5400000">
        <a:off x="240466" y="343233"/>
        <a:ext cx="1130465" cy="685130"/>
      </dsp:txXfrm>
    </dsp:sp>
    <dsp:sp modelId="{623B653F-D5F4-4756-B2FA-E7B63C0D081E}">
      <dsp:nvSpPr>
        <dsp:cNvPr id="0" name=""/>
        <dsp:cNvSpPr/>
      </dsp:nvSpPr>
      <dsp:spPr>
        <a:xfrm rot="5400000">
          <a:off x="1981201" y="1339"/>
          <a:ext cx="1370260" cy="1370260"/>
        </a:xfrm>
        <a:prstGeom prst="upArrow">
          <a:avLst>
            <a:gd name="adj1" fmla="val 50000"/>
            <a:gd name="adj2" fmla="val 35000"/>
          </a:avLst>
        </a:prstGeom>
        <a:solidFill>
          <a:srgbClr val="CC660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3792" tIns="113792" rIns="113792" bIns="113792" numCol="1" spcCol="1270" anchor="ctr" anchorCtr="0">
          <a:noAutofit/>
        </a:bodyPr>
        <a:lstStyle/>
        <a:p>
          <a:pPr lvl="0" algn="ctr" defTabSz="711200">
            <a:lnSpc>
              <a:spcPct val="90000"/>
            </a:lnSpc>
            <a:spcBef>
              <a:spcPct val="0"/>
            </a:spcBef>
            <a:spcAft>
              <a:spcPct val="35000"/>
            </a:spcAft>
          </a:pPr>
          <a:r>
            <a:rPr lang="en-US" sz="1600" kern="1200" dirty="0"/>
            <a:t>Intuitive (N)</a:t>
          </a:r>
        </a:p>
      </dsp:txBody>
      <dsp:txXfrm rot="-5400000">
        <a:off x="1981202" y="343904"/>
        <a:ext cx="1130465" cy="685130"/>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B48018C-7F41-4C00-AF36-C7BBE9EFFBEE}">
      <dsp:nvSpPr>
        <dsp:cNvPr id="0" name=""/>
        <dsp:cNvSpPr/>
      </dsp:nvSpPr>
      <dsp:spPr>
        <a:xfrm rot="16200000">
          <a:off x="234" y="669"/>
          <a:ext cx="1370260" cy="1370260"/>
        </a:xfrm>
        <a:prstGeom prst="upArrow">
          <a:avLst>
            <a:gd name="adj1" fmla="val 50000"/>
            <a:gd name="adj2" fmla="val 35000"/>
          </a:avLst>
        </a:prstGeom>
        <a:solidFill>
          <a:schemeClr val="accent5">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3792" tIns="113792" rIns="113792" bIns="113792" numCol="1" spcCol="1270" anchor="ctr" anchorCtr="0">
          <a:noAutofit/>
        </a:bodyPr>
        <a:lstStyle/>
        <a:p>
          <a:pPr lvl="0" algn="ctr" defTabSz="711200">
            <a:lnSpc>
              <a:spcPct val="90000"/>
            </a:lnSpc>
            <a:spcBef>
              <a:spcPct val="0"/>
            </a:spcBef>
            <a:spcAft>
              <a:spcPct val="35000"/>
            </a:spcAft>
          </a:pPr>
          <a:r>
            <a:rPr lang="en-US" sz="1600" kern="1200" dirty="0">
              <a:solidFill>
                <a:schemeClr val="tx1"/>
              </a:solidFill>
            </a:rPr>
            <a:t>Thinking (T)</a:t>
          </a:r>
        </a:p>
      </dsp:txBody>
      <dsp:txXfrm rot="5400000">
        <a:off x="240030" y="343233"/>
        <a:ext cx="1130465" cy="685130"/>
      </dsp:txXfrm>
    </dsp:sp>
    <dsp:sp modelId="{623B653F-D5F4-4756-B2FA-E7B63C0D081E}">
      <dsp:nvSpPr>
        <dsp:cNvPr id="0" name=""/>
        <dsp:cNvSpPr/>
      </dsp:nvSpPr>
      <dsp:spPr>
        <a:xfrm rot="5400000">
          <a:off x="1982539" y="1339"/>
          <a:ext cx="1370260" cy="1370260"/>
        </a:xfrm>
        <a:prstGeom prst="upArrow">
          <a:avLst>
            <a:gd name="adj1" fmla="val 50000"/>
            <a:gd name="adj2" fmla="val 35000"/>
          </a:avLst>
        </a:prstGeom>
        <a:solidFill>
          <a:schemeClr val="accent5">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3792" tIns="113792" rIns="113792" bIns="113792" numCol="1" spcCol="1270" anchor="ctr" anchorCtr="0">
          <a:noAutofit/>
        </a:bodyPr>
        <a:lstStyle/>
        <a:p>
          <a:pPr lvl="0" algn="ctr" defTabSz="711200">
            <a:lnSpc>
              <a:spcPct val="90000"/>
            </a:lnSpc>
            <a:spcBef>
              <a:spcPct val="0"/>
            </a:spcBef>
            <a:spcAft>
              <a:spcPct val="35000"/>
            </a:spcAft>
          </a:pPr>
          <a:r>
            <a:rPr lang="en-US" sz="1600" kern="1200" dirty="0">
              <a:solidFill>
                <a:schemeClr val="tx1"/>
              </a:solidFill>
            </a:rPr>
            <a:t>Feeling (F)</a:t>
          </a:r>
        </a:p>
      </dsp:txBody>
      <dsp:txXfrm rot="-5400000">
        <a:off x="1982540" y="343904"/>
        <a:ext cx="1130465" cy="685130"/>
      </dsp:txXfrm>
    </dsp:sp>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B48018C-7F41-4C00-AF36-C7BBE9EFFBEE}">
      <dsp:nvSpPr>
        <dsp:cNvPr id="0" name=""/>
        <dsp:cNvSpPr/>
      </dsp:nvSpPr>
      <dsp:spPr>
        <a:xfrm rot="16200000">
          <a:off x="234" y="669"/>
          <a:ext cx="1370260" cy="1370260"/>
        </a:xfrm>
        <a:prstGeom prst="upArrow">
          <a:avLst>
            <a:gd name="adj1" fmla="val 50000"/>
            <a:gd name="adj2" fmla="val 35000"/>
          </a:avLst>
        </a:prstGeom>
        <a:solidFill>
          <a:srgbClr val="336699"/>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3792" tIns="113792" rIns="113792" bIns="113792" numCol="1" spcCol="1270" anchor="ctr" anchorCtr="0">
          <a:noAutofit/>
        </a:bodyPr>
        <a:lstStyle/>
        <a:p>
          <a:pPr lvl="0" algn="ctr" defTabSz="711200">
            <a:lnSpc>
              <a:spcPct val="90000"/>
            </a:lnSpc>
            <a:spcBef>
              <a:spcPct val="0"/>
            </a:spcBef>
            <a:spcAft>
              <a:spcPct val="35000"/>
            </a:spcAft>
          </a:pPr>
          <a:r>
            <a:rPr lang="en-US" sz="1600" kern="1200" dirty="0"/>
            <a:t>Judging (J)</a:t>
          </a:r>
        </a:p>
      </dsp:txBody>
      <dsp:txXfrm rot="5400000">
        <a:off x="240030" y="343233"/>
        <a:ext cx="1130465" cy="685130"/>
      </dsp:txXfrm>
    </dsp:sp>
    <dsp:sp modelId="{623B653F-D5F4-4756-B2FA-E7B63C0D081E}">
      <dsp:nvSpPr>
        <dsp:cNvPr id="0" name=""/>
        <dsp:cNvSpPr/>
      </dsp:nvSpPr>
      <dsp:spPr>
        <a:xfrm rot="5400000">
          <a:off x="1982305" y="669"/>
          <a:ext cx="1370260" cy="1370260"/>
        </a:xfrm>
        <a:prstGeom prst="upArrow">
          <a:avLst>
            <a:gd name="adj1" fmla="val 50000"/>
            <a:gd name="adj2" fmla="val 35000"/>
          </a:avLst>
        </a:prstGeom>
        <a:solidFill>
          <a:srgbClr val="336699"/>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3792" tIns="113792" rIns="113792" bIns="113792" numCol="1" spcCol="1270" anchor="ctr" anchorCtr="0">
          <a:noAutofit/>
        </a:bodyPr>
        <a:lstStyle/>
        <a:p>
          <a:pPr lvl="0" algn="ctr" defTabSz="711200">
            <a:lnSpc>
              <a:spcPct val="90000"/>
            </a:lnSpc>
            <a:spcBef>
              <a:spcPct val="0"/>
            </a:spcBef>
            <a:spcAft>
              <a:spcPct val="35000"/>
            </a:spcAft>
          </a:pPr>
          <a:r>
            <a:rPr lang="en-US" sz="1600" kern="1200" dirty="0"/>
            <a:t>Perceiving (P)</a:t>
          </a:r>
        </a:p>
      </dsp:txBody>
      <dsp:txXfrm rot="-5400000">
        <a:off x="1982306" y="343234"/>
        <a:ext cx="1130465" cy="685130"/>
      </dsp:txXfrm>
    </dsp:sp>
  </dsp:spTree>
</dsp:drawing>
</file>

<file path=ppt/diagrams/drawing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3703FBF-FC3A-47AA-BDED-14E4CA728136}">
      <dsp:nvSpPr>
        <dsp:cNvPr id="0" name=""/>
        <dsp:cNvSpPr/>
      </dsp:nvSpPr>
      <dsp:spPr>
        <a:xfrm rot="5400000">
          <a:off x="671977" y="-518718"/>
          <a:ext cx="946152" cy="2000596"/>
        </a:xfrm>
        <a:prstGeom prst="chevron">
          <a:avLst/>
        </a:prstGeom>
        <a:solidFill>
          <a:schemeClr val="accent5">
            <a:hueOff val="0"/>
            <a:satOff val="0"/>
            <a:lumOff val="0"/>
            <a:alphaOff val="0"/>
          </a:schemeClr>
        </a:solidFill>
        <a:ln w="12700" cap="flat" cmpd="sng" algn="ctr">
          <a:solidFill>
            <a:schemeClr val="accent5">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 tIns="7620" rIns="7620" bIns="7620" numCol="1" spcCol="1270" anchor="ctr" anchorCtr="0">
          <a:noAutofit/>
        </a:bodyPr>
        <a:lstStyle/>
        <a:p>
          <a:pPr lvl="0" algn="ctr" defTabSz="533400">
            <a:lnSpc>
              <a:spcPct val="90000"/>
            </a:lnSpc>
            <a:spcBef>
              <a:spcPct val="0"/>
            </a:spcBef>
            <a:spcAft>
              <a:spcPct val="35000"/>
            </a:spcAft>
          </a:pPr>
          <a:endParaRPr lang="en-US" sz="1200" b="0" kern="1200" dirty="0">
            <a:solidFill>
              <a:schemeClr val="tx1"/>
            </a:solidFill>
            <a:latin typeface="Cambria" pitchFamily="18" charset="0"/>
          </a:endParaRPr>
        </a:p>
        <a:p>
          <a:pPr lvl="0" algn="ctr" defTabSz="533400">
            <a:lnSpc>
              <a:spcPct val="90000"/>
            </a:lnSpc>
            <a:spcBef>
              <a:spcPct val="0"/>
            </a:spcBef>
            <a:spcAft>
              <a:spcPct val="35000"/>
            </a:spcAft>
          </a:pPr>
          <a:r>
            <a:rPr lang="en-US" sz="2000" b="0" kern="1200" dirty="0">
              <a:solidFill>
                <a:schemeClr val="tx1"/>
              </a:solidFill>
              <a:latin typeface="Cambria" pitchFamily="18" charset="0"/>
            </a:rPr>
            <a:t>Extroversion</a:t>
          </a:r>
          <a:endParaRPr lang="en-US" sz="2000" kern="1200" dirty="0">
            <a:solidFill>
              <a:schemeClr val="tx1"/>
            </a:solidFill>
            <a:latin typeface="Cambria" pitchFamily="18" charset="0"/>
          </a:endParaRPr>
        </a:p>
      </dsp:txBody>
      <dsp:txXfrm rot="-5400000">
        <a:off x="144755" y="8504"/>
        <a:ext cx="2000596" cy="946152"/>
      </dsp:txXfrm>
    </dsp:sp>
    <dsp:sp modelId="{AA252191-AB1F-441E-BFA4-0FA1673B62A5}">
      <dsp:nvSpPr>
        <dsp:cNvPr id="0" name=""/>
        <dsp:cNvSpPr/>
      </dsp:nvSpPr>
      <dsp:spPr>
        <a:xfrm rot="5400000">
          <a:off x="3946023" y="-1826629"/>
          <a:ext cx="615322" cy="4280076"/>
        </a:xfrm>
        <a:prstGeom prst="round2SameRect">
          <a:avLst/>
        </a:prstGeom>
        <a:solidFill>
          <a:schemeClr val="lt1">
            <a:alpha val="90000"/>
            <a:hueOff val="0"/>
            <a:satOff val="0"/>
            <a:lumOff val="0"/>
            <a:alphaOff val="0"/>
          </a:schemeClr>
        </a:solidFill>
        <a:ln w="12700" cap="flat" cmpd="sng" algn="ctr">
          <a:no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42240" tIns="12700" rIns="12700" bIns="12700" numCol="1" spcCol="1270" anchor="ctr" anchorCtr="0">
          <a:noAutofit/>
        </a:bodyPr>
        <a:lstStyle/>
        <a:p>
          <a:pPr marL="228600" lvl="1" indent="-228600" algn="l" defTabSz="889000">
            <a:lnSpc>
              <a:spcPct val="90000"/>
            </a:lnSpc>
            <a:spcBef>
              <a:spcPct val="0"/>
            </a:spcBef>
            <a:spcAft>
              <a:spcPct val="15000"/>
            </a:spcAft>
            <a:buChar char="••"/>
          </a:pPr>
          <a:r>
            <a:rPr lang="en-US" sz="2000" b="0" kern="1200" dirty="0"/>
            <a:t>Sociable, gregarious, and assertive</a:t>
          </a:r>
          <a:endParaRPr lang="en-US" sz="2000" kern="1200" dirty="0"/>
        </a:p>
      </dsp:txBody>
      <dsp:txXfrm rot="-5400000">
        <a:off x="2113646" y="35786"/>
        <a:ext cx="4250038" cy="555246"/>
      </dsp:txXfrm>
    </dsp:sp>
    <dsp:sp modelId="{73FD785E-24F1-4BA0-A4C7-21967D337728}">
      <dsp:nvSpPr>
        <dsp:cNvPr id="0" name=""/>
        <dsp:cNvSpPr/>
      </dsp:nvSpPr>
      <dsp:spPr>
        <a:xfrm rot="5400000">
          <a:off x="663420" y="329180"/>
          <a:ext cx="946152" cy="1966368"/>
        </a:xfrm>
        <a:prstGeom prst="chevron">
          <a:avLst/>
        </a:prstGeom>
        <a:solidFill>
          <a:schemeClr val="accent5">
            <a:hueOff val="0"/>
            <a:satOff val="0"/>
            <a:lumOff val="0"/>
            <a:alphaOff val="0"/>
          </a:schemeClr>
        </a:solidFill>
        <a:ln w="12700" cap="flat" cmpd="sng" algn="ctr">
          <a:solidFill>
            <a:schemeClr val="accent5">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700" tIns="12700" rIns="12700" bIns="12700" numCol="1" spcCol="1270" anchor="ctr" anchorCtr="0">
          <a:noAutofit/>
        </a:bodyPr>
        <a:lstStyle/>
        <a:p>
          <a:pPr lvl="0" algn="ctr" defTabSz="889000">
            <a:lnSpc>
              <a:spcPct val="90000"/>
            </a:lnSpc>
            <a:spcBef>
              <a:spcPct val="0"/>
            </a:spcBef>
            <a:spcAft>
              <a:spcPct val="35000"/>
            </a:spcAft>
          </a:pPr>
          <a:r>
            <a:rPr lang="en-US" sz="2000" b="0" kern="1200" dirty="0">
              <a:solidFill>
                <a:schemeClr val="tx1"/>
              </a:solidFill>
              <a:latin typeface="Cambria" pitchFamily="18" charset="0"/>
            </a:rPr>
            <a:t/>
          </a:r>
          <a:br>
            <a:rPr lang="en-US" sz="2000" b="0" kern="1200" dirty="0">
              <a:solidFill>
                <a:schemeClr val="tx1"/>
              </a:solidFill>
              <a:latin typeface="Cambria" pitchFamily="18" charset="0"/>
            </a:rPr>
          </a:br>
          <a:r>
            <a:rPr lang="en-US" sz="2000" kern="1200" dirty="0">
              <a:solidFill>
                <a:schemeClr val="tx1"/>
              </a:solidFill>
              <a:latin typeface="Cambria" pitchFamily="18" charset="0"/>
            </a:rPr>
            <a:t>Agreeableness</a:t>
          </a:r>
        </a:p>
      </dsp:txBody>
      <dsp:txXfrm rot="-5400000">
        <a:off x="153312" y="839288"/>
        <a:ext cx="1966368" cy="946152"/>
      </dsp:txXfrm>
    </dsp:sp>
    <dsp:sp modelId="{761ABA33-FF57-440C-B181-BC0E1FA7C66E}">
      <dsp:nvSpPr>
        <dsp:cNvPr id="0" name=""/>
        <dsp:cNvSpPr/>
      </dsp:nvSpPr>
      <dsp:spPr>
        <a:xfrm rot="5400000">
          <a:off x="3856120" y="-762591"/>
          <a:ext cx="550756" cy="3984970"/>
        </a:xfrm>
        <a:prstGeom prst="round2SameRect">
          <a:avLst/>
        </a:prstGeom>
        <a:solidFill>
          <a:schemeClr val="lt1">
            <a:alpha val="90000"/>
            <a:hueOff val="0"/>
            <a:satOff val="0"/>
            <a:lumOff val="0"/>
            <a:alphaOff val="0"/>
          </a:schemeClr>
        </a:solidFill>
        <a:ln w="12700" cap="flat" cmpd="sng" algn="ctr">
          <a:no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42240" tIns="12700" rIns="12700" bIns="12700" numCol="1" spcCol="1270" anchor="ctr" anchorCtr="0">
          <a:noAutofit/>
        </a:bodyPr>
        <a:lstStyle/>
        <a:p>
          <a:pPr marL="228600" lvl="1" indent="-228600" algn="l" defTabSz="889000">
            <a:lnSpc>
              <a:spcPct val="90000"/>
            </a:lnSpc>
            <a:spcBef>
              <a:spcPct val="0"/>
            </a:spcBef>
            <a:spcAft>
              <a:spcPct val="15000"/>
            </a:spcAft>
            <a:buChar char="••"/>
          </a:pPr>
          <a:r>
            <a:rPr lang="en-US" sz="2000" b="0" kern="1200" dirty="0"/>
            <a:t>Good-natured, cooperative, and trusting</a:t>
          </a:r>
          <a:endParaRPr lang="en-US" sz="2000" kern="1200" dirty="0"/>
        </a:p>
      </dsp:txBody>
      <dsp:txXfrm rot="-5400000">
        <a:off x="2139013" y="981402"/>
        <a:ext cx="3958084" cy="496984"/>
      </dsp:txXfrm>
    </dsp:sp>
    <dsp:sp modelId="{A47C081E-F68C-4114-8342-5068698DE960}">
      <dsp:nvSpPr>
        <dsp:cNvPr id="0" name=""/>
        <dsp:cNvSpPr/>
      </dsp:nvSpPr>
      <dsp:spPr>
        <a:xfrm rot="5400000">
          <a:off x="651654" y="1278668"/>
          <a:ext cx="946152" cy="1942836"/>
        </a:xfrm>
        <a:prstGeom prst="chevron">
          <a:avLst/>
        </a:prstGeom>
        <a:solidFill>
          <a:schemeClr val="accent5">
            <a:hueOff val="0"/>
            <a:satOff val="0"/>
            <a:lumOff val="0"/>
            <a:alphaOff val="0"/>
          </a:schemeClr>
        </a:solidFill>
        <a:ln w="12700" cap="flat" cmpd="sng" algn="ctr">
          <a:solidFill>
            <a:schemeClr val="accent5">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810" tIns="3810" rIns="3810" bIns="3810" numCol="1" spcCol="1270" anchor="ctr" anchorCtr="0">
          <a:noAutofit/>
        </a:bodyPr>
        <a:lstStyle/>
        <a:p>
          <a:pPr lvl="0" algn="ctr" defTabSz="266700">
            <a:lnSpc>
              <a:spcPct val="90000"/>
            </a:lnSpc>
            <a:spcBef>
              <a:spcPct val="0"/>
            </a:spcBef>
            <a:spcAft>
              <a:spcPct val="35000"/>
            </a:spcAft>
          </a:pPr>
          <a:r>
            <a:rPr lang="en-US" sz="600" b="0" kern="1200" dirty="0">
              <a:solidFill>
                <a:schemeClr val="tx1"/>
              </a:solidFill>
              <a:latin typeface="Cambria" pitchFamily="18" charset="0"/>
            </a:rPr>
            <a:t/>
          </a:r>
          <a:br>
            <a:rPr lang="en-US" sz="600" b="0" kern="1200" dirty="0">
              <a:solidFill>
                <a:schemeClr val="tx1"/>
              </a:solidFill>
              <a:latin typeface="Cambria" pitchFamily="18" charset="0"/>
            </a:rPr>
          </a:br>
          <a:r>
            <a:rPr lang="en-US" sz="2000" kern="1200" dirty="0">
              <a:solidFill>
                <a:schemeClr val="tx1"/>
              </a:solidFill>
              <a:latin typeface="Cambria" pitchFamily="18" charset="0"/>
            </a:rPr>
            <a:t>Conscientiousness</a:t>
          </a:r>
        </a:p>
      </dsp:txBody>
      <dsp:txXfrm rot="-5400000">
        <a:off x="153312" y="1777010"/>
        <a:ext cx="1942836" cy="946152"/>
      </dsp:txXfrm>
    </dsp:sp>
    <dsp:sp modelId="{62412E7A-90F7-47AA-9763-53D39CE77142}">
      <dsp:nvSpPr>
        <dsp:cNvPr id="0" name=""/>
        <dsp:cNvSpPr/>
      </dsp:nvSpPr>
      <dsp:spPr>
        <a:xfrm rot="5400000">
          <a:off x="3229300" y="570945"/>
          <a:ext cx="828871" cy="3026254"/>
        </a:xfrm>
        <a:prstGeom prst="round2SameRect">
          <a:avLst/>
        </a:prstGeom>
        <a:solidFill>
          <a:schemeClr val="lt1">
            <a:alpha val="90000"/>
            <a:hueOff val="0"/>
            <a:satOff val="0"/>
            <a:lumOff val="0"/>
            <a:alphaOff val="0"/>
          </a:schemeClr>
        </a:solidFill>
        <a:ln w="12700" cap="flat" cmpd="sng" algn="ctr">
          <a:no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42240" tIns="12700" rIns="12700" bIns="12700" numCol="1" spcCol="1270" anchor="ctr" anchorCtr="0">
          <a:noAutofit/>
        </a:bodyPr>
        <a:lstStyle/>
        <a:p>
          <a:pPr marL="228600" lvl="1" indent="-228600" algn="l" defTabSz="889000">
            <a:lnSpc>
              <a:spcPct val="90000"/>
            </a:lnSpc>
            <a:spcBef>
              <a:spcPct val="0"/>
            </a:spcBef>
            <a:spcAft>
              <a:spcPct val="15000"/>
            </a:spcAft>
            <a:buChar char="••"/>
          </a:pPr>
          <a:r>
            <a:rPr lang="en-US" sz="2000" b="0" kern="1200" dirty="0"/>
            <a:t>Responsible, dependable, persistent, and organized</a:t>
          </a:r>
          <a:endParaRPr lang="en-US" sz="2000" kern="1200" dirty="0"/>
        </a:p>
      </dsp:txBody>
      <dsp:txXfrm rot="-5400000">
        <a:off x="2130609" y="1710098"/>
        <a:ext cx="2985792" cy="747947"/>
      </dsp:txXfrm>
    </dsp:sp>
    <dsp:sp modelId="{D60693DB-73AF-4B15-8D4F-4DFFE9B52531}">
      <dsp:nvSpPr>
        <dsp:cNvPr id="0" name=""/>
        <dsp:cNvSpPr/>
      </dsp:nvSpPr>
      <dsp:spPr>
        <a:xfrm rot="5400000">
          <a:off x="651654" y="2109453"/>
          <a:ext cx="946152" cy="1942836"/>
        </a:xfrm>
        <a:prstGeom prst="chevron">
          <a:avLst/>
        </a:prstGeom>
        <a:solidFill>
          <a:schemeClr val="accent5">
            <a:hueOff val="0"/>
            <a:satOff val="0"/>
            <a:lumOff val="0"/>
            <a:alphaOff val="0"/>
          </a:schemeClr>
        </a:solidFill>
        <a:ln w="12700" cap="flat" cmpd="sng" algn="ctr">
          <a:solidFill>
            <a:schemeClr val="accent5">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700" tIns="12700" rIns="12700" bIns="12700" numCol="1" spcCol="1270" anchor="ctr" anchorCtr="0">
          <a:noAutofit/>
        </a:bodyPr>
        <a:lstStyle/>
        <a:p>
          <a:pPr lvl="0" algn="ctr" defTabSz="889000">
            <a:lnSpc>
              <a:spcPct val="90000"/>
            </a:lnSpc>
            <a:spcBef>
              <a:spcPct val="0"/>
            </a:spcBef>
            <a:spcAft>
              <a:spcPct val="35000"/>
            </a:spcAft>
          </a:pPr>
          <a:r>
            <a:rPr lang="en-US" sz="2000" kern="1200" dirty="0">
              <a:solidFill>
                <a:schemeClr val="tx1"/>
              </a:solidFill>
              <a:latin typeface="Cambria" pitchFamily="18" charset="0"/>
            </a:rPr>
            <a:t>Emotional Stability</a:t>
          </a:r>
        </a:p>
      </dsp:txBody>
      <dsp:txXfrm rot="-5400000">
        <a:off x="153312" y="2607795"/>
        <a:ext cx="1942836" cy="946152"/>
      </dsp:txXfrm>
    </dsp:sp>
    <dsp:sp modelId="{0087E4A6-E419-476B-B13E-0366B9A2F3DE}">
      <dsp:nvSpPr>
        <dsp:cNvPr id="0" name=""/>
        <dsp:cNvSpPr/>
      </dsp:nvSpPr>
      <dsp:spPr>
        <a:xfrm rot="5400000">
          <a:off x="3840972" y="1047536"/>
          <a:ext cx="614999" cy="4068181"/>
        </a:xfrm>
        <a:prstGeom prst="round2SameRect">
          <a:avLst/>
        </a:prstGeom>
        <a:solidFill>
          <a:schemeClr val="lt1">
            <a:alpha val="90000"/>
            <a:hueOff val="0"/>
            <a:satOff val="0"/>
            <a:lumOff val="0"/>
            <a:alphaOff val="0"/>
          </a:schemeClr>
        </a:solidFill>
        <a:ln w="12700" cap="flat" cmpd="sng" algn="ctr">
          <a:no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42240" tIns="12700" rIns="12700" bIns="12700" numCol="1" spcCol="1270" anchor="ctr" anchorCtr="0">
          <a:noAutofit/>
        </a:bodyPr>
        <a:lstStyle/>
        <a:p>
          <a:pPr marL="228600" lvl="1" indent="-228600" algn="l" defTabSz="889000">
            <a:lnSpc>
              <a:spcPct val="90000"/>
            </a:lnSpc>
            <a:spcBef>
              <a:spcPct val="0"/>
            </a:spcBef>
            <a:spcAft>
              <a:spcPct val="15000"/>
            </a:spcAft>
            <a:buChar char="••"/>
          </a:pPr>
          <a:r>
            <a:rPr lang="en-US" sz="2000" b="0" kern="1200" dirty="0"/>
            <a:t>Calm, self-confident, secure under stress (positive), versus nervous, depressed, and insecure under stress (negative)</a:t>
          </a:r>
          <a:endParaRPr lang="en-US" sz="2000" kern="1200" dirty="0"/>
        </a:p>
      </dsp:txBody>
      <dsp:txXfrm rot="-5400000">
        <a:off x="2114381" y="2804149"/>
        <a:ext cx="4038159" cy="554955"/>
      </dsp:txXfrm>
    </dsp:sp>
    <dsp:sp modelId="{6B931746-51F8-40BF-8256-DEECBB7C6AC4}">
      <dsp:nvSpPr>
        <dsp:cNvPr id="0" name=""/>
        <dsp:cNvSpPr/>
      </dsp:nvSpPr>
      <dsp:spPr>
        <a:xfrm rot="5400000">
          <a:off x="678299" y="2913594"/>
          <a:ext cx="946152" cy="1996125"/>
        </a:xfrm>
        <a:prstGeom prst="chevron">
          <a:avLst/>
        </a:prstGeom>
        <a:solidFill>
          <a:schemeClr val="accent5">
            <a:hueOff val="0"/>
            <a:satOff val="0"/>
            <a:lumOff val="0"/>
            <a:alphaOff val="0"/>
          </a:schemeClr>
        </a:solidFill>
        <a:ln w="12700" cap="flat" cmpd="sng" algn="ctr">
          <a:solidFill>
            <a:schemeClr val="accent5">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700" tIns="12700" rIns="12700" bIns="12700" numCol="1" spcCol="1270" anchor="ctr" anchorCtr="0">
          <a:noAutofit/>
        </a:bodyPr>
        <a:lstStyle/>
        <a:p>
          <a:pPr lvl="0" algn="ctr" defTabSz="889000">
            <a:lnSpc>
              <a:spcPct val="90000"/>
            </a:lnSpc>
            <a:spcBef>
              <a:spcPct val="0"/>
            </a:spcBef>
            <a:spcAft>
              <a:spcPct val="35000"/>
            </a:spcAft>
          </a:pPr>
          <a:r>
            <a:rPr lang="en-US" sz="2000" b="0" kern="1200" dirty="0">
              <a:solidFill>
                <a:schemeClr val="tx1"/>
              </a:solidFill>
              <a:latin typeface="Cambria" pitchFamily="18" charset="0"/>
            </a:rPr>
            <a:t/>
          </a:r>
          <a:br>
            <a:rPr lang="en-US" sz="2000" b="0" kern="1200" dirty="0">
              <a:solidFill>
                <a:schemeClr val="tx1"/>
              </a:solidFill>
              <a:latin typeface="Cambria" pitchFamily="18" charset="0"/>
            </a:rPr>
          </a:br>
          <a:r>
            <a:rPr lang="en-US" sz="2000" kern="1200" dirty="0">
              <a:solidFill>
                <a:schemeClr val="tx1"/>
              </a:solidFill>
              <a:latin typeface="Cambria" pitchFamily="18" charset="0"/>
            </a:rPr>
            <a:t>Openness to Experience</a:t>
          </a:r>
        </a:p>
      </dsp:txBody>
      <dsp:txXfrm rot="-5400000">
        <a:off x="153313" y="3438580"/>
        <a:ext cx="1996125" cy="946152"/>
      </dsp:txXfrm>
    </dsp:sp>
    <dsp:sp modelId="{9B2428AD-B622-4436-9010-8EEFCD84BC26}">
      <dsp:nvSpPr>
        <dsp:cNvPr id="0" name=""/>
        <dsp:cNvSpPr/>
      </dsp:nvSpPr>
      <dsp:spPr>
        <a:xfrm rot="5400000">
          <a:off x="3724699" y="2102762"/>
          <a:ext cx="614999" cy="3784145"/>
        </a:xfrm>
        <a:prstGeom prst="round2SameRect">
          <a:avLst/>
        </a:prstGeom>
        <a:solidFill>
          <a:schemeClr val="lt1">
            <a:alpha val="90000"/>
            <a:hueOff val="0"/>
            <a:satOff val="0"/>
            <a:lumOff val="0"/>
            <a:alphaOff val="0"/>
          </a:schemeClr>
        </a:solidFill>
        <a:ln w="12700" cap="flat" cmpd="sng" algn="ctr">
          <a:no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42240" tIns="12700" rIns="12700" bIns="12700" numCol="1" spcCol="1270" anchor="ctr" anchorCtr="0">
          <a:noAutofit/>
        </a:bodyPr>
        <a:lstStyle/>
        <a:p>
          <a:pPr marL="228600" lvl="1" indent="-228600" algn="l" defTabSz="889000">
            <a:lnSpc>
              <a:spcPct val="90000"/>
            </a:lnSpc>
            <a:spcBef>
              <a:spcPct val="0"/>
            </a:spcBef>
            <a:spcAft>
              <a:spcPct val="15000"/>
            </a:spcAft>
            <a:buChar char="••"/>
          </a:pPr>
          <a:r>
            <a:rPr lang="en-US" sz="2000" b="0" kern="1200" dirty="0"/>
            <a:t>Curious, imaginative, artistic, and sensitive</a:t>
          </a:r>
          <a:endParaRPr lang="en-US" sz="2000" kern="1200" dirty="0"/>
        </a:p>
      </dsp:txBody>
      <dsp:txXfrm rot="-5400000">
        <a:off x="2140126" y="3717357"/>
        <a:ext cx="3754123" cy="554955"/>
      </dsp:txXfrm>
    </dsp:sp>
  </dsp:spTree>
</dsp:drawing>
</file>

<file path=ppt/diagrams/layout1.xml><?xml version="1.0" encoding="utf-8"?>
<dgm:layoutDef xmlns:dgm="http://schemas.openxmlformats.org/drawingml/2006/diagram" xmlns:a="http://schemas.openxmlformats.org/drawingml/2006/main" uniqueId="urn:microsoft.com/office/officeart/2005/8/layout/radial3">
  <dgm:title val=""/>
  <dgm:desc val=""/>
  <dgm:catLst>
    <dgm:cat type="relationship" pri="31000"/>
    <dgm:cat type="cycle" pri="12000"/>
  </dgm:catLst>
  <dgm:sampData>
    <dgm:dataModel>
      <dgm:ptLst>
        <dgm:pt modelId="0" type="doc"/>
        <dgm:pt modelId="1">
          <dgm:prSet phldr="1"/>
        </dgm:pt>
        <dgm:pt modelId="11">
          <dgm:prSet phldr="1"/>
        </dgm:pt>
        <dgm:pt modelId="12">
          <dgm:prSet phldr="1"/>
        </dgm:pt>
        <dgm:pt modelId="13">
          <dgm:prSet phldr="1"/>
        </dgm:pt>
        <dgm:pt modelId="14">
          <dgm:prSet phldr="1"/>
        </dgm:pt>
      </dgm:ptLst>
      <dgm:cxnLst>
        <dgm:cxn modelId="2" srcId="0" destId="1" srcOrd="0" destOrd="0"/>
        <dgm:cxn modelId="3" srcId="1" destId="11" srcOrd="0" destOrd="0"/>
        <dgm:cxn modelId="4" srcId="1" destId="12" srcOrd="1" destOrd="0"/>
        <dgm:cxn modelId="5" srcId="1" destId="13" srcOrd="2" destOrd="0"/>
        <dgm:cxn modelId="6" srcId="1" destId="14" srcOrd="3" destOrd="0"/>
      </dgm:cxnLst>
      <dgm:bg/>
      <dgm:whole/>
    </dgm:dataModel>
  </dgm:sampData>
  <dgm:styleData>
    <dgm:dataModel>
      <dgm:ptLst>
        <dgm:pt modelId="0" type="doc"/>
        <dgm:pt modelId="1"/>
        <dgm:pt modelId="11"/>
        <dgm:pt modelId="12"/>
        <dgm:pt modelId="13"/>
      </dgm:ptLst>
      <dgm:cxnLst>
        <dgm:cxn modelId="2" srcId="0" destId="1" srcOrd="0" destOrd="0"/>
        <dgm:cxn modelId="15" srcId="1" destId="11" srcOrd="0" destOrd="0"/>
        <dgm:cxn modelId="16" srcId="1" destId="12" srcOrd="1" destOrd="0"/>
        <dgm:cxn modelId="17" srcId="1" destId="13" srcOrd="2" destOrd="0"/>
      </dgm:cxnLst>
      <dgm:bg/>
      <dgm:whole/>
    </dgm:dataModel>
  </dgm:styleData>
  <dgm:clrData>
    <dgm:dataModel>
      <dgm:ptLst>
        <dgm:pt modelId="0" type="doc"/>
        <dgm:pt modelId="1"/>
        <dgm:pt modelId="11"/>
        <dgm:pt modelId="12"/>
        <dgm:pt modelId="13"/>
        <dgm:pt modelId="14"/>
        <dgm:pt modelId="15"/>
        <dgm:pt modelId="16"/>
      </dgm:ptLst>
      <dgm:cxnLst>
        <dgm:cxn modelId="2" srcId="0" destId="1" srcOrd="0" destOrd="0"/>
        <dgm:cxn modelId="16" srcId="1" destId="11" srcOrd="0" destOrd="0"/>
        <dgm:cxn modelId="17" srcId="1" destId="12" srcOrd="1" destOrd="0"/>
        <dgm:cxn modelId="18" srcId="1" destId="13" srcOrd="2" destOrd="0"/>
        <dgm:cxn modelId="19" srcId="1" destId="14" srcOrd="3" destOrd="0"/>
        <dgm:cxn modelId="20" srcId="1" destId="15" srcOrd="4" destOrd="0"/>
        <dgm:cxn modelId="21" srcId="1" destId="16" srcOrd="5" destOrd="0"/>
      </dgm:cxnLst>
      <dgm:bg/>
      <dgm:whole/>
    </dgm:dataModel>
  </dgm:clrData>
  <dgm:layoutNode name="composite">
    <dgm:varLst>
      <dgm:chMax val="1"/>
      <dgm:dir/>
      <dgm:resizeHandles val="exact"/>
    </dgm:varLst>
    <dgm:alg type="composite">
      <dgm:param type="ar" val="1"/>
    </dgm:alg>
    <dgm:shape xmlns:r="http://schemas.openxmlformats.org/officeDocument/2006/relationships" r:blip="">
      <dgm:adjLst/>
    </dgm:shape>
    <dgm:presOf/>
    <dgm:constrLst/>
    <dgm:ruleLst/>
    <dgm:layoutNode name="radial">
      <dgm:varLst>
        <dgm:animLvl val="ctr"/>
      </dgm:varLst>
      <dgm:choose name="Name0">
        <dgm:if name="Name1" func="var" arg="dir" op="equ" val="norm">
          <dgm:choose name="Name2">
            <dgm:if name="Name3" axis="ch ch" ptType="node node" st="1 1" cnt="1 0" func="cnt" op="lte" val="1">
              <dgm:alg type="cycle">
                <dgm:param type="stAng" val="90"/>
                <dgm:param type="spanAng" val="360"/>
                <dgm:param type="ctrShpMap" val="fNode"/>
              </dgm:alg>
            </dgm:if>
            <dgm:else name="Name4">
              <dgm:alg type="cycle">
                <dgm:param type="stAng" val="0"/>
                <dgm:param type="spanAng" val="360"/>
                <dgm:param type="ctrShpMap" val="fNode"/>
              </dgm:alg>
            </dgm:else>
          </dgm:choose>
        </dgm:if>
        <dgm:else name="Name5">
          <dgm:alg type="cycle">
            <dgm:param type="stAng" val="0"/>
            <dgm:param type="spanAng" val="-360"/>
            <dgm:param type="ctrShpMap" val="fNode"/>
          </dgm:alg>
        </dgm:else>
      </dgm:choose>
      <dgm:shape xmlns:r="http://schemas.openxmlformats.org/officeDocument/2006/relationships" r:blip="">
        <dgm:adjLst/>
      </dgm:shape>
      <dgm:presOf/>
      <dgm:constrLst>
        <dgm:constr type="w" for="ch" forName="centerShape" refType="w"/>
        <dgm:constr type="h" for="ch" forName="centerShape" refType="h"/>
        <dgm:constr type="w" for="ch" forName="node" refType="w" fact="0.5"/>
        <dgm:constr type="h" for="ch" forName="node" refType="h" fact="0.5"/>
        <dgm:constr type="sp" refType="w" refFor="ch" refForName="node" fact="-0.2"/>
        <dgm:constr type="sibSp" refType="w" refFor="ch" refForName="node" fact="-0.2"/>
        <dgm:constr type="primFontSz" for="ch" forName="centerShape" val="65"/>
        <dgm:constr type="primFontSz" for="des" forName="node" val="65"/>
        <dgm:constr type="primFontSz" for="ch" forName="node" refType="primFontSz" refFor="ch" refForName="centerShape" op="lte"/>
      </dgm:constrLst>
      <dgm:ruleLst/>
      <dgm:forEach name="Name6" axis="ch" ptType="node" cnt="1">
        <dgm:layoutNode name="centerShape" styleLbl="vennNode1">
          <dgm:alg type="tx"/>
          <dgm:shape xmlns:r="http://schemas.openxmlformats.org/officeDocument/2006/relationships" type="ellipse" r:blip="">
            <dgm:adjLst/>
          </dgm:shape>
          <dgm:presOf axis="self"/>
          <dgm:constrLst>
            <dgm:constr type="tMarg" refType="primFontSz" fact="0.1"/>
            <dgm:constr type="bMarg" refType="primFontSz" fact="0.1"/>
            <dgm:constr type="lMarg" refType="primFontSz" fact="0.1"/>
            <dgm:constr type="rMarg" refType="primFontSz" fact="0.1"/>
          </dgm:constrLst>
          <dgm:ruleLst>
            <dgm:rule type="primFontSz" val="5" fact="NaN" max="NaN"/>
          </dgm:ruleLst>
        </dgm:layoutNode>
        <dgm:forEach name="Name7" axis="ch" ptType="node">
          <dgm:layoutNode name="node" styleLbl="vennNode1">
            <dgm:varLst>
              <dgm:bulletEnabled val="1"/>
            </dgm:varLst>
            <dgm:alg type="tx">
              <dgm:param type="txAnchorVertCh" val="mid"/>
            </dgm:alg>
            <dgm:shape xmlns:r="http://schemas.openxmlformats.org/officeDocument/2006/relationships" type="ellipse" r:blip="">
              <dgm:adjLst/>
            </dgm:shape>
            <dgm:presOf axis="desOrSelf" ptType="node"/>
            <dgm:constrLst>
              <dgm:constr type="tMarg" refType="primFontSz" fact="0.1"/>
              <dgm:constr type="bMarg" refType="primFontSz" fact="0.1"/>
              <dgm:constr type="lMarg" refType="primFontSz" fact="0.1"/>
              <dgm:constr type="rMarg" refType="primFontSz" fact="0.1"/>
            </dgm:constrLst>
            <dgm:ruleLst>
              <dgm:rule type="primFontSz" val="5" fact="NaN" max="NaN"/>
            </dgm:ruleLst>
          </dgm:layoutNode>
        </dgm:forEach>
      </dgm:forEach>
    </dgm:layoutNode>
  </dgm:layoutNode>
</dgm:layoutDef>
</file>

<file path=ppt/diagrams/layout2.xml><?xml version="1.0" encoding="utf-8"?>
<dgm:layoutDef xmlns:dgm="http://schemas.openxmlformats.org/drawingml/2006/diagram" xmlns:a="http://schemas.openxmlformats.org/drawingml/2006/main" uniqueId="urn:microsoft.com/office/officeart/2005/8/layout/hProcess9">
  <dgm:title val=""/>
  <dgm:desc val=""/>
  <dgm:catLst>
    <dgm:cat type="process" pri="5000"/>
    <dgm:cat type="convert" pri="13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CompostProcess">
    <dgm:varLst>
      <dgm:dir/>
      <dgm:resizeHandles val="exact"/>
    </dgm:varLst>
    <dgm:alg type="composite">
      <dgm:param type="horzAlign" val="ctr"/>
      <dgm:param type="vertAlign" val="mid"/>
    </dgm:alg>
    <dgm:shape xmlns:r="http://schemas.openxmlformats.org/officeDocument/2006/relationships" r:blip="">
      <dgm:adjLst/>
    </dgm:shape>
    <dgm:presOf/>
    <dgm:constrLst>
      <dgm:constr type="w" for="ch" forName="arrow" refType="w" fact="0.85"/>
      <dgm:constr type="h" for="ch" forName="arrow" refType="h"/>
      <dgm:constr type="ctrX" for="ch" forName="arrow" refType="w" fact="0.5"/>
      <dgm:constr type="ctrY" for="ch" forName="arrow" refType="h" fact="0.5"/>
      <dgm:constr type="w" for="ch" forName="linearProcess" refType="w"/>
      <dgm:constr type="h" for="ch" forName="linearProcess" refType="h" fact="0.4"/>
      <dgm:constr type="ctrX" for="ch" forName="linearProcess" refType="w" fact="0.5"/>
      <dgm:constr type="ctrY" for="ch" forName="linearProcess" refType="h" fact="0.5"/>
    </dgm:constrLst>
    <dgm:ruleLst/>
    <dgm:layoutNode name="arrow" styleLbl="bgShp">
      <dgm:alg type="sp"/>
      <dgm:choose name="Name0">
        <dgm:if name="Name1" func="var" arg="dir" op="equ" val="norm">
          <dgm:shape xmlns:r="http://schemas.openxmlformats.org/officeDocument/2006/relationships" type="rightArrow" r:blip="">
            <dgm:adjLst/>
          </dgm:shape>
        </dgm:if>
        <dgm:else name="Name2">
          <dgm:shape xmlns:r="http://schemas.openxmlformats.org/officeDocument/2006/relationships" type="leftArrow" r:blip="">
            <dgm:adjLst/>
          </dgm:shape>
        </dgm:else>
      </dgm:choose>
      <dgm:presOf/>
      <dgm:constrLst/>
      <dgm:ruleLst/>
    </dgm:layoutNode>
    <dgm:layoutNode name="linearProcess">
      <dgm:choose name="Name3">
        <dgm:if name="Name4" func="var" arg="dir" op="equ" val="norm">
          <dgm:alg type="lin"/>
        </dgm:if>
        <dgm:else name="Name5">
          <dgm:alg type="lin">
            <dgm:param type="linDir" val="fromR"/>
          </dgm:alg>
        </dgm:else>
      </dgm:choose>
      <dgm:shape xmlns:r="http://schemas.openxmlformats.org/officeDocument/2006/relationships" r:blip="">
        <dgm:adjLst/>
      </dgm:shape>
      <dgm:presOf/>
      <dgm:constrLst>
        <dgm:constr type="userA" for="ch" ptType="node" refType="w"/>
        <dgm:constr type="h" for="ch" ptType="node" refType="h"/>
        <dgm:constr type="w" for="ch" ptType="node" op="equ"/>
        <dgm:constr type="w" for="ch" forName="sibTrans" refType="w" fact="0.05"/>
        <dgm:constr type="primFontSz" for="ch" ptType="node" op="equ" val="65"/>
      </dgm:constrLst>
      <dgm:ruleLst/>
      <dgm:forEach name="Name6" axis="ch" ptType="node">
        <dgm:layoutNode name="textNode" styleLbl="node1">
          <dgm:varLst>
            <dgm:bulletEnabled val="1"/>
          </dgm:varLst>
          <dgm:alg type="tx"/>
          <dgm:shape xmlns:r="http://schemas.openxmlformats.org/officeDocument/2006/relationships" type="roundRect" r:blip="">
            <dgm:adjLst/>
          </dgm:shape>
          <dgm:presOf axis="desOrSelf" ptType="node"/>
          <dgm:constrLst>
            <dgm:constr type="userA"/>
            <dgm:constr type="w" refType="userA" fact="0.3"/>
            <dgm:constr type="tMarg" refType="primFontSz" fact="0.3"/>
            <dgm:constr type="bMarg" refType="primFontSz" fact="0.3"/>
            <dgm:constr type="lMarg" refType="primFontSz" fact="0.3"/>
            <dgm:constr type="rMarg" refType="primFontSz" fact="0.3"/>
          </dgm:constrLst>
          <dgm:ruleLst>
            <dgm:rule type="w" val="NaN" fact="1" max="NaN"/>
            <dgm:rule type="primFontSz" val="5" fact="NaN" max="NaN"/>
          </dgm:ruleLst>
        </dgm:layoutNode>
        <dgm:forEach name="Name7" axis="followSib" ptType="sibTrans" cnt="1">
          <dgm:layoutNode name="sibTrans">
            <dgm:alg type="sp"/>
            <dgm:shape xmlns:r="http://schemas.openxmlformats.org/officeDocument/2006/relationships" r:blip="">
              <dgm:adjLst/>
            </dgm:shape>
            <dgm:presOf/>
            <dgm:constrLst/>
            <dgm:ruleLst/>
          </dgm:layoutNode>
        </dgm:forEach>
      </dgm:forEach>
    </dgm:layoutNode>
  </dgm:layoutNode>
</dgm:layoutDef>
</file>

<file path=ppt/diagrams/layout3.xml><?xml version="1.0" encoding="utf-8"?>
<dgm:layoutDef xmlns:dgm="http://schemas.openxmlformats.org/drawingml/2006/diagram" xmlns:a="http://schemas.openxmlformats.org/drawingml/2006/main" uniqueId="urn:microsoft.com/office/officeart/2005/8/layout/arrow1">
  <dgm:title val=""/>
  <dgm:desc val=""/>
  <dgm:catLst>
    <dgm:cat type="relationship" pri="7000"/>
    <dgm:cat type="process" pri="32000"/>
  </dgm:catLst>
  <dgm:sampData>
    <dgm:dataModel>
      <dgm:ptLst>
        <dgm:pt modelId="0" type="doc"/>
        <dgm:pt modelId="1">
          <dgm:prSet phldr="1"/>
        </dgm:pt>
        <dgm:pt modelId="2">
          <dgm:prSet phldr="1"/>
        </dgm:pt>
      </dgm:ptLst>
      <dgm:cxnLst>
        <dgm:cxn modelId="4" srcId="0" destId="1" srcOrd="0" destOrd="0"/>
        <dgm:cxn modelId="5" srcId="0" destId="2" srcOrd="1"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cycle">
    <dgm:varLst>
      <dgm:dir/>
      <dgm:resizeHandles val="exact"/>
    </dgm:varLst>
    <dgm:choose name="Name0">
      <dgm:if name="Name1" axis="ch" ptType="node" func="cnt" op="equ" val="2">
        <dgm:choose name="Name2">
          <dgm:if name="Name3" func="var" arg="dir" op="equ" val="norm">
            <dgm:alg type="cycle">
              <dgm:param type="rotPath" val="alongPath"/>
              <dgm:param type="stAng" val="270"/>
            </dgm:alg>
          </dgm:if>
          <dgm:else name="Name4">
            <dgm:alg type="cycle">
              <dgm:param type="rotPath" val="alongPath"/>
              <dgm:param type="stAng" val="90"/>
              <dgm:param type="spanAng" val="-360"/>
            </dgm:alg>
          </dgm:else>
        </dgm:choose>
      </dgm:if>
      <dgm:else name="Name5">
        <dgm:choose name="Name6">
          <dgm:if name="Name7" func="var" arg="dir" op="equ" val="norm">
            <dgm:alg type="cycle">
              <dgm:param type="rotPath" val="alongPath"/>
            </dgm:alg>
          </dgm:if>
          <dgm:else name="Name8">
            <dgm:alg type="cycle">
              <dgm:param type="rotPath" val="alongPath"/>
              <dgm:param type="spanAng" val="-360"/>
            </dgm:alg>
          </dgm:else>
        </dgm:choose>
      </dgm:else>
    </dgm:choose>
    <dgm:shape xmlns:r="http://schemas.openxmlformats.org/officeDocument/2006/relationships" r:blip="">
      <dgm:adjLst/>
    </dgm:shape>
    <dgm:presOf/>
    <dgm:choose name="Name9">
      <dgm:if name="Name10" axis="ch" ptType="node" func="cnt" op="equ" val="2">
        <dgm:constrLst>
          <dgm:constr type="primFontSz" for="ch" ptType="node" op="equ" val="65"/>
          <dgm:constr type="w" for="ch" ptType="node" refType="w"/>
          <dgm:constr type="h" for="ch" ptType="node" refType="w" refFor="ch" refPtType="node"/>
          <dgm:constr type="sibSp" refType="w" refFor="ch" refPtType="node" fact="0.1"/>
          <dgm:constr type="diam" refType="w" refFor="ch" refPtType="node" fact="1.1"/>
        </dgm:constrLst>
      </dgm:if>
      <dgm:if name="Name11" axis="ch" ptType="node" func="cnt" op="equ" val="5">
        <dgm:constrLst>
          <dgm:constr type="primFontSz" for="ch" ptType="node" op="equ" val="65"/>
          <dgm:constr type="w" for="ch" ptType="node" refType="w"/>
          <dgm:constr type="h" for="ch" ptType="node" refType="w" refFor="ch" refPtType="node"/>
          <dgm:constr type="sibSp" refType="w" refFor="ch" refPtType="node" fact="-0.24"/>
        </dgm:constrLst>
      </dgm:if>
      <dgm:if name="Name12" axis="ch" ptType="node" func="cnt" op="equ" val="6">
        <dgm:constrLst>
          <dgm:constr type="primFontSz" for="ch" ptType="node" op="equ" val="65"/>
          <dgm:constr type="w" for="ch" ptType="node" refType="w"/>
          <dgm:constr type="h" for="ch" ptType="node" refType="w" refFor="ch" refPtType="node"/>
          <dgm:constr type="sibSp" refType="w" refFor="ch" refPtType="node" fact="-0.2"/>
        </dgm:constrLst>
      </dgm:if>
      <dgm:if name="Name13" axis="ch" ptType="node" func="cnt" op="equ" val="8">
        <dgm:constrLst>
          <dgm:constr type="primFontSz" for="ch" ptType="node" op="equ" val="65"/>
          <dgm:constr type="w" for="ch" ptType="node" refType="w"/>
          <dgm:constr type="h" for="ch" ptType="node" refType="w" refFor="ch" refPtType="node"/>
          <dgm:constr type="sibSp" refType="w" refFor="ch" refPtType="node" fact="-0.15"/>
        </dgm:constrLst>
      </dgm:if>
      <dgm:if name="Name14" axis="ch" ptType="node" func="cnt" op="equ" val="10">
        <dgm:constrLst>
          <dgm:constr type="primFontSz" for="ch" ptType="node" op="lte" val="65"/>
          <dgm:constr type="w" for="ch" ptType="node" refType="w"/>
          <dgm:constr type="h" for="ch" ptType="node" refType="w" refFor="ch" refPtType="node"/>
          <dgm:constr type="sibSp" refType="w" refFor="ch" refPtType="node" fact="-0.24"/>
        </dgm:constrLst>
      </dgm:if>
      <dgm:else name="Name15">
        <dgm:constrLst>
          <dgm:constr type="primFontSz" for="ch" ptType="node" op="equ" val="65"/>
          <dgm:constr type="w" for="ch" ptType="node" refType="w"/>
          <dgm:constr type="h" for="ch" ptType="node" refType="w" refFor="ch" refPtType="node"/>
          <dgm:constr type="sibSp" refType="w" refFor="ch" refPtType="node" fact="-0.35"/>
        </dgm:constrLst>
      </dgm:else>
    </dgm:choose>
    <dgm:ruleLst/>
    <dgm:forEach name="Name16" axis="ch" ptType="node">
      <dgm:layoutNode name="arrow">
        <dgm:varLst>
          <dgm:bulletEnabled val="1"/>
        </dgm:varLst>
        <dgm:alg type="tx"/>
        <dgm:shape xmlns:r="http://schemas.openxmlformats.org/officeDocument/2006/relationships" type="upArrow" r:blip="">
          <dgm:adjLst>
            <dgm:adj idx="2" val="0.35"/>
          </dgm:adjLst>
        </dgm:shape>
        <dgm:presOf axis="desOrSelf" ptType="node"/>
        <dgm:constrLst/>
        <dgm:ruleLst>
          <dgm:rule type="primFontSz" val="5" fact="NaN" max="NaN"/>
        </dgm:ruleLst>
      </dgm:layoutNode>
    </dgm:forEach>
  </dgm:layoutNode>
</dgm:layoutDef>
</file>

<file path=ppt/diagrams/layout4.xml><?xml version="1.0" encoding="utf-8"?>
<dgm:layoutDef xmlns:dgm="http://schemas.openxmlformats.org/drawingml/2006/diagram" xmlns:a="http://schemas.openxmlformats.org/drawingml/2006/main" uniqueId="urn:microsoft.com/office/officeart/2005/8/layout/arrow1">
  <dgm:title val=""/>
  <dgm:desc val=""/>
  <dgm:catLst>
    <dgm:cat type="relationship" pri="7000"/>
    <dgm:cat type="process" pri="32000"/>
  </dgm:catLst>
  <dgm:sampData>
    <dgm:dataModel>
      <dgm:ptLst>
        <dgm:pt modelId="0" type="doc"/>
        <dgm:pt modelId="1">
          <dgm:prSet phldr="1"/>
        </dgm:pt>
        <dgm:pt modelId="2">
          <dgm:prSet phldr="1"/>
        </dgm:pt>
      </dgm:ptLst>
      <dgm:cxnLst>
        <dgm:cxn modelId="4" srcId="0" destId="1" srcOrd="0" destOrd="0"/>
        <dgm:cxn modelId="5" srcId="0" destId="2" srcOrd="1"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cycle">
    <dgm:varLst>
      <dgm:dir/>
      <dgm:resizeHandles val="exact"/>
    </dgm:varLst>
    <dgm:choose name="Name0">
      <dgm:if name="Name1" axis="ch" ptType="node" func="cnt" op="equ" val="2">
        <dgm:choose name="Name2">
          <dgm:if name="Name3" func="var" arg="dir" op="equ" val="norm">
            <dgm:alg type="cycle">
              <dgm:param type="rotPath" val="alongPath"/>
              <dgm:param type="stAng" val="270"/>
            </dgm:alg>
          </dgm:if>
          <dgm:else name="Name4">
            <dgm:alg type="cycle">
              <dgm:param type="rotPath" val="alongPath"/>
              <dgm:param type="stAng" val="90"/>
              <dgm:param type="spanAng" val="-360"/>
            </dgm:alg>
          </dgm:else>
        </dgm:choose>
      </dgm:if>
      <dgm:else name="Name5">
        <dgm:choose name="Name6">
          <dgm:if name="Name7" func="var" arg="dir" op="equ" val="norm">
            <dgm:alg type="cycle">
              <dgm:param type="rotPath" val="alongPath"/>
            </dgm:alg>
          </dgm:if>
          <dgm:else name="Name8">
            <dgm:alg type="cycle">
              <dgm:param type="rotPath" val="alongPath"/>
              <dgm:param type="spanAng" val="-360"/>
            </dgm:alg>
          </dgm:else>
        </dgm:choose>
      </dgm:else>
    </dgm:choose>
    <dgm:shape xmlns:r="http://schemas.openxmlformats.org/officeDocument/2006/relationships" r:blip="">
      <dgm:adjLst/>
    </dgm:shape>
    <dgm:presOf/>
    <dgm:choose name="Name9">
      <dgm:if name="Name10" axis="ch" ptType="node" func="cnt" op="equ" val="2">
        <dgm:constrLst>
          <dgm:constr type="primFontSz" for="ch" ptType="node" op="equ" val="65"/>
          <dgm:constr type="w" for="ch" ptType="node" refType="w"/>
          <dgm:constr type="h" for="ch" ptType="node" refType="w" refFor="ch" refPtType="node"/>
          <dgm:constr type="sibSp" refType="w" refFor="ch" refPtType="node" fact="0.1"/>
          <dgm:constr type="diam" refType="w" refFor="ch" refPtType="node" fact="1.1"/>
        </dgm:constrLst>
      </dgm:if>
      <dgm:if name="Name11" axis="ch" ptType="node" func="cnt" op="equ" val="5">
        <dgm:constrLst>
          <dgm:constr type="primFontSz" for="ch" ptType="node" op="equ" val="65"/>
          <dgm:constr type="w" for="ch" ptType="node" refType="w"/>
          <dgm:constr type="h" for="ch" ptType="node" refType="w" refFor="ch" refPtType="node"/>
          <dgm:constr type="sibSp" refType="w" refFor="ch" refPtType="node" fact="-0.24"/>
        </dgm:constrLst>
      </dgm:if>
      <dgm:if name="Name12" axis="ch" ptType="node" func="cnt" op="equ" val="6">
        <dgm:constrLst>
          <dgm:constr type="primFontSz" for="ch" ptType="node" op="equ" val="65"/>
          <dgm:constr type="w" for="ch" ptType="node" refType="w"/>
          <dgm:constr type="h" for="ch" ptType="node" refType="w" refFor="ch" refPtType="node"/>
          <dgm:constr type="sibSp" refType="w" refFor="ch" refPtType="node" fact="-0.2"/>
        </dgm:constrLst>
      </dgm:if>
      <dgm:if name="Name13" axis="ch" ptType="node" func="cnt" op="equ" val="8">
        <dgm:constrLst>
          <dgm:constr type="primFontSz" for="ch" ptType="node" op="equ" val="65"/>
          <dgm:constr type="w" for="ch" ptType="node" refType="w"/>
          <dgm:constr type="h" for="ch" ptType="node" refType="w" refFor="ch" refPtType="node"/>
          <dgm:constr type="sibSp" refType="w" refFor="ch" refPtType="node" fact="-0.15"/>
        </dgm:constrLst>
      </dgm:if>
      <dgm:if name="Name14" axis="ch" ptType="node" func="cnt" op="equ" val="10">
        <dgm:constrLst>
          <dgm:constr type="primFontSz" for="ch" ptType="node" op="lte" val="65"/>
          <dgm:constr type="w" for="ch" ptType="node" refType="w"/>
          <dgm:constr type="h" for="ch" ptType="node" refType="w" refFor="ch" refPtType="node"/>
          <dgm:constr type="sibSp" refType="w" refFor="ch" refPtType="node" fact="-0.24"/>
        </dgm:constrLst>
      </dgm:if>
      <dgm:else name="Name15">
        <dgm:constrLst>
          <dgm:constr type="primFontSz" for="ch" ptType="node" op="equ" val="65"/>
          <dgm:constr type="w" for="ch" ptType="node" refType="w"/>
          <dgm:constr type="h" for="ch" ptType="node" refType="w" refFor="ch" refPtType="node"/>
          <dgm:constr type="sibSp" refType="w" refFor="ch" refPtType="node" fact="-0.35"/>
        </dgm:constrLst>
      </dgm:else>
    </dgm:choose>
    <dgm:ruleLst/>
    <dgm:forEach name="Name16" axis="ch" ptType="node">
      <dgm:layoutNode name="arrow">
        <dgm:varLst>
          <dgm:bulletEnabled val="1"/>
        </dgm:varLst>
        <dgm:alg type="tx"/>
        <dgm:shape xmlns:r="http://schemas.openxmlformats.org/officeDocument/2006/relationships" type="upArrow" r:blip="">
          <dgm:adjLst>
            <dgm:adj idx="2" val="0.35"/>
          </dgm:adjLst>
        </dgm:shape>
        <dgm:presOf axis="desOrSelf" ptType="node"/>
        <dgm:constrLst/>
        <dgm:ruleLst>
          <dgm:rule type="primFontSz" val="5" fact="NaN" max="NaN"/>
        </dgm:ruleLst>
      </dgm:layoutNode>
    </dgm:forEach>
  </dgm:layoutNode>
</dgm:layoutDef>
</file>

<file path=ppt/diagrams/layout5.xml><?xml version="1.0" encoding="utf-8"?>
<dgm:layoutDef xmlns:dgm="http://schemas.openxmlformats.org/drawingml/2006/diagram" xmlns:a="http://schemas.openxmlformats.org/drawingml/2006/main" uniqueId="urn:microsoft.com/office/officeart/2005/8/layout/arrow1">
  <dgm:title val=""/>
  <dgm:desc val=""/>
  <dgm:catLst>
    <dgm:cat type="relationship" pri="7000"/>
    <dgm:cat type="process" pri="32000"/>
  </dgm:catLst>
  <dgm:sampData>
    <dgm:dataModel>
      <dgm:ptLst>
        <dgm:pt modelId="0" type="doc"/>
        <dgm:pt modelId="1">
          <dgm:prSet phldr="1"/>
        </dgm:pt>
        <dgm:pt modelId="2">
          <dgm:prSet phldr="1"/>
        </dgm:pt>
      </dgm:ptLst>
      <dgm:cxnLst>
        <dgm:cxn modelId="4" srcId="0" destId="1" srcOrd="0" destOrd="0"/>
        <dgm:cxn modelId="5" srcId="0" destId="2" srcOrd="1"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cycle">
    <dgm:varLst>
      <dgm:dir/>
      <dgm:resizeHandles val="exact"/>
    </dgm:varLst>
    <dgm:choose name="Name0">
      <dgm:if name="Name1" axis="ch" ptType="node" func="cnt" op="equ" val="2">
        <dgm:choose name="Name2">
          <dgm:if name="Name3" func="var" arg="dir" op="equ" val="norm">
            <dgm:alg type="cycle">
              <dgm:param type="rotPath" val="alongPath"/>
              <dgm:param type="stAng" val="270"/>
            </dgm:alg>
          </dgm:if>
          <dgm:else name="Name4">
            <dgm:alg type="cycle">
              <dgm:param type="rotPath" val="alongPath"/>
              <dgm:param type="stAng" val="90"/>
              <dgm:param type="spanAng" val="-360"/>
            </dgm:alg>
          </dgm:else>
        </dgm:choose>
      </dgm:if>
      <dgm:else name="Name5">
        <dgm:choose name="Name6">
          <dgm:if name="Name7" func="var" arg="dir" op="equ" val="norm">
            <dgm:alg type="cycle">
              <dgm:param type="rotPath" val="alongPath"/>
            </dgm:alg>
          </dgm:if>
          <dgm:else name="Name8">
            <dgm:alg type="cycle">
              <dgm:param type="rotPath" val="alongPath"/>
              <dgm:param type="spanAng" val="-360"/>
            </dgm:alg>
          </dgm:else>
        </dgm:choose>
      </dgm:else>
    </dgm:choose>
    <dgm:shape xmlns:r="http://schemas.openxmlformats.org/officeDocument/2006/relationships" r:blip="">
      <dgm:adjLst/>
    </dgm:shape>
    <dgm:presOf/>
    <dgm:choose name="Name9">
      <dgm:if name="Name10" axis="ch" ptType="node" func="cnt" op="equ" val="2">
        <dgm:constrLst>
          <dgm:constr type="primFontSz" for="ch" ptType="node" op="equ" val="65"/>
          <dgm:constr type="w" for="ch" ptType="node" refType="w"/>
          <dgm:constr type="h" for="ch" ptType="node" refType="w" refFor="ch" refPtType="node"/>
          <dgm:constr type="sibSp" refType="w" refFor="ch" refPtType="node" fact="0.1"/>
          <dgm:constr type="diam" refType="w" refFor="ch" refPtType="node" fact="1.1"/>
        </dgm:constrLst>
      </dgm:if>
      <dgm:if name="Name11" axis="ch" ptType="node" func="cnt" op="equ" val="5">
        <dgm:constrLst>
          <dgm:constr type="primFontSz" for="ch" ptType="node" op="equ" val="65"/>
          <dgm:constr type="w" for="ch" ptType="node" refType="w"/>
          <dgm:constr type="h" for="ch" ptType="node" refType="w" refFor="ch" refPtType="node"/>
          <dgm:constr type="sibSp" refType="w" refFor="ch" refPtType="node" fact="-0.24"/>
        </dgm:constrLst>
      </dgm:if>
      <dgm:if name="Name12" axis="ch" ptType="node" func="cnt" op="equ" val="6">
        <dgm:constrLst>
          <dgm:constr type="primFontSz" for="ch" ptType="node" op="equ" val="65"/>
          <dgm:constr type="w" for="ch" ptType="node" refType="w"/>
          <dgm:constr type="h" for="ch" ptType="node" refType="w" refFor="ch" refPtType="node"/>
          <dgm:constr type="sibSp" refType="w" refFor="ch" refPtType="node" fact="-0.2"/>
        </dgm:constrLst>
      </dgm:if>
      <dgm:if name="Name13" axis="ch" ptType="node" func="cnt" op="equ" val="8">
        <dgm:constrLst>
          <dgm:constr type="primFontSz" for="ch" ptType="node" op="equ" val="65"/>
          <dgm:constr type="w" for="ch" ptType="node" refType="w"/>
          <dgm:constr type="h" for="ch" ptType="node" refType="w" refFor="ch" refPtType="node"/>
          <dgm:constr type="sibSp" refType="w" refFor="ch" refPtType="node" fact="-0.15"/>
        </dgm:constrLst>
      </dgm:if>
      <dgm:if name="Name14" axis="ch" ptType="node" func="cnt" op="equ" val="10">
        <dgm:constrLst>
          <dgm:constr type="primFontSz" for="ch" ptType="node" op="lte" val="65"/>
          <dgm:constr type="w" for="ch" ptType="node" refType="w"/>
          <dgm:constr type="h" for="ch" ptType="node" refType="w" refFor="ch" refPtType="node"/>
          <dgm:constr type="sibSp" refType="w" refFor="ch" refPtType="node" fact="-0.24"/>
        </dgm:constrLst>
      </dgm:if>
      <dgm:else name="Name15">
        <dgm:constrLst>
          <dgm:constr type="primFontSz" for="ch" ptType="node" op="equ" val="65"/>
          <dgm:constr type="w" for="ch" ptType="node" refType="w"/>
          <dgm:constr type="h" for="ch" ptType="node" refType="w" refFor="ch" refPtType="node"/>
          <dgm:constr type="sibSp" refType="w" refFor="ch" refPtType="node" fact="-0.35"/>
        </dgm:constrLst>
      </dgm:else>
    </dgm:choose>
    <dgm:ruleLst/>
    <dgm:forEach name="Name16" axis="ch" ptType="node">
      <dgm:layoutNode name="arrow">
        <dgm:varLst>
          <dgm:bulletEnabled val="1"/>
        </dgm:varLst>
        <dgm:alg type="tx"/>
        <dgm:shape xmlns:r="http://schemas.openxmlformats.org/officeDocument/2006/relationships" type="upArrow" r:blip="">
          <dgm:adjLst>
            <dgm:adj idx="2" val="0.35"/>
          </dgm:adjLst>
        </dgm:shape>
        <dgm:presOf axis="desOrSelf" ptType="node"/>
        <dgm:constrLst/>
        <dgm:ruleLst>
          <dgm:rule type="primFontSz" val="5" fact="NaN" max="NaN"/>
        </dgm:ruleLst>
      </dgm:layoutNode>
    </dgm:forEach>
  </dgm:layoutNode>
</dgm:layoutDef>
</file>

<file path=ppt/diagrams/layout6.xml><?xml version="1.0" encoding="utf-8"?>
<dgm:layoutDef xmlns:dgm="http://schemas.openxmlformats.org/drawingml/2006/diagram" xmlns:a="http://schemas.openxmlformats.org/drawingml/2006/main" uniqueId="urn:microsoft.com/office/officeart/2005/8/layout/arrow1">
  <dgm:title val=""/>
  <dgm:desc val=""/>
  <dgm:catLst>
    <dgm:cat type="relationship" pri="7000"/>
    <dgm:cat type="process" pri="32000"/>
  </dgm:catLst>
  <dgm:sampData>
    <dgm:dataModel>
      <dgm:ptLst>
        <dgm:pt modelId="0" type="doc"/>
        <dgm:pt modelId="1">
          <dgm:prSet phldr="1"/>
        </dgm:pt>
        <dgm:pt modelId="2">
          <dgm:prSet phldr="1"/>
        </dgm:pt>
      </dgm:ptLst>
      <dgm:cxnLst>
        <dgm:cxn modelId="4" srcId="0" destId="1" srcOrd="0" destOrd="0"/>
        <dgm:cxn modelId="5" srcId="0" destId="2" srcOrd="1"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cycle">
    <dgm:varLst>
      <dgm:dir/>
      <dgm:resizeHandles val="exact"/>
    </dgm:varLst>
    <dgm:choose name="Name0">
      <dgm:if name="Name1" axis="ch" ptType="node" func="cnt" op="equ" val="2">
        <dgm:choose name="Name2">
          <dgm:if name="Name3" func="var" arg="dir" op="equ" val="norm">
            <dgm:alg type="cycle">
              <dgm:param type="rotPath" val="alongPath"/>
              <dgm:param type="stAng" val="270"/>
            </dgm:alg>
          </dgm:if>
          <dgm:else name="Name4">
            <dgm:alg type="cycle">
              <dgm:param type="rotPath" val="alongPath"/>
              <dgm:param type="stAng" val="90"/>
              <dgm:param type="spanAng" val="-360"/>
            </dgm:alg>
          </dgm:else>
        </dgm:choose>
      </dgm:if>
      <dgm:else name="Name5">
        <dgm:choose name="Name6">
          <dgm:if name="Name7" func="var" arg="dir" op="equ" val="norm">
            <dgm:alg type="cycle">
              <dgm:param type="rotPath" val="alongPath"/>
            </dgm:alg>
          </dgm:if>
          <dgm:else name="Name8">
            <dgm:alg type="cycle">
              <dgm:param type="rotPath" val="alongPath"/>
              <dgm:param type="spanAng" val="-360"/>
            </dgm:alg>
          </dgm:else>
        </dgm:choose>
      </dgm:else>
    </dgm:choose>
    <dgm:shape xmlns:r="http://schemas.openxmlformats.org/officeDocument/2006/relationships" r:blip="">
      <dgm:adjLst/>
    </dgm:shape>
    <dgm:presOf/>
    <dgm:choose name="Name9">
      <dgm:if name="Name10" axis="ch" ptType="node" func="cnt" op="equ" val="2">
        <dgm:constrLst>
          <dgm:constr type="primFontSz" for="ch" ptType="node" op="equ" val="65"/>
          <dgm:constr type="w" for="ch" ptType="node" refType="w"/>
          <dgm:constr type="h" for="ch" ptType="node" refType="w" refFor="ch" refPtType="node"/>
          <dgm:constr type="sibSp" refType="w" refFor="ch" refPtType="node" fact="0.1"/>
          <dgm:constr type="diam" refType="w" refFor="ch" refPtType="node" fact="1.1"/>
        </dgm:constrLst>
      </dgm:if>
      <dgm:if name="Name11" axis="ch" ptType="node" func="cnt" op="equ" val="5">
        <dgm:constrLst>
          <dgm:constr type="primFontSz" for="ch" ptType="node" op="equ" val="65"/>
          <dgm:constr type="w" for="ch" ptType="node" refType="w"/>
          <dgm:constr type="h" for="ch" ptType="node" refType="w" refFor="ch" refPtType="node"/>
          <dgm:constr type="sibSp" refType="w" refFor="ch" refPtType="node" fact="-0.24"/>
        </dgm:constrLst>
      </dgm:if>
      <dgm:if name="Name12" axis="ch" ptType="node" func="cnt" op="equ" val="6">
        <dgm:constrLst>
          <dgm:constr type="primFontSz" for="ch" ptType="node" op="equ" val="65"/>
          <dgm:constr type="w" for="ch" ptType="node" refType="w"/>
          <dgm:constr type="h" for="ch" ptType="node" refType="w" refFor="ch" refPtType="node"/>
          <dgm:constr type="sibSp" refType="w" refFor="ch" refPtType="node" fact="-0.2"/>
        </dgm:constrLst>
      </dgm:if>
      <dgm:if name="Name13" axis="ch" ptType="node" func="cnt" op="equ" val="8">
        <dgm:constrLst>
          <dgm:constr type="primFontSz" for="ch" ptType="node" op="equ" val="65"/>
          <dgm:constr type="w" for="ch" ptType="node" refType="w"/>
          <dgm:constr type="h" for="ch" ptType="node" refType="w" refFor="ch" refPtType="node"/>
          <dgm:constr type="sibSp" refType="w" refFor="ch" refPtType="node" fact="-0.15"/>
        </dgm:constrLst>
      </dgm:if>
      <dgm:if name="Name14" axis="ch" ptType="node" func="cnt" op="equ" val="10">
        <dgm:constrLst>
          <dgm:constr type="primFontSz" for="ch" ptType="node" op="lte" val="65"/>
          <dgm:constr type="w" for="ch" ptType="node" refType="w"/>
          <dgm:constr type="h" for="ch" ptType="node" refType="w" refFor="ch" refPtType="node"/>
          <dgm:constr type="sibSp" refType="w" refFor="ch" refPtType="node" fact="-0.24"/>
        </dgm:constrLst>
      </dgm:if>
      <dgm:else name="Name15">
        <dgm:constrLst>
          <dgm:constr type="primFontSz" for="ch" ptType="node" op="equ" val="65"/>
          <dgm:constr type="w" for="ch" ptType="node" refType="w"/>
          <dgm:constr type="h" for="ch" ptType="node" refType="w" refFor="ch" refPtType="node"/>
          <dgm:constr type="sibSp" refType="w" refFor="ch" refPtType="node" fact="-0.35"/>
        </dgm:constrLst>
      </dgm:else>
    </dgm:choose>
    <dgm:ruleLst/>
    <dgm:forEach name="Name16" axis="ch" ptType="node">
      <dgm:layoutNode name="arrow">
        <dgm:varLst>
          <dgm:bulletEnabled val="1"/>
        </dgm:varLst>
        <dgm:alg type="tx"/>
        <dgm:shape xmlns:r="http://schemas.openxmlformats.org/officeDocument/2006/relationships" type="upArrow" r:blip="">
          <dgm:adjLst>
            <dgm:adj idx="2" val="0.35"/>
          </dgm:adjLst>
        </dgm:shape>
        <dgm:presOf axis="desOrSelf" ptType="node"/>
        <dgm:constrLst/>
        <dgm:ruleLst>
          <dgm:rule type="primFontSz" val="5" fact="NaN" max="NaN"/>
        </dgm:ruleLst>
      </dgm:layoutNode>
    </dgm:forEach>
  </dgm:layoutNode>
</dgm:layoutDef>
</file>

<file path=ppt/diagrams/layout7.xml><?xml version="1.0" encoding="utf-8"?>
<dgm:layoutDef xmlns:dgm="http://schemas.openxmlformats.org/drawingml/2006/diagram" xmlns:a="http://schemas.openxmlformats.org/drawingml/2006/main" uniqueId="urn:microsoft.com/office/officeart/2005/8/layout/chevron2">
  <dgm:title val=""/>
  <dgm:desc val=""/>
  <dgm:catLst>
    <dgm:cat type="process" pri="12000"/>
    <dgm:cat type="list" pri="16000"/>
    <dgm:cat type="convert" pri="11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Lst>
      <dgm:cxnLst>
        <dgm:cxn modelId="4" srcId="0" destId="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linearFlow">
    <dgm:varLst>
      <dgm:dir/>
      <dgm:animLvl val="lvl"/>
      <dgm:resizeHandles val="exact"/>
    </dgm:varLst>
    <dgm:alg type="lin">
      <dgm:param type="linDir" val="fromT"/>
      <dgm:param type="nodeHorzAlign" val="l"/>
    </dgm:alg>
    <dgm:shape xmlns:r="http://schemas.openxmlformats.org/officeDocument/2006/relationships" r:blip="">
      <dgm:adjLst/>
    </dgm:shape>
    <dgm:presOf/>
    <dgm:constrLst>
      <dgm:constr type="h" for="ch" forName="composite" refType="h"/>
      <dgm:constr type="w" for="ch" forName="composite" refType="w"/>
      <dgm:constr type="h" for="des" forName="parentText" op="equ"/>
      <dgm:constr type="h" for="ch" forName="sp" val="-14.88"/>
      <dgm:constr type="h" for="ch" forName="sp" refType="w" refFor="des" refForName="parentText" op="gte" fact="-0.3"/>
      <dgm:constr type="primFontSz" for="des" forName="parentText" op="equ" val="65"/>
      <dgm:constr type="primFontSz" for="des" forName="descendantText"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t" for="ch" forName="parentText"/>
              <dgm:constr type="l" for="ch" forName="parentText"/>
              <dgm:constr type="w" for="ch" forName="parentText" refType="w" fact="0.4"/>
              <dgm:constr type="h" for="ch" forName="parentText" refType="h"/>
              <dgm:constr type="w" for="ch" forName="parentText" refType="w" op="lte" fact="0.5"/>
              <dgm:constr type="w" for="ch" forName="parentText" refType="h" refFor="ch" refForName="parentText" op="lte" fact="0.7"/>
              <dgm:constr type="h" for="ch" forName="parentText" refType="w" refFor="ch" refForName="parentText" op="lte" fact="3"/>
              <dgm:constr type="l" for="ch" forName="descendantText" refType="w" refFor="ch" refForName="parentText"/>
              <dgm:constr type="w" for="ch" forName="descendantText" refType="w"/>
              <dgm:constr type="wOff" for="ch" forName="descendantText" refType="w" refFor="ch" refForName="parentText" fact="-1"/>
              <dgm:constr type="t" for="ch" forName="descendantText"/>
              <dgm:constr type="b" for="ch" forName="descendantText" refType="h" refFor="ch" refForName="parentText"/>
              <dgm:constr type="bOff" for="ch" forName="descendantText" refType="w" refFor="ch" refForName="parentText" fact="-0.5"/>
            </dgm:constrLst>
          </dgm:if>
          <dgm:else name="Name3">
            <dgm:constrLst>
              <dgm:constr type="t" for="ch" forName="parentText"/>
              <dgm:constr type="r" for="ch" forName="parentText" refType="w"/>
              <dgm:constr type="w" for="ch" forName="parentText" refType="w" fact="0.4"/>
              <dgm:constr type="h" for="ch" forName="parentText" refType="h"/>
              <dgm:constr type="w" for="ch" forName="parentText" refType="w" op="lte" fact="0.5"/>
              <dgm:constr type="w" for="ch" forName="parentText" refType="h" refFor="ch" refForName="parentText" op="lte" fact="0.7"/>
              <dgm:constr type="h" for="ch" forName="parentText" refType="w" refFor="ch" refForName="parentText" op="lte" fact="3"/>
              <dgm:constr type="l" for="ch" forName="descendantText"/>
              <dgm:constr type="w" for="ch" forName="descendantText" refType="w"/>
              <dgm:constr type="wOff" for="ch" forName="descendantText" refType="w" refFor="ch" refForName="parentText" fact="-1"/>
              <dgm:constr type="t" for="ch" forName="descendantText"/>
              <dgm:constr type="b" for="ch" forName="descendantText" refType="h" refFor="ch" refForName="parentText"/>
              <dgm:constr type="bOff" for="ch" forName="descendantText" refType="w" refFor="ch" refForName="parentText" fact="-0.5"/>
            </dgm:constrLst>
          </dgm:else>
        </dgm:choose>
        <dgm:ruleLst/>
        <dgm:layoutNode name="parentText" styleLbl="alignNode1">
          <dgm:varLst>
            <dgm:chMax val="1"/>
            <dgm:bulletEnabled val="1"/>
          </dgm:varLst>
          <dgm:alg type="tx"/>
          <dgm:shape xmlns:r="http://schemas.openxmlformats.org/officeDocument/2006/relationships" rot="90" type="chevron" r:blip="">
            <dgm:adjLst/>
          </dgm:shape>
          <dgm:presOf axis="self" ptType="node"/>
          <dgm:constrLst>
            <dgm:constr type="lMarg" refType="primFontSz" fact="0.05"/>
            <dgm:constr type="rMarg" refType="primFontSz" fact="0.05"/>
            <dgm:constr type="tMarg" refType="primFontSz" fact="0.05"/>
            <dgm:constr type="bMarg" refType="primFontSz" fact="0.05"/>
          </dgm:constrLst>
          <dgm:ruleLst>
            <dgm:rule type="h" val="100" fact="NaN" max="NaN"/>
            <dgm:rule type="primFontSz" val="24" fact="NaN" max="NaN"/>
            <dgm:rule type="h" val="110" fact="NaN" max="NaN"/>
            <dgm:rule type="primFontSz" val="18" fact="NaN" max="NaN"/>
            <dgm:rule type="h" val="INF" fact="NaN" max="NaN"/>
            <dgm:rule type="primFontSz" val="5" fact="NaN" max="NaN"/>
          </dgm:ruleLst>
        </dgm:layoutNode>
        <dgm:layoutNode name="descendantText" styleLbl="alignAcc1">
          <dgm:varLst>
            <dgm:bulletEnabled val="1"/>
          </dgm:varLst>
          <dgm:choose name="Name4">
            <dgm:if name="Name5" func="var" arg="dir" op="equ" val="norm">
              <dgm:alg type="tx">
                <dgm:param type="stBulletLvl" val="1"/>
                <dgm:param type="txAnchorVertCh" val="mid"/>
              </dgm:alg>
              <dgm:shape xmlns:r="http://schemas.openxmlformats.org/officeDocument/2006/relationships" rot="90" type="round2SameRect" r:blip="">
                <dgm:adjLst/>
              </dgm:shape>
            </dgm:if>
            <dgm:else name="Name6">
              <dgm:alg type="tx">
                <dgm:param type="stBulletLvl" val="1"/>
                <dgm:param type="txAnchorVertCh" val="mid"/>
              </dgm:alg>
              <dgm:shape xmlns:r="http://schemas.openxmlformats.org/officeDocument/2006/relationships" rot="-90" type="round2SameRect" r:blip="">
                <dgm:adjLst/>
              </dgm:shape>
            </dgm:else>
          </dgm:choose>
          <dgm:presOf axis="des" ptType="node"/>
          <dgm:choose name="Name7">
            <dgm:if name="Name8" func="var" arg="dir" op="equ" val="norm">
              <dgm:constrLst>
                <dgm:constr type="secFontSz" refType="primFontSz"/>
                <dgm:constr type="tMarg" refType="primFontSz" fact="0.05"/>
                <dgm:constr type="bMarg" refType="primFontSz" fact="0.05"/>
                <dgm:constr type="rMarg" refType="primFontSz" fact="0.05"/>
              </dgm:constrLst>
            </dgm:if>
            <dgm:else name="Name9">
              <dgm:constrLst>
                <dgm:constr type="secFontSz" refType="primFontSz"/>
                <dgm:constr type="tMarg" refType="primFontSz" fact="0.05"/>
                <dgm:constr type="bMarg" refType="primFontSz" fact="0.05"/>
                <dgm:constr type="lMarg" refType="primFontSz" fact="0.05"/>
              </dgm:constrLst>
            </dgm:else>
          </dgm:choose>
          <dgm:ruleLst>
            <dgm:rule type="primFontSz" val="5" fact="NaN" max="NaN"/>
          </dgm:ruleLst>
        </dgm:layoutNode>
      </dgm:layoutNode>
      <dgm:forEach name="Name10" axis="followSib" ptType="sibTrans" cnt="1">
        <dgm:layoutNode name="sp">
          <dgm:alg type="sp"/>
          <dgm:shape xmlns:r="http://schemas.openxmlformats.org/officeDocument/2006/relationships" r:blip="">
            <dgm:adjLst/>
          </dgm:shape>
          <dgm:presOf axis="self"/>
          <dgm:constrLst>
            <dgm:constr type="w" val="1"/>
            <dgm:constr type="h" val="37.5"/>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5">
  <dgm:title val=""/>
  <dgm:desc val=""/>
  <dgm:catLst>
    <dgm:cat type="simple" pri="105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ln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3">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3">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0">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3">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2">
  <dgm:title val=""/>
  <dgm:desc val=""/>
  <dgm:catLst>
    <dgm:cat type="simple" pri="10200"/>
  </dgm:catLst>
  <dgm:scene3d>
    <a:camera prst="orthographicFront"/>
    <a:lightRig rig="threePt" dir="t"/>
  </dgm:scene3d>
  <dgm:styleLbl name="node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ln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vennNode1">
    <dgm:scene3d>
      <a:camera prst="orthographicFront"/>
      <a:lightRig rig="threePt" dir="t"/>
    </dgm:scene3d>
    <dgm:sp3d/>
    <dgm:txPr/>
    <dgm:style>
      <a:lnRef idx="3">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1">
        <a:scrgbClr r="0" g="0" b="0"/>
      </a:effectRef>
      <a:fontRef idx="minor">
        <a:schemeClr val="lt1"/>
      </a:fontRef>
    </dgm:style>
  </dgm:styleLbl>
  <dgm:styleLbl name="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f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F3283E8C-668C-69D0-76DE-5937AAC11E66}"/>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 xmlns:a16="http://schemas.microsoft.com/office/drawing/2014/main" id="{BCCE9BEF-8B29-1D39-E715-5C72F4F4D8F3}"/>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 xmlns:a16="http://schemas.microsoft.com/office/drawing/2014/main" id="{191A315E-FDD3-3F41-7E9E-A75B68C2AB6A}"/>
              </a:ext>
            </a:extLst>
          </p:cNvPr>
          <p:cNvSpPr>
            <a:spLocks noGrp="1"/>
          </p:cNvSpPr>
          <p:nvPr>
            <p:ph type="dt" sz="half" idx="10"/>
          </p:nvPr>
        </p:nvSpPr>
        <p:spPr/>
        <p:txBody>
          <a:bodyPr/>
          <a:lstStyle/>
          <a:p>
            <a:fld id="{6E19BF60-B78D-47BA-93BA-EF1ECA3C51E2}" type="datetimeFigureOut">
              <a:rPr lang="en-US" smtClean="0"/>
              <a:t>1/27/2023</a:t>
            </a:fld>
            <a:endParaRPr lang="en-US"/>
          </a:p>
        </p:txBody>
      </p:sp>
      <p:sp>
        <p:nvSpPr>
          <p:cNvPr id="5" name="Footer Placeholder 4">
            <a:extLst>
              <a:ext uri="{FF2B5EF4-FFF2-40B4-BE49-F238E27FC236}">
                <a16:creationId xmlns="" xmlns:a16="http://schemas.microsoft.com/office/drawing/2014/main" id="{E96BC236-1524-1C06-8DBB-5802DF580029}"/>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 xmlns:a16="http://schemas.microsoft.com/office/drawing/2014/main" id="{22F18C4E-C452-5CBA-3114-68096217A82C}"/>
              </a:ext>
            </a:extLst>
          </p:cNvPr>
          <p:cNvSpPr>
            <a:spLocks noGrp="1"/>
          </p:cNvSpPr>
          <p:nvPr>
            <p:ph type="sldNum" sz="quarter" idx="12"/>
          </p:nvPr>
        </p:nvSpPr>
        <p:spPr/>
        <p:txBody>
          <a:bodyPr/>
          <a:lstStyle/>
          <a:p>
            <a:fld id="{55E99585-42A8-4088-9674-72B9B7DFC4DB}" type="slidenum">
              <a:rPr lang="en-US" smtClean="0"/>
              <a:t>‹#›</a:t>
            </a:fld>
            <a:endParaRPr lang="en-US"/>
          </a:p>
        </p:txBody>
      </p:sp>
    </p:spTree>
    <p:extLst>
      <p:ext uri="{BB962C8B-B14F-4D97-AF65-F5344CB8AC3E}">
        <p14:creationId xmlns:p14="http://schemas.microsoft.com/office/powerpoint/2010/main" val="380053714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AED249E8-2AFA-44D1-2AC0-AFF17DAB92AA}"/>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 xmlns:a16="http://schemas.microsoft.com/office/drawing/2014/main" id="{79CFF8D0-9C11-F8B8-CCF9-4925B12CB313}"/>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 xmlns:a16="http://schemas.microsoft.com/office/drawing/2014/main" id="{F447A8B0-4BC0-DE02-C9A4-6B418FDD3211}"/>
              </a:ext>
            </a:extLst>
          </p:cNvPr>
          <p:cNvSpPr>
            <a:spLocks noGrp="1"/>
          </p:cNvSpPr>
          <p:nvPr>
            <p:ph type="dt" sz="half" idx="10"/>
          </p:nvPr>
        </p:nvSpPr>
        <p:spPr/>
        <p:txBody>
          <a:bodyPr/>
          <a:lstStyle/>
          <a:p>
            <a:fld id="{6E19BF60-B78D-47BA-93BA-EF1ECA3C51E2}" type="datetimeFigureOut">
              <a:rPr lang="en-US" smtClean="0"/>
              <a:t>1/27/2023</a:t>
            </a:fld>
            <a:endParaRPr lang="en-US"/>
          </a:p>
        </p:txBody>
      </p:sp>
      <p:sp>
        <p:nvSpPr>
          <p:cNvPr id="5" name="Footer Placeholder 4">
            <a:extLst>
              <a:ext uri="{FF2B5EF4-FFF2-40B4-BE49-F238E27FC236}">
                <a16:creationId xmlns="" xmlns:a16="http://schemas.microsoft.com/office/drawing/2014/main" id="{75C78EB9-D624-1C19-D6E0-8D6EC91FBA0D}"/>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 xmlns:a16="http://schemas.microsoft.com/office/drawing/2014/main" id="{37D8C661-26D1-DB49-6292-4E450CCE94E8}"/>
              </a:ext>
            </a:extLst>
          </p:cNvPr>
          <p:cNvSpPr>
            <a:spLocks noGrp="1"/>
          </p:cNvSpPr>
          <p:nvPr>
            <p:ph type="sldNum" sz="quarter" idx="12"/>
          </p:nvPr>
        </p:nvSpPr>
        <p:spPr/>
        <p:txBody>
          <a:bodyPr/>
          <a:lstStyle/>
          <a:p>
            <a:fld id="{55E99585-42A8-4088-9674-72B9B7DFC4DB}" type="slidenum">
              <a:rPr lang="en-US" smtClean="0"/>
              <a:t>‹#›</a:t>
            </a:fld>
            <a:endParaRPr lang="en-US"/>
          </a:p>
        </p:txBody>
      </p:sp>
    </p:spTree>
    <p:extLst>
      <p:ext uri="{BB962C8B-B14F-4D97-AF65-F5344CB8AC3E}">
        <p14:creationId xmlns:p14="http://schemas.microsoft.com/office/powerpoint/2010/main" val="23063014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260DE0CE-7418-30F9-8844-8ED1B8513354}"/>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 xmlns:a16="http://schemas.microsoft.com/office/drawing/2014/main" id="{0318485B-0129-293E-BFF9-361A594FFC38}"/>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 xmlns:a16="http://schemas.microsoft.com/office/drawing/2014/main" id="{85B9EEB4-4B09-6EE9-498D-5E5444C582EE}"/>
              </a:ext>
            </a:extLst>
          </p:cNvPr>
          <p:cNvSpPr>
            <a:spLocks noGrp="1"/>
          </p:cNvSpPr>
          <p:nvPr>
            <p:ph type="dt" sz="half" idx="10"/>
          </p:nvPr>
        </p:nvSpPr>
        <p:spPr/>
        <p:txBody>
          <a:bodyPr/>
          <a:lstStyle/>
          <a:p>
            <a:fld id="{6E19BF60-B78D-47BA-93BA-EF1ECA3C51E2}" type="datetimeFigureOut">
              <a:rPr lang="en-US" smtClean="0"/>
              <a:t>1/27/2023</a:t>
            </a:fld>
            <a:endParaRPr lang="en-US"/>
          </a:p>
        </p:txBody>
      </p:sp>
      <p:sp>
        <p:nvSpPr>
          <p:cNvPr id="5" name="Footer Placeholder 4">
            <a:extLst>
              <a:ext uri="{FF2B5EF4-FFF2-40B4-BE49-F238E27FC236}">
                <a16:creationId xmlns="" xmlns:a16="http://schemas.microsoft.com/office/drawing/2014/main" id="{47D99226-A643-BF69-4EF5-C7755CC6C4D3}"/>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 xmlns:a16="http://schemas.microsoft.com/office/drawing/2014/main" id="{5ADCD760-9EF1-DB78-3333-C64589B5474E}"/>
              </a:ext>
            </a:extLst>
          </p:cNvPr>
          <p:cNvSpPr>
            <a:spLocks noGrp="1"/>
          </p:cNvSpPr>
          <p:nvPr>
            <p:ph type="sldNum" sz="quarter" idx="12"/>
          </p:nvPr>
        </p:nvSpPr>
        <p:spPr/>
        <p:txBody>
          <a:bodyPr/>
          <a:lstStyle/>
          <a:p>
            <a:fld id="{55E99585-42A8-4088-9674-72B9B7DFC4DB}" type="slidenum">
              <a:rPr lang="en-US" smtClean="0"/>
              <a:t>‹#›</a:t>
            </a:fld>
            <a:endParaRPr lang="en-US"/>
          </a:p>
        </p:txBody>
      </p:sp>
    </p:spTree>
    <p:extLst>
      <p:ext uri="{BB962C8B-B14F-4D97-AF65-F5344CB8AC3E}">
        <p14:creationId xmlns:p14="http://schemas.microsoft.com/office/powerpoint/2010/main" val="258988103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1D5A842F-5364-B04C-87A4-42421B6142C7}"/>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 xmlns:a16="http://schemas.microsoft.com/office/drawing/2014/main" id="{686CE0FA-B884-1FB6-9903-3CC748A249A0}"/>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 xmlns:a16="http://schemas.microsoft.com/office/drawing/2014/main" id="{2CBB4F18-D9C7-0479-4927-E88ED4E524F9}"/>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 xmlns:a16="http://schemas.microsoft.com/office/drawing/2014/main" id="{FE94214B-D458-A4D2-83D8-698DD2D25F5B}"/>
              </a:ext>
            </a:extLst>
          </p:cNvPr>
          <p:cNvSpPr>
            <a:spLocks noGrp="1"/>
          </p:cNvSpPr>
          <p:nvPr>
            <p:ph type="dt" sz="half" idx="10"/>
          </p:nvPr>
        </p:nvSpPr>
        <p:spPr/>
        <p:txBody>
          <a:bodyPr/>
          <a:lstStyle/>
          <a:p>
            <a:fld id="{6E19BF60-B78D-47BA-93BA-EF1ECA3C51E2}" type="datetimeFigureOut">
              <a:rPr lang="en-US" smtClean="0"/>
              <a:t>1/27/2023</a:t>
            </a:fld>
            <a:endParaRPr lang="en-US"/>
          </a:p>
        </p:txBody>
      </p:sp>
      <p:sp>
        <p:nvSpPr>
          <p:cNvPr id="6" name="Footer Placeholder 5">
            <a:extLst>
              <a:ext uri="{FF2B5EF4-FFF2-40B4-BE49-F238E27FC236}">
                <a16:creationId xmlns="" xmlns:a16="http://schemas.microsoft.com/office/drawing/2014/main" id="{14A60FC3-2839-6A5F-6071-08FF00320D45}"/>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 xmlns:a16="http://schemas.microsoft.com/office/drawing/2014/main" id="{34B021A3-719D-BE23-54D6-3029652DFE26}"/>
              </a:ext>
            </a:extLst>
          </p:cNvPr>
          <p:cNvSpPr>
            <a:spLocks noGrp="1"/>
          </p:cNvSpPr>
          <p:nvPr>
            <p:ph type="sldNum" sz="quarter" idx="12"/>
          </p:nvPr>
        </p:nvSpPr>
        <p:spPr/>
        <p:txBody>
          <a:bodyPr/>
          <a:lstStyle/>
          <a:p>
            <a:fld id="{55E99585-42A8-4088-9674-72B9B7DFC4DB}" type="slidenum">
              <a:rPr lang="en-US" smtClean="0"/>
              <a:t>‹#›</a:t>
            </a:fld>
            <a:endParaRPr lang="en-US"/>
          </a:p>
        </p:txBody>
      </p:sp>
    </p:spTree>
    <p:extLst>
      <p:ext uri="{BB962C8B-B14F-4D97-AF65-F5344CB8AC3E}">
        <p14:creationId xmlns:p14="http://schemas.microsoft.com/office/powerpoint/2010/main" val="61251110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8887EEB4-65E5-6CC0-6C01-DA109DA2BBF3}"/>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 xmlns:a16="http://schemas.microsoft.com/office/drawing/2014/main" id="{356C6C3C-BF0D-C5DD-C45B-71118720E4F6}"/>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 xmlns:a16="http://schemas.microsoft.com/office/drawing/2014/main" id="{D6C16438-FB75-79D3-199A-D7BDCFEA3D1D}"/>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 xmlns:a16="http://schemas.microsoft.com/office/drawing/2014/main" id="{7683A947-89E9-3431-7BE0-95E3D120376A}"/>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 xmlns:a16="http://schemas.microsoft.com/office/drawing/2014/main" id="{CB463C76-42B2-E71E-A2A4-1201C55F5992}"/>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 xmlns:a16="http://schemas.microsoft.com/office/drawing/2014/main" id="{71DCAF5A-4316-5585-2C9B-C7DDA42A203F}"/>
              </a:ext>
            </a:extLst>
          </p:cNvPr>
          <p:cNvSpPr>
            <a:spLocks noGrp="1"/>
          </p:cNvSpPr>
          <p:nvPr>
            <p:ph type="dt" sz="half" idx="10"/>
          </p:nvPr>
        </p:nvSpPr>
        <p:spPr/>
        <p:txBody>
          <a:bodyPr/>
          <a:lstStyle/>
          <a:p>
            <a:fld id="{6E19BF60-B78D-47BA-93BA-EF1ECA3C51E2}" type="datetimeFigureOut">
              <a:rPr lang="en-US" smtClean="0"/>
              <a:t>1/27/2023</a:t>
            </a:fld>
            <a:endParaRPr lang="en-US"/>
          </a:p>
        </p:txBody>
      </p:sp>
      <p:sp>
        <p:nvSpPr>
          <p:cNvPr id="8" name="Footer Placeholder 7">
            <a:extLst>
              <a:ext uri="{FF2B5EF4-FFF2-40B4-BE49-F238E27FC236}">
                <a16:creationId xmlns="" xmlns:a16="http://schemas.microsoft.com/office/drawing/2014/main" id="{3314FF82-6EB0-2C2F-41C2-CF98220DA946}"/>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 xmlns:a16="http://schemas.microsoft.com/office/drawing/2014/main" id="{84BEB9BA-9261-D662-FF39-BAEB28F99C9E}"/>
              </a:ext>
            </a:extLst>
          </p:cNvPr>
          <p:cNvSpPr>
            <a:spLocks noGrp="1"/>
          </p:cNvSpPr>
          <p:nvPr>
            <p:ph type="sldNum" sz="quarter" idx="12"/>
          </p:nvPr>
        </p:nvSpPr>
        <p:spPr/>
        <p:txBody>
          <a:bodyPr/>
          <a:lstStyle/>
          <a:p>
            <a:fld id="{55E99585-42A8-4088-9674-72B9B7DFC4DB}" type="slidenum">
              <a:rPr lang="en-US" smtClean="0"/>
              <a:t>‹#›</a:t>
            </a:fld>
            <a:endParaRPr lang="en-US"/>
          </a:p>
        </p:txBody>
      </p:sp>
    </p:spTree>
    <p:extLst>
      <p:ext uri="{BB962C8B-B14F-4D97-AF65-F5344CB8AC3E}">
        <p14:creationId xmlns:p14="http://schemas.microsoft.com/office/powerpoint/2010/main" val="158600514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B826DF64-1046-1B8C-2303-8E4B82ACCC77}"/>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 xmlns:a16="http://schemas.microsoft.com/office/drawing/2014/main" id="{7F137F21-6774-BA14-3220-247BCD6B4B45}"/>
              </a:ext>
            </a:extLst>
          </p:cNvPr>
          <p:cNvSpPr>
            <a:spLocks noGrp="1"/>
          </p:cNvSpPr>
          <p:nvPr>
            <p:ph type="dt" sz="half" idx="10"/>
          </p:nvPr>
        </p:nvSpPr>
        <p:spPr/>
        <p:txBody>
          <a:bodyPr/>
          <a:lstStyle/>
          <a:p>
            <a:fld id="{6E19BF60-B78D-47BA-93BA-EF1ECA3C51E2}" type="datetimeFigureOut">
              <a:rPr lang="en-US" smtClean="0"/>
              <a:t>1/27/2023</a:t>
            </a:fld>
            <a:endParaRPr lang="en-US"/>
          </a:p>
        </p:txBody>
      </p:sp>
      <p:sp>
        <p:nvSpPr>
          <p:cNvPr id="4" name="Footer Placeholder 3">
            <a:extLst>
              <a:ext uri="{FF2B5EF4-FFF2-40B4-BE49-F238E27FC236}">
                <a16:creationId xmlns="" xmlns:a16="http://schemas.microsoft.com/office/drawing/2014/main" id="{A1BDEFB0-8EE9-60A3-852A-96FA28E04AD7}"/>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 xmlns:a16="http://schemas.microsoft.com/office/drawing/2014/main" id="{3971F79C-433D-A8D3-2FF6-65B2A41378CD}"/>
              </a:ext>
            </a:extLst>
          </p:cNvPr>
          <p:cNvSpPr>
            <a:spLocks noGrp="1"/>
          </p:cNvSpPr>
          <p:nvPr>
            <p:ph type="sldNum" sz="quarter" idx="12"/>
          </p:nvPr>
        </p:nvSpPr>
        <p:spPr/>
        <p:txBody>
          <a:bodyPr/>
          <a:lstStyle/>
          <a:p>
            <a:fld id="{55E99585-42A8-4088-9674-72B9B7DFC4DB}" type="slidenum">
              <a:rPr lang="en-US" smtClean="0"/>
              <a:t>‹#›</a:t>
            </a:fld>
            <a:endParaRPr lang="en-US"/>
          </a:p>
        </p:txBody>
      </p:sp>
    </p:spTree>
    <p:extLst>
      <p:ext uri="{BB962C8B-B14F-4D97-AF65-F5344CB8AC3E}">
        <p14:creationId xmlns:p14="http://schemas.microsoft.com/office/powerpoint/2010/main" val="332744525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 xmlns:a16="http://schemas.microsoft.com/office/drawing/2014/main" id="{A7C09E53-A22E-1FE2-9DEF-BD81D0EA2096}"/>
              </a:ext>
            </a:extLst>
          </p:cNvPr>
          <p:cNvSpPr>
            <a:spLocks noGrp="1"/>
          </p:cNvSpPr>
          <p:nvPr>
            <p:ph type="dt" sz="half" idx="10"/>
          </p:nvPr>
        </p:nvSpPr>
        <p:spPr/>
        <p:txBody>
          <a:bodyPr/>
          <a:lstStyle/>
          <a:p>
            <a:fld id="{6E19BF60-B78D-47BA-93BA-EF1ECA3C51E2}" type="datetimeFigureOut">
              <a:rPr lang="en-US" smtClean="0"/>
              <a:t>1/27/2023</a:t>
            </a:fld>
            <a:endParaRPr lang="en-US"/>
          </a:p>
        </p:txBody>
      </p:sp>
      <p:sp>
        <p:nvSpPr>
          <p:cNvPr id="3" name="Footer Placeholder 2">
            <a:extLst>
              <a:ext uri="{FF2B5EF4-FFF2-40B4-BE49-F238E27FC236}">
                <a16:creationId xmlns="" xmlns:a16="http://schemas.microsoft.com/office/drawing/2014/main" id="{1713C97A-EFCB-5606-5049-F140560A03B1}"/>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 xmlns:a16="http://schemas.microsoft.com/office/drawing/2014/main" id="{EE122F17-12E7-F98C-A316-A348F5E1E9FE}"/>
              </a:ext>
            </a:extLst>
          </p:cNvPr>
          <p:cNvSpPr>
            <a:spLocks noGrp="1"/>
          </p:cNvSpPr>
          <p:nvPr>
            <p:ph type="sldNum" sz="quarter" idx="12"/>
          </p:nvPr>
        </p:nvSpPr>
        <p:spPr/>
        <p:txBody>
          <a:bodyPr/>
          <a:lstStyle/>
          <a:p>
            <a:fld id="{55E99585-42A8-4088-9674-72B9B7DFC4DB}" type="slidenum">
              <a:rPr lang="en-US" smtClean="0"/>
              <a:t>‹#›</a:t>
            </a:fld>
            <a:endParaRPr lang="en-US"/>
          </a:p>
        </p:txBody>
      </p:sp>
    </p:spTree>
    <p:extLst>
      <p:ext uri="{BB962C8B-B14F-4D97-AF65-F5344CB8AC3E}">
        <p14:creationId xmlns:p14="http://schemas.microsoft.com/office/powerpoint/2010/main" val="264440093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9D5CE209-6683-8640-0AA8-A9A62BBF9CDC}"/>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 xmlns:a16="http://schemas.microsoft.com/office/drawing/2014/main" id="{DAC3CC01-F671-51C8-4826-00CFBB2FC51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 xmlns:a16="http://schemas.microsoft.com/office/drawing/2014/main" id="{9CBC4D51-D4B1-AB35-36A6-AF695AA1AB04}"/>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 xmlns:a16="http://schemas.microsoft.com/office/drawing/2014/main" id="{25C481CC-80EF-D401-3CAC-0285CD3B4AB6}"/>
              </a:ext>
            </a:extLst>
          </p:cNvPr>
          <p:cNvSpPr>
            <a:spLocks noGrp="1"/>
          </p:cNvSpPr>
          <p:nvPr>
            <p:ph type="dt" sz="half" idx="10"/>
          </p:nvPr>
        </p:nvSpPr>
        <p:spPr/>
        <p:txBody>
          <a:bodyPr/>
          <a:lstStyle/>
          <a:p>
            <a:fld id="{6E19BF60-B78D-47BA-93BA-EF1ECA3C51E2}" type="datetimeFigureOut">
              <a:rPr lang="en-US" smtClean="0"/>
              <a:t>1/27/2023</a:t>
            </a:fld>
            <a:endParaRPr lang="en-US"/>
          </a:p>
        </p:txBody>
      </p:sp>
      <p:sp>
        <p:nvSpPr>
          <p:cNvPr id="6" name="Footer Placeholder 5">
            <a:extLst>
              <a:ext uri="{FF2B5EF4-FFF2-40B4-BE49-F238E27FC236}">
                <a16:creationId xmlns="" xmlns:a16="http://schemas.microsoft.com/office/drawing/2014/main" id="{C2695D9E-B806-3881-CC7D-3206F10E805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 xmlns:a16="http://schemas.microsoft.com/office/drawing/2014/main" id="{B84F9162-7EDE-BC19-5B35-6ABA1ABFEF25}"/>
              </a:ext>
            </a:extLst>
          </p:cNvPr>
          <p:cNvSpPr>
            <a:spLocks noGrp="1"/>
          </p:cNvSpPr>
          <p:nvPr>
            <p:ph type="sldNum" sz="quarter" idx="12"/>
          </p:nvPr>
        </p:nvSpPr>
        <p:spPr/>
        <p:txBody>
          <a:bodyPr/>
          <a:lstStyle/>
          <a:p>
            <a:fld id="{55E99585-42A8-4088-9674-72B9B7DFC4DB}" type="slidenum">
              <a:rPr lang="en-US" smtClean="0"/>
              <a:t>‹#›</a:t>
            </a:fld>
            <a:endParaRPr lang="en-US"/>
          </a:p>
        </p:txBody>
      </p:sp>
    </p:spTree>
    <p:extLst>
      <p:ext uri="{BB962C8B-B14F-4D97-AF65-F5344CB8AC3E}">
        <p14:creationId xmlns:p14="http://schemas.microsoft.com/office/powerpoint/2010/main" val="71336967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BDD0C90A-98AE-AEEC-4E85-8BEC7713E684}"/>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 xmlns:a16="http://schemas.microsoft.com/office/drawing/2014/main" id="{3D467B12-E91A-A451-8950-71C8BF202BB8}"/>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 xmlns:a16="http://schemas.microsoft.com/office/drawing/2014/main" id="{D7C2807D-FA05-EC22-93BF-EE4209F210FD}"/>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 xmlns:a16="http://schemas.microsoft.com/office/drawing/2014/main" id="{0BE167D4-FABA-16C2-3D2B-CBEA31E4C355}"/>
              </a:ext>
            </a:extLst>
          </p:cNvPr>
          <p:cNvSpPr>
            <a:spLocks noGrp="1"/>
          </p:cNvSpPr>
          <p:nvPr>
            <p:ph type="dt" sz="half" idx="10"/>
          </p:nvPr>
        </p:nvSpPr>
        <p:spPr/>
        <p:txBody>
          <a:bodyPr/>
          <a:lstStyle/>
          <a:p>
            <a:fld id="{6E19BF60-B78D-47BA-93BA-EF1ECA3C51E2}" type="datetimeFigureOut">
              <a:rPr lang="en-US" smtClean="0"/>
              <a:t>1/27/2023</a:t>
            </a:fld>
            <a:endParaRPr lang="en-US"/>
          </a:p>
        </p:txBody>
      </p:sp>
      <p:sp>
        <p:nvSpPr>
          <p:cNvPr id="6" name="Footer Placeholder 5">
            <a:extLst>
              <a:ext uri="{FF2B5EF4-FFF2-40B4-BE49-F238E27FC236}">
                <a16:creationId xmlns="" xmlns:a16="http://schemas.microsoft.com/office/drawing/2014/main" id="{C9E96CD1-297A-15D9-A5C7-A531D133525C}"/>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 xmlns:a16="http://schemas.microsoft.com/office/drawing/2014/main" id="{9EC80CC6-EDEF-30F0-E6E7-C05A26727371}"/>
              </a:ext>
            </a:extLst>
          </p:cNvPr>
          <p:cNvSpPr>
            <a:spLocks noGrp="1"/>
          </p:cNvSpPr>
          <p:nvPr>
            <p:ph type="sldNum" sz="quarter" idx="12"/>
          </p:nvPr>
        </p:nvSpPr>
        <p:spPr/>
        <p:txBody>
          <a:bodyPr/>
          <a:lstStyle/>
          <a:p>
            <a:fld id="{55E99585-42A8-4088-9674-72B9B7DFC4DB}" type="slidenum">
              <a:rPr lang="en-US" smtClean="0"/>
              <a:t>‹#›</a:t>
            </a:fld>
            <a:endParaRPr lang="en-US"/>
          </a:p>
        </p:txBody>
      </p:sp>
    </p:spTree>
    <p:extLst>
      <p:ext uri="{BB962C8B-B14F-4D97-AF65-F5344CB8AC3E}">
        <p14:creationId xmlns:p14="http://schemas.microsoft.com/office/powerpoint/2010/main" val="428410237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DAE16573-6B43-3482-45E3-F0F0A3D8D15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 xmlns:a16="http://schemas.microsoft.com/office/drawing/2014/main" id="{BF2B1A70-CFF0-0F97-7CCA-20603D6EBAA3}"/>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 xmlns:a16="http://schemas.microsoft.com/office/drawing/2014/main" id="{D22B7289-A9D2-A91C-3733-1C0E71ABBEF8}"/>
              </a:ext>
            </a:extLst>
          </p:cNvPr>
          <p:cNvSpPr>
            <a:spLocks noGrp="1"/>
          </p:cNvSpPr>
          <p:nvPr>
            <p:ph type="dt" sz="half" idx="10"/>
          </p:nvPr>
        </p:nvSpPr>
        <p:spPr/>
        <p:txBody>
          <a:bodyPr/>
          <a:lstStyle/>
          <a:p>
            <a:fld id="{6E19BF60-B78D-47BA-93BA-EF1ECA3C51E2}" type="datetimeFigureOut">
              <a:rPr lang="en-US" smtClean="0"/>
              <a:t>1/27/2023</a:t>
            </a:fld>
            <a:endParaRPr lang="en-US"/>
          </a:p>
        </p:txBody>
      </p:sp>
      <p:sp>
        <p:nvSpPr>
          <p:cNvPr id="5" name="Footer Placeholder 4">
            <a:extLst>
              <a:ext uri="{FF2B5EF4-FFF2-40B4-BE49-F238E27FC236}">
                <a16:creationId xmlns="" xmlns:a16="http://schemas.microsoft.com/office/drawing/2014/main" id="{C105BB2E-5DB2-8E6A-F385-77E3D6611C4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 xmlns:a16="http://schemas.microsoft.com/office/drawing/2014/main" id="{5C5CB0A1-5587-0ACC-8E79-CBAD365E8B9C}"/>
              </a:ext>
            </a:extLst>
          </p:cNvPr>
          <p:cNvSpPr>
            <a:spLocks noGrp="1"/>
          </p:cNvSpPr>
          <p:nvPr>
            <p:ph type="sldNum" sz="quarter" idx="12"/>
          </p:nvPr>
        </p:nvSpPr>
        <p:spPr/>
        <p:txBody>
          <a:bodyPr/>
          <a:lstStyle/>
          <a:p>
            <a:fld id="{55E99585-42A8-4088-9674-72B9B7DFC4DB}" type="slidenum">
              <a:rPr lang="en-US" smtClean="0"/>
              <a:t>‹#›</a:t>
            </a:fld>
            <a:endParaRPr lang="en-US"/>
          </a:p>
        </p:txBody>
      </p:sp>
    </p:spTree>
    <p:extLst>
      <p:ext uri="{BB962C8B-B14F-4D97-AF65-F5344CB8AC3E}">
        <p14:creationId xmlns:p14="http://schemas.microsoft.com/office/powerpoint/2010/main" val="104655362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 xmlns:a16="http://schemas.microsoft.com/office/drawing/2014/main" id="{6BF785D0-A025-275D-DDE8-9C667796D701}"/>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 xmlns:a16="http://schemas.microsoft.com/office/drawing/2014/main" id="{FF83A109-D4A8-05AC-A1CD-72CECFF14AE0}"/>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 xmlns:a16="http://schemas.microsoft.com/office/drawing/2014/main" id="{9D2F19AA-14B3-25CB-4767-81F4E18B96A4}"/>
              </a:ext>
            </a:extLst>
          </p:cNvPr>
          <p:cNvSpPr>
            <a:spLocks noGrp="1"/>
          </p:cNvSpPr>
          <p:nvPr>
            <p:ph type="dt" sz="half" idx="10"/>
          </p:nvPr>
        </p:nvSpPr>
        <p:spPr/>
        <p:txBody>
          <a:bodyPr/>
          <a:lstStyle/>
          <a:p>
            <a:fld id="{6E19BF60-B78D-47BA-93BA-EF1ECA3C51E2}" type="datetimeFigureOut">
              <a:rPr lang="en-US" smtClean="0"/>
              <a:t>1/27/2023</a:t>
            </a:fld>
            <a:endParaRPr lang="en-US"/>
          </a:p>
        </p:txBody>
      </p:sp>
      <p:sp>
        <p:nvSpPr>
          <p:cNvPr id="5" name="Footer Placeholder 4">
            <a:extLst>
              <a:ext uri="{FF2B5EF4-FFF2-40B4-BE49-F238E27FC236}">
                <a16:creationId xmlns="" xmlns:a16="http://schemas.microsoft.com/office/drawing/2014/main" id="{F1F3FCCD-3289-CBA9-28B5-6E623A25FE18}"/>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 xmlns:a16="http://schemas.microsoft.com/office/drawing/2014/main" id="{64349604-E0FF-EF47-3F6C-642632A78E3E}"/>
              </a:ext>
            </a:extLst>
          </p:cNvPr>
          <p:cNvSpPr>
            <a:spLocks noGrp="1"/>
          </p:cNvSpPr>
          <p:nvPr>
            <p:ph type="sldNum" sz="quarter" idx="12"/>
          </p:nvPr>
        </p:nvSpPr>
        <p:spPr/>
        <p:txBody>
          <a:bodyPr/>
          <a:lstStyle/>
          <a:p>
            <a:fld id="{55E99585-42A8-4088-9674-72B9B7DFC4DB}" type="slidenum">
              <a:rPr lang="en-US" smtClean="0"/>
              <a:t>‹#›</a:t>
            </a:fld>
            <a:endParaRPr lang="en-US"/>
          </a:p>
        </p:txBody>
      </p:sp>
    </p:spTree>
    <p:extLst>
      <p:ext uri="{BB962C8B-B14F-4D97-AF65-F5344CB8AC3E}">
        <p14:creationId xmlns:p14="http://schemas.microsoft.com/office/powerpoint/2010/main" val="414873844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 xmlns:a16="http://schemas.microsoft.com/office/drawing/2014/main" id="{BFB5FF1D-142D-5E51-8B42-54CC88F80E8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 xmlns:a16="http://schemas.microsoft.com/office/drawing/2014/main" id="{0AE99A96-39FF-956D-D20C-A273271C7C13}"/>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 xmlns:a16="http://schemas.microsoft.com/office/drawing/2014/main" id="{8EF5D35C-58F6-42B4-1065-E1D982DC4403}"/>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6E19BF60-B78D-47BA-93BA-EF1ECA3C51E2}" type="datetimeFigureOut">
              <a:rPr lang="en-US" smtClean="0"/>
              <a:t>1/27/2023</a:t>
            </a:fld>
            <a:endParaRPr lang="en-US"/>
          </a:p>
        </p:txBody>
      </p:sp>
      <p:sp>
        <p:nvSpPr>
          <p:cNvPr id="5" name="Footer Placeholder 4">
            <a:extLst>
              <a:ext uri="{FF2B5EF4-FFF2-40B4-BE49-F238E27FC236}">
                <a16:creationId xmlns="" xmlns:a16="http://schemas.microsoft.com/office/drawing/2014/main" id="{FE40FA8B-698A-EE91-2A11-D1BA0A4F1D01}"/>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 xmlns:a16="http://schemas.microsoft.com/office/drawing/2014/main" id="{00CF9332-C487-79F0-842D-E715251AA82B}"/>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55E99585-42A8-4088-9674-72B9B7DFC4DB}" type="slidenum">
              <a:rPr lang="en-US" smtClean="0"/>
              <a:t>‹#›</a:t>
            </a:fld>
            <a:endParaRPr lang="en-US"/>
          </a:p>
        </p:txBody>
      </p:sp>
    </p:spTree>
    <p:extLst>
      <p:ext uri="{BB962C8B-B14F-4D97-AF65-F5344CB8AC3E}">
        <p14:creationId xmlns:p14="http://schemas.microsoft.com/office/powerpoint/2010/main" val="2641417206"/>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image" Target="../media/image1.emf"/><Relationship Id="rId1" Type="http://schemas.openxmlformats.org/officeDocument/2006/relationships/slideLayout" Target="../slideLayouts/slideLayout1.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3.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4.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5.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6.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7.xml.rels><?xml version="1.0" encoding="UTF-8" standalone="yes"?>
<Relationships xmlns="http://schemas.openxmlformats.org/package/2006/relationships"><Relationship Id="rId8" Type="http://schemas.openxmlformats.org/officeDocument/2006/relationships/diagramQuickStyle" Target="../diagrams/quickStyle1.xml"/><Relationship Id="rId3" Type="http://schemas.openxmlformats.org/officeDocument/2006/relationships/image" Target="../media/image7.emf"/><Relationship Id="rId7" Type="http://schemas.openxmlformats.org/officeDocument/2006/relationships/diagramLayout" Target="../diagrams/layout1.xml"/><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diagramData" Target="../diagrams/data1.xml"/><Relationship Id="rId5" Type="http://schemas.openxmlformats.org/officeDocument/2006/relationships/image" Target="../media/image9.emf"/><Relationship Id="rId10" Type="http://schemas.microsoft.com/office/2007/relationships/diagramDrawing" Target="../diagrams/drawing1.xml"/><Relationship Id="rId4" Type="http://schemas.openxmlformats.org/officeDocument/2006/relationships/image" Target="../media/image8.emf"/><Relationship Id="rId9" Type="http://schemas.openxmlformats.org/officeDocument/2006/relationships/diagramColors" Target="../diagrams/colors1.xml"/></Relationships>
</file>

<file path=ppt/slides/_rels/slide8.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10.png"/><Relationship Id="rId5" Type="http://schemas.openxmlformats.org/officeDocument/2006/relationships/image" Target="../media/image9.emf"/><Relationship Id="rId4" Type="http://schemas.openxmlformats.org/officeDocument/2006/relationships/image" Target="../media/image8.emf"/></Relationships>
</file>

<file path=ppt/slides/_rels/slide9.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10.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11.png"/><Relationship Id="rId5" Type="http://schemas.openxmlformats.org/officeDocument/2006/relationships/image" Target="../media/image9.emf"/><Relationship Id="rId4" Type="http://schemas.openxmlformats.org/officeDocument/2006/relationships/image" Target="../media/image8.emf"/></Relationships>
</file>

<file path=ppt/slides/_rels/slide11.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12.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12.jpeg"/><Relationship Id="rId5" Type="http://schemas.openxmlformats.org/officeDocument/2006/relationships/image" Target="../media/image9.emf"/><Relationship Id="rId4" Type="http://schemas.openxmlformats.org/officeDocument/2006/relationships/image" Target="../media/image8.emf"/></Relationships>
</file>

<file path=ppt/slides/_rels/slide13.xml.rels><?xml version="1.0" encoding="UTF-8" standalone="yes"?>
<Relationships xmlns="http://schemas.openxmlformats.org/package/2006/relationships"><Relationship Id="rId8" Type="http://schemas.openxmlformats.org/officeDocument/2006/relationships/diagramQuickStyle" Target="../diagrams/quickStyle2.xml"/><Relationship Id="rId3" Type="http://schemas.openxmlformats.org/officeDocument/2006/relationships/image" Target="../media/image7.emf"/><Relationship Id="rId7" Type="http://schemas.openxmlformats.org/officeDocument/2006/relationships/diagramLayout" Target="../diagrams/layout2.xml"/><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diagramData" Target="../diagrams/data2.xml"/><Relationship Id="rId5" Type="http://schemas.openxmlformats.org/officeDocument/2006/relationships/image" Target="../media/image9.emf"/><Relationship Id="rId10" Type="http://schemas.microsoft.com/office/2007/relationships/diagramDrawing" Target="../diagrams/drawing2.xml"/><Relationship Id="rId4" Type="http://schemas.openxmlformats.org/officeDocument/2006/relationships/image" Target="../media/image8.emf"/><Relationship Id="rId9" Type="http://schemas.openxmlformats.org/officeDocument/2006/relationships/diagramColors" Target="../diagrams/colors2.xml"/></Relationships>
</file>

<file path=ppt/slides/_rels/slide14.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15.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16.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17.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18.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19.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22.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23.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13.png"/><Relationship Id="rId5" Type="http://schemas.openxmlformats.org/officeDocument/2006/relationships/image" Target="../media/image9.emf"/><Relationship Id="rId4" Type="http://schemas.openxmlformats.org/officeDocument/2006/relationships/image" Target="../media/image8.emf"/></Relationships>
</file>

<file path=ppt/slides/_rels/slide24.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25.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26.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27.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28.xml.rels><?xml version="1.0" encoding="UTF-8" standalone="yes"?>
<Relationships xmlns="http://schemas.openxmlformats.org/package/2006/relationships"><Relationship Id="rId8" Type="http://schemas.openxmlformats.org/officeDocument/2006/relationships/diagramQuickStyle" Target="../diagrams/quickStyle3.xml"/><Relationship Id="rId13" Type="http://schemas.openxmlformats.org/officeDocument/2006/relationships/diagramQuickStyle" Target="../diagrams/quickStyle4.xml"/><Relationship Id="rId18" Type="http://schemas.openxmlformats.org/officeDocument/2006/relationships/diagramQuickStyle" Target="../diagrams/quickStyle5.xml"/><Relationship Id="rId3" Type="http://schemas.openxmlformats.org/officeDocument/2006/relationships/image" Target="../media/image7.emf"/><Relationship Id="rId21" Type="http://schemas.openxmlformats.org/officeDocument/2006/relationships/diagramData" Target="../diagrams/data6.xml"/><Relationship Id="rId7" Type="http://schemas.openxmlformats.org/officeDocument/2006/relationships/diagramLayout" Target="../diagrams/layout3.xml"/><Relationship Id="rId12" Type="http://schemas.openxmlformats.org/officeDocument/2006/relationships/diagramLayout" Target="../diagrams/layout4.xml"/><Relationship Id="rId17" Type="http://schemas.openxmlformats.org/officeDocument/2006/relationships/diagramLayout" Target="../diagrams/layout5.xml"/><Relationship Id="rId25" Type="http://schemas.microsoft.com/office/2007/relationships/diagramDrawing" Target="../diagrams/drawing6.xml"/><Relationship Id="rId2" Type="http://schemas.openxmlformats.org/officeDocument/2006/relationships/image" Target="../media/image6.png"/><Relationship Id="rId16" Type="http://schemas.openxmlformats.org/officeDocument/2006/relationships/diagramData" Target="../diagrams/data5.xml"/><Relationship Id="rId20" Type="http://schemas.microsoft.com/office/2007/relationships/diagramDrawing" Target="../diagrams/drawing5.xml"/><Relationship Id="rId1" Type="http://schemas.openxmlformats.org/officeDocument/2006/relationships/slideLayout" Target="../slideLayouts/slideLayout7.xml"/><Relationship Id="rId6" Type="http://schemas.openxmlformats.org/officeDocument/2006/relationships/diagramData" Target="../diagrams/data3.xml"/><Relationship Id="rId11" Type="http://schemas.openxmlformats.org/officeDocument/2006/relationships/diagramData" Target="../diagrams/data4.xml"/><Relationship Id="rId24" Type="http://schemas.openxmlformats.org/officeDocument/2006/relationships/diagramColors" Target="../diagrams/colors6.xml"/><Relationship Id="rId5" Type="http://schemas.openxmlformats.org/officeDocument/2006/relationships/image" Target="../media/image9.emf"/><Relationship Id="rId15" Type="http://schemas.microsoft.com/office/2007/relationships/diagramDrawing" Target="../diagrams/drawing4.xml"/><Relationship Id="rId23" Type="http://schemas.openxmlformats.org/officeDocument/2006/relationships/diagramQuickStyle" Target="../diagrams/quickStyle6.xml"/><Relationship Id="rId10" Type="http://schemas.microsoft.com/office/2007/relationships/diagramDrawing" Target="../diagrams/drawing3.xml"/><Relationship Id="rId19" Type="http://schemas.openxmlformats.org/officeDocument/2006/relationships/diagramColors" Target="../diagrams/colors5.xml"/><Relationship Id="rId4" Type="http://schemas.openxmlformats.org/officeDocument/2006/relationships/image" Target="../media/image8.emf"/><Relationship Id="rId9" Type="http://schemas.openxmlformats.org/officeDocument/2006/relationships/diagramColors" Target="../diagrams/colors3.xml"/><Relationship Id="rId14" Type="http://schemas.openxmlformats.org/officeDocument/2006/relationships/diagramColors" Target="../diagrams/colors4.xml"/><Relationship Id="rId22" Type="http://schemas.openxmlformats.org/officeDocument/2006/relationships/diagramLayout" Target="../diagrams/layout6.xml"/></Relationships>
</file>

<file path=ppt/slides/_rels/slide29.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30.xml.rels><?xml version="1.0" encoding="UTF-8" standalone="yes"?>
<Relationships xmlns="http://schemas.openxmlformats.org/package/2006/relationships"><Relationship Id="rId8" Type="http://schemas.openxmlformats.org/officeDocument/2006/relationships/diagramQuickStyle" Target="../diagrams/quickStyle7.xml"/><Relationship Id="rId3" Type="http://schemas.openxmlformats.org/officeDocument/2006/relationships/image" Target="../media/image7.emf"/><Relationship Id="rId7" Type="http://schemas.openxmlformats.org/officeDocument/2006/relationships/diagramLayout" Target="../diagrams/layout7.xml"/><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diagramData" Target="../diagrams/data7.xml"/><Relationship Id="rId5" Type="http://schemas.openxmlformats.org/officeDocument/2006/relationships/image" Target="../media/image9.emf"/><Relationship Id="rId10" Type="http://schemas.microsoft.com/office/2007/relationships/diagramDrawing" Target="../diagrams/drawing7.xml"/><Relationship Id="rId4" Type="http://schemas.openxmlformats.org/officeDocument/2006/relationships/image" Target="../media/image8.emf"/><Relationship Id="rId9" Type="http://schemas.openxmlformats.org/officeDocument/2006/relationships/diagramColors" Target="../diagrams/colors7.xml"/></Relationships>
</file>

<file path=ppt/slides/_rels/slide31.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32.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14.png"/><Relationship Id="rId5" Type="http://schemas.openxmlformats.org/officeDocument/2006/relationships/image" Target="../media/image9.emf"/><Relationship Id="rId4" Type="http://schemas.openxmlformats.org/officeDocument/2006/relationships/image" Target="../media/image8.emf"/></Relationships>
</file>

<file path=ppt/slides/_rels/slide33.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34.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35.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36.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37.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38.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15.png"/><Relationship Id="rId5" Type="http://schemas.openxmlformats.org/officeDocument/2006/relationships/image" Target="../media/image9.emf"/><Relationship Id="rId4" Type="http://schemas.openxmlformats.org/officeDocument/2006/relationships/image" Target="../media/image8.emf"/></Relationships>
</file>

<file path=ppt/slides/_rels/slide39.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40.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16.png"/><Relationship Id="rId5" Type="http://schemas.openxmlformats.org/officeDocument/2006/relationships/image" Target="../media/image9.emf"/><Relationship Id="rId4" Type="http://schemas.openxmlformats.org/officeDocument/2006/relationships/image" Target="../media/image8.emf"/></Relationships>
</file>

<file path=ppt/slides/_rels/slide41.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42.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43.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hyperlink" Target="https://www.verywellmind.com/how-to-maintain-interpersonal-relationships-5204856" TargetMode="External"/><Relationship Id="rId5" Type="http://schemas.openxmlformats.org/officeDocument/2006/relationships/image" Target="../media/image9.emf"/><Relationship Id="rId4" Type="http://schemas.openxmlformats.org/officeDocument/2006/relationships/image" Target="../media/image8.emf"/></Relationships>
</file>

<file path=ppt/slides/_rels/slide44.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47.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48.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49.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50.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51.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52.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575549" y="0"/>
            <a:ext cx="11616451" cy="6680068"/>
          </a:xfrm>
          <a:prstGeom prst="rect">
            <a:avLst/>
          </a:prstGeom>
        </p:spPr>
      </p:pic>
      <p:sp>
        <p:nvSpPr>
          <p:cNvPr id="11" name="Rectangle 10"/>
          <p:cNvSpPr/>
          <p:nvPr/>
        </p:nvSpPr>
        <p:spPr>
          <a:xfrm rot="10800000">
            <a:off x="-79022" y="-93133"/>
            <a:ext cx="12350045" cy="7044267"/>
          </a:xfrm>
          <a:prstGeom prst="rect">
            <a:avLst/>
          </a:prstGeom>
          <a:gradFill flip="none" rotWithShape="1">
            <a:gsLst>
              <a:gs pos="0">
                <a:srgbClr val="24A9E1">
                  <a:tint val="66000"/>
                  <a:satMod val="160000"/>
                  <a:alpha val="33000"/>
                </a:srgbClr>
              </a:gs>
              <a:gs pos="50000">
                <a:srgbClr val="24A9E1">
                  <a:tint val="44500"/>
                  <a:satMod val="160000"/>
                  <a:alpha val="22000"/>
                </a:srgbClr>
              </a:gs>
              <a:gs pos="100000">
                <a:srgbClr val="24A9E1">
                  <a:tint val="23500"/>
                  <a:satMod val="160000"/>
                  <a:alpha val="44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Picture 3"/>
          <p:cNvPicPr>
            <a:picLocks noChangeAspect="1"/>
          </p:cNvPicPr>
          <p:nvPr/>
        </p:nvPicPr>
        <p:blipFill rotWithShape="1">
          <a:blip r:embed="rId3"/>
          <a:srcRect l="984" r="914" b="11911"/>
          <a:stretch/>
        </p:blipFill>
        <p:spPr>
          <a:xfrm>
            <a:off x="0" y="4199708"/>
            <a:ext cx="12200709" cy="2688772"/>
          </a:xfrm>
          <a:prstGeom prst="rect">
            <a:avLst/>
          </a:prstGeom>
        </p:spPr>
      </p:pic>
      <p:pic>
        <p:nvPicPr>
          <p:cNvPr id="6" name="Picture 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30762" y="4963885"/>
            <a:ext cx="1699476" cy="1524000"/>
          </a:xfrm>
          <a:prstGeom prst="rect">
            <a:avLst/>
          </a:prstGeom>
        </p:spPr>
      </p:pic>
      <p:pic>
        <p:nvPicPr>
          <p:cNvPr id="12" name="Picture 11"/>
          <p:cNvPicPr>
            <a:picLocks noChangeAspect="1"/>
          </p:cNvPicPr>
          <p:nvPr/>
        </p:nvPicPr>
        <p:blipFill>
          <a:blip r:embed="rId5"/>
          <a:stretch>
            <a:fillRect/>
          </a:stretch>
        </p:blipFill>
        <p:spPr>
          <a:xfrm>
            <a:off x="-112889" y="422122"/>
            <a:ext cx="6714451" cy="1972334"/>
          </a:xfrm>
          <a:prstGeom prst="rect">
            <a:avLst/>
          </a:prstGeom>
        </p:spPr>
      </p:pic>
      <p:pic>
        <p:nvPicPr>
          <p:cNvPr id="13" name="Picture 12"/>
          <p:cNvPicPr>
            <a:picLocks noChangeAspect="1"/>
          </p:cNvPicPr>
          <p:nvPr/>
        </p:nvPicPr>
        <p:blipFill>
          <a:blip r:embed="rId6"/>
          <a:stretch>
            <a:fillRect/>
          </a:stretch>
        </p:blipFill>
        <p:spPr>
          <a:xfrm>
            <a:off x="6433777" y="3125529"/>
            <a:ext cx="5882401" cy="1034667"/>
          </a:xfrm>
          <a:prstGeom prst="rect">
            <a:avLst/>
          </a:prstGeom>
        </p:spPr>
      </p:pic>
      <p:sp>
        <p:nvSpPr>
          <p:cNvPr id="14" name="TextBox 13"/>
          <p:cNvSpPr txBox="1"/>
          <p:nvPr/>
        </p:nvSpPr>
        <p:spPr>
          <a:xfrm>
            <a:off x="474133" y="715791"/>
            <a:ext cx="5604932" cy="1384995"/>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Organizational Behavior</a:t>
            </a:r>
          </a:p>
          <a:p>
            <a:r>
              <a:rPr lang="en-US" sz="2800" dirty="0">
                <a:solidFill>
                  <a:srgbClr val="24A9E1"/>
                </a:solidFill>
                <a:latin typeface="Tajawal Medium" panose="00000600000000000000" pitchFamily="2" charset="-78"/>
                <a:cs typeface="Tajawal Medium" panose="00000600000000000000" pitchFamily="2" charset="-78"/>
              </a:rPr>
              <a:t>Prepared by Dr. Walid K. El Leithy</a:t>
            </a:r>
          </a:p>
          <a:p>
            <a:r>
              <a:rPr lang="en-US" sz="2800" dirty="0">
                <a:solidFill>
                  <a:srgbClr val="FF9518"/>
                </a:solidFill>
                <a:latin typeface="Tajawal Medium" panose="00000600000000000000" pitchFamily="2" charset="-78"/>
                <a:cs typeface="Tajawal Medium" panose="00000600000000000000" pitchFamily="2" charset="-78"/>
              </a:rPr>
              <a:t>Lecture 3</a:t>
            </a:r>
          </a:p>
        </p:txBody>
      </p:sp>
      <p:sp>
        <p:nvSpPr>
          <p:cNvPr id="16" name="TextBox 15"/>
          <p:cNvSpPr txBox="1"/>
          <p:nvPr/>
        </p:nvSpPr>
        <p:spPr>
          <a:xfrm>
            <a:off x="6995710" y="3159395"/>
            <a:ext cx="4025461" cy="954107"/>
          </a:xfrm>
          <a:prstGeom prst="rect">
            <a:avLst/>
          </a:prstGeom>
          <a:noFill/>
        </p:spPr>
        <p:txBody>
          <a:bodyPr wrap="none" rtlCol="0">
            <a:spAutoFit/>
          </a:bodyPr>
          <a:lstStyle/>
          <a:p>
            <a:r>
              <a:rPr lang="en-US" sz="2800">
                <a:solidFill>
                  <a:schemeClr val="bg1"/>
                </a:solidFill>
                <a:latin typeface="Tajawal Medium" panose="00000600000000000000" pitchFamily="2" charset="-78"/>
                <a:cs typeface="Tajawal Medium" panose="00000600000000000000" pitchFamily="2" charset="-78"/>
              </a:rPr>
              <a:t>PMG 671</a:t>
            </a:r>
            <a:endParaRPr lang="en-US" sz="2800" dirty="0">
              <a:solidFill>
                <a:schemeClr val="bg1"/>
              </a:solidFill>
              <a:latin typeface="Tajawal Medium" panose="00000600000000000000" pitchFamily="2" charset="-78"/>
              <a:cs typeface="Tajawal Medium" panose="00000600000000000000" pitchFamily="2" charset="-78"/>
            </a:endParaRPr>
          </a:p>
          <a:p>
            <a:r>
              <a:rPr lang="en-US" sz="2800" dirty="0">
                <a:solidFill>
                  <a:schemeClr val="bg1"/>
                </a:solidFill>
                <a:latin typeface="Tajawal Medium" panose="00000600000000000000" pitchFamily="2" charset="-78"/>
                <a:cs typeface="Tajawal Medium" panose="00000600000000000000" pitchFamily="2" charset="-78"/>
              </a:rPr>
              <a:t>Organizational Behavior</a:t>
            </a:r>
            <a:endParaRPr lang="en-US" sz="2800" dirty="0">
              <a:solidFill>
                <a:srgbClr val="FF9518"/>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187042944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4344459" cy="461665"/>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Personality &amp; Values</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03</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 xmlns:a16="http://schemas.microsoft.com/office/drawing/2014/main" id="{B914D7EB-E1EC-2EF5-53D9-8F8EC081402D}"/>
              </a:ext>
            </a:extLst>
          </p:cNvPr>
          <p:cNvSpPr txBox="1"/>
          <p:nvPr/>
        </p:nvSpPr>
        <p:spPr>
          <a:xfrm>
            <a:off x="2410677" y="1609897"/>
            <a:ext cx="6889652" cy="3539430"/>
          </a:xfrm>
          <a:prstGeom prst="rect">
            <a:avLst/>
          </a:prstGeom>
          <a:noFill/>
        </p:spPr>
        <p:txBody>
          <a:bodyPr wrap="square">
            <a:spAutoFit/>
          </a:bodyPr>
          <a:lstStyle/>
          <a:p>
            <a:pPr marL="381000" indent="-381000" eaLnBrk="1" hangingPunct="1">
              <a:buFont typeface="Verdana" panose="020B0604030504040204" pitchFamily="34" charset="0"/>
              <a:buNone/>
            </a:pPr>
            <a:r>
              <a:rPr lang="en-US" altLang="ar-EG" sz="2800" i="1" dirty="0">
                <a:solidFill>
                  <a:srgbClr val="00A15F"/>
                </a:solidFill>
              </a:rPr>
              <a:t>This chapter will enable you to:</a:t>
            </a:r>
            <a:r>
              <a:rPr lang="en-GB" altLang="ar-EG" sz="2800" i="1" dirty="0">
                <a:solidFill>
                  <a:srgbClr val="00A15F"/>
                </a:solidFill>
              </a:rPr>
              <a:t/>
            </a:r>
            <a:br>
              <a:rPr lang="en-GB" altLang="ar-EG" sz="2800" i="1" dirty="0">
                <a:solidFill>
                  <a:srgbClr val="00A15F"/>
                </a:solidFill>
              </a:rPr>
            </a:br>
            <a:endParaRPr lang="en-GB" altLang="ar-EG" sz="2800" i="1" dirty="0">
              <a:solidFill>
                <a:srgbClr val="00A15F"/>
              </a:solidFill>
            </a:endParaRPr>
          </a:p>
          <a:p>
            <a:pPr marL="381000" indent="-381000" eaLnBrk="1" hangingPunct="1">
              <a:spcAft>
                <a:spcPct val="50000"/>
              </a:spcAft>
              <a:buClr>
                <a:schemeClr val="tx1"/>
              </a:buClr>
              <a:buSzPct val="100000"/>
              <a:buFont typeface="Verdana" panose="020B0604030504040204" pitchFamily="34" charset="0"/>
              <a:buAutoNum type="arabicPeriod"/>
            </a:pPr>
            <a:r>
              <a:rPr lang="en-GB" altLang="ar-EG" sz="2400" dirty="0"/>
              <a:t>Contrast the two types of ability: intellectual and physical.</a:t>
            </a:r>
          </a:p>
          <a:p>
            <a:pPr marL="381000" indent="-381000" eaLnBrk="1" hangingPunct="1">
              <a:spcAft>
                <a:spcPct val="50000"/>
              </a:spcAft>
              <a:buClr>
                <a:schemeClr val="tx1"/>
              </a:buClr>
              <a:buSzPct val="100000"/>
              <a:buFont typeface="Verdana" panose="020B0604030504040204" pitchFamily="34" charset="0"/>
              <a:buAutoNum type="arabicPeriod"/>
            </a:pPr>
            <a:r>
              <a:rPr lang="en-GB" altLang="ar-EG" sz="2400" dirty="0"/>
              <a:t>Identify the key biographical characteristics and describe how they are relevant to OB.</a:t>
            </a:r>
          </a:p>
          <a:p>
            <a:pPr marL="381000" indent="-381000" eaLnBrk="1" hangingPunct="1">
              <a:spcAft>
                <a:spcPct val="50000"/>
              </a:spcAft>
              <a:buClr>
                <a:schemeClr val="tx1"/>
              </a:buClr>
              <a:buSzPct val="100000"/>
              <a:buFont typeface="Verdana" panose="020B0604030504040204" pitchFamily="34" charset="0"/>
              <a:buAutoNum type="arabicPeriod"/>
            </a:pPr>
            <a:r>
              <a:rPr lang="en-GB" altLang="ar-EG" sz="2400" dirty="0"/>
              <a:t>Define learning and outline the principles of the three major theories of learning.</a:t>
            </a:r>
          </a:p>
        </p:txBody>
      </p:sp>
    </p:spTree>
    <p:extLst>
      <p:ext uri="{BB962C8B-B14F-4D97-AF65-F5344CB8AC3E}">
        <p14:creationId xmlns:p14="http://schemas.microsoft.com/office/powerpoint/2010/main" val="105714197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4344459" cy="461665"/>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Personality &amp; Values</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03</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 xmlns:a16="http://schemas.microsoft.com/office/drawing/2014/main" id="{B914D7EB-E1EC-2EF5-53D9-8F8EC081402D}"/>
              </a:ext>
            </a:extLst>
          </p:cNvPr>
          <p:cNvSpPr txBox="1"/>
          <p:nvPr/>
        </p:nvSpPr>
        <p:spPr>
          <a:xfrm>
            <a:off x="2410677" y="1609897"/>
            <a:ext cx="6889652" cy="3231654"/>
          </a:xfrm>
          <a:prstGeom prst="rect">
            <a:avLst/>
          </a:prstGeom>
          <a:noFill/>
        </p:spPr>
        <p:txBody>
          <a:bodyPr wrap="square">
            <a:spAutoFit/>
          </a:bodyPr>
          <a:lstStyle/>
          <a:p>
            <a:pPr marL="381000" indent="-381000" eaLnBrk="1" hangingPunct="1">
              <a:buFont typeface="Verdana" panose="020B0604030504040204" pitchFamily="34" charset="0"/>
              <a:buNone/>
            </a:pPr>
            <a:r>
              <a:rPr lang="en-US" altLang="ar-EG" sz="2800" i="1" dirty="0">
                <a:solidFill>
                  <a:srgbClr val="00A15F"/>
                </a:solidFill>
              </a:rPr>
              <a:t>This chapter will enable you to:</a:t>
            </a:r>
            <a:r>
              <a:rPr lang="en-GB" altLang="ar-EG" sz="2800" i="1" dirty="0">
                <a:solidFill>
                  <a:srgbClr val="00A15F"/>
                </a:solidFill>
              </a:rPr>
              <a:t/>
            </a:r>
            <a:br>
              <a:rPr lang="en-GB" altLang="ar-EG" sz="2800" i="1" dirty="0">
                <a:solidFill>
                  <a:srgbClr val="00A15F"/>
                </a:solidFill>
              </a:rPr>
            </a:br>
            <a:endParaRPr lang="en-GB" altLang="ar-EG" sz="2800" i="1" dirty="0">
              <a:solidFill>
                <a:srgbClr val="00A15F"/>
              </a:solidFill>
            </a:endParaRPr>
          </a:p>
          <a:p>
            <a:pPr eaLnBrk="1" hangingPunct="1">
              <a:spcAft>
                <a:spcPct val="50000"/>
              </a:spcAft>
              <a:buClr>
                <a:schemeClr val="tx1"/>
              </a:buClr>
              <a:buSzPct val="100000"/>
            </a:pPr>
            <a:r>
              <a:rPr lang="en-GB" altLang="ar-EG" sz="2400" dirty="0"/>
              <a:t>4. Define shaping and show how it can be used in OB.</a:t>
            </a:r>
          </a:p>
          <a:p>
            <a:pPr eaLnBrk="1" hangingPunct="1">
              <a:spcAft>
                <a:spcPct val="50000"/>
              </a:spcAft>
              <a:buClr>
                <a:schemeClr val="tx1"/>
              </a:buClr>
              <a:buSzPct val="100000"/>
            </a:pPr>
            <a:r>
              <a:rPr lang="en-GB" altLang="ar-EG" sz="2400" dirty="0"/>
              <a:t>5. Define personality, describe how it is measured, and explain the factors that determine an individual’s personality.</a:t>
            </a:r>
          </a:p>
          <a:p>
            <a:pPr marL="381000" indent="-381000" eaLnBrk="1" hangingPunct="1">
              <a:buFont typeface="Verdana" panose="020B0604030504040204" pitchFamily="34" charset="0"/>
              <a:buNone/>
            </a:pPr>
            <a:endParaRPr lang="en-GB" altLang="ar-EG" sz="2800" i="1" dirty="0">
              <a:solidFill>
                <a:srgbClr val="00A15F"/>
              </a:solidFill>
            </a:endParaRPr>
          </a:p>
        </p:txBody>
      </p:sp>
    </p:spTree>
    <p:extLst>
      <p:ext uri="{BB962C8B-B14F-4D97-AF65-F5344CB8AC3E}">
        <p14:creationId xmlns:p14="http://schemas.microsoft.com/office/powerpoint/2010/main" val="175039115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4344459" cy="461665"/>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Personality &amp; Values</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03</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 xmlns:a16="http://schemas.microsoft.com/office/drawing/2014/main" id="{B914D7EB-E1EC-2EF5-53D9-8F8EC081402D}"/>
              </a:ext>
            </a:extLst>
          </p:cNvPr>
          <p:cNvSpPr txBox="1"/>
          <p:nvPr/>
        </p:nvSpPr>
        <p:spPr>
          <a:xfrm>
            <a:off x="2410677" y="1609897"/>
            <a:ext cx="6889652" cy="3785652"/>
          </a:xfrm>
          <a:prstGeom prst="rect">
            <a:avLst/>
          </a:prstGeom>
          <a:noFill/>
        </p:spPr>
        <p:txBody>
          <a:bodyPr wrap="square">
            <a:spAutoFit/>
          </a:bodyPr>
          <a:lstStyle/>
          <a:p>
            <a:pPr marL="381000" indent="-381000" eaLnBrk="1" hangingPunct="1">
              <a:buFont typeface="Verdana" panose="020B0604030504040204" pitchFamily="34" charset="0"/>
              <a:buNone/>
            </a:pPr>
            <a:r>
              <a:rPr lang="en-US" altLang="ar-EG" sz="2800" i="1" dirty="0">
                <a:solidFill>
                  <a:srgbClr val="00A15F"/>
                </a:solidFill>
              </a:rPr>
              <a:t>This chapter will enable you to:</a:t>
            </a:r>
            <a:r>
              <a:rPr lang="en-GB" altLang="ar-EG" sz="2800" i="1" dirty="0">
                <a:solidFill>
                  <a:srgbClr val="00A15F"/>
                </a:solidFill>
              </a:rPr>
              <a:t/>
            </a:r>
            <a:br>
              <a:rPr lang="en-GB" altLang="ar-EG" sz="2800" i="1" dirty="0">
                <a:solidFill>
                  <a:srgbClr val="00A15F"/>
                </a:solidFill>
              </a:rPr>
            </a:br>
            <a:endParaRPr lang="en-GB" altLang="ar-EG" sz="2800" i="1" dirty="0">
              <a:solidFill>
                <a:srgbClr val="00A15F"/>
              </a:solidFill>
            </a:endParaRPr>
          </a:p>
          <a:p>
            <a:pPr marL="452438" indent="-452438" eaLnBrk="1" hangingPunct="1">
              <a:buFont typeface="Verdana" panose="020B0604030504040204" pitchFamily="34" charset="0"/>
              <a:buAutoNum type="arabicPeriod" startAt="6"/>
            </a:pPr>
            <a:r>
              <a:rPr lang="en-GB" altLang="ar-EG" sz="2400" dirty="0"/>
              <a:t>Describe the Myers-Briggs Type Indicator personality framework and assess its strengths and weaknesses.</a:t>
            </a:r>
          </a:p>
          <a:p>
            <a:pPr marL="452438" indent="-452438" eaLnBrk="1" hangingPunct="1">
              <a:spcAft>
                <a:spcPct val="50000"/>
              </a:spcAft>
              <a:buClr>
                <a:schemeClr val="tx1"/>
              </a:buClr>
              <a:buSzPct val="100000"/>
              <a:buFont typeface="Verdana" panose="020B0604030504040204" pitchFamily="34" charset="0"/>
              <a:buAutoNum type="arabicPeriod" startAt="6"/>
            </a:pPr>
            <a:r>
              <a:rPr lang="en-GB" altLang="ar-EG" sz="2400" dirty="0"/>
              <a:t>Identify the key traits in the Big Five personality model and demonstrate how the Big Five traits predict </a:t>
            </a:r>
            <a:r>
              <a:rPr lang="en-GB" altLang="ar-EG" sz="2400" dirty="0" err="1"/>
              <a:t>behavior</a:t>
            </a:r>
            <a:r>
              <a:rPr lang="en-GB" altLang="ar-EG" sz="2400" dirty="0"/>
              <a:t> at work.</a:t>
            </a:r>
          </a:p>
          <a:p>
            <a:pPr marL="381000" indent="-381000" eaLnBrk="1" hangingPunct="1">
              <a:buFont typeface="Verdana" panose="020B0604030504040204" pitchFamily="34" charset="0"/>
              <a:buNone/>
            </a:pPr>
            <a:endParaRPr lang="en-GB" altLang="ar-EG" sz="2800" i="1" dirty="0">
              <a:solidFill>
                <a:srgbClr val="00A15F"/>
              </a:solidFill>
            </a:endParaRPr>
          </a:p>
        </p:txBody>
      </p:sp>
    </p:spTree>
    <p:extLst>
      <p:ext uri="{BB962C8B-B14F-4D97-AF65-F5344CB8AC3E}">
        <p14:creationId xmlns:p14="http://schemas.microsoft.com/office/powerpoint/2010/main" val="206448266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4344459" cy="461665"/>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Personality &amp; Values</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03</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 xmlns:a16="http://schemas.microsoft.com/office/drawing/2014/main" id="{B914D7EB-E1EC-2EF5-53D9-8F8EC081402D}"/>
              </a:ext>
            </a:extLst>
          </p:cNvPr>
          <p:cNvSpPr txBox="1"/>
          <p:nvPr/>
        </p:nvSpPr>
        <p:spPr>
          <a:xfrm>
            <a:off x="2410677" y="1609897"/>
            <a:ext cx="6889652" cy="5262979"/>
          </a:xfrm>
          <a:prstGeom prst="rect">
            <a:avLst/>
          </a:prstGeom>
          <a:noFill/>
        </p:spPr>
        <p:txBody>
          <a:bodyPr wrap="square">
            <a:spAutoFit/>
          </a:bodyPr>
          <a:lstStyle/>
          <a:p>
            <a:pPr marL="381000" indent="-381000" eaLnBrk="1" hangingPunct="1">
              <a:buFont typeface="Verdana" panose="020B0604030504040204" pitchFamily="34" charset="0"/>
              <a:buNone/>
            </a:pPr>
            <a:r>
              <a:rPr lang="en-US" altLang="ar-EG" sz="2800" i="1" dirty="0">
                <a:solidFill>
                  <a:srgbClr val="00A15F"/>
                </a:solidFill>
              </a:rPr>
              <a:t>This chapter will enable you to:</a:t>
            </a:r>
            <a:r>
              <a:rPr lang="en-GB" altLang="ar-EG" sz="2800" i="1" dirty="0">
                <a:solidFill>
                  <a:srgbClr val="00A15F"/>
                </a:solidFill>
              </a:rPr>
              <a:t/>
            </a:r>
            <a:br>
              <a:rPr lang="en-GB" altLang="ar-EG" sz="2800" i="1" dirty="0">
                <a:solidFill>
                  <a:srgbClr val="00A15F"/>
                </a:solidFill>
              </a:rPr>
            </a:br>
            <a:endParaRPr lang="en-GB" altLang="ar-EG" sz="2800" i="1" dirty="0">
              <a:solidFill>
                <a:srgbClr val="00A15F"/>
              </a:solidFill>
            </a:endParaRPr>
          </a:p>
          <a:p>
            <a:pPr eaLnBrk="1" hangingPunct="1">
              <a:spcAft>
                <a:spcPct val="50000"/>
              </a:spcAft>
              <a:buClr>
                <a:schemeClr val="tx1"/>
              </a:buClr>
              <a:buSzPct val="100000"/>
            </a:pPr>
            <a:r>
              <a:rPr lang="en-GB" altLang="ar-EG" sz="2400" dirty="0"/>
              <a:t>8. Identify other personality traits relevant to OB.</a:t>
            </a:r>
          </a:p>
          <a:p>
            <a:pPr eaLnBrk="1" hangingPunct="1">
              <a:spcAft>
                <a:spcPct val="50000"/>
              </a:spcAft>
              <a:buClr>
                <a:schemeClr val="tx1"/>
              </a:buClr>
              <a:buSzPct val="100000"/>
            </a:pPr>
            <a:r>
              <a:rPr lang="en-GB" altLang="ar-EG" sz="2400" dirty="0"/>
              <a:t>9. Define values, demonstrate the importance of      values, and contrast terminal and instrumental values.</a:t>
            </a:r>
          </a:p>
          <a:p>
            <a:pPr eaLnBrk="1" hangingPunct="1">
              <a:spcAft>
                <a:spcPct val="50000"/>
              </a:spcAft>
              <a:buClr>
                <a:schemeClr val="tx1"/>
              </a:buClr>
              <a:buSzPct val="100000"/>
            </a:pPr>
            <a:r>
              <a:rPr lang="en-GB" altLang="ar-EG" sz="2400" dirty="0"/>
              <a:t>10. Show the relationship between individual personality and the workplace.</a:t>
            </a:r>
          </a:p>
          <a:p>
            <a:pPr eaLnBrk="1" hangingPunct="1">
              <a:spcAft>
                <a:spcPct val="50000"/>
              </a:spcAft>
              <a:buClr>
                <a:schemeClr val="tx1"/>
              </a:buClr>
              <a:buSzPct val="100000"/>
            </a:pPr>
            <a:r>
              <a:rPr lang="en-GB" altLang="ar-EG" sz="2400" dirty="0"/>
              <a:t>11. Identify Hofstede’s five value dimensions of national culture.</a:t>
            </a:r>
          </a:p>
          <a:p>
            <a:pPr marL="381000" indent="-381000" eaLnBrk="1" hangingPunct="1">
              <a:buFont typeface="Verdana" panose="020B0604030504040204" pitchFamily="34" charset="0"/>
              <a:buNone/>
            </a:pPr>
            <a:endParaRPr lang="en-GB" altLang="ar-EG" sz="2400" i="1" dirty="0">
              <a:solidFill>
                <a:srgbClr val="00A15F"/>
              </a:solidFill>
            </a:endParaRPr>
          </a:p>
          <a:p>
            <a:pPr marL="381000" indent="-381000" eaLnBrk="1" hangingPunct="1">
              <a:buFont typeface="Verdana" panose="020B0604030504040204" pitchFamily="34" charset="0"/>
              <a:buNone/>
            </a:pPr>
            <a:endParaRPr lang="en-GB" altLang="ar-EG" sz="2800" i="1" dirty="0">
              <a:solidFill>
                <a:srgbClr val="00A15F"/>
              </a:solidFill>
            </a:endParaRPr>
          </a:p>
        </p:txBody>
      </p:sp>
    </p:spTree>
    <p:extLst>
      <p:ext uri="{BB962C8B-B14F-4D97-AF65-F5344CB8AC3E}">
        <p14:creationId xmlns:p14="http://schemas.microsoft.com/office/powerpoint/2010/main" val="14836337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4344459" cy="461665"/>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Ability</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03</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 xmlns:a16="http://schemas.microsoft.com/office/drawing/2014/main" id="{B914D7EB-E1EC-2EF5-53D9-8F8EC081402D}"/>
              </a:ext>
            </a:extLst>
          </p:cNvPr>
          <p:cNvSpPr txBox="1"/>
          <p:nvPr/>
        </p:nvSpPr>
        <p:spPr>
          <a:xfrm>
            <a:off x="2227797" y="1778709"/>
            <a:ext cx="6889652" cy="3416320"/>
          </a:xfrm>
          <a:prstGeom prst="rect">
            <a:avLst/>
          </a:prstGeom>
          <a:noFill/>
        </p:spPr>
        <p:txBody>
          <a:bodyPr wrap="square">
            <a:spAutoFit/>
          </a:bodyPr>
          <a:lstStyle/>
          <a:p>
            <a:pPr marL="6350" indent="-6350" eaLnBrk="1" hangingPunct="1">
              <a:buFont typeface="Wingdings" panose="05000000000000000000" pitchFamily="2" charset="2"/>
              <a:buNone/>
            </a:pPr>
            <a:r>
              <a:rPr lang="en-US" altLang="ar-EG" sz="2400" dirty="0">
                <a:solidFill>
                  <a:srgbClr val="00A15F"/>
                </a:solidFill>
              </a:rPr>
              <a:t>Ability</a:t>
            </a:r>
            <a:r>
              <a:rPr lang="en-US" altLang="ar-EG" sz="2400" dirty="0"/>
              <a:t> is an individual’s capacity to perform the various tasks in a job.</a:t>
            </a:r>
            <a:r>
              <a:rPr lang="en-US" altLang="ar-EG" sz="2400" i="1" dirty="0">
                <a:solidFill>
                  <a:srgbClr val="00A15F"/>
                </a:solidFill>
              </a:rPr>
              <a:t> </a:t>
            </a:r>
            <a:r>
              <a:rPr lang="en-US" altLang="ar-EG" sz="2400" dirty="0"/>
              <a:t>It is made up of two sets of factors:</a:t>
            </a:r>
          </a:p>
          <a:p>
            <a:pPr marL="6350" indent="-6350" eaLnBrk="1" hangingPunct="1">
              <a:buFont typeface="Wingdings" panose="05000000000000000000" pitchFamily="2" charset="2"/>
              <a:buNone/>
            </a:pPr>
            <a:r>
              <a:rPr lang="en-US" altLang="ar-EG" sz="2400" b="1" dirty="0"/>
              <a:t>Intellectual Abilities</a:t>
            </a:r>
          </a:p>
          <a:p>
            <a:pPr marL="452438" lvl="1" indent="-266700" eaLnBrk="1" hangingPunct="1">
              <a:buFontTx/>
              <a:buChar char="•"/>
            </a:pPr>
            <a:r>
              <a:rPr lang="en-US" altLang="ar-EG" sz="2400" dirty="0"/>
              <a:t>The abilities needed to perform mental activities like thinking and reasoning.</a:t>
            </a:r>
          </a:p>
          <a:p>
            <a:pPr marL="6350" indent="-6350" eaLnBrk="1" hangingPunct="1">
              <a:buFont typeface="Wingdings" panose="05000000000000000000" pitchFamily="2" charset="2"/>
              <a:buNone/>
            </a:pPr>
            <a:r>
              <a:rPr lang="en-US" altLang="ar-EG" sz="2400" b="1" dirty="0"/>
              <a:t>Physical Abilities</a:t>
            </a:r>
          </a:p>
          <a:p>
            <a:pPr marL="452438" lvl="1" indent="-266700" eaLnBrk="1" hangingPunct="1">
              <a:buFontTx/>
              <a:buChar char="•"/>
            </a:pPr>
            <a:r>
              <a:rPr lang="en-US" altLang="ar-EG" sz="2400" dirty="0"/>
              <a:t>The capacity to do tasks demanding stamina, strength, and similar characteristics.</a:t>
            </a:r>
          </a:p>
        </p:txBody>
      </p:sp>
    </p:spTree>
    <p:extLst>
      <p:ext uri="{BB962C8B-B14F-4D97-AF65-F5344CB8AC3E}">
        <p14:creationId xmlns:p14="http://schemas.microsoft.com/office/powerpoint/2010/main" val="267320860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4805500" cy="461665"/>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Dimensions of Intellectual Ability</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03</a:t>
            </a:r>
            <a:endParaRPr lang="en-US" sz="2800" dirty="0">
              <a:solidFill>
                <a:srgbClr val="FF9518"/>
              </a:solidFill>
              <a:latin typeface="Tajawal Medium" panose="00000600000000000000" pitchFamily="2" charset="-78"/>
              <a:cs typeface="Tajawal Medium" panose="00000600000000000000" pitchFamily="2" charset="-78"/>
            </a:endParaRPr>
          </a:p>
        </p:txBody>
      </p:sp>
      <p:graphicFrame>
        <p:nvGraphicFramePr>
          <p:cNvPr id="10" name="Content Placeholder 4">
            <a:extLst>
              <a:ext uri="{FF2B5EF4-FFF2-40B4-BE49-F238E27FC236}">
                <a16:creationId xmlns="" xmlns:a16="http://schemas.microsoft.com/office/drawing/2014/main" id="{3B6736AE-4456-A904-0EE2-C7E2DC218EDB}"/>
              </a:ext>
            </a:extLst>
          </p:cNvPr>
          <p:cNvGraphicFramePr>
            <a:graphicFrameLocks/>
          </p:cNvGraphicFramePr>
          <p:nvPr>
            <p:extLst>
              <p:ext uri="{D42A27DB-BD31-4B8C-83A1-F6EECF244321}">
                <p14:modId xmlns:p14="http://schemas.microsoft.com/office/powerpoint/2010/main" val="1663761234"/>
              </p:ext>
            </p:extLst>
          </p:nvPr>
        </p:nvGraphicFramePr>
        <p:xfrm>
          <a:off x="1505243" y="1427555"/>
          <a:ext cx="7399605" cy="4439844"/>
        </p:xfrm>
        <a:graphic>
          <a:graphicData uri="http://schemas.openxmlformats.org/drawingml/2006/diagram">
            <dgm:relIds xmlns:dgm="http://schemas.openxmlformats.org/drawingml/2006/diagram" xmlns:r="http://schemas.openxmlformats.org/officeDocument/2006/relationships" r:dm="rId6" r:lo="rId7" r:qs="rId8" r:cs="rId9"/>
          </a:graphicData>
        </a:graphic>
      </p:graphicFrame>
    </p:spTree>
    <p:extLst>
      <p:ext uri="{BB962C8B-B14F-4D97-AF65-F5344CB8AC3E}">
        <p14:creationId xmlns:p14="http://schemas.microsoft.com/office/powerpoint/2010/main" val="101337664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4946177" cy="830997"/>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Dimensions of Intellectual Ability</a:t>
            </a:r>
            <a:endParaRPr lang="en-US" sz="2400" dirty="0">
              <a:solidFill>
                <a:srgbClr val="FF9518"/>
              </a:solidFill>
              <a:latin typeface="Tajawal Medium" panose="00000600000000000000" pitchFamily="2" charset="-78"/>
              <a:cs typeface="Tajawal Medium" panose="00000600000000000000" pitchFamily="2" charset="-78"/>
            </a:endParaRPr>
          </a:p>
          <a:p>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03</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10" name="Picture 13">
            <a:extLst>
              <a:ext uri="{FF2B5EF4-FFF2-40B4-BE49-F238E27FC236}">
                <a16:creationId xmlns="" xmlns:a16="http://schemas.microsoft.com/office/drawing/2014/main" id="{367B6CD7-A9D7-6D99-3528-3A486DB257B2}"/>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747098" y="1842678"/>
            <a:ext cx="7653338" cy="34305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15802229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4344459" cy="461665"/>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Nine Basic Physical Abilities</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03</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2" name="TextBox 11">
            <a:extLst>
              <a:ext uri="{FF2B5EF4-FFF2-40B4-BE49-F238E27FC236}">
                <a16:creationId xmlns="" xmlns:a16="http://schemas.microsoft.com/office/drawing/2014/main" id="{42573DE9-F494-88C0-62B3-D5BB20FEABA1}"/>
              </a:ext>
            </a:extLst>
          </p:cNvPr>
          <p:cNvSpPr txBox="1"/>
          <p:nvPr/>
        </p:nvSpPr>
        <p:spPr>
          <a:xfrm>
            <a:off x="2926080" y="1393766"/>
            <a:ext cx="6274190" cy="4524315"/>
          </a:xfrm>
          <a:prstGeom prst="rect">
            <a:avLst/>
          </a:prstGeom>
          <a:noFill/>
        </p:spPr>
        <p:txBody>
          <a:bodyPr wrap="square">
            <a:spAutoFit/>
          </a:bodyPr>
          <a:lstStyle/>
          <a:p>
            <a:pPr eaLnBrk="1" hangingPunct="1">
              <a:buFont typeface="Verdana" panose="020B0604030504040204" pitchFamily="34" charset="0"/>
              <a:buNone/>
            </a:pPr>
            <a:r>
              <a:rPr lang="en-US" altLang="ar-EG" sz="2400" b="1" dirty="0"/>
              <a:t>Strength Factors</a:t>
            </a:r>
          </a:p>
          <a:p>
            <a:pPr marL="458788" lvl="1" indent="-457200" eaLnBrk="1" hangingPunct="1">
              <a:buSzPct val="100000"/>
              <a:buFont typeface="Verdana" panose="020B0604030504040204" pitchFamily="34" charset="0"/>
              <a:buAutoNum type="arabicPeriod"/>
            </a:pPr>
            <a:r>
              <a:rPr lang="en-US" altLang="ar-EG" sz="2400" dirty="0"/>
              <a:t>Dynamic strength</a:t>
            </a:r>
          </a:p>
          <a:p>
            <a:pPr marL="458788" lvl="1" indent="-457200" eaLnBrk="1" hangingPunct="1">
              <a:spcBef>
                <a:spcPct val="0"/>
              </a:spcBef>
              <a:buSzPct val="100000"/>
              <a:buFont typeface="Verdana" panose="020B0604030504040204" pitchFamily="34" charset="0"/>
              <a:buAutoNum type="arabicPeriod"/>
            </a:pPr>
            <a:r>
              <a:rPr lang="en-US" altLang="ar-EG" sz="2400" dirty="0"/>
              <a:t>Trunk strength</a:t>
            </a:r>
          </a:p>
          <a:p>
            <a:pPr marL="458788" lvl="1" indent="-457200" eaLnBrk="1" hangingPunct="1">
              <a:spcBef>
                <a:spcPct val="0"/>
              </a:spcBef>
              <a:buSzPct val="100000"/>
              <a:buFont typeface="Verdana" panose="020B0604030504040204" pitchFamily="34" charset="0"/>
              <a:buAutoNum type="arabicPeriod"/>
            </a:pPr>
            <a:r>
              <a:rPr lang="en-US" altLang="ar-EG" sz="2400" dirty="0"/>
              <a:t>Static strength</a:t>
            </a:r>
          </a:p>
          <a:p>
            <a:pPr marL="458788" lvl="1" indent="-457200" eaLnBrk="1" hangingPunct="1">
              <a:spcBef>
                <a:spcPct val="0"/>
              </a:spcBef>
              <a:buSzPct val="100000"/>
              <a:buFont typeface="Verdana" panose="020B0604030504040204" pitchFamily="34" charset="0"/>
              <a:buAutoNum type="arabicPeriod"/>
            </a:pPr>
            <a:r>
              <a:rPr lang="en-US" altLang="ar-EG" sz="2400" dirty="0"/>
              <a:t>Explosive strength</a:t>
            </a:r>
          </a:p>
          <a:p>
            <a:pPr eaLnBrk="1" hangingPunct="1">
              <a:buFont typeface="Verdana" panose="020B0604030504040204" pitchFamily="34" charset="0"/>
              <a:buNone/>
            </a:pPr>
            <a:r>
              <a:rPr lang="en-US" altLang="ar-EG" sz="2400" b="1" dirty="0"/>
              <a:t>Flexibility Factors</a:t>
            </a:r>
          </a:p>
          <a:p>
            <a:pPr marL="458788" lvl="1" indent="-457200" eaLnBrk="1" hangingPunct="1">
              <a:buSzPct val="100000"/>
              <a:buFont typeface="Verdana" panose="020B0604030504040204" pitchFamily="34" charset="0"/>
              <a:buAutoNum type="arabicPeriod" startAt="5"/>
            </a:pPr>
            <a:r>
              <a:rPr lang="en-US" altLang="ar-EG" sz="2400" dirty="0"/>
              <a:t>Extent flexibility</a:t>
            </a:r>
          </a:p>
          <a:p>
            <a:pPr marL="458788" lvl="1" indent="-457200" eaLnBrk="1" hangingPunct="1">
              <a:spcBef>
                <a:spcPct val="0"/>
              </a:spcBef>
              <a:buSzPct val="100000"/>
              <a:buFont typeface="Verdana" panose="020B0604030504040204" pitchFamily="34" charset="0"/>
              <a:buAutoNum type="arabicPeriod" startAt="5"/>
            </a:pPr>
            <a:r>
              <a:rPr lang="en-US" altLang="ar-EG" sz="2400" dirty="0"/>
              <a:t>Dynamic flexibility</a:t>
            </a:r>
          </a:p>
          <a:p>
            <a:pPr eaLnBrk="1" hangingPunct="1">
              <a:buFont typeface="Verdana" panose="020B0604030504040204" pitchFamily="34" charset="0"/>
              <a:buNone/>
            </a:pPr>
            <a:r>
              <a:rPr lang="en-US" altLang="ar-EG" sz="2400" b="1" dirty="0"/>
              <a:t>Other Factors</a:t>
            </a:r>
          </a:p>
          <a:p>
            <a:pPr marL="458788" lvl="1" indent="-457200" eaLnBrk="1" hangingPunct="1">
              <a:buSzPct val="100000"/>
              <a:buFont typeface="Verdana" panose="020B0604030504040204" pitchFamily="34" charset="0"/>
              <a:buAutoNum type="arabicPeriod" startAt="7"/>
            </a:pPr>
            <a:r>
              <a:rPr lang="en-US" altLang="ar-EG" sz="2400" dirty="0"/>
              <a:t>Body coordination</a:t>
            </a:r>
          </a:p>
          <a:p>
            <a:pPr marL="458788" lvl="1" indent="-457200" eaLnBrk="1" hangingPunct="1">
              <a:spcBef>
                <a:spcPct val="0"/>
              </a:spcBef>
              <a:buSzPct val="100000"/>
              <a:buFont typeface="Verdana" panose="020B0604030504040204" pitchFamily="34" charset="0"/>
              <a:buAutoNum type="arabicPeriod" startAt="7"/>
            </a:pPr>
            <a:r>
              <a:rPr lang="en-US" altLang="ar-EG" sz="2400" dirty="0"/>
              <a:t>Balance</a:t>
            </a:r>
          </a:p>
          <a:p>
            <a:pPr marL="458788" lvl="1" indent="-457200" eaLnBrk="1" hangingPunct="1">
              <a:spcBef>
                <a:spcPct val="0"/>
              </a:spcBef>
              <a:buSzPct val="100000"/>
              <a:buFont typeface="Verdana" panose="020B0604030504040204" pitchFamily="34" charset="0"/>
              <a:buAutoNum type="arabicPeriod" startAt="7"/>
            </a:pPr>
            <a:r>
              <a:rPr lang="en-US" altLang="ar-EG" sz="2400" dirty="0"/>
              <a:t>Stamina</a:t>
            </a:r>
            <a:endParaRPr lang="en-US" sz="2400" dirty="0"/>
          </a:p>
        </p:txBody>
      </p:sp>
    </p:spTree>
    <p:extLst>
      <p:ext uri="{BB962C8B-B14F-4D97-AF65-F5344CB8AC3E}">
        <p14:creationId xmlns:p14="http://schemas.microsoft.com/office/powerpoint/2010/main" val="308575195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473085"/>
            <a:ext cx="4344459" cy="461665"/>
          </a:xfrm>
          <a:prstGeom prst="rect">
            <a:avLst/>
          </a:prstGeom>
          <a:noFill/>
        </p:spPr>
        <p:txBody>
          <a:bodyPr wrap="square" rtlCol="0">
            <a:spAutoFit/>
          </a:bodyPr>
          <a:lstStyle/>
          <a:p>
            <a:r>
              <a:rPr lang="en-US" sz="2400" dirty="0" err="1">
                <a:solidFill>
                  <a:schemeClr val="bg1"/>
                </a:solidFill>
                <a:latin typeface="Tajawal Medium" panose="00000600000000000000" pitchFamily="2" charset="-78"/>
                <a:cs typeface="Tajawal Medium" panose="00000600000000000000" pitchFamily="2" charset="-78"/>
              </a:rPr>
              <a:t>Nibe</a:t>
            </a:r>
            <a:r>
              <a:rPr lang="en-US" sz="2400" dirty="0">
                <a:solidFill>
                  <a:schemeClr val="bg1"/>
                </a:solidFill>
                <a:latin typeface="Tajawal Medium" panose="00000600000000000000" pitchFamily="2" charset="-78"/>
                <a:cs typeface="Tajawal Medium" panose="00000600000000000000" pitchFamily="2" charset="-78"/>
              </a:rPr>
              <a:t> Basic Physical Abilities</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03</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10" name="Picture 13">
            <a:extLst>
              <a:ext uri="{FF2B5EF4-FFF2-40B4-BE49-F238E27FC236}">
                <a16:creationId xmlns="" xmlns:a16="http://schemas.microsoft.com/office/drawing/2014/main" id="{CBF2BF49-417B-D7CD-D36F-3E8148D3B028}"/>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2649327" y="1354588"/>
            <a:ext cx="6042025" cy="4552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05572428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4344459" cy="461665"/>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Biographical Characteristics</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03</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2" name="TextBox 11">
            <a:extLst>
              <a:ext uri="{FF2B5EF4-FFF2-40B4-BE49-F238E27FC236}">
                <a16:creationId xmlns="" xmlns:a16="http://schemas.microsoft.com/office/drawing/2014/main" id="{DCA62E89-D906-E097-7A28-B3C92A0ABC7E}"/>
              </a:ext>
            </a:extLst>
          </p:cNvPr>
          <p:cNvSpPr txBox="1"/>
          <p:nvPr/>
        </p:nvSpPr>
        <p:spPr>
          <a:xfrm>
            <a:off x="2999935" y="1855823"/>
            <a:ext cx="6224954" cy="3477875"/>
          </a:xfrm>
          <a:prstGeom prst="rect">
            <a:avLst/>
          </a:prstGeom>
          <a:noFill/>
        </p:spPr>
        <p:txBody>
          <a:bodyPr wrap="square">
            <a:spAutoFit/>
          </a:bodyPr>
          <a:lstStyle/>
          <a:p>
            <a:pPr marL="0" indent="0" eaLnBrk="1" hangingPunct="1">
              <a:buFont typeface="Wingdings" panose="05000000000000000000" pitchFamily="2" charset="2"/>
              <a:buNone/>
            </a:pPr>
            <a:r>
              <a:rPr lang="en-US" altLang="ar-EG" sz="2000" dirty="0"/>
              <a:t>Objective and easily obtained personal characteristics:</a:t>
            </a:r>
          </a:p>
          <a:p>
            <a:pPr marL="0" indent="0" eaLnBrk="1" hangingPunct="1">
              <a:buFont typeface="Verdana" panose="020B0604030504040204" pitchFamily="34" charset="0"/>
              <a:buNone/>
            </a:pPr>
            <a:r>
              <a:rPr lang="en-US" altLang="ar-EG" sz="2000" b="1" dirty="0"/>
              <a:t>Age</a:t>
            </a:r>
          </a:p>
          <a:p>
            <a:pPr marL="452438" lvl="1" indent="-271463" eaLnBrk="1" hangingPunct="1">
              <a:buFontTx/>
              <a:buChar char="•"/>
            </a:pPr>
            <a:r>
              <a:rPr lang="en-US" altLang="ar-EG" sz="2000" dirty="0"/>
              <a:t>Older workers bring experience, judgment, a strong work ethic, and commitment to quality.</a:t>
            </a:r>
          </a:p>
          <a:p>
            <a:pPr marL="0" indent="0" eaLnBrk="1" hangingPunct="1">
              <a:buFont typeface="Verdana" panose="020B0604030504040204" pitchFamily="34" charset="0"/>
              <a:buNone/>
            </a:pPr>
            <a:r>
              <a:rPr lang="en-US" altLang="ar-EG" sz="2000" b="1" dirty="0"/>
              <a:t>Gender</a:t>
            </a:r>
          </a:p>
          <a:p>
            <a:pPr marL="452438" lvl="1" indent="-271463" eaLnBrk="1" hangingPunct="1">
              <a:buFontTx/>
              <a:buChar char="•"/>
            </a:pPr>
            <a:r>
              <a:rPr lang="en-US" altLang="ar-EG" sz="2000" dirty="0"/>
              <a:t>Very few differences exist between men and women that affect job performance.</a:t>
            </a:r>
          </a:p>
          <a:p>
            <a:pPr marL="0" indent="0" eaLnBrk="1" hangingPunct="1">
              <a:buFont typeface="Verdana" panose="020B0604030504040204" pitchFamily="34" charset="0"/>
              <a:buNone/>
            </a:pPr>
            <a:r>
              <a:rPr lang="en-US" altLang="ar-EG" sz="2000" b="1" dirty="0"/>
              <a:t>Race</a:t>
            </a:r>
            <a:r>
              <a:rPr lang="en-US" altLang="ar-EG" sz="2000" dirty="0"/>
              <a:t> </a:t>
            </a:r>
          </a:p>
          <a:p>
            <a:pPr marL="452438" lvl="1" indent="-271463" eaLnBrk="1" hangingPunct="1">
              <a:buFontTx/>
              <a:buChar char="•"/>
            </a:pPr>
            <a:r>
              <a:rPr lang="en-US" altLang="ar-EG" sz="2000" dirty="0"/>
              <a:t>The biological heritage used to identify oneself.</a:t>
            </a:r>
          </a:p>
          <a:p>
            <a:pPr marL="452438" lvl="1" indent="-271463" eaLnBrk="1" hangingPunct="1">
              <a:buFontTx/>
              <a:buChar char="•"/>
            </a:pPr>
            <a:r>
              <a:rPr lang="en-US" altLang="ar-EG" sz="2000" dirty="0"/>
              <a:t>Contentious</a:t>
            </a:r>
            <a:r>
              <a:rPr lang="en-US" altLang="ar-EG" sz="2000" dirty="0">
                <a:solidFill>
                  <a:srgbClr val="3FA85D"/>
                </a:solidFill>
              </a:rPr>
              <a:t> </a:t>
            </a:r>
            <a:r>
              <a:rPr lang="en-US" altLang="ar-EG" sz="2000" dirty="0"/>
              <a:t>issue: differences exist, but could be more culture-based than race-based.</a:t>
            </a:r>
          </a:p>
        </p:txBody>
      </p:sp>
    </p:spTree>
    <p:extLst>
      <p:ext uri="{BB962C8B-B14F-4D97-AF65-F5344CB8AC3E}">
        <p14:creationId xmlns:p14="http://schemas.microsoft.com/office/powerpoint/2010/main" val="161298773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4344459" cy="830997"/>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Biographical Characteristics</a:t>
            </a:r>
            <a:endParaRPr lang="en-US" sz="2400" dirty="0">
              <a:solidFill>
                <a:srgbClr val="FF9518"/>
              </a:solidFill>
              <a:latin typeface="Tajawal Medium" panose="00000600000000000000" pitchFamily="2" charset="-78"/>
              <a:cs typeface="Tajawal Medium" panose="00000600000000000000" pitchFamily="2" charset="-78"/>
            </a:endParaRPr>
          </a:p>
          <a:p>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03</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10" name="Picture 7" descr="IMG_0603 (1024x683)">
            <a:extLst>
              <a:ext uri="{FF2B5EF4-FFF2-40B4-BE49-F238E27FC236}">
                <a16:creationId xmlns="" xmlns:a16="http://schemas.microsoft.com/office/drawing/2014/main" id="{F3EF6FAB-D78F-F171-FA4E-1FE7B3CBFC94}"/>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3514125" y="1374487"/>
            <a:ext cx="4695825" cy="3130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2" name="TextBox 11">
            <a:extLst>
              <a:ext uri="{FF2B5EF4-FFF2-40B4-BE49-F238E27FC236}">
                <a16:creationId xmlns="" xmlns:a16="http://schemas.microsoft.com/office/drawing/2014/main" id="{878C5BA6-F503-F9DC-880C-EED404C95EBD}"/>
              </a:ext>
            </a:extLst>
          </p:cNvPr>
          <p:cNvSpPr txBox="1"/>
          <p:nvPr/>
        </p:nvSpPr>
        <p:spPr>
          <a:xfrm rot="10800000" flipV="1">
            <a:off x="2912011" y="4506786"/>
            <a:ext cx="6281343" cy="923330"/>
          </a:xfrm>
          <a:prstGeom prst="rect">
            <a:avLst/>
          </a:prstGeom>
          <a:noFill/>
        </p:spPr>
        <p:txBody>
          <a:bodyPr wrap="square">
            <a:spAutoFit/>
          </a:bodyPr>
          <a:lstStyle/>
          <a:p>
            <a:pPr algn="ctr" eaLnBrk="1" hangingPunct="1">
              <a:buSzTx/>
              <a:buFontTx/>
              <a:buNone/>
            </a:pPr>
            <a:r>
              <a:rPr lang="en-GB" altLang="ar-EG" sz="1800" dirty="0">
                <a:solidFill>
                  <a:srgbClr val="0070C0"/>
                </a:solidFill>
              </a:rPr>
              <a:t>Gender:</a:t>
            </a:r>
            <a:br>
              <a:rPr lang="en-GB" altLang="ar-EG" sz="1800" dirty="0">
                <a:solidFill>
                  <a:srgbClr val="0070C0"/>
                </a:solidFill>
              </a:rPr>
            </a:br>
            <a:r>
              <a:rPr lang="en-GB" altLang="ar-EG" sz="1800" dirty="0">
                <a:solidFill>
                  <a:srgbClr val="0070C0"/>
                </a:solidFill>
              </a:rPr>
              <a:t>The Qatari Business Women’s Forum (QBWF) was set up to raise awareness of the role that women play in business in Qatar.</a:t>
            </a:r>
          </a:p>
        </p:txBody>
      </p:sp>
    </p:spTree>
    <p:extLst>
      <p:ext uri="{BB962C8B-B14F-4D97-AF65-F5344CB8AC3E}">
        <p14:creationId xmlns:p14="http://schemas.microsoft.com/office/powerpoint/2010/main" val="19925065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4344459" cy="461665"/>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Learning</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03</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 xmlns:a16="http://schemas.microsoft.com/office/drawing/2014/main" id="{B914D7EB-E1EC-2EF5-53D9-8F8EC081402D}"/>
              </a:ext>
            </a:extLst>
          </p:cNvPr>
          <p:cNvSpPr txBox="1"/>
          <p:nvPr/>
        </p:nvSpPr>
        <p:spPr>
          <a:xfrm>
            <a:off x="2440788" y="1610200"/>
            <a:ext cx="6889652" cy="1384995"/>
          </a:xfrm>
          <a:prstGeom prst="rect">
            <a:avLst/>
          </a:prstGeom>
          <a:noFill/>
        </p:spPr>
        <p:txBody>
          <a:bodyPr wrap="square">
            <a:spAutoFit/>
          </a:bodyPr>
          <a:lstStyle/>
          <a:p>
            <a:pPr marL="90488" indent="0" eaLnBrk="1" hangingPunct="1">
              <a:spcAft>
                <a:spcPct val="50000"/>
              </a:spcAft>
              <a:buFont typeface="Wingdings" panose="05000000000000000000" pitchFamily="2" charset="2"/>
              <a:buNone/>
            </a:pPr>
            <a:r>
              <a:rPr lang="en-US" altLang="ar-EG" sz="2400" dirty="0"/>
              <a:t>Learning is any relatively permanent change in behavior that occurs as a result of experience</a:t>
            </a:r>
          </a:p>
          <a:p>
            <a:pPr marL="90488" indent="0" eaLnBrk="1" hangingPunct="1">
              <a:spcAft>
                <a:spcPct val="50000"/>
              </a:spcAft>
              <a:buFont typeface="Verdana" panose="020B0604030504040204" pitchFamily="34" charset="0"/>
              <a:buNone/>
            </a:pPr>
            <a:r>
              <a:rPr lang="en-US" altLang="ar-EG" sz="2400" b="1" dirty="0"/>
              <a:t>Learning components:</a:t>
            </a:r>
          </a:p>
        </p:txBody>
      </p:sp>
      <p:graphicFrame>
        <p:nvGraphicFramePr>
          <p:cNvPr id="10" name="Diagram 9">
            <a:extLst>
              <a:ext uri="{FF2B5EF4-FFF2-40B4-BE49-F238E27FC236}">
                <a16:creationId xmlns="" xmlns:a16="http://schemas.microsoft.com/office/drawing/2014/main" id="{BA4701BA-033E-C00E-5E91-5997D1D3E617}"/>
              </a:ext>
            </a:extLst>
          </p:cNvPr>
          <p:cNvGraphicFramePr/>
          <p:nvPr>
            <p:extLst>
              <p:ext uri="{D42A27DB-BD31-4B8C-83A1-F6EECF244321}">
                <p14:modId xmlns:p14="http://schemas.microsoft.com/office/powerpoint/2010/main" val="655726598"/>
              </p:ext>
            </p:extLst>
          </p:nvPr>
        </p:nvGraphicFramePr>
        <p:xfrm>
          <a:off x="2861560" y="2615355"/>
          <a:ext cx="4758440" cy="3429844"/>
        </p:xfrm>
        <a:graphic>
          <a:graphicData uri="http://schemas.openxmlformats.org/drawingml/2006/diagram">
            <dgm:relIds xmlns:dgm="http://schemas.openxmlformats.org/drawingml/2006/diagram" xmlns:r="http://schemas.openxmlformats.org/officeDocument/2006/relationships" r:dm="rId6" r:lo="rId7" r:qs="rId8" r:cs="rId9"/>
          </a:graphicData>
        </a:graphic>
      </p:graphicFrame>
    </p:spTree>
    <p:extLst>
      <p:ext uri="{BB962C8B-B14F-4D97-AF65-F5344CB8AC3E}">
        <p14:creationId xmlns:p14="http://schemas.microsoft.com/office/powerpoint/2010/main" val="364571073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4344459" cy="461665"/>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Theories of Learning</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03</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2" name="TextBox 11">
            <a:extLst>
              <a:ext uri="{FF2B5EF4-FFF2-40B4-BE49-F238E27FC236}">
                <a16:creationId xmlns="" xmlns:a16="http://schemas.microsoft.com/office/drawing/2014/main" id="{83C4E6D1-0F28-B367-26B6-825DAF236CEA}"/>
              </a:ext>
            </a:extLst>
          </p:cNvPr>
          <p:cNvSpPr txBox="1"/>
          <p:nvPr/>
        </p:nvSpPr>
        <p:spPr>
          <a:xfrm>
            <a:off x="2983523" y="1702230"/>
            <a:ext cx="6224954" cy="4154984"/>
          </a:xfrm>
          <a:prstGeom prst="rect">
            <a:avLst/>
          </a:prstGeom>
          <a:noFill/>
        </p:spPr>
        <p:txBody>
          <a:bodyPr wrap="square">
            <a:spAutoFit/>
          </a:bodyPr>
          <a:lstStyle/>
          <a:p>
            <a:pPr marL="0" indent="0" eaLnBrk="1" hangingPunct="1">
              <a:buFont typeface="Verdana" panose="020B0604030504040204" pitchFamily="34" charset="0"/>
              <a:buNone/>
            </a:pPr>
            <a:r>
              <a:rPr lang="en-US" altLang="ar-EG" sz="2400" b="1" dirty="0"/>
              <a:t>Classical Conditioning</a:t>
            </a:r>
          </a:p>
          <a:p>
            <a:pPr marL="450850" lvl="1" indent="-271463" eaLnBrk="1" hangingPunct="1">
              <a:buFontTx/>
              <a:buChar char="•"/>
            </a:pPr>
            <a:r>
              <a:rPr lang="en-US" altLang="ar-EG" sz="2400" dirty="0"/>
              <a:t>A type of conditioning in which an individual responds to some stimulus that would not ordinarily produce such a response.</a:t>
            </a:r>
          </a:p>
          <a:p>
            <a:pPr marL="0" indent="0" eaLnBrk="1" hangingPunct="1">
              <a:buFont typeface="Verdana" panose="020B0604030504040204" pitchFamily="34" charset="0"/>
              <a:buNone/>
            </a:pPr>
            <a:r>
              <a:rPr lang="en-US" altLang="ar-EG" sz="2400" b="1" dirty="0"/>
              <a:t>Operant Conditioning</a:t>
            </a:r>
          </a:p>
          <a:p>
            <a:pPr marL="450850" lvl="1" indent="-271463" eaLnBrk="1" hangingPunct="1">
              <a:buFontTx/>
              <a:buChar char="•"/>
            </a:pPr>
            <a:r>
              <a:rPr lang="en-US" altLang="ar-EG" sz="2400" dirty="0"/>
              <a:t>A type of conditioning in which desired voluntary behavior leads to a reward or prevents a punishment.</a:t>
            </a:r>
          </a:p>
          <a:p>
            <a:pPr marL="0" indent="0" eaLnBrk="1" hangingPunct="1">
              <a:buFont typeface="Verdana" panose="020B0604030504040204" pitchFamily="34" charset="0"/>
              <a:buNone/>
            </a:pPr>
            <a:r>
              <a:rPr lang="en-US" altLang="ar-EG" sz="2400" b="1" dirty="0"/>
              <a:t>Social-Learning Theory</a:t>
            </a:r>
          </a:p>
          <a:p>
            <a:pPr marL="450850" lvl="1" indent="-271463" eaLnBrk="1" hangingPunct="1">
              <a:buFontTx/>
              <a:buChar char="•"/>
            </a:pPr>
            <a:r>
              <a:rPr lang="en-US" altLang="ar-EG" sz="2400" dirty="0"/>
              <a:t>People can learn through observation and direct experience.</a:t>
            </a:r>
          </a:p>
        </p:txBody>
      </p:sp>
    </p:spTree>
    <p:extLst>
      <p:ext uri="{BB962C8B-B14F-4D97-AF65-F5344CB8AC3E}">
        <p14:creationId xmlns:p14="http://schemas.microsoft.com/office/powerpoint/2010/main" val="1988872212"/>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4344459" cy="830997"/>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Classical Conditioning</a:t>
            </a:r>
          </a:p>
          <a:p>
            <a:r>
              <a:rPr lang="en-US" sz="2400" dirty="0">
                <a:solidFill>
                  <a:schemeClr val="bg1"/>
                </a:solidFill>
                <a:latin typeface="Tajawal Medium" panose="00000600000000000000" pitchFamily="2" charset="-78"/>
                <a:cs typeface="Tajawal Medium" panose="00000600000000000000" pitchFamily="2" charset="-78"/>
              </a:rPr>
              <a:t>Pavlov’s Dog Drool</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03</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2" name="TextBox 11">
            <a:extLst>
              <a:ext uri="{FF2B5EF4-FFF2-40B4-BE49-F238E27FC236}">
                <a16:creationId xmlns="" xmlns:a16="http://schemas.microsoft.com/office/drawing/2014/main" id="{8F5260CF-956D-7AD6-F333-4E76B53B0D4D}"/>
              </a:ext>
            </a:extLst>
          </p:cNvPr>
          <p:cNvSpPr txBox="1"/>
          <p:nvPr/>
        </p:nvSpPr>
        <p:spPr>
          <a:xfrm>
            <a:off x="2999935" y="1855823"/>
            <a:ext cx="6224954" cy="3785652"/>
          </a:xfrm>
          <a:prstGeom prst="rect">
            <a:avLst/>
          </a:prstGeom>
          <a:noFill/>
        </p:spPr>
        <p:txBody>
          <a:bodyPr wrap="square">
            <a:spAutoFit/>
          </a:bodyPr>
          <a:lstStyle/>
          <a:p>
            <a:pPr marL="0" indent="0" eaLnBrk="1" hangingPunct="1">
              <a:buFont typeface="Verdana" panose="020B0604030504040204" pitchFamily="34" charset="0"/>
              <a:buNone/>
            </a:pPr>
            <a:r>
              <a:rPr lang="en-US" altLang="ar-EG" sz="2000" b="1" dirty="0"/>
              <a:t>Key Concepts:</a:t>
            </a:r>
          </a:p>
          <a:p>
            <a:pPr marL="452438" lvl="1" indent="-273050" eaLnBrk="1" hangingPunct="1"/>
            <a:r>
              <a:rPr lang="en-US" altLang="ar-EG" sz="2000" dirty="0"/>
              <a:t>Unconditioned stimulus</a:t>
            </a:r>
          </a:p>
          <a:p>
            <a:pPr marL="893763" lvl="2" indent="-261938" eaLnBrk="1" hangingPunct="1"/>
            <a:r>
              <a:rPr lang="en-US" altLang="ar-EG" sz="2000" dirty="0"/>
              <a:t>A naturally occurring phenomenon.</a:t>
            </a:r>
          </a:p>
          <a:p>
            <a:pPr marL="452438" lvl="1" indent="-273050" eaLnBrk="1" hangingPunct="1"/>
            <a:r>
              <a:rPr lang="en-US" altLang="ar-EG" sz="2000" dirty="0"/>
              <a:t>Unconditioned response</a:t>
            </a:r>
          </a:p>
          <a:p>
            <a:pPr marL="893763" lvl="2" indent="-261938" eaLnBrk="1" hangingPunct="1"/>
            <a:r>
              <a:rPr lang="en-US" altLang="ar-EG" sz="2000" dirty="0"/>
              <a:t>The naturally occurring response to a natural stimulus.</a:t>
            </a:r>
          </a:p>
          <a:p>
            <a:pPr marL="452438" lvl="1" indent="-273050" eaLnBrk="1" hangingPunct="1"/>
            <a:r>
              <a:rPr lang="en-US" altLang="ar-EG" sz="2000" dirty="0"/>
              <a:t>Conditioned stimulus</a:t>
            </a:r>
          </a:p>
          <a:p>
            <a:pPr marL="893763" lvl="2" indent="-261938" eaLnBrk="1" hangingPunct="1"/>
            <a:r>
              <a:rPr lang="en-US" altLang="ar-EG" sz="2000" dirty="0"/>
              <a:t>An artificial stimulus introduced into the situation.</a:t>
            </a:r>
          </a:p>
          <a:p>
            <a:pPr marL="452438" lvl="1" indent="-273050" eaLnBrk="1" hangingPunct="1"/>
            <a:r>
              <a:rPr lang="en-US" altLang="ar-EG" sz="2000" dirty="0"/>
              <a:t>Conditioned response</a:t>
            </a:r>
          </a:p>
          <a:p>
            <a:pPr marL="893763" lvl="2" indent="-261938" eaLnBrk="1" hangingPunct="1"/>
            <a:r>
              <a:rPr lang="en-US" altLang="ar-EG" sz="2000" dirty="0"/>
              <a:t>The response to the artificial stimulus.</a:t>
            </a:r>
          </a:p>
          <a:p>
            <a:pPr marL="0" indent="0" eaLnBrk="1" hangingPunct="1">
              <a:buFont typeface="Wingdings" panose="05000000000000000000" pitchFamily="2" charset="2"/>
              <a:buNone/>
            </a:pPr>
            <a:r>
              <a:rPr lang="en-US" altLang="ar-EG" sz="2000" dirty="0"/>
              <a:t>This is a passive form of learning. It is reflexive and not voluntary—not the best theory for OB learning.</a:t>
            </a:r>
          </a:p>
        </p:txBody>
      </p:sp>
    </p:spTree>
    <p:extLst>
      <p:ext uri="{BB962C8B-B14F-4D97-AF65-F5344CB8AC3E}">
        <p14:creationId xmlns:p14="http://schemas.microsoft.com/office/powerpoint/2010/main" val="1027835641"/>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4344459" cy="830997"/>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Operant Conditioning</a:t>
            </a:r>
          </a:p>
          <a:p>
            <a:r>
              <a:rPr lang="en-US" sz="2400" dirty="0">
                <a:solidFill>
                  <a:schemeClr val="bg1"/>
                </a:solidFill>
                <a:latin typeface="Tajawal Medium" panose="00000600000000000000" pitchFamily="2" charset="-78"/>
                <a:cs typeface="Tajawal Medium" panose="00000600000000000000" pitchFamily="2" charset="-78"/>
              </a:rPr>
              <a:t>Skinner’s Behaviorism </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03</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2" name="TextBox 11">
            <a:extLst>
              <a:ext uri="{FF2B5EF4-FFF2-40B4-BE49-F238E27FC236}">
                <a16:creationId xmlns="" xmlns:a16="http://schemas.microsoft.com/office/drawing/2014/main" id="{88077884-1985-391F-64F4-846FE668496C}"/>
              </a:ext>
            </a:extLst>
          </p:cNvPr>
          <p:cNvSpPr txBox="1"/>
          <p:nvPr/>
        </p:nvSpPr>
        <p:spPr>
          <a:xfrm>
            <a:off x="2983523" y="1548039"/>
            <a:ext cx="6224954" cy="4401205"/>
          </a:xfrm>
          <a:prstGeom prst="rect">
            <a:avLst/>
          </a:prstGeom>
          <a:noFill/>
        </p:spPr>
        <p:txBody>
          <a:bodyPr wrap="square">
            <a:spAutoFit/>
          </a:bodyPr>
          <a:lstStyle/>
          <a:p>
            <a:pPr marL="0" indent="0" eaLnBrk="1" hangingPunct="1">
              <a:spcAft>
                <a:spcPct val="50000"/>
              </a:spcAft>
              <a:buFont typeface="Verdana" panose="020B0604030504040204" pitchFamily="34" charset="0"/>
              <a:buNone/>
            </a:pPr>
            <a:r>
              <a:rPr lang="en-US" altLang="ar-EG" sz="2000" dirty="0"/>
              <a:t>B. F. Skinner’s concept of Behaviorism: behavior follows stimuli in a relatively unthinking manner.</a:t>
            </a:r>
          </a:p>
          <a:p>
            <a:pPr marL="0" indent="0" eaLnBrk="1" hangingPunct="1">
              <a:spcAft>
                <a:spcPct val="50000"/>
              </a:spcAft>
              <a:buFont typeface="Verdana" panose="020B0604030504040204" pitchFamily="34" charset="0"/>
              <a:buNone/>
            </a:pPr>
            <a:r>
              <a:rPr lang="en-US" altLang="ar-EG" sz="2000" b="1" dirty="0"/>
              <a:t>Key Concepts:</a:t>
            </a:r>
          </a:p>
          <a:p>
            <a:pPr marL="452438" lvl="1" indent="-271463" eaLnBrk="1" hangingPunct="1"/>
            <a:r>
              <a:rPr lang="en-US" altLang="ar-EG" sz="2000" dirty="0"/>
              <a:t>Conditioned behavior: voluntary behavior that is learned, not reflexive.</a:t>
            </a:r>
          </a:p>
          <a:p>
            <a:pPr marL="452438" lvl="1" indent="-271463" eaLnBrk="1" hangingPunct="1"/>
            <a:r>
              <a:rPr lang="en-US" altLang="ar-EG" sz="2000" dirty="0"/>
              <a:t>Reinforcement: the consequences of behavior which can increase or decrease the likelihood of behavior repetition.</a:t>
            </a:r>
          </a:p>
          <a:p>
            <a:pPr marL="452438" lvl="1" indent="-271463" eaLnBrk="1" hangingPunct="1"/>
            <a:r>
              <a:rPr lang="en-US" altLang="ar-EG" sz="2000" dirty="0"/>
              <a:t>Pleasing consequences increase likelihood of repetition.</a:t>
            </a:r>
          </a:p>
          <a:p>
            <a:pPr marL="452438" lvl="1" indent="-271463" eaLnBrk="1" hangingPunct="1"/>
            <a:r>
              <a:rPr lang="en-US" altLang="ar-EG" sz="2000" dirty="0"/>
              <a:t>Rewards are most effective immediately after performance.</a:t>
            </a:r>
          </a:p>
          <a:p>
            <a:pPr marL="452438" lvl="1" indent="-271463" eaLnBrk="1" hangingPunct="1"/>
            <a:r>
              <a:rPr lang="en-US" altLang="ar-EG" sz="2000" dirty="0"/>
              <a:t>Unrewarded/punished behavior is unlikely to be repeated</a:t>
            </a:r>
            <a:r>
              <a:rPr lang="en-US" altLang="ar-EG" dirty="0"/>
              <a:t>.</a:t>
            </a:r>
          </a:p>
        </p:txBody>
      </p:sp>
    </p:spTree>
    <p:extLst>
      <p:ext uri="{BB962C8B-B14F-4D97-AF65-F5344CB8AC3E}">
        <p14:creationId xmlns:p14="http://schemas.microsoft.com/office/powerpoint/2010/main" val="4030704213"/>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4344459" cy="461665"/>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Social Learning Theory</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03</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2" name="TextBox 11">
            <a:extLst>
              <a:ext uri="{FF2B5EF4-FFF2-40B4-BE49-F238E27FC236}">
                <a16:creationId xmlns="" xmlns:a16="http://schemas.microsoft.com/office/drawing/2014/main" id="{3B12A9D7-8B59-B64A-8A80-485434A50B47}"/>
              </a:ext>
            </a:extLst>
          </p:cNvPr>
          <p:cNvSpPr txBox="1"/>
          <p:nvPr/>
        </p:nvSpPr>
        <p:spPr>
          <a:xfrm>
            <a:off x="2982351" y="1308296"/>
            <a:ext cx="6242538" cy="4401205"/>
          </a:xfrm>
          <a:prstGeom prst="rect">
            <a:avLst/>
          </a:prstGeom>
          <a:noFill/>
        </p:spPr>
        <p:txBody>
          <a:bodyPr wrap="square">
            <a:spAutoFit/>
          </a:bodyPr>
          <a:lstStyle/>
          <a:p>
            <a:pPr marL="0" indent="0" eaLnBrk="1" hangingPunct="1">
              <a:buFont typeface="Verdana" panose="020B0604030504040204" pitchFamily="34" charset="0"/>
              <a:buNone/>
            </a:pPr>
            <a:r>
              <a:rPr lang="en-US" altLang="ar-EG" sz="2000" dirty="0"/>
              <a:t>Based on the idea that people can also learn indirectly: by observation, reading, or just hearing about someone else’s—a model’s—experiences.</a:t>
            </a:r>
          </a:p>
          <a:p>
            <a:pPr marL="0" indent="0" eaLnBrk="1" hangingPunct="1">
              <a:buFont typeface="Verdana" panose="020B0604030504040204" pitchFamily="34" charset="0"/>
              <a:buNone/>
            </a:pPr>
            <a:r>
              <a:rPr lang="en-US" altLang="ar-EG" sz="2000" b="1" dirty="0"/>
              <a:t>Key Concepts:</a:t>
            </a:r>
          </a:p>
          <a:p>
            <a:pPr marL="452438" lvl="1" indent="-273050" eaLnBrk="1" hangingPunct="1"/>
            <a:r>
              <a:rPr lang="en-US" altLang="ar-EG" sz="2000" dirty="0"/>
              <a:t>Attentional processes</a:t>
            </a:r>
          </a:p>
          <a:p>
            <a:pPr marL="893763" lvl="2" indent="-261938" eaLnBrk="1" hangingPunct="1"/>
            <a:r>
              <a:rPr lang="en-US" altLang="ar-EG" sz="2000" dirty="0"/>
              <a:t>Must recognize and pay attention to critical features to learn.</a:t>
            </a:r>
          </a:p>
          <a:p>
            <a:pPr marL="452438" lvl="1" indent="-273050" eaLnBrk="1" hangingPunct="1"/>
            <a:r>
              <a:rPr lang="en-US" altLang="ar-EG" sz="2000" dirty="0"/>
              <a:t>Retention processes</a:t>
            </a:r>
          </a:p>
          <a:p>
            <a:pPr marL="893763" lvl="2" indent="-261938" eaLnBrk="1" hangingPunct="1"/>
            <a:r>
              <a:rPr lang="en-US" altLang="ar-EG" sz="2000" dirty="0"/>
              <a:t>Model’s actions must be remembered to be learned.</a:t>
            </a:r>
          </a:p>
          <a:p>
            <a:pPr marL="452438" lvl="1" indent="-273050" eaLnBrk="1" hangingPunct="1"/>
            <a:r>
              <a:rPr lang="en-US" altLang="ar-EG" sz="2000" dirty="0"/>
              <a:t>Motor reproduction processes</a:t>
            </a:r>
          </a:p>
          <a:p>
            <a:pPr marL="893763" lvl="2" indent="-261938" eaLnBrk="1" hangingPunct="1"/>
            <a:r>
              <a:rPr lang="en-US" altLang="ar-EG" sz="2000" dirty="0"/>
              <a:t>Watching the model’s behavior must be converted to doing.</a:t>
            </a:r>
          </a:p>
          <a:p>
            <a:pPr marL="452438" lvl="1" indent="-273050" eaLnBrk="1" hangingPunct="1"/>
            <a:r>
              <a:rPr lang="en-US" altLang="ar-EG" sz="2000" dirty="0"/>
              <a:t>Reinforcement processes</a:t>
            </a:r>
          </a:p>
          <a:p>
            <a:pPr marL="893763" lvl="2" indent="-261938" eaLnBrk="1" hangingPunct="1"/>
            <a:r>
              <a:rPr lang="en-US" altLang="ar-EG" sz="2000" dirty="0"/>
              <a:t>Positive incentives motivate learners.</a:t>
            </a:r>
          </a:p>
        </p:txBody>
      </p:sp>
    </p:spTree>
    <p:extLst>
      <p:ext uri="{BB962C8B-B14F-4D97-AF65-F5344CB8AC3E}">
        <p14:creationId xmlns:p14="http://schemas.microsoft.com/office/powerpoint/2010/main" val="1752842539"/>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4344459" cy="461665"/>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Shaping: A Managerial Tool</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03</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2" name="TextBox 11">
            <a:extLst>
              <a:ext uri="{FF2B5EF4-FFF2-40B4-BE49-F238E27FC236}">
                <a16:creationId xmlns="" xmlns:a16="http://schemas.microsoft.com/office/drawing/2014/main" id="{9C6C5A49-7373-9E4F-E16F-0CBA5C8084B8}"/>
              </a:ext>
            </a:extLst>
          </p:cNvPr>
          <p:cNvSpPr txBox="1"/>
          <p:nvPr/>
        </p:nvSpPr>
        <p:spPr>
          <a:xfrm>
            <a:off x="2440788" y="1716877"/>
            <a:ext cx="6224954" cy="707886"/>
          </a:xfrm>
          <a:prstGeom prst="rect">
            <a:avLst/>
          </a:prstGeom>
          <a:noFill/>
        </p:spPr>
        <p:txBody>
          <a:bodyPr wrap="square">
            <a:spAutoFit/>
          </a:bodyPr>
          <a:lstStyle/>
          <a:p>
            <a:r>
              <a:rPr lang="en-US" altLang="ar-EG" sz="2000" dirty="0"/>
              <a:t>Systematically reinforcing each successive step that moves an individual closer to the desired response</a:t>
            </a:r>
            <a:endParaRPr lang="en-US" sz="2000" dirty="0"/>
          </a:p>
        </p:txBody>
      </p:sp>
      <p:sp>
        <p:nvSpPr>
          <p:cNvPr id="13" name="TextBox 12">
            <a:extLst>
              <a:ext uri="{FF2B5EF4-FFF2-40B4-BE49-F238E27FC236}">
                <a16:creationId xmlns="" xmlns:a16="http://schemas.microsoft.com/office/drawing/2014/main" id="{2BE7890F-284C-B161-4771-4BAFFBD3529D}"/>
              </a:ext>
            </a:extLst>
          </p:cNvPr>
          <p:cNvSpPr txBox="1"/>
          <p:nvPr/>
        </p:nvSpPr>
        <p:spPr>
          <a:xfrm>
            <a:off x="2650377" y="2645088"/>
            <a:ext cx="6574512" cy="2536592"/>
          </a:xfrm>
          <a:prstGeom prst="rect">
            <a:avLst/>
          </a:prstGeom>
          <a:noFill/>
        </p:spPr>
        <p:txBody>
          <a:bodyPr wrap="square">
            <a:spAutoFit/>
          </a:bodyPr>
          <a:lstStyle/>
          <a:p>
            <a:pPr marL="381000" indent="-381000" eaLnBrk="1" hangingPunct="1">
              <a:lnSpc>
                <a:spcPct val="90000"/>
              </a:lnSpc>
              <a:spcBef>
                <a:spcPct val="100000"/>
              </a:spcBef>
              <a:spcAft>
                <a:spcPts val="2500"/>
              </a:spcAft>
              <a:buFont typeface="Wingdings" panose="05000000000000000000" pitchFamily="2" charset="2"/>
              <a:buNone/>
            </a:pPr>
            <a:r>
              <a:rPr lang="en-US" altLang="ar-EG" sz="2000" b="1" dirty="0"/>
              <a:t>Four Methods of Shaping Behavior:</a:t>
            </a:r>
          </a:p>
          <a:p>
            <a:pPr marL="382588" lvl="1" indent="-381000" eaLnBrk="1" hangingPunct="1">
              <a:lnSpc>
                <a:spcPct val="90000"/>
              </a:lnSpc>
              <a:spcBef>
                <a:spcPct val="0"/>
              </a:spcBef>
              <a:spcAft>
                <a:spcPct val="50000"/>
              </a:spcAft>
              <a:buSzTx/>
              <a:buFont typeface="Verdana" panose="020B0604030504040204" pitchFamily="34" charset="0"/>
              <a:buAutoNum type="arabicPeriod"/>
            </a:pPr>
            <a:r>
              <a:rPr lang="en-US" altLang="ar-EG" sz="2000" dirty="0"/>
              <a:t>Positive reinforcement</a:t>
            </a:r>
          </a:p>
          <a:p>
            <a:pPr marL="561975" lvl="2" indent="-381000" eaLnBrk="1" hangingPunct="1">
              <a:lnSpc>
                <a:spcPct val="90000"/>
              </a:lnSpc>
              <a:spcBef>
                <a:spcPct val="0"/>
              </a:spcBef>
              <a:spcAft>
                <a:spcPct val="50000"/>
              </a:spcAft>
              <a:buFontTx/>
              <a:buChar char="•"/>
            </a:pPr>
            <a:r>
              <a:rPr lang="en-US" altLang="ar-EG" sz="2000" dirty="0"/>
              <a:t>Providing a reward for a desired behavior (learning).</a:t>
            </a:r>
          </a:p>
          <a:p>
            <a:pPr marL="382588" lvl="1" indent="-381000" eaLnBrk="1" hangingPunct="1">
              <a:lnSpc>
                <a:spcPct val="90000"/>
              </a:lnSpc>
              <a:buSzTx/>
              <a:buFont typeface="Verdana" panose="020B0604030504040204" pitchFamily="34" charset="0"/>
              <a:buAutoNum type="arabicPeriod"/>
            </a:pPr>
            <a:r>
              <a:rPr lang="en-US" altLang="ar-EG" sz="2000" dirty="0"/>
              <a:t>Negative reinforcement</a:t>
            </a:r>
          </a:p>
          <a:p>
            <a:pPr marL="561975" lvl="2" indent="-381000" eaLnBrk="1" hangingPunct="1">
              <a:lnSpc>
                <a:spcPct val="90000"/>
              </a:lnSpc>
              <a:spcBef>
                <a:spcPct val="50000"/>
              </a:spcBef>
              <a:buFontTx/>
              <a:buChar char="•"/>
            </a:pPr>
            <a:r>
              <a:rPr lang="en-US" altLang="ar-EG" sz="2000" dirty="0"/>
              <a:t>Removing an unpleasant consequence when the desired behavior occurs (learning).</a:t>
            </a:r>
          </a:p>
        </p:txBody>
      </p:sp>
    </p:spTree>
    <p:extLst>
      <p:ext uri="{BB962C8B-B14F-4D97-AF65-F5344CB8AC3E}">
        <p14:creationId xmlns:p14="http://schemas.microsoft.com/office/powerpoint/2010/main" val="2328749646"/>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4344459" cy="830997"/>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Shaping: A Managerial Tool</a:t>
            </a:r>
            <a:endParaRPr lang="en-US" sz="2400" dirty="0">
              <a:solidFill>
                <a:srgbClr val="FF9518"/>
              </a:solidFill>
              <a:latin typeface="Tajawal Medium" panose="00000600000000000000" pitchFamily="2" charset="-78"/>
              <a:cs typeface="Tajawal Medium" panose="00000600000000000000" pitchFamily="2" charset="-78"/>
            </a:endParaRPr>
          </a:p>
          <a:p>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03</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2" name="TextBox 11">
            <a:extLst>
              <a:ext uri="{FF2B5EF4-FFF2-40B4-BE49-F238E27FC236}">
                <a16:creationId xmlns="" xmlns:a16="http://schemas.microsoft.com/office/drawing/2014/main" id="{DCE1A646-B873-1B90-52F8-96EA28F38C29}"/>
              </a:ext>
            </a:extLst>
          </p:cNvPr>
          <p:cNvSpPr txBox="1"/>
          <p:nvPr/>
        </p:nvSpPr>
        <p:spPr>
          <a:xfrm>
            <a:off x="2999935" y="2385198"/>
            <a:ext cx="6224954" cy="2492990"/>
          </a:xfrm>
          <a:prstGeom prst="rect">
            <a:avLst/>
          </a:prstGeom>
          <a:noFill/>
        </p:spPr>
        <p:txBody>
          <a:bodyPr wrap="square">
            <a:spAutoFit/>
          </a:bodyPr>
          <a:lstStyle/>
          <a:p>
            <a:pPr marL="382588" lvl="1" indent="-381000" eaLnBrk="1" hangingPunct="1">
              <a:lnSpc>
                <a:spcPct val="90000"/>
              </a:lnSpc>
              <a:buSzTx/>
              <a:buFont typeface="Verdana" panose="020B0604030504040204" pitchFamily="34" charset="0"/>
              <a:buAutoNum type="arabicPeriod" startAt="3"/>
            </a:pPr>
            <a:r>
              <a:rPr lang="en-US" altLang="ar-EG" sz="2000" dirty="0"/>
              <a:t>Punishment</a:t>
            </a:r>
          </a:p>
          <a:p>
            <a:pPr marL="561975" lvl="2" indent="-381000" eaLnBrk="1" hangingPunct="1">
              <a:lnSpc>
                <a:spcPct val="90000"/>
              </a:lnSpc>
              <a:spcBef>
                <a:spcPct val="50000"/>
              </a:spcBef>
              <a:buFontTx/>
              <a:buChar char="•"/>
            </a:pPr>
            <a:r>
              <a:rPr lang="en-US" altLang="ar-EG" sz="2000" dirty="0"/>
              <a:t>Applying an undesirable condition to eliminate an undesirable behavior (“unlearning”).</a:t>
            </a:r>
          </a:p>
          <a:p>
            <a:pPr marL="561975" lvl="2" indent="-381000" eaLnBrk="1" hangingPunct="1">
              <a:lnSpc>
                <a:spcPct val="90000"/>
              </a:lnSpc>
              <a:spcBef>
                <a:spcPct val="50000"/>
              </a:spcBef>
              <a:buFontTx/>
              <a:buChar char="•"/>
            </a:pPr>
            <a:endParaRPr lang="en-US" altLang="ar-EG" sz="2000" dirty="0"/>
          </a:p>
          <a:p>
            <a:pPr marL="382588" lvl="1" indent="-381000" eaLnBrk="1" hangingPunct="1">
              <a:lnSpc>
                <a:spcPct val="90000"/>
              </a:lnSpc>
              <a:buSzTx/>
              <a:buFont typeface="Verdana" panose="020B0604030504040204" pitchFamily="34" charset="0"/>
              <a:buAutoNum type="arabicPeriod" startAt="4"/>
            </a:pPr>
            <a:r>
              <a:rPr lang="en-US" altLang="ar-EG" sz="2000" dirty="0"/>
              <a:t>Extinction</a:t>
            </a:r>
          </a:p>
          <a:p>
            <a:pPr marL="561975" lvl="2" indent="-381000" eaLnBrk="1" hangingPunct="1">
              <a:lnSpc>
                <a:spcPct val="90000"/>
              </a:lnSpc>
              <a:spcBef>
                <a:spcPct val="50000"/>
              </a:spcBef>
              <a:buFontTx/>
              <a:buChar char="•"/>
            </a:pPr>
            <a:r>
              <a:rPr lang="en-US" altLang="ar-EG" sz="2000" dirty="0"/>
              <a:t>Withholding (</a:t>
            </a:r>
            <a:r>
              <a:rPr lang="en-US" altLang="ar-EG" sz="2000" dirty="0" err="1"/>
              <a:t>hagb</a:t>
            </a:r>
            <a:r>
              <a:rPr lang="en-US" altLang="ar-EG" sz="2000" dirty="0"/>
              <a:t>) reinforcement of a behavior to cause its cessation (“unlearning”).</a:t>
            </a:r>
          </a:p>
        </p:txBody>
      </p:sp>
    </p:spTree>
    <p:extLst>
      <p:ext uri="{BB962C8B-B14F-4D97-AF65-F5344CB8AC3E}">
        <p14:creationId xmlns:p14="http://schemas.microsoft.com/office/powerpoint/2010/main" val="2677903444"/>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54BBE6C4-3B3B-5DDC-AD34-629C165907E0}"/>
              </a:ext>
            </a:extLst>
          </p:cNvPr>
          <p:cNvSpPr>
            <a:spLocks noGrp="1"/>
          </p:cNvSpPr>
          <p:nvPr>
            <p:ph type="title"/>
          </p:nvPr>
        </p:nvSpPr>
        <p:spPr/>
        <p:txBody>
          <a:bodyPr/>
          <a:lstStyle/>
          <a:p>
            <a:endParaRPr lang="en-US"/>
          </a:p>
        </p:txBody>
      </p:sp>
      <p:sp>
        <p:nvSpPr>
          <p:cNvPr id="3" name="Content Placeholder 2">
            <a:extLst>
              <a:ext uri="{FF2B5EF4-FFF2-40B4-BE49-F238E27FC236}">
                <a16:creationId xmlns="" xmlns:a16="http://schemas.microsoft.com/office/drawing/2014/main" id="{FEACAC64-B970-A146-CCB2-21CE6B689BDB}"/>
              </a:ext>
            </a:extLst>
          </p:cNvPr>
          <p:cNvSpPr>
            <a:spLocks noGrp="1"/>
          </p:cNvSpPr>
          <p:nvPr>
            <p:ph idx="1"/>
          </p:nvPr>
        </p:nvSpPr>
        <p:spPr/>
        <p:txBody>
          <a:bodyPr/>
          <a:lstStyle/>
          <a:p>
            <a:r>
              <a:rPr lang="ar-EG" b="0" i="0" dirty="0">
                <a:solidFill>
                  <a:srgbClr val="2C2F34"/>
                </a:solidFill>
                <a:effectLst/>
                <a:latin typeface="sawah"/>
              </a:rPr>
              <a:t>في المرة الأولى التي تذهب فيها إلى محل البقالة مع طفلك يطلب منك شراء الحلوى في البداية فإنك ترفض ، ولكن عندما يبدأ في البكاء تشتري له الحلوى ، وهذا يعزز الفكرة في ذهنه أنه في كل مرة يلقي فيها نوبة غضب في سيحصل على شوكولاتة من محل بقالة ، ويواصل القيام بذلك ، وتستمر في مكافأة سلوكه عن غير قصد ، ثم يومًا ما تقول ببساطة “لا” لطلبه على الرغم من نوبات الغضب التي يمر بها ، ويبكي ولكنك تجاهلت هذا في المناسبتين التاليتين وفي النهاية عندما تذهب إلى المتجر للمرة الثالثة تدرك أنه لم يعد يلقي بنوبات الغضب.</a:t>
            </a:r>
          </a:p>
          <a:p>
            <a:endParaRPr lang="en-US" dirty="0"/>
          </a:p>
        </p:txBody>
      </p:sp>
    </p:spTree>
    <p:extLst>
      <p:ext uri="{BB962C8B-B14F-4D97-AF65-F5344CB8AC3E}">
        <p14:creationId xmlns:p14="http://schemas.microsoft.com/office/powerpoint/2010/main" val="1794535702"/>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6465488" cy="461665"/>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Schedules of Reinforcement: A Critical Issue </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03</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TextBox 9">
            <a:extLst>
              <a:ext uri="{FF2B5EF4-FFF2-40B4-BE49-F238E27FC236}">
                <a16:creationId xmlns="" xmlns:a16="http://schemas.microsoft.com/office/drawing/2014/main" id="{461D6A21-9ADF-1815-8F7F-DADF2D991007}"/>
              </a:ext>
            </a:extLst>
          </p:cNvPr>
          <p:cNvSpPr txBox="1"/>
          <p:nvPr/>
        </p:nvSpPr>
        <p:spPr>
          <a:xfrm>
            <a:off x="2999935" y="1786573"/>
            <a:ext cx="6224954" cy="3631763"/>
          </a:xfrm>
          <a:prstGeom prst="rect">
            <a:avLst/>
          </a:prstGeom>
          <a:noFill/>
        </p:spPr>
        <p:txBody>
          <a:bodyPr wrap="square">
            <a:spAutoFit/>
          </a:bodyPr>
          <a:lstStyle/>
          <a:p>
            <a:pPr marL="0" indent="0" eaLnBrk="1" hangingPunct="1">
              <a:spcAft>
                <a:spcPct val="50000"/>
              </a:spcAft>
              <a:buFont typeface="Verdana" panose="020B0604030504040204" pitchFamily="34" charset="0"/>
              <a:buNone/>
            </a:pPr>
            <a:r>
              <a:rPr lang="en-US" altLang="ar-EG" sz="2000" dirty="0"/>
              <a:t>There are two major types:</a:t>
            </a:r>
          </a:p>
          <a:p>
            <a:pPr marL="0" indent="0" eaLnBrk="1" hangingPunct="1">
              <a:spcAft>
                <a:spcPct val="50000"/>
              </a:spcAft>
              <a:buFont typeface="Verdana" panose="020B0604030504040204" pitchFamily="34" charset="0"/>
              <a:buNone/>
            </a:pPr>
            <a:r>
              <a:rPr lang="en-US" altLang="ar-EG" sz="2000" b="1" dirty="0"/>
              <a:t>Continuous Reinforcement</a:t>
            </a:r>
          </a:p>
          <a:p>
            <a:pPr marL="452438" lvl="1" indent="-271463" eaLnBrk="1" hangingPunct="1">
              <a:spcAft>
                <a:spcPct val="50000"/>
              </a:spcAft>
              <a:buFontTx/>
              <a:buChar char="•"/>
            </a:pPr>
            <a:r>
              <a:rPr lang="en-US" altLang="ar-EG" sz="2000" dirty="0"/>
              <a:t>A desired behavior is reinforced each time it is demonstrated.</a:t>
            </a:r>
            <a:endParaRPr lang="en-US" altLang="ar-EG" sz="2000" b="1" dirty="0"/>
          </a:p>
          <a:p>
            <a:pPr marL="0" indent="0" eaLnBrk="1" hangingPunct="1">
              <a:spcAft>
                <a:spcPct val="50000"/>
              </a:spcAft>
              <a:buFont typeface="Verdana" panose="020B0604030504040204" pitchFamily="34" charset="0"/>
              <a:buNone/>
            </a:pPr>
            <a:r>
              <a:rPr lang="en-US" altLang="ar-EG" sz="2000" b="1" dirty="0"/>
              <a:t>Intermittent Reinforcement</a:t>
            </a:r>
          </a:p>
          <a:p>
            <a:pPr marL="452438" lvl="1" indent="-271463" eaLnBrk="1" hangingPunct="1">
              <a:spcAft>
                <a:spcPct val="50000"/>
              </a:spcAft>
              <a:buClr>
                <a:schemeClr val="tx1"/>
              </a:buClr>
              <a:buFontTx/>
              <a:buChar char="•"/>
            </a:pPr>
            <a:r>
              <a:rPr lang="en-US" altLang="ar-EG" sz="2000" dirty="0"/>
              <a:t>A desired behavior is reinforced often enough to make the behavior worth repeating but not every time it is demonstrated.</a:t>
            </a:r>
          </a:p>
          <a:p>
            <a:pPr marL="452438" lvl="1" indent="-271463" eaLnBrk="1" hangingPunct="1">
              <a:spcAft>
                <a:spcPct val="50000"/>
              </a:spcAft>
              <a:buClr>
                <a:schemeClr val="tx1"/>
              </a:buClr>
              <a:buFontTx/>
              <a:buChar char="•"/>
            </a:pPr>
            <a:r>
              <a:rPr lang="en-US" altLang="ar-EG" sz="2000" dirty="0"/>
              <a:t>Multiple frequencies.</a:t>
            </a:r>
            <a:endParaRPr lang="en-US" sz="2000" dirty="0"/>
          </a:p>
        </p:txBody>
      </p:sp>
    </p:spTree>
    <p:extLst>
      <p:ext uri="{BB962C8B-B14F-4D97-AF65-F5344CB8AC3E}">
        <p14:creationId xmlns:p14="http://schemas.microsoft.com/office/powerpoint/2010/main" val="1868319825"/>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6212269" cy="461665"/>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Types of Intermittent Reinforcement</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03</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TextBox 9">
            <a:extLst>
              <a:ext uri="{FF2B5EF4-FFF2-40B4-BE49-F238E27FC236}">
                <a16:creationId xmlns="" xmlns:a16="http://schemas.microsoft.com/office/drawing/2014/main" id="{7775A544-0AF4-F033-0087-51E9E3D4BC1F}"/>
              </a:ext>
            </a:extLst>
          </p:cNvPr>
          <p:cNvSpPr txBox="1"/>
          <p:nvPr/>
        </p:nvSpPr>
        <p:spPr>
          <a:xfrm>
            <a:off x="2989167" y="1997839"/>
            <a:ext cx="6224954" cy="3170099"/>
          </a:xfrm>
          <a:prstGeom prst="rect">
            <a:avLst/>
          </a:prstGeom>
          <a:noFill/>
        </p:spPr>
        <p:txBody>
          <a:bodyPr wrap="square">
            <a:spAutoFit/>
          </a:bodyPr>
          <a:lstStyle/>
          <a:p>
            <a:pPr marL="0" indent="0" eaLnBrk="1" hangingPunct="1">
              <a:buFont typeface="Verdana" panose="020B0604030504040204" pitchFamily="34" charset="0"/>
              <a:buNone/>
            </a:pPr>
            <a:r>
              <a:rPr lang="en-US" altLang="ar-EG" sz="2000" b="1" dirty="0"/>
              <a:t>Ratio </a:t>
            </a:r>
          </a:p>
          <a:p>
            <a:pPr marL="450850" lvl="1" indent="-271463" eaLnBrk="1" hangingPunct="1">
              <a:buFontTx/>
              <a:buChar char="•"/>
            </a:pPr>
            <a:r>
              <a:rPr lang="en-US" altLang="ar-EG" sz="2000" dirty="0"/>
              <a:t>Depends on the number of responses made.</a:t>
            </a:r>
          </a:p>
          <a:p>
            <a:pPr marL="0" indent="0" eaLnBrk="1" hangingPunct="1">
              <a:buFont typeface="Verdana" panose="020B0604030504040204" pitchFamily="34" charset="0"/>
              <a:buNone/>
            </a:pPr>
            <a:r>
              <a:rPr lang="en-US" altLang="ar-EG" sz="2000" b="1" dirty="0"/>
              <a:t>Interval</a:t>
            </a:r>
          </a:p>
          <a:p>
            <a:pPr marL="450850" lvl="1" indent="-271463" eaLnBrk="1" hangingPunct="1">
              <a:buFontTx/>
              <a:buChar char="•"/>
            </a:pPr>
            <a:r>
              <a:rPr lang="en-US" altLang="ar-EG" sz="2000" dirty="0"/>
              <a:t>Depends on the time between reinforcements.</a:t>
            </a:r>
          </a:p>
          <a:p>
            <a:pPr marL="0" indent="0" eaLnBrk="1" hangingPunct="1">
              <a:buFont typeface="Verdana" panose="020B0604030504040204" pitchFamily="34" charset="0"/>
              <a:buNone/>
            </a:pPr>
            <a:r>
              <a:rPr lang="en-US" altLang="ar-EG" sz="2000" b="1" dirty="0"/>
              <a:t>Fixed</a:t>
            </a:r>
            <a:r>
              <a:rPr lang="en-US" altLang="ar-EG" sz="2000" dirty="0">
                <a:solidFill>
                  <a:srgbClr val="3FA85D"/>
                </a:solidFill>
              </a:rPr>
              <a:t> </a:t>
            </a:r>
          </a:p>
          <a:p>
            <a:pPr marL="450850" lvl="1" indent="-271463" eaLnBrk="1" hangingPunct="1"/>
            <a:r>
              <a:rPr lang="en-US" altLang="ar-EG" sz="2000" dirty="0"/>
              <a:t>Rewards are spaced at uniform time intervals or after a set number of responses.</a:t>
            </a:r>
          </a:p>
          <a:p>
            <a:pPr marL="0" indent="0" eaLnBrk="1" hangingPunct="1">
              <a:buFont typeface="Verdana" panose="020B0604030504040204" pitchFamily="34" charset="0"/>
              <a:buNone/>
            </a:pPr>
            <a:r>
              <a:rPr lang="en-US" altLang="ar-EG" sz="2000" b="1" dirty="0"/>
              <a:t>Variable </a:t>
            </a:r>
          </a:p>
          <a:p>
            <a:pPr marL="450850" lvl="1" indent="-271463" eaLnBrk="1" hangingPunct="1"/>
            <a:r>
              <a:rPr lang="en-US" altLang="ar-EG" sz="2000" dirty="0"/>
              <a:t>Rewards that are unpredictable or that vary relative to the behavior.  </a:t>
            </a:r>
          </a:p>
        </p:txBody>
      </p:sp>
    </p:spTree>
    <p:extLst>
      <p:ext uri="{BB962C8B-B14F-4D97-AF65-F5344CB8AC3E}">
        <p14:creationId xmlns:p14="http://schemas.microsoft.com/office/powerpoint/2010/main" val="4235327256"/>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4344459" cy="461665"/>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Schedule of Reinforcement</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03</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9" name="Picture 12">
            <a:extLst>
              <a:ext uri="{FF2B5EF4-FFF2-40B4-BE49-F238E27FC236}">
                <a16:creationId xmlns="" xmlns:a16="http://schemas.microsoft.com/office/drawing/2014/main" id="{981A20A1-47A1-25FE-7F8F-3C57C43C43C4}"/>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565353" y="1922614"/>
            <a:ext cx="7859712" cy="28336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267410406"/>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4344459" cy="461665"/>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What is Personality?</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03</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TextBox 9">
            <a:extLst>
              <a:ext uri="{FF2B5EF4-FFF2-40B4-BE49-F238E27FC236}">
                <a16:creationId xmlns="" xmlns:a16="http://schemas.microsoft.com/office/drawing/2014/main" id="{3A81B50C-6143-6CCB-2142-E48591112D83}"/>
              </a:ext>
            </a:extLst>
          </p:cNvPr>
          <p:cNvSpPr txBox="1"/>
          <p:nvPr/>
        </p:nvSpPr>
        <p:spPr>
          <a:xfrm>
            <a:off x="2999935" y="2271321"/>
            <a:ext cx="6224954" cy="3277820"/>
          </a:xfrm>
          <a:prstGeom prst="rect">
            <a:avLst/>
          </a:prstGeom>
          <a:noFill/>
        </p:spPr>
        <p:txBody>
          <a:bodyPr wrap="square">
            <a:spAutoFit/>
          </a:bodyPr>
          <a:lstStyle/>
          <a:p>
            <a:pPr marL="0" indent="0" eaLnBrk="1" hangingPunct="1">
              <a:spcAft>
                <a:spcPts val="600"/>
              </a:spcAft>
              <a:buFont typeface="Wingdings" panose="05000000000000000000" pitchFamily="2" charset="2"/>
              <a:buNone/>
            </a:pPr>
            <a:r>
              <a:rPr lang="en-US" altLang="ar-EG" sz="2400" i="1" dirty="0">
                <a:solidFill>
                  <a:srgbClr val="00A15F"/>
                </a:solidFill>
              </a:rPr>
              <a:t>The dynamic organization within the individual of those psychophysical systems that determine his unique adjustments to his environment.</a:t>
            </a:r>
          </a:p>
          <a:p>
            <a:pPr marL="0" indent="0" eaLnBrk="1" hangingPunct="1">
              <a:spcAft>
                <a:spcPts val="600"/>
              </a:spcAft>
              <a:buFont typeface="Wingdings" panose="05000000000000000000" pitchFamily="2" charset="2"/>
              <a:buNone/>
            </a:pPr>
            <a:r>
              <a:rPr lang="en-US" altLang="ar-EG" sz="2400" dirty="0"/>
              <a:t>Gordon Allport.</a:t>
            </a:r>
          </a:p>
          <a:p>
            <a:pPr marL="0" indent="0" eaLnBrk="1" hangingPunct="1">
              <a:spcAft>
                <a:spcPts val="600"/>
              </a:spcAft>
              <a:buFont typeface="Wingdings" panose="05000000000000000000" pitchFamily="2" charset="2"/>
              <a:buNone/>
            </a:pPr>
            <a:endParaRPr lang="en-US" altLang="ar-EG" sz="2400" dirty="0"/>
          </a:p>
          <a:p>
            <a:pPr marL="0" indent="0" eaLnBrk="1" hangingPunct="1">
              <a:spcAft>
                <a:spcPts val="600"/>
              </a:spcAft>
              <a:buFont typeface="Wingdings" panose="05000000000000000000" pitchFamily="2" charset="2"/>
              <a:buNone/>
            </a:pPr>
            <a:r>
              <a:rPr lang="en-US" altLang="ar-EG" sz="2400" dirty="0"/>
              <a:t>Personality is the sum total of ways in which an individual reacts and interacts with others, the measurable traits a person exhibits.</a:t>
            </a:r>
          </a:p>
        </p:txBody>
      </p:sp>
    </p:spTree>
    <p:extLst>
      <p:ext uri="{BB962C8B-B14F-4D97-AF65-F5344CB8AC3E}">
        <p14:creationId xmlns:p14="http://schemas.microsoft.com/office/powerpoint/2010/main" val="3011706791"/>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4344459" cy="461665"/>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What is Personality? </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03</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TextBox 9">
            <a:extLst>
              <a:ext uri="{FF2B5EF4-FFF2-40B4-BE49-F238E27FC236}">
                <a16:creationId xmlns="" xmlns:a16="http://schemas.microsoft.com/office/drawing/2014/main" id="{AE921B3A-B92B-E23A-EA8A-472E4C817D46}"/>
              </a:ext>
            </a:extLst>
          </p:cNvPr>
          <p:cNvSpPr txBox="1"/>
          <p:nvPr/>
        </p:nvSpPr>
        <p:spPr>
          <a:xfrm>
            <a:off x="2983523" y="2040043"/>
            <a:ext cx="6224954" cy="2908489"/>
          </a:xfrm>
          <a:prstGeom prst="rect">
            <a:avLst/>
          </a:prstGeom>
          <a:noFill/>
        </p:spPr>
        <p:txBody>
          <a:bodyPr wrap="square">
            <a:spAutoFit/>
          </a:bodyPr>
          <a:lstStyle/>
          <a:p>
            <a:pPr marL="0" indent="0" eaLnBrk="1" hangingPunct="1">
              <a:spcAft>
                <a:spcPts val="600"/>
              </a:spcAft>
              <a:buFont typeface="Wingdings" panose="05000000000000000000" pitchFamily="2" charset="2"/>
              <a:buNone/>
            </a:pPr>
            <a:r>
              <a:rPr lang="en-US" altLang="ar-EG" sz="2400" b="1" dirty="0"/>
              <a:t>Measuring Personality</a:t>
            </a:r>
          </a:p>
          <a:p>
            <a:pPr marL="450850" lvl="1" indent="-271463" eaLnBrk="1" hangingPunct="1">
              <a:spcAft>
                <a:spcPts val="600"/>
              </a:spcAft>
              <a:buFontTx/>
              <a:buChar char="•"/>
            </a:pPr>
            <a:r>
              <a:rPr lang="en-US" altLang="ar-EG" sz="2400" dirty="0"/>
              <a:t>Helpful in hiring decisions.</a:t>
            </a:r>
          </a:p>
          <a:p>
            <a:pPr marL="450850" lvl="1" indent="-271463" eaLnBrk="1" hangingPunct="1">
              <a:spcAft>
                <a:spcPts val="600"/>
              </a:spcAft>
              <a:buFontTx/>
              <a:buChar char="•"/>
            </a:pPr>
            <a:r>
              <a:rPr lang="en-US" altLang="ar-EG" sz="2400" dirty="0"/>
              <a:t>Most common method: self-reporting surveys.</a:t>
            </a:r>
          </a:p>
          <a:p>
            <a:pPr marL="450850" lvl="1" indent="-271463" eaLnBrk="1" hangingPunct="1">
              <a:spcAft>
                <a:spcPts val="600"/>
              </a:spcAft>
              <a:buFontTx/>
              <a:buChar char="•"/>
            </a:pPr>
            <a:r>
              <a:rPr lang="en-US" altLang="ar-EG" sz="2400" dirty="0"/>
              <a:t>Observer-ratings surveys provide an independent assessment of personality—often better predictors.</a:t>
            </a:r>
          </a:p>
        </p:txBody>
      </p:sp>
    </p:spTree>
    <p:extLst>
      <p:ext uri="{BB962C8B-B14F-4D97-AF65-F5344CB8AC3E}">
        <p14:creationId xmlns:p14="http://schemas.microsoft.com/office/powerpoint/2010/main" val="4070142537"/>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4344459" cy="461665"/>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Personality Determinants</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03</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TextBox 9">
            <a:extLst>
              <a:ext uri="{FF2B5EF4-FFF2-40B4-BE49-F238E27FC236}">
                <a16:creationId xmlns="" xmlns:a16="http://schemas.microsoft.com/office/drawing/2014/main" id="{E18BB962-F476-E928-EC57-7B53A4C498E4}"/>
              </a:ext>
            </a:extLst>
          </p:cNvPr>
          <p:cNvSpPr txBox="1"/>
          <p:nvPr/>
        </p:nvSpPr>
        <p:spPr>
          <a:xfrm>
            <a:off x="2999935" y="1648074"/>
            <a:ext cx="6224954" cy="3939540"/>
          </a:xfrm>
          <a:prstGeom prst="rect">
            <a:avLst/>
          </a:prstGeom>
          <a:noFill/>
        </p:spPr>
        <p:txBody>
          <a:bodyPr wrap="square">
            <a:spAutoFit/>
          </a:bodyPr>
          <a:lstStyle/>
          <a:p>
            <a:pPr marL="0" indent="0" eaLnBrk="1" hangingPunct="1">
              <a:spcAft>
                <a:spcPct val="50000"/>
              </a:spcAft>
              <a:buFont typeface="Verdana" panose="020B0604030504040204" pitchFamily="34" charset="0"/>
              <a:buNone/>
            </a:pPr>
            <a:r>
              <a:rPr lang="en-US" altLang="ar-EG" sz="2000" b="1" dirty="0"/>
              <a:t>Heredity</a:t>
            </a:r>
          </a:p>
          <a:p>
            <a:pPr marL="452438" lvl="1" indent="-273050" eaLnBrk="1" hangingPunct="1">
              <a:spcAft>
                <a:spcPct val="50000"/>
              </a:spcAft>
            </a:pPr>
            <a:r>
              <a:rPr lang="en-US" altLang="ar-EG" sz="2000" dirty="0"/>
              <a:t>Factors determined at conception: physical stature, facial attractiveness, gender, temperament, muscle composition and reflexes, energy level.</a:t>
            </a:r>
          </a:p>
          <a:p>
            <a:pPr marL="452438" lvl="1" indent="-273050" eaLnBrk="1" hangingPunct="1">
              <a:spcAft>
                <a:spcPct val="50000"/>
              </a:spcAft>
            </a:pPr>
            <a:r>
              <a:rPr lang="en-US" altLang="ar-EG" sz="2000" dirty="0"/>
              <a:t>This ‘Heredity Approach’ argues that genes are the source of personality.</a:t>
            </a:r>
          </a:p>
          <a:p>
            <a:pPr marL="452438" lvl="1" indent="-273050" eaLnBrk="1" hangingPunct="1">
              <a:spcAft>
                <a:spcPct val="50000"/>
              </a:spcAft>
            </a:pPr>
            <a:r>
              <a:rPr lang="en-US" altLang="ar-EG" sz="2000" dirty="0"/>
              <a:t>Twin studies: raised apart but very similar personalities.</a:t>
            </a:r>
          </a:p>
          <a:p>
            <a:pPr marL="452438" lvl="1" indent="-273050" eaLnBrk="1" hangingPunct="1">
              <a:spcAft>
                <a:spcPct val="50000"/>
              </a:spcAft>
            </a:pPr>
            <a:r>
              <a:rPr lang="en-US" altLang="ar-EG" sz="2000" dirty="0"/>
              <a:t>Parents don’t add much to personality development.</a:t>
            </a:r>
          </a:p>
          <a:p>
            <a:pPr marL="452438" lvl="1" indent="-273050" eaLnBrk="1" hangingPunct="1">
              <a:spcAft>
                <a:spcPct val="50000"/>
              </a:spcAft>
            </a:pPr>
            <a:r>
              <a:rPr lang="en-US" altLang="ar-EG" sz="2000" dirty="0"/>
              <a:t>There is some personality change over long </a:t>
            </a:r>
            <a:br>
              <a:rPr lang="en-US" altLang="ar-EG" sz="2000" dirty="0"/>
            </a:br>
            <a:r>
              <a:rPr lang="en-US" altLang="ar-EG" sz="2000" dirty="0"/>
              <a:t>time periods.</a:t>
            </a:r>
          </a:p>
        </p:txBody>
      </p:sp>
    </p:spTree>
    <p:extLst>
      <p:ext uri="{BB962C8B-B14F-4D97-AF65-F5344CB8AC3E}">
        <p14:creationId xmlns:p14="http://schemas.microsoft.com/office/powerpoint/2010/main" val="2213222243"/>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4344459" cy="461665"/>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Personality Traits</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03</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TextBox 9">
            <a:extLst>
              <a:ext uri="{FF2B5EF4-FFF2-40B4-BE49-F238E27FC236}">
                <a16:creationId xmlns="" xmlns:a16="http://schemas.microsoft.com/office/drawing/2014/main" id="{B865C9F7-DE66-E99F-3517-172894F6DB82}"/>
              </a:ext>
            </a:extLst>
          </p:cNvPr>
          <p:cNvSpPr txBox="1"/>
          <p:nvPr/>
        </p:nvSpPr>
        <p:spPr>
          <a:xfrm>
            <a:off x="2999935" y="2117433"/>
            <a:ext cx="6224954" cy="3724096"/>
          </a:xfrm>
          <a:prstGeom prst="rect">
            <a:avLst/>
          </a:prstGeom>
          <a:noFill/>
        </p:spPr>
        <p:txBody>
          <a:bodyPr wrap="square">
            <a:spAutoFit/>
          </a:bodyPr>
          <a:lstStyle/>
          <a:p>
            <a:pPr marL="6350" indent="-6350" eaLnBrk="1" hangingPunct="1">
              <a:spcAft>
                <a:spcPts val="600"/>
              </a:spcAft>
              <a:buFont typeface="Wingdings" panose="05000000000000000000" pitchFamily="2" charset="2"/>
              <a:buNone/>
            </a:pPr>
            <a:r>
              <a:rPr lang="en-US" altLang="ar-EG" sz="2400" dirty="0">
                <a:solidFill>
                  <a:srgbClr val="00A15F"/>
                </a:solidFill>
              </a:rPr>
              <a:t>Traits</a:t>
            </a:r>
            <a:r>
              <a:rPr lang="en-US" altLang="ar-EG" sz="2400" dirty="0"/>
              <a:t> are enduring </a:t>
            </a:r>
            <a:r>
              <a:rPr kumimoji="0" lang="ar-SA" altLang="en-US" sz="2400" b="0" i="0" u="none" strike="noStrike" cap="none" normalizeH="0" baseline="0" dirty="0">
                <a:ln>
                  <a:noFill/>
                </a:ln>
                <a:solidFill>
                  <a:srgbClr val="202124"/>
                </a:solidFill>
                <a:effectLst/>
                <a:latin typeface="inherit"/>
                <a:cs typeface="Arial" panose="020B0604020202020204" pitchFamily="34" charset="0"/>
              </a:rPr>
              <a:t>مستمر </a:t>
            </a:r>
            <a:r>
              <a:rPr kumimoji="0" lang="en-US" altLang="en-US" sz="2400" b="0" i="0" u="none" strike="noStrike" cap="none" normalizeH="0" baseline="0" dirty="0">
                <a:ln>
                  <a:noFill/>
                </a:ln>
                <a:solidFill>
                  <a:srgbClr val="202124"/>
                </a:solidFill>
                <a:effectLst/>
                <a:latin typeface="inherit"/>
                <a:cs typeface="Arial" panose="020B0604020202020204" pitchFamily="34" charset="0"/>
              </a:rPr>
              <a:t> </a:t>
            </a:r>
            <a:r>
              <a:rPr lang="en-US" altLang="ar-EG" sz="2400" dirty="0"/>
              <a:t>characteristics that describe an individual’s behavior.</a:t>
            </a:r>
          </a:p>
          <a:p>
            <a:pPr marL="450850" lvl="1" indent="-265113" eaLnBrk="1" hangingPunct="1">
              <a:spcAft>
                <a:spcPts val="1200"/>
              </a:spcAft>
            </a:pPr>
            <a:r>
              <a:rPr lang="en-US" altLang="ar-EG" sz="2400" dirty="0"/>
              <a:t>The more consistent the characteristic and the more frequently it occurs in diverse situations, the more important the trait.</a:t>
            </a:r>
          </a:p>
          <a:p>
            <a:pPr marL="6350" indent="-6350" eaLnBrk="1" hangingPunct="1">
              <a:spcAft>
                <a:spcPts val="600"/>
              </a:spcAft>
              <a:buFont typeface="Wingdings" panose="05000000000000000000" pitchFamily="2" charset="2"/>
              <a:buNone/>
            </a:pPr>
            <a:r>
              <a:rPr lang="en-US" altLang="ar-EG" sz="2400" dirty="0"/>
              <a:t>Two dominant frameworks are used to describe personality:</a:t>
            </a:r>
          </a:p>
          <a:p>
            <a:pPr marL="450850" lvl="1" indent="-265113" eaLnBrk="1" hangingPunct="1"/>
            <a:r>
              <a:rPr lang="en-US" altLang="ar-EG" sz="2400" dirty="0"/>
              <a:t>Myers-Briggs Type Indicator (MBTI)</a:t>
            </a:r>
          </a:p>
          <a:p>
            <a:pPr marL="450850" lvl="1" indent="-265113" eaLnBrk="1" hangingPunct="1"/>
            <a:r>
              <a:rPr lang="en-US" altLang="ar-EG" sz="2400" dirty="0"/>
              <a:t>Big Five Model</a:t>
            </a:r>
          </a:p>
        </p:txBody>
      </p:sp>
      <p:sp>
        <p:nvSpPr>
          <p:cNvPr id="9" name="Rectangle 1">
            <a:extLst>
              <a:ext uri="{FF2B5EF4-FFF2-40B4-BE49-F238E27FC236}">
                <a16:creationId xmlns="" xmlns:a16="http://schemas.microsoft.com/office/drawing/2014/main" id="{74C20D9E-AAAE-B830-1A18-B36F0A545B41}"/>
              </a:ext>
            </a:extLst>
          </p:cNvPr>
          <p:cNvSpPr>
            <a:spLocks noChangeArrowheads="1"/>
          </p:cNvSpPr>
          <p:nvPr/>
        </p:nvSpPr>
        <p:spPr bwMode="auto">
          <a:xfrm>
            <a:off x="12159940" y="161589"/>
            <a:ext cx="32060" cy="134022"/>
          </a:xfrm>
          <a:prstGeom prst="rect">
            <a:avLst/>
          </a:prstGeom>
          <a:solidFill>
            <a:srgbClr val="F8F9FA"/>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0" tIns="-17457" rIns="0" bIns="-17457" numCol="1" anchor="ctr" anchorCtr="0" compatLnSpc="1">
            <a:prstTxWarp prst="textNoShape">
              <a:avLst/>
            </a:prstTxWarp>
            <a:spAutoFit/>
          </a:bodyPr>
          <a:lstStyle/>
          <a:p>
            <a:pPr marL="0" marR="0" lvl="0" indent="0" algn="r" defTabSz="914400" rtl="0" eaLnBrk="0" fontAlgn="base" latinLnBrk="0" hangingPunct="0">
              <a:lnSpc>
                <a:spcPct val="100000"/>
              </a:lnSpc>
              <a:spcBef>
                <a:spcPct val="0"/>
              </a:spcBef>
              <a:spcAft>
                <a:spcPct val="0"/>
              </a:spcAft>
              <a:buClrTx/>
              <a:buSzTx/>
              <a:buFontTx/>
              <a:buNone/>
              <a:tabLst/>
            </a:pPr>
            <a:r>
              <a:rPr kumimoji="0" lang="en-US" altLang="en-US" sz="1100" b="0" i="0" u="none" strike="noStrike" cap="none" normalizeH="0" baseline="0" dirty="0">
                <a:ln>
                  <a:noFill/>
                </a:ln>
                <a:solidFill>
                  <a:schemeClr val="tx1"/>
                </a:solidFill>
                <a:effectLst/>
              </a:rPr>
              <a:t> </a:t>
            </a:r>
            <a:endParaRPr kumimoji="0" lang="en-US" altLang="en-US" sz="1800" b="0" i="0" u="none" strike="noStrike" cap="none" normalizeH="0" baseline="0" dirty="0">
              <a:ln>
                <a:noFill/>
              </a:ln>
              <a:solidFill>
                <a:schemeClr val="tx1"/>
              </a:solidFill>
              <a:effectLst/>
              <a:latin typeface="Arial" panose="020B0604020202020204" pitchFamily="34" charset="0"/>
            </a:endParaRPr>
          </a:p>
        </p:txBody>
      </p:sp>
    </p:spTree>
    <p:extLst>
      <p:ext uri="{BB962C8B-B14F-4D97-AF65-F5344CB8AC3E}">
        <p14:creationId xmlns:p14="http://schemas.microsoft.com/office/powerpoint/2010/main" val="3194045663"/>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5565155" cy="461665"/>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The Myers- Briggs Type Indicator</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03</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TextBox 9">
            <a:extLst>
              <a:ext uri="{FF2B5EF4-FFF2-40B4-BE49-F238E27FC236}">
                <a16:creationId xmlns="" xmlns:a16="http://schemas.microsoft.com/office/drawing/2014/main" id="{35B54BEE-9623-FE79-A150-D8980E68E478}"/>
              </a:ext>
            </a:extLst>
          </p:cNvPr>
          <p:cNvSpPr txBox="1"/>
          <p:nvPr/>
        </p:nvSpPr>
        <p:spPr>
          <a:xfrm>
            <a:off x="2345790" y="1326048"/>
            <a:ext cx="6879100" cy="923330"/>
          </a:xfrm>
          <a:prstGeom prst="rect">
            <a:avLst/>
          </a:prstGeom>
          <a:noFill/>
        </p:spPr>
        <p:txBody>
          <a:bodyPr wrap="square">
            <a:spAutoFit/>
          </a:bodyPr>
          <a:lstStyle/>
          <a:p>
            <a:pPr marL="450850" indent="-273050" eaLnBrk="1" hangingPunct="1"/>
            <a:r>
              <a:rPr lang="en-US" altLang="ar-EG" dirty="0"/>
              <a:t>Most widely used instrument in the world.</a:t>
            </a:r>
          </a:p>
          <a:p>
            <a:pPr marL="450850" indent="-273050" eaLnBrk="1" hangingPunct="1"/>
            <a:r>
              <a:rPr lang="en-US" altLang="ar-EG" dirty="0"/>
              <a:t>Participants are classified on four axes to determine one of 16 possible personality types, such as ENTJ. </a:t>
            </a:r>
          </a:p>
        </p:txBody>
      </p:sp>
      <p:grpSp>
        <p:nvGrpSpPr>
          <p:cNvPr id="11" name="Group 9">
            <a:extLst>
              <a:ext uri="{FF2B5EF4-FFF2-40B4-BE49-F238E27FC236}">
                <a16:creationId xmlns="" xmlns:a16="http://schemas.microsoft.com/office/drawing/2014/main" id="{83743319-21AC-F799-D366-07182BC96DCB}"/>
              </a:ext>
            </a:extLst>
          </p:cNvPr>
          <p:cNvGrpSpPr>
            <a:grpSpLocks/>
          </p:cNvGrpSpPr>
          <p:nvPr/>
        </p:nvGrpSpPr>
        <p:grpSpPr bwMode="auto">
          <a:xfrm>
            <a:off x="2753608" y="2298287"/>
            <a:ext cx="5410200" cy="3886200"/>
            <a:chOff x="1143000" y="2514600"/>
            <a:chExt cx="5410200" cy="3886200"/>
          </a:xfrm>
        </p:grpSpPr>
        <p:graphicFrame>
          <p:nvGraphicFramePr>
            <p:cNvPr id="12" name="Diagram 11">
              <a:extLst>
                <a:ext uri="{FF2B5EF4-FFF2-40B4-BE49-F238E27FC236}">
                  <a16:creationId xmlns="" xmlns:a16="http://schemas.microsoft.com/office/drawing/2014/main" id="{762FEF1B-20D2-6FA2-490F-C50634BAA595}"/>
                </a:ext>
              </a:extLst>
            </p:cNvPr>
            <p:cNvGraphicFramePr/>
            <p:nvPr/>
          </p:nvGraphicFramePr>
          <p:xfrm>
            <a:off x="1143000" y="2514600"/>
            <a:ext cx="3352800" cy="1371600"/>
          </p:xfrm>
          <a:graphic>
            <a:graphicData uri="http://schemas.openxmlformats.org/drawingml/2006/diagram">
              <dgm:relIds xmlns:dgm="http://schemas.openxmlformats.org/drawingml/2006/diagram" xmlns:r="http://schemas.openxmlformats.org/officeDocument/2006/relationships" r:dm="rId6" r:lo="rId7" r:qs="rId8" r:cs="rId9"/>
            </a:graphicData>
          </a:graphic>
        </p:graphicFrame>
        <p:graphicFrame>
          <p:nvGraphicFramePr>
            <p:cNvPr id="13" name="Diagram 12">
              <a:extLst>
                <a:ext uri="{FF2B5EF4-FFF2-40B4-BE49-F238E27FC236}">
                  <a16:creationId xmlns="" xmlns:a16="http://schemas.microsoft.com/office/drawing/2014/main" id="{FAC904A5-3C73-6195-8EFC-1C223400A8D8}"/>
                </a:ext>
              </a:extLst>
            </p:cNvPr>
            <p:cNvGraphicFramePr/>
            <p:nvPr>
              <p:extLst>
                <p:ext uri="{D42A27DB-BD31-4B8C-83A1-F6EECF244321}">
                  <p14:modId xmlns:p14="http://schemas.microsoft.com/office/powerpoint/2010/main" val="965299055"/>
                </p:ext>
              </p:extLst>
            </p:nvPr>
          </p:nvGraphicFramePr>
          <p:xfrm>
            <a:off x="1905000" y="3352800"/>
            <a:ext cx="3352800" cy="1371600"/>
          </p:xfrm>
          <a:graphic>
            <a:graphicData uri="http://schemas.openxmlformats.org/drawingml/2006/diagram">
              <dgm:relIds xmlns:dgm="http://schemas.openxmlformats.org/drawingml/2006/diagram" xmlns:r="http://schemas.openxmlformats.org/officeDocument/2006/relationships" r:dm="rId11" r:lo="rId12" r:qs="rId13" r:cs="rId14"/>
            </a:graphicData>
          </a:graphic>
        </p:graphicFrame>
        <p:graphicFrame>
          <p:nvGraphicFramePr>
            <p:cNvPr id="14" name="Diagram 13">
              <a:extLst>
                <a:ext uri="{FF2B5EF4-FFF2-40B4-BE49-F238E27FC236}">
                  <a16:creationId xmlns="" xmlns:a16="http://schemas.microsoft.com/office/drawing/2014/main" id="{AEF09587-13C9-69D9-976B-D06912C0E9AC}"/>
                </a:ext>
              </a:extLst>
            </p:cNvPr>
            <p:cNvGraphicFramePr/>
            <p:nvPr/>
          </p:nvGraphicFramePr>
          <p:xfrm>
            <a:off x="2590800" y="4191000"/>
            <a:ext cx="3352800" cy="1371600"/>
          </p:xfrm>
          <a:graphic>
            <a:graphicData uri="http://schemas.openxmlformats.org/drawingml/2006/diagram">
              <dgm:relIds xmlns:dgm="http://schemas.openxmlformats.org/drawingml/2006/diagram" xmlns:r="http://schemas.openxmlformats.org/officeDocument/2006/relationships" r:dm="rId16" r:lo="rId17" r:qs="rId18" r:cs="rId19"/>
            </a:graphicData>
          </a:graphic>
        </p:graphicFrame>
        <p:graphicFrame>
          <p:nvGraphicFramePr>
            <p:cNvPr id="15" name="Diagram 14">
              <a:extLst>
                <a:ext uri="{FF2B5EF4-FFF2-40B4-BE49-F238E27FC236}">
                  <a16:creationId xmlns="" xmlns:a16="http://schemas.microsoft.com/office/drawing/2014/main" id="{97E22128-3022-EEF0-AA04-3181F08B39E2}"/>
                </a:ext>
              </a:extLst>
            </p:cNvPr>
            <p:cNvGraphicFramePr/>
            <p:nvPr/>
          </p:nvGraphicFramePr>
          <p:xfrm>
            <a:off x="3200400" y="5029200"/>
            <a:ext cx="3352800" cy="1371600"/>
          </p:xfrm>
          <a:graphic>
            <a:graphicData uri="http://schemas.openxmlformats.org/drawingml/2006/diagram">
              <dgm:relIds xmlns:dgm="http://schemas.openxmlformats.org/drawingml/2006/diagram" xmlns:r="http://schemas.openxmlformats.org/officeDocument/2006/relationships" r:dm="rId21" r:lo="rId22" r:qs="rId23" r:cs="rId24"/>
            </a:graphicData>
          </a:graphic>
        </p:graphicFrame>
      </p:grpSp>
      <p:sp>
        <p:nvSpPr>
          <p:cNvPr id="17" name="TextBox 16">
            <a:extLst>
              <a:ext uri="{FF2B5EF4-FFF2-40B4-BE49-F238E27FC236}">
                <a16:creationId xmlns="" xmlns:a16="http://schemas.microsoft.com/office/drawing/2014/main" id="{A58730F3-5182-A70D-724D-202A3D32DAD1}"/>
              </a:ext>
            </a:extLst>
          </p:cNvPr>
          <p:cNvSpPr txBox="1"/>
          <p:nvPr/>
        </p:nvSpPr>
        <p:spPr>
          <a:xfrm>
            <a:off x="-1413946" y="2446262"/>
            <a:ext cx="6224954" cy="369332"/>
          </a:xfrm>
          <a:prstGeom prst="rect">
            <a:avLst/>
          </a:prstGeom>
          <a:noFill/>
        </p:spPr>
        <p:txBody>
          <a:bodyPr wrap="square">
            <a:spAutoFit/>
          </a:bodyPr>
          <a:lstStyle/>
          <a:p>
            <a:pPr algn="ctr" eaLnBrk="1" hangingPunct="1">
              <a:spcBef>
                <a:spcPct val="0"/>
              </a:spcBef>
              <a:buSzTx/>
              <a:buFontTx/>
              <a:buNone/>
            </a:pPr>
            <a:r>
              <a:rPr lang="en-US" altLang="ar-EG" sz="1800" b="1" dirty="0">
                <a:latin typeface="Calibri" panose="020F0502020204030204" pitchFamily="34" charset="0"/>
              </a:rPr>
              <a:t>Sociable and Assertive</a:t>
            </a:r>
          </a:p>
        </p:txBody>
      </p:sp>
      <p:sp>
        <p:nvSpPr>
          <p:cNvPr id="19" name="TextBox 18">
            <a:extLst>
              <a:ext uri="{FF2B5EF4-FFF2-40B4-BE49-F238E27FC236}">
                <a16:creationId xmlns="" xmlns:a16="http://schemas.microsoft.com/office/drawing/2014/main" id="{23A01605-4D8A-72B3-9453-1F4E11EE7EE4}"/>
              </a:ext>
            </a:extLst>
          </p:cNvPr>
          <p:cNvSpPr txBox="1"/>
          <p:nvPr/>
        </p:nvSpPr>
        <p:spPr>
          <a:xfrm>
            <a:off x="-1371742" y="3628785"/>
            <a:ext cx="6879100" cy="646331"/>
          </a:xfrm>
          <a:prstGeom prst="rect">
            <a:avLst/>
          </a:prstGeom>
          <a:noFill/>
        </p:spPr>
        <p:txBody>
          <a:bodyPr wrap="square">
            <a:spAutoFit/>
          </a:bodyPr>
          <a:lstStyle/>
          <a:p>
            <a:pPr algn="ctr" eaLnBrk="1" hangingPunct="1">
              <a:spcBef>
                <a:spcPct val="0"/>
              </a:spcBef>
              <a:buSzTx/>
              <a:buFontTx/>
              <a:buNone/>
            </a:pPr>
            <a:r>
              <a:rPr lang="en-US" altLang="ar-EG" sz="1800" b="1" dirty="0">
                <a:latin typeface="Calibri" panose="020F0502020204030204" pitchFamily="34" charset="0"/>
              </a:rPr>
              <a:t>Practical and</a:t>
            </a:r>
          </a:p>
          <a:p>
            <a:pPr algn="ctr" eaLnBrk="1" hangingPunct="1">
              <a:spcBef>
                <a:spcPct val="0"/>
              </a:spcBef>
              <a:buSzTx/>
              <a:buFontTx/>
              <a:buNone/>
            </a:pPr>
            <a:r>
              <a:rPr lang="en-US" altLang="ar-EG" sz="1800" b="1" dirty="0">
                <a:latin typeface="Calibri" panose="020F0502020204030204" pitchFamily="34" charset="0"/>
              </a:rPr>
              <a:t>Orderly</a:t>
            </a:r>
          </a:p>
        </p:txBody>
      </p:sp>
      <p:sp>
        <p:nvSpPr>
          <p:cNvPr id="21" name="TextBox 20">
            <a:extLst>
              <a:ext uri="{FF2B5EF4-FFF2-40B4-BE49-F238E27FC236}">
                <a16:creationId xmlns="" xmlns:a16="http://schemas.microsoft.com/office/drawing/2014/main" id="{668D3388-9BF8-BD4A-6D79-FAFAD64A6B45}"/>
              </a:ext>
            </a:extLst>
          </p:cNvPr>
          <p:cNvSpPr txBox="1"/>
          <p:nvPr/>
        </p:nvSpPr>
        <p:spPr>
          <a:xfrm>
            <a:off x="-582975" y="4660487"/>
            <a:ext cx="6879100" cy="646331"/>
          </a:xfrm>
          <a:prstGeom prst="rect">
            <a:avLst/>
          </a:prstGeom>
          <a:noFill/>
        </p:spPr>
        <p:txBody>
          <a:bodyPr wrap="square">
            <a:spAutoFit/>
          </a:bodyPr>
          <a:lstStyle/>
          <a:p>
            <a:pPr algn="ctr" eaLnBrk="1" hangingPunct="1">
              <a:spcBef>
                <a:spcPct val="0"/>
              </a:spcBef>
              <a:buSzTx/>
              <a:buFontTx/>
              <a:buNone/>
            </a:pPr>
            <a:r>
              <a:rPr lang="en-US" altLang="ar-EG" sz="1800" b="1" dirty="0">
                <a:latin typeface="Calibri" panose="020F0502020204030204" pitchFamily="34" charset="0"/>
              </a:rPr>
              <a:t>Use Reason</a:t>
            </a:r>
          </a:p>
          <a:p>
            <a:pPr algn="ctr" eaLnBrk="1" hangingPunct="1">
              <a:spcBef>
                <a:spcPct val="0"/>
              </a:spcBef>
              <a:buSzTx/>
              <a:buFontTx/>
              <a:buNone/>
            </a:pPr>
            <a:r>
              <a:rPr lang="en-US" altLang="ar-EG" sz="1800" b="1" dirty="0">
                <a:latin typeface="Calibri" panose="020F0502020204030204" pitchFamily="34" charset="0"/>
              </a:rPr>
              <a:t>and Logic</a:t>
            </a:r>
          </a:p>
        </p:txBody>
      </p:sp>
      <p:sp>
        <p:nvSpPr>
          <p:cNvPr id="23" name="TextBox 22">
            <a:extLst>
              <a:ext uri="{FF2B5EF4-FFF2-40B4-BE49-F238E27FC236}">
                <a16:creationId xmlns="" xmlns:a16="http://schemas.microsoft.com/office/drawing/2014/main" id="{D8E54B27-0987-CB4D-BF3E-499EB82C59AF}"/>
              </a:ext>
            </a:extLst>
          </p:cNvPr>
          <p:cNvSpPr txBox="1"/>
          <p:nvPr/>
        </p:nvSpPr>
        <p:spPr>
          <a:xfrm>
            <a:off x="522803" y="5299896"/>
            <a:ext cx="6879100" cy="646331"/>
          </a:xfrm>
          <a:prstGeom prst="rect">
            <a:avLst/>
          </a:prstGeom>
          <a:noFill/>
        </p:spPr>
        <p:txBody>
          <a:bodyPr wrap="square">
            <a:spAutoFit/>
          </a:bodyPr>
          <a:lstStyle/>
          <a:p>
            <a:pPr algn="ctr" eaLnBrk="1" hangingPunct="1">
              <a:spcBef>
                <a:spcPct val="0"/>
              </a:spcBef>
              <a:buSzTx/>
              <a:buFontTx/>
              <a:buNone/>
            </a:pPr>
            <a:r>
              <a:rPr lang="en-US" altLang="ar-EG" sz="1800" b="1" dirty="0">
                <a:latin typeface="Calibri" panose="020F0502020204030204" pitchFamily="34" charset="0"/>
              </a:rPr>
              <a:t>Want Order</a:t>
            </a:r>
          </a:p>
          <a:p>
            <a:pPr algn="ctr" eaLnBrk="1" hangingPunct="1">
              <a:spcBef>
                <a:spcPct val="0"/>
              </a:spcBef>
              <a:buSzTx/>
              <a:buFontTx/>
              <a:buNone/>
            </a:pPr>
            <a:r>
              <a:rPr lang="en-US" altLang="ar-EG" sz="1800" b="1" dirty="0">
                <a:latin typeface="Calibri" panose="020F0502020204030204" pitchFamily="34" charset="0"/>
              </a:rPr>
              <a:t>&amp; Structure</a:t>
            </a:r>
          </a:p>
        </p:txBody>
      </p:sp>
      <p:sp>
        <p:nvSpPr>
          <p:cNvPr id="25" name="TextBox 24">
            <a:extLst>
              <a:ext uri="{FF2B5EF4-FFF2-40B4-BE49-F238E27FC236}">
                <a16:creationId xmlns="" xmlns:a16="http://schemas.microsoft.com/office/drawing/2014/main" id="{D32DC591-D0A1-5816-8C6C-92F742187EF5}"/>
              </a:ext>
            </a:extLst>
          </p:cNvPr>
          <p:cNvSpPr txBox="1"/>
          <p:nvPr/>
        </p:nvSpPr>
        <p:spPr>
          <a:xfrm>
            <a:off x="3239142" y="2595735"/>
            <a:ext cx="6879100" cy="646331"/>
          </a:xfrm>
          <a:prstGeom prst="rect">
            <a:avLst/>
          </a:prstGeom>
          <a:noFill/>
        </p:spPr>
        <p:txBody>
          <a:bodyPr wrap="square">
            <a:spAutoFit/>
          </a:bodyPr>
          <a:lstStyle/>
          <a:p>
            <a:pPr algn="ctr" eaLnBrk="1" hangingPunct="1">
              <a:spcBef>
                <a:spcPct val="0"/>
              </a:spcBef>
              <a:buSzTx/>
              <a:buFontTx/>
              <a:buNone/>
            </a:pPr>
            <a:r>
              <a:rPr lang="en-US" altLang="ar-EG" sz="1800" b="1" dirty="0">
                <a:latin typeface="Calibri" panose="020F0502020204030204" pitchFamily="34" charset="0"/>
              </a:rPr>
              <a:t>Quiet and </a:t>
            </a:r>
          </a:p>
          <a:p>
            <a:pPr algn="ctr" eaLnBrk="1" hangingPunct="1">
              <a:spcBef>
                <a:spcPct val="0"/>
              </a:spcBef>
              <a:buSzTx/>
              <a:buFontTx/>
              <a:buNone/>
            </a:pPr>
            <a:r>
              <a:rPr lang="en-US" altLang="ar-EG" sz="1800" b="1" dirty="0">
                <a:latin typeface="Calibri" panose="020F0502020204030204" pitchFamily="34" charset="0"/>
              </a:rPr>
              <a:t>Shy</a:t>
            </a:r>
          </a:p>
        </p:txBody>
      </p:sp>
      <p:sp>
        <p:nvSpPr>
          <p:cNvPr id="27" name="TextBox 26">
            <a:extLst>
              <a:ext uri="{FF2B5EF4-FFF2-40B4-BE49-F238E27FC236}">
                <a16:creationId xmlns="" xmlns:a16="http://schemas.microsoft.com/office/drawing/2014/main" id="{49EFF553-4F80-827C-E147-36ACC0FA527A}"/>
              </a:ext>
            </a:extLst>
          </p:cNvPr>
          <p:cNvSpPr txBox="1"/>
          <p:nvPr/>
        </p:nvSpPr>
        <p:spPr>
          <a:xfrm>
            <a:off x="4291775" y="3215922"/>
            <a:ext cx="6879100" cy="646331"/>
          </a:xfrm>
          <a:prstGeom prst="rect">
            <a:avLst/>
          </a:prstGeom>
          <a:noFill/>
        </p:spPr>
        <p:txBody>
          <a:bodyPr wrap="square">
            <a:spAutoFit/>
          </a:bodyPr>
          <a:lstStyle/>
          <a:p>
            <a:pPr algn="ctr" eaLnBrk="1" hangingPunct="1">
              <a:spcBef>
                <a:spcPct val="0"/>
              </a:spcBef>
              <a:buSzTx/>
              <a:buFontTx/>
              <a:buNone/>
            </a:pPr>
            <a:r>
              <a:rPr lang="en-US" altLang="ar-EG" sz="1800" b="1" dirty="0">
                <a:latin typeface="Calibri" panose="020F0502020204030204" pitchFamily="34" charset="0"/>
              </a:rPr>
              <a:t>Unconscious</a:t>
            </a:r>
          </a:p>
          <a:p>
            <a:pPr algn="ctr" eaLnBrk="1" hangingPunct="1">
              <a:spcBef>
                <a:spcPct val="0"/>
              </a:spcBef>
              <a:buSzTx/>
              <a:buFontTx/>
              <a:buNone/>
            </a:pPr>
            <a:r>
              <a:rPr lang="en-US" altLang="ar-EG" sz="1800" b="1" dirty="0">
                <a:latin typeface="Calibri" panose="020F0502020204030204" pitchFamily="34" charset="0"/>
              </a:rPr>
              <a:t>Processes</a:t>
            </a:r>
          </a:p>
        </p:txBody>
      </p:sp>
      <p:sp>
        <p:nvSpPr>
          <p:cNvPr id="29" name="TextBox 28">
            <a:extLst>
              <a:ext uri="{FF2B5EF4-FFF2-40B4-BE49-F238E27FC236}">
                <a16:creationId xmlns="" xmlns:a16="http://schemas.microsoft.com/office/drawing/2014/main" id="{64D98DAF-38A7-179E-9BD8-28D24335E12E}"/>
              </a:ext>
            </a:extLst>
          </p:cNvPr>
          <p:cNvSpPr txBox="1"/>
          <p:nvPr/>
        </p:nvSpPr>
        <p:spPr>
          <a:xfrm>
            <a:off x="5458709" y="4351750"/>
            <a:ext cx="6879100" cy="369332"/>
          </a:xfrm>
          <a:prstGeom prst="rect">
            <a:avLst/>
          </a:prstGeom>
          <a:noFill/>
        </p:spPr>
        <p:txBody>
          <a:bodyPr wrap="square">
            <a:spAutoFit/>
          </a:bodyPr>
          <a:lstStyle/>
          <a:p>
            <a:pPr algn="ctr" eaLnBrk="1" hangingPunct="1">
              <a:spcBef>
                <a:spcPct val="0"/>
              </a:spcBef>
              <a:buSzTx/>
              <a:buFontTx/>
              <a:buNone/>
            </a:pPr>
            <a:r>
              <a:rPr lang="en-US" altLang="ar-EG" sz="1800" b="1" dirty="0">
                <a:latin typeface="Calibri" panose="020F0502020204030204" pitchFamily="34" charset="0"/>
              </a:rPr>
              <a:t>Uses Values &amp; Emotions</a:t>
            </a:r>
          </a:p>
        </p:txBody>
      </p:sp>
      <p:sp>
        <p:nvSpPr>
          <p:cNvPr id="31" name="TextBox 30">
            <a:extLst>
              <a:ext uri="{FF2B5EF4-FFF2-40B4-BE49-F238E27FC236}">
                <a16:creationId xmlns="" xmlns:a16="http://schemas.microsoft.com/office/drawing/2014/main" id="{8FC48519-70F3-CAB1-71B5-E5E48DD7D44B}"/>
              </a:ext>
            </a:extLst>
          </p:cNvPr>
          <p:cNvSpPr txBox="1"/>
          <p:nvPr/>
        </p:nvSpPr>
        <p:spPr>
          <a:xfrm>
            <a:off x="6106408" y="5362326"/>
            <a:ext cx="6879100" cy="369332"/>
          </a:xfrm>
          <a:prstGeom prst="rect">
            <a:avLst/>
          </a:prstGeom>
          <a:noFill/>
        </p:spPr>
        <p:txBody>
          <a:bodyPr wrap="square">
            <a:spAutoFit/>
          </a:bodyPr>
          <a:lstStyle/>
          <a:p>
            <a:pPr algn="ctr" eaLnBrk="1" hangingPunct="1">
              <a:spcBef>
                <a:spcPct val="0"/>
              </a:spcBef>
              <a:buSzTx/>
              <a:buFontTx/>
              <a:buNone/>
            </a:pPr>
            <a:r>
              <a:rPr lang="en-US" altLang="ar-EG" sz="1800" b="1" dirty="0">
                <a:latin typeface="Calibri" panose="020F0502020204030204" pitchFamily="34" charset="0"/>
              </a:rPr>
              <a:t>Flexible and Spontaneous</a:t>
            </a:r>
          </a:p>
        </p:txBody>
      </p:sp>
    </p:spTree>
    <p:extLst>
      <p:ext uri="{BB962C8B-B14F-4D97-AF65-F5344CB8AC3E}">
        <p14:creationId xmlns:p14="http://schemas.microsoft.com/office/powerpoint/2010/main" val="1871855017"/>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5776171" cy="461665"/>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Myers- Briggs Types and Their Uses</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03</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TextBox 9">
            <a:extLst>
              <a:ext uri="{FF2B5EF4-FFF2-40B4-BE49-F238E27FC236}">
                <a16:creationId xmlns="" xmlns:a16="http://schemas.microsoft.com/office/drawing/2014/main" id="{509DD39E-3BE5-43D0-392A-DA602087724F}"/>
              </a:ext>
            </a:extLst>
          </p:cNvPr>
          <p:cNvSpPr txBox="1"/>
          <p:nvPr/>
        </p:nvSpPr>
        <p:spPr>
          <a:xfrm>
            <a:off x="2999935" y="1840434"/>
            <a:ext cx="6224954" cy="3477875"/>
          </a:xfrm>
          <a:prstGeom prst="rect">
            <a:avLst/>
          </a:prstGeom>
          <a:noFill/>
        </p:spPr>
        <p:txBody>
          <a:bodyPr wrap="square">
            <a:spAutoFit/>
          </a:bodyPr>
          <a:lstStyle/>
          <a:p>
            <a:pPr marL="0" indent="0" eaLnBrk="1" hangingPunct="1">
              <a:spcBef>
                <a:spcPts val="3600"/>
              </a:spcBef>
              <a:buFont typeface="Verdana" panose="020B0604030504040204" pitchFamily="34" charset="0"/>
              <a:buNone/>
            </a:pPr>
            <a:r>
              <a:rPr lang="en-US" altLang="ar-EG" sz="2000" dirty="0"/>
              <a:t>Each of the sixteen possible combinations has a name, for instance:</a:t>
            </a:r>
            <a:r>
              <a:rPr lang="en-US" altLang="ar-EG" sz="2000" dirty="0">
                <a:solidFill>
                  <a:srgbClr val="FF6600"/>
                </a:solidFill>
              </a:rPr>
              <a:t> </a:t>
            </a:r>
          </a:p>
          <a:p>
            <a:pPr marL="450850" lvl="1" indent="-271463" eaLnBrk="1" hangingPunct="1"/>
            <a:r>
              <a:rPr lang="en-US" altLang="ar-EG" sz="2000" dirty="0"/>
              <a:t>Visionaries (INTJ) – original, stubborn, and driven.</a:t>
            </a:r>
          </a:p>
          <a:p>
            <a:pPr marL="450850" lvl="1" indent="-271463" eaLnBrk="1" hangingPunct="1"/>
            <a:r>
              <a:rPr lang="en-US" altLang="ar-EG" sz="2000" dirty="0"/>
              <a:t>Organizers (ESTJ) – realistic, logical, analytical, and business-like.</a:t>
            </a:r>
          </a:p>
          <a:p>
            <a:pPr marL="450850" lvl="1" indent="-271463" eaLnBrk="1" hangingPunct="1">
              <a:spcAft>
                <a:spcPts val="2400"/>
              </a:spcAft>
            </a:pPr>
            <a:r>
              <a:rPr lang="en-US" altLang="ar-EG" sz="2000" dirty="0"/>
              <a:t>Conceptualizer (ENTP) – entrepreneurial, innovative, individualistic, and resourceful.</a:t>
            </a:r>
          </a:p>
          <a:p>
            <a:pPr marL="0" indent="0" eaLnBrk="1" hangingPunct="1">
              <a:buFont typeface="Verdana" panose="020B0604030504040204" pitchFamily="34" charset="0"/>
              <a:buNone/>
            </a:pPr>
            <a:r>
              <a:rPr lang="en-US" altLang="ar-EG" sz="2000" dirty="0"/>
              <a:t>Research results on the validity of MBTI are mixed.</a:t>
            </a:r>
          </a:p>
          <a:p>
            <a:pPr marL="450850" lvl="1" indent="-271463" eaLnBrk="1" hangingPunct="1"/>
            <a:r>
              <a:rPr lang="en-US" altLang="ar-EG" sz="2000" dirty="0"/>
              <a:t>MBTI is a good tool for self-awareness and counseling.</a:t>
            </a:r>
          </a:p>
          <a:p>
            <a:pPr marL="450850" lvl="1" indent="-271463" eaLnBrk="1" hangingPunct="1"/>
            <a:r>
              <a:rPr lang="en-US" altLang="ar-EG" sz="2000" dirty="0"/>
              <a:t>Should </a:t>
            </a:r>
            <a:r>
              <a:rPr lang="en-US" altLang="ar-EG" sz="2000" i="1" dirty="0"/>
              <a:t>not</a:t>
            </a:r>
            <a:r>
              <a:rPr lang="en-US" altLang="ar-EG" sz="2000" dirty="0"/>
              <a:t> be used as a selection test for job candidates.</a:t>
            </a:r>
          </a:p>
        </p:txBody>
      </p:sp>
    </p:spTree>
    <p:extLst>
      <p:ext uri="{BB962C8B-B14F-4D97-AF65-F5344CB8AC3E}">
        <p14:creationId xmlns:p14="http://schemas.microsoft.com/office/powerpoint/2010/main" val="971438084"/>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6774688" cy="461665"/>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The Big Five Model of Personality Dimensions</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03</a:t>
            </a:r>
            <a:endParaRPr lang="en-US" sz="2800" dirty="0">
              <a:solidFill>
                <a:srgbClr val="FF9518"/>
              </a:solidFill>
              <a:latin typeface="Tajawal Medium" panose="00000600000000000000" pitchFamily="2" charset="-78"/>
              <a:cs typeface="Tajawal Medium" panose="00000600000000000000" pitchFamily="2" charset="-78"/>
            </a:endParaRPr>
          </a:p>
        </p:txBody>
      </p:sp>
      <p:graphicFrame>
        <p:nvGraphicFramePr>
          <p:cNvPr id="9" name="Content Placeholder 6">
            <a:extLst>
              <a:ext uri="{FF2B5EF4-FFF2-40B4-BE49-F238E27FC236}">
                <a16:creationId xmlns="" xmlns:a16="http://schemas.microsoft.com/office/drawing/2014/main" id="{1CB41ACD-94C9-DE2E-DAA3-9697D075D06E}"/>
              </a:ext>
            </a:extLst>
          </p:cNvPr>
          <p:cNvGraphicFramePr>
            <a:graphicFrameLocks/>
          </p:cNvGraphicFramePr>
          <p:nvPr>
            <p:extLst>
              <p:ext uri="{D42A27DB-BD31-4B8C-83A1-F6EECF244321}">
                <p14:modId xmlns:p14="http://schemas.microsoft.com/office/powerpoint/2010/main" val="4012137307"/>
              </p:ext>
            </p:extLst>
          </p:nvPr>
        </p:nvGraphicFramePr>
        <p:xfrm>
          <a:off x="2440788" y="1294227"/>
          <a:ext cx="6393723" cy="4393237"/>
        </p:xfrm>
        <a:graphic>
          <a:graphicData uri="http://schemas.openxmlformats.org/drawingml/2006/diagram">
            <dgm:relIds xmlns:dgm="http://schemas.openxmlformats.org/drawingml/2006/diagram" xmlns:r="http://schemas.openxmlformats.org/officeDocument/2006/relationships" r:dm="rId6" r:lo="rId7" r:qs="rId8" r:cs="rId9"/>
          </a:graphicData>
        </a:graphic>
      </p:graphicFrame>
    </p:spTree>
    <p:extLst>
      <p:ext uri="{BB962C8B-B14F-4D97-AF65-F5344CB8AC3E}">
        <p14:creationId xmlns:p14="http://schemas.microsoft.com/office/powerpoint/2010/main" val="2368668763"/>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6578029" cy="461665"/>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How do The Big Five Traits Predict Behavior?</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03</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TextBox 9">
            <a:extLst>
              <a:ext uri="{FF2B5EF4-FFF2-40B4-BE49-F238E27FC236}">
                <a16:creationId xmlns="" xmlns:a16="http://schemas.microsoft.com/office/drawing/2014/main" id="{7AFE514E-1DE8-B6C9-8713-74B3AD781EFF}"/>
              </a:ext>
            </a:extLst>
          </p:cNvPr>
          <p:cNvSpPr txBox="1"/>
          <p:nvPr/>
        </p:nvSpPr>
        <p:spPr>
          <a:xfrm>
            <a:off x="2983523" y="1311904"/>
            <a:ext cx="6224954" cy="4739759"/>
          </a:xfrm>
          <a:prstGeom prst="rect">
            <a:avLst/>
          </a:prstGeom>
          <a:noFill/>
        </p:spPr>
        <p:txBody>
          <a:bodyPr wrap="square">
            <a:spAutoFit/>
          </a:bodyPr>
          <a:lstStyle/>
          <a:p>
            <a:pPr marL="0" indent="0" eaLnBrk="1" hangingPunct="1">
              <a:spcAft>
                <a:spcPct val="50000"/>
              </a:spcAft>
              <a:buFont typeface="Verdana" panose="020B0604030504040204" pitchFamily="34" charset="0"/>
              <a:buNone/>
            </a:pPr>
            <a:r>
              <a:rPr lang="en-US" altLang="ar-EG" sz="2000" dirty="0"/>
              <a:t>Research has shown this to be a better framework.</a:t>
            </a:r>
          </a:p>
          <a:p>
            <a:pPr marL="0" indent="0" eaLnBrk="1" hangingPunct="1">
              <a:spcAft>
                <a:spcPct val="50000"/>
              </a:spcAft>
              <a:buFont typeface="Verdana" panose="020B0604030504040204" pitchFamily="34" charset="0"/>
              <a:buNone/>
            </a:pPr>
            <a:r>
              <a:rPr lang="en-US" altLang="ar-EG" sz="2000" dirty="0"/>
              <a:t>Certain traits have been shown to strongly relate to higher job performance:</a:t>
            </a:r>
          </a:p>
          <a:p>
            <a:pPr marL="450850" lvl="1" indent="-271463" eaLnBrk="1" hangingPunct="1">
              <a:spcAft>
                <a:spcPct val="50000"/>
              </a:spcAft>
            </a:pPr>
            <a:r>
              <a:rPr lang="en-US" altLang="ar-EG" sz="2000" dirty="0"/>
              <a:t>Highly conscientious people develop more job knowledge, exert greater effort, and have better performance.</a:t>
            </a:r>
          </a:p>
          <a:p>
            <a:pPr marL="450850" lvl="1" indent="-271463" eaLnBrk="1" hangingPunct="1">
              <a:spcBef>
                <a:spcPct val="20000"/>
              </a:spcBef>
              <a:spcAft>
                <a:spcPct val="10000"/>
              </a:spcAft>
            </a:pPr>
            <a:r>
              <a:rPr lang="en-US" altLang="ar-EG" sz="2000" dirty="0"/>
              <a:t>Other Big Five Traits also have implications for work.</a:t>
            </a:r>
          </a:p>
          <a:p>
            <a:pPr marL="893763" lvl="2" indent="-263525" eaLnBrk="1" hangingPunct="1">
              <a:spcAft>
                <a:spcPct val="10000"/>
              </a:spcAft>
            </a:pPr>
            <a:r>
              <a:rPr lang="en-US" altLang="ar-EG" sz="2000" dirty="0"/>
              <a:t>Emotional stability is related to job satisfaction.</a:t>
            </a:r>
          </a:p>
          <a:p>
            <a:pPr marL="893763" lvl="2" indent="-263525" eaLnBrk="1" hangingPunct="1">
              <a:spcAft>
                <a:spcPct val="10000"/>
              </a:spcAft>
            </a:pPr>
            <a:r>
              <a:rPr lang="en-US" altLang="ar-EG" sz="2000" dirty="0"/>
              <a:t>Extroverts tend to be happier in their jobs and have good social skills.</a:t>
            </a:r>
          </a:p>
          <a:p>
            <a:pPr marL="893763" lvl="2" indent="-263525" eaLnBrk="1" hangingPunct="1">
              <a:spcAft>
                <a:spcPct val="10000"/>
              </a:spcAft>
            </a:pPr>
            <a:r>
              <a:rPr lang="en-US" altLang="ar-EG" sz="2000" dirty="0"/>
              <a:t>Open people are more creative and can be good leaders.</a:t>
            </a:r>
          </a:p>
          <a:p>
            <a:pPr marL="893763" lvl="2" indent="-263525" eaLnBrk="1" hangingPunct="1">
              <a:spcAft>
                <a:spcPct val="10000"/>
              </a:spcAft>
            </a:pPr>
            <a:r>
              <a:rPr lang="en-US" altLang="ar-EG" sz="2000" dirty="0"/>
              <a:t>Agreeable people are good in social settings.</a:t>
            </a:r>
          </a:p>
        </p:txBody>
      </p:sp>
    </p:spTree>
    <p:extLst>
      <p:ext uri="{BB962C8B-B14F-4D97-AF65-F5344CB8AC3E}">
        <p14:creationId xmlns:p14="http://schemas.microsoft.com/office/powerpoint/2010/main" val="1282017261"/>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4344459" cy="461665"/>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The Big Five Traits</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03</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9" name="Picture 11">
            <a:extLst>
              <a:ext uri="{FF2B5EF4-FFF2-40B4-BE49-F238E27FC236}">
                <a16:creationId xmlns="" xmlns:a16="http://schemas.microsoft.com/office/drawing/2014/main" id="{DBC86624-DD0C-82BF-953E-12BEA7FA7CDF}"/>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874164" y="1298575"/>
            <a:ext cx="9168973" cy="4584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297614833"/>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5635494" cy="461665"/>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Other Personality Traits Relevant to OB</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03</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TextBox 9">
            <a:extLst>
              <a:ext uri="{FF2B5EF4-FFF2-40B4-BE49-F238E27FC236}">
                <a16:creationId xmlns="" xmlns:a16="http://schemas.microsoft.com/office/drawing/2014/main" id="{8FF540DC-FCF8-14DA-3751-3A9DA8BF29C4}"/>
              </a:ext>
            </a:extLst>
          </p:cNvPr>
          <p:cNvSpPr txBox="1"/>
          <p:nvPr/>
        </p:nvSpPr>
        <p:spPr>
          <a:xfrm>
            <a:off x="2999935" y="1509574"/>
            <a:ext cx="6224954" cy="4524315"/>
          </a:xfrm>
          <a:prstGeom prst="rect">
            <a:avLst/>
          </a:prstGeom>
          <a:noFill/>
        </p:spPr>
        <p:txBody>
          <a:bodyPr wrap="square">
            <a:spAutoFit/>
          </a:bodyPr>
          <a:lstStyle/>
          <a:p>
            <a:pPr marL="0" indent="0" eaLnBrk="1" hangingPunct="1">
              <a:lnSpc>
                <a:spcPct val="90000"/>
              </a:lnSpc>
              <a:buFont typeface="Verdana" panose="020B0604030504040204" pitchFamily="34" charset="0"/>
              <a:buNone/>
            </a:pPr>
            <a:r>
              <a:rPr lang="en-US" altLang="ar-EG" sz="2000" b="1" dirty="0"/>
              <a:t>Core Self-Evaluation</a:t>
            </a:r>
          </a:p>
          <a:p>
            <a:pPr marL="450850" lvl="1" indent="-271463" eaLnBrk="1" hangingPunct="1">
              <a:lnSpc>
                <a:spcPct val="90000"/>
              </a:lnSpc>
            </a:pPr>
            <a:r>
              <a:rPr lang="en-US" altLang="en-US" sz="2000" dirty="0"/>
              <a:t>Represent a stable personality trait which includes an individual's subconscious, fundamental evaluations about themselves, their own abilities and their own control. People who have high core self-evaluations will think positively of themselves and be confident in their own abilities.</a:t>
            </a:r>
            <a:endParaRPr lang="en-US" altLang="ar-EG" sz="2000" dirty="0"/>
          </a:p>
          <a:p>
            <a:pPr marL="0" indent="0" eaLnBrk="1" hangingPunct="1">
              <a:lnSpc>
                <a:spcPct val="90000"/>
              </a:lnSpc>
              <a:buFont typeface="Verdana" panose="020B0604030504040204" pitchFamily="34" charset="0"/>
              <a:buNone/>
            </a:pPr>
            <a:r>
              <a:rPr lang="en-US" altLang="ar-EG" sz="2000" b="1" dirty="0"/>
              <a:t>Machiavellianism</a:t>
            </a:r>
          </a:p>
          <a:p>
            <a:pPr marL="450850" lvl="1" indent="-271463" eaLnBrk="1" hangingPunct="1">
              <a:lnSpc>
                <a:spcPct val="90000"/>
              </a:lnSpc>
            </a:pPr>
            <a:r>
              <a:rPr lang="en-US" altLang="ar-EG" sz="2000" dirty="0"/>
              <a:t>A pragmatic, emotionally distant power-player who believes that ends justify the means.</a:t>
            </a:r>
          </a:p>
          <a:p>
            <a:pPr marL="450850" lvl="1" indent="-271463" eaLnBrk="1" hangingPunct="1">
              <a:lnSpc>
                <a:spcPct val="90000"/>
              </a:lnSpc>
            </a:pPr>
            <a:r>
              <a:rPr lang="en-US" altLang="ar-EG" sz="2000" dirty="0"/>
              <a:t>High </a:t>
            </a:r>
            <a:r>
              <a:rPr lang="en-US" altLang="ar-EG" sz="2000" dirty="0" err="1"/>
              <a:t>Machs</a:t>
            </a:r>
            <a:r>
              <a:rPr lang="en-US" altLang="ar-EG" sz="2000" dirty="0"/>
              <a:t> are manipulative, win more often, and persuade more than they are persuaded. Flourish when:</a:t>
            </a:r>
          </a:p>
          <a:p>
            <a:pPr marL="903288" lvl="2" indent="-273050" eaLnBrk="1" hangingPunct="1">
              <a:lnSpc>
                <a:spcPct val="90000"/>
              </a:lnSpc>
            </a:pPr>
            <a:r>
              <a:rPr lang="en-US" altLang="ar-EG" sz="2000" dirty="0"/>
              <a:t>they have direct interaction;</a:t>
            </a:r>
          </a:p>
          <a:p>
            <a:pPr marL="903288" lvl="2" indent="-273050" eaLnBrk="1" hangingPunct="1">
              <a:lnSpc>
                <a:spcPct val="90000"/>
              </a:lnSpc>
            </a:pPr>
            <a:r>
              <a:rPr lang="en-US" altLang="ar-EG" sz="2000" dirty="0"/>
              <a:t>they work with minimal rules and regulations;</a:t>
            </a:r>
          </a:p>
          <a:p>
            <a:pPr marL="903288" lvl="2" indent="-273050" eaLnBrk="1" hangingPunct="1">
              <a:lnSpc>
                <a:spcPct val="90000"/>
              </a:lnSpc>
            </a:pPr>
            <a:r>
              <a:rPr lang="en-US" altLang="ar-EG" sz="2000" dirty="0"/>
              <a:t>their emotions distract others.</a:t>
            </a:r>
          </a:p>
        </p:txBody>
      </p:sp>
    </p:spTree>
    <p:extLst>
      <p:ext uri="{BB962C8B-B14F-4D97-AF65-F5344CB8AC3E}">
        <p14:creationId xmlns:p14="http://schemas.microsoft.com/office/powerpoint/2010/main" val="4047289796"/>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594916" y="492592"/>
            <a:ext cx="6197392" cy="830997"/>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Other Personality Traits Relevant to OB</a:t>
            </a:r>
            <a:endParaRPr lang="en-US" sz="2400" dirty="0">
              <a:solidFill>
                <a:srgbClr val="FF9518"/>
              </a:solidFill>
              <a:latin typeface="Tajawal Medium" panose="00000600000000000000" pitchFamily="2" charset="-78"/>
              <a:cs typeface="Tajawal Medium" panose="00000600000000000000" pitchFamily="2" charset="-78"/>
            </a:endParaRPr>
          </a:p>
          <a:p>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03</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TextBox 9">
            <a:extLst>
              <a:ext uri="{FF2B5EF4-FFF2-40B4-BE49-F238E27FC236}">
                <a16:creationId xmlns="" xmlns:a16="http://schemas.microsoft.com/office/drawing/2014/main" id="{C68E2FBE-4792-E536-93E4-ABE25720A6D2}"/>
              </a:ext>
            </a:extLst>
          </p:cNvPr>
          <p:cNvSpPr txBox="1"/>
          <p:nvPr/>
        </p:nvSpPr>
        <p:spPr>
          <a:xfrm>
            <a:off x="2912012" y="1610200"/>
            <a:ext cx="6312877" cy="3970318"/>
          </a:xfrm>
          <a:prstGeom prst="rect">
            <a:avLst/>
          </a:prstGeom>
          <a:noFill/>
        </p:spPr>
        <p:txBody>
          <a:bodyPr wrap="square">
            <a:spAutoFit/>
          </a:bodyPr>
          <a:lstStyle/>
          <a:p>
            <a:pPr marL="0" indent="0" eaLnBrk="1" hangingPunct="1">
              <a:lnSpc>
                <a:spcPct val="90000"/>
              </a:lnSpc>
              <a:buFont typeface="Verdana" panose="020B0604030504040204" pitchFamily="34" charset="0"/>
              <a:buNone/>
            </a:pPr>
            <a:r>
              <a:rPr lang="en-US" altLang="ar-EG" sz="2400" b="1" dirty="0"/>
              <a:t>Narcissism</a:t>
            </a:r>
          </a:p>
          <a:p>
            <a:pPr marL="450850" lvl="1" indent="-271463" eaLnBrk="1" hangingPunct="1">
              <a:lnSpc>
                <a:spcPct val="90000"/>
              </a:lnSpc>
            </a:pPr>
            <a:r>
              <a:rPr lang="en-US" altLang="ar-EG" sz="2400" dirty="0"/>
              <a:t>A </a:t>
            </a:r>
            <a:r>
              <a:rPr lang="en-US" altLang="ar-EG" sz="2400" dirty="0">
                <a:solidFill>
                  <a:srgbClr val="00A15F"/>
                </a:solidFill>
              </a:rPr>
              <a:t>narcissist </a:t>
            </a:r>
            <a:r>
              <a:rPr lang="en-US" altLang="ar-EG" sz="2400" dirty="0"/>
              <a:t>is an arrogant, entitled, self-important person who needs excessive admiration.</a:t>
            </a:r>
          </a:p>
          <a:p>
            <a:pPr marL="450850" lvl="1" indent="-271463" eaLnBrk="1" hangingPunct="1">
              <a:lnSpc>
                <a:spcPct val="90000"/>
              </a:lnSpc>
            </a:pPr>
            <a:r>
              <a:rPr lang="en-US" altLang="ar-EG" sz="2400" dirty="0"/>
              <a:t>Less effective in their jobs.</a:t>
            </a:r>
          </a:p>
          <a:p>
            <a:pPr marL="0" indent="0" eaLnBrk="1" hangingPunct="1">
              <a:buFont typeface="Verdana" panose="020B0604030504040204" pitchFamily="34" charset="0"/>
              <a:buNone/>
            </a:pPr>
            <a:endParaRPr lang="en-US" altLang="ar-EG" sz="2400" dirty="0">
              <a:solidFill>
                <a:srgbClr val="3FA85D"/>
              </a:solidFill>
            </a:endParaRPr>
          </a:p>
          <a:p>
            <a:pPr marL="0" indent="0" eaLnBrk="1" hangingPunct="1">
              <a:buFont typeface="Verdana" panose="020B0604030504040204" pitchFamily="34" charset="0"/>
              <a:buNone/>
            </a:pPr>
            <a:r>
              <a:rPr lang="en-US" altLang="ar-EG" sz="2400" b="1" dirty="0"/>
              <a:t>Self-Monitoring</a:t>
            </a:r>
          </a:p>
          <a:p>
            <a:pPr marL="450850" lvl="1" indent="-271463" eaLnBrk="1" hangingPunct="1"/>
            <a:r>
              <a:rPr lang="en-US" altLang="ar-EG" sz="2400" dirty="0"/>
              <a:t>The ability to adjust behavior to meet external, situational factors.</a:t>
            </a:r>
          </a:p>
          <a:p>
            <a:pPr marL="450850" lvl="1" indent="-271463" eaLnBrk="1" hangingPunct="1"/>
            <a:r>
              <a:rPr lang="en-US" altLang="ar-EG" sz="2400" dirty="0"/>
              <a:t>High self-monitors conform more and are more likely to become leaders.</a:t>
            </a:r>
          </a:p>
        </p:txBody>
      </p:sp>
    </p:spTree>
    <p:extLst>
      <p:ext uri="{BB962C8B-B14F-4D97-AF65-F5344CB8AC3E}">
        <p14:creationId xmlns:p14="http://schemas.microsoft.com/office/powerpoint/2010/main" val="1119296253"/>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6113795" cy="830997"/>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Other Personality Traits Relevant to OB</a:t>
            </a:r>
            <a:endParaRPr lang="en-US" sz="2400" dirty="0">
              <a:solidFill>
                <a:srgbClr val="FF9518"/>
              </a:solidFill>
              <a:latin typeface="Tajawal Medium" panose="00000600000000000000" pitchFamily="2" charset="-78"/>
              <a:cs typeface="Tajawal Medium" panose="00000600000000000000" pitchFamily="2" charset="-78"/>
            </a:endParaRPr>
          </a:p>
          <a:p>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03</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TextBox 9">
            <a:extLst>
              <a:ext uri="{FF2B5EF4-FFF2-40B4-BE49-F238E27FC236}">
                <a16:creationId xmlns="" xmlns:a16="http://schemas.microsoft.com/office/drawing/2014/main" id="{641E3324-62F7-EDE2-4C17-CE51F5C657A3}"/>
              </a:ext>
            </a:extLst>
          </p:cNvPr>
          <p:cNvSpPr txBox="1"/>
          <p:nvPr/>
        </p:nvSpPr>
        <p:spPr>
          <a:xfrm>
            <a:off x="2650377" y="1927274"/>
            <a:ext cx="6574512" cy="2677656"/>
          </a:xfrm>
          <a:prstGeom prst="rect">
            <a:avLst/>
          </a:prstGeom>
          <a:noFill/>
        </p:spPr>
        <p:txBody>
          <a:bodyPr wrap="square">
            <a:spAutoFit/>
          </a:bodyPr>
          <a:lstStyle/>
          <a:p>
            <a:pPr marL="0" indent="0" eaLnBrk="1" hangingPunct="1">
              <a:buFont typeface="Verdana" panose="020B0604030504040204" pitchFamily="34" charset="0"/>
              <a:buNone/>
            </a:pPr>
            <a:r>
              <a:rPr lang="en-US" altLang="ar-EG" sz="2400" b="1" dirty="0"/>
              <a:t>Risk Taking</a:t>
            </a:r>
          </a:p>
          <a:p>
            <a:pPr marL="450850" lvl="1" indent="-271463" eaLnBrk="1" hangingPunct="1"/>
            <a:r>
              <a:rPr lang="en-US" altLang="ar-EG" sz="2400" dirty="0"/>
              <a:t>The willingness to take chances.</a:t>
            </a:r>
          </a:p>
          <a:p>
            <a:pPr marL="450850" lvl="1" indent="-271463" eaLnBrk="1" hangingPunct="1"/>
            <a:r>
              <a:rPr lang="en-US" altLang="ar-EG" sz="2400" dirty="0"/>
              <a:t>May be best to align propensities </a:t>
            </a:r>
            <a:r>
              <a:rPr kumimoji="0" lang="ar-SA" altLang="en-US" sz="2400" b="0" i="0" u="none" strike="noStrike" cap="none" normalizeH="0" baseline="0" dirty="0">
                <a:ln>
                  <a:noFill/>
                </a:ln>
                <a:solidFill>
                  <a:srgbClr val="202124"/>
                </a:solidFill>
                <a:effectLst/>
                <a:latin typeface="inherit"/>
                <a:cs typeface="Arial" panose="020B0604020202020204" pitchFamily="34" charset="0"/>
              </a:rPr>
              <a:t>النزعات</a:t>
            </a:r>
            <a:r>
              <a:rPr lang="en-US" altLang="ar-EG" sz="2400" dirty="0"/>
              <a:t> with job requirements.</a:t>
            </a:r>
          </a:p>
          <a:p>
            <a:pPr marL="450850" lvl="1" indent="-271463" eaLnBrk="1" hangingPunct="1"/>
            <a:r>
              <a:rPr lang="en-US" altLang="ar-EG" sz="2400" dirty="0"/>
              <a:t>Risk takers make faster decisions with less information.</a:t>
            </a:r>
            <a:endParaRPr lang="en-US" altLang="ar-EG" sz="2400" dirty="0">
              <a:solidFill>
                <a:srgbClr val="3FA85D"/>
              </a:solidFill>
            </a:endParaRPr>
          </a:p>
          <a:p>
            <a:pPr marL="450850" lvl="1" indent="-271463" eaLnBrk="1" hangingPunct="1"/>
            <a:r>
              <a:rPr lang="en-US" altLang="ar-EG" sz="2400" dirty="0"/>
              <a:t>Creates positive change in the environment</a:t>
            </a:r>
            <a:r>
              <a:rPr lang="en-US" altLang="ar-EG" dirty="0"/>
              <a:t>.</a:t>
            </a:r>
          </a:p>
        </p:txBody>
      </p:sp>
      <p:sp>
        <p:nvSpPr>
          <p:cNvPr id="9" name="Rectangle 1">
            <a:extLst>
              <a:ext uri="{FF2B5EF4-FFF2-40B4-BE49-F238E27FC236}">
                <a16:creationId xmlns="" xmlns:a16="http://schemas.microsoft.com/office/drawing/2014/main" id="{8C1BDBCA-26AC-BCD6-854B-B3C07913C28A}"/>
              </a:ext>
            </a:extLst>
          </p:cNvPr>
          <p:cNvSpPr>
            <a:spLocks noChangeArrowheads="1"/>
          </p:cNvSpPr>
          <p:nvPr/>
        </p:nvSpPr>
        <p:spPr bwMode="auto">
          <a:xfrm>
            <a:off x="-108036" y="204734"/>
            <a:ext cx="12072675" cy="134022"/>
          </a:xfrm>
          <a:prstGeom prst="rect">
            <a:avLst/>
          </a:prstGeom>
          <a:solidFill>
            <a:srgbClr val="F8F9FA"/>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0" tIns="-17457" rIns="0" bIns="-17457" numCol="1" anchor="ctr" anchorCtr="0" compatLnSpc="1">
            <a:prstTxWarp prst="textNoShape">
              <a:avLst/>
            </a:prstTxWarp>
            <a:spAutoFit/>
          </a:bodyPr>
          <a:lstStyle/>
          <a:p>
            <a:pPr marL="0" marR="0" lvl="0" indent="0" algn="r" defTabSz="914400" rtl="0" eaLnBrk="0" fontAlgn="base" latinLnBrk="0" hangingPunct="0">
              <a:lnSpc>
                <a:spcPct val="100000"/>
              </a:lnSpc>
              <a:spcBef>
                <a:spcPct val="0"/>
              </a:spcBef>
              <a:spcAft>
                <a:spcPct val="0"/>
              </a:spcAft>
              <a:buClrTx/>
              <a:buSzTx/>
              <a:buFontTx/>
              <a:buNone/>
              <a:tabLst/>
            </a:pPr>
            <a:r>
              <a:rPr kumimoji="0" lang="en-US" altLang="en-US" sz="1100" b="0" i="0" u="none" strike="noStrike" cap="none" normalizeH="0" baseline="0" dirty="0">
                <a:ln>
                  <a:noFill/>
                </a:ln>
                <a:solidFill>
                  <a:schemeClr val="tx1"/>
                </a:solidFill>
                <a:effectLst/>
              </a:rPr>
              <a:t> </a:t>
            </a:r>
            <a:endParaRPr kumimoji="0" lang="en-US" altLang="en-US" sz="1800" b="0" i="0" u="none" strike="noStrike" cap="none" normalizeH="0" baseline="0" dirty="0">
              <a:ln>
                <a:noFill/>
              </a:ln>
              <a:solidFill>
                <a:schemeClr val="tx1"/>
              </a:solidFill>
              <a:effectLst/>
              <a:latin typeface="Arial" panose="020B0604020202020204" pitchFamily="34" charset="0"/>
            </a:endParaRPr>
          </a:p>
        </p:txBody>
      </p:sp>
    </p:spTree>
    <p:extLst>
      <p:ext uri="{BB962C8B-B14F-4D97-AF65-F5344CB8AC3E}">
        <p14:creationId xmlns:p14="http://schemas.microsoft.com/office/powerpoint/2010/main" val="3062475693"/>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4344459" cy="461665"/>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Values</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03</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TextBox 9">
            <a:extLst>
              <a:ext uri="{FF2B5EF4-FFF2-40B4-BE49-F238E27FC236}">
                <a16:creationId xmlns="" xmlns:a16="http://schemas.microsoft.com/office/drawing/2014/main" id="{C0A263FE-24F2-B13E-9120-786A53826F00}"/>
              </a:ext>
            </a:extLst>
          </p:cNvPr>
          <p:cNvSpPr txBox="1"/>
          <p:nvPr/>
        </p:nvSpPr>
        <p:spPr>
          <a:xfrm>
            <a:off x="2999935" y="1840434"/>
            <a:ext cx="6224954" cy="3785652"/>
          </a:xfrm>
          <a:prstGeom prst="rect">
            <a:avLst/>
          </a:prstGeom>
          <a:noFill/>
        </p:spPr>
        <p:txBody>
          <a:bodyPr wrap="square">
            <a:spAutoFit/>
          </a:bodyPr>
          <a:lstStyle/>
          <a:p>
            <a:pPr marL="0" indent="0" eaLnBrk="1" hangingPunct="1">
              <a:buFont typeface="Wingdings" panose="05000000000000000000" pitchFamily="2" charset="2"/>
              <a:buNone/>
            </a:pPr>
            <a:r>
              <a:rPr lang="en-US" altLang="ar-EG" sz="2000" dirty="0">
                <a:solidFill>
                  <a:srgbClr val="00A15F"/>
                </a:solidFill>
              </a:rPr>
              <a:t>Values</a:t>
            </a:r>
            <a:r>
              <a:rPr lang="en-US" altLang="ar-EG" sz="2000" dirty="0"/>
              <a:t> are basic convictions </a:t>
            </a:r>
            <a:r>
              <a:rPr kumimoji="0" lang="ar-SA" altLang="en-US" sz="2000" b="0" i="0" u="none" strike="noStrike" cap="none" normalizeH="0" baseline="0" dirty="0">
                <a:ln>
                  <a:noFill/>
                </a:ln>
                <a:solidFill>
                  <a:srgbClr val="202124"/>
                </a:solidFill>
                <a:effectLst/>
                <a:latin typeface="inherit"/>
                <a:cs typeface="Arial" panose="020B0604020202020204" pitchFamily="34" charset="0"/>
              </a:rPr>
              <a:t>قناعات</a:t>
            </a:r>
            <a:r>
              <a:rPr lang="en-US" altLang="ar-EG" sz="2000" dirty="0"/>
              <a:t> on how to conduct yourself or how to live your life that are personally or socially preferable— “How To” live life properly.</a:t>
            </a:r>
          </a:p>
          <a:p>
            <a:pPr marL="0" indent="0" eaLnBrk="1" hangingPunct="1">
              <a:buFont typeface="Wingdings" panose="05000000000000000000" pitchFamily="2" charset="2"/>
              <a:buNone/>
            </a:pPr>
            <a:endParaRPr lang="en-US" altLang="ar-EG" sz="2000" dirty="0"/>
          </a:p>
          <a:p>
            <a:pPr marL="0" indent="0" eaLnBrk="1" hangingPunct="1">
              <a:buFont typeface="Wingdings" panose="05000000000000000000" pitchFamily="2" charset="2"/>
              <a:buNone/>
            </a:pPr>
            <a:r>
              <a:rPr lang="en-US" altLang="ar-EG" sz="2000" b="1" dirty="0">
                <a:solidFill>
                  <a:srgbClr val="00A15F"/>
                </a:solidFill>
              </a:rPr>
              <a:t>Attributes of Values:</a:t>
            </a:r>
          </a:p>
          <a:p>
            <a:pPr marL="0" indent="0" eaLnBrk="1" hangingPunct="1">
              <a:buFont typeface="Wingdings" panose="05000000000000000000" pitchFamily="2" charset="2"/>
              <a:buNone/>
            </a:pPr>
            <a:r>
              <a:rPr lang="en-US" altLang="ar-EG" sz="2000" dirty="0"/>
              <a:t>Content Attribute—that the mode of conduct or end-state is important.</a:t>
            </a:r>
          </a:p>
          <a:p>
            <a:pPr marL="450850" lvl="1" indent="-265113" eaLnBrk="1" hangingPunct="1"/>
            <a:r>
              <a:rPr lang="en-US" altLang="ar-EG" sz="2000" dirty="0"/>
              <a:t>Intensity Attribute—just how important that content is.</a:t>
            </a:r>
          </a:p>
          <a:p>
            <a:pPr marL="450850" lvl="1" indent="-265113" eaLnBrk="1" hangingPunct="1"/>
            <a:endParaRPr lang="en-US" altLang="ar-EG" sz="2000" dirty="0"/>
          </a:p>
          <a:p>
            <a:pPr marL="0" indent="0" eaLnBrk="1" hangingPunct="1">
              <a:buFont typeface="Wingdings" panose="05000000000000000000" pitchFamily="2" charset="2"/>
              <a:buNone/>
            </a:pPr>
            <a:r>
              <a:rPr lang="en-US" altLang="ar-EG" sz="2000" b="1" dirty="0">
                <a:solidFill>
                  <a:srgbClr val="00A15F"/>
                </a:solidFill>
              </a:rPr>
              <a:t>Value System</a:t>
            </a:r>
            <a:r>
              <a:rPr lang="en-US" altLang="ar-EG" sz="2000" dirty="0">
                <a:solidFill>
                  <a:srgbClr val="3FA85D"/>
                </a:solidFill>
              </a:rPr>
              <a:t>:</a:t>
            </a:r>
          </a:p>
          <a:p>
            <a:pPr marL="450850" lvl="1" indent="-265113" eaLnBrk="1" hangingPunct="1"/>
            <a:r>
              <a:rPr lang="en-US" altLang="ar-EG" sz="2000" dirty="0"/>
              <a:t>A person’s values rank-ordered by intensity.</a:t>
            </a:r>
          </a:p>
          <a:p>
            <a:pPr marL="450850" lvl="1" indent="-265113" eaLnBrk="1" hangingPunct="1"/>
            <a:r>
              <a:rPr lang="en-US" altLang="ar-EG" sz="2000" dirty="0"/>
              <a:t>Tends to be relatively constant and consistent.</a:t>
            </a:r>
          </a:p>
        </p:txBody>
      </p:sp>
      <p:sp>
        <p:nvSpPr>
          <p:cNvPr id="9" name="Rectangle 1">
            <a:extLst>
              <a:ext uri="{FF2B5EF4-FFF2-40B4-BE49-F238E27FC236}">
                <a16:creationId xmlns="" xmlns:a16="http://schemas.microsoft.com/office/drawing/2014/main" id="{99E00200-D1E3-A2EC-E4EC-0C6C11F936FD}"/>
              </a:ext>
            </a:extLst>
          </p:cNvPr>
          <p:cNvSpPr>
            <a:spLocks noChangeArrowheads="1"/>
          </p:cNvSpPr>
          <p:nvPr/>
        </p:nvSpPr>
        <p:spPr bwMode="auto">
          <a:xfrm>
            <a:off x="12159940" y="161589"/>
            <a:ext cx="32060" cy="134022"/>
          </a:xfrm>
          <a:prstGeom prst="rect">
            <a:avLst/>
          </a:prstGeom>
          <a:solidFill>
            <a:srgbClr val="F8F9FA"/>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0" tIns="-17457" rIns="0" bIns="-17457" numCol="1" anchor="ctr" anchorCtr="0" compatLnSpc="1">
            <a:prstTxWarp prst="textNoShape">
              <a:avLst/>
            </a:prstTxWarp>
            <a:spAutoFit/>
          </a:bodyPr>
          <a:lstStyle/>
          <a:p>
            <a:pPr marL="0" marR="0" lvl="0" indent="0" algn="r" defTabSz="914400" rtl="0" eaLnBrk="0" fontAlgn="base" latinLnBrk="0" hangingPunct="0">
              <a:lnSpc>
                <a:spcPct val="100000"/>
              </a:lnSpc>
              <a:spcBef>
                <a:spcPct val="0"/>
              </a:spcBef>
              <a:spcAft>
                <a:spcPct val="0"/>
              </a:spcAft>
              <a:buClrTx/>
              <a:buSzTx/>
              <a:buFontTx/>
              <a:buNone/>
              <a:tabLst/>
            </a:pPr>
            <a:r>
              <a:rPr kumimoji="0" lang="en-US" altLang="en-US" sz="1100" b="0" i="0" u="none" strike="noStrike" cap="none" normalizeH="0" baseline="0" dirty="0">
                <a:ln>
                  <a:noFill/>
                </a:ln>
                <a:solidFill>
                  <a:schemeClr val="tx1"/>
                </a:solidFill>
                <a:effectLst/>
              </a:rPr>
              <a:t> </a:t>
            </a:r>
            <a:endParaRPr kumimoji="0" lang="en-US" altLang="en-US" sz="1800" b="0" i="0" u="none" strike="noStrike" cap="none" normalizeH="0" baseline="0" dirty="0">
              <a:ln>
                <a:noFill/>
              </a:ln>
              <a:solidFill>
                <a:schemeClr val="tx1"/>
              </a:solidFill>
              <a:effectLst/>
              <a:latin typeface="Arial" panose="020B0604020202020204" pitchFamily="34" charset="0"/>
            </a:endParaRPr>
          </a:p>
        </p:txBody>
      </p:sp>
    </p:spTree>
    <p:extLst>
      <p:ext uri="{BB962C8B-B14F-4D97-AF65-F5344CB8AC3E}">
        <p14:creationId xmlns:p14="http://schemas.microsoft.com/office/powerpoint/2010/main" val="798138087"/>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6001254" cy="461665"/>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Classifying Values- Rokeach Value Survey</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03</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TextBox 9">
            <a:extLst>
              <a:ext uri="{FF2B5EF4-FFF2-40B4-BE49-F238E27FC236}">
                <a16:creationId xmlns="" xmlns:a16="http://schemas.microsoft.com/office/drawing/2014/main" id="{CF82BCC6-374B-FDED-C948-165223217F5A}"/>
              </a:ext>
            </a:extLst>
          </p:cNvPr>
          <p:cNvSpPr txBox="1"/>
          <p:nvPr/>
        </p:nvSpPr>
        <p:spPr>
          <a:xfrm>
            <a:off x="2999935" y="1701934"/>
            <a:ext cx="6224954" cy="4247317"/>
          </a:xfrm>
          <a:prstGeom prst="rect">
            <a:avLst/>
          </a:prstGeom>
          <a:noFill/>
        </p:spPr>
        <p:txBody>
          <a:bodyPr wrap="square">
            <a:spAutoFit/>
          </a:bodyPr>
          <a:lstStyle/>
          <a:p>
            <a:pPr marL="0" indent="0" eaLnBrk="1" hangingPunct="1">
              <a:buFont typeface="Verdana" panose="020B0604030504040204" pitchFamily="34" charset="0"/>
              <a:buNone/>
            </a:pPr>
            <a:r>
              <a:rPr lang="en-US" altLang="ar-EG" sz="2000" b="1" dirty="0"/>
              <a:t>Terminal Values</a:t>
            </a:r>
          </a:p>
          <a:p>
            <a:pPr marL="452438" lvl="1" indent="-273050" eaLnBrk="1" hangingPunct="1"/>
            <a:r>
              <a:rPr lang="en-US" altLang="ar-EG" sz="2000" dirty="0"/>
              <a:t>Desirable end-states of existence; the goals that a person would like  to achieve during his or her lifetime.</a:t>
            </a:r>
          </a:p>
          <a:p>
            <a:pPr marL="0" indent="0" eaLnBrk="1" hangingPunct="1">
              <a:buFont typeface="Verdana" panose="020B0604030504040204" pitchFamily="34" charset="0"/>
              <a:buNone/>
            </a:pPr>
            <a:r>
              <a:rPr lang="en-US" altLang="ar-EG" sz="2000" b="1" dirty="0"/>
              <a:t>Instrumental Values</a:t>
            </a:r>
          </a:p>
          <a:p>
            <a:pPr marL="452438" lvl="1" indent="-273050" eaLnBrk="1" hangingPunct="1"/>
            <a:r>
              <a:rPr lang="en-US" altLang="ar-EG" sz="2000" dirty="0"/>
              <a:t>Preferable modes of behavior or means of achieving one’s terminal values.</a:t>
            </a:r>
          </a:p>
          <a:p>
            <a:pPr marL="452438" lvl="1" indent="-273050" eaLnBrk="1" hangingPunct="1"/>
            <a:endParaRPr lang="en-US" altLang="ar-EG" sz="2000" dirty="0"/>
          </a:p>
          <a:p>
            <a:pPr marL="0" indent="0" eaLnBrk="1" hangingPunct="1">
              <a:spcBef>
                <a:spcPts val="1200"/>
              </a:spcBef>
              <a:buFont typeface="Verdana" panose="020B0604030504040204" pitchFamily="34" charset="0"/>
              <a:buNone/>
            </a:pPr>
            <a:r>
              <a:rPr lang="en-US" altLang="ar-EG" sz="2000" dirty="0"/>
              <a:t>People in same occupations or categories tend to hold similar values, but:</a:t>
            </a:r>
          </a:p>
          <a:p>
            <a:pPr marL="452438" lvl="1" indent="-273050" eaLnBrk="1" hangingPunct="1"/>
            <a:r>
              <a:rPr lang="en-US" altLang="ar-EG" sz="2000" dirty="0"/>
              <a:t>values vary between groups</a:t>
            </a:r>
          </a:p>
          <a:p>
            <a:pPr marL="452438" lvl="1" indent="-273050" eaLnBrk="1" hangingPunct="1"/>
            <a:r>
              <a:rPr lang="en-US" altLang="ar-EG" sz="2000" dirty="0"/>
              <a:t>value differences make it difficult for groups to negotiate and may create conflict.</a:t>
            </a:r>
          </a:p>
        </p:txBody>
      </p:sp>
    </p:spTree>
    <p:extLst>
      <p:ext uri="{BB962C8B-B14F-4D97-AF65-F5344CB8AC3E}">
        <p14:creationId xmlns:p14="http://schemas.microsoft.com/office/powerpoint/2010/main" val="927739620"/>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5902780" cy="461665"/>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Value Different Between Groups</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03</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9" name="Picture 14">
            <a:extLst>
              <a:ext uri="{FF2B5EF4-FFF2-40B4-BE49-F238E27FC236}">
                <a16:creationId xmlns="" xmlns:a16="http://schemas.microsoft.com/office/drawing/2014/main" id="{D458B381-9398-1638-D948-66E7728295D6}"/>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621904" y="1925728"/>
            <a:ext cx="7959725" cy="2854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914967320"/>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6774688" cy="830997"/>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Linking Personality &amp; Values To The </a:t>
            </a:r>
            <a:r>
              <a:rPr lang="en-US" sz="2400" dirty="0" err="1">
                <a:solidFill>
                  <a:schemeClr val="bg1"/>
                </a:solidFill>
                <a:latin typeface="Tajawal Medium" panose="00000600000000000000" pitchFamily="2" charset="-78"/>
                <a:cs typeface="Tajawal Medium" panose="00000600000000000000" pitchFamily="2" charset="-78"/>
              </a:rPr>
              <a:t>WorkPlace</a:t>
            </a:r>
            <a:endParaRPr lang="en-US" sz="2400" dirty="0">
              <a:solidFill>
                <a:schemeClr val="bg1"/>
              </a:solidFill>
              <a:latin typeface="Tajawal Medium" panose="00000600000000000000" pitchFamily="2" charset="-78"/>
              <a:cs typeface="Tajawal Medium" panose="00000600000000000000" pitchFamily="2" charset="-78"/>
            </a:endParaRPr>
          </a:p>
          <a:p>
            <a:r>
              <a:rPr lang="en-US" sz="2400" dirty="0">
                <a:solidFill>
                  <a:schemeClr val="bg1"/>
                </a:solidFill>
                <a:latin typeface="Tajawal Medium" panose="00000600000000000000" pitchFamily="2" charset="-78"/>
                <a:cs typeface="Tajawal Medium" panose="00000600000000000000" pitchFamily="2" charset="-78"/>
              </a:rPr>
              <a:t>Person- Job Fit</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03</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TextBox 9">
            <a:extLst>
              <a:ext uri="{FF2B5EF4-FFF2-40B4-BE49-F238E27FC236}">
                <a16:creationId xmlns="" xmlns:a16="http://schemas.microsoft.com/office/drawing/2014/main" id="{6FAC720F-1B82-FA8D-721E-10910401F742}"/>
              </a:ext>
            </a:extLst>
          </p:cNvPr>
          <p:cNvSpPr txBox="1"/>
          <p:nvPr/>
        </p:nvSpPr>
        <p:spPr>
          <a:xfrm>
            <a:off x="2889027" y="1374488"/>
            <a:ext cx="6335862" cy="4093428"/>
          </a:xfrm>
          <a:prstGeom prst="rect">
            <a:avLst/>
          </a:prstGeom>
          <a:noFill/>
        </p:spPr>
        <p:txBody>
          <a:bodyPr wrap="square">
            <a:spAutoFit/>
          </a:bodyPr>
          <a:lstStyle/>
          <a:p>
            <a:pPr marL="0" indent="0" eaLnBrk="1" hangingPunct="1">
              <a:buFont typeface="Wingdings" panose="05000000000000000000" pitchFamily="2" charset="2"/>
              <a:buNone/>
            </a:pPr>
            <a:r>
              <a:rPr lang="en-US" altLang="ar-EG" sz="2000" dirty="0"/>
              <a:t>Managers are less interested in someone’s ability to do a specific job than in that person’s flexibility.</a:t>
            </a:r>
          </a:p>
          <a:p>
            <a:pPr marL="0" indent="0" eaLnBrk="1" hangingPunct="1">
              <a:buFont typeface="Wingdings" panose="05000000000000000000" pitchFamily="2" charset="2"/>
              <a:buNone/>
            </a:pPr>
            <a:endParaRPr lang="en-US" altLang="ar-EG" sz="2000" dirty="0"/>
          </a:p>
          <a:p>
            <a:pPr marL="0" indent="0" eaLnBrk="1" hangingPunct="1">
              <a:buFont typeface="Wingdings" panose="05000000000000000000" pitchFamily="2" charset="2"/>
              <a:buNone/>
            </a:pPr>
            <a:r>
              <a:rPr lang="en-US" altLang="ar-EG" sz="2000" b="1" dirty="0"/>
              <a:t>John Holland’s Personality-Job Fit Theory</a:t>
            </a:r>
          </a:p>
          <a:p>
            <a:pPr marL="450850" lvl="1" indent="-271463" eaLnBrk="1" hangingPunct="1"/>
            <a:r>
              <a:rPr lang="en-US" altLang="ar-EG" sz="2000" dirty="0"/>
              <a:t>Six personality types.</a:t>
            </a:r>
          </a:p>
          <a:p>
            <a:pPr marL="450850" lvl="1" indent="-271463" eaLnBrk="1" hangingPunct="1"/>
            <a:r>
              <a:rPr lang="en-US" altLang="ar-EG" sz="2000" dirty="0"/>
              <a:t>Vocational Preference Inventory (VPI).</a:t>
            </a:r>
          </a:p>
          <a:p>
            <a:pPr marL="450850" lvl="1" indent="-271463" eaLnBrk="1" hangingPunct="1"/>
            <a:endParaRPr lang="en-US" altLang="ar-EG" sz="2000" dirty="0"/>
          </a:p>
          <a:p>
            <a:pPr marL="0" indent="0" eaLnBrk="1" hangingPunct="1">
              <a:buFont typeface="Wingdings" panose="05000000000000000000" pitchFamily="2" charset="2"/>
              <a:buNone/>
            </a:pPr>
            <a:r>
              <a:rPr lang="en-US" altLang="ar-EG" sz="2000" b="1" dirty="0"/>
              <a:t>Key Points of the Model:</a:t>
            </a:r>
          </a:p>
          <a:p>
            <a:pPr marL="450850" lvl="1" indent="-271463" eaLnBrk="1" hangingPunct="1"/>
            <a:r>
              <a:rPr lang="en-US" altLang="ar-EG" sz="2000" dirty="0"/>
              <a:t>There appear to be intrinsic</a:t>
            </a:r>
            <a:r>
              <a:rPr kumimoji="0" lang="ar-SA" altLang="en-US" sz="2000" b="0" i="0" u="none" strike="noStrike" cap="none" normalizeH="0" baseline="0">
                <a:ln>
                  <a:noFill/>
                </a:ln>
                <a:solidFill>
                  <a:srgbClr val="202124"/>
                </a:solidFill>
                <a:effectLst/>
                <a:latin typeface="inherit"/>
                <a:cs typeface="Arial" panose="020B0604020202020204" pitchFamily="34" charset="0"/>
              </a:rPr>
              <a:t> حقيقي</a:t>
            </a:r>
            <a:r>
              <a:rPr kumimoji="0" lang="en-US" altLang="en-US" sz="2000" b="0" i="0" u="none" strike="noStrike" cap="none" normalizeH="0" baseline="0">
                <a:ln>
                  <a:noFill/>
                </a:ln>
                <a:solidFill>
                  <a:srgbClr val="202124"/>
                </a:solidFill>
                <a:effectLst/>
                <a:latin typeface="inherit"/>
                <a:cs typeface="Arial" panose="020B0604020202020204" pitchFamily="34" charset="0"/>
              </a:rPr>
              <a:t> </a:t>
            </a:r>
            <a:r>
              <a:rPr lang="en-US" altLang="ar-EG" sz="2000"/>
              <a:t> </a:t>
            </a:r>
            <a:r>
              <a:rPr lang="en-US" altLang="ar-EG" sz="2000" dirty="0"/>
              <a:t>differences in personality between people.</a:t>
            </a:r>
          </a:p>
          <a:p>
            <a:pPr marL="450850" lvl="1" indent="-271463" eaLnBrk="1" hangingPunct="1"/>
            <a:r>
              <a:rPr lang="en-US" altLang="ar-EG" sz="2000" dirty="0"/>
              <a:t>There are different types of jobs.</a:t>
            </a:r>
          </a:p>
          <a:p>
            <a:pPr marL="450850" lvl="1" indent="-271463" eaLnBrk="1" hangingPunct="1"/>
            <a:r>
              <a:rPr lang="en-US" altLang="ar-EG" sz="2000" dirty="0"/>
              <a:t>People in jobs congruent with their personality should be more satisfied and therefore turnover should reduce.</a:t>
            </a:r>
          </a:p>
        </p:txBody>
      </p:sp>
      <p:sp>
        <p:nvSpPr>
          <p:cNvPr id="9" name="Rectangle 1">
            <a:extLst>
              <a:ext uri="{FF2B5EF4-FFF2-40B4-BE49-F238E27FC236}">
                <a16:creationId xmlns="" xmlns:a16="http://schemas.microsoft.com/office/drawing/2014/main" id="{13364261-3F1F-14A8-3179-14B92517F411}"/>
              </a:ext>
            </a:extLst>
          </p:cNvPr>
          <p:cNvSpPr>
            <a:spLocks noChangeArrowheads="1"/>
          </p:cNvSpPr>
          <p:nvPr/>
        </p:nvSpPr>
        <p:spPr bwMode="auto">
          <a:xfrm>
            <a:off x="12159940" y="161589"/>
            <a:ext cx="32060" cy="134022"/>
          </a:xfrm>
          <a:prstGeom prst="rect">
            <a:avLst/>
          </a:prstGeom>
          <a:solidFill>
            <a:srgbClr val="F8F9FA"/>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0" tIns="-17457" rIns="0" bIns="-17457" numCol="1" anchor="ctr" anchorCtr="0" compatLnSpc="1">
            <a:prstTxWarp prst="textNoShape">
              <a:avLst/>
            </a:prstTxWarp>
            <a:spAutoFit/>
          </a:bodyPr>
          <a:lstStyle/>
          <a:p>
            <a:pPr marL="0" marR="0" lvl="0" indent="0" algn="r" defTabSz="914400" rtl="0" eaLnBrk="0" fontAlgn="base" latinLnBrk="0" hangingPunct="0">
              <a:lnSpc>
                <a:spcPct val="100000"/>
              </a:lnSpc>
              <a:spcBef>
                <a:spcPct val="0"/>
              </a:spcBef>
              <a:spcAft>
                <a:spcPct val="0"/>
              </a:spcAft>
              <a:buClrTx/>
              <a:buSzTx/>
              <a:buFontTx/>
              <a:buNone/>
              <a:tabLst/>
            </a:pPr>
            <a:r>
              <a:rPr kumimoji="0" lang="en-US" altLang="en-US" sz="1100" b="0" i="0" u="none" strike="noStrike" cap="none" normalizeH="0" baseline="0" dirty="0">
                <a:ln>
                  <a:noFill/>
                </a:ln>
                <a:solidFill>
                  <a:schemeClr val="tx1"/>
                </a:solidFill>
                <a:effectLst/>
              </a:rPr>
              <a:t> </a:t>
            </a:r>
            <a:endParaRPr kumimoji="0" lang="en-US" altLang="en-US" sz="1800" b="0" i="0" u="none" strike="noStrike" cap="none" normalizeH="0" baseline="0" dirty="0">
              <a:ln>
                <a:noFill/>
              </a:ln>
              <a:solidFill>
                <a:schemeClr val="tx1"/>
              </a:solidFill>
              <a:effectLst/>
              <a:latin typeface="Arial" panose="020B0604020202020204" pitchFamily="34" charset="0"/>
            </a:endParaRPr>
          </a:p>
        </p:txBody>
      </p:sp>
    </p:spTree>
    <p:extLst>
      <p:ext uri="{BB962C8B-B14F-4D97-AF65-F5344CB8AC3E}">
        <p14:creationId xmlns:p14="http://schemas.microsoft.com/office/powerpoint/2010/main" val="904411860"/>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6774688" cy="461665"/>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Holland’s Personality Typology &amp; Occupations </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03</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9" name="Picture 10">
            <a:extLst>
              <a:ext uri="{FF2B5EF4-FFF2-40B4-BE49-F238E27FC236}">
                <a16:creationId xmlns="" xmlns:a16="http://schemas.microsoft.com/office/drawing/2014/main" id="{864C72DB-525A-CAA7-51FE-085454134586}"/>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874165" y="1760965"/>
            <a:ext cx="7723187" cy="33385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454491579"/>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473085"/>
            <a:ext cx="6774688" cy="461665"/>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Still Linking Personality  To The Workplace</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03</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TextBox 9">
            <a:extLst>
              <a:ext uri="{FF2B5EF4-FFF2-40B4-BE49-F238E27FC236}">
                <a16:creationId xmlns="" xmlns:a16="http://schemas.microsoft.com/office/drawing/2014/main" id="{3019D058-D2E3-3B3D-7017-5E86E475EF41}"/>
              </a:ext>
            </a:extLst>
          </p:cNvPr>
          <p:cNvSpPr txBox="1"/>
          <p:nvPr/>
        </p:nvSpPr>
        <p:spPr>
          <a:xfrm>
            <a:off x="2766935" y="1548645"/>
            <a:ext cx="6457954" cy="3785652"/>
          </a:xfrm>
          <a:prstGeom prst="rect">
            <a:avLst/>
          </a:prstGeom>
          <a:noFill/>
        </p:spPr>
        <p:txBody>
          <a:bodyPr wrap="square">
            <a:spAutoFit/>
          </a:bodyPr>
          <a:lstStyle/>
          <a:p>
            <a:pPr marL="0" indent="0" eaLnBrk="1" hangingPunct="1">
              <a:buFont typeface="Wingdings" panose="05000000000000000000" pitchFamily="2" charset="2"/>
              <a:buNone/>
            </a:pPr>
            <a:r>
              <a:rPr lang="en-US" altLang="ar-EG" sz="2000" dirty="0"/>
              <a:t>In addition to matching the individual’s personality to the job, managers are also concerned with </a:t>
            </a:r>
            <a:r>
              <a:rPr lang="en-US" altLang="ar-EG" sz="2000" dirty="0">
                <a:solidFill>
                  <a:srgbClr val="00A15F"/>
                </a:solidFill>
              </a:rPr>
              <a:t>Person-Organization Fit</a:t>
            </a:r>
            <a:r>
              <a:rPr lang="en-US" altLang="ar-EG" sz="2000" dirty="0"/>
              <a:t>.</a:t>
            </a:r>
          </a:p>
          <a:p>
            <a:pPr marL="0" indent="0" eaLnBrk="1" hangingPunct="1">
              <a:buFont typeface="Wingdings" panose="05000000000000000000" pitchFamily="2" charset="2"/>
              <a:buNone/>
            </a:pPr>
            <a:endParaRPr lang="en-US" altLang="ar-EG" sz="2000" dirty="0"/>
          </a:p>
          <a:p>
            <a:pPr marL="450850" lvl="1" indent="-271463" eaLnBrk="1" hangingPunct="1"/>
            <a:r>
              <a:rPr lang="en-US" altLang="ar-EG" sz="2000" dirty="0"/>
              <a:t>The employee’s personality must fit with the organizational culture.</a:t>
            </a:r>
          </a:p>
          <a:p>
            <a:pPr marL="450850" lvl="1" indent="-271463" eaLnBrk="1" hangingPunct="1"/>
            <a:r>
              <a:rPr lang="en-US" altLang="ar-EG" sz="2000" dirty="0"/>
              <a:t>People are attracted to organizations that match their values.</a:t>
            </a:r>
          </a:p>
          <a:p>
            <a:pPr marL="450850" lvl="1" indent="-271463" eaLnBrk="1" hangingPunct="1"/>
            <a:r>
              <a:rPr lang="en-US" altLang="ar-EG" sz="2000" dirty="0"/>
              <a:t>Those who match are most likely to be selected.</a:t>
            </a:r>
          </a:p>
          <a:p>
            <a:pPr marL="450850" lvl="1" indent="-271463" eaLnBrk="1" hangingPunct="1"/>
            <a:r>
              <a:rPr lang="en-US" altLang="ar-EG" sz="2000" dirty="0"/>
              <a:t>Mismatches will result in turnover.</a:t>
            </a:r>
          </a:p>
          <a:p>
            <a:pPr marL="450850" lvl="1" indent="-271463" eaLnBrk="1" hangingPunct="1"/>
            <a:r>
              <a:rPr lang="en-US" altLang="ar-EG" sz="2000" dirty="0"/>
              <a:t>Can use the Big Five personality types to match to the organizational culture.</a:t>
            </a:r>
          </a:p>
        </p:txBody>
      </p:sp>
    </p:spTree>
    <p:extLst>
      <p:ext uri="{BB962C8B-B14F-4D97-AF65-F5344CB8AC3E}">
        <p14:creationId xmlns:p14="http://schemas.microsoft.com/office/powerpoint/2010/main" val="3180418889"/>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766935" y="482944"/>
            <a:ext cx="6067576" cy="830997"/>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Linking Cultures &amp; Behaviors</a:t>
            </a:r>
          </a:p>
          <a:p>
            <a:r>
              <a:rPr lang="en-US" sz="2400" dirty="0" err="1">
                <a:solidFill>
                  <a:schemeClr val="bg1"/>
                </a:solidFill>
                <a:latin typeface="Tajawal Medium" panose="00000600000000000000" pitchFamily="2" charset="-78"/>
                <a:cs typeface="Tajawal Medium" panose="00000600000000000000" pitchFamily="2" charset="-78"/>
              </a:rPr>
              <a:t>Hofstade’s</a:t>
            </a:r>
            <a:r>
              <a:rPr lang="en-US" sz="2400" dirty="0">
                <a:solidFill>
                  <a:schemeClr val="bg1"/>
                </a:solidFill>
                <a:latin typeface="Tajawal Medium" panose="00000600000000000000" pitchFamily="2" charset="-78"/>
                <a:cs typeface="Tajawal Medium" panose="00000600000000000000" pitchFamily="2" charset="-78"/>
              </a:rPr>
              <a:t> Framework: Power Distance</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03</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TextBox 9">
            <a:extLst>
              <a:ext uri="{FF2B5EF4-FFF2-40B4-BE49-F238E27FC236}">
                <a16:creationId xmlns="" xmlns:a16="http://schemas.microsoft.com/office/drawing/2014/main" id="{3347E422-A405-98D9-7826-BEF8F97C4ADF}"/>
              </a:ext>
            </a:extLst>
          </p:cNvPr>
          <p:cNvSpPr txBox="1"/>
          <p:nvPr/>
        </p:nvSpPr>
        <p:spPr>
          <a:xfrm>
            <a:off x="2373465" y="1610200"/>
            <a:ext cx="6224954" cy="1015663"/>
          </a:xfrm>
          <a:prstGeom prst="rect">
            <a:avLst/>
          </a:prstGeom>
          <a:noFill/>
        </p:spPr>
        <p:txBody>
          <a:bodyPr wrap="square">
            <a:spAutoFit/>
          </a:bodyPr>
          <a:lstStyle/>
          <a:p>
            <a:pPr marL="0" indent="0" eaLnBrk="1" hangingPunct="1">
              <a:buFont typeface="Verdana" panose="020B0604030504040204" pitchFamily="34" charset="0"/>
              <a:buNone/>
            </a:pPr>
            <a:r>
              <a:rPr lang="en-US" altLang="ar-EG" sz="2000" dirty="0">
                <a:solidFill>
                  <a:srgbClr val="00A15F"/>
                </a:solidFill>
              </a:rPr>
              <a:t>Power Distance </a:t>
            </a:r>
            <a:r>
              <a:rPr lang="en-US" altLang="ar-EG" sz="2000" dirty="0"/>
              <a:t>is the extent to which a society accepts that power in institutions and organizations is distributed unequally.</a:t>
            </a:r>
          </a:p>
        </p:txBody>
      </p:sp>
      <p:sp>
        <p:nvSpPr>
          <p:cNvPr id="12" name="TextBox 11">
            <a:extLst>
              <a:ext uri="{FF2B5EF4-FFF2-40B4-BE49-F238E27FC236}">
                <a16:creationId xmlns="" xmlns:a16="http://schemas.microsoft.com/office/drawing/2014/main" id="{EF36712C-320C-998D-D900-C83E946FB9C3}"/>
              </a:ext>
            </a:extLst>
          </p:cNvPr>
          <p:cNvSpPr txBox="1"/>
          <p:nvPr/>
        </p:nvSpPr>
        <p:spPr>
          <a:xfrm>
            <a:off x="2999935" y="2409821"/>
            <a:ext cx="6224954" cy="2554545"/>
          </a:xfrm>
          <a:prstGeom prst="rect">
            <a:avLst/>
          </a:prstGeom>
          <a:noFill/>
        </p:spPr>
        <p:txBody>
          <a:bodyPr wrap="square">
            <a:spAutoFit/>
          </a:bodyPr>
          <a:lstStyle/>
          <a:p>
            <a:pPr lvl="1" eaLnBrk="1" hangingPunct="1">
              <a:buSzTx/>
              <a:buFontTx/>
              <a:buNone/>
            </a:pPr>
            <a:r>
              <a:rPr lang="en-US" altLang="ar-EG" sz="2000" b="1" dirty="0"/>
              <a:t>Low distance</a:t>
            </a:r>
          </a:p>
          <a:p>
            <a:pPr lvl="2" eaLnBrk="1" hangingPunct="1">
              <a:spcBef>
                <a:spcPct val="50000"/>
              </a:spcBef>
              <a:buSzTx/>
              <a:buFont typeface="Arial" panose="020B0604020202020204" pitchFamily="34" charset="0"/>
              <a:buChar char="•"/>
            </a:pPr>
            <a:r>
              <a:rPr lang="en-US" altLang="ar-EG" sz="2000" dirty="0"/>
              <a:t>Relatively equal power between those with status/wealth and those without status/wealth</a:t>
            </a:r>
          </a:p>
          <a:p>
            <a:pPr lvl="1" eaLnBrk="1" hangingPunct="1">
              <a:buSzTx/>
              <a:buFontTx/>
              <a:buNone/>
            </a:pPr>
            <a:r>
              <a:rPr lang="en-US" altLang="ar-EG" sz="2000" b="1" dirty="0"/>
              <a:t>High distance</a:t>
            </a:r>
          </a:p>
          <a:p>
            <a:pPr lvl="2" eaLnBrk="1" hangingPunct="1">
              <a:spcBef>
                <a:spcPct val="50000"/>
              </a:spcBef>
              <a:buSzTx/>
              <a:buFont typeface="Arial" panose="020B0604020202020204" pitchFamily="34" charset="0"/>
              <a:buChar char="•"/>
            </a:pPr>
            <a:r>
              <a:rPr lang="en-US" altLang="ar-EG" sz="2000" dirty="0"/>
              <a:t>Extremely unequal power distribution between those with status/wealth and those without status/wealth</a:t>
            </a:r>
          </a:p>
        </p:txBody>
      </p:sp>
    </p:spTree>
    <p:extLst>
      <p:ext uri="{BB962C8B-B14F-4D97-AF65-F5344CB8AC3E}">
        <p14:creationId xmlns:p14="http://schemas.microsoft.com/office/powerpoint/2010/main" val="1564243058"/>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5340072" cy="1569660"/>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Linking Cultures &amp; Behaviors</a:t>
            </a:r>
          </a:p>
          <a:p>
            <a:r>
              <a:rPr lang="en-US" sz="2400" dirty="0" err="1">
                <a:solidFill>
                  <a:schemeClr val="bg1"/>
                </a:solidFill>
                <a:latin typeface="Tajawal Medium" panose="00000600000000000000" pitchFamily="2" charset="-78"/>
                <a:cs typeface="Tajawal Medium" panose="00000600000000000000" pitchFamily="2" charset="-78"/>
              </a:rPr>
              <a:t>Hofstade’s</a:t>
            </a:r>
            <a:r>
              <a:rPr lang="en-US" sz="2400" dirty="0">
                <a:solidFill>
                  <a:schemeClr val="bg1"/>
                </a:solidFill>
                <a:latin typeface="Tajawal Medium" panose="00000600000000000000" pitchFamily="2" charset="-78"/>
                <a:cs typeface="Tajawal Medium" panose="00000600000000000000" pitchFamily="2" charset="-78"/>
              </a:rPr>
              <a:t> Framework: Power Distance</a:t>
            </a:r>
            <a:endParaRPr lang="en-US" sz="2400" dirty="0">
              <a:solidFill>
                <a:srgbClr val="FF9518"/>
              </a:solidFill>
              <a:latin typeface="Tajawal Medium" panose="00000600000000000000" pitchFamily="2" charset="-78"/>
              <a:cs typeface="Tajawal Medium" panose="00000600000000000000" pitchFamily="2" charset="-78"/>
            </a:endParaRPr>
          </a:p>
          <a:p>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03</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TextBox 9">
            <a:extLst>
              <a:ext uri="{FF2B5EF4-FFF2-40B4-BE49-F238E27FC236}">
                <a16:creationId xmlns:a16="http://schemas.microsoft.com/office/drawing/2014/main" xmlns="" id="{D833D421-CF6A-02EA-B4D2-921A4AA02F3F}"/>
              </a:ext>
            </a:extLst>
          </p:cNvPr>
          <p:cNvSpPr txBox="1"/>
          <p:nvPr/>
        </p:nvSpPr>
        <p:spPr>
          <a:xfrm>
            <a:off x="2785403" y="1828800"/>
            <a:ext cx="6423074" cy="3416320"/>
          </a:xfrm>
          <a:prstGeom prst="rect">
            <a:avLst/>
          </a:prstGeom>
          <a:noFill/>
        </p:spPr>
        <p:txBody>
          <a:bodyPr wrap="square">
            <a:spAutoFit/>
          </a:bodyPr>
          <a:lstStyle/>
          <a:p>
            <a:pPr fontAlgn="base"/>
            <a:r>
              <a:rPr lang="en-US" sz="2400" dirty="0"/>
              <a:t>Individualism vs. </a:t>
            </a:r>
            <a:r>
              <a:rPr lang="en-US" sz="2400" dirty="0" smtClean="0"/>
              <a:t>Collectivism:</a:t>
            </a:r>
          </a:p>
          <a:p>
            <a:pPr fontAlgn="base"/>
            <a:r>
              <a:rPr lang="en-US" sz="2400" dirty="0" smtClean="0"/>
              <a:t>Collectivist </a:t>
            </a:r>
            <a:r>
              <a:rPr lang="en-US" sz="2400" dirty="0"/>
              <a:t>cultures emphasize the needs and goals of the group as a whole over the needs and desires of each individual. In such cultures, relationships with other members of the group and the </a:t>
            </a:r>
            <a:r>
              <a:rPr lang="en-US" sz="2400" u="sng" dirty="0">
                <a:hlinkClick r:id="rId6"/>
              </a:rPr>
              <a:t>interconnectedness between people</a:t>
            </a:r>
            <a:r>
              <a:rPr lang="en-US" sz="2400" dirty="0"/>
              <a:t> play a central role in each person's identity.</a:t>
            </a:r>
          </a:p>
          <a:p>
            <a:pPr fontAlgn="base"/>
            <a:r>
              <a:rPr lang="en-US" sz="2400" dirty="0"/>
              <a:t>Collectivism contrasts with individualism, in which personal needs take precedence.</a:t>
            </a:r>
          </a:p>
        </p:txBody>
      </p:sp>
    </p:spTree>
    <p:extLst>
      <p:ext uri="{BB962C8B-B14F-4D97-AF65-F5344CB8AC3E}">
        <p14:creationId xmlns:p14="http://schemas.microsoft.com/office/powerpoint/2010/main" val="2785688595"/>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5340072" cy="1569660"/>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Linking Cultures &amp; Behaviors</a:t>
            </a:r>
          </a:p>
          <a:p>
            <a:r>
              <a:rPr lang="en-US" sz="2400" dirty="0" err="1">
                <a:solidFill>
                  <a:schemeClr val="bg1"/>
                </a:solidFill>
                <a:latin typeface="Tajawal Medium" panose="00000600000000000000" pitchFamily="2" charset="-78"/>
                <a:cs typeface="Tajawal Medium" panose="00000600000000000000" pitchFamily="2" charset="-78"/>
              </a:rPr>
              <a:t>Hofstade’s</a:t>
            </a:r>
            <a:r>
              <a:rPr lang="en-US" sz="2400" dirty="0">
                <a:solidFill>
                  <a:schemeClr val="bg1"/>
                </a:solidFill>
                <a:latin typeface="Tajawal Medium" panose="00000600000000000000" pitchFamily="2" charset="-78"/>
                <a:cs typeface="Tajawal Medium" panose="00000600000000000000" pitchFamily="2" charset="-78"/>
              </a:rPr>
              <a:t> Framework: Power Distance</a:t>
            </a:r>
            <a:endParaRPr lang="en-US" sz="2400" dirty="0">
              <a:solidFill>
                <a:srgbClr val="FF9518"/>
              </a:solidFill>
              <a:latin typeface="Tajawal Medium" panose="00000600000000000000" pitchFamily="2" charset="-78"/>
              <a:cs typeface="Tajawal Medium" panose="00000600000000000000" pitchFamily="2" charset="-78"/>
            </a:endParaRPr>
          </a:p>
          <a:p>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03</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TextBox 9">
            <a:extLst>
              <a:ext uri="{FF2B5EF4-FFF2-40B4-BE49-F238E27FC236}">
                <a16:creationId xmlns:a16="http://schemas.microsoft.com/office/drawing/2014/main" xmlns="" id="{D833D421-CF6A-02EA-B4D2-921A4AA02F3F}"/>
              </a:ext>
            </a:extLst>
          </p:cNvPr>
          <p:cNvSpPr txBox="1"/>
          <p:nvPr/>
        </p:nvSpPr>
        <p:spPr>
          <a:xfrm>
            <a:off x="2785403" y="1828800"/>
            <a:ext cx="6423074" cy="4154984"/>
          </a:xfrm>
          <a:prstGeom prst="rect">
            <a:avLst/>
          </a:prstGeom>
          <a:noFill/>
        </p:spPr>
        <p:txBody>
          <a:bodyPr wrap="square">
            <a:spAutoFit/>
          </a:bodyPr>
          <a:lstStyle/>
          <a:p>
            <a:pPr fontAlgn="base"/>
            <a:r>
              <a:rPr lang="en-US" sz="2400" dirty="0"/>
              <a:t>Individualism vs. </a:t>
            </a:r>
            <a:r>
              <a:rPr lang="en-US" sz="2400" dirty="0" smtClean="0"/>
              <a:t>Collectivism:</a:t>
            </a:r>
          </a:p>
          <a:p>
            <a:pPr fontAlgn="base"/>
            <a:r>
              <a:rPr lang="en-US" sz="1600" dirty="0"/>
              <a:t>Common traits of collectivist cultures include:</a:t>
            </a:r>
          </a:p>
          <a:p>
            <a:pPr fontAlgn="base"/>
            <a:endParaRPr lang="en-US" sz="1600" dirty="0"/>
          </a:p>
          <a:p>
            <a:pPr fontAlgn="base"/>
            <a:r>
              <a:rPr lang="en-US" sz="1600" dirty="0"/>
              <a:t>Individuals define themselves in relation to others (for example, “I am a member of…”).</a:t>
            </a:r>
          </a:p>
          <a:p>
            <a:pPr fontAlgn="base"/>
            <a:r>
              <a:rPr lang="en-US" sz="1600" dirty="0"/>
              <a:t>Communication is often more indirect to avoid potential conflict or embarrassment.1</a:t>
            </a:r>
          </a:p>
          <a:p>
            <a:pPr fontAlgn="base"/>
            <a:r>
              <a:rPr lang="en-US" sz="1600" dirty="0"/>
              <a:t>Group loyalty is encouraged.</a:t>
            </a:r>
          </a:p>
          <a:p>
            <a:pPr fontAlgn="base"/>
            <a:r>
              <a:rPr lang="en-US" sz="1600" dirty="0"/>
              <a:t>Decisions are based on what is best for the group.</a:t>
            </a:r>
          </a:p>
          <a:p>
            <a:pPr fontAlgn="base"/>
            <a:r>
              <a:rPr lang="en-US" sz="1600" dirty="0"/>
              <a:t>Compromise is favored when a decision needs to be made to achieve greater levels of peace.2</a:t>
            </a:r>
          </a:p>
          <a:p>
            <a:pPr fontAlgn="base"/>
            <a:r>
              <a:rPr lang="en-US" sz="1600" dirty="0"/>
              <a:t>Working as a group and supporting others is essential.</a:t>
            </a:r>
          </a:p>
          <a:p>
            <a:pPr fontAlgn="base"/>
            <a:r>
              <a:rPr lang="en-US" sz="1600" dirty="0"/>
              <a:t>Greater emphasis is placed on common goals than on individual pursuits.</a:t>
            </a:r>
          </a:p>
          <a:p>
            <a:pPr fontAlgn="base"/>
            <a:r>
              <a:rPr lang="en-US" sz="1600" dirty="0"/>
              <a:t>The rights of families and communities come before those of the individual.</a:t>
            </a:r>
          </a:p>
          <a:p>
            <a:pPr fontAlgn="base"/>
            <a:r>
              <a:rPr lang="en-US" sz="1600" dirty="0"/>
              <a:t>Asian countries—such as China, Japan, and South Korea—as well as countries in South America tend to be more collectivist</a:t>
            </a:r>
            <a:endParaRPr lang="en-US" sz="1600" dirty="0" smtClean="0"/>
          </a:p>
        </p:txBody>
      </p:sp>
    </p:spTree>
    <p:extLst>
      <p:ext uri="{BB962C8B-B14F-4D97-AF65-F5344CB8AC3E}">
        <p14:creationId xmlns:p14="http://schemas.microsoft.com/office/powerpoint/2010/main" val="2082368173"/>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Individualism vs. Collectivism</a:t>
            </a:r>
          </a:p>
        </p:txBody>
      </p:sp>
      <p:sp>
        <p:nvSpPr>
          <p:cNvPr id="3" name="Content Placeholder 2"/>
          <p:cNvSpPr>
            <a:spLocks noGrp="1"/>
          </p:cNvSpPr>
          <p:nvPr>
            <p:ph idx="1"/>
          </p:nvPr>
        </p:nvSpPr>
        <p:spPr/>
        <p:txBody>
          <a:bodyPr>
            <a:normAutofit fontScale="85000" lnSpcReduction="20000"/>
          </a:bodyPr>
          <a:lstStyle/>
          <a:p>
            <a:r>
              <a:rPr lang="en-US" dirty="0"/>
              <a:t>Collectivist cultures are usually contrasted with individualistic cultures. Collectivism stresses the importance of the community, while individualism is focused on the rights and concerns of each person. Where unity and selflessness or altruism are valued traits in collectivist cultures, independence and personal identity are promoted in individualistic cultures.</a:t>
            </a:r>
          </a:p>
          <a:p>
            <a:endParaRPr lang="en-US" dirty="0"/>
          </a:p>
          <a:p>
            <a:r>
              <a:rPr lang="en-US" dirty="0"/>
              <a:t>These cultural differences are pervasive and can influence many aspects of how society functions. How people shop, dress, learn, and conduct business can all be influenced by whether they are from a collectivist or individualist culture.</a:t>
            </a:r>
          </a:p>
          <a:p>
            <a:endParaRPr lang="en-US" dirty="0"/>
          </a:p>
          <a:p>
            <a:r>
              <a:rPr lang="en-US" dirty="0"/>
              <a:t>For example, workers who live in a collectivist culture might strive to sacrifice their own happiness for the greater good of the group. Those from individualistic cultures, on the other hand, may feel that their own well-being and goals carry greater weight</a:t>
            </a:r>
          </a:p>
        </p:txBody>
      </p:sp>
    </p:spTree>
    <p:extLst>
      <p:ext uri="{BB962C8B-B14F-4D97-AF65-F5344CB8AC3E}">
        <p14:creationId xmlns:p14="http://schemas.microsoft.com/office/powerpoint/2010/main" val="3825753517"/>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20252" y="-91323"/>
            <a:ext cx="9533101" cy="1610200"/>
          </a:xfrm>
          <a:prstGeom prst="rect">
            <a:avLst/>
          </a:prstGeom>
        </p:spPr>
      </p:pic>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03</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TextBox 9">
            <a:extLst>
              <a:ext uri="{FF2B5EF4-FFF2-40B4-BE49-F238E27FC236}">
                <a16:creationId xmlns="" xmlns:a16="http://schemas.microsoft.com/office/drawing/2014/main" id="{224D0612-0E14-F1EB-15C0-92AB6D3C07A2}"/>
              </a:ext>
            </a:extLst>
          </p:cNvPr>
          <p:cNvSpPr txBox="1"/>
          <p:nvPr/>
        </p:nvSpPr>
        <p:spPr>
          <a:xfrm>
            <a:off x="2650377" y="1610200"/>
            <a:ext cx="6574512" cy="4278094"/>
          </a:xfrm>
          <a:prstGeom prst="rect">
            <a:avLst/>
          </a:prstGeom>
          <a:noFill/>
        </p:spPr>
        <p:txBody>
          <a:bodyPr wrap="square">
            <a:spAutoFit/>
          </a:bodyPr>
          <a:lstStyle/>
          <a:p>
            <a:pPr eaLnBrk="1" hangingPunct="1">
              <a:buFontTx/>
              <a:buNone/>
            </a:pPr>
            <a:r>
              <a:rPr lang="en-US" altLang="ar-EG" sz="1600" b="1" dirty="0"/>
              <a:t>Masculinity</a:t>
            </a:r>
          </a:p>
          <a:p>
            <a:r>
              <a:rPr lang="en-US" altLang="ar-EG" sz="1600" dirty="0"/>
              <a:t>The extent to which society values the work roles of achievement, power, and control, and where assertiveness and materialism are also valued</a:t>
            </a:r>
            <a:r>
              <a:rPr lang="en-US" altLang="ar-EG" sz="1600" dirty="0" smtClean="0"/>
              <a:t>.</a:t>
            </a:r>
            <a:r>
              <a:rPr lang="en-US" sz="1600" dirty="0"/>
              <a:t> Masculinity describes the degree to which society focus on assertiveness and achievement. </a:t>
            </a:r>
            <a:endParaRPr lang="en-US" sz="1600" dirty="0" smtClean="0"/>
          </a:p>
          <a:p>
            <a:r>
              <a:rPr lang="en-US" altLang="ar-EG" sz="1600" b="1" dirty="0"/>
              <a:t>Femininity</a:t>
            </a:r>
          </a:p>
          <a:p>
            <a:r>
              <a:rPr lang="en-US" sz="1600" dirty="0" smtClean="0"/>
              <a:t>When </a:t>
            </a:r>
            <a:r>
              <a:rPr lang="en-US" sz="1600" dirty="0"/>
              <a:t>in contrary, femininity describes the focus of society to quality-of-life issues, such as caring for others, group solidarity and helping the less fortunate are valued. In other words, society still recognizes a gap between male and female values. This dimension is frequently viewed as taboo in highly masculine societies.</a:t>
            </a:r>
          </a:p>
          <a:p>
            <a:r>
              <a:rPr lang="en-US" sz="1600" dirty="0"/>
              <a:t>Masculinity: Strong egos – feelings of pride and importance are attributed to status. Money and achievement are important. Examples of masculinity cultures are Slovakia, Japan, Hungary, Austria, Venezuela.</a:t>
            </a:r>
          </a:p>
          <a:p>
            <a:r>
              <a:rPr lang="en-US" sz="1600" dirty="0"/>
              <a:t>Femininity: Relationship oriented, more focus on quality of life. Examples of femininity culture are Sweden, Norway, Netherlands and Denmark.</a:t>
            </a:r>
          </a:p>
          <a:p>
            <a:pPr lvl="1" eaLnBrk="1" hangingPunct="1"/>
            <a:endParaRPr lang="en-US" altLang="ar-EG" sz="1600" dirty="0"/>
          </a:p>
        </p:txBody>
      </p:sp>
      <p:sp>
        <p:nvSpPr>
          <p:cNvPr id="14" name="TextBox 13">
            <a:extLst>
              <a:ext uri="{FF2B5EF4-FFF2-40B4-BE49-F238E27FC236}">
                <a16:creationId xmlns="" xmlns:a16="http://schemas.microsoft.com/office/drawing/2014/main" id="{464A5CF6-2776-7677-B9C9-4DE279F72FDC}"/>
              </a:ext>
            </a:extLst>
          </p:cNvPr>
          <p:cNvSpPr txBox="1"/>
          <p:nvPr/>
        </p:nvSpPr>
        <p:spPr>
          <a:xfrm>
            <a:off x="2766936" y="422031"/>
            <a:ext cx="6433334" cy="830997"/>
          </a:xfrm>
          <a:prstGeom prst="rect">
            <a:avLst/>
          </a:prstGeom>
          <a:noFill/>
        </p:spPr>
        <p:txBody>
          <a:bodyPr wrap="square">
            <a:spAutoFit/>
          </a:bodyPr>
          <a:lstStyle/>
          <a:p>
            <a:r>
              <a:rPr lang="en-US" sz="2400" dirty="0">
                <a:solidFill>
                  <a:schemeClr val="bg1"/>
                </a:solidFill>
                <a:latin typeface="Tajawal Medium" panose="00000600000000000000" pitchFamily="2" charset="-78"/>
                <a:cs typeface="Tajawal Medium" panose="00000600000000000000" pitchFamily="2" charset="-78"/>
              </a:rPr>
              <a:t>Linking Cultures &amp; Behaviors</a:t>
            </a:r>
          </a:p>
          <a:p>
            <a:r>
              <a:rPr lang="en-US" sz="2400" dirty="0" err="1">
                <a:solidFill>
                  <a:schemeClr val="bg1"/>
                </a:solidFill>
                <a:latin typeface="Tajawal Medium" panose="00000600000000000000" pitchFamily="2" charset="-78"/>
                <a:cs typeface="Tajawal Medium" panose="00000600000000000000" pitchFamily="2" charset="-78"/>
              </a:rPr>
              <a:t>Hofstade’s</a:t>
            </a:r>
            <a:r>
              <a:rPr lang="en-US" sz="2400" dirty="0">
                <a:solidFill>
                  <a:schemeClr val="bg1"/>
                </a:solidFill>
                <a:latin typeface="Tajawal Medium" panose="00000600000000000000" pitchFamily="2" charset="-78"/>
                <a:cs typeface="Tajawal Medium" panose="00000600000000000000" pitchFamily="2" charset="-78"/>
              </a:rPr>
              <a:t> Framework: Power </a:t>
            </a:r>
            <a:endParaRPr lang="en-US" sz="2400" dirty="0"/>
          </a:p>
        </p:txBody>
      </p:sp>
    </p:spTree>
    <p:extLst>
      <p:ext uri="{BB962C8B-B14F-4D97-AF65-F5344CB8AC3E}">
        <p14:creationId xmlns:p14="http://schemas.microsoft.com/office/powerpoint/2010/main" val="3877561594"/>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4344459" cy="830997"/>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Linking Cultures &amp; Behaviors</a:t>
            </a:r>
          </a:p>
          <a:p>
            <a:r>
              <a:rPr lang="en-US" sz="2400" dirty="0" err="1">
                <a:solidFill>
                  <a:schemeClr val="bg1"/>
                </a:solidFill>
                <a:latin typeface="Tajawal Medium" panose="00000600000000000000" pitchFamily="2" charset="-78"/>
                <a:cs typeface="Tajawal Medium" panose="00000600000000000000" pitchFamily="2" charset="-78"/>
              </a:rPr>
              <a:t>Hofstade’s</a:t>
            </a:r>
            <a:r>
              <a:rPr lang="en-US" sz="2400" dirty="0">
                <a:solidFill>
                  <a:schemeClr val="bg1"/>
                </a:solidFill>
                <a:latin typeface="Tajawal Medium" panose="00000600000000000000" pitchFamily="2" charset="-78"/>
                <a:cs typeface="Tajawal Medium" panose="00000600000000000000" pitchFamily="2" charset="-78"/>
              </a:rPr>
              <a:t> Framework: Power </a:t>
            </a:r>
            <a:endParaRPr lang="en-US" sz="2400" dirty="0"/>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03</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TextBox 9">
            <a:extLst>
              <a:ext uri="{FF2B5EF4-FFF2-40B4-BE49-F238E27FC236}">
                <a16:creationId xmlns="" xmlns:a16="http://schemas.microsoft.com/office/drawing/2014/main" id="{428A90AA-4DEF-39A9-AB0C-5712114B45B2}"/>
              </a:ext>
            </a:extLst>
          </p:cNvPr>
          <p:cNvSpPr txBox="1"/>
          <p:nvPr/>
        </p:nvSpPr>
        <p:spPr>
          <a:xfrm>
            <a:off x="2440788" y="1610200"/>
            <a:ext cx="6784101" cy="1200329"/>
          </a:xfrm>
          <a:prstGeom prst="rect">
            <a:avLst/>
          </a:prstGeom>
          <a:noFill/>
        </p:spPr>
        <p:txBody>
          <a:bodyPr wrap="square">
            <a:spAutoFit/>
          </a:bodyPr>
          <a:lstStyle/>
          <a:p>
            <a:pPr eaLnBrk="1" hangingPunct="1">
              <a:buFont typeface="Wingdings" panose="05000000000000000000" pitchFamily="2" charset="2"/>
              <a:buNone/>
            </a:pPr>
            <a:r>
              <a:rPr lang="en-US" altLang="ar-EG" sz="2400" dirty="0">
                <a:solidFill>
                  <a:srgbClr val="00A15F"/>
                </a:solidFill>
              </a:rPr>
              <a:t>Uncertainty avoidance </a:t>
            </a:r>
            <a:r>
              <a:rPr lang="en-US" altLang="ar-EG" sz="2400" dirty="0"/>
              <a:t>is the extent to which a society feels threatened by uncertain and ambiguous situations and tries to avoid them.</a:t>
            </a:r>
          </a:p>
        </p:txBody>
      </p:sp>
      <p:sp>
        <p:nvSpPr>
          <p:cNvPr id="12" name="TextBox 11">
            <a:extLst>
              <a:ext uri="{FF2B5EF4-FFF2-40B4-BE49-F238E27FC236}">
                <a16:creationId xmlns="" xmlns:a16="http://schemas.microsoft.com/office/drawing/2014/main" id="{8B218D47-7818-33B3-83A9-2DC0C9E222FE}"/>
              </a:ext>
            </a:extLst>
          </p:cNvPr>
          <p:cNvSpPr txBox="1"/>
          <p:nvPr/>
        </p:nvSpPr>
        <p:spPr>
          <a:xfrm>
            <a:off x="2351224" y="2727048"/>
            <a:ext cx="6963227" cy="2308324"/>
          </a:xfrm>
          <a:prstGeom prst="rect">
            <a:avLst/>
          </a:prstGeom>
          <a:noFill/>
        </p:spPr>
        <p:txBody>
          <a:bodyPr wrap="square">
            <a:spAutoFit/>
          </a:bodyPr>
          <a:lstStyle/>
          <a:p>
            <a:pPr eaLnBrk="1" hangingPunct="1">
              <a:buClr>
                <a:srgbClr val="CC6600"/>
              </a:buClr>
              <a:buSzTx/>
              <a:buFontTx/>
              <a:buNone/>
            </a:pPr>
            <a:r>
              <a:rPr lang="en-US" altLang="ar-EG" sz="2400" b="1" dirty="0"/>
              <a:t>High Uncertainty Avoidance:</a:t>
            </a:r>
            <a:r>
              <a:rPr lang="en-US" altLang="ar-EG" sz="2400" dirty="0">
                <a:solidFill>
                  <a:srgbClr val="FF6600"/>
                </a:solidFill>
              </a:rPr>
              <a:t>  </a:t>
            </a:r>
          </a:p>
          <a:p>
            <a:pPr eaLnBrk="1" hangingPunct="1">
              <a:buClr>
                <a:srgbClr val="CC6600"/>
              </a:buClr>
              <a:buSzTx/>
              <a:buFontTx/>
              <a:buNone/>
            </a:pPr>
            <a:r>
              <a:rPr lang="en-US" altLang="ar-EG" sz="2400" dirty="0"/>
              <a:t>Society does not like ambiguous situations and tries to avoid them. </a:t>
            </a:r>
          </a:p>
          <a:p>
            <a:pPr eaLnBrk="1" hangingPunct="1">
              <a:buClr>
                <a:srgbClr val="CC6600"/>
              </a:buClr>
              <a:buSzTx/>
              <a:buFontTx/>
              <a:buNone/>
            </a:pPr>
            <a:r>
              <a:rPr lang="en-US" altLang="ar-EG" sz="2400" b="1" dirty="0"/>
              <a:t>Low Uncertainty Avoidance:</a:t>
            </a:r>
            <a:r>
              <a:rPr lang="en-US" altLang="ar-EG" sz="2400" dirty="0">
                <a:solidFill>
                  <a:srgbClr val="FF6600"/>
                </a:solidFill>
              </a:rPr>
              <a:t>  </a:t>
            </a:r>
          </a:p>
          <a:p>
            <a:pPr eaLnBrk="1" hangingPunct="1">
              <a:buClr>
                <a:srgbClr val="CC6600"/>
              </a:buClr>
              <a:buSzTx/>
              <a:buFontTx/>
              <a:buNone/>
            </a:pPr>
            <a:r>
              <a:rPr lang="en-US" altLang="ar-EG" sz="2400" dirty="0"/>
              <a:t>Society does not mind ambiguous situations and embraces them.  </a:t>
            </a:r>
          </a:p>
        </p:txBody>
      </p:sp>
    </p:spTree>
    <p:extLst>
      <p:ext uri="{BB962C8B-B14F-4D97-AF65-F5344CB8AC3E}">
        <p14:creationId xmlns:p14="http://schemas.microsoft.com/office/powerpoint/2010/main" val="461667313"/>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101182"/>
            <a:ext cx="9533101" cy="1610200"/>
          </a:xfrm>
          <a:prstGeom prst="rect">
            <a:avLst/>
          </a:prstGeom>
        </p:spPr>
      </p:pic>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03</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TextBox 9">
            <a:extLst>
              <a:ext uri="{FF2B5EF4-FFF2-40B4-BE49-F238E27FC236}">
                <a16:creationId xmlns="" xmlns:a16="http://schemas.microsoft.com/office/drawing/2014/main" id="{A7F05884-294B-BCEE-7B09-65B4E648A456}"/>
              </a:ext>
            </a:extLst>
          </p:cNvPr>
          <p:cNvSpPr txBox="1"/>
          <p:nvPr/>
        </p:nvSpPr>
        <p:spPr>
          <a:xfrm>
            <a:off x="2249714" y="1901371"/>
            <a:ext cx="6977742" cy="2308324"/>
          </a:xfrm>
          <a:prstGeom prst="rect">
            <a:avLst/>
          </a:prstGeom>
          <a:noFill/>
        </p:spPr>
        <p:txBody>
          <a:bodyPr wrap="square">
            <a:spAutoFit/>
          </a:bodyPr>
          <a:lstStyle/>
          <a:p>
            <a:pPr eaLnBrk="1" hangingPunct="1">
              <a:buFontTx/>
              <a:buNone/>
            </a:pPr>
            <a:r>
              <a:rPr lang="en-US" altLang="ar-EG" sz="2400" b="1" dirty="0"/>
              <a:t>Long-term Orientation</a:t>
            </a:r>
          </a:p>
          <a:p>
            <a:pPr lvl="1" eaLnBrk="1" hangingPunct="1"/>
            <a:r>
              <a:rPr lang="en-US" altLang="ar-EG" sz="2400" dirty="0"/>
              <a:t>A national culture attribute that emphasizes the future, thrift, and persistence.</a:t>
            </a:r>
          </a:p>
          <a:p>
            <a:pPr eaLnBrk="1" hangingPunct="1">
              <a:buFontTx/>
              <a:buNone/>
            </a:pPr>
            <a:r>
              <a:rPr lang="en-US" altLang="ar-EG" sz="2400" b="1" dirty="0"/>
              <a:t>Short-term Orientation</a:t>
            </a:r>
          </a:p>
          <a:p>
            <a:pPr lvl="1" eaLnBrk="1" hangingPunct="1"/>
            <a:r>
              <a:rPr lang="en-US" altLang="ar-EG" sz="2400" dirty="0"/>
              <a:t>A national culture attribute that emphasizes the present and the here and now.</a:t>
            </a:r>
          </a:p>
        </p:txBody>
      </p:sp>
      <p:sp>
        <p:nvSpPr>
          <p:cNvPr id="12" name="TextBox 11">
            <a:extLst>
              <a:ext uri="{FF2B5EF4-FFF2-40B4-BE49-F238E27FC236}">
                <a16:creationId xmlns="" xmlns:a16="http://schemas.microsoft.com/office/drawing/2014/main" id="{273DB7D6-38DD-D6E2-A52E-AABD4A7201DE}"/>
              </a:ext>
            </a:extLst>
          </p:cNvPr>
          <p:cNvSpPr txBox="1"/>
          <p:nvPr/>
        </p:nvSpPr>
        <p:spPr>
          <a:xfrm>
            <a:off x="2964544" y="420914"/>
            <a:ext cx="6237512" cy="830997"/>
          </a:xfrm>
          <a:prstGeom prst="rect">
            <a:avLst/>
          </a:prstGeom>
          <a:noFill/>
        </p:spPr>
        <p:txBody>
          <a:bodyPr wrap="square">
            <a:spAutoFit/>
          </a:bodyPr>
          <a:lstStyle/>
          <a:p>
            <a:r>
              <a:rPr lang="en-US" sz="2400" dirty="0">
                <a:solidFill>
                  <a:schemeClr val="bg1"/>
                </a:solidFill>
                <a:latin typeface="Tajawal Medium" panose="00000600000000000000" pitchFamily="2" charset="-78"/>
                <a:cs typeface="Tajawal Medium" panose="00000600000000000000" pitchFamily="2" charset="-78"/>
              </a:rPr>
              <a:t>Linking Cultures &amp; Behaviors</a:t>
            </a:r>
          </a:p>
          <a:p>
            <a:r>
              <a:rPr lang="en-US" sz="2400" dirty="0" err="1">
                <a:solidFill>
                  <a:schemeClr val="bg1"/>
                </a:solidFill>
                <a:latin typeface="Tajawal Medium" panose="00000600000000000000" pitchFamily="2" charset="-78"/>
                <a:cs typeface="Tajawal Medium" panose="00000600000000000000" pitchFamily="2" charset="-78"/>
              </a:rPr>
              <a:t>Hofstade’s</a:t>
            </a:r>
            <a:r>
              <a:rPr lang="en-US" sz="2400" dirty="0">
                <a:solidFill>
                  <a:schemeClr val="bg1"/>
                </a:solidFill>
                <a:latin typeface="Tajawal Medium" panose="00000600000000000000" pitchFamily="2" charset="-78"/>
                <a:cs typeface="Tajawal Medium" panose="00000600000000000000" pitchFamily="2" charset="-78"/>
              </a:rPr>
              <a:t> Framework: Power </a:t>
            </a:r>
            <a:endParaRPr lang="en-US" sz="2400" dirty="0"/>
          </a:p>
        </p:txBody>
      </p:sp>
    </p:spTree>
    <p:extLst>
      <p:ext uri="{BB962C8B-B14F-4D97-AF65-F5344CB8AC3E}">
        <p14:creationId xmlns:p14="http://schemas.microsoft.com/office/powerpoint/2010/main" val="2611002365"/>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261257"/>
            <a:ext cx="9533101" cy="1610200"/>
          </a:xfrm>
          <a:prstGeom prst="rect">
            <a:avLst/>
          </a:prstGeom>
        </p:spPr>
      </p:pic>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03</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TextBox 9">
            <a:extLst>
              <a:ext uri="{FF2B5EF4-FFF2-40B4-BE49-F238E27FC236}">
                <a16:creationId xmlns="" xmlns:a16="http://schemas.microsoft.com/office/drawing/2014/main" id="{C1D28EB2-8034-A4C3-1975-39B87B120741}"/>
              </a:ext>
            </a:extLst>
          </p:cNvPr>
          <p:cNvSpPr txBox="1"/>
          <p:nvPr/>
        </p:nvSpPr>
        <p:spPr>
          <a:xfrm>
            <a:off x="2650377" y="1548645"/>
            <a:ext cx="6577079" cy="4154984"/>
          </a:xfrm>
          <a:prstGeom prst="rect">
            <a:avLst/>
          </a:prstGeom>
          <a:noFill/>
        </p:spPr>
        <p:txBody>
          <a:bodyPr wrap="square">
            <a:spAutoFit/>
          </a:bodyPr>
          <a:lstStyle/>
          <a:p>
            <a:pPr marL="450850" indent="-273050" eaLnBrk="1" hangingPunct="1">
              <a:spcAft>
                <a:spcPct val="50000"/>
              </a:spcAft>
            </a:pPr>
            <a:r>
              <a:rPr lang="en-US" altLang="ar-EG" sz="2400" dirty="0"/>
              <a:t>There are regional differences within countries.</a:t>
            </a:r>
          </a:p>
          <a:p>
            <a:pPr marL="450850" indent="-273050" eaLnBrk="1" hangingPunct="1">
              <a:spcAft>
                <a:spcPct val="50000"/>
              </a:spcAft>
            </a:pPr>
            <a:r>
              <a:rPr lang="en-US" altLang="ar-EG" sz="2400" dirty="0"/>
              <a:t>The original data is old and based on only one company.</a:t>
            </a:r>
          </a:p>
          <a:p>
            <a:pPr marL="450850" indent="-273050" eaLnBrk="1" hangingPunct="1">
              <a:spcAft>
                <a:spcPct val="50000"/>
              </a:spcAft>
            </a:pPr>
            <a:r>
              <a:rPr lang="en-US" altLang="ar-EG" sz="2400" dirty="0"/>
              <a:t>Hofstede had to make many judgment calls while doing the research.</a:t>
            </a:r>
          </a:p>
          <a:p>
            <a:pPr marL="450850" indent="-273050" eaLnBrk="1" hangingPunct="1">
              <a:spcAft>
                <a:spcPct val="50000"/>
              </a:spcAft>
            </a:pPr>
            <a:r>
              <a:rPr lang="en-US" altLang="ar-EG" sz="2400" dirty="0"/>
              <a:t>Some results don’t match what is believed to be true about given countries.</a:t>
            </a:r>
          </a:p>
          <a:p>
            <a:pPr marL="450850" indent="-273050" eaLnBrk="1" hangingPunct="1">
              <a:spcAft>
                <a:spcPct val="50000"/>
              </a:spcAft>
            </a:pPr>
            <a:r>
              <a:rPr lang="en-US" altLang="ar-EG" sz="2400" dirty="0"/>
              <a:t>Despite these problems it remains a very popular framework.</a:t>
            </a:r>
          </a:p>
        </p:txBody>
      </p:sp>
      <p:sp>
        <p:nvSpPr>
          <p:cNvPr id="14" name="TextBox 13">
            <a:extLst>
              <a:ext uri="{FF2B5EF4-FFF2-40B4-BE49-F238E27FC236}">
                <a16:creationId xmlns="" xmlns:a16="http://schemas.microsoft.com/office/drawing/2014/main" id="{D5547A8B-8F47-108C-45D7-CF6909FA13BD}"/>
              </a:ext>
            </a:extLst>
          </p:cNvPr>
          <p:cNvSpPr txBox="1"/>
          <p:nvPr/>
        </p:nvSpPr>
        <p:spPr>
          <a:xfrm>
            <a:off x="2766935" y="236724"/>
            <a:ext cx="6435121" cy="830997"/>
          </a:xfrm>
          <a:prstGeom prst="rect">
            <a:avLst/>
          </a:prstGeom>
          <a:noFill/>
        </p:spPr>
        <p:txBody>
          <a:bodyPr wrap="square">
            <a:spAutoFit/>
          </a:bodyPr>
          <a:lstStyle/>
          <a:p>
            <a:r>
              <a:rPr lang="en-US" sz="2400" dirty="0">
                <a:solidFill>
                  <a:schemeClr val="bg1"/>
                </a:solidFill>
                <a:latin typeface="Tajawal Medium" panose="00000600000000000000" pitchFamily="2" charset="-78"/>
                <a:cs typeface="Tajawal Medium" panose="00000600000000000000" pitchFamily="2" charset="-78"/>
              </a:rPr>
              <a:t>Linking Cultures &amp; Behaviors</a:t>
            </a:r>
          </a:p>
          <a:p>
            <a:r>
              <a:rPr lang="en-US" sz="2400" dirty="0" err="1">
                <a:solidFill>
                  <a:schemeClr val="bg1"/>
                </a:solidFill>
                <a:latin typeface="Tajawal Medium" panose="00000600000000000000" pitchFamily="2" charset="-78"/>
                <a:cs typeface="Tajawal Medium" panose="00000600000000000000" pitchFamily="2" charset="-78"/>
              </a:rPr>
              <a:t>Hofstade’s</a:t>
            </a:r>
            <a:r>
              <a:rPr lang="en-US" sz="2400" dirty="0">
                <a:solidFill>
                  <a:schemeClr val="bg1"/>
                </a:solidFill>
                <a:latin typeface="Tajawal Medium" panose="00000600000000000000" pitchFamily="2" charset="-78"/>
                <a:cs typeface="Tajawal Medium" panose="00000600000000000000" pitchFamily="2" charset="-78"/>
              </a:rPr>
              <a:t> Framework: Power </a:t>
            </a:r>
            <a:endParaRPr lang="en-US" sz="2400" dirty="0"/>
          </a:p>
        </p:txBody>
      </p:sp>
    </p:spTree>
    <p:extLst>
      <p:ext uri="{BB962C8B-B14F-4D97-AF65-F5344CB8AC3E}">
        <p14:creationId xmlns:p14="http://schemas.microsoft.com/office/powerpoint/2010/main" val="1001936298"/>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0" y="0"/>
            <a:ext cx="9533101" cy="1610200"/>
          </a:xfrm>
          <a:prstGeom prst="rect">
            <a:avLst/>
          </a:prstGeom>
        </p:spPr>
      </p:pic>
      <p:sp>
        <p:nvSpPr>
          <p:cNvPr id="7" name="TextBox 6"/>
          <p:cNvSpPr txBox="1"/>
          <p:nvPr/>
        </p:nvSpPr>
        <p:spPr>
          <a:xfrm>
            <a:off x="2650377" y="543490"/>
            <a:ext cx="5608252" cy="461665"/>
          </a:xfrm>
          <a:prstGeom prst="rect">
            <a:avLst/>
          </a:prstGeom>
          <a:noFill/>
        </p:spPr>
        <p:txBody>
          <a:bodyPr wrap="square" rtlCol="0">
            <a:spAutoFit/>
          </a:bodyPr>
          <a:lstStyle/>
          <a:p>
            <a:r>
              <a:rPr lang="en-US" sz="2400" dirty="0">
                <a:solidFill>
                  <a:schemeClr val="bg1"/>
                </a:solidFill>
                <a:cs typeface="Tajawal Medium" panose="00000600000000000000" pitchFamily="2" charset="-78"/>
              </a:rPr>
              <a:t>Globe Framework For Assessing Cultures</a:t>
            </a: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03</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TextBox 9">
            <a:extLst>
              <a:ext uri="{FF2B5EF4-FFF2-40B4-BE49-F238E27FC236}">
                <a16:creationId xmlns="" xmlns:a16="http://schemas.microsoft.com/office/drawing/2014/main" id="{C5108899-DD7F-275C-BFB2-CC8AB2481E1B}"/>
              </a:ext>
            </a:extLst>
          </p:cNvPr>
          <p:cNvSpPr txBox="1"/>
          <p:nvPr/>
        </p:nvSpPr>
        <p:spPr>
          <a:xfrm>
            <a:off x="3008086" y="1655219"/>
            <a:ext cx="6219370" cy="3554819"/>
          </a:xfrm>
          <a:prstGeom prst="rect">
            <a:avLst/>
          </a:prstGeom>
          <a:noFill/>
        </p:spPr>
        <p:txBody>
          <a:bodyPr wrap="square">
            <a:spAutoFit/>
          </a:bodyPr>
          <a:lstStyle/>
          <a:p>
            <a:pPr marL="0" marR="0" lvl="0" indent="0" algn="l" defTabSz="914400" rtl="0" eaLnBrk="1" fontAlgn="base" latinLnBrk="0" hangingPunct="1">
              <a:lnSpc>
                <a:spcPct val="100000"/>
              </a:lnSpc>
              <a:spcBef>
                <a:spcPct val="50000"/>
              </a:spcBef>
              <a:spcAft>
                <a:spcPct val="0"/>
              </a:spcAft>
              <a:buClrTx/>
              <a:buSzPct val="80000"/>
              <a:buFont typeface="Verdana" panose="020B0604030504040204" pitchFamily="34" charset="0"/>
              <a:buNone/>
              <a:tabLst/>
              <a:defRPr/>
            </a:pPr>
            <a:r>
              <a:rPr kumimoji="0" lang="en-US" altLang="ar-EG" sz="2000" b="0" i="0" u="none" strike="noStrike" kern="0" cap="none" spc="0" normalizeH="0" baseline="0" noProof="0" dirty="0">
                <a:ln>
                  <a:noFill/>
                </a:ln>
                <a:solidFill>
                  <a:srgbClr val="000000"/>
                </a:solidFill>
                <a:effectLst/>
                <a:uLnTx/>
                <a:uFillTx/>
                <a:latin typeface="Verdana"/>
                <a:ea typeface="+mn-ea"/>
                <a:cs typeface="Arial"/>
              </a:rPr>
              <a:t>Identifies nine dimensions of national culture.</a:t>
            </a:r>
          </a:p>
          <a:p>
            <a:pPr marL="0" marR="0" lvl="0" indent="0" algn="l" defTabSz="914400" rtl="0" eaLnBrk="1" fontAlgn="base" latinLnBrk="0" hangingPunct="1">
              <a:lnSpc>
                <a:spcPct val="100000"/>
              </a:lnSpc>
              <a:spcBef>
                <a:spcPct val="50000"/>
              </a:spcBef>
              <a:spcAft>
                <a:spcPct val="0"/>
              </a:spcAft>
              <a:buClrTx/>
              <a:buSzPct val="80000"/>
              <a:buFont typeface="Verdana" panose="020B0604030504040204" pitchFamily="34" charset="0"/>
              <a:buChar char="•"/>
              <a:tabLst/>
              <a:defRPr/>
            </a:pPr>
            <a:endParaRPr kumimoji="0" lang="en-US" altLang="ar-EG" sz="1000" b="0" i="0" u="none" strike="noStrike" kern="0" cap="none" spc="0" normalizeH="0" baseline="0" noProof="0" dirty="0">
              <a:ln>
                <a:noFill/>
              </a:ln>
              <a:solidFill>
                <a:srgbClr val="000000"/>
              </a:solidFill>
              <a:effectLst/>
              <a:uLnTx/>
              <a:uFillTx/>
              <a:latin typeface="Verdana"/>
              <a:ea typeface="+mn-ea"/>
              <a:cs typeface="Arial"/>
            </a:endParaRPr>
          </a:p>
          <a:p>
            <a:pPr marL="0" marR="0" lvl="0" indent="0" algn="l" defTabSz="914400" rtl="0" eaLnBrk="1" fontAlgn="base" latinLnBrk="0" hangingPunct="1">
              <a:lnSpc>
                <a:spcPct val="100000"/>
              </a:lnSpc>
              <a:spcBef>
                <a:spcPct val="50000"/>
              </a:spcBef>
              <a:spcAft>
                <a:spcPct val="0"/>
              </a:spcAft>
              <a:buClrTx/>
              <a:buSzPct val="80000"/>
              <a:buFont typeface="Verdana" panose="020B0604030504040204" pitchFamily="34" charset="0"/>
              <a:buNone/>
              <a:tabLst/>
              <a:defRPr/>
            </a:pPr>
            <a:r>
              <a:rPr kumimoji="0" lang="en-US" altLang="ar-EG" sz="2000" b="0" i="0" u="none" strike="noStrike" kern="0" cap="none" spc="0" normalizeH="0" baseline="0" noProof="0" dirty="0">
                <a:ln>
                  <a:noFill/>
                </a:ln>
                <a:solidFill>
                  <a:srgbClr val="000000"/>
                </a:solidFill>
                <a:effectLst/>
                <a:uLnTx/>
                <a:uFillTx/>
                <a:latin typeface="Verdana"/>
                <a:ea typeface="+mn-ea"/>
                <a:cs typeface="Arial"/>
              </a:rPr>
              <a:t>Similar to Hofstede’s framework with these additional dimensions:</a:t>
            </a:r>
          </a:p>
          <a:p>
            <a:pPr marL="450850" marR="0" lvl="1" indent="-271463" algn="l" defTabSz="914400" rtl="0" eaLnBrk="1" fontAlgn="base" latinLnBrk="0" hangingPunct="1">
              <a:lnSpc>
                <a:spcPct val="100000"/>
              </a:lnSpc>
              <a:spcBef>
                <a:spcPct val="50000"/>
              </a:spcBef>
              <a:spcAft>
                <a:spcPct val="0"/>
              </a:spcAft>
              <a:buClrTx/>
              <a:buSzPct val="80000"/>
              <a:buFont typeface="Verdana" panose="020B0604030504040204" pitchFamily="34" charset="0"/>
              <a:buChar char="•"/>
              <a:tabLst/>
              <a:defRPr/>
            </a:pPr>
            <a:r>
              <a:rPr kumimoji="0" lang="en-US" altLang="ar-EG" sz="2000" b="0" i="0" u="none" strike="noStrike" kern="0" cap="none" spc="0" normalizeH="0" baseline="0" noProof="0" dirty="0">
                <a:ln>
                  <a:noFill/>
                </a:ln>
                <a:solidFill>
                  <a:srgbClr val="000000"/>
                </a:solidFill>
                <a:effectLst/>
                <a:uLnTx/>
                <a:uFillTx/>
                <a:latin typeface="Verdana"/>
                <a:cs typeface="Arial"/>
              </a:rPr>
              <a:t>Humane Orientation: how much society rewards people for being generous, and kind.</a:t>
            </a:r>
          </a:p>
          <a:p>
            <a:pPr marL="450850" marR="0" lvl="1" indent="-271463" algn="l" defTabSz="914400" rtl="0" eaLnBrk="1" fontAlgn="base" latinLnBrk="0" hangingPunct="1">
              <a:lnSpc>
                <a:spcPct val="100000"/>
              </a:lnSpc>
              <a:spcBef>
                <a:spcPct val="50000"/>
              </a:spcBef>
              <a:spcAft>
                <a:spcPct val="0"/>
              </a:spcAft>
              <a:buClrTx/>
              <a:buSzPct val="80000"/>
              <a:buFont typeface="Verdana" panose="020B0604030504040204" pitchFamily="34" charset="0"/>
              <a:buChar char="•"/>
              <a:tabLst/>
              <a:defRPr/>
            </a:pPr>
            <a:r>
              <a:rPr kumimoji="0" lang="en-US" altLang="ar-EG" sz="2000" b="0" i="0" u="none" strike="noStrike" kern="0" cap="none" spc="0" normalizeH="0" baseline="0" noProof="0" dirty="0">
                <a:ln>
                  <a:noFill/>
                </a:ln>
                <a:solidFill>
                  <a:srgbClr val="000000"/>
                </a:solidFill>
                <a:effectLst/>
                <a:uLnTx/>
                <a:uFillTx/>
                <a:latin typeface="Verdana"/>
                <a:cs typeface="Arial"/>
              </a:rPr>
              <a:t>Performance Orientation: how much society encourages and rewards performance improvement and excellence.</a:t>
            </a:r>
          </a:p>
        </p:txBody>
      </p:sp>
    </p:spTree>
    <p:extLst>
      <p:ext uri="{BB962C8B-B14F-4D97-AF65-F5344CB8AC3E}">
        <p14:creationId xmlns:p14="http://schemas.microsoft.com/office/powerpoint/2010/main" val="2206801104"/>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5303452" cy="461665"/>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Summary &amp; Managerial Implications</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03</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4" name="TextBox 13">
            <a:extLst>
              <a:ext uri="{FF2B5EF4-FFF2-40B4-BE49-F238E27FC236}">
                <a16:creationId xmlns="" xmlns:a16="http://schemas.microsoft.com/office/drawing/2014/main" id="{A9F40E01-B560-7947-2A83-819DDF930D17}"/>
              </a:ext>
            </a:extLst>
          </p:cNvPr>
          <p:cNvSpPr txBox="1"/>
          <p:nvPr/>
        </p:nvSpPr>
        <p:spPr>
          <a:xfrm>
            <a:off x="3008086" y="1786024"/>
            <a:ext cx="6219370" cy="3785652"/>
          </a:xfrm>
          <a:prstGeom prst="rect">
            <a:avLst/>
          </a:prstGeom>
          <a:noFill/>
        </p:spPr>
        <p:txBody>
          <a:bodyPr wrap="square">
            <a:spAutoFit/>
          </a:bodyPr>
          <a:lstStyle/>
          <a:p>
            <a:pPr marL="381000" indent="-381000" eaLnBrk="1" hangingPunct="1">
              <a:buSzTx/>
              <a:buFont typeface="Verdana" panose="020B0604030504040204" pitchFamily="34" charset="0"/>
              <a:buAutoNum type="arabicPeriod"/>
            </a:pPr>
            <a:r>
              <a:rPr lang="en-US" altLang="ar-EG" sz="2000" b="1" dirty="0"/>
              <a:t>Ability</a:t>
            </a:r>
          </a:p>
          <a:p>
            <a:pPr marL="561975" lvl="2" indent="-381000" eaLnBrk="1" hangingPunct="1">
              <a:buFontTx/>
              <a:buChar char="•"/>
            </a:pPr>
            <a:r>
              <a:rPr lang="en-US" altLang="ar-EG" sz="2000" dirty="0"/>
              <a:t>Directly influences employees’ level of performance.</a:t>
            </a:r>
          </a:p>
          <a:p>
            <a:pPr marL="561975" lvl="2" indent="-381000" eaLnBrk="1" hangingPunct="1">
              <a:buFontTx/>
              <a:buChar char="•"/>
            </a:pPr>
            <a:r>
              <a:rPr lang="en-US" altLang="ar-EG" sz="2000" dirty="0"/>
              <a:t>Managers need to focus on ability in selection, promotion, and transfer.</a:t>
            </a:r>
          </a:p>
          <a:p>
            <a:pPr marL="561975" lvl="2" indent="-381000" eaLnBrk="1" hangingPunct="1">
              <a:buFontTx/>
              <a:buChar char="•"/>
            </a:pPr>
            <a:r>
              <a:rPr lang="en-US" altLang="ar-EG" sz="2000" dirty="0"/>
              <a:t>Fine-tune job to fit incumbent’s abilities. </a:t>
            </a:r>
          </a:p>
          <a:p>
            <a:pPr marL="561975" lvl="2" indent="-381000" eaLnBrk="1" hangingPunct="1"/>
            <a:endParaRPr lang="en-US" altLang="ar-EG" sz="2000" dirty="0"/>
          </a:p>
          <a:p>
            <a:pPr marL="458788" lvl="1" indent="-457200" eaLnBrk="1" hangingPunct="1">
              <a:buSzTx/>
              <a:buFont typeface="Verdana" panose="020B0604030504040204" pitchFamily="34" charset="0"/>
              <a:buAutoNum type="arabicPeriod" startAt="2"/>
            </a:pPr>
            <a:r>
              <a:rPr lang="en-US" altLang="ar-EG" sz="2000" b="1" dirty="0"/>
              <a:t>Biographical Characteristics</a:t>
            </a:r>
          </a:p>
          <a:p>
            <a:pPr marL="561975" lvl="2" indent="-381000" eaLnBrk="1" hangingPunct="1">
              <a:buFontTx/>
              <a:buChar char="•"/>
            </a:pPr>
            <a:r>
              <a:rPr lang="en-US" altLang="ar-EG" sz="2000" dirty="0"/>
              <a:t>Should not be used in management decisions: possible source of bias. </a:t>
            </a:r>
          </a:p>
          <a:p>
            <a:pPr marL="458788" lvl="1" indent="-457200" eaLnBrk="1" hangingPunct="1">
              <a:buSzTx/>
              <a:buFont typeface="Verdana" panose="020B0604030504040204" pitchFamily="34" charset="0"/>
              <a:buAutoNum type="arabicPeriod" startAt="2"/>
            </a:pPr>
            <a:r>
              <a:rPr lang="en-US" altLang="ar-EG" sz="2000" b="1" dirty="0"/>
              <a:t>Learning</a:t>
            </a:r>
          </a:p>
          <a:p>
            <a:pPr marL="561975" lvl="2" indent="-381000" eaLnBrk="1" hangingPunct="1">
              <a:buFont typeface="Verdana" panose="020B0604030504040204" pitchFamily="34" charset="0"/>
              <a:buChar char="•"/>
            </a:pPr>
            <a:r>
              <a:rPr lang="en-US" altLang="ar-EG" sz="2000" dirty="0"/>
              <a:t>Observable change in behavior = learning.</a:t>
            </a:r>
          </a:p>
          <a:p>
            <a:pPr marL="561975" lvl="2" indent="-381000" eaLnBrk="1" hangingPunct="1">
              <a:buFont typeface="Verdana" panose="020B0604030504040204" pitchFamily="34" charset="0"/>
              <a:buChar char="•"/>
            </a:pPr>
            <a:r>
              <a:rPr lang="en-US" altLang="ar-EG" sz="2000" dirty="0"/>
              <a:t>Reinforcement works better than punishment.</a:t>
            </a:r>
          </a:p>
        </p:txBody>
      </p:sp>
    </p:spTree>
    <p:extLst>
      <p:ext uri="{BB962C8B-B14F-4D97-AF65-F5344CB8AC3E}">
        <p14:creationId xmlns:p14="http://schemas.microsoft.com/office/powerpoint/2010/main" val="23768566"/>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5637280" cy="830997"/>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Summary &amp; Managerial Implications</a:t>
            </a:r>
            <a:endParaRPr lang="en-US" sz="2400" dirty="0">
              <a:solidFill>
                <a:srgbClr val="FF9518"/>
              </a:solidFill>
              <a:latin typeface="Tajawal Medium" panose="00000600000000000000" pitchFamily="2" charset="-78"/>
              <a:cs typeface="Tajawal Medium" panose="00000600000000000000" pitchFamily="2" charset="-78"/>
            </a:endParaRPr>
          </a:p>
          <a:p>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03</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TextBox 9">
            <a:extLst>
              <a:ext uri="{FF2B5EF4-FFF2-40B4-BE49-F238E27FC236}">
                <a16:creationId xmlns="" xmlns:a16="http://schemas.microsoft.com/office/drawing/2014/main" id="{C31DDD4D-CCB3-7F50-6800-C7A904A36CC9}"/>
              </a:ext>
            </a:extLst>
          </p:cNvPr>
          <p:cNvSpPr txBox="1"/>
          <p:nvPr/>
        </p:nvSpPr>
        <p:spPr>
          <a:xfrm>
            <a:off x="2650377" y="1610200"/>
            <a:ext cx="6577079" cy="2862322"/>
          </a:xfrm>
          <a:prstGeom prst="rect">
            <a:avLst/>
          </a:prstGeom>
          <a:noFill/>
        </p:spPr>
        <p:txBody>
          <a:bodyPr wrap="square">
            <a:spAutoFit/>
          </a:bodyPr>
          <a:lstStyle/>
          <a:p>
            <a:pPr marL="0" indent="0" eaLnBrk="1" hangingPunct="1">
              <a:buSzPct val="100000"/>
              <a:buFont typeface="Verdana" panose="020B0604030504040204" pitchFamily="34" charset="0"/>
              <a:buAutoNum type="arabicPeriod" startAt="4"/>
            </a:pPr>
            <a:r>
              <a:rPr lang="en-US" altLang="ar-EG" sz="2000" b="1" dirty="0"/>
              <a:t>Personality</a:t>
            </a:r>
          </a:p>
          <a:p>
            <a:pPr marL="542925" lvl="1" indent="-271463" eaLnBrk="1" hangingPunct="1"/>
            <a:r>
              <a:rPr lang="en-US" altLang="ar-EG" sz="2000" dirty="0"/>
              <a:t>Screen for the Big Five trait of conscientiousness. </a:t>
            </a:r>
          </a:p>
          <a:p>
            <a:pPr marL="542925" lvl="1" indent="-271463" eaLnBrk="1" hangingPunct="1"/>
            <a:r>
              <a:rPr lang="en-US" altLang="ar-EG" sz="2000" dirty="0"/>
              <a:t>Take into account the situational factors as well.</a:t>
            </a:r>
          </a:p>
          <a:p>
            <a:pPr marL="542925" lvl="1" indent="-271463" eaLnBrk="1" hangingPunct="1"/>
            <a:r>
              <a:rPr lang="en-US" altLang="ar-EG" sz="2000" dirty="0"/>
              <a:t>MBTI can help with training and development.</a:t>
            </a:r>
          </a:p>
          <a:p>
            <a:pPr marL="542925" lvl="1" indent="-271463" eaLnBrk="1" hangingPunct="1">
              <a:buFont typeface="Verdana" panose="020B0604030504040204" pitchFamily="34" charset="0"/>
              <a:buNone/>
            </a:pPr>
            <a:endParaRPr lang="en-US" altLang="ar-EG" sz="2000" dirty="0"/>
          </a:p>
          <a:p>
            <a:pPr marL="0" indent="0" eaLnBrk="1" hangingPunct="1">
              <a:buSzPct val="100000"/>
              <a:buFont typeface="Verdana" panose="020B0604030504040204" pitchFamily="34" charset="0"/>
              <a:buAutoNum type="arabicPeriod" startAt="4"/>
            </a:pPr>
            <a:r>
              <a:rPr lang="en-US" altLang="ar-EG" sz="2000" b="1" dirty="0"/>
              <a:t>  Values</a:t>
            </a:r>
          </a:p>
          <a:p>
            <a:pPr marL="542925" lvl="1" indent="-271463" eaLnBrk="1" hangingPunct="1"/>
            <a:r>
              <a:rPr lang="en-US" altLang="ar-EG" sz="2000" dirty="0"/>
              <a:t>Often explain attitudes, behaviors, and perceptions.</a:t>
            </a:r>
          </a:p>
          <a:p>
            <a:pPr marL="542925" lvl="1" indent="-271463" eaLnBrk="1" hangingPunct="1"/>
            <a:r>
              <a:rPr lang="en-US" altLang="ar-EG" sz="2000" dirty="0"/>
              <a:t>Higher performance and satisfaction achieved when the individual’s values match those of the organization.</a:t>
            </a:r>
          </a:p>
        </p:txBody>
      </p:sp>
    </p:spTree>
    <p:extLst>
      <p:ext uri="{BB962C8B-B14F-4D97-AF65-F5344CB8AC3E}">
        <p14:creationId xmlns:p14="http://schemas.microsoft.com/office/powerpoint/2010/main" val="3026926601"/>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1262</TotalTime>
  <Words>2787</Words>
  <Application>Microsoft Office PowerPoint</Application>
  <PresentationFormat>Widescreen</PresentationFormat>
  <Paragraphs>470</Paragraphs>
  <Slides>52</Slides>
  <Notes>0</Notes>
  <HiddenSlides>0</HiddenSlides>
  <MMClips>0</MMClips>
  <ScaleCrop>false</ScaleCrop>
  <HeadingPairs>
    <vt:vector size="6" baseType="variant">
      <vt:variant>
        <vt:lpstr>Fonts Used</vt:lpstr>
      </vt:variant>
      <vt:variant>
        <vt:i4>9</vt:i4>
      </vt:variant>
      <vt:variant>
        <vt:lpstr>Theme</vt:lpstr>
      </vt:variant>
      <vt:variant>
        <vt:i4>1</vt:i4>
      </vt:variant>
      <vt:variant>
        <vt:lpstr>Slide Titles</vt:lpstr>
      </vt:variant>
      <vt:variant>
        <vt:i4>52</vt:i4>
      </vt:variant>
    </vt:vector>
  </HeadingPairs>
  <TitlesOfParts>
    <vt:vector size="62" baseType="lpstr">
      <vt:lpstr>Arial</vt:lpstr>
      <vt:lpstr>Calibri</vt:lpstr>
      <vt:lpstr>Calibri Light</vt:lpstr>
      <vt:lpstr>Cambria</vt:lpstr>
      <vt:lpstr>inherit</vt:lpstr>
      <vt:lpstr>sawah</vt:lpstr>
      <vt:lpstr>Tajawal Medium</vt:lpstr>
      <vt:lpstr>Verdana</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Individualism vs. Collectivism</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Walid  El Leithy</dc:creator>
  <cp:lastModifiedBy>Microsoft account</cp:lastModifiedBy>
  <cp:revision>77</cp:revision>
  <dcterms:created xsi:type="dcterms:W3CDTF">2022-05-27T10:44:51Z</dcterms:created>
  <dcterms:modified xsi:type="dcterms:W3CDTF">2023-01-27T20:32:50Z</dcterms:modified>
</cp:coreProperties>
</file>