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1"/>
  </p:notesMasterIdLst>
  <p:sldIdLst>
    <p:sldId id="303" r:id="rId5"/>
    <p:sldId id="276" r:id="rId6"/>
    <p:sldId id="496" r:id="rId7"/>
    <p:sldId id="498" r:id="rId8"/>
    <p:sldId id="508" r:id="rId9"/>
    <p:sldId id="509" r:id="rId10"/>
    <p:sldId id="516" r:id="rId11"/>
    <p:sldId id="517" r:id="rId12"/>
    <p:sldId id="518" r:id="rId13"/>
    <p:sldId id="519" r:id="rId14"/>
    <p:sldId id="520" r:id="rId15"/>
    <p:sldId id="521" r:id="rId16"/>
    <p:sldId id="522" r:id="rId17"/>
    <p:sldId id="523" r:id="rId18"/>
    <p:sldId id="524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6"/>
            <p14:sldId id="498"/>
            <p14:sldId id="508"/>
            <p14:sldId id="509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203E5F"/>
    <a:srgbClr val="00AEEF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829697" y="3363226"/>
            <a:ext cx="60766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IoT Security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19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IoT 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Foreword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2748" y="2199338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In today's human-centered network era, security has become the biggest concern for network development. It also will be a more trending topic in the coming Internet of Things (IoT) era where everything can be connected.</a:t>
            </a:r>
          </a:p>
          <a:p>
            <a:endParaRPr lang="en-US" sz="28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IoT security involves four layers: application, platform, network, and device. A comprehensive security protection mechanism must be designed to ensure collaborative protection at each layer.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6E68E-EE0A-141E-96A5-55B61408B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394724-65C8-F29B-9F8C-533F897D6C1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1DC20B-A664-DBDC-9790-E121AB8C5859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1198B9-E7A2-ADED-BF45-D8B08C85CA5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6B4268-77D6-F6F0-5CF2-DBEA80CCC68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BE2E8D-CBBD-95E1-2B12-40C5EDD3F47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2933372-48D8-074E-1167-E32DCD893CD0}"/>
              </a:ext>
            </a:extLst>
          </p:cNvPr>
          <p:cNvSpPr txBox="1"/>
          <p:nvPr/>
        </p:nvSpPr>
        <p:spPr>
          <a:xfrm>
            <a:off x="728579" y="2295590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Alexandria"/>
              </a:rPr>
              <a:t>Upon completion of this course, you will have an understanding of: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Alexandria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200" dirty="0">
                <a:latin typeface="Alexandria"/>
              </a:rPr>
              <a:t>Problems faced by IoT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200" dirty="0">
                <a:latin typeface="Alexandria"/>
              </a:rPr>
              <a:t>Huawei IoT security technologies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200" dirty="0">
                <a:latin typeface="Alexandria"/>
              </a:rPr>
              <a:t>Typical Huawei IoT security cases</a:t>
            </a:r>
          </a:p>
          <a:p>
            <a:endParaRPr lang="en-US" sz="3200" dirty="0">
              <a:solidFill>
                <a:srgbClr val="2D3956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D54559-340B-B6E7-853C-D54AE2ADD1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/>
              <a:t>At the end of this course, you will have knowledge of:</a:t>
            </a:r>
          </a:p>
          <a:p>
            <a:endParaRPr lang="en-US" sz="18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Common IoT wired communication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technical standards, features, and differences between various short-range wireless communications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characteristics and developing trends of cellular mobile communication technologies.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/>
              <a:t>The  characteristics   of  Low  Power  Wide  Area  (LPWA)  communications technologies and distinguish between their different types.</a:t>
            </a:r>
            <a:endParaRPr lang="en-US" sz="1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Tesla Incident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226B1E0-81D0-05F2-445C-A40A14C6F9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8191161"/>
              </p:ext>
            </p:extLst>
          </p:nvPr>
        </p:nvGraphicFramePr>
        <p:xfrm>
          <a:off x="2351258" y="1905195"/>
          <a:ext cx="8905174" cy="3950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6134040" imgH="2720520" progId="Paint.Picture">
                  <p:embed/>
                </p:oleObj>
              </mc:Choice>
              <mc:Fallback>
                <p:oleObj name="Bitmap Image" r:id="rId3" imgW="6134040" imgH="2720520" progId="Paint.Pictur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C3C832DF-AEE7-B5EA-D11B-3E7ACE84761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51258" y="1905195"/>
                        <a:ext cx="8905174" cy="39501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416896" y="1131364"/>
            <a:ext cx="7737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Nanjing Environmental Protection Bureau Incident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422C403-1634-C37E-39FD-BD2A97A8D5B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3769899"/>
              </p:ext>
            </p:extLst>
          </p:nvPr>
        </p:nvGraphicFramePr>
        <p:xfrm>
          <a:off x="2604930" y="1899944"/>
          <a:ext cx="8159741" cy="39072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66640" imgH="2857680" progId="PBrush">
                  <p:embed/>
                </p:oleObj>
              </mc:Choice>
              <mc:Fallback>
                <p:oleObj name="Bitmap Image" r:id="rId3" imgW="5966640" imgH="28576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3836EC77-378B-5C71-D906-C65ABD39372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04930" y="1899944"/>
                        <a:ext cx="8159741" cy="39072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DDoS Attack on Network Cameras in U.S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6B4F6689-0222-1AD6-CB9A-7CF9E5A6E5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4084196"/>
              </p:ext>
            </p:extLst>
          </p:nvPr>
        </p:nvGraphicFramePr>
        <p:xfrm>
          <a:off x="2443513" y="1818746"/>
          <a:ext cx="8561371" cy="4023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51160" imgH="2796480" progId="PBrush">
                  <p:embed/>
                </p:oleObj>
              </mc:Choice>
              <mc:Fallback>
                <p:oleObj name="Bitmap Image" r:id="rId3" imgW="5951160" imgH="27964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096C61CB-01EB-3710-60BE-CFEBCA7BFC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43513" y="1818746"/>
                        <a:ext cx="8561371" cy="40237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6AB44-21CD-CF02-7253-57E8C1AEB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650441-9F92-1E77-5DDD-BB3FB04BA6F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563B1A-6394-6007-DE44-E7C3E09C24B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Summary of Threats in Key IoT Security Fields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205B40-EC86-A9D7-6C21-B463013DD0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3573CE-BADB-B8D2-68AE-7EFFEC7B13B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700F02-4BFE-E7A9-76AF-8F8D48DD6E8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C9FFDD-13A2-2F8A-633F-E4491909E7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0AF1A30-381C-76F3-E8C8-5C49DF57890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1677737"/>
              </p:ext>
            </p:extLst>
          </p:nvPr>
        </p:nvGraphicFramePr>
        <p:xfrm>
          <a:off x="2508829" y="1850815"/>
          <a:ext cx="8598543" cy="4084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81760" imgH="2842200" progId="PBrush">
                  <p:embed/>
                </p:oleObj>
              </mc:Choice>
              <mc:Fallback>
                <p:oleObj name="Bitmap Image" r:id="rId3" imgW="5981760" imgH="28422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8EA3BD53-E80A-9610-4222-F1CE641EDD8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8829" y="1850815"/>
                        <a:ext cx="8598543" cy="40847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240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E9698-A7A4-1044-2F63-C78511732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EAF15B-D563-62CA-B94B-3BD05658FE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E6CAC9-8E1D-7C8C-C994-8D94507AA555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Trend of Network Attack Technologies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295623-3649-24F4-608B-13E4E7BEF5B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96558C-EEC5-67E6-B103-C5CAE638A8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4F7B98-CBBF-F7E7-7C98-2D65695DE28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73D21D-6A3A-73F1-5639-9FD130DEF4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B0098973-4953-CFC4-7024-93FE5440AF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1873944"/>
              </p:ext>
            </p:extLst>
          </p:nvPr>
        </p:nvGraphicFramePr>
        <p:xfrm>
          <a:off x="2438399" y="1844651"/>
          <a:ext cx="8525413" cy="4058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75200" imgH="2796480" progId="PBrush">
                  <p:embed/>
                </p:oleObj>
              </mc:Choice>
              <mc:Fallback>
                <p:oleObj name="Bitmap Image" r:id="rId3" imgW="5875200" imgH="27964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61C309E1-1235-06D4-E59F-F544D6644E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8399" y="1844651"/>
                        <a:ext cx="8525413" cy="40588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415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52D1D-A97F-44DF-9700-1AB3C8F9C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795C58-A351-09B0-1F92-1A6954EF9CE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6F6867-1B1E-9DE3-6517-D2134C2D295F}"/>
              </a:ext>
            </a:extLst>
          </p:cNvPr>
          <p:cNvSpPr txBox="1"/>
          <p:nvPr/>
        </p:nvSpPr>
        <p:spPr>
          <a:xfrm>
            <a:off x="2384813" y="1083237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“3T+1M” Framework of the Huawei IoT Security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6E8120-8705-6A36-2041-D9898730FD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52C729-084B-5A71-19A2-5E9BBD1E8C0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30D471-AD1E-3A3F-EAB1-BBBAF61287E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0E3D9B-BC72-B20D-640D-44D87F6BB5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AA21BB88-9FAA-431A-14B1-CFA51509018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8210145"/>
              </p:ext>
            </p:extLst>
          </p:nvPr>
        </p:nvGraphicFramePr>
        <p:xfrm>
          <a:off x="2454442" y="1850978"/>
          <a:ext cx="8534400" cy="40190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6195240" imgH="2918520" progId="PBrush">
                  <p:embed/>
                </p:oleObj>
              </mc:Choice>
              <mc:Fallback>
                <p:oleObj name="Bitmap Image" r:id="rId3" imgW="6195240" imgH="29185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EF36EE80-3A43-8F98-EF14-0B4192FC058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54442" y="1850978"/>
                        <a:ext cx="8534400" cy="40190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951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5504A9-0D70-4527-3FE5-308C46BEB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8692D8-5934-98DA-9A32-53DECBD79BF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24B857-9FF1-1265-D738-0DB7813F6499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Huawei IoT Security System – Cloud Pipe Device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9D7CF1-CAC2-86AC-9764-2B96A55E6F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171682-E905-E080-582C-784E2C687E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35689F-3E25-7088-46FA-40C04716176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791A5C-3918-0610-8D0F-34B9EA57C9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C29FD9B9-73C6-3F33-1A38-1C4E2ABF85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5737801"/>
              </p:ext>
            </p:extLst>
          </p:nvPr>
        </p:nvGraphicFramePr>
        <p:xfrm>
          <a:off x="2502569" y="1898631"/>
          <a:ext cx="8085220" cy="3947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539680" imgH="2705040" progId="PBrush">
                  <p:embed/>
                </p:oleObj>
              </mc:Choice>
              <mc:Fallback>
                <p:oleObj name="Bitmap Image" r:id="rId3" imgW="5539680" imgH="270504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DE572A1B-ED30-024F-AA78-E4D68D02B5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2569" y="1898631"/>
                        <a:ext cx="8085220" cy="39476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717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A0319-6324-2BD0-F9E3-933193734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134FB5-1FB6-8595-B9E0-0E732AD5C52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4A885E-4208-F469-BA88-4BBD1BDF84D3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Huawei IoT Security System – Cloud Pipe Device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AA9708-6734-0507-5D5E-684EF490808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B16C92-59ED-33A2-6202-C70CFF72FB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9C9B1F-D286-30AB-6EB1-62715D4BF32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6A7B34-C6B5-10C1-1F8A-23535F48B8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CEA5CFA-927D-9D93-4B2A-9734443615D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0787880"/>
              </p:ext>
            </p:extLst>
          </p:nvPr>
        </p:nvGraphicFramePr>
        <p:xfrm>
          <a:off x="2470483" y="1954090"/>
          <a:ext cx="8655631" cy="3853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05440" imgH="2629080" progId="PBrush">
                  <p:embed/>
                </p:oleObj>
              </mc:Choice>
              <mc:Fallback>
                <p:oleObj name="Bitmap Image" r:id="rId3" imgW="5905440" imgH="26290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A72E4C46-1BBE-6CB5-8CC4-AC9C35179D4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70483" y="1954090"/>
                        <a:ext cx="8655631" cy="38531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555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02433-04C6-9A56-CE4D-0849C731E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6B327C-CD7B-3446-4B70-F614ED4F457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E64C8-1D2A-EC37-D030-1F5818787182}"/>
              </a:ext>
            </a:extLst>
          </p:cNvPr>
          <p:cNvSpPr txBox="1"/>
          <p:nvPr/>
        </p:nvSpPr>
        <p:spPr>
          <a:xfrm>
            <a:off x="2352729" y="826564"/>
            <a:ext cx="73367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Device Security: Firmware Validity and Integrity Achieved by the FOTA Digital Signature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002279-EB49-EF1F-8ACB-A637B35F98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DFCB7C-D419-CA86-AB10-FCAB479D1BD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86841A-929E-287F-09FF-169E3D45BFC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57B12D-94C2-0781-3B21-AE7A76471C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52E25105-2DF8-52A4-CF17-F9B5242F03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0793622"/>
              </p:ext>
            </p:extLst>
          </p:nvPr>
        </p:nvGraphicFramePr>
        <p:xfrm>
          <a:off x="1005209" y="2215735"/>
          <a:ext cx="10063843" cy="36877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29480" imgH="2461320" progId="PBrush">
                  <p:embed/>
                </p:oleObj>
              </mc:Choice>
              <mc:Fallback>
                <p:oleObj name="Bitmap Image" r:id="rId3" imgW="5829480" imgH="24613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D3AF7DD1-B219-F88E-AC2C-5F1A8EAF167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05209" y="2215735"/>
                        <a:ext cx="10063843" cy="36877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003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2BAE7-81BD-56D9-9618-9DA5A430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1FC818-8C94-98C9-19BA-829DC3C0159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364C74-D6AB-329E-44FF-DDE846034018}"/>
              </a:ext>
            </a:extLst>
          </p:cNvPr>
          <p:cNvSpPr txBox="1"/>
          <p:nvPr/>
        </p:nvSpPr>
        <p:spPr>
          <a:xfrm>
            <a:off x="2384813" y="1083237"/>
            <a:ext cx="842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Pipe Security: Anti-DDoS and Signaling Storms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5147A4-AA99-2D63-B91B-C72A4B825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F986C2-8481-0351-4D40-718DA00D144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90B59A-23EF-9816-754A-66E498E017A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5E297C-EE37-A796-E62F-FFE69B6953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5232B32-32E4-87EF-25E8-B48133071F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484083"/>
              </p:ext>
            </p:extLst>
          </p:nvPr>
        </p:nvGraphicFramePr>
        <p:xfrm>
          <a:off x="2406316" y="1764618"/>
          <a:ext cx="8820113" cy="41388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59720" imgH="2446200" progId="PBrush">
                  <p:embed/>
                </p:oleObj>
              </mc:Choice>
              <mc:Fallback>
                <p:oleObj name="Bitmap Image" r:id="rId3" imgW="5859720" imgH="24462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AFA3661A-C14B-0DCC-A6E8-4D2A0F5675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06316" y="1764618"/>
                        <a:ext cx="8820113" cy="41388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359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CBBA1-84A5-D697-A2C0-A4EEE771A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1AA7D5-B751-8A51-E36F-FD7310D5430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9B2DC4-9BC8-76FB-2C30-BFD7D3E6112F}"/>
              </a:ext>
            </a:extLst>
          </p:cNvPr>
          <p:cNvSpPr txBox="1"/>
          <p:nvPr/>
        </p:nvSpPr>
        <p:spPr>
          <a:xfrm>
            <a:off x="2352729" y="858648"/>
            <a:ext cx="8892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Cloud Security: E2E Authentication, Access, and Transmission Security on the IoT Platform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5CE556-1A98-1823-5928-D1F0E8E6A45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88A7BA-FE5E-E261-1878-3A8FC1B1319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8C5050-0128-D0E6-861C-79818085F86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9491D-E601-F925-C466-BBA06D5D78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07A8E8B-ED9D-A8CA-F90D-9B08503EA9A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7416752"/>
              </p:ext>
            </p:extLst>
          </p:nvPr>
        </p:nvGraphicFramePr>
        <p:xfrm>
          <a:off x="2534651" y="1948361"/>
          <a:ext cx="8463479" cy="3778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753160" imgH="2567880" progId="PBrush">
                  <p:embed/>
                </p:oleObj>
              </mc:Choice>
              <mc:Fallback>
                <p:oleObj name="Bitmap Image" r:id="rId3" imgW="5753160" imgH="25678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9101C12B-CC4A-DF49-6E05-C55CFDB03C5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34651" y="1948361"/>
                        <a:ext cx="8463479" cy="3778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73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801C3-EEFD-817C-105E-AA3BCCABC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13827E-921C-768E-D452-CC0B65B69E2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77AD16-A505-0335-67E5-9DF6D31B9809}"/>
              </a:ext>
            </a:extLst>
          </p:cNvPr>
          <p:cNvSpPr txBox="1"/>
          <p:nvPr/>
        </p:nvSpPr>
        <p:spPr>
          <a:xfrm>
            <a:off x="2384813" y="1083237"/>
            <a:ext cx="8892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Typical Use Cases of “3T+1M” in IoT Security – Bicycle Sharing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A3FF13-6BE6-1778-0C92-EDA38240715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708BE2-FC53-D868-4D90-81D9454DEB4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E03298-86CF-88D6-08BF-35A7CB72520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6E1E71-90A8-B4A0-FE5C-4D2DA08F6F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44128BD1-292E-27E4-01F8-EEAAB23FEF4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953212"/>
              </p:ext>
            </p:extLst>
          </p:nvPr>
        </p:nvGraphicFramePr>
        <p:xfrm>
          <a:off x="2454441" y="1924861"/>
          <a:ext cx="8810547" cy="3962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844600" imgH="2629080" progId="PBrush">
                  <p:embed/>
                </p:oleObj>
              </mc:Choice>
              <mc:Fallback>
                <p:oleObj name="Bitmap Image" r:id="rId3" imgW="5844600" imgH="26290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EA4A6440-1AFF-545A-1473-57FEA7AC60D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54441" y="1924861"/>
                        <a:ext cx="8810547" cy="39625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793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314</Words>
  <Application>Microsoft Office PowerPoint</Application>
  <PresentationFormat>Widescreen</PresentationFormat>
  <Paragraphs>63</Paragraphs>
  <Slides>16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Paintbrush Picture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13</cp:revision>
  <dcterms:created xsi:type="dcterms:W3CDTF">2023-04-29T09:08:00Z</dcterms:created>
  <dcterms:modified xsi:type="dcterms:W3CDTF">2025-05-13T05:41:21Z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