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520" r:id="rId7"/>
    <p:sldId id="306" r:id="rId8"/>
    <p:sldId id="481" r:id="rId9"/>
    <p:sldId id="482" r:id="rId10"/>
    <p:sldId id="557" r:id="rId11"/>
    <p:sldId id="563" r:id="rId12"/>
    <p:sldId id="558" r:id="rId13"/>
    <p:sldId id="597" r:id="rId14"/>
    <p:sldId id="598" r:id="rId15"/>
    <p:sldId id="599" r:id="rId16"/>
    <p:sldId id="600" r:id="rId17"/>
    <p:sldId id="601" r:id="rId18"/>
    <p:sldId id="602" r:id="rId19"/>
    <p:sldId id="603" r:id="rId20"/>
    <p:sldId id="604" r:id="rId21"/>
    <p:sldId id="605" r:id="rId22"/>
    <p:sldId id="606" r:id="rId23"/>
    <p:sldId id="608" r:id="rId24"/>
    <p:sldId id="609" r:id="rId25"/>
    <p:sldId id="610" r:id="rId26"/>
    <p:sldId id="611" r:id="rId27"/>
    <p:sldId id="612" r:id="rId28"/>
    <p:sldId id="613" r:id="rId29"/>
    <p:sldId id="614" r:id="rId30"/>
    <p:sldId id="615" r:id="rId31"/>
    <p:sldId id="616" r:id="rId32"/>
    <p:sldId id="617" r:id="rId33"/>
    <p:sldId id="618" r:id="rId34"/>
    <p:sldId id="619" r:id="rId35"/>
    <p:sldId id="620" r:id="rId36"/>
    <p:sldId id="621" r:id="rId37"/>
    <p:sldId id="622" r:id="rId38"/>
    <p:sldId id="623" r:id="rId39"/>
    <p:sldId id="624" r:id="rId40"/>
    <p:sldId id="625" r:id="rId41"/>
    <p:sldId id="626" r:id="rId42"/>
    <p:sldId id="627" r:id="rId43"/>
    <p:sldId id="628" r:id="rId44"/>
    <p:sldId id="629" r:id="rId45"/>
    <p:sldId id="630" r:id="rId46"/>
    <p:sldId id="631" r:id="rId47"/>
    <p:sldId id="632" r:id="rId48"/>
    <p:sldId id="633" r:id="rId49"/>
    <p:sldId id="634" r:id="rId50"/>
    <p:sldId id="519" r:id="rId51"/>
    <p:sldId id="59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482"/>
            <p14:sldId id="557"/>
            <p14:sldId id="563"/>
            <p14:sldId id="558"/>
            <p14:sldId id="597"/>
            <p14:sldId id="598"/>
            <p14:sldId id="599"/>
            <p14:sldId id="600"/>
            <p14:sldId id="601"/>
            <p14:sldId id="602"/>
            <p14:sldId id="603"/>
            <p14:sldId id="604"/>
            <p14:sldId id="605"/>
            <p14:sldId id="606"/>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519"/>
            <p14:sldId id="5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AEEF"/>
    <a:srgbClr val="FFD200"/>
    <a:srgbClr val="203E5F"/>
    <a:srgbClr val="F58221"/>
    <a:srgbClr val="000000"/>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015CFF-5737-4393-859F-D06F8E9066B9}" v="7" dt="2025-01-29T12:59:25.9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57" autoAdjust="0"/>
  </p:normalViewPr>
  <p:slideViewPr>
    <p:cSldViewPr snapToGrid="0">
      <p:cViewPr varScale="1">
        <p:scale>
          <a:sx n="64" d="100"/>
          <a:sy n="64" d="100"/>
        </p:scale>
        <p:origin x="72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pChg chg="mod">
          <ac:chgData name="Kareem Ahmed" userId="668b7c42-9793-4d96-80a6-ccc644a66bcf" providerId="ADAL" clId="{332E2B3F-522E-4AC5-9A05-C1971FF702C0}" dt="2025-01-16T14:23:56.624" v="31"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332E2B3F-522E-4AC5-9A05-C1971FF702C0}" dt="2025-01-23T23:02:44.735" v="898"/>
        <pc:sldMkLst>
          <pc:docMk/>
          <pc:sldMk cId="0" sldId="306"/>
        </pc:sldMkLst>
        <pc:spChg chg="add mod">
          <ac:chgData name="Kareem Ahmed" userId="668b7c42-9793-4d96-80a6-ccc644a66bcf" providerId="ADAL" clId="{332E2B3F-522E-4AC5-9A05-C1971FF702C0}" dt="2025-01-23T19:45:45.872" v="858" actId="20577"/>
          <ac:spMkLst>
            <pc:docMk/>
            <pc:sldMk cId="0" sldId="306"/>
            <ac:spMk id="3" creationId="{7B53571D-A004-8C53-A225-977B469DD658}"/>
          </ac:spMkLst>
        </pc:spChg>
        <pc:spChg chg="mod">
          <ac:chgData name="Kareem Ahmed" userId="668b7c42-9793-4d96-80a6-ccc644a66bcf" providerId="ADAL" clId="{332E2B3F-522E-4AC5-9A05-C1971FF702C0}" dt="2025-01-16T14:40:52.583" v="206" actId="14100"/>
          <ac:spMkLst>
            <pc:docMk/>
            <pc:sldMk cId="0" sldId="306"/>
            <ac:spMk id="9" creationId="{B45C6ED8-3640-F959-B354-C96D1467A69F}"/>
          </ac:spMkLst>
        </pc:spChg>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pChg chg="mod">
          <ac:chgData name="Kareem Ahmed" userId="668b7c42-9793-4d96-80a6-ccc644a66bcf" providerId="ADAL" clId="{332E2B3F-522E-4AC5-9A05-C1971FF702C0}" dt="2025-01-23T13:39:35.951" v="358" actId="1035"/>
          <ac:spMkLst>
            <pc:docMk/>
            <pc:sldMk cId="3373065567" sldId="481"/>
            <ac:spMk id="9" creationId="{C9F9222E-79E5-0B8E-6763-8243081E0122}"/>
          </ac:spMkLst>
        </pc:spChg>
        <pc:spChg chg="mod">
          <ac:chgData name="Kareem Ahmed" userId="668b7c42-9793-4d96-80a6-ccc644a66bcf" providerId="ADAL" clId="{332E2B3F-522E-4AC5-9A05-C1971FF702C0}" dt="2025-01-23T13:39:40.849" v="371" actId="1035"/>
          <ac:spMkLst>
            <pc:docMk/>
            <pc:sldMk cId="3373065567" sldId="481"/>
            <ac:spMk id="10" creationId="{F283AAF7-BFF2-D8AE-AC4B-F661CBCAF021}"/>
          </ac:spMkLst>
        </pc:spChg>
      </pc:sldChg>
      <pc:sldChg chg="addSp delSp modSp add mod modTransition modAnim">
        <pc:chgData name="Kareem Ahmed" userId="668b7c42-9793-4d96-80a6-ccc644a66bcf" providerId="ADAL" clId="{332E2B3F-522E-4AC5-9A05-C1971FF702C0}" dt="2025-01-23T23:02:44.735" v="898"/>
        <pc:sldMkLst>
          <pc:docMk/>
          <pc:sldMk cId="1621918960" sldId="482"/>
        </pc:sldMkLst>
        <pc:spChg chg="mod">
          <ac:chgData name="Kareem Ahmed" userId="668b7c42-9793-4d96-80a6-ccc644a66bcf" providerId="ADAL" clId="{332E2B3F-522E-4AC5-9A05-C1971FF702C0}" dt="2025-01-23T13:41:37.517" v="409" actId="20577"/>
          <ac:spMkLst>
            <pc:docMk/>
            <pc:sldMk cId="1621918960" sldId="482"/>
            <ac:spMk id="9" creationId="{22FA7C92-2D95-7764-46C1-195EC7EBE547}"/>
          </ac:spMkLst>
        </pc:spChg>
        <pc:spChg chg="mod">
          <ac:chgData name="Kareem Ahmed" userId="668b7c42-9793-4d96-80a6-ccc644a66bcf" providerId="ADAL" clId="{332E2B3F-522E-4AC5-9A05-C1971FF702C0}" dt="2025-01-23T13:40:57.203" v="400" actId="1076"/>
          <ac:spMkLst>
            <pc:docMk/>
            <pc:sldMk cId="1621918960" sldId="482"/>
            <ac:spMk id="10" creationId="{82136A3A-016A-F1E7-70FD-4E9474D35811}"/>
          </ac:spMkLst>
        </pc:spChg>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pChg chg="mod">
          <ac:chgData name="Kareem Ahmed" userId="668b7c42-9793-4d96-80a6-ccc644a66bcf" providerId="ADAL" clId="{332E2B3F-522E-4AC5-9A05-C1971FF702C0}" dt="2025-01-23T13:42:15.132" v="414" actId="1076"/>
          <ac:spMkLst>
            <pc:docMk/>
            <pc:sldMk cId="2409412776" sldId="483"/>
            <ac:spMk id="10" creationId="{5BDBA866-42A3-1207-2E8E-3F7FBA641511}"/>
          </ac:spMkLst>
        </pc:spChg>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pChg chg="mod">
          <ac:chgData name="Kareem Ahmed" userId="668b7c42-9793-4d96-80a6-ccc644a66bcf" providerId="ADAL" clId="{332E2B3F-522E-4AC5-9A05-C1971FF702C0}" dt="2025-01-23T15:05:42.863" v="830" actId="20577"/>
          <ac:spMkLst>
            <pc:docMk/>
            <pc:sldMk cId="681969876" sldId="519"/>
            <ac:spMk id="10" creationId="{8FBEAC5C-4DEB-465E-3D4B-F487D1C48593}"/>
          </ac:spMkLst>
        </pc:spChg>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pChg chg="mod">
          <ac:chgData name="Kareem Ahmed" userId="668b7c42-9793-4d96-80a6-ccc644a66bcf" providerId="ADAL" clId="{27DB6DD8-9E6F-4000-A711-379FD347395D}" dt="2025-01-16T13:31:45.001" v="483" actId="1076"/>
          <ac:spMkLst>
            <pc:docMk/>
            <pc:sldMk cId="0" sldId="303"/>
            <ac:spMk id="2" creationId="{00000000-0000-0000-0000-000000000000}"/>
          </ac:spMkLst>
        </pc:spChg>
        <pc:spChg chg="add mod">
          <ac:chgData name="Kareem Ahmed" userId="668b7c42-9793-4d96-80a6-ccc644a66bcf" providerId="ADAL" clId="{27DB6DD8-9E6F-4000-A711-379FD347395D}" dt="2025-01-16T13:31:58.657" v="538" actId="1037"/>
          <ac:spMkLst>
            <pc:docMk/>
            <pc:sldMk cId="0" sldId="303"/>
            <ac:spMk id="3" creationId="{371306F5-476E-1B99-19DD-BBE1E03C9120}"/>
          </ac:spMkLst>
        </pc:spChg>
        <pc:spChg chg="add mod">
          <ac:chgData name="Kareem Ahmed" userId="668b7c42-9793-4d96-80a6-ccc644a66bcf" providerId="ADAL" clId="{27DB6DD8-9E6F-4000-A711-379FD347395D}" dt="2025-01-16T13:32:15.551" v="541" actId="1076"/>
          <ac:spMkLst>
            <pc:docMk/>
            <pc:sldMk cId="0" sldId="303"/>
            <ac:spMk id="7" creationId="{E6E5ABFF-1903-4C22-B095-BBD81AFC9327}"/>
          </ac:spMkLst>
        </pc:spChg>
        <pc:spChg chg="mod">
          <ac:chgData name="Kareem Ahmed" userId="668b7c42-9793-4d96-80a6-ccc644a66bcf" providerId="ADAL" clId="{27DB6DD8-9E6F-4000-A711-379FD347395D}" dt="2025-01-16T13:31:58.657" v="538" actId="1037"/>
          <ac:spMkLst>
            <pc:docMk/>
            <pc:sldMk cId="0" sldId="303"/>
            <ac:spMk id="9" creationId="{00000000-0000-0000-0000-000000000000}"/>
          </ac:spMkLst>
        </pc:spChg>
        <pc:spChg chg="mod">
          <ac:chgData name="Kareem Ahmed" userId="668b7c42-9793-4d96-80a6-ccc644a66bcf" providerId="ADAL" clId="{27DB6DD8-9E6F-4000-A711-379FD347395D}" dt="2025-01-16T13:31:58.657" v="538" actId="1037"/>
          <ac:spMkLst>
            <pc:docMk/>
            <pc:sldMk cId="0" sldId="303"/>
            <ac:spMk id="10" creationId="{00000000-0000-0000-0000-000000000000}"/>
          </ac:spMkLst>
        </pc:spChg>
        <pc:picChg chg="mod">
          <ac:chgData name="Kareem Ahmed" userId="668b7c42-9793-4d96-80a6-ccc644a66bcf" providerId="ADAL" clId="{27DB6DD8-9E6F-4000-A711-379FD347395D}" dt="2025-01-16T13:32:07.738" v="540" actId="1076"/>
          <ac:picMkLst>
            <pc:docMk/>
            <pc:sldMk cId="0" sldId="303"/>
            <ac:picMk id="4" creationId="{00000000-0000-0000-0000-000000000000}"/>
          </ac:picMkLst>
        </pc:picChg>
      </pc:sldChg>
      <pc:sldChg chg="addSp delSp modSp mod">
        <pc:chgData name="Kareem Ahmed" userId="668b7c42-9793-4d96-80a6-ccc644a66bcf" providerId="ADAL" clId="{27DB6DD8-9E6F-4000-A711-379FD347395D}" dt="2025-01-16T13:15:47.668" v="232" actId="2710"/>
        <pc:sldMkLst>
          <pc:docMk/>
          <pc:sldMk cId="0" sldId="306"/>
        </pc:sldMkLst>
        <pc:spChg chg="add mod">
          <ac:chgData name="Kareem Ahmed" userId="668b7c42-9793-4d96-80a6-ccc644a66bcf" providerId="ADAL" clId="{27DB6DD8-9E6F-4000-A711-379FD347395D}" dt="2025-01-16T13:14:31.377" v="226" actId="1076"/>
          <ac:spMkLst>
            <pc:docMk/>
            <pc:sldMk cId="0" sldId="306"/>
            <ac:spMk id="9" creationId="{B45C6ED8-3640-F959-B354-C96D1467A69F}"/>
          </ac:spMkLst>
        </pc:spChg>
        <pc:picChg chg="mod">
          <ac:chgData name="Kareem Ahmed" userId="668b7c42-9793-4d96-80a6-ccc644a66bcf" providerId="ADAL" clId="{27DB6DD8-9E6F-4000-A711-379FD347395D}" dt="2025-01-16T13:13:45.681" v="216" actId="1076"/>
          <ac:picMkLst>
            <pc:docMk/>
            <pc:sldMk cId="0" sldId="306"/>
            <ac:picMk id="8" creationId="{00000000-0000-0000-0000-000000000000}"/>
          </ac:picMkLst>
        </pc:picChg>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pChg chg="mod">
          <ac:chgData name="Kareem Ahmed" userId="668b7c42-9793-4d96-80a6-ccc644a66bcf" providerId="ADAL" clId="{27DB6DD8-9E6F-4000-A711-379FD347395D}" dt="2025-01-16T13:02:12.643" v="24" actId="1076"/>
          <ac:spMkLst>
            <pc:docMk/>
            <pc:sldMk cId="0" sldId="480"/>
            <ac:spMk id="14" creationId="{00000000-0000-0000-0000-000000000000}"/>
          </ac:spMkLst>
        </pc:spChg>
        <pc:spChg chg="mod">
          <ac:chgData name="Kareem Ahmed" userId="668b7c42-9793-4d96-80a6-ccc644a66bcf" providerId="ADAL" clId="{27DB6DD8-9E6F-4000-A711-379FD347395D}" dt="2025-01-16T13:02:12.643" v="24" actId="1076"/>
          <ac:spMkLst>
            <pc:docMk/>
            <pc:sldMk cId="0" sldId="480"/>
            <ac:spMk id="18" creationId="{00000000-0000-0000-0000-000000000000}"/>
          </ac:spMkLst>
        </pc:spChg>
        <pc:spChg chg="mod">
          <ac:chgData name="Kareem Ahmed" userId="668b7c42-9793-4d96-80a6-ccc644a66bcf" providerId="ADAL" clId="{27DB6DD8-9E6F-4000-A711-379FD347395D}" dt="2025-01-16T13:31:27.733" v="480" actId="1076"/>
          <ac:spMkLst>
            <pc:docMk/>
            <pc:sldMk cId="0" sldId="480"/>
            <ac:spMk id="30" creationId="{00000000-0000-0000-0000-000000000000}"/>
          </ac:spMkLst>
        </pc:spChg>
        <pc:spChg chg="mod">
          <ac:chgData name="Kareem Ahmed" userId="668b7c42-9793-4d96-80a6-ccc644a66bcf" providerId="ADAL" clId="{27DB6DD8-9E6F-4000-A711-379FD347395D}" dt="2025-01-16T13:31:30.675" v="481" actId="1076"/>
          <ac:spMkLst>
            <pc:docMk/>
            <pc:sldMk cId="0" sldId="480"/>
            <ac:spMk id="46" creationId="{00000000-0000-0000-0000-000000000000}"/>
          </ac:spMkLst>
        </pc:spChg>
        <pc:picChg chg="mod">
          <ac:chgData name="Kareem Ahmed" userId="668b7c42-9793-4d96-80a6-ccc644a66bcf" providerId="ADAL" clId="{27DB6DD8-9E6F-4000-A711-379FD347395D}" dt="2025-01-16T13:02:19.058" v="25" actId="1076"/>
          <ac:picMkLst>
            <pc:docMk/>
            <pc:sldMk cId="0" sldId="480"/>
            <ac:picMk id="4" creationId="{00000000-0000-0000-0000-000000000000}"/>
          </ac:picMkLst>
        </pc:picChg>
      </pc:sldChg>
      <pc:sldChg chg="modSp add mod">
        <pc:chgData name="Kareem Ahmed" userId="668b7c42-9793-4d96-80a6-ccc644a66bcf" providerId="ADAL" clId="{27DB6DD8-9E6F-4000-A711-379FD347395D}" dt="2025-01-16T13:19:33.468" v="324" actId="20577"/>
        <pc:sldMkLst>
          <pc:docMk/>
          <pc:sldMk cId="3373065567" sldId="481"/>
        </pc:sldMkLst>
        <pc:spChg chg="mod">
          <ac:chgData name="Kareem Ahmed" userId="668b7c42-9793-4d96-80a6-ccc644a66bcf" providerId="ADAL" clId="{27DB6DD8-9E6F-4000-A711-379FD347395D}" dt="2025-01-16T13:17:05.345" v="242" actId="1076"/>
          <ac:spMkLst>
            <pc:docMk/>
            <pc:sldMk cId="3373065567" sldId="481"/>
            <ac:spMk id="9" creationId="{C9F9222E-79E5-0B8E-6763-8243081E0122}"/>
          </ac:spMkLst>
        </pc:spChg>
        <pc:spChg chg="mod">
          <ac:chgData name="Kareem Ahmed" userId="668b7c42-9793-4d96-80a6-ccc644a66bcf" providerId="ADAL" clId="{27DB6DD8-9E6F-4000-A711-379FD347395D}" dt="2025-01-16T13:19:33.468" v="324" actId="20577"/>
          <ac:spMkLst>
            <pc:docMk/>
            <pc:sldMk cId="3373065567" sldId="481"/>
            <ac:spMk id="10" creationId="{F283AAF7-BFF2-D8AE-AC4B-F661CBCAF021}"/>
          </ac:spMkLst>
        </pc:spChg>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pChg chg="add">
          <ac:chgData name="Kareem Ahmed" userId="668b7c42-9793-4d96-80a6-ccc644a66bcf" providerId="ADAL" clId="{E2015CFF-5737-4393-859F-D06F8E9066B9}" dt="2025-01-29T12:54:10.699" v="8"/>
          <ac:spMkLst>
            <pc:docMk/>
            <pc:sldMk cId="0" sldId="306"/>
            <ac:spMk id="2" creationId="{FB2221B3-4ABE-273B-172C-79DA58A636EE}"/>
          </ac:spMkLst>
        </pc:spChg>
        <pc:spChg chg="mod">
          <ac:chgData name="Kareem Ahmed" userId="668b7c42-9793-4d96-80a6-ccc644a66bcf" providerId="ADAL" clId="{E2015CFF-5737-4393-859F-D06F8E9066B9}" dt="2025-01-29T12:55:42.447" v="59" actId="20577"/>
          <ac:spMkLst>
            <pc:docMk/>
            <pc:sldMk cId="0" sldId="306"/>
            <ac:spMk id="3" creationId="{7B53571D-A004-8C53-A225-977B469DD658}"/>
          </ac:spMkLst>
        </pc:spChg>
        <pc:spChg chg="add del mod">
          <ac:chgData name="Kareem Ahmed" userId="668b7c42-9793-4d96-80a6-ccc644a66bcf" providerId="ADAL" clId="{E2015CFF-5737-4393-859F-D06F8E9066B9}" dt="2025-01-29T12:54:45.369" v="15" actId="478"/>
          <ac:spMkLst>
            <pc:docMk/>
            <pc:sldMk cId="0" sldId="306"/>
            <ac:spMk id="4" creationId="{5B1161A3-B44F-2BE9-9070-8DFE5825F111}"/>
          </ac:spMkLst>
        </pc:spChg>
      </pc:sldChg>
      <pc:sldChg chg="modSp mod">
        <pc:chgData name="Kareem Ahmed" userId="668b7c42-9793-4d96-80a6-ccc644a66bcf" providerId="ADAL" clId="{E2015CFF-5737-4393-859F-D06F8E9066B9}" dt="2025-01-29T12:57:35.260" v="142" actId="20577"/>
        <pc:sldMkLst>
          <pc:docMk/>
          <pc:sldMk cId="3373065567" sldId="481"/>
        </pc:sldMkLst>
        <pc:spChg chg="mod">
          <ac:chgData name="Kareem Ahmed" userId="668b7c42-9793-4d96-80a6-ccc644a66bcf" providerId="ADAL" clId="{E2015CFF-5737-4393-859F-D06F8E9066B9}" dt="2025-01-29T12:57:28.190" v="139" actId="1076"/>
          <ac:spMkLst>
            <pc:docMk/>
            <pc:sldMk cId="3373065567" sldId="481"/>
            <ac:spMk id="9" creationId="{C9F9222E-79E5-0B8E-6763-8243081E0122}"/>
          </ac:spMkLst>
        </pc:spChg>
        <pc:spChg chg="mod">
          <ac:chgData name="Kareem Ahmed" userId="668b7c42-9793-4d96-80a6-ccc644a66bcf" providerId="ADAL" clId="{E2015CFF-5737-4393-859F-D06F8E9066B9}" dt="2025-01-29T12:57:35.260" v="142" actId="20577"/>
          <ac:spMkLst>
            <pc:docMk/>
            <pc:sldMk cId="3373065567" sldId="481"/>
            <ac:spMk id="10" creationId="{F283AAF7-BFF2-D8AE-AC4B-F661CBCAF021}"/>
          </ac:spMkLst>
        </pc:spChg>
      </pc:sldChg>
      <pc:sldChg chg="modSp mod">
        <pc:chgData name="Kareem Ahmed" userId="668b7c42-9793-4d96-80a6-ccc644a66bcf" providerId="ADAL" clId="{E2015CFF-5737-4393-859F-D06F8E9066B9}" dt="2025-01-29T12:59:18.976" v="170" actId="113"/>
        <pc:sldMkLst>
          <pc:docMk/>
          <pc:sldMk cId="681969876" sldId="519"/>
        </pc:sldMkLst>
        <pc:spChg chg="mod">
          <ac:chgData name="Kareem Ahmed" userId="668b7c42-9793-4d96-80a6-ccc644a66bcf" providerId="ADAL" clId="{E2015CFF-5737-4393-859F-D06F8E9066B9}" dt="2025-01-29T12:59:18.976" v="170" actId="113"/>
          <ac:spMkLst>
            <pc:docMk/>
            <pc:sldMk cId="681969876" sldId="519"/>
            <ac:spMk id="10" creationId="{8FBEAC5C-4DEB-465E-3D4B-F487D1C48593}"/>
          </ac:spMkLst>
        </pc:spChg>
      </pc:sldChg>
      <pc:sldChg chg="modSp add mod">
        <pc:chgData name="Kareem Ahmed" userId="668b7c42-9793-4d96-80a6-ccc644a66bcf" providerId="ADAL" clId="{E2015CFF-5737-4393-859F-D06F8E9066B9}" dt="2025-01-29T13:01:05.892" v="195" actId="20577"/>
        <pc:sldMkLst>
          <pc:docMk/>
          <pc:sldMk cId="2246856297" sldId="555"/>
        </pc:sldMkLst>
        <pc:spChg chg="mod">
          <ac:chgData name="Kareem Ahmed" userId="668b7c42-9793-4d96-80a6-ccc644a66bcf" providerId="ADAL" clId="{E2015CFF-5737-4393-859F-D06F8E9066B9}" dt="2025-01-29T13:01:05.892" v="195" actId="20577"/>
          <ac:spMkLst>
            <pc:docMk/>
            <pc:sldMk cId="2246856297" sldId="555"/>
            <ac:spMk id="10" creationId="{3FCCA09B-9CDB-294C-D7C3-27367962005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58399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7B4DB-1014-7F9A-C536-B512451425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4D8F84-6E0A-8D2D-3672-4DC21FA7F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01D0AE-707F-832B-AE9B-0D616BA4C3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C5EE92-2C36-4D97-463F-7E5BC7293096}"/>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964880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mj-cs"/>
              </a:rPr>
              <a:t>MKT111</a:t>
            </a:r>
          </a:p>
          <a:p>
            <a:pPr algn="ctr"/>
            <a:r>
              <a:rPr lang="ar-EG" sz="2400" b="1" dirty="0">
                <a:latin typeface="Alexandria" charset="0"/>
                <a:cs typeface="+mj-cs"/>
              </a:rPr>
              <a:t>مقدمة في التسويق الرقمي </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mj-cs"/>
              </a:rPr>
              <a:t>مقدمة في التسويق الرقمي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الرابعة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mj-cs"/>
              </a:rPr>
              <a:t>MKT111</a:t>
            </a:r>
          </a:p>
          <a:p>
            <a:pPr algn="ctr"/>
            <a:r>
              <a:rPr lang="ar-EG" sz="2000" b="1" dirty="0">
                <a:latin typeface="Alexandria" charset="0"/>
                <a:cs typeface="+mj-cs"/>
              </a:rPr>
              <a:t>مقدمة في التسويق الرقمي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3074224"/>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بيئة التسويق الرقمي: </a:t>
            </a:r>
            <a:endParaRPr sz="3400" b="1" i="0" u="none" strike="noStrike" cap="none" dirty="0">
              <a:solidFill>
                <a:schemeClr val="dk1"/>
              </a:solidFill>
              <a:latin typeface="Calibri"/>
              <a:ea typeface="Calibri"/>
              <a:cs typeface="+mj-cs"/>
              <a:sym typeface="Calibri"/>
            </a:endParaRPr>
          </a:p>
          <a:p>
            <a:pPr marL="0" marR="0" lvl="0" indent="0" algn="ctr" rtl="0">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البيئة العامة </a:t>
            </a:r>
          </a:p>
          <a:p>
            <a:pPr marL="0" marR="0" lvl="0" indent="0" algn="ctr" rtl="0">
              <a:lnSpc>
                <a:spcPct val="150000"/>
              </a:lnSpc>
              <a:spcBef>
                <a:spcPts val="0"/>
              </a:spcBef>
              <a:spcAft>
                <a:spcPts val="0"/>
              </a:spcAft>
              <a:buNone/>
            </a:pPr>
            <a:r>
              <a:rPr lang="ar-EG" sz="3400" b="1" u="sng" dirty="0">
                <a:solidFill>
                  <a:schemeClr val="dk1"/>
                </a:solidFill>
                <a:latin typeface="Calibri"/>
                <a:ea typeface="Calibri"/>
                <a:cs typeface="+mj-cs"/>
                <a:sym typeface="Calibri"/>
              </a:rPr>
              <a:t>الجزء الثاني </a:t>
            </a:r>
            <a:endParaRPr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645414" y="2224468"/>
            <a:ext cx="10901171" cy="3349956"/>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cs typeface="+mj-cs"/>
              </a:rPr>
              <a:t>التعرف على دور القوى الاقتصادية في تشكيل بيئة التسويق الرقمي.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cs typeface="+mj-cs"/>
              </a:rPr>
              <a:t>دراسة القوى السياسية المرتبطة بالتسويق الرقمي من خلال تسليط الضوء على حوكمة الإنترنت والضرائب والسلطة الضريبية.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cs typeface="+mj-cs"/>
              </a:rPr>
              <a:t>تسليط الضوء على القوى الاجتماعية المختلفة التي تساهم في صياغة استراتيجيات التسويق الرقمي.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cs typeface="+mj-cs"/>
              </a:rPr>
              <a:t>استعراض القوى البيئية المختلفة التي تؤثر على أنشطة التسويق الرقمي. </a:t>
            </a: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12372" y="894259"/>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848053"/>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algn="just" rtl="1">
              <a:lnSpc>
                <a:spcPct val="150000"/>
              </a:lnSpc>
            </a:pPr>
            <a:r>
              <a:rPr lang="ar-EG" sz="2400" dirty="0">
                <a:cs typeface="+mj-cs"/>
              </a:rPr>
              <a:t>1- مقدمة في البيئة العامة للتسويق الرقمي.</a:t>
            </a:r>
          </a:p>
          <a:p>
            <a:pPr algn="just" rtl="1">
              <a:lnSpc>
                <a:spcPct val="150000"/>
              </a:lnSpc>
            </a:pPr>
            <a:r>
              <a:rPr lang="ar-EG" sz="2400" dirty="0">
                <a:cs typeface="+mj-cs"/>
              </a:rPr>
              <a:t>2- القوى الاقتصادية وتأثيراتها المختلفة في التسويق الرقمي.</a:t>
            </a:r>
          </a:p>
          <a:p>
            <a:pPr algn="just" rtl="1">
              <a:lnSpc>
                <a:spcPct val="150000"/>
              </a:lnSpc>
            </a:pPr>
            <a:r>
              <a:rPr lang="ar-EG" sz="2400" dirty="0">
                <a:cs typeface="+mj-cs"/>
              </a:rPr>
              <a:t>3- القوى السياسية في التسويق الرقمي.</a:t>
            </a:r>
          </a:p>
          <a:p>
            <a:pPr algn="just" rtl="1">
              <a:lnSpc>
                <a:spcPct val="150000"/>
              </a:lnSpc>
            </a:pPr>
            <a:r>
              <a:rPr lang="ar-EG" sz="2400" dirty="0">
                <a:cs typeface="+mj-cs"/>
              </a:rPr>
              <a:t>4- القوى الاجتماعية التي تحكم تأثير المجتمع على أنشطة التسويق الرقمي. </a:t>
            </a:r>
          </a:p>
          <a:p>
            <a:pPr algn="just" rtl="1">
              <a:lnSpc>
                <a:spcPct val="150000"/>
              </a:lnSpc>
            </a:pPr>
            <a:r>
              <a:rPr lang="ar-EG" sz="2400" dirty="0">
                <a:cs typeface="+mj-cs"/>
              </a:rPr>
              <a:t>5- القوى البيئية في سياق التسويق الرقمي.</a:t>
            </a: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5A79D-7754-FE54-3CE0-0DF7B513B27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32696A6-6D03-359C-52CD-BE96EBB15D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789184-8DBC-48E9-D189-27EEC4186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2FA7C92-2D95-7764-46C1-195EC7EBE547}"/>
              </a:ext>
            </a:extLst>
          </p:cNvPr>
          <p:cNvSpPr txBox="1"/>
          <p:nvPr/>
        </p:nvSpPr>
        <p:spPr>
          <a:xfrm>
            <a:off x="9366158" y="848005"/>
            <a:ext cx="2305142"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مقدمة </a:t>
            </a:r>
          </a:p>
        </p:txBody>
      </p:sp>
      <p:sp>
        <p:nvSpPr>
          <p:cNvPr id="10" name="TextBox 9">
            <a:extLst>
              <a:ext uri="{FF2B5EF4-FFF2-40B4-BE49-F238E27FC236}">
                <a16:creationId xmlns:a16="http://schemas.microsoft.com/office/drawing/2014/main" id="{82136A3A-016A-F1E7-70FD-4E9474D35811}"/>
              </a:ext>
            </a:extLst>
          </p:cNvPr>
          <p:cNvSpPr txBox="1"/>
          <p:nvPr/>
        </p:nvSpPr>
        <p:spPr>
          <a:xfrm>
            <a:off x="520700" y="186255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السبب الرئيسي لتتبع التغيرات في البيئة العامة</a:t>
            </a:r>
            <a:r>
              <a:rPr lang="en-US" sz="2400" dirty="0">
                <a:solidFill>
                  <a:schemeClr val="dk1"/>
                </a:solidFill>
                <a:latin typeface="Arial"/>
                <a:ea typeface="Arial"/>
                <a:cs typeface="+mj-cs"/>
                <a:sym typeface="Arial"/>
              </a:rPr>
              <a:t>Macro Environment </a:t>
            </a:r>
            <a:r>
              <a:rPr lang="ar-EG" sz="2400" dirty="0">
                <a:solidFill>
                  <a:schemeClr val="dk1"/>
                </a:solidFill>
                <a:latin typeface="Arial"/>
                <a:ea typeface="Arial"/>
                <a:cs typeface="+mj-cs"/>
                <a:sym typeface="Arial"/>
              </a:rPr>
              <a:t> هو رغبة الشركات أن تكون على علم بكيفية </a:t>
            </a:r>
            <a:r>
              <a:rPr lang="ar-EG" sz="2400" u="sng" dirty="0">
                <a:solidFill>
                  <a:schemeClr val="dk1"/>
                </a:solidFill>
                <a:latin typeface="Arial"/>
                <a:ea typeface="Arial"/>
                <a:cs typeface="+mj-cs"/>
                <a:sym typeface="Arial"/>
              </a:rPr>
              <a:t>تأثير التغيرات التي تحدث في المجتمع والقوانين الجديدة ومستوى الابتكار التكنولوجي على إمكانية ظهور فرص أو تهديدات للشركة.</a:t>
            </a:r>
            <a:endParaRPr lang="ar-EG" sz="2400" dirty="0">
              <a:cs typeface="+mj-cs"/>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من خلال رصد ومتابعة البيئة العامة بشكل فعال، يمكن للمنظمات أن تحقق </a:t>
            </a:r>
            <a:r>
              <a:rPr lang="ar-EG" sz="2400" u="sng" dirty="0">
                <a:solidFill>
                  <a:schemeClr val="dk1"/>
                </a:solidFill>
                <a:latin typeface="Arial"/>
                <a:ea typeface="Arial"/>
                <a:cs typeface="+mj-cs"/>
                <a:sym typeface="Arial"/>
              </a:rPr>
              <a:t>التفرد والميزات التنافسية </a:t>
            </a:r>
            <a:r>
              <a:rPr lang="ar-EG" sz="2400" dirty="0">
                <a:solidFill>
                  <a:schemeClr val="dk1"/>
                </a:solidFill>
                <a:latin typeface="Arial"/>
                <a:ea typeface="Arial"/>
                <a:cs typeface="+mj-cs"/>
                <a:sym typeface="Arial"/>
              </a:rPr>
              <a:t>التي تسمح لها بالبقاء والازدهار. عن طريق فهم وتحليل هذه التغيرات واستغلالها بشكل صحيح، يمكن للمنظمات تحديد الفرص الجديدة التي يمكن استغلالها للنجاح وتجنب التهديدات التي قد تؤثر سلبًا على أداء المنظمة.</a:t>
            </a:r>
          </a:p>
          <a:p>
            <a:pPr marL="0" marR="0" lvl="0" indent="0" algn="just" rtl="1">
              <a:lnSpc>
                <a:spcPct val="150000"/>
              </a:lnSpc>
              <a:spcBef>
                <a:spcPts val="0"/>
              </a:spcBef>
              <a:spcAft>
                <a:spcPts val="0"/>
              </a:spcAft>
              <a:buNone/>
            </a:pPr>
            <a:endParaRPr lang="ar-EG" sz="2400" dirty="0">
              <a:cs typeface="+mj-cs"/>
            </a:endParaRPr>
          </a:p>
        </p:txBody>
      </p:sp>
      <p:sp>
        <p:nvSpPr>
          <p:cNvPr id="2" name="Rectangle 1">
            <a:extLst>
              <a:ext uri="{FF2B5EF4-FFF2-40B4-BE49-F238E27FC236}">
                <a16:creationId xmlns:a16="http://schemas.microsoft.com/office/drawing/2014/main" id="{DC8E679C-56C7-7BC6-DB3F-D34890FDBDD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62191896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F50CF-E113-4564-31DC-B48E820A27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375B2C4-A129-5DEC-5FED-1430C2AEA33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AFC9184-F77C-4A86-4BEF-8703EDCCE7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B162721-548B-E1E1-22DE-D7E36C5D5A15}"/>
              </a:ext>
            </a:extLst>
          </p:cNvPr>
          <p:cNvSpPr txBox="1"/>
          <p:nvPr/>
        </p:nvSpPr>
        <p:spPr>
          <a:xfrm>
            <a:off x="9366158" y="873984"/>
            <a:ext cx="2305142"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مقدمة </a:t>
            </a:r>
          </a:p>
        </p:txBody>
      </p:sp>
      <p:sp>
        <p:nvSpPr>
          <p:cNvPr id="10" name="TextBox 9">
            <a:extLst>
              <a:ext uri="{FF2B5EF4-FFF2-40B4-BE49-F238E27FC236}">
                <a16:creationId xmlns:a16="http://schemas.microsoft.com/office/drawing/2014/main" id="{AEAE0F36-E2C3-19EB-BC87-7B3530EA7725}"/>
              </a:ext>
            </a:extLst>
          </p:cNvPr>
          <p:cNvSpPr txBox="1"/>
          <p:nvPr/>
        </p:nvSpPr>
        <p:spPr>
          <a:xfrm>
            <a:off x="520700" y="186255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عناصر البيئة العامة: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التكنولوجية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القانونية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الاقتصادية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السياسية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الاجتماعية </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البيئية</a:t>
            </a:r>
          </a:p>
        </p:txBody>
      </p:sp>
      <p:sp>
        <p:nvSpPr>
          <p:cNvPr id="2" name="Rectangle 1">
            <a:extLst>
              <a:ext uri="{FF2B5EF4-FFF2-40B4-BE49-F238E27FC236}">
                <a16:creationId xmlns:a16="http://schemas.microsoft.com/office/drawing/2014/main" id="{E816C476-D9B7-4D57-F323-8872ED5078E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68347505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3E787-A4A3-A8A3-EDFD-9A629FA1008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7D63C81-0125-F459-CD56-E6FFA4351BD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0F51363-FF86-C519-FCD1-E04E220711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5F33010-D3EF-A5F6-B866-547D4E6628A7}"/>
              </a:ext>
            </a:extLst>
          </p:cNvPr>
          <p:cNvSpPr txBox="1"/>
          <p:nvPr/>
        </p:nvSpPr>
        <p:spPr>
          <a:xfrm>
            <a:off x="520700" y="186255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على الصعيد العالمي، تؤثر القوى الاقتصادية المختلفة على مستوى نجاح منظمات الأعمال. حيث تؤثر القوى الاقتصادية على </a:t>
            </a:r>
            <a:r>
              <a:rPr lang="ar-EG" sz="2400" dirty="0">
                <a:solidFill>
                  <a:srgbClr val="FF0000"/>
                </a:solidFill>
                <a:latin typeface="Tajawal ExtraBold" panose="00000800000000000000" pitchFamily="2" charset="-78"/>
                <a:cs typeface="+mj-cs"/>
              </a:rPr>
              <a:t>العرض والطلب. </a:t>
            </a:r>
            <a:r>
              <a:rPr lang="ar-EG" sz="2400" u="sng" dirty="0">
                <a:latin typeface="Tajawal ExtraBold" panose="00000800000000000000" pitchFamily="2" charset="-78"/>
                <a:cs typeface="+mj-cs"/>
              </a:rPr>
              <a:t>وبالتالي من المهم أن تحدد الأسواق الرقمية القوى الاقتصادية التي يجب عليها مراقبتها</a:t>
            </a:r>
            <a:r>
              <a:rPr lang="ar-EG" sz="2400" dirty="0">
                <a:latin typeface="Tajawal ExtraBold" panose="00000800000000000000" pitchFamily="2" charset="-78"/>
                <a:cs typeface="+mj-cs"/>
              </a:rPr>
              <a:t>. </a:t>
            </a:r>
            <a:r>
              <a:rPr lang="ar-EG" sz="2400" b="1" dirty="0">
                <a:latin typeface="Tajawal ExtraBold" panose="00000800000000000000" pitchFamily="2" charset="-78"/>
                <a:cs typeface="+mj-cs"/>
              </a:rPr>
              <a:t>وتشمل القوى الاقتصادية ما يلي:</a:t>
            </a:r>
          </a:p>
          <a:p>
            <a:pPr marL="342900" indent="-342900" algn="just" rtl="1">
              <a:lnSpc>
                <a:spcPct val="150000"/>
              </a:lnSpc>
              <a:buFont typeface="Arial" panose="020B0604020202020204" pitchFamily="34" charset="0"/>
              <a:buChar char="•"/>
            </a:pPr>
            <a:r>
              <a:rPr lang="ar-EG" sz="2400" b="1" dirty="0">
                <a:latin typeface="Tajawal ExtraBold" panose="00000800000000000000" pitchFamily="2" charset="-78"/>
                <a:cs typeface="+mj-cs"/>
              </a:rPr>
              <a:t>النمو اقتصادي</a:t>
            </a:r>
          </a:p>
          <a:p>
            <a:pPr marL="342900" indent="-342900" algn="just" rtl="1">
              <a:lnSpc>
                <a:spcPct val="150000"/>
              </a:lnSpc>
              <a:buFont typeface="Arial" panose="020B0604020202020204" pitchFamily="34" charset="0"/>
              <a:buChar char="•"/>
            </a:pPr>
            <a:r>
              <a:rPr lang="ar-EG" sz="2400" b="1" dirty="0">
                <a:latin typeface="Tajawal ExtraBold" panose="00000800000000000000" pitchFamily="2" charset="-78"/>
                <a:cs typeface="+mj-cs"/>
              </a:rPr>
              <a:t>معدلات الفائدة </a:t>
            </a:r>
          </a:p>
          <a:p>
            <a:pPr marL="342900" indent="-342900" algn="just" rtl="1">
              <a:lnSpc>
                <a:spcPct val="150000"/>
              </a:lnSpc>
              <a:buFont typeface="Arial" panose="020B0604020202020204" pitchFamily="34" charset="0"/>
              <a:buChar char="•"/>
            </a:pPr>
            <a:r>
              <a:rPr lang="ar-EG" sz="2400" b="1" dirty="0">
                <a:latin typeface="Tajawal ExtraBold" panose="00000800000000000000" pitchFamily="2" charset="-78"/>
                <a:cs typeface="+mj-cs"/>
              </a:rPr>
              <a:t>معدلات الصرف</a:t>
            </a:r>
          </a:p>
          <a:p>
            <a:pPr marL="342900" indent="-342900" algn="just" rtl="1">
              <a:lnSpc>
                <a:spcPct val="150000"/>
              </a:lnSpc>
              <a:buFont typeface="Arial" panose="020B0604020202020204" pitchFamily="34" charset="0"/>
              <a:buChar char="•"/>
            </a:pPr>
            <a:r>
              <a:rPr lang="ar-EG" sz="2400" b="1" dirty="0">
                <a:latin typeface="Tajawal ExtraBold" panose="00000800000000000000" pitchFamily="2" charset="-78"/>
                <a:cs typeface="+mj-cs"/>
              </a:rPr>
              <a:t>العولمة</a:t>
            </a:r>
          </a:p>
        </p:txBody>
      </p:sp>
      <p:sp>
        <p:nvSpPr>
          <p:cNvPr id="2" name="Rectangle 1">
            <a:extLst>
              <a:ext uri="{FF2B5EF4-FFF2-40B4-BE49-F238E27FC236}">
                <a16:creationId xmlns:a16="http://schemas.microsoft.com/office/drawing/2014/main" id="{F5F80C80-EA08-0C44-22C3-13A44C96FC43}"/>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3" name="Rectangle 2">
            <a:extLst>
              <a:ext uri="{FF2B5EF4-FFF2-40B4-BE49-F238E27FC236}">
                <a16:creationId xmlns:a16="http://schemas.microsoft.com/office/drawing/2014/main" id="{C2EC75E5-CB00-C28C-CAF1-51820A9DF0E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44804442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5838B-666C-BEEC-53C8-D20F7FA6133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5DC9B9-6638-07F1-2B76-A1B857CA51A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D9C486-3BF8-09A6-6755-A09AF4FE94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4D0B9A0-12BB-AA4F-3985-33B20EB23B2D}"/>
              </a:ext>
            </a:extLst>
          </p:cNvPr>
          <p:cNvSpPr txBox="1"/>
          <p:nvPr/>
        </p:nvSpPr>
        <p:spPr>
          <a:xfrm>
            <a:off x="520700" y="1862556"/>
            <a:ext cx="11150600" cy="390356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النمو الاقتصادي</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Economic Growth</a:t>
            </a:r>
          </a:p>
          <a:p>
            <a:pPr algn="just" rtl="1">
              <a:lnSpc>
                <a:spcPct val="150000"/>
              </a:lnSpc>
            </a:pPr>
            <a:r>
              <a:rPr lang="ar-EG" sz="2400" dirty="0">
                <a:latin typeface="Tajawal ExtraBold" panose="00000800000000000000" pitchFamily="2" charset="-78"/>
                <a:cs typeface="+mj-cs"/>
              </a:rPr>
              <a:t>على مر التاريخ، يكون هناك فترات من النمو الاقتصادي القوي تليها فترات من الانكماش الاقتصادي والركود.</a:t>
            </a:r>
          </a:p>
          <a:p>
            <a:pPr algn="just" rtl="1">
              <a:lnSpc>
                <a:spcPct val="150000"/>
              </a:lnSpc>
            </a:pPr>
            <a:r>
              <a:rPr lang="ar-EG" sz="2400" dirty="0">
                <a:latin typeface="Tajawal ExtraBold" panose="00000800000000000000" pitchFamily="2" charset="-78"/>
                <a:cs typeface="+mj-cs"/>
              </a:rPr>
              <a:t>في بداية القرن 21، شهد البورصات العالمية فترة الانفجار والانهيار في مجال التكنولوجيا، والتي أبرزت هشاشة الأسواق التكنولوجية العالية وعدد كبير من الشركات الناشئة في مجال الإنترنت (التي كانت لديها تقييمات عالية في سوق الأسهم) أفلست ولم تعد موجودة.</a:t>
            </a:r>
          </a:p>
          <a:p>
            <a:pPr algn="just" rtl="1">
              <a:lnSpc>
                <a:spcPct val="150000"/>
              </a:lnSpc>
            </a:pPr>
            <a:r>
              <a:rPr lang="ar-EG" sz="2400" dirty="0">
                <a:latin typeface="Tajawal ExtraBold" panose="00000800000000000000" pitchFamily="2" charset="-78"/>
                <a:cs typeface="+mj-cs"/>
              </a:rPr>
              <a:t>وفي عام 2025، شهدت البورصة الأمريكية هزة كبيرة نتيجة تراجع أسهم شركات التكنولوجيا (وعلى رأسها شركة </a:t>
            </a:r>
            <a:r>
              <a:rPr lang="en-US" sz="2400" dirty="0">
                <a:latin typeface="Times New Roman" panose="02020603050405020304" pitchFamily="18" charset="0"/>
                <a:cs typeface="Times New Roman" panose="02020603050405020304" pitchFamily="18" charset="0"/>
              </a:rPr>
              <a:t>Nvidia</a:t>
            </a:r>
            <a:r>
              <a:rPr lang="ar-EG" sz="2400" dirty="0">
                <a:latin typeface="Tajawal ExtraBold" panose="00000800000000000000" pitchFamily="2" charset="-78"/>
                <a:cs typeface="+mj-cs"/>
              </a:rPr>
              <a:t>) بسبب التطورات التي قدمتها شركة </a:t>
            </a:r>
            <a:r>
              <a:rPr lang="en-US" sz="2400" dirty="0" err="1">
                <a:latin typeface="Times New Roman" panose="02020603050405020304" pitchFamily="18" charset="0"/>
                <a:cs typeface="Times New Roman" panose="02020603050405020304" pitchFamily="18" charset="0"/>
              </a:rPr>
              <a:t>DeepSeek</a:t>
            </a:r>
            <a:r>
              <a:rPr lang="ar-EG" sz="2400" dirty="0">
                <a:latin typeface="Tajawal ExtraBold" panose="00000800000000000000" pitchFamily="2" charset="-78"/>
                <a:cs typeface="+mj-cs"/>
              </a:rPr>
              <a:t> الصينية في مجال الذكاء الاصطناعي. </a:t>
            </a:r>
          </a:p>
        </p:txBody>
      </p:sp>
      <p:sp>
        <p:nvSpPr>
          <p:cNvPr id="3" name="Rectangle 2">
            <a:extLst>
              <a:ext uri="{FF2B5EF4-FFF2-40B4-BE49-F238E27FC236}">
                <a16:creationId xmlns:a16="http://schemas.microsoft.com/office/drawing/2014/main" id="{AC9B401A-B120-0117-C016-184417E483B6}"/>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C22182E1-14D2-268C-444B-045066838C3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282372361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F4E87-AA7B-BCD0-B37B-13DFC71219F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C5EC406-9CF8-3A89-5477-7C1350E5DFF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EA58A19-29D3-7635-86D9-0E57FE7757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8EBCDD4-EF35-D450-C239-A18EFBB72415}"/>
              </a:ext>
            </a:extLst>
          </p:cNvPr>
          <p:cNvSpPr txBox="1"/>
          <p:nvPr/>
        </p:nvSpPr>
        <p:spPr>
          <a:xfrm>
            <a:off x="520700" y="186255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النمو الاقتصادي</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Economic Growth</a:t>
            </a:r>
          </a:p>
          <a:p>
            <a:pPr algn="just" rtl="1">
              <a:lnSpc>
                <a:spcPct val="150000"/>
              </a:lnSpc>
            </a:pPr>
            <a:r>
              <a:rPr lang="ar-EG" sz="2400" dirty="0">
                <a:latin typeface="Tajawal ExtraBold" panose="00000800000000000000" pitchFamily="2" charset="-78"/>
                <a:cs typeface="+mj-cs"/>
              </a:rPr>
              <a:t>عندما يحدث </a:t>
            </a:r>
            <a:r>
              <a:rPr lang="ar-EG" sz="2400" b="1" dirty="0">
                <a:solidFill>
                  <a:schemeClr val="accent6">
                    <a:lumMod val="75000"/>
                  </a:schemeClr>
                </a:solidFill>
                <a:latin typeface="Tajawal ExtraBold" panose="00000800000000000000" pitchFamily="2" charset="-78"/>
                <a:cs typeface="+mj-cs"/>
              </a:rPr>
              <a:t>نمو اقتصادي </a:t>
            </a:r>
            <a:r>
              <a:rPr lang="ar-EG" sz="2400" dirty="0">
                <a:latin typeface="Tajawal ExtraBold" panose="00000800000000000000" pitchFamily="2" charset="-78"/>
                <a:cs typeface="+mj-cs"/>
              </a:rPr>
              <a:t>خلال فترات الازدهار، يجب أن تكون الشركات مستعدة لزيادة الطلب على منتجاتها وخدماتها.</a:t>
            </a:r>
          </a:p>
          <a:p>
            <a:pPr algn="just" rtl="1">
              <a:lnSpc>
                <a:spcPct val="150000"/>
              </a:lnSpc>
            </a:pPr>
            <a:r>
              <a:rPr lang="ar-EG" sz="2400" dirty="0">
                <a:latin typeface="Tajawal ExtraBold" panose="00000800000000000000" pitchFamily="2" charset="-78"/>
                <a:cs typeface="+mj-cs"/>
              </a:rPr>
              <a:t>خلال </a:t>
            </a:r>
            <a:r>
              <a:rPr lang="ar-EG" sz="2400" b="1" dirty="0">
                <a:solidFill>
                  <a:schemeClr val="accent1">
                    <a:lumMod val="75000"/>
                  </a:schemeClr>
                </a:solidFill>
                <a:latin typeface="Tajawal ExtraBold" panose="00000800000000000000" pitchFamily="2" charset="-78"/>
                <a:cs typeface="+mj-cs"/>
              </a:rPr>
              <a:t>فترات الانخفاض</a:t>
            </a:r>
            <a:r>
              <a:rPr lang="ar-EG" sz="2400" dirty="0">
                <a:latin typeface="Tajawal ExtraBold" panose="00000800000000000000" pitchFamily="2" charset="-78"/>
                <a:cs typeface="+mj-cs"/>
              </a:rPr>
              <a:t>، قد تنخفض مبيعات الشركات المختلفة بسبب إعادة تقييم العملاء لاحتياجاتهم ومتطلبات الإنفاق.</a:t>
            </a:r>
          </a:p>
          <a:p>
            <a:pPr algn="just" rtl="1">
              <a:lnSpc>
                <a:spcPct val="150000"/>
              </a:lnSpc>
            </a:pPr>
            <a:r>
              <a:rPr lang="ar-EG" sz="2400" dirty="0">
                <a:latin typeface="Tajawal ExtraBold" panose="00000800000000000000" pitchFamily="2" charset="-78"/>
                <a:cs typeface="+mj-cs"/>
              </a:rPr>
              <a:t>التحدي الرئيسي للشركات </a:t>
            </a:r>
            <a:r>
              <a:rPr lang="ar-EG" sz="2400" u="sng" dirty="0">
                <a:latin typeface="Tajawal ExtraBold" panose="00000800000000000000" pitchFamily="2" charset="-78"/>
                <a:cs typeface="+mj-cs"/>
              </a:rPr>
              <a:t>هو التنبؤ بالنمو أو الانخفاض القادم</a:t>
            </a:r>
            <a:r>
              <a:rPr lang="ar-EG" sz="2400" dirty="0">
                <a:latin typeface="Tajawal ExtraBold" panose="00000800000000000000" pitchFamily="2" charset="-78"/>
                <a:cs typeface="+mj-cs"/>
              </a:rPr>
              <a:t> حيث تحتاج الشركات إلى مراعاة الاستثمارات والبحث والتطوير، وإذا فشلوا في توقع الحالة المتغيرة للاقتصاد بشكل صحيح، فقد يواجهون صعوبات أو يفوتون فرصًا.</a:t>
            </a:r>
          </a:p>
        </p:txBody>
      </p:sp>
      <p:sp>
        <p:nvSpPr>
          <p:cNvPr id="3" name="Rectangle 2">
            <a:extLst>
              <a:ext uri="{FF2B5EF4-FFF2-40B4-BE49-F238E27FC236}">
                <a16:creationId xmlns:a16="http://schemas.microsoft.com/office/drawing/2014/main" id="{67E8B021-9560-C3CD-8447-60449C464AE2}"/>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47A60ED6-0B97-D9A5-AA0F-CFD98186F70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62298809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1428B2-74A3-4968-FA88-2686CDFFDE2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C4CB099-4A03-CB15-24E8-F92314815C0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E9042D-0535-23C4-7D55-0BC478058B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514D970-74CF-56DE-D1FD-C39F29C79FDF}"/>
              </a:ext>
            </a:extLst>
          </p:cNvPr>
          <p:cNvSpPr txBox="1"/>
          <p:nvPr/>
        </p:nvSpPr>
        <p:spPr>
          <a:xfrm>
            <a:off x="520700" y="1862556"/>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الفائدة</a:t>
            </a:r>
            <a:r>
              <a:rPr lang="ar-EG" sz="2400" b="1" dirty="0">
                <a:latin typeface="Tajawal ExtraBold" panose="00000800000000000000" pitchFamily="2" charset="-78"/>
                <a:cs typeface="+mj-cs"/>
              </a:rPr>
              <a:t>   </a:t>
            </a:r>
            <a:r>
              <a:rPr lang="en-US" sz="2400" b="1" dirty="0">
                <a:solidFill>
                  <a:schemeClr val="tx1"/>
                </a:solidFill>
                <a:latin typeface="Times New Roman" panose="02020603050405020304" pitchFamily="18" charset="0"/>
                <a:cs typeface="Times New Roman" panose="02020603050405020304" pitchFamily="18" charset="0"/>
              </a:rPr>
              <a:t>Interest rates</a:t>
            </a:r>
            <a:r>
              <a:rPr lang="ar-EG" sz="2400" b="1" dirty="0">
                <a:solidFill>
                  <a:schemeClr val="tx1"/>
                </a:solidFill>
                <a:latin typeface="Times New Roman" panose="02020603050405020304" pitchFamily="18" charset="0"/>
                <a:cs typeface="Times New Roman" panose="02020603050405020304" pitchFamily="18" charset="0"/>
              </a:rPr>
              <a:t> </a:t>
            </a:r>
          </a:p>
          <a:p>
            <a:pPr algn="just" rtl="1">
              <a:lnSpc>
                <a:spcPct val="150000"/>
              </a:lnSpc>
            </a:pPr>
            <a:r>
              <a:rPr lang="ar-EG" sz="2400" dirty="0">
                <a:latin typeface="Tajawal ExtraBold" panose="00000800000000000000" pitchFamily="2" charset="-78"/>
                <a:cs typeface="+mj-cs"/>
              </a:rPr>
              <a:t>تمثل معدلات الفائدة الثمن الذي يجب على المقترضين دفعه للمقرضين مقابل استخدام أموالهم لفترة زمنية محددة. تميل بعض الحكومات إلى خفض معدلات الفائدة خلال الأوقات الصعبة اقتصادياً لتحفيز النشاط الاقتصادي وتشجيع الاقتراض والإقراض، على أمل تجنب الركود.</a:t>
            </a:r>
            <a:endParaRPr lang="en-US"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وهي أداة نقدية رئيسية تستخدمها الحكومات بالتعاون مع البنوك والمؤسسات المالية لإدارة اقتصاد الدولة. </a:t>
            </a:r>
          </a:p>
        </p:txBody>
      </p:sp>
      <p:sp>
        <p:nvSpPr>
          <p:cNvPr id="3" name="Rectangle 2">
            <a:extLst>
              <a:ext uri="{FF2B5EF4-FFF2-40B4-BE49-F238E27FC236}">
                <a16:creationId xmlns:a16="http://schemas.microsoft.com/office/drawing/2014/main" id="{4E34581B-8272-4950-961A-A0B803B43054}"/>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429148F1-613E-DA13-3085-080C29A90439}"/>
              </a:ext>
            </a:extLst>
          </p:cNvPr>
          <p:cNvSpPr/>
          <p:nvPr/>
        </p:nvSpPr>
        <p:spPr>
          <a:xfrm>
            <a:off x="9143093" y="340241"/>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205100933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5621D-8693-3EC8-53BA-19D60A6A930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AF54629-B7D4-09F0-DBAB-BFEA9BB518A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05D20B-D190-BE1C-E542-4616B63B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E702255-2206-3918-6BC8-0A7728AAF090}"/>
              </a:ext>
            </a:extLst>
          </p:cNvPr>
          <p:cNvSpPr txBox="1"/>
          <p:nvPr/>
        </p:nvSpPr>
        <p:spPr>
          <a:xfrm>
            <a:off x="520700" y="186255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الفائدة</a:t>
            </a:r>
            <a:r>
              <a:rPr lang="ar-EG" sz="2400" b="1" dirty="0">
                <a:latin typeface="Tajawal ExtraBold" panose="00000800000000000000" pitchFamily="2" charset="-78"/>
                <a:cs typeface="+mj-cs"/>
              </a:rPr>
              <a:t>   </a:t>
            </a:r>
            <a:r>
              <a:rPr lang="en-US" sz="2400" b="1" dirty="0">
                <a:solidFill>
                  <a:schemeClr val="tx1"/>
                </a:solidFill>
                <a:latin typeface="Times New Roman" panose="02020603050405020304" pitchFamily="18" charset="0"/>
                <a:cs typeface="Times New Roman" panose="02020603050405020304" pitchFamily="18" charset="0"/>
              </a:rPr>
              <a:t>Interest rates</a:t>
            </a:r>
            <a:r>
              <a:rPr lang="ar-EG" sz="2400" b="1" dirty="0">
                <a:solidFill>
                  <a:schemeClr val="tx1"/>
                </a:solidFill>
                <a:latin typeface="Times New Roman" panose="02020603050405020304" pitchFamily="18" charset="0"/>
                <a:cs typeface="Times New Roman" panose="02020603050405020304" pitchFamily="18" charset="0"/>
              </a:rPr>
              <a:t> </a:t>
            </a:r>
          </a:p>
          <a:p>
            <a:pPr algn="just" rtl="1">
              <a:lnSpc>
                <a:spcPct val="150000"/>
              </a:lnSpc>
            </a:pPr>
            <a:r>
              <a:rPr lang="ar-EG" sz="2400" b="0" i="0" dirty="0">
                <a:solidFill>
                  <a:schemeClr val="tx1"/>
                </a:solidFill>
                <a:effectLst/>
                <a:latin typeface="Söhne"/>
                <a:cs typeface="+mj-cs"/>
              </a:rPr>
              <a:t>تعد معدلات الفائدة أحد العوامل الاقتصادية التي يمكن أن تؤثر على التسويق الرقمي من خلال:</a:t>
            </a:r>
          </a:p>
          <a:p>
            <a:pPr algn="just" rtl="1">
              <a:lnSpc>
                <a:spcPct val="150000"/>
              </a:lnSpc>
            </a:pPr>
            <a:r>
              <a:rPr lang="ar-EG" sz="2400" b="1" dirty="0">
                <a:latin typeface="Tajawal ExtraBold" panose="00000800000000000000" pitchFamily="2" charset="-78"/>
                <a:cs typeface="+mj-cs"/>
              </a:rPr>
              <a:t>1- تكلفة التمويل</a:t>
            </a:r>
            <a:r>
              <a:rPr lang="ar-EG" sz="2400" dirty="0">
                <a:latin typeface="Tajawal ExtraBold" panose="00000800000000000000" pitchFamily="2" charset="-78"/>
                <a:cs typeface="+mj-cs"/>
              </a:rPr>
              <a:t>: ارتفاع معدلات الفائدة يعني زيادة تكلفة الاقتراض والتمويل للشركات التي تعتمد على التسويق الرقمي. قد يؤدي ذلك إلى زيادة التكاليف العامة للشركات وتخفيض ميزة التكلفة التنافسية التي قد تكون لديها في السوق. قد يتأثر بالتالي حجم الإعلانات والحملات التسويقية التي يمكن للشركات تنفيذها عبر الإنترنت.</a:t>
            </a:r>
          </a:p>
          <a:p>
            <a:pPr algn="just" rtl="1">
              <a:lnSpc>
                <a:spcPct val="150000"/>
              </a:lnSpc>
            </a:pPr>
            <a:r>
              <a:rPr lang="ar-EG" sz="2400" b="1" dirty="0">
                <a:latin typeface="Tajawal ExtraBold" panose="00000800000000000000" pitchFamily="2" charset="-78"/>
                <a:cs typeface="+mj-cs"/>
              </a:rPr>
              <a:t>2- قرارات الاستهلاك</a:t>
            </a:r>
            <a:r>
              <a:rPr lang="ar-EG" sz="2400" dirty="0">
                <a:latin typeface="Tajawal ExtraBold" panose="00000800000000000000" pitchFamily="2" charset="-78"/>
                <a:cs typeface="+mj-cs"/>
              </a:rPr>
              <a:t>: يمكن أن تؤثر معدلات الفائدة على قرارات الاستهلاك للمستهلكين. ارتفاع معدلات الفائدة قد يؤدي إلى تقليل الإنفاق الاستهلاكي، حيث يمكن أن يزيد تكلفة الاقتراض والتمويل الشخصي. قد يؤثر ذلك على حجم الطلب على المنتجات والخدمات التي يتم تسويقها عبر الإنترنت.</a:t>
            </a:r>
          </a:p>
        </p:txBody>
      </p:sp>
      <p:sp>
        <p:nvSpPr>
          <p:cNvPr id="3" name="Rectangle 2">
            <a:extLst>
              <a:ext uri="{FF2B5EF4-FFF2-40B4-BE49-F238E27FC236}">
                <a16:creationId xmlns:a16="http://schemas.microsoft.com/office/drawing/2014/main" id="{A921D2F0-1064-199F-C7AA-737B333C2A73}"/>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A8A0F589-0FA1-52BC-AB7D-6909F6C6DE1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64271403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B5773-1A4E-9DCC-2B13-7F84165177B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755A19C-FCAB-217D-BB33-6F5E4A43093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3F6FF3-A1B4-04EE-1189-02C65FA281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2FBB65F-7E1F-E331-1893-04B8AD36991B}"/>
              </a:ext>
            </a:extLst>
          </p:cNvPr>
          <p:cNvSpPr txBox="1"/>
          <p:nvPr/>
        </p:nvSpPr>
        <p:spPr>
          <a:xfrm>
            <a:off x="520700" y="1862556"/>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الفائدة</a:t>
            </a:r>
            <a:r>
              <a:rPr lang="ar-EG" sz="2400" b="1" dirty="0">
                <a:latin typeface="Tajawal ExtraBold" panose="00000800000000000000" pitchFamily="2" charset="-78"/>
                <a:cs typeface="+mj-cs"/>
              </a:rPr>
              <a:t>   </a:t>
            </a:r>
            <a:r>
              <a:rPr lang="en-US" sz="2400" b="1" dirty="0">
                <a:solidFill>
                  <a:schemeClr val="tx1"/>
                </a:solidFill>
                <a:latin typeface="Times New Roman" panose="02020603050405020304" pitchFamily="18" charset="0"/>
                <a:cs typeface="Times New Roman" panose="02020603050405020304" pitchFamily="18" charset="0"/>
              </a:rPr>
              <a:t>Interest rates</a:t>
            </a:r>
            <a:r>
              <a:rPr lang="ar-EG" sz="2400" b="1" dirty="0">
                <a:solidFill>
                  <a:schemeClr val="tx1"/>
                </a:solidFill>
                <a:latin typeface="Times New Roman" panose="02020603050405020304" pitchFamily="18" charset="0"/>
                <a:cs typeface="Times New Roman" panose="02020603050405020304" pitchFamily="18" charset="0"/>
              </a:rPr>
              <a:t> </a:t>
            </a:r>
          </a:p>
          <a:p>
            <a:pPr algn="just" rtl="1">
              <a:lnSpc>
                <a:spcPct val="150000"/>
              </a:lnSpc>
            </a:pPr>
            <a:r>
              <a:rPr lang="ar-EG" sz="2400" b="0" i="0" dirty="0">
                <a:solidFill>
                  <a:schemeClr val="tx1"/>
                </a:solidFill>
                <a:effectLst/>
                <a:latin typeface="Söhne"/>
                <a:cs typeface="+mj-cs"/>
              </a:rPr>
              <a:t>تعد معدلات الفائدة أحد العوامل الاقتصادية التي يمكن أن تؤثر على التسويق الرقمي من خلال:</a:t>
            </a:r>
          </a:p>
          <a:p>
            <a:pPr algn="just" rtl="1">
              <a:lnSpc>
                <a:spcPct val="150000"/>
              </a:lnSpc>
            </a:pPr>
            <a:r>
              <a:rPr lang="ar-EG" sz="2400" b="1" dirty="0">
                <a:latin typeface="Tajawal ExtraBold" panose="00000800000000000000" pitchFamily="2" charset="-78"/>
                <a:cs typeface="+mj-cs"/>
              </a:rPr>
              <a:t>3- تغيير السلوك التسويقي: </a:t>
            </a:r>
            <a:r>
              <a:rPr lang="ar-EG" sz="2400" dirty="0">
                <a:latin typeface="Tajawal ExtraBold" panose="00000800000000000000" pitchFamily="2" charset="-78"/>
                <a:cs typeface="+mj-cs"/>
              </a:rPr>
              <a:t>قد يؤدي تغيير معدلات الفائدة إلى تغيير في سلوك التسويق الرقمي للشركات. على سبيل المثال، قد تلجأ الشركات إلى تعديل استراتيجياتها لجذب المزيد من العملاء عبر تخفيض الأسعار أو تقديم عروض خاصة لتعويض التأثير السلبي للفائدة المرتفعة.</a:t>
            </a:r>
          </a:p>
        </p:txBody>
      </p:sp>
      <p:sp>
        <p:nvSpPr>
          <p:cNvPr id="3" name="Rectangle 2">
            <a:extLst>
              <a:ext uri="{FF2B5EF4-FFF2-40B4-BE49-F238E27FC236}">
                <a16:creationId xmlns:a16="http://schemas.microsoft.com/office/drawing/2014/main" id="{C0DC175D-48EE-26B3-D270-A91F2458D18D}"/>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294DC290-B72A-2C25-38CD-E9950B0940C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69534718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35631-B266-9A5C-6302-AB7BAE3F7B9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CEE8ACA-A939-67FD-9C29-F39FD6B4DB0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32DB8BB-DFE4-DF0F-DD91-649A478BF9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01DE9CC-89C7-0D99-5763-1C3E8B99EC1E}"/>
              </a:ext>
            </a:extLst>
          </p:cNvPr>
          <p:cNvSpPr txBox="1"/>
          <p:nvPr/>
        </p:nvSpPr>
        <p:spPr>
          <a:xfrm>
            <a:off x="520700" y="186255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الصرف</a:t>
            </a:r>
            <a:r>
              <a:rPr lang="ar-EG" sz="2400" b="1" dirty="0">
                <a:latin typeface="Tajawal ExtraBold" panose="00000800000000000000" pitchFamily="2" charset="-78"/>
                <a:cs typeface="+mj-cs"/>
              </a:rPr>
              <a:t>   </a:t>
            </a:r>
            <a:r>
              <a:rPr lang="en-US" sz="2400" b="1" i="0" dirty="0">
                <a:solidFill>
                  <a:srgbClr val="343541"/>
                </a:solidFill>
                <a:effectLst/>
                <a:latin typeface="Times New Roman" panose="02020603050405020304" pitchFamily="18" charset="0"/>
                <a:cs typeface="Times New Roman" panose="02020603050405020304" pitchFamily="18" charset="0"/>
              </a:rPr>
              <a:t>Exchange rates </a:t>
            </a:r>
            <a:endParaRPr lang="ar-EG" sz="2400" b="1" dirty="0">
              <a:latin typeface="Times New Roman" panose="02020603050405020304" pitchFamily="18" charset="0"/>
              <a:cs typeface="Times New Roman" panose="02020603050405020304" pitchFamily="18" charset="0"/>
            </a:endParaRPr>
          </a:p>
          <a:p>
            <a:pPr algn="just" rtl="1">
              <a:lnSpc>
                <a:spcPct val="150000"/>
              </a:lnSpc>
            </a:pPr>
            <a:r>
              <a:rPr lang="ar-EG" sz="2400" dirty="0">
                <a:latin typeface="Tajawal ExtraBold" panose="00000800000000000000" pitchFamily="2" charset="-78"/>
                <a:cs typeface="+mj-cs"/>
              </a:rPr>
              <a:t>هي سعر تداول عملة واحدة مقابل أخرى. </a:t>
            </a:r>
          </a:p>
          <a:p>
            <a:pPr algn="just" rtl="1">
              <a:lnSpc>
                <a:spcPct val="150000"/>
              </a:lnSpc>
            </a:pPr>
            <a:r>
              <a:rPr lang="ar-EG" sz="2400" dirty="0">
                <a:latin typeface="Tajawal ExtraBold" panose="00000800000000000000" pitchFamily="2" charset="-78"/>
                <a:cs typeface="+mj-cs"/>
              </a:rPr>
              <a:t>غالباً ما يقوم الموردون والمصنعون الدوليون بتغيير أسعار المنتجات والخدمات المختلفة وفقاً لأسعار الصرف في كل منطقة جغرافية من أجل ضمان الحفاظ على أسعارهم ضمن المستوى المطلوب. لذلك، يجب أن يأخذ المسوقون الرقميون في الاعتبار التغيرات التي تحدث في الأسواق بالنسبة لتقلبات العملات عند اتخاذ القرارات المختلفة. </a:t>
            </a:r>
          </a:p>
          <a:p>
            <a:pPr algn="just" rtl="1">
              <a:lnSpc>
                <a:spcPct val="150000"/>
              </a:lnSpc>
            </a:pPr>
            <a:r>
              <a:rPr lang="ar-EG" sz="2400" dirty="0">
                <a:latin typeface="Tajawal ExtraBold" panose="00000800000000000000" pitchFamily="2" charset="-78"/>
                <a:cs typeface="+mj-cs"/>
              </a:rPr>
              <a:t>على سبيل المثال، تقوم أمازون بتطوير عملياتها وضبط أسعار المنتجات في كل دولة بناء على العملة الوطنية في كل منطقة جغرافية. </a:t>
            </a:r>
          </a:p>
          <a:p>
            <a:pPr algn="just" rtl="1">
              <a:lnSpc>
                <a:spcPct val="150000"/>
              </a:lnSpc>
            </a:pPr>
            <a:endParaRPr lang="ar-EG" sz="2400" dirty="0">
              <a:latin typeface="Tajawal ExtraBold" panose="00000800000000000000" pitchFamily="2" charset="-78"/>
              <a:cs typeface="+mj-cs"/>
            </a:endParaRPr>
          </a:p>
        </p:txBody>
      </p:sp>
      <p:sp>
        <p:nvSpPr>
          <p:cNvPr id="3" name="Rectangle 2">
            <a:extLst>
              <a:ext uri="{FF2B5EF4-FFF2-40B4-BE49-F238E27FC236}">
                <a16:creationId xmlns:a16="http://schemas.microsoft.com/office/drawing/2014/main" id="{C2B9CC08-45B2-C492-98D7-D71EEB264416}"/>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A0BEE16F-7682-2AAC-E59B-86377555A1A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7273567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2AD4A-1A68-3499-BAD6-A4CCBD145CB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D0B597-763A-313B-E693-825C8C0CE34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E619715-ECCC-3926-5618-C549C9FC77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15A3443-2618-11D7-7D89-B617F7FDC114}"/>
              </a:ext>
            </a:extLst>
          </p:cNvPr>
          <p:cNvSpPr txBox="1"/>
          <p:nvPr/>
        </p:nvSpPr>
        <p:spPr>
          <a:xfrm>
            <a:off x="520700" y="186255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الصرف</a:t>
            </a:r>
            <a:r>
              <a:rPr lang="ar-EG" sz="2400" b="1" dirty="0">
                <a:latin typeface="Tajawal ExtraBold" panose="00000800000000000000" pitchFamily="2" charset="-78"/>
                <a:cs typeface="+mj-cs"/>
              </a:rPr>
              <a:t>   </a:t>
            </a:r>
            <a:r>
              <a:rPr lang="en-US" sz="2400" b="1" i="0" dirty="0">
                <a:solidFill>
                  <a:srgbClr val="343541"/>
                </a:solidFill>
                <a:effectLst/>
                <a:latin typeface="Times New Roman" panose="02020603050405020304" pitchFamily="18" charset="0"/>
                <a:cs typeface="Times New Roman" panose="02020603050405020304" pitchFamily="18" charset="0"/>
              </a:rPr>
              <a:t>Exchange rates </a:t>
            </a:r>
            <a:endParaRPr lang="ar-EG" sz="2400" b="1" dirty="0">
              <a:latin typeface="Times New Roman" panose="02020603050405020304" pitchFamily="18" charset="0"/>
              <a:cs typeface="Times New Roman" panose="02020603050405020304" pitchFamily="18" charset="0"/>
            </a:endParaRPr>
          </a:p>
          <a:p>
            <a:pPr algn="just" rtl="1">
              <a:lnSpc>
                <a:spcPct val="150000"/>
              </a:lnSpc>
            </a:pPr>
            <a:r>
              <a:rPr lang="ar-EG" sz="2400" i="0" dirty="0">
                <a:solidFill>
                  <a:schemeClr val="tx1"/>
                </a:solidFill>
                <a:effectLst/>
                <a:latin typeface="Söhne"/>
                <a:cs typeface="+mj-cs"/>
              </a:rPr>
              <a:t>تؤثر معدلات الصرف بشكل كبير على التسويق الرقمي، وذلك لأنها تؤثر على التجارة العالمية والتعاملات المالية بين البلدان، وذلك من خلال:</a:t>
            </a:r>
          </a:p>
          <a:p>
            <a:pPr algn="just" rtl="1">
              <a:lnSpc>
                <a:spcPct val="150000"/>
              </a:lnSpc>
            </a:pPr>
            <a:r>
              <a:rPr lang="ar-EG" sz="2400" b="1" dirty="0">
                <a:latin typeface="Tajawal ExtraBold" panose="00000800000000000000" pitchFamily="2" charset="-78"/>
                <a:cs typeface="+mj-cs"/>
              </a:rPr>
              <a:t>1- تكاليف الشراء والشحن</a:t>
            </a:r>
            <a:r>
              <a:rPr lang="ar-EG" sz="2400" dirty="0">
                <a:latin typeface="Tajawal ExtraBold" panose="00000800000000000000" pitchFamily="2" charset="-78"/>
                <a:cs typeface="+mj-cs"/>
              </a:rPr>
              <a:t>: ارتفاع قيمة العملة الوطنية بالنسبة للعملات الأجنبية يمكن أن يؤدي إلى زيادة تكاليف الشراء والشحن في التجارة الإلكترونية. إذا كانت العملة المحلية قوية، فقد يجد المستهلكون صعوبة في شراء المنتجات أو الخدمات من المواقع الإلكترونية الأجنبية بسبب الزيادة في التكاليف.</a:t>
            </a:r>
          </a:p>
          <a:p>
            <a:pPr algn="just" rtl="1">
              <a:lnSpc>
                <a:spcPct val="150000"/>
              </a:lnSpc>
            </a:pPr>
            <a:r>
              <a:rPr lang="ar-EG" sz="2400" dirty="0">
                <a:latin typeface="Tajawal ExtraBold" panose="00000800000000000000" pitchFamily="2" charset="-78"/>
                <a:cs typeface="+mj-cs"/>
              </a:rPr>
              <a:t>مثال: إذا ارتفعت قيمة الدولار الأمريكي مقابل عملة بلد ما، فقد يجد المستهلكون في تلك البلد صعوبة في شراء المنتجات من متاجر التجارة الإلكترونية الأمريكية بسبب الزيادة في تكلفة المنتجات وتكاليف الشحن.</a:t>
            </a:r>
          </a:p>
        </p:txBody>
      </p:sp>
      <p:sp>
        <p:nvSpPr>
          <p:cNvPr id="3" name="Rectangle 2">
            <a:extLst>
              <a:ext uri="{FF2B5EF4-FFF2-40B4-BE49-F238E27FC236}">
                <a16:creationId xmlns:a16="http://schemas.microsoft.com/office/drawing/2014/main" id="{AE6FC826-2D00-8693-2F07-828E56BE1901}"/>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13EAEC7F-F7D2-1B64-D0C5-27600945FAD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231063253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688DF-C6FE-38C8-B072-2334047F31F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F99B8DD-B04A-8DF5-05D1-6EA1731A04C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250018C-A368-26AE-6D78-B24358AF9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F99D112-8D52-5785-EDDA-FE62B988B338}"/>
              </a:ext>
            </a:extLst>
          </p:cNvPr>
          <p:cNvSpPr txBox="1"/>
          <p:nvPr/>
        </p:nvSpPr>
        <p:spPr>
          <a:xfrm>
            <a:off x="520700" y="186255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الصرف</a:t>
            </a:r>
            <a:r>
              <a:rPr lang="ar-EG" sz="2400" b="1" dirty="0">
                <a:latin typeface="Tajawal ExtraBold" panose="00000800000000000000" pitchFamily="2" charset="-78"/>
                <a:cs typeface="+mj-cs"/>
              </a:rPr>
              <a:t>   </a:t>
            </a:r>
            <a:r>
              <a:rPr lang="en-US" sz="2400" b="1" i="0" dirty="0">
                <a:solidFill>
                  <a:srgbClr val="343541"/>
                </a:solidFill>
                <a:effectLst/>
                <a:latin typeface="Times New Roman" panose="02020603050405020304" pitchFamily="18" charset="0"/>
                <a:cs typeface="Times New Roman" panose="02020603050405020304" pitchFamily="18" charset="0"/>
              </a:rPr>
              <a:t>Exchange rates </a:t>
            </a:r>
            <a:endParaRPr lang="ar-EG" sz="2400" b="1" dirty="0">
              <a:latin typeface="Times New Roman" panose="02020603050405020304" pitchFamily="18" charset="0"/>
              <a:cs typeface="Times New Roman" panose="02020603050405020304" pitchFamily="18" charset="0"/>
            </a:endParaRPr>
          </a:p>
          <a:p>
            <a:pPr algn="just" rtl="1">
              <a:lnSpc>
                <a:spcPct val="150000"/>
              </a:lnSpc>
            </a:pPr>
            <a:r>
              <a:rPr lang="ar-EG" sz="2400" b="0" i="0" dirty="0">
                <a:solidFill>
                  <a:schemeClr val="tx1"/>
                </a:solidFill>
                <a:effectLst/>
                <a:latin typeface="Söhne"/>
                <a:cs typeface="+mj-cs"/>
              </a:rPr>
              <a:t>تؤثر معدلات الصرف بشكل كبير على التسويق الرقمي، وذلك لأنها تؤثر على التجارة العالمية والتعاملات المالية بين البلدان، وذلك من خلال:</a:t>
            </a:r>
          </a:p>
          <a:p>
            <a:pPr algn="just" rtl="1">
              <a:lnSpc>
                <a:spcPct val="150000"/>
              </a:lnSpc>
            </a:pPr>
            <a:r>
              <a:rPr lang="ar-EG" sz="2400" b="1" dirty="0">
                <a:latin typeface="Tajawal ExtraBold" panose="00000800000000000000" pitchFamily="2" charset="-78"/>
                <a:cs typeface="+mj-cs"/>
              </a:rPr>
              <a:t>2- استهداف السوق العالمية: </a:t>
            </a:r>
            <a:r>
              <a:rPr lang="ar-EG" sz="2400" dirty="0">
                <a:latin typeface="Tajawal ExtraBold" panose="00000800000000000000" pitchFamily="2" charset="-78"/>
                <a:cs typeface="+mj-cs"/>
              </a:rPr>
              <a:t>يمكن أن تؤثر معدلات الصرف على مدى قدرة واستعداد الشركات لاستهداف السوق العالمية في التسويق الرقمي. إذا كان هناك تقلبات كبيرة في معدلات الصرف، قد يكون من الصعب للشركات تحديد أسعار المنتجات بشكل فعال وتنافسي في الأسواق العالمية.</a:t>
            </a:r>
          </a:p>
          <a:p>
            <a:pPr algn="just" rtl="1">
              <a:lnSpc>
                <a:spcPct val="150000"/>
              </a:lnSpc>
            </a:pPr>
            <a:r>
              <a:rPr lang="ar-EG" sz="2400" dirty="0">
                <a:latin typeface="Tajawal ExtraBold" panose="00000800000000000000" pitchFamily="2" charset="-78"/>
                <a:cs typeface="+mj-cs"/>
              </a:rPr>
              <a:t>مثال: إذا كانت شركة صغيرة تسوق منتجاتها عبر الإنترنت وتستهدف السوق العالمية، قد تواجه صعوبة في تحديد أسعار منتجاتها بسبب تقلبات معدلات الصرف وتأثيرها على تكاليف الإنتاج والشحن والتوزيع.</a:t>
            </a:r>
          </a:p>
        </p:txBody>
      </p:sp>
      <p:sp>
        <p:nvSpPr>
          <p:cNvPr id="3" name="Rectangle 2">
            <a:extLst>
              <a:ext uri="{FF2B5EF4-FFF2-40B4-BE49-F238E27FC236}">
                <a16:creationId xmlns:a16="http://schemas.microsoft.com/office/drawing/2014/main" id="{BEE2A30B-D329-CB91-9EA1-2331E4D6FD1A}"/>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76B5BF74-C507-F991-E2D3-B1925916254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00926209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FA161-A6FF-B55E-2412-98CE7C1D077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D9A7EA0-8926-BD29-72A0-7F6440EBC7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914A8FF-C7A4-CED4-7A52-813F10087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234E157-527A-F99B-8728-3D4ACA17155A}"/>
              </a:ext>
            </a:extLst>
          </p:cNvPr>
          <p:cNvSpPr txBox="1"/>
          <p:nvPr/>
        </p:nvSpPr>
        <p:spPr>
          <a:xfrm>
            <a:off x="520700" y="186255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الصرف</a:t>
            </a:r>
            <a:r>
              <a:rPr lang="ar-EG" sz="2400" b="1" dirty="0">
                <a:latin typeface="Tajawal ExtraBold" panose="00000800000000000000" pitchFamily="2" charset="-78"/>
                <a:cs typeface="+mj-cs"/>
              </a:rPr>
              <a:t>   </a:t>
            </a:r>
            <a:r>
              <a:rPr lang="en-US" sz="2400" b="1" i="0" dirty="0">
                <a:solidFill>
                  <a:srgbClr val="343541"/>
                </a:solidFill>
                <a:effectLst/>
                <a:latin typeface="Times New Roman" panose="02020603050405020304" pitchFamily="18" charset="0"/>
                <a:cs typeface="Times New Roman" panose="02020603050405020304" pitchFamily="18" charset="0"/>
              </a:rPr>
              <a:t>Exchange rates </a:t>
            </a:r>
            <a:endParaRPr lang="ar-EG" sz="2400" b="1" dirty="0">
              <a:latin typeface="Times New Roman" panose="02020603050405020304" pitchFamily="18" charset="0"/>
              <a:cs typeface="Times New Roman" panose="02020603050405020304" pitchFamily="18" charset="0"/>
            </a:endParaRPr>
          </a:p>
          <a:p>
            <a:pPr algn="just" rtl="1">
              <a:lnSpc>
                <a:spcPct val="150000"/>
              </a:lnSpc>
            </a:pPr>
            <a:r>
              <a:rPr lang="ar-EG" sz="2400" b="0" i="0" dirty="0">
                <a:solidFill>
                  <a:schemeClr val="tx1"/>
                </a:solidFill>
                <a:effectLst/>
                <a:latin typeface="Söhne"/>
                <a:cs typeface="+mj-cs"/>
              </a:rPr>
              <a:t>تؤثر معدلات الصرف بشكل كبير على التسويق الرقمي، وذلك لأنها تؤثر على التجارة العالمية والتعاملات المالية بين البلدان، وذلك من خلال:</a:t>
            </a:r>
          </a:p>
          <a:p>
            <a:pPr algn="just" rtl="1">
              <a:lnSpc>
                <a:spcPct val="150000"/>
              </a:lnSpc>
            </a:pPr>
            <a:r>
              <a:rPr lang="ar-EG" sz="2400" b="1" dirty="0">
                <a:latin typeface="Tajawal ExtraBold" panose="00000800000000000000" pitchFamily="2" charset="-78"/>
                <a:cs typeface="+mj-cs"/>
              </a:rPr>
              <a:t>3- الرؤية الاستراتيجية والتخطيط: </a:t>
            </a:r>
            <a:r>
              <a:rPr lang="ar-EG" sz="2400" dirty="0">
                <a:latin typeface="Tajawal ExtraBold" panose="00000800000000000000" pitchFamily="2" charset="-78"/>
                <a:cs typeface="+mj-cs"/>
              </a:rPr>
              <a:t>تقلبات معدلات الصرف تجعل من الصعب على الشركات والمسوقين وضع رؤية استراتيجية ثابتة وخطة تسويقية على المدى الطويل. قد يكون من الصعب تحديد الموارد المالية المطلوبة لأنشطة التسويق الرقمي وتخطيط الاستثمارات المستقبلية عندما يكون هناك عدم استقرار في معدلات الصرف.</a:t>
            </a:r>
          </a:p>
          <a:p>
            <a:pPr algn="just" rtl="1">
              <a:lnSpc>
                <a:spcPct val="150000"/>
              </a:lnSpc>
            </a:pPr>
            <a:r>
              <a:rPr lang="ar-EG" sz="2400" dirty="0">
                <a:latin typeface="Tajawal ExtraBold" panose="00000800000000000000" pitchFamily="2" charset="-78"/>
                <a:cs typeface="+mj-cs"/>
              </a:rPr>
              <a:t>مثال: إذا كانت الشركة تعمل على توسيع عملياتها الدولية وتطوير استراتيجيات التسويق الرقمي للوصول إلى الأسواق العالمية، قد تجد صعوبة في وضع خطط طويلة الأجل بسبب تقلبات معدلات الصرف.</a:t>
            </a:r>
          </a:p>
        </p:txBody>
      </p:sp>
      <p:sp>
        <p:nvSpPr>
          <p:cNvPr id="3" name="Rectangle 2">
            <a:extLst>
              <a:ext uri="{FF2B5EF4-FFF2-40B4-BE49-F238E27FC236}">
                <a16:creationId xmlns:a16="http://schemas.microsoft.com/office/drawing/2014/main" id="{B7FB17B8-9B85-31BE-CCF6-994290A78970}"/>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A144F37B-B21F-B4A4-18BC-2879BE469AB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63169087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03BE0-1D87-ECE5-DB93-8F6CB03013A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8A87E8A-38EC-DF83-3D25-FC80B072B0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724B81-4CFC-DBFE-E3AB-2AB6533370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3023F82-F520-4B05-1454-11B894B813EF}"/>
              </a:ext>
            </a:extLst>
          </p:cNvPr>
          <p:cNvSpPr txBox="1"/>
          <p:nvPr/>
        </p:nvSpPr>
        <p:spPr>
          <a:xfrm>
            <a:off x="520700" y="1862556"/>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Tajawal ExtraBold" panose="00000800000000000000" pitchFamily="2" charset="-78"/>
                <a:cs typeface="+mj-cs"/>
              </a:rPr>
              <a:t>العولمة</a:t>
            </a:r>
            <a:r>
              <a:rPr lang="ar-EG" sz="2400" b="1" dirty="0">
                <a:solidFill>
                  <a:schemeClr val="tx1"/>
                </a:solidFill>
                <a:latin typeface="Tajawal ExtraBold" panose="00000800000000000000" pitchFamily="2" charset="-78"/>
                <a:cs typeface="+mj-cs"/>
              </a:rPr>
              <a:t>     </a:t>
            </a:r>
            <a:r>
              <a:rPr lang="en-US" sz="2400" b="1" i="0" dirty="0">
                <a:solidFill>
                  <a:schemeClr val="tx1"/>
                </a:solidFill>
                <a:effectLst/>
                <a:latin typeface="Times New Roman" panose="02020603050405020304" pitchFamily="18" charset="0"/>
                <a:cs typeface="Times New Roman" panose="02020603050405020304" pitchFamily="18" charset="0"/>
              </a:rPr>
              <a:t>Globalization</a:t>
            </a:r>
            <a:r>
              <a:rPr lang="en-US" sz="2400" b="1" i="0" dirty="0">
                <a:solidFill>
                  <a:schemeClr val="tx1"/>
                </a:solidFill>
                <a:effectLst/>
                <a:latin typeface="Söhne"/>
              </a:rPr>
              <a:t>   </a:t>
            </a:r>
            <a:endParaRPr lang="ar-EG" sz="2400" b="1" dirty="0">
              <a:solidFill>
                <a:schemeClr val="tx1"/>
              </a:solidFill>
              <a:latin typeface="Tajawal ExtraBold" panose="00000800000000000000" pitchFamily="2" charset="-78"/>
              <a:cs typeface="+mj-cs"/>
            </a:endParaRPr>
          </a:p>
          <a:p>
            <a:pPr algn="just" rtl="1">
              <a:lnSpc>
                <a:spcPct val="150000"/>
              </a:lnSpc>
            </a:pPr>
            <a:r>
              <a:rPr lang="ar-EG" sz="2400" b="0" i="0" dirty="0">
                <a:solidFill>
                  <a:schemeClr val="tx1"/>
                </a:solidFill>
                <a:effectLst/>
                <a:latin typeface="Söhne"/>
                <a:cs typeface="+mj-cs"/>
              </a:rPr>
              <a:t>في العالم الرقمي، تعكس العولمة الانتقال نحو التجارة الدولية في سوق عالمي واحد وتلاشي الفروق الاجتماعية والثقافية بين البلدان. وتطرح العولمة عدة تحديات أمام الشركات، منها:</a:t>
            </a:r>
          </a:p>
          <a:p>
            <a:pPr algn="just" rtl="1">
              <a:lnSpc>
                <a:spcPct val="150000"/>
              </a:lnSpc>
            </a:pPr>
            <a:r>
              <a:rPr lang="ar-EG" sz="2400" b="1" i="0" dirty="0">
                <a:solidFill>
                  <a:schemeClr val="tx1"/>
                </a:solidFill>
                <a:effectLst/>
                <a:latin typeface="Söhne"/>
              </a:rPr>
              <a:t>1- الوصول العالمي </a:t>
            </a:r>
            <a:r>
              <a:rPr lang="en-US" sz="2400" b="1" i="0" dirty="0">
                <a:solidFill>
                  <a:schemeClr val="tx1"/>
                </a:solidFill>
                <a:effectLst/>
                <a:latin typeface="Times New Roman" panose="02020603050405020304" pitchFamily="18" charset="0"/>
                <a:cs typeface="Times New Roman" panose="02020603050405020304" pitchFamily="18" charset="0"/>
              </a:rPr>
              <a:t>Global Access</a:t>
            </a:r>
            <a:endParaRPr lang="ar-EG" sz="2400" b="1" i="0" dirty="0">
              <a:solidFill>
                <a:schemeClr val="tx1"/>
              </a:solidFill>
              <a:effectLst/>
              <a:latin typeface="Times New Roman" panose="02020603050405020304" pitchFamily="18" charset="0"/>
              <a:cs typeface="Times New Roman" panose="02020603050405020304" pitchFamily="18" charset="0"/>
            </a:endParaRPr>
          </a:p>
          <a:p>
            <a:pPr algn="just" rtl="1">
              <a:lnSpc>
                <a:spcPct val="150000"/>
              </a:lnSpc>
            </a:pPr>
            <a:r>
              <a:rPr lang="ar-EG" sz="2400" b="0" i="0" dirty="0">
                <a:solidFill>
                  <a:schemeClr val="tx1"/>
                </a:solidFill>
                <a:effectLst/>
                <a:latin typeface="Söhne"/>
              </a:rPr>
              <a:t>بفضل أنظمة الاتصالات العالمية والاعتماد على الإنترنت، أصبح من الممكن للشركات التواصل مع عملائها في جميع أنحاء العالم بشكل سريع وسهل. يمكن للشركات الوصول إلى جمهور أوسع وتوسيع نطاق عملياتها عبر الحدود الجغرافية.</a:t>
            </a:r>
          </a:p>
          <a:p>
            <a:pPr algn="just" rtl="1">
              <a:lnSpc>
                <a:spcPct val="150000"/>
              </a:lnSpc>
            </a:pPr>
            <a:endParaRPr lang="ar-EG" sz="2400" b="0" i="0" dirty="0">
              <a:solidFill>
                <a:schemeClr val="tx1"/>
              </a:solidFill>
              <a:effectLst/>
              <a:latin typeface="Söhne"/>
            </a:endParaRPr>
          </a:p>
        </p:txBody>
      </p:sp>
      <p:sp>
        <p:nvSpPr>
          <p:cNvPr id="3" name="Rectangle 2">
            <a:extLst>
              <a:ext uri="{FF2B5EF4-FFF2-40B4-BE49-F238E27FC236}">
                <a16:creationId xmlns:a16="http://schemas.microsoft.com/office/drawing/2014/main" id="{01F0C684-2FFF-144E-DA14-EBA8C60D6FA9}"/>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6E8E9926-DC14-BFD2-C89C-E2BFB48A13C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05813538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3EE6B-76CA-D05D-7D7C-44D7D4CCB9C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660C79D-D946-7C76-F015-A712D5959DC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F51BC4F-FAFC-C326-2A6E-3B1E44BF47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B563D60-8DFC-0BBC-0EE2-A27DEB0AB3C2}"/>
              </a:ext>
            </a:extLst>
          </p:cNvPr>
          <p:cNvSpPr txBox="1"/>
          <p:nvPr/>
        </p:nvSpPr>
        <p:spPr>
          <a:xfrm>
            <a:off x="520700" y="1862556"/>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Tajawal ExtraBold" panose="00000800000000000000" pitchFamily="2" charset="-78"/>
                <a:cs typeface="+mj-cs"/>
              </a:rPr>
              <a:t>العولمة</a:t>
            </a:r>
            <a:r>
              <a:rPr lang="ar-EG" sz="2400" b="1" dirty="0">
                <a:solidFill>
                  <a:schemeClr val="tx1"/>
                </a:solidFill>
                <a:latin typeface="Tajawal ExtraBold" panose="00000800000000000000" pitchFamily="2" charset="-78"/>
                <a:cs typeface="+mj-cs"/>
              </a:rPr>
              <a:t>     </a:t>
            </a:r>
            <a:r>
              <a:rPr lang="en-US" sz="2400" b="1" i="0" dirty="0">
                <a:solidFill>
                  <a:schemeClr val="tx1"/>
                </a:solidFill>
                <a:effectLst/>
                <a:latin typeface="Times New Roman" panose="02020603050405020304" pitchFamily="18" charset="0"/>
                <a:cs typeface="+mj-cs"/>
              </a:rPr>
              <a:t>Globalization</a:t>
            </a:r>
            <a:r>
              <a:rPr lang="en-US" sz="2400" b="1" i="0" dirty="0">
                <a:solidFill>
                  <a:schemeClr val="tx1"/>
                </a:solidFill>
                <a:effectLst/>
                <a:latin typeface="Söhne"/>
                <a:cs typeface="+mj-cs"/>
              </a:rPr>
              <a:t>   </a:t>
            </a:r>
            <a:endParaRPr lang="ar-EG" sz="2400" b="1" dirty="0">
              <a:solidFill>
                <a:schemeClr val="tx1"/>
              </a:solidFill>
              <a:latin typeface="Tajawal ExtraBold" panose="00000800000000000000" pitchFamily="2" charset="-78"/>
              <a:cs typeface="+mj-cs"/>
            </a:endParaRPr>
          </a:p>
          <a:p>
            <a:pPr algn="just" rtl="1">
              <a:lnSpc>
                <a:spcPct val="150000"/>
              </a:lnSpc>
            </a:pPr>
            <a:r>
              <a:rPr lang="ar-EG" sz="2400" b="1" i="0" dirty="0">
                <a:solidFill>
                  <a:schemeClr val="tx1"/>
                </a:solidFill>
                <a:effectLst/>
                <a:latin typeface="Söhne"/>
                <a:cs typeface="+mj-cs"/>
              </a:rPr>
              <a:t>2- التوجه نحو السوق العالمية </a:t>
            </a:r>
            <a:r>
              <a:rPr lang="en-US" sz="2400" b="1" dirty="0">
                <a:solidFill>
                  <a:schemeClr val="tx1"/>
                </a:solidFill>
                <a:latin typeface="Times New Roman" panose="02020603050405020304" pitchFamily="18" charset="0"/>
                <a:cs typeface="+mj-cs"/>
              </a:rPr>
              <a:t>Global Expansion </a:t>
            </a:r>
            <a:endParaRPr lang="ar-EG" sz="2400" b="1" i="0" dirty="0">
              <a:solidFill>
                <a:schemeClr val="tx1"/>
              </a:solidFill>
              <a:effectLst/>
              <a:latin typeface="Times New Roman" panose="02020603050405020304" pitchFamily="18" charset="0"/>
              <a:cs typeface="+mj-cs"/>
            </a:endParaRPr>
          </a:p>
          <a:p>
            <a:pPr algn="just" rtl="1">
              <a:lnSpc>
                <a:spcPct val="150000"/>
              </a:lnSpc>
            </a:pPr>
            <a:r>
              <a:rPr lang="ar-EG" sz="2400" b="0" i="0" dirty="0">
                <a:solidFill>
                  <a:schemeClr val="tx1"/>
                </a:solidFill>
                <a:effectLst/>
                <a:latin typeface="Söhne"/>
                <a:cs typeface="+mj-cs"/>
              </a:rPr>
              <a:t>يمكن للشركات الآن التوسع في أسواق جديدة حول العالم بسهولة أكبر من خلال التسويق الرقمي. يمكنهم الوصول إلى جمهور جديد وتسويق منتجاتهم أو خدماتهم بطرق مبتكرة وفعالة.</a:t>
            </a:r>
          </a:p>
          <a:p>
            <a:pPr algn="just" rtl="1">
              <a:lnSpc>
                <a:spcPct val="150000"/>
              </a:lnSpc>
            </a:pPr>
            <a:r>
              <a:rPr lang="ar-EG" sz="2400" b="1" i="0" dirty="0">
                <a:solidFill>
                  <a:schemeClr val="tx1"/>
                </a:solidFill>
                <a:effectLst/>
                <a:latin typeface="Söhne"/>
                <a:cs typeface="+mj-cs"/>
              </a:rPr>
              <a:t>3- الاستفادة من التوجهات العالمية</a:t>
            </a:r>
            <a:r>
              <a:rPr lang="ar-EG" sz="2400" b="1" dirty="0">
                <a:solidFill>
                  <a:schemeClr val="tx1"/>
                </a:solidFill>
                <a:latin typeface="Söhne"/>
                <a:cs typeface="+mj-cs"/>
              </a:rPr>
              <a:t> </a:t>
            </a:r>
            <a:r>
              <a:rPr lang="en-US" sz="2400" b="1" dirty="0">
                <a:solidFill>
                  <a:schemeClr val="tx1"/>
                </a:solidFill>
                <a:latin typeface="Söhne"/>
                <a:cs typeface="+mj-cs"/>
              </a:rPr>
              <a:t>     </a:t>
            </a:r>
            <a:r>
              <a:rPr lang="en-US" sz="2400" b="1" dirty="0">
                <a:solidFill>
                  <a:schemeClr val="tx1"/>
                </a:solidFill>
                <a:latin typeface="Times New Roman" panose="02020603050405020304" pitchFamily="18" charset="0"/>
                <a:cs typeface="+mj-cs"/>
              </a:rPr>
              <a:t>Global Trends</a:t>
            </a:r>
            <a:r>
              <a:rPr lang="en-US" sz="2400" b="1" dirty="0">
                <a:solidFill>
                  <a:schemeClr val="tx1"/>
                </a:solidFill>
                <a:latin typeface="Söhne"/>
                <a:cs typeface="+mj-cs"/>
              </a:rPr>
              <a:t>    </a:t>
            </a:r>
            <a:r>
              <a:rPr lang="ar-EG" sz="2400" b="1" i="0" dirty="0">
                <a:solidFill>
                  <a:schemeClr val="tx1"/>
                </a:solidFill>
                <a:effectLst/>
                <a:latin typeface="Söhne"/>
                <a:cs typeface="+mj-cs"/>
              </a:rPr>
              <a:t> </a:t>
            </a:r>
            <a:endParaRPr lang="en-US" sz="2400" b="1" i="0" dirty="0">
              <a:solidFill>
                <a:schemeClr val="tx1"/>
              </a:solidFill>
              <a:effectLst/>
              <a:latin typeface="Söhne"/>
              <a:cs typeface="+mj-cs"/>
            </a:endParaRPr>
          </a:p>
          <a:p>
            <a:pPr algn="just" rtl="1">
              <a:lnSpc>
                <a:spcPct val="150000"/>
              </a:lnSpc>
            </a:pPr>
            <a:r>
              <a:rPr lang="ar-EG" sz="2400" b="0" i="0" dirty="0">
                <a:solidFill>
                  <a:schemeClr val="tx1"/>
                </a:solidFill>
                <a:effectLst/>
                <a:latin typeface="Söhne"/>
                <a:cs typeface="+mj-cs"/>
              </a:rPr>
              <a:t>يمكن للشركات متابعة التوجهات العالمية واستخدامها في استراتيجياتها التسويقية. يمكنهم الاستفادة من الاتجاهات العالمية في التكنولوجيا والموضة والثقافة وتطبيقها في تسويق منتجاتهم وخدماتهم بشكل يلبي توقعات العملاء العالميين.</a:t>
            </a:r>
          </a:p>
        </p:txBody>
      </p:sp>
      <p:sp>
        <p:nvSpPr>
          <p:cNvPr id="3" name="Rectangle 2">
            <a:extLst>
              <a:ext uri="{FF2B5EF4-FFF2-40B4-BE49-F238E27FC236}">
                <a16:creationId xmlns:a16="http://schemas.microsoft.com/office/drawing/2014/main" id="{D9FCFBC6-46AE-9AF6-7782-81F2233AC47E}"/>
              </a:ext>
            </a:extLst>
          </p:cNvPr>
          <p:cNvSpPr/>
          <p:nvPr/>
        </p:nvSpPr>
        <p:spPr>
          <a:xfrm>
            <a:off x="5770230" y="811183"/>
            <a:ext cx="5901070" cy="786809"/>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الاقتصادية </a:t>
            </a:r>
            <a:r>
              <a:rPr lang="en-US" sz="2800" b="1" dirty="0">
                <a:latin typeface="Times New Roman" panose="02020603050405020304" pitchFamily="18" charset="0"/>
                <a:cs typeface="Times New Roman" panose="02020603050405020304" pitchFamily="18" charset="0"/>
              </a:rPr>
              <a:t>Economic forces</a:t>
            </a:r>
            <a:endParaRPr lang="en-US" sz="2800" b="1" dirty="0">
              <a:cs typeface="+mj-cs"/>
            </a:endParaRPr>
          </a:p>
        </p:txBody>
      </p:sp>
      <p:sp>
        <p:nvSpPr>
          <p:cNvPr id="2" name="Rectangle 1">
            <a:extLst>
              <a:ext uri="{FF2B5EF4-FFF2-40B4-BE49-F238E27FC236}">
                <a16:creationId xmlns:a16="http://schemas.microsoft.com/office/drawing/2014/main" id="{F1DBAC29-8747-8871-A91B-AF191F7D9A6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04820766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5000E-D218-480B-63BE-FC36409F15D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385179E-AB57-7B2B-2F17-A4CF2A6CCDA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A53957-8C61-9145-D2B5-5993423EE0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73B27AD-A283-C1EC-D3E8-82445B24B238}"/>
              </a:ext>
            </a:extLst>
          </p:cNvPr>
          <p:cNvSpPr txBox="1"/>
          <p:nvPr/>
        </p:nvSpPr>
        <p:spPr>
          <a:xfrm>
            <a:off x="520700" y="1862556"/>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0" i="0" dirty="0">
                <a:solidFill>
                  <a:schemeClr val="tx1"/>
                </a:solidFill>
                <a:effectLst/>
                <a:latin typeface="Söhne"/>
                <a:cs typeface="+mj-cs"/>
              </a:rPr>
              <a:t>تتشكل البيئة السياسية من تفاعل الوكالات الحكومية والرأي العام وجماعات ضغط العملاء والمنظمات المدعومة من الصناعة. ويساعد التفاعل بين هذه المنظمات على خلق بيئة تجارية تتمتع بتنظيمات وضوابط معتمدة. </a:t>
            </a:r>
          </a:p>
          <a:p>
            <a:pPr algn="just" rtl="1">
              <a:lnSpc>
                <a:spcPct val="150000"/>
              </a:lnSpc>
            </a:pPr>
            <a:r>
              <a:rPr lang="ar-EG" sz="2400" b="1" dirty="0">
                <a:solidFill>
                  <a:schemeClr val="tx1"/>
                </a:solidFill>
                <a:latin typeface="Tajawal ExtraBold" panose="00000800000000000000" pitchFamily="2" charset="-78"/>
                <a:cs typeface="+mj-cs"/>
              </a:rPr>
              <a:t>تشمل القوى السياسية ما يلي:</a:t>
            </a:r>
          </a:p>
          <a:p>
            <a:pPr algn="just" rtl="1">
              <a:lnSpc>
                <a:spcPct val="150000"/>
              </a:lnSpc>
            </a:pPr>
            <a:r>
              <a:rPr lang="ar-EG" sz="2400" b="1" dirty="0">
                <a:solidFill>
                  <a:schemeClr val="tx1"/>
                </a:solidFill>
                <a:latin typeface="Tajawal ExtraBold" panose="00000800000000000000" pitchFamily="2" charset="-78"/>
                <a:cs typeface="+mj-cs"/>
              </a:rPr>
              <a:t>1- حوكمة الإنترنت</a:t>
            </a:r>
          </a:p>
          <a:p>
            <a:pPr algn="just" rtl="1">
              <a:lnSpc>
                <a:spcPct val="150000"/>
              </a:lnSpc>
            </a:pPr>
            <a:r>
              <a:rPr lang="ar-EG" sz="2400" b="1" dirty="0">
                <a:solidFill>
                  <a:schemeClr val="tx1"/>
                </a:solidFill>
                <a:latin typeface="Tajawal ExtraBold" panose="00000800000000000000" pitchFamily="2" charset="-78"/>
                <a:cs typeface="+mj-cs"/>
              </a:rPr>
              <a:t>2- الضرائب</a:t>
            </a:r>
          </a:p>
          <a:p>
            <a:pPr algn="just" rtl="1">
              <a:lnSpc>
                <a:spcPct val="150000"/>
              </a:lnSpc>
            </a:pPr>
            <a:r>
              <a:rPr lang="ar-EG" sz="2400" b="1" dirty="0">
                <a:solidFill>
                  <a:schemeClr val="tx1"/>
                </a:solidFill>
                <a:latin typeface="Tajawal ExtraBold" panose="00000800000000000000" pitchFamily="2" charset="-78"/>
                <a:cs typeface="+mj-cs"/>
              </a:rPr>
              <a:t>3- السلطة الضريبية</a:t>
            </a:r>
          </a:p>
        </p:txBody>
      </p:sp>
      <p:sp>
        <p:nvSpPr>
          <p:cNvPr id="3" name="Rectangle 2">
            <a:extLst>
              <a:ext uri="{FF2B5EF4-FFF2-40B4-BE49-F238E27FC236}">
                <a16:creationId xmlns:a16="http://schemas.microsoft.com/office/drawing/2014/main" id="{E1071712-A413-AF3B-F57D-D3C688CC7CFC}"/>
              </a:ext>
            </a:extLst>
          </p:cNvPr>
          <p:cNvSpPr/>
          <p:nvPr/>
        </p:nvSpPr>
        <p:spPr>
          <a:xfrm>
            <a:off x="5770230" y="811183"/>
            <a:ext cx="5901070" cy="786809"/>
          </a:xfrm>
          <a:prstGeom prst="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السياسية </a:t>
            </a:r>
            <a:r>
              <a:rPr lang="en-US" sz="2800" b="1" dirty="0">
                <a:latin typeface="Times New Roman" panose="02020603050405020304" pitchFamily="18" charset="0"/>
                <a:cs typeface="Times New Roman" panose="02020603050405020304" pitchFamily="18" charset="0"/>
              </a:rPr>
              <a:t>Political forces</a:t>
            </a:r>
            <a:endParaRPr lang="en-US" sz="2800" b="1" dirty="0">
              <a:cs typeface="+mj-cs"/>
            </a:endParaRPr>
          </a:p>
        </p:txBody>
      </p:sp>
      <p:sp>
        <p:nvSpPr>
          <p:cNvPr id="2" name="Rectangle 1">
            <a:extLst>
              <a:ext uri="{FF2B5EF4-FFF2-40B4-BE49-F238E27FC236}">
                <a16:creationId xmlns:a16="http://schemas.microsoft.com/office/drawing/2014/main" id="{8399CB45-4A7C-5DF1-6D3D-C48C124A2A2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35204621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144B0-254C-56C9-A1B8-D547E6634B6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4F7CD07-DA00-8376-047C-C70CD0CDA5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8A91A45-7022-1327-FDCB-CF7BD4BFEF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62B5851-9309-E597-DE6B-B2EBC16B9E4B}"/>
              </a:ext>
            </a:extLst>
          </p:cNvPr>
          <p:cNvSpPr txBox="1"/>
          <p:nvPr/>
        </p:nvSpPr>
        <p:spPr>
          <a:xfrm>
            <a:off x="520700" y="1862556"/>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حوكمة الإنترنت</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Internet Governance</a:t>
            </a:r>
          </a:p>
          <a:p>
            <a:pPr algn="just" rtl="1">
              <a:lnSpc>
                <a:spcPct val="150000"/>
              </a:lnSpc>
            </a:pPr>
            <a:r>
              <a:rPr lang="ar-EG" sz="2400" dirty="0">
                <a:latin typeface="Tajawal ExtraBold" panose="00000800000000000000" pitchFamily="2" charset="-78"/>
                <a:cs typeface="+mj-cs"/>
              </a:rPr>
              <a:t>هي عملية التحكم في تشغيل واستخدام الإنترنت. </a:t>
            </a:r>
          </a:p>
          <a:p>
            <a:pPr algn="just" rtl="1">
              <a:lnSpc>
                <a:spcPct val="150000"/>
              </a:lnSpc>
            </a:pPr>
            <a:r>
              <a:rPr lang="ar-EG" sz="2400" dirty="0">
                <a:latin typeface="Tajawal ExtraBold" panose="00000800000000000000" pitchFamily="2" charset="-78"/>
                <a:cs typeface="+mj-cs"/>
              </a:rPr>
              <a:t>وتُعتبر الحوكمة مسؤولية الحكومة تقليدياً، ولكن الطابع العالمي للإنترنت يجعل حوكمته أقل قابلية للتطبيق من قِبل حكومة واحدة للتحكم فيه وتشغيله. </a:t>
            </a:r>
            <a:r>
              <a:rPr lang="ar-EG" sz="2400" b="1" dirty="0">
                <a:latin typeface="Tajawal ExtraBold" panose="00000800000000000000" pitchFamily="2" charset="-78"/>
                <a:cs typeface="+mj-cs"/>
              </a:rPr>
              <a:t>لا يوجد شخص أو جهة مسؤولة عن إدارة الإنترنت</a:t>
            </a:r>
            <a:r>
              <a:rPr lang="ar-EG" sz="2400" dirty="0">
                <a:latin typeface="Tajawal ExtraBold" panose="00000800000000000000" pitchFamily="2" charset="-78"/>
                <a:cs typeface="+mj-cs"/>
              </a:rPr>
              <a:t>، وعلى الرغم من وجود العديد من الأفراد والشركات والمنظمات التي لديها مصلحة مشتركة في ضمان استقرار الإنترنت، إلا أنه لا يوجد هيئة مركزية تتولى الحوكمة الشاملة له.</a:t>
            </a:r>
            <a:endParaRPr lang="en-US" sz="2400" dirty="0">
              <a:latin typeface="Tajawal ExtraBold" panose="00000800000000000000" pitchFamily="2" charset="-78"/>
              <a:cs typeface="+mj-cs"/>
            </a:endParaRPr>
          </a:p>
          <a:p>
            <a:pPr algn="just" rtl="1">
              <a:lnSpc>
                <a:spcPct val="150000"/>
              </a:lnSpc>
            </a:pPr>
            <a:endParaRPr lang="en-US" sz="2400" dirty="0">
              <a:latin typeface="Tajawal ExtraBold" panose="00000800000000000000" pitchFamily="2" charset="-78"/>
              <a:cs typeface="+mj-cs"/>
            </a:endParaRPr>
          </a:p>
          <a:p>
            <a:pPr algn="just" rtl="1">
              <a:lnSpc>
                <a:spcPct val="150000"/>
              </a:lnSpc>
            </a:pPr>
            <a:endParaRPr lang="en-US" sz="2400" dirty="0">
              <a:latin typeface="Tajawal ExtraBold" panose="00000800000000000000" pitchFamily="2" charset="-78"/>
              <a:cs typeface="+mj-cs"/>
            </a:endParaRPr>
          </a:p>
        </p:txBody>
      </p:sp>
      <p:sp>
        <p:nvSpPr>
          <p:cNvPr id="3" name="Rectangle 2">
            <a:extLst>
              <a:ext uri="{FF2B5EF4-FFF2-40B4-BE49-F238E27FC236}">
                <a16:creationId xmlns:a16="http://schemas.microsoft.com/office/drawing/2014/main" id="{BE78257A-3653-8B87-FE8D-724F8642CC8C}"/>
              </a:ext>
            </a:extLst>
          </p:cNvPr>
          <p:cNvSpPr/>
          <p:nvPr/>
        </p:nvSpPr>
        <p:spPr>
          <a:xfrm>
            <a:off x="5770230" y="811183"/>
            <a:ext cx="5901070" cy="786809"/>
          </a:xfrm>
          <a:prstGeom prst="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السياسية </a:t>
            </a:r>
            <a:r>
              <a:rPr lang="en-US" sz="2800" b="1" dirty="0">
                <a:latin typeface="Times New Roman" panose="02020603050405020304" pitchFamily="18" charset="0"/>
                <a:cs typeface="Times New Roman" panose="02020603050405020304" pitchFamily="18" charset="0"/>
              </a:rPr>
              <a:t>Political forces</a:t>
            </a:r>
            <a:endParaRPr lang="en-US" sz="2800" b="1" dirty="0">
              <a:cs typeface="+mj-cs"/>
            </a:endParaRPr>
          </a:p>
        </p:txBody>
      </p:sp>
      <p:sp>
        <p:nvSpPr>
          <p:cNvPr id="2" name="Rectangle 1">
            <a:extLst>
              <a:ext uri="{FF2B5EF4-FFF2-40B4-BE49-F238E27FC236}">
                <a16:creationId xmlns:a16="http://schemas.microsoft.com/office/drawing/2014/main" id="{882798E4-0FEA-B811-EA7B-040DDABA6E5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pic>
        <p:nvPicPr>
          <p:cNvPr id="4" name="Picture 3">
            <a:extLst>
              <a:ext uri="{FF2B5EF4-FFF2-40B4-BE49-F238E27FC236}">
                <a16:creationId xmlns:a16="http://schemas.microsoft.com/office/drawing/2014/main" id="{0BE7F774-53AF-6B81-B10C-805399CA1C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5825" y="5341125"/>
            <a:ext cx="1405700" cy="1166001"/>
          </a:xfrm>
          <a:prstGeom prst="rect">
            <a:avLst/>
          </a:prstGeom>
        </p:spPr>
      </p:pic>
      <p:pic>
        <p:nvPicPr>
          <p:cNvPr id="5" name="Picture 3" descr="LACNIC Blog | The region welcomes an IETF meeting for the first time">
            <a:extLst>
              <a:ext uri="{FF2B5EF4-FFF2-40B4-BE49-F238E27FC236}">
                <a16:creationId xmlns:a16="http://schemas.microsoft.com/office/drawing/2014/main" id="{E0E8588A-F1DC-62AA-0971-3775F9221D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4182" y="5341125"/>
            <a:ext cx="3943350" cy="116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942758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6F3CE-0ABE-A3F9-6782-372434EBE25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DD7BE68-38C3-DC4A-5A14-7197300C058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B1C58F1-9344-7B54-206E-B57FBD5083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20864AF-EFA5-7B0A-9451-182A353A4937}"/>
              </a:ext>
            </a:extLst>
          </p:cNvPr>
          <p:cNvSpPr txBox="1"/>
          <p:nvPr/>
        </p:nvSpPr>
        <p:spPr>
          <a:xfrm>
            <a:off x="520700" y="186255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الضرائب</a:t>
            </a:r>
            <a:r>
              <a:rPr lang="ar-EG" sz="2400" b="1" dirty="0">
                <a:latin typeface="Tajawal ExtraBold" panose="00000800000000000000" pitchFamily="2" charset="-78"/>
                <a:cs typeface="+mj-cs"/>
              </a:rPr>
              <a:t>              </a:t>
            </a:r>
            <a:r>
              <a:rPr lang="en-US"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Taxation</a:t>
            </a:r>
          </a:p>
          <a:p>
            <a:pPr algn="just" rtl="1">
              <a:lnSpc>
                <a:spcPct val="150000"/>
              </a:lnSpc>
            </a:pPr>
            <a:r>
              <a:rPr lang="ar-EG" sz="2400" dirty="0">
                <a:latin typeface="Tajawal ExtraBold" panose="00000800000000000000" pitchFamily="2" charset="-78"/>
                <a:cs typeface="+mj-cs"/>
              </a:rPr>
              <a:t>تمثل الضرائب التي تفرضها الحكومات في دول العالم المختلفة أحد القوى السياسية الهامة في البيئة الرقمية. حيث أن </a:t>
            </a:r>
          </a:p>
          <a:p>
            <a:pPr algn="just" rtl="1">
              <a:lnSpc>
                <a:spcPct val="150000"/>
              </a:lnSpc>
            </a:pPr>
            <a:r>
              <a:rPr lang="ar-EG" sz="2400" dirty="0">
                <a:latin typeface="Tajawal ExtraBold" panose="00000800000000000000" pitchFamily="2" charset="-78"/>
                <a:cs typeface="+mj-cs"/>
              </a:rPr>
              <a:t>تغيير قوانين الضرائب بحيث تعكس العولمة عبر الإنترنت هو مشكلة تواجهها العديد من الحكومات. </a:t>
            </a:r>
          </a:p>
          <a:p>
            <a:pPr algn="just" rtl="1">
              <a:lnSpc>
                <a:spcPct val="150000"/>
              </a:lnSpc>
            </a:pPr>
            <a:r>
              <a:rPr lang="ar-EG" sz="2400" dirty="0">
                <a:latin typeface="Tajawal ExtraBold" panose="00000800000000000000" pitchFamily="2" charset="-78"/>
                <a:cs typeface="+mj-cs"/>
              </a:rPr>
              <a:t>تواجه حكومات الدول المختلفة خطر انخفاض إيرادات الضرائب بسبب التغير في أنماط الشراء لدى العملاء. فالعميل الذي يشتري منتجات من منصة رقمية في دولة أجنبية بدلاً من المتاجر المحلية في بلده، سوف يؤثر بالسلب على الضرائب التي تدفعها المتاجر المحلية للحكومة في تلك الدولة. </a:t>
            </a:r>
          </a:p>
          <a:p>
            <a:pPr algn="just" rtl="1">
              <a:lnSpc>
                <a:spcPct val="150000"/>
              </a:lnSpc>
            </a:pPr>
            <a:r>
              <a:rPr lang="ar-EG" sz="2400" dirty="0">
                <a:latin typeface="Tajawal ExtraBold" panose="00000800000000000000" pitchFamily="2" charset="-78"/>
                <a:cs typeface="+mj-cs"/>
              </a:rPr>
              <a:t>على سبيل المثال، اتُهمت العديد من الشركات ومنها</a:t>
            </a:r>
            <a:r>
              <a:rPr lang="en-US" sz="2400" dirty="0">
                <a:latin typeface="Times New Roman" panose="02020603050405020304" pitchFamily="18" charset="0"/>
                <a:cs typeface="Times New Roman" panose="02020603050405020304" pitchFamily="18" charset="0"/>
              </a:rPr>
              <a:t>Google</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 و</a:t>
            </a:r>
            <a:r>
              <a:rPr lang="en-US" sz="2400" dirty="0">
                <a:latin typeface="Times New Roman" panose="02020603050405020304" pitchFamily="18" charset="0"/>
                <a:cs typeface="Times New Roman" panose="02020603050405020304" pitchFamily="18" charset="0"/>
              </a:rPr>
              <a:t>Amazon</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 بتوجيه معاملاتهم الضريبية إلى دول ذات معدلات ضريبية منخفضة.</a:t>
            </a:r>
          </a:p>
        </p:txBody>
      </p:sp>
      <p:sp>
        <p:nvSpPr>
          <p:cNvPr id="3" name="Rectangle 2">
            <a:extLst>
              <a:ext uri="{FF2B5EF4-FFF2-40B4-BE49-F238E27FC236}">
                <a16:creationId xmlns:a16="http://schemas.microsoft.com/office/drawing/2014/main" id="{4A057E18-05DE-CA16-82CC-E638D242A9C6}"/>
              </a:ext>
            </a:extLst>
          </p:cNvPr>
          <p:cNvSpPr/>
          <p:nvPr/>
        </p:nvSpPr>
        <p:spPr>
          <a:xfrm>
            <a:off x="5770230" y="811183"/>
            <a:ext cx="5901070" cy="786809"/>
          </a:xfrm>
          <a:prstGeom prst="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السياسية </a:t>
            </a:r>
            <a:r>
              <a:rPr lang="en-US" sz="2800" b="1" dirty="0">
                <a:latin typeface="Times New Roman" panose="02020603050405020304" pitchFamily="18" charset="0"/>
                <a:cs typeface="Times New Roman" panose="02020603050405020304" pitchFamily="18" charset="0"/>
              </a:rPr>
              <a:t>Political forces</a:t>
            </a:r>
            <a:endParaRPr lang="en-US" sz="2800" b="1" dirty="0">
              <a:cs typeface="+mj-cs"/>
            </a:endParaRPr>
          </a:p>
        </p:txBody>
      </p:sp>
      <p:sp>
        <p:nvSpPr>
          <p:cNvPr id="2" name="Rectangle 1">
            <a:extLst>
              <a:ext uri="{FF2B5EF4-FFF2-40B4-BE49-F238E27FC236}">
                <a16:creationId xmlns:a16="http://schemas.microsoft.com/office/drawing/2014/main" id="{44AF25EE-8CB7-55C1-5D6B-D44FA6C8F7F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42462550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20F52-A8E9-F9FE-FE3D-9CA22C6E5CE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26069F4-D1E4-E0B6-A773-0F24C7F7E35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3DF055-A21A-FD9E-F32A-6419556C6A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1417067-982E-10B0-AA90-9DAF767DD60E}"/>
              </a:ext>
            </a:extLst>
          </p:cNvPr>
          <p:cNvSpPr txBox="1"/>
          <p:nvPr/>
        </p:nvSpPr>
        <p:spPr>
          <a:xfrm>
            <a:off x="520700" y="1862556"/>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الضرائب</a:t>
            </a:r>
            <a:r>
              <a:rPr lang="ar-EG" sz="2400" b="1" dirty="0">
                <a:latin typeface="Tajawal ExtraBold" panose="00000800000000000000" pitchFamily="2" charset="-78"/>
                <a:cs typeface="+mj-cs"/>
              </a:rPr>
              <a:t>              </a:t>
            </a:r>
            <a:r>
              <a:rPr lang="en-US"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Taxation</a:t>
            </a:r>
          </a:p>
          <a:p>
            <a:pPr algn="just" rtl="1">
              <a:lnSpc>
                <a:spcPct val="150000"/>
              </a:lnSpc>
            </a:pPr>
            <a:r>
              <a:rPr lang="ar-EG" sz="2400" dirty="0">
                <a:latin typeface="Tajawal ExtraBold" panose="00000800000000000000" pitchFamily="2" charset="-78"/>
                <a:cs typeface="+mj-cs"/>
              </a:rPr>
              <a:t>تؤثر الضرائب على التسويق الرقمي بطرق مختلفة ويمكن أن تؤثر على الشركات والمسوقين على النحو التالي:</a:t>
            </a:r>
          </a:p>
          <a:p>
            <a:pPr algn="just" rtl="1">
              <a:lnSpc>
                <a:spcPct val="150000"/>
              </a:lnSpc>
            </a:pPr>
            <a:r>
              <a:rPr lang="ar-EG" sz="2400" dirty="0">
                <a:latin typeface="Tajawal ExtraBold" panose="00000800000000000000" pitchFamily="2" charset="-78"/>
                <a:cs typeface="+mj-cs"/>
              </a:rPr>
              <a:t>1- </a:t>
            </a:r>
            <a:r>
              <a:rPr lang="ar-EG" sz="2400" b="1" dirty="0">
                <a:latin typeface="Tajawal ExtraBold" panose="00000800000000000000" pitchFamily="2" charset="-78"/>
                <a:cs typeface="+mj-cs"/>
              </a:rPr>
              <a:t>ضريبة المبيعات</a:t>
            </a:r>
            <a:r>
              <a:rPr lang="ar-EG" sz="2400" dirty="0">
                <a:latin typeface="Tajawal ExtraBold" panose="00000800000000000000" pitchFamily="2" charset="-78"/>
                <a:cs typeface="+mj-cs"/>
              </a:rPr>
              <a:t>: تختلف قوانين ضريبة المبيعات من بلد إلى آخر ومن منطقة جغرافية إلى أخرى. قد يتعين على الشركات تطبيق وجمع ضريبة المبيعات على المشتريات التي يقوم بها المستهلكون عبر الإنترنت. يمكن أن تكون هذه الضريبة إضافية إلى التكاليف الأخرى وتؤثر على تكاليف المنتجات أو الخدمات المقدمة عبر التسويق الرقمي.</a:t>
            </a:r>
          </a:p>
          <a:p>
            <a:pPr algn="just" rtl="1">
              <a:lnSpc>
                <a:spcPct val="150000"/>
              </a:lnSpc>
            </a:pPr>
            <a:endParaRPr lang="ar-EG" sz="2400" dirty="0">
              <a:latin typeface="Tajawal ExtraBold" panose="00000800000000000000" pitchFamily="2" charset="-78"/>
              <a:cs typeface="+mj-cs"/>
            </a:endParaRPr>
          </a:p>
        </p:txBody>
      </p:sp>
      <p:sp>
        <p:nvSpPr>
          <p:cNvPr id="3" name="Rectangle 2">
            <a:extLst>
              <a:ext uri="{FF2B5EF4-FFF2-40B4-BE49-F238E27FC236}">
                <a16:creationId xmlns:a16="http://schemas.microsoft.com/office/drawing/2014/main" id="{9A6F6DA3-D100-83EF-75BF-1BF8D4D1835F}"/>
              </a:ext>
            </a:extLst>
          </p:cNvPr>
          <p:cNvSpPr/>
          <p:nvPr/>
        </p:nvSpPr>
        <p:spPr>
          <a:xfrm>
            <a:off x="5770230" y="811183"/>
            <a:ext cx="5901070" cy="786809"/>
          </a:xfrm>
          <a:prstGeom prst="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السياسية </a:t>
            </a:r>
            <a:r>
              <a:rPr lang="en-US" sz="2800" b="1" dirty="0">
                <a:latin typeface="Times New Roman" panose="02020603050405020304" pitchFamily="18" charset="0"/>
                <a:cs typeface="Times New Roman" panose="02020603050405020304" pitchFamily="18" charset="0"/>
              </a:rPr>
              <a:t>Political forces</a:t>
            </a:r>
            <a:endParaRPr lang="en-US" sz="2800" b="1" dirty="0">
              <a:cs typeface="+mj-cs"/>
            </a:endParaRPr>
          </a:p>
        </p:txBody>
      </p:sp>
      <p:sp>
        <p:nvSpPr>
          <p:cNvPr id="2" name="Rectangle 1">
            <a:extLst>
              <a:ext uri="{FF2B5EF4-FFF2-40B4-BE49-F238E27FC236}">
                <a16:creationId xmlns:a16="http://schemas.microsoft.com/office/drawing/2014/main" id="{6A7239D6-0637-2120-CBA9-1D84628FD8A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05137646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BDEC1-C2CD-AB36-1639-2D5C7BC815A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CFFF231-CE2A-BD6A-52FA-D57ECA936BF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1DFF7F3-E0E2-D6FB-B3B9-9F6E55C9EB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7BCB0F5-A63B-CD7A-CF12-6AAC37659B3C}"/>
              </a:ext>
            </a:extLst>
          </p:cNvPr>
          <p:cNvSpPr txBox="1"/>
          <p:nvPr/>
        </p:nvSpPr>
        <p:spPr>
          <a:xfrm>
            <a:off x="520700" y="1724327"/>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الضرائب</a:t>
            </a:r>
            <a:r>
              <a:rPr lang="ar-EG" sz="2400" b="1" dirty="0">
                <a:latin typeface="Tajawal ExtraBold" panose="00000800000000000000" pitchFamily="2" charset="-78"/>
                <a:cs typeface="+mj-cs"/>
              </a:rPr>
              <a:t>              </a:t>
            </a:r>
            <a:r>
              <a:rPr lang="en-US"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Taxation</a:t>
            </a:r>
          </a:p>
          <a:p>
            <a:pPr algn="just" rtl="1">
              <a:lnSpc>
                <a:spcPct val="150000"/>
              </a:lnSpc>
            </a:pPr>
            <a:r>
              <a:rPr lang="ar-EG" sz="2400" dirty="0">
                <a:latin typeface="Tajawal ExtraBold" panose="00000800000000000000" pitchFamily="2" charset="-78"/>
                <a:cs typeface="+mj-cs"/>
              </a:rPr>
              <a:t>2- </a:t>
            </a:r>
            <a:r>
              <a:rPr lang="ar-EG" sz="2400" b="1" dirty="0">
                <a:latin typeface="Tajawal ExtraBold" panose="00000800000000000000" pitchFamily="2" charset="-78"/>
                <a:cs typeface="+mj-cs"/>
              </a:rPr>
              <a:t>الضرائب على الإعلانات الرقمية</a:t>
            </a:r>
            <a:r>
              <a:rPr lang="ar-EG" sz="2400" dirty="0">
                <a:latin typeface="Tajawal ExtraBold" panose="00000800000000000000" pitchFamily="2" charset="-78"/>
                <a:cs typeface="+mj-cs"/>
              </a:rPr>
              <a:t>: في بعض البلدان، قد تفرض الضرائب على الإعلانات الرقمية والإعلانات عبر الإنترنت. يمكن أن تشمل هذه الضرائب ضريبة القيمة المضافة (</a:t>
            </a:r>
            <a:r>
              <a:rPr lang="en-US" sz="2400" dirty="0">
                <a:latin typeface="Times New Roman" panose="02020603050405020304" pitchFamily="18" charset="0"/>
                <a:cs typeface="Times New Roman" panose="02020603050405020304" pitchFamily="18" charset="0"/>
              </a:rPr>
              <a:t>VAT</a:t>
            </a:r>
            <a:r>
              <a:rPr lang="ar-EG" sz="2400" dirty="0">
                <a:latin typeface="Tajawal ExtraBold" panose="00000800000000000000" pitchFamily="2" charset="-78"/>
                <a:cs typeface="+mj-cs"/>
              </a:rPr>
              <a:t>)</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أو ضرائب الخدمات أو ضرائب على الإعلانات الخاصة بمحركات البحث أو وسائل التواصل الاجتماعي. قد يؤدي تطبيق هذه الضرائب إلى زيادة التكاليف والتأثير سلباً على الاستراتيجيات التسويقية عبر الإنترنت.</a:t>
            </a:r>
          </a:p>
          <a:p>
            <a:pPr algn="just" rtl="1">
              <a:lnSpc>
                <a:spcPct val="150000"/>
              </a:lnSpc>
            </a:pPr>
            <a:r>
              <a:rPr lang="ar-EG" sz="2400" dirty="0">
                <a:latin typeface="Tajawal ExtraBold" panose="00000800000000000000" pitchFamily="2" charset="-78"/>
                <a:cs typeface="+mj-cs"/>
              </a:rPr>
              <a:t>3- </a:t>
            </a:r>
            <a:r>
              <a:rPr lang="ar-EG" sz="2400" b="1" dirty="0">
                <a:latin typeface="Tajawal ExtraBold" panose="00000800000000000000" pitchFamily="2" charset="-78"/>
                <a:cs typeface="+mj-cs"/>
              </a:rPr>
              <a:t>الضرائب على الدخل</a:t>
            </a:r>
            <a:r>
              <a:rPr lang="ar-EG" sz="2400" dirty="0">
                <a:latin typeface="Tajawal ExtraBold" panose="00000800000000000000" pitchFamily="2" charset="-78"/>
                <a:cs typeface="+mj-cs"/>
              </a:rPr>
              <a:t>: يجب على الشركات والمسوقين دفع الضرائب على الدخل الناتج عن الأنشطة التسويقية الرقمية. يتم تطبيق ضرائب الدخل وفقًا للقوانين الضريبية المحلية وتعتمد على الإيرادات والأرباح التي يتم تحقيقها من التسويق الرقمي. قد تؤثر هذه الضرائب على الربحية الصافية للشركة وتحد من الموارد المالية المتاحة للاستثمار في استراتيجيات التسويق الرقمي الأخرى.</a:t>
            </a:r>
          </a:p>
        </p:txBody>
      </p:sp>
      <p:sp>
        <p:nvSpPr>
          <p:cNvPr id="3" name="Rectangle 2">
            <a:extLst>
              <a:ext uri="{FF2B5EF4-FFF2-40B4-BE49-F238E27FC236}">
                <a16:creationId xmlns:a16="http://schemas.microsoft.com/office/drawing/2014/main" id="{3A2D0D48-7089-5480-3B1D-FDC938877B24}"/>
              </a:ext>
            </a:extLst>
          </p:cNvPr>
          <p:cNvSpPr/>
          <p:nvPr/>
        </p:nvSpPr>
        <p:spPr>
          <a:xfrm>
            <a:off x="5770230" y="811183"/>
            <a:ext cx="5901070" cy="786809"/>
          </a:xfrm>
          <a:prstGeom prst="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السياسية </a:t>
            </a:r>
            <a:r>
              <a:rPr lang="en-US" sz="2800" b="1" dirty="0">
                <a:latin typeface="Times New Roman" panose="02020603050405020304" pitchFamily="18" charset="0"/>
                <a:cs typeface="Times New Roman" panose="02020603050405020304" pitchFamily="18" charset="0"/>
              </a:rPr>
              <a:t>Political forces</a:t>
            </a:r>
            <a:endParaRPr lang="en-US" sz="2800" b="1" dirty="0">
              <a:cs typeface="+mj-cs"/>
            </a:endParaRPr>
          </a:p>
        </p:txBody>
      </p:sp>
      <p:sp>
        <p:nvSpPr>
          <p:cNvPr id="2" name="Rectangle 1">
            <a:extLst>
              <a:ext uri="{FF2B5EF4-FFF2-40B4-BE49-F238E27FC236}">
                <a16:creationId xmlns:a16="http://schemas.microsoft.com/office/drawing/2014/main" id="{40C17AD3-71B6-FCBE-750E-4DDAB616B82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5985269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CE5EC-9502-2CCA-0796-30DA8B797BB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A51D3D4-7870-48F2-0F5F-F99C4DEE1F1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5A6C6ED-1E54-C8A4-66A6-A48FE70E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4D0F1F2-8B6C-78D6-21A9-A6AC07224A06}"/>
              </a:ext>
            </a:extLst>
          </p:cNvPr>
          <p:cNvSpPr txBox="1"/>
          <p:nvPr/>
        </p:nvSpPr>
        <p:spPr>
          <a:xfrm>
            <a:off x="520700" y="1724327"/>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السلطة الضريبية</a:t>
            </a:r>
            <a:r>
              <a:rPr lang="ar-EG" sz="2400" b="1" dirty="0">
                <a:latin typeface="Tajawal ExtraBold" panose="00000800000000000000" pitchFamily="2" charset="-78"/>
                <a:cs typeface="+mj-cs"/>
              </a:rPr>
              <a:t>   </a:t>
            </a:r>
            <a:r>
              <a:rPr lang="en-US"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Tax jurisdiction </a:t>
            </a:r>
          </a:p>
          <a:p>
            <a:pPr algn="just" rtl="1">
              <a:lnSpc>
                <a:spcPct val="150000"/>
              </a:lnSpc>
            </a:pPr>
            <a:r>
              <a:rPr lang="ar-EG" sz="2400" dirty="0">
                <a:latin typeface="Tajawal ExtraBold" panose="00000800000000000000" pitchFamily="2" charset="-78"/>
                <a:cs typeface="+mj-cs"/>
              </a:rPr>
              <a:t>هي سلطة فرض الضريبة التي تحدد أي بلد يحصل على دخل الضرائب من عملية معينة. </a:t>
            </a:r>
          </a:p>
          <a:p>
            <a:pPr algn="just" rtl="1">
              <a:lnSpc>
                <a:spcPct val="150000"/>
              </a:lnSpc>
            </a:pPr>
            <a:r>
              <a:rPr lang="ar-EG" sz="2400" dirty="0">
                <a:latin typeface="Tajawal ExtraBold" panose="00000800000000000000" pitchFamily="2" charset="-78"/>
                <a:cs typeface="+mj-cs"/>
              </a:rPr>
              <a:t>وفقًا للنظام الحالي للمعاهدات الضريبية الدولية، يتم تقسيم حق الضريبة بين البلد الذي تتواجد فيه المنظمة التي تتلقى الدخل (بلد الإقامة) والبلد الذي تستمد المنظمة ذلك الدخل منه (بلد المصدر). </a:t>
            </a:r>
          </a:p>
          <a:p>
            <a:pPr algn="just" rtl="1">
              <a:lnSpc>
                <a:spcPct val="150000"/>
              </a:lnSpc>
            </a:pPr>
            <a:r>
              <a:rPr lang="ar-EG" sz="2400" dirty="0">
                <a:latin typeface="Tajawal ExtraBold" panose="00000800000000000000" pitchFamily="2" charset="-78"/>
                <a:cs typeface="+mj-cs"/>
              </a:rPr>
              <a:t>تتطور قوانين الضرائب بسرعة وتختلف بشكل كبير بين البلدان.</a:t>
            </a:r>
          </a:p>
          <a:p>
            <a:pPr algn="just" rtl="1">
              <a:lnSpc>
                <a:spcPct val="150000"/>
              </a:lnSpc>
            </a:pPr>
            <a:endParaRPr lang="ar-EG" sz="2400" dirty="0">
              <a:latin typeface="Tajawal ExtraBold" panose="00000800000000000000" pitchFamily="2" charset="-78"/>
              <a:cs typeface="+mj-cs"/>
            </a:endParaRPr>
          </a:p>
        </p:txBody>
      </p:sp>
      <p:sp>
        <p:nvSpPr>
          <p:cNvPr id="3" name="Rectangle 2">
            <a:extLst>
              <a:ext uri="{FF2B5EF4-FFF2-40B4-BE49-F238E27FC236}">
                <a16:creationId xmlns:a16="http://schemas.microsoft.com/office/drawing/2014/main" id="{39017987-610A-545B-BF53-F326A92FDB63}"/>
              </a:ext>
            </a:extLst>
          </p:cNvPr>
          <p:cNvSpPr/>
          <p:nvPr/>
        </p:nvSpPr>
        <p:spPr>
          <a:xfrm>
            <a:off x="5770230" y="811183"/>
            <a:ext cx="5901070" cy="786809"/>
          </a:xfrm>
          <a:prstGeom prst="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السياسية </a:t>
            </a:r>
            <a:r>
              <a:rPr lang="en-US" sz="2800" b="1" dirty="0">
                <a:latin typeface="Times New Roman" panose="02020603050405020304" pitchFamily="18" charset="0"/>
                <a:cs typeface="Times New Roman" panose="02020603050405020304" pitchFamily="18" charset="0"/>
              </a:rPr>
              <a:t>Political forces</a:t>
            </a:r>
            <a:endParaRPr lang="en-US" sz="2800" b="1" dirty="0">
              <a:cs typeface="+mj-cs"/>
            </a:endParaRPr>
          </a:p>
        </p:txBody>
      </p:sp>
      <p:sp>
        <p:nvSpPr>
          <p:cNvPr id="2" name="Rectangle 1">
            <a:extLst>
              <a:ext uri="{FF2B5EF4-FFF2-40B4-BE49-F238E27FC236}">
                <a16:creationId xmlns:a16="http://schemas.microsoft.com/office/drawing/2014/main" id="{68EB24E1-AE57-7661-1C10-98947258504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401749263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B8773-D523-2550-AF40-208ADC871A3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AA26985-3A33-CAF6-BB13-B5308783B7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259766A-A74E-18E2-CC4D-E818780451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FB4C652-3276-11DB-ED83-9D384397FFD5}"/>
              </a:ext>
            </a:extLst>
          </p:cNvPr>
          <p:cNvSpPr txBox="1"/>
          <p:nvPr/>
        </p:nvSpPr>
        <p:spPr>
          <a:xfrm>
            <a:off x="520700" y="1724327"/>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ترتبط القوى الاجتماعية ارتباطاً وثيقاً بالثقافة ولها تأثيرات كبيرة على التسويق الرقمي.</a:t>
            </a:r>
          </a:p>
          <a:p>
            <a:pPr algn="just" rtl="1">
              <a:lnSpc>
                <a:spcPct val="150000"/>
              </a:lnSpc>
            </a:pPr>
            <a:r>
              <a:rPr lang="ar-EG" sz="2400" dirty="0">
                <a:latin typeface="Tajawal ExtraBold" panose="00000800000000000000" pitchFamily="2" charset="-78"/>
                <a:cs typeface="+mj-cs"/>
              </a:rPr>
              <a:t>العوامل الرئيسية التي تشكل هذه القوى تركز على:</a:t>
            </a:r>
          </a:p>
          <a:p>
            <a:pPr marL="342900" indent="-342900" algn="just" rtl="1">
              <a:lnSpc>
                <a:spcPct val="150000"/>
              </a:lnSpc>
              <a:buFont typeface="Arial" panose="020B0604020202020204" pitchFamily="34" charset="0"/>
              <a:buChar char="•"/>
            </a:pPr>
            <a:r>
              <a:rPr lang="ar-EG" sz="2400" b="1" dirty="0">
                <a:latin typeface="Tajawal ExtraBold" panose="00000800000000000000" pitchFamily="2" charset="-78"/>
                <a:cs typeface="+mj-cs"/>
              </a:rPr>
              <a:t>الاستبعاد الاجتماعي</a:t>
            </a:r>
          </a:p>
          <a:p>
            <a:pPr marL="342900" indent="-342900" algn="just" rtl="1">
              <a:lnSpc>
                <a:spcPct val="150000"/>
              </a:lnSpc>
              <a:buFont typeface="Arial" panose="020B0604020202020204" pitchFamily="34" charset="0"/>
              <a:buChar char="•"/>
            </a:pPr>
            <a:r>
              <a:rPr lang="ar-EG" sz="2400" b="1" dirty="0">
                <a:latin typeface="Tajawal ExtraBold" panose="00000800000000000000" pitchFamily="2" charset="-78"/>
                <a:cs typeface="+mj-cs"/>
              </a:rPr>
              <a:t>الحد الأدنى الرقمي </a:t>
            </a:r>
          </a:p>
          <a:p>
            <a:pPr marL="342900" indent="-342900" algn="just" rtl="1">
              <a:lnSpc>
                <a:spcPct val="150000"/>
              </a:lnSpc>
              <a:buFont typeface="Arial" panose="020B0604020202020204" pitchFamily="34" charset="0"/>
              <a:buChar char="•"/>
            </a:pPr>
            <a:r>
              <a:rPr lang="ar-EG" sz="2400" b="1" dirty="0">
                <a:latin typeface="Tajawal ExtraBold" panose="00000800000000000000" pitchFamily="2" charset="-78"/>
                <a:cs typeface="+mj-cs"/>
              </a:rPr>
              <a:t>التركيب السكاني</a:t>
            </a:r>
          </a:p>
          <a:p>
            <a:pPr marL="342900" indent="-342900" algn="just" rtl="1">
              <a:lnSpc>
                <a:spcPct val="150000"/>
              </a:lnSpc>
              <a:buFont typeface="Arial" panose="020B0604020202020204" pitchFamily="34" charset="0"/>
              <a:buChar char="•"/>
            </a:pPr>
            <a:r>
              <a:rPr lang="ar-EG" sz="2400" b="1" dirty="0">
                <a:latin typeface="Tajawal ExtraBold" panose="00000800000000000000" pitchFamily="2" charset="-78"/>
                <a:cs typeface="+mj-cs"/>
              </a:rPr>
              <a:t>الثقافة</a:t>
            </a:r>
          </a:p>
        </p:txBody>
      </p:sp>
      <p:sp>
        <p:nvSpPr>
          <p:cNvPr id="3" name="Rectangle 2">
            <a:extLst>
              <a:ext uri="{FF2B5EF4-FFF2-40B4-BE49-F238E27FC236}">
                <a16:creationId xmlns:a16="http://schemas.microsoft.com/office/drawing/2014/main" id="{B3133E92-7F68-CF69-840F-924F1D174BA1}"/>
              </a:ext>
            </a:extLst>
          </p:cNvPr>
          <p:cNvSpPr/>
          <p:nvPr/>
        </p:nvSpPr>
        <p:spPr>
          <a:xfrm>
            <a:off x="5770230" y="811183"/>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EBB49C77-3BFD-5CA2-EDCB-DFF75D3AC18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42573170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E0D34-E4A4-FA0B-C36A-B598D3EDD72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ECEA9F8-6432-A049-93C6-61E6388DBC0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FD4FFA-2FB0-A101-CF27-F3BDA283DD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B97F2AD-604B-B868-4A4A-800CCBC40B37}"/>
              </a:ext>
            </a:extLst>
          </p:cNvPr>
          <p:cNvSpPr txBox="1"/>
          <p:nvPr/>
        </p:nvSpPr>
        <p:spPr>
          <a:xfrm>
            <a:off x="520700" y="172432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الاستبعاد الاجتماعي</a:t>
            </a:r>
            <a:r>
              <a:rPr lang="ar-EG" sz="2400" b="1" dirty="0">
                <a:latin typeface="Tajawal ExtraBold" panose="00000800000000000000" pitchFamily="2" charset="-78"/>
                <a:cs typeface="+mj-cs"/>
              </a:rPr>
              <a:t>       </a:t>
            </a:r>
            <a:r>
              <a:rPr lang="en-US" sz="2400" b="1" i="0" dirty="0">
                <a:solidFill>
                  <a:srgbClr val="343541"/>
                </a:solidFill>
                <a:effectLst/>
                <a:latin typeface="Times New Roman" panose="02020603050405020304" pitchFamily="18" charset="0"/>
                <a:cs typeface="Times New Roman" panose="02020603050405020304" pitchFamily="18" charset="0"/>
              </a:rPr>
              <a:t>Social exclusion</a:t>
            </a:r>
            <a:endParaRPr lang="ar-EG" sz="2400" b="1" dirty="0">
              <a:latin typeface="Times New Roman" panose="02020603050405020304" pitchFamily="18" charset="0"/>
              <a:cs typeface="Times New Roman" panose="02020603050405020304" pitchFamily="18" charset="0"/>
            </a:endParaRPr>
          </a:p>
          <a:p>
            <a:pPr algn="just" rtl="1">
              <a:lnSpc>
                <a:spcPct val="150000"/>
              </a:lnSpc>
            </a:pPr>
            <a:r>
              <a:rPr lang="ar-EG" sz="2400" dirty="0">
                <a:latin typeface="Tajawal ExtraBold" panose="00000800000000000000" pitchFamily="2" charset="-78"/>
                <a:cs typeface="+mj-cs"/>
              </a:rPr>
              <a:t>يمثل الحالة التي يكون فيها جزء من المجتمع مستبعداً</a:t>
            </a:r>
            <a:r>
              <a:rPr lang="en-US" sz="2400" dirty="0">
                <a:latin typeface="Tajawal ExtraBold" panose="00000800000000000000" pitchFamily="2" charset="-78"/>
                <a:cs typeface="+mj-cs"/>
              </a:rPr>
              <a:t>/</a:t>
            </a:r>
            <a:r>
              <a:rPr lang="ar-EG" sz="2400" dirty="0">
                <a:latin typeface="Tajawal ExtraBold" panose="00000800000000000000" pitchFamily="2" charset="-78"/>
                <a:cs typeface="+mj-cs"/>
              </a:rPr>
              <a:t>محروماً من الخدمات المتاحة لباقي أفراد المجتمع وبالتالي يصبح معزولاً.</a:t>
            </a:r>
          </a:p>
          <a:p>
            <a:pPr algn="just" rtl="1">
              <a:lnSpc>
                <a:spcPct val="150000"/>
              </a:lnSpc>
            </a:pPr>
            <a:r>
              <a:rPr lang="ar-EG" sz="2400" dirty="0">
                <a:latin typeface="Tajawal ExtraBold" panose="00000800000000000000" pitchFamily="2" charset="-78"/>
                <a:cs typeface="+mj-cs"/>
              </a:rPr>
              <a:t>التأثير الاجتماعي للإنترنت: يمتلك الإنترنت القدرة على زيادة وتوسيع الاختلافات في جودة الحياة، سواء داخل مجتمع واحد في بلد واحد أو بين دول مختلفة.</a:t>
            </a:r>
          </a:p>
          <a:p>
            <a:pPr algn="just" rtl="1">
              <a:lnSpc>
                <a:spcPct val="150000"/>
              </a:lnSpc>
            </a:pPr>
            <a:r>
              <a:rPr lang="ar-EG" sz="2400" dirty="0">
                <a:latin typeface="Tajawal ExtraBold" panose="00000800000000000000" pitchFamily="2" charset="-78"/>
                <a:cs typeface="+mj-cs"/>
              </a:rPr>
              <a:t>يمكن أن يكشف تحليل اتجاهات السكان عن قضايا هامة، مثل وجود مجموعة كبيرة في كل سكان الدولة لا يستخدمون الإنترنت. حيث يجب أن يؤخذ في الاعتبار ضعف الطلب على خدمات الإنترنت من هذه المجموعة عند التنبؤ بالطلب المستقبلي.</a:t>
            </a:r>
          </a:p>
        </p:txBody>
      </p:sp>
      <p:sp>
        <p:nvSpPr>
          <p:cNvPr id="3" name="Rectangle 2">
            <a:extLst>
              <a:ext uri="{FF2B5EF4-FFF2-40B4-BE49-F238E27FC236}">
                <a16:creationId xmlns:a16="http://schemas.microsoft.com/office/drawing/2014/main" id="{5D9612C6-D723-7B23-97D7-F49B33D91D1F}"/>
              </a:ext>
            </a:extLst>
          </p:cNvPr>
          <p:cNvSpPr/>
          <p:nvPr/>
        </p:nvSpPr>
        <p:spPr>
          <a:xfrm>
            <a:off x="5770230" y="811183"/>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91F778F9-ABA2-4DAA-F5B0-2888CF2300E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72663469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3CB54-C7A2-49B5-3E68-8C6BD08C86E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368C86E-4B4B-0245-2C09-FA38AB1E64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1A84DAC-24C3-F2BE-3D24-CBDCE6321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B41D9A7-F603-18A9-D5A2-6BEE9FB54417}"/>
              </a:ext>
            </a:extLst>
          </p:cNvPr>
          <p:cNvSpPr txBox="1"/>
          <p:nvPr/>
        </p:nvSpPr>
        <p:spPr>
          <a:xfrm>
            <a:off x="520700" y="1660529"/>
            <a:ext cx="11150600" cy="515602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الاستبعاد الاجتماعي</a:t>
            </a:r>
            <a:r>
              <a:rPr lang="ar-EG" sz="2400" b="1" dirty="0">
                <a:latin typeface="Tajawal ExtraBold" panose="00000800000000000000" pitchFamily="2" charset="-78"/>
                <a:cs typeface="+mj-cs"/>
              </a:rPr>
              <a:t>       </a:t>
            </a:r>
            <a:r>
              <a:rPr lang="en-US" sz="2400" b="1" i="0" dirty="0">
                <a:solidFill>
                  <a:srgbClr val="343541"/>
                </a:solidFill>
                <a:effectLst/>
                <a:latin typeface="Times New Roman" panose="02020603050405020304" pitchFamily="18" charset="0"/>
                <a:cs typeface="Times New Roman" panose="02020603050405020304" pitchFamily="18" charset="0"/>
              </a:rPr>
              <a:t>Social exclusion</a:t>
            </a:r>
            <a:endParaRPr lang="ar-EG" sz="2400" b="1" dirty="0">
              <a:latin typeface="Times New Roman" panose="02020603050405020304" pitchFamily="18" charset="0"/>
              <a:cs typeface="Times New Roman" panose="02020603050405020304" pitchFamily="18" charset="0"/>
            </a:endParaRPr>
          </a:p>
          <a:p>
            <a:pPr algn="just" rtl="1">
              <a:lnSpc>
                <a:spcPct val="150000"/>
              </a:lnSpc>
            </a:pPr>
            <a:r>
              <a:rPr lang="ar-EG" sz="2200" dirty="0">
                <a:latin typeface="Tajawal ExtraBold" panose="00000800000000000000" pitchFamily="2" charset="-78"/>
                <a:cs typeface="+mj-cs"/>
              </a:rPr>
              <a:t>أظهر البحث الذي أجرته منظمة </a:t>
            </a:r>
            <a:r>
              <a:rPr lang="en-US" sz="2200" dirty="0">
                <a:latin typeface="Times New Roman" panose="02020603050405020304" pitchFamily="18" charset="0"/>
                <a:cs typeface="Times New Roman" panose="02020603050405020304" pitchFamily="18" charset="0"/>
              </a:rPr>
              <a:t>Age UK</a:t>
            </a:r>
            <a:r>
              <a:rPr lang="en-US" sz="2200" dirty="0">
                <a:latin typeface="Tajawal ExtraBold" panose="00000800000000000000" pitchFamily="2" charset="-78"/>
                <a:cs typeface="+mj-cs"/>
              </a:rPr>
              <a:t> </a:t>
            </a:r>
            <a:r>
              <a:rPr lang="ar-EG" sz="2200" dirty="0">
                <a:latin typeface="Tajawal ExtraBold" panose="00000800000000000000" pitchFamily="2" charset="-78"/>
                <a:cs typeface="+mj-cs"/>
              </a:rPr>
              <a:t> في عام 2020 أن هناك أكثر من 3.4 مليون شخص في سن 65 عامًا وأكبر لم يستخدموا الإنترنت من قبل، ومليون إضافي نادرًا ما يستخدمون الإنترنت. </a:t>
            </a:r>
            <a:endParaRPr lang="en-US"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حيث تشير إلى وجود عدة عوائق تواجه هذه المجموعة، وتشمل:</a:t>
            </a:r>
          </a:p>
          <a:p>
            <a:pPr algn="just" rtl="1">
              <a:lnSpc>
                <a:spcPct val="150000"/>
              </a:lnSpc>
            </a:pPr>
            <a:r>
              <a:rPr lang="ar-EG" sz="2200" dirty="0">
                <a:latin typeface="Tajawal ExtraBold" panose="00000800000000000000" pitchFamily="2" charset="-78"/>
                <a:cs typeface="+mj-cs"/>
              </a:rPr>
              <a:t>1- </a:t>
            </a:r>
            <a:r>
              <a:rPr lang="ar-EG" sz="2200" b="1" dirty="0">
                <a:latin typeface="Tajawal ExtraBold" panose="00000800000000000000" pitchFamily="2" charset="-78"/>
                <a:cs typeface="+mj-cs"/>
              </a:rPr>
              <a:t>نقص المعرفة والمهارات الرقمية</a:t>
            </a:r>
            <a:r>
              <a:rPr lang="ar-EG" sz="2200" dirty="0">
                <a:latin typeface="Tajawal ExtraBold" panose="00000800000000000000" pitchFamily="2" charset="-78"/>
                <a:cs typeface="+mj-cs"/>
              </a:rPr>
              <a:t>: يعاني هؤلاء الأفراد من عدم القدرة على استخدام الأجهزة التكنولوجية والإنترنت بشكل صحيح بسبب نقص المعرفة والمهارات الرقمية اللازمة.</a:t>
            </a:r>
          </a:p>
          <a:p>
            <a:pPr algn="just" rtl="1">
              <a:lnSpc>
                <a:spcPct val="150000"/>
              </a:lnSpc>
            </a:pPr>
            <a:r>
              <a:rPr lang="ar-EG" sz="2200" dirty="0">
                <a:latin typeface="Tajawal ExtraBold" panose="00000800000000000000" pitchFamily="2" charset="-78"/>
                <a:cs typeface="+mj-cs"/>
              </a:rPr>
              <a:t>2- </a:t>
            </a:r>
            <a:r>
              <a:rPr lang="ar-EG" sz="2200" b="1" dirty="0">
                <a:latin typeface="Tajawal ExtraBold" panose="00000800000000000000" pitchFamily="2" charset="-78"/>
                <a:cs typeface="+mj-cs"/>
              </a:rPr>
              <a:t>قضايا الأمان والخوف من الاحتيال</a:t>
            </a:r>
            <a:r>
              <a:rPr lang="ar-EG" sz="2200" dirty="0">
                <a:latin typeface="Tajawal ExtraBold" panose="00000800000000000000" pitchFamily="2" charset="-78"/>
                <a:cs typeface="+mj-cs"/>
              </a:rPr>
              <a:t>: يخشى بعض الأفراد من تعرضهم للاحتيال عبر الإنترنت أو فقدان البيانات الشخصية، مما يجعلهم يترددون في استخدام الإنترنت.</a:t>
            </a:r>
          </a:p>
          <a:p>
            <a:pPr algn="just" rtl="1">
              <a:lnSpc>
                <a:spcPct val="150000"/>
              </a:lnSpc>
            </a:pPr>
            <a:r>
              <a:rPr lang="ar-EG" sz="2200" dirty="0">
                <a:latin typeface="Tajawal ExtraBold" panose="00000800000000000000" pitchFamily="2" charset="-78"/>
                <a:cs typeface="+mj-cs"/>
              </a:rPr>
              <a:t>3- </a:t>
            </a:r>
            <a:r>
              <a:rPr lang="ar-EG" sz="2200" b="1" dirty="0">
                <a:latin typeface="Tajawal ExtraBold" panose="00000800000000000000" pitchFamily="2" charset="-78"/>
                <a:cs typeface="+mj-cs"/>
              </a:rPr>
              <a:t>نقص الوصول إلى التكنولوجيا</a:t>
            </a:r>
            <a:r>
              <a:rPr lang="ar-EG" sz="2200" dirty="0">
                <a:latin typeface="Tajawal ExtraBold" panose="00000800000000000000" pitchFamily="2" charset="-78"/>
                <a:cs typeface="+mj-cs"/>
              </a:rPr>
              <a:t>: بعض الأشخاص قد يعانون من صعوبة في الوصول إلى الأجهزة التكنولوجية وخدمة الإنترنت بسبب القيود المالية أو البنية التحتية غير الملائمة.</a:t>
            </a:r>
          </a:p>
        </p:txBody>
      </p:sp>
      <p:sp>
        <p:nvSpPr>
          <p:cNvPr id="3" name="Rectangle 2">
            <a:extLst>
              <a:ext uri="{FF2B5EF4-FFF2-40B4-BE49-F238E27FC236}">
                <a16:creationId xmlns:a16="http://schemas.microsoft.com/office/drawing/2014/main" id="{33EB39F7-454E-E2E5-65CA-593BAA5D53FB}"/>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256B3FFC-3876-FAC0-AC84-A9F40B86C6C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34117658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740E6-9997-C006-6137-96C45C4038C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7397DFA-C967-872D-0859-B1A18E9712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334154E-28E1-C45F-2FFF-9700B3717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0D3DBEF-8022-C2EE-A869-F5C11190D960}"/>
              </a:ext>
            </a:extLst>
          </p:cNvPr>
          <p:cNvSpPr txBox="1"/>
          <p:nvPr/>
        </p:nvSpPr>
        <p:spPr>
          <a:xfrm>
            <a:off x="520700" y="166052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الحد الأدنى الرقمي</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Digital Minimalism</a:t>
            </a:r>
            <a:endParaRPr lang="ar-EG" sz="2400" b="1" dirty="0">
              <a:latin typeface="Times New Roman" panose="02020603050405020304" pitchFamily="18" charset="0"/>
              <a:cs typeface="Times New Roman" panose="02020603050405020304" pitchFamily="18" charset="0"/>
            </a:endParaRPr>
          </a:p>
          <a:p>
            <a:pPr algn="just" rtl="1">
              <a:lnSpc>
                <a:spcPct val="150000"/>
              </a:lnSpc>
            </a:pPr>
            <a:r>
              <a:rPr lang="ar-EG" sz="2400" dirty="0">
                <a:latin typeface="Tajawal ExtraBold" panose="00000800000000000000" pitchFamily="2" charset="-78"/>
                <a:cs typeface="+mj-cs"/>
              </a:rPr>
              <a:t>هو مفهوم يشير إلى النهج الذي يهدف إلى تقليل الاعتماد والاستخدام الزائد للتكنولوجيا الرقمية في حياة الأفراد. يعتبر الحد الأدنى الرقمي استراتيجية للتحكم في التأثير السلبي للتكنولوجيا الرقمية على الصحة النفسية والعاطفية والاجتماعية.</a:t>
            </a:r>
          </a:p>
          <a:p>
            <a:pPr algn="just" rtl="1">
              <a:lnSpc>
                <a:spcPct val="150000"/>
              </a:lnSpc>
            </a:pPr>
            <a:r>
              <a:rPr lang="ar-EG" sz="2400" dirty="0">
                <a:latin typeface="Tajawal ExtraBold" panose="00000800000000000000" pitchFamily="2" charset="-78"/>
                <a:cs typeface="+mj-cs"/>
              </a:rPr>
              <a:t>في الحياة الحديثة، يتعامل الناس مع العديد من الأجهزة والتطبيقات الرقمية، ويمضون وقتاً طويلاً في استخدامها. وفي المقابل، فإن الحد الأدنى الرقمي يشجع على التقليل من الاعتماد الزائد، ويشجع على تخصيص الوقت والانتباه لأنشطة أخرى غير مرتبطة بالتكنولوجيا الرقمية، مثل الاسترخاء، والتواصل الاجتماعي الواقعي، والتفاعل الشخصي مع العالم المحيط.</a:t>
            </a:r>
          </a:p>
        </p:txBody>
      </p:sp>
      <p:sp>
        <p:nvSpPr>
          <p:cNvPr id="3" name="Rectangle 2">
            <a:extLst>
              <a:ext uri="{FF2B5EF4-FFF2-40B4-BE49-F238E27FC236}">
                <a16:creationId xmlns:a16="http://schemas.microsoft.com/office/drawing/2014/main" id="{B91845C1-836F-2EA9-6185-3D73F8137705}"/>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83763156-4E5D-87D0-D15A-41D20C1190C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97256517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8D454-4249-1EFC-D99A-587B442862F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93C3773-3647-4E22-FDDF-4EECD747B20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53E2EFF-69C7-5F73-F6BC-AEECC648B1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E70FEB9-1A73-6DE1-92CC-F798C9A88026}"/>
              </a:ext>
            </a:extLst>
          </p:cNvPr>
          <p:cNvSpPr txBox="1"/>
          <p:nvPr/>
        </p:nvSpPr>
        <p:spPr>
          <a:xfrm>
            <a:off x="520700" y="166052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الحد الأدنى الرقمي</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Digital Minimalism</a:t>
            </a:r>
            <a:endParaRPr lang="ar-EG" sz="2400" b="1" dirty="0">
              <a:latin typeface="Times New Roman" panose="02020603050405020304" pitchFamily="18" charset="0"/>
              <a:cs typeface="Times New Roman" panose="02020603050405020304" pitchFamily="18" charset="0"/>
            </a:endParaRPr>
          </a:p>
          <a:p>
            <a:pPr algn="just" rtl="1">
              <a:lnSpc>
                <a:spcPct val="150000"/>
              </a:lnSpc>
            </a:pPr>
            <a:r>
              <a:rPr lang="ar-EG" sz="2400" dirty="0">
                <a:latin typeface="Tajawal ExtraBold" panose="00000800000000000000" pitchFamily="2" charset="-78"/>
                <a:cs typeface="+mj-cs"/>
              </a:rPr>
              <a:t>ظهور الحد الأدنى الرقمي هو قضية اجتماعية أخرى يجب على المسوقين أن يكونوا على علم بها، حيث يمكن أن يؤدي إلى انخفاض استخدام الخدمات عبر الإنترنت وجعل الوصول إلى بعض الجماهير عبر الإنترنت أمراً صعباً. </a:t>
            </a:r>
          </a:p>
          <a:p>
            <a:pPr algn="just" rtl="1">
              <a:lnSpc>
                <a:spcPct val="150000"/>
              </a:lnSpc>
            </a:pPr>
            <a:r>
              <a:rPr lang="ar-EG" sz="2400" dirty="0">
                <a:latin typeface="Tajawal ExtraBold" panose="00000800000000000000" pitchFamily="2" charset="-78"/>
                <a:cs typeface="+mj-cs"/>
              </a:rPr>
              <a:t>يشير هذا المفهوم إلى تطور في سلوك المستهلك حيث يمكن أن يصبح استخدام الشبكات الاجتماعية محدودًا عندما يدرك الأشخاص أن له تأثيرًا سلبيًا على حياتهم </a:t>
            </a:r>
            <a:r>
              <a:rPr lang="ar-EG" sz="2400" dirty="0" err="1">
                <a:latin typeface="Tajawal ExtraBold" panose="00000800000000000000" pitchFamily="2" charset="-78"/>
                <a:cs typeface="+mj-cs"/>
              </a:rPr>
              <a:t>ويبدأون</a:t>
            </a:r>
            <a:r>
              <a:rPr lang="ar-EG" sz="2400" dirty="0">
                <a:latin typeface="Tajawal ExtraBold" panose="00000800000000000000" pitchFamily="2" charset="-78"/>
                <a:cs typeface="+mj-cs"/>
              </a:rPr>
              <a:t> في اتخاذ خطوات لاستخدام الشبكات الاجتماعية بشكل أقل. تشير تقارير فيسبوك إلى انخفاض عدد المستخدمين النشطين في بعض الأسواق الرئيسية، على الرغم من زيادة العدد الإجمالي للمستخدمين النشطين عالمياً مع توسع المنصة. </a:t>
            </a:r>
          </a:p>
        </p:txBody>
      </p:sp>
      <p:sp>
        <p:nvSpPr>
          <p:cNvPr id="3" name="Rectangle 2">
            <a:extLst>
              <a:ext uri="{FF2B5EF4-FFF2-40B4-BE49-F238E27FC236}">
                <a16:creationId xmlns:a16="http://schemas.microsoft.com/office/drawing/2014/main" id="{11BFF82F-2B60-45CE-7B2F-D4B31459FDF8}"/>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3823B37B-AAED-D49A-5EDB-1BD56CFAB78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400070260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C8450F-540A-00E1-6EFE-BE7E158946C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876728C-E631-BCC4-5198-422BA36FD89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C818DB1-E646-770F-3F98-9F8A85342D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857A277-B2AD-1FFE-5723-60CAEDBD2F0B}"/>
              </a:ext>
            </a:extLst>
          </p:cNvPr>
          <p:cNvSpPr txBox="1"/>
          <p:nvPr/>
        </p:nvSpPr>
        <p:spPr>
          <a:xfrm>
            <a:off x="520700" y="166052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التركيب السكاني </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Demographic Profile</a:t>
            </a:r>
          </a:p>
          <a:p>
            <a:pPr algn="just" rtl="1">
              <a:lnSpc>
                <a:spcPct val="150000"/>
              </a:lnSpc>
            </a:pPr>
            <a:r>
              <a:rPr lang="ar-EG" sz="2400" dirty="0">
                <a:latin typeface="Tajawal ExtraBold" panose="00000800000000000000" pitchFamily="2" charset="-78"/>
                <a:cs typeface="+mj-cs"/>
              </a:rPr>
              <a:t>يؤثر التركيب السكاني في المجتمع على أنشطة التسويق الرقمي من عدة جهات كما يلي:</a:t>
            </a:r>
          </a:p>
          <a:p>
            <a:pPr algn="just" rtl="1">
              <a:lnSpc>
                <a:spcPct val="150000"/>
              </a:lnSpc>
            </a:pPr>
            <a:r>
              <a:rPr lang="ar-EG" sz="2400" b="1" dirty="0">
                <a:latin typeface="Tajawal ExtraBold" panose="00000800000000000000" pitchFamily="2" charset="-78"/>
                <a:cs typeface="+mj-cs"/>
              </a:rPr>
              <a:t>1- اختلافات في استخدام التكنولوجيا الرقمية</a:t>
            </a:r>
            <a:r>
              <a:rPr lang="ar-EG" sz="2400" dirty="0">
                <a:latin typeface="Tajawal ExtraBold" panose="00000800000000000000" pitchFamily="2" charset="-78"/>
                <a:cs typeface="+mj-cs"/>
              </a:rPr>
              <a:t>: يمكن أن يؤدي التركيب السكاني إلى اختلافات في استخدام التكنولوجيا الرقمية بين الفئات العمرية والمجتمعات المختلفة.</a:t>
            </a:r>
            <a:r>
              <a:rPr lang="en-US" sz="2400" dirty="0">
                <a:latin typeface="Tajawal ExtraBold" panose="00000800000000000000" pitchFamily="2" charset="-78"/>
                <a:cs typeface="+mj-cs"/>
              </a:rPr>
              <a:t> </a:t>
            </a:r>
            <a:endParaRPr lang="ar-EG"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قد يتباين استخدام وسائل التواصل الاجتماعي بين الفئات العمرية. على سبيل المثال، فإن فئة الشباب الأصغر سناً قد تميل إلى استخدام منصات مثل </a:t>
            </a:r>
            <a:r>
              <a:rPr lang="en-US" sz="2400" dirty="0">
                <a:latin typeface="Times New Roman" panose="02020603050405020304" pitchFamily="18" charset="0"/>
                <a:cs typeface="Times New Roman" panose="02020603050405020304" pitchFamily="18" charset="0"/>
              </a:rPr>
              <a:t>TikTok</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و</a:t>
            </a:r>
            <a:r>
              <a:rPr lang="en-US" sz="2400" dirty="0">
                <a:latin typeface="Times New Roman" panose="02020603050405020304" pitchFamily="18" charset="0"/>
                <a:cs typeface="Times New Roman" panose="02020603050405020304" pitchFamily="18" charset="0"/>
              </a:rPr>
              <a:t>Instagram</a:t>
            </a:r>
            <a:r>
              <a:rPr lang="ar-EG" sz="2400" dirty="0">
                <a:latin typeface="Times New Roman" panose="02020603050405020304" pitchFamily="18" charset="0"/>
                <a:cs typeface="Times New Roman" panose="02020603050405020304" pitchFamily="18" charset="0"/>
              </a:rPr>
              <a:t> </a:t>
            </a:r>
            <a:r>
              <a:rPr lang="ar-EG" sz="2400" dirty="0">
                <a:latin typeface="Tajawal ExtraBold" panose="00000800000000000000" pitchFamily="2" charset="-78"/>
                <a:cs typeface="+mj-cs"/>
              </a:rPr>
              <a:t>بشكل أكبر، في حين أن فئة الكبار في السن قد تميل إلى استخدام </a:t>
            </a:r>
            <a:r>
              <a:rPr lang="en-US" sz="2400" dirty="0">
                <a:latin typeface="Times New Roman" panose="02020603050405020304" pitchFamily="18" charset="0"/>
                <a:cs typeface="Times New Roman" panose="02020603050405020304" pitchFamily="18" charset="0"/>
              </a:rPr>
              <a:t>Facebook</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 بشكل أكبر. يجب على المسوقين توجيه جهودهم نحو القنوات الرقمية التي يفضلها الجمهور المستهدف.</a:t>
            </a:r>
          </a:p>
        </p:txBody>
      </p:sp>
      <p:sp>
        <p:nvSpPr>
          <p:cNvPr id="3" name="Rectangle 2">
            <a:extLst>
              <a:ext uri="{FF2B5EF4-FFF2-40B4-BE49-F238E27FC236}">
                <a16:creationId xmlns:a16="http://schemas.microsoft.com/office/drawing/2014/main" id="{3B78F8F9-5290-F644-789D-D8D20DAC7505}"/>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33EDAE6E-7911-F671-B20C-B7E9CBCA0FB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34267298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0953B-589F-178E-1C00-A75F816FAD7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F40FCF4-DF6C-8E9D-24FB-E29937C54EE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8CF8D9-A0BD-B1FD-FE56-4FC08080A9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F70E13C-619A-C3DA-222E-59D319079F5E}"/>
              </a:ext>
            </a:extLst>
          </p:cNvPr>
          <p:cNvSpPr txBox="1"/>
          <p:nvPr/>
        </p:nvSpPr>
        <p:spPr>
          <a:xfrm>
            <a:off x="520700" y="166052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التركيب السكاني </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Demographic Profile</a:t>
            </a:r>
          </a:p>
          <a:p>
            <a:pPr algn="just" rtl="1">
              <a:lnSpc>
                <a:spcPct val="150000"/>
              </a:lnSpc>
            </a:pPr>
            <a:r>
              <a:rPr lang="ar-EG" sz="2400" dirty="0">
                <a:latin typeface="Tajawal ExtraBold" panose="00000800000000000000" pitchFamily="2" charset="-78"/>
                <a:cs typeface="+mj-cs"/>
              </a:rPr>
              <a:t>يؤثر التركيب السكاني في المجتمع على أنشطة التسويق الرقمي من عدة جهات كما يلي:</a:t>
            </a:r>
          </a:p>
          <a:p>
            <a:pPr algn="just" rtl="1">
              <a:lnSpc>
                <a:spcPct val="150000"/>
              </a:lnSpc>
            </a:pPr>
            <a:r>
              <a:rPr lang="ar-EG" sz="2400" b="1" dirty="0">
                <a:latin typeface="Tajawal ExtraBold" panose="00000800000000000000" pitchFamily="2" charset="-78"/>
                <a:cs typeface="+mj-cs"/>
              </a:rPr>
              <a:t>2- استهداف الجمهور المحلي: </a:t>
            </a:r>
            <a:r>
              <a:rPr lang="ar-EG" sz="2400" dirty="0">
                <a:latin typeface="Tajawal ExtraBold" panose="00000800000000000000" pitchFamily="2" charset="-78"/>
                <a:cs typeface="+mj-cs"/>
              </a:rPr>
              <a:t>يمكن أن يساعد التركيب السكاني في تحديد الجمهور المستهدف بشكل أكثر فعالية. عندما يكون هناك فهم دقيق للعوامل الديموغرافية والاهتمامات والاحتياجات للسكان في منطقة معينة، يمكن تشكيل استراتيجيات التسويق الرقمي لتلبية تلك الاحتياجات واستهداف الجمهور المحلي بشكل أفضل.</a:t>
            </a:r>
          </a:p>
          <a:p>
            <a:pPr algn="just" rtl="1">
              <a:lnSpc>
                <a:spcPct val="150000"/>
              </a:lnSpc>
            </a:pPr>
            <a:r>
              <a:rPr lang="ar-EG" sz="2400" dirty="0">
                <a:latin typeface="Tajawal ExtraBold" panose="00000800000000000000" pitchFamily="2" charset="-78"/>
                <a:cs typeface="+mj-cs"/>
              </a:rPr>
              <a:t>على سبيل المثال، إذا كانت هناك مجتمعات ثقافية متنوعة في منطقة معينة، قد يكون من المهم توجيه جهود التسويق الرقمي لتلبية احتياجات وتفضيلات هذه المجتمعات المختلفة. قد يتطلب ذلك إنشاء محتوى متعدد اللغات أو استهداف إعلانات محددة لكل مجموعة ثقافية.</a:t>
            </a:r>
          </a:p>
        </p:txBody>
      </p:sp>
      <p:sp>
        <p:nvSpPr>
          <p:cNvPr id="3" name="Rectangle 2">
            <a:extLst>
              <a:ext uri="{FF2B5EF4-FFF2-40B4-BE49-F238E27FC236}">
                <a16:creationId xmlns:a16="http://schemas.microsoft.com/office/drawing/2014/main" id="{4E12FD21-F67C-B7B4-FA97-8F011A7A9E9E}"/>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B7E3E7D8-4183-60E3-E93F-C12AA5607AE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837128809"/>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66818-4BD9-CF37-8AF1-1039FA3EB84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45903EA-60DC-5CC1-238A-7EE6EC43857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9835891-53CA-D49B-DE1D-0EB0CD3041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CFAD3AC-F707-BCF4-6915-5B4A31940D5B}"/>
              </a:ext>
            </a:extLst>
          </p:cNvPr>
          <p:cNvSpPr txBox="1"/>
          <p:nvPr/>
        </p:nvSpPr>
        <p:spPr>
          <a:xfrm>
            <a:off x="520700" y="1660529"/>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التركيب السكاني </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Demographic Profile</a:t>
            </a:r>
          </a:p>
          <a:p>
            <a:pPr algn="just" rtl="1">
              <a:lnSpc>
                <a:spcPct val="150000"/>
              </a:lnSpc>
            </a:pPr>
            <a:r>
              <a:rPr lang="ar-EG" sz="2400" dirty="0">
                <a:latin typeface="Tajawal ExtraBold" panose="00000800000000000000" pitchFamily="2" charset="-78"/>
                <a:cs typeface="+mj-cs"/>
              </a:rPr>
              <a:t>يؤثر التركيب السكاني في المجتمع على أنشطة التسويق الرقمي من عدة جهات كما يلي:</a:t>
            </a:r>
          </a:p>
          <a:p>
            <a:pPr algn="just" rtl="1">
              <a:lnSpc>
                <a:spcPct val="150000"/>
              </a:lnSpc>
            </a:pPr>
            <a:r>
              <a:rPr lang="ar-EG" sz="2400" b="1" dirty="0">
                <a:latin typeface="Tajawal ExtraBold" panose="00000800000000000000" pitchFamily="2" charset="-78"/>
                <a:cs typeface="+mj-cs"/>
              </a:rPr>
              <a:t>3- الوصول إلى السكان في المناطق النائية أو الريفية: </a:t>
            </a:r>
            <a:r>
              <a:rPr lang="ar-EG" sz="2400" dirty="0">
                <a:latin typeface="Tajawal ExtraBold" panose="00000800000000000000" pitchFamily="2" charset="-78"/>
                <a:cs typeface="+mj-cs"/>
              </a:rPr>
              <a:t>قد يكون هناك تحديات بالنسبة لهذه المناطق في الوصول إلى الخدمات الرقمية بنفس مستوى التغطية والسرعة المتاحة في المناطق الحضرية. قد يكون من الصعب على المسوقين الرقميين الوصول إلى هذه الفئة من السكان بنفس الكفاءة. يتطلب ذلك تكييف استراتيجيات التسويق الرقمي لتلبية احتياجات السكان في تلك المناطق.</a:t>
            </a:r>
          </a:p>
        </p:txBody>
      </p:sp>
      <p:sp>
        <p:nvSpPr>
          <p:cNvPr id="3" name="Rectangle 2">
            <a:extLst>
              <a:ext uri="{FF2B5EF4-FFF2-40B4-BE49-F238E27FC236}">
                <a16:creationId xmlns:a16="http://schemas.microsoft.com/office/drawing/2014/main" id="{2F93D3D7-9E51-D833-76B0-9BEE862E68DE}"/>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A2B0E514-C96B-C3F8-ABE8-EAC059F24DC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97643044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345CB-4C3F-8893-0283-7654B81F469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21DA48-B685-425D-FC15-45F9916B9E2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E7FB09-F531-A381-ACA4-BCC5F8C034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5762590-7467-FC76-3C8B-C73701F8ED5C}"/>
              </a:ext>
            </a:extLst>
          </p:cNvPr>
          <p:cNvSpPr txBox="1"/>
          <p:nvPr/>
        </p:nvSpPr>
        <p:spPr>
          <a:xfrm>
            <a:off x="520700" y="166052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التركيب السكاني </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Demographic Profile</a:t>
            </a:r>
          </a:p>
          <a:p>
            <a:pPr algn="just" rtl="1">
              <a:lnSpc>
                <a:spcPct val="150000"/>
              </a:lnSpc>
            </a:pPr>
            <a:r>
              <a:rPr lang="ar-EG" sz="2400" dirty="0">
                <a:latin typeface="Tajawal ExtraBold" panose="00000800000000000000" pitchFamily="2" charset="-78"/>
                <a:cs typeface="+mj-cs"/>
              </a:rPr>
              <a:t>يؤثر التركيب السكاني في المجتمع على أنشطة التسويق الرقمي من عدة جهات كما يلي:</a:t>
            </a:r>
          </a:p>
          <a:p>
            <a:pPr algn="just" rtl="1">
              <a:lnSpc>
                <a:spcPct val="150000"/>
              </a:lnSpc>
            </a:pPr>
            <a:r>
              <a:rPr lang="ar-EG" sz="2400" b="1" dirty="0">
                <a:latin typeface="Tajawal ExtraBold" panose="00000800000000000000" pitchFamily="2" charset="-78"/>
                <a:cs typeface="+mj-cs"/>
              </a:rPr>
              <a:t>4- </a:t>
            </a:r>
            <a:r>
              <a:rPr lang="ar-SA" altLang="en-US" sz="2400" b="1" dirty="0">
                <a:cs typeface="+mj-cs"/>
              </a:rPr>
              <a:t>التأثير على القنوات الاجتماعية المفضلة: </a:t>
            </a:r>
            <a:r>
              <a:rPr lang="ar-SA" altLang="en-US" sz="2400" dirty="0">
                <a:cs typeface="+mj-cs"/>
              </a:rPr>
              <a:t>يمكن أن يؤثر التركيب السكاني على القنوات الاجتماعية التي يفضلها الناس في منطقة معينة. فمثلاً، قد يكون لدى فئة عمرية أو ثقافية معينة تفضيلات مختلفة في استخدام وسائل التواصل الاجتماعي. يجب على المسوقين أن يكونوا على دراية بهذه الاختلافات وأن يقوموا بتوجيه استراتيجياتهم لتلبية تلك التفضيلات المحددة</a:t>
            </a:r>
            <a:r>
              <a:rPr lang="en-US" altLang="en-US" sz="2400" dirty="0">
                <a:cs typeface="+mj-cs"/>
              </a:rPr>
              <a:t>.</a:t>
            </a:r>
          </a:p>
          <a:p>
            <a:pPr algn="just" rtl="1">
              <a:lnSpc>
                <a:spcPct val="150000"/>
              </a:lnSpc>
            </a:pPr>
            <a:r>
              <a:rPr lang="ar-EG" sz="2400" dirty="0">
                <a:latin typeface="Tajawal ExtraBold" panose="00000800000000000000" pitchFamily="2" charset="-78"/>
                <a:cs typeface="+mj-cs"/>
              </a:rPr>
              <a:t>لنفترض أن هناك مجتمع يعيش في منطقة ساحلية مشهورة بممارسة رياضة صيد الأسماك. في هذه الحالة، يمكن للمسوقين استغلال هذا الاهتمام الشائع واحتياجات الجمهور المستهدف المتعلقة بهذه الرياضة في استراتيجيات التسويق الرقمي، من خلال إنشاء محتوى متعلق برياضة صيد الأسماك والتعاون مع المؤثرين المحليين. </a:t>
            </a:r>
          </a:p>
        </p:txBody>
      </p:sp>
      <p:sp>
        <p:nvSpPr>
          <p:cNvPr id="3" name="Rectangle 2">
            <a:extLst>
              <a:ext uri="{FF2B5EF4-FFF2-40B4-BE49-F238E27FC236}">
                <a16:creationId xmlns:a16="http://schemas.microsoft.com/office/drawing/2014/main" id="{6FF02473-0D9F-6456-D163-025272F86E16}"/>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6F1BA97E-1843-CD46-2EBA-4678AC3FA30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546879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E8178-16E6-45A0-44A1-AE03CDB69E4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656BFDB-FCD6-CE9F-6D44-D7DCBD67845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BAC7BB5-70A2-5EE5-3192-4917CF362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E88CE84-5161-5714-1BFD-AC80B2391D9B}"/>
              </a:ext>
            </a:extLst>
          </p:cNvPr>
          <p:cNvSpPr txBox="1"/>
          <p:nvPr/>
        </p:nvSpPr>
        <p:spPr>
          <a:xfrm>
            <a:off x="520700" y="166052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الثقافة</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Culture</a:t>
            </a:r>
            <a:r>
              <a:rPr lang="en-US" sz="2400" b="1"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تشير الثقافة إلى المجموعة الشاملة من القيم والمعتقدات والسلوكيات والتقاليد والممارسات واللغة والأعراف والعادات التي تميز مجتمع معين أو مجموعة من الأفراد. تعتبر الثقافة جزءاً أساسياً من هوية الفرد وتحدد كيفية تفكيره وتفاعله مع العالم المحيط به.</a:t>
            </a:r>
          </a:p>
          <a:p>
            <a:pPr algn="just" rtl="1">
              <a:lnSpc>
                <a:spcPct val="150000"/>
              </a:lnSpc>
            </a:pPr>
            <a:r>
              <a:rPr lang="ar-EG" sz="2400" dirty="0">
                <a:latin typeface="Tajawal ExtraBold" panose="00000800000000000000" pitchFamily="2" charset="-78"/>
                <a:cs typeface="+mj-cs"/>
              </a:rPr>
              <a:t>يعتبر فهم الثقافة أمراً هاماً لفهم سلوك الأفراد وتوقعاتهم وتفضيلاتهم، ويساعد في التفاعل الفعال في مختلف المجالات. </a:t>
            </a:r>
          </a:p>
          <a:p>
            <a:pPr algn="just" rtl="1">
              <a:lnSpc>
                <a:spcPct val="150000"/>
              </a:lnSpc>
            </a:pPr>
            <a:r>
              <a:rPr lang="ar-EG" sz="2400" dirty="0">
                <a:latin typeface="Tajawal ExtraBold" panose="00000800000000000000" pitchFamily="2" charset="-78"/>
                <a:cs typeface="+mj-cs"/>
              </a:rPr>
              <a:t>فهم تأثير الثقافة على التسويق الرقمي يساعد المسوقين على تشكيل استراتيجيات فعالة تستهدف جمهور الشركة بشكل أفضل وتعزز التفاعل والتواصل بين الشركة والجمهور.</a:t>
            </a:r>
          </a:p>
        </p:txBody>
      </p:sp>
      <p:sp>
        <p:nvSpPr>
          <p:cNvPr id="3" name="Rectangle 2">
            <a:extLst>
              <a:ext uri="{FF2B5EF4-FFF2-40B4-BE49-F238E27FC236}">
                <a16:creationId xmlns:a16="http://schemas.microsoft.com/office/drawing/2014/main" id="{F3FBA461-76B0-43E4-0D38-5BB2675AFF75}"/>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5EAE0C5A-2AF1-DEB0-4E02-3B6F5E50833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36789950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C8878-B99B-3A9C-917B-581BBFE2C6D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EC2CEFC-BF38-4ECA-0EAF-E4C76A114B2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9FF883-42DF-8748-25ED-D9B0E16D5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8C474A4-53EC-F2EA-DF44-A5513E6286CB}"/>
              </a:ext>
            </a:extLst>
          </p:cNvPr>
          <p:cNvSpPr txBox="1"/>
          <p:nvPr/>
        </p:nvSpPr>
        <p:spPr>
          <a:xfrm>
            <a:off x="520700" y="166052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الثقافة</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Culture</a:t>
            </a:r>
            <a:r>
              <a:rPr lang="en-US" sz="2400" b="1"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تأثير الثقافة على التسويق الرقمي هو أمر مهم ومعقد يتطلب فهماً عميقاً للثقافات المختلفة وتفاصيلها. ويمكن مناقشة هذا التأثير من خلال النقاط التالية:</a:t>
            </a:r>
          </a:p>
          <a:p>
            <a:pPr algn="just" rtl="1">
              <a:lnSpc>
                <a:spcPct val="150000"/>
              </a:lnSpc>
            </a:pPr>
            <a:r>
              <a:rPr lang="ar-EG" sz="2400" b="1" dirty="0">
                <a:latin typeface="Tajawal ExtraBold" panose="00000800000000000000" pitchFamily="2" charset="-78"/>
                <a:cs typeface="+mj-cs"/>
              </a:rPr>
              <a:t>1- قيم ومعتقدات المجتمع: </a:t>
            </a:r>
            <a:r>
              <a:rPr lang="ar-EG" sz="2400" dirty="0">
                <a:latin typeface="Tajawal ExtraBold" panose="00000800000000000000" pitchFamily="2" charset="-78"/>
                <a:cs typeface="+mj-cs"/>
              </a:rPr>
              <a:t>تختلف القيم والمعتقدات من ثقافة لأخرى. ويؤثر هذا الاختلاف على التفضيلات  والتوجهات الاستهلاكية للعملاء. يجب أن يفهم المسوقون القيم والمعتقدات الثقافية للجمهور المستهدف لتوجيه استراتيجيات التسويق الرقمي والرسائل بطريقة تتناسب مع تلك القيم.</a:t>
            </a:r>
          </a:p>
          <a:p>
            <a:pPr algn="just" rtl="1">
              <a:lnSpc>
                <a:spcPct val="150000"/>
              </a:lnSpc>
            </a:pPr>
            <a:r>
              <a:rPr lang="ar-EG" sz="2400" dirty="0">
                <a:latin typeface="Tajawal ExtraBold" panose="00000800000000000000" pitchFamily="2" charset="-78"/>
                <a:cs typeface="+mj-cs"/>
              </a:rPr>
              <a:t>في ثقافة تحظى بتقدير عالي للبيئة والاستدامة، يمكن للشركات تسويق منتجاتها الصديقة للبيئة واستغلال حملات الاستدامة والحفاظ على البيئة لجذب الاهتمام والولاء من قبل الجمهور المستهدف الذي يشارك القيم نفسها.</a:t>
            </a:r>
          </a:p>
        </p:txBody>
      </p:sp>
      <p:sp>
        <p:nvSpPr>
          <p:cNvPr id="3" name="Rectangle 2">
            <a:extLst>
              <a:ext uri="{FF2B5EF4-FFF2-40B4-BE49-F238E27FC236}">
                <a16:creationId xmlns:a16="http://schemas.microsoft.com/office/drawing/2014/main" id="{CFA00245-482A-F944-81AA-1632A3B7B055}"/>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CD847F76-BFCE-83BB-140C-4F0E7B4DABD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993852866"/>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7381C-8AD7-ADB3-5659-DDA23ACF3EC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ECA67CB-D3BD-5CB9-6026-EFD5C3190AF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C2B8C50-0D44-E1FC-82ED-121C94BD03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EE23AEE-6D98-4E28-9016-5314AA4D6D73}"/>
              </a:ext>
            </a:extLst>
          </p:cNvPr>
          <p:cNvSpPr txBox="1"/>
          <p:nvPr/>
        </p:nvSpPr>
        <p:spPr>
          <a:xfrm>
            <a:off x="520700" y="166052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الثقافة</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Culture</a:t>
            </a:r>
            <a:r>
              <a:rPr lang="en-US" sz="2400" b="1"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تأثير الثقافة على التسويق الرقمي هو أمر مهم ومعقد يتطلب فهماً عميقاً للثقافات المختلفة وتفاصيلها. ويمكن مناقشة هذا التأثير من خلال النقاط التالية:</a:t>
            </a:r>
          </a:p>
          <a:p>
            <a:pPr algn="just" rtl="1">
              <a:lnSpc>
                <a:spcPct val="150000"/>
              </a:lnSpc>
            </a:pPr>
            <a:r>
              <a:rPr lang="ar-EG" sz="2400" b="1" dirty="0">
                <a:latin typeface="Tajawal ExtraBold" panose="00000800000000000000" pitchFamily="2" charset="-78"/>
                <a:cs typeface="+mj-cs"/>
              </a:rPr>
              <a:t>2- اللغة والتواصل: </a:t>
            </a:r>
            <a:r>
              <a:rPr lang="ar-EG" sz="2400" dirty="0">
                <a:latin typeface="Tajawal ExtraBold" panose="00000800000000000000" pitchFamily="2" charset="-78"/>
                <a:cs typeface="+mj-cs"/>
              </a:rPr>
              <a:t>تلعب اللغة دوراً هاماً في التسويق الرقمي، وهي عامل حاسم في فهم واستجابة الجمهور المستهدف. يجب أن يستخدم المسوقون لغة تناسب ثقافة الجمهور المستهدف وأسلوب التواصل الذي يتناسب مع تفضيلاته.</a:t>
            </a:r>
          </a:p>
          <a:p>
            <a:pPr algn="just" rtl="1">
              <a:lnSpc>
                <a:spcPct val="150000"/>
              </a:lnSpc>
            </a:pPr>
            <a:r>
              <a:rPr lang="ar-EG" sz="2400" dirty="0">
                <a:latin typeface="Tajawal ExtraBold" panose="00000800000000000000" pitchFamily="2" charset="-78"/>
                <a:cs typeface="+mj-cs"/>
              </a:rPr>
              <a:t>عند استهداف جمهور يتحدث لغة محددة، يمكن للمسوقين تعديل محتواهم ورسائلهم لتتناسب مع تلك اللغة. على سبيل المثال، الاستخدام الفعّال للكلمات الرئيسية والعبارات الثقافية المعروفة في الثقافة المستهدفة يمكن أن يعزز فهم الرسالة ويترك انطباعاً إيجابياً. </a:t>
            </a:r>
          </a:p>
        </p:txBody>
      </p:sp>
      <p:sp>
        <p:nvSpPr>
          <p:cNvPr id="3" name="Rectangle 2">
            <a:extLst>
              <a:ext uri="{FF2B5EF4-FFF2-40B4-BE49-F238E27FC236}">
                <a16:creationId xmlns:a16="http://schemas.microsoft.com/office/drawing/2014/main" id="{9EB5EE67-8D52-94D3-F6DD-0CD2810308F2}"/>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8CAE316D-2D8E-5159-EF1E-609D6EC5C31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053939538"/>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D0006-EEAE-46A7-21BD-4301932BC20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54B0174-2A07-9284-BDB1-45CD26541F2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694E21-63F0-25AE-A10B-0DBF539294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8F55B63-819B-C5FA-7BAB-E79656E9E74E}"/>
              </a:ext>
            </a:extLst>
          </p:cNvPr>
          <p:cNvSpPr txBox="1"/>
          <p:nvPr/>
        </p:nvSpPr>
        <p:spPr>
          <a:xfrm>
            <a:off x="520700" y="166052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الثقافة</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Culture</a:t>
            </a:r>
            <a:r>
              <a:rPr lang="en-US" sz="2400" b="1"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تأثير الثقافة على التسويق الرقمي هو أمر مهم ومعقد يتطلب فهماً عميقاً للثقافات المختلفة وتفاصيلها. ويمكن مناقشة هذا التأثير من خلال النقاط التالية:</a:t>
            </a:r>
          </a:p>
          <a:p>
            <a:pPr algn="just" rtl="1">
              <a:lnSpc>
                <a:spcPct val="150000"/>
              </a:lnSpc>
            </a:pPr>
            <a:r>
              <a:rPr lang="ar-EG" sz="2400" b="1" dirty="0">
                <a:latin typeface="Tajawal ExtraBold" panose="00000800000000000000" pitchFamily="2" charset="-78"/>
                <a:cs typeface="+mj-cs"/>
              </a:rPr>
              <a:t>3- رموز الثقافة: </a:t>
            </a:r>
            <a:r>
              <a:rPr lang="ar-EG" sz="2400" dirty="0">
                <a:latin typeface="Tajawal ExtraBold" panose="00000800000000000000" pitchFamily="2" charset="-78"/>
                <a:cs typeface="+mj-cs"/>
              </a:rPr>
              <a:t>تختلف الرموز الثقافية بين الثقافات وتحمل معاني مختلفة. يجب أن يستوعب المسوقون الرموز الثقافية والتعبيرات الشائعة في الثقافة المستهدفة، وأن يتجنبوا استخدام رموز قد تسبب ارتباك أو سوء تفسير لدى الجمهور.</a:t>
            </a:r>
          </a:p>
          <a:p>
            <a:pPr algn="just" rtl="1">
              <a:lnSpc>
                <a:spcPct val="150000"/>
              </a:lnSpc>
            </a:pPr>
            <a:r>
              <a:rPr lang="ar-EG" sz="2400" dirty="0">
                <a:latin typeface="Tajawal ExtraBold" panose="00000800000000000000" pitchFamily="2" charset="-78"/>
                <a:cs typeface="+mj-cs"/>
              </a:rPr>
              <a:t>على سبيل المثال، قد يكون لون معين رمز للحظ الجيد أو الفرح في ثقافة ولكن يرمز للحزن في ثقافة أخرى. لذا، يجب أن يكون لدى المسوقين حساسية للاختلافات الثقافية تضمن أن الرموز المستخدمة في التسويق الرقمي تعكس المعاني المناسبة للثقافة المستهدفة.</a:t>
            </a:r>
          </a:p>
        </p:txBody>
      </p:sp>
      <p:sp>
        <p:nvSpPr>
          <p:cNvPr id="3" name="Rectangle 2">
            <a:extLst>
              <a:ext uri="{FF2B5EF4-FFF2-40B4-BE49-F238E27FC236}">
                <a16:creationId xmlns:a16="http://schemas.microsoft.com/office/drawing/2014/main" id="{A3AB6715-0C9D-92C7-1B04-8FCF7928C86C}"/>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82AA77C3-384D-816D-8BD1-EF7C8911893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202976411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4F63C-22D6-4D1E-3266-80D4DF8C8AB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BCAEDB5-1131-FD7B-170C-7DA09F00A1B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9C4DB4-5C61-D8E3-043D-38979FC74B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F73F697-7A77-8479-942E-1BBFB10230EA}"/>
              </a:ext>
            </a:extLst>
          </p:cNvPr>
          <p:cNvSpPr txBox="1"/>
          <p:nvPr/>
        </p:nvSpPr>
        <p:spPr>
          <a:xfrm>
            <a:off x="520700" y="166052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الثقافة</a:t>
            </a:r>
            <a:r>
              <a:rPr lang="ar-EG" sz="2400" b="1" dirty="0">
                <a:latin typeface="Tajawal ExtraBold" panose="00000800000000000000" pitchFamily="2" charset="-78"/>
                <a:cs typeface="+mj-cs"/>
              </a:rPr>
              <a:t>      </a:t>
            </a:r>
            <a:r>
              <a:rPr lang="en-US" sz="2400" b="1" dirty="0">
                <a:latin typeface="Times New Roman" panose="02020603050405020304" pitchFamily="18" charset="0"/>
                <a:cs typeface="Times New Roman" panose="02020603050405020304" pitchFamily="18" charset="0"/>
              </a:rPr>
              <a:t>Culture</a:t>
            </a:r>
            <a:r>
              <a:rPr lang="en-US" sz="2400" b="1"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تأثير الثقافة على التسويق الرقمي هو أمر مهم ومعقد يتطلب فهماً عميقاً للثقافات المختلفة وتفاصيلها. ويمكن مناقشة هذا التأثير من خلال النقاط التالية:</a:t>
            </a:r>
          </a:p>
          <a:p>
            <a:pPr algn="just" rtl="1">
              <a:lnSpc>
                <a:spcPct val="150000"/>
              </a:lnSpc>
            </a:pPr>
            <a:r>
              <a:rPr lang="ar-EG" sz="2400" b="1" dirty="0">
                <a:latin typeface="Tajawal ExtraBold" panose="00000800000000000000" pitchFamily="2" charset="-78"/>
                <a:cs typeface="+mj-cs"/>
              </a:rPr>
              <a:t>4- الاحتفالات والمناسبات الثقافية: </a:t>
            </a:r>
            <a:r>
              <a:rPr lang="ar-EG" sz="2400" dirty="0">
                <a:latin typeface="Tajawal ExtraBold" panose="00000800000000000000" pitchFamily="2" charset="-78"/>
                <a:cs typeface="+mj-cs"/>
              </a:rPr>
              <a:t>الاحتفالات والمناسبات الثقافية تعتبر فرص هامة للتسويق الرقمي. يمكن أن يستغل المسوقون هذه المناسبات للتواصل مع الجمهور وتقديم عروض خاصة أو محتوى يتعلق بهذه المناسبات لتعزيز التواصل والتفاعل.</a:t>
            </a:r>
          </a:p>
          <a:p>
            <a:pPr algn="just" rtl="1">
              <a:lnSpc>
                <a:spcPct val="150000"/>
              </a:lnSpc>
            </a:pPr>
            <a:r>
              <a:rPr lang="ar-EG" sz="2400" dirty="0">
                <a:latin typeface="Tajawal ExtraBold" panose="00000800000000000000" pitchFamily="2" charset="-78"/>
                <a:cs typeface="+mj-cs"/>
              </a:rPr>
              <a:t>في أوقات الاحتفالات والمناسبات الثقافية مثل رأس السنة أو عيد الميلاد أو العيد الوطني، يمكن للمسوقين إنشاء حملات تسويق رقمية مستهدفة تتضمن عروض خاصة ومحتوى متعلق بتلك المناسبات لزيادة مشاركة الجمهور وتعزيز الانتباه للعلامة التجارية.</a:t>
            </a:r>
          </a:p>
        </p:txBody>
      </p:sp>
      <p:sp>
        <p:nvSpPr>
          <p:cNvPr id="3" name="Rectangle 2">
            <a:extLst>
              <a:ext uri="{FF2B5EF4-FFF2-40B4-BE49-F238E27FC236}">
                <a16:creationId xmlns:a16="http://schemas.microsoft.com/office/drawing/2014/main" id="{A8750A5C-29EB-B863-C2F5-CB2D352B7DCF}"/>
              </a:ext>
            </a:extLst>
          </p:cNvPr>
          <p:cNvSpPr/>
          <p:nvPr/>
        </p:nvSpPr>
        <p:spPr>
          <a:xfrm>
            <a:off x="5770230" y="789917"/>
            <a:ext cx="5901070" cy="786809"/>
          </a:xfrm>
          <a:prstGeom prst="rect">
            <a:avLst/>
          </a:prstGeom>
          <a:solidFill>
            <a:schemeClr val="accent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الاجتماعية  </a:t>
            </a:r>
            <a:r>
              <a:rPr lang="en-US" sz="2800" b="1" dirty="0">
                <a:latin typeface="Times New Roman" panose="02020603050405020304" pitchFamily="18" charset="0"/>
                <a:cs typeface="Times New Roman" panose="02020603050405020304" pitchFamily="18" charset="0"/>
              </a:rPr>
              <a:t>Social forces</a:t>
            </a:r>
            <a:endParaRPr lang="en-US" sz="2800" b="1" dirty="0">
              <a:cs typeface="+mj-cs"/>
            </a:endParaRPr>
          </a:p>
        </p:txBody>
      </p:sp>
      <p:sp>
        <p:nvSpPr>
          <p:cNvPr id="2" name="Rectangle 1">
            <a:extLst>
              <a:ext uri="{FF2B5EF4-FFF2-40B4-BE49-F238E27FC236}">
                <a16:creationId xmlns:a16="http://schemas.microsoft.com/office/drawing/2014/main" id="{9914D38F-AD78-F80B-3BBB-541807ACDD4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71250937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16002-AD0D-1425-A4C3-36CB6DEA922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2FB0131-3AF7-ED4F-4ADB-BAA4F448B4D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670FE5-F5B2-A7EE-CF2E-B485BE9C7C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742540F-E122-ACE0-7B0D-D2A052344E74}"/>
              </a:ext>
            </a:extLst>
          </p:cNvPr>
          <p:cNvSpPr txBox="1"/>
          <p:nvPr/>
        </p:nvSpPr>
        <p:spPr>
          <a:xfrm>
            <a:off x="520700" y="166052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تمثل القوى البيئية جزء مهم من البيئة العامة التي تؤثر على التسويق الرقمي. تتضمن هذه العوامل المسائل البيئية والتنمية المستدامة التي يجب مراعاتها في إستراتيجيات التسويق الرقمي. </a:t>
            </a:r>
          </a:p>
          <a:p>
            <a:pPr algn="just" rtl="1">
              <a:lnSpc>
                <a:spcPct val="150000"/>
              </a:lnSpc>
            </a:pPr>
            <a:r>
              <a:rPr lang="ar-EG" sz="2400" dirty="0">
                <a:latin typeface="Tajawal ExtraBold" panose="00000800000000000000" pitchFamily="2" charset="-78"/>
                <a:cs typeface="+mj-cs"/>
              </a:rPr>
              <a:t>قد تؤثر العوامل البيئية في التسويق الرقمي من خلال </a:t>
            </a:r>
            <a:r>
              <a:rPr lang="ar-EG" sz="2400" u="sng" dirty="0">
                <a:latin typeface="Tajawal ExtraBold" panose="00000800000000000000" pitchFamily="2" charset="-78"/>
                <a:cs typeface="+mj-cs"/>
              </a:rPr>
              <a:t>تغيير اتجاهات العملاء واهتماماتهم</a:t>
            </a:r>
            <a:r>
              <a:rPr lang="ar-EG" sz="2400" dirty="0">
                <a:latin typeface="Tajawal ExtraBold" panose="00000800000000000000" pitchFamily="2" charset="-78"/>
                <a:cs typeface="+mj-cs"/>
              </a:rPr>
              <a:t>، فقد يتزايد الاهتمام بالمنتجات الصديقة للبيئة والمستدامة، وبالتالي يحتاج المسوقون الرقميون إلى ضمان أن منتجاتهم وخدماتهم تلبي هذه التوجهات.</a:t>
            </a:r>
          </a:p>
          <a:p>
            <a:pPr algn="just" rtl="1">
              <a:lnSpc>
                <a:spcPct val="150000"/>
              </a:lnSpc>
            </a:pPr>
            <a:r>
              <a:rPr lang="ar-EG" sz="2400" dirty="0">
                <a:latin typeface="Tajawal ExtraBold" panose="00000800000000000000" pitchFamily="2" charset="-78"/>
                <a:cs typeface="+mj-cs"/>
              </a:rPr>
              <a:t>علاوة على ذلك، يمكن أن تؤثر المسائل البيئية في </a:t>
            </a:r>
            <a:r>
              <a:rPr lang="ar-EG" sz="2400" u="sng" dirty="0">
                <a:latin typeface="Tajawal ExtraBold" panose="00000800000000000000" pitchFamily="2" charset="-78"/>
                <a:cs typeface="+mj-cs"/>
              </a:rPr>
              <a:t>السياسات واللوائح المتعلقة بالتسويق الرقمي</a:t>
            </a:r>
            <a:r>
              <a:rPr lang="ar-EG" sz="2400" dirty="0">
                <a:latin typeface="Tajawal ExtraBold" panose="00000800000000000000" pitchFamily="2" charset="-78"/>
                <a:cs typeface="+mj-cs"/>
              </a:rPr>
              <a:t>. قد يتطلب من الشركات الامتثال لقوانين معينة تضمن استخدام التكنولوجيا الرقمية بطرق تحافظ على البيئة وتقلل من الآثار البيئية السلبية.</a:t>
            </a:r>
          </a:p>
        </p:txBody>
      </p:sp>
      <p:sp>
        <p:nvSpPr>
          <p:cNvPr id="3" name="Rectangle 2">
            <a:extLst>
              <a:ext uri="{FF2B5EF4-FFF2-40B4-BE49-F238E27FC236}">
                <a16:creationId xmlns:a16="http://schemas.microsoft.com/office/drawing/2014/main" id="{181F5404-629F-EF56-3C69-C1D11C76D01F}"/>
              </a:ext>
            </a:extLst>
          </p:cNvPr>
          <p:cNvSpPr/>
          <p:nvPr/>
        </p:nvSpPr>
        <p:spPr>
          <a:xfrm>
            <a:off x="5770230" y="789917"/>
            <a:ext cx="5901070" cy="786809"/>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البيئية  </a:t>
            </a:r>
            <a:r>
              <a:rPr lang="en-US" sz="2800" b="1" dirty="0">
                <a:latin typeface="Times New Roman" panose="02020603050405020304" pitchFamily="18" charset="0"/>
                <a:cs typeface="Times New Roman" panose="02020603050405020304" pitchFamily="18" charset="0"/>
              </a:rPr>
              <a:t>Environmental forces</a:t>
            </a:r>
            <a:endParaRPr lang="en-US" sz="2800" b="1" dirty="0">
              <a:cs typeface="+mj-cs"/>
            </a:endParaRPr>
          </a:p>
        </p:txBody>
      </p:sp>
      <p:sp>
        <p:nvSpPr>
          <p:cNvPr id="2" name="Rectangle 1">
            <a:extLst>
              <a:ext uri="{FF2B5EF4-FFF2-40B4-BE49-F238E27FC236}">
                <a16:creationId xmlns:a16="http://schemas.microsoft.com/office/drawing/2014/main" id="{D4BEA829-1861-25FA-1167-2311F62D89F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87986489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C25F1-D92B-8AED-4493-EE0108D21E4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0C37730-6E66-EBDD-3EF9-0EAB38B882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6E80EE3-BB7C-E521-95AB-5EE02C0D39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1C623A1-6676-8A48-7064-AD3BA13C16BC}"/>
              </a:ext>
            </a:extLst>
          </p:cNvPr>
          <p:cNvSpPr txBox="1"/>
          <p:nvPr/>
        </p:nvSpPr>
        <p:spPr>
          <a:xfrm>
            <a:off x="520700" y="1660529"/>
            <a:ext cx="11150600"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1- </a:t>
            </a:r>
            <a:r>
              <a:rPr lang="ar-EG" sz="2400" b="1" dirty="0">
                <a:latin typeface="Tajawal ExtraBold" panose="00000800000000000000" pitchFamily="2" charset="-78"/>
                <a:cs typeface="+mj-cs"/>
              </a:rPr>
              <a:t>القضايا البيئية</a:t>
            </a:r>
            <a:r>
              <a:rPr lang="ar-EG" sz="2400"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تشمل هذه العوامل التلوث، استنزاف الموارد الطبيعية، الحفاظ على التنوع البيولوجي، التدهور البيئي، وغيرها من المسائل المتعلقة بالبيئة. في سياق التسويق الرقمي، تتطلب هذه العوامل من الشركات اعتماد ممارسات مستدامة وتعزيز الوعي البيئي بين العملاء، ومثال ذلك هو توفير المنتجات البيئية أو الترويج لحملات توعية بيئية.</a:t>
            </a:r>
          </a:p>
        </p:txBody>
      </p:sp>
      <p:sp>
        <p:nvSpPr>
          <p:cNvPr id="3" name="Rectangle 2">
            <a:extLst>
              <a:ext uri="{FF2B5EF4-FFF2-40B4-BE49-F238E27FC236}">
                <a16:creationId xmlns:a16="http://schemas.microsoft.com/office/drawing/2014/main" id="{6A5CB4C2-F2AE-846A-049E-9BA0B6D3471B}"/>
              </a:ext>
            </a:extLst>
          </p:cNvPr>
          <p:cNvSpPr/>
          <p:nvPr/>
        </p:nvSpPr>
        <p:spPr>
          <a:xfrm>
            <a:off x="5770230" y="789917"/>
            <a:ext cx="5901070" cy="786809"/>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البيئية  </a:t>
            </a:r>
            <a:r>
              <a:rPr lang="en-US" sz="2800" b="1" dirty="0">
                <a:latin typeface="Times New Roman" panose="02020603050405020304" pitchFamily="18" charset="0"/>
                <a:cs typeface="Times New Roman" panose="02020603050405020304" pitchFamily="18" charset="0"/>
              </a:rPr>
              <a:t>Environmental forces</a:t>
            </a:r>
            <a:endParaRPr lang="en-US" sz="2800" b="1" dirty="0">
              <a:cs typeface="+mj-cs"/>
            </a:endParaRPr>
          </a:p>
        </p:txBody>
      </p:sp>
      <p:sp>
        <p:nvSpPr>
          <p:cNvPr id="2" name="Rectangle 1">
            <a:extLst>
              <a:ext uri="{FF2B5EF4-FFF2-40B4-BE49-F238E27FC236}">
                <a16:creationId xmlns:a16="http://schemas.microsoft.com/office/drawing/2014/main" id="{E3C3D597-7A0B-683F-CAFD-1F0697B958F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0336921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522E2-DD69-1486-1126-5F95D258E03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9C73C89-FDB7-8645-A664-5B65EB670CC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B306162-97FE-3091-EC39-7BC7DAC197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2250F8E-0E43-BF02-F459-0A28FB874903}"/>
              </a:ext>
            </a:extLst>
          </p:cNvPr>
          <p:cNvSpPr txBox="1"/>
          <p:nvPr/>
        </p:nvSpPr>
        <p:spPr>
          <a:xfrm>
            <a:off x="520700" y="1660529"/>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Tajawal ExtraBold" panose="00000800000000000000" pitchFamily="2" charset="-78"/>
                <a:cs typeface="+mj-cs"/>
              </a:rPr>
              <a:t>2- التنمية المستدامة: </a:t>
            </a:r>
          </a:p>
          <a:p>
            <a:pPr algn="just" rtl="1">
              <a:lnSpc>
                <a:spcPct val="150000"/>
              </a:lnSpc>
            </a:pPr>
            <a:r>
              <a:rPr lang="ar-EG" sz="2400" dirty="0">
                <a:latin typeface="Tajawal ExtraBold" panose="00000800000000000000" pitchFamily="2" charset="-78"/>
                <a:cs typeface="+mj-cs"/>
              </a:rPr>
              <a:t>ترتكز التنمية المستدامة على تلبية الاحتياجات الحالية للعملاء دون التأثير السلبي على قدرة الأجيال القادمة على تلبية احتياجاتها. في سياق التسويق الرقمي، يتعين على الشركات النظر في تأثير منتجاتها وخدماتها الرقمية على البيئة والمجتمع واتخاذ إجراءات لتعزيز التنمية المستدامة، مثل استخدام الطاقة المتجددة في مراكز البيانات أو تعزيز التعاون مع المنظمات غير الربحية المعنية بالمسائل البيئية.</a:t>
            </a:r>
          </a:p>
        </p:txBody>
      </p:sp>
      <p:sp>
        <p:nvSpPr>
          <p:cNvPr id="3" name="Rectangle 2">
            <a:extLst>
              <a:ext uri="{FF2B5EF4-FFF2-40B4-BE49-F238E27FC236}">
                <a16:creationId xmlns:a16="http://schemas.microsoft.com/office/drawing/2014/main" id="{3DE779E6-D32A-3069-52AF-D2432D053A7F}"/>
              </a:ext>
            </a:extLst>
          </p:cNvPr>
          <p:cNvSpPr/>
          <p:nvPr/>
        </p:nvSpPr>
        <p:spPr>
          <a:xfrm>
            <a:off x="5770230" y="789917"/>
            <a:ext cx="5901070" cy="786809"/>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البيئية  </a:t>
            </a:r>
            <a:r>
              <a:rPr lang="en-US" sz="2800" b="1" dirty="0">
                <a:latin typeface="Times New Roman" panose="02020603050405020304" pitchFamily="18" charset="0"/>
                <a:cs typeface="Times New Roman" panose="02020603050405020304" pitchFamily="18" charset="0"/>
              </a:rPr>
              <a:t>Environmental forces</a:t>
            </a:r>
            <a:endParaRPr lang="en-US" sz="2800" b="1" dirty="0">
              <a:cs typeface="+mj-cs"/>
            </a:endParaRPr>
          </a:p>
        </p:txBody>
      </p:sp>
      <p:sp>
        <p:nvSpPr>
          <p:cNvPr id="2" name="Rectangle 1">
            <a:extLst>
              <a:ext uri="{FF2B5EF4-FFF2-40B4-BE49-F238E27FC236}">
                <a16:creationId xmlns:a16="http://schemas.microsoft.com/office/drawing/2014/main" id="{3A90B5A2-65FA-E6AB-21E5-2836F51B81E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54454736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38744-BD0D-59F4-1B44-E9F27723361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1F0B797-2568-8BE4-8319-3D6D0EAE6AD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A468C1B-F93B-C898-D8BD-9F6DB3A144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502712F-8186-0B06-E04C-C1B34C6F8B5A}"/>
              </a:ext>
            </a:extLst>
          </p:cNvPr>
          <p:cNvSpPr txBox="1"/>
          <p:nvPr/>
        </p:nvSpPr>
        <p:spPr>
          <a:xfrm>
            <a:off x="520700" y="1660529"/>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Tajawal ExtraBold" panose="00000800000000000000" pitchFamily="2" charset="-78"/>
                <a:cs typeface="+mj-cs"/>
              </a:rPr>
              <a:t>3- المسئولية الاجتماعية:</a:t>
            </a:r>
          </a:p>
          <a:p>
            <a:pPr algn="just" rtl="1">
              <a:lnSpc>
                <a:spcPct val="150000"/>
              </a:lnSpc>
            </a:pPr>
            <a:r>
              <a:rPr lang="ar-EG" sz="2400" dirty="0">
                <a:latin typeface="Tajawal ExtraBold" panose="00000800000000000000" pitchFamily="2" charset="-78"/>
                <a:cs typeface="+mj-cs"/>
              </a:rPr>
              <a:t> حتى تنجح الشركات في بيئة الأعمال المعاصرة، يجب أن تكون الشركات مسؤولة اجتماعيًا وأخلاقيًا. يتوقع العملاء من الشركات الاهتمام بمسائل المسؤولية الاجتماعية والعمل على تحقيق التوازن بين الربح والمصلحة العامة. يمكن للشركات تعزيز هذه المسئولية الاجتماعية عن طريق دعم مبادرات المجتمع المحلي، والمساهمة في حل المشكلات الاجتماعية.</a:t>
            </a:r>
          </a:p>
        </p:txBody>
      </p:sp>
      <p:sp>
        <p:nvSpPr>
          <p:cNvPr id="3" name="Rectangle 2">
            <a:extLst>
              <a:ext uri="{FF2B5EF4-FFF2-40B4-BE49-F238E27FC236}">
                <a16:creationId xmlns:a16="http://schemas.microsoft.com/office/drawing/2014/main" id="{A78CCBCD-9EE4-2290-2C59-8E7F464535C5}"/>
              </a:ext>
            </a:extLst>
          </p:cNvPr>
          <p:cNvSpPr/>
          <p:nvPr/>
        </p:nvSpPr>
        <p:spPr>
          <a:xfrm>
            <a:off x="5770230" y="789917"/>
            <a:ext cx="5901070" cy="786809"/>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البيئية  </a:t>
            </a:r>
            <a:r>
              <a:rPr lang="en-US" sz="2800" b="1" dirty="0">
                <a:latin typeface="Times New Roman" panose="02020603050405020304" pitchFamily="18" charset="0"/>
                <a:cs typeface="Times New Roman" panose="02020603050405020304" pitchFamily="18" charset="0"/>
              </a:rPr>
              <a:t>Environmental forces</a:t>
            </a:r>
            <a:endParaRPr lang="en-US" sz="2800" b="1" dirty="0">
              <a:cs typeface="+mj-cs"/>
            </a:endParaRPr>
          </a:p>
        </p:txBody>
      </p:sp>
      <p:sp>
        <p:nvSpPr>
          <p:cNvPr id="2" name="Rectangle 1">
            <a:extLst>
              <a:ext uri="{FF2B5EF4-FFF2-40B4-BE49-F238E27FC236}">
                <a16:creationId xmlns:a16="http://schemas.microsoft.com/office/drawing/2014/main" id="{A0D1F20C-5B32-344E-70F7-0120E33FDF9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74585702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98BC12-CF6E-A780-AD51-990A90D5687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0624470-B874-2B61-8F7A-E691E3A0973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258A380-6536-E8C4-1114-352342DE55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618ECAA-E367-A983-FEDE-7DEB73EC4842}"/>
              </a:ext>
            </a:extLst>
          </p:cNvPr>
          <p:cNvSpPr txBox="1"/>
          <p:nvPr/>
        </p:nvSpPr>
        <p:spPr>
          <a:xfrm>
            <a:off x="520700" y="166052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0" i="0" dirty="0">
                <a:solidFill>
                  <a:schemeClr val="tx1"/>
                </a:solidFill>
                <a:effectLst/>
                <a:latin typeface="Söhne"/>
              </a:rPr>
              <a:t>يمكن للتسويق الرقمي أن يلعب دوراً هاماً في المساهمة في الحفاظ على البيئة وتعزيز الاستدامة من خلال ما يلي:</a:t>
            </a:r>
          </a:p>
          <a:p>
            <a:pPr algn="just" rtl="1">
              <a:lnSpc>
                <a:spcPct val="150000"/>
              </a:lnSpc>
            </a:pPr>
            <a:r>
              <a:rPr lang="ar-EG" sz="2400" dirty="0">
                <a:solidFill>
                  <a:schemeClr val="tx1"/>
                </a:solidFill>
                <a:latin typeface="Söhne"/>
                <a:cs typeface="+mj-cs"/>
              </a:rPr>
              <a:t>1- </a:t>
            </a:r>
            <a:r>
              <a:rPr lang="ar-EG" sz="2400" b="1" dirty="0">
                <a:solidFill>
                  <a:schemeClr val="tx1"/>
                </a:solidFill>
                <a:latin typeface="Söhne"/>
                <a:cs typeface="+mj-cs"/>
              </a:rPr>
              <a:t>توفير بديل رقمي</a:t>
            </a:r>
            <a:r>
              <a:rPr lang="ar-EG" sz="2400" dirty="0">
                <a:solidFill>
                  <a:schemeClr val="tx1"/>
                </a:solidFill>
                <a:latin typeface="Söhne"/>
                <a:cs typeface="+mj-cs"/>
              </a:rPr>
              <a:t>: يوفر التسويق الرقمي منصات عبر الإنترنت للترويج للمنتجات والخدمات، مما يقلل من الحاجة إلى الطباعة الورقية والمواد الترويجية التقليدية. بدلاً من طبع الكتيبات والنشرات وتوزيعها، يمكن للشركات استخدام المواقع الإلكترونية والشبكات الاجتماعية والبريد الإلكتروني للتواصل مع العملاء وترويج منتجاتها بطريقة رقمية.</a:t>
            </a:r>
          </a:p>
          <a:p>
            <a:pPr algn="just" rtl="1">
              <a:lnSpc>
                <a:spcPct val="150000"/>
              </a:lnSpc>
            </a:pPr>
            <a:r>
              <a:rPr lang="ar-EG" sz="2400" dirty="0">
                <a:solidFill>
                  <a:schemeClr val="tx1"/>
                </a:solidFill>
                <a:latin typeface="Söhne"/>
                <a:cs typeface="+mj-cs"/>
              </a:rPr>
              <a:t>2- </a:t>
            </a:r>
            <a:r>
              <a:rPr lang="ar-EG" sz="2400" b="1" dirty="0">
                <a:solidFill>
                  <a:schemeClr val="tx1"/>
                </a:solidFill>
                <a:latin typeface="Söhne"/>
                <a:cs typeface="+mj-cs"/>
              </a:rPr>
              <a:t>تقليل السفر والاجتماعات الحضورية</a:t>
            </a:r>
            <a:r>
              <a:rPr lang="ar-EG" sz="2400" dirty="0">
                <a:solidFill>
                  <a:schemeClr val="tx1"/>
                </a:solidFill>
                <a:latin typeface="Söhne"/>
                <a:cs typeface="+mj-cs"/>
              </a:rPr>
              <a:t>: يمكن للتسويق الرقمي أن يقلل من الحاجة إلى السفر والاجتماعات الحضورية، مما يؤدي إلى تقليل انبعاثات الكربون والتأثير البيئي. بدلاً من الاجتماعات وجهاً لوجه، يمكن استخدام الاجتماعات عبر الفيديو والمؤتمرات عبر الإنترنت للتواصل مع العملاء والشركاء وتنظيم الفعاليات التسويقية.</a:t>
            </a:r>
          </a:p>
        </p:txBody>
      </p:sp>
      <p:sp>
        <p:nvSpPr>
          <p:cNvPr id="3" name="Rectangle 2">
            <a:extLst>
              <a:ext uri="{FF2B5EF4-FFF2-40B4-BE49-F238E27FC236}">
                <a16:creationId xmlns:a16="http://schemas.microsoft.com/office/drawing/2014/main" id="{49BD0528-F767-3222-E74C-0369972D286D}"/>
              </a:ext>
            </a:extLst>
          </p:cNvPr>
          <p:cNvSpPr/>
          <p:nvPr/>
        </p:nvSpPr>
        <p:spPr>
          <a:xfrm>
            <a:off x="5770230" y="789917"/>
            <a:ext cx="5901070" cy="786809"/>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البيئية  </a:t>
            </a:r>
            <a:r>
              <a:rPr lang="en-US" sz="2800" b="1" dirty="0">
                <a:latin typeface="Times New Roman" panose="02020603050405020304" pitchFamily="18" charset="0"/>
                <a:cs typeface="Times New Roman" panose="02020603050405020304" pitchFamily="18" charset="0"/>
              </a:rPr>
              <a:t>Environmental forces</a:t>
            </a:r>
            <a:endParaRPr lang="en-US" sz="2800" b="1" dirty="0">
              <a:cs typeface="+mj-cs"/>
            </a:endParaRPr>
          </a:p>
        </p:txBody>
      </p:sp>
      <p:sp>
        <p:nvSpPr>
          <p:cNvPr id="2" name="Rectangle 1">
            <a:extLst>
              <a:ext uri="{FF2B5EF4-FFF2-40B4-BE49-F238E27FC236}">
                <a16:creationId xmlns:a16="http://schemas.microsoft.com/office/drawing/2014/main" id="{DA74E8DB-9E17-BCA9-A557-C385E873EBB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2746195340"/>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34289-0704-45D5-8805-FC566A4F3F0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B9EC835-C888-9CA2-9107-AFAD814599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7D9ECF-96C7-4E57-FFE5-F5C550D76B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4CFCB58-1477-1A58-F599-F59CD3A9DBF4}"/>
              </a:ext>
            </a:extLst>
          </p:cNvPr>
          <p:cNvSpPr txBox="1"/>
          <p:nvPr/>
        </p:nvSpPr>
        <p:spPr>
          <a:xfrm>
            <a:off x="520700" y="166052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0" i="0" dirty="0">
                <a:solidFill>
                  <a:schemeClr val="tx1"/>
                </a:solidFill>
                <a:effectLst/>
                <a:latin typeface="Söhne"/>
              </a:rPr>
              <a:t>3- </a:t>
            </a:r>
            <a:r>
              <a:rPr lang="ar-EG" sz="2400" b="1" i="0" dirty="0">
                <a:solidFill>
                  <a:schemeClr val="tx1"/>
                </a:solidFill>
                <a:effectLst/>
                <a:latin typeface="Söhne"/>
              </a:rPr>
              <a:t>تحليل البيانات والاستهداف الدقيق</a:t>
            </a:r>
            <a:r>
              <a:rPr lang="ar-EG" sz="2400" b="0" i="0" dirty="0">
                <a:solidFill>
                  <a:schemeClr val="tx1"/>
                </a:solidFill>
                <a:effectLst/>
                <a:latin typeface="Söhne"/>
              </a:rPr>
              <a:t>: يمكن للمسوقين الرقمين استخدام تقنيات تحليل البيانات لفهم احتياجات العملاء بصورة أفضل، وصياغة استراتيجيات تسويقية أكثر كفاءة. وبالتالي، يمكن ضبط الحملات التسويقية واستهداف العملاء بدقة أكبر، مما يقلل من الإهدار في الإعلانات غير المستهدفة ويحسن كفاءة استخدام الموارد.</a:t>
            </a:r>
          </a:p>
          <a:p>
            <a:pPr algn="just" rtl="1">
              <a:lnSpc>
                <a:spcPct val="150000"/>
              </a:lnSpc>
            </a:pPr>
            <a:r>
              <a:rPr lang="ar-EG" sz="2400" b="0" i="0" dirty="0">
                <a:solidFill>
                  <a:schemeClr val="tx1"/>
                </a:solidFill>
                <a:effectLst/>
                <a:latin typeface="Söhne"/>
              </a:rPr>
              <a:t>4- </a:t>
            </a:r>
            <a:r>
              <a:rPr lang="ar-EG" sz="2400" b="1" i="0" dirty="0">
                <a:solidFill>
                  <a:schemeClr val="tx1"/>
                </a:solidFill>
                <a:effectLst/>
                <a:latin typeface="Söhne"/>
              </a:rPr>
              <a:t>التوعية البيئية</a:t>
            </a:r>
            <a:r>
              <a:rPr lang="ar-EG" sz="2400" b="0" i="0" dirty="0">
                <a:solidFill>
                  <a:schemeClr val="tx1"/>
                </a:solidFill>
                <a:effectLst/>
                <a:latin typeface="Söhne"/>
              </a:rPr>
              <a:t>: يمكن للتسويق الرقمي أن يلعب دوراً هاماً في زيادة الوعي البيئي بين الجمهور. يمكن للشركات استخدام قنوات التواصل الرقمية لتوجيه رسائل وحملات توعية بيئية، مثل تشجيع الممارسات المستدامة وتعزيز المنتجات البيئية.</a:t>
            </a:r>
          </a:p>
          <a:p>
            <a:pPr algn="just" rtl="1">
              <a:lnSpc>
                <a:spcPct val="150000"/>
              </a:lnSpc>
            </a:pPr>
            <a:endParaRPr lang="ar-EG" sz="2400" b="0" i="0" dirty="0">
              <a:solidFill>
                <a:schemeClr val="tx1"/>
              </a:solidFill>
              <a:effectLst/>
              <a:latin typeface="Söhne"/>
            </a:endParaRPr>
          </a:p>
        </p:txBody>
      </p:sp>
      <p:sp>
        <p:nvSpPr>
          <p:cNvPr id="3" name="Rectangle 2">
            <a:extLst>
              <a:ext uri="{FF2B5EF4-FFF2-40B4-BE49-F238E27FC236}">
                <a16:creationId xmlns:a16="http://schemas.microsoft.com/office/drawing/2014/main" id="{879EA204-B9E4-013D-2A06-CF23FA814CAC}"/>
              </a:ext>
            </a:extLst>
          </p:cNvPr>
          <p:cNvSpPr/>
          <p:nvPr/>
        </p:nvSpPr>
        <p:spPr>
          <a:xfrm>
            <a:off x="5770230" y="789917"/>
            <a:ext cx="5901070" cy="786809"/>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البيئية  </a:t>
            </a:r>
            <a:r>
              <a:rPr lang="en-US" sz="2800" b="1" dirty="0">
                <a:latin typeface="Times New Roman" panose="02020603050405020304" pitchFamily="18" charset="0"/>
                <a:cs typeface="Times New Roman" panose="02020603050405020304" pitchFamily="18" charset="0"/>
              </a:rPr>
              <a:t>Environmental forces</a:t>
            </a:r>
            <a:endParaRPr lang="en-US" sz="2800" b="1" dirty="0">
              <a:cs typeface="+mj-cs"/>
            </a:endParaRPr>
          </a:p>
        </p:txBody>
      </p:sp>
      <p:sp>
        <p:nvSpPr>
          <p:cNvPr id="2" name="Rectangle 1">
            <a:extLst>
              <a:ext uri="{FF2B5EF4-FFF2-40B4-BE49-F238E27FC236}">
                <a16:creationId xmlns:a16="http://schemas.microsoft.com/office/drawing/2014/main" id="{C086C0E5-763D-50E2-49B4-82F1480C194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396876948"/>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BA762-FF66-5B91-0190-451D547C544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FDE356F-BB66-438C-1DB5-F50D6281AE5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36C9F93-6E19-5A91-053F-EBDAB8C58B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729AAC5-19B1-C5D9-0FFC-265ED3A6A4E8}"/>
              </a:ext>
            </a:extLst>
          </p:cNvPr>
          <p:cNvSpPr txBox="1"/>
          <p:nvPr/>
        </p:nvSpPr>
        <p:spPr>
          <a:xfrm>
            <a:off x="520700" y="166052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0" i="0" dirty="0">
                <a:solidFill>
                  <a:schemeClr val="tx1"/>
                </a:solidFill>
                <a:effectLst/>
                <a:latin typeface="Söhne"/>
              </a:rPr>
              <a:t>5- </a:t>
            </a:r>
            <a:r>
              <a:rPr lang="ar-EG" sz="2400" b="1" i="0" dirty="0">
                <a:solidFill>
                  <a:schemeClr val="tx1"/>
                </a:solidFill>
                <a:effectLst/>
                <a:latin typeface="Söhne"/>
              </a:rPr>
              <a:t>تقليل حركة العملاء</a:t>
            </a:r>
            <a:r>
              <a:rPr lang="ar-EG" sz="2400" b="0" i="0" dirty="0">
                <a:solidFill>
                  <a:schemeClr val="tx1"/>
                </a:solidFill>
                <a:effectLst/>
                <a:latin typeface="Söhne"/>
              </a:rPr>
              <a:t>: يمكن للتسويق الرقمي أن يدعم نماذج التجارة الإلكترونية وخدمات التوصيل السريع، مما يقلل من حركة المركبات والتلوث الناتج عن النقل التقليدي. من خلال توفير منصات للتسوق عبر الإنترنت وخدمات التوصيل، يمكن للشركات تقليل الحاجة إلى الزيارة الشخصية للمتاجر والتجار وبالتالي تقليل الانبعاثات الناجمة عن حركة المركبات.</a:t>
            </a:r>
          </a:p>
          <a:p>
            <a:pPr algn="just" rtl="1">
              <a:lnSpc>
                <a:spcPct val="150000"/>
              </a:lnSpc>
            </a:pPr>
            <a:endParaRPr lang="ar-EG" sz="2400" b="0" i="0" dirty="0">
              <a:solidFill>
                <a:schemeClr val="tx1"/>
              </a:solidFill>
              <a:effectLst/>
              <a:latin typeface="Söhne"/>
            </a:endParaRPr>
          </a:p>
        </p:txBody>
      </p:sp>
      <p:sp>
        <p:nvSpPr>
          <p:cNvPr id="3" name="Rectangle 2">
            <a:extLst>
              <a:ext uri="{FF2B5EF4-FFF2-40B4-BE49-F238E27FC236}">
                <a16:creationId xmlns:a16="http://schemas.microsoft.com/office/drawing/2014/main" id="{AE721586-AB2A-2089-3C73-D01444D8B182}"/>
              </a:ext>
            </a:extLst>
          </p:cNvPr>
          <p:cNvSpPr/>
          <p:nvPr/>
        </p:nvSpPr>
        <p:spPr>
          <a:xfrm>
            <a:off x="5770230" y="789917"/>
            <a:ext cx="5901070" cy="786809"/>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البيئية  </a:t>
            </a:r>
            <a:r>
              <a:rPr lang="en-US" sz="2800" b="1" dirty="0">
                <a:latin typeface="Times New Roman" panose="02020603050405020304" pitchFamily="18" charset="0"/>
                <a:cs typeface="Times New Roman" panose="02020603050405020304" pitchFamily="18" charset="0"/>
              </a:rPr>
              <a:t>Environmental forces</a:t>
            </a:r>
            <a:endParaRPr lang="en-US" sz="2800" b="1" dirty="0">
              <a:cs typeface="+mj-cs"/>
            </a:endParaRPr>
          </a:p>
        </p:txBody>
      </p:sp>
      <p:sp>
        <p:nvSpPr>
          <p:cNvPr id="2" name="Rectangle 1">
            <a:extLst>
              <a:ext uri="{FF2B5EF4-FFF2-40B4-BE49-F238E27FC236}">
                <a16:creationId xmlns:a16="http://schemas.microsoft.com/office/drawing/2014/main" id="{F92FB80A-717C-6EF2-4C4B-1277B28A783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1684764946"/>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536646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100" dirty="0">
                <a:solidFill>
                  <a:schemeClr val="tx1"/>
                </a:solidFill>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100" b="1" dirty="0">
                <a:solidFill>
                  <a:schemeClr val="tx1"/>
                </a:solidFill>
                <a:cs typeface="+mj-cs"/>
              </a:rPr>
              <a:t>مقدمة.</a:t>
            </a:r>
            <a:endParaRPr lang="ar-EG" sz="2100" dirty="0">
              <a:solidFill>
                <a:schemeClr val="tx1"/>
              </a:solidFill>
              <a:cs typeface="+mj-cs"/>
            </a:endParaRPr>
          </a:p>
          <a:p>
            <a:pPr marL="342900" indent="-342900" algn="r" rtl="1">
              <a:lnSpc>
                <a:spcPct val="150000"/>
              </a:lnSpc>
              <a:buFont typeface="Arial" panose="020B0604020202020204" pitchFamily="34" charset="0"/>
              <a:buChar char="•"/>
            </a:pPr>
            <a:r>
              <a:rPr lang="ar-EG" sz="2100" b="1" dirty="0">
                <a:solidFill>
                  <a:schemeClr val="tx1"/>
                </a:solidFill>
                <a:cs typeface="+mj-cs"/>
              </a:rPr>
              <a:t>القوى الاقتصادية وتأثيرها على التسويق الرقمي.</a:t>
            </a:r>
            <a:endParaRPr lang="ar-EG" sz="2100" dirty="0">
              <a:solidFill>
                <a:schemeClr val="tx1"/>
              </a:solidFill>
              <a:cs typeface="+mj-cs"/>
            </a:endParaRPr>
          </a:p>
          <a:p>
            <a:pPr algn="r" rtl="1">
              <a:lnSpc>
                <a:spcPct val="150000"/>
              </a:lnSpc>
            </a:pPr>
            <a:r>
              <a:rPr lang="ar-EG" sz="2100" dirty="0">
                <a:solidFill>
                  <a:schemeClr val="tx1"/>
                </a:solidFill>
                <a:cs typeface="+mj-cs"/>
              </a:rPr>
              <a:t>النمو الاقتصادي </a:t>
            </a:r>
          </a:p>
          <a:p>
            <a:pPr algn="r" rtl="1">
              <a:lnSpc>
                <a:spcPct val="150000"/>
              </a:lnSpc>
            </a:pPr>
            <a:r>
              <a:rPr lang="ar-EG" sz="2100" dirty="0">
                <a:solidFill>
                  <a:schemeClr val="tx1"/>
                </a:solidFill>
                <a:cs typeface="+mj-cs"/>
              </a:rPr>
              <a:t>معدلات الصرف </a:t>
            </a:r>
          </a:p>
          <a:p>
            <a:pPr algn="r" rtl="1">
              <a:lnSpc>
                <a:spcPct val="150000"/>
              </a:lnSpc>
            </a:pPr>
            <a:r>
              <a:rPr lang="ar-EG" sz="2100" dirty="0">
                <a:solidFill>
                  <a:schemeClr val="tx1"/>
                </a:solidFill>
                <a:cs typeface="+mj-cs"/>
              </a:rPr>
              <a:t>معدلات الفائدة </a:t>
            </a:r>
          </a:p>
          <a:p>
            <a:pPr algn="r" rtl="1">
              <a:lnSpc>
                <a:spcPct val="150000"/>
              </a:lnSpc>
            </a:pPr>
            <a:r>
              <a:rPr lang="ar-EG" sz="2100" dirty="0">
                <a:solidFill>
                  <a:schemeClr val="tx1"/>
                </a:solidFill>
                <a:cs typeface="+mj-cs"/>
              </a:rPr>
              <a:t>العولمة</a:t>
            </a:r>
          </a:p>
          <a:p>
            <a:pPr marL="342900" indent="-342900" algn="r" rtl="1">
              <a:lnSpc>
                <a:spcPct val="150000"/>
              </a:lnSpc>
              <a:buFont typeface="Arial" panose="020B0604020202020204" pitchFamily="34" charset="0"/>
              <a:buChar char="•"/>
            </a:pPr>
            <a:r>
              <a:rPr lang="ar-EG" sz="2100" b="1" dirty="0">
                <a:solidFill>
                  <a:schemeClr val="tx1"/>
                </a:solidFill>
                <a:cs typeface="+mj-cs"/>
              </a:rPr>
              <a:t>القوى السياسية في التسويق الرقمي. </a:t>
            </a:r>
          </a:p>
          <a:p>
            <a:pPr algn="r" rtl="1">
              <a:lnSpc>
                <a:spcPct val="150000"/>
              </a:lnSpc>
            </a:pPr>
            <a:r>
              <a:rPr lang="ar-EG" sz="2100" dirty="0">
                <a:solidFill>
                  <a:schemeClr val="tx1"/>
                </a:solidFill>
                <a:cs typeface="+mj-cs"/>
              </a:rPr>
              <a:t>حوكمة الإنترنت </a:t>
            </a:r>
          </a:p>
          <a:p>
            <a:pPr algn="r" rtl="1">
              <a:lnSpc>
                <a:spcPct val="150000"/>
              </a:lnSpc>
            </a:pPr>
            <a:r>
              <a:rPr lang="ar-EG" sz="2100" dirty="0">
                <a:solidFill>
                  <a:schemeClr val="tx1"/>
                </a:solidFill>
                <a:cs typeface="+mj-cs"/>
              </a:rPr>
              <a:t>الضرائب </a:t>
            </a:r>
          </a:p>
          <a:p>
            <a:pPr algn="r" rtl="1">
              <a:lnSpc>
                <a:spcPct val="150000"/>
              </a:lnSpc>
            </a:pPr>
            <a:r>
              <a:rPr lang="ar-EG" sz="2100" dirty="0">
                <a:solidFill>
                  <a:schemeClr val="tx1"/>
                </a:solidFill>
                <a:cs typeface="+mj-cs"/>
              </a:rPr>
              <a:t>السلطة الضريبية </a:t>
            </a: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BD03C-6B55-FCE5-A8D4-51A1D361915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6D08658-C0BB-E42F-2E6B-C7CE159B70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DE11D3-4E72-C120-5CFD-57595122BA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77EDB03-AA3F-AEEA-623B-208304D97C12}"/>
              </a:ext>
            </a:extLst>
          </p:cNvPr>
          <p:cNvSpPr txBox="1"/>
          <p:nvPr/>
        </p:nvSpPr>
        <p:spPr>
          <a:xfrm>
            <a:off x="520700" y="1155869"/>
            <a:ext cx="11150600" cy="460202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200" b="1" dirty="0">
                <a:cs typeface="+mj-cs"/>
              </a:rPr>
              <a:t>القوى الاجتماعية في التسويق الرقمي. </a:t>
            </a:r>
            <a:endParaRPr lang="ar-EG" sz="2200" dirty="0">
              <a:cs typeface="+mj-cs"/>
            </a:endParaRPr>
          </a:p>
          <a:p>
            <a:pPr algn="r" rtl="1">
              <a:lnSpc>
                <a:spcPct val="150000"/>
              </a:lnSpc>
            </a:pPr>
            <a:r>
              <a:rPr lang="ar-EG" sz="2200" dirty="0">
                <a:cs typeface="+mj-cs"/>
              </a:rPr>
              <a:t>الاستبعاد الاجتماعي</a:t>
            </a:r>
          </a:p>
          <a:p>
            <a:pPr algn="r" rtl="1">
              <a:lnSpc>
                <a:spcPct val="150000"/>
              </a:lnSpc>
            </a:pPr>
            <a:r>
              <a:rPr lang="ar-EG" sz="2200" dirty="0">
                <a:cs typeface="+mj-cs"/>
              </a:rPr>
              <a:t>الحد الأدنى الرقمي </a:t>
            </a:r>
          </a:p>
          <a:p>
            <a:pPr algn="r" rtl="1">
              <a:lnSpc>
                <a:spcPct val="150000"/>
              </a:lnSpc>
            </a:pPr>
            <a:r>
              <a:rPr lang="ar-EG" sz="2200" dirty="0">
                <a:cs typeface="+mj-cs"/>
              </a:rPr>
              <a:t>التركيب السكاني</a:t>
            </a:r>
          </a:p>
          <a:p>
            <a:pPr algn="r" rtl="1">
              <a:lnSpc>
                <a:spcPct val="150000"/>
              </a:lnSpc>
            </a:pPr>
            <a:r>
              <a:rPr lang="ar-EG" sz="2200" dirty="0">
                <a:cs typeface="+mj-cs"/>
              </a:rPr>
              <a:t>الثقافة</a:t>
            </a:r>
          </a:p>
          <a:p>
            <a:pPr marL="342900" indent="-342900" algn="r" rtl="1">
              <a:lnSpc>
                <a:spcPct val="150000"/>
              </a:lnSpc>
              <a:buFont typeface="Arial" panose="020B0604020202020204" pitchFamily="34" charset="0"/>
              <a:buChar char="•"/>
            </a:pPr>
            <a:r>
              <a:rPr lang="ar-EG" sz="2200" b="1" dirty="0">
                <a:cs typeface="+mj-cs"/>
              </a:rPr>
              <a:t>القوى البيئية في التسويق الرقمي.</a:t>
            </a:r>
          </a:p>
          <a:p>
            <a:pPr algn="r" rtl="1">
              <a:lnSpc>
                <a:spcPct val="150000"/>
              </a:lnSpc>
            </a:pPr>
            <a:r>
              <a:rPr lang="ar-EG" sz="2200" dirty="0">
                <a:cs typeface="+mj-cs"/>
              </a:rPr>
              <a:t>القضايا البيئية </a:t>
            </a:r>
          </a:p>
          <a:p>
            <a:pPr algn="r" rtl="1">
              <a:lnSpc>
                <a:spcPct val="150000"/>
              </a:lnSpc>
            </a:pPr>
            <a:r>
              <a:rPr lang="ar-EG" sz="2200" dirty="0">
                <a:cs typeface="+mj-cs"/>
              </a:rPr>
              <a:t>التنمية المستدامة </a:t>
            </a:r>
          </a:p>
          <a:p>
            <a:pPr algn="r" rtl="1">
              <a:lnSpc>
                <a:spcPct val="150000"/>
              </a:lnSpc>
            </a:pPr>
            <a:r>
              <a:rPr lang="ar-EG" sz="2200" dirty="0">
                <a:cs typeface="+mj-cs"/>
              </a:rPr>
              <a:t>المسؤولية الاجتماعية</a:t>
            </a:r>
          </a:p>
        </p:txBody>
      </p:sp>
      <p:sp>
        <p:nvSpPr>
          <p:cNvPr id="2" name="Rectangle 1">
            <a:extLst>
              <a:ext uri="{FF2B5EF4-FFF2-40B4-BE49-F238E27FC236}">
                <a16:creationId xmlns:a16="http://schemas.microsoft.com/office/drawing/2014/main" id="{C6931AD1-9804-F405-B0A9-B307F4C6BCCB}"/>
              </a:ext>
            </a:extLst>
          </p:cNvPr>
          <p:cNvSpPr/>
          <p:nvPr/>
        </p:nvSpPr>
        <p:spPr>
          <a:xfrm>
            <a:off x="9143093" y="361507"/>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4</a:t>
            </a:r>
          </a:p>
        </p:txBody>
      </p:sp>
    </p:spTree>
    <p:extLst>
      <p:ext uri="{BB962C8B-B14F-4D97-AF65-F5344CB8AC3E}">
        <p14:creationId xmlns:p14="http://schemas.microsoft.com/office/powerpoint/2010/main" val="4094116552"/>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4F5A1CC-DEC5-4C32-83FE-FC28C39A76FC}"/>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4607</TotalTime>
  <Words>3992</Words>
  <Application>Microsoft Office PowerPoint</Application>
  <PresentationFormat>Widescreen</PresentationFormat>
  <Paragraphs>290</Paragraphs>
  <Slides>49</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Alexandria</vt:lpstr>
      <vt:lpstr>Arial</vt:lpstr>
      <vt:lpstr>Calibri</vt:lpstr>
      <vt:lpstr>Calibri Light</vt:lpstr>
      <vt:lpstr>Söhne</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76</cp:revision>
  <dcterms:created xsi:type="dcterms:W3CDTF">2023-04-29T09:08:00Z</dcterms:created>
  <dcterms:modified xsi:type="dcterms:W3CDTF">2025-02-25T20:11:13Z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