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webp" ContentType="image/webp"/>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notesSlides/notesSlide4.xml" ContentType="application/vnd.openxmlformats-officedocument.presentationml.notesSlide+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8"/>
  </p:notesMasterIdLst>
  <p:sldIdLst>
    <p:sldId id="480" r:id="rId5"/>
    <p:sldId id="271" r:id="rId6"/>
    <p:sldId id="509" r:id="rId7"/>
    <p:sldId id="560" r:id="rId8"/>
    <p:sldId id="593" r:id="rId9"/>
    <p:sldId id="622" r:id="rId10"/>
    <p:sldId id="653" r:id="rId11"/>
    <p:sldId id="654" r:id="rId12"/>
    <p:sldId id="655" r:id="rId13"/>
    <p:sldId id="674" r:id="rId14"/>
    <p:sldId id="656" r:id="rId15"/>
    <p:sldId id="660" r:id="rId16"/>
    <p:sldId id="662" r:id="rId17"/>
    <p:sldId id="663" r:id="rId18"/>
    <p:sldId id="664" r:id="rId19"/>
    <p:sldId id="624" r:id="rId20"/>
    <p:sldId id="665" r:id="rId21"/>
    <p:sldId id="670" r:id="rId22"/>
    <p:sldId id="666" r:id="rId23"/>
    <p:sldId id="667" r:id="rId24"/>
    <p:sldId id="668" r:id="rId25"/>
    <p:sldId id="669" r:id="rId26"/>
    <p:sldId id="671" r:id="rId27"/>
    <p:sldId id="675" r:id="rId28"/>
    <p:sldId id="676" r:id="rId29"/>
    <p:sldId id="677" r:id="rId30"/>
    <p:sldId id="678" r:id="rId31"/>
    <p:sldId id="679" r:id="rId32"/>
    <p:sldId id="680" r:id="rId33"/>
    <p:sldId id="681" r:id="rId34"/>
    <p:sldId id="682" r:id="rId35"/>
    <p:sldId id="683" r:id="rId36"/>
    <p:sldId id="688" r:id="rId37"/>
    <p:sldId id="684" r:id="rId38"/>
    <p:sldId id="689" r:id="rId39"/>
    <p:sldId id="685" r:id="rId40"/>
    <p:sldId id="690" r:id="rId41"/>
    <p:sldId id="686" r:id="rId42"/>
    <p:sldId id="687" r:id="rId43"/>
    <p:sldId id="691" r:id="rId44"/>
    <p:sldId id="549" r:id="rId45"/>
    <p:sldId id="508" r:id="rId46"/>
    <p:sldId id="51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509"/>
            <p14:sldId id="560"/>
            <p14:sldId id="593"/>
            <p14:sldId id="622"/>
            <p14:sldId id="653"/>
            <p14:sldId id="654"/>
            <p14:sldId id="655"/>
            <p14:sldId id="674"/>
            <p14:sldId id="656"/>
            <p14:sldId id="660"/>
            <p14:sldId id="662"/>
            <p14:sldId id="663"/>
            <p14:sldId id="664"/>
            <p14:sldId id="624"/>
            <p14:sldId id="665"/>
            <p14:sldId id="670"/>
            <p14:sldId id="666"/>
            <p14:sldId id="667"/>
            <p14:sldId id="668"/>
            <p14:sldId id="669"/>
            <p14:sldId id="671"/>
            <p14:sldId id="675"/>
            <p14:sldId id="676"/>
            <p14:sldId id="677"/>
            <p14:sldId id="678"/>
            <p14:sldId id="679"/>
            <p14:sldId id="680"/>
            <p14:sldId id="681"/>
            <p14:sldId id="682"/>
            <p14:sldId id="683"/>
            <p14:sldId id="688"/>
            <p14:sldId id="684"/>
            <p14:sldId id="689"/>
            <p14:sldId id="685"/>
            <p14:sldId id="690"/>
            <p14:sldId id="686"/>
            <p14:sldId id="687"/>
            <p14:sldId id="691"/>
            <p14:sldId id="549"/>
            <p14:sldId id="508"/>
            <p14:sldId id="515"/>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NOVO" initials="L" lastIdx="1" clrIdx="0">
    <p:extLst>
      <p:ext uri="{19B8F6BF-5375-455C-9EA6-DF929625EA0E}">
        <p15:presenceInfo xmlns:p15="http://schemas.microsoft.com/office/powerpoint/2012/main" userId="LENOVO" providerId="None"/>
      </p:ext>
    </p:extLst>
  </p:cmAuthor>
  <p:cmAuthor id="2" name="Tewfik Amri" initials="TA" lastIdx="1" clrIdx="1">
    <p:extLst>
      <p:ext uri="{19B8F6BF-5375-455C-9EA6-DF929625EA0E}">
        <p15:presenceInfo xmlns:p15="http://schemas.microsoft.com/office/powerpoint/2012/main" userId="S::tewfikamri@midocean.edu.km::835b68fc-7a38-47f9-a196-b9607e88c07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852F4A"/>
    <a:srgbClr val="203E5F"/>
    <a:srgbClr val="F58221"/>
    <a:srgbClr val="00AEEF"/>
    <a:srgbClr val="FFD200"/>
    <a:srgbClr val="669BBC"/>
    <a:srgbClr val="2D3956"/>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Style léger 1 - Accentuation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5AB1C69-6EDB-4FF4-983F-18BD219EF322}" styleName="Style moyen 2 - Accentuation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Style moyen 2 - Accentuation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741" autoAdjust="0"/>
  </p:normalViewPr>
  <p:slideViewPr>
    <p:cSldViewPr snapToGrid="0">
      <p:cViewPr>
        <p:scale>
          <a:sx n="90" d="100"/>
          <a:sy n="90" d="100"/>
        </p:scale>
        <p:origin x="-520" y="-6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commentAuthors" Target="commentAuthor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09T15:44:40.357"/>
    </inkml:context>
    <inkml:brush xml:id="br0">
      <inkml:brushProperty name="width" value="0.05" units="cm"/>
      <inkml:brushProperty name="height" value="0.05" units="cm"/>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‹N°›</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fr-FR"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fr-FR"/>
          </a:p>
        </p:txBody>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0516596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fr-FR"/>
          </a:p>
        </p:txBody>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612477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821329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FA341D-2684-DF1B-5D0A-F748799CDA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4279C8-EC8E-8F88-5EC3-84FE967599FA}"/>
              </a:ext>
            </a:extLst>
          </p:cNvPr>
          <p:cNvSpPr>
            <a:spLocks noGrp="1" noRot="1" noChangeAspect="1"/>
          </p:cNvSpPr>
          <p:nvPr>
            <p:ph type="sldImg"/>
          </p:nvPr>
        </p:nvSpPr>
        <p:spPr/>
        <p:txBody>
          <a:bodyPr/>
          <a:lstStyle/>
          <a:p>
            <a:endParaRPr lang="fr-FR"/>
          </a:p>
        </p:txBody>
      </p:sp>
      <p:sp>
        <p:nvSpPr>
          <p:cNvPr id="3" name="Notes Placeholder 2">
            <a:extLst>
              <a:ext uri="{FF2B5EF4-FFF2-40B4-BE49-F238E27FC236}">
                <a16:creationId xmlns:a16="http://schemas.microsoft.com/office/drawing/2014/main" id="{7E630D88-2984-31F3-6AD8-F043B5B1EAB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2DEC253-3C3D-2B6A-9A68-25544C5AC651}"/>
              </a:ext>
            </a:extLst>
          </p:cNvPr>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446578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‹N°›</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‹N°›</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4" r:id="rId15"/>
    <p:sldLayoutId id="214748366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6.xml"/><Relationship Id="rId4" Type="http://schemas.openxmlformats.org/officeDocument/2006/relationships/customXml" Target="../ink/ink1.xml"/><Relationship Id="rId9"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image" Target="../media/image10.png"/><Relationship Id="rId4" Type="http://schemas.openxmlformats.org/officeDocument/2006/relationships/customXml" Target="../ink/ink2.xml"/></Relationships>
</file>

<file path=ppt/slides/_rels/slide5.xml.rels><?xml version="1.0" encoding="UTF-8" standalone="yes"?>
<Relationships xmlns="http://schemas.openxmlformats.org/package/2006/relationships"><Relationship Id="rId3" Type="http://schemas.openxmlformats.org/officeDocument/2006/relationships/customXml" Target="../ink/ink3.xml"/><Relationship Id="rId7"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customXml" Target="../ink/ink5.xml"/><Relationship Id="rId7"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customXml" Target="../ink/ink6.xml"/><Relationship Id="rId7"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10.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customXml" Target="../ink/ink8.xml"/><Relationship Id="rId7"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 Id="rId9" Type="http://schemas.openxmlformats.org/officeDocument/2006/relationships/hyperlink" Target="https://laws.boe.gov.sa/BoeLaws/Laws/Viewer/fd19fced-3edf-4fba-81f5-dedba176e2f8?lawId=83431376-5cf3-4374-875a-a9a700f16985"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image" Target="../media/image10.png"/><Relationship Id="rId4" Type="http://schemas.openxmlformats.org/officeDocument/2006/relationships/customXml" Target="../ink/ink9.xml"/></Relationships>
</file>

<file path=ppt/slides/_rels/slide12.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customXml" Target="../ink/ink10.xml"/><Relationship Id="rId7" Type="http://schemas.openxmlformats.org/officeDocument/2006/relationships/image" Target="../media/image14.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13.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customXml" Target="../ink/ink11.xml"/><Relationship Id="rId7"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customXml" Target="../ink/ink12.xml"/><Relationship Id="rId7" Type="http://schemas.openxmlformats.org/officeDocument/2006/relationships/image" Target="../media/image16.webp"/><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customXml" Target="../ink/ink13.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customXml" Target="../ink/ink14.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customXml" Target="../ink/ink15.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customXml" Target="../ink/ink16.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19.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customXml" Target="../ink/ink17.xml"/><Relationship Id="rId7" Type="http://schemas.openxmlformats.org/officeDocument/2006/relationships/image" Target="../media/image17.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customXml" Target="../ink/ink18.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customXml" Target="../ink/ink19.xml"/><Relationship Id="rId7"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customXml" Target="../ink/ink20.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customXml" Target="../ink/ink21.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24.xml.rels><?xml version="1.0" encoding="UTF-8" standalone="yes"?>
<Relationships xmlns="http://schemas.openxmlformats.org/package/2006/relationships"><Relationship Id="rId3" Type="http://schemas.openxmlformats.org/officeDocument/2006/relationships/customXml" Target="../ink/ink22.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25.xml.rels><?xml version="1.0" encoding="UTF-8" standalone="yes"?>
<Relationships xmlns="http://schemas.openxmlformats.org/package/2006/relationships"><Relationship Id="rId3" Type="http://schemas.openxmlformats.org/officeDocument/2006/relationships/customXml" Target="../ink/ink23.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26.xml.rels><?xml version="1.0" encoding="UTF-8" standalone="yes"?>
<Relationships xmlns="http://schemas.openxmlformats.org/package/2006/relationships"><Relationship Id="rId8" Type="http://schemas.openxmlformats.org/officeDocument/2006/relationships/hyperlink" Target="https://h1.nu/1j0EL" TargetMode="External"/><Relationship Id="rId3" Type="http://schemas.openxmlformats.org/officeDocument/2006/relationships/customXml" Target="../ink/ink24.xml"/><Relationship Id="rId7"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customXml" Target="../ink/ink25.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28.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customXml" Target="../ink/ink26.xml"/><Relationship Id="rId7"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 Id="rId10" Type="http://schemas.openxmlformats.org/officeDocument/2006/relationships/image" Target="../media/image23.svg"/><Relationship Id="rId9" Type="http://schemas.openxmlformats.org/officeDocument/2006/relationships/image" Target="../media/image22.png"/></Relationships>
</file>

<file path=ppt/slides/_rels/slide29.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customXml" Target="../ink/ink27.xml"/><Relationship Id="rId7" Type="http://schemas.openxmlformats.org/officeDocument/2006/relationships/image" Target="../media/image24.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30.xml.rels><?xml version="1.0" encoding="UTF-8" standalone="yes"?>
<Relationships xmlns="http://schemas.openxmlformats.org/package/2006/relationships"><Relationship Id="rId3" Type="http://schemas.openxmlformats.org/officeDocument/2006/relationships/customXml" Target="../ink/ink28.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31.xml.rels><?xml version="1.0" encoding="UTF-8" standalone="yes"?>
<Relationships xmlns="http://schemas.openxmlformats.org/package/2006/relationships"><Relationship Id="rId3" Type="http://schemas.openxmlformats.org/officeDocument/2006/relationships/customXml" Target="../ink/ink29.xml"/><Relationship Id="rId7" Type="http://schemas.openxmlformats.org/officeDocument/2006/relationships/image" Target="../media/image25.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32.xml.rels><?xml version="1.0" encoding="UTF-8" standalone="yes"?>
<Relationships xmlns="http://schemas.openxmlformats.org/package/2006/relationships"><Relationship Id="rId3" Type="http://schemas.openxmlformats.org/officeDocument/2006/relationships/customXml" Target="../ink/ink30.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33.xml.rels><?xml version="1.0" encoding="UTF-8" standalone="yes"?>
<Relationships xmlns="http://schemas.openxmlformats.org/package/2006/relationships"><Relationship Id="rId3" Type="http://schemas.openxmlformats.org/officeDocument/2006/relationships/customXml" Target="../ink/ink31.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34.xml.rels><?xml version="1.0" encoding="UTF-8" standalone="yes"?>
<Relationships xmlns="http://schemas.openxmlformats.org/package/2006/relationships"><Relationship Id="rId3" Type="http://schemas.openxmlformats.org/officeDocument/2006/relationships/customXml" Target="../ink/ink32.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35.xml.rels><?xml version="1.0" encoding="UTF-8" standalone="yes"?>
<Relationships xmlns="http://schemas.openxmlformats.org/package/2006/relationships"><Relationship Id="rId3" Type="http://schemas.openxmlformats.org/officeDocument/2006/relationships/customXml" Target="../ink/ink33.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36.xml.rels><?xml version="1.0" encoding="UTF-8" standalone="yes"?>
<Relationships xmlns="http://schemas.openxmlformats.org/package/2006/relationships"><Relationship Id="rId3" Type="http://schemas.openxmlformats.org/officeDocument/2006/relationships/customXml" Target="../ink/ink34.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37.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customXml" Target="../ink/ink35.xml"/><Relationship Id="rId7" Type="http://schemas.openxmlformats.org/officeDocument/2006/relationships/image" Target="../media/image26.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38.xml.rels><?xml version="1.0" encoding="UTF-8" standalone="yes"?>
<Relationships xmlns="http://schemas.openxmlformats.org/package/2006/relationships"><Relationship Id="rId3" Type="http://schemas.openxmlformats.org/officeDocument/2006/relationships/customXml" Target="../ink/ink36.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39.xml.rels><?xml version="1.0" encoding="UTF-8" standalone="yes"?>
<Relationships xmlns="http://schemas.openxmlformats.org/package/2006/relationships"><Relationship Id="rId3" Type="http://schemas.openxmlformats.org/officeDocument/2006/relationships/customXml" Target="../ink/ink37.xm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40.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customXml" Target="../ink/ink38.xml"/><Relationship Id="rId7" Type="http://schemas.openxmlformats.org/officeDocument/2006/relationships/image" Target="../media/image27.png"/><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image" Target="../media/image10.png"/></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3.sv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32.png"/><Relationship Id="rId5" Type="http://schemas.openxmlformats.org/officeDocument/2006/relationships/image" Target="../media/image5.png"/><Relationship Id="rId4" Type="http://schemas.openxmlformats.org/officeDocument/2006/relationships/image" Target="../media/image3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p:cNvSpPr txBox="1"/>
          <p:nvPr/>
        </p:nvSpPr>
        <p:spPr>
          <a:xfrm>
            <a:off x="1692264" y="3784600"/>
            <a:ext cx="5216525" cy="523220"/>
          </a:xfrm>
          <a:prstGeom prst="rect">
            <a:avLst/>
          </a:prstGeom>
          <a:noFill/>
        </p:spPr>
        <p:txBody>
          <a:bodyPr wrap="square" rtlCol="0">
            <a:spAutoFit/>
          </a:bodyPr>
          <a:lstStyle/>
          <a:p>
            <a:r>
              <a:rPr lang="ar-DZ" sz="2800" b="1" dirty="0">
                <a:latin typeface="Alexandria"/>
                <a:cs typeface="Alexandria" charset="0"/>
              </a:rPr>
              <a:t>الدكتور: توفيـــــــــق عمـــــــري</a:t>
            </a:r>
            <a:endParaRPr lang="en-US" sz="2800" b="1" dirty="0">
              <a:latin typeface="Alexandria"/>
              <a:cs typeface="Alexandria" charset="0"/>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421922" y="5621350"/>
            <a:ext cx="47832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2800" b="1" dirty="0">
                <a:solidFill>
                  <a:schemeClr val="bg1"/>
                </a:solidFill>
                <a:latin typeface="Alexandria" charset="0"/>
                <a:cs typeface="Alexandria" charset="0"/>
              </a:rPr>
              <a:t>المحاضرة السابعة </a:t>
            </a:r>
            <a:endParaRPr lang="en-US" sz="2800" b="1" dirty="0">
              <a:solidFill>
                <a:schemeClr val="bg1"/>
              </a:solidFill>
              <a:latin typeface="Alexandria" charset="0"/>
              <a:cs typeface="Alexandria" charset="0"/>
            </a:endParaRPr>
          </a:p>
        </p:txBody>
      </p:sp>
      <p:sp>
        <p:nvSpPr>
          <p:cNvPr id="46" name="TextBox 45"/>
          <p:cNvSpPr txBox="1"/>
          <p:nvPr/>
        </p:nvSpPr>
        <p:spPr>
          <a:xfrm>
            <a:off x="1704944" y="4727545"/>
            <a:ext cx="2512227" cy="738664"/>
          </a:xfrm>
          <a:prstGeom prst="rect">
            <a:avLst/>
          </a:prstGeom>
          <a:noFill/>
        </p:spPr>
        <p:txBody>
          <a:bodyPr wrap="none" rtlCol="0">
            <a:spAutoFit/>
          </a:bodyPr>
          <a:lstStyle/>
          <a:p>
            <a:pPr algn="ctr"/>
            <a:r>
              <a:rPr lang="fr-FR" b="1" dirty="0"/>
              <a:t>DGM</a:t>
            </a:r>
            <a:r>
              <a:rPr lang="ar-DZ" b="1" dirty="0"/>
              <a:t>411</a:t>
            </a:r>
          </a:p>
          <a:p>
            <a:pPr algn="ctr"/>
            <a:r>
              <a:rPr lang="ar-DZ" sz="2400" b="1" dirty="0"/>
              <a:t>إدارة المؤسّسة الإذاعية</a:t>
            </a:r>
          </a:p>
        </p:txBody>
      </p:sp>
      <p:sp>
        <p:nvSpPr>
          <p:cNvPr id="14" name="Oval 13"/>
          <p:cNvSpPr/>
          <p:nvPr/>
        </p:nvSpPr>
        <p:spPr>
          <a:xfrm>
            <a:off x="6200343" y="-301607"/>
            <a:ext cx="7410450" cy="7461214"/>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29">
            <a:extLst>
              <a:ext uri="{FF2B5EF4-FFF2-40B4-BE49-F238E27FC236}">
                <a16:creationId xmlns:a16="http://schemas.microsoft.com/office/drawing/2014/main" id="{E57C396E-130A-9AB1-DEC7-99BAA15B03A1}"/>
              </a:ext>
            </a:extLst>
          </p:cNvPr>
          <p:cNvSpPr txBox="1"/>
          <p:nvPr/>
        </p:nvSpPr>
        <p:spPr>
          <a:xfrm>
            <a:off x="360091" y="2640491"/>
            <a:ext cx="5335229" cy="769441"/>
          </a:xfrm>
          <a:prstGeom prst="rect">
            <a:avLst/>
          </a:prstGeom>
          <a:noFill/>
        </p:spPr>
        <p:txBody>
          <a:bodyPr wrap="square" rtlCol="0">
            <a:spAutoFit/>
          </a:bodyPr>
          <a:lstStyle/>
          <a:p>
            <a:pPr algn="ctr"/>
            <a:r>
              <a:rPr lang="ar-DZ" sz="4400" b="1" dirty="0">
                <a:solidFill>
                  <a:schemeClr val="accent1">
                    <a:lumMod val="50000"/>
                  </a:schemeClr>
                </a:solidFill>
                <a:latin typeface="Alexandria"/>
                <a:cs typeface="Alexandria" charset="0"/>
              </a:rPr>
              <a:t>إدارة المؤسسات الإعلامية</a:t>
            </a:r>
          </a:p>
        </p:txBody>
      </p:sp>
    </p:spTree>
  </p:cSld>
  <p:clrMapOvr>
    <a:masterClrMapping/>
  </p:clrMapOvr>
  <mc:AlternateContent xmlns:mc="http://schemas.openxmlformats.org/markup-compatibility/2006" xmlns:p14="http://schemas.microsoft.com/office/powerpoint/2010/main">
    <mc:Choice Requires="p14">
      <p:transition p14:dur="10" advTm="0"/>
    </mc:Choice>
    <mc:Fallback xmlns="">
      <p:transition advTm="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75283" y="1492881"/>
            <a:ext cx="3188178" cy="461362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242977" y="1229398"/>
            <a:ext cx="5021843" cy="5451511"/>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0444" y="1402024"/>
            <a:ext cx="4786910" cy="49550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Rectangle 10"/>
          <p:cNvSpPr/>
          <p:nvPr/>
        </p:nvSpPr>
        <p:spPr>
          <a:xfrm>
            <a:off x="3738208" y="722123"/>
            <a:ext cx="3837449" cy="73399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600" b="1" dirty="0">
                <a:latin typeface="Alexandria" charset="0"/>
                <a:cs typeface="Alexandria" charset="0"/>
              </a:rPr>
              <a:t>المحاضرة </a:t>
            </a:r>
            <a:r>
              <a:rPr lang="ar-DZ" sz="3600" b="1" dirty="0">
                <a:solidFill>
                  <a:schemeClr val="bg1"/>
                </a:solidFill>
                <a:latin typeface="Alexandria" charset="0"/>
                <a:cs typeface="Alexandria" charset="0"/>
              </a:rPr>
              <a:t>السابعة</a:t>
            </a:r>
            <a:endParaRPr lang="en-US" sz="1100" dirty="0">
              <a:solidFill>
                <a:srgbClr val="00B0F0"/>
              </a:solidFill>
              <a:ea typeface="Roboto Light" panose="02000000000000000000" pitchFamily="2" charset="0"/>
            </a:endParaRPr>
          </a:p>
        </p:txBody>
      </p:sp>
      <p:sp>
        <p:nvSpPr>
          <p:cNvPr id="6" name="Rectangle 5"/>
          <p:cNvSpPr/>
          <p:nvPr/>
        </p:nvSpPr>
        <p:spPr>
          <a:xfrm>
            <a:off x="2276857" y="468196"/>
            <a:ext cx="9915143" cy="7039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5980803" y="685358"/>
            <a:ext cx="5558496" cy="6032421"/>
          </a:xfrm>
          <a:prstGeom prst="rect">
            <a:avLst/>
          </a:prstGeom>
          <a:noFill/>
        </p:spPr>
        <p:txBody>
          <a:bodyPr wrap="square">
            <a:spAutoFit/>
          </a:bodyPr>
          <a:lstStyle/>
          <a:p>
            <a:pPr algn="just" rtl="1"/>
            <a:r>
              <a:rPr lang="ar-DZ" sz="2800" b="1" dirty="0"/>
              <a:t>محتويات :</a:t>
            </a:r>
          </a:p>
          <a:p>
            <a:pPr algn="just" rtl="1"/>
            <a:endParaRPr lang="fr-FR" sz="2800" dirty="0"/>
          </a:p>
          <a:p>
            <a:pPr algn="just" rtl="1"/>
            <a:r>
              <a:rPr lang="ar-DZ" sz="2200" dirty="0"/>
              <a:t>1-</a:t>
            </a:r>
            <a:r>
              <a:rPr lang="ar-DZ" sz="2200" b="1" dirty="0"/>
              <a:t>مفهوم الإذاعة</a:t>
            </a:r>
            <a:endParaRPr lang="ar-DZ" sz="2200" dirty="0"/>
          </a:p>
          <a:p>
            <a:pPr algn="just" rtl="1"/>
            <a:r>
              <a:rPr lang="ar-DZ" sz="2200" b="1" dirty="0"/>
              <a:t>2-شروط الإنتاج الإذاعي</a:t>
            </a:r>
            <a:endParaRPr lang="fr-FR" sz="2200" b="1" dirty="0"/>
          </a:p>
          <a:p>
            <a:pPr algn="just" rtl="1"/>
            <a:r>
              <a:rPr lang="ar-DZ" sz="2200" dirty="0"/>
              <a:t>- خلفية معرفية. </a:t>
            </a:r>
            <a:endParaRPr lang="fr-FR" sz="2200" dirty="0"/>
          </a:p>
          <a:p>
            <a:pPr algn="just" rtl="1"/>
            <a:r>
              <a:rPr lang="ar-DZ" sz="2200" b="1" dirty="0"/>
              <a:t>3-النظام الأساسي للإذاعة.</a:t>
            </a:r>
          </a:p>
          <a:p>
            <a:pPr algn="just" rtl="1"/>
            <a:r>
              <a:rPr lang="ar-DZ" sz="2200" b="1" dirty="0"/>
              <a:t>-</a:t>
            </a:r>
            <a:r>
              <a:rPr lang="ar-DZ" sz="2200" dirty="0"/>
              <a:t>مثال توضيحي</a:t>
            </a:r>
          </a:p>
          <a:p>
            <a:pPr algn="just" rtl="1"/>
            <a:r>
              <a:rPr lang="ar-DZ" sz="2200" b="1" dirty="0"/>
              <a:t>4-مراحل الإنتاج الإذاعي.</a:t>
            </a:r>
            <a:endParaRPr lang="fr-FR" sz="2200" b="1" dirty="0"/>
          </a:p>
          <a:p>
            <a:pPr algn="just" rtl="1"/>
            <a:r>
              <a:rPr lang="ar-DZ" sz="2200" b="1" dirty="0"/>
              <a:t>5-طاقم الإنتاج الإذاعي.</a:t>
            </a:r>
            <a:endParaRPr lang="fr-FR" sz="2200" b="1" dirty="0"/>
          </a:p>
          <a:p>
            <a:pPr algn="just" rtl="1"/>
            <a:r>
              <a:rPr lang="ar-DZ" sz="2200" b="1" dirty="0"/>
              <a:t>6-خصائص البنية البرامجية للإذاعة.</a:t>
            </a:r>
          </a:p>
          <a:p>
            <a:pPr algn="just" rtl="1"/>
            <a:r>
              <a:rPr lang="ar-DZ" sz="2200" b="1" dirty="0"/>
              <a:t>7-الإذاعة الرقمية.</a:t>
            </a:r>
          </a:p>
          <a:p>
            <a:pPr algn="just" rtl="1"/>
            <a:r>
              <a:rPr lang="ar-DZ" sz="2200" b="1" dirty="0"/>
              <a:t>8- خصائص البث الإذاعي الرقمي.</a:t>
            </a:r>
          </a:p>
          <a:p>
            <a:pPr algn="just" rtl="1"/>
            <a:r>
              <a:rPr lang="ar-DZ" sz="2200" b="1" dirty="0"/>
              <a:t>9- إدارة إنتاج </a:t>
            </a:r>
            <a:r>
              <a:rPr lang="ar-DZ" sz="2200" b="1" dirty="0" err="1"/>
              <a:t>البودكاست</a:t>
            </a:r>
            <a:r>
              <a:rPr lang="ar-DZ" sz="2200" b="1" dirty="0"/>
              <a:t>.</a:t>
            </a:r>
          </a:p>
          <a:p>
            <a:pPr algn="just" rtl="1"/>
            <a:r>
              <a:rPr lang="ar-DZ" sz="2200" b="1" dirty="0"/>
              <a:t>10-البودكاست كأداة لريادة الأَعمال الاعلامية.</a:t>
            </a:r>
          </a:p>
          <a:p>
            <a:pPr algn="just" rtl="1"/>
            <a:r>
              <a:rPr lang="ar-DZ" sz="2200" b="1" dirty="0"/>
              <a:t>11-التسويق </a:t>
            </a:r>
            <a:r>
              <a:rPr lang="ar-DZ" sz="2200" b="1" dirty="0" err="1"/>
              <a:t>للبودكاست</a:t>
            </a:r>
            <a:r>
              <a:rPr lang="ar-DZ" sz="2200" b="1" dirty="0"/>
              <a:t>.</a:t>
            </a:r>
          </a:p>
          <a:p>
            <a:pPr algn="just" rtl="1"/>
            <a:r>
              <a:rPr lang="ar-DZ" sz="2200" b="1" dirty="0"/>
              <a:t>12- التسويق للإذاعة.</a:t>
            </a:r>
          </a:p>
          <a:p>
            <a:pPr algn="just" rtl="1"/>
            <a:r>
              <a:rPr lang="ar-DZ" sz="2200" dirty="0"/>
              <a:t>-خلاصة.</a:t>
            </a:r>
            <a:endParaRPr lang="fr-FR" sz="2200" dirty="0"/>
          </a:p>
        </p:txBody>
      </p:sp>
      <p:sp>
        <p:nvSpPr>
          <p:cNvPr id="41" name="TextBox 40"/>
          <p:cNvSpPr txBox="1"/>
          <p:nvPr/>
        </p:nvSpPr>
        <p:spPr>
          <a:xfrm>
            <a:off x="8202457" y="1014165"/>
            <a:ext cx="184730" cy="646331"/>
          </a:xfrm>
          <a:prstGeom prst="rect">
            <a:avLst/>
          </a:prstGeom>
          <a:noFill/>
        </p:spPr>
        <p:txBody>
          <a:bodyPr wrap="none" rtlCol="0">
            <a:spAutoFit/>
          </a:bodyPr>
          <a:lstStyle/>
          <a:p>
            <a:pPr algn="ctr"/>
            <a:endParaRPr lang="en-US" sz="3600" b="1" dirty="0">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advTm="79253"/>
    </mc:Choice>
    <mc:Fallback xmlns="">
      <p:transition advTm="79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DB160-E1A2-0BC1-1762-197B2D80804B}"/>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3FB7C61-E917-C634-6500-69C502C5A34C}"/>
              </a:ext>
            </a:extLst>
          </p:cNvPr>
          <p:cNvSpPr/>
          <p:nvPr/>
        </p:nvSpPr>
        <p:spPr>
          <a:xfrm>
            <a:off x="552699" y="1397423"/>
            <a:ext cx="7275277" cy="47864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24C9F68C-200C-9B3A-643C-35E9DBD749B1}"/>
              </a:ext>
            </a:extLst>
          </p:cNvPr>
          <p:cNvSpPr/>
          <p:nvPr/>
        </p:nvSpPr>
        <p:spPr>
          <a:xfrm>
            <a:off x="860178" y="1433325"/>
            <a:ext cx="6742698" cy="702949"/>
          </a:xfrm>
          <a:prstGeom prst="rect">
            <a:avLst/>
          </a:prstGeom>
        </p:spPr>
        <p:txBody>
          <a:bodyPr wrap="square">
            <a:spAutoFit/>
          </a:bodyPr>
          <a:lstStyle/>
          <a:p>
            <a:pPr algn="just" rtl="1"/>
            <a:r>
              <a:rPr lang="ar-DZ" sz="2400" dirty="0"/>
              <a:t>                           </a:t>
            </a:r>
            <a:r>
              <a:rPr lang="ar-DZ" dirty="0"/>
              <a:t>                                                 </a:t>
            </a:r>
            <a:endParaRPr lang="ar-DZ" sz="2400" dirty="0"/>
          </a:p>
          <a:p>
            <a:pPr>
              <a:lnSpc>
                <a:spcPct val="120000"/>
              </a:lnSpc>
            </a:pPr>
            <a:endParaRPr lang="en-US" sz="1400" dirty="0">
              <a:latin typeface="Alexandria" charset="0"/>
              <a:cs typeface="Alexandria" charset="0"/>
            </a:endParaRPr>
          </a:p>
        </p:txBody>
      </p:sp>
      <p:sp>
        <p:nvSpPr>
          <p:cNvPr id="17" name="TextBox 16">
            <a:extLst>
              <a:ext uri="{FF2B5EF4-FFF2-40B4-BE49-F238E27FC236}">
                <a16:creationId xmlns:a16="http://schemas.microsoft.com/office/drawing/2014/main" id="{FE892149-FCAE-8B28-CA5F-9C17B892E03F}"/>
              </a:ext>
            </a:extLst>
          </p:cNvPr>
          <p:cNvSpPr txBox="1"/>
          <p:nvPr/>
        </p:nvSpPr>
        <p:spPr>
          <a:xfrm>
            <a:off x="7184838" y="684433"/>
            <a:ext cx="4113898" cy="781752"/>
          </a:xfrm>
          <a:prstGeom prst="rect">
            <a:avLst/>
          </a:prstGeom>
          <a:noFill/>
        </p:spPr>
        <p:txBody>
          <a:bodyPr wrap="square" rtlCol="0">
            <a:spAutoFit/>
          </a:bodyPr>
          <a:lstStyle/>
          <a:p>
            <a:pPr algn="ctr">
              <a:lnSpc>
                <a:spcPct val="120000"/>
              </a:lnSpc>
            </a:pPr>
            <a:r>
              <a:rPr lang="ar-DZ" sz="4000" b="1" dirty="0">
                <a:solidFill>
                  <a:srgbClr val="00B0F0"/>
                </a:solidFill>
                <a:latin typeface="Alexandria" charset="0"/>
                <a:cs typeface="Alexandria" charset="0"/>
              </a:rPr>
              <a:t>مقدمـــــــــــــــة</a:t>
            </a:r>
            <a:endParaRPr lang="ar-DZ" sz="3600" b="1" dirty="0">
              <a:solidFill>
                <a:srgbClr val="00B0F0"/>
              </a:solidFill>
              <a:latin typeface="Alexandria" charset="0"/>
              <a:cs typeface="Alexandria" charset="0"/>
            </a:endParaRPr>
          </a:p>
        </p:txBody>
      </p:sp>
      <p:sp>
        <p:nvSpPr>
          <p:cNvPr id="29" name="Rectangle 28">
            <a:extLst>
              <a:ext uri="{FF2B5EF4-FFF2-40B4-BE49-F238E27FC236}">
                <a16:creationId xmlns:a16="http://schemas.microsoft.com/office/drawing/2014/main" id="{347E6AA2-4EA9-AF2A-5CCB-DE4212CFA70B}"/>
              </a:ext>
            </a:extLst>
          </p:cNvPr>
          <p:cNvSpPr/>
          <p:nvPr/>
        </p:nvSpPr>
        <p:spPr>
          <a:xfrm>
            <a:off x="2246035" y="530992"/>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EDD865B-BEA7-5D2F-39FC-C8E8C2546A5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4">
            <p14:nvContentPartPr>
              <p14:cNvPr id="11" name="Encre 10">
                <a:extLst>
                  <a:ext uri="{FF2B5EF4-FFF2-40B4-BE49-F238E27FC236}">
                    <a16:creationId xmlns:a16="http://schemas.microsoft.com/office/drawing/2014/main" id="{401DDDB5-FBB7-964D-C0E5-293DAC1D8807}"/>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598D2720-C18D-BDC8-15B6-75558E690B7D}"/>
                  </a:ext>
                </a:extLst>
              </p:cNvPr>
              <p:cNvPicPr/>
              <p:nvPr/>
            </p:nvPicPr>
            <p:blipFill>
              <a:blip r:embed="rId7"/>
              <a:stretch>
                <a:fillRect/>
              </a:stretch>
            </p:blipFill>
            <p:spPr>
              <a:xfrm>
                <a:off x="7439614" y="3124440"/>
                <a:ext cx="18000" cy="18000"/>
              </a:xfrm>
              <a:prstGeom prst="rect">
                <a:avLst/>
              </a:prstGeom>
            </p:spPr>
          </p:pic>
        </mc:Fallback>
      </mc:AlternateContent>
      <p:sp>
        <p:nvSpPr>
          <p:cNvPr id="4" name="ZoneTexte 3">
            <a:extLst>
              <a:ext uri="{FF2B5EF4-FFF2-40B4-BE49-F238E27FC236}">
                <a16:creationId xmlns:a16="http://schemas.microsoft.com/office/drawing/2014/main" id="{11D606BF-0083-43F9-68EC-EEC23B04C8E3}"/>
              </a:ext>
            </a:extLst>
          </p:cNvPr>
          <p:cNvSpPr txBox="1"/>
          <p:nvPr/>
        </p:nvSpPr>
        <p:spPr>
          <a:xfrm>
            <a:off x="746039" y="1748030"/>
            <a:ext cx="6549760" cy="4024179"/>
          </a:xfrm>
          <a:prstGeom prst="rect">
            <a:avLst/>
          </a:prstGeom>
          <a:noFill/>
        </p:spPr>
        <p:txBody>
          <a:bodyPr wrap="square">
            <a:spAutoFit/>
          </a:bodyPr>
          <a:lstStyle/>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تُعدّ الإذاعة المسموعة وسيلةً إعلاميةً فريدة، إذ تتميّز بكونها غير مرئية، لذلك يُطلق عليها أحيانًا "الوسيلة العمياء". وقد أظهرت الدراسات أن الراديو قادر على إبداع صورٍ خيالية واسعة في ذهن المستمع، بفضل توظيفه لعناصره الفنية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المميّ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زة</a:t>
            </a:r>
            <a:r>
              <a:rPr lang="ar-SA" sz="2400" kern="100" dirty="0">
                <a:effectLst/>
                <a:latin typeface="Calibri" panose="020F0502020204030204" pitchFamily="34" charset="0"/>
                <a:ea typeface="Calibri" panose="020F0502020204030204" pitchFamily="34" charset="0"/>
                <a:cs typeface="Arial" panose="020B0604020202020204" pitchFamily="34" charset="0"/>
              </a:rPr>
              <a:t> مثل الحوار، والمؤثرات الصوتية، والموسيقى، وحتى لحظات</a:t>
            </a:r>
            <a:r>
              <a:rPr lang="ar-DZ" sz="2400" kern="100" dirty="0">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الصمت</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كما يمنح الراديو الكاتب حريةً كاملة في التنقل بين الأزمنة والأمكنة، مما يتيح له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بتكار</a:t>
            </a:r>
            <a:r>
              <a:rPr lang="ar-SA" sz="2400" kern="100" dirty="0">
                <a:effectLst/>
                <a:latin typeface="Calibri" panose="020F0502020204030204" pitchFamily="34" charset="0"/>
                <a:ea typeface="Calibri" panose="020F0502020204030204" pitchFamily="34" charset="0"/>
                <a:cs typeface="Arial" panose="020B0604020202020204" pitchFamily="34" charset="0"/>
              </a:rPr>
              <a:t> أشكال متعد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دة</a:t>
            </a:r>
            <a:r>
              <a:rPr lang="ar-SA" sz="2400" kern="100" dirty="0">
                <a:effectLst/>
                <a:latin typeface="Calibri" panose="020F0502020204030204" pitchFamily="34" charset="0"/>
                <a:ea typeface="Calibri" panose="020F0502020204030204" pitchFamily="34" charset="0"/>
                <a:cs typeface="Arial" panose="020B0604020202020204" pitchFamily="34" charset="0"/>
              </a:rPr>
              <a:t> للحركة والتعبير عن مرور الزمن من خلال 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نتقالات</a:t>
            </a:r>
            <a:r>
              <a:rPr lang="ar-SA" sz="2400" kern="100" dirty="0">
                <a:effectLst/>
                <a:latin typeface="Calibri" panose="020F0502020204030204" pitchFamily="34" charset="0"/>
                <a:ea typeface="Calibri" panose="020F0502020204030204" pitchFamily="34" charset="0"/>
                <a:cs typeface="Arial" panose="020B0604020202020204" pitchFamily="34" charset="0"/>
              </a:rPr>
              <a:t> أو الجسور الموسيقية. وبال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عتماد</a:t>
            </a:r>
            <a:r>
              <a:rPr lang="ar-SA" sz="2400" kern="100" dirty="0">
                <a:effectLst/>
                <a:latin typeface="Calibri" panose="020F0502020204030204" pitchFamily="34" charset="0"/>
                <a:ea typeface="Calibri" panose="020F0502020204030204" pitchFamily="34" charset="0"/>
                <a:cs typeface="Arial" panose="020B0604020202020204" pitchFamily="34" charset="0"/>
              </a:rPr>
              <a:t> على الصوت فقط، يستطيع الكاتب أن يجسّد شخصياته بأبعادها المختلفة، وينقل آمالها ومشاعرها ومواقفها بدقة وعمق</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pic>
        <p:nvPicPr>
          <p:cNvPr id="7" name="Image 6">
            <a:extLst>
              <a:ext uri="{FF2B5EF4-FFF2-40B4-BE49-F238E27FC236}">
                <a16:creationId xmlns:a16="http://schemas.microsoft.com/office/drawing/2014/main" id="{EAF29481-94FA-2975-B23B-7ED3F7DCD586}"/>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7644313" y="2136274"/>
            <a:ext cx="3838086" cy="322647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42154390"/>
      </p:ext>
    </p:extLst>
  </p:cSld>
  <p:clrMapOvr>
    <a:masterClrMapping/>
  </p:clrMapOvr>
  <mc:AlternateContent xmlns:mc="http://schemas.openxmlformats.org/markup-compatibility/2006" xmlns:p14="http://schemas.microsoft.com/office/powerpoint/2010/main">
    <mc:Choice Requires="p14">
      <p:transition p14:dur="0" advTm="190869"/>
    </mc:Choice>
    <mc:Fallback xmlns="">
      <p:transition advTm="19086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B02887-6781-CC2D-46E2-388CA63E1979}"/>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47826507-BAA1-E94B-D1D3-E111C642EE2F}"/>
              </a:ext>
            </a:extLst>
          </p:cNvPr>
          <p:cNvSpPr txBox="1"/>
          <p:nvPr/>
        </p:nvSpPr>
        <p:spPr>
          <a:xfrm>
            <a:off x="4470904" y="577484"/>
            <a:ext cx="7189024" cy="643894"/>
          </a:xfrm>
          <a:prstGeom prst="rect">
            <a:avLst/>
          </a:prstGeom>
          <a:noFill/>
        </p:spPr>
        <p:txBody>
          <a:bodyPr wrap="square" rtlCol="0">
            <a:spAutoFit/>
          </a:bodyPr>
          <a:lstStyle/>
          <a:p>
            <a:pPr algn="ctr">
              <a:lnSpc>
                <a:spcPct val="120000"/>
              </a:lnSpc>
            </a:pPr>
            <a:r>
              <a:rPr lang="ar-DZ" sz="3200" b="1" dirty="0">
                <a:solidFill>
                  <a:srgbClr val="00B0F0"/>
                </a:solidFill>
                <a:latin typeface="Alexandria" charset="0"/>
                <a:cs typeface="Alexandria" charset="0"/>
              </a:rPr>
              <a:t>مفهوم الإذاعـــــــــــــــــــة </a:t>
            </a:r>
          </a:p>
        </p:txBody>
      </p:sp>
      <p:sp>
        <p:nvSpPr>
          <p:cNvPr id="18" name="Rectangle 17">
            <a:extLst>
              <a:ext uri="{FF2B5EF4-FFF2-40B4-BE49-F238E27FC236}">
                <a16:creationId xmlns:a16="http://schemas.microsoft.com/office/drawing/2014/main" id="{2E9C5763-8675-025F-F026-CA09DF6C6FA6}"/>
              </a:ext>
            </a:extLst>
          </p:cNvPr>
          <p:cNvSpPr/>
          <p:nvPr/>
        </p:nvSpPr>
        <p:spPr>
          <a:xfrm>
            <a:off x="3127766" y="500900"/>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200" b="1" dirty="0">
                <a:ea typeface="Roboto Light" panose="02000000000000000000" pitchFamily="2" charset="0"/>
              </a:rPr>
              <a:t>01</a:t>
            </a:r>
            <a:endParaRPr lang="en-US" sz="1400" b="1" dirty="0">
              <a:ea typeface="Roboto Light" panose="02000000000000000000" pitchFamily="2" charset="0"/>
            </a:endParaRPr>
          </a:p>
        </p:txBody>
      </p:sp>
      <p:sp>
        <p:nvSpPr>
          <p:cNvPr id="29" name="Rectangle 28">
            <a:extLst>
              <a:ext uri="{FF2B5EF4-FFF2-40B4-BE49-F238E27FC236}">
                <a16:creationId xmlns:a16="http://schemas.microsoft.com/office/drawing/2014/main" id="{920869BF-D0CC-521E-EB2F-8FB86E9D4E9E}"/>
              </a:ext>
            </a:extLst>
          </p:cNvPr>
          <p:cNvSpPr/>
          <p:nvPr/>
        </p:nvSpPr>
        <p:spPr>
          <a:xfrm>
            <a:off x="2266584" y="471972"/>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DA55B083-5023-AA4F-701A-E3591D5E956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4">
            <p14:nvContentPartPr>
              <p14:cNvPr id="11" name="Encre 10">
                <a:extLst>
                  <a:ext uri="{FF2B5EF4-FFF2-40B4-BE49-F238E27FC236}">
                    <a16:creationId xmlns:a16="http://schemas.microsoft.com/office/drawing/2014/main" id="{10BEAE19-411F-9ED5-7CB5-EEC312CB60F8}"/>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ZoneTexte 3">
            <a:extLst>
              <a:ext uri="{FF2B5EF4-FFF2-40B4-BE49-F238E27FC236}">
                <a16:creationId xmlns:a16="http://schemas.microsoft.com/office/drawing/2014/main" id="{454B6DFF-6AF6-B88B-05D8-923A53AA74A9}"/>
              </a:ext>
            </a:extLst>
          </p:cNvPr>
          <p:cNvSpPr txBox="1"/>
          <p:nvPr/>
        </p:nvSpPr>
        <p:spPr>
          <a:xfrm>
            <a:off x="3956843" y="1675449"/>
            <a:ext cx="7189024" cy="4154984"/>
          </a:xfrm>
          <a:prstGeom prst="rect">
            <a:avLst/>
          </a:prstGeom>
          <a:noFill/>
        </p:spPr>
        <p:txBody>
          <a:bodyPr wrap="square">
            <a:spAutoFit/>
          </a:bodyPr>
          <a:lstStyle/>
          <a:p>
            <a:pPr algn="just" rtl="1"/>
            <a:r>
              <a:rPr lang="ar-SA" sz="2400" dirty="0"/>
              <a:t>الإذاعة هي وسيلة إعلام مسموعة تعتمد على نقل الكلام والموسيقى وغيرهما عبر موجات كهرومغناطيسية</a:t>
            </a:r>
            <a:r>
              <a:rPr lang="fr-FR" sz="2400" dirty="0"/>
              <a:t>. </a:t>
            </a:r>
            <a:r>
              <a:rPr lang="ar-SA" sz="2400" dirty="0"/>
              <a:t>يُطلق عليها أيضًا "الراديو" وتعتبر من أهم وسائل الاتصال الجماهيري نظراً لقدرتها على تجاوز الحواجز الجغرافية والسياسية والوصول إلى جمهور واسع بشكل مباشر وسريع</a:t>
            </a:r>
            <a:r>
              <a:rPr lang="fr-FR" sz="2400" dirty="0"/>
              <a:t>.</a:t>
            </a:r>
          </a:p>
          <a:p>
            <a:pPr algn="just" rtl="1"/>
            <a:r>
              <a:rPr lang="ar-DZ" sz="2400" dirty="0"/>
              <a:t>و</a:t>
            </a:r>
            <a:r>
              <a:rPr lang="ar-EG" sz="2400" dirty="0"/>
              <a:t>هي شعاع مغناطيسي يتكون من ترددات أقل من 300 </a:t>
            </a:r>
            <a:r>
              <a:rPr lang="ar-EG" sz="2400" dirty="0" err="1"/>
              <a:t>ميغاهرتز</a:t>
            </a:r>
            <a:r>
              <a:rPr lang="ar-EG" sz="2400" dirty="0"/>
              <a:t> وأطوال موجية أطول من متر واحد، يتم إرسال و</a:t>
            </a:r>
            <a:r>
              <a:rPr lang="ar-DZ" sz="2400" dirty="0"/>
              <a:t>إِ</a:t>
            </a:r>
            <a:r>
              <a:rPr lang="ar-EG" sz="2400" dirty="0" err="1"/>
              <a:t>ستقبال</a:t>
            </a:r>
            <a:r>
              <a:rPr lang="ar-EG" sz="2400" dirty="0"/>
              <a:t> موجات كهرومغناطيسية ضمن نطاق محدد، ويتم تحويل هذه الموجات لأصوات مسموعة للجمهور</a:t>
            </a:r>
            <a:r>
              <a:rPr lang="ar-DZ" sz="2400" dirty="0"/>
              <a:t>،</a:t>
            </a:r>
            <a:r>
              <a:rPr lang="ar-EG" sz="2400" dirty="0"/>
              <a:t> كما في الأخبار والبرامج والموسيقى، وي</a:t>
            </a:r>
            <a:r>
              <a:rPr lang="ar-DZ" sz="2400" dirty="0"/>
              <a:t>ُ</a:t>
            </a:r>
            <a:r>
              <a:rPr lang="ar-EG" sz="2400" dirty="0"/>
              <a:t>طلق على الإذاعة </a:t>
            </a:r>
            <a:r>
              <a:rPr lang="ar-DZ" sz="2400" dirty="0"/>
              <a:t>إِ</a:t>
            </a:r>
            <a:r>
              <a:rPr lang="ar-EG" sz="2400" dirty="0"/>
              <a:t>سم الراديو أيضاً</a:t>
            </a:r>
            <a:r>
              <a:rPr lang="ar-DZ" sz="2400" dirty="0"/>
              <a:t>.</a:t>
            </a:r>
          </a:p>
          <a:p>
            <a:pPr algn="just" rtl="1"/>
            <a:endParaRPr lang="ar-DZ" sz="2400" dirty="0"/>
          </a:p>
        </p:txBody>
      </p:sp>
      <p:pic>
        <p:nvPicPr>
          <p:cNvPr id="10" name="Image 9">
            <a:extLst>
              <a:ext uri="{FF2B5EF4-FFF2-40B4-BE49-F238E27FC236}">
                <a16:creationId xmlns:a16="http://schemas.microsoft.com/office/drawing/2014/main" id="{F955FDEE-36CC-0228-EB79-A9A181F9EA4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5262" y="1957409"/>
            <a:ext cx="4238090" cy="4238090"/>
          </a:xfrm>
          <a:prstGeom prst="rect">
            <a:avLst/>
          </a:prstGeom>
        </p:spPr>
      </p:pic>
    </p:spTree>
    <p:extLst>
      <p:ext uri="{BB962C8B-B14F-4D97-AF65-F5344CB8AC3E}">
        <p14:creationId xmlns:p14="http://schemas.microsoft.com/office/powerpoint/2010/main" val="1283044813"/>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194EA-2AA7-F7DA-9ED4-E3E428E29139}"/>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FAE19B93-7944-4791-E29F-C01D6AD6EDD3}"/>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شــــــــــــروط الإنتاج الإذاعــــــــــي</a:t>
            </a:r>
          </a:p>
        </p:txBody>
      </p:sp>
      <p:sp>
        <p:nvSpPr>
          <p:cNvPr id="29" name="Rectangle 28">
            <a:extLst>
              <a:ext uri="{FF2B5EF4-FFF2-40B4-BE49-F238E27FC236}">
                <a16:creationId xmlns:a16="http://schemas.microsoft.com/office/drawing/2014/main" id="{715191E4-2583-F1BD-EB1B-83A2E1509BB3}"/>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6B858C8-3445-2763-DC67-4810386387C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FDA50265-894F-06E6-AA3C-8FDE53A286F1}"/>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3" name="ZoneTexte 2">
            <a:extLst>
              <a:ext uri="{FF2B5EF4-FFF2-40B4-BE49-F238E27FC236}">
                <a16:creationId xmlns:a16="http://schemas.microsoft.com/office/drawing/2014/main" id="{7C682939-6236-99CE-AD38-2D0E2E043264}"/>
              </a:ext>
            </a:extLst>
          </p:cNvPr>
          <p:cNvSpPr txBox="1"/>
          <p:nvPr/>
        </p:nvSpPr>
        <p:spPr>
          <a:xfrm>
            <a:off x="4685922" y="1729868"/>
            <a:ext cx="6758988" cy="4524315"/>
          </a:xfrm>
          <a:prstGeom prst="rect">
            <a:avLst/>
          </a:prstGeom>
          <a:noFill/>
        </p:spPr>
        <p:txBody>
          <a:bodyPr wrap="square">
            <a:spAutoFit/>
          </a:bodyPr>
          <a:lstStyle/>
          <a:p>
            <a:pPr algn="r" rtl="1"/>
            <a:r>
              <a:rPr lang="ar-SA" sz="2400" b="1" dirty="0">
                <a:solidFill>
                  <a:srgbClr val="FF0000"/>
                </a:solidFill>
              </a:rPr>
              <a:t>أولًا: لغة الإذاعة</a:t>
            </a:r>
            <a:endParaRPr lang="fr-FR" sz="2400" dirty="0">
              <a:solidFill>
                <a:srgbClr val="FF0000"/>
              </a:solidFill>
            </a:endParaRPr>
          </a:p>
          <a:p>
            <a:pPr algn="r" rtl="1"/>
            <a:r>
              <a:rPr lang="ar-SA" sz="2400" dirty="0"/>
              <a:t>لغة الإذاعة هي لغة المشافهة الراقية، أي اللغة التي تُقال لا تُكتب، قريبة من الفصحى لكنها بسيطة وسهلة الفهم لجميع فئات المجتمع</a:t>
            </a:r>
            <a:r>
              <a:rPr lang="fr-FR" sz="2400" dirty="0"/>
              <a:t>.</a:t>
            </a:r>
            <a:br>
              <a:rPr lang="fr-FR" sz="2400" dirty="0"/>
            </a:br>
            <a:r>
              <a:rPr lang="ar-SA" sz="2400" dirty="0"/>
              <a:t>ويجب أن تكون الألفاظ واضحة ومألوفة حتى تصل الرسالة بسرعة إلى أذن المستمع</a:t>
            </a:r>
            <a:r>
              <a:rPr lang="fr-FR" sz="2400" dirty="0"/>
              <a:t>.</a:t>
            </a:r>
          </a:p>
          <a:p>
            <a:pPr algn="r" rtl="1"/>
            <a:r>
              <a:rPr lang="ar-SA" sz="2400" b="1" dirty="0"/>
              <a:t>مثال</a:t>
            </a:r>
            <a:r>
              <a:rPr lang="fr-FR" sz="2400" b="1" dirty="0"/>
              <a:t>:</a:t>
            </a:r>
            <a:r>
              <a:rPr lang="ar-DZ" sz="2400" b="1" dirty="0"/>
              <a:t> </a:t>
            </a:r>
            <a:r>
              <a:rPr lang="ar-SA" sz="2400" dirty="0"/>
              <a:t>ب</a:t>
            </a:r>
            <a:r>
              <a:rPr lang="ar-DZ" sz="2400" dirty="0"/>
              <a:t>َ</a:t>
            </a:r>
            <a:r>
              <a:rPr lang="ar-SA" sz="2400" dirty="0"/>
              <a:t>دل أن يقول المذيع</a:t>
            </a:r>
            <a:r>
              <a:rPr lang="fr-FR" sz="2400" dirty="0"/>
              <a:t>:</a:t>
            </a:r>
          </a:p>
          <a:p>
            <a:pPr algn="r" rtl="1"/>
            <a:r>
              <a:rPr lang="fr-FR" sz="2400" dirty="0"/>
              <a:t>"</a:t>
            </a:r>
            <a:r>
              <a:rPr lang="ar-SA" sz="2400" dirty="0"/>
              <a:t>نُهيبُ بالسادة المواطنين توخي الحذر نظرًا ل</a:t>
            </a:r>
            <a:r>
              <a:rPr lang="ar-DZ" sz="2400" dirty="0"/>
              <a:t>إِ</a:t>
            </a:r>
            <a:r>
              <a:rPr lang="ar-SA" sz="2400" dirty="0" err="1"/>
              <a:t>ضطراب</a:t>
            </a:r>
            <a:r>
              <a:rPr lang="ar-SA" sz="2400" dirty="0"/>
              <a:t> الأحوال الجوية</a:t>
            </a:r>
            <a:r>
              <a:rPr lang="fr-FR" sz="2400" dirty="0"/>
              <a:t>"</a:t>
            </a:r>
            <a:br>
              <a:rPr lang="fr-FR" sz="2400" dirty="0"/>
            </a:br>
            <a:r>
              <a:rPr lang="ar-SA" sz="2400" dirty="0"/>
              <a:t>يُفضل أن يقول</a:t>
            </a:r>
            <a:r>
              <a:rPr lang="fr-FR" sz="2400" dirty="0"/>
              <a:t>:</a:t>
            </a:r>
            <a:br>
              <a:rPr lang="fr-FR" sz="2400" dirty="0"/>
            </a:br>
            <a:r>
              <a:rPr lang="fr-FR" sz="2400" dirty="0"/>
              <a:t>"</a:t>
            </a:r>
            <a:r>
              <a:rPr lang="ar-SA" sz="2400" dirty="0"/>
              <a:t>الجو اليوم ممطر ورياح قوية، خذوا حذركم عند الخروج</a:t>
            </a:r>
            <a:r>
              <a:rPr lang="fr-FR" sz="2400" dirty="0"/>
              <a:t>."</a:t>
            </a:r>
            <a:br>
              <a:rPr lang="fr-FR" sz="2400" dirty="0"/>
            </a:br>
            <a:r>
              <a:rPr lang="ar-SA" sz="2400" dirty="0"/>
              <a:t>فهنا اللغة فصحى لكنها بسيطة وقريبة من المستمع</a:t>
            </a:r>
            <a:r>
              <a:rPr lang="fr-FR" sz="2400" dirty="0"/>
              <a:t>.</a:t>
            </a:r>
          </a:p>
          <a:p>
            <a:pPr algn="just" rtl="1"/>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28E08E5A-4F45-EF2D-84C0-F5A5C70D4F8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420A7E3C-9BE3-20F0-DE81-44E0458EF338}"/>
              </a:ext>
            </a:extLst>
          </p:cNvPr>
          <p:cNvSpPr/>
          <p:nvPr/>
        </p:nvSpPr>
        <p:spPr>
          <a:xfrm rot="16200000" flipV="1">
            <a:off x="-3408695" y="3220878"/>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D6973997-70B1-9DEB-5AE3-4671908FA20A}"/>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200" b="1" dirty="0">
                <a:ea typeface="Roboto Light" panose="02000000000000000000" pitchFamily="2" charset="0"/>
              </a:rPr>
              <a:t>02</a:t>
            </a:r>
            <a:endParaRPr lang="en-US" sz="1400" b="1" dirty="0">
              <a:ea typeface="Roboto Light" panose="02000000000000000000" pitchFamily="2" charset="0"/>
            </a:endParaRPr>
          </a:p>
        </p:txBody>
      </p:sp>
      <p:pic>
        <p:nvPicPr>
          <p:cNvPr id="9" name="Image 8">
            <a:extLst>
              <a:ext uri="{FF2B5EF4-FFF2-40B4-BE49-F238E27FC236}">
                <a16:creationId xmlns:a16="http://schemas.microsoft.com/office/drawing/2014/main" id="{103C13A9-6E3D-ECA3-E4DF-3562B611FD8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54700" y="1235394"/>
            <a:ext cx="3631057" cy="4731690"/>
          </a:xfrm>
          <a:prstGeom prst="rect">
            <a:avLst/>
          </a:prstGeom>
        </p:spPr>
      </p:pic>
    </p:spTree>
    <p:extLst>
      <p:ext uri="{BB962C8B-B14F-4D97-AF65-F5344CB8AC3E}">
        <p14:creationId xmlns:p14="http://schemas.microsoft.com/office/powerpoint/2010/main" val="2650769605"/>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4A416F-5DD4-934E-6EF4-88DC115139A6}"/>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F80207FA-5AF6-0EE2-E577-BA8F4D0A8C95}"/>
              </a:ext>
            </a:extLst>
          </p:cNvPr>
          <p:cNvSpPr txBox="1"/>
          <p:nvPr/>
        </p:nvSpPr>
        <p:spPr>
          <a:xfrm>
            <a:off x="4470904" y="577484"/>
            <a:ext cx="7189024" cy="1091966"/>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شــــــــــــروط الإنتاج الإذاعــــــــــي</a:t>
            </a:r>
          </a:p>
          <a:p>
            <a:pPr algn="ctr">
              <a:lnSpc>
                <a:spcPct val="120000"/>
              </a:lnSpc>
            </a:pPr>
            <a:endParaRPr lang="ar-DZ" sz="2800" b="1" dirty="0">
              <a:solidFill>
                <a:srgbClr val="00B0F0"/>
              </a:solidFill>
              <a:latin typeface="Alexandria" charset="0"/>
              <a:cs typeface="Alexandria" charset="0"/>
            </a:endParaRPr>
          </a:p>
        </p:txBody>
      </p:sp>
      <p:sp>
        <p:nvSpPr>
          <p:cNvPr id="29" name="Rectangle 28">
            <a:extLst>
              <a:ext uri="{FF2B5EF4-FFF2-40B4-BE49-F238E27FC236}">
                <a16:creationId xmlns:a16="http://schemas.microsoft.com/office/drawing/2014/main" id="{CC4BD65B-B004-245A-1F43-23070E989348}"/>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A60D887-B529-693A-CB67-D14A4CA1199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F54CC1A4-957A-8154-201B-D61DB1485940}"/>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C3B8FCFB-57E7-D531-4A53-3819F174E68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C2D31D9A-D292-12DA-08AF-37B4E213A4D2}"/>
              </a:ext>
            </a:extLst>
          </p:cNvPr>
          <p:cNvSpPr/>
          <p:nvPr/>
        </p:nvSpPr>
        <p:spPr>
          <a:xfrm rot="16200000" flipV="1">
            <a:off x="-2107181" y="240639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Rectangle 2">
            <a:extLst>
              <a:ext uri="{FF2B5EF4-FFF2-40B4-BE49-F238E27FC236}">
                <a16:creationId xmlns:a16="http://schemas.microsoft.com/office/drawing/2014/main" id="{627E9C17-5A1E-4230-B679-6BFBB0A64095}"/>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200" b="1" dirty="0">
                <a:ea typeface="Roboto Light" panose="02000000000000000000" pitchFamily="2" charset="0"/>
              </a:rPr>
              <a:t>02</a:t>
            </a:r>
            <a:endParaRPr lang="en-US" sz="1400" b="1" dirty="0">
              <a:ea typeface="Roboto Light" panose="02000000000000000000" pitchFamily="2" charset="0"/>
            </a:endParaRPr>
          </a:p>
        </p:txBody>
      </p:sp>
      <p:sp>
        <p:nvSpPr>
          <p:cNvPr id="12" name="ZoneTexte 11">
            <a:extLst>
              <a:ext uri="{FF2B5EF4-FFF2-40B4-BE49-F238E27FC236}">
                <a16:creationId xmlns:a16="http://schemas.microsoft.com/office/drawing/2014/main" id="{49B50AE3-BD9A-F7FF-FBB1-06F545DDBAE4}"/>
              </a:ext>
            </a:extLst>
          </p:cNvPr>
          <p:cNvSpPr txBox="1"/>
          <p:nvPr/>
        </p:nvSpPr>
        <p:spPr>
          <a:xfrm>
            <a:off x="2447817" y="1854053"/>
            <a:ext cx="8822933" cy="3644203"/>
          </a:xfrm>
          <a:prstGeom prst="rect">
            <a:avLst/>
          </a:prstGeom>
          <a:noFill/>
        </p:spPr>
        <p:txBody>
          <a:bodyPr wrap="square">
            <a:spAutoFit/>
          </a:bodyPr>
          <a:lstStyle/>
          <a:p>
            <a:pPr algn="r" rtl="1">
              <a:lnSpc>
                <a:spcPct val="107000"/>
              </a:lnSpc>
              <a:spcAft>
                <a:spcPts val="800"/>
              </a:spcAft>
              <a:buNone/>
            </a:pPr>
            <a:r>
              <a:rPr lang="ar-SA" sz="24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ثانيًا: تحديد الهدف</a:t>
            </a:r>
            <a:endParaRPr lang="fr-FR" sz="2400"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قبل إنتاج أي برنامج إذاعي، يجب تحديد الغاية منه: هل هو ترفيهي، تثقيفي، توجيهي، أو إخباري؟</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تحديد الهدف يساعد الكاتب أو المخرج على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ختيار</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المحتوى المناسب وأسلوب التقديم</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Calibri" panose="020F050202020403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إذا كان الهدف الترفيه </a:t>
            </a: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يكون البرنامج خفيفًا مثل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المسابقات أو الفقرات الموسيقية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إذا كان الهدف التوعية </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مثل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برنامج عن </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السلامة المرورية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تُستخدم لغة جادة ومعلومات دقيقة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2878050663"/>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BC388-7EA6-33B9-894A-C5D37B83C5AD}"/>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A3A36070-9A46-E6E6-A0E6-60E4D1EC2D9B}"/>
              </a:ext>
            </a:extLst>
          </p:cNvPr>
          <p:cNvSpPr txBox="1"/>
          <p:nvPr/>
        </p:nvSpPr>
        <p:spPr>
          <a:xfrm>
            <a:off x="4470904" y="577484"/>
            <a:ext cx="7189024" cy="1091966"/>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شــــــــــــروط الإنتاج الإذاعــــــــــي</a:t>
            </a:r>
          </a:p>
          <a:p>
            <a:pPr algn="ctr">
              <a:lnSpc>
                <a:spcPct val="120000"/>
              </a:lnSpc>
            </a:pPr>
            <a:endParaRPr lang="ar-DZ" sz="2800" b="1" dirty="0">
              <a:solidFill>
                <a:srgbClr val="00B0F0"/>
              </a:solidFill>
              <a:latin typeface="Alexandria" charset="0"/>
              <a:cs typeface="Alexandria" charset="0"/>
            </a:endParaRPr>
          </a:p>
        </p:txBody>
      </p:sp>
      <p:sp>
        <p:nvSpPr>
          <p:cNvPr id="29" name="Rectangle 28">
            <a:extLst>
              <a:ext uri="{FF2B5EF4-FFF2-40B4-BE49-F238E27FC236}">
                <a16:creationId xmlns:a16="http://schemas.microsoft.com/office/drawing/2014/main" id="{20B251CF-11AE-7248-0804-F140B2A217E2}"/>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7C7F6F3-397E-FB2E-E7B2-261955761C8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7934DB7A-A746-81B5-75AA-33F3AEDE1398}"/>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8C30D1A9-5AC2-F660-A79E-B2400BCB0734}"/>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335580C5-8C20-33C2-0F4B-61125B7D54A3}"/>
              </a:ext>
            </a:extLst>
          </p:cNvPr>
          <p:cNvSpPr/>
          <p:nvPr/>
        </p:nvSpPr>
        <p:spPr>
          <a:xfrm rot="16200000" flipV="1">
            <a:off x="-2107181" y="240639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Rectangle 2">
            <a:extLst>
              <a:ext uri="{FF2B5EF4-FFF2-40B4-BE49-F238E27FC236}">
                <a16:creationId xmlns:a16="http://schemas.microsoft.com/office/drawing/2014/main" id="{D0EE0F44-B751-4298-7637-5C7DD93A072D}"/>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200" b="1" dirty="0">
                <a:ea typeface="Roboto Light" panose="02000000000000000000" pitchFamily="2" charset="0"/>
              </a:rPr>
              <a:t>02</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EADA3117-39A0-B28D-43FF-DB71A633C22D}"/>
              </a:ext>
            </a:extLst>
          </p:cNvPr>
          <p:cNvSpPr txBox="1"/>
          <p:nvPr/>
        </p:nvSpPr>
        <p:spPr>
          <a:xfrm>
            <a:off x="3935001" y="1753188"/>
            <a:ext cx="6945331" cy="3746795"/>
          </a:xfrm>
          <a:prstGeom prst="rect">
            <a:avLst/>
          </a:prstGeom>
          <a:noFill/>
        </p:spPr>
        <p:txBody>
          <a:bodyPr wrap="square">
            <a:spAutoFit/>
          </a:bodyPr>
          <a:lstStyle/>
          <a:p>
            <a:pPr algn="r" rtl="1">
              <a:lnSpc>
                <a:spcPct val="107000"/>
              </a:lnSpc>
              <a:spcAft>
                <a:spcPts val="800"/>
              </a:spcAft>
              <a:buNone/>
            </a:pPr>
            <a:r>
              <a:rPr lang="ar-SA" sz="24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ثالثًا: تحديد الجمهور</a:t>
            </a:r>
            <a:endParaRPr lang="fr-FR" sz="2400"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من الضروري معرفة من هو المستمع المقصود، لأن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ختيار</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الموضوع وطريقة التقديم ونوع الموسيقى كلها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تتأث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 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نوع الجمهور</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Calibri" panose="020F050202020403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برنامج للأطفال</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يُستخدم فيه صوت مرح وموسيقى خفيفة وحكايات قصيرة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برنامج للشباب</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يُركّز على القضايا اليومية والموسيقى الحديثة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برنامج للنساء</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قد يهتم بالأسرة، التغذية، وتربية الأبناء</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pic>
        <p:nvPicPr>
          <p:cNvPr id="9" name="Image 8">
            <a:extLst>
              <a:ext uri="{FF2B5EF4-FFF2-40B4-BE49-F238E27FC236}">
                <a16:creationId xmlns:a16="http://schemas.microsoft.com/office/drawing/2014/main" id="{1DEFEF2C-9B36-1230-4B1B-D1614170C87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8918" y="1872864"/>
            <a:ext cx="3318553" cy="4355601"/>
          </a:xfrm>
          <a:prstGeom prst="rect">
            <a:avLst/>
          </a:prstGeom>
        </p:spPr>
      </p:pic>
    </p:spTree>
    <p:extLst>
      <p:ext uri="{BB962C8B-B14F-4D97-AF65-F5344CB8AC3E}">
        <p14:creationId xmlns:p14="http://schemas.microsoft.com/office/powerpoint/2010/main" val="2957459918"/>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BA1341-1659-D4E0-6646-09C40252605F}"/>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D8AD933C-95C0-4075-D6D1-167FE0EDDEFC}"/>
              </a:ext>
            </a:extLst>
          </p:cNvPr>
          <p:cNvSpPr txBox="1"/>
          <p:nvPr/>
        </p:nvSpPr>
        <p:spPr>
          <a:xfrm>
            <a:off x="4470904" y="577484"/>
            <a:ext cx="7189024" cy="1091966"/>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شــــــــــــروط الإنتاج الإذاعــــــــــي</a:t>
            </a:r>
          </a:p>
          <a:p>
            <a:pPr algn="ctr">
              <a:lnSpc>
                <a:spcPct val="120000"/>
              </a:lnSpc>
            </a:pPr>
            <a:endParaRPr lang="ar-DZ" sz="2800" b="1" dirty="0">
              <a:solidFill>
                <a:srgbClr val="00B0F0"/>
              </a:solidFill>
              <a:latin typeface="Alexandria" charset="0"/>
              <a:cs typeface="Alexandria" charset="0"/>
            </a:endParaRPr>
          </a:p>
        </p:txBody>
      </p:sp>
      <p:sp>
        <p:nvSpPr>
          <p:cNvPr id="29" name="Rectangle 28">
            <a:extLst>
              <a:ext uri="{FF2B5EF4-FFF2-40B4-BE49-F238E27FC236}">
                <a16:creationId xmlns:a16="http://schemas.microsoft.com/office/drawing/2014/main" id="{FA1CACBE-A124-ECFA-9248-A76C02786AEB}"/>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D77FEE54-E830-85AF-ADAA-CA0ACA62200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C5AE48CD-A889-6BBC-845C-7B545573176B}"/>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5FDEDBAC-AB41-D58A-EF99-CC085A57DEE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632757CC-DF1B-A7EB-828D-6FE71E30CE2C}"/>
              </a:ext>
            </a:extLst>
          </p:cNvPr>
          <p:cNvSpPr/>
          <p:nvPr/>
        </p:nvSpPr>
        <p:spPr>
          <a:xfrm rot="16200000" flipV="1">
            <a:off x="-2107181" y="240639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Rectangle 2">
            <a:extLst>
              <a:ext uri="{FF2B5EF4-FFF2-40B4-BE49-F238E27FC236}">
                <a16:creationId xmlns:a16="http://schemas.microsoft.com/office/drawing/2014/main" id="{D38F6D1C-D75D-4998-B2A5-55C673B02DE9}"/>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200" b="1" dirty="0">
                <a:ea typeface="Roboto Light" panose="02000000000000000000" pitchFamily="2" charset="0"/>
              </a:rPr>
              <a:t>02</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858F36A4-9FEB-A8B7-A6EF-0D3EFFF033D2}"/>
              </a:ext>
            </a:extLst>
          </p:cNvPr>
          <p:cNvSpPr txBox="1"/>
          <p:nvPr/>
        </p:nvSpPr>
        <p:spPr>
          <a:xfrm>
            <a:off x="3136910" y="1669450"/>
            <a:ext cx="8144838" cy="3746795"/>
          </a:xfrm>
          <a:prstGeom prst="rect">
            <a:avLst/>
          </a:prstGeom>
          <a:noFill/>
        </p:spPr>
        <p:txBody>
          <a:bodyPr wrap="square">
            <a:spAutoFit/>
          </a:bodyPr>
          <a:lstStyle/>
          <a:p>
            <a:pPr algn="r" rtl="1">
              <a:lnSpc>
                <a:spcPct val="107000"/>
              </a:lnSpc>
              <a:spcAft>
                <a:spcPts val="800"/>
              </a:spcAft>
              <a:buNone/>
            </a:pPr>
            <a:r>
              <a:rPr lang="ar-SA" sz="24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رابعًا: الخضوع لعامل الوقت</a:t>
            </a:r>
            <a:endParaRPr lang="fr-FR" sz="2400"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الإذاعة تعتمد على تنظيم دقيق للوقت، لأن برامجها تُبث في مواعيد محددة، وأي تأخير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يؤث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 على بقية الفقرات</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كما يجب أن تتناسب مدة البرنامج مع نوعه و</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هتمام</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الجمهور</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Calibri" panose="020F050202020403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نشرة الأخبار مدتها 10 دقائق فقط</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برنامج حواري مسائي مدته نصف ساعة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إذا تأخر برنامج مباشر عن موعده، قد يُربك جدول البث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كله</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pic>
        <p:nvPicPr>
          <p:cNvPr id="12" name="Image 11">
            <a:extLst>
              <a:ext uri="{FF2B5EF4-FFF2-40B4-BE49-F238E27FC236}">
                <a16:creationId xmlns:a16="http://schemas.microsoft.com/office/drawing/2014/main" id="{D20BA40B-96AC-5CC8-1916-A7330880A37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6947" y="2172484"/>
            <a:ext cx="4616440" cy="3780705"/>
          </a:xfrm>
          <a:prstGeom prst="rect">
            <a:avLst/>
          </a:prstGeom>
        </p:spPr>
      </p:pic>
    </p:spTree>
    <p:extLst>
      <p:ext uri="{BB962C8B-B14F-4D97-AF65-F5344CB8AC3E}">
        <p14:creationId xmlns:p14="http://schemas.microsoft.com/office/powerpoint/2010/main" val="212407255"/>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17751-3A70-9FF5-81B7-28E6610312D1}"/>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486C8DFE-E1C5-F364-4254-A3E91E54D952}"/>
              </a:ext>
            </a:extLst>
          </p:cNvPr>
          <p:cNvSpPr txBox="1"/>
          <p:nvPr/>
        </p:nvSpPr>
        <p:spPr>
          <a:xfrm>
            <a:off x="4275695" y="675668"/>
            <a:ext cx="7189024" cy="1091966"/>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شــــــــــــروط الإنتاج الإذاعــــــــــي</a:t>
            </a:r>
          </a:p>
          <a:p>
            <a:pPr algn="ctr">
              <a:lnSpc>
                <a:spcPct val="120000"/>
              </a:lnSpc>
            </a:pPr>
            <a:endParaRPr lang="ar-DZ" sz="2800" b="1" dirty="0">
              <a:solidFill>
                <a:srgbClr val="00B0F0"/>
              </a:solidFill>
              <a:latin typeface="Alexandria" charset="0"/>
              <a:cs typeface="Alexandria" charset="0"/>
            </a:endParaRPr>
          </a:p>
        </p:txBody>
      </p:sp>
      <p:sp>
        <p:nvSpPr>
          <p:cNvPr id="29" name="Rectangle 28">
            <a:extLst>
              <a:ext uri="{FF2B5EF4-FFF2-40B4-BE49-F238E27FC236}">
                <a16:creationId xmlns:a16="http://schemas.microsoft.com/office/drawing/2014/main" id="{4C7E18E6-5342-69E2-B4DB-06CEBD4ED972}"/>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66E3362-0B62-5ACA-9860-F257BE31DC5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8FE16175-B072-5E4C-BFE2-438BEC5AE9A4}"/>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848E302F-8298-7A83-5443-D348D664F94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20DF556E-3256-C6B8-4897-7ADF16706F08}"/>
              </a:ext>
            </a:extLst>
          </p:cNvPr>
          <p:cNvSpPr/>
          <p:nvPr/>
        </p:nvSpPr>
        <p:spPr>
          <a:xfrm rot="16200000" flipV="1">
            <a:off x="-2107181" y="240639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Rectangle 2">
            <a:extLst>
              <a:ext uri="{FF2B5EF4-FFF2-40B4-BE49-F238E27FC236}">
                <a16:creationId xmlns:a16="http://schemas.microsoft.com/office/drawing/2014/main" id="{C9121996-4C2E-5ED0-990A-142C243108B7}"/>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3200" b="1" dirty="0">
                <a:ea typeface="Roboto Light" panose="02000000000000000000" pitchFamily="2" charset="0"/>
              </a:rPr>
              <a:t>02</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12C6BD5F-FFBC-6B95-3718-C7ED4E2D5523}"/>
              </a:ext>
            </a:extLst>
          </p:cNvPr>
          <p:cNvSpPr txBox="1"/>
          <p:nvPr/>
        </p:nvSpPr>
        <p:spPr>
          <a:xfrm>
            <a:off x="3390472" y="2046520"/>
            <a:ext cx="7537740" cy="3043847"/>
          </a:xfrm>
          <a:prstGeom prst="rect">
            <a:avLst/>
          </a:prstGeom>
          <a:noFill/>
        </p:spPr>
        <p:txBody>
          <a:bodyPr wrap="square">
            <a:spAutoFit/>
          </a:bodyPr>
          <a:lstStyle/>
          <a:p>
            <a:pPr algn="r" rtl="1">
              <a:lnSpc>
                <a:spcPct val="107000"/>
              </a:lnSpc>
              <a:spcAft>
                <a:spcPts val="800"/>
              </a:spcAft>
              <a:buNone/>
            </a:pPr>
            <a:r>
              <a:rPr lang="ar-SA" sz="24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خامسًا: الخضوع للذوق والآداب العامة</a:t>
            </a:r>
            <a:r>
              <a:rPr lang="ar-DZ" sz="24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a:t>
            </a:r>
            <a:endParaRPr lang="fr-FR" sz="2400"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الراديو وسيلة تدخل كل بيت، لذلك يجب أن تراعي القيم 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جتماعية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والدينية والأخلاقية، وألّا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تتضم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 ألفاظًا أو مواضيع 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خد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ش الحياء أو تسيء إلى الجمهور</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لا يجوز بث مشهد حواري فيه ألفاظ غير لائقة أو سخرية من فئة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جتماعية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معينة، لأن الإذاعة تُخاطب الأسرة بأكملها</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165775084"/>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2A45E-5F18-8FED-3847-B795A65A20A9}"/>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2C532AD8-2CAC-E6DA-DAAA-69A80D147830}"/>
              </a:ext>
            </a:extLst>
          </p:cNvPr>
          <p:cNvSpPr txBox="1"/>
          <p:nvPr/>
        </p:nvSpPr>
        <p:spPr>
          <a:xfrm>
            <a:off x="4275695" y="675668"/>
            <a:ext cx="7189024" cy="1091966"/>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النظام الأساسي للإذاعة</a:t>
            </a:r>
          </a:p>
          <a:p>
            <a:pPr algn="ctr">
              <a:lnSpc>
                <a:spcPct val="120000"/>
              </a:lnSpc>
            </a:pPr>
            <a:endParaRPr lang="ar-DZ" sz="2800" b="1" dirty="0">
              <a:solidFill>
                <a:srgbClr val="00B0F0"/>
              </a:solidFill>
              <a:latin typeface="Alexandria" charset="0"/>
              <a:cs typeface="Alexandria" charset="0"/>
            </a:endParaRPr>
          </a:p>
        </p:txBody>
      </p:sp>
      <p:sp>
        <p:nvSpPr>
          <p:cNvPr id="29" name="Rectangle 28">
            <a:extLst>
              <a:ext uri="{FF2B5EF4-FFF2-40B4-BE49-F238E27FC236}">
                <a16:creationId xmlns:a16="http://schemas.microsoft.com/office/drawing/2014/main" id="{7FD52D05-1A18-6E33-CF3C-8F5DB501565F}"/>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3760F16-35B2-E6D2-91B8-C4CAC2224A7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71AC6EE7-7BA7-E651-7F40-84E5BA41CD0A}"/>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933F57FC-B107-68A8-3B85-623467CBD02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B9A73C2A-2C1F-FFF9-627A-4DE065363274}"/>
              </a:ext>
            </a:extLst>
          </p:cNvPr>
          <p:cNvSpPr/>
          <p:nvPr/>
        </p:nvSpPr>
        <p:spPr>
          <a:xfrm rot="16200000" flipV="1">
            <a:off x="-2107181" y="240639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Rectangle 2">
            <a:extLst>
              <a:ext uri="{FF2B5EF4-FFF2-40B4-BE49-F238E27FC236}">
                <a16:creationId xmlns:a16="http://schemas.microsoft.com/office/drawing/2014/main" id="{DEC391C8-3052-81C5-50A0-3AE93D9162FE}"/>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03</a:t>
            </a:r>
            <a:endParaRPr lang="en-US" sz="1400" b="1" dirty="0">
              <a:ea typeface="Roboto Light" panose="02000000000000000000" pitchFamily="2" charset="0"/>
            </a:endParaRPr>
          </a:p>
        </p:txBody>
      </p:sp>
      <p:sp>
        <p:nvSpPr>
          <p:cNvPr id="7" name="ZoneTexte 6">
            <a:extLst>
              <a:ext uri="{FF2B5EF4-FFF2-40B4-BE49-F238E27FC236}">
                <a16:creationId xmlns:a16="http://schemas.microsoft.com/office/drawing/2014/main" id="{340B3992-9148-D2EB-8BBB-44424682EAC3}"/>
              </a:ext>
            </a:extLst>
          </p:cNvPr>
          <p:cNvSpPr txBox="1"/>
          <p:nvPr/>
        </p:nvSpPr>
        <p:spPr>
          <a:xfrm>
            <a:off x="6515388" y="1872780"/>
            <a:ext cx="4577316" cy="2443489"/>
          </a:xfrm>
          <a:prstGeom prst="rect">
            <a:avLst/>
          </a:prstGeom>
          <a:noFill/>
        </p:spPr>
        <p:txBody>
          <a:bodyPr wrap="square">
            <a:spAutoFit/>
          </a:bodyPr>
          <a:lstStyle/>
          <a:p>
            <a:pPr algn="just"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النظام الأساسي للإذاعة</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هو مجموعة القواعد والمبادئ التي تنظّم عمل المؤسسة الإذاعية، وتحدد أهدافها، ومهامها، وهيكلها التنظيمي، وكيفية تسييرها إداريًا وماليًا ومهنيًا</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وفيما يلي عرض مختصر وشامل لأبرز ما يتضمنه النظام الأساسي للإذاعة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fr-FR"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9" name="Graphique 1">
            <a:extLst>
              <a:ext uri="{FF2B5EF4-FFF2-40B4-BE49-F238E27FC236}">
                <a16:creationId xmlns:a16="http://schemas.microsoft.com/office/drawing/2014/main" id="{D5A2621D-9AF0-DBAF-ADC2-348FEB37448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747331" y="4301735"/>
            <a:ext cx="4113430" cy="1992827"/>
          </a:xfrm>
          <a:prstGeom prst="rect">
            <a:avLst/>
          </a:prstGeom>
        </p:spPr>
      </p:pic>
      <p:sp>
        <p:nvSpPr>
          <p:cNvPr id="12" name="ZoneTexte 11">
            <a:extLst>
              <a:ext uri="{FF2B5EF4-FFF2-40B4-BE49-F238E27FC236}">
                <a16:creationId xmlns:a16="http://schemas.microsoft.com/office/drawing/2014/main" id="{36F4177F-9D72-C8E4-1CD8-8B607214C06F}"/>
              </a:ext>
            </a:extLst>
          </p:cNvPr>
          <p:cNvSpPr txBox="1"/>
          <p:nvPr/>
        </p:nvSpPr>
        <p:spPr>
          <a:xfrm>
            <a:off x="723014" y="1831251"/>
            <a:ext cx="5372986" cy="3780843"/>
          </a:xfrm>
          <a:prstGeom prst="rect">
            <a:avLst/>
          </a:prstGeom>
          <a:noFill/>
        </p:spPr>
        <p:txBody>
          <a:bodyPr wrap="square">
            <a:spAutoFit/>
          </a:bodyPr>
          <a:lstStyle/>
          <a:p>
            <a:pPr marL="342900" indent="-342900" algn="just" rtl="1">
              <a:lnSpc>
                <a:spcPct val="107000"/>
              </a:lnSpc>
              <a:spcAft>
                <a:spcPts val="800"/>
              </a:spcAft>
              <a:buFont typeface="Wingdings" panose="05000000000000000000" pitchFamily="2" charset="2"/>
              <a:buChar char="q"/>
            </a:pPr>
            <a:r>
              <a:rPr lang="ar-SA" sz="2400" b="1" dirty="0">
                <a:solidFill>
                  <a:schemeClr val="accent2"/>
                </a:solidFill>
              </a:rPr>
              <a:t>نبذة عن النظام الأساسي </a:t>
            </a:r>
            <a:r>
              <a:rPr lang="ar-DZ" sz="2400" b="1" dirty="0">
                <a:solidFill>
                  <a:schemeClr val="accent2"/>
                </a:solidFill>
              </a:rPr>
              <a:t>ل</a:t>
            </a:r>
            <a:r>
              <a:rPr lang="ar-EG" sz="2400" b="1" dirty="0">
                <a:solidFill>
                  <a:schemeClr val="accent2"/>
                </a:solidFill>
              </a:rPr>
              <a:t>لإذاعة السعودية:</a:t>
            </a:r>
            <a:endParaRPr lang="ar-DZ" sz="32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بيان أن الإذاعة هيئة مستقلة مرجعها رئيس مجلس الوزراء، تحديد أغراضها وبيان وسائل تحقيقها، اللغات المستعملة فيها، المحظورات، مهام مدير عام الإذاعة ومنها وضع النظام الداخلي لها</a:t>
            </a:r>
            <a:r>
              <a:rPr lang="ar-DZ" sz="2400" kern="100" dirty="0">
                <a:latin typeface="Calibri" panose="020F0502020204030204" pitchFamily="34" charset="0"/>
                <a:ea typeface="Calibri" panose="020F0502020204030204" pitchFamily="34" charset="0"/>
                <a:cs typeface="Arial" panose="020B0604020202020204" pitchFamily="34" charset="0"/>
              </a:rPr>
              <a:t> ، </a:t>
            </a:r>
            <a:r>
              <a:rPr lang="ar-SA" sz="2400" kern="100" dirty="0">
                <a:effectLst/>
                <a:latin typeface="Calibri" panose="020F0502020204030204" pitchFamily="34" charset="0"/>
                <a:ea typeface="Calibri" panose="020F0502020204030204" pitchFamily="34" charset="0"/>
                <a:cs typeface="Arial" panose="020B0604020202020204" pitchFamily="34" charset="0"/>
              </a:rPr>
              <a:t>معاونو المدير العام</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r>
              <a:rPr lang="ar-DZ" sz="2400" kern="100" dirty="0">
                <a:effectLst/>
                <a:latin typeface="Calibri" panose="020F0502020204030204" pitchFamily="34" charset="0"/>
                <a:ea typeface="Calibri" panose="020F0502020204030204" pitchFamily="34" charset="0"/>
                <a:cs typeface="Arial" panose="020B0604020202020204" pitchFamily="34" charset="0"/>
              </a:rPr>
              <a:t>ويتضمن 12 مادة .</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000" kern="100" dirty="0">
                <a:effectLst/>
                <a:latin typeface="Calibri" panose="020F0502020204030204" pitchFamily="34" charset="0"/>
                <a:ea typeface="Calibri" panose="020F0502020204030204" pitchFamily="34" charset="0"/>
                <a:cs typeface="Arial" panose="020B0604020202020204" pitchFamily="34" charset="0"/>
              </a:rPr>
              <a:t>تاريخ الإصدار</a:t>
            </a:r>
            <a:r>
              <a:rPr lang="fr-FR" sz="2000" kern="100" dirty="0">
                <a:effectLst/>
                <a:latin typeface="Calibri" panose="020F0502020204030204" pitchFamily="34" charset="0"/>
                <a:ea typeface="Calibri" panose="020F0502020204030204" pitchFamily="34" charset="0"/>
                <a:cs typeface="Arial" panose="020B0604020202020204" pitchFamily="34" charset="0"/>
              </a:rPr>
              <a:t>1374/01/01 </a:t>
            </a:r>
            <a:r>
              <a:rPr lang="ar-SA" sz="2000" kern="100" dirty="0">
                <a:effectLst/>
                <a:latin typeface="Calibri" panose="020F0502020204030204" pitchFamily="34" charset="0"/>
                <a:ea typeface="Calibri" panose="020F0502020204030204" pitchFamily="34" charset="0"/>
                <a:cs typeface="Arial" panose="020B0604020202020204" pitchFamily="34" charset="0"/>
              </a:rPr>
              <a:t>هـ الموافق : 29/08/1954 مـ</a:t>
            </a:r>
            <a:endParaRPr lang="fr-FR" sz="20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1800" kern="100" dirty="0">
                <a:effectLst/>
                <a:latin typeface="Calibri" panose="020F0502020204030204" pitchFamily="34" charset="0"/>
                <a:ea typeface="Calibri" panose="020F0502020204030204" pitchFamily="34" charset="0"/>
                <a:cs typeface="Arial" panose="020B0604020202020204" pitchFamily="34" charset="0"/>
              </a:rPr>
              <a:t>الحالة: ساري</a:t>
            </a:r>
            <a:r>
              <a:rPr lang="ar-DZ" sz="1800" kern="100" dirty="0">
                <a:effectLst/>
                <a:latin typeface="Calibri" panose="020F0502020204030204" pitchFamily="34" charset="0"/>
                <a:ea typeface="Calibri" panose="020F0502020204030204" pitchFamily="34" charset="0"/>
                <a:cs typeface="Arial" panose="020B0604020202020204" pitchFamily="34" charset="0"/>
              </a:rPr>
              <a:t>.</a:t>
            </a:r>
            <a:endParaRPr lang="fr-FR"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1800" u="sng"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مرسوم ملكي رقم 7 /3 /16 /1007 بتاريخ 17 / 6 / 1374</a:t>
            </a:r>
            <a:endParaRPr lang="fr-FR" sz="1800" u="sng"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4" name="ZoneTexte 13">
            <a:extLst>
              <a:ext uri="{FF2B5EF4-FFF2-40B4-BE49-F238E27FC236}">
                <a16:creationId xmlns:a16="http://schemas.microsoft.com/office/drawing/2014/main" id="{75B93570-CCBC-C7B6-8D64-0890AE013475}"/>
              </a:ext>
            </a:extLst>
          </p:cNvPr>
          <p:cNvSpPr txBox="1"/>
          <p:nvPr/>
        </p:nvSpPr>
        <p:spPr>
          <a:xfrm>
            <a:off x="1738423" y="5826909"/>
            <a:ext cx="6496492" cy="461665"/>
          </a:xfrm>
          <a:prstGeom prst="rect">
            <a:avLst/>
          </a:prstGeom>
          <a:noFill/>
        </p:spPr>
        <p:txBody>
          <a:bodyPr wrap="square">
            <a:spAutoFit/>
          </a:bodyPr>
          <a:lstStyle/>
          <a:p>
            <a:r>
              <a:rPr lang="fr-FR" sz="2400" b="1" dirty="0"/>
              <a:t>https://h1.nu/1j0bQ</a:t>
            </a:r>
          </a:p>
        </p:txBody>
      </p:sp>
    </p:spTree>
    <p:extLst>
      <p:ext uri="{BB962C8B-B14F-4D97-AF65-F5344CB8AC3E}">
        <p14:creationId xmlns:p14="http://schemas.microsoft.com/office/powerpoint/2010/main" val="2159640417"/>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93865-B8CB-5E74-DFD3-5F80A30A772C}"/>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91251AC5-80CA-620C-8F86-1A600C57843D}"/>
              </a:ext>
            </a:extLst>
          </p:cNvPr>
          <p:cNvSpPr txBox="1"/>
          <p:nvPr/>
        </p:nvSpPr>
        <p:spPr>
          <a:xfrm>
            <a:off x="4470904" y="577484"/>
            <a:ext cx="7189024" cy="1091966"/>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مراحل الإنتاج الإذاعــــــــــي</a:t>
            </a:r>
          </a:p>
          <a:p>
            <a:pPr algn="ctr">
              <a:lnSpc>
                <a:spcPct val="120000"/>
              </a:lnSpc>
            </a:pPr>
            <a:endParaRPr lang="ar-DZ" sz="2800" b="1" dirty="0">
              <a:solidFill>
                <a:srgbClr val="00B0F0"/>
              </a:solidFill>
              <a:latin typeface="Alexandria" charset="0"/>
              <a:cs typeface="Alexandria" charset="0"/>
            </a:endParaRPr>
          </a:p>
        </p:txBody>
      </p:sp>
      <p:sp>
        <p:nvSpPr>
          <p:cNvPr id="29" name="Rectangle 28">
            <a:extLst>
              <a:ext uri="{FF2B5EF4-FFF2-40B4-BE49-F238E27FC236}">
                <a16:creationId xmlns:a16="http://schemas.microsoft.com/office/drawing/2014/main" id="{9B05B590-B466-C271-315A-D7E6F1FC36D8}"/>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868AA09-2F39-4C2C-E972-6C27A3929DF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4">
            <p14:nvContentPartPr>
              <p14:cNvPr id="11" name="Encre 10">
                <a:extLst>
                  <a:ext uri="{FF2B5EF4-FFF2-40B4-BE49-F238E27FC236}">
                    <a16:creationId xmlns:a16="http://schemas.microsoft.com/office/drawing/2014/main" id="{F44431B0-2D00-ADB2-F4DF-637B4BA48D5C}"/>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98C88584-A06D-7BB8-46CB-C38EBA3CF62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3" name="Rectangle 2">
            <a:extLst>
              <a:ext uri="{FF2B5EF4-FFF2-40B4-BE49-F238E27FC236}">
                <a16:creationId xmlns:a16="http://schemas.microsoft.com/office/drawing/2014/main" id="{EE5BCD28-E63D-14CD-A9D0-901A65DE32A3}"/>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04</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883888B4-D486-0E26-06E7-8D01017DA110}"/>
              </a:ext>
            </a:extLst>
          </p:cNvPr>
          <p:cNvSpPr txBox="1"/>
          <p:nvPr/>
        </p:nvSpPr>
        <p:spPr>
          <a:xfrm>
            <a:off x="2156049" y="1439018"/>
            <a:ext cx="9041257" cy="6325386"/>
          </a:xfrm>
          <a:prstGeom prst="rect">
            <a:avLst/>
          </a:prstGeom>
          <a:noFill/>
        </p:spPr>
        <p:txBody>
          <a:bodyPr wrap="square">
            <a:spAutoFit/>
          </a:bodyPr>
          <a:lstStyle/>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هو مجموعة الخطوات الأساسية التي تُتبع لإعداد برنامج إذاعي منذ بداية فكرته حتى بثه النهائي للمستمعين</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fr-FR" sz="2400" b="1"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1</a:t>
            </a:r>
            <a:r>
              <a:rPr lang="ar-DZ" sz="2400" b="1"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a:t>
            </a:r>
            <a:r>
              <a:rPr lang="fr-FR" sz="2400" b="1"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 </a:t>
            </a:r>
            <a:r>
              <a:rPr lang="ar-DZ" sz="2400" b="1" kern="100" dirty="0">
                <a:solidFill>
                  <a:srgbClr val="002060"/>
                </a:solidFill>
                <a:latin typeface="Calibri" panose="020F0502020204030204" pitchFamily="34" charset="0"/>
                <a:ea typeface="Calibri" panose="020F0502020204030204" pitchFamily="34" charset="0"/>
                <a:cs typeface="Arial" panose="020B0604020202020204" pitchFamily="34" charset="0"/>
              </a:rPr>
              <a:t>إ</a:t>
            </a:r>
            <a:r>
              <a:rPr lang="ar-SA" sz="2400" b="1" kern="100" dirty="0" err="1">
                <a:solidFill>
                  <a:srgbClr val="002060"/>
                </a:solidFill>
                <a:effectLst/>
                <a:latin typeface="Calibri" panose="020F0502020204030204" pitchFamily="34" charset="0"/>
                <a:ea typeface="Calibri" panose="020F0502020204030204" pitchFamily="34" charset="0"/>
                <a:cs typeface="Arial" panose="020B0604020202020204" pitchFamily="34" charset="0"/>
              </a:rPr>
              <a:t>ختيار</a:t>
            </a:r>
            <a:r>
              <a:rPr lang="ar-SA" sz="2400" b="1"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 وتحديد الفكرة</a:t>
            </a:r>
            <a:r>
              <a:rPr lang="ar-DZ" sz="2400" b="1"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a:t>
            </a:r>
            <a:endParaRPr lang="fr-FR"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هي الخطوة الأولى، وفيها يُختار موضوع البرنامج الإذاعي</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يجب أن تكون الفكرة واضحة، جديدة، قريبة من اهتمامات الناس، ومطابقة لقيم المجتمع</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Calibri" panose="020F0502020204030204" pitchFamily="34" charset="0"/>
                <a:ea typeface="Calibri" panose="020F0502020204030204" pitchFamily="34" charset="0"/>
                <a:cs typeface="Arial" panose="020B0604020202020204" pitchFamily="34" charset="0"/>
              </a:rPr>
              <a:t>:</a:t>
            </a:r>
            <a:r>
              <a:rPr lang="ar-DZ" sz="2400" b="1" kern="100" dirty="0">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بدل اختيار فكرة تقليدية مثل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فوائد القراءة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يمكن تناول موضوع جديد مثل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القراءة عبر الكتب الصوتية وأثرها على الجيل الجديد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fr-FR" sz="2400" b="1" kern="100" dirty="0">
                <a:latin typeface="Calibri" panose="020F0502020204030204" pitchFamily="34" charset="0"/>
                <a:ea typeface="Calibri" panose="020F0502020204030204" pitchFamily="34" charset="0"/>
                <a:cs typeface="Arial" panose="020B0604020202020204" pitchFamily="34" charset="0"/>
              </a:rPr>
              <a:t> </a:t>
            </a:r>
            <a:r>
              <a:rPr lang="fr-FR" sz="2400" b="1" kern="100" dirty="0">
                <a:solidFill>
                  <a:srgbClr val="002060"/>
                </a:solidFill>
                <a:latin typeface="Calibri" panose="020F0502020204030204" pitchFamily="34" charset="0"/>
                <a:ea typeface="Calibri" panose="020F0502020204030204" pitchFamily="34" charset="0"/>
                <a:cs typeface="Arial" panose="020B0604020202020204" pitchFamily="34" charset="0"/>
              </a:rPr>
              <a:t>2 </a:t>
            </a:r>
            <a:r>
              <a:rPr lang="ar-DZ" sz="2400" b="1" kern="100" dirty="0">
                <a:solidFill>
                  <a:srgbClr val="002060"/>
                </a:solidFill>
                <a:latin typeface="Calibri" panose="020F0502020204030204" pitchFamily="34" charset="0"/>
                <a:ea typeface="Calibri" panose="020F0502020204030204" pitchFamily="34" charset="0"/>
              </a:rPr>
              <a:t>- إِ</a:t>
            </a:r>
            <a:r>
              <a:rPr lang="ar-SA" sz="2400" b="1" kern="100" dirty="0" err="1">
                <a:solidFill>
                  <a:srgbClr val="002060"/>
                </a:solidFill>
                <a:latin typeface="Calibri" panose="020F0502020204030204" pitchFamily="34" charset="0"/>
                <a:ea typeface="Calibri" panose="020F0502020204030204" pitchFamily="34" charset="0"/>
              </a:rPr>
              <a:t>ختيار</a:t>
            </a:r>
            <a:r>
              <a:rPr lang="ar-SA" sz="2400" b="1" kern="100" dirty="0">
                <a:solidFill>
                  <a:srgbClr val="002060"/>
                </a:solidFill>
                <a:latin typeface="Calibri" panose="020F0502020204030204" pitchFamily="34" charset="0"/>
                <a:ea typeface="Calibri" panose="020F0502020204030204" pitchFamily="34" charset="0"/>
              </a:rPr>
              <a:t> فريق العمل الإذاعي</a:t>
            </a:r>
            <a:r>
              <a:rPr lang="ar-DZ" sz="2400" b="1" kern="100" dirty="0">
                <a:solidFill>
                  <a:srgbClr val="002060"/>
                </a:solidFill>
                <a:latin typeface="Calibri" panose="020F0502020204030204" pitchFamily="34" charset="0"/>
                <a:ea typeface="Calibri" panose="020F0502020204030204" pitchFamily="34" charset="0"/>
              </a:rPr>
              <a:t>:</a:t>
            </a:r>
            <a:endParaRPr lang="fr-FR" sz="2400" kern="1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latin typeface="Calibri" panose="020F0502020204030204" pitchFamily="34" charset="0"/>
                <a:ea typeface="Calibri" panose="020F0502020204030204" pitchFamily="34" charset="0"/>
              </a:rPr>
              <a:t>بعد تحديد الفكرة، يتم</a:t>
            </a:r>
            <a:r>
              <a:rPr lang="ar-DZ" sz="2400" kern="100" dirty="0">
                <a:latin typeface="Calibri" panose="020F0502020204030204" pitchFamily="34" charset="0"/>
                <a:ea typeface="Calibri" panose="020F0502020204030204" pitchFamily="34" charset="0"/>
              </a:rPr>
              <a:t>ُّ</a:t>
            </a:r>
            <a:r>
              <a:rPr lang="ar-SA" sz="2400" kern="100" dirty="0">
                <a:latin typeface="Calibri" panose="020F0502020204030204" pitchFamily="34" charset="0"/>
                <a:ea typeface="Calibri" panose="020F0502020204030204" pitchFamily="34" charset="0"/>
              </a:rPr>
              <a:t> </a:t>
            </a:r>
            <a:r>
              <a:rPr lang="ar-DZ" sz="2400" kern="100" dirty="0">
                <a:latin typeface="Calibri" panose="020F0502020204030204" pitchFamily="34" charset="0"/>
                <a:ea typeface="Calibri" panose="020F0502020204030204" pitchFamily="34" charset="0"/>
              </a:rPr>
              <a:t>إِ</a:t>
            </a:r>
            <a:r>
              <a:rPr lang="ar-SA" sz="2400" kern="100" dirty="0" err="1">
                <a:latin typeface="Calibri" panose="020F0502020204030204" pitchFamily="34" charset="0"/>
                <a:ea typeface="Calibri" panose="020F0502020204030204" pitchFamily="34" charset="0"/>
              </a:rPr>
              <a:t>ختيار</a:t>
            </a:r>
            <a:r>
              <a:rPr lang="ar-SA" sz="2400" kern="100" dirty="0">
                <a:latin typeface="Calibri" panose="020F0502020204030204" pitchFamily="34" charset="0"/>
                <a:ea typeface="Calibri" panose="020F0502020204030204" pitchFamily="34" charset="0"/>
              </a:rPr>
              <a:t> الطاقم المناسب من مخرجين، معدّين، مذيعين، وفنيي صوت</a:t>
            </a:r>
            <a:r>
              <a:rPr lang="fr-FR" sz="2400" kern="100" dirty="0">
                <a:latin typeface="Calibri" panose="020F0502020204030204" pitchFamily="34" charset="0"/>
                <a:ea typeface="Calibri" panose="020F0502020204030204" pitchFamily="34" charset="0"/>
                <a:cs typeface="Arial" panose="020B0604020202020204" pitchFamily="34" charset="0"/>
              </a:rPr>
              <a:t>.</a:t>
            </a:r>
            <a:r>
              <a:rPr lang="ar-DZ" sz="2400" kern="100" dirty="0">
                <a:latin typeface="Calibri" panose="020F0502020204030204" pitchFamily="34" charset="0"/>
                <a:ea typeface="Calibri" panose="020F0502020204030204" pitchFamily="34" charset="0"/>
              </a:rPr>
              <a:t> و</a:t>
            </a:r>
            <a:r>
              <a:rPr lang="ar-SA" sz="2400" kern="100" dirty="0">
                <a:latin typeface="Calibri" panose="020F0502020204030204" pitchFamily="34" charset="0"/>
                <a:ea typeface="Calibri" panose="020F0502020204030204" pitchFamily="34" charset="0"/>
              </a:rPr>
              <a:t>نجاح البرنامج يعتمد على كفاءة الفريق وتعاونه</a:t>
            </a:r>
            <a:r>
              <a:rPr lang="fr-FR" sz="2400" kern="100" dirty="0">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b="1" kern="100" dirty="0">
                <a:latin typeface="Calibri" panose="020F0502020204030204" pitchFamily="34" charset="0"/>
                <a:ea typeface="Calibri" panose="020F0502020204030204" pitchFamily="34" charset="0"/>
              </a:rPr>
              <a:t>مثال</a:t>
            </a:r>
            <a:r>
              <a:rPr lang="fr-FR" sz="2400" b="1" kern="100" dirty="0">
                <a:latin typeface="Calibri" panose="020F0502020204030204" pitchFamily="34" charset="0"/>
                <a:ea typeface="Calibri" panose="020F0502020204030204" pitchFamily="34" charset="0"/>
                <a:cs typeface="Arial" panose="020B0604020202020204" pitchFamily="34" charset="0"/>
              </a:rPr>
              <a:t>:</a:t>
            </a:r>
            <a:r>
              <a:rPr lang="ar-DZ" sz="2400" b="1" kern="100" dirty="0">
                <a:latin typeface="Calibri" panose="020F0502020204030204" pitchFamily="34" charset="0"/>
                <a:ea typeface="Calibri" panose="020F0502020204030204" pitchFamily="34" charset="0"/>
                <a:cs typeface="Arial" panose="020B0604020202020204" pitchFamily="34" charset="0"/>
              </a:rPr>
              <a:t> </a:t>
            </a:r>
            <a:r>
              <a:rPr lang="ar-SA" sz="2400" kern="100" dirty="0">
                <a:latin typeface="Calibri" panose="020F0502020204030204" pitchFamily="34" charset="0"/>
                <a:ea typeface="Calibri" panose="020F0502020204030204" pitchFamily="34" charset="0"/>
              </a:rPr>
              <a:t>برنامج حواري عن البيئة يحتاج إلى م</a:t>
            </a:r>
            <a:r>
              <a:rPr lang="ar-DZ" sz="2400" kern="100" dirty="0">
                <a:latin typeface="Calibri" panose="020F0502020204030204" pitchFamily="34" charset="0"/>
                <a:ea typeface="Calibri" panose="020F0502020204030204" pitchFamily="34" charset="0"/>
              </a:rPr>
              <a:t>ُ</a:t>
            </a:r>
            <a:r>
              <a:rPr lang="ar-SA" sz="2400" kern="100" dirty="0">
                <a:latin typeface="Calibri" panose="020F0502020204030204" pitchFamily="34" charset="0"/>
                <a:ea typeface="Calibri" panose="020F0502020204030204" pitchFamily="34" charset="0"/>
              </a:rPr>
              <a:t>ع</a:t>
            </a:r>
            <a:r>
              <a:rPr lang="ar-DZ" sz="2400" kern="100" dirty="0">
                <a:latin typeface="Calibri" panose="020F0502020204030204" pitchFamily="34" charset="0"/>
                <a:ea typeface="Calibri" panose="020F0502020204030204" pitchFamily="34" charset="0"/>
              </a:rPr>
              <a:t>ِ</a:t>
            </a:r>
            <a:r>
              <a:rPr lang="ar-SA" sz="2400" kern="100" dirty="0">
                <a:latin typeface="Calibri" panose="020F0502020204030204" pitchFamily="34" charset="0"/>
                <a:ea typeface="Calibri" panose="020F0502020204030204" pitchFamily="34" charset="0"/>
              </a:rPr>
              <a:t>د م</a:t>
            </a:r>
            <a:r>
              <a:rPr lang="ar-DZ" sz="2400" kern="100" dirty="0">
                <a:latin typeface="Calibri" panose="020F0502020204030204" pitchFamily="34" charset="0"/>
                <a:ea typeface="Calibri" panose="020F0502020204030204" pitchFamily="34" charset="0"/>
              </a:rPr>
              <a:t>ُ</a:t>
            </a:r>
            <a:r>
              <a:rPr lang="ar-SA" sz="2400" kern="100" dirty="0">
                <a:latin typeface="Calibri" panose="020F0502020204030204" pitchFamily="34" charset="0"/>
                <a:ea typeface="Calibri" panose="020F0502020204030204" pitchFamily="34" charset="0"/>
              </a:rPr>
              <a:t>ل</a:t>
            </a:r>
            <a:r>
              <a:rPr lang="ar-DZ" sz="2400" kern="100" dirty="0">
                <a:latin typeface="Calibri" panose="020F0502020204030204" pitchFamily="34" charset="0"/>
                <a:ea typeface="Calibri" panose="020F0502020204030204" pitchFamily="34" charset="0"/>
              </a:rPr>
              <a:t>ِ</a:t>
            </a:r>
            <a:r>
              <a:rPr lang="ar-SA" sz="2400" kern="100" dirty="0">
                <a:latin typeface="Calibri" panose="020F0502020204030204" pitchFamily="34" charset="0"/>
                <a:ea typeface="Calibri" panose="020F0502020204030204" pitchFamily="34" charset="0"/>
              </a:rPr>
              <a:t>مّ</a:t>
            </a:r>
            <a:r>
              <a:rPr lang="ar-DZ" sz="2400" kern="100" dirty="0">
                <a:latin typeface="Calibri" panose="020F0502020204030204" pitchFamily="34" charset="0"/>
                <a:ea typeface="Calibri" panose="020F0502020204030204" pitchFamily="34" charset="0"/>
              </a:rPr>
              <a:t>ٌ</a:t>
            </a:r>
            <a:r>
              <a:rPr lang="ar-SA" sz="2400" kern="100" dirty="0">
                <a:latin typeface="Calibri" panose="020F0502020204030204" pitchFamily="34" charset="0"/>
                <a:ea typeface="Calibri" panose="020F0502020204030204" pitchFamily="34" charset="0"/>
              </a:rPr>
              <a:t> بقضايا البيئة، ومذيع لديه أسلوب هادئ قادر على إدارة الحوار</a:t>
            </a:r>
            <a:r>
              <a:rPr lang="fr-FR" sz="2400" kern="100" dirty="0">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71703385"/>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5B218-0C3A-25F9-615E-EE320BD934D0}"/>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53470835-2E4B-A173-02E1-D617A509F44A}"/>
              </a:ext>
            </a:extLst>
          </p:cNvPr>
          <p:cNvSpPr txBox="1"/>
          <p:nvPr/>
        </p:nvSpPr>
        <p:spPr>
          <a:xfrm>
            <a:off x="4470904" y="577484"/>
            <a:ext cx="7189024" cy="1091966"/>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مراحل الإنتاج الإذاعــــــــــي</a:t>
            </a:r>
          </a:p>
          <a:p>
            <a:pPr algn="ctr">
              <a:lnSpc>
                <a:spcPct val="120000"/>
              </a:lnSpc>
            </a:pPr>
            <a:endParaRPr lang="ar-DZ" sz="2800" b="1" dirty="0">
              <a:solidFill>
                <a:srgbClr val="00B0F0"/>
              </a:solidFill>
              <a:latin typeface="Alexandria" charset="0"/>
              <a:cs typeface="Alexandria" charset="0"/>
            </a:endParaRPr>
          </a:p>
        </p:txBody>
      </p:sp>
      <p:sp>
        <p:nvSpPr>
          <p:cNvPr id="29" name="Rectangle 28">
            <a:extLst>
              <a:ext uri="{FF2B5EF4-FFF2-40B4-BE49-F238E27FC236}">
                <a16:creationId xmlns:a16="http://schemas.microsoft.com/office/drawing/2014/main" id="{EBF41A09-9361-1FFE-7D61-38BD85D13B03}"/>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EC8FC8B-DA52-F364-A247-95229AA9475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9C164A10-052C-4EEF-4487-847FE906C596}"/>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59D1F993-8E3B-9738-7CAC-07D62D17BB8C}"/>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0F1F2ABE-F5C1-6429-21C1-47A1A70E2F42}"/>
              </a:ext>
            </a:extLst>
          </p:cNvPr>
          <p:cNvSpPr/>
          <p:nvPr/>
        </p:nvSpPr>
        <p:spPr>
          <a:xfrm rot="16200000" flipV="1">
            <a:off x="-2107181" y="240639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Rectangle 2">
            <a:extLst>
              <a:ext uri="{FF2B5EF4-FFF2-40B4-BE49-F238E27FC236}">
                <a16:creationId xmlns:a16="http://schemas.microsoft.com/office/drawing/2014/main" id="{71674FE1-4D76-7AEB-6151-BB442D6391EC}"/>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04</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33F59E74-8B5C-FE94-9756-4EE6535486C2}"/>
              </a:ext>
            </a:extLst>
          </p:cNvPr>
          <p:cNvSpPr txBox="1"/>
          <p:nvPr/>
        </p:nvSpPr>
        <p:spPr>
          <a:xfrm>
            <a:off x="4692986" y="1237936"/>
            <a:ext cx="6498404" cy="2648674"/>
          </a:xfrm>
          <a:prstGeom prst="rect">
            <a:avLst/>
          </a:prstGeom>
          <a:noFill/>
        </p:spPr>
        <p:txBody>
          <a:bodyPr wrap="square">
            <a:spAutoFit/>
          </a:bodyPr>
          <a:lstStyle/>
          <a:p>
            <a:pPr algn="r" rtl="1">
              <a:lnSpc>
                <a:spcPct val="107000"/>
              </a:lnSpc>
              <a:spcAft>
                <a:spcPts val="800"/>
              </a:spcAft>
              <a:buNone/>
            </a:pPr>
            <a:r>
              <a:rPr lang="fr-FR" sz="2400" b="1" kern="100" dirty="0">
                <a:effectLst/>
                <a:latin typeface="Calibri" panose="020F0502020204030204" pitchFamily="34" charset="0"/>
                <a:ea typeface="Calibri" panose="020F0502020204030204" pitchFamily="34" charset="0"/>
                <a:cs typeface="Arial" panose="020B0604020202020204" pitchFamily="34" charset="0"/>
              </a:rPr>
              <a:t>3 </a:t>
            </a:r>
            <a:r>
              <a:rPr lang="ar-DZ" sz="2400" b="1" kern="100" dirty="0">
                <a:effectLst/>
                <a:latin typeface="Calibri" panose="020F0502020204030204" pitchFamily="34" charset="0"/>
                <a:ea typeface="Calibri" panose="020F0502020204030204" pitchFamily="34" charset="0"/>
                <a:cs typeface="Arial" panose="020B0604020202020204" pitchFamily="34" charset="0"/>
              </a:rPr>
              <a:t>- </a:t>
            </a:r>
            <a:r>
              <a:rPr lang="ar-SA" sz="2400" b="1" kern="100" dirty="0" err="1">
                <a:effectLst/>
                <a:latin typeface="Calibri" panose="020F0502020204030204" pitchFamily="34" charset="0"/>
                <a:ea typeface="Calibri" panose="020F0502020204030204" pitchFamily="34" charset="0"/>
                <a:cs typeface="Arial" panose="020B0604020202020204" pitchFamily="34" charset="0"/>
              </a:rPr>
              <a:t>التأك</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د من توف</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ر الأدوات والأجهزة</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يجب التأكد من أن كل المعدات التقنية جاهزة </a:t>
            </a:r>
            <a:r>
              <a:rPr lang="ar-DZ" sz="2400" kern="100" dirty="0">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مثل الميكروفونات، أجهزة التسجيل، المؤثرات الصوتية، و</a:t>
            </a:r>
            <a:r>
              <a:rPr lang="ar-DZ" sz="2400" kern="100" dirty="0">
                <a:latin typeface="Calibri" panose="020F0502020204030204" pitchFamily="34" charset="0"/>
                <a:ea typeface="Calibri" panose="020F0502020204030204" pitchFamily="34" charset="0"/>
                <a:cs typeface="Arial" panose="020B0604020202020204" pitchFamily="34" charset="0"/>
              </a:rPr>
              <a:t>أ</a:t>
            </a:r>
            <a:r>
              <a:rPr lang="ar-SA" sz="2400" kern="100" dirty="0">
                <a:effectLst/>
                <a:latin typeface="Calibri" panose="020F0502020204030204" pitchFamily="34" charset="0"/>
                <a:ea typeface="Calibri" panose="020F0502020204030204" pitchFamily="34" charset="0"/>
                <a:cs typeface="Arial" panose="020B0604020202020204" pitchFamily="34" charset="0"/>
              </a:rPr>
              <a:t>ستوديو الب</a:t>
            </a:r>
            <a:r>
              <a:rPr lang="ar-DZ" sz="2400" kern="100" dirty="0">
                <a:effectLst/>
                <a:latin typeface="Calibri" panose="020F0502020204030204" pitchFamily="34" charset="0"/>
                <a:ea typeface="Calibri" panose="020F0502020204030204" pitchFamily="34" charset="0"/>
                <a:cs typeface="Arial" panose="020B0604020202020204" pitchFamily="34" charset="0"/>
              </a:rPr>
              <a:t>ث،</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حتى يتم تنفيذ العمل دون مشاكل</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قبل تسجيل حلقة،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يتأك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 الفريق من جودة الصوت وتوازن الميكروفونات حتى لا يظهر ضجيج أو تشويش أثناء البث</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pic>
        <p:nvPicPr>
          <p:cNvPr id="9" name="Image 8">
            <a:extLst>
              <a:ext uri="{FF2B5EF4-FFF2-40B4-BE49-F238E27FC236}">
                <a16:creationId xmlns:a16="http://schemas.microsoft.com/office/drawing/2014/main" id="{D65851F1-49B4-5139-52CD-406E21DB67CD}"/>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532656" y="2252009"/>
            <a:ext cx="3905832" cy="30438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ZoneTexte 1">
            <a:extLst>
              <a:ext uri="{FF2B5EF4-FFF2-40B4-BE49-F238E27FC236}">
                <a16:creationId xmlns:a16="http://schemas.microsoft.com/office/drawing/2014/main" id="{B7BDDC6A-33C6-4F67-F719-176B81AA8224}"/>
              </a:ext>
            </a:extLst>
          </p:cNvPr>
          <p:cNvSpPr txBox="1"/>
          <p:nvPr/>
        </p:nvSpPr>
        <p:spPr>
          <a:xfrm>
            <a:off x="4583741" y="3882884"/>
            <a:ext cx="6498404" cy="2253502"/>
          </a:xfrm>
          <a:prstGeom prst="rect">
            <a:avLst/>
          </a:prstGeom>
          <a:noFill/>
        </p:spPr>
        <p:txBody>
          <a:bodyPr wrap="square">
            <a:spAutoFit/>
          </a:bodyPr>
          <a:lstStyle/>
          <a:p>
            <a:pPr algn="r" rtl="1">
              <a:lnSpc>
                <a:spcPct val="107000"/>
              </a:lnSpc>
              <a:spcAft>
                <a:spcPts val="800"/>
              </a:spcAft>
              <a:buNone/>
            </a:pPr>
            <a:r>
              <a:rPr lang="ar-DZ" sz="2400" b="1" kern="100" dirty="0">
                <a:effectLst/>
                <a:latin typeface="Calibri" panose="020F0502020204030204" pitchFamily="34" charset="0"/>
                <a:ea typeface="Calibri" panose="020F0502020204030204" pitchFamily="34" charset="0"/>
                <a:cs typeface="Arial" panose="020B0604020202020204" pitchFamily="34" charset="0"/>
              </a:rPr>
              <a:t>4-</a:t>
            </a:r>
            <a:r>
              <a:rPr lang="fr-FR" sz="2400" b="1" kern="100" dirty="0">
                <a:effectLst/>
                <a:latin typeface="Calibri" panose="020F0502020204030204" pitchFamily="34" charset="0"/>
                <a:ea typeface="Calibri" panose="020F0502020204030204" pitchFamily="34" charset="0"/>
                <a:cs typeface="Arial" panose="020B0604020202020204" pitchFamily="34" charset="0"/>
              </a:rPr>
              <a:t> </a:t>
            </a:r>
            <a:r>
              <a:rPr lang="ar-SA" sz="2400" b="1" kern="100" dirty="0">
                <a:effectLst/>
                <a:latin typeface="Calibri" panose="020F0502020204030204" pitchFamily="34" charset="0"/>
                <a:ea typeface="Calibri" panose="020F0502020204030204" pitchFamily="34" charset="0"/>
                <a:cs typeface="Arial" panose="020B0604020202020204" pitchFamily="34" charset="0"/>
              </a:rPr>
              <a:t>تحديد الجمهور المستهدف</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يُحد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 فريق العمل من هو الجمهور الذي سيستمع إلى البرنامج، لأن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ذلك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يؤث</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 على اللغة، التوقيت، ونوع الموسيقى</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إذا كان البرنامج موجهًا للأطفال، فيُبث في فترة الصباح أو المساء المبكر، وتكون لغته بسيطة وأسلوبه مرحًا</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124984150"/>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675E4-08FF-C201-C0B7-58236627924A}"/>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400DA46B-741F-EF84-72F9-7E84887448C5}"/>
              </a:ext>
            </a:extLst>
          </p:cNvPr>
          <p:cNvSpPr txBox="1"/>
          <p:nvPr/>
        </p:nvSpPr>
        <p:spPr>
          <a:xfrm>
            <a:off x="4470904" y="577484"/>
            <a:ext cx="7189024" cy="1091966"/>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مراحل الإنتاج الإذاعــــــــــي</a:t>
            </a:r>
          </a:p>
          <a:p>
            <a:pPr algn="ctr">
              <a:lnSpc>
                <a:spcPct val="120000"/>
              </a:lnSpc>
            </a:pPr>
            <a:endParaRPr lang="ar-DZ" sz="2800" b="1" dirty="0">
              <a:solidFill>
                <a:srgbClr val="00B0F0"/>
              </a:solidFill>
              <a:latin typeface="Alexandria" charset="0"/>
              <a:cs typeface="Alexandria" charset="0"/>
            </a:endParaRPr>
          </a:p>
        </p:txBody>
      </p:sp>
      <p:sp>
        <p:nvSpPr>
          <p:cNvPr id="29" name="Rectangle 28">
            <a:extLst>
              <a:ext uri="{FF2B5EF4-FFF2-40B4-BE49-F238E27FC236}">
                <a16:creationId xmlns:a16="http://schemas.microsoft.com/office/drawing/2014/main" id="{93F5C1AE-572C-3D52-E29D-E9D1C89F83DB}"/>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B9E7FC7-4F94-6157-88F3-A5543B7AF0E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50ACBC5B-F3B8-6790-BEF2-A9C919913057}"/>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FA3D8EB2-D07D-63C2-4752-39D667DD91F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3F868A6C-AE96-9F17-557E-25D22938F4EF}"/>
              </a:ext>
            </a:extLst>
          </p:cNvPr>
          <p:cNvSpPr/>
          <p:nvPr/>
        </p:nvSpPr>
        <p:spPr>
          <a:xfrm rot="16200000" flipV="1">
            <a:off x="-2107181" y="240639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Rectangle 2">
            <a:extLst>
              <a:ext uri="{FF2B5EF4-FFF2-40B4-BE49-F238E27FC236}">
                <a16:creationId xmlns:a16="http://schemas.microsoft.com/office/drawing/2014/main" id="{98C41978-E0CE-CD8B-1E29-892BF0355C86}"/>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04</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5EA304E6-6D77-35CD-148F-C0AF6D8E63E9}"/>
              </a:ext>
            </a:extLst>
          </p:cNvPr>
          <p:cNvSpPr txBox="1"/>
          <p:nvPr/>
        </p:nvSpPr>
        <p:spPr>
          <a:xfrm>
            <a:off x="4777483" y="1498031"/>
            <a:ext cx="6339878" cy="4449744"/>
          </a:xfrm>
          <a:prstGeom prst="rect">
            <a:avLst/>
          </a:prstGeom>
          <a:noFill/>
        </p:spPr>
        <p:txBody>
          <a:bodyPr wrap="square">
            <a:spAutoFit/>
          </a:bodyPr>
          <a:lstStyle/>
          <a:p>
            <a:pPr algn="just" rtl="1">
              <a:lnSpc>
                <a:spcPct val="107000"/>
              </a:lnSpc>
              <a:spcAft>
                <a:spcPts val="800"/>
              </a:spcAft>
              <a:buNone/>
            </a:pPr>
            <a:r>
              <a:rPr lang="ar-DZ" sz="2400" b="1" kern="100" dirty="0">
                <a:effectLst/>
                <a:latin typeface="Segoe UI Emoji" panose="020B0502040204020203" pitchFamily="34" charset="0"/>
                <a:ea typeface="Calibri" panose="020F0502020204030204" pitchFamily="34" charset="0"/>
                <a:cs typeface="Segoe UI Emoji" panose="020B0502040204020203" pitchFamily="34" charset="0"/>
              </a:rPr>
              <a:t>5- </a:t>
            </a:r>
            <a:r>
              <a:rPr lang="ar-SA" sz="2400" b="1" kern="100" dirty="0">
                <a:effectLst/>
                <a:latin typeface="Calibri" panose="020F0502020204030204" pitchFamily="34" charset="0"/>
                <a:ea typeface="Calibri" panose="020F0502020204030204" pitchFamily="34" charset="0"/>
                <a:cs typeface="Arial" panose="020B0604020202020204" pitchFamily="34" charset="0"/>
              </a:rPr>
              <a:t>الإعداد للبرنامج الإذاعي</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تُعتبر من أهم المراحل، وتشمل</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وضع خطة للبرنامج</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جمع المعلومات والبيانات من مصادر موثوقة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تحديد شكل البرنامج (حواري، وثائقي، تمثيلي...)</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Symbol" panose="05050102010706020507" pitchFamily="18" charset="2"/>
              <a:buChar char=""/>
              <a:tabLst>
                <a:tab pos="457200" algn="l"/>
              </a:tabLst>
            </a:pPr>
            <a:r>
              <a:rPr lang="ar-DZ" sz="2400" kern="100" dirty="0">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ختيار</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الموسيقى والمؤثرات المناسبة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برنامج توعوي عن “السلامة الطرقية” قد يتضمن مقابلات</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 مع شرطة المرور، وأصوات سيارات، وموسيقى تنب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 المستمع</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 للخطر</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pic>
        <p:nvPicPr>
          <p:cNvPr id="10" name="Image 9">
            <a:extLst>
              <a:ext uri="{FF2B5EF4-FFF2-40B4-BE49-F238E27FC236}">
                <a16:creationId xmlns:a16="http://schemas.microsoft.com/office/drawing/2014/main" id="{5151AE00-55EA-68B5-6BEB-09C278D8E030}"/>
              </a:ext>
            </a:extLst>
          </p:cNvPr>
          <p:cNvPicPr>
            <a:picLocks noChangeAspect="1"/>
          </p:cNvPicPr>
          <p:nvPr/>
        </p:nvPicPr>
        <p:blipFill>
          <a:blip r:embed="rId7" cstate="print">
            <a:extLst>
              <a:ext uri="{BEBA8EAE-BF5A-486C-A8C5-ECC9F3942E4B}">
                <a14:imgProps xmlns:a14="http://schemas.microsoft.com/office/drawing/2010/main">
                  <a14:imgLayer r:embed="rId8">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626560" y="1705162"/>
            <a:ext cx="3986177" cy="400819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00032768"/>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814F0-2877-E75B-0AF5-837787AF1D8B}"/>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3529108C-F9ED-A5AC-FF61-E3A990B5031D}"/>
              </a:ext>
            </a:extLst>
          </p:cNvPr>
          <p:cNvSpPr txBox="1"/>
          <p:nvPr/>
        </p:nvSpPr>
        <p:spPr>
          <a:xfrm>
            <a:off x="4470904" y="577484"/>
            <a:ext cx="7189024" cy="1091966"/>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مراحل الإنتاج الإذاعــــــــــي</a:t>
            </a:r>
          </a:p>
          <a:p>
            <a:pPr algn="ctr">
              <a:lnSpc>
                <a:spcPct val="120000"/>
              </a:lnSpc>
            </a:pPr>
            <a:endParaRPr lang="ar-DZ" sz="2800" b="1" dirty="0">
              <a:solidFill>
                <a:srgbClr val="00B0F0"/>
              </a:solidFill>
              <a:latin typeface="Alexandria" charset="0"/>
              <a:cs typeface="Alexandria" charset="0"/>
            </a:endParaRPr>
          </a:p>
        </p:txBody>
      </p:sp>
      <p:sp>
        <p:nvSpPr>
          <p:cNvPr id="29" name="Rectangle 28">
            <a:extLst>
              <a:ext uri="{FF2B5EF4-FFF2-40B4-BE49-F238E27FC236}">
                <a16:creationId xmlns:a16="http://schemas.microsoft.com/office/drawing/2014/main" id="{B3523849-896A-62A4-D849-38239893B446}"/>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E6D33D5-762A-2EE3-DA31-F1576873C6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363E566E-7B2A-26DE-ED16-F454E707DE38}"/>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20A4FA32-D440-5D2D-D385-3868F37A1F56}"/>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C79AB6D9-B310-3816-F013-47BF081DAF03}"/>
              </a:ext>
            </a:extLst>
          </p:cNvPr>
          <p:cNvSpPr/>
          <p:nvPr/>
        </p:nvSpPr>
        <p:spPr>
          <a:xfrm rot="16200000" flipV="1">
            <a:off x="-2107181" y="240639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Rectangle 2">
            <a:extLst>
              <a:ext uri="{FF2B5EF4-FFF2-40B4-BE49-F238E27FC236}">
                <a16:creationId xmlns:a16="http://schemas.microsoft.com/office/drawing/2014/main" id="{5F70984D-3F8E-1778-789C-440C7D7E2201}"/>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04</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B00CF04B-4522-9286-790D-D204461257BC}"/>
              </a:ext>
            </a:extLst>
          </p:cNvPr>
          <p:cNvSpPr txBox="1"/>
          <p:nvPr/>
        </p:nvSpPr>
        <p:spPr>
          <a:xfrm>
            <a:off x="883579" y="1603279"/>
            <a:ext cx="10171414" cy="4639732"/>
          </a:xfrm>
          <a:prstGeom prst="rect">
            <a:avLst/>
          </a:prstGeom>
          <a:noFill/>
        </p:spPr>
        <p:txBody>
          <a:bodyPr wrap="square">
            <a:spAutoFit/>
          </a:bodyPr>
          <a:lstStyle/>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التجميع النهائي (السكريبت)</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في هذه المرحلة، يتم إعداد النص الإذاعي الكامل (السكريبت) الذي يوضح تسلسل الفقرات، ونوع الموسيقى والمؤثرات، ومدة كل جزء</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هذا النص يُستخدم كخطة لتسجيل البرنامج</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400" b="1"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السكريبت قد يحد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المقدمة: 30 ثانية موسيقى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فتتاحية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الفقرة الأولى: حوار مع ضيف</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الفقرة الثانية: تقرير مسجل</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الخاتمة: رسالة موجزة وموسيقى النهاية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pic>
        <p:nvPicPr>
          <p:cNvPr id="9" name="Image 8">
            <a:extLst>
              <a:ext uri="{FF2B5EF4-FFF2-40B4-BE49-F238E27FC236}">
                <a16:creationId xmlns:a16="http://schemas.microsoft.com/office/drawing/2014/main" id="{F4B16CD7-2157-4C85-7992-09D3A136396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77372" y="3429000"/>
            <a:ext cx="5142242" cy="269211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71136624"/>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BFA907-97C6-BED6-0541-996D2B18556A}"/>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9553ADA2-5814-0D30-357D-D96747EFB73A}"/>
              </a:ext>
            </a:extLst>
          </p:cNvPr>
          <p:cNvSpPr txBox="1"/>
          <p:nvPr/>
        </p:nvSpPr>
        <p:spPr>
          <a:xfrm>
            <a:off x="4470904" y="577484"/>
            <a:ext cx="7189024" cy="1091966"/>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مراحل الإنتاج الإذاعــــــــــي</a:t>
            </a:r>
          </a:p>
          <a:p>
            <a:pPr algn="ctr">
              <a:lnSpc>
                <a:spcPct val="120000"/>
              </a:lnSpc>
            </a:pPr>
            <a:endParaRPr lang="ar-DZ" sz="2800" b="1" dirty="0">
              <a:solidFill>
                <a:srgbClr val="00B0F0"/>
              </a:solidFill>
              <a:latin typeface="Alexandria" charset="0"/>
              <a:cs typeface="Alexandria" charset="0"/>
            </a:endParaRPr>
          </a:p>
        </p:txBody>
      </p:sp>
      <p:sp>
        <p:nvSpPr>
          <p:cNvPr id="29" name="Rectangle 28">
            <a:extLst>
              <a:ext uri="{FF2B5EF4-FFF2-40B4-BE49-F238E27FC236}">
                <a16:creationId xmlns:a16="http://schemas.microsoft.com/office/drawing/2014/main" id="{196E645F-E48D-F0A3-CB98-94A05A98A70E}"/>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CE650F2-8C43-3060-D452-3B6DB63CFC1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F35F47CC-73CA-62C2-B32A-B99DD19BCA96}"/>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F399303D-7714-A7C3-81FC-BBFEE9CA4F7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9461AD8A-D2ED-02C4-4BD8-9EFA7436E088}"/>
              </a:ext>
            </a:extLst>
          </p:cNvPr>
          <p:cNvSpPr/>
          <p:nvPr/>
        </p:nvSpPr>
        <p:spPr>
          <a:xfrm rot="16200000" flipV="1">
            <a:off x="-2107181" y="240639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Rectangle 2">
            <a:extLst>
              <a:ext uri="{FF2B5EF4-FFF2-40B4-BE49-F238E27FC236}">
                <a16:creationId xmlns:a16="http://schemas.microsoft.com/office/drawing/2014/main" id="{46628D1B-239F-6D09-E237-975CB7C53C7F}"/>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04</a:t>
            </a:r>
            <a:endParaRPr lang="en-US" sz="1400" b="1" dirty="0">
              <a:ea typeface="Roboto Light" panose="02000000000000000000" pitchFamily="2" charset="0"/>
            </a:endParaRPr>
          </a:p>
        </p:txBody>
      </p:sp>
      <p:sp>
        <p:nvSpPr>
          <p:cNvPr id="7" name="ZoneTexte 6">
            <a:extLst>
              <a:ext uri="{FF2B5EF4-FFF2-40B4-BE49-F238E27FC236}">
                <a16:creationId xmlns:a16="http://schemas.microsoft.com/office/drawing/2014/main" id="{C9E62BC5-770C-10F4-6093-39CBF393336D}"/>
              </a:ext>
            </a:extLst>
          </p:cNvPr>
          <p:cNvSpPr txBox="1"/>
          <p:nvPr/>
        </p:nvSpPr>
        <p:spPr>
          <a:xfrm>
            <a:off x="2406721" y="1394578"/>
            <a:ext cx="8884578" cy="5294911"/>
          </a:xfrm>
          <a:prstGeom prst="rect">
            <a:avLst/>
          </a:prstGeom>
          <a:noFill/>
        </p:spPr>
        <p:txBody>
          <a:bodyPr wrap="square">
            <a:spAutoFit/>
          </a:bodyPr>
          <a:lstStyle/>
          <a:p>
            <a:pPr algn="r" rtl="1">
              <a:lnSpc>
                <a:spcPct val="107000"/>
              </a:lnSpc>
              <a:spcAft>
                <a:spcPts val="800"/>
              </a:spcAft>
              <a:buNone/>
            </a:pPr>
            <a:r>
              <a:rPr lang="ar-SA" sz="2800" b="1" kern="100" dirty="0">
                <a:effectLst/>
                <a:latin typeface="Calibri" panose="020F0502020204030204" pitchFamily="34" charset="0"/>
                <a:ea typeface="Calibri" panose="020F0502020204030204" pitchFamily="34" charset="0"/>
                <a:cs typeface="Arial" panose="020B0604020202020204" pitchFamily="34" charset="0"/>
              </a:rPr>
              <a:t>مرحلة التسجيل النهائي</a:t>
            </a:r>
            <a:endParaRPr lang="fr-FR" sz="28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800" kern="100" dirty="0">
                <a:effectLst/>
                <a:latin typeface="Calibri" panose="020F0502020204030204" pitchFamily="34" charset="0"/>
                <a:ea typeface="Calibri" panose="020F0502020204030204" pitchFamily="34" charset="0"/>
                <a:cs typeface="Arial" panose="020B0604020202020204" pitchFamily="34" charset="0"/>
              </a:rPr>
              <a:t>هي المرحلة الأخيرة، حيث يُسجَّل البرنامج ويُعدّ للبث. وتشمل</a:t>
            </a:r>
            <a:r>
              <a:rPr lang="fr-FR" sz="28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800" kern="100" dirty="0">
                <a:effectLst/>
                <a:latin typeface="Calibri" panose="020F0502020204030204" pitchFamily="34" charset="0"/>
                <a:ea typeface="Calibri" panose="020F0502020204030204" pitchFamily="34" charset="0"/>
                <a:cs typeface="Arial" panose="020B0604020202020204" pitchFamily="34" charset="0"/>
              </a:rPr>
              <a:t>حجز ال</a:t>
            </a:r>
            <a:r>
              <a:rPr lang="ar-DZ" sz="2800" kern="100" dirty="0">
                <a:effectLst/>
                <a:latin typeface="Calibri" panose="020F0502020204030204" pitchFamily="34" charset="0"/>
                <a:ea typeface="Calibri" panose="020F0502020204030204" pitchFamily="34" charset="0"/>
                <a:cs typeface="Arial" panose="020B0604020202020204" pitchFamily="34" charset="0"/>
              </a:rPr>
              <a:t>أ</a:t>
            </a:r>
            <a:r>
              <a:rPr lang="ar-SA" sz="2800" kern="100" dirty="0">
                <a:effectLst/>
                <a:latin typeface="Calibri" panose="020F0502020204030204" pitchFamily="34" charset="0"/>
                <a:ea typeface="Calibri" panose="020F0502020204030204" pitchFamily="34" charset="0"/>
                <a:cs typeface="Arial" panose="020B0604020202020204" pitchFamily="34" charset="0"/>
              </a:rPr>
              <a:t>ستوديو في الموعد المحدد</a:t>
            </a:r>
            <a:r>
              <a:rPr lang="fr-FR" sz="28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800" kern="100" dirty="0">
                <a:effectLst/>
                <a:latin typeface="Calibri" panose="020F0502020204030204" pitchFamily="34" charset="0"/>
                <a:ea typeface="Calibri" panose="020F0502020204030204" pitchFamily="34" charset="0"/>
                <a:cs typeface="Arial" panose="020B0604020202020204" pitchFamily="34" charset="0"/>
              </a:rPr>
              <a:t>تسجيل الفقرات بأداء المذيعين أو الممثلين</a:t>
            </a:r>
            <a:r>
              <a:rPr lang="fr-FR" sz="28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DZ" sz="2800" kern="100" dirty="0">
                <a:latin typeface="Calibri" panose="020F0502020204030204" pitchFamily="34" charset="0"/>
                <a:ea typeface="Calibri" panose="020F0502020204030204" pitchFamily="34" charset="0"/>
                <a:cs typeface="Arial" panose="020B0604020202020204" pitchFamily="34" charset="0"/>
              </a:rPr>
              <a:t>(</a:t>
            </a:r>
            <a:r>
              <a:rPr lang="ar-SA" sz="2800" kern="100" dirty="0">
                <a:effectLst/>
                <a:latin typeface="Calibri" panose="020F0502020204030204" pitchFamily="34" charset="0"/>
                <a:ea typeface="Calibri" panose="020F0502020204030204" pitchFamily="34" charset="0"/>
                <a:cs typeface="Arial" panose="020B0604020202020204" pitchFamily="34" charset="0"/>
              </a:rPr>
              <a:t>الم</a:t>
            </a:r>
            <a:r>
              <a:rPr lang="ar-DZ" sz="2800" kern="100" dirty="0">
                <a:effectLst/>
                <a:latin typeface="Calibri" panose="020F0502020204030204" pitchFamily="34" charset="0"/>
                <a:ea typeface="Calibri" panose="020F0502020204030204" pitchFamily="34" charset="0"/>
                <a:cs typeface="Arial" panose="020B0604020202020204" pitchFamily="34" charset="0"/>
              </a:rPr>
              <a:t>ي</a:t>
            </a:r>
            <a:r>
              <a:rPr lang="ar-SA" sz="2800" kern="100" dirty="0">
                <a:effectLst/>
                <a:latin typeface="Calibri" panose="020F0502020204030204" pitchFamily="34" charset="0"/>
                <a:ea typeface="Calibri" panose="020F0502020204030204" pitchFamily="34" charset="0"/>
                <a:cs typeface="Arial" panose="020B0604020202020204" pitchFamily="34" charset="0"/>
              </a:rPr>
              <a:t>كساج </a:t>
            </a:r>
            <a:r>
              <a:rPr lang="fr-FR" sz="2800" kern="100" dirty="0">
                <a:effectLst/>
                <a:latin typeface="Calibri" panose="020F0502020204030204" pitchFamily="34" charset="0"/>
                <a:ea typeface="Calibri" panose="020F0502020204030204" pitchFamily="34" charset="0"/>
                <a:cs typeface="Arial" panose="020B0604020202020204" pitchFamily="34" charset="0"/>
              </a:rPr>
              <a:t>(</a:t>
            </a:r>
            <a:r>
              <a:rPr lang="ar-DZ" sz="2800" kern="100" dirty="0">
                <a:effectLst/>
                <a:latin typeface="Calibri" panose="020F0502020204030204" pitchFamily="34" charset="0"/>
                <a:ea typeface="Calibri" panose="020F0502020204030204" pitchFamily="34" charset="0"/>
                <a:cs typeface="Arial" panose="020B0604020202020204" pitchFamily="34" charset="0"/>
              </a:rPr>
              <a:t> </a:t>
            </a:r>
            <a:r>
              <a:rPr lang="ar-SA" sz="2800" kern="100" dirty="0">
                <a:effectLst/>
                <a:latin typeface="Calibri" panose="020F0502020204030204" pitchFamily="34" charset="0"/>
                <a:ea typeface="Calibri" panose="020F0502020204030204" pitchFamily="34" charset="0"/>
                <a:cs typeface="Arial" panose="020B0604020202020204" pitchFamily="34" charset="0"/>
              </a:rPr>
              <a:t>دمج الصوت والموسيقى والمؤثرات</a:t>
            </a:r>
            <a:r>
              <a:rPr lang="ar-DZ" sz="28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800" kern="100" dirty="0">
                <a:effectLst/>
                <a:latin typeface="Calibri" panose="020F0502020204030204" pitchFamily="34" charset="0"/>
                <a:ea typeface="Calibri" panose="020F0502020204030204" pitchFamily="34" charset="0"/>
                <a:cs typeface="Arial" panose="020B0604020202020204" pitchFamily="34" charset="0"/>
              </a:rPr>
              <a:t>مراجعة النسخة النهائية قبل إرسالها للبث</a:t>
            </a:r>
            <a:r>
              <a:rPr lang="fr-FR" sz="28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800" b="1" kern="100" dirty="0">
                <a:effectLst/>
                <a:latin typeface="Calibri" panose="020F0502020204030204" pitchFamily="34" charset="0"/>
                <a:ea typeface="Calibri" panose="020F0502020204030204" pitchFamily="34" charset="0"/>
                <a:cs typeface="Arial" panose="020B0604020202020204" pitchFamily="34" charset="0"/>
              </a:rPr>
              <a:t>مثال</a:t>
            </a:r>
            <a:r>
              <a:rPr lang="fr-FR" sz="2800" b="1" kern="100" dirty="0">
                <a:effectLst/>
                <a:latin typeface="Calibri" panose="020F0502020204030204" pitchFamily="34" charset="0"/>
                <a:ea typeface="Calibri" panose="020F0502020204030204" pitchFamily="34" charset="0"/>
                <a:cs typeface="Arial" panose="020B0604020202020204" pitchFamily="34" charset="0"/>
              </a:rPr>
              <a:t>:</a:t>
            </a:r>
            <a:br>
              <a:rPr lang="fr-FR" sz="2800" kern="100" dirty="0">
                <a:effectLst/>
                <a:latin typeface="Calibri" panose="020F0502020204030204" pitchFamily="34" charset="0"/>
                <a:ea typeface="Calibri" panose="020F0502020204030204" pitchFamily="34" charset="0"/>
                <a:cs typeface="Arial" panose="020B0604020202020204" pitchFamily="34" charset="0"/>
              </a:rPr>
            </a:br>
            <a:r>
              <a:rPr lang="ar-SA" sz="2800" kern="100" dirty="0">
                <a:effectLst/>
                <a:latin typeface="Calibri" panose="020F0502020204030204" pitchFamily="34" charset="0"/>
                <a:ea typeface="Calibri" panose="020F0502020204030204" pitchFamily="34" charset="0"/>
                <a:cs typeface="Arial" panose="020B0604020202020204" pitchFamily="34" charset="0"/>
              </a:rPr>
              <a:t>في برنامج </a:t>
            </a:r>
            <a:r>
              <a:rPr lang="ar-DZ" sz="2800" kern="100" dirty="0">
                <a:effectLst/>
                <a:latin typeface="Calibri" panose="020F0502020204030204" pitchFamily="34" charset="0"/>
                <a:ea typeface="Calibri" panose="020F0502020204030204" pitchFamily="34" charset="0"/>
                <a:cs typeface="Arial" panose="020B0604020202020204" pitchFamily="34" charset="0"/>
              </a:rPr>
              <a:t>"خواطر"، من إذاعة جدَّة </a:t>
            </a:r>
            <a:r>
              <a:rPr lang="ar-SA" sz="2800" kern="100" dirty="0">
                <a:effectLst/>
                <a:latin typeface="Calibri" panose="020F0502020204030204" pitchFamily="34" charset="0"/>
                <a:ea typeface="Calibri" panose="020F0502020204030204" pitchFamily="34" charset="0"/>
                <a:cs typeface="Arial" panose="020B0604020202020204" pitchFamily="34" charset="0"/>
              </a:rPr>
              <a:t> يقوم المخرج بدمج صوت المذيع مع مؤثرات تاريخية (كصوت الجماهير أو الأناشيد القديمة) لإضفاء جو واقعي على الحلقة</a:t>
            </a:r>
            <a:r>
              <a:rPr lang="fr-FR" sz="2800" kern="100" dirty="0">
                <a:effectLst/>
                <a:latin typeface="Calibri" panose="020F050202020403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1370440000"/>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6294A-88DA-FA78-3FCE-42CE64880038}"/>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7A7DDAD7-7651-9E98-A59E-C293DF241190}"/>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طاقم الإنتاج الإذاعي </a:t>
            </a:r>
          </a:p>
        </p:txBody>
      </p:sp>
      <p:sp>
        <p:nvSpPr>
          <p:cNvPr id="29" name="Rectangle 28">
            <a:extLst>
              <a:ext uri="{FF2B5EF4-FFF2-40B4-BE49-F238E27FC236}">
                <a16:creationId xmlns:a16="http://schemas.microsoft.com/office/drawing/2014/main" id="{17347790-A0D4-435F-C1EE-7A136D9D5DBB}"/>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C925DAB-88F9-843C-6CB2-92504D94D6D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08AE1F88-3845-907D-D4BE-FA9AD0A3C383}"/>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8CC45BC6-63CA-F424-CA09-89689235090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0A8D67FA-0121-DECF-6A28-2363D0B588A6}"/>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282F1246-59F3-04C8-EA2E-492A2CDECFC0}"/>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05</a:t>
            </a:r>
            <a:endParaRPr lang="en-US" sz="1400" b="1" dirty="0">
              <a:ea typeface="Roboto Light" panose="02000000000000000000" pitchFamily="2" charset="0"/>
            </a:endParaRPr>
          </a:p>
        </p:txBody>
      </p:sp>
      <p:sp>
        <p:nvSpPr>
          <p:cNvPr id="9" name="ZoneTexte 8">
            <a:extLst>
              <a:ext uri="{FF2B5EF4-FFF2-40B4-BE49-F238E27FC236}">
                <a16:creationId xmlns:a16="http://schemas.microsoft.com/office/drawing/2014/main" id="{E422FAF8-60FC-67C7-07F3-3301FC7E23CA}"/>
              </a:ext>
            </a:extLst>
          </p:cNvPr>
          <p:cNvSpPr txBox="1"/>
          <p:nvPr/>
        </p:nvSpPr>
        <p:spPr>
          <a:xfrm>
            <a:off x="1756881" y="1498031"/>
            <a:ext cx="9503595" cy="5122300"/>
          </a:xfrm>
          <a:prstGeom prst="rect">
            <a:avLst/>
          </a:prstGeom>
          <a:noFill/>
        </p:spPr>
        <p:txBody>
          <a:bodyPr wrap="square">
            <a:spAutoFit/>
          </a:bodyPr>
          <a:lstStyle/>
          <a:p>
            <a:pPr algn="r" rtl="1">
              <a:lnSpc>
                <a:spcPct val="107000"/>
              </a:lnSpc>
              <a:spcAft>
                <a:spcPts val="800"/>
              </a:spcAft>
            </a:pPr>
            <a:r>
              <a:rPr lang="ar-SA" sz="2400" kern="100" dirty="0">
                <a:effectLst/>
                <a:latin typeface="Calibri" panose="020F0502020204030204" pitchFamily="34" charset="0"/>
                <a:ea typeface="Calibri" panose="020F0502020204030204" pitchFamily="34" charset="0"/>
                <a:cs typeface="Arial" panose="020B0604020202020204" pitchFamily="34" charset="0"/>
              </a:rPr>
              <a:t>هو مجموعة الأشخاص المتخصصين الذين يشتركون في إنتاج البرنامج الإذاعي، بحيث يقوم كل واحدٍ منهم بدور محدد ومتكامل مع الآخرين، لضمان نجاح العمل من الناحية الفكرية والفنية والتقنية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q"/>
            </a:pPr>
            <a:r>
              <a:rPr lang="ar-SA"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الم</a:t>
            </a:r>
            <a:r>
              <a:rPr lang="ar-DZ"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ع</a:t>
            </a:r>
            <a:r>
              <a:rPr lang="ar-DZ"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د أو </a:t>
            </a:r>
            <a:r>
              <a:rPr lang="ar-SA" sz="2400" b="1" kern="100" dirty="0" err="1">
                <a:solidFill>
                  <a:schemeClr val="accent1"/>
                </a:solidFill>
                <a:effectLst/>
                <a:latin typeface="Calibri" panose="020F0502020204030204" pitchFamily="34" charset="0"/>
                <a:ea typeface="Calibri" panose="020F0502020204030204" pitchFamily="34" charset="0"/>
                <a:cs typeface="Arial" panose="020B0604020202020204" pitchFamily="34" charset="0"/>
              </a:rPr>
              <a:t>المحر</a:t>
            </a:r>
            <a:r>
              <a:rPr lang="ar-DZ"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ر</a:t>
            </a:r>
            <a:r>
              <a:rPr lang="ar-DZ"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a:t>
            </a:r>
            <a:endParaRPr lang="fr-FR"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r" rtl="1">
              <a:lnSpc>
                <a:spcPct val="107000"/>
              </a:lnSpc>
              <a:spcAft>
                <a:spcPts val="800"/>
              </a:spcAft>
              <a:buSzPts val="1000"/>
              <a:buFont typeface="Wingdings" panose="05000000000000000000" pitchFamily="2" charset="2"/>
              <a:buChar char="q"/>
              <a:tabLst>
                <a:tab pos="4572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المعد</a:t>
            </a:r>
            <a:r>
              <a:rPr lang="fr-FR"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هو العقل المفكر وراء البرنامج، يختار فكرة البرنامج، ويجمع المعلومات والبيانات، وي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الأسئلة أو النصوص التي سيقدمها المذيع</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 </a:t>
            </a:r>
            <a:r>
              <a:rPr lang="ar-SA" sz="2400" kern="100" dirty="0">
                <a:effectLst/>
                <a:latin typeface="Calibri" panose="020F0502020204030204" pitchFamily="34" charset="0"/>
                <a:ea typeface="Calibri" panose="020F0502020204030204" pitchFamily="34" charset="0"/>
                <a:cs typeface="Arial" panose="020B0604020202020204" pitchFamily="34" charset="0"/>
              </a:rPr>
              <a:t>في برنامج حواري، المعد هو من يحدد موضوع الحلقة ويجهز الأسئلة للضيف</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latin typeface="Calibri" panose="020F0502020204030204" pitchFamily="34" charset="0"/>
              <a:ea typeface="Calibri" panose="020F0502020204030204" pitchFamily="34" charset="0"/>
              <a:cs typeface="Arial" panose="020B0604020202020204" pitchFamily="34" charset="0"/>
            </a:endParaRPr>
          </a:p>
          <a:p>
            <a:pPr marL="342900" lvl="0" indent="-342900" algn="r" rtl="1">
              <a:lnSpc>
                <a:spcPct val="107000"/>
              </a:lnSpc>
              <a:spcAft>
                <a:spcPts val="800"/>
              </a:spcAft>
              <a:buSzPts val="1000"/>
              <a:buFont typeface="Wingdings" panose="05000000000000000000" pitchFamily="2" charset="2"/>
              <a:buChar char="q"/>
              <a:tabLst>
                <a:tab pos="457200" algn="l"/>
              </a:tabLst>
            </a:pPr>
            <a:r>
              <a:rPr lang="ar-SA" sz="2400" b="1" dirty="0" err="1">
                <a:effectLst/>
                <a:latin typeface="Calibri" panose="020F0502020204030204" pitchFamily="34" charset="0"/>
                <a:ea typeface="Calibri" panose="020F0502020204030204" pitchFamily="34" charset="0"/>
                <a:cs typeface="Arial" panose="020B0604020202020204" pitchFamily="34" charset="0"/>
              </a:rPr>
              <a:t>المحر</a:t>
            </a:r>
            <a:r>
              <a:rPr lang="ar-DZ" sz="2400" b="1" dirty="0">
                <a:effectLst/>
                <a:latin typeface="Calibri" panose="020F0502020204030204" pitchFamily="34" charset="0"/>
                <a:ea typeface="Calibri" panose="020F0502020204030204" pitchFamily="34" charset="0"/>
                <a:cs typeface="Arial" panose="020B0604020202020204" pitchFamily="34" charset="0"/>
              </a:rPr>
              <a:t>ِّ</a:t>
            </a:r>
            <a:r>
              <a:rPr lang="ar-SA" sz="2400" b="1" dirty="0">
                <a:effectLst/>
                <a:latin typeface="Calibri" panose="020F0502020204030204" pitchFamily="34" charset="0"/>
                <a:ea typeface="Calibri" panose="020F0502020204030204" pitchFamily="34" charset="0"/>
                <a:cs typeface="Arial" panose="020B0604020202020204" pitchFamily="34" charset="0"/>
              </a:rPr>
              <a:t>ر</a:t>
            </a:r>
            <a:r>
              <a:rPr lang="fr-FR" sz="2400" dirty="0">
                <a:effectLst/>
                <a:latin typeface="Calibri" panose="020F0502020204030204" pitchFamily="34" charset="0"/>
                <a:ea typeface="Calibri" panose="020F0502020204030204" pitchFamily="34" charset="0"/>
                <a:cs typeface="Arial" panose="020B0604020202020204" pitchFamily="34" charset="0"/>
              </a:rPr>
              <a:t>:</a:t>
            </a:r>
            <a:br>
              <a:rPr lang="fr-FR" sz="2400" dirty="0">
                <a:effectLst/>
                <a:latin typeface="Calibri" panose="020F0502020204030204" pitchFamily="34" charset="0"/>
                <a:ea typeface="Calibri" panose="020F0502020204030204" pitchFamily="34" charset="0"/>
                <a:cs typeface="Arial" panose="020B0604020202020204" pitchFamily="34" charset="0"/>
              </a:rPr>
            </a:br>
            <a:r>
              <a:rPr lang="ar-SA" sz="2400" dirty="0">
                <a:effectLst/>
                <a:latin typeface="Calibri" panose="020F0502020204030204" pitchFamily="34" charset="0"/>
                <a:ea typeface="Calibri" panose="020F0502020204030204" pitchFamily="34" charset="0"/>
                <a:cs typeface="Arial" panose="020B0604020202020204" pitchFamily="34" charset="0"/>
              </a:rPr>
              <a:t>يختص أكثر بـتحرير الأخبار والتقارير الإذاعية، أي صياغتها بشكل لغوي وصوتي مناسب للبث</a:t>
            </a:r>
            <a:r>
              <a:rPr lang="ar-DZ" sz="2400" dirty="0">
                <a:effectLst/>
                <a:latin typeface="Calibri" panose="020F0502020204030204" pitchFamily="34" charset="0"/>
                <a:ea typeface="Calibri" panose="020F0502020204030204" pitchFamily="34" charset="0"/>
                <a:cs typeface="Arial" panose="020B0604020202020204" pitchFamily="34" charset="0"/>
              </a:rPr>
              <a:t>.</a:t>
            </a:r>
            <a:br>
              <a:rPr lang="fr-FR" sz="2400" dirty="0">
                <a:effectLst/>
                <a:latin typeface="Calibri" panose="020F0502020204030204" pitchFamily="34" charset="0"/>
                <a:ea typeface="Calibri" panose="020F0502020204030204" pitchFamily="34" charset="0"/>
                <a:cs typeface="Arial" panose="020B0604020202020204" pitchFamily="34" charset="0"/>
              </a:rPr>
            </a:br>
            <a:r>
              <a:rPr lang="ar-SA" sz="2400" b="1" dirty="0">
                <a:effectLst/>
                <a:latin typeface="Calibri" panose="020F0502020204030204" pitchFamily="34" charset="0"/>
                <a:ea typeface="Calibri" panose="020F0502020204030204" pitchFamily="34" charset="0"/>
                <a:cs typeface="Arial" panose="020B0604020202020204" pitchFamily="34" charset="0"/>
              </a:rPr>
              <a:t>مثال: </a:t>
            </a:r>
            <a:r>
              <a:rPr lang="ar-SA" sz="2400" dirty="0">
                <a:effectLst/>
                <a:latin typeface="Calibri" panose="020F0502020204030204" pitchFamily="34" charset="0"/>
                <a:ea typeface="Calibri" panose="020F0502020204030204" pitchFamily="34" charset="0"/>
                <a:cs typeface="Arial" panose="020B0604020202020204" pitchFamily="34" charset="0"/>
              </a:rPr>
              <a:t>محرر الأخبار يقوم بتعديل نص الخبر ليكون واضحًا وسهل الفهم عند قراءته على الهواء</a:t>
            </a:r>
            <a:r>
              <a:rPr lang="ar-DZ" sz="2400" dirty="0">
                <a:effectLst/>
                <a:latin typeface="Calibri" panose="020F0502020204030204" pitchFamily="34" charset="0"/>
                <a:ea typeface="Calibri" panose="020F0502020204030204" pitchFamily="34" charset="0"/>
                <a:cs typeface="Arial" panose="020B0604020202020204" pitchFamily="34" charset="0"/>
              </a:rPr>
              <a:t>.</a:t>
            </a:r>
            <a:endParaRPr lang="fr-FR" sz="2400" dirty="0"/>
          </a:p>
        </p:txBody>
      </p:sp>
    </p:spTree>
    <p:extLst>
      <p:ext uri="{BB962C8B-B14F-4D97-AF65-F5344CB8AC3E}">
        <p14:creationId xmlns:p14="http://schemas.microsoft.com/office/powerpoint/2010/main" val="3952104028"/>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2882E-444C-3914-8FD7-86F13DD0C2DD}"/>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AF63CA16-00AE-8B5D-17B8-0FFBA74FADA5}"/>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طاقم الإنتاج الإذاعي </a:t>
            </a:r>
          </a:p>
        </p:txBody>
      </p:sp>
      <p:sp>
        <p:nvSpPr>
          <p:cNvPr id="29" name="Rectangle 28">
            <a:extLst>
              <a:ext uri="{FF2B5EF4-FFF2-40B4-BE49-F238E27FC236}">
                <a16:creationId xmlns:a16="http://schemas.microsoft.com/office/drawing/2014/main" id="{EAAC8116-4CBC-63D9-FACC-E9E5DFBA92D9}"/>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2CFB35B-E188-1C49-BFFE-1D2B3F786C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4268854F-A06F-AB16-A028-C6C8A7BAF13A}"/>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8C154559-A68F-89D8-B308-6B2F98B0305C}"/>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A903A557-2EE8-20D1-1F7E-FE356E1BA1BC}"/>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0" name="ZoneTexte 9">
            <a:extLst>
              <a:ext uri="{FF2B5EF4-FFF2-40B4-BE49-F238E27FC236}">
                <a16:creationId xmlns:a16="http://schemas.microsoft.com/office/drawing/2014/main" id="{B41EA56C-C68F-AA5C-6484-E1ECA36601A5}"/>
              </a:ext>
            </a:extLst>
          </p:cNvPr>
          <p:cNvSpPr txBox="1"/>
          <p:nvPr/>
        </p:nvSpPr>
        <p:spPr>
          <a:xfrm>
            <a:off x="7067126" y="1912595"/>
            <a:ext cx="3914454" cy="3541611"/>
          </a:xfrm>
          <a:prstGeom prst="rect">
            <a:avLst/>
          </a:prstGeom>
          <a:noFill/>
        </p:spPr>
        <p:txBody>
          <a:bodyPr wrap="square">
            <a:spAutoFit/>
          </a:bodyPr>
          <a:lstStyle/>
          <a:p>
            <a:pPr marL="342900" indent="-342900" algn="just" rtl="1">
              <a:lnSpc>
                <a:spcPct val="107000"/>
              </a:lnSpc>
              <a:spcAft>
                <a:spcPts val="800"/>
              </a:spcAft>
              <a:buFont typeface="Wingdings" panose="05000000000000000000" pitchFamily="2" charset="2"/>
              <a:buChar char="q"/>
            </a:pPr>
            <a:r>
              <a:rPr lang="ar-SA"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المذيع أو المحاور</a:t>
            </a:r>
            <a:r>
              <a:rPr lang="ar-DZ"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a:t>
            </a:r>
            <a:endParaRPr lang="fr-FR" sz="2400"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Wingdings" panose="05000000000000000000" pitchFamily="2" charset="2"/>
              <a:buChar char="q"/>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هو الشخص الذي يقدم البرنامج أمام الميكروفون، ويتفاعل مع المستمعين أو الضيوف</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Wingdings" panose="05000000000000000000" pitchFamily="2" charset="2"/>
              <a:buChar char="q"/>
              <a:tabLst>
                <a:tab pos="4572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المحاور</a:t>
            </a:r>
            <a:r>
              <a:rPr lang="ar-SA" sz="2400" kern="100" dirty="0">
                <a:effectLst/>
                <a:latin typeface="Calibri" panose="020F0502020204030204" pitchFamily="34" charset="0"/>
                <a:ea typeface="Calibri" panose="020F0502020204030204" pitchFamily="34" charset="0"/>
                <a:cs typeface="Arial" panose="020B0604020202020204" pitchFamily="34" charset="0"/>
              </a:rPr>
              <a:t> يركز أكثر على إجراء الحوارات والنقاشات مع الضيوف</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latin typeface="Calibri" panose="020F0502020204030204" pitchFamily="34" charset="0"/>
              <a:ea typeface="Calibri" panose="020F0502020204030204" pitchFamily="34" charset="0"/>
              <a:cs typeface="Arial" panose="020B0604020202020204" pitchFamily="34" charset="0"/>
            </a:endParaRPr>
          </a:p>
          <a:p>
            <a:pPr lvl="0" algn="just" rtl="1">
              <a:lnSpc>
                <a:spcPct val="107000"/>
              </a:lnSpc>
              <a:spcAft>
                <a:spcPts val="800"/>
              </a:spcAft>
              <a:buSzPts val="1000"/>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وتتعدد أنواع المذيعين حسب نوع البرنامج</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graphicFrame>
        <p:nvGraphicFramePr>
          <p:cNvPr id="12" name="Tableau 11">
            <a:extLst>
              <a:ext uri="{FF2B5EF4-FFF2-40B4-BE49-F238E27FC236}">
                <a16:creationId xmlns:a16="http://schemas.microsoft.com/office/drawing/2014/main" id="{2FEE7FA1-ECC7-76DB-9189-964937FEA8F3}"/>
              </a:ext>
            </a:extLst>
          </p:cNvPr>
          <p:cNvGraphicFramePr>
            <a:graphicFrameLocks noGrp="1"/>
          </p:cNvGraphicFramePr>
          <p:nvPr>
            <p:extLst>
              <p:ext uri="{D42A27DB-BD31-4B8C-83A1-F6EECF244321}">
                <p14:modId xmlns:p14="http://schemas.microsoft.com/office/powerpoint/2010/main" val="1837390247"/>
              </p:ext>
            </p:extLst>
          </p:nvPr>
        </p:nvGraphicFramePr>
        <p:xfrm>
          <a:off x="1210420" y="1912595"/>
          <a:ext cx="5317971" cy="4264536"/>
        </p:xfrm>
        <a:graphic>
          <a:graphicData uri="http://schemas.openxmlformats.org/drawingml/2006/table">
            <a:tbl>
              <a:tblPr firstRow="1" firstCol="1" bandRow="1">
                <a:tableStyleId>{5C22544A-7EE6-4342-B048-85BDC9FD1C3A}</a:tableStyleId>
              </a:tblPr>
              <a:tblGrid>
                <a:gridCol w="2669509">
                  <a:extLst>
                    <a:ext uri="{9D8B030D-6E8A-4147-A177-3AD203B41FA5}">
                      <a16:colId xmlns:a16="http://schemas.microsoft.com/office/drawing/2014/main" val="4029290122"/>
                    </a:ext>
                  </a:extLst>
                </a:gridCol>
                <a:gridCol w="2648462">
                  <a:extLst>
                    <a:ext uri="{9D8B030D-6E8A-4147-A177-3AD203B41FA5}">
                      <a16:colId xmlns:a16="http://schemas.microsoft.com/office/drawing/2014/main" val="1244530200"/>
                    </a:ext>
                  </a:extLst>
                </a:gridCol>
              </a:tblGrid>
              <a:tr h="0">
                <a:tc>
                  <a:txBody>
                    <a:bodyPr/>
                    <a:lstStyle/>
                    <a:p>
                      <a:pPr algn="ctr">
                        <a:lnSpc>
                          <a:spcPct val="107000"/>
                        </a:lnSpc>
                        <a:spcAft>
                          <a:spcPts val="800"/>
                        </a:spcAft>
                        <a:buNone/>
                      </a:pPr>
                      <a:r>
                        <a:rPr lang="ar-SA" sz="2000" kern="100">
                          <a:effectLst/>
                        </a:rPr>
                        <a:t>التسمية</a:t>
                      </a:r>
                      <a:endParaRPr lang="fr-FR"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r">
                        <a:lnSpc>
                          <a:spcPct val="107000"/>
                        </a:lnSpc>
                        <a:spcAft>
                          <a:spcPts val="800"/>
                        </a:spcAft>
                        <a:buNone/>
                      </a:pPr>
                      <a:r>
                        <a:rPr lang="ar-SA" sz="2000" kern="100">
                          <a:effectLst/>
                        </a:rPr>
                        <a:t>الدور</a:t>
                      </a:r>
                      <a:endParaRPr lang="fr-FR"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555968728"/>
                  </a:ext>
                </a:extLst>
              </a:tr>
              <a:tr h="0">
                <a:tc>
                  <a:txBody>
                    <a:bodyPr/>
                    <a:lstStyle/>
                    <a:p>
                      <a:pPr algn="ctr">
                        <a:lnSpc>
                          <a:spcPct val="107000"/>
                        </a:lnSpc>
                        <a:spcAft>
                          <a:spcPts val="800"/>
                        </a:spcAft>
                        <a:buNone/>
                      </a:pPr>
                      <a:r>
                        <a:rPr lang="fr-FR" sz="2000" kern="100">
                          <a:effectLst/>
                        </a:rPr>
                        <a:t>News Caster</a:t>
                      </a:r>
                      <a:endParaRPr lang="fr-FR"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r">
                        <a:lnSpc>
                          <a:spcPct val="107000"/>
                        </a:lnSpc>
                        <a:spcAft>
                          <a:spcPts val="800"/>
                        </a:spcAft>
                        <a:buNone/>
                      </a:pPr>
                      <a:r>
                        <a:rPr lang="ar-SA" sz="2000" kern="100" dirty="0">
                          <a:effectLst/>
                        </a:rPr>
                        <a:t>قارئ نشرات </a:t>
                      </a:r>
                      <a:r>
                        <a:rPr lang="ar-SA" sz="2000" kern="100" dirty="0" err="1">
                          <a:effectLst/>
                        </a:rPr>
                        <a:t>الأخبا</a:t>
                      </a:r>
                      <a:r>
                        <a:rPr lang="ar-DZ" sz="2000" kern="100" dirty="0">
                          <a:effectLst/>
                        </a:rPr>
                        <a:t>ر </a:t>
                      </a:r>
                      <a:endParaRPr lang="fr-FR"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495226949"/>
                  </a:ext>
                </a:extLst>
              </a:tr>
              <a:tr h="0">
                <a:tc>
                  <a:txBody>
                    <a:bodyPr/>
                    <a:lstStyle/>
                    <a:p>
                      <a:pPr algn="ctr">
                        <a:lnSpc>
                          <a:spcPct val="107000"/>
                        </a:lnSpc>
                        <a:spcAft>
                          <a:spcPts val="800"/>
                        </a:spcAft>
                        <a:buNone/>
                      </a:pPr>
                      <a:r>
                        <a:rPr lang="fr-FR" sz="2000" kern="100">
                          <a:effectLst/>
                        </a:rPr>
                        <a:t>Anchorman</a:t>
                      </a:r>
                      <a:endParaRPr lang="fr-FR"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r">
                        <a:lnSpc>
                          <a:spcPct val="107000"/>
                        </a:lnSpc>
                        <a:spcAft>
                          <a:spcPts val="800"/>
                        </a:spcAft>
                        <a:buNone/>
                      </a:pPr>
                      <a:r>
                        <a:rPr lang="ar-SA" sz="2000" kern="100" dirty="0">
                          <a:effectLst/>
                        </a:rPr>
                        <a:t>المذيع الرئيسي الذي يربط بين فقرات البرنامج ويقودها</a:t>
                      </a:r>
                      <a:endParaRPr lang="fr-FR"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545842396"/>
                  </a:ext>
                </a:extLst>
              </a:tr>
              <a:tr h="0">
                <a:tc>
                  <a:txBody>
                    <a:bodyPr/>
                    <a:lstStyle/>
                    <a:p>
                      <a:pPr algn="ctr">
                        <a:lnSpc>
                          <a:spcPct val="107000"/>
                        </a:lnSpc>
                        <a:spcAft>
                          <a:spcPts val="800"/>
                        </a:spcAft>
                        <a:buNone/>
                      </a:pPr>
                      <a:r>
                        <a:rPr lang="fr-FR" sz="2000" kern="100">
                          <a:effectLst/>
                        </a:rPr>
                        <a:t>Narrator</a:t>
                      </a:r>
                      <a:endParaRPr lang="fr-FR"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r">
                        <a:lnSpc>
                          <a:spcPct val="107000"/>
                        </a:lnSpc>
                        <a:spcAft>
                          <a:spcPts val="800"/>
                        </a:spcAft>
                        <a:buNone/>
                      </a:pPr>
                      <a:r>
                        <a:rPr lang="ar-SA" sz="2000" kern="100" dirty="0">
                          <a:effectLst/>
                        </a:rPr>
                        <a:t>المذيع الذي يعلّق صوتيًا على البرامج التسجيلية أو الوثائقية</a:t>
                      </a:r>
                      <a:endParaRPr lang="fr-FR"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179174024"/>
                  </a:ext>
                </a:extLst>
              </a:tr>
              <a:tr h="0">
                <a:tc>
                  <a:txBody>
                    <a:bodyPr/>
                    <a:lstStyle/>
                    <a:p>
                      <a:pPr algn="ctr">
                        <a:lnSpc>
                          <a:spcPct val="107000"/>
                        </a:lnSpc>
                        <a:spcAft>
                          <a:spcPts val="800"/>
                        </a:spcAft>
                        <a:buNone/>
                      </a:pPr>
                      <a:r>
                        <a:rPr lang="fr-FR" sz="2000" kern="100">
                          <a:effectLst/>
                        </a:rPr>
                        <a:t>Commentator</a:t>
                      </a:r>
                      <a:endParaRPr lang="fr-FR"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r">
                        <a:lnSpc>
                          <a:spcPct val="107000"/>
                        </a:lnSpc>
                        <a:spcAft>
                          <a:spcPts val="800"/>
                        </a:spcAft>
                        <a:buNone/>
                      </a:pPr>
                      <a:r>
                        <a:rPr lang="ar-SA" sz="2000" kern="100" dirty="0">
                          <a:effectLst/>
                        </a:rPr>
                        <a:t>المذيع الذي يقدم التعليقات السياسية أو التحليلات الإخبارية</a:t>
                      </a:r>
                      <a:endParaRPr lang="fr-FR"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307692897"/>
                  </a:ext>
                </a:extLst>
              </a:tr>
              <a:tr h="0">
                <a:tc>
                  <a:txBody>
                    <a:bodyPr/>
                    <a:lstStyle/>
                    <a:p>
                      <a:pPr algn="ctr">
                        <a:lnSpc>
                          <a:spcPct val="107000"/>
                        </a:lnSpc>
                        <a:spcAft>
                          <a:spcPts val="800"/>
                        </a:spcAft>
                        <a:buNone/>
                      </a:pPr>
                      <a:r>
                        <a:rPr lang="fr-FR" sz="2000" kern="100">
                          <a:effectLst/>
                        </a:rPr>
                        <a:t>Interviewer</a:t>
                      </a:r>
                      <a:endParaRPr lang="fr-FR"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r">
                        <a:lnSpc>
                          <a:spcPct val="107000"/>
                        </a:lnSpc>
                        <a:spcAft>
                          <a:spcPts val="800"/>
                        </a:spcAft>
                        <a:buNone/>
                      </a:pPr>
                      <a:r>
                        <a:rPr lang="ar-SA" sz="2000" kern="100" dirty="0">
                          <a:effectLst/>
                        </a:rPr>
                        <a:t>مقدم الحوارات والندوات والمناقشات</a:t>
                      </a:r>
                      <a:endParaRPr lang="fr-FR"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20356063"/>
                  </a:ext>
                </a:extLst>
              </a:tr>
              <a:tr h="0">
                <a:tc>
                  <a:txBody>
                    <a:bodyPr/>
                    <a:lstStyle/>
                    <a:p>
                      <a:pPr algn="ctr">
                        <a:lnSpc>
                          <a:spcPct val="107000"/>
                        </a:lnSpc>
                        <a:spcAft>
                          <a:spcPts val="800"/>
                        </a:spcAft>
                        <a:buNone/>
                      </a:pPr>
                      <a:r>
                        <a:rPr lang="fr-FR" sz="2000" kern="100">
                          <a:effectLst/>
                        </a:rPr>
                        <a:t>Disk Jockey (DJ)</a:t>
                      </a:r>
                      <a:endParaRPr lang="fr-FR"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r">
                        <a:lnSpc>
                          <a:spcPct val="107000"/>
                        </a:lnSpc>
                        <a:spcAft>
                          <a:spcPts val="800"/>
                        </a:spcAft>
                        <a:buNone/>
                      </a:pPr>
                      <a:r>
                        <a:rPr lang="ar-SA" sz="2000" kern="100" dirty="0">
                          <a:effectLst/>
                        </a:rPr>
                        <a:t>مقدم الأغاني والبرامج الموسيقية</a:t>
                      </a:r>
                      <a:endParaRPr lang="fr-FR"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4255076298"/>
                  </a:ext>
                </a:extLst>
              </a:tr>
              <a:tr h="0">
                <a:tc>
                  <a:txBody>
                    <a:bodyPr/>
                    <a:lstStyle/>
                    <a:p>
                      <a:pPr algn="ctr">
                        <a:lnSpc>
                          <a:spcPct val="107000"/>
                        </a:lnSpc>
                        <a:spcAft>
                          <a:spcPts val="800"/>
                        </a:spcAft>
                        <a:buNone/>
                      </a:pPr>
                      <a:r>
                        <a:rPr lang="fr-FR" sz="2000" kern="100" dirty="0">
                          <a:effectLst/>
                        </a:rPr>
                        <a:t>Sport </a:t>
                      </a:r>
                      <a:r>
                        <a:rPr lang="fr-FR" sz="2000" kern="100" dirty="0" err="1">
                          <a:effectLst/>
                        </a:rPr>
                        <a:t>Caster</a:t>
                      </a:r>
                      <a:endParaRPr lang="fr-FR"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r">
                        <a:lnSpc>
                          <a:spcPct val="107000"/>
                        </a:lnSpc>
                        <a:spcAft>
                          <a:spcPts val="800"/>
                        </a:spcAft>
                        <a:buNone/>
                      </a:pPr>
                      <a:r>
                        <a:rPr lang="ar-SA" sz="2000" kern="100" dirty="0">
                          <a:effectLst/>
                        </a:rPr>
                        <a:t>مذيع البرامج والتعليقات الرياضية</a:t>
                      </a:r>
                      <a:endParaRPr lang="fr-FR"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414293353"/>
                  </a:ext>
                </a:extLst>
              </a:tr>
            </a:tbl>
          </a:graphicData>
        </a:graphic>
      </p:graphicFrame>
      <p:sp>
        <p:nvSpPr>
          <p:cNvPr id="13" name="Rectangle 12">
            <a:extLst>
              <a:ext uri="{FF2B5EF4-FFF2-40B4-BE49-F238E27FC236}">
                <a16:creationId xmlns:a16="http://schemas.microsoft.com/office/drawing/2014/main" id="{7EF4F3DD-0164-2795-5EB7-C59447288479}"/>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05</a:t>
            </a:r>
            <a:endParaRPr lang="en-US" sz="1400" b="1" dirty="0">
              <a:ea typeface="Roboto Light" panose="02000000000000000000" pitchFamily="2" charset="0"/>
            </a:endParaRPr>
          </a:p>
        </p:txBody>
      </p:sp>
    </p:spTree>
    <p:extLst>
      <p:ext uri="{BB962C8B-B14F-4D97-AF65-F5344CB8AC3E}">
        <p14:creationId xmlns:p14="http://schemas.microsoft.com/office/powerpoint/2010/main" val="656334778"/>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7ECB7-28BE-68DF-5863-661231FC1494}"/>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906CC348-0294-F848-2103-D8602C47DFDF}"/>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طاقم الإنتاج الإذاعي </a:t>
            </a:r>
          </a:p>
        </p:txBody>
      </p:sp>
      <p:sp>
        <p:nvSpPr>
          <p:cNvPr id="29" name="Rectangle 28">
            <a:extLst>
              <a:ext uri="{FF2B5EF4-FFF2-40B4-BE49-F238E27FC236}">
                <a16:creationId xmlns:a16="http://schemas.microsoft.com/office/drawing/2014/main" id="{7421BA83-3843-C3F5-7815-9738EBC35879}"/>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3E0F78E-A203-5CF3-8D40-AC4D14F8F3A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3B6FC7EB-FD9C-D438-AA57-B2C3A2DE41C7}"/>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86876A4C-5BD0-B917-A322-88F4D40AE7FB}"/>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910078CB-769F-A1CE-1DF4-0EB0C467D00C}"/>
              </a:ext>
            </a:extLst>
          </p:cNvPr>
          <p:cNvSpPr/>
          <p:nvPr/>
        </p:nvSpPr>
        <p:spPr>
          <a:xfrm rot="16200000" flipV="1">
            <a:off x="-2254671" y="2594770"/>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ZoneTexte 4">
            <a:extLst>
              <a:ext uri="{FF2B5EF4-FFF2-40B4-BE49-F238E27FC236}">
                <a16:creationId xmlns:a16="http://schemas.microsoft.com/office/drawing/2014/main" id="{FDC40D46-FF22-3B06-D48B-0A429738A806}"/>
              </a:ext>
            </a:extLst>
          </p:cNvPr>
          <p:cNvSpPr txBox="1"/>
          <p:nvPr/>
        </p:nvSpPr>
        <p:spPr>
          <a:xfrm>
            <a:off x="2333624" y="1474106"/>
            <a:ext cx="9439275" cy="4684680"/>
          </a:xfrm>
          <a:prstGeom prst="rect">
            <a:avLst/>
          </a:prstGeom>
          <a:noFill/>
        </p:spPr>
        <p:txBody>
          <a:bodyPr wrap="square">
            <a:spAutoFit/>
          </a:bodyPr>
          <a:lstStyle/>
          <a:p>
            <a:pPr marL="342900" indent="-342900" algn="just" rtl="1">
              <a:lnSpc>
                <a:spcPct val="107000"/>
              </a:lnSpc>
              <a:spcAft>
                <a:spcPts val="800"/>
              </a:spcAft>
              <a:buFont typeface="Wingdings" panose="05000000000000000000" pitchFamily="2" charset="2"/>
              <a:buChar char="q"/>
            </a:pPr>
            <a:r>
              <a:rPr lang="ar-DZ"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مه</a:t>
            </a:r>
            <a:r>
              <a:rPr lang="ar-SA"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ندس الصوت</a:t>
            </a:r>
            <a:r>
              <a:rPr lang="ar-DZ"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a:t>
            </a:r>
            <a:endParaRPr lang="fr-FR"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هو الفني المتخصص في التعامل مع الصوت</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يقوم بضبط مستويات الصوت، وتسجيل الحوارات، وإضافة المؤثرات الصوتية والموسيقى، </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lvl="0" algn="r" rtl="1">
              <a:lnSpc>
                <a:spcPct val="107000"/>
              </a:lnSpc>
              <a:spcAft>
                <a:spcPts val="800"/>
              </a:spcAft>
              <a:buSzPts val="1000"/>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لضمان جودة البث ونقائه</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latin typeface="Calibri" panose="020F0502020204030204" pitchFamily="34" charset="0"/>
              <a:ea typeface="Calibri" panose="020F0502020204030204" pitchFamily="34" charset="0"/>
              <a:cs typeface="Arial" panose="020B0604020202020204" pitchFamily="34" charset="0"/>
            </a:endParaRPr>
          </a:p>
          <a:p>
            <a:pPr lvl="0" algn="r" rtl="1">
              <a:lnSpc>
                <a:spcPct val="107000"/>
              </a:lnSpc>
              <a:spcAft>
                <a:spcPts val="800"/>
              </a:spcAft>
              <a:buSzPts val="1000"/>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بمعنى آخر: هو من يجعل البرنامج يبدو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حترافيًا</a:t>
            </a:r>
            <a:r>
              <a:rPr lang="ar-SA" sz="2400" kern="100" dirty="0">
                <a:effectLst/>
                <a:latin typeface="Calibri" panose="020F0502020204030204" pitchFamily="34" charset="0"/>
                <a:ea typeface="Calibri" panose="020F0502020204030204" pitchFamily="34" charset="0"/>
                <a:cs typeface="Arial" panose="020B0604020202020204" pitchFamily="34" charset="0"/>
              </a:rPr>
              <a:t>” في أذُن المستمع</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indent="-342900" algn="just" rtl="1">
              <a:lnSpc>
                <a:spcPct val="107000"/>
              </a:lnSpc>
              <a:spcAft>
                <a:spcPts val="800"/>
              </a:spcAft>
              <a:buFont typeface="Wingdings" panose="05000000000000000000" pitchFamily="2" charset="2"/>
              <a:buChar char="q"/>
            </a:pPr>
            <a:r>
              <a:rPr lang="ar-SA"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المخرج الم</a:t>
            </a:r>
            <a:r>
              <a:rPr lang="ar-DZ"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ن</a:t>
            </a:r>
            <a:r>
              <a:rPr lang="ar-DZ"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ف</a:t>
            </a:r>
            <a:r>
              <a:rPr lang="ar-DZ"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a:t>
            </a:r>
            <a:r>
              <a:rPr lang="ar-SA"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ذ</a:t>
            </a:r>
            <a:endParaRPr lang="fr-FR"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هو الشخص الذي يُنفذ عمليًا رؤية المخرج في الأستوديو</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just">
              <a:buNone/>
            </a:pPr>
            <a:r>
              <a:rPr lang="ar-SA" sz="2400" dirty="0">
                <a:effectLst/>
                <a:latin typeface="Calibri" panose="020F0502020204030204" pitchFamily="34" charset="0"/>
                <a:ea typeface="Calibri" panose="020F0502020204030204" pitchFamily="34" charset="0"/>
                <a:cs typeface="Arial" panose="020B0604020202020204" pitchFamily="34" charset="0"/>
              </a:rPr>
              <a:t>يتابع عملية التسجيل، ويشرف على أداء المذيعين، ويضبط التوقيتات والمؤثرات الصوتية أثناء</a:t>
            </a:r>
            <a:endParaRPr lang="ar-DZ" sz="2400" dirty="0">
              <a:effectLst/>
              <a:latin typeface="Calibri" panose="020F0502020204030204" pitchFamily="34" charset="0"/>
              <a:ea typeface="Calibri" panose="020F0502020204030204" pitchFamily="34" charset="0"/>
              <a:cs typeface="Arial" panose="020B0604020202020204" pitchFamily="34" charset="0"/>
            </a:endParaRPr>
          </a:p>
          <a:p>
            <a:pPr algn="r">
              <a:buNone/>
            </a:pPr>
            <a:r>
              <a:rPr lang="ar-SA" sz="2400" dirty="0">
                <a:effectLst/>
                <a:latin typeface="Calibri" panose="020F0502020204030204" pitchFamily="34" charset="0"/>
                <a:ea typeface="Calibri" panose="020F0502020204030204" pitchFamily="34" charset="0"/>
                <a:cs typeface="Arial" panose="020B0604020202020204" pitchFamily="34" charset="0"/>
              </a:rPr>
              <a:t>التنفيذ</a:t>
            </a:r>
            <a:r>
              <a:rPr lang="ar-DZ" sz="2400" dirty="0">
                <a:effectLst/>
                <a:latin typeface="Calibri" panose="020F0502020204030204" pitchFamily="34" charset="0"/>
                <a:ea typeface="Calibri" panose="020F0502020204030204" pitchFamily="34" charset="0"/>
                <a:cs typeface="Arial" panose="020B0604020202020204" pitchFamily="34" charset="0"/>
              </a:rPr>
              <a:t> </a:t>
            </a:r>
            <a:r>
              <a:rPr lang="ar-SA" sz="2400" dirty="0">
                <a:latin typeface="Calibri" panose="020F0502020204030204" pitchFamily="34" charset="0"/>
                <a:ea typeface="Calibri" panose="020F0502020204030204" pitchFamily="34" charset="0"/>
              </a:rPr>
              <a:t>كأنه “المهندس الميداني” للعمل الإذاعي</a:t>
            </a:r>
            <a:r>
              <a:rPr lang="ar-DZ" sz="2400" dirty="0">
                <a:latin typeface="Calibri" panose="020F0502020204030204" pitchFamily="34" charset="0"/>
                <a:ea typeface="Calibri" panose="020F0502020204030204" pitchFamily="34" charset="0"/>
              </a:rPr>
              <a:t>.</a:t>
            </a:r>
            <a:br>
              <a:rPr lang="fr-FR" sz="2400" dirty="0">
                <a:effectLst/>
                <a:latin typeface="Calibri" panose="020F0502020204030204" pitchFamily="34" charset="0"/>
                <a:ea typeface="Calibri" panose="020F0502020204030204" pitchFamily="34" charset="0"/>
                <a:cs typeface="Arial" panose="020B0604020202020204" pitchFamily="34" charset="0"/>
              </a:rPr>
            </a:br>
            <a:endParaRPr lang="fr-FR" sz="2400" dirty="0"/>
          </a:p>
        </p:txBody>
      </p:sp>
      <p:sp>
        <p:nvSpPr>
          <p:cNvPr id="7" name="Rectangle 6">
            <a:extLst>
              <a:ext uri="{FF2B5EF4-FFF2-40B4-BE49-F238E27FC236}">
                <a16:creationId xmlns:a16="http://schemas.microsoft.com/office/drawing/2014/main" id="{1AE30419-B192-0D69-1838-F182DA2D1D9B}"/>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05</a:t>
            </a:r>
            <a:endParaRPr lang="en-US" sz="1400" b="1" dirty="0">
              <a:ea typeface="Roboto Light" panose="02000000000000000000" pitchFamily="2" charset="0"/>
            </a:endParaRPr>
          </a:p>
        </p:txBody>
      </p:sp>
    </p:spTree>
    <p:extLst>
      <p:ext uri="{BB962C8B-B14F-4D97-AF65-F5344CB8AC3E}">
        <p14:creationId xmlns:p14="http://schemas.microsoft.com/office/powerpoint/2010/main" val="458748338"/>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E8825-39E9-3595-9C45-19EE0CB67531}"/>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0D2E0A53-9CBA-3000-2D7B-89DA88EA7B48}"/>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طاقم الإنتاج الإذاعي </a:t>
            </a:r>
          </a:p>
        </p:txBody>
      </p:sp>
      <p:sp>
        <p:nvSpPr>
          <p:cNvPr id="29" name="Rectangle 28">
            <a:extLst>
              <a:ext uri="{FF2B5EF4-FFF2-40B4-BE49-F238E27FC236}">
                <a16:creationId xmlns:a16="http://schemas.microsoft.com/office/drawing/2014/main" id="{AB268D11-ED40-2F0F-189A-AD14314FBE2E}"/>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27FF63A-7F51-209C-7879-436F90E59C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BD8B2876-D815-3D52-3A2C-63847655AD8C}"/>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6C9FB17E-4EAB-C597-58EC-B07E957EB05C}"/>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681C2594-5CE0-91E7-7E2D-8BB4D4D05B88}"/>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9" name="ZoneTexte 8">
            <a:extLst>
              <a:ext uri="{FF2B5EF4-FFF2-40B4-BE49-F238E27FC236}">
                <a16:creationId xmlns:a16="http://schemas.microsoft.com/office/drawing/2014/main" id="{9A0232A6-D4C5-E41B-A05B-DA68466B670F}"/>
              </a:ext>
            </a:extLst>
          </p:cNvPr>
          <p:cNvSpPr txBox="1"/>
          <p:nvPr/>
        </p:nvSpPr>
        <p:spPr>
          <a:xfrm>
            <a:off x="6156540" y="1548283"/>
            <a:ext cx="5295012" cy="4331955"/>
          </a:xfrm>
          <a:prstGeom prst="rect">
            <a:avLst/>
          </a:prstGeom>
          <a:noFill/>
        </p:spPr>
        <p:txBody>
          <a:bodyPr wrap="square">
            <a:spAutoFit/>
          </a:bodyPr>
          <a:lstStyle/>
          <a:p>
            <a:pPr marL="342900" indent="-342900" algn="just" rtl="1">
              <a:lnSpc>
                <a:spcPct val="107000"/>
              </a:lnSpc>
              <a:spcAft>
                <a:spcPts val="800"/>
              </a:spcAft>
              <a:buFont typeface="Wingdings" panose="05000000000000000000" pitchFamily="2" charset="2"/>
              <a:buChar char="q"/>
            </a:pPr>
            <a:r>
              <a:rPr lang="ar-SA"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المخرج</a:t>
            </a:r>
            <a:r>
              <a:rPr lang="ar-DZ" sz="2400" b="1"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a:t>
            </a:r>
            <a:endParaRPr lang="fr-FR" sz="2400" kern="100" dirty="0">
              <a:solidFill>
                <a:schemeClr val="accent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هو قائد الفريق والمسؤول عن الشكل النهائي للبرنامج</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يشارك في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ختيار</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الفكرة مع المعد، ويضع الخطة الإخراجية (كيف سيُقدَّم البرنامج، وأين تُستخدم الموسيقى أو المؤثرات)، ويشرف على عملية المونتاج</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lnSpc>
                <a:spcPct val="107000"/>
              </a:lnSpc>
              <a:spcAft>
                <a:spcPts val="800"/>
              </a:spcAft>
              <a:buSzPts val="1000"/>
              <a:buFont typeface="Symbol" panose="05050102010706020507" pitchFamily="18" charset="2"/>
              <a:buChar char=""/>
              <a:tabLst>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يجب أن يمتلك ثقافة عامة واسعة، وذوقًا فنيًا، ومعرفة تقنية بخصوصيات الإذاعة (مثل توظيف الصوت والموسيقى في غياب الصورة)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pic>
        <p:nvPicPr>
          <p:cNvPr id="12" name="Image 11">
            <a:extLst>
              <a:ext uri="{FF2B5EF4-FFF2-40B4-BE49-F238E27FC236}">
                <a16:creationId xmlns:a16="http://schemas.microsoft.com/office/drawing/2014/main" id="{09E59736-0B33-6A80-E137-AA26D7770AB9}"/>
              </a:ext>
            </a:extLst>
          </p:cNvPr>
          <p:cNvPicPr>
            <a:picLocks noChangeAspect="1"/>
          </p:cNvPicPr>
          <p:nvPr/>
        </p:nvPicPr>
        <p:blipFill>
          <a:blip r:embed="rId7" cstate="print">
            <a:extLst>
              <a:ext uri="{BEBA8EAE-BF5A-486C-A8C5-ECC9F3942E4B}">
                <a14:imgProps xmlns:a14="http://schemas.microsoft.com/office/drawing/2010/main">
                  <a14:imgLayer r:embed="rId8">
                    <a14:imgEffect>
                      <a14:saturation sat="66000"/>
                    </a14:imgEffect>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530036" y="1817942"/>
            <a:ext cx="4980467" cy="37926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3" name="Rectangle 12">
            <a:extLst>
              <a:ext uri="{FF2B5EF4-FFF2-40B4-BE49-F238E27FC236}">
                <a16:creationId xmlns:a16="http://schemas.microsoft.com/office/drawing/2014/main" id="{E0C2B07B-64D0-1A0D-FF51-EDE675285D42}"/>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05</a:t>
            </a:r>
            <a:endParaRPr lang="en-US" sz="1400" b="1" dirty="0">
              <a:ea typeface="Roboto Light" panose="02000000000000000000" pitchFamily="2" charset="0"/>
            </a:endParaRPr>
          </a:p>
        </p:txBody>
      </p:sp>
    </p:spTree>
    <p:extLst>
      <p:ext uri="{BB962C8B-B14F-4D97-AF65-F5344CB8AC3E}">
        <p14:creationId xmlns:p14="http://schemas.microsoft.com/office/powerpoint/2010/main" val="3469468957"/>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0E5F20-2711-315D-8FCB-2AFFE20E6208}"/>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B990F0FA-96BC-8F99-1EDF-6679A1CE8EBA}"/>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خصائص البنية البرامجية  للإذاعة </a:t>
            </a:r>
          </a:p>
        </p:txBody>
      </p:sp>
      <p:sp>
        <p:nvSpPr>
          <p:cNvPr id="29" name="Rectangle 28">
            <a:extLst>
              <a:ext uri="{FF2B5EF4-FFF2-40B4-BE49-F238E27FC236}">
                <a16:creationId xmlns:a16="http://schemas.microsoft.com/office/drawing/2014/main" id="{1F72AE2F-9C6D-9DE1-EB85-6C73C4E819F6}"/>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D0EB09D7-3AE2-2345-7CEB-0425945979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489E2C5D-45C7-82E4-30D8-D3BF6B05419D}"/>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B10A2AE7-87D7-0F7E-12F7-037359493CB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420CCFE1-31BA-74C2-1D25-A3E146E63B8B}"/>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44B92169-ACFB-4B99-3000-078D61FCFAD7}"/>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06</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8597CA13-EFAF-358A-6A56-8AC802F85871}"/>
              </a:ext>
            </a:extLst>
          </p:cNvPr>
          <p:cNvSpPr txBox="1"/>
          <p:nvPr/>
        </p:nvSpPr>
        <p:spPr>
          <a:xfrm>
            <a:off x="2987749" y="1729868"/>
            <a:ext cx="8017368" cy="3146439"/>
          </a:xfrm>
          <a:prstGeom prst="rect">
            <a:avLst/>
          </a:prstGeom>
          <a:noFill/>
        </p:spPr>
        <p:txBody>
          <a:bodyPr wrap="square">
            <a:spAutoFit/>
          </a:bodyPr>
          <a:lstStyle/>
          <a:p>
            <a:pPr algn="r" rtl="1">
              <a:lnSpc>
                <a:spcPct val="107000"/>
              </a:lnSpc>
              <a:spcAft>
                <a:spcPts val="800"/>
              </a:spcAft>
              <a:buNone/>
            </a:pPr>
            <a:r>
              <a:rPr lang="ar-SA" sz="2400" b="1" kern="100" dirty="0">
                <a:solidFill>
                  <a:srgbClr val="EE0000"/>
                </a:solidFill>
                <a:effectLst/>
                <a:latin typeface="Calibri" panose="020F0502020204030204" pitchFamily="34" charset="0"/>
                <a:ea typeface="Calibri" panose="020F0502020204030204" pitchFamily="34" charset="0"/>
                <a:cs typeface="Arial" panose="020B0604020202020204" pitchFamily="34" charset="0"/>
              </a:rPr>
              <a:t>خصائص البنية البرامجية للإذاعة </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أ. ال</a:t>
            </a:r>
            <a:r>
              <a:rPr lang="ar-DZ" sz="2400" b="1" kern="100" dirty="0">
                <a:effectLst/>
                <a:latin typeface="Calibri" panose="020F0502020204030204" pitchFamily="34" charset="0"/>
                <a:ea typeface="Calibri" panose="020F0502020204030204" pitchFamily="34" charset="0"/>
                <a:cs typeface="Arial" panose="020B0604020202020204" pitchFamily="34" charset="0"/>
              </a:rPr>
              <a:t>إ</a:t>
            </a:r>
            <a:r>
              <a:rPr lang="ar-SA" sz="2400" b="1" kern="100" dirty="0" err="1">
                <a:effectLst/>
                <a:latin typeface="Calibri" panose="020F0502020204030204" pitchFamily="34" charset="0"/>
                <a:ea typeface="Calibri" panose="020F0502020204030204" pitchFamily="34" charset="0"/>
                <a:cs typeface="Arial" panose="020B0604020202020204" pitchFamily="34" charset="0"/>
              </a:rPr>
              <a:t>رتباط</a:t>
            </a:r>
            <a:r>
              <a:rPr lang="ar-SA" sz="2400" b="1" kern="100" dirty="0">
                <a:effectLst/>
                <a:latin typeface="Calibri" panose="020F0502020204030204" pitchFamily="34" charset="0"/>
                <a:ea typeface="Calibri" panose="020F0502020204030204" pitchFamily="34" charset="0"/>
                <a:cs typeface="Arial" panose="020B0604020202020204" pitchFamily="34" charset="0"/>
              </a:rPr>
              <a:t> العضوي ب</a:t>
            </a:r>
            <a:r>
              <a:rPr lang="ar-DZ" sz="2400" b="1" kern="100" dirty="0">
                <a:effectLst/>
                <a:latin typeface="Calibri" panose="020F0502020204030204" pitchFamily="34" charset="0"/>
                <a:ea typeface="Calibri" panose="020F0502020204030204" pitchFamily="34" charset="0"/>
                <a:cs typeface="Arial" panose="020B0604020202020204" pitchFamily="34" charset="0"/>
              </a:rPr>
              <a:t>إ</a:t>
            </a:r>
            <a:r>
              <a:rPr lang="ar-SA" sz="2400" b="1" kern="100" dirty="0" err="1">
                <a:effectLst/>
                <a:latin typeface="Calibri" panose="020F0502020204030204" pitchFamily="34" charset="0"/>
                <a:ea typeface="Calibri" panose="020F0502020204030204" pitchFamily="34" charset="0"/>
                <a:cs typeface="Arial" panose="020B0604020202020204" pitchFamily="34" charset="0"/>
              </a:rPr>
              <a:t>ستراتيجية</a:t>
            </a:r>
            <a:r>
              <a:rPr lang="ar-SA" sz="2400" b="1" kern="100" dirty="0">
                <a:effectLst/>
                <a:latin typeface="Calibri" panose="020F0502020204030204" pitchFamily="34" charset="0"/>
                <a:ea typeface="Calibri" panose="020F0502020204030204" pitchFamily="34" charset="0"/>
                <a:cs typeface="Arial" panose="020B0604020202020204" pitchFamily="34" charset="0"/>
              </a:rPr>
              <a:t> المحطة</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endParaRPr lang="ar-DZ" sz="2400" b="1" kern="100" dirty="0">
              <a:latin typeface="Calibri" panose="020F0502020204030204" pitchFamily="34" charset="0"/>
              <a:ea typeface="Calibri" panose="020F0502020204030204" pitchFamily="34" charset="0"/>
              <a:cs typeface="Arial" panose="020B0604020202020204" pitchFamily="34" charset="0"/>
            </a:endParaRPr>
          </a:p>
          <a:p>
            <a:pPr marL="342900" indent="-342900" algn="just" rtl="1">
              <a:lnSpc>
                <a:spcPct val="107000"/>
              </a:lnSpc>
              <a:spcAft>
                <a:spcPts val="800"/>
              </a:spcAft>
              <a:buFont typeface="Wingdings" panose="05000000000000000000" pitchFamily="2" charset="2"/>
              <a:buChar char="§"/>
            </a:pPr>
            <a:r>
              <a:rPr lang="ar-SA" sz="2400" kern="100" dirty="0">
                <a:effectLst/>
                <a:latin typeface="Calibri" panose="020F0502020204030204" pitchFamily="34" charset="0"/>
                <a:ea typeface="Calibri" panose="020F0502020204030204" pitchFamily="34" charset="0"/>
                <a:cs typeface="Arial" panose="020B0604020202020204" pitchFamily="34" charset="0"/>
              </a:rPr>
              <a:t>يجب أن تكون البرامج الإذاعية ناتجة عن خطة واضحة وأهداف محددة تضعها إدارة الإذاعة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أي أن</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كل برنامج يُنتج أو يُبث يجب أن يخدم سياسة الإذاعة ويُسهم في تحقيق رسالتها وأهدافها (ثقافية، تعليمية، ترفيهية، وطنية...)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just" rtl="1">
              <a:lnSpc>
                <a:spcPct val="107000"/>
              </a:lnSpc>
              <a:spcAft>
                <a:spcPts val="800"/>
              </a:spcAft>
              <a:buFont typeface="Wingdings" panose="05000000000000000000" pitchFamily="2" charset="2"/>
              <a:buChar char="§"/>
            </a:pPr>
            <a:r>
              <a:rPr lang="ar-SA" sz="2400" kern="100" dirty="0">
                <a:effectLst/>
                <a:latin typeface="Calibri" panose="020F0502020204030204" pitchFamily="34" charset="0"/>
                <a:ea typeface="Calibri" panose="020F0502020204030204" pitchFamily="34" charset="0"/>
                <a:cs typeface="Arial" panose="020B0604020202020204" pitchFamily="34" charset="0"/>
              </a:rPr>
              <a:t>تطبيق هذا المبدأ عمليًا ليس سهلًا، لأن المذيعين والمنتجين قد تختلف 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ؤ</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اهم أو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هتماماتهم</a:t>
            </a:r>
            <a:r>
              <a:rPr lang="ar-SA" sz="2400" kern="100" dirty="0">
                <a:effectLst/>
                <a:latin typeface="Calibri" panose="020F0502020204030204" pitchFamily="34" charset="0"/>
                <a:ea typeface="Calibri" panose="020F0502020204030204" pitchFamily="34" charset="0"/>
                <a:cs typeface="Arial" panose="020B0604020202020204" pitchFamily="34" charset="0"/>
              </a:rPr>
              <a:t> عن الخط العام للمحطة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440472190"/>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30054-2396-70F7-34E7-5040CA0F7BE3}"/>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565AA444-0FAE-57F6-976E-CC7121FFE804}"/>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خصائص البنية البرامجية  للإذاعة </a:t>
            </a:r>
          </a:p>
        </p:txBody>
      </p:sp>
      <p:sp>
        <p:nvSpPr>
          <p:cNvPr id="29" name="Rectangle 28">
            <a:extLst>
              <a:ext uri="{FF2B5EF4-FFF2-40B4-BE49-F238E27FC236}">
                <a16:creationId xmlns:a16="http://schemas.microsoft.com/office/drawing/2014/main" id="{1CA4ED03-4A47-F9F7-E8E8-455E2FC9147E}"/>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01DB43E-99B3-2528-B78D-570FDE72BB9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9C11F1AC-E0EC-E0BA-CF5F-9CA4834FA589}"/>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A4B58221-29AA-C689-A9AC-AA1DAB6A764D}"/>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AC7B4CEB-5BB1-710C-CC70-59C4A31DF2CE}"/>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ZoneTexte 4">
            <a:extLst>
              <a:ext uri="{FF2B5EF4-FFF2-40B4-BE49-F238E27FC236}">
                <a16:creationId xmlns:a16="http://schemas.microsoft.com/office/drawing/2014/main" id="{82B3DA3A-4F7F-A037-CB93-35878D1D115D}"/>
              </a:ext>
            </a:extLst>
          </p:cNvPr>
          <p:cNvSpPr txBox="1"/>
          <p:nvPr/>
        </p:nvSpPr>
        <p:spPr>
          <a:xfrm>
            <a:off x="5167407" y="1729868"/>
            <a:ext cx="5796018" cy="3598614"/>
          </a:xfrm>
          <a:prstGeom prst="rect">
            <a:avLst/>
          </a:prstGeom>
          <a:noFill/>
        </p:spPr>
        <p:txBody>
          <a:bodyPr wrap="square">
            <a:spAutoFit/>
          </a:bodyPr>
          <a:lstStyle/>
          <a:p>
            <a:pPr algn="r" rtl="1">
              <a:lnSpc>
                <a:spcPct val="107000"/>
              </a:lnSpc>
              <a:spcAft>
                <a:spcPts val="800"/>
              </a:spcAft>
              <a:buNone/>
            </a:pPr>
            <a:r>
              <a:rPr lang="ar-SA" sz="2800" b="1" kern="100" dirty="0">
                <a:effectLst/>
                <a:latin typeface="Calibri" panose="020F0502020204030204" pitchFamily="34" charset="0"/>
                <a:ea typeface="Calibri" panose="020F0502020204030204" pitchFamily="34" charset="0"/>
                <a:cs typeface="Arial" panose="020B0604020202020204" pitchFamily="34" charset="0"/>
              </a:rPr>
              <a:t>ب</a:t>
            </a:r>
            <a:r>
              <a:rPr lang="ar-SA" sz="2000" b="1" kern="100" dirty="0">
                <a:effectLst/>
                <a:latin typeface="Calibri" panose="020F0502020204030204" pitchFamily="34" charset="0"/>
                <a:ea typeface="Calibri" panose="020F0502020204030204" pitchFamily="34" charset="0"/>
                <a:cs typeface="Arial" panose="020B0604020202020204" pitchFamily="34" charset="0"/>
              </a:rPr>
              <a:t>. </a:t>
            </a:r>
            <a:r>
              <a:rPr lang="ar-SA" sz="2400" b="1" kern="100" dirty="0">
                <a:effectLst/>
                <a:latin typeface="Calibri" panose="020F0502020204030204" pitchFamily="34" charset="0"/>
                <a:ea typeface="Calibri" panose="020F0502020204030204" pitchFamily="34" charset="0"/>
                <a:cs typeface="Arial" panose="020B0604020202020204" pitchFamily="34" charset="0"/>
              </a:rPr>
              <a:t>ال</a:t>
            </a:r>
            <a:r>
              <a:rPr lang="ar-DZ" sz="2400" b="1" kern="100" dirty="0">
                <a:effectLst/>
                <a:latin typeface="Calibri" panose="020F0502020204030204" pitchFamily="34" charset="0"/>
                <a:ea typeface="Calibri" panose="020F0502020204030204" pitchFamily="34" charset="0"/>
                <a:cs typeface="Arial" panose="020B0604020202020204" pitchFamily="34" charset="0"/>
              </a:rPr>
              <a:t>إِ</a:t>
            </a:r>
            <a:r>
              <a:rPr lang="ar-SA" sz="2400" b="1" kern="100" dirty="0" err="1">
                <a:effectLst/>
                <a:latin typeface="Calibri" panose="020F0502020204030204" pitchFamily="34" charset="0"/>
                <a:ea typeface="Calibri" panose="020F0502020204030204" pitchFamily="34" charset="0"/>
                <a:cs typeface="Arial" panose="020B0604020202020204" pitchFamily="34" charset="0"/>
              </a:rPr>
              <a:t>ستجابة</a:t>
            </a:r>
            <a:r>
              <a:rPr lang="ar-SA" sz="2400" b="1" kern="100" dirty="0">
                <a:effectLst/>
                <a:latin typeface="Calibri" panose="020F0502020204030204" pitchFamily="34" charset="0"/>
                <a:ea typeface="Calibri" panose="020F0502020204030204" pitchFamily="34" charset="0"/>
                <a:cs typeface="Arial" panose="020B0604020202020204" pitchFamily="34" charset="0"/>
              </a:rPr>
              <a:t> للشخصية الإعلامية للم</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حط</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SA" sz="2400" b="1" kern="100" dirty="0">
                <a:effectLst/>
                <a:latin typeface="Calibri" panose="020F0502020204030204" pitchFamily="34" charset="0"/>
                <a:ea typeface="Calibri" panose="020F0502020204030204" pitchFamily="34" charset="0"/>
                <a:cs typeface="Arial" panose="020B0604020202020204" pitchFamily="34" charset="0"/>
              </a:rPr>
              <a:t>ة</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endParaRPr lang="ar-DZ" sz="2400" b="1" kern="100" dirty="0">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pPr>
            <a:r>
              <a:rPr lang="ar-SA" sz="2400" kern="100" dirty="0">
                <a:effectLst/>
                <a:latin typeface="Calibri" panose="020F0502020204030204" pitchFamily="34" charset="0"/>
                <a:ea typeface="Calibri" panose="020F0502020204030204" pitchFamily="34" charset="0"/>
                <a:cs typeface="Arial" panose="020B0604020202020204" pitchFamily="34" charset="0"/>
              </a:rPr>
              <a:t>يجب أن تعكس البرامج هوية الإذاعة أو طابعها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ز (مثلاً: إذاعة شبابية، دينية، ثقافية، رياضية...)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pPr>
            <a:r>
              <a:rPr lang="ar-DZ" sz="2400" kern="100" dirty="0">
                <a:latin typeface="Calibri" panose="020F0502020204030204" pitchFamily="34" charset="0"/>
                <a:ea typeface="Calibri" panose="020F0502020204030204" pitchFamily="34" charset="0"/>
                <a:cs typeface="Arial" panose="020B0604020202020204" pitchFamily="34" charset="0"/>
              </a:rPr>
              <a:t>ل</a:t>
            </a:r>
            <a:r>
              <a:rPr lang="ar-SA" sz="2400" kern="100" dirty="0">
                <a:effectLst/>
                <a:latin typeface="Calibri" panose="020F0502020204030204" pitchFamily="34" charset="0"/>
                <a:ea typeface="Calibri" panose="020F0502020204030204" pitchFamily="34" charset="0"/>
                <a:cs typeface="Arial" panose="020B0604020202020204" pitchFamily="34" charset="0"/>
              </a:rPr>
              <a:t>ا</a:t>
            </a: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يصح أن تبث المحطة برامج تتناقض مع شخصيتها</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مثلًا: إذاعة ثقافية لا تبث برامج سطحية أو ترفيهية بحتة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pPr>
            <a:r>
              <a:rPr lang="ar-SA" sz="2400" kern="100" dirty="0">
                <a:effectLst/>
                <a:latin typeface="Calibri" panose="020F0502020204030204" pitchFamily="34" charset="0"/>
                <a:ea typeface="Calibri" panose="020F0502020204030204" pitchFamily="34" charset="0"/>
                <a:cs typeface="Arial" panose="020B0604020202020204" pitchFamily="34" charset="0"/>
              </a:rPr>
              <a:t>الهدف هو أن يشعر المستمع بال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نسجام</a:t>
            </a:r>
            <a:r>
              <a:rPr lang="ar-SA" sz="2400" kern="100" dirty="0">
                <a:effectLst/>
                <a:latin typeface="Calibri" panose="020F0502020204030204" pitchFamily="34" charset="0"/>
                <a:ea typeface="Calibri" panose="020F0502020204030204" pitchFamily="34" charset="0"/>
                <a:cs typeface="Arial" panose="020B0604020202020204" pitchFamily="34" charset="0"/>
              </a:rPr>
              <a:t> وال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a:effectLst/>
                <a:latin typeface="Calibri" panose="020F0502020204030204" pitchFamily="34" charset="0"/>
                <a:ea typeface="Calibri" panose="020F0502020204030204" pitchFamily="34" charset="0"/>
                <a:cs typeface="Arial" panose="020B0604020202020204" pitchFamily="34" charset="0"/>
              </a:rPr>
              <a:t>تساق في محتوى الإذاعة</a:t>
            </a:r>
            <a:r>
              <a:rPr lang="fr-FR" sz="1800" kern="100" dirty="0">
                <a:effectLst/>
                <a:latin typeface="Calibri" panose="020F0502020204030204" pitchFamily="34" charset="0"/>
                <a:ea typeface="Calibri" panose="020F0502020204030204" pitchFamily="34" charset="0"/>
                <a:cs typeface="Arial" panose="020B0604020202020204" pitchFamily="34" charset="0"/>
              </a:rPr>
              <a:t>.</a:t>
            </a:r>
          </a:p>
        </p:txBody>
      </p:sp>
      <p:sp>
        <p:nvSpPr>
          <p:cNvPr id="7" name="Rectangle 6">
            <a:extLst>
              <a:ext uri="{FF2B5EF4-FFF2-40B4-BE49-F238E27FC236}">
                <a16:creationId xmlns:a16="http://schemas.microsoft.com/office/drawing/2014/main" id="{570A0350-AC9A-AC9C-1587-D53BE1EFD2C5}"/>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06</a:t>
            </a:r>
            <a:endParaRPr lang="en-US" sz="1400" b="1" dirty="0">
              <a:ea typeface="Roboto Light" panose="02000000000000000000" pitchFamily="2" charset="0"/>
            </a:endParaRPr>
          </a:p>
        </p:txBody>
      </p:sp>
      <p:pic>
        <p:nvPicPr>
          <p:cNvPr id="3" name="Image 2">
            <a:extLst>
              <a:ext uri="{FF2B5EF4-FFF2-40B4-BE49-F238E27FC236}">
                <a16:creationId xmlns:a16="http://schemas.microsoft.com/office/drawing/2014/main" id="{920BE46D-C6CC-08F1-158D-ECAA3DD0346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01857" y="1729868"/>
            <a:ext cx="4935554" cy="4380352"/>
          </a:xfrm>
          <a:prstGeom prst="rect">
            <a:avLst/>
          </a:prstGeom>
        </p:spPr>
      </p:pic>
    </p:spTree>
    <p:extLst>
      <p:ext uri="{BB962C8B-B14F-4D97-AF65-F5344CB8AC3E}">
        <p14:creationId xmlns:p14="http://schemas.microsoft.com/office/powerpoint/2010/main" val="1547246681"/>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0AC2F1-21C0-098E-D1B0-B839EEF69B3A}"/>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FB9B453B-A0B8-7ECF-938D-00859C57CA72}"/>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خصائص البنية البرامجية  للإذاعة </a:t>
            </a:r>
          </a:p>
        </p:txBody>
      </p:sp>
      <p:sp>
        <p:nvSpPr>
          <p:cNvPr id="29" name="Rectangle 28">
            <a:extLst>
              <a:ext uri="{FF2B5EF4-FFF2-40B4-BE49-F238E27FC236}">
                <a16:creationId xmlns:a16="http://schemas.microsoft.com/office/drawing/2014/main" id="{2B5F6250-51AF-D1B6-06DD-937544E6B033}"/>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FA21B73-F546-3A3B-3CAA-33D4DDE19B3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637BF0A5-0668-904C-BC64-6DA51911CAA9}"/>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032D678F-AACC-F293-CF8D-4F0F8020854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2FE893D3-2A83-3FE8-DA32-27DE08B641D9}"/>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ZoneTexte 4">
            <a:extLst>
              <a:ext uri="{FF2B5EF4-FFF2-40B4-BE49-F238E27FC236}">
                <a16:creationId xmlns:a16="http://schemas.microsoft.com/office/drawing/2014/main" id="{824582F2-4EC0-B5E4-01B1-60C4B9F5B706}"/>
              </a:ext>
            </a:extLst>
          </p:cNvPr>
          <p:cNvSpPr txBox="1"/>
          <p:nvPr/>
        </p:nvSpPr>
        <p:spPr>
          <a:xfrm>
            <a:off x="953192" y="1343325"/>
            <a:ext cx="10285615" cy="4742324"/>
          </a:xfrm>
          <a:prstGeom prst="rect">
            <a:avLst/>
          </a:prstGeom>
          <a:noFill/>
        </p:spPr>
        <p:txBody>
          <a:bodyPr wrap="square">
            <a:spAutoFit/>
          </a:bodyPr>
          <a:lstStyle/>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ج. الاستجابة لطبيعة الجمهور ومتطلباته</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endParaRPr lang="ar-DZ" sz="2400" b="1" kern="100" dirty="0">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pPr>
            <a:r>
              <a:rPr lang="ar-SA" sz="2400" kern="100" dirty="0">
                <a:effectLst/>
                <a:latin typeface="Calibri" panose="020F0502020204030204" pitchFamily="34" charset="0"/>
                <a:ea typeface="Calibri" panose="020F0502020204030204" pitchFamily="34" charset="0"/>
                <a:cs typeface="Arial" panose="020B0604020202020204" pitchFamily="34" charset="0"/>
              </a:rPr>
              <a:t>يجب أن تراعي البرامج اهتمامات الجمهور واحتياجاته</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العمر، الجنس، المستوى التعليمي، المنطقة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pPr>
            <a:r>
              <a:rPr lang="ar-SA" sz="2400" kern="100" dirty="0">
                <a:effectLst/>
                <a:latin typeface="Calibri" panose="020F0502020204030204" pitchFamily="34" charset="0"/>
                <a:ea typeface="Calibri" panose="020F0502020204030204" pitchFamily="34" charset="0"/>
                <a:cs typeface="Arial" panose="020B0604020202020204" pitchFamily="34" charset="0"/>
              </a:rPr>
              <a:t>لمعرفة ما يريده الجمهور فعلاً، تعتمد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ذاعات</a:t>
            </a:r>
            <a:r>
              <a:rPr lang="ar-SA" sz="2400" kern="100" dirty="0">
                <a:effectLst/>
                <a:latin typeface="Calibri" panose="020F0502020204030204" pitchFamily="34" charset="0"/>
                <a:ea typeface="Calibri" panose="020F0502020204030204" pitchFamily="34" charset="0"/>
                <a:cs typeface="Arial" panose="020B0604020202020204" pitchFamily="34" charset="0"/>
              </a:rPr>
              <a:t> على بحوث ميدانية و</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ستطلاعات</a:t>
            </a:r>
            <a:r>
              <a:rPr lang="ar-SA" sz="2400" kern="100" dirty="0">
                <a:effectLst/>
                <a:latin typeface="Calibri" panose="020F0502020204030204" pitchFamily="34" charset="0"/>
                <a:ea typeface="Calibri" panose="020F0502020204030204" pitchFamily="34" charset="0"/>
                <a:cs typeface="Arial" panose="020B0604020202020204" pitchFamily="34" charset="0"/>
              </a:rPr>
              <a:t> للرأي</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lvl="0" algn="r" rtl="1">
              <a:lnSpc>
                <a:spcPct val="107000"/>
              </a:lnSpc>
              <a:spcAft>
                <a:spcPts val="800"/>
              </a:spcAft>
              <a:buSzPts val="1000"/>
              <a:tabLst>
                <a:tab pos="4572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مثال: </a:t>
            </a:r>
            <a:r>
              <a:rPr lang="ar-SA" sz="2400" kern="100" dirty="0">
                <a:effectLst/>
                <a:latin typeface="Calibri" panose="020F0502020204030204" pitchFamily="34" charset="0"/>
                <a:ea typeface="Calibri" panose="020F0502020204030204" pitchFamily="34" charset="0"/>
                <a:cs typeface="Arial" panose="020B0604020202020204" pitchFamily="34" charset="0"/>
              </a:rPr>
              <a:t>جمهور الشباب يحتاج برامج تفاعلية، بينما الكبار يفضلون الأخبار والبرامج الثقافية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د. التنوع والتكامل</a:t>
            </a:r>
            <a:endParaRPr lang="ar-DZ" sz="2400" b="1" kern="100" dirty="0">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pPr>
            <a:r>
              <a:rPr lang="ar-SA" sz="2400" kern="100" dirty="0">
                <a:effectLst/>
                <a:latin typeface="Calibri" panose="020F0502020204030204" pitchFamily="34" charset="0"/>
                <a:ea typeface="Calibri" panose="020F0502020204030204" pitchFamily="34" charset="0"/>
                <a:cs typeface="Arial" panose="020B0604020202020204" pitchFamily="34" charset="0"/>
              </a:rPr>
              <a:t>التنوع</a:t>
            </a:r>
            <a:r>
              <a:rPr lang="fr-FR" sz="2400" kern="100" dirty="0">
                <a:effectLst/>
                <a:latin typeface="Calibri" panose="020F0502020204030204" pitchFamily="34" charset="0"/>
                <a:ea typeface="Calibri" panose="020F0502020204030204" pitchFamily="34" charset="0"/>
                <a:cs typeface="Times New Roman" panose="02020603050405020304" pitchFamily="18"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أن تشمل البنية البرامجية موضوعات مختلفة (ثقافة، ترفيه، تعليم، موسيقى...) وتُقدَّم بأساليب متعددة (حوارات، تقارير، مسلسلات، نشرات...)</a:t>
            </a:r>
            <a:r>
              <a:rPr lang="fr-FR" sz="2400" kern="100" dirty="0">
                <a:effectLst/>
                <a:latin typeface="Calibri" panose="020F0502020204030204" pitchFamily="34" charset="0"/>
                <a:ea typeface="Calibri" panose="020F0502020204030204" pitchFamily="34" charset="0"/>
                <a:cs typeface="Times New Roman" panose="02020603050405020304" pitchFamily="18" charset="0"/>
              </a:rPr>
              <a:t>.</a:t>
            </a:r>
            <a:endParaRPr lang="ar-DZ"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r" rtl="1">
              <a:lnSpc>
                <a:spcPct val="107000"/>
              </a:lnSpc>
              <a:spcAft>
                <a:spcPts val="800"/>
              </a:spcAft>
              <a:buFont typeface="Wingdings" panose="05000000000000000000" pitchFamily="2" charset="2"/>
              <a:buChar char="§"/>
            </a:pPr>
            <a:r>
              <a:rPr lang="ar-SA" sz="2400" kern="100" dirty="0">
                <a:effectLst/>
                <a:latin typeface="Calibri" panose="020F0502020204030204" pitchFamily="34" charset="0"/>
                <a:ea typeface="Calibri" panose="020F0502020204030204" pitchFamily="34" charset="0"/>
                <a:cs typeface="Arial" panose="020B0604020202020204" pitchFamily="34" charset="0"/>
              </a:rPr>
              <a:t>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غم هذا التنوع، يجب أن تكون جميع البرامج منسجمة مع بعضها وتعمل معًا لتحقيق أهداف الإذاعة الكبرى</a:t>
            </a:r>
            <a:r>
              <a:rPr lang="fr-FR" sz="2400" kern="100" dirty="0">
                <a:effectLst/>
                <a:latin typeface="Calibri" panose="020F0502020204030204" pitchFamily="34" charset="0"/>
                <a:ea typeface="Calibri" panose="020F0502020204030204" pitchFamily="34" charset="0"/>
                <a:cs typeface="Times New Roman" panose="02020603050405020304" pitchFamily="18" charset="0"/>
              </a:rPr>
              <a:t>.</a:t>
            </a:r>
          </a:p>
          <a:p>
            <a:pPr lvl="0" algn="r" rtl="1">
              <a:lnSpc>
                <a:spcPct val="107000"/>
              </a:lnSpc>
              <a:spcAft>
                <a:spcPts val="800"/>
              </a:spcAft>
              <a:buSzPts val="1000"/>
              <a:tabLst>
                <a:tab pos="4572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مثلًا: </a:t>
            </a:r>
            <a:r>
              <a:rPr lang="ar-SA" sz="2400" kern="100" dirty="0">
                <a:effectLst/>
                <a:latin typeface="Calibri" panose="020F0502020204030204" pitchFamily="34" charset="0"/>
                <a:ea typeface="Calibri" panose="020F0502020204030204" pitchFamily="34" charset="0"/>
                <a:cs typeface="Arial" panose="020B0604020202020204" pitchFamily="34" charset="0"/>
              </a:rPr>
              <a:t>برنامج سياسي وبرنامج ثقافي وبرنامج موسيقي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كلّها تخدم صورة المحطة كمصدر تثقيفي راقٍ</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sp>
        <p:nvSpPr>
          <p:cNvPr id="7" name="Rectangle 6">
            <a:extLst>
              <a:ext uri="{FF2B5EF4-FFF2-40B4-BE49-F238E27FC236}">
                <a16:creationId xmlns:a16="http://schemas.microsoft.com/office/drawing/2014/main" id="{ADDA0E28-2472-0A74-07C7-22ACB3CCB4E0}"/>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06</a:t>
            </a:r>
            <a:endParaRPr lang="en-US" sz="1400" b="1" dirty="0">
              <a:ea typeface="Roboto Light" panose="02000000000000000000" pitchFamily="2" charset="0"/>
            </a:endParaRPr>
          </a:p>
        </p:txBody>
      </p:sp>
    </p:spTree>
    <p:extLst>
      <p:ext uri="{BB962C8B-B14F-4D97-AF65-F5344CB8AC3E}">
        <p14:creationId xmlns:p14="http://schemas.microsoft.com/office/powerpoint/2010/main" val="3075901276"/>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E7208-DC71-144C-0096-4A27788F49BD}"/>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F552C730-39CF-5775-210F-9564667B368F}"/>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خصائص البنية البرامجية  للإذاعة </a:t>
            </a:r>
          </a:p>
        </p:txBody>
      </p:sp>
      <p:sp>
        <p:nvSpPr>
          <p:cNvPr id="29" name="Rectangle 28">
            <a:extLst>
              <a:ext uri="{FF2B5EF4-FFF2-40B4-BE49-F238E27FC236}">
                <a16:creationId xmlns:a16="http://schemas.microsoft.com/office/drawing/2014/main" id="{CCA96484-60E1-65AA-494B-343223FBA0D5}"/>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EE702041-6745-4F54-FDC4-5F02AF995FE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B0434CFB-3925-394F-A3A5-53FE5252AA57}"/>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C0E25B8B-74C9-8F26-7319-5CE81EFB3C5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92892A60-E34A-5761-D17D-AA14A2DABF96}"/>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ZoneTexte 4">
            <a:extLst>
              <a:ext uri="{FF2B5EF4-FFF2-40B4-BE49-F238E27FC236}">
                <a16:creationId xmlns:a16="http://schemas.microsoft.com/office/drawing/2014/main" id="{84E0242E-9C0C-7A57-EF37-3DA2F74B3776}"/>
              </a:ext>
            </a:extLst>
          </p:cNvPr>
          <p:cNvSpPr txBox="1"/>
          <p:nvPr/>
        </p:nvSpPr>
        <p:spPr>
          <a:xfrm>
            <a:off x="2913321" y="1729868"/>
            <a:ext cx="7995684" cy="3936783"/>
          </a:xfrm>
          <a:prstGeom prst="rect">
            <a:avLst/>
          </a:prstGeom>
          <a:noFill/>
        </p:spPr>
        <p:txBody>
          <a:bodyPr wrap="square">
            <a:spAutoFit/>
          </a:bodyPr>
          <a:lstStyle/>
          <a:p>
            <a:pPr algn="r" rtl="1">
              <a:lnSpc>
                <a:spcPct val="107000"/>
              </a:lnSpc>
              <a:spcAft>
                <a:spcPts val="800"/>
              </a:spcAft>
              <a:buNone/>
            </a:pPr>
            <a:r>
              <a:rPr lang="ar-SA" sz="2400" b="1" kern="100" dirty="0">
                <a:effectLst/>
                <a:latin typeface="Calibri" panose="020F0502020204030204" pitchFamily="34" charset="0"/>
                <a:ea typeface="Calibri" panose="020F0502020204030204" pitchFamily="34" charset="0"/>
                <a:cs typeface="Arial" panose="020B0604020202020204" pitchFamily="34" charset="0"/>
              </a:rPr>
              <a:t>هـ. المرونة والتجديد والابتكار</a:t>
            </a:r>
            <a:endParaRPr lang="ar-DZ" sz="2400" b="1"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pPr>
            <a:r>
              <a:rPr lang="ar-SA" sz="2400" kern="100" dirty="0">
                <a:effectLst/>
                <a:latin typeface="Calibri" panose="020F0502020204030204" pitchFamily="34" charset="0"/>
                <a:ea typeface="Calibri" panose="020F0502020204030204" pitchFamily="34" charset="0"/>
                <a:cs typeface="Arial" panose="020B0604020202020204" pitchFamily="34" charset="0"/>
              </a:rPr>
              <a:t>يجب ألا تبقى البرامج جامدة أو مكررة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pPr>
            <a:r>
              <a:rPr lang="ar-SA" sz="2400" kern="100" dirty="0">
                <a:effectLst/>
                <a:latin typeface="Calibri" panose="020F0502020204030204" pitchFamily="34" charset="0"/>
                <a:ea typeface="Calibri" panose="020F0502020204030204" pitchFamily="34" charset="0"/>
                <a:cs typeface="Arial" panose="020B0604020202020204" pitchFamily="34" charset="0"/>
              </a:rPr>
              <a:t>على الإذاعة</a:t>
            </a: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latin typeface="Calibri" panose="020F0502020204030204" pitchFamily="34" charset="0"/>
                <a:ea typeface="Calibri" panose="020F0502020204030204" pitchFamily="34" charset="0"/>
              </a:rPr>
              <a:t>أن تتجدد ب</a:t>
            </a:r>
            <a:r>
              <a:rPr lang="ar-DZ" sz="2400" kern="100" dirty="0">
                <a:latin typeface="Calibri" panose="020F0502020204030204" pitchFamily="34" charset="0"/>
                <a:ea typeface="Calibri" panose="020F0502020204030204" pitchFamily="34" charset="0"/>
              </a:rPr>
              <a:t>إِ</a:t>
            </a:r>
            <a:r>
              <a:rPr lang="ar-SA" sz="2400" kern="100" dirty="0" err="1">
                <a:latin typeface="Calibri" panose="020F0502020204030204" pitchFamily="34" charset="0"/>
                <a:ea typeface="Calibri" panose="020F0502020204030204" pitchFamily="34" charset="0"/>
              </a:rPr>
              <a:t>ستمرار</a:t>
            </a:r>
            <a:r>
              <a:rPr lang="ar-SA" sz="2400" kern="100" dirty="0">
                <a:effectLst/>
                <a:latin typeface="Calibri" panose="020F0502020204030204" pitchFamily="34" charset="0"/>
                <a:ea typeface="Calibri" panose="020F0502020204030204" pitchFamily="34" charset="0"/>
                <a:cs typeface="Arial" panose="020B0604020202020204" pitchFamily="34" charset="0"/>
              </a:rPr>
              <a:t> في الأفكار والمضامين وأسلوب التقديم لت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واكب التغيرات في المجتمع ووسائل الإعلام</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pPr>
            <a:r>
              <a:rPr lang="ar-SA" sz="2400" kern="100" dirty="0">
                <a:effectLst/>
                <a:latin typeface="Calibri" panose="020F0502020204030204" pitchFamily="34" charset="0"/>
                <a:ea typeface="Calibri" panose="020F0502020204030204" pitchFamily="34" charset="0"/>
                <a:cs typeface="Arial" panose="020B0604020202020204" pitchFamily="34" charset="0"/>
              </a:rPr>
              <a:t>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بتكار</a:t>
            </a:r>
            <a:r>
              <a:rPr lang="ar-SA" sz="2400" kern="100" dirty="0">
                <a:effectLst/>
                <a:latin typeface="Calibri" panose="020F0502020204030204" pitchFamily="34" charset="0"/>
                <a:ea typeface="Calibri" panose="020F0502020204030204" pitchFamily="34" charset="0"/>
                <a:cs typeface="Arial" panose="020B0604020202020204" pitchFamily="34" charset="0"/>
              </a:rPr>
              <a:t> يجذب المستمعين وي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منع الم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 مثل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إ</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دخال تفاعل مباشر مع الجمهور أو أساليب س</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رد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حديثة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DZ" sz="2400" kern="100" dirty="0">
                <a:effectLst/>
                <a:latin typeface="Calibri" panose="020F0502020204030204" pitchFamily="34" charset="0"/>
                <a:ea typeface="Calibri" panose="020F0502020204030204" pitchFamily="34" charset="0"/>
                <a:cs typeface="Arial" panose="020B0604020202020204" pitchFamily="34" charset="0"/>
              </a:rPr>
              <a:t>إذن ، ف</a:t>
            </a:r>
            <a:r>
              <a:rPr lang="ar-SA" sz="2400" kern="100" dirty="0">
                <a:effectLst/>
                <a:latin typeface="Calibri" panose="020F0502020204030204" pitchFamily="34" charset="0"/>
                <a:ea typeface="Calibri" panose="020F0502020204030204" pitchFamily="34" charset="0"/>
                <a:cs typeface="Arial" panose="020B0604020202020204" pitchFamily="34" charset="0"/>
              </a:rPr>
              <a:t>الب</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نية البرامجية الناجحة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هي التي تكون منسجمة مع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ستراتيجية</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المحطة، معبّرة عن هويتها، قريبة من جمهورها، متنوعة ومتكاملة، ومتجددة ب</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ستمرار</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sp>
        <p:nvSpPr>
          <p:cNvPr id="7" name="Rectangle 6">
            <a:extLst>
              <a:ext uri="{FF2B5EF4-FFF2-40B4-BE49-F238E27FC236}">
                <a16:creationId xmlns:a16="http://schemas.microsoft.com/office/drawing/2014/main" id="{83301F74-B721-C299-3227-F118525B1B44}"/>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06</a:t>
            </a:r>
            <a:endParaRPr lang="en-US" sz="1400" b="1" dirty="0">
              <a:ea typeface="Roboto Light" panose="02000000000000000000" pitchFamily="2" charset="0"/>
            </a:endParaRPr>
          </a:p>
        </p:txBody>
      </p:sp>
    </p:spTree>
    <p:extLst>
      <p:ext uri="{BB962C8B-B14F-4D97-AF65-F5344CB8AC3E}">
        <p14:creationId xmlns:p14="http://schemas.microsoft.com/office/powerpoint/2010/main" val="3937879930"/>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C3C408-0527-C4E3-6323-D46175DD59D6}"/>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4D98F077-95D4-06E7-1BF5-A21C67149721}"/>
              </a:ext>
            </a:extLst>
          </p:cNvPr>
          <p:cNvSpPr txBox="1"/>
          <p:nvPr/>
        </p:nvSpPr>
        <p:spPr>
          <a:xfrm>
            <a:off x="4236988" y="71176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الإذاعة الرقمية </a:t>
            </a:r>
          </a:p>
        </p:txBody>
      </p:sp>
      <p:sp>
        <p:nvSpPr>
          <p:cNvPr id="29" name="Rectangle 28">
            <a:extLst>
              <a:ext uri="{FF2B5EF4-FFF2-40B4-BE49-F238E27FC236}">
                <a16:creationId xmlns:a16="http://schemas.microsoft.com/office/drawing/2014/main" id="{19520DA4-22E1-A4C8-0C50-B97B3B56C3EC}"/>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E5039538-7AB2-B7A6-841F-F3F9E6AF9C1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BEFB2954-41C7-EDE8-BC8D-E3E7724CAB96}"/>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18C85B82-E469-B480-FF56-21C20225C4E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43B397CE-1A18-FBEB-31A7-9E95030D49AE}"/>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9AED7371-AEAF-6042-090A-D29716A8079A}"/>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07</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6A037E11-8EC4-48F2-3C10-C93BA01387D1}"/>
              </a:ext>
            </a:extLst>
          </p:cNvPr>
          <p:cNvSpPr txBox="1"/>
          <p:nvPr/>
        </p:nvSpPr>
        <p:spPr>
          <a:xfrm>
            <a:off x="1329070" y="1937689"/>
            <a:ext cx="9283498" cy="3731599"/>
          </a:xfrm>
          <a:prstGeom prst="rect">
            <a:avLst/>
          </a:prstGeom>
          <a:noFill/>
        </p:spPr>
        <p:txBody>
          <a:bodyPr wrap="square">
            <a:spAutoFit/>
          </a:bodyPr>
          <a:lstStyle/>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rPr>
              <a:t>يعـر</a:t>
            </a:r>
            <a:r>
              <a:rPr lang="ar-DZ" sz="2400" kern="100" dirty="0">
                <a:effectLst/>
                <a:latin typeface="Calibri" panose="020F0502020204030204" pitchFamily="34" charset="0"/>
                <a:ea typeface="Calibri" panose="020F0502020204030204" pitchFamily="34" charset="0"/>
              </a:rPr>
              <a:t>َّ</a:t>
            </a:r>
            <a:r>
              <a:rPr lang="ar-SA" sz="2400" kern="100" dirty="0">
                <a:effectLst/>
                <a:latin typeface="Calibri" panose="020F0502020204030204" pitchFamily="34" charset="0"/>
                <a:ea typeface="Calibri" panose="020F0502020204030204" pitchFamily="34" charset="0"/>
              </a:rPr>
              <a:t>ف البث الإذاعي الرقمي في اللغة الإنجليزيـة </a:t>
            </a:r>
            <a:r>
              <a:rPr lang="fr-FR" sz="2400" kern="100" dirty="0">
                <a:effectLst/>
                <a:latin typeface="Calibri" panose="020F0502020204030204" pitchFamily="34" charset="0"/>
                <a:ea typeface="Calibri" panose="020F0502020204030204" pitchFamily="34" charset="0"/>
              </a:rPr>
              <a:t>Broadcasting</a:t>
            </a:r>
            <a:r>
              <a:rPr lang="fr-FR" sz="2400" kern="100" dirty="0">
                <a:effectLst/>
                <a:latin typeface="Arial" panose="020B0604020202020204" pitchFamily="34" charset="0"/>
                <a:ea typeface="Calibri" panose="020F0502020204030204" pitchFamily="34" charset="0"/>
              </a:rPr>
              <a:t> </a:t>
            </a:r>
            <a:r>
              <a:rPr lang="fr-FR" sz="2400" kern="100" dirty="0">
                <a:effectLst/>
                <a:latin typeface="Calibri" panose="020F0502020204030204" pitchFamily="34" charset="0"/>
                <a:ea typeface="Calibri" panose="020F0502020204030204" pitchFamily="34" charset="0"/>
              </a:rPr>
              <a:t>Digital Audio</a:t>
            </a:r>
            <a:r>
              <a:rPr lang="fr-FR" sz="2400" kern="100" dirty="0">
                <a:effectLst/>
                <a:latin typeface="Arial" panose="020B0604020202020204" pitchFamily="34" charset="0"/>
                <a:ea typeface="Calibri" panose="020F0502020204030204" pitchFamily="34" charset="0"/>
              </a:rPr>
              <a:t> </a:t>
            </a:r>
            <a:r>
              <a:rPr lang="ar-SA" sz="2400" kern="100" dirty="0">
                <a:effectLst/>
                <a:latin typeface="Arial" panose="020B0604020202020204" pitchFamily="34" charset="0"/>
                <a:ea typeface="Calibri" panose="020F0502020204030204" pitchFamily="34" charset="0"/>
              </a:rPr>
              <a:t>، ويختصر بثلاثـة أحـرف متفـق عليهـا هـي</a:t>
            </a:r>
            <a:r>
              <a:rPr lang="fr-FR" sz="2400" kern="100" dirty="0">
                <a:effectLst/>
                <a:latin typeface="Calibri" panose="020F0502020204030204" pitchFamily="34" charset="0"/>
                <a:ea typeface="Calibri" panose="020F0502020204030204" pitchFamily="34" charset="0"/>
              </a:rPr>
              <a:t> "DAB " </a:t>
            </a:r>
            <a:r>
              <a:rPr lang="fr-FR" sz="2400" kern="100" dirty="0">
                <a:effectLst/>
                <a:latin typeface="Arial" panose="020B0604020202020204" pitchFamily="34" charset="0"/>
                <a:ea typeface="Calibri" panose="020F0502020204030204" pitchFamily="34" charset="0"/>
              </a:rPr>
              <a:t> </a:t>
            </a:r>
            <a:r>
              <a:rPr lang="ar-SA" sz="2400" kern="100" dirty="0">
                <a:effectLst/>
                <a:latin typeface="Calibri" panose="020F0502020204030204" pitchFamily="34" charset="0"/>
                <a:ea typeface="Calibri" panose="020F0502020204030204" pitchFamily="34" charset="0"/>
              </a:rPr>
              <a:t>يعتمـد بالأسـاس التكنولوجيا الحديثة التي تمنح تحسـنا و نقـاوة في الصـوت بدرجـة صـوت الأقـراص المضـغوطة ، كمـا تمـنح التقنية الجديدة للبث الإذاعي فرصة نقل وبث النصوص والمعلومـات الخدماتيـة فضـلا عـن تلـك المتعلقـة بمضـامين الـبرامج الإذاعيـة.. وهـي الخدمـة الإذاعيـة الـتي تمـنح الفرصـة للمسـتمعين باسـتثمار الاسـتماع  وفق النمط الرقمي.</a:t>
            </a:r>
            <a:endParaRPr lang="ar-DZ" sz="2400" kern="100" dirty="0">
              <a:effectLst/>
              <a:latin typeface="Calibri" panose="020F0502020204030204" pitchFamily="34" charset="0"/>
              <a:ea typeface="Calibri" panose="020F0502020204030204" pitchFamily="34" charset="0"/>
            </a:endParaRPr>
          </a:p>
          <a:p>
            <a:pPr algn="just" rtl="1">
              <a:lnSpc>
                <a:spcPct val="107000"/>
              </a:lnSpc>
              <a:spcAft>
                <a:spcPts val="800"/>
              </a:spcAft>
              <a:buNone/>
            </a:pPr>
            <a:r>
              <a:rPr lang="ar-DZ" sz="2400" dirty="0" err="1"/>
              <a:t>ﻓﺮادﻳـﻮ</a:t>
            </a:r>
            <a:r>
              <a:rPr lang="ar-DZ" sz="2400" dirty="0"/>
              <a:t> </a:t>
            </a:r>
            <a:r>
              <a:rPr lang="ar-DZ" sz="2400" dirty="0" err="1"/>
              <a:t>اﻹنترنيت</a:t>
            </a:r>
            <a:r>
              <a:rPr lang="ar-DZ" sz="2400" dirty="0"/>
              <a:t> </a:t>
            </a:r>
            <a:r>
              <a:rPr lang="ar-DZ" sz="2400" dirty="0" err="1"/>
              <a:t>ﻫـﻮ</a:t>
            </a:r>
            <a:r>
              <a:rPr lang="ar-DZ" sz="2400" dirty="0"/>
              <a:t> :"</a:t>
            </a:r>
            <a:r>
              <a:rPr lang="ar-DZ" sz="2400" dirty="0" err="1"/>
              <a:t>ﻋﺒـﺎرة</a:t>
            </a:r>
            <a:r>
              <a:rPr lang="ar-DZ" sz="2400" dirty="0"/>
              <a:t> </a:t>
            </a:r>
            <a:r>
              <a:rPr lang="ar-DZ" sz="2400" dirty="0" err="1"/>
              <a:t>ﻋـﻦ</a:t>
            </a:r>
            <a:r>
              <a:rPr lang="ar-DZ" sz="2400" dirty="0"/>
              <a:t> </a:t>
            </a:r>
            <a:r>
              <a:rPr lang="ar-DZ" sz="2400" dirty="0" err="1"/>
              <a:t>ﺑـﺮاﻣﺞ</a:t>
            </a:r>
            <a:r>
              <a:rPr lang="ar-DZ" sz="2400" dirty="0"/>
              <a:t> </a:t>
            </a:r>
            <a:r>
              <a:rPr lang="ar-DZ" sz="2400" dirty="0" err="1"/>
              <a:t>ﺻـﻮﺗﻴﺔ</a:t>
            </a:r>
            <a:r>
              <a:rPr lang="ar-DZ" sz="2400" dirty="0"/>
              <a:t> </a:t>
            </a:r>
            <a:r>
              <a:rPr lang="ar-DZ" sz="2400" dirty="0" err="1"/>
              <a:t>ﻳــﺘﻢ</a:t>
            </a:r>
            <a:r>
              <a:rPr lang="ar-DZ" sz="2400" dirty="0"/>
              <a:t> </a:t>
            </a:r>
            <a:r>
              <a:rPr lang="ar-DZ" sz="2400" dirty="0" err="1"/>
              <a:t>ﺑﺜﻬـﺎ</a:t>
            </a:r>
            <a:r>
              <a:rPr lang="ar-DZ" sz="2400" dirty="0"/>
              <a:t> عبر </a:t>
            </a:r>
            <a:r>
              <a:rPr lang="ar-DZ" sz="2400" dirty="0" err="1"/>
              <a:t>ﺗﻮﺻـﻴﻼت</a:t>
            </a:r>
            <a:r>
              <a:rPr lang="ar-DZ" sz="2400" dirty="0"/>
              <a:t> الأنترنيت </a:t>
            </a:r>
            <a:r>
              <a:rPr lang="ar-DZ" sz="2400" dirty="0" err="1"/>
              <a:t>وﻫـﻮ</a:t>
            </a:r>
            <a:r>
              <a:rPr lang="ar-DZ" sz="2400" dirty="0"/>
              <a:t> </a:t>
            </a:r>
            <a:r>
              <a:rPr lang="ar-DZ" sz="2400" dirty="0" err="1"/>
              <a:t>ﻧﻈـﺎم</a:t>
            </a:r>
            <a:r>
              <a:rPr lang="ar-DZ" sz="2400" dirty="0"/>
              <a:t> ﻻ </a:t>
            </a:r>
            <a:r>
              <a:rPr lang="ar-DZ" sz="2400" dirty="0" err="1"/>
              <a:t>ﻳﺸــﺒﻪ</a:t>
            </a:r>
            <a:r>
              <a:rPr lang="ar-DZ" sz="2400" dirty="0"/>
              <a:t> </a:t>
            </a:r>
            <a:r>
              <a:rPr lang="ar-DZ" sz="2400" dirty="0" err="1"/>
              <a:t>ﻃﺮﻳﻘـﺔ</a:t>
            </a:r>
            <a:r>
              <a:rPr lang="ar-DZ" sz="2400" dirty="0"/>
              <a:t> </a:t>
            </a:r>
            <a:r>
              <a:rPr lang="ar-DZ" sz="2400" dirty="0" err="1"/>
              <a:t>اﻟﺒـﺚ</a:t>
            </a:r>
            <a:r>
              <a:rPr lang="ar-DZ" sz="2400" dirty="0"/>
              <a:t> </a:t>
            </a:r>
            <a:r>
              <a:rPr lang="ar-DZ" sz="2400" dirty="0" err="1"/>
              <a:t>اﻟﺘﻘﻠﻴﺪﻳـﺔ</a:t>
            </a:r>
            <a:r>
              <a:rPr lang="ar-DZ" sz="2400" dirty="0"/>
              <a:t> عبر </a:t>
            </a:r>
            <a:r>
              <a:rPr lang="ar-DZ" sz="2400" dirty="0" err="1"/>
              <a:t>اﻟﻔﻀـﺎء</a:t>
            </a:r>
            <a:r>
              <a:rPr lang="ar-DZ" sz="2400" dirty="0"/>
              <a:t> </a:t>
            </a:r>
            <a:r>
              <a:rPr lang="ar-DZ" sz="2400" dirty="0" err="1"/>
              <a:t>ﺑﻮاﺳـﻄﺔ</a:t>
            </a:r>
            <a:r>
              <a:rPr lang="ar-DZ" sz="2400" dirty="0"/>
              <a:t> </a:t>
            </a:r>
            <a:r>
              <a:rPr lang="ar-DZ" sz="2400" dirty="0" err="1"/>
              <a:t>اﻹﺷـﻌﺎﻋﺎت</a:t>
            </a:r>
            <a:r>
              <a:rPr lang="ar-DZ" sz="2400" dirty="0"/>
              <a:t> </a:t>
            </a:r>
            <a:r>
              <a:rPr lang="ar-DZ" sz="2400" dirty="0" err="1"/>
              <a:t>اﻟﻜﻬﺮوﻣﻐﻨﺎﻃﻴﺴـﻴﺔ</a:t>
            </a:r>
            <a:r>
              <a:rPr lang="ar-DZ" sz="2400" dirty="0"/>
              <a:t> أو </a:t>
            </a:r>
            <a:r>
              <a:rPr lang="ar-DZ" sz="2400" dirty="0" err="1"/>
              <a:t>ﻣـﺎ</a:t>
            </a:r>
            <a:r>
              <a:rPr lang="ar-DZ" sz="2400" dirty="0"/>
              <a:t> </a:t>
            </a:r>
            <a:r>
              <a:rPr lang="ar-DZ" sz="2400" dirty="0" err="1"/>
              <a:t>ﻳﺴـﻤﻰ</a:t>
            </a:r>
            <a:r>
              <a:rPr lang="ar-DZ" sz="2400" dirty="0"/>
              <a:t> </a:t>
            </a:r>
            <a:r>
              <a:rPr lang="ar-DZ" sz="2400" dirty="0" err="1"/>
              <a:t>أﻳﻀـﺎ</a:t>
            </a:r>
            <a:r>
              <a:rPr lang="ar-DZ" sz="2400" dirty="0"/>
              <a:t>" </a:t>
            </a:r>
            <a:r>
              <a:rPr lang="ar-DZ" sz="2400" dirty="0" err="1"/>
              <a:t>ﻣﻮﺟـﺎت</a:t>
            </a:r>
            <a:r>
              <a:rPr lang="ar-DZ" sz="2400" dirty="0"/>
              <a:t> </a:t>
            </a:r>
            <a:r>
              <a:rPr lang="ar-DZ" sz="2400" dirty="0" err="1"/>
              <a:t>اﻟﺮادﻳﻮ</a:t>
            </a:r>
            <a:r>
              <a:rPr lang="ar-DZ" sz="2400" dirty="0"/>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32459581"/>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351CE-C401-C0CE-2CB4-061EE4F64204}"/>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9E6505A7-49A9-699F-753E-81FCF36A297A}"/>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خصائص البث الإذاعي الرَّقمي</a:t>
            </a:r>
          </a:p>
        </p:txBody>
      </p:sp>
      <p:sp>
        <p:nvSpPr>
          <p:cNvPr id="29" name="Rectangle 28">
            <a:extLst>
              <a:ext uri="{FF2B5EF4-FFF2-40B4-BE49-F238E27FC236}">
                <a16:creationId xmlns:a16="http://schemas.microsoft.com/office/drawing/2014/main" id="{8FFE244B-AF1C-AC1F-BD8F-F45687D4DF9B}"/>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9C9D1B8-FE5B-5EB2-C6BD-1ECCEFD4E89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5ACC8845-3650-3C28-DEA1-0115490F8D2F}"/>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52E43001-1BA5-F982-D9A9-15AE1378793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80866DCD-606E-4C65-FEC7-E61FBD655490}"/>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AAECA5E3-AD84-0C6D-2476-BB7357898CEE}"/>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08</a:t>
            </a:r>
          </a:p>
          <a:p>
            <a:pPr algn="ct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45DD15D6-0117-E877-751C-D4477063C351}"/>
              </a:ext>
            </a:extLst>
          </p:cNvPr>
          <p:cNvSpPr txBox="1"/>
          <p:nvPr/>
        </p:nvSpPr>
        <p:spPr>
          <a:xfrm>
            <a:off x="1178442" y="1989764"/>
            <a:ext cx="9835115" cy="4343433"/>
          </a:xfrm>
          <a:prstGeom prst="rect">
            <a:avLst/>
          </a:prstGeom>
          <a:noFill/>
        </p:spPr>
        <p:txBody>
          <a:bodyPr wrap="square">
            <a:spAutoFit/>
          </a:bodyPr>
          <a:lstStyle/>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يتمي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ز البث الإذاعي الرقمي عن البث التماثلي بتقنيات حديثة</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قل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 التشويش وتسمح بنقل صوت عالي الجودة عبر مساحة ترددية صغيرة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r>
              <a:rPr lang="ar-DZ" sz="2400" kern="100" dirty="0">
                <a:effectLst/>
                <a:latin typeface="Calibri" panose="020F0502020204030204" pitchFamily="34" charset="0"/>
                <a:ea typeface="Calibri" panose="020F0502020204030204" pitchFamily="34" charset="0"/>
                <a:cs typeface="Arial" panose="020B0604020202020204" pitchFamily="34" charset="0"/>
              </a:rPr>
              <a:t> و</a:t>
            </a:r>
            <a:r>
              <a:rPr lang="ar-SA" sz="2400" kern="100" dirty="0">
                <a:effectLst/>
                <a:latin typeface="Calibri" panose="020F0502020204030204" pitchFamily="34" charset="0"/>
                <a:ea typeface="Calibri" panose="020F0502020204030204" pitchFamily="34" charset="0"/>
                <a:cs typeface="Arial" panose="020B0604020202020204" pitchFamily="34" charset="0"/>
              </a:rPr>
              <a:t>يعتمد على الشبكات الرقمية التي 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دمج الإرسال وال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ستقبال</a:t>
            </a:r>
            <a:r>
              <a:rPr lang="ar-SA" sz="2400" kern="100" dirty="0">
                <a:effectLst/>
                <a:latin typeface="Calibri" panose="020F0502020204030204" pitchFamily="34" charset="0"/>
                <a:ea typeface="Calibri" panose="020F0502020204030204" pitchFamily="34" charset="0"/>
                <a:cs typeface="Arial" panose="020B0604020202020204" pitchFamily="34" charset="0"/>
              </a:rPr>
              <a:t> في نظام موحد، مم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 يحسن وضوح الصوت ويزيد من كفاءة الاتصال</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just" rtl="1">
              <a:buFont typeface="Wingdings" panose="05000000000000000000" pitchFamily="2" charset="2"/>
              <a:buChar char="§"/>
            </a:pPr>
            <a:r>
              <a:rPr lang="ar-SA" sz="2400" b="1" dirty="0"/>
              <a:t>جودة عالية وقلة التشويش</a:t>
            </a:r>
            <a:r>
              <a:rPr lang="fr-FR" sz="2400" b="1" dirty="0"/>
              <a:t>:</a:t>
            </a:r>
            <a:r>
              <a:rPr lang="fr-FR" sz="2400" dirty="0"/>
              <a:t> </a:t>
            </a:r>
            <a:r>
              <a:rPr lang="ar-SA" sz="2400" dirty="0"/>
              <a:t>بفضل المعالجة الرقمية وتصحيح الأخطاء ومقاومة التداخل</a:t>
            </a:r>
            <a:r>
              <a:rPr lang="fr-FR" sz="2400" dirty="0"/>
              <a:t>.</a:t>
            </a:r>
            <a:endParaRPr lang="ar-DZ" sz="2400" dirty="0"/>
          </a:p>
          <a:p>
            <a:pPr marL="342900" lvl="0" indent="-342900" algn="just" rtl="1">
              <a:buFont typeface="Wingdings" panose="05000000000000000000" pitchFamily="2" charset="2"/>
              <a:buChar char="§"/>
            </a:pPr>
            <a:r>
              <a:rPr lang="ar-SA" sz="2400" b="1" dirty="0"/>
              <a:t>قوة وفعالية الاتصال</a:t>
            </a:r>
            <a:r>
              <a:rPr lang="fr-FR" sz="2400" b="1" dirty="0"/>
              <a:t>:</a:t>
            </a:r>
            <a:r>
              <a:rPr lang="fr-FR" sz="2400" dirty="0"/>
              <a:t> </a:t>
            </a:r>
            <a:r>
              <a:rPr lang="ar-SA" sz="2400" dirty="0"/>
              <a:t>يسمح بالنقل لمسافات بعيدة ب</a:t>
            </a:r>
            <a:r>
              <a:rPr lang="ar-DZ" sz="2400" dirty="0"/>
              <a:t>إِ</a:t>
            </a:r>
            <a:r>
              <a:rPr lang="ar-SA" sz="2400" dirty="0" err="1"/>
              <a:t>ستخدام</a:t>
            </a:r>
            <a:r>
              <a:rPr lang="ar-SA" sz="2400" dirty="0"/>
              <a:t> الألياف البصرية مع الحفاظ على جودة الإشارة</a:t>
            </a:r>
            <a:r>
              <a:rPr lang="fr-FR" sz="2400" dirty="0"/>
              <a:t>.</a:t>
            </a:r>
            <a:endParaRPr lang="ar-DZ" sz="2400" dirty="0"/>
          </a:p>
          <a:p>
            <a:pPr marL="342900" lvl="0" indent="-342900" algn="just" rtl="1">
              <a:buFont typeface="Wingdings" panose="05000000000000000000" pitchFamily="2" charset="2"/>
              <a:buChar char="§"/>
            </a:pPr>
            <a:r>
              <a:rPr lang="ar-SA" sz="2400" b="1" dirty="0"/>
              <a:t>ذكاء النظام</a:t>
            </a:r>
            <a:r>
              <a:rPr lang="fr-FR" sz="2400" b="1" dirty="0"/>
              <a:t>:</a:t>
            </a:r>
            <a:r>
              <a:rPr lang="fr-FR" sz="2400" dirty="0"/>
              <a:t> </a:t>
            </a:r>
            <a:r>
              <a:rPr lang="ar-SA" sz="2400" dirty="0"/>
              <a:t>يراقب القناة ب</a:t>
            </a:r>
            <a:r>
              <a:rPr lang="ar-DZ" sz="2400" dirty="0"/>
              <a:t>إِ</a:t>
            </a:r>
            <a:r>
              <a:rPr lang="ar-SA" sz="2400" dirty="0" err="1"/>
              <a:t>ستمرار</a:t>
            </a:r>
            <a:r>
              <a:rPr lang="ar-SA" sz="2400" dirty="0"/>
              <a:t> ويصح</a:t>
            </a:r>
            <a:r>
              <a:rPr lang="ar-DZ" sz="2400" dirty="0"/>
              <a:t>ِّ</a:t>
            </a:r>
            <a:r>
              <a:rPr lang="ar-SA" sz="2400" dirty="0"/>
              <a:t>ح المسار، ويتحكم في الصدى والتوافق الصوتي</a:t>
            </a:r>
            <a:r>
              <a:rPr lang="fr-FR" sz="2400" dirty="0"/>
              <a:t>.</a:t>
            </a:r>
            <a:endParaRPr lang="ar-DZ" sz="2400" dirty="0"/>
          </a:p>
          <a:p>
            <a:pPr marL="342900" lvl="0" indent="-342900" algn="just" rtl="1">
              <a:buFont typeface="Wingdings" panose="05000000000000000000" pitchFamily="2" charset="2"/>
              <a:buChar char="§"/>
            </a:pPr>
            <a:r>
              <a:rPr lang="ar-SA" sz="2400" b="1" dirty="0"/>
              <a:t>مرونة عالية</a:t>
            </a:r>
            <a:r>
              <a:rPr lang="fr-FR" sz="2400" b="1" dirty="0"/>
              <a:t>:</a:t>
            </a:r>
            <a:r>
              <a:rPr lang="fr-FR" sz="2400" dirty="0"/>
              <a:t> </a:t>
            </a:r>
            <a:r>
              <a:rPr lang="ar-DZ" sz="2400" dirty="0"/>
              <a:t> </a:t>
            </a:r>
            <a:r>
              <a:rPr lang="ar-SA" sz="2400" dirty="0"/>
              <a:t>يمكن التحكم فيه عبر الحاسوب لتعديل البرامج والإعدادات بسهولة</a:t>
            </a:r>
            <a:r>
              <a:rPr lang="fr-FR" sz="2400" dirty="0"/>
              <a:t>.</a:t>
            </a:r>
            <a:endParaRPr lang="ar-DZ" sz="2400" dirty="0"/>
          </a:p>
          <a:p>
            <a:pPr marL="342900" lvl="0" indent="-342900" algn="just" rtl="1">
              <a:buFont typeface="Wingdings" panose="05000000000000000000" pitchFamily="2" charset="2"/>
              <a:buChar char="§"/>
            </a:pPr>
            <a:r>
              <a:rPr lang="ar-SA" sz="2400" b="1" dirty="0"/>
              <a:t>شمولية الاستخدام</a:t>
            </a:r>
            <a:r>
              <a:rPr lang="fr-FR" sz="2400" b="1" dirty="0"/>
              <a:t>:</a:t>
            </a:r>
            <a:r>
              <a:rPr lang="fr-FR" sz="2400" dirty="0"/>
              <a:t> </a:t>
            </a:r>
            <a:r>
              <a:rPr lang="ar-SA" sz="2400" dirty="0"/>
              <a:t>ينقل بيانات وصوتًا بدقة عالية ويمكنه بث</a:t>
            </a:r>
            <a:r>
              <a:rPr lang="ar-DZ" sz="2400" dirty="0"/>
              <a:t>ُّ</a:t>
            </a:r>
            <a:r>
              <a:rPr lang="ar-SA" sz="2400" dirty="0"/>
              <a:t> عدة قنوات في وقت واحد</a:t>
            </a:r>
            <a:r>
              <a:rPr lang="fr-FR" sz="2400" dirty="0"/>
              <a:t>.</a:t>
            </a:r>
            <a:endParaRPr lang="ar-DZ" sz="2400" dirty="0"/>
          </a:p>
          <a:p>
            <a:pPr marL="342900" lvl="0" indent="-342900" algn="just" rtl="1">
              <a:buFont typeface="Wingdings" panose="05000000000000000000" pitchFamily="2" charset="2"/>
              <a:buChar char="§"/>
            </a:pPr>
            <a:r>
              <a:rPr lang="ar-EG" sz="2400" b="1" dirty="0"/>
              <a:t>التفاعل مع الإنترنت</a:t>
            </a:r>
            <a:r>
              <a:rPr lang="ar-EG" sz="2400" dirty="0"/>
              <a:t> مثل</a:t>
            </a:r>
            <a:r>
              <a:rPr lang="ar-DZ" sz="2400" dirty="0"/>
              <a:t>:</a:t>
            </a:r>
            <a:r>
              <a:rPr lang="ar-EG" sz="2400" dirty="0"/>
              <a:t> إرسال رسائل، تحميل أو حفظ البرامج، ومشاركتها مع الآخرين.</a:t>
            </a:r>
            <a:endParaRPr lang="fr-FR" sz="2400" dirty="0"/>
          </a:p>
          <a:p>
            <a:pPr algn="just" rtl="1">
              <a:lnSpc>
                <a:spcPct val="107000"/>
              </a:lnSpc>
              <a:spcAft>
                <a:spcPts val="800"/>
              </a:spcAft>
              <a:buNone/>
            </a:pP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59192274"/>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FB18D-411B-D396-1FDA-BD224B55AFFD}"/>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AB13EDE-7A28-83D3-9BE6-DA50F2C5DD1B}"/>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D2FF7AAC-E937-76AC-9F9C-56627E9B32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D80F0A01-DF08-BB8D-6D83-A98CAA9C6DD2}"/>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6B5EC54E-D172-1DA7-2CC0-0CB67E07E5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8814F487-20BC-AD60-62A8-44DEA1B0ACC5}"/>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ZoneTexte 4">
            <a:extLst>
              <a:ext uri="{FF2B5EF4-FFF2-40B4-BE49-F238E27FC236}">
                <a16:creationId xmlns:a16="http://schemas.microsoft.com/office/drawing/2014/main" id="{6888E8C1-E41E-871C-82FC-364EE00F690C}"/>
              </a:ext>
            </a:extLst>
          </p:cNvPr>
          <p:cNvSpPr txBox="1"/>
          <p:nvPr/>
        </p:nvSpPr>
        <p:spPr>
          <a:xfrm>
            <a:off x="1458644" y="1857051"/>
            <a:ext cx="9930809" cy="3927935"/>
          </a:xfrm>
          <a:prstGeom prst="rect">
            <a:avLst/>
          </a:prstGeom>
          <a:noFill/>
        </p:spPr>
        <p:txBody>
          <a:bodyPr wrap="square">
            <a:spAutoFit/>
          </a:bodyPr>
          <a:lstStyle/>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أعلنت هيئة الإذاعة البريطانية</a:t>
            </a:r>
            <a:r>
              <a:rPr lang="fr-FR" sz="2400" kern="100" dirty="0">
                <a:effectLst/>
                <a:latin typeface="Calibri" panose="020F0502020204030204" pitchFamily="34" charset="0"/>
                <a:ea typeface="Calibri" panose="020F0502020204030204" pitchFamily="34" charset="0"/>
                <a:cs typeface="Arial" panose="020B0604020202020204" pitchFamily="34" charset="0"/>
              </a:rPr>
              <a:t> (BBC) </a:t>
            </a:r>
            <a:r>
              <a:rPr lang="ar-SA" sz="2400" kern="100" dirty="0">
                <a:effectLst/>
                <a:latin typeface="Calibri" panose="020F0502020204030204" pitchFamily="34" charset="0"/>
                <a:ea typeface="Calibri" panose="020F0502020204030204" pitchFamily="34" charset="0"/>
                <a:cs typeface="Arial" panose="020B0604020202020204" pitchFamily="34" charset="0"/>
              </a:rPr>
              <a:t>عن إغلاق إذاعتها العربية وعدد من الخدمات الإذاعية الأخرى، ضمن خطة لإعادة الهيكلة والتحول إلى المنصات الرقمية بسبب أزمة اقتصادية و</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رتفاع</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التكاليف</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تشمل الخطة إلغاء 382 وظيفة لتوفير نحو </a:t>
            </a:r>
            <a:r>
              <a:rPr lang="fr-FR" sz="2400" kern="100" dirty="0">
                <a:effectLst/>
                <a:latin typeface="Calibri" panose="020F0502020204030204" pitchFamily="34" charset="0"/>
                <a:ea typeface="Calibri" panose="020F0502020204030204" pitchFamily="34" charset="0"/>
                <a:cs typeface="Arial" panose="020B0604020202020204" pitchFamily="34" charset="0"/>
              </a:rPr>
              <a:t>28.5 </a:t>
            </a:r>
            <a:r>
              <a:rPr lang="ar-SA" sz="2400" kern="100" dirty="0">
                <a:effectLst/>
                <a:latin typeface="Calibri" panose="020F0502020204030204" pitchFamily="34" charset="0"/>
                <a:ea typeface="Calibri" panose="020F0502020204030204" pitchFamily="34" charset="0"/>
                <a:cs typeface="Arial" panose="020B0604020202020204" pitchFamily="34" charset="0"/>
              </a:rPr>
              <a:t>مليون جنيه إسترليني، في إطار تخفيضات أوسع بقيمة 500 مليون جنيه</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كما تم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دمج القناة الإخبارية العالمية مع القناة البريطانية المحلية وإطلاق قناة موحدة عام 2023</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يأتي القرار نتيجة تغير عادات الجمهور و</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a:effectLst/>
                <a:latin typeface="Calibri" panose="020F0502020204030204" pitchFamily="34" charset="0"/>
                <a:ea typeface="Calibri" panose="020F0502020204030204" pitchFamily="34" charset="0"/>
                <a:cs typeface="Arial" panose="020B0604020202020204" pitchFamily="34" charset="0"/>
              </a:rPr>
              <a:t>تجاههم المتزايد نحو متابعة الأخبار عبر الإنترنت، ما يجعل التحول الرقمي خيارًا منطقيًا</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وأكدت مديرة الخدمة العالمية، ليليان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لاندور</a:t>
            </a:r>
            <a:r>
              <a:rPr lang="ar-SA" sz="2400" kern="100" dirty="0">
                <a:effectLst/>
                <a:latin typeface="Calibri" panose="020F0502020204030204" pitchFamily="34" charset="0"/>
                <a:ea typeface="Calibri" panose="020F0502020204030204" pitchFamily="34" charset="0"/>
                <a:cs typeface="Arial" panose="020B0604020202020204" pitchFamily="34" charset="0"/>
              </a:rPr>
              <a:t>، أن</a:t>
            </a: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التوجه نحو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الرقمنة</a:t>
            </a:r>
            <a:r>
              <a:rPr lang="ar-SA" sz="2400" kern="100" dirty="0">
                <a:effectLst/>
                <a:latin typeface="Calibri" panose="020F0502020204030204" pitchFamily="34" charset="0"/>
                <a:ea typeface="Calibri" panose="020F0502020204030204" pitchFamily="34" charset="0"/>
                <a:cs typeface="Arial" panose="020B0604020202020204" pitchFamily="34" charset="0"/>
              </a:rPr>
              <a:t> ضروري لمواكبة التطور وزيادة الوصول إلى الجمهور بمحتوى موثوق وجودة عالية</a:t>
            </a:r>
            <a:r>
              <a:rPr lang="fr-FR" sz="1800" kern="100" dirty="0">
                <a:effectLst/>
                <a:latin typeface="Calibri" panose="020F0502020204030204" pitchFamily="34" charset="0"/>
                <a:ea typeface="Calibri" panose="020F0502020204030204" pitchFamily="34" charset="0"/>
                <a:cs typeface="Arial" panose="020B0604020202020204" pitchFamily="34" charset="0"/>
              </a:rPr>
              <a:t>.</a:t>
            </a:r>
            <a:endParaRPr lang="fr-FR" sz="2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9" name="ZoneTexte 8">
            <a:extLst>
              <a:ext uri="{FF2B5EF4-FFF2-40B4-BE49-F238E27FC236}">
                <a16:creationId xmlns:a16="http://schemas.microsoft.com/office/drawing/2014/main" id="{8876AB9B-43B5-F5B0-7828-F6712F624013}"/>
              </a:ext>
            </a:extLst>
          </p:cNvPr>
          <p:cNvSpPr txBox="1"/>
          <p:nvPr/>
        </p:nvSpPr>
        <p:spPr>
          <a:xfrm>
            <a:off x="4629496" y="1155869"/>
            <a:ext cx="6570920" cy="523220"/>
          </a:xfrm>
          <a:prstGeom prst="rect">
            <a:avLst/>
          </a:prstGeom>
          <a:noFill/>
        </p:spPr>
        <p:txBody>
          <a:bodyPr wrap="square">
            <a:spAutoFit/>
          </a:bodyPr>
          <a:lstStyle/>
          <a:p>
            <a:pPr marL="457200" indent="-457200" algn="r" rtl="1">
              <a:buFont typeface="Wingdings" panose="05000000000000000000" pitchFamily="2" charset="2"/>
              <a:buChar char="q"/>
            </a:pPr>
            <a:r>
              <a:rPr lang="ar-EG" sz="2800" b="1" dirty="0">
                <a:solidFill>
                  <a:schemeClr val="accent2"/>
                </a:solidFill>
              </a:rPr>
              <a:t>مثال: توقف إذاعة وتحوّلها </a:t>
            </a:r>
            <a:r>
              <a:rPr lang="ar-DZ" sz="2800" b="1" dirty="0">
                <a:solidFill>
                  <a:schemeClr val="accent2"/>
                </a:solidFill>
              </a:rPr>
              <a:t>إلى المنصات الرقمية</a:t>
            </a:r>
            <a:endParaRPr lang="fr-FR" sz="2800" b="1" dirty="0">
              <a:solidFill>
                <a:schemeClr val="accent2"/>
              </a:solidFill>
            </a:endParaRPr>
          </a:p>
        </p:txBody>
      </p:sp>
      <p:pic>
        <p:nvPicPr>
          <p:cNvPr id="12" name="Image 11">
            <a:extLst>
              <a:ext uri="{FF2B5EF4-FFF2-40B4-BE49-F238E27FC236}">
                <a16:creationId xmlns:a16="http://schemas.microsoft.com/office/drawing/2014/main" id="{A862ACD7-76EE-2615-E9DF-B922488FCFD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43329" y="5484648"/>
            <a:ext cx="3786167" cy="1123114"/>
          </a:xfrm>
          <a:prstGeom prst="rect">
            <a:avLst/>
          </a:prstGeom>
        </p:spPr>
      </p:pic>
      <p:sp>
        <p:nvSpPr>
          <p:cNvPr id="14" name="ZoneTexte 13">
            <a:extLst>
              <a:ext uri="{FF2B5EF4-FFF2-40B4-BE49-F238E27FC236}">
                <a16:creationId xmlns:a16="http://schemas.microsoft.com/office/drawing/2014/main" id="{14E1E2A1-6176-362E-4759-0A61C3B81835}"/>
              </a:ext>
            </a:extLst>
          </p:cNvPr>
          <p:cNvSpPr txBox="1"/>
          <p:nvPr/>
        </p:nvSpPr>
        <p:spPr>
          <a:xfrm>
            <a:off x="4163154" y="5930040"/>
            <a:ext cx="6570920" cy="830997"/>
          </a:xfrm>
          <a:prstGeom prst="rect">
            <a:avLst/>
          </a:prstGeom>
          <a:noFill/>
        </p:spPr>
        <p:txBody>
          <a:bodyPr wrap="square">
            <a:spAutoFit/>
          </a:bodyPr>
          <a:lstStyle/>
          <a:p>
            <a:pPr algn="r"/>
            <a:r>
              <a:rPr lang="fr-FR" sz="2400" b="1" u="sng" dirty="0">
                <a:solidFill>
                  <a:srgbClr val="000000"/>
                </a:solidFill>
                <a:hlinkClick r:id="rId8">
                  <a:extLst>
                    <a:ext uri="{A12FA001-AC4F-418D-AE19-62706E023703}">
                      <ahyp:hlinkClr xmlns:ahyp="http://schemas.microsoft.com/office/drawing/2018/hyperlinkcolor" val="tx"/>
                    </a:ext>
                  </a:extLst>
                </a:hlinkClick>
              </a:rPr>
              <a:t>https://h1.nu/1j0EL</a:t>
            </a:r>
            <a:r>
              <a:rPr lang="ar-DZ" sz="2400" b="1" dirty="0"/>
              <a:t>رابط الموقع :    </a:t>
            </a:r>
            <a:endParaRPr lang="fr-FR" sz="2400" b="1" dirty="0"/>
          </a:p>
          <a:p>
            <a:endParaRPr lang="fr-FR" sz="2400" b="1" dirty="0"/>
          </a:p>
        </p:txBody>
      </p:sp>
    </p:spTree>
    <p:extLst>
      <p:ext uri="{BB962C8B-B14F-4D97-AF65-F5344CB8AC3E}">
        <p14:creationId xmlns:p14="http://schemas.microsoft.com/office/powerpoint/2010/main" val="1063097921"/>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998407-2483-CC8A-CF03-65D61A24AE6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FC6CCC04-7923-3A0F-A22C-8A2C78C4BDDB}"/>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0A33C67-6B8B-501E-4AB0-5C5A2BF9CBF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460C993B-4498-174C-1EDF-6D898469E43F}"/>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A03914A6-BB35-99DF-5210-92F08F89CA5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49E06611-DB69-29AE-3977-89E383D61E52}"/>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ZoneTexte 4">
            <a:extLst>
              <a:ext uri="{FF2B5EF4-FFF2-40B4-BE49-F238E27FC236}">
                <a16:creationId xmlns:a16="http://schemas.microsoft.com/office/drawing/2014/main" id="{0C067AB2-154B-756D-3E87-998B566DBFEF}"/>
              </a:ext>
            </a:extLst>
          </p:cNvPr>
          <p:cNvSpPr txBox="1"/>
          <p:nvPr/>
        </p:nvSpPr>
        <p:spPr>
          <a:xfrm>
            <a:off x="882502" y="1729868"/>
            <a:ext cx="10274595" cy="5872890"/>
          </a:xfrm>
          <a:prstGeom prst="rect">
            <a:avLst/>
          </a:prstGeom>
          <a:noFill/>
        </p:spPr>
        <p:txBody>
          <a:bodyPr wrap="square">
            <a:spAutoFit/>
          </a:bodyPr>
          <a:lstStyle/>
          <a:p>
            <a:pPr algn="r" rtl="1">
              <a:lnSpc>
                <a:spcPct val="107000"/>
              </a:lnSpc>
              <a:spcAft>
                <a:spcPts val="800"/>
              </a:spcAft>
              <a:buNone/>
            </a:pPr>
            <a:r>
              <a:rPr lang="ar-SA" sz="2200" kern="100" dirty="0">
                <a:effectLst/>
                <a:latin typeface="Calibri" panose="020F0502020204030204" pitchFamily="34" charset="0"/>
                <a:ea typeface="Calibri" panose="020F0502020204030204" pitchFamily="34" charset="0"/>
                <a:cs typeface="Arial" panose="020B0604020202020204" pitchFamily="34" charset="0"/>
              </a:rPr>
              <a:t>تهدف الدراسة البحثية بعنوان </a:t>
            </a:r>
            <a:r>
              <a:rPr lang="fr-FR" sz="2200" b="1" kern="100" dirty="0">
                <a:effectLst/>
                <a:latin typeface="Calibri" panose="020F0502020204030204" pitchFamily="34" charset="0"/>
                <a:ea typeface="Calibri" panose="020F0502020204030204" pitchFamily="34" charset="0"/>
                <a:cs typeface="Arial" panose="020B0604020202020204" pitchFamily="34" charset="0"/>
              </a:rPr>
              <a:t>"</a:t>
            </a:r>
            <a:r>
              <a:rPr lang="ar-SA" sz="2200" b="1" kern="100" dirty="0">
                <a:effectLst/>
                <a:latin typeface="Calibri" panose="020F0502020204030204" pitchFamily="34" charset="0"/>
                <a:ea typeface="Calibri" panose="020F0502020204030204" pitchFamily="34" charset="0"/>
                <a:cs typeface="Arial" panose="020B0604020202020204" pitchFamily="34" charset="0"/>
              </a:rPr>
              <a:t>واقع إخراج البرامج التفاعلية في الإذاعة الرقمية </a:t>
            </a:r>
            <a:r>
              <a:rPr lang="ar-DZ" sz="2200" b="1" kern="100" dirty="0">
                <a:latin typeface="Calibri" panose="020F0502020204030204" pitchFamily="34" charset="0"/>
                <a:ea typeface="Calibri" panose="020F0502020204030204" pitchFamily="34" charset="0"/>
                <a:cs typeface="Arial" panose="020B0604020202020204" pitchFamily="34" charset="0"/>
              </a:rPr>
              <a:t>" </a:t>
            </a:r>
            <a:r>
              <a:rPr lang="ar-SA" sz="2200" kern="100" dirty="0">
                <a:effectLst/>
                <a:latin typeface="Calibri" panose="020F0502020204030204" pitchFamily="34" charset="0"/>
                <a:ea typeface="Calibri" panose="020F0502020204030204" pitchFamily="34" charset="0"/>
                <a:cs typeface="Arial" panose="020B0604020202020204" pitchFamily="34" charset="0"/>
              </a:rPr>
              <a:t>إلى معرفة مدى تطبيق الإذاعة لأساليب الإخراج التفاعلي الرقمي، من خلال تحليل مستوى الخدمة التفاعلية ومدى </a:t>
            </a:r>
            <a:r>
              <a:rPr lang="ar-DZ" sz="2200" kern="100" dirty="0">
                <a:effectLst/>
                <a:latin typeface="Calibri" panose="020F0502020204030204" pitchFamily="34" charset="0"/>
                <a:ea typeface="Calibri" panose="020F0502020204030204" pitchFamily="34" charset="0"/>
                <a:cs typeface="Arial" panose="020B0604020202020204" pitchFamily="34" charset="0"/>
              </a:rPr>
              <a:t>إِ</a:t>
            </a:r>
            <a:r>
              <a:rPr lang="ar-SA" sz="2200" kern="100" dirty="0" err="1">
                <a:effectLst/>
                <a:latin typeface="Calibri" panose="020F0502020204030204" pitchFamily="34" charset="0"/>
                <a:ea typeface="Calibri" panose="020F0502020204030204" pitchFamily="34" charset="0"/>
                <a:cs typeface="Arial" panose="020B0604020202020204" pitchFamily="34" charset="0"/>
              </a:rPr>
              <a:t>ستخدام</a:t>
            </a:r>
            <a:r>
              <a:rPr lang="ar-SA" sz="2200" kern="100" dirty="0">
                <a:effectLst/>
                <a:latin typeface="Calibri" panose="020F0502020204030204" pitchFamily="34" charset="0"/>
                <a:ea typeface="Calibri" panose="020F0502020204030204" pitchFamily="34" charset="0"/>
                <a:cs typeface="Arial" panose="020B0604020202020204" pitchFamily="34" charset="0"/>
              </a:rPr>
              <a:t> الوسائط الرقمية الحديثة أثناء إنتاج البرامج الحوارية والمشاركة</a:t>
            </a:r>
            <a:r>
              <a:rPr lang="fr-FR" sz="2200" kern="100" dirty="0">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buNone/>
            </a:pPr>
            <a:r>
              <a:rPr lang="ar-SA" sz="2200" kern="100" dirty="0">
                <a:effectLst/>
                <a:latin typeface="Calibri" panose="020F0502020204030204" pitchFamily="34" charset="0"/>
                <a:ea typeface="Calibri" panose="020F0502020204030204" pitchFamily="34" charset="0"/>
                <a:cs typeface="Arial" panose="020B0604020202020204" pitchFamily="34" charset="0"/>
              </a:rPr>
              <a:t>شملت الدراسة عينة من 24 موظفًا من القائمين على إعداد وتقديم وإخراج البرامج التفاعلية في إذاعة جيجل</a:t>
            </a:r>
            <a:r>
              <a:rPr lang="ar-DZ" sz="2200" kern="100" dirty="0">
                <a:effectLst/>
                <a:latin typeface="Calibri" panose="020F0502020204030204" pitchFamily="34" charset="0"/>
                <a:ea typeface="Calibri" panose="020F0502020204030204" pitchFamily="34" charset="0"/>
                <a:cs typeface="Arial" panose="020B0604020202020204" pitchFamily="34" charset="0"/>
              </a:rPr>
              <a:t> الجزائرية</a:t>
            </a:r>
            <a:r>
              <a:rPr lang="ar-SA" sz="2200" kern="100" dirty="0">
                <a:effectLst/>
                <a:latin typeface="Calibri" panose="020F0502020204030204" pitchFamily="34" charset="0"/>
                <a:ea typeface="Calibri" panose="020F0502020204030204" pitchFamily="34" charset="0"/>
                <a:cs typeface="Arial" panose="020B0604020202020204" pitchFamily="34" charset="0"/>
              </a:rPr>
              <a:t>، و</a:t>
            </a:r>
            <a:r>
              <a:rPr lang="ar-DZ" sz="2200" kern="100" dirty="0">
                <a:effectLst/>
                <a:latin typeface="Calibri" panose="020F0502020204030204" pitchFamily="34" charset="0"/>
                <a:ea typeface="Calibri" panose="020F0502020204030204" pitchFamily="34" charset="0"/>
                <a:cs typeface="Arial" panose="020B0604020202020204" pitchFamily="34" charset="0"/>
              </a:rPr>
              <a:t>إ</a:t>
            </a:r>
            <a:r>
              <a:rPr lang="ar-SA" sz="2200" kern="100" dirty="0" err="1">
                <a:effectLst/>
                <a:latin typeface="Calibri" panose="020F0502020204030204" pitchFamily="34" charset="0"/>
                <a:ea typeface="Calibri" panose="020F0502020204030204" pitchFamily="34" charset="0"/>
                <a:cs typeface="Arial" panose="020B0604020202020204" pitchFamily="34" charset="0"/>
              </a:rPr>
              <a:t>عتمدت</a:t>
            </a:r>
            <a:r>
              <a:rPr lang="ar-SA" sz="2200" kern="100" dirty="0">
                <a:effectLst/>
                <a:latin typeface="Calibri" panose="020F0502020204030204" pitchFamily="34" charset="0"/>
                <a:ea typeface="Calibri" panose="020F0502020204030204" pitchFamily="34" charset="0"/>
                <a:cs typeface="Arial" panose="020B0604020202020204" pitchFamily="34" charset="0"/>
              </a:rPr>
              <a:t> على </a:t>
            </a:r>
            <a:r>
              <a:rPr lang="ar-DZ" sz="2200" kern="100" dirty="0">
                <a:effectLst/>
                <a:latin typeface="Calibri" panose="020F0502020204030204" pitchFamily="34" charset="0"/>
                <a:ea typeface="Calibri" panose="020F0502020204030204" pitchFamily="34" charset="0"/>
                <a:cs typeface="Arial" panose="020B0604020202020204" pitchFamily="34" charset="0"/>
              </a:rPr>
              <a:t>إ</a:t>
            </a:r>
            <a:r>
              <a:rPr lang="ar-SA" sz="2200" kern="100" dirty="0" err="1">
                <a:effectLst/>
                <a:latin typeface="Calibri" panose="020F0502020204030204" pitchFamily="34" charset="0"/>
                <a:ea typeface="Calibri" panose="020F0502020204030204" pitchFamily="34" charset="0"/>
                <a:cs typeface="Arial" panose="020B0604020202020204" pitchFamily="34" charset="0"/>
              </a:rPr>
              <a:t>ستمارة</a:t>
            </a:r>
            <a:r>
              <a:rPr lang="ar-SA" sz="2200" kern="100" dirty="0">
                <a:effectLst/>
                <a:latin typeface="Calibri" panose="020F0502020204030204" pitchFamily="34" charset="0"/>
                <a:ea typeface="Calibri" panose="020F0502020204030204" pitchFamily="34" charset="0"/>
                <a:cs typeface="Arial" panose="020B0604020202020204" pitchFamily="34" charset="0"/>
              </a:rPr>
              <a:t> مقابلة لجمع البيانات</a:t>
            </a:r>
            <a:r>
              <a:rPr lang="fr-FR" sz="22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200" kern="100" dirty="0">
                <a:effectLst/>
                <a:latin typeface="Calibri" panose="020F0502020204030204" pitchFamily="34" charset="0"/>
                <a:ea typeface="Calibri" panose="020F0502020204030204" pitchFamily="34" charset="0"/>
                <a:cs typeface="Arial" panose="020B0604020202020204" pitchFamily="34" charset="0"/>
              </a:rPr>
              <a:t>أهم</a:t>
            </a:r>
            <a:r>
              <a:rPr lang="ar-DZ" sz="2200" kern="100" dirty="0">
                <a:effectLst/>
                <a:latin typeface="Calibri" panose="020F0502020204030204" pitchFamily="34" charset="0"/>
                <a:ea typeface="Calibri" panose="020F0502020204030204" pitchFamily="34" charset="0"/>
                <a:cs typeface="Arial" panose="020B0604020202020204" pitchFamily="34" charset="0"/>
              </a:rPr>
              <a:t>ُّ</a:t>
            </a:r>
            <a:r>
              <a:rPr lang="ar-SA" sz="2200" kern="100" dirty="0">
                <a:effectLst/>
                <a:latin typeface="Calibri" panose="020F0502020204030204" pitchFamily="34" charset="0"/>
                <a:ea typeface="Calibri" panose="020F0502020204030204" pitchFamily="34" charset="0"/>
                <a:cs typeface="Arial" panose="020B0604020202020204" pitchFamily="34" charset="0"/>
              </a:rPr>
              <a:t> النتائج</a:t>
            </a:r>
            <a:r>
              <a:rPr lang="fr-FR" sz="22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Font typeface="+mj-lt"/>
              <a:buAutoNum type="arabicPeriod"/>
              <a:tabLst>
                <a:tab pos="457200" algn="l"/>
              </a:tabLst>
            </a:pPr>
            <a:r>
              <a:rPr lang="ar-SA" sz="2200" kern="100" dirty="0">
                <a:effectLst/>
                <a:latin typeface="Calibri" panose="020F0502020204030204" pitchFamily="34" charset="0"/>
                <a:ea typeface="Calibri" panose="020F0502020204030204" pitchFamily="34" charset="0"/>
                <a:cs typeface="Arial" panose="020B0604020202020204" pitchFamily="34" charset="0"/>
              </a:rPr>
              <a:t>الخدمة التفاعلية في إذاعة جيجل ما تزال تقليدية وتعتمد أساسًا على الاتصال الهاتفي، رغم أن</a:t>
            </a:r>
            <a:r>
              <a:rPr lang="ar-DZ" sz="2200" kern="100" dirty="0">
                <a:latin typeface="Calibri" panose="020F0502020204030204" pitchFamily="34" charset="0"/>
                <a:ea typeface="Calibri" panose="020F0502020204030204" pitchFamily="34" charset="0"/>
                <a:cs typeface="Arial" panose="020B0604020202020204" pitchFamily="34" charset="0"/>
              </a:rPr>
              <a:t>َّ</a:t>
            </a:r>
            <a:r>
              <a:rPr lang="ar-SA" sz="2200" kern="100" dirty="0">
                <a:effectLst/>
                <a:latin typeface="Calibri" panose="020F0502020204030204" pitchFamily="34" charset="0"/>
                <a:ea typeface="Calibri" panose="020F0502020204030204" pitchFamily="34" charset="0"/>
                <a:cs typeface="Arial" panose="020B0604020202020204" pitchFamily="34" charset="0"/>
              </a:rPr>
              <a:t> الإذاعة رقمية بالكامل</a:t>
            </a:r>
            <a:r>
              <a:rPr lang="fr-FR" sz="22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Font typeface="+mj-lt"/>
              <a:buAutoNum type="arabicPeriod"/>
              <a:tabLst>
                <a:tab pos="457200" algn="l"/>
              </a:tabLst>
            </a:pPr>
            <a:r>
              <a:rPr lang="ar-SA" sz="2200" kern="100" dirty="0">
                <a:effectLst/>
                <a:latin typeface="Calibri" panose="020F0502020204030204" pitchFamily="34" charset="0"/>
                <a:ea typeface="Calibri" panose="020F0502020204030204" pitchFamily="34" charset="0"/>
                <a:cs typeface="Arial" panose="020B0604020202020204" pitchFamily="34" charset="0"/>
              </a:rPr>
              <a:t>ضعف إدراك المخرجين والمعدين لمزايا الوسائط الشبكية الحديثة مثل</a:t>
            </a:r>
            <a:r>
              <a:rPr lang="ar-DZ" sz="2200" kern="100" dirty="0">
                <a:effectLst/>
                <a:latin typeface="Calibri" panose="020F0502020204030204" pitchFamily="34" charset="0"/>
                <a:ea typeface="Calibri" panose="020F0502020204030204" pitchFamily="34" charset="0"/>
                <a:cs typeface="Arial" panose="020B0604020202020204" pitchFamily="34" charset="0"/>
              </a:rPr>
              <a:t>:</a:t>
            </a:r>
            <a:r>
              <a:rPr lang="ar-SA" sz="2200" kern="100" dirty="0">
                <a:effectLst/>
                <a:latin typeface="Calibri" panose="020F0502020204030204" pitchFamily="34" charset="0"/>
                <a:ea typeface="Calibri" panose="020F0502020204030204" pitchFamily="34" charset="0"/>
                <a:cs typeface="Arial" panose="020B0604020202020204" pitchFamily="34" charset="0"/>
              </a:rPr>
              <a:t> المدونات والمواقع الاجتماعية</a:t>
            </a:r>
            <a:r>
              <a:rPr lang="fr-FR" sz="22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Font typeface="+mj-lt"/>
              <a:buAutoNum type="arabicPeriod"/>
              <a:tabLst>
                <a:tab pos="457200" algn="l"/>
              </a:tabLst>
            </a:pPr>
            <a:r>
              <a:rPr lang="ar-SA" sz="2200" kern="100" dirty="0">
                <a:effectLst/>
                <a:latin typeface="Calibri" panose="020F0502020204030204" pitchFamily="34" charset="0"/>
                <a:ea typeface="Calibri" panose="020F0502020204030204" pitchFamily="34" charset="0"/>
                <a:cs typeface="Arial" panose="020B0604020202020204" pitchFamily="34" charset="0"/>
              </a:rPr>
              <a:t>أغلب القائمين على البرامج يفضّ</a:t>
            </a:r>
            <a:r>
              <a:rPr lang="ar-DZ" sz="2200" kern="100" dirty="0">
                <a:effectLst/>
                <a:latin typeface="Calibri" panose="020F0502020204030204" pitchFamily="34" charset="0"/>
                <a:ea typeface="Calibri" panose="020F0502020204030204" pitchFamily="34" charset="0"/>
                <a:cs typeface="Arial" panose="020B0604020202020204" pitchFamily="34" charset="0"/>
              </a:rPr>
              <a:t>ِ</a:t>
            </a:r>
            <a:r>
              <a:rPr lang="ar-SA" sz="2200" kern="100" dirty="0">
                <a:effectLst/>
                <a:latin typeface="Calibri" panose="020F0502020204030204" pitchFamily="34" charset="0"/>
                <a:ea typeface="Calibri" panose="020F0502020204030204" pitchFamily="34" charset="0"/>
                <a:cs typeface="Arial" panose="020B0604020202020204" pitchFamily="34" charset="0"/>
              </a:rPr>
              <a:t>لون الأساليب التقليدية في التواصل مع الجمهور</a:t>
            </a:r>
            <a:r>
              <a:rPr lang="ar-DZ" sz="2200" kern="100" dirty="0">
                <a:effectLst/>
                <a:latin typeface="Calibri" panose="020F0502020204030204" pitchFamily="34" charset="0"/>
                <a:ea typeface="Calibri" panose="020F0502020204030204" pitchFamily="34" charset="0"/>
                <a:cs typeface="Arial" panose="020B0604020202020204" pitchFamily="34" charset="0"/>
              </a:rPr>
              <a:t>،</a:t>
            </a:r>
            <a:r>
              <a:rPr lang="ar-SA" sz="2200" kern="100" dirty="0">
                <a:effectLst/>
                <a:latin typeface="Calibri" panose="020F0502020204030204" pitchFamily="34" charset="0"/>
                <a:ea typeface="Calibri" panose="020F0502020204030204" pitchFamily="34" charset="0"/>
                <a:cs typeface="Arial" panose="020B0604020202020204" pitchFamily="34" charset="0"/>
              </a:rPr>
              <a:t> بدلًا من التفاعل الرقمي عبر الإنترنت، رغم </a:t>
            </a:r>
            <a:r>
              <a:rPr lang="ar-DZ" sz="2200" kern="100" dirty="0">
                <a:effectLst/>
                <a:latin typeface="Calibri" panose="020F0502020204030204" pitchFamily="34" charset="0"/>
                <a:ea typeface="Calibri" panose="020F0502020204030204" pitchFamily="34" charset="0"/>
                <a:cs typeface="Arial" panose="020B0604020202020204" pitchFamily="34" charset="0"/>
              </a:rPr>
              <a:t>إِ</a:t>
            </a:r>
            <a:r>
              <a:rPr lang="ar-SA" sz="2200" kern="100" dirty="0" err="1">
                <a:effectLst/>
                <a:latin typeface="Calibri" panose="020F0502020204030204" pitchFamily="34" charset="0"/>
                <a:ea typeface="Calibri" panose="020F0502020204030204" pitchFamily="34" charset="0"/>
                <a:cs typeface="Arial" panose="020B0604020202020204" pitchFamily="34" charset="0"/>
              </a:rPr>
              <a:t>نتمائهم</a:t>
            </a:r>
            <a:r>
              <a:rPr lang="ar-SA" sz="2200" kern="100" dirty="0">
                <a:effectLst/>
                <a:latin typeface="Calibri" panose="020F0502020204030204" pitchFamily="34" charset="0"/>
                <a:ea typeface="Calibri" panose="020F0502020204030204" pitchFamily="34" charset="0"/>
                <a:cs typeface="Arial" panose="020B0604020202020204" pitchFamily="34" charset="0"/>
              </a:rPr>
              <a:t> لفئة الشباب</a:t>
            </a:r>
            <a:r>
              <a:rPr lang="fr-FR" sz="2200" kern="100" dirty="0">
                <a:effectLst/>
                <a:latin typeface="Calibri" panose="020F0502020204030204" pitchFamily="34" charset="0"/>
                <a:ea typeface="Calibri" panose="020F0502020204030204" pitchFamily="34" charset="0"/>
                <a:cs typeface="Arial" panose="020B0604020202020204" pitchFamily="34" charset="0"/>
              </a:rPr>
              <a:t>.</a:t>
            </a:r>
            <a:r>
              <a:rPr lang="ar-DZ" sz="2200" kern="100" dirty="0">
                <a:effectLst/>
                <a:latin typeface="Calibri" panose="020F0502020204030204" pitchFamily="34" charset="0"/>
                <a:ea typeface="Calibri" panose="020F0502020204030204" pitchFamily="34" charset="0"/>
                <a:cs typeface="Arial" panose="020B0604020202020204" pitchFamily="34" charset="0"/>
              </a:rPr>
              <a:t>                                        </a:t>
            </a:r>
          </a:p>
          <a:p>
            <a:pPr lvl="0" algn="r" rtl="1">
              <a:lnSpc>
                <a:spcPct val="107000"/>
              </a:lnSpc>
              <a:spcAft>
                <a:spcPts val="800"/>
              </a:spcAft>
              <a:tabLst>
                <a:tab pos="457200" algn="l"/>
              </a:tabLst>
            </a:pPr>
            <a:r>
              <a:rPr lang="ar-DZ" sz="2200" b="1" kern="100" dirty="0">
                <a:latin typeface="Calibri" panose="020F0502020204030204" pitchFamily="34" charset="0"/>
                <a:ea typeface="Calibri" panose="020F0502020204030204" pitchFamily="34" charset="0"/>
                <a:cs typeface="Arial" panose="020B0604020202020204" pitchFamily="34" charset="0"/>
              </a:rPr>
              <a:t>                                                                                          </a:t>
            </a:r>
            <a:r>
              <a:rPr lang="fr-FR" sz="2400" b="1" kern="100" dirty="0">
                <a:latin typeface="Calibri" panose="020F0502020204030204" pitchFamily="34" charset="0"/>
                <a:ea typeface="Calibri" panose="020F0502020204030204" pitchFamily="34" charset="0"/>
                <a:cs typeface="Arial" panose="020B0604020202020204" pitchFamily="34" charset="0"/>
              </a:rPr>
              <a:t>https://h1.nu/1j0Jd</a:t>
            </a:r>
            <a:endParaRPr lang="fr-FR" sz="2400" b="1"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endParaRPr lang="fr-FR" sz="18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fr-FR" sz="1800" kern="100" dirty="0">
                <a:effectLst/>
                <a:latin typeface="Calibri" panose="020F0502020204030204" pitchFamily="34" charset="0"/>
                <a:ea typeface="Calibri" panose="020F0502020204030204" pitchFamily="34" charset="0"/>
                <a:cs typeface="Arial" panose="020B0604020202020204" pitchFamily="34" charset="0"/>
              </a:rPr>
              <a:t> </a:t>
            </a:r>
          </a:p>
        </p:txBody>
      </p:sp>
      <p:sp>
        <p:nvSpPr>
          <p:cNvPr id="7" name="ZoneTexte 6">
            <a:extLst>
              <a:ext uri="{FF2B5EF4-FFF2-40B4-BE49-F238E27FC236}">
                <a16:creationId xmlns:a16="http://schemas.microsoft.com/office/drawing/2014/main" id="{1B54EAA5-2826-9A60-6647-A3694FFB272D}"/>
              </a:ext>
            </a:extLst>
          </p:cNvPr>
          <p:cNvSpPr txBox="1"/>
          <p:nvPr/>
        </p:nvSpPr>
        <p:spPr>
          <a:xfrm>
            <a:off x="4586177" y="1177408"/>
            <a:ext cx="6570920" cy="523220"/>
          </a:xfrm>
          <a:prstGeom prst="rect">
            <a:avLst/>
          </a:prstGeom>
          <a:noFill/>
        </p:spPr>
        <p:txBody>
          <a:bodyPr wrap="square">
            <a:spAutoFit/>
          </a:bodyPr>
          <a:lstStyle/>
          <a:p>
            <a:pPr marL="457200" indent="-457200" algn="r" rtl="1">
              <a:buFont typeface="Wingdings" panose="05000000000000000000" pitchFamily="2" charset="2"/>
              <a:buChar char="q"/>
            </a:pPr>
            <a:r>
              <a:rPr lang="ar-DZ" sz="2800" b="1" dirty="0">
                <a:solidFill>
                  <a:schemeClr val="accent2"/>
                </a:solidFill>
              </a:rPr>
              <a:t>دراسة علمية</a:t>
            </a:r>
            <a:r>
              <a:rPr lang="ar-EG" sz="2800" b="1" dirty="0">
                <a:solidFill>
                  <a:schemeClr val="accent2"/>
                </a:solidFill>
              </a:rPr>
              <a:t>:</a:t>
            </a:r>
            <a:r>
              <a:rPr lang="ar-DZ" sz="2800" b="1" dirty="0">
                <a:solidFill>
                  <a:schemeClr val="accent2"/>
                </a:solidFill>
              </a:rPr>
              <a:t>  نوال رضا -2012</a:t>
            </a:r>
            <a:endParaRPr lang="fr-FR" sz="2800" b="1" dirty="0">
              <a:solidFill>
                <a:schemeClr val="accent2"/>
              </a:solidFill>
            </a:endParaRPr>
          </a:p>
        </p:txBody>
      </p:sp>
    </p:spTree>
    <p:extLst>
      <p:ext uri="{BB962C8B-B14F-4D97-AF65-F5344CB8AC3E}">
        <p14:creationId xmlns:p14="http://schemas.microsoft.com/office/powerpoint/2010/main" val="2198903650"/>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6F5FB-18D5-5637-E8F2-679202CD993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D8081B1E-A65D-BD3B-979B-454DF6F3E313}"/>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EA2248C-7329-E2B2-1630-4F496D5AAD1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43AA9C11-12CC-731C-91A3-84B73AF30EFD}"/>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3757CDED-C5F4-3D5A-F019-B63408E74C0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pic>
        <p:nvPicPr>
          <p:cNvPr id="5" name="Graphique 4">
            <a:extLst>
              <a:ext uri="{FF2B5EF4-FFF2-40B4-BE49-F238E27FC236}">
                <a16:creationId xmlns:a16="http://schemas.microsoft.com/office/drawing/2014/main" id="{4B5A78F9-31A2-D7BE-D2D5-715B33D827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393422" y="4489842"/>
            <a:ext cx="4705797" cy="2747887"/>
          </a:xfrm>
          <a:prstGeom prst="rect">
            <a:avLst/>
          </a:prstGeom>
        </p:spPr>
      </p:pic>
      <p:sp>
        <p:nvSpPr>
          <p:cNvPr id="9" name="ZoneTexte 8">
            <a:extLst>
              <a:ext uri="{FF2B5EF4-FFF2-40B4-BE49-F238E27FC236}">
                <a16:creationId xmlns:a16="http://schemas.microsoft.com/office/drawing/2014/main" id="{E84355E9-6D5E-463B-4F14-9B158D766F68}"/>
              </a:ext>
            </a:extLst>
          </p:cNvPr>
          <p:cNvSpPr txBox="1"/>
          <p:nvPr/>
        </p:nvSpPr>
        <p:spPr>
          <a:xfrm>
            <a:off x="3539125" y="1254622"/>
            <a:ext cx="7414119" cy="461665"/>
          </a:xfrm>
          <a:prstGeom prst="rect">
            <a:avLst/>
          </a:prstGeom>
          <a:noFill/>
        </p:spPr>
        <p:txBody>
          <a:bodyPr wrap="square">
            <a:spAutoFit/>
          </a:bodyPr>
          <a:lstStyle/>
          <a:p>
            <a:pPr marL="342900" indent="-342900" algn="r" rtl="1">
              <a:buFont typeface="Wingdings" panose="05000000000000000000" pitchFamily="2" charset="2"/>
              <a:buChar char="q"/>
            </a:pPr>
            <a:r>
              <a:rPr lang="ar-DZ" sz="2400" b="1" dirty="0">
                <a:solidFill>
                  <a:schemeClr val="accent2"/>
                </a:solidFill>
              </a:rPr>
              <a:t>نموذج ترخيص </a:t>
            </a:r>
            <a:r>
              <a:rPr lang="ar-EG" sz="2400" b="1" dirty="0">
                <a:solidFill>
                  <a:schemeClr val="accent2"/>
                </a:solidFill>
              </a:rPr>
              <a:t>البث الاذاعي عن طريق الانترنت</a:t>
            </a:r>
            <a:endParaRPr lang="fr-FR" sz="2400" b="1" dirty="0">
              <a:solidFill>
                <a:schemeClr val="accent2"/>
              </a:solidFill>
            </a:endParaRPr>
          </a:p>
        </p:txBody>
      </p:sp>
      <p:sp>
        <p:nvSpPr>
          <p:cNvPr id="12" name="ZoneTexte 11">
            <a:extLst>
              <a:ext uri="{FF2B5EF4-FFF2-40B4-BE49-F238E27FC236}">
                <a16:creationId xmlns:a16="http://schemas.microsoft.com/office/drawing/2014/main" id="{C17EC3E0-0615-58D0-9A92-8932ECE077D8}"/>
              </a:ext>
            </a:extLst>
          </p:cNvPr>
          <p:cNvSpPr txBox="1"/>
          <p:nvPr/>
        </p:nvSpPr>
        <p:spPr>
          <a:xfrm>
            <a:off x="5277247" y="1786781"/>
            <a:ext cx="5675997" cy="3847207"/>
          </a:xfrm>
          <a:prstGeom prst="rect">
            <a:avLst/>
          </a:prstGeom>
          <a:noFill/>
        </p:spPr>
        <p:txBody>
          <a:bodyPr wrap="square">
            <a:spAutoFit/>
          </a:bodyPr>
          <a:lstStyle/>
          <a:p>
            <a:pPr algn="just" rtl="1"/>
            <a:r>
              <a:rPr lang="ar-EG" sz="2200" dirty="0"/>
              <a:t>ت</a:t>
            </a:r>
            <a:r>
              <a:rPr lang="ar-DZ" sz="2200" dirty="0"/>
              <a:t>ُ</a:t>
            </a:r>
            <a:r>
              <a:rPr lang="ar-EG" sz="2200" dirty="0"/>
              <a:t>مك</a:t>
            </a:r>
            <a:r>
              <a:rPr lang="ar-DZ" sz="2200" dirty="0"/>
              <a:t>ِّ</a:t>
            </a:r>
            <a:r>
              <a:rPr lang="ar-EG" sz="2200" dirty="0"/>
              <a:t>ن هذه الخدمة </a:t>
            </a:r>
            <a:r>
              <a:rPr lang="ar-DZ" sz="2200" dirty="0"/>
              <a:t>التي أطلقتها الهيئة العامة لتنظيم الإِعلام بالمملكة العربية السعودية </a:t>
            </a:r>
            <a:r>
              <a:rPr lang="ar-EG" sz="2200" dirty="0"/>
              <a:t>من تقديم خدمة الراديو التي تتضمن نقل البرامج الصوتية عبر الانترنت (محطات </a:t>
            </a:r>
            <a:r>
              <a:rPr lang="ar-DZ" sz="2200" dirty="0"/>
              <a:t>إِ</a:t>
            </a:r>
            <a:r>
              <a:rPr lang="ar-EG" sz="2200" dirty="0" err="1"/>
              <a:t>ذاعة</a:t>
            </a:r>
            <a:r>
              <a:rPr lang="ar-EG" sz="2200" dirty="0"/>
              <a:t> الانترنت).</a:t>
            </a:r>
            <a:endParaRPr lang="fr-FR" sz="2200" dirty="0"/>
          </a:p>
          <a:p>
            <a:pPr algn="just" rtl="1"/>
            <a:r>
              <a:rPr lang="ar-DZ" sz="2200" dirty="0"/>
              <a:t>من متطلباتها:</a:t>
            </a:r>
            <a:endParaRPr lang="fr-FR" sz="2200" dirty="0"/>
          </a:p>
          <a:p>
            <a:pPr marL="342900" lvl="0" indent="-342900" algn="just" rtl="1">
              <a:buFont typeface="Wingdings" panose="05000000000000000000" pitchFamily="2" charset="2"/>
              <a:buChar char="§"/>
            </a:pPr>
            <a:r>
              <a:rPr lang="ar-SA" sz="2200" dirty="0"/>
              <a:t>س</a:t>
            </a:r>
            <a:r>
              <a:rPr lang="ar-DZ" sz="2200" dirty="0"/>
              <a:t>ِ</a:t>
            </a:r>
            <a:r>
              <a:rPr lang="ar-SA" sz="2200" dirty="0"/>
              <a:t>جل تجاري مضاف به النشاط الإعلامي المطلوب</a:t>
            </a:r>
            <a:r>
              <a:rPr lang="fr-FR" sz="2200" dirty="0"/>
              <a:t>.</a:t>
            </a:r>
          </a:p>
          <a:p>
            <a:pPr lvl="0" algn="just" rtl="1"/>
            <a:r>
              <a:rPr lang="ar-SA" sz="2200" dirty="0"/>
              <a:t>أن يكون لطالب الترخيص عنوان محد</a:t>
            </a:r>
            <a:r>
              <a:rPr lang="ar-DZ" sz="2200" dirty="0"/>
              <a:t>َّ</a:t>
            </a:r>
            <a:r>
              <a:rPr lang="ar-SA" sz="2200" dirty="0"/>
              <a:t>د (العنوان الوطني)</a:t>
            </a:r>
            <a:r>
              <a:rPr lang="fr-FR" sz="2200" dirty="0"/>
              <a:t>.</a:t>
            </a:r>
          </a:p>
          <a:p>
            <a:pPr marL="342900" lvl="0" indent="-342900" algn="just" rtl="1">
              <a:buFont typeface="Wingdings" panose="05000000000000000000" pitchFamily="2" charset="2"/>
              <a:buChar char="§"/>
            </a:pPr>
            <a:r>
              <a:rPr lang="ar-SA" sz="2200" dirty="0"/>
              <a:t>أن تكون هوية مقدم الطلب سارية الصلاحية (الهوية الوطنية – هوية مقيم – جواز سفر)</a:t>
            </a:r>
            <a:r>
              <a:rPr lang="fr-FR" sz="2200" dirty="0"/>
              <a:t>.</a:t>
            </a:r>
          </a:p>
          <a:p>
            <a:pPr marL="342900" indent="-342900" algn="just" rtl="1">
              <a:buFont typeface="Wingdings" panose="05000000000000000000" pitchFamily="2" charset="2"/>
              <a:buChar char="§"/>
            </a:pPr>
            <a:r>
              <a:rPr lang="ar-SA" sz="2200" dirty="0"/>
              <a:t>تقديم ما ي</a:t>
            </a:r>
            <a:r>
              <a:rPr lang="ar-DZ" sz="2200" dirty="0"/>
              <a:t>ُ</a:t>
            </a:r>
            <a:r>
              <a:rPr lang="ar-SA" sz="2200" dirty="0"/>
              <a:t>ثبت وجود عقد مع مرخص له بم</a:t>
            </a:r>
            <a:r>
              <a:rPr lang="ar-DZ" sz="2200" dirty="0"/>
              <a:t>ِ</a:t>
            </a:r>
            <a:r>
              <a:rPr lang="ar-SA" sz="2200" dirty="0"/>
              <a:t>نصة أو محطة إعلامية</a:t>
            </a:r>
            <a:r>
              <a:rPr lang="ar-DZ" sz="2200" dirty="0"/>
              <a:t>.</a:t>
            </a:r>
            <a:endParaRPr lang="fr-FR" sz="2200" dirty="0"/>
          </a:p>
          <a:p>
            <a:pPr algn="r"/>
            <a:endParaRPr lang="fr-FR" sz="2400" dirty="0"/>
          </a:p>
        </p:txBody>
      </p:sp>
      <p:sp>
        <p:nvSpPr>
          <p:cNvPr id="16" name="ZoneTexte 15">
            <a:extLst>
              <a:ext uri="{FF2B5EF4-FFF2-40B4-BE49-F238E27FC236}">
                <a16:creationId xmlns:a16="http://schemas.microsoft.com/office/drawing/2014/main" id="{ED888EAE-866F-F736-1566-2DB8BE5A8272}"/>
              </a:ext>
            </a:extLst>
          </p:cNvPr>
          <p:cNvSpPr txBox="1"/>
          <p:nvPr/>
        </p:nvSpPr>
        <p:spPr>
          <a:xfrm>
            <a:off x="5545589" y="5840463"/>
            <a:ext cx="2952975" cy="400110"/>
          </a:xfrm>
          <a:prstGeom prst="rect">
            <a:avLst/>
          </a:prstGeom>
          <a:noFill/>
        </p:spPr>
        <p:txBody>
          <a:bodyPr wrap="square">
            <a:spAutoFit/>
          </a:bodyPr>
          <a:lstStyle/>
          <a:p>
            <a:r>
              <a:rPr lang="fr-FR" sz="2000" b="1" dirty="0"/>
              <a:t>https://h1.nu/1j0Hr</a:t>
            </a:r>
          </a:p>
        </p:txBody>
      </p:sp>
      <p:sp>
        <p:nvSpPr>
          <p:cNvPr id="3" name="ZoneTexte 2">
            <a:extLst>
              <a:ext uri="{FF2B5EF4-FFF2-40B4-BE49-F238E27FC236}">
                <a16:creationId xmlns:a16="http://schemas.microsoft.com/office/drawing/2014/main" id="{8865F070-705A-6591-C228-C83A1997993D}"/>
              </a:ext>
            </a:extLst>
          </p:cNvPr>
          <p:cNvSpPr txBox="1"/>
          <p:nvPr/>
        </p:nvSpPr>
        <p:spPr>
          <a:xfrm>
            <a:off x="443329" y="5819848"/>
            <a:ext cx="4084485" cy="414095"/>
          </a:xfrm>
          <a:prstGeom prst="rect">
            <a:avLst/>
          </a:prstGeom>
          <a:noFill/>
        </p:spPr>
        <p:txBody>
          <a:bodyPr wrap="square">
            <a:spAutoFit/>
          </a:bodyPr>
          <a:lstStyle/>
          <a:p>
            <a:r>
              <a:rPr lang="fr-FR" sz="2000" b="1" dirty="0"/>
              <a:t>https://media.gov.sa/ar/video/5496</a:t>
            </a:r>
          </a:p>
        </p:txBody>
      </p:sp>
      <p:sp>
        <p:nvSpPr>
          <p:cNvPr id="14" name="ZoneTexte 13">
            <a:extLst>
              <a:ext uri="{FF2B5EF4-FFF2-40B4-BE49-F238E27FC236}">
                <a16:creationId xmlns:a16="http://schemas.microsoft.com/office/drawing/2014/main" id="{059105AA-A190-1171-5EA0-41EE3F3B12B1}"/>
              </a:ext>
            </a:extLst>
          </p:cNvPr>
          <p:cNvSpPr txBox="1"/>
          <p:nvPr/>
        </p:nvSpPr>
        <p:spPr>
          <a:xfrm>
            <a:off x="-2072811" y="1248658"/>
            <a:ext cx="7094306" cy="467629"/>
          </a:xfrm>
          <a:prstGeom prst="rect">
            <a:avLst/>
          </a:prstGeom>
          <a:noFill/>
        </p:spPr>
        <p:txBody>
          <a:bodyPr wrap="square">
            <a:spAutoFit/>
          </a:bodyPr>
          <a:lstStyle/>
          <a:p>
            <a:pPr marL="342900" indent="-342900" algn="r" rtl="1">
              <a:lnSpc>
                <a:spcPct val="107000"/>
              </a:lnSpc>
              <a:spcAft>
                <a:spcPts val="800"/>
              </a:spcAft>
              <a:buFont typeface="Wingdings" panose="05000000000000000000" pitchFamily="2" charset="2"/>
              <a:buChar char="q"/>
            </a:pPr>
            <a:r>
              <a:rPr lang="ar-SA" sz="2400" b="1" kern="100" dirty="0">
                <a:solidFill>
                  <a:srgbClr val="ED7D31"/>
                </a:solidFill>
                <a:effectLst/>
                <a:latin typeface="Calibri" panose="020F0502020204030204" pitchFamily="34" charset="0"/>
                <a:ea typeface="Calibri" panose="020F0502020204030204" pitchFamily="34" charset="0"/>
                <a:cs typeface="Arial" panose="020B0604020202020204" pitchFamily="34" charset="0"/>
              </a:rPr>
              <a:t>تدشين تقنية البث الإذاعي الرقمي</a:t>
            </a:r>
            <a:r>
              <a:rPr lang="fr-FR" sz="2400" b="1" kern="100" dirty="0">
                <a:solidFill>
                  <a:srgbClr val="ED7D31"/>
                </a:solidFill>
                <a:effectLst/>
                <a:latin typeface="Calibri" panose="020F0502020204030204" pitchFamily="34" charset="0"/>
                <a:ea typeface="Calibri" panose="020F0502020204030204" pitchFamily="34" charset="0"/>
                <a:cs typeface="Arial" panose="020B0604020202020204" pitchFamily="34" charset="0"/>
              </a:rPr>
              <a:t> "+DAB".</a:t>
            </a:r>
            <a:endParaRPr lang="fr-FR" sz="1600" b="1"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7" name="Graphique 16">
            <a:extLst>
              <a:ext uri="{FF2B5EF4-FFF2-40B4-BE49-F238E27FC236}">
                <a16:creationId xmlns:a16="http://schemas.microsoft.com/office/drawing/2014/main" id="{8A51B1C2-928D-0091-2D36-7B4BFB41B30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78457" y="2404526"/>
            <a:ext cx="2414054" cy="2414054"/>
          </a:xfrm>
          <a:prstGeom prst="rect">
            <a:avLst/>
          </a:prstGeom>
        </p:spPr>
      </p:pic>
    </p:spTree>
    <p:extLst>
      <p:ext uri="{BB962C8B-B14F-4D97-AF65-F5344CB8AC3E}">
        <p14:creationId xmlns:p14="http://schemas.microsoft.com/office/powerpoint/2010/main" val="3133520543"/>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3450F-FBF1-50C2-AAF3-3DC538CC6D26}"/>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514B2B21-A5B5-C626-27B1-18FEA292FC27}"/>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إدارة إنتاج </a:t>
            </a:r>
            <a:r>
              <a:rPr lang="ar-DZ" sz="2800" b="1" dirty="0" err="1">
                <a:solidFill>
                  <a:srgbClr val="00B0F0"/>
                </a:solidFill>
                <a:latin typeface="Alexandria" charset="0"/>
                <a:cs typeface="Alexandria" charset="0"/>
              </a:rPr>
              <a:t>البودكاست</a:t>
            </a:r>
            <a:r>
              <a:rPr lang="ar-DZ" sz="2800" b="1" dirty="0">
                <a:solidFill>
                  <a:srgbClr val="00B0F0"/>
                </a:solidFill>
                <a:latin typeface="Alexandria" charset="0"/>
                <a:cs typeface="Alexandria" charset="0"/>
              </a:rPr>
              <a:t> </a:t>
            </a:r>
          </a:p>
        </p:txBody>
      </p:sp>
      <p:sp>
        <p:nvSpPr>
          <p:cNvPr id="29" name="Rectangle 28">
            <a:extLst>
              <a:ext uri="{FF2B5EF4-FFF2-40B4-BE49-F238E27FC236}">
                <a16:creationId xmlns:a16="http://schemas.microsoft.com/office/drawing/2014/main" id="{2DA4A5CA-177C-F70C-1274-879FD1875BA0}"/>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65150AD-67D4-4945-99D9-527503C68B0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E108AEBC-CCDE-E470-26D5-3D8F3A8BB885}"/>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238A80FD-81C9-DEA5-0FC2-B64F71F4AD0C}"/>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44E79A4D-9AC6-BF5A-FFF9-5C698C684584}"/>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50390FC9-B16E-973C-387D-CB9D4D6655E0}"/>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09</a:t>
            </a:r>
            <a:endParaRPr lang="en-US" sz="1400" b="1" dirty="0">
              <a:ea typeface="Roboto Light" panose="02000000000000000000" pitchFamily="2" charset="0"/>
            </a:endParaRPr>
          </a:p>
        </p:txBody>
      </p:sp>
      <p:sp>
        <p:nvSpPr>
          <p:cNvPr id="9" name="ZoneTexte 8">
            <a:extLst>
              <a:ext uri="{FF2B5EF4-FFF2-40B4-BE49-F238E27FC236}">
                <a16:creationId xmlns:a16="http://schemas.microsoft.com/office/drawing/2014/main" id="{0D51C936-67BB-21D1-58F8-CF9A262E29CB}"/>
              </a:ext>
            </a:extLst>
          </p:cNvPr>
          <p:cNvSpPr txBox="1"/>
          <p:nvPr/>
        </p:nvSpPr>
        <p:spPr>
          <a:xfrm>
            <a:off x="3466214" y="1439018"/>
            <a:ext cx="7901266" cy="5089727"/>
          </a:xfrm>
          <a:prstGeom prst="rect">
            <a:avLst/>
          </a:prstGeom>
          <a:noFill/>
        </p:spPr>
        <p:txBody>
          <a:bodyPr wrap="square">
            <a:spAutoFit/>
          </a:bodyPr>
          <a:lstStyle/>
          <a:p>
            <a:pPr marL="457200" indent="-457200" algn="just" rtl="1">
              <a:lnSpc>
                <a:spcPct val="107000"/>
              </a:lnSpc>
              <a:spcAft>
                <a:spcPts val="800"/>
              </a:spcAft>
              <a:buFont typeface="Wingdings" panose="05000000000000000000" pitchFamily="2" charset="2"/>
              <a:buChar char="v"/>
            </a:pPr>
            <a:r>
              <a:rPr lang="ar-SA" sz="2800" b="1" kern="100" dirty="0">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حقائق لبدايات </a:t>
            </a:r>
            <a:r>
              <a:rPr lang="ar-SA" sz="2800" b="1" kern="100" dirty="0" err="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البودكاست</a:t>
            </a:r>
            <a:r>
              <a:rPr lang="fr-FR" sz="2800" b="1" kern="100" dirty="0">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buNone/>
            </a:pPr>
            <a:r>
              <a:rPr lang="fr-FR" sz="2800" kern="100" dirty="0">
                <a:effectLst/>
                <a:latin typeface="Calibri" panose="020F0502020204030204" pitchFamily="34" charset="0"/>
                <a:ea typeface="Calibri" panose="020F0502020204030204" pitchFamily="34" charset="0"/>
                <a:cs typeface="Arial" panose="020B0604020202020204" pitchFamily="34" charset="0"/>
              </a:rPr>
              <a:t> </a:t>
            </a:r>
            <a:r>
              <a:rPr lang="fr-FR" sz="2800" kern="100" dirty="0" err="1">
                <a:effectLst/>
                <a:latin typeface="Calibri" panose="020F0502020204030204" pitchFamily="34" charset="0"/>
                <a:ea typeface="Calibri" panose="020F0502020204030204" pitchFamily="34" charset="0"/>
                <a:cs typeface="Arial" panose="020B0604020202020204" pitchFamily="34" charset="0"/>
              </a:rPr>
              <a:t>iPodderX</a:t>
            </a:r>
            <a:r>
              <a:rPr lang="ar-DZ" sz="2800" kern="100" dirty="0">
                <a:effectLst/>
                <a:latin typeface="Calibri" panose="020F0502020204030204" pitchFamily="34" charset="0"/>
                <a:ea typeface="Calibri" panose="020F0502020204030204" pitchFamily="34" charset="0"/>
                <a:cs typeface="Arial" panose="020B0604020202020204" pitchFamily="34" charset="0"/>
              </a:rPr>
              <a:t>:</a:t>
            </a:r>
            <a:r>
              <a:rPr lang="fr-FR" sz="2800" kern="100" dirty="0">
                <a:effectLst/>
                <a:latin typeface="Calibri" panose="020F0502020204030204" pitchFamily="34" charset="0"/>
                <a:ea typeface="Calibri" panose="020F0502020204030204" pitchFamily="34" charset="0"/>
                <a:cs typeface="Arial" panose="020B0604020202020204" pitchFamily="34" charset="0"/>
              </a:rPr>
              <a:t> </a:t>
            </a:r>
            <a:r>
              <a:rPr lang="ar-SA" sz="2800" kern="100" dirty="0">
                <a:effectLst/>
                <a:latin typeface="Calibri" panose="020F0502020204030204" pitchFamily="34" charset="0"/>
                <a:ea typeface="Calibri" panose="020F0502020204030204" pitchFamily="34" charset="0"/>
                <a:cs typeface="Arial" panose="020B0604020202020204" pitchFamily="34" charset="0"/>
              </a:rPr>
              <a:t>هو أو</a:t>
            </a:r>
            <a:r>
              <a:rPr lang="ar-DZ" sz="2800" kern="100" dirty="0">
                <a:effectLst/>
                <a:latin typeface="Calibri" panose="020F0502020204030204" pitchFamily="34" charset="0"/>
                <a:ea typeface="Calibri" panose="020F0502020204030204" pitchFamily="34" charset="0"/>
                <a:cs typeface="Arial" panose="020B0604020202020204" pitchFamily="34" charset="0"/>
              </a:rPr>
              <a:t>َّ</a:t>
            </a:r>
            <a:r>
              <a:rPr lang="ar-SA" sz="2800" kern="100" dirty="0">
                <a:effectLst/>
                <a:latin typeface="Calibri" panose="020F0502020204030204" pitchFamily="34" charset="0"/>
                <a:ea typeface="Calibri" panose="020F0502020204030204" pitchFamily="34" charset="0"/>
                <a:cs typeface="Arial" panose="020B0604020202020204" pitchFamily="34" charset="0"/>
              </a:rPr>
              <a:t>ل </a:t>
            </a:r>
            <a:r>
              <a:rPr lang="ar-DZ" sz="2800" kern="100" dirty="0">
                <a:effectLst/>
                <a:latin typeface="Calibri" panose="020F0502020204030204" pitchFamily="34" charset="0"/>
                <a:ea typeface="Calibri" panose="020F0502020204030204" pitchFamily="34" charset="0"/>
                <a:cs typeface="Arial" panose="020B0604020202020204" pitchFamily="34" charset="0"/>
              </a:rPr>
              <a:t>ج</a:t>
            </a:r>
            <a:r>
              <a:rPr lang="ar-SA" sz="2800" kern="100" dirty="0">
                <a:effectLst/>
                <a:latin typeface="Calibri" panose="020F0502020204030204" pitchFamily="34" charset="0"/>
                <a:ea typeface="Calibri" panose="020F0502020204030204" pitchFamily="34" charset="0"/>
                <a:cs typeface="Arial" panose="020B0604020202020204" pitchFamily="34" charset="0"/>
              </a:rPr>
              <a:t>هاز يسـتخـدم لبث الملفات الصوتية بـديلا عـن الـراديـو التقـليـدي</a:t>
            </a:r>
            <a:r>
              <a:rPr lang="ar-DZ" sz="2800" kern="100" dirty="0">
                <a:latin typeface="Calibri" panose="020F0502020204030204" pitchFamily="34" charset="0"/>
                <a:ea typeface="Calibri" panose="020F0502020204030204" pitchFamily="34" charset="0"/>
                <a:cs typeface="Arial" panose="020B0604020202020204" pitchFamily="34" charset="0"/>
              </a:rPr>
              <a:t>،</a:t>
            </a:r>
            <a:r>
              <a:rPr lang="ar-SA" sz="2800" kern="100" dirty="0">
                <a:effectLst/>
                <a:latin typeface="Calibri" panose="020F0502020204030204" pitchFamily="34" charset="0"/>
                <a:ea typeface="Calibri" panose="020F0502020204030204" pitchFamily="34" charset="0"/>
                <a:cs typeface="Arial" panose="020B0604020202020204" pitchFamily="34" charset="0"/>
              </a:rPr>
              <a:t> ويمكن من خلاله ال</a:t>
            </a:r>
            <a:r>
              <a:rPr lang="ar-DZ" sz="2800" kern="100" dirty="0">
                <a:effectLst/>
                <a:latin typeface="Calibri" panose="020F0502020204030204" pitchFamily="34" charset="0"/>
                <a:ea typeface="Calibri" panose="020F0502020204030204" pitchFamily="34" charset="0"/>
                <a:cs typeface="Arial" panose="020B0604020202020204" pitchFamily="34" charset="0"/>
              </a:rPr>
              <a:t>إِ</a:t>
            </a:r>
            <a:r>
              <a:rPr lang="ar-SA" sz="2800" kern="100" dirty="0">
                <a:effectLst/>
                <a:latin typeface="Calibri" panose="020F0502020204030204" pitchFamily="34" charset="0"/>
                <a:ea typeface="Calibri" panose="020F0502020204030204" pitchFamily="34" charset="0"/>
                <a:cs typeface="Arial" panose="020B0604020202020204" pitchFamily="34" charset="0"/>
              </a:rPr>
              <a:t>سـتـماع للتـدويـن الصوتي على حسب الجدول الزمني للمستمع و ليس خلال وقـت معـين بـظـروف مـعـينة </a:t>
            </a:r>
            <a:r>
              <a:rPr lang="ar-SA" sz="2800" kern="100" dirty="0" err="1">
                <a:effectLst/>
                <a:latin typeface="Calibri" panose="020F0502020204030204" pitchFamily="34" charset="0"/>
                <a:ea typeface="Calibri" panose="020F0502020204030204" pitchFamily="34" charset="0"/>
                <a:cs typeface="Arial" panose="020B0604020202020204" pitchFamily="34" charset="0"/>
              </a:rPr>
              <a:t>كإنتظار</a:t>
            </a:r>
            <a:r>
              <a:rPr lang="ar-SA" sz="2800" kern="100" dirty="0">
                <a:effectLst/>
                <a:latin typeface="Calibri" panose="020F0502020204030204" pitchFamily="34" charset="0"/>
                <a:ea typeface="Calibri" panose="020F0502020204030204" pitchFamily="34" charset="0"/>
                <a:cs typeface="Arial" panose="020B0604020202020204" pitchFamily="34" charset="0"/>
              </a:rPr>
              <a:t> محطة راديو و وقـت بثها</a:t>
            </a:r>
            <a:r>
              <a:rPr lang="fr-FR" sz="2800" kern="100" dirty="0">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buNone/>
            </a:pPr>
            <a:r>
              <a:rPr lang="ar-SA" sz="2800" kern="100" dirty="0">
                <a:effectLst/>
                <a:latin typeface="Calibri" panose="020F0502020204030204" pitchFamily="34" charset="0"/>
                <a:ea typeface="Calibri" panose="020F0502020204030204" pitchFamily="34" charset="0"/>
                <a:cs typeface="Arial" panose="020B0604020202020204" pitchFamily="34" charset="0"/>
              </a:rPr>
              <a:t>تـدخـل</a:t>
            </a:r>
            <a:r>
              <a:rPr lang="fr-FR" sz="2800" kern="100" dirty="0">
                <a:effectLst/>
                <a:latin typeface="Calibri" panose="020F0502020204030204" pitchFamily="34" charset="0"/>
                <a:ea typeface="Calibri" panose="020F0502020204030204" pitchFamily="34" charset="0"/>
                <a:cs typeface="Arial" panose="020B0604020202020204" pitchFamily="34" charset="0"/>
              </a:rPr>
              <a:t> Apple </a:t>
            </a:r>
            <a:r>
              <a:rPr lang="ar-SA" sz="2800" kern="100" dirty="0">
                <a:effectLst/>
                <a:latin typeface="Calibri" panose="020F0502020204030204" pitchFamily="34" charset="0"/>
                <a:ea typeface="Calibri" panose="020F0502020204030204" pitchFamily="34" charset="0"/>
                <a:cs typeface="Arial" panose="020B0604020202020204" pitchFamily="34" charset="0"/>
              </a:rPr>
              <a:t>عالـم </a:t>
            </a:r>
            <a:r>
              <a:rPr lang="ar-SA" sz="2800" kern="100" dirty="0" err="1">
                <a:effectLst/>
                <a:latin typeface="Calibri" panose="020F0502020204030204" pitchFamily="34" charset="0"/>
                <a:ea typeface="Calibri" panose="020F0502020204030204" pitchFamily="34" charset="0"/>
                <a:cs typeface="Arial" panose="020B0604020202020204" pitchFamily="34" charset="0"/>
              </a:rPr>
              <a:t>البودكاست</a:t>
            </a:r>
            <a:r>
              <a:rPr lang="ar-SA" sz="2800" kern="100" dirty="0">
                <a:effectLst/>
                <a:latin typeface="Calibri" panose="020F0502020204030204" pitchFamily="34" charset="0"/>
                <a:ea typeface="Calibri" panose="020F0502020204030204" pitchFamily="34" charset="0"/>
                <a:cs typeface="Arial" panose="020B0604020202020204" pitchFamily="34" charset="0"/>
              </a:rPr>
              <a:t> في 9.4</a:t>
            </a:r>
            <a:r>
              <a:rPr lang="fr-FR" sz="2800" kern="100" dirty="0">
                <a:effectLst/>
                <a:latin typeface="Calibri" panose="020F0502020204030204" pitchFamily="34" charset="0"/>
                <a:ea typeface="Calibri" panose="020F0502020204030204" pitchFamily="34" charset="0"/>
                <a:cs typeface="Arial" panose="020B0604020202020204" pitchFamily="34" charset="0"/>
              </a:rPr>
              <a:t> iTunes </a:t>
            </a:r>
            <a:r>
              <a:rPr lang="ar-SA" sz="2800" kern="100" dirty="0">
                <a:effectLst/>
                <a:latin typeface="Calibri" panose="020F0502020204030204" pitchFamily="34" charset="0"/>
                <a:ea typeface="Calibri" panose="020F0502020204030204" pitchFamily="34" charset="0"/>
                <a:cs typeface="Arial" panose="020B0604020202020204" pitchFamily="34" charset="0"/>
              </a:rPr>
              <a:t>بإنـشاء دليل </a:t>
            </a:r>
            <a:r>
              <a:rPr lang="ar-SA" sz="2800" kern="100" dirty="0" err="1">
                <a:effectLst/>
                <a:latin typeface="Calibri" panose="020F0502020204030204" pitchFamily="34" charset="0"/>
                <a:ea typeface="Calibri" panose="020F0502020204030204" pitchFamily="34" charset="0"/>
                <a:cs typeface="Arial" panose="020B0604020202020204" pitchFamily="34" charset="0"/>
              </a:rPr>
              <a:t>للبودكاست</a:t>
            </a:r>
            <a:r>
              <a:rPr lang="ar-SA" sz="2800" kern="100" dirty="0">
                <a:effectLst/>
                <a:latin typeface="Calibri" panose="020F0502020204030204" pitchFamily="34" charset="0"/>
                <a:ea typeface="Calibri" panose="020F0502020204030204" pitchFamily="34" charset="0"/>
                <a:cs typeface="Arial" panose="020B0604020202020204" pitchFamily="34" charset="0"/>
              </a:rPr>
              <a:t> عـلى</a:t>
            </a:r>
            <a:r>
              <a:rPr lang="fr-FR" sz="2800" kern="100" dirty="0">
                <a:effectLst/>
                <a:latin typeface="Calibri" panose="020F0502020204030204" pitchFamily="34" charset="0"/>
                <a:ea typeface="Calibri" panose="020F0502020204030204" pitchFamily="34" charset="0"/>
                <a:cs typeface="Arial" panose="020B0604020202020204" pitchFamily="34" charset="0"/>
              </a:rPr>
              <a:t> Music iTunes Store </a:t>
            </a:r>
            <a:r>
              <a:rPr lang="ar-SA" sz="2800" kern="100" dirty="0">
                <a:effectLst/>
                <a:latin typeface="Calibri" panose="020F0502020204030204" pitchFamily="34" charset="0"/>
                <a:ea typeface="Calibri" panose="020F0502020204030204" pitchFamily="34" charset="0"/>
                <a:cs typeface="Arial" panose="020B0604020202020204" pitchFamily="34" charset="0"/>
              </a:rPr>
              <a:t>الذي كان أبرز الـتطورات الـتي شهـدهـا عام 2005</a:t>
            </a:r>
            <a:r>
              <a:rPr lang="ar-DZ" sz="2800" kern="100" dirty="0">
                <a:effectLst/>
                <a:latin typeface="Calibri" panose="020F0502020204030204" pitchFamily="34" charset="0"/>
                <a:ea typeface="Calibri" panose="020F0502020204030204" pitchFamily="34" charset="0"/>
                <a:cs typeface="Arial" panose="020B0604020202020204" pitchFamily="34" charset="0"/>
              </a:rPr>
              <a:t>.</a:t>
            </a:r>
            <a:endParaRPr lang="fr-FR" sz="2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800" kern="100" dirty="0">
                <a:effectLst/>
                <a:latin typeface="Calibri" panose="020F0502020204030204" pitchFamily="34" charset="0"/>
                <a:ea typeface="Calibri" panose="020F0502020204030204" pitchFamily="34" charset="0"/>
                <a:cs typeface="Arial" panose="020B0604020202020204" pitchFamily="34" charset="0"/>
              </a:rPr>
              <a:t>صناعة </a:t>
            </a:r>
            <a:r>
              <a:rPr lang="ar-SA" sz="2800" kern="100" dirty="0" err="1">
                <a:effectLst/>
                <a:latin typeface="Calibri" panose="020F0502020204030204" pitchFamily="34" charset="0"/>
                <a:ea typeface="Calibri" panose="020F0502020204030204" pitchFamily="34" charset="0"/>
                <a:cs typeface="Arial" panose="020B0604020202020204" pitchFamily="34" charset="0"/>
              </a:rPr>
              <a:t>البودكاست</a:t>
            </a:r>
            <a:r>
              <a:rPr lang="ar-SA" sz="2800" kern="100" dirty="0">
                <a:effectLst/>
                <a:latin typeface="Calibri" panose="020F0502020204030204" pitchFamily="34" charset="0"/>
                <a:ea typeface="Calibri" panose="020F0502020204030204" pitchFamily="34" charset="0"/>
                <a:cs typeface="Arial" panose="020B0604020202020204" pitchFamily="34" charset="0"/>
              </a:rPr>
              <a:t> حققت 479.1 مليون دولار في عام .2018</a:t>
            </a:r>
            <a:endParaRPr lang="fr-FR" sz="2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800" kern="100" dirty="0">
                <a:effectLst/>
                <a:latin typeface="Calibri" panose="020F0502020204030204" pitchFamily="34" charset="0"/>
                <a:ea typeface="Calibri" panose="020F0502020204030204" pitchFamily="34" charset="0"/>
                <a:cs typeface="Arial" panose="020B0604020202020204" pitchFamily="34" charset="0"/>
              </a:rPr>
              <a:t>زيـادة الإيـرادات بـنـسـبـة 53% خـلال عـام واحـد فـقـط</a:t>
            </a:r>
            <a:r>
              <a:rPr lang="fr-FR" sz="2800" kern="100" dirty="0">
                <a:effectLst/>
                <a:latin typeface="Calibri" panose="020F0502020204030204" pitchFamily="34" charset="0"/>
                <a:ea typeface="Calibri" panose="020F0502020204030204" pitchFamily="34" charset="0"/>
                <a:cs typeface="Arial" panose="020B0604020202020204" pitchFamily="34" charset="0"/>
              </a:rPr>
              <a:t>.</a:t>
            </a:r>
          </a:p>
        </p:txBody>
      </p:sp>
      <p:pic>
        <p:nvPicPr>
          <p:cNvPr id="12" name="Image 11">
            <a:extLst>
              <a:ext uri="{FF2B5EF4-FFF2-40B4-BE49-F238E27FC236}">
                <a16:creationId xmlns:a16="http://schemas.microsoft.com/office/drawing/2014/main" id="{EC8C6B45-B57E-E8EA-B799-9AF149EF12FC}"/>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340242" y="2588695"/>
            <a:ext cx="2875053" cy="332300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522386267"/>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745F3-B43E-D9F3-14B6-5EF464AA0E3E}"/>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4C652BA4-A698-C35D-5CB1-0B9725DC6B61}"/>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إدارة إنتاج </a:t>
            </a:r>
            <a:r>
              <a:rPr lang="ar-DZ" sz="2800" b="1" dirty="0" err="1">
                <a:solidFill>
                  <a:srgbClr val="00B0F0"/>
                </a:solidFill>
                <a:latin typeface="Alexandria" charset="0"/>
                <a:cs typeface="Alexandria" charset="0"/>
              </a:rPr>
              <a:t>البودكاست</a:t>
            </a:r>
            <a:r>
              <a:rPr lang="ar-DZ" sz="2800" b="1" dirty="0">
                <a:solidFill>
                  <a:srgbClr val="00B0F0"/>
                </a:solidFill>
                <a:latin typeface="Alexandria" charset="0"/>
                <a:cs typeface="Alexandria" charset="0"/>
              </a:rPr>
              <a:t> </a:t>
            </a:r>
          </a:p>
        </p:txBody>
      </p:sp>
      <p:sp>
        <p:nvSpPr>
          <p:cNvPr id="29" name="Rectangle 28">
            <a:extLst>
              <a:ext uri="{FF2B5EF4-FFF2-40B4-BE49-F238E27FC236}">
                <a16:creationId xmlns:a16="http://schemas.microsoft.com/office/drawing/2014/main" id="{3AFB59B9-EB0E-D528-1081-69C3C1335AAD}"/>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2D6D708-B5C5-1946-2CA4-9E85B215602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1E69F510-9669-26A9-F001-A15D3ABE76FC}"/>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1BA8B563-98A8-6DD6-2C9E-03F3D0C887E4}"/>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F9691E82-E02F-452B-3F70-65DA7D2AC6A2}"/>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ECB107FE-08D6-4FA1-35B4-4276F2384D4C}"/>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09</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777D08DE-3F2E-6C5C-D971-F00670B9D976}"/>
              </a:ext>
            </a:extLst>
          </p:cNvPr>
          <p:cNvSpPr txBox="1"/>
          <p:nvPr/>
        </p:nvSpPr>
        <p:spPr>
          <a:xfrm>
            <a:off x="2339162" y="1709010"/>
            <a:ext cx="8633637" cy="4521944"/>
          </a:xfrm>
          <a:prstGeom prst="rect">
            <a:avLst/>
          </a:prstGeom>
          <a:noFill/>
        </p:spPr>
        <p:txBody>
          <a:bodyPr wrap="square">
            <a:spAutoFit/>
          </a:bodyPr>
          <a:lstStyle/>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إنـتاج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البودكـاست</a:t>
            </a:r>
            <a:r>
              <a:rPr lang="ar-SA" sz="2400" kern="100" dirty="0">
                <a:effectLst/>
                <a:latin typeface="Calibri" panose="020F0502020204030204" pitchFamily="34" charset="0"/>
                <a:ea typeface="Calibri" panose="020F0502020204030204" pitchFamily="34" charset="0"/>
                <a:cs typeface="Arial" panose="020B0604020202020204" pitchFamily="34" charset="0"/>
              </a:rPr>
              <a:t> فـي مـنطـقة الخليج يتنامى عـلى الدوام و يـمثل أحد أشـكـال الـتواصل الإبـداعـي حيث إن بدايـات إنـتاج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الـبودكاست</a:t>
            </a:r>
            <a:r>
              <a:rPr lang="ar-SA" sz="2400" kern="100" dirty="0">
                <a:effectLst/>
                <a:latin typeface="Calibri" panose="020F0502020204030204" pitchFamily="34" charset="0"/>
                <a:ea typeface="Calibri" panose="020F0502020204030204" pitchFamily="34" charset="0"/>
                <a:cs typeface="Arial" panose="020B0604020202020204" pitchFamily="34" charset="0"/>
              </a:rPr>
              <a:t> كـان في سلـطنة عمـان و الـكويـت والإمارات العـربية المتحدة</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عـنـدما نأتي لأول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بودكاست</a:t>
            </a:r>
            <a:r>
              <a:rPr lang="ar-SA" sz="2400" kern="100" dirty="0">
                <a:effectLst/>
                <a:latin typeface="Calibri" panose="020F0502020204030204" pitchFamily="34" charset="0"/>
                <a:ea typeface="Calibri" panose="020F0502020204030204" pitchFamily="34" charset="0"/>
                <a:cs typeface="Arial" panose="020B0604020202020204" pitchFamily="34" charset="0"/>
              </a:rPr>
              <a:t> عــربــي تم إنـتـاجـه في مـنـطـقـة الـخليج، يـأتي فـي مـقدمتهـا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بودكـاست</a:t>
            </a:r>
            <a:r>
              <a:rPr lang="fr-FR" sz="2400" kern="100" dirty="0">
                <a:effectLst/>
                <a:latin typeface="Calibri" panose="020F0502020204030204" pitchFamily="34" charset="0"/>
                <a:ea typeface="Calibri" panose="020F0502020204030204" pitchFamily="34" charset="0"/>
                <a:cs typeface="Arial" panose="020B0604020202020204" pitchFamily="34" charset="0"/>
              </a:rPr>
              <a:t> “</a:t>
            </a:r>
            <a:r>
              <a:rPr lang="fr-FR" sz="2400" kern="100" dirty="0" err="1">
                <a:effectLst/>
                <a:latin typeface="Calibri" panose="020F0502020204030204" pitchFamily="34" charset="0"/>
                <a:ea typeface="Calibri" panose="020F0502020204030204" pitchFamily="34" charset="0"/>
                <a:cs typeface="Arial" panose="020B0604020202020204" pitchFamily="34" charset="0"/>
              </a:rPr>
              <a:t>Sciware</a:t>
            </a:r>
            <a:r>
              <a:rPr lang="fr-FR" sz="2400" kern="100" dirty="0">
                <a:effectLst/>
                <a:latin typeface="Calibri" panose="020F0502020204030204" pitchFamily="34" charset="0"/>
                <a:ea typeface="Calibri" panose="020F0502020204030204" pitchFamily="34" charset="0"/>
                <a:cs typeface="Arial" panose="020B0604020202020204" pitchFamily="34" charset="0"/>
              </a:rPr>
              <a:t> ” </a:t>
            </a:r>
            <a:r>
              <a:rPr lang="ar-SA" sz="2400" kern="100" dirty="0">
                <a:effectLst/>
                <a:latin typeface="Calibri" panose="020F0502020204030204" pitchFamily="34" charset="0"/>
                <a:ea typeface="Calibri" panose="020F0502020204030204" pitchFamily="34" charset="0"/>
                <a:cs typeface="Arial" panose="020B0604020202020204" pitchFamily="34" charset="0"/>
              </a:rPr>
              <a:t>الـذي أنـشأه الـدكتـور مـحمد قاسـم فـــي عــــام .2009 </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تـتـمـتـع الـسـعـوديـة بـغـزارة الإنـتـاج للمـحـتـوى الإلكـتـروني و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ستخدام</a:t>
            </a:r>
            <a:r>
              <a:rPr lang="ar-SA" sz="2400" kern="100" dirty="0">
                <a:effectLst/>
                <a:latin typeface="Calibri" panose="020F0502020204030204" pitchFamily="34" charset="0"/>
                <a:ea typeface="Calibri" panose="020F0502020204030204" pitchFamily="34" charset="0"/>
                <a:cs typeface="Arial" panose="020B0604020202020204" pitchFamily="34" charset="0"/>
              </a:rPr>
              <a:t> وسائل الـتـواصـل الاجـتـمـاعـي، ومـن هنـا فــمـن المـهـم مـواكـبـة تـغـيـيــرات التـوجـهـات العالـمـية ومـن ضمنــها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البودكاسـت</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ووفقاً لعـبد الرحـمـن العـمـران المؤسـس المشـارك للمـنـصة 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فتـراضـية</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بـودكـاست</a:t>
            </a:r>
            <a:r>
              <a:rPr lang="ar-SA" sz="2400" kern="100" dirty="0">
                <a:effectLst/>
                <a:latin typeface="Calibri" panose="020F0502020204030204" pitchFamily="34" charset="0"/>
                <a:ea typeface="Calibri" panose="020F0502020204030204" pitchFamily="34" charset="0"/>
                <a:cs typeface="Arial" panose="020B0604020202020204" pitchFamily="34" charset="0"/>
              </a:rPr>
              <a:t> بـالعـربي، فـقـد بدأ إنــتـاجـهــا فـي المـمـلكة عام 2008؛ فـكانا برنامجي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سعودي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گيمر</a:t>
            </a:r>
            <a:r>
              <a:rPr lang="ar-SA" sz="2400" kern="100" dirty="0">
                <a:effectLst/>
                <a:latin typeface="Calibri" panose="020F0502020204030204" pitchFamily="34" charset="0"/>
                <a:ea typeface="Calibri" panose="020F0502020204030204" pitchFamily="34" charset="0"/>
                <a:cs typeface="Arial" panose="020B0604020202020204" pitchFamily="34" charset="0"/>
              </a:rPr>
              <a:t> ، و كشكـول، هي الأقـدم في المملكة، وكليهما يركز على صناعة ألعاب الفيديو</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4138767355"/>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FE12D6-BD10-44D0-5C25-BA08813411B7}"/>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0974D4BB-363C-F459-760B-C89DBB98FF48}"/>
              </a:ext>
            </a:extLst>
          </p:cNvPr>
          <p:cNvSpPr txBox="1"/>
          <p:nvPr/>
        </p:nvSpPr>
        <p:spPr>
          <a:xfrm>
            <a:off x="4470904" y="577484"/>
            <a:ext cx="7189024" cy="574901"/>
          </a:xfrm>
          <a:prstGeom prst="rect">
            <a:avLst/>
          </a:prstGeom>
          <a:noFill/>
        </p:spPr>
        <p:txBody>
          <a:bodyPr wrap="square" rtlCol="0">
            <a:spAutoFit/>
          </a:bodyPr>
          <a:lstStyle/>
          <a:p>
            <a:pPr algn="ctr">
              <a:lnSpc>
                <a:spcPct val="120000"/>
              </a:lnSpc>
            </a:pPr>
            <a:r>
              <a:rPr lang="ar-DZ" sz="2800" b="1" dirty="0">
                <a:solidFill>
                  <a:srgbClr val="00B0F0"/>
                </a:solidFill>
                <a:latin typeface="Alexandria" charset="0"/>
                <a:cs typeface="Alexandria" charset="0"/>
              </a:rPr>
              <a:t>إدارة إنتاج  </a:t>
            </a:r>
            <a:r>
              <a:rPr lang="ar-DZ" sz="2800" b="1" dirty="0" err="1">
                <a:solidFill>
                  <a:srgbClr val="00B0F0"/>
                </a:solidFill>
                <a:latin typeface="Alexandria" charset="0"/>
                <a:cs typeface="Alexandria" charset="0"/>
              </a:rPr>
              <a:t>البودكاست</a:t>
            </a:r>
            <a:r>
              <a:rPr lang="ar-DZ" sz="2800" b="1" dirty="0">
                <a:solidFill>
                  <a:srgbClr val="00B0F0"/>
                </a:solidFill>
                <a:latin typeface="Alexandria" charset="0"/>
                <a:cs typeface="Alexandria" charset="0"/>
              </a:rPr>
              <a:t> </a:t>
            </a:r>
          </a:p>
        </p:txBody>
      </p:sp>
      <p:sp>
        <p:nvSpPr>
          <p:cNvPr id="29" name="Rectangle 28">
            <a:extLst>
              <a:ext uri="{FF2B5EF4-FFF2-40B4-BE49-F238E27FC236}">
                <a16:creationId xmlns:a16="http://schemas.microsoft.com/office/drawing/2014/main" id="{E77A9D41-4105-A35F-B61F-79D96D6B0A98}"/>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BEC5DC52-F9F4-3B14-8EAC-857988ECDD8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41A3EBA8-6C0D-181C-EEB7-BD5FF3C80F37}"/>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BC712990-0537-F2D2-9CB3-959EB798460D}"/>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2" name="Rectangle 1">
            <a:extLst>
              <a:ext uri="{FF2B5EF4-FFF2-40B4-BE49-F238E27FC236}">
                <a16:creationId xmlns:a16="http://schemas.microsoft.com/office/drawing/2014/main" id="{88481B4E-3F51-7F50-3C59-21F42FB3F298}"/>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09</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E679A5DB-1DCE-701C-4EA5-197FDCFB1EEC}"/>
              </a:ext>
            </a:extLst>
          </p:cNvPr>
          <p:cNvSpPr txBox="1"/>
          <p:nvPr/>
        </p:nvSpPr>
        <p:spPr>
          <a:xfrm>
            <a:off x="2945218" y="1498031"/>
            <a:ext cx="8442251" cy="5026056"/>
          </a:xfrm>
          <a:prstGeom prst="rect">
            <a:avLst/>
          </a:prstGeom>
          <a:noFill/>
        </p:spPr>
        <p:txBody>
          <a:bodyPr wrap="square">
            <a:spAutoFit/>
          </a:bodyPr>
          <a:lstStyle/>
          <a:p>
            <a:pPr marL="342900" indent="-342900" algn="r" rtl="1">
              <a:lnSpc>
                <a:spcPct val="107000"/>
              </a:lnSpc>
              <a:spcAft>
                <a:spcPts val="800"/>
              </a:spcAft>
              <a:buFont typeface="Wingdings" panose="05000000000000000000" pitchFamily="2" charset="2"/>
              <a:buChar char="v"/>
              <a:tabLst>
                <a:tab pos="290195" algn="l"/>
              </a:tabLst>
            </a:pPr>
            <a:r>
              <a:rPr lang="ar-DZ" sz="2400" b="1" kern="100" dirty="0">
                <a:solidFill>
                  <a:schemeClr val="accent1">
                    <a:lumMod val="50000"/>
                  </a:schemeClr>
                </a:solidFill>
                <a:effectLst/>
                <a:latin typeface="Calibri" panose="020F0502020204030204" pitchFamily="34" charset="0"/>
                <a:ea typeface="Calibri" panose="020F0502020204030204" pitchFamily="34" charset="0"/>
                <a:cs typeface="Arial" panose="020B0604020202020204" pitchFamily="34" charset="0"/>
              </a:rPr>
              <a:t>خطوات لصناعة </a:t>
            </a:r>
            <a:r>
              <a:rPr lang="ar-DZ" sz="2400" b="1" kern="100" dirty="0" err="1">
                <a:solidFill>
                  <a:schemeClr val="accent1">
                    <a:lumMod val="50000"/>
                  </a:schemeClr>
                </a:solidFill>
                <a:effectLst/>
                <a:latin typeface="Calibri" panose="020F0502020204030204" pitchFamily="34" charset="0"/>
                <a:ea typeface="Calibri" panose="020F0502020204030204" pitchFamily="34" charset="0"/>
                <a:cs typeface="Arial" panose="020B0604020202020204" pitchFamily="34" charset="0"/>
              </a:rPr>
              <a:t>بودكـاسـت</a:t>
            </a:r>
            <a:r>
              <a:rPr lang="ar-DZ" sz="2400" b="1" kern="100" dirty="0">
                <a:solidFill>
                  <a:schemeClr val="accent1">
                    <a:lumMod val="50000"/>
                  </a:schemeClr>
                </a:solidFill>
                <a:effectLst/>
                <a:latin typeface="Calibri" panose="020F0502020204030204" pitchFamily="34" charset="0"/>
                <a:ea typeface="Calibri" panose="020F0502020204030204" pitchFamily="34" charset="0"/>
                <a:cs typeface="Arial" panose="020B0604020202020204" pitchFamily="34" charset="0"/>
              </a:rPr>
              <a:t> :</a:t>
            </a:r>
            <a:endParaRPr lang="fr-FR" sz="2400" kern="100" dirty="0">
              <a:solidFill>
                <a:schemeClr val="accent1">
                  <a:lumMod val="50000"/>
                </a:schemeClr>
              </a:solidFill>
              <a:effectLst/>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tabLst>
                <a:tab pos="290195" algn="l"/>
              </a:tabLst>
            </a:pPr>
            <a:r>
              <a:rPr lang="ar-DZ" sz="2400" kern="100" dirty="0">
                <a:effectLst/>
                <a:latin typeface="Calibri" panose="020F0502020204030204" pitchFamily="34" charset="0"/>
                <a:ea typeface="Calibri" panose="020F0502020204030204" pitchFamily="34" charset="0"/>
                <a:cs typeface="Arial" panose="020B0604020202020204" pitchFamily="34" charset="0"/>
              </a:rPr>
              <a:t>تخطـيط </a:t>
            </a:r>
            <a:r>
              <a:rPr lang="ar-DZ" sz="2400" kern="100" dirty="0" err="1">
                <a:effectLst/>
                <a:latin typeface="Calibri" panose="020F0502020204030204" pitchFamily="34" charset="0"/>
                <a:ea typeface="Calibri" panose="020F0502020204030204" pitchFamily="34" charset="0"/>
                <a:cs typeface="Arial" panose="020B0604020202020204" pitchFamily="34" charset="0"/>
              </a:rPr>
              <a:t>الـبـودكـاسـت</a:t>
            </a:r>
            <a:r>
              <a:rPr lang="ar-DZ" sz="2400" kern="100" dirty="0">
                <a:effectLst/>
                <a:latin typeface="Calibri" panose="020F0502020204030204" pitchFamily="34" charset="0"/>
                <a:ea typeface="Calibri" panose="020F0502020204030204" pitchFamily="34" charset="0"/>
                <a:cs typeface="Arial" panose="020B0604020202020204" pitchFamily="34" charset="0"/>
              </a:rPr>
              <a:t>: تحديد طبيعة و توجه </a:t>
            </a:r>
            <a:r>
              <a:rPr lang="ar-DZ" sz="2400" kern="100" dirty="0" err="1">
                <a:effectLst/>
                <a:latin typeface="Calibri" panose="020F0502020204030204" pitchFamily="34" charset="0"/>
                <a:ea typeface="Calibri" panose="020F0502020204030204" pitchFamily="34" charset="0"/>
                <a:cs typeface="Arial" panose="020B0604020202020204" pitchFamily="34" charset="0"/>
              </a:rPr>
              <a:t>الـبـودكاســت</a:t>
            </a:r>
            <a:r>
              <a:rPr lang="ar-DZ" sz="2400" kern="100" dirty="0">
                <a:effectLst/>
                <a:latin typeface="Calibri" panose="020F0502020204030204" pitchFamily="34" charset="0"/>
                <a:ea typeface="Calibri" panose="020F0502020204030204" pitchFamily="34" charset="0"/>
                <a:cs typeface="Arial" panose="020B0604020202020204" pitchFamily="34" charset="0"/>
              </a:rPr>
              <a:t> و </a:t>
            </a:r>
            <a:r>
              <a:rPr lang="ar-DZ" sz="2400" kern="100" dirty="0" err="1">
                <a:effectLst/>
                <a:latin typeface="Calibri" panose="020F0502020204030204" pitchFamily="34" charset="0"/>
                <a:ea typeface="Calibri" panose="020F0502020204030204" pitchFamily="34" charset="0"/>
                <a:cs typeface="Arial" panose="020B0604020202020204" pitchFamily="34" charset="0"/>
              </a:rPr>
              <a:t>إِختيار</a:t>
            </a:r>
            <a:r>
              <a:rPr lang="ar-DZ" sz="2400" kern="100" dirty="0">
                <a:effectLst/>
                <a:latin typeface="Calibri" panose="020F0502020204030204" pitchFamily="34" charset="0"/>
                <a:ea typeface="Calibri" panose="020F0502020204030204" pitchFamily="34" charset="0"/>
                <a:cs typeface="Arial" panose="020B0604020202020204" pitchFamily="34" charset="0"/>
              </a:rPr>
              <a:t> اسـماً لـه و تـنـســيـق مـعين للهويـة.</a:t>
            </a:r>
            <a:endParaRPr lang="ar-DZ" sz="2400" kern="100" dirty="0">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tabLst>
                <a:tab pos="290195" algn="l"/>
              </a:tabLst>
            </a:pPr>
            <a:r>
              <a:rPr lang="ar-DZ" sz="2400" kern="100" dirty="0">
                <a:effectLst/>
                <a:latin typeface="Calibri" panose="020F0502020204030204" pitchFamily="34" charset="0"/>
                <a:ea typeface="Calibri" panose="020F0502020204030204" pitchFamily="34" charset="0"/>
                <a:cs typeface="Arial" panose="020B0604020202020204" pitchFamily="34" charset="0"/>
              </a:rPr>
              <a:t>إعداد </a:t>
            </a:r>
            <a:r>
              <a:rPr lang="ar-DZ" sz="2400" kern="100" dirty="0" err="1">
                <a:effectLst/>
                <a:latin typeface="Calibri" panose="020F0502020204030204" pitchFamily="34" charset="0"/>
                <a:ea typeface="Calibri" panose="020F0502020204030204" pitchFamily="34" charset="0"/>
                <a:cs typeface="Arial" panose="020B0604020202020204" pitchFamily="34" charset="0"/>
              </a:rPr>
              <a:t>الـبـودكاســت</a:t>
            </a:r>
            <a:r>
              <a:rPr lang="ar-DZ" sz="2400" kern="100" dirty="0">
                <a:effectLst/>
                <a:latin typeface="Calibri" panose="020F0502020204030204" pitchFamily="34" charset="0"/>
                <a:ea typeface="Calibri" panose="020F0502020204030204" pitchFamily="34" charset="0"/>
                <a:cs typeface="Arial" panose="020B0604020202020204" pitchFamily="34" charset="0"/>
              </a:rPr>
              <a:t> : </a:t>
            </a:r>
            <a:r>
              <a:rPr lang="ar-DZ" sz="2400" kern="100" dirty="0" err="1">
                <a:effectLst/>
                <a:latin typeface="Calibri" panose="020F0502020204030204" pitchFamily="34" charset="0"/>
                <a:ea typeface="Calibri" panose="020F0502020204030204" pitchFamily="34" charset="0"/>
                <a:cs typeface="Arial" panose="020B0604020202020204" pitchFamily="34" charset="0"/>
              </a:rPr>
              <a:t>إِختيـار</a:t>
            </a:r>
            <a:r>
              <a:rPr lang="ar-DZ" sz="2400" kern="100" dirty="0">
                <a:effectLst/>
                <a:latin typeface="Calibri" panose="020F0502020204030204" pitchFamily="34" charset="0"/>
                <a:ea typeface="Calibri" panose="020F0502020204030204" pitchFamily="34" charset="0"/>
                <a:cs typeface="Arial" panose="020B0604020202020204" pitchFamily="34" charset="0"/>
              </a:rPr>
              <a:t> المعـدات الـجـيـدة و الـبرامج التقـنية المناسـبة.</a:t>
            </a:r>
            <a:endParaRPr lang="ar-DZ" sz="2400" kern="100" dirty="0">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tabLst>
                <a:tab pos="290195" algn="l"/>
              </a:tabLst>
            </a:pPr>
            <a:r>
              <a:rPr lang="ar-DZ" sz="2400" kern="100" dirty="0">
                <a:effectLst/>
                <a:latin typeface="Calibri" panose="020F0502020204030204" pitchFamily="34" charset="0"/>
                <a:ea typeface="Calibri" panose="020F0502020204030204" pitchFamily="34" charset="0"/>
                <a:cs typeface="Arial" panose="020B0604020202020204" pitchFamily="34" charset="0"/>
              </a:rPr>
              <a:t>تـسجيـل أول حلـقة من حلقات </a:t>
            </a:r>
            <a:r>
              <a:rPr lang="ar-DZ" sz="2400" kern="100" dirty="0" err="1">
                <a:effectLst/>
                <a:latin typeface="Calibri" panose="020F0502020204030204" pitchFamily="34" charset="0"/>
                <a:ea typeface="Calibri" panose="020F0502020204030204" pitchFamily="34" charset="0"/>
                <a:cs typeface="Arial" panose="020B0604020202020204" pitchFamily="34" charset="0"/>
              </a:rPr>
              <a:t>البـودكاست</a:t>
            </a:r>
            <a:r>
              <a:rPr lang="ar-DZ" sz="2400" kern="100" dirty="0">
                <a:effectLst/>
                <a:latin typeface="Calibri" panose="020F0502020204030204" pitchFamily="34" charset="0"/>
                <a:ea typeface="Calibri" panose="020F0502020204030204" pitchFamily="34" charset="0"/>
                <a:cs typeface="Arial" panose="020B0604020202020204" pitchFamily="34" charset="0"/>
              </a:rPr>
              <a:t> : تـعلم تـقـنيات كـتـابة الـسـينـاريـو و تــعـلم الـتسجـيل خطوة بخطوة .</a:t>
            </a:r>
            <a:endParaRPr lang="ar-DZ" sz="2400" kern="100" dirty="0">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tabLst>
                <a:tab pos="290195" algn="l"/>
              </a:tabLst>
            </a:pPr>
            <a:r>
              <a:rPr lang="ar-DZ" sz="2400" kern="100" dirty="0">
                <a:effectLst/>
                <a:latin typeface="Calibri" panose="020F0502020204030204" pitchFamily="34" charset="0"/>
                <a:ea typeface="Calibri" panose="020F0502020204030204" pitchFamily="34" charset="0"/>
                <a:cs typeface="Arial" panose="020B0604020202020204" pitchFamily="34" charset="0"/>
              </a:rPr>
              <a:t>تحرير وإنــتاج أول حلقة </a:t>
            </a:r>
            <a:r>
              <a:rPr lang="ar-DZ" sz="2400" kern="100" dirty="0" err="1">
                <a:effectLst/>
                <a:latin typeface="Calibri" panose="020F0502020204030204" pitchFamily="34" charset="0"/>
                <a:ea typeface="Calibri" panose="020F0502020204030204" pitchFamily="34" charset="0"/>
                <a:cs typeface="Arial" panose="020B0604020202020204" pitchFamily="34" charset="0"/>
              </a:rPr>
              <a:t>بودكـاسـت</a:t>
            </a:r>
            <a:r>
              <a:rPr lang="ar-DZ" sz="2400" kern="100" dirty="0">
                <a:effectLst/>
                <a:latin typeface="Calibri" panose="020F0502020204030204" pitchFamily="34" charset="0"/>
                <a:ea typeface="Calibri" panose="020F0502020204030204" pitchFamily="34" charset="0"/>
                <a:cs typeface="Arial" panose="020B0604020202020204" pitchFamily="34" charset="0"/>
              </a:rPr>
              <a:t> : تـعـلم دروس  التحرير و الإنتـاج و إتباعها .</a:t>
            </a:r>
            <a:endParaRPr lang="ar-DZ" sz="2400" kern="100" dirty="0">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tabLst>
                <a:tab pos="290195" algn="l"/>
              </a:tabLst>
            </a:pPr>
            <a:r>
              <a:rPr lang="ar-DZ" sz="2400" kern="100" dirty="0" err="1">
                <a:latin typeface="Calibri" panose="020F0502020204030204" pitchFamily="34" charset="0"/>
                <a:ea typeface="Calibri" panose="020F0502020204030204" pitchFamily="34" charset="0"/>
                <a:cs typeface="Arial" panose="020B0604020202020204" pitchFamily="34" charset="0"/>
              </a:rPr>
              <a:t>إ</a:t>
            </a:r>
            <a:r>
              <a:rPr lang="ar-DZ" sz="2400" kern="100" dirty="0" err="1">
                <a:effectLst/>
                <a:latin typeface="Calibri" panose="020F0502020204030204" pitchFamily="34" charset="0"/>
                <a:ea typeface="Calibri" panose="020F0502020204030204" pitchFamily="34" charset="0"/>
                <a:cs typeface="Arial" panose="020B0604020202020204" pitchFamily="34" charset="0"/>
              </a:rPr>
              <a:t>ختر</a:t>
            </a:r>
            <a:r>
              <a:rPr lang="ar-DZ" sz="2400" kern="100" dirty="0">
                <a:effectLst/>
                <a:latin typeface="Calibri" panose="020F0502020204030204" pitchFamily="34" charset="0"/>
                <a:ea typeface="Calibri" panose="020F0502020204030204" pitchFamily="34" charset="0"/>
                <a:cs typeface="Arial" panose="020B0604020202020204" pitchFamily="34" charset="0"/>
              </a:rPr>
              <a:t> استضافة </a:t>
            </a:r>
            <a:r>
              <a:rPr lang="ar-DZ" sz="2400" kern="100" dirty="0" err="1">
                <a:effectLst/>
                <a:latin typeface="Calibri" panose="020F0502020204030204" pitchFamily="34" charset="0"/>
                <a:ea typeface="Calibri" panose="020F0502020204030204" pitchFamily="34" charset="0"/>
                <a:cs typeface="Arial" panose="020B0604020202020204" pitchFamily="34" charset="0"/>
              </a:rPr>
              <a:t>البودكاسـت</a:t>
            </a:r>
            <a:r>
              <a:rPr lang="ar-DZ" sz="2400" kern="100" dirty="0">
                <a:effectLst/>
                <a:latin typeface="Calibri" panose="020F0502020204030204" pitchFamily="34" charset="0"/>
                <a:ea typeface="Calibri" panose="020F0502020204030204" pitchFamily="34" charset="0"/>
                <a:cs typeface="Arial" panose="020B0604020202020204" pitchFamily="34" charset="0"/>
              </a:rPr>
              <a:t> الـخاصة بــك على تطبيقات الاستماع مثل </a:t>
            </a:r>
            <a:r>
              <a:rPr lang="fr-FR" sz="2400" kern="100" dirty="0" err="1">
                <a:effectLst/>
                <a:latin typeface="Calibri" panose="020F0502020204030204" pitchFamily="34" charset="0"/>
                <a:ea typeface="Calibri" panose="020F0502020204030204" pitchFamily="34" charset="0"/>
                <a:cs typeface="Arial" panose="020B0604020202020204" pitchFamily="34" charset="0"/>
              </a:rPr>
              <a:t>spotify</a:t>
            </a:r>
            <a:r>
              <a:rPr lang="ar-DZ" sz="2400" kern="100" dirty="0">
                <a:effectLst/>
                <a:latin typeface="Calibri" panose="020F0502020204030204" pitchFamily="34" charset="0"/>
                <a:ea typeface="Calibri" panose="020F0502020204030204" pitchFamily="34" charset="0"/>
                <a:cs typeface="Arial" panose="020B0604020202020204" pitchFamily="34" charset="0"/>
              </a:rPr>
              <a:t> و غيـره .</a:t>
            </a:r>
            <a:endParaRPr lang="ar-DZ" sz="2400" kern="100" dirty="0">
              <a:latin typeface="Calibri" panose="020F0502020204030204" pitchFamily="34" charset="0"/>
              <a:ea typeface="Calibri" panose="020F0502020204030204" pitchFamily="34" charset="0"/>
              <a:cs typeface="Arial" panose="020B0604020202020204" pitchFamily="34" charset="0"/>
            </a:endParaRPr>
          </a:p>
          <a:p>
            <a:pPr marL="342900" indent="-342900" algn="r" rtl="1">
              <a:lnSpc>
                <a:spcPct val="107000"/>
              </a:lnSpc>
              <a:spcAft>
                <a:spcPts val="800"/>
              </a:spcAft>
              <a:buFont typeface="Wingdings" panose="05000000000000000000" pitchFamily="2" charset="2"/>
              <a:buChar char="§"/>
              <a:tabLst>
                <a:tab pos="290195" algn="l"/>
              </a:tabLst>
            </a:pPr>
            <a:r>
              <a:rPr lang="ar-DZ" sz="2400" kern="100" dirty="0">
                <a:effectLst/>
                <a:latin typeface="Calibri" panose="020F0502020204030204" pitchFamily="34" charset="0"/>
                <a:ea typeface="Calibri" panose="020F0502020204030204" pitchFamily="34" charset="0"/>
                <a:cs typeface="Arial" panose="020B0604020202020204" pitchFamily="34" charset="0"/>
              </a:rPr>
              <a:t>إطلاق </a:t>
            </a:r>
            <a:r>
              <a:rPr lang="ar-DZ" sz="2400" kern="100" dirty="0" err="1">
                <a:effectLst/>
                <a:latin typeface="Calibri" panose="020F0502020204030204" pitchFamily="34" charset="0"/>
                <a:ea typeface="Calibri" panose="020F0502020204030204" pitchFamily="34" charset="0"/>
                <a:cs typeface="Arial" panose="020B0604020202020204" pitchFamily="34" charset="0"/>
              </a:rPr>
              <a:t>البـودكـاسـت</a:t>
            </a:r>
            <a:r>
              <a:rPr lang="ar-DZ" sz="2400" kern="100" dirty="0">
                <a:effectLst/>
                <a:latin typeface="Calibri" panose="020F0502020204030204" pitchFamily="34" charset="0"/>
                <a:ea typeface="Calibri" panose="020F0502020204030204" pitchFamily="34" charset="0"/>
                <a:cs typeface="Arial" panose="020B0604020202020204" pitchFamily="34" charset="0"/>
              </a:rPr>
              <a:t> و تنميته : بــناء خطة إطلاق إِستراتيجيات تـسـويـق مستـمرة </a:t>
            </a:r>
            <a:r>
              <a:rPr lang="ar-DZ" sz="2400" kern="100" dirty="0" err="1">
                <a:effectLst/>
                <a:latin typeface="Calibri" panose="020F0502020204030204" pitchFamily="34" charset="0"/>
                <a:ea typeface="Calibri" panose="020F0502020204030204" pitchFamily="34" charset="0"/>
                <a:cs typeface="Arial" panose="020B0604020202020204" pitchFamily="34" charset="0"/>
              </a:rPr>
              <a:t>للـبـودكــاسـت</a:t>
            </a: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ar-DZ" sz="1800" kern="100" dirty="0">
                <a:effectLst/>
                <a:latin typeface="Calibri" panose="020F0502020204030204" pitchFamily="34" charset="0"/>
                <a:ea typeface="Calibri" panose="020F0502020204030204" pitchFamily="34" charset="0"/>
                <a:cs typeface="Arial" panose="020B0604020202020204" pitchFamily="34" charset="0"/>
              </a:rPr>
              <a:t>	</a:t>
            </a:r>
            <a:endParaRPr lang="fr-FR" sz="18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9" name="Image 8">
            <a:extLst>
              <a:ext uri="{FF2B5EF4-FFF2-40B4-BE49-F238E27FC236}">
                <a16:creationId xmlns:a16="http://schemas.microsoft.com/office/drawing/2014/main" id="{51A52300-843A-2A1E-5B3A-F9EE0CBD4F5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0733" y="2969474"/>
            <a:ext cx="3019425" cy="2557242"/>
          </a:xfrm>
          <a:prstGeom prst="rect">
            <a:avLst/>
          </a:prstGeom>
        </p:spPr>
      </p:pic>
    </p:spTree>
    <p:extLst>
      <p:ext uri="{BB962C8B-B14F-4D97-AF65-F5344CB8AC3E}">
        <p14:creationId xmlns:p14="http://schemas.microsoft.com/office/powerpoint/2010/main" val="3785070225"/>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F8594-4557-7D7E-E53C-A361ADCB7DA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EBFC020-C19A-A465-9E8B-D663E3C2A64B}"/>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B601C34-AF77-A08E-D4F5-928A2FAD0A1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7A60B11A-5A4A-0995-CD6E-1899D90E8658}"/>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DB763A49-B605-C3C1-9C49-631BC67C537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DE918FB0-5822-9123-F351-33EB59A682F4}"/>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ZoneTexte 4">
            <a:extLst>
              <a:ext uri="{FF2B5EF4-FFF2-40B4-BE49-F238E27FC236}">
                <a16:creationId xmlns:a16="http://schemas.microsoft.com/office/drawing/2014/main" id="{8B213E4F-BE71-4D10-BC26-0F2B162A0F81}"/>
              </a:ext>
            </a:extLst>
          </p:cNvPr>
          <p:cNvSpPr txBox="1"/>
          <p:nvPr/>
        </p:nvSpPr>
        <p:spPr>
          <a:xfrm>
            <a:off x="1250255" y="1601146"/>
            <a:ext cx="10010466" cy="4729500"/>
          </a:xfrm>
          <a:prstGeom prst="rect">
            <a:avLst/>
          </a:prstGeom>
          <a:noFill/>
        </p:spPr>
        <p:txBody>
          <a:bodyPr wrap="square">
            <a:spAutoFit/>
          </a:bodyPr>
          <a:lstStyle/>
          <a:p>
            <a:pPr algn="r" rtl="1">
              <a:lnSpc>
                <a:spcPct val="107000"/>
              </a:lnSpc>
              <a:spcAft>
                <a:spcPts val="800"/>
              </a:spcAft>
              <a:buNone/>
              <a:tabLst>
                <a:tab pos="290195" algn="l"/>
              </a:tabLst>
            </a:pPr>
            <a:r>
              <a:rPr lang="ar-SA" sz="2400" b="1" kern="100" dirty="0">
                <a:solidFill>
                  <a:srgbClr val="ED7D31"/>
                </a:solidFill>
                <a:effectLst/>
                <a:latin typeface="Calibri" panose="020F0502020204030204" pitchFamily="34" charset="0"/>
                <a:ea typeface="Calibri" panose="020F0502020204030204" pitchFamily="34" charset="0"/>
                <a:cs typeface="Arial" panose="020B0604020202020204" pitchFamily="34" charset="0"/>
              </a:rPr>
              <a:t>دراسة : الباحث حسين الشريف بعنوان : مبادرات </a:t>
            </a:r>
            <a:r>
              <a:rPr lang="ar-SA" sz="2400" b="1" kern="100" dirty="0" err="1">
                <a:solidFill>
                  <a:srgbClr val="ED7D31"/>
                </a:solidFill>
                <a:effectLst/>
                <a:latin typeface="Calibri" panose="020F0502020204030204" pitchFamily="34" charset="0"/>
                <a:ea typeface="Calibri" panose="020F0502020204030204" pitchFamily="34" charset="0"/>
                <a:cs typeface="Arial" panose="020B0604020202020204" pitchFamily="34" charset="0"/>
              </a:rPr>
              <a:t>البودكاست</a:t>
            </a:r>
            <a:r>
              <a:rPr lang="ar-SA" sz="2400" b="1" kern="100" dirty="0">
                <a:solidFill>
                  <a:srgbClr val="ED7D31"/>
                </a:solidFill>
                <a:effectLst/>
                <a:latin typeface="Calibri" panose="020F0502020204030204" pitchFamily="34" charset="0"/>
                <a:ea typeface="Calibri" panose="020F0502020204030204" pitchFamily="34" charset="0"/>
                <a:cs typeface="Arial" panose="020B0604020202020204" pitchFamily="34" charset="0"/>
              </a:rPr>
              <a:t> في العالم العربي</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tabLst>
                <a:tab pos="290195"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تشك</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لت العينة من شبكات وبرامج 18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بودكاست</a:t>
            </a:r>
            <a:r>
              <a:rPr lang="ar-SA" sz="2400" kern="100" dirty="0">
                <a:effectLst/>
                <a:latin typeface="Calibri" panose="020F0502020204030204" pitchFamily="34" charset="0"/>
                <a:ea typeface="Calibri" panose="020F0502020204030204" pitchFamily="34" charset="0"/>
                <a:cs typeface="Arial" panose="020B0604020202020204" pitchFamily="34" charset="0"/>
              </a:rPr>
              <a:t> ،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تتوز</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ع في عدد من الدول العربية</a:t>
            </a:r>
            <a:r>
              <a:rPr lang="ar-DZ"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وقد تم </a:t>
            </a:r>
            <a:r>
              <a:rPr lang="ar-DZ" sz="2400" kern="100" dirty="0">
                <a:effectLst/>
                <a:latin typeface="Calibri" panose="020F0502020204030204" pitchFamily="34" charset="0"/>
                <a:ea typeface="Calibri" panose="020F0502020204030204" pitchFamily="34" charset="0"/>
                <a:cs typeface="Arial" panose="020B0604020202020204" pitchFamily="34" charset="0"/>
              </a:rPr>
              <a:t>إِجراء </a:t>
            </a:r>
            <a:r>
              <a:rPr lang="ar-SA" sz="2400" kern="100" dirty="0">
                <a:effectLst/>
                <a:latin typeface="Calibri" panose="020F0502020204030204" pitchFamily="34" charset="0"/>
                <a:ea typeface="Calibri" panose="020F0502020204030204" pitchFamily="34" charset="0"/>
                <a:cs typeface="Arial" panose="020B0604020202020204" pitchFamily="34" charset="0"/>
              </a:rPr>
              <a:t>مقابلات مع مسؤولين عن هذه المنصات وشبكات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البودكاست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بهدف تسليط الضوء على هذه المبادرات التي تقدم صحافة مهنية والتعرف على قدرتها على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الإستمرار</a:t>
            </a:r>
            <a:r>
              <a:rPr lang="ar-SA" sz="2400" kern="100" dirty="0">
                <a:effectLst/>
                <a:latin typeface="Calibri" panose="020F0502020204030204" pitchFamily="34" charset="0"/>
                <a:ea typeface="Calibri" panose="020F0502020204030204" pitchFamily="34" charset="0"/>
                <a:cs typeface="Arial" panose="020B0604020202020204" pitchFamily="34" charset="0"/>
              </a:rPr>
              <a:t>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والإستدامة</a:t>
            </a:r>
            <a:r>
              <a:rPr lang="ar-SA" sz="2400" kern="100" dirty="0">
                <a:effectLst/>
                <a:latin typeface="Calibri" panose="020F0502020204030204" pitchFamily="34" charset="0"/>
                <a:ea typeface="Calibri" panose="020F0502020204030204" pitchFamily="34" charset="0"/>
                <a:cs typeface="Arial" panose="020B0604020202020204" pitchFamily="34" charset="0"/>
              </a:rPr>
              <a:t> وتطوير النموذج الصحافي الذي تعمل عليه. وكشفت الدراسة أن منصات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البودكاست</a:t>
            </a:r>
            <a:r>
              <a:rPr lang="ar-SA" sz="2400" kern="100" dirty="0">
                <a:effectLst/>
                <a:latin typeface="Calibri" panose="020F0502020204030204" pitchFamily="34" charset="0"/>
                <a:ea typeface="Calibri" panose="020F0502020204030204" pitchFamily="34" charset="0"/>
                <a:cs typeface="Arial" panose="020B0604020202020204" pitchFamily="34" charset="0"/>
              </a:rPr>
              <a:t> العربية تعمل وفق ثلاثة نماذج اقتصادية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None/>
              <a:tabLst>
                <a:tab pos="290195" algn="l"/>
                <a:tab pos="457200" algn="l"/>
              </a:tabLst>
            </a:pPr>
            <a:r>
              <a:rPr lang="ar-SA" sz="2400" kern="100" dirty="0">
                <a:effectLst/>
                <a:latin typeface="Calibri" panose="020F0502020204030204" pitchFamily="34" charset="0"/>
                <a:ea typeface="Calibri" panose="020F0502020204030204" pitchFamily="34" charset="0"/>
                <a:cs typeface="Arial" panose="020B0604020202020204" pitchFamily="34" charset="0"/>
              </a:rPr>
              <a:t>نموذج الهبات </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ضعيف ولا يضمن الاستقرار</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،نموذج الاشتراكات </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غير شائع عربيًا</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a:t>
            </a:r>
            <a:r>
              <a:rPr lang="ar-DZ" sz="2400" kern="100" dirty="0">
                <a:latin typeface="Calibri" panose="020F0502020204030204" pitchFamily="34" charset="0"/>
                <a:ea typeface="Calibri" panose="020F0502020204030204" pitchFamily="34" charset="0"/>
                <a:cs typeface="Arial" panose="020B0604020202020204" pitchFamily="34" charset="0"/>
              </a:rPr>
              <a:t> </a:t>
            </a:r>
            <a:r>
              <a:rPr lang="ar-SA" sz="2400" kern="100" dirty="0">
                <a:effectLst/>
                <a:latin typeface="Calibri" panose="020F0502020204030204" pitchFamily="34" charset="0"/>
                <a:ea typeface="Calibri" panose="020F0502020204030204" pitchFamily="34" charset="0"/>
                <a:cs typeface="Arial" panose="020B0604020202020204" pitchFamily="34" charset="0"/>
              </a:rPr>
              <a:t>نموذج الأعمال والإعلانات </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الأكثر نجاحًا واستدامة</a:t>
            </a:r>
            <a:r>
              <a:rPr lang="ar-DZ" sz="2400" kern="100" dirty="0">
                <a:latin typeface="Calibri" panose="020F0502020204030204" pitchFamily="34" charset="0"/>
                <a:ea typeface="Calibri" panose="020F0502020204030204" pitchFamily="34" charset="0"/>
                <a:cs typeface="Arial" panose="020B0604020202020204" pitchFamily="34" charset="0"/>
              </a:rPr>
              <a:t>).لكن </a:t>
            </a:r>
            <a:r>
              <a:rPr lang="ar-SA" sz="2400" kern="100" dirty="0">
                <a:effectLst/>
                <a:latin typeface="Calibri" panose="020F0502020204030204" pitchFamily="34" charset="0"/>
                <a:ea typeface="Calibri" panose="020F0502020204030204" pitchFamily="34" charset="0"/>
                <a:cs typeface="Arial" panose="020B0604020202020204" pitchFamily="34" charset="0"/>
              </a:rPr>
              <a:t>أغلب المنصات تعتمد على النموذجين الأول والثاني، مم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ا ي</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حد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من تطورها و</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ستمرارها</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كما تواجه تحديات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جتماعية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وسياسية وتشريعية</a:t>
            </a:r>
            <a:r>
              <a:rPr lang="ar-DZ" sz="2400" kern="100" dirty="0">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ت</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ح</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د</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 من حرية التعبير والإبداع، إضافة إلى غياب التكوين الأكاديمي في هذا المجال داخل كليات الإعلام</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rtl="1">
              <a:lnSpc>
                <a:spcPct val="107000"/>
              </a:lnSpc>
              <a:spcAft>
                <a:spcPts val="800"/>
              </a:spcAft>
              <a:buNone/>
              <a:tabLst>
                <a:tab pos="290195" algn="l"/>
              </a:tabLst>
            </a:pPr>
            <a:r>
              <a:rPr lang="fr-FR" sz="2400" b="1" kern="100" dirty="0">
                <a:effectLst/>
                <a:latin typeface="Calibri" panose="020F0502020204030204" pitchFamily="34" charset="0"/>
                <a:ea typeface="Calibri" panose="020F0502020204030204" pitchFamily="34" charset="0"/>
                <a:cs typeface="Arial" panose="020B0604020202020204" pitchFamily="34" charset="0"/>
              </a:rPr>
              <a:t>https://h1.nu/1j0Kn</a:t>
            </a:r>
          </a:p>
        </p:txBody>
      </p:sp>
    </p:spTree>
    <p:extLst>
      <p:ext uri="{BB962C8B-B14F-4D97-AF65-F5344CB8AC3E}">
        <p14:creationId xmlns:p14="http://schemas.microsoft.com/office/powerpoint/2010/main" val="2536304642"/>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F2C7A5-C60C-2CFF-F33D-04531581D3FD}"/>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D5E1954-0734-52C5-D19A-A3738636E4D1}"/>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4A35082-6FBC-9E7D-A93C-E5ED72572A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3569F776-C79C-4CEF-89BE-4314AB8C3353}"/>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49387BA1-3490-68B4-E929-03C9C9539B46}"/>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7EA0442A-7696-3316-9A7F-37ECBAB56C2B}"/>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ZoneTexte 4">
            <a:extLst>
              <a:ext uri="{FF2B5EF4-FFF2-40B4-BE49-F238E27FC236}">
                <a16:creationId xmlns:a16="http://schemas.microsoft.com/office/drawing/2014/main" id="{8AB34226-B3A2-FC6D-FD6F-13D9E29783FB}"/>
              </a:ext>
            </a:extLst>
          </p:cNvPr>
          <p:cNvSpPr txBox="1"/>
          <p:nvPr/>
        </p:nvSpPr>
        <p:spPr>
          <a:xfrm>
            <a:off x="1333001" y="1353164"/>
            <a:ext cx="10010466" cy="4935710"/>
          </a:xfrm>
          <a:prstGeom prst="rect">
            <a:avLst/>
          </a:prstGeom>
          <a:noFill/>
        </p:spPr>
        <p:txBody>
          <a:bodyPr wrap="square">
            <a:spAutoFit/>
          </a:bodyPr>
          <a:lstStyle/>
          <a:p>
            <a:pPr marL="342900" indent="-342900" algn="r" rtl="1">
              <a:lnSpc>
                <a:spcPct val="107000"/>
              </a:lnSpc>
              <a:spcAft>
                <a:spcPts val="800"/>
              </a:spcAft>
              <a:buFont typeface="Wingdings" panose="05000000000000000000" pitchFamily="2" charset="2"/>
              <a:buChar char="q"/>
              <a:tabLst>
                <a:tab pos="290195" algn="l"/>
              </a:tabLst>
            </a:pPr>
            <a:r>
              <a:rPr lang="ar-SA" sz="2400" b="1" kern="100" dirty="0">
                <a:solidFill>
                  <a:srgbClr val="ED7D31"/>
                </a:solidFill>
                <a:effectLst/>
                <a:latin typeface="Calibri" panose="020F0502020204030204" pitchFamily="34" charset="0"/>
                <a:ea typeface="Calibri" panose="020F0502020204030204" pitchFamily="34" charset="0"/>
                <a:cs typeface="Arial" panose="020B0604020202020204" pitchFamily="34" charset="0"/>
              </a:rPr>
              <a:t>دراسة </a:t>
            </a:r>
            <a:r>
              <a:rPr lang="ar-DZ" sz="2400" b="1" kern="100" dirty="0">
                <a:solidFill>
                  <a:srgbClr val="ED7D31"/>
                </a:solidFill>
                <a:effectLst/>
                <a:latin typeface="Calibri" panose="020F0502020204030204" pitchFamily="34" charset="0"/>
                <a:ea typeface="Calibri" panose="020F0502020204030204" pitchFamily="34" charset="0"/>
                <a:cs typeface="Arial" panose="020B0604020202020204" pitchFamily="34" charset="0"/>
              </a:rPr>
              <a:t>علمية:</a:t>
            </a:r>
            <a:r>
              <a:rPr lang="ar-SA" sz="2400" b="1" kern="100" dirty="0">
                <a:solidFill>
                  <a:srgbClr val="ED7D31"/>
                </a:solidFill>
                <a:effectLst/>
                <a:latin typeface="Calibri" panose="020F0502020204030204" pitchFamily="34" charset="0"/>
                <a:ea typeface="Calibri" panose="020F0502020204030204" pitchFamily="34" charset="0"/>
                <a:cs typeface="Arial" panose="020B0604020202020204" pitchFamily="34" charset="0"/>
              </a:rPr>
              <a:t> </a:t>
            </a:r>
            <a:r>
              <a:rPr lang="ar-SA" sz="2400" b="1" dirty="0">
                <a:solidFill>
                  <a:schemeClr val="accent2"/>
                </a:solidFill>
              </a:rPr>
              <a:t>الأستاذة : منى هاشم</a:t>
            </a:r>
            <a:r>
              <a:rPr lang="ar-DZ" sz="2400" b="1" dirty="0">
                <a:solidFill>
                  <a:schemeClr val="accent2"/>
                </a:solidFill>
              </a:rPr>
              <a:t> </a:t>
            </a:r>
            <a:endParaRPr lang="ar-DZ"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endParaRPr>
          </a:p>
          <a:p>
            <a:pPr algn="just" rtl="1"/>
            <a:r>
              <a:rPr lang="ar-SA" sz="2400" dirty="0"/>
              <a:t>دراسة </a:t>
            </a:r>
            <a:r>
              <a:rPr lang="ar-DZ" sz="2400" dirty="0"/>
              <a:t>بعنوان : "إ</a:t>
            </a:r>
            <a:r>
              <a:rPr lang="ar-SA" sz="2400" dirty="0" err="1"/>
              <a:t>تجاهات</a:t>
            </a:r>
            <a:r>
              <a:rPr lang="ar-SA" sz="2400" dirty="0"/>
              <a:t> المواقع الاخبارية المصرية والعربية لاستخدام تقنية </a:t>
            </a:r>
            <a:r>
              <a:rPr lang="ar-SA" sz="2400" dirty="0" err="1"/>
              <a:t>البودكاست</a:t>
            </a:r>
            <a:r>
              <a:rPr lang="ar-SA" sz="2400" dirty="0"/>
              <a:t> وعلاقتها بتفضيلات الجمهور المصري</a:t>
            </a:r>
            <a:r>
              <a:rPr lang="ar-DZ" sz="2400" dirty="0"/>
              <a:t>"</a:t>
            </a:r>
            <a:endParaRPr lang="fr-FR" sz="2400" dirty="0"/>
          </a:p>
          <a:p>
            <a:pPr algn="just" rtl="1"/>
            <a:r>
              <a:rPr lang="ar-SA" sz="2400" dirty="0"/>
              <a:t>وتسعى هذه الدراسة إلى تحليل برامج </a:t>
            </a:r>
            <a:r>
              <a:rPr lang="ar-SA" sz="2400" dirty="0" err="1"/>
              <a:t>البودكاست</a:t>
            </a:r>
            <a:r>
              <a:rPr lang="ar-SA" sz="2400" dirty="0"/>
              <a:t> المقدمة في المواقع ال</a:t>
            </a:r>
            <a:r>
              <a:rPr lang="ar-DZ" sz="2400" dirty="0"/>
              <a:t>إِ</a:t>
            </a:r>
            <a:r>
              <a:rPr lang="ar-SA" sz="2400" dirty="0" err="1"/>
              <a:t>خبارية</a:t>
            </a:r>
            <a:r>
              <a:rPr lang="ar-SA" sz="2400" dirty="0"/>
              <a:t> العربية ( المصري اليوم – العربية </a:t>
            </a:r>
            <a:r>
              <a:rPr lang="ar-SA" sz="2400" dirty="0" err="1"/>
              <a:t>سكاى</a:t>
            </a:r>
            <a:r>
              <a:rPr lang="ar-SA" sz="2400" dirty="0"/>
              <a:t> نيوز ) والتي تتناول </a:t>
            </a:r>
            <a:r>
              <a:rPr lang="ar-SA" sz="2400" dirty="0" err="1"/>
              <a:t>القضا</a:t>
            </a:r>
            <a:r>
              <a:rPr lang="ar-EG" sz="2400" dirty="0"/>
              <a:t>يا </a:t>
            </a:r>
            <a:r>
              <a:rPr lang="ar-SA" sz="2400" dirty="0"/>
              <a:t>والموضوعات المختلفة</a:t>
            </a:r>
            <a:r>
              <a:rPr lang="ar-DZ" sz="2400" dirty="0"/>
              <a:t>،</a:t>
            </a:r>
            <a:r>
              <a:rPr lang="ar-SA" sz="2400" dirty="0"/>
              <a:t> للتعرف على مدى </a:t>
            </a:r>
            <a:r>
              <a:rPr lang="ar-EG" sz="2400" dirty="0" err="1"/>
              <a:t>تأ</a:t>
            </a:r>
            <a:r>
              <a:rPr lang="ar-SA" sz="2400" dirty="0"/>
              <a:t>ثيرها على الجمهور وتوضيح دلائلها وآليه تقديمها وعرضها</a:t>
            </a:r>
            <a:r>
              <a:rPr lang="ar-DZ" sz="2400" dirty="0"/>
              <a:t>.</a:t>
            </a:r>
            <a:r>
              <a:rPr lang="ar-SA" sz="2400" dirty="0"/>
              <a:t>وتوصلت الدراسة إلى أن اهتمام موقع المصري اليوم برامج </a:t>
            </a:r>
            <a:r>
              <a:rPr lang="ar-SA" sz="2400" dirty="0" err="1"/>
              <a:t>البودكاست</a:t>
            </a:r>
            <a:r>
              <a:rPr lang="ar-SA" sz="2400" dirty="0"/>
              <a:t> أقل من العربية </a:t>
            </a:r>
            <a:r>
              <a:rPr lang="ar-SA" sz="2400" dirty="0" err="1"/>
              <a:t>سكاى</a:t>
            </a:r>
            <a:r>
              <a:rPr lang="ar-SA" sz="2400" dirty="0"/>
              <a:t> نيوز ، بينما تساوت الموضوعات الثقافية والفنية </a:t>
            </a:r>
            <a:r>
              <a:rPr lang="ar-EG" sz="2400" dirty="0" err="1"/>
              <a:t>با</a:t>
            </a:r>
            <a:r>
              <a:rPr lang="ar-SA" sz="2400" dirty="0"/>
              <a:t>لنسبة لبرامج </a:t>
            </a:r>
            <a:r>
              <a:rPr lang="ar-SA" sz="2400" dirty="0" err="1"/>
              <a:t>بودكاست</a:t>
            </a:r>
            <a:r>
              <a:rPr lang="ar-SA" sz="2400" dirty="0"/>
              <a:t> المصري اليوم ، و تنوعت برامج </a:t>
            </a:r>
            <a:r>
              <a:rPr lang="ar-SA" sz="2400" dirty="0" err="1"/>
              <a:t>البودكاست</a:t>
            </a:r>
            <a:r>
              <a:rPr lang="ar-SA" sz="2400" dirty="0"/>
              <a:t> بموقع العربية سكاي نيوز على التوالي بين إخباري ، بيئي ، ر</a:t>
            </a:r>
            <a:r>
              <a:rPr lang="ar-EG" sz="2400" dirty="0"/>
              <a:t>يا</a:t>
            </a:r>
            <a:r>
              <a:rPr lang="ar-SA" sz="2400" dirty="0"/>
              <a:t>ضي ، اجتماعي ، تجارب حياتية ، </a:t>
            </a:r>
            <a:r>
              <a:rPr lang="ar-DZ" sz="2400" dirty="0"/>
              <a:t>إِ</a:t>
            </a:r>
            <a:r>
              <a:rPr lang="ar-SA" sz="2400" dirty="0" err="1"/>
              <a:t>قتصادي</a:t>
            </a:r>
            <a:r>
              <a:rPr lang="ar-SA" sz="2400" dirty="0"/>
              <a:t> ، تكنولوجي ، سياسي ثقافي ، فنى ، تعليمي وصحى ؛ ويرجع ذلك إلى </a:t>
            </a:r>
            <a:r>
              <a:rPr lang="ar-DZ" sz="2400" dirty="0"/>
              <a:t>إِ</a:t>
            </a:r>
            <a:r>
              <a:rPr lang="ar-SA" sz="2400" dirty="0" err="1"/>
              <a:t>هتمام</a:t>
            </a:r>
            <a:r>
              <a:rPr lang="ar-SA" sz="2400" dirty="0"/>
              <a:t> موقع العربية سكاي نيوز</a:t>
            </a:r>
            <a:r>
              <a:rPr lang="ar-EG" sz="2400" dirty="0"/>
              <a:t> ا</a:t>
            </a:r>
            <a:r>
              <a:rPr lang="ar-SA" sz="2400" dirty="0" err="1"/>
              <a:t>لبودكاست</a:t>
            </a:r>
            <a:r>
              <a:rPr lang="ar-SA" sz="2400" dirty="0"/>
              <a:t> كمنصة رقمية جديدة. كما </a:t>
            </a:r>
            <a:r>
              <a:rPr lang="ar-DZ" sz="2400" dirty="0"/>
              <a:t>أَ</a:t>
            </a:r>
            <a:r>
              <a:rPr lang="ar-SA" sz="2400" dirty="0"/>
              <a:t>شارت الدراسة الميدانية</a:t>
            </a:r>
            <a:r>
              <a:rPr lang="ar-DZ" sz="2400" dirty="0"/>
              <a:t>،</a:t>
            </a:r>
            <a:r>
              <a:rPr lang="ar-SA" sz="2400" dirty="0"/>
              <a:t> إلى </a:t>
            </a:r>
            <a:r>
              <a:rPr lang="ar-DZ" sz="2400" dirty="0"/>
              <a:t>إِ</a:t>
            </a:r>
            <a:r>
              <a:rPr lang="ar-SA" sz="2400" dirty="0" err="1"/>
              <a:t>رتفاع</a:t>
            </a:r>
            <a:r>
              <a:rPr lang="ar-SA" sz="2400" dirty="0"/>
              <a:t> معدلات التعرض لتقنية </a:t>
            </a:r>
            <a:r>
              <a:rPr lang="ar-SA" sz="2400" dirty="0" err="1"/>
              <a:t>البودكاست</a:t>
            </a:r>
            <a:r>
              <a:rPr lang="ar-SA" sz="2400" dirty="0"/>
              <a:t> لدي عينة الدراسة</a:t>
            </a:r>
            <a:r>
              <a:rPr lang="ar-SA" dirty="0"/>
              <a:t>.</a:t>
            </a:r>
            <a:endParaRPr lang="ar-DZ" dirty="0"/>
          </a:p>
          <a:p>
            <a:pPr algn="just" rtl="1"/>
            <a:endParaRPr lang="fr-FR" dirty="0"/>
          </a:p>
          <a:p>
            <a:pPr rtl="1">
              <a:lnSpc>
                <a:spcPct val="107000"/>
              </a:lnSpc>
              <a:spcAft>
                <a:spcPts val="800"/>
              </a:spcAft>
              <a:tabLst>
                <a:tab pos="290195" algn="l"/>
              </a:tabLst>
            </a:pPr>
            <a:r>
              <a:rPr lang="fr-FR" sz="2400" b="1" kern="100" dirty="0">
                <a:latin typeface="Calibri" panose="020F0502020204030204" pitchFamily="34" charset="0"/>
                <a:ea typeface="Calibri" panose="020F0502020204030204" pitchFamily="34" charset="0"/>
                <a:cs typeface="Arial" panose="020B0604020202020204" pitchFamily="34" charset="0"/>
              </a:rPr>
              <a:t>https://h1.nu/1j0MT</a:t>
            </a:r>
            <a:endParaRPr lang="ar-DZ" sz="2400" b="1"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24046378"/>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6EED4E-6C70-3F92-526B-3AF888FB593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0C69CDE9-0D29-103F-2673-1577E4A7B069}"/>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0401615-F646-8502-43D7-DD6BD3C39BF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FE9B47D9-CE33-B21A-8B93-29AF90769B0F}"/>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D2783B97-0645-1E69-4535-92F78CD40DE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8979FACC-BD23-4B13-48F7-AF7CCFB96CE9}"/>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9CBC4C61-F222-9133-DE3C-4BB833D2593F}"/>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10</a:t>
            </a:r>
            <a:endParaRPr lang="en-US" sz="1400" b="1" dirty="0">
              <a:ea typeface="Roboto Light" panose="02000000000000000000" pitchFamily="2" charset="0"/>
            </a:endParaRPr>
          </a:p>
        </p:txBody>
      </p:sp>
      <p:sp>
        <p:nvSpPr>
          <p:cNvPr id="7" name="ZoneTexte 6">
            <a:extLst>
              <a:ext uri="{FF2B5EF4-FFF2-40B4-BE49-F238E27FC236}">
                <a16:creationId xmlns:a16="http://schemas.microsoft.com/office/drawing/2014/main" id="{EDA6C25E-787D-5519-3639-38C20F9BFB85}"/>
              </a:ext>
            </a:extLst>
          </p:cNvPr>
          <p:cNvSpPr txBox="1"/>
          <p:nvPr/>
        </p:nvSpPr>
        <p:spPr>
          <a:xfrm>
            <a:off x="1114647" y="1885694"/>
            <a:ext cx="9962706" cy="6137899"/>
          </a:xfrm>
          <a:prstGeom prst="rect">
            <a:avLst/>
          </a:prstGeom>
          <a:noFill/>
        </p:spPr>
        <p:txBody>
          <a:bodyPr wrap="square">
            <a:spAutoFit/>
          </a:bodyPr>
          <a:lstStyle/>
          <a:p>
            <a:pPr algn="just" rtl="1">
              <a:lnSpc>
                <a:spcPct val="107000"/>
              </a:lnSpc>
              <a:spcAft>
                <a:spcPts val="800"/>
              </a:spcAft>
              <a:buNone/>
              <a:tabLst>
                <a:tab pos="290195" algn="l"/>
              </a:tabLst>
            </a:pPr>
            <a:r>
              <a:rPr lang="ar-SA" sz="2400" kern="100" dirty="0" err="1">
                <a:effectLst/>
                <a:latin typeface="Calibri" panose="020F0502020204030204" pitchFamily="34" charset="0"/>
                <a:ea typeface="Calibri" panose="020F0502020204030204" pitchFamily="34" charset="0"/>
              </a:rPr>
              <a:t>يمث</a:t>
            </a:r>
            <a:r>
              <a:rPr lang="ar-DZ" sz="2400" kern="100" dirty="0">
                <a:effectLst/>
                <a:latin typeface="Calibri" panose="020F0502020204030204" pitchFamily="34" charset="0"/>
                <a:ea typeface="Calibri" panose="020F0502020204030204" pitchFamily="34" charset="0"/>
              </a:rPr>
              <a:t>ِّ</a:t>
            </a:r>
            <a:r>
              <a:rPr lang="ar-SA" sz="2400" kern="100" dirty="0">
                <a:effectLst/>
                <a:latin typeface="Calibri" panose="020F0502020204030204" pitchFamily="34" charset="0"/>
                <a:ea typeface="Calibri" panose="020F0502020204030204" pitchFamily="34" charset="0"/>
              </a:rPr>
              <a:t>ل </a:t>
            </a:r>
            <a:r>
              <a:rPr lang="ar-SA" sz="2400" kern="100" dirty="0" err="1">
                <a:effectLst/>
                <a:latin typeface="Calibri Light" panose="020F0302020204030204" pitchFamily="34" charset="0"/>
                <a:ea typeface="Times New Roman" panose="02020603050405020304" pitchFamily="18" charset="0"/>
              </a:rPr>
              <a:t>البودكاست</a:t>
            </a:r>
            <a:r>
              <a:rPr lang="ar-SA" sz="2400" kern="100" dirty="0">
                <a:effectLst/>
                <a:latin typeface="Calibri Light" panose="020F0302020204030204" pitchFamily="34" charset="0"/>
                <a:ea typeface="Times New Roman" panose="02020603050405020304" pitchFamily="18" charset="0"/>
              </a:rPr>
              <a:t> أداة ناشئة لريادة الأعمال الإعلامية</a:t>
            </a:r>
            <a:r>
              <a:rPr lang="ar-SA" sz="2400" kern="100" dirty="0">
                <a:effectLst/>
                <a:latin typeface="Calibri" panose="020F0502020204030204" pitchFamily="34" charset="0"/>
                <a:ea typeface="Calibri" panose="020F0502020204030204" pitchFamily="34" charset="0"/>
              </a:rPr>
              <a:t>، رغم تحديات إنتاج المحتوى الاحترافي والاستدامة </a:t>
            </a:r>
            <a:r>
              <a:rPr lang="ar-SA" sz="2400" kern="100" dirty="0" err="1">
                <a:effectLst/>
                <a:latin typeface="Calibri" panose="020F0502020204030204" pitchFamily="34" charset="0"/>
                <a:ea typeface="Calibri" panose="020F0502020204030204" pitchFamily="34" charset="0"/>
              </a:rPr>
              <a:t>كمايلي</a:t>
            </a:r>
            <a:r>
              <a:rPr lang="ar-SA" sz="2400" kern="100" dirty="0">
                <a:effectLst/>
                <a:latin typeface="Calibri" panose="020F0502020204030204" pitchFamily="34" charset="0"/>
                <a:ea typeface="Calibri" panose="020F0502020204030204" pitchFamily="34" charset="0"/>
              </a:rPr>
              <a:t> :</a:t>
            </a:r>
            <a:endParaRPr lang="fr-FR" sz="2400" kern="100" dirty="0">
              <a:effectLst/>
              <a:latin typeface="Calibri" panose="020F0502020204030204" pitchFamily="34" charset="0"/>
              <a:ea typeface="Calibri" panose="020F0502020204030204" pitchFamily="34" charset="0"/>
            </a:endParaRPr>
          </a:p>
          <a:p>
            <a:pPr algn="just" rtl="1">
              <a:lnSpc>
                <a:spcPct val="107000"/>
              </a:lnSpc>
              <a:spcAft>
                <a:spcPts val="800"/>
              </a:spcAft>
              <a:buNone/>
              <a:tabLst>
                <a:tab pos="290195" algn="l"/>
              </a:tabLst>
            </a:pPr>
            <a:r>
              <a:rPr lang="ar-SA" sz="2400" b="1" kern="100" dirty="0">
                <a:effectLst/>
                <a:latin typeface="Calibri" panose="020F0502020204030204" pitchFamily="34" charset="0"/>
                <a:ea typeface="Calibri" panose="020F0502020204030204" pitchFamily="34" charset="0"/>
              </a:rPr>
              <a:t>الأهمية الريادية</a:t>
            </a:r>
            <a:r>
              <a:rPr lang="ar-SA" sz="2400" kern="100" dirty="0">
                <a:effectLst/>
                <a:latin typeface="Calibri" panose="020F0502020204030204" pitchFamily="34" charset="0"/>
                <a:ea typeface="Calibri" panose="020F0502020204030204" pitchFamily="34" charset="0"/>
              </a:rPr>
              <a:t>: وسيلة فعالة للوصول إلى جمهور مستهدف في ال</a:t>
            </a:r>
            <a:r>
              <a:rPr lang="ar-DZ" sz="2400" kern="100" dirty="0">
                <a:effectLst/>
                <a:latin typeface="Calibri" panose="020F0502020204030204" pitchFamily="34" charset="0"/>
                <a:ea typeface="Calibri" panose="020F0502020204030204" pitchFamily="34" charset="0"/>
              </a:rPr>
              <a:t>إِ</a:t>
            </a:r>
            <a:r>
              <a:rPr lang="ar-SA" sz="2400" kern="100" dirty="0" err="1">
                <a:effectLst/>
                <a:latin typeface="Calibri" panose="020F0502020204030204" pitchFamily="34" charset="0"/>
                <a:ea typeface="Calibri" panose="020F0502020204030204" pitchFamily="34" charset="0"/>
              </a:rPr>
              <a:t>قتصاد</a:t>
            </a:r>
            <a:r>
              <a:rPr lang="ar-SA" sz="2400" kern="100" dirty="0">
                <a:effectLst/>
                <a:latin typeface="Calibri" panose="020F0502020204030204" pitchFamily="34" charset="0"/>
                <a:ea typeface="Calibri" panose="020F0502020204030204" pitchFamily="34" charset="0"/>
              </a:rPr>
              <a:t> وريادة الأعمال، تتيح تبادل الخبرات وبناء التضامن المجتمعي.</a:t>
            </a:r>
            <a:endParaRPr lang="fr-FR" sz="2400" kern="100" dirty="0">
              <a:effectLst/>
              <a:latin typeface="Calibri" panose="020F0502020204030204" pitchFamily="34" charset="0"/>
              <a:ea typeface="Calibri" panose="020F0502020204030204" pitchFamily="34" charset="0"/>
            </a:endParaRPr>
          </a:p>
          <a:p>
            <a:pPr marL="342900" lvl="0" indent="-342900" algn="just" rtl="1">
              <a:lnSpc>
                <a:spcPct val="107000"/>
              </a:lnSpc>
              <a:spcAft>
                <a:spcPts val="800"/>
              </a:spcAft>
              <a:buSzPts val="1000"/>
              <a:buFont typeface="Symbol" panose="05050102010706020507" pitchFamily="18" charset="2"/>
              <a:buChar char=""/>
              <a:tabLst>
                <a:tab pos="290195" algn="l"/>
                <a:tab pos="457200" algn="l"/>
              </a:tabLst>
            </a:pPr>
            <a:r>
              <a:rPr lang="ar-SA" sz="2400" b="1" kern="100" dirty="0">
                <a:effectLst/>
                <a:latin typeface="Calibri" panose="020F0502020204030204" pitchFamily="34" charset="0"/>
                <a:ea typeface="Calibri" panose="020F0502020204030204" pitchFamily="34" charset="0"/>
              </a:rPr>
              <a:t>نماذج ناجحة</a:t>
            </a:r>
            <a:r>
              <a:rPr lang="ar-SA" sz="2400" kern="100" dirty="0">
                <a:effectLst/>
                <a:latin typeface="Calibri" panose="020F0502020204030204" pitchFamily="34" charset="0"/>
                <a:ea typeface="Calibri" panose="020F0502020204030204" pitchFamily="34" charset="0"/>
              </a:rPr>
              <a:t>: برامج تستضيف رواد الأعمال لمناقشة القضايا الاقتصادية، وهناك برامج موجهة للطلبة.</a:t>
            </a:r>
            <a:endParaRPr lang="fr-FR" sz="2400" kern="100" dirty="0">
              <a:effectLst/>
              <a:latin typeface="Calibri" panose="020F0502020204030204" pitchFamily="34" charset="0"/>
              <a:ea typeface="Calibri" panose="020F0502020204030204" pitchFamily="34" charset="0"/>
            </a:endParaRPr>
          </a:p>
          <a:p>
            <a:pPr marL="342900" lvl="0" indent="-342900" algn="just" rtl="1">
              <a:lnSpc>
                <a:spcPct val="107000"/>
              </a:lnSpc>
              <a:spcAft>
                <a:spcPts val="800"/>
              </a:spcAft>
              <a:buSzPts val="1000"/>
              <a:buFont typeface="Symbol" panose="05050102010706020507" pitchFamily="18" charset="2"/>
              <a:buChar char=""/>
              <a:tabLst>
                <a:tab pos="290195" algn="l"/>
                <a:tab pos="457200" algn="l"/>
              </a:tabLst>
            </a:pPr>
            <a:r>
              <a:rPr lang="ar-SA" sz="2400" b="1" kern="100" dirty="0">
                <a:effectLst/>
                <a:latin typeface="Calibri" panose="020F0502020204030204" pitchFamily="34" charset="0"/>
                <a:ea typeface="Calibri" panose="020F0502020204030204" pitchFamily="34" charset="0"/>
              </a:rPr>
              <a:t>المرونة</a:t>
            </a:r>
            <a:r>
              <a:rPr lang="ar-SA" sz="2400" kern="100" dirty="0">
                <a:effectLst/>
                <a:latin typeface="Calibri" panose="020F0502020204030204" pitchFamily="34" charset="0"/>
                <a:ea typeface="Calibri" panose="020F0502020204030204" pitchFamily="34" charset="0"/>
              </a:rPr>
              <a:t>: سهولة الإنتاج وال</a:t>
            </a:r>
            <a:r>
              <a:rPr lang="ar-DZ" sz="2400" kern="100" dirty="0">
                <a:effectLst/>
                <a:latin typeface="Calibri" panose="020F0502020204030204" pitchFamily="34" charset="0"/>
                <a:ea typeface="Calibri" panose="020F0502020204030204" pitchFamily="34" charset="0"/>
              </a:rPr>
              <a:t>إِ</a:t>
            </a:r>
            <a:r>
              <a:rPr lang="ar-SA" sz="2400" kern="100" dirty="0" err="1">
                <a:effectLst/>
                <a:latin typeface="Calibri" panose="020F0502020204030204" pitchFamily="34" charset="0"/>
                <a:ea typeface="Calibri" panose="020F0502020204030204" pitchFamily="34" charset="0"/>
              </a:rPr>
              <a:t>ستهلاك</a:t>
            </a:r>
            <a:r>
              <a:rPr lang="ar-SA" sz="2400" kern="100" dirty="0">
                <a:effectLst/>
                <a:latin typeface="Calibri" panose="020F0502020204030204" pitchFamily="34" charset="0"/>
                <a:ea typeface="Calibri" panose="020F0502020204030204" pitchFamily="34" charset="0"/>
              </a:rPr>
              <a:t> تجعله مثالياً للمهتمين بريادة الأعمال.</a:t>
            </a:r>
            <a:endParaRPr lang="fr-FR" sz="2400" kern="100" dirty="0">
              <a:effectLst/>
              <a:latin typeface="Calibri" panose="020F0502020204030204" pitchFamily="34" charset="0"/>
              <a:ea typeface="Calibri" panose="020F0502020204030204" pitchFamily="34" charset="0"/>
            </a:endParaRPr>
          </a:p>
          <a:p>
            <a:pPr marL="342900" lvl="0" indent="-342900" algn="just" rtl="1">
              <a:lnSpc>
                <a:spcPct val="107000"/>
              </a:lnSpc>
              <a:spcAft>
                <a:spcPts val="800"/>
              </a:spcAft>
              <a:buSzPts val="1000"/>
              <a:buFont typeface="Symbol" panose="05050102010706020507" pitchFamily="18" charset="2"/>
              <a:buChar char=""/>
              <a:tabLst>
                <a:tab pos="290195" algn="l"/>
                <a:tab pos="457200" algn="l"/>
              </a:tabLst>
            </a:pPr>
            <a:r>
              <a:rPr lang="ar-SA" sz="2400" b="1" kern="100" dirty="0">
                <a:effectLst/>
                <a:latin typeface="Calibri" panose="020F0502020204030204" pitchFamily="34" charset="0"/>
                <a:ea typeface="Calibri" panose="020F0502020204030204" pitchFamily="34" charset="0"/>
              </a:rPr>
              <a:t>التحديات</a:t>
            </a:r>
            <a:r>
              <a:rPr lang="ar-SA" sz="2400" kern="100" dirty="0">
                <a:effectLst/>
                <a:latin typeface="Calibri" panose="020F0502020204030204" pitchFamily="34" charset="0"/>
                <a:ea typeface="Calibri" panose="020F0502020204030204" pitchFamily="34" charset="0"/>
              </a:rPr>
              <a:t>: تشمل الانتقال من الهواية إلى ال</a:t>
            </a:r>
            <a:r>
              <a:rPr lang="ar-DZ" sz="2400" kern="100" dirty="0">
                <a:effectLst/>
                <a:latin typeface="Calibri" panose="020F0502020204030204" pitchFamily="34" charset="0"/>
                <a:ea typeface="Calibri" panose="020F0502020204030204" pitchFamily="34" charset="0"/>
              </a:rPr>
              <a:t>إِ</a:t>
            </a:r>
            <a:r>
              <a:rPr lang="ar-SA" sz="2400" kern="100" dirty="0" err="1">
                <a:effectLst/>
                <a:latin typeface="Calibri" panose="020F0502020204030204" pitchFamily="34" charset="0"/>
                <a:ea typeface="Calibri" panose="020F0502020204030204" pitchFamily="34" charset="0"/>
              </a:rPr>
              <a:t>حترافية</a:t>
            </a:r>
            <a:r>
              <a:rPr lang="ar-SA" sz="2400" kern="100" dirty="0">
                <a:effectLst/>
                <a:latin typeface="Calibri" panose="020F0502020204030204" pitchFamily="34" charset="0"/>
                <a:ea typeface="Calibri" panose="020F0502020204030204" pitchFamily="34" charset="0"/>
              </a:rPr>
              <a:t>، والتمويل والربحية، وزيادة التفاعل وال</a:t>
            </a:r>
            <a:r>
              <a:rPr lang="ar-DZ" sz="2400" kern="100" dirty="0">
                <a:effectLst/>
                <a:latin typeface="Calibri" panose="020F0502020204030204" pitchFamily="34" charset="0"/>
                <a:ea typeface="Calibri" panose="020F0502020204030204" pitchFamily="34" charset="0"/>
              </a:rPr>
              <a:t>إِ</a:t>
            </a:r>
            <a:r>
              <a:rPr lang="ar-SA" sz="2400" kern="100" dirty="0">
                <a:effectLst/>
                <a:latin typeface="Calibri" panose="020F0502020204030204" pitchFamily="34" charset="0"/>
                <a:ea typeface="Calibri" panose="020F0502020204030204" pitchFamily="34" charset="0"/>
              </a:rPr>
              <a:t>نتشار.</a:t>
            </a:r>
            <a:endParaRPr lang="fr-FR" sz="2400" kern="100" dirty="0">
              <a:effectLst/>
              <a:latin typeface="Calibri" panose="020F0502020204030204" pitchFamily="34" charset="0"/>
              <a:ea typeface="Calibri" panose="020F0502020204030204" pitchFamily="34" charset="0"/>
            </a:endParaRPr>
          </a:p>
          <a:p>
            <a:pPr marL="342900" lvl="0" indent="-342900" algn="just" rtl="1">
              <a:lnSpc>
                <a:spcPct val="107000"/>
              </a:lnSpc>
              <a:spcAft>
                <a:spcPts val="800"/>
              </a:spcAft>
              <a:buSzPts val="1000"/>
              <a:buFont typeface="Symbol" panose="05050102010706020507" pitchFamily="18" charset="2"/>
              <a:buChar char=""/>
              <a:tabLst>
                <a:tab pos="290195" algn="l"/>
                <a:tab pos="457200" algn="l"/>
              </a:tabLst>
            </a:pPr>
            <a:r>
              <a:rPr lang="ar-SA" sz="2400" b="1" kern="100" dirty="0">
                <a:effectLst/>
                <a:latin typeface="Calibri" panose="020F0502020204030204" pitchFamily="34" charset="0"/>
                <a:ea typeface="Calibri" panose="020F0502020204030204" pitchFamily="34" charset="0"/>
              </a:rPr>
              <a:t>الآفاق المستقبلية</a:t>
            </a:r>
            <a:r>
              <a:rPr lang="ar-SA" sz="2400" kern="100" dirty="0">
                <a:effectLst/>
                <a:latin typeface="Calibri" panose="020F0502020204030204" pitchFamily="34" charset="0"/>
                <a:ea typeface="Calibri" panose="020F0502020204030204" pitchFamily="34" charset="0"/>
              </a:rPr>
              <a:t>: يتطلب تعزيزه كأداة للريادة تعاوناً بين مختلف الجهات الفاعلة (الحكومة، القطاع الخاص، المؤسسات الأكاديمية) لتحقيق كامل إمكاناته في دفع عجلة الابتكار الاقتصادي.</a:t>
            </a:r>
            <a:endParaRPr lang="fr-FR" sz="2400" kern="100" dirty="0">
              <a:effectLst/>
              <a:latin typeface="Calibri" panose="020F0502020204030204" pitchFamily="34" charset="0"/>
              <a:ea typeface="Calibri" panose="020F0502020204030204" pitchFamily="34" charset="0"/>
            </a:endParaRPr>
          </a:p>
          <a:p>
            <a:pPr algn="r" rtl="1">
              <a:lnSpc>
                <a:spcPct val="107000"/>
              </a:lnSpc>
              <a:spcAft>
                <a:spcPts val="800"/>
              </a:spcAft>
              <a:buNone/>
              <a:tabLst>
                <a:tab pos="290195" algn="l"/>
              </a:tabLst>
            </a:pPr>
            <a:r>
              <a:rPr lang="ar-SA" sz="1800" kern="100" dirty="0">
                <a:effectLst/>
                <a:latin typeface="Calibri" panose="020F0502020204030204" pitchFamily="34" charset="0"/>
                <a:ea typeface="Calibri" panose="020F0502020204030204" pitchFamily="34" charset="0"/>
                <a:cs typeface="Arial" panose="020B0604020202020204" pitchFamily="34" charset="0"/>
              </a:rPr>
              <a:t> </a:t>
            </a:r>
            <a:endParaRPr lang="fr-FR" sz="18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tabLst>
                <a:tab pos="290195" algn="l"/>
              </a:tabLst>
            </a:pPr>
            <a:r>
              <a:rPr lang="ar-SA" sz="1800" kern="100" dirty="0">
                <a:effectLst/>
                <a:latin typeface="Calibri" panose="020F0502020204030204" pitchFamily="34" charset="0"/>
                <a:ea typeface="Calibri" panose="020F0502020204030204" pitchFamily="34" charset="0"/>
                <a:cs typeface="Arial" panose="020B0604020202020204" pitchFamily="34" charset="0"/>
              </a:rPr>
              <a:t> </a:t>
            </a:r>
            <a:endParaRPr lang="fr-FR" sz="18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tabLst>
                <a:tab pos="290195" algn="l"/>
              </a:tabLst>
            </a:pPr>
            <a:r>
              <a:rPr lang="ar-SA" sz="1800" kern="100" dirty="0">
                <a:effectLst/>
                <a:latin typeface="Calibri" panose="020F0502020204030204" pitchFamily="34" charset="0"/>
                <a:ea typeface="Calibri" panose="020F0502020204030204" pitchFamily="34" charset="0"/>
                <a:cs typeface="Arial" panose="020B0604020202020204" pitchFamily="34" charset="0"/>
              </a:rPr>
              <a:t> </a:t>
            </a:r>
            <a:endParaRPr lang="fr-FR" sz="18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tabLst>
                <a:tab pos="290195" algn="l"/>
              </a:tabLst>
            </a:pPr>
            <a:r>
              <a:rPr lang="ar-DZ" sz="1800" kern="100" dirty="0">
                <a:effectLst/>
                <a:latin typeface="Calibri" panose="020F0502020204030204" pitchFamily="34" charset="0"/>
                <a:ea typeface="Calibri" panose="020F0502020204030204" pitchFamily="34" charset="0"/>
                <a:cs typeface="Arial" panose="020B0604020202020204" pitchFamily="34" charset="0"/>
              </a:rPr>
              <a:t> </a:t>
            </a:r>
            <a:endParaRPr lang="fr-FR"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0" name="ZoneTexte 9">
            <a:extLst>
              <a:ext uri="{FF2B5EF4-FFF2-40B4-BE49-F238E27FC236}">
                <a16:creationId xmlns:a16="http://schemas.microsoft.com/office/drawing/2014/main" id="{226C2742-E1C8-3483-B6C6-217FE2CA78AB}"/>
              </a:ext>
            </a:extLst>
          </p:cNvPr>
          <p:cNvSpPr txBox="1"/>
          <p:nvPr/>
        </p:nvSpPr>
        <p:spPr>
          <a:xfrm>
            <a:off x="4041648" y="736836"/>
            <a:ext cx="6570920" cy="643894"/>
          </a:xfrm>
          <a:prstGeom prst="rect">
            <a:avLst/>
          </a:prstGeom>
          <a:noFill/>
        </p:spPr>
        <p:txBody>
          <a:bodyPr wrap="square">
            <a:spAutoFit/>
          </a:bodyPr>
          <a:lstStyle/>
          <a:p>
            <a:pPr algn="ctr">
              <a:lnSpc>
                <a:spcPct val="120000"/>
              </a:lnSpc>
            </a:pPr>
            <a:r>
              <a:rPr lang="ar-DZ" sz="3200" b="1" dirty="0" err="1">
                <a:solidFill>
                  <a:srgbClr val="00B0F0"/>
                </a:solidFill>
                <a:latin typeface="Alexandria" charset="0"/>
                <a:cs typeface="Alexandria" charset="0"/>
              </a:rPr>
              <a:t>البودكاست</a:t>
            </a:r>
            <a:r>
              <a:rPr lang="ar-DZ" sz="3200" b="1" dirty="0">
                <a:solidFill>
                  <a:srgbClr val="00B0F0"/>
                </a:solidFill>
                <a:latin typeface="Alexandria" charset="0"/>
                <a:cs typeface="Alexandria" charset="0"/>
              </a:rPr>
              <a:t> </a:t>
            </a:r>
            <a:r>
              <a:rPr lang="ar-DZ" sz="3200" b="1" dirty="0" err="1">
                <a:solidFill>
                  <a:srgbClr val="00B0F0"/>
                </a:solidFill>
                <a:latin typeface="Alexandria" charset="0"/>
                <a:cs typeface="Alexandria" charset="0"/>
              </a:rPr>
              <a:t>كآداة</a:t>
            </a:r>
            <a:r>
              <a:rPr lang="ar-DZ" sz="3200" b="1" dirty="0">
                <a:solidFill>
                  <a:srgbClr val="00B0F0"/>
                </a:solidFill>
                <a:latin typeface="Alexandria" charset="0"/>
                <a:cs typeface="Alexandria" charset="0"/>
              </a:rPr>
              <a:t> لريادة الأعمال الإعلامية </a:t>
            </a:r>
          </a:p>
        </p:txBody>
      </p:sp>
    </p:spTree>
    <p:extLst>
      <p:ext uri="{BB962C8B-B14F-4D97-AF65-F5344CB8AC3E}">
        <p14:creationId xmlns:p14="http://schemas.microsoft.com/office/powerpoint/2010/main" val="1484015680"/>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B4DA8-3813-7F11-B337-59825EFBDA9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140A35F-77F4-932D-09AF-602315201074}"/>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8B20A6F-B994-02E5-05A8-8C147D4C6EE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F354F802-B458-A884-B45D-5C929FBFDC0A}"/>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350BCFF0-B29A-51CD-2604-3DCD5B2C678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0D7895D8-CD58-E04A-2657-79903F5D9E6C}"/>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8F3A287E-CC93-8B02-950F-5FF8B958C757}"/>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11</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8317C3A0-DE1F-102F-887B-582DE98694CD}"/>
              </a:ext>
            </a:extLst>
          </p:cNvPr>
          <p:cNvSpPr txBox="1"/>
          <p:nvPr/>
        </p:nvSpPr>
        <p:spPr>
          <a:xfrm>
            <a:off x="2287132" y="1439018"/>
            <a:ext cx="8803758" cy="4331955"/>
          </a:xfrm>
          <a:prstGeom prst="rect">
            <a:avLst/>
          </a:prstGeom>
          <a:noFill/>
        </p:spPr>
        <p:txBody>
          <a:bodyPr wrap="square">
            <a:spAutoFit/>
          </a:bodyPr>
          <a:lstStyle/>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يُعدّ التسويق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للبودكاست</a:t>
            </a:r>
            <a:r>
              <a:rPr lang="ar-SA" sz="2400" kern="100" dirty="0">
                <a:effectLst/>
                <a:latin typeface="Calibri" panose="020F0502020204030204" pitchFamily="34" charset="0"/>
                <a:ea typeface="Calibri" panose="020F0502020204030204" pitchFamily="34" charset="0"/>
                <a:cs typeface="Arial" panose="020B0604020202020204" pitchFamily="34" charset="0"/>
              </a:rPr>
              <a:t> خطوة أساسية لنجاحه و</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a:effectLst/>
                <a:latin typeface="Calibri" panose="020F0502020204030204" pitchFamily="34" charset="0"/>
                <a:ea typeface="Calibri" panose="020F0502020204030204" pitchFamily="34" charset="0"/>
                <a:cs typeface="Arial" panose="020B0604020202020204" pitchFamily="34" charset="0"/>
              </a:rPr>
              <a:t>نتشاره، إذ لا يكفي إنتاج محتوى جيد دون إيصالِه إلى الجمهور المستهدف. ويهدف التسويق إلى زيادة عدد المستمعين، وبناء هوية قوية للبرنامج، وضمان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ستمراريته</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algn="r"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فيما يلي أبرز أساليب التسويق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للبودكاست</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Font typeface="+mj-lt"/>
              <a:buAutoNum type="arabicPeriod"/>
              <a:tabLst>
                <a:tab pos="4572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تحديد الفئة المستهدفة</a:t>
            </a:r>
            <a:r>
              <a:rPr lang="fr-FR" sz="2400" b="1"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SA" sz="2400" kern="100" dirty="0">
                <a:effectLst/>
                <a:latin typeface="Calibri" panose="020F0502020204030204" pitchFamily="34" charset="0"/>
                <a:ea typeface="Calibri" panose="020F0502020204030204" pitchFamily="34" charset="0"/>
                <a:cs typeface="Arial" panose="020B0604020202020204" pitchFamily="34" charset="0"/>
              </a:rPr>
              <a:t>معرفة من هو الجمهور (العمر، 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هتمامات</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اللغة، المنصة المفضلة) يساعد في توجيه الجهود التسويقية بفعالية</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gn="r" rtl="1">
              <a:lnSpc>
                <a:spcPct val="107000"/>
              </a:lnSpc>
              <a:spcAft>
                <a:spcPts val="800"/>
              </a:spcAft>
              <a:buFont typeface="+mj-lt"/>
              <a:buAutoNum type="arabicPeriod"/>
              <a:tabLst>
                <a:tab pos="457200" algn="l"/>
              </a:tabLst>
            </a:pPr>
            <a:r>
              <a:rPr lang="ar-SA" sz="2400" b="1" kern="100" dirty="0">
                <a:effectLst/>
                <a:latin typeface="Calibri" panose="020F0502020204030204" pitchFamily="34" charset="0"/>
                <a:ea typeface="Calibri" panose="020F0502020204030204" pitchFamily="34" charset="0"/>
                <a:cs typeface="Arial" panose="020B0604020202020204" pitchFamily="34" charset="0"/>
              </a:rPr>
              <a:t>العلامة والهُوية البصرية</a:t>
            </a:r>
            <a:r>
              <a:rPr lang="fr-FR" sz="2400" b="1" kern="100" dirty="0">
                <a:effectLst/>
                <a:latin typeface="Calibri" panose="020F0502020204030204" pitchFamily="34" charset="0"/>
                <a:ea typeface="Calibri" panose="020F0502020204030204" pitchFamily="34" charset="0"/>
                <a:cs typeface="Arial" panose="020B0604020202020204" pitchFamily="34" charset="0"/>
              </a:rPr>
              <a:t>:</a:t>
            </a:r>
            <a:br>
              <a:rPr lang="fr-FR" sz="2400" kern="100" dirty="0">
                <a:effectLst/>
                <a:latin typeface="Calibri" panose="020F0502020204030204" pitchFamily="34" charset="0"/>
                <a:ea typeface="Calibri" panose="020F0502020204030204" pitchFamily="34" charset="0"/>
                <a:cs typeface="Arial" panose="020B0604020202020204" pitchFamily="34" charset="0"/>
              </a:rPr>
            </a:br>
            <a:r>
              <a:rPr lang="ar-DZ" sz="2400" kern="100" dirty="0">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ختيار</a:t>
            </a:r>
            <a:r>
              <a:rPr lang="ar-SA" sz="2400" kern="100" dirty="0">
                <a:effectLst/>
                <a:latin typeface="Calibri" panose="020F0502020204030204" pitchFamily="34" charset="0"/>
                <a:ea typeface="Calibri" panose="020F0502020204030204" pitchFamily="34" charset="0"/>
                <a:cs typeface="Arial" panose="020B0604020202020204" pitchFamily="34" charset="0"/>
              </a:rPr>
              <a:t> اسم جذّاب، وشعار وصورة غلاف </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حترافية</a:t>
            </a:r>
            <a:r>
              <a:rPr lang="ar-SA" sz="2400" kern="100" dirty="0">
                <a:effectLst/>
                <a:latin typeface="Calibri" panose="020F0502020204030204" pitchFamily="34" charset="0"/>
                <a:ea typeface="Calibri" panose="020F0502020204030204" pitchFamily="34" charset="0"/>
                <a:cs typeface="Arial" panose="020B0604020202020204" pitchFamily="34" charset="0"/>
              </a:rPr>
              <a:t>، ووصف واضح للحلقات يعز</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SA" sz="2400" kern="100" dirty="0">
                <a:effectLst/>
                <a:latin typeface="Calibri" panose="020F0502020204030204" pitchFamily="34" charset="0"/>
                <a:ea typeface="Calibri" panose="020F0502020204030204" pitchFamily="34" charset="0"/>
                <a:cs typeface="Arial" panose="020B0604020202020204" pitchFamily="34" charset="0"/>
              </a:rPr>
              <a:t>ز تميّز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البودكاست</a:t>
            </a:r>
            <a:r>
              <a:rPr lang="ar-SA" sz="2400" kern="100" dirty="0">
                <a:effectLst/>
                <a:latin typeface="Calibri" panose="020F0502020204030204" pitchFamily="34" charset="0"/>
                <a:ea typeface="Calibri" panose="020F0502020204030204" pitchFamily="34" charset="0"/>
                <a:cs typeface="Arial" panose="020B0604020202020204" pitchFamily="34" charset="0"/>
              </a:rPr>
              <a:t> ويجذب المتابعين</a:t>
            </a:r>
            <a:r>
              <a:rPr lang="fr-FR" sz="2400" kern="100" dirty="0">
                <a:effectLst/>
                <a:latin typeface="Calibri" panose="020F0502020204030204" pitchFamily="34" charset="0"/>
                <a:ea typeface="Calibri" panose="020F0502020204030204" pitchFamily="34" charset="0"/>
                <a:cs typeface="Arial" panose="020B0604020202020204" pitchFamily="34" charset="0"/>
              </a:rPr>
              <a:t>.</a:t>
            </a:r>
          </a:p>
        </p:txBody>
      </p:sp>
      <p:sp>
        <p:nvSpPr>
          <p:cNvPr id="9" name="ZoneTexte 8">
            <a:extLst>
              <a:ext uri="{FF2B5EF4-FFF2-40B4-BE49-F238E27FC236}">
                <a16:creationId xmlns:a16="http://schemas.microsoft.com/office/drawing/2014/main" id="{715ED720-C9EE-6CF3-17C5-E58E33F9AE12}"/>
              </a:ext>
            </a:extLst>
          </p:cNvPr>
          <p:cNvSpPr txBox="1"/>
          <p:nvPr/>
        </p:nvSpPr>
        <p:spPr>
          <a:xfrm>
            <a:off x="3617227" y="511975"/>
            <a:ext cx="6570920" cy="643894"/>
          </a:xfrm>
          <a:prstGeom prst="rect">
            <a:avLst/>
          </a:prstGeom>
          <a:noFill/>
        </p:spPr>
        <p:txBody>
          <a:bodyPr wrap="square">
            <a:spAutoFit/>
          </a:bodyPr>
          <a:lstStyle/>
          <a:p>
            <a:pPr algn="ctr">
              <a:lnSpc>
                <a:spcPct val="120000"/>
              </a:lnSpc>
            </a:pPr>
            <a:r>
              <a:rPr lang="ar-DZ" sz="3200" b="1" dirty="0">
                <a:solidFill>
                  <a:srgbClr val="00B0F0"/>
                </a:solidFill>
                <a:latin typeface="Alexandria" charset="0"/>
                <a:cs typeface="Alexandria" charset="0"/>
              </a:rPr>
              <a:t>التسويق </a:t>
            </a:r>
            <a:r>
              <a:rPr lang="ar-DZ" sz="3200" b="1" dirty="0" err="1">
                <a:solidFill>
                  <a:srgbClr val="00B0F0"/>
                </a:solidFill>
                <a:latin typeface="Alexandria" charset="0"/>
                <a:cs typeface="Alexandria" charset="0"/>
              </a:rPr>
              <a:t>للبودكاست</a:t>
            </a:r>
            <a:r>
              <a:rPr lang="ar-DZ" sz="3200" b="1" dirty="0">
                <a:solidFill>
                  <a:srgbClr val="00B0F0"/>
                </a:solidFill>
                <a:latin typeface="Alexandria" charset="0"/>
                <a:cs typeface="Alexandria" charset="0"/>
              </a:rPr>
              <a:t> </a:t>
            </a:r>
          </a:p>
        </p:txBody>
      </p:sp>
      <p:sp>
        <p:nvSpPr>
          <p:cNvPr id="12" name="ZoneTexte 11">
            <a:extLst>
              <a:ext uri="{FF2B5EF4-FFF2-40B4-BE49-F238E27FC236}">
                <a16:creationId xmlns:a16="http://schemas.microsoft.com/office/drawing/2014/main" id="{880942FE-9284-50F7-3527-A7B0D6E7CFEE}"/>
              </a:ext>
            </a:extLst>
          </p:cNvPr>
          <p:cNvSpPr txBox="1"/>
          <p:nvPr/>
        </p:nvSpPr>
        <p:spPr>
          <a:xfrm>
            <a:off x="-423927" y="2500054"/>
            <a:ext cx="2561071" cy="3154710"/>
          </a:xfrm>
          <a:prstGeom prst="rect">
            <a:avLst/>
          </a:prstGeom>
          <a:noFill/>
        </p:spPr>
        <p:txBody>
          <a:bodyPr wrap="square">
            <a:spAutoFit/>
          </a:bodyPr>
          <a:lstStyle/>
          <a:p>
            <a:r>
              <a:rPr lang="fr-FR" sz="19900" b="1" kern="100" dirty="0">
                <a:effectLst/>
                <a:latin typeface="Segoe UI Emoji" panose="020B0502040204020203" pitchFamily="34" charset="0"/>
                <a:ea typeface="Calibri" panose="020F0502020204030204" pitchFamily="34" charset="0"/>
                <a:cs typeface="Segoe UI Emoji" panose="020B0502040204020203" pitchFamily="34" charset="0"/>
              </a:rPr>
              <a:t>🎙️</a:t>
            </a:r>
            <a:endParaRPr lang="fr-FR" sz="2000" dirty="0"/>
          </a:p>
        </p:txBody>
      </p:sp>
    </p:spTree>
    <p:extLst>
      <p:ext uri="{BB962C8B-B14F-4D97-AF65-F5344CB8AC3E}">
        <p14:creationId xmlns:p14="http://schemas.microsoft.com/office/powerpoint/2010/main" val="1816933905"/>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104E3-13BC-912D-ED78-1669481C5D9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978E560-582C-3B42-2818-74C0763CA830}"/>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466F496-A82D-9D80-5787-5278B5872C5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BCEE54E2-0EE0-E4E6-7CDF-890D82DA34EA}"/>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00EF2692-24A8-2E04-BB02-E86B9EF4E9C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E9D80231-5BD0-EF1A-8299-DAB3F400F137}"/>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96D8A0BB-CAE3-3F57-2D68-940A200E9C0A}"/>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11</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23136595-CC10-999D-DCBE-183EF904C833}"/>
              </a:ext>
            </a:extLst>
          </p:cNvPr>
          <p:cNvSpPr txBox="1"/>
          <p:nvPr/>
        </p:nvSpPr>
        <p:spPr>
          <a:xfrm>
            <a:off x="1509824" y="1393299"/>
            <a:ext cx="9399181" cy="5176866"/>
          </a:xfrm>
          <a:prstGeom prst="rect">
            <a:avLst/>
          </a:prstGeom>
          <a:noFill/>
        </p:spPr>
        <p:txBody>
          <a:bodyPr wrap="square">
            <a:spAutoFit/>
          </a:bodyPr>
          <a:lstStyle/>
          <a:p>
            <a:pPr algn="r" rtl="1"/>
            <a:r>
              <a:rPr lang="ar-DZ" sz="2400" b="1" dirty="0"/>
              <a:t>3-إ</a:t>
            </a:r>
            <a:r>
              <a:rPr lang="ar-SA" sz="2400" b="1" dirty="0" err="1"/>
              <a:t>ستخدام</a:t>
            </a:r>
            <a:r>
              <a:rPr lang="ar-SA" sz="2400" b="1" dirty="0"/>
              <a:t> وسائل التواصل الاجتماعي</a:t>
            </a:r>
            <a:r>
              <a:rPr lang="fr-FR" sz="2400" b="1" dirty="0"/>
              <a:t>:</a:t>
            </a:r>
            <a:br>
              <a:rPr lang="fr-FR" sz="2400" dirty="0"/>
            </a:br>
            <a:r>
              <a:rPr lang="ar-SA" sz="2400" dirty="0"/>
              <a:t>الترويج للحلقات عبر منصات مثل</a:t>
            </a:r>
            <a:r>
              <a:rPr lang="ar-DZ" sz="2400" dirty="0"/>
              <a:t>:</a:t>
            </a:r>
            <a:r>
              <a:rPr lang="ar-SA" sz="2400" dirty="0"/>
              <a:t> إنستغرام، تيك توك، تويتر، </a:t>
            </a:r>
            <a:r>
              <a:rPr lang="fr-FR" sz="2000" b="1" dirty="0"/>
              <a:t>YouTube Shorts</a:t>
            </a:r>
            <a:r>
              <a:rPr lang="ar-DZ" sz="2000" b="1" dirty="0"/>
              <a:t>، </a:t>
            </a:r>
            <a:r>
              <a:rPr lang="ar-SA" sz="2400" dirty="0"/>
              <a:t>من خلال مقاطع قصيرة واقتباسات صوتية مشو</a:t>
            </a:r>
            <a:r>
              <a:rPr lang="ar-DZ" sz="2400" dirty="0"/>
              <a:t>ِّ</a:t>
            </a:r>
            <a:r>
              <a:rPr lang="ar-SA" sz="2400" dirty="0" err="1"/>
              <a:t>قة</a:t>
            </a:r>
            <a:r>
              <a:rPr lang="fr-FR" sz="2400" dirty="0"/>
              <a:t>.</a:t>
            </a:r>
          </a:p>
          <a:p>
            <a:pPr lvl="0" algn="r" rtl="1"/>
            <a:r>
              <a:rPr lang="ar-DZ" sz="2400" b="1" dirty="0"/>
              <a:t>4- </a:t>
            </a:r>
            <a:r>
              <a:rPr lang="ar-SA" sz="2400" b="1" dirty="0"/>
              <a:t>التعاون والتبادل</a:t>
            </a:r>
            <a:r>
              <a:rPr lang="fr-FR" sz="2400" b="1" dirty="0"/>
              <a:t>:</a:t>
            </a:r>
            <a:br>
              <a:rPr lang="fr-FR" sz="2400" dirty="0"/>
            </a:br>
            <a:r>
              <a:rPr lang="ar-DZ" sz="2400" dirty="0"/>
              <a:t>إِ</a:t>
            </a:r>
            <a:r>
              <a:rPr lang="ar-SA" sz="2400" dirty="0" err="1"/>
              <a:t>ستضافة</a:t>
            </a:r>
            <a:r>
              <a:rPr lang="ar-SA" sz="2400" dirty="0"/>
              <a:t> ضيوف معروفين أو التعاون مع </a:t>
            </a:r>
            <a:r>
              <a:rPr lang="ar-SA" sz="2400" dirty="0" err="1"/>
              <a:t>بودكاستات</a:t>
            </a:r>
            <a:r>
              <a:rPr lang="ar-SA" sz="2400" dirty="0"/>
              <a:t> أخرى</a:t>
            </a:r>
            <a:r>
              <a:rPr lang="ar-DZ" sz="2400" dirty="0"/>
              <a:t>،</a:t>
            </a:r>
            <a:r>
              <a:rPr lang="ar-SA" sz="2400" dirty="0"/>
              <a:t> يُسهم في توسيع الجمهور المشترك</a:t>
            </a:r>
            <a:r>
              <a:rPr lang="fr-FR" sz="2400" dirty="0"/>
              <a:t>.</a:t>
            </a:r>
          </a:p>
          <a:p>
            <a:pPr lvl="0" algn="r" rtl="1"/>
            <a:r>
              <a:rPr lang="ar-DZ" sz="2400" b="1" dirty="0"/>
              <a:t>5- </a:t>
            </a:r>
            <a:r>
              <a:rPr lang="ar-SA" sz="2400" b="1" dirty="0"/>
              <a:t>تحسين محركات البحث</a:t>
            </a:r>
            <a:r>
              <a:rPr lang="fr-FR" sz="2400" b="1" dirty="0"/>
              <a:t> (SEO):</a:t>
            </a:r>
            <a:br>
              <a:rPr lang="fr-FR" sz="2400" dirty="0"/>
            </a:br>
            <a:r>
              <a:rPr lang="ar-DZ" sz="2400" dirty="0"/>
              <a:t>إِ</a:t>
            </a:r>
            <a:r>
              <a:rPr lang="ar-SA" sz="2400" dirty="0" err="1"/>
              <a:t>ستخدام</a:t>
            </a:r>
            <a:r>
              <a:rPr lang="ar-SA" sz="2400" dirty="0"/>
              <a:t> كلمات مفتاحية مناسبة في عناوين ووصف الحلقات</a:t>
            </a:r>
            <a:r>
              <a:rPr lang="ar-DZ" sz="2400" dirty="0"/>
              <a:t>،</a:t>
            </a:r>
            <a:r>
              <a:rPr lang="ar-SA" sz="2400" dirty="0"/>
              <a:t> ليسهُل العثور عليها في المنصات ومحركات البحث</a:t>
            </a:r>
            <a:r>
              <a:rPr lang="fr-FR" sz="2400" dirty="0"/>
              <a:t>.</a:t>
            </a:r>
          </a:p>
          <a:p>
            <a:pPr lvl="0" algn="r" rtl="1"/>
            <a:r>
              <a:rPr lang="ar-DZ" sz="2400" b="1" dirty="0"/>
              <a:t>6-</a:t>
            </a:r>
            <a:r>
              <a:rPr lang="ar-SA" sz="2400" b="1" dirty="0"/>
              <a:t>نشرات البريد الإلكتروني والمواقع</a:t>
            </a:r>
            <a:r>
              <a:rPr lang="fr-FR" sz="2400" b="1" dirty="0"/>
              <a:t>:</a:t>
            </a:r>
            <a:br>
              <a:rPr lang="fr-FR" sz="2400" dirty="0"/>
            </a:br>
            <a:r>
              <a:rPr lang="ar-SA" sz="2400" dirty="0"/>
              <a:t>إرسال تنبيهات للحلقات الجديدة أو نشرها في مواقع </a:t>
            </a:r>
            <a:r>
              <a:rPr lang="ar-SA" sz="2400" dirty="0" err="1"/>
              <a:t>متخص</a:t>
            </a:r>
            <a:r>
              <a:rPr lang="ar-DZ" sz="2400" dirty="0"/>
              <a:t>ِّ</a:t>
            </a:r>
            <a:r>
              <a:rPr lang="ar-SA" sz="2400" dirty="0" err="1"/>
              <a:t>صة</a:t>
            </a:r>
            <a:r>
              <a:rPr lang="ar-SA" sz="2400" dirty="0"/>
              <a:t> بالبث الصوتي</a:t>
            </a:r>
            <a:r>
              <a:rPr lang="fr-FR" sz="2400" dirty="0"/>
              <a:t>.</a:t>
            </a:r>
          </a:p>
          <a:p>
            <a:pPr lvl="0" algn="r" rtl="1"/>
            <a:r>
              <a:rPr lang="ar-DZ" sz="2400" b="1" dirty="0"/>
              <a:t>7-</a:t>
            </a:r>
            <a:r>
              <a:rPr lang="ar-SA" sz="2400" b="1" dirty="0"/>
              <a:t>الإعلانات والرعاية</a:t>
            </a:r>
            <a:r>
              <a:rPr lang="fr-FR" sz="2400" b="1" dirty="0"/>
              <a:t>:</a:t>
            </a:r>
            <a:br>
              <a:rPr lang="fr-FR" sz="2400" dirty="0"/>
            </a:br>
            <a:r>
              <a:rPr lang="ar-SA" sz="2400" dirty="0"/>
              <a:t>يمكن الترويج </a:t>
            </a:r>
            <a:r>
              <a:rPr lang="ar-SA" sz="2400" dirty="0" err="1"/>
              <a:t>للبودكاست</a:t>
            </a:r>
            <a:r>
              <a:rPr lang="ar-SA" sz="2400" dirty="0"/>
              <a:t> عبر إعلانات مدفوعة أو الحصول على ر</a:t>
            </a:r>
            <a:r>
              <a:rPr lang="ar-DZ" sz="2400" dirty="0"/>
              <a:t>ُ</a:t>
            </a:r>
            <a:r>
              <a:rPr lang="ar-SA" sz="2400" dirty="0" err="1"/>
              <a:t>عاة</a:t>
            </a:r>
            <a:r>
              <a:rPr lang="ar-SA" sz="2400" dirty="0"/>
              <a:t> مقابل ذكرهم أثناء الحلقات</a:t>
            </a:r>
            <a:r>
              <a:rPr lang="fr-FR" sz="2400" dirty="0"/>
              <a:t>.</a:t>
            </a:r>
          </a:p>
          <a:p>
            <a:pPr lvl="0" algn="r" rtl="1">
              <a:lnSpc>
                <a:spcPct val="107000"/>
              </a:lnSpc>
              <a:spcAft>
                <a:spcPts val="800"/>
              </a:spcAft>
              <a:tabLst>
                <a:tab pos="457200" algn="l"/>
              </a:tabLst>
            </a:pPr>
            <a:endParaRPr lang="fr-FR"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9" name="ZoneTexte 8">
            <a:extLst>
              <a:ext uri="{FF2B5EF4-FFF2-40B4-BE49-F238E27FC236}">
                <a16:creationId xmlns:a16="http://schemas.microsoft.com/office/drawing/2014/main" id="{3E332764-B11D-55AE-EE56-86D7362D2D8B}"/>
              </a:ext>
            </a:extLst>
          </p:cNvPr>
          <p:cNvSpPr txBox="1"/>
          <p:nvPr/>
        </p:nvSpPr>
        <p:spPr>
          <a:xfrm>
            <a:off x="4041648" y="699683"/>
            <a:ext cx="6570920" cy="574901"/>
          </a:xfrm>
          <a:prstGeom prst="rect">
            <a:avLst/>
          </a:prstGeom>
          <a:noFill/>
        </p:spPr>
        <p:txBody>
          <a:bodyPr wrap="square">
            <a:spAutoFit/>
          </a:bodyPr>
          <a:lstStyle/>
          <a:p>
            <a:pPr algn="ctr">
              <a:lnSpc>
                <a:spcPct val="120000"/>
              </a:lnSpc>
            </a:pPr>
            <a:r>
              <a:rPr lang="ar-DZ" sz="2800" b="1" dirty="0">
                <a:solidFill>
                  <a:srgbClr val="00B0F0"/>
                </a:solidFill>
                <a:latin typeface="Alexandria" charset="0"/>
                <a:cs typeface="Alexandria" charset="0"/>
              </a:rPr>
              <a:t>التسويق </a:t>
            </a:r>
            <a:r>
              <a:rPr lang="ar-DZ" sz="2800" b="1" dirty="0" err="1">
                <a:solidFill>
                  <a:srgbClr val="00B0F0"/>
                </a:solidFill>
                <a:latin typeface="Alexandria" charset="0"/>
                <a:cs typeface="Alexandria" charset="0"/>
              </a:rPr>
              <a:t>للبودكاست</a:t>
            </a:r>
            <a:r>
              <a:rPr lang="ar-DZ" sz="2800" b="1" dirty="0">
                <a:solidFill>
                  <a:srgbClr val="00B0F0"/>
                </a:solidFill>
                <a:latin typeface="Alexandria" charset="0"/>
                <a:cs typeface="Alexandria" charset="0"/>
              </a:rPr>
              <a:t> </a:t>
            </a:r>
          </a:p>
        </p:txBody>
      </p:sp>
    </p:spTree>
    <p:extLst>
      <p:ext uri="{BB962C8B-B14F-4D97-AF65-F5344CB8AC3E}">
        <p14:creationId xmlns:p14="http://schemas.microsoft.com/office/powerpoint/2010/main" val="1350710321"/>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2A387F-08BA-C380-8FF1-DB2E87AA8732}"/>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B658F62-B907-6796-7E7C-D8F60D909A7F}"/>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473035B-8ED6-DE7C-4B3D-DEF036936E3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E56C4A0E-6862-5E13-B5FF-1DCFEF08A101}"/>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AD63D184-CA75-82D6-30A7-EB6009D46E3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A4902335-686C-5AE2-3040-82B7719160A8}"/>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7" name="ZoneTexte 6">
            <a:extLst>
              <a:ext uri="{FF2B5EF4-FFF2-40B4-BE49-F238E27FC236}">
                <a16:creationId xmlns:a16="http://schemas.microsoft.com/office/drawing/2014/main" id="{90953557-7829-CA52-F0B8-DF35B5552C6C}"/>
              </a:ext>
            </a:extLst>
          </p:cNvPr>
          <p:cNvSpPr txBox="1"/>
          <p:nvPr/>
        </p:nvSpPr>
        <p:spPr>
          <a:xfrm>
            <a:off x="754538" y="5906762"/>
            <a:ext cx="6574220" cy="400110"/>
          </a:xfrm>
          <a:prstGeom prst="rect">
            <a:avLst/>
          </a:prstGeom>
          <a:noFill/>
        </p:spPr>
        <p:txBody>
          <a:bodyPr wrap="square">
            <a:spAutoFit/>
          </a:bodyPr>
          <a:lstStyle/>
          <a:p>
            <a:r>
              <a:rPr lang="fr-FR" sz="2000" b="1" dirty="0"/>
              <a:t>https://thmanyah.com/@swalif</a:t>
            </a:r>
          </a:p>
        </p:txBody>
      </p:sp>
      <p:pic>
        <p:nvPicPr>
          <p:cNvPr id="10" name="Image 9">
            <a:extLst>
              <a:ext uri="{FF2B5EF4-FFF2-40B4-BE49-F238E27FC236}">
                <a16:creationId xmlns:a16="http://schemas.microsoft.com/office/drawing/2014/main" id="{C6EAD8AD-3873-A9A8-1A5F-1CF8CFFC0A5C}"/>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882869" y="2206938"/>
            <a:ext cx="3508180" cy="3332014"/>
          </a:xfrm>
          <a:prstGeom prst="rect">
            <a:avLst/>
          </a:prstGeom>
          <a:ln>
            <a:noFill/>
          </a:ln>
          <a:effectLst>
            <a:outerShdw blurRad="292100" dist="139700" dir="2700000" algn="tl" rotWithShape="0">
              <a:srgbClr val="333333">
                <a:alpha val="65000"/>
              </a:srgbClr>
            </a:outerShdw>
          </a:effectLst>
        </p:spPr>
      </p:pic>
      <p:sp>
        <p:nvSpPr>
          <p:cNvPr id="13" name="ZoneTexte 12">
            <a:extLst>
              <a:ext uri="{FF2B5EF4-FFF2-40B4-BE49-F238E27FC236}">
                <a16:creationId xmlns:a16="http://schemas.microsoft.com/office/drawing/2014/main" id="{5D2DF95E-151D-B7EB-0085-FA91FB7C53B6}"/>
              </a:ext>
            </a:extLst>
          </p:cNvPr>
          <p:cNvSpPr txBox="1"/>
          <p:nvPr/>
        </p:nvSpPr>
        <p:spPr>
          <a:xfrm>
            <a:off x="5339255" y="1932751"/>
            <a:ext cx="5678213" cy="3046988"/>
          </a:xfrm>
          <a:prstGeom prst="rect">
            <a:avLst/>
          </a:prstGeom>
          <a:noFill/>
        </p:spPr>
        <p:txBody>
          <a:bodyPr wrap="square">
            <a:spAutoFit/>
          </a:bodyPr>
          <a:lstStyle/>
          <a:p>
            <a:pPr algn="just" rtl="1"/>
            <a:r>
              <a:rPr lang="ar-EG" sz="2400" dirty="0"/>
              <a:t>هو </a:t>
            </a:r>
            <a:r>
              <a:rPr lang="ar-EG" sz="2400" dirty="0" err="1"/>
              <a:t>بودكاست</a:t>
            </a:r>
            <a:r>
              <a:rPr lang="ar-EG" sz="2400" dirty="0"/>
              <a:t> من ﹙ثمَانِيَة </a:t>
            </a:r>
            <a:r>
              <a:rPr lang="fr-FR" sz="2400" dirty="0" err="1"/>
              <a:t>Thmanyah</a:t>
            </a:r>
            <a:r>
              <a:rPr lang="fr-FR" sz="2400" dirty="0"/>
              <a:t> </a:t>
            </a:r>
            <a:r>
              <a:rPr lang="ar-DZ" sz="2400" dirty="0"/>
              <a:t>) السعودية </a:t>
            </a:r>
            <a:r>
              <a:rPr lang="ar-EG" sz="2400" dirty="0"/>
              <a:t>يُقدّمه مشهور الدبيان</a:t>
            </a:r>
            <a:r>
              <a:rPr lang="ar-DZ" sz="2400" dirty="0"/>
              <a:t>.</a:t>
            </a:r>
          </a:p>
          <a:p>
            <a:pPr algn="just" rtl="1"/>
            <a:r>
              <a:rPr lang="ar-SA" sz="2400" dirty="0"/>
              <a:t>المحتوى موجَّه للمهتمّين بريادة الأعمال والأعمال التجارية، حيث تستضيف الحلقات مؤسّسين ورجال أعمال لمشاركة تجاربهم العملية والتحديات بدون تجميل أو تنظير</a:t>
            </a:r>
            <a:r>
              <a:rPr lang="ar-DZ" sz="2400" dirty="0"/>
              <a:t>.</a:t>
            </a:r>
            <a:endParaRPr lang="fr-FR" sz="2400" dirty="0"/>
          </a:p>
          <a:p>
            <a:pPr algn="just" rtl="1"/>
            <a:r>
              <a:rPr lang="ar-SA" sz="2400" dirty="0"/>
              <a:t>حلقاته متوفّرة عبر منصات </a:t>
            </a:r>
            <a:r>
              <a:rPr lang="ar-SA" sz="2400" dirty="0" err="1"/>
              <a:t>البودكاست</a:t>
            </a:r>
            <a:r>
              <a:rPr lang="ar-SA" sz="2400" dirty="0"/>
              <a:t> المختلفة </a:t>
            </a:r>
            <a:r>
              <a:rPr lang="ar-DZ" sz="2400" dirty="0"/>
              <a:t>، </a:t>
            </a:r>
            <a:r>
              <a:rPr lang="ar-SA" sz="2400" dirty="0"/>
              <a:t>مثل</a:t>
            </a:r>
            <a:r>
              <a:rPr lang="fr-FR" sz="2400" dirty="0"/>
              <a:t> Apple Podcasts </a:t>
            </a:r>
            <a:r>
              <a:rPr lang="ar-SA" sz="2400" dirty="0"/>
              <a:t>وكذلك عبر الفيديو على يوتيوب</a:t>
            </a:r>
            <a:r>
              <a:rPr lang="fr-FR" sz="2400" dirty="0"/>
              <a:t>.</a:t>
            </a:r>
          </a:p>
        </p:txBody>
      </p:sp>
      <p:sp>
        <p:nvSpPr>
          <p:cNvPr id="17" name="ZoneTexte 16">
            <a:extLst>
              <a:ext uri="{FF2B5EF4-FFF2-40B4-BE49-F238E27FC236}">
                <a16:creationId xmlns:a16="http://schemas.microsoft.com/office/drawing/2014/main" id="{6E4CCFF3-7690-FF56-9901-56F6C5BCB599}"/>
              </a:ext>
            </a:extLst>
          </p:cNvPr>
          <p:cNvSpPr txBox="1"/>
          <p:nvPr/>
        </p:nvSpPr>
        <p:spPr>
          <a:xfrm>
            <a:off x="4254062" y="1095324"/>
            <a:ext cx="6574220" cy="530145"/>
          </a:xfrm>
          <a:prstGeom prst="rect">
            <a:avLst/>
          </a:prstGeom>
          <a:noFill/>
        </p:spPr>
        <p:txBody>
          <a:bodyPr wrap="square">
            <a:spAutoFit/>
          </a:bodyPr>
          <a:lstStyle/>
          <a:p>
            <a:pPr marL="457200" indent="-457200" algn="r" rtl="1">
              <a:lnSpc>
                <a:spcPct val="107000"/>
              </a:lnSpc>
              <a:spcAft>
                <a:spcPts val="800"/>
              </a:spcAft>
              <a:buFont typeface="Wingdings" panose="05000000000000000000" pitchFamily="2" charset="2"/>
              <a:buChar char="q"/>
            </a:pPr>
            <a:r>
              <a:rPr lang="ar-DZ"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مثال توضيحي :</a:t>
            </a:r>
            <a:r>
              <a:rPr lang="ar-DZ" sz="2800" b="1" kern="1200" dirty="0">
                <a:solidFill>
                  <a:schemeClr val="accent2"/>
                </a:solidFill>
                <a:effectLst/>
                <a:latin typeface="Calibri" panose="020F0502020204030204" pitchFamily="34" charset="0"/>
                <a:ea typeface="Times New Roman" panose="02020603050405020304" pitchFamily="18" charset="0"/>
                <a:cs typeface="Arial" panose="020B0604020202020204" pitchFamily="34" charset="0"/>
              </a:rPr>
              <a:t> </a:t>
            </a:r>
            <a:r>
              <a:rPr lang="ar-EG" sz="2800" b="1" kern="100" dirty="0" err="1">
                <a:solidFill>
                  <a:schemeClr val="accent2"/>
                </a:solidFill>
                <a:effectLst/>
                <a:latin typeface="Calibri" panose="020F0502020204030204" pitchFamily="34" charset="0"/>
                <a:ea typeface="Calibri" panose="020F0502020204030204" pitchFamily="34" charset="0"/>
                <a:cs typeface="Arial" panose="020B0604020202020204" pitchFamily="34" charset="0"/>
              </a:rPr>
              <a:t>بودكاست</a:t>
            </a:r>
            <a:r>
              <a:rPr lang="ar-EG"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 سوالف بزنس</a:t>
            </a:r>
            <a:endParaRPr lang="fr-FR"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46498433"/>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86879-90E7-AB41-1D19-C1407B02726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A89C7A00-232D-FE83-A919-D1FDC8F74284}"/>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BDE8B686-9E35-1196-3996-02001F8B0B9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51A65689-D59A-3CFE-EC19-C7C359C7C743}"/>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931534B5-C793-B563-7806-8845818FFB1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8B09FEBC-8BE8-83EC-E7DB-DE1919BB8A42}"/>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E2664E8F-2F7F-A759-CC5E-01FC10026EA7}"/>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12</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520A9BC8-1DA6-00BD-76C0-CB92CA86B1F5}"/>
              </a:ext>
            </a:extLst>
          </p:cNvPr>
          <p:cNvSpPr txBox="1"/>
          <p:nvPr/>
        </p:nvSpPr>
        <p:spPr>
          <a:xfrm>
            <a:off x="4864894" y="692778"/>
            <a:ext cx="6570920" cy="643894"/>
          </a:xfrm>
          <a:prstGeom prst="rect">
            <a:avLst/>
          </a:prstGeom>
          <a:noFill/>
        </p:spPr>
        <p:txBody>
          <a:bodyPr wrap="square">
            <a:spAutoFit/>
          </a:bodyPr>
          <a:lstStyle/>
          <a:p>
            <a:pPr algn="ctr">
              <a:lnSpc>
                <a:spcPct val="120000"/>
              </a:lnSpc>
            </a:pPr>
            <a:r>
              <a:rPr lang="ar-DZ" sz="3200" b="1" dirty="0">
                <a:solidFill>
                  <a:srgbClr val="00B0F0"/>
                </a:solidFill>
                <a:latin typeface="Alexandria" charset="0"/>
                <a:cs typeface="Alexandria" charset="0"/>
              </a:rPr>
              <a:t>التسويق للإذاعات </a:t>
            </a:r>
          </a:p>
        </p:txBody>
      </p:sp>
      <p:sp>
        <p:nvSpPr>
          <p:cNvPr id="9" name="ZoneTexte 8">
            <a:extLst>
              <a:ext uri="{FF2B5EF4-FFF2-40B4-BE49-F238E27FC236}">
                <a16:creationId xmlns:a16="http://schemas.microsoft.com/office/drawing/2014/main" id="{1495811E-5DB6-CC88-895D-D16E87D71470}"/>
              </a:ext>
            </a:extLst>
          </p:cNvPr>
          <p:cNvSpPr txBox="1"/>
          <p:nvPr/>
        </p:nvSpPr>
        <p:spPr>
          <a:xfrm>
            <a:off x="2339163" y="612845"/>
            <a:ext cx="6570920" cy="369332"/>
          </a:xfrm>
          <a:prstGeom prst="rect">
            <a:avLst/>
          </a:prstGeom>
          <a:noFill/>
        </p:spPr>
        <p:txBody>
          <a:bodyPr wrap="square">
            <a:spAutoFit/>
          </a:bodyPr>
          <a:lstStyle/>
          <a:p>
            <a:pPr algn="r">
              <a:buNone/>
            </a:pPr>
            <a:r>
              <a:rPr lang="ar-EG" dirty="0"/>
              <a:t>.</a:t>
            </a:r>
          </a:p>
        </p:txBody>
      </p:sp>
      <p:sp>
        <p:nvSpPr>
          <p:cNvPr id="12" name="ZoneTexte 11">
            <a:extLst>
              <a:ext uri="{FF2B5EF4-FFF2-40B4-BE49-F238E27FC236}">
                <a16:creationId xmlns:a16="http://schemas.microsoft.com/office/drawing/2014/main" id="{92C7D859-102A-B41E-4C0E-0F0611682075}"/>
              </a:ext>
            </a:extLst>
          </p:cNvPr>
          <p:cNvSpPr txBox="1"/>
          <p:nvPr/>
        </p:nvSpPr>
        <p:spPr>
          <a:xfrm>
            <a:off x="1845247" y="1768713"/>
            <a:ext cx="9590567" cy="4340675"/>
          </a:xfrm>
          <a:prstGeom prst="rect">
            <a:avLst/>
          </a:prstGeom>
          <a:noFill/>
        </p:spPr>
        <p:txBody>
          <a:bodyPr wrap="square">
            <a:spAutoFit/>
          </a:bodyPr>
          <a:lstStyle/>
          <a:p>
            <a:pPr algn="r" rtl="1">
              <a:lnSpc>
                <a:spcPct val="107000"/>
              </a:lnSpc>
              <a:spcAft>
                <a:spcPts val="800"/>
              </a:spcAft>
              <a:buNone/>
              <a:tabLst>
                <a:tab pos="1158875" algn="l"/>
              </a:tabLst>
            </a:pPr>
            <a:r>
              <a:rPr lang="ar-EG" sz="2400" kern="100" dirty="0">
                <a:effectLst/>
                <a:latin typeface="Calibri" panose="020F0502020204030204" pitchFamily="34" charset="0"/>
                <a:ea typeface="Calibri" panose="020F0502020204030204" pitchFamily="34" charset="0"/>
                <a:cs typeface="Arial" panose="020B0604020202020204" pitchFamily="34" charset="0"/>
              </a:rPr>
              <a:t>تركّز إستراتيجيات التسويق الحديثة لمحطات الراديو</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EG" sz="2400" kern="100" dirty="0">
                <a:effectLst/>
                <a:latin typeface="Calibri" panose="020F0502020204030204" pitchFamily="34" charset="0"/>
                <a:ea typeface="Calibri" panose="020F0502020204030204" pitchFamily="34" charset="0"/>
                <a:cs typeface="Arial" panose="020B0604020202020204" pitchFamily="34" charset="0"/>
              </a:rPr>
              <a:t> على فهم الجمهور بعمق وتصميم محتوى وإعلانات تتناسب مع اهتماماته وسلوكياته، مم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EG" sz="2400" kern="100" dirty="0">
                <a:effectLst/>
                <a:latin typeface="Calibri" panose="020F0502020204030204" pitchFamily="34" charset="0"/>
                <a:ea typeface="Calibri" panose="020F0502020204030204" pitchFamily="34" charset="0"/>
                <a:cs typeface="Arial" panose="020B0604020202020204" pitchFamily="34" charset="0"/>
              </a:rPr>
              <a:t>ا يعز</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EG" sz="2400" kern="100" dirty="0">
                <a:effectLst/>
                <a:latin typeface="Calibri" panose="020F0502020204030204" pitchFamily="34" charset="0"/>
                <a:ea typeface="Calibri" panose="020F0502020204030204" pitchFamily="34" charset="0"/>
                <a:cs typeface="Arial" panose="020B0604020202020204" pitchFamily="34" charset="0"/>
              </a:rPr>
              <a:t>ز الولاء ويدعم</a:t>
            </a:r>
            <a:r>
              <a:rPr lang="ar-DZ" sz="2400" kern="100" dirty="0">
                <a:effectLst/>
                <a:latin typeface="Calibri" panose="020F0502020204030204" pitchFamily="34" charset="0"/>
                <a:ea typeface="Calibri" panose="020F0502020204030204" pitchFamily="34" charset="0"/>
                <a:cs typeface="Arial" panose="020B0604020202020204" pitchFamily="34" charset="0"/>
              </a:rPr>
              <a:t>ِّ</a:t>
            </a:r>
            <a:r>
              <a:rPr lang="ar-EG" sz="2400" kern="100" dirty="0">
                <a:effectLst/>
                <a:latin typeface="Calibri" panose="020F0502020204030204" pitchFamily="34" charset="0"/>
                <a:ea typeface="Calibri" panose="020F0502020204030204" pitchFamily="34" charset="0"/>
                <a:cs typeface="Arial" panose="020B0604020202020204" pitchFamily="34" charset="0"/>
              </a:rPr>
              <a:t> النجاح التجاري.</a:t>
            </a:r>
            <a:r>
              <a:rPr lang="ar-DZ" sz="2400" kern="100" dirty="0">
                <a:latin typeface="Calibri" panose="020F0502020204030204" pitchFamily="34" charset="0"/>
                <a:ea typeface="Calibri" panose="020F0502020204030204" pitchFamily="34" charset="0"/>
                <a:cs typeface="Arial" panose="020B0604020202020204" pitchFamily="34" charset="0"/>
              </a:rPr>
              <a:t> و</a:t>
            </a:r>
            <a:r>
              <a:rPr lang="ar-EG" sz="2400" kern="100" dirty="0">
                <a:effectLst/>
                <a:latin typeface="Calibri" panose="020F0502020204030204" pitchFamily="34" charset="0"/>
                <a:ea typeface="Calibri" panose="020F0502020204030204" pitchFamily="34" charset="0"/>
                <a:cs typeface="Arial" panose="020B0604020202020204" pitchFamily="34" charset="0"/>
              </a:rPr>
              <a:t>تشمل أبرز المحاور:</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r" rtl="1">
              <a:lnSpc>
                <a:spcPct val="107000"/>
              </a:lnSpc>
              <a:spcAft>
                <a:spcPts val="800"/>
              </a:spcAft>
              <a:buFont typeface="+mj-lt"/>
              <a:buAutoNum type="arabicPeriod"/>
              <a:tabLst>
                <a:tab pos="457200" algn="l"/>
                <a:tab pos="1158875" algn="l"/>
              </a:tabLst>
            </a:pPr>
            <a:r>
              <a:rPr lang="ar-EG" sz="2400" b="1" kern="100" dirty="0">
                <a:effectLst/>
                <a:latin typeface="Calibri" panose="020F0502020204030204" pitchFamily="34" charset="0"/>
                <a:ea typeface="Calibri" panose="020F0502020204030204" pitchFamily="34" charset="0"/>
                <a:cs typeface="Arial" panose="020B0604020202020204" pitchFamily="34" charset="0"/>
              </a:rPr>
              <a:t>فهم الجمهور وتقسيمه</a:t>
            </a:r>
            <a:r>
              <a:rPr lang="ar-EG" sz="2400" kern="100" dirty="0">
                <a:effectLst/>
                <a:latin typeface="Calibri" panose="020F0502020204030204" pitchFamily="34" charset="0"/>
                <a:ea typeface="Calibri" panose="020F0502020204030204" pitchFamily="34" charset="0"/>
                <a:cs typeface="Arial" panose="020B0604020202020204" pitchFamily="34" charset="0"/>
              </a:rPr>
              <a:t> حسب الفئة العمرية والاهتمامات والموقع، مع الاعتماد على التحليلات السلوكية والمشاركة التفاعلية.</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r" rtl="1">
              <a:lnSpc>
                <a:spcPct val="107000"/>
              </a:lnSpc>
              <a:spcAft>
                <a:spcPts val="800"/>
              </a:spcAft>
              <a:buFont typeface="+mj-lt"/>
              <a:buAutoNum type="arabicPeriod"/>
              <a:tabLst>
                <a:tab pos="457200" algn="l"/>
                <a:tab pos="1158875" algn="l"/>
              </a:tabLst>
            </a:pPr>
            <a:r>
              <a:rPr lang="ar-EG" sz="2400" b="1" kern="100" dirty="0" err="1">
                <a:effectLst/>
                <a:latin typeface="Calibri" panose="020F0502020204030204" pitchFamily="34" charset="0"/>
                <a:ea typeface="Calibri" panose="020F0502020204030204" pitchFamily="34" charset="0"/>
                <a:cs typeface="Arial" panose="020B0604020202020204" pitchFamily="34" charset="0"/>
              </a:rPr>
              <a:t>التحو</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EG" sz="2400" b="1" kern="100" dirty="0">
                <a:effectLst/>
                <a:latin typeface="Calibri" panose="020F0502020204030204" pitchFamily="34" charset="0"/>
                <a:ea typeface="Calibri" panose="020F0502020204030204" pitchFamily="34" charset="0"/>
                <a:cs typeface="Arial" panose="020B0604020202020204" pitchFamily="34" charset="0"/>
              </a:rPr>
              <a:t>ل الر</a:t>
            </a:r>
            <a:r>
              <a:rPr lang="ar-DZ" sz="2400" b="1" kern="100" dirty="0">
                <a:effectLst/>
                <a:latin typeface="Calibri" panose="020F0502020204030204" pitchFamily="34" charset="0"/>
                <a:ea typeface="Calibri" panose="020F0502020204030204" pitchFamily="34" charset="0"/>
                <a:cs typeface="Arial" panose="020B0604020202020204" pitchFamily="34" charset="0"/>
              </a:rPr>
              <a:t>َّ</a:t>
            </a:r>
            <a:r>
              <a:rPr lang="ar-EG" sz="2400" b="1" kern="100" dirty="0">
                <a:effectLst/>
                <a:latin typeface="Calibri" panose="020F0502020204030204" pitchFamily="34" charset="0"/>
                <a:ea typeface="Calibri" panose="020F0502020204030204" pitchFamily="34" charset="0"/>
                <a:cs typeface="Arial" panose="020B0604020202020204" pitchFamily="34" charset="0"/>
              </a:rPr>
              <a:t>قمي</a:t>
            </a:r>
            <a:r>
              <a:rPr lang="ar-EG" sz="2400" kern="100" dirty="0">
                <a:effectLst/>
                <a:latin typeface="Calibri" panose="020F0502020204030204" pitchFamily="34" charset="0"/>
                <a:ea typeface="Calibri" panose="020F0502020204030204" pitchFamily="34" charset="0"/>
                <a:cs typeface="Arial" panose="020B0604020202020204" pitchFamily="34" charset="0"/>
              </a:rPr>
              <a:t> عبر دمج المنصات الإلكترونية والتفاعل من خلال وسائل التواصل الاجتماعي، والإعلانات الموجهة، وتعاون المؤثرين.</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r" rtl="1">
              <a:lnSpc>
                <a:spcPct val="107000"/>
              </a:lnSpc>
              <a:spcAft>
                <a:spcPts val="800"/>
              </a:spcAft>
              <a:buFont typeface="+mj-lt"/>
              <a:buAutoNum type="arabicPeriod"/>
              <a:tabLst>
                <a:tab pos="457200" algn="l"/>
                <a:tab pos="1158875" algn="l"/>
              </a:tabLst>
            </a:pPr>
            <a:r>
              <a:rPr lang="ar-EG" sz="2400" b="1" kern="100" dirty="0">
                <a:effectLst/>
                <a:latin typeface="Calibri" panose="020F0502020204030204" pitchFamily="34" charset="0"/>
                <a:ea typeface="Calibri" panose="020F0502020204030204" pitchFamily="34" charset="0"/>
                <a:cs typeface="Arial" panose="020B0604020202020204" pitchFamily="34" charset="0"/>
              </a:rPr>
              <a:t>تصميم محتوى جذاب ومتنوّع</a:t>
            </a:r>
            <a:r>
              <a:rPr lang="ar-EG" sz="2400" kern="100" dirty="0">
                <a:effectLst/>
                <a:latin typeface="Calibri" panose="020F0502020204030204" pitchFamily="34" charset="0"/>
                <a:ea typeface="Calibri" panose="020F0502020204030204" pitchFamily="34" charset="0"/>
                <a:cs typeface="Arial" panose="020B0604020202020204" pitchFamily="34" charset="0"/>
              </a:rPr>
              <a:t> يراعي الجودة وال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EG" sz="2400" kern="100" dirty="0" err="1">
                <a:effectLst/>
                <a:latin typeface="Calibri" panose="020F0502020204030204" pitchFamily="34" charset="0"/>
                <a:ea typeface="Calibri" panose="020F0502020204030204" pitchFamily="34" charset="0"/>
                <a:cs typeface="Arial" panose="020B0604020202020204" pitchFamily="34" charset="0"/>
              </a:rPr>
              <a:t>بتكار</a:t>
            </a:r>
            <a:r>
              <a:rPr lang="ar-EG" sz="2400" kern="100" dirty="0">
                <a:effectLst/>
                <a:latin typeface="Calibri" panose="020F0502020204030204" pitchFamily="34" charset="0"/>
                <a:ea typeface="Calibri" panose="020F0502020204030204" pitchFamily="34" charset="0"/>
                <a:cs typeface="Arial" panose="020B0604020202020204" pitchFamily="34" charset="0"/>
              </a:rPr>
              <a:t> ويشرك الجمهور بالمسابقات وال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EG" sz="2400" kern="100" dirty="0" err="1">
                <a:effectLst/>
                <a:latin typeface="Calibri" panose="020F0502020204030204" pitchFamily="34" charset="0"/>
                <a:ea typeface="Calibri" panose="020F0502020204030204" pitchFamily="34" charset="0"/>
                <a:cs typeface="Arial" panose="020B0604020202020204" pitchFamily="34" charset="0"/>
              </a:rPr>
              <a:t>تصالات</a:t>
            </a:r>
            <a:r>
              <a:rPr lang="ar-EG" sz="2400" kern="100" dirty="0">
                <a:effectLst/>
                <a:latin typeface="Calibri" panose="020F0502020204030204" pitchFamily="34" charset="0"/>
                <a:ea typeface="Calibri" panose="020F0502020204030204" pitchFamily="34" charset="0"/>
                <a:cs typeface="Arial" panose="020B0604020202020204" pitchFamily="34" charset="0"/>
              </a:rPr>
              <a:t> المباشرة.</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buNone/>
              <a:tabLst>
                <a:tab pos="290195" algn="l"/>
              </a:tabLst>
            </a:pPr>
            <a:r>
              <a:rPr lang="ar-DZ" sz="1800" kern="100" dirty="0">
                <a:effectLst/>
                <a:latin typeface="Calibri" panose="020F0502020204030204" pitchFamily="34" charset="0"/>
                <a:ea typeface="Calibri" panose="020F0502020204030204" pitchFamily="34" charset="0"/>
                <a:cs typeface="Arial" panose="020B0604020202020204" pitchFamily="34" charset="0"/>
              </a:rPr>
              <a:t> </a:t>
            </a:r>
            <a:endParaRPr lang="fr-FR" sz="18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15411552"/>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0CE9F-B77F-C0EE-EA75-D1B8262A698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A41011E8-E6BA-3D43-344C-013233D4D43E}"/>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5CE2336-193A-E722-E07E-581915A865D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05B28CB7-4A27-9AE6-E1C1-378023B12BD0}"/>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498C4380-6FF7-ACB9-1371-24F2340A7C76}"/>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E87A7F66-3329-6215-F8AF-68DEC3F4D3C2}"/>
              </a:ext>
            </a:extLst>
          </p:cNvPr>
          <p:cNvSpPr/>
          <p:nvPr/>
        </p:nvSpPr>
        <p:spPr>
          <a:xfrm rot="16200000" flipV="1">
            <a:off x="-2261479" y="2344532"/>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 name="Rectangle 1">
            <a:extLst>
              <a:ext uri="{FF2B5EF4-FFF2-40B4-BE49-F238E27FC236}">
                <a16:creationId xmlns:a16="http://schemas.microsoft.com/office/drawing/2014/main" id="{343A4DD5-E591-451A-3999-83B545A136F7}"/>
              </a:ext>
            </a:extLst>
          </p:cNvPr>
          <p:cNvSpPr/>
          <p:nvPr/>
        </p:nvSpPr>
        <p:spPr>
          <a:xfrm>
            <a:off x="3136910" y="629535"/>
            <a:ext cx="904738" cy="80948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3200" b="1" dirty="0">
                <a:ea typeface="Roboto Light" panose="02000000000000000000" pitchFamily="2" charset="0"/>
              </a:rPr>
              <a:t>12</a:t>
            </a:r>
            <a:endParaRPr lang="en-US" sz="1400" b="1" dirty="0">
              <a:ea typeface="Roboto Light" panose="02000000000000000000" pitchFamily="2" charset="0"/>
            </a:endParaRPr>
          </a:p>
        </p:txBody>
      </p:sp>
      <p:sp>
        <p:nvSpPr>
          <p:cNvPr id="5" name="ZoneTexte 4">
            <a:extLst>
              <a:ext uri="{FF2B5EF4-FFF2-40B4-BE49-F238E27FC236}">
                <a16:creationId xmlns:a16="http://schemas.microsoft.com/office/drawing/2014/main" id="{E57FD867-72F8-624C-FC5C-C3524F46CA48}"/>
              </a:ext>
            </a:extLst>
          </p:cNvPr>
          <p:cNvSpPr txBox="1"/>
          <p:nvPr/>
        </p:nvSpPr>
        <p:spPr>
          <a:xfrm>
            <a:off x="4864894" y="692778"/>
            <a:ext cx="6570920" cy="643894"/>
          </a:xfrm>
          <a:prstGeom prst="rect">
            <a:avLst/>
          </a:prstGeom>
          <a:noFill/>
        </p:spPr>
        <p:txBody>
          <a:bodyPr wrap="square">
            <a:spAutoFit/>
          </a:bodyPr>
          <a:lstStyle/>
          <a:p>
            <a:pPr algn="ctr">
              <a:lnSpc>
                <a:spcPct val="120000"/>
              </a:lnSpc>
            </a:pPr>
            <a:r>
              <a:rPr lang="ar-DZ" sz="3200" b="1" dirty="0">
                <a:solidFill>
                  <a:srgbClr val="00B0F0"/>
                </a:solidFill>
                <a:latin typeface="Alexandria" charset="0"/>
                <a:cs typeface="Alexandria" charset="0"/>
              </a:rPr>
              <a:t>التسويق للإذاعات </a:t>
            </a:r>
          </a:p>
        </p:txBody>
      </p:sp>
      <p:sp>
        <p:nvSpPr>
          <p:cNvPr id="9" name="ZoneTexte 8">
            <a:extLst>
              <a:ext uri="{FF2B5EF4-FFF2-40B4-BE49-F238E27FC236}">
                <a16:creationId xmlns:a16="http://schemas.microsoft.com/office/drawing/2014/main" id="{CDCA539A-8DF6-1F75-4897-2742C612CBFC}"/>
              </a:ext>
            </a:extLst>
          </p:cNvPr>
          <p:cNvSpPr txBox="1"/>
          <p:nvPr/>
        </p:nvSpPr>
        <p:spPr>
          <a:xfrm>
            <a:off x="2339163" y="612845"/>
            <a:ext cx="6570920" cy="369332"/>
          </a:xfrm>
          <a:prstGeom prst="rect">
            <a:avLst/>
          </a:prstGeom>
          <a:noFill/>
        </p:spPr>
        <p:txBody>
          <a:bodyPr wrap="square">
            <a:spAutoFit/>
          </a:bodyPr>
          <a:lstStyle/>
          <a:p>
            <a:pPr algn="r">
              <a:buNone/>
            </a:pPr>
            <a:r>
              <a:rPr lang="ar-EG" dirty="0"/>
              <a:t>.</a:t>
            </a:r>
          </a:p>
        </p:txBody>
      </p:sp>
      <p:sp>
        <p:nvSpPr>
          <p:cNvPr id="12" name="ZoneTexte 11">
            <a:extLst>
              <a:ext uri="{FF2B5EF4-FFF2-40B4-BE49-F238E27FC236}">
                <a16:creationId xmlns:a16="http://schemas.microsoft.com/office/drawing/2014/main" id="{2FC43396-1396-F54F-A28E-DA61DCE10256}"/>
              </a:ext>
            </a:extLst>
          </p:cNvPr>
          <p:cNvSpPr txBox="1"/>
          <p:nvPr/>
        </p:nvSpPr>
        <p:spPr>
          <a:xfrm>
            <a:off x="1491388" y="2102571"/>
            <a:ext cx="9590567" cy="4062651"/>
          </a:xfrm>
          <a:prstGeom prst="rect">
            <a:avLst/>
          </a:prstGeom>
          <a:noFill/>
        </p:spPr>
        <p:txBody>
          <a:bodyPr wrap="square">
            <a:spAutoFit/>
          </a:bodyPr>
          <a:lstStyle/>
          <a:p>
            <a:pPr lvl="0" algn="just" rtl="1"/>
            <a:r>
              <a:rPr lang="ar-DZ" sz="2400" b="1" dirty="0"/>
              <a:t>4- </a:t>
            </a:r>
            <a:r>
              <a:rPr lang="ar-EG" sz="2400" b="1" dirty="0"/>
              <a:t>تحقيق الإيرادات</a:t>
            </a:r>
            <a:r>
              <a:rPr lang="ar-EG" sz="2400" dirty="0"/>
              <a:t> عبر التحالفات الإستراتيجية مع المعلنين، مثل الرعاية والعلامات التجارية المشتركة والمحتوى الدعائي الذكي.</a:t>
            </a:r>
            <a:endParaRPr lang="fr-FR" sz="2400" dirty="0"/>
          </a:p>
          <a:p>
            <a:pPr lvl="0" algn="just" rtl="1"/>
            <a:r>
              <a:rPr lang="ar-DZ" sz="2400" b="1" dirty="0"/>
              <a:t>5- </a:t>
            </a:r>
            <a:r>
              <a:rPr lang="ar-EG" sz="2400" b="1" dirty="0"/>
              <a:t>ال</a:t>
            </a:r>
            <a:r>
              <a:rPr lang="ar-DZ" sz="2400" b="1" dirty="0"/>
              <a:t>إِ</a:t>
            </a:r>
            <a:r>
              <a:rPr lang="ar-EG" sz="2400" b="1" dirty="0" err="1"/>
              <a:t>ستفادة</a:t>
            </a:r>
            <a:r>
              <a:rPr lang="ar-EG" sz="2400" b="1" dirty="0"/>
              <a:t> من المنصات الإلكترونية</a:t>
            </a:r>
            <a:r>
              <a:rPr lang="ar-EG" sz="2400" dirty="0"/>
              <a:t> لتوسيع الوصول، وتحليل البيانات، وتوفير محتوى عند الطلب، وتطوير نماذج جديدة للدخل.</a:t>
            </a:r>
            <a:endParaRPr lang="fr-FR" sz="2400" dirty="0"/>
          </a:p>
          <a:p>
            <a:pPr lvl="0" algn="just" rtl="1"/>
            <a:r>
              <a:rPr lang="ar-DZ" sz="2400" b="1" dirty="0"/>
              <a:t>6- </a:t>
            </a:r>
            <a:r>
              <a:rPr lang="ar-EG" sz="2400" b="1" dirty="0"/>
              <a:t>تعزيز الولاء المجتمعي</a:t>
            </a:r>
            <a:r>
              <a:rPr lang="ar-EG" sz="2400" dirty="0"/>
              <a:t> بالمبادرات المحلية، مثل</a:t>
            </a:r>
            <a:r>
              <a:rPr lang="ar-DZ" sz="2400" dirty="0"/>
              <a:t>:</a:t>
            </a:r>
            <a:r>
              <a:rPr lang="ar-EG" sz="2400" dirty="0"/>
              <a:t> رعاية الأحداث، ودعم المواهب، وحملات الخدمة العامة.</a:t>
            </a:r>
            <a:endParaRPr lang="fr-FR" sz="2400" dirty="0"/>
          </a:p>
          <a:p>
            <a:pPr lvl="0" algn="just" rtl="1"/>
            <a:r>
              <a:rPr lang="ar-DZ" sz="2400" b="1" dirty="0"/>
              <a:t>7- </a:t>
            </a:r>
            <a:r>
              <a:rPr lang="ar-EG" sz="2400" b="1" dirty="0"/>
              <a:t>تمييز المحطة في السوق</a:t>
            </a:r>
            <a:r>
              <a:rPr lang="ar-EG" sz="2400" dirty="0"/>
              <a:t> ببناء هوية فريدة ورسالة متسقة، ومراقبة المنافسين، وتبني التقنيات الجديدة.</a:t>
            </a:r>
            <a:endParaRPr lang="fr-FR" sz="2400" dirty="0"/>
          </a:p>
          <a:p>
            <a:pPr algn="just" rtl="1"/>
            <a:r>
              <a:rPr lang="ar-DZ" sz="2400" b="1" dirty="0"/>
              <a:t>8- </a:t>
            </a:r>
            <a:r>
              <a:rPr lang="ar-EG" sz="2400" b="1" dirty="0"/>
              <a:t>قياس الأداء وتطوير الإستراتيجيات</a:t>
            </a:r>
            <a:r>
              <a:rPr lang="ar-EG" sz="2400" dirty="0"/>
              <a:t> عبر التحليلات الدقيقة، و</a:t>
            </a:r>
            <a:r>
              <a:rPr lang="ar-DZ" sz="2400" dirty="0"/>
              <a:t>إِ</a:t>
            </a:r>
            <a:r>
              <a:rPr lang="ar-EG" sz="2400" dirty="0" err="1"/>
              <a:t>ستطلاعات</a:t>
            </a:r>
            <a:r>
              <a:rPr lang="ar-EG" sz="2400" dirty="0"/>
              <a:t> الجمهور، والتكي</a:t>
            </a:r>
            <a:r>
              <a:rPr lang="ar-DZ" sz="2400" dirty="0"/>
              <a:t>ُّ</a:t>
            </a:r>
            <a:r>
              <a:rPr lang="ar-EG" sz="2400" dirty="0"/>
              <a:t>ف المستمر مع التغيرات</a:t>
            </a:r>
            <a:r>
              <a:rPr lang="ar-DZ" sz="2400" dirty="0"/>
              <a:t>.</a:t>
            </a:r>
            <a:endParaRPr lang="fr-FR" sz="2400" dirty="0"/>
          </a:p>
          <a:p>
            <a:pPr rtl="1"/>
            <a:r>
              <a:rPr lang="ar-DZ" dirty="0"/>
              <a:t> </a:t>
            </a:r>
            <a:endParaRPr lang="fr-FR" dirty="0"/>
          </a:p>
        </p:txBody>
      </p:sp>
    </p:spTree>
    <p:extLst>
      <p:ext uri="{BB962C8B-B14F-4D97-AF65-F5344CB8AC3E}">
        <p14:creationId xmlns:p14="http://schemas.microsoft.com/office/powerpoint/2010/main" val="3172628664"/>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41FD3-2D2B-42AB-F71E-1859A47625E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16A6A96-CB9D-E04C-5EBF-A127BB6486AC}"/>
              </a:ext>
            </a:extLst>
          </p:cNvPr>
          <p:cNvSpPr/>
          <p:nvPr/>
        </p:nvSpPr>
        <p:spPr>
          <a:xfrm>
            <a:off x="2287132" y="524803"/>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EB85DA6-DFC3-7C76-704B-071803CE17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Encre 10">
                <a:extLst>
                  <a:ext uri="{FF2B5EF4-FFF2-40B4-BE49-F238E27FC236}">
                    <a16:creationId xmlns:a16="http://schemas.microsoft.com/office/drawing/2014/main" id="{62F3F010-EF00-88D3-0346-26C6DF3A2F4D}"/>
                  </a:ext>
                </a:extLst>
              </p14:cNvPr>
              <p14:cNvContentPartPr/>
              <p14:nvPr/>
            </p14:nvContentPartPr>
            <p14:xfrm>
              <a:off x="7448614" y="3133080"/>
              <a:ext cx="360" cy="360"/>
            </p14:xfrm>
          </p:contentPart>
        </mc:Choice>
        <mc:Fallback xmlns="">
          <p:pic>
            <p:nvPicPr>
              <p:cNvPr id="11" name="Encre 10">
                <a:extLst>
                  <a:ext uri="{FF2B5EF4-FFF2-40B4-BE49-F238E27FC236}">
                    <a16:creationId xmlns:a16="http://schemas.microsoft.com/office/drawing/2014/main" id="{D6F3219A-D779-7F53-94A0-FC9B1EF9C4A9}"/>
                  </a:ext>
                </a:extLst>
              </p:cNvPr>
              <p:cNvPicPr/>
              <p:nvPr/>
            </p:nvPicPr>
            <p:blipFill>
              <a:blip r:embed="rId6"/>
              <a:stretch>
                <a:fillRect/>
              </a:stretch>
            </p:blipFill>
            <p:spPr>
              <a:xfrm>
                <a:off x="7439614" y="3124440"/>
                <a:ext cx="18000" cy="18000"/>
              </a:xfrm>
              <a:prstGeom prst="rect">
                <a:avLst/>
              </a:prstGeom>
            </p:spPr>
          </p:pic>
        </mc:Fallback>
      </mc:AlternateContent>
      <p:sp>
        <p:nvSpPr>
          <p:cNvPr id="4" name="Rectangle 1">
            <a:extLst>
              <a:ext uri="{FF2B5EF4-FFF2-40B4-BE49-F238E27FC236}">
                <a16:creationId xmlns:a16="http://schemas.microsoft.com/office/drawing/2014/main" id="{4213EE82-59DE-FC61-AF29-95917918A38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fr-FR"/>
          </a:p>
        </p:txBody>
      </p:sp>
      <p:sp>
        <p:nvSpPr>
          <p:cNvPr id="6" name="Parallelogram 7">
            <a:extLst>
              <a:ext uri="{FF2B5EF4-FFF2-40B4-BE49-F238E27FC236}">
                <a16:creationId xmlns:a16="http://schemas.microsoft.com/office/drawing/2014/main" id="{683946CF-B099-8578-9D01-52630780BA92}"/>
              </a:ext>
            </a:extLst>
          </p:cNvPr>
          <p:cNvSpPr/>
          <p:nvPr/>
        </p:nvSpPr>
        <p:spPr>
          <a:xfrm rot="16200000" flipV="1">
            <a:off x="-3075740" y="2800107"/>
            <a:ext cx="5573486" cy="2952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7" name="ZoneTexte 6">
            <a:extLst>
              <a:ext uri="{FF2B5EF4-FFF2-40B4-BE49-F238E27FC236}">
                <a16:creationId xmlns:a16="http://schemas.microsoft.com/office/drawing/2014/main" id="{C91F1D9C-7947-D475-14F7-8F160425B7DD}"/>
              </a:ext>
            </a:extLst>
          </p:cNvPr>
          <p:cNvSpPr txBox="1"/>
          <p:nvPr/>
        </p:nvSpPr>
        <p:spPr>
          <a:xfrm>
            <a:off x="5991068" y="728858"/>
            <a:ext cx="5390288" cy="4484433"/>
          </a:xfrm>
          <a:prstGeom prst="rect">
            <a:avLst/>
          </a:prstGeom>
          <a:noFill/>
        </p:spPr>
        <p:txBody>
          <a:bodyPr wrap="square">
            <a:spAutoFit/>
          </a:bodyPr>
          <a:lstStyle/>
          <a:p>
            <a:pPr marL="457200" indent="-457200" algn="just" rtl="1">
              <a:lnSpc>
                <a:spcPct val="107000"/>
              </a:lnSpc>
              <a:spcAft>
                <a:spcPts val="800"/>
              </a:spcAft>
              <a:buFont typeface="Wingdings" panose="05000000000000000000" pitchFamily="2" charset="2"/>
              <a:buChar char="q"/>
            </a:pPr>
            <a:r>
              <a:rPr lang="ar-SA"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نموذج توضيحي عن </a:t>
            </a:r>
            <a:r>
              <a:rPr lang="ar-SA" sz="2800" b="1" kern="100" dirty="0" err="1">
                <a:solidFill>
                  <a:schemeClr val="accent2"/>
                </a:solidFill>
                <a:effectLst/>
                <a:latin typeface="Calibri" panose="020F0502020204030204" pitchFamily="34" charset="0"/>
                <a:ea typeface="Calibri" panose="020F0502020204030204" pitchFamily="34" charset="0"/>
                <a:cs typeface="Arial" panose="020B0604020202020204" pitchFamily="34" charset="0"/>
              </a:rPr>
              <a:t>إذاع</a:t>
            </a:r>
            <a:r>
              <a:rPr lang="ar-DZ"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ات </a:t>
            </a:r>
            <a:r>
              <a:rPr lang="ar-SA"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رقمية: </a:t>
            </a:r>
            <a:endParaRPr lang="fr-FR" sz="28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endParaRPr>
          </a:p>
          <a:p>
            <a:pPr algn="just" rtl="1"/>
            <a:r>
              <a:rPr lang="ar-DZ" sz="2400" dirty="0"/>
              <a:t>  </a:t>
            </a:r>
            <a:r>
              <a:rPr lang="ar-SA" sz="2400" dirty="0"/>
              <a:t>هي شركة إعلامية سعودية تأسست عام </a:t>
            </a:r>
            <a:r>
              <a:rPr lang="fr-FR" sz="2400" dirty="0"/>
              <a:t>2016</a:t>
            </a:r>
            <a:r>
              <a:rPr lang="ar-SA" sz="2400" dirty="0"/>
              <a:t>، وتُعد من أبرز الجهات المنتجة </a:t>
            </a:r>
            <a:r>
              <a:rPr lang="ar-SA" sz="2400" dirty="0" err="1"/>
              <a:t>للبودكاستات</a:t>
            </a:r>
            <a:r>
              <a:rPr lang="ar-SA" sz="2400" dirty="0"/>
              <a:t> العربية عالية الجودة</a:t>
            </a:r>
            <a:r>
              <a:rPr lang="ar-DZ" sz="2400" dirty="0"/>
              <a:t>، </a:t>
            </a:r>
            <a:r>
              <a:rPr lang="ar-SA" sz="2400" dirty="0"/>
              <a:t>مستقلة متخصصة في الإنتاج الصوتي والمرئي والمكتوب</a:t>
            </a:r>
            <a:r>
              <a:rPr lang="ar-DZ" sz="2400" dirty="0"/>
              <a:t>.</a:t>
            </a:r>
            <a:endParaRPr lang="ar-DZ"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تنشر قناة إذاعة ثمانية السعودية أشهر برامج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البودكاست</a:t>
            </a:r>
            <a:r>
              <a:rPr lang="ar-SA" sz="2400" kern="100" dirty="0">
                <a:effectLst/>
                <a:latin typeface="Calibri" panose="020F0502020204030204" pitchFamily="34" charset="0"/>
                <a:ea typeface="Calibri" panose="020F0502020204030204" pitchFamily="34" charset="0"/>
                <a:cs typeface="Arial" panose="020B0604020202020204" pitchFamily="34" charset="0"/>
              </a:rPr>
              <a:t> المرئية التي تنتجها ،</a:t>
            </a:r>
            <a:r>
              <a:rPr lang="ar-DZ" sz="2400" kern="100" dirty="0">
                <a:latin typeface="Calibri" panose="020F0502020204030204" pitchFamily="34" charset="0"/>
                <a:ea typeface="Calibri" panose="020F0502020204030204" pitchFamily="34" charset="0"/>
              </a:rPr>
              <a:t> منها</a:t>
            </a:r>
            <a:r>
              <a:rPr lang="fr-FR" sz="2400" kern="100" dirty="0">
                <a:effectLst/>
                <a:latin typeface="Calibri" panose="020F0502020204030204" pitchFamily="34" charset="0"/>
                <a:ea typeface="Calibri" panose="020F0502020204030204" pitchFamily="34" charset="0"/>
                <a:cs typeface="Arial" panose="020B0604020202020204" pitchFamily="34" charset="0"/>
              </a:rPr>
              <a:t> 800 </a:t>
            </a:r>
            <a:r>
              <a:rPr lang="ar-SA" sz="2400" kern="100" dirty="0">
                <a:effectLst/>
                <a:latin typeface="Calibri" panose="020F0502020204030204" pitchFamily="34" charset="0"/>
                <a:ea typeface="Calibri" panose="020F0502020204030204" pitchFamily="34" charset="0"/>
                <a:cs typeface="Arial" panose="020B0604020202020204" pitchFamily="34" charset="0"/>
              </a:rPr>
              <a:t>حلقة </a:t>
            </a:r>
            <a:r>
              <a:rPr lang="ar-SA" sz="2400" kern="100" dirty="0" err="1">
                <a:effectLst/>
                <a:latin typeface="Calibri" panose="020F0502020204030204" pitchFamily="34" charset="0"/>
                <a:ea typeface="Calibri" panose="020F0502020204030204" pitchFamily="34" charset="0"/>
                <a:cs typeface="Arial" panose="020B0604020202020204" pitchFamily="34" charset="0"/>
              </a:rPr>
              <a:t>بودكاست</a:t>
            </a:r>
            <a:r>
              <a:rPr lang="ar-SA" sz="2400" kern="100" dirty="0">
                <a:effectLst/>
                <a:latin typeface="Calibri" panose="020F0502020204030204" pitchFamily="34" charset="0"/>
                <a:ea typeface="Calibri" panose="020F0502020204030204" pitchFamily="34" charset="0"/>
                <a:cs typeface="Arial" panose="020B0604020202020204" pitchFamily="34" charset="0"/>
              </a:rPr>
              <a:t> من الأعلى مشاهدة في العالم العربي، في كافة المجالات، ويمكن مشاهدة هذه القناة من خلال تطبيق راديو ثمانية، بال</a:t>
            </a:r>
            <a:r>
              <a:rPr lang="ar-DZ" sz="2400" kern="100" dirty="0">
                <a:effectLst/>
                <a:latin typeface="Calibri" panose="020F0502020204030204" pitchFamily="34" charset="0"/>
                <a:ea typeface="Calibri" panose="020F0502020204030204" pitchFamily="34" charset="0"/>
                <a:cs typeface="Arial" panose="020B0604020202020204" pitchFamily="34" charset="0"/>
              </a:rPr>
              <a:t>إِ</a:t>
            </a:r>
            <a:r>
              <a:rPr lang="ar-SA" sz="2400" kern="100" dirty="0">
                <a:effectLst/>
                <a:latin typeface="Calibri" panose="020F0502020204030204" pitchFamily="34" charset="0"/>
                <a:ea typeface="Calibri" panose="020F0502020204030204" pitchFamily="34" charset="0"/>
                <a:cs typeface="Arial" panose="020B0604020202020204" pitchFamily="34" charset="0"/>
              </a:rPr>
              <a:t>ستماع على الإنترنت</a:t>
            </a:r>
            <a:r>
              <a:rPr lang="ar-DZ" sz="2400" kern="100" dirty="0">
                <a:effectLst/>
                <a:latin typeface="Calibri" panose="020F0502020204030204" pitchFamily="34" charset="0"/>
                <a:ea typeface="Calibri" panose="020F0502020204030204" pitchFamily="34" charset="0"/>
                <a:cs typeface="Arial" panose="020B0604020202020204" pitchFamily="34" charset="0"/>
              </a:rPr>
              <a:t>. ولديها </a:t>
            </a:r>
            <a:r>
              <a:rPr lang="ar-EG" sz="2400" dirty="0"/>
              <a:t> 5.03 مليون مشترك</a:t>
            </a:r>
            <a:r>
              <a:rPr lang="ar-DZ" sz="2400" dirty="0"/>
              <a:t> عبر قناة </a:t>
            </a:r>
            <a:r>
              <a:rPr lang="ar-DZ" sz="2400" dirty="0" err="1"/>
              <a:t>اليوتيب</a:t>
            </a:r>
            <a:r>
              <a:rPr lang="ar-DZ" sz="2400" dirty="0"/>
              <a:t>.</a:t>
            </a:r>
            <a:endParaRPr lang="fr-FR" sz="24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3" name="Image 12">
            <a:extLst>
              <a:ext uri="{FF2B5EF4-FFF2-40B4-BE49-F238E27FC236}">
                <a16:creationId xmlns:a16="http://schemas.microsoft.com/office/drawing/2014/main" id="{118C6B99-C66C-E42F-7E88-30D83605FB1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93148" y="5224056"/>
            <a:ext cx="2367329" cy="1436183"/>
          </a:xfrm>
          <a:prstGeom prst="rect">
            <a:avLst/>
          </a:prstGeom>
        </p:spPr>
      </p:pic>
      <p:sp>
        <p:nvSpPr>
          <p:cNvPr id="15" name="ZoneTexte 14">
            <a:extLst>
              <a:ext uri="{FF2B5EF4-FFF2-40B4-BE49-F238E27FC236}">
                <a16:creationId xmlns:a16="http://schemas.microsoft.com/office/drawing/2014/main" id="{A39CD685-E9E5-96B0-DAFE-65FCECCE2D54}"/>
              </a:ext>
            </a:extLst>
          </p:cNvPr>
          <p:cNvSpPr txBox="1"/>
          <p:nvPr/>
        </p:nvSpPr>
        <p:spPr>
          <a:xfrm>
            <a:off x="5870188" y="5987622"/>
            <a:ext cx="5390289" cy="400110"/>
          </a:xfrm>
          <a:prstGeom prst="rect">
            <a:avLst/>
          </a:prstGeom>
          <a:noFill/>
        </p:spPr>
        <p:txBody>
          <a:bodyPr wrap="square">
            <a:spAutoFit/>
          </a:bodyPr>
          <a:lstStyle/>
          <a:p>
            <a:r>
              <a:rPr lang="fr-FR" sz="2000" b="1" dirty="0"/>
              <a:t>https://h1.nu/1j3nO</a:t>
            </a:r>
          </a:p>
        </p:txBody>
      </p:sp>
      <p:pic>
        <p:nvPicPr>
          <p:cNvPr id="3" name="Image 2">
            <a:extLst>
              <a:ext uri="{FF2B5EF4-FFF2-40B4-BE49-F238E27FC236}">
                <a16:creationId xmlns:a16="http://schemas.microsoft.com/office/drawing/2014/main" id="{FF3E72C6-696F-F6DA-DCCF-637C26FDFAA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87490" y="1992444"/>
            <a:ext cx="3607793" cy="3995178"/>
          </a:xfrm>
          <a:prstGeom prst="rect">
            <a:avLst/>
          </a:prstGeom>
        </p:spPr>
      </p:pic>
      <p:sp>
        <p:nvSpPr>
          <p:cNvPr id="9" name="ZoneTexte 8">
            <a:extLst>
              <a:ext uri="{FF2B5EF4-FFF2-40B4-BE49-F238E27FC236}">
                <a16:creationId xmlns:a16="http://schemas.microsoft.com/office/drawing/2014/main" id="{668F071A-154F-0E8A-8E2B-C0B34F98681A}"/>
              </a:ext>
            </a:extLst>
          </p:cNvPr>
          <p:cNvSpPr txBox="1"/>
          <p:nvPr/>
        </p:nvSpPr>
        <p:spPr>
          <a:xfrm>
            <a:off x="-1856078" y="1622930"/>
            <a:ext cx="6980274" cy="405047"/>
          </a:xfrm>
          <a:prstGeom prst="rect">
            <a:avLst/>
          </a:prstGeom>
          <a:noFill/>
        </p:spPr>
        <p:txBody>
          <a:bodyPr wrap="square">
            <a:spAutoFit/>
          </a:bodyPr>
          <a:lstStyle/>
          <a:p>
            <a:pPr marL="342900" indent="-342900" algn="r" rtl="1">
              <a:lnSpc>
                <a:spcPct val="107000"/>
              </a:lnSpc>
              <a:spcAft>
                <a:spcPts val="800"/>
              </a:spcAft>
              <a:buFont typeface="Wingdings" panose="05000000000000000000" pitchFamily="2" charset="2"/>
              <a:buChar char="q"/>
              <a:tabLst>
                <a:tab pos="290195" algn="l"/>
              </a:tabLst>
            </a:pPr>
            <a:r>
              <a:rPr lang="ar-DZ" sz="20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اطلاق تطبيق راديو السعودية على الموبايل </a:t>
            </a:r>
            <a:endParaRPr lang="fr-FR" sz="20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2" name="ZoneTexte 11">
            <a:extLst>
              <a:ext uri="{FF2B5EF4-FFF2-40B4-BE49-F238E27FC236}">
                <a16:creationId xmlns:a16="http://schemas.microsoft.com/office/drawing/2014/main" id="{FFC5BE44-5DFE-8D09-9EDB-7B286F0E9C18}"/>
              </a:ext>
            </a:extLst>
          </p:cNvPr>
          <p:cNvSpPr txBox="1"/>
          <p:nvPr/>
        </p:nvSpPr>
        <p:spPr>
          <a:xfrm>
            <a:off x="487025" y="6056734"/>
            <a:ext cx="7251404" cy="400110"/>
          </a:xfrm>
          <a:prstGeom prst="rect">
            <a:avLst/>
          </a:prstGeom>
          <a:noFill/>
        </p:spPr>
        <p:txBody>
          <a:bodyPr wrap="square">
            <a:spAutoFit/>
          </a:bodyPr>
          <a:lstStyle/>
          <a:p>
            <a:r>
              <a:rPr lang="fr-FR" sz="2000" b="1" dirty="0"/>
              <a:t>https://share.google/3iabYQTEcqfXTIk03</a:t>
            </a:r>
          </a:p>
        </p:txBody>
      </p:sp>
    </p:spTree>
    <p:extLst>
      <p:ext uri="{BB962C8B-B14F-4D97-AF65-F5344CB8AC3E}">
        <p14:creationId xmlns:p14="http://schemas.microsoft.com/office/powerpoint/2010/main" val="3496965017"/>
      </p:ext>
    </p:extLst>
  </p:cSld>
  <p:clrMapOvr>
    <a:masterClrMapping/>
  </p:clrMapOvr>
  <mc:AlternateContent xmlns:mc="http://schemas.openxmlformats.org/markup-compatibility/2006" xmlns:p14="http://schemas.microsoft.com/office/powerpoint/2010/main">
    <mc:Choice Requires="p14">
      <p:transition p14:dur="0" advTm="249408"/>
    </mc:Choice>
    <mc:Fallback xmlns="">
      <p:transition advTm="249408"/>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B5D0E-B9CC-0021-5EFD-D2BDB6CCDD4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E708953-4CB4-A01A-A260-7E304C22B236}"/>
              </a:ext>
            </a:extLst>
          </p:cNvPr>
          <p:cNvSpPr/>
          <p:nvPr/>
        </p:nvSpPr>
        <p:spPr>
          <a:xfrm>
            <a:off x="1481328" y="2339104"/>
            <a:ext cx="9701784" cy="32251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ar-EG" dirty="0">
              <a:solidFill>
                <a:schemeClr val="tx1"/>
              </a:solidFill>
            </a:endParaRPr>
          </a:p>
        </p:txBody>
      </p:sp>
      <p:sp>
        <p:nvSpPr>
          <p:cNvPr id="3" name="TextBox 2">
            <a:extLst>
              <a:ext uri="{FF2B5EF4-FFF2-40B4-BE49-F238E27FC236}">
                <a16:creationId xmlns:a16="http://schemas.microsoft.com/office/drawing/2014/main" id="{AED3977E-E4B9-CF88-5919-F8F866E0D173}"/>
              </a:ext>
            </a:extLst>
          </p:cNvPr>
          <p:cNvSpPr txBox="1"/>
          <p:nvPr/>
        </p:nvSpPr>
        <p:spPr>
          <a:xfrm>
            <a:off x="3928390" y="1022140"/>
            <a:ext cx="4654193" cy="707886"/>
          </a:xfrm>
          <a:prstGeom prst="rect">
            <a:avLst/>
          </a:prstGeom>
          <a:noFill/>
        </p:spPr>
        <p:txBody>
          <a:bodyPr wrap="square" rtlCol="0">
            <a:spAutoFit/>
          </a:bodyPr>
          <a:lstStyle/>
          <a:p>
            <a:r>
              <a:rPr lang="ar-DZ" sz="4000" b="1" dirty="0">
                <a:solidFill>
                  <a:srgbClr val="00B0F0"/>
                </a:solidFill>
                <a:latin typeface="Alexandria" charset="0"/>
                <a:cs typeface="Alexandria" charset="0"/>
              </a:rPr>
              <a:t>خـــــــــــــــلاصـــــــــــــــــــــــة</a:t>
            </a:r>
            <a:r>
              <a:rPr lang="ar-DZ" sz="3600" b="1" dirty="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pic>
        <p:nvPicPr>
          <p:cNvPr id="7" name="Graphic 21">
            <a:extLst>
              <a:ext uri="{FF2B5EF4-FFF2-40B4-BE49-F238E27FC236}">
                <a16:creationId xmlns:a16="http://schemas.microsoft.com/office/drawing/2014/main" id="{5A77A518-20E9-C244-C8B0-10AE1D0FD3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ZoneTexte 1">
            <a:extLst>
              <a:ext uri="{FF2B5EF4-FFF2-40B4-BE49-F238E27FC236}">
                <a16:creationId xmlns:a16="http://schemas.microsoft.com/office/drawing/2014/main" id="{BF769B0B-C3BB-065D-25D1-A6E634E087F4}"/>
              </a:ext>
            </a:extLst>
          </p:cNvPr>
          <p:cNvSpPr txBox="1"/>
          <p:nvPr/>
        </p:nvSpPr>
        <p:spPr>
          <a:xfrm>
            <a:off x="1615070" y="2504330"/>
            <a:ext cx="9280832" cy="1015663"/>
          </a:xfrm>
          <a:prstGeom prst="rect">
            <a:avLst/>
          </a:prstGeom>
          <a:noFill/>
        </p:spPr>
        <p:txBody>
          <a:bodyPr wrap="square">
            <a:spAutoFit/>
          </a:bodyPr>
          <a:lstStyle/>
          <a:p>
            <a:pPr algn="r" rtl="1"/>
            <a:endParaRPr lang="fr-FR" sz="2400" dirty="0"/>
          </a:p>
          <a:p>
            <a:pPr algn="just"/>
            <a:r>
              <a:rPr lang="ar-EG" dirty="0"/>
              <a:t>.</a:t>
            </a:r>
          </a:p>
          <a:p>
            <a:pPr rtl="1"/>
            <a:r>
              <a:rPr lang="ar-SA" dirty="0"/>
              <a:t> </a:t>
            </a:r>
            <a:endParaRPr lang="fr-FR" dirty="0"/>
          </a:p>
        </p:txBody>
      </p:sp>
      <p:sp>
        <p:nvSpPr>
          <p:cNvPr id="6" name="ZoneTexte 5">
            <a:extLst>
              <a:ext uri="{FF2B5EF4-FFF2-40B4-BE49-F238E27FC236}">
                <a16:creationId xmlns:a16="http://schemas.microsoft.com/office/drawing/2014/main" id="{67F42338-A5AA-D3AB-CF2B-C0A3D2417E9F}"/>
              </a:ext>
            </a:extLst>
          </p:cNvPr>
          <p:cNvSpPr txBox="1"/>
          <p:nvPr/>
        </p:nvSpPr>
        <p:spPr>
          <a:xfrm>
            <a:off x="2002711" y="2612838"/>
            <a:ext cx="8828709" cy="2677656"/>
          </a:xfrm>
          <a:prstGeom prst="rect">
            <a:avLst/>
          </a:prstGeom>
          <a:noFill/>
        </p:spPr>
        <p:txBody>
          <a:bodyPr wrap="square">
            <a:spAutoFit/>
          </a:bodyPr>
          <a:lstStyle/>
          <a:p>
            <a:pPr algn="just" rtl="1"/>
            <a:r>
              <a:rPr lang="ar-SA" sz="2800" dirty="0"/>
              <a:t>تُعد إدارة المؤسسات الإذاعية عملية شاملة تهدف إلى تنظيم الموارد البشرية والمادية لتحقيق أهداف القناة الإعلامية، وضمان تقديم محتوى إذاعي متمي</a:t>
            </a:r>
            <a:r>
              <a:rPr lang="ar-DZ" sz="2800" dirty="0"/>
              <a:t>ِّ</a:t>
            </a:r>
            <a:r>
              <a:rPr lang="ar-SA" sz="2800" dirty="0"/>
              <a:t>ز يخدم الجمهور ويحافظ على استمرارية المؤسسة</a:t>
            </a:r>
            <a:r>
              <a:rPr lang="fr-FR" sz="2800" dirty="0"/>
              <a:t>.</a:t>
            </a:r>
          </a:p>
          <a:p>
            <a:pPr algn="just" rtl="1"/>
            <a:r>
              <a:rPr lang="ar-SA" sz="2800" dirty="0"/>
              <a:t>وتبقى إدارة المؤسسات الإذاعية ، </a:t>
            </a:r>
            <a:r>
              <a:rPr lang="ar-DZ" sz="2800" dirty="0"/>
              <a:t>ك</a:t>
            </a:r>
            <a:r>
              <a:rPr lang="ar-SA" sz="2800" dirty="0"/>
              <a:t>فنّ</a:t>
            </a:r>
            <a:r>
              <a:rPr lang="ar-DZ" sz="2800" dirty="0"/>
              <a:t>ِ</a:t>
            </a:r>
            <a:r>
              <a:rPr lang="ar-SA" sz="2800" dirty="0"/>
              <a:t> الموازنة بين الرسالة الإعلامية والأهداف ال</a:t>
            </a:r>
            <a:r>
              <a:rPr lang="ar-DZ" sz="2800" dirty="0"/>
              <a:t>إِ</a:t>
            </a:r>
            <a:r>
              <a:rPr lang="ar-SA" sz="2800" dirty="0" err="1"/>
              <a:t>قتصادية</a:t>
            </a:r>
            <a:r>
              <a:rPr lang="ar-SA" sz="2800" dirty="0"/>
              <a:t>، وتسعى إلى تحقيق الجودة، و</a:t>
            </a:r>
            <a:r>
              <a:rPr lang="ar-DZ" sz="2800" dirty="0"/>
              <a:t>إِ</a:t>
            </a:r>
            <a:r>
              <a:rPr lang="ar-SA" sz="2800" dirty="0" err="1"/>
              <a:t>ستقطاب</a:t>
            </a:r>
            <a:r>
              <a:rPr lang="ar-SA" sz="2800" dirty="0"/>
              <a:t> الجمهور، وضمان ال</a:t>
            </a:r>
            <a:r>
              <a:rPr lang="ar-DZ" sz="2800" dirty="0"/>
              <a:t>إِ</a:t>
            </a:r>
            <a:r>
              <a:rPr lang="ar-SA" sz="2800" dirty="0" err="1"/>
              <a:t>ستمرارية</a:t>
            </a:r>
            <a:r>
              <a:rPr lang="ar-SA" sz="2800" dirty="0"/>
              <a:t> في ظل</a:t>
            </a:r>
            <a:r>
              <a:rPr lang="ar-DZ" sz="2800" dirty="0"/>
              <a:t>ِّ</a:t>
            </a:r>
            <a:r>
              <a:rPr lang="ar-SA" sz="2800" dirty="0"/>
              <a:t> المنافسة الإعلامية المتزايدة</a:t>
            </a:r>
            <a:r>
              <a:rPr lang="fr-FR" dirty="0"/>
              <a:t>.</a:t>
            </a:r>
          </a:p>
        </p:txBody>
      </p:sp>
    </p:spTree>
    <p:extLst>
      <p:ext uri="{BB962C8B-B14F-4D97-AF65-F5344CB8AC3E}">
        <p14:creationId xmlns:p14="http://schemas.microsoft.com/office/powerpoint/2010/main" val="3901831950"/>
      </p:ext>
    </p:extLst>
  </p:cSld>
  <p:clrMapOvr>
    <a:masterClrMapping/>
  </p:clrMapOvr>
  <mc:AlternateContent xmlns:mc="http://schemas.openxmlformats.org/markup-compatibility/2006" xmlns:p14="http://schemas.microsoft.com/office/powerpoint/2010/main">
    <mc:Choice Requires="p14">
      <p:transition p14:dur="0" advTm="75242"/>
    </mc:Choice>
    <mc:Fallback xmlns="">
      <p:transition advTm="75242"/>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55EC8-52F6-3C4F-B2A5-5E70DA7B67E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AC48EB2-9935-0CA1-A736-4DCEC89CCA12}"/>
              </a:ext>
            </a:extLst>
          </p:cNvPr>
          <p:cNvSpPr/>
          <p:nvPr/>
        </p:nvSpPr>
        <p:spPr>
          <a:xfrm>
            <a:off x="2269797" y="53224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7249776-2450-57D5-D6BD-2EDB0349280F}"/>
              </a:ext>
            </a:extLst>
          </p:cNvPr>
          <p:cNvSpPr/>
          <p:nvPr/>
        </p:nvSpPr>
        <p:spPr>
          <a:xfrm>
            <a:off x="7587279" y="1659659"/>
            <a:ext cx="4128422" cy="382494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88DB553-FD18-E0F1-50C8-A1F88546AB8F}"/>
              </a:ext>
            </a:extLst>
          </p:cNvPr>
          <p:cNvSpPr/>
          <p:nvPr/>
        </p:nvSpPr>
        <p:spPr>
          <a:xfrm>
            <a:off x="347366" y="1580051"/>
            <a:ext cx="8143719" cy="50536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975AF3E3-9974-2E9F-FF0E-5A62FAE8E47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40">
            <a:extLst>
              <a:ext uri="{FF2B5EF4-FFF2-40B4-BE49-F238E27FC236}">
                <a16:creationId xmlns:a16="http://schemas.microsoft.com/office/drawing/2014/main" id="{8A49907F-E08B-CFF3-3E91-50A99A6369ED}"/>
              </a:ext>
            </a:extLst>
          </p:cNvPr>
          <p:cNvSpPr txBox="1"/>
          <p:nvPr/>
        </p:nvSpPr>
        <p:spPr>
          <a:xfrm>
            <a:off x="4593292" y="767407"/>
            <a:ext cx="4232952" cy="646331"/>
          </a:xfrm>
          <a:prstGeom prst="rect">
            <a:avLst/>
          </a:prstGeom>
          <a:noFill/>
        </p:spPr>
        <p:txBody>
          <a:bodyPr wrap="square" rtlCol="0">
            <a:spAutoFit/>
          </a:bodyPr>
          <a:lstStyle/>
          <a:p>
            <a:r>
              <a:rPr lang="ar-DZ" sz="3600" b="1" dirty="0">
                <a:solidFill>
                  <a:schemeClr val="bg1"/>
                </a:solidFill>
                <a:highlight>
                  <a:srgbClr val="203E5F"/>
                </a:highlight>
                <a:latin typeface="Alexandria" charset="0"/>
                <a:cs typeface="Alexandria" charset="0"/>
              </a:rPr>
              <a:t> قائمة المراجع المعتمدة  </a:t>
            </a:r>
            <a:endParaRPr lang="en-US" sz="3600" b="1" dirty="0">
              <a:solidFill>
                <a:schemeClr val="bg1"/>
              </a:solidFill>
              <a:highlight>
                <a:srgbClr val="203E5F"/>
              </a:highlight>
              <a:latin typeface="Alexandria" charset="0"/>
              <a:cs typeface="Alexandria" charset="0"/>
            </a:endParaRPr>
          </a:p>
        </p:txBody>
      </p:sp>
      <p:pic>
        <p:nvPicPr>
          <p:cNvPr id="6" name="Image 5">
            <a:extLst>
              <a:ext uri="{FF2B5EF4-FFF2-40B4-BE49-F238E27FC236}">
                <a16:creationId xmlns:a16="http://schemas.microsoft.com/office/drawing/2014/main" id="{57F92086-CA9D-B7E5-4B54-BDDE89F19E5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67149" y="1996003"/>
            <a:ext cx="3808389" cy="3808389"/>
          </a:xfrm>
          <a:prstGeom prst="rect">
            <a:avLst/>
          </a:prstGeom>
        </p:spPr>
      </p:pic>
      <p:sp>
        <p:nvSpPr>
          <p:cNvPr id="9" name="Rectangle 8">
            <a:extLst>
              <a:ext uri="{FF2B5EF4-FFF2-40B4-BE49-F238E27FC236}">
                <a16:creationId xmlns:a16="http://schemas.microsoft.com/office/drawing/2014/main" id="{350E98EB-F120-C5DB-FEBF-0BFD179B8F40}"/>
              </a:ext>
            </a:extLst>
          </p:cNvPr>
          <p:cNvSpPr/>
          <p:nvPr/>
        </p:nvSpPr>
        <p:spPr>
          <a:xfrm>
            <a:off x="3408462" y="744272"/>
            <a:ext cx="1352724" cy="88240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24">
            <a:extLst>
              <a:ext uri="{FF2B5EF4-FFF2-40B4-BE49-F238E27FC236}">
                <a16:creationId xmlns:a16="http://schemas.microsoft.com/office/drawing/2014/main" id="{A287115C-DD90-DEFC-AF52-CBAE211190E8}"/>
              </a:ext>
            </a:extLst>
          </p:cNvPr>
          <p:cNvSpPr txBox="1"/>
          <p:nvPr/>
        </p:nvSpPr>
        <p:spPr>
          <a:xfrm>
            <a:off x="476299" y="1804560"/>
            <a:ext cx="7753301" cy="4493538"/>
          </a:xfrm>
          <a:prstGeom prst="rect">
            <a:avLst/>
          </a:prstGeom>
          <a:noFill/>
        </p:spPr>
        <p:txBody>
          <a:bodyPr wrap="square" rtlCol="0">
            <a:spAutoFit/>
          </a:bodyPr>
          <a:lstStyle/>
          <a:p>
            <a:pPr algn="just" rtl="1"/>
            <a:r>
              <a:rPr lang="ar-SA" sz="2200" dirty="0"/>
              <a:t>1-</a:t>
            </a:r>
            <a:r>
              <a:rPr lang="fr-FR" sz="2200" dirty="0"/>
              <a:t> </a:t>
            </a:r>
            <a:r>
              <a:rPr lang="ar-SA" sz="2200" dirty="0"/>
              <a:t>البلوشي عبد الله بن مبارك: "إدارة المؤسسات الإعلامية في العصر الرقمي"، </a:t>
            </a:r>
            <a:br>
              <a:rPr lang="fr-FR" sz="2200" dirty="0"/>
            </a:br>
            <a:r>
              <a:rPr lang="ar-SA" sz="2200" dirty="0"/>
              <a:t>جامعة السلطان قابوس، سلطنة عمان، 2020</a:t>
            </a:r>
            <a:r>
              <a:rPr lang="fr-FR" sz="2200" dirty="0"/>
              <a:t>.</a:t>
            </a:r>
          </a:p>
          <a:p>
            <a:pPr algn="just" rtl="1"/>
            <a:r>
              <a:rPr lang="ar-SA" sz="2200" dirty="0"/>
              <a:t>2- الدليمي عبد الرزاق: "إدارة المؤسسات الإعلامية، دار أسامة للنشر والتوزيع، عمّان، 2014</a:t>
            </a:r>
            <a:r>
              <a:rPr lang="fr-FR" sz="2200" dirty="0"/>
              <a:t>.</a:t>
            </a:r>
          </a:p>
          <a:p>
            <a:pPr algn="just" rtl="1"/>
            <a:r>
              <a:rPr lang="ar-SA" sz="2200" dirty="0"/>
              <a:t>3- الشكعة سامي: "الإدارة الإعلامية في المؤسسات الصحفية"، دار الفكر العربي، 2010</a:t>
            </a:r>
            <a:r>
              <a:rPr lang="fr-FR" sz="2200" dirty="0"/>
              <a:t>.</a:t>
            </a:r>
          </a:p>
          <a:p>
            <a:pPr algn="just" rtl="1"/>
            <a:r>
              <a:rPr lang="ar-SA" sz="2200" dirty="0"/>
              <a:t>4- زيد عبد الله: "إدارة الإعلام: الأسس والتطبيقات"، دار الفكر العربي، القاهرة، 2016</a:t>
            </a:r>
            <a:r>
              <a:rPr lang="fr-FR" sz="2200" dirty="0"/>
              <a:t>.</a:t>
            </a:r>
          </a:p>
          <a:p>
            <a:pPr algn="just" rtl="1"/>
            <a:r>
              <a:rPr lang="ar-SA" sz="2200" dirty="0"/>
              <a:t>5- عبد العزيز ياسر: "إدارة المؤسسات الإعلامية في ظل الإعلام الجديد"، المجلس الأعلى لتنظيم الإعلام، مصر، 2018</a:t>
            </a:r>
            <a:r>
              <a:rPr lang="fr-FR" sz="2200" dirty="0"/>
              <a:t>.</a:t>
            </a:r>
          </a:p>
          <a:p>
            <a:pPr algn="just" rtl="1"/>
            <a:r>
              <a:rPr lang="ar-SA" sz="2200" dirty="0"/>
              <a:t>6- سمير الهاشمي:"</a:t>
            </a:r>
            <a:r>
              <a:rPr lang="ar-SA" sz="2200" b="1" dirty="0"/>
              <a:t> </a:t>
            </a:r>
            <a:r>
              <a:rPr lang="ar-SA" sz="2200" dirty="0"/>
              <a:t>استراتيجيات التسويق الإلكتروني"، دار صفاء، عمّان، </a:t>
            </a:r>
            <a:r>
              <a:rPr lang="fr-FR" sz="2200" dirty="0"/>
              <a:t>. 2020</a:t>
            </a:r>
          </a:p>
          <a:p>
            <a:pPr algn="just" rtl="1"/>
            <a:r>
              <a:rPr lang="ar-SA" sz="2200" dirty="0"/>
              <a:t>7- كفاح الربيعي: "التسويق الرقمي وإدارة الحملات الإعلانية"، دار وائل، الأردن،</a:t>
            </a:r>
            <a:r>
              <a:rPr lang="fr-FR" sz="2200" dirty="0"/>
              <a:t> 2021</a:t>
            </a:r>
            <a:r>
              <a:rPr lang="ar-SA" sz="2200" dirty="0"/>
              <a:t>.</a:t>
            </a:r>
            <a:endParaRPr lang="fr-FR" sz="2200" dirty="0"/>
          </a:p>
        </p:txBody>
      </p:sp>
    </p:spTree>
    <p:extLst>
      <p:ext uri="{BB962C8B-B14F-4D97-AF65-F5344CB8AC3E}">
        <p14:creationId xmlns:p14="http://schemas.microsoft.com/office/powerpoint/2010/main" val="3833497321"/>
      </p:ext>
    </p:extLst>
  </p:cSld>
  <p:clrMapOvr>
    <a:masterClrMapping/>
  </p:clrMapOvr>
  <mc:AlternateContent xmlns:mc="http://schemas.openxmlformats.org/markup-compatibility/2006" xmlns:p14="http://schemas.microsoft.com/office/powerpoint/2010/main">
    <mc:Choice Requires="p14">
      <p:transition p14:dur="0" advTm="188224"/>
    </mc:Choice>
    <mc:Fallback xmlns="">
      <p:transition advTm="188224"/>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D2DC20-CCE6-D175-8ABC-F2B55B1A584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8A7A206-B6FE-DAB8-735E-F66A51CFAA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9942"/>
            <a:ext cx="12663752" cy="7053944"/>
          </a:xfrm>
          <a:prstGeom prst="rect">
            <a:avLst/>
          </a:prstGeom>
        </p:spPr>
      </p:pic>
      <p:sp>
        <p:nvSpPr>
          <p:cNvPr id="2" name="Rectangle: Single Corner Rounded 1">
            <a:extLst>
              <a:ext uri="{FF2B5EF4-FFF2-40B4-BE49-F238E27FC236}">
                <a16:creationId xmlns:a16="http://schemas.microsoft.com/office/drawing/2014/main" id="{EB600FB7-6155-8726-8821-61BB00776F0D}"/>
              </a:ext>
            </a:extLst>
          </p:cNvPr>
          <p:cNvSpPr/>
          <p:nvPr/>
        </p:nvSpPr>
        <p:spPr>
          <a:xfrm flipV="1">
            <a:off x="0" y="-184655"/>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93119909-6E33-AA2D-33D2-8C8FDAA6849F}"/>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a:extLst>
              <a:ext uri="{FF2B5EF4-FFF2-40B4-BE49-F238E27FC236}">
                <a16:creationId xmlns:a16="http://schemas.microsoft.com/office/drawing/2014/main" id="{A3283A38-396F-6A74-E932-A396FFEC0BE5}"/>
              </a:ext>
            </a:extLst>
          </p:cNvPr>
          <p:cNvSpPr txBox="1"/>
          <p:nvPr/>
        </p:nvSpPr>
        <p:spPr>
          <a:xfrm>
            <a:off x="6241630" y="3084193"/>
            <a:ext cx="4540025" cy="769441"/>
          </a:xfrm>
          <a:prstGeom prst="rect">
            <a:avLst/>
          </a:prstGeom>
          <a:noFill/>
        </p:spPr>
        <p:txBody>
          <a:bodyPr wrap="none" rtlCol="0">
            <a:spAutoFit/>
          </a:bodyPr>
          <a:lstStyle/>
          <a:p>
            <a:r>
              <a:rPr lang="ar-DZ" sz="4400" b="1" dirty="0">
                <a:solidFill>
                  <a:srgbClr val="00B0F0"/>
                </a:solidFill>
                <a:latin typeface="Alexandria" charset="0"/>
                <a:cs typeface="Alexandria" charset="0"/>
              </a:rPr>
              <a:t>تمنياتي بالنجاح للجميع</a:t>
            </a:r>
            <a:endParaRPr lang="en-US" sz="4400" b="1" dirty="0">
              <a:solidFill>
                <a:srgbClr val="00B0F0"/>
              </a:solidFill>
              <a:latin typeface="Alexandria" charset="0"/>
              <a:cs typeface="Alexandria" charset="0"/>
            </a:endParaRPr>
          </a:p>
        </p:txBody>
      </p:sp>
      <p:sp>
        <p:nvSpPr>
          <p:cNvPr id="10" name="Rectangle: Rounded Corners 9">
            <a:extLst>
              <a:ext uri="{FF2B5EF4-FFF2-40B4-BE49-F238E27FC236}">
                <a16:creationId xmlns:a16="http://schemas.microsoft.com/office/drawing/2014/main" id="{E3AA9072-107A-E448-6979-C28245280094}"/>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DZ" sz="2800" b="1" dirty="0">
                <a:solidFill>
                  <a:schemeClr val="tx1">
                    <a:lumMod val="95000"/>
                    <a:lumOff val="5000"/>
                  </a:schemeClr>
                </a:solidFill>
                <a:latin typeface="Alexandria" charset="0"/>
                <a:cs typeface="Alexandria" charset="0"/>
              </a:rPr>
              <a:t>المحاضرة السابعة</a:t>
            </a:r>
            <a:endParaRPr lang="en-US" sz="2800" b="1" dirty="0">
              <a:solidFill>
                <a:schemeClr val="tx1">
                  <a:lumMod val="95000"/>
                  <a:lumOff val="5000"/>
                </a:schemeClr>
              </a:solidFill>
              <a:latin typeface="Alexandria" charset="0"/>
              <a:cs typeface="Alexandria" charset="0"/>
            </a:endParaRPr>
          </a:p>
        </p:txBody>
      </p:sp>
      <p:sp>
        <p:nvSpPr>
          <p:cNvPr id="11" name="TextBox 10">
            <a:extLst>
              <a:ext uri="{FF2B5EF4-FFF2-40B4-BE49-F238E27FC236}">
                <a16:creationId xmlns:a16="http://schemas.microsoft.com/office/drawing/2014/main" id="{3D411082-9BBD-2374-843F-5A88A56DC6EE}"/>
              </a:ext>
            </a:extLst>
          </p:cNvPr>
          <p:cNvSpPr txBox="1"/>
          <p:nvPr/>
        </p:nvSpPr>
        <p:spPr>
          <a:xfrm>
            <a:off x="6900203" y="4761427"/>
            <a:ext cx="2436886" cy="707886"/>
          </a:xfrm>
          <a:prstGeom prst="rect">
            <a:avLst/>
          </a:prstGeom>
          <a:noFill/>
        </p:spPr>
        <p:txBody>
          <a:bodyPr wrap="none" rtlCol="0">
            <a:spAutoFit/>
          </a:bodyPr>
          <a:lstStyle/>
          <a:p>
            <a:pPr algn="ctr"/>
            <a:r>
              <a:rPr lang="fr-FR" sz="2000" b="1" dirty="0"/>
              <a:t>DGM</a:t>
            </a:r>
            <a:r>
              <a:rPr lang="ar-DZ" sz="2000" b="1" dirty="0"/>
              <a:t>411</a:t>
            </a:r>
            <a:endParaRPr lang="fr-FR" sz="2000" dirty="0"/>
          </a:p>
          <a:p>
            <a:pPr algn="ctr"/>
            <a:r>
              <a:rPr lang="ar-DZ" sz="2000" b="1" dirty="0">
                <a:solidFill>
                  <a:schemeClr val="tx1">
                    <a:lumMod val="95000"/>
                    <a:lumOff val="5000"/>
                  </a:schemeClr>
                </a:solidFill>
                <a:latin typeface="Alexandria"/>
                <a:cs typeface="Alexandria" charset="0"/>
              </a:rPr>
              <a:t>إدارة المؤسسات الإعلامية</a:t>
            </a:r>
          </a:p>
        </p:txBody>
      </p:sp>
      <p:sp>
        <p:nvSpPr>
          <p:cNvPr id="12" name="TextBox 11">
            <a:extLst>
              <a:ext uri="{FF2B5EF4-FFF2-40B4-BE49-F238E27FC236}">
                <a16:creationId xmlns:a16="http://schemas.microsoft.com/office/drawing/2014/main" id="{E6A94160-6044-E81B-C88B-D779F117EAAD}"/>
              </a:ext>
            </a:extLst>
          </p:cNvPr>
          <p:cNvSpPr txBox="1"/>
          <p:nvPr/>
        </p:nvSpPr>
        <p:spPr>
          <a:xfrm>
            <a:off x="459185" y="6187539"/>
            <a:ext cx="4886463" cy="584775"/>
          </a:xfrm>
          <a:prstGeom prst="rect">
            <a:avLst/>
          </a:prstGeom>
          <a:noFill/>
        </p:spPr>
        <p:txBody>
          <a:bodyPr wrap="square" rtlCol="0">
            <a:spAutoFit/>
          </a:bodyPr>
          <a:lstStyle/>
          <a:p>
            <a:r>
              <a:rPr lang="en-US" sz="3200" b="1" dirty="0">
                <a:solidFill>
                  <a:srgbClr val="00B0F0"/>
                </a:solidFill>
                <a:latin typeface="Alexandria" charset="0"/>
                <a:cs typeface="Alexandria" charset="0"/>
              </a:rPr>
              <a:t>Dr. TEWFIK AMRI</a:t>
            </a:r>
          </a:p>
        </p:txBody>
      </p:sp>
      <p:sp>
        <p:nvSpPr>
          <p:cNvPr id="13" name="TextBox 12">
            <a:extLst>
              <a:ext uri="{FF2B5EF4-FFF2-40B4-BE49-F238E27FC236}">
                <a16:creationId xmlns:a16="http://schemas.microsoft.com/office/drawing/2014/main" id="{3341C8AD-5FF3-15C7-B2A7-7E0C1C94CAD2}"/>
              </a:ext>
            </a:extLst>
          </p:cNvPr>
          <p:cNvSpPr txBox="1"/>
          <p:nvPr/>
        </p:nvSpPr>
        <p:spPr>
          <a:xfrm>
            <a:off x="459185" y="5830966"/>
            <a:ext cx="4886463" cy="523220"/>
          </a:xfrm>
          <a:prstGeom prst="rect">
            <a:avLst/>
          </a:prstGeom>
          <a:noFill/>
        </p:spPr>
        <p:txBody>
          <a:bodyPr wrap="square" rtlCol="0">
            <a:spAutoFit/>
          </a:bodyPr>
          <a:lstStyle/>
          <a:p>
            <a:r>
              <a:rPr lang="en-US" sz="2800" dirty="0">
                <a:solidFill>
                  <a:srgbClr val="00B0F0"/>
                </a:solidFill>
                <a:latin typeface="Alexandria" charset="0"/>
                <a:cs typeface="Alexandria" charset="0"/>
              </a:rPr>
              <a:t>Prepared by</a:t>
            </a:r>
          </a:p>
        </p:txBody>
      </p:sp>
      <p:pic>
        <p:nvPicPr>
          <p:cNvPr id="6" name="Graphic 21">
            <a:extLst>
              <a:ext uri="{FF2B5EF4-FFF2-40B4-BE49-F238E27FC236}">
                <a16:creationId xmlns:a16="http://schemas.microsoft.com/office/drawing/2014/main" id="{19E9EF1C-50B8-1F07-FFF9-C2AF186D9CC0}"/>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Graphic 12">
            <a:extLst>
              <a:ext uri="{FF2B5EF4-FFF2-40B4-BE49-F238E27FC236}">
                <a16:creationId xmlns:a16="http://schemas.microsoft.com/office/drawing/2014/main" id="{9FABF719-176F-BB5B-BF20-60C9DC791DA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642022" y="6095874"/>
            <a:ext cx="2279266" cy="384052"/>
          </a:xfrm>
          <a:prstGeom prst="rect">
            <a:avLst/>
          </a:prstGeom>
        </p:spPr>
      </p:pic>
    </p:spTree>
    <p:extLst>
      <p:ext uri="{BB962C8B-B14F-4D97-AF65-F5344CB8AC3E}">
        <p14:creationId xmlns:p14="http://schemas.microsoft.com/office/powerpoint/2010/main" val="799000106"/>
      </p:ext>
    </p:extLst>
  </p:cSld>
  <p:clrMapOvr>
    <a:masterClrMapping/>
  </p:clrMapOvr>
  <mc:AlternateContent xmlns:mc="http://schemas.openxmlformats.org/markup-compatibility/2006" xmlns:p14="http://schemas.microsoft.com/office/powerpoint/2010/main">
    <mc:Choice Requires="p14">
      <p:transition p14:dur="0" advTm="62506"/>
    </mc:Choice>
    <mc:Fallback xmlns="">
      <p:transition advTm="6250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f2262c286379a549d878d6bf2d33b568">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09bf670458bf6d37f41c03f5afe839c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79E72A8C-F16A-451A-9264-B8887ED5685A}"/>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schemas.openxmlformats.org/package/2006/metadata/core-properties"/>
    <ds:schemaRef ds:uri="http://purl.org/dc/terms/"/>
    <ds:schemaRef ds:uri="http://schemas.microsoft.com/office/infopath/2007/PartnerControls"/>
    <ds:schemaRef ds:uri="http://purl.org/dc/dcmitype/"/>
    <ds:schemaRef ds:uri="http://schemas.microsoft.com/office/2006/documentManagement/types"/>
    <ds:schemaRef ds:uri="http://purl.org/dc/elements/1.1/"/>
    <ds:schemaRef ds:uri="http://schemas.microsoft.com/office/2006/metadata/properties"/>
    <ds:schemaRef ds:uri="688354b5-287c-4cda-825e-1d7935aea40e"/>
    <ds:schemaRef ds:uri="aca13214-df29-4e3c-a050-857c0bf7bd8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14826</TotalTime>
  <Words>4421</Words>
  <Application>Microsoft Office PowerPoint</Application>
  <PresentationFormat>Grand écran</PresentationFormat>
  <Paragraphs>338</Paragraphs>
  <Slides>43</Slides>
  <Notes>5</Notes>
  <HiddenSlides>0</HiddenSlides>
  <MMClips>0</MMClips>
  <ScaleCrop>false</ScaleCrop>
  <HeadingPairs>
    <vt:vector size="6" baseType="variant">
      <vt:variant>
        <vt:lpstr>Polices utilisées</vt:lpstr>
      </vt:variant>
      <vt:variant>
        <vt:i4>8</vt:i4>
      </vt:variant>
      <vt:variant>
        <vt:lpstr>Thème</vt:lpstr>
      </vt:variant>
      <vt:variant>
        <vt:i4>1</vt:i4>
      </vt:variant>
      <vt:variant>
        <vt:lpstr>Titres des diapositives</vt:lpstr>
      </vt:variant>
      <vt:variant>
        <vt:i4>43</vt:i4>
      </vt:variant>
    </vt:vector>
  </HeadingPairs>
  <TitlesOfParts>
    <vt:vector size="52" baseType="lpstr">
      <vt:lpstr>Alexandria</vt:lpstr>
      <vt:lpstr>Arial</vt:lpstr>
      <vt:lpstr>Calibri</vt:lpstr>
      <vt:lpstr>Calibri Light</vt:lpstr>
      <vt:lpstr>Roboto Light</vt:lpstr>
      <vt:lpstr>Segoe UI Emoji</vt:lpstr>
      <vt:lpstr>Symbol</vt:lpstr>
      <vt:lpstr>Wingdings</vt:lpstr>
      <vt:lpstr>Office Theme</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Tewfik Amri</cp:lastModifiedBy>
  <cp:revision>251</cp:revision>
  <dcterms:created xsi:type="dcterms:W3CDTF">2023-04-29T09:08:00Z</dcterms:created>
  <dcterms:modified xsi:type="dcterms:W3CDTF">2025-11-13T21:26:37Z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