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7" r:id="rId2"/>
    <p:sldId id="348" r:id="rId3"/>
    <p:sldId id="462" r:id="rId4"/>
    <p:sldId id="569" r:id="rId5"/>
    <p:sldId id="657" r:id="rId6"/>
    <p:sldId id="570" r:id="rId7"/>
    <p:sldId id="631" r:id="rId8"/>
    <p:sldId id="643" r:id="rId9"/>
    <p:sldId id="644" r:id="rId10"/>
    <p:sldId id="645" r:id="rId11"/>
    <p:sldId id="646" r:id="rId12"/>
    <p:sldId id="647" r:id="rId13"/>
    <p:sldId id="648" r:id="rId14"/>
    <p:sldId id="650" r:id="rId15"/>
    <p:sldId id="651" r:id="rId16"/>
    <p:sldId id="652" r:id="rId17"/>
    <p:sldId id="649" r:id="rId18"/>
    <p:sldId id="653" r:id="rId19"/>
    <p:sldId id="656" r:id="rId20"/>
    <p:sldId id="637" r:id="rId21"/>
    <p:sldId id="638" r:id="rId22"/>
    <p:sldId id="639" r:id="rId23"/>
    <p:sldId id="640" r:id="rId24"/>
    <p:sldId id="552" r:id="rId25"/>
    <p:sldId id="572" r:id="rId26"/>
    <p:sldId id="622" r:id="rId27"/>
    <p:sldId id="604" r:id="rId28"/>
    <p:sldId id="601" r:id="rId29"/>
    <p:sldId id="603" r:id="rId30"/>
    <p:sldId id="620" r:id="rId31"/>
    <p:sldId id="621" r:id="rId32"/>
    <p:sldId id="586" r:id="rId33"/>
    <p:sldId id="587" r:id="rId34"/>
    <p:sldId id="630" r:id="rId35"/>
    <p:sldId id="623" r:id="rId36"/>
    <p:sldId id="624" r:id="rId37"/>
    <p:sldId id="625" r:id="rId38"/>
    <p:sldId id="628" r:id="rId39"/>
    <p:sldId id="629" r:id="rId40"/>
    <p:sldId id="626" r:id="rId41"/>
    <p:sldId id="598" r:id="rId42"/>
    <p:sldId id="606" r:id="rId43"/>
    <p:sldId id="599" r:id="rId44"/>
    <p:sldId id="605" r:id="rId45"/>
    <p:sldId id="610" r:id="rId46"/>
    <p:sldId id="611" r:id="rId47"/>
    <p:sldId id="627" r:id="rId48"/>
    <p:sldId id="573" r:id="rId49"/>
    <p:sldId id="574" r:id="rId50"/>
    <p:sldId id="576" r:id="rId51"/>
    <p:sldId id="577" r:id="rId52"/>
    <p:sldId id="578" r:id="rId53"/>
    <p:sldId id="615" r:id="rId54"/>
    <p:sldId id="579" r:id="rId55"/>
    <p:sldId id="607" r:id="rId56"/>
    <p:sldId id="608" r:id="rId57"/>
    <p:sldId id="297" r:id="rId58"/>
    <p:sldId id="260" r:id="rId59"/>
    <p:sldId id="30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D1AECE"/>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92" autoAdjust="0"/>
    <p:restoredTop sz="94660"/>
  </p:normalViewPr>
  <p:slideViewPr>
    <p:cSldViewPr snapToGrid="0">
      <p:cViewPr varScale="1">
        <p:scale>
          <a:sx n="63" d="100"/>
          <a:sy n="63" d="100"/>
        </p:scale>
        <p:origin x="648"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2:27.124"/>
    </inkml:context>
    <inkml:brush xml:id="br0">
      <inkml:brushProperty name="width" value="0.35" units="cm"/>
      <inkml:brushProperty name="height" value="0.35" units="cm"/>
      <inkml:brushProperty name="color" value="#FFFFFF"/>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34:51.687"/>
    </inkml:context>
    <inkml:brush xml:id="br0">
      <inkml:brushProperty name="width" value="0.35" units="cm"/>
      <inkml:brushProperty name="height" value="0.35" units="cm"/>
      <inkml:brushProperty name="color" value="#FFFFFF"/>
    </inkml:brush>
  </inkml:definitions>
  <inkml:trace contextRef="#ctx0" brushRef="#br0">8776 2 24575,'954'0'0,"-919"3"0,0 0 0,-1 2 0,47 13 0,30 5 0,176-1 0,5-24 0,-103 0 0,-136 2 0,-5 1 0,-1-2 0,86-14 0,-70 3 0,4-3 0,1 3 0,115-5 0,-162 20 0,-21-3 0,0 0 0,0 0 0,1 0 0,-1 1 0,0-1 0,1 0 0,-1 0 0,0 0 0,0 1 0,1-1 0,-1 0 0,0 0 0,0 1 0,1-1 0,-1 0 0,0 0 0,0 1 0,0-1 0,0 0 0,0 1 0,1-1 0,-1 0 0,0 1 0,0-1 0,0 0 0,0 1 0,0-1 0,0 0 0,0 1 0,-1 1 0,0 0 0,0 0 0,0-1 0,0 1 0,-1 0 0,1-1 0,0 1 0,-1-1 0,1 1 0,-1-1 0,1 0 0,-1 0 0,0 0 0,-3 2 0,-37 23 0,-50 21 0,76-40 0,-1-1 0,0 0 0,0-2 0,0 0 0,-1 0 0,-29 0 0,-190-5 0,84-2 0,-328 4 0,439 1 0,0 3 0,1 1 0,-51 14 0,-52 9 0,-7-23 0,35-3 0,15 13 0,69-10 0,-48 4 0,-222-8 0,158-3 0,131 1 0,1 1 0,0 0 0,-1 1 0,1 0 0,0 1 0,0 0 0,0 1 0,1 0 0,-1 1 0,1 0 0,0 1 0,-18 13 0,27-18 0,0 0 0,0 1 0,0-1 0,0 1 0,1 0 0,-1-1 0,0 1 0,1 0 0,-1 0 0,1 0 0,0 0 0,-1 0 0,1 0 0,0 1 0,0-1 0,1 0 0,-2 3 0,2-3 0,0 0 0,1 0 0,-1 0 0,0-1 0,1 1 0,-1 0 0,1-1 0,0 1 0,-1 0 0,1-1 0,0 1 0,0-1 0,0 1 0,0-1 0,0 0 0,1 1 0,-1-1 0,0 0 0,1 0 0,-1 0 0,0 0 0,1 0 0,1 1 0,199 127 0,-126-79 0,97 47 0,89 28 0,-177-87 0,-60-26 0,-1-1 0,1-2 0,0-1 0,1 0 0,0-2 0,1-1 0,-1-2 0,1 0 0,34-1 0,-13-4 0,0 3 0,52 8 0,201 14 0,0-24 0,-138-1 0,-151 2 0,1 1 0,0-1 0,0 2 0,-1 0 0,1 1 0,-1 0 0,15 6 0,-23-8 0,0 1 0,0 0 0,0 0 0,0 1 0,-1-1 0,1 1 0,-1-1 0,0 1 0,0 0 0,0 1 0,0-1 0,0 0 0,0 1 0,-1-1 0,0 1 0,0 0 0,0 0 0,0 0 0,0 0 0,-1 0 0,0 0 0,0 1 0,1 7 0,-2-10 0,0-1 0,0 0 0,0 1 0,0-1 0,0 0 0,0 1 0,-1-1 0,1 0 0,0 0 0,-1 1 0,1-1 0,-1 0 0,1 0 0,-1 0 0,0 0 0,1 0 0,-1 0 0,0 0 0,0 0 0,0 0 0,0 0 0,0 0 0,0 0 0,0 0 0,0-1 0,0 1 0,0 0 0,0-1 0,-1 1 0,1-1 0,0 1 0,0-1 0,-1 0 0,1 0 0,0 1 0,0-1 0,-1 0 0,-1 0 0,-8 0 0,1 0 0,-1 0 0,-19-4 0,17 2 0,-461-29 0,-3 31 0,209 2 0,250-2 0,-102-3 0,103 1 0,0-1 0,0-1 0,1 0 0,0-1 0,-18-7 0,1 0 0,-1 2 0,0 1 0,-62-8 0,29 6 0,-3 2 0,-1 3 0,-125 7 0,80 1 0,-2393-2 0,2480-2 0,0 0 0,-38-10 0,-27-2 0,-68 7 0,-50-4 0,-16-10 0,142 4 0,62 11 0,-1 1 0,-29-3 0,-278 6 0,167 4 0,-519-2 0,657 2 0,-1 1 0,-34 8 0,-13 1 0,-277-3 0,273-9 0,50 1 0,-1 2 0,-47 10 0,42-6 0,-40 3 0,32-5 0,1 1 0,-56 17 0,52-11 0,-72 9 0,89-17 0,-29 9 0,29-6 0,-32 3 0,-63 7 0,-39 3 0,-285-18 0,227-4 0,-1394 2 0,1607 1 0,1-2 0,-1 1 0,1-1 0,0 0 0,0-1 0,0 0 0,-11-3 0,16 4 0,0 0 0,0 0 0,1 0 0,-1 0 0,0 0 0,1-1 0,-1 1 0,0 0 0,1-1 0,0 1 0,-1-1 0,1 0 0,0 1 0,0-1 0,0 0 0,0 0 0,0 0 0,0 0 0,0 1 0,1-1 0,-1 0 0,1 0 0,-1-1 0,1 1 0,0 0 0,0 0 0,0 0 0,0 0 0,0 0 0,0 0 0,1-2 0,0 0 0,0 1 0,0 0 0,1-1 0,-1 1 0,1 0 0,-1 0 0,1 0 0,0 0 0,0 1 0,0-1 0,1 1 0,-1-1 0,1 1 0,-1-1 0,1 1 0,0 0 0,0 0 0,0 1 0,0-1 0,0 1 0,0-1 0,0 1 0,1 0 0,3-1 0,10-2 0,-1 1 0,1 0 0,26 0 0,-37 2 0,141 1 0,-99 1 0,0-1 0,83-11 0,-60 0 0,105-3 0,73 15 0,-116 0 0,773 0 0,-862 0 0,0 2 0,0 2 0,65 16 0,-36-1 0,84 36 0,-134-48 0,0-1 0,1-1 0,0 0 0,0-2 0,31 1 0,122-6 0,-78-2 0,1258 3 0,-1318 2 0,75 14 0,17 1 0,-62-14 0,120 9 0,128 11 0,3-23 0,-121-2 0,61 19 0,-45-1 0,-172-14 0,0 1 0,-1 3 0,0 1 0,58 18 0,111 29 0,-138-37 0,192 30 0,-191-36 0,-57-8 0,-1 1 0,0 0 0,-1 1 0,1 1 0,24 13 0,67 48 0,-10-6 0,-44-31 0,1-3 0,71 25 0,-7-16 0,-114-35 0,-1-1 0,-1 1 0,1 0 0,0-1 0,0 1 0,-1 0 0,1 0 0,-1 0 0,1 1 0,-1-1 0,1 1 0,-1-1 0,3 4 0,-4-5 0,-1 0 0,0 0 0,0 1 0,0-1 0,0 0 0,0 0 0,0 0 0,0 1 0,0-1 0,0 0 0,0 0 0,0 1 0,0-1 0,0 0 0,0 0 0,0 0 0,0 1 0,0-1 0,0 0 0,0 0 0,0 1 0,0-1 0,-1 0 0,1 0 0,0 0 0,0 1 0,0-1 0,0 0 0,0 0 0,-1 0 0,1 0 0,0 1 0,0-1 0,0 0 0,0 0 0,-1 0 0,1 0 0,0 0 0,0 0 0,0 0 0,-1 0 0,1 0 0,0 1 0,-1-1 0,-7 2 0,1 1 0,-1-1 0,0 0 0,0-1 0,-15 1 0,-49-1 0,37-1 0,-981 0 0,445-2 0,258 2 0,282-1 0,1-2 0,-41-10 0,-26-2 0,-169 11 0,169 5 0,78-2 0,0-1 0,0-1 0,-25-7 0,-31-4 0,44 9 0,-32-9 0,37 7 0,0 2 0,-34-3 0,-288 6 0,174 4 0,-870-2 0,1008 2 0,-1 2 0,1 2 0,-58 16 0,-43 7 0,-73 11 0,29-4 0,-25-3 0,133-18 0,42-7 0,-43 3 0,-68 5 0,-91 5 0,201-20 0,0 1 0,-52 9 0,33-1 0,0-3 0,-58 0 0,-106-8 0,91-1 0,-680 2 0,794 0 0,0-1 0,1 0 0,-1 0 0,1-1 0,-1 0 0,1 0 0,0-1 0,0-1 0,0 1 0,0-1 0,0-1 0,1 0 0,-11-8 0,13 8 0,0 0 0,0-1 0,1 0 0,-1 0 0,1-1 0,1 0 0,-1 0 0,1 0 0,0 0 0,1 0 0,0-1 0,0 0 0,0 1 0,1-1 0,0 0 0,0-9 0,1 16 0,-1-16 0,0 1 0,2 0 0,1-32 0,-1 44 0,1 1 0,-1-1 0,1 1 0,0-1 0,0 1 0,0 0 0,0 0 0,0-1 0,1 1 0,0 0 0,-1 0 0,1 0 0,0 0 0,1 1 0,-1-1 0,0 1 0,1-1 0,-1 1 0,1 0 0,0 0 0,0 0 0,0 0 0,0 0 0,6-2 0,12-1 0,0 1 0,0 1 0,1 1 0,-1 1 0,1 1 0,22 2 0,2 0 0,1445 4 0,-1131-6 0,-305-3 0,78-13 0,38-2 0,377 17 0,-256 3 0,2694-2-1365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3:16.799"/>
    </inkml:context>
    <inkml:brush xml:id="br0">
      <inkml:brushProperty name="width" value="0.35" units="cm"/>
      <inkml:brushProperty name="height" value="0.35" units="cm"/>
      <inkml:brushProperty name="color" value="#FFFFFF"/>
    </inkml:brush>
  </inkml:definitions>
  <inkml:trace contextRef="#ctx0" brushRef="#br0">8582 0 24575,'56'0'0,"101"13"0,-76-2 0,93 0 0,84-12 0,-92-1 0,-149 2 0,0 1 0,0 1 0,0 0 0,0 1 0,0 1 0,28 11 0,-13-5 0,1-1 0,0-1 0,0-2 0,59 4 0,139-10 0,-111-3 0,577 3 0,-687 0 0,-1 1 0,1 0 0,-1 0 0,1 1 0,-1 0 0,0 1 0,0 0 0,11 5 0,-17-6 0,1-1 0,-1 1 0,1 0 0,-1 0 0,0 1 0,0-1 0,0 1 0,-1-1 0,1 1 0,0 0 0,-1 0 0,0 0 0,0 0 0,0 0 0,0 1 0,0-1 0,-1 1 0,1-1 0,-1 1 0,0 0 0,0-1 0,1 8 0,-2-8 0,0 0 0,-1 0 0,1 0 0,-1 0 0,1 0 0,-1 0 0,0 0 0,0 0 0,0 0 0,0-1 0,-1 1 0,1 0 0,-1-1 0,0 1 0,0-1 0,0 0 0,0 1 0,0-1 0,0 0 0,0 0 0,-1 0 0,1-1 0,-1 1 0,-4 2 0,-5 2 0,-1 0 0,-1-1 0,-24 7 0,35-11 0,-48 12 0,-1-2 0,1-3 0,-2-2 0,-89 0 0,-349-9 0,460 1 0,1-1 0,0-2 0,-57-16 0,-39-7 0,42 21 0,-41-8 0,76 8 0,1 2 0,-65 1 0,-6 1 0,24-12 0,62 9 0,-36-3 0,42 7 0,14 0 0,-1 1 0,0 1 0,0 0 0,0 0 0,0 1 0,0 1 0,-19 5 0,30-5 0,0-1 0,1 0 0,-1 1 0,1 0 0,-1-1 0,1 1 0,0 0 0,0 0 0,0 1 0,0-1 0,0 0 0,0 1 0,0-1 0,1 1 0,0-1 0,-1 1 0,1 0 0,0 0 0,0-1 0,0 1 0,0 3 0,-1 9 0,0-1 0,1 0 0,1 21 0,0-22 0,0 0 0,-3 21 0,-2-17 0,-1 0 0,0 0 0,-1 0 0,-1-1 0,0-1 0,-1 1 0,-1-1 0,0-1 0,-1 0 0,-19 19 0,-1-3 0,-1-1 0,-1-1 0,-45 27 0,20-20 0,0-3 0,-3-3 0,0-2 0,-2-3 0,-90 23 0,-334 49 0,7-25 0,-1-35 0,481-36 0,-15 1 0,0-1 0,1-1 0,-1 0 0,-15-4 0,29 5 0,1 0 0,-1 0 0,0 0 0,0 0 0,0-1 0,1 1 0,-1 0 0,0-1 0,1 1 0,-1 0 0,0-1 0,1 1 0,-1-1 0,0 1 0,1-1 0,-1 1 0,1-1 0,-1 1 0,1-1 0,-1 0 0,1 1 0,-1-1 0,1 0 0,-1 1 0,1-1 0,0 0 0,0 0 0,-1 1 0,1-1 0,0 0 0,0 0 0,0 1 0,0-1 0,0 0 0,0 0 0,0 0 0,0 1 0,0-1 0,0 0 0,0 0 0,1 0 0,-1 1 0,0-1 0,1 0 0,-1 1 0,0-1 0,1 0 0,-1 1 0,1-1 0,-1 0 0,1 1 0,0-1 0,3-5 0,0 0 0,1 1 0,0 0 0,9-7 0,21-13 0,-21 16 0,-1 0 0,0-1 0,-1 0 0,22-24 0,-32 32 0,0 0 0,-1 0 0,1-1 0,0 1 0,-1-1 0,0 1 0,0-1 0,0 0 0,0 0 0,0 1 0,0-1 0,-1 0 0,1 0 0,-1 0 0,0 0 0,0 1 0,0-1 0,0 0 0,0 0 0,-1 0 0,1 0 0,-1 0 0,0 1 0,0-1 0,0 0 0,0 1 0,0-1 0,0 0 0,-1 1 0,1-1 0,-1 1 0,0 0 0,-2-3 0,-3-2 0,0 1 0,-1-1 0,0 1 0,0 1 0,0-1 0,0 1 0,-1 1 0,0-1 0,0 2 0,0-1 0,-1 1 0,1 1 0,-1-1 0,-9 0 0,-19-1 0,1 1 0,-48 3 0,15 1 0,-76 3 0,122-2 0,1 1 0,0 2 0,0 0 0,-27 10 0,23-6 0,0-1 0,-1-2 0,0 0 0,-52 2 0,-117-9 0,85-1 0,-468 2 0,545 2 0,0 1 0,-38 9 0,34-5 0,-58 3 0,-220-9 0,141-3 0,143 1 0,1-2 0,-37-9 0,-24-2 0,-20-2 0,64 7 0,-51-1 0,34 6 0,-69-13 0,82 10 0,0 3 0,-59 3 0,-29-1 0,26-13 0,-14-2 0,111 16 0,-11 1 0,1-3 0,-40-7 0,28 3 0,-1 2 0,1 1 0,-69 4 0,-38-3 0,129 0 0,1 0 0,-19-6 0,-29-5 0,-19 8 0,-95 6 0,72 2 0,-1568-2 0,1666 0 0,0 1 0,0-1 0,0 1 0,1 1 0,-1 0 0,0 0 0,1 1 0,-1 0 0,1 0 0,0 1 0,0 0 0,0 1 0,-11 8 0,13-8 0,1 0 0,-1 1 0,1 0 0,0 0 0,0 0 0,1 0 0,-1 1 0,2 0 0,-1 0 0,1 0 0,0 0 0,0 1 0,1-1 0,0 1 0,-2 14 0,3-15 0,0 0 0,1 0 0,0 0 0,0 0 0,1 0 0,0 0 0,0 1 0,0-2 0,1 1 0,3 9 0,-3-12 0,1 1 0,-1-1 0,1 1 0,0-1 0,0 0 0,0 0 0,0 0 0,1-1 0,0 1 0,0-1 0,0 0 0,0 0 0,0 0 0,0-1 0,8 4 0,2-1 0,0 0 0,0-1 0,0 0 0,1-1 0,0 0 0,15-1 0,93-1 0,-81-3 0,403-2 0,-416 3 0,1-2 0,40-9 0,-36 5 0,46-3 0,381 8 0,-239 4 0,992-2 0,-1167-3 0,-1-2 0,92-21 0,31-4 0,-58 13 0,-71 9 0,72-4 0,490 12 0,-276 1 0,629-1 0,-907-2 0,53-10 0,4 0 0,228 3-1365,-267 9-5461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a:t>
            </a:fld>
            <a:endParaRPr lang="en-US" dirty="0"/>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8</a:t>
            </a:fld>
            <a:endParaRPr lang="en-US"/>
          </a:p>
        </p:txBody>
      </p:sp>
    </p:spTree>
    <p:extLst>
      <p:ext uri="{BB962C8B-B14F-4D97-AF65-F5344CB8AC3E}">
        <p14:creationId xmlns:p14="http://schemas.microsoft.com/office/powerpoint/2010/main" val="3563082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182042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36838361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1869430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587391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a:t>
            </a:fld>
            <a:endParaRPr lang="en-US"/>
          </a:p>
        </p:txBody>
      </p:sp>
    </p:spTree>
    <p:extLst>
      <p:ext uri="{BB962C8B-B14F-4D97-AF65-F5344CB8AC3E}">
        <p14:creationId xmlns:p14="http://schemas.microsoft.com/office/powerpoint/2010/main" val="5451538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17</a:t>
            </a:fld>
            <a:endParaRPr lang="en-US"/>
          </a:p>
        </p:txBody>
      </p:sp>
    </p:spTree>
    <p:extLst>
      <p:ext uri="{BB962C8B-B14F-4D97-AF65-F5344CB8AC3E}">
        <p14:creationId xmlns:p14="http://schemas.microsoft.com/office/powerpoint/2010/main" val="25192325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2573242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37223470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23</a:t>
            </a:fld>
            <a:endParaRPr lang="en-US"/>
          </a:p>
        </p:txBody>
      </p:sp>
    </p:spTree>
    <p:extLst>
      <p:ext uri="{BB962C8B-B14F-4D97-AF65-F5344CB8AC3E}">
        <p14:creationId xmlns:p14="http://schemas.microsoft.com/office/powerpoint/2010/main" val="2889899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hyperlink" Target="https://www.youtube.com/watch?v=Vl74ypiwlA4"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6.emf"/><Relationship Id="rId4" Type="http://schemas.openxmlformats.org/officeDocument/2006/relationships/image" Target="../media/image12.emf"/></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13" Type="http://schemas.openxmlformats.org/officeDocument/2006/relationships/image" Target="../media/image140.png"/><Relationship Id="rId3" Type="http://schemas.openxmlformats.org/officeDocument/2006/relationships/image" Target="../media/image6.emf"/><Relationship Id="rId12" Type="http://schemas.openxmlformats.org/officeDocument/2006/relationships/customXml" Target="../ink/ink2.xml"/><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customXml" Target="../ink/ink1.xml"/><Relationship Id="rId11" Type="http://schemas.microsoft.com/office/2007/relationships/hdphoto" Target="../media/hdphoto4.wdp"/><Relationship Id="rId5" Type="http://schemas.openxmlformats.org/officeDocument/2006/relationships/image" Target="../media/image7.png"/><Relationship Id="rId15" Type="http://schemas.openxmlformats.org/officeDocument/2006/relationships/image" Target="../media/image150.png"/><Relationship Id="rId10" Type="http://schemas.openxmlformats.org/officeDocument/2006/relationships/image" Target="../media/image21.png"/><Relationship Id="rId4" Type="http://schemas.openxmlformats.org/officeDocument/2006/relationships/image" Target="../media/image13.emf"/><Relationship Id="rId9" Type="http://schemas.openxmlformats.org/officeDocument/2006/relationships/image" Target="../media/image12.png"/><Relationship Id="rId14" Type="http://schemas.openxmlformats.org/officeDocument/2006/relationships/customXml" Target="../ink/ink3.xml"/></Relationships>
</file>

<file path=ppt/slides/_rels/slide31.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5.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13.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13.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hyperlink" Target="https://techxplore.com/news/2022-04-disney-metaverse.html" TargetMode="External"/><Relationship Id="rId4" Type="http://schemas.openxmlformats.org/officeDocument/2006/relationships/image" Target="../media/image13.emf"/></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13.emf"/></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gif"/><Relationship Id="rId5" Type="http://schemas.openxmlformats.org/officeDocument/2006/relationships/image" Target="../media/image13.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13.emf"/></Relationships>
</file>

<file path=ppt/slides/_rels/slide5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doi.org/10.1186/s13677-022-00314-5" TargetMode="External"/><Relationship Id="rId2" Type="http://schemas.openxmlformats.org/officeDocument/2006/relationships/image" Target="../media/image33.emf"/><Relationship Id="rId1" Type="http://schemas.openxmlformats.org/officeDocument/2006/relationships/slideLayout" Target="../slideLayouts/slideLayout7.xml"/><Relationship Id="rId6" Type="http://schemas.openxmlformats.org/officeDocument/2006/relationships/hyperlink" Target="https://www.researchgate.net/publication/358729671" TargetMode="External"/><Relationship Id="rId5" Type="http://schemas.openxmlformats.org/officeDocument/2006/relationships/image" Target="../media/image6.emf"/><Relationship Id="rId4" Type="http://schemas.openxmlformats.org/officeDocument/2006/relationships/image" Target="../media/image12.emf"/></Relationships>
</file>

<file path=ppt/slides/_rels/slide5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W6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3" name="Rectangle: Rounded Corners 2">
            <a:extLst>
              <a:ext uri="{FF2B5EF4-FFF2-40B4-BE49-F238E27FC236}">
                <a16:creationId xmlns:a16="http://schemas.microsoft.com/office/drawing/2014/main" id="{61C1FA49-8119-5366-C0EA-5D89AB7ADAC4}"/>
              </a:ext>
            </a:extLst>
          </p:cNvPr>
          <p:cNvSpPr/>
          <p:nvPr/>
        </p:nvSpPr>
        <p:spPr>
          <a:xfrm>
            <a:off x="5289901" y="1605184"/>
            <a:ext cx="5648662" cy="3707486"/>
          </a:xfrm>
          <a:prstGeom prst="roundRect">
            <a:avLst/>
          </a:prstGeom>
          <a:solidFill>
            <a:schemeClr val="accent1">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ar-EG" sz="4800" b="1" dirty="0">
                <a:solidFill>
                  <a:srgbClr val="0A1F61"/>
                </a:solidFill>
                <a:latin typeface="Tajawal ExtraBold" panose="00000800000000000000" pitchFamily="2" charset="-78"/>
                <a:cs typeface="Tajawal ExtraBold" panose="00000800000000000000" pitchFamily="2" charset="-78"/>
              </a:rPr>
              <a:t>مواعيد الحلقات </a:t>
            </a:r>
          </a:p>
          <a:p>
            <a:pPr algn="ctr"/>
            <a:r>
              <a:rPr lang="ar-EG" sz="4800" b="1" dirty="0">
                <a:solidFill>
                  <a:srgbClr val="0A1F61"/>
                </a:solidFill>
                <a:latin typeface="Tajawal ExtraBold" panose="00000800000000000000" pitchFamily="2" charset="-78"/>
                <a:cs typeface="Tajawal ExtraBold" panose="00000800000000000000" pitchFamily="2" charset="-78"/>
              </a:rPr>
              <a:t>في رمضان</a:t>
            </a:r>
          </a:p>
          <a:p>
            <a:pPr algn="ctr"/>
            <a:endParaRPr lang="ar-EG" dirty="0">
              <a:ln w="0"/>
              <a:solidFill>
                <a:srgbClr val="0A1F61"/>
              </a:solidFill>
              <a:effectLst>
                <a:outerShdw blurRad="38100" dist="19050" dir="2700000" algn="tl" rotWithShape="0">
                  <a:schemeClr val="dk1">
                    <a:alpha val="40000"/>
                  </a:schemeClr>
                </a:outerShdw>
              </a:effectLst>
            </a:endParaRPr>
          </a:p>
          <a:p>
            <a:pPr algn="ctr"/>
            <a:r>
              <a:rPr lang="ar-EG" sz="3200" b="1" dirty="0">
                <a:ln w="0"/>
                <a:solidFill>
                  <a:srgbClr val="0A1F61"/>
                </a:solidFill>
                <a:effectLst>
                  <a:outerShdw blurRad="38100" dist="19050" dir="2700000" algn="tl" rotWithShape="0">
                    <a:schemeClr val="dk1">
                      <a:alpha val="40000"/>
                    </a:schemeClr>
                  </a:outerShdw>
                </a:effectLst>
              </a:rPr>
              <a:t>الأربعاء من الساعة 10م إلى 10:45م بتوقيت السعودية</a:t>
            </a:r>
            <a:endParaRPr lang="en-US" sz="3200" b="1" dirty="0">
              <a:ln w="0"/>
              <a:solidFill>
                <a:srgbClr val="0A1F6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68000"/>
    </mc:Choice>
    <mc:Fallback xmlns="">
      <p:transition spd="slow" advTm="68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44072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611995"/>
            <a:ext cx="6821853" cy="55040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64000"/>
    </mc:Choice>
    <mc:Fallback xmlns="">
      <p:transition spd="slow" advTm="6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F0E18DA-D4BA-CB2E-6D04-01F5A34708F2}"/>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3D11A5D-9E7B-5FD4-84DB-A987E3262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47F2BD3-BF98-6817-ABF0-87EB941AF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6659F24F-1245-BF4E-B5FA-67363B2672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1791DAF-2395-FF69-127E-FE4AF1A0A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77C17C7F-04B2-A5BF-8911-951B98FB5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2D3DC9BD-2239-323D-B231-F449C1719F05}"/>
              </a:ext>
            </a:extLst>
          </p:cNvPr>
          <p:cNvPicPr>
            <a:picLocks noChangeAspect="1"/>
          </p:cNvPicPr>
          <p:nvPr/>
        </p:nvPicPr>
        <p:blipFill>
          <a:blip r:embed="rId2"/>
          <a:stretch>
            <a:fillRect/>
          </a:stretch>
        </p:blipFill>
        <p:spPr>
          <a:xfrm>
            <a:off x="4177716" y="208296"/>
            <a:ext cx="574097" cy="6501262"/>
          </a:xfrm>
          <a:prstGeom prst="rect">
            <a:avLst/>
          </a:prstGeom>
        </p:spPr>
      </p:pic>
      <p:pic>
        <p:nvPicPr>
          <p:cNvPr id="5" name="Picture 4">
            <a:extLst>
              <a:ext uri="{FF2B5EF4-FFF2-40B4-BE49-F238E27FC236}">
                <a16:creationId xmlns:a16="http://schemas.microsoft.com/office/drawing/2014/main" id="{CB5CA435-AD44-09CB-F4E3-4BC23FEA583D}"/>
              </a:ext>
            </a:extLst>
          </p:cNvPr>
          <p:cNvPicPr>
            <a:picLocks noChangeAspect="1"/>
          </p:cNvPicPr>
          <p:nvPr/>
        </p:nvPicPr>
        <p:blipFill>
          <a:blip r:embed="rId2"/>
          <a:stretch>
            <a:fillRect/>
          </a:stretch>
        </p:blipFill>
        <p:spPr>
          <a:xfrm>
            <a:off x="11565526" y="3620573"/>
            <a:ext cx="221078" cy="2503561"/>
          </a:xfrm>
          <a:prstGeom prst="rect">
            <a:avLst/>
          </a:prstGeom>
        </p:spPr>
      </p:pic>
      <p:pic>
        <p:nvPicPr>
          <p:cNvPr id="2" name="Picture 1">
            <a:extLst>
              <a:ext uri="{FF2B5EF4-FFF2-40B4-BE49-F238E27FC236}">
                <a16:creationId xmlns:a16="http://schemas.microsoft.com/office/drawing/2014/main" id="{1E7B5356-0F84-84EA-3655-90EF8521509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4BCD14DC-2726-B9F3-C7A3-2475BD7C7F0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Objectives</a:t>
            </a:r>
          </a:p>
        </p:txBody>
      </p:sp>
      <p:sp>
        <p:nvSpPr>
          <p:cNvPr id="11" name="TextBox 10">
            <a:extLst>
              <a:ext uri="{FF2B5EF4-FFF2-40B4-BE49-F238E27FC236}">
                <a16:creationId xmlns:a16="http://schemas.microsoft.com/office/drawing/2014/main" id="{C03E95B4-FD88-E5DF-C7C4-9D0F7456C85F}"/>
              </a:ext>
            </a:extLst>
          </p:cNvPr>
          <p:cNvSpPr txBox="1"/>
          <p:nvPr/>
        </p:nvSpPr>
        <p:spPr>
          <a:xfrm>
            <a:off x="4876989" y="733866"/>
            <a:ext cx="6684960" cy="557505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about the digital revolution and how it led to digital transformation and what are its tools.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how Digital leadership can effectively achieve successful digital transformation, and what is the importance of digital leadership in the era of digitalization.</a:t>
            </a:r>
          </a:p>
          <a:p>
            <a:pPr marL="342900" indent="-342900" algn="just">
              <a:lnSpc>
                <a:spcPct val="15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31509680"/>
      </p:ext>
    </p:extLst>
  </p:cSld>
  <p:clrMapOvr>
    <a:masterClrMapping/>
  </p:clrMapOvr>
  <mc:AlternateContent xmlns:mc="http://schemas.openxmlformats.org/markup-compatibility/2006">
    <mc:Choice xmlns:p14="http://schemas.microsoft.com/office/powerpoint/2010/main" Requires="p14">
      <p:transition spd="slow" p14:dur="2000" advTm="68000"/>
    </mc:Choice>
    <mc:Fallback>
      <p:transition spd="slow" advTm="6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935407" y="2792081"/>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24037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Accuracy in communication is one of the most critical communication skills.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This applies to both verbal and written communications.  Accuracy in communication puts you and your audiences on the same page.  Your message is clearly and accurately delivered.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The possibility of misunderstandings, misinterpretations and even poor decisions, is radically reduced.  Consistent communications also make future conversations easier, because the definitions are concrete, discussions about misunderstandings and ambiguities are avoided, and trust is built.</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Many people have begun to conflate terminology </a:t>
            </a:r>
            <a:r>
              <a:rPr lang="ar-EG" sz="2000" b="1" dirty="0">
                <a:solidFill>
                  <a:srgbClr val="0A1F61"/>
                </a:solidFill>
                <a:cs typeface="Tajawal ExtraBold" panose="00000800000000000000" pitchFamily="2" charset="-78"/>
              </a:rPr>
              <a:t>دمج المصطلحات </a:t>
            </a:r>
            <a:r>
              <a:rPr lang="en-US" sz="2000" b="1" dirty="0">
                <a:solidFill>
                  <a:srgbClr val="0A1F61"/>
                </a:solidFill>
                <a:cs typeface="Tajawal ExtraBold" panose="00000800000000000000" pitchFamily="2" charset="-78"/>
              </a:rPr>
              <a:t>either out of ignorance or for their own benefit, which creates confusion, because suddenly we’re talking about different things but calling them the same.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Some have begun labeling digitalization as digital transformation so, it is important to clarify difference between Digitization, Digitalization, and Digital Transformation.</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338000"/>
    </mc:Choice>
    <mc:Fallback xmlns="">
      <p:transition spd="slow" advTm="33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W3 Lecture</a:t>
            </a:r>
          </a:p>
        </p:txBody>
      </p:sp>
      <p:pic>
        <p:nvPicPr>
          <p:cNvPr id="3" name="Picture 2" descr="Logo&#10;&#10;Description automatically generated">
            <a:extLst>
              <a:ext uri="{FF2B5EF4-FFF2-40B4-BE49-F238E27FC236}">
                <a16:creationId xmlns:a16="http://schemas.microsoft.com/office/drawing/2014/main" id="{C8284035-E0B1-5363-314A-D47E27E1559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6298"/>
          <a:stretch/>
        </p:blipFill>
        <p:spPr>
          <a:xfrm>
            <a:off x="6096000" y="1526628"/>
            <a:ext cx="4251259" cy="3801076"/>
          </a:xfrm>
          <a:prstGeom prst="rect">
            <a:avLst/>
          </a:prstGeom>
        </p:spPr>
      </p:pic>
      <p:sp>
        <p:nvSpPr>
          <p:cNvPr id="4" name="Flowchart: Connector 3">
            <a:extLst>
              <a:ext uri="{FF2B5EF4-FFF2-40B4-BE49-F238E27FC236}">
                <a16:creationId xmlns:a16="http://schemas.microsoft.com/office/drawing/2014/main" id="{26EC5156-87F2-2E30-8F6D-4627960B6278}"/>
              </a:ext>
            </a:extLst>
          </p:cNvPr>
          <p:cNvSpPr/>
          <p:nvPr/>
        </p:nvSpPr>
        <p:spPr>
          <a:xfrm>
            <a:off x="3569313" y="418026"/>
            <a:ext cx="800435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4000" dirty="0">
                <a:ln w="0"/>
                <a:solidFill>
                  <a:srgbClr val="0A1F61"/>
                </a:solidFill>
                <a:effectLst>
                  <a:outerShdw blurRad="38100" dist="19050" dir="2700000" algn="tl" rotWithShape="0">
                    <a:schemeClr val="dk1">
                      <a:alpha val="40000"/>
                    </a:schemeClr>
                  </a:outerShdw>
                </a:effectLst>
              </a:rPr>
              <a:t>Zuckerberg’s  Case Study</a:t>
            </a:r>
          </a:p>
        </p:txBody>
      </p:sp>
      <p:pic>
        <p:nvPicPr>
          <p:cNvPr id="9" name="Picture 8" descr="A person with short hair wearing a blue shirt&#10;&#10;Description automatically generated">
            <a:extLst>
              <a:ext uri="{FF2B5EF4-FFF2-40B4-BE49-F238E27FC236}">
                <a16:creationId xmlns:a16="http://schemas.microsoft.com/office/drawing/2014/main" id="{EB38BD52-D9A3-52C1-CFE4-5A90890663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6525" y="2574979"/>
            <a:ext cx="3143250" cy="3905250"/>
          </a:xfrm>
          <a:prstGeom prst="rect">
            <a:avLst/>
          </a:prstGeom>
        </p:spPr>
      </p:pic>
      <p:pic>
        <p:nvPicPr>
          <p:cNvPr id="11" name="Picture 10" descr="A blue infinity symbol with black text&#10;&#10;Description automatically generated">
            <a:extLst>
              <a:ext uri="{FF2B5EF4-FFF2-40B4-BE49-F238E27FC236}">
                <a16:creationId xmlns:a16="http://schemas.microsoft.com/office/drawing/2014/main" id="{5F492CA9-3562-BEA7-CFD7-95C2F77EBD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3341" y="5327704"/>
            <a:ext cx="3076575" cy="1152525"/>
          </a:xfrm>
          <a:prstGeom prst="rect">
            <a:avLst/>
          </a:prstGeom>
        </p:spPr>
      </p:pic>
      <p:pic>
        <p:nvPicPr>
          <p:cNvPr id="7" name="Picture 6">
            <a:extLst>
              <a:ext uri="{FF2B5EF4-FFF2-40B4-BE49-F238E27FC236}">
                <a16:creationId xmlns:a16="http://schemas.microsoft.com/office/drawing/2014/main" id="{8D3D7C4F-ADAE-17C1-969B-70C866FED0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2481" y="0"/>
            <a:ext cx="2458720" cy="2458720"/>
          </a:xfrm>
          <a:prstGeom prst="rect">
            <a:avLst/>
          </a:prstGeom>
        </p:spPr>
      </p:pic>
    </p:spTree>
    <p:extLst>
      <p:ext uri="{BB962C8B-B14F-4D97-AF65-F5344CB8AC3E}">
        <p14:creationId xmlns:p14="http://schemas.microsoft.com/office/powerpoint/2010/main" val="205200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4600042"/>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Mark Elliot Zuckerberg (/ˈ</a:t>
            </a:r>
            <a:r>
              <a:rPr lang="en-US" sz="2200" b="1" dirty="0" err="1">
                <a:solidFill>
                  <a:srgbClr val="0A1F61"/>
                </a:solidFill>
                <a:latin typeface="Tajawal ExtraBold" panose="00000800000000000000" pitchFamily="2" charset="-78"/>
                <a:cs typeface="Tajawal ExtraBold" panose="00000800000000000000" pitchFamily="2" charset="-78"/>
              </a:rPr>
              <a:t>zʌkərbɜːrɡ</a:t>
            </a:r>
            <a:r>
              <a:rPr lang="en-US" sz="2200" b="1" dirty="0">
                <a:solidFill>
                  <a:srgbClr val="0A1F61"/>
                </a:solidFill>
                <a:latin typeface="Tajawal ExtraBold" panose="00000800000000000000" pitchFamily="2" charset="-78"/>
                <a:cs typeface="Tajawal ExtraBold" panose="00000800000000000000" pitchFamily="2" charset="-78"/>
              </a:rPr>
              <a:t>/; born May 14, 1984) is an American business magnate</a:t>
            </a:r>
            <a:r>
              <a:rPr lang="ar-EG" sz="2200" b="1" dirty="0">
                <a:solidFill>
                  <a:srgbClr val="0A1F61"/>
                </a:solidFill>
                <a:latin typeface="Tajawal ExtraBold" panose="00000800000000000000" pitchFamily="2" charset="-78"/>
                <a:cs typeface="Tajawal ExtraBold" panose="00000800000000000000" pitchFamily="2" charset="-78"/>
              </a:rPr>
              <a:t> رجل أعمال</a:t>
            </a:r>
            <a:r>
              <a:rPr lang="en-US" sz="2200" b="1" dirty="0">
                <a:solidFill>
                  <a:srgbClr val="0A1F61"/>
                </a:solidFill>
                <a:latin typeface="Tajawal ExtraBold" panose="00000800000000000000" pitchFamily="2" charset="-78"/>
                <a:cs typeface="Tajawal ExtraBold" panose="00000800000000000000" pitchFamily="2" charset="-78"/>
              </a:rPr>
              <a:t>, computer programmer, internet entrepreneur, and philanthropist</a:t>
            </a:r>
            <a:r>
              <a:rPr lang="ar-EG" sz="2200" b="1" dirty="0">
                <a:solidFill>
                  <a:srgbClr val="0A1F61"/>
                </a:solidFill>
                <a:latin typeface="Tajawal ExtraBold" panose="00000800000000000000" pitchFamily="2" charset="-78"/>
                <a:cs typeface="Tajawal ExtraBold" panose="00000800000000000000" pitchFamily="2" charset="-78"/>
              </a:rPr>
              <a:t> فاعل خير</a:t>
            </a:r>
            <a:r>
              <a:rPr lang="en-US" sz="22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co-founded the social media service Facebook and its parent company Meta Platforms (formerly Facebook, Inc.), of which he is executive chairman, chief executive officer and controlling shareholder.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Zuckerberg attended Harvard University, where he launched Facebook in February 2004 with his roommates Eduardo Saverin, Andrew McCollum, Dustin Moskovitz and Chris Hughes. </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33560946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648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510787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Originally launched in only select college campuses, the site expanded rapidly and eventually beyond colleges, reaching one billion users in 2012.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Zuckerberg took the company public in May 2012 with majority shares. In 2007, at age 23, he became the world's youngest self-made billionaire.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has since used his funds to organize multiple philanthropic endeavors, including the establishment of the Chan Zuckerberg Initiative.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Mark Zuckerberg also has the distinction of being the world's youngest billionaire, which he achieved in 2008 at the age of 24. </a:t>
            </a:r>
          </a:p>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He was named "Man of the Year" by Time magazine in 2010.</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1990022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7" y="1303434"/>
            <a:ext cx="11011327" cy="282865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 of November 2020, Zuckerberg's net worth is $101.2 billion, making him the fourth richest person in the world and he is also the only person under 40 years of age in Forbes list of 20 richest people in the world. </a:t>
            </a:r>
          </a:p>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517525" algn="ctr">
              <a:lnSpc>
                <a:spcPct val="150000"/>
              </a:lnSpc>
            </a:pPr>
            <a:endParaRPr lang="en-US" sz="2800" b="1" dirty="0">
              <a:solidFill>
                <a:srgbClr val="C00000"/>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1" name="Picture 10" descr="A colorful question mark made out of many small colored question marks&#10;&#10;Description automatically generated">
            <a:extLst>
              <a:ext uri="{FF2B5EF4-FFF2-40B4-BE49-F238E27FC236}">
                <a16:creationId xmlns:a16="http://schemas.microsoft.com/office/drawing/2014/main" id="{1F337BDA-F679-1070-5D88-67D8F3BDE1F5}"/>
              </a:ext>
            </a:extLst>
          </p:cNvPr>
          <p:cNvPicPr>
            <a:picLocks noChangeAspect="1"/>
          </p:cNvPicPr>
          <p:nvPr/>
        </p:nvPicPr>
        <p:blipFill rotWithShape="1">
          <a:blip r:embed="rId7">
            <a:extLst>
              <a:ext uri="{28A0092B-C50C-407E-A947-70E740481C1C}">
                <a14:useLocalDpi xmlns:a14="http://schemas.microsoft.com/office/drawing/2010/main" val="0"/>
              </a:ext>
            </a:extLst>
          </a:blip>
          <a:srcRect l="33312" r="33585"/>
          <a:stretch/>
        </p:blipFill>
        <p:spPr>
          <a:xfrm>
            <a:off x="5613258" y="3429000"/>
            <a:ext cx="1686296" cy="2360543"/>
          </a:xfrm>
          <a:prstGeom prst="rect">
            <a:avLst/>
          </a:prstGeom>
        </p:spPr>
      </p:pic>
    </p:spTree>
    <p:extLst>
      <p:ext uri="{BB962C8B-B14F-4D97-AF65-F5344CB8AC3E}">
        <p14:creationId xmlns:p14="http://schemas.microsoft.com/office/powerpoint/2010/main" val="3268573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1305165"/>
          </a:xfrm>
          <a:prstGeom prst="rect">
            <a:avLst/>
          </a:prstGeom>
          <a:noFill/>
        </p:spPr>
        <p:txBody>
          <a:bodyPr wrap="square" rtlCol="0">
            <a:spAutoFit/>
          </a:bodyPr>
          <a:lstStyle/>
          <a:p>
            <a:pPr marL="517525" algn="ctr">
              <a:lnSpc>
                <a:spcPct val="150000"/>
              </a:lnSpc>
            </a:pPr>
            <a:r>
              <a:rPr lang="en-US" sz="2800" b="1" dirty="0">
                <a:solidFill>
                  <a:srgbClr val="C00000"/>
                </a:solidFill>
                <a:latin typeface="Tajawal ExtraBold" panose="00000800000000000000" pitchFamily="2" charset="-78"/>
                <a:cs typeface="Tajawal ExtraBold" panose="00000800000000000000" pitchFamily="2" charset="-78"/>
                <a:hlinkClick r:id="rId7"/>
              </a:rPr>
              <a:t>https://www.youtube.com/watch?v=Vl74ypiwlA4</a:t>
            </a:r>
            <a:endParaRPr lang="en-US" sz="2800" b="1" dirty="0">
              <a:solidFill>
                <a:srgbClr val="C00000"/>
              </a:solidFill>
              <a:latin typeface="Tajawal ExtraBold" panose="00000800000000000000" pitchFamily="2" charset="-78"/>
              <a:cs typeface="Tajawal ExtraBold" panose="00000800000000000000" pitchFamily="2" charset="-78"/>
            </a:endParaRPr>
          </a:p>
          <a:p>
            <a:pPr marL="517525" algn="ctr">
              <a:lnSpc>
                <a:spcPct val="150000"/>
              </a:lnSpc>
            </a:pPr>
            <a:endParaRPr lang="en-US" sz="2800" b="1" dirty="0">
              <a:solidFill>
                <a:srgbClr val="C00000"/>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pic>
        <p:nvPicPr>
          <p:cNvPr id="12" name="Picture 11" descr="A red and black button with a white play button&#10;&#10;Description automatically generated">
            <a:extLst>
              <a:ext uri="{FF2B5EF4-FFF2-40B4-BE49-F238E27FC236}">
                <a16:creationId xmlns:a16="http://schemas.microsoft.com/office/drawing/2014/main" id="{1711696E-C745-FBFF-36F9-47B444B3F9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65423" y="2000801"/>
            <a:ext cx="3214688" cy="1800225"/>
          </a:xfrm>
          <a:prstGeom prst="rect">
            <a:avLst/>
          </a:prstGeom>
        </p:spPr>
      </p:pic>
      <p:sp>
        <p:nvSpPr>
          <p:cNvPr id="7" name="TextBox 6">
            <a:extLst>
              <a:ext uri="{FF2B5EF4-FFF2-40B4-BE49-F238E27FC236}">
                <a16:creationId xmlns:a16="http://schemas.microsoft.com/office/drawing/2014/main" id="{B849B915-6F86-D1DB-6D73-40885F1F792A}"/>
              </a:ext>
            </a:extLst>
          </p:cNvPr>
          <p:cNvSpPr txBox="1"/>
          <p:nvPr/>
        </p:nvSpPr>
        <p:spPr>
          <a:xfrm>
            <a:off x="1262952" y="3339540"/>
            <a:ext cx="11011327" cy="3244158"/>
          </a:xfrm>
          <a:prstGeom prst="rect">
            <a:avLst/>
          </a:prstGeom>
          <a:noFill/>
        </p:spPr>
        <p:txBody>
          <a:bodyPr wrap="square" rtlCol="0">
            <a:spAutoFit/>
          </a:bodyPr>
          <a:lstStyle/>
          <a:p>
            <a:pPr marL="974725" indent="-457200" algn="just" rtl="1">
              <a:lnSpc>
                <a:spcPct val="150000"/>
              </a:lnSpc>
              <a:buFont typeface="Wingdings" panose="05000000000000000000" pitchFamily="2" charset="2"/>
              <a:buChar char="q"/>
            </a:pPr>
            <a:r>
              <a:rPr lang="ar-EG" sz="2800" b="1" dirty="0">
                <a:solidFill>
                  <a:srgbClr val="C00000"/>
                </a:solidFill>
                <a:latin typeface="Tajawal ExtraBold" panose="00000800000000000000" pitchFamily="2" charset="-78"/>
                <a:cs typeface="Tajawal ExtraBold" panose="00000800000000000000" pitchFamily="2" charset="-78"/>
              </a:rPr>
              <a:t>القيم الثقافية "الحرية" و"القرارات الجريئة" و"النفوذ والتأثير"</a:t>
            </a:r>
          </a:p>
          <a:p>
            <a:pPr marL="1431925" lvl="1" indent="-457200" algn="just" rtl="1">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Newsfeed</a:t>
            </a:r>
            <a:r>
              <a:rPr lang="ar-EG" sz="2800" b="1" dirty="0">
                <a:solidFill>
                  <a:srgbClr val="0A1F61"/>
                </a:solidFill>
                <a:latin typeface="Tajawal ExtraBold" panose="00000800000000000000" pitchFamily="2" charset="-78"/>
                <a:cs typeface="Tajawal ExtraBold" panose="00000800000000000000" pitchFamily="2" charset="-78"/>
              </a:rPr>
              <a:t> الشبكات الاجتماعية كمنصات لتطوير البرامج الاجتماعية</a:t>
            </a:r>
          </a:p>
          <a:p>
            <a:pPr marL="1431925" lvl="1" indent="-457200" algn="just" rtl="1">
              <a:lnSpc>
                <a:spcPct val="150000"/>
              </a:lnSpc>
              <a:buFont typeface="Wingdings" panose="05000000000000000000" pitchFamily="2" charset="2"/>
              <a:buChar char="q"/>
            </a:pPr>
            <a:r>
              <a:rPr lang="ar-EG" sz="2800" b="1" dirty="0">
                <a:solidFill>
                  <a:srgbClr val="0A1F61"/>
                </a:solidFill>
                <a:latin typeface="Tajawal ExtraBold" panose="00000800000000000000" pitchFamily="2" charset="-78"/>
                <a:cs typeface="Tajawal ExtraBold" panose="00000800000000000000" pitchFamily="2" charset="-78"/>
              </a:rPr>
              <a:t>مليون مهندس برمجة (مهندس لكل مليون مستخدم)</a:t>
            </a:r>
          </a:p>
          <a:p>
            <a:pPr marL="1431925" lvl="1" indent="-457200" algn="just" rtl="1">
              <a:lnSpc>
                <a:spcPct val="150000"/>
              </a:lnSpc>
              <a:buFont typeface="Wingdings" panose="05000000000000000000" pitchFamily="2" charset="2"/>
              <a:buChar char="q"/>
            </a:pPr>
            <a:r>
              <a:rPr lang="ar-EG" sz="2800" b="1" dirty="0">
                <a:solidFill>
                  <a:srgbClr val="0A1F61"/>
                </a:solidFill>
                <a:latin typeface="Tajawal ExtraBold" panose="00000800000000000000" pitchFamily="2" charset="-78"/>
                <a:cs typeface="Tajawal ExtraBold" panose="00000800000000000000" pitchFamily="2" charset="-78"/>
              </a:rPr>
              <a:t> </a:t>
            </a:r>
            <a:r>
              <a:rPr lang="ar-SA" sz="2800" b="1" dirty="0">
                <a:solidFill>
                  <a:srgbClr val="0A1F61"/>
                </a:solidFill>
                <a:cs typeface="Tajawal ExtraBold" panose="00000800000000000000" pitchFamily="2" charset="-78"/>
              </a:rPr>
              <a:t>هناك قدر كبير من النفوذ</a:t>
            </a:r>
            <a:r>
              <a:rPr lang="ar-EG" sz="2800" b="1" dirty="0">
                <a:solidFill>
                  <a:srgbClr val="0A1F61"/>
                </a:solidFill>
                <a:cs typeface="Tajawal ExtraBold" panose="00000800000000000000" pitchFamily="2" charset="-78"/>
              </a:rPr>
              <a:t> </a:t>
            </a:r>
            <a:r>
              <a:rPr lang="ar-SA" sz="2800" b="1" dirty="0">
                <a:solidFill>
                  <a:srgbClr val="0A1F61"/>
                </a:solidFill>
                <a:cs typeface="Tajawal ExtraBold" panose="00000800000000000000" pitchFamily="2" charset="-78"/>
              </a:rPr>
              <a:t>يشجع أفضل الأشخاص على الانضمام إلى الشركة</a:t>
            </a:r>
            <a:r>
              <a:rPr lang="en-US" sz="2800" b="1" dirty="0">
                <a:solidFill>
                  <a:srgbClr val="0A1F61"/>
                </a:solidFill>
                <a:cs typeface="Tajawal ExtraBold" panose="00000800000000000000" pitchFamily="2" charset="-78"/>
              </a:rPr>
              <a:t>.</a:t>
            </a:r>
          </a:p>
          <a:p>
            <a:pPr marL="1431925" lvl="1" indent="-457200" algn="just" rtl="1">
              <a:lnSpc>
                <a:spcPct val="150000"/>
              </a:lnSpc>
              <a:buFont typeface="Wingdings" panose="05000000000000000000" pitchFamily="2" charset="2"/>
              <a:buChar char="q"/>
            </a:pPr>
            <a:endParaRPr lang="en-US" sz="28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77209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936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31273" y="1287362"/>
            <a:ext cx="11360727" cy="5009833"/>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major factor that has contributed to his success is his leadership style.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His style can be described as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belligerent</a:t>
            </a:r>
            <a:r>
              <a:rPr lang="ar-EG" sz="2400" b="1" dirty="0">
                <a:solidFill>
                  <a:srgbClr val="0A1F61"/>
                </a:solidFill>
                <a:latin typeface="Tajawal ExtraBold" panose="00000800000000000000" pitchFamily="2" charset="-78"/>
                <a:cs typeface="Tajawal ExtraBold" panose="00000800000000000000" pitchFamily="2" charset="-78"/>
              </a:rPr>
              <a:t> محارب</a:t>
            </a:r>
            <a:r>
              <a:rPr lang="en-US" sz="2400" b="1" dirty="0">
                <a:solidFill>
                  <a:srgbClr val="0A1F61"/>
                </a:solidFill>
                <a:latin typeface="Tajawal ExtraBold" panose="00000800000000000000" pitchFamily="2" charset="-78"/>
                <a:cs typeface="Tajawal ExtraBold" panose="00000800000000000000" pitchFamily="2" charset="-78"/>
              </a:rPr>
              <a:t>, and encouraging.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because Zuckerberg has a tendency to focus on sensitivity to group relationships.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 also allows employees to select their projects and set their own work schedule. </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2636559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81118" y="632283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1" y="1346072"/>
            <a:ext cx="11420934" cy="4455835"/>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 consistently motivates encourages and his group members to share ideas and suggestions.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 a democratic leader Mark Zuckerberg also encourages better job satisfaction and high levels of productivity that are based on innovation and creativity.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Zuckerberg also utilizes his five P’s elements for success. These five P’s include passion, purpose, people, product, and partnerships</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
        <p:nvSpPr>
          <p:cNvPr id="11" name="TextBox 10">
            <a:extLst>
              <a:ext uri="{FF2B5EF4-FFF2-40B4-BE49-F238E27FC236}">
                <a16:creationId xmlns:a16="http://schemas.microsoft.com/office/drawing/2014/main" id="{0342599B-BD74-58D4-AFDC-583BF17D07A3}"/>
              </a:ext>
            </a:extLst>
          </p:cNvPr>
          <p:cNvSpPr txBox="1"/>
          <p:nvPr/>
        </p:nvSpPr>
        <p:spPr>
          <a:xfrm>
            <a:off x="4277862" y="5801907"/>
            <a:ext cx="6228080" cy="461665"/>
          </a:xfrm>
          <a:prstGeom prst="rect">
            <a:avLst/>
          </a:prstGeom>
          <a:noFill/>
        </p:spPr>
        <p:txBody>
          <a:bodyPr wrap="square">
            <a:spAutoFit/>
          </a:bodyPr>
          <a:lstStyle/>
          <a:p>
            <a:pPr algn="r" rtl="1"/>
            <a:r>
              <a:rPr lang="en-US" sz="2400" b="1" dirty="0" err="1"/>
              <a:t>العاطفة</a:t>
            </a:r>
            <a:r>
              <a:rPr lang="en-US" sz="2400" b="1" dirty="0"/>
              <a:t> </a:t>
            </a:r>
            <a:r>
              <a:rPr lang="en-US" sz="2400" b="1" dirty="0" err="1"/>
              <a:t>والغرض</a:t>
            </a:r>
            <a:r>
              <a:rPr lang="en-US" sz="2400" b="1" dirty="0"/>
              <a:t> </a:t>
            </a:r>
            <a:r>
              <a:rPr lang="en-US" sz="2400" b="1" dirty="0" err="1"/>
              <a:t>والناس</a:t>
            </a:r>
            <a:r>
              <a:rPr lang="en-US" sz="2400" b="1" dirty="0"/>
              <a:t> </a:t>
            </a:r>
            <a:r>
              <a:rPr lang="en-US" sz="2400" b="1" dirty="0" err="1"/>
              <a:t>والمنتج</a:t>
            </a:r>
            <a:r>
              <a:rPr lang="en-US" sz="2400" b="1" dirty="0"/>
              <a:t> </a:t>
            </a:r>
            <a:r>
              <a:rPr lang="en-US" sz="2400" b="1" dirty="0" err="1"/>
              <a:t>والشراكات</a:t>
            </a:r>
            <a:endParaRPr lang="en-US" sz="2400" b="1" dirty="0"/>
          </a:p>
        </p:txBody>
      </p:sp>
    </p:spTree>
    <p:extLst>
      <p:ext uri="{BB962C8B-B14F-4D97-AF65-F5344CB8AC3E}">
        <p14:creationId xmlns:p14="http://schemas.microsoft.com/office/powerpoint/2010/main" val="24832109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a:t>
            </a:r>
            <a:r>
              <a:rPr lang="en-US" sz="2400" b="1" dirty="0">
                <a:solidFill>
                  <a:srgbClr val="C00000"/>
                </a:solidFill>
                <a:latin typeface="Tajawal ExtraBold" panose="00000800000000000000" pitchFamily="2" charset="-78"/>
                <a:cs typeface="Tajawal ExtraBold" panose="00000800000000000000" pitchFamily="2" charset="-78"/>
              </a:rPr>
              <a:t>looks at his/her and others' positions in terms of responsibilities</a:t>
            </a:r>
            <a:r>
              <a:rPr lang="en-US" sz="2400" b="1" dirty="0">
                <a:solidFill>
                  <a:srgbClr val="0A1F61"/>
                </a:solidFill>
                <a:latin typeface="Tajawal ExtraBold" panose="00000800000000000000" pitchFamily="2" charset="-78"/>
                <a:cs typeface="Tajawal ExtraBold" panose="00000800000000000000" pitchFamily="2" charset="-78"/>
              </a:rPr>
              <a:t> rather than status, and </a:t>
            </a:r>
            <a:r>
              <a:rPr lang="en-US" sz="2400" b="1" dirty="0">
                <a:solidFill>
                  <a:srgbClr val="C00000"/>
                </a:solidFill>
                <a:latin typeface="Tajawal ExtraBold" panose="00000800000000000000" pitchFamily="2" charset="-78"/>
                <a:cs typeface="Tajawal ExtraBold" panose="00000800000000000000" pitchFamily="2" charset="-78"/>
              </a:rPr>
              <a:t>often consults in decision-making</a:t>
            </a:r>
            <a:r>
              <a:rPr lang="en-US" sz="2400" b="1" dirty="0">
                <a:solidFill>
                  <a:srgbClr val="0A1F61"/>
                </a:solidFill>
                <a:latin typeface="Tajawal ExtraBold" panose="00000800000000000000" pitchFamily="2" charset="-78"/>
                <a:cs typeface="Tajawal ExtraBold" panose="00000800000000000000" pitchFamily="2" charset="-78"/>
              </a:rPr>
              <a:t>. While he/she solicits, values, and takes into account others' opinions, however, the leader sees the </a:t>
            </a:r>
            <a:r>
              <a:rPr lang="en-US" sz="2400" b="1" dirty="0">
                <a:solidFill>
                  <a:srgbClr val="C00000"/>
                </a:solidFill>
                <a:latin typeface="Tajawal ExtraBold" panose="00000800000000000000" pitchFamily="2" charset="-78"/>
                <a:cs typeface="Tajawal ExtraBold" panose="00000800000000000000" pitchFamily="2" charset="-78"/>
              </a:rPr>
              <a:t>ultimate responsibility for decision-making as his/her own</a:t>
            </a:r>
            <a:r>
              <a:rPr lang="en-US" sz="2400" b="1" dirty="0">
                <a:solidFill>
                  <a:srgbClr val="0A1F61"/>
                </a:solidFill>
                <a:latin typeface="Tajawal ExtraBold" panose="00000800000000000000" pitchFamily="2" charset="-78"/>
                <a:cs typeface="Tajawal ExtraBold" panose="00000800000000000000" pitchFamily="2" charset="-78"/>
              </a:rPr>
              <a:t>. The leader accepts that authority also means the buck stops with him. Although he/she sees the organization as a cooperative venture, he knows that he ultimately has to face the consequences of the decisions alone. </a:t>
            </a:r>
          </a:p>
        </p:txBody>
      </p:sp>
      <p:sp>
        <p:nvSpPr>
          <p:cNvPr id="10" name="Flowchart: Connector 9">
            <a:extLst>
              <a:ext uri="{FF2B5EF4-FFF2-40B4-BE49-F238E27FC236}">
                <a16:creationId xmlns:a16="http://schemas.microsoft.com/office/drawing/2014/main" id="{190AF272-E3EC-2298-FE97-BE94ED59C8A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a:t>
            </a:r>
            <a:r>
              <a:rPr lang="en-US" sz="2400" b="1" dirty="0">
                <a:solidFill>
                  <a:srgbClr val="C00000"/>
                </a:solidFill>
                <a:latin typeface="Tajawal ExtraBold" panose="00000800000000000000" pitchFamily="2" charset="-78"/>
                <a:cs typeface="Tajawal ExtraBold" panose="00000800000000000000" pitchFamily="2" charset="-78"/>
              </a:rPr>
              <a:t>invites the participation of staff members </a:t>
            </a:r>
            <a:r>
              <a:rPr lang="en-US" sz="2400" b="1" dirty="0">
                <a:solidFill>
                  <a:srgbClr val="0A1F61"/>
                </a:solidFill>
                <a:latin typeface="Tajawal ExtraBold" panose="00000800000000000000" pitchFamily="2" charset="-78"/>
                <a:cs typeface="Tajawal ExtraBold" panose="00000800000000000000" pitchFamily="2" charset="-78"/>
              </a:rPr>
              <a:t>and others, </a:t>
            </a:r>
            <a:r>
              <a:rPr lang="en-US" sz="2400" b="1" dirty="0">
                <a:solidFill>
                  <a:srgbClr val="C00000"/>
                </a:solidFill>
                <a:latin typeface="Tajawal ExtraBold" panose="00000800000000000000" pitchFamily="2" charset="-78"/>
                <a:cs typeface="Tajawal ExtraBold" panose="00000800000000000000" pitchFamily="2" charset="-78"/>
              </a:rPr>
              <a:t>not only in decision-making, but in shaping the organization's vision</a:t>
            </a:r>
            <a:r>
              <a:rPr lang="en-US" sz="2400" b="1" dirty="0">
                <a:solidFill>
                  <a:srgbClr val="0A1F61"/>
                </a:solidFill>
                <a:latin typeface="Tajawal ExtraBold" panose="00000800000000000000" pitchFamily="2" charset="-78"/>
                <a:cs typeface="Tajawal ExtraBold" panose="00000800000000000000" pitchFamily="2" charset="-78"/>
              </a:rPr>
              <a:t>.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
        <p:nvSpPr>
          <p:cNvPr id="10" name="Flowchart: Connector 9">
            <a:extLst>
              <a:ext uri="{FF2B5EF4-FFF2-40B4-BE49-F238E27FC236}">
                <a16:creationId xmlns:a16="http://schemas.microsoft.com/office/drawing/2014/main" id="{A8153762-21D3-36EA-CB17-6C6BA9EB3B2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a:t>
            </a:r>
            <a:r>
              <a:rPr lang="en-US" sz="2400" b="1" dirty="0">
                <a:solidFill>
                  <a:srgbClr val="C00000"/>
                </a:solidFill>
                <a:latin typeface="Tajawal ExtraBold" panose="00000800000000000000" pitchFamily="2" charset="-78"/>
                <a:cs typeface="Tajawal ExtraBold" panose="00000800000000000000" pitchFamily="2" charset="-78"/>
              </a:rPr>
              <a:t>socialization</a:t>
            </a:r>
            <a:r>
              <a:rPr lang="en-US" sz="2400" b="1" dirty="0">
                <a:solidFill>
                  <a:srgbClr val="0A1F61"/>
                </a:solidFill>
                <a:latin typeface="Tajawal ExtraBold" panose="00000800000000000000" pitchFamily="2" charset="-78"/>
                <a:cs typeface="Tajawal ExtraBold" panose="00000800000000000000" pitchFamily="2" charset="-78"/>
              </a:rPr>
              <a:t> often happens.) It helps people feel valued when their opinions are solicited, and even more so if those opinions are incorporated into a </a:t>
            </a:r>
            <a:r>
              <a:rPr lang="en-US" sz="2400" b="1" dirty="0">
                <a:solidFill>
                  <a:srgbClr val="C00000"/>
                </a:solidFill>
                <a:latin typeface="Tajawal ExtraBold" panose="00000800000000000000" pitchFamily="2" charset="-78"/>
                <a:cs typeface="Tajawal ExtraBold" panose="00000800000000000000" pitchFamily="2" charset="-78"/>
              </a:rPr>
              <a:t>final decision </a:t>
            </a:r>
            <a:r>
              <a:rPr lang="en-US" sz="2400" b="1" dirty="0">
                <a:solidFill>
                  <a:srgbClr val="0A1F61"/>
                </a:solidFill>
                <a:latin typeface="Tajawal ExtraBold" panose="00000800000000000000" pitchFamily="2" charset="-78"/>
                <a:cs typeface="Tajawal ExtraBold" panose="00000800000000000000" pitchFamily="2" charset="-78"/>
              </a:rPr>
              <a:t>or policy.</a:t>
            </a:r>
          </a:p>
        </p:txBody>
      </p:sp>
      <p:sp>
        <p:nvSpPr>
          <p:cNvPr id="10" name="Flowchart: Connector 9">
            <a:extLst>
              <a:ext uri="{FF2B5EF4-FFF2-40B4-BE49-F238E27FC236}">
                <a16:creationId xmlns:a16="http://schemas.microsoft.com/office/drawing/2014/main" id="{0D5082FA-E3C1-B58B-EEFF-32B7B46E4F80}"/>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1" y="1346072"/>
            <a:ext cx="11420934" cy="3347840"/>
          </a:xfrm>
          <a:prstGeom prst="rect">
            <a:avLst/>
          </a:prstGeom>
          <a:noFill/>
        </p:spPr>
        <p:txBody>
          <a:bodyPr wrap="square" rtlCol="0">
            <a:spAutoFit/>
          </a:bodyPr>
          <a:lstStyle/>
          <a:p>
            <a:pPr marL="517525" algn="just">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So, what can we learn from Mark Zuckerberg’s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Mark Zuckerberg can also be described as </a:t>
            </a:r>
            <a:r>
              <a:rPr lang="en-US" sz="2400" b="1" dirty="0">
                <a:solidFill>
                  <a:srgbClr val="C00000"/>
                </a:solidFill>
                <a:latin typeface="Tajawal ExtraBold" panose="00000800000000000000" pitchFamily="2" charset="-78"/>
                <a:cs typeface="Tajawal ExtraBold" panose="00000800000000000000" pitchFamily="2" charset="-78"/>
              </a:rPr>
              <a:t>a transformational leader</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because he motivates his employees through goal setting, offering incentives, and providing opportunities that allow his employees to grow. Additionally, Zuckerberg inspires and empowers his employees with a clear vision and goal</a:t>
            </a:r>
          </a:p>
        </p:txBody>
      </p:sp>
      <p:sp>
        <p:nvSpPr>
          <p:cNvPr id="10" name="Flowchart: Connector 9">
            <a:extLst>
              <a:ext uri="{FF2B5EF4-FFF2-40B4-BE49-F238E27FC236}">
                <a16:creationId xmlns:a16="http://schemas.microsoft.com/office/drawing/2014/main" id="{3C35E47D-D795-B4B8-C579-128229B909BC}"/>
              </a:ext>
            </a:extLst>
          </p:cNvPr>
          <p:cNvSpPr/>
          <p:nvPr/>
        </p:nvSpPr>
        <p:spPr>
          <a:xfrm>
            <a:off x="2766935" y="432745"/>
            <a:ext cx="2846323" cy="744709"/>
          </a:xfrm>
          <a:prstGeom prst="flowChartConnector">
            <a:avLst/>
          </a:prstGeom>
          <a:solidFill>
            <a:srgbClr val="C7A5B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3200" dirty="0">
                <a:ln w="0"/>
                <a:solidFill>
                  <a:srgbClr val="0A1F61"/>
                </a:solidFill>
                <a:effectLst>
                  <a:outerShdw blurRad="38100" dist="19050" dir="2700000" algn="tl" rotWithShape="0">
                    <a:schemeClr val="dk1">
                      <a:alpha val="40000"/>
                    </a:schemeClr>
                  </a:outerShdw>
                </a:effectLst>
              </a:rPr>
              <a:t>Case Study</a:t>
            </a:r>
          </a:p>
        </p:txBody>
      </p:sp>
    </p:spTree>
    <p:extLst>
      <p:ext uri="{BB962C8B-B14F-4D97-AF65-F5344CB8AC3E}">
        <p14:creationId xmlns:p14="http://schemas.microsoft.com/office/powerpoint/2010/main" val="2646997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68282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a:t>
            </a:r>
            <a:r>
              <a:rPr lang="ar-EG" sz="2400" b="1" dirty="0">
                <a:solidFill>
                  <a:srgbClr val="C00000"/>
                </a:solidFill>
                <a:latin typeface="Tajawal ExtraBold" panose="00000800000000000000" pitchFamily="2" charset="-78"/>
                <a:cs typeface="Tajawal ExtraBold" panose="00000800000000000000" pitchFamily="2" charset="-78"/>
              </a:rPr>
              <a:t> القائد التحويلي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endParaRPr lang="ar-EG" sz="2400" b="1" dirty="0">
              <a:solidFill>
                <a:srgbClr val="0A1F61"/>
              </a:solidFill>
              <a:latin typeface="Tajawal ExtraBold" panose="00000800000000000000" pitchFamily="2" charset="-78"/>
              <a:cs typeface="Tajawal ExtraBold" panose="00000800000000000000" pitchFamily="2" charset="-78"/>
            </a:endParaRPr>
          </a:p>
          <a:p>
            <a:pPr marL="58738"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الشخص الذي يلهم أتباعه لتجاوز مصالحهم الذاتية من أجل مصلحة المنظمة ، وتقديم الاعتبار الشخصي والتحفيز الفكري، والذين يمتلكون الكاريزما (قدرات القيادة البطولية أو الاستثنائية التي يلاحظها الأتباع).</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يرى القائد الحقيقي باعتباره الشخص الذي يمكنه استخلاص قيم وآمال واحتياجات الأتباع في رؤية ، ثم يشجع المتابعين ويمكّنهم من متابعة هذه الرؤية.</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0DDE7FA6-F1CE-C0BC-67D1-7B108299D633}"/>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2339255"/>
            <a:ext cx="10818985" cy="1220334"/>
          </a:xfrm>
          <a:prstGeom prst="rect">
            <a:avLst/>
          </a:prstGeom>
          <a:noFill/>
        </p:spPr>
        <p:txBody>
          <a:bodyPr wrap="square" rtlCol="0">
            <a:spAutoFit/>
          </a:bodyPr>
          <a:lstStyle/>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القائد التحويلي في تغيير العالم ، حتى لو كان ذلك على نطاق ضيق.</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Flowchart: Connector 9">
            <a:extLst>
              <a:ext uri="{FF2B5EF4-FFF2-40B4-BE49-F238E27FC236}">
                <a16:creationId xmlns:a16="http://schemas.microsoft.com/office/drawing/2014/main" id="{E6B8E450-77E2-C1B2-024E-E10E79639157}"/>
              </a:ext>
            </a:extLst>
          </p:cNvPr>
          <p:cNvSpPr/>
          <p:nvPr/>
        </p:nvSpPr>
        <p:spPr>
          <a:xfrm rot="20423107">
            <a:off x="-50102" y="1050829"/>
            <a:ext cx="2311351" cy="744709"/>
          </a:xfrm>
          <a:prstGeom prst="flowChartConnector">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rtlCol="0" anchor="ctr">
            <a:sp3d extrusionH="57150">
              <a:bevelT w="69850" h="69850" prst="divot"/>
            </a:sp3d>
          </a:bodyPr>
          <a:lstStyle/>
          <a:p>
            <a:pPr algn="ctr"/>
            <a:r>
              <a:rPr lang="en-US" sz="2400" dirty="0">
                <a:ln w="0"/>
                <a:solidFill>
                  <a:srgbClr val="FF0000"/>
                </a:solidFill>
                <a:effectLst>
                  <a:outerShdw blurRad="38100" dist="19050" dir="2700000" algn="tl" rotWithShape="0">
                    <a:schemeClr val="dk1">
                      <a:alpha val="40000"/>
                    </a:schemeClr>
                  </a:outerShdw>
                </a:effectLst>
              </a:rPr>
              <a:t>Remember</a:t>
            </a:r>
          </a:p>
        </p:txBody>
      </p:sp>
    </p:spTree>
    <p:extLst>
      <p:ext uri="{BB962C8B-B14F-4D97-AF65-F5344CB8AC3E}">
        <p14:creationId xmlns:p14="http://schemas.microsoft.com/office/powerpoint/2010/main" val="115210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3" name="TextBox 2">
            <a:extLst>
              <a:ext uri="{FF2B5EF4-FFF2-40B4-BE49-F238E27FC236}">
                <a16:creationId xmlns:a16="http://schemas.microsoft.com/office/drawing/2014/main" id="{40AF776B-867E-CC63-A720-D9554C420AF1}"/>
              </a:ext>
            </a:extLst>
          </p:cNvPr>
          <p:cNvSpPr txBox="1"/>
          <p:nvPr/>
        </p:nvSpPr>
        <p:spPr>
          <a:xfrm>
            <a:off x="4481765" y="833486"/>
            <a:ext cx="7132793" cy="1138773"/>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E8772C"/>
                </a:solidFill>
                <a:latin typeface="Tajawal Medium" panose="00000600000000000000" pitchFamily="2" charset="-78"/>
                <a:cs typeface="Tajawal Medium" panose="00000600000000000000" pitchFamily="2" charset="-78"/>
              </a:rPr>
              <a:t>Attitudes Toward Technology</a:t>
            </a:r>
          </a:p>
        </p:txBody>
      </p:sp>
      <p:pic>
        <p:nvPicPr>
          <p:cNvPr id="4" name="Picture 3">
            <a:extLst>
              <a:ext uri="{FF2B5EF4-FFF2-40B4-BE49-F238E27FC236}">
                <a16:creationId xmlns:a16="http://schemas.microsoft.com/office/drawing/2014/main" id="{4B12AD69-DBE1-DB16-F6F3-6CAA00FC38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4974" y="2416879"/>
            <a:ext cx="7650665" cy="3295251"/>
          </a:xfrm>
          <a:prstGeom prst="rect">
            <a:avLst/>
          </a:prstGeom>
        </p:spPr>
      </p:pic>
    </p:spTree>
    <p:extLst>
      <p:ext uri="{BB962C8B-B14F-4D97-AF65-F5344CB8AC3E}">
        <p14:creationId xmlns:p14="http://schemas.microsoft.com/office/powerpoint/2010/main" val="2922076855"/>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rcRect l="21675" t="18461" r="24439" b="5435"/>
          <a:stretch/>
        </p:blipFill>
        <p:spPr>
          <a:xfrm>
            <a:off x="2503859" y="390108"/>
            <a:ext cx="7487829" cy="5948542"/>
          </a:xfrm>
          <a:prstGeom prst="rect">
            <a:avLst/>
          </a:prstGeom>
        </p:spPr>
      </p:pic>
    </p:spTree>
    <p:extLst>
      <p:ext uri="{BB962C8B-B14F-4D97-AF65-F5344CB8AC3E}">
        <p14:creationId xmlns:p14="http://schemas.microsoft.com/office/powerpoint/2010/main" val="3346202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aturation sat="200000"/>
                    </a14:imgEffect>
                  </a14:imgLayer>
                </a14:imgProps>
              </a:ext>
              <a:ext uri="{28A0092B-C50C-407E-A947-70E740481C1C}">
                <a14:useLocalDpi xmlns:a14="http://schemas.microsoft.com/office/drawing/2010/main" val="0"/>
              </a:ext>
            </a:extLst>
          </a:blip>
          <a:srcRect l="21352" t="22024" r="24635" b="13237"/>
          <a:stretch/>
        </p:blipFill>
        <p:spPr>
          <a:xfrm>
            <a:off x="2866768" y="1350599"/>
            <a:ext cx="7266742" cy="4899197"/>
          </a:xfrm>
          <a:prstGeom prst="rect">
            <a:avLst/>
          </a:prstGeom>
        </p:spPr>
      </p:pic>
      <p:sp>
        <p:nvSpPr>
          <p:cNvPr id="7" name="TextBox 6">
            <a:extLst>
              <a:ext uri="{FF2B5EF4-FFF2-40B4-BE49-F238E27FC236}">
                <a16:creationId xmlns:a16="http://schemas.microsoft.com/office/drawing/2014/main" id="{B1183671-E6D1-6914-998D-6A317B63486F}"/>
              </a:ext>
            </a:extLst>
          </p:cNvPr>
          <p:cNvSpPr txBox="1"/>
          <p:nvPr/>
        </p:nvSpPr>
        <p:spPr>
          <a:xfrm>
            <a:off x="2361359" y="437567"/>
            <a:ext cx="6983835"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LEADERSHIP SELF-ASSESSMENT EXERCISE </a:t>
            </a:r>
          </a:p>
          <a:p>
            <a:r>
              <a:rPr lang="en-US" sz="2400" b="1" dirty="0">
                <a:solidFill>
                  <a:schemeClr val="bg1"/>
                </a:solidFill>
                <a:latin typeface="Tajawal Medium" panose="00000600000000000000" pitchFamily="2" charset="-78"/>
                <a:cs typeface="Tajawal Medium" panose="00000600000000000000" pitchFamily="2" charset="-78"/>
              </a:rPr>
              <a:t>Attitudes Toward Technology</a:t>
            </a:r>
          </a:p>
        </p:txBody>
      </p:sp>
      <p:sp>
        <p:nvSpPr>
          <p:cNvPr id="10" name="TextBox 9">
            <a:extLst>
              <a:ext uri="{FF2B5EF4-FFF2-40B4-BE49-F238E27FC236}">
                <a16:creationId xmlns:a16="http://schemas.microsoft.com/office/drawing/2014/main" id="{50F057CA-30A5-A433-61A8-F6E20F9D5930}"/>
              </a:ext>
            </a:extLst>
          </p:cNvPr>
          <p:cNvSpPr txBox="1"/>
          <p:nvPr/>
        </p:nvSpPr>
        <p:spPr>
          <a:xfrm>
            <a:off x="4241393" y="1210405"/>
            <a:ext cx="834241" cy="369332"/>
          </a:xfrm>
          <a:prstGeom prst="rect">
            <a:avLst/>
          </a:prstGeom>
          <a:noFill/>
        </p:spPr>
        <p:txBody>
          <a:bodyPr wrap="square">
            <a:spAutoFit/>
          </a:bodyPr>
          <a:lstStyle/>
          <a:p>
            <a:r>
              <a:rPr lang="en-US" dirty="0"/>
              <a:t>الأدوات</a:t>
            </a:r>
          </a:p>
        </p:txBody>
      </p:sp>
      <p:sp>
        <p:nvSpPr>
          <p:cNvPr id="13" name="TextBox 12">
            <a:extLst>
              <a:ext uri="{FF2B5EF4-FFF2-40B4-BE49-F238E27FC236}">
                <a16:creationId xmlns:a16="http://schemas.microsoft.com/office/drawing/2014/main" id="{0C6601A8-EA88-D2F1-363A-EE180F2BBA6D}"/>
              </a:ext>
            </a:extLst>
          </p:cNvPr>
          <p:cNvSpPr txBox="1"/>
          <p:nvPr/>
        </p:nvSpPr>
        <p:spPr>
          <a:xfrm>
            <a:off x="4129644" y="1856736"/>
            <a:ext cx="1344880" cy="369332"/>
          </a:xfrm>
          <a:prstGeom prst="rect">
            <a:avLst/>
          </a:prstGeom>
          <a:noFill/>
        </p:spPr>
        <p:txBody>
          <a:bodyPr wrap="square">
            <a:spAutoFit/>
          </a:bodyPr>
          <a:lstStyle/>
          <a:p>
            <a:r>
              <a:rPr lang="en-US" dirty="0"/>
              <a:t>تقليص الحجم</a:t>
            </a:r>
          </a:p>
        </p:txBody>
      </p:sp>
      <p:sp>
        <p:nvSpPr>
          <p:cNvPr id="15" name="TextBox 14">
            <a:extLst>
              <a:ext uri="{FF2B5EF4-FFF2-40B4-BE49-F238E27FC236}">
                <a16:creationId xmlns:a16="http://schemas.microsoft.com/office/drawing/2014/main" id="{1C5F48D9-B52B-845B-6FE4-A1F7C71158D1}"/>
              </a:ext>
            </a:extLst>
          </p:cNvPr>
          <p:cNvSpPr txBox="1"/>
          <p:nvPr/>
        </p:nvSpPr>
        <p:spPr>
          <a:xfrm>
            <a:off x="2271177" y="2361179"/>
            <a:ext cx="834241" cy="369332"/>
          </a:xfrm>
          <a:prstGeom prst="rect">
            <a:avLst/>
          </a:prstGeom>
          <a:noFill/>
        </p:spPr>
        <p:txBody>
          <a:bodyPr wrap="square">
            <a:spAutoFit/>
          </a:bodyPr>
          <a:lstStyle/>
          <a:p>
            <a:r>
              <a:rPr lang="en-US" dirty="0"/>
              <a:t>التسريح</a:t>
            </a:r>
          </a:p>
        </p:txBody>
      </p:sp>
      <p:cxnSp>
        <p:nvCxnSpPr>
          <p:cNvPr id="17" name="Straight Connector 16">
            <a:extLst>
              <a:ext uri="{FF2B5EF4-FFF2-40B4-BE49-F238E27FC236}">
                <a16:creationId xmlns:a16="http://schemas.microsoft.com/office/drawing/2014/main" id="{1AFFCC6E-5A99-0E52-DA1C-18FD83EA0394}"/>
              </a:ext>
            </a:extLst>
          </p:cNvPr>
          <p:cNvCxnSpPr/>
          <p:nvPr/>
        </p:nvCxnSpPr>
        <p:spPr>
          <a:xfrm>
            <a:off x="5165769" y="2617095"/>
            <a:ext cx="847106" cy="0"/>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1DA27E1D-2C62-024C-9B5C-D7214FCD2245}"/>
              </a:ext>
            </a:extLst>
          </p:cNvPr>
          <p:cNvCxnSpPr/>
          <p:nvPr/>
        </p:nvCxnSpPr>
        <p:spPr>
          <a:xfrm>
            <a:off x="3282538" y="3429000"/>
            <a:ext cx="847106" cy="0"/>
          </a:xfrm>
          <a:prstGeom prst="line">
            <a:avLst/>
          </a:prstGeom>
        </p:spPr>
        <p:style>
          <a:lnRef idx="3">
            <a:schemeClr val="dk1"/>
          </a:lnRef>
          <a:fillRef idx="0">
            <a:schemeClr val="dk1"/>
          </a:fillRef>
          <a:effectRef idx="2">
            <a:schemeClr val="dk1"/>
          </a:effectRef>
          <a:fontRef idx="minor">
            <a:schemeClr val="tx1"/>
          </a:fontRef>
        </p:style>
      </p:cxnSp>
      <p:sp>
        <p:nvSpPr>
          <p:cNvPr id="20" name="TextBox 19">
            <a:extLst>
              <a:ext uri="{FF2B5EF4-FFF2-40B4-BE49-F238E27FC236}">
                <a16:creationId xmlns:a16="http://schemas.microsoft.com/office/drawing/2014/main" id="{C15327B1-CE97-EA72-8A84-BC5C04A3BFB5}"/>
              </a:ext>
            </a:extLst>
          </p:cNvPr>
          <p:cNvSpPr txBox="1"/>
          <p:nvPr/>
        </p:nvSpPr>
        <p:spPr>
          <a:xfrm>
            <a:off x="2124219" y="3005591"/>
            <a:ext cx="1128155" cy="369332"/>
          </a:xfrm>
          <a:prstGeom prst="rect">
            <a:avLst/>
          </a:prstGeom>
          <a:noFill/>
        </p:spPr>
        <p:txBody>
          <a:bodyPr wrap="square">
            <a:spAutoFit/>
          </a:bodyPr>
          <a:lstStyle/>
          <a:p>
            <a:r>
              <a:rPr lang="en-US" dirty="0"/>
              <a:t>مبالغ فيه</a:t>
            </a:r>
          </a:p>
        </p:txBody>
      </p:sp>
      <p:sp>
        <p:nvSpPr>
          <p:cNvPr id="22" name="TextBox 21">
            <a:extLst>
              <a:ext uri="{FF2B5EF4-FFF2-40B4-BE49-F238E27FC236}">
                <a16:creationId xmlns:a16="http://schemas.microsoft.com/office/drawing/2014/main" id="{5064B79F-7E9D-9F33-FB75-F5D3AF37F47A}"/>
              </a:ext>
            </a:extLst>
          </p:cNvPr>
          <p:cNvSpPr txBox="1"/>
          <p:nvPr/>
        </p:nvSpPr>
        <p:spPr>
          <a:xfrm>
            <a:off x="5594136" y="5322735"/>
            <a:ext cx="1451758" cy="369332"/>
          </a:xfrm>
          <a:prstGeom prst="rect">
            <a:avLst/>
          </a:prstGeom>
          <a:noFill/>
        </p:spPr>
        <p:txBody>
          <a:bodyPr wrap="square">
            <a:spAutoFit/>
          </a:bodyPr>
          <a:lstStyle/>
          <a:p>
            <a:r>
              <a:rPr lang="en-US" dirty="0"/>
              <a:t>المهووسين</a:t>
            </a:r>
          </a:p>
        </p:txBody>
      </p:sp>
    </p:spTree>
    <p:extLst>
      <p:ext uri="{BB962C8B-B14F-4D97-AF65-F5344CB8AC3E}">
        <p14:creationId xmlns:p14="http://schemas.microsoft.com/office/powerpoint/2010/main" val="14279516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65917" y="63763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550B93-2CC7-F112-4F52-C8927E96170B}"/>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rcRect l="22187" t="48083" r="25613" b="14737"/>
          <a:stretch/>
        </p:blipFill>
        <p:spPr>
          <a:xfrm>
            <a:off x="1742302" y="1439749"/>
            <a:ext cx="10156993" cy="4069230"/>
          </a:xfrm>
          <a:prstGeom prst="rect">
            <a:avLst/>
          </a:prstGeom>
        </p:spPr>
      </p:pic>
      <p:sp>
        <p:nvSpPr>
          <p:cNvPr id="7" name="TextBox 6">
            <a:extLst>
              <a:ext uri="{FF2B5EF4-FFF2-40B4-BE49-F238E27FC236}">
                <a16:creationId xmlns:a16="http://schemas.microsoft.com/office/drawing/2014/main" id="{50D03DE2-7C11-6850-547A-B361147754CF}"/>
              </a:ext>
            </a:extLst>
          </p:cNvPr>
          <p:cNvSpPr txBox="1"/>
          <p:nvPr/>
        </p:nvSpPr>
        <p:spPr>
          <a:xfrm>
            <a:off x="2361359" y="437567"/>
            <a:ext cx="6983835"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LEADERSHIP SELF-ASSESSMENT EXERCISE </a:t>
            </a:r>
          </a:p>
          <a:p>
            <a:r>
              <a:rPr lang="en-US" sz="2400" b="1" dirty="0">
                <a:solidFill>
                  <a:schemeClr val="bg1"/>
                </a:solidFill>
                <a:latin typeface="Tajawal Medium" panose="00000600000000000000" pitchFamily="2" charset="-78"/>
                <a:cs typeface="Tajawal Medium" panose="00000600000000000000" pitchFamily="2" charset="-78"/>
              </a:rPr>
              <a:t>Attitudes Toward Technology</a:t>
            </a:r>
          </a:p>
        </p:txBody>
      </p:sp>
    </p:spTree>
    <p:extLst>
      <p:ext uri="{BB962C8B-B14F-4D97-AF65-F5344CB8AC3E}">
        <p14:creationId xmlns:p14="http://schemas.microsoft.com/office/powerpoint/2010/main" val="11379988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03557" y="1015965"/>
            <a:ext cx="3889206" cy="1323439"/>
          </a:xfrm>
          <a:prstGeom prst="rect">
            <a:avLst/>
          </a:prstGeom>
          <a:noFill/>
        </p:spPr>
        <p:txBody>
          <a:bodyPr wrap="none" rtlCol="0">
            <a:spAutoFit/>
          </a:bodyPr>
          <a:lstStyle/>
          <a:p>
            <a:pPr algn="ctr"/>
            <a:r>
              <a:rPr lang="en-US" sz="4000" b="1" dirty="0">
                <a:solidFill>
                  <a:srgbClr val="2B5984"/>
                </a:solidFill>
                <a:latin typeface="Tajawal Medium" panose="00000600000000000000" pitchFamily="2" charset="-78"/>
                <a:cs typeface="Tajawal Medium" panose="00000600000000000000" pitchFamily="2" charset="-78"/>
              </a:rPr>
              <a:t>Digitalization &amp;</a:t>
            </a:r>
          </a:p>
          <a:p>
            <a:pPr algn="ctr"/>
            <a:r>
              <a:rPr lang="en-US" sz="4000" b="1" dirty="0">
                <a:solidFill>
                  <a:srgbClr val="2B5984"/>
                </a:solidFill>
                <a:latin typeface="Tajawal Medium" panose="00000600000000000000" pitchFamily="2" charset="-78"/>
                <a:cs typeface="Tajawal Medium" panose="00000600000000000000" pitchFamily="2" charset="-78"/>
              </a:rPr>
              <a:t>Digitization</a:t>
            </a:r>
          </a:p>
        </p:txBody>
      </p:sp>
      <p:pic>
        <p:nvPicPr>
          <p:cNvPr id="9" name="Picture 8">
            <a:extLst>
              <a:ext uri="{FF2B5EF4-FFF2-40B4-BE49-F238E27FC236}">
                <a16:creationId xmlns:a16="http://schemas.microsoft.com/office/drawing/2014/main" id="{A23D018D-7371-C3F0-378B-B8B5ECD78C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12423" y="2592828"/>
            <a:ext cx="7603618" cy="2368201"/>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t>
            </a:r>
            <a:r>
              <a:rPr lang="en-US" sz="2000" b="1" dirty="0">
                <a:solidFill>
                  <a:srgbClr val="C00000"/>
                </a:solidFill>
                <a:latin typeface="Tajawal ExtraBold" panose="00000800000000000000" pitchFamily="2" charset="-78"/>
                <a:cs typeface="Tajawal ExtraBold" panose="00000800000000000000" pitchFamily="2" charset="-78"/>
              </a:rPr>
              <a:t>a digital representation of physical objects or attributes</a:t>
            </a:r>
            <a:r>
              <a:rPr lang="en-US" sz="2000" b="1" dirty="0">
                <a:solidFill>
                  <a:srgbClr val="0A1F61"/>
                </a:solidFill>
                <a:latin typeface="Tajawal ExtraBold" panose="00000800000000000000" pitchFamily="2" charset="-78"/>
                <a:cs typeface="Tajawal ExtraBold" panose="00000800000000000000" pitchFamily="2" charset="-78"/>
              </a:rPr>
              <a:t>.  For instance, we scan a paper document and save it as a digital document (e.g., PDF).  In other words, </a:t>
            </a:r>
            <a:r>
              <a:rPr lang="en-US" sz="2000" b="1" dirty="0">
                <a:solidFill>
                  <a:srgbClr val="C00000"/>
                </a:solidFill>
                <a:latin typeface="Tajawal ExtraBold" panose="00000800000000000000" pitchFamily="2" charset="-78"/>
                <a:cs typeface="Tajawal ExtraBold" panose="00000800000000000000" pitchFamily="2" charset="-78"/>
              </a:rPr>
              <a:t>digitization is about converting something non-digital into a digital representation </a:t>
            </a:r>
            <a:r>
              <a:rPr lang="en-US" sz="2000" b="1" dirty="0">
                <a:solidFill>
                  <a:srgbClr val="0A1F61"/>
                </a:solidFill>
                <a:latin typeface="Tajawal ExtraBold" panose="00000800000000000000" pitchFamily="2" charset="-78"/>
                <a:cs typeface="Tajawal ExtraBold" panose="00000800000000000000" pitchFamily="2" charset="-78"/>
              </a:rPr>
              <a:t>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a:t>
            </a:r>
            <a:r>
              <a:rPr lang="en-US" sz="2000" b="1" dirty="0">
                <a:solidFill>
                  <a:srgbClr val="C00000"/>
                </a:solidFill>
                <a:latin typeface="Tajawal ExtraBold" panose="00000800000000000000" pitchFamily="2" charset="-78"/>
                <a:cs typeface="Tajawal ExtraBold" panose="00000800000000000000" pitchFamily="2" charset="-78"/>
              </a:rPr>
              <a:t>This is the connection between the physical world and software</a:t>
            </a:r>
            <a:r>
              <a:rPr lang="en-US" sz="2000" b="1" dirty="0">
                <a:solidFill>
                  <a:srgbClr val="0A1F61"/>
                </a:solidFill>
                <a:latin typeface="Tajawal ExtraBold" panose="00000800000000000000" pitchFamily="2" charset="-78"/>
                <a:cs typeface="Tajawal ExtraBold" panose="00000800000000000000" pitchFamily="2" charset="-78"/>
              </a:rPr>
              <a:t>.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a:t>
            </a:r>
            <a:r>
              <a:rPr lang="en-US" sz="2000" b="1" dirty="0">
                <a:solidFill>
                  <a:srgbClr val="0A1F61"/>
                </a:solidFill>
                <a:latin typeface="Tajawal ExtraBold" panose="00000800000000000000" pitchFamily="2" charset="-78"/>
                <a:cs typeface="Tajawal ExtraBold" panose="00000800000000000000" pitchFamily="2" charset="-78"/>
              </a:rPr>
              <a:t> Therefore, digitalization presumes digitization. 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82098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Digitalization has started showing its effect in day to day lives</a:t>
            </a:r>
            <a:r>
              <a:rPr lang="en-US" sz="2000" b="1" dirty="0">
                <a:solidFill>
                  <a:srgbClr val="0A1F61"/>
                </a:solidFill>
                <a:latin typeface="Tajawal ExtraBold" panose="00000800000000000000" pitchFamily="2" charset="-78"/>
                <a:cs typeface="Tajawal ExtraBold" panose="00000800000000000000" pitchFamily="2" charset="-78"/>
              </a:rPr>
              <a:t>. From </a:t>
            </a:r>
            <a:r>
              <a:rPr lang="en-US" sz="2000" b="1" dirty="0">
                <a:solidFill>
                  <a:srgbClr val="C00000"/>
                </a:solidFill>
                <a:latin typeface="Tajawal ExtraBold" panose="00000800000000000000" pitchFamily="2" charset="-78"/>
                <a:cs typeface="Tajawal ExtraBold" panose="00000800000000000000" pitchFamily="2" charset="-78"/>
              </a:rPr>
              <a:t>reading an e-newspaper to ordering food from an app </a:t>
            </a:r>
            <a:r>
              <a:rPr lang="en-US" sz="2000" b="1" dirty="0">
                <a:solidFill>
                  <a:srgbClr val="0A1F61"/>
                </a:solidFill>
                <a:latin typeface="Tajawal ExtraBold" panose="00000800000000000000" pitchFamily="2" charset="-78"/>
                <a:cs typeface="Tajawal ExtraBold" panose="00000800000000000000" pitchFamily="2" charset="-78"/>
              </a:rPr>
              <a:t>to be delivered at one’s doorstep, from using </a:t>
            </a:r>
            <a:r>
              <a:rPr lang="en-US" sz="2000" b="1" dirty="0">
                <a:solidFill>
                  <a:srgbClr val="C00000"/>
                </a:solidFill>
                <a:latin typeface="Tajawal ExtraBold" panose="00000800000000000000" pitchFamily="2" charset="-78"/>
                <a:cs typeface="Tajawal ExtraBold" panose="00000800000000000000" pitchFamily="2" charset="-78"/>
              </a:rPr>
              <a:t>a digital toothbrush </a:t>
            </a:r>
            <a:r>
              <a:rPr lang="en-US" sz="2000" b="1" dirty="0">
                <a:solidFill>
                  <a:srgbClr val="0A1F61"/>
                </a:solidFill>
                <a:latin typeface="Tajawal ExtraBold" panose="00000800000000000000" pitchFamily="2" charset="-78"/>
                <a:cs typeface="Tajawal ExtraBold" panose="00000800000000000000" pitchFamily="2" charset="-78"/>
              </a:rPr>
              <a:t>that tracks the progress and </a:t>
            </a:r>
            <a:r>
              <a:rPr lang="en-US" sz="2000" b="1" dirty="0">
                <a:solidFill>
                  <a:srgbClr val="C00000"/>
                </a:solidFill>
                <a:latin typeface="Tajawal ExtraBold" panose="00000800000000000000" pitchFamily="2" charset="-78"/>
                <a:cs typeface="Tajawal ExtraBold" panose="00000800000000000000" pitchFamily="2" charset="-78"/>
              </a:rPr>
              <a:t>effectiveness on a mobile device </a:t>
            </a:r>
            <a:r>
              <a:rPr lang="en-US" sz="2000" b="1" dirty="0">
                <a:solidFill>
                  <a:srgbClr val="0A1F61"/>
                </a:solidFill>
                <a:latin typeface="Tajawal ExtraBold" panose="00000800000000000000" pitchFamily="2" charset="-78"/>
                <a:cs typeface="Tajawal ExtraBold" panose="00000800000000000000" pitchFamily="2" charset="-78"/>
              </a:rPr>
              <a:t>to shopping online for groceries and other items</a:t>
            </a:r>
            <a:r>
              <a:rPr lang="en-US" sz="2000" b="1" dirty="0">
                <a:solidFill>
                  <a:srgbClr val="C00000"/>
                </a:solidFill>
                <a:latin typeface="Tajawal ExtraBold" panose="00000800000000000000" pitchFamily="2" charset="-78"/>
                <a:cs typeface="Tajawal ExtraBold" panose="00000800000000000000" pitchFamily="2" charset="-78"/>
              </a:rPr>
              <a:t>, most things are becoming digital</a:t>
            </a:r>
            <a:r>
              <a:rPr lang="en-US" sz="2000" b="1" dirty="0">
                <a:solidFill>
                  <a:srgbClr val="0A1F61"/>
                </a:solidFill>
                <a:latin typeface="Tajawal ExtraBold" panose="00000800000000000000" pitchFamily="2" charset="-78"/>
                <a:cs typeface="Tajawal ExtraBold" panose="00000800000000000000" pitchFamily="2" charset="-78"/>
              </a:rPr>
              <a:t>. The continuous integration of digital technologies into businesses strategies has led to fundamental changes.</a:t>
            </a:r>
          </a:p>
        </p:txBody>
      </p:sp>
    </p:spTree>
    <p:extLst>
      <p:ext uri="{BB962C8B-B14F-4D97-AF65-F5344CB8AC3E}">
        <p14:creationId xmlns:p14="http://schemas.microsoft.com/office/powerpoint/2010/main" val="3599582788"/>
      </p:ext>
    </p:extLst>
  </p:cSld>
  <p:clrMapOvr>
    <a:masterClrMapping/>
  </p:clrMapOvr>
  <mc:AlternateContent xmlns:mc="http://schemas.openxmlformats.org/markup-compatibility/2006" xmlns:p14="http://schemas.microsoft.com/office/powerpoint/2010/main">
    <mc:Choice Requires="p14">
      <p:transition p14:dur="10" advTm="190000"/>
    </mc:Choice>
    <mc:Fallback xmlns="">
      <p:transition advTm="190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20th century saw a massive change in the creation and spread of information. Beginning with the radio, moving through television and, eventually, the Internet, new technologies of mass dissemination could supply information directly to large numbers of people with unprecedented speed and efficiency.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allowed to connect more than 8 billion devices worldwide, modified information value and management, and started to change the nature of organizations, their boundaries, work processes, and relationships.</a:t>
            </a:r>
          </a:p>
        </p:txBody>
      </p:sp>
    </p:spTree>
    <p:extLst>
      <p:ext uri="{BB962C8B-B14F-4D97-AF65-F5344CB8AC3E}">
        <p14:creationId xmlns:p14="http://schemas.microsoft.com/office/powerpoint/2010/main" val="3378504854"/>
      </p:ext>
    </p:extLst>
  </p:cSld>
  <p:clrMapOvr>
    <a:masterClrMapping/>
  </p:clrMapOvr>
  <mc:AlternateContent xmlns:mc="http://schemas.openxmlformats.org/markup-compatibility/2006" xmlns:p14="http://schemas.microsoft.com/office/powerpoint/2010/main">
    <mc:Choice Requires="p14">
      <p:transition p14:dur="10" advTm="172300"/>
    </mc:Choice>
    <mc:Fallback xmlns="">
      <p:transition advTm="1723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204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Randstad US report, “Workplace 2025: The Post-Digital Frontier,” reveals that just over half (52%) of companies are still in the early stages of digital transformation. To remain competitive, companies must embrace technology and stay ahead of digital disruption and to do so digital leaders play a very important role.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6C9D4F54-FE5E-CF1A-3BC7-5155E221BD84}"/>
              </a:ext>
            </a:extLst>
          </p:cNvPr>
          <p:cNvSpPr txBox="1"/>
          <p:nvPr/>
        </p:nvSpPr>
        <p:spPr>
          <a:xfrm>
            <a:off x="2122697" y="4285396"/>
            <a:ext cx="9711328" cy="1323439"/>
          </a:xfrm>
          <a:prstGeom prst="rect">
            <a:avLst/>
          </a:prstGeom>
          <a:noFill/>
        </p:spPr>
        <p:txBody>
          <a:bodyPr wrap="square">
            <a:spAutoFit/>
          </a:bodyPr>
          <a:lstStyle/>
          <a:p>
            <a:pPr algn="just" rtl="1"/>
            <a:r>
              <a:rPr lang="en-US" sz="2000" b="1" dirty="0" err="1"/>
              <a:t>يكشف</a:t>
            </a:r>
            <a:r>
              <a:rPr lang="en-US" sz="2000" b="1" dirty="0"/>
              <a:t> </a:t>
            </a:r>
            <a:r>
              <a:rPr lang="en-US" sz="2000" b="1" dirty="0" err="1"/>
              <a:t>تقرير</a:t>
            </a:r>
            <a:r>
              <a:rPr lang="en-US" sz="2000" b="1" dirty="0"/>
              <a:t> </a:t>
            </a:r>
            <a:r>
              <a:rPr lang="en-US" sz="2000" b="1" dirty="0" err="1"/>
              <a:t>صادر</a:t>
            </a:r>
            <a:r>
              <a:rPr lang="en-US" sz="2000" b="1" dirty="0"/>
              <a:t> عن </a:t>
            </a:r>
            <a:r>
              <a:rPr lang="en-US" sz="2000" b="1" dirty="0" err="1"/>
              <a:t>مؤسسة</a:t>
            </a:r>
            <a:r>
              <a:rPr lang="en-US" sz="2000" b="1" dirty="0"/>
              <a:t> Randstad في </a:t>
            </a:r>
            <a:r>
              <a:rPr lang="en-US" sz="2000" b="1" dirty="0" err="1"/>
              <a:t>الولايات</a:t>
            </a:r>
            <a:r>
              <a:rPr lang="en-US" sz="2000" b="1" dirty="0"/>
              <a:t> </a:t>
            </a:r>
            <a:r>
              <a:rPr lang="en-US" sz="2000" b="1" dirty="0" err="1"/>
              <a:t>المتحدة</a:t>
            </a:r>
            <a:r>
              <a:rPr lang="en-US" sz="2000" b="1" dirty="0"/>
              <a:t>، </a:t>
            </a:r>
            <a:r>
              <a:rPr lang="en-US" sz="2000" b="1" dirty="0" err="1"/>
              <a:t>بعنوان</a:t>
            </a:r>
            <a:r>
              <a:rPr lang="en-US" sz="2000" b="1" dirty="0"/>
              <a:t> "</a:t>
            </a:r>
            <a:r>
              <a:rPr lang="en-US" sz="2000" b="1" dirty="0" err="1"/>
              <a:t>مكان</a:t>
            </a:r>
            <a:r>
              <a:rPr lang="en-US" sz="2000" b="1" dirty="0"/>
              <a:t> </a:t>
            </a:r>
            <a:r>
              <a:rPr lang="en-US" sz="2000" b="1" dirty="0" err="1"/>
              <a:t>العمل</a:t>
            </a:r>
            <a:r>
              <a:rPr lang="en-US" sz="2000" b="1" dirty="0"/>
              <a:t> 2025: </a:t>
            </a:r>
            <a:r>
              <a:rPr lang="en-US" sz="2000" b="1" dirty="0" err="1"/>
              <a:t>حدود</a:t>
            </a:r>
            <a:r>
              <a:rPr lang="en-US" sz="2000" b="1" dirty="0"/>
              <a:t> </a:t>
            </a:r>
            <a:r>
              <a:rPr lang="en-US" sz="2000" b="1" dirty="0" err="1"/>
              <a:t>ما</a:t>
            </a:r>
            <a:r>
              <a:rPr lang="en-US" sz="2000" b="1" dirty="0"/>
              <a:t> </a:t>
            </a:r>
            <a:r>
              <a:rPr lang="en-US" sz="2000" b="1" dirty="0" err="1"/>
              <a:t>بعد</a:t>
            </a:r>
            <a:r>
              <a:rPr lang="en-US" sz="2000" b="1" dirty="0"/>
              <a:t> </a:t>
            </a:r>
            <a:r>
              <a:rPr lang="en-US" sz="2000" b="1" dirty="0" err="1"/>
              <a:t>الرقمية</a:t>
            </a:r>
            <a:r>
              <a:rPr lang="en-US" sz="2000" b="1" dirty="0"/>
              <a:t>"، أن </a:t>
            </a:r>
            <a:r>
              <a:rPr lang="en-US" sz="2000" b="1" dirty="0" err="1"/>
              <a:t>ما</a:t>
            </a:r>
            <a:r>
              <a:rPr lang="en-US" sz="2000" b="1" dirty="0"/>
              <a:t> </a:t>
            </a:r>
            <a:r>
              <a:rPr lang="en-US" sz="2000" b="1" dirty="0" err="1"/>
              <a:t>يزيد</a:t>
            </a:r>
            <a:r>
              <a:rPr lang="en-US" sz="2000" b="1" dirty="0"/>
              <a:t> </a:t>
            </a:r>
            <a:r>
              <a:rPr lang="en-US" sz="2000" b="1" dirty="0" err="1"/>
              <a:t>قليلاً</a:t>
            </a:r>
            <a:r>
              <a:rPr lang="en-US" sz="2000" b="1" dirty="0"/>
              <a:t> عن </a:t>
            </a:r>
            <a:r>
              <a:rPr lang="en-US" sz="2000" b="1" dirty="0" err="1"/>
              <a:t>نصف</a:t>
            </a:r>
            <a:r>
              <a:rPr lang="en-US" sz="2000" b="1" dirty="0"/>
              <a:t> </a:t>
            </a:r>
            <a:r>
              <a:rPr lang="en-US" sz="2000" b="1" dirty="0" err="1"/>
              <a:t>الشركات</a:t>
            </a:r>
            <a:r>
              <a:rPr lang="en-US" sz="2000" b="1" dirty="0"/>
              <a:t> (52%) </a:t>
            </a:r>
            <a:r>
              <a:rPr lang="en-US" sz="2000" b="1" dirty="0" err="1"/>
              <a:t>لا</a:t>
            </a:r>
            <a:r>
              <a:rPr lang="en-US" sz="2000" b="1" dirty="0"/>
              <a:t> </a:t>
            </a:r>
            <a:r>
              <a:rPr lang="en-US" sz="2000" b="1" dirty="0" err="1"/>
              <a:t>تزال</a:t>
            </a:r>
            <a:r>
              <a:rPr lang="en-US" sz="2000" b="1" dirty="0"/>
              <a:t> في </a:t>
            </a:r>
            <a:r>
              <a:rPr lang="en-US" sz="2000" b="1" dirty="0" err="1"/>
              <a:t>المراحل</a:t>
            </a:r>
            <a:r>
              <a:rPr lang="en-US" sz="2000" b="1" dirty="0"/>
              <a:t> </a:t>
            </a:r>
            <a:r>
              <a:rPr lang="en-US" sz="2000" b="1" dirty="0" err="1"/>
              <a:t>الأولى</a:t>
            </a:r>
            <a:r>
              <a:rPr lang="en-US" sz="2000" b="1" dirty="0"/>
              <a:t> من </a:t>
            </a:r>
            <a:r>
              <a:rPr lang="en-US" sz="2000" b="1" dirty="0" err="1"/>
              <a:t>التحول</a:t>
            </a:r>
            <a:r>
              <a:rPr lang="en-US" sz="2000" b="1" dirty="0"/>
              <a:t> </a:t>
            </a:r>
            <a:r>
              <a:rPr lang="en-US" sz="2000" b="1" dirty="0" err="1"/>
              <a:t>الرقمي</a:t>
            </a:r>
            <a:r>
              <a:rPr lang="en-US" sz="2000" b="1" dirty="0"/>
              <a:t>. </a:t>
            </a:r>
            <a:r>
              <a:rPr lang="en-US" sz="2000" b="1" dirty="0" err="1"/>
              <a:t>لكي</a:t>
            </a:r>
            <a:r>
              <a:rPr lang="en-US" sz="2000" b="1" dirty="0"/>
              <a:t> </a:t>
            </a:r>
            <a:r>
              <a:rPr lang="en-US" sz="2000" b="1" dirty="0" err="1"/>
              <a:t>تظل</a:t>
            </a:r>
            <a:r>
              <a:rPr lang="en-US" sz="2000" b="1" dirty="0"/>
              <a:t> </a:t>
            </a:r>
            <a:r>
              <a:rPr lang="en-US" sz="2000" b="1" dirty="0" err="1"/>
              <a:t>الشركات</a:t>
            </a:r>
            <a:r>
              <a:rPr lang="en-US" sz="2000" b="1" dirty="0"/>
              <a:t> </a:t>
            </a:r>
            <a:r>
              <a:rPr lang="en-US" sz="2000" b="1" dirty="0" err="1"/>
              <a:t>قادرة</a:t>
            </a:r>
            <a:r>
              <a:rPr lang="en-US" sz="2000" b="1" dirty="0"/>
              <a:t> على </a:t>
            </a:r>
            <a:r>
              <a:rPr lang="en-US" sz="2000" b="1" dirty="0" err="1"/>
              <a:t>المنافسة</a:t>
            </a:r>
            <a:r>
              <a:rPr lang="en-US" sz="2000" b="1" dirty="0"/>
              <a:t>، </a:t>
            </a:r>
            <a:r>
              <a:rPr lang="en-US" sz="2000" b="1" dirty="0" err="1"/>
              <a:t>يجب</a:t>
            </a:r>
            <a:r>
              <a:rPr lang="en-US" sz="2000" b="1" dirty="0"/>
              <a:t> </a:t>
            </a:r>
            <a:r>
              <a:rPr lang="en-US" sz="2000" b="1" dirty="0" err="1"/>
              <a:t>عليها</a:t>
            </a:r>
            <a:r>
              <a:rPr lang="en-US" sz="2000" b="1" dirty="0"/>
              <a:t> أن </a:t>
            </a:r>
            <a:r>
              <a:rPr lang="en-US" sz="2000" b="1" dirty="0" err="1"/>
              <a:t>تتبنى</a:t>
            </a:r>
            <a:r>
              <a:rPr lang="en-US" sz="2000" b="1" dirty="0"/>
              <a:t> </a:t>
            </a:r>
            <a:r>
              <a:rPr lang="en-US" sz="2000" b="1" dirty="0" err="1"/>
              <a:t>التكنولوجيا</a:t>
            </a:r>
            <a:r>
              <a:rPr lang="en-US" sz="2000" b="1" dirty="0"/>
              <a:t> </a:t>
            </a:r>
            <a:r>
              <a:rPr lang="en-US" sz="2000" b="1" dirty="0" err="1"/>
              <a:t>وتظل</a:t>
            </a:r>
            <a:r>
              <a:rPr lang="en-US" sz="2000" b="1" dirty="0"/>
              <a:t> في </a:t>
            </a:r>
            <a:r>
              <a:rPr lang="en-US" sz="2000" b="1" dirty="0" err="1"/>
              <a:t>صدارة</a:t>
            </a:r>
            <a:r>
              <a:rPr lang="en-US" sz="2000" b="1" dirty="0"/>
              <a:t> </a:t>
            </a:r>
            <a:r>
              <a:rPr lang="ar-EG" sz="2000" b="1" dirty="0"/>
              <a:t>الاضطراب الرقمي</a:t>
            </a:r>
            <a:r>
              <a:rPr lang="en-US" sz="2000" b="1" dirty="0"/>
              <a:t>، </a:t>
            </a:r>
            <a:r>
              <a:rPr lang="en-US" sz="2000" b="1" dirty="0" err="1"/>
              <a:t>وللقيام</a:t>
            </a:r>
            <a:r>
              <a:rPr lang="en-US" sz="2000" b="1" dirty="0"/>
              <a:t> </a:t>
            </a:r>
            <a:r>
              <a:rPr lang="en-US" sz="2000" b="1" dirty="0" err="1"/>
              <a:t>بذلك</a:t>
            </a:r>
            <a:r>
              <a:rPr lang="en-US" sz="2000" b="1" dirty="0"/>
              <a:t>، </a:t>
            </a:r>
            <a:r>
              <a:rPr lang="en-US" sz="2000" b="1" dirty="0" err="1"/>
              <a:t>يلعب</a:t>
            </a:r>
            <a:r>
              <a:rPr lang="en-US" sz="2000" b="1" dirty="0"/>
              <a:t> </a:t>
            </a:r>
            <a:r>
              <a:rPr lang="en-US" sz="2000" b="1" dirty="0" err="1"/>
              <a:t>القادة</a:t>
            </a:r>
            <a:r>
              <a:rPr lang="en-US" sz="2000" b="1" dirty="0"/>
              <a:t> </a:t>
            </a:r>
            <a:r>
              <a:rPr lang="en-US" sz="2000" b="1" dirty="0" err="1"/>
              <a:t>الرقميون</a:t>
            </a:r>
            <a:r>
              <a:rPr lang="en-US" sz="2000" b="1" dirty="0"/>
              <a:t> </a:t>
            </a:r>
            <a:r>
              <a:rPr lang="en-US" sz="2000" b="1" dirty="0" err="1"/>
              <a:t>دورًا</a:t>
            </a:r>
            <a:r>
              <a:rPr lang="en-US" sz="2000" b="1" dirty="0"/>
              <a:t> </a:t>
            </a:r>
            <a:r>
              <a:rPr lang="en-US" sz="2000" b="1" dirty="0" err="1"/>
              <a:t>مهمًا</a:t>
            </a:r>
            <a:r>
              <a:rPr lang="en-US" sz="2000" b="1" dirty="0"/>
              <a:t> </a:t>
            </a:r>
            <a:r>
              <a:rPr lang="en-US" sz="2000" b="1" dirty="0" err="1"/>
              <a:t>للغاية</a:t>
            </a:r>
            <a:r>
              <a:rPr lang="en-US" sz="2000" b="1" dirty="0"/>
              <a:t>.</a:t>
            </a:r>
          </a:p>
        </p:txBody>
      </p:sp>
    </p:spTree>
    <p:extLst>
      <p:ext uri="{BB962C8B-B14F-4D97-AF65-F5344CB8AC3E}">
        <p14:creationId xmlns:p14="http://schemas.microsoft.com/office/powerpoint/2010/main" val="1445731847"/>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37675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mc:AlternateContent xmlns:mc="http://schemas.openxmlformats.org/markup-compatibility/2006" xmlns:p14="http://schemas.microsoft.com/office/powerpoint/2010/main">
        <mc:Choice Requires="p14">
          <p:contentPart p14:bwMode="auto" r:id="rId6">
            <p14:nvContentPartPr>
              <p14:cNvPr id="15" name="Ink 14">
                <a:extLst>
                  <a:ext uri="{FF2B5EF4-FFF2-40B4-BE49-F238E27FC236}">
                    <a16:creationId xmlns:a16="http://schemas.microsoft.com/office/drawing/2014/main" id="{C357E787-F9F1-890B-4767-7E3E09DD9B15}"/>
                  </a:ext>
                </a:extLst>
              </p14:cNvPr>
              <p14:cNvContentPartPr/>
              <p14:nvPr/>
            </p14:nvContentPartPr>
            <p14:xfrm>
              <a:off x="688502" y="4048976"/>
              <a:ext cx="360" cy="360"/>
            </p14:xfrm>
          </p:contentPart>
        </mc:Choice>
        <mc:Fallback xmlns="">
          <p:pic>
            <p:nvPicPr>
              <p:cNvPr id="15" name="Ink 14">
                <a:extLst>
                  <a:ext uri="{FF2B5EF4-FFF2-40B4-BE49-F238E27FC236}">
                    <a16:creationId xmlns:a16="http://schemas.microsoft.com/office/drawing/2014/main" id="{C357E787-F9F1-890B-4767-7E3E09DD9B15}"/>
                  </a:ext>
                </a:extLst>
              </p:cNvPr>
              <p:cNvPicPr/>
              <p:nvPr/>
            </p:nvPicPr>
            <p:blipFill>
              <a:blip r:embed="rId9"/>
              <a:stretch>
                <a:fillRect/>
              </a:stretch>
            </p:blipFill>
            <p:spPr>
              <a:xfrm>
                <a:off x="625862" y="3985976"/>
                <a:ext cx="126000" cy="126000"/>
              </a:xfrm>
              <a:prstGeom prst="rect">
                <a:avLst/>
              </a:prstGeom>
            </p:spPr>
          </p:pic>
        </mc:Fallback>
      </mc:AlternateContent>
      <p:grpSp>
        <p:nvGrpSpPr>
          <p:cNvPr id="19" name="Group 18">
            <a:extLst>
              <a:ext uri="{FF2B5EF4-FFF2-40B4-BE49-F238E27FC236}">
                <a16:creationId xmlns:a16="http://schemas.microsoft.com/office/drawing/2014/main" id="{5D203668-F2B9-F2F4-414A-0E1F04E21B89}"/>
              </a:ext>
            </a:extLst>
          </p:cNvPr>
          <p:cNvGrpSpPr/>
          <p:nvPr/>
        </p:nvGrpSpPr>
        <p:grpSpPr>
          <a:xfrm>
            <a:off x="1070615" y="1604962"/>
            <a:ext cx="11066823" cy="4709548"/>
            <a:chOff x="1070615" y="1604962"/>
            <a:chExt cx="11066823" cy="4709548"/>
          </a:xfrm>
        </p:grpSpPr>
        <p:pic>
          <p:nvPicPr>
            <p:cNvPr id="11" name="Picture 10" descr="Graphical user interface, application&#10;&#10;Description automatically generated">
              <a:extLst>
                <a:ext uri="{FF2B5EF4-FFF2-40B4-BE49-F238E27FC236}">
                  <a16:creationId xmlns:a16="http://schemas.microsoft.com/office/drawing/2014/main" id="{50B881EC-D72E-6874-E975-563619EB7AB6}"/>
                </a:ext>
              </a:extLst>
            </p:cNvPr>
            <p:cNvPicPr>
              <a:picLocks noChangeAspect="1"/>
            </p:cNvPicPr>
            <p:nvPr/>
          </p:nvPicPr>
          <p:blipFill>
            <a:blip r:embed="rId10">
              <a:duotone>
                <a:schemeClr val="accent5">
                  <a:shade val="45000"/>
                  <a:satMod val="135000"/>
                </a:schemeClr>
                <a:prstClr val="white"/>
              </a:duotone>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tretch>
              <a:fillRect/>
            </a:stretch>
          </p:blipFill>
          <p:spPr>
            <a:xfrm>
              <a:off x="1070615" y="1604962"/>
              <a:ext cx="11066823" cy="4709548"/>
            </a:xfrm>
            <a:prstGeom prst="rect">
              <a:avLst/>
            </a:prstGeom>
          </p:spPr>
        </p:pic>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7552D2CA-5408-17DE-85CD-A038CEC68AEA}"/>
                    </a:ext>
                  </a:extLst>
                </p14:cNvPr>
                <p14:cNvContentPartPr/>
                <p14:nvPr/>
              </p14:nvContentPartPr>
              <p14:xfrm>
                <a:off x="7750894" y="4032468"/>
                <a:ext cx="4133520" cy="640800"/>
              </p14:xfrm>
            </p:contentPart>
          </mc:Choice>
          <mc:Fallback xmlns="">
            <p:pic>
              <p:nvPicPr>
                <p:cNvPr id="14" name="Ink 13">
                  <a:extLst>
                    <a:ext uri="{FF2B5EF4-FFF2-40B4-BE49-F238E27FC236}">
                      <a16:creationId xmlns:a16="http://schemas.microsoft.com/office/drawing/2014/main" id="{7552D2CA-5408-17DE-85CD-A038CEC68AEA}"/>
                    </a:ext>
                  </a:extLst>
                </p:cNvPr>
                <p:cNvPicPr/>
                <p:nvPr/>
              </p:nvPicPr>
              <p:blipFill>
                <a:blip r:embed="rId13"/>
                <a:stretch>
                  <a:fillRect/>
                </a:stretch>
              </p:blipFill>
              <p:spPr>
                <a:xfrm>
                  <a:off x="7688254" y="3969828"/>
                  <a:ext cx="4259160" cy="766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DEABDB1D-8C62-6321-369C-324AD9EC4ADC}"/>
                    </a:ext>
                  </a:extLst>
                </p14:cNvPr>
                <p14:cNvContentPartPr/>
                <p14:nvPr/>
              </p14:nvContentPartPr>
              <p14:xfrm>
                <a:off x="7788422" y="5676176"/>
                <a:ext cx="3974760" cy="405360"/>
              </p14:xfrm>
            </p:contentPart>
          </mc:Choice>
          <mc:Fallback xmlns="">
            <p:pic>
              <p:nvPicPr>
                <p:cNvPr id="18" name="Ink 17">
                  <a:extLst>
                    <a:ext uri="{FF2B5EF4-FFF2-40B4-BE49-F238E27FC236}">
                      <a16:creationId xmlns:a16="http://schemas.microsoft.com/office/drawing/2014/main" id="{DEABDB1D-8C62-6321-369C-324AD9EC4ADC}"/>
                    </a:ext>
                  </a:extLst>
                </p:cNvPr>
                <p:cNvPicPr/>
                <p:nvPr/>
              </p:nvPicPr>
              <p:blipFill>
                <a:blip r:embed="rId15"/>
                <a:stretch>
                  <a:fillRect/>
                </a:stretch>
              </p:blipFill>
              <p:spPr>
                <a:xfrm>
                  <a:off x="7725782" y="5613176"/>
                  <a:ext cx="4100400" cy="531000"/>
                </a:xfrm>
                <a:prstGeom prst="rect">
                  <a:avLst/>
                </a:prstGeom>
              </p:spPr>
            </p:pic>
          </mc:Fallback>
        </mc:AlternateContent>
      </p:grpSp>
    </p:spTree>
    <p:extLst>
      <p:ext uri="{BB962C8B-B14F-4D97-AF65-F5344CB8AC3E}">
        <p14:creationId xmlns:p14="http://schemas.microsoft.com/office/powerpoint/2010/main" val="246377137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62904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diagram&#10;&#10;Description automatically generated">
            <a:extLst>
              <a:ext uri="{FF2B5EF4-FFF2-40B4-BE49-F238E27FC236}">
                <a16:creationId xmlns:a16="http://schemas.microsoft.com/office/drawing/2014/main" id="{B3ECF425-F3CA-C527-B4E4-B0DE36F7E8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3987" y="1848097"/>
            <a:ext cx="6234545" cy="4164481"/>
          </a:xfrm>
          <a:prstGeom prst="rect">
            <a:avLst/>
          </a:prstGeom>
        </p:spPr>
      </p:pic>
    </p:spTree>
    <p:extLst>
      <p:ext uri="{BB962C8B-B14F-4D97-AF65-F5344CB8AC3E}">
        <p14:creationId xmlns:p14="http://schemas.microsoft.com/office/powerpoint/2010/main" val="302850311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a:t>
            </a:r>
            <a:r>
              <a:rPr lang="ar-EG" sz="2400" b="1" dirty="0">
                <a:solidFill>
                  <a:srgbClr val="0A1F61"/>
                </a:solidFill>
                <a:latin typeface="Tajawal ExtraBold" panose="00000800000000000000" pitchFamily="2" charset="-78"/>
                <a:cs typeface="Tajawal ExtraBold" panose="00000800000000000000" pitchFamily="2" charset="-78"/>
              </a:rPr>
              <a:t>اللقب "الرقمي". </a:t>
            </a:r>
            <a:r>
              <a:rPr lang="en-US" sz="2400" b="1" dirty="0">
                <a:solidFill>
                  <a:srgbClr val="0A1F61"/>
                </a:solidFill>
                <a:latin typeface="Tajawal ExtraBold" panose="00000800000000000000" pitchFamily="2" charset="-78"/>
                <a:cs typeface="Tajawal ExtraBold" panose="00000800000000000000" pitchFamily="2" charset="-78"/>
              </a:rPr>
              <a:t>is a little bit of a misnomer</a:t>
            </a:r>
            <a:r>
              <a:rPr lang="ar-EG" sz="2400" b="1" dirty="0">
                <a:solidFill>
                  <a:srgbClr val="0A1F61"/>
                </a:solidFill>
                <a:latin typeface="Tajawal ExtraBold" panose="00000800000000000000" pitchFamily="2" charset="-78"/>
                <a:cs typeface="Tajawal ExtraBold" panose="00000800000000000000" pitchFamily="2" charset="-78"/>
              </a:rPr>
              <a:t> تسمية خاطئة</a:t>
            </a:r>
            <a:r>
              <a:rPr lang="en-US" sz="2400" b="1" dirty="0">
                <a:solidFill>
                  <a:srgbClr val="0A1F61"/>
                </a:solidFill>
                <a:latin typeface="Tajawal ExtraBold" panose="00000800000000000000" pitchFamily="2" charset="-78"/>
                <a:cs typeface="Tajawal ExtraBold" panose="00000800000000000000" pitchFamily="2" charset="-78"/>
              </a:rPr>
              <a:t> because </a:t>
            </a:r>
            <a:r>
              <a:rPr lang="en-US" sz="2400" b="1" dirty="0">
                <a:solidFill>
                  <a:srgbClr val="C00000"/>
                </a:solidFill>
                <a:latin typeface="Tajawal ExtraBold" panose="00000800000000000000" pitchFamily="2" charset="-78"/>
                <a:cs typeface="Tajawal ExtraBold" panose="00000800000000000000" pitchFamily="2" charset="-78"/>
              </a:rPr>
              <a:t>the essence of digital transformation is the changing of business processes enabled or forced by digitalization technologies.</a:t>
            </a:r>
            <a:r>
              <a:rPr lang="en-US" sz="2400" b="1" dirty="0">
                <a:solidFill>
                  <a:srgbClr val="0A1F61"/>
                </a:solidFill>
                <a:latin typeface="Tajawal ExtraBold" panose="00000800000000000000" pitchFamily="2" charset="-78"/>
                <a:cs typeface="Tajawal ExtraBold" panose="00000800000000000000" pitchFamily="2" charset="-78"/>
              </a:rPr>
              <a:t>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a:t>
            </a:r>
            <a:r>
              <a:rPr lang="en-US" sz="2400" b="1" dirty="0">
                <a:solidFill>
                  <a:srgbClr val="0A1F61"/>
                </a:solidFill>
                <a:latin typeface="Tajawal ExtraBold" panose="00000800000000000000" pitchFamily="2" charset="-78"/>
                <a:cs typeface="Tajawal ExtraBold" panose="00000800000000000000" pitchFamily="2" charset="-78"/>
              </a:rPr>
              <a:t>is revolutionizing the way companies manufacture, improve and distribute their products. It focuses on the combination of Digital Transformation and Digitalization.</a:t>
            </a:r>
          </a:p>
        </p:txBody>
      </p:sp>
      <p:sp>
        <p:nvSpPr>
          <p:cNvPr id="11" name="TextBox 10">
            <a:extLst>
              <a:ext uri="{FF2B5EF4-FFF2-40B4-BE49-F238E27FC236}">
                <a16:creationId xmlns:a16="http://schemas.microsoft.com/office/drawing/2014/main" id="{E18F772A-F4E2-430A-C6E2-324AEADDD4DB}"/>
              </a:ext>
            </a:extLst>
          </p:cNvPr>
          <p:cNvSpPr txBox="1"/>
          <p:nvPr/>
        </p:nvSpPr>
        <p:spPr>
          <a:xfrm>
            <a:off x="7548879" y="3559589"/>
            <a:ext cx="4270721" cy="646331"/>
          </a:xfrm>
          <a:prstGeom prst="rect">
            <a:avLst/>
          </a:prstGeom>
          <a:noFill/>
        </p:spPr>
        <p:txBody>
          <a:bodyPr wrap="square">
            <a:spAutoFit/>
          </a:bodyPr>
          <a:lstStyle/>
          <a:p>
            <a:pPr algn="r" rtl="1"/>
            <a:r>
              <a:rPr lang="en-US" b="1" dirty="0"/>
              <a:t>إن </a:t>
            </a:r>
            <a:r>
              <a:rPr lang="en-US" b="1" dirty="0" err="1"/>
              <a:t>جوهر</a:t>
            </a:r>
            <a:r>
              <a:rPr lang="en-US" b="1" dirty="0"/>
              <a:t> </a:t>
            </a:r>
            <a:r>
              <a:rPr lang="en-US" b="1" dirty="0" err="1"/>
              <a:t>التحول</a:t>
            </a:r>
            <a:r>
              <a:rPr lang="en-US" b="1" dirty="0"/>
              <a:t> </a:t>
            </a:r>
            <a:r>
              <a:rPr lang="en-US" b="1" dirty="0" err="1"/>
              <a:t>الرقمي</a:t>
            </a:r>
            <a:r>
              <a:rPr lang="en-US" b="1" dirty="0"/>
              <a:t> </a:t>
            </a:r>
            <a:r>
              <a:rPr lang="en-US" b="1" dirty="0" err="1"/>
              <a:t>هو</a:t>
            </a:r>
            <a:r>
              <a:rPr lang="en-US" b="1" dirty="0"/>
              <a:t> </a:t>
            </a:r>
            <a:r>
              <a:rPr lang="en-US" b="1" dirty="0" err="1"/>
              <a:t>تغيير</a:t>
            </a:r>
            <a:r>
              <a:rPr lang="en-US" b="1" dirty="0"/>
              <a:t> </a:t>
            </a:r>
            <a:r>
              <a:rPr lang="en-US" b="1" dirty="0" err="1"/>
              <a:t>العمليات</a:t>
            </a:r>
            <a:r>
              <a:rPr lang="en-US" b="1" dirty="0"/>
              <a:t> </a:t>
            </a:r>
            <a:r>
              <a:rPr lang="en-US" b="1" dirty="0" err="1"/>
              <a:t>التجارية</a:t>
            </a:r>
            <a:r>
              <a:rPr lang="en-US" b="1" dirty="0"/>
              <a:t> التي </a:t>
            </a:r>
            <a:r>
              <a:rPr lang="en-US" b="1" dirty="0" err="1"/>
              <a:t>تتيحها</a:t>
            </a:r>
            <a:r>
              <a:rPr lang="en-US" b="1" dirty="0"/>
              <a:t> أو </a:t>
            </a:r>
            <a:r>
              <a:rPr lang="en-US" b="1" dirty="0" err="1"/>
              <a:t>تفرضها</a:t>
            </a:r>
            <a:r>
              <a:rPr lang="en-US" b="1" dirty="0"/>
              <a:t> </a:t>
            </a:r>
            <a:r>
              <a:rPr lang="en-US" b="1" dirty="0" err="1"/>
              <a:t>تقنيات</a:t>
            </a:r>
            <a:r>
              <a:rPr lang="en-US" b="1" dirty="0"/>
              <a:t> </a:t>
            </a:r>
            <a:r>
              <a:rPr lang="en-US" b="1" dirty="0" err="1"/>
              <a:t>الرقمنة</a:t>
            </a:r>
            <a:r>
              <a:rPr lang="en-US" b="1" dirty="0"/>
              <a:t>.</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30733" y="390107"/>
            <a:ext cx="2801793"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a:t>
            </a:r>
          </a:p>
          <a:p>
            <a:r>
              <a:rPr lang="en-US" sz="2800" b="1" dirty="0">
                <a:solidFill>
                  <a:schemeClr val="bg1"/>
                </a:solidFill>
                <a:latin typeface="Tajawal Medium" panose="00000600000000000000" pitchFamily="2" charset="-78"/>
                <a:cs typeface="Tajawal Medium" panose="00000600000000000000" pitchFamily="2" charset="-78"/>
              </a:rPr>
              <a:t>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Engineering drawing, timeline&#10;&#10;Description automatically generated">
            <a:extLst>
              <a:ext uri="{FF2B5EF4-FFF2-40B4-BE49-F238E27FC236}">
                <a16:creationId xmlns:a16="http://schemas.microsoft.com/office/drawing/2014/main" id="{DE377ACA-448E-2907-CD14-A592E51120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669" y="116977"/>
            <a:ext cx="7128700" cy="6467893"/>
          </a:xfrm>
          <a:prstGeom prst="rect">
            <a:avLst/>
          </a:prstGeom>
        </p:spPr>
      </p:pic>
      <p:sp>
        <p:nvSpPr>
          <p:cNvPr id="12" name="TextBox 11">
            <a:extLst>
              <a:ext uri="{FF2B5EF4-FFF2-40B4-BE49-F238E27FC236}">
                <a16:creationId xmlns:a16="http://schemas.microsoft.com/office/drawing/2014/main" id="{BE9A958A-F003-BDD3-ED71-AEEAD137EE11}"/>
              </a:ext>
            </a:extLst>
          </p:cNvPr>
          <p:cNvSpPr txBox="1"/>
          <p:nvPr/>
        </p:nvSpPr>
        <p:spPr>
          <a:xfrm>
            <a:off x="447039" y="1777002"/>
            <a:ext cx="4498629" cy="3139321"/>
          </a:xfrm>
          <a:prstGeom prst="rect">
            <a:avLst/>
          </a:prstGeom>
          <a:noFill/>
        </p:spPr>
        <p:txBody>
          <a:bodyPr wrap="square">
            <a:spAutoFit/>
          </a:bodyPr>
          <a:lstStyle/>
          <a:p>
            <a:pPr algn="just" rtl="1"/>
            <a:r>
              <a:rPr lang="ar-EG" b="1" dirty="0">
                <a:solidFill>
                  <a:srgbClr val="C00000"/>
                </a:solidFill>
              </a:rPr>
              <a:t>الثورة الصناعية </a:t>
            </a:r>
            <a:r>
              <a:rPr lang="ar-EG" b="1" dirty="0"/>
              <a:t>هي انتشار وإحلال المكننة محل العمل اليدوي.</a:t>
            </a:r>
          </a:p>
          <a:p>
            <a:pPr algn="just" rtl="1"/>
            <a:r>
              <a:rPr lang="ar-EG" b="1" dirty="0">
                <a:solidFill>
                  <a:srgbClr val="C00000"/>
                </a:solidFill>
              </a:rPr>
              <a:t>الثورة الصناعية الرابعة </a:t>
            </a:r>
            <a:r>
              <a:rPr lang="ar-EG" b="1" dirty="0"/>
              <a:t>هي العصر الصناعي الرئيسي الرابع منذ الثورة الصناعية الأولى في القرن الثامن عشر. يتميز بدمج التقنيات التي تطمس الخطوط الفاصلة بين المجالات المادية والرقمية والبيولوجية. ويتميز هذا البرنامج باختراق التكنولوجيا الناشئة في عدد من المجالات، بما في ذلك الروبوتات، والذكاء الاصطناعي، و </a:t>
            </a:r>
            <a:r>
              <a:rPr lang="en-US" b="1" dirty="0"/>
              <a:t>blockchain ، </a:t>
            </a:r>
            <a:r>
              <a:rPr lang="ar-EG" b="1" dirty="0"/>
              <a:t>وتكنولوجيا النانو، والحوسبة الكمومية، والتكنولوجيا الحيوية، وإنترنت الأشياء، والطباعة ثلاثية الأبعاد، والمركبات المستقلة. </a:t>
            </a:r>
            <a:endParaRPr lang="en-US" b="1" dirty="0"/>
          </a:p>
        </p:txBody>
      </p:sp>
      <p:sp>
        <p:nvSpPr>
          <p:cNvPr id="14" name="TextBox 13">
            <a:extLst>
              <a:ext uri="{FF2B5EF4-FFF2-40B4-BE49-F238E27FC236}">
                <a16:creationId xmlns:a16="http://schemas.microsoft.com/office/drawing/2014/main" id="{09CD7D2C-F9CA-2F54-4BF7-2D732B236FE4}"/>
              </a:ext>
            </a:extLst>
          </p:cNvPr>
          <p:cNvSpPr txBox="1"/>
          <p:nvPr/>
        </p:nvSpPr>
        <p:spPr>
          <a:xfrm>
            <a:off x="2885809" y="5427431"/>
            <a:ext cx="3645807" cy="646331"/>
          </a:xfrm>
          <a:prstGeom prst="rect">
            <a:avLst/>
          </a:prstGeom>
          <a:noFill/>
        </p:spPr>
        <p:txBody>
          <a:bodyPr wrap="square">
            <a:spAutoFit/>
          </a:bodyPr>
          <a:lstStyle/>
          <a:p>
            <a:pPr algn="just" rtl="1"/>
            <a:r>
              <a:rPr lang="ar-EG" b="1" dirty="0">
                <a:solidFill>
                  <a:srgbClr val="C00000"/>
                </a:solidFill>
              </a:rPr>
              <a:t>أبرز التغيرات في الثورة الصناعية الخامسة · اتساع نطاق العمل عن بعد بشكل كبير ومنتظم.</a:t>
            </a:r>
            <a:endParaRPr lang="en-US" b="1" dirty="0">
              <a:solidFill>
                <a:srgbClr val="C00000"/>
              </a:solidFill>
            </a:endParaRPr>
          </a:p>
        </p:txBody>
      </p:sp>
    </p:spTree>
    <p:extLst>
      <p:ext uri="{BB962C8B-B14F-4D97-AF65-F5344CB8AC3E}">
        <p14:creationId xmlns:p14="http://schemas.microsoft.com/office/powerpoint/2010/main" val="650856198"/>
      </p:ext>
    </p:extLst>
  </p:cSld>
  <p:clrMapOvr>
    <a:masterClrMapping/>
  </p:clrMapOvr>
  <mc:AlternateContent xmlns:mc="http://schemas.openxmlformats.org/markup-compatibility/2006" xmlns:p14="http://schemas.microsoft.com/office/powerpoint/2010/main">
    <mc:Choice Requires="p14">
      <p:transition p14:dur="10" advTm="345000"/>
    </mc:Choice>
    <mc:Fallback xmlns="">
      <p:transition advTm="345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a:t>
            </a:r>
            <a:r>
              <a:rPr lang="en-US" sz="2400" b="1" dirty="0">
                <a:solidFill>
                  <a:srgbClr val="C00000"/>
                </a:solidFill>
                <a:latin typeface="Tajawal ExtraBold" panose="00000800000000000000" pitchFamily="2" charset="-78"/>
                <a:cs typeface="Tajawal ExtraBold" panose="00000800000000000000" pitchFamily="2" charset="-78"/>
              </a:rPr>
              <a:t>redesign businesses digitally </a:t>
            </a:r>
            <a:r>
              <a:rPr lang="en-US" sz="2400" b="1" dirty="0">
                <a:solidFill>
                  <a:srgbClr val="0A1F61"/>
                </a:solidFill>
                <a:latin typeface="Tajawal ExtraBold" panose="00000800000000000000" pitchFamily="2" charset="-78"/>
                <a:cs typeface="Tajawal ExtraBold" panose="00000800000000000000" pitchFamily="2" charset="-78"/>
              </a:rPr>
              <a:t>is largely driven by a clear digital strategy that is supported by executives that </a:t>
            </a:r>
            <a:r>
              <a:rPr lang="en-US" sz="2400" b="1" dirty="0">
                <a:solidFill>
                  <a:srgbClr val="C00000"/>
                </a:solidFill>
                <a:latin typeface="Tajawal ExtraBold" panose="00000800000000000000" pitchFamily="2" charset="-78"/>
                <a:cs typeface="Tajawal ExtraBold" panose="00000800000000000000" pitchFamily="2" charset="-78"/>
              </a:rPr>
              <a:t>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a:t>
            </a:r>
            <a:r>
              <a:rPr lang="en-US" sz="2400" b="1" dirty="0">
                <a:solidFill>
                  <a:srgbClr val="C00000"/>
                </a:solidFill>
                <a:latin typeface="Tajawal ExtraBold" panose="00000800000000000000" pitchFamily="2" charset="-78"/>
                <a:cs typeface="Tajawal ExtraBold" panose="00000800000000000000" pitchFamily="2" charset="-78"/>
              </a:rPr>
              <a:t>social media, artificial intelligence, and big data </a:t>
            </a:r>
            <a:r>
              <a:rPr lang="en-US" sz="2400" b="1" dirty="0">
                <a:solidFill>
                  <a:srgbClr val="0A1F61"/>
                </a:solidFill>
                <a:latin typeface="Tajawal ExtraBold" panose="00000800000000000000" pitchFamily="2" charset="-78"/>
                <a:cs typeface="Tajawal ExtraBold" panose="00000800000000000000" pitchFamily="2" charset="-78"/>
              </a:rPr>
              <a:t>into business processes, as well as the subsequent development of </a:t>
            </a:r>
            <a:r>
              <a:rPr lang="en-US" sz="2400" b="1" dirty="0">
                <a:solidFill>
                  <a:srgbClr val="C00000"/>
                </a:solidFill>
                <a:latin typeface="Tajawal ExtraBold" panose="00000800000000000000" pitchFamily="2" charset="-78"/>
                <a:cs typeface="Tajawal ExtraBold" panose="00000800000000000000" pitchFamily="2" charset="-78"/>
              </a:rPr>
              <a:t>new business models</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3463" y="1410694"/>
            <a:ext cx="11461837"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The metaverse is still, at best, an ambiguous concept to most enterprises and consumers alike. This is changing fast, however, as metaverse features and technologies like play-to-earn gaming, online property, non-fungible tokens (NFTs), and cryptocurrencies are becoming all the rage in 2022 and beyond. And despite crypto’s recent downturn, the metaverse and its foundational technologies are continuing to create new opportunities for media and entertainment businesses.</a:t>
            </a:r>
          </a:p>
        </p:txBody>
      </p:sp>
    </p:spTree>
    <p:extLst>
      <p:ext uri="{BB962C8B-B14F-4D97-AF65-F5344CB8AC3E}">
        <p14:creationId xmlns:p14="http://schemas.microsoft.com/office/powerpoint/2010/main" val="2058635634"/>
      </p:ext>
    </p:extLst>
  </p:cSld>
  <p:clrMapOvr>
    <a:masterClrMapping/>
  </p:clrMapOvr>
  <mc:AlternateContent xmlns:mc="http://schemas.openxmlformats.org/markup-compatibility/2006" xmlns:p14="http://schemas.microsoft.com/office/powerpoint/2010/main">
    <mc:Choice Requires="p14">
      <p:transition p14:dur="10" advTm="143000"/>
    </mc:Choice>
    <mc:Fallback xmlns="">
      <p:transition advTm="143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50356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325" y="1456817"/>
            <a:ext cx="7474037" cy="523220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2" algn="just"/>
            <a:r>
              <a:rPr lang="en-US" sz="2200" b="1" dirty="0">
                <a:solidFill>
                  <a:srgbClr val="0A1F61"/>
                </a:solidFill>
                <a:latin typeface="Tajawal ExtraBold" panose="00000800000000000000" pitchFamily="2" charset="-78"/>
                <a:cs typeface="Tajawal ExtraBold" panose="00000800000000000000" pitchFamily="2" charset="-78"/>
              </a:rPr>
              <a:t>For instance, Disney launched its strategic initiative around the metaverse recently, in what it calls “next-generation storytelling.” And in June 2022, former Disney, Sony, and Lucasfilm creatives announced the kick-off of land sales for its “Notorious Frogs of </a:t>
            </a:r>
            <a:r>
              <a:rPr lang="en-US" sz="2200" b="1" dirty="0" err="1">
                <a:solidFill>
                  <a:srgbClr val="0A1F61"/>
                </a:solidFill>
                <a:latin typeface="Tajawal ExtraBold" panose="00000800000000000000" pitchFamily="2" charset="-78"/>
                <a:cs typeface="Tajawal ExtraBold" panose="00000800000000000000" pitchFamily="2" charset="-78"/>
              </a:rPr>
              <a:t>Frogland</a:t>
            </a:r>
            <a:r>
              <a:rPr lang="en-US" sz="2200" b="1" dirty="0">
                <a:solidFill>
                  <a:srgbClr val="0A1F61"/>
                </a:solidFill>
                <a:latin typeface="Tajawal ExtraBold" panose="00000800000000000000" pitchFamily="2" charset="-78"/>
                <a:cs typeface="Tajawal ExtraBold" panose="00000800000000000000" pitchFamily="2" charset="-78"/>
              </a:rPr>
              <a:t>” NFT collection and associated metaverse called “</a:t>
            </a:r>
            <a:r>
              <a:rPr lang="en-US" sz="2200" b="1" dirty="0" err="1">
                <a:solidFill>
                  <a:srgbClr val="0A1F61"/>
                </a:solidFill>
                <a:latin typeface="Tajawal ExtraBold" panose="00000800000000000000" pitchFamily="2" charset="-78"/>
                <a:cs typeface="Tajawal ExtraBold" panose="00000800000000000000" pitchFamily="2" charset="-78"/>
              </a:rPr>
              <a:t>NewPangea</a:t>
            </a:r>
            <a:r>
              <a:rPr lang="en-US" sz="2200" b="1" dirty="0">
                <a:solidFill>
                  <a:srgbClr val="0A1F61"/>
                </a:solidFill>
                <a:latin typeface="Tajawal ExtraBold" panose="00000800000000000000" pitchFamily="2" charset="-78"/>
                <a:cs typeface="Tajawal ExtraBold" panose="00000800000000000000" pitchFamily="2" charset="-78"/>
              </a:rPr>
              <a:t>.” It’s safe to assume that major film development and entertainment studios are looking towards the metaverse for blending physical and digital environments in new entertainment offerings.</a:t>
            </a:r>
          </a:p>
        </p:txBody>
      </p:sp>
      <p:pic>
        <p:nvPicPr>
          <p:cNvPr id="12" name="Picture 11" descr="A picture containing graphical user interface&#10;&#10;Description automatically generated">
            <a:hlinkClick r:id="rId5"/>
            <a:extLst>
              <a:ext uri="{FF2B5EF4-FFF2-40B4-BE49-F238E27FC236}">
                <a16:creationId xmlns:a16="http://schemas.microsoft.com/office/drawing/2014/main" id="{AD71F929-8B35-8949-4224-B0903B9E019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6526" y="1743590"/>
            <a:ext cx="4756149" cy="3170766"/>
          </a:xfrm>
          <a:prstGeom prst="rect">
            <a:avLst/>
          </a:prstGeom>
        </p:spPr>
      </p:pic>
      <p:pic>
        <p:nvPicPr>
          <p:cNvPr id="16" name="Picture 15" descr="Icon&#10;&#10;Description automatically generated">
            <a:extLst>
              <a:ext uri="{FF2B5EF4-FFF2-40B4-BE49-F238E27FC236}">
                <a16:creationId xmlns:a16="http://schemas.microsoft.com/office/drawing/2014/main" id="{EE3B2DCF-93CD-1B82-A4D0-2B6B5E717E3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64606" y="4464018"/>
            <a:ext cx="1583364" cy="1583364"/>
          </a:xfrm>
          <a:prstGeom prst="rect">
            <a:avLst/>
          </a:prstGeom>
        </p:spPr>
      </p:pic>
    </p:spTree>
    <p:extLst>
      <p:ext uri="{BB962C8B-B14F-4D97-AF65-F5344CB8AC3E}">
        <p14:creationId xmlns:p14="http://schemas.microsoft.com/office/powerpoint/2010/main" val="17200566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885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media companies can deliver tailored content that is more likely to engage and retain readers. 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4629794"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a:t>
            </a:r>
          </a:p>
        </p:txBody>
      </p:sp>
      <p:pic>
        <p:nvPicPr>
          <p:cNvPr id="4" name="Picture 3" descr="A picture containing text, electronics, circuit&#10;&#10;Description automatically generated">
            <a:extLst>
              <a:ext uri="{FF2B5EF4-FFF2-40B4-BE49-F238E27FC236}">
                <a16:creationId xmlns:a16="http://schemas.microsoft.com/office/drawing/2014/main" id="{26EE02EF-27EC-CA1D-946A-645C4B663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6375" y="2122475"/>
            <a:ext cx="8166080" cy="3257046"/>
          </a:xfrm>
          <a:prstGeom prst="rect">
            <a:avLst/>
          </a:prstGeom>
        </p:spPr>
      </p:pic>
    </p:spTree>
    <p:extLst>
      <p:ext uri="{BB962C8B-B14F-4D97-AF65-F5344CB8AC3E}">
        <p14:creationId xmlns:p14="http://schemas.microsoft.com/office/powerpoint/2010/main" val="209367795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technology has significant implications for leadership theory, practice, and development.</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practices will face challenges in the future, because geographical and physical presence will be less important. Everything will be on virtual platforms including sharing, learning, and communicating. Workplaces will be more mobile, flexible, adaptable, multilingual, and culturally sensitive. </a:t>
            </a:r>
          </a:p>
        </p:txBody>
      </p:sp>
    </p:spTree>
    <p:extLst>
      <p:ext uri="{BB962C8B-B14F-4D97-AF65-F5344CB8AC3E}">
        <p14:creationId xmlns:p14="http://schemas.microsoft.com/office/powerpoint/2010/main" val="2526804185"/>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Yet there are practices and skills which are difficult or cannot be computerized: perception and manipulation (physical flexibility, dexterity, and balance); creative intelligence (artistic ability, originality); and social intelligence (persuasion, negotiation, caregiving) . </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in the future would have to learn to keep up with new challenges of the digitalized world to lead their teams with highest efficiency.</a:t>
            </a:r>
          </a:p>
        </p:txBody>
      </p:sp>
    </p:spTree>
    <p:extLst>
      <p:ext uri="{BB962C8B-B14F-4D97-AF65-F5344CB8AC3E}">
        <p14:creationId xmlns:p14="http://schemas.microsoft.com/office/powerpoint/2010/main" val="3486827303"/>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a process that is essential to developing and sustaining a culture of innovation by bringing ideas to fruition quickly using an agile IT and business architecture.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going to be the topic of discussion in the coming years; this leadership style will be more important than ever to face the wave of digitalization. The topic of digital leadership is a perfect combination of management and technology.</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67926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456817"/>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contributes to business organizations achieving optimal management and optimal team collaboration, which in turn are crucial to the development of the global high-tech economy.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Companies need to invest in training, re-educating, and motivating their employees so that they can manage the steep learning curves and increased cognitive requirements of digitalization. </a:t>
            </a:r>
          </a:p>
        </p:txBody>
      </p:sp>
    </p:spTree>
    <p:extLst>
      <p:ext uri="{BB962C8B-B14F-4D97-AF65-F5344CB8AC3E}">
        <p14:creationId xmlns:p14="http://schemas.microsoft.com/office/powerpoint/2010/main" val="377656762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100" y="1737374"/>
            <a:ext cx="5812130" cy="4271169"/>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conclusion, the concept of e-leadership is defined as a “social influence process mediated by Advanced Information Technology to produce a change in attitudes, feelings, thinking, behavior, and/or performance with individuals, groups, and/or organizations.”</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CAD3E79-30E2-7705-846B-E855D2C0B61B}"/>
              </a:ext>
            </a:extLst>
          </p:cNvPr>
          <p:cNvPicPr>
            <a:picLocks noChangeAspect="1"/>
          </p:cNvPicPr>
          <p:nvPr/>
        </p:nvPicPr>
        <p:blipFill rotWithShape="1">
          <a:blip r:embed="rId5"/>
          <a:srcRect l="26299" t="20779" r="20019" b="5688"/>
          <a:stretch/>
        </p:blipFill>
        <p:spPr>
          <a:xfrm>
            <a:off x="5572416" y="1315906"/>
            <a:ext cx="6544874" cy="5042854"/>
          </a:xfrm>
          <a:prstGeom prst="rect">
            <a:avLst/>
          </a:prstGeom>
        </p:spPr>
      </p:pic>
    </p:spTree>
    <p:extLst>
      <p:ext uri="{BB962C8B-B14F-4D97-AF65-F5344CB8AC3E}">
        <p14:creationId xmlns:p14="http://schemas.microsoft.com/office/powerpoint/2010/main" val="3831139236"/>
      </p:ext>
    </p:extLst>
  </p:cSld>
  <p:clrMapOvr>
    <a:masterClrMapping/>
  </p:clrMapOvr>
  <mc:AlternateContent xmlns:mc="http://schemas.openxmlformats.org/markup-compatibility/2006" xmlns:p14="http://schemas.microsoft.com/office/powerpoint/2010/main">
    <mc:Choice Requires="p14">
      <p:transition p14:dur="10" advTm="268000"/>
    </mc:Choice>
    <mc:Fallback xmlns="">
      <p:transition advTm="268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083636" cy="1200329"/>
          </a:xfrm>
          <a:prstGeom prst="rect">
            <a:avLst/>
          </a:prstGeom>
          <a:noFill/>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Digital leadership &amp; </a:t>
            </a:r>
          </a:p>
          <a:p>
            <a:pPr algn="ctr"/>
            <a:r>
              <a:rPr lang="en-US" sz="36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text, several&#10;&#10;Description automatically generated">
            <a:extLst>
              <a:ext uri="{FF2B5EF4-FFF2-40B4-BE49-F238E27FC236}">
                <a16:creationId xmlns:a16="http://schemas.microsoft.com/office/drawing/2014/main" id="{29D09CAA-13A9-C3CF-008E-31F399D6FD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2" y="2571155"/>
            <a:ext cx="8153397" cy="3399609"/>
          </a:xfrm>
          <a:prstGeom prst="rect">
            <a:avLst/>
          </a:prstGeom>
        </p:spPr>
      </p:pic>
    </p:spTree>
    <p:extLst>
      <p:ext uri="{BB962C8B-B14F-4D97-AF65-F5344CB8AC3E}">
        <p14:creationId xmlns:p14="http://schemas.microsoft.com/office/powerpoint/2010/main" val="1576593931"/>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
        <p:nvSpPr>
          <p:cNvPr id="12" name="TextBox 11">
            <a:extLst>
              <a:ext uri="{FF2B5EF4-FFF2-40B4-BE49-F238E27FC236}">
                <a16:creationId xmlns:a16="http://schemas.microsoft.com/office/drawing/2014/main" id="{A71700F4-4E94-E269-4399-E8FFA87FEC39}"/>
              </a:ext>
            </a:extLst>
          </p:cNvPr>
          <p:cNvSpPr txBox="1"/>
          <p:nvPr/>
        </p:nvSpPr>
        <p:spPr>
          <a:xfrm>
            <a:off x="130614" y="1610200"/>
            <a:ext cx="1653926" cy="5016758"/>
          </a:xfrm>
          <a:prstGeom prst="rect">
            <a:avLst/>
          </a:prstGeom>
          <a:solidFill>
            <a:schemeClr val="accent1">
              <a:lumMod val="20000"/>
              <a:lumOff val="80000"/>
            </a:schemeClr>
          </a:solidFill>
        </p:spPr>
        <p:txBody>
          <a:bodyPr wrap="square">
            <a:spAutoFit/>
          </a:bodyPr>
          <a:lstStyle/>
          <a:p>
            <a:pPr algn="just" rtl="1"/>
            <a:r>
              <a:rPr lang="en-US" sz="1600" b="1" dirty="0" err="1"/>
              <a:t>يشير</a:t>
            </a:r>
            <a:r>
              <a:rPr lang="en-US" sz="1600" b="1" dirty="0"/>
              <a:t> </a:t>
            </a:r>
            <a:r>
              <a:rPr lang="en-US" sz="1600" b="1" dirty="0" err="1">
                <a:solidFill>
                  <a:srgbClr val="C00000"/>
                </a:solidFill>
              </a:rPr>
              <a:t>الاضطراب</a:t>
            </a:r>
            <a:r>
              <a:rPr lang="en-US" sz="1600" b="1" dirty="0">
                <a:solidFill>
                  <a:srgbClr val="C00000"/>
                </a:solidFill>
              </a:rPr>
              <a:t> </a:t>
            </a:r>
            <a:r>
              <a:rPr lang="en-US" sz="1600" b="1" dirty="0" err="1">
                <a:solidFill>
                  <a:srgbClr val="C00000"/>
                </a:solidFill>
              </a:rPr>
              <a:t>الرقمي</a:t>
            </a:r>
            <a:r>
              <a:rPr lang="en-US" sz="1600" b="1" dirty="0">
                <a:solidFill>
                  <a:srgbClr val="C00000"/>
                </a:solidFill>
              </a:rPr>
              <a:t> </a:t>
            </a:r>
            <a:r>
              <a:rPr lang="en-US" sz="1600" b="1" dirty="0"/>
              <a:t>إلى </a:t>
            </a:r>
            <a:r>
              <a:rPr lang="en-US" sz="1600" b="1" dirty="0" err="1"/>
              <a:t>تغيير</a:t>
            </a:r>
            <a:r>
              <a:rPr lang="en-US" sz="1600" b="1" dirty="0"/>
              <a:t> في </a:t>
            </a:r>
            <a:r>
              <a:rPr lang="en-US" sz="1600" b="1" dirty="0" err="1"/>
              <a:t>التوقعات</a:t>
            </a:r>
            <a:r>
              <a:rPr lang="en-US" sz="1600" b="1" dirty="0"/>
              <a:t> </a:t>
            </a:r>
            <a:r>
              <a:rPr lang="en-US" sz="1600" b="1" dirty="0" err="1"/>
              <a:t>والسلوكيات</a:t>
            </a:r>
            <a:r>
              <a:rPr lang="en-US" sz="1600" b="1" dirty="0"/>
              <a:t> </a:t>
            </a:r>
            <a:r>
              <a:rPr lang="en-US" sz="1600" b="1" dirty="0" err="1"/>
              <a:t>ناجم</a:t>
            </a:r>
            <a:r>
              <a:rPr lang="en-US" sz="1600" b="1" dirty="0"/>
              <a:t> عن أو يتم </a:t>
            </a:r>
            <a:r>
              <a:rPr lang="en-US" sz="1600" b="1" dirty="0" err="1"/>
              <a:t>التعبير</a:t>
            </a:r>
            <a:r>
              <a:rPr lang="en-US" sz="1600" b="1" dirty="0"/>
              <a:t> </a:t>
            </a:r>
            <a:r>
              <a:rPr lang="en-US" sz="1600" b="1" dirty="0" err="1"/>
              <a:t>عنه</a:t>
            </a:r>
            <a:r>
              <a:rPr lang="en-US" sz="1600" b="1" dirty="0"/>
              <a:t> من خلال </a:t>
            </a:r>
            <a:r>
              <a:rPr lang="en-US" sz="1600" b="1" dirty="0" err="1"/>
              <a:t>القدرات</a:t>
            </a:r>
            <a:r>
              <a:rPr lang="en-US" sz="1600" b="1" dirty="0"/>
              <a:t> أو </a:t>
            </a:r>
            <a:r>
              <a:rPr lang="en-US" sz="1600" b="1" dirty="0" err="1"/>
              <a:t>القنوات</a:t>
            </a:r>
            <a:r>
              <a:rPr lang="en-US" sz="1600" b="1" dirty="0"/>
              <a:t> أو </a:t>
            </a:r>
            <a:r>
              <a:rPr lang="en-US" sz="1600" b="1" dirty="0" err="1"/>
              <a:t>الأصول</a:t>
            </a:r>
            <a:r>
              <a:rPr lang="en-US" sz="1600" b="1" dirty="0"/>
              <a:t> </a:t>
            </a:r>
            <a:r>
              <a:rPr lang="en-US" sz="1600" b="1" dirty="0" err="1"/>
              <a:t>الرقمية</a:t>
            </a:r>
            <a:r>
              <a:rPr lang="en-US" sz="1600" b="1" dirty="0"/>
              <a:t>، </a:t>
            </a:r>
            <a:r>
              <a:rPr lang="en-US" sz="1600" b="1" dirty="0" err="1"/>
              <a:t>مما</a:t>
            </a:r>
            <a:r>
              <a:rPr lang="en-US" sz="1600" b="1" dirty="0"/>
              <a:t> </a:t>
            </a:r>
            <a:r>
              <a:rPr lang="en-US" sz="1600" b="1" dirty="0" err="1"/>
              <a:t>يؤدي</a:t>
            </a:r>
            <a:r>
              <a:rPr lang="en-US" sz="1600" b="1" dirty="0"/>
              <a:t> إلى </a:t>
            </a:r>
            <a:r>
              <a:rPr lang="en-US" sz="1600" b="1" dirty="0" err="1"/>
              <a:t>تغيير</a:t>
            </a:r>
            <a:r>
              <a:rPr lang="en-US" sz="1600" b="1" dirty="0"/>
              <a:t> </a:t>
            </a:r>
            <a:r>
              <a:rPr lang="en-US" sz="1600" b="1" dirty="0" err="1"/>
              <a:t>الثقافة</a:t>
            </a:r>
            <a:r>
              <a:rPr lang="en-US" sz="1600" b="1" dirty="0"/>
              <a:t> أو </a:t>
            </a:r>
            <a:r>
              <a:rPr lang="en-US" sz="1600" b="1" dirty="0" err="1"/>
              <a:t>السوق</a:t>
            </a:r>
            <a:r>
              <a:rPr lang="en-US" sz="1600" b="1" dirty="0"/>
              <a:t> أو </a:t>
            </a:r>
            <a:r>
              <a:rPr lang="en-US" sz="1600" b="1" dirty="0" err="1"/>
              <a:t>الصناعة</a:t>
            </a:r>
            <a:r>
              <a:rPr lang="en-US" sz="1600" b="1" dirty="0"/>
              <a:t> أو </a:t>
            </a:r>
            <a:r>
              <a:rPr lang="en-US" sz="1600" b="1" dirty="0" err="1"/>
              <a:t>العملية</a:t>
            </a:r>
            <a:r>
              <a:rPr lang="en-US" sz="1600" b="1" dirty="0"/>
              <a:t> </a:t>
            </a:r>
            <a:r>
              <a:rPr lang="en-US" sz="1600" b="1" dirty="0" err="1"/>
              <a:t>بشكل</a:t>
            </a:r>
            <a:r>
              <a:rPr lang="en-US" sz="1600" b="1" dirty="0"/>
              <a:t> </a:t>
            </a:r>
            <a:r>
              <a:rPr lang="en-US" sz="1600" b="1" dirty="0" err="1"/>
              <a:t>جذري</a:t>
            </a:r>
            <a:r>
              <a:rPr lang="en-US" sz="1600" b="1" dirty="0"/>
              <a:t>.</a:t>
            </a:r>
          </a:p>
          <a:p>
            <a:pPr algn="just" rtl="1"/>
            <a:r>
              <a:rPr lang="en-US" sz="1600" b="1" dirty="0" err="1">
                <a:solidFill>
                  <a:srgbClr val="C00000"/>
                </a:solidFill>
              </a:rPr>
              <a:t>إدارة</a:t>
            </a:r>
            <a:r>
              <a:rPr lang="en-US" sz="1600" b="1" dirty="0">
                <a:solidFill>
                  <a:srgbClr val="C00000"/>
                </a:solidFill>
              </a:rPr>
              <a:t> </a:t>
            </a:r>
            <a:r>
              <a:rPr lang="en-US" sz="1600" b="1" dirty="0" err="1">
                <a:solidFill>
                  <a:srgbClr val="C00000"/>
                </a:solidFill>
              </a:rPr>
              <a:t>الابتكار</a:t>
            </a:r>
            <a:r>
              <a:rPr lang="en-US" sz="1600" b="1" dirty="0">
                <a:solidFill>
                  <a:srgbClr val="C00000"/>
                </a:solidFill>
              </a:rPr>
              <a:t> </a:t>
            </a:r>
            <a:r>
              <a:rPr lang="en-US" sz="1600" b="1" dirty="0"/>
              <a:t>هي </a:t>
            </a:r>
            <a:r>
              <a:rPr lang="en-US" sz="1600" b="1" dirty="0" err="1"/>
              <a:t>مزيج</a:t>
            </a:r>
            <a:r>
              <a:rPr lang="en-US" sz="1600" b="1" dirty="0"/>
              <a:t> من </a:t>
            </a:r>
            <a:r>
              <a:rPr lang="en-US" sz="1600" b="1" dirty="0" err="1"/>
              <a:t>إدارة</a:t>
            </a:r>
            <a:r>
              <a:rPr lang="en-US" sz="1600" b="1" dirty="0"/>
              <a:t> </a:t>
            </a:r>
            <a:r>
              <a:rPr lang="en-US" sz="1600" b="1" dirty="0" err="1"/>
              <a:t>عمليات</a:t>
            </a:r>
            <a:r>
              <a:rPr lang="en-US" sz="1600" b="1" dirty="0"/>
              <a:t> </a:t>
            </a:r>
            <a:r>
              <a:rPr lang="en-US" sz="1600" b="1" dirty="0" err="1"/>
              <a:t>الابتكار</a:t>
            </a:r>
            <a:r>
              <a:rPr lang="en-US" sz="1600" b="1" dirty="0"/>
              <a:t> </a:t>
            </a:r>
            <a:r>
              <a:rPr lang="en-US" sz="1600" b="1" dirty="0" err="1"/>
              <a:t>وإدارة</a:t>
            </a:r>
            <a:r>
              <a:rPr lang="en-US" sz="1600" b="1" dirty="0"/>
              <a:t> </a:t>
            </a:r>
            <a:r>
              <a:rPr lang="en-US" sz="1600" b="1" dirty="0" err="1"/>
              <a:t>التغيير</a:t>
            </a:r>
            <a:r>
              <a:rPr lang="en-US" sz="1600" b="1" dirty="0"/>
              <a:t>. </a:t>
            </a:r>
            <a:r>
              <a:rPr lang="en-US" sz="1600" b="1" dirty="0" err="1"/>
              <a:t>يتضمن</a:t>
            </a:r>
            <a:r>
              <a:rPr lang="en-US" sz="1600" b="1" dirty="0"/>
              <a:t> </a:t>
            </a:r>
            <a:r>
              <a:rPr lang="en-US" sz="1600" b="1" dirty="0" err="1"/>
              <a:t>مجموعة</a:t>
            </a:r>
            <a:r>
              <a:rPr lang="en-US" sz="1600" b="1" dirty="0"/>
              <a:t> من </a:t>
            </a:r>
            <a:r>
              <a:rPr lang="en-US" sz="1600" b="1" dirty="0" err="1"/>
              <a:t>الأدوات</a:t>
            </a:r>
            <a:r>
              <a:rPr lang="en-US" sz="1600" b="1" dirty="0"/>
              <a:t> التي </a:t>
            </a:r>
            <a:r>
              <a:rPr lang="en-US" sz="1600" b="1" dirty="0" err="1"/>
              <a:t>تسمح</a:t>
            </a:r>
            <a:r>
              <a:rPr lang="en-US" sz="1600" b="1" dirty="0"/>
              <a:t> </a:t>
            </a:r>
            <a:r>
              <a:rPr lang="en-US" sz="1600" b="1" dirty="0" err="1"/>
              <a:t>للمديرين</a:t>
            </a:r>
            <a:r>
              <a:rPr lang="en-US" sz="1600" b="1" dirty="0"/>
              <a:t> </a:t>
            </a:r>
            <a:r>
              <a:rPr lang="en-US" sz="1600" b="1" dirty="0" err="1"/>
              <a:t>والعاملين</a:t>
            </a:r>
            <a:r>
              <a:rPr lang="en-US" sz="1600" b="1" dirty="0"/>
              <a:t> أو </a:t>
            </a:r>
            <a:r>
              <a:rPr lang="en-US" sz="1600" b="1" dirty="0" err="1"/>
              <a:t>المستخدمين</a:t>
            </a:r>
            <a:r>
              <a:rPr lang="en-US" sz="1600" b="1" dirty="0"/>
              <a:t> </a:t>
            </a:r>
            <a:r>
              <a:rPr lang="en-US" sz="1600" b="1" dirty="0" err="1"/>
              <a:t>بالتعاون</a:t>
            </a:r>
            <a:r>
              <a:rPr lang="en-US" sz="1600" b="1" dirty="0"/>
              <a:t> مع </a:t>
            </a:r>
            <a:r>
              <a:rPr lang="en-US" sz="1600" b="1" dirty="0" err="1"/>
              <a:t>فهم</a:t>
            </a:r>
            <a:r>
              <a:rPr lang="en-US" sz="1600" b="1" dirty="0"/>
              <a:t> </a:t>
            </a:r>
            <a:r>
              <a:rPr lang="en-US" sz="1600" b="1" dirty="0" err="1"/>
              <a:t>مشترك</a:t>
            </a:r>
            <a:r>
              <a:rPr lang="en-US" sz="1600" b="1" dirty="0"/>
              <a:t> </a:t>
            </a:r>
            <a:r>
              <a:rPr lang="en-US" sz="1600" b="1" dirty="0" err="1"/>
              <a:t>للعمليات</a:t>
            </a:r>
            <a:r>
              <a:rPr lang="en-US" sz="1600" b="1" dirty="0"/>
              <a:t> </a:t>
            </a:r>
            <a:r>
              <a:rPr lang="en-US" sz="1600" b="1" dirty="0" err="1"/>
              <a:t>والأهداف</a:t>
            </a:r>
            <a:r>
              <a:rPr lang="en-US" sz="1600" b="1" dirty="0"/>
              <a:t>.</a:t>
            </a:r>
          </a:p>
        </p:txBody>
      </p:sp>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46812" y="1355749"/>
            <a:ext cx="10818985" cy="4407681"/>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firms that have completed their digital transformation, the strategies that must be designed for digital environments have driven employees to seek answers to questions about digital environment orientation.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has raised the question of how the leaders charged with these responsibilities should tackle the situation.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According to a study, responsive leadership, community leadership, learning and innovative leadership, open leadership, agile leadership, participatory leadership, network leadership, trust leadership, digital leadership, and collaborative leadership are all examples of leadership in the Industry 4.0 era. </a:t>
            </a:r>
          </a:p>
        </p:txBody>
      </p:sp>
      <p:sp>
        <p:nvSpPr>
          <p:cNvPr id="10" name="TextBox 9">
            <a:extLst>
              <a:ext uri="{FF2B5EF4-FFF2-40B4-BE49-F238E27FC236}">
                <a16:creationId xmlns:a16="http://schemas.microsoft.com/office/drawing/2014/main" id="{EE3EF4C1-EF94-6F93-A167-74200868ACD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1247477551"/>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89988"/>
            <a:ext cx="10818985"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reason for the rising interest in digital leadership during the Industry 4.0 period is that companies and academics are gradually noticing the changes and benefits brought about by digitalization and digital environments for institutions.</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should understand that the transformation brought about by technology has the potential to significantly boost productivity and provide a competitive edge.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leader's important variables are agility, participation, trust, networking, and openness. </a:t>
            </a:r>
          </a:p>
        </p:txBody>
      </p:sp>
      <p:sp>
        <p:nvSpPr>
          <p:cNvPr id="10" name="TextBox 9">
            <a:extLst>
              <a:ext uri="{FF2B5EF4-FFF2-40B4-BE49-F238E27FC236}">
                <a16:creationId xmlns:a16="http://schemas.microsoft.com/office/drawing/2014/main" id="{663CBEE8-C588-D310-8073-15DC5783E478}"/>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63272810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13293"/>
            <a:ext cx="6784217" cy="5170646"/>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leadership process leverages </a:t>
            </a:r>
            <a:r>
              <a:rPr lang="en-US" sz="2200" b="1" dirty="0">
                <a:solidFill>
                  <a:srgbClr val="C00000"/>
                </a:solidFill>
                <a:latin typeface="Tajawal ExtraBold" panose="00000800000000000000" pitchFamily="2" charset="-78"/>
                <a:cs typeface="Tajawal ExtraBold" panose="00000800000000000000" pitchFamily="2" charset="-78"/>
              </a:rPr>
              <a:t>four critical platforms </a:t>
            </a:r>
            <a:r>
              <a:rPr lang="en-US" sz="2200" b="1" dirty="0">
                <a:solidFill>
                  <a:srgbClr val="0A1F61"/>
                </a:solidFill>
                <a:latin typeface="Tajawal ExtraBold" panose="00000800000000000000" pitchFamily="2" charset="-78"/>
                <a:cs typeface="Tajawal ExtraBold" panose="00000800000000000000" pitchFamily="2" charset="-78"/>
              </a:rPr>
              <a:t>to facilitate business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innovation platform </a:t>
            </a:r>
            <a:r>
              <a:rPr lang="en-US" sz="2200" b="1" dirty="0">
                <a:solidFill>
                  <a:srgbClr val="0A1F61"/>
                </a:solidFill>
                <a:latin typeface="Tajawal ExtraBold" panose="00000800000000000000" pitchFamily="2" charset="-78"/>
                <a:cs typeface="Tajawal ExtraBold" panose="00000800000000000000" pitchFamily="2" charset="-78"/>
              </a:rPr>
              <a:t>that encourages teams to discover value-creating ideas through digital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agile system and business platform </a:t>
            </a:r>
            <a:r>
              <a:rPr lang="en-US" sz="2200" b="1" dirty="0">
                <a:solidFill>
                  <a:srgbClr val="0A1F61"/>
                </a:solidFill>
                <a:latin typeface="Tajawal ExtraBold" panose="00000800000000000000" pitchFamily="2" charset="-78"/>
                <a:cs typeface="Tajawal ExtraBold" panose="00000800000000000000" pitchFamily="2" charset="-78"/>
              </a:rPr>
              <a:t>for rapidly designing and delivering IT applications;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 learning platform </a:t>
            </a:r>
            <a:r>
              <a:rPr lang="en-US" sz="2200" b="1" dirty="0">
                <a:solidFill>
                  <a:srgbClr val="0A1F61"/>
                </a:solidFill>
                <a:latin typeface="Tajawal ExtraBold" panose="00000800000000000000" pitchFamily="2" charset="-78"/>
                <a:cs typeface="Tajawal ExtraBold" panose="00000800000000000000" pitchFamily="2" charset="-78"/>
              </a:rPr>
              <a:t>that fosters reflective discourse and organizational capacity building;</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They serve as </a:t>
            </a:r>
            <a:r>
              <a:rPr lang="en-US" sz="2200" b="1" dirty="0">
                <a:solidFill>
                  <a:srgbClr val="C00000"/>
                </a:solidFill>
                <a:latin typeface="Tajawal ExtraBold" panose="00000800000000000000" pitchFamily="2" charset="-78"/>
                <a:cs typeface="Tajawal ExtraBold" panose="00000800000000000000" pitchFamily="2" charset="-78"/>
              </a:rPr>
              <a:t>an adoption platform </a:t>
            </a:r>
            <a:r>
              <a:rPr lang="en-US" sz="2200" b="1" dirty="0">
                <a:solidFill>
                  <a:srgbClr val="0A1F61"/>
                </a:solidFill>
                <a:latin typeface="Tajawal ExtraBold" panose="00000800000000000000" pitchFamily="2" charset="-78"/>
                <a:cs typeface="Tajawal ExtraBold" panose="00000800000000000000" pitchFamily="2" charset="-78"/>
              </a:rPr>
              <a:t>for determining when and how to implement digital transformations.</a:t>
            </a:r>
          </a:p>
        </p:txBody>
      </p:sp>
      <p:sp>
        <p:nvSpPr>
          <p:cNvPr id="10" name="TextBox 9">
            <a:extLst>
              <a:ext uri="{FF2B5EF4-FFF2-40B4-BE49-F238E27FC236}">
                <a16:creationId xmlns:a16="http://schemas.microsoft.com/office/drawing/2014/main" id="{94E3946E-0D66-81AF-3C44-E81B1B01BC9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7" name="Scroll: Vertical 6">
            <a:extLst>
              <a:ext uri="{FF2B5EF4-FFF2-40B4-BE49-F238E27FC236}">
                <a16:creationId xmlns:a16="http://schemas.microsoft.com/office/drawing/2014/main" id="{C1CB7946-0290-46E2-1300-2A8D435A8FB2}"/>
              </a:ext>
            </a:extLst>
          </p:cNvPr>
          <p:cNvSpPr/>
          <p:nvPr/>
        </p:nvSpPr>
        <p:spPr>
          <a:xfrm>
            <a:off x="8087096" y="1319713"/>
            <a:ext cx="4025736" cy="53067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Essential tools for </a:t>
            </a:r>
          </a:p>
          <a:p>
            <a:pPr algn="ctr"/>
            <a:r>
              <a:rPr lang="en-US" b="1" dirty="0">
                <a:ln w="0"/>
                <a:solidFill>
                  <a:srgbClr val="C00000"/>
                </a:solidFill>
                <a:effectLst>
                  <a:outerShdw blurRad="38100" dist="19050" dir="2700000" algn="tl" rotWithShape="0">
                    <a:schemeClr val="dk1">
                      <a:alpha val="40000"/>
                    </a:schemeClr>
                  </a:outerShdw>
                </a:effectLst>
              </a:rPr>
              <a:t>Digital Transformation</a:t>
            </a:r>
            <a:endParaRPr lang="en-US" sz="1600" b="1" dirty="0">
              <a:ln w="0"/>
              <a:solidFill>
                <a:schemeClr val="tx1"/>
              </a:solidFill>
              <a:effectLst>
                <a:outerShdw blurRad="38100" dist="19050" dir="2700000" algn="tl" rotWithShape="0">
                  <a:schemeClr val="dk1">
                    <a:alpha val="40000"/>
                  </a:schemeClr>
                </a:outerShdw>
              </a:effectLst>
            </a:endParaRP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adoption platforms (DAPs)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workplace suites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Team collaboration &amp; communication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Social intranet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CRMs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HCM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Employee self-service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storage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Project management software</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accounting tools </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CMS platforms</a:t>
            </a:r>
          </a:p>
          <a:p>
            <a:endParaRPr lang="en-US" sz="1600" b="1" dirty="0">
              <a:ln w="0"/>
              <a:solidFill>
                <a:srgbClr val="C00000"/>
              </a:solidFill>
              <a:effectLst>
                <a:outerShdw blurRad="38100" dist="19050" dir="2700000" algn="tl" rotWithShape="0">
                  <a:schemeClr val="dk1">
                    <a:alpha val="40000"/>
                  </a:schemeClr>
                </a:outerShdw>
              </a:effectLst>
            </a:endParaRPr>
          </a:p>
        </p:txBody>
      </p:sp>
      <p:pic>
        <p:nvPicPr>
          <p:cNvPr id="11" name="Picture 10" descr="Icon&#10;&#10;Description automatically generated">
            <a:extLst>
              <a:ext uri="{FF2B5EF4-FFF2-40B4-BE49-F238E27FC236}">
                <a16:creationId xmlns:a16="http://schemas.microsoft.com/office/drawing/2014/main" id="{FDC9443D-A66D-4599-81CC-2382F8C078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21209" y="577737"/>
            <a:ext cx="1469179" cy="1412702"/>
          </a:xfrm>
          <a:prstGeom prst="rect">
            <a:avLst/>
          </a:prstGeom>
        </p:spPr>
      </p:pic>
      <p:sp>
        <p:nvSpPr>
          <p:cNvPr id="12" name="TextBox 11">
            <a:extLst>
              <a:ext uri="{FF2B5EF4-FFF2-40B4-BE49-F238E27FC236}">
                <a16:creationId xmlns:a16="http://schemas.microsoft.com/office/drawing/2014/main" id="{940C1EF8-3D45-A7A2-ECF3-38A0F511230D}"/>
              </a:ext>
            </a:extLst>
          </p:cNvPr>
          <p:cNvSpPr txBox="1"/>
          <p:nvPr/>
        </p:nvSpPr>
        <p:spPr>
          <a:xfrm>
            <a:off x="166204" y="1295416"/>
            <a:ext cx="1870815" cy="5355312"/>
          </a:xfrm>
          <a:prstGeom prst="rect">
            <a:avLst/>
          </a:prstGeom>
          <a:solidFill>
            <a:schemeClr val="bg1"/>
          </a:solidFill>
        </p:spPr>
        <p:txBody>
          <a:bodyPr wrap="square">
            <a:spAutoFit/>
          </a:bodyPr>
          <a:lstStyle/>
          <a:p>
            <a:pPr algn="just" rtl="1"/>
            <a:r>
              <a:rPr lang="en-US" b="1" dirty="0" err="1"/>
              <a:t>تستفيد</a:t>
            </a:r>
            <a:r>
              <a:rPr lang="en-US" b="1" dirty="0"/>
              <a:t> </a:t>
            </a:r>
            <a:r>
              <a:rPr lang="en-US" b="1" dirty="0" err="1"/>
              <a:t>عملية</a:t>
            </a:r>
            <a:r>
              <a:rPr lang="en-US" b="1" dirty="0"/>
              <a:t> </a:t>
            </a:r>
            <a:r>
              <a:rPr lang="en-US" b="1" dirty="0" err="1"/>
              <a:t>القيادة</a:t>
            </a:r>
            <a:r>
              <a:rPr lang="en-US" b="1" dirty="0"/>
              <a:t> </a:t>
            </a:r>
            <a:r>
              <a:rPr lang="en-US" b="1" dirty="0" err="1"/>
              <a:t>الرقمية</a:t>
            </a:r>
            <a:r>
              <a:rPr lang="en-US" b="1" dirty="0"/>
              <a:t> من </a:t>
            </a:r>
            <a:r>
              <a:rPr lang="en-US" b="1" dirty="0" err="1"/>
              <a:t>أربع</a:t>
            </a:r>
            <a:r>
              <a:rPr lang="en-US" b="1" dirty="0"/>
              <a:t> </a:t>
            </a:r>
            <a:r>
              <a:rPr lang="en-US" b="1" dirty="0" err="1"/>
              <a:t>منصات</a:t>
            </a:r>
            <a:r>
              <a:rPr lang="en-US" b="1" dirty="0"/>
              <a:t> </a:t>
            </a:r>
            <a:r>
              <a:rPr lang="en-US" b="1" dirty="0" err="1"/>
              <a:t>مهمة</a:t>
            </a:r>
            <a:r>
              <a:rPr lang="en-US" b="1" dirty="0"/>
              <a:t> </a:t>
            </a:r>
            <a:r>
              <a:rPr lang="en-US" b="1" dirty="0" err="1"/>
              <a:t>لتسهيل</a:t>
            </a:r>
            <a:r>
              <a:rPr lang="en-US" b="1" dirty="0"/>
              <a:t> </a:t>
            </a:r>
            <a:r>
              <a:rPr lang="en-US" b="1" dirty="0" err="1"/>
              <a:t>تحولات</a:t>
            </a:r>
            <a:r>
              <a:rPr lang="en-US" b="1" dirty="0"/>
              <a:t> </a:t>
            </a:r>
            <a:r>
              <a:rPr lang="en-US" b="1" dirty="0" err="1"/>
              <a:t>الأعمال</a:t>
            </a:r>
            <a:endParaRPr lang="en-US" b="1" dirty="0"/>
          </a:p>
          <a:p>
            <a:pPr algn="just" rtl="1"/>
            <a:r>
              <a:rPr lang="en-US" b="1" dirty="0"/>
              <a:t>:• </a:t>
            </a:r>
            <a:r>
              <a:rPr lang="en-US" b="1" dirty="0" err="1"/>
              <a:t>منصة</a:t>
            </a:r>
            <a:r>
              <a:rPr lang="en-US" b="1" dirty="0"/>
              <a:t> </a:t>
            </a:r>
            <a:r>
              <a:rPr lang="en-US" b="1" dirty="0" err="1"/>
              <a:t>ابتكار</a:t>
            </a:r>
            <a:r>
              <a:rPr lang="en-US" b="1" dirty="0"/>
              <a:t> </a:t>
            </a:r>
            <a:r>
              <a:rPr lang="en-US" b="1" dirty="0" err="1"/>
              <a:t>تشجع</a:t>
            </a:r>
            <a:r>
              <a:rPr lang="en-US" b="1" dirty="0"/>
              <a:t> </a:t>
            </a:r>
            <a:r>
              <a:rPr lang="en-US" b="1" dirty="0" err="1"/>
              <a:t>الفرق</a:t>
            </a:r>
            <a:r>
              <a:rPr lang="en-US" b="1" dirty="0"/>
              <a:t> على </a:t>
            </a:r>
            <a:r>
              <a:rPr lang="en-US" b="1" dirty="0" err="1"/>
              <a:t>اكتشاف</a:t>
            </a:r>
            <a:r>
              <a:rPr lang="en-US" b="1" dirty="0"/>
              <a:t> </a:t>
            </a:r>
            <a:r>
              <a:rPr lang="en-US" b="1" dirty="0" err="1"/>
              <a:t>أفكار</a:t>
            </a:r>
            <a:r>
              <a:rPr lang="en-US" b="1" dirty="0"/>
              <a:t> </a:t>
            </a:r>
            <a:r>
              <a:rPr lang="en-US" b="1" dirty="0" err="1"/>
              <a:t>خلق</a:t>
            </a:r>
            <a:r>
              <a:rPr lang="en-US" b="1" dirty="0"/>
              <a:t> </a:t>
            </a:r>
            <a:r>
              <a:rPr lang="en-US" b="1" dirty="0" err="1"/>
              <a:t>القيمة</a:t>
            </a:r>
            <a:r>
              <a:rPr lang="en-US" b="1" dirty="0"/>
              <a:t> من خلال </a:t>
            </a:r>
            <a:r>
              <a:rPr lang="en-US" b="1" dirty="0" err="1"/>
              <a:t>التحولات</a:t>
            </a:r>
            <a:r>
              <a:rPr lang="en-US" b="1" dirty="0"/>
              <a:t> </a:t>
            </a:r>
            <a:r>
              <a:rPr lang="en-US" b="1" dirty="0" err="1"/>
              <a:t>الرقمية</a:t>
            </a:r>
            <a:endParaRPr lang="en-US" b="1" dirty="0"/>
          </a:p>
          <a:p>
            <a:pPr algn="just" rtl="1"/>
            <a:r>
              <a:rPr lang="en-US" b="1" dirty="0"/>
              <a:t>.• </a:t>
            </a:r>
            <a:r>
              <a:rPr lang="en-US" b="1" dirty="0" err="1"/>
              <a:t>نظام</a:t>
            </a:r>
            <a:r>
              <a:rPr lang="en-US" b="1" dirty="0"/>
              <a:t> </a:t>
            </a:r>
            <a:r>
              <a:rPr lang="en-US" b="1" dirty="0" err="1"/>
              <a:t>مرن</a:t>
            </a:r>
            <a:r>
              <a:rPr lang="en-US" b="1" dirty="0"/>
              <a:t> </a:t>
            </a:r>
            <a:r>
              <a:rPr lang="en-US" b="1" dirty="0" err="1"/>
              <a:t>ومنصة</a:t>
            </a:r>
            <a:r>
              <a:rPr lang="en-US" b="1" dirty="0"/>
              <a:t> </a:t>
            </a:r>
            <a:r>
              <a:rPr lang="en-US" b="1" dirty="0" err="1"/>
              <a:t>أعمال</a:t>
            </a:r>
            <a:r>
              <a:rPr lang="en-US" b="1" dirty="0"/>
              <a:t> </a:t>
            </a:r>
            <a:r>
              <a:rPr lang="en-US" b="1" dirty="0" err="1"/>
              <a:t>لتصميم</a:t>
            </a:r>
            <a:r>
              <a:rPr lang="en-US" b="1" dirty="0"/>
              <a:t> </a:t>
            </a:r>
            <a:r>
              <a:rPr lang="en-US" b="1" dirty="0" err="1"/>
              <a:t>تطبيقات</a:t>
            </a:r>
            <a:r>
              <a:rPr lang="en-US" b="1" dirty="0"/>
              <a:t> </a:t>
            </a:r>
            <a:r>
              <a:rPr lang="en-US" b="1" dirty="0" err="1"/>
              <a:t>تكنولوجيا</a:t>
            </a:r>
            <a:r>
              <a:rPr lang="en-US" b="1" dirty="0"/>
              <a:t> </a:t>
            </a:r>
            <a:r>
              <a:rPr lang="en-US" b="1" dirty="0" err="1"/>
              <a:t>المعلومات</a:t>
            </a:r>
            <a:r>
              <a:rPr lang="en-US" b="1" dirty="0"/>
              <a:t> </a:t>
            </a:r>
            <a:r>
              <a:rPr lang="en-US" b="1" dirty="0" err="1"/>
              <a:t>وتقديمها</a:t>
            </a:r>
            <a:r>
              <a:rPr lang="en-US" b="1" dirty="0"/>
              <a:t> </a:t>
            </a:r>
            <a:r>
              <a:rPr lang="en-US" b="1" dirty="0" err="1"/>
              <a:t>بسرعة</a:t>
            </a:r>
            <a:endParaRPr lang="en-US" b="1" dirty="0"/>
          </a:p>
          <a:p>
            <a:pPr algn="just" rtl="1"/>
            <a:r>
              <a:rPr lang="en-US" b="1" dirty="0"/>
              <a:t>.• </a:t>
            </a:r>
            <a:r>
              <a:rPr lang="en-US" b="1" dirty="0" err="1"/>
              <a:t>منصة</a:t>
            </a:r>
            <a:r>
              <a:rPr lang="en-US" b="1" dirty="0"/>
              <a:t> </a:t>
            </a:r>
            <a:r>
              <a:rPr lang="en-US" b="1" dirty="0" err="1"/>
              <a:t>تعليمية</a:t>
            </a:r>
            <a:r>
              <a:rPr lang="en-US" b="1" dirty="0"/>
              <a:t> </a:t>
            </a:r>
            <a:r>
              <a:rPr lang="en-US" b="1" dirty="0" err="1"/>
              <a:t>تعزز</a:t>
            </a:r>
            <a:r>
              <a:rPr lang="en-US" b="1" dirty="0"/>
              <a:t> </a:t>
            </a:r>
            <a:r>
              <a:rPr lang="en-US" b="1" dirty="0" err="1"/>
              <a:t>الخطاب</a:t>
            </a:r>
            <a:r>
              <a:rPr lang="en-US" b="1" dirty="0"/>
              <a:t> </a:t>
            </a:r>
            <a:r>
              <a:rPr lang="en-US" b="1" dirty="0" err="1"/>
              <a:t>التأملي</a:t>
            </a:r>
            <a:r>
              <a:rPr lang="en-US" b="1" dirty="0"/>
              <a:t> </a:t>
            </a:r>
            <a:r>
              <a:rPr lang="en-US" b="1" dirty="0" err="1"/>
              <a:t>وبناء</a:t>
            </a:r>
            <a:r>
              <a:rPr lang="en-US" b="1" dirty="0"/>
              <a:t> </a:t>
            </a:r>
            <a:r>
              <a:rPr lang="en-US" b="1" dirty="0" err="1"/>
              <a:t>القدرات</a:t>
            </a:r>
            <a:r>
              <a:rPr lang="en-US" b="1" dirty="0"/>
              <a:t> </a:t>
            </a:r>
            <a:r>
              <a:rPr lang="en-US" b="1" dirty="0" err="1"/>
              <a:t>التنظيمية</a:t>
            </a:r>
            <a:endParaRPr lang="en-US" b="1" dirty="0"/>
          </a:p>
          <a:p>
            <a:pPr algn="just" rtl="1"/>
            <a:r>
              <a:rPr lang="en-US" b="1" dirty="0"/>
              <a:t>.• </a:t>
            </a:r>
            <a:r>
              <a:rPr lang="en-US" b="1" dirty="0" err="1"/>
              <a:t>أنها</a:t>
            </a:r>
            <a:r>
              <a:rPr lang="en-US" b="1" dirty="0"/>
              <a:t> </a:t>
            </a:r>
            <a:r>
              <a:rPr lang="en-US" b="1" dirty="0" err="1"/>
              <a:t>بمثابة</a:t>
            </a:r>
            <a:r>
              <a:rPr lang="en-US" b="1" dirty="0"/>
              <a:t> </a:t>
            </a:r>
            <a:r>
              <a:rPr lang="en-US" b="1" dirty="0" err="1"/>
              <a:t>منصة</a:t>
            </a:r>
            <a:r>
              <a:rPr lang="en-US" b="1" dirty="0"/>
              <a:t> </a:t>
            </a:r>
            <a:r>
              <a:rPr lang="en-US" b="1" dirty="0" err="1"/>
              <a:t>اعتماد</a:t>
            </a:r>
            <a:r>
              <a:rPr lang="en-US" b="1" dirty="0"/>
              <a:t> </a:t>
            </a:r>
            <a:r>
              <a:rPr lang="en-US" b="1" dirty="0" err="1"/>
              <a:t>لتحديد</a:t>
            </a:r>
            <a:r>
              <a:rPr lang="en-US" b="1" dirty="0"/>
              <a:t> </a:t>
            </a:r>
            <a:r>
              <a:rPr lang="en-US" b="1" dirty="0" err="1"/>
              <a:t>متى</a:t>
            </a:r>
            <a:r>
              <a:rPr lang="en-US" b="1" dirty="0"/>
              <a:t> </a:t>
            </a:r>
            <a:r>
              <a:rPr lang="en-US" b="1" dirty="0" err="1"/>
              <a:t>وكيف</a:t>
            </a:r>
            <a:r>
              <a:rPr lang="en-US" b="1" dirty="0"/>
              <a:t> يتم </a:t>
            </a:r>
            <a:r>
              <a:rPr lang="en-US" b="1" dirty="0" err="1"/>
              <a:t>تنفيذ</a:t>
            </a:r>
            <a:r>
              <a:rPr lang="en-US" b="1" dirty="0"/>
              <a:t> </a:t>
            </a:r>
            <a:r>
              <a:rPr lang="en-US" b="1" dirty="0" err="1"/>
              <a:t>التحولات</a:t>
            </a:r>
            <a:r>
              <a:rPr lang="en-US" b="1" dirty="0"/>
              <a:t> </a:t>
            </a:r>
            <a:r>
              <a:rPr lang="en-US" b="1" dirty="0" err="1"/>
              <a:t>الرقمية</a:t>
            </a:r>
            <a:r>
              <a:rPr lang="en-US" b="1" dirty="0"/>
              <a:t>.</a:t>
            </a:r>
          </a:p>
        </p:txBody>
      </p:sp>
    </p:spTree>
    <p:extLst>
      <p:ext uri="{BB962C8B-B14F-4D97-AF65-F5344CB8AC3E}">
        <p14:creationId xmlns:p14="http://schemas.microsoft.com/office/powerpoint/2010/main" val="370273669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founded on the systematic interaction and interdependence of three functional areas (strategic leadership, entrepreneurialism, and digital technology).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0" name="TextBox 9">
            <a:extLst>
              <a:ext uri="{FF2B5EF4-FFF2-40B4-BE49-F238E27FC236}">
                <a16:creationId xmlns:a16="http://schemas.microsoft.com/office/drawing/2014/main" id="{415A39D7-6B33-3FA2-3F3B-66CE1729653E}"/>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Governance is the process of establishing a digital organization, including its vision, values, structure, culture, and decision-making procedures, as well as adjusting personnel management, virtual teams, knowledge management, and communication and cooperation on an individual basis.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most successful digital transformations begin with a change in the mentality of leaders, who need to develop for this challenge.</a:t>
            </a:r>
          </a:p>
        </p:txBody>
      </p:sp>
      <p:sp>
        <p:nvSpPr>
          <p:cNvPr id="10" name="TextBox 9">
            <a:extLst>
              <a:ext uri="{FF2B5EF4-FFF2-40B4-BE49-F238E27FC236}">
                <a16:creationId xmlns:a16="http://schemas.microsoft.com/office/drawing/2014/main" id="{7DE94A6B-1374-51C4-5823-E32E674472E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747058605"/>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Just as digital transformation is more about people rather than technology, the key technological skills are soft skills rather than hard skills.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best way to make an organization more data-centric and digital is to selectively invest in those who are most adaptable, curious, and flexible in the first place. </a:t>
            </a:r>
          </a:p>
        </p:txBody>
      </p:sp>
      <p:sp>
        <p:nvSpPr>
          <p:cNvPr id="10" name="TextBox 9">
            <a:extLst>
              <a:ext uri="{FF2B5EF4-FFF2-40B4-BE49-F238E27FC236}">
                <a16:creationId xmlns:a16="http://schemas.microsoft.com/office/drawing/2014/main" id="{840F9D3E-7566-071B-C3CE-1058C26429C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54196290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712150" y="685839"/>
            <a:ext cx="6672019"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Importance of Digital Leadership </a:t>
            </a:r>
          </a:p>
          <a:p>
            <a:pPr algn="ctr"/>
            <a:r>
              <a:rPr lang="en-US" sz="3200" b="1" dirty="0">
                <a:solidFill>
                  <a:srgbClr val="2B5984"/>
                </a:solidFill>
                <a:latin typeface="Tajawal Medium" panose="00000600000000000000" pitchFamily="2" charset="-78"/>
                <a:cs typeface="Tajawal Medium" panose="00000600000000000000" pitchFamily="2" charset="-78"/>
              </a:rPr>
              <a:t>in the Era of Digitalization</a:t>
            </a:r>
          </a:p>
        </p:txBody>
      </p:sp>
      <p:pic>
        <p:nvPicPr>
          <p:cNvPr id="4" name="Picture 3" descr="A picture containing text, swimming&#10;&#10;Description automatically generated">
            <a:extLst>
              <a:ext uri="{FF2B5EF4-FFF2-40B4-BE49-F238E27FC236}">
                <a16:creationId xmlns:a16="http://schemas.microsoft.com/office/drawing/2014/main" id="{3CB787A0-72AF-A9DA-872A-5526C5647F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476" y="1946845"/>
            <a:ext cx="8166524" cy="4253398"/>
          </a:xfrm>
          <a:prstGeom prst="rect">
            <a:avLst/>
          </a:prstGeom>
        </p:spPr>
      </p:pic>
    </p:spTree>
    <p:extLst>
      <p:ext uri="{BB962C8B-B14F-4D97-AF65-F5344CB8AC3E}">
        <p14:creationId xmlns:p14="http://schemas.microsoft.com/office/powerpoint/2010/main" val="85063740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89113"/>
            <a:ext cx="587693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Digital Leadership </a:t>
            </a:r>
          </a:p>
          <a:p>
            <a:r>
              <a:rPr lang="en-US" sz="2800" b="1" dirty="0">
                <a:solidFill>
                  <a:schemeClr val="bg1"/>
                </a:solidFill>
                <a:latin typeface="Tajawal Medium" panose="00000600000000000000" pitchFamily="2" charset="-78"/>
                <a:cs typeface="Tajawal Medium" panose="00000600000000000000" pitchFamily="2" charset="-78"/>
              </a:rPr>
              <a:t>in the Era of Digitalization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303434"/>
            <a:ext cx="10818985" cy="519449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“Why digital leadership is important in the era of digitalization?”</a:t>
            </a:r>
          </a:p>
          <a:p>
            <a:pPr marL="517525" algn="just">
              <a:lnSpc>
                <a:spcPts val="3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plays a very important role during crises. (e.g., COVID-19)</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Empowers the company’s agility, efficiencies, and differentiation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Significantly enables sensing market changes, seizing opportunities, and reconfiguring organizations</a:t>
            </a:r>
          </a:p>
          <a:p>
            <a:pPr marL="517525">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69086879"/>
      </p:ext>
    </p:extLst>
  </p:cSld>
  <p:clrMapOvr>
    <a:masterClrMapping/>
  </p:clrMapOvr>
  <mc:AlternateContent xmlns:mc="http://schemas.openxmlformats.org/markup-compatibility/2006" xmlns:p14="http://schemas.microsoft.com/office/powerpoint/2010/main">
    <mc:Choice Requires="p14">
      <p:transition p14:dur="10" advTm="227000"/>
    </mc:Choice>
    <mc:Fallback xmlns="">
      <p:transition advTm="22700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874165" y="1352290"/>
            <a:ext cx="10055058" cy="5055230"/>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46000"/>
    </mc:Choice>
    <mc:Fallback xmlns="">
      <p:transition spd="slow" advTm="246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4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7" y="1275387"/>
            <a:ext cx="10137957"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effectLst/>
              </a:rPr>
              <a:t>Sağbaş</a:t>
            </a:r>
            <a:r>
              <a:rPr lang="en-US" dirty="0">
                <a:effectLst/>
              </a:rPr>
              <a:t>, Murat &amp; </a:t>
            </a:r>
            <a:r>
              <a:rPr lang="en-US" dirty="0" err="1">
                <a:effectLst/>
              </a:rPr>
              <a:t>Erdoğan</a:t>
            </a:r>
            <a:r>
              <a:rPr lang="en-US" dirty="0">
                <a:effectLst/>
              </a:rPr>
              <a:t>, </a:t>
            </a:r>
            <a:r>
              <a:rPr lang="en-US" dirty="0" err="1">
                <a:effectLst/>
              </a:rPr>
              <a:t>Fahri</a:t>
            </a:r>
            <a:r>
              <a:rPr lang="en-US" dirty="0">
                <a:effectLst/>
              </a:rPr>
              <a:t>. (2022). Digital Leadership: A Systematic Conceptual Literature Review. 3. 17-35. Retrieved February 26, 2023, </a:t>
            </a:r>
            <a:r>
              <a:rPr lang="en-US" dirty="0">
                <a:effectLst/>
                <a:hlinkClick r:id="rId6"/>
              </a:rPr>
              <a:t>https://www.researchgate.net/publication/358729671</a:t>
            </a:r>
            <a:endParaRPr lang="en-US" dirty="0">
              <a:effectLst/>
            </a:endParaRPr>
          </a:p>
          <a:p>
            <a:pPr marL="342900" indent="-342900">
              <a:buFont typeface="Wingdings" panose="05000000000000000000" pitchFamily="2" charset="2"/>
              <a:buChar char="q"/>
            </a:pPr>
            <a:r>
              <a:rPr lang="en-US" dirty="0" err="1">
                <a:effectLst/>
              </a:rPr>
              <a:t>TruQC</a:t>
            </a:r>
            <a:r>
              <a:rPr lang="en-US" dirty="0">
                <a:effectLst/>
              </a:rPr>
              <a:t>. (2022, August 17). </a:t>
            </a:r>
            <a:r>
              <a:rPr lang="en-US" i="1" dirty="0">
                <a:effectLst/>
              </a:rPr>
              <a:t>Digitization vs. digitalization: Differences, definitions and examples</a:t>
            </a:r>
            <a:r>
              <a:rPr lang="en-US" dirty="0">
                <a:effectLst/>
              </a:rPr>
              <a:t>. truqc.com. Retrieved February 26, 2023, from https://www.truqcapp.com/digitization-vs-digitalization-differences-definitions-and-examples/ </a:t>
            </a:r>
          </a:p>
          <a:p>
            <a:pPr marL="342900" indent="-342900">
              <a:buFont typeface="Wingdings" panose="05000000000000000000" pitchFamily="2" charset="2"/>
              <a:buChar char="q"/>
            </a:pPr>
            <a:r>
              <a:rPr lang="en-US" dirty="0">
                <a:effectLst/>
              </a:rPr>
              <a:t>Sen Gupta, M. (2020, March 24). </a:t>
            </a:r>
            <a:r>
              <a:rPr lang="en-US" i="1" dirty="0">
                <a:effectLst/>
              </a:rPr>
              <a:t>What is digitization, digitalization, and digital transformation?</a:t>
            </a:r>
            <a:r>
              <a:rPr lang="en-US" dirty="0">
                <a:effectLst/>
              </a:rPr>
              <a:t> ARC Advisory Group. Retrieved February 26, 2023, from https://www.arcweb.com/blog/what-digitization-digitalization-digital-transformation </a:t>
            </a:r>
          </a:p>
          <a:p>
            <a:pPr marL="342900" indent="-342900">
              <a:buFont typeface="Wingdings" panose="05000000000000000000" pitchFamily="2" charset="2"/>
              <a:buChar char="q"/>
            </a:pPr>
            <a:r>
              <a:rPr lang="en-US" dirty="0" err="1">
                <a:effectLst/>
              </a:rPr>
              <a:t>Magenest</a:t>
            </a:r>
            <a:r>
              <a:rPr lang="en-US" dirty="0">
                <a:effectLst/>
              </a:rPr>
              <a:t>. (2022, July 18). </a:t>
            </a:r>
            <a:r>
              <a:rPr lang="en-US" i="1" dirty="0">
                <a:effectLst/>
              </a:rPr>
              <a:t>Digital Transformation in media: Definition, examples, and tips</a:t>
            </a:r>
            <a:r>
              <a:rPr lang="en-US" dirty="0">
                <a:effectLst/>
              </a:rPr>
              <a:t>. </a:t>
            </a:r>
            <a:r>
              <a:rPr lang="en-US" dirty="0" err="1">
                <a:effectLst/>
              </a:rPr>
              <a:t>Magenest</a:t>
            </a:r>
            <a:r>
              <a:rPr lang="en-US" dirty="0">
                <a:effectLst/>
              </a:rPr>
              <a:t>. Retrieved February 26, 2023, from https://magenest.com/en/digital-transformation-in-media/ </a:t>
            </a:r>
          </a:p>
          <a:p>
            <a:pPr marL="342900" indent="-342900">
              <a:buFont typeface="Wingdings" panose="05000000000000000000" pitchFamily="2" charset="2"/>
              <a:buChar char="q"/>
            </a:pPr>
            <a:r>
              <a:rPr lang="en-US" dirty="0">
                <a:effectLst/>
              </a:rPr>
              <a:t>PDG Consulting. (2022, July 18). </a:t>
            </a:r>
            <a:r>
              <a:rPr lang="en-US" i="1" dirty="0">
                <a:effectLst/>
              </a:rPr>
              <a:t>Top digital transformation trends for Media &amp; Entertainment Enterprises in 2022</a:t>
            </a:r>
            <a:r>
              <a:rPr lang="en-US" dirty="0">
                <a:effectLst/>
              </a:rPr>
              <a:t>. PDG. Retrieved February 26, 2023, from https://pdgc.com/top-digital-transformation-trends-for-media-entertainment-enterprises-in-2022/ </a:t>
            </a:r>
          </a:p>
          <a:p>
            <a:pPr marL="342900" indent="-342900">
              <a:buFont typeface="Wingdings" panose="05000000000000000000" pitchFamily="2" charset="2"/>
              <a:buChar char="q"/>
            </a:pPr>
            <a:r>
              <a:rPr lang="en-US" dirty="0"/>
              <a:t>Adel, A. Future of industry 5.0 in society: human-centric solutions, challenges and prospective research areas. </a:t>
            </a:r>
            <a:r>
              <a:rPr lang="en-US" i="1" dirty="0"/>
              <a:t>J Cloud Comp</a:t>
            </a:r>
            <a:r>
              <a:rPr lang="en-US" dirty="0"/>
              <a:t> </a:t>
            </a:r>
            <a:r>
              <a:rPr lang="en-US" b="1" dirty="0"/>
              <a:t>11</a:t>
            </a:r>
            <a:r>
              <a:rPr lang="en-US" dirty="0"/>
              <a:t>, 40 (2022). </a:t>
            </a:r>
            <a:r>
              <a:rPr lang="en-US" dirty="0">
                <a:hlinkClick r:id="rId7"/>
              </a:rPr>
              <a:t>https://doi.org/10.1186/s13677-022-00314-5</a:t>
            </a:r>
            <a:endParaRPr lang="en-US" dirty="0"/>
          </a:p>
          <a:p>
            <a:pPr marL="342900" indent="-342900">
              <a:buFont typeface="Wingdings" panose="05000000000000000000" pitchFamily="2" charset="2"/>
              <a:buChar char="q"/>
            </a:pPr>
            <a:r>
              <a:rPr lang="en-US" dirty="0" err="1">
                <a:effectLst/>
              </a:rPr>
              <a:t>Karpenkova</a:t>
            </a:r>
            <a:r>
              <a:rPr lang="en-US" dirty="0">
                <a:effectLst/>
              </a:rPr>
              <a:t>, A. (2022, April 1). </a:t>
            </a:r>
            <a:r>
              <a:rPr lang="en-US" i="1" dirty="0">
                <a:effectLst/>
              </a:rPr>
              <a:t>11 must-have tools to support Digital Transformation (2023)</a:t>
            </a:r>
            <a:r>
              <a:rPr lang="en-US" dirty="0">
                <a:effectLst/>
              </a:rPr>
              <a:t>. The </a:t>
            </a:r>
            <a:r>
              <a:rPr lang="en-US" dirty="0" err="1">
                <a:effectLst/>
              </a:rPr>
              <a:t>Whatfix</a:t>
            </a:r>
            <a:r>
              <a:rPr lang="en-US" dirty="0">
                <a:effectLst/>
              </a:rPr>
              <a:t> Blog | Drive Digital Adoption. Retrieved February 26, 2023, from https://whatfix.com/blog/digital-transformation-tools/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6690</TotalTime>
  <Words>4205</Words>
  <Application>Microsoft Office PowerPoint</Application>
  <PresentationFormat>Widescreen</PresentationFormat>
  <Paragraphs>332</Paragraphs>
  <Slides>59</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172</cp:revision>
  <dcterms:created xsi:type="dcterms:W3CDTF">2021-08-03T13:03:26Z</dcterms:created>
  <dcterms:modified xsi:type="dcterms:W3CDTF">2024-03-06T14:53:51Z</dcterms:modified>
</cp:coreProperties>
</file>