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06" r:id="rId3"/>
    <p:sldId id="257" r:id="rId4"/>
    <p:sldId id="262" r:id="rId5"/>
    <p:sldId id="292" r:id="rId6"/>
    <p:sldId id="274" r:id="rId7"/>
    <p:sldId id="275" r:id="rId8"/>
    <p:sldId id="276" r:id="rId9"/>
    <p:sldId id="277" r:id="rId10"/>
    <p:sldId id="278" r:id="rId11"/>
    <p:sldId id="279" r:id="rId12"/>
    <p:sldId id="280" r:id="rId13"/>
    <p:sldId id="281" r:id="rId14"/>
    <p:sldId id="284" r:id="rId15"/>
    <p:sldId id="282" r:id="rId16"/>
    <p:sldId id="283" r:id="rId17"/>
    <p:sldId id="285" r:id="rId18"/>
    <p:sldId id="286" r:id="rId19"/>
    <p:sldId id="287" r:id="rId20"/>
    <p:sldId id="288" r:id="rId21"/>
    <p:sldId id="289" r:id="rId22"/>
    <p:sldId id="290" r:id="rId23"/>
    <p:sldId id="291" r:id="rId24"/>
    <p:sldId id="293" r:id="rId25"/>
    <p:sldId id="294" r:id="rId26"/>
    <p:sldId id="295" r:id="rId27"/>
    <p:sldId id="297" r:id="rId28"/>
    <p:sldId id="298" r:id="rId29"/>
    <p:sldId id="299" r:id="rId30"/>
    <p:sldId id="300" r:id="rId31"/>
    <p:sldId id="296" r:id="rId32"/>
    <p:sldId id="301" r:id="rId33"/>
    <p:sldId id="302" r:id="rId34"/>
    <p:sldId id="303" r:id="rId35"/>
    <p:sldId id="304" r:id="rId36"/>
    <p:sldId id="305" r:id="rId37"/>
    <p:sldId id="308" r:id="rId38"/>
    <p:sldId id="272" r:id="rId39"/>
    <p:sldId id="30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96AE"/>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036" autoAdjust="0"/>
    <p:restoredTop sz="94660"/>
  </p:normalViewPr>
  <p:slideViewPr>
    <p:cSldViewPr snapToGrid="0">
      <p:cViewPr>
        <p:scale>
          <a:sx n="78" d="100"/>
          <a:sy n="78" d="100"/>
        </p:scale>
        <p:origin x="544" y="11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1/26/23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1/26/23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1/26/23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1/26/23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1/26/23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1/26/23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4.xml.rels><?xml version="1.0" encoding="UTF-8" standalone="yes"?>
<Relationships xmlns="http://schemas.openxmlformats.org/package/2006/relationships"><Relationship Id="rId8" Type="http://schemas.openxmlformats.org/officeDocument/2006/relationships/image" Target="../media/image9.emf"/><Relationship Id="rId3" Type="http://schemas.microsoft.com/office/2007/relationships/media" Target="../media/media5.m4a"/><Relationship Id="rId7" Type="http://schemas.openxmlformats.org/officeDocument/2006/relationships/image" Target="../media/image8.emf"/><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png"/><Relationship Id="rId5" Type="http://schemas.openxmlformats.org/officeDocument/2006/relationships/slideLayout" Target="../slideLayouts/slideLayout7.xml"/><Relationship Id="rId10" Type="http://schemas.openxmlformats.org/officeDocument/2006/relationships/image" Target="../media/image6.png"/><Relationship Id="rId4" Type="http://schemas.openxmlformats.org/officeDocument/2006/relationships/audio" Target="../media/media5.m4a"/><Relationship Id="rId9" Type="http://schemas.openxmlformats.org/officeDocument/2006/relationships/image" Target="../media/image10.emf"/></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6.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1.png"/><Relationship Id="rId9" Type="http://schemas.openxmlformats.org/officeDocument/2006/relationships/image" Target="../media/image6.png"/></Relationships>
</file>

<file path=ppt/slides/_rels/slide7.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1.png"/><Relationship Id="rId9"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1.png"/><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2.png"/><Relationship Id="rId9"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2.png"/><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2.png"/><Relationship Id="rId9"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2.png"/><Relationship Id="rId9"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2.png"/><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2.png"/><Relationship Id="rId9"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3.png"/><Relationship Id="rId9"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14.png"/><Relationship Id="rId9"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1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8.emf"/><Relationship Id="rId5" Type="http://schemas.openxmlformats.org/officeDocument/2006/relationships/image" Target="../media/image7.png"/><Relationship Id="rId10" Type="http://schemas.openxmlformats.org/officeDocument/2006/relationships/image" Target="../media/image6.png"/><Relationship Id="rId4" Type="http://schemas.openxmlformats.org/officeDocument/2006/relationships/image" Target="../media/image15.jpeg"/><Relationship Id="rId9" Type="http://schemas.openxmlformats.org/officeDocument/2006/relationships/image" Target="../media/image16.gif"/></Relationships>
</file>

<file path=ppt/slides/_rels/slide2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4.emf"/><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26.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6.png"/><Relationship Id="rId4" Type="http://schemas.openxmlformats.org/officeDocument/2006/relationships/image" Target="../media/image7.png"/><Relationship Id="rId9" Type="http://schemas.openxmlformats.org/officeDocument/2006/relationships/image" Target="../media/image19.jpg"/></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8.m4a"/><Relationship Id="rId1" Type="http://schemas.microsoft.com/office/2007/relationships/media" Target="../media/media28.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29.m4a"/><Relationship Id="rId1" Type="http://schemas.microsoft.com/office/2007/relationships/media" Target="../media/media29.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2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0.m4a"/><Relationship Id="rId1" Type="http://schemas.microsoft.com/office/2007/relationships/media" Target="../media/media30.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31.m4a"/><Relationship Id="rId1" Type="http://schemas.microsoft.com/office/2007/relationships/media" Target="../media/media31.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21.png"/><Relationship Id="rId9" Type="http://schemas.openxmlformats.org/officeDocument/2006/relationships/image" Target="../media/image6.png"/></Relationships>
</file>

<file path=ppt/slides/_rels/slide31.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2.m4a"/><Relationship Id="rId1" Type="http://schemas.microsoft.com/office/2007/relationships/media" Target="../media/media32.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3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3.m4a"/><Relationship Id="rId1" Type="http://schemas.microsoft.com/office/2007/relationships/media" Target="../media/media33.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4.m4a"/><Relationship Id="rId1" Type="http://schemas.microsoft.com/office/2007/relationships/media" Target="../media/media34.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 Id="rId9" Type="http://schemas.openxmlformats.org/officeDocument/2006/relationships/image" Target="../media/image6.png"/></Relationships>
</file>

<file path=ppt/slides/_rels/slide34.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35.m4a"/><Relationship Id="rId1" Type="http://schemas.microsoft.com/office/2007/relationships/media" Target="../media/media35.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24.png"/><Relationship Id="rId9" Type="http://schemas.openxmlformats.org/officeDocument/2006/relationships/image" Target="../media/image6.png"/></Relationships>
</file>

<file path=ppt/slides/_rels/slide35.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slideLayout" Target="../slideLayouts/slideLayout7.xml"/><Relationship Id="rId7" Type="http://schemas.openxmlformats.org/officeDocument/2006/relationships/image" Target="../media/image9.emf"/><Relationship Id="rId2" Type="http://schemas.openxmlformats.org/officeDocument/2006/relationships/audio" Target="../media/media36.m4a"/><Relationship Id="rId1" Type="http://schemas.microsoft.com/office/2007/relationships/media" Target="../media/media36.m4a"/><Relationship Id="rId6" Type="http://schemas.openxmlformats.org/officeDocument/2006/relationships/image" Target="../media/image8.emf"/><Relationship Id="rId5" Type="http://schemas.openxmlformats.org/officeDocument/2006/relationships/image" Target="../media/image7.png"/><Relationship Id="rId4" Type="http://schemas.openxmlformats.org/officeDocument/2006/relationships/image" Target="../media/image25.png"/><Relationship Id="rId9" Type="http://schemas.openxmlformats.org/officeDocument/2006/relationships/image" Target="../media/image6.png"/></Relationships>
</file>

<file path=ppt/slides/_rels/slide36.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slideLayout" Target="../slideLayouts/slideLayout7.xml"/><Relationship Id="rId7" Type="http://schemas.openxmlformats.org/officeDocument/2006/relationships/image" Target="../media/image8.emf"/><Relationship Id="rId2" Type="http://schemas.openxmlformats.org/officeDocument/2006/relationships/audio" Target="../media/media37.m4a"/><Relationship Id="rId1" Type="http://schemas.microsoft.com/office/2007/relationships/media" Target="../media/media37.m4a"/><Relationship Id="rId6" Type="http://schemas.openxmlformats.org/officeDocument/2006/relationships/image" Target="../media/image7.png"/><Relationship Id="rId5" Type="http://schemas.openxmlformats.org/officeDocument/2006/relationships/image" Target="../media/image27.tiff"/><Relationship Id="rId10" Type="http://schemas.openxmlformats.org/officeDocument/2006/relationships/image" Target="../media/image6.png"/><Relationship Id="rId4" Type="http://schemas.openxmlformats.org/officeDocument/2006/relationships/image" Target="../media/image26.tiff"/><Relationship Id="rId9"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7.xml"/><Relationship Id="rId7" Type="http://schemas.openxmlformats.org/officeDocument/2006/relationships/image" Target="../media/image10.emf"/><Relationship Id="rId2" Type="http://schemas.openxmlformats.org/officeDocument/2006/relationships/audio" Target="../media/media38.m4a"/><Relationship Id="rId1" Type="http://schemas.microsoft.com/office/2007/relationships/media" Target="../media/media38.m4a"/><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8" Type="http://schemas.openxmlformats.org/officeDocument/2006/relationships/hyperlink" Target="https://www.for9a.com/learn/%D9%83%D9%8A%D9%81-%D8%AA%D8%B9%D9%85%D9%84-%D9%85%D8%AD%D8%B1%D9%83%D8%A7%D8%AA-%D8%A7%D9%84%D8%A8%D8%AD%D8%AB" TargetMode="External"/><Relationship Id="rId3" Type="http://schemas.openxmlformats.org/officeDocument/2006/relationships/slideLayout" Target="../slideLayouts/slideLayout7.xml"/><Relationship Id="rId7" Type="http://schemas.openxmlformats.org/officeDocument/2006/relationships/image" Target="../media/image10.emf"/><Relationship Id="rId12" Type="http://schemas.openxmlformats.org/officeDocument/2006/relationships/image" Target="../media/image6.png"/><Relationship Id="rId2" Type="http://schemas.openxmlformats.org/officeDocument/2006/relationships/audio" Target="../media/media39.m4a"/><Relationship Id="rId1" Type="http://schemas.microsoft.com/office/2007/relationships/media" Target="../media/media39.m4a"/><Relationship Id="rId6" Type="http://schemas.openxmlformats.org/officeDocument/2006/relationships/image" Target="../media/image9.emf"/><Relationship Id="rId11" Type="http://schemas.openxmlformats.org/officeDocument/2006/relationships/hyperlink" Target="https://www.youtube.com/watch?v=0eKVizvYSUQ" TargetMode="External"/><Relationship Id="rId5" Type="http://schemas.openxmlformats.org/officeDocument/2006/relationships/image" Target="../media/image8.emf"/><Relationship Id="rId10" Type="http://schemas.openxmlformats.org/officeDocument/2006/relationships/hyperlink" Target="https://1-a1072.azureedge.net/tech/2019/8/23/%D9%85%D8%B9%D9%84%D9%88%D9%85%D8%A7%D8%AA-%D8%AA%D8%AC%D9%87%D9%84%D9%87%D8%A7-%D8%B9%D9%86-%D8%B4%D8%B1%D9%83%D8%A9-%D8%BA%D9%88%D8%BA%D9%84" TargetMode="External"/><Relationship Id="rId4" Type="http://schemas.openxmlformats.org/officeDocument/2006/relationships/image" Target="../media/image7.png"/><Relationship Id="rId9" Type="http://schemas.openxmlformats.org/officeDocument/2006/relationships/hyperlink" Target="https://www.alqiyady.com/%D8%A8%D8%AF%D8%A7%D9%8A%D8%A7%D8%AA-%D9%88%D8%AA%D8%B7%D9%88%D8%B1-%D8%B4%D8%B1%D9%83%D8%A9-%D8%AC%D9%88%D8%AC%D9%84-462072.html"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0" y="370115"/>
            <a:ext cx="6714451" cy="1972334"/>
          </a:xfrm>
          <a:prstGeom prst="rect">
            <a:avLst/>
          </a:prstGeom>
        </p:spPr>
      </p:pic>
      <p:pic>
        <p:nvPicPr>
          <p:cNvPr id="13" name="Picture 12"/>
          <p:cNvPicPr>
            <a:picLocks noChangeAspect="1"/>
          </p:cNvPicPr>
          <p:nvPr/>
        </p:nvPicPr>
        <p:blipFill>
          <a:blip r:embed="rId8"/>
          <a:stretch>
            <a:fillRect/>
          </a:stretch>
        </p:blipFill>
        <p:spPr>
          <a:xfrm>
            <a:off x="5839181" y="2871217"/>
            <a:ext cx="6476997" cy="1644336"/>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6547104" y="3000887"/>
            <a:ext cx="5340095" cy="1384995"/>
          </a:xfrm>
          <a:prstGeom prst="rect">
            <a:avLst/>
          </a:prstGeom>
          <a:noFill/>
        </p:spPr>
        <p:txBody>
          <a:bodyPr wrap="square" rtlCol="0">
            <a:spAutoFit/>
          </a:bodyPr>
          <a:lstStyle/>
          <a:p>
            <a:r>
              <a:rPr lang="en-US" sz="2800" b="1" dirty="0">
                <a:solidFill>
                  <a:schemeClr val="bg1"/>
                </a:solidFill>
                <a:latin typeface="Al-Jazeera-Arabic-Regular" pitchFamily="2" charset="-78"/>
                <a:cs typeface="Al-Jazeera-Arabic-Regular" pitchFamily="2" charset="-78"/>
              </a:rPr>
              <a:t>DGM 11</a:t>
            </a:r>
            <a:r>
              <a:rPr lang="ar-SA" sz="2800" b="1" dirty="0">
                <a:solidFill>
                  <a:schemeClr val="bg1"/>
                </a:solidFill>
                <a:latin typeface="Al-Jazeera-Arabic-Regular" pitchFamily="2" charset="-78"/>
                <a:cs typeface="Al-Jazeera-Arabic-Regular" pitchFamily="2" charset="-78"/>
              </a:rPr>
              <a:t>٣</a:t>
            </a:r>
            <a:endParaRPr lang="en-US" sz="2800" b="1" dirty="0">
              <a:solidFill>
                <a:schemeClr val="bg1"/>
              </a:solidFill>
              <a:latin typeface="Al-Jazeera-Arabic-Regular" pitchFamily="2" charset="-78"/>
              <a:cs typeface="Al-Jazeera-Arabic-Regular" pitchFamily="2" charset="-78"/>
            </a:endParaRPr>
          </a:p>
          <a:p>
            <a:r>
              <a:rPr lang="en-US" sz="2800" b="1" dirty="0">
                <a:solidFill>
                  <a:schemeClr val="bg1"/>
                </a:solidFill>
                <a:latin typeface="Al-Jazeera-Arabic-Regular" pitchFamily="2" charset="-78"/>
                <a:cs typeface="Al-Jazeera-Arabic-Regular" pitchFamily="2" charset="-78"/>
              </a:rPr>
              <a:t>Lecture 1: </a:t>
            </a:r>
            <a:r>
              <a:rPr lang="ar-SA" sz="2800" b="1" dirty="0">
                <a:solidFill>
                  <a:schemeClr val="bg1"/>
                </a:solidFill>
                <a:latin typeface="Al-Jazeera-Arabic-Regular" pitchFamily="2" charset="-78"/>
                <a:cs typeface="Al-Jazeera-Arabic-Regular" pitchFamily="2" charset="-78"/>
              </a:rPr>
              <a:t>مفهوم النظام الاتصالي</a:t>
            </a:r>
          </a:p>
          <a:p>
            <a:r>
              <a:rPr lang="en-US" sz="2800" b="1" dirty="0">
                <a:solidFill>
                  <a:schemeClr val="bg1"/>
                </a:solidFill>
                <a:latin typeface="Al-Jazeera-Arabic-Regular" pitchFamily="2" charset="-78"/>
                <a:cs typeface="Al-Jazeera-Arabic-Regular" pitchFamily="2" charset="-78"/>
              </a:rPr>
              <a:t>Communication Eco System</a:t>
            </a:r>
            <a:endParaRPr lang="en-US" sz="2800" b="1" dirty="0">
              <a:solidFill>
                <a:srgbClr val="FF9518"/>
              </a:solidFill>
              <a:latin typeface="Al-Jazeera-Arabic-Regular" pitchFamily="2" charset="-78"/>
              <a:cs typeface="Al-Jazeera-Arabic-Regular" pitchFamily="2" charset="-78"/>
            </a:endParaRPr>
          </a:p>
        </p:txBody>
      </p:sp>
      <p:pic>
        <p:nvPicPr>
          <p:cNvPr id="3" name="Audio Recording Jan 26, 2023 at 11:24:25 AM" descr="Audio Recording Jan 26, 2023 at 11:24:25 AM">
            <a:hlinkClick r:id="" action="ppaction://media"/>
            <a:extLst>
              <a:ext uri="{FF2B5EF4-FFF2-40B4-BE49-F238E27FC236}">
                <a16:creationId xmlns:a16="http://schemas.microsoft.com/office/drawing/2014/main" id="{B06DBF8D-C450-B943-866C-BC526E41970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094277" y="6012543"/>
            <a:ext cx="812800" cy="812800"/>
          </a:xfrm>
          <a:prstGeom prst="rect">
            <a:avLst/>
          </a:prstGeom>
        </p:spPr>
      </p:pic>
    </p:spTree>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454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3988514" y="600294"/>
            <a:ext cx="27671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محتويات المحاضرة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75636" y="2026821"/>
            <a:ext cx="11563980" cy="2804357"/>
          </a:xfrm>
          <a:prstGeom prst="rect">
            <a:avLst/>
          </a:prstGeom>
          <a:noFill/>
        </p:spPr>
        <p:txBody>
          <a:bodyPr wrap="square" rtlCol="0">
            <a:spAutoFit/>
          </a:bodyPr>
          <a:lstStyle/>
          <a:p>
            <a:pPr marL="457200" indent="-457200" algn="just" rtl="1">
              <a:lnSpc>
                <a:spcPct val="150000"/>
              </a:lnSpc>
              <a:buFont typeface="Arial" panose="020B0604020202020204" pitchFamily="34" charset="0"/>
              <a:buChar char="•"/>
            </a:pPr>
            <a:r>
              <a:rPr lang="ar-SA" sz="2400" dirty="0">
                <a:latin typeface="Al-Jazeera-Arabic-Regular" pitchFamily="2" charset="-78"/>
                <a:cs typeface="Al-Jazeera-Arabic-Regular" pitchFamily="2" charset="-78"/>
              </a:rPr>
              <a:t>مقدمة عن تكنولوجيا الاتصال</a:t>
            </a:r>
          </a:p>
          <a:p>
            <a:pPr marL="457200" indent="-457200" algn="just" rtl="1">
              <a:lnSpc>
                <a:spcPct val="150000"/>
              </a:lnSpc>
              <a:buFont typeface="Arial" panose="020B0604020202020204" pitchFamily="34" charset="0"/>
              <a:buChar char="•"/>
            </a:pPr>
            <a:r>
              <a:rPr lang="ar-SA" sz="2400" dirty="0">
                <a:latin typeface="Al-Jazeera-Arabic-Regular" pitchFamily="2" charset="-78"/>
                <a:cs typeface="Al-Jazeera-Arabic-Regular" pitchFamily="2" charset="-78"/>
              </a:rPr>
              <a:t>مكونات النظام </a:t>
            </a:r>
            <a:r>
              <a:rPr lang="ar-SA" sz="2400" dirty="0" err="1">
                <a:latin typeface="Al-Jazeera-Arabic-Regular" pitchFamily="2" charset="-78"/>
                <a:cs typeface="Al-Jazeera-Arabic-Regular" pitchFamily="2" charset="-78"/>
              </a:rPr>
              <a:t>الاتصالي</a:t>
            </a:r>
            <a:endParaRPr lang="ar-SA" sz="2400" dirty="0">
              <a:latin typeface="Al-Jazeera-Arabic-Regular" pitchFamily="2" charset="-78"/>
              <a:cs typeface="Al-Jazeera-Arabic-Regular" pitchFamily="2" charset="-78"/>
            </a:endParaRPr>
          </a:p>
          <a:p>
            <a:pPr marL="457200" indent="-457200" algn="just" rtl="1">
              <a:lnSpc>
                <a:spcPct val="150000"/>
              </a:lnSpc>
              <a:buFont typeface="Arial" panose="020B0604020202020204" pitchFamily="34" charset="0"/>
              <a:buChar char="•"/>
            </a:pPr>
            <a:r>
              <a:rPr lang="en-US" sz="2400" dirty="0">
                <a:latin typeface="Al-Jazeera-Arabic-Regular" pitchFamily="2" charset="-78"/>
                <a:cs typeface="Al-Jazeera-Arabic-Regular" pitchFamily="2" charset="-78"/>
              </a:rPr>
              <a:t>Amazon Alexa</a:t>
            </a:r>
            <a:r>
              <a:rPr lang="ar-SA" sz="2400" dirty="0">
                <a:latin typeface="Al-Jazeera-Arabic-Regular" pitchFamily="2" charset="-78"/>
                <a:cs typeface="Al-Jazeera-Arabic-Regular" pitchFamily="2" charset="-78"/>
              </a:rPr>
              <a:t> </a:t>
            </a:r>
          </a:p>
          <a:p>
            <a:pPr marL="457200" indent="-457200" algn="just" rtl="1">
              <a:lnSpc>
                <a:spcPct val="150000"/>
              </a:lnSpc>
              <a:buFont typeface="Arial" panose="020B0604020202020204" pitchFamily="34" charset="0"/>
              <a:buChar char="•"/>
            </a:pPr>
            <a:r>
              <a:rPr lang="ar-SA" sz="2400" dirty="0">
                <a:latin typeface="Al-Jazeera-Arabic-Regular" pitchFamily="2" charset="-78"/>
                <a:cs typeface="Al-Jazeera-Arabic-Regular" pitchFamily="2" charset="-78"/>
              </a:rPr>
              <a:t>عوامل تحدد انتشار التكنولوجيا</a:t>
            </a:r>
          </a:p>
          <a:p>
            <a:pPr marL="457200" indent="-457200" algn="just" rtl="1">
              <a:lnSpc>
                <a:spcPct val="150000"/>
              </a:lnSpc>
              <a:buFont typeface="Arial" panose="020B0604020202020204" pitchFamily="34" charset="0"/>
              <a:buChar char="•"/>
            </a:pPr>
            <a:r>
              <a:rPr lang="ar-SA" sz="2400" dirty="0">
                <a:latin typeface="Al-Jazeera-Arabic-Regular" pitchFamily="2" charset="-78"/>
                <a:cs typeface="Al-Jazeera-Arabic-Regular" pitchFamily="2" charset="-78"/>
              </a:rPr>
              <a:t>شركة جوجل كمثال للنظام </a:t>
            </a:r>
            <a:r>
              <a:rPr lang="ar-SA" sz="2400" dirty="0" err="1">
                <a:latin typeface="Al-Jazeera-Arabic-Regular" pitchFamily="2" charset="-78"/>
                <a:cs typeface="Al-Jazeera-Arabic-Regular" pitchFamily="2" charset="-78"/>
              </a:rPr>
              <a:t>الاتصالي</a:t>
            </a:r>
            <a:endParaRPr lang="ar-SA" sz="2400" dirty="0">
              <a:latin typeface="Al-Jazeera-Arabic-Regular" pitchFamily="2" charset="-78"/>
              <a:cs typeface="Al-Jazeera-Arabic-Regular" pitchFamily="2" charset="-78"/>
            </a:endParaRPr>
          </a:p>
        </p:txBody>
      </p:sp>
      <p:pic>
        <p:nvPicPr>
          <p:cNvPr id="10" name="Audio Recording Jan 26, 2023 at 11:27:01 AM" descr="Audio Recording Jan 26, 2023 at 11:27:01 AM">
            <a:hlinkClick r:id="" action="ppaction://media"/>
            <a:extLst>
              <a:ext uri="{FF2B5EF4-FFF2-40B4-BE49-F238E27FC236}">
                <a16:creationId xmlns:a16="http://schemas.microsoft.com/office/drawing/2014/main" id="{A2054CAC-CCC0-D341-87DE-EED4BA4FBD8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137753"/>
            <a:ext cx="812800" cy="812800"/>
          </a:xfrm>
          <a:prstGeom prst="rect">
            <a:avLst/>
          </a:prstGeom>
        </p:spPr>
      </p:pic>
    </p:spTree>
    <p:extLst>
      <p:ext uri="{BB962C8B-B14F-4D97-AF65-F5344CB8AC3E}">
        <p14:creationId xmlns:p14="http://schemas.microsoft.com/office/powerpoint/2010/main" val="290561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76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71970" y="-117909"/>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71974" y="4288121"/>
            <a:ext cx="6714451" cy="1972334"/>
          </a:xfrm>
          <a:prstGeom prst="rect">
            <a:avLst/>
          </a:prstGeom>
        </p:spPr>
      </p:pic>
      <p:sp>
        <p:nvSpPr>
          <p:cNvPr id="14" name="TextBox 13"/>
          <p:cNvSpPr txBox="1"/>
          <p:nvPr/>
        </p:nvSpPr>
        <p:spPr>
          <a:xfrm>
            <a:off x="255329" y="4860385"/>
            <a:ext cx="5969904" cy="707886"/>
          </a:xfrm>
          <a:prstGeom prst="rect">
            <a:avLst/>
          </a:prstGeom>
          <a:noFill/>
        </p:spPr>
        <p:txBody>
          <a:bodyPr wrap="none" rtlCol="0">
            <a:spAutoFit/>
          </a:bodyPr>
          <a:lstStyle/>
          <a:p>
            <a:pPr marL="0" algn="r" defTabSz="914400" rtl="1" eaLnBrk="1" latinLnBrk="0" hangingPunct="1"/>
            <a:r>
              <a:rPr lang="ar-SA" sz="4000" b="1" dirty="0">
                <a:solidFill>
                  <a:schemeClr val="bg1"/>
                </a:solidFill>
                <a:latin typeface="Al-Jazeera-Arabic-Regular" pitchFamily="2" charset="-78"/>
                <a:cs typeface="Al-Jazeera-Arabic-Regular" pitchFamily="2" charset="-78"/>
              </a:rPr>
              <a:t>مقدمة عن تكنولوجيا الاتصال</a:t>
            </a:r>
            <a:endParaRPr lang="en-US" sz="4000" b="1" dirty="0">
              <a:solidFill>
                <a:srgbClr val="FF9518"/>
              </a:solidFill>
              <a:latin typeface="Al-Jazeera-Arabic-Regular" pitchFamily="2" charset="-78"/>
              <a:cs typeface="Al-Jazeera-Arabic-Regular" pitchFamily="2" charset="-78"/>
            </a:endParaRPr>
          </a:p>
        </p:txBody>
      </p:sp>
      <p:pic>
        <p:nvPicPr>
          <p:cNvPr id="2" name="Audio Recording Jan 27, 2023 at 12:50:01 PM" descr="Audio Recording Jan 27, 2023 at 12:50:01 PM">
            <a:hlinkClick r:id="" action="ppaction://media"/>
            <a:extLst>
              <a:ext uri="{FF2B5EF4-FFF2-40B4-BE49-F238E27FC236}">
                <a16:creationId xmlns:a16="http://schemas.microsoft.com/office/drawing/2014/main" id="{B4F6F1F4-E5D7-4E4D-A4DA-187ECE128C2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35657" y="6179397"/>
            <a:ext cx="812800" cy="812800"/>
          </a:xfrm>
          <a:prstGeom prst="rect">
            <a:avLst/>
          </a:prstGeom>
        </p:spPr>
      </p:pic>
    </p:spTree>
    <p:extLst>
      <p:ext uri="{BB962C8B-B14F-4D97-AF65-F5344CB8AC3E}">
        <p14:creationId xmlns:p14="http://schemas.microsoft.com/office/powerpoint/2010/main" val="3253018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1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7"/>
          <a:stretch>
            <a:fillRect/>
          </a:stretch>
        </p:blipFill>
        <p:spPr>
          <a:xfrm>
            <a:off x="2440788" y="5949244"/>
            <a:ext cx="9902229" cy="204838"/>
          </a:xfrm>
          <a:prstGeom prst="rect">
            <a:avLst/>
          </a:prstGeom>
        </p:spPr>
      </p:pic>
      <p:pic>
        <p:nvPicPr>
          <p:cNvPr id="4" name="Picture 3"/>
          <p:cNvPicPr>
            <a:picLocks noChangeAspect="1"/>
          </p:cNvPicPr>
          <p:nvPr/>
        </p:nvPicPr>
        <p:blipFill>
          <a:blip r:embed="rId8"/>
          <a:stretch>
            <a:fillRect/>
          </a:stretch>
        </p:blipFill>
        <p:spPr>
          <a:xfrm>
            <a:off x="-108036" y="2204822"/>
            <a:ext cx="238650" cy="2709534"/>
          </a:xfrm>
          <a:prstGeom prst="rect">
            <a:avLst/>
          </a:prstGeom>
        </p:spPr>
      </p:pic>
      <p:pic>
        <p:nvPicPr>
          <p:cNvPr id="5" name="Picture 4"/>
          <p:cNvPicPr>
            <a:picLocks noChangeAspect="1"/>
          </p:cNvPicPr>
          <p:nvPr/>
        </p:nvPicPr>
        <p:blipFill>
          <a:blip r:embed="rId8"/>
          <a:stretch>
            <a:fillRect/>
          </a:stretch>
        </p:blipFill>
        <p:spPr>
          <a:xfrm>
            <a:off x="12072675" y="2204822"/>
            <a:ext cx="238650" cy="2709534"/>
          </a:xfrm>
          <a:prstGeom prst="rect">
            <a:avLst/>
          </a:prstGeom>
        </p:spPr>
      </p:pic>
      <p:pic>
        <p:nvPicPr>
          <p:cNvPr id="6" name="Picture 5"/>
          <p:cNvPicPr>
            <a:picLocks noChangeAspect="1"/>
          </p:cNvPicPr>
          <p:nvPr/>
        </p:nvPicPr>
        <p:blipFill>
          <a:blip r:embed="rId9"/>
          <a:stretch>
            <a:fillRect/>
          </a:stretch>
        </p:blipFill>
        <p:spPr>
          <a:xfrm>
            <a:off x="-108036" y="0"/>
            <a:ext cx="9533101" cy="1610200"/>
          </a:xfrm>
          <a:prstGeom prst="rect">
            <a:avLst/>
          </a:prstGeom>
        </p:spPr>
      </p:pic>
      <p:sp>
        <p:nvSpPr>
          <p:cNvPr id="7" name="TextBox 6"/>
          <p:cNvSpPr txBox="1"/>
          <p:nvPr/>
        </p:nvSpPr>
        <p:spPr>
          <a:xfrm>
            <a:off x="3630739" y="632811"/>
            <a:ext cx="4233851"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مقدمة عن تكنولوجيا الاتصال</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389744" y="1610200"/>
            <a:ext cx="11563980" cy="4173963"/>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تقنيات تكنولوجيا الاتصال هي الجهاز العصبي للمجتمع المعاصر، حيث تقوم بنقل وتوزيع المعلومات الحسية والتحكمية وربط عدد لا يحصى من الوحدات في المجتمع. </a:t>
            </a:r>
          </a:p>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هذه التقنيات ضرورية للتجارة ، وضرورية للترفيه ، ومتشابكة في علاقاتنا الشخصية</a:t>
            </a:r>
            <a:r>
              <a:rPr lang="en-US" sz="2400" dirty="0">
                <a:latin typeface="Al-Jazeera-Arabic-Regular" pitchFamily="2" charset="-78"/>
                <a:cs typeface="Al-Jazeera-Arabic-Regular" pitchFamily="2" charset="-78"/>
              </a:rPr>
              <a:t> </a:t>
            </a:r>
            <a:r>
              <a:rPr lang="ar-SA" sz="2400" dirty="0">
                <a:latin typeface="Al-Jazeera-Arabic-Regular" pitchFamily="2" charset="-78"/>
                <a:cs typeface="Al-Jazeera-Arabic-Regular" pitchFamily="2" charset="-78"/>
              </a:rPr>
              <a:t>بالآخرين.</a:t>
            </a:r>
          </a:p>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 كانت إحدى السمات المميزة للثورة الصناعية هي إدخال تقنيات الاتصال الجديدة كآليات تحكم تقوم بدورًا مهمًا في كل مجال تقريبًا من مجالات إنتاج وتوزيع السلع المصنعة.</a:t>
            </a:r>
          </a:p>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وتلعب تقنيات الاتصال دورًا مهمًا في حياتنا الخاصة كما تفعل في التجارة والسيطرة في المجتمع.</a:t>
            </a:r>
          </a:p>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الأجهزة </a:t>
            </a:r>
            <a:r>
              <a:rPr lang="en-US" sz="2400" dirty="0">
                <a:latin typeface="Al-Jazeera-Arabic-Regular" pitchFamily="2" charset="-78"/>
                <a:cs typeface="Al-Jazeera-Arabic-Regular" pitchFamily="2" charset="-78"/>
              </a:rPr>
              <a:t>Hardware</a:t>
            </a:r>
            <a:r>
              <a:rPr lang="ar-SA" sz="2400" dirty="0">
                <a:latin typeface="Al-Jazeera-Arabic-Regular" pitchFamily="2" charset="-78"/>
                <a:cs typeface="Al-Jazeera-Arabic-Regular" pitchFamily="2" charset="-78"/>
              </a:rPr>
              <a:t> تمثل الجانب الأكثر وضوحًا في تكنولوجيا الاتصال. وتعد الأجهزة أكثر الأجزاء الملموسة في النظام التكنولوجي، وعادة ما تنبثق تطورات التقنيات الجديدة من خلال تطوير تلك الأجهزة الملموسة.</a:t>
            </a:r>
          </a:p>
        </p:txBody>
      </p:sp>
      <p:pic>
        <p:nvPicPr>
          <p:cNvPr id="10" name="Audio Recording Jan 27, 2023 at 1:15:40 PM" descr="Audio Recording Jan 27, 2023 at 1:15:40 PM">
            <a:hlinkClick r:id="" action="ppaction://media"/>
            <a:extLst>
              <a:ext uri="{FF2B5EF4-FFF2-40B4-BE49-F238E27FC236}">
                <a16:creationId xmlns:a16="http://schemas.microsoft.com/office/drawing/2014/main" id="{F902275A-588B-7F4D-9578-EC7F0DCD592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179024" y="6051663"/>
            <a:ext cx="812800" cy="812800"/>
          </a:xfrm>
          <a:prstGeom prst="rect">
            <a:avLst/>
          </a:prstGeom>
        </p:spPr>
      </p:pic>
      <p:pic>
        <p:nvPicPr>
          <p:cNvPr id="11" name="Audio Recording Jan 27, 2023 at 1:19:29 PM" descr="Audio Recording Jan 27, 2023 at 1:19:29 PM">
            <a:hlinkClick r:id="" action="ppaction://media"/>
            <a:extLst>
              <a:ext uri="{FF2B5EF4-FFF2-40B4-BE49-F238E27FC236}">
                <a16:creationId xmlns:a16="http://schemas.microsoft.com/office/drawing/2014/main" id="{958C6C46-369B-5241-B486-9ACAE9224F07}"/>
              </a:ext>
            </a:extLst>
          </p:cNvPr>
          <p:cNvPicPr>
            <a:picLocks noChangeAspect="1"/>
          </p:cNvPicPr>
          <p:nvPr>
            <a:audioFile r:link="rId4"/>
            <p:extLst>
              <p:ext uri="{DAA4B4D4-6D71-4841-9C94-3DE7FCFB9230}">
                <p14:media xmlns:p14="http://schemas.microsoft.com/office/powerpoint/2010/main" r:embed="rId3"/>
              </p:ext>
            </p:extLst>
          </p:nvPr>
        </p:nvPicPr>
        <p:blipFill>
          <a:blip r:embed="rId10"/>
          <a:stretch>
            <a:fillRect/>
          </a:stretch>
        </p:blipFill>
        <p:spPr>
          <a:xfrm>
            <a:off x="10015031" y="6075096"/>
            <a:ext cx="812800" cy="812800"/>
          </a:xfrm>
          <a:prstGeom prst="rect">
            <a:avLst/>
          </a:prstGeom>
        </p:spPr>
      </p:pic>
    </p:spTree>
    <p:extLst>
      <p:ext uri="{BB962C8B-B14F-4D97-AF65-F5344CB8AC3E}">
        <p14:creationId xmlns:p14="http://schemas.microsoft.com/office/powerpoint/2010/main" val="2100226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5008"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1430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10"/>
                </p:tgtEl>
              </p:cMediaNode>
            </p:audio>
            <p:audio>
              <p:cMediaNode vol="80000">
                <p:cTn id="12" fill="hold" display="0">
                  <p:stCondLst>
                    <p:cond delay="indefinite"/>
                  </p:stCondLst>
                  <p:endCondLst>
                    <p:cond evt="onStopAudio" delay="0">
                      <p:tgtEl>
                        <p:sldTgt/>
                      </p:tgtEl>
                    </p:cond>
                  </p:endCondLst>
                </p:cTn>
                <p:tgtEl>
                  <p:spTgt spid="1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71970" y="-117909"/>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71974" y="4288121"/>
            <a:ext cx="7369921" cy="1972334"/>
          </a:xfrm>
          <a:prstGeom prst="rect">
            <a:avLst/>
          </a:prstGeom>
        </p:spPr>
      </p:pic>
      <p:sp>
        <p:nvSpPr>
          <p:cNvPr id="14" name="TextBox 13"/>
          <p:cNvSpPr txBox="1"/>
          <p:nvPr/>
        </p:nvSpPr>
        <p:spPr>
          <a:xfrm>
            <a:off x="255329" y="4633018"/>
            <a:ext cx="6671378" cy="1323439"/>
          </a:xfrm>
          <a:prstGeom prst="rect">
            <a:avLst/>
          </a:prstGeom>
          <a:noFill/>
        </p:spPr>
        <p:txBody>
          <a:bodyPr wrap="none" rtlCol="0">
            <a:spAutoFit/>
          </a:bodyPr>
          <a:lstStyle/>
          <a:p>
            <a:pPr algn="ctr" rtl="1"/>
            <a:r>
              <a:rPr lang="ar-SA" sz="4000" b="1" dirty="0">
                <a:solidFill>
                  <a:schemeClr val="bg1"/>
                </a:solidFill>
                <a:latin typeface="Al-Jazeera-Arabic-Regular" pitchFamily="2" charset="-78"/>
                <a:cs typeface="Al-Jazeera-Arabic-Regular" pitchFamily="2" charset="-78"/>
              </a:rPr>
              <a:t>مكونات النظام </a:t>
            </a:r>
            <a:r>
              <a:rPr lang="ar-SA" sz="4000" b="1" dirty="0" err="1">
                <a:solidFill>
                  <a:schemeClr val="bg1"/>
                </a:solidFill>
                <a:latin typeface="Al-Jazeera-Arabic-Regular" pitchFamily="2" charset="-78"/>
                <a:cs typeface="Al-Jazeera-Arabic-Regular" pitchFamily="2" charset="-78"/>
              </a:rPr>
              <a:t>الاتصالي</a:t>
            </a:r>
            <a:r>
              <a:rPr lang="ar-SA" sz="4000" b="1" dirty="0">
                <a:solidFill>
                  <a:schemeClr val="bg1"/>
                </a:solidFill>
                <a:latin typeface="Al-Jazeera-Arabic-Regular" pitchFamily="2" charset="-78"/>
                <a:cs typeface="Al-Jazeera-Arabic-Regular" pitchFamily="2" charset="-78"/>
              </a:rPr>
              <a:t> </a:t>
            </a:r>
          </a:p>
          <a:p>
            <a:pPr algn="ctr" rtl="1"/>
            <a:r>
              <a:rPr lang="en-US" sz="4000" b="1" dirty="0">
                <a:solidFill>
                  <a:schemeClr val="bg1"/>
                </a:solidFill>
                <a:latin typeface="Al-Jazeera-Arabic-Regular" pitchFamily="2" charset="-78"/>
                <a:cs typeface="Al-Jazeera-Arabic-Regular" pitchFamily="2" charset="-78"/>
              </a:rPr>
              <a:t>Communication Eco System</a:t>
            </a:r>
            <a:endParaRPr lang="en-US" sz="4000" b="1" dirty="0">
              <a:solidFill>
                <a:srgbClr val="FF9518"/>
              </a:solidFill>
              <a:latin typeface="Al-Jazeera-Arabic-Regular" pitchFamily="2" charset="-78"/>
              <a:cs typeface="Al-Jazeera-Arabic-Regular" pitchFamily="2" charset="-78"/>
            </a:endParaRPr>
          </a:p>
        </p:txBody>
      </p:sp>
      <p:pic>
        <p:nvPicPr>
          <p:cNvPr id="2" name="Audio Recording Jan 27, 2023 at 1:20:02 PM" descr="Audio Recording Jan 27, 2023 at 1:20:02 PM">
            <a:hlinkClick r:id="" action="ppaction://media"/>
            <a:extLst>
              <a:ext uri="{FF2B5EF4-FFF2-40B4-BE49-F238E27FC236}">
                <a16:creationId xmlns:a16="http://schemas.microsoft.com/office/drawing/2014/main" id="{4CFD6588-4AF8-DD41-BA2A-CDB77F31639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41314" y="16329"/>
            <a:ext cx="812800" cy="812800"/>
          </a:xfrm>
          <a:prstGeom prst="rect">
            <a:avLst/>
          </a:prstGeom>
        </p:spPr>
      </p:pic>
    </p:spTree>
    <p:extLst>
      <p:ext uri="{BB962C8B-B14F-4D97-AF65-F5344CB8AC3E}">
        <p14:creationId xmlns:p14="http://schemas.microsoft.com/office/powerpoint/2010/main" val="642383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3E0A0FA-A19C-A745-84A3-6B0071E17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593" y="1610890"/>
            <a:ext cx="4000286" cy="3898089"/>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2269830" y="617822"/>
            <a:ext cx="8169224"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مكونات النظام الاتصالي </a:t>
            </a:r>
            <a:r>
              <a:rPr lang="en-US" sz="2800" b="1" dirty="0">
                <a:solidFill>
                  <a:schemeClr val="bg1"/>
                </a:solidFill>
                <a:latin typeface="Al-Jazeera-Arabic-Regular" pitchFamily="2" charset="-78"/>
                <a:cs typeface="Al-Jazeera-Arabic-Regular" pitchFamily="2" charset="-78"/>
              </a:rPr>
              <a:t> Communication Eco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706910" y="1610200"/>
            <a:ext cx="7246813" cy="3761351"/>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يتكون أي نظام اتصالي من مجموعة عناصر تتكامل معاً لإنتاج تقنية يتم استخدامها من افراد المجتمع ويتم تداول المعلومات والبيانات من خلال تلك التقنية.</a:t>
            </a:r>
          </a:p>
          <a:p>
            <a:pPr marL="457200" indent="-457200" algn="just" rtl="1">
              <a:lnSpc>
                <a:spcPts val="3200"/>
              </a:lnSpc>
              <a:buFont typeface="Arial" panose="020B0604020202020204" pitchFamily="34" charset="0"/>
              <a:buChar char="•"/>
            </a:pPr>
            <a:endParaRPr lang="ar-SA" sz="2400" dirty="0">
              <a:latin typeface="Al-Jazeera-Arabic-Regular" pitchFamily="2" charset="-78"/>
              <a:cs typeface="Al-Jazeera-Arabic-Regular" pitchFamily="2" charset="-78"/>
            </a:endParaRPr>
          </a:p>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وهذه العناصر هي:</a:t>
            </a:r>
          </a:p>
          <a:p>
            <a:pPr marL="457200" indent="-457200" algn="just" rtl="1">
              <a:lnSpc>
                <a:spcPts val="3200"/>
              </a:lnSpc>
              <a:buFont typeface="Arial" panose="020B0604020202020204" pitchFamily="34" charset="0"/>
              <a:buChar char="•"/>
            </a:pPr>
            <a:endParaRPr lang="ar-SA" sz="2400" dirty="0">
              <a:latin typeface="Al-Jazeera-Arabic-Regular" pitchFamily="2" charset="-78"/>
              <a:cs typeface="Al-Jazeera-Arabic-Regular" pitchFamily="2" charset="-78"/>
            </a:endParaRPr>
          </a:p>
          <a:p>
            <a:pPr marL="457200" indent="-457200" algn="just" rtl="1">
              <a:lnSpc>
                <a:spcPts val="3200"/>
              </a:lnSpc>
              <a:buFont typeface="Arial" panose="020B0604020202020204" pitchFamily="34" charset="0"/>
              <a:buChar char="•"/>
            </a:pPr>
            <a:r>
              <a:rPr lang="en-US" sz="2400" dirty="0">
                <a:latin typeface="Al-Jazeera-Arabic-Regular" pitchFamily="2" charset="-78"/>
                <a:cs typeface="Al-Jazeera-Arabic-Regular" pitchFamily="2" charset="-78"/>
              </a:rPr>
              <a:t>Hardware </a:t>
            </a:r>
            <a:r>
              <a:rPr lang="ar-SA" sz="2400" dirty="0">
                <a:latin typeface="Al-Jazeera-Arabic-Regular" pitchFamily="2" charset="-78"/>
                <a:cs typeface="Al-Jazeera-Arabic-Regular" pitchFamily="2" charset="-78"/>
              </a:rPr>
              <a:t> الأجهزة الملموسة</a:t>
            </a:r>
          </a:p>
          <a:p>
            <a:pPr marL="457200" indent="-457200" algn="just" rtl="1">
              <a:lnSpc>
                <a:spcPts val="3200"/>
              </a:lnSpc>
              <a:buFont typeface="Arial" panose="020B0604020202020204" pitchFamily="34" charset="0"/>
              <a:buChar char="•"/>
            </a:pPr>
            <a:r>
              <a:rPr lang="en-US" sz="2400" dirty="0">
                <a:latin typeface="Al-Jazeera-Arabic-Regular" pitchFamily="2" charset="-78"/>
                <a:cs typeface="Al-Jazeera-Arabic-Regular" pitchFamily="2" charset="-78"/>
              </a:rPr>
              <a:t>Software</a:t>
            </a:r>
            <a:r>
              <a:rPr lang="ar-SA" sz="2400" dirty="0">
                <a:latin typeface="Al-Jazeera-Arabic-Regular" pitchFamily="2" charset="-78"/>
                <a:cs typeface="Al-Jazeera-Arabic-Regular" pitchFamily="2" charset="-78"/>
              </a:rPr>
              <a:t> برمجة الوظائف الخاصة بالأجهزة.</a:t>
            </a:r>
          </a:p>
          <a:p>
            <a:pPr marL="457200" indent="-457200" algn="just" rtl="1">
              <a:lnSpc>
                <a:spcPts val="3200"/>
              </a:lnSpc>
              <a:buFont typeface="Arial" panose="020B0604020202020204" pitchFamily="34" charset="0"/>
              <a:buChar char="•"/>
            </a:pPr>
            <a:r>
              <a:rPr lang="en-US" sz="2400" dirty="0">
                <a:latin typeface="Al-Jazeera-Arabic-Regular" pitchFamily="2" charset="-78"/>
                <a:cs typeface="Al-Jazeera-Arabic-Regular" pitchFamily="2" charset="-78"/>
              </a:rPr>
              <a:t>Content</a:t>
            </a:r>
            <a:r>
              <a:rPr lang="ar-SA" sz="2400" dirty="0">
                <a:latin typeface="Al-Jazeera-Arabic-Regular" pitchFamily="2" charset="-78"/>
                <a:cs typeface="Al-Jazeera-Arabic-Regular" pitchFamily="2" charset="-78"/>
              </a:rPr>
              <a:t> المحتوى الذي تقدمه التقنيات</a:t>
            </a:r>
          </a:p>
        </p:txBody>
      </p:sp>
      <p:pic>
        <p:nvPicPr>
          <p:cNvPr id="10" name="Audio Recording Jan 27, 2023 at 1:24:12 PM" descr="Audio Recording Jan 27, 2023 at 1:24:12 PM">
            <a:hlinkClick r:id="" action="ppaction://media"/>
            <a:extLst>
              <a:ext uri="{FF2B5EF4-FFF2-40B4-BE49-F238E27FC236}">
                <a16:creationId xmlns:a16="http://schemas.microsoft.com/office/drawing/2014/main" id="{25169D49-520A-EF41-9F21-8483740F254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28009" y="6051663"/>
            <a:ext cx="812800" cy="812800"/>
          </a:xfrm>
          <a:prstGeom prst="rect">
            <a:avLst/>
          </a:prstGeom>
        </p:spPr>
      </p:pic>
    </p:spTree>
    <p:extLst>
      <p:ext uri="{BB962C8B-B14F-4D97-AF65-F5344CB8AC3E}">
        <p14:creationId xmlns:p14="http://schemas.microsoft.com/office/powerpoint/2010/main" val="1534718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169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3E0A0FA-A19C-A745-84A3-6B0071E17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593" y="1610890"/>
            <a:ext cx="4000286" cy="3898089"/>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2269830" y="617822"/>
            <a:ext cx="8169224"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مكونات النظام الاتصالي </a:t>
            </a:r>
            <a:r>
              <a:rPr lang="en-US" sz="2800" b="1" dirty="0">
                <a:solidFill>
                  <a:schemeClr val="bg1"/>
                </a:solidFill>
                <a:latin typeface="Al-Jazeera-Arabic-Regular" pitchFamily="2" charset="-78"/>
                <a:cs typeface="Al-Jazeera-Arabic-Regular" pitchFamily="2" charset="-78"/>
              </a:rPr>
              <a:t> Communication Eco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619400" y="1668206"/>
            <a:ext cx="7336753" cy="3763594"/>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وهذه العناصر الأساسية محاطة بالطبقات التالية:</a:t>
            </a:r>
          </a:p>
          <a:p>
            <a:pPr algn="just" rtl="1">
              <a:lnSpc>
                <a:spcPts val="3200"/>
              </a:lnSpc>
            </a:pPr>
            <a:endParaRPr lang="ar-SA" sz="2400" dirty="0">
              <a:latin typeface="Al-Jazeera-Arabic-Regular" pitchFamily="2" charset="-78"/>
              <a:cs typeface="Al-Jazeera-Arabic-Regular" pitchFamily="2" charset="-78"/>
            </a:endParaRPr>
          </a:p>
          <a:p>
            <a:pPr marL="457200" indent="-457200" algn="just" rtl="1">
              <a:lnSpc>
                <a:spcPts val="3200"/>
              </a:lnSpc>
              <a:buFont typeface="Arial" panose="020B0604020202020204" pitchFamily="34" charset="0"/>
              <a:buChar char="•"/>
            </a:pPr>
            <a:r>
              <a:rPr lang="en-US" sz="2400" b="1" dirty="0">
                <a:latin typeface="Al-Jazeera-Arabic-Regular" pitchFamily="2" charset="-78"/>
                <a:cs typeface="Al-Jazeera-Arabic-Regular" pitchFamily="2" charset="-78"/>
              </a:rPr>
              <a:t>Organizational Infrastructure</a:t>
            </a:r>
            <a:r>
              <a:rPr lang="ar-SA" sz="2400" b="1" dirty="0">
                <a:latin typeface="Al-Jazeera-Arabic-Regular" pitchFamily="2" charset="-78"/>
                <a:cs typeface="Al-Jazeera-Arabic-Regular" pitchFamily="2" charset="-78"/>
              </a:rPr>
              <a:t>: </a:t>
            </a:r>
            <a:r>
              <a:rPr lang="ar-SA" sz="2400" dirty="0">
                <a:latin typeface="Al-Jazeera-Arabic-Regular" pitchFamily="2" charset="-78"/>
                <a:cs typeface="Al-Jazeera-Arabic-Regular" pitchFamily="2" charset="-78"/>
              </a:rPr>
              <a:t>وهي مجموعة المنظمات المشاركة في إنتاج التكنولوجيا وتوزيعها</a:t>
            </a:r>
          </a:p>
          <a:p>
            <a:pPr marL="457200" indent="-457200" algn="just" rtl="1">
              <a:lnSpc>
                <a:spcPts val="3200"/>
              </a:lnSpc>
              <a:buFont typeface="Arial" panose="020B0604020202020204" pitchFamily="34" charset="0"/>
              <a:buChar char="•"/>
            </a:pPr>
            <a:endParaRPr lang="ar-SA" sz="2400" dirty="0">
              <a:latin typeface="Al-Jazeera-Arabic-Regular" pitchFamily="2" charset="-78"/>
              <a:cs typeface="Al-Jazeera-Arabic-Regular" pitchFamily="2" charset="-78"/>
            </a:endParaRPr>
          </a:p>
          <a:p>
            <a:pPr marL="457200" indent="-457200" algn="just" rtl="1">
              <a:lnSpc>
                <a:spcPts val="3200"/>
              </a:lnSpc>
              <a:buFont typeface="Arial" panose="020B0604020202020204" pitchFamily="34" charset="0"/>
              <a:buChar char="•"/>
            </a:pPr>
            <a:r>
              <a:rPr lang="en-US" sz="2400" b="1" dirty="0">
                <a:latin typeface="Al-Jazeera-Arabic-Regular" pitchFamily="2" charset="-78"/>
                <a:cs typeface="Al-Jazeera-Arabic-Regular" pitchFamily="2" charset="-78"/>
              </a:rPr>
              <a:t>Social Systems</a:t>
            </a:r>
            <a:r>
              <a:rPr lang="ar-SA" sz="2400" b="1" dirty="0">
                <a:latin typeface="Al-Jazeera-Arabic-Regular" pitchFamily="2" charset="-78"/>
                <a:cs typeface="Al-Jazeera-Arabic-Regular" pitchFamily="2" charset="-78"/>
              </a:rPr>
              <a:t>: </a:t>
            </a:r>
            <a:r>
              <a:rPr lang="ar-SA" sz="2400" dirty="0">
                <a:latin typeface="Al-Jazeera-Arabic-Regular" pitchFamily="2" charset="-78"/>
                <a:cs typeface="Al-Jazeera-Arabic-Regular" pitchFamily="2" charset="-78"/>
              </a:rPr>
              <a:t>تشمل الأنظمة السياسية والاقتصادية والإعلامية، بالإضافة إلى مجموعات أخرى من الأفراد أو المنظمات تخدم مجموعة مشتركة من الوظائف في المجتمع.</a:t>
            </a:r>
          </a:p>
        </p:txBody>
      </p:sp>
      <p:pic>
        <p:nvPicPr>
          <p:cNvPr id="10" name="Audio Recording Jan 27, 2023 at 1:27:52 PM" descr="Audio Recording Jan 27, 2023 at 1:27:52 PM">
            <a:hlinkClick r:id="" action="ppaction://media"/>
            <a:extLst>
              <a:ext uri="{FF2B5EF4-FFF2-40B4-BE49-F238E27FC236}">
                <a16:creationId xmlns:a16="http://schemas.microsoft.com/office/drawing/2014/main" id="{3124E8E3-E478-5C43-B9A7-B1072075A15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48796" y="6060288"/>
            <a:ext cx="812800" cy="812800"/>
          </a:xfrm>
          <a:prstGeom prst="rect">
            <a:avLst/>
          </a:prstGeom>
        </p:spPr>
      </p:pic>
    </p:spTree>
    <p:extLst>
      <p:ext uri="{BB962C8B-B14F-4D97-AF65-F5344CB8AC3E}">
        <p14:creationId xmlns:p14="http://schemas.microsoft.com/office/powerpoint/2010/main" val="1356033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02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3E0A0FA-A19C-A745-84A3-6B0071E1772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2593" y="1610890"/>
            <a:ext cx="4000286" cy="3898089"/>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2269830" y="617822"/>
            <a:ext cx="8169224" cy="523220"/>
          </a:xfrm>
          <a:prstGeom prst="rect">
            <a:avLst/>
          </a:prstGeom>
          <a:noFill/>
        </p:spPr>
        <p:txBody>
          <a:bodyPr wrap="none" rtlCol="0">
            <a:spAutoFit/>
          </a:bodyPr>
          <a:lstStyle/>
          <a:p>
            <a:r>
              <a:rPr lang="ar-SA" sz="2800" b="1" dirty="0">
                <a:solidFill>
                  <a:schemeClr val="bg1"/>
                </a:solidFill>
                <a:latin typeface="Al-Jazeera-Arabic-Regular" pitchFamily="2" charset="-78"/>
                <a:cs typeface="Al-Jazeera-Arabic-Regular" pitchFamily="2" charset="-78"/>
              </a:rPr>
              <a:t>مكونات النظام الاتصالي </a:t>
            </a:r>
            <a:r>
              <a:rPr lang="en-US" sz="2800" b="1" dirty="0">
                <a:solidFill>
                  <a:schemeClr val="bg1"/>
                </a:solidFill>
                <a:latin typeface="Al-Jazeera-Arabic-Regular" pitchFamily="2" charset="-78"/>
                <a:cs typeface="Al-Jazeera-Arabic-Regular" pitchFamily="2" charset="-78"/>
              </a:rPr>
              <a:t> Communication Eco System</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4619400" y="2484083"/>
            <a:ext cx="7336753" cy="2122119"/>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en-US" sz="2400" b="1" dirty="0">
                <a:latin typeface="Al-Jazeera-Arabic-Regular" pitchFamily="2" charset="-78"/>
                <a:cs typeface="Al-Jazeera-Arabic-Regular" pitchFamily="2" charset="-78"/>
              </a:rPr>
              <a:t>Individual Users</a:t>
            </a:r>
            <a:r>
              <a:rPr lang="ar-SA" sz="2400" b="1" dirty="0">
                <a:latin typeface="Al-Jazeera-Arabic-Regular" pitchFamily="2" charset="-78"/>
                <a:cs typeface="Al-Jazeera-Arabic-Regular" pitchFamily="2" charset="-78"/>
              </a:rPr>
              <a:t>: </a:t>
            </a:r>
            <a:r>
              <a:rPr lang="ar-SA" sz="2400" dirty="0">
                <a:latin typeface="Al-Jazeera-Arabic-Regular" pitchFamily="2" charset="-78"/>
                <a:cs typeface="Al-Jazeera-Arabic-Regular" pitchFamily="2" charset="-78"/>
              </a:rPr>
              <a:t>المستخدمون الفرديون يتفاعلون مع جميع العناصر في النظام الاتصالي.</a:t>
            </a:r>
          </a:p>
          <a:p>
            <a:pPr algn="just" rtl="1">
              <a:lnSpc>
                <a:spcPts val="3200"/>
              </a:lnSpc>
            </a:pPr>
            <a:endParaRPr lang="ar-SA" sz="2400" dirty="0">
              <a:latin typeface="Al-Jazeera-Arabic-Regular" pitchFamily="2" charset="-78"/>
              <a:cs typeface="Al-Jazeera-Arabic-Regular" pitchFamily="2" charset="-78"/>
            </a:endParaRPr>
          </a:p>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الفرضية الأساسية للنظام الاتصالي هي أن جميع عناصر النظام تتفاعل معاً ويجب أن تتفاعل لفهم التكنولوجيا.</a:t>
            </a:r>
          </a:p>
        </p:txBody>
      </p:sp>
      <p:pic>
        <p:nvPicPr>
          <p:cNvPr id="10" name="Audio Recording Jan 27, 2023 at 1:29:33 PM" descr="Audio Recording Jan 27, 2023 at 1:29:33 PM">
            <a:hlinkClick r:id="" action="ppaction://media"/>
            <a:extLst>
              <a:ext uri="{FF2B5EF4-FFF2-40B4-BE49-F238E27FC236}">
                <a16:creationId xmlns:a16="http://schemas.microsoft.com/office/drawing/2014/main" id="{E6F66EC4-DAFD-3146-B917-72374D1344C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86671" y="6051663"/>
            <a:ext cx="812800" cy="812800"/>
          </a:xfrm>
          <a:prstGeom prst="rect">
            <a:avLst/>
          </a:prstGeom>
        </p:spPr>
      </p:pic>
    </p:spTree>
    <p:extLst>
      <p:ext uri="{BB962C8B-B14F-4D97-AF65-F5344CB8AC3E}">
        <p14:creationId xmlns:p14="http://schemas.microsoft.com/office/powerpoint/2010/main" val="3680681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603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6" y="1758864"/>
            <a:ext cx="4690151" cy="322354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4385788" y="617822"/>
            <a:ext cx="34204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 </a:t>
            </a:r>
            <a:r>
              <a:rPr lang="en-US" sz="2800" b="1" dirty="0">
                <a:solidFill>
                  <a:schemeClr val="bg1"/>
                </a:solidFill>
                <a:latin typeface="Al-Jazeera-Arabic-Regular" pitchFamily="2" charset="-78"/>
                <a:cs typeface="Al-Jazeera-Arabic-Regular" pitchFamily="2" charset="-78"/>
              </a:rPr>
              <a:t>Amazon Alexa</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18898" y="2254807"/>
            <a:ext cx="6372165" cy="2532488"/>
          </a:xfrm>
          <a:prstGeom prst="rect">
            <a:avLst/>
          </a:prstGeom>
          <a:noFill/>
        </p:spPr>
        <p:txBody>
          <a:bodyPr wrap="square" rtlCol="0">
            <a:spAutoFit/>
          </a:bodyPr>
          <a:lstStyle/>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لكي نفهم ال</a:t>
            </a:r>
            <a:r>
              <a:rPr lang="en-US" sz="2400" dirty="0">
                <a:latin typeface="Al-Jazeera-Arabic-Regular" pitchFamily="2" charset="-78"/>
                <a:cs typeface="Al-Jazeera-Arabic-Regular" pitchFamily="2" charset="-78"/>
              </a:rPr>
              <a:t>communication technology ecosystem</a:t>
            </a:r>
            <a:r>
              <a:rPr lang="ar-SA" sz="2400" dirty="0">
                <a:latin typeface="Al-Jazeera-Arabic-Regular" pitchFamily="2" charset="-78"/>
                <a:cs typeface="Al-Jazeera-Arabic-Regular" pitchFamily="2" charset="-78"/>
              </a:rPr>
              <a:t> يجب أن نطبقها على تقنية بعينها</a:t>
            </a:r>
          </a:p>
          <a:p>
            <a:pPr marL="457200" indent="-457200" algn="just" rtl="1">
              <a:lnSpc>
                <a:spcPts val="3200"/>
              </a:lnSpc>
              <a:buFont typeface="Arial" panose="020B0604020202020204" pitchFamily="34" charset="0"/>
              <a:buChar char="•"/>
            </a:pPr>
            <a:r>
              <a:rPr lang="ar-SA" sz="2400" dirty="0">
                <a:latin typeface="Al-Jazeera-Arabic-Regular" pitchFamily="2" charset="-78"/>
                <a:cs typeface="Al-Jazeera-Arabic-Regular" pitchFamily="2" charset="-78"/>
              </a:rPr>
              <a:t>ومثال على ذلك المساعد الشخصي جهاز أمازون </a:t>
            </a:r>
            <a:r>
              <a:rPr lang="ar-SA" sz="2400" dirty="0" err="1">
                <a:latin typeface="Al-Jazeera-Arabic-Regular" pitchFamily="2" charset="-78"/>
                <a:cs typeface="Al-Jazeera-Arabic-Regular" pitchFamily="2" charset="-78"/>
              </a:rPr>
              <a:t>ألكسا</a:t>
            </a:r>
            <a:r>
              <a:rPr lang="ar-SA" sz="2400" dirty="0">
                <a:latin typeface="Al-Jazeera-Arabic-Regular" pitchFamily="2" charset="-78"/>
                <a:cs typeface="Al-Jazeera-Arabic-Regular" pitchFamily="2" charset="-78"/>
              </a:rPr>
              <a:t>، أو جوجل هوم. وهذه الأجهزة تحمل تطبيق واضح لمفهوم النظام الاتصالي بكافة ابعاده.</a:t>
            </a:r>
          </a:p>
        </p:txBody>
      </p:sp>
      <p:pic>
        <p:nvPicPr>
          <p:cNvPr id="10" name="Audio Recording Jan 27, 2023 at 1:33:54 PM" descr="Audio Recording Jan 27, 2023 at 1:33:54 PM">
            <a:hlinkClick r:id="" action="ppaction://media"/>
            <a:extLst>
              <a:ext uri="{FF2B5EF4-FFF2-40B4-BE49-F238E27FC236}">
                <a16:creationId xmlns:a16="http://schemas.microsoft.com/office/drawing/2014/main" id="{D256C29F-3437-DA40-98E0-5718F248751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76305"/>
            <a:ext cx="812800" cy="812800"/>
          </a:xfrm>
          <a:prstGeom prst="rect">
            <a:avLst/>
          </a:prstGeom>
        </p:spPr>
      </p:pic>
    </p:spTree>
    <p:extLst>
      <p:ext uri="{BB962C8B-B14F-4D97-AF65-F5344CB8AC3E}">
        <p14:creationId xmlns:p14="http://schemas.microsoft.com/office/powerpoint/2010/main" val="2971744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9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6" y="1758864"/>
            <a:ext cx="4690151" cy="322354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4385788" y="617822"/>
            <a:ext cx="34204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 </a:t>
            </a:r>
            <a:r>
              <a:rPr lang="en-US" sz="2800" b="1" dirty="0">
                <a:solidFill>
                  <a:schemeClr val="bg1"/>
                </a:solidFill>
                <a:latin typeface="Al-Jazeera-Arabic-Regular" pitchFamily="2" charset="-78"/>
                <a:cs typeface="Al-Jazeera-Arabic-Regular" pitchFamily="2" charset="-78"/>
              </a:rPr>
              <a:t>Amazon Alexa</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18898" y="2254807"/>
            <a:ext cx="6372165" cy="2942857"/>
          </a:xfrm>
          <a:prstGeom prst="rect">
            <a:avLst/>
          </a:prstGeom>
          <a:noFill/>
        </p:spPr>
        <p:txBody>
          <a:bodyPr wrap="square" rtlCol="0">
            <a:spAutoFit/>
          </a:bodyPr>
          <a:lstStyle/>
          <a:p>
            <a:pPr marL="457200" indent="-457200" algn="just" defTabSz="914400" rtl="1" eaLnBrk="1" latinLnBrk="0" hangingPunct="1">
              <a:lnSpc>
                <a:spcPts val="3200"/>
              </a:lnSpc>
              <a:buFont typeface="Arial" panose="020B0604020202020204" pitchFamily="34" charset="0"/>
              <a:buChar char="•"/>
            </a:pPr>
            <a:r>
              <a:rPr lang="en-US" sz="2400" dirty="0">
                <a:latin typeface="Al-Jazeera-Arabic-Regular" pitchFamily="2" charset="-78"/>
                <a:cs typeface="Al-Jazeera-Arabic-Regular" pitchFamily="2" charset="-78"/>
              </a:rPr>
              <a:t>Hardware</a:t>
            </a:r>
          </a:p>
          <a:p>
            <a:pPr marL="457200" indent="-457200" algn="just" defTabSz="914400" rtl="1" eaLnBrk="1" latinLnBrk="0" hangingPunct="1">
              <a:lnSpc>
                <a:spcPts val="3200"/>
              </a:lnSpc>
              <a:buFont typeface="Arial" panose="020B0604020202020204" pitchFamily="34" charset="0"/>
              <a:buChar char="•"/>
            </a:pPr>
            <a:r>
              <a:rPr lang="ar-SA" sz="2400" dirty="0">
                <a:latin typeface="Al-Jazeera-Arabic-Regular" pitchFamily="2" charset="-78"/>
                <a:cs typeface="Al-Jazeera-Arabic-Regular" pitchFamily="2" charset="-78"/>
              </a:rPr>
              <a:t>كل أنواع المساعد الشخصي ذات حجم صغير أو متوسط كجسم ملموس، مصمم ليستقر على رف أو طاولة، ومن خلال دراسة محتويات الجهاز نجد أنه يحتوي على:</a:t>
            </a:r>
          </a:p>
          <a:p>
            <a:pPr marL="457200" indent="-457200" algn="just" defTabSz="914400" rtl="1" eaLnBrk="1" latinLnBrk="0" hangingPunct="1">
              <a:lnSpc>
                <a:spcPts val="3200"/>
              </a:lnSpc>
              <a:buFont typeface="Arial" panose="020B0604020202020204" pitchFamily="34" charset="0"/>
              <a:buChar char="•"/>
            </a:pPr>
            <a:r>
              <a:rPr lang="ar-SA" sz="2400" dirty="0">
                <a:latin typeface="Al-Jazeera-Arabic-Regular" pitchFamily="2" charset="-78"/>
                <a:cs typeface="Al-Jazeera-Arabic-Regular" pitchFamily="2" charset="-78"/>
              </a:rPr>
              <a:t> سماعات متعددة - ميكروفون – دوائر الكترونية – مرسل ومستقبل إشارات الراديو</a:t>
            </a:r>
          </a:p>
        </p:txBody>
      </p:sp>
      <p:pic>
        <p:nvPicPr>
          <p:cNvPr id="10" name="Audio Recording Jan 27, 2023 at 1:43:23 PM" descr="Audio Recording Jan 27, 2023 at 1:43:23 PM">
            <a:hlinkClick r:id="" action="ppaction://media"/>
            <a:extLst>
              <a:ext uri="{FF2B5EF4-FFF2-40B4-BE49-F238E27FC236}">
                <a16:creationId xmlns:a16="http://schemas.microsoft.com/office/drawing/2014/main" id="{6DC93B52-B14D-3B4B-9489-CAD2D4D019C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33860" y="6060205"/>
            <a:ext cx="812800" cy="812800"/>
          </a:xfrm>
          <a:prstGeom prst="rect">
            <a:avLst/>
          </a:prstGeom>
        </p:spPr>
      </p:pic>
    </p:spTree>
    <p:extLst>
      <p:ext uri="{BB962C8B-B14F-4D97-AF65-F5344CB8AC3E}">
        <p14:creationId xmlns:p14="http://schemas.microsoft.com/office/powerpoint/2010/main" val="74888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8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6" y="1758864"/>
            <a:ext cx="4690151" cy="322354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4385788" y="617822"/>
            <a:ext cx="34204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 </a:t>
            </a:r>
            <a:r>
              <a:rPr lang="en-US" sz="2800" b="1" dirty="0">
                <a:solidFill>
                  <a:schemeClr val="bg1"/>
                </a:solidFill>
                <a:latin typeface="Al-Jazeera-Arabic-Regular" pitchFamily="2" charset="-78"/>
                <a:cs typeface="Al-Jazeera-Arabic-Regular" pitchFamily="2" charset="-78"/>
              </a:rPr>
              <a:t>Amazon Alexa</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18898" y="2254807"/>
            <a:ext cx="6372165" cy="2942857"/>
          </a:xfrm>
          <a:prstGeom prst="rect">
            <a:avLst/>
          </a:prstGeom>
          <a:noFill/>
        </p:spPr>
        <p:txBody>
          <a:bodyPr wrap="square" rtlCol="0">
            <a:spAutoFit/>
          </a:bodyPr>
          <a:lstStyle/>
          <a:p>
            <a:pPr marL="457200" indent="-457200" algn="just" defTabSz="914400" rtl="1" eaLnBrk="1" latinLnBrk="0" hangingPunct="1">
              <a:lnSpc>
                <a:spcPts val="3200"/>
              </a:lnSpc>
              <a:buFont typeface="Arial" panose="020B0604020202020204" pitchFamily="34" charset="0"/>
              <a:buChar char="•"/>
            </a:pPr>
            <a:r>
              <a:rPr lang="en-US" sz="2400" dirty="0">
                <a:latin typeface="Al-Jazeera-Arabic-Regular" pitchFamily="2" charset="-78"/>
                <a:cs typeface="Al-Jazeera-Arabic-Regular" pitchFamily="2" charset="-78"/>
              </a:rPr>
              <a:t>Software</a:t>
            </a:r>
          </a:p>
          <a:p>
            <a:pPr marL="457200" indent="-457200" algn="just" defTabSz="914400" rtl="1" eaLnBrk="1" latinLnBrk="0" hangingPunct="1">
              <a:lnSpc>
                <a:spcPts val="3200"/>
              </a:lnSpc>
              <a:buFont typeface="Arial" panose="020B0604020202020204" pitchFamily="34" charset="0"/>
              <a:buChar char="•"/>
            </a:pPr>
            <a:r>
              <a:rPr lang="ar-SA" sz="2400" dirty="0">
                <a:latin typeface="Al-Jazeera-Arabic-Regular" pitchFamily="2" charset="-78"/>
                <a:cs typeface="Al-Jazeera-Arabic-Regular" pitchFamily="2" charset="-78"/>
              </a:rPr>
              <a:t>تقوم برمجة الجهاز بعمل تحويل للأوامر الصوتية التي تسمعها من خلال الميكروفون الداخلي، إلى نصوص أو أوامر أخرى متصلة بحقب أخرى من البرامج مخصصة لحل الأوامر التي ترسلها للنظام.</a:t>
            </a:r>
          </a:p>
          <a:p>
            <a:pPr marL="457200" indent="-457200" algn="just" defTabSz="914400" rtl="1" eaLnBrk="1" latinLnBrk="0" hangingPunct="1">
              <a:lnSpc>
                <a:spcPts val="3200"/>
              </a:lnSpc>
              <a:buFont typeface="Arial" panose="020B0604020202020204" pitchFamily="34" charset="0"/>
              <a:buChar char="•"/>
            </a:pPr>
            <a:r>
              <a:rPr lang="ar-SA" sz="2400" dirty="0">
                <a:latin typeface="Al-Jazeera-Arabic-Regular" pitchFamily="2" charset="-78"/>
                <a:cs typeface="Al-Jazeera-Arabic-Regular" pitchFamily="2" charset="-78"/>
              </a:rPr>
              <a:t>ومن منظور المستخدم، لا يهمه ما يحدث داخلياً بداخل الجهاز ولكن له المنتج النهائي.</a:t>
            </a:r>
          </a:p>
        </p:txBody>
      </p:sp>
      <p:pic>
        <p:nvPicPr>
          <p:cNvPr id="10" name="Audio Recording Jan 27, 2023 at 1:50:30 PM" descr="Audio Recording Jan 27, 2023 at 1:50:30 PM">
            <a:hlinkClick r:id="" action="ppaction://media"/>
            <a:extLst>
              <a:ext uri="{FF2B5EF4-FFF2-40B4-BE49-F238E27FC236}">
                <a16:creationId xmlns:a16="http://schemas.microsoft.com/office/drawing/2014/main" id="{782B206B-997F-5840-B0A8-2E43D3F3EC7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84663" y="6092862"/>
            <a:ext cx="812800" cy="812800"/>
          </a:xfrm>
          <a:prstGeom prst="rect">
            <a:avLst/>
          </a:prstGeom>
        </p:spPr>
      </p:pic>
    </p:spTree>
    <p:extLst>
      <p:ext uri="{BB962C8B-B14F-4D97-AF65-F5344CB8AC3E}">
        <p14:creationId xmlns:p14="http://schemas.microsoft.com/office/powerpoint/2010/main" val="2303539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436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4385788" y="617822"/>
            <a:ext cx="34204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 </a:t>
            </a:r>
            <a:r>
              <a:rPr lang="en-US" sz="2800" b="1" dirty="0">
                <a:solidFill>
                  <a:schemeClr val="bg1"/>
                </a:solidFill>
                <a:latin typeface="Al-Jazeera-Arabic-Regular" pitchFamily="2" charset="-78"/>
                <a:cs typeface="Al-Jazeera-Arabic-Regular" pitchFamily="2" charset="-78"/>
              </a:rPr>
              <a:t>Amazon Alexa</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18898" y="2254807"/>
            <a:ext cx="6372165" cy="1938992"/>
          </a:xfrm>
          <a:prstGeom prst="rect">
            <a:avLst/>
          </a:prstGeom>
          <a:noFill/>
        </p:spPr>
        <p:txBody>
          <a:bodyPr wrap="square" rtlCol="0">
            <a:spAutoFit/>
          </a:bodyPr>
          <a:lstStyle/>
          <a:p>
            <a:pPr algn="just" rtl="1"/>
            <a:r>
              <a:rPr lang="ar-SA" sz="2400" dirty="0">
                <a:solidFill>
                  <a:srgbClr val="000000"/>
                </a:solidFill>
                <a:latin typeface="Al-Jazeera-Arabic-Regular" pitchFamily="2" charset="-78"/>
                <a:cs typeface="Al-Jazeera-Arabic-Regular" pitchFamily="2" charset="-78"/>
              </a:rPr>
              <a:t>يقوم الجهاز بما هو ابعد من مجرد بتحليل الأوامر الصوتية كـ</a:t>
            </a:r>
            <a:r>
              <a:rPr lang="en-US" sz="2400" dirty="0">
                <a:solidFill>
                  <a:srgbClr val="000000"/>
                </a:solidFill>
                <a:latin typeface="Al-Jazeera-Arabic-Regular" pitchFamily="2" charset="-78"/>
                <a:cs typeface="Al-Jazeera-Arabic-Regular" pitchFamily="2" charset="-78"/>
              </a:rPr>
              <a:t>Software</a:t>
            </a:r>
            <a:r>
              <a:rPr lang="ar-SA" sz="2400" dirty="0">
                <a:solidFill>
                  <a:srgbClr val="000000"/>
                </a:solidFill>
                <a:latin typeface="Al-Jazeera-Arabic-Regular" pitchFamily="2" charset="-78"/>
                <a:cs typeface="Al-Jazeera-Arabic-Regular" pitchFamily="2" charset="-78"/>
              </a:rPr>
              <a:t> من خلال ارتباط الجهاز بشبكة الإنترنت فيرسل البيانات عبر الإنترنت إلى </a:t>
            </a:r>
            <a:r>
              <a:rPr lang="en-US" sz="2400" dirty="0">
                <a:solidFill>
                  <a:srgbClr val="000000"/>
                </a:solidFill>
                <a:latin typeface="Al-Jazeera-Arabic-Regular" pitchFamily="2" charset="-78"/>
                <a:cs typeface="Al-Jazeera-Arabic-Regular" pitchFamily="2" charset="-78"/>
              </a:rPr>
              <a:t>servers </a:t>
            </a:r>
            <a:r>
              <a:rPr lang="ar-SA" sz="2400" dirty="0">
                <a:solidFill>
                  <a:srgbClr val="000000"/>
                </a:solidFill>
                <a:latin typeface="Al-Jazeera-Arabic-Regular" pitchFamily="2" charset="-78"/>
                <a:cs typeface="Al-Jazeera-Arabic-Regular" pitchFamily="2" charset="-78"/>
              </a:rPr>
              <a:t>لتقديم الإجابات من خلال المساعد الشخصي </a:t>
            </a:r>
            <a:r>
              <a:rPr lang="en-US" sz="2400" dirty="0">
                <a:solidFill>
                  <a:srgbClr val="000000"/>
                </a:solidFill>
                <a:latin typeface="Al-Jazeera-Arabic-Regular" pitchFamily="2" charset="-78"/>
                <a:cs typeface="Al-Jazeera-Arabic-Regular" pitchFamily="2" charset="-78"/>
              </a:rPr>
              <a:t>Personal assistant</a:t>
            </a:r>
            <a:r>
              <a:rPr lang="ar-SA" sz="2400" dirty="0">
                <a:solidFill>
                  <a:srgbClr val="000000"/>
                </a:solidFill>
                <a:latin typeface="Al-Jazeera-Arabic-Regular" pitchFamily="2" charset="-78"/>
                <a:cs typeface="Al-Jazeera-Arabic-Regular" pitchFamily="2" charset="-78"/>
              </a:rPr>
              <a:t>.</a:t>
            </a:r>
            <a:endParaRPr lang="ar-EG" sz="2400" b="0" i="0" dirty="0">
              <a:solidFill>
                <a:srgbClr val="000000"/>
              </a:solidFill>
              <a:effectLst/>
              <a:latin typeface="Al-Jazeera-Arabic-Regular" pitchFamily="2" charset="-78"/>
              <a:cs typeface="Al-Jazeera-Arabic-Regular" pitchFamily="2" charset="-78"/>
            </a:endParaRPr>
          </a:p>
        </p:txBody>
      </p:sp>
      <p:pic>
        <p:nvPicPr>
          <p:cNvPr id="10" name="Audio Recording Jan 27, 2023 at 1:52:17 PM" descr="Audio Recording Jan 27, 2023 at 1:52:17 PM">
            <a:hlinkClick r:id="" action="ppaction://media"/>
            <a:extLst>
              <a:ext uri="{FF2B5EF4-FFF2-40B4-BE49-F238E27FC236}">
                <a16:creationId xmlns:a16="http://schemas.microsoft.com/office/drawing/2014/main" id="{DCEB773B-2C90-F748-8444-E52D6CD08BB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84663" y="6154082"/>
            <a:ext cx="812800" cy="812800"/>
          </a:xfrm>
          <a:prstGeom prst="rect">
            <a:avLst/>
          </a:prstGeom>
        </p:spPr>
      </p:pic>
    </p:spTree>
    <p:extLst>
      <p:ext uri="{BB962C8B-B14F-4D97-AF65-F5344CB8AC3E}">
        <p14:creationId xmlns:p14="http://schemas.microsoft.com/office/powerpoint/2010/main" val="3622551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98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4385788" y="617822"/>
            <a:ext cx="34204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 </a:t>
            </a:r>
            <a:r>
              <a:rPr lang="en-US" sz="2800" b="1" dirty="0">
                <a:solidFill>
                  <a:schemeClr val="bg1"/>
                </a:solidFill>
                <a:latin typeface="Al-Jazeera-Arabic-Regular" pitchFamily="2" charset="-78"/>
                <a:cs typeface="Al-Jazeera-Arabic-Regular" pitchFamily="2" charset="-78"/>
              </a:rPr>
              <a:t>Amazon Alexa</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b="1" i="0" dirty="0">
                <a:solidFill>
                  <a:srgbClr val="000000"/>
                </a:solidFill>
                <a:effectLst/>
                <a:latin typeface="Al-Jazeera-Arabic-Regular" pitchFamily="2" charset="-78"/>
                <a:cs typeface="Al-Jazeera-Arabic-Regular" pitchFamily="2" charset="-78"/>
              </a:rPr>
              <a:t>Organizational Level</a:t>
            </a:r>
            <a:r>
              <a:rPr lang="ar-SA" sz="2400" b="1" i="0" dirty="0">
                <a:solidFill>
                  <a:srgbClr val="000000"/>
                </a:solidFill>
                <a:effectLst/>
                <a:latin typeface="Al-Jazeera-Arabic-Regular" pitchFamily="2" charset="-78"/>
                <a:cs typeface="Al-Jazeera-Arabic-Regular" pitchFamily="2" charset="-78"/>
              </a:rPr>
              <a:t> </a:t>
            </a:r>
            <a:r>
              <a:rPr lang="en-US" sz="2400" b="1" i="0" dirty="0">
                <a:solidFill>
                  <a:srgbClr val="000000"/>
                </a:solidFill>
                <a:effectLst/>
                <a:latin typeface="Al-Jazeera-Arabic-Regular" pitchFamily="2" charset="-78"/>
                <a:cs typeface="Al-Jazeera-Arabic-Regular" pitchFamily="2" charset="-78"/>
              </a:rPr>
              <a:t> </a:t>
            </a:r>
            <a:r>
              <a:rPr lang="ar-SA" sz="2400" b="1" i="0" dirty="0">
                <a:solidFill>
                  <a:srgbClr val="000000"/>
                </a:solidFill>
                <a:effectLst/>
                <a:latin typeface="Al-Jazeera-Arabic-Regular" pitchFamily="2" charset="-78"/>
                <a:cs typeface="Al-Jazeera-Arabic-Regular" pitchFamily="2" charset="-78"/>
              </a:rPr>
              <a:t>المستوى التنظيمي           </a:t>
            </a:r>
          </a:p>
        </p:txBody>
      </p:sp>
      <p:sp>
        <p:nvSpPr>
          <p:cNvPr id="12" name="TextBox 11">
            <a:extLst>
              <a:ext uri="{FF2B5EF4-FFF2-40B4-BE49-F238E27FC236}">
                <a16:creationId xmlns:a16="http://schemas.microsoft.com/office/drawing/2014/main" id="{451C8B1A-5FE8-5A4E-8A6A-50071D84E1B6}"/>
              </a:ext>
            </a:extLst>
          </p:cNvPr>
          <p:cNvSpPr txBox="1"/>
          <p:nvPr/>
        </p:nvSpPr>
        <p:spPr>
          <a:xfrm>
            <a:off x="5331445" y="1973989"/>
            <a:ext cx="6372165" cy="3693319"/>
          </a:xfrm>
          <a:prstGeom prst="rect">
            <a:avLst/>
          </a:prstGeom>
          <a:noFill/>
        </p:spPr>
        <p:txBody>
          <a:bodyPr wrap="square" rtlCol="0">
            <a:spAutoFit/>
          </a:bodyPr>
          <a:lstStyle/>
          <a:p>
            <a:pPr marL="0" algn="just" defTabSz="914400" rtl="1" eaLnBrk="1" latinLnBrk="0" hangingPunct="1"/>
            <a:r>
              <a:rPr lang="ar-SA" i="0" dirty="0">
                <a:solidFill>
                  <a:srgbClr val="000000"/>
                </a:solidFill>
                <a:effectLst/>
                <a:latin typeface="Al-Jazeera-Arabic-Regular" pitchFamily="2" charset="-78"/>
                <a:cs typeface="Al-Jazeera-Arabic-Regular" pitchFamily="2" charset="-78"/>
              </a:rPr>
              <a:t>مستوى التنظيم يعني كل الشركات والأنظم</a:t>
            </a:r>
            <a:r>
              <a:rPr lang="ar-SA" dirty="0">
                <a:solidFill>
                  <a:srgbClr val="000000"/>
                </a:solidFill>
                <a:latin typeface="Al-Jazeera-Arabic-Regular" pitchFamily="2" charset="-78"/>
                <a:cs typeface="Al-Jazeera-Arabic-Regular" pitchFamily="2" charset="-78"/>
              </a:rPr>
              <a:t>ة المشتركة في نجاح الجهاز (</a:t>
            </a:r>
            <a:r>
              <a:rPr lang="en-US" dirty="0">
                <a:solidFill>
                  <a:srgbClr val="000000"/>
                </a:solidFill>
                <a:latin typeface="Al-Jazeera-Arabic-Regular" pitchFamily="2" charset="-78"/>
                <a:cs typeface="Al-Jazeera-Arabic-Regular" pitchFamily="2" charset="-78"/>
              </a:rPr>
              <a:t>Hardware – Software</a:t>
            </a:r>
            <a:r>
              <a:rPr lang="ar-SA" dirty="0">
                <a:solidFill>
                  <a:srgbClr val="000000"/>
                </a:solidFill>
                <a:latin typeface="Al-Jazeera-Arabic-Regular" pitchFamily="2" charset="-78"/>
                <a:cs typeface="Al-Jazeera-Arabic-Regular" pitchFamily="2" charset="-78"/>
              </a:rPr>
              <a:t>) وهذه الأنظمة في مثال </a:t>
            </a:r>
            <a:r>
              <a:rPr lang="en-US" dirty="0">
                <a:solidFill>
                  <a:srgbClr val="000000"/>
                </a:solidFill>
                <a:latin typeface="Al-Jazeera-Arabic-Regular" pitchFamily="2" charset="-78"/>
                <a:cs typeface="Al-Jazeera-Arabic-Regular" pitchFamily="2" charset="-78"/>
              </a:rPr>
              <a:t>Alexa</a:t>
            </a:r>
            <a:r>
              <a:rPr lang="ar-SA" dirty="0">
                <a:solidFill>
                  <a:srgbClr val="000000"/>
                </a:solidFill>
                <a:latin typeface="Al-Jazeera-Arabic-Regular" pitchFamily="2" charset="-78"/>
                <a:cs typeface="Al-Jazeera-Arabic-Regular" pitchFamily="2" charset="-78"/>
              </a:rPr>
              <a:t> تنقسم إلى نوعين:</a:t>
            </a:r>
            <a:endParaRPr lang="ar-SA" i="0" dirty="0">
              <a:solidFill>
                <a:srgbClr val="000000"/>
              </a:solidFill>
              <a:effectLst/>
              <a:latin typeface="Al-Jazeera-Arabic-Regular" pitchFamily="2" charset="-78"/>
              <a:cs typeface="Al-Jazeera-Arabic-Regular" pitchFamily="2" charset="-78"/>
            </a:endParaRPr>
          </a:p>
          <a:p>
            <a:pPr marL="342900" indent="-342900" algn="just" defTabSz="914400" rtl="1" eaLnBrk="1" latinLnBrk="0" hangingPunct="1">
              <a:buFontTx/>
              <a:buChar char="-"/>
            </a:pPr>
            <a:r>
              <a:rPr lang="ar-SA" dirty="0">
                <a:solidFill>
                  <a:srgbClr val="000000"/>
                </a:solidFill>
                <a:latin typeface="Al-Jazeera-Arabic-Regular" pitchFamily="2" charset="-78"/>
                <a:cs typeface="Al-Jazeera-Arabic-Regular" pitchFamily="2" charset="-78"/>
              </a:rPr>
              <a:t>شركة خاصة بتصنيع المنتج نفسه وهي في هذه الحالة شركة </a:t>
            </a:r>
            <a:r>
              <a:rPr lang="en-US" dirty="0">
                <a:solidFill>
                  <a:srgbClr val="000000"/>
                </a:solidFill>
                <a:latin typeface="Al-Jazeera-Arabic-Regular" pitchFamily="2" charset="-78"/>
                <a:cs typeface="Al-Jazeera-Arabic-Regular" pitchFamily="2" charset="-78"/>
              </a:rPr>
              <a:t>Amazon</a:t>
            </a:r>
            <a:r>
              <a:rPr lang="ar-SA" dirty="0">
                <a:solidFill>
                  <a:srgbClr val="000000"/>
                </a:solidFill>
                <a:latin typeface="Al-Jazeera-Arabic-Regular" pitchFamily="2" charset="-78"/>
                <a:cs typeface="Al-Jazeera-Arabic-Regular" pitchFamily="2" charset="-78"/>
              </a:rPr>
              <a:t> من خلال </a:t>
            </a:r>
            <a:r>
              <a:rPr lang="en-US" dirty="0">
                <a:solidFill>
                  <a:srgbClr val="000000"/>
                </a:solidFill>
                <a:latin typeface="Al-Jazeera-Arabic-Regular" pitchFamily="2" charset="-78"/>
                <a:cs typeface="Al-Jazeera-Arabic-Regular" pitchFamily="2" charset="-78"/>
              </a:rPr>
              <a:t>vendors</a:t>
            </a:r>
            <a:r>
              <a:rPr lang="ar-SA" dirty="0">
                <a:solidFill>
                  <a:srgbClr val="000000"/>
                </a:solidFill>
                <a:latin typeface="Al-Jazeera-Arabic-Regular" pitchFamily="2" charset="-78"/>
                <a:cs typeface="Al-Jazeera-Arabic-Regular" pitchFamily="2" charset="-78"/>
              </a:rPr>
              <a:t> اعطتهم التصميم ويقومون بالتصنيع لحساب شركة أمازون العالمية.</a:t>
            </a:r>
            <a:endParaRPr lang="ar-SA" i="0" dirty="0">
              <a:solidFill>
                <a:srgbClr val="000000"/>
              </a:solidFill>
              <a:effectLst/>
              <a:latin typeface="Al-Jazeera-Arabic-Regular" pitchFamily="2" charset="-78"/>
              <a:cs typeface="Al-Jazeera-Arabic-Regular" pitchFamily="2" charset="-78"/>
            </a:endParaRPr>
          </a:p>
          <a:p>
            <a:pPr marL="342900" indent="-342900" algn="just" defTabSz="914400" rtl="1" eaLnBrk="1" latinLnBrk="0" hangingPunct="1">
              <a:buFontTx/>
              <a:buChar char="-"/>
            </a:pPr>
            <a:r>
              <a:rPr lang="ar-SA" dirty="0">
                <a:solidFill>
                  <a:srgbClr val="000000"/>
                </a:solidFill>
                <a:latin typeface="Al-Jazeera-Arabic-Regular" pitchFamily="2" charset="-78"/>
                <a:cs typeface="Al-Jazeera-Arabic-Regular" pitchFamily="2" charset="-78"/>
              </a:rPr>
              <a:t>شركة خاصة بالخوادم </a:t>
            </a:r>
            <a:r>
              <a:rPr lang="en-US" dirty="0">
                <a:solidFill>
                  <a:srgbClr val="000000"/>
                </a:solidFill>
                <a:latin typeface="Al-Jazeera-Arabic-Regular" pitchFamily="2" charset="-78"/>
                <a:cs typeface="Al-Jazeera-Arabic-Regular" pitchFamily="2" charset="-78"/>
              </a:rPr>
              <a:t>Servers</a:t>
            </a:r>
            <a:r>
              <a:rPr lang="ar-SA" dirty="0">
                <a:solidFill>
                  <a:srgbClr val="000000"/>
                </a:solidFill>
                <a:latin typeface="Al-Jazeera-Arabic-Regular" pitchFamily="2" charset="-78"/>
                <a:cs typeface="Al-Jazeera-Arabic-Regular" pitchFamily="2" charset="-78"/>
              </a:rPr>
              <a:t> التي تقوم بعمل البحث وإيجاد الإجابات المنطقية والعودة بها لصاحب الطلب وشركة أمازون أيضاً تمتلك هذه النوعية من ال</a:t>
            </a:r>
            <a:r>
              <a:rPr lang="en-US" dirty="0">
                <a:solidFill>
                  <a:srgbClr val="000000"/>
                </a:solidFill>
                <a:latin typeface="Al-Jazeera-Arabic-Regular" pitchFamily="2" charset="-78"/>
                <a:cs typeface="Al-Jazeera-Arabic-Regular" pitchFamily="2" charset="-78"/>
              </a:rPr>
              <a:t>servers</a:t>
            </a:r>
            <a:r>
              <a:rPr lang="ar-SA" dirty="0">
                <a:solidFill>
                  <a:srgbClr val="000000"/>
                </a:solidFill>
                <a:latin typeface="Al-Jazeera-Arabic-Regular" pitchFamily="2" charset="-78"/>
                <a:cs typeface="Al-Jazeera-Arabic-Regular" pitchFamily="2" charset="-78"/>
              </a:rPr>
              <a:t> </a:t>
            </a:r>
          </a:p>
          <a:p>
            <a:pPr marL="342900" indent="-342900" algn="just" defTabSz="914400" rtl="1" eaLnBrk="1" latinLnBrk="0" hangingPunct="1">
              <a:buFontTx/>
              <a:buChar char="-"/>
            </a:pPr>
            <a:r>
              <a:rPr lang="ar-SA" i="0" dirty="0">
                <a:solidFill>
                  <a:srgbClr val="000000"/>
                </a:solidFill>
                <a:effectLst/>
                <a:latin typeface="Al-Jazeera-Arabic-Regular" pitchFamily="2" charset="-78"/>
                <a:cs typeface="Al-Jazeera-Arabic-Regular" pitchFamily="2" charset="-78"/>
              </a:rPr>
              <a:t>ويتخلل هذه المنظومة وجود شركات هامة جداً وهي موفر خدمة الإنترنت </a:t>
            </a:r>
            <a:r>
              <a:rPr lang="en-US" i="0" dirty="0">
                <a:solidFill>
                  <a:srgbClr val="000000"/>
                </a:solidFill>
                <a:effectLst/>
                <a:latin typeface="Al-Jazeera-Arabic-Regular" pitchFamily="2" charset="-78"/>
                <a:cs typeface="Al-Jazeera-Arabic-Regular" pitchFamily="2" charset="-78"/>
              </a:rPr>
              <a:t>ISP (Internet Service Provider)</a:t>
            </a:r>
            <a:r>
              <a:rPr lang="ar-SA" i="0" dirty="0">
                <a:solidFill>
                  <a:srgbClr val="000000"/>
                </a:solidFill>
                <a:effectLst/>
                <a:latin typeface="Al-Jazeera-Arabic-Regular" pitchFamily="2" charset="-78"/>
                <a:cs typeface="Al-Jazeera-Arabic-Regular" pitchFamily="2" charset="-78"/>
              </a:rPr>
              <a:t> المسئول عن شبكة الهواتف الخاصة بتوصيل الإنترنت حتى تتحرك الطلبات والإجابات في طرق </a:t>
            </a:r>
            <a:r>
              <a:rPr lang="ar-SA" dirty="0">
                <a:solidFill>
                  <a:srgbClr val="000000"/>
                </a:solidFill>
                <a:latin typeface="Al-Jazeera-Arabic-Regular" pitchFamily="2" charset="-78"/>
                <a:cs typeface="Al-Jazeera-Arabic-Regular" pitchFamily="2" charset="-78"/>
              </a:rPr>
              <a:t>طبيعية وبسرعة عالية من الاستجابة.</a:t>
            </a:r>
            <a:endParaRPr lang="ar-SA" i="0" dirty="0">
              <a:solidFill>
                <a:srgbClr val="000000"/>
              </a:solidFill>
              <a:effectLst/>
              <a:latin typeface="Al-Jazeera-Arabic-Regular" pitchFamily="2" charset="-78"/>
              <a:cs typeface="Al-Jazeera-Arabic-Regular" pitchFamily="2" charset="-78"/>
            </a:endParaRPr>
          </a:p>
        </p:txBody>
      </p:sp>
      <p:pic>
        <p:nvPicPr>
          <p:cNvPr id="10" name="Audio Recording Jan 27, 2023 at 2:00:44 PM" descr="Audio Recording Jan 27, 2023 at 2:00:44 PM">
            <a:hlinkClick r:id="" action="ppaction://media"/>
            <a:extLst>
              <a:ext uri="{FF2B5EF4-FFF2-40B4-BE49-F238E27FC236}">
                <a16:creationId xmlns:a16="http://schemas.microsoft.com/office/drawing/2014/main" id="{FFBE0CA6-56CC-BB4B-A4E8-9657F37E873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51663"/>
            <a:ext cx="812800" cy="812800"/>
          </a:xfrm>
          <a:prstGeom prst="rect">
            <a:avLst/>
          </a:prstGeom>
        </p:spPr>
      </p:pic>
    </p:spTree>
    <p:extLst>
      <p:ext uri="{BB962C8B-B14F-4D97-AF65-F5344CB8AC3E}">
        <p14:creationId xmlns:p14="http://schemas.microsoft.com/office/powerpoint/2010/main" val="777411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931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1EE8B857-2DAE-AE47-945F-DED0CDB754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4385788" y="617822"/>
            <a:ext cx="34204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 </a:t>
            </a:r>
            <a:r>
              <a:rPr lang="en-US" sz="2800" b="1" dirty="0">
                <a:solidFill>
                  <a:schemeClr val="bg1"/>
                </a:solidFill>
                <a:latin typeface="Al-Jazeera-Arabic-Regular" pitchFamily="2" charset="-78"/>
                <a:cs typeface="Al-Jazeera-Arabic-Regular" pitchFamily="2" charset="-78"/>
              </a:rPr>
              <a:t>Amazon Alexa</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b="1" i="0" dirty="0">
                <a:solidFill>
                  <a:srgbClr val="000000"/>
                </a:solidFill>
                <a:effectLst/>
                <a:latin typeface="Al-Jazeera-Arabic-Regular" pitchFamily="2" charset="-78"/>
                <a:cs typeface="Al-Jazeera-Arabic-Regular" pitchFamily="2" charset="-78"/>
              </a:rPr>
              <a:t>Organizational Level</a:t>
            </a:r>
            <a:r>
              <a:rPr lang="ar-SA" sz="2400" b="1" i="0" dirty="0">
                <a:solidFill>
                  <a:srgbClr val="000000"/>
                </a:solidFill>
                <a:effectLst/>
                <a:latin typeface="Al-Jazeera-Arabic-Regular" pitchFamily="2" charset="-78"/>
                <a:cs typeface="Al-Jazeera-Arabic-Regular" pitchFamily="2" charset="-78"/>
              </a:rPr>
              <a:t> </a:t>
            </a:r>
            <a:r>
              <a:rPr lang="en-US" sz="2400" b="1" i="0" dirty="0">
                <a:solidFill>
                  <a:srgbClr val="000000"/>
                </a:solidFill>
                <a:effectLst/>
                <a:latin typeface="Al-Jazeera-Arabic-Regular" pitchFamily="2" charset="-78"/>
                <a:cs typeface="Al-Jazeera-Arabic-Regular" pitchFamily="2" charset="-78"/>
              </a:rPr>
              <a:t> </a:t>
            </a:r>
            <a:r>
              <a:rPr lang="ar-SA" sz="2400" b="1" i="0" dirty="0">
                <a:solidFill>
                  <a:srgbClr val="000000"/>
                </a:solidFill>
                <a:effectLst/>
                <a:latin typeface="Al-Jazeera-Arabic-Regular" pitchFamily="2" charset="-78"/>
                <a:cs typeface="Al-Jazeera-Arabic-Regular" pitchFamily="2" charset="-78"/>
              </a:rPr>
              <a:t>المستوى التنظيمي           </a:t>
            </a:r>
          </a:p>
        </p:txBody>
      </p:sp>
      <p:sp>
        <p:nvSpPr>
          <p:cNvPr id="12" name="TextBox 11">
            <a:extLst>
              <a:ext uri="{FF2B5EF4-FFF2-40B4-BE49-F238E27FC236}">
                <a16:creationId xmlns:a16="http://schemas.microsoft.com/office/drawing/2014/main" id="{451C8B1A-5FE8-5A4E-8A6A-50071D84E1B6}"/>
              </a:ext>
            </a:extLst>
          </p:cNvPr>
          <p:cNvSpPr txBox="1"/>
          <p:nvPr/>
        </p:nvSpPr>
        <p:spPr>
          <a:xfrm>
            <a:off x="5331445" y="1973989"/>
            <a:ext cx="6372165" cy="3372846"/>
          </a:xfrm>
          <a:prstGeom prst="rect">
            <a:avLst/>
          </a:prstGeom>
          <a:noFill/>
        </p:spPr>
        <p:txBody>
          <a:bodyPr wrap="square" rtlCol="0">
            <a:spAutoFit/>
          </a:bodyPr>
          <a:lstStyle/>
          <a:p>
            <a:pPr marL="0" algn="just" defTabSz="914400" rtl="1" eaLnBrk="1" latinLnBrk="0" hangingPunct="1">
              <a:lnSpc>
                <a:spcPct val="150000"/>
              </a:lnSpc>
            </a:pPr>
            <a:r>
              <a:rPr lang="ar-SA" dirty="0">
                <a:solidFill>
                  <a:srgbClr val="000000"/>
                </a:solidFill>
                <a:latin typeface="Al-Jazeera-Arabic-Regular" pitchFamily="2" charset="-78"/>
                <a:cs typeface="Al-Jazeera-Arabic-Regular" pitchFamily="2" charset="-78"/>
              </a:rPr>
              <a:t>على سبيل المثال يقوم شخص بمحادثة صوتية ل</a:t>
            </a:r>
            <a:r>
              <a:rPr lang="en-US" dirty="0">
                <a:solidFill>
                  <a:srgbClr val="000000"/>
                </a:solidFill>
                <a:latin typeface="Al-Jazeera-Arabic-Regular" pitchFamily="2" charset="-78"/>
                <a:cs typeface="Al-Jazeera-Arabic-Regular" pitchFamily="2" charset="-78"/>
              </a:rPr>
              <a:t>Alexa</a:t>
            </a:r>
            <a:r>
              <a:rPr lang="ar-SA" dirty="0">
                <a:solidFill>
                  <a:srgbClr val="000000"/>
                </a:solidFill>
                <a:latin typeface="Al-Jazeera-Arabic-Regular" pitchFamily="2" charset="-78"/>
                <a:cs typeface="Al-Jazeera-Arabic-Regular" pitchFamily="2" charset="-78"/>
              </a:rPr>
              <a:t> يطلب فيها بيتزا، تقوم </a:t>
            </a:r>
            <a:r>
              <a:rPr lang="ar-SA" dirty="0" err="1">
                <a:solidFill>
                  <a:srgbClr val="000000"/>
                </a:solidFill>
                <a:latin typeface="Al-Jazeera-Arabic-Regular" pitchFamily="2" charset="-78"/>
                <a:cs typeface="Al-Jazeera-Arabic-Regular" pitchFamily="2" charset="-78"/>
              </a:rPr>
              <a:t>ألكسا</a:t>
            </a:r>
            <a:r>
              <a:rPr lang="ar-SA" dirty="0">
                <a:solidFill>
                  <a:srgbClr val="000000"/>
                </a:solidFill>
                <a:latin typeface="Al-Jazeera-Arabic-Regular" pitchFamily="2" charset="-78"/>
                <a:cs typeface="Al-Jazeera-Arabic-Regular" pitchFamily="2" charset="-78"/>
              </a:rPr>
              <a:t> بتحويل الطلب الصوتي داخلياً إلى كتابة مثلما نفعل في </a:t>
            </a:r>
            <a:r>
              <a:rPr lang="en-US" dirty="0">
                <a:solidFill>
                  <a:srgbClr val="000000"/>
                </a:solidFill>
                <a:latin typeface="Al-Jazeera-Arabic-Regular" pitchFamily="2" charset="-78"/>
                <a:cs typeface="Al-Jazeera-Arabic-Regular" pitchFamily="2" charset="-78"/>
              </a:rPr>
              <a:t>Google search</a:t>
            </a:r>
            <a:r>
              <a:rPr lang="ar-SA" dirty="0">
                <a:solidFill>
                  <a:srgbClr val="000000"/>
                </a:solidFill>
                <a:latin typeface="Al-Jazeera-Arabic-Regular" pitchFamily="2" charset="-78"/>
                <a:cs typeface="Al-Jazeera-Arabic-Regular" pitchFamily="2" charset="-78"/>
              </a:rPr>
              <a:t>، ثم يتم تحويل ذلك الطلب </a:t>
            </a:r>
            <a:r>
              <a:rPr lang="ar-SA" dirty="0" err="1">
                <a:solidFill>
                  <a:srgbClr val="000000"/>
                </a:solidFill>
                <a:latin typeface="Al-Jazeera-Arabic-Regular" pitchFamily="2" charset="-78"/>
                <a:cs typeface="Al-Jazeera-Arabic-Regular" pitchFamily="2" charset="-78"/>
              </a:rPr>
              <a:t>لل</a:t>
            </a:r>
            <a:r>
              <a:rPr lang="en-US" dirty="0">
                <a:solidFill>
                  <a:srgbClr val="000000"/>
                </a:solidFill>
                <a:latin typeface="Al-Jazeera-Arabic-Regular" pitchFamily="2" charset="-78"/>
                <a:cs typeface="Al-Jazeera-Arabic-Regular" pitchFamily="2" charset="-78"/>
              </a:rPr>
              <a:t>cloud server </a:t>
            </a:r>
            <a:r>
              <a:rPr lang="ar-SA" dirty="0">
                <a:solidFill>
                  <a:srgbClr val="000000"/>
                </a:solidFill>
                <a:latin typeface="Al-Jazeera-Arabic-Regular" pitchFamily="2" charset="-78"/>
                <a:cs typeface="Al-Jazeera-Arabic-Regular" pitchFamily="2" charset="-78"/>
              </a:rPr>
              <a:t> الخاص </a:t>
            </a:r>
            <a:r>
              <a:rPr lang="ar-SA" dirty="0" err="1">
                <a:solidFill>
                  <a:srgbClr val="000000"/>
                </a:solidFill>
                <a:latin typeface="Al-Jazeera-Arabic-Regular" pitchFamily="2" charset="-78"/>
                <a:cs typeface="Al-Jazeera-Arabic-Regular" pitchFamily="2" charset="-78"/>
              </a:rPr>
              <a:t>بألكسا</a:t>
            </a:r>
            <a:r>
              <a:rPr lang="ar-SA" dirty="0">
                <a:solidFill>
                  <a:srgbClr val="000000"/>
                </a:solidFill>
                <a:latin typeface="Al-Jazeera-Arabic-Regular" pitchFamily="2" charset="-78"/>
                <a:cs typeface="Al-Jazeera-Arabic-Regular" pitchFamily="2" charset="-78"/>
              </a:rPr>
              <a:t> الذي يبحث داخله أولاً و إذا وجد المطلوب يعود بالإجابة العكسية لترجع مرة أخرى للجهاز، أو لو كانت الإجابة غير موجودة لديه يتصل ب</a:t>
            </a:r>
            <a:r>
              <a:rPr lang="en-US" dirty="0">
                <a:solidFill>
                  <a:srgbClr val="000000"/>
                </a:solidFill>
                <a:latin typeface="Al-Jazeera-Arabic-Regular" pitchFamily="2" charset="-78"/>
                <a:cs typeface="Al-Jazeera-Arabic-Regular" pitchFamily="2" charset="-78"/>
              </a:rPr>
              <a:t>servers </a:t>
            </a:r>
            <a:r>
              <a:rPr lang="ar-SA" dirty="0">
                <a:solidFill>
                  <a:srgbClr val="000000"/>
                </a:solidFill>
                <a:latin typeface="Al-Jazeera-Arabic-Regular" pitchFamily="2" charset="-78"/>
                <a:cs typeface="Al-Jazeera-Arabic-Regular" pitchFamily="2" charset="-78"/>
              </a:rPr>
              <a:t> أخرى متعاقد معها للبحث داخلها، كما تقوم كثير من مطاعم البيتزا بالتعاقد مع أمازون للحصول على ترشيح مقابل دفع مبلغ مالي للشركة كعمولة للترشيح. </a:t>
            </a:r>
          </a:p>
        </p:txBody>
      </p:sp>
      <p:pic>
        <p:nvPicPr>
          <p:cNvPr id="10" name="Audio Recording Jan 27, 2023 at 2:05:29 PM" descr="Audio Recording Jan 27, 2023 at 2:05:29 PM">
            <a:hlinkClick r:id="" action="ppaction://media"/>
            <a:extLst>
              <a:ext uri="{FF2B5EF4-FFF2-40B4-BE49-F238E27FC236}">
                <a16:creationId xmlns:a16="http://schemas.microsoft.com/office/drawing/2014/main" id="{502B3F54-7348-3A48-9CCB-5DC27E92027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65318" y="6072439"/>
            <a:ext cx="812800" cy="812800"/>
          </a:xfrm>
          <a:prstGeom prst="rect">
            <a:avLst/>
          </a:prstGeom>
        </p:spPr>
      </p:pic>
    </p:spTree>
    <p:extLst>
      <p:ext uri="{BB962C8B-B14F-4D97-AF65-F5344CB8AC3E}">
        <p14:creationId xmlns:p14="http://schemas.microsoft.com/office/powerpoint/2010/main" val="4279702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6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3F202D7F-FDBB-0142-8B5C-0E42D26E4A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43162" y="1108958"/>
            <a:ext cx="9545053" cy="5343854"/>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4385788" y="617822"/>
            <a:ext cx="34204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 </a:t>
            </a:r>
            <a:r>
              <a:rPr lang="en-US" sz="2800" b="1" dirty="0">
                <a:solidFill>
                  <a:schemeClr val="bg1"/>
                </a:solidFill>
                <a:latin typeface="Al-Jazeera-Arabic-Regular" pitchFamily="2" charset="-78"/>
                <a:cs typeface="Al-Jazeera-Arabic-Regular" pitchFamily="2" charset="-78"/>
              </a:rPr>
              <a:t>Amazon Alexa</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b="1" i="0" dirty="0">
                <a:solidFill>
                  <a:srgbClr val="000000"/>
                </a:solidFill>
                <a:effectLst/>
                <a:latin typeface="Al-Jazeera-Arabic-Regular" pitchFamily="2" charset="-78"/>
                <a:cs typeface="Al-Jazeera-Arabic-Regular" pitchFamily="2" charset="-78"/>
              </a:rPr>
              <a:t>Organizational Level</a:t>
            </a:r>
            <a:r>
              <a:rPr lang="ar-SA" sz="2400" b="1" i="0" dirty="0">
                <a:solidFill>
                  <a:srgbClr val="000000"/>
                </a:solidFill>
                <a:effectLst/>
                <a:latin typeface="Al-Jazeera-Arabic-Regular" pitchFamily="2" charset="-78"/>
                <a:cs typeface="Al-Jazeera-Arabic-Regular" pitchFamily="2" charset="-78"/>
              </a:rPr>
              <a:t> </a:t>
            </a:r>
            <a:r>
              <a:rPr lang="en-US" sz="2400" b="1" i="0" dirty="0">
                <a:solidFill>
                  <a:srgbClr val="000000"/>
                </a:solidFill>
                <a:effectLst/>
                <a:latin typeface="Al-Jazeera-Arabic-Regular" pitchFamily="2" charset="-78"/>
                <a:cs typeface="Al-Jazeera-Arabic-Regular" pitchFamily="2" charset="-78"/>
              </a:rPr>
              <a:t> </a:t>
            </a:r>
            <a:r>
              <a:rPr lang="ar-SA" sz="2400" b="1" i="0" dirty="0">
                <a:solidFill>
                  <a:srgbClr val="000000"/>
                </a:solidFill>
                <a:effectLst/>
                <a:latin typeface="Al-Jazeera-Arabic-Regular" pitchFamily="2" charset="-78"/>
                <a:cs typeface="Al-Jazeera-Arabic-Regular" pitchFamily="2" charset="-78"/>
              </a:rPr>
              <a:t>المستوى التنظيمي           </a:t>
            </a:r>
          </a:p>
        </p:txBody>
      </p:sp>
      <p:pic>
        <p:nvPicPr>
          <p:cNvPr id="10" name="Audio Recording Jan 27, 2023 at 9:46:15 PM" descr="Audio Recording Jan 27, 2023 at 9:46:15 PM">
            <a:hlinkClick r:id="" action="ppaction://media"/>
            <a:extLst>
              <a:ext uri="{FF2B5EF4-FFF2-40B4-BE49-F238E27FC236}">
                <a16:creationId xmlns:a16="http://schemas.microsoft.com/office/drawing/2014/main" id="{2446B49D-E87C-FA44-AF8A-096800A5E3C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09216" y="6045200"/>
            <a:ext cx="812800" cy="812800"/>
          </a:xfrm>
          <a:prstGeom prst="rect">
            <a:avLst/>
          </a:prstGeom>
        </p:spPr>
      </p:pic>
    </p:spTree>
    <p:extLst>
      <p:ext uri="{BB962C8B-B14F-4D97-AF65-F5344CB8AC3E}">
        <p14:creationId xmlns:p14="http://schemas.microsoft.com/office/powerpoint/2010/main" val="2105216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78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A67369F-A43E-9348-915C-28051E9423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79438" y="1758864"/>
            <a:ext cx="7499625" cy="4175808"/>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4385788" y="617822"/>
            <a:ext cx="34204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 </a:t>
            </a:r>
            <a:r>
              <a:rPr lang="en-US" sz="2800" b="1" dirty="0">
                <a:solidFill>
                  <a:schemeClr val="bg1"/>
                </a:solidFill>
                <a:latin typeface="Al-Jazeera-Arabic-Regular" pitchFamily="2" charset="-78"/>
                <a:cs typeface="Al-Jazeera-Arabic-Regular" pitchFamily="2" charset="-78"/>
              </a:rPr>
              <a:t>Amazon Alexa</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b="1" i="0" dirty="0">
                <a:solidFill>
                  <a:srgbClr val="000000"/>
                </a:solidFill>
                <a:effectLst/>
                <a:latin typeface="Al-Jazeera-Arabic-Regular" pitchFamily="2" charset="-78"/>
                <a:cs typeface="Al-Jazeera-Arabic-Regular" pitchFamily="2" charset="-78"/>
              </a:rPr>
              <a:t>Organizational Level</a:t>
            </a:r>
            <a:r>
              <a:rPr lang="ar-SA" sz="2400" b="1" i="0" dirty="0">
                <a:solidFill>
                  <a:srgbClr val="000000"/>
                </a:solidFill>
                <a:effectLst/>
                <a:latin typeface="Al-Jazeera-Arabic-Regular" pitchFamily="2" charset="-78"/>
                <a:cs typeface="Al-Jazeera-Arabic-Regular" pitchFamily="2" charset="-78"/>
              </a:rPr>
              <a:t> </a:t>
            </a:r>
            <a:r>
              <a:rPr lang="en-US" sz="2400" b="1" i="0" dirty="0">
                <a:solidFill>
                  <a:srgbClr val="000000"/>
                </a:solidFill>
                <a:effectLst/>
                <a:latin typeface="Al-Jazeera-Arabic-Regular" pitchFamily="2" charset="-78"/>
                <a:cs typeface="Al-Jazeera-Arabic-Regular" pitchFamily="2" charset="-78"/>
              </a:rPr>
              <a:t> </a:t>
            </a:r>
            <a:r>
              <a:rPr lang="ar-SA" sz="2400" b="1" i="0" dirty="0">
                <a:solidFill>
                  <a:srgbClr val="000000"/>
                </a:solidFill>
                <a:effectLst/>
                <a:latin typeface="Al-Jazeera-Arabic-Regular" pitchFamily="2" charset="-78"/>
                <a:cs typeface="Al-Jazeera-Arabic-Regular" pitchFamily="2" charset="-78"/>
              </a:rPr>
              <a:t>المستوى التنظيمي           </a:t>
            </a:r>
          </a:p>
        </p:txBody>
      </p:sp>
      <p:pic>
        <p:nvPicPr>
          <p:cNvPr id="10" name="Audio Recording Jan 27, 2023 at 9:53:01 PM" descr="Audio Recording Jan 27, 2023 at 9:53:01 PM">
            <a:hlinkClick r:id="" action="ppaction://media"/>
            <a:extLst>
              <a:ext uri="{FF2B5EF4-FFF2-40B4-BE49-F238E27FC236}">
                <a16:creationId xmlns:a16="http://schemas.microsoft.com/office/drawing/2014/main" id="{E7E0B49A-E9C3-5442-A82C-36DFEA1058E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84663" y="6070683"/>
            <a:ext cx="812800" cy="812800"/>
          </a:xfrm>
          <a:prstGeom prst="rect">
            <a:avLst/>
          </a:prstGeom>
        </p:spPr>
      </p:pic>
    </p:spTree>
    <p:extLst>
      <p:ext uri="{BB962C8B-B14F-4D97-AF65-F5344CB8AC3E}">
        <p14:creationId xmlns:p14="http://schemas.microsoft.com/office/powerpoint/2010/main" val="147911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632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4385788" y="617822"/>
            <a:ext cx="34204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 </a:t>
            </a:r>
            <a:r>
              <a:rPr lang="en-US" sz="2800" b="1" dirty="0">
                <a:solidFill>
                  <a:schemeClr val="bg1"/>
                </a:solidFill>
                <a:latin typeface="Al-Jazeera-Arabic-Regular" pitchFamily="2" charset="-78"/>
                <a:cs typeface="Al-Jazeera-Arabic-Regular" pitchFamily="2" charset="-78"/>
              </a:rPr>
              <a:t>Amazon Alexa</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318898" y="1537162"/>
            <a:ext cx="6372165" cy="461665"/>
          </a:xfrm>
          <a:prstGeom prst="rect">
            <a:avLst/>
          </a:prstGeom>
          <a:noFill/>
        </p:spPr>
        <p:txBody>
          <a:bodyPr wrap="square" rtlCol="0">
            <a:spAutoFit/>
          </a:bodyPr>
          <a:lstStyle/>
          <a:p>
            <a:pPr marL="0" algn="just" defTabSz="914400" rtl="1" eaLnBrk="1" latinLnBrk="0" hangingPunct="1"/>
            <a:r>
              <a:rPr lang="en-US" sz="2400" b="1" i="0" dirty="0">
                <a:solidFill>
                  <a:srgbClr val="000000"/>
                </a:solidFill>
                <a:effectLst/>
                <a:latin typeface="Al-Jazeera-Arabic-Regular" pitchFamily="2" charset="-78"/>
                <a:cs typeface="Al-Jazeera-Arabic-Regular" pitchFamily="2" charset="-78"/>
              </a:rPr>
              <a:t>Organizational Level</a:t>
            </a:r>
            <a:r>
              <a:rPr lang="ar-SA" sz="2400" b="1" i="0" dirty="0">
                <a:solidFill>
                  <a:srgbClr val="000000"/>
                </a:solidFill>
                <a:effectLst/>
                <a:latin typeface="Al-Jazeera-Arabic-Regular" pitchFamily="2" charset="-78"/>
                <a:cs typeface="Al-Jazeera-Arabic-Regular" pitchFamily="2" charset="-78"/>
              </a:rPr>
              <a:t> </a:t>
            </a:r>
            <a:r>
              <a:rPr lang="en-US" sz="2400" b="1" i="0" dirty="0">
                <a:solidFill>
                  <a:srgbClr val="000000"/>
                </a:solidFill>
                <a:effectLst/>
                <a:latin typeface="Al-Jazeera-Arabic-Regular" pitchFamily="2" charset="-78"/>
                <a:cs typeface="Al-Jazeera-Arabic-Regular" pitchFamily="2" charset="-78"/>
              </a:rPr>
              <a:t> </a:t>
            </a:r>
            <a:r>
              <a:rPr lang="ar-SA" sz="2400" b="1" i="0" dirty="0">
                <a:solidFill>
                  <a:srgbClr val="000000"/>
                </a:solidFill>
                <a:effectLst/>
                <a:latin typeface="Al-Jazeera-Arabic-Regular" pitchFamily="2" charset="-78"/>
                <a:cs typeface="Al-Jazeera-Arabic-Regular" pitchFamily="2" charset="-78"/>
              </a:rPr>
              <a:t>المستوى التنظيمي           </a:t>
            </a:r>
          </a:p>
        </p:txBody>
      </p:sp>
      <p:sp>
        <p:nvSpPr>
          <p:cNvPr id="12" name="TextBox 11">
            <a:extLst>
              <a:ext uri="{FF2B5EF4-FFF2-40B4-BE49-F238E27FC236}">
                <a16:creationId xmlns:a16="http://schemas.microsoft.com/office/drawing/2014/main" id="{95BE54C2-98E7-DC47-A2A3-4AF97F391842}"/>
              </a:ext>
            </a:extLst>
          </p:cNvPr>
          <p:cNvSpPr txBox="1"/>
          <p:nvPr/>
        </p:nvSpPr>
        <p:spPr>
          <a:xfrm>
            <a:off x="5459871" y="2302394"/>
            <a:ext cx="6231192" cy="2814040"/>
          </a:xfrm>
          <a:prstGeom prst="rect">
            <a:avLst/>
          </a:prstGeom>
          <a:noFill/>
        </p:spPr>
        <p:txBody>
          <a:bodyPr wrap="square">
            <a:spAutoFit/>
          </a:bodyPr>
          <a:lstStyle/>
          <a:p>
            <a:pPr marL="0" algn="just" defTabSz="914400" rtl="1" eaLnBrk="1" latinLnBrk="0" hangingPunct="1">
              <a:lnSpc>
                <a:spcPct val="150000"/>
              </a:lnSpc>
            </a:pPr>
            <a:r>
              <a:rPr lang="ar-SA" sz="2000" i="0" dirty="0">
                <a:solidFill>
                  <a:srgbClr val="000000"/>
                </a:solidFill>
                <a:effectLst/>
                <a:latin typeface="Al-Jazeera-Arabic-Regular" pitchFamily="2" charset="-78"/>
                <a:cs typeface="Al-Jazeera-Arabic-Regular" pitchFamily="2" charset="-78"/>
              </a:rPr>
              <a:t>ومن هنا نفهم فكرة العائد الذي يعو</a:t>
            </a:r>
            <a:r>
              <a:rPr lang="ar-SA" sz="2000" dirty="0">
                <a:solidFill>
                  <a:srgbClr val="000000"/>
                </a:solidFill>
                <a:latin typeface="Al-Jazeera-Arabic-Regular" pitchFamily="2" charset="-78"/>
                <a:cs typeface="Al-Jazeera-Arabic-Regular" pitchFamily="2" charset="-78"/>
              </a:rPr>
              <a:t>د على كافة الشركات العاملة لدعم خدمة </a:t>
            </a:r>
            <a:r>
              <a:rPr lang="en-US" sz="2000" dirty="0">
                <a:solidFill>
                  <a:srgbClr val="000000"/>
                </a:solidFill>
                <a:latin typeface="Al-Jazeera-Arabic-Regular" pitchFamily="2" charset="-78"/>
                <a:cs typeface="Al-Jazeera-Arabic-Regular" pitchFamily="2" charset="-78"/>
              </a:rPr>
              <a:t>Alexa</a:t>
            </a:r>
            <a:endParaRPr lang="ar-SA" sz="2000" dirty="0">
              <a:solidFill>
                <a:srgbClr val="000000"/>
              </a:solidFill>
              <a:latin typeface="Al-Jazeera-Arabic-Regular" pitchFamily="2" charset="-78"/>
              <a:cs typeface="Al-Jazeera-Arabic-Regular" pitchFamily="2" charset="-78"/>
            </a:endParaRPr>
          </a:p>
          <a:p>
            <a:pPr marL="0" algn="just" defTabSz="914400" rtl="1" eaLnBrk="1" latinLnBrk="0" hangingPunct="1">
              <a:lnSpc>
                <a:spcPct val="150000"/>
              </a:lnSpc>
            </a:pPr>
            <a:r>
              <a:rPr lang="ar-SA" sz="2000" i="0" dirty="0">
                <a:solidFill>
                  <a:srgbClr val="000000"/>
                </a:solidFill>
                <a:effectLst/>
                <a:latin typeface="Al-Jazeera-Arabic-Regular" pitchFamily="2" charset="-78"/>
                <a:cs typeface="Al-Jazeera-Arabic-Regular" pitchFamily="2" charset="-78"/>
              </a:rPr>
              <a:t>وبالتالي الدعم التنظيمي </a:t>
            </a:r>
            <a:r>
              <a:rPr lang="ar-SA" sz="2000" i="0" dirty="0" err="1">
                <a:solidFill>
                  <a:srgbClr val="000000"/>
                </a:solidFill>
                <a:effectLst/>
                <a:latin typeface="Al-Jazeera-Arabic-Regular" pitchFamily="2" charset="-78"/>
                <a:cs typeface="Al-Jazeera-Arabic-Regular" pitchFamily="2" charset="-78"/>
              </a:rPr>
              <a:t>لل</a:t>
            </a:r>
            <a:r>
              <a:rPr lang="en-US" sz="2000" i="0" dirty="0">
                <a:solidFill>
                  <a:srgbClr val="000000"/>
                </a:solidFill>
                <a:effectLst/>
                <a:latin typeface="Al-Jazeera-Arabic-Regular" pitchFamily="2" charset="-78"/>
                <a:cs typeface="Al-Jazeera-Arabic-Regular" pitchFamily="2" charset="-78"/>
              </a:rPr>
              <a:t>Communication ecosystem</a:t>
            </a:r>
            <a:r>
              <a:rPr lang="ar-SA" sz="2000" i="0" dirty="0">
                <a:solidFill>
                  <a:srgbClr val="000000"/>
                </a:solidFill>
                <a:effectLst/>
                <a:latin typeface="Al-Jazeera-Arabic-Regular" pitchFamily="2" charset="-78"/>
                <a:cs typeface="Al-Jazeera-Arabic-Regular" pitchFamily="2" charset="-78"/>
              </a:rPr>
              <a:t> هام لأن الشراكة والتكامل بين الشركات يحقق نجاح للنظام </a:t>
            </a:r>
            <a:r>
              <a:rPr lang="ar-SA" sz="2000" i="0" dirty="0" err="1">
                <a:solidFill>
                  <a:srgbClr val="000000"/>
                </a:solidFill>
                <a:effectLst/>
                <a:latin typeface="Al-Jazeera-Arabic-Regular" pitchFamily="2" charset="-78"/>
                <a:cs typeface="Al-Jazeera-Arabic-Regular" pitchFamily="2" charset="-78"/>
              </a:rPr>
              <a:t>الاتصالي</a:t>
            </a:r>
            <a:r>
              <a:rPr lang="ar-SA" sz="2000" i="0" dirty="0">
                <a:solidFill>
                  <a:srgbClr val="000000"/>
                </a:solidFill>
                <a:effectLst/>
                <a:latin typeface="Al-Jazeera-Arabic-Regular" pitchFamily="2" charset="-78"/>
                <a:cs typeface="Al-Jazeera-Arabic-Regular" pitchFamily="2" charset="-78"/>
              </a:rPr>
              <a:t> بينما لا يمكن لجهة واحدة العمل بمفردها لإخراج منتج عالمي.</a:t>
            </a:r>
          </a:p>
        </p:txBody>
      </p:sp>
      <p:pic>
        <p:nvPicPr>
          <p:cNvPr id="13" name="Picture 12">
            <a:extLst>
              <a:ext uri="{FF2B5EF4-FFF2-40B4-BE49-F238E27FC236}">
                <a16:creationId xmlns:a16="http://schemas.microsoft.com/office/drawing/2014/main" id="{5CCDA21C-F53E-9247-B1C4-8698AF5C220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10" name="Audio Recording Jan 27, 2023 at 9:53:49 PM" descr="Audio Recording Jan 27, 2023 at 9:53:49 PM">
            <a:hlinkClick r:id="" action="ppaction://media"/>
            <a:extLst>
              <a:ext uri="{FF2B5EF4-FFF2-40B4-BE49-F238E27FC236}">
                <a16:creationId xmlns:a16="http://schemas.microsoft.com/office/drawing/2014/main" id="{F07784C1-F3E4-CB40-84A2-D8A5DFF42B76}"/>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74143"/>
            <a:ext cx="812800" cy="812800"/>
          </a:xfrm>
          <a:prstGeom prst="rect">
            <a:avLst/>
          </a:prstGeom>
        </p:spPr>
      </p:pic>
    </p:spTree>
    <p:extLst>
      <p:ext uri="{BB962C8B-B14F-4D97-AF65-F5344CB8AC3E}">
        <p14:creationId xmlns:p14="http://schemas.microsoft.com/office/powerpoint/2010/main" val="382384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40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4385788" y="617822"/>
            <a:ext cx="342042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مثال : </a:t>
            </a:r>
            <a:r>
              <a:rPr lang="en-US" sz="2800" b="1" dirty="0">
                <a:solidFill>
                  <a:schemeClr val="bg1"/>
                </a:solidFill>
                <a:latin typeface="Al-Jazeera-Arabic-Regular" pitchFamily="2" charset="-78"/>
                <a:cs typeface="Al-Jazeera-Arabic-Regular" pitchFamily="2" charset="-78"/>
              </a:rPr>
              <a:t>Amazon Alexa</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5707626" y="1494631"/>
            <a:ext cx="6053923" cy="461665"/>
          </a:xfrm>
          <a:prstGeom prst="rect">
            <a:avLst/>
          </a:prstGeom>
          <a:noFill/>
        </p:spPr>
        <p:txBody>
          <a:bodyPr wrap="square" rtlCol="0">
            <a:spAutoFit/>
          </a:bodyPr>
          <a:lstStyle/>
          <a:p>
            <a:pPr marL="0" algn="just" defTabSz="914400" rtl="1" eaLnBrk="1" latinLnBrk="0" hangingPunct="1"/>
            <a:r>
              <a:rPr lang="en-US" sz="2400" b="1" dirty="0">
                <a:solidFill>
                  <a:srgbClr val="000000"/>
                </a:solidFill>
                <a:latin typeface="Al-Jazeera-Arabic-Regular" pitchFamily="2" charset="-78"/>
                <a:cs typeface="Al-Jazeera-Arabic-Regular" pitchFamily="2" charset="-78"/>
              </a:rPr>
              <a:t> Social System Level </a:t>
            </a:r>
            <a:r>
              <a:rPr lang="ar-SA" sz="2400" b="1" dirty="0">
                <a:solidFill>
                  <a:srgbClr val="000000"/>
                </a:solidFill>
                <a:latin typeface="Al-Jazeera-Arabic-Regular" pitchFamily="2" charset="-78"/>
                <a:cs typeface="Al-Jazeera-Arabic-Regular" pitchFamily="2" charset="-78"/>
              </a:rPr>
              <a:t>مستوى النظام </a:t>
            </a:r>
            <a:r>
              <a:rPr lang="ar-SA" sz="2400" b="1" dirty="0" err="1">
                <a:solidFill>
                  <a:srgbClr val="000000"/>
                </a:solidFill>
                <a:latin typeface="Al-Jazeera-Arabic-Regular" pitchFamily="2" charset="-78"/>
                <a:cs typeface="Al-Jazeera-Arabic-Regular" pitchFamily="2" charset="-78"/>
              </a:rPr>
              <a:t>الإجتماعي</a:t>
            </a:r>
            <a:r>
              <a:rPr lang="ar-SA" sz="2400" b="1" dirty="0">
                <a:solidFill>
                  <a:srgbClr val="000000"/>
                </a:solidFill>
                <a:latin typeface="Al-Jazeera-Arabic-Regular" pitchFamily="2" charset="-78"/>
                <a:cs typeface="Al-Jazeera-Arabic-Regular" pitchFamily="2" charset="-78"/>
              </a:rPr>
              <a:t> </a:t>
            </a:r>
            <a:endParaRPr lang="ar-SA" sz="2400" b="1" i="0" dirty="0">
              <a:solidFill>
                <a:srgbClr val="000000"/>
              </a:solidFill>
              <a:effectLst/>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5459871" y="2302394"/>
            <a:ext cx="6231192" cy="3275705"/>
          </a:xfrm>
          <a:prstGeom prst="rect">
            <a:avLst/>
          </a:prstGeom>
          <a:noFill/>
        </p:spPr>
        <p:txBody>
          <a:bodyPr wrap="square">
            <a:spAutoFit/>
          </a:bodyPr>
          <a:lstStyle/>
          <a:p>
            <a:pPr marL="0" algn="just" defTabSz="914400" rtl="1" eaLnBrk="1" latinLnBrk="0" hangingPunct="1">
              <a:lnSpc>
                <a:spcPct val="150000"/>
              </a:lnSpc>
            </a:pPr>
            <a:r>
              <a:rPr lang="ar-SA" sz="2000" i="0" dirty="0">
                <a:solidFill>
                  <a:srgbClr val="000000"/>
                </a:solidFill>
                <a:effectLst/>
                <a:latin typeface="Al-Jazeera-Arabic-Regular" pitchFamily="2" charset="-78"/>
                <a:cs typeface="Al-Jazeera-Arabic-Regular" pitchFamily="2" charset="-78"/>
              </a:rPr>
              <a:t>المستوى الاجتماعي والسياسي مرتبط بشكل كبير </a:t>
            </a:r>
            <a:r>
              <a:rPr lang="ar-SA" sz="2000" dirty="0">
                <a:solidFill>
                  <a:srgbClr val="000000"/>
                </a:solidFill>
                <a:latin typeface="Al-Jazeera-Arabic-Regular" pitchFamily="2" charset="-78"/>
                <a:cs typeface="Al-Jazeera-Arabic-Regular" pitchFamily="2" charset="-78"/>
              </a:rPr>
              <a:t>بالمستوى السابق (التنظيم) لأن النظام السياسي على سبيل المثال لديه القدرة على اتاحة أو تشجيع أو التوفيق بين المنظمات والشركات بعضها البعض. </a:t>
            </a:r>
          </a:p>
          <a:p>
            <a:pPr marL="0" algn="just" defTabSz="914400" rtl="1" eaLnBrk="1" latinLnBrk="0" hangingPunct="1">
              <a:lnSpc>
                <a:spcPct val="150000"/>
              </a:lnSpc>
            </a:pPr>
            <a:r>
              <a:rPr lang="ar-SA" sz="2000" i="0" dirty="0">
                <a:solidFill>
                  <a:srgbClr val="000000"/>
                </a:solidFill>
                <a:effectLst/>
                <a:latin typeface="Al-Jazeera-Arabic-Regular" pitchFamily="2" charset="-78"/>
                <a:cs typeface="Al-Jazeera-Arabic-Regular" pitchFamily="2" charset="-78"/>
              </a:rPr>
              <a:t>أو يمكنه أن يمنع أن </a:t>
            </a:r>
            <a:r>
              <a:rPr lang="ar-SA" sz="2000" dirty="0">
                <a:solidFill>
                  <a:srgbClr val="000000"/>
                </a:solidFill>
                <a:latin typeface="Al-Jazeera-Arabic-Regular" pitchFamily="2" charset="-78"/>
                <a:cs typeface="Al-Jazeera-Arabic-Regular" pitchFamily="2" charset="-78"/>
              </a:rPr>
              <a:t>يحدد أو يثبط من التعاون بين المؤسسات من خلال قوانين مجحفة أو بيروقراطية.</a:t>
            </a:r>
          </a:p>
          <a:p>
            <a:pPr marL="0" algn="just" defTabSz="914400" rtl="1" eaLnBrk="1" latinLnBrk="0" hangingPunct="1">
              <a:lnSpc>
                <a:spcPct val="150000"/>
              </a:lnSpc>
            </a:pPr>
            <a:endParaRPr lang="ar-SA" sz="2000" i="0" dirty="0">
              <a:solidFill>
                <a:srgbClr val="000000"/>
              </a:solidFill>
              <a:effectLst/>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5CCDA21C-F53E-9247-B1C4-8698AF5C220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135" y="1767995"/>
            <a:ext cx="4690151" cy="3223540"/>
          </a:xfrm>
          <a:prstGeom prst="rect">
            <a:avLst/>
          </a:prstGeom>
        </p:spPr>
      </p:pic>
      <p:pic>
        <p:nvPicPr>
          <p:cNvPr id="10" name="Audio Recording Jan 27, 2023 at 9:55:47 PM" descr="Audio Recording Jan 27, 2023 at 9:55:47 PM">
            <a:hlinkClick r:id="" action="ppaction://media"/>
            <a:extLst>
              <a:ext uri="{FF2B5EF4-FFF2-40B4-BE49-F238E27FC236}">
                <a16:creationId xmlns:a16="http://schemas.microsoft.com/office/drawing/2014/main" id="{745E53DE-F2FA-3549-A13C-9C62037E0BB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84663" y="6051663"/>
            <a:ext cx="812800" cy="812800"/>
          </a:xfrm>
          <a:prstGeom prst="rect">
            <a:avLst/>
          </a:prstGeom>
        </p:spPr>
      </p:pic>
    </p:spTree>
    <p:extLst>
      <p:ext uri="{BB962C8B-B14F-4D97-AF65-F5344CB8AC3E}">
        <p14:creationId xmlns:p14="http://schemas.microsoft.com/office/powerpoint/2010/main" val="359951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297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3261378" y="617822"/>
            <a:ext cx="454483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عوامل تحدد انتشار التكنولوجيا</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2064774" y="1494631"/>
            <a:ext cx="9696775" cy="830997"/>
          </a:xfrm>
          <a:prstGeom prst="rect">
            <a:avLst/>
          </a:prstGeom>
          <a:noFill/>
        </p:spPr>
        <p:txBody>
          <a:bodyPr wrap="square" rtlCol="0">
            <a:spAutoFit/>
          </a:bodyPr>
          <a:lstStyle/>
          <a:p>
            <a:pPr marL="0" algn="just" defTabSz="914400" rtl="1" eaLnBrk="1" latinLnBrk="0" hangingPunct="1"/>
            <a:r>
              <a:rPr lang="ar-SA" sz="2400" b="1" dirty="0">
                <a:solidFill>
                  <a:srgbClr val="000000"/>
                </a:solidFill>
                <a:latin typeface="Al-Jazeera-Arabic-Regular" pitchFamily="2" charset="-78"/>
                <a:cs typeface="Al-Jazeera-Arabic-Regular" pitchFamily="2" charset="-78"/>
              </a:rPr>
              <a:t>توجد اربع عوامل أساسية تحدد قدرة التكنولوجيا على التواجد والانتشار وسرعة الاستخدام من الأفراد</a:t>
            </a:r>
            <a:endParaRPr lang="ar-SA" sz="2400" b="1" i="0" dirty="0">
              <a:solidFill>
                <a:srgbClr val="000000"/>
              </a:solidFill>
              <a:effectLst/>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5459871" y="2302394"/>
            <a:ext cx="6231192" cy="2814040"/>
          </a:xfrm>
          <a:prstGeom prst="rect">
            <a:avLst/>
          </a:prstGeom>
          <a:noFill/>
        </p:spPr>
        <p:txBody>
          <a:bodyPr wrap="square">
            <a:spAutoFit/>
          </a:bodyPr>
          <a:lstStyle/>
          <a:p>
            <a:pPr marL="0" algn="just" defTabSz="914400" rtl="1" eaLnBrk="1" latinLnBrk="0" hangingPunct="1">
              <a:lnSpc>
                <a:spcPct val="150000"/>
              </a:lnSpc>
            </a:pPr>
            <a:r>
              <a:rPr lang="ar-SA" sz="2000" i="0" dirty="0">
                <a:solidFill>
                  <a:srgbClr val="000000"/>
                </a:solidFill>
                <a:effectLst/>
                <a:latin typeface="Al-Jazeera-Arabic-Regular" pitchFamily="2" charset="-78"/>
                <a:cs typeface="Al-Jazeera-Arabic-Regular" pitchFamily="2" charset="-78"/>
              </a:rPr>
              <a:t>والأربع عوامل هي:</a:t>
            </a:r>
          </a:p>
          <a:p>
            <a:pPr marL="0" algn="just" defTabSz="914400" rtl="1" eaLnBrk="1" latinLnBrk="0" hangingPunct="1">
              <a:lnSpc>
                <a:spcPct val="150000"/>
              </a:lnSpc>
            </a:pPr>
            <a:r>
              <a:rPr lang="ar-SA" sz="2000" dirty="0">
                <a:solidFill>
                  <a:srgbClr val="000000"/>
                </a:solidFill>
                <a:latin typeface="Al-Jazeera-Arabic-Regular" pitchFamily="2" charset="-78"/>
                <a:cs typeface="Al-Jazeera-Arabic-Regular" pitchFamily="2" charset="-78"/>
              </a:rPr>
              <a:t>١-  </a:t>
            </a:r>
            <a:r>
              <a:rPr lang="en-US" sz="2000" dirty="0">
                <a:solidFill>
                  <a:srgbClr val="000000"/>
                </a:solidFill>
                <a:latin typeface="Al-Jazeera-Arabic-Regular" pitchFamily="2" charset="-78"/>
                <a:cs typeface="Al-Jazeera-Arabic-Regular" pitchFamily="2" charset="-78"/>
              </a:rPr>
              <a:t>Enabling</a:t>
            </a:r>
            <a:r>
              <a:rPr lang="ar-SA" sz="2000" dirty="0">
                <a:solidFill>
                  <a:srgbClr val="000000"/>
                </a:solidFill>
                <a:latin typeface="Al-Jazeera-Arabic-Regular" pitchFamily="2" charset="-78"/>
                <a:cs typeface="Al-Jazeera-Arabic-Regular" pitchFamily="2" charset="-78"/>
              </a:rPr>
              <a:t>  الإتاحة</a:t>
            </a:r>
          </a:p>
          <a:p>
            <a:pPr marL="0" algn="just" defTabSz="914400" rtl="1" eaLnBrk="1" latinLnBrk="0" hangingPunct="1">
              <a:lnSpc>
                <a:spcPct val="150000"/>
              </a:lnSpc>
            </a:pPr>
            <a:r>
              <a:rPr lang="ar-SA" sz="2000" dirty="0">
                <a:solidFill>
                  <a:srgbClr val="000000"/>
                </a:solidFill>
                <a:latin typeface="Al-Jazeera-Arabic-Regular" pitchFamily="2" charset="-78"/>
                <a:cs typeface="Al-Jazeera-Arabic-Regular" pitchFamily="2" charset="-78"/>
              </a:rPr>
              <a:t>٢- </a:t>
            </a:r>
            <a:r>
              <a:rPr lang="en-US" sz="2000" dirty="0">
                <a:solidFill>
                  <a:srgbClr val="000000"/>
                </a:solidFill>
                <a:latin typeface="Al-Jazeera-Arabic-Regular" pitchFamily="2" charset="-78"/>
                <a:cs typeface="Al-Jazeera-Arabic-Regular" pitchFamily="2" charset="-78"/>
              </a:rPr>
              <a:t>Limiting</a:t>
            </a:r>
            <a:r>
              <a:rPr lang="ar-SA" sz="2000" dirty="0">
                <a:solidFill>
                  <a:srgbClr val="000000"/>
                </a:solidFill>
                <a:latin typeface="Al-Jazeera-Arabic-Regular" pitchFamily="2" charset="-78"/>
                <a:cs typeface="Al-Jazeera-Arabic-Regular" pitchFamily="2" charset="-78"/>
              </a:rPr>
              <a:t> المحدودية</a:t>
            </a:r>
          </a:p>
          <a:p>
            <a:pPr marL="0" algn="just" defTabSz="914400" rtl="1" eaLnBrk="1" latinLnBrk="0" hangingPunct="1">
              <a:lnSpc>
                <a:spcPct val="150000"/>
              </a:lnSpc>
            </a:pPr>
            <a:r>
              <a:rPr lang="ar-SA" sz="2000" dirty="0">
                <a:solidFill>
                  <a:srgbClr val="000000"/>
                </a:solidFill>
                <a:latin typeface="Al-Jazeera-Arabic-Regular" pitchFamily="2" charset="-78"/>
                <a:cs typeface="Al-Jazeera-Arabic-Regular" pitchFamily="2" charset="-78"/>
              </a:rPr>
              <a:t>٣- </a:t>
            </a:r>
            <a:r>
              <a:rPr lang="en-US" sz="2000" dirty="0">
                <a:solidFill>
                  <a:srgbClr val="000000"/>
                </a:solidFill>
                <a:latin typeface="Al-Jazeera-Arabic-Regular" pitchFamily="2" charset="-78"/>
                <a:cs typeface="Al-Jazeera-Arabic-Regular" pitchFamily="2" charset="-78"/>
              </a:rPr>
              <a:t>Motivating</a:t>
            </a:r>
            <a:r>
              <a:rPr lang="ar-SA" sz="2000" dirty="0">
                <a:solidFill>
                  <a:srgbClr val="000000"/>
                </a:solidFill>
                <a:latin typeface="Al-Jazeera-Arabic-Regular" pitchFamily="2" charset="-78"/>
                <a:cs typeface="Al-Jazeera-Arabic-Regular" pitchFamily="2" charset="-78"/>
              </a:rPr>
              <a:t> التشجيع</a:t>
            </a:r>
          </a:p>
          <a:p>
            <a:pPr marL="0" algn="just" defTabSz="914400" rtl="1" eaLnBrk="1" latinLnBrk="0" hangingPunct="1">
              <a:lnSpc>
                <a:spcPct val="150000"/>
              </a:lnSpc>
            </a:pPr>
            <a:r>
              <a:rPr lang="ar-SA" sz="2000" dirty="0">
                <a:solidFill>
                  <a:srgbClr val="000000"/>
                </a:solidFill>
                <a:latin typeface="Al-Jazeera-Arabic-Regular" pitchFamily="2" charset="-78"/>
                <a:cs typeface="Al-Jazeera-Arabic-Regular" pitchFamily="2" charset="-78"/>
              </a:rPr>
              <a:t>٤- </a:t>
            </a:r>
            <a:r>
              <a:rPr lang="en-US" sz="2000" dirty="0">
                <a:solidFill>
                  <a:srgbClr val="000000"/>
                </a:solidFill>
                <a:latin typeface="Al-Jazeera-Arabic-Regular" pitchFamily="2" charset="-78"/>
                <a:cs typeface="Al-Jazeera-Arabic-Regular" pitchFamily="2" charset="-78"/>
              </a:rPr>
              <a:t>Inhibiting</a:t>
            </a:r>
            <a:r>
              <a:rPr lang="ar-SA" sz="2000" dirty="0">
                <a:solidFill>
                  <a:srgbClr val="000000"/>
                </a:solidFill>
                <a:latin typeface="Al-Jazeera-Arabic-Regular" pitchFamily="2" charset="-78"/>
                <a:cs typeface="Al-Jazeera-Arabic-Regular" pitchFamily="2" charset="-78"/>
              </a:rPr>
              <a:t> التثبيط</a:t>
            </a:r>
          </a:p>
          <a:p>
            <a:pPr marL="0" algn="just" defTabSz="914400" rtl="1" eaLnBrk="1" latinLnBrk="0" hangingPunct="1">
              <a:lnSpc>
                <a:spcPct val="150000"/>
              </a:lnSpc>
            </a:pPr>
            <a:endParaRPr lang="ar-SA" sz="2000" i="0" dirty="0">
              <a:solidFill>
                <a:srgbClr val="000000"/>
              </a:solidFill>
              <a:effectLst/>
              <a:latin typeface="Al-Jazeera-Arabic-Regular" pitchFamily="2" charset="-78"/>
              <a:cs typeface="Al-Jazeera-Arabic-Regular" pitchFamily="2" charset="-78"/>
            </a:endParaRPr>
          </a:p>
        </p:txBody>
      </p:sp>
      <p:pic>
        <p:nvPicPr>
          <p:cNvPr id="10" name="Audio Recording Jan 27, 2023 at 10:02:19 PM" descr="Audio Recording Jan 27, 2023 at 10:02:19 PM">
            <a:hlinkClick r:id="" action="ppaction://media"/>
            <a:extLst>
              <a:ext uri="{FF2B5EF4-FFF2-40B4-BE49-F238E27FC236}">
                <a16:creationId xmlns:a16="http://schemas.microsoft.com/office/drawing/2014/main" id="{F929CFB8-583E-5F45-8A6D-C74DEF0A1C18}"/>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151322"/>
            <a:ext cx="812800" cy="812800"/>
          </a:xfrm>
          <a:prstGeom prst="rect">
            <a:avLst/>
          </a:prstGeom>
        </p:spPr>
      </p:pic>
    </p:spTree>
    <p:extLst>
      <p:ext uri="{BB962C8B-B14F-4D97-AF65-F5344CB8AC3E}">
        <p14:creationId xmlns:p14="http://schemas.microsoft.com/office/powerpoint/2010/main" val="2731030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462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26E323EA-FD6B-8243-BA5F-4B9D3F7ED53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74378" y="1494631"/>
            <a:ext cx="3255706" cy="1840726"/>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10532100" cy="1610200"/>
          </a:xfrm>
          <a:prstGeom prst="rect">
            <a:avLst/>
          </a:prstGeom>
        </p:spPr>
      </p:pic>
      <p:sp>
        <p:nvSpPr>
          <p:cNvPr id="7" name="TextBox 6"/>
          <p:cNvSpPr txBox="1"/>
          <p:nvPr/>
        </p:nvSpPr>
        <p:spPr>
          <a:xfrm>
            <a:off x="5056740" y="617822"/>
            <a:ext cx="2749472" cy="523220"/>
          </a:xfrm>
          <a:prstGeom prst="rect">
            <a:avLst/>
          </a:prstGeom>
          <a:noFill/>
        </p:spPr>
        <p:txBody>
          <a:bodyPr wrap="none" rtlCol="0">
            <a:spAutoFit/>
          </a:bodyPr>
          <a:lstStyle/>
          <a:p>
            <a:pPr marL="0" algn="r" defTabSz="914400" rtl="1" eaLnBrk="1" latinLnBrk="0" hangingPunct="1"/>
            <a:r>
              <a:rPr lang="en-US" sz="2800" b="1" dirty="0">
                <a:solidFill>
                  <a:schemeClr val="bg1"/>
                </a:solidFill>
                <a:latin typeface="Al-Jazeera-Arabic-Regular" pitchFamily="2" charset="-78"/>
                <a:cs typeface="Al-Jazeera-Arabic-Regular" pitchFamily="2" charset="-78"/>
              </a:rPr>
              <a:t>Enabling </a:t>
            </a:r>
            <a:r>
              <a:rPr lang="ar-SA" sz="2800" b="1" dirty="0">
                <a:solidFill>
                  <a:schemeClr val="bg1"/>
                </a:solidFill>
                <a:latin typeface="Al-Jazeera-Arabic-Regular" pitchFamily="2" charset="-78"/>
                <a:cs typeface="Al-Jazeera-Arabic-Regular" pitchFamily="2" charset="-78"/>
              </a:rPr>
              <a:t> الإتاحة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2064774" y="1494631"/>
            <a:ext cx="9696775" cy="461665"/>
          </a:xfrm>
          <a:prstGeom prst="rect">
            <a:avLst/>
          </a:prstGeom>
          <a:noFill/>
        </p:spPr>
        <p:txBody>
          <a:bodyPr wrap="square" rtlCol="0">
            <a:spAutoFit/>
          </a:bodyPr>
          <a:lstStyle/>
          <a:p>
            <a:pPr marL="0" algn="just" defTabSz="914400" rtl="1" eaLnBrk="1" latinLnBrk="0" hangingPunct="1"/>
            <a:r>
              <a:rPr lang="ar-SA" sz="2400" b="1" dirty="0">
                <a:solidFill>
                  <a:srgbClr val="000000"/>
                </a:solidFill>
                <a:latin typeface="Al-Jazeera-Arabic-Regular" pitchFamily="2" charset="-78"/>
                <a:cs typeface="Al-Jazeera-Arabic-Regular" pitchFamily="2" charset="-78"/>
              </a:rPr>
              <a:t>هو العوامل التي تجعل التطبيقات ممكنة الحدوث </a:t>
            </a:r>
            <a:endParaRPr lang="ar-SA" sz="2400" b="1" i="0" dirty="0">
              <a:solidFill>
                <a:srgbClr val="000000"/>
              </a:solidFill>
              <a:effectLst/>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5459871" y="2302394"/>
            <a:ext cx="6231192" cy="2814040"/>
          </a:xfrm>
          <a:prstGeom prst="rect">
            <a:avLst/>
          </a:prstGeom>
          <a:noFill/>
        </p:spPr>
        <p:txBody>
          <a:bodyPr wrap="square">
            <a:spAutoFit/>
          </a:bodyPr>
          <a:lstStyle/>
          <a:p>
            <a:pPr marL="0" algn="just" defTabSz="914400" rtl="1" eaLnBrk="1" latinLnBrk="0" hangingPunct="1">
              <a:lnSpc>
                <a:spcPct val="150000"/>
              </a:lnSpc>
            </a:pPr>
            <a:r>
              <a:rPr lang="ar-SA" sz="2000" i="0" dirty="0">
                <a:solidFill>
                  <a:srgbClr val="000000"/>
                </a:solidFill>
                <a:effectLst/>
                <a:latin typeface="Al-Jazeera-Arabic-Regular" pitchFamily="2" charset="-78"/>
                <a:cs typeface="Al-Jazeera-Arabic-Regular" pitchFamily="2" charset="-78"/>
              </a:rPr>
              <a:t>مثال: حقيقة أن ال </a:t>
            </a:r>
            <a:r>
              <a:rPr lang="en-US" sz="2000" i="0" dirty="0">
                <a:solidFill>
                  <a:srgbClr val="000000"/>
                </a:solidFill>
                <a:effectLst/>
                <a:latin typeface="Al-Jazeera-Arabic-Regular" pitchFamily="2" charset="-78"/>
                <a:cs typeface="Al-Jazeera-Arabic-Regular" pitchFamily="2" charset="-78"/>
              </a:rPr>
              <a:t>Coaxial Cable</a:t>
            </a:r>
            <a:r>
              <a:rPr lang="ar-SA" sz="2000" i="0" dirty="0">
                <a:solidFill>
                  <a:srgbClr val="000000"/>
                </a:solidFill>
                <a:effectLst/>
                <a:latin typeface="Al-Jazeera-Arabic-Regular" pitchFamily="2" charset="-78"/>
                <a:cs typeface="Al-Jazeera-Arabic-Regular" pitchFamily="2" charset="-78"/>
              </a:rPr>
              <a:t> يمكنه أن يحمل أعداد كبيرة من القنوات التليفزيونية عليه يعتبر اتاحة على مستوى ال</a:t>
            </a:r>
            <a:r>
              <a:rPr lang="en-US" sz="2000" i="0" dirty="0">
                <a:solidFill>
                  <a:srgbClr val="000000"/>
                </a:solidFill>
                <a:effectLst/>
                <a:latin typeface="Al-Jazeera-Arabic-Regular" pitchFamily="2" charset="-78"/>
                <a:cs typeface="Al-Jazeera-Arabic-Regular" pitchFamily="2" charset="-78"/>
              </a:rPr>
              <a:t>Hardware</a:t>
            </a:r>
            <a:r>
              <a:rPr lang="ar-SA" sz="2000" dirty="0">
                <a:solidFill>
                  <a:srgbClr val="000000"/>
                </a:solidFill>
                <a:latin typeface="Al-Jazeera-Arabic-Regular" pitchFamily="2" charset="-78"/>
                <a:cs typeface="Al-Jazeera-Arabic-Regular" pitchFamily="2" charset="-78"/>
              </a:rPr>
              <a:t>.</a:t>
            </a:r>
          </a:p>
          <a:p>
            <a:pPr marL="0" algn="just" defTabSz="914400" rtl="1" eaLnBrk="1" latinLnBrk="0" hangingPunct="1">
              <a:lnSpc>
                <a:spcPct val="150000"/>
              </a:lnSpc>
            </a:pPr>
            <a:r>
              <a:rPr lang="ar-SA" sz="2000" i="0" dirty="0">
                <a:solidFill>
                  <a:srgbClr val="000000"/>
                </a:solidFill>
                <a:effectLst/>
                <a:latin typeface="Al-Jazeera-Arabic-Regular" pitchFamily="2" charset="-78"/>
                <a:cs typeface="Al-Jazeera-Arabic-Regular" pitchFamily="2" charset="-78"/>
              </a:rPr>
              <a:t>وأيضاً ق</a:t>
            </a:r>
            <a:r>
              <a:rPr lang="ar-SA" sz="2000" dirty="0">
                <a:solidFill>
                  <a:srgbClr val="000000"/>
                </a:solidFill>
                <a:latin typeface="Al-Jazeera-Arabic-Regular" pitchFamily="2" charset="-78"/>
                <a:cs typeface="Al-Jazeera-Arabic-Regular" pitchFamily="2" charset="-78"/>
              </a:rPr>
              <a:t>رار وجود قانون تنظيمي وإمكانية حصول الهواتف النقالة على بعض من ترددات الراديو يعتبر اتاحة على مستوى الدولة أو النظام.</a:t>
            </a:r>
            <a:endParaRPr lang="ar-SA" sz="2000" i="0" dirty="0">
              <a:solidFill>
                <a:srgbClr val="000000"/>
              </a:solidFill>
              <a:effectLst/>
              <a:latin typeface="Al-Jazeera-Arabic-Regular" pitchFamily="2" charset="-78"/>
              <a:cs typeface="Al-Jazeera-Arabic-Regular" pitchFamily="2" charset="-78"/>
            </a:endParaRPr>
          </a:p>
        </p:txBody>
      </p:sp>
      <p:pic>
        <p:nvPicPr>
          <p:cNvPr id="14" name="Picture 13">
            <a:extLst>
              <a:ext uri="{FF2B5EF4-FFF2-40B4-BE49-F238E27FC236}">
                <a16:creationId xmlns:a16="http://schemas.microsoft.com/office/drawing/2014/main" id="{893817B3-2DF6-454E-9FC0-256452130C5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44590" y="3491105"/>
            <a:ext cx="5115281" cy="1840726"/>
          </a:xfrm>
          <a:prstGeom prst="rect">
            <a:avLst/>
          </a:prstGeom>
        </p:spPr>
      </p:pic>
      <p:pic>
        <p:nvPicPr>
          <p:cNvPr id="10" name="Audio Recording Jan 27, 2023 at 10:04:31 PM" descr="Audio Recording Jan 27, 2023 at 10:04:31 PM">
            <a:hlinkClick r:id="" action="ppaction://media"/>
            <a:extLst>
              <a:ext uri="{FF2B5EF4-FFF2-40B4-BE49-F238E27FC236}">
                <a16:creationId xmlns:a16="http://schemas.microsoft.com/office/drawing/2014/main" id="{BE82DD14-904E-134F-9F02-EB854E10BAC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84663" y="6084320"/>
            <a:ext cx="812800" cy="812800"/>
          </a:xfrm>
          <a:prstGeom prst="rect">
            <a:avLst/>
          </a:prstGeom>
        </p:spPr>
      </p:pic>
    </p:spTree>
    <p:extLst>
      <p:ext uri="{BB962C8B-B14F-4D97-AF65-F5344CB8AC3E}">
        <p14:creationId xmlns:p14="http://schemas.microsoft.com/office/powerpoint/2010/main" val="3636048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334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4546986" y="617822"/>
            <a:ext cx="3259226" cy="523220"/>
          </a:xfrm>
          <a:prstGeom prst="rect">
            <a:avLst/>
          </a:prstGeom>
          <a:noFill/>
        </p:spPr>
        <p:txBody>
          <a:bodyPr wrap="none" rtlCol="0">
            <a:spAutoFit/>
          </a:bodyPr>
          <a:lstStyle/>
          <a:p>
            <a:pPr marL="0" algn="r" defTabSz="914400" rtl="1" eaLnBrk="1" latinLnBrk="0" hangingPunct="1"/>
            <a:r>
              <a:rPr lang="en-US" sz="2800" b="1" dirty="0">
                <a:solidFill>
                  <a:schemeClr val="bg1"/>
                </a:solidFill>
                <a:latin typeface="Al-Jazeera-Arabic-Regular" pitchFamily="2" charset="-78"/>
                <a:cs typeface="Al-Jazeera-Arabic-Regular" pitchFamily="2" charset="-78"/>
              </a:rPr>
              <a:t>Limiting </a:t>
            </a:r>
            <a:r>
              <a:rPr lang="ar-SA" sz="2800" b="1" dirty="0">
                <a:solidFill>
                  <a:schemeClr val="bg1"/>
                </a:solidFill>
                <a:latin typeface="Al-Jazeera-Arabic-Regular" pitchFamily="2" charset="-78"/>
                <a:cs typeface="Al-Jazeera-Arabic-Regular" pitchFamily="2" charset="-78"/>
              </a:rPr>
              <a:t> المحدودية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2064774" y="1494631"/>
            <a:ext cx="9696775" cy="461665"/>
          </a:xfrm>
          <a:prstGeom prst="rect">
            <a:avLst/>
          </a:prstGeom>
          <a:noFill/>
        </p:spPr>
        <p:txBody>
          <a:bodyPr wrap="square" rtlCol="0">
            <a:spAutoFit/>
          </a:bodyPr>
          <a:lstStyle/>
          <a:p>
            <a:pPr marL="0" algn="just" defTabSz="914400" rtl="1" eaLnBrk="1" latinLnBrk="0" hangingPunct="1"/>
            <a:r>
              <a:rPr lang="ar-SA" sz="2400" b="1" dirty="0">
                <a:solidFill>
                  <a:srgbClr val="000000"/>
                </a:solidFill>
                <a:latin typeface="Al-Jazeera-Arabic-Regular" pitchFamily="2" charset="-78"/>
                <a:cs typeface="Al-Jazeera-Arabic-Regular" pitchFamily="2" charset="-78"/>
              </a:rPr>
              <a:t>وهي العوامل التي تخلق موانع وحواجز لتبني المستحدثات</a:t>
            </a:r>
            <a:endParaRPr lang="ar-SA" sz="2400" b="1" i="0" dirty="0">
              <a:solidFill>
                <a:srgbClr val="000000"/>
              </a:solidFill>
              <a:effectLst/>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1158963" y="2302394"/>
            <a:ext cx="10532100" cy="1890710"/>
          </a:xfrm>
          <a:prstGeom prst="rect">
            <a:avLst/>
          </a:prstGeom>
          <a:noFill/>
        </p:spPr>
        <p:txBody>
          <a:bodyPr wrap="square">
            <a:spAutoFit/>
          </a:bodyPr>
          <a:lstStyle/>
          <a:p>
            <a:pPr marL="0" algn="just" defTabSz="914400" rtl="1" eaLnBrk="1" latinLnBrk="0" hangingPunct="1">
              <a:lnSpc>
                <a:spcPct val="150000"/>
              </a:lnSpc>
            </a:pPr>
            <a:r>
              <a:rPr lang="ar-SA" sz="2000" i="0" dirty="0">
                <a:solidFill>
                  <a:srgbClr val="000000"/>
                </a:solidFill>
                <a:effectLst/>
                <a:latin typeface="Al-Jazeera-Arabic-Regular" pitchFamily="2" charset="-78"/>
                <a:cs typeface="Al-Jazeera-Arabic-Regular" pitchFamily="2" charset="-78"/>
              </a:rPr>
              <a:t>مثال: </a:t>
            </a:r>
            <a:r>
              <a:rPr lang="ar-SA" sz="2000" dirty="0">
                <a:solidFill>
                  <a:srgbClr val="000000"/>
                </a:solidFill>
                <a:latin typeface="Al-Jazeera-Arabic-Regular" pitchFamily="2" charset="-78"/>
                <a:cs typeface="Al-Jazeera-Arabic-Regular" pitchFamily="2" charset="-78"/>
              </a:rPr>
              <a:t>عند ظهور التليفون المحمول قرر النظام المصري وقتها </a:t>
            </a:r>
            <a:r>
              <a:rPr lang="en-US" sz="2000" dirty="0">
                <a:solidFill>
                  <a:srgbClr val="000000"/>
                </a:solidFill>
                <a:latin typeface="Al-Jazeera-Arabic-Regular" pitchFamily="2" charset="-78"/>
                <a:cs typeface="Al-Jazeera-Arabic-Regular" pitchFamily="2" charset="-78"/>
              </a:rPr>
              <a:t>System Level</a:t>
            </a:r>
            <a:r>
              <a:rPr lang="ar-SA" sz="2000" dirty="0">
                <a:solidFill>
                  <a:srgbClr val="000000"/>
                </a:solidFill>
                <a:latin typeface="Al-Jazeera-Arabic-Regular" pitchFamily="2" charset="-78"/>
                <a:cs typeface="Al-Jazeera-Arabic-Regular" pitchFamily="2" charset="-78"/>
              </a:rPr>
              <a:t> بالسماح لشركتين فقط للعمل في خدمات التليفون المحمول، ثم بعد ذلك سمحت لشركتين آخرتين، وبالتالي فهو اتاحة </a:t>
            </a:r>
            <a:r>
              <a:rPr lang="en-US" sz="2000" dirty="0">
                <a:solidFill>
                  <a:srgbClr val="000000"/>
                </a:solidFill>
                <a:latin typeface="Al-Jazeera-Arabic-Regular" pitchFamily="2" charset="-78"/>
                <a:cs typeface="Al-Jazeera-Arabic-Regular" pitchFamily="2" charset="-78"/>
              </a:rPr>
              <a:t>enabling</a:t>
            </a:r>
            <a:r>
              <a:rPr lang="ar-SA" sz="2000" dirty="0">
                <a:solidFill>
                  <a:srgbClr val="000000"/>
                </a:solidFill>
                <a:latin typeface="Al-Jazeera-Arabic-Regular" pitchFamily="2" charset="-78"/>
                <a:cs typeface="Al-Jazeera-Arabic-Regular" pitchFamily="2" charset="-78"/>
              </a:rPr>
              <a:t> ولكنها محدودة لأنها </a:t>
            </a:r>
            <a:r>
              <a:rPr lang="en-US" sz="2000" dirty="0">
                <a:solidFill>
                  <a:srgbClr val="000000"/>
                </a:solidFill>
                <a:latin typeface="Al-Jazeera-Arabic-Regular" pitchFamily="2" charset="-78"/>
                <a:cs typeface="Al-Jazeera-Arabic-Regular" pitchFamily="2" charset="-78"/>
              </a:rPr>
              <a:t>Limited</a:t>
            </a:r>
            <a:r>
              <a:rPr lang="ar-SA" sz="2000" dirty="0">
                <a:solidFill>
                  <a:srgbClr val="000000"/>
                </a:solidFill>
                <a:latin typeface="Al-Jazeera-Arabic-Regular" pitchFamily="2" charset="-78"/>
                <a:cs typeface="Al-Jazeera-Arabic-Regular" pitchFamily="2" charset="-78"/>
              </a:rPr>
              <a:t> بعدد معين من الشركات وبالتالي سيكون من الصعب على الشركات الناشئة أو صغار المستثمرين العمل في هذا القطاع لأنه مغلق ومحدود لشركات محددة بعينها.</a:t>
            </a:r>
            <a:endParaRPr lang="ar-SA" sz="2000" i="0" dirty="0">
              <a:solidFill>
                <a:srgbClr val="000000"/>
              </a:solidFill>
              <a:effectLst/>
              <a:latin typeface="Al-Jazeera-Arabic-Regular" pitchFamily="2" charset="-78"/>
              <a:cs typeface="Al-Jazeera-Arabic-Regular" pitchFamily="2" charset="-78"/>
            </a:endParaRPr>
          </a:p>
        </p:txBody>
      </p:sp>
      <p:pic>
        <p:nvPicPr>
          <p:cNvPr id="10" name="Audio Recording Jan 27, 2023 at 10:07:03 PM" descr="Audio Recording Jan 27, 2023 at 10:07:03 PM">
            <a:hlinkClick r:id="" action="ppaction://media"/>
            <a:extLst>
              <a:ext uri="{FF2B5EF4-FFF2-40B4-BE49-F238E27FC236}">
                <a16:creationId xmlns:a16="http://schemas.microsoft.com/office/drawing/2014/main" id="{75A6F0CD-C990-DD44-B713-401F88E5CD7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45200"/>
            <a:ext cx="812800" cy="812800"/>
          </a:xfrm>
          <a:prstGeom prst="rect">
            <a:avLst/>
          </a:prstGeom>
        </p:spPr>
      </p:pic>
    </p:spTree>
    <p:extLst>
      <p:ext uri="{BB962C8B-B14F-4D97-AF65-F5344CB8AC3E}">
        <p14:creationId xmlns:p14="http://schemas.microsoft.com/office/powerpoint/2010/main" val="1635049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244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10532100" cy="1610200"/>
          </a:xfrm>
          <a:prstGeom prst="rect">
            <a:avLst/>
          </a:prstGeom>
        </p:spPr>
      </p:pic>
      <p:sp>
        <p:nvSpPr>
          <p:cNvPr id="7" name="TextBox 6"/>
          <p:cNvSpPr txBox="1"/>
          <p:nvPr/>
        </p:nvSpPr>
        <p:spPr>
          <a:xfrm>
            <a:off x="4477607" y="617822"/>
            <a:ext cx="3328605" cy="523220"/>
          </a:xfrm>
          <a:prstGeom prst="rect">
            <a:avLst/>
          </a:prstGeom>
          <a:noFill/>
        </p:spPr>
        <p:txBody>
          <a:bodyPr wrap="none" rtlCol="0">
            <a:spAutoFit/>
          </a:bodyPr>
          <a:lstStyle/>
          <a:p>
            <a:pPr marL="0" algn="r" defTabSz="914400" rtl="1" eaLnBrk="1" latinLnBrk="0" hangingPunct="1"/>
            <a:r>
              <a:rPr lang="en-US" sz="2800" b="1" dirty="0">
                <a:solidFill>
                  <a:schemeClr val="bg1"/>
                </a:solidFill>
                <a:latin typeface="Al-Jazeera-Arabic-Regular" pitchFamily="2" charset="-78"/>
                <a:cs typeface="Al-Jazeera-Arabic-Regular" pitchFamily="2" charset="-78"/>
              </a:rPr>
              <a:t>Motivating </a:t>
            </a:r>
            <a:r>
              <a:rPr lang="ar-SA" sz="2800" b="1" dirty="0">
                <a:solidFill>
                  <a:schemeClr val="bg1"/>
                </a:solidFill>
                <a:latin typeface="Al-Jazeera-Arabic-Regular" pitchFamily="2" charset="-78"/>
                <a:cs typeface="Al-Jazeera-Arabic-Regular" pitchFamily="2" charset="-78"/>
              </a:rPr>
              <a:t> التشجيع</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2064774" y="1494631"/>
            <a:ext cx="9696775" cy="1200329"/>
          </a:xfrm>
          <a:prstGeom prst="rect">
            <a:avLst/>
          </a:prstGeom>
          <a:noFill/>
        </p:spPr>
        <p:txBody>
          <a:bodyPr wrap="square" rtlCol="0">
            <a:spAutoFit/>
          </a:bodyPr>
          <a:lstStyle/>
          <a:p>
            <a:pPr marL="0" algn="just" defTabSz="914400" rtl="1" eaLnBrk="1" latinLnBrk="0" hangingPunct="1"/>
            <a:r>
              <a:rPr lang="ar-SA" sz="2400" b="1" dirty="0">
                <a:solidFill>
                  <a:srgbClr val="000000"/>
                </a:solidFill>
                <a:latin typeface="Al-Jazeera-Arabic-Regular" pitchFamily="2" charset="-78"/>
                <a:cs typeface="Al-Jazeera-Arabic-Regular" pitchFamily="2" charset="-78"/>
              </a:rPr>
              <a:t>هو العامل الذي يعطي سبب لتبني تكنولوجيا أو مستحدث جديد، فالتكنولوجيا لا تستخدم لأنها فقط موجودة، ولكن لابد من وجود سبب يشجع المستخدمين على تبنيها.</a:t>
            </a:r>
            <a:endParaRPr lang="ar-SA" sz="2400" b="1" i="0" dirty="0">
              <a:solidFill>
                <a:srgbClr val="000000"/>
              </a:solidFill>
              <a:effectLst/>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1031626" y="2784493"/>
            <a:ext cx="10532100" cy="1890710"/>
          </a:xfrm>
          <a:prstGeom prst="rect">
            <a:avLst/>
          </a:prstGeom>
          <a:noFill/>
        </p:spPr>
        <p:txBody>
          <a:bodyPr wrap="square">
            <a:spAutoFit/>
          </a:bodyPr>
          <a:lstStyle/>
          <a:p>
            <a:pPr marL="0" algn="just" defTabSz="914400" rtl="1" eaLnBrk="1" latinLnBrk="0" hangingPunct="1">
              <a:lnSpc>
                <a:spcPct val="150000"/>
              </a:lnSpc>
            </a:pPr>
            <a:r>
              <a:rPr lang="ar-SA" sz="2000" i="0" dirty="0">
                <a:solidFill>
                  <a:srgbClr val="000000"/>
                </a:solidFill>
                <a:effectLst/>
                <a:latin typeface="Al-Jazeera-Arabic-Regular" pitchFamily="2" charset="-78"/>
                <a:cs typeface="Al-Jazeera-Arabic-Regular" pitchFamily="2" charset="-78"/>
              </a:rPr>
              <a:t>مثال: </a:t>
            </a:r>
            <a:r>
              <a:rPr lang="ar-SA" sz="2000" dirty="0">
                <a:solidFill>
                  <a:srgbClr val="000000"/>
                </a:solidFill>
                <a:latin typeface="Al-Jazeera-Arabic-Regular" pitchFamily="2" charset="-78"/>
                <a:cs typeface="Al-Jazeera-Arabic-Regular" pitchFamily="2" charset="-78"/>
              </a:rPr>
              <a:t>رغبة شركات الاتصال المحلية في تحقيق مزيد من الأرباح مع وجود بعض العوائق مثل بطء النمو في تقديم خدمة التليفون المحلي، جعلت الشركات والمنظمات تشجع دخول التكنولوجيا الجديدة في شركات التليفون المحلي، لتسهل على المواطنين استخدامهم له، وتشجع الأفراد الذين يريدون الحصول على المعلومات بسرعة أن يتشجعوا لتبني الخدمات التكنولوجية الجديدة التي تقدمها شركات الاتصالات.</a:t>
            </a:r>
            <a:endParaRPr lang="ar-SA" sz="2000" i="0" dirty="0">
              <a:solidFill>
                <a:srgbClr val="000000"/>
              </a:solidFill>
              <a:effectLst/>
              <a:latin typeface="Al-Jazeera-Arabic-Regular" pitchFamily="2" charset="-78"/>
              <a:cs typeface="Al-Jazeera-Arabic-Regular" pitchFamily="2" charset="-78"/>
            </a:endParaRPr>
          </a:p>
        </p:txBody>
      </p:sp>
      <p:pic>
        <p:nvPicPr>
          <p:cNvPr id="10" name="Audio Recording Jan 27, 2023 at 10:10:18 PM" descr="Audio Recording Jan 27, 2023 at 10:10:18 PM">
            <a:hlinkClick r:id="" action="ppaction://media"/>
            <a:extLst>
              <a:ext uri="{FF2B5EF4-FFF2-40B4-BE49-F238E27FC236}">
                <a16:creationId xmlns:a16="http://schemas.microsoft.com/office/drawing/2014/main" id="{32F1DD30-4D2C-DA4F-9E10-AC9B4A866282}"/>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14304" y="6061529"/>
            <a:ext cx="812800" cy="812800"/>
          </a:xfrm>
          <a:prstGeom prst="rect">
            <a:avLst/>
          </a:prstGeom>
        </p:spPr>
      </p:pic>
    </p:spTree>
    <p:extLst>
      <p:ext uri="{BB962C8B-B14F-4D97-AF65-F5344CB8AC3E}">
        <p14:creationId xmlns:p14="http://schemas.microsoft.com/office/powerpoint/2010/main" val="1763366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7680"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10532100" cy="1610200"/>
          </a:xfrm>
          <a:prstGeom prst="rect">
            <a:avLst/>
          </a:prstGeom>
        </p:spPr>
      </p:pic>
      <p:sp>
        <p:nvSpPr>
          <p:cNvPr id="7" name="TextBox 6"/>
          <p:cNvSpPr txBox="1"/>
          <p:nvPr/>
        </p:nvSpPr>
        <p:spPr>
          <a:xfrm>
            <a:off x="4740949" y="617822"/>
            <a:ext cx="3065263" cy="523220"/>
          </a:xfrm>
          <a:prstGeom prst="rect">
            <a:avLst/>
          </a:prstGeom>
          <a:noFill/>
        </p:spPr>
        <p:txBody>
          <a:bodyPr wrap="none" rtlCol="0">
            <a:spAutoFit/>
          </a:bodyPr>
          <a:lstStyle/>
          <a:p>
            <a:pPr marL="0" algn="r" defTabSz="914400" rtl="1" eaLnBrk="1" latinLnBrk="0" hangingPunct="1"/>
            <a:r>
              <a:rPr lang="en-US" sz="2800" b="1" dirty="0">
                <a:solidFill>
                  <a:schemeClr val="bg1"/>
                </a:solidFill>
                <a:latin typeface="Al-Jazeera-Arabic-Regular" pitchFamily="2" charset="-78"/>
                <a:cs typeface="Al-Jazeera-Arabic-Regular" pitchFamily="2" charset="-78"/>
              </a:rPr>
              <a:t>Inhibiting </a:t>
            </a:r>
            <a:r>
              <a:rPr lang="ar-SA" sz="2800" b="1" dirty="0">
                <a:solidFill>
                  <a:schemeClr val="bg1"/>
                </a:solidFill>
                <a:latin typeface="Al-Jazeera-Arabic-Regular" pitchFamily="2" charset="-78"/>
                <a:cs typeface="Al-Jazeera-Arabic-Regular" pitchFamily="2" charset="-78"/>
              </a:rPr>
              <a:t> التثبيط</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9" name="TextBox 8"/>
          <p:cNvSpPr txBox="1"/>
          <p:nvPr/>
        </p:nvSpPr>
        <p:spPr>
          <a:xfrm>
            <a:off x="2064774" y="1494631"/>
            <a:ext cx="9696775" cy="461665"/>
          </a:xfrm>
          <a:prstGeom prst="rect">
            <a:avLst/>
          </a:prstGeom>
          <a:noFill/>
        </p:spPr>
        <p:txBody>
          <a:bodyPr wrap="square" rtlCol="0">
            <a:spAutoFit/>
          </a:bodyPr>
          <a:lstStyle/>
          <a:p>
            <a:pPr marL="0" algn="just" defTabSz="914400" rtl="1" eaLnBrk="1" latinLnBrk="0" hangingPunct="1"/>
            <a:r>
              <a:rPr lang="ar-SA" sz="2400" b="1" dirty="0">
                <a:solidFill>
                  <a:srgbClr val="000000"/>
                </a:solidFill>
                <a:latin typeface="Al-Jazeera-Arabic-Regular" pitchFamily="2" charset="-78"/>
                <a:cs typeface="Al-Jazeera-Arabic-Regular" pitchFamily="2" charset="-78"/>
              </a:rPr>
              <a:t>هو العامل الذي يحبط من قرار تبني مستحدث أو تكنولوجيا جديدة.</a:t>
            </a:r>
            <a:endParaRPr lang="ar-SA" sz="2400" b="1" i="0" dirty="0">
              <a:solidFill>
                <a:srgbClr val="000000"/>
              </a:solidFill>
              <a:effectLst/>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1031626" y="2228022"/>
            <a:ext cx="10532100" cy="3275705"/>
          </a:xfrm>
          <a:prstGeom prst="rect">
            <a:avLst/>
          </a:prstGeom>
          <a:noFill/>
        </p:spPr>
        <p:txBody>
          <a:bodyPr wrap="square">
            <a:spAutoFit/>
          </a:bodyPr>
          <a:lstStyle/>
          <a:p>
            <a:pPr marL="0" algn="just" defTabSz="914400" rtl="1" eaLnBrk="1" latinLnBrk="0" hangingPunct="1">
              <a:lnSpc>
                <a:spcPct val="150000"/>
              </a:lnSpc>
            </a:pPr>
            <a:r>
              <a:rPr lang="ar-SA" sz="2000" i="0" dirty="0">
                <a:solidFill>
                  <a:srgbClr val="000000"/>
                </a:solidFill>
                <a:effectLst/>
                <a:latin typeface="Al-Jazeera-Arabic-Regular" pitchFamily="2" charset="-78"/>
                <a:cs typeface="Al-Jazeera-Arabic-Regular" pitchFamily="2" charset="-78"/>
              </a:rPr>
              <a:t>مثال: </a:t>
            </a:r>
          </a:p>
          <a:p>
            <a:pPr marL="342900" indent="-342900" algn="just" defTabSz="914400" rtl="1" eaLnBrk="1" latinLnBrk="0" hangingPunct="1">
              <a:lnSpc>
                <a:spcPct val="150000"/>
              </a:lnSpc>
              <a:buFontTx/>
              <a:buChar char="-"/>
            </a:pPr>
            <a:r>
              <a:rPr lang="ar-SA" sz="2000" i="0" dirty="0">
                <a:solidFill>
                  <a:srgbClr val="000000"/>
                </a:solidFill>
                <a:effectLst/>
                <a:latin typeface="Al-Jazeera-Arabic-Regular" pitchFamily="2" charset="-78"/>
                <a:cs typeface="Al-Jazeera-Arabic-Regular" pitchFamily="2" charset="-78"/>
              </a:rPr>
              <a:t>تجربة سيئة مع خدمة عملاء أحد شركات التكنولوجيا </a:t>
            </a:r>
          </a:p>
          <a:p>
            <a:pPr marL="342900" indent="-342900" algn="just" defTabSz="914400" rtl="1" eaLnBrk="1" latinLnBrk="0" hangingPunct="1">
              <a:lnSpc>
                <a:spcPct val="150000"/>
              </a:lnSpc>
              <a:buFontTx/>
              <a:buChar char="-"/>
            </a:pPr>
            <a:r>
              <a:rPr lang="ar-SA" sz="2000" i="0" dirty="0">
                <a:solidFill>
                  <a:srgbClr val="000000"/>
                </a:solidFill>
                <a:effectLst/>
                <a:latin typeface="Al-Jazeera-Arabic-Regular" pitchFamily="2" charset="-78"/>
                <a:cs typeface="Al-Jazeera-Arabic-Regular" pitchFamily="2" charset="-78"/>
              </a:rPr>
              <a:t>عدم ثقة العملاء في الشركات.</a:t>
            </a:r>
            <a:endParaRPr lang="ar-SA" sz="2000" dirty="0">
              <a:solidFill>
                <a:srgbClr val="000000"/>
              </a:solidFill>
              <a:latin typeface="Al-Jazeera-Arabic-Regular" pitchFamily="2" charset="-78"/>
              <a:cs typeface="Al-Jazeera-Arabic-Regular" pitchFamily="2" charset="-78"/>
            </a:endParaRPr>
          </a:p>
          <a:p>
            <a:pPr marL="342900" indent="-342900" algn="just" defTabSz="914400" rtl="1" eaLnBrk="1" latinLnBrk="0" hangingPunct="1">
              <a:lnSpc>
                <a:spcPct val="150000"/>
              </a:lnSpc>
              <a:buFontTx/>
              <a:buChar char="-"/>
            </a:pPr>
            <a:r>
              <a:rPr lang="ar-SA" sz="2000" i="0" dirty="0">
                <a:solidFill>
                  <a:srgbClr val="000000"/>
                </a:solidFill>
                <a:effectLst/>
                <a:latin typeface="Al-Jazeera-Arabic-Regular" pitchFamily="2" charset="-78"/>
                <a:cs typeface="Al-Jazeera-Arabic-Regular" pitchFamily="2" charset="-78"/>
              </a:rPr>
              <a:t>السعر المبالغ فيه بالنسبة للأفراد، فكل فرد يحدد هل يحصل على قيمة مقابل سعر أم أنه لا يحصل على أي قيمة مقابل ذلك السعر الباهظ.</a:t>
            </a:r>
          </a:p>
          <a:p>
            <a:pPr marL="342900" indent="-342900" algn="just" defTabSz="914400" rtl="1" eaLnBrk="1" latinLnBrk="0" hangingPunct="1">
              <a:lnSpc>
                <a:spcPct val="150000"/>
              </a:lnSpc>
              <a:buFontTx/>
              <a:buChar char="-"/>
            </a:pPr>
            <a:r>
              <a:rPr lang="ar-SA" sz="2000" dirty="0">
                <a:solidFill>
                  <a:srgbClr val="000000"/>
                </a:solidFill>
                <a:latin typeface="Al-Jazeera-Arabic-Regular" pitchFamily="2" charset="-78"/>
                <a:cs typeface="Al-Jazeera-Arabic-Regular" pitchFamily="2" charset="-78"/>
              </a:rPr>
              <a:t>عادة تكون المؤثرات التي تزيد من عامل الإحباط أكثر بكثير من المؤثرات المشجعة، ولكن إذا كانت المؤثرات المشجعة أعلى فبالتأكيد ستنجح التكنولوجيا ويكون سهل تبنيها من الأفراد.</a:t>
            </a:r>
            <a:endParaRPr lang="ar-SA" sz="2000" i="0" dirty="0">
              <a:solidFill>
                <a:srgbClr val="000000"/>
              </a:solidFill>
              <a:effectLst/>
              <a:latin typeface="Al-Jazeera-Arabic-Regular" pitchFamily="2" charset="-78"/>
              <a:cs typeface="Al-Jazeera-Arabic-Regular" pitchFamily="2" charset="-78"/>
            </a:endParaRPr>
          </a:p>
        </p:txBody>
      </p:sp>
      <p:pic>
        <p:nvPicPr>
          <p:cNvPr id="10" name="Audio Recording Jan 27, 2023 at 10:15:42 PM" descr="Audio Recording Jan 27, 2023 at 10:15:42 PM">
            <a:hlinkClick r:id="" action="ppaction://media"/>
            <a:extLst>
              <a:ext uri="{FF2B5EF4-FFF2-40B4-BE49-F238E27FC236}">
                <a16:creationId xmlns:a16="http://schemas.microsoft.com/office/drawing/2014/main" id="{96B188B9-A86C-E84A-8921-731CDC596E8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77857"/>
            <a:ext cx="812800" cy="812800"/>
          </a:xfrm>
          <a:prstGeom prst="rect">
            <a:avLst/>
          </a:prstGeom>
        </p:spPr>
      </p:pic>
    </p:spTree>
    <p:extLst>
      <p:ext uri="{BB962C8B-B14F-4D97-AF65-F5344CB8AC3E}">
        <p14:creationId xmlns:p14="http://schemas.microsoft.com/office/powerpoint/2010/main" val="99322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6592"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4"/>
          <a:stretch>
            <a:fillRect/>
          </a:stretch>
        </p:blipFill>
        <p:spPr>
          <a:xfrm>
            <a:off x="-71964" y="-117903"/>
            <a:ext cx="12335929" cy="7093806"/>
          </a:xfrm>
          <a:prstGeom prst="rect">
            <a:avLst/>
          </a:prstGeom>
        </p:spPr>
      </p:pic>
      <p:sp>
        <p:nvSpPr>
          <p:cNvPr id="11" name="Rectangle 10"/>
          <p:cNvSpPr/>
          <p:nvPr/>
        </p:nvSpPr>
        <p:spPr>
          <a:xfrm rot="10800000">
            <a:off x="-71970" y="-117909"/>
            <a:ext cx="12335931" cy="7093805"/>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7"/>
          <a:stretch>
            <a:fillRect/>
          </a:stretch>
        </p:blipFill>
        <p:spPr>
          <a:xfrm>
            <a:off x="-71974" y="4288121"/>
            <a:ext cx="7369921" cy="1972334"/>
          </a:xfrm>
          <a:prstGeom prst="rect">
            <a:avLst/>
          </a:prstGeom>
        </p:spPr>
      </p:pic>
      <p:sp>
        <p:nvSpPr>
          <p:cNvPr id="14" name="TextBox 13"/>
          <p:cNvSpPr txBox="1"/>
          <p:nvPr/>
        </p:nvSpPr>
        <p:spPr>
          <a:xfrm>
            <a:off x="784806" y="4633018"/>
            <a:ext cx="5612434" cy="1323439"/>
          </a:xfrm>
          <a:prstGeom prst="rect">
            <a:avLst/>
          </a:prstGeom>
          <a:noFill/>
        </p:spPr>
        <p:txBody>
          <a:bodyPr wrap="none" rtlCol="0">
            <a:spAutoFit/>
          </a:bodyPr>
          <a:lstStyle/>
          <a:p>
            <a:pPr algn="ctr" rtl="1"/>
            <a:r>
              <a:rPr lang="ar-SA" sz="4000" b="1" dirty="0">
                <a:solidFill>
                  <a:schemeClr val="bg1"/>
                </a:solidFill>
                <a:latin typeface="Al-Jazeera-Arabic-Regular" pitchFamily="2" charset="-78"/>
                <a:cs typeface="Al-Jazeera-Arabic-Regular" pitchFamily="2" charset="-78"/>
              </a:rPr>
              <a:t>شركة جوجل </a:t>
            </a:r>
            <a:r>
              <a:rPr lang="en-US" sz="4000" b="1" dirty="0">
                <a:solidFill>
                  <a:schemeClr val="bg1"/>
                </a:solidFill>
                <a:latin typeface="Al-Jazeera-Arabic-Regular" pitchFamily="2" charset="-78"/>
                <a:cs typeface="Al-Jazeera-Arabic-Regular" pitchFamily="2" charset="-78"/>
              </a:rPr>
              <a:t>Google</a:t>
            </a:r>
          </a:p>
          <a:p>
            <a:pPr algn="ctr" rtl="1"/>
            <a:r>
              <a:rPr lang="ar-SA" sz="4000" b="1" dirty="0">
                <a:solidFill>
                  <a:schemeClr val="bg1"/>
                </a:solidFill>
                <a:latin typeface="Al-Jazeera-Arabic-Regular" pitchFamily="2" charset="-78"/>
                <a:cs typeface="Al-Jazeera-Arabic-Regular" pitchFamily="2" charset="-78"/>
              </a:rPr>
              <a:t>كمثال على النظام </a:t>
            </a:r>
            <a:r>
              <a:rPr lang="ar-SA" sz="4000" b="1" dirty="0" err="1">
                <a:solidFill>
                  <a:schemeClr val="bg1"/>
                </a:solidFill>
                <a:latin typeface="Al-Jazeera-Arabic-Regular" pitchFamily="2" charset="-78"/>
                <a:cs typeface="Al-Jazeera-Arabic-Regular" pitchFamily="2" charset="-78"/>
              </a:rPr>
              <a:t>الاتصالي</a:t>
            </a:r>
            <a:endParaRPr lang="en-US" sz="4000" b="1" dirty="0">
              <a:solidFill>
                <a:srgbClr val="FF9518"/>
              </a:solidFill>
              <a:latin typeface="Al-Jazeera-Arabic-Regular" pitchFamily="2" charset="-78"/>
              <a:cs typeface="Al-Jazeera-Arabic-Regular" pitchFamily="2" charset="-78"/>
            </a:endParaRPr>
          </a:p>
        </p:txBody>
      </p:sp>
      <p:pic>
        <p:nvPicPr>
          <p:cNvPr id="2" name="Audio Recording Jan 27, 2023 at 10:45:58 PM" descr="Audio Recording Jan 27, 2023 at 10:45:58 PM">
            <a:hlinkClick r:id="" action="ppaction://media"/>
            <a:extLst>
              <a:ext uri="{FF2B5EF4-FFF2-40B4-BE49-F238E27FC236}">
                <a16:creationId xmlns:a16="http://schemas.microsoft.com/office/drawing/2014/main" id="{75569F3B-6B53-A148-B486-F0341E3A7BB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054838" y="0"/>
            <a:ext cx="812800" cy="812800"/>
          </a:xfrm>
          <a:prstGeom prst="rect">
            <a:avLst/>
          </a:prstGeom>
        </p:spPr>
      </p:pic>
    </p:spTree>
    <p:extLst>
      <p:ext uri="{BB962C8B-B14F-4D97-AF65-F5344CB8AC3E}">
        <p14:creationId xmlns:p14="http://schemas.microsoft.com/office/powerpoint/2010/main" val="35989685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26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10532100" cy="1610200"/>
          </a:xfrm>
          <a:prstGeom prst="rect">
            <a:avLst/>
          </a:prstGeom>
        </p:spPr>
      </p:pic>
      <p:sp>
        <p:nvSpPr>
          <p:cNvPr id="7" name="TextBox 6"/>
          <p:cNvSpPr txBox="1"/>
          <p:nvPr/>
        </p:nvSpPr>
        <p:spPr>
          <a:xfrm>
            <a:off x="4697668" y="617822"/>
            <a:ext cx="310854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ما هي شركة جوجل؟</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4964184" y="1712792"/>
            <a:ext cx="6814617" cy="3912353"/>
          </a:xfrm>
          <a:prstGeom prst="rect">
            <a:avLst/>
          </a:prstGeom>
          <a:noFill/>
        </p:spPr>
        <p:txBody>
          <a:bodyPr wrap="square">
            <a:spAutoFit/>
          </a:bodyPr>
          <a:lstStyle/>
          <a:p>
            <a:pPr marL="0" algn="just" defTabSz="914400" rtl="1" eaLnBrk="1" latinLnBrk="0" hangingPunct="1">
              <a:lnSpc>
                <a:spcPct val="150000"/>
              </a:lnSpc>
            </a:pPr>
            <a:r>
              <a:rPr lang="ar-EG" sz="2400" b="0" i="0" dirty="0">
                <a:effectLst/>
                <a:latin typeface="Al-Jazeera-Arabic-Regular" pitchFamily="2" charset="-78"/>
                <a:cs typeface="Al-Jazeera-Arabic-Regular" pitchFamily="2" charset="-78"/>
              </a:rPr>
              <a:t>جوجل هي واحدة من شركات التكنولوجيا الأكثر نجاحًا في العالم، وتعرف بصفة خاصة بصعودها السريع إلى القمة منذ تأسيسها في عام 1998. أصبحت بسرعة رائدة عالمية في مجال البحث على الإنترنت ومنذ ذلك الحين توسعت إلى غيره من مجالات التكنولوجيا، مثل البريد الإلكتروني وتكنولوجيا الهاتف النقال والشبكات الاجتماعية.</a:t>
            </a:r>
            <a:endParaRPr lang="ar-SA" sz="2400" i="0" dirty="0">
              <a:effectLst/>
              <a:latin typeface="Al-Jazeera-Arabic-Regular" pitchFamily="2" charset="-78"/>
              <a:cs typeface="Al-Jazeera-Arabic-Regular" pitchFamily="2" charset="-78"/>
            </a:endParaRPr>
          </a:p>
        </p:txBody>
      </p:sp>
      <p:pic>
        <p:nvPicPr>
          <p:cNvPr id="11" name="Picture 10">
            <a:extLst>
              <a:ext uri="{FF2B5EF4-FFF2-40B4-BE49-F238E27FC236}">
                <a16:creationId xmlns:a16="http://schemas.microsoft.com/office/drawing/2014/main" id="{85783024-25FF-324A-B22A-1E7A33E96649}"/>
              </a:ext>
            </a:extLst>
          </p:cNvPr>
          <p:cNvPicPr>
            <a:picLocks noChangeAspect="1"/>
          </p:cNvPicPr>
          <p:nvPr/>
        </p:nvPicPr>
        <p:blipFill rotWithShape="1">
          <a:blip r:embed="rId8">
            <a:extLst>
              <a:ext uri="{28A0092B-C50C-407E-A947-70E740481C1C}">
                <a14:useLocalDpi xmlns:a14="http://schemas.microsoft.com/office/drawing/2010/main" val="0"/>
              </a:ext>
            </a:extLst>
          </a:blip>
          <a:srcRect l="21891" t="29576" r="23991" b="29432"/>
          <a:stretch/>
        </p:blipFill>
        <p:spPr>
          <a:xfrm>
            <a:off x="712630" y="2480694"/>
            <a:ext cx="4251554" cy="1610200"/>
          </a:xfrm>
          <a:prstGeom prst="rect">
            <a:avLst/>
          </a:prstGeom>
        </p:spPr>
      </p:pic>
      <p:pic>
        <p:nvPicPr>
          <p:cNvPr id="9" name="Audio Recording Jan 27, 2023 at 10:48:05 PM" descr="Audio Recording Jan 27, 2023 at 10:48:05 PM">
            <a:hlinkClick r:id="" action="ppaction://media"/>
            <a:extLst>
              <a:ext uri="{FF2B5EF4-FFF2-40B4-BE49-F238E27FC236}">
                <a16:creationId xmlns:a16="http://schemas.microsoft.com/office/drawing/2014/main" id="{18B32C66-24AA-BD4E-B432-6244F129BE7A}"/>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51663"/>
            <a:ext cx="812800" cy="812800"/>
          </a:xfrm>
          <a:prstGeom prst="rect">
            <a:avLst/>
          </a:prstGeom>
        </p:spPr>
      </p:pic>
    </p:spTree>
    <p:extLst>
      <p:ext uri="{BB962C8B-B14F-4D97-AF65-F5344CB8AC3E}">
        <p14:creationId xmlns:p14="http://schemas.microsoft.com/office/powerpoint/2010/main" val="3332866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372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10532100" cy="1610200"/>
          </a:xfrm>
          <a:prstGeom prst="rect">
            <a:avLst/>
          </a:prstGeom>
        </p:spPr>
      </p:pic>
      <p:sp>
        <p:nvSpPr>
          <p:cNvPr id="7" name="TextBox 6"/>
          <p:cNvSpPr txBox="1"/>
          <p:nvPr/>
        </p:nvSpPr>
        <p:spPr>
          <a:xfrm>
            <a:off x="4131808" y="617822"/>
            <a:ext cx="367440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من هم مؤسسي الشركة؟</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6305174" y="1758864"/>
            <a:ext cx="5473627" cy="3382479"/>
          </a:xfrm>
          <a:prstGeom prst="rect">
            <a:avLst/>
          </a:prstGeom>
          <a:noFill/>
        </p:spPr>
        <p:txBody>
          <a:bodyPr wrap="square">
            <a:spAutoFit/>
          </a:bodyPr>
          <a:lstStyle/>
          <a:p>
            <a:pPr marL="0" algn="just" defTabSz="914400" rtl="1" eaLnBrk="1" latinLnBrk="0" hangingPunct="1">
              <a:lnSpc>
                <a:spcPct val="150000"/>
              </a:lnSpc>
            </a:pPr>
            <a:r>
              <a:rPr lang="ar-EG" sz="2800" b="0" i="0" dirty="0">
                <a:solidFill>
                  <a:srgbClr val="202122"/>
                </a:solidFill>
                <a:effectLst/>
                <a:latin typeface="Al-Jazeera-Arabic-Regular" pitchFamily="2" charset="-78"/>
                <a:cs typeface="Al-Jazeera-Arabic-Regular" pitchFamily="2" charset="-78"/>
              </a:rPr>
              <a:t>كانت بداية شركة جوجل في صورة مشروع بحثي بدأه لاري بيج </a:t>
            </a:r>
            <a:r>
              <a:rPr lang="ar-SA" sz="2800" dirty="0">
                <a:solidFill>
                  <a:srgbClr val="202122"/>
                </a:solidFill>
                <a:latin typeface="Al-Jazeera-Arabic-Regular" pitchFamily="2" charset="-78"/>
                <a:cs typeface="Al-Jazeera-Arabic-Regular" pitchFamily="2" charset="-78"/>
              </a:rPr>
              <a:t>و</a:t>
            </a:r>
            <a:r>
              <a:rPr lang="ar-EG" sz="2800" b="0" i="0" dirty="0">
                <a:solidFill>
                  <a:srgbClr val="202122"/>
                </a:solidFill>
                <a:effectLst/>
                <a:latin typeface="Al-Jazeera-Arabic-Regular" pitchFamily="2" charset="-78"/>
                <a:cs typeface="Al-Jazeera-Arabic-Regular" pitchFamily="2" charset="-78"/>
              </a:rPr>
              <a:t>سيرجي برين، وذلك حينما كانا طالبين يقومان بتحضير رسالة الدكتوراه في جامعة ستانفورد بولاية كاليفورنيا.</a:t>
            </a:r>
          </a:p>
        </p:txBody>
      </p:sp>
      <p:pic>
        <p:nvPicPr>
          <p:cNvPr id="13" name="Content Placeholder 10">
            <a:extLst>
              <a:ext uri="{FF2B5EF4-FFF2-40B4-BE49-F238E27FC236}">
                <a16:creationId xmlns:a16="http://schemas.microsoft.com/office/drawing/2014/main" id="{88D32EA5-573B-2D4C-B837-0B047935AD45}"/>
              </a:ext>
            </a:extLst>
          </p:cNvPr>
          <p:cNvPicPr>
            <a:picLocks noChangeAspect="1"/>
          </p:cNvPicPr>
          <p:nvPr/>
        </p:nvPicPr>
        <p:blipFill rotWithShape="1">
          <a:blip r:embed="rId8"/>
          <a:srcRect l="12394" r="4558"/>
          <a:stretch/>
        </p:blipFill>
        <p:spPr>
          <a:xfrm>
            <a:off x="3389522" y="1736432"/>
            <a:ext cx="2677111" cy="3684098"/>
          </a:xfrm>
          <a:prstGeom prst="rect">
            <a:avLst/>
          </a:prstGeom>
        </p:spPr>
      </p:pic>
      <p:pic>
        <p:nvPicPr>
          <p:cNvPr id="14" name="Content Placeholder 10">
            <a:extLst>
              <a:ext uri="{FF2B5EF4-FFF2-40B4-BE49-F238E27FC236}">
                <a16:creationId xmlns:a16="http://schemas.microsoft.com/office/drawing/2014/main" id="{9F94673B-B3B5-6745-A5B2-69AD7615F59F}"/>
              </a:ext>
            </a:extLst>
          </p:cNvPr>
          <p:cNvPicPr>
            <a:picLocks noChangeAspect="1"/>
          </p:cNvPicPr>
          <p:nvPr/>
        </p:nvPicPr>
        <p:blipFill>
          <a:blip r:embed="rId9"/>
          <a:stretch>
            <a:fillRect/>
          </a:stretch>
        </p:blipFill>
        <p:spPr>
          <a:xfrm>
            <a:off x="326934" y="1742075"/>
            <a:ext cx="2824047" cy="3684098"/>
          </a:xfrm>
          <a:prstGeom prst="rect">
            <a:avLst/>
          </a:prstGeom>
        </p:spPr>
      </p:pic>
      <p:pic>
        <p:nvPicPr>
          <p:cNvPr id="9" name="Audio Recording Jan 27, 2023 at 10:49:01 PM" descr="Audio Recording Jan 27, 2023 at 10:49:01 PM">
            <a:hlinkClick r:id="" action="ppaction://media"/>
            <a:extLst>
              <a:ext uri="{FF2B5EF4-FFF2-40B4-BE49-F238E27FC236}">
                <a16:creationId xmlns:a16="http://schemas.microsoft.com/office/drawing/2014/main" id="{BF3BF903-44C0-0842-A0DC-1D80DB740ED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259875" y="6116977"/>
            <a:ext cx="812800" cy="812800"/>
          </a:xfrm>
          <a:prstGeom prst="rect">
            <a:avLst/>
          </a:prstGeom>
        </p:spPr>
      </p:pic>
    </p:spTree>
    <p:extLst>
      <p:ext uri="{BB962C8B-B14F-4D97-AF65-F5344CB8AC3E}">
        <p14:creationId xmlns:p14="http://schemas.microsoft.com/office/powerpoint/2010/main" val="2957535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par>
                                <p:cTn id="8" presetID="3" presetClass="entr" presetSubtype="1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linds(horizontal)">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mediacall" presetSubtype="0" fill="hold" nodeType="clickEffect">
                                  <p:stCondLst>
                                    <p:cond delay="0"/>
                                  </p:stCondLst>
                                  <p:childTnLst>
                                    <p:cmd type="call" cmd="playFrom(0.0)">
                                      <p:cBhvr>
                                        <p:cTn id="14" dur="50112"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5" fill="hold" display="0">
                  <p:stCondLst>
                    <p:cond delay="indefinite"/>
                  </p:stCondLst>
                  <p:endCondLst>
                    <p:cond evt="onStopAudio" delay="0">
                      <p:tgtEl>
                        <p:sldTgt/>
                      </p:tgtEl>
                    </p:cond>
                  </p:endCondLst>
                </p:cTn>
                <p:tgtEl>
                  <p:spTgt spid="9"/>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10532100" cy="1610200"/>
          </a:xfrm>
          <a:prstGeom prst="rect">
            <a:avLst/>
          </a:prstGeom>
        </p:spPr>
      </p:pic>
      <p:sp>
        <p:nvSpPr>
          <p:cNvPr id="7" name="TextBox 6"/>
          <p:cNvSpPr txBox="1"/>
          <p:nvPr/>
        </p:nvSpPr>
        <p:spPr>
          <a:xfrm>
            <a:off x="4529794" y="614321"/>
            <a:ext cx="3983784" cy="523220"/>
          </a:xfrm>
          <a:prstGeom prst="rect">
            <a:avLst/>
          </a:prstGeom>
          <a:noFill/>
        </p:spPr>
        <p:txBody>
          <a:bodyPr wrap="none" rtlCol="0">
            <a:spAutoFit/>
          </a:bodyPr>
          <a:lstStyle/>
          <a:p>
            <a:pPr marL="0" algn="r" defTabSz="914400" rtl="1" eaLnBrk="1" latinLnBrk="0" hangingPunct="1"/>
            <a:r>
              <a:rPr lang="ar-SA" sz="2800" b="1" dirty="0">
                <a:solidFill>
                  <a:schemeClr val="bg1"/>
                </a:solidFill>
                <a:latin typeface="Al-Jazeera-Arabic-Regular" pitchFamily="2" charset="-78"/>
                <a:cs typeface="Al-Jazeera-Arabic-Regular" pitchFamily="2" charset="-78"/>
              </a:rPr>
              <a:t>كيف تعمل محركات البحث؟</a:t>
            </a:r>
            <a:endParaRPr lang="en-US" sz="2800" b="1" dirty="0">
              <a:solidFill>
                <a:srgbClr val="FF9518"/>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3012124" y="1951672"/>
            <a:ext cx="8759556" cy="2954655"/>
          </a:xfrm>
          <a:prstGeom prst="rect">
            <a:avLst/>
          </a:prstGeom>
          <a:noFill/>
        </p:spPr>
        <p:txBody>
          <a:bodyPr wrap="square">
            <a:spAutoFit/>
          </a:bodyPr>
          <a:lstStyle/>
          <a:p>
            <a:pPr marL="0" algn="just" defTabSz="914400" rtl="1" eaLnBrk="1" latinLnBrk="0" hangingPunct="1">
              <a:lnSpc>
                <a:spcPct val="200000"/>
              </a:lnSpc>
            </a:pPr>
            <a:r>
              <a:rPr lang="ar-EG" sz="2400" i="0" dirty="0">
                <a:effectLst/>
                <a:latin typeface="Al-Jazeera-Arabic-Regular" pitchFamily="2" charset="-78"/>
                <a:cs typeface="Al-Jazeera-Arabic-Regular" pitchFamily="2" charset="-78"/>
              </a:rPr>
              <a:t>ينطوي عمل محرّكات البحث المختلفة على ثلاث وظائف رئيسية:</a:t>
            </a:r>
          </a:p>
          <a:p>
            <a:pPr marL="342900" indent="-342900" algn="just" defTabSz="914400" rtl="1" eaLnBrk="1" latinLnBrk="0" hangingPunct="1">
              <a:lnSpc>
                <a:spcPct val="200000"/>
              </a:lnSpc>
              <a:buFont typeface="Arial" panose="020B0604020202020204" pitchFamily="34" charset="0"/>
              <a:buChar char="•"/>
            </a:pPr>
            <a:r>
              <a:rPr lang="ar-EG" sz="2400" i="0" dirty="0">
                <a:effectLst/>
                <a:latin typeface="Al-Jazeera-Arabic-Regular" pitchFamily="2" charset="-78"/>
                <a:cs typeface="Al-Jazeera-Arabic-Regular" pitchFamily="2" charset="-78"/>
              </a:rPr>
              <a:t>الزحف </a:t>
            </a:r>
            <a:r>
              <a:rPr lang="en-US" sz="2400" i="0" dirty="0">
                <a:effectLst/>
                <a:latin typeface="Al-Jazeera-Arabic-Regular" pitchFamily="2" charset="-78"/>
                <a:cs typeface="Al-Jazeera-Arabic-Regular" pitchFamily="2" charset="-78"/>
              </a:rPr>
              <a:t>Crawling</a:t>
            </a:r>
            <a:endParaRPr lang="ar-SA" sz="2400" i="0" dirty="0">
              <a:effectLst/>
              <a:latin typeface="Al-Jazeera-Arabic-Regular" pitchFamily="2" charset="-78"/>
              <a:cs typeface="Al-Jazeera-Arabic-Regular" pitchFamily="2" charset="-78"/>
            </a:endParaRPr>
          </a:p>
          <a:p>
            <a:pPr marL="342900" indent="-342900" algn="just" defTabSz="914400" rtl="1" eaLnBrk="1" latinLnBrk="0" hangingPunct="1">
              <a:lnSpc>
                <a:spcPct val="200000"/>
              </a:lnSpc>
              <a:buFont typeface="Arial" panose="020B0604020202020204" pitchFamily="34" charset="0"/>
              <a:buChar char="•"/>
            </a:pPr>
            <a:r>
              <a:rPr lang="ar-EG" sz="2400" i="0" dirty="0">
                <a:effectLst/>
                <a:latin typeface="Al-Jazeera-Arabic-Regular" pitchFamily="2" charset="-78"/>
                <a:cs typeface="Al-Jazeera-Arabic-Regular" pitchFamily="2" charset="-78"/>
              </a:rPr>
              <a:t>الفهرسة </a:t>
            </a:r>
            <a:r>
              <a:rPr lang="en-US" sz="2400" i="0" dirty="0">
                <a:effectLst/>
                <a:latin typeface="Al-Jazeera-Arabic-Regular" pitchFamily="2" charset="-78"/>
                <a:cs typeface="Al-Jazeera-Arabic-Regular" pitchFamily="2" charset="-78"/>
              </a:rPr>
              <a:t>Indexing</a:t>
            </a:r>
            <a:endParaRPr lang="ar-SA" sz="2400" i="0" dirty="0">
              <a:effectLst/>
              <a:latin typeface="Al-Jazeera-Arabic-Regular" pitchFamily="2" charset="-78"/>
              <a:cs typeface="Al-Jazeera-Arabic-Regular" pitchFamily="2" charset="-78"/>
            </a:endParaRPr>
          </a:p>
          <a:p>
            <a:pPr marL="342900" indent="-342900" algn="just" defTabSz="914400" rtl="1" eaLnBrk="1" latinLnBrk="0" hangingPunct="1">
              <a:lnSpc>
                <a:spcPct val="200000"/>
              </a:lnSpc>
              <a:buFont typeface="Arial" panose="020B0604020202020204" pitchFamily="34" charset="0"/>
              <a:buChar char="•"/>
            </a:pPr>
            <a:r>
              <a:rPr lang="ar-EG" sz="2400" i="0" dirty="0">
                <a:effectLst/>
                <a:latin typeface="Al-Jazeera-Arabic-Regular" pitchFamily="2" charset="-78"/>
                <a:cs typeface="Al-Jazeera-Arabic-Regular" pitchFamily="2" charset="-78"/>
              </a:rPr>
              <a:t>الترتيب </a:t>
            </a:r>
            <a:r>
              <a:rPr lang="en-US" sz="2400" i="0" dirty="0">
                <a:effectLst/>
                <a:latin typeface="Al-Jazeera-Arabic-Regular" pitchFamily="2" charset="-78"/>
                <a:cs typeface="Al-Jazeera-Arabic-Regular" pitchFamily="2" charset="-78"/>
              </a:rPr>
              <a:t>Ranking</a:t>
            </a:r>
            <a:endParaRPr lang="ar-SA" sz="2400" i="0" dirty="0">
              <a:effectLst/>
              <a:latin typeface="Al-Jazeera-Arabic-Regular" pitchFamily="2" charset="-78"/>
              <a:cs typeface="Al-Jazeera-Arabic-Regular" pitchFamily="2" charset="-78"/>
            </a:endParaRPr>
          </a:p>
        </p:txBody>
      </p:sp>
      <p:pic>
        <p:nvPicPr>
          <p:cNvPr id="9" name="Audio Recording Jan 27, 2023 at 11:20:37 PM" descr="Audio Recording Jan 27, 2023 at 11:20:37 PM">
            <a:hlinkClick r:id="" action="ppaction://media"/>
            <a:extLst>
              <a:ext uri="{FF2B5EF4-FFF2-40B4-BE49-F238E27FC236}">
                <a16:creationId xmlns:a16="http://schemas.microsoft.com/office/drawing/2014/main" id="{68D2E2B4-D48B-0B4C-9505-7CB0C93A42B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59875" y="6045200"/>
            <a:ext cx="812800" cy="812800"/>
          </a:xfrm>
          <a:prstGeom prst="rect">
            <a:avLst/>
          </a:prstGeom>
        </p:spPr>
      </p:pic>
    </p:spTree>
    <p:extLst>
      <p:ext uri="{BB962C8B-B14F-4D97-AF65-F5344CB8AC3E}">
        <p14:creationId xmlns:p14="http://schemas.microsoft.com/office/powerpoint/2010/main" val="4279089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00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10532100" cy="1610200"/>
          </a:xfrm>
          <a:prstGeom prst="rect">
            <a:avLst/>
          </a:prstGeom>
        </p:spPr>
      </p:pic>
      <p:sp>
        <p:nvSpPr>
          <p:cNvPr id="7" name="TextBox 6"/>
          <p:cNvSpPr txBox="1"/>
          <p:nvPr/>
        </p:nvSpPr>
        <p:spPr>
          <a:xfrm>
            <a:off x="5244477" y="614321"/>
            <a:ext cx="3269101" cy="523220"/>
          </a:xfrm>
          <a:prstGeom prst="rect">
            <a:avLst/>
          </a:prstGeom>
          <a:noFill/>
        </p:spPr>
        <p:txBody>
          <a:bodyPr wrap="none" rtlCol="0">
            <a:spAutoFit/>
          </a:bodyPr>
          <a:lstStyle/>
          <a:p>
            <a:pPr marL="0" algn="r" defTabSz="914400" rtl="1" eaLnBrk="1" latinLnBrk="0" hangingPunct="1"/>
            <a:r>
              <a:rPr lang="ar-EG" sz="2800" b="1" i="0" dirty="0">
                <a:solidFill>
                  <a:schemeClr val="bg1"/>
                </a:solidFill>
                <a:effectLst/>
                <a:latin typeface="Al-Jazeera-Arabic-Regular" pitchFamily="2" charset="-78"/>
                <a:cs typeface="Al-Jazeera-Arabic-Regular" pitchFamily="2" charset="-78"/>
              </a:rPr>
              <a:t>الزحف أو الـ </a:t>
            </a:r>
            <a:r>
              <a:rPr lang="en-US" sz="2800" b="1" i="0" dirty="0">
                <a:solidFill>
                  <a:schemeClr val="bg1"/>
                </a:solidFill>
                <a:effectLst/>
                <a:latin typeface="Al-Jazeera-Arabic-Regular" pitchFamily="2" charset="-78"/>
                <a:cs typeface="Al-Jazeera-Arabic-Regular" pitchFamily="2" charset="-78"/>
              </a:rPr>
              <a:t>Crawling</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4899425" y="1610200"/>
            <a:ext cx="6934454" cy="4210192"/>
          </a:xfrm>
          <a:prstGeom prst="rect">
            <a:avLst/>
          </a:prstGeom>
          <a:noFill/>
        </p:spPr>
        <p:txBody>
          <a:bodyPr wrap="square">
            <a:spAutoFit/>
          </a:bodyPr>
          <a:lstStyle/>
          <a:p>
            <a:pPr marL="0" algn="just" defTabSz="914400" rtl="1" eaLnBrk="1" latinLnBrk="0" hangingPunct="1">
              <a:lnSpc>
                <a:spcPts val="3580"/>
              </a:lnSpc>
            </a:pPr>
            <a:r>
              <a:rPr lang="ar-EG" sz="2400" b="0" i="0" dirty="0">
                <a:effectLst/>
                <a:latin typeface="Al-Jazeera-Arabic-Regular" pitchFamily="2" charset="-78"/>
                <a:cs typeface="Al-Jazeera-Arabic-Regular" pitchFamily="2" charset="-78"/>
              </a:rPr>
              <a:t>هو عملية الاستكشاف في محرّكات البحث، حيث تقوم هذه المحركات بإرسال فرق من الروبوتات من أجل العثور على المحتوى الجديد أو الذي تمّ تحديثه. هذه الروبوتات ما هي إلاّ برامج حاسوبية تقوم بتصفّح الشبكة العالمية بطريقة منظّمة وممنهجة.</a:t>
            </a:r>
          </a:p>
          <a:p>
            <a:pPr marL="0" algn="just" defTabSz="914400" rtl="1" eaLnBrk="1" latinLnBrk="0" hangingPunct="1">
              <a:lnSpc>
                <a:spcPts val="3580"/>
              </a:lnSpc>
            </a:pPr>
            <a:r>
              <a:rPr lang="ar-EG" sz="2400" b="0" i="0" dirty="0">
                <a:effectLst/>
                <a:latin typeface="Al-Jazeera-Arabic-Regular" pitchFamily="2" charset="-78"/>
                <a:cs typeface="Al-Jazeera-Arabic-Regular" pitchFamily="2" charset="-78"/>
              </a:rPr>
              <a:t>ويطلق عليها أسماء أخرى مثل:</a:t>
            </a:r>
          </a:p>
          <a:p>
            <a:pPr marL="342900" indent="-342900" algn="just" defTabSz="914400" rtl="1" eaLnBrk="1" latinLnBrk="0" hangingPunct="1">
              <a:lnSpc>
                <a:spcPts val="3580"/>
              </a:lnSpc>
              <a:buFont typeface="Arial" panose="020B0604020202020204" pitchFamily="34" charset="0"/>
              <a:buChar char="•"/>
            </a:pPr>
            <a:r>
              <a:rPr lang="ar-EG" sz="2400" b="0" i="0" dirty="0">
                <a:effectLst/>
                <a:latin typeface="Al-Jazeera-Arabic-Regular" pitchFamily="2" charset="-78"/>
                <a:cs typeface="Al-Jazeera-Arabic-Regular" pitchFamily="2" charset="-78"/>
              </a:rPr>
              <a:t>زواحف الشكبة أو زواحف الويب </a:t>
            </a:r>
            <a:r>
              <a:rPr lang="en-US" sz="2400" b="0" i="0" dirty="0">
                <a:effectLst/>
                <a:latin typeface="Al-Jazeera-Arabic-Regular" pitchFamily="2" charset="-78"/>
                <a:cs typeface="Al-Jazeera-Arabic-Regular" pitchFamily="2" charset="-78"/>
              </a:rPr>
              <a:t>Web Crawlers.</a:t>
            </a:r>
            <a:endParaRPr lang="ar-SA" sz="2400" b="0" i="0" dirty="0">
              <a:effectLst/>
              <a:latin typeface="Al-Jazeera-Arabic-Regular" pitchFamily="2" charset="-78"/>
              <a:cs typeface="Al-Jazeera-Arabic-Regular" pitchFamily="2" charset="-78"/>
            </a:endParaRPr>
          </a:p>
          <a:p>
            <a:pPr marL="342900" indent="-342900" algn="just" defTabSz="914400" rtl="1" eaLnBrk="1" latinLnBrk="0" hangingPunct="1">
              <a:lnSpc>
                <a:spcPts val="3580"/>
              </a:lnSpc>
              <a:buFont typeface="Arial" panose="020B0604020202020204" pitchFamily="34" charset="0"/>
              <a:buChar char="•"/>
            </a:pPr>
            <a:r>
              <a:rPr lang="ar-EG" sz="2400" b="0" i="0" dirty="0">
                <a:effectLst/>
                <a:latin typeface="Al-Jazeera-Arabic-Regular" pitchFamily="2" charset="-78"/>
                <a:cs typeface="Al-Jazeera-Arabic-Regular" pitchFamily="2" charset="-78"/>
              </a:rPr>
              <a:t>عناكب الشبكة </a:t>
            </a:r>
            <a:r>
              <a:rPr lang="en-US" sz="2400" b="0" i="0" dirty="0">
                <a:effectLst/>
                <a:latin typeface="Al-Jazeera-Arabic-Regular" pitchFamily="2" charset="-78"/>
                <a:cs typeface="Al-Jazeera-Arabic-Regular" pitchFamily="2" charset="-78"/>
              </a:rPr>
              <a:t>Spiders.</a:t>
            </a:r>
            <a:endParaRPr lang="ar-SA" sz="2400" b="0" i="0" dirty="0">
              <a:effectLst/>
              <a:latin typeface="Al-Jazeera-Arabic-Regular" pitchFamily="2" charset="-78"/>
              <a:cs typeface="Al-Jazeera-Arabic-Regular" pitchFamily="2" charset="-78"/>
            </a:endParaRPr>
          </a:p>
          <a:p>
            <a:pPr marL="342900" indent="-342900" algn="just" defTabSz="914400" rtl="1" eaLnBrk="1" latinLnBrk="0" hangingPunct="1">
              <a:lnSpc>
                <a:spcPts val="3580"/>
              </a:lnSpc>
              <a:buFont typeface="Arial" panose="020B0604020202020204" pitchFamily="34" charset="0"/>
              <a:buChar char="•"/>
            </a:pPr>
            <a:r>
              <a:rPr lang="ar-EG" sz="2400" b="0" i="0" dirty="0">
                <a:effectLst/>
                <a:latin typeface="Al-Jazeera-Arabic-Regular" pitchFamily="2" charset="-78"/>
                <a:cs typeface="Al-Jazeera-Arabic-Regular" pitchFamily="2" charset="-78"/>
              </a:rPr>
              <a:t>آليات الشبكة </a:t>
            </a:r>
            <a:r>
              <a:rPr lang="en-US" sz="2400" b="0" i="0" dirty="0">
                <a:effectLst/>
                <a:latin typeface="Al-Jazeera-Arabic-Regular" pitchFamily="2" charset="-78"/>
                <a:cs typeface="Al-Jazeera-Arabic-Regular" pitchFamily="2" charset="-78"/>
              </a:rPr>
              <a:t>Bots. </a:t>
            </a:r>
            <a:endParaRPr lang="ar-SA" sz="2400" i="0" dirty="0">
              <a:effectLst/>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1C433AB3-40BD-DA4C-9DD6-708FCFE3A0A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40343" y="2041236"/>
            <a:ext cx="4439684" cy="3348120"/>
          </a:xfrm>
          <a:prstGeom prst="rect">
            <a:avLst/>
          </a:prstGeom>
        </p:spPr>
      </p:pic>
      <p:pic>
        <p:nvPicPr>
          <p:cNvPr id="9" name="Audio Recording Jan 27, 2023 at 11:23:10 PM" descr="Audio Recording Jan 27, 2023 at 11:23:10 PM">
            <a:hlinkClick r:id="" action="ppaction://media"/>
            <a:extLst>
              <a:ext uri="{FF2B5EF4-FFF2-40B4-BE49-F238E27FC236}">
                <a16:creationId xmlns:a16="http://schemas.microsoft.com/office/drawing/2014/main" id="{2BE65E47-69C1-004E-8CA9-875B2220B6C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51663"/>
            <a:ext cx="812800" cy="812800"/>
          </a:xfrm>
          <a:prstGeom prst="rect">
            <a:avLst/>
          </a:prstGeom>
        </p:spPr>
      </p:pic>
    </p:spTree>
    <p:extLst>
      <p:ext uri="{BB962C8B-B14F-4D97-AF65-F5344CB8AC3E}">
        <p14:creationId xmlns:p14="http://schemas.microsoft.com/office/powerpoint/2010/main" val="1841507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29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10532100" cy="1610200"/>
          </a:xfrm>
          <a:prstGeom prst="rect">
            <a:avLst/>
          </a:prstGeom>
        </p:spPr>
      </p:pic>
      <p:sp>
        <p:nvSpPr>
          <p:cNvPr id="7" name="TextBox 6"/>
          <p:cNvSpPr txBox="1"/>
          <p:nvPr/>
        </p:nvSpPr>
        <p:spPr>
          <a:xfrm>
            <a:off x="5244477" y="614321"/>
            <a:ext cx="3269101" cy="523220"/>
          </a:xfrm>
          <a:prstGeom prst="rect">
            <a:avLst/>
          </a:prstGeom>
          <a:noFill/>
        </p:spPr>
        <p:txBody>
          <a:bodyPr wrap="none" rtlCol="0">
            <a:spAutoFit/>
          </a:bodyPr>
          <a:lstStyle/>
          <a:p>
            <a:pPr marL="0" algn="r" defTabSz="914400" rtl="1" eaLnBrk="1" latinLnBrk="0" hangingPunct="1"/>
            <a:r>
              <a:rPr lang="ar-EG" sz="2800" b="1" i="0" dirty="0">
                <a:solidFill>
                  <a:schemeClr val="bg1"/>
                </a:solidFill>
                <a:effectLst/>
                <a:latin typeface="Al-Jazeera-Arabic-Regular" pitchFamily="2" charset="-78"/>
                <a:cs typeface="Al-Jazeera-Arabic-Regular" pitchFamily="2" charset="-78"/>
              </a:rPr>
              <a:t>الزحف أو الـ </a:t>
            </a:r>
            <a:r>
              <a:rPr lang="en-US" sz="2800" b="1" i="0" dirty="0">
                <a:solidFill>
                  <a:schemeClr val="bg1"/>
                </a:solidFill>
                <a:effectLst/>
                <a:latin typeface="Al-Jazeera-Arabic-Regular" pitchFamily="2" charset="-78"/>
                <a:cs typeface="Al-Jazeera-Arabic-Regular" pitchFamily="2" charset="-78"/>
              </a:rPr>
              <a:t>Crawling</a:t>
            </a:r>
            <a:endParaRPr lang="en-US" sz="2800" b="1" dirty="0">
              <a:solidFill>
                <a:schemeClr val="bg1"/>
              </a:solidFill>
              <a:latin typeface="Al-Jazeera-Arabic-Regular" pitchFamily="2" charset="-78"/>
              <a:cs typeface="Al-Jazeera-Arabic-Regular"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95BE54C2-98E7-DC47-A2A3-4AF97F391842}"/>
              </a:ext>
            </a:extLst>
          </p:cNvPr>
          <p:cNvSpPr txBox="1"/>
          <p:nvPr/>
        </p:nvSpPr>
        <p:spPr>
          <a:xfrm>
            <a:off x="439310" y="1646433"/>
            <a:ext cx="11324668" cy="4145943"/>
          </a:xfrm>
          <a:prstGeom prst="rect">
            <a:avLst/>
          </a:prstGeom>
          <a:noFill/>
        </p:spPr>
        <p:txBody>
          <a:bodyPr wrap="square">
            <a:spAutoFit/>
          </a:bodyPr>
          <a:lstStyle/>
          <a:p>
            <a:pPr marL="0" algn="just" defTabSz="914400" rtl="1" eaLnBrk="1" latinLnBrk="0" hangingPunct="1">
              <a:lnSpc>
                <a:spcPct val="150000"/>
              </a:lnSpc>
            </a:pPr>
            <a:r>
              <a:rPr lang="ar-EG" sz="2200" b="0" i="0" dirty="0">
                <a:effectLst/>
                <a:latin typeface="Al-Jazeera-Arabic-Regular" pitchFamily="2" charset="-78"/>
                <a:cs typeface="Al-Jazeera-Arabic-Regular" pitchFamily="2" charset="-78"/>
              </a:rPr>
              <a:t>يأخذ المحتوى أشكالاً مختلفة، قد يكون صفحة ويب، صورة، مقطع فيديو، ملف </a:t>
            </a:r>
            <a:r>
              <a:rPr lang="en-US" sz="2200" b="0" i="0" dirty="0">
                <a:effectLst/>
                <a:latin typeface="Al-Jazeera-Arabic-Regular" pitchFamily="2" charset="-78"/>
                <a:cs typeface="Al-Jazeera-Arabic-Regular" pitchFamily="2" charset="-78"/>
              </a:rPr>
              <a:t>PDF</a:t>
            </a:r>
            <a:r>
              <a:rPr lang="ar-SA" sz="2200" b="0" i="0" dirty="0">
                <a:effectLst/>
                <a:latin typeface="Al-Jazeera-Arabic-Regular" pitchFamily="2" charset="-78"/>
                <a:cs typeface="Al-Jazeera-Arabic-Regular" pitchFamily="2" charset="-78"/>
              </a:rPr>
              <a:t> </a:t>
            </a:r>
            <a:r>
              <a:rPr lang="en-US" sz="2200" b="0" i="0" dirty="0">
                <a:effectLst/>
                <a:latin typeface="Al-Jazeera-Arabic-Regular" pitchFamily="2" charset="-78"/>
                <a:cs typeface="Al-Jazeera-Arabic-Regular" pitchFamily="2" charset="-78"/>
              </a:rPr>
              <a:t> </a:t>
            </a:r>
            <a:r>
              <a:rPr lang="ar-EG" sz="2200" b="0" i="0" dirty="0">
                <a:effectLst/>
                <a:latin typeface="Al-Jazeera-Arabic-Regular" pitchFamily="2" charset="-78"/>
                <a:cs typeface="Al-Jazeera-Arabic-Regular" pitchFamily="2" charset="-78"/>
              </a:rPr>
              <a:t>أو غير ذلك، لكنها جميعها تُكتشف من قبل الـ </a:t>
            </a:r>
            <a:r>
              <a:rPr lang="en-US" sz="2200" b="0" i="0" dirty="0">
                <a:effectLst/>
                <a:latin typeface="Al-Jazeera-Arabic-Regular" pitchFamily="2" charset="-78"/>
                <a:cs typeface="Al-Jazeera-Arabic-Regular" pitchFamily="2" charset="-78"/>
              </a:rPr>
              <a:t>Crawlers</a:t>
            </a:r>
            <a:r>
              <a:rPr lang="ar-SA" sz="2200" b="0" i="0" dirty="0">
                <a:effectLst/>
                <a:latin typeface="Al-Jazeera-Arabic-Regular" pitchFamily="2" charset="-78"/>
                <a:cs typeface="Al-Jazeera-Arabic-Regular" pitchFamily="2" charset="-78"/>
              </a:rPr>
              <a:t> </a:t>
            </a:r>
            <a:r>
              <a:rPr lang="ar-EG" sz="2200" b="0" i="0" dirty="0">
                <a:effectLst/>
                <a:latin typeface="Al-Jazeera-Arabic-Regular" pitchFamily="2" charset="-78"/>
                <a:cs typeface="Al-Jazeera-Arabic-Regular" pitchFamily="2" charset="-78"/>
              </a:rPr>
              <a:t>عن طريق رابط الـ </a:t>
            </a:r>
            <a:r>
              <a:rPr lang="en-US" sz="2200" dirty="0">
                <a:latin typeface="Al-Jazeera-Arabic-Regular" pitchFamily="2" charset="-78"/>
                <a:cs typeface="Al-Jazeera-Arabic-Regular" pitchFamily="2" charset="-78"/>
              </a:rPr>
              <a:t>URL</a:t>
            </a:r>
            <a:r>
              <a:rPr lang="ar-SA" sz="2200" dirty="0">
                <a:latin typeface="Al-Jazeera-Arabic-Regular" pitchFamily="2" charset="-78"/>
                <a:cs typeface="Al-Jazeera-Arabic-Regular" pitchFamily="2" charset="-78"/>
              </a:rPr>
              <a:t> </a:t>
            </a:r>
          </a:p>
          <a:p>
            <a:pPr marL="0" algn="just" defTabSz="914400" rtl="1" eaLnBrk="1" latinLnBrk="0" hangingPunct="1">
              <a:lnSpc>
                <a:spcPct val="150000"/>
              </a:lnSpc>
            </a:pPr>
            <a:r>
              <a:rPr lang="en-US" sz="2400" b="1" i="0" dirty="0">
                <a:effectLst/>
                <a:latin typeface="Al-Jazeera-Arabic-Regular" pitchFamily="2" charset="-78"/>
                <a:cs typeface="Al-Jazeera-Arabic-Regular" pitchFamily="2" charset="-78"/>
              </a:rPr>
              <a:t>Google </a:t>
            </a:r>
            <a:r>
              <a:rPr lang="ar-SA" sz="2400" b="1" i="0" dirty="0">
                <a:effectLst/>
                <a:latin typeface="Al-Jazeera-Arabic-Regular" pitchFamily="2" charset="-78"/>
                <a:cs typeface="Al-Jazeera-Arabic-Regular" pitchFamily="2" charset="-78"/>
              </a:rPr>
              <a:t> </a:t>
            </a:r>
            <a:r>
              <a:rPr lang="ar-EG" sz="2400" b="1" i="0" dirty="0">
                <a:effectLst/>
                <a:latin typeface="Al-Jazeera-Arabic-Regular" pitchFamily="2" charset="-78"/>
                <a:cs typeface="Al-Jazeera-Arabic-Regular" pitchFamily="2" charset="-78"/>
              </a:rPr>
              <a:t>على سبيل المثال: </a:t>
            </a:r>
          </a:p>
          <a:p>
            <a:pPr marL="0" algn="just" defTabSz="914400" rtl="1" eaLnBrk="1" latinLnBrk="0" hangingPunct="1">
              <a:lnSpc>
                <a:spcPct val="150000"/>
              </a:lnSpc>
            </a:pPr>
            <a:r>
              <a:rPr lang="ar-EG" sz="2200" b="0" i="0" dirty="0">
                <a:effectLst/>
                <a:latin typeface="Al-Jazeera-Arabic-Regular" pitchFamily="2" charset="-78"/>
                <a:cs typeface="Al-Jazeera-Arabic-Regular" pitchFamily="2" charset="-78"/>
              </a:rPr>
              <a:t>تبدأ روبوتات جوجل </a:t>
            </a:r>
            <a:r>
              <a:rPr lang="en-US" sz="2200" b="0" i="0" dirty="0">
                <a:effectLst/>
                <a:latin typeface="Al-Jazeera-Arabic-Regular" pitchFamily="2" charset="-78"/>
                <a:cs typeface="Al-Jazeera-Arabic-Regular" pitchFamily="2" charset="-78"/>
              </a:rPr>
              <a:t>Googlebot</a:t>
            </a:r>
            <a:r>
              <a:rPr lang="ar-SA" sz="2200" dirty="0">
                <a:latin typeface="Al-Jazeera-Arabic-Regular" pitchFamily="2" charset="-78"/>
                <a:cs typeface="Al-Jazeera-Arabic-Regular" pitchFamily="2" charset="-78"/>
              </a:rPr>
              <a:t> </a:t>
            </a:r>
            <a:r>
              <a:rPr lang="ar-EG" sz="2200" b="0" i="0" dirty="0">
                <a:effectLst/>
                <a:latin typeface="Al-Jazeera-Arabic-Regular" pitchFamily="2" charset="-78"/>
                <a:cs typeface="Al-Jazeera-Arabic-Regular" pitchFamily="2" charset="-78"/>
              </a:rPr>
              <a:t>بزيارة عدد قليل من صفحات الويب، ثمّ تستكشف جميع الروابط الداخلية </a:t>
            </a:r>
            <a:r>
              <a:rPr lang="en-US" sz="2200" b="0" i="0" dirty="0">
                <a:effectLst/>
                <a:latin typeface="Al-Jazeera-Arabic-Regular" pitchFamily="2" charset="-78"/>
                <a:cs typeface="Al-Jazeera-Arabic-Regular" pitchFamily="2" charset="-78"/>
              </a:rPr>
              <a:t>Internal Links </a:t>
            </a:r>
            <a:r>
              <a:rPr lang="ar-SA" sz="2200" b="0" i="0" dirty="0">
                <a:effectLst/>
                <a:latin typeface="Al-Jazeera-Arabic-Regular" pitchFamily="2" charset="-78"/>
                <a:cs typeface="Al-Jazeera-Arabic-Regular" pitchFamily="2" charset="-78"/>
              </a:rPr>
              <a:t> </a:t>
            </a:r>
            <a:r>
              <a:rPr lang="ar-EG" sz="2200" b="0" i="0" dirty="0">
                <a:effectLst/>
                <a:latin typeface="Al-Jazeera-Arabic-Regular" pitchFamily="2" charset="-78"/>
                <a:cs typeface="Al-Jazeera-Arabic-Regular" pitchFamily="2" charset="-78"/>
              </a:rPr>
              <a:t>والخارجية </a:t>
            </a:r>
            <a:r>
              <a:rPr lang="en-US" sz="2200" b="0" i="0" dirty="0">
                <a:effectLst/>
                <a:latin typeface="Al-Jazeera-Arabic-Regular" pitchFamily="2" charset="-78"/>
                <a:cs typeface="Al-Jazeera-Arabic-Regular" pitchFamily="2" charset="-78"/>
              </a:rPr>
              <a:t>External Links </a:t>
            </a:r>
            <a:r>
              <a:rPr lang="ar-SA" sz="2200" b="0" i="0" dirty="0">
                <a:effectLst/>
                <a:latin typeface="Al-Jazeera-Arabic-Regular" pitchFamily="2" charset="-78"/>
                <a:cs typeface="Al-Jazeera-Arabic-Regular" pitchFamily="2" charset="-78"/>
              </a:rPr>
              <a:t> </a:t>
            </a:r>
            <a:r>
              <a:rPr lang="ar-EG" sz="2200" b="0" i="0" dirty="0">
                <a:effectLst/>
                <a:latin typeface="Al-Jazeera-Arabic-Regular" pitchFamily="2" charset="-78"/>
                <a:cs typeface="Al-Jazeera-Arabic-Regular" pitchFamily="2" charset="-78"/>
              </a:rPr>
              <a:t>في هذه الصفحات، فتنتقل إلى صفحات جديدة، وتفعل ما فعلته في المرة الأولى، وهكذا حتى تتوسّع شبكة الاستكشاف ويتمّ العثور على أيّ محتوى جديد. خلال عملية التنقّل هذه بين الروابط والصفحات، يأخذ روبوت جوجل نسخة من رابط كلّ صفحة يقوم بزيارتها، وهكذا يتمّ تجميع المحتوى، وإضافته إلى فهرس جوجل المعروف باسم </a:t>
            </a:r>
            <a:r>
              <a:rPr lang="en-US" sz="2200" b="0" i="0" dirty="0">
                <a:effectLst/>
                <a:latin typeface="Al-Jazeera-Arabic-Regular" pitchFamily="2" charset="-78"/>
                <a:cs typeface="Al-Jazeera-Arabic-Regular" pitchFamily="2" charset="-78"/>
              </a:rPr>
              <a:t>Caffeine</a:t>
            </a:r>
            <a:r>
              <a:rPr lang="ar-SA" sz="2200" b="0" i="0" dirty="0">
                <a:effectLst/>
                <a:latin typeface="Al-Jazeera-Arabic-Regular" pitchFamily="2" charset="-78"/>
                <a:cs typeface="Al-Jazeera-Arabic-Regular" pitchFamily="2" charset="-78"/>
              </a:rPr>
              <a:t>.</a:t>
            </a:r>
            <a:endParaRPr lang="ar-SA" sz="2200" i="0" dirty="0">
              <a:effectLst/>
              <a:latin typeface="Al-Jazeera-Arabic-Regular" pitchFamily="2" charset="-78"/>
              <a:cs typeface="Al-Jazeera-Arabic-Regular" pitchFamily="2" charset="-78"/>
            </a:endParaRPr>
          </a:p>
        </p:txBody>
      </p:sp>
      <p:pic>
        <p:nvPicPr>
          <p:cNvPr id="9" name="Audio Recording Jan 27, 2023 at 11:30:01 PM" descr="Audio Recording Jan 27, 2023 at 11:30:01 PM">
            <a:hlinkClick r:id="" action="ppaction://media"/>
            <a:extLst>
              <a:ext uri="{FF2B5EF4-FFF2-40B4-BE49-F238E27FC236}">
                <a16:creationId xmlns:a16="http://schemas.microsoft.com/office/drawing/2014/main" id="{21F0E767-90ED-7A43-A8E6-90FB11C2A5A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133860" y="6051663"/>
            <a:ext cx="812800" cy="812800"/>
          </a:xfrm>
          <a:prstGeom prst="rect">
            <a:avLst/>
          </a:prstGeom>
        </p:spPr>
      </p:pic>
    </p:spTree>
    <p:extLst>
      <p:ext uri="{BB962C8B-B14F-4D97-AF65-F5344CB8AC3E}">
        <p14:creationId xmlns:p14="http://schemas.microsoft.com/office/powerpoint/2010/main" val="3808615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609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341916" y="1441220"/>
            <a:ext cx="11508167" cy="4607608"/>
          </a:xfrm>
          <a:prstGeom prst="rect">
            <a:avLst/>
          </a:prstGeom>
          <a:noFill/>
        </p:spPr>
        <p:txBody>
          <a:bodyPr wrap="square">
            <a:spAutoFit/>
          </a:bodyPr>
          <a:lstStyle/>
          <a:p>
            <a:pPr marL="0" algn="just" defTabSz="914400" rtl="1" eaLnBrk="1" latinLnBrk="0" hangingPunct="1">
              <a:lnSpc>
                <a:spcPct val="150000"/>
              </a:lnSpc>
            </a:pPr>
            <a:r>
              <a:rPr lang="ar-EG" sz="2200" b="0" i="0" dirty="0">
                <a:effectLst/>
                <a:latin typeface="Al-Jazeera-Arabic-Regular" pitchFamily="2" charset="-78"/>
                <a:cs typeface="Al-Jazeera-Arabic-Regular" pitchFamily="2" charset="-78"/>
              </a:rPr>
              <a:t>بعد العثور على المحتوى الجديد، تقوم محركات البحث بمعالجة هذا المحتوى وترتيبه في فهرس خاص، وهو عبارة عن قاعدة بيانات ضخمة من الروابط المكتشفة خلال عملية الزحف، والتي يتمّ الرجوع إليها لاحقًا لاستخراج رابط مناسب يجيب عن استعلام الباحث عن شيء معيّن على محرّك البحث.</a:t>
            </a:r>
          </a:p>
          <a:p>
            <a:pPr marL="0" algn="just" defTabSz="914400" rtl="1" eaLnBrk="1" latinLnBrk="0" hangingPunct="1">
              <a:lnSpc>
                <a:spcPct val="150000"/>
              </a:lnSpc>
            </a:pPr>
            <a:endParaRPr lang="ar-EG" sz="2200" b="0" i="0" dirty="0">
              <a:effectLst/>
              <a:latin typeface="Al-Jazeera-Arabic-Regular" pitchFamily="2" charset="-78"/>
              <a:cs typeface="Al-Jazeera-Arabic-Regular" pitchFamily="2" charset="-78"/>
            </a:endParaRPr>
          </a:p>
          <a:p>
            <a:pPr marL="0" algn="just" defTabSz="914400" rtl="1" eaLnBrk="1" latinLnBrk="0" hangingPunct="1">
              <a:lnSpc>
                <a:spcPct val="150000"/>
              </a:lnSpc>
            </a:pPr>
            <a:r>
              <a:rPr lang="ar-EG" sz="2200" b="1" i="0" dirty="0">
                <a:effectLst/>
                <a:latin typeface="Al-Jazeera-Arabic-Regular" pitchFamily="2" charset="-78"/>
                <a:cs typeface="Al-Jazeera-Arabic-Regular" pitchFamily="2" charset="-78"/>
              </a:rPr>
              <a:t>كيف يتمّ فهرسة الروابط بالضبط؟</a:t>
            </a:r>
          </a:p>
          <a:p>
            <a:pPr marL="0" algn="just" defTabSz="914400" rtl="1" eaLnBrk="1" latinLnBrk="0" hangingPunct="1">
              <a:lnSpc>
                <a:spcPct val="150000"/>
              </a:lnSpc>
            </a:pPr>
            <a:r>
              <a:rPr lang="ar-EG" sz="2200" b="0" i="0" dirty="0">
                <a:effectLst/>
                <a:latin typeface="Al-Jazeera-Arabic-Regular" pitchFamily="2" charset="-78"/>
                <a:cs typeface="Al-Jazeera-Arabic-Regular" pitchFamily="2" charset="-78"/>
              </a:rPr>
              <a:t>خلال عملية الفهرسة يحاول محرّك البحث فهم محتوى الصفحات التي تمّ العثور عليها، حيث يقوم بتحليلها وتصنيف الصور ومقاطع الفيديو وبقية أشكال المحتوى بناءً على العديد من العوامل والخوارزميات، ثمّ يتمّ تخزين هذا المحتوى في قاعدة بيانات ضخمة محفوظة في عدد هائل من الـ</a:t>
            </a:r>
            <a:r>
              <a:rPr lang="en-US" sz="2200" b="0" i="0" dirty="0">
                <a:effectLst/>
                <a:latin typeface="Al-Jazeera-Arabic-Regular" pitchFamily="2" charset="-78"/>
                <a:cs typeface="Al-Jazeera-Arabic-Regular" pitchFamily="2" charset="-78"/>
              </a:rPr>
              <a:t>servers</a:t>
            </a:r>
            <a:r>
              <a:rPr lang="ar-EG" sz="2200" b="0" i="0" dirty="0">
                <a:effectLst/>
                <a:latin typeface="Al-Jazeera-Arabic-Regular" pitchFamily="2" charset="-78"/>
                <a:cs typeface="Al-Jazeera-Arabic-Regular" pitchFamily="2" charset="-78"/>
              </a:rPr>
              <a:t>.</a:t>
            </a:r>
            <a:endParaRPr lang="ar-SA" sz="2200" i="0" dirty="0">
              <a:effectLst/>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38009093-C4E5-6443-A940-36A679B1A9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530" y="3006450"/>
            <a:ext cx="3128648" cy="1021841"/>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0" y="-14990"/>
            <a:ext cx="10532100" cy="1610200"/>
          </a:xfrm>
          <a:prstGeom prst="rect">
            <a:avLst/>
          </a:prstGeom>
        </p:spPr>
      </p:pic>
      <p:sp>
        <p:nvSpPr>
          <p:cNvPr id="7" name="TextBox 6"/>
          <p:cNvSpPr txBox="1"/>
          <p:nvPr/>
        </p:nvSpPr>
        <p:spPr>
          <a:xfrm>
            <a:off x="4459395" y="632811"/>
            <a:ext cx="3901453" cy="523220"/>
          </a:xfrm>
          <a:prstGeom prst="rect">
            <a:avLst/>
          </a:prstGeom>
          <a:noFill/>
        </p:spPr>
        <p:txBody>
          <a:bodyPr wrap="none" rtlCol="0">
            <a:spAutoFit/>
          </a:bodyPr>
          <a:lstStyle/>
          <a:p>
            <a:pPr marL="0" algn="r" defTabSz="914400" rtl="1" eaLnBrk="1" latinLnBrk="0" hangingPunct="1"/>
            <a:r>
              <a:rPr lang="ar-EG" sz="2800" b="1" dirty="0">
                <a:solidFill>
                  <a:schemeClr val="bg1"/>
                </a:solidFill>
                <a:effectLst/>
                <a:latin typeface="Al-Jazeera-Arabic-Bold" pitchFamily="2" charset="-78"/>
                <a:cs typeface="Al-Jazeera-Arabic-Bold" pitchFamily="2" charset="-78"/>
              </a:rPr>
              <a:t>الفهرسة أو الـ </a:t>
            </a:r>
            <a:r>
              <a:rPr lang="en-US" sz="2800" b="1" dirty="0">
                <a:solidFill>
                  <a:schemeClr val="bg1"/>
                </a:solidFill>
                <a:effectLst/>
                <a:latin typeface="Al-Jazeera-Arabic-Bold" pitchFamily="2" charset="-78"/>
                <a:cs typeface="Al-Jazeera-Arabic-Bold" pitchFamily="2" charset="-78"/>
              </a:rPr>
              <a:t>Indexing </a:t>
            </a:r>
            <a:endParaRPr lang="ar-SA" sz="2800" b="1"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pic>
        <p:nvPicPr>
          <p:cNvPr id="11" name="Audio Recording Jan 27, 2023 at 11:38:25 PM" descr="Audio Recording Jan 27, 2023 at 11:38:25 PM">
            <a:hlinkClick r:id="" action="ppaction://media"/>
            <a:extLst>
              <a:ext uri="{FF2B5EF4-FFF2-40B4-BE49-F238E27FC236}">
                <a16:creationId xmlns:a16="http://schemas.microsoft.com/office/drawing/2014/main" id="{A7DD5294-EEFE-7147-99A8-B63DD7D6C62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48989" y="6088768"/>
            <a:ext cx="812800" cy="812800"/>
          </a:xfrm>
          <a:prstGeom prst="rect">
            <a:avLst/>
          </a:prstGeom>
        </p:spPr>
      </p:pic>
    </p:spTree>
    <p:extLst>
      <p:ext uri="{BB962C8B-B14F-4D97-AF65-F5344CB8AC3E}">
        <p14:creationId xmlns:p14="http://schemas.microsoft.com/office/powerpoint/2010/main" val="225226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416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4197246" y="1441220"/>
            <a:ext cx="7652837" cy="4466351"/>
          </a:xfrm>
          <a:prstGeom prst="rect">
            <a:avLst/>
          </a:prstGeom>
          <a:noFill/>
        </p:spPr>
        <p:txBody>
          <a:bodyPr wrap="square">
            <a:spAutoFit/>
          </a:bodyPr>
          <a:lstStyle/>
          <a:p>
            <a:pPr marL="0" algn="just" defTabSz="914400" rtl="1" eaLnBrk="1" latinLnBrk="0" hangingPunct="1">
              <a:lnSpc>
                <a:spcPct val="150000"/>
              </a:lnSpc>
            </a:pPr>
            <a:r>
              <a:rPr lang="ar-EG" sz="2400" b="0" i="0" dirty="0">
                <a:solidFill>
                  <a:srgbClr val="696969"/>
                </a:solidFill>
                <a:effectLst/>
                <a:latin typeface="Al-Jazeera-Arabic-Regular" pitchFamily="2" charset="-78"/>
                <a:cs typeface="Al-Jazeera-Arabic-Regular" pitchFamily="2" charset="-78"/>
              </a:rPr>
              <a:t>عندما يُجري أحدهم بحثًا على شبكة الإنترنت، تقوم محرّكات البحث بالرجوع إلى فهرسها واختيار الروابط ذات العلاقة الأكبر باستعلام الباحث، ثمّ ترتيبها وعرضها للبحث أملاً في تقديم إجابة مناسبة له. تسمّى عملية ترتيب المحتوى هذه وفقًا لمدى علاقته بالاستعلام المطروح الـ </a:t>
            </a:r>
            <a:r>
              <a:rPr lang="en-US" sz="2400" b="0" i="0" dirty="0">
                <a:solidFill>
                  <a:srgbClr val="696969"/>
                </a:solidFill>
                <a:effectLst/>
                <a:latin typeface="Al-Jazeera-Arabic-Regular" pitchFamily="2" charset="-78"/>
                <a:cs typeface="Al-Jazeera-Arabic-Regular" pitchFamily="2" charset="-78"/>
              </a:rPr>
              <a:t>Ranking </a:t>
            </a:r>
            <a:r>
              <a:rPr lang="ar-EG" sz="2400" b="0" i="0" dirty="0">
                <a:solidFill>
                  <a:srgbClr val="696969"/>
                </a:solidFill>
                <a:effectLst/>
                <a:latin typeface="Al-Jazeera-Arabic-Regular" pitchFamily="2" charset="-78"/>
                <a:cs typeface="Al-Jazeera-Arabic-Regular" pitchFamily="2" charset="-78"/>
              </a:rPr>
              <a:t>أو الترتيب. وكلّما كان ترتيب الموقع أعلى، كانت احتمالية أن يجيب عن الاستعلام أو الاستفسار أكبر. وهذا هو السبب في أنّ الموقع الأول الذي يظهر لك في صفحة نتائج البحث يكون في الأغلب هو الأفضل. </a:t>
            </a:r>
            <a:endParaRPr lang="ar-SA" sz="2200" i="0" dirty="0">
              <a:effectLst/>
              <a:latin typeface="Al-Jazeera-Arabic-Regular" pitchFamily="2" charset="-78"/>
              <a:cs typeface="Al-Jazeera-Arabic-Regular" pitchFamily="2" charset="-78"/>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14990"/>
            <a:ext cx="10532100" cy="1610200"/>
          </a:xfrm>
          <a:prstGeom prst="rect">
            <a:avLst/>
          </a:prstGeom>
        </p:spPr>
      </p:pic>
      <p:sp>
        <p:nvSpPr>
          <p:cNvPr id="7" name="TextBox 6"/>
          <p:cNvSpPr txBox="1"/>
          <p:nvPr/>
        </p:nvSpPr>
        <p:spPr>
          <a:xfrm>
            <a:off x="4804504" y="602831"/>
            <a:ext cx="3541354" cy="523220"/>
          </a:xfrm>
          <a:prstGeom prst="rect">
            <a:avLst/>
          </a:prstGeom>
          <a:noFill/>
        </p:spPr>
        <p:txBody>
          <a:bodyPr wrap="none" rtlCol="0">
            <a:spAutoFit/>
          </a:bodyPr>
          <a:lstStyle/>
          <a:p>
            <a:pPr marL="0" algn="r" defTabSz="914400" rtl="1" eaLnBrk="1" latinLnBrk="0" hangingPunct="1"/>
            <a:r>
              <a:rPr lang="ar-EG" sz="2800" b="1" dirty="0">
                <a:solidFill>
                  <a:schemeClr val="bg1"/>
                </a:solidFill>
                <a:effectLst/>
                <a:latin typeface="Al-Jazeera-Arabic-Bold" pitchFamily="2" charset="-78"/>
                <a:cs typeface="Al-Jazeera-Arabic-Bold" pitchFamily="2" charset="-78"/>
              </a:rPr>
              <a:t>الترتيب أو الـ </a:t>
            </a:r>
            <a:r>
              <a:rPr lang="en-US" sz="2800" b="1" dirty="0">
                <a:solidFill>
                  <a:schemeClr val="bg1"/>
                </a:solidFill>
                <a:effectLst/>
                <a:latin typeface="Al-Jazeera-Arabic-Bold" pitchFamily="2" charset="-78"/>
                <a:cs typeface="Al-Jazeera-Arabic-Bold" pitchFamily="2" charset="-78"/>
              </a:rPr>
              <a:t>Ranking</a:t>
            </a:r>
            <a:endParaRPr lang="ar-SA" sz="2800" b="1"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pic>
        <p:nvPicPr>
          <p:cNvPr id="13" name="Picture 12">
            <a:extLst>
              <a:ext uri="{FF2B5EF4-FFF2-40B4-BE49-F238E27FC236}">
                <a16:creationId xmlns:a16="http://schemas.microsoft.com/office/drawing/2014/main" id="{D50F9F93-8AE9-9047-A6DB-E9268197144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3206" y="2746994"/>
            <a:ext cx="3728456" cy="1610200"/>
          </a:xfrm>
          <a:prstGeom prst="rect">
            <a:avLst/>
          </a:prstGeom>
        </p:spPr>
      </p:pic>
      <p:pic>
        <p:nvPicPr>
          <p:cNvPr id="9" name="Audio Recording Jan 27, 2023 at 11:47:00 PM" descr="Audio Recording Jan 27, 2023 at 11:47:00 PM">
            <a:hlinkClick r:id="" action="ppaction://media"/>
            <a:extLst>
              <a:ext uri="{FF2B5EF4-FFF2-40B4-BE49-F238E27FC236}">
                <a16:creationId xmlns:a16="http://schemas.microsoft.com/office/drawing/2014/main" id="{47EEC2CA-4A37-D142-88AD-CA376926F38E}"/>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3289" y="6129659"/>
            <a:ext cx="812800" cy="812800"/>
          </a:xfrm>
          <a:prstGeom prst="rect">
            <a:avLst/>
          </a:prstGeom>
        </p:spPr>
      </p:pic>
    </p:spTree>
    <p:extLst>
      <p:ext uri="{BB962C8B-B14F-4D97-AF65-F5344CB8AC3E}">
        <p14:creationId xmlns:p14="http://schemas.microsoft.com/office/powerpoint/2010/main" val="2118316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2304"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651740" y="1499463"/>
            <a:ext cx="11198343" cy="4210192"/>
          </a:xfrm>
          <a:prstGeom prst="rect">
            <a:avLst/>
          </a:prstGeom>
          <a:noFill/>
        </p:spPr>
        <p:txBody>
          <a:bodyPr wrap="square">
            <a:spAutoFit/>
          </a:bodyPr>
          <a:lstStyle/>
          <a:p>
            <a:pPr marL="0" algn="just" defTabSz="914400" rtl="1" eaLnBrk="1" latinLnBrk="0" hangingPunct="1">
              <a:lnSpc>
                <a:spcPts val="3580"/>
              </a:lnSpc>
            </a:pPr>
            <a:r>
              <a:rPr lang="ar-EG" sz="2400" i="0" dirty="0">
                <a:effectLst/>
                <a:latin typeface="Al-Jazeera-Arabic-Regular" pitchFamily="2" charset="-78"/>
                <a:cs typeface="Al-Jazeera-Arabic-Regular" pitchFamily="2" charset="-78"/>
              </a:rPr>
              <a:t>التعرّف على مبدأ عمل محركات البحث لا يساعدك فقط على إجراء بحث أفضل على شبكة الإنترنت من خلال اختيار الكلمات المناسبة وتقييم النتائج المعروضة أمامك، لكنه يلعب دورًا أساسيًا أيضًا في كيفية بناء موقع الويب الخاصّ بك. وهنا لابدّ أن تعلم أنّه، ولكي يظهر موقعك في نتائج البحث، لابدّ أولاً أن يكون مرئيًا لمحركات البحث. وهذه الجزئية هي الأهمّ على الإطلاق في عملية تحسين محركات البحث: فإن لم يكن موقعك مرئيًا، لن تستطيع بأيّ شكل من الأشكال أن تظهر في صفحات نتائج البحث </a:t>
            </a:r>
            <a:r>
              <a:rPr lang="en-US" sz="2400" i="0" dirty="0">
                <a:effectLst/>
                <a:latin typeface="Al-Jazeera-Arabic-Regular" pitchFamily="2" charset="-78"/>
                <a:cs typeface="Al-Jazeera-Arabic-Regular" pitchFamily="2" charset="-78"/>
              </a:rPr>
              <a:t> .SERPs</a:t>
            </a:r>
            <a:r>
              <a:rPr lang="ar-EG" sz="2400" i="0" dirty="0">
                <a:effectLst/>
                <a:latin typeface="Al-Jazeera-Arabic-Regular" pitchFamily="2" charset="-78"/>
                <a:cs typeface="Al-Jazeera-Arabic-Regular" pitchFamily="2" charset="-78"/>
              </a:rPr>
              <a:t>وإن لم تكن صفحات الويب مبنية بطريقة تستطيع محرّكات الويب فهم</a:t>
            </a:r>
            <a:r>
              <a:rPr lang="ar-SA" sz="2400" dirty="0" err="1">
                <a:latin typeface="Al-Jazeera-Arabic-Regular" pitchFamily="2" charset="-78"/>
                <a:cs typeface="Al-Jazeera-Arabic-Regular" pitchFamily="2" charset="-78"/>
              </a:rPr>
              <a:t>ت</a:t>
            </a:r>
            <a:r>
              <a:rPr lang="ar-EG" sz="2400" i="0" dirty="0">
                <a:effectLst/>
                <a:latin typeface="Al-Jazeera-Arabic-Regular" pitchFamily="2" charset="-78"/>
                <a:cs typeface="Al-Jazeera-Arabic-Regular" pitchFamily="2" charset="-78"/>
              </a:rPr>
              <a:t>ها وفهرستها، فوجودها على شبكة الإنترنت وعدمه واحد. احرص إذن على تهيئة موقعك الإلكتروني جيّدًا لتتمكّن محركات البحث من اكتشافه وفهرسته وترتيبه، وهذا بالضبط ما يدور حوله علم تحسين محرّكات البحث أو الـ </a:t>
            </a:r>
            <a:r>
              <a:rPr lang="en-US" sz="2400" i="0" dirty="0">
                <a:effectLst/>
                <a:latin typeface="Al-Jazeera-Arabic-Regular" pitchFamily="2" charset="-78"/>
                <a:cs typeface="Al-Jazeera-Arabic-Regular" pitchFamily="2" charset="-78"/>
              </a:rPr>
              <a:t>SEO. </a:t>
            </a:r>
            <a:endParaRPr lang="ar-SA" sz="2200" i="0" dirty="0">
              <a:effectLst/>
              <a:latin typeface="Al-Jazeera-Arabic-Regular" pitchFamily="2" charset="-78"/>
              <a:cs typeface="Al-Jazeera-Arabic-Regular" pitchFamily="2" charset="-78"/>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14990"/>
            <a:ext cx="10532100" cy="1610200"/>
          </a:xfrm>
          <a:prstGeom prst="rect">
            <a:avLst/>
          </a:prstGeom>
        </p:spPr>
      </p:pic>
      <p:sp>
        <p:nvSpPr>
          <p:cNvPr id="7" name="TextBox 6"/>
          <p:cNvSpPr txBox="1"/>
          <p:nvPr/>
        </p:nvSpPr>
        <p:spPr>
          <a:xfrm>
            <a:off x="2768253" y="569998"/>
            <a:ext cx="7400593" cy="523220"/>
          </a:xfrm>
          <a:prstGeom prst="rect">
            <a:avLst/>
          </a:prstGeom>
          <a:noFill/>
        </p:spPr>
        <p:txBody>
          <a:bodyPr wrap="square" rtlCol="0">
            <a:spAutoFit/>
          </a:bodyPr>
          <a:lstStyle/>
          <a:p>
            <a:pPr marL="0" algn="r" defTabSz="914400" rtl="1" eaLnBrk="1" latinLnBrk="0" hangingPunct="1"/>
            <a:r>
              <a:rPr lang="ar-EG" sz="2800" dirty="0">
                <a:solidFill>
                  <a:schemeClr val="bg1"/>
                </a:solidFill>
                <a:effectLst/>
                <a:latin typeface="Al-Jazeera-Arabic-Bold" pitchFamily="2" charset="-78"/>
                <a:cs typeface="Al-Jazeera-Arabic-Bold" pitchFamily="2" charset="-78"/>
              </a:rPr>
              <a:t>لماذا يجب أن تهتمّ بكيفية عمل محركات البحث؟ </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pic>
        <p:nvPicPr>
          <p:cNvPr id="9" name="Audio Recording Jan 27, 2023 at 11:53:22 PM" descr="Audio Recording Jan 27, 2023 at 11:53:22 PM">
            <a:hlinkClick r:id="" action="ppaction://media"/>
            <a:extLst>
              <a:ext uri="{FF2B5EF4-FFF2-40B4-BE49-F238E27FC236}">
                <a16:creationId xmlns:a16="http://schemas.microsoft.com/office/drawing/2014/main" id="{FB6F2214-D1C4-E74B-B2DA-D4538B554A53}"/>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79200" y="6105096"/>
            <a:ext cx="812800" cy="812800"/>
          </a:xfrm>
          <a:prstGeom prst="rect">
            <a:avLst/>
          </a:prstGeom>
        </p:spPr>
      </p:pic>
    </p:spTree>
    <p:extLst>
      <p:ext uri="{BB962C8B-B14F-4D97-AF65-F5344CB8AC3E}">
        <p14:creationId xmlns:p14="http://schemas.microsoft.com/office/powerpoint/2010/main" val="917472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324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14990"/>
            <a:ext cx="10532100" cy="1610200"/>
          </a:xfrm>
          <a:prstGeom prst="rect">
            <a:avLst/>
          </a:prstGeom>
        </p:spPr>
      </p:pic>
      <p:sp>
        <p:nvSpPr>
          <p:cNvPr id="7" name="TextBox 6"/>
          <p:cNvSpPr txBox="1"/>
          <p:nvPr/>
        </p:nvSpPr>
        <p:spPr>
          <a:xfrm>
            <a:off x="2768253" y="569998"/>
            <a:ext cx="7400593" cy="584775"/>
          </a:xfrm>
          <a:prstGeom prst="rect">
            <a:avLst/>
          </a:prstGeom>
          <a:noFill/>
        </p:spPr>
        <p:txBody>
          <a:bodyPr wrap="square" rtlCol="0">
            <a:spAutoFit/>
          </a:bodyPr>
          <a:lstStyle/>
          <a:p>
            <a:pPr marL="0" algn="ctr" defTabSz="914400" eaLnBrk="1" latinLnBrk="0" hangingPunct="1"/>
            <a:r>
              <a:rPr lang="en-US" sz="3200" dirty="0">
                <a:solidFill>
                  <a:schemeClr val="bg1"/>
                </a:solidFill>
                <a:effectLst/>
                <a:latin typeface="Al-Jazeera-Arabic-Bold" pitchFamily="2" charset="-78"/>
                <a:cs typeface="Al-Jazeera-Arabic-Bold" pitchFamily="2" charset="-78"/>
              </a:rPr>
              <a:t>(SERP)</a:t>
            </a:r>
            <a:r>
              <a:rPr lang="en-US" sz="2800" dirty="0">
                <a:solidFill>
                  <a:schemeClr val="bg1"/>
                </a:solidFill>
                <a:effectLst/>
                <a:latin typeface="Al-Jazeera-Arabic-Bold" pitchFamily="2" charset="-78"/>
                <a:cs typeface="Al-Jazeera-Arabic-Bold" pitchFamily="2" charset="-78"/>
              </a:rPr>
              <a:t> Search Engine Result Page</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pic>
        <p:nvPicPr>
          <p:cNvPr id="10" name="Picture 9">
            <a:extLst>
              <a:ext uri="{FF2B5EF4-FFF2-40B4-BE49-F238E27FC236}">
                <a16:creationId xmlns:a16="http://schemas.microsoft.com/office/drawing/2014/main" id="{98E856D6-2081-8D4B-8DC2-0749547EEB0F}"/>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72125" y="1350976"/>
            <a:ext cx="6445240" cy="4598268"/>
          </a:xfrm>
          <a:prstGeom prst="rect">
            <a:avLst/>
          </a:prstGeom>
        </p:spPr>
      </p:pic>
      <p:pic>
        <p:nvPicPr>
          <p:cNvPr id="9" name="Audio Recording Jan 27, 2023 at 11:54:18 PM" descr="Audio Recording Jan 27, 2023 at 11:54:18 PM">
            <a:hlinkClick r:id="" action="ppaction://media"/>
            <a:extLst>
              <a:ext uri="{FF2B5EF4-FFF2-40B4-BE49-F238E27FC236}">
                <a16:creationId xmlns:a16="http://schemas.microsoft.com/office/drawing/2014/main" id="{894048A9-A337-0A4B-A7F2-061F47FF4C3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51663"/>
            <a:ext cx="812800" cy="812800"/>
          </a:xfrm>
          <a:prstGeom prst="rect">
            <a:avLst/>
          </a:prstGeom>
        </p:spPr>
      </p:pic>
    </p:spTree>
    <p:extLst>
      <p:ext uri="{BB962C8B-B14F-4D97-AF65-F5344CB8AC3E}">
        <p14:creationId xmlns:p14="http://schemas.microsoft.com/office/powerpoint/2010/main" val="4123098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92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7B7AFD7-1B5D-AD4F-964F-5171DF025A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4126" y="1345195"/>
            <a:ext cx="10168846" cy="4428788"/>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0" y="-14990"/>
            <a:ext cx="10532100" cy="1610200"/>
          </a:xfrm>
          <a:prstGeom prst="rect">
            <a:avLst/>
          </a:prstGeom>
        </p:spPr>
      </p:pic>
      <p:sp>
        <p:nvSpPr>
          <p:cNvPr id="7" name="TextBox 6"/>
          <p:cNvSpPr txBox="1"/>
          <p:nvPr/>
        </p:nvSpPr>
        <p:spPr>
          <a:xfrm>
            <a:off x="2768253" y="569998"/>
            <a:ext cx="7400593" cy="584775"/>
          </a:xfrm>
          <a:prstGeom prst="rect">
            <a:avLst/>
          </a:prstGeom>
          <a:noFill/>
        </p:spPr>
        <p:txBody>
          <a:bodyPr wrap="square" rtlCol="0">
            <a:spAutoFit/>
          </a:bodyPr>
          <a:lstStyle/>
          <a:p>
            <a:pPr marL="0" algn="ctr" defTabSz="914400" eaLnBrk="1" latinLnBrk="0" hangingPunct="1"/>
            <a:r>
              <a:rPr lang="en-US" sz="3200" dirty="0">
                <a:solidFill>
                  <a:schemeClr val="bg1"/>
                </a:solidFill>
                <a:effectLst/>
                <a:latin typeface="Al-Jazeera-Arabic-Bold" pitchFamily="2" charset="-78"/>
                <a:cs typeface="Al-Jazeera-Arabic-Bold" pitchFamily="2" charset="-78"/>
              </a:rPr>
              <a:t>(SERP)</a:t>
            </a:r>
            <a:r>
              <a:rPr lang="en-US" sz="2800" dirty="0">
                <a:solidFill>
                  <a:schemeClr val="bg1"/>
                </a:solidFill>
                <a:effectLst/>
                <a:latin typeface="Al-Jazeera-Arabic-Bold" pitchFamily="2" charset="-78"/>
                <a:cs typeface="Al-Jazeera-Arabic-Bold" pitchFamily="2" charset="-78"/>
              </a:rPr>
              <a:t> Search Engine Result Page</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sp>
        <p:nvSpPr>
          <p:cNvPr id="12" name="TextBox 11">
            <a:extLst>
              <a:ext uri="{FF2B5EF4-FFF2-40B4-BE49-F238E27FC236}">
                <a16:creationId xmlns:a16="http://schemas.microsoft.com/office/drawing/2014/main" id="{6091A1BF-80F5-C541-BCAC-2A1C1D9F2FBE}"/>
              </a:ext>
            </a:extLst>
          </p:cNvPr>
          <p:cNvSpPr txBox="1"/>
          <p:nvPr/>
        </p:nvSpPr>
        <p:spPr>
          <a:xfrm>
            <a:off x="1524167" y="2262897"/>
            <a:ext cx="2255982" cy="1384995"/>
          </a:xfrm>
          <a:prstGeom prst="rect">
            <a:avLst/>
          </a:prstGeom>
          <a:solidFill>
            <a:srgbClr val="8596AE"/>
          </a:solidFill>
        </p:spPr>
        <p:txBody>
          <a:bodyPr wrap="square" rtlCol="0">
            <a:spAutoFit/>
          </a:bodyPr>
          <a:lstStyle/>
          <a:p>
            <a:pPr marL="0" algn="just" defTabSz="914400" rtl="1" eaLnBrk="1" latinLnBrk="0" hangingPunct="1"/>
            <a:r>
              <a:rPr lang="ar-SA" sz="1200" dirty="0">
                <a:solidFill>
                  <a:schemeClr val="bg1"/>
                </a:solidFill>
                <a:latin typeface="Al-Jazeera-Arabic-Regular" pitchFamily="2" charset="-78"/>
                <a:cs typeface="Al-Jazeera-Arabic-Regular" pitchFamily="2" charset="-78"/>
              </a:rPr>
              <a:t>عملية تطوير الموقع وزيادة ظهوره على محرك البحث وفقاً للكلمة المفتاحية التي يتم إدخالها والبحث بها</a:t>
            </a:r>
          </a:p>
          <a:p>
            <a:pPr marL="0" algn="just" defTabSz="914400" rtl="1" eaLnBrk="1" latinLnBrk="0" hangingPunct="1"/>
            <a:endParaRPr lang="ar-SA" sz="1200" dirty="0">
              <a:solidFill>
                <a:schemeClr val="bg1"/>
              </a:solidFill>
              <a:latin typeface="Al-Jazeera-Arabic-Regular" pitchFamily="2" charset="-78"/>
              <a:cs typeface="Al-Jazeera-Arabic-Regular" pitchFamily="2" charset="-78"/>
            </a:endParaRPr>
          </a:p>
          <a:p>
            <a:pPr marL="0" algn="just" defTabSz="914400" rtl="1" eaLnBrk="1" latinLnBrk="0" hangingPunct="1"/>
            <a:endParaRPr lang="ar-SA" sz="1200" dirty="0">
              <a:solidFill>
                <a:schemeClr val="bg1"/>
              </a:solidFill>
              <a:latin typeface="Al-Jazeera-Arabic-Regular" pitchFamily="2" charset="-78"/>
              <a:cs typeface="Al-Jazeera-Arabic-Regular" pitchFamily="2" charset="-78"/>
            </a:endParaRPr>
          </a:p>
          <a:p>
            <a:pPr marL="0" algn="just" defTabSz="914400" rtl="1" eaLnBrk="1" latinLnBrk="0" hangingPunct="1"/>
            <a:endParaRPr lang="en-EG" sz="1200" dirty="0">
              <a:solidFill>
                <a:schemeClr val="bg1"/>
              </a:solidFill>
              <a:latin typeface="Al-Jazeera-Arabic-Regular" pitchFamily="2" charset="-78"/>
              <a:cs typeface="Al-Jazeera-Arabic-Regular" pitchFamily="2" charset="-78"/>
            </a:endParaRPr>
          </a:p>
        </p:txBody>
      </p:sp>
      <p:sp>
        <p:nvSpPr>
          <p:cNvPr id="13" name="TextBox 12">
            <a:extLst>
              <a:ext uri="{FF2B5EF4-FFF2-40B4-BE49-F238E27FC236}">
                <a16:creationId xmlns:a16="http://schemas.microsoft.com/office/drawing/2014/main" id="{5BF61CFD-D0A1-794C-970C-57341C84B36A}"/>
              </a:ext>
            </a:extLst>
          </p:cNvPr>
          <p:cNvSpPr txBox="1"/>
          <p:nvPr/>
        </p:nvSpPr>
        <p:spPr>
          <a:xfrm>
            <a:off x="1524166" y="3727704"/>
            <a:ext cx="2255983" cy="1815882"/>
          </a:xfrm>
          <a:prstGeom prst="rect">
            <a:avLst/>
          </a:prstGeom>
          <a:solidFill>
            <a:schemeClr val="bg1"/>
          </a:solidFill>
        </p:spPr>
        <p:txBody>
          <a:bodyPr wrap="square" rtlCol="0">
            <a:spAutoFit/>
          </a:bodyPr>
          <a:lstStyle/>
          <a:p>
            <a:pPr marL="285750" indent="-285750" algn="r" rtl="1">
              <a:buFont typeface="Arial" panose="020B0604020202020204" pitchFamily="34" charset="0"/>
              <a:buChar char="•"/>
            </a:pPr>
            <a:r>
              <a:rPr lang="ar-SA" sz="1400" dirty="0">
                <a:latin typeface="Al-Jazeera-Arabic-Regular" pitchFamily="2" charset="-78"/>
                <a:cs typeface="Al-Jazeera-Arabic-Regular" pitchFamily="2" charset="-78"/>
              </a:rPr>
              <a:t>مواضع متغيرة</a:t>
            </a:r>
          </a:p>
          <a:p>
            <a:pPr marL="285750" indent="-285750" algn="r" rtl="1">
              <a:buFont typeface="Arial" panose="020B0604020202020204" pitchFamily="34" charset="0"/>
              <a:buChar char="•"/>
            </a:pPr>
            <a:r>
              <a:rPr lang="ar-SA" sz="1400" dirty="0">
                <a:latin typeface="Al-Jazeera-Arabic-Regular" pitchFamily="2" charset="-78"/>
                <a:cs typeface="Al-Jazeera-Arabic-Regular" pitchFamily="2" charset="-78"/>
              </a:rPr>
              <a:t>التفاعل يحدث على مرور الوقت</a:t>
            </a:r>
          </a:p>
          <a:p>
            <a:pPr marL="285750" indent="-285750" algn="r" rtl="1">
              <a:buFont typeface="Arial" panose="020B0604020202020204" pitchFamily="34" charset="0"/>
              <a:buChar char="•"/>
            </a:pPr>
            <a:r>
              <a:rPr lang="ar-SA" sz="1400" dirty="0">
                <a:latin typeface="Al-Jazeera-Arabic-Regular" pitchFamily="2" charset="-78"/>
                <a:cs typeface="Al-Jazeera-Arabic-Regular" pitchFamily="2" charset="-78"/>
              </a:rPr>
              <a:t>نتائج على المدى الطويل</a:t>
            </a:r>
          </a:p>
          <a:p>
            <a:pPr marL="285750" indent="-285750" algn="r" rtl="1">
              <a:buFont typeface="Arial" panose="020B0604020202020204" pitchFamily="34" charset="0"/>
              <a:buChar char="•"/>
            </a:pPr>
            <a:r>
              <a:rPr lang="ar-SA" sz="1400" dirty="0">
                <a:latin typeface="Al-Jazeera-Arabic-Regular" pitchFamily="2" charset="-78"/>
                <a:cs typeface="Al-Jazeera-Arabic-Regular" pitchFamily="2" charset="-78"/>
              </a:rPr>
              <a:t>عملية مستمرة</a:t>
            </a:r>
          </a:p>
          <a:p>
            <a:pPr marL="285750" indent="-285750" algn="r" rtl="1">
              <a:buFont typeface="Arial" panose="020B0604020202020204" pitchFamily="34" charset="0"/>
              <a:buChar char="•"/>
            </a:pPr>
            <a:r>
              <a:rPr lang="ar-SA" sz="1400" dirty="0">
                <a:latin typeface="Al-Jazeera-Arabic-Regular" pitchFamily="2" charset="-78"/>
                <a:cs typeface="Al-Jazeera-Arabic-Regular" pitchFamily="2" charset="-78"/>
              </a:rPr>
              <a:t>يسهل الظهور</a:t>
            </a:r>
          </a:p>
          <a:p>
            <a:pPr marL="285750" indent="-285750" algn="r" rtl="1">
              <a:buFont typeface="Arial" panose="020B0604020202020204" pitchFamily="34" charset="0"/>
              <a:buChar char="•"/>
            </a:pPr>
            <a:r>
              <a:rPr lang="ar-SA" sz="1400" dirty="0">
                <a:latin typeface="Al-Jazeera-Arabic-Regular" pitchFamily="2" charset="-78"/>
                <a:cs typeface="Al-Jazeera-Arabic-Regular" pitchFamily="2" charset="-78"/>
              </a:rPr>
              <a:t>بدون/ قليل التكلفة</a:t>
            </a:r>
          </a:p>
          <a:p>
            <a:pPr marL="285750" indent="-285750" algn="r" rtl="1">
              <a:buFont typeface="Arial" panose="020B0604020202020204" pitchFamily="34" charset="0"/>
              <a:buChar char="•"/>
            </a:pPr>
            <a:endParaRPr lang="ar-SA" sz="1400" dirty="0">
              <a:latin typeface="Al-Jazeera-Arabic-Regular" pitchFamily="2" charset="-78"/>
              <a:cs typeface="Al-Jazeera-Arabic-Regular" pitchFamily="2" charset="-78"/>
            </a:endParaRPr>
          </a:p>
        </p:txBody>
      </p:sp>
      <p:sp>
        <p:nvSpPr>
          <p:cNvPr id="14" name="TextBox 13">
            <a:extLst>
              <a:ext uri="{FF2B5EF4-FFF2-40B4-BE49-F238E27FC236}">
                <a16:creationId xmlns:a16="http://schemas.microsoft.com/office/drawing/2014/main" id="{AA9FCBA5-1061-A24E-A88F-74CCC4266134}"/>
              </a:ext>
            </a:extLst>
          </p:cNvPr>
          <p:cNvSpPr txBox="1"/>
          <p:nvPr/>
        </p:nvSpPr>
        <p:spPr>
          <a:xfrm>
            <a:off x="9218462" y="3774794"/>
            <a:ext cx="2255983" cy="1997535"/>
          </a:xfrm>
          <a:prstGeom prst="rect">
            <a:avLst/>
          </a:prstGeom>
          <a:solidFill>
            <a:schemeClr val="bg1"/>
          </a:solidFill>
        </p:spPr>
        <p:txBody>
          <a:bodyPr wrap="square" rtlCol="0">
            <a:spAutoFit/>
          </a:bodyPr>
          <a:lstStyle/>
          <a:p>
            <a:pPr marL="285750" indent="-285750" algn="r" rtl="1">
              <a:lnSpc>
                <a:spcPct val="150000"/>
              </a:lnSpc>
              <a:buFont typeface="Arial" panose="020B0604020202020204" pitchFamily="34" charset="0"/>
              <a:buChar char="•"/>
            </a:pPr>
            <a:r>
              <a:rPr lang="ar-SA" sz="1400" dirty="0">
                <a:latin typeface="Al-Jazeera-Arabic-Regular" pitchFamily="2" charset="-78"/>
                <a:cs typeface="Al-Jazeera-Arabic-Regular" pitchFamily="2" charset="-78"/>
              </a:rPr>
              <a:t>مواضع مدفوعة</a:t>
            </a:r>
          </a:p>
          <a:p>
            <a:pPr marL="285750" indent="-285750" algn="r" rtl="1">
              <a:lnSpc>
                <a:spcPct val="150000"/>
              </a:lnSpc>
              <a:buFont typeface="Arial" panose="020B0604020202020204" pitchFamily="34" charset="0"/>
              <a:buChar char="•"/>
            </a:pPr>
            <a:r>
              <a:rPr lang="ar-SA" sz="1400" dirty="0">
                <a:latin typeface="Al-Jazeera-Arabic-Regular" pitchFamily="2" charset="-78"/>
                <a:cs typeface="Al-Jazeera-Arabic-Regular" pitchFamily="2" charset="-78"/>
              </a:rPr>
              <a:t>تفاعل وقتي</a:t>
            </a:r>
          </a:p>
          <a:p>
            <a:pPr marL="285750" indent="-285750" algn="r" rtl="1">
              <a:lnSpc>
                <a:spcPct val="150000"/>
              </a:lnSpc>
              <a:buFont typeface="Arial" panose="020B0604020202020204" pitchFamily="34" charset="0"/>
              <a:buChar char="•"/>
            </a:pPr>
            <a:r>
              <a:rPr lang="ar-SA" sz="1400" dirty="0">
                <a:latin typeface="Al-Jazeera-Arabic-Regular" pitchFamily="2" charset="-78"/>
                <a:cs typeface="Al-Jazeera-Arabic-Regular" pitchFamily="2" charset="-78"/>
              </a:rPr>
              <a:t>نتائج وقتية</a:t>
            </a:r>
          </a:p>
          <a:p>
            <a:pPr marL="285750" indent="-285750" algn="r" rtl="1">
              <a:lnSpc>
                <a:spcPct val="150000"/>
              </a:lnSpc>
              <a:buFont typeface="Arial" panose="020B0604020202020204" pitchFamily="34" charset="0"/>
              <a:buChar char="•"/>
            </a:pPr>
            <a:r>
              <a:rPr lang="ar-SA" sz="1400" dirty="0">
                <a:latin typeface="Al-Jazeera-Arabic-Regular" pitchFamily="2" charset="-78"/>
                <a:cs typeface="Al-Jazeera-Arabic-Regular" pitchFamily="2" charset="-78"/>
              </a:rPr>
              <a:t>تهيئة مرة واحدة</a:t>
            </a:r>
          </a:p>
          <a:p>
            <a:pPr marL="285750" indent="-285750" algn="r" rtl="1">
              <a:lnSpc>
                <a:spcPct val="150000"/>
              </a:lnSpc>
              <a:buFont typeface="Arial" panose="020B0604020202020204" pitchFamily="34" charset="0"/>
              <a:buChar char="•"/>
            </a:pPr>
            <a:r>
              <a:rPr lang="ar-SA" sz="1400" dirty="0">
                <a:latin typeface="Al-Jazeera-Arabic-Regular" pitchFamily="2" charset="-78"/>
                <a:cs typeface="Al-Jazeera-Arabic-Regular" pitchFamily="2" charset="-78"/>
              </a:rPr>
              <a:t>يحسن المبيعات</a:t>
            </a:r>
          </a:p>
          <a:p>
            <a:pPr marL="285750" indent="-285750" algn="r" rtl="1">
              <a:lnSpc>
                <a:spcPct val="150000"/>
              </a:lnSpc>
              <a:buFont typeface="Arial" panose="020B0604020202020204" pitchFamily="34" charset="0"/>
              <a:buChar char="•"/>
            </a:pPr>
            <a:r>
              <a:rPr lang="ar-SA" sz="1400" dirty="0">
                <a:latin typeface="Al-Jazeera-Arabic-Regular" pitchFamily="2" charset="-78"/>
                <a:cs typeface="Al-Jazeera-Arabic-Regular" pitchFamily="2" charset="-78"/>
              </a:rPr>
              <a:t>مدفوع فقط</a:t>
            </a:r>
          </a:p>
        </p:txBody>
      </p:sp>
      <p:sp>
        <p:nvSpPr>
          <p:cNvPr id="15" name="TextBox 14">
            <a:extLst>
              <a:ext uri="{FF2B5EF4-FFF2-40B4-BE49-F238E27FC236}">
                <a16:creationId xmlns:a16="http://schemas.microsoft.com/office/drawing/2014/main" id="{9CA396AE-D16B-F244-81DB-7C4A5503E493}"/>
              </a:ext>
            </a:extLst>
          </p:cNvPr>
          <p:cNvSpPr txBox="1"/>
          <p:nvPr/>
        </p:nvSpPr>
        <p:spPr>
          <a:xfrm>
            <a:off x="9133161" y="2399204"/>
            <a:ext cx="2255983" cy="1200329"/>
          </a:xfrm>
          <a:prstGeom prst="rect">
            <a:avLst/>
          </a:prstGeom>
          <a:solidFill>
            <a:srgbClr val="8596AE"/>
          </a:solidFill>
        </p:spPr>
        <p:txBody>
          <a:bodyPr wrap="square" rtlCol="0">
            <a:spAutoFit/>
          </a:bodyPr>
          <a:lstStyle/>
          <a:p>
            <a:pPr marL="0" algn="just" defTabSz="914400" rtl="1" eaLnBrk="1" latinLnBrk="0" hangingPunct="1"/>
            <a:r>
              <a:rPr lang="ar-SA" sz="1200" dirty="0">
                <a:solidFill>
                  <a:schemeClr val="bg1"/>
                </a:solidFill>
                <a:latin typeface="Al-Jazeera-Arabic-Regular" pitchFamily="2" charset="-78"/>
                <a:cs typeface="Al-Jazeera-Arabic-Regular" pitchFamily="2" charset="-78"/>
              </a:rPr>
              <a:t>هي طريقة إعلانية تتيح للمسوقين وضع اعلان داخل نتائج محرك البحث ويتم دفع ثمن الإعلان عند الضغط على الإعلان فقط.</a:t>
            </a:r>
          </a:p>
          <a:p>
            <a:pPr marL="0" algn="just" defTabSz="914400" rtl="1" eaLnBrk="1" latinLnBrk="0" hangingPunct="1"/>
            <a:endParaRPr lang="ar-SA" sz="1200" dirty="0">
              <a:solidFill>
                <a:schemeClr val="bg1"/>
              </a:solidFill>
              <a:latin typeface="Al-Jazeera-Arabic-Regular" pitchFamily="2" charset="-78"/>
              <a:cs typeface="Al-Jazeera-Arabic-Regular" pitchFamily="2" charset="-78"/>
            </a:endParaRPr>
          </a:p>
          <a:p>
            <a:pPr marL="0" algn="just" defTabSz="914400" rtl="1" eaLnBrk="1" latinLnBrk="0" hangingPunct="1"/>
            <a:endParaRPr lang="ar-SA" sz="1200" dirty="0">
              <a:solidFill>
                <a:schemeClr val="bg1"/>
              </a:solidFill>
              <a:latin typeface="Al-Jazeera-Arabic-Regular" pitchFamily="2" charset="-78"/>
              <a:cs typeface="Al-Jazeera-Arabic-Regular" pitchFamily="2" charset="-78"/>
            </a:endParaRPr>
          </a:p>
        </p:txBody>
      </p:sp>
      <p:pic>
        <p:nvPicPr>
          <p:cNvPr id="9" name="Audio Recording Jan 28, 2023 at 12:05:17 AM" descr="Audio Recording Jan 28, 2023 at 12:05:17 AM">
            <a:hlinkClick r:id="" action="ppaction://media"/>
            <a:extLst>
              <a:ext uri="{FF2B5EF4-FFF2-40B4-BE49-F238E27FC236}">
                <a16:creationId xmlns:a16="http://schemas.microsoft.com/office/drawing/2014/main" id="{61CA0971-1326-4745-80A2-EF0826487D30}"/>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259875" y="6084320"/>
            <a:ext cx="812800" cy="812800"/>
          </a:xfrm>
          <a:prstGeom prst="rect">
            <a:avLst/>
          </a:prstGeom>
        </p:spPr>
      </p:pic>
    </p:spTree>
    <p:extLst>
      <p:ext uri="{BB962C8B-B14F-4D97-AF65-F5344CB8AC3E}">
        <p14:creationId xmlns:p14="http://schemas.microsoft.com/office/powerpoint/2010/main" val="2054358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4704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A9D3AF48-4625-614C-BA55-DA381FF29C3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1340" y="1281345"/>
            <a:ext cx="11015183" cy="4542679"/>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0" y="-14990"/>
            <a:ext cx="10532100" cy="1610200"/>
          </a:xfrm>
          <a:prstGeom prst="rect">
            <a:avLst/>
          </a:prstGeom>
        </p:spPr>
      </p:pic>
      <p:sp>
        <p:nvSpPr>
          <p:cNvPr id="7" name="TextBox 6"/>
          <p:cNvSpPr txBox="1"/>
          <p:nvPr/>
        </p:nvSpPr>
        <p:spPr>
          <a:xfrm>
            <a:off x="2768253" y="569998"/>
            <a:ext cx="7400593" cy="584775"/>
          </a:xfrm>
          <a:prstGeom prst="rect">
            <a:avLst/>
          </a:prstGeom>
          <a:noFill/>
        </p:spPr>
        <p:txBody>
          <a:bodyPr wrap="square" rtlCol="0">
            <a:spAutoFit/>
          </a:bodyPr>
          <a:lstStyle/>
          <a:p>
            <a:pPr marL="0" algn="ctr" defTabSz="914400" eaLnBrk="1" latinLnBrk="0" hangingPunct="1"/>
            <a:r>
              <a:rPr lang="en-US" sz="3200" dirty="0">
                <a:solidFill>
                  <a:schemeClr val="bg1"/>
                </a:solidFill>
                <a:effectLst/>
                <a:latin typeface="Al-Jazeera-Arabic-Bold" pitchFamily="2" charset="-78"/>
                <a:cs typeface="Al-Jazeera-Arabic-Bold" pitchFamily="2" charset="-78"/>
              </a:rPr>
              <a:t>(SERP)</a:t>
            </a:r>
            <a:r>
              <a:rPr lang="en-US" sz="2800" dirty="0">
                <a:solidFill>
                  <a:schemeClr val="bg1"/>
                </a:solidFill>
                <a:effectLst/>
                <a:latin typeface="Al-Jazeera-Arabic-Bold" pitchFamily="2" charset="-78"/>
                <a:cs typeface="Al-Jazeera-Arabic-Bold" pitchFamily="2" charset="-78"/>
              </a:rPr>
              <a:t> Search Engine Result Page</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pic>
        <p:nvPicPr>
          <p:cNvPr id="9" name="Audio Recording Jan 28, 2023 at 12:12:37 AM" descr="Audio Recording Jan 28, 2023 at 12:12:37 AM">
            <a:hlinkClick r:id="" action="ppaction://media"/>
            <a:extLst>
              <a:ext uri="{FF2B5EF4-FFF2-40B4-BE49-F238E27FC236}">
                <a16:creationId xmlns:a16="http://schemas.microsoft.com/office/drawing/2014/main" id="{ED8C40DE-0E7C-AA4C-A10E-87D5FF69762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33860" y="6051663"/>
            <a:ext cx="812800" cy="812800"/>
          </a:xfrm>
          <a:prstGeom prst="rect">
            <a:avLst/>
          </a:prstGeom>
        </p:spPr>
      </p:pic>
    </p:spTree>
    <p:extLst>
      <p:ext uri="{BB962C8B-B14F-4D97-AF65-F5344CB8AC3E}">
        <p14:creationId xmlns:p14="http://schemas.microsoft.com/office/powerpoint/2010/main" val="548036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0848"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FF7F12D3-0DB4-934E-8C38-734A06B981E2}"/>
              </a:ext>
            </a:extLst>
          </p:cNvPr>
          <p:cNvPicPr>
            <a:picLocks noChangeAspect="1"/>
          </p:cNvPicPr>
          <p:nvPr/>
        </p:nvPicPr>
        <p:blipFill rotWithShape="1">
          <a:blip r:embed="rId4"/>
          <a:srcRect r="-547"/>
          <a:stretch/>
        </p:blipFill>
        <p:spPr>
          <a:xfrm>
            <a:off x="8129173" y="2314679"/>
            <a:ext cx="3943502" cy="2492616"/>
          </a:xfrm>
          <a:prstGeom prst="rect">
            <a:avLst/>
          </a:prstGeom>
        </p:spPr>
      </p:pic>
      <p:pic>
        <p:nvPicPr>
          <p:cNvPr id="9" name="Picture 8">
            <a:extLst>
              <a:ext uri="{FF2B5EF4-FFF2-40B4-BE49-F238E27FC236}">
                <a16:creationId xmlns:a16="http://schemas.microsoft.com/office/drawing/2014/main" id="{BD0B70EC-D602-0B41-8F70-D54AF723344B}"/>
              </a:ext>
            </a:extLst>
          </p:cNvPr>
          <p:cNvPicPr>
            <a:picLocks noChangeAspect="1"/>
          </p:cNvPicPr>
          <p:nvPr/>
        </p:nvPicPr>
        <p:blipFill>
          <a:blip r:embed="rId5"/>
          <a:stretch>
            <a:fillRect/>
          </a:stretch>
        </p:blipFill>
        <p:spPr>
          <a:xfrm>
            <a:off x="1849094" y="1426478"/>
            <a:ext cx="6375400" cy="4406900"/>
          </a:xfrm>
          <a:prstGeom prst="rect">
            <a:avLst/>
          </a:prstGeom>
        </p:spPr>
      </p:pic>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7"/>
          <a:stretch>
            <a:fillRect/>
          </a:stretch>
        </p:blipFill>
        <p:spPr>
          <a:xfrm>
            <a:off x="2440788" y="5949244"/>
            <a:ext cx="9902229" cy="204838"/>
          </a:xfrm>
          <a:prstGeom prst="rect">
            <a:avLst/>
          </a:prstGeom>
        </p:spPr>
      </p:pic>
      <p:pic>
        <p:nvPicPr>
          <p:cNvPr id="4" name="Picture 3"/>
          <p:cNvPicPr>
            <a:picLocks noChangeAspect="1"/>
          </p:cNvPicPr>
          <p:nvPr/>
        </p:nvPicPr>
        <p:blipFill>
          <a:blip r:embed="rId8"/>
          <a:stretch>
            <a:fillRect/>
          </a:stretch>
        </p:blipFill>
        <p:spPr>
          <a:xfrm>
            <a:off x="-108036" y="2204822"/>
            <a:ext cx="238650" cy="2709534"/>
          </a:xfrm>
          <a:prstGeom prst="rect">
            <a:avLst/>
          </a:prstGeom>
        </p:spPr>
      </p:pic>
      <p:pic>
        <p:nvPicPr>
          <p:cNvPr id="5" name="Picture 4"/>
          <p:cNvPicPr>
            <a:picLocks noChangeAspect="1"/>
          </p:cNvPicPr>
          <p:nvPr/>
        </p:nvPicPr>
        <p:blipFill>
          <a:blip r:embed="rId8"/>
          <a:stretch>
            <a:fillRect/>
          </a:stretch>
        </p:blipFill>
        <p:spPr>
          <a:xfrm>
            <a:off x="12072675" y="2204822"/>
            <a:ext cx="238650" cy="2709534"/>
          </a:xfrm>
          <a:prstGeom prst="rect">
            <a:avLst/>
          </a:prstGeom>
        </p:spPr>
      </p:pic>
      <p:pic>
        <p:nvPicPr>
          <p:cNvPr id="6" name="Picture 5"/>
          <p:cNvPicPr>
            <a:picLocks noChangeAspect="1"/>
          </p:cNvPicPr>
          <p:nvPr/>
        </p:nvPicPr>
        <p:blipFill>
          <a:blip r:embed="rId9"/>
          <a:stretch>
            <a:fillRect/>
          </a:stretch>
        </p:blipFill>
        <p:spPr>
          <a:xfrm>
            <a:off x="0" y="-14990"/>
            <a:ext cx="10532100" cy="1610200"/>
          </a:xfrm>
          <a:prstGeom prst="rect">
            <a:avLst/>
          </a:prstGeom>
        </p:spPr>
      </p:pic>
      <p:sp>
        <p:nvSpPr>
          <p:cNvPr id="7" name="TextBox 6"/>
          <p:cNvSpPr txBox="1"/>
          <p:nvPr/>
        </p:nvSpPr>
        <p:spPr>
          <a:xfrm>
            <a:off x="2768253" y="569998"/>
            <a:ext cx="7400593" cy="523220"/>
          </a:xfrm>
          <a:prstGeom prst="rect">
            <a:avLst/>
          </a:prstGeom>
          <a:noFill/>
        </p:spPr>
        <p:txBody>
          <a:bodyPr wrap="square" rtlCol="0">
            <a:spAutoFit/>
          </a:bodyPr>
          <a:lstStyle/>
          <a:p>
            <a:pPr marL="0" algn="ctr" defTabSz="914400" eaLnBrk="1" latinLnBrk="0" hangingPunct="1"/>
            <a:r>
              <a:rPr lang="ar-SA" sz="2800" dirty="0">
                <a:solidFill>
                  <a:schemeClr val="bg1"/>
                </a:solidFill>
                <a:effectLst/>
                <a:latin typeface="Al-Jazeera-Arabic-Bold" pitchFamily="2" charset="-78"/>
                <a:cs typeface="Al-Jazeera-Arabic-Bold" pitchFamily="2" charset="-78"/>
              </a:rPr>
              <a:t>مفاتيح متقدمة في البحث</a:t>
            </a:r>
            <a:endParaRPr lang="ar-SA" sz="24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pic>
        <p:nvPicPr>
          <p:cNvPr id="10" name="Audio Recording Jan 28, 2023 at 12:21:24 AM" descr="Audio Recording Jan 28, 2023 at 12:21:24 AM">
            <a:hlinkClick r:id="" action="ppaction://media"/>
            <a:extLst>
              <a:ext uri="{FF2B5EF4-FFF2-40B4-BE49-F238E27FC236}">
                <a16:creationId xmlns:a16="http://schemas.microsoft.com/office/drawing/2014/main" id="{F90324F8-1180-2547-9CCE-9B583F360E3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321143" y="6051663"/>
            <a:ext cx="812800" cy="812800"/>
          </a:xfrm>
          <a:prstGeom prst="rect">
            <a:avLst/>
          </a:prstGeom>
        </p:spPr>
      </p:pic>
    </p:spTree>
    <p:extLst>
      <p:ext uri="{BB962C8B-B14F-4D97-AF65-F5344CB8AC3E}">
        <p14:creationId xmlns:p14="http://schemas.microsoft.com/office/powerpoint/2010/main" val="343883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6688"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95BE54C2-98E7-DC47-A2A3-4AF97F391842}"/>
              </a:ext>
            </a:extLst>
          </p:cNvPr>
          <p:cNvSpPr txBox="1"/>
          <p:nvPr/>
        </p:nvSpPr>
        <p:spPr>
          <a:xfrm>
            <a:off x="651740" y="1958674"/>
            <a:ext cx="11198343" cy="3750770"/>
          </a:xfrm>
          <a:prstGeom prst="rect">
            <a:avLst/>
          </a:prstGeom>
          <a:noFill/>
        </p:spPr>
        <p:txBody>
          <a:bodyPr wrap="square">
            <a:spAutoFit/>
          </a:bodyPr>
          <a:lstStyle/>
          <a:p>
            <a:pPr marL="0" algn="just" defTabSz="914400" rtl="1" eaLnBrk="1" latinLnBrk="0" hangingPunct="1">
              <a:lnSpc>
                <a:spcPts val="3580"/>
              </a:lnSpc>
            </a:pPr>
            <a:r>
              <a:rPr lang="ar-SA" sz="2400" i="0" dirty="0">
                <a:effectLst/>
                <a:latin typeface="Al-Jazeera-Arabic-Regular" pitchFamily="2" charset="-78"/>
                <a:cs typeface="Al-Jazeera-Arabic-Regular" pitchFamily="2" charset="-78"/>
              </a:rPr>
              <a:t>من خلال هذه المحاضرة تعرفنا على بعض المفاهي</a:t>
            </a:r>
            <a:r>
              <a:rPr lang="ar-SA" sz="2400" dirty="0">
                <a:latin typeface="Al-Jazeera-Arabic-Regular" pitchFamily="2" charset="-78"/>
                <a:cs typeface="Al-Jazeera-Arabic-Regular" pitchFamily="2" charset="-78"/>
              </a:rPr>
              <a:t>م الخاصة بتكنولوجيا الاتصال وكذلك مكونات النظام </a:t>
            </a:r>
            <a:r>
              <a:rPr lang="ar-SA" sz="2400" dirty="0" err="1">
                <a:latin typeface="Al-Jazeera-Arabic-Regular" pitchFamily="2" charset="-78"/>
                <a:cs typeface="Al-Jazeera-Arabic-Regular" pitchFamily="2" charset="-78"/>
              </a:rPr>
              <a:t>الإتصالي</a:t>
            </a:r>
            <a:r>
              <a:rPr lang="ar-SA" sz="2400" dirty="0">
                <a:latin typeface="Al-Jazeera-Arabic-Regular" pitchFamily="2" charset="-78"/>
                <a:cs typeface="Al-Jazeera-Arabic-Regular" pitchFamily="2" charset="-78"/>
              </a:rPr>
              <a:t> التي تشمل</a:t>
            </a:r>
            <a:endParaRPr lang="en-US" sz="2400" dirty="0">
              <a:latin typeface="Al-Jazeera-Arabic-Regular" pitchFamily="2" charset="-78"/>
              <a:cs typeface="Al-Jazeera-Arabic-Regular" pitchFamily="2" charset="-78"/>
            </a:endParaRPr>
          </a:p>
          <a:p>
            <a:pPr algn="just" defTabSz="914400" rtl="1" eaLnBrk="1" latinLnBrk="0" hangingPunct="1">
              <a:lnSpc>
                <a:spcPts val="3580"/>
              </a:lnSpc>
            </a:pPr>
            <a:r>
              <a:rPr lang="en-US" sz="2400" dirty="0">
                <a:latin typeface="Al-Jazeera-Arabic-Regular" pitchFamily="2" charset="-78"/>
                <a:cs typeface="Al-Jazeera-Arabic-Regular" pitchFamily="2" charset="-78"/>
              </a:rPr>
              <a:t>Individual User</a:t>
            </a:r>
            <a:r>
              <a:rPr lang="ar-SA" sz="2400" dirty="0">
                <a:latin typeface="Al-Jazeera-Arabic-Regular" pitchFamily="2" charset="-78"/>
                <a:cs typeface="Al-Jazeera-Arabic-Regular" pitchFamily="2" charset="-78"/>
              </a:rPr>
              <a:t> </a:t>
            </a:r>
            <a:r>
              <a:rPr lang="en-US" sz="2400" dirty="0">
                <a:latin typeface="Al-Jazeera-Arabic-Regular" pitchFamily="2" charset="-78"/>
                <a:cs typeface="Al-Jazeera-Arabic-Regular" pitchFamily="2" charset="-78"/>
              </a:rPr>
              <a:t>Hardware – Software – Organization Level – Social Level</a:t>
            </a:r>
          </a:p>
          <a:p>
            <a:pPr algn="just" defTabSz="914400" rtl="1" eaLnBrk="1" latinLnBrk="0" hangingPunct="1">
              <a:lnSpc>
                <a:spcPts val="3580"/>
              </a:lnSpc>
            </a:pPr>
            <a:r>
              <a:rPr lang="ar-SA" sz="2200" dirty="0">
                <a:latin typeface="Al-Jazeera-Arabic-Regular" pitchFamily="2" charset="-78"/>
                <a:cs typeface="Al-Jazeera-Arabic-Regular" pitchFamily="2" charset="-78"/>
              </a:rPr>
              <a:t>واتخذنا جهاز </a:t>
            </a:r>
            <a:r>
              <a:rPr lang="en-US" sz="2200" dirty="0">
                <a:latin typeface="Al-Jazeera-Arabic-Regular" pitchFamily="2" charset="-78"/>
                <a:cs typeface="Al-Jazeera-Arabic-Regular" pitchFamily="2" charset="-78"/>
              </a:rPr>
              <a:t>Amazon Alexa</a:t>
            </a:r>
            <a:r>
              <a:rPr lang="ar-SA" sz="2200" dirty="0">
                <a:latin typeface="Al-Jazeera-Arabic-Regular" pitchFamily="2" charset="-78"/>
                <a:cs typeface="Al-Jazeera-Arabic-Regular" pitchFamily="2" charset="-78"/>
              </a:rPr>
              <a:t> كمثال حي لهذه المبادئ.</a:t>
            </a:r>
          </a:p>
          <a:p>
            <a:pPr algn="just" defTabSz="914400" rtl="1" eaLnBrk="1" latinLnBrk="0" hangingPunct="1">
              <a:lnSpc>
                <a:spcPts val="3580"/>
              </a:lnSpc>
            </a:pPr>
            <a:r>
              <a:rPr lang="ar-SA" sz="2200" dirty="0">
                <a:latin typeface="Al-Jazeera-Arabic-Regular" pitchFamily="2" charset="-78"/>
                <a:cs typeface="Al-Jazeera-Arabic-Regular" pitchFamily="2" charset="-78"/>
              </a:rPr>
              <a:t>ثم تحدثنا عن عوامل انتشار التكنولوجيا </a:t>
            </a:r>
            <a:r>
              <a:rPr lang="en-US" sz="2200" dirty="0">
                <a:latin typeface="Al-Jazeera-Arabic-Regular" pitchFamily="2" charset="-78"/>
                <a:cs typeface="Al-Jazeera-Arabic-Regular" pitchFamily="2" charset="-78"/>
              </a:rPr>
              <a:t>Enabling – Limiting – Motivating – Inhibiting</a:t>
            </a:r>
            <a:endParaRPr lang="ar-SA" sz="2200" dirty="0">
              <a:latin typeface="Al-Jazeera-Arabic-Regular" pitchFamily="2" charset="-78"/>
              <a:cs typeface="Al-Jazeera-Arabic-Regular" pitchFamily="2" charset="-78"/>
            </a:endParaRPr>
          </a:p>
          <a:p>
            <a:pPr algn="just" defTabSz="914400" rtl="1" eaLnBrk="1" latinLnBrk="0" hangingPunct="1">
              <a:lnSpc>
                <a:spcPts val="3580"/>
              </a:lnSpc>
            </a:pPr>
            <a:r>
              <a:rPr lang="ar-SA" sz="2200" dirty="0">
                <a:latin typeface="Al-Jazeera-Arabic-Regular" pitchFamily="2" charset="-78"/>
                <a:cs typeface="Al-Jazeera-Arabic-Regular" pitchFamily="2" charset="-78"/>
              </a:rPr>
              <a:t>ثم تحدثنا عن شركة جوجل وتاريخها وكيفية عملها ومفهوم </a:t>
            </a:r>
            <a:r>
              <a:rPr lang="en-US" sz="2200" dirty="0">
                <a:latin typeface="Al-Jazeera-Arabic-Regular" pitchFamily="2" charset="-78"/>
                <a:cs typeface="Al-Jazeera-Arabic-Regular" pitchFamily="2" charset="-78"/>
              </a:rPr>
              <a:t>SEM – SEO – PPC – </a:t>
            </a:r>
            <a:r>
              <a:rPr lang="en-US" sz="2200" dirty="0" err="1">
                <a:latin typeface="Al-Jazeera-Arabic-Regular" pitchFamily="2" charset="-78"/>
                <a:cs typeface="Al-Jazeera-Arabic-Regular" pitchFamily="2" charset="-78"/>
              </a:rPr>
              <a:t>KeyWords</a:t>
            </a:r>
            <a:endParaRPr lang="ar-SA" sz="2200" dirty="0">
              <a:latin typeface="Al-Jazeera-Arabic-Regular" pitchFamily="2" charset="-78"/>
              <a:cs typeface="Al-Jazeera-Arabic-Regular" pitchFamily="2" charset="-78"/>
            </a:endParaRPr>
          </a:p>
          <a:p>
            <a:pPr algn="just" defTabSz="914400" rtl="1" eaLnBrk="1" latinLnBrk="0" hangingPunct="1">
              <a:lnSpc>
                <a:spcPts val="3580"/>
              </a:lnSpc>
            </a:pPr>
            <a:endParaRPr lang="en-US" sz="2200" dirty="0">
              <a:latin typeface="Al-Jazeera-Arabic-Regular" pitchFamily="2" charset="-78"/>
              <a:cs typeface="Al-Jazeera-Arabic-Regular" pitchFamily="2" charset="-78"/>
            </a:endParaRPr>
          </a:p>
          <a:p>
            <a:pPr algn="just" defTabSz="914400" rtl="1" eaLnBrk="1" latinLnBrk="0" hangingPunct="1">
              <a:lnSpc>
                <a:spcPts val="3580"/>
              </a:lnSpc>
            </a:pPr>
            <a:endParaRPr lang="en-US" sz="2400" i="0" dirty="0">
              <a:effectLst/>
              <a:latin typeface="Al-Jazeera-Arabic-Regular" pitchFamily="2" charset="-78"/>
              <a:cs typeface="Al-Jazeera-Arabic-Regular" pitchFamily="2" charset="-78"/>
            </a:endParaRP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14990"/>
            <a:ext cx="10532100" cy="1610200"/>
          </a:xfrm>
          <a:prstGeom prst="rect">
            <a:avLst/>
          </a:prstGeom>
        </p:spPr>
      </p:pic>
      <p:sp>
        <p:nvSpPr>
          <p:cNvPr id="7" name="TextBox 6"/>
          <p:cNvSpPr txBox="1"/>
          <p:nvPr/>
        </p:nvSpPr>
        <p:spPr>
          <a:xfrm>
            <a:off x="2768253" y="569998"/>
            <a:ext cx="7400593" cy="523220"/>
          </a:xfrm>
          <a:prstGeom prst="rect">
            <a:avLst/>
          </a:prstGeom>
          <a:noFill/>
        </p:spPr>
        <p:txBody>
          <a:bodyPr wrap="square" rtlCol="0">
            <a:spAutoFit/>
          </a:bodyPr>
          <a:lstStyle/>
          <a:p>
            <a:pPr marL="0" algn="ctr" defTabSz="914400" rtl="1" eaLnBrk="1" latinLnBrk="0" hangingPunct="1"/>
            <a:r>
              <a:rPr lang="ar-EG" sz="2800" dirty="0">
                <a:solidFill>
                  <a:schemeClr val="bg1"/>
                </a:solidFill>
                <a:effectLst/>
                <a:latin typeface="Al-Jazeera-Arabic-Bold" pitchFamily="2" charset="-78"/>
                <a:cs typeface="Al-Jazeera-Arabic-Bold" pitchFamily="2" charset="-78"/>
              </a:rPr>
              <a:t>الخاتمــــــة</a:t>
            </a:r>
            <a:endParaRPr lang="ar-SA" sz="2800" dirty="0">
              <a:solidFill>
                <a:schemeClr val="bg1"/>
              </a:solidFill>
              <a:effectLst/>
              <a:latin typeface="Al-Jazeera-Arabic-Bold" pitchFamily="2" charset="-78"/>
              <a:cs typeface="Al-Jazeera-Arabic-Bold" pitchFamily="2" charset="-78"/>
            </a:endParaRPr>
          </a:p>
        </p:txBody>
      </p:sp>
      <p:sp>
        <p:nvSpPr>
          <p:cNvPr id="8" name="TextBox 7"/>
          <p:cNvSpPr txBox="1"/>
          <p:nvPr/>
        </p:nvSpPr>
        <p:spPr>
          <a:xfrm>
            <a:off x="214159" y="543490"/>
            <a:ext cx="1634935"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1</a:t>
            </a:r>
            <a:endParaRPr lang="en-US" sz="2800" b="1" dirty="0">
              <a:solidFill>
                <a:srgbClr val="FF9518"/>
              </a:solidFill>
              <a:latin typeface="Al-Jazeera-Arabic-Regular" pitchFamily="2" charset="-78"/>
              <a:cs typeface="Al-Jazeera-Arabic-Regular" pitchFamily="2" charset="-78"/>
            </a:endParaRPr>
          </a:p>
        </p:txBody>
      </p:sp>
      <p:pic>
        <p:nvPicPr>
          <p:cNvPr id="9" name="Audio Recording Jan 28, 2023 at 12:22:58 AM" descr="Audio Recording Jan 28, 2023 at 12:22:58 AM">
            <a:hlinkClick r:id="" action="ppaction://media"/>
            <a:extLst>
              <a:ext uri="{FF2B5EF4-FFF2-40B4-BE49-F238E27FC236}">
                <a16:creationId xmlns:a16="http://schemas.microsoft.com/office/drawing/2014/main" id="{1D453A57-C62E-BB41-A69E-947FA7C15171}"/>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286671" y="6072908"/>
            <a:ext cx="812800" cy="812800"/>
          </a:xfrm>
          <a:prstGeom prst="rect">
            <a:avLst/>
          </a:prstGeom>
        </p:spPr>
      </p:pic>
    </p:spTree>
    <p:extLst>
      <p:ext uri="{BB962C8B-B14F-4D97-AF65-F5344CB8AC3E}">
        <p14:creationId xmlns:p14="http://schemas.microsoft.com/office/powerpoint/2010/main" val="2315511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5536"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3954831" y="619033"/>
            <a:ext cx="3658374" cy="523220"/>
          </a:xfrm>
          <a:prstGeom prst="rect">
            <a:avLst/>
          </a:prstGeom>
          <a:noFill/>
        </p:spPr>
        <p:txBody>
          <a:bodyPr wrap="none" rtlCol="0">
            <a:spAutoFit/>
          </a:bodyPr>
          <a:lstStyle/>
          <a:p>
            <a:pPr algn="ctr" rtl="1"/>
            <a:r>
              <a:rPr lang="ar-SA" sz="2800" b="1" dirty="0">
                <a:solidFill>
                  <a:schemeClr val="bg1"/>
                </a:solidFill>
                <a:effectLst/>
                <a:latin typeface="Al-Jazeera-Arabic-Bold" pitchFamily="2" charset="-78"/>
                <a:ea typeface="Calibri" panose="020F0502020204030204" pitchFamily="34" charset="0"/>
                <a:cs typeface="Al-Jazeera-Arabic-Bold" pitchFamily="2" charset="-78"/>
              </a:rPr>
              <a:t>مراجع إضافية للمحاضرة</a:t>
            </a:r>
          </a:p>
        </p:txBody>
      </p:sp>
      <p:sp>
        <p:nvSpPr>
          <p:cNvPr id="8" name="TextBox 7"/>
          <p:cNvSpPr txBox="1"/>
          <p:nvPr/>
        </p:nvSpPr>
        <p:spPr>
          <a:xfrm>
            <a:off x="160458" y="543490"/>
            <a:ext cx="1742336" cy="523220"/>
          </a:xfrm>
          <a:prstGeom prst="rect">
            <a:avLst/>
          </a:prstGeom>
          <a:noFill/>
        </p:spPr>
        <p:txBody>
          <a:bodyPr wrap="none" rtlCol="0">
            <a:spAutoFit/>
          </a:bodyPr>
          <a:lstStyle/>
          <a:p>
            <a:pPr algn="ctr"/>
            <a:r>
              <a:rPr lang="en-US" sz="2800" b="1" dirty="0">
                <a:solidFill>
                  <a:schemeClr val="bg1"/>
                </a:solidFill>
                <a:latin typeface="Al-Jazeera-Arabic-Regular" pitchFamily="2" charset="-78"/>
                <a:cs typeface="Al-Jazeera-Arabic-Regular" pitchFamily="2" charset="-78"/>
              </a:rPr>
              <a:t>Lecture </a:t>
            </a:r>
            <a:r>
              <a:rPr lang="ar-SA" sz="2800" b="1" dirty="0">
                <a:solidFill>
                  <a:schemeClr val="bg1"/>
                </a:solidFill>
                <a:latin typeface="Al-Jazeera-Arabic-Regular" pitchFamily="2" charset="-78"/>
                <a:cs typeface="Al-Jazeera-Arabic-Regular" pitchFamily="2" charset="-78"/>
              </a:rPr>
              <a:t>١١</a:t>
            </a:r>
            <a:endParaRPr lang="en-US" sz="2800" b="1" dirty="0">
              <a:solidFill>
                <a:srgbClr val="FF9518"/>
              </a:solidFill>
              <a:latin typeface="Al-Jazeera-Arabic-Regular" pitchFamily="2" charset="-78"/>
              <a:cs typeface="Al-Jazeera-Arabic-Regular" pitchFamily="2" charset="-78"/>
            </a:endParaRPr>
          </a:p>
        </p:txBody>
      </p:sp>
      <p:sp>
        <p:nvSpPr>
          <p:cNvPr id="10" name="TextBox 9">
            <a:extLst>
              <a:ext uri="{FF2B5EF4-FFF2-40B4-BE49-F238E27FC236}">
                <a16:creationId xmlns:a16="http://schemas.microsoft.com/office/drawing/2014/main" id="{49072739-D0FC-4F46-BAC7-EDCB5C40FFF4}"/>
              </a:ext>
            </a:extLst>
          </p:cNvPr>
          <p:cNvSpPr txBox="1"/>
          <p:nvPr/>
        </p:nvSpPr>
        <p:spPr>
          <a:xfrm>
            <a:off x="880532" y="1685743"/>
            <a:ext cx="10823788" cy="3939540"/>
          </a:xfrm>
          <a:prstGeom prst="rect">
            <a:avLst/>
          </a:prstGeom>
          <a:noFill/>
        </p:spPr>
        <p:txBody>
          <a:bodyPr wrap="square" rtlCol="0">
            <a:spAutoFit/>
          </a:bodyPr>
          <a:lstStyle/>
          <a:p>
            <a:pPr marL="285750" indent="-285750" algn="l">
              <a:buFont typeface="Arial" panose="020B0604020202020204" pitchFamily="34" charset="0"/>
              <a:buChar char="•"/>
            </a:pPr>
            <a:r>
              <a:rPr lang="en-US" sz="1600" dirty="0">
                <a:solidFill>
                  <a:srgbClr val="0A1F61"/>
                </a:solidFill>
                <a:latin typeface="Al-Jazeera-Arabic-Regular" pitchFamily="2" charset="-78"/>
                <a:cs typeface="Al-Jazeera-Arabic-Regular" pitchFamily="2" charset="-78"/>
                <a:hlinkClick r:id="rId8"/>
              </a:rPr>
              <a:t>https://www.for9a.com/learn/%D9%83%D9%8A%D9%81-%D8%AA%D8%B9%D9%85%D9%84-%D9%85%D8%AD%D8%B1%D9%83%D8%A7%D8%AA-%D8%A7%D9%84%D8%A8%D8%AD%D8%AB</a:t>
            </a:r>
            <a:endParaRPr lang="ar-SA" sz="1600"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endParaRPr lang="ar-SA" sz="1600"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r>
              <a:rPr lang="en-US" sz="1600" dirty="0">
                <a:solidFill>
                  <a:srgbClr val="0A1F61"/>
                </a:solidFill>
                <a:latin typeface="Al-Jazeera-Arabic-Regular" pitchFamily="2" charset="-78"/>
                <a:cs typeface="Al-Jazeera-Arabic-Regular" pitchFamily="2" charset="-78"/>
                <a:hlinkClick r:id="rId9"/>
              </a:rPr>
              <a:t>https://www.alqiyady.com/%D8%A8%D8%AF%D8%A7%D9%8A%D8%A7%D8%AA-%D9%88%D8%AA%D8%B7%D9%88%D8%B1-%D8%B4%D8%B1%D9%83%D8%A9-%D8%AC%D9%88%D8%AC%D9%84-462072.html</a:t>
            </a:r>
            <a:endParaRPr lang="ar-SA" sz="1600"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endParaRPr lang="ar-SA" sz="1600"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r>
              <a:rPr lang="en-US" sz="1600" dirty="0">
                <a:solidFill>
                  <a:srgbClr val="0A1F61"/>
                </a:solidFill>
                <a:latin typeface="Al-Jazeera-Arabic-Regular" pitchFamily="2" charset="-78"/>
                <a:cs typeface="Al-Jazeera-Arabic-Regular" pitchFamily="2" charset="-78"/>
                <a:hlinkClick r:id="rId10"/>
              </a:rPr>
              <a:t>https://1-a1072.azureedge.net/tech/2019/8/23/%D9%85%D8%B9%D9%84%D9%88%D9%85%D8%A7%D8%AA-%D8%AA%D8%AC%D9%87%D9%84%D9%87%D8%A7-%D8%B9%D9%86-%D8%B4%D8%B1%D9%83%D8%A9-%D8%BA%D9%88%D8%BA%D9%84</a:t>
            </a:r>
            <a:endParaRPr lang="ar-SA" sz="1600"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endParaRPr lang="en-US" sz="1600"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r>
              <a:rPr lang="en-US" sz="1600" dirty="0">
                <a:solidFill>
                  <a:srgbClr val="0A1F61"/>
                </a:solidFill>
                <a:latin typeface="Al-Jazeera-Arabic-Regular" pitchFamily="2" charset="-78"/>
                <a:cs typeface="Al-Jazeera-Arabic-Regular" pitchFamily="2" charset="-78"/>
                <a:hlinkClick r:id="rId11"/>
              </a:rPr>
              <a:t>https://www.youtube.com/watch?v=0eKVizvYSUQ</a:t>
            </a:r>
            <a:endParaRPr lang="en-US" sz="1600"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endParaRPr lang="en-US" sz="1600"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r>
              <a:rPr lang="en-US" sz="1600" dirty="0">
                <a:solidFill>
                  <a:srgbClr val="0A1F61"/>
                </a:solidFill>
                <a:latin typeface="Al-Jazeera-Arabic-Regular" pitchFamily="2" charset="-78"/>
                <a:cs typeface="Al-Jazeera-Arabic-Regular" pitchFamily="2" charset="-78"/>
              </a:rPr>
              <a:t>https://</a:t>
            </a:r>
            <a:r>
              <a:rPr lang="en-US" sz="1600" dirty="0" err="1">
                <a:solidFill>
                  <a:srgbClr val="0A1F61"/>
                </a:solidFill>
                <a:latin typeface="Al-Jazeera-Arabic-Regular" pitchFamily="2" charset="-78"/>
                <a:cs typeface="Al-Jazeera-Arabic-Regular" pitchFamily="2" charset="-78"/>
              </a:rPr>
              <a:t>www.youtube.com</a:t>
            </a:r>
            <a:r>
              <a:rPr lang="en-US" sz="1600" dirty="0">
                <a:solidFill>
                  <a:srgbClr val="0A1F61"/>
                </a:solidFill>
                <a:latin typeface="Al-Jazeera-Arabic-Regular" pitchFamily="2" charset="-78"/>
                <a:cs typeface="Al-Jazeera-Arabic-Regular" pitchFamily="2" charset="-78"/>
              </a:rPr>
              <a:t>/</a:t>
            </a:r>
            <a:r>
              <a:rPr lang="en-US" sz="1600" dirty="0" err="1">
                <a:solidFill>
                  <a:srgbClr val="0A1F61"/>
                </a:solidFill>
                <a:latin typeface="Al-Jazeera-Arabic-Regular" pitchFamily="2" charset="-78"/>
                <a:cs typeface="Al-Jazeera-Arabic-Regular" pitchFamily="2" charset="-78"/>
              </a:rPr>
              <a:t>watch?v</a:t>
            </a:r>
            <a:r>
              <a:rPr lang="en-US" sz="1600" dirty="0">
                <a:solidFill>
                  <a:srgbClr val="0A1F61"/>
                </a:solidFill>
                <a:latin typeface="Al-Jazeera-Arabic-Regular" pitchFamily="2" charset="-78"/>
                <a:cs typeface="Al-Jazeera-Arabic-Regular" pitchFamily="2" charset="-78"/>
              </a:rPr>
              <a:t>=7Ip8XcnDeMM</a:t>
            </a:r>
            <a:endParaRPr lang="ar-SA" sz="1600" dirty="0">
              <a:solidFill>
                <a:srgbClr val="0A1F61"/>
              </a:solidFill>
              <a:latin typeface="Al-Jazeera-Arabic-Regular" pitchFamily="2" charset="-78"/>
              <a:cs typeface="Al-Jazeera-Arabic-Regular" pitchFamily="2" charset="-78"/>
            </a:endParaRPr>
          </a:p>
          <a:p>
            <a:pPr marL="285750" indent="-285750" algn="l">
              <a:buFont typeface="Arial" panose="020B0604020202020204" pitchFamily="34" charset="0"/>
              <a:buChar char="•"/>
            </a:pPr>
            <a:endParaRPr lang="ar-SA" dirty="0">
              <a:solidFill>
                <a:srgbClr val="0A1F61"/>
              </a:solidFill>
              <a:latin typeface="Al-Jazeera-Arabic-Regular" pitchFamily="2" charset="-78"/>
              <a:cs typeface="Al-Jazeera-Arabic-Regular" pitchFamily="2" charset="-78"/>
            </a:endParaRPr>
          </a:p>
        </p:txBody>
      </p:sp>
      <p:pic>
        <p:nvPicPr>
          <p:cNvPr id="9" name="Audio Recording Jan 28, 2023 at 12:24:12 AM" descr="Audio Recording Jan 28, 2023 at 12:24:12 AM">
            <a:hlinkClick r:id="" action="ppaction://media"/>
            <a:extLst>
              <a:ext uri="{FF2B5EF4-FFF2-40B4-BE49-F238E27FC236}">
                <a16:creationId xmlns:a16="http://schemas.microsoft.com/office/drawing/2014/main" id="{65D107A7-D4E8-D840-B7A0-6187FB2C88AF}"/>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1297920" y="6071643"/>
            <a:ext cx="812800" cy="812800"/>
          </a:xfrm>
          <a:prstGeom prst="rect">
            <a:avLst/>
          </a:prstGeom>
        </p:spPr>
      </p:pic>
    </p:spTree>
    <p:extLst>
      <p:ext uri="{BB962C8B-B14F-4D97-AF65-F5344CB8AC3E}">
        <p14:creationId xmlns:p14="http://schemas.microsoft.com/office/powerpoint/2010/main" val="293109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120"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0" y="0"/>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70115"/>
            <a:ext cx="6714451" cy="1972334"/>
          </a:xfrm>
          <a:prstGeom prst="rect">
            <a:avLst/>
          </a:prstGeom>
        </p:spPr>
      </p:pic>
      <p:pic>
        <p:nvPicPr>
          <p:cNvPr id="13" name="Picture 12"/>
          <p:cNvPicPr>
            <a:picLocks noChangeAspect="1"/>
          </p:cNvPicPr>
          <p:nvPr/>
        </p:nvPicPr>
        <p:blipFill>
          <a:blip r:embed="rId6"/>
          <a:stretch>
            <a:fillRect/>
          </a:stretch>
        </p:blipFill>
        <p:spPr>
          <a:xfrm>
            <a:off x="5839181" y="2871217"/>
            <a:ext cx="6476997" cy="1644336"/>
          </a:xfrm>
          <a:prstGeom prst="rect">
            <a:avLst/>
          </a:prstGeom>
        </p:spPr>
      </p:pic>
      <p:sp>
        <p:nvSpPr>
          <p:cNvPr id="14" name="TextBox 13"/>
          <p:cNvSpPr txBox="1"/>
          <p:nvPr/>
        </p:nvSpPr>
        <p:spPr>
          <a:xfrm>
            <a:off x="417504" y="786895"/>
            <a:ext cx="5421677" cy="1138773"/>
          </a:xfrm>
          <a:prstGeom prst="rect">
            <a:avLst/>
          </a:prstGeom>
          <a:noFill/>
        </p:spPr>
        <p:txBody>
          <a:bodyPr wrap="none" rtlCol="0">
            <a:spAutoFit/>
          </a:bodyPr>
          <a:lstStyle/>
          <a:p>
            <a:pPr algn="ctr"/>
            <a:r>
              <a:rPr lang="ar-SA" sz="3600" b="1" dirty="0">
                <a:solidFill>
                  <a:schemeClr val="bg1"/>
                </a:solidFill>
                <a:latin typeface="Al-Jazeera-Arabic-Bold" pitchFamily="2" charset="-78"/>
                <a:cs typeface="Al-Jazeera-Arabic-Bold" pitchFamily="2" charset="-78"/>
              </a:rPr>
              <a:t>المدخل إلى تقنيات الاتصال</a:t>
            </a:r>
            <a:endParaRPr lang="en-US" sz="3600" b="1" dirty="0">
              <a:solidFill>
                <a:schemeClr val="bg1"/>
              </a:solidFill>
              <a:latin typeface="Al-Jazeera-Arabic-Bold" pitchFamily="2" charset="-78"/>
              <a:cs typeface="Al-Jazeera-Arabic-Bold" pitchFamily="2" charset="-78"/>
            </a:endParaRPr>
          </a:p>
          <a:p>
            <a:pPr algn="ctr"/>
            <a:r>
              <a:rPr lang="ar-SA" sz="3200" b="1" dirty="0">
                <a:solidFill>
                  <a:srgbClr val="24A9E1"/>
                </a:solidFill>
                <a:latin typeface="Al-Jazeera-Arabic-Bold" pitchFamily="2" charset="-78"/>
                <a:cs typeface="Al-Jazeera-Arabic-Bold" pitchFamily="2" charset="-78"/>
              </a:rPr>
              <a:t>د. جورج لطيف سيدهم</a:t>
            </a:r>
            <a:endParaRPr lang="en-US" sz="3200" b="1" dirty="0">
              <a:solidFill>
                <a:srgbClr val="24A9E1"/>
              </a:solidFill>
              <a:latin typeface="Al-Jazeera-Arabic-Bold" pitchFamily="2" charset="-78"/>
              <a:cs typeface="Al-Jazeera-Arabic-Bold" pitchFamily="2" charset="-78"/>
            </a:endParaRPr>
          </a:p>
        </p:txBody>
      </p:sp>
      <p:sp>
        <p:nvSpPr>
          <p:cNvPr id="16" name="TextBox 15"/>
          <p:cNvSpPr txBox="1"/>
          <p:nvPr/>
        </p:nvSpPr>
        <p:spPr>
          <a:xfrm>
            <a:off x="6547104" y="3000887"/>
            <a:ext cx="5340095" cy="1384995"/>
          </a:xfrm>
          <a:prstGeom prst="rect">
            <a:avLst/>
          </a:prstGeom>
          <a:noFill/>
        </p:spPr>
        <p:txBody>
          <a:bodyPr wrap="square" rtlCol="0">
            <a:spAutoFit/>
          </a:bodyPr>
          <a:lstStyle/>
          <a:p>
            <a:r>
              <a:rPr lang="en-US" sz="2800" b="1" dirty="0">
                <a:solidFill>
                  <a:schemeClr val="bg1"/>
                </a:solidFill>
                <a:latin typeface="Al-Jazeera-Arabic-Regular" pitchFamily="2" charset="-78"/>
                <a:cs typeface="Al-Jazeera-Arabic-Regular" pitchFamily="2" charset="-78"/>
              </a:rPr>
              <a:t>DGM 11</a:t>
            </a:r>
            <a:r>
              <a:rPr lang="ar-SA" sz="2800" b="1" dirty="0">
                <a:solidFill>
                  <a:schemeClr val="bg1"/>
                </a:solidFill>
                <a:latin typeface="Al-Jazeera-Arabic-Regular" pitchFamily="2" charset="-78"/>
                <a:cs typeface="Al-Jazeera-Arabic-Regular" pitchFamily="2" charset="-78"/>
              </a:rPr>
              <a:t>٣</a:t>
            </a:r>
            <a:endParaRPr lang="en-US" sz="2800" b="1" dirty="0">
              <a:solidFill>
                <a:schemeClr val="bg1"/>
              </a:solidFill>
              <a:latin typeface="Al-Jazeera-Arabic-Regular" pitchFamily="2" charset="-78"/>
              <a:cs typeface="Al-Jazeera-Arabic-Regular" pitchFamily="2" charset="-78"/>
            </a:endParaRPr>
          </a:p>
          <a:p>
            <a:r>
              <a:rPr lang="en-US" sz="2800" b="1" dirty="0">
                <a:solidFill>
                  <a:schemeClr val="bg1"/>
                </a:solidFill>
                <a:latin typeface="Al-Jazeera-Arabic-Regular" pitchFamily="2" charset="-78"/>
                <a:cs typeface="Al-Jazeera-Arabic-Regular" pitchFamily="2" charset="-78"/>
              </a:rPr>
              <a:t>Lecture 1: </a:t>
            </a:r>
            <a:r>
              <a:rPr lang="ar-SA" sz="2800" b="1" dirty="0">
                <a:solidFill>
                  <a:schemeClr val="bg1"/>
                </a:solidFill>
                <a:latin typeface="Al-Jazeera-Arabic-Regular" pitchFamily="2" charset="-78"/>
                <a:cs typeface="Al-Jazeera-Arabic-Regular" pitchFamily="2" charset="-78"/>
              </a:rPr>
              <a:t>مفهوم النظام الاتصالي</a:t>
            </a:r>
          </a:p>
          <a:p>
            <a:r>
              <a:rPr lang="en-US" sz="2800" b="1" dirty="0">
                <a:solidFill>
                  <a:schemeClr val="bg1"/>
                </a:solidFill>
                <a:latin typeface="Al-Jazeera-Arabic-Regular" pitchFamily="2" charset="-78"/>
                <a:cs typeface="Al-Jazeera-Arabic-Regular" pitchFamily="2" charset="-78"/>
              </a:rPr>
              <a:t>Communication Eco System</a:t>
            </a:r>
            <a:endParaRPr lang="en-US" sz="2800" b="1" dirty="0">
              <a:solidFill>
                <a:srgbClr val="FF9518"/>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41025070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6320</TotalTime>
  <Words>2307</Words>
  <Application>Microsoft Macintosh PowerPoint</Application>
  <PresentationFormat>Widescreen</PresentationFormat>
  <Paragraphs>200</Paragraphs>
  <Slides>39</Slides>
  <Notes>0</Notes>
  <HiddenSlides>0</HiddenSlides>
  <MMClips>39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Al-Jazeera-Arabic-Bold</vt:lpstr>
      <vt:lpstr>Al-Jazeera-Arabic-Regular</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george latif</cp:lastModifiedBy>
  <cp:revision>31</cp:revision>
  <dcterms:created xsi:type="dcterms:W3CDTF">2021-08-03T13:03:26Z</dcterms:created>
  <dcterms:modified xsi:type="dcterms:W3CDTF">2023-01-27T23:14:01Z</dcterms:modified>
</cp:coreProperties>
</file>