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52"/>
  </p:notesMasterIdLst>
  <p:sldIdLst>
    <p:sldId id="256" r:id="rId3"/>
    <p:sldId id="257" r:id="rId4"/>
    <p:sldId id="258" r:id="rId5"/>
    <p:sldId id="296" r:id="rId6"/>
    <p:sldId id="340" r:id="rId7"/>
    <p:sldId id="336" r:id="rId8"/>
    <p:sldId id="337" r:id="rId9"/>
    <p:sldId id="297" r:id="rId10"/>
    <p:sldId id="298" r:id="rId11"/>
    <p:sldId id="299" r:id="rId12"/>
    <p:sldId id="300" r:id="rId13"/>
    <p:sldId id="301" r:id="rId14"/>
    <p:sldId id="302" r:id="rId15"/>
    <p:sldId id="303" r:id="rId16"/>
    <p:sldId id="304" r:id="rId17"/>
    <p:sldId id="305" r:id="rId18"/>
    <p:sldId id="306" r:id="rId19"/>
    <p:sldId id="332" r:id="rId20"/>
    <p:sldId id="307" r:id="rId21"/>
    <p:sldId id="308" r:id="rId22"/>
    <p:sldId id="333" r:id="rId23"/>
    <p:sldId id="309" r:id="rId24"/>
    <p:sldId id="310" r:id="rId25"/>
    <p:sldId id="311" r:id="rId26"/>
    <p:sldId id="312" r:id="rId27"/>
    <p:sldId id="313" r:id="rId28"/>
    <p:sldId id="314" r:id="rId29"/>
    <p:sldId id="315" r:id="rId30"/>
    <p:sldId id="316" r:id="rId31"/>
    <p:sldId id="317" r:id="rId32"/>
    <p:sldId id="318" r:id="rId33"/>
    <p:sldId id="319" r:id="rId34"/>
    <p:sldId id="320" r:id="rId35"/>
    <p:sldId id="321" r:id="rId36"/>
    <p:sldId id="322" r:id="rId37"/>
    <p:sldId id="323" r:id="rId38"/>
    <p:sldId id="324" r:id="rId39"/>
    <p:sldId id="325" r:id="rId40"/>
    <p:sldId id="326" r:id="rId41"/>
    <p:sldId id="327" r:id="rId42"/>
    <p:sldId id="328" r:id="rId43"/>
    <p:sldId id="329" r:id="rId44"/>
    <p:sldId id="330" r:id="rId45"/>
    <p:sldId id="338" r:id="rId46"/>
    <p:sldId id="331" r:id="rId47"/>
    <p:sldId id="290" r:id="rId48"/>
    <p:sldId id="334" r:id="rId49"/>
    <p:sldId id="335" r:id="rId50"/>
    <p:sldId id="33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charts/_rels/chart1.xml.rels><?xml version="1.0" encoding="UTF-8" standalone="yes"?>
<Relationships xmlns="http://schemas.openxmlformats.org/package/2006/relationships"><Relationship Id="rId2" Type="http://schemas.openxmlformats.org/officeDocument/2006/relationships/oleObject" Target="file:///C:\Users\Jon%20Booker\AppData\Roaming\Microsoft\Excel\Book1%20(version%201).xls"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v>Straight-Line</c:v>
          </c:tx>
          <c:invertIfNegative val="0"/>
          <c:cat>
            <c:numLit>
              <c:formatCode>General</c:formatCode>
              <c:ptCount val="5"/>
              <c:pt idx="0">
                <c:v>2011</c:v>
              </c:pt>
              <c:pt idx="1">
                <c:v>2012</c:v>
              </c:pt>
              <c:pt idx="2">
                <c:v>2013</c:v>
              </c:pt>
              <c:pt idx="3">
                <c:v>2014</c:v>
              </c:pt>
              <c:pt idx="4">
                <c:v>2015</c:v>
              </c:pt>
            </c:numLit>
          </c:cat>
          <c:val>
            <c:numRef>
              <c:f>Sheet3!$C$4:$C$8</c:f>
              <c:numCache>
                <c:formatCode>_(* #,##0_);_(* \(#,##0\);_(* "-"??_);_(@_)</c:formatCode>
                <c:ptCount val="5"/>
                <c:pt idx="0" formatCode="_(&quot;$&quot;* #,##0_);_(&quot;$&quot;* \(#,##0\);_(&quot;$&quot;* &quot;-&quot;??_);_(@_)">
                  <c:v>1800</c:v>
                </c:pt>
                <c:pt idx="1">
                  <c:v>1800</c:v>
                </c:pt>
                <c:pt idx="2">
                  <c:v>1800</c:v>
                </c:pt>
                <c:pt idx="3">
                  <c:v>1800</c:v>
                </c:pt>
                <c:pt idx="4">
                  <c:v>1800</c:v>
                </c:pt>
              </c:numCache>
            </c:numRef>
          </c:val>
          <c:extLst>
            <c:ext xmlns:c16="http://schemas.microsoft.com/office/drawing/2014/chart" uri="{C3380CC4-5D6E-409C-BE32-E72D297353CC}">
              <c16:uniqueId val="{00000000-78F8-4BB4-8F51-47C5CE105CEC}"/>
            </c:ext>
          </c:extLst>
        </c:ser>
        <c:ser>
          <c:idx val="1"/>
          <c:order val="1"/>
          <c:tx>
            <c:v>Units-of-Production</c:v>
          </c:tx>
          <c:invertIfNegative val="0"/>
          <c:cat>
            <c:numLit>
              <c:formatCode>General</c:formatCode>
              <c:ptCount val="5"/>
              <c:pt idx="0">
                <c:v>2011</c:v>
              </c:pt>
              <c:pt idx="1">
                <c:v>2012</c:v>
              </c:pt>
              <c:pt idx="2">
                <c:v>2013</c:v>
              </c:pt>
              <c:pt idx="3">
                <c:v>2014</c:v>
              </c:pt>
              <c:pt idx="4">
                <c:v>2015</c:v>
              </c:pt>
            </c:numLit>
          </c:cat>
          <c:val>
            <c:numRef>
              <c:f>Sheet3!$E$4:$E$8</c:f>
              <c:numCache>
                <c:formatCode>_(* #,##0_);_(* \(#,##0\);_(* "-"??_);_(@_)</c:formatCode>
                <c:ptCount val="5"/>
                <c:pt idx="0" formatCode="_(&quot;$&quot;* #,##0_);_(&quot;$&quot;* \(#,##0\);_(&quot;$&quot;* &quot;-&quot;??_);_(@_)">
                  <c:v>1750</c:v>
                </c:pt>
                <c:pt idx="1">
                  <c:v>2000</c:v>
                </c:pt>
                <c:pt idx="2">
                  <c:v>2250</c:v>
                </c:pt>
                <c:pt idx="3">
                  <c:v>1750</c:v>
                </c:pt>
                <c:pt idx="4">
                  <c:v>1250</c:v>
                </c:pt>
              </c:numCache>
            </c:numRef>
          </c:val>
          <c:extLst>
            <c:ext xmlns:c16="http://schemas.microsoft.com/office/drawing/2014/chart" uri="{C3380CC4-5D6E-409C-BE32-E72D297353CC}">
              <c16:uniqueId val="{00000001-78F8-4BB4-8F51-47C5CE105CEC}"/>
            </c:ext>
          </c:extLst>
        </c:ser>
        <c:ser>
          <c:idx val="2"/>
          <c:order val="2"/>
          <c:tx>
            <c:v>Double-Declining-Balance</c:v>
          </c:tx>
          <c:invertIfNegative val="0"/>
          <c:cat>
            <c:numLit>
              <c:formatCode>General</c:formatCode>
              <c:ptCount val="5"/>
              <c:pt idx="0">
                <c:v>2011</c:v>
              </c:pt>
              <c:pt idx="1">
                <c:v>2012</c:v>
              </c:pt>
              <c:pt idx="2">
                <c:v>2013</c:v>
              </c:pt>
              <c:pt idx="3">
                <c:v>2014</c:v>
              </c:pt>
              <c:pt idx="4">
                <c:v>2015</c:v>
              </c:pt>
            </c:numLit>
          </c:cat>
          <c:val>
            <c:numRef>
              <c:f>Sheet3!$G$4:$G$8</c:f>
              <c:numCache>
                <c:formatCode>_(* #,##0_);_(* \(#,##0\);_(* "-"??_);_(@_)</c:formatCode>
                <c:ptCount val="5"/>
                <c:pt idx="0" formatCode="_(&quot;$&quot;* #,##0_);_(&quot;$&quot;* \(#,##0\);_(&quot;$&quot;* &quot;-&quot;??_);_(@_)">
                  <c:v>4000</c:v>
                </c:pt>
                <c:pt idx="1">
                  <c:v>2400</c:v>
                </c:pt>
                <c:pt idx="2">
                  <c:v>1440</c:v>
                </c:pt>
                <c:pt idx="3">
                  <c:v>864</c:v>
                </c:pt>
                <c:pt idx="4">
                  <c:v>296</c:v>
                </c:pt>
              </c:numCache>
            </c:numRef>
          </c:val>
          <c:extLst>
            <c:ext xmlns:c16="http://schemas.microsoft.com/office/drawing/2014/chart" uri="{C3380CC4-5D6E-409C-BE32-E72D297353CC}">
              <c16:uniqueId val="{00000002-78F8-4BB4-8F51-47C5CE105CEC}"/>
            </c:ext>
          </c:extLst>
        </c:ser>
        <c:dLbls>
          <c:showLegendKey val="0"/>
          <c:showVal val="0"/>
          <c:showCatName val="0"/>
          <c:showSerName val="0"/>
          <c:showPercent val="0"/>
          <c:showBubbleSize val="0"/>
        </c:dLbls>
        <c:gapWidth val="150"/>
        <c:shape val="cylinder"/>
        <c:axId val="138019584"/>
        <c:axId val="138021120"/>
        <c:axId val="0"/>
      </c:bar3DChart>
      <c:catAx>
        <c:axId val="138019584"/>
        <c:scaling>
          <c:orientation val="minMax"/>
        </c:scaling>
        <c:delete val="0"/>
        <c:axPos val="b"/>
        <c:numFmt formatCode="General" sourceLinked="1"/>
        <c:majorTickMark val="out"/>
        <c:minorTickMark val="none"/>
        <c:tickLblPos val="nextTo"/>
        <c:crossAx val="138021120"/>
        <c:crosses val="autoZero"/>
        <c:auto val="1"/>
        <c:lblAlgn val="ctr"/>
        <c:lblOffset val="100"/>
        <c:noMultiLvlLbl val="0"/>
      </c:catAx>
      <c:valAx>
        <c:axId val="138021120"/>
        <c:scaling>
          <c:orientation val="minMax"/>
        </c:scaling>
        <c:delete val="0"/>
        <c:axPos val="l"/>
        <c:majorGridlines/>
        <c:numFmt formatCode="_(&quot;$&quot;* #,##0_);_(&quot;$&quot;* \(#,##0\);_(&quot;$&quot;* &quot;-&quot;??_);_(@_)" sourceLinked="1"/>
        <c:majorTickMark val="out"/>
        <c:minorTickMark val="none"/>
        <c:tickLblPos val="nextTo"/>
        <c:crossAx val="138019584"/>
        <c:crosses val="autoZero"/>
        <c:crossBetween val="between"/>
      </c:valAx>
    </c:plotArea>
    <c:legend>
      <c:legendPos val="b"/>
      <c:overlay val="0"/>
    </c:legend>
    <c:plotVisOnly val="1"/>
    <c:dispBlanksAs val="gap"/>
    <c:showDLblsOverMax val="0"/>
  </c:chart>
  <c:externalData r:id="rId2">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3/12/2022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5A6CB670-967C-45F8-A2FE-3702971360C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Rectangle 3">
            <a:extLst>
              <a:ext uri="{FF2B5EF4-FFF2-40B4-BE49-F238E27FC236}">
                <a16:creationId xmlns:a16="http://schemas.microsoft.com/office/drawing/2014/main" id="{0A898681-5621-4064-8894-E094E0ED29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four main issues in accounting for plant assets are shown on this screen: (1) computing the costs of plant assets, (2) allocating the costs of most plant assets (less any salvage amounts) against revenues for the periods they benefit, (3) accounting for expenditures such as repairs and improvements to plant assets, and (4) recording the disposal of plant assets.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26">
            <a:extLst>
              <a:ext uri="{FF2B5EF4-FFF2-40B4-BE49-F238E27FC236}">
                <a16:creationId xmlns:a16="http://schemas.microsoft.com/office/drawing/2014/main" id="{7A9E2E15-E385-46CA-9E83-0D141FBB35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Rectangle 1027">
            <a:extLst>
              <a:ext uri="{FF2B5EF4-FFF2-40B4-BE49-F238E27FC236}">
                <a16:creationId xmlns:a16="http://schemas.microsoft.com/office/drawing/2014/main" id="{399E8263-B4D9-42D0-8E71-266B57129C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cost of a plant asset includes the purchase price as well as all costs necessary to get the asset in place and ready for its intended use. We record the purchase price net of any cash discounts available. We will add freight, unpacking, assembling, installing, and testing costs to the net invoice price to arrive at the final cost.</a:t>
            </a:r>
          </a:p>
          <a:p>
            <a:r>
              <a:rPr lang="en-US" altLang="en-US"/>
              <a:t>Finance charges are not included in the cost of an asset. If we elect to finance the purchase over a period of time, the interest cost is charged as an expense when incurred.</a:t>
            </a:r>
          </a:p>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4ECDB90F-1CAE-4F03-9529-4C8849B5D2A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Rectangle 3">
            <a:extLst>
              <a:ext uri="{FF2B5EF4-FFF2-40B4-BE49-F238E27FC236}">
                <a16:creationId xmlns:a16="http://schemas.microsoft.com/office/drawing/2014/main" id="{36E173DD-602A-43B9-9EF6-CD9212041B5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Land is not a depreciable plant asset. In addition to the purchase price, there are many costs generally incurred in connection with the acquisition. Many of these costs are related to obtaining legal title to the land.</a:t>
            </a:r>
          </a:p>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FC8E1BFC-5798-45A2-8EC5-97B17CD2F47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Rectangle 3">
            <a:extLst>
              <a:ext uri="{FF2B5EF4-FFF2-40B4-BE49-F238E27FC236}">
                <a16:creationId xmlns:a16="http://schemas.microsoft.com/office/drawing/2014/main" id="{755854C9-03B6-4788-9E4F-5E2CD55D515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Land improvements are depreciated over their useful life. Land improvements include parking lots, driveways, fences, sidewalks, landscaping, and any outdoor lighting systems.</a:t>
            </a:r>
          </a:p>
          <a:p>
            <a:endParaRPr lang="en-US" altLang="en-US"/>
          </a:p>
          <a:p>
            <a:r>
              <a:rPr lang="en-US" altLang="en-US"/>
              <a:t>While the costs of these improvements increase the usefulness of the land, they are charged to a separate Land Improvement account so that their costs can be allocated to the periods they benefit.</a:t>
            </a:r>
          </a:p>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07238F4D-E484-4D6F-8CF7-E05ACAE3209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a:extLst>
              <a:ext uri="{FF2B5EF4-FFF2-40B4-BE49-F238E27FC236}">
                <a16:creationId xmlns:a16="http://schemas.microsoft.com/office/drawing/2014/main" id="{FC481374-0C3B-4335-8164-79B6893BF5E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Whether we purchase or construct a building, the cost should include the purchase price plus any attorney fees or title fees. If we construct the building, the cost will include all the necessary construction costs as well as the costs we have just mentioned.</a:t>
            </a:r>
          </a:p>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CAC535D-8416-4070-94F8-8C61BF2D34B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Rectangle 3">
            <a:extLst>
              <a:ext uri="{FF2B5EF4-FFF2-40B4-BE49-F238E27FC236}">
                <a16:creationId xmlns:a16="http://schemas.microsoft.com/office/drawing/2014/main" id="{EB2A4F83-A71A-497C-8235-93290964292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costs of machinery and equipment consist of all costs normal and necessary to purchase them and prepare them for their intended use. These include the purchase price, taxes, transportation charges, insurance while in transit, and the installing, assembling, and testing of the machinery and equipment.</a:t>
            </a:r>
          </a:p>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BC718D75-056F-4680-B682-68D60DD5271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Rectangle 3">
            <a:extLst>
              <a:ext uri="{FF2B5EF4-FFF2-40B4-BE49-F238E27FC236}">
                <a16:creationId xmlns:a16="http://schemas.microsoft.com/office/drawing/2014/main" id="{33A9F331-BCB1-4BED-83CC-FB995B176C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Oakley paid $90,000 cash to acquire a group of items consisting of land appraised at $30,000, land improvements appraised at $10,000, and a building appraised at $60,000. The $90,000 cost will be allocated on the basis of appraised values. It is not uncommon to have a lump-sum purchase of assets. The most common example may be when purchasing a building and land. Remember, the land is not depreciable but the land improvement and building are depreciable. We must assign a portion of the purchase price </a:t>
            </a:r>
            <a:r>
              <a:rPr lang="en-US" altLang="en-US" i="1"/>
              <a:t>separately</a:t>
            </a:r>
            <a:r>
              <a:rPr lang="en-US" altLang="en-US"/>
              <a:t> to the land, land improvements and building. When faced with this type of problem, accountants normally divide the cost between the assets on the basis of relative fair market values.</a:t>
            </a:r>
          </a:p>
          <a:p>
            <a:endParaRPr lang="en-US" altLang="en-US"/>
          </a:p>
          <a:p>
            <a:r>
              <a:rPr lang="en-US" altLang="en-US"/>
              <a:t>Begin by calculating the relative fair value as a percent of the total fair value. The total fair value is $100,000. The land has an appraised value of $30,000, so land is valued at 30% of the total ($30,000 divided by $100,000). We do a similar calculation for land improvements and the building. Next, multiply the percentages we just calculated times the actual cost of the lump-sum purchase to determine the amount assigned to each asset. In the case of land, we multiply 30% times $90,000 and assign $27,000 to the land account. Then continue the process of land improvements and the building. </a:t>
            </a:r>
          </a:p>
          <a:p>
            <a:endParaRPr lang="en-US" altLang="en-US"/>
          </a:p>
          <a:p>
            <a:endParaRPr lang="en-US" altLang="en-US"/>
          </a:p>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60577044-2A75-498F-9AF6-DF1C110DBE4C}"/>
              </a:ext>
            </a:extLst>
          </p:cNvPr>
          <p:cNvSpPr>
            <a:spLocks noGrp="1" noRot="1" noChangeAspect="1" noChangeArrowheads="1" noTextEdit="1"/>
          </p:cNvSpPr>
          <p:nvPr>
            <p:ph type="sldImg"/>
          </p:nvPr>
        </p:nvSpPr>
        <p:spPr bwMode="auto">
          <a:xfrm>
            <a:off x="1152525" y="692150"/>
            <a:ext cx="4554538" cy="3416300"/>
          </a:xfrm>
          <a:solidFill>
            <a:srgbClr val="FFFFFF"/>
          </a:solidFill>
          <a:ln>
            <a:solidFill>
              <a:srgbClr val="000000"/>
            </a:solidFill>
            <a:miter lim="800000"/>
            <a:headEnd/>
            <a:tailEnd/>
          </a:ln>
        </p:spPr>
      </p:sp>
      <p:sp>
        <p:nvSpPr>
          <p:cNvPr id="24579" name="Rectangle 3">
            <a:extLst>
              <a:ext uri="{FF2B5EF4-FFF2-40B4-BE49-F238E27FC236}">
                <a16:creationId xmlns:a16="http://schemas.microsoft.com/office/drawing/2014/main" id="{7A0DB852-5007-4488-9798-435AC47CF137}"/>
              </a:ext>
            </a:extLst>
          </p:cNvPr>
          <p:cNvSpPr>
            <a:spLocks noGrp="1" noChangeArrowheads="1"/>
          </p:cNvSpPr>
          <p:nvPr>
            <p:ph type="body" idx="1"/>
          </p:nvPr>
        </p:nvSpPr>
        <p:spPr bwMode="auto">
          <a:xfrm>
            <a:off x="914400" y="4343400"/>
            <a:ext cx="5029200" cy="4114800"/>
          </a:xfrm>
          <a:solidFill>
            <a:srgbClr val="FFFFFF"/>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is a process of cost allocation. We allocate the cost of the asset to expense over its useful life in some rational and systematic manner. We do not want to confuse asset valuation, an </a:t>
            </a:r>
            <a:r>
              <a:rPr lang="en-US" altLang="en-US" i="1"/>
              <a:t>economic</a:t>
            </a:r>
            <a:r>
              <a:rPr lang="en-US" altLang="en-US"/>
              <a:t> concept, with allocation.</a:t>
            </a:r>
          </a:p>
          <a:p>
            <a:r>
              <a:rPr lang="en-US" altLang="en-US"/>
              <a:t>The unused portion of the asset’s cost appears on the balance sheet. We allocate a portion of the cost to expense on the income statement each accounting period. Let’s look at some very common methods of calculating depreciation expense.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C9CBAEB0-1944-41C6-9AF1-56293BC0CFE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Rectangle 3">
            <a:extLst>
              <a:ext uri="{FF2B5EF4-FFF2-40B4-BE49-F238E27FC236}">
                <a16:creationId xmlns:a16="http://schemas.microsoft.com/office/drawing/2014/main" id="{9706FBDD-910E-4114-B5DE-6367081E6E6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Regardless of the method used to calculate depreciation expense, we must know three variables: the asset’s cost; the estimated salvage value we expect to receive at the end of its useful life, and the estimated useful life of the asset. The salvage value of a asset is an estimate of the asset’s value at the end of its benefit period. This is the amount the owner expects to receive when disposing of the asset. The useful life of a plant asset is the length of time it is productively used in a company’s operations. Once these three amounts are known, we select the depreciation method that we will use to calculate depreciation expense.</a:t>
            </a:r>
          </a:p>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55094183-10FE-4B23-A8D8-A67DEA89762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B068FD4A-A312-4759-80C4-F82F0D067A9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There are three popular methods of calculating depreciation expense. The easiest and most widely used method is called </a:t>
            </a:r>
            <a:r>
              <a:rPr lang="en-US" altLang="en-US" i="1"/>
              <a:t>straight-line depreciation</a:t>
            </a:r>
            <a:r>
              <a:rPr lang="en-US" altLang="en-US"/>
              <a:t>. </a:t>
            </a:r>
          </a:p>
          <a:p>
            <a:r>
              <a:rPr lang="en-US" altLang="en-US"/>
              <a:t>When equipment use varies from period to period, the units-of-production depreciation method can better match expenses with revenues. </a:t>
            </a:r>
            <a:r>
              <a:rPr lang="en-US" altLang="en-US" i="1"/>
              <a:t>Units-of-production depreciation </a:t>
            </a:r>
            <a:r>
              <a:rPr lang="en-US" altLang="en-US"/>
              <a:t>charges a varying amount to expense for each period of an asset’s useful life depending on its usage.</a:t>
            </a:r>
          </a:p>
          <a:p>
            <a:r>
              <a:rPr lang="en-US" altLang="en-US"/>
              <a:t>The third method is called the </a:t>
            </a:r>
            <a:r>
              <a:rPr lang="en-US" altLang="en-US" i="1"/>
              <a:t>declining-balance method</a:t>
            </a:r>
            <a:r>
              <a:rPr lang="en-US" altLang="en-US"/>
              <a:t>. Under this method, we take more depreciation expense in the early years of the asset’s life and lower amounts of depreciation in later years. Several income-tax depreciation calculations are based on the declining balance method. </a:t>
            </a:r>
          </a:p>
          <a:p>
            <a:endParaRPr lang="en-US" altLang="en-US"/>
          </a:p>
          <a:p>
            <a:r>
              <a:rPr lang="en-US" altLang="en-US"/>
              <a:t>We will use this to illustrate depreciation using the three methods listed. Let’s begin by looking at straight-line depreciation.</a:t>
            </a:r>
          </a:p>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4E6075F4-2B59-4D3D-8C02-2CD1A984872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Rectangle 3">
            <a:extLst>
              <a:ext uri="{FF2B5EF4-FFF2-40B4-BE49-F238E27FC236}">
                <a16:creationId xmlns:a16="http://schemas.microsoft.com/office/drawing/2014/main" id="{BAA9983B-7EEE-4E7A-94EB-D910EA0407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expense for any given period is determined by taking the asset’s cost less its estimated salvage value and dividing this amount by the asset’s estimated useful life. If we calculate annual depreciation, we would express the useful life in years. Let’s use our specific example to calculate annual straight-line depreciation.</a:t>
            </a:r>
          </a:p>
          <a:p>
            <a:endParaRPr lang="en-US" altLang="en-US"/>
          </a:p>
          <a:p>
            <a:r>
              <a:rPr lang="en-US" altLang="en-US"/>
              <a:t>As you can see, straight-line depreciation is $1,800 per year. We subtract the salvage value of $1,000 from the cost of the machinery and divide that amount by 5 years. Now let’s prepare the journal entry to record depreciation expense.</a:t>
            </a:r>
          </a:p>
          <a:p>
            <a:endParaRPr lang="en-US" altLang="en-US"/>
          </a:p>
          <a:p>
            <a:r>
              <a:rPr lang="en-US" altLang="en-US"/>
              <a:t>To record annual depreciation on this asset, we debit Depreciation Expense for $1,800, and credit Accumulated Depreciation – Machinery for the same amount. Accumulated depreciation is another contra asset account. Accumulated depreciation is subtracted from the cost of the asset to arrive at what is called book value. The book value is the amount shown on the balance sheet.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9042CD12-876E-428A-9D25-EDD2E406A93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Rectangle 3">
            <a:extLst>
              <a:ext uri="{FF2B5EF4-FFF2-40B4-BE49-F238E27FC236}">
                <a16:creationId xmlns:a16="http://schemas.microsoft.com/office/drawing/2014/main" id="{2EB8F1FC-9CB3-4202-B401-4DBC8C1E486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 this graph of each year’s depreciation expense, you can clearly see the straight-line nature of the method. Now we have a graph of the asset’s book value at the end of each year. Once again, we have a straight line that slopes down and to the left. You can see that the contra asset account, accumulated depreciation, is subtracted from the cost of the machinery on the balance sheet. The book value at the end of year 2 of $6,400 is disclosed.</a:t>
            </a:r>
          </a:p>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FC3F4A07-F6CE-46CF-B969-B486879AA8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94050284-8F3D-4678-8313-CDF7C749EB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We can compute the straight-line depreciation rate, defined as 100% divided by the number of periods in the asset’s useful life. For the inspection machine, this rate is 20% (100% ÷ 5 years). We use this rate, along with other information, to compute the machine’s straight-line depreciation schedule as shown on your screen</a:t>
            </a:r>
            <a:r>
              <a:rPr lang="en-US" altLang="en-US" i="1"/>
              <a:t>. </a:t>
            </a:r>
            <a:r>
              <a:rPr lang="en-US" altLang="en-US"/>
              <a:t>Note three points in this exhibit. First, depreciation expense is the same each period. Second, accumulated depreciation is the sum of current and prior periods’ depreciation expense. Third, book value declines each period until it equals salvage value at the end of the machine’s useful life.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27DDEA81-8E1A-4D89-9993-80C676AA263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Rectangle 3">
            <a:extLst>
              <a:ext uri="{FF2B5EF4-FFF2-40B4-BE49-F238E27FC236}">
                <a16:creationId xmlns:a16="http://schemas.microsoft.com/office/drawing/2014/main" id="{F233FADA-88D4-4EC9-B28D-E50E79F0288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Under the units-of-production method, the first step is to calculate the depreciation expense per unit of production. Take the asset’s cost less its salvage value and divide this amount by the total estimated number of units that will be produced by the assets. Once we complete the first step, we may calculate depreciation expense for the period. Multiply the depreciation expense per unit that we determined in step one by the number of units produced in the current period. Let’s look at a specific example.</a:t>
            </a:r>
          </a:p>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A7296409-3435-45A4-857E-B09C13390A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a:extLst>
              <a:ext uri="{FF2B5EF4-FFF2-40B4-BE49-F238E27FC236}">
                <a16:creationId xmlns:a16="http://schemas.microsoft.com/office/drawing/2014/main" id="{3C550D32-495B-4D41-A447-83B82C7DBB4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Let’s calculate depreciation in 2011 for our machinery. Assume 7,000 units were inspected during the year. We now apply our two-step process.</a:t>
            </a:r>
          </a:p>
          <a:p>
            <a:endParaRPr lang="en-US" altLang="en-US"/>
          </a:p>
          <a:p>
            <a:r>
              <a:rPr lang="en-US" altLang="en-US"/>
              <a:t>Step 1: First, we calculate the depreciation expense per unit inspected. Subtract salvage value of $1,000 from cost of $10,000, to get the basis of depreciation of $9,000. Divide the basis for depreciation by the total number of inspections expected during the periods benefited by the machine of 36,000, and we get a depreciation expense per unit inspected of 25 cents.</a:t>
            </a:r>
          </a:p>
          <a:p>
            <a:endParaRPr lang="en-US" altLang="en-US"/>
          </a:p>
          <a:p>
            <a:r>
              <a:rPr lang="en-US" altLang="en-US"/>
              <a:t>Step 2: Multiplying $0.25 per unit times the 7,000 units inspected results in $1,750 of depreciation for 2011.</a:t>
            </a:r>
          </a:p>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17BC9274-EF2A-4CE4-8576-C109A5E688F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FB3C3393-62E4-4F60-A135-CD1EE41172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for the first year is $1,750 (7,000 shoes at $0.25 per shoe). Depreciation for the second year is $2,000 (8,000 shoes at $0.25 per shoe). Other years are similarly computed. Our schedule shows that (1) depreciation expense depends on unit output, (2) accumulated depreciation is the sum of current and prior periods’ depreciation expense, and (3) book value declines each period until it equals salvage value at the end of the asset’s useful life.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D071FFA-423E-4ACB-AB03-A771F0AB652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Rectangle 3">
            <a:extLst>
              <a:ext uri="{FF2B5EF4-FFF2-40B4-BE49-F238E27FC236}">
                <a16:creationId xmlns:a16="http://schemas.microsoft.com/office/drawing/2014/main" id="{0E635FB5-0409-4007-80C3-7514358CC16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a:t>Declining-balance methods yield larger depreciation expense in the early years of an asset’s life and less depreciation in later years. The most popular declining-balance method is called double-declining balance (DDB) method. </a:t>
            </a:r>
          </a:p>
          <a:p>
            <a:pPr>
              <a:lnSpc>
                <a:spcPct val="90000"/>
              </a:lnSpc>
            </a:pPr>
            <a:endParaRPr lang="en-US" altLang="en-US"/>
          </a:p>
          <a:p>
            <a:pPr>
              <a:lnSpc>
                <a:spcPct val="90000"/>
              </a:lnSpc>
            </a:pPr>
            <a:r>
              <a:rPr lang="en-US" altLang="en-US"/>
              <a:t>Step 1: To calculate depreciation expense for 2011 under the double-declining-balance we first calculate the straight-line depreciation </a:t>
            </a:r>
            <a:r>
              <a:rPr lang="en-US" altLang="en-US" b="1"/>
              <a:t>rate</a:t>
            </a:r>
            <a:r>
              <a:rPr lang="en-US" altLang="en-US"/>
              <a:t>. We do this by dividing 100% by the asset’s useful life. In our specific case, we divide 100% by the five-year useful life to get a straight-line rate of 20%.</a:t>
            </a:r>
          </a:p>
          <a:p>
            <a:pPr>
              <a:lnSpc>
                <a:spcPct val="90000"/>
              </a:lnSpc>
            </a:pPr>
            <a:endParaRPr lang="en-US" altLang="en-US"/>
          </a:p>
          <a:p>
            <a:pPr>
              <a:lnSpc>
                <a:spcPct val="90000"/>
              </a:lnSpc>
            </a:pPr>
            <a:r>
              <a:rPr lang="en-US" altLang="en-US"/>
              <a:t>Step 2: We calculate the double-declining-balance rate. We do this by multiplying the straight-line rate times two. In our case that would be 20% times two, or 40%, the double-declining balance rate of depreciation.  </a:t>
            </a:r>
          </a:p>
          <a:p>
            <a:pPr>
              <a:lnSpc>
                <a:spcPct val="90000"/>
              </a:lnSpc>
            </a:pPr>
            <a:endParaRPr lang="en-US" altLang="en-US"/>
          </a:p>
          <a:p>
            <a:pPr>
              <a:lnSpc>
                <a:spcPct val="90000"/>
              </a:lnSpc>
            </a:pPr>
            <a:r>
              <a:rPr lang="en-US" altLang="en-US"/>
              <a:t>Step 3: Finally, we calculate depreciation expense for 2011. To do this, we multiply the double-declining rate times the </a:t>
            </a:r>
            <a:r>
              <a:rPr lang="en-US" altLang="en-US" b="1"/>
              <a:t>book value </a:t>
            </a:r>
            <a:r>
              <a:rPr lang="en-US" altLang="en-US"/>
              <a:t>of the asset at the beginning of the period. Recall that book value is equal to cost less accumulated depreciation. Under the double-declining-balance method, we ignore estimated salvage value (remember, book value is equal to the cost of the asset minus the accumulated depreciation). The beginning book value (cost less accumulated depreciation) is $10,000. Depreciation expense for 2011 is $4,000, 40% times $10,000. Don’t forget that salvage value is not used in the double-declining-balance method. We base depreciation expense on the book value of the asset at the beginning of the year.</a:t>
            </a:r>
          </a:p>
          <a:p>
            <a:pPr>
              <a:lnSpc>
                <a:spcPct val="90000"/>
              </a:lnSpc>
            </a:pPr>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9203E284-7B48-49EC-A1BD-D6FECD6B66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Rectangle 3">
            <a:extLst>
              <a:ext uri="{FF2B5EF4-FFF2-40B4-BE49-F238E27FC236}">
                <a16:creationId xmlns:a16="http://schemas.microsoft.com/office/drawing/2014/main" id="{0B593344-11AC-4483-AF89-DE3F6EAFBD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At the start of the second year, the book value of the asset was $6,000 (cost of $10,000 less accumulated depreciation of $4,000). To determine depreciation expense, we multiply the book value of $6,000 times our rate of 40% to yield $2,400. This table of the necessary calculation using the double-declining-balance method of depreciation. </a:t>
            </a:r>
          </a:p>
          <a:p>
            <a:r>
              <a:rPr lang="en-US" altLang="en-US"/>
              <a:t>We always want the book value to be equal to estimated salvage value at the end of the asset’s useful life, but it just will not work properly using the double-declining-balance method. So in the last year of the asset’s useful life, we must determine the depreciation expense necessary to make the book value equal to salvage value.  In our case, that amount is $296. We calculate the amount by subtracting the salvage value from the book value of the asset in the previous period, or $1,000 subtracted from $1,296, to arrive at the proper amount of depreciation in the last year.</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3DB3700C-CE05-434E-ADF4-E752D036B61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Rectangle 3">
            <a:extLst>
              <a:ext uri="{FF2B5EF4-FFF2-40B4-BE49-F238E27FC236}">
                <a16:creationId xmlns:a16="http://schemas.microsoft.com/office/drawing/2014/main" id="{3D1D3C59-4DB1-424E-A887-37F0294A8F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These two graphs show annual depreciation expense under the three methods of depreciation we have examined. Each method starts with a total cost of $10,000 and ends with the salvage value of $1,000. There are differences in the pattern of depreciation expense over the useful life of the asset. Double-declining-balance records more depreciation in the early years and lesser amounts in the later years of the asset’s useful life. It is important to know that about 85 percent of all companies use the straight-line method of depreciation.</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3018392D-ECFF-4134-8813-0574388BF9E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Rectangle 3">
            <a:extLst>
              <a:ext uri="{FF2B5EF4-FFF2-40B4-BE49-F238E27FC236}">
                <a16:creationId xmlns:a16="http://schemas.microsoft.com/office/drawing/2014/main" id="{09B73ADF-2B21-494A-A487-0B07511555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filing a tax return, most corporations use the </a:t>
            </a:r>
            <a:r>
              <a:rPr lang="en-US" altLang="en-US" b="1"/>
              <a:t>modified accelerated cost recovery system</a:t>
            </a:r>
            <a:r>
              <a:rPr lang="en-US" altLang="en-US"/>
              <a:t> developed by the Internal Revenue Service. Because the title of the method is so long, most accountants refer to the tax method as MACRS. MACRS is an accelerated depreciation method. It was designed to permit companies to quickly write-off the cost of plant assets and thereby stimulate investment in </a:t>
            </a:r>
            <a:r>
              <a:rPr lang="en-US" altLang="en-US" i="1"/>
              <a:t>new</a:t>
            </a:r>
            <a:r>
              <a:rPr lang="en-US" altLang="en-US"/>
              <a:t> plant assets. Under the Modified Accelerated Cost Recovery System, companies may elect to use straight-line depreciation for some assets but are required to use MACRS for most types of assets. MACRS is not acceptable for financial reporting purposes.</a:t>
            </a:r>
          </a:p>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A247D627-C302-4EFD-A4A1-2A9B61B6FFD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Rectangle 3">
            <a:extLst>
              <a:ext uri="{FF2B5EF4-FFF2-40B4-BE49-F238E27FC236}">
                <a16:creationId xmlns:a16="http://schemas.microsoft.com/office/drawing/2014/main" id="{D3682BE4-53E2-40DF-BFED-D1F5C8BBB4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To this point, we have discussed depreciation of an asset that was purchased at the beginning of the year. Assume our machinery was purchased on October 8, 2010. Let’s calculate depreciation expense for 2010.</a:t>
            </a:r>
          </a:p>
          <a:p>
            <a:endParaRPr lang="en-US" altLang="en-US"/>
          </a:p>
          <a:p>
            <a:r>
              <a:rPr lang="en-US" altLang="en-US"/>
              <a:t>From our previous work, we know that annual depreciation using the straight-line method is $1,800. The asset was purchased on October 8, 2010, so it was only in service during the months of October, November, and December, or three months of the year.  We need to depreciate the asset for three months in 2010, so we multiply the annual depreciation by three-twelfths to get depreciation for the period of $450.</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5621AE9A-054B-4C1A-99B7-A1A42C020DC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Rectangle 3">
            <a:extLst>
              <a:ext uri="{FF2B5EF4-FFF2-40B4-BE49-F238E27FC236}">
                <a16:creationId xmlns:a16="http://schemas.microsoft.com/office/drawing/2014/main" id="{530766CB-A3A2-4C39-8B3F-3A45C4EAEF6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is based on estimates of salvage value and useful life. During the useful life of an asset, new information may indicate that these estimates are inaccurate. If our estimate of an asset’s useful life and/or salvage value changes, what should we do? The answer is to use the new estimate to compute depreciation for current and future periods. This means that we revise the depreciation expense computation by spreading the cost yet to be depreciated over the remaining useful life. This approach is used for all depreciation methods.</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C370785C-DFCD-47B9-898D-CD78264B0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Rectangle 3">
            <a:extLst>
              <a:ext uri="{FF2B5EF4-FFF2-40B4-BE49-F238E27FC236}">
                <a16:creationId xmlns:a16="http://schemas.microsoft.com/office/drawing/2014/main" id="{2A1184E4-805A-4E5A-9C79-2A24E70FD8A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Wingdings" panose="05000000000000000000" pitchFamily="2" charset="2"/>
              <a:buNone/>
            </a:pPr>
            <a:r>
              <a:rPr lang="en-US" altLang="en-US"/>
              <a:t>Let’s return to our machinery and assume that at the beginning of the asset’s third year, its book value is $6,400 ($10,000 cost less $3,600 accumulated depreciation using straight-line depreciation). At that time, it is determined that the machinery will have a remaining useful life of 4 years (instead of the previous estimate of 3 years), and the estimated salvage value will change from $1,000 to $400.</a:t>
            </a:r>
          </a:p>
          <a:p>
            <a:pPr>
              <a:buFont typeface="Wingdings" panose="05000000000000000000" pitchFamily="2" charset="2"/>
              <a:buNone/>
            </a:pPr>
            <a:endParaRPr lang="en-US" altLang="en-US"/>
          </a:p>
          <a:p>
            <a:pPr>
              <a:buFont typeface="Wingdings" panose="05000000000000000000" pitchFamily="2" charset="2"/>
              <a:buNone/>
            </a:pPr>
            <a:r>
              <a:rPr lang="en-US" altLang="en-US"/>
              <a:t>In this example, we take the book value at the date of change, $6,400, subtract the estimated salvage value of $400, and divide the total by the new remaining life of four years. The revised depreciation is $1,500 per year for the remaining four years of the asset’s life. A change in accounting estimate is reflected in current and future financial statements, not in prior statements.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87EF14C2-3374-439A-B473-834410F2364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Rectangle 3">
            <a:extLst>
              <a:ext uri="{FF2B5EF4-FFF2-40B4-BE49-F238E27FC236}">
                <a16:creationId xmlns:a16="http://schemas.microsoft.com/office/drawing/2014/main" id="{676A5560-5DEA-4872-A2AC-C4D8DC9070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Both the cost and accumulated depreciation of plant assets are reported on the balance sheet or in its notes. Dale Jarrett Racing Adventure reports its property and equipment as shown on your screen. For most companies, total accumulated depreciation is subtracted for the total cost of property, plant, and equipment.</a:t>
            </a:r>
          </a:p>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5E02CBB1-5A44-4CA5-8F35-81756433311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Rectangle 3">
            <a:extLst>
              <a:ext uri="{FF2B5EF4-FFF2-40B4-BE49-F238E27FC236}">
                <a16:creationId xmlns:a16="http://schemas.microsoft.com/office/drawing/2014/main" id="{1D923C22-46E1-42ED-8835-AA1E2E696C2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After a plant asset is purchased, the company may incur additional expenditures on that asset. These expenditures may be for repairs and maintenance, overhauls, upgrading the asset, and similar expenditures. In recording these expenditures, it must decide whether to capitalize or expense them (to capitalize an expenditure is to debit the asset account). The issue is whether these expenditures are reported as current period expenses or added to the plant asset’s cost and depreciated over its remaining useful life.</a:t>
            </a:r>
            <a:br>
              <a:rPr lang="en-US" altLang="en-US"/>
            </a:br>
            <a:endParaRPr lang="en-US" altLang="en-US"/>
          </a:p>
          <a:p>
            <a:r>
              <a:rPr lang="en-US" altLang="en-US"/>
              <a:t>One way to handle these types of expenditures is to treat them as a capital expenditure and charge the amount to a balance sheet account like the asset or accumulated depreciation. In most cases, the capital expenditure represents an additional cost of plant assets that provide benefits extending beyond the current period. In some cases, the expenditures may be treated as a revenue expenditure and charged to current period income as an expense. For each expenditure subsequent to acquisition of a plant asset, we must decide if the expenditure is to be treated as a capital or revenue expenditure.</a:t>
            </a:r>
          </a:p>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06E07D9B-A3F0-46A4-808E-C62C620EB74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a:extLst>
              <a:ext uri="{FF2B5EF4-FFF2-40B4-BE49-F238E27FC236}">
                <a16:creationId xmlns:a16="http://schemas.microsoft.com/office/drawing/2014/main" id="{B5A8509F-27CC-41F4-81D3-CF14C67D1B9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Generally, subsequent expenditures for ordinary repairs are treated as revenue expenditures and charged to current period income as an expense. Subsequent expenditures that are for betterments are classified as extraordinary repairs. These should be treated as capital expenditures and charged to the asset account. Let’s look at the proper accounting for the disposal of plant assets.</a:t>
            </a:r>
          </a:p>
          <a:p>
            <a:endParaRPr lang="en-US" altLang="en-US"/>
          </a:p>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7671E880-7939-4E69-BBC4-63ED3E424FA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Rectangle 3">
            <a:extLst>
              <a:ext uri="{FF2B5EF4-FFF2-40B4-BE49-F238E27FC236}">
                <a16:creationId xmlns:a16="http://schemas.microsoft.com/office/drawing/2014/main" id="{22C3CDEB-B7CA-4E5A-8607-E6F0462391B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Whenever we dispose of a plant asset, the first thing we do is update depreciation to the date of disposal. After completing the update, we can prepare the journal entry. We do so by recording a debit to the cash account, if cash was received, or credit the cash account, if cash was paid by the company. In addition, we must determine whether a gain or loss is associated with the disposal. A gain is recorded with a credit, just like revenue, and a loss is recorded with a debit, just like an expense account. We complete the entry by removing the plant asset’s cost from our books with a credit, and remove the related accumulated depreciation with a debit.</a:t>
            </a:r>
            <a:br>
              <a:rPr lang="en-US" altLang="en-US"/>
            </a:br>
            <a:r>
              <a:rPr lang="en-US" altLang="en-US"/>
              <a:t>Let’s see how we calculate the gain or loss associated with the disposal.</a:t>
            </a:r>
          </a:p>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2797CF18-2CD7-474E-BD80-E81178A271A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Rectangle 3">
            <a:extLst>
              <a:ext uri="{FF2B5EF4-FFF2-40B4-BE49-F238E27FC236}">
                <a16:creationId xmlns:a16="http://schemas.microsoft.com/office/drawing/2014/main" id="{AC6B5429-D22D-41C7-A2DF-3C7C869B94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If the amount of cash received is greater than the book value of the asset (cost less accumulated depreciation), a gain is associated with the disposal.</a:t>
            </a:r>
            <a:br>
              <a:rPr lang="en-US" altLang="en-US"/>
            </a:br>
            <a:endParaRPr lang="en-US" altLang="en-US"/>
          </a:p>
          <a:p>
            <a:r>
              <a:rPr lang="en-US" altLang="en-US"/>
              <a:t>If the cash received is less than the book value of the asset, a loss will be recorded.  </a:t>
            </a:r>
          </a:p>
          <a:p>
            <a:endParaRPr lang="en-US" altLang="en-US"/>
          </a:p>
          <a:p>
            <a:r>
              <a:rPr lang="en-US" altLang="en-US"/>
              <a:t>When the amount of cash is exactly equal to the book value of the asset, there will be no gain or loss in connection with the disposal. </a:t>
            </a:r>
          </a:p>
          <a:p>
            <a:endParaRPr lang="en-US" altLang="en-US"/>
          </a:p>
          <a:p>
            <a:r>
              <a:rPr lang="en-US" altLang="en-US"/>
              <a:t>Now let’s look at a specific example of disposal of a plant asset.</a:t>
            </a:r>
          </a:p>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109F337D-8273-4887-93BB-5CDC198B2B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Rectangle 3">
            <a:extLst>
              <a:ext uri="{FF2B5EF4-FFF2-40B4-BE49-F238E27FC236}">
                <a16:creationId xmlns:a16="http://schemas.microsoft.com/office/drawing/2014/main" id="{49366963-AC1D-4D2C-B2CE-2FB8AC1AD13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20000"/>
              </a:spcBef>
            </a:pPr>
            <a:r>
              <a:rPr lang="en-US" altLang="en-US"/>
              <a:t>Equipment costing $9,000, with accumulated depreciation of $9,000 on December 31</a:t>
            </a:r>
            <a:r>
              <a:rPr lang="en-US" altLang="en-US" baseline="30000"/>
              <a:t>st</a:t>
            </a:r>
            <a:r>
              <a:rPr lang="en-US" altLang="en-US"/>
              <a:t> of the previous year was discarded on June 5</a:t>
            </a:r>
            <a:r>
              <a:rPr lang="en-US" altLang="en-US" baseline="30000"/>
              <a:t>th</a:t>
            </a:r>
            <a:r>
              <a:rPr lang="en-US" altLang="en-US"/>
              <a:t> of the current year. The company is depreciating the equipment using the straight-line method over eight years with zero salvage value. Since the asset is fully depreciated, the journal entry to record the discard of the asset is to debit Accumulated Depreciation – Machinery for $9,000, and credit the Machinery account for the same amount. Both the asset and accumulated depreciation have been removed from the books of the company.</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9F692918-E061-41D9-8CEB-E315DC9CFE8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a:extLst>
              <a:ext uri="{FF2B5EF4-FFF2-40B4-BE49-F238E27FC236}">
                <a16:creationId xmlns:a16="http://schemas.microsoft.com/office/drawing/2014/main" id="{F6D73E09-1683-4B66-92D2-183609EFCA0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After depreciation is brought up-to-date, the balance in the accumulated depreciation account is $6,500. Next, we record the discarding of the equipment with a debit to Accumulated Depreciation – Equipment for $6,500, a debit to Loss on Disposal of Equipment for $1,500, and a credit to the Equipment account for cost of $8,000. This loss is computed by comparing the equipment’s $1,500 book value ($8,000 less $6,000 less $500) with the zero net cash proceeds. The loss is reported in the Other Expenses and Losses section of the income statement. Discarding an asset can sometimes require a cash payment that would increase the loss.</a:t>
            </a:r>
          </a:p>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4AD5D481-620D-43F6-A5F4-DD633562B90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Rectangle 3">
            <a:extLst>
              <a:ext uri="{FF2B5EF4-FFF2-40B4-BE49-F238E27FC236}">
                <a16:creationId xmlns:a16="http://schemas.microsoft.com/office/drawing/2014/main" id="{319BEAB7-2C8C-4AB3-BC40-F5230ECB55D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On March 31</a:t>
            </a:r>
            <a:r>
              <a:rPr lang="en-US" altLang="en-US" baseline="30000"/>
              <a:t>st</a:t>
            </a:r>
            <a:r>
              <a:rPr lang="en-US" altLang="en-US"/>
              <a:t>, BTO sells equipment that originally cost $16,000 and has accumulated depreciation of $12,000 at December 31</a:t>
            </a:r>
            <a:r>
              <a:rPr lang="en-US" altLang="en-US" baseline="30000"/>
              <a:t>st</a:t>
            </a:r>
            <a:r>
              <a:rPr lang="en-US" altLang="en-US"/>
              <a:t> of the prior calendar year-end. Annual depreciation on this equipment is $4,000 using straight-line depreciation. The equipment is sold for $3,000 cash. The first step in the accounting process it to bring the depreciation up to the date of the sale. Three month’s depreciation equals $1,000, so we will debit Depreciation Expense and credit Accumulated Depreciation – Equipment for $1,000.</a:t>
            </a:r>
          </a:p>
          <a:p>
            <a:endParaRPr lang="en-US" altLang="en-US"/>
          </a:p>
          <a:p>
            <a:r>
              <a:rPr lang="en-US" altLang="en-US"/>
              <a:t>Next, we calculate the book value of the equipment at the date of sale. In our case, the book value is $3,000, cost of $16,000 less accumulated depreciation of $13,000. Now we can record the sale of the asset at book value. The journal entry is to debit Cash for $3,000, debit Accumulated Depreciation – Equipment for $13,000, and credit Equipment for $16,000.</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E50A6DF5-F3C6-4231-8EC5-4B15A964AEF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Rectangle 3">
            <a:extLst>
              <a:ext uri="{FF2B5EF4-FFF2-40B4-BE49-F238E27FC236}">
                <a16:creationId xmlns:a16="http://schemas.microsoft.com/office/drawing/2014/main" id="{F37F28C7-A5C4-47D4-8596-6E64E788E99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As before, we must bring the depreciation up-to-date as of March 31</a:t>
            </a:r>
            <a:r>
              <a:rPr lang="en-US" altLang="en-US" baseline="30000"/>
              <a:t>st</a:t>
            </a:r>
            <a:r>
              <a:rPr lang="en-US" altLang="en-US"/>
              <a:t>. The journal entry is to debit Depreciation Expense for $1,000 and credit Accumulated Depreciation – Equipment for the same amount. The balance in the accumulated depreciation account is now $13,000.</a:t>
            </a:r>
          </a:p>
          <a:p>
            <a:endParaRPr lang="en-US" altLang="en-US"/>
          </a:p>
          <a:p>
            <a:r>
              <a:rPr lang="en-US" altLang="en-US"/>
              <a:t>To determine the gain or loss on the transaction, we compare the book value of the equipment to the cash received in the sale. In our case, the cash received is less than the book value of the equipment, so we will recognize a loss on the sale of $500.</a:t>
            </a:r>
          </a:p>
          <a:p>
            <a:endParaRPr lang="en-US" altLang="en-US"/>
          </a:p>
          <a:p>
            <a:r>
              <a:rPr lang="en-US" altLang="en-US"/>
              <a:t>The entry to record the sale of the equipment is to debit Cash for $2,500, debit Loss on Disposal of Equipment for $500, and debit Accumulated Depreciation – Equipment for $13,000. To complete the entry, we will credit the Equipment account for $16,000.</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82289859-F064-4016-84F2-200CE167F6E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Rectangle 3">
            <a:extLst>
              <a:ext uri="{FF2B5EF4-FFF2-40B4-BE49-F238E27FC236}">
                <a16:creationId xmlns:a16="http://schemas.microsoft.com/office/drawing/2014/main" id="{7B494A24-7C98-46F8-ABAE-D4219180C5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Natural resources abound. We have accounting issues with oil, coal, timber, gold, gravel, and a wide variety of other natural resources. In general, natural resources can be thought of as anything extracted from our natural environment. As accountants, we report natural resources at their cost less accumulated </a:t>
            </a:r>
            <a:r>
              <a:rPr lang="en-US" altLang="en-US" b="1"/>
              <a:t>depletion</a:t>
            </a:r>
            <a:r>
              <a:rPr lang="en-US" altLang="en-US"/>
              <a:t>. The depletion we will study in this text is very similar to units-of-production depreciation. The cost of any natural resource must include all exploration and development costs as well as extraction costs. A portion of these total costs will be charged to income each period through the depletion expense account. Let’s see how this works.</a:t>
            </a:r>
          </a:p>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758C75D0-F7C2-418C-A9F9-F5DF5C1BF18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Rectangle 3">
            <a:extLst>
              <a:ext uri="{FF2B5EF4-FFF2-40B4-BE49-F238E27FC236}">
                <a16:creationId xmlns:a16="http://schemas.microsoft.com/office/drawing/2014/main" id="{CD6C08C1-E394-4A43-9210-B1526DCB183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We begin the process of calculating depletion expense by determining the depletion expense per unit of natural resource. The numerator of the equation contains the resource cost less any estimated salvage value. The denominator of the equation is our estimated total capacity of the natural resource we expect to extract. For our example, the cost of the mineral deposits are $500,000, and the company expects to extract 250,000 tons of ore. There will be no salvage value after all the ore is extracted.</a:t>
            </a:r>
          </a:p>
          <a:p>
            <a:endParaRPr lang="en-US" altLang="en-US"/>
          </a:p>
          <a:p>
            <a:r>
              <a:rPr lang="en-US" altLang="en-US"/>
              <a:t>The first step is to calculate the cost per ton extracted. In our example, the cost is $2 per ton. The next step it to calculate the depletion expense. Given that 85,000 tons of ore was extracted this period at a cost of $2 per ton, the depletion expense is $170,000.</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6107B07C-4831-4924-AB85-AEB45FD8D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Rectangle 3">
            <a:extLst>
              <a:ext uri="{FF2B5EF4-FFF2-40B4-BE49-F238E27FC236}">
                <a16:creationId xmlns:a16="http://schemas.microsoft.com/office/drawing/2014/main" id="{7C4E6F10-78EA-4919-8D30-951A03E00D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Wingdings" panose="05000000000000000000" pitchFamily="2" charset="2"/>
              <a:buNone/>
            </a:pPr>
            <a:r>
              <a:rPr lang="en-US" altLang="en-US"/>
              <a:t>If the company extracts and sells 85,000 during the year, depletion expense will be $170,000 (85,000 tons times $2 per ton). The journal entry to record depletion is to debit Depletion Expense – Mineral Deposit for $170,000, and credit Accumulated Depletion – Mineral Deposit for the same amount.</a:t>
            </a:r>
          </a:p>
          <a:p>
            <a:endParaRPr lang="en-US" altLang="en-US"/>
          </a:p>
          <a:p>
            <a:r>
              <a:rPr lang="en-US" altLang="en-US"/>
              <a:t>On the current period balance sheet, the company will show the cost of the mineral deposits of $500,000 less the accumulated depletion of $170,000, for a net amount of $330,000.</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30F54FEB-7898-4403-9250-949D7D66A96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Rectangle 3">
            <a:extLst>
              <a:ext uri="{FF2B5EF4-FFF2-40B4-BE49-F238E27FC236}">
                <a16:creationId xmlns:a16="http://schemas.microsoft.com/office/drawing/2014/main" id="{0787DD1F-627C-41D6-99AE-824BF8068F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development and extraction of many types of natural resources require highly specialized plant assets. Just think of the use of off-shore drilling platforms for oil and gas production. These specialized assets are recorded in a separate account from the natural resource and depreciated over their useful lives.</a:t>
            </a:r>
          </a:p>
          <a:p>
            <a:endParaRPr lang="en-US" altLang="en-US"/>
          </a:p>
          <a:p>
            <a:r>
              <a:rPr lang="en-US" altLang="en-US"/>
              <a:t>If a machine is permanently installed in a mine and 10% of the ore is mined and sold in the period, then 10% of the machine’s cost (less any salvage value) is allocated to depreciation expense. The same procedure is used when a machine is abandoned once resources have been extracted. If, however, a machine will be moved to and used at another site when extraction is complete, the machine is depreciated over its own useful life.</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3C29A3F6-BD04-41EA-A17D-E4586D1B0C1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Rectangle 3">
            <a:extLst>
              <a:ext uri="{FF2B5EF4-FFF2-40B4-BE49-F238E27FC236}">
                <a16:creationId xmlns:a16="http://schemas.microsoft.com/office/drawing/2014/main" id="{7F5300D9-8BF4-4108-B6BE-FA32E865E77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Intangible assets lack physical substance and that makes it difficult to determine the asset’s useful life or any residual value. Many intangible assets involve exclusive rights or privileges. We will review the major types of intangible assets and related accounting on the remaining screens.</a:t>
            </a:r>
          </a:p>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273A489D-BB74-4F2F-9CBA-32F29065CF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Rectangle 3">
            <a:extLst>
              <a:ext uri="{FF2B5EF4-FFF2-40B4-BE49-F238E27FC236}">
                <a16:creationId xmlns:a16="http://schemas.microsoft.com/office/drawing/2014/main" id="{EC33F783-D3AB-4921-BFBA-9E3D654ED2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Intangible assets are normally recorded at the purchase price plus any legal or related fees. Intangible assets with limited lives should be amortized over the period benefited using the straight-line method. Intangible assets with unlimited lives should be carried at unimpaired value. There should be an annual evaluation of the intangible asset to make sure that there has been no impairment in value.</a:t>
            </a:r>
          </a:p>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0797A452-536B-4291-9019-192934ACA960}"/>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Rectangle 3">
            <a:extLst>
              <a:ext uri="{FF2B5EF4-FFF2-40B4-BE49-F238E27FC236}">
                <a16:creationId xmlns:a16="http://schemas.microsoft.com/office/drawing/2014/main" id="{D13AEDFC-649D-4632-9E25-FC7CD94E86F2}"/>
              </a:ext>
            </a:extLst>
          </p:cNvPr>
          <p:cNvSpPr>
            <a:spLocks noGrp="1" noChangeArrowheads="1"/>
          </p:cNvSpPr>
          <p:nvPr>
            <p:ph type="body" idx="1"/>
          </p:nvPr>
        </p:nvSpPr>
        <p:spPr bwMode="auto">
          <a:xfrm>
            <a:off x="381000" y="4343400"/>
            <a:ext cx="6096000" cy="457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p>
          <a:p>
            <a:endParaRPr lang="en-US" altLang="en-US"/>
          </a:p>
          <a:p>
            <a:r>
              <a:rPr lang="en-US" altLang="en-US"/>
              <a:t>Decreases in the Value of Plant Assets: Both U.S. GAAP and IFRS require that an impairment in value be recognized. U.S. GAAP revalues impaired plant assets to </a:t>
            </a:r>
            <a:r>
              <a:rPr lang="en-US" altLang="en-US" i="1"/>
              <a:t>fair value </a:t>
            </a:r>
            <a:r>
              <a:rPr lang="en-US" altLang="en-US"/>
              <a:t>whereas IFRS revalues them to a recoverable amount (defined as fair value less costs to sell).</a:t>
            </a:r>
          </a:p>
          <a:p>
            <a:endParaRPr lang="en-US" altLang="en-US"/>
          </a:p>
          <a:p>
            <a:r>
              <a:rPr lang="en-US" altLang="en-US"/>
              <a:t>Increases in the Value of Plant Assets: U.S. GAAP prohibits companies from recording increases in the value of plant assets. However, IFRS permits upward </a:t>
            </a:r>
            <a:r>
              <a:rPr lang="en-US" altLang="en-US" i="1"/>
              <a:t>asset revaluations. </a:t>
            </a:r>
            <a:r>
              <a:rPr lang="en-US" altLang="en-US"/>
              <a:t>Namely, under IFRS, if an impairment was previously recorded, a company would reverse that impairment to the extent necessary and record that increase in income.</a:t>
            </a:r>
          </a:p>
          <a:p>
            <a:endParaRPr lang="en-US" altLang="en-US">
              <a:cs typeface="Arial" panose="020B060402020202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06DDCB32-A91C-4604-B6BB-A1C3E6187221}"/>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3" tIns="44448" rIns="90483" bIns="44448" numCol="1" anchor="t" anchorCtr="0" compatLnSpc="1">
            <a:prstTxWarp prst="textNoShape">
              <a:avLst/>
            </a:prstTxWarp>
          </a:bodyPr>
          <a:lstStyle/>
          <a:p>
            <a:r>
              <a:rPr lang="en-US" altLang="en-US"/>
              <a:t>Total asset turnover is equal to the net sales for the period divided by the average total assets. The average total assets is computed by taking the beginning balance of total assets, adding the ending balance, and dividing the result by two. Total asset turnover provides us with information about how efficiently a company uses its assets.  Here are two companies in the same industry. Notice the steady decline of the asset turnover at Molson Coors and the relatively stable and higher asset turnover at Boston Beer.</a:t>
            </a:r>
          </a:p>
        </p:txBody>
      </p:sp>
      <p:sp>
        <p:nvSpPr>
          <p:cNvPr id="90115" name="Rectangle 3">
            <a:extLst>
              <a:ext uri="{FF2B5EF4-FFF2-40B4-BE49-F238E27FC236}">
                <a16:creationId xmlns:a16="http://schemas.microsoft.com/office/drawing/2014/main" id="{9C8413A7-7D72-4BC6-8B6E-300AFB72C19A}"/>
              </a:ext>
            </a:extLst>
          </p:cNvPr>
          <p:cNvSpPr>
            <a:spLocks noGrp="1" noRot="1" noChangeAspect="1" noChangeArrowheads="1" noTextEdit="1"/>
          </p:cNvSpPr>
          <p:nvPr>
            <p:ph type="sldImg"/>
          </p:nvPr>
        </p:nvSpPr>
        <p:spPr bwMode="auto">
          <a:xfrm>
            <a:off x="1152525" y="692150"/>
            <a:ext cx="4554538" cy="341630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A52C3A97-A1D0-44B7-AAD9-53C164593683}"/>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Rectangle 3">
            <a:extLst>
              <a:ext uri="{FF2B5EF4-FFF2-40B4-BE49-F238E27FC236}">
                <a16:creationId xmlns:a16="http://schemas.microsoft.com/office/drawing/2014/main" id="{8AEEF6E8-AF38-48A2-928F-5FA977798E32}"/>
              </a:ext>
            </a:extLst>
          </p:cNvPr>
          <p:cNvSpPr>
            <a:spLocks noGrp="1" noChangeArrowheads="1"/>
          </p:cNvSpPr>
          <p:nvPr>
            <p:ph type="body" idx="1"/>
          </p:nvPr>
        </p:nvSpPr>
        <p:spPr bwMode="auto">
          <a:xfrm>
            <a:off x="914400" y="4343400"/>
            <a:ext cx="5029200" cy="4114800"/>
          </a:xfrm>
        </p:spPr>
        <p:txBody>
          <a:bodyPr wrap="square" numCol="1" anchor="t" anchorCtr="0" compatLnSpc="1">
            <a:prstTxWarp prst="textNoShape">
              <a:avLst/>
            </a:prstTxWarp>
          </a:bodyPr>
          <a:lstStyle/>
          <a:p>
            <a:pPr eaLnBrk="1" hangingPunct="1">
              <a:defRPr/>
            </a:pPr>
            <a:r>
              <a:rPr lang="en-US" dirty="0"/>
              <a:t>Many plant assets such as machinery, automobiles, and office equipment are disposed of by exchanging them for newer assets. In a typical exchange of plant assets, a trade-in allowance is received on the old asset and the balance is paid in cash. Accounting for the exchange of assets depends on whether the transaction has commercial substance</a:t>
            </a:r>
            <a:r>
              <a:rPr lang="en-US" i="1" dirty="0"/>
              <a:t>. </a:t>
            </a:r>
            <a:r>
              <a:rPr lang="en-US" dirty="0">
                <a:effectLst>
                  <a:outerShdw blurRad="38100" dist="38100" dir="2700000" algn="tl">
                    <a:srgbClr val="000000">
                      <a:alpha val="43137"/>
                    </a:srgbClr>
                  </a:outerShdw>
                </a:effectLst>
              </a:rPr>
              <a:t>Commercial substance implies the company’s future cash flows will be altered.</a:t>
            </a:r>
          </a:p>
          <a:p>
            <a:pPr eaLnBrk="1" hangingPunct="1">
              <a:defRPr/>
            </a:pPr>
            <a:endParaRPr lang="en-US" dirty="0">
              <a:effectLst>
                <a:outerShdw blurRad="38100" dist="38100" dir="2700000" algn="tl">
                  <a:srgbClr val="000000">
                    <a:alpha val="43137"/>
                  </a:srgbClr>
                </a:outerShdw>
              </a:effectLst>
            </a:endParaRPr>
          </a:p>
          <a:p>
            <a:pPr>
              <a:defRPr/>
            </a:pPr>
            <a:r>
              <a:rPr lang="en-US" dirty="0"/>
              <a:t>If an asset exchange has commercial substance, a gain or loss is recorded based on the difference between the book value of the asset(s) given up and the market value of the asset(s) received. If an asset exchange lacks commercial substance, no gain or loss is recorded.</a:t>
            </a:r>
            <a:endParaRPr lang="en-US" dirty="0">
              <a:effectLst>
                <a:outerShdw blurRad="38100" dist="38100" dir="2700000" algn="tl">
                  <a:srgbClr val="000000">
                    <a:alpha val="43137"/>
                  </a:srgbClr>
                </a:outerShdw>
              </a:effectLst>
            </a:endParaRPr>
          </a:p>
          <a:p>
            <a:pPr eaLnBrk="1" hangingPunct="1">
              <a:defRPr/>
            </a:pPr>
            <a:endParaRPr lang="en-US" dirty="0"/>
          </a:p>
          <a:p>
            <a:pPr eaLnBrk="1" hangingPunct="1">
              <a:defRPr/>
            </a:pPr>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2093D789-AA4A-4A5A-856D-5AC1F39AAF1D}"/>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Rectangle 3">
            <a:extLst>
              <a:ext uri="{FF2B5EF4-FFF2-40B4-BE49-F238E27FC236}">
                <a16:creationId xmlns:a16="http://schemas.microsoft.com/office/drawing/2014/main" id="{372F9752-9683-41A2-8509-09EF9906C3E4}"/>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 company acquires $42,000 in new equipment. In exchange, the company pays $33,000 cash and trades in old equipment. The old equipment originally cost $36,000 and has accumulated depreciation of $20,000 (book value is $16,000). This exchange has commercial substance. The old equipment has a trade-in allowance of $9,000.</a:t>
            </a:r>
          </a:p>
          <a:p>
            <a:endParaRPr lang="en-US" altLang="en-US"/>
          </a:p>
          <a:p>
            <a:r>
              <a:rPr lang="en-US" altLang="en-US"/>
              <a:t>The gain or loss is calculated by comparing the market value of the asset received to the book value of the asset given up. In our case, the book value of the two assets given up (book value of old equipment plus cash) are greater than the market value of the asset received, so we will recognize a loss of $7,000.</a:t>
            </a:r>
          </a:p>
          <a:p>
            <a:endParaRPr lang="en-US" altLang="en-US"/>
          </a:p>
          <a:p>
            <a:r>
              <a:rPr lang="en-US" altLang="en-US"/>
              <a:t>The journal entry is debit Equipment for $42,000 (new), debit Loss on Exchange of Assets for $7,000, debit Accumulated Depreciation – Equipment for $20,000, credit Equipment for $36,000 (old), and credit Cash for $33,000.</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89E48FE9-F8A4-4F13-A808-1FADF45189FB}"/>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Rectangle 3">
            <a:extLst>
              <a:ext uri="{FF2B5EF4-FFF2-40B4-BE49-F238E27FC236}">
                <a16:creationId xmlns:a16="http://schemas.microsoft.com/office/drawing/2014/main" id="{8EE93638-A4E1-4BB0-BF2B-8C3A2887DCBA}"/>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Let’s assume the same facts as presented on the previous screen except that the market value of the new equipment received is $52,000 and the transaction lacks commercial substance.</a:t>
            </a:r>
          </a:p>
          <a:p>
            <a:r>
              <a:rPr lang="en-US" altLang="en-US"/>
              <a:t>Because the transaction is without commercial substance, no gain or loss will be recognized. The new equipment received will be recorded at the book value of the asset(s) given up. In our example, we gave up an old piece of equipment with a book value of $16,000 plus cash of $33,000.</a:t>
            </a:r>
          </a:p>
          <a:p>
            <a:endParaRPr lang="en-US" altLang="en-US"/>
          </a:p>
          <a:p>
            <a:r>
              <a:rPr lang="en-US" altLang="en-US"/>
              <a:t>The journal entry to record the exchange is to debit Equipment for $49,000, debit Accumulated Depreciation – Equipment for $20,000, credit Equipment for $36,000 and credit cash for $33,000. Remember, no gain or loss is recognized when the exchange lacks commercial substance.</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id="{9DD8EBDB-FBFD-4B30-BB80-B32C957A423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a:extLst>
              <a:ext uri="{FF2B5EF4-FFF2-40B4-BE49-F238E27FC236}">
                <a16:creationId xmlns:a16="http://schemas.microsoft.com/office/drawing/2014/main" id="{776E549B-3DDD-4FEE-A2D8-BDA8B149A66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End of Chapter 10.</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TextBox 4">
            <a:extLst>
              <a:ext uri="{FF2B5EF4-FFF2-40B4-BE49-F238E27FC236}">
                <a16:creationId xmlns:a16="http://schemas.microsoft.com/office/drawing/2014/main" id="{9E7E29C0-AA8D-4E4A-918A-362CBFC8D5D3}"/>
              </a:ext>
            </a:extLst>
          </p:cNvPr>
          <p:cNvSpPr txBox="1">
            <a:spLocks noChangeArrowheads="1"/>
          </p:cNvSpPr>
          <p:nvPr userDrawn="1"/>
        </p:nvSpPr>
        <p:spPr bwMode="auto">
          <a:xfrm>
            <a:off x="101600" y="4846639"/>
            <a:ext cx="62992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a:solidFill>
                  <a:srgbClr val="3668C4"/>
                </a:solidFill>
                <a:cs typeface="Arial" panose="020B0604020202020204" pitchFamily="34" charset="0"/>
              </a:rPr>
              <a:t>PowerPoint Authors:</a:t>
            </a:r>
          </a:p>
          <a:p>
            <a:pPr eaLnBrk="1" hangingPunct="1"/>
            <a:r>
              <a:rPr lang="en-US" altLang="en-US" sz="1600">
                <a:solidFill>
                  <a:srgbClr val="3668C4"/>
                </a:solidFill>
                <a:cs typeface="Arial" panose="020B0604020202020204" pitchFamily="34" charset="0"/>
              </a:rPr>
              <a:t>	Susan Coomer Galbreath, Ph.D., CPA</a:t>
            </a:r>
          </a:p>
          <a:p>
            <a:pPr eaLnBrk="1" hangingPunct="1"/>
            <a:r>
              <a:rPr lang="en-US" altLang="en-US" sz="1600">
                <a:solidFill>
                  <a:srgbClr val="3668C4"/>
                </a:solidFill>
                <a:cs typeface="Arial" panose="020B0604020202020204" pitchFamily="34" charset="0"/>
              </a:rPr>
              <a:t>	Charles W. Caldwell, D.B.A., CMA</a:t>
            </a:r>
          </a:p>
          <a:p>
            <a:pPr eaLnBrk="1" hangingPunct="1"/>
            <a:r>
              <a:rPr lang="en-US" altLang="en-US" sz="1600">
                <a:solidFill>
                  <a:srgbClr val="3668C4"/>
                </a:solidFill>
                <a:cs typeface="Arial" panose="020B0604020202020204" pitchFamily="34" charset="0"/>
              </a:rPr>
              <a:t>	Jon A. Booker, Ph.D., CPA, CIA</a:t>
            </a:r>
          </a:p>
          <a:p>
            <a:pPr eaLnBrk="1" hangingPunct="1"/>
            <a:r>
              <a:rPr lang="en-US" altLang="en-US" sz="1600">
                <a:solidFill>
                  <a:srgbClr val="3668C4"/>
                </a:solidFill>
                <a:cs typeface="Arial" panose="020B0604020202020204" pitchFamily="34" charset="0"/>
              </a:rPr>
              <a:t>	Cynthia J. Rooney, Ph.D., CPA</a:t>
            </a:r>
          </a:p>
        </p:txBody>
      </p:sp>
      <p:sp>
        <p:nvSpPr>
          <p:cNvPr id="5" name="Freeform 6">
            <a:extLst>
              <a:ext uri="{FF2B5EF4-FFF2-40B4-BE49-F238E27FC236}">
                <a16:creationId xmlns:a16="http://schemas.microsoft.com/office/drawing/2014/main" id="{4AA4A4D4-C070-48B6-BA8C-A792C8FF0202}"/>
              </a:ext>
            </a:extLst>
          </p:cNvPr>
          <p:cNvSpPr>
            <a:spLocks/>
          </p:cNvSpPr>
          <p:nvPr userDrawn="1"/>
        </p:nvSpPr>
        <p:spPr bwMode="auto">
          <a:xfrm rot="16200000">
            <a:off x="2270919" y="-2270918"/>
            <a:ext cx="1554163" cy="6096000"/>
          </a:xfrm>
          <a:custGeom>
            <a:avLst/>
            <a:gdLst>
              <a:gd name="T0" fmla="*/ 0 w 1432"/>
              <a:gd name="T1" fmla="*/ 0 h 3492"/>
              <a:gd name="T2" fmla="*/ 1432 w 1432"/>
              <a:gd name="T3" fmla="*/ 0 h 3492"/>
              <a:gd name="T4" fmla="*/ 1432 w 1432"/>
              <a:gd name="T5" fmla="*/ 3492 h 3492"/>
              <a:gd name="T6" fmla="*/ 1419 w 1432"/>
              <a:gd name="T7" fmla="*/ 3252 h 3492"/>
              <a:gd name="T8" fmla="*/ 1406 w 1432"/>
              <a:gd name="T9" fmla="*/ 3024 h 3492"/>
              <a:gd name="T10" fmla="*/ 1393 w 1432"/>
              <a:gd name="T11" fmla="*/ 2807 h 3492"/>
              <a:gd name="T12" fmla="*/ 1379 w 1432"/>
              <a:gd name="T13" fmla="*/ 2601 h 3492"/>
              <a:gd name="T14" fmla="*/ 1364 w 1432"/>
              <a:gd name="T15" fmla="*/ 2407 h 3492"/>
              <a:gd name="T16" fmla="*/ 1348 w 1432"/>
              <a:gd name="T17" fmla="*/ 2222 h 3492"/>
              <a:gd name="T18" fmla="*/ 1330 w 1432"/>
              <a:gd name="T19" fmla="*/ 2047 h 3492"/>
              <a:gd name="T20" fmla="*/ 1311 w 1432"/>
              <a:gd name="T21" fmla="*/ 1881 h 3492"/>
              <a:gd name="T22" fmla="*/ 1291 w 1432"/>
              <a:gd name="T23" fmla="*/ 1726 h 3492"/>
              <a:gd name="T24" fmla="*/ 1268 w 1432"/>
              <a:gd name="T25" fmla="*/ 1580 h 3492"/>
              <a:gd name="T26" fmla="*/ 1245 w 1432"/>
              <a:gd name="T27" fmla="*/ 1442 h 3492"/>
              <a:gd name="T28" fmla="*/ 1218 w 1432"/>
              <a:gd name="T29" fmla="*/ 1313 h 3492"/>
              <a:gd name="T30" fmla="*/ 1190 w 1432"/>
              <a:gd name="T31" fmla="*/ 1192 h 3492"/>
              <a:gd name="T32" fmla="*/ 1158 w 1432"/>
              <a:gd name="T33" fmla="*/ 1078 h 3492"/>
              <a:gd name="T34" fmla="*/ 1125 w 1432"/>
              <a:gd name="T35" fmla="*/ 973 h 3492"/>
              <a:gd name="T36" fmla="*/ 1089 w 1432"/>
              <a:gd name="T37" fmla="*/ 873 h 3492"/>
              <a:gd name="T38" fmla="*/ 1049 w 1432"/>
              <a:gd name="T39" fmla="*/ 781 h 3492"/>
              <a:gd name="T40" fmla="*/ 1007 w 1432"/>
              <a:gd name="T41" fmla="*/ 696 h 3492"/>
              <a:gd name="T42" fmla="*/ 962 w 1432"/>
              <a:gd name="T43" fmla="*/ 617 h 3492"/>
              <a:gd name="T44" fmla="*/ 913 w 1432"/>
              <a:gd name="T45" fmla="*/ 544 h 3492"/>
              <a:gd name="T46" fmla="*/ 860 w 1432"/>
              <a:gd name="T47" fmla="*/ 475 h 3492"/>
              <a:gd name="T48" fmla="*/ 804 w 1432"/>
              <a:gd name="T49" fmla="*/ 413 h 3492"/>
              <a:gd name="T50" fmla="*/ 744 w 1432"/>
              <a:gd name="T51" fmla="*/ 354 h 3492"/>
              <a:gd name="T52" fmla="*/ 680 w 1432"/>
              <a:gd name="T53" fmla="*/ 301 h 3492"/>
              <a:gd name="T54" fmla="*/ 611 w 1432"/>
              <a:gd name="T55" fmla="*/ 252 h 3492"/>
              <a:gd name="T56" fmla="*/ 539 w 1432"/>
              <a:gd name="T57" fmla="*/ 206 h 3492"/>
              <a:gd name="T58" fmla="*/ 461 w 1432"/>
              <a:gd name="T59" fmla="*/ 165 h 3492"/>
              <a:gd name="T60" fmla="*/ 379 w 1432"/>
              <a:gd name="T61" fmla="*/ 128 h 3492"/>
              <a:gd name="T62" fmla="*/ 292 w 1432"/>
              <a:gd name="T63" fmla="*/ 92 h 3492"/>
              <a:gd name="T64" fmla="*/ 200 w 1432"/>
              <a:gd name="T65" fmla="*/ 59 h 3492"/>
              <a:gd name="T66" fmla="*/ 103 w 1432"/>
              <a:gd name="T67" fmla="*/ 28 h 3492"/>
              <a:gd name="T68" fmla="*/ 0 w 1432"/>
              <a:gd name="T69" fmla="*/ 0 h 34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32" h="349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chemeClr val="accent2">
              <a:lumMod val="75000"/>
            </a:schemeClr>
          </a:solidFill>
          <a:ln w="9525">
            <a:noFill/>
            <a:round/>
            <a:headEnd/>
            <a:tailEnd/>
          </a:ln>
        </p:spPr>
        <p:txBody>
          <a:bodyPr/>
          <a:lstStyle/>
          <a:p>
            <a:pPr eaLnBrk="1" hangingPunct="1">
              <a:defRPr/>
            </a:pPr>
            <a:endParaRPr lang="en-US" sz="1800" dirty="0">
              <a:cs typeface="Arial" pitchFamily="34" charset="0"/>
            </a:endParaRPr>
          </a:p>
        </p:txBody>
      </p:sp>
      <p:sp>
        <p:nvSpPr>
          <p:cNvPr id="6" name="Freeform 7">
            <a:extLst>
              <a:ext uri="{FF2B5EF4-FFF2-40B4-BE49-F238E27FC236}">
                <a16:creationId xmlns:a16="http://schemas.microsoft.com/office/drawing/2014/main" id="{D5FDD181-9D98-44F1-8492-1BC9DFF0A420}"/>
              </a:ext>
            </a:extLst>
          </p:cNvPr>
          <p:cNvSpPr>
            <a:spLocks/>
          </p:cNvSpPr>
          <p:nvPr userDrawn="1"/>
        </p:nvSpPr>
        <p:spPr bwMode="auto">
          <a:xfrm rot="5400000" flipH="1">
            <a:off x="8366919" y="-2270918"/>
            <a:ext cx="1554163" cy="6096000"/>
          </a:xfrm>
          <a:custGeom>
            <a:avLst/>
            <a:gdLst>
              <a:gd name="T0" fmla="*/ 0 w 1432"/>
              <a:gd name="T1" fmla="*/ 0 h 3492"/>
              <a:gd name="T2" fmla="*/ 1432 w 1432"/>
              <a:gd name="T3" fmla="*/ 0 h 3492"/>
              <a:gd name="T4" fmla="*/ 1432 w 1432"/>
              <a:gd name="T5" fmla="*/ 3492 h 3492"/>
              <a:gd name="T6" fmla="*/ 1419 w 1432"/>
              <a:gd name="T7" fmla="*/ 3252 h 3492"/>
              <a:gd name="T8" fmla="*/ 1406 w 1432"/>
              <a:gd name="T9" fmla="*/ 3024 h 3492"/>
              <a:gd name="T10" fmla="*/ 1393 w 1432"/>
              <a:gd name="T11" fmla="*/ 2807 h 3492"/>
              <a:gd name="T12" fmla="*/ 1379 w 1432"/>
              <a:gd name="T13" fmla="*/ 2601 h 3492"/>
              <a:gd name="T14" fmla="*/ 1364 w 1432"/>
              <a:gd name="T15" fmla="*/ 2407 h 3492"/>
              <a:gd name="T16" fmla="*/ 1348 w 1432"/>
              <a:gd name="T17" fmla="*/ 2222 h 3492"/>
              <a:gd name="T18" fmla="*/ 1330 w 1432"/>
              <a:gd name="T19" fmla="*/ 2047 h 3492"/>
              <a:gd name="T20" fmla="*/ 1311 w 1432"/>
              <a:gd name="T21" fmla="*/ 1881 h 3492"/>
              <a:gd name="T22" fmla="*/ 1291 w 1432"/>
              <a:gd name="T23" fmla="*/ 1726 h 3492"/>
              <a:gd name="T24" fmla="*/ 1268 w 1432"/>
              <a:gd name="T25" fmla="*/ 1580 h 3492"/>
              <a:gd name="T26" fmla="*/ 1245 w 1432"/>
              <a:gd name="T27" fmla="*/ 1442 h 3492"/>
              <a:gd name="T28" fmla="*/ 1218 w 1432"/>
              <a:gd name="T29" fmla="*/ 1313 h 3492"/>
              <a:gd name="T30" fmla="*/ 1190 w 1432"/>
              <a:gd name="T31" fmla="*/ 1192 h 3492"/>
              <a:gd name="T32" fmla="*/ 1158 w 1432"/>
              <a:gd name="T33" fmla="*/ 1078 h 3492"/>
              <a:gd name="T34" fmla="*/ 1125 w 1432"/>
              <a:gd name="T35" fmla="*/ 973 h 3492"/>
              <a:gd name="T36" fmla="*/ 1089 w 1432"/>
              <a:gd name="T37" fmla="*/ 873 h 3492"/>
              <a:gd name="T38" fmla="*/ 1049 w 1432"/>
              <a:gd name="T39" fmla="*/ 781 h 3492"/>
              <a:gd name="T40" fmla="*/ 1007 w 1432"/>
              <a:gd name="T41" fmla="*/ 696 h 3492"/>
              <a:gd name="T42" fmla="*/ 962 w 1432"/>
              <a:gd name="T43" fmla="*/ 617 h 3492"/>
              <a:gd name="T44" fmla="*/ 913 w 1432"/>
              <a:gd name="T45" fmla="*/ 544 h 3492"/>
              <a:gd name="T46" fmla="*/ 860 w 1432"/>
              <a:gd name="T47" fmla="*/ 475 h 3492"/>
              <a:gd name="T48" fmla="*/ 804 w 1432"/>
              <a:gd name="T49" fmla="*/ 413 h 3492"/>
              <a:gd name="T50" fmla="*/ 744 w 1432"/>
              <a:gd name="T51" fmla="*/ 354 h 3492"/>
              <a:gd name="T52" fmla="*/ 680 w 1432"/>
              <a:gd name="T53" fmla="*/ 301 h 3492"/>
              <a:gd name="T54" fmla="*/ 611 w 1432"/>
              <a:gd name="T55" fmla="*/ 252 h 3492"/>
              <a:gd name="T56" fmla="*/ 539 w 1432"/>
              <a:gd name="T57" fmla="*/ 206 h 3492"/>
              <a:gd name="T58" fmla="*/ 461 w 1432"/>
              <a:gd name="T59" fmla="*/ 165 h 3492"/>
              <a:gd name="T60" fmla="*/ 379 w 1432"/>
              <a:gd name="T61" fmla="*/ 128 h 3492"/>
              <a:gd name="T62" fmla="*/ 292 w 1432"/>
              <a:gd name="T63" fmla="*/ 92 h 3492"/>
              <a:gd name="T64" fmla="*/ 200 w 1432"/>
              <a:gd name="T65" fmla="*/ 59 h 3492"/>
              <a:gd name="T66" fmla="*/ 103 w 1432"/>
              <a:gd name="T67" fmla="*/ 28 h 3492"/>
              <a:gd name="T68" fmla="*/ 0 w 1432"/>
              <a:gd name="T69" fmla="*/ 0 h 34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32" h="349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chemeClr val="accent2">
              <a:lumMod val="75000"/>
            </a:schemeClr>
          </a:solidFill>
          <a:ln w="9525">
            <a:noFill/>
            <a:round/>
            <a:headEnd/>
            <a:tailEnd/>
          </a:ln>
        </p:spPr>
        <p:txBody>
          <a:bodyPr/>
          <a:lstStyle/>
          <a:p>
            <a:pPr eaLnBrk="1" hangingPunct="1">
              <a:defRPr/>
            </a:pPr>
            <a:endParaRPr lang="en-US" sz="1800" dirty="0">
              <a:cs typeface="Arial" pitchFamily="34" charset="0"/>
            </a:endParaRPr>
          </a:p>
        </p:txBody>
      </p:sp>
      <p:pic>
        <p:nvPicPr>
          <p:cNvPr id="7" name="Picture 8">
            <a:extLst>
              <a:ext uri="{FF2B5EF4-FFF2-40B4-BE49-F238E27FC236}">
                <a16:creationId xmlns:a16="http://schemas.microsoft.com/office/drawing/2014/main" id="{FFB52220-BBC0-43CA-B2AC-7A997A7F4EC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09418" y="4191000"/>
            <a:ext cx="3968749"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65">
            <a:extLst>
              <a:ext uri="{FF2B5EF4-FFF2-40B4-BE49-F238E27FC236}">
                <a16:creationId xmlns:a16="http://schemas.microsoft.com/office/drawing/2014/main" id="{FCB351F1-2E6A-4177-A5EF-A187BEA7294D}"/>
              </a:ext>
            </a:extLst>
          </p:cNvPr>
          <p:cNvSpPr txBox="1">
            <a:spLocks noChangeArrowheads="1"/>
          </p:cNvSpPr>
          <p:nvPr userDrawn="1"/>
        </p:nvSpPr>
        <p:spPr bwMode="auto">
          <a:xfrm>
            <a:off x="1138768" y="6613526"/>
            <a:ext cx="2417233" cy="244475"/>
          </a:xfrm>
          <a:prstGeom prst="rect">
            <a:avLst/>
          </a:prstGeom>
          <a:noFill/>
          <a:ln w="9525">
            <a:noFill/>
            <a:miter lim="800000"/>
            <a:headEnd/>
            <a:tailEnd/>
          </a:ln>
          <a:effec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altLang="en-US" sz="1000" b="1" i="1">
                <a:latin typeface="Times New Roman" panose="02020603050405020304" pitchFamily="18" charset="0"/>
                <a:cs typeface="Arial" panose="020B0604020202020204" pitchFamily="34" charset="0"/>
              </a:rPr>
              <a:t>McGraw-Hill/Irwin</a:t>
            </a:r>
            <a:endParaRPr lang="en-US" altLang="en-US" sz="1000" b="1" i="1">
              <a:effectLst>
                <a:outerShdw blurRad="38100" dist="38100" dir="2700000" algn="tl">
                  <a:srgbClr val="C0C0C0"/>
                </a:outerShdw>
              </a:effectLst>
              <a:latin typeface="Times New Roman" panose="02020603050405020304" pitchFamily="18" charset="0"/>
              <a:cs typeface="Arial" panose="020B0604020202020204" pitchFamily="34" charset="0"/>
            </a:endParaRPr>
          </a:p>
        </p:txBody>
      </p:sp>
      <p:sp>
        <p:nvSpPr>
          <p:cNvPr id="11" name="Text Box 2066">
            <a:extLst>
              <a:ext uri="{FF2B5EF4-FFF2-40B4-BE49-F238E27FC236}">
                <a16:creationId xmlns:a16="http://schemas.microsoft.com/office/drawing/2014/main" id="{16C1750C-268B-4165-A213-4E9B7B303538}"/>
              </a:ext>
            </a:extLst>
          </p:cNvPr>
          <p:cNvSpPr txBox="1">
            <a:spLocks noChangeArrowheads="1"/>
          </p:cNvSpPr>
          <p:nvPr userDrawn="1"/>
        </p:nvSpPr>
        <p:spPr bwMode="auto">
          <a:xfrm>
            <a:off x="3657601" y="6613526"/>
            <a:ext cx="7641167" cy="244475"/>
          </a:xfrm>
          <a:prstGeom prst="rect">
            <a:avLst/>
          </a:prstGeom>
          <a:noFill/>
          <a:ln w="9525">
            <a:noFill/>
            <a:miter lim="800000"/>
            <a:headEnd/>
            <a:tailEnd/>
          </a:ln>
          <a:effec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altLang="en-US" sz="1000" b="1" i="1">
                <a:latin typeface="Times New Roman" panose="02020603050405020304" pitchFamily="18" charset="0"/>
                <a:cs typeface="Arial" panose="020B0604020202020204" pitchFamily="34" charset="0"/>
              </a:rPr>
              <a:t>        Copyright © 2011 by The McGraw-Hill Companies, Inc. All rights reserved.</a:t>
            </a:r>
            <a:endParaRPr lang="en-US" altLang="en-US" sz="1000" b="1" i="1">
              <a:effectLst>
                <a:outerShdw blurRad="38100" dist="38100" dir="2700000" algn="tl">
                  <a:srgbClr val="C0C0C0"/>
                </a:outerShdw>
              </a:effectLst>
              <a:latin typeface="Times New Roman" panose="02020603050405020304" pitchFamily="18" charset="0"/>
              <a:cs typeface="Arial" panose="020B0604020202020204" pitchFamily="34" charset="0"/>
            </a:endParaRPr>
          </a:p>
        </p:txBody>
      </p:sp>
      <p:sp>
        <p:nvSpPr>
          <p:cNvPr id="8" name="Title 7"/>
          <p:cNvSpPr>
            <a:spLocks noGrp="1"/>
          </p:cNvSpPr>
          <p:nvPr>
            <p:ph type="ctrTitle"/>
          </p:nvPr>
        </p:nvSpPr>
        <p:spPr>
          <a:xfrm>
            <a:off x="1117600" y="2286000"/>
            <a:ext cx="9956800" cy="979962"/>
          </a:xfrm>
        </p:spPr>
        <p:txBody>
          <a:bodyPr/>
          <a:lstStyle>
            <a:lvl1pPr algn="ctr">
              <a:defRPr sz="3600" b="1" baseline="0">
                <a:solidFill>
                  <a:schemeClr val="accent3">
                    <a:lumMod val="75000"/>
                  </a:schemeClr>
                </a:solidFill>
                <a:latin typeface="Arial" pitchFamily="34" charset="0"/>
                <a:cs typeface="Arial" pitchFamily="34" charset="0"/>
              </a:defRPr>
            </a:lvl1pPr>
          </a:lstStyle>
          <a:p>
            <a:r>
              <a:rPr lang="en-US"/>
              <a:t>Click to edit Master title style</a:t>
            </a:r>
            <a:endParaRPr lang="en-US" dirty="0"/>
          </a:p>
        </p:txBody>
      </p:sp>
      <p:sp>
        <p:nvSpPr>
          <p:cNvPr id="9" name="Subtitle 8"/>
          <p:cNvSpPr>
            <a:spLocks noGrp="1"/>
          </p:cNvSpPr>
          <p:nvPr>
            <p:ph type="subTitle" idx="1"/>
          </p:nvPr>
        </p:nvSpPr>
        <p:spPr>
          <a:xfrm>
            <a:off x="3759200" y="1143000"/>
            <a:ext cx="4673600" cy="762000"/>
          </a:xfrm>
        </p:spPr>
        <p:txBody>
          <a:bodyPr>
            <a:normAutofit/>
          </a:bodyPr>
          <a:lstStyle>
            <a:lvl1pPr marL="0" indent="0" algn="ctr">
              <a:buNone/>
              <a:defRPr sz="3000" b="0" baseline="0">
                <a:solidFill>
                  <a:schemeClr val="accent2">
                    <a:lumMod val="75000"/>
                  </a:schemeClr>
                </a:solidFill>
                <a:latin typeface="Arial" pitchFamily="34" charset="0"/>
                <a:cs typeface="Arial" pitchFamily="34" charset="0"/>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en-US" dirty="0"/>
          </a:p>
        </p:txBody>
      </p:sp>
    </p:spTree>
    <p:extLst>
      <p:ext uri="{BB962C8B-B14F-4D97-AF65-F5344CB8AC3E}">
        <p14:creationId xmlns:p14="http://schemas.microsoft.com/office/powerpoint/2010/main" val="3024237223"/>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solidFill>
                  <a:schemeClr val="accent2">
                    <a:lumMod val="75000"/>
                  </a:schemeClr>
                </a:solidFill>
              </a:defRPr>
            </a:lvl1pPr>
          </a:lstStyle>
          <a:p>
            <a:r>
              <a:rPr lang="en-US" dirty="0"/>
              <a:t>Click to edit Master title style</a:t>
            </a:r>
          </a:p>
        </p:txBody>
      </p:sp>
      <p:sp>
        <p:nvSpPr>
          <p:cNvPr id="8" name="Content Placeholder 7"/>
          <p:cNvSpPr>
            <a:spLocks noGrp="1"/>
          </p:cNvSpPr>
          <p:nvPr>
            <p:ph sz="quarter" idx="1"/>
          </p:nvPr>
        </p:nvSpPr>
        <p:spPr>
          <a:xfrm>
            <a:off x="609600" y="1600200"/>
            <a:ext cx="11074400" cy="4873752"/>
          </a:xfrm>
        </p:spPr>
        <p:txBody>
          <a:bodyPr/>
          <a:lstStyle>
            <a:lvl1pPr>
              <a:defRPr>
                <a:solidFill>
                  <a:schemeClr val="accent3">
                    <a:lumMod val="75000"/>
                  </a:schemeClr>
                </a:solidFill>
              </a:defRPr>
            </a:lvl1pPr>
            <a:lvl2pPr>
              <a:defRPr>
                <a:solidFill>
                  <a:schemeClr val="accent3">
                    <a:lumMod val="75000"/>
                  </a:schemeClr>
                </a:solidFill>
              </a:defRPr>
            </a:lvl2pPr>
            <a:lvl3pPr>
              <a:defRPr>
                <a:solidFill>
                  <a:schemeClr val="accent3">
                    <a:lumMod val="75000"/>
                  </a:schemeClr>
                </a:solidFill>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5068677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9" name="Content Placeholder 8"/>
          <p:cNvSpPr>
            <a:spLocks noGrp="1"/>
          </p:cNvSpPr>
          <p:nvPr>
            <p:ph sz="quarter" idx="1"/>
          </p:nvPr>
        </p:nvSpPr>
        <p:spPr>
          <a:xfrm>
            <a:off x="1117600" y="1600200"/>
            <a:ext cx="48768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201664" y="1600200"/>
            <a:ext cx="48768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25089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55009" y="273050"/>
            <a:ext cx="10668000" cy="1143000"/>
          </a:xfrm>
        </p:spPr>
        <p:txBody>
          <a:bodyPr/>
          <a:lstStyle>
            <a:lvl1pPr algn="ctr">
              <a:defRPr/>
            </a:lvl1pPr>
          </a:lstStyle>
          <a:p>
            <a:r>
              <a:rPr lang="en-US"/>
              <a:t>Click to edit Master title style</a:t>
            </a:r>
          </a:p>
        </p:txBody>
      </p:sp>
      <p:sp>
        <p:nvSpPr>
          <p:cNvPr id="11" name="Content Placeholder 10"/>
          <p:cNvSpPr>
            <a:spLocks noGrp="1"/>
          </p:cNvSpPr>
          <p:nvPr>
            <p:ph sz="quarter" idx="2"/>
          </p:nvPr>
        </p:nvSpPr>
        <p:spPr>
          <a:xfrm>
            <a:off x="977900" y="2362200"/>
            <a:ext cx="4876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197600" y="2362200"/>
            <a:ext cx="4876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928646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06400" y="274638"/>
            <a:ext cx="11379200" cy="1143000"/>
          </a:xfrm>
        </p:spPr>
        <p:txBody>
          <a:bodyPr/>
          <a:lstStyle>
            <a:lvl1pPr algn="ctr">
              <a:defRPr/>
            </a:lvl1pPr>
          </a:lstStyle>
          <a:p>
            <a:r>
              <a:rPr lang="en-US"/>
              <a:t>Click to edit Master title style</a:t>
            </a:r>
          </a:p>
        </p:txBody>
      </p:sp>
    </p:spTree>
    <p:extLst>
      <p:ext uri="{BB962C8B-B14F-4D97-AF65-F5344CB8AC3E}">
        <p14:creationId xmlns:p14="http://schemas.microsoft.com/office/powerpoint/2010/main" val="37399441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9921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2" name="Title Placeholder 21">
            <a:extLst>
              <a:ext uri="{FF2B5EF4-FFF2-40B4-BE49-F238E27FC236}">
                <a16:creationId xmlns:a16="http://schemas.microsoft.com/office/drawing/2014/main" id="{E6602CB8-270A-46A5-8629-FDBD4E6FC880}"/>
              </a:ext>
            </a:extLst>
          </p:cNvPr>
          <p:cNvSpPr>
            <a:spLocks noGrp="1"/>
          </p:cNvSpPr>
          <p:nvPr>
            <p:ph type="title"/>
          </p:nvPr>
        </p:nvSpPr>
        <p:spPr>
          <a:xfrm>
            <a:off x="508000" y="274638"/>
            <a:ext cx="11176000" cy="1143000"/>
          </a:xfrm>
          <a:prstGeom prst="rect">
            <a:avLst/>
          </a:prstGeom>
        </p:spPr>
        <p:txBody>
          <a:bodyPr vert="horz" anchor="b">
            <a:normAutofit/>
          </a:bodyPr>
          <a:lstStyle/>
          <a:p>
            <a:endParaRPr lang="en-US" dirty="0"/>
          </a:p>
        </p:txBody>
      </p:sp>
      <p:sp>
        <p:nvSpPr>
          <p:cNvPr id="1027" name="Text Placeholder 12">
            <a:extLst>
              <a:ext uri="{FF2B5EF4-FFF2-40B4-BE49-F238E27FC236}">
                <a16:creationId xmlns:a16="http://schemas.microsoft.com/office/drawing/2014/main" id="{3546DC3C-BB84-4074-8C4C-C666F5DABD31}"/>
              </a:ext>
            </a:extLst>
          </p:cNvPr>
          <p:cNvSpPr>
            <a:spLocks noGrp="1"/>
          </p:cNvSpPr>
          <p:nvPr>
            <p:ph type="body" idx="1"/>
          </p:nvPr>
        </p:nvSpPr>
        <p:spPr bwMode="auto">
          <a:xfrm>
            <a:off x="508000" y="1600201"/>
            <a:ext cx="111760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p:txBody>
      </p:sp>
      <p:sp>
        <p:nvSpPr>
          <p:cNvPr id="12" name="TextBox 11">
            <a:extLst>
              <a:ext uri="{FF2B5EF4-FFF2-40B4-BE49-F238E27FC236}">
                <a16:creationId xmlns:a16="http://schemas.microsoft.com/office/drawing/2014/main" id="{23BBF48A-8871-45A5-9696-0145AAE24463}"/>
              </a:ext>
            </a:extLst>
          </p:cNvPr>
          <p:cNvSpPr txBox="1"/>
          <p:nvPr userDrawn="1"/>
        </p:nvSpPr>
        <p:spPr>
          <a:xfrm>
            <a:off x="11332634" y="0"/>
            <a:ext cx="855133" cy="246063"/>
          </a:xfrm>
          <a:prstGeom prst="rect">
            <a:avLst/>
          </a:prstGeom>
          <a:solidFill>
            <a:schemeClr val="accent2">
              <a:lumMod val="75000"/>
            </a:schemeClr>
          </a:solidFill>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en-US" altLang="en-US" sz="1000">
                <a:solidFill>
                  <a:schemeClr val="bg1"/>
                </a:solidFill>
                <a:latin typeface="Century Schoolbook" panose="02040604050505020304" pitchFamily="18" charset="0"/>
              </a:rPr>
              <a:t>10 - </a:t>
            </a:r>
            <a:fld id="{764C49CE-5053-4CA6-BC22-C457D3DC5758}" type="slidenum">
              <a:rPr lang="en-US" altLang="en-US" sz="1000" smtClean="0">
                <a:solidFill>
                  <a:schemeClr val="bg1"/>
                </a:solidFill>
                <a:latin typeface="Century Schoolbook" panose="02040604050505020304" pitchFamily="18" charset="0"/>
              </a:rPr>
              <a:pPr algn="ctr" eaLnBrk="1" hangingPunct="1">
                <a:defRPr/>
              </a:pPr>
              <a:t>‹#›</a:t>
            </a:fld>
            <a:endParaRPr lang="en-US" altLang="en-US" sz="1000">
              <a:solidFill>
                <a:schemeClr val="bg1"/>
              </a:solidFill>
              <a:latin typeface="Century Schoolbook" panose="02040604050505020304" pitchFamily="18" charset="0"/>
            </a:endParaRPr>
          </a:p>
        </p:txBody>
      </p:sp>
    </p:spTree>
    <p:extLst>
      <p:ext uri="{BB962C8B-B14F-4D97-AF65-F5344CB8AC3E}">
        <p14:creationId xmlns:p14="http://schemas.microsoft.com/office/powerpoint/2010/main" val="9595128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Lst>
  <p:txStyles>
    <p:titleStyle>
      <a:lvl1pPr algn="ctr" rtl="0" eaLnBrk="0" fontAlgn="base" hangingPunct="0">
        <a:spcBef>
          <a:spcPct val="0"/>
        </a:spcBef>
        <a:spcAft>
          <a:spcPct val="0"/>
        </a:spcAft>
        <a:defRPr sz="3600" kern="1200" cap="small">
          <a:solidFill>
            <a:srgbClr val="3668C4"/>
          </a:solidFill>
          <a:latin typeface="Arial" pitchFamily="34" charset="0"/>
          <a:ea typeface="+mj-ea"/>
          <a:cs typeface="Arial" pitchFamily="34" charset="0"/>
        </a:defRPr>
      </a:lvl1pPr>
      <a:lvl2pPr algn="ctr" rtl="0" eaLnBrk="0" fontAlgn="base" hangingPunct="0">
        <a:spcBef>
          <a:spcPct val="0"/>
        </a:spcBef>
        <a:spcAft>
          <a:spcPct val="0"/>
        </a:spcAft>
        <a:defRPr sz="3600">
          <a:solidFill>
            <a:srgbClr val="3668C4"/>
          </a:solidFill>
          <a:latin typeface="Arial" charset="0"/>
          <a:cs typeface="Arial" charset="0"/>
        </a:defRPr>
      </a:lvl2pPr>
      <a:lvl3pPr algn="ctr" rtl="0" eaLnBrk="0" fontAlgn="base" hangingPunct="0">
        <a:spcBef>
          <a:spcPct val="0"/>
        </a:spcBef>
        <a:spcAft>
          <a:spcPct val="0"/>
        </a:spcAft>
        <a:defRPr sz="3600">
          <a:solidFill>
            <a:srgbClr val="3668C4"/>
          </a:solidFill>
          <a:latin typeface="Arial" charset="0"/>
          <a:cs typeface="Arial" charset="0"/>
        </a:defRPr>
      </a:lvl3pPr>
      <a:lvl4pPr algn="ctr" rtl="0" eaLnBrk="0" fontAlgn="base" hangingPunct="0">
        <a:spcBef>
          <a:spcPct val="0"/>
        </a:spcBef>
        <a:spcAft>
          <a:spcPct val="0"/>
        </a:spcAft>
        <a:defRPr sz="3600">
          <a:solidFill>
            <a:srgbClr val="3668C4"/>
          </a:solidFill>
          <a:latin typeface="Arial" charset="0"/>
          <a:cs typeface="Arial" charset="0"/>
        </a:defRPr>
      </a:lvl4pPr>
      <a:lvl5pPr algn="ctr" rtl="0" eaLnBrk="0" fontAlgn="base" hangingPunct="0">
        <a:spcBef>
          <a:spcPct val="0"/>
        </a:spcBef>
        <a:spcAft>
          <a:spcPct val="0"/>
        </a:spcAft>
        <a:defRPr sz="3600">
          <a:solidFill>
            <a:srgbClr val="3668C4"/>
          </a:solidFill>
          <a:latin typeface="Arial" charset="0"/>
          <a:cs typeface="Arial" charset="0"/>
        </a:defRPr>
      </a:lvl5pPr>
      <a:lvl6pPr marL="457200" algn="l" rtl="0" fontAlgn="base">
        <a:spcBef>
          <a:spcPct val="0"/>
        </a:spcBef>
        <a:spcAft>
          <a:spcPct val="0"/>
        </a:spcAft>
        <a:defRPr sz="3400">
          <a:solidFill>
            <a:schemeClr val="tx1"/>
          </a:solidFill>
          <a:latin typeface="Arial" charset="0"/>
          <a:cs typeface="Arial" charset="0"/>
        </a:defRPr>
      </a:lvl6pPr>
      <a:lvl7pPr marL="914400" algn="l" rtl="0" fontAlgn="base">
        <a:spcBef>
          <a:spcPct val="0"/>
        </a:spcBef>
        <a:spcAft>
          <a:spcPct val="0"/>
        </a:spcAft>
        <a:defRPr sz="3400">
          <a:solidFill>
            <a:schemeClr val="tx1"/>
          </a:solidFill>
          <a:latin typeface="Arial" charset="0"/>
          <a:cs typeface="Arial" charset="0"/>
        </a:defRPr>
      </a:lvl7pPr>
      <a:lvl8pPr marL="1371600" algn="l" rtl="0" fontAlgn="base">
        <a:spcBef>
          <a:spcPct val="0"/>
        </a:spcBef>
        <a:spcAft>
          <a:spcPct val="0"/>
        </a:spcAft>
        <a:defRPr sz="3400">
          <a:solidFill>
            <a:schemeClr val="tx1"/>
          </a:solidFill>
          <a:latin typeface="Arial" charset="0"/>
          <a:cs typeface="Arial" charset="0"/>
        </a:defRPr>
      </a:lvl8pPr>
      <a:lvl9pPr marL="1828800" algn="l" rtl="0" fontAlgn="base">
        <a:spcBef>
          <a:spcPct val="0"/>
        </a:spcBef>
        <a:spcAft>
          <a:spcPct val="0"/>
        </a:spcAft>
        <a:defRPr sz="3400">
          <a:solidFill>
            <a:schemeClr val="tx1"/>
          </a:solidFill>
          <a:latin typeface="Arial" charset="0"/>
          <a:cs typeface="Arial" charset="0"/>
        </a:defRPr>
      </a:lvl9pPr>
    </p:titleStyle>
    <p:bodyStyle>
      <a:lvl1pPr marL="273050" indent="-273050" algn="l" rtl="0" eaLnBrk="0" fontAlgn="base" hangingPunct="0">
        <a:spcBef>
          <a:spcPts val="600"/>
        </a:spcBef>
        <a:spcAft>
          <a:spcPct val="0"/>
        </a:spcAft>
        <a:buSzPct val="75000"/>
        <a:buFont typeface="Wingdings" panose="05000000000000000000" pitchFamily="2" charset="2"/>
        <a:buChar char="q"/>
        <a:defRPr sz="2800" kern="1200">
          <a:solidFill>
            <a:srgbClr val="862110"/>
          </a:solidFill>
          <a:latin typeface="Arial" pitchFamily="34" charset="0"/>
          <a:ea typeface="+mn-ea"/>
          <a:cs typeface="Arial" pitchFamily="34" charset="0"/>
        </a:defRPr>
      </a:lvl1pPr>
      <a:lvl2pPr marL="639763" indent="-273050" algn="l" rtl="0" eaLnBrk="0" fontAlgn="base" hangingPunct="0">
        <a:spcBef>
          <a:spcPct val="20000"/>
        </a:spcBef>
        <a:spcAft>
          <a:spcPct val="0"/>
        </a:spcAft>
        <a:buSzPct val="100000"/>
        <a:buFont typeface="Wingdings" panose="05000000000000000000" pitchFamily="2" charset="2"/>
        <a:buChar char="§"/>
        <a:defRPr sz="2600" kern="1200">
          <a:solidFill>
            <a:srgbClr val="862110"/>
          </a:solidFill>
          <a:latin typeface="Arial" pitchFamily="34" charset="0"/>
          <a:ea typeface="+mn-ea"/>
          <a:cs typeface="Arial" pitchFamily="34" charset="0"/>
        </a:defRPr>
      </a:lvl2pPr>
      <a:lvl3pPr marL="914400" indent="-182563" algn="l" rtl="0" eaLnBrk="0" fontAlgn="base" hangingPunct="0">
        <a:spcBef>
          <a:spcPct val="20000"/>
        </a:spcBef>
        <a:spcAft>
          <a:spcPct val="0"/>
        </a:spcAft>
        <a:buSzPct val="100000"/>
        <a:buFont typeface="Arial" panose="020B0604020202020204" pitchFamily="34" charset="0"/>
        <a:buChar char="•"/>
        <a:defRPr sz="2400" kern="1200">
          <a:solidFill>
            <a:srgbClr val="862110"/>
          </a:solidFill>
          <a:latin typeface="Arial" pitchFamily="34" charset="0"/>
          <a:ea typeface="+mn-ea"/>
          <a:cs typeface="Arial" pitchFamily="34" charset="0"/>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sz="2000" kern="1200">
          <a:solidFill>
            <a:schemeClr val="tx1"/>
          </a:solidFill>
          <a:latin typeface="Arial" pitchFamily="34" charset="0"/>
          <a:ea typeface="+mn-ea"/>
          <a:cs typeface="Arial" pitchFamily="34" charset="0"/>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Arial" pitchFamily="34" charset="0"/>
          <a:ea typeface="+mn-ea"/>
          <a:cs typeface="Arial" pitchFamily="34" charset="0"/>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6.pn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6.xml"/><Relationship Id="rId5" Type="http://schemas.openxmlformats.org/officeDocument/2006/relationships/image" Target="../media/image19.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6.xml"/><Relationship Id="rId1" Type="http://schemas.openxmlformats.org/officeDocument/2006/relationships/vmlDrawing" Target="../drawings/vmlDrawing1.vml"/><Relationship Id="rId6" Type="http://schemas.openxmlformats.org/officeDocument/2006/relationships/chart" Target="../charts/chart1.xml"/><Relationship Id="rId5" Type="http://schemas.openxmlformats.org/officeDocument/2006/relationships/image" Target="../media/image27.emf"/><Relationship Id="rId4" Type="http://schemas.openxmlformats.org/officeDocument/2006/relationships/oleObject" Target="../embeddings/oleObject1.bin"/></Relationships>
</file>

<file path=ppt/slides/_rels/slide25.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6.xml"/><Relationship Id="rId1" Type="http://schemas.openxmlformats.org/officeDocument/2006/relationships/vmlDrawing" Target="../drawings/vmlDrawing2.vml"/><Relationship Id="rId5" Type="http://schemas.openxmlformats.org/officeDocument/2006/relationships/image" Target="../media/image32.emf"/><Relationship Id="rId4" Type="http://schemas.openxmlformats.org/officeDocument/2006/relationships/oleObject" Target="../embeddings/oleObject2.bin"/></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6.xml"/><Relationship Id="rId1" Type="http://schemas.openxmlformats.org/officeDocument/2006/relationships/vmlDrawing" Target="../drawings/vmlDrawing3.vml"/><Relationship Id="rId5" Type="http://schemas.openxmlformats.org/officeDocument/2006/relationships/image" Target="../media/image33.emf"/><Relationship Id="rId4" Type="http://schemas.openxmlformats.org/officeDocument/2006/relationships/oleObject" Target="../embeddings/oleObject3.bin"/></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2.xml"/><Relationship Id="rId1" Type="http://schemas.openxmlformats.org/officeDocument/2006/relationships/slideLayout" Target="../slideLayouts/slideLayout16.xml"/><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4.xml"/><Relationship Id="rId1" Type="http://schemas.openxmlformats.org/officeDocument/2006/relationships/slideLayout" Target="../slideLayouts/slideLayout16.xml"/><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6.xml"/><Relationship Id="rId1" Type="http://schemas.openxmlformats.org/officeDocument/2006/relationships/vmlDrawing" Target="../drawings/vmlDrawing4.vml"/><Relationship Id="rId5" Type="http://schemas.openxmlformats.org/officeDocument/2006/relationships/image" Target="../media/image40.wmf"/><Relationship Id="rId4" Type="http://schemas.openxmlformats.org/officeDocument/2006/relationships/oleObject" Target="../embeddings/oleObject4.bin"/></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7.xml"/><Relationship Id="rId1" Type="http://schemas.openxmlformats.org/officeDocument/2006/relationships/slideLayout" Target="../slideLayouts/slideLayout16.xml"/><Relationship Id="rId5" Type="http://schemas.openxmlformats.org/officeDocument/2006/relationships/image" Target="../media/image44.wmf"/><Relationship Id="rId4" Type="http://schemas.openxmlformats.org/officeDocument/2006/relationships/image" Target="../media/image43.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6.xml"/><Relationship Id="rId1" Type="http://schemas.openxmlformats.org/officeDocument/2006/relationships/vmlDrawing" Target="../drawings/vmlDrawing5.vml"/><Relationship Id="rId5" Type="http://schemas.openxmlformats.org/officeDocument/2006/relationships/image" Target="../media/image45.wmf"/><Relationship Id="rId4" Type="http://schemas.openxmlformats.org/officeDocument/2006/relationships/oleObject" Target="../embeddings/oleObject5.bin"/></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4.xml"/><Relationship Id="rId1" Type="http://schemas.openxmlformats.org/officeDocument/2006/relationships/slideLayout" Target="../slideLayouts/slideLayout16.xml"/><Relationship Id="rId4" Type="http://schemas.openxmlformats.org/officeDocument/2006/relationships/image" Target="../media/image49.png"/></Relationships>
</file>

<file path=ppt/slides/_rels/slide4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5.xml"/><Relationship Id="rId1" Type="http://schemas.openxmlformats.org/officeDocument/2006/relationships/slideLayout" Target="../slideLayouts/slideLayout16.xml"/><Relationship Id="rId4" Type="http://schemas.openxmlformats.org/officeDocument/2006/relationships/image" Target="../media/image51.png"/></Relationships>
</file>

<file path=ppt/slides/_rels/slide4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6.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601562" y="3035234"/>
            <a:ext cx="5590438" cy="1077218"/>
          </a:xfrm>
          <a:prstGeom prst="rect">
            <a:avLst/>
          </a:prstGeom>
          <a:noFill/>
        </p:spPr>
        <p:txBody>
          <a:bodyPr wrap="square" rtlCol="0">
            <a:spAutoFit/>
          </a:bodyPr>
          <a:lstStyle/>
          <a:p>
            <a:r>
              <a:rPr kumimoji="0" lang="en-US" sz="3200" b="1" i="0" u="none" strike="noStrike" kern="1200" cap="small" spc="0" normalizeH="0" baseline="0" noProof="0">
                <a:ln>
                  <a:noFill/>
                </a:ln>
                <a:solidFill>
                  <a:srgbClr val="B32C16">
                    <a:lumMod val="75000"/>
                  </a:srgbClr>
                </a:solidFill>
                <a:effectLst/>
                <a:uLnTx/>
                <a:uFillTx/>
                <a:latin typeface="Arial" pitchFamily="34" charset="0"/>
                <a:ea typeface="+mj-ea"/>
                <a:cs typeface="Arial" pitchFamily="34" charset="0"/>
              </a:rPr>
              <a:t>Plant Assets, Natural Resources, and Intangibles</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5" name="TextBox 14">
            <a:extLst>
              <a:ext uri="{FF2B5EF4-FFF2-40B4-BE49-F238E27FC236}">
                <a16:creationId xmlns:a16="http://schemas.microsoft.com/office/drawing/2014/main" id="{73D6CC0B-9D1D-4E25-8988-4199CBB43805}"/>
              </a:ext>
            </a:extLst>
          </p:cNvPr>
          <p:cNvSpPr txBox="1"/>
          <p:nvPr/>
        </p:nvSpPr>
        <p:spPr>
          <a:xfrm>
            <a:off x="7147659" y="4810289"/>
            <a:ext cx="6719886" cy="830997"/>
          </a:xfrm>
          <a:prstGeom prst="rect">
            <a:avLst/>
          </a:prstGeom>
          <a:noFill/>
        </p:spPr>
        <p:txBody>
          <a:bodyPr wrap="square">
            <a:spAutoFit/>
          </a:bodyPr>
          <a:lstStyle/>
          <a:p>
            <a:r>
              <a:rPr kumimoji="0" lang="en-US" sz="2400" b="1" i="0" u="none" strike="noStrike" kern="1200" cap="small" spc="0" normalizeH="0" baseline="0" noProof="0" dirty="0">
                <a:ln>
                  <a:noFill/>
                </a:ln>
                <a:solidFill>
                  <a:srgbClr val="B32C16">
                    <a:lumMod val="75000"/>
                  </a:srgbClr>
                </a:solidFill>
                <a:effectLst/>
                <a:uLnTx/>
                <a:uFillTx/>
                <a:latin typeface="Arial" pitchFamily="34" charset="0"/>
                <a:ea typeface="+mj-ea"/>
                <a:cs typeface="Arial" pitchFamily="34" charset="0"/>
              </a:rPr>
              <a:t>Plant Assets, Natural Resources, and Intangibles</a:t>
            </a:r>
            <a:endParaRPr lang="en-US" sz="1200" dirty="0"/>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6</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6" name="TextBox 15">
            <a:extLst>
              <a:ext uri="{FF2B5EF4-FFF2-40B4-BE49-F238E27FC236}">
                <a16:creationId xmlns:a16="http://schemas.microsoft.com/office/drawing/2014/main" id="{4468BC67-5A26-41D8-9099-9EC83409E50C}"/>
              </a:ext>
            </a:extLst>
          </p:cNvPr>
          <p:cNvSpPr txBox="1"/>
          <p:nvPr/>
        </p:nvSpPr>
        <p:spPr>
          <a:xfrm>
            <a:off x="3617078" y="5354562"/>
            <a:ext cx="6719886" cy="830997"/>
          </a:xfrm>
          <a:prstGeom prst="rect">
            <a:avLst/>
          </a:prstGeom>
          <a:noFill/>
        </p:spPr>
        <p:txBody>
          <a:bodyPr wrap="square">
            <a:spAutoFit/>
          </a:bodyPr>
          <a:lstStyle/>
          <a:p>
            <a:r>
              <a:rPr kumimoji="0" lang="en-US" sz="2400" b="1" i="0" u="none" strike="noStrike" kern="1200" cap="small" spc="0" normalizeH="0" baseline="0" noProof="0" dirty="0">
                <a:ln>
                  <a:noFill/>
                </a:ln>
                <a:solidFill>
                  <a:srgbClr val="B32C16">
                    <a:lumMod val="75000"/>
                  </a:srgbClr>
                </a:solidFill>
                <a:effectLst/>
                <a:uLnTx/>
                <a:uFillTx/>
                <a:latin typeface="Arial" pitchFamily="34" charset="0"/>
                <a:ea typeface="+mj-ea"/>
                <a:cs typeface="Arial" pitchFamily="34" charset="0"/>
              </a:rPr>
              <a:t>Plant Assets, Natural Resources, and Intangibles</a:t>
            </a:r>
            <a:endParaRPr lang="en-US" sz="1200" dirty="0"/>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
        <p:nvSpPr>
          <p:cNvPr id="14" name="Title 3">
            <a:extLst>
              <a:ext uri="{FF2B5EF4-FFF2-40B4-BE49-F238E27FC236}">
                <a16:creationId xmlns:a16="http://schemas.microsoft.com/office/drawing/2014/main" id="{C406890F-8F3C-4B4C-B482-84C79F3D7E15}"/>
              </a:ext>
            </a:extLst>
          </p:cNvPr>
          <p:cNvSpPr txBox="1">
            <a:spLocks/>
          </p:cNvSpPr>
          <p:nvPr/>
        </p:nvSpPr>
        <p:spPr>
          <a:xfrm>
            <a:off x="1600200" y="2939256"/>
            <a:ext cx="7467600" cy="979488"/>
          </a:xfrm>
          <a:prstGeom prst="rect">
            <a:avLst/>
          </a:prstGeom>
        </p:spPr>
        <p:txBody>
          <a:bodyPr vert="horz" anchor="b">
            <a:normAutofit fontScale="90000" lnSpcReduction="10000"/>
          </a:bodyPr>
          <a:lstStyle>
            <a:lvl1pPr algn="ctr" rtl="0" eaLnBrk="0" fontAlgn="base" hangingPunct="0">
              <a:spcBef>
                <a:spcPct val="0"/>
              </a:spcBef>
              <a:spcAft>
                <a:spcPct val="0"/>
              </a:spcAft>
              <a:defRPr sz="3600" kern="1200" cap="small">
                <a:solidFill>
                  <a:srgbClr val="3668C4"/>
                </a:solidFill>
                <a:latin typeface="Arial" pitchFamily="34" charset="0"/>
                <a:ea typeface="+mj-ea"/>
                <a:cs typeface="Arial" pitchFamily="34" charset="0"/>
              </a:defRPr>
            </a:lvl1pPr>
            <a:lvl2pPr algn="ctr" rtl="0" eaLnBrk="0" fontAlgn="base" hangingPunct="0">
              <a:spcBef>
                <a:spcPct val="0"/>
              </a:spcBef>
              <a:spcAft>
                <a:spcPct val="0"/>
              </a:spcAft>
              <a:defRPr sz="3600">
                <a:solidFill>
                  <a:srgbClr val="3668C4"/>
                </a:solidFill>
                <a:latin typeface="Arial" charset="0"/>
                <a:cs typeface="Arial" charset="0"/>
              </a:defRPr>
            </a:lvl2pPr>
            <a:lvl3pPr algn="ctr" rtl="0" eaLnBrk="0" fontAlgn="base" hangingPunct="0">
              <a:spcBef>
                <a:spcPct val="0"/>
              </a:spcBef>
              <a:spcAft>
                <a:spcPct val="0"/>
              </a:spcAft>
              <a:defRPr sz="3600">
                <a:solidFill>
                  <a:srgbClr val="3668C4"/>
                </a:solidFill>
                <a:latin typeface="Arial" charset="0"/>
                <a:cs typeface="Arial" charset="0"/>
              </a:defRPr>
            </a:lvl3pPr>
            <a:lvl4pPr algn="ctr" rtl="0" eaLnBrk="0" fontAlgn="base" hangingPunct="0">
              <a:spcBef>
                <a:spcPct val="0"/>
              </a:spcBef>
              <a:spcAft>
                <a:spcPct val="0"/>
              </a:spcAft>
              <a:defRPr sz="3600">
                <a:solidFill>
                  <a:srgbClr val="3668C4"/>
                </a:solidFill>
                <a:latin typeface="Arial" charset="0"/>
                <a:cs typeface="Arial" charset="0"/>
              </a:defRPr>
            </a:lvl4pPr>
            <a:lvl5pPr algn="ctr" rtl="0" eaLnBrk="0" fontAlgn="base" hangingPunct="0">
              <a:spcBef>
                <a:spcPct val="0"/>
              </a:spcBef>
              <a:spcAft>
                <a:spcPct val="0"/>
              </a:spcAft>
              <a:defRPr sz="3600">
                <a:solidFill>
                  <a:srgbClr val="3668C4"/>
                </a:solidFill>
                <a:latin typeface="Arial" charset="0"/>
                <a:cs typeface="Arial" charset="0"/>
              </a:defRPr>
            </a:lvl5pPr>
            <a:lvl6pPr marL="457200" algn="l" rtl="0" fontAlgn="base">
              <a:spcBef>
                <a:spcPct val="0"/>
              </a:spcBef>
              <a:spcAft>
                <a:spcPct val="0"/>
              </a:spcAft>
              <a:defRPr sz="3400">
                <a:solidFill>
                  <a:schemeClr val="tx1"/>
                </a:solidFill>
                <a:latin typeface="Arial" charset="0"/>
                <a:cs typeface="Arial" charset="0"/>
              </a:defRPr>
            </a:lvl6pPr>
            <a:lvl7pPr marL="914400" algn="l" rtl="0" fontAlgn="base">
              <a:spcBef>
                <a:spcPct val="0"/>
              </a:spcBef>
              <a:spcAft>
                <a:spcPct val="0"/>
              </a:spcAft>
              <a:defRPr sz="3400">
                <a:solidFill>
                  <a:schemeClr val="tx1"/>
                </a:solidFill>
                <a:latin typeface="Arial" charset="0"/>
                <a:cs typeface="Arial" charset="0"/>
              </a:defRPr>
            </a:lvl7pPr>
            <a:lvl8pPr marL="1371600" algn="l" rtl="0" fontAlgn="base">
              <a:spcBef>
                <a:spcPct val="0"/>
              </a:spcBef>
              <a:spcAft>
                <a:spcPct val="0"/>
              </a:spcAft>
              <a:defRPr sz="3400">
                <a:solidFill>
                  <a:schemeClr val="tx1"/>
                </a:solidFill>
                <a:latin typeface="Arial" charset="0"/>
                <a:cs typeface="Arial" charset="0"/>
              </a:defRPr>
            </a:lvl8pPr>
            <a:lvl9pPr marL="1828800" algn="l" rtl="0" fontAlgn="base">
              <a:spcBef>
                <a:spcPct val="0"/>
              </a:spcBef>
              <a:spcAft>
                <a:spcPct val="0"/>
              </a:spcAft>
              <a:defRPr sz="3400">
                <a:solidFill>
                  <a:schemeClr val="tx1"/>
                </a:solidFill>
                <a:latin typeface="Arial" charset="0"/>
                <a:cs typeface="Arial" charset="0"/>
              </a:defRPr>
            </a:lvl9pPr>
          </a:lstStyle>
          <a:p>
            <a:pPr>
              <a:defRPr/>
            </a:pPr>
            <a:r>
              <a:rPr lang="en-US" dirty="0"/>
              <a:t>Plant Assets, Natural Resources, and Intangibles</a:t>
            </a:r>
          </a:p>
        </p:txBody>
      </p:sp>
    </p:spTree>
  </p:cSld>
  <p:clrMapOvr>
    <a:masterClrMapping/>
  </p:clrMapOvr>
  <p:transition>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406400" y="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21" name="Rectangle 9">
            <a:extLst>
              <a:ext uri="{FF2B5EF4-FFF2-40B4-BE49-F238E27FC236}">
                <a16:creationId xmlns:a16="http://schemas.microsoft.com/office/drawing/2014/main" id="{215AF4B0-ECA6-4577-A29A-FDC9C8434376}"/>
              </a:ext>
            </a:extLst>
          </p:cNvPr>
          <p:cNvSpPr>
            <a:spLocks noGrp="1" noChangeArrowheads="1"/>
          </p:cNvSpPr>
          <p:nvPr>
            <p:ph type="title"/>
          </p:nvPr>
        </p:nvSpPr>
        <p:spPr>
          <a:xfrm>
            <a:off x="406400" y="38100"/>
            <a:ext cx="11379200" cy="1143000"/>
          </a:xfrm>
        </p:spPr>
        <p:txBody>
          <a:bodyPr/>
          <a:lstStyle/>
          <a:p>
            <a:pPr>
              <a:defRPr/>
            </a:pPr>
            <a:r>
              <a:rPr lang="en-US" dirty="0"/>
              <a:t>Plant Assets</a:t>
            </a:r>
          </a:p>
        </p:txBody>
      </p:sp>
      <p:sp>
        <p:nvSpPr>
          <p:cNvPr id="9219" name="AutoShape 15">
            <a:extLst>
              <a:ext uri="{FF2B5EF4-FFF2-40B4-BE49-F238E27FC236}">
                <a16:creationId xmlns:a16="http://schemas.microsoft.com/office/drawing/2014/main" id="{78E4B778-2C92-478A-A2FE-DA643FCFDAC1}"/>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pic>
        <p:nvPicPr>
          <p:cNvPr id="9220" name="Picture 2">
            <a:extLst>
              <a:ext uri="{FF2B5EF4-FFF2-40B4-BE49-F238E27FC236}">
                <a16:creationId xmlns:a16="http://schemas.microsoft.com/office/drawing/2014/main" id="{04DC1E25-4455-4F7B-B967-15BFDC555C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3353" y="1618129"/>
            <a:ext cx="8991600" cy="460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Oval 2">
            <a:extLst>
              <a:ext uri="{FF2B5EF4-FFF2-40B4-BE49-F238E27FC236}">
                <a16:creationId xmlns:a16="http://schemas.microsoft.com/office/drawing/2014/main" id="{0171A71F-2A74-49A5-B2C6-3076124AA76F}"/>
              </a:ext>
            </a:extLst>
          </p:cNvPr>
          <p:cNvSpPr>
            <a:spLocks noChangeArrowheads="1"/>
          </p:cNvSpPr>
          <p:nvPr/>
        </p:nvSpPr>
        <p:spPr bwMode="auto">
          <a:xfrm>
            <a:off x="4572000" y="2743200"/>
            <a:ext cx="2590800" cy="1295400"/>
          </a:xfrm>
          <a:prstGeom prst="ellipse">
            <a:avLst/>
          </a:prstGeom>
          <a:solidFill>
            <a:srgbClr val="F6E9B4"/>
          </a:solidFill>
          <a:ln w="12700">
            <a:solidFill>
              <a:schemeClr val="tx1"/>
            </a:solidFill>
            <a:round/>
            <a:headEnd/>
            <a:tailEnd/>
          </a:ln>
          <a:effectLst>
            <a:outerShdw dist="35921" dir="2700000" algn="ctr" rotWithShape="0">
              <a:schemeClr val="tx2"/>
            </a:outerShdw>
          </a:effectLst>
        </p:spPr>
        <p:txBody>
          <a:bodyPr wrap="none" anchor="ctr"/>
          <a:lstStyle/>
          <a:p>
            <a:pPr algn="ctr" fontAlgn="base">
              <a:spcBef>
                <a:spcPct val="0"/>
              </a:spcBef>
              <a:spcAft>
                <a:spcPct val="0"/>
              </a:spcAft>
              <a:defRPr/>
            </a:pPr>
            <a:r>
              <a:rPr lang="en-US" sz="3200" dirty="0">
                <a:solidFill>
                  <a:srgbClr val="B32C16">
                    <a:lumMod val="75000"/>
                  </a:srgbClr>
                </a:solidFill>
                <a:effectLst>
                  <a:outerShdw blurRad="38100" dist="38100" dir="2700000" algn="tl">
                    <a:srgbClr val="000000">
                      <a:alpha val="43137"/>
                    </a:srgbClr>
                  </a:outerShdw>
                </a:effectLst>
                <a:latin typeface="Arial" charset="0"/>
              </a:rPr>
              <a:t>Acquisition</a:t>
            </a:r>
            <a:br>
              <a:rPr lang="en-US" sz="3200" dirty="0">
                <a:solidFill>
                  <a:srgbClr val="B32C16">
                    <a:lumMod val="75000"/>
                  </a:srgbClr>
                </a:solidFill>
                <a:effectLst>
                  <a:outerShdw blurRad="38100" dist="38100" dir="2700000" algn="tl">
                    <a:srgbClr val="000000">
                      <a:alpha val="43137"/>
                    </a:srgbClr>
                  </a:outerShdw>
                </a:effectLst>
                <a:latin typeface="Arial" charset="0"/>
              </a:rPr>
            </a:br>
            <a:r>
              <a:rPr lang="en-US" sz="3200" dirty="0">
                <a:solidFill>
                  <a:srgbClr val="B32C16">
                    <a:lumMod val="75000"/>
                  </a:srgbClr>
                </a:solidFill>
                <a:effectLst>
                  <a:outerShdw blurRad="38100" dist="38100" dir="2700000" algn="tl">
                    <a:srgbClr val="000000">
                      <a:alpha val="43137"/>
                    </a:srgbClr>
                  </a:outerShdw>
                </a:effectLst>
                <a:latin typeface="Arial" charset="0"/>
              </a:rPr>
              <a:t>Cost</a:t>
            </a:r>
          </a:p>
        </p:txBody>
      </p:sp>
      <p:sp>
        <p:nvSpPr>
          <p:cNvPr id="14339" name="Rectangle 3">
            <a:extLst>
              <a:ext uri="{FF2B5EF4-FFF2-40B4-BE49-F238E27FC236}">
                <a16:creationId xmlns:a16="http://schemas.microsoft.com/office/drawing/2014/main" id="{DF80E733-86F0-49BD-A33F-B72129FE5B84}"/>
              </a:ext>
            </a:extLst>
          </p:cNvPr>
          <p:cNvSpPr>
            <a:spLocks noChangeArrowheads="1"/>
          </p:cNvSpPr>
          <p:nvPr/>
        </p:nvSpPr>
        <p:spPr bwMode="auto">
          <a:xfrm>
            <a:off x="1828801" y="4876801"/>
            <a:ext cx="4416425" cy="11969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2400" dirty="0">
                <a:solidFill>
                  <a:prstClr val="white"/>
                </a:solidFill>
                <a:latin typeface="Arial" charset="0"/>
              </a:rPr>
              <a:t>Acquisition cost </a:t>
            </a:r>
            <a:r>
              <a:rPr lang="en-US" sz="2400" i="1" dirty="0">
                <a:solidFill>
                  <a:srgbClr val="FFFF00"/>
                </a:solidFill>
                <a:latin typeface="Arial" charset="0"/>
              </a:rPr>
              <a:t>excludes </a:t>
            </a:r>
            <a:r>
              <a:rPr lang="en-US" sz="2400" dirty="0">
                <a:solidFill>
                  <a:prstClr val="white"/>
                </a:solidFill>
                <a:latin typeface="Arial" charset="0"/>
              </a:rPr>
              <a:t>financing charges and</a:t>
            </a:r>
            <a:br>
              <a:rPr lang="en-US" sz="2400" dirty="0">
                <a:solidFill>
                  <a:prstClr val="white"/>
                </a:solidFill>
                <a:latin typeface="Arial" charset="0"/>
              </a:rPr>
            </a:br>
            <a:r>
              <a:rPr lang="en-US" sz="2400" dirty="0">
                <a:solidFill>
                  <a:prstClr val="white"/>
                </a:solidFill>
                <a:latin typeface="Arial" charset="0"/>
              </a:rPr>
              <a:t>cash discounts </a:t>
            </a:r>
          </a:p>
        </p:txBody>
      </p:sp>
      <p:sp>
        <p:nvSpPr>
          <p:cNvPr id="14341" name="Line 5">
            <a:extLst>
              <a:ext uri="{FF2B5EF4-FFF2-40B4-BE49-F238E27FC236}">
                <a16:creationId xmlns:a16="http://schemas.microsoft.com/office/drawing/2014/main" id="{A8C18DD1-A497-4E91-82F6-3068E50BE172}"/>
              </a:ext>
            </a:extLst>
          </p:cNvPr>
          <p:cNvSpPr>
            <a:spLocks noChangeShapeType="1"/>
          </p:cNvSpPr>
          <p:nvPr/>
        </p:nvSpPr>
        <p:spPr bwMode="auto">
          <a:xfrm flipH="1">
            <a:off x="7010400" y="2438400"/>
            <a:ext cx="1295400" cy="685800"/>
          </a:xfrm>
          <a:prstGeom prst="line">
            <a:avLst/>
          </a:prstGeom>
          <a:solidFill>
            <a:schemeClr val="accent2">
              <a:lumMod val="50000"/>
            </a:schemeClr>
          </a:solidFill>
          <a:ln w="50800">
            <a:solidFill>
              <a:srgbClr val="FF0000"/>
            </a:solidFill>
            <a:round/>
            <a:headEnd/>
            <a:tailEnd type="triangle" w="med" len="med"/>
          </a:ln>
          <a:effectLst>
            <a:outerShdw dist="35921" dir="2700000" algn="ctr" rotWithShape="0">
              <a:schemeClr val="tx2"/>
            </a:outerShdw>
          </a:effectLst>
        </p:spPr>
        <p:txBody>
          <a:bodyPr/>
          <a:lstStyle/>
          <a:p>
            <a:pPr algn="ctr" fontAlgn="base">
              <a:spcBef>
                <a:spcPct val="0"/>
              </a:spcBef>
              <a:spcAft>
                <a:spcPct val="0"/>
              </a:spcAft>
              <a:defRPr/>
            </a:pPr>
            <a:endParaRPr lang="en-US" dirty="0">
              <a:solidFill>
                <a:prstClr val="black"/>
              </a:solidFill>
              <a:latin typeface="Arial" charset="0"/>
            </a:endParaRPr>
          </a:p>
        </p:txBody>
      </p:sp>
      <p:sp>
        <p:nvSpPr>
          <p:cNvPr id="14342" name="Rectangle 6">
            <a:extLst>
              <a:ext uri="{FF2B5EF4-FFF2-40B4-BE49-F238E27FC236}">
                <a16:creationId xmlns:a16="http://schemas.microsoft.com/office/drawing/2014/main" id="{4D163188-0519-4E1A-B5D2-2E6D053B36E9}"/>
              </a:ext>
            </a:extLst>
          </p:cNvPr>
          <p:cNvSpPr>
            <a:spLocks noChangeArrowheads="1"/>
          </p:cNvSpPr>
          <p:nvPr/>
        </p:nvSpPr>
        <p:spPr bwMode="auto">
          <a:xfrm>
            <a:off x="8072439" y="1976439"/>
            <a:ext cx="2371725" cy="18446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lIns="90488" tIns="44450" rIns="90488" bIns="44450">
            <a:spAutoFit/>
          </a:bodyPr>
          <a:lstStyle/>
          <a:p>
            <a:pPr algn="ctr" fontAlgn="base">
              <a:lnSpc>
                <a:spcPct val="95000"/>
              </a:lnSpc>
              <a:spcBef>
                <a:spcPct val="60000"/>
              </a:spcBef>
              <a:spcAft>
                <a:spcPct val="0"/>
              </a:spcAft>
              <a:defRPr/>
            </a:pPr>
            <a:r>
              <a:rPr lang="en-US" sz="2400" dirty="0">
                <a:solidFill>
                  <a:srgbClr val="FFFFFF"/>
                </a:solidFill>
                <a:latin typeface="Arial" charset="0"/>
              </a:rPr>
              <a:t>All expenditures needed to prepare the asset for its intended use</a:t>
            </a:r>
          </a:p>
        </p:txBody>
      </p:sp>
      <p:sp>
        <p:nvSpPr>
          <p:cNvPr id="14344" name="Line 8">
            <a:extLst>
              <a:ext uri="{FF2B5EF4-FFF2-40B4-BE49-F238E27FC236}">
                <a16:creationId xmlns:a16="http://schemas.microsoft.com/office/drawing/2014/main" id="{F174AA50-4C8D-4D69-8642-95BB8CC25355}"/>
              </a:ext>
            </a:extLst>
          </p:cNvPr>
          <p:cNvSpPr>
            <a:spLocks noChangeShapeType="1"/>
          </p:cNvSpPr>
          <p:nvPr/>
        </p:nvSpPr>
        <p:spPr bwMode="auto">
          <a:xfrm>
            <a:off x="3276600" y="2362200"/>
            <a:ext cx="1447800" cy="685800"/>
          </a:xfrm>
          <a:prstGeom prst="line">
            <a:avLst/>
          </a:prstGeom>
          <a:solidFill>
            <a:schemeClr val="accent2">
              <a:lumMod val="50000"/>
            </a:schemeClr>
          </a:solidFill>
          <a:ln w="50800">
            <a:solidFill>
              <a:srgbClr val="FF0000"/>
            </a:solidFill>
            <a:round/>
            <a:headEnd/>
            <a:tailEnd type="triangle" w="med" len="med"/>
          </a:ln>
          <a:effectLst>
            <a:outerShdw dist="35921" dir="2700000" algn="ctr" rotWithShape="0">
              <a:schemeClr val="tx2"/>
            </a:outerShdw>
          </a:effectLst>
        </p:spPr>
        <p:txBody>
          <a:bodyPr/>
          <a:lstStyle/>
          <a:p>
            <a:pPr algn="ctr" fontAlgn="base">
              <a:spcBef>
                <a:spcPct val="0"/>
              </a:spcBef>
              <a:spcAft>
                <a:spcPct val="0"/>
              </a:spcAft>
              <a:defRPr/>
            </a:pPr>
            <a:endParaRPr lang="en-US" dirty="0">
              <a:solidFill>
                <a:prstClr val="black"/>
              </a:solidFill>
              <a:latin typeface="Arial" charset="0"/>
            </a:endParaRPr>
          </a:p>
        </p:txBody>
      </p:sp>
      <p:sp>
        <p:nvSpPr>
          <p:cNvPr id="14345" name="Rectangle 9">
            <a:extLst>
              <a:ext uri="{FF2B5EF4-FFF2-40B4-BE49-F238E27FC236}">
                <a16:creationId xmlns:a16="http://schemas.microsoft.com/office/drawing/2014/main" id="{F66F4557-1474-4395-9634-056B560844FE}"/>
              </a:ext>
            </a:extLst>
          </p:cNvPr>
          <p:cNvSpPr>
            <a:spLocks noChangeArrowheads="1"/>
          </p:cNvSpPr>
          <p:nvPr/>
        </p:nvSpPr>
        <p:spPr bwMode="auto">
          <a:xfrm>
            <a:off x="1884363" y="1884364"/>
            <a:ext cx="1484312" cy="8286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FFFFFF"/>
                </a:solidFill>
                <a:latin typeface="Arial" charset="0"/>
              </a:rPr>
              <a:t>Purchase</a:t>
            </a:r>
            <a:br>
              <a:rPr lang="en-US" sz="2400" dirty="0">
                <a:solidFill>
                  <a:srgbClr val="FFFFFF"/>
                </a:solidFill>
                <a:latin typeface="Arial" charset="0"/>
              </a:rPr>
            </a:br>
            <a:r>
              <a:rPr lang="en-US" sz="2400" dirty="0">
                <a:solidFill>
                  <a:srgbClr val="FFFFFF"/>
                </a:solidFill>
                <a:latin typeface="Arial" charset="0"/>
              </a:rPr>
              <a:t>price</a:t>
            </a:r>
          </a:p>
        </p:txBody>
      </p:sp>
      <p:sp>
        <p:nvSpPr>
          <p:cNvPr id="14346" name="Rectangle 10">
            <a:extLst>
              <a:ext uri="{FF2B5EF4-FFF2-40B4-BE49-F238E27FC236}">
                <a16:creationId xmlns:a16="http://schemas.microsoft.com/office/drawing/2014/main" id="{19003CCC-A00D-4126-AA55-56D199F3B1CC}"/>
              </a:ext>
            </a:extLst>
          </p:cNvPr>
          <p:cNvSpPr>
            <a:spLocks noGrp="1" noChangeArrowheads="1"/>
          </p:cNvSpPr>
          <p:nvPr>
            <p:ph type="title"/>
          </p:nvPr>
        </p:nvSpPr>
        <p:spPr>
          <a:xfrm>
            <a:off x="406400" y="-20636"/>
            <a:ext cx="11379200" cy="1143000"/>
          </a:xfrm>
        </p:spPr>
        <p:txBody>
          <a:bodyPr/>
          <a:lstStyle/>
          <a:p>
            <a:pPr>
              <a:defRPr/>
            </a:pPr>
            <a:r>
              <a:rPr lang="en-US" dirty="0"/>
              <a:t>Cost Determination</a:t>
            </a:r>
          </a:p>
        </p:txBody>
      </p:sp>
      <p:pic>
        <p:nvPicPr>
          <p:cNvPr id="11273" name="Picture 11" descr="j0252673">
            <a:extLst>
              <a:ext uri="{FF2B5EF4-FFF2-40B4-BE49-F238E27FC236}">
                <a16:creationId xmlns:a16="http://schemas.microsoft.com/office/drawing/2014/main" id="{3E439C29-C0DB-4ED0-98B1-7EBFF456E9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7200" y="4495800"/>
            <a:ext cx="2286000"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4" name="AutoShape 15">
            <a:extLst>
              <a:ext uri="{FF2B5EF4-FFF2-40B4-BE49-F238E27FC236}">
                <a16:creationId xmlns:a16="http://schemas.microsoft.com/office/drawing/2014/main" id="{CFA57B81-116C-4A14-B4A2-EC1148F46F2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cSld>
  <p:clrMapOvr>
    <a:masterClrMapping/>
  </p:clrMapOvr>
  <p:transition>
    <p:split orient="vert" dir="in"/>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7D073173-DE50-4FB0-96A7-D428CDE16D76}"/>
              </a:ext>
            </a:extLst>
          </p:cNvPr>
          <p:cNvSpPr>
            <a:spLocks noChangeArrowheads="1"/>
          </p:cNvSpPr>
          <p:nvPr/>
        </p:nvSpPr>
        <p:spPr bwMode="auto">
          <a:xfrm>
            <a:off x="2438400" y="5784851"/>
            <a:ext cx="7315200" cy="650875"/>
          </a:xfrm>
          <a:prstGeom prst="rect">
            <a:avLst/>
          </a:prstGeom>
          <a:solidFill>
            <a:schemeClr val="accent2">
              <a:lumMod val="50000"/>
            </a:schemeClr>
          </a:solidFill>
          <a:ln w="12700">
            <a:solidFill>
              <a:srgbClr val="663300"/>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3600" dirty="0">
                <a:solidFill>
                  <a:srgbClr val="FFFFFF"/>
                </a:solidFill>
                <a:latin typeface="Arial" charset="0"/>
              </a:rPr>
              <a:t>Land is </a:t>
            </a:r>
            <a:r>
              <a:rPr lang="en-US" sz="3600" dirty="0">
                <a:solidFill>
                  <a:srgbClr val="FFFF00"/>
                </a:solidFill>
                <a:latin typeface="Arial" charset="0"/>
              </a:rPr>
              <a:t>not</a:t>
            </a:r>
            <a:r>
              <a:rPr lang="en-US" sz="3600" dirty="0">
                <a:solidFill>
                  <a:srgbClr val="FFFFFF"/>
                </a:solidFill>
                <a:latin typeface="Arial" charset="0"/>
              </a:rPr>
              <a:t> depreciable.</a:t>
            </a:r>
          </a:p>
        </p:txBody>
      </p:sp>
      <p:sp>
        <p:nvSpPr>
          <p:cNvPr id="13315" name="Line 3">
            <a:extLst>
              <a:ext uri="{FF2B5EF4-FFF2-40B4-BE49-F238E27FC236}">
                <a16:creationId xmlns:a16="http://schemas.microsoft.com/office/drawing/2014/main" id="{E52DDDEF-4CD5-49A9-9551-D91294639D1F}"/>
              </a:ext>
            </a:extLst>
          </p:cNvPr>
          <p:cNvSpPr>
            <a:spLocks noChangeShapeType="1"/>
          </p:cNvSpPr>
          <p:nvPr/>
        </p:nvSpPr>
        <p:spPr bwMode="auto">
          <a:xfrm>
            <a:off x="6019800" y="2033588"/>
            <a:ext cx="0" cy="5334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6" name="Line 4">
            <a:extLst>
              <a:ext uri="{FF2B5EF4-FFF2-40B4-BE49-F238E27FC236}">
                <a16:creationId xmlns:a16="http://schemas.microsoft.com/office/drawing/2014/main" id="{9BE2EB0E-1FF5-4CF0-BBEF-23954627B983}"/>
              </a:ext>
            </a:extLst>
          </p:cNvPr>
          <p:cNvSpPr>
            <a:spLocks noChangeShapeType="1"/>
          </p:cNvSpPr>
          <p:nvPr/>
        </p:nvSpPr>
        <p:spPr bwMode="auto">
          <a:xfrm flipV="1">
            <a:off x="6019800" y="4391025"/>
            <a:ext cx="0" cy="6858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7" name="Line 5">
            <a:extLst>
              <a:ext uri="{FF2B5EF4-FFF2-40B4-BE49-F238E27FC236}">
                <a16:creationId xmlns:a16="http://schemas.microsoft.com/office/drawing/2014/main" id="{60F3DCC2-AA70-4FE0-97D1-CDE5C60CB3E5}"/>
              </a:ext>
            </a:extLst>
          </p:cNvPr>
          <p:cNvSpPr>
            <a:spLocks noChangeShapeType="1"/>
          </p:cNvSpPr>
          <p:nvPr/>
        </p:nvSpPr>
        <p:spPr bwMode="auto">
          <a:xfrm flipV="1">
            <a:off x="3733800" y="3838575"/>
            <a:ext cx="1066800" cy="4572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8" name="Line 6">
            <a:extLst>
              <a:ext uri="{FF2B5EF4-FFF2-40B4-BE49-F238E27FC236}">
                <a16:creationId xmlns:a16="http://schemas.microsoft.com/office/drawing/2014/main" id="{F39BD452-2DAD-4E5B-BADE-307D1BADAF01}"/>
              </a:ext>
            </a:extLst>
          </p:cNvPr>
          <p:cNvSpPr>
            <a:spLocks noChangeShapeType="1"/>
          </p:cNvSpPr>
          <p:nvPr/>
        </p:nvSpPr>
        <p:spPr bwMode="auto">
          <a:xfrm flipV="1">
            <a:off x="7343776" y="2590800"/>
            <a:ext cx="1495425" cy="6096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9" name="Line 7">
            <a:extLst>
              <a:ext uri="{FF2B5EF4-FFF2-40B4-BE49-F238E27FC236}">
                <a16:creationId xmlns:a16="http://schemas.microsoft.com/office/drawing/2014/main" id="{21C79608-4A44-4626-BA48-7BA3ECA3E2D4}"/>
              </a:ext>
            </a:extLst>
          </p:cNvPr>
          <p:cNvSpPr>
            <a:spLocks noChangeShapeType="1"/>
          </p:cNvSpPr>
          <p:nvPr/>
        </p:nvSpPr>
        <p:spPr bwMode="auto">
          <a:xfrm>
            <a:off x="3429000" y="2590800"/>
            <a:ext cx="13716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20" name="Line 8">
            <a:extLst>
              <a:ext uri="{FF2B5EF4-FFF2-40B4-BE49-F238E27FC236}">
                <a16:creationId xmlns:a16="http://schemas.microsoft.com/office/drawing/2014/main" id="{1C72BFB8-718B-4075-BE27-856EF73CEA33}"/>
              </a:ext>
            </a:extLst>
          </p:cNvPr>
          <p:cNvSpPr>
            <a:spLocks noChangeShapeType="1"/>
          </p:cNvSpPr>
          <p:nvPr/>
        </p:nvSpPr>
        <p:spPr bwMode="auto">
          <a:xfrm>
            <a:off x="7343775" y="3810000"/>
            <a:ext cx="1447800" cy="4572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5369" name="Rectangle 9">
            <a:extLst>
              <a:ext uri="{FF2B5EF4-FFF2-40B4-BE49-F238E27FC236}">
                <a16:creationId xmlns:a16="http://schemas.microsoft.com/office/drawing/2014/main" id="{7D5E6618-10FD-47B0-90F6-125E2A186A07}"/>
              </a:ext>
            </a:extLst>
          </p:cNvPr>
          <p:cNvSpPr>
            <a:spLocks noChangeArrowheads="1"/>
          </p:cNvSpPr>
          <p:nvPr/>
        </p:nvSpPr>
        <p:spPr bwMode="auto">
          <a:xfrm>
            <a:off x="2003426" y="2101851"/>
            <a:ext cx="1484313"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Purchase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price</a:t>
            </a:r>
          </a:p>
        </p:txBody>
      </p:sp>
      <p:sp>
        <p:nvSpPr>
          <p:cNvPr id="15370" name="Rectangle 10">
            <a:extLst>
              <a:ext uri="{FF2B5EF4-FFF2-40B4-BE49-F238E27FC236}">
                <a16:creationId xmlns:a16="http://schemas.microsoft.com/office/drawing/2014/main" id="{E0DF30DC-E433-4566-BFD5-4EE566173691}"/>
              </a:ext>
            </a:extLst>
          </p:cNvPr>
          <p:cNvSpPr>
            <a:spLocks noChangeArrowheads="1"/>
          </p:cNvSpPr>
          <p:nvPr/>
        </p:nvSpPr>
        <p:spPr bwMode="auto">
          <a:xfrm>
            <a:off x="1716089" y="3733801"/>
            <a:ext cx="1963737"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Real estate</a:t>
            </a:r>
          </a:p>
          <a:p>
            <a:pPr algn="ctr" fontAlgn="base">
              <a:spcBef>
                <a:spcPct val="0"/>
              </a:spcBef>
              <a:spcAft>
                <a:spcPct val="0"/>
              </a:spcAft>
              <a:defRPr/>
            </a:pPr>
            <a:r>
              <a:rPr lang="en-US" sz="2400" dirty="0">
                <a:solidFill>
                  <a:srgbClr val="B32C16">
                    <a:lumMod val="75000"/>
                  </a:srgbClr>
                </a:solidFill>
                <a:latin typeface="Arial" charset="0"/>
              </a:rPr>
              <a:t>commissions</a:t>
            </a:r>
          </a:p>
        </p:txBody>
      </p:sp>
      <p:sp>
        <p:nvSpPr>
          <p:cNvPr id="15371" name="Rectangle 11">
            <a:extLst>
              <a:ext uri="{FF2B5EF4-FFF2-40B4-BE49-F238E27FC236}">
                <a16:creationId xmlns:a16="http://schemas.microsoft.com/office/drawing/2014/main" id="{2D86D0A9-148B-4607-94E3-C656BFDBB080}"/>
              </a:ext>
            </a:extLst>
          </p:cNvPr>
          <p:cNvSpPr>
            <a:spLocks noChangeArrowheads="1"/>
          </p:cNvSpPr>
          <p:nvPr/>
        </p:nvSpPr>
        <p:spPr bwMode="auto">
          <a:xfrm>
            <a:off x="4121150" y="1566864"/>
            <a:ext cx="3613150" cy="458787"/>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insurance premiums</a:t>
            </a:r>
          </a:p>
        </p:txBody>
      </p:sp>
      <p:sp>
        <p:nvSpPr>
          <p:cNvPr id="15372" name="Rectangle 12">
            <a:extLst>
              <a:ext uri="{FF2B5EF4-FFF2-40B4-BE49-F238E27FC236}">
                <a16:creationId xmlns:a16="http://schemas.microsoft.com/office/drawing/2014/main" id="{8889086A-AA55-4BFE-9254-1F5A7B974597}"/>
              </a:ext>
            </a:extLst>
          </p:cNvPr>
          <p:cNvSpPr>
            <a:spLocks noChangeArrowheads="1"/>
          </p:cNvSpPr>
          <p:nvPr/>
        </p:nvSpPr>
        <p:spPr bwMode="auto">
          <a:xfrm>
            <a:off x="8697913" y="2182814"/>
            <a:ext cx="1657350"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Delinquent</a:t>
            </a:r>
          </a:p>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5373" name="Rectangle 13">
            <a:extLst>
              <a:ext uri="{FF2B5EF4-FFF2-40B4-BE49-F238E27FC236}">
                <a16:creationId xmlns:a16="http://schemas.microsoft.com/office/drawing/2014/main" id="{B449155D-D832-4749-ADDD-EF3EA98EC526}"/>
              </a:ext>
            </a:extLst>
          </p:cNvPr>
          <p:cNvSpPr>
            <a:spLocks noChangeArrowheads="1"/>
          </p:cNvSpPr>
          <p:nvPr/>
        </p:nvSpPr>
        <p:spPr bwMode="auto">
          <a:xfrm>
            <a:off x="8748714" y="3733801"/>
            <a:ext cx="1552575"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Surveying</a:t>
            </a:r>
            <a:br>
              <a:rPr lang="en-US" sz="2400" dirty="0">
                <a:solidFill>
                  <a:srgbClr val="B32C16">
                    <a:lumMod val="75000"/>
                  </a:srgbClr>
                </a:solidFill>
                <a:latin typeface="Arial" charset="0"/>
              </a:rPr>
            </a:br>
            <a:r>
              <a:rPr lang="en-US" sz="2400" dirty="0">
                <a:solidFill>
                  <a:srgbClr val="B32C16">
                    <a:lumMod val="75000"/>
                  </a:srgbClr>
                </a:solidFill>
                <a:latin typeface="Arial" charset="0"/>
              </a:rPr>
              <a:t>fees</a:t>
            </a:r>
          </a:p>
        </p:txBody>
      </p:sp>
      <p:sp>
        <p:nvSpPr>
          <p:cNvPr id="15374" name="Rectangle 14">
            <a:extLst>
              <a:ext uri="{FF2B5EF4-FFF2-40B4-BE49-F238E27FC236}">
                <a16:creationId xmlns:a16="http://schemas.microsoft.com/office/drawing/2014/main" id="{A50CA86E-A503-412B-A023-90ABEA49E207}"/>
              </a:ext>
            </a:extLst>
          </p:cNvPr>
          <p:cNvSpPr>
            <a:spLocks noChangeArrowheads="1"/>
          </p:cNvSpPr>
          <p:nvPr/>
        </p:nvSpPr>
        <p:spPr bwMode="auto">
          <a:xfrm>
            <a:off x="3849688" y="4914900"/>
            <a:ext cx="4157662" cy="458788"/>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search and transfer fees</a:t>
            </a:r>
          </a:p>
        </p:txBody>
      </p:sp>
      <p:sp>
        <p:nvSpPr>
          <p:cNvPr id="15375" name="Rectangle 15">
            <a:extLst>
              <a:ext uri="{FF2B5EF4-FFF2-40B4-BE49-F238E27FC236}">
                <a16:creationId xmlns:a16="http://schemas.microsoft.com/office/drawing/2014/main" id="{B212C136-597A-4CED-BC7A-362B3155757F}"/>
              </a:ext>
            </a:extLst>
          </p:cNvPr>
          <p:cNvSpPr>
            <a:spLocks noGrp="1" noChangeArrowheads="1"/>
          </p:cNvSpPr>
          <p:nvPr>
            <p:ph type="title"/>
          </p:nvPr>
        </p:nvSpPr>
        <p:spPr>
          <a:xfrm>
            <a:off x="406400" y="-26988"/>
            <a:ext cx="11379200" cy="1143000"/>
          </a:xfrm>
        </p:spPr>
        <p:txBody>
          <a:bodyPr/>
          <a:lstStyle/>
          <a:p>
            <a:pPr>
              <a:defRPr/>
            </a:pPr>
            <a:r>
              <a:rPr lang="en-US" dirty="0"/>
              <a:t>Land</a:t>
            </a:r>
          </a:p>
        </p:txBody>
      </p:sp>
      <p:pic>
        <p:nvPicPr>
          <p:cNvPr id="13328" name="Picture 16" descr="j0286717">
            <a:extLst>
              <a:ext uri="{FF2B5EF4-FFF2-40B4-BE49-F238E27FC236}">
                <a16:creationId xmlns:a16="http://schemas.microsoft.com/office/drawing/2014/main" id="{E29F7F49-616F-4B10-A3E7-024673A0399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2895600"/>
            <a:ext cx="15240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9" name="AutoShape 15">
            <a:extLst>
              <a:ext uri="{FF2B5EF4-FFF2-40B4-BE49-F238E27FC236}">
                <a16:creationId xmlns:a16="http://schemas.microsoft.com/office/drawing/2014/main" id="{643C6B55-FEF2-4D9C-9C2D-16CD3323E83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cSld>
  <p:clrMapOvr>
    <a:masterClrMapping/>
  </p:clrMapOvr>
  <p:transition>
    <p:split orient="vert" dir="in"/>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BA5014F7-755F-4C28-8F17-C8B5346B1C1B}"/>
              </a:ext>
            </a:extLst>
          </p:cNvPr>
          <p:cNvSpPr>
            <a:spLocks noGrp="1" noChangeArrowheads="1"/>
          </p:cNvSpPr>
          <p:nvPr>
            <p:ph type="title"/>
          </p:nvPr>
        </p:nvSpPr>
        <p:spPr>
          <a:xfrm>
            <a:off x="406400" y="-76200"/>
            <a:ext cx="11379200" cy="1143000"/>
          </a:xfrm>
        </p:spPr>
        <p:txBody>
          <a:bodyPr/>
          <a:lstStyle/>
          <a:p>
            <a:pPr>
              <a:defRPr/>
            </a:pPr>
            <a:r>
              <a:rPr lang="en-US" dirty="0"/>
              <a:t>Land Improvements</a:t>
            </a:r>
          </a:p>
        </p:txBody>
      </p:sp>
      <p:sp>
        <p:nvSpPr>
          <p:cNvPr id="15363" name="Text Box 3">
            <a:extLst>
              <a:ext uri="{FF2B5EF4-FFF2-40B4-BE49-F238E27FC236}">
                <a16:creationId xmlns:a16="http://schemas.microsoft.com/office/drawing/2014/main" id="{1398F957-91D3-4DBC-A16C-DCB478EE4E9E}"/>
              </a:ext>
            </a:extLst>
          </p:cNvPr>
          <p:cNvSpPr txBox="1">
            <a:spLocks noChangeArrowheads="1"/>
          </p:cNvSpPr>
          <p:nvPr/>
        </p:nvSpPr>
        <p:spPr bwMode="auto">
          <a:xfrm>
            <a:off x="1905000" y="1905000"/>
            <a:ext cx="8305800" cy="1066800"/>
          </a:xfrm>
          <a:prstGeom prst="rect">
            <a:avLst/>
          </a:prstGeom>
          <a:solidFill>
            <a:schemeClr val="accent2"/>
          </a:solidFill>
          <a:ln w="12700">
            <a:solidFill>
              <a:schemeClr val="tx1"/>
            </a:solidFill>
            <a:miter lim="800000"/>
            <a:headEnd/>
            <a:tailEnd/>
          </a:ln>
          <a:effectLst>
            <a:outerShdw dist="35921" dir="2700000" algn="ctr" rotWithShape="0">
              <a:schemeClr val="tx2"/>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3200" dirty="0">
                <a:solidFill>
                  <a:prstClr val="black"/>
                </a:solidFill>
                <a:latin typeface="Calibri" panose="020F0502020204030204" pitchFamily="34" charset="0"/>
              </a:rPr>
              <a:t>Parking lots, driveways, fences, walks, shrubs, and lighting systems.</a:t>
            </a:r>
          </a:p>
        </p:txBody>
      </p:sp>
      <p:sp>
        <p:nvSpPr>
          <p:cNvPr id="7" name="Oval 6">
            <a:extLst>
              <a:ext uri="{FF2B5EF4-FFF2-40B4-BE49-F238E27FC236}">
                <a16:creationId xmlns:a16="http://schemas.microsoft.com/office/drawing/2014/main" id="{5A2B9F53-D627-4E08-A27D-BE27A39DB151}"/>
              </a:ext>
            </a:extLst>
          </p:cNvPr>
          <p:cNvSpPr/>
          <p:nvPr/>
        </p:nvSpPr>
        <p:spPr>
          <a:xfrm>
            <a:off x="3886200" y="3505200"/>
            <a:ext cx="4343400" cy="2438400"/>
          </a:xfrm>
          <a:prstGeom prst="ellipse">
            <a:avLst/>
          </a:prstGeom>
          <a:solidFill>
            <a:schemeClr val="accent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200" dirty="0">
                <a:solidFill>
                  <a:srgbClr val="FFFFFF"/>
                </a:solidFill>
                <a:effectLst>
                  <a:outerShdw blurRad="38100" dist="38100" dir="2700000" algn="tl">
                    <a:srgbClr val="000000">
                      <a:alpha val="43137"/>
                    </a:srgbClr>
                  </a:outerShdw>
                </a:effectLst>
                <a:latin typeface="Calibri" pitchFamily="34" charset="0"/>
              </a:rPr>
              <a:t>Depreciate</a:t>
            </a:r>
            <a:br>
              <a:rPr lang="en-US" sz="3200" dirty="0">
                <a:solidFill>
                  <a:srgbClr val="FFFFFF"/>
                </a:solidFill>
                <a:effectLst>
                  <a:outerShdw blurRad="38100" dist="38100" dir="2700000" algn="tl">
                    <a:srgbClr val="000000">
                      <a:alpha val="43137"/>
                    </a:srgbClr>
                  </a:outerShdw>
                </a:effectLst>
                <a:latin typeface="Calibri" pitchFamily="34" charset="0"/>
              </a:rPr>
            </a:br>
            <a:r>
              <a:rPr lang="en-US" sz="3200" dirty="0">
                <a:solidFill>
                  <a:srgbClr val="FFFFFF"/>
                </a:solidFill>
                <a:effectLst>
                  <a:outerShdw blurRad="38100" dist="38100" dir="2700000" algn="tl">
                    <a:srgbClr val="000000">
                      <a:alpha val="43137"/>
                    </a:srgbClr>
                  </a:outerShdw>
                </a:effectLst>
                <a:latin typeface="Calibri" pitchFamily="34" charset="0"/>
              </a:rPr>
              <a:t>over useful life of improvements.</a:t>
            </a:r>
          </a:p>
        </p:txBody>
      </p:sp>
      <p:sp>
        <p:nvSpPr>
          <p:cNvPr id="15365" name="AutoShape 15">
            <a:extLst>
              <a:ext uri="{FF2B5EF4-FFF2-40B4-BE49-F238E27FC236}">
                <a16:creationId xmlns:a16="http://schemas.microsoft.com/office/drawing/2014/main" id="{9D53067D-2ADE-414A-937A-AE93DAC7B23A}"/>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cSld>
  <p:clrMapOvr>
    <a:masterClrMapping/>
  </p:clrMapOvr>
  <p:transition>
    <p:strips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Line 2">
            <a:extLst>
              <a:ext uri="{FF2B5EF4-FFF2-40B4-BE49-F238E27FC236}">
                <a16:creationId xmlns:a16="http://schemas.microsoft.com/office/drawing/2014/main" id="{253DEED4-3449-4D36-B6C5-19DF4F041A8C}"/>
              </a:ext>
            </a:extLst>
          </p:cNvPr>
          <p:cNvSpPr>
            <a:spLocks noChangeShapeType="1"/>
          </p:cNvSpPr>
          <p:nvPr/>
        </p:nvSpPr>
        <p:spPr bwMode="auto">
          <a:xfrm flipH="1">
            <a:off x="7467600" y="3886200"/>
            <a:ext cx="5334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1" name="Line 3">
            <a:extLst>
              <a:ext uri="{FF2B5EF4-FFF2-40B4-BE49-F238E27FC236}">
                <a16:creationId xmlns:a16="http://schemas.microsoft.com/office/drawing/2014/main" id="{BD431D67-F477-433F-B22B-FB31A74B9813}"/>
              </a:ext>
            </a:extLst>
          </p:cNvPr>
          <p:cNvSpPr>
            <a:spLocks noChangeShapeType="1"/>
          </p:cNvSpPr>
          <p:nvPr/>
        </p:nvSpPr>
        <p:spPr bwMode="auto">
          <a:xfrm flipV="1">
            <a:off x="7162800" y="2209800"/>
            <a:ext cx="1524000" cy="7620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2" name="Line 4">
            <a:extLst>
              <a:ext uri="{FF2B5EF4-FFF2-40B4-BE49-F238E27FC236}">
                <a16:creationId xmlns:a16="http://schemas.microsoft.com/office/drawing/2014/main" id="{27A0A193-A819-4001-A420-1C704CEE631E}"/>
              </a:ext>
            </a:extLst>
          </p:cNvPr>
          <p:cNvSpPr>
            <a:spLocks noChangeShapeType="1"/>
          </p:cNvSpPr>
          <p:nvPr/>
        </p:nvSpPr>
        <p:spPr bwMode="auto">
          <a:xfrm>
            <a:off x="5181600" y="2438400"/>
            <a:ext cx="6858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3" name="Line 5">
            <a:extLst>
              <a:ext uri="{FF2B5EF4-FFF2-40B4-BE49-F238E27FC236}">
                <a16:creationId xmlns:a16="http://schemas.microsoft.com/office/drawing/2014/main" id="{96EA74F8-AD5F-4104-BADC-51C7C62A65A4}"/>
              </a:ext>
            </a:extLst>
          </p:cNvPr>
          <p:cNvSpPr>
            <a:spLocks noChangeShapeType="1"/>
          </p:cNvSpPr>
          <p:nvPr/>
        </p:nvSpPr>
        <p:spPr bwMode="auto">
          <a:xfrm flipV="1">
            <a:off x="6096000" y="4953000"/>
            <a:ext cx="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4" name="Line 6">
            <a:extLst>
              <a:ext uri="{FF2B5EF4-FFF2-40B4-BE49-F238E27FC236}">
                <a16:creationId xmlns:a16="http://schemas.microsoft.com/office/drawing/2014/main" id="{A8A72690-8A3B-45F1-AFEE-1E5C51A24CD0}"/>
              </a:ext>
            </a:extLst>
          </p:cNvPr>
          <p:cNvSpPr>
            <a:spLocks noChangeShapeType="1"/>
          </p:cNvSpPr>
          <p:nvPr/>
        </p:nvSpPr>
        <p:spPr bwMode="auto">
          <a:xfrm>
            <a:off x="3733800" y="4008438"/>
            <a:ext cx="11430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5" name="Rectangle 7">
            <a:extLst>
              <a:ext uri="{FF2B5EF4-FFF2-40B4-BE49-F238E27FC236}">
                <a16:creationId xmlns:a16="http://schemas.microsoft.com/office/drawing/2014/main" id="{DCEB568B-015B-4917-B138-F52A052B86CD}"/>
              </a:ext>
            </a:extLst>
          </p:cNvPr>
          <p:cNvSpPr>
            <a:spLocks noChangeArrowheads="1"/>
          </p:cNvSpPr>
          <p:nvPr/>
        </p:nvSpPr>
        <p:spPr bwMode="auto">
          <a:xfrm>
            <a:off x="2209800" y="1828800"/>
            <a:ext cx="3105150" cy="831850"/>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Cost of purchase or construction</a:t>
            </a:r>
          </a:p>
        </p:txBody>
      </p:sp>
      <p:sp>
        <p:nvSpPr>
          <p:cNvPr id="17416" name="Rectangle 8">
            <a:extLst>
              <a:ext uri="{FF2B5EF4-FFF2-40B4-BE49-F238E27FC236}">
                <a16:creationId xmlns:a16="http://schemas.microsoft.com/office/drawing/2014/main" id="{BE5F43AF-07E1-4FAC-A597-93EAF57C47EE}"/>
              </a:ext>
            </a:extLst>
          </p:cNvPr>
          <p:cNvSpPr>
            <a:spLocks noChangeArrowheads="1"/>
          </p:cNvSpPr>
          <p:nvPr/>
        </p:nvSpPr>
        <p:spPr bwMode="auto">
          <a:xfrm>
            <a:off x="2095501" y="3592514"/>
            <a:ext cx="160496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Brokerage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fees</a:t>
            </a:r>
          </a:p>
        </p:txBody>
      </p:sp>
      <p:sp>
        <p:nvSpPr>
          <p:cNvPr id="17417" name="Rectangle 9">
            <a:extLst>
              <a:ext uri="{FF2B5EF4-FFF2-40B4-BE49-F238E27FC236}">
                <a16:creationId xmlns:a16="http://schemas.microsoft.com/office/drawing/2014/main" id="{71E896BE-8E5D-4095-9A47-DE9111B39A54}"/>
              </a:ext>
            </a:extLst>
          </p:cNvPr>
          <p:cNvSpPr>
            <a:spLocks noChangeArrowheads="1"/>
          </p:cNvSpPr>
          <p:nvPr/>
        </p:nvSpPr>
        <p:spPr bwMode="auto">
          <a:xfrm>
            <a:off x="5562601" y="5486400"/>
            <a:ext cx="987425" cy="458788"/>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7418" name="Rectangle 10">
            <a:extLst>
              <a:ext uri="{FF2B5EF4-FFF2-40B4-BE49-F238E27FC236}">
                <a16:creationId xmlns:a16="http://schemas.microsoft.com/office/drawing/2014/main" id="{581FE2EB-D062-4B81-AA6C-20D9582743D1}"/>
              </a:ext>
            </a:extLst>
          </p:cNvPr>
          <p:cNvSpPr>
            <a:spLocks noChangeArrowheads="1"/>
          </p:cNvSpPr>
          <p:nvPr/>
        </p:nvSpPr>
        <p:spPr bwMode="auto">
          <a:xfrm>
            <a:off x="8355013" y="1954214"/>
            <a:ext cx="1420812"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fees</a:t>
            </a:r>
          </a:p>
        </p:txBody>
      </p:sp>
      <p:sp>
        <p:nvSpPr>
          <p:cNvPr id="17419" name="Rectangle 11">
            <a:extLst>
              <a:ext uri="{FF2B5EF4-FFF2-40B4-BE49-F238E27FC236}">
                <a16:creationId xmlns:a16="http://schemas.microsoft.com/office/drawing/2014/main" id="{166CF324-999A-470E-958F-69A38AEB1E18}"/>
              </a:ext>
            </a:extLst>
          </p:cNvPr>
          <p:cNvSpPr>
            <a:spLocks noChangeArrowheads="1"/>
          </p:cNvSpPr>
          <p:nvPr/>
        </p:nvSpPr>
        <p:spPr bwMode="auto">
          <a:xfrm>
            <a:off x="8016875" y="3617914"/>
            <a:ext cx="1995488"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Attorney fees</a:t>
            </a:r>
          </a:p>
        </p:txBody>
      </p:sp>
      <p:sp>
        <p:nvSpPr>
          <p:cNvPr id="17420" name="Rectangle 12">
            <a:extLst>
              <a:ext uri="{FF2B5EF4-FFF2-40B4-BE49-F238E27FC236}">
                <a16:creationId xmlns:a16="http://schemas.microsoft.com/office/drawing/2014/main" id="{5F059BDE-52C2-4D21-AFF3-C3004E22E0E9}"/>
              </a:ext>
            </a:extLst>
          </p:cNvPr>
          <p:cNvSpPr>
            <a:spLocks noGrp="1" noChangeArrowheads="1"/>
          </p:cNvSpPr>
          <p:nvPr>
            <p:ph type="title"/>
          </p:nvPr>
        </p:nvSpPr>
        <p:spPr>
          <a:xfrm>
            <a:off x="470694" y="-13493"/>
            <a:ext cx="11379200" cy="1143000"/>
          </a:xfrm>
        </p:spPr>
        <p:txBody>
          <a:bodyPr/>
          <a:lstStyle/>
          <a:p>
            <a:pPr>
              <a:defRPr/>
            </a:pPr>
            <a:r>
              <a:rPr lang="en-US" dirty="0"/>
              <a:t>Buildings</a:t>
            </a:r>
          </a:p>
        </p:txBody>
      </p:sp>
      <p:pic>
        <p:nvPicPr>
          <p:cNvPr id="17421" name="Picture 13" descr="j0150022">
            <a:extLst>
              <a:ext uri="{FF2B5EF4-FFF2-40B4-BE49-F238E27FC236}">
                <a16:creationId xmlns:a16="http://schemas.microsoft.com/office/drawing/2014/main" id="{AF0FEB44-D323-4DA8-B571-DC30F65AFF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3124200"/>
            <a:ext cx="2262188"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2" name="AutoShape 15">
            <a:extLst>
              <a:ext uri="{FF2B5EF4-FFF2-40B4-BE49-F238E27FC236}">
                <a16:creationId xmlns:a16="http://schemas.microsoft.com/office/drawing/2014/main" id="{F2BE55D0-D94F-4DB7-9A61-716F6BF33B7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cSld>
  <p:clrMapOvr>
    <a:masterClrMapping/>
  </p:clrMapOvr>
  <p:transition>
    <p:zoom dir="in"/>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Line 2">
            <a:extLst>
              <a:ext uri="{FF2B5EF4-FFF2-40B4-BE49-F238E27FC236}">
                <a16:creationId xmlns:a16="http://schemas.microsoft.com/office/drawing/2014/main" id="{1094E588-AE62-4C1F-92F9-18AC6CC97B08}"/>
              </a:ext>
            </a:extLst>
          </p:cNvPr>
          <p:cNvSpPr>
            <a:spLocks noChangeShapeType="1"/>
          </p:cNvSpPr>
          <p:nvPr/>
        </p:nvSpPr>
        <p:spPr bwMode="auto">
          <a:xfrm flipH="1">
            <a:off x="7537450" y="4008438"/>
            <a:ext cx="5334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59" name="Line 3">
            <a:extLst>
              <a:ext uri="{FF2B5EF4-FFF2-40B4-BE49-F238E27FC236}">
                <a16:creationId xmlns:a16="http://schemas.microsoft.com/office/drawing/2014/main" id="{E7C16B50-123C-4E0D-A63C-22E51E18226F}"/>
              </a:ext>
            </a:extLst>
          </p:cNvPr>
          <p:cNvSpPr>
            <a:spLocks noChangeShapeType="1"/>
          </p:cNvSpPr>
          <p:nvPr/>
        </p:nvSpPr>
        <p:spPr bwMode="auto">
          <a:xfrm flipH="1" flipV="1">
            <a:off x="7086600" y="5105400"/>
            <a:ext cx="1066800" cy="5334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0" name="Line 4">
            <a:extLst>
              <a:ext uri="{FF2B5EF4-FFF2-40B4-BE49-F238E27FC236}">
                <a16:creationId xmlns:a16="http://schemas.microsoft.com/office/drawing/2014/main" id="{09DBA65C-6FF0-4BDA-902E-40A2DD631A77}"/>
              </a:ext>
            </a:extLst>
          </p:cNvPr>
          <p:cNvSpPr>
            <a:spLocks noChangeShapeType="1"/>
          </p:cNvSpPr>
          <p:nvPr/>
        </p:nvSpPr>
        <p:spPr bwMode="auto">
          <a:xfrm flipV="1">
            <a:off x="7010400" y="2667000"/>
            <a:ext cx="838200" cy="3810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1" name="Line 5">
            <a:extLst>
              <a:ext uri="{FF2B5EF4-FFF2-40B4-BE49-F238E27FC236}">
                <a16:creationId xmlns:a16="http://schemas.microsoft.com/office/drawing/2014/main" id="{8C17E06B-4DB3-40E7-9D61-C15E48A358AF}"/>
              </a:ext>
            </a:extLst>
          </p:cNvPr>
          <p:cNvSpPr>
            <a:spLocks noChangeShapeType="1"/>
          </p:cNvSpPr>
          <p:nvPr/>
        </p:nvSpPr>
        <p:spPr bwMode="auto">
          <a:xfrm>
            <a:off x="3657600" y="2514600"/>
            <a:ext cx="13716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2" name="Line 6">
            <a:extLst>
              <a:ext uri="{FF2B5EF4-FFF2-40B4-BE49-F238E27FC236}">
                <a16:creationId xmlns:a16="http://schemas.microsoft.com/office/drawing/2014/main" id="{2D3AFE93-B67C-44F5-8D61-B18D661CCCA5}"/>
              </a:ext>
            </a:extLst>
          </p:cNvPr>
          <p:cNvSpPr>
            <a:spLocks noChangeShapeType="1"/>
          </p:cNvSpPr>
          <p:nvPr/>
        </p:nvSpPr>
        <p:spPr bwMode="auto">
          <a:xfrm flipV="1">
            <a:off x="3276600" y="4267200"/>
            <a:ext cx="1371600" cy="6858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8439" name="Rectangle 7">
            <a:extLst>
              <a:ext uri="{FF2B5EF4-FFF2-40B4-BE49-F238E27FC236}">
                <a16:creationId xmlns:a16="http://schemas.microsoft.com/office/drawing/2014/main" id="{356A08B2-800E-4114-9799-8991ECD89E50}"/>
              </a:ext>
            </a:extLst>
          </p:cNvPr>
          <p:cNvSpPr>
            <a:spLocks noChangeArrowheads="1"/>
          </p:cNvSpPr>
          <p:nvPr/>
        </p:nvSpPr>
        <p:spPr bwMode="auto">
          <a:xfrm>
            <a:off x="2387601" y="2182814"/>
            <a:ext cx="148431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Purchase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price</a:t>
            </a:r>
          </a:p>
        </p:txBody>
      </p:sp>
      <p:sp>
        <p:nvSpPr>
          <p:cNvPr id="18440" name="Rectangle 8">
            <a:extLst>
              <a:ext uri="{FF2B5EF4-FFF2-40B4-BE49-F238E27FC236}">
                <a16:creationId xmlns:a16="http://schemas.microsoft.com/office/drawing/2014/main" id="{946D810B-1AC4-436C-8136-E30250724347}"/>
              </a:ext>
            </a:extLst>
          </p:cNvPr>
          <p:cNvSpPr>
            <a:spLocks noChangeArrowheads="1"/>
          </p:cNvSpPr>
          <p:nvPr/>
        </p:nvSpPr>
        <p:spPr bwMode="auto">
          <a:xfrm>
            <a:off x="1835150" y="4953001"/>
            <a:ext cx="2427288" cy="11969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Installing,</a:t>
            </a:r>
            <a:br>
              <a:rPr lang="en-US" sz="2400" dirty="0">
                <a:solidFill>
                  <a:srgbClr val="B32C16">
                    <a:lumMod val="75000"/>
                  </a:srgbClr>
                </a:solidFill>
                <a:latin typeface="Arial" charset="0"/>
              </a:rPr>
            </a:br>
            <a:r>
              <a:rPr lang="en-US" sz="2400" dirty="0">
                <a:solidFill>
                  <a:srgbClr val="B32C16">
                    <a:lumMod val="75000"/>
                  </a:srgbClr>
                </a:solidFill>
                <a:latin typeface="Arial" charset="0"/>
              </a:rPr>
              <a:t>assembling, and</a:t>
            </a:r>
            <a:br>
              <a:rPr lang="en-US" sz="2400" dirty="0">
                <a:solidFill>
                  <a:srgbClr val="B32C16">
                    <a:lumMod val="75000"/>
                  </a:srgbClr>
                </a:solidFill>
                <a:latin typeface="Arial" charset="0"/>
              </a:rPr>
            </a:br>
            <a:r>
              <a:rPr lang="en-US" sz="2400" dirty="0">
                <a:solidFill>
                  <a:srgbClr val="B32C16">
                    <a:lumMod val="75000"/>
                  </a:srgbClr>
                </a:solidFill>
                <a:latin typeface="Arial" charset="0"/>
              </a:rPr>
              <a:t>testing</a:t>
            </a:r>
          </a:p>
        </p:txBody>
      </p:sp>
      <p:sp>
        <p:nvSpPr>
          <p:cNvPr id="18441" name="Rectangle 9">
            <a:extLst>
              <a:ext uri="{FF2B5EF4-FFF2-40B4-BE49-F238E27FC236}">
                <a16:creationId xmlns:a16="http://schemas.microsoft.com/office/drawing/2014/main" id="{DB8733A4-99F5-4350-88A5-91D960A9E340}"/>
              </a:ext>
            </a:extLst>
          </p:cNvPr>
          <p:cNvSpPr>
            <a:spLocks noChangeArrowheads="1"/>
          </p:cNvSpPr>
          <p:nvPr/>
        </p:nvSpPr>
        <p:spPr bwMode="auto">
          <a:xfrm>
            <a:off x="7881938" y="5192714"/>
            <a:ext cx="2324100"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Insurance while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in transit</a:t>
            </a:r>
          </a:p>
        </p:txBody>
      </p:sp>
      <p:sp>
        <p:nvSpPr>
          <p:cNvPr id="18442" name="Rectangle 10">
            <a:extLst>
              <a:ext uri="{FF2B5EF4-FFF2-40B4-BE49-F238E27FC236}">
                <a16:creationId xmlns:a16="http://schemas.microsoft.com/office/drawing/2014/main" id="{B669BC56-F2EE-4060-8B93-417C7867167F}"/>
              </a:ext>
            </a:extLst>
          </p:cNvPr>
          <p:cNvSpPr>
            <a:spLocks noChangeArrowheads="1"/>
          </p:cNvSpPr>
          <p:nvPr/>
        </p:nvSpPr>
        <p:spPr bwMode="auto">
          <a:xfrm>
            <a:off x="7742239" y="2411414"/>
            <a:ext cx="987425"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8443" name="Rectangle 11">
            <a:extLst>
              <a:ext uri="{FF2B5EF4-FFF2-40B4-BE49-F238E27FC236}">
                <a16:creationId xmlns:a16="http://schemas.microsoft.com/office/drawing/2014/main" id="{D84F44FA-5AE5-4A3D-B977-608E030E3134}"/>
              </a:ext>
            </a:extLst>
          </p:cNvPr>
          <p:cNvSpPr>
            <a:spLocks noChangeArrowheads="1"/>
          </p:cNvSpPr>
          <p:nvPr/>
        </p:nvSpPr>
        <p:spPr bwMode="auto">
          <a:xfrm>
            <a:off x="8096251" y="3592514"/>
            <a:ext cx="215741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Transportation</a:t>
            </a:r>
          </a:p>
          <a:p>
            <a:pPr algn="ctr" fontAlgn="base">
              <a:spcBef>
                <a:spcPct val="0"/>
              </a:spcBef>
              <a:spcAft>
                <a:spcPct val="0"/>
              </a:spcAft>
              <a:defRPr/>
            </a:pPr>
            <a:r>
              <a:rPr lang="en-US" sz="2400" dirty="0">
                <a:solidFill>
                  <a:srgbClr val="B32C16">
                    <a:lumMod val="75000"/>
                  </a:srgbClr>
                </a:solidFill>
                <a:latin typeface="Arial" charset="0"/>
              </a:rPr>
              <a:t>charges</a:t>
            </a:r>
          </a:p>
        </p:txBody>
      </p:sp>
      <p:sp>
        <p:nvSpPr>
          <p:cNvPr id="18444" name="Rectangle 12">
            <a:extLst>
              <a:ext uri="{FF2B5EF4-FFF2-40B4-BE49-F238E27FC236}">
                <a16:creationId xmlns:a16="http://schemas.microsoft.com/office/drawing/2014/main" id="{627B9B89-31BF-4D72-86C0-B783A696C430}"/>
              </a:ext>
            </a:extLst>
          </p:cNvPr>
          <p:cNvSpPr>
            <a:spLocks noGrp="1" noChangeArrowheads="1"/>
          </p:cNvSpPr>
          <p:nvPr>
            <p:ph type="title"/>
          </p:nvPr>
        </p:nvSpPr>
        <p:spPr>
          <a:xfrm>
            <a:off x="406400" y="-90486"/>
            <a:ext cx="11379200" cy="1143000"/>
          </a:xfrm>
        </p:spPr>
        <p:txBody>
          <a:bodyPr/>
          <a:lstStyle/>
          <a:p>
            <a:pPr>
              <a:defRPr/>
            </a:pPr>
            <a:r>
              <a:rPr lang="en-US" dirty="0"/>
              <a:t>Machinery and Equipment</a:t>
            </a:r>
          </a:p>
        </p:txBody>
      </p:sp>
      <p:pic>
        <p:nvPicPr>
          <p:cNvPr id="19469" name="Picture 13" descr="IN00083_">
            <a:extLst>
              <a:ext uri="{FF2B5EF4-FFF2-40B4-BE49-F238E27FC236}">
                <a16:creationId xmlns:a16="http://schemas.microsoft.com/office/drawing/2014/main" id="{518B9932-8E9E-416B-9E65-6FC759F6E9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4400" y="3048000"/>
            <a:ext cx="2667000"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0" name="AutoShape 15">
            <a:extLst>
              <a:ext uri="{FF2B5EF4-FFF2-40B4-BE49-F238E27FC236}">
                <a16:creationId xmlns:a16="http://schemas.microsoft.com/office/drawing/2014/main" id="{B01033B5-3174-4241-90D4-8AE8E05378D8}"/>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cSld>
  <p:clrMapOvr>
    <a:masterClrMapping/>
  </p:clrMapOvr>
  <p:transition>
    <p:zoom dir="in"/>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6DCDA8B9-C65D-4925-905C-EA01F8DAC6C4}"/>
              </a:ext>
            </a:extLst>
          </p:cNvPr>
          <p:cNvSpPr>
            <a:spLocks noGrp="1" noChangeArrowheads="1"/>
          </p:cNvSpPr>
          <p:nvPr>
            <p:ph type="title"/>
          </p:nvPr>
        </p:nvSpPr>
        <p:spPr>
          <a:xfrm>
            <a:off x="406400" y="-38100"/>
            <a:ext cx="11379200" cy="1143000"/>
          </a:xfrm>
        </p:spPr>
        <p:txBody>
          <a:bodyPr/>
          <a:lstStyle/>
          <a:p>
            <a:pPr>
              <a:defRPr/>
            </a:pPr>
            <a:r>
              <a:rPr lang="en-US" dirty="0"/>
              <a:t>Lump-Sum Asset Purchase</a:t>
            </a:r>
          </a:p>
        </p:txBody>
      </p:sp>
      <p:sp>
        <p:nvSpPr>
          <p:cNvPr id="19458" name="Rectangle 2">
            <a:extLst>
              <a:ext uri="{FF2B5EF4-FFF2-40B4-BE49-F238E27FC236}">
                <a16:creationId xmlns:a16="http://schemas.microsoft.com/office/drawing/2014/main" id="{FC426D58-9B94-4BBF-8185-4518C6EC51D7}"/>
              </a:ext>
            </a:extLst>
          </p:cNvPr>
          <p:cNvSpPr>
            <a:spLocks noGrp="1" noChangeArrowheads="1"/>
          </p:cNvSpPr>
          <p:nvPr>
            <p:ph type="body" idx="4294967295"/>
          </p:nvPr>
        </p:nvSpPr>
        <p:spPr>
          <a:xfrm>
            <a:off x="1828800" y="2525714"/>
            <a:ext cx="8534400" cy="1876425"/>
          </a:xfrm>
          <a:solidFill>
            <a:schemeClr val="accent3">
              <a:lumMod val="60000"/>
              <a:lumOff val="40000"/>
            </a:schemeClr>
          </a:solidFill>
          <a:ln w="12700">
            <a:solidFill>
              <a:schemeClr val="tx1"/>
            </a:solidFill>
          </a:ln>
          <a:effectLst>
            <a:outerShdw dist="35921" dir="2700000" algn="ctr" rotWithShape="0">
              <a:schemeClr val="tx2"/>
            </a:outerShdw>
          </a:effectLst>
        </p:spPr>
        <p:txBody>
          <a:bodyPr vert="horz" wrap="square" lIns="90488" tIns="44450" rIns="90488" bIns="44450" numCol="1" anchor="t" anchorCtr="0" compatLnSpc="1">
            <a:prstTxWarp prst="textNoShape">
              <a:avLst/>
            </a:prstTxWarp>
          </a:bodyPr>
          <a:lstStyle/>
          <a:p>
            <a:pPr marL="0">
              <a:buNone/>
              <a:defRPr/>
            </a:pPr>
            <a:r>
              <a:rPr lang="en-US" sz="2400" dirty="0">
                <a:solidFill>
                  <a:schemeClr val="tx1"/>
                </a:solidFill>
                <a:latin typeface="Calibri" pitchFamily="34" charset="0"/>
                <a:cs typeface="Arial" charset="0"/>
              </a:rPr>
              <a:t>CarMax </a:t>
            </a:r>
            <a:r>
              <a:rPr lang="en-US" sz="2400" dirty="0">
                <a:solidFill>
                  <a:schemeClr val="tx1"/>
                </a:solidFill>
                <a:latin typeface="Arial" charset="0"/>
                <a:cs typeface="Arial" charset="0"/>
              </a:rPr>
              <a:t>paid $90,000 cash to acquire a group of items consisting of land appraised at $30,000, land improvements appraised at $10,000, and a building appraised at $60,000. The $90,000 cost will be allocated on the basis of appraised values as shown:</a:t>
            </a:r>
          </a:p>
        </p:txBody>
      </p:sp>
      <p:sp>
        <p:nvSpPr>
          <p:cNvPr id="21508" name="Text Box 4">
            <a:extLst>
              <a:ext uri="{FF2B5EF4-FFF2-40B4-BE49-F238E27FC236}">
                <a16:creationId xmlns:a16="http://schemas.microsoft.com/office/drawing/2014/main" id="{44E118AD-D0C8-450C-9635-343BEFB7F621}"/>
              </a:ext>
            </a:extLst>
          </p:cNvPr>
          <p:cNvSpPr txBox="1">
            <a:spLocks noChangeArrowheads="1"/>
          </p:cNvSpPr>
          <p:nvPr/>
        </p:nvSpPr>
        <p:spPr bwMode="auto">
          <a:xfrm>
            <a:off x="1828800" y="1524001"/>
            <a:ext cx="8458200" cy="830263"/>
          </a:xfrm>
          <a:prstGeom prst="rect">
            <a:avLst/>
          </a:prstGeom>
          <a:solidFill>
            <a:srgbClr val="FFFFCC"/>
          </a:solidFill>
          <a:ln w="9525">
            <a:solidFill>
              <a:schemeClr val="tx1"/>
            </a:solidFill>
            <a:miter lim="800000"/>
            <a:headEnd/>
            <a:tailEnd/>
          </a:ln>
          <a:effectLst>
            <a:outerShdw dist="35921" dir="2700000" algn="ctr" rotWithShape="0">
              <a:schemeClr val="tx2"/>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dirty="0">
                <a:solidFill>
                  <a:srgbClr val="663300"/>
                </a:solidFill>
                <a:cs typeface="Arial" panose="020B0604020202020204" pitchFamily="34" charset="0"/>
              </a:rPr>
              <a:t>The total cost of a combined purchase of land and building is separated on the basis of their </a:t>
            </a:r>
            <a:r>
              <a:rPr lang="en-US" altLang="en-US" sz="2400" dirty="0">
                <a:solidFill>
                  <a:srgbClr val="0033CC"/>
                </a:solidFill>
                <a:cs typeface="Arial" panose="020B0604020202020204" pitchFamily="34" charset="0"/>
              </a:rPr>
              <a:t>relative fair market values</a:t>
            </a:r>
            <a:r>
              <a:rPr lang="en-US" altLang="en-US" sz="2400" dirty="0">
                <a:solidFill>
                  <a:srgbClr val="663300"/>
                </a:solidFill>
                <a:cs typeface="Arial" panose="020B0604020202020204" pitchFamily="34" charset="0"/>
              </a:rPr>
              <a:t>.</a:t>
            </a:r>
          </a:p>
        </p:txBody>
      </p:sp>
      <p:pic>
        <p:nvPicPr>
          <p:cNvPr id="21509" name="Picture 7" descr="Lump-sum purchase.png">
            <a:extLst>
              <a:ext uri="{FF2B5EF4-FFF2-40B4-BE49-F238E27FC236}">
                <a16:creationId xmlns:a16="http://schemas.microsoft.com/office/drawing/2014/main" id="{FB45C5F4-806E-4357-8C13-86D079A575D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1" y="4572000"/>
            <a:ext cx="8666163"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AutoShape 15">
            <a:extLst>
              <a:ext uri="{FF2B5EF4-FFF2-40B4-BE49-F238E27FC236}">
                <a16:creationId xmlns:a16="http://schemas.microsoft.com/office/drawing/2014/main" id="{E1D2E6CE-D215-4E3B-8671-C3C513C1015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spd="med">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Freeform 2">
            <a:extLst>
              <a:ext uri="{FF2B5EF4-FFF2-40B4-BE49-F238E27FC236}">
                <a16:creationId xmlns:a16="http://schemas.microsoft.com/office/drawing/2014/main" id="{67165969-C2DE-4AA8-831F-E61F4CA932CA}"/>
              </a:ext>
            </a:extLst>
          </p:cNvPr>
          <p:cNvSpPr>
            <a:spLocks/>
          </p:cNvSpPr>
          <p:nvPr/>
        </p:nvSpPr>
        <p:spPr bwMode="auto">
          <a:xfrm>
            <a:off x="5562600" y="2971800"/>
            <a:ext cx="1017588" cy="1143000"/>
          </a:xfrm>
          <a:custGeom>
            <a:avLst/>
            <a:gdLst>
              <a:gd name="T0" fmla="*/ 348 w 625"/>
              <a:gd name="T1" fmla="*/ 418 h 529"/>
              <a:gd name="T2" fmla="*/ 347 w 625"/>
              <a:gd name="T3" fmla="*/ 381 h 529"/>
              <a:gd name="T4" fmla="*/ 339 w 625"/>
              <a:gd name="T5" fmla="*/ 334 h 529"/>
              <a:gd name="T6" fmla="*/ 328 w 625"/>
              <a:gd name="T7" fmla="*/ 288 h 529"/>
              <a:gd name="T8" fmla="*/ 310 w 625"/>
              <a:gd name="T9" fmla="*/ 245 h 529"/>
              <a:gd name="T10" fmla="*/ 290 w 625"/>
              <a:gd name="T11" fmla="*/ 203 h 529"/>
              <a:gd name="T12" fmla="*/ 268 w 625"/>
              <a:gd name="T13" fmla="*/ 163 h 529"/>
              <a:gd name="T14" fmla="*/ 240 w 625"/>
              <a:gd name="T15" fmla="*/ 126 h 529"/>
              <a:gd name="T16" fmla="*/ 210 w 625"/>
              <a:gd name="T17" fmla="*/ 94 h 529"/>
              <a:gd name="T18" fmla="*/ 177 w 625"/>
              <a:gd name="T19" fmla="*/ 66 h 529"/>
              <a:gd name="T20" fmla="*/ 141 w 625"/>
              <a:gd name="T21" fmla="*/ 43 h 529"/>
              <a:gd name="T22" fmla="*/ 103 w 625"/>
              <a:gd name="T23" fmla="*/ 24 h 529"/>
              <a:gd name="T24" fmla="*/ 63 w 625"/>
              <a:gd name="T25" fmla="*/ 10 h 529"/>
              <a:gd name="T26" fmla="*/ 0 w 625"/>
              <a:gd name="T27" fmla="*/ 0 h 529"/>
              <a:gd name="T28" fmla="*/ 17 w 625"/>
              <a:gd name="T29" fmla="*/ 0 h 529"/>
              <a:gd name="T30" fmla="*/ 101 w 625"/>
              <a:gd name="T31" fmla="*/ 9 h 529"/>
              <a:gd name="T32" fmla="*/ 154 w 625"/>
              <a:gd name="T33" fmla="*/ 21 h 529"/>
              <a:gd name="T34" fmla="*/ 207 w 625"/>
              <a:gd name="T35" fmla="*/ 37 h 529"/>
              <a:gd name="T36" fmla="*/ 256 w 625"/>
              <a:gd name="T37" fmla="*/ 57 h 529"/>
              <a:gd name="T38" fmla="*/ 303 w 625"/>
              <a:gd name="T39" fmla="*/ 81 h 529"/>
              <a:gd name="T40" fmla="*/ 348 w 625"/>
              <a:gd name="T41" fmla="*/ 108 h 529"/>
              <a:gd name="T42" fmla="*/ 388 w 625"/>
              <a:gd name="T43" fmla="*/ 139 h 529"/>
              <a:gd name="T44" fmla="*/ 424 w 625"/>
              <a:gd name="T45" fmla="*/ 172 h 529"/>
              <a:gd name="T46" fmla="*/ 454 w 625"/>
              <a:gd name="T47" fmla="*/ 209 h 529"/>
              <a:gd name="T48" fmla="*/ 483 w 625"/>
              <a:gd name="T49" fmla="*/ 249 h 529"/>
              <a:gd name="T50" fmla="*/ 504 w 625"/>
              <a:gd name="T51" fmla="*/ 290 h 529"/>
              <a:gd name="T52" fmla="*/ 520 w 625"/>
              <a:gd name="T53" fmla="*/ 332 h 529"/>
              <a:gd name="T54" fmla="*/ 530 w 625"/>
              <a:gd name="T55" fmla="*/ 374 h 529"/>
              <a:gd name="T56" fmla="*/ 537 w 625"/>
              <a:gd name="T57" fmla="*/ 418 h 529"/>
              <a:gd name="T58" fmla="*/ 624 w 625"/>
              <a:gd name="T59" fmla="*/ 419 h 529"/>
              <a:gd name="T60" fmla="*/ 441 w 625"/>
              <a:gd name="T61" fmla="*/ 528 h 529"/>
              <a:gd name="T62" fmla="*/ 256 w 625"/>
              <a:gd name="T63" fmla="*/ 419 h 529"/>
              <a:gd name="T64" fmla="*/ 348 w 625"/>
              <a:gd name="T65" fmla="*/ 418 h 52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25" h="529">
                <a:moveTo>
                  <a:pt x="348" y="418"/>
                </a:moveTo>
                <a:lnTo>
                  <a:pt x="347" y="381"/>
                </a:lnTo>
                <a:lnTo>
                  <a:pt x="339" y="334"/>
                </a:lnTo>
                <a:lnTo>
                  <a:pt x="328" y="288"/>
                </a:lnTo>
                <a:lnTo>
                  <a:pt x="310" y="245"/>
                </a:lnTo>
                <a:lnTo>
                  <a:pt x="290" y="203"/>
                </a:lnTo>
                <a:lnTo>
                  <a:pt x="268" y="163"/>
                </a:lnTo>
                <a:lnTo>
                  <a:pt x="240" y="126"/>
                </a:lnTo>
                <a:lnTo>
                  <a:pt x="210" y="94"/>
                </a:lnTo>
                <a:lnTo>
                  <a:pt x="177" y="66"/>
                </a:lnTo>
                <a:lnTo>
                  <a:pt x="141" y="43"/>
                </a:lnTo>
                <a:lnTo>
                  <a:pt x="103" y="24"/>
                </a:lnTo>
                <a:lnTo>
                  <a:pt x="63" y="10"/>
                </a:lnTo>
                <a:lnTo>
                  <a:pt x="0" y="0"/>
                </a:lnTo>
                <a:lnTo>
                  <a:pt x="17" y="0"/>
                </a:lnTo>
                <a:lnTo>
                  <a:pt x="101" y="9"/>
                </a:lnTo>
                <a:lnTo>
                  <a:pt x="154" y="21"/>
                </a:lnTo>
                <a:lnTo>
                  <a:pt x="207" y="37"/>
                </a:lnTo>
                <a:lnTo>
                  <a:pt x="256" y="57"/>
                </a:lnTo>
                <a:lnTo>
                  <a:pt x="303" y="81"/>
                </a:lnTo>
                <a:lnTo>
                  <a:pt x="348" y="108"/>
                </a:lnTo>
                <a:lnTo>
                  <a:pt x="388" y="139"/>
                </a:lnTo>
                <a:lnTo>
                  <a:pt x="424" y="172"/>
                </a:lnTo>
                <a:lnTo>
                  <a:pt x="454" y="209"/>
                </a:lnTo>
                <a:lnTo>
                  <a:pt x="483" y="249"/>
                </a:lnTo>
                <a:lnTo>
                  <a:pt x="504" y="290"/>
                </a:lnTo>
                <a:lnTo>
                  <a:pt x="520" y="332"/>
                </a:lnTo>
                <a:lnTo>
                  <a:pt x="530" y="374"/>
                </a:lnTo>
                <a:lnTo>
                  <a:pt x="537" y="418"/>
                </a:lnTo>
                <a:lnTo>
                  <a:pt x="624" y="419"/>
                </a:lnTo>
                <a:lnTo>
                  <a:pt x="441" y="528"/>
                </a:lnTo>
                <a:lnTo>
                  <a:pt x="256" y="419"/>
                </a:lnTo>
                <a:lnTo>
                  <a:pt x="348" y="418"/>
                </a:lnTo>
              </a:path>
            </a:pathLst>
          </a:custGeom>
          <a:solidFill>
            <a:srgbClr val="FF0000"/>
          </a:solidFill>
          <a:ln w="12700" cap="rnd" cmpd="sng">
            <a:solidFill>
              <a:schemeClr val="tx1"/>
            </a:solidFill>
            <a:prstDash val="solid"/>
            <a:round/>
            <a:headEnd type="none" w="med" len="med"/>
            <a:tailEnd type="none" w="med" len="med"/>
          </a:ln>
          <a:effectLst>
            <a:outerShdw dist="35921" dir="2700000" algn="ctr" rotWithShape="0">
              <a:schemeClr val="tx2"/>
            </a:outerShdw>
          </a:effec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96259" name="Rectangle 3">
            <a:extLst>
              <a:ext uri="{FF2B5EF4-FFF2-40B4-BE49-F238E27FC236}">
                <a16:creationId xmlns:a16="http://schemas.microsoft.com/office/drawing/2014/main" id="{AF89217D-EEC4-411E-BACA-080CB803A326}"/>
              </a:ext>
            </a:extLst>
          </p:cNvPr>
          <p:cNvSpPr>
            <a:spLocks noChangeArrowheads="1"/>
          </p:cNvSpPr>
          <p:nvPr/>
        </p:nvSpPr>
        <p:spPr bwMode="auto">
          <a:xfrm>
            <a:off x="1828800" y="1981200"/>
            <a:ext cx="8343900" cy="1377950"/>
          </a:xfrm>
          <a:prstGeom prst="rect">
            <a:avLst/>
          </a:prstGeom>
          <a:solidFill>
            <a:schemeClr val="bg2">
              <a:lumMod val="75000"/>
            </a:schemeClr>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p>
            <a:pPr algn="ctr" fontAlgn="base">
              <a:lnSpc>
                <a:spcPct val="90000"/>
              </a:lnSpc>
              <a:spcBef>
                <a:spcPct val="40000"/>
              </a:spcBef>
              <a:spcAft>
                <a:spcPct val="0"/>
              </a:spcAft>
              <a:defRPr/>
            </a:pPr>
            <a:r>
              <a:rPr lang="en-US" sz="3100" dirty="0">
                <a:solidFill>
                  <a:srgbClr val="B32C16">
                    <a:lumMod val="75000"/>
                  </a:srgbClr>
                </a:solidFill>
                <a:effectLst>
                  <a:outerShdw blurRad="38100" dist="38100" dir="2700000" algn="tl">
                    <a:srgbClr val="000000">
                      <a:alpha val="43137"/>
                    </a:srgbClr>
                  </a:outerShdw>
                </a:effectLst>
                <a:latin typeface="Arial" charset="0"/>
              </a:rPr>
              <a:t>Depreciation is the process of allocating the cost of a plant asset to expense in the accounting periods benefiting from its use. </a:t>
            </a:r>
          </a:p>
        </p:txBody>
      </p:sp>
      <p:grpSp>
        <p:nvGrpSpPr>
          <p:cNvPr id="2" name="Group 4">
            <a:extLst>
              <a:ext uri="{FF2B5EF4-FFF2-40B4-BE49-F238E27FC236}">
                <a16:creationId xmlns:a16="http://schemas.microsoft.com/office/drawing/2014/main" id="{7A75C3AE-EE6B-43A2-8B25-C645E65A0EB2}"/>
              </a:ext>
            </a:extLst>
          </p:cNvPr>
          <p:cNvGrpSpPr>
            <a:grpSpLocks/>
          </p:cNvGrpSpPr>
          <p:nvPr/>
        </p:nvGrpSpPr>
        <p:grpSpPr bwMode="auto">
          <a:xfrm>
            <a:off x="4976813" y="4175127"/>
            <a:ext cx="2286000" cy="992188"/>
            <a:chOff x="2175" y="2977"/>
            <a:chExt cx="1440" cy="625"/>
          </a:xfrm>
        </p:grpSpPr>
        <p:sp>
          <p:nvSpPr>
            <p:cNvPr id="23567" name="Line 5">
              <a:extLst>
                <a:ext uri="{FF2B5EF4-FFF2-40B4-BE49-F238E27FC236}">
                  <a16:creationId xmlns:a16="http://schemas.microsoft.com/office/drawing/2014/main" id="{505E925D-8D5F-4026-8F3C-BB9AE1173DC3}"/>
                </a:ext>
              </a:extLst>
            </p:cNvPr>
            <p:cNvSpPr>
              <a:spLocks noChangeShapeType="1"/>
            </p:cNvSpPr>
            <p:nvPr/>
          </p:nvSpPr>
          <p:spPr bwMode="auto">
            <a:xfrm>
              <a:off x="2175" y="3264"/>
              <a:ext cx="144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23568" name="Rectangle 6">
              <a:extLst>
                <a:ext uri="{FF2B5EF4-FFF2-40B4-BE49-F238E27FC236}">
                  <a16:creationId xmlns:a16="http://schemas.microsoft.com/office/drawing/2014/main" id="{71955E63-E3E8-4907-BB47-D70E252EEF02}"/>
                </a:ext>
              </a:extLst>
            </p:cNvPr>
            <p:cNvSpPr>
              <a:spLocks noChangeArrowheads="1"/>
            </p:cNvSpPr>
            <p:nvPr/>
          </p:nvSpPr>
          <p:spPr bwMode="auto">
            <a:xfrm>
              <a:off x="2545" y="2977"/>
              <a:ext cx="622"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0033CC"/>
                  </a:solidFill>
                </a:rPr>
                <a:t> Cost</a:t>
              </a:r>
            </a:p>
          </p:txBody>
        </p:sp>
        <p:sp>
          <p:nvSpPr>
            <p:cNvPr id="23569" name="Rectangle 7">
              <a:extLst>
                <a:ext uri="{FF2B5EF4-FFF2-40B4-BE49-F238E27FC236}">
                  <a16:creationId xmlns:a16="http://schemas.microsoft.com/office/drawing/2014/main" id="{D9682AC9-F090-432B-94CA-2471C5F76FD7}"/>
                </a:ext>
              </a:extLst>
            </p:cNvPr>
            <p:cNvSpPr>
              <a:spLocks noChangeArrowheads="1"/>
            </p:cNvSpPr>
            <p:nvPr/>
          </p:nvSpPr>
          <p:spPr bwMode="auto">
            <a:xfrm>
              <a:off x="2338" y="3313"/>
              <a:ext cx="105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0033CC"/>
                  </a:solidFill>
                </a:rPr>
                <a:t>Allocation</a:t>
              </a:r>
            </a:p>
          </p:txBody>
        </p:sp>
      </p:grpSp>
      <p:grpSp>
        <p:nvGrpSpPr>
          <p:cNvPr id="3" name="Group 8">
            <a:extLst>
              <a:ext uri="{FF2B5EF4-FFF2-40B4-BE49-F238E27FC236}">
                <a16:creationId xmlns:a16="http://schemas.microsoft.com/office/drawing/2014/main" id="{56435B0A-1E7C-435D-9E72-3C0397AFE44A}"/>
              </a:ext>
            </a:extLst>
          </p:cNvPr>
          <p:cNvGrpSpPr>
            <a:grpSpLocks/>
          </p:cNvGrpSpPr>
          <p:nvPr/>
        </p:nvGrpSpPr>
        <p:grpSpPr bwMode="auto">
          <a:xfrm>
            <a:off x="2311400" y="3754439"/>
            <a:ext cx="2311400" cy="1965325"/>
            <a:chOff x="496" y="2365"/>
            <a:chExt cx="1456" cy="1238"/>
          </a:xfrm>
        </p:grpSpPr>
        <p:sp>
          <p:nvSpPr>
            <p:cNvPr id="23564" name="Rectangle 9">
              <a:extLst>
                <a:ext uri="{FF2B5EF4-FFF2-40B4-BE49-F238E27FC236}">
                  <a16:creationId xmlns:a16="http://schemas.microsoft.com/office/drawing/2014/main" id="{72B7BAA9-01A7-4F8E-9F80-5F173C58AA9B}"/>
                </a:ext>
              </a:extLst>
            </p:cNvPr>
            <p:cNvSpPr>
              <a:spLocks noChangeArrowheads="1"/>
            </p:cNvSpPr>
            <p:nvPr/>
          </p:nvSpPr>
          <p:spPr bwMode="auto">
            <a:xfrm>
              <a:off x="496" y="2693"/>
              <a:ext cx="1456" cy="544"/>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663300"/>
                  </a:solidFill>
                </a:rPr>
                <a:t>Acquisition</a:t>
              </a:r>
              <a:br>
                <a:rPr lang="en-US" altLang="en-US" sz="2800">
                  <a:solidFill>
                    <a:srgbClr val="663300"/>
                  </a:solidFill>
                </a:rPr>
              </a:br>
              <a:r>
                <a:rPr lang="en-US" altLang="en-US" sz="2800">
                  <a:solidFill>
                    <a:srgbClr val="663300"/>
                  </a:solidFill>
                </a:rPr>
                <a:t>Cost</a:t>
              </a:r>
            </a:p>
          </p:txBody>
        </p:sp>
        <p:sp>
          <p:nvSpPr>
            <p:cNvPr id="23565" name="Rectangle 10">
              <a:extLst>
                <a:ext uri="{FF2B5EF4-FFF2-40B4-BE49-F238E27FC236}">
                  <a16:creationId xmlns:a16="http://schemas.microsoft.com/office/drawing/2014/main" id="{A44562D2-4AFB-4071-AAF7-B0AE66B62B75}"/>
                </a:ext>
              </a:extLst>
            </p:cNvPr>
            <p:cNvSpPr>
              <a:spLocks noChangeArrowheads="1"/>
            </p:cNvSpPr>
            <p:nvPr/>
          </p:nvSpPr>
          <p:spPr bwMode="auto">
            <a:xfrm>
              <a:off x="688" y="3314"/>
              <a:ext cx="105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0033CC"/>
                  </a:solidFill>
                </a:rPr>
                <a:t>(Unused)</a:t>
              </a:r>
            </a:p>
          </p:txBody>
        </p:sp>
        <p:sp>
          <p:nvSpPr>
            <p:cNvPr id="23566" name="Rectangle 11">
              <a:extLst>
                <a:ext uri="{FF2B5EF4-FFF2-40B4-BE49-F238E27FC236}">
                  <a16:creationId xmlns:a16="http://schemas.microsoft.com/office/drawing/2014/main" id="{9FA86CE0-A74F-477D-96CD-803F499B2DD8}"/>
                </a:ext>
              </a:extLst>
            </p:cNvPr>
            <p:cNvSpPr>
              <a:spLocks noChangeArrowheads="1"/>
            </p:cNvSpPr>
            <p:nvPr/>
          </p:nvSpPr>
          <p:spPr bwMode="auto">
            <a:xfrm>
              <a:off x="519" y="2365"/>
              <a:ext cx="1377"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0033CC"/>
                  </a:solidFill>
                </a:rPr>
                <a:t>Balance Sheet</a:t>
              </a:r>
            </a:p>
          </p:txBody>
        </p:sp>
      </p:grpSp>
      <p:grpSp>
        <p:nvGrpSpPr>
          <p:cNvPr id="4" name="Group 12">
            <a:extLst>
              <a:ext uri="{FF2B5EF4-FFF2-40B4-BE49-F238E27FC236}">
                <a16:creationId xmlns:a16="http://schemas.microsoft.com/office/drawing/2014/main" id="{FC75745A-589F-4870-ABF6-BD0F91C69E46}"/>
              </a:ext>
            </a:extLst>
          </p:cNvPr>
          <p:cNvGrpSpPr>
            <a:grpSpLocks/>
          </p:cNvGrpSpPr>
          <p:nvPr/>
        </p:nvGrpSpPr>
        <p:grpSpPr bwMode="auto">
          <a:xfrm>
            <a:off x="7491413" y="3778251"/>
            <a:ext cx="2679700" cy="1941513"/>
            <a:chOff x="3759" y="2380"/>
            <a:chExt cx="1688" cy="1223"/>
          </a:xfrm>
        </p:grpSpPr>
        <p:sp>
          <p:nvSpPr>
            <p:cNvPr id="23561" name="Rectangle 13">
              <a:extLst>
                <a:ext uri="{FF2B5EF4-FFF2-40B4-BE49-F238E27FC236}">
                  <a16:creationId xmlns:a16="http://schemas.microsoft.com/office/drawing/2014/main" id="{4642B146-069C-453D-A98F-F52B47F86D7B}"/>
                </a:ext>
              </a:extLst>
            </p:cNvPr>
            <p:cNvSpPr>
              <a:spLocks noChangeArrowheads="1"/>
            </p:cNvSpPr>
            <p:nvPr/>
          </p:nvSpPr>
          <p:spPr bwMode="auto">
            <a:xfrm>
              <a:off x="4221" y="3314"/>
              <a:ext cx="81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9900CC"/>
                  </a:solidFill>
                </a:rPr>
                <a:t>(Used)</a:t>
              </a:r>
            </a:p>
          </p:txBody>
        </p:sp>
        <p:sp>
          <p:nvSpPr>
            <p:cNvPr id="23562" name="Rectangle 14">
              <a:extLst>
                <a:ext uri="{FF2B5EF4-FFF2-40B4-BE49-F238E27FC236}">
                  <a16:creationId xmlns:a16="http://schemas.microsoft.com/office/drawing/2014/main" id="{37E974BA-02A2-40D4-94BE-E992E4149CF1}"/>
                </a:ext>
              </a:extLst>
            </p:cNvPr>
            <p:cNvSpPr>
              <a:spLocks noChangeArrowheads="1"/>
            </p:cNvSpPr>
            <p:nvPr/>
          </p:nvSpPr>
          <p:spPr bwMode="auto">
            <a:xfrm>
              <a:off x="3759" y="2380"/>
              <a:ext cx="1688"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9900CC"/>
                  </a:solidFill>
                </a:rPr>
                <a:t>Income Statement</a:t>
              </a:r>
            </a:p>
          </p:txBody>
        </p:sp>
        <p:sp>
          <p:nvSpPr>
            <p:cNvPr id="23563" name="Rectangle 15">
              <a:extLst>
                <a:ext uri="{FF2B5EF4-FFF2-40B4-BE49-F238E27FC236}">
                  <a16:creationId xmlns:a16="http://schemas.microsoft.com/office/drawing/2014/main" id="{97A475EB-A3AF-4A30-B966-B4E5FC9499E3}"/>
                </a:ext>
              </a:extLst>
            </p:cNvPr>
            <p:cNvSpPr>
              <a:spLocks noChangeArrowheads="1"/>
            </p:cNvSpPr>
            <p:nvPr/>
          </p:nvSpPr>
          <p:spPr bwMode="auto">
            <a:xfrm>
              <a:off x="3885" y="2693"/>
              <a:ext cx="1456" cy="544"/>
            </a:xfrm>
            <a:prstGeom prst="rect">
              <a:avLst/>
            </a:prstGeom>
            <a:solidFill>
              <a:srgbClr val="6633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FFFFCC"/>
                  </a:solidFill>
                </a:rPr>
                <a:t>Expense</a:t>
              </a:r>
            </a:p>
          </p:txBody>
        </p:sp>
      </p:grpSp>
      <p:sp>
        <p:nvSpPr>
          <p:cNvPr id="96272" name="Rectangle 16">
            <a:extLst>
              <a:ext uri="{FF2B5EF4-FFF2-40B4-BE49-F238E27FC236}">
                <a16:creationId xmlns:a16="http://schemas.microsoft.com/office/drawing/2014/main" id="{8E4945CB-26ED-486D-9A10-5408634E229D}"/>
              </a:ext>
            </a:extLst>
          </p:cNvPr>
          <p:cNvSpPr>
            <a:spLocks noGrp="1" noChangeArrowheads="1"/>
          </p:cNvSpPr>
          <p:nvPr>
            <p:ph type="title"/>
          </p:nvPr>
        </p:nvSpPr>
        <p:spPr>
          <a:xfrm>
            <a:off x="368300" y="-77789"/>
            <a:ext cx="11379200" cy="1143000"/>
          </a:xfrm>
        </p:spPr>
        <p:txBody>
          <a:bodyPr/>
          <a:lstStyle/>
          <a:p>
            <a:pPr>
              <a:defRPr/>
            </a:pPr>
            <a:r>
              <a:rPr lang="en-US" dirty="0"/>
              <a:t>Depreciation</a:t>
            </a:r>
          </a:p>
        </p:txBody>
      </p:sp>
      <p:sp>
        <p:nvSpPr>
          <p:cNvPr id="23560" name="AutoShape 15">
            <a:extLst>
              <a:ext uri="{FF2B5EF4-FFF2-40B4-BE49-F238E27FC236}">
                <a16:creationId xmlns:a16="http://schemas.microsoft.com/office/drawing/2014/main" id="{687750D7-FC64-46B6-BB8F-C2D73EA5DDF9}"/>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par>
                          <p:cTn id="8" fill="hold" nodeType="afterGroup">
                            <p:stCondLst>
                              <p:cond delay="500"/>
                            </p:stCondLst>
                            <p:childTnLst>
                              <p:par>
                                <p:cTn id="9" presetID="22" presetClass="entr" presetSubtype="8" fill="hold" nodeType="after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nodeType="afterGroup">
                            <p:stCondLst>
                              <p:cond delay="1500"/>
                            </p:stCondLst>
                            <p:childTnLst>
                              <p:par>
                                <p:cTn id="13" presetID="18" presetClass="entr" presetSubtype="6" fill="hold" nodeType="afterEffect">
                                  <p:stCondLst>
                                    <p:cond delay="500"/>
                                  </p:stCondLst>
                                  <p:childTnLst>
                                    <p:set>
                                      <p:cBhvr>
                                        <p:cTn id="14" dur="1" fill="hold">
                                          <p:stCondLst>
                                            <p:cond delay="0"/>
                                          </p:stCondLst>
                                        </p:cTn>
                                        <p:tgtEl>
                                          <p:spTgt spid="96258"/>
                                        </p:tgtEl>
                                        <p:attrNameLst>
                                          <p:attrName>style.visibility</p:attrName>
                                        </p:attrNameLst>
                                      </p:cBhvr>
                                      <p:to>
                                        <p:strVal val="visible"/>
                                      </p:to>
                                    </p:set>
                                    <p:animEffect transition="in" filter="strips(downRight)">
                                      <p:cBhvr>
                                        <p:cTn id="15" dur="500"/>
                                        <p:tgtEl>
                                          <p:spTgt spid="96258"/>
                                        </p:tgtEl>
                                      </p:cBhvr>
                                    </p:animEffect>
                                  </p:childTnLst>
                                </p:cTn>
                              </p:par>
                            </p:childTnLst>
                          </p:cTn>
                        </p:par>
                        <p:par>
                          <p:cTn id="16" fill="hold" nodeType="afterGroup">
                            <p:stCondLst>
                              <p:cond delay="2500"/>
                            </p:stCondLst>
                            <p:childTnLst>
                              <p:par>
                                <p:cTn id="17" presetID="22" presetClass="entr" presetSubtype="8" fill="hold" nodeType="afterEffect">
                                  <p:stCondLst>
                                    <p:cond delay="50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B9DCC7E7-B3CE-4273-BDEB-596A1FE48AE3}"/>
              </a:ext>
            </a:extLst>
          </p:cNvPr>
          <p:cNvSpPr>
            <a:spLocks noGrp="1" noChangeArrowheads="1"/>
          </p:cNvSpPr>
          <p:nvPr>
            <p:ph type="title"/>
          </p:nvPr>
        </p:nvSpPr>
        <p:spPr>
          <a:xfrm>
            <a:off x="406400" y="0"/>
            <a:ext cx="11379200" cy="1143000"/>
          </a:xfrm>
        </p:spPr>
        <p:txBody>
          <a:bodyPr>
            <a:normAutofit/>
          </a:bodyPr>
          <a:lstStyle/>
          <a:p>
            <a:pPr>
              <a:defRPr/>
            </a:pPr>
            <a:r>
              <a:rPr lang="en-US" sz="2800" dirty="0"/>
              <a:t>Factors in Computing Depreciation</a:t>
            </a:r>
          </a:p>
        </p:txBody>
      </p:sp>
      <p:sp>
        <p:nvSpPr>
          <p:cNvPr id="2" name="Rectangle 2">
            <a:extLst>
              <a:ext uri="{FF2B5EF4-FFF2-40B4-BE49-F238E27FC236}">
                <a16:creationId xmlns:a16="http://schemas.microsoft.com/office/drawing/2014/main" id="{9631AD88-BA4F-4D38-A6AD-292688CAEF81}"/>
              </a:ext>
            </a:extLst>
          </p:cNvPr>
          <p:cNvSpPr>
            <a:spLocks noGrp="1" noChangeArrowheads="1"/>
          </p:cNvSpPr>
          <p:nvPr>
            <p:ph type="body" idx="4294967295"/>
          </p:nvPr>
        </p:nvSpPr>
        <p:spPr>
          <a:xfrm>
            <a:off x="1828800" y="1752600"/>
            <a:ext cx="8534400" cy="4648200"/>
          </a:xfrm>
        </p:spPr>
        <p:txBody>
          <a:bodyPr vert="horz" wrap="square" lIns="90488" tIns="44450" rIns="90488" bIns="44450" numCol="1" anchor="t" anchorCtr="0" compatLnSpc="1">
            <a:prstTxWarp prst="textNoShape">
              <a:avLst/>
            </a:prstTxWarp>
          </a:bodyPr>
          <a:lstStyle/>
          <a:p>
            <a:pPr marL="609600" indent="-609600">
              <a:buNone/>
              <a:defRPr/>
            </a:pPr>
            <a:r>
              <a:rPr lang="en-US" b="1" dirty="0">
                <a:latin typeface="Arial" charset="0"/>
                <a:cs typeface="Arial" charset="0"/>
              </a:rPr>
              <a:t>	</a:t>
            </a:r>
            <a:r>
              <a:rPr lang="en-US" sz="3200" b="1" dirty="0">
                <a:solidFill>
                  <a:schemeClr val="accent2">
                    <a:lumMod val="50000"/>
                  </a:schemeClr>
                </a:solidFill>
                <a:latin typeface="Arial" charset="0"/>
                <a:cs typeface="Arial" charset="0"/>
              </a:rPr>
              <a:t>The calculation of depreciation requires three amounts for each asset:</a:t>
            </a:r>
          </a:p>
          <a:p>
            <a:pPr marL="609600" indent="-609600">
              <a:buNone/>
              <a:defRPr/>
            </a:pPr>
            <a:r>
              <a:rPr lang="en-US" sz="4500" b="1" dirty="0">
                <a:solidFill>
                  <a:srgbClr val="0033CC"/>
                </a:solidFill>
                <a:latin typeface="Arial" charset="0"/>
                <a:cs typeface="Arial" charset="0"/>
              </a:rPr>
              <a:t>	</a:t>
            </a:r>
            <a:r>
              <a:rPr lang="en-US" sz="4000" b="1" dirty="0">
                <a:solidFill>
                  <a:srgbClr val="0033CC"/>
                </a:solidFill>
                <a:latin typeface="Arial" charset="0"/>
                <a:cs typeface="Arial" charset="0"/>
              </a:rPr>
              <a:t>1.  Cost</a:t>
            </a:r>
          </a:p>
          <a:p>
            <a:pPr marL="609600" indent="-609600">
              <a:buNone/>
              <a:defRPr/>
            </a:pPr>
            <a:r>
              <a:rPr lang="en-US" sz="4000" b="1" dirty="0">
                <a:solidFill>
                  <a:srgbClr val="0033CC"/>
                </a:solidFill>
                <a:latin typeface="Arial" charset="0"/>
                <a:cs typeface="Arial" charset="0"/>
              </a:rPr>
              <a:t>	2. </a:t>
            </a:r>
            <a:r>
              <a:rPr lang="en-US" sz="4000" b="1" dirty="0">
                <a:latin typeface="Arial" charset="0"/>
                <a:cs typeface="Arial" charset="0"/>
              </a:rPr>
              <a:t> </a:t>
            </a:r>
            <a:r>
              <a:rPr lang="en-US" sz="4000" b="1" dirty="0">
                <a:solidFill>
                  <a:srgbClr val="0033CC"/>
                </a:solidFill>
                <a:latin typeface="Arial" charset="0"/>
                <a:cs typeface="Arial" charset="0"/>
              </a:rPr>
              <a:t>Salvage Value</a:t>
            </a:r>
          </a:p>
          <a:p>
            <a:pPr marL="609600" indent="-609600">
              <a:buNone/>
              <a:defRPr/>
            </a:pPr>
            <a:r>
              <a:rPr lang="en-US" sz="4000" b="1" dirty="0">
                <a:solidFill>
                  <a:srgbClr val="0033CC"/>
                </a:solidFill>
                <a:latin typeface="Arial" charset="0"/>
                <a:cs typeface="Arial" charset="0"/>
              </a:rPr>
              <a:t>	3.  Useful Life</a:t>
            </a:r>
          </a:p>
        </p:txBody>
      </p:sp>
      <p:pic>
        <p:nvPicPr>
          <p:cNvPr id="55302" name="Picture 6" descr="C:\Documents and Settings\Administrator\Local Settings\Temporary Internet Files\Content.IE5\MHAZ6UUP\MCSY00417_0000[1].wmf">
            <a:extLst>
              <a:ext uri="{FF2B5EF4-FFF2-40B4-BE49-F238E27FC236}">
                <a16:creationId xmlns:a16="http://schemas.microsoft.com/office/drawing/2014/main" id="{FB15AFC4-C1E9-4146-BD01-7DA1A3CACC4C}"/>
              </a:ext>
            </a:extLst>
          </p:cNvPr>
          <p:cNvPicPr>
            <a:picLocks noChangeAspect="1" noChangeArrowheads="1"/>
          </p:cNvPicPr>
          <p:nvPr/>
        </p:nvPicPr>
        <p:blipFill>
          <a:blip r:embed="rId3"/>
          <a:srcRect/>
          <a:stretch>
            <a:fillRect/>
          </a:stretch>
        </p:blipFill>
        <p:spPr bwMode="auto">
          <a:xfrm>
            <a:off x="7467600" y="2971800"/>
            <a:ext cx="2209800" cy="2209800"/>
          </a:xfrm>
          <a:prstGeom prst="rect">
            <a:avLst/>
          </a:prstGeom>
          <a:ln>
            <a:noFill/>
          </a:ln>
          <a:effectLst>
            <a:outerShdw blurRad="292100" dist="139700" dir="2700000" algn="tl" rotWithShape="0">
              <a:srgbClr val="333333">
                <a:alpha val="65000"/>
              </a:srgbClr>
            </a:outerShdw>
          </a:effectLst>
        </p:spPr>
      </p:pic>
      <p:sp>
        <p:nvSpPr>
          <p:cNvPr id="25605" name="AutoShape 15">
            <a:extLst>
              <a:ext uri="{FF2B5EF4-FFF2-40B4-BE49-F238E27FC236}">
                <a16:creationId xmlns:a16="http://schemas.microsoft.com/office/drawing/2014/main" id="{1B59C5B7-19BC-4D34-8481-D6BBB323C96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p:split orient="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DD0EF4FF-97C1-41B6-B510-CE1932DDFE22}"/>
              </a:ext>
            </a:extLst>
          </p:cNvPr>
          <p:cNvSpPr>
            <a:spLocks noGrp="1" noChangeArrowheads="1"/>
          </p:cNvSpPr>
          <p:nvPr>
            <p:ph type="title"/>
          </p:nvPr>
        </p:nvSpPr>
        <p:spPr>
          <a:xfrm>
            <a:off x="368300" y="-77787"/>
            <a:ext cx="11379200" cy="1143000"/>
          </a:xfrm>
        </p:spPr>
        <p:txBody>
          <a:bodyPr/>
          <a:lstStyle/>
          <a:p>
            <a:pPr>
              <a:defRPr/>
            </a:pPr>
            <a:r>
              <a:rPr lang="en-US" dirty="0"/>
              <a:t>Depreciation Methods</a:t>
            </a:r>
          </a:p>
        </p:txBody>
      </p:sp>
      <p:sp>
        <p:nvSpPr>
          <p:cNvPr id="27651" name="Rectangle 2">
            <a:extLst>
              <a:ext uri="{FF2B5EF4-FFF2-40B4-BE49-F238E27FC236}">
                <a16:creationId xmlns:a16="http://schemas.microsoft.com/office/drawing/2014/main" id="{84ABB96B-CE2A-49A2-8F76-7A30AE0B281F}"/>
              </a:ext>
            </a:extLst>
          </p:cNvPr>
          <p:cNvSpPr>
            <a:spLocks noGrp="1"/>
          </p:cNvSpPr>
          <p:nvPr>
            <p:ph type="body" idx="4294967295"/>
          </p:nvPr>
        </p:nvSpPr>
        <p:spPr>
          <a:xfrm>
            <a:off x="3429000" y="1600200"/>
            <a:ext cx="5257800" cy="2438400"/>
          </a:xfrm>
          <a:noFill/>
        </p:spPr>
        <p:txBody>
          <a:bodyPr vert="horz" wrap="square" lIns="90488" tIns="44450" rIns="90488" bIns="44450" numCol="1" anchor="t" anchorCtr="0" compatLnSpc="1">
            <a:prstTxWarp prst="textNoShape">
              <a:avLst/>
            </a:prstTxWarp>
          </a:bodyPr>
          <a:lstStyle/>
          <a:p>
            <a:pPr marL="609600" indent="-609600">
              <a:spcBef>
                <a:spcPct val="50000"/>
              </a:spcBef>
              <a:buClr>
                <a:srgbClr val="FF0000"/>
              </a:buClr>
              <a:buFont typeface="Wingdings" panose="05000000000000000000" pitchFamily="2" charset="2"/>
              <a:buAutoNum type="arabicPeriod"/>
            </a:pPr>
            <a:r>
              <a:rPr lang="en-US" altLang="en-US" sz="3600"/>
              <a:t> </a:t>
            </a:r>
            <a:r>
              <a:rPr lang="en-US" altLang="en-US" sz="3600">
                <a:solidFill>
                  <a:srgbClr val="0033CC"/>
                </a:solidFill>
              </a:rPr>
              <a:t>Straight-line</a:t>
            </a:r>
          </a:p>
          <a:p>
            <a:pPr marL="609600" indent="-609600">
              <a:spcBef>
                <a:spcPct val="50000"/>
              </a:spcBef>
              <a:buClr>
                <a:srgbClr val="FF0000"/>
              </a:buClr>
              <a:buFont typeface="Wingdings" panose="05000000000000000000" pitchFamily="2" charset="2"/>
              <a:buAutoNum type="arabicPeriod"/>
            </a:pPr>
            <a:r>
              <a:rPr lang="en-US" altLang="en-US" sz="3600">
                <a:solidFill>
                  <a:srgbClr val="0033CC"/>
                </a:solidFill>
              </a:rPr>
              <a:t> Units-of-production</a:t>
            </a:r>
          </a:p>
          <a:p>
            <a:pPr marL="609600" indent="-609600">
              <a:spcBef>
                <a:spcPct val="50000"/>
              </a:spcBef>
              <a:buClr>
                <a:srgbClr val="FF0000"/>
              </a:buClr>
              <a:buFont typeface="Wingdings" panose="05000000000000000000" pitchFamily="2" charset="2"/>
              <a:buAutoNum type="arabicPeriod"/>
            </a:pPr>
            <a:r>
              <a:rPr lang="en-US" altLang="en-US" sz="3600">
                <a:solidFill>
                  <a:srgbClr val="0033CC"/>
                </a:solidFill>
              </a:rPr>
              <a:t> Declining-balance</a:t>
            </a:r>
          </a:p>
        </p:txBody>
      </p:sp>
      <p:sp>
        <p:nvSpPr>
          <p:cNvPr id="27652" name="TextBox 5">
            <a:extLst>
              <a:ext uri="{FF2B5EF4-FFF2-40B4-BE49-F238E27FC236}">
                <a16:creationId xmlns:a16="http://schemas.microsoft.com/office/drawing/2014/main" id="{54295828-7D6A-4EA2-AB1D-F786C4EA6372}"/>
              </a:ext>
            </a:extLst>
          </p:cNvPr>
          <p:cNvSpPr txBox="1">
            <a:spLocks noChangeArrowheads="1"/>
          </p:cNvSpPr>
          <p:nvPr/>
        </p:nvSpPr>
        <p:spPr bwMode="auto">
          <a:xfrm>
            <a:off x="3733800" y="4114800"/>
            <a:ext cx="4762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b="1">
                <a:solidFill>
                  <a:prstClr val="black"/>
                </a:solidFill>
              </a:rPr>
              <a:t>Asset we will depreciate in future screens</a:t>
            </a:r>
          </a:p>
        </p:txBody>
      </p:sp>
      <p:sp>
        <p:nvSpPr>
          <p:cNvPr id="27653" name="AutoShape 15">
            <a:extLst>
              <a:ext uri="{FF2B5EF4-FFF2-40B4-BE49-F238E27FC236}">
                <a16:creationId xmlns:a16="http://schemas.microsoft.com/office/drawing/2014/main" id="{F6E0784A-E5B6-44BE-8F57-FB7EAA2882F3}"/>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27654" name="Picture 7" descr="SL Depreciation Example 1.png">
            <a:extLst>
              <a:ext uri="{FF2B5EF4-FFF2-40B4-BE49-F238E27FC236}">
                <a16:creationId xmlns:a16="http://schemas.microsoft.com/office/drawing/2014/main" id="{C222C14C-32D6-4052-9F99-417539225B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1" y="4419600"/>
            <a:ext cx="550862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dir="in"/>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85" name="Rectangle 9">
            <a:extLst>
              <a:ext uri="{FF2B5EF4-FFF2-40B4-BE49-F238E27FC236}">
                <a16:creationId xmlns:a16="http://schemas.microsoft.com/office/drawing/2014/main" id="{CFC67776-CDB4-425D-ABA2-66F8E579BAA6}"/>
              </a:ext>
            </a:extLst>
          </p:cNvPr>
          <p:cNvSpPr>
            <a:spLocks noGrp="1" noChangeArrowheads="1"/>
          </p:cNvSpPr>
          <p:nvPr>
            <p:ph type="title"/>
          </p:nvPr>
        </p:nvSpPr>
        <p:spPr>
          <a:xfrm>
            <a:off x="2286000" y="-68262"/>
            <a:ext cx="7239000" cy="1143000"/>
          </a:xfrm>
        </p:spPr>
        <p:txBody>
          <a:bodyPr/>
          <a:lstStyle/>
          <a:p>
            <a:pPr>
              <a:defRPr/>
            </a:pPr>
            <a:r>
              <a:rPr lang="en-US" dirty="0"/>
              <a:t>Straight-Line Method</a:t>
            </a:r>
            <a:endParaRPr lang="en-US" dirty="0">
              <a:solidFill>
                <a:srgbClr val="00FF00"/>
              </a:solidFill>
            </a:endParaRPr>
          </a:p>
        </p:txBody>
      </p:sp>
      <p:sp>
        <p:nvSpPr>
          <p:cNvPr id="29699" name="AutoShape 15">
            <a:extLst>
              <a:ext uri="{FF2B5EF4-FFF2-40B4-BE49-F238E27FC236}">
                <a16:creationId xmlns:a16="http://schemas.microsoft.com/office/drawing/2014/main" id="{CAFA9293-B6BA-4C09-A25F-7B2811D09B86}"/>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29700" name="Picture 19" descr="SL Computation.png">
            <a:extLst>
              <a:ext uri="{FF2B5EF4-FFF2-40B4-BE49-F238E27FC236}">
                <a16:creationId xmlns:a16="http://schemas.microsoft.com/office/drawing/2014/main" id="{00A4F8A9-F724-41A1-BD11-DE7E259D658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3513138"/>
            <a:ext cx="90805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20" descr="SL Depreciation Example 1.png">
            <a:extLst>
              <a:ext uri="{FF2B5EF4-FFF2-40B4-BE49-F238E27FC236}">
                <a16:creationId xmlns:a16="http://schemas.microsoft.com/office/drawing/2014/main" id="{19A2A572-B61E-4A3E-865B-EEE9AAF822D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59213" y="1447800"/>
            <a:ext cx="4443412"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6" descr="Record SL depreciation.png">
            <a:extLst>
              <a:ext uri="{FF2B5EF4-FFF2-40B4-BE49-F238E27FC236}">
                <a16:creationId xmlns:a16="http://schemas.microsoft.com/office/drawing/2014/main" id="{8A870073-B1BB-4D32-8998-A3342A16EE9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5181600"/>
            <a:ext cx="9131300" cy="990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blinds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94" name="Group 30">
            <a:extLst>
              <a:ext uri="{FF2B5EF4-FFF2-40B4-BE49-F238E27FC236}">
                <a16:creationId xmlns:a16="http://schemas.microsoft.com/office/drawing/2014/main" id="{4EC529D5-609D-43FE-8F48-8EF000C828F2}"/>
              </a:ext>
            </a:extLst>
          </p:cNvPr>
          <p:cNvGraphicFramePr>
            <a:graphicFrameLocks noGrp="1"/>
          </p:cNvGraphicFramePr>
          <p:nvPr/>
        </p:nvGraphicFramePr>
        <p:xfrm>
          <a:off x="1752600" y="4221164"/>
          <a:ext cx="8534400" cy="1798637"/>
        </p:xfrm>
        <a:graphic>
          <a:graphicData uri="http://schemas.openxmlformats.org/drawingml/2006/table">
            <a:tbl>
              <a:tblPr/>
              <a:tblGrid>
                <a:gridCol w="4940300">
                  <a:extLst>
                    <a:ext uri="{9D8B030D-6E8A-4147-A177-3AD203B41FA5}">
                      <a16:colId xmlns:a16="http://schemas.microsoft.com/office/drawing/2014/main" val="20000"/>
                    </a:ext>
                  </a:extLst>
                </a:gridCol>
                <a:gridCol w="1617663">
                  <a:extLst>
                    <a:ext uri="{9D8B030D-6E8A-4147-A177-3AD203B41FA5}">
                      <a16:colId xmlns:a16="http://schemas.microsoft.com/office/drawing/2014/main" val="20001"/>
                    </a:ext>
                  </a:extLst>
                </a:gridCol>
                <a:gridCol w="433387">
                  <a:extLst>
                    <a:ext uri="{9D8B030D-6E8A-4147-A177-3AD203B41FA5}">
                      <a16:colId xmlns:a16="http://schemas.microsoft.com/office/drawing/2014/main" val="20002"/>
                    </a:ext>
                  </a:extLst>
                </a:gridCol>
                <a:gridCol w="1543050">
                  <a:extLst>
                    <a:ext uri="{9D8B030D-6E8A-4147-A177-3AD203B41FA5}">
                      <a16:colId xmlns:a16="http://schemas.microsoft.com/office/drawing/2014/main" val="20003"/>
                    </a:ext>
                  </a:extLst>
                </a:gridCol>
              </a:tblGrid>
              <a:tr h="506502">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pitchFamily="34" charset="0"/>
                          <a:ea typeface="ＭＳ Ｐゴシック" pitchFamily="-108" charset="-128"/>
                          <a:cs typeface="Arial" charset="0"/>
                        </a:rPr>
                        <a:t>Balance Sheet Presentation</a:t>
                      </a:r>
                    </a:p>
                  </a:txBody>
                  <a:tcPr marL="9525" marR="9525" marT="9527"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4143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Machinery</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   10,000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1"/>
                  </a:ext>
                </a:extLst>
              </a:tr>
              <a:tr h="37535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Less: accumulated depreciation</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3,600 </a:t>
                      </a:r>
                    </a:p>
                  </a:txBody>
                  <a:tcPr marL="9525" marR="9525" marT="9527" marB="0" anchor="b" horzOverflow="overflow">
                    <a:lnL>
                      <a:noFill/>
                    </a:lnL>
                    <a:lnR>
                      <a:noFill/>
                    </a:lnR>
                    <a:lnT>
                      <a:noFill/>
                    </a:lnT>
                    <a:lnB w="6350" cap="flat" cmpd="sng" algn="ctr">
                      <a:solidFill>
                        <a:srgbClr val="632523"/>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    6,400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37535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a:noFill/>
                    </a:lnR>
                    <a:lnT w="6350" cap="flat" cmpd="sng" algn="ctr">
                      <a:solidFill>
                        <a:srgbClr val="632523"/>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bl>
          </a:graphicData>
        </a:graphic>
      </p:graphicFrame>
      <p:sp>
        <p:nvSpPr>
          <p:cNvPr id="31766" name="AutoShape 15">
            <a:extLst>
              <a:ext uri="{FF2B5EF4-FFF2-40B4-BE49-F238E27FC236}">
                <a16:creationId xmlns:a16="http://schemas.microsoft.com/office/drawing/2014/main" id="{FC916E50-9DFA-4999-833F-2C80B307025D}"/>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
        <p:nvSpPr>
          <p:cNvPr id="31767" name="TextBox 8">
            <a:extLst>
              <a:ext uri="{FF2B5EF4-FFF2-40B4-BE49-F238E27FC236}">
                <a16:creationId xmlns:a16="http://schemas.microsoft.com/office/drawing/2014/main" id="{00E5EFE6-1C64-4473-9321-CB27F56CA18F}"/>
              </a:ext>
            </a:extLst>
          </p:cNvPr>
          <p:cNvSpPr txBox="1">
            <a:spLocks noChangeArrowheads="1"/>
          </p:cNvSpPr>
          <p:nvPr/>
        </p:nvSpPr>
        <p:spPr bwMode="auto">
          <a:xfrm>
            <a:off x="2362200" y="3352800"/>
            <a:ext cx="3352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600">
                <a:solidFill>
                  <a:prstClr val="black"/>
                </a:solidFill>
              </a:rPr>
              <a:t>For year ended December 31</a:t>
            </a:r>
          </a:p>
        </p:txBody>
      </p:sp>
      <p:sp>
        <p:nvSpPr>
          <p:cNvPr id="31768" name="TextBox 11">
            <a:extLst>
              <a:ext uri="{FF2B5EF4-FFF2-40B4-BE49-F238E27FC236}">
                <a16:creationId xmlns:a16="http://schemas.microsoft.com/office/drawing/2014/main" id="{64CB80B5-0576-428E-A217-4CF5BAACA728}"/>
              </a:ext>
            </a:extLst>
          </p:cNvPr>
          <p:cNvSpPr txBox="1">
            <a:spLocks noChangeArrowheads="1"/>
          </p:cNvSpPr>
          <p:nvPr/>
        </p:nvSpPr>
        <p:spPr bwMode="auto">
          <a:xfrm>
            <a:off x="6400800" y="3352800"/>
            <a:ext cx="3352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600">
                <a:solidFill>
                  <a:prstClr val="black"/>
                </a:solidFill>
              </a:rPr>
              <a:t>As of December 31</a:t>
            </a:r>
          </a:p>
        </p:txBody>
      </p:sp>
      <p:pic>
        <p:nvPicPr>
          <p:cNvPr id="31769" name="Picture 29">
            <a:extLst>
              <a:ext uri="{FF2B5EF4-FFF2-40B4-BE49-F238E27FC236}">
                <a16:creationId xmlns:a16="http://schemas.microsoft.com/office/drawing/2014/main" id="{B036300D-C984-4E1B-9DE0-EBA8146F0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990600"/>
            <a:ext cx="8382000" cy="306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9">
            <a:extLst>
              <a:ext uri="{FF2B5EF4-FFF2-40B4-BE49-F238E27FC236}">
                <a16:creationId xmlns:a16="http://schemas.microsoft.com/office/drawing/2014/main" id="{FED469E5-98A1-4F0B-8E01-4A1BC5A4B475}"/>
              </a:ext>
            </a:extLst>
          </p:cNvPr>
          <p:cNvSpPr>
            <a:spLocks noGrp="1" noChangeArrowheads="1"/>
          </p:cNvSpPr>
          <p:nvPr>
            <p:ph type="title"/>
          </p:nvPr>
        </p:nvSpPr>
        <p:spPr>
          <a:xfrm>
            <a:off x="2362200" y="-152400"/>
            <a:ext cx="7239000" cy="1143000"/>
          </a:xfrm>
        </p:spPr>
        <p:txBody>
          <a:bodyPr/>
          <a:lstStyle/>
          <a:p>
            <a:pPr>
              <a:defRPr/>
            </a:pPr>
            <a:r>
              <a:rPr lang="en-US" dirty="0"/>
              <a:t>Straight-Line Method</a:t>
            </a:r>
            <a:endParaRPr lang="en-US" dirty="0">
              <a:solidFill>
                <a:srgbClr val="00FF00"/>
              </a:solidFill>
            </a:endParaRPr>
          </a:p>
        </p:txBody>
      </p:sp>
    </p:spTree>
  </p:cSld>
  <p:clrMapOvr>
    <a:masterClrMapping/>
  </p:clrMapOvr>
  <p:transition>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E729B-535E-4B0F-9282-0355F688BDAE}"/>
              </a:ext>
            </a:extLst>
          </p:cNvPr>
          <p:cNvSpPr>
            <a:spLocks noGrp="1"/>
          </p:cNvSpPr>
          <p:nvPr>
            <p:ph type="title"/>
          </p:nvPr>
        </p:nvSpPr>
        <p:spPr>
          <a:xfrm>
            <a:off x="-136525" y="-104775"/>
            <a:ext cx="11379200" cy="1143000"/>
          </a:xfrm>
        </p:spPr>
        <p:txBody>
          <a:bodyPr>
            <a:normAutofit/>
          </a:bodyPr>
          <a:lstStyle/>
          <a:p>
            <a:pPr>
              <a:defRPr/>
            </a:pPr>
            <a:r>
              <a:rPr lang="en-US" sz="2800" dirty="0"/>
              <a:t>Straight-Line Depreciation Schedule</a:t>
            </a:r>
          </a:p>
        </p:txBody>
      </p:sp>
      <p:sp>
        <p:nvSpPr>
          <p:cNvPr id="33795" name="AutoShape 15">
            <a:extLst>
              <a:ext uri="{FF2B5EF4-FFF2-40B4-BE49-F238E27FC236}">
                <a16:creationId xmlns:a16="http://schemas.microsoft.com/office/drawing/2014/main" id="{A1AE6EDA-9C0B-456B-B937-594FD777DCAD}"/>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33796" name="Picture 6">
            <a:extLst>
              <a:ext uri="{FF2B5EF4-FFF2-40B4-BE49-F238E27FC236}">
                <a16:creationId xmlns:a16="http://schemas.microsoft.com/office/drawing/2014/main" id="{82434FE0-D0E1-47DD-AD80-1C33572CF9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8289" y="1752600"/>
            <a:ext cx="9070975"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pull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91" name="Picture 23" descr="C:\Documents and Settings\Administrator\Local Settings\Temporary Internet Files\Content.IE5\K8Q5KUIX\MPj04012830000[1].jpg">
            <a:extLst>
              <a:ext uri="{FF2B5EF4-FFF2-40B4-BE49-F238E27FC236}">
                <a16:creationId xmlns:a16="http://schemas.microsoft.com/office/drawing/2014/main" id="{5BAF2A6A-EC47-449E-A323-0619A75C4A44}"/>
              </a:ext>
            </a:extLst>
          </p:cNvPr>
          <p:cNvPicPr>
            <a:picLocks noChangeAspect="1" noChangeArrowheads="1"/>
          </p:cNvPicPr>
          <p:nvPr/>
        </p:nvPicPr>
        <p:blipFill>
          <a:blip r:embed="rId3"/>
          <a:srcRect/>
          <a:stretch>
            <a:fillRect/>
          </a:stretch>
        </p:blipFill>
        <p:spPr bwMode="auto">
          <a:xfrm>
            <a:off x="5537200" y="4006850"/>
            <a:ext cx="1016000" cy="1524000"/>
          </a:xfrm>
          <a:prstGeom prst="rect">
            <a:avLst/>
          </a:prstGeom>
          <a:ln>
            <a:noFill/>
          </a:ln>
          <a:effectLst>
            <a:outerShdw blurRad="292100" dist="139700" dir="2700000" algn="tl" rotWithShape="0">
              <a:srgbClr val="333333">
                <a:alpha val="65000"/>
              </a:srgbClr>
            </a:outerShdw>
          </a:effectLst>
        </p:spPr>
      </p:pic>
      <p:sp>
        <p:nvSpPr>
          <p:cNvPr id="28683" name="Rectangle 11">
            <a:extLst>
              <a:ext uri="{FF2B5EF4-FFF2-40B4-BE49-F238E27FC236}">
                <a16:creationId xmlns:a16="http://schemas.microsoft.com/office/drawing/2014/main" id="{EEDB3A7C-19E3-4D5C-AEC5-4D51690140B8}"/>
              </a:ext>
            </a:extLst>
          </p:cNvPr>
          <p:cNvSpPr>
            <a:spLocks noGrp="1" noChangeArrowheads="1"/>
          </p:cNvSpPr>
          <p:nvPr>
            <p:ph type="title"/>
          </p:nvPr>
        </p:nvSpPr>
        <p:spPr>
          <a:xfrm>
            <a:off x="168275" y="-76200"/>
            <a:ext cx="11379200" cy="1143000"/>
          </a:xfrm>
        </p:spPr>
        <p:txBody>
          <a:bodyPr/>
          <a:lstStyle/>
          <a:p>
            <a:pPr>
              <a:defRPr/>
            </a:pPr>
            <a:r>
              <a:rPr lang="en-US" dirty="0"/>
              <a:t>Units-of-Production Method</a:t>
            </a:r>
          </a:p>
        </p:txBody>
      </p:sp>
      <p:grpSp>
        <p:nvGrpSpPr>
          <p:cNvPr id="35844" name="Group 22">
            <a:extLst>
              <a:ext uri="{FF2B5EF4-FFF2-40B4-BE49-F238E27FC236}">
                <a16:creationId xmlns:a16="http://schemas.microsoft.com/office/drawing/2014/main" id="{86F33660-EB51-4290-AE7E-2462E9A7D416}"/>
              </a:ext>
            </a:extLst>
          </p:cNvPr>
          <p:cNvGrpSpPr>
            <a:grpSpLocks/>
          </p:cNvGrpSpPr>
          <p:nvPr/>
        </p:nvGrpSpPr>
        <p:grpSpPr bwMode="auto">
          <a:xfrm>
            <a:off x="1619250" y="3098800"/>
            <a:ext cx="8839200" cy="2616200"/>
            <a:chOff x="60" y="1956"/>
            <a:chExt cx="5568" cy="1548"/>
          </a:xfrm>
        </p:grpSpPr>
        <p:grpSp>
          <p:nvGrpSpPr>
            <p:cNvPr id="35854" name="Group 21">
              <a:extLst>
                <a:ext uri="{FF2B5EF4-FFF2-40B4-BE49-F238E27FC236}">
                  <a16:creationId xmlns:a16="http://schemas.microsoft.com/office/drawing/2014/main" id="{B4B12AAF-93C1-4094-9778-BCF33385703F}"/>
                </a:ext>
              </a:extLst>
            </p:cNvPr>
            <p:cNvGrpSpPr>
              <a:grpSpLocks/>
            </p:cNvGrpSpPr>
            <p:nvPr/>
          </p:nvGrpSpPr>
          <p:grpSpPr bwMode="auto">
            <a:xfrm>
              <a:off x="60" y="2496"/>
              <a:ext cx="5568" cy="1008"/>
              <a:chOff x="60" y="2496"/>
              <a:chExt cx="5568" cy="1008"/>
            </a:xfrm>
          </p:grpSpPr>
          <p:sp>
            <p:nvSpPr>
              <p:cNvPr id="28675" name="Rectangle 3">
                <a:extLst>
                  <a:ext uri="{FF2B5EF4-FFF2-40B4-BE49-F238E27FC236}">
                    <a16:creationId xmlns:a16="http://schemas.microsoft.com/office/drawing/2014/main" id="{1F359788-A048-4FC8-8A0B-836AE746DBF3}"/>
                  </a:ext>
                </a:extLst>
              </p:cNvPr>
              <p:cNvSpPr>
                <a:spLocks noChangeArrowheads="1"/>
              </p:cNvSpPr>
              <p:nvPr/>
            </p:nvSpPr>
            <p:spPr bwMode="auto">
              <a:xfrm>
                <a:off x="60" y="2496"/>
                <a:ext cx="5568" cy="1008"/>
              </a:xfrm>
              <a:prstGeom prst="rect">
                <a:avLst/>
              </a:prstGeom>
              <a:solidFill>
                <a:srgbClr val="F6E9B4"/>
              </a:solidFill>
              <a:ln w="9525">
                <a:solidFill>
                  <a:srgbClr val="663300"/>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dirty="0">
                  <a:solidFill>
                    <a:srgbClr val="B32C16">
                      <a:lumMod val="75000"/>
                    </a:srgbClr>
                  </a:solidFill>
                  <a:latin typeface="Arial" charset="0"/>
                </a:endParaRPr>
              </a:p>
            </p:txBody>
          </p:sp>
          <p:sp>
            <p:nvSpPr>
              <p:cNvPr id="58384" name="Rectangle 4">
                <a:extLst>
                  <a:ext uri="{FF2B5EF4-FFF2-40B4-BE49-F238E27FC236}">
                    <a16:creationId xmlns:a16="http://schemas.microsoft.com/office/drawing/2014/main" id="{B1819745-0A73-4261-92A0-0D244CDEED1E}"/>
                  </a:ext>
                </a:extLst>
              </p:cNvPr>
              <p:cNvSpPr>
                <a:spLocks noChangeArrowheads="1"/>
              </p:cNvSpPr>
              <p:nvPr/>
            </p:nvSpPr>
            <p:spPr bwMode="auto">
              <a:xfrm>
                <a:off x="145" y="2507"/>
                <a:ext cx="958" cy="308"/>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sz="2800" dirty="0">
                    <a:solidFill>
                      <a:srgbClr val="B32C16">
                        <a:lumMod val="75000"/>
                      </a:srgbClr>
                    </a:solidFill>
                    <a:latin typeface="Arial" charset="0"/>
                  </a:rPr>
                  <a:t>Step 2:</a:t>
                </a:r>
              </a:p>
            </p:txBody>
          </p:sp>
          <p:grpSp>
            <p:nvGrpSpPr>
              <p:cNvPr id="35858" name="Group 5">
                <a:extLst>
                  <a:ext uri="{FF2B5EF4-FFF2-40B4-BE49-F238E27FC236}">
                    <a16:creationId xmlns:a16="http://schemas.microsoft.com/office/drawing/2014/main" id="{3AF3C97C-AF5C-45F3-B496-047D893562C0}"/>
                  </a:ext>
                </a:extLst>
              </p:cNvPr>
              <p:cNvGrpSpPr>
                <a:grpSpLocks/>
              </p:cNvGrpSpPr>
              <p:nvPr/>
            </p:nvGrpSpPr>
            <p:grpSpPr bwMode="auto">
              <a:xfrm>
                <a:off x="274" y="2657"/>
                <a:ext cx="5293" cy="757"/>
                <a:chOff x="274" y="2561"/>
                <a:chExt cx="5293" cy="757"/>
              </a:xfrm>
            </p:grpSpPr>
            <p:sp>
              <p:nvSpPr>
                <p:cNvPr id="58386" name="Rectangle 6">
                  <a:extLst>
                    <a:ext uri="{FF2B5EF4-FFF2-40B4-BE49-F238E27FC236}">
                      <a16:creationId xmlns:a16="http://schemas.microsoft.com/office/drawing/2014/main" id="{F6EBBF04-0A83-41B4-B435-6BD3AADE46D1}"/>
                    </a:ext>
                  </a:extLst>
                </p:cNvPr>
                <p:cNvSpPr>
                  <a:spLocks noChangeArrowheads="1"/>
                </p:cNvSpPr>
                <p:nvPr/>
              </p:nvSpPr>
              <p:spPr bwMode="auto">
                <a:xfrm>
                  <a:off x="274" y="2708"/>
                  <a:ext cx="1296" cy="52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fontAlgn="base">
                    <a:spcBef>
                      <a:spcPct val="0"/>
                    </a:spcBef>
                    <a:spcAft>
                      <a:spcPct val="0"/>
                    </a:spcAft>
                    <a:defRPr/>
                  </a:pPr>
                  <a:r>
                    <a:rPr lang="en-US" sz="2600" dirty="0">
                      <a:solidFill>
                        <a:srgbClr val="B32C16">
                          <a:lumMod val="75000"/>
                        </a:srgbClr>
                      </a:solidFill>
                      <a:latin typeface="Arial" charset="0"/>
                    </a:rPr>
                    <a:t>    Expense</a:t>
                  </a:r>
                </a:p>
              </p:txBody>
            </p:sp>
            <p:sp>
              <p:nvSpPr>
                <p:cNvPr id="58387" name="Rectangle 7">
                  <a:extLst>
                    <a:ext uri="{FF2B5EF4-FFF2-40B4-BE49-F238E27FC236}">
                      <a16:creationId xmlns:a16="http://schemas.microsoft.com/office/drawing/2014/main" id="{E0948B77-3997-416F-AB97-BA2340D7C7C5}"/>
                    </a:ext>
                  </a:extLst>
                </p:cNvPr>
                <p:cNvSpPr>
                  <a:spLocks noChangeArrowheads="1"/>
                </p:cNvSpPr>
                <p:nvPr/>
              </p:nvSpPr>
              <p:spPr bwMode="auto">
                <a:xfrm>
                  <a:off x="1810" y="2807"/>
                  <a:ext cx="237" cy="290"/>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a:t>
                  </a:r>
                </a:p>
              </p:txBody>
            </p:sp>
            <p:sp>
              <p:nvSpPr>
                <p:cNvPr id="58388" name="Rectangle 8">
                  <a:extLst>
                    <a:ext uri="{FF2B5EF4-FFF2-40B4-BE49-F238E27FC236}">
                      <a16:creationId xmlns:a16="http://schemas.microsoft.com/office/drawing/2014/main" id="{4268D495-9238-46DA-B546-ABB8B1788642}"/>
                    </a:ext>
                  </a:extLst>
                </p:cNvPr>
                <p:cNvSpPr>
                  <a:spLocks noChangeArrowheads="1"/>
                </p:cNvSpPr>
                <p:nvPr/>
              </p:nvSpPr>
              <p:spPr bwMode="auto">
                <a:xfrm>
                  <a:off x="2152" y="2708"/>
                  <a:ext cx="1296" cy="52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algn="ctr" fontAlgn="base">
                    <a:spcBef>
                      <a:spcPct val="0"/>
                    </a:spcBef>
                    <a:spcAft>
                      <a:spcPct val="0"/>
                    </a:spcAft>
                    <a:defRPr/>
                  </a:pPr>
                  <a:r>
                    <a:rPr lang="en-US" sz="2600" dirty="0">
                      <a:solidFill>
                        <a:srgbClr val="B32C16">
                          <a:lumMod val="75000"/>
                        </a:srgbClr>
                      </a:solidFill>
                      <a:latin typeface="Arial" charset="0"/>
                    </a:rPr>
                    <a:t>Per Unit</a:t>
                  </a:r>
                </a:p>
              </p:txBody>
            </p:sp>
            <p:sp>
              <p:nvSpPr>
                <p:cNvPr id="58389" name="Rectangle 9">
                  <a:extLst>
                    <a:ext uri="{FF2B5EF4-FFF2-40B4-BE49-F238E27FC236}">
                      <a16:creationId xmlns:a16="http://schemas.microsoft.com/office/drawing/2014/main" id="{B4D908AE-4B00-4DD2-B270-9F7DAFA78DF8}"/>
                    </a:ext>
                  </a:extLst>
                </p:cNvPr>
                <p:cNvSpPr>
                  <a:spLocks noChangeArrowheads="1"/>
                </p:cNvSpPr>
                <p:nvPr/>
              </p:nvSpPr>
              <p:spPr bwMode="auto">
                <a:xfrm>
                  <a:off x="3596" y="2781"/>
                  <a:ext cx="238" cy="290"/>
                </a:xfrm>
                <a:prstGeom prst="rect">
                  <a:avLst/>
                </a:prstGeom>
                <a:solidFill>
                  <a:srgbClr val="F6E9B4"/>
                </a:solidFill>
                <a:ln w="12700">
                  <a:noFill/>
                  <a:miter lim="800000"/>
                  <a:headEnd/>
                  <a:tailEnd/>
                </a:ln>
              </p:spPr>
              <p:txBody>
                <a:bodyPr lIns="90488" tIns="44450" rIns="90488" bIns="44450">
                  <a:spAutoFit/>
                </a:bodyPr>
                <a:lstStyle/>
                <a:p>
                  <a:pPr fontAlgn="base">
                    <a:spcBef>
                      <a:spcPct val="0"/>
                    </a:spcBef>
                    <a:spcAft>
                      <a:spcPct val="0"/>
                    </a:spcAft>
                    <a:defRPr/>
                  </a:pPr>
                  <a:r>
                    <a:rPr lang="en-US" sz="2600" b="1" dirty="0">
                      <a:solidFill>
                        <a:srgbClr val="B32C16">
                          <a:lumMod val="75000"/>
                        </a:srgbClr>
                      </a:solidFill>
                      <a:latin typeface="Arial" charset="0"/>
                    </a:rPr>
                    <a:t>×</a:t>
                  </a:r>
                </a:p>
              </p:txBody>
            </p:sp>
            <p:sp>
              <p:nvSpPr>
                <p:cNvPr id="58390" name="Rectangle 10">
                  <a:extLst>
                    <a:ext uri="{FF2B5EF4-FFF2-40B4-BE49-F238E27FC236}">
                      <a16:creationId xmlns:a16="http://schemas.microsoft.com/office/drawing/2014/main" id="{508D2B02-267F-45BD-B853-348C3952D1E1}"/>
                    </a:ext>
                  </a:extLst>
                </p:cNvPr>
                <p:cNvSpPr>
                  <a:spLocks noChangeArrowheads="1"/>
                </p:cNvSpPr>
                <p:nvPr/>
              </p:nvSpPr>
              <p:spPr bwMode="auto">
                <a:xfrm>
                  <a:off x="3889" y="2561"/>
                  <a:ext cx="1678" cy="757"/>
                </a:xfrm>
                <a:prstGeom prst="rect">
                  <a:avLst/>
                </a:prstGeom>
                <a:solidFill>
                  <a:srgbClr val="F6E9B4"/>
                </a:solidFill>
                <a:ln w="12700">
                  <a:noFill/>
                  <a:miter lim="800000"/>
                  <a:headEnd/>
                  <a:tailEnd/>
                </a:ln>
              </p:spPr>
              <p:txBody>
                <a:bodyPr lIns="90488" tIns="44450" rIns="90488" bIns="44450">
                  <a:spAutoFit/>
                </a:bodyPr>
                <a:lstStyle/>
                <a:p>
                  <a:pPr algn="ctr" fontAlgn="base">
                    <a:spcBef>
                      <a:spcPct val="0"/>
                    </a:spcBef>
                    <a:spcAft>
                      <a:spcPct val="0"/>
                    </a:spcAft>
                    <a:defRPr/>
                  </a:pPr>
                  <a:r>
                    <a:rPr lang="en-US" sz="2600" dirty="0">
                      <a:solidFill>
                        <a:srgbClr val="B32C16">
                          <a:lumMod val="75000"/>
                        </a:srgbClr>
                      </a:solidFill>
                      <a:latin typeface="Arial" charset="0"/>
                    </a:rPr>
                    <a:t>Number of Units Produced</a:t>
                  </a:r>
                  <a:br>
                    <a:rPr lang="en-US" sz="2600" dirty="0">
                      <a:solidFill>
                        <a:srgbClr val="B32C16">
                          <a:lumMod val="75000"/>
                        </a:srgbClr>
                      </a:solidFill>
                      <a:latin typeface="Arial" charset="0"/>
                    </a:rPr>
                  </a:br>
                  <a:r>
                    <a:rPr lang="en-US" sz="2600" dirty="0">
                      <a:solidFill>
                        <a:srgbClr val="B32C16">
                          <a:lumMod val="75000"/>
                        </a:srgbClr>
                      </a:solidFill>
                      <a:latin typeface="Arial" charset="0"/>
                    </a:rPr>
                    <a:t>in the Period</a:t>
                  </a:r>
                </a:p>
              </p:txBody>
            </p:sp>
          </p:grpSp>
        </p:grpSp>
        <p:cxnSp>
          <p:nvCxnSpPr>
            <p:cNvPr id="35855" name="AutoShape 12">
              <a:extLst>
                <a:ext uri="{FF2B5EF4-FFF2-40B4-BE49-F238E27FC236}">
                  <a16:creationId xmlns:a16="http://schemas.microsoft.com/office/drawing/2014/main" id="{53C5C9F4-5B7B-4EDE-AD1C-813329D67900}"/>
                </a:ext>
              </a:extLst>
            </p:cNvPr>
            <p:cNvCxnSpPr>
              <a:cxnSpLocks noChangeShapeType="1"/>
              <a:stCxn id="58378" idx="2"/>
              <a:endCxn id="58388" idx="0"/>
            </p:cNvCxnSpPr>
            <p:nvPr/>
          </p:nvCxnSpPr>
          <p:spPr bwMode="auto">
            <a:xfrm rot="16200000" flipH="1">
              <a:off x="1533" y="1537"/>
              <a:ext cx="847" cy="1686"/>
            </a:xfrm>
            <a:prstGeom prst="bentConnector3">
              <a:avLst>
                <a:gd name="adj1" fmla="val 50000"/>
              </a:avLst>
            </a:prstGeom>
            <a:noFill/>
            <a:ln w="38100">
              <a:solidFill>
                <a:srgbClr val="FF0000"/>
              </a:solidFill>
              <a:miter lim="800000"/>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cxnSp>
      </p:grpSp>
      <p:grpSp>
        <p:nvGrpSpPr>
          <p:cNvPr id="35845" name="Group 13">
            <a:extLst>
              <a:ext uri="{FF2B5EF4-FFF2-40B4-BE49-F238E27FC236}">
                <a16:creationId xmlns:a16="http://schemas.microsoft.com/office/drawing/2014/main" id="{73A52127-2324-4B99-BA73-0678F9E551D5}"/>
              </a:ext>
            </a:extLst>
          </p:cNvPr>
          <p:cNvGrpSpPr>
            <a:grpSpLocks/>
          </p:cNvGrpSpPr>
          <p:nvPr/>
        </p:nvGrpSpPr>
        <p:grpSpPr bwMode="auto">
          <a:xfrm>
            <a:off x="1828800" y="1811338"/>
            <a:ext cx="7848600" cy="1389062"/>
            <a:chOff x="0" y="949"/>
            <a:chExt cx="4944" cy="875"/>
          </a:xfrm>
        </p:grpSpPr>
        <p:sp>
          <p:nvSpPr>
            <p:cNvPr id="28686" name="Rectangle 14">
              <a:extLst>
                <a:ext uri="{FF2B5EF4-FFF2-40B4-BE49-F238E27FC236}">
                  <a16:creationId xmlns:a16="http://schemas.microsoft.com/office/drawing/2014/main" id="{38C157A9-68A6-46D7-934E-A0FFC3C1AE96}"/>
                </a:ext>
              </a:extLst>
            </p:cNvPr>
            <p:cNvSpPr>
              <a:spLocks noChangeArrowheads="1"/>
            </p:cNvSpPr>
            <p:nvPr/>
          </p:nvSpPr>
          <p:spPr bwMode="auto">
            <a:xfrm>
              <a:off x="0" y="960"/>
              <a:ext cx="4944" cy="864"/>
            </a:xfrm>
            <a:prstGeom prst="rect">
              <a:avLst/>
            </a:prstGeom>
            <a:solidFill>
              <a:srgbClr val="F6E9B4"/>
            </a:solidFill>
            <a:ln w="9525">
              <a:solidFill>
                <a:schemeClr val="tx1"/>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dirty="0">
                <a:solidFill>
                  <a:srgbClr val="B32C16">
                    <a:lumMod val="75000"/>
                  </a:srgbClr>
                </a:solidFill>
                <a:latin typeface="Arial" charset="0"/>
              </a:endParaRPr>
            </a:p>
          </p:txBody>
        </p:sp>
        <p:grpSp>
          <p:nvGrpSpPr>
            <p:cNvPr id="35848" name="Group 15">
              <a:extLst>
                <a:ext uri="{FF2B5EF4-FFF2-40B4-BE49-F238E27FC236}">
                  <a16:creationId xmlns:a16="http://schemas.microsoft.com/office/drawing/2014/main" id="{0B7875AA-439E-4E15-93D1-73D285206E27}"/>
                </a:ext>
              </a:extLst>
            </p:cNvPr>
            <p:cNvGrpSpPr>
              <a:grpSpLocks/>
            </p:cNvGrpSpPr>
            <p:nvPr/>
          </p:nvGrpSpPr>
          <p:grpSpPr bwMode="auto">
            <a:xfrm>
              <a:off x="274" y="1200"/>
              <a:ext cx="4565" cy="561"/>
              <a:chOff x="274" y="1104"/>
              <a:chExt cx="4565" cy="561"/>
            </a:xfrm>
          </p:grpSpPr>
          <p:sp>
            <p:nvSpPr>
              <p:cNvPr id="58378" name="Rectangle 16">
                <a:extLst>
                  <a:ext uri="{FF2B5EF4-FFF2-40B4-BE49-F238E27FC236}">
                    <a16:creationId xmlns:a16="http://schemas.microsoft.com/office/drawing/2014/main" id="{4EBB04A6-9A12-45AC-A231-3993D7F7854B}"/>
                  </a:ext>
                </a:extLst>
              </p:cNvPr>
              <p:cNvSpPr>
                <a:spLocks noChangeArrowheads="1"/>
              </p:cNvSpPr>
              <p:nvPr/>
            </p:nvSpPr>
            <p:spPr bwMode="auto">
              <a:xfrm>
                <a:off x="274" y="1104"/>
                <a:ext cx="1296" cy="561"/>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fontAlgn="base">
                  <a:spcBef>
                    <a:spcPct val="0"/>
                  </a:spcBef>
                  <a:spcAft>
                    <a:spcPct val="0"/>
                  </a:spcAft>
                  <a:defRPr/>
                </a:pPr>
                <a:r>
                  <a:rPr lang="en-US" sz="2600" dirty="0">
                    <a:solidFill>
                      <a:srgbClr val="B32C16">
                        <a:lumMod val="75000"/>
                      </a:srgbClr>
                    </a:solidFill>
                    <a:latin typeface="Arial" charset="0"/>
                  </a:rPr>
                  <a:t>Per Unit</a:t>
                </a:r>
              </a:p>
            </p:txBody>
          </p:sp>
          <p:sp>
            <p:nvSpPr>
              <p:cNvPr id="58379" name="Rectangle 17">
                <a:extLst>
                  <a:ext uri="{FF2B5EF4-FFF2-40B4-BE49-F238E27FC236}">
                    <a16:creationId xmlns:a16="http://schemas.microsoft.com/office/drawing/2014/main" id="{BB1A439E-83A8-4DDE-9D84-0DD294DC98FE}"/>
                  </a:ext>
                </a:extLst>
              </p:cNvPr>
              <p:cNvSpPr>
                <a:spLocks noChangeArrowheads="1"/>
              </p:cNvSpPr>
              <p:nvPr/>
            </p:nvSpPr>
            <p:spPr bwMode="auto">
              <a:xfrm>
                <a:off x="1807" y="1200"/>
                <a:ext cx="237" cy="309"/>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a:t>
                </a:r>
              </a:p>
            </p:txBody>
          </p:sp>
          <p:sp>
            <p:nvSpPr>
              <p:cNvPr id="58380" name="Rectangle 18">
                <a:extLst>
                  <a:ext uri="{FF2B5EF4-FFF2-40B4-BE49-F238E27FC236}">
                    <a16:creationId xmlns:a16="http://schemas.microsoft.com/office/drawing/2014/main" id="{FD7ADC2F-5342-4EC6-833C-B732C7D5BADA}"/>
                  </a:ext>
                </a:extLst>
              </p:cNvPr>
              <p:cNvSpPr>
                <a:spLocks noChangeArrowheads="1"/>
              </p:cNvSpPr>
              <p:nvPr/>
            </p:nvSpPr>
            <p:spPr bwMode="auto">
              <a:xfrm>
                <a:off x="2096" y="1104"/>
                <a:ext cx="2743" cy="556"/>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    Cost  -  Salvage Value    </a:t>
                </a:r>
              </a:p>
              <a:p>
                <a:pPr fontAlgn="base">
                  <a:spcBef>
                    <a:spcPct val="0"/>
                  </a:spcBef>
                  <a:spcAft>
                    <a:spcPct val="0"/>
                  </a:spcAft>
                  <a:defRPr/>
                </a:pPr>
                <a:r>
                  <a:rPr lang="en-US" sz="2600" dirty="0">
                    <a:solidFill>
                      <a:srgbClr val="B32C16">
                        <a:lumMod val="75000"/>
                      </a:srgbClr>
                    </a:solidFill>
                    <a:latin typeface="Arial" charset="0"/>
                  </a:rPr>
                  <a:t> Total Units of Production</a:t>
                </a:r>
              </a:p>
            </p:txBody>
          </p:sp>
        </p:grpSp>
        <p:sp>
          <p:nvSpPr>
            <p:cNvPr id="58376" name="Rectangle 19">
              <a:extLst>
                <a:ext uri="{FF2B5EF4-FFF2-40B4-BE49-F238E27FC236}">
                  <a16:creationId xmlns:a16="http://schemas.microsoft.com/office/drawing/2014/main" id="{2EB64C88-E9AE-47F6-9E62-3E623321F7F7}"/>
                </a:ext>
              </a:extLst>
            </p:cNvPr>
            <p:cNvSpPr>
              <a:spLocks noChangeArrowheads="1"/>
            </p:cNvSpPr>
            <p:nvPr/>
          </p:nvSpPr>
          <p:spPr bwMode="auto">
            <a:xfrm>
              <a:off x="145" y="949"/>
              <a:ext cx="958" cy="325"/>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sz="2800" dirty="0">
                  <a:solidFill>
                    <a:srgbClr val="B32C16">
                      <a:lumMod val="75000"/>
                    </a:srgbClr>
                  </a:solidFill>
                  <a:latin typeface="Arial" charset="0"/>
                </a:rPr>
                <a:t>Step 1:</a:t>
              </a:r>
            </a:p>
          </p:txBody>
        </p:sp>
        <p:sp>
          <p:nvSpPr>
            <p:cNvPr id="58377" name="Line 20">
              <a:extLst>
                <a:ext uri="{FF2B5EF4-FFF2-40B4-BE49-F238E27FC236}">
                  <a16:creationId xmlns:a16="http://schemas.microsoft.com/office/drawing/2014/main" id="{10C20497-85A5-4D23-8657-DFD752214009}"/>
                </a:ext>
              </a:extLst>
            </p:cNvPr>
            <p:cNvSpPr>
              <a:spLocks noChangeShapeType="1"/>
            </p:cNvSpPr>
            <p:nvPr/>
          </p:nvSpPr>
          <p:spPr bwMode="auto">
            <a:xfrm>
              <a:off x="2160" y="1488"/>
              <a:ext cx="2496" cy="0"/>
            </a:xfrm>
            <a:prstGeom prst="line">
              <a:avLst/>
            </a:prstGeom>
            <a:noFill/>
            <a:ln w="28575">
              <a:solidFill>
                <a:schemeClr val="accent3">
                  <a:lumMod val="75000"/>
                </a:schemeClr>
              </a:solidFill>
              <a:round/>
              <a:headEnd/>
              <a:tailEnd/>
            </a:ln>
          </p:spPr>
          <p:txBody>
            <a:bodyPr/>
            <a:lstStyle/>
            <a:p>
              <a:pPr fontAlgn="base">
                <a:spcBef>
                  <a:spcPct val="0"/>
                </a:spcBef>
                <a:spcAft>
                  <a:spcPct val="0"/>
                </a:spcAft>
                <a:defRPr/>
              </a:pPr>
              <a:endParaRPr lang="en-US" dirty="0">
                <a:solidFill>
                  <a:srgbClr val="B32C16">
                    <a:lumMod val="75000"/>
                  </a:srgbClr>
                </a:solidFill>
                <a:latin typeface="Arial" charset="0"/>
              </a:endParaRPr>
            </a:p>
          </p:txBody>
        </p:sp>
      </p:grpSp>
      <p:sp>
        <p:nvSpPr>
          <p:cNvPr id="35846" name="AutoShape 15">
            <a:extLst>
              <a:ext uri="{FF2B5EF4-FFF2-40B4-BE49-F238E27FC236}">
                <a16:creationId xmlns:a16="http://schemas.microsoft.com/office/drawing/2014/main" id="{5A5F0797-E10D-4671-B741-4383B3454776}"/>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6" descr="C:\Documents and Settings\Administrator\Local Settings\Temporary Internet Files\Content.IE5\K8Q5KUIX\MMj02867840000[1].gif">
            <a:extLst>
              <a:ext uri="{FF2B5EF4-FFF2-40B4-BE49-F238E27FC236}">
                <a16:creationId xmlns:a16="http://schemas.microsoft.com/office/drawing/2014/main" id="{291CE63A-6A8B-43E5-95B5-3D7EAB96772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4286250"/>
            <a:ext cx="11620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3">
            <a:extLst>
              <a:ext uri="{FF2B5EF4-FFF2-40B4-BE49-F238E27FC236}">
                <a16:creationId xmlns:a16="http://schemas.microsoft.com/office/drawing/2014/main" id="{68BD0D13-3DD9-44CF-BEDE-A3882AFEDEE2}"/>
              </a:ext>
            </a:extLst>
          </p:cNvPr>
          <p:cNvSpPr>
            <a:spLocks noGrp="1" noChangeArrowheads="1"/>
          </p:cNvSpPr>
          <p:nvPr>
            <p:ph type="title"/>
          </p:nvPr>
        </p:nvSpPr>
        <p:spPr>
          <a:xfrm>
            <a:off x="1752600" y="-79028"/>
            <a:ext cx="8001000" cy="1143000"/>
          </a:xfrm>
        </p:spPr>
        <p:txBody>
          <a:bodyPr/>
          <a:lstStyle/>
          <a:p>
            <a:pPr>
              <a:defRPr/>
            </a:pPr>
            <a:r>
              <a:rPr lang="en-US" dirty="0"/>
              <a:t>Units-of-Production Method</a:t>
            </a:r>
          </a:p>
        </p:txBody>
      </p:sp>
      <p:grpSp>
        <p:nvGrpSpPr>
          <p:cNvPr id="37892" name="Group 32">
            <a:extLst>
              <a:ext uri="{FF2B5EF4-FFF2-40B4-BE49-F238E27FC236}">
                <a16:creationId xmlns:a16="http://schemas.microsoft.com/office/drawing/2014/main" id="{B791049F-FE63-40AB-B9D9-3F4D7A8EC894}"/>
              </a:ext>
            </a:extLst>
          </p:cNvPr>
          <p:cNvGrpSpPr>
            <a:grpSpLocks/>
          </p:cNvGrpSpPr>
          <p:nvPr/>
        </p:nvGrpSpPr>
        <p:grpSpPr bwMode="auto">
          <a:xfrm>
            <a:off x="1752600" y="3092450"/>
            <a:ext cx="7620000" cy="1022350"/>
            <a:chOff x="228600" y="3047999"/>
            <a:chExt cx="7620000" cy="1022098"/>
          </a:xfrm>
        </p:grpSpPr>
        <p:grpSp>
          <p:nvGrpSpPr>
            <p:cNvPr id="37908" name="Group 13">
              <a:extLst>
                <a:ext uri="{FF2B5EF4-FFF2-40B4-BE49-F238E27FC236}">
                  <a16:creationId xmlns:a16="http://schemas.microsoft.com/office/drawing/2014/main" id="{319F450A-1419-400A-A7BD-9F157D4B83F9}"/>
                </a:ext>
              </a:extLst>
            </p:cNvPr>
            <p:cNvGrpSpPr>
              <a:grpSpLocks/>
            </p:cNvGrpSpPr>
            <p:nvPr/>
          </p:nvGrpSpPr>
          <p:grpSpPr bwMode="auto">
            <a:xfrm>
              <a:off x="228600" y="3047999"/>
              <a:ext cx="7620000" cy="1022098"/>
              <a:chOff x="0" y="912"/>
              <a:chExt cx="4944" cy="941"/>
            </a:xfrm>
          </p:grpSpPr>
          <p:sp>
            <p:nvSpPr>
              <p:cNvPr id="18" name="Rectangle 14">
                <a:extLst>
                  <a:ext uri="{FF2B5EF4-FFF2-40B4-BE49-F238E27FC236}">
                    <a16:creationId xmlns:a16="http://schemas.microsoft.com/office/drawing/2014/main" id="{FF18A717-A074-4D66-AA7D-50FFEDDFB245}"/>
                  </a:ext>
                </a:extLst>
              </p:cNvPr>
              <p:cNvSpPr>
                <a:spLocks noChangeArrowheads="1"/>
              </p:cNvSpPr>
              <p:nvPr/>
            </p:nvSpPr>
            <p:spPr bwMode="auto">
              <a:xfrm>
                <a:off x="0" y="960"/>
                <a:ext cx="4944" cy="864"/>
              </a:xfrm>
              <a:prstGeom prst="rect">
                <a:avLst/>
              </a:prstGeom>
              <a:solidFill>
                <a:srgbClr val="F6E9B4"/>
              </a:solidFill>
              <a:ln w="9525">
                <a:solidFill>
                  <a:schemeClr val="tx1"/>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sz="1200" dirty="0">
                  <a:solidFill>
                    <a:srgbClr val="B32C16">
                      <a:lumMod val="75000"/>
                    </a:srgbClr>
                  </a:solidFill>
                  <a:latin typeface="Arial" charset="0"/>
                </a:endParaRPr>
              </a:p>
            </p:txBody>
          </p:sp>
          <p:grpSp>
            <p:nvGrpSpPr>
              <p:cNvPr id="37914" name="Group 15">
                <a:extLst>
                  <a:ext uri="{FF2B5EF4-FFF2-40B4-BE49-F238E27FC236}">
                    <a16:creationId xmlns:a16="http://schemas.microsoft.com/office/drawing/2014/main" id="{52C8859A-CD02-4E41-9F57-A65EF2BF54C9}"/>
                  </a:ext>
                </a:extLst>
              </p:cNvPr>
              <p:cNvGrpSpPr>
                <a:grpSpLocks/>
              </p:cNvGrpSpPr>
              <p:nvPr/>
            </p:nvGrpSpPr>
            <p:grpSpPr bwMode="auto">
              <a:xfrm>
                <a:off x="274" y="1260"/>
                <a:ext cx="2995" cy="593"/>
                <a:chOff x="274" y="1164"/>
                <a:chExt cx="2995" cy="593"/>
              </a:xfrm>
            </p:grpSpPr>
            <p:sp>
              <p:nvSpPr>
                <p:cNvPr id="22" name="Rectangle 16">
                  <a:extLst>
                    <a:ext uri="{FF2B5EF4-FFF2-40B4-BE49-F238E27FC236}">
                      <a16:creationId xmlns:a16="http://schemas.microsoft.com/office/drawing/2014/main" id="{97C9BB8C-02C8-4E82-BFD0-51F7103A0104}"/>
                    </a:ext>
                  </a:extLst>
                </p:cNvPr>
                <p:cNvSpPr>
                  <a:spLocks noChangeArrowheads="1"/>
                </p:cNvSpPr>
                <p:nvPr/>
              </p:nvSpPr>
              <p:spPr bwMode="auto">
                <a:xfrm>
                  <a:off x="274" y="1164"/>
                  <a:ext cx="959" cy="593"/>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fontAlgn="base">
                    <a:spcBef>
                      <a:spcPct val="0"/>
                    </a:spcBef>
                    <a:spcAft>
                      <a:spcPct val="0"/>
                    </a:spcAft>
                    <a:defRPr/>
                  </a:pPr>
                  <a:r>
                    <a:rPr lang="en-US" dirty="0">
                      <a:solidFill>
                        <a:srgbClr val="B32C16">
                          <a:lumMod val="75000"/>
                        </a:srgbClr>
                      </a:solidFill>
                      <a:latin typeface="Arial" charset="0"/>
                    </a:rPr>
                    <a:t>Per Unit</a:t>
                  </a:r>
                </a:p>
              </p:txBody>
            </p:sp>
            <p:sp>
              <p:nvSpPr>
                <p:cNvPr id="23" name="Rectangle 17">
                  <a:extLst>
                    <a:ext uri="{FF2B5EF4-FFF2-40B4-BE49-F238E27FC236}">
                      <a16:creationId xmlns:a16="http://schemas.microsoft.com/office/drawing/2014/main" id="{53E86057-9C22-4628-BFF3-5A83DF5B1313}"/>
                    </a:ext>
                  </a:extLst>
                </p:cNvPr>
                <p:cNvSpPr>
                  <a:spLocks noChangeArrowheads="1"/>
                </p:cNvSpPr>
                <p:nvPr/>
              </p:nvSpPr>
              <p:spPr bwMode="auto">
                <a:xfrm>
                  <a:off x="1236" y="1260"/>
                  <a:ext cx="206" cy="338"/>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24" name="Rectangle 18">
                  <a:extLst>
                    <a:ext uri="{FF2B5EF4-FFF2-40B4-BE49-F238E27FC236}">
                      <a16:creationId xmlns:a16="http://schemas.microsoft.com/office/drawing/2014/main" id="{511C3D4B-7DC2-4D60-A143-0B79836E7725}"/>
                    </a:ext>
                  </a:extLst>
                </p:cNvPr>
                <p:cNvSpPr>
                  <a:spLocks noChangeArrowheads="1"/>
                </p:cNvSpPr>
                <p:nvPr/>
              </p:nvSpPr>
              <p:spPr bwMode="auto">
                <a:xfrm>
                  <a:off x="1339" y="1164"/>
                  <a:ext cx="1930" cy="593"/>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    Cost  -  Salvage Value    </a:t>
                  </a:r>
                </a:p>
                <a:p>
                  <a:pPr fontAlgn="base">
                    <a:spcBef>
                      <a:spcPct val="0"/>
                    </a:spcBef>
                    <a:spcAft>
                      <a:spcPct val="0"/>
                    </a:spcAft>
                    <a:defRPr/>
                  </a:pPr>
                  <a:r>
                    <a:rPr lang="en-US" dirty="0">
                      <a:solidFill>
                        <a:srgbClr val="B32C16">
                          <a:lumMod val="75000"/>
                        </a:srgbClr>
                      </a:solidFill>
                      <a:latin typeface="Arial" charset="0"/>
                    </a:rPr>
                    <a:t> Total Units of Production</a:t>
                  </a:r>
                </a:p>
              </p:txBody>
            </p:sp>
          </p:grpSp>
          <p:sp>
            <p:nvSpPr>
              <p:cNvPr id="20" name="Rectangle 19">
                <a:extLst>
                  <a:ext uri="{FF2B5EF4-FFF2-40B4-BE49-F238E27FC236}">
                    <a16:creationId xmlns:a16="http://schemas.microsoft.com/office/drawing/2014/main" id="{F1D06CCF-9E37-4356-90A8-A2E57A33ADE6}"/>
                  </a:ext>
                </a:extLst>
              </p:cNvPr>
              <p:cNvSpPr>
                <a:spLocks noChangeArrowheads="1"/>
              </p:cNvSpPr>
              <p:nvPr/>
            </p:nvSpPr>
            <p:spPr bwMode="auto">
              <a:xfrm>
                <a:off x="145" y="912"/>
                <a:ext cx="958" cy="338"/>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Step 1:</a:t>
                </a:r>
              </a:p>
            </p:txBody>
          </p:sp>
          <p:sp>
            <p:nvSpPr>
              <p:cNvPr id="21" name="Line 20">
                <a:extLst>
                  <a:ext uri="{FF2B5EF4-FFF2-40B4-BE49-F238E27FC236}">
                    <a16:creationId xmlns:a16="http://schemas.microsoft.com/office/drawing/2014/main" id="{3705CDD1-0CDE-4708-8675-C6EBEEED1D89}"/>
                  </a:ext>
                </a:extLst>
              </p:cNvPr>
              <p:cNvSpPr>
                <a:spLocks noChangeShapeType="1"/>
              </p:cNvSpPr>
              <p:nvPr/>
            </p:nvSpPr>
            <p:spPr bwMode="auto">
              <a:xfrm>
                <a:off x="1442" y="1536"/>
                <a:ext cx="1751" cy="7"/>
              </a:xfrm>
              <a:prstGeom prst="line">
                <a:avLst/>
              </a:prstGeom>
              <a:noFill/>
              <a:ln w="19050">
                <a:solidFill>
                  <a:schemeClr val="accent3">
                    <a:lumMod val="75000"/>
                  </a:schemeClr>
                </a:solidFill>
                <a:round/>
                <a:headEnd/>
                <a:tailEnd/>
              </a:ln>
            </p:spPr>
            <p:txBody>
              <a:bodyPr/>
              <a:lstStyle/>
              <a:p>
                <a:pPr fontAlgn="base">
                  <a:spcBef>
                    <a:spcPct val="0"/>
                  </a:spcBef>
                  <a:spcAft>
                    <a:spcPct val="0"/>
                  </a:spcAft>
                  <a:defRPr/>
                </a:pPr>
                <a:endParaRPr lang="en-US" sz="1200" dirty="0">
                  <a:solidFill>
                    <a:srgbClr val="B32C16">
                      <a:lumMod val="75000"/>
                    </a:srgbClr>
                  </a:solidFill>
                  <a:latin typeface="Arial" charset="0"/>
                </a:endParaRPr>
              </a:p>
            </p:txBody>
          </p:sp>
        </p:grpSp>
        <p:sp>
          <p:nvSpPr>
            <p:cNvPr id="25" name="Rectangle 17">
              <a:extLst>
                <a:ext uri="{FF2B5EF4-FFF2-40B4-BE49-F238E27FC236}">
                  <a16:creationId xmlns:a16="http://schemas.microsoft.com/office/drawing/2014/main" id="{342E8216-0351-4ADB-8594-0186153D6043}"/>
                </a:ext>
              </a:extLst>
            </p:cNvPr>
            <p:cNvSpPr>
              <a:spLocks noChangeArrowheads="1"/>
            </p:cNvSpPr>
            <p:nvPr/>
          </p:nvSpPr>
          <p:spPr bwMode="auto">
            <a:xfrm>
              <a:off x="5092700" y="3519371"/>
              <a:ext cx="317500" cy="366622"/>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26" name="TextBox 25">
              <a:extLst>
                <a:ext uri="{FF2B5EF4-FFF2-40B4-BE49-F238E27FC236}">
                  <a16:creationId xmlns:a16="http://schemas.microsoft.com/office/drawing/2014/main" id="{942A0168-B1AF-466E-8C09-2458AE702EE6}"/>
                </a:ext>
              </a:extLst>
            </p:cNvPr>
            <p:cNvSpPr txBox="1"/>
            <p:nvPr/>
          </p:nvSpPr>
          <p:spPr>
            <a:xfrm>
              <a:off x="5410200" y="3395576"/>
              <a:ext cx="990600" cy="645953"/>
            </a:xfrm>
            <a:prstGeom prst="rect">
              <a:avLst/>
            </a:prstGeom>
            <a:noFill/>
          </p:spPr>
          <p:txBody>
            <a:bodyPr>
              <a:spAutoFit/>
            </a:bodyPr>
            <a:lstStyle/>
            <a:p>
              <a:pPr fontAlgn="base">
                <a:spcBef>
                  <a:spcPct val="0"/>
                </a:spcBef>
                <a:spcAft>
                  <a:spcPct val="0"/>
                </a:spcAft>
                <a:defRPr/>
              </a:pPr>
              <a:r>
                <a:rPr lang="en-US" dirty="0">
                  <a:solidFill>
                    <a:srgbClr val="B32C16">
                      <a:lumMod val="75000"/>
                    </a:srgbClr>
                  </a:solidFill>
                  <a:latin typeface="Arial" charset="0"/>
                </a:rPr>
                <a:t>$9,000</a:t>
              </a:r>
              <a:br>
                <a:rPr lang="en-US" dirty="0">
                  <a:solidFill>
                    <a:srgbClr val="B32C16">
                      <a:lumMod val="75000"/>
                    </a:srgbClr>
                  </a:solidFill>
                  <a:latin typeface="Arial" charset="0"/>
                </a:rPr>
              </a:br>
              <a:r>
                <a:rPr lang="en-US" dirty="0">
                  <a:solidFill>
                    <a:srgbClr val="B32C16">
                      <a:lumMod val="75000"/>
                    </a:srgbClr>
                  </a:solidFill>
                  <a:latin typeface="Arial" charset="0"/>
                </a:rPr>
                <a:t>36,000</a:t>
              </a:r>
            </a:p>
          </p:txBody>
        </p:sp>
        <p:cxnSp>
          <p:nvCxnSpPr>
            <p:cNvPr id="28" name="Straight Connector 27">
              <a:extLst>
                <a:ext uri="{FF2B5EF4-FFF2-40B4-BE49-F238E27FC236}">
                  <a16:creationId xmlns:a16="http://schemas.microsoft.com/office/drawing/2014/main" id="{E6557785-71B4-4204-9F33-8C734DA14447}"/>
                </a:ext>
              </a:extLst>
            </p:cNvPr>
            <p:cNvCxnSpPr>
              <a:stCxn id="26" idx="1"/>
              <a:endCxn id="26" idx="3"/>
            </p:cNvCxnSpPr>
            <p:nvPr/>
          </p:nvCxnSpPr>
          <p:spPr>
            <a:xfrm rot="10800000" flipH="1">
              <a:off x="5410200" y="3717759"/>
              <a:ext cx="990600" cy="1588"/>
            </a:xfrm>
            <a:prstGeom prst="line">
              <a:avLst/>
            </a:prstGeom>
            <a:ln w="1905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5ECAD12-3665-4F98-A22C-AA7E31928AF6}"/>
                </a:ext>
              </a:extLst>
            </p:cNvPr>
            <p:cNvSpPr txBox="1"/>
            <p:nvPr/>
          </p:nvSpPr>
          <p:spPr>
            <a:xfrm>
              <a:off x="6400800" y="3516197"/>
              <a:ext cx="1397000" cy="369796"/>
            </a:xfrm>
            <a:prstGeom prst="rect">
              <a:avLst/>
            </a:prstGeom>
            <a:noFill/>
          </p:spPr>
          <p:txBody>
            <a:bodyPr wrap="none">
              <a:spAutoFit/>
            </a:bodyPr>
            <a:lstStyle/>
            <a:p>
              <a:pPr fontAlgn="base">
                <a:spcBef>
                  <a:spcPct val="0"/>
                </a:spcBef>
                <a:spcAft>
                  <a:spcPct val="0"/>
                </a:spcAft>
                <a:defRPr/>
              </a:pPr>
              <a:r>
                <a:rPr lang="en-US" dirty="0">
                  <a:solidFill>
                    <a:srgbClr val="B32C16">
                      <a:lumMod val="75000"/>
                    </a:srgbClr>
                  </a:solidFill>
                  <a:latin typeface="Arial" charset="0"/>
                </a:rPr>
                <a:t>= </a:t>
              </a:r>
              <a:r>
                <a:rPr lang="en-US" dirty="0">
                  <a:solidFill>
                    <a:srgbClr val="002060"/>
                  </a:solidFill>
                  <a:effectLst>
                    <a:outerShdw blurRad="38100" dist="38100" dir="2700000" algn="tl">
                      <a:srgbClr val="000000">
                        <a:alpha val="43137"/>
                      </a:srgbClr>
                    </a:outerShdw>
                  </a:effectLst>
                  <a:latin typeface="Arial" charset="0"/>
                </a:rPr>
                <a:t>$</a:t>
              </a:r>
              <a:r>
                <a:rPr lang="en-US" dirty="0">
                  <a:solidFill>
                    <a:srgbClr val="002060"/>
                  </a:solidFill>
                  <a:latin typeface="Arial" charset="0"/>
                </a:rPr>
                <a:t>0.25/unit</a:t>
              </a:r>
            </a:p>
          </p:txBody>
        </p:sp>
      </p:grpSp>
      <p:grpSp>
        <p:nvGrpSpPr>
          <p:cNvPr id="37893" name="Group 33">
            <a:extLst>
              <a:ext uri="{FF2B5EF4-FFF2-40B4-BE49-F238E27FC236}">
                <a16:creationId xmlns:a16="http://schemas.microsoft.com/office/drawing/2014/main" id="{667C8C45-0BAC-4670-915A-C8E7611F8122}"/>
              </a:ext>
            </a:extLst>
          </p:cNvPr>
          <p:cNvGrpSpPr>
            <a:grpSpLocks/>
          </p:cNvGrpSpPr>
          <p:nvPr/>
        </p:nvGrpSpPr>
        <p:grpSpPr bwMode="auto">
          <a:xfrm>
            <a:off x="1752600" y="4267200"/>
            <a:ext cx="8763000" cy="1257300"/>
            <a:chOff x="228600" y="4267200"/>
            <a:chExt cx="8763000" cy="1256880"/>
          </a:xfrm>
        </p:grpSpPr>
        <p:pic>
          <p:nvPicPr>
            <p:cNvPr id="37897" name="Picture 5" descr="C:\Documents and Settings\Administrator\Local Settings\Temporary Internet Files\Content.IE5\K8Q5KUIX\MMj02867840000[1].gif">
              <a:extLst>
                <a:ext uri="{FF2B5EF4-FFF2-40B4-BE49-F238E27FC236}">
                  <a16:creationId xmlns:a16="http://schemas.microsoft.com/office/drawing/2014/main" id="{49F87CA6-FB93-4DD1-88AF-D0F391AC3ED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4343399"/>
              <a:ext cx="1143000" cy="1180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7898" name="Group 21">
              <a:extLst>
                <a:ext uri="{FF2B5EF4-FFF2-40B4-BE49-F238E27FC236}">
                  <a16:creationId xmlns:a16="http://schemas.microsoft.com/office/drawing/2014/main" id="{884C18CC-4334-4B84-BF71-1DD5FA038777}"/>
                </a:ext>
              </a:extLst>
            </p:cNvPr>
            <p:cNvGrpSpPr>
              <a:grpSpLocks/>
            </p:cNvGrpSpPr>
            <p:nvPr/>
          </p:nvGrpSpPr>
          <p:grpSpPr bwMode="auto">
            <a:xfrm>
              <a:off x="228600" y="4267200"/>
              <a:ext cx="8763000" cy="1255742"/>
              <a:chOff x="60" y="2496"/>
              <a:chExt cx="5568" cy="1008"/>
            </a:xfrm>
          </p:grpSpPr>
          <p:sp>
            <p:nvSpPr>
              <p:cNvPr id="9" name="Rectangle 3">
                <a:extLst>
                  <a:ext uri="{FF2B5EF4-FFF2-40B4-BE49-F238E27FC236}">
                    <a16:creationId xmlns:a16="http://schemas.microsoft.com/office/drawing/2014/main" id="{410F64B5-941C-4B7A-98C5-2ED57D0DB2B7}"/>
                  </a:ext>
                </a:extLst>
              </p:cNvPr>
              <p:cNvSpPr>
                <a:spLocks noChangeArrowheads="1"/>
              </p:cNvSpPr>
              <p:nvPr/>
            </p:nvSpPr>
            <p:spPr bwMode="auto">
              <a:xfrm>
                <a:off x="60" y="2496"/>
                <a:ext cx="5568" cy="1008"/>
              </a:xfrm>
              <a:prstGeom prst="rect">
                <a:avLst/>
              </a:prstGeom>
              <a:solidFill>
                <a:srgbClr val="F6E9B4"/>
              </a:solidFill>
              <a:ln w="9525">
                <a:solidFill>
                  <a:srgbClr val="663300"/>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sz="1200" dirty="0">
                  <a:solidFill>
                    <a:srgbClr val="B32C16">
                      <a:lumMod val="75000"/>
                    </a:srgbClr>
                  </a:solidFill>
                  <a:latin typeface="Arial" charset="0"/>
                </a:endParaRPr>
              </a:p>
            </p:txBody>
          </p:sp>
          <p:sp>
            <p:nvSpPr>
              <p:cNvPr id="10" name="Rectangle 4">
                <a:extLst>
                  <a:ext uri="{FF2B5EF4-FFF2-40B4-BE49-F238E27FC236}">
                    <a16:creationId xmlns:a16="http://schemas.microsoft.com/office/drawing/2014/main" id="{47AE10C6-1681-4012-8FC6-68D7364F9221}"/>
                  </a:ext>
                </a:extLst>
              </p:cNvPr>
              <p:cNvSpPr>
                <a:spLocks noChangeArrowheads="1"/>
              </p:cNvSpPr>
              <p:nvPr/>
            </p:nvSpPr>
            <p:spPr bwMode="auto">
              <a:xfrm>
                <a:off x="145" y="2507"/>
                <a:ext cx="958" cy="293"/>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Step 2:</a:t>
                </a:r>
              </a:p>
            </p:txBody>
          </p:sp>
          <p:grpSp>
            <p:nvGrpSpPr>
              <p:cNvPr id="37902" name="Group 5">
                <a:extLst>
                  <a:ext uri="{FF2B5EF4-FFF2-40B4-BE49-F238E27FC236}">
                    <a16:creationId xmlns:a16="http://schemas.microsoft.com/office/drawing/2014/main" id="{A20FF328-C23F-43B8-8314-8EBC9FE2103B}"/>
                  </a:ext>
                </a:extLst>
              </p:cNvPr>
              <p:cNvGrpSpPr>
                <a:grpSpLocks/>
              </p:cNvGrpSpPr>
              <p:nvPr/>
            </p:nvGrpSpPr>
            <p:grpSpPr bwMode="auto">
              <a:xfrm>
                <a:off x="274" y="2640"/>
                <a:ext cx="3546" cy="739"/>
                <a:chOff x="274" y="2544"/>
                <a:chExt cx="3546" cy="739"/>
              </a:xfrm>
            </p:grpSpPr>
            <p:sp>
              <p:nvSpPr>
                <p:cNvPr id="12" name="Rectangle 6">
                  <a:extLst>
                    <a:ext uri="{FF2B5EF4-FFF2-40B4-BE49-F238E27FC236}">
                      <a16:creationId xmlns:a16="http://schemas.microsoft.com/office/drawing/2014/main" id="{4CFE28B4-F984-4F4F-826D-FBB09B62B18D}"/>
                    </a:ext>
                  </a:extLst>
                </p:cNvPr>
                <p:cNvSpPr>
                  <a:spLocks noChangeArrowheads="1"/>
                </p:cNvSpPr>
                <p:nvPr/>
              </p:nvSpPr>
              <p:spPr bwMode="auto">
                <a:xfrm>
                  <a:off x="274" y="2662"/>
                  <a:ext cx="939" cy="51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fontAlgn="base">
                    <a:spcBef>
                      <a:spcPct val="0"/>
                    </a:spcBef>
                    <a:spcAft>
                      <a:spcPct val="0"/>
                    </a:spcAft>
                    <a:defRPr/>
                  </a:pPr>
                  <a:r>
                    <a:rPr lang="en-US" dirty="0">
                      <a:solidFill>
                        <a:srgbClr val="B32C16">
                          <a:lumMod val="75000"/>
                        </a:srgbClr>
                      </a:solidFill>
                      <a:latin typeface="Arial" charset="0"/>
                    </a:rPr>
                    <a:t>    Expense</a:t>
                  </a:r>
                </a:p>
              </p:txBody>
            </p:sp>
            <p:sp>
              <p:nvSpPr>
                <p:cNvPr id="13" name="Rectangle 7">
                  <a:extLst>
                    <a:ext uri="{FF2B5EF4-FFF2-40B4-BE49-F238E27FC236}">
                      <a16:creationId xmlns:a16="http://schemas.microsoft.com/office/drawing/2014/main" id="{D159E679-B945-45CC-BCA5-B14CDFDF373A}"/>
                    </a:ext>
                  </a:extLst>
                </p:cNvPr>
                <p:cNvSpPr>
                  <a:spLocks noChangeArrowheads="1"/>
                </p:cNvSpPr>
                <p:nvPr/>
              </p:nvSpPr>
              <p:spPr bwMode="auto">
                <a:xfrm>
                  <a:off x="1174" y="2806"/>
                  <a:ext cx="202" cy="294"/>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14" name="Rectangle 8">
                  <a:extLst>
                    <a:ext uri="{FF2B5EF4-FFF2-40B4-BE49-F238E27FC236}">
                      <a16:creationId xmlns:a16="http://schemas.microsoft.com/office/drawing/2014/main" id="{27FDD1ED-1995-4806-A988-246E2D36B301}"/>
                    </a:ext>
                  </a:extLst>
                </p:cNvPr>
                <p:cNvSpPr>
                  <a:spLocks noChangeArrowheads="1"/>
                </p:cNvSpPr>
                <p:nvPr/>
              </p:nvSpPr>
              <p:spPr bwMode="auto">
                <a:xfrm>
                  <a:off x="1319" y="2662"/>
                  <a:ext cx="939" cy="51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algn="ctr" fontAlgn="base">
                    <a:spcBef>
                      <a:spcPct val="0"/>
                    </a:spcBef>
                    <a:spcAft>
                      <a:spcPct val="0"/>
                    </a:spcAft>
                    <a:defRPr/>
                  </a:pPr>
                  <a:r>
                    <a:rPr lang="en-US" dirty="0">
                      <a:solidFill>
                        <a:srgbClr val="B32C16">
                          <a:lumMod val="75000"/>
                        </a:srgbClr>
                      </a:solidFill>
                      <a:latin typeface="Arial" charset="0"/>
                    </a:rPr>
                    <a:t>Per Unit</a:t>
                  </a:r>
                </a:p>
              </p:txBody>
            </p:sp>
            <p:sp>
              <p:nvSpPr>
                <p:cNvPr id="15" name="Rectangle 9">
                  <a:extLst>
                    <a:ext uri="{FF2B5EF4-FFF2-40B4-BE49-F238E27FC236}">
                      <a16:creationId xmlns:a16="http://schemas.microsoft.com/office/drawing/2014/main" id="{3D27E2C2-7BFD-4E22-9119-9972046CD862}"/>
                    </a:ext>
                  </a:extLst>
                </p:cNvPr>
                <p:cNvSpPr>
                  <a:spLocks noChangeArrowheads="1"/>
                </p:cNvSpPr>
                <p:nvPr/>
              </p:nvSpPr>
              <p:spPr bwMode="auto">
                <a:xfrm>
                  <a:off x="2239" y="2783"/>
                  <a:ext cx="238" cy="293"/>
                </a:xfrm>
                <a:prstGeom prst="rect">
                  <a:avLst/>
                </a:prstGeom>
                <a:solidFill>
                  <a:srgbClr val="F6E9B4"/>
                </a:solidFill>
                <a:ln w="12700">
                  <a:noFill/>
                  <a:miter lim="800000"/>
                  <a:headEnd/>
                  <a:tailEnd/>
                </a:ln>
              </p:spPr>
              <p:txBody>
                <a:bodyPr lIns="90488" tIns="44450" rIns="90488" bIns="44450">
                  <a:spAutoFit/>
                </a:bodyPr>
                <a:lstStyle/>
                <a:p>
                  <a:pPr fontAlgn="base">
                    <a:spcBef>
                      <a:spcPct val="0"/>
                    </a:spcBef>
                    <a:spcAft>
                      <a:spcPct val="0"/>
                    </a:spcAft>
                    <a:defRPr/>
                  </a:pPr>
                  <a:r>
                    <a:rPr lang="en-US" b="1" dirty="0">
                      <a:solidFill>
                        <a:srgbClr val="B32C16">
                          <a:lumMod val="75000"/>
                        </a:srgbClr>
                      </a:solidFill>
                      <a:latin typeface="Arial" charset="0"/>
                    </a:rPr>
                    <a:t>×</a:t>
                  </a:r>
                </a:p>
              </p:txBody>
            </p:sp>
            <p:sp>
              <p:nvSpPr>
                <p:cNvPr id="16" name="Rectangle 10">
                  <a:extLst>
                    <a:ext uri="{FF2B5EF4-FFF2-40B4-BE49-F238E27FC236}">
                      <a16:creationId xmlns:a16="http://schemas.microsoft.com/office/drawing/2014/main" id="{2FCD9C1D-40FA-4514-BAC7-269BB30F38B0}"/>
                    </a:ext>
                  </a:extLst>
                </p:cNvPr>
                <p:cNvSpPr>
                  <a:spLocks noChangeArrowheads="1"/>
                </p:cNvSpPr>
                <p:nvPr/>
              </p:nvSpPr>
              <p:spPr bwMode="auto">
                <a:xfrm>
                  <a:off x="2159" y="2544"/>
                  <a:ext cx="1661" cy="739"/>
                </a:xfrm>
                <a:prstGeom prst="rect">
                  <a:avLst/>
                </a:prstGeom>
                <a:noFill/>
                <a:ln w="12700">
                  <a:noFill/>
                  <a:miter lim="800000"/>
                  <a:headEnd/>
                  <a:tailEnd/>
                </a:ln>
              </p:spPr>
              <p:txBody>
                <a:bodyPr lIns="90488" tIns="44450" rIns="90488" bIns="44450">
                  <a:spAutoFit/>
                </a:bodyPr>
                <a:lstStyle/>
                <a:p>
                  <a:pPr algn="ctr" fontAlgn="base">
                    <a:spcBef>
                      <a:spcPct val="0"/>
                    </a:spcBef>
                    <a:spcAft>
                      <a:spcPct val="0"/>
                    </a:spcAft>
                    <a:defRPr/>
                  </a:pPr>
                  <a:r>
                    <a:rPr lang="en-US" dirty="0">
                      <a:solidFill>
                        <a:srgbClr val="B32C16">
                          <a:lumMod val="75000"/>
                        </a:srgbClr>
                      </a:solidFill>
                      <a:latin typeface="Arial" charset="0"/>
                    </a:rPr>
                    <a:t>Number of Units Produced</a:t>
                  </a:r>
                  <a:br>
                    <a:rPr lang="en-US" dirty="0">
                      <a:solidFill>
                        <a:srgbClr val="B32C16">
                          <a:lumMod val="75000"/>
                        </a:srgbClr>
                      </a:solidFill>
                      <a:latin typeface="Arial" charset="0"/>
                    </a:rPr>
                  </a:br>
                  <a:r>
                    <a:rPr lang="en-US" dirty="0">
                      <a:solidFill>
                        <a:srgbClr val="B32C16">
                          <a:lumMod val="75000"/>
                        </a:srgbClr>
                      </a:solidFill>
                      <a:latin typeface="Arial" charset="0"/>
                    </a:rPr>
                    <a:t>in the Period</a:t>
                  </a:r>
                </a:p>
              </p:txBody>
            </p:sp>
          </p:grpSp>
        </p:grpSp>
        <p:sp>
          <p:nvSpPr>
            <p:cNvPr id="30" name="TextBox 29">
              <a:extLst>
                <a:ext uri="{FF2B5EF4-FFF2-40B4-BE49-F238E27FC236}">
                  <a16:creationId xmlns:a16="http://schemas.microsoft.com/office/drawing/2014/main" id="{F9431BF9-CC65-4FC9-9D83-0B12E6996312}"/>
                </a:ext>
              </a:extLst>
            </p:cNvPr>
            <p:cNvSpPr txBox="1"/>
            <p:nvPr/>
          </p:nvSpPr>
          <p:spPr>
            <a:xfrm>
              <a:off x="5791200" y="4684574"/>
              <a:ext cx="2768600" cy="369763"/>
            </a:xfrm>
            <a:prstGeom prst="rect">
              <a:avLst/>
            </a:prstGeom>
            <a:noFill/>
          </p:spPr>
          <p:txBody>
            <a:bodyPr wrap="none">
              <a:spAutoFit/>
            </a:bodyPr>
            <a:lstStyle/>
            <a:p>
              <a:pPr fontAlgn="base">
                <a:spcBef>
                  <a:spcPct val="0"/>
                </a:spcBef>
                <a:spcAft>
                  <a:spcPct val="0"/>
                </a:spcAft>
                <a:defRPr/>
              </a:pPr>
              <a:r>
                <a:rPr lang="en-US" dirty="0">
                  <a:solidFill>
                    <a:srgbClr val="B32C16">
                      <a:lumMod val="75000"/>
                    </a:srgbClr>
                  </a:solidFill>
                  <a:latin typeface="Arial" charset="0"/>
                </a:rPr>
                <a:t>= $0.25 × 7,000 </a:t>
              </a:r>
              <a:r>
                <a:rPr lang="en-US" dirty="0">
                  <a:solidFill>
                    <a:srgbClr val="002060"/>
                  </a:solidFill>
                  <a:effectLst>
                    <a:outerShdw blurRad="38100" dist="38100" dir="2700000" algn="tl">
                      <a:srgbClr val="000000">
                        <a:alpha val="43137"/>
                      </a:srgbClr>
                    </a:outerShdw>
                  </a:effectLst>
                  <a:latin typeface="Arial" charset="0"/>
                </a:rPr>
                <a:t>= $</a:t>
              </a:r>
              <a:r>
                <a:rPr lang="en-US" dirty="0">
                  <a:solidFill>
                    <a:srgbClr val="002060"/>
                  </a:solidFill>
                  <a:latin typeface="Arial" charset="0"/>
                </a:rPr>
                <a:t>1,750</a:t>
              </a:r>
            </a:p>
          </p:txBody>
        </p:sp>
      </p:grpSp>
      <p:sp>
        <p:nvSpPr>
          <p:cNvPr id="37894" name="TextBox 30">
            <a:extLst>
              <a:ext uri="{FF2B5EF4-FFF2-40B4-BE49-F238E27FC236}">
                <a16:creationId xmlns:a16="http://schemas.microsoft.com/office/drawing/2014/main" id="{7937F6F9-079F-436C-8A24-162F17EE2A17}"/>
              </a:ext>
            </a:extLst>
          </p:cNvPr>
          <p:cNvSpPr txBox="1">
            <a:spLocks noChangeArrowheads="1"/>
          </p:cNvSpPr>
          <p:nvPr/>
        </p:nvSpPr>
        <p:spPr bwMode="auto">
          <a:xfrm>
            <a:off x="5334000" y="1905001"/>
            <a:ext cx="457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Assume that 7,000 units were inspected during 2011. Depreciation would be calculated as follows:</a:t>
            </a:r>
          </a:p>
        </p:txBody>
      </p:sp>
      <p:sp>
        <p:nvSpPr>
          <p:cNvPr id="37895" name="AutoShape 15">
            <a:extLst>
              <a:ext uri="{FF2B5EF4-FFF2-40B4-BE49-F238E27FC236}">
                <a16:creationId xmlns:a16="http://schemas.microsoft.com/office/drawing/2014/main" id="{7A67ACA8-A843-4904-852F-E3135CB10C3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37896" name="Picture 32" descr="SL Depreciation Example 1.png">
            <a:extLst>
              <a:ext uri="{FF2B5EF4-FFF2-40B4-BE49-F238E27FC236}">
                <a16:creationId xmlns:a16="http://schemas.microsoft.com/office/drawing/2014/main" id="{9808E0CA-1EB3-495F-A53E-CED5C2805E3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1" y="1447800"/>
            <a:ext cx="348932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blinds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482C-B917-45B9-8855-59577581E9E5}"/>
              </a:ext>
            </a:extLst>
          </p:cNvPr>
          <p:cNvSpPr>
            <a:spLocks noGrp="1"/>
          </p:cNvSpPr>
          <p:nvPr>
            <p:ph type="title"/>
          </p:nvPr>
        </p:nvSpPr>
        <p:spPr>
          <a:xfrm>
            <a:off x="-193675" y="150814"/>
            <a:ext cx="11379200" cy="1143000"/>
          </a:xfrm>
        </p:spPr>
        <p:txBody>
          <a:bodyPr>
            <a:normAutofit/>
          </a:bodyPr>
          <a:lstStyle/>
          <a:p>
            <a:pPr>
              <a:defRPr/>
            </a:pPr>
            <a:r>
              <a:rPr lang="en-US" sz="2800" dirty="0"/>
              <a:t>Units-of-Production</a:t>
            </a:r>
            <a:br>
              <a:rPr lang="en-US" sz="2800" dirty="0"/>
            </a:br>
            <a:r>
              <a:rPr lang="en-US" sz="2800" dirty="0"/>
              <a:t>Depreciation Schedule</a:t>
            </a:r>
          </a:p>
        </p:txBody>
      </p:sp>
      <p:sp>
        <p:nvSpPr>
          <p:cNvPr id="39939" name="AutoShape 15">
            <a:extLst>
              <a:ext uri="{FF2B5EF4-FFF2-40B4-BE49-F238E27FC236}">
                <a16:creationId xmlns:a16="http://schemas.microsoft.com/office/drawing/2014/main" id="{CCBA978C-821D-4C2A-B8AA-E4E2A1E31BC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39940" name="Picture 9">
            <a:extLst>
              <a:ext uri="{FF2B5EF4-FFF2-40B4-BE49-F238E27FC236}">
                <a16:creationId xmlns:a16="http://schemas.microsoft.com/office/drawing/2014/main" id="{73E70305-C89C-4A71-BFDF-D5274E0B08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905001"/>
            <a:ext cx="8667750"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0">
            <a:extLst>
              <a:ext uri="{FF2B5EF4-FFF2-40B4-BE49-F238E27FC236}">
                <a16:creationId xmlns:a16="http://schemas.microsoft.com/office/drawing/2014/main" id="{73BC9950-54ED-4685-9B23-DDD6F5334980}"/>
              </a:ext>
            </a:extLst>
          </p:cNvPr>
          <p:cNvGrpSpPr>
            <a:grpSpLocks/>
          </p:cNvGrpSpPr>
          <p:nvPr/>
        </p:nvGrpSpPr>
        <p:grpSpPr bwMode="auto">
          <a:xfrm>
            <a:off x="2590800" y="3252789"/>
            <a:ext cx="5181600" cy="2649537"/>
            <a:chOff x="1752600" y="2991678"/>
            <a:chExt cx="5181600" cy="2650434"/>
          </a:xfrm>
        </p:grpSpPr>
        <p:sp>
          <p:nvSpPr>
            <p:cNvPr id="6" name="Rectangle 5">
              <a:extLst>
                <a:ext uri="{FF2B5EF4-FFF2-40B4-BE49-F238E27FC236}">
                  <a16:creationId xmlns:a16="http://schemas.microsoft.com/office/drawing/2014/main" id="{C96AC8AC-0F7D-41BD-9F5F-2483E724C089}"/>
                </a:ext>
              </a:extLst>
            </p:cNvPr>
            <p:cNvSpPr/>
            <p:nvPr/>
          </p:nvSpPr>
          <p:spPr>
            <a:xfrm>
              <a:off x="2341563" y="2991678"/>
              <a:ext cx="838200" cy="1372064"/>
            </a:xfrm>
            <a:prstGeom prst="rect">
              <a:avLst/>
            </a:prstGeom>
            <a:noFill/>
            <a:ln>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latin typeface="Century Schoolbook"/>
              </a:endParaRPr>
            </a:p>
          </p:txBody>
        </p:sp>
        <p:cxnSp>
          <p:nvCxnSpPr>
            <p:cNvPr id="8" name="Straight Arrow Connector 7">
              <a:extLst>
                <a:ext uri="{FF2B5EF4-FFF2-40B4-BE49-F238E27FC236}">
                  <a16:creationId xmlns:a16="http://schemas.microsoft.com/office/drawing/2014/main" id="{BD0F92E6-C974-47F6-9219-FEEACD323C5D}"/>
                </a:ext>
              </a:extLst>
            </p:cNvPr>
            <p:cNvCxnSpPr>
              <a:stCxn id="5" idx="0"/>
            </p:cNvCxnSpPr>
            <p:nvPr/>
          </p:nvCxnSpPr>
          <p:spPr>
            <a:xfrm rot="16200000" flipV="1">
              <a:off x="3322498" y="4221025"/>
              <a:ext cx="822603" cy="1219200"/>
            </a:xfrm>
            <a:prstGeom prst="straightConnector1">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5A25F97-BF99-464D-8E3F-919CB85752C7}"/>
                </a:ext>
              </a:extLst>
            </p:cNvPr>
            <p:cNvSpPr txBox="1"/>
            <p:nvPr/>
          </p:nvSpPr>
          <p:spPr>
            <a:xfrm>
              <a:off x="1752600" y="5241927"/>
              <a:ext cx="5181600" cy="400185"/>
            </a:xfrm>
            <a:prstGeom prst="rect">
              <a:avLst/>
            </a:prstGeom>
            <a:solidFill>
              <a:schemeClr val="bg2">
                <a:lumMod val="50000"/>
              </a:schemeClr>
            </a:solidFill>
            <a:ln>
              <a:solidFill>
                <a:schemeClr val="accent4">
                  <a:lumMod val="50000"/>
                </a:schemeClr>
              </a:solidFill>
            </a:ln>
            <a:effectLst>
              <a:outerShdw blurRad="50800" dist="38100" dir="2700000" algn="tl" rotWithShape="0">
                <a:prstClr val="black">
                  <a:alpha val="40000"/>
                </a:prstClr>
              </a:outerShdw>
            </a:effectLst>
          </p:spPr>
          <p:txBody>
            <a:bodyPr>
              <a:spAutoFit/>
            </a:bodyPr>
            <a:lstStyle/>
            <a:p>
              <a:pPr algn="ctr" fontAlgn="base">
                <a:spcBef>
                  <a:spcPct val="0"/>
                </a:spcBef>
                <a:spcAft>
                  <a:spcPct val="0"/>
                </a:spcAft>
                <a:defRPr/>
              </a:pPr>
              <a:r>
                <a:rPr lang="en-US" sz="2000" dirty="0">
                  <a:solidFill>
                    <a:prstClr val="black"/>
                  </a:solidFill>
                  <a:latin typeface="Arial" charset="0"/>
                </a:rPr>
                <a:t>Units produced and sold during the period.</a:t>
              </a:r>
            </a:p>
          </p:txBody>
        </p:sp>
      </p:grpSp>
    </p:spTree>
  </p:cSld>
  <p:clrMapOvr>
    <a:masterClrMapping/>
  </p:clrMapOvr>
  <p:transition>
    <p:pull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05C85FA9-C567-477C-AE74-9C3D77F561D4}"/>
              </a:ext>
            </a:extLst>
          </p:cNvPr>
          <p:cNvSpPr>
            <a:spLocks noGrp="1" noChangeArrowheads="1"/>
          </p:cNvSpPr>
          <p:nvPr>
            <p:ph type="title"/>
          </p:nvPr>
        </p:nvSpPr>
        <p:spPr>
          <a:xfrm>
            <a:off x="130175" y="0"/>
            <a:ext cx="11379200" cy="1143000"/>
          </a:xfrm>
        </p:spPr>
        <p:txBody>
          <a:bodyPr>
            <a:normAutofit/>
          </a:bodyPr>
          <a:lstStyle/>
          <a:p>
            <a:pPr>
              <a:defRPr/>
            </a:pPr>
            <a:r>
              <a:rPr lang="en-US" sz="3200" dirty="0"/>
              <a:t>Double-Declining-Balance Method</a:t>
            </a:r>
          </a:p>
        </p:txBody>
      </p:sp>
      <p:sp>
        <p:nvSpPr>
          <p:cNvPr id="41987" name="AutoShape 15">
            <a:extLst>
              <a:ext uri="{FF2B5EF4-FFF2-40B4-BE49-F238E27FC236}">
                <a16:creationId xmlns:a16="http://schemas.microsoft.com/office/drawing/2014/main" id="{ED5EEE87-48EA-43E2-A116-043B62A66FF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41988" name="Picture 27" descr="Double Declining Computation.png">
            <a:extLst>
              <a:ext uri="{FF2B5EF4-FFF2-40B4-BE49-F238E27FC236}">
                <a16:creationId xmlns:a16="http://schemas.microsoft.com/office/drawing/2014/main" id="{97CED572-A120-4674-AE9C-5B4CC47A49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00201" y="1905000"/>
            <a:ext cx="9028113"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blinds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4">
            <a:extLst>
              <a:ext uri="{FF2B5EF4-FFF2-40B4-BE49-F238E27FC236}">
                <a16:creationId xmlns:a16="http://schemas.microsoft.com/office/drawing/2014/main" id="{D4A10515-D961-4CD7-B554-99BC2EE17B57}"/>
              </a:ext>
            </a:extLst>
          </p:cNvPr>
          <p:cNvSpPr>
            <a:spLocks noGrp="1" noChangeArrowheads="1"/>
          </p:cNvSpPr>
          <p:nvPr>
            <p:ph type="title"/>
          </p:nvPr>
        </p:nvSpPr>
        <p:spPr>
          <a:xfrm>
            <a:off x="101600" y="-66675"/>
            <a:ext cx="11379200" cy="1143000"/>
          </a:xfrm>
        </p:spPr>
        <p:txBody>
          <a:bodyPr>
            <a:normAutofit/>
          </a:bodyPr>
          <a:lstStyle/>
          <a:p>
            <a:pPr>
              <a:defRPr/>
            </a:pPr>
            <a:r>
              <a:rPr lang="en-US" sz="3200" dirty="0"/>
              <a:t>Double-Declining-Balance Method</a:t>
            </a:r>
          </a:p>
        </p:txBody>
      </p:sp>
      <p:sp>
        <p:nvSpPr>
          <p:cNvPr id="44035" name="AutoShape 15">
            <a:extLst>
              <a:ext uri="{FF2B5EF4-FFF2-40B4-BE49-F238E27FC236}">
                <a16:creationId xmlns:a16="http://schemas.microsoft.com/office/drawing/2014/main" id="{E1317985-4CD1-41F5-ACF7-ADAD9C7423B6}"/>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44036" name="Picture 5">
            <a:extLst>
              <a:ext uri="{FF2B5EF4-FFF2-40B4-BE49-F238E27FC236}">
                <a16:creationId xmlns:a16="http://schemas.microsoft.com/office/drawing/2014/main" id="{BD137E37-D8DE-4B9D-8E82-01BFA7F4B5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2126" y="1828801"/>
            <a:ext cx="867727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9A033AB3-E195-49C2-8D0F-7B3BBA90F1D0}"/>
              </a:ext>
            </a:extLst>
          </p:cNvPr>
          <p:cNvSpPr>
            <a:spLocks noChangeArrowheads="1"/>
          </p:cNvSpPr>
          <p:nvPr/>
        </p:nvSpPr>
        <p:spPr bwMode="auto">
          <a:xfrm>
            <a:off x="2209800" y="228600"/>
            <a:ext cx="7848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endParaRPr lang="en-US" altLang="en-US" sz="4000">
              <a:solidFill>
                <a:srgbClr val="575F6D"/>
              </a:solidFill>
              <a:latin typeface="Times New Roman" panose="02020603050405020304" pitchFamily="18" charset="0"/>
            </a:endParaRPr>
          </a:p>
        </p:txBody>
      </p:sp>
      <p:sp>
        <p:nvSpPr>
          <p:cNvPr id="164872" name="Rectangle 8">
            <a:extLst>
              <a:ext uri="{FF2B5EF4-FFF2-40B4-BE49-F238E27FC236}">
                <a16:creationId xmlns:a16="http://schemas.microsoft.com/office/drawing/2014/main" id="{C8F8A95D-84B3-4271-9CEE-9ECB6D6AA7FA}"/>
              </a:ext>
            </a:extLst>
          </p:cNvPr>
          <p:cNvSpPr>
            <a:spLocks noGrp="1" noChangeArrowheads="1"/>
          </p:cNvSpPr>
          <p:nvPr>
            <p:ph type="title"/>
          </p:nvPr>
        </p:nvSpPr>
        <p:spPr>
          <a:xfrm>
            <a:off x="330200" y="-38100"/>
            <a:ext cx="11379200" cy="1143000"/>
          </a:xfrm>
        </p:spPr>
        <p:txBody>
          <a:bodyPr>
            <a:normAutofit/>
          </a:bodyPr>
          <a:lstStyle/>
          <a:p>
            <a:pPr>
              <a:defRPr/>
            </a:pPr>
            <a:r>
              <a:rPr lang="en-US" sz="3200" dirty="0"/>
              <a:t>Comparing Depreciation Methods</a:t>
            </a:r>
          </a:p>
        </p:txBody>
      </p:sp>
      <p:graphicFrame>
        <p:nvGraphicFramePr>
          <p:cNvPr id="46084" name="Object 7">
            <a:extLst>
              <a:ext uri="{FF2B5EF4-FFF2-40B4-BE49-F238E27FC236}">
                <a16:creationId xmlns:a16="http://schemas.microsoft.com/office/drawing/2014/main" id="{8198EF94-ADA8-485E-9FCC-6C8B1DD08C32}"/>
              </a:ext>
            </a:extLst>
          </p:cNvPr>
          <p:cNvGraphicFramePr>
            <a:graphicFrameLocks noChangeAspect="1"/>
          </p:cNvGraphicFramePr>
          <p:nvPr/>
        </p:nvGraphicFramePr>
        <p:xfrm>
          <a:off x="1752600" y="1524001"/>
          <a:ext cx="4267200" cy="2398713"/>
        </p:xfrm>
        <a:graphic>
          <a:graphicData uri="http://schemas.openxmlformats.org/presentationml/2006/ole">
            <mc:AlternateContent xmlns:mc="http://schemas.openxmlformats.org/markup-compatibility/2006">
              <mc:Choice xmlns:v="urn:schemas-microsoft-com:vml" Requires="v">
                <p:oleObj spid="_x0000_s1028" name="Worksheet" r:id="rId4" imgW="3200319" imgH="1798416" progId="Excel.Sheet.8">
                  <p:embed/>
                </p:oleObj>
              </mc:Choice>
              <mc:Fallback>
                <p:oleObj name="Worksheet" r:id="rId4" imgW="3200319" imgH="1798416" progId="Excel.Sheet.8">
                  <p:embed/>
                  <p:pic>
                    <p:nvPicPr>
                      <p:cNvPr id="46084" name="Object 7">
                        <a:extLst>
                          <a:ext uri="{FF2B5EF4-FFF2-40B4-BE49-F238E27FC236}">
                            <a16:creationId xmlns:a16="http://schemas.microsoft.com/office/drawing/2014/main" id="{8198EF94-ADA8-485E-9FCC-6C8B1DD08C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2600" y="1524001"/>
                        <a:ext cx="4267200" cy="2398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 name="Chart 8">
            <a:extLst>
              <a:ext uri="{FF2B5EF4-FFF2-40B4-BE49-F238E27FC236}">
                <a16:creationId xmlns:a16="http://schemas.microsoft.com/office/drawing/2014/main" id="{FE26186F-7660-40E8-9BA6-860526CBAEE6}"/>
              </a:ext>
            </a:extLst>
          </p:cNvPr>
          <p:cNvGraphicFramePr/>
          <p:nvPr/>
        </p:nvGraphicFramePr>
        <p:xfrm>
          <a:off x="5638800" y="4038600"/>
          <a:ext cx="4800600" cy="2819400"/>
        </p:xfrm>
        <a:graphic>
          <a:graphicData uri="http://schemas.openxmlformats.org/drawingml/2006/chart">
            <c:chart xmlns:c="http://schemas.openxmlformats.org/drawingml/2006/chart" xmlns:r="http://schemas.openxmlformats.org/officeDocument/2006/relationships" r:id="rId6"/>
          </a:graphicData>
        </a:graphic>
      </p:graphicFrame>
      <p:sp>
        <p:nvSpPr>
          <p:cNvPr id="46086" name="AutoShape 15">
            <a:extLst>
              <a:ext uri="{FF2B5EF4-FFF2-40B4-BE49-F238E27FC236}">
                <a16:creationId xmlns:a16="http://schemas.microsoft.com/office/drawing/2014/main" id="{184A786C-EDE0-4992-A5C0-1EF51B29DA93}"/>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spd="med">
    <p:blinds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a:extLst>
              <a:ext uri="{FF2B5EF4-FFF2-40B4-BE49-F238E27FC236}">
                <a16:creationId xmlns:a16="http://schemas.microsoft.com/office/drawing/2014/main" id="{76123B6D-FFA2-4661-9F18-996CB7C8E5F8}"/>
              </a:ext>
            </a:extLst>
          </p:cNvPr>
          <p:cNvSpPr>
            <a:spLocks noGrp="1" noChangeArrowheads="1"/>
          </p:cNvSpPr>
          <p:nvPr>
            <p:ph type="title"/>
          </p:nvPr>
        </p:nvSpPr>
        <p:spPr>
          <a:xfrm>
            <a:off x="244475" y="0"/>
            <a:ext cx="11379200" cy="1143000"/>
          </a:xfrm>
        </p:spPr>
        <p:txBody>
          <a:bodyPr/>
          <a:lstStyle/>
          <a:p>
            <a:pPr>
              <a:defRPr/>
            </a:pPr>
            <a:r>
              <a:rPr lang="en-US" dirty="0"/>
              <a:t>Depreciation for Tax Reporting</a:t>
            </a:r>
          </a:p>
        </p:txBody>
      </p:sp>
      <p:pic>
        <p:nvPicPr>
          <p:cNvPr id="48131" name="Picture 6" descr="C:\Documents and Settings\Administrator\Local Settings\Temporary Internet Files\Content.IE5\K8Q5KUIX\MMj03956920000[1].gif">
            <a:extLst>
              <a:ext uri="{FF2B5EF4-FFF2-40B4-BE49-F238E27FC236}">
                <a16:creationId xmlns:a16="http://schemas.microsoft.com/office/drawing/2014/main" id="{E74320C3-4282-473E-9972-ABF569321C9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5257800"/>
            <a:ext cx="152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B4CCFEBE-03C4-4168-B481-72E8FC27954A}"/>
              </a:ext>
            </a:extLst>
          </p:cNvPr>
          <p:cNvSpPr txBox="1"/>
          <p:nvPr/>
        </p:nvSpPr>
        <p:spPr>
          <a:xfrm>
            <a:off x="2308225" y="1981200"/>
            <a:ext cx="7467600" cy="2909888"/>
          </a:xfrm>
          <a:prstGeom prst="rect">
            <a:avLst/>
          </a:prstGeom>
          <a:solidFill>
            <a:schemeClr val="accent2">
              <a:lumMod val="75000"/>
            </a:schemeClr>
          </a:solidFill>
        </p:spPr>
        <p:txBody>
          <a:bodyPr>
            <a:spAutoFit/>
          </a:bodyPr>
          <a:lstStyle/>
          <a:p>
            <a:pPr algn="ctr" fontAlgn="base">
              <a:spcBef>
                <a:spcPct val="60000"/>
              </a:spcBef>
              <a:spcAft>
                <a:spcPct val="0"/>
              </a:spcAft>
              <a:defRPr/>
            </a:pPr>
            <a:r>
              <a:rPr lang="en-US" sz="2800" b="1" dirty="0">
                <a:solidFill>
                  <a:prstClr val="white"/>
                </a:solidFill>
                <a:effectLst>
                  <a:outerShdw blurRad="38100" dist="38100" dir="2700000" algn="tl">
                    <a:srgbClr val="000000"/>
                  </a:outerShdw>
                </a:effectLst>
                <a:latin typeface="Arial" charset="0"/>
              </a:rPr>
              <a:t>Most corporations use the Modified Accelerated Cost Recovery System (MACRS) for tax purposes.</a:t>
            </a:r>
          </a:p>
          <a:p>
            <a:pPr algn="ctr" fontAlgn="base">
              <a:spcBef>
                <a:spcPct val="60000"/>
              </a:spcBef>
              <a:spcAft>
                <a:spcPct val="0"/>
              </a:spcAft>
              <a:defRPr/>
            </a:pPr>
            <a:r>
              <a:rPr lang="en-US" sz="2800" b="1" dirty="0">
                <a:solidFill>
                  <a:prstClr val="white"/>
                </a:solidFill>
                <a:effectLst>
                  <a:outerShdw blurRad="38100" dist="38100" dir="2700000" algn="tl">
                    <a:srgbClr val="000000"/>
                  </a:outerShdw>
                </a:effectLst>
                <a:latin typeface="Arial" charset="0"/>
              </a:rPr>
              <a:t>    MACRS depreciation provides for rapid write-off of an asset’s cost in order to stimulate new investment.</a:t>
            </a:r>
            <a:endParaRPr lang="en-US" sz="2800" b="1" dirty="0">
              <a:solidFill>
                <a:prstClr val="black"/>
              </a:solidFill>
              <a:latin typeface="Arial" charset="0"/>
            </a:endParaRPr>
          </a:p>
        </p:txBody>
      </p:sp>
      <p:sp>
        <p:nvSpPr>
          <p:cNvPr id="48133" name="AutoShape 15">
            <a:extLst>
              <a:ext uri="{FF2B5EF4-FFF2-40B4-BE49-F238E27FC236}">
                <a16:creationId xmlns:a16="http://schemas.microsoft.com/office/drawing/2014/main" id="{D52511BC-2A94-44EC-A04F-BFC9EDE1DB9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spd="med">
    <p:zo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2" name="Rectangle 6">
            <a:extLst>
              <a:ext uri="{FF2B5EF4-FFF2-40B4-BE49-F238E27FC236}">
                <a16:creationId xmlns:a16="http://schemas.microsoft.com/office/drawing/2014/main" id="{6F3B31B2-5716-49D6-A58D-EE15FF79A5C8}"/>
              </a:ext>
            </a:extLst>
          </p:cNvPr>
          <p:cNvSpPr>
            <a:spLocks noGrp="1" noChangeArrowheads="1"/>
          </p:cNvSpPr>
          <p:nvPr>
            <p:ph type="title"/>
          </p:nvPr>
        </p:nvSpPr>
        <p:spPr>
          <a:xfrm>
            <a:off x="-47625" y="-38100"/>
            <a:ext cx="11379200" cy="1143000"/>
          </a:xfrm>
        </p:spPr>
        <p:txBody>
          <a:bodyPr/>
          <a:lstStyle/>
          <a:p>
            <a:pPr>
              <a:defRPr/>
            </a:pPr>
            <a:r>
              <a:rPr lang="en-US" dirty="0"/>
              <a:t>Partial-Year Depreciation</a:t>
            </a:r>
          </a:p>
        </p:txBody>
      </p:sp>
      <p:sp>
        <p:nvSpPr>
          <p:cNvPr id="39938" name="Rectangle 2">
            <a:extLst>
              <a:ext uri="{FF2B5EF4-FFF2-40B4-BE49-F238E27FC236}">
                <a16:creationId xmlns:a16="http://schemas.microsoft.com/office/drawing/2014/main" id="{324A60E7-00FC-4DD2-80EF-F87D7D0A3A89}"/>
              </a:ext>
            </a:extLst>
          </p:cNvPr>
          <p:cNvSpPr>
            <a:spLocks noGrp="1" noChangeArrowheads="1"/>
          </p:cNvSpPr>
          <p:nvPr>
            <p:ph type="body" idx="4294967295"/>
          </p:nvPr>
        </p:nvSpPr>
        <p:spPr>
          <a:xfrm>
            <a:off x="1828800" y="1524000"/>
            <a:ext cx="8382000" cy="1371600"/>
          </a:xfrm>
          <a:solidFill>
            <a:schemeClr val="accent3">
              <a:lumMod val="60000"/>
              <a:lumOff val="40000"/>
            </a:schemeClr>
          </a:solidFill>
          <a:ln w="12700" cap="flat">
            <a:solidFill>
              <a:schemeClr val="tx1"/>
            </a:solidFill>
          </a:ln>
          <a:effectLst>
            <a:outerShdw dist="53882" dir="2700000" algn="ctr" rotWithShape="0">
              <a:schemeClr val="tx2"/>
            </a:outerShdw>
          </a:effectLst>
        </p:spPr>
        <p:txBody>
          <a:bodyPr vert="horz" wrap="square" lIns="90488" tIns="44450" rIns="90488" bIns="44450" numCol="1" anchor="t" anchorCtr="0" compatLnSpc="1">
            <a:prstTxWarp prst="textNoShape">
              <a:avLst/>
            </a:prstTxWarp>
          </a:bodyPr>
          <a:lstStyle/>
          <a:p>
            <a:pPr algn="ctr">
              <a:buFont typeface="Wingdings" panose="05000000000000000000" pitchFamily="2" charset="2"/>
              <a:buNone/>
              <a:defRPr/>
            </a:pPr>
            <a:r>
              <a:rPr lang="en-US" dirty="0">
                <a:solidFill>
                  <a:schemeClr val="tx1"/>
                </a:solidFill>
                <a:latin typeface="Calibri" pitchFamily="34" charset="0"/>
                <a:cs typeface="Arial" charset="0"/>
              </a:rPr>
              <a:t>    </a:t>
            </a:r>
            <a:r>
              <a:rPr lang="en-US" dirty="0">
                <a:solidFill>
                  <a:schemeClr val="tx1"/>
                </a:solidFill>
                <a:latin typeface="Arial" charset="0"/>
                <a:cs typeface="Arial" charset="0"/>
              </a:rPr>
              <a:t>When a plant asset is acquired during the year, depreciation is calculated for the fraction of the year the asset is owned.</a:t>
            </a:r>
          </a:p>
        </p:txBody>
      </p:sp>
      <p:graphicFrame>
        <p:nvGraphicFramePr>
          <p:cNvPr id="44062" name="Group 30">
            <a:extLst>
              <a:ext uri="{FF2B5EF4-FFF2-40B4-BE49-F238E27FC236}">
                <a16:creationId xmlns:a16="http://schemas.microsoft.com/office/drawing/2014/main" id="{0904A3CF-9A2E-401D-BD8C-6F68562BDF6F}"/>
              </a:ext>
            </a:extLst>
          </p:cNvPr>
          <p:cNvGraphicFramePr>
            <a:graphicFrameLocks noGrp="1"/>
          </p:cNvGraphicFramePr>
          <p:nvPr/>
        </p:nvGraphicFramePr>
        <p:xfrm>
          <a:off x="1828800" y="3086100"/>
          <a:ext cx="3886200" cy="1562100"/>
        </p:xfrm>
        <a:graphic>
          <a:graphicData uri="http://schemas.openxmlformats.org/drawingml/2006/table">
            <a:tbl>
              <a:tblPr/>
              <a:tblGrid>
                <a:gridCol w="2530509">
                  <a:extLst>
                    <a:ext uri="{9D8B030D-6E8A-4147-A177-3AD203B41FA5}">
                      <a16:colId xmlns:a16="http://schemas.microsoft.com/office/drawing/2014/main" val="20000"/>
                    </a:ext>
                  </a:extLst>
                </a:gridCol>
                <a:gridCol w="1355691">
                  <a:extLst>
                    <a:ext uri="{9D8B030D-6E8A-4147-A177-3AD203B41FA5}">
                      <a16:colId xmlns:a16="http://schemas.microsoft.com/office/drawing/2014/main" val="20001"/>
                    </a:ext>
                  </a:extLst>
                </a:gridCol>
              </a:tblGrid>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Cost</a:t>
                      </a:r>
                    </a:p>
                  </a:txBody>
                  <a:tcPr marL="9525" marR="9525" marT="9525"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           10,000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002060"/>
                    </a:solidFill>
                  </a:tcPr>
                </a:tc>
                <a:extLst>
                  <a:ext uri="{0D108BD9-81ED-4DB2-BD59-A6C34878D82A}">
                    <a16:rowId xmlns:a16="http://schemas.microsoft.com/office/drawing/2014/main" val="10000"/>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Salvage value</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1,000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1"/>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Depreciable cost</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             9,000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2"/>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Useful life</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lnTlToBr>
                      <a:noFill/>
                    </a:lnTlToBr>
                    <a:lnBlToTr>
                      <a:noFill/>
                    </a:lnBlToTr>
                    <a:solidFill>
                      <a:srgbClr val="002060"/>
                    </a:solidFill>
                  </a:tcPr>
                </a:tc>
                <a:extLst>
                  <a:ext uri="{0D108BD9-81ED-4DB2-BD59-A6C34878D82A}">
                    <a16:rowId xmlns:a16="http://schemas.microsoft.com/office/drawing/2014/main" val="10003"/>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Accounting periods</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5 years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002060"/>
                    </a:solidFill>
                  </a:tcPr>
                </a:tc>
                <a:extLst>
                  <a:ext uri="{0D108BD9-81ED-4DB2-BD59-A6C34878D82A}">
                    <a16:rowId xmlns:a16="http://schemas.microsoft.com/office/drawing/2014/main" val="10004"/>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Units inspected</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36,000 units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5"/>
                  </a:ext>
                </a:extLst>
              </a:tr>
            </a:tbl>
          </a:graphicData>
        </a:graphic>
      </p:graphicFrame>
      <p:sp>
        <p:nvSpPr>
          <p:cNvPr id="50199" name="TextBox 8">
            <a:extLst>
              <a:ext uri="{FF2B5EF4-FFF2-40B4-BE49-F238E27FC236}">
                <a16:creationId xmlns:a16="http://schemas.microsoft.com/office/drawing/2014/main" id="{A6BD972D-D5FF-45BF-B4A1-2ECC2FF859FF}"/>
              </a:ext>
            </a:extLst>
          </p:cNvPr>
          <p:cNvSpPr txBox="1">
            <a:spLocks noChangeArrowheads="1"/>
          </p:cNvSpPr>
          <p:nvPr/>
        </p:nvSpPr>
        <p:spPr bwMode="auto">
          <a:xfrm>
            <a:off x="5791200" y="3152776"/>
            <a:ext cx="45720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800" b="1">
                <a:solidFill>
                  <a:prstClr val="black"/>
                </a:solidFill>
              </a:rPr>
              <a:t>Assume our machinery was purchased on October 8, 2010. Let’s calculate depreciation expense for 2010, assuming we use straight-line depreciation</a:t>
            </a:r>
            <a:r>
              <a:rPr lang="en-US" altLang="en-US" sz="1800">
                <a:solidFill>
                  <a:prstClr val="black"/>
                </a:solidFill>
              </a:rPr>
              <a:t>.</a:t>
            </a:r>
          </a:p>
        </p:txBody>
      </p:sp>
      <p:sp>
        <p:nvSpPr>
          <p:cNvPr id="50200" name="AutoShape 15">
            <a:extLst>
              <a:ext uri="{FF2B5EF4-FFF2-40B4-BE49-F238E27FC236}">
                <a16:creationId xmlns:a16="http://schemas.microsoft.com/office/drawing/2014/main" id="{D91EE0F9-E978-4E00-8631-01A6E53BEFA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2</a:t>
            </a:r>
          </a:p>
        </p:txBody>
      </p:sp>
      <p:pic>
        <p:nvPicPr>
          <p:cNvPr id="50201" name="Picture 10" descr="Chapter 10 Partial Year Depreciation.png">
            <a:extLst>
              <a:ext uri="{FF2B5EF4-FFF2-40B4-BE49-F238E27FC236}">
                <a16:creationId xmlns:a16="http://schemas.microsoft.com/office/drawing/2014/main" id="{9685E81F-F3D4-4E04-B851-61684D37E8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71801" y="4876800"/>
            <a:ext cx="61880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Oval 2">
            <a:extLst>
              <a:ext uri="{FF2B5EF4-FFF2-40B4-BE49-F238E27FC236}">
                <a16:creationId xmlns:a16="http://schemas.microsoft.com/office/drawing/2014/main" id="{02E2DB8F-0CFF-48E4-8AC7-B864755561A1}"/>
              </a:ext>
            </a:extLst>
          </p:cNvPr>
          <p:cNvSpPr>
            <a:spLocks noChangeArrowheads="1"/>
          </p:cNvSpPr>
          <p:nvPr/>
        </p:nvSpPr>
        <p:spPr bwMode="auto">
          <a:xfrm>
            <a:off x="3898900" y="2984500"/>
            <a:ext cx="4394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anchor="ctr"/>
          <a:lstStyle/>
          <a:p>
            <a:pPr fontAlgn="base">
              <a:spcBef>
                <a:spcPct val="0"/>
              </a:spcBef>
              <a:spcAft>
                <a:spcPct val="0"/>
              </a:spcAft>
              <a:defRPr/>
            </a:pPr>
            <a:endParaRPr lang="en-US" dirty="0">
              <a:solidFill>
                <a:prstClr val="black"/>
              </a:solidFill>
              <a:latin typeface="Arial" charset="0"/>
            </a:endParaRPr>
          </a:p>
        </p:txBody>
      </p:sp>
      <p:sp>
        <p:nvSpPr>
          <p:cNvPr id="52227" name="Rectangle 3">
            <a:extLst>
              <a:ext uri="{FF2B5EF4-FFF2-40B4-BE49-F238E27FC236}">
                <a16:creationId xmlns:a16="http://schemas.microsoft.com/office/drawing/2014/main" id="{6BD23DCA-BEC2-441E-82A1-D4FF4C17531B}"/>
              </a:ext>
            </a:extLst>
          </p:cNvPr>
          <p:cNvSpPr>
            <a:spLocks noChangeArrowheads="1"/>
          </p:cNvSpPr>
          <p:nvPr/>
        </p:nvSpPr>
        <p:spPr bwMode="auto">
          <a:xfrm>
            <a:off x="4913314" y="3225801"/>
            <a:ext cx="2401887"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a:solidFill>
                  <a:prstClr val="black"/>
                </a:solidFill>
              </a:rPr>
              <a:t>Depreciation</a:t>
            </a:r>
            <a:br>
              <a:rPr lang="en-US" altLang="en-US">
                <a:solidFill>
                  <a:prstClr val="black"/>
                </a:solidFill>
              </a:rPr>
            </a:br>
            <a:r>
              <a:rPr lang="en-US" altLang="en-US">
                <a:solidFill>
                  <a:prstClr val="black"/>
                </a:solidFill>
              </a:rPr>
              <a:t>is an estimate</a:t>
            </a:r>
          </a:p>
        </p:txBody>
      </p:sp>
      <p:sp>
        <p:nvSpPr>
          <p:cNvPr id="52228" name="Line 4">
            <a:extLst>
              <a:ext uri="{FF2B5EF4-FFF2-40B4-BE49-F238E27FC236}">
                <a16:creationId xmlns:a16="http://schemas.microsoft.com/office/drawing/2014/main" id="{DB5E6710-F849-4AC4-8D51-7BCC0DEC0FBE}"/>
              </a:ext>
            </a:extLst>
          </p:cNvPr>
          <p:cNvSpPr>
            <a:spLocks noChangeShapeType="1"/>
          </p:cNvSpPr>
          <p:nvPr/>
        </p:nvSpPr>
        <p:spPr bwMode="auto">
          <a:xfrm>
            <a:off x="4267200" y="2286000"/>
            <a:ext cx="1371600" cy="685800"/>
          </a:xfrm>
          <a:prstGeom prst="line">
            <a:avLst/>
          </a:prstGeom>
          <a:noFill/>
          <a:ln w="38100">
            <a:solidFill>
              <a:srgbClr val="FF0000"/>
            </a:solidFill>
            <a:round/>
            <a:headEn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52229" name="Line 5">
            <a:extLst>
              <a:ext uri="{FF2B5EF4-FFF2-40B4-BE49-F238E27FC236}">
                <a16:creationId xmlns:a16="http://schemas.microsoft.com/office/drawing/2014/main" id="{99E5A371-9846-40D3-AF4A-AA61A0F5E16B}"/>
              </a:ext>
            </a:extLst>
          </p:cNvPr>
          <p:cNvSpPr>
            <a:spLocks noChangeShapeType="1"/>
          </p:cNvSpPr>
          <p:nvPr/>
        </p:nvSpPr>
        <p:spPr bwMode="auto">
          <a:xfrm flipH="1">
            <a:off x="6553200" y="2286000"/>
            <a:ext cx="1371600" cy="685800"/>
          </a:xfrm>
          <a:prstGeom prst="line">
            <a:avLst/>
          </a:prstGeom>
          <a:noFill/>
          <a:ln w="38100">
            <a:solidFill>
              <a:srgbClr val="FF0000"/>
            </a:solidFill>
            <a:round/>
            <a:headEn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5542" name="Oval 6">
            <a:extLst>
              <a:ext uri="{FF2B5EF4-FFF2-40B4-BE49-F238E27FC236}">
                <a16:creationId xmlns:a16="http://schemas.microsoft.com/office/drawing/2014/main" id="{DD177CCB-D99B-41BF-B5B9-1B7A7D26A171}"/>
              </a:ext>
            </a:extLst>
          </p:cNvPr>
          <p:cNvSpPr>
            <a:spLocks noChangeArrowheads="1"/>
          </p:cNvSpPr>
          <p:nvPr/>
        </p:nvSpPr>
        <p:spPr bwMode="auto">
          <a:xfrm>
            <a:off x="1817688" y="1651000"/>
            <a:ext cx="2489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700" dirty="0">
                <a:solidFill>
                  <a:prstClr val="black"/>
                </a:solidFill>
                <a:latin typeface="Arial" charset="0"/>
              </a:rPr>
              <a:t>Predicted</a:t>
            </a:r>
            <a:br>
              <a:rPr lang="en-US" sz="2700" dirty="0">
                <a:solidFill>
                  <a:prstClr val="black"/>
                </a:solidFill>
                <a:latin typeface="Arial" charset="0"/>
              </a:rPr>
            </a:br>
            <a:r>
              <a:rPr lang="en-US" sz="2700" dirty="0">
                <a:solidFill>
                  <a:prstClr val="black"/>
                </a:solidFill>
                <a:latin typeface="Arial" charset="0"/>
              </a:rPr>
              <a:t> salvage value</a:t>
            </a:r>
          </a:p>
        </p:txBody>
      </p:sp>
      <p:sp>
        <p:nvSpPr>
          <p:cNvPr id="65543" name="Oval 7">
            <a:extLst>
              <a:ext uri="{FF2B5EF4-FFF2-40B4-BE49-F238E27FC236}">
                <a16:creationId xmlns:a16="http://schemas.microsoft.com/office/drawing/2014/main" id="{5FD9648D-2BCA-47A4-810F-D03C09AD38CA}"/>
              </a:ext>
            </a:extLst>
          </p:cNvPr>
          <p:cNvSpPr>
            <a:spLocks noChangeArrowheads="1"/>
          </p:cNvSpPr>
          <p:nvPr/>
        </p:nvSpPr>
        <p:spPr bwMode="auto">
          <a:xfrm>
            <a:off x="7913688" y="1651000"/>
            <a:ext cx="2489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700" dirty="0">
                <a:solidFill>
                  <a:prstClr val="black"/>
                </a:solidFill>
                <a:latin typeface="Arial" charset="0"/>
              </a:rPr>
              <a:t>Predicted</a:t>
            </a:r>
            <a:br>
              <a:rPr lang="en-US" sz="2700" dirty="0">
                <a:solidFill>
                  <a:prstClr val="black"/>
                </a:solidFill>
                <a:latin typeface="Arial" charset="0"/>
              </a:rPr>
            </a:br>
            <a:r>
              <a:rPr lang="en-US" sz="2700" dirty="0">
                <a:solidFill>
                  <a:prstClr val="black"/>
                </a:solidFill>
                <a:latin typeface="Arial" charset="0"/>
              </a:rPr>
              <a:t>useful life</a:t>
            </a:r>
          </a:p>
        </p:txBody>
      </p:sp>
      <p:sp>
        <p:nvSpPr>
          <p:cNvPr id="41993" name="Rectangle 9">
            <a:extLst>
              <a:ext uri="{FF2B5EF4-FFF2-40B4-BE49-F238E27FC236}">
                <a16:creationId xmlns:a16="http://schemas.microsoft.com/office/drawing/2014/main" id="{01E4CDC7-94FE-498A-A410-2F78BC21FE1C}"/>
              </a:ext>
            </a:extLst>
          </p:cNvPr>
          <p:cNvSpPr>
            <a:spLocks noGrp="1" noChangeArrowheads="1"/>
          </p:cNvSpPr>
          <p:nvPr>
            <p:ph type="title"/>
          </p:nvPr>
        </p:nvSpPr>
        <p:spPr>
          <a:xfrm>
            <a:off x="0" y="-69850"/>
            <a:ext cx="11379200" cy="1143000"/>
          </a:xfrm>
        </p:spPr>
        <p:txBody>
          <a:bodyPr>
            <a:normAutofit/>
          </a:bodyPr>
          <a:lstStyle/>
          <a:p>
            <a:pPr>
              <a:defRPr/>
            </a:pPr>
            <a:r>
              <a:rPr lang="en-US" sz="2800" dirty="0"/>
              <a:t>Change in Estimates for Depreciation</a:t>
            </a:r>
          </a:p>
        </p:txBody>
      </p:sp>
      <p:sp>
        <p:nvSpPr>
          <p:cNvPr id="33801" name="Rectangle 8">
            <a:extLst>
              <a:ext uri="{FF2B5EF4-FFF2-40B4-BE49-F238E27FC236}">
                <a16:creationId xmlns:a16="http://schemas.microsoft.com/office/drawing/2014/main" id="{5C298C4B-032F-46C2-AB6A-9022274ACAC2}"/>
              </a:ext>
            </a:extLst>
          </p:cNvPr>
          <p:cNvSpPr>
            <a:spLocks noGrp="1" noChangeArrowheads="1"/>
          </p:cNvSpPr>
          <p:nvPr>
            <p:ph type="body" idx="4294967295"/>
          </p:nvPr>
        </p:nvSpPr>
        <p:spPr>
          <a:xfrm>
            <a:off x="1905000" y="4699000"/>
            <a:ext cx="8305800" cy="1460500"/>
          </a:xfrm>
          <a:solidFill>
            <a:schemeClr val="bg2">
              <a:lumMod val="90000"/>
            </a:schemeClr>
          </a:solidFill>
          <a:ln w="12700" cap="flat">
            <a:solidFill>
              <a:schemeClr val="tx1"/>
            </a:solidFill>
          </a:ln>
        </p:spPr>
        <p:txBody>
          <a:bodyPr vert="horz" wrap="square" lIns="90488" tIns="44450" rIns="90488" bIns="44450" numCol="1" anchor="ctr" anchorCtr="0" compatLnSpc="1">
            <a:prstTxWarp prst="textNoShape">
              <a:avLst/>
            </a:prstTxWarp>
          </a:bodyPr>
          <a:lstStyle/>
          <a:p>
            <a:pPr algn="ctr">
              <a:lnSpc>
                <a:spcPct val="90000"/>
              </a:lnSpc>
              <a:spcBef>
                <a:spcPct val="40000"/>
              </a:spcBef>
              <a:buFont typeface="Wingdings" panose="05000000000000000000" pitchFamily="2" charset="2"/>
              <a:buNone/>
              <a:defRPr/>
            </a:pPr>
            <a:r>
              <a:rPr lang="en-US" dirty="0">
                <a:solidFill>
                  <a:schemeClr val="accent3">
                    <a:lumMod val="75000"/>
                  </a:schemeClr>
                </a:solidFill>
                <a:latin typeface="Arial" charset="0"/>
                <a:cs typeface="Arial" charset="0"/>
              </a:rPr>
              <a:t>    Over the life of an asset, new information may come to light that indicates the original estimates were inaccurate.</a:t>
            </a:r>
          </a:p>
        </p:txBody>
      </p:sp>
      <p:sp>
        <p:nvSpPr>
          <p:cNvPr id="52234" name="AutoShape 15">
            <a:extLst>
              <a:ext uri="{FF2B5EF4-FFF2-40B4-BE49-F238E27FC236}">
                <a16:creationId xmlns:a16="http://schemas.microsoft.com/office/drawing/2014/main" id="{4F46DE00-62A9-4CB6-9159-DC57A43B10B0}"/>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2</a:t>
            </a:r>
          </a:p>
        </p:txBody>
      </p:sp>
    </p:spTree>
  </p:cSld>
  <p:clrMapOvr>
    <a:masterClrMapping/>
  </p:clrMapOvr>
  <p:transition>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a:extLst>
              <a:ext uri="{FF2B5EF4-FFF2-40B4-BE49-F238E27FC236}">
                <a16:creationId xmlns:a16="http://schemas.microsoft.com/office/drawing/2014/main" id="{C007BF44-E8E1-4702-94AD-AFDC0D03ECF6}"/>
              </a:ext>
            </a:extLst>
          </p:cNvPr>
          <p:cNvSpPr>
            <a:spLocks noGrp="1" noChangeArrowheads="1"/>
          </p:cNvSpPr>
          <p:nvPr>
            <p:ph type="title"/>
          </p:nvPr>
        </p:nvSpPr>
        <p:spPr>
          <a:xfrm>
            <a:off x="0" y="-77787"/>
            <a:ext cx="11379200" cy="1143000"/>
          </a:xfrm>
        </p:spPr>
        <p:txBody>
          <a:bodyPr>
            <a:normAutofit/>
          </a:bodyPr>
          <a:lstStyle/>
          <a:p>
            <a:pPr>
              <a:defRPr/>
            </a:pPr>
            <a:r>
              <a:rPr lang="en-US" sz="2800" dirty="0"/>
              <a:t>Change in Estimates for Depreciation</a:t>
            </a:r>
          </a:p>
        </p:txBody>
      </p:sp>
      <p:sp>
        <p:nvSpPr>
          <p:cNvPr id="43010" name="Rectangle 2">
            <a:extLst>
              <a:ext uri="{FF2B5EF4-FFF2-40B4-BE49-F238E27FC236}">
                <a16:creationId xmlns:a16="http://schemas.microsoft.com/office/drawing/2014/main" id="{B002741B-9224-48D1-B582-CF66BBDBC14C}"/>
              </a:ext>
            </a:extLst>
          </p:cNvPr>
          <p:cNvSpPr>
            <a:spLocks noGrp="1" noChangeArrowheads="1"/>
          </p:cNvSpPr>
          <p:nvPr>
            <p:ph type="body" idx="4294967295"/>
          </p:nvPr>
        </p:nvSpPr>
        <p:spPr>
          <a:xfrm>
            <a:off x="1752600" y="1600200"/>
            <a:ext cx="8648700" cy="2743200"/>
          </a:xfrm>
          <a:solidFill>
            <a:schemeClr val="accent5">
              <a:lumMod val="75000"/>
            </a:schemeClr>
          </a:solidFill>
          <a:ln w="12700">
            <a:solidFill>
              <a:schemeClr val="tx1"/>
            </a:solidFill>
          </a:ln>
          <a:effectLst>
            <a:outerShdw dist="35921" dir="2700000" algn="ctr" rotWithShape="0">
              <a:schemeClr val="tx2"/>
            </a:outerShdw>
          </a:effectLst>
        </p:spPr>
        <p:txBody>
          <a:bodyPr vert="horz" wrap="square" lIns="90488" tIns="44450" rIns="90488" bIns="44450" numCol="1" anchor="t" anchorCtr="0" compatLnSpc="1">
            <a:prstTxWarp prst="textNoShape">
              <a:avLst/>
            </a:prstTxWarp>
          </a:bodyPr>
          <a:lstStyle/>
          <a:p>
            <a:pPr>
              <a:buFont typeface="Wingdings" pitchFamily="-108" charset="2"/>
              <a:buNone/>
              <a:defRPr/>
            </a:pPr>
            <a:r>
              <a:rPr lang="en-US" sz="2400" dirty="0">
                <a:solidFill>
                  <a:schemeClr val="bg1"/>
                </a:solidFill>
                <a:effectLst>
                  <a:outerShdw blurRad="38100" dist="38100" dir="2700000" algn="tl">
                    <a:srgbClr val="000000">
                      <a:alpha val="43137"/>
                    </a:srgbClr>
                  </a:outerShdw>
                </a:effectLst>
              </a:rPr>
              <a:t>    Let’s look at our machinery from the previous examples and assume that at the beginning of the asset’s third year, its book value is $6,400 ($10,000 cost less $3,600 accumulated depreciation using straight-line depreciation). At that time, it is determined that the machinery will have a remaining useful life of 4 years, and the estimated salvage value will be revised downward from $1,000 to $400.</a:t>
            </a:r>
          </a:p>
        </p:txBody>
      </p:sp>
      <p:sp>
        <p:nvSpPr>
          <p:cNvPr id="54276" name="AutoShape 15">
            <a:extLst>
              <a:ext uri="{FF2B5EF4-FFF2-40B4-BE49-F238E27FC236}">
                <a16:creationId xmlns:a16="http://schemas.microsoft.com/office/drawing/2014/main" id="{DE887EA5-8261-4D93-BECC-052065FA1B5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2</a:t>
            </a:r>
          </a:p>
        </p:txBody>
      </p:sp>
      <p:pic>
        <p:nvPicPr>
          <p:cNvPr id="54277" name="Picture 19" descr="Chapter 10 Revised Depreciation.png">
            <a:extLst>
              <a:ext uri="{FF2B5EF4-FFF2-40B4-BE49-F238E27FC236}">
                <a16:creationId xmlns:a16="http://schemas.microsoft.com/office/drawing/2014/main" id="{438A5E92-B2EA-4E6C-98B3-6B64FA89858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4724400"/>
            <a:ext cx="9117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8B3E269C-6FB4-4FD7-BCB6-44E2C518E746}"/>
              </a:ext>
            </a:extLst>
          </p:cNvPr>
          <p:cNvSpPr>
            <a:spLocks noGrp="1" noChangeArrowheads="1"/>
          </p:cNvSpPr>
          <p:nvPr>
            <p:ph type="title"/>
          </p:nvPr>
        </p:nvSpPr>
        <p:spPr>
          <a:xfrm>
            <a:off x="-384175" y="-38100"/>
            <a:ext cx="11379200" cy="1143000"/>
          </a:xfrm>
        </p:spPr>
        <p:txBody>
          <a:bodyPr/>
          <a:lstStyle/>
          <a:p>
            <a:pPr>
              <a:defRPr/>
            </a:pPr>
            <a:r>
              <a:rPr lang="en-US" dirty="0"/>
              <a:t>Reporting Depreciation</a:t>
            </a:r>
          </a:p>
        </p:txBody>
      </p:sp>
      <p:graphicFrame>
        <p:nvGraphicFramePr>
          <p:cNvPr id="4" name="Table 3">
            <a:extLst>
              <a:ext uri="{FF2B5EF4-FFF2-40B4-BE49-F238E27FC236}">
                <a16:creationId xmlns:a16="http://schemas.microsoft.com/office/drawing/2014/main" id="{5FC09ADD-1395-484D-B582-131A8FAA8687}"/>
              </a:ext>
            </a:extLst>
          </p:cNvPr>
          <p:cNvGraphicFramePr>
            <a:graphicFrameLocks noGrp="1"/>
          </p:cNvGraphicFramePr>
          <p:nvPr/>
        </p:nvGraphicFramePr>
        <p:xfrm>
          <a:off x="1828800" y="1847850"/>
          <a:ext cx="8382000" cy="3480407"/>
        </p:xfrm>
        <a:graphic>
          <a:graphicData uri="http://schemas.openxmlformats.org/drawingml/2006/table">
            <a:tbl>
              <a:tblPr/>
              <a:tblGrid>
                <a:gridCol w="5945710">
                  <a:extLst>
                    <a:ext uri="{9D8B030D-6E8A-4147-A177-3AD203B41FA5}">
                      <a16:colId xmlns:a16="http://schemas.microsoft.com/office/drawing/2014/main" val="20000"/>
                    </a:ext>
                  </a:extLst>
                </a:gridCol>
                <a:gridCol w="406047">
                  <a:extLst>
                    <a:ext uri="{9D8B030D-6E8A-4147-A177-3AD203B41FA5}">
                      <a16:colId xmlns:a16="http://schemas.microsoft.com/office/drawing/2014/main" val="20001"/>
                    </a:ext>
                  </a:extLst>
                </a:gridCol>
                <a:gridCol w="2030243">
                  <a:extLst>
                    <a:ext uri="{9D8B030D-6E8A-4147-A177-3AD203B41FA5}">
                      <a16:colId xmlns:a16="http://schemas.microsoft.com/office/drawing/2014/main" val="20002"/>
                    </a:ext>
                  </a:extLst>
                </a:gridCol>
              </a:tblGrid>
              <a:tr h="436165">
                <a:tc gridSpan="3">
                  <a:txBody>
                    <a:bodyPr/>
                    <a:lstStyle/>
                    <a:p>
                      <a:pPr algn="ctr" fontAlgn="b"/>
                      <a:r>
                        <a:rPr lang="en-US" sz="2800" b="0" i="0" u="none" strike="noStrike" dirty="0">
                          <a:solidFill>
                            <a:srgbClr val="FFFFFF"/>
                          </a:solidFill>
                          <a:latin typeface="Calibri"/>
                        </a:rPr>
                        <a:t>Dale Jarrett Racing Adventure</a:t>
                      </a:r>
                    </a:p>
                  </a:txBody>
                  <a:tcPr marL="9525" marR="9525" marT="952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36165">
                <a:tc>
                  <a:txBody>
                    <a:bodyPr/>
                    <a:lstStyle/>
                    <a:p>
                      <a:pPr algn="l" fontAlgn="b"/>
                      <a:r>
                        <a:rPr lang="en-US" sz="2800" b="0" i="0" u="none" strike="noStrike" dirty="0">
                          <a:solidFill>
                            <a:srgbClr val="632523"/>
                          </a:solidFill>
                          <a:latin typeface="Calibri"/>
                        </a:rPr>
                        <a:t>Office furniture and equipment</a:t>
                      </a:r>
                    </a:p>
                  </a:txBody>
                  <a:tcPr marL="9525" marR="9525" marT="9521"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en-US" sz="2800" b="0" i="0" u="none" strike="noStrike" dirty="0">
                          <a:solidFill>
                            <a:srgbClr val="632523"/>
                          </a:solidFill>
                          <a:latin typeface="Calibri"/>
                        </a:rPr>
                        <a:t> $    54,593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436165">
                <a:tc>
                  <a:txBody>
                    <a:bodyPr/>
                    <a:lstStyle/>
                    <a:p>
                      <a:pPr algn="l" fontAlgn="b"/>
                      <a:r>
                        <a:rPr lang="en-US" sz="2800" b="0" i="0" u="none" strike="noStrike" dirty="0">
                          <a:solidFill>
                            <a:srgbClr val="632523"/>
                          </a:solidFill>
                          <a:latin typeface="Calibri"/>
                        </a:rPr>
                        <a:t>Shop and track equipment</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202,973</a:t>
                      </a:r>
                    </a:p>
                  </a:txBody>
                  <a:tcPr marL="9525" marR="9525" marT="9521"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2"/>
                  </a:ext>
                </a:extLst>
              </a:tr>
              <a:tr h="436165">
                <a:tc>
                  <a:txBody>
                    <a:bodyPr/>
                    <a:lstStyle/>
                    <a:p>
                      <a:pPr algn="l" fontAlgn="b"/>
                      <a:r>
                        <a:rPr lang="en-US" sz="2800" b="0" i="0" u="none" strike="noStrike" dirty="0">
                          <a:solidFill>
                            <a:srgbClr val="632523"/>
                          </a:solidFill>
                          <a:latin typeface="Calibri"/>
                        </a:rPr>
                        <a:t>Race vehicles and other</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975,084 </a:t>
                      </a:r>
                    </a:p>
                  </a:txBody>
                  <a:tcPr marL="9525" marR="9525" marT="9521"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862809">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632523"/>
                          </a:solidFill>
                          <a:effectLst/>
                          <a:uLnTx/>
                          <a:uFillTx/>
                          <a:latin typeface="Calibri"/>
                          <a:ea typeface="+mn-ea"/>
                          <a:cs typeface="+mn-cs"/>
                        </a:rPr>
                        <a:t>   Property and equipment, gross</a:t>
                      </a:r>
                    </a:p>
                    <a:p>
                      <a:pPr marL="0" marR="0" indent="0" algn="l" defTabSz="914400" rtl="0" eaLnBrk="1" fontAlgn="b" latinLnBrk="0" hangingPunct="1">
                        <a:lnSpc>
                          <a:spcPct val="100000"/>
                        </a:lnSpc>
                        <a:spcBef>
                          <a:spcPts val="0"/>
                        </a:spcBef>
                        <a:spcAft>
                          <a:spcPts val="0"/>
                        </a:spcAft>
                        <a:buClrTx/>
                        <a:buSzTx/>
                        <a:buFontTx/>
                        <a:buNone/>
                        <a:tabLst/>
                        <a:defRPr/>
                      </a:pPr>
                      <a:endParaRPr lang="en-US" sz="2800" b="0" i="0" u="none" strike="noStrike" dirty="0">
                        <a:solidFill>
                          <a:srgbClr val="632523"/>
                        </a:solidFill>
                        <a:latin typeface="Calibri"/>
                      </a:endParaRP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1,232,650</a:t>
                      </a:r>
                    </a:p>
                    <a:p>
                      <a:pPr algn="r" fontAlgn="b"/>
                      <a:r>
                        <a:rPr lang="en-US" sz="2800" b="0" i="0" u="none" strike="noStrike" dirty="0">
                          <a:solidFill>
                            <a:srgbClr val="632523"/>
                          </a:solidFill>
                          <a:latin typeface="Calibri"/>
                        </a:rPr>
                        <a:t>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4"/>
                  </a:ext>
                </a:extLst>
              </a:tr>
              <a:tr h="436165">
                <a:tc>
                  <a:txBody>
                    <a:bodyPr/>
                    <a:lstStyle/>
                    <a:p>
                      <a:pPr algn="l" fontAlgn="b"/>
                      <a:r>
                        <a:rPr lang="en-US" sz="2800" b="0" i="0" u="none" strike="noStrike" dirty="0">
                          <a:solidFill>
                            <a:srgbClr val="632523"/>
                          </a:solidFill>
                          <a:latin typeface="Calibri"/>
                        </a:rPr>
                        <a:t>Less: accumulated depreciation</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628,355 </a:t>
                      </a:r>
                    </a:p>
                  </a:txBody>
                  <a:tcPr marL="9525" marR="9525" marT="9521"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36165">
                <a:tc>
                  <a:txBody>
                    <a:bodyPr/>
                    <a:lstStyle/>
                    <a:p>
                      <a:pPr algn="l" fontAlgn="b"/>
                      <a:r>
                        <a:rPr lang="en-US" sz="2800" b="0" i="0" u="none" strike="noStrike" dirty="0">
                          <a:solidFill>
                            <a:srgbClr val="632523"/>
                          </a:solidFill>
                          <a:latin typeface="Calibri"/>
                        </a:rPr>
                        <a:t>   Property and equipment, net</a:t>
                      </a:r>
                    </a:p>
                  </a:txBody>
                  <a:tcPr marL="9525" marR="9525" marT="9521"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2800" b="0" i="0" u="none" strike="noStrike" dirty="0">
                          <a:solidFill>
                            <a:srgbClr val="632523"/>
                          </a:solidFill>
                          <a:latin typeface="Calibri"/>
                        </a:rPr>
                        <a:t> </a:t>
                      </a:r>
                      <a:r>
                        <a:rPr lang="en-US" sz="2800" b="0" i="0" u="dbl" strike="noStrike" baseline="0" dirty="0">
                          <a:solidFill>
                            <a:srgbClr val="632523"/>
                          </a:solidFill>
                          <a:latin typeface="Calibri"/>
                        </a:rPr>
                        <a:t>$  604,295</a:t>
                      </a:r>
                      <a:r>
                        <a:rPr lang="en-US" sz="2800" b="0" i="0" u="none" strike="noStrike" dirty="0">
                          <a:solidFill>
                            <a:srgbClr val="632523"/>
                          </a:solidFill>
                          <a:latin typeface="Calibri"/>
                        </a:rPr>
                        <a:t>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pic>
        <p:nvPicPr>
          <p:cNvPr id="3081" name="Picture 9" descr="C:\Documents and Settings\Administrator\Local Settings\Temporary Internet Files\Content.IE5\MHAZ6UUP\MCj03984550000[1].wmf">
            <a:extLst>
              <a:ext uri="{FF2B5EF4-FFF2-40B4-BE49-F238E27FC236}">
                <a16:creationId xmlns:a16="http://schemas.microsoft.com/office/drawing/2014/main" id="{E75CA03D-93D4-4CCC-94E1-4B5F7416AC7A}"/>
              </a:ext>
            </a:extLst>
          </p:cNvPr>
          <p:cNvPicPr>
            <a:picLocks noChangeAspect="1" noChangeArrowheads="1"/>
          </p:cNvPicPr>
          <p:nvPr/>
        </p:nvPicPr>
        <p:blipFill>
          <a:blip r:embed="rId3" cstate="print"/>
          <a:srcRect/>
          <a:stretch>
            <a:fillRect/>
          </a:stretch>
        </p:blipFill>
        <p:spPr bwMode="auto">
          <a:xfrm>
            <a:off x="5105400" y="5638800"/>
            <a:ext cx="1837944" cy="947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6351" name="AutoShape 15">
            <a:extLst>
              <a:ext uri="{FF2B5EF4-FFF2-40B4-BE49-F238E27FC236}">
                <a16:creationId xmlns:a16="http://schemas.microsoft.com/office/drawing/2014/main" id="{DE0BE9DB-2940-4B90-BF72-14236D7BEF7F}"/>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2</a:t>
            </a:r>
          </a:p>
        </p:txBody>
      </p:sp>
    </p:spTree>
  </p:cSld>
  <p:clrMapOvr>
    <a:masterClrMapping/>
  </p:clrMapOvr>
  <p:transition>
    <p:zo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C6DF445C-D6B2-4E10-B40E-964B3DC3FB91}"/>
              </a:ext>
            </a:extLst>
          </p:cNvPr>
          <p:cNvSpPr>
            <a:spLocks noGrp="1" noChangeArrowheads="1"/>
          </p:cNvSpPr>
          <p:nvPr>
            <p:ph type="title"/>
          </p:nvPr>
        </p:nvSpPr>
        <p:spPr>
          <a:xfrm>
            <a:off x="-184150" y="-38100"/>
            <a:ext cx="11379200" cy="1143000"/>
          </a:xfrm>
        </p:spPr>
        <p:txBody>
          <a:bodyPr/>
          <a:lstStyle/>
          <a:p>
            <a:pPr>
              <a:defRPr/>
            </a:pPr>
            <a:r>
              <a:rPr lang="en-US" dirty="0"/>
              <a:t>Additional Expenditures</a:t>
            </a:r>
          </a:p>
        </p:txBody>
      </p:sp>
      <p:sp>
        <p:nvSpPr>
          <p:cNvPr id="58371" name="Rectangle 3">
            <a:extLst>
              <a:ext uri="{FF2B5EF4-FFF2-40B4-BE49-F238E27FC236}">
                <a16:creationId xmlns:a16="http://schemas.microsoft.com/office/drawing/2014/main" id="{0A22F30B-2491-49AE-BB6F-46FE0C77D866}"/>
              </a:ext>
            </a:extLst>
          </p:cNvPr>
          <p:cNvSpPr>
            <a:spLocks noGrp="1" noChangeArrowheads="1"/>
          </p:cNvSpPr>
          <p:nvPr>
            <p:ph type="body" idx="4294967295"/>
          </p:nvPr>
        </p:nvSpPr>
        <p:spPr>
          <a:xfrm>
            <a:off x="3048000" y="5033964"/>
            <a:ext cx="6324600" cy="1062037"/>
          </a:xfrm>
          <a:solidFill>
            <a:srgbClr val="006600"/>
          </a:solidFill>
          <a:ln w="25400" cap="flat">
            <a:solidFill>
              <a:schemeClr val="tx1"/>
            </a:solidFill>
            <a:miter lim="800000"/>
            <a:headEnd/>
            <a:tailEnd/>
          </a:ln>
          <a:effectLst>
            <a:outerShdw dist="53882" dir="2700000" algn="ctr" rotWithShape="0">
              <a:schemeClr val="tx2"/>
            </a:outerShdw>
          </a:effectLst>
        </p:spPr>
        <p:txBody>
          <a:bodyPr vert="horz" wrap="square" lIns="90488" tIns="44450" rIns="90488" bIns="44450" numCol="1" anchor="t" anchorCtr="0" compatLnSpc="1">
            <a:prstTxWarp prst="textNoShape">
              <a:avLst/>
            </a:prstTxWarp>
          </a:bodyPr>
          <a:lstStyle/>
          <a:p>
            <a:pPr algn="ctr">
              <a:spcBef>
                <a:spcPct val="40000"/>
              </a:spcBef>
              <a:buFont typeface="Wingdings" panose="05000000000000000000" pitchFamily="2" charset="2"/>
              <a:buNone/>
            </a:pPr>
            <a:r>
              <a:rPr lang="en-US" altLang="en-US" sz="3000">
                <a:solidFill>
                  <a:schemeClr val="bg1"/>
                </a:solidFill>
              </a:rPr>
              <a:t>  </a:t>
            </a:r>
            <a:r>
              <a:rPr lang="en-US" altLang="en-US" sz="2400">
                <a:solidFill>
                  <a:schemeClr val="bg1"/>
                </a:solidFill>
              </a:rPr>
              <a:t>If the amounts involved are not material, most companies expense the item. </a:t>
            </a:r>
          </a:p>
        </p:txBody>
      </p:sp>
      <p:graphicFrame>
        <p:nvGraphicFramePr>
          <p:cNvPr id="58372" name="Object 2">
            <a:extLst>
              <a:ext uri="{FF2B5EF4-FFF2-40B4-BE49-F238E27FC236}">
                <a16:creationId xmlns:a16="http://schemas.microsoft.com/office/drawing/2014/main" id="{D706339C-A6EA-4FC6-94C3-55A52938A444}"/>
              </a:ext>
            </a:extLst>
          </p:cNvPr>
          <p:cNvGraphicFramePr>
            <a:graphicFrameLocks noChangeAspect="1"/>
          </p:cNvGraphicFramePr>
          <p:nvPr/>
        </p:nvGraphicFramePr>
        <p:xfrm>
          <a:off x="1524000" y="1752600"/>
          <a:ext cx="9094788" cy="2679700"/>
        </p:xfrm>
        <a:graphic>
          <a:graphicData uri="http://schemas.openxmlformats.org/presentationml/2006/ole">
            <mc:AlternateContent xmlns:mc="http://schemas.openxmlformats.org/markup-compatibility/2006">
              <mc:Choice xmlns:v="urn:schemas-microsoft-com:vml" Requires="v">
                <p:oleObj spid="_x0000_s2052" name="Worksheet" r:id="rId4" imgW="4091974" imgH="1196424" progId="Excel.Sheet.8">
                  <p:embed/>
                </p:oleObj>
              </mc:Choice>
              <mc:Fallback>
                <p:oleObj name="Worksheet" r:id="rId4" imgW="4091974" imgH="1196424" progId="Excel.Sheet.8">
                  <p:embed/>
                  <p:pic>
                    <p:nvPicPr>
                      <p:cNvPr id="58372" name="Object 2">
                        <a:extLst>
                          <a:ext uri="{FF2B5EF4-FFF2-40B4-BE49-F238E27FC236}">
                            <a16:creationId xmlns:a16="http://schemas.microsoft.com/office/drawing/2014/main" id="{D706339C-A6EA-4FC6-94C3-55A52938A4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752600"/>
                        <a:ext cx="9094788" cy="267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8373" name="AutoShape 15">
            <a:extLst>
              <a:ext uri="{FF2B5EF4-FFF2-40B4-BE49-F238E27FC236}">
                <a16:creationId xmlns:a16="http://schemas.microsoft.com/office/drawing/2014/main" id="{34C063FA-8233-4CCE-89D6-D93F12CE8C26}"/>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3</a:t>
            </a:r>
          </a:p>
        </p:txBody>
      </p:sp>
    </p:spTree>
  </p:cSld>
  <p:clrMapOvr>
    <a:masterClrMapping/>
  </p:clrMapOvr>
  <p:transition>
    <p:split orient="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8F6B9675-A356-42CA-907D-255C794DC8BC}"/>
              </a:ext>
            </a:extLst>
          </p:cNvPr>
          <p:cNvSpPr>
            <a:spLocks noGrp="1" noChangeArrowheads="1"/>
          </p:cNvSpPr>
          <p:nvPr>
            <p:ph type="title"/>
          </p:nvPr>
        </p:nvSpPr>
        <p:spPr>
          <a:xfrm>
            <a:off x="215900" y="-38100"/>
            <a:ext cx="11379200" cy="1143000"/>
          </a:xfrm>
        </p:spPr>
        <p:txBody>
          <a:bodyPr>
            <a:normAutofit/>
          </a:bodyPr>
          <a:lstStyle/>
          <a:p>
            <a:pPr>
              <a:defRPr/>
            </a:pPr>
            <a:r>
              <a:rPr lang="en-US" sz="3200" dirty="0"/>
              <a:t>Revenue and Capital Expenditures</a:t>
            </a:r>
          </a:p>
        </p:txBody>
      </p:sp>
      <p:graphicFrame>
        <p:nvGraphicFramePr>
          <p:cNvPr id="60419" name="Object 2">
            <a:extLst>
              <a:ext uri="{FF2B5EF4-FFF2-40B4-BE49-F238E27FC236}">
                <a16:creationId xmlns:a16="http://schemas.microsoft.com/office/drawing/2014/main" id="{4496C26B-65A0-49AB-BC6D-F2D97C61931A}"/>
              </a:ext>
            </a:extLst>
          </p:cNvPr>
          <p:cNvGraphicFramePr>
            <a:graphicFrameLocks noChangeAspect="1"/>
          </p:cNvGraphicFramePr>
          <p:nvPr/>
        </p:nvGraphicFramePr>
        <p:xfrm>
          <a:off x="1676400" y="2017714"/>
          <a:ext cx="8763000" cy="3609975"/>
        </p:xfrm>
        <a:graphic>
          <a:graphicData uri="http://schemas.openxmlformats.org/presentationml/2006/ole">
            <mc:AlternateContent xmlns:mc="http://schemas.openxmlformats.org/markup-compatibility/2006">
              <mc:Choice xmlns:v="urn:schemas-microsoft-com:vml" Requires="v">
                <p:oleObj spid="_x0000_s3076" name="Worksheet" r:id="rId4" imgW="4181629" imgH="1723940" progId="Excel.Sheet.8">
                  <p:embed/>
                </p:oleObj>
              </mc:Choice>
              <mc:Fallback>
                <p:oleObj name="Worksheet" r:id="rId4" imgW="4181629" imgH="1723940" progId="Excel.Sheet.8">
                  <p:embed/>
                  <p:pic>
                    <p:nvPicPr>
                      <p:cNvPr id="60419" name="Object 2">
                        <a:extLst>
                          <a:ext uri="{FF2B5EF4-FFF2-40B4-BE49-F238E27FC236}">
                            <a16:creationId xmlns:a16="http://schemas.microsoft.com/office/drawing/2014/main" id="{4496C26B-65A0-49AB-BC6D-F2D97C61931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6400" y="2017714"/>
                        <a:ext cx="8763000" cy="3609975"/>
                      </a:xfrm>
                      <a:prstGeom prst="rect">
                        <a:avLst/>
                      </a:prstGeom>
                      <a:noFill/>
                      <a:ln w="762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420" name="AutoShape 15">
            <a:extLst>
              <a:ext uri="{FF2B5EF4-FFF2-40B4-BE49-F238E27FC236}">
                <a16:creationId xmlns:a16="http://schemas.microsoft.com/office/drawing/2014/main" id="{925D4F48-D870-4F40-8EBC-1766C7E6AF49}"/>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3</a:t>
            </a:r>
          </a:p>
        </p:txBody>
      </p:sp>
    </p:spTree>
  </p:cSld>
  <p:clrMapOvr>
    <a:masterClrMapping/>
  </p:clrMapOvr>
  <p:transition spd="med">
    <p:split orient="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Line 2">
            <a:extLst>
              <a:ext uri="{FF2B5EF4-FFF2-40B4-BE49-F238E27FC236}">
                <a16:creationId xmlns:a16="http://schemas.microsoft.com/office/drawing/2014/main" id="{086B132B-E8D2-4BCB-BC40-6D6BF1F90054}"/>
              </a:ext>
            </a:extLst>
          </p:cNvPr>
          <p:cNvSpPr>
            <a:spLocks noChangeShapeType="1"/>
          </p:cNvSpPr>
          <p:nvPr/>
        </p:nvSpPr>
        <p:spPr bwMode="auto">
          <a:xfrm>
            <a:off x="3938588" y="3276601"/>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67" name="Line 3">
            <a:extLst>
              <a:ext uri="{FF2B5EF4-FFF2-40B4-BE49-F238E27FC236}">
                <a16:creationId xmlns:a16="http://schemas.microsoft.com/office/drawing/2014/main" id="{8C95D90B-A024-4B3D-A4A0-46D1F9A99894}"/>
              </a:ext>
            </a:extLst>
          </p:cNvPr>
          <p:cNvSpPr>
            <a:spLocks noChangeShapeType="1"/>
          </p:cNvSpPr>
          <p:nvPr/>
        </p:nvSpPr>
        <p:spPr bwMode="auto">
          <a:xfrm>
            <a:off x="5281613" y="3333751"/>
            <a:ext cx="0" cy="22193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48132" name="Rectangle 4">
            <a:extLst>
              <a:ext uri="{FF2B5EF4-FFF2-40B4-BE49-F238E27FC236}">
                <a16:creationId xmlns:a16="http://schemas.microsoft.com/office/drawing/2014/main" id="{4257AA43-DD08-40FB-AB09-D253DDD57AAF}"/>
              </a:ext>
            </a:extLst>
          </p:cNvPr>
          <p:cNvSpPr>
            <a:spLocks noChangeArrowheads="1"/>
          </p:cNvSpPr>
          <p:nvPr/>
        </p:nvSpPr>
        <p:spPr bwMode="auto">
          <a:xfrm>
            <a:off x="1939926"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cash</a:t>
            </a:r>
            <a:br>
              <a:rPr lang="en-US" altLang="en-US" sz="2400">
                <a:solidFill>
                  <a:srgbClr val="006600"/>
                </a:solidFill>
              </a:rPr>
            </a:br>
            <a:r>
              <a:rPr lang="en-US" altLang="en-US" sz="2400">
                <a:solidFill>
                  <a:srgbClr val="006600"/>
                </a:solidFill>
              </a:rPr>
              <a:t>received (debit)</a:t>
            </a:r>
            <a:br>
              <a:rPr lang="en-US" altLang="en-US" sz="2400">
                <a:solidFill>
                  <a:srgbClr val="006600"/>
                </a:solidFill>
              </a:rPr>
            </a:br>
            <a:r>
              <a:rPr lang="en-US" altLang="en-US" sz="2400">
                <a:solidFill>
                  <a:srgbClr val="006600"/>
                </a:solidFill>
              </a:rPr>
              <a:t>or paid (credit).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8133" name="Rectangle 5">
            <a:extLst>
              <a:ext uri="{FF2B5EF4-FFF2-40B4-BE49-F238E27FC236}">
                <a16:creationId xmlns:a16="http://schemas.microsoft.com/office/drawing/2014/main" id="{CAC50AA7-DEB7-44A2-9F4F-CBD16BF9887D}"/>
              </a:ext>
            </a:extLst>
          </p:cNvPr>
          <p:cNvSpPr>
            <a:spLocks noChangeArrowheads="1"/>
          </p:cNvSpPr>
          <p:nvPr/>
        </p:nvSpPr>
        <p:spPr bwMode="auto">
          <a:xfrm>
            <a:off x="2132013" y="5564189"/>
            <a:ext cx="3403600" cy="828675"/>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accumulated</a:t>
            </a:r>
            <a:br>
              <a:rPr lang="en-US" altLang="en-US" sz="2400">
                <a:solidFill>
                  <a:srgbClr val="006600"/>
                </a:solidFill>
              </a:rPr>
            </a:br>
            <a:r>
              <a:rPr lang="en-US" altLang="en-US" sz="2400">
                <a:solidFill>
                  <a:srgbClr val="006600"/>
                </a:solidFill>
              </a:rPr>
              <a:t>depreciation (debit).</a:t>
            </a:r>
          </a:p>
        </p:txBody>
      </p:sp>
      <p:sp>
        <p:nvSpPr>
          <p:cNvPr id="62470" name="Line 6">
            <a:extLst>
              <a:ext uri="{FF2B5EF4-FFF2-40B4-BE49-F238E27FC236}">
                <a16:creationId xmlns:a16="http://schemas.microsoft.com/office/drawing/2014/main" id="{58B05673-6BBC-4EBD-910E-347B9595A446}"/>
              </a:ext>
            </a:extLst>
          </p:cNvPr>
          <p:cNvSpPr>
            <a:spLocks noChangeShapeType="1"/>
          </p:cNvSpPr>
          <p:nvPr/>
        </p:nvSpPr>
        <p:spPr bwMode="auto">
          <a:xfrm>
            <a:off x="6877050" y="3352801"/>
            <a:ext cx="0" cy="220027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1" name="Line 7">
            <a:extLst>
              <a:ext uri="{FF2B5EF4-FFF2-40B4-BE49-F238E27FC236}">
                <a16:creationId xmlns:a16="http://schemas.microsoft.com/office/drawing/2014/main" id="{AF8204FD-F8F3-42B5-94B6-A5137AB62125}"/>
              </a:ext>
            </a:extLst>
          </p:cNvPr>
          <p:cNvSpPr>
            <a:spLocks noChangeShapeType="1"/>
          </p:cNvSpPr>
          <p:nvPr/>
        </p:nvSpPr>
        <p:spPr bwMode="auto">
          <a:xfrm>
            <a:off x="8248650" y="3286126"/>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2" name="Line 8">
            <a:extLst>
              <a:ext uri="{FF2B5EF4-FFF2-40B4-BE49-F238E27FC236}">
                <a16:creationId xmlns:a16="http://schemas.microsoft.com/office/drawing/2014/main" id="{46DDBF01-855B-4F78-96CA-69BE70B87CBA}"/>
              </a:ext>
            </a:extLst>
          </p:cNvPr>
          <p:cNvSpPr>
            <a:spLocks noChangeShapeType="1"/>
          </p:cNvSpPr>
          <p:nvPr/>
        </p:nvSpPr>
        <p:spPr bwMode="auto">
          <a:xfrm>
            <a:off x="6113463" y="2406651"/>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3" name="Rectangle 9">
            <a:extLst>
              <a:ext uri="{FF2B5EF4-FFF2-40B4-BE49-F238E27FC236}">
                <a16:creationId xmlns:a16="http://schemas.microsoft.com/office/drawing/2014/main" id="{254F11C8-FDA0-4A58-A031-F8E0D9E3F65F}"/>
              </a:ext>
            </a:extLst>
          </p:cNvPr>
          <p:cNvSpPr>
            <a:spLocks noChangeArrowheads="1"/>
          </p:cNvSpPr>
          <p:nvPr/>
        </p:nvSpPr>
        <p:spPr bwMode="auto">
          <a:xfrm>
            <a:off x="3533776" y="1603375"/>
            <a:ext cx="5159375" cy="96678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sz="2800">
              <a:solidFill>
                <a:srgbClr val="006600"/>
              </a:solidFill>
            </a:endParaRPr>
          </a:p>
        </p:txBody>
      </p:sp>
      <p:sp>
        <p:nvSpPr>
          <p:cNvPr id="62474" name="Rectangle 10">
            <a:extLst>
              <a:ext uri="{FF2B5EF4-FFF2-40B4-BE49-F238E27FC236}">
                <a16:creationId xmlns:a16="http://schemas.microsoft.com/office/drawing/2014/main" id="{149CBF17-C354-409B-83B0-84ECFF29DBF2}"/>
              </a:ext>
            </a:extLst>
          </p:cNvPr>
          <p:cNvSpPr>
            <a:spLocks noChangeArrowheads="1"/>
          </p:cNvSpPr>
          <p:nvPr/>
        </p:nvSpPr>
        <p:spPr bwMode="auto">
          <a:xfrm>
            <a:off x="3987801" y="1568451"/>
            <a:ext cx="3998913"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dirty="0">
                <a:solidFill>
                  <a:srgbClr val="FFFFFF"/>
                </a:solidFill>
              </a:rPr>
              <a:t> </a:t>
            </a:r>
            <a:r>
              <a:rPr lang="en-US" altLang="en-US" dirty="0">
                <a:solidFill>
                  <a:srgbClr val="006600"/>
                </a:solidFill>
              </a:rPr>
              <a:t>Update depreciation</a:t>
            </a:r>
            <a:br>
              <a:rPr lang="en-US" altLang="en-US" dirty="0">
                <a:solidFill>
                  <a:srgbClr val="006600"/>
                </a:solidFill>
              </a:rPr>
            </a:br>
            <a:r>
              <a:rPr lang="en-US" altLang="en-US" dirty="0">
                <a:solidFill>
                  <a:srgbClr val="006600"/>
                </a:solidFill>
              </a:rPr>
              <a:t>  to the date of disposal.</a:t>
            </a:r>
          </a:p>
        </p:txBody>
      </p:sp>
      <p:sp>
        <p:nvSpPr>
          <p:cNvPr id="62475" name="Rectangle 11">
            <a:extLst>
              <a:ext uri="{FF2B5EF4-FFF2-40B4-BE49-F238E27FC236}">
                <a16:creationId xmlns:a16="http://schemas.microsoft.com/office/drawing/2014/main" id="{4299FF68-E953-439A-BB8E-47D7A4C21C51}"/>
              </a:ext>
            </a:extLst>
          </p:cNvPr>
          <p:cNvSpPr>
            <a:spLocks noChangeArrowheads="1"/>
          </p:cNvSpPr>
          <p:nvPr/>
        </p:nvSpPr>
        <p:spPr bwMode="auto">
          <a:xfrm>
            <a:off x="3548064" y="2949575"/>
            <a:ext cx="5133975" cy="52863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006600"/>
                </a:solidFill>
              </a:rPr>
              <a:t> Journalize disposal by:</a:t>
            </a:r>
          </a:p>
        </p:txBody>
      </p:sp>
      <p:sp>
        <p:nvSpPr>
          <p:cNvPr id="48140" name="Rectangle 12">
            <a:extLst>
              <a:ext uri="{FF2B5EF4-FFF2-40B4-BE49-F238E27FC236}">
                <a16:creationId xmlns:a16="http://schemas.microsoft.com/office/drawing/2014/main" id="{0228BC84-A571-40B3-8FC5-150405970B6A}"/>
              </a:ext>
            </a:extLst>
          </p:cNvPr>
          <p:cNvSpPr>
            <a:spLocks noChangeArrowheads="1"/>
          </p:cNvSpPr>
          <p:nvPr/>
        </p:nvSpPr>
        <p:spPr bwMode="auto">
          <a:xfrm>
            <a:off x="6410325" y="5564188"/>
            <a:ext cx="3678238" cy="83185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the</a:t>
            </a:r>
            <a:br>
              <a:rPr lang="en-US" altLang="en-US" sz="2400">
                <a:solidFill>
                  <a:srgbClr val="006600"/>
                </a:solidFill>
              </a:rPr>
            </a:br>
            <a:r>
              <a:rPr lang="en-US" altLang="en-US" sz="2400">
                <a:solidFill>
                  <a:srgbClr val="006600"/>
                </a:solidFill>
              </a:rPr>
              <a:t> asset cost (credit).</a:t>
            </a:r>
          </a:p>
        </p:txBody>
      </p:sp>
      <p:sp>
        <p:nvSpPr>
          <p:cNvPr id="48141" name="Rectangle 13">
            <a:extLst>
              <a:ext uri="{FF2B5EF4-FFF2-40B4-BE49-F238E27FC236}">
                <a16:creationId xmlns:a16="http://schemas.microsoft.com/office/drawing/2014/main" id="{6AF8BA1D-E258-4CC0-B036-2AFC6A38D43C}"/>
              </a:ext>
            </a:extLst>
          </p:cNvPr>
          <p:cNvSpPr>
            <a:spLocks noChangeArrowheads="1"/>
          </p:cNvSpPr>
          <p:nvPr/>
        </p:nvSpPr>
        <p:spPr bwMode="auto">
          <a:xfrm>
            <a:off x="7621589"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a</a:t>
            </a:r>
            <a:br>
              <a:rPr lang="en-US" altLang="en-US" sz="2400">
                <a:solidFill>
                  <a:srgbClr val="006600"/>
                </a:solidFill>
              </a:rPr>
            </a:br>
            <a:r>
              <a:rPr lang="en-US" altLang="en-US" sz="2400">
                <a:solidFill>
                  <a:srgbClr val="006600"/>
                </a:solidFill>
              </a:rPr>
              <a:t>gain (credit)</a:t>
            </a:r>
          </a:p>
          <a:p>
            <a:pPr algn="ctr" fontAlgn="base">
              <a:spcBef>
                <a:spcPct val="0"/>
              </a:spcBef>
              <a:spcAft>
                <a:spcPct val="0"/>
              </a:spcAft>
            </a:pPr>
            <a:r>
              <a:rPr lang="en-US" altLang="en-US" sz="2400">
                <a:solidFill>
                  <a:srgbClr val="006600"/>
                </a:solidFill>
              </a:rPr>
              <a:t>or loss (debit).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8142" name="Rectangle 14">
            <a:extLst>
              <a:ext uri="{FF2B5EF4-FFF2-40B4-BE49-F238E27FC236}">
                <a16:creationId xmlns:a16="http://schemas.microsoft.com/office/drawing/2014/main" id="{AB2FB2AA-F9EE-4B83-9CAB-55701A15FD05}"/>
              </a:ext>
            </a:extLst>
          </p:cNvPr>
          <p:cNvSpPr>
            <a:spLocks noGrp="1" noChangeArrowheads="1"/>
          </p:cNvSpPr>
          <p:nvPr>
            <p:ph type="title"/>
          </p:nvPr>
        </p:nvSpPr>
        <p:spPr>
          <a:xfrm>
            <a:off x="-279400" y="-38100"/>
            <a:ext cx="11379200" cy="1143000"/>
          </a:xfrm>
        </p:spPr>
        <p:txBody>
          <a:bodyPr/>
          <a:lstStyle/>
          <a:p>
            <a:pPr>
              <a:defRPr/>
            </a:pPr>
            <a:r>
              <a:rPr lang="en-US" dirty="0"/>
              <a:t>Disposals of Plant Assets</a:t>
            </a:r>
          </a:p>
        </p:txBody>
      </p:sp>
      <p:sp>
        <p:nvSpPr>
          <p:cNvPr id="62479" name="AutoShape 15">
            <a:extLst>
              <a:ext uri="{FF2B5EF4-FFF2-40B4-BE49-F238E27FC236}">
                <a16:creationId xmlns:a16="http://schemas.microsoft.com/office/drawing/2014/main" id="{C55CDFAC-0D99-4968-AC14-097C978AFE95}"/>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48132"/>
                                        </p:tgtEl>
                                        <p:attrNameLst>
                                          <p:attrName>style.visibility</p:attrName>
                                        </p:attrNameLst>
                                      </p:cBhvr>
                                      <p:to>
                                        <p:strVal val="visible"/>
                                      </p:to>
                                    </p:set>
                                    <p:animEffect transition="in" filter="slide(fromTop)">
                                      <p:cBhvr>
                                        <p:cTn id="7" dur="500"/>
                                        <p:tgtEl>
                                          <p:spTgt spid="48132"/>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48141"/>
                                        </p:tgtEl>
                                        <p:attrNameLst>
                                          <p:attrName>style.visibility</p:attrName>
                                        </p:attrNameLst>
                                      </p:cBhvr>
                                      <p:to>
                                        <p:strVal val="visible"/>
                                      </p:to>
                                    </p:set>
                                    <p:animEffect transition="in" filter="slide(fromTop)">
                                      <p:cBhvr>
                                        <p:cTn id="11" dur="500"/>
                                        <p:tgtEl>
                                          <p:spTgt spid="48141"/>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48133"/>
                                        </p:tgtEl>
                                        <p:attrNameLst>
                                          <p:attrName>style.visibility</p:attrName>
                                        </p:attrNameLst>
                                      </p:cBhvr>
                                      <p:to>
                                        <p:strVal val="visible"/>
                                      </p:to>
                                    </p:set>
                                    <p:animEffect transition="in" filter="slide(fromTop)">
                                      <p:cBhvr>
                                        <p:cTn id="15" dur="500"/>
                                        <p:tgtEl>
                                          <p:spTgt spid="48133"/>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8140"/>
                                        </p:tgtEl>
                                        <p:attrNameLst>
                                          <p:attrName>style.visibility</p:attrName>
                                        </p:attrNameLst>
                                      </p:cBhvr>
                                      <p:to>
                                        <p:strVal val="visible"/>
                                      </p:to>
                                    </p:set>
                                    <p:animEffect transition="in" filter="slide(fromTop)">
                                      <p:cBhvr>
                                        <p:cTn id="19" dur="500"/>
                                        <p:tgtEl>
                                          <p:spTgt spid="48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animBg="1" autoUpdateAnimBg="0"/>
      <p:bldP spid="48133" grpId="0" animBg="1" autoUpdateAnimBg="0"/>
      <p:bldP spid="48140" grpId="0" animBg="1" autoUpdateAnimBg="0"/>
      <p:bldP spid="48141"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Line 2">
            <a:extLst>
              <a:ext uri="{FF2B5EF4-FFF2-40B4-BE49-F238E27FC236}">
                <a16:creationId xmlns:a16="http://schemas.microsoft.com/office/drawing/2014/main" id="{8FFFC5AF-8616-4C89-AC63-0D4749A3D179}"/>
              </a:ext>
            </a:extLst>
          </p:cNvPr>
          <p:cNvSpPr>
            <a:spLocks noChangeShapeType="1"/>
          </p:cNvSpPr>
          <p:nvPr/>
        </p:nvSpPr>
        <p:spPr bwMode="auto">
          <a:xfrm>
            <a:off x="6113463" y="2406651"/>
            <a:ext cx="0" cy="542925"/>
          </a:xfrm>
          <a:prstGeom prst="line">
            <a:avLst/>
          </a:prstGeom>
          <a:noFill/>
          <a:ln w="2540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4515" name="Rectangle 3">
            <a:extLst>
              <a:ext uri="{FF2B5EF4-FFF2-40B4-BE49-F238E27FC236}">
                <a16:creationId xmlns:a16="http://schemas.microsoft.com/office/drawing/2014/main" id="{0D2BB71B-6274-4650-B0BF-C89D445B6DC6}"/>
              </a:ext>
            </a:extLst>
          </p:cNvPr>
          <p:cNvSpPr>
            <a:spLocks noChangeArrowheads="1"/>
          </p:cNvSpPr>
          <p:nvPr/>
        </p:nvSpPr>
        <p:spPr bwMode="auto">
          <a:xfrm>
            <a:off x="3533776" y="1603375"/>
            <a:ext cx="5159375" cy="966788"/>
          </a:xfrm>
          <a:prstGeom prst="rect">
            <a:avLst/>
          </a:prstGeom>
          <a:solidFill>
            <a:schemeClr val="bg2"/>
          </a:solidFill>
          <a:ln w="25400">
            <a:solidFill>
              <a:schemeClr val="hlink"/>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endParaRPr lang="en-US" altLang="en-US" sz="1800">
              <a:solidFill>
                <a:prstClr val="black"/>
              </a:solidFill>
            </a:endParaRPr>
          </a:p>
        </p:txBody>
      </p:sp>
      <p:sp>
        <p:nvSpPr>
          <p:cNvPr id="64516" name="Rectangle 4">
            <a:extLst>
              <a:ext uri="{FF2B5EF4-FFF2-40B4-BE49-F238E27FC236}">
                <a16:creationId xmlns:a16="http://schemas.microsoft.com/office/drawing/2014/main" id="{E7F09BE6-3E62-4A1D-B6E5-8E1661CC5DCF}"/>
              </a:ext>
            </a:extLst>
          </p:cNvPr>
          <p:cNvSpPr>
            <a:spLocks noChangeArrowheads="1"/>
          </p:cNvSpPr>
          <p:nvPr/>
        </p:nvSpPr>
        <p:spPr bwMode="auto">
          <a:xfrm>
            <a:off x="3987800" y="1568451"/>
            <a:ext cx="3999494" cy="951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a:solidFill>
                  <a:srgbClr val="FFFFFF"/>
                </a:solidFill>
              </a:rPr>
              <a:t> Update depreciation</a:t>
            </a:r>
            <a:br>
              <a:rPr lang="en-US" altLang="en-US">
                <a:solidFill>
                  <a:srgbClr val="FFFFFF"/>
                </a:solidFill>
              </a:rPr>
            </a:br>
            <a:r>
              <a:rPr lang="en-US" altLang="en-US">
                <a:solidFill>
                  <a:srgbClr val="FFFFFF"/>
                </a:solidFill>
              </a:rPr>
              <a:t>  to the date of disposal.</a:t>
            </a:r>
          </a:p>
        </p:txBody>
      </p:sp>
      <p:sp>
        <p:nvSpPr>
          <p:cNvPr id="64517" name="Rectangle 5">
            <a:extLst>
              <a:ext uri="{FF2B5EF4-FFF2-40B4-BE49-F238E27FC236}">
                <a16:creationId xmlns:a16="http://schemas.microsoft.com/office/drawing/2014/main" id="{E52B8703-4E3C-4643-910D-8D631DE27F7B}"/>
              </a:ext>
            </a:extLst>
          </p:cNvPr>
          <p:cNvSpPr>
            <a:spLocks noChangeArrowheads="1"/>
          </p:cNvSpPr>
          <p:nvPr/>
        </p:nvSpPr>
        <p:spPr bwMode="auto">
          <a:xfrm>
            <a:off x="3548064" y="2949575"/>
            <a:ext cx="5133975" cy="541338"/>
          </a:xfrm>
          <a:prstGeom prst="rect">
            <a:avLst/>
          </a:prstGeom>
          <a:solidFill>
            <a:schemeClr val="bg2"/>
          </a:solidFill>
          <a:ln w="25400">
            <a:solidFill>
              <a:schemeClr val="hlink"/>
            </a:solidFill>
            <a:miter lim="800000"/>
            <a:headEnd/>
            <a:tailEnd/>
          </a:ln>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a:solidFill>
                  <a:prstClr val="black"/>
                </a:solidFill>
              </a:rPr>
              <a:t> Journalize disposal by:</a:t>
            </a:r>
          </a:p>
        </p:txBody>
      </p:sp>
      <p:grpSp>
        <p:nvGrpSpPr>
          <p:cNvPr id="2" name="Group 6">
            <a:extLst>
              <a:ext uri="{FF2B5EF4-FFF2-40B4-BE49-F238E27FC236}">
                <a16:creationId xmlns:a16="http://schemas.microsoft.com/office/drawing/2014/main" id="{13445A62-DFE3-4F67-9FE2-ABF062653B35}"/>
              </a:ext>
            </a:extLst>
          </p:cNvPr>
          <p:cNvGrpSpPr>
            <a:grpSpLocks/>
          </p:cNvGrpSpPr>
          <p:nvPr/>
        </p:nvGrpSpPr>
        <p:grpSpPr bwMode="auto">
          <a:xfrm>
            <a:off x="2305050" y="1543050"/>
            <a:ext cx="7581900" cy="2019300"/>
            <a:chOff x="492" y="972"/>
            <a:chExt cx="4776" cy="1272"/>
          </a:xfrm>
          <a:solidFill>
            <a:schemeClr val="accent4">
              <a:lumMod val="75000"/>
            </a:schemeClr>
          </a:solidFill>
        </p:grpSpPr>
        <p:sp>
          <p:nvSpPr>
            <p:cNvPr id="37903" name="Rectangle 7">
              <a:extLst>
                <a:ext uri="{FF2B5EF4-FFF2-40B4-BE49-F238E27FC236}">
                  <a16:creationId xmlns:a16="http://schemas.microsoft.com/office/drawing/2014/main" id="{4943C2E6-3634-4972-BB70-EF519A77376C}"/>
                </a:ext>
              </a:extLst>
            </p:cNvPr>
            <p:cNvSpPr>
              <a:spLocks noChangeArrowheads="1"/>
            </p:cNvSpPr>
            <p:nvPr/>
          </p:nvSpPr>
          <p:spPr bwMode="auto">
            <a:xfrm>
              <a:off x="492" y="972"/>
              <a:ext cx="4776" cy="1272"/>
            </a:xfrm>
            <a:prstGeom prst="rect">
              <a:avLst/>
            </a:prstGeom>
            <a:grpFill/>
            <a:ln w="12700">
              <a:solidFill>
                <a:schemeClr val="tx1"/>
              </a:solidFill>
              <a:miter lim="800000"/>
              <a:headEnd/>
              <a:tailEnd/>
            </a:ln>
          </p:spPr>
          <p:txBody>
            <a:bodyPr wrap="none" anchor="ctr"/>
            <a:lstStyle/>
            <a:p>
              <a:pPr fontAlgn="base">
                <a:spcBef>
                  <a:spcPct val="0"/>
                </a:spcBef>
                <a:spcAft>
                  <a:spcPct val="0"/>
                </a:spcAft>
                <a:defRPr/>
              </a:pPr>
              <a:endParaRPr lang="en-US" dirty="0">
                <a:solidFill>
                  <a:srgbClr val="B32C16">
                    <a:lumMod val="50000"/>
                  </a:srgbClr>
                </a:solidFill>
                <a:latin typeface="Arial" charset="0"/>
              </a:endParaRPr>
            </a:p>
          </p:txBody>
        </p:sp>
        <p:sp>
          <p:nvSpPr>
            <p:cNvPr id="37904" name="Rectangle 8">
              <a:extLst>
                <a:ext uri="{FF2B5EF4-FFF2-40B4-BE49-F238E27FC236}">
                  <a16:creationId xmlns:a16="http://schemas.microsoft.com/office/drawing/2014/main" id="{23F8A1DB-0394-4553-93BA-C6ADEF840E6D}"/>
                </a:ext>
              </a:extLst>
            </p:cNvPr>
            <p:cNvSpPr>
              <a:spLocks noChangeArrowheads="1"/>
            </p:cNvSpPr>
            <p:nvPr/>
          </p:nvSpPr>
          <p:spPr bwMode="auto">
            <a:xfrm>
              <a:off x="624" y="1028"/>
              <a:ext cx="4553" cy="1173"/>
            </a:xfrm>
            <a:prstGeom prst="rect">
              <a:avLst/>
            </a:prstGeom>
            <a:grpFill/>
            <a:ln w="12700">
              <a:noFill/>
              <a:miter lim="800000"/>
              <a:headEnd/>
              <a:tailEnd/>
            </a:ln>
          </p:spPr>
          <p:txBody>
            <a:bodyPr lIns="90488" tIns="44450" rIns="90488" bIns="44450">
              <a:spAutoFit/>
            </a:bodyPr>
            <a:lstStyle/>
            <a:p>
              <a:pPr fontAlgn="base">
                <a:lnSpc>
                  <a:spcPct val="120000"/>
                </a:lnSpc>
                <a:spcBef>
                  <a:spcPct val="0"/>
                </a:spcBef>
                <a:spcAft>
                  <a:spcPct val="0"/>
                </a:spcAft>
                <a:defRPr/>
              </a:pPr>
              <a:r>
                <a:rPr lang="en-US" sz="3200" dirty="0">
                  <a:solidFill>
                    <a:srgbClr val="B32C16">
                      <a:lumMod val="50000"/>
                    </a:srgbClr>
                  </a:solidFill>
                  <a:latin typeface="Arial" charset="0"/>
                </a:rPr>
                <a:t>If Cash &gt; BV, record a gain (credit).</a:t>
              </a:r>
            </a:p>
            <a:p>
              <a:pPr fontAlgn="base">
                <a:lnSpc>
                  <a:spcPct val="120000"/>
                </a:lnSpc>
                <a:spcBef>
                  <a:spcPct val="0"/>
                </a:spcBef>
                <a:spcAft>
                  <a:spcPct val="0"/>
                </a:spcAft>
                <a:defRPr/>
              </a:pPr>
              <a:r>
                <a:rPr lang="en-US" sz="3200" dirty="0">
                  <a:solidFill>
                    <a:srgbClr val="B32C16">
                      <a:lumMod val="50000"/>
                    </a:srgbClr>
                  </a:solidFill>
                  <a:latin typeface="Arial" charset="0"/>
                </a:rPr>
                <a:t>If Cash &lt; BV, record a loss (debit).</a:t>
              </a:r>
            </a:p>
            <a:p>
              <a:pPr fontAlgn="base">
                <a:lnSpc>
                  <a:spcPct val="120000"/>
                </a:lnSpc>
                <a:spcBef>
                  <a:spcPct val="0"/>
                </a:spcBef>
                <a:spcAft>
                  <a:spcPct val="0"/>
                </a:spcAft>
                <a:defRPr/>
              </a:pPr>
              <a:r>
                <a:rPr lang="en-US" sz="3200" dirty="0">
                  <a:solidFill>
                    <a:srgbClr val="B32C16">
                      <a:lumMod val="50000"/>
                    </a:srgbClr>
                  </a:solidFill>
                  <a:latin typeface="Arial" charset="0"/>
                </a:rPr>
                <a:t>If Cash = BV, no gain or loss.</a:t>
              </a:r>
            </a:p>
          </p:txBody>
        </p:sp>
      </p:grpSp>
      <p:sp>
        <p:nvSpPr>
          <p:cNvPr id="49161" name="Rectangle 9">
            <a:extLst>
              <a:ext uri="{FF2B5EF4-FFF2-40B4-BE49-F238E27FC236}">
                <a16:creationId xmlns:a16="http://schemas.microsoft.com/office/drawing/2014/main" id="{02842103-82CC-4F41-A1A2-A29ADBFC40D6}"/>
              </a:ext>
            </a:extLst>
          </p:cNvPr>
          <p:cNvSpPr>
            <a:spLocks noGrp="1" noChangeArrowheads="1"/>
          </p:cNvSpPr>
          <p:nvPr>
            <p:ph type="title"/>
          </p:nvPr>
        </p:nvSpPr>
        <p:spPr>
          <a:xfrm>
            <a:off x="-260350" y="-29369"/>
            <a:ext cx="11379200" cy="1143000"/>
          </a:xfrm>
        </p:spPr>
        <p:txBody>
          <a:bodyPr/>
          <a:lstStyle/>
          <a:p>
            <a:pPr>
              <a:defRPr/>
            </a:pPr>
            <a:r>
              <a:rPr lang="en-US" dirty="0"/>
              <a:t>Discarding Plant Assets</a:t>
            </a:r>
          </a:p>
        </p:txBody>
      </p:sp>
      <p:sp>
        <p:nvSpPr>
          <p:cNvPr id="49162" name="Rectangle 10">
            <a:extLst>
              <a:ext uri="{FF2B5EF4-FFF2-40B4-BE49-F238E27FC236}">
                <a16:creationId xmlns:a16="http://schemas.microsoft.com/office/drawing/2014/main" id="{425E355E-F16E-48F5-BBC2-DF58FE3F9FD3}"/>
              </a:ext>
            </a:extLst>
          </p:cNvPr>
          <p:cNvSpPr>
            <a:spLocks noChangeArrowheads="1"/>
          </p:cNvSpPr>
          <p:nvPr/>
        </p:nvSpPr>
        <p:spPr bwMode="auto">
          <a:xfrm>
            <a:off x="1939926"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cash</a:t>
            </a:r>
            <a:br>
              <a:rPr lang="en-US" altLang="en-US" sz="2400">
                <a:solidFill>
                  <a:srgbClr val="006600"/>
                </a:solidFill>
              </a:rPr>
            </a:br>
            <a:r>
              <a:rPr lang="en-US" altLang="en-US" sz="2400">
                <a:solidFill>
                  <a:srgbClr val="006600"/>
                </a:solidFill>
              </a:rPr>
              <a:t>received (debit)</a:t>
            </a:r>
            <a:br>
              <a:rPr lang="en-US" altLang="en-US" sz="2400">
                <a:solidFill>
                  <a:srgbClr val="006600"/>
                </a:solidFill>
              </a:rPr>
            </a:br>
            <a:r>
              <a:rPr lang="en-US" altLang="en-US" sz="2400">
                <a:solidFill>
                  <a:srgbClr val="006600"/>
                </a:solidFill>
              </a:rPr>
              <a:t>or paid (credit).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9163" name="Rectangle 11">
            <a:extLst>
              <a:ext uri="{FF2B5EF4-FFF2-40B4-BE49-F238E27FC236}">
                <a16:creationId xmlns:a16="http://schemas.microsoft.com/office/drawing/2014/main" id="{9D326A4D-FA76-4B8C-B87E-4AC99C2B5A63}"/>
              </a:ext>
            </a:extLst>
          </p:cNvPr>
          <p:cNvSpPr>
            <a:spLocks noChangeArrowheads="1"/>
          </p:cNvSpPr>
          <p:nvPr/>
        </p:nvSpPr>
        <p:spPr bwMode="auto">
          <a:xfrm>
            <a:off x="2132013" y="5564189"/>
            <a:ext cx="3403600" cy="828675"/>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accumulated</a:t>
            </a:r>
            <a:br>
              <a:rPr lang="en-US" altLang="en-US" sz="2400">
                <a:solidFill>
                  <a:srgbClr val="006600"/>
                </a:solidFill>
              </a:rPr>
            </a:br>
            <a:r>
              <a:rPr lang="en-US" altLang="en-US" sz="2400">
                <a:solidFill>
                  <a:srgbClr val="006600"/>
                </a:solidFill>
              </a:rPr>
              <a:t>depreciation (debit).</a:t>
            </a:r>
          </a:p>
        </p:txBody>
      </p:sp>
      <p:sp>
        <p:nvSpPr>
          <p:cNvPr id="49164" name="Rectangle 12">
            <a:extLst>
              <a:ext uri="{FF2B5EF4-FFF2-40B4-BE49-F238E27FC236}">
                <a16:creationId xmlns:a16="http://schemas.microsoft.com/office/drawing/2014/main" id="{CA74B13C-BA1F-41BB-B5EB-7146E6035E0B}"/>
              </a:ext>
            </a:extLst>
          </p:cNvPr>
          <p:cNvSpPr>
            <a:spLocks noChangeArrowheads="1"/>
          </p:cNvSpPr>
          <p:nvPr/>
        </p:nvSpPr>
        <p:spPr bwMode="auto">
          <a:xfrm>
            <a:off x="6410325" y="5564188"/>
            <a:ext cx="3678238" cy="83185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the</a:t>
            </a:r>
            <a:br>
              <a:rPr lang="en-US" altLang="en-US" sz="2400">
                <a:solidFill>
                  <a:srgbClr val="006600"/>
                </a:solidFill>
              </a:rPr>
            </a:br>
            <a:r>
              <a:rPr lang="en-US" altLang="en-US" sz="2400">
                <a:solidFill>
                  <a:srgbClr val="006600"/>
                </a:solidFill>
              </a:rPr>
              <a:t> asset cost (credit).</a:t>
            </a:r>
          </a:p>
        </p:txBody>
      </p:sp>
      <p:grpSp>
        <p:nvGrpSpPr>
          <p:cNvPr id="3" name="Group 13">
            <a:extLst>
              <a:ext uri="{FF2B5EF4-FFF2-40B4-BE49-F238E27FC236}">
                <a16:creationId xmlns:a16="http://schemas.microsoft.com/office/drawing/2014/main" id="{63C6C452-141F-4B11-88A5-BD0E7CE472E1}"/>
              </a:ext>
            </a:extLst>
          </p:cNvPr>
          <p:cNvGrpSpPr>
            <a:grpSpLocks/>
          </p:cNvGrpSpPr>
          <p:nvPr/>
        </p:nvGrpSpPr>
        <p:grpSpPr bwMode="auto">
          <a:xfrm>
            <a:off x="5867401" y="3657600"/>
            <a:ext cx="4379913" cy="1512888"/>
            <a:chOff x="2736" y="2304"/>
            <a:chExt cx="2759" cy="953"/>
          </a:xfrm>
        </p:grpSpPr>
        <p:sp>
          <p:nvSpPr>
            <p:cNvPr id="64525" name="Freeform 14">
              <a:extLst>
                <a:ext uri="{FF2B5EF4-FFF2-40B4-BE49-F238E27FC236}">
                  <a16:creationId xmlns:a16="http://schemas.microsoft.com/office/drawing/2014/main" id="{E6536C74-B7BA-459E-8B0D-8D9AC09FC023}"/>
                </a:ext>
              </a:extLst>
            </p:cNvPr>
            <p:cNvSpPr>
              <a:spLocks/>
            </p:cNvSpPr>
            <p:nvPr/>
          </p:nvSpPr>
          <p:spPr bwMode="auto">
            <a:xfrm>
              <a:off x="2736" y="2304"/>
              <a:ext cx="1155" cy="611"/>
            </a:xfrm>
            <a:custGeom>
              <a:avLst/>
              <a:gdLst>
                <a:gd name="T0" fmla="*/ 101 w 1443"/>
                <a:gd name="T1" fmla="*/ 299 h 803"/>
                <a:gd name="T2" fmla="*/ 139 w 1443"/>
                <a:gd name="T3" fmla="*/ 343 h 803"/>
                <a:gd name="T4" fmla="*/ 196 w 1443"/>
                <a:gd name="T5" fmla="*/ 416 h 803"/>
                <a:gd name="T6" fmla="*/ 265 w 1443"/>
                <a:gd name="T7" fmla="*/ 485 h 803"/>
                <a:gd name="T8" fmla="*/ 334 w 1443"/>
                <a:gd name="T9" fmla="*/ 549 h 803"/>
                <a:gd name="T10" fmla="*/ 409 w 1443"/>
                <a:gd name="T11" fmla="*/ 606 h 803"/>
                <a:gd name="T12" fmla="*/ 487 w 1443"/>
                <a:gd name="T13" fmla="*/ 654 h 803"/>
                <a:gd name="T14" fmla="*/ 567 w 1443"/>
                <a:gd name="T15" fmla="*/ 700 h 803"/>
                <a:gd name="T16" fmla="*/ 654 w 1443"/>
                <a:gd name="T17" fmla="*/ 736 h 803"/>
                <a:gd name="T18" fmla="*/ 740 w 1443"/>
                <a:gd name="T19" fmla="*/ 764 h 803"/>
                <a:gd name="T20" fmla="*/ 828 w 1443"/>
                <a:gd name="T21" fmla="*/ 784 h 803"/>
                <a:gd name="T22" fmla="*/ 913 w 1443"/>
                <a:gd name="T23" fmla="*/ 796 h 803"/>
                <a:gd name="T24" fmla="*/ 1001 w 1443"/>
                <a:gd name="T25" fmla="*/ 802 h 803"/>
                <a:gd name="T26" fmla="*/ 1089 w 1443"/>
                <a:gd name="T27" fmla="*/ 799 h 803"/>
                <a:gd name="T28" fmla="*/ 1174 w 1443"/>
                <a:gd name="T29" fmla="*/ 788 h 803"/>
                <a:gd name="T30" fmla="*/ 1258 w 1443"/>
                <a:gd name="T31" fmla="*/ 767 h 803"/>
                <a:gd name="T32" fmla="*/ 1338 w 1443"/>
                <a:gd name="T33" fmla="*/ 740 h 803"/>
                <a:gd name="T34" fmla="*/ 1418 w 1443"/>
                <a:gd name="T35" fmla="*/ 707 h 803"/>
                <a:gd name="T36" fmla="*/ 1442 w 1443"/>
                <a:gd name="T37" fmla="*/ 693 h 803"/>
                <a:gd name="T38" fmla="*/ 1336 w 1443"/>
                <a:gd name="T39" fmla="*/ 728 h 803"/>
                <a:gd name="T40" fmla="*/ 1261 w 1443"/>
                <a:gd name="T41" fmla="*/ 743 h 803"/>
                <a:gd name="T42" fmla="*/ 1181 w 1443"/>
                <a:gd name="T43" fmla="*/ 746 h 803"/>
                <a:gd name="T44" fmla="*/ 1099 w 1443"/>
                <a:gd name="T45" fmla="*/ 735 h 803"/>
                <a:gd name="T46" fmla="*/ 1018 w 1443"/>
                <a:gd name="T47" fmla="*/ 720 h 803"/>
                <a:gd name="T48" fmla="*/ 930 w 1443"/>
                <a:gd name="T49" fmla="*/ 694 h 803"/>
                <a:gd name="T50" fmla="*/ 845 w 1443"/>
                <a:gd name="T51" fmla="*/ 656 h 803"/>
                <a:gd name="T52" fmla="*/ 760 w 1443"/>
                <a:gd name="T53" fmla="*/ 609 h 803"/>
                <a:gd name="T54" fmla="*/ 678 w 1443"/>
                <a:gd name="T55" fmla="*/ 552 h 803"/>
                <a:gd name="T56" fmla="*/ 594 w 1443"/>
                <a:gd name="T57" fmla="*/ 489 h 803"/>
                <a:gd name="T58" fmla="*/ 516 w 1443"/>
                <a:gd name="T59" fmla="*/ 417 h 803"/>
                <a:gd name="T60" fmla="*/ 443 w 1443"/>
                <a:gd name="T61" fmla="*/ 340 h 803"/>
                <a:gd name="T62" fmla="*/ 375 w 1443"/>
                <a:gd name="T63" fmla="*/ 257 h 803"/>
                <a:gd name="T64" fmla="*/ 310 w 1443"/>
                <a:gd name="T65" fmla="*/ 168 h 803"/>
                <a:gd name="T66" fmla="*/ 409 w 1443"/>
                <a:gd name="T67" fmla="*/ 101 h 803"/>
                <a:gd name="T68" fmla="*/ 63 w 1443"/>
                <a:gd name="T69" fmla="*/ 0 h 803"/>
                <a:gd name="T70" fmla="*/ 0 w 1443"/>
                <a:gd name="T71" fmla="*/ 357 h 803"/>
                <a:gd name="T72" fmla="*/ 101 w 1443"/>
                <a:gd name="T73" fmla="*/ 299 h 80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443" h="803">
                  <a:moveTo>
                    <a:pt x="101" y="299"/>
                  </a:moveTo>
                  <a:lnTo>
                    <a:pt x="139" y="343"/>
                  </a:lnTo>
                  <a:lnTo>
                    <a:pt x="196" y="416"/>
                  </a:lnTo>
                  <a:lnTo>
                    <a:pt x="265" y="485"/>
                  </a:lnTo>
                  <a:lnTo>
                    <a:pt x="334" y="549"/>
                  </a:lnTo>
                  <a:lnTo>
                    <a:pt x="409" y="606"/>
                  </a:lnTo>
                  <a:lnTo>
                    <a:pt x="487" y="654"/>
                  </a:lnTo>
                  <a:lnTo>
                    <a:pt x="567" y="700"/>
                  </a:lnTo>
                  <a:lnTo>
                    <a:pt x="654" y="736"/>
                  </a:lnTo>
                  <a:lnTo>
                    <a:pt x="740" y="764"/>
                  </a:lnTo>
                  <a:lnTo>
                    <a:pt x="828" y="784"/>
                  </a:lnTo>
                  <a:lnTo>
                    <a:pt x="913" y="796"/>
                  </a:lnTo>
                  <a:lnTo>
                    <a:pt x="1001" y="802"/>
                  </a:lnTo>
                  <a:lnTo>
                    <a:pt x="1089" y="799"/>
                  </a:lnTo>
                  <a:lnTo>
                    <a:pt x="1174" y="788"/>
                  </a:lnTo>
                  <a:lnTo>
                    <a:pt x="1258" y="767"/>
                  </a:lnTo>
                  <a:lnTo>
                    <a:pt x="1338" y="740"/>
                  </a:lnTo>
                  <a:lnTo>
                    <a:pt x="1418" y="707"/>
                  </a:lnTo>
                  <a:lnTo>
                    <a:pt x="1442" y="693"/>
                  </a:lnTo>
                  <a:lnTo>
                    <a:pt x="1336" y="728"/>
                  </a:lnTo>
                  <a:lnTo>
                    <a:pt x="1261" y="743"/>
                  </a:lnTo>
                  <a:lnTo>
                    <a:pt x="1181" y="746"/>
                  </a:lnTo>
                  <a:lnTo>
                    <a:pt x="1099" y="735"/>
                  </a:lnTo>
                  <a:lnTo>
                    <a:pt x="1018" y="720"/>
                  </a:lnTo>
                  <a:lnTo>
                    <a:pt x="930" y="694"/>
                  </a:lnTo>
                  <a:lnTo>
                    <a:pt x="845" y="656"/>
                  </a:lnTo>
                  <a:lnTo>
                    <a:pt x="760" y="609"/>
                  </a:lnTo>
                  <a:lnTo>
                    <a:pt x="678" y="552"/>
                  </a:lnTo>
                  <a:lnTo>
                    <a:pt x="594" y="489"/>
                  </a:lnTo>
                  <a:lnTo>
                    <a:pt x="516" y="417"/>
                  </a:lnTo>
                  <a:lnTo>
                    <a:pt x="443" y="340"/>
                  </a:lnTo>
                  <a:lnTo>
                    <a:pt x="375" y="257"/>
                  </a:lnTo>
                  <a:lnTo>
                    <a:pt x="310" y="168"/>
                  </a:lnTo>
                  <a:lnTo>
                    <a:pt x="409" y="101"/>
                  </a:lnTo>
                  <a:lnTo>
                    <a:pt x="63" y="0"/>
                  </a:lnTo>
                  <a:lnTo>
                    <a:pt x="0" y="357"/>
                  </a:lnTo>
                  <a:lnTo>
                    <a:pt x="101" y="299"/>
                  </a:lnTo>
                </a:path>
              </a:pathLst>
            </a:custGeom>
            <a:solidFill>
              <a:srgbClr val="FF0000"/>
            </a:solidFill>
            <a:ln w="12700" cap="rnd" cmpd="sng">
              <a:solidFill>
                <a:schemeClr val="tx2"/>
              </a:solidFill>
              <a:prstDash val="solid"/>
              <a:round/>
              <a:headEnd type="none" w="med" len="med"/>
              <a:tailEnd type="none" w="med" len="med"/>
            </a:ln>
            <a:effectLst>
              <a:outerShdw dist="35921" dir="2700000" algn="ctr" rotWithShape="0">
                <a:schemeClr val="tx2"/>
              </a:outerShdw>
            </a:effec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4526" name="Rectangle 15">
              <a:extLst>
                <a:ext uri="{FF2B5EF4-FFF2-40B4-BE49-F238E27FC236}">
                  <a16:creationId xmlns:a16="http://schemas.microsoft.com/office/drawing/2014/main" id="{61BB5C86-D691-4C81-B262-F542267629A2}"/>
                </a:ext>
              </a:extLst>
            </p:cNvPr>
            <p:cNvSpPr>
              <a:spLocks noChangeArrowheads="1"/>
            </p:cNvSpPr>
            <p:nvPr/>
          </p:nvSpPr>
          <p:spPr bwMode="auto">
            <a:xfrm>
              <a:off x="3841" y="2409"/>
              <a:ext cx="1654" cy="84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a</a:t>
              </a:r>
              <a:br>
                <a:rPr lang="en-US" altLang="en-US" sz="2400">
                  <a:solidFill>
                    <a:srgbClr val="006600"/>
                  </a:solidFill>
                </a:rPr>
              </a:br>
              <a:r>
                <a:rPr lang="en-US" altLang="en-US" sz="2400">
                  <a:solidFill>
                    <a:srgbClr val="006600"/>
                  </a:solidFill>
                </a:rPr>
                <a:t>gain (credit)</a:t>
              </a:r>
            </a:p>
            <a:p>
              <a:pPr algn="ctr" fontAlgn="base">
                <a:spcBef>
                  <a:spcPct val="0"/>
                </a:spcBef>
                <a:spcAft>
                  <a:spcPct val="0"/>
                </a:spcAft>
              </a:pPr>
              <a:r>
                <a:rPr lang="en-US" altLang="en-US" sz="2400">
                  <a:solidFill>
                    <a:srgbClr val="006600"/>
                  </a:solidFill>
                </a:rPr>
                <a:t>or loss (debit).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grpSp>
      <p:sp>
        <p:nvSpPr>
          <p:cNvPr id="64524" name="AutoShape 15">
            <a:extLst>
              <a:ext uri="{FF2B5EF4-FFF2-40B4-BE49-F238E27FC236}">
                <a16:creationId xmlns:a16="http://schemas.microsoft.com/office/drawing/2014/main" id="{1E9306F8-1D06-4F06-B0BA-E6DDF0104A48}"/>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49162"/>
                                        </p:tgtEl>
                                        <p:attrNameLst>
                                          <p:attrName>style.visibility</p:attrName>
                                        </p:attrNameLst>
                                      </p:cBhvr>
                                      <p:to>
                                        <p:strVal val="visible"/>
                                      </p:to>
                                    </p:set>
                                    <p:animEffect transition="in" filter="slide(fromTop)">
                                      <p:cBhvr>
                                        <p:cTn id="7" dur="500"/>
                                        <p:tgtEl>
                                          <p:spTgt spid="49162"/>
                                        </p:tgtEl>
                                      </p:cBhvr>
                                    </p:animEffect>
                                  </p:childTnLst>
                                </p:cTn>
                              </p:par>
                            </p:childTnLst>
                          </p:cTn>
                        </p:par>
                        <p:par>
                          <p:cTn id="8" fill="hold" nodeType="afterGroup">
                            <p:stCondLst>
                              <p:cond delay="500"/>
                            </p:stCondLst>
                            <p:childTnLst>
                              <p:par>
                                <p:cTn id="9" presetID="18" presetClass="entr" presetSubtype="9"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upLeft)">
                                      <p:cBhvr>
                                        <p:cTn id="11" dur="500"/>
                                        <p:tgtEl>
                                          <p:spTgt spid="3"/>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49163"/>
                                        </p:tgtEl>
                                        <p:attrNameLst>
                                          <p:attrName>style.visibility</p:attrName>
                                        </p:attrNameLst>
                                      </p:cBhvr>
                                      <p:to>
                                        <p:strVal val="visible"/>
                                      </p:to>
                                    </p:set>
                                    <p:animEffect transition="in" filter="slide(fromTop)">
                                      <p:cBhvr>
                                        <p:cTn id="15" dur="500"/>
                                        <p:tgtEl>
                                          <p:spTgt spid="49163"/>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9164"/>
                                        </p:tgtEl>
                                        <p:attrNameLst>
                                          <p:attrName>style.visibility</p:attrName>
                                        </p:attrNameLst>
                                      </p:cBhvr>
                                      <p:to>
                                        <p:strVal val="visible"/>
                                      </p:to>
                                    </p:set>
                                    <p:animEffect transition="in" filter="slide(fromTop)">
                                      <p:cBhvr>
                                        <p:cTn id="19" dur="500"/>
                                        <p:tgtEl>
                                          <p:spTgt spid="49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2" grpId="0" animBg="1" autoUpdateAnimBg="0"/>
      <p:bldP spid="49163" grpId="0" animBg="1" autoUpdateAnimBg="0"/>
      <p:bldP spid="49164"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79213FE2-AE4E-4764-B1CB-1890810626E5}"/>
              </a:ext>
            </a:extLst>
          </p:cNvPr>
          <p:cNvSpPr>
            <a:spLocks noChangeArrowheads="1"/>
          </p:cNvSpPr>
          <p:nvPr/>
        </p:nvSpPr>
        <p:spPr bwMode="auto">
          <a:xfrm>
            <a:off x="1676400" y="1600200"/>
            <a:ext cx="8686800" cy="1981200"/>
          </a:xfrm>
          <a:prstGeom prst="rect">
            <a:avLst/>
          </a:prstGeom>
          <a:solidFill>
            <a:srgbClr val="F6E9B4"/>
          </a:solidFill>
          <a:ln w="12700">
            <a:solidFill>
              <a:schemeClr val="tx1"/>
            </a:solidFill>
            <a:miter lim="800000"/>
            <a:headEnd/>
            <a:tailEnd/>
          </a:ln>
        </p:spPr>
        <p:txBody>
          <a:bodyPr lIns="90488" tIns="44450" rIns="90488" bIns="44450"/>
          <a:lstStyle/>
          <a:p>
            <a:pPr marL="342900" indent="-342900" algn="ctr" fontAlgn="base">
              <a:spcBef>
                <a:spcPct val="20000"/>
              </a:spcBef>
              <a:spcAft>
                <a:spcPct val="0"/>
              </a:spcAft>
              <a:defRPr/>
            </a:pPr>
            <a:r>
              <a:rPr lang="en-US" sz="2400" dirty="0">
                <a:solidFill>
                  <a:srgbClr val="B32C16">
                    <a:lumMod val="75000"/>
                  </a:srgbClr>
                </a:solidFill>
                <a:latin typeface="Arial" charset="0"/>
              </a:rPr>
              <a:t>   A machine costing $9,000, with accumulated depreciation of $9,000 on December 31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previous year was discarded on June 5</a:t>
            </a:r>
            <a:r>
              <a:rPr lang="en-US" sz="2400" baseline="30000" dirty="0">
                <a:solidFill>
                  <a:srgbClr val="B32C16">
                    <a:lumMod val="75000"/>
                  </a:srgbClr>
                </a:solidFill>
                <a:latin typeface="Arial" charset="0"/>
              </a:rPr>
              <a:t>th</a:t>
            </a:r>
            <a:r>
              <a:rPr lang="en-US" sz="2400" dirty="0">
                <a:solidFill>
                  <a:srgbClr val="B32C16">
                    <a:lumMod val="75000"/>
                  </a:srgbClr>
                </a:solidFill>
                <a:latin typeface="Arial" charset="0"/>
              </a:rPr>
              <a:t> of the current year. The company is depreciating the equipment using the straight-line method over eight years with zero salvage value.</a:t>
            </a:r>
          </a:p>
        </p:txBody>
      </p:sp>
      <p:sp>
        <p:nvSpPr>
          <p:cNvPr id="50179" name="Rectangle 3">
            <a:extLst>
              <a:ext uri="{FF2B5EF4-FFF2-40B4-BE49-F238E27FC236}">
                <a16:creationId xmlns:a16="http://schemas.microsoft.com/office/drawing/2014/main" id="{0ADE1FA1-0F27-49F5-8F89-CA809051461F}"/>
              </a:ext>
            </a:extLst>
          </p:cNvPr>
          <p:cNvSpPr>
            <a:spLocks noGrp="1" noChangeArrowheads="1"/>
          </p:cNvSpPr>
          <p:nvPr>
            <p:ph type="title"/>
          </p:nvPr>
        </p:nvSpPr>
        <p:spPr>
          <a:xfrm>
            <a:off x="-327025" y="-38100"/>
            <a:ext cx="11379200" cy="1143000"/>
          </a:xfrm>
        </p:spPr>
        <p:txBody>
          <a:bodyPr/>
          <a:lstStyle/>
          <a:p>
            <a:pPr>
              <a:defRPr/>
            </a:pPr>
            <a:r>
              <a:rPr lang="en-US" dirty="0"/>
              <a:t>Discarding Plant Assets</a:t>
            </a:r>
          </a:p>
        </p:txBody>
      </p:sp>
      <p:sp>
        <p:nvSpPr>
          <p:cNvPr id="66564" name="AutoShape 15">
            <a:extLst>
              <a:ext uri="{FF2B5EF4-FFF2-40B4-BE49-F238E27FC236}">
                <a16:creationId xmlns:a16="http://schemas.microsoft.com/office/drawing/2014/main" id="{AB0E41BB-981A-4B2D-9B34-2A38B3905E3E}"/>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pic>
        <p:nvPicPr>
          <p:cNvPr id="66565" name="Picture 7" descr="Chapter 10 Discard of asset.png">
            <a:extLst>
              <a:ext uri="{FF2B5EF4-FFF2-40B4-BE49-F238E27FC236}">
                <a16:creationId xmlns:a16="http://schemas.microsoft.com/office/drawing/2014/main" id="{190F3852-099E-4954-8227-D1DE9B55A6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20850" y="3886201"/>
            <a:ext cx="8718550" cy="10064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08E6C7CC-934B-43E9-B5DD-1145DFDA1594}"/>
              </a:ext>
            </a:extLst>
          </p:cNvPr>
          <p:cNvSpPr>
            <a:spLocks noChangeArrowheads="1"/>
          </p:cNvSpPr>
          <p:nvPr/>
        </p:nvSpPr>
        <p:spPr bwMode="auto">
          <a:xfrm>
            <a:off x="1676400" y="1600200"/>
            <a:ext cx="8686800" cy="1981200"/>
          </a:xfrm>
          <a:prstGeom prst="rect">
            <a:avLst/>
          </a:prstGeom>
          <a:solidFill>
            <a:srgbClr val="F6E9B4"/>
          </a:solidFill>
          <a:ln w="12700">
            <a:solidFill>
              <a:schemeClr val="tx1"/>
            </a:solidFill>
            <a:miter lim="800000"/>
            <a:headEnd/>
            <a:tailEnd/>
          </a:ln>
        </p:spPr>
        <p:txBody>
          <a:bodyPr lIns="90488" tIns="44450" rIns="90488" bIns="44450"/>
          <a:lstStyle/>
          <a:p>
            <a:pPr marL="342900" indent="-342900" algn="ctr" fontAlgn="base">
              <a:spcBef>
                <a:spcPct val="20000"/>
              </a:spcBef>
              <a:spcAft>
                <a:spcPct val="0"/>
              </a:spcAft>
              <a:defRPr/>
            </a:pPr>
            <a:r>
              <a:rPr lang="en-US" sz="2400" dirty="0">
                <a:solidFill>
                  <a:srgbClr val="B32C16">
                    <a:lumMod val="75000"/>
                  </a:srgbClr>
                </a:solidFill>
                <a:latin typeface="Arial" charset="0"/>
              </a:rPr>
              <a:t>   Equipment costing $8,000, with accumulated depreciation of $6,000 on December 31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previous year was discarded on July 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current year. The company is depreciating the equipment using the straight-line method over eight years with zero salvage value.</a:t>
            </a:r>
          </a:p>
        </p:txBody>
      </p:sp>
      <p:sp>
        <p:nvSpPr>
          <p:cNvPr id="50179" name="Rectangle 3">
            <a:extLst>
              <a:ext uri="{FF2B5EF4-FFF2-40B4-BE49-F238E27FC236}">
                <a16:creationId xmlns:a16="http://schemas.microsoft.com/office/drawing/2014/main" id="{7B9A8E1D-58D8-43B7-B122-F1699593A9DB}"/>
              </a:ext>
            </a:extLst>
          </p:cNvPr>
          <p:cNvSpPr>
            <a:spLocks noGrp="1" noChangeArrowheads="1"/>
          </p:cNvSpPr>
          <p:nvPr>
            <p:ph type="title"/>
          </p:nvPr>
        </p:nvSpPr>
        <p:spPr>
          <a:xfrm>
            <a:off x="-346075" y="-38100"/>
            <a:ext cx="11379200" cy="1143000"/>
          </a:xfrm>
        </p:spPr>
        <p:txBody>
          <a:bodyPr/>
          <a:lstStyle/>
          <a:p>
            <a:pPr>
              <a:defRPr/>
            </a:pPr>
            <a:r>
              <a:rPr lang="en-US" dirty="0"/>
              <a:t>Discarding Plant Assets</a:t>
            </a:r>
          </a:p>
        </p:txBody>
      </p:sp>
      <p:sp>
        <p:nvSpPr>
          <p:cNvPr id="68612" name="TextBox 4">
            <a:extLst>
              <a:ext uri="{FF2B5EF4-FFF2-40B4-BE49-F238E27FC236}">
                <a16:creationId xmlns:a16="http://schemas.microsoft.com/office/drawing/2014/main" id="{9AE14523-0711-40AD-B611-42116018AF54}"/>
              </a:ext>
            </a:extLst>
          </p:cNvPr>
          <p:cNvSpPr txBox="1">
            <a:spLocks noChangeArrowheads="1"/>
          </p:cNvSpPr>
          <p:nvPr/>
        </p:nvSpPr>
        <p:spPr bwMode="auto">
          <a:xfrm>
            <a:off x="1828800" y="36576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Bring the depreciation up-to-date.</a:t>
            </a:r>
          </a:p>
        </p:txBody>
      </p:sp>
      <p:pic>
        <p:nvPicPr>
          <p:cNvPr id="68613" name="Picture 7" descr="Chapter 10 Bring depreciation up t date 1.png">
            <a:extLst>
              <a:ext uri="{FF2B5EF4-FFF2-40B4-BE49-F238E27FC236}">
                <a16:creationId xmlns:a16="http://schemas.microsoft.com/office/drawing/2014/main" id="{80704155-8D61-41F5-9E6B-8B0C9045AA9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4046538"/>
            <a:ext cx="8724900" cy="9826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8614" name="Rectangle 8">
            <a:extLst>
              <a:ext uri="{FF2B5EF4-FFF2-40B4-BE49-F238E27FC236}">
                <a16:creationId xmlns:a16="http://schemas.microsoft.com/office/drawing/2014/main" id="{57AB680C-1EC3-4CBC-B5BE-A5EBB7A926ED}"/>
              </a:ext>
            </a:extLst>
          </p:cNvPr>
          <p:cNvSpPr>
            <a:spLocks noChangeArrowheads="1"/>
          </p:cNvSpPr>
          <p:nvPr/>
        </p:nvSpPr>
        <p:spPr bwMode="auto">
          <a:xfrm>
            <a:off x="1828801" y="5053013"/>
            <a:ext cx="3775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discarding of asset.</a:t>
            </a:r>
          </a:p>
        </p:txBody>
      </p:sp>
      <p:pic>
        <p:nvPicPr>
          <p:cNvPr id="68615" name="Picture 9" descr="Chapter 10 Dispose of asset after depreciation.png">
            <a:extLst>
              <a:ext uri="{FF2B5EF4-FFF2-40B4-BE49-F238E27FC236}">
                <a16:creationId xmlns:a16="http://schemas.microsoft.com/office/drawing/2014/main" id="{67051838-6F70-4689-A7A3-E613F57D7BE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1" y="5410201"/>
            <a:ext cx="8702675" cy="12350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8616" name="AutoShape 15">
            <a:extLst>
              <a:ext uri="{FF2B5EF4-FFF2-40B4-BE49-F238E27FC236}">
                <a16:creationId xmlns:a16="http://schemas.microsoft.com/office/drawing/2014/main" id="{AA5227D7-A043-40A5-B791-2DCE9BD345D8}"/>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spTree>
  </p:cSld>
  <p:clrMapOvr>
    <a:masterClrMapping/>
  </p:clrMapOvr>
  <p:transition>
    <p:zo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Rectangle 6">
            <a:extLst>
              <a:ext uri="{FF2B5EF4-FFF2-40B4-BE49-F238E27FC236}">
                <a16:creationId xmlns:a16="http://schemas.microsoft.com/office/drawing/2014/main" id="{995B2E67-F424-4F69-88C2-410638AB6F72}"/>
              </a:ext>
            </a:extLst>
          </p:cNvPr>
          <p:cNvSpPr>
            <a:spLocks noGrp="1" noChangeArrowheads="1"/>
          </p:cNvSpPr>
          <p:nvPr>
            <p:ph type="title"/>
          </p:nvPr>
        </p:nvSpPr>
        <p:spPr>
          <a:xfrm>
            <a:off x="-603250" y="-38100"/>
            <a:ext cx="11379200" cy="1143000"/>
          </a:xfrm>
        </p:spPr>
        <p:txBody>
          <a:bodyPr/>
          <a:lstStyle/>
          <a:p>
            <a:pPr>
              <a:defRPr/>
            </a:pPr>
            <a:r>
              <a:rPr lang="en-US" dirty="0"/>
              <a:t>Selling Plant Assets</a:t>
            </a:r>
          </a:p>
        </p:txBody>
      </p:sp>
      <p:sp>
        <p:nvSpPr>
          <p:cNvPr id="70659" name="TextBox 6">
            <a:extLst>
              <a:ext uri="{FF2B5EF4-FFF2-40B4-BE49-F238E27FC236}">
                <a16:creationId xmlns:a16="http://schemas.microsoft.com/office/drawing/2014/main" id="{40EAF004-3154-4889-A0BE-7637FC74D71A}"/>
              </a:ext>
            </a:extLst>
          </p:cNvPr>
          <p:cNvSpPr txBox="1">
            <a:spLocks noChangeArrowheads="1"/>
          </p:cNvSpPr>
          <p:nvPr/>
        </p:nvSpPr>
        <p:spPr bwMode="auto">
          <a:xfrm>
            <a:off x="1828800" y="29718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Update depreciation to March 31</a:t>
            </a:r>
            <a:r>
              <a:rPr lang="en-US" altLang="en-US" sz="1800" baseline="30000">
                <a:solidFill>
                  <a:prstClr val="black"/>
                </a:solidFill>
              </a:rPr>
              <a:t>st</a:t>
            </a:r>
            <a:r>
              <a:rPr lang="en-US" altLang="en-US" sz="1800">
                <a:solidFill>
                  <a:prstClr val="black"/>
                </a:solidFill>
              </a:rPr>
              <a:t>.</a:t>
            </a:r>
          </a:p>
        </p:txBody>
      </p:sp>
      <p:sp>
        <p:nvSpPr>
          <p:cNvPr id="70660" name="TextBox 9">
            <a:extLst>
              <a:ext uri="{FF2B5EF4-FFF2-40B4-BE49-F238E27FC236}">
                <a16:creationId xmlns:a16="http://schemas.microsoft.com/office/drawing/2014/main" id="{82D609E1-8BED-4550-9B9E-38A0E9A3FFB2}"/>
              </a:ext>
            </a:extLst>
          </p:cNvPr>
          <p:cNvSpPr txBox="1">
            <a:spLocks noChangeArrowheads="1"/>
          </p:cNvSpPr>
          <p:nvPr/>
        </p:nvSpPr>
        <p:spPr bwMode="auto">
          <a:xfrm>
            <a:off x="1828800" y="43434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sale of asset at book value ($16,000 - $13,000 = $3,000).</a:t>
            </a:r>
          </a:p>
        </p:txBody>
      </p:sp>
      <p:sp>
        <p:nvSpPr>
          <p:cNvPr id="9" name="TextBox 8">
            <a:extLst>
              <a:ext uri="{FF2B5EF4-FFF2-40B4-BE49-F238E27FC236}">
                <a16:creationId xmlns:a16="http://schemas.microsoft.com/office/drawing/2014/main" id="{C0F51728-535B-485F-AE38-9FA8F363EE1C}"/>
              </a:ext>
            </a:extLst>
          </p:cNvPr>
          <p:cNvSpPr txBox="1"/>
          <p:nvPr/>
        </p:nvSpPr>
        <p:spPr>
          <a:xfrm>
            <a:off x="1774825" y="1587500"/>
            <a:ext cx="8534400" cy="1322388"/>
          </a:xfrm>
          <a:prstGeom prst="rect">
            <a:avLst/>
          </a:prstGeom>
          <a:solidFill>
            <a:schemeClr val="accent2">
              <a:lumMod val="75000"/>
            </a:schemeClr>
          </a:solidFill>
          <a:ln>
            <a:solidFill>
              <a:schemeClr val="tx1"/>
            </a:solidFill>
          </a:ln>
        </p:spPr>
        <p:txBody>
          <a:bodyPr>
            <a:spAutoFit/>
          </a:bodyPr>
          <a:lstStyle/>
          <a:p>
            <a:pPr algn="ct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On March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BTO sells equipment that originally cost $16,000 and has accumulated depreciation of $12,000 at December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of the prior calendar year-end. Annual depreciation on this equipment is $4,000 using straight-line depreciation. The equipment is sold for $3,000 cash.</a:t>
            </a:r>
            <a:endParaRPr lang="en-US" sz="2000" dirty="0">
              <a:solidFill>
                <a:prstClr val="white"/>
              </a:solidFill>
              <a:latin typeface="Arial" panose="020B0604020202020204" pitchFamily="34" charset="0"/>
            </a:endParaRPr>
          </a:p>
        </p:txBody>
      </p:sp>
      <p:sp>
        <p:nvSpPr>
          <p:cNvPr id="70662" name="AutoShape 15">
            <a:extLst>
              <a:ext uri="{FF2B5EF4-FFF2-40B4-BE49-F238E27FC236}">
                <a16:creationId xmlns:a16="http://schemas.microsoft.com/office/drawing/2014/main" id="{FA45A69B-4942-4AA3-8149-0B6EE8859071}"/>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pic>
        <p:nvPicPr>
          <p:cNvPr id="70663" name="Picture 10" descr="Chapter 10 Update depreciation 2.png">
            <a:extLst>
              <a:ext uri="{FF2B5EF4-FFF2-40B4-BE49-F238E27FC236}">
                <a16:creationId xmlns:a16="http://schemas.microsoft.com/office/drawing/2014/main" id="{9E3CFC34-AA8B-4B76-87A9-1F4AB2E369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3306764"/>
            <a:ext cx="8724900" cy="8842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0664" name="Picture 11" descr="Chapter 10 Sale of Asset 1.png">
            <a:extLst>
              <a:ext uri="{FF2B5EF4-FFF2-40B4-BE49-F238E27FC236}">
                <a16:creationId xmlns:a16="http://schemas.microsoft.com/office/drawing/2014/main" id="{BE513E1F-828E-47CD-B0D9-9B1EF9FE39D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28788" y="4724401"/>
            <a:ext cx="8710612" cy="11969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a:extLst>
              <a:ext uri="{FF2B5EF4-FFF2-40B4-BE49-F238E27FC236}">
                <a16:creationId xmlns:a16="http://schemas.microsoft.com/office/drawing/2014/main" id="{7E257040-16C5-438F-9F88-D67C55C57979}"/>
              </a:ext>
            </a:extLst>
          </p:cNvPr>
          <p:cNvSpPr>
            <a:spLocks noGrp="1" noChangeArrowheads="1"/>
          </p:cNvSpPr>
          <p:nvPr>
            <p:ph type="title"/>
          </p:nvPr>
        </p:nvSpPr>
        <p:spPr>
          <a:xfrm>
            <a:off x="-603250" y="-38100"/>
            <a:ext cx="11379200" cy="1143000"/>
          </a:xfrm>
        </p:spPr>
        <p:txBody>
          <a:bodyPr/>
          <a:lstStyle/>
          <a:p>
            <a:pPr>
              <a:defRPr/>
            </a:pPr>
            <a:r>
              <a:rPr lang="en-US" dirty="0"/>
              <a:t>Selling Plant Assets</a:t>
            </a:r>
          </a:p>
        </p:txBody>
      </p:sp>
      <p:sp>
        <p:nvSpPr>
          <p:cNvPr id="72707" name="AutoShape 15">
            <a:extLst>
              <a:ext uri="{FF2B5EF4-FFF2-40B4-BE49-F238E27FC236}">
                <a16:creationId xmlns:a16="http://schemas.microsoft.com/office/drawing/2014/main" id="{F457DFA9-F40F-40F8-B26D-1BEAFEDB66C4}"/>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sp>
        <p:nvSpPr>
          <p:cNvPr id="12" name="TextBox 11">
            <a:extLst>
              <a:ext uri="{FF2B5EF4-FFF2-40B4-BE49-F238E27FC236}">
                <a16:creationId xmlns:a16="http://schemas.microsoft.com/office/drawing/2014/main" id="{C5E7AB5A-8820-492A-96FD-88F6C6A94D04}"/>
              </a:ext>
            </a:extLst>
          </p:cNvPr>
          <p:cNvSpPr txBox="1"/>
          <p:nvPr/>
        </p:nvSpPr>
        <p:spPr>
          <a:xfrm>
            <a:off x="1774825" y="1587500"/>
            <a:ext cx="8534400" cy="1322388"/>
          </a:xfrm>
          <a:prstGeom prst="rect">
            <a:avLst/>
          </a:prstGeom>
          <a:solidFill>
            <a:schemeClr val="accent2">
              <a:lumMod val="75000"/>
            </a:schemeClr>
          </a:solidFill>
          <a:ln>
            <a:solidFill>
              <a:schemeClr val="tx1"/>
            </a:solidFill>
          </a:ln>
        </p:spPr>
        <p:txBody>
          <a:bodyPr>
            <a:spAutoFit/>
          </a:bodyPr>
          <a:lstStyle/>
          <a:p>
            <a:pPr algn="ct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On March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BTO sells equipment that originally cost $16,000 and has accumulated depreciation of $12,000 at December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of the prior calendar year-end. Annual depreciation on this equipment is $4,000 using straight-line depreciation. The equipment is sold for $2,500 cash.</a:t>
            </a:r>
            <a:endParaRPr lang="en-US" sz="2000" dirty="0">
              <a:solidFill>
                <a:prstClr val="white"/>
              </a:solidFill>
              <a:latin typeface="Arial" panose="020B0604020202020204" pitchFamily="34" charset="0"/>
            </a:endParaRPr>
          </a:p>
        </p:txBody>
      </p:sp>
      <p:pic>
        <p:nvPicPr>
          <p:cNvPr id="72709" name="Picture 13" descr="Chapter 10 Update depreciation 2.png">
            <a:extLst>
              <a:ext uri="{FF2B5EF4-FFF2-40B4-BE49-F238E27FC236}">
                <a16:creationId xmlns:a16="http://schemas.microsoft.com/office/drawing/2014/main" id="{A723B1BB-1FED-4524-8E89-981463E5B1C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3306764"/>
            <a:ext cx="8724900" cy="8842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2710" name="TextBox 6">
            <a:extLst>
              <a:ext uri="{FF2B5EF4-FFF2-40B4-BE49-F238E27FC236}">
                <a16:creationId xmlns:a16="http://schemas.microsoft.com/office/drawing/2014/main" id="{648A1039-9DD6-43F9-AC60-BBF0C5388B8E}"/>
              </a:ext>
            </a:extLst>
          </p:cNvPr>
          <p:cNvSpPr txBox="1">
            <a:spLocks noChangeArrowheads="1"/>
          </p:cNvSpPr>
          <p:nvPr/>
        </p:nvSpPr>
        <p:spPr bwMode="auto">
          <a:xfrm>
            <a:off x="1828800" y="29718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Update depreciation to March 31</a:t>
            </a:r>
            <a:r>
              <a:rPr lang="en-US" altLang="en-US" sz="1800" baseline="30000">
                <a:solidFill>
                  <a:prstClr val="black"/>
                </a:solidFill>
              </a:rPr>
              <a:t>st</a:t>
            </a:r>
            <a:r>
              <a:rPr lang="en-US" altLang="en-US" sz="1800">
                <a:solidFill>
                  <a:prstClr val="black"/>
                </a:solidFill>
              </a:rPr>
              <a:t>.</a:t>
            </a:r>
          </a:p>
        </p:txBody>
      </p:sp>
      <p:sp>
        <p:nvSpPr>
          <p:cNvPr id="72711" name="TextBox 9">
            <a:extLst>
              <a:ext uri="{FF2B5EF4-FFF2-40B4-BE49-F238E27FC236}">
                <a16:creationId xmlns:a16="http://schemas.microsoft.com/office/drawing/2014/main" id="{8954EFE4-D9EE-4B8C-A503-4AEED08E459D}"/>
              </a:ext>
            </a:extLst>
          </p:cNvPr>
          <p:cNvSpPr txBox="1">
            <a:spLocks noChangeArrowheads="1"/>
          </p:cNvSpPr>
          <p:nvPr/>
        </p:nvSpPr>
        <p:spPr bwMode="auto">
          <a:xfrm>
            <a:off x="1828800" y="43434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sale of asset at a loss (Book value $3,000 - $2,500 cash received).</a:t>
            </a:r>
          </a:p>
        </p:txBody>
      </p:sp>
      <p:pic>
        <p:nvPicPr>
          <p:cNvPr id="72712" name="Picture 17" descr="Chapter 10 Loss on sale of asset.png">
            <a:extLst>
              <a:ext uri="{FF2B5EF4-FFF2-40B4-BE49-F238E27FC236}">
                <a16:creationId xmlns:a16="http://schemas.microsoft.com/office/drawing/2014/main" id="{A97849D8-5787-4A89-8061-E0B79A3533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4838700"/>
            <a:ext cx="8648700" cy="14859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AutoShape 2">
            <a:extLst>
              <a:ext uri="{FF2B5EF4-FFF2-40B4-BE49-F238E27FC236}">
                <a16:creationId xmlns:a16="http://schemas.microsoft.com/office/drawing/2014/main" id="{CB6CFBA5-7138-4684-A913-F0FB5233D9B4}"/>
              </a:ext>
            </a:extLst>
          </p:cNvPr>
          <p:cNvSpPr>
            <a:spLocks noChangeArrowheads="1"/>
          </p:cNvSpPr>
          <p:nvPr/>
        </p:nvSpPr>
        <p:spPr bwMode="auto">
          <a:xfrm>
            <a:off x="1728788" y="1778000"/>
            <a:ext cx="3302000" cy="3606800"/>
          </a:xfrm>
          <a:prstGeom prst="roundRect">
            <a:avLst>
              <a:gd name="adj" fmla="val 12495"/>
            </a:avLst>
          </a:prstGeom>
          <a:solidFill>
            <a:schemeClr val="accent2">
              <a:lumMod val="75000"/>
            </a:schemeClr>
          </a:solidFill>
          <a:ln w="12700">
            <a:solidFill>
              <a:schemeClr val="tx1"/>
            </a:solidFill>
            <a:round/>
            <a:headEnd/>
            <a:tailEnd/>
          </a:ln>
        </p:spPr>
        <p:txBody>
          <a:bodyPr wrap="none" lIns="90488" tIns="44450" rIns="90488" bIns="44450" anchor="ctr"/>
          <a:lstStyle/>
          <a:p>
            <a:pPr algn="ctr" fontAlgn="base">
              <a:spcBef>
                <a:spcPct val="0"/>
              </a:spcBef>
              <a:spcAft>
                <a:spcPct val="0"/>
              </a:spcAft>
              <a:defRPr/>
            </a:pPr>
            <a:r>
              <a:rPr lang="en-US" sz="2800" dirty="0">
                <a:solidFill>
                  <a:prstClr val="white"/>
                </a:solidFill>
                <a:latin typeface="Arial" charset="0"/>
              </a:rPr>
              <a:t>Total cost,</a:t>
            </a:r>
            <a:br>
              <a:rPr lang="en-US" sz="2800" dirty="0">
                <a:solidFill>
                  <a:prstClr val="white"/>
                </a:solidFill>
                <a:latin typeface="Arial" charset="0"/>
              </a:rPr>
            </a:br>
            <a:r>
              <a:rPr lang="en-US" sz="2800" dirty="0">
                <a:solidFill>
                  <a:prstClr val="white"/>
                </a:solidFill>
                <a:latin typeface="Arial" charset="0"/>
              </a:rPr>
              <a:t>including</a:t>
            </a:r>
            <a:br>
              <a:rPr lang="en-US" sz="2800" dirty="0">
                <a:solidFill>
                  <a:prstClr val="white"/>
                </a:solidFill>
                <a:latin typeface="Arial" charset="0"/>
              </a:rPr>
            </a:br>
            <a:r>
              <a:rPr lang="en-US" sz="2800" dirty="0">
                <a:solidFill>
                  <a:prstClr val="white"/>
                </a:solidFill>
                <a:latin typeface="Arial" charset="0"/>
              </a:rPr>
              <a:t> exploration and</a:t>
            </a:r>
            <a:br>
              <a:rPr lang="en-US" sz="2800" dirty="0">
                <a:solidFill>
                  <a:prstClr val="white"/>
                </a:solidFill>
                <a:latin typeface="Arial" charset="0"/>
              </a:rPr>
            </a:br>
            <a:r>
              <a:rPr lang="en-US" sz="2800" dirty="0">
                <a:solidFill>
                  <a:prstClr val="white"/>
                </a:solidFill>
                <a:latin typeface="Arial" charset="0"/>
              </a:rPr>
              <a:t>development,</a:t>
            </a:r>
            <a:br>
              <a:rPr lang="en-US" sz="2800" dirty="0">
                <a:solidFill>
                  <a:prstClr val="white"/>
                </a:solidFill>
                <a:latin typeface="Arial" charset="0"/>
              </a:rPr>
            </a:br>
            <a:r>
              <a:rPr lang="en-US" sz="2800" dirty="0">
                <a:solidFill>
                  <a:prstClr val="white"/>
                </a:solidFill>
                <a:latin typeface="Arial" charset="0"/>
              </a:rPr>
              <a:t>is charged to</a:t>
            </a:r>
            <a:br>
              <a:rPr lang="en-US" sz="2800" dirty="0">
                <a:solidFill>
                  <a:prstClr val="white"/>
                </a:solidFill>
                <a:latin typeface="Arial" charset="0"/>
              </a:rPr>
            </a:br>
            <a:r>
              <a:rPr lang="en-US" sz="2800" dirty="0">
                <a:solidFill>
                  <a:prstClr val="white"/>
                </a:solidFill>
                <a:latin typeface="Arial" charset="0"/>
              </a:rPr>
              <a:t>depletion expense</a:t>
            </a:r>
            <a:br>
              <a:rPr lang="en-US" sz="2800" dirty="0">
                <a:solidFill>
                  <a:prstClr val="white"/>
                </a:solidFill>
                <a:latin typeface="Arial" charset="0"/>
              </a:rPr>
            </a:br>
            <a:r>
              <a:rPr lang="en-US" sz="2800" dirty="0">
                <a:solidFill>
                  <a:prstClr val="white"/>
                </a:solidFill>
                <a:latin typeface="Arial" charset="0"/>
              </a:rPr>
              <a:t>over periods</a:t>
            </a:r>
            <a:br>
              <a:rPr lang="en-US" sz="2800" dirty="0">
                <a:solidFill>
                  <a:prstClr val="white"/>
                </a:solidFill>
                <a:latin typeface="Arial" charset="0"/>
              </a:rPr>
            </a:br>
            <a:r>
              <a:rPr lang="en-US" sz="2800" dirty="0">
                <a:solidFill>
                  <a:prstClr val="white"/>
                </a:solidFill>
                <a:latin typeface="Arial" charset="0"/>
              </a:rPr>
              <a:t>benefited.</a:t>
            </a:r>
          </a:p>
        </p:txBody>
      </p:sp>
      <p:sp>
        <p:nvSpPr>
          <p:cNvPr id="9220" name="AutoShape 3">
            <a:extLst>
              <a:ext uri="{FF2B5EF4-FFF2-40B4-BE49-F238E27FC236}">
                <a16:creationId xmlns:a16="http://schemas.microsoft.com/office/drawing/2014/main" id="{D1C6941B-203D-4B1D-918C-F7A5AEC6C09B}"/>
              </a:ext>
            </a:extLst>
          </p:cNvPr>
          <p:cNvSpPr>
            <a:spLocks noChangeArrowheads="1"/>
          </p:cNvSpPr>
          <p:nvPr/>
        </p:nvSpPr>
        <p:spPr bwMode="auto">
          <a:xfrm>
            <a:off x="7180263" y="1778000"/>
            <a:ext cx="3302000" cy="3606800"/>
          </a:xfrm>
          <a:prstGeom prst="roundRect">
            <a:avLst>
              <a:gd name="adj" fmla="val 12495"/>
            </a:avLst>
          </a:prstGeom>
          <a:solidFill>
            <a:schemeClr val="accent4">
              <a:lumMod val="50000"/>
            </a:schemeClr>
          </a:solidFill>
          <a:ln w="12700">
            <a:solidFill>
              <a:schemeClr val="tx1"/>
            </a:solidFill>
            <a:round/>
            <a:headEnd/>
            <a:tailEnd/>
          </a:ln>
        </p:spPr>
        <p:txBody>
          <a:bodyPr wrap="none" lIns="90488" tIns="44450" rIns="90488" bIns="44450" anchor="ctr"/>
          <a:lstStyle/>
          <a:p>
            <a:pPr algn="ctr" fontAlgn="base">
              <a:spcBef>
                <a:spcPct val="0"/>
              </a:spcBef>
              <a:spcAft>
                <a:spcPct val="0"/>
              </a:spcAft>
              <a:defRPr/>
            </a:pPr>
            <a:r>
              <a:rPr lang="en-US" sz="2800" dirty="0">
                <a:solidFill>
                  <a:prstClr val="white"/>
                </a:solidFill>
                <a:latin typeface="Arial" charset="0"/>
              </a:rPr>
              <a:t>Extracted from</a:t>
            </a:r>
            <a:br>
              <a:rPr lang="en-US" sz="2800" dirty="0">
                <a:solidFill>
                  <a:prstClr val="white"/>
                </a:solidFill>
                <a:latin typeface="Arial" charset="0"/>
              </a:rPr>
            </a:br>
            <a:r>
              <a:rPr lang="en-US" sz="2800" dirty="0">
                <a:solidFill>
                  <a:prstClr val="white"/>
                </a:solidFill>
                <a:latin typeface="Arial" charset="0"/>
              </a:rPr>
              <a:t>the natural</a:t>
            </a:r>
            <a:br>
              <a:rPr lang="en-US" sz="2800" dirty="0">
                <a:solidFill>
                  <a:prstClr val="white"/>
                </a:solidFill>
                <a:latin typeface="Arial" charset="0"/>
              </a:rPr>
            </a:br>
            <a:r>
              <a:rPr lang="en-US" sz="2800" dirty="0">
                <a:solidFill>
                  <a:prstClr val="white"/>
                </a:solidFill>
                <a:latin typeface="Arial" charset="0"/>
              </a:rPr>
              <a:t>environment</a:t>
            </a:r>
            <a:br>
              <a:rPr lang="en-US" sz="2800" dirty="0">
                <a:solidFill>
                  <a:prstClr val="white"/>
                </a:solidFill>
                <a:latin typeface="Arial" charset="0"/>
              </a:rPr>
            </a:br>
            <a:r>
              <a:rPr lang="en-US" sz="2800" dirty="0">
                <a:solidFill>
                  <a:prstClr val="white"/>
                </a:solidFill>
                <a:latin typeface="Arial" charset="0"/>
              </a:rPr>
              <a:t>and reported</a:t>
            </a:r>
            <a:br>
              <a:rPr lang="en-US" sz="2800" dirty="0">
                <a:solidFill>
                  <a:prstClr val="white"/>
                </a:solidFill>
                <a:latin typeface="Arial" charset="0"/>
              </a:rPr>
            </a:br>
            <a:r>
              <a:rPr lang="en-US" sz="2800" dirty="0">
                <a:solidFill>
                  <a:prstClr val="white"/>
                </a:solidFill>
                <a:latin typeface="Arial" charset="0"/>
              </a:rPr>
              <a:t>at cost less</a:t>
            </a:r>
            <a:br>
              <a:rPr lang="en-US" sz="2800" dirty="0">
                <a:solidFill>
                  <a:prstClr val="white"/>
                </a:solidFill>
                <a:latin typeface="Arial" charset="0"/>
              </a:rPr>
            </a:br>
            <a:r>
              <a:rPr lang="en-US" sz="2800" dirty="0">
                <a:solidFill>
                  <a:prstClr val="white"/>
                </a:solidFill>
                <a:latin typeface="Arial" charset="0"/>
              </a:rPr>
              <a:t>accumulated</a:t>
            </a:r>
            <a:br>
              <a:rPr lang="en-US" sz="2800" dirty="0">
                <a:solidFill>
                  <a:prstClr val="white"/>
                </a:solidFill>
                <a:latin typeface="Arial" charset="0"/>
              </a:rPr>
            </a:br>
            <a:r>
              <a:rPr lang="en-US" sz="2800" dirty="0">
                <a:solidFill>
                  <a:srgbClr val="FFFF00"/>
                </a:solidFill>
                <a:latin typeface="Arial" charset="0"/>
              </a:rPr>
              <a:t>depletion</a:t>
            </a:r>
            <a:r>
              <a:rPr lang="en-US" sz="2800" dirty="0">
                <a:solidFill>
                  <a:prstClr val="white"/>
                </a:solidFill>
                <a:latin typeface="Arial" charset="0"/>
              </a:rPr>
              <a:t>.</a:t>
            </a:r>
          </a:p>
        </p:txBody>
      </p:sp>
      <p:graphicFrame>
        <p:nvGraphicFramePr>
          <p:cNvPr id="74756" name="Object 2">
            <a:extLst>
              <a:ext uri="{FF2B5EF4-FFF2-40B4-BE49-F238E27FC236}">
                <a16:creationId xmlns:a16="http://schemas.microsoft.com/office/drawing/2014/main" id="{378CD5FC-E7B9-4FF7-90A1-B4CA83D85070}"/>
              </a:ext>
            </a:extLst>
          </p:cNvPr>
          <p:cNvGraphicFramePr>
            <a:graphicFrameLocks/>
          </p:cNvGraphicFramePr>
          <p:nvPr/>
        </p:nvGraphicFramePr>
        <p:xfrm>
          <a:off x="5041900" y="3124200"/>
          <a:ext cx="2133600" cy="2514600"/>
        </p:xfrm>
        <a:graphic>
          <a:graphicData uri="http://schemas.openxmlformats.org/presentationml/2006/ole">
            <mc:AlternateContent xmlns:mc="http://schemas.openxmlformats.org/markup-compatibility/2006">
              <mc:Choice xmlns:v="urn:schemas-microsoft-com:vml" Requires="v">
                <p:oleObj spid="_x0000_s4100" name="ClipArt" r:id="rId4" imgW="3003550" imgH="5470525" progId="MS_ClipArt_Gallery.2">
                  <p:embed/>
                </p:oleObj>
              </mc:Choice>
              <mc:Fallback>
                <p:oleObj name="ClipArt" r:id="rId4" imgW="3003550" imgH="5470525" progId="MS_ClipArt_Gallery.2">
                  <p:embed/>
                  <p:pic>
                    <p:nvPicPr>
                      <p:cNvPr id="74756" name="Object 2">
                        <a:extLst>
                          <a:ext uri="{FF2B5EF4-FFF2-40B4-BE49-F238E27FC236}">
                            <a16:creationId xmlns:a16="http://schemas.microsoft.com/office/drawing/2014/main" id="{378CD5FC-E7B9-4FF7-90A1-B4CA83D85070}"/>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41900" y="3124200"/>
                        <a:ext cx="2133600"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3493" name="Rectangle 5">
            <a:extLst>
              <a:ext uri="{FF2B5EF4-FFF2-40B4-BE49-F238E27FC236}">
                <a16:creationId xmlns:a16="http://schemas.microsoft.com/office/drawing/2014/main" id="{A30D26EB-C082-412E-B36C-A9D8F9E8D367}"/>
              </a:ext>
            </a:extLst>
          </p:cNvPr>
          <p:cNvSpPr>
            <a:spLocks noGrp="1" noChangeArrowheads="1"/>
          </p:cNvSpPr>
          <p:nvPr>
            <p:ph type="title"/>
          </p:nvPr>
        </p:nvSpPr>
        <p:spPr>
          <a:xfrm>
            <a:off x="-896937" y="-50800"/>
            <a:ext cx="11379200" cy="1143000"/>
          </a:xfrm>
        </p:spPr>
        <p:txBody>
          <a:bodyPr/>
          <a:lstStyle/>
          <a:p>
            <a:pPr>
              <a:defRPr/>
            </a:pPr>
            <a:r>
              <a:rPr lang="en-US" dirty="0"/>
              <a:t>Natural Resources</a:t>
            </a:r>
          </a:p>
        </p:txBody>
      </p:sp>
      <p:sp>
        <p:nvSpPr>
          <p:cNvPr id="63494" name="AutoShape 6">
            <a:extLst>
              <a:ext uri="{FF2B5EF4-FFF2-40B4-BE49-F238E27FC236}">
                <a16:creationId xmlns:a16="http://schemas.microsoft.com/office/drawing/2014/main" id="{D7BF55B8-7D83-4B30-95B6-4775B844C866}"/>
              </a:ext>
            </a:extLst>
          </p:cNvPr>
          <p:cNvSpPr>
            <a:spLocks noChangeArrowheads="1"/>
          </p:cNvSpPr>
          <p:nvPr/>
        </p:nvSpPr>
        <p:spPr bwMode="auto">
          <a:xfrm>
            <a:off x="3825876" y="5613400"/>
            <a:ext cx="4403725" cy="711200"/>
          </a:xfrm>
          <a:prstGeom prst="roundRect">
            <a:avLst>
              <a:gd name="adj" fmla="val 12495"/>
            </a:avLst>
          </a:prstGeom>
          <a:solidFill>
            <a:srgbClr val="FFCC99"/>
          </a:solidFill>
          <a:ln w="12700">
            <a:solidFill>
              <a:schemeClr val="tx1"/>
            </a:solidFill>
            <a:round/>
            <a:headEnd/>
            <a:tailEnd/>
          </a:ln>
          <a:effectLst>
            <a:outerShdw dist="35921" dir="2700000" algn="ctr" rotWithShape="0">
              <a:schemeClr val="tx2"/>
            </a:outerShdw>
          </a:effectLst>
        </p:spPr>
        <p:txBody>
          <a:bodyPr wrap="none" lIns="90488" tIns="44450" rIns="90488" bIns="44450" anchor="ctr"/>
          <a:lstStyle/>
          <a:p>
            <a:pPr algn="ctr" fontAlgn="base">
              <a:spcBef>
                <a:spcPct val="0"/>
              </a:spcBef>
              <a:spcAft>
                <a:spcPct val="0"/>
              </a:spcAft>
              <a:defRPr/>
            </a:pPr>
            <a:r>
              <a:rPr lang="en-US" sz="2800" dirty="0">
                <a:solidFill>
                  <a:srgbClr val="B32C16">
                    <a:lumMod val="75000"/>
                  </a:srgbClr>
                </a:solidFill>
                <a:effectLst>
                  <a:outerShdw blurRad="38100" dist="38100" dir="2700000" algn="tl">
                    <a:srgbClr val="000000">
                      <a:alpha val="43137"/>
                    </a:srgbClr>
                  </a:outerShdw>
                </a:effectLst>
                <a:latin typeface="Arial" charset="0"/>
              </a:rPr>
              <a:t>Examples: oil, coal, gold</a:t>
            </a:r>
          </a:p>
        </p:txBody>
      </p:sp>
      <p:sp>
        <p:nvSpPr>
          <p:cNvPr id="74759" name="AutoShape 15">
            <a:extLst>
              <a:ext uri="{FF2B5EF4-FFF2-40B4-BE49-F238E27FC236}">
                <a16:creationId xmlns:a16="http://schemas.microsoft.com/office/drawing/2014/main" id="{B82B7FF8-8739-46A4-9DC5-E154A602A242}"/>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3</a:t>
            </a:r>
          </a:p>
        </p:txBody>
      </p:sp>
    </p:spTree>
  </p:cSld>
  <p:clrMapOvr>
    <a:masterClrMapping/>
  </p:clrMapOvr>
  <p:transition>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23" name="Rectangle 11">
            <a:extLst>
              <a:ext uri="{FF2B5EF4-FFF2-40B4-BE49-F238E27FC236}">
                <a16:creationId xmlns:a16="http://schemas.microsoft.com/office/drawing/2014/main" id="{EC898CBA-D4EF-467D-8944-C63797F474AB}"/>
              </a:ext>
            </a:extLst>
          </p:cNvPr>
          <p:cNvSpPr>
            <a:spLocks noGrp="1" noChangeArrowheads="1"/>
          </p:cNvSpPr>
          <p:nvPr>
            <p:ph type="title"/>
          </p:nvPr>
        </p:nvSpPr>
        <p:spPr>
          <a:xfrm>
            <a:off x="130175" y="-38100"/>
            <a:ext cx="11379200" cy="1143000"/>
          </a:xfrm>
        </p:spPr>
        <p:txBody>
          <a:bodyPr>
            <a:normAutofit/>
          </a:bodyPr>
          <a:lstStyle/>
          <a:p>
            <a:pPr>
              <a:defRPr/>
            </a:pPr>
            <a:r>
              <a:rPr lang="en-US" sz="3200" dirty="0"/>
              <a:t>Cost Determination and Depletion</a:t>
            </a:r>
          </a:p>
        </p:txBody>
      </p:sp>
      <p:sp>
        <p:nvSpPr>
          <p:cNvPr id="76803" name="AutoShape 15">
            <a:extLst>
              <a:ext uri="{FF2B5EF4-FFF2-40B4-BE49-F238E27FC236}">
                <a16:creationId xmlns:a16="http://schemas.microsoft.com/office/drawing/2014/main" id="{00CEB8D1-3FFC-4E03-AC6E-E4AC9D074257}"/>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3</a:t>
            </a:r>
          </a:p>
        </p:txBody>
      </p:sp>
      <p:pic>
        <p:nvPicPr>
          <p:cNvPr id="76804" name="Picture 22" descr="Chapter 10 Cost determination for natural resources.png">
            <a:extLst>
              <a:ext uri="{FF2B5EF4-FFF2-40B4-BE49-F238E27FC236}">
                <a16:creationId xmlns:a16="http://schemas.microsoft.com/office/drawing/2014/main" id="{6439EE13-BE87-4749-88DA-F9FBC03DD6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967038"/>
            <a:ext cx="9144000" cy="236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a:extLst>
              <a:ext uri="{FF2B5EF4-FFF2-40B4-BE49-F238E27FC236}">
                <a16:creationId xmlns:a16="http://schemas.microsoft.com/office/drawing/2014/main" id="{9001AB89-8240-4831-8E5B-C05CF798DDA5}"/>
              </a:ext>
            </a:extLst>
          </p:cNvPr>
          <p:cNvSpPr txBox="1"/>
          <p:nvPr/>
        </p:nvSpPr>
        <p:spPr>
          <a:xfrm>
            <a:off x="1905000" y="1600200"/>
            <a:ext cx="8305800" cy="1200150"/>
          </a:xfrm>
          <a:prstGeom prst="rect">
            <a:avLst/>
          </a:prstGeom>
          <a:solidFill>
            <a:schemeClr val="accent2">
              <a:lumMod val="75000"/>
            </a:schemeClr>
          </a:solidFill>
        </p:spPr>
        <p:txBody>
          <a:bodyPr>
            <a:spAutoFit/>
          </a:bodyPr>
          <a:lstStyle/>
          <a:p>
            <a:pPr fontAlgn="base">
              <a:spcBef>
                <a:spcPct val="0"/>
              </a:spcBef>
              <a:spcAft>
                <a:spcPct val="0"/>
              </a:spcAft>
              <a:defRPr/>
            </a:pPr>
            <a:r>
              <a:rPr lang="en-US" sz="2400" dirty="0">
                <a:solidFill>
                  <a:prstClr val="white"/>
                </a:solidFill>
                <a:effectLst>
                  <a:outerShdw blurRad="38100" dist="38100" dir="2700000" algn="tl">
                    <a:srgbClr val="000000">
                      <a:alpha val="43137"/>
                    </a:srgbClr>
                  </a:outerShdw>
                </a:effectLst>
                <a:latin typeface="Arial" charset="0"/>
              </a:rPr>
              <a:t>Let’s consider a mineral deposit with an estimated 250,000 tons of available ore. It is purchased for $500,000, and we expect zero salvage value. </a:t>
            </a:r>
          </a:p>
        </p:txBody>
      </p:sp>
    </p:spTree>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4">
            <a:extLst>
              <a:ext uri="{FF2B5EF4-FFF2-40B4-BE49-F238E27FC236}">
                <a16:creationId xmlns:a16="http://schemas.microsoft.com/office/drawing/2014/main" id="{242B3A4E-E6DE-4037-B6DB-6DA640B269D7}"/>
              </a:ext>
            </a:extLst>
          </p:cNvPr>
          <p:cNvSpPr>
            <a:spLocks noGrp="1" noChangeArrowheads="1"/>
          </p:cNvSpPr>
          <p:nvPr>
            <p:ph type="title"/>
          </p:nvPr>
        </p:nvSpPr>
        <p:spPr>
          <a:xfrm>
            <a:off x="0" y="-79374"/>
            <a:ext cx="11379200" cy="1143000"/>
          </a:xfrm>
        </p:spPr>
        <p:txBody>
          <a:bodyPr>
            <a:normAutofit/>
          </a:bodyPr>
          <a:lstStyle/>
          <a:p>
            <a:pPr>
              <a:defRPr/>
            </a:pPr>
            <a:r>
              <a:rPr lang="en-US" sz="3200" dirty="0"/>
              <a:t>Depletion of Natural Resources</a:t>
            </a:r>
          </a:p>
        </p:txBody>
      </p:sp>
      <p:sp>
        <p:nvSpPr>
          <p:cNvPr id="78851" name="AutoShape 15">
            <a:extLst>
              <a:ext uri="{FF2B5EF4-FFF2-40B4-BE49-F238E27FC236}">
                <a16:creationId xmlns:a16="http://schemas.microsoft.com/office/drawing/2014/main" id="{9694F117-BDCF-45DD-B024-5FFEECD87A74}"/>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3</a:t>
            </a:r>
          </a:p>
        </p:txBody>
      </p:sp>
      <p:sp>
        <p:nvSpPr>
          <p:cNvPr id="78852" name="TextBox 16">
            <a:extLst>
              <a:ext uri="{FF2B5EF4-FFF2-40B4-BE49-F238E27FC236}">
                <a16:creationId xmlns:a16="http://schemas.microsoft.com/office/drawing/2014/main" id="{6D8F0D90-FABC-4F35-83F9-577D1D2C5B7B}"/>
              </a:ext>
            </a:extLst>
          </p:cNvPr>
          <p:cNvSpPr txBox="1">
            <a:spLocks noChangeArrowheads="1"/>
          </p:cNvSpPr>
          <p:nvPr/>
        </p:nvSpPr>
        <p:spPr bwMode="auto">
          <a:xfrm>
            <a:off x="1981200" y="1676400"/>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000">
                <a:solidFill>
                  <a:prstClr val="black"/>
                </a:solidFill>
              </a:rPr>
              <a:t>Depletion expense in the first year would be:</a:t>
            </a:r>
          </a:p>
        </p:txBody>
      </p:sp>
      <p:pic>
        <p:nvPicPr>
          <p:cNvPr id="78853" name="Picture 17" descr="Chapter 10 Depretion expense.png">
            <a:extLst>
              <a:ext uri="{FF2B5EF4-FFF2-40B4-BE49-F238E27FC236}">
                <a16:creationId xmlns:a16="http://schemas.microsoft.com/office/drawing/2014/main" id="{583D927E-EE76-4E07-8AC8-658130C64D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2133601"/>
            <a:ext cx="8694738" cy="930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8854" name="TextBox 18">
            <a:extLst>
              <a:ext uri="{FF2B5EF4-FFF2-40B4-BE49-F238E27FC236}">
                <a16:creationId xmlns:a16="http://schemas.microsoft.com/office/drawing/2014/main" id="{E49ADEF9-CBDC-4B88-8E44-1294B20E9E04}"/>
              </a:ext>
            </a:extLst>
          </p:cNvPr>
          <p:cNvSpPr txBox="1">
            <a:spLocks noChangeArrowheads="1"/>
          </p:cNvSpPr>
          <p:nvPr/>
        </p:nvSpPr>
        <p:spPr bwMode="auto">
          <a:xfrm>
            <a:off x="1981200" y="3124200"/>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000">
                <a:solidFill>
                  <a:prstClr val="black"/>
                </a:solidFill>
              </a:rPr>
              <a:t>Balance Sheet presentation of natural resources:</a:t>
            </a:r>
          </a:p>
        </p:txBody>
      </p:sp>
      <p:pic>
        <p:nvPicPr>
          <p:cNvPr id="78855" name="Picture 19" descr="Chapter 10 Disclosure of Depletion on BS.png">
            <a:extLst>
              <a:ext uri="{FF2B5EF4-FFF2-40B4-BE49-F238E27FC236}">
                <a16:creationId xmlns:a16="http://schemas.microsoft.com/office/drawing/2014/main" id="{E7BC6FD6-44C9-4D3C-847B-1EA51B1D154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3581400"/>
            <a:ext cx="86693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Picture 17" descr="C:\Users\Jon Booker\AppData\Local\Microsoft\Windows\Temporary Internet Files\Content.IE5\TCDQDOQW\MC900231664[1].wmf">
            <a:extLst>
              <a:ext uri="{FF2B5EF4-FFF2-40B4-BE49-F238E27FC236}">
                <a16:creationId xmlns:a16="http://schemas.microsoft.com/office/drawing/2014/main" id="{287AC381-0227-4730-8BEC-54F0D0F7E45A}"/>
              </a:ext>
            </a:extLst>
          </p:cNvPr>
          <p:cNvPicPr>
            <a:picLocks noChangeAspect="1" noChangeArrowheads="1"/>
          </p:cNvPicPr>
          <p:nvPr/>
        </p:nvPicPr>
        <p:blipFill>
          <a:blip r:embed="rId5"/>
          <a:srcRect/>
          <a:stretch>
            <a:fillRect/>
          </a:stretch>
        </p:blipFill>
        <p:spPr bwMode="auto">
          <a:xfrm>
            <a:off x="4883150" y="5029200"/>
            <a:ext cx="2355850" cy="151288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50DA5B13-56C3-46F3-87BE-3D05F4A0F6AE}"/>
              </a:ext>
            </a:extLst>
          </p:cNvPr>
          <p:cNvSpPr>
            <a:spLocks noGrp="1" noChangeArrowheads="1"/>
          </p:cNvSpPr>
          <p:nvPr>
            <p:ph type="title"/>
          </p:nvPr>
        </p:nvSpPr>
        <p:spPr>
          <a:xfrm>
            <a:off x="0" y="-38100"/>
            <a:ext cx="11379200" cy="1143000"/>
          </a:xfrm>
        </p:spPr>
        <p:txBody>
          <a:bodyPr>
            <a:normAutofit/>
          </a:bodyPr>
          <a:lstStyle/>
          <a:p>
            <a:pPr>
              <a:defRPr/>
            </a:pPr>
            <a:r>
              <a:rPr lang="en-US" sz="3200" dirty="0"/>
              <a:t>Plant Assets Used in Extracting</a:t>
            </a:r>
          </a:p>
        </p:txBody>
      </p:sp>
      <p:sp>
        <p:nvSpPr>
          <p:cNvPr id="67587" name="Rectangle 3">
            <a:extLst>
              <a:ext uri="{FF2B5EF4-FFF2-40B4-BE49-F238E27FC236}">
                <a16:creationId xmlns:a16="http://schemas.microsoft.com/office/drawing/2014/main" id="{1AC7352B-D890-44F1-B5DF-1FF38E8C0308}"/>
              </a:ext>
            </a:extLst>
          </p:cNvPr>
          <p:cNvSpPr>
            <a:spLocks noGrp="1" noChangeArrowheads="1"/>
          </p:cNvSpPr>
          <p:nvPr>
            <p:ph type="body" idx="4294967295"/>
          </p:nvPr>
        </p:nvSpPr>
        <p:spPr>
          <a:xfrm>
            <a:off x="2209801" y="3940176"/>
            <a:ext cx="7661275" cy="1895475"/>
          </a:xfrm>
          <a:solidFill>
            <a:schemeClr val="accent5">
              <a:lumMod val="75000"/>
            </a:schemeClr>
          </a:solidFill>
          <a:ln>
            <a:solidFill>
              <a:schemeClr val="tx1"/>
            </a:solidFill>
          </a:ln>
          <a:effectLst>
            <a:outerShdw dist="35921" dir="2700000" algn="ctr" rotWithShape="0">
              <a:schemeClr val="tx2"/>
            </a:outerShdw>
          </a:effectLst>
        </p:spPr>
        <p:txBody>
          <a:bodyPr/>
          <a:lstStyle/>
          <a:p>
            <a:pPr>
              <a:buClr>
                <a:srgbClr val="0033CC"/>
              </a:buClr>
              <a:buFont typeface="Wingdings" pitchFamily="-108" charset="2"/>
              <a:buChar char=""/>
              <a:defRPr/>
            </a:pPr>
            <a:r>
              <a:rPr lang="en-US" dirty="0">
                <a:solidFill>
                  <a:schemeClr val="bg1"/>
                </a:solidFill>
                <a:effectLst>
                  <a:outerShdw blurRad="38100" dist="38100" dir="2700000" algn="tl">
                    <a:srgbClr val="000000">
                      <a:alpha val="43137"/>
                    </a:srgbClr>
                  </a:outerShdw>
                </a:effectLst>
              </a:rPr>
              <a:t>Specialized plant assets may be required to extract the natural resource.</a:t>
            </a:r>
          </a:p>
          <a:p>
            <a:pPr>
              <a:buClr>
                <a:srgbClr val="0033CC"/>
              </a:buClr>
              <a:buFont typeface="Wingdings" pitchFamily="-108" charset="2"/>
              <a:buChar char=""/>
              <a:defRPr/>
            </a:pPr>
            <a:r>
              <a:rPr lang="en-US" dirty="0">
                <a:solidFill>
                  <a:schemeClr val="bg1"/>
                </a:solidFill>
                <a:effectLst>
                  <a:outerShdw blurRad="38100" dist="38100" dir="2700000" algn="tl">
                    <a:srgbClr val="000000">
                      <a:alpha val="43137"/>
                    </a:srgbClr>
                  </a:outerShdw>
                </a:effectLst>
              </a:rPr>
              <a:t>These assets are recorded in a separate account and depreciated.</a:t>
            </a:r>
          </a:p>
        </p:txBody>
      </p:sp>
      <p:graphicFrame>
        <p:nvGraphicFramePr>
          <p:cNvPr id="80900" name="Object 2">
            <a:extLst>
              <a:ext uri="{FF2B5EF4-FFF2-40B4-BE49-F238E27FC236}">
                <a16:creationId xmlns:a16="http://schemas.microsoft.com/office/drawing/2014/main" id="{3C932C1E-D3B5-4C3B-9DEC-B542FC3ADC42}"/>
              </a:ext>
            </a:extLst>
          </p:cNvPr>
          <p:cNvGraphicFramePr>
            <a:graphicFrameLocks/>
          </p:cNvGraphicFramePr>
          <p:nvPr/>
        </p:nvGraphicFramePr>
        <p:xfrm>
          <a:off x="3886200" y="1828801"/>
          <a:ext cx="4038600" cy="1985963"/>
        </p:xfrm>
        <a:graphic>
          <a:graphicData uri="http://schemas.openxmlformats.org/presentationml/2006/ole">
            <mc:AlternateContent xmlns:mc="http://schemas.openxmlformats.org/markup-compatibility/2006">
              <mc:Choice xmlns:v="urn:schemas-microsoft-com:vml" Requires="v">
                <p:oleObj spid="_x0000_s5124" name="ClipArt" r:id="rId4" imgW="7886065" imgH="3872865" progId="MS_ClipArt_Gallery.2">
                  <p:embed/>
                </p:oleObj>
              </mc:Choice>
              <mc:Fallback>
                <p:oleObj name="ClipArt" r:id="rId4" imgW="7886065" imgH="3872865" progId="MS_ClipArt_Gallery.2">
                  <p:embed/>
                  <p:pic>
                    <p:nvPicPr>
                      <p:cNvPr id="80900" name="Object 2">
                        <a:extLst>
                          <a:ext uri="{FF2B5EF4-FFF2-40B4-BE49-F238E27FC236}">
                            <a16:creationId xmlns:a16="http://schemas.microsoft.com/office/drawing/2014/main" id="{3C932C1E-D3B5-4C3B-9DEC-B542FC3ADC4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6200" y="1828801"/>
                        <a:ext cx="4038600" cy="198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0901" name="AutoShape 15">
            <a:extLst>
              <a:ext uri="{FF2B5EF4-FFF2-40B4-BE49-F238E27FC236}">
                <a16:creationId xmlns:a16="http://schemas.microsoft.com/office/drawing/2014/main" id="{71F8FE5D-E59A-4060-BE12-103D793E377F}"/>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3</a:t>
            </a:r>
          </a:p>
        </p:txBody>
      </p:sp>
    </p:spTree>
  </p:cSld>
  <p:clrMapOvr>
    <a:masterClrMapping/>
  </p:clrMapOvr>
  <p:transition>
    <p:split orient="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910D55E3-5AD7-4C9D-A383-CC3A22D9A126}"/>
              </a:ext>
            </a:extLst>
          </p:cNvPr>
          <p:cNvSpPr>
            <a:spLocks noChangeArrowheads="1"/>
          </p:cNvSpPr>
          <p:nvPr/>
        </p:nvSpPr>
        <p:spPr bwMode="auto">
          <a:xfrm>
            <a:off x="1797051" y="1612900"/>
            <a:ext cx="2816225"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Noncurrent assets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without physical</a:t>
            </a:r>
            <a:br>
              <a:rPr lang="en-US" sz="2400" dirty="0">
                <a:solidFill>
                  <a:srgbClr val="B32C16">
                    <a:lumMod val="75000"/>
                  </a:srgbClr>
                </a:solidFill>
                <a:latin typeface="Arial" charset="0"/>
              </a:rPr>
            </a:br>
            <a:r>
              <a:rPr lang="en-US" sz="2400" dirty="0">
                <a:solidFill>
                  <a:srgbClr val="B32C16">
                    <a:lumMod val="75000"/>
                  </a:srgbClr>
                </a:solidFill>
                <a:latin typeface="Arial" charset="0"/>
              </a:rPr>
              <a:t>substance.</a:t>
            </a:r>
          </a:p>
        </p:txBody>
      </p:sp>
      <p:sp>
        <p:nvSpPr>
          <p:cNvPr id="69635" name="Rectangle 3">
            <a:extLst>
              <a:ext uri="{FF2B5EF4-FFF2-40B4-BE49-F238E27FC236}">
                <a16:creationId xmlns:a16="http://schemas.microsoft.com/office/drawing/2014/main" id="{F575E024-CE5B-438A-9BEF-5F7DF8184273}"/>
              </a:ext>
            </a:extLst>
          </p:cNvPr>
          <p:cNvSpPr>
            <a:spLocks noChangeArrowheads="1"/>
          </p:cNvSpPr>
          <p:nvPr/>
        </p:nvSpPr>
        <p:spPr bwMode="auto">
          <a:xfrm>
            <a:off x="1797050" y="4965700"/>
            <a:ext cx="2870200"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Useful life is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often difficult</a:t>
            </a:r>
            <a:br>
              <a:rPr lang="en-US" sz="2400" dirty="0">
                <a:solidFill>
                  <a:srgbClr val="B32C16">
                    <a:lumMod val="75000"/>
                  </a:srgbClr>
                </a:solidFill>
                <a:latin typeface="Arial" charset="0"/>
              </a:rPr>
            </a:br>
            <a:r>
              <a:rPr lang="en-US" sz="2400" dirty="0">
                <a:solidFill>
                  <a:srgbClr val="B32C16">
                    <a:lumMod val="75000"/>
                  </a:srgbClr>
                </a:solidFill>
                <a:latin typeface="Arial" charset="0"/>
              </a:rPr>
              <a:t>to determine.</a:t>
            </a:r>
          </a:p>
        </p:txBody>
      </p:sp>
      <p:sp>
        <p:nvSpPr>
          <p:cNvPr id="69636" name="Rectangle 4">
            <a:extLst>
              <a:ext uri="{FF2B5EF4-FFF2-40B4-BE49-F238E27FC236}">
                <a16:creationId xmlns:a16="http://schemas.microsoft.com/office/drawing/2014/main" id="{13165A60-FF07-4783-9A8E-F2A986B39BDF}"/>
              </a:ext>
            </a:extLst>
          </p:cNvPr>
          <p:cNvSpPr>
            <a:spLocks noChangeArrowheads="1"/>
          </p:cNvSpPr>
          <p:nvPr/>
        </p:nvSpPr>
        <p:spPr bwMode="auto">
          <a:xfrm>
            <a:off x="7566026" y="4943475"/>
            <a:ext cx="2816225"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Usually acquired</a:t>
            </a:r>
            <a:br>
              <a:rPr lang="en-US" sz="2400" dirty="0">
                <a:solidFill>
                  <a:srgbClr val="B32C16">
                    <a:lumMod val="75000"/>
                  </a:srgbClr>
                </a:solidFill>
                <a:latin typeface="Arial" charset="0"/>
              </a:rPr>
            </a:br>
            <a:r>
              <a:rPr lang="en-US" sz="2400" dirty="0">
                <a:solidFill>
                  <a:srgbClr val="B32C16">
                    <a:lumMod val="75000"/>
                  </a:srgbClr>
                </a:solidFill>
                <a:latin typeface="Arial" charset="0"/>
              </a:rPr>
              <a:t> for operational</a:t>
            </a:r>
            <a:br>
              <a:rPr lang="en-US" sz="2400" dirty="0">
                <a:solidFill>
                  <a:srgbClr val="B32C16">
                    <a:lumMod val="75000"/>
                  </a:srgbClr>
                </a:solidFill>
                <a:latin typeface="Arial" charset="0"/>
              </a:rPr>
            </a:br>
            <a:r>
              <a:rPr lang="en-US" sz="2400" dirty="0">
                <a:solidFill>
                  <a:srgbClr val="B32C16">
                    <a:lumMod val="75000"/>
                  </a:srgbClr>
                </a:solidFill>
                <a:latin typeface="Arial" charset="0"/>
              </a:rPr>
              <a:t> use. </a:t>
            </a:r>
          </a:p>
        </p:txBody>
      </p:sp>
      <p:sp>
        <p:nvSpPr>
          <p:cNvPr id="82949" name="Line 5">
            <a:extLst>
              <a:ext uri="{FF2B5EF4-FFF2-40B4-BE49-F238E27FC236}">
                <a16:creationId xmlns:a16="http://schemas.microsoft.com/office/drawing/2014/main" id="{2FB38532-83CA-4416-8365-89264276B7EA}"/>
              </a:ext>
            </a:extLst>
          </p:cNvPr>
          <p:cNvSpPr>
            <a:spLocks noChangeShapeType="1"/>
          </p:cNvSpPr>
          <p:nvPr/>
        </p:nvSpPr>
        <p:spPr bwMode="auto">
          <a:xfrm>
            <a:off x="4679950" y="3124200"/>
            <a:ext cx="2895600" cy="1828800"/>
          </a:xfrm>
          <a:prstGeom prst="line">
            <a:avLst/>
          </a:prstGeom>
          <a:noFill/>
          <a:ln w="50800">
            <a:solidFill>
              <a:srgbClr val="FF0000"/>
            </a:solidFill>
            <a:round/>
            <a:headEnd type="arrow" w="med" len="me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82950" name="Line 6">
            <a:extLst>
              <a:ext uri="{FF2B5EF4-FFF2-40B4-BE49-F238E27FC236}">
                <a16:creationId xmlns:a16="http://schemas.microsoft.com/office/drawing/2014/main" id="{D535ED87-2FD4-46A0-9B6F-52C40D98ABB4}"/>
              </a:ext>
            </a:extLst>
          </p:cNvPr>
          <p:cNvSpPr>
            <a:spLocks noChangeShapeType="1"/>
          </p:cNvSpPr>
          <p:nvPr/>
        </p:nvSpPr>
        <p:spPr bwMode="auto">
          <a:xfrm flipV="1">
            <a:off x="4603750" y="3048000"/>
            <a:ext cx="2971800" cy="1905000"/>
          </a:xfrm>
          <a:prstGeom prst="line">
            <a:avLst/>
          </a:prstGeom>
          <a:noFill/>
          <a:ln w="50800">
            <a:solidFill>
              <a:srgbClr val="FF0000"/>
            </a:solidFill>
            <a:round/>
            <a:headEnd type="arrow" w="med" len="me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9639" name="Oval 7">
            <a:extLst>
              <a:ext uri="{FF2B5EF4-FFF2-40B4-BE49-F238E27FC236}">
                <a16:creationId xmlns:a16="http://schemas.microsoft.com/office/drawing/2014/main" id="{E5CD3C84-CC31-4BD5-9D61-4EC75BBFBC2C}"/>
              </a:ext>
            </a:extLst>
          </p:cNvPr>
          <p:cNvSpPr>
            <a:spLocks noChangeArrowheads="1"/>
          </p:cNvSpPr>
          <p:nvPr/>
        </p:nvSpPr>
        <p:spPr bwMode="auto">
          <a:xfrm>
            <a:off x="4692650" y="3213100"/>
            <a:ext cx="2870200" cy="1651000"/>
          </a:xfrm>
          <a:prstGeom prst="ellipse">
            <a:avLst/>
          </a:prstGeom>
          <a:solidFill>
            <a:schemeClr val="accent2">
              <a:lumMod val="50000"/>
            </a:schemeClr>
          </a:solidFill>
          <a:ln w="12700">
            <a:solidFill>
              <a:schemeClr val="tx1"/>
            </a:solidFill>
            <a:round/>
            <a:headEnd/>
            <a:tailEnd/>
          </a:ln>
          <a:effectLst>
            <a:outerShdw dist="35921" dir="2700000" algn="ctr" rotWithShape="0">
              <a:schemeClr val="tx2"/>
            </a:outerShdw>
          </a:effectLst>
        </p:spPr>
        <p:txBody>
          <a:bodyPr wrap="none" lIns="90488" tIns="44450" rIns="90488" bIns="44450" anchor="ctr"/>
          <a:lstStyle/>
          <a:p>
            <a:pPr algn="ctr" fontAlgn="base">
              <a:spcBef>
                <a:spcPct val="0"/>
              </a:spcBef>
              <a:spcAft>
                <a:spcPct val="0"/>
              </a:spcAft>
              <a:defRPr/>
            </a:pPr>
            <a:r>
              <a:rPr lang="en-US" sz="3200" dirty="0">
                <a:solidFill>
                  <a:prstClr val="white"/>
                </a:solidFill>
                <a:effectLst>
                  <a:outerShdw blurRad="38100" dist="38100" dir="2700000" algn="tl">
                    <a:srgbClr val="000000">
                      <a:alpha val="43137"/>
                    </a:srgbClr>
                  </a:outerShdw>
                </a:effectLst>
                <a:latin typeface="Arial" charset="0"/>
              </a:rPr>
              <a:t>Intangible</a:t>
            </a:r>
            <a:br>
              <a:rPr lang="en-US" sz="3200" dirty="0">
                <a:solidFill>
                  <a:prstClr val="white"/>
                </a:solidFill>
                <a:effectLst>
                  <a:outerShdw blurRad="38100" dist="38100" dir="2700000" algn="tl">
                    <a:srgbClr val="000000">
                      <a:alpha val="43137"/>
                    </a:srgbClr>
                  </a:outerShdw>
                </a:effectLst>
                <a:latin typeface="Arial" charset="0"/>
              </a:rPr>
            </a:br>
            <a:r>
              <a:rPr lang="en-US" sz="3200" dirty="0">
                <a:solidFill>
                  <a:prstClr val="white"/>
                </a:solidFill>
                <a:effectLst>
                  <a:outerShdw blurRad="38100" dist="38100" dir="2700000" algn="tl">
                    <a:srgbClr val="000000">
                      <a:alpha val="43137"/>
                    </a:srgbClr>
                  </a:outerShdw>
                </a:effectLst>
                <a:latin typeface="Arial" charset="0"/>
              </a:rPr>
              <a:t>Assets</a:t>
            </a:r>
          </a:p>
        </p:txBody>
      </p:sp>
      <p:sp>
        <p:nvSpPr>
          <p:cNvPr id="69640" name="Rectangle 8">
            <a:extLst>
              <a:ext uri="{FF2B5EF4-FFF2-40B4-BE49-F238E27FC236}">
                <a16:creationId xmlns:a16="http://schemas.microsoft.com/office/drawing/2014/main" id="{7A05CE99-5F92-41CF-B48C-75D545DC8673}"/>
              </a:ext>
            </a:extLst>
          </p:cNvPr>
          <p:cNvSpPr>
            <a:spLocks noChangeArrowheads="1"/>
          </p:cNvSpPr>
          <p:nvPr/>
        </p:nvSpPr>
        <p:spPr bwMode="auto">
          <a:xfrm>
            <a:off x="7575550" y="1603375"/>
            <a:ext cx="2806700"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Often provide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exclusive rights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or privileges.</a:t>
            </a:r>
          </a:p>
        </p:txBody>
      </p:sp>
      <p:sp>
        <p:nvSpPr>
          <p:cNvPr id="69641" name="Rectangle 9">
            <a:extLst>
              <a:ext uri="{FF2B5EF4-FFF2-40B4-BE49-F238E27FC236}">
                <a16:creationId xmlns:a16="http://schemas.microsoft.com/office/drawing/2014/main" id="{020A6FF0-5A96-4682-95C0-B25EFF681B0B}"/>
              </a:ext>
            </a:extLst>
          </p:cNvPr>
          <p:cNvSpPr>
            <a:spLocks noGrp="1" noChangeArrowheads="1"/>
          </p:cNvSpPr>
          <p:nvPr>
            <p:ph type="title"/>
          </p:nvPr>
        </p:nvSpPr>
        <p:spPr>
          <a:xfrm>
            <a:off x="-374650" y="-101600"/>
            <a:ext cx="11379200" cy="1143000"/>
          </a:xfrm>
        </p:spPr>
        <p:txBody>
          <a:bodyPr/>
          <a:lstStyle/>
          <a:p>
            <a:pPr>
              <a:defRPr/>
            </a:pPr>
            <a:r>
              <a:rPr lang="en-US" dirty="0"/>
              <a:t>Intangible Assets</a:t>
            </a:r>
          </a:p>
        </p:txBody>
      </p:sp>
      <p:sp>
        <p:nvSpPr>
          <p:cNvPr id="82954" name="AutoShape 15">
            <a:extLst>
              <a:ext uri="{FF2B5EF4-FFF2-40B4-BE49-F238E27FC236}">
                <a16:creationId xmlns:a16="http://schemas.microsoft.com/office/drawing/2014/main" id="{37DE3438-F3C5-4A70-812E-75BF3E2B34EB}"/>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4</a:t>
            </a: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9634"/>
                                        </p:tgtEl>
                                        <p:attrNameLst>
                                          <p:attrName>style.visibility</p:attrName>
                                        </p:attrNameLst>
                                      </p:cBhvr>
                                      <p:to>
                                        <p:strVal val="visible"/>
                                      </p:to>
                                    </p:set>
                                    <p:anim calcmode="lin" valueType="num">
                                      <p:cBhvr>
                                        <p:cTn id="7" dur="500" fill="hold"/>
                                        <p:tgtEl>
                                          <p:spTgt spid="69634"/>
                                        </p:tgtEl>
                                        <p:attrNameLst>
                                          <p:attrName>ppt_w</p:attrName>
                                        </p:attrNameLst>
                                      </p:cBhvr>
                                      <p:tavLst>
                                        <p:tav tm="0">
                                          <p:val>
                                            <p:fltVal val="0"/>
                                          </p:val>
                                        </p:tav>
                                        <p:tav tm="100000">
                                          <p:val>
                                            <p:strVal val="#ppt_w"/>
                                          </p:val>
                                        </p:tav>
                                      </p:tavLst>
                                    </p:anim>
                                    <p:anim calcmode="lin" valueType="num">
                                      <p:cBhvr>
                                        <p:cTn id="8" dur="500" fill="hold"/>
                                        <p:tgtEl>
                                          <p:spTgt spid="69634"/>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69640"/>
                                        </p:tgtEl>
                                        <p:attrNameLst>
                                          <p:attrName>style.visibility</p:attrName>
                                        </p:attrNameLst>
                                      </p:cBhvr>
                                      <p:to>
                                        <p:strVal val="visible"/>
                                      </p:to>
                                    </p:set>
                                    <p:anim calcmode="lin" valueType="num">
                                      <p:cBhvr>
                                        <p:cTn id="12" dur="500" fill="hold"/>
                                        <p:tgtEl>
                                          <p:spTgt spid="69640"/>
                                        </p:tgtEl>
                                        <p:attrNameLst>
                                          <p:attrName>ppt_w</p:attrName>
                                        </p:attrNameLst>
                                      </p:cBhvr>
                                      <p:tavLst>
                                        <p:tav tm="0">
                                          <p:val>
                                            <p:fltVal val="0"/>
                                          </p:val>
                                        </p:tav>
                                        <p:tav tm="100000">
                                          <p:val>
                                            <p:strVal val="#ppt_w"/>
                                          </p:val>
                                        </p:tav>
                                      </p:tavLst>
                                    </p:anim>
                                    <p:anim calcmode="lin" valueType="num">
                                      <p:cBhvr>
                                        <p:cTn id="13" dur="500" fill="hold"/>
                                        <p:tgtEl>
                                          <p:spTgt spid="69640"/>
                                        </p:tgtEl>
                                        <p:attrNameLst>
                                          <p:attrName>ppt_h</p:attrName>
                                        </p:attrNameLst>
                                      </p:cBhvr>
                                      <p:tavLst>
                                        <p:tav tm="0">
                                          <p:val>
                                            <p:strVal val="#ppt_h"/>
                                          </p:val>
                                        </p:tav>
                                        <p:tav tm="100000">
                                          <p:val>
                                            <p:strVal val="#ppt_h"/>
                                          </p:val>
                                        </p:tav>
                                      </p:tavLst>
                                    </p:anim>
                                  </p:childTnLst>
                                </p:cTn>
                              </p:par>
                            </p:childTnLst>
                          </p:cTn>
                        </p:par>
                        <p:par>
                          <p:cTn id="14" fill="hold" nodeType="afterGroup">
                            <p:stCondLst>
                              <p:cond delay="1000"/>
                            </p:stCondLst>
                            <p:childTnLst>
                              <p:par>
                                <p:cTn id="15" presetID="17" presetClass="entr" presetSubtype="10" fill="hold" grpId="0" nodeType="afterEffect">
                                  <p:stCondLst>
                                    <p:cond delay="0"/>
                                  </p:stCondLst>
                                  <p:childTnLst>
                                    <p:set>
                                      <p:cBhvr>
                                        <p:cTn id="16" dur="1" fill="hold">
                                          <p:stCondLst>
                                            <p:cond delay="0"/>
                                          </p:stCondLst>
                                        </p:cTn>
                                        <p:tgtEl>
                                          <p:spTgt spid="69635"/>
                                        </p:tgtEl>
                                        <p:attrNameLst>
                                          <p:attrName>style.visibility</p:attrName>
                                        </p:attrNameLst>
                                      </p:cBhvr>
                                      <p:to>
                                        <p:strVal val="visible"/>
                                      </p:to>
                                    </p:set>
                                    <p:anim calcmode="lin" valueType="num">
                                      <p:cBhvr>
                                        <p:cTn id="17" dur="500" fill="hold"/>
                                        <p:tgtEl>
                                          <p:spTgt spid="69635"/>
                                        </p:tgtEl>
                                        <p:attrNameLst>
                                          <p:attrName>ppt_w</p:attrName>
                                        </p:attrNameLst>
                                      </p:cBhvr>
                                      <p:tavLst>
                                        <p:tav tm="0">
                                          <p:val>
                                            <p:fltVal val="0"/>
                                          </p:val>
                                        </p:tav>
                                        <p:tav tm="100000">
                                          <p:val>
                                            <p:strVal val="#ppt_w"/>
                                          </p:val>
                                        </p:tav>
                                      </p:tavLst>
                                    </p:anim>
                                    <p:anim calcmode="lin" valueType="num">
                                      <p:cBhvr>
                                        <p:cTn id="18" dur="500" fill="hold"/>
                                        <p:tgtEl>
                                          <p:spTgt spid="69635"/>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1500"/>
                            </p:stCondLst>
                            <p:childTnLst>
                              <p:par>
                                <p:cTn id="20" presetID="17" presetClass="entr" presetSubtype="10" fill="hold" grpId="0" nodeType="afterEffect">
                                  <p:stCondLst>
                                    <p:cond delay="0"/>
                                  </p:stCondLst>
                                  <p:childTnLst>
                                    <p:set>
                                      <p:cBhvr>
                                        <p:cTn id="21" dur="1" fill="hold">
                                          <p:stCondLst>
                                            <p:cond delay="0"/>
                                          </p:stCondLst>
                                        </p:cTn>
                                        <p:tgtEl>
                                          <p:spTgt spid="69636"/>
                                        </p:tgtEl>
                                        <p:attrNameLst>
                                          <p:attrName>style.visibility</p:attrName>
                                        </p:attrNameLst>
                                      </p:cBhvr>
                                      <p:to>
                                        <p:strVal val="visible"/>
                                      </p:to>
                                    </p:set>
                                    <p:anim calcmode="lin" valueType="num">
                                      <p:cBhvr>
                                        <p:cTn id="22" dur="500" fill="hold"/>
                                        <p:tgtEl>
                                          <p:spTgt spid="69636"/>
                                        </p:tgtEl>
                                        <p:attrNameLst>
                                          <p:attrName>ppt_w</p:attrName>
                                        </p:attrNameLst>
                                      </p:cBhvr>
                                      <p:tavLst>
                                        <p:tav tm="0">
                                          <p:val>
                                            <p:fltVal val="0"/>
                                          </p:val>
                                        </p:tav>
                                        <p:tav tm="100000">
                                          <p:val>
                                            <p:strVal val="#ppt_w"/>
                                          </p:val>
                                        </p:tav>
                                      </p:tavLst>
                                    </p:anim>
                                    <p:anim calcmode="lin" valueType="num">
                                      <p:cBhvr>
                                        <p:cTn id="23" dur="500" fill="hold"/>
                                        <p:tgtEl>
                                          <p:spTgt spid="6963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animBg="1" autoUpdateAnimBg="0"/>
      <p:bldP spid="69635" grpId="0" animBg="1" autoUpdateAnimBg="0"/>
      <p:bldP spid="69636" grpId="0" animBg="1" autoUpdateAnimBg="0"/>
      <p:bldP spid="69640" grpId="0" animBg="1"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a:extLst>
              <a:ext uri="{FF2B5EF4-FFF2-40B4-BE49-F238E27FC236}">
                <a16:creationId xmlns:a16="http://schemas.microsoft.com/office/drawing/2014/main" id="{195D0F62-CDF5-467C-BB0B-31FCA3580DEB}"/>
              </a:ext>
            </a:extLst>
          </p:cNvPr>
          <p:cNvSpPr>
            <a:spLocks noChangeArrowheads="1"/>
          </p:cNvSpPr>
          <p:nvPr/>
        </p:nvSpPr>
        <p:spPr bwMode="auto">
          <a:xfrm>
            <a:off x="1828800" y="1549400"/>
            <a:ext cx="3454400" cy="5003800"/>
          </a:xfrm>
          <a:prstGeom prst="rect">
            <a:avLst/>
          </a:prstGeom>
          <a:solidFill>
            <a:srgbClr val="F6E9B4"/>
          </a:solidFill>
          <a:ln w="12700">
            <a:solidFill>
              <a:schemeClr val="tx2"/>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a:solidFill>
                <a:prstClr val="black"/>
              </a:solidFill>
            </a:endParaRPr>
          </a:p>
        </p:txBody>
      </p:sp>
      <p:pic>
        <p:nvPicPr>
          <p:cNvPr id="84995" name="Picture 6" descr="j0287183">
            <a:extLst>
              <a:ext uri="{FF2B5EF4-FFF2-40B4-BE49-F238E27FC236}">
                <a16:creationId xmlns:a16="http://schemas.microsoft.com/office/drawing/2014/main" id="{22BC8E47-8321-49C6-B15D-0962DC67B8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400" y="4651376"/>
            <a:ext cx="2819400"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1" name="Rectangle 5">
            <a:extLst>
              <a:ext uri="{FF2B5EF4-FFF2-40B4-BE49-F238E27FC236}">
                <a16:creationId xmlns:a16="http://schemas.microsoft.com/office/drawing/2014/main" id="{A49DE914-1223-4099-BC4F-E39D340F9284}"/>
              </a:ext>
            </a:extLst>
          </p:cNvPr>
          <p:cNvSpPr>
            <a:spLocks noGrp="1" noChangeArrowheads="1"/>
          </p:cNvSpPr>
          <p:nvPr>
            <p:ph type="title"/>
          </p:nvPr>
        </p:nvSpPr>
        <p:spPr>
          <a:xfrm>
            <a:off x="1466850" y="-139700"/>
            <a:ext cx="8534400" cy="1143000"/>
          </a:xfrm>
        </p:spPr>
        <p:txBody>
          <a:bodyPr>
            <a:normAutofit/>
          </a:bodyPr>
          <a:lstStyle/>
          <a:p>
            <a:pPr>
              <a:defRPr/>
            </a:pPr>
            <a:r>
              <a:rPr lang="en-US" sz="2800" dirty="0"/>
              <a:t>Cost Determination and Amortization</a:t>
            </a:r>
          </a:p>
        </p:txBody>
      </p:sp>
      <p:sp>
        <p:nvSpPr>
          <p:cNvPr id="84997" name="Rectangle 2">
            <a:extLst>
              <a:ext uri="{FF2B5EF4-FFF2-40B4-BE49-F238E27FC236}">
                <a16:creationId xmlns:a16="http://schemas.microsoft.com/office/drawing/2014/main" id="{2DE60893-F447-4078-AF97-44378701BF16}"/>
              </a:ext>
            </a:extLst>
          </p:cNvPr>
          <p:cNvSpPr>
            <a:spLocks noGrp="1"/>
          </p:cNvSpPr>
          <p:nvPr>
            <p:ph type="body" sz="half" idx="4294967295"/>
          </p:nvPr>
        </p:nvSpPr>
        <p:spPr>
          <a:xfrm>
            <a:off x="5638800" y="1981200"/>
            <a:ext cx="4800600" cy="4191000"/>
          </a:xfrm>
          <a:noFill/>
        </p:spPr>
        <p:txBody>
          <a:bodyPr vert="horz" wrap="square" lIns="90488" tIns="44450" rIns="90488" bIns="44450" numCol="1" anchor="t" anchorCtr="0" compatLnSpc="1">
            <a:prstTxWarp prst="textNoShape">
              <a:avLst/>
            </a:prstTxWarp>
          </a:bodyPr>
          <a:lstStyle/>
          <a:p>
            <a:pPr>
              <a:buClr>
                <a:srgbClr val="0033CC"/>
              </a:buClr>
              <a:buFontTx/>
              <a:buChar char="o"/>
            </a:pPr>
            <a:r>
              <a:rPr lang="en-US" altLang="en-US" sz="2700">
                <a:latin typeface="Calibri" panose="020F0502020204030204" pitchFamily="34" charset="0"/>
              </a:rPr>
              <a:t>Patents</a:t>
            </a:r>
          </a:p>
          <a:p>
            <a:pPr>
              <a:buClr>
                <a:srgbClr val="0033CC"/>
              </a:buClr>
              <a:buFontTx/>
              <a:buChar char="o"/>
            </a:pPr>
            <a:r>
              <a:rPr lang="en-US" altLang="en-US" sz="2700">
                <a:latin typeface="Calibri" panose="020F0502020204030204" pitchFamily="34" charset="0"/>
              </a:rPr>
              <a:t>Copyrights</a:t>
            </a:r>
          </a:p>
          <a:p>
            <a:pPr>
              <a:buClr>
                <a:srgbClr val="0033CC"/>
              </a:buClr>
              <a:buFontTx/>
              <a:buChar char="o"/>
            </a:pPr>
            <a:r>
              <a:rPr lang="en-US" altLang="en-US" sz="2700">
                <a:latin typeface="Calibri" panose="020F0502020204030204" pitchFamily="34" charset="0"/>
              </a:rPr>
              <a:t>Leaseholds</a:t>
            </a:r>
          </a:p>
          <a:p>
            <a:pPr>
              <a:buClr>
                <a:srgbClr val="0033CC"/>
              </a:buClr>
              <a:buFontTx/>
              <a:buChar char="o"/>
            </a:pPr>
            <a:r>
              <a:rPr lang="en-US" altLang="en-US" sz="2700">
                <a:latin typeface="Calibri" panose="020F0502020204030204" pitchFamily="34" charset="0"/>
              </a:rPr>
              <a:t>Leasehold Improvements</a:t>
            </a:r>
          </a:p>
          <a:p>
            <a:pPr>
              <a:buClr>
                <a:srgbClr val="0033CC"/>
              </a:buClr>
              <a:buFontTx/>
              <a:buChar char="o"/>
            </a:pPr>
            <a:r>
              <a:rPr lang="en-US" altLang="en-US" sz="2700">
                <a:latin typeface="Calibri" panose="020F0502020204030204" pitchFamily="34" charset="0"/>
              </a:rPr>
              <a:t>Franchises and Licenses</a:t>
            </a:r>
          </a:p>
          <a:p>
            <a:pPr>
              <a:buClr>
                <a:srgbClr val="0033CC"/>
              </a:buClr>
              <a:buFontTx/>
              <a:buChar char="o"/>
            </a:pPr>
            <a:r>
              <a:rPr lang="en-US" altLang="en-US" sz="2700">
                <a:latin typeface="Calibri" panose="020F0502020204030204" pitchFamily="34" charset="0"/>
              </a:rPr>
              <a:t>Goodwill</a:t>
            </a:r>
          </a:p>
          <a:p>
            <a:pPr>
              <a:buClr>
                <a:srgbClr val="0033CC"/>
              </a:buClr>
              <a:buFontTx/>
              <a:buChar char="o"/>
            </a:pPr>
            <a:r>
              <a:rPr lang="en-US" altLang="en-US" sz="2700">
                <a:latin typeface="Calibri" panose="020F0502020204030204" pitchFamily="34" charset="0"/>
              </a:rPr>
              <a:t>Trademarks and Trade Names</a:t>
            </a:r>
          </a:p>
          <a:p>
            <a:pPr>
              <a:buClr>
                <a:srgbClr val="0033CC"/>
              </a:buClr>
              <a:buFontTx/>
              <a:buChar char="o"/>
            </a:pPr>
            <a:r>
              <a:rPr lang="en-US" altLang="en-US" sz="2700">
                <a:latin typeface="Calibri" panose="020F0502020204030204" pitchFamily="34" charset="0"/>
              </a:rPr>
              <a:t>Other Intangibles </a:t>
            </a:r>
          </a:p>
        </p:txBody>
      </p:sp>
      <p:sp>
        <p:nvSpPr>
          <p:cNvPr id="84998" name="Rectangle 4">
            <a:extLst>
              <a:ext uri="{FF2B5EF4-FFF2-40B4-BE49-F238E27FC236}">
                <a16:creationId xmlns:a16="http://schemas.microsoft.com/office/drawing/2014/main" id="{C2B775AE-351D-4C3F-B3CC-B05DB1240A3D}"/>
              </a:ext>
            </a:extLst>
          </p:cNvPr>
          <p:cNvSpPr>
            <a:spLocks noGrp="1"/>
          </p:cNvSpPr>
          <p:nvPr>
            <p:ph type="body" sz="half" idx="4294967295"/>
          </p:nvPr>
        </p:nvSpPr>
        <p:spPr>
          <a:xfrm>
            <a:off x="1905001" y="1600200"/>
            <a:ext cx="3160713" cy="2971800"/>
          </a:xfrm>
          <a:noFill/>
        </p:spPr>
        <p:txBody>
          <a:bodyPr vert="horz" wrap="square" lIns="90488" tIns="44450" rIns="90488" bIns="44450" numCol="1" anchor="t" anchorCtr="0" compatLnSpc="1">
            <a:prstTxWarp prst="textNoShape">
              <a:avLst/>
            </a:prstTxWarp>
          </a:bodyPr>
          <a:lstStyle/>
          <a:p>
            <a:pPr algn="ctr">
              <a:buFont typeface="Wingdings" panose="05000000000000000000" pitchFamily="2" charset="2"/>
              <a:buNone/>
            </a:pPr>
            <a:r>
              <a:rPr lang="en-US" altLang="en-US">
                <a:solidFill>
                  <a:srgbClr val="00279F"/>
                </a:solidFill>
                <a:latin typeface="Calibri" panose="020F0502020204030204" pitchFamily="34" charset="0"/>
              </a:rPr>
              <a:t>    Record at current cash equivalent cost, including purchase price, legal fees, and filing fees.</a:t>
            </a:r>
          </a:p>
        </p:txBody>
      </p:sp>
      <p:sp>
        <p:nvSpPr>
          <p:cNvPr id="84999" name="AutoShape 15">
            <a:extLst>
              <a:ext uri="{FF2B5EF4-FFF2-40B4-BE49-F238E27FC236}">
                <a16:creationId xmlns:a16="http://schemas.microsoft.com/office/drawing/2014/main" id="{AC07A76A-C566-48BA-8491-8413A054D12C}"/>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4</a:t>
            </a:r>
          </a:p>
        </p:txBody>
      </p:sp>
    </p:spTree>
  </p:cSld>
  <p:clrMapOvr>
    <a:masterClrMapping/>
  </p:clrMapOvr>
  <p:transition spd="med">
    <p:blinds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8B4D42A-F66F-408F-954B-A5A7FBE4475D}"/>
              </a:ext>
            </a:extLst>
          </p:cNvPr>
          <p:cNvSpPr>
            <a:spLocks noGrp="1"/>
          </p:cNvSpPr>
          <p:nvPr>
            <p:ph type="title"/>
          </p:nvPr>
        </p:nvSpPr>
        <p:spPr>
          <a:xfrm>
            <a:off x="-365125" y="-101598"/>
            <a:ext cx="11379200" cy="1143000"/>
          </a:xfrm>
        </p:spPr>
        <p:txBody>
          <a:bodyPr/>
          <a:lstStyle/>
          <a:p>
            <a:pPr>
              <a:defRPr/>
            </a:pPr>
            <a:r>
              <a:rPr lang="en-US" dirty="0">
                <a:solidFill>
                  <a:schemeClr val="accent2">
                    <a:lumMod val="75000"/>
                  </a:schemeClr>
                </a:solidFill>
              </a:rPr>
              <a:t>Global View</a:t>
            </a:r>
          </a:p>
        </p:txBody>
      </p:sp>
      <p:pic>
        <p:nvPicPr>
          <p:cNvPr id="87043" name="Picture 8" descr="http://sz0019.ev.mail.comcast.net/service/home/~/International%20World.png?auth=co&amp;loc=en_US&amp;id=244900&amp;part=2">
            <a:extLst>
              <a:ext uri="{FF2B5EF4-FFF2-40B4-BE49-F238E27FC236}">
                <a16:creationId xmlns:a16="http://schemas.microsoft.com/office/drawing/2014/main" id="{C5AB4E44-256F-45B8-9AA6-CEC6EE9882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1200" y="301626"/>
            <a:ext cx="1066800"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70DF21AF-93A5-438B-848B-A364195A579C}"/>
              </a:ext>
            </a:extLst>
          </p:cNvPr>
          <p:cNvSpPr txBox="1"/>
          <p:nvPr/>
        </p:nvSpPr>
        <p:spPr>
          <a:xfrm>
            <a:off x="2209800" y="1600200"/>
            <a:ext cx="7772400" cy="1631950"/>
          </a:xfrm>
          <a:prstGeom prst="rect">
            <a:avLst/>
          </a:prstGeom>
          <a:solidFill>
            <a:schemeClr val="accent2">
              <a:lumMod val="50000"/>
            </a:schemeClr>
          </a:solidFill>
        </p:spPr>
        <p:txBody>
          <a:bodyPr>
            <a:spAutoFit/>
          </a:bodyPr>
          <a:lstStyle/>
          <a:p>
            <a:pPr fontAlgn="base">
              <a:spcBef>
                <a:spcPct val="0"/>
              </a:spcBef>
              <a:spcAft>
                <a:spcPct val="0"/>
              </a:spcAft>
              <a:defRPr/>
            </a:pPr>
            <a:r>
              <a:rPr lang="en-US" sz="2000" dirty="0">
                <a:solidFill>
                  <a:prstClr val="white"/>
                </a:solidFill>
                <a:latin typeface="Arial" charset="0"/>
              </a:rPr>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p>
        </p:txBody>
      </p:sp>
      <p:sp>
        <p:nvSpPr>
          <p:cNvPr id="6" name="Rounded Rectangle 5">
            <a:extLst>
              <a:ext uri="{FF2B5EF4-FFF2-40B4-BE49-F238E27FC236}">
                <a16:creationId xmlns:a16="http://schemas.microsoft.com/office/drawing/2014/main" id="{371EC144-B297-4E03-A9C8-037759458697}"/>
              </a:ext>
            </a:extLst>
          </p:cNvPr>
          <p:cNvSpPr/>
          <p:nvPr/>
        </p:nvSpPr>
        <p:spPr>
          <a:xfrm>
            <a:off x="3657600" y="3505200"/>
            <a:ext cx="48768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a:solidFill>
                  <a:srgbClr val="FE8637">
                    <a:lumMod val="50000"/>
                  </a:srgbClr>
                </a:solidFill>
                <a:latin typeface="Century Schoolbook"/>
              </a:rPr>
              <a:t>Decreases in the Value of Plant Assets</a:t>
            </a:r>
          </a:p>
          <a:p>
            <a:pPr algn="ctr" fontAlgn="base">
              <a:spcBef>
                <a:spcPct val="0"/>
              </a:spcBef>
              <a:spcAft>
                <a:spcPct val="0"/>
              </a:spcAft>
              <a:defRPr/>
            </a:pPr>
            <a:r>
              <a:rPr lang="en-US" b="1" dirty="0">
                <a:solidFill>
                  <a:prstClr val="white"/>
                </a:solidFill>
                <a:latin typeface="Century Schoolbook"/>
              </a:rPr>
              <a:t>Both U.S. GAAP and IFRS require that an impairment in value be recognized.</a:t>
            </a:r>
            <a:endParaRPr lang="en-US" dirty="0">
              <a:solidFill>
                <a:prstClr val="white"/>
              </a:solidFill>
              <a:latin typeface="Century Schoolbook"/>
            </a:endParaRPr>
          </a:p>
        </p:txBody>
      </p:sp>
      <p:sp>
        <p:nvSpPr>
          <p:cNvPr id="7" name="Rounded Rectangle 6">
            <a:extLst>
              <a:ext uri="{FF2B5EF4-FFF2-40B4-BE49-F238E27FC236}">
                <a16:creationId xmlns:a16="http://schemas.microsoft.com/office/drawing/2014/main" id="{0C81B434-B804-4F53-95B2-5515BB099442}"/>
              </a:ext>
            </a:extLst>
          </p:cNvPr>
          <p:cNvSpPr/>
          <p:nvPr/>
        </p:nvSpPr>
        <p:spPr>
          <a:xfrm>
            <a:off x="3657600" y="5105400"/>
            <a:ext cx="48768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a:solidFill>
                  <a:srgbClr val="FE8637">
                    <a:lumMod val="50000"/>
                  </a:srgbClr>
                </a:solidFill>
                <a:latin typeface="Century Schoolbook"/>
              </a:rPr>
              <a:t>Increases in the Value of Plant Assets</a:t>
            </a:r>
          </a:p>
          <a:p>
            <a:pPr algn="ctr" fontAlgn="base">
              <a:spcBef>
                <a:spcPct val="0"/>
              </a:spcBef>
              <a:spcAft>
                <a:spcPct val="0"/>
              </a:spcAft>
              <a:defRPr/>
            </a:pPr>
            <a:r>
              <a:rPr lang="en-US" b="1" dirty="0">
                <a:solidFill>
                  <a:prstClr val="white"/>
                </a:solidFill>
                <a:latin typeface="Century Schoolbook"/>
              </a:rPr>
              <a:t>U.S. GAAP prohibits recording increase in value of plant assets. IFRS permits upward asset revaluation.</a:t>
            </a:r>
            <a:endParaRPr lang="en-US" dirty="0">
              <a:solidFill>
                <a:prstClr val="white"/>
              </a:solidFill>
              <a:latin typeface="Century Schoolbook"/>
            </a:endParaRPr>
          </a:p>
        </p:txBody>
      </p:sp>
    </p:spTree>
  </p:cSld>
  <p:clrMapOvr>
    <a:masterClrMapping/>
  </p:clrMapOvr>
  <p:transition>
    <p:strips dir="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AutoShape 2">
            <a:extLst>
              <a:ext uri="{FF2B5EF4-FFF2-40B4-BE49-F238E27FC236}">
                <a16:creationId xmlns:a16="http://schemas.microsoft.com/office/drawing/2014/main" id="{D404147D-55B9-4E6E-97E8-120AB7131547}"/>
              </a:ext>
            </a:extLst>
          </p:cNvPr>
          <p:cNvSpPr>
            <a:spLocks noChangeArrowheads="1"/>
          </p:cNvSpPr>
          <p:nvPr/>
        </p:nvSpPr>
        <p:spPr bwMode="auto">
          <a:xfrm>
            <a:off x="2463800" y="2959100"/>
            <a:ext cx="7264400" cy="939800"/>
          </a:xfrm>
          <a:prstGeom prst="roundRect">
            <a:avLst>
              <a:gd name="adj" fmla="val 12495"/>
            </a:avLst>
          </a:prstGeom>
          <a:solidFill>
            <a:srgbClr val="CCFFCC"/>
          </a:solidFill>
          <a:ln w="1270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lnSpc>
                <a:spcPct val="90000"/>
              </a:lnSpc>
              <a:spcBef>
                <a:spcPct val="0"/>
              </a:spcBef>
              <a:spcAft>
                <a:spcPct val="0"/>
              </a:spcAft>
              <a:defRPr/>
            </a:pPr>
            <a:r>
              <a:rPr lang="en-US" sz="2800" dirty="0">
                <a:solidFill>
                  <a:srgbClr val="008000"/>
                </a:solidFill>
                <a:latin typeface="Arial" charset="0"/>
              </a:rPr>
              <a:t>Provides information about a company’s</a:t>
            </a:r>
            <a:br>
              <a:rPr lang="en-US" sz="2800" dirty="0">
                <a:solidFill>
                  <a:srgbClr val="008000"/>
                </a:solidFill>
                <a:latin typeface="Arial" charset="0"/>
              </a:rPr>
            </a:br>
            <a:r>
              <a:rPr lang="en-US" sz="2800" dirty="0">
                <a:solidFill>
                  <a:srgbClr val="008000"/>
                </a:solidFill>
                <a:latin typeface="Arial" charset="0"/>
              </a:rPr>
              <a:t> efficiency in using its assets.</a:t>
            </a:r>
          </a:p>
        </p:txBody>
      </p:sp>
      <p:sp>
        <p:nvSpPr>
          <p:cNvPr id="89091" name="Line 3">
            <a:extLst>
              <a:ext uri="{FF2B5EF4-FFF2-40B4-BE49-F238E27FC236}">
                <a16:creationId xmlns:a16="http://schemas.microsoft.com/office/drawing/2014/main" id="{A3730114-785A-49D2-9FB3-F74634A7F58F}"/>
              </a:ext>
            </a:extLst>
          </p:cNvPr>
          <p:cNvSpPr>
            <a:spLocks noChangeShapeType="1"/>
          </p:cNvSpPr>
          <p:nvPr/>
        </p:nvSpPr>
        <p:spPr bwMode="auto">
          <a:xfrm>
            <a:off x="6096000" y="2438400"/>
            <a:ext cx="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grpSp>
        <p:nvGrpSpPr>
          <p:cNvPr id="89092" name="Group 11">
            <a:extLst>
              <a:ext uri="{FF2B5EF4-FFF2-40B4-BE49-F238E27FC236}">
                <a16:creationId xmlns:a16="http://schemas.microsoft.com/office/drawing/2014/main" id="{D8A6176A-633B-40E4-A2E4-75C05A4C601B}"/>
              </a:ext>
            </a:extLst>
          </p:cNvPr>
          <p:cNvGrpSpPr>
            <a:grpSpLocks/>
          </p:cNvGrpSpPr>
          <p:nvPr/>
        </p:nvGrpSpPr>
        <p:grpSpPr bwMode="auto">
          <a:xfrm>
            <a:off x="3238500" y="1447800"/>
            <a:ext cx="5715000" cy="990600"/>
            <a:chOff x="1714500" y="1447800"/>
            <a:chExt cx="5715000" cy="990924"/>
          </a:xfrm>
        </p:grpSpPr>
        <p:sp>
          <p:nvSpPr>
            <p:cNvPr id="78853" name="Rectangle 5">
              <a:extLst>
                <a:ext uri="{FF2B5EF4-FFF2-40B4-BE49-F238E27FC236}">
                  <a16:creationId xmlns:a16="http://schemas.microsoft.com/office/drawing/2014/main" id="{4AB2DC28-9375-4388-A0E6-1173B886B4C1}"/>
                </a:ext>
              </a:extLst>
            </p:cNvPr>
            <p:cNvSpPr>
              <a:spLocks noChangeArrowheads="1"/>
            </p:cNvSpPr>
            <p:nvPr/>
          </p:nvSpPr>
          <p:spPr bwMode="auto">
            <a:xfrm>
              <a:off x="1714500" y="1447800"/>
              <a:ext cx="5715000" cy="990924"/>
            </a:xfrm>
            <a:prstGeom prst="rect">
              <a:avLst/>
            </a:prstGeom>
            <a:solidFill>
              <a:srgbClr val="FCFEB9"/>
            </a:solidFill>
            <a:ln w="12700">
              <a:solidFill>
                <a:schemeClr val="tx1"/>
              </a:solidFill>
              <a:miter lim="800000"/>
              <a:headEnd/>
              <a:tailEnd/>
            </a:ln>
            <a:effectLst>
              <a:outerShdw blurRad="50800" dist="38100" dir="2700000" algn="tl" rotWithShape="0">
                <a:prstClr val="black">
                  <a:alpha val="40000"/>
                </a:prstClr>
              </a:outerShdw>
            </a:effectLst>
          </p:spPr>
          <p:txBody>
            <a:bodyPr wrap="none" anchor="ctr"/>
            <a:lstStyle/>
            <a:p>
              <a:pPr fontAlgn="base">
                <a:spcBef>
                  <a:spcPct val="0"/>
                </a:spcBef>
                <a:spcAft>
                  <a:spcPct val="0"/>
                </a:spcAft>
                <a:defRPr/>
              </a:pPr>
              <a:endParaRPr lang="en-US" sz="1600" dirty="0">
                <a:solidFill>
                  <a:prstClr val="black"/>
                </a:solidFill>
                <a:latin typeface="Arial" charset="0"/>
              </a:endParaRPr>
            </a:p>
          </p:txBody>
        </p:sp>
        <p:sp>
          <p:nvSpPr>
            <p:cNvPr id="89150" name="Rectangle 6">
              <a:extLst>
                <a:ext uri="{FF2B5EF4-FFF2-40B4-BE49-F238E27FC236}">
                  <a16:creationId xmlns:a16="http://schemas.microsoft.com/office/drawing/2014/main" id="{05F619BE-CC16-46D5-AD14-9FEA775D10A2}"/>
                </a:ext>
              </a:extLst>
            </p:cNvPr>
            <p:cNvSpPr>
              <a:spLocks noChangeArrowheads="1"/>
            </p:cNvSpPr>
            <p:nvPr/>
          </p:nvSpPr>
          <p:spPr bwMode="auto">
            <a:xfrm>
              <a:off x="1862138" y="1676400"/>
              <a:ext cx="19431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lnSpc>
                  <a:spcPct val="60000"/>
                </a:lnSpc>
                <a:spcBef>
                  <a:spcPct val="20000"/>
                </a:spcBef>
                <a:spcAft>
                  <a:spcPct val="0"/>
                </a:spcAft>
                <a:buSzTx/>
                <a:buNone/>
              </a:pPr>
              <a:r>
                <a:rPr lang="en-US" altLang="en-US" sz="2400">
                  <a:solidFill>
                    <a:srgbClr val="663300"/>
                  </a:solidFill>
                </a:rPr>
                <a:t>Total Asset</a:t>
              </a:r>
            </a:p>
            <a:p>
              <a:pPr fontAlgn="base">
                <a:lnSpc>
                  <a:spcPct val="60000"/>
                </a:lnSpc>
                <a:spcBef>
                  <a:spcPct val="20000"/>
                </a:spcBef>
                <a:spcAft>
                  <a:spcPct val="0"/>
                </a:spcAft>
                <a:buSzTx/>
                <a:buNone/>
              </a:pPr>
              <a:r>
                <a:rPr lang="en-US" altLang="en-US" sz="2400">
                  <a:solidFill>
                    <a:srgbClr val="663300"/>
                  </a:solidFill>
                </a:rPr>
                <a:t>Turnover</a:t>
              </a:r>
            </a:p>
          </p:txBody>
        </p:sp>
        <p:sp>
          <p:nvSpPr>
            <p:cNvPr id="89151" name="Rectangle 7">
              <a:extLst>
                <a:ext uri="{FF2B5EF4-FFF2-40B4-BE49-F238E27FC236}">
                  <a16:creationId xmlns:a16="http://schemas.microsoft.com/office/drawing/2014/main" id="{963624F2-3D17-4AD6-B824-D1B10EC7CACC}"/>
                </a:ext>
              </a:extLst>
            </p:cNvPr>
            <p:cNvSpPr>
              <a:spLocks noChangeArrowheads="1"/>
            </p:cNvSpPr>
            <p:nvPr/>
          </p:nvSpPr>
          <p:spPr bwMode="auto">
            <a:xfrm>
              <a:off x="3495675" y="1676400"/>
              <a:ext cx="34925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663300"/>
                  </a:solidFill>
                </a:rPr>
                <a:t>=</a:t>
              </a:r>
            </a:p>
          </p:txBody>
        </p:sp>
        <p:sp>
          <p:nvSpPr>
            <p:cNvPr id="89152" name="Rectangle 8">
              <a:extLst>
                <a:ext uri="{FF2B5EF4-FFF2-40B4-BE49-F238E27FC236}">
                  <a16:creationId xmlns:a16="http://schemas.microsoft.com/office/drawing/2014/main" id="{97030376-6158-4ACA-8369-FAEC3DE31E5C}"/>
                </a:ext>
              </a:extLst>
            </p:cNvPr>
            <p:cNvSpPr>
              <a:spLocks noChangeArrowheads="1"/>
            </p:cNvSpPr>
            <p:nvPr/>
          </p:nvSpPr>
          <p:spPr bwMode="auto">
            <a:xfrm>
              <a:off x="3919538" y="1602154"/>
              <a:ext cx="3049587" cy="76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lnSpc>
                  <a:spcPct val="60000"/>
                </a:lnSpc>
                <a:spcBef>
                  <a:spcPct val="0"/>
                </a:spcBef>
                <a:spcAft>
                  <a:spcPct val="0"/>
                </a:spcAft>
                <a:buSzTx/>
                <a:buNone/>
              </a:pPr>
              <a:r>
                <a:rPr lang="en-US" altLang="en-US" sz="2400">
                  <a:solidFill>
                    <a:srgbClr val="663300"/>
                  </a:solidFill>
                </a:rPr>
                <a:t>Net Sales</a:t>
              </a:r>
            </a:p>
            <a:p>
              <a:pPr algn="ctr" fontAlgn="base">
                <a:lnSpc>
                  <a:spcPct val="60000"/>
                </a:lnSpc>
                <a:spcBef>
                  <a:spcPct val="0"/>
                </a:spcBef>
                <a:spcAft>
                  <a:spcPct val="0"/>
                </a:spcAft>
                <a:buSzTx/>
                <a:buNone/>
              </a:pPr>
              <a:endParaRPr lang="en-US" altLang="en-US" sz="2400" u="sng">
                <a:solidFill>
                  <a:srgbClr val="663300"/>
                </a:solidFill>
              </a:endParaRPr>
            </a:p>
            <a:p>
              <a:pPr algn="ctr" fontAlgn="base">
                <a:lnSpc>
                  <a:spcPct val="60000"/>
                </a:lnSpc>
                <a:spcBef>
                  <a:spcPct val="0"/>
                </a:spcBef>
                <a:spcAft>
                  <a:spcPct val="0"/>
                </a:spcAft>
                <a:buSzTx/>
                <a:buNone/>
              </a:pPr>
              <a:r>
                <a:rPr lang="en-US" altLang="en-US" sz="2400">
                  <a:solidFill>
                    <a:srgbClr val="663300"/>
                  </a:solidFill>
                </a:rPr>
                <a:t>Average Total Assets</a:t>
              </a:r>
            </a:p>
          </p:txBody>
        </p:sp>
        <p:sp>
          <p:nvSpPr>
            <p:cNvPr id="89153" name="Line 9">
              <a:extLst>
                <a:ext uri="{FF2B5EF4-FFF2-40B4-BE49-F238E27FC236}">
                  <a16:creationId xmlns:a16="http://schemas.microsoft.com/office/drawing/2014/main" id="{A6ADC4D1-C7FE-4E0F-AB91-9F2E0D8E4720}"/>
                </a:ext>
              </a:extLst>
            </p:cNvPr>
            <p:cNvSpPr>
              <a:spLocks noChangeShapeType="1"/>
            </p:cNvSpPr>
            <p:nvPr/>
          </p:nvSpPr>
          <p:spPr bwMode="auto">
            <a:xfrm>
              <a:off x="4071938" y="1905150"/>
              <a:ext cx="2786062" cy="0"/>
            </a:xfrm>
            <a:prstGeom prst="line">
              <a:avLst/>
            </a:prstGeom>
            <a:noFill/>
            <a:ln w="12700">
              <a:solidFill>
                <a:srgbClr val="663300"/>
              </a:solidFill>
              <a:round/>
              <a:headEnd/>
              <a:tailEnd/>
            </a:ln>
            <a:effectLst>
              <a:outerShdw dist="12700" dir="162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grpSp>
      <p:sp>
        <p:nvSpPr>
          <p:cNvPr id="78858" name="Rectangle 10">
            <a:extLst>
              <a:ext uri="{FF2B5EF4-FFF2-40B4-BE49-F238E27FC236}">
                <a16:creationId xmlns:a16="http://schemas.microsoft.com/office/drawing/2014/main" id="{F8AC0BAB-DD64-4BF9-A77E-B19B3A4A46D5}"/>
              </a:ext>
            </a:extLst>
          </p:cNvPr>
          <p:cNvSpPr>
            <a:spLocks noGrp="1" noChangeArrowheads="1"/>
          </p:cNvSpPr>
          <p:nvPr>
            <p:ph type="title"/>
          </p:nvPr>
        </p:nvSpPr>
        <p:spPr>
          <a:xfrm>
            <a:off x="-246062" y="-107851"/>
            <a:ext cx="11379200" cy="1143000"/>
          </a:xfrm>
        </p:spPr>
        <p:txBody>
          <a:bodyPr/>
          <a:lstStyle/>
          <a:p>
            <a:pPr>
              <a:defRPr/>
            </a:pPr>
            <a:r>
              <a:rPr lang="en-US" dirty="0"/>
              <a:t>Total Asset Turnover</a:t>
            </a:r>
          </a:p>
        </p:txBody>
      </p:sp>
      <p:graphicFrame>
        <p:nvGraphicFramePr>
          <p:cNvPr id="53325" name="Group 77">
            <a:extLst>
              <a:ext uri="{FF2B5EF4-FFF2-40B4-BE49-F238E27FC236}">
                <a16:creationId xmlns:a16="http://schemas.microsoft.com/office/drawing/2014/main" id="{8418F847-6CC7-434E-8414-11F454E605B4}"/>
              </a:ext>
            </a:extLst>
          </p:cNvPr>
          <p:cNvGraphicFramePr>
            <a:graphicFrameLocks noGrp="1"/>
          </p:cNvGraphicFramePr>
          <p:nvPr/>
        </p:nvGraphicFramePr>
        <p:xfrm>
          <a:off x="1981200" y="4038601"/>
          <a:ext cx="8305800" cy="2544763"/>
        </p:xfrm>
        <a:graphic>
          <a:graphicData uri="http://schemas.openxmlformats.org/drawingml/2006/table">
            <a:tbl>
              <a:tblPr/>
              <a:tblGrid>
                <a:gridCol w="1820863">
                  <a:extLst>
                    <a:ext uri="{9D8B030D-6E8A-4147-A177-3AD203B41FA5}">
                      <a16:colId xmlns:a16="http://schemas.microsoft.com/office/drawing/2014/main" val="20000"/>
                    </a:ext>
                  </a:extLst>
                </a:gridCol>
                <a:gridCol w="2220912">
                  <a:extLst>
                    <a:ext uri="{9D8B030D-6E8A-4147-A177-3AD203B41FA5}">
                      <a16:colId xmlns:a16="http://schemas.microsoft.com/office/drawing/2014/main" val="20001"/>
                    </a:ext>
                  </a:extLst>
                </a:gridCol>
                <a:gridCol w="1063625">
                  <a:extLst>
                    <a:ext uri="{9D8B030D-6E8A-4147-A177-3AD203B41FA5}">
                      <a16:colId xmlns:a16="http://schemas.microsoft.com/office/drawing/2014/main" val="20002"/>
                    </a:ext>
                  </a:extLst>
                </a:gridCol>
                <a:gridCol w="1068388">
                  <a:extLst>
                    <a:ext uri="{9D8B030D-6E8A-4147-A177-3AD203B41FA5}">
                      <a16:colId xmlns:a16="http://schemas.microsoft.com/office/drawing/2014/main" val="20003"/>
                    </a:ext>
                  </a:extLst>
                </a:gridCol>
                <a:gridCol w="1066800">
                  <a:extLst>
                    <a:ext uri="{9D8B030D-6E8A-4147-A177-3AD203B41FA5}">
                      <a16:colId xmlns:a16="http://schemas.microsoft.com/office/drawing/2014/main" val="20004"/>
                    </a:ext>
                  </a:extLst>
                </a:gridCol>
                <a:gridCol w="1065212">
                  <a:extLst>
                    <a:ext uri="{9D8B030D-6E8A-4147-A177-3AD203B41FA5}">
                      <a16:colId xmlns:a16="http://schemas.microsoft.com/office/drawing/2014/main" val="20005"/>
                    </a:ext>
                  </a:extLst>
                </a:gridCol>
              </a:tblGrid>
              <a:tr h="4017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Company</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 in millions</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2008</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2007</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2006</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2005</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r h="25342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Molson Coors</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Net sales</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4,774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6,191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5,845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5,507 </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1"/>
                  </a:ext>
                </a:extLst>
              </a:tr>
              <a:tr h="497329">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Average total assets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11,934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12,528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11,701</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8,228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253428">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Total asset turnover</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0.40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0.49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0.50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0.67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3"/>
                  </a:ext>
                </a:extLst>
              </a:tr>
              <a:tr h="31599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Boston Beer</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Net sales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398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342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285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238</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4"/>
                  </a:ext>
                </a:extLst>
              </a:tr>
              <a:tr h="31599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Average total assets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208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176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137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113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5"/>
                  </a:ext>
                </a:extLst>
              </a:tr>
              <a:tr h="25342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Total asset turnover</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1.91</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1.94</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2.09</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2.10</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6"/>
                  </a:ext>
                </a:extLst>
              </a:tr>
              <a:tr h="253428">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7"/>
                  </a:ext>
                </a:extLst>
              </a:tr>
            </a:tbl>
          </a:graphicData>
        </a:graphic>
      </p:graphicFrame>
      <p:sp>
        <p:nvSpPr>
          <p:cNvPr id="89148" name="AutoShape 15">
            <a:extLst>
              <a:ext uri="{FF2B5EF4-FFF2-40B4-BE49-F238E27FC236}">
                <a16:creationId xmlns:a16="http://schemas.microsoft.com/office/drawing/2014/main" id="{97DDBB08-C601-4ABD-A296-F2BA2848A8ED}"/>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A1</a:t>
            </a:r>
          </a:p>
        </p:txBody>
      </p:sp>
    </p:spTree>
  </p:cSld>
  <p:clrMapOvr>
    <a:masterClrMapping/>
  </p:clrMapOvr>
  <p:transition>
    <p:split orient="vert" dir="in"/>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1BF13CD-D177-4DFC-BE3F-A1EC467C91A5}"/>
              </a:ext>
            </a:extLst>
          </p:cNvPr>
          <p:cNvSpPr>
            <a:spLocks noGrp="1"/>
          </p:cNvSpPr>
          <p:nvPr>
            <p:ph type="title"/>
          </p:nvPr>
        </p:nvSpPr>
        <p:spPr>
          <a:xfrm>
            <a:off x="225425" y="-65086"/>
            <a:ext cx="11379200" cy="1143000"/>
          </a:xfrm>
        </p:spPr>
        <p:txBody>
          <a:bodyPr/>
          <a:lstStyle/>
          <a:p>
            <a:pPr>
              <a:defRPr/>
            </a:pPr>
            <a:r>
              <a:rPr lang="en-US" dirty="0">
                <a:solidFill>
                  <a:schemeClr val="accent2">
                    <a:lumMod val="75000"/>
                  </a:schemeClr>
                </a:solidFill>
              </a:rPr>
              <a:t>10A – Exchanging Plant Assets</a:t>
            </a:r>
          </a:p>
        </p:txBody>
      </p:sp>
      <p:sp>
        <p:nvSpPr>
          <p:cNvPr id="91139" name="AutoShape 15">
            <a:extLst>
              <a:ext uri="{FF2B5EF4-FFF2-40B4-BE49-F238E27FC236}">
                <a16:creationId xmlns:a16="http://schemas.microsoft.com/office/drawing/2014/main" id="{D83F10B3-AE3E-418E-8B93-91E5399A4F0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P5</a:t>
            </a:r>
          </a:p>
        </p:txBody>
      </p:sp>
      <p:sp>
        <p:nvSpPr>
          <p:cNvPr id="4" name="TextBox 3">
            <a:extLst>
              <a:ext uri="{FF2B5EF4-FFF2-40B4-BE49-F238E27FC236}">
                <a16:creationId xmlns:a16="http://schemas.microsoft.com/office/drawing/2014/main" id="{D3CCA4BF-CC40-43B8-8522-B100F0D36B6B}"/>
              </a:ext>
            </a:extLst>
          </p:cNvPr>
          <p:cNvSpPr txBox="1"/>
          <p:nvPr/>
        </p:nvSpPr>
        <p:spPr>
          <a:xfrm>
            <a:off x="2133600" y="1600201"/>
            <a:ext cx="8001000" cy="2678113"/>
          </a:xfrm>
          <a:prstGeom prst="rect">
            <a:avLst/>
          </a:prstGeom>
          <a:solidFill>
            <a:schemeClr val="bg2">
              <a:lumMod val="75000"/>
            </a:schemeClr>
          </a:solidFill>
          <a:ln>
            <a:solidFill>
              <a:schemeClr val="tx1"/>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400" dirty="0">
                <a:solidFill>
                  <a:prstClr val="black"/>
                </a:solidFill>
                <a:latin typeface="Arial" charset="0"/>
              </a:rPr>
              <a:t>Many plant assets such as machinery, automobiles, and office equipment are disposed of by exchanging them for newer assets. In a typical exchange of plant assets, a trade-in allowance is received on the old asset and the balance is paid in cash. Accounting for the exchange of assets depends on whether the transaction has commercial substance</a:t>
            </a:r>
            <a:r>
              <a:rPr lang="en-US" sz="2400" i="1" dirty="0">
                <a:solidFill>
                  <a:prstClr val="black"/>
                </a:solidFill>
                <a:latin typeface="Arial" charset="0"/>
              </a:rPr>
              <a:t>.</a:t>
            </a:r>
            <a:endParaRPr lang="en-US" sz="2400" dirty="0">
              <a:solidFill>
                <a:prstClr val="black"/>
              </a:solidFill>
              <a:latin typeface="Arial" charset="0"/>
            </a:endParaRPr>
          </a:p>
        </p:txBody>
      </p:sp>
      <p:grpSp>
        <p:nvGrpSpPr>
          <p:cNvPr id="2" name="Group 11">
            <a:extLst>
              <a:ext uri="{FF2B5EF4-FFF2-40B4-BE49-F238E27FC236}">
                <a16:creationId xmlns:a16="http://schemas.microsoft.com/office/drawing/2014/main" id="{46321C12-EB1B-4953-B8FF-5090B3FB8E02}"/>
              </a:ext>
            </a:extLst>
          </p:cNvPr>
          <p:cNvGrpSpPr>
            <a:grpSpLocks/>
          </p:cNvGrpSpPr>
          <p:nvPr/>
        </p:nvGrpSpPr>
        <p:grpSpPr bwMode="auto">
          <a:xfrm>
            <a:off x="2144714" y="3851276"/>
            <a:ext cx="7989887" cy="2168525"/>
            <a:chOff x="621323" y="3851031"/>
            <a:chExt cx="7989277" cy="2168809"/>
          </a:xfrm>
        </p:grpSpPr>
        <p:sp>
          <p:nvSpPr>
            <p:cNvPr id="6" name="Rounded Rectangle 5">
              <a:extLst>
                <a:ext uri="{FF2B5EF4-FFF2-40B4-BE49-F238E27FC236}">
                  <a16:creationId xmlns:a16="http://schemas.microsoft.com/office/drawing/2014/main" id="{84485726-6C14-4E16-889E-E8B2E98D6157}"/>
                </a:ext>
              </a:extLst>
            </p:cNvPr>
            <p:cNvSpPr/>
            <p:nvPr/>
          </p:nvSpPr>
          <p:spPr>
            <a:xfrm>
              <a:off x="2362677" y="4800480"/>
              <a:ext cx="6247923" cy="12193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solidFill>
                    <a:srgbClr val="FE8637">
                      <a:lumMod val="50000"/>
                    </a:srgbClr>
                  </a:solidFill>
                  <a:effectLst>
                    <a:outerShdw blurRad="38100" dist="38100" dir="2700000" algn="tl">
                      <a:srgbClr val="000000">
                        <a:alpha val="43137"/>
                      </a:srgbClr>
                    </a:outerShdw>
                  </a:effectLst>
                  <a:latin typeface="Century Schoolbook"/>
                </a:rPr>
                <a:t>Commercial substance implies the company’s future cash flows will be altered.</a:t>
              </a:r>
            </a:p>
          </p:txBody>
        </p:sp>
        <p:sp>
          <p:nvSpPr>
            <p:cNvPr id="7" name="Rectangle 6">
              <a:extLst>
                <a:ext uri="{FF2B5EF4-FFF2-40B4-BE49-F238E27FC236}">
                  <a16:creationId xmlns:a16="http://schemas.microsoft.com/office/drawing/2014/main" id="{9A7554CF-C5D3-46DF-A207-AF91925777E7}"/>
                </a:ext>
              </a:extLst>
            </p:cNvPr>
            <p:cNvSpPr/>
            <p:nvPr/>
          </p:nvSpPr>
          <p:spPr>
            <a:xfrm>
              <a:off x="621323" y="3851031"/>
              <a:ext cx="3200156" cy="381050"/>
            </a:xfrm>
            <a:prstGeom prst="rect">
              <a:avLst/>
            </a:prstGeom>
            <a:noFill/>
            <a:ln w="28575">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latin typeface="Century Schoolbook"/>
              </a:endParaRPr>
            </a:p>
          </p:txBody>
        </p:sp>
        <p:cxnSp>
          <p:nvCxnSpPr>
            <p:cNvPr id="11" name="Elbow Connector 10">
              <a:extLst>
                <a:ext uri="{FF2B5EF4-FFF2-40B4-BE49-F238E27FC236}">
                  <a16:creationId xmlns:a16="http://schemas.microsoft.com/office/drawing/2014/main" id="{6F284795-2593-4D49-A6A2-13BAAD1A8E8F}"/>
                </a:ext>
              </a:extLst>
            </p:cNvPr>
            <p:cNvCxnSpPr>
              <a:stCxn id="6" idx="0"/>
              <a:endCxn id="7" idx="2"/>
            </p:cNvCxnSpPr>
            <p:nvPr/>
          </p:nvCxnSpPr>
          <p:spPr>
            <a:xfrm rot="16200000" flipV="1">
              <a:off x="3569820" y="2883662"/>
              <a:ext cx="568399" cy="3265238"/>
            </a:xfrm>
            <a:prstGeom prst="bentConnector3">
              <a:avLst>
                <a:gd name="adj1" fmla="val 50000"/>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7356A6F-DFE7-4505-85A3-9525B175FA7C}"/>
              </a:ext>
            </a:extLst>
          </p:cNvPr>
          <p:cNvSpPr>
            <a:spLocks noGrp="1"/>
          </p:cNvSpPr>
          <p:nvPr>
            <p:ph type="title"/>
          </p:nvPr>
        </p:nvSpPr>
        <p:spPr>
          <a:xfrm>
            <a:off x="-317500" y="0"/>
            <a:ext cx="11379200" cy="1143000"/>
          </a:xfrm>
        </p:spPr>
        <p:txBody>
          <a:bodyPr>
            <a:normAutofit/>
          </a:bodyPr>
          <a:lstStyle/>
          <a:p>
            <a:pPr>
              <a:defRPr/>
            </a:pPr>
            <a:r>
              <a:rPr lang="en-US" sz="2400" dirty="0">
                <a:solidFill>
                  <a:schemeClr val="accent2">
                    <a:lumMod val="75000"/>
                  </a:schemeClr>
                </a:solidFill>
              </a:rPr>
              <a:t>Exchange with Commercial</a:t>
            </a:r>
            <a:br>
              <a:rPr lang="en-US" sz="2400" dirty="0">
                <a:solidFill>
                  <a:schemeClr val="accent2">
                    <a:lumMod val="75000"/>
                  </a:schemeClr>
                </a:solidFill>
              </a:rPr>
            </a:br>
            <a:r>
              <a:rPr lang="en-US" sz="2400" dirty="0">
                <a:solidFill>
                  <a:schemeClr val="accent2">
                    <a:lumMod val="75000"/>
                  </a:schemeClr>
                </a:solidFill>
              </a:rPr>
              <a:t>Substance: A Loss</a:t>
            </a:r>
          </a:p>
        </p:txBody>
      </p:sp>
      <p:sp>
        <p:nvSpPr>
          <p:cNvPr id="93187" name="AutoShape 15">
            <a:extLst>
              <a:ext uri="{FF2B5EF4-FFF2-40B4-BE49-F238E27FC236}">
                <a16:creationId xmlns:a16="http://schemas.microsoft.com/office/drawing/2014/main" id="{8CE9CDEC-22B0-4711-81FD-D51D36C1D8C9}"/>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P5</a:t>
            </a:r>
          </a:p>
        </p:txBody>
      </p:sp>
      <p:sp>
        <p:nvSpPr>
          <p:cNvPr id="9" name="TextBox 8">
            <a:extLst>
              <a:ext uri="{FF2B5EF4-FFF2-40B4-BE49-F238E27FC236}">
                <a16:creationId xmlns:a16="http://schemas.microsoft.com/office/drawing/2014/main" id="{9C5A5589-A605-4690-8CD3-F4EAD3D9E91D}"/>
              </a:ext>
            </a:extLst>
          </p:cNvPr>
          <p:cNvSpPr txBox="1"/>
          <p:nvPr/>
        </p:nvSpPr>
        <p:spPr>
          <a:xfrm>
            <a:off x="1741488" y="1371600"/>
            <a:ext cx="8763000" cy="1631950"/>
          </a:xfrm>
          <a:prstGeom prst="rect">
            <a:avLst/>
          </a:prstGeom>
          <a:solidFill>
            <a:schemeClr val="accent5">
              <a:lumMod val="75000"/>
            </a:schemeClr>
          </a:solidFill>
          <a:ln>
            <a:solidFill>
              <a:schemeClr val="accent2">
                <a:lumMod val="50000"/>
              </a:schemeClr>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charset="0"/>
              </a:rPr>
              <a:t>A company acquires $42,000 in new equipment. In exchange, the company pays $33,000 cash and trades in old equipment. The old equipment originally cost $36,000 and has accumulated depreciation of $20,000 (book value is $16,000). This exchange has commercial substance. The old equipment has a trade-in allowance of $9,000.</a:t>
            </a:r>
          </a:p>
        </p:txBody>
      </p:sp>
      <p:pic>
        <p:nvPicPr>
          <p:cNvPr id="93189" name="Picture 9" descr="Chapter 10 Loss on Exchange.png">
            <a:extLst>
              <a:ext uri="{FF2B5EF4-FFF2-40B4-BE49-F238E27FC236}">
                <a16:creationId xmlns:a16="http://schemas.microsoft.com/office/drawing/2014/main" id="{E96FB06D-E85F-45A0-BD5A-EBA88E1136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29001" y="3100389"/>
            <a:ext cx="5311775"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0" name="Picture 11" descr="Chapter 10 Journal entry for loss on exchange.png">
            <a:extLst>
              <a:ext uri="{FF2B5EF4-FFF2-40B4-BE49-F238E27FC236}">
                <a16:creationId xmlns:a16="http://schemas.microsoft.com/office/drawing/2014/main" id="{26CBAB73-EE0E-4128-AD03-B29DD89CFB1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4884738"/>
            <a:ext cx="8656638" cy="19732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trips dir="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653D66A-6A72-46C7-9CB9-501ACA5F20E1}"/>
              </a:ext>
            </a:extLst>
          </p:cNvPr>
          <p:cNvSpPr>
            <a:spLocks noGrp="1"/>
          </p:cNvSpPr>
          <p:nvPr>
            <p:ph type="title"/>
          </p:nvPr>
        </p:nvSpPr>
        <p:spPr>
          <a:xfrm>
            <a:off x="-69850" y="142081"/>
            <a:ext cx="11379200" cy="1143000"/>
          </a:xfrm>
        </p:spPr>
        <p:txBody>
          <a:bodyPr>
            <a:normAutofit/>
          </a:bodyPr>
          <a:lstStyle/>
          <a:p>
            <a:pPr>
              <a:defRPr/>
            </a:pPr>
            <a:r>
              <a:rPr lang="en-US" sz="2800" dirty="0">
                <a:solidFill>
                  <a:schemeClr val="accent2">
                    <a:lumMod val="75000"/>
                  </a:schemeClr>
                </a:solidFill>
              </a:rPr>
              <a:t>Exchanges Without Commercial</a:t>
            </a:r>
            <a:br>
              <a:rPr lang="en-US" sz="2800" dirty="0">
                <a:solidFill>
                  <a:schemeClr val="accent2">
                    <a:lumMod val="75000"/>
                  </a:schemeClr>
                </a:solidFill>
              </a:rPr>
            </a:br>
            <a:r>
              <a:rPr lang="en-US" sz="2800" dirty="0">
                <a:solidFill>
                  <a:schemeClr val="accent2">
                    <a:lumMod val="75000"/>
                  </a:schemeClr>
                </a:solidFill>
              </a:rPr>
              <a:t>Substance</a:t>
            </a:r>
          </a:p>
        </p:txBody>
      </p:sp>
      <p:sp>
        <p:nvSpPr>
          <p:cNvPr id="95235" name="AutoShape 15">
            <a:extLst>
              <a:ext uri="{FF2B5EF4-FFF2-40B4-BE49-F238E27FC236}">
                <a16:creationId xmlns:a16="http://schemas.microsoft.com/office/drawing/2014/main" id="{38FC4CF6-6E99-48F6-B50C-C15FAE519350}"/>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P5</a:t>
            </a:r>
          </a:p>
        </p:txBody>
      </p:sp>
      <p:sp>
        <p:nvSpPr>
          <p:cNvPr id="9" name="TextBox 8">
            <a:extLst>
              <a:ext uri="{FF2B5EF4-FFF2-40B4-BE49-F238E27FC236}">
                <a16:creationId xmlns:a16="http://schemas.microsoft.com/office/drawing/2014/main" id="{A0BA6673-66FE-4604-87F8-473953CCEE49}"/>
              </a:ext>
            </a:extLst>
          </p:cNvPr>
          <p:cNvSpPr txBox="1"/>
          <p:nvPr/>
        </p:nvSpPr>
        <p:spPr>
          <a:xfrm>
            <a:off x="1741488" y="1371600"/>
            <a:ext cx="8763000" cy="1016000"/>
          </a:xfrm>
          <a:prstGeom prst="rect">
            <a:avLst/>
          </a:prstGeom>
          <a:solidFill>
            <a:schemeClr val="accent5">
              <a:lumMod val="75000"/>
            </a:schemeClr>
          </a:solidFill>
          <a:ln>
            <a:solidFill>
              <a:schemeClr val="accent2">
                <a:lumMod val="50000"/>
              </a:schemeClr>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charset="0"/>
              </a:rPr>
              <a:t>Let’s assume the same facts as on the previous screen except that the market value of the new equipment received is $52,000 and the transaction lacks commercial substance.</a:t>
            </a:r>
          </a:p>
        </p:txBody>
      </p:sp>
      <p:pic>
        <p:nvPicPr>
          <p:cNvPr id="95237" name="Picture 6" descr="Chapter 10 Lack of commercial substance.png">
            <a:extLst>
              <a:ext uri="{FF2B5EF4-FFF2-40B4-BE49-F238E27FC236}">
                <a16:creationId xmlns:a16="http://schemas.microsoft.com/office/drawing/2014/main" id="{6CDEF4F8-E2B8-4580-BB4C-8D0341F9C01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2560638"/>
            <a:ext cx="4457700"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8" name="Picture 7" descr="Chapter 10 entry for lack of substance.png">
            <a:extLst>
              <a:ext uri="{FF2B5EF4-FFF2-40B4-BE49-F238E27FC236}">
                <a16:creationId xmlns:a16="http://schemas.microsoft.com/office/drawing/2014/main" id="{80832EBA-AAEB-4820-BD61-D77ECB5B96C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63714" y="4716464"/>
            <a:ext cx="8664575" cy="16843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trips dir="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4EF7C0-F074-4D81-9BFD-939EE801E3E6}"/>
              </a:ext>
            </a:extLst>
          </p:cNvPr>
          <p:cNvSpPr>
            <a:spLocks noGrp="1"/>
          </p:cNvSpPr>
          <p:nvPr>
            <p:ph type="title"/>
          </p:nvPr>
        </p:nvSpPr>
        <p:spPr>
          <a:xfrm>
            <a:off x="-860425" y="168274"/>
            <a:ext cx="11379200" cy="1143000"/>
          </a:xfrm>
        </p:spPr>
        <p:txBody>
          <a:bodyPr>
            <a:normAutofit/>
          </a:bodyPr>
          <a:lstStyle/>
          <a:p>
            <a:pPr>
              <a:defRPr/>
            </a:pPr>
            <a:r>
              <a:rPr lang="en-US" sz="5400" dirty="0">
                <a:solidFill>
                  <a:schemeClr val="accent2">
                    <a:lumMod val="75000"/>
                  </a:schemeClr>
                </a:solidFill>
              </a:rPr>
              <a:t>End</a:t>
            </a:r>
          </a:p>
        </p:txBody>
      </p:sp>
      <p:pic>
        <p:nvPicPr>
          <p:cNvPr id="97283" name="Picture 4" descr="C:\Users\Charles\Pictures\Microsoft Clip Organizer\j0431739.jpg">
            <a:extLst>
              <a:ext uri="{FF2B5EF4-FFF2-40B4-BE49-F238E27FC236}">
                <a16:creationId xmlns:a16="http://schemas.microsoft.com/office/drawing/2014/main" id="{61CA76B2-FE03-4F13-B0EE-F4F35C9B65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9251" y="1311274"/>
            <a:ext cx="4481513"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u"/>
  </p:transition>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Override>
</file>

<file path=docProps/app.xml><?xml version="1.0" encoding="utf-8"?>
<Properties xmlns="http://schemas.openxmlformats.org/officeDocument/2006/extended-properties" xmlns:vt="http://schemas.openxmlformats.org/officeDocument/2006/docPropsVTypes">
  <TotalTime>658</TotalTime>
  <Words>7191</Words>
  <Application>Microsoft Office PowerPoint</Application>
  <PresentationFormat>Widescreen</PresentationFormat>
  <Paragraphs>455</Paragraphs>
  <Slides>49</Slides>
  <Notes>46</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2</vt:i4>
      </vt:variant>
      <vt:variant>
        <vt:lpstr>Slide Titles</vt:lpstr>
      </vt:variant>
      <vt:variant>
        <vt:i4>49</vt:i4>
      </vt:variant>
    </vt:vector>
  </HeadingPairs>
  <TitlesOfParts>
    <vt:vector size="61" baseType="lpstr">
      <vt:lpstr>Arial</vt:lpstr>
      <vt:lpstr>Calibri</vt:lpstr>
      <vt:lpstr>Calibri Light</vt:lpstr>
      <vt:lpstr>Century Schoolbook</vt:lpstr>
      <vt:lpstr>Tajawal Medium</vt:lpstr>
      <vt:lpstr>Times New Roman</vt:lpstr>
      <vt:lpstr>Wingdings</vt:lpstr>
      <vt:lpstr>Wingdings 2</vt:lpstr>
      <vt:lpstr>Office Theme</vt:lpstr>
      <vt:lpstr>Oriel</vt:lpstr>
      <vt:lpstr>Worksheet</vt:lpstr>
      <vt:lpstr>ClipArt</vt:lpstr>
      <vt:lpstr>PowerPoint Presentation</vt:lpstr>
      <vt:lpstr>PowerPoint Presentation</vt:lpstr>
      <vt:lpstr>PowerPoint Presentation</vt:lpstr>
      <vt:lpstr>PowerPoint Presentation</vt:lpstr>
      <vt:lpstr>Plant Assets</vt:lpstr>
      <vt:lpstr>Plant Assets</vt:lpstr>
      <vt:lpstr>Cost Determination</vt:lpstr>
      <vt:lpstr>Land</vt:lpstr>
      <vt:lpstr>Land Improvements</vt:lpstr>
      <vt:lpstr>Buildings</vt:lpstr>
      <vt:lpstr>Machinery and Equipment</vt:lpstr>
      <vt:lpstr>Lump-Sum Asset Purchase</vt:lpstr>
      <vt:lpstr>Depreciation</vt:lpstr>
      <vt:lpstr>Factors in Computing Depreciation</vt:lpstr>
      <vt:lpstr>Depreciation Methods</vt:lpstr>
      <vt:lpstr>Straight-Line Method</vt:lpstr>
      <vt:lpstr>Straight-Line Method</vt:lpstr>
      <vt:lpstr>Straight-Line Depreciation Schedule</vt:lpstr>
      <vt:lpstr>Units-of-Production Method</vt:lpstr>
      <vt:lpstr>Units-of-Production Method</vt:lpstr>
      <vt:lpstr>Units-of-Production Depreciation Schedule</vt:lpstr>
      <vt:lpstr>Double-Declining-Balance Method</vt:lpstr>
      <vt:lpstr>Double-Declining-Balance Method</vt:lpstr>
      <vt:lpstr>Comparing Depreciation Methods</vt:lpstr>
      <vt:lpstr>Depreciation for Tax Reporting</vt:lpstr>
      <vt:lpstr>Partial-Year Depreciation</vt:lpstr>
      <vt:lpstr>Change in Estimates for Depreciation</vt:lpstr>
      <vt:lpstr>Change in Estimates for Depreciation</vt:lpstr>
      <vt:lpstr>Reporting Depreciation</vt:lpstr>
      <vt:lpstr>Additional Expenditures</vt:lpstr>
      <vt:lpstr>Revenue and Capital Expenditures</vt:lpstr>
      <vt:lpstr>Disposals of Plant Assets</vt:lpstr>
      <vt:lpstr>Discarding Plant Assets</vt:lpstr>
      <vt:lpstr>Discarding Plant Assets</vt:lpstr>
      <vt:lpstr>Discarding Plant Assets</vt:lpstr>
      <vt:lpstr>Selling Plant Assets</vt:lpstr>
      <vt:lpstr>Selling Plant Assets</vt:lpstr>
      <vt:lpstr>Natural Resources</vt:lpstr>
      <vt:lpstr>Cost Determination and Depletion</vt:lpstr>
      <vt:lpstr>Depletion of Natural Resources</vt:lpstr>
      <vt:lpstr>Plant Assets Used in Extracting</vt:lpstr>
      <vt:lpstr>Intangible Assets</vt:lpstr>
      <vt:lpstr>Cost Determination and Amortization</vt:lpstr>
      <vt:lpstr>Global View</vt:lpstr>
      <vt:lpstr>Total Asset Turnover</vt:lpstr>
      <vt:lpstr>10A – Exchanging Plant Assets</vt:lpstr>
      <vt:lpstr>Exchange with Commercial Substance: A Loss</vt:lpstr>
      <vt:lpstr>Exchanges Without Commercial Substance</vt:lpstr>
      <vt:lpstr>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19</cp:revision>
  <dcterms:created xsi:type="dcterms:W3CDTF">2021-08-03T13:03:26Z</dcterms:created>
  <dcterms:modified xsi:type="dcterms:W3CDTF">2022-03-12T14:32:58Z</dcterms:modified>
</cp:coreProperties>
</file>