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7"/>
  </p:notesMasterIdLst>
  <p:sldIdLst>
    <p:sldId id="480" r:id="rId5"/>
    <p:sldId id="606" r:id="rId6"/>
    <p:sldId id="592" r:id="rId7"/>
    <p:sldId id="549" r:id="rId8"/>
    <p:sldId id="550" r:id="rId9"/>
    <p:sldId id="551" r:id="rId10"/>
    <p:sldId id="538" r:id="rId11"/>
    <p:sldId id="552" r:id="rId12"/>
    <p:sldId id="537" r:id="rId13"/>
    <p:sldId id="575" r:id="rId14"/>
    <p:sldId id="539" r:id="rId15"/>
    <p:sldId id="540" r:id="rId16"/>
    <p:sldId id="594" r:id="rId17"/>
    <p:sldId id="541" r:id="rId18"/>
    <p:sldId id="542" r:id="rId19"/>
    <p:sldId id="543" r:id="rId20"/>
    <p:sldId id="544" r:id="rId21"/>
    <p:sldId id="545" r:id="rId22"/>
    <p:sldId id="546" r:id="rId23"/>
    <p:sldId id="595" r:id="rId24"/>
    <p:sldId id="548" r:id="rId25"/>
    <p:sldId id="596" r:id="rId26"/>
    <p:sldId id="547" r:id="rId27"/>
    <p:sldId id="554" r:id="rId28"/>
    <p:sldId id="555" r:id="rId29"/>
    <p:sldId id="556" r:id="rId30"/>
    <p:sldId id="597" r:id="rId31"/>
    <p:sldId id="557" r:id="rId32"/>
    <p:sldId id="598" r:id="rId33"/>
    <p:sldId id="558" r:id="rId34"/>
    <p:sldId id="559" r:id="rId35"/>
    <p:sldId id="599" r:id="rId36"/>
    <p:sldId id="600" r:id="rId37"/>
    <p:sldId id="601" r:id="rId38"/>
    <p:sldId id="602" r:id="rId39"/>
    <p:sldId id="603" r:id="rId40"/>
    <p:sldId id="604" r:id="rId41"/>
    <p:sldId id="560" r:id="rId42"/>
    <p:sldId id="605" r:id="rId43"/>
    <p:sldId id="561" r:id="rId44"/>
    <p:sldId id="563" r:id="rId45"/>
    <p:sldId id="349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606"/>
            <p14:sldId id="592"/>
            <p14:sldId id="549"/>
            <p14:sldId id="550"/>
            <p14:sldId id="551"/>
            <p14:sldId id="538"/>
            <p14:sldId id="552"/>
            <p14:sldId id="537"/>
            <p14:sldId id="575"/>
            <p14:sldId id="539"/>
            <p14:sldId id="540"/>
            <p14:sldId id="594"/>
            <p14:sldId id="541"/>
            <p14:sldId id="542"/>
            <p14:sldId id="543"/>
            <p14:sldId id="544"/>
            <p14:sldId id="545"/>
            <p14:sldId id="546"/>
            <p14:sldId id="595"/>
            <p14:sldId id="548"/>
            <p14:sldId id="596"/>
            <p14:sldId id="547"/>
            <p14:sldId id="554"/>
            <p14:sldId id="555"/>
            <p14:sldId id="556"/>
            <p14:sldId id="597"/>
            <p14:sldId id="557"/>
            <p14:sldId id="598"/>
            <p14:sldId id="558"/>
            <p14:sldId id="559"/>
            <p14:sldId id="599"/>
            <p14:sldId id="600"/>
            <p14:sldId id="601"/>
            <p14:sldId id="602"/>
            <p14:sldId id="603"/>
            <p14:sldId id="604"/>
            <p14:sldId id="560"/>
            <p14:sldId id="605"/>
            <p14:sldId id="561"/>
            <p14:sldId id="56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70" d="100"/>
          <a:sy n="70" d="100"/>
        </p:scale>
        <p:origin x="714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4/18/2026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8684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25075347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1306703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6709373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8826009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0730140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19285119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13275717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7660512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28903020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5005983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17275007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128519309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3948049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248453029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17341450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102135954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46115693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34383602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81821844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95015054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78473176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113201435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187095425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120435401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62333002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66922730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193767804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242495140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137720196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400155310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01933434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203320015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90459705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448600226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424803736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123988572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355066287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1737419642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1666006793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2484947540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</p:sp>
    </p:spTree>
    <p:extLst>
      <p:ext uri="{BB962C8B-B14F-4D97-AF65-F5344CB8AC3E}">
        <p14:creationId xmlns:p14="http://schemas.microsoft.com/office/powerpoint/2010/main" val="27042376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50242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4/18/2026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6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3.png"/><Relationship Id="rId5" Type="http://schemas.openxmlformats.org/officeDocument/2006/relationships/image" Target="../media/image23.svg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000" dirty="0" err="1">
                <a:latin typeface="Alexandria" charset="0"/>
                <a:cs typeface="Alexandria" charset="0"/>
              </a:rPr>
              <a:t>أعدا</a:t>
            </a:r>
            <a:r>
              <a:rPr lang="ar-EG" sz="2000" dirty="0">
                <a:latin typeface="Alexandria" charset="0"/>
                <a:cs typeface="Alexandria" charset="0"/>
              </a:rPr>
              <a:t>د</a:t>
            </a:r>
          </a:p>
          <a:p>
            <a:pPr algn="r"/>
            <a:r>
              <a:rPr lang="ar-EG" sz="2000" dirty="0">
                <a:latin typeface="Alexandria" charset="0"/>
                <a:cs typeface="Alexandria" charset="0"/>
              </a:rPr>
              <a:t>د/</a:t>
            </a:r>
            <a:r>
              <a:rPr lang="en-US" sz="2000" dirty="0" err="1">
                <a:latin typeface="Alexandria" charset="0"/>
                <a:cs typeface="Alexandria" charset="0"/>
              </a:rPr>
              <a:t>أحمد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راج</a:t>
            </a:r>
            <a:r>
              <a:rPr lang="ar-EG" sz="2000" dirty="0">
                <a:latin typeface="Alexandria" charset="0"/>
                <a:cs typeface="Alexandria" charset="0"/>
              </a:rPr>
              <a:t>ح</a:t>
            </a:r>
            <a:r>
              <a:rPr lang="en-US" sz="2000" dirty="0">
                <a:latin typeface="Alexandria" charset="0"/>
                <a:cs typeface="Alexandria" charset="0"/>
              </a:rPr>
              <a:t> إسماعيل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678129" y="2424037"/>
            <a:ext cx="252184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مقدمة إلى</a:t>
            </a:r>
          </a:p>
          <a:p>
            <a:pPr algn="r"/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طرق البحث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محاضرة 10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139" y="5252988"/>
            <a:ext cx="42727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MGM333</a:t>
            </a:r>
          </a:p>
          <a:p>
            <a:pPr algn="ctr"/>
            <a:r>
              <a:rPr lang="en-US" sz="2000" dirty="0">
                <a:latin typeface="Alexandria" charset="0"/>
                <a:cs typeface="Alexandria" charset="0"/>
              </a:rPr>
              <a:t>مقدمة إلى طرق البحث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C3BBE294-28D8-9A9A-1734-F04F2331C3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4180" y="886058"/>
            <a:ext cx="9763642" cy="5085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938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6316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نتائج التعلم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45620" y="2342024"/>
            <a:ext cx="10749220" cy="3576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r" rtl="1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ناقش طبيعة مجموعات البيانات العددية</a:t>
            </a:r>
          </a:p>
          <a:p>
            <a:pPr marL="514350" indent="-514350" algn="r" rtl="1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14350" indent="-514350" algn="r" rtl="1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استكشاف ملاءمة التحليل الإحصائي</a:t>
            </a:r>
          </a:p>
          <a:p>
            <a:pPr marL="514350" indent="-514350" algn="r" rtl="1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14350" indent="-514350" algn="r" rtl="1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فهم المبادئ الأساسية لإجراءات تحليل البيانات</a:t>
            </a:r>
          </a:p>
          <a:p>
            <a:pPr marL="514350" marR="0" lvl="0" indent="-51435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049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9241879" cy="4801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الموضوعات الرئيسية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5834" y="2119880"/>
            <a:ext cx="10041951" cy="3576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تقنيات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8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معالجة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8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وعرض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8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البيانات</a:t>
            </a: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طرق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8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استكشاف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8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مجموعات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8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البيانات</a:t>
            </a: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تحليل </a:t>
            </a:r>
            <a:r>
              <a:rPr kumimoji="0" lang="en-US" sz="28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العلاقات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بين </a:t>
            </a:r>
            <a:r>
              <a:rPr kumimoji="0" lang="en-US" sz="28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مجموعات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8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البيانات</a:t>
            </a: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فهم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8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متى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8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ولماذا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8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يجب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8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إجراء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8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تحليلات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8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محددة</a:t>
            </a:r>
            <a:endParaRPr lang="en-US" sz="2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087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1020741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فهم المتغيرات في البحث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17280" y="2291522"/>
            <a:ext cx="10395450" cy="3576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800" b="1" dirty="0">
                <a:solidFill>
                  <a:prstClr val="black"/>
                </a:solidFill>
                <a:latin typeface="Calibri"/>
              </a:rPr>
              <a:t>أنواع المتغيرات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dirty="0">
                <a:solidFill>
                  <a:prstClr val="black"/>
                </a:solidFill>
                <a:latin typeface="Calibri"/>
              </a:rPr>
              <a:t>المتغيرات الاسمية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dirty="0">
                <a:solidFill>
                  <a:prstClr val="black"/>
                </a:solidFill>
                <a:latin typeface="Calibri"/>
              </a:rPr>
              <a:t>المتغيرات الترتيبية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dirty="0">
                <a:solidFill>
                  <a:prstClr val="black"/>
                </a:solidFill>
                <a:latin typeface="Calibri"/>
              </a:rPr>
              <a:t>المتغيرات الفترية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US" sz="2800" dirty="0">
              <a:solidFill>
                <a:prstClr val="black"/>
              </a:solidFill>
              <a:latin typeface="Calibri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800" b="1" dirty="0">
                <a:solidFill>
                  <a:prstClr val="black"/>
                </a:solidFill>
                <a:latin typeface="Calibri"/>
              </a:rPr>
              <a:t>الأهمية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dirty="0">
                <a:solidFill>
                  <a:prstClr val="black"/>
                </a:solidFill>
                <a:latin typeface="Calibri"/>
              </a:rPr>
              <a:t>اختيار المتغيرات المناسبة أمر حاسم لتحليل ذي مغزى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013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32520" y="1696341"/>
            <a:ext cx="10812720" cy="47826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1020741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المتغيرات الاسمية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46760" y="2382079"/>
            <a:ext cx="10395450" cy="3576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التعريف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بيانات فئوية، نوعية، أو متقطعة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فئات بدون ترتيب هرمي (مثل، لون العين، الدين)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العمليات التحليلية الرئيسية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توزيع التكرار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اختبار كاي-تربيع (c²)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969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المتغيرات الترتيبية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23695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5540" y="2110552"/>
            <a:ext cx="10297201" cy="3060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التعريف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بيانات ذات ترتيب منطقي أو مرتبة متأصل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لحجم النسبي معنى (مثل الدرجات بالرسائل، أفضل أربعة أنواع مفضلة)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الخصائص</a:t>
            </a:r>
          </a:p>
          <a:p>
            <a:pPr marL="0" marR="0" lvl="0" indent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مرتبة ولكن لا توجد مسافة ذات معنى بين نقاط البيانات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525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53365" y="162113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23695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25915" y="2165757"/>
            <a:ext cx="10395450" cy="25442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العمليات التحليلية الرئيسية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تشمل طرق البيانات الاسمية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اختبار مان-ويتني U لاختلافات بين مجموعتين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اختبار ويلكوكسون للمرتبة الموقعة لمقارنة نفس الموضوعات تحت ظروف مختلفة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703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70504"/>
            <a:ext cx="10812720" cy="51725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6316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متغيرات الفواصل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5540" y="2087194"/>
            <a:ext cx="10749220" cy="40924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التعريف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أقوى مستوى للقياس في التحليل الإحصائي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يمكن ترتيب الفئات حسب الرتبة والفواصل لها قيمة رقمية ذات معنى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أمثلة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العمر، حجم السكان، عدد السنوات في الوظيفة، المسافة بين المواقع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الخصائص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قابل للقياس ومفتوح للتلاعب الحسابي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يوفر قيمة عددية محددة، مما يسمح بإجراء تحليل إحصائي متقدم</a:t>
            </a:r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57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DEB80033-639F-15E8-C977-E571A5A6CE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216" y="1663907"/>
            <a:ext cx="11573046" cy="3582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96591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22209" y="1696778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77401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EG" sz="2800" b="1" dirty="0">
                <a:latin typeface="Alexandria" charset="0"/>
                <a:cs typeface="Alexandria" charset="0"/>
              </a:rPr>
              <a:t>ال</a:t>
            </a:r>
            <a:r>
              <a:rPr lang="en-US" sz="2800" b="1" dirty="0" err="1">
                <a:latin typeface="Alexandria" charset="0"/>
                <a:cs typeface="Alexandria" charset="0"/>
              </a:rPr>
              <a:t>توزيع</a:t>
            </a:r>
            <a:r>
              <a:rPr lang="en-US" sz="2800" b="1" dirty="0">
                <a:latin typeface="Alexandria" charset="0"/>
                <a:cs typeface="Alexandria" charset="0"/>
              </a:rPr>
              <a:t> </a:t>
            </a:r>
            <a:r>
              <a:rPr lang="en-US" sz="2800" b="1" dirty="0" err="1">
                <a:latin typeface="Alexandria" charset="0"/>
                <a:cs typeface="Alexandria" charset="0"/>
              </a:rPr>
              <a:t>التكرار</a:t>
            </a:r>
            <a:r>
              <a:rPr lang="ar-EG" sz="2800" b="1" dirty="0">
                <a:latin typeface="Alexandria" charset="0"/>
                <a:cs typeface="Alexandria" charset="0"/>
              </a:rPr>
              <a:t>ى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7071" y="2266209"/>
            <a:ext cx="10677858" cy="25442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الأهمية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الخطوة الأولى في تحليل البيانات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يعتبر "الركيزة الأساسية" لتحليل البيانات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يوفر لمحة عامة عن مجموعة البيانات</a:t>
            </a:r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78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82370" y="2081222"/>
            <a:ext cx="10555321" cy="34481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يقدم عدد الردود على كل خيار في أسئلتك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أساسي لتزويد القراء بالمعلومات الأساسية قبل التحليل الأكثر تعقيداً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فهم خاطئ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يُنظر إليه غالبًا على أنه مجرد معالجة بيانات، لكنه حاسم لفهم البيانات وتأثيره على التحليل اللاحق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4BFB988B-58B9-4EE0-4C65-AE36FB1C6FD6}"/>
              </a:ext>
            </a:extLst>
          </p:cNvPr>
          <p:cNvSpPr txBox="1"/>
          <p:nvPr/>
        </p:nvSpPr>
        <p:spPr>
          <a:xfrm>
            <a:off x="2513149" y="1008745"/>
            <a:ext cx="77401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 err="1">
                <a:latin typeface="Alexandria" charset="0"/>
                <a:cs typeface="Alexandria" charset="0"/>
              </a:rPr>
              <a:t>غرض</a:t>
            </a:r>
            <a:r>
              <a:rPr lang="en-US" sz="2800" b="1" dirty="0">
                <a:latin typeface="Alexandria" charset="0"/>
                <a:cs typeface="Alexandria" charset="0"/>
              </a:rPr>
              <a:t> </a:t>
            </a:r>
            <a:r>
              <a:rPr lang="ar-EG" sz="2800" b="1" dirty="0">
                <a:latin typeface="Alexandria" charset="0"/>
                <a:cs typeface="Alexandria" charset="0"/>
              </a:rPr>
              <a:t>ال</a:t>
            </a:r>
            <a:r>
              <a:rPr lang="en-US" sz="2800" b="1" dirty="0" err="1">
                <a:latin typeface="Alexandria" charset="0"/>
                <a:cs typeface="Alexandria" charset="0"/>
              </a:rPr>
              <a:t>توزيع</a:t>
            </a:r>
            <a:r>
              <a:rPr lang="en-US" sz="2800" b="1" dirty="0">
                <a:latin typeface="Alexandria" charset="0"/>
                <a:cs typeface="Alexandria" charset="0"/>
              </a:rPr>
              <a:t> </a:t>
            </a:r>
            <a:r>
              <a:rPr lang="en-US" sz="2800" b="1" dirty="0" err="1">
                <a:latin typeface="Alexandria" charset="0"/>
                <a:cs typeface="Alexandria" charset="0"/>
              </a:rPr>
              <a:t>الت</a:t>
            </a:r>
            <a:r>
              <a:rPr lang="ar-EG" sz="2800" b="1" dirty="0">
                <a:latin typeface="Alexandria" charset="0"/>
                <a:cs typeface="Alexandria" charset="0"/>
              </a:rPr>
              <a:t>ك</a:t>
            </a:r>
            <a:r>
              <a:rPr lang="en-US" sz="2800" b="1" dirty="0">
                <a:latin typeface="Alexandria" charset="0"/>
                <a:cs typeface="Alexandria" charset="0"/>
              </a:rPr>
              <a:t>ر</a:t>
            </a:r>
            <a:r>
              <a:rPr lang="ar-EG" sz="2800" b="1" dirty="0">
                <a:latin typeface="Alexandria" charset="0"/>
                <a:cs typeface="Alexandria" charset="0"/>
              </a:rPr>
              <a:t>ارى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4146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AB6E08D-3E58-779E-AF1C-DE9E9C96188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716"/>
          <a:stretch/>
        </p:blipFill>
        <p:spPr>
          <a:xfrm>
            <a:off x="515344" y="1364105"/>
            <a:ext cx="11431816" cy="4203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7740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63337" y="2401196"/>
            <a:ext cx="10120606" cy="24160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طريقة لاستكشاف العلاقات بين متغيرين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تتوسع في توزيع التردد من خلال عرض الروابط المحتملة بين المتغيرات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تتيح لك رؤية ما إذا كان هناك وكيف يمكن أن يكون مرتبطًا متغيران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مثال: استكشاف العلاقة بين الجنس وتأثير مراجعات الكتب على اختيارات العناوين الأدبية</a:t>
            </a:r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3B09B243-2DE6-52E3-2195-9765A6E5D466}"/>
              </a:ext>
            </a:extLst>
          </p:cNvPr>
          <p:cNvSpPr txBox="1"/>
          <p:nvPr/>
        </p:nvSpPr>
        <p:spPr>
          <a:xfrm>
            <a:off x="2513149" y="1008745"/>
            <a:ext cx="77401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 err="1">
                <a:latin typeface="Alexandria" charset="0"/>
                <a:cs typeface="Alexandria" charset="0"/>
              </a:rPr>
              <a:t>ال</a:t>
            </a:r>
            <a:r>
              <a:rPr lang="ar-EG" sz="2800" b="1" dirty="0">
                <a:latin typeface="Alexandria" charset="0"/>
                <a:cs typeface="Alexandria" charset="0"/>
              </a:rPr>
              <a:t>جداول</a:t>
            </a:r>
            <a:r>
              <a:rPr lang="en-US" sz="2800" b="1" dirty="0">
                <a:latin typeface="Alexandria" charset="0"/>
                <a:cs typeface="Alexandria" charset="0"/>
              </a:rPr>
              <a:t> </a:t>
            </a:r>
            <a:r>
              <a:rPr lang="en-US" sz="2800" b="1" dirty="0" err="1">
                <a:latin typeface="Alexandria" charset="0"/>
                <a:cs typeface="Alexandria" charset="0"/>
              </a:rPr>
              <a:t>المتقاطع</a:t>
            </a:r>
            <a:r>
              <a:rPr lang="ar-EG" sz="2800" b="1" dirty="0">
                <a:latin typeface="Alexandria" charset="0"/>
                <a:cs typeface="Alexandria" charset="0"/>
              </a:rPr>
              <a:t>ة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5081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8331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8219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 err="1">
                <a:latin typeface="Alexandria" charset="0"/>
                <a:cs typeface="Alexandria" charset="0"/>
              </a:rPr>
              <a:t>مقاييس</a:t>
            </a:r>
            <a:r>
              <a:rPr lang="en-US" sz="2800" b="1" dirty="0">
                <a:latin typeface="Alexandria" charset="0"/>
                <a:cs typeface="Alexandria" charset="0"/>
              </a:rPr>
              <a:t> </a:t>
            </a:r>
            <a:r>
              <a:rPr lang="en-US" sz="2800" b="1" dirty="0" err="1">
                <a:latin typeface="Alexandria" charset="0"/>
                <a:cs typeface="Alexandria" charset="0"/>
              </a:rPr>
              <a:t>ال</a:t>
            </a:r>
            <a:r>
              <a:rPr lang="ar-EG" sz="2800" b="1" dirty="0">
                <a:latin typeface="Alexandria" charset="0"/>
                <a:cs typeface="Alexandria" charset="0"/>
              </a:rPr>
              <a:t>نزعة</a:t>
            </a:r>
            <a:r>
              <a:rPr lang="en-US" sz="2800" b="1" dirty="0">
                <a:latin typeface="Alexandria" charset="0"/>
                <a:cs typeface="Alexandria" charset="0"/>
              </a:rPr>
              <a:t> </a:t>
            </a:r>
            <a:r>
              <a:rPr lang="en-US" sz="2800" b="1" dirty="0" err="1">
                <a:latin typeface="Alexandria" charset="0"/>
                <a:cs typeface="Alexandria" charset="0"/>
              </a:rPr>
              <a:t>المركزي</a:t>
            </a:r>
            <a:r>
              <a:rPr lang="ar-EG" sz="2800" b="1" dirty="0">
                <a:latin typeface="Alexandria" charset="0"/>
                <a:cs typeface="Alexandria" charset="0"/>
              </a:rPr>
              <a:t>ة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82371" y="1968540"/>
            <a:ext cx="10667321" cy="40924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الغرض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تلخيص توزيع كامل باستخدام درجة واحدة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عرض تجميع البيانات حول نقطة مركزية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أنواع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المتوسط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الوسيط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الوضع</a:t>
            </a:r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298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21062" y="174545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246597" y="2235963"/>
            <a:ext cx="9326128" cy="3576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التعريف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المتوسط الحسابي لمجموعة بيانات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المزايا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سهل الفهم والحساب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يستجيب لجميع الدرجات على حد سواء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أساسي لمزيد من الحسابات (مثل، الانحراف المعياري)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أكثر مقاييس الاتجاه المركزي استقرارًا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0C9A5EDA-21BD-8ECF-0B65-2A061000138A}"/>
              </a:ext>
            </a:extLst>
          </p:cNvPr>
          <p:cNvSpPr txBox="1"/>
          <p:nvPr/>
        </p:nvSpPr>
        <p:spPr>
          <a:xfrm>
            <a:off x="2513149" y="1008745"/>
            <a:ext cx="8219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المتوسط</a:t>
            </a:r>
          </a:p>
        </p:txBody>
      </p:sp>
    </p:spTree>
    <p:extLst>
      <p:ext uri="{BB962C8B-B14F-4D97-AF65-F5344CB8AC3E}">
        <p14:creationId xmlns:p14="http://schemas.microsoft.com/office/powerpoint/2010/main" val="1442684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77241" y="2146769"/>
            <a:ext cx="10395450" cy="1512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العيوب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قد يكون مضللاً مع البيانات المنحرفة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تنطبق فقط على بيانات الفاصل الزمني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958520" y="554356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BDA79DB2-3A9F-21AF-E302-D076B8801D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48836" y="4230093"/>
            <a:ext cx="7929262" cy="942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457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الوسيط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77241" y="2146769"/>
            <a:ext cx="10395450" cy="3576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النقطة المتوسطة أو القيمة المتوسطة في مجموعة بيانات مرتبة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تشمل الحسابات تنظيم البيانات والعثور على القيمة المركزية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المزايا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غير حساس لأرقام متطرفة في التوزيعات المنحرفة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مفيد للبيانات المنحرفة حيث يقسم مجموعة البيانات إلى جزئين متساويين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399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77812" y="167152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العيوب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قد لا تكون تمثيلية لمجموعة البيانات الكاملة</a:t>
            </a:r>
          </a:p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توفر فقط قيمة لدرجة واحدة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0BD09D26-F59F-2915-111D-5069B907C4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5330" y="4689521"/>
            <a:ext cx="9117685" cy="1352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977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0CAACB0-56F2-8D6E-C41E-501CA1E890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006" y="1289155"/>
            <a:ext cx="11756135" cy="4077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5879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98275" y="2255954"/>
            <a:ext cx="10395450" cy="3576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أكثر الدرجات تكرارًا في مجموعة البيانات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يمكن استخدامها للبيانات الاسمية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المزايا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سهل الحصول عليه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غير متأثر بالدرجات المتطرفة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يمثل قيمة 'نموذجية' إذا كانت معظم القيم تتركز حول الوضع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F33305C7-F107-DFF3-2856-58E69EE78318}"/>
              </a:ext>
            </a:extLst>
          </p:cNvPr>
          <p:cNvSpPr txBox="1"/>
          <p:nvPr/>
        </p:nvSpPr>
        <p:spPr>
          <a:xfrm>
            <a:off x="2557606" y="1020741"/>
            <a:ext cx="6707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 err="1">
                <a:latin typeface="Alexandria" charset="0"/>
                <a:cs typeface="Alexandria" charset="0"/>
              </a:rPr>
              <a:t>ال</a:t>
            </a:r>
            <a:r>
              <a:rPr lang="ar-EG" sz="2800" b="1" dirty="0">
                <a:latin typeface="Alexandria" charset="0"/>
                <a:cs typeface="Alexandria" charset="0"/>
              </a:rPr>
              <a:t>منوال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687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A6DDF77-589E-3BB2-63C5-2B80E18BD3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200" y="1199213"/>
            <a:ext cx="11493346" cy="4557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96895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2039" y="162113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047062" y="2191738"/>
            <a:ext cx="10330469" cy="34481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العيوب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يفتقر إلى الدقة مقارنةً بمقاييس أخرى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قد تحتوي مجموعة البيانات على أكثر </a:t>
            </a:r>
            <a:r>
              <a:rPr kumimoji="0" lang="en-US" sz="28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من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ar-EG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منوال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واحد (توزيعات </a:t>
            </a:r>
            <a:r>
              <a:rPr kumimoji="0" lang="en-US" sz="28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ثنائية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ar-EG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المنوال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أو </a:t>
            </a:r>
            <a:r>
              <a:rPr kumimoji="0" lang="en-US" sz="28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متعددة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ar-EG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المنوال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)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أقل فائدة في التحليل المتقدم</a:t>
            </a:r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518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251296"/>
            <a:ext cx="10487692" cy="3060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قدم معلومات إضافية حول انتشار البيانات حول نقطة مركزية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استكمال مقاييس النزعة المركزية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أنواع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ar-EG" sz="2800" dirty="0">
                <a:solidFill>
                  <a:prstClr val="black"/>
                </a:solidFill>
                <a:latin typeface="Calibri"/>
              </a:rPr>
              <a:t>المدى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التباين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الانحراف المعياري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FAD21FBB-A66D-E123-E454-CAB20C8B63F3}"/>
              </a:ext>
            </a:extLst>
          </p:cNvPr>
          <p:cNvSpPr txBox="1"/>
          <p:nvPr/>
        </p:nvSpPr>
        <p:spPr>
          <a:xfrm>
            <a:off x="2557606" y="1110681"/>
            <a:ext cx="6346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مقاييس التشتت</a:t>
            </a:r>
          </a:p>
        </p:txBody>
      </p:sp>
    </p:spTree>
    <p:extLst>
      <p:ext uri="{BB962C8B-B14F-4D97-AF65-F5344CB8AC3E}">
        <p14:creationId xmlns:p14="http://schemas.microsoft.com/office/powerpoint/2010/main" val="2175867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25914" y="2105069"/>
            <a:ext cx="10423778" cy="3576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التعريف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فرق بين أعلى وأدنى درجة في مجموعة البيانات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تطبيق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مقياس بسيط ولكنه يستخدم فقط درجتين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872ED19E-4C3E-B034-365F-893E20B617B4}"/>
              </a:ext>
            </a:extLst>
          </p:cNvPr>
          <p:cNvSpPr txBox="1"/>
          <p:nvPr/>
        </p:nvSpPr>
        <p:spPr>
          <a:xfrm>
            <a:off x="2557606" y="1110681"/>
            <a:ext cx="6346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المدى</a:t>
            </a:r>
          </a:p>
        </p:txBody>
      </p:sp>
    </p:spTree>
    <p:extLst>
      <p:ext uri="{BB962C8B-B14F-4D97-AF65-F5344CB8AC3E}">
        <p14:creationId xmlns:p14="http://schemas.microsoft.com/office/powerpoint/2010/main" val="1285812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00865" y="2330647"/>
            <a:ext cx="10395450" cy="3576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التعريف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يقيس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مدى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lang="ar-EG" sz="2800" dirty="0" smtClean="0">
                <a:solidFill>
                  <a:prstClr val="black"/>
                </a:solidFill>
                <a:latin typeface="Calibri"/>
              </a:rPr>
              <a:t>اختلاف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كل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درجة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عن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المتوسط</a:t>
            </a:r>
            <a:r>
              <a:rPr kumimoji="0" lang="ar-EG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الحسابي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تطبيق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يساعد في فهم انتشار نقاط البيانات حول المتوسط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7855BFE5-C89F-755A-E8F1-B614330D6BDF}"/>
              </a:ext>
            </a:extLst>
          </p:cNvPr>
          <p:cNvSpPr txBox="1"/>
          <p:nvPr/>
        </p:nvSpPr>
        <p:spPr>
          <a:xfrm>
            <a:off x="2557606" y="1110681"/>
            <a:ext cx="6346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التباين</a:t>
            </a:r>
          </a:p>
        </p:txBody>
      </p:sp>
    </p:spTree>
    <p:extLst>
      <p:ext uri="{BB962C8B-B14F-4D97-AF65-F5344CB8AC3E}">
        <p14:creationId xmlns:p14="http://schemas.microsoft.com/office/powerpoint/2010/main" val="2801849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D8C0E57C-D62D-7B3D-C286-AB961D47F35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043"/>
          <a:stretch/>
        </p:blipFill>
        <p:spPr>
          <a:xfrm>
            <a:off x="1798820" y="599607"/>
            <a:ext cx="8574373" cy="5750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43872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95935" y="2164858"/>
            <a:ext cx="10395450" cy="338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تعريف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أهم مقياس للتشتت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تشير إلى انتشار الدرجات حول المتوسط بوحدات الأصلية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​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التطبيق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يشير الانحراف المعياري الأكبر إلى تشتت أكبر للدرجات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استخدم الحذر مع البيانات المنحرفة لأنها قد تعطي نتائج غير تمثيلية</a:t>
            </a: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CAA68541-9A4A-ED29-4008-A1A0E4E31CF6}"/>
              </a:ext>
            </a:extLst>
          </p:cNvPr>
          <p:cNvSpPr txBox="1"/>
          <p:nvPr/>
        </p:nvSpPr>
        <p:spPr>
          <a:xfrm>
            <a:off x="2557606" y="1110681"/>
            <a:ext cx="6346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الانحراف المعياري</a:t>
            </a:r>
          </a:p>
        </p:txBody>
      </p:sp>
    </p:spTree>
    <p:extLst>
      <p:ext uri="{BB962C8B-B14F-4D97-AF65-F5344CB8AC3E}">
        <p14:creationId xmlns:p14="http://schemas.microsoft.com/office/powerpoint/2010/main" val="4147325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7A6C1C5-8427-DB2F-D684-FCFF8ABD176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492" b="17056"/>
          <a:stretch/>
        </p:blipFill>
        <p:spPr>
          <a:xfrm>
            <a:off x="1084143" y="2353456"/>
            <a:ext cx="10443437" cy="1364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750053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141974"/>
            <a:ext cx="10395450" cy="338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التعريف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يفحص الارتباط العلاقة بين مجموعتين من البيانات.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أنواع الارتباط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الارتباط الإيجابي: كلا المتغيرين يزيدان معًا.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الارتباط السلبي: يزيد أحد المتغيرات بينما ينخفض الآخر.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الارتباط الصفري: لا توجد علاقة بين المتغيرات.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يشير الارتباط إلى اتجاه عام ولكنه لا يحدد قاعدة ثابتة أو سبب ونتيجة.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A9E646B-6F5F-FEE3-BEE2-1BDE911C17EC}"/>
              </a:ext>
            </a:extLst>
          </p:cNvPr>
          <p:cNvSpPr txBox="1"/>
          <p:nvPr/>
        </p:nvSpPr>
        <p:spPr>
          <a:xfrm>
            <a:off x="2557606" y="1020741"/>
            <a:ext cx="7455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الارتباط</a:t>
            </a:r>
          </a:p>
        </p:txBody>
      </p:sp>
    </p:spTree>
    <p:extLst>
      <p:ext uri="{BB962C8B-B14F-4D97-AF65-F5344CB8AC3E}">
        <p14:creationId xmlns:p14="http://schemas.microsoft.com/office/powerpoint/2010/main" val="525875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032911"/>
            <a:ext cx="10395450" cy="338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أهمية المرئيات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تساعد التمثيلات المرئية في التواصل الفعّال للأنماط في البيانات.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تشمل الأدوات المرئية المستخدمة بشكل شائع الرسوم البيانية العامودية.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أنواع الرسوم البيانية العامودية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الرسوم البيانية العامودية البسيطة: تعرض التكرارات أو النسب المئوية لفئات فردية.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الرسوم البيانية العامودية المركبة: تقارن البيانات من مجموعات متعددة داخل نفس الفئة.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الرسوم البيانية العامودية المكونة: تُظهر تفاصيل البيانات داخل فئة.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E406171-D1C4-41BD-9210-4E7079C20D23}"/>
              </a:ext>
            </a:extLst>
          </p:cNvPr>
          <p:cNvSpPr txBox="1"/>
          <p:nvPr/>
        </p:nvSpPr>
        <p:spPr>
          <a:xfrm>
            <a:off x="2557606" y="1020741"/>
            <a:ext cx="7455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عرض البيانات بصرياً</a:t>
            </a:r>
          </a:p>
        </p:txBody>
      </p:sp>
    </p:spTree>
    <p:extLst>
      <p:ext uri="{BB962C8B-B14F-4D97-AF65-F5344CB8AC3E}">
        <p14:creationId xmlns:p14="http://schemas.microsoft.com/office/powerpoint/2010/main" val="906378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E09947D-174C-B04E-0080-CB56D84EC2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380" y="1742606"/>
            <a:ext cx="12061620" cy="3372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84507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3C979D18-0534-1B52-60FA-7D21AD55F2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7705" y="1169234"/>
            <a:ext cx="9216589" cy="4144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98150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A8D04886-8400-16D5-B449-CD0A50B4FF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5988" y="1663908"/>
            <a:ext cx="10300024" cy="3277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07385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B0F8E125-6EBF-137D-18AC-8F0A2B8C9D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2449" y="1154243"/>
            <a:ext cx="9665183" cy="4849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47842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DF1A5FB6-8600-2A3A-E0BB-EFCEA02936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5336" y="2023673"/>
            <a:ext cx="10300616" cy="2305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80923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F138FBD-E3C9-E286-9ED9-76010E1CB5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3869" y="1184897"/>
            <a:ext cx="9054059" cy="4647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24686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152831"/>
            <a:ext cx="10395450" cy="3870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الغرض</a:t>
            </a:r>
          </a:p>
          <a:p>
            <a:pPr marR="0" lvl="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عرض الأرقام بنسبة إلى الكل وبالاعتماد على أرقام أخرى.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يمثل كل جزء نسبة من المجموع.</a:t>
            </a: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تصور واضح لتوزيع البيانات داخل الكل.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01A50A4A-1259-8F50-E817-15E5337247E3}"/>
              </a:ext>
            </a:extLst>
          </p:cNvPr>
          <p:cNvSpPr txBox="1"/>
          <p:nvPr/>
        </p:nvSpPr>
        <p:spPr>
          <a:xfrm>
            <a:off x="2557606" y="1020741"/>
            <a:ext cx="7455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رسم بياني دائري</a:t>
            </a:r>
          </a:p>
        </p:txBody>
      </p:sp>
    </p:spTree>
    <p:extLst>
      <p:ext uri="{BB962C8B-B14F-4D97-AF65-F5344CB8AC3E}">
        <p14:creationId xmlns:p14="http://schemas.microsoft.com/office/powerpoint/2010/main" val="2415915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811C7946-DAF3-AF99-5E03-40974F4063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3279" y="1072285"/>
            <a:ext cx="7225259" cy="49894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00919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1020741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برنامج للتحليل الكمي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17280" y="2490230"/>
            <a:ext cx="10640333" cy="19174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لقد أحدثت البرامج الإحصائية ثورة في تحليل البيانات من خلال تقليل الوقت والأخطاء البشرية.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لا يزال يتم تدريس التحليل اليدوي في البداية لضمان فهم التعامل مع البيانات قبل استخدام البرامج.</a:t>
            </a:r>
            <a:endParaRPr lang="en-US" sz="2600" dirty="0">
              <a:solidFill>
                <a:prstClr val="black"/>
              </a:solidFill>
              <a:latin typeface="Calibri"/>
            </a:endParaRP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تقوم البرامج بأتمتة التحليل، ولكن يجب على الباحث أن يفهم الاختبارات التي يجب تطبيقها ولماذا.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يمكن أن يؤدي التطبيق غير الصحيح إلى نتائج مضللة.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310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5" y="988200"/>
            <a:ext cx="77556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en-US" sz="2800" b="1" dirty="0">
                <a:latin typeface="Alexandria" charset="0"/>
                <a:cs typeface="Alexandria" charset="0"/>
              </a:rPr>
              <a:t>SPSS (الحزمة الإحصائية للعلوم الاجتماعية)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الفصل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25915" y="2288842"/>
            <a:ext cx="10395450" cy="2765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تم إطلاق SPSS في عام 1989، وهو أداة إحصائية قوية ومرنة تُستخدم على نطاق واسع عبر التخصصات.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الاختبارات المعلمية وغير المعلمية: تشمل تقنيات الانحدار، الخطية، غير الخطية، اللوجستية، إلخ.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التحليلات متعددة المتغيرات: التجمع، التمييز، المكونات الرئيسية، تحليلات القياس.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تحليل البقاء: نموذج كوكس للمخاطر النسبية مع أو بدون متغيرات تعتمد على الزمن.</a:t>
            </a:r>
          </a:p>
          <a:p>
            <a:pPr marL="228600" marR="0" lvl="0" indent="-228600" algn="r" defTabSz="914400" rtl="1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رسومات عالية الدقة: مخططات وصفية، مخططات مبعثرة.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885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err="1">
                <a:solidFill>
                  <a:schemeClr val="bg1"/>
                </a:solidFill>
                <a:latin typeface="Alexandria" charset="0"/>
                <a:cs typeface="Alexandria" charset="0"/>
              </a:rPr>
              <a:t>شكرا</a:t>
            </a:r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 </a:t>
            </a:r>
            <a:r>
              <a:rPr lang="en-US" sz="4800" b="1" dirty="0" err="1">
                <a:solidFill>
                  <a:schemeClr val="bg1"/>
                </a:solidFill>
                <a:latin typeface="Alexandria" charset="0"/>
                <a:cs typeface="Alexandria" charset="0"/>
              </a:rPr>
              <a:t>لك</a:t>
            </a:r>
            <a:r>
              <a:rPr lang="ar-EG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م</a:t>
            </a:r>
            <a:endParaRPr lang="en-US" sz="4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aca13214-df29-4e3c-a050-857c0bf7bd8e"/>
    <ds:schemaRef ds:uri="http://purl.org/dc/elements/1.1/"/>
    <ds:schemaRef ds:uri="http://purl.org/dc/dcmitype/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http://purl.org/dc/terms/"/>
    <ds:schemaRef ds:uri="688354b5-287c-4cda-825e-1d7935aea40e"/>
    <ds:schemaRef ds:uri="http://schemas.microsoft.com/office/infopath/2007/PartnerControl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01F37DF6-44CB-4806-BC5F-3CBF13C386B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ca13214-df29-4e3c-a050-857c0bf7bd8e"/>
    <ds:schemaRef ds:uri="688354b5-287c-4cda-825e-1d7935aea40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1404</TotalTime>
  <Words>974</Words>
  <Application>Microsoft Office PowerPoint</Application>
  <PresentationFormat>Widescreen</PresentationFormat>
  <Paragraphs>270</Paragraphs>
  <Slides>42</Slides>
  <Notes>42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8" baseType="lpstr">
      <vt:lpstr>Alexandria</vt:lpstr>
      <vt:lpstr>Arial</vt:lpstr>
      <vt:lpstr>Calibri</vt:lpstr>
      <vt:lpstr>Calibri Light</vt:lpstr>
      <vt:lpstr>Roboto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Saleem</cp:lastModifiedBy>
  <cp:revision>249</cp:revision>
  <dcterms:created xsi:type="dcterms:W3CDTF">2023-04-29T09:08:00Z</dcterms:created>
  <dcterms:modified xsi:type="dcterms:W3CDTF">2026-04-18T01:46:14Z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0x010100DC69378573D04C4981F1C0E645EFE562</vt:lpwstr>
  </property>
</Properties>
</file>