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Lst>
  <p:sldSz cx="12192000" cy="6858000"/>
  <p:notesSz cx="6858000" cy="9144000"/>
  <p:embeddedFontLst>
    <p:embeddedFont>
      <p:font typeface="Calibri" panose="020F0502020204030204" pitchFamily="34" charset="0"/>
      <p:regular r:id="rId46"/>
      <p:bold r:id="rId47"/>
      <p:italic r:id="rId48"/>
      <p:boldItalic r:id="rId49"/>
    </p:embeddedFont>
    <p:embeddedFont>
      <p:font typeface="Inter" panose="020B0604020202020204" charset="0"/>
      <p:regular r:id="rId50"/>
      <p:bold r:id="rId5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2" roundtripDataSignature="AMtx7miYFaqCERscjROr75zGcgc4twLfu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horzBarState="maximized">
    <p:restoredLeft sz="0" autoAdjust="0"/>
    <p:restoredTop sz="93792" autoAdjust="0"/>
  </p:normalViewPr>
  <p:slideViewPr>
    <p:cSldViewPr snapToGrid="0">
      <p:cViewPr varScale="1">
        <p:scale>
          <a:sx n="67" d="100"/>
          <a:sy n="67" d="100"/>
        </p:scale>
        <p:origin x="94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3.fntdata"/><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6.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1.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4" name="Google Shape;94;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5" name="Google Shape;95;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9" name="Google Shape;10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7" name="Google Shape;117;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8" name="Google Shape;118;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3" name="Google Shape;133;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4" name="Google Shape;144;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7" name="Google Shape;157;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8" name="Google Shape;158;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0" name="Google Shape;170;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1" name="Google Shape;171;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3" name="Google Shape;18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4" name="Google Shape;18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6" name="Google Shape;196;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7" name="Google Shape;197;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9" name="Google Shape;209;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0" name="Google Shape;210;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2" name="Google Shape;222;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3" name="Google Shape;223;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5" name="Google Shape;235;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6" name="Google Shape;236;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6" name="Google Shape;246;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7" name="Google Shape;247;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8" name="Google Shape;258;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9" name="Google Shape;259;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1" name="Google Shape;271;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2" name="Google Shape;272;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4" name="Google Shape;284;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7" name="Google Shape;297;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8" name="Google Shape;298;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0" name="Google Shape;310;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1" name="Google Shape;311;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3" name="Google Shape;323;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4" name="Google Shape;324;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7" name="Google Shape;337;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8" name="Google Shape;338;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
        <p:cNvGrpSpPr/>
        <p:nvPr/>
      </p:nvGrpSpPr>
      <p:grpSpPr>
        <a:xfrm>
          <a:off x="0" y="0"/>
          <a:ext cx="0" cy="0"/>
          <a:chOff x="0" y="0"/>
          <a:chExt cx="0" cy="0"/>
        </a:xfrm>
      </p:grpSpPr>
      <p:sp>
        <p:nvSpPr>
          <p:cNvPr id="349" name="Google Shape;349;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0" name="Google Shape;350;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1" name="Google Shape;351;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3" name="Google Shape;363;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4" name="Google Shape;364;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7" name="Google Shape;377;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8" name="Google Shape;378;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8"/>
        <p:cNvGrpSpPr/>
        <p:nvPr/>
      </p:nvGrpSpPr>
      <p:grpSpPr>
        <a:xfrm>
          <a:off x="0" y="0"/>
          <a:ext cx="0" cy="0"/>
          <a:chOff x="0" y="0"/>
          <a:chExt cx="0" cy="0"/>
        </a:xfrm>
      </p:grpSpPr>
      <p:sp>
        <p:nvSpPr>
          <p:cNvPr id="389" name="Google Shape;389;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0" name="Google Shape;390;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1" name="Google Shape;391;p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3" name="Google Shape;403;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4" name="Google Shape;404;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4"/>
        <p:cNvGrpSpPr/>
        <p:nvPr/>
      </p:nvGrpSpPr>
      <p:grpSpPr>
        <a:xfrm>
          <a:off x="0" y="0"/>
          <a:ext cx="0" cy="0"/>
          <a:chOff x="0" y="0"/>
          <a:chExt cx="0" cy="0"/>
        </a:xfrm>
      </p:grpSpPr>
      <p:sp>
        <p:nvSpPr>
          <p:cNvPr id="415" name="Google Shape;415;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6" name="Google Shape;416;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7" name="Google Shape;417;p2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7" name="Google Shape;427;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8" name="Google Shape;428;p2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8"/>
        <p:cNvGrpSpPr/>
        <p:nvPr/>
      </p:nvGrpSpPr>
      <p:grpSpPr>
        <a:xfrm>
          <a:off x="0" y="0"/>
          <a:ext cx="0" cy="0"/>
          <a:chOff x="0" y="0"/>
          <a:chExt cx="0" cy="0"/>
        </a:xfrm>
      </p:grpSpPr>
      <p:sp>
        <p:nvSpPr>
          <p:cNvPr id="439" name="Google Shape;439;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0" name="Google Shape;440;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1" name="Google Shape;441;p2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1"/>
        <p:cNvGrpSpPr/>
        <p:nvPr/>
      </p:nvGrpSpPr>
      <p:grpSpPr>
        <a:xfrm>
          <a:off x="0" y="0"/>
          <a:ext cx="0" cy="0"/>
          <a:chOff x="0" y="0"/>
          <a:chExt cx="0" cy="0"/>
        </a:xfrm>
      </p:grpSpPr>
      <p:sp>
        <p:nvSpPr>
          <p:cNvPr id="452" name="Google Shape;452;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3" name="Google Shape;453;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4" name="Google Shape;454;p2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6" name="Google Shape;466;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7" name="Google Shape;467;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30</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7"/>
        <p:cNvGrpSpPr/>
        <p:nvPr/>
      </p:nvGrpSpPr>
      <p:grpSpPr>
        <a:xfrm>
          <a:off x="0" y="0"/>
          <a:ext cx="0" cy="0"/>
          <a:chOff x="0" y="0"/>
          <a:chExt cx="0" cy="0"/>
        </a:xfrm>
      </p:grpSpPr>
      <p:sp>
        <p:nvSpPr>
          <p:cNvPr id="478" name="Google Shape;478;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9" name="Google Shape;479;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0" name="Google Shape;480;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31</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3" name="Google Shape;493;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4" name="Google Shape;494;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32</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5"/>
        <p:cNvGrpSpPr/>
        <p:nvPr/>
      </p:nvGrpSpPr>
      <p:grpSpPr>
        <a:xfrm>
          <a:off x="0" y="0"/>
          <a:ext cx="0" cy="0"/>
          <a:chOff x="0" y="0"/>
          <a:chExt cx="0" cy="0"/>
        </a:xfrm>
      </p:grpSpPr>
      <p:sp>
        <p:nvSpPr>
          <p:cNvPr id="506" name="Google Shape;506;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7" name="Google Shape;507;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8" name="Google Shape;508;p3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33</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1" name="Google Shape;521;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2" name="Google Shape;522;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34</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5" name="Google Shape;535;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6" name="Google Shape;536;p3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35</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4"/>
        <p:cNvGrpSpPr/>
        <p:nvPr/>
      </p:nvGrpSpPr>
      <p:grpSpPr>
        <a:xfrm>
          <a:off x="0" y="0"/>
          <a:ext cx="0" cy="0"/>
          <a:chOff x="0" y="0"/>
          <a:chExt cx="0" cy="0"/>
        </a:xfrm>
      </p:grpSpPr>
      <p:sp>
        <p:nvSpPr>
          <p:cNvPr id="545" name="Google Shape;545;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6" name="Google Shape;546;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7" name="Google Shape;547;p3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36</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8"/>
        <p:cNvGrpSpPr/>
        <p:nvPr/>
      </p:nvGrpSpPr>
      <p:grpSpPr>
        <a:xfrm>
          <a:off x="0" y="0"/>
          <a:ext cx="0" cy="0"/>
          <a:chOff x="0" y="0"/>
          <a:chExt cx="0" cy="0"/>
        </a:xfrm>
      </p:grpSpPr>
      <p:sp>
        <p:nvSpPr>
          <p:cNvPr id="559" name="Google Shape;559;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0" name="Google Shape;560;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1" name="Google Shape;561;p3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37</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2"/>
        <p:cNvGrpSpPr/>
        <p:nvPr/>
      </p:nvGrpSpPr>
      <p:grpSpPr>
        <a:xfrm>
          <a:off x="0" y="0"/>
          <a:ext cx="0" cy="0"/>
          <a:chOff x="0" y="0"/>
          <a:chExt cx="0" cy="0"/>
        </a:xfrm>
      </p:grpSpPr>
      <p:sp>
        <p:nvSpPr>
          <p:cNvPr id="573" name="Google Shape;573;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74" name="Google Shape;574;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5" name="Google Shape;575;p3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38</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6"/>
        <p:cNvGrpSpPr/>
        <p:nvPr/>
      </p:nvGrpSpPr>
      <p:grpSpPr>
        <a:xfrm>
          <a:off x="0" y="0"/>
          <a:ext cx="0" cy="0"/>
          <a:chOff x="0" y="0"/>
          <a:chExt cx="0" cy="0"/>
        </a:xfrm>
      </p:grpSpPr>
      <p:sp>
        <p:nvSpPr>
          <p:cNvPr id="587" name="Google Shape;587;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8" name="Google Shape;588;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89" name="Google Shape;589;p3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39</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0"/>
        <p:cNvGrpSpPr/>
        <p:nvPr/>
      </p:nvGrpSpPr>
      <p:grpSpPr>
        <a:xfrm>
          <a:off x="0" y="0"/>
          <a:ext cx="0" cy="0"/>
          <a:chOff x="0" y="0"/>
          <a:chExt cx="0" cy="0"/>
        </a:xfrm>
      </p:grpSpPr>
      <p:sp>
        <p:nvSpPr>
          <p:cNvPr id="601" name="Google Shape;601;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02" name="Google Shape;602;p4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03" name="Google Shape;603;p4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40</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4"/>
        <p:cNvGrpSpPr/>
        <p:nvPr/>
      </p:nvGrpSpPr>
      <p:grpSpPr>
        <a:xfrm>
          <a:off x="0" y="0"/>
          <a:ext cx="0" cy="0"/>
          <a:chOff x="0" y="0"/>
          <a:chExt cx="0" cy="0"/>
        </a:xfrm>
      </p:grpSpPr>
      <p:sp>
        <p:nvSpPr>
          <p:cNvPr id="615" name="Google Shape;615;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16" name="Google Shape;616;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7" name="Google Shape;617;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41</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8"/>
        <p:cNvGrpSpPr/>
        <p:nvPr/>
      </p:nvGrpSpPr>
      <p:grpSpPr>
        <a:xfrm>
          <a:off x="0" y="0"/>
          <a:ext cx="0" cy="0"/>
          <a:chOff x="0" y="0"/>
          <a:chExt cx="0" cy="0"/>
        </a:xfrm>
      </p:grpSpPr>
      <p:sp>
        <p:nvSpPr>
          <p:cNvPr id="629" name="Google Shape;629;p4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0" name="Google Shape;630;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6"/>
        <p:cNvGrpSpPr/>
        <p:nvPr/>
      </p:nvGrpSpPr>
      <p:grpSpPr>
        <a:xfrm>
          <a:off x="0" y="0"/>
          <a:ext cx="0" cy="0"/>
          <a:chOff x="0" y="0"/>
          <a:chExt cx="0" cy="0"/>
        </a:xfrm>
      </p:grpSpPr>
      <p:sp>
        <p:nvSpPr>
          <p:cNvPr id="637" name="Google Shape;637;p4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8" name="Google Shape;638;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5"/>
        <p:cNvGrpSpPr/>
        <p:nvPr/>
      </p:nvGrpSpPr>
      <p:grpSpPr>
        <a:xfrm>
          <a:off x="0" y="0"/>
          <a:ext cx="0" cy="0"/>
          <a:chOff x="0" y="0"/>
          <a:chExt cx="0" cy="0"/>
        </a:xfrm>
      </p:grpSpPr>
      <p:sp>
        <p:nvSpPr>
          <p:cNvPr id="16" name="Google Shape;16;p45"/>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17"/>
        <p:cNvGrpSpPr/>
        <p:nvPr/>
      </p:nvGrpSpPr>
      <p:grpSpPr>
        <a:xfrm>
          <a:off x="0" y="0"/>
          <a:ext cx="0" cy="0"/>
          <a:chOff x="0" y="0"/>
          <a:chExt cx="0" cy="0"/>
        </a:xfrm>
      </p:grpSpPr>
      <p:sp>
        <p:nvSpPr>
          <p:cNvPr id="18" name="Google Shape;18;p46"/>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19"/>
        <p:cNvGrpSpPr/>
        <p:nvPr/>
      </p:nvGrpSpPr>
      <p:grpSpPr>
        <a:xfrm>
          <a:off x="0" y="0"/>
          <a:ext cx="0" cy="0"/>
          <a:chOff x="0" y="0"/>
          <a:chExt cx="0" cy="0"/>
        </a:xfrm>
      </p:grpSpPr>
      <p:sp>
        <p:nvSpPr>
          <p:cNvPr id="20" name="Google Shape;20;p47"/>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1"/>
        <p:cNvGrpSpPr/>
        <p:nvPr/>
      </p:nvGrpSpPr>
      <p:grpSpPr>
        <a:xfrm>
          <a:off x="0" y="0"/>
          <a:ext cx="0" cy="0"/>
          <a:chOff x="0" y="0"/>
          <a:chExt cx="0" cy="0"/>
        </a:xfrm>
      </p:grpSpPr>
      <p:sp>
        <p:nvSpPr>
          <p:cNvPr id="22" name="Google Shape;22;p48"/>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3"/>
        <p:cNvGrpSpPr/>
        <p:nvPr/>
      </p:nvGrpSpPr>
      <p:grpSpPr>
        <a:xfrm>
          <a:off x="0" y="0"/>
          <a:ext cx="0" cy="0"/>
          <a:chOff x="0" y="0"/>
          <a:chExt cx="0" cy="0"/>
        </a:xfrm>
      </p:grpSpPr>
      <p:sp>
        <p:nvSpPr>
          <p:cNvPr id="24" name="Google Shape;24;p4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4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6" name="Google Shape;26;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9"/>
        <p:cNvGrpSpPr/>
        <p:nvPr/>
      </p:nvGrpSpPr>
      <p:grpSpPr>
        <a:xfrm>
          <a:off x="0" y="0"/>
          <a:ext cx="0" cy="0"/>
          <a:chOff x="0" y="0"/>
          <a:chExt cx="0" cy="0"/>
        </a:xfrm>
      </p:grpSpPr>
      <p:sp>
        <p:nvSpPr>
          <p:cNvPr id="30" name="Google Shape;30;p5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5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5"/>
        <p:cNvGrpSpPr/>
        <p:nvPr/>
      </p:nvGrpSpPr>
      <p:grpSpPr>
        <a:xfrm>
          <a:off x="0" y="0"/>
          <a:ext cx="0" cy="0"/>
          <a:chOff x="0" y="0"/>
          <a:chExt cx="0" cy="0"/>
        </a:xfrm>
      </p:grpSpPr>
      <p:sp>
        <p:nvSpPr>
          <p:cNvPr id="36" name="Google Shape;36;p51"/>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51"/>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8" name="Google Shape;38;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1"/>
        <p:cNvGrpSpPr/>
        <p:nvPr/>
      </p:nvGrpSpPr>
      <p:grpSpPr>
        <a:xfrm>
          <a:off x="0" y="0"/>
          <a:ext cx="0" cy="0"/>
          <a:chOff x="0" y="0"/>
          <a:chExt cx="0" cy="0"/>
        </a:xfrm>
      </p:grpSpPr>
      <p:sp>
        <p:nvSpPr>
          <p:cNvPr id="42" name="Google Shape;42;p5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52"/>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52"/>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8"/>
        <p:cNvGrpSpPr/>
        <p:nvPr/>
      </p:nvGrpSpPr>
      <p:grpSpPr>
        <a:xfrm>
          <a:off x="0" y="0"/>
          <a:ext cx="0" cy="0"/>
          <a:chOff x="0" y="0"/>
          <a:chExt cx="0" cy="0"/>
        </a:xfrm>
      </p:grpSpPr>
      <p:sp>
        <p:nvSpPr>
          <p:cNvPr id="49" name="Google Shape;49;p53"/>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53"/>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53"/>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53"/>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3" name="Google Shape;53;p53"/>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7"/>
        <p:cNvGrpSpPr/>
        <p:nvPr/>
      </p:nvGrpSpPr>
      <p:grpSpPr>
        <a:xfrm>
          <a:off x="0" y="0"/>
          <a:ext cx="0" cy="0"/>
          <a:chOff x="0" y="0"/>
          <a:chExt cx="0" cy="0"/>
        </a:xfrm>
      </p:grpSpPr>
      <p:sp>
        <p:nvSpPr>
          <p:cNvPr id="58" name="Google Shape;58;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6"/>
        <p:cNvGrpSpPr/>
        <p:nvPr/>
      </p:nvGrpSpPr>
      <p:grpSpPr>
        <a:xfrm>
          <a:off x="0" y="0"/>
          <a:ext cx="0" cy="0"/>
          <a:chOff x="0" y="0"/>
          <a:chExt cx="0" cy="0"/>
        </a:xfrm>
      </p:grpSpPr>
      <p:sp>
        <p:nvSpPr>
          <p:cNvPr id="67" name="Google Shape;67;p5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56"/>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9" name="Google Shape;69;p56"/>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0" name="Google Shape;70;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3"/>
        <p:cNvGrpSpPr/>
        <p:nvPr/>
      </p:nvGrpSpPr>
      <p:grpSpPr>
        <a:xfrm>
          <a:off x="0" y="0"/>
          <a:ext cx="0" cy="0"/>
          <a:chOff x="0" y="0"/>
          <a:chExt cx="0" cy="0"/>
        </a:xfrm>
      </p:grpSpPr>
      <p:sp>
        <p:nvSpPr>
          <p:cNvPr id="74" name="Google Shape;74;p5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57"/>
          <p:cNvSpPr>
            <a:spLocks noGrp="1"/>
          </p:cNvSpPr>
          <p:nvPr>
            <p:ph type="pic" idx="2"/>
          </p:nvPr>
        </p:nvSpPr>
        <p:spPr>
          <a:xfrm>
            <a:off x="5183188" y="987425"/>
            <a:ext cx="6172200" cy="4873625"/>
          </a:xfrm>
          <a:prstGeom prst="rect">
            <a:avLst/>
          </a:prstGeom>
          <a:noFill/>
          <a:ln>
            <a:noFill/>
          </a:ln>
        </p:spPr>
      </p:sp>
      <p:sp>
        <p:nvSpPr>
          <p:cNvPr id="76" name="Google Shape;76;p57"/>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7" name="Google Shape;77;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0"/>
        <p:cNvGrpSpPr/>
        <p:nvPr/>
      </p:nvGrpSpPr>
      <p:grpSpPr>
        <a:xfrm>
          <a:off x="0" y="0"/>
          <a:ext cx="0" cy="0"/>
          <a:chOff x="0" y="0"/>
          <a:chExt cx="0" cy="0"/>
        </a:xfrm>
      </p:grpSpPr>
      <p:sp>
        <p:nvSpPr>
          <p:cNvPr id="81" name="Google Shape;81;p5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 name="Google Shape;82;p58"/>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6"/>
        <p:cNvGrpSpPr/>
        <p:nvPr/>
      </p:nvGrpSpPr>
      <p:grpSpPr>
        <a:xfrm>
          <a:off x="0" y="0"/>
          <a:ext cx="0" cy="0"/>
          <a:chOff x="0" y="0"/>
          <a:chExt cx="0" cy="0"/>
        </a:xfrm>
      </p:grpSpPr>
      <p:sp>
        <p:nvSpPr>
          <p:cNvPr id="87" name="Google Shape;87;p59"/>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9"/>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7">
            <a:alphaModFix/>
          </a:blip>
          <a:stretch>
            <a:fillRect/>
          </a:stretch>
        </a:blipFill>
        <a:effectLst/>
      </p:bgPr>
    </p:bg>
    <p:spTree>
      <p:nvGrpSpPr>
        <p:cNvPr id="1" name="Shape 9"/>
        <p:cNvGrpSpPr/>
        <p:nvPr/>
      </p:nvGrpSpPr>
      <p:grpSpPr>
        <a:xfrm>
          <a:off x="0" y="0"/>
          <a:ext cx="0" cy="0"/>
          <a:chOff x="0" y="0"/>
          <a:chExt cx="0" cy="0"/>
        </a:xfrm>
      </p:grpSpPr>
      <p:sp>
        <p:nvSpPr>
          <p:cNvPr id="10" name="Google Shape;10;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3.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pic>
        <p:nvPicPr>
          <p:cNvPr id="97" name="Google Shape;97;p1"/>
          <p:cNvPicPr preferRelativeResize="0"/>
          <p:nvPr/>
        </p:nvPicPr>
        <p:blipFill rotWithShape="1">
          <a:blip r:embed="rId3">
            <a:alphaModFix/>
          </a:blip>
          <a:srcRect/>
          <a:stretch/>
        </p:blipFill>
        <p:spPr>
          <a:xfrm>
            <a:off x="-59992" y="-58058"/>
            <a:ext cx="12663752" cy="7053944"/>
          </a:xfrm>
          <a:prstGeom prst="rect">
            <a:avLst/>
          </a:prstGeom>
          <a:noFill/>
          <a:ln>
            <a:noFill/>
          </a:ln>
        </p:spPr>
      </p:pic>
      <p:sp>
        <p:nvSpPr>
          <p:cNvPr id="98" name="Google Shape;98;p1"/>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99" name="Google Shape;99;p1"/>
          <p:cNvPicPr preferRelativeResize="0">
            <a:picLocks noGrp="1"/>
          </p:cNvPicPr>
          <p:nvPr>
            <p:ph type="pic" idx="2"/>
          </p:nvPr>
        </p:nvPicPr>
        <p:blipFill rotWithShape="1">
          <a:blip r:embed="rId4">
            <a:alphaModFix/>
          </a:blip>
          <a:srcRect l="4175" r="4175"/>
          <a:stretch/>
        </p:blipFill>
        <p:spPr>
          <a:xfrm>
            <a:off x="0" y="-43542"/>
            <a:ext cx="6974923" cy="5300798"/>
          </a:xfrm>
          <a:prstGeom prst="rect">
            <a:avLst/>
          </a:prstGeom>
          <a:solidFill>
            <a:srgbClr val="D8D8D8">
              <a:alpha val="49803"/>
            </a:srgbClr>
          </a:solidFill>
          <a:ln>
            <a:noFill/>
          </a:ln>
        </p:spPr>
      </p:pic>
      <p:sp>
        <p:nvSpPr>
          <p:cNvPr id="100" name="Google Shape;100;p1"/>
          <p:cNvSpPr txBox="1"/>
          <p:nvPr/>
        </p:nvSpPr>
        <p:spPr>
          <a:xfrm>
            <a:off x="7386685" y="2705725"/>
            <a:ext cx="4326249"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i="0" u="none" strike="noStrike" cap="none" dirty="0">
                <a:solidFill>
                  <a:srgbClr val="00B0F0"/>
                </a:solidFill>
                <a:latin typeface="Times New Roman"/>
                <a:ea typeface="Times New Roman"/>
                <a:cs typeface="Times New Roman"/>
                <a:sym typeface="Times New Roman"/>
              </a:rPr>
              <a:t>Digital Analytics</a:t>
            </a:r>
            <a:endParaRPr dirty="0"/>
          </a:p>
          <a:p>
            <a:pPr marL="0" marR="0" lvl="0" indent="0" algn="ctr" rtl="0">
              <a:spcBef>
                <a:spcPts val="0"/>
              </a:spcBef>
              <a:spcAft>
                <a:spcPts val="0"/>
              </a:spcAft>
              <a:buNone/>
            </a:pPr>
            <a:r>
              <a:rPr lang="en-US" sz="4400" b="1" dirty="0">
                <a:solidFill>
                  <a:srgbClr val="00B0F0"/>
                </a:solidFill>
                <a:latin typeface="Times New Roman"/>
                <a:ea typeface="Times New Roman"/>
                <a:cs typeface="Times New Roman"/>
                <a:sym typeface="Times New Roman"/>
              </a:rPr>
              <a:t>MKT631</a:t>
            </a:r>
            <a:endParaRPr dirty="0"/>
          </a:p>
        </p:txBody>
      </p:sp>
      <p:sp>
        <p:nvSpPr>
          <p:cNvPr id="101" name="Google Shape;101;p1"/>
          <p:cNvSpPr/>
          <p:nvPr/>
        </p:nvSpPr>
        <p:spPr>
          <a:xfrm>
            <a:off x="7791505" y="4208021"/>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a:solidFill>
                  <a:schemeClr val="dk1"/>
                </a:solidFill>
                <a:latin typeface="Times New Roman"/>
                <a:ea typeface="Times New Roman"/>
                <a:cs typeface="Times New Roman"/>
                <a:sym typeface="Times New Roman"/>
              </a:rPr>
              <a:t>Lecture 10</a:t>
            </a:r>
            <a:endParaRPr/>
          </a:p>
        </p:txBody>
      </p:sp>
      <p:sp>
        <p:nvSpPr>
          <p:cNvPr id="102" name="Google Shape;102;p1"/>
          <p:cNvSpPr txBox="1"/>
          <p:nvPr/>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00B0F0"/>
                </a:solidFill>
                <a:latin typeface="Times New Roman"/>
                <a:ea typeface="Times New Roman"/>
                <a:cs typeface="Times New Roman"/>
                <a:sym typeface="Times New Roman"/>
              </a:rPr>
              <a:t>Dr. Karim Ahmed</a:t>
            </a:r>
            <a:endParaRPr/>
          </a:p>
        </p:txBody>
      </p:sp>
      <p:sp>
        <p:nvSpPr>
          <p:cNvPr id="103" name="Google Shape;103;p1"/>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a:solidFill>
                  <a:srgbClr val="00B0F0"/>
                </a:solidFill>
                <a:latin typeface="Times New Roman"/>
                <a:ea typeface="Times New Roman"/>
                <a:cs typeface="Times New Roman"/>
                <a:sym typeface="Times New Roman"/>
              </a:rPr>
              <a:t>Prepared by</a:t>
            </a:r>
            <a:endParaRPr/>
          </a:p>
        </p:txBody>
      </p:sp>
      <p:pic>
        <p:nvPicPr>
          <p:cNvPr id="104" name="Google Shape;104;p1"/>
          <p:cNvPicPr preferRelativeResize="0"/>
          <p:nvPr/>
        </p:nvPicPr>
        <p:blipFill rotWithShape="1">
          <a:blip r:embed="rId5">
            <a:alphaModFix/>
          </a:blip>
          <a:srcRect/>
          <a:stretch/>
        </p:blipFill>
        <p:spPr>
          <a:xfrm>
            <a:off x="313679" y="372325"/>
            <a:ext cx="2457656" cy="670874"/>
          </a:xfrm>
          <a:prstGeom prst="rect">
            <a:avLst/>
          </a:prstGeom>
          <a:noFill/>
          <a:ln>
            <a:noFill/>
          </a:ln>
        </p:spPr>
      </p:pic>
      <p:sp>
        <p:nvSpPr>
          <p:cNvPr id="105" name="Google Shape;105;p1"/>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pic>
        <p:nvPicPr>
          <p:cNvPr id="106" name="Google Shape;106;p1"/>
          <p:cNvPicPr preferRelativeResize="0"/>
          <p:nvPr/>
        </p:nvPicPr>
        <p:blipFill rotWithShape="1">
          <a:blip r:embed="rId6">
            <a:alphaModFix/>
          </a:blip>
          <a:srcRect t="27877" b="25428"/>
          <a:stretch/>
        </p:blipFill>
        <p:spPr>
          <a:xfrm>
            <a:off x="9782999" y="59789"/>
            <a:ext cx="2305141" cy="107634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2"/>
          <p:cNvSpPr txBox="1"/>
          <p:nvPr/>
        </p:nvSpPr>
        <p:spPr>
          <a:xfrm>
            <a:off x="386398" y="2309878"/>
            <a:ext cx="4483553" cy="24314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dk1"/>
                </a:solidFill>
                <a:latin typeface="Times New Roman"/>
                <a:ea typeface="Times New Roman"/>
                <a:cs typeface="Times New Roman"/>
                <a:sym typeface="Times New Roman"/>
              </a:rPr>
              <a:t>The Art of</a:t>
            </a:r>
            <a:endParaRPr/>
          </a:p>
          <a:p>
            <a:pPr marL="0" marR="0" lvl="0" indent="0" algn="ctr" rtl="0">
              <a:spcBef>
                <a:spcPts val="0"/>
              </a:spcBef>
              <a:spcAft>
                <a:spcPts val="0"/>
              </a:spcAft>
              <a:buNone/>
            </a:pPr>
            <a:r>
              <a:rPr lang="en-US" sz="6000" b="1">
                <a:solidFill>
                  <a:schemeClr val="dk1"/>
                </a:solidFill>
                <a:latin typeface="Times New Roman"/>
                <a:ea typeface="Times New Roman"/>
                <a:cs typeface="Times New Roman"/>
                <a:sym typeface="Times New Roman"/>
              </a:rPr>
              <a:t>Analytics</a:t>
            </a:r>
            <a:endParaRPr/>
          </a:p>
          <a:p>
            <a:pPr marL="0" marR="0" lvl="0" indent="0" algn="ctr" rtl="0">
              <a:spcBef>
                <a:spcPts val="0"/>
              </a:spcBef>
              <a:spcAft>
                <a:spcPts val="0"/>
              </a:spcAft>
              <a:buNone/>
            </a:pPr>
            <a:r>
              <a:rPr lang="en-US" sz="3200">
                <a:solidFill>
                  <a:schemeClr val="dk1"/>
                </a:solidFill>
                <a:latin typeface="Times New Roman"/>
                <a:ea typeface="Times New Roman"/>
                <a:cs typeface="Times New Roman"/>
                <a:sym typeface="Times New Roman"/>
              </a:rPr>
              <a:t>Part 3 </a:t>
            </a:r>
            <a:endParaRPr/>
          </a:p>
        </p:txBody>
      </p:sp>
      <p:sp>
        <p:nvSpPr>
          <p:cNvPr id="112" name="Google Shape;112;p2"/>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113" name="Google Shape;113;p2"/>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pic>
        <p:nvPicPr>
          <p:cNvPr id="114" name="Google Shape;114;p2" descr="312,400+ Data Management Illustrations, Royalty-Free Vector Graphics &amp; Clip  Art - iStock | Cloud data management, Big data management, Data management  icon"/>
          <p:cNvPicPr preferRelativeResize="0"/>
          <p:nvPr/>
        </p:nvPicPr>
        <p:blipFill rotWithShape="1">
          <a:blip r:embed="rId4">
            <a:alphaModFix/>
          </a:blip>
          <a:srcRect/>
          <a:stretch/>
        </p:blipFill>
        <p:spPr>
          <a:xfrm>
            <a:off x="5034337" y="1469793"/>
            <a:ext cx="6534960" cy="448921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pic>
        <p:nvPicPr>
          <p:cNvPr id="120" name="Google Shape;120;p3"/>
          <p:cNvPicPr preferRelativeResize="0">
            <a:picLocks noGrp="1"/>
          </p:cNvPicPr>
          <p:nvPr>
            <p:ph type="pic" idx="2"/>
          </p:nvPr>
        </p:nvPicPr>
        <p:blipFill rotWithShape="1">
          <a:blip r:embed="rId3">
            <a:alphaModFix/>
          </a:blip>
          <a:srcRect l="13924" r="13924"/>
          <a:stretch/>
        </p:blipFill>
        <p:spPr>
          <a:xfrm>
            <a:off x="2803" y="0"/>
            <a:ext cx="3209521" cy="5573498"/>
          </a:xfrm>
          <a:prstGeom prst="rect">
            <a:avLst/>
          </a:prstGeom>
          <a:solidFill>
            <a:srgbClr val="D8D8D8">
              <a:alpha val="49803"/>
            </a:srgbClr>
          </a:solidFill>
          <a:ln>
            <a:noFill/>
          </a:ln>
        </p:spPr>
      </p:pic>
      <p:sp>
        <p:nvSpPr>
          <p:cNvPr id="121" name="Google Shape;121;p3"/>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22" name="Google Shape;122;p3"/>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23" name="Google Shape;123;p3"/>
          <p:cNvSpPr txBox="1"/>
          <p:nvPr/>
        </p:nvSpPr>
        <p:spPr>
          <a:xfrm>
            <a:off x="4689259" y="1412953"/>
            <a:ext cx="411389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00B0F0"/>
                </a:solidFill>
                <a:latin typeface="Times New Roman"/>
                <a:ea typeface="Times New Roman"/>
                <a:cs typeface="Times New Roman"/>
                <a:sym typeface="Times New Roman"/>
              </a:rPr>
              <a:t>Content </a:t>
            </a:r>
            <a:endParaRPr/>
          </a:p>
        </p:txBody>
      </p:sp>
      <p:sp>
        <p:nvSpPr>
          <p:cNvPr id="124" name="Google Shape;124;p3"/>
          <p:cNvSpPr/>
          <p:nvPr/>
        </p:nvSpPr>
        <p:spPr>
          <a:xfrm>
            <a:off x="3150823" y="583447"/>
            <a:ext cx="6516914" cy="45719"/>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25" name="Google Shape;125;p3"/>
          <p:cNvSpPr txBox="1"/>
          <p:nvPr/>
        </p:nvSpPr>
        <p:spPr>
          <a:xfrm>
            <a:off x="3786849" y="2719950"/>
            <a:ext cx="5918700" cy="21240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Clr>
                <a:schemeClr val="dk1"/>
              </a:buClr>
              <a:buSzPts val="2400"/>
              <a:buFont typeface="Arial"/>
              <a:buChar char="•"/>
            </a:pPr>
            <a:r>
              <a:rPr lang="en-US" sz="2400" b="1">
                <a:solidFill>
                  <a:schemeClr val="dk1"/>
                </a:solidFill>
                <a:latin typeface="Times New Roman"/>
                <a:ea typeface="Times New Roman"/>
                <a:cs typeface="Times New Roman"/>
                <a:sym typeface="Times New Roman"/>
              </a:rPr>
              <a:t> Ensuring Data Quality </a:t>
            </a:r>
            <a:endParaRPr/>
          </a:p>
          <a:p>
            <a:pPr marL="285750" marR="0" lvl="0" indent="-285750" algn="l" rtl="0">
              <a:lnSpc>
                <a:spcPct val="150000"/>
              </a:lnSpc>
              <a:spcBef>
                <a:spcPts val="0"/>
              </a:spcBef>
              <a:spcAft>
                <a:spcPts val="0"/>
              </a:spcAft>
              <a:buClr>
                <a:schemeClr val="dk1"/>
              </a:buClr>
              <a:buSzPts val="2400"/>
              <a:buFont typeface="Arial"/>
              <a:buChar char="•"/>
            </a:pPr>
            <a:r>
              <a:rPr lang="en-US" sz="2400" b="1">
                <a:solidFill>
                  <a:schemeClr val="dk1"/>
                </a:solidFill>
                <a:latin typeface="Times New Roman"/>
                <a:ea typeface="Times New Roman"/>
                <a:cs typeface="Times New Roman"/>
                <a:sym typeface="Times New Roman"/>
              </a:rPr>
              <a:t>Analyzing for Insights</a:t>
            </a:r>
            <a:endParaRPr/>
          </a:p>
          <a:p>
            <a:pPr marL="285750" marR="0" lvl="0" indent="-285750" algn="l" rtl="0">
              <a:lnSpc>
                <a:spcPct val="150000"/>
              </a:lnSpc>
              <a:spcBef>
                <a:spcPts val="0"/>
              </a:spcBef>
              <a:spcAft>
                <a:spcPts val="0"/>
              </a:spcAft>
              <a:buClr>
                <a:schemeClr val="dk1"/>
              </a:buClr>
              <a:buSzPts val="2400"/>
              <a:buFont typeface="Arial"/>
              <a:buChar char="•"/>
            </a:pPr>
            <a:r>
              <a:rPr lang="en-US" sz="2400" b="1">
                <a:solidFill>
                  <a:schemeClr val="dk1"/>
                </a:solidFill>
                <a:latin typeface="Times New Roman"/>
                <a:ea typeface="Times New Roman"/>
                <a:cs typeface="Times New Roman"/>
                <a:sym typeface="Times New Roman"/>
              </a:rPr>
              <a:t>Countering Bias in Analysis</a:t>
            </a:r>
            <a:endParaRPr/>
          </a:p>
          <a:p>
            <a:pPr marL="285750" marR="0" lvl="0" indent="-285750" algn="l" rtl="0">
              <a:lnSpc>
                <a:spcPct val="150000"/>
              </a:lnSpc>
              <a:spcBef>
                <a:spcPts val="0"/>
              </a:spcBef>
              <a:spcAft>
                <a:spcPts val="0"/>
              </a:spcAft>
              <a:buClr>
                <a:schemeClr val="dk1"/>
              </a:buClr>
              <a:buSzPts val="2400"/>
              <a:buFont typeface="Arial"/>
              <a:buChar char="•"/>
            </a:pPr>
            <a:r>
              <a:rPr lang="en-US" sz="2400" b="1">
                <a:solidFill>
                  <a:schemeClr val="dk1"/>
                </a:solidFill>
                <a:latin typeface="Times New Roman"/>
                <a:ea typeface="Times New Roman"/>
                <a:cs typeface="Times New Roman"/>
                <a:sym typeface="Times New Roman"/>
              </a:rPr>
              <a:t>Storytelling with Data</a:t>
            </a:r>
            <a:endParaRPr/>
          </a:p>
        </p:txBody>
      </p:sp>
      <p:sp>
        <p:nvSpPr>
          <p:cNvPr id="126" name="Google Shape;126;p3"/>
          <p:cNvSpPr/>
          <p:nvPr/>
        </p:nvSpPr>
        <p:spPr>
          <a:xfrm>
            <a:off x="3386537" y="1335074"/>
            <a:ext cx="1190600" cy="988453"/>
          </a:xfrm>
          <a:prstGeom prst="rect">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127" name="Google Shape;127;p3"/>
          <p:cNvSpPr txBox="1"/>
          <p:nvPr/>
        </p:nvSpPr>
        <p:spPr>
          <a:xfrm>
            <a:off x="3437433" y="1329617"/>
            <a:ext cx="1091009"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128" name="Google Shape;128;p3"/>
          <p:cNvSpPr txBox="1"/>
          <p:nvPr/>
        </p:nvSpPr>
        <p:spPr>
          <a:xfrm>
            <a:off x="3598250" y="1599946"/>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a:solidFill>
                  <a:schemeClr val="lt1"/>
                </a:solidFill>
                <a:latin typeface="Times New Roman"/>
                <a:ea typeface="Times New Roman"/>
                <a:cs typeface="Times New Roman"/>
                <a:sym typeface="Times New Roman"/>
              </a:rPr>
              <a:t>10</a:t>
            </a:r>
            <a:endParaRPr sz="1200" b="1">
              <a:solidFill>
                <a:schemeClr val="lt1"/>
              </a:solidFill>
              <a:latin typeface="Times New Roman"/>
              <a:ea typeface="Times New Roman"/>
              <a:cs typeface="Times New Roman"/>
              <a:sym typeface="Times New Roman"/>
            </a:endParaRPr>
          </a:p>
        </p:txBody>
      </p:sp>
      <p:sp>
        <p:nvSpPr>
          <p:cNvPr id="129" name="Google Shape;129;p3"/>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130" name="Google Shape;130;p3"/>
          <p:cNvPicPr preferRelativeResize="0"/>
          <p:nvPr/>
        </p:nvPicPr>
        <p:blipFill rotWithShape="1">
          <a:blip r:embed="rId4">
            <a:alphaModFix/>
          </a:blip>
          <a:srcRect t="27877" b="25428"/>
          <a:stretch/>
        </p:blipFill>
        <p:spPr>
          <a:xfrm>
            <a:off x="9782999" y="59789"/>
            <a:ext cx="2305141" cy="107634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txBox="1"/>
          <p:nvPr/>
        </p:nvSpPr>
        <p:spPr>
          <a:xfrm>
            <a:off x="2583067" y="2797225"/>
            <a:ext cx="5862290" cy="61555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400" b="1">
                <a:solidFill>
                  <a:srgbClr val="7F6000"/>
                </a:solidFill>
                <a:latin typeface="Times New Roman"/>
                <a:ea typeface="Times New Roman"/>
                <a:cs typeface="Times New Roman"/>
                <a:sym typeface="Times New Roman"/>
              </a:rPr>
              <a:t>Ensuring Data Quality </a:t>
            </a:r>
            <a:endParaRPr/>
          </a:p>
        </p:txBody>
      </p:sp>
      <p:sp>
        <p:nvSpPr>
          <p:cNvPr id="137" name="Google Shape;137;p4"/>
          <p:cNvSpPr/>
          <p:nvPr/>
        </p:nvSpPr>
        <p:spPr>
          <a:xfrm>
            <a:off x="1178610" y="2404609"/>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38" name="Google Shape;138;p4"/>
          <p:cNvSpPr txBox="1"/>
          <p:nvPr/>
        </p:nvSpPr>
        <p:spPr>
          <a:xfrm>
            <a:off x="1389451" y="2445187"/>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139" name="Google Shape;139;p4"/>
          <p:cNvSpPr txBox="1"/>
          <p:nvPr/>
        </p:nvSpPr>
        <p:spPr>
          <a:xfrm>
            <a:off x="1450481" y="2701002"/>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140" name="Google Shape;140;p4"/>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141" name="Google Shape;141;p4"/>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5"/>
          <p:cNvSpPr/>
          <p:nvPr/>
        </p:nvSpPr>
        <p:spPr>
          <a:xfrm>
            <a:off x="617280" y="1422789"/>
            <a:ext cx="10812720" cy="349853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8" name="Google Shape;148;p5"/>
          <p:cNvSpPr txBox="1"/>
          <p:nvPr/>
        </p:nvSpPr>
        <p:spPr>
          <a:xfrm>
            <a:off x="2334517" y="864958"/>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7F6000"/>
                </a:solidFill>
                <a:latin typeface="Times New Roman"/>
                <a:ea typeface="Times New Roman"/>
                <a:cs typeface="Times New Roman"/>
                <a:sym typeface="Times New Roman"/>
              </a:rPr>
              <a:t>Ensuring data quality </a:t>
            </a:r>
            <a:endParaRPr/>
          </a:p>
        </p:txBody>
      </p:sp>
      <p:sp>
        <p:nvSpPr>
          <p:cNvPr id="149" name="Google Shape;149;p5"/>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0" name="Google Shape;150;p5"/>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151" name="Google Shape;151;p5"/>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152" name="Google Shape;152;p5"/>
          <p:cNvSpPr txBox="1"/>
          <p:nvPr/>
        </p:nvSpPr>
        <p:spPr>
          <a:xfrm>
            <a:off x="786260" y="1704787"/>
            <a:ext cx="10541000" cy="216110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300" i="0">
                <a:solidFill>
                  <a:srgbClr val="000000"/>
                </a:solidFill>
                <a:latin typeface="Arial"/>
                <a:ea typeface="Arial"/>
                <a:cs typeface="Arial"/>
                <a:sym typeface="Arial"/>
              </a:rPr>
              <a:t>Analysts must collect data in a way that ensures its quality. An analysis is only as good as the data that analysts collect. Errors are possible at several points in the data collection process. Understanding these points of “data danger” can help analysts avoid common errors and preserve data quality.</a:t>
            </a:r>
            <a:endParaRPr/>
          </a:p>
        </p:txBody>
      </p:sp>
      <p:sp>
        <p:nvSpPr>
          <p:cNvPr id="153" name="Google Shape;153;p5"/>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154" name="Google Shape;154;p5"/>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6"/>
          <p:cNvSpPr/>
          <p:nvPr/>
        </p:nvSpPr>
        <p:spPr>
          <a:xfrm>
            <a:off x="617280" y="1422789"/>
            <a:ext cx="10812720" cy="49733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1" name="Google Shape;161;p6"/>
          <p:cNvSpPr txBox="1"/>
          <p:nvPr/>
        </p:nvSpPr>
        <p:spPr>
          <a:xfrm>
            <a:off x="2334517" y="864958"/>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7F6000"/>
                </a:solidFill>
                <a:latin typeface="Times New Roman"/>
                <a:ea typeface="Times New Roman"/>
                <a:cs typeface="Times New Roman"/>
                <a:sym typeface="Times New Roman"/>
              </a:rPr>
              <a:t>Ensuring data quality </a:t>
            </a:r>
            <a:endParaRPr/>
          </a:p>
        </p:txBody>
      </p:sp>
      <p:sp>
        <p:nvSpPr>
          <p:cNvPr id="162" name="Google Shape;162;p6"/>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3" name="Google Shape;163;p6"/>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164" name="Google Shape;164;p6"/>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165" name="Google Shape;165;p6"/>
          <p:cNvSpPr txBox="1"/>
          <p:nvPr/>
        </p:nvSpPr>
        <p:spPr>
          <a:xfrm>
            <a:off x="786260" y="1704787"/>
            <a:ext cx="10541000" cy="4284763"/>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300" b="1" i="1">
                <a:solidFill>
                  <a:srgbClr val="000000"/>
                </a:solidFill>
                <a:latin typeface="Arial"/>
                <a:ea typeface="Arial"/>
                <a:cs typeface="Arial"/>
                <a:sym typeface="Arial"/>
              </a:rPr>
              <a:t>1- Questionnaire Bias</a:t>
            </a:r>
            <a:endParaRPr/>
          </a:p>
          <a:p>
            <a:pPr marL="0" marR="0" lvl="0" indent="0" algn="just" rtl="0">
              <a:lnSpc>
                <a:spcPct val="150000"/>
              </a:lnSpc>
              <a:spcBef>
                <a:spcPts val="0"/>
              </a:spcBef>
              <a:spcAft>
                <a:spcPts val="0"/>
              </a:spcAft>
              <a:buNone/>
            </a:pPr>
            <a:r>
              <a:rPr lang="en-US" sz="2300" i="0">
                <a:solidFill>
                  <a:srgbClr val="000000"/>
                </a:solidFill>
                <a:latin typeface="Arial"/>
                <a:ea typeface="Arial"/>
                <a:cs typeface="Arial"/>
                <a:sym typeface="Arial"/>
              </a:rPr>
              <a:t>Questionnaire bias can creep in through the questions consumers answer, typically in surveys. Questionnaire bias leads respondents to a conclusion or influences their responses.</a:t>
            </a:r>
            <a:endParaRPr/>
          </a:p>
          <a:p>
            <a:pPr marL="0" marR="0" lvl="0" indent="0" algn="just" rtl="0">
              <a:lnSpc>
                <a:spcPct val="150000"/>
              </a:lnSpc>
              <a:spcBef>
                <a:spcPts val="0"/>
              </a:spcBef>
              <a:spcAft>
                <a:spcPts val="0"/>
              </a:spcAft>
              <a:buNone/>
            </a:pPr>
            <a:r>
              <a:rPr lang="en-US" sz="2300" i="0">
                <a:solidFill>
                  <a:srgbClr val="000000"/>
                </a:solidFill>
                <a:latin typeface="Arial"/>
                <a:ea typeface="Arial"/>
                <a:cs typeface="Arial"/>
                <a:sym typeface="Arial"/>
              </a:rPr>
              <a:t>For example, a survey that asks, “What words would you use to describe your love of (brand X)?” implies consumers’ experiences with the brand have been positive. Analysts can eliminate questionnaire bias by designing surveys that feature only neutral, unbiased questions.</a:t>
            </a:r>
            <a:endParaRPr/>
          </a:p>
        </p:txBody>
      </p:sp>
      <p:sp>
        <p:nvSpPr>
          <p:cNvPr id="166" name="Google Shape;166;p6"/>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167" name="Google Shape;167;p6"/>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7"/>
          <p:cNvSpPr/>
          <p:nvPr/>
        </p:nvSpPr>
        <p:spPr>
          <a:xfrm>
            <a:off x="617280" y="1422789"/>
            <a:ext cx="10812720" cy="514442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4" name="Google Shape;174;p7"/>
          <p:cNvSpPr txBox="1"/>
          <p:nvPr/>
        </p:nvSpPr>
        <p:spPr>
          <a:xfrm>
            <a:off x="2334517" y="864958"/>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7F6000"/>
                </a:solidFill>
                <a:latin typeface="Times New Roman"/>
                <a:ea typeface="Times New Roman"/>
                <a:cs typeface="Times New Roman"/>
                <a:sym typeface="Times New Roman"/>
              </a:rPr>
              <a:t>Ensuring data quality </a:t>
            </a:r>
            <a:endParaRPr/>
          </a:p>
        </p:txBody>
      </p:sp>
      <p:sp>
        <p:nvSpPr>
          <p:cNvPr id="175" name="Google Shape;175;p7"/>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6" name="Google Shape;176;p7"/>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177" name="Google Shape;177;p7"/>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178" name="Google Shape;178;p7"/>
          <p:cNvSpPr txBox="1"/>
          <p:nvPr/>
        </p:nvSpPr>
        <p:spPr>
          <a:xfrm>
            <a:off x="786260" y="1694513"/>
            <a:ext cx="10541000" cy="4284763"/>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Clr>
                <a:srgbClr val="000000"/>
              </a:buClr>
              <a:buSzPts val="2300"/>
              <a:buFont typeface="Arial"/>
              <a:buNone/>
            </a:pPr>
            <a:r>
              <a:rPr lang="en-US" sz="2300" b="1" i="1" u="none" strike="noStrike" cap="none">
                <a:solidFill>
                  <a:srgbClr val="000000"/>
                </a:solidFill>
                <a:latin typeface="Arial"/>
                <a:ea typeface="Arial"/>
                <a:cs typeface="Arial"/>
                <a:sym typeface="Arial"/>
              </a:rPr>
              <a:t>2- Sampling Bias</a:t>
            </a:r>
            <a:endParaRPr/>
          </a:p>
          <a:p>
            <a:pPr marL="0" marR="0" lvl="0" indent="0" algn="just" rtl="0">
              <a:lnSpc>
                <a:spcPct val="150000"/>
              </a:lnSpc>
              <a:spcBef>
                <a:spcPts val="0"/>
              </a:spcBef>
              <a:spcAft>
                <a:spcPts val="0"/>
              </a:spcAft>
              <a:buNone/>
            </a:pPr>
            <a:r>
              <a:rPr lang="en-US" sz="2300" i="0">
                <a:solidFill>
                  <a:srgbClr val="000000"/>
                </a:solidFill>
                <a:latin typeface="Arial"/>
                <a:ea typeface="Arial"/>
                <a:cs typeface="Arial"/>
                <a:sym typeface="Arial"/>
              </a:rPr>
              <a:t>Sampling bias, also known as “selection bias,” is another way that data can be tainted. When collecting data from a sample of a population, insights from that data are applicable to the larger population only if the sample represents the whole. For example, soliciting opinions on a public official’s performance from only high net worth citizens wouldn’t provide insight into the views of the entire population. When samples don’t represent the whole, sampling bias prevents pattern extrapolation for the entire population. </a:t>
            </a:r>
            <a:endParaRPr/>
          </a:p>
        </p:txBody>
      </p:sp>
      <p:sp>
        <p:nvSpPr>
          <p:cNvPr id="179" name="Google Shape;179;p7"/>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180" name="Google Shape;180;p7"/>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8"/>
          <p:cNvSpPr/>
          <p:nvPr/>
        </p:nvSpPr>
        <p:spPr>
          <a:xfrm>
            <a:off x="617280" y="1422789"/>
            <a:ext cx="10812720" cy="41663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7" name="Google Shape;187;p8"/>
          <p:cNvSpPr txBox="1"/>
          <p:nvPr/>
        </p:nvSpPr>
        <p:spPr>
          <a:xfrm>
            <a:off x="2334517" y="864958"/>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7F6000"/>
                </a:solidFill>
                <a:latin typeface="Times New Roman"/>
                <a:ea typeface="Times New Roman"/>
                <a:cs typeface="Times New Roman"/>
                <a:sym typeface="Times New Roman"/>
              </a:rPr>
              <a:t>Ensuring data quality </a:t>
            </a:r>
            <a:endParaRPr/>
          </a:p>
        </p:txBody>
      </p:sp>
      <p:sp>
        <p:nvSpPr>
          <p:cNvPr id="188" name="Google Shape;188;p8"/>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9" name="Google Shape;189;p8"/>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190" name="Google Shape;190;p8"/>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191" name="Google Shape;191;p8"/>
          <p:cNvSpPr txBox="1"/>
          <p:nvPr/>
        </p:nvSpPr>
        <p:spPr>
          <a:xfrm>
            <a:off x="786260" y="1756157"/>
            <a:ext cx="10541000" cy="269201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Clr>
                <a:srgbClr val="000000"/>
              </a:buClr>
              <a:buSzPts val="2300"/>
              <a:buFont typeface="Arial"/>
              <a:buNone/>
            </a:pPr>
            <a:r>
              <a:rPr lang="en-US" sz="2300" b="1" i="1" u="none" strike="noStrike" cap="none">
                <a:solidFill>
                  <a:srgbClr val="000000"/>
                </a:solidFill>
                <a:latin typeface="Arial"/>
                <a:ea typeface="Arial"/>
                <a:cs typeface="Arial"/>
                <a:sym typeface="Arial"/>
              </a:rPr>
              <a:t>2- Sampling Bias</a:t>
            </a:r>
            <a:endParaRPr/>
          </a:p>
          <a:p>
            <a:pPr marL="0" marR="0" lvl="0" indent="0" algn="just" rtl="0">
              <a:lnSpc>
                <a:spcPct val="150000"/>
              </a:lnSpc>
              <a:spcBef>
                <a:spcPts val="0"/>
              </a:spcBef>
              <a:spcAft>
                <a:spcPts val="0"/>
              </a:spcAft>
              <a:buNone/>
            </a:pPr>
            <a:r>
              <a:rPr lang="en-US" sz="2300" i="0">
                <a:solidFill>
                  <a:srgbClr val="000000"/>
                </a:solidFill>
                <a:latin typeface="Arial"/>
                <a:ea typeface="Arial"/>
                <a:cs typeface="Arial"/>
                <a:sym typeface="Arial"/>
              </a:rPr>
              <a:t>Analysts can reduce the effects of sampling bias by ensuring that surveyed consumers are drawn from all elements of the population, including obvious attributes, such as gender, age, and income, and those more difficult to discern, such as interests, attitudes, and preferences.</a:t>
            </a:r>
            <a:endParaRPr/>
          </a:p>
        </p:txBody>
      </p:sp>
      <p:sp>
        <p:nvSpPr>
          <p:cNvPr id="192" name="Google Shape;192;p8"/>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193" name="Google Shape;193;p8"/>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9"/>
          <p:cNvSpPr/>
          <p:nvPr/>
        </p:nvSpPr>
        <p:spPr>
          <a:xfrm>
            <a:off x="617280" y="1422789"/>
            <a:ext cx="10812720" cy="48388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0" name="Google Shape;200;p9"/>
          <p:cNvSpPr txBox="1"/>
          <p:nvPr/>
        </p:nvSpPr>
        <p:spPr>
          <a:xfrm>
            <a:off x="2334517" y="864958"/>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7F6000"/>
                </a:solidFill>
                <a:latin typeface="Times New Roman"/>
                <a:ea typeface="Times New Roman"/>
                <a:cs typeface="Times New Roman"/>
                <a:sym typeface="Times New Roman"/>
              </a:rPr>
              <a:t>Ensuring data quality </a:t>
            </a:r>
            <a:endParaRPr/>
          </a:p>
        </p:txBody>
      </p:sp>
      <p:sp>
        <p:nvSpPr>
          <p:cNvPr id="201" name="Google Shape;201;p9"/>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2" name="Google Shape;202;p9"/>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203" name="Google Shape;203;p9"/>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204" name="Google Shape;204;p9"/>
          <p:cNvSpPr txBox="1"/>
          <p:nvPr/>
        </p:nvSpPr>
        <p:spPr>
          <a:xfrm>
            <a:off x="786260" y="1704787"/>
            <a:ext cx="10541000" cy="4284763"/>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300" b="1" i="1">
                <a:solidFill>
                  <a:srgbClr val="000000"/>
                </a:solidFill>
                <a:latin typeface="Arial"/>
                <a:ea typeface="Arial"/>
                <a:cs typeface="Arial"/>
                <a:sym typeface="Arial"/>
              </a:rPr>
              <a:t>3- Data-Handling Errors</a:t>
            </a:r>
            <a:endParaRPr/>
          </a:p>
          <a:p>
            <a:pPr marL="0" marR="0" lvl="0" indent="0" algn="just" rtl="0">
              <a:lnSpc>
                <a:spcPct val="150000"/>
              </a:lnSpc>
              <a:spcBef>
                <a:spcPts val="0"/>
              </a:spcBef>
              <a:spcAft>
                <a:spcPts val="0"/>
              </a:spcAft>
              <a:buNone/>
            </a:pPr>
            <a:r>
              <a:rPr lang="en-US" sz="2300" i="0">
                <a:solidFill>
                  <a:srgbClr val="000000"/>
                </a:solidFill>
                <a:latin typeface="Arial"/>
                <a:ea typeface="Arial"/>
                <a:cs typeface="Arial"/>
                <a:sym typeface="Arial"/>
              </a:rPr>
              <a:t>When analysts handle data, they can introduce errors that contaminate the collected information. Understanding these critical points can help analysts avoid data contamination:</a:t>
            </a:r>
            <a:endParaRPr/>
          </a:p>
          <a:p>
            <a:pPr marL="0" marR="0" lvl="0" indent="0" algn="just" rtl="0">
              <a:lnSpc>
                <a:spcPct val="150000"/>
              </a:lnSpc>
              <a:spcBef>
                <a:spcPts val="0"/>
              </a:spcBef>
              <a:spcAft>
                <a:spcPts val="0"/>
              </a:spcAft>
              <a:buNone/>
            </a:pPr>
            <a:r>
              <a:rPr lang="en-US" sz="2300" b="1" i="0">
                <a:solidFill>
                  <a:srgbClr val="000000"/>
                </a:solidFill>
                <a:latin typeface="Arial"/>
                <a:ea typeface="Arial"/>
                <a:cs typeface="Arial"/>
                <a:sym typeface="Arial"/>
              </a:rPr>
              <a:t>Data integration errors </a:t>
            </a:r>
            <a:r>
              <a:rPr lang="en-US" sz="2300" i="0">
                <a:solidFill>
                  <a:srgbClr val="000000"/>
                </a:solidFill>
                <a:latin typeface="Arial"/>
                <a:ea typeface="Arial"/>
                <a:cs typeface="Arial"/>
                <a:sym typeface="Arial"/>
              </a:rPr>
              <a:t>– Joining tables can introduce errors. Data accidentally copied, deleted, or incorrectly matched are examples of integration errors that contaminate datasets and have limited value. Handling data carefully is the best way for analysts to minimize errors.</a:t>
            </a:r>
            <a:endParaRPr/>
          </a:p>
        </p:txBody>
      </p:sp>
      <p:sp>
        <p:nvSpPr>
          <p:cNvPr id="205" name="Google Shape;205;p9"/>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206" name="Google Shape;206;p9"/>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10"/>
          <p:cNvSpPr/>
          <p:nvPr/>
        </p:nvSpPr>
        <p:spPr>
          <a:xfrm>
            <a:off x="617280" y="1422789"/>
            <a:ext cx="10812720" cy="48388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3" name="Google Shape;213;p10"/>
          <p:cNvSpPr txBox="1"/>
          <p:nvPr/>
        </p:nvSpPr>
        <p:spPr>
          <a:xfrm>
            <a:off x="2334517" y="864958"/>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7F6000"/>
                </a:solidFill>
                <a:latin typeface="Times New Roman"/>
                <a:ea typeface="Times New Roman"/>
                <a:cs typeface="Times New Roman"/>
                <a:sym typeface="Times New Roman"/>
              </a:rPr>
              <a:t>Ensuring data quality </a:t>
            </a:r>
            <a:endParaRPr/>
          </a:p>
        </p:txBody>
      </p:sp>
      <p:sp>
        <p:nvSpPr>
          <p:cNvPr id="214" name="Google Shape;214;p10"/>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5" name="Google Shape;215;p10"/>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216" name="Google Shape;216;p10"/>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217" name="Google Shape;217;p10"/>
          <p:cNvSpPr txBox="1"/>
          <p:nvPr/>
        </p:nvSpPr>
        <p:spPr>
          <a:xfrm>
            <a:off x="786260" y="1704787"/>
            <a:ext cx="10541000" cy="322293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300" b="1" i="1">
                <a:solidFill>
                  <a:srgbClr val="000000"/>
                </a:solidFill>
                <a:latin typeface="Arial"/>
                <a:ea typeface="Arial"/>
                <a:cs typeface="Arial"/>
                <a:sym typeface="Arial"/>
              </a:rPr>
              <a:t>3- Data-Handling Errors</a:t>
            </a:r>
            <a:endParaRPr/>
          </a:p>
          <a:p>
            <a:pPr marL="0" marR="0" lvl="0" indent="0" algn="just" rtl="0">
              <a:lnSpc>
                <a:spcPct val="150000"/>
              </a:lnSpc>
              <a:spcBef>
                <a:spcPts val="0"/>
              </a:spcBef>
              <a:spcAft>
                <a:spcPts val="0"/>
              </a:spcAft>
              <a:buNone/>
            </a:pPr>
            <a:r>
              <a:rPr lang="en-US" sz="2300" b="1" i="0">
                <a:solidFill>
                  <a:srgbClr val="000000"/>
                </a:solidFill>
                <a:latin typeface="Arial"/>
                <a:ea typeface="Arial"/>
                <a:cs typeface="Arial"/>
                <a:sym typeface="Arial"/>
              </a:rPr>
              <a:t>Data input errors </a:t>
            </a:r>
            <a:r>
              <a:rPr lang="en-US" sz="2300" i="0">
                <a:solidFill>
                  <a:srgbClr val="000000"/>
                </a:solidFill>
                <a:latin typeface="Arial"/>
                <a:ea typeface="Arial"/>
                <a:cs typeface="Arial"/>
                <a:sym typeface="Arial"/>
              </a:rPr>
              <a:t>– Errors typically occur when analysts collect data manually. They can transpose numerals, misread them, and enter them incorrectly. Enacting data quality control methods, such as normalizing data (i.e., allowing data inputters to select from a predefined set of inputs), peer reviews, and other techniques can help reduce input errors.</a:t>
            </a:r>
            <a:endParaRPr/>
          </a:p>
        </p:txBody>
      </p:sp>
      <p:sp>
        <p:nvSpPr>
          <p:cNvPr id="218" name="Google Shape;218;p10"/>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219" name="Google Shape;219;p10"/>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11"/>
          <p:cNvSpPr/>
          <p:nvPr/>
        </p:nvSpPr>
        <p:spPr>
          <a:xfrm>
            <a:off x="617280" y="1422789"/>
            <a:ext cx="10812720" cy="400196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26" name="Google Shape;226;p11"/>
          <p:cNvSpPr txBox="1"/>
          <p:nvPr/>
        </p:nvSpPr>
        <p:spPr>
          <a:xfrm>
            <a:off x="2334517" y="864958"/>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7F6000"/>
                </a:solidFill>
                <a:latin typeface="Times New Roman"/>
                <a:ea typeface="Times New Roman"/>
                <a:cs typeface="Times New Roman"/>
                <a:sym typeface="Times New Roman"/>
              </a:rPr>
              <a:t>Ensuring data quality </a:t>
            </a:r>
            <a:endParaRPr/>
          </a:p>
        </p:txBody>
      </p:sp>
      <p:sp>
        <p:nvSpPr>
          <p:cNvPr id="227" name="Google Shape;227;p11"/>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28" name="Google Shape;228;p11"/>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229" name="Google Shape;229;p11"/>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230" name="Google Shape;230;p11"/>
          <p:cNvSpPr txBox="1"/>
          <p:nvPr/>
        </p:nvSpPr>
        <p:spPr>
          <a:xfrm>
            <a:off x="825500" y="1881464"/>
            <a:ext cx="10541000" cy="269201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300" b="1" i="1">
                <a:solidFill>
                  <a:srgbClr val="000000"/>
                </a:solidFill>
                <a:latin typeface="Arial"/>
                <a:ea typeface="Arial"/>
                <a:cs typeface="Arial"/>
                <a:sym typeface="Arial"/>
              </a:rPr>
              <a:t>3- Data-Handling Errors</a:t>
            </a:r>
            <a:endParaRPr/>
          </a:p>
          <a:p>
            <a:pPr marL="0" marR="0" lvl="0" indent="0" algn="just" rtl="0">
              <a:lnSpc>
                <a:spcPct val="150000"/>
              </a:lnSpc>
              <a:spcBef>
                <a:spcPts val="0"/>
              </a:spcBef>
              <a:spcAft>
                <a:spcPts val="0"/>
              </a:spcAft>
              <a:buNone/>
            </a:pPr>
            <a:r>
              <a:rPr lang="en-US" sz="2300" b="1" i="0">
                <a:solidFill>
                  <a:srgbClr val="000000"/>
                </a:solidFill>
                <a:latin typeface="Arial"/>
                <a:ea typeface="Arial"/>
                <a:cs typeface="Arial"/>
                <a:sym typeface="Arial"/>
              </a:rPr>
              <a:t>Calculation errors </a:t>
            </a:r>
            <a:r>
              <a:rPr lang="en-US" sz="2300" i="0">
                <a:solidFill>
                  <a:srgbClr val="000000"/>
                </a:solidFill>
                <a:latin typeface="Arial"/>
                <a:ea typeface="Arial"/>
                <a:cs typeface="Arial"/>
                <a:sym typeface="Arial"/>
              </a:rPr>
              <a:t>– When calculations are used to transform data, errors can be common. When analysts use calculations to transform data, they can make errors. Peer reviews and testing calculations on small portions of the data before rolling out to the entire dataset can help reduce such errors.</a:t>
            </a:r>
            <a:endParaRPr/>
          </a:p>
        </p:txBody>
      </p:sp>
      <p:sp>
        <p:nvSpPr>
          <p:cNvPr id="231" name="Google Shape;231;p11"/>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232" name="Google Shape;232;p11"/>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12"/>
          <p:cNvSpPr txBox="1"/>
          <p:nvPr/>
        </p:nvSpPr>
        <p:spPr>
          <a:xfrm>
            <a:off x="2583067" y="2509545"/>
            <a:ext cx="5862290" cy="61555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400" b="1">
                <a:solidFill>
                  <a:srgbClr val="7F6000"/>
                </a:solidFill>
                <a:latin typeface="Times New Roman"/>
                <a:ea typeface="Times New Roman"/>
                <a:cs typeface="Times New Roman"/>
                <a:sym typeface="Times New Roman"/>
              </a:rPr>
              <a:t>Analyzing for Insights</a:t>
            </a:r>
            <a:endParaRPr/>
          </a:p>
        </p:txBody>
      </p:sp>
      <p:sp>
        <p:nvSpPr>
          <p:cNvPr id="239" name="Google Shape;239;p12"/>
          <p:cNvSpPr/>
          <p:nvPr/>
        </p:nvSpPr>
        <p:spPr>
          <a:xfrm>
            <a:off x="1178610" y="2116929"/>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0" name="Google Shape;240;p12"/>
          <p:cNvSpPr txBox="1"/>
          <p:nvPr/>
        </p:nvSpPr>
        <p:spPr>
          <a:xfrm>
            <a:off x="1389451" y="2157507"/>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241" name="Google Shape;241;p12"/>
          <p:cNvSpPr txBox="1"/>
          <p:nvPr/>
        </p:nvSpPr>
        <p:spPr>
          <a:xfrm>
            <a:off x="1450481" y="2413322"/>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242" name="Google Shape;242;p12"/>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243" name="Google Shape;243;p12"/>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13"/>
          <p:cNvSpPr/>
          <p:nvPr/>
        </p:nvSpPr>
        <p:spPr>
          <a:xfrm>
            <a:off x="617280" y="1422789"/>
            <a:ext cx="10812720" cy="48388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50" name="Google Shape;250;p13"/>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51" name="Google Shape;251;p13"/>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252" name="Google Shape;252;p13"/>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253" name="Google Shape;253;p13"/>
          <p:cNvSpPr txBox="1"/>
          <p:nvPr/>
        </p:nvSpPr>
        <p:spPr>
          <a:xfrm>
            <a:off x="762000" y="1816076"/>
            <a:ext cx="10541000" cy="375384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300" i="0">
                <a:solidFill>
                  <a:srgbClr val="000000"/>
                </a:solidFill>
                <a:latin typeface="Arial"/>
                <a:ea typeface="Arial"/>
                <a:cs typeface="Arial"/>
                <a:sym typeface="Arial"/>
              </a:rPr>
              <a:t>We’ve reached the point where we can begin analyzing data. The proper approach to analysis is more like making diamonds – compressing all the things we learn into tight, consumable pieces of insight – than hunting for gold. Developing “diamond insights” forces analysts to delete extraneous facts that don’t contribute to the story that emerges from the data. Such insights will be on display as we attempt to synthesize findings into a concise 60-second story that expresses the true heart of the matter and becomes the yardstick by which we’ll measure the value of our analysis. </a:t>
            </a:r>
            <a:endParaRPr/>
          </a:p>
        </p:txBody>
      </p:sp>
      <p:sp>
        <p:nvSpPr>
          <p:cNvPr id="254" name="Google Shape;254;p13"/>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255" name="Google Shape;255;p13"/>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1" name="Google Shape;261;p14"/>
          <p:cNvSpPr/>
          <p:nvPr/>
        </p:nvSpPr>
        <p:spPr>
          <a:xfrm>
            <a:off x="617280" y="1422789"/>
            <a:ext cx="10812720" cy="537826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2" name="Google Shape;262;p14"/>
          <p:cNvSpPr txBox="1"/>
          <p:nvPr/>
        </p:nvSpPr>
        <p:spPr>
          <a:xfrm>
            <a:off x="2334517" y="864958"/>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548135"/>
                </a:solidFill>
                <a:latin typeface="Times New Roman"/>
                <a:ea typeface="Times New Roman"/>
                <a:cs typeface="Times New Roman"/>
                <a:sym typeface="Times New Roman"/>
              </a:rPr>
              <a:t>The Five Categories of Marketing Data Analysis</a:t>
            </a:r>
            <a:endParaRPr/>
          </a:p>
        </p:txBody>
      </p:sp>
      <p:sp>
        <p:nvSpPr>
          <p:cNvPr id="263" name="Google Shape;263;p14"/>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4" name="Google Shape;264;p14"/>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265" name="Google Shape;265;p14"/>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266" name="Google Shape;266;p14"/>
          <p:cNvSpPr txBox="1"/>
          <p:nvPr/>
        </p:nvSpPr>
        <p:spPr>
          <a:xfrm>
            <a:off x="762000" y="1742448"/>
            <a:ext cx="10541100" cy="501780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000" b="1" i="1">
                <a:solidFill>
                  <a:srgbClr val="000000"/>
                </a:solidFill>
                <a:latin typeface="Arial"/>
                <a:ea typeface="Arial"/>
                <a:cs typeface="Arial"/>
                <a:sym typeface="Arial"/>
              </a:rPr>
              <a:t>1- Descriptive Analysis</a:t>
            </a:r>
            <a:endParaRPr sz="1300"/>
          </a:p>
          <a:p>
            <a:pPr marL="0" marR="0" lvl="0" indent="0" algn="just" rtl="0">
              <a:lnSpc>
                <a:spcPct val="150000"/>
              </a:lnSpc>
              <a:spcBef>
                <a:spcPts val="0"/>
              </a:spcBef>
              <a:spcAft>
                <a:spcPts val="0"/>
              </a:spcAft>
              <a:buNone/>
            </a:pPr>
            <a:r>
              <a:rPr lang="en-US" sz="2000" i="0">
                <a:solidFill>
                  <a:srgbClr val="000000"/>
                </a:solidFill>
                <a:latin typeface="Arial"/>
                <a:ea typeface="Arial"/>
                <a:cs typeface="Arial"/>
                <a:sym typeface="Arial"/>
              </a:rPr>
              <a:t>The first category of marketing data analysis is descriptive analysis. This is typically the initial kind of analysis an analyst performs. The objective of descriptive analysis is to create a summary of the data to yield useful information and prepare the data for further analysis. For example, summing visitors by month from a dataset of daily visits is a way to gain a descriptive understanding of total monthly website visits. Calculating a mean, median, mode, count, and any other standard statistical values also fits this category of analysis. Descriptive analysis will yield clear answers to simple questions the analyst has asked but won’t provide much more detail. Monthly website visitors can provide insight into traffic trends but answering more nuanced questions requires more sophisticated analysis techniques.</a:t>
            </a:r>
            <a:endParaRPr sz="1300"/>
          </a:p>
        </p:txBody>
      </p:sp>
      <p:sp>
        <p:nvSpPr>
          <p:cNvPr id="267" name="Google Shape;267;p14"/>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268" name="Google Shape;268;p14"/>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p15"/>
          <p:cNvSpPr/>
          <p:nvPr/>
        </p:nvSpPr>
        <p:spPr>
          <a:xfrm>
            <a:off x="617280" y="1422789"/>
            <a:ext cx="10812720" cy="516624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5" name="Google Shape;275;p15"/>
          <p:cNvSpPr txBox="1"/>
          <p:nvPr/>
        </p:nvSpPr>
        <p:spPr>
          <a:xfrm>
            <a:off x="2334517" y="864958"/>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548135"/>
                </a:solidFill>
                <a:latin typeface="Times New Roman"/>
                <a:ea typeface="Times New Roman"/>
                <a:cs typeface="Times New Roman"/>
                <a:sym typeface="Times New Roman"/>
              </a:rPr>
              <a:t>The Five Categories of Marketing Data Analysis</a:t>
            </a:r>
            <a:endParaRPr/>
          </a:p>
        </p:txBody>
      </p:sp>
      <p:sp>
        <p:nvSpPr>
          <p:cNvPr id="276" name="Google Shape;276;p15"/>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7" name="Google Shape;277;p15"/>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278" name="Google Shape;278;p15"/>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279" name="Google Shape;279;p15"/>
          <p:cNvSpPr txBox="1"/>
          <p:nvPr/>
        </p:nvSpPr>
        <p:spPr>
          <a:xfrm>
            <a:off x="753140" y="1793818"/>
            <a:ext cx="10541100" cy="477930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100" b="1" i="1">
                <a:solidFill>
                  <a:srgbClr val="000000"/>
                </a:solidFill>
                <a:latin typeface="Arial"/>
                <a:ea typeface="Arial"/>
                <a:cs typeface="Arial"/>
                <a:sym typeface="Arial"/>
              </a:rPr>
              <a:t>2- Inferential Analysis</a:t>
            </a:r>
            <a:endParaRPr sz="1300"/>
          </a:p>
          <a:p>
            <a:pPr marL="0" marR="0" lvl="0" indent="0" algn="just" rtl="0">
              <a:lnSpc>
                <a:spcPct val="150000"/>
              </a:lnSpc>
              <a:spcBef>
                <a:spcPts val="0"/>
              </a:spcBef>
              <a:spcAft>
                <a:spcPts val="0"/>
              </a:spcAft>
              <a:buNone/>
            </a:pPr>
            <a:r>
              <a:rPr lang="en-US" sz="2100" i="0">
                <a:solidFill>
                  <a:srgbClr val="000000"/>
                </a:solidFill>
                <a:latin typeface="Arial"/>
                <a:ea typeface="Arial"/>
                <a:cs typeface="Arial"/>
                <a:sym typeface="Arial"/>
              </a:rPr>
              <a:t>Inferential analysis is a second category of data investigation. This approach features the use of a small set of data to infer something about a larger set. Inferential analysis is commonly the goal of analysis conducted on survey data that has been modeled to account for sampling bias.</a:t>
            </a:r>
            <a:endParaRPr sz="1300"/>
          </a:p>
          <a:p>
            <a:pPr marL="0" marR="0" lvl="0" indent="0" algn="just" rtl="0">
              <a:lnSpc>
                <a:spcPct val="150000"/>
              </a:lnSpc>
              <a:spcBef>
                <a:spcPts val="0"/>
              </a:spcBef>
              <a:spcAft>
                <a:spcPts val="0"/>
              </a:spcAft>
              <a:buNone/>
            </a:pPr>
            <a:r>
              <a:rPr lang="en-US" sz="2100" b="0" i="0">
                <a:solidFill>
                  <a:srgbClr val="374151"/>
                </a:solidFill>
                <a:latin typeface="Arial"/>
                <a:ea typeface="Arial"/>
                <a:cs typeface="Arial"/>
                <a:sym typeface="Arial"/>
              </a:rPr>
              <a:t>We can give an example of Inferential Analysis from customer satisfaction surveys. Suppose a company conducts a customer satisfaction survey among a randomly selected sample of 500 customers out of their total customer base of 100,000. The survey includes questions about overall satisfaction, product quality, customer service, and other relevant factors.</a:t>
            </a:r>
            <a:endParaRPr sz="2100" i="0">
              <a:solidFill>
                <a:srgbClr val="000000"/>
              </a:solidFill>
              <a:latin typeface="Arial"/>
              <a:ea typeface="Arial"/>
              <a:cs typeface="Arial"/>
              <a:sym typeface="Arial"/>
            </a:endParaRPr>
          </a:p>
        </p:txBody>
      </p:sp>
      <p:sp>
        <p:nvSpPr>
          <p:cNvPr id="280" name="Google Shape;280;p15"/>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281" name="Google Shape;281;p15"/>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16"/>
          <p:cNvSpPr/>
          <p:nvPr/>
        </p:nvSpPr>
        <p:spPr>
          <a:xfrm>
            <a:off x="483718" y="1176212"/>
            <a:ext cx="11023340" cy="568178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88" name="Google Shape;288;p16"/>
          <p:cNvSpPr txBox="1"/>
          <p:nvPr/>
        </p:nvSpPr>
        <p:spPr>
          <a:xfrm>
            <a:off x="2200955" y="618382"/>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548135"/>
                </a:solidFill>
                <a:latin typeface="Times New Roman"/>
                <a:ea typeface="Times New Roman"/>
                <a:cs typeface="Times New Roman"/>
                <a:sym typeface="Times New Roman"/>
              </a:rPr>
              <a:t>The Five Categories of Marketing Data Analysis</a:t>
            </a:r>
            <a:endParaRPr/>
          </a:p>
        </p:txBody>
      </p:sp>
      <p:sp>
        <p:nvSpPr>
          <p:cNvPr id="289" name="Google Shape;289;p16"/>
          <p:cNvSpPr/>
          <p:nvPr/>
        </p:nvSpPr>
        <p:spPr>
          <a:xfrm>
            <a:off x="808746" y="34977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90" name="Google Shape;290;p16"/>
          <p:cNvSpPr txBox="1"/>
          <p:nvPr/>
        </p:nvSpPr>
        <p:spPr>
          <a:xfrm>
            <a:off x="1019587" y="390355"/>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291" name="Google Shape;291;p16"/>
          <p:cNvSpPr txBox="1"/>
          <p:nvPr/>
        </p:nvSpPr>
        <p:spPr>
          <a:xfrm>
            <a:off x="1080617" y="646170"/>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292" name="Google Shape;292;p16"/>
          <p:cNvSpPr txBox="1"/>
          <p:nvPr/>
        </p:nvSpPr>
        <p:spPr>
          <a:xfrm>
            <a:off x="619578" y="1442840"/>
            <a:ext cx="10821600" cy="526410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100" b="1" i="1">
                <a:solidFill>
                  <a:srgbClr val="000000"/>
                </a:solidFill>
                <a:latin typeface="Arial"/>
                <a:ea typeface="Arial"/>
                <a:cs typeface="Arial"/>
                <a:sym typeface="Arial"/>
              </a:rPr>
              <a:t>3- Exploratory Analysis</a:t>
            </a:r>
            <a:endParaRPr sz="1300"/>
          </a:p>
          <a:p>
            <a:pPr marL="0" marR="0" lvl="0" indent="0" algn="just" rtl="0">
              <a:lnSpc>
                <a:spcPct val="150000"/>
              </a:lnSpc>
              <a:spcBef>
                <a:spcPts val="0"/>
              </a:spcBef>
              <a:spcAft>
                <a:spcPts val="0"/>
              </a:spcAft>
              <a:buNone/>
            </a:pPr>
            <a:r>
              <a:rPr lang="en-US" sz="2100" i="0">
                <a:solidFill>
                  <a:srgbClr val="000000"/>
                </a:solidFill>
                <a:latin typeface="Arial"/>
                <a:ea typeface="Arial"/>
                <a:cs typeface="Arial"/>
                <a:sym typeface="Arial"/>
              </a:rPr>
              <a:t>The third category of analysis is exploratory analysis. Typically, visual based, exploratory analysis seeks to discover connections and patterns in data. This category might not always answer questions, but it reveals interesting connections that lead to deeper investigation and understanding. In this way, exploratory analysis can be a good early step on a broad dataset that points analysts to other techniques.</a:t>
            </a:r>
            <a:endParaRPr sz="1300"/>
          </a:p>
          <a:p>
            <a:pPr marL="0" marR="0" lvl="0" indent="0" algn="just" rtl="0">
              <a:lnSpc>
                <a:spcPct val="150000"/>
              </a:lnSpc>
              <a:spcBef>
                <a:spcPts val="0"/>
              </a:spcBef>
              <a:spcAft>
                <a:spcPts val="0"/>
              </a:spcAft>
              <a:buNone/>
            </a:pPr>
            <a:r>
              <a:rPr lang="en-US" sz="2100" i="0">
                <a:solidFill>
                  <a:srgbClr val="000000"/>
                </a:solidFill>
                <a:latin typeface="Arial"/>
                <a:ea typeface="Arial"/>
                <a:cs typeface="Arial"/>
                <a:sym typeface="Arial"/>
              </a:rPr>
              <a:t>Example: Social Media Engagement Analysis</a:t>
            </a:r>
            <a:endParaRPr sz="1300"/>
          </a:p>
          <a:p>
            <a:pPr marL="0" marR="0" lvl="0" indent="0" algn="just" rtl="0">
              <a:lnSpc>
                <a:spcPct val="150000"/>
              </a:lnSpc>
              <a:spcBef>
                <a:spcPts val="0"/>
              </a:spcBef>
              <a:spcAft>
                <a:spcPts val="0"/>
              </a:spcAft>
              <a:buNone/>
            </a:pPr>
            <a:r>
              <a:rPr lang="en-US" sz="2100" i="0">
                <a:solidFill>
                  <a:srgbClr val="000000"/>
                </a:solidFill>
                <a:latin typeface="Arial"/>
                <a:ea typeface="Arial"/>
                <a:cs typeface="Arial"/>
                <a:sym typeface="Arial"/>
              </a:rPr>
              <a:t>Imagine a marketing team wants to understand the effectiveness of their social media campaigns across various platforms. They collect a dataset containing information about post engagement, including likes, shares, comments, and the time of day the posts were made. </a:t>
            </a:r>
            <a:endParaRPr sz="1300"/>
          </a:p>
        </p:txBody>
      </p:sp>
      <p:sp>
        <p:nvSpPr>
          <p:cNvPr id="293" name="Google Shape;293;p16"/>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294" name="Google Shape;294;p16"/>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Google Shape;300;p17"/>
          <p:cNvSpPr/>
          <p:nvPr/>
        </p:nvSpPr>
        <p:spPr>
          <a:xfrm>
            <a:off x="586458" y="1124844"/>
            <a:ext cx="10812720" cy="548380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01" name="Google Shape;301;p17"/>
          <p:cNvSpPr txBox="1"/>
          <p:nvPr/>
        </p:nvSpPr>
        <p:spPr>
          <a:xfrm>
            <a:off x="2293421" y="495090"/>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548135"/>
                </a:solidFill>
                <a:latin typeface="Times New Roman"/>
                <a:ea typeface="Times New Roman"/>
                <a:cs typeface="Times New Roman"/>
                <a:sym typeface="Times New Roman"/>
              </a:rPr>
              <a:t>The Five Categories of Marketing Data Analysis</a:t>
            </a:r>
            <a:endParaRPr/>
          </a:p>
        </p:txBody>
      </p:sp>
      <p:sp>
        <p:nvSpPr>
          <p:cNvPr id="302" name="Google Shape;302;p17"/>
          <p:cNvSpPr/>
          <p:nvPr/>
        </p:nvSpPr>
        <p:spPr>
          <a:xfrm>
            <a:off x="911486" y="29840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03" name="Google Shape;303;p17"/>
          <p:cNvSpPr txBox="1"/>
          <p:nvPr/>
        </p:nvSpPr>
        <p:spPr>
          <a:xfrm>
            <a:off x="1122327" y="338985"/>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304" name="Google Shape;304;p17"/>
          <p:cNvSpPr txBox="1"/>
          <p:nvPr/>
        </p:nvSpPr>
        <p:spPr>
          <a:xfrm>
            <a:off x="1183357" y="594800"/>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305" name="Google Shape;305;p17"/>
          <p:cNvSpPr txBox="1"/>
          <p:nvPr/>
        </p:nvSpPr>
        <p:spPr>
          <a:xfrm>
            <a:off x="731178" y="1445893"/>
            <a:ext cx="10541100" cy="500250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1" i="1">
                <a:solidFill>
                  <a:srgbClr val="000000"/>
                </a:solidFill>
                <a:latin typeface="Arial"/>
                <a:ea typeface="Arial"/>
                <a:cs typeface="Arial"/>
                <a:sym typeface="Arial"/>
              </a:rPr>
              <a:t>4- Causal Analysis</a:t>
            </a:r>
            <a:endParaRPr/>
          </a:p>
          <a:p>
            <a:pPr marL="0" marR="0" lvl="0" indent="0" algn="just" rtl="0">
              <a:lnSpc>
                <a:spcPct val="150000"/>
              </a:lnSpc>
              <a:spcBef>
                <a:spcPts val="0"/>
              </a:spcBef>
              <a:spcAft>
                <a:spcPts val="0"/>
              </a:spcAft>
              <a:buNone/>
            </a:pPr>
            <a:r>
              <a:rPr lang="en-US" sz="2200" i="0">
                <a:solidFill>
                  <a:srgbClr val="000000"/>
                </a:solidFill>
                <a:latin typeface="Arial"/>
                <a:ea typeface="Arial"/>
                <a:cs typeface="Arial"/>
                <a:sym typeface="Arial"/>
              </a:rPr>
              <a:t>Causal analysis seeks to determine how the movement of one variable registers on other variables. Typically regarded as the gold standard for data analysis, causal analysis uses correlation and regression techniques to explore the relationship between attributes in a dataset.</a:t>
            </a:r>
            <a:endParaRPr/>
          </a:p>
          <a:p>
            <a:pPr marL="0" marR="0" lvl="0" indent="0" algn="just" rtl="0">
              <a:lnSpc>
                <a:spcPct val="150000"/>
              </a:lnSpc>
              <a:spcBef>
                <a:spcPts val="0"/>
              </a:spcBef>
              <a:spcAft>
                <a:spcPts val="0"/>
              </a:spcAft>
              <a:buNone/>
            </a:pPr>
            <a:r>
              <a:rPr lang="en-US" sz="2200" i="0">
                <a:solidFill>
                  <a:srgbClr val="000000"/>
                </a:solidFill>
                <a:latin typeface="Arial"/>
                <a:ea typeface="Arial"/>
                <a:cs typeface="Arial"/>
                <a:sym typeface="Arial"/>
              </a:rPr>
              <a:t>Example: Advertising Campaign Impact on Sales</a:t>
            </a:r>
            <a:endParaRPr/>
          </a:p>
          <a:p>
            <a:pPr marL="0" marR="0" lvl="0" indent="0" algn="just" rtl="0">
              <a:lnSpc>
                <a:spcPct val="150000"/>
              </a:lnSpc>
              <a:spcBef>
                <a:spcPts val="0"/>
              </a:spcBef>
              <a:spcAft>
                <a:spcPts val="0"/>
              </a:spcAft>
              <a:buNone/>
            </a:pPr>
            <a:r>
              <a:rPr lang="en-US" sz="2200" i="0">
                <a:solidFill>
                  <a:srgbClr val="000000"/>
                </a:solidFill>
                <a:latin typeface="Arial"/>
                <a:ea typeface="Arial"/>
                <a:cs typeface="Arial"/>
                <a:sym typeface="Arial"/>
              </a:rPr>
              <a:t>Suppose a company runs an advertising campaign with the goal of increasing product sales. The marketing team collects data on various variables, including the amount spent on advertising (in dollars), the reach of the campaign, and the subsequent sales figures for the promoted product.</a:t>
            </a:r>
            <a:endParaRPr/>
          </a:p>
        </p:txBody>
      </p:sp>
      <p:sp>
        <p:nvSpPr>
          <p:cNvPr id="306" name="Google Shape;306;p17"/>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307" name="Google Shape;307;p17"/>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p18"/>
          <p:cNvSpPr/>
          <p:nvPr/>
        </p:nvSpPr>
        <p:spPr>
          <a:xfrm>
            <a:off x="617280" y="1422789"/>
            <a:ext cx="10812720" cy="537157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14" name="Google Shape;314;p18"/>
          <p:cNvSpPr txBox="1"/>
          <p:nvPr/>
        </p:nvSpPr>
        <p:spPr>
          <a:xfrm>
            <a:off x="2334517" y="864958"/>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548135"/>
                </a:solidFill>
                <a:latin typeface="Times New Roman"/>
                <a:ea typeface="Times New Roman"/>
                <a:cs typeface="Times New Roman"/>
                <a:sym typeface="Times New Roman"/>
              </a:rPr>
              <a:t>The Five Categories of Marketing Data Analysis</a:t>
            </a:r>
            <a:endParaRPr/>
          </a:p>
        </p:txBody>
      </p:sp>
      <p:sp>
        <p:nvSpPr>
          <p:cNvPr id="315" name="Google Shape;315;p18"/>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16" name="Google Shape;316;p18"/>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317" name="Google Shape;317;p18"/>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318" name="Google Shape;318;p18"/>
          <p:cNvSpPr txBox="1"/>
          <p:nvPr/>
        </p:nvSpPr>
        <p:spPr>
          <a:xfrm>
            <a:off x="762000" y="1723291"/>
            <a:ext cx="10541100" cy="500250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1" i="1">
                <a:solidFill>
                  <a:srgbClr val="000000"/>
                </a:solidFill>
                <a:latin typeface="Arial"/>
                <a:ea typeface="Arial"/>
                <a:cs typeface="Arial"/>
                <a:sym typeface="Arial"/>
              </a:rPr>
              <a:t>5- Predictive Analysis</a:t>
            </a:r>
            <a:endParaRPr/>
          </a:p>
          <a:p>
            <a:pPr marL="0" marR="0" lvl="0" indent="0" algn="just" rtl="0">
              <a:lnSpc>
                <a:spcPct val="150000"/>
              </a:lnSpc>
              <a:spcBef>
                <a:spcPts val="0"/>
              </a:spcBef>
              <a:spcAft>
                <a:spcPts val="0"/>
              </a:spcAft>
              <a:buNone/>
            </a:pPr>
            <a:r>
              <a:rPr lang="en-US" sz="2200" i="0">
                <a:solidFill>
                  <a:srgbClr val="000000"/>
                </a:solidFill>
                <a:latin typeface="Arial"/>
                <a:ea typeface="Arial"/>
                <a:cs typeface="Arial"/>
                <a:sym typeface="Arial"/>
              </a:rPr>
              <a:t>Predictive analysis is the final category of marketing data analysis. Closely linked to causal analysis, predictive analysis uses models to predict the future value of data attributes when market forces move some related data. Successful predictive analysis depends on the analyst having the right data and the right data quality. If the model includes data errors, the predictive value will be diminished. Predictive analysis is the most sophisticated method of modeling and analysis.</a:t>
            </a:r>
            <a:endParaRPr/>
          </a:p>
          <a:p>
            <a:pPr marL="0" marR="0" lvl="0" indent="0" algn="just" rtl="0">
              <a:lnSpc>
                <a:spcPct val="150000"/>
              </a:lnSpc>
              <a:spcBef>
                <a:spcPts val="0"/>
              </a:spcBef>
              <a:spcAft>
                <a:spcPts val="0"/>
              </a:spcAft>
              <a:buNone/>
            </a:pPr>
            <a:r>
              <a:rPr lang="en-US" sz="2200" i="0">
                <a:solidFill>
                  <a:srgbClr val="000000"/>
                </a:solidFill>
                <a:latin typeface="Arial"/>
                <a:ea typeface="Arial"/>
                <a:cs typeface="Arial"/>
                <a:sym typeface="Arial"/>
              </a:rPr>
              <a:t>Media optimization modeling (e.g., MMMs), attribution modeling (e.g., MTAs) and other kinds of response modeling, such as consumer response modeling, are examples of this analysis category.</a:t>
            </a:r>
            <a:endParaRPr/>
          </a:p>
        </p:txBody>
      </p:sp>
      <p:sp>
        <p:nvSpPr>
          <p:cNvPr id="319" name="Google Shape;319;p18"/>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320" name="Google Shape;320;p18"/>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326" name="Google Shape;326;p19"/>
          <p:cNvSpPr/>
          <p:nvPr/>
        </p:nvSpPr>
        <p:spPr>
          <a:xfrm>
            <a:off x="617280" y="1422789"/>
            <a:ext cx="10812720" cy="537157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27" name="Google Shape;327;p19"/>
          <p:cNvSpPr txBox="1"/>
          <p:nvPr/>
        </p:nvSpPr>
        <p:spPr>
          <a:xfrm>
            <a:off x="2334517" y="864958"/>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1F3864"/>
                </a:solidFill>
                <a:latin typeface="Times New Roman"/>
                <a:ea typeface="Times New Roman"/>
                <a:cs typeface="Times New Roman"/>
                <a:sym typeface="Times New Roman"/>
              </a:rPr>
              <a:t>Finding Patterns in Data</a:t>
            </a:r>
            <a:endParaRPr/>
          </a:p>
        </p:txBody>
      </p:sp>
      <p:sp>
        <p:nvSpPr>
          <p:cNvPr id="328" name="Google Shape;328;p19"/>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29" name="Google Shape;329;p19"/>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330" name="Google Shape;330;p19"/>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331" name="Google Shape;331;p19"/>
          <p:cNvSpPr txBox="1"/>
          <p:nvPr/>
        </p:nvSpPr>
        <p:spPr>
          <a:xfrm>
            <a:off x="762000" y="1647091"/>
            <a:ext cx="10541100" cy="189330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i="0">
                <a:solidFill>
                  <a:srgbClr val="000000"/>
                </a:solidFill>
                <a:latin typeface="Arial"/>
                <a:ea typeface="Arial"/>
                <a:cs typeface="Arial"/>
                <a:sym typeface="Arial"/>
              </a:rPr>
              <a:t>Often, the best way to find patterns in data is to visualize that data. Visualizing data expresses stories that are unrecognizable when the data is in tabular form. We look for five data patterns.</a:t>
            </a:r>
            <a:endParaRPr/>
          </a:p>
          <a:p>
            <a:pPr marL="0" marR="0" lvl="0" indent="0" algn="ctr" rtl="0">
              <a:lnSpc>
                <a:spcPct val="150000"/>
              </a:lnSpc>
              <a:spcBef>
                <a:spcPts val="0"/>
              </a:spcBef>
              <a:spcAft>
                <a:spcPts val="0"/>
              </a:spcAft>
              <a:buNone/>
            </a:pPr>
            <a:r>
              <a:rPr lang="en-US" sz="1800" b="1" i="0">
                <a:solidFill>
                  <a:srgbClr val="000000"/>
                </a:solidFill>
                <a:latin typeface="Arial"/>
                <a:ea typeface="Arial"/>
                <a:cs typeface="Arial"/>
                <a:sym typeface="Arial"/>
              </a:rPr>
              <a:t>Categories of patterns found in data</a:t>
            </a:r>
            <a:endParaRPr/>
          </a:p>
        </p:txBody>
      </p:sp>
      <p:pic>
        <p:nvPicPr>
          <p:cNvPr id="332" name="Google Shape;332;p19"/>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pic>
        <p:nvPicPr>
          <p:cNvPr id="333" name="Google Shape;333;p19"/>
          <p:cNvPicPr preferRelativeResize="0"/>
          <p:nvPr/>
        </p:nvPicPr>
        <p:blipFill rotWithShape="1">
          <a:blip r:embed="rId4">
            <a:alphaModFix/>
          </a:blip>
          <a:srcRect/>
          <a:stretch/>
        </p:blipFill>
        <p:spPr>
          <a:xfrm>
            <a:off x="997041" y="3559256"/>
            <a:ext cx="9678849" cy="3130927"/>
          </a:xfrm>
          <a:prstGeom prst="rect">
            <a:avLst/>
          </a:prstGeom>
          <a:noFill/>
          <a:ln>
            <a:noFill/>
          </a:ln>
        </p:spPr>
      </p:pic>
      <p:sp>
        <p:nvSpPr>
          <p:cNvPr id="334" name="Google Shape;334;p19"/>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39"/>
        <p:cNvGrpSpPr/>
        <p:nvPr/>
      </p:nvGrpSpPr>
      <p:grpSpPr>
        <a:xfrm>
          <a:off x="0" y="0"/>
          <a:ext cx="0" cy="0"/>
          <a:chOff x="0" y="0"/>
          <a:chExt cx="0" cy="0"/>
        </a:xfrm>
      </p:grpSpPr>
      <p:sp>
        <p:nvSpPr>
          <p:cNvPr id="340" name="Google Shape;340;p20"/>
          <p:cNvSpPr/>
          <p:nvPr/>
        </p:nvSpPr>
        <p:spPr>
          <a:xfrm>
            <a:off x="617275" y="1422801"/>
            <a:ext cx="10812600" cy="45753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41" name="Google Shape;341;p20"/>
          <p:cNvSpPr txBox="1"/>
          <p:nvPr/>
        </p:nvSpPr>
        <p:spPr>
          <a:xfrm>
            <a:off x="2334517" y="864958"/>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1F3864"/>
                </a:solidFill>
                <a:latin typeface="Times New Roman"/>
                <a:ea typeface="Times New Roman"/>
                <a:cs typeface="Times New Roman"/>
                <a:sym typeface="Times New Roman"/>
              </a:rPr>
              <a:t>Finding Patterns in Data</a:t>
            </a:r>
            <a:endParaRPr/>
          </a:p>
        </p:txBody>
      </p:sp>
      <p:sp>
        <p:nvSpPr>
          <p:cNvPr id="342" name="Google Shape;342;p20"/>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43" name="Google Shape;343;p20"/>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344" name="Google Shape;344;p20"/>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345" name="Google Shape;345;p20"/>
          <p:cNvSpPr txBox="1"/>
          <p:nvPr/>
        </p:nvSpPr>
        <p:spPr>
          <a:xfrm>
            <a:off x="753140" y="1816076"/>
            <a:ext cx="10541000" cy="3594702"/>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i="0">
                <a:solidFill>
                  <a:srgbClr val="000000"/>
                </a:solidFill>
                <a:latin typeface="Arial"/>
                <a:ea typeface="Arial"/>
                <a:cs typeface="Arial"/>
                <a:sym typeface="Arial"/>
              </a:rPr>
              <a:t>Change will present as either gradual change or sudden shifts. Clustering represents a collection of data points that are similar to one and yet different from others. Visual techniques that demonstrate relativity allow analysts to identify how two different data points relate to each other. Ranking determines what’s at the top of the scale, what’s at the scale’s lowest point, and everything in between. Finally, how one set of data influences or affects another is revealed through correlation. Each of these patterns indicate the presence of powerful insights that can aid the analyst’s story.</a:t>
            </a:r>
            <a:endParaRPr/>
          </a:p>
        </p:txBody>
      </p:sp>
      <p:pic>
        <p:nvPicPr>
          <p:cNvPr id="346" name="Google Shape;346;p20"/>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
        <p:nvSpPr>
          <p:cNvPr id="347" name="Google Shape;347;p20"/>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21"/>
          <p:cNvSpPr/>
          <p:nvPr/>
        </p:nvSpPr>
        <p:spPr>
          <a:xfrm>
            <a:off x="617280" y="1422790"/>
            <a:ext cx="10812720" cy="43615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54" name="Google Shape;354;p21"/>
          <p:cNvSpPr txBox="1"/>
          <p:nvPr/>
        </p:nvSpPr>
        <p:spPr>
          <a:xfrm>
            <a:off x="2334517" y="864958"/>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1F3864"/>
                </a:solidFill>
                <a:latin typeface="Times New Roman"/>
                <a:ea typeface="Times New Roman"/>
                <a:cs typeface="Times New Roman"/>
                <a:sym typeface="Times New Roman"/>
              </a:rPr>
              <a:t>Finding Patterns in Data</a:t>
            </a:r>
            <a:endParaRPr/>
          </a:p>
        </p:txBody>
      </p:sp>
      <p:sp>
        <p:nvSpPr>
          <p:cNvPr id="355" name="Google Shape;355;p21"/>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56" name="Google Shape;356;p21"/>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357" name="Google Shape;357;p21"/>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358" name="Google Shape;358;p21"/>
          <p:cNvSpPr txBox="1"/>
          <p:nvPr/>
        </p:nvSpPr>
        <p:spPr>
          <a:xfrm>
            <a:off x="753140" y="1816076"/>
            <a:ext cx="10541000" cy="3594702"/>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i="0">
                <a:solidFill>
                  <a:srgbClr val="000000"/>
                </a:solidFill>
                <a:latin typeface="Arial"/>
                <a:ea typeface="Arial"/>
                <a:cs typeface="Arial"/>
                <a:sym typeface="Arial"/>
              </a:rPr>
              <a:t>Certain visual techniques will reveal each pattern and others will obscure them. For example, a line graph will show change over time, but not ranking. A pie chart might be great at depicting relativity but won’t reveal change. In other words, it’s important to identify the appropriate visual to answer each specific question and ensure they’re in alignment. </a:t>
            </a:r>
            <a:endParaRPr/>
          </a:p>
          <a:p>
            <a:pPr marL="0" marR="0" lvl="0" indent="0" algn="just" rtl="0">
              <a:lnSpc>
                <a:spcPct val="150000"/>
              </a:lnSpc>
              <a:spcBef>
                <a:spcPts val="0"/>
              </a:spcBef>
              <a:spcAft>
                <a:spcPts val="0"/>
              </a:spcAft>
              <a:buNone/>
            </a:pPr>
            <a:r>
              <a:rPr lang="en-US" sz="2200" i="0">
                <a:solidFill>
                  <a:srgbClr val="000000"/>
                </a:solidFill>
                <a:latin typeface="Arial"/>
                <a:ea typeface="Arial"/>
                <a:cs typeface="Arial"/>
                <a:sym typeface="Arial"/>
              </a:rPr>
              <a:t>It’s important to identify the techniques analysts use to answer questions and ensure they’re in alignment. </a:t>
            </a:r>
            <a:endParaRPr/>
          </a:p>
        </p:txBody>
      </p:sp>
      <p:pic>
        <p:nvPicPr>
          <p:cNvPr id="359" name="Google Shape;359;p21"/>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
        <p:nvSpPr>
          <p:cNvPr id="360" name="Google Shape;360;p21"/>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sp>
        <p:nvSpPr>
          <p:cNvPr id="366" name="Google Shape;366;p22"/>
          <p:cNvSpPr/>
          <p:nvPr/>
        </p:nvSpPr>
        <p:spPr>
          <a:xfrm>
            <a:off x="617280" y="1422789"/>
            <a:ext cx="10812720" cy="516624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67" name="Google Shape;367;p22"/>
          <p:cNvSpPr txBox="1"/>
          <p:nvPr/>
        </p:nvSpPr>
        <p:spPr>
          <a:xfrm>
            <a:off x="2334517" y="864958"/>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1F3864"/>
                </a:solidFill>
                <a:latin typeface="Times New Roman"/>
                <a:ea typeface="Times New Roman"/>
                <a:cs typeface="Times New Roman"/>
                <a:sym typeface="Times New Roman"/>
              </a:rPr>
              <a:t>Finding Patterns in Data</a:t>
            </a:r>
            <a:endParaRPr/>
          </a:p>
        </p:txBody>
      </p:sp>
      <p:sp>
        <p:nvSpPr>
          <p:cNvPr id="368" name="Google Shape;368;p22"/>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69" name="Google Shape;369;p22"/>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370" name="Google Shape;370;p22"/>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371" name="Google Shape;371;p22"/>
          <p:cNvSpPr txBox="1"/>
          <p:nvPr/>
        </p:nvSpPr>
        <p:spPr>
          <a:xfrm>
            <a:off x="825500" y="1649028"/>
            <a:ext cx="10541000" cy="464871"/>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US" sz="1800" b="1" i="0">
                <a:solidFill>
                  <a:srgbClr val="000000"/>
                </a:solidFill>
                <a:latin typeface="Arial"/>
                <a:ea typeface="Arial"/>
                <a:cs typeface="Arial"/>
                <a:sym typeface="Arial"/>
              </a:rPr>
              <a:t>Matching pursuit of patterns to visual forms</a:t>
            </a:r>
            <a:endParaRPr/>
          </a:p>
        </p:txBody>
      </p:sp>
      <p:pic>
        <p:nvPicPr>
          <p:cNvPr id="372" name="Google Shape;372;p22"/>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
        <p:nvSpPr>
          <p:cNvPr id="373" name="Google Shape;373;p22"/>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374" name="Google Shape;374;p22"/>
          <p:cNvPicPr preferRelativeResize="0"/>
          <p:nvPr/>
        </p:nvPicPr>
        <p:blipFill rotWithShape="1">
          <a:blip r:embed="rId4">
            <a:alphaModFix/>
          </a:blip>
          <a:srcRect/>
          <a:stretch/>
        </p:blipFill>
        <p:spPr>
          <a:xfrm>
            <a:off x="1005155" y="2209363"/>
            <a:ext cx="10181690" cy="4379673"/>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p23"/>
          <p:cNvSpPr/>
          <p:nvPr/>
        </p:nvSpPr>
        <p:spPr>
          <a:xfrm>
            <a:off x="617280" y="1422790"/>
            <a:ext cx="10812720" cy="43615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81" name="Google Shape;381;p23"/>
          <p:cNvSpPr txBox="1"/>
          <p:nvPr/>
        </p:nvSpPr>
        <p:spPr>
          <a:xfrm>
            <a:off x="2334517" y="864958"/>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1F3864"/>
                </a:solidFill>
                <a:latin typeface="Times New Roman"/>
                <a:ea typeface="Times New Roman"/>
                <a:cs typeface="Times New Roman"/>
                <a:sym typeface="Times New Roman"/>
              </a:rPr>
              <a:t>Finding Patterns in Data</a:t>
            </a:r>
            <a:endParaRPr/>
          </a:p>
        </p:txBody>
      </p:sp>
      <p:sp>
        <p:nvSpPr>
          <p:cNvPr id="382" name="Google Shape;382;p23"/>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83" name="Google Shape;383;p23"/>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384" name="Google Shape;384;p23"/>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385" name="Google Shape;385;p23"/>
          <p:cNvSpPr txBox="1"/>
          <p:nvPr/>
        </p:nvSpPr>
        <p:spPr>
          <a:xfrm>
            <a:off x="753140" y="1816076"/>
            <a:ext cx="10541000" cy="322293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300" i="0">
                <a:solidFill>
                  <a:srgbClr val="000000"/>
                </a:solidFill>
                <a:latin typeface="Arial"/>
                <a:ea typeface="Arial"/>
                <a:cs typeface="Arial"/>
                <a:sym typeface="Arial"/>
              </a:rPr>
              <a:t>Analysts can use a variety of tools to apply each category of visual patterns to the data they’re analyzing:</a:t>
            </a:r>
            <a:endParaRPr/>
          </a:p>
          <a:p>
            <a:pPr marL="0" marR="0" lvl="0" indent="0" algn="just" rtl="0">
              <a:lnSpc>
                <a:spcPct val="150000"/>
              </a:lnSpc>
              <a:spcBef>
                <a:spcPts val="0"/>
              </a:spcBef>
              <a:spcAft>
                <a:spcPts val="0"/>
              </a:spcAft>
              <a:buNone/>
            </a:pPr>
            <a:r>
              <a:rPr lang="en-US" sz="2300" b="1" i="0">
                <a:solidFill>
                  <a:srgbClr val="000000"/>
                </a:solidFill>
                <a:latin typeface="Arial"/>
                <a:ea typeface="Arial"/>
                <a:cs typeface="Arial"/>
                <a:sym typeface="Arial"/>
              </a:rPr>
              <a:t>Change</a:t>
            </a:r>
            <a:r>
              <a:rPr lang="en-US" sz="2300" i="0">
                <a:solidFill>
                  <a:srgbClr val="000000"/>
                </a:solidFill>
                <a:latin typeface="Arial"/>
                <a:ea typeface="Arial"/>
                <a:cs typeface="Arial"/>
                <a:sym typeface="Arial"/>
              </a:rPr>
              <a:t> – Analysts can produce common visual forms, such as line charts and bar charts, using nearly any data analysis or visualization tool they choose – from Excel spreadsheets to more advanced data visualization tools like Tableau.</a:t>
            </a:r>
            <a:endParaRPr/>
          </a:p>
          <a:p>
            <a:pPr marL="0" marR="0" lvl="0" indent="0" algn="just" rtl="0">
              <a:lnSpc>
                <a:spcPct val="150000"/>
              </a:lnSpc>
              <a:spcBef>
                <a:spcPts val="0"/>
              </a:spcBef>
              <a:spcAft>
                <a:spcPts val="0"/>
              </a:spcAft>
              <a:buNone/>
            </a:pPr>
            <a:endParaRPr sz="2300" i="0">
              <a:solidFill>
                <a:srgbClr val="000000"/>
              </a:solidFill>
              <a:latin typeface="Arial"/>
              <a:ea typeface="Arial"/>
              <a:cs typeface="Arial"/>
              <a:sym typeface="Arial"/>
            </a:endParaRPr>
          </a:p>
        </p:txBody>
      </p:sp>
      <p:pic>
        <p:nvPicPr>
          <p:cNvPr id="386" name="Google Shape;386;p23"/>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
        <p:nvSpPr>
          <p:cNvPr id="387" name="Google Shape;387;p23"/>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92"/>
        <p:cNvGrpSpPr/>
        <p:nvPr/>
      </p:nvGrpSpPr>
      <p:grpSpPr>
        <a:xfrm>
          <a:off x="0" y="0"/>
          <a:ext cx="0" cy="0"/>
          <a:chOff x="0" y="0"/>
          <a:chExt cx="0" cy="0"/>
        </a:xfrm>
      </p:grpSpPr>
      <p:sp>
        <p:nvSpPr>
          <p:cNvPr id="393" name="Google Shape;393;p24"/>
          <p:cNvSpPr/>
          <p:nvPr/>
        </p:nvSpPr>
        <p:spPr>
          <a:xfrm>
            <a:off x="617280" y="1422790"/>
            <a:ext cx="10812720" cy="43615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94" name="Google Shape;394;p24"/>
          <p:cNvSpPr txBox="1"/>
          <p:nvPr/>
        </p:nvSpPr>
        <p:spPr>
          <a:xfrm>
            <a:off x="2334517" y="864958"/>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1F3864"/>
                </a:solidFill>
                <a:latin typeface="Times New Roman"/>
                <a:ea typeface="Times New Roman"/>
                <a:cs typeface="Times New Roman"/>
                <a:sym typeface="Times New Roman"/>
              </a:rPr>
              <a:t>Finding Patterns in Data</a:t>
            </a:r>
            <a:endParaRPr/>
          </a:p>
        </p:txBody>
      </p:sp>
      <p:sp>
        <p:nvSpPr>
          <p:cNvPr id="395" name="Google Shape;395;p24"/>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96" name="Google Shape;396;p24"/>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397" name="Google Shape;397;p24"/>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398" name="Google Shape;398;p24"/>
          <p:cNvSpPr txBox="1"/>
          <p:nvPr/>
        </p:nvSpPr>
        <p:spPr>
          <a:xfrm>
            <a:off x="753140" y="1816076"/>
            <a:ext cx="10541000" cy="375384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300" b="1" i="0">
                <a:solidFill>
                  <a:srgbClr val="000000"/>
                </a:solidFill>
                <a:latin typeface="Arial"/>
                <a:ea typeface="Arial"/>
                <a:cs typeface="Arial"/>
                <a:sym typeface="Arial"/>
              </a:rPr>
              <a:t>Clustering</a:t>
            </a:r>
            <a:r>
              <a:rPr lang="en-US" sz="2300" i="0">
                <a:solidFill>
                  <a:srgbClr val="000000"/>
                </a:solidFill>
                <a:latin typeface="Arial"/>
                <a:ea typeface="Arial"/>
                <a:cs typeface="Arial"/>
                <a:sym typeface="Arial"/>
              </a:rPr>
              <a:t> – While Excel, Google Sheets and other tools have cluster analysis capabilities, the process is unwieldy. Statistical software, including SPSS, features more elegant approaches to clustering data. In addition, analysts can execute clustering analysis with R. </a:t>
            </a:r>
            <a:endParaRPr/>
          </a:p>
          <a:p>
            <a:pPr marL="0" marR="0" lvl="0" indent="0" algn="just" rtl="0">
              <a:lnSpc>
                <a:spcPct val="150000"/>
              </a:lnSpc>
              <a:spcBef>
                <a:spcPts val="0"/>
              </a:spcBef>
              <a:spcAft>
                <a:spcPts val="0"/>
              </a:spcAft>
              <a:buNone/>
            </a:pPr>
            <a:r>
              <a:rPr lang="en-US" sz="2300" b="1" i="0">
                <a:solidFill>
                  <a:srgbClr val="000000"/>
                </a:solidFill>
                <a:latin typeface="Arial"/>
                <a:ea typeface="Arial"/>
                <a:cs typeface="Arial"/>
                <a:sym typeface="Arial"/>
              </a:rPr>
              <a:t>Relativity</a:t>
            </a:r>
            <a:r>
              <a:rPr lang="en-US" sz="2300" i="0">
                <a:solidFill>
                  <a:srgbClr val="000000"/>
                </a:solidFill>
                <a:latin typeface="Arial"/>
                <a:ea typeface="Arial"/>
                <a:cs typeface="Arial"/>
                <a:sym typeface="Arial"/>
              </a:rPr>
              <a:t> – Any data analysis or visualization tool will create pie charts and other common visual forms. Analysts can use a tool like Wordle to conduct text relevance analyses to visually quantify relativity in text.</a:t>
            </a:r>
            <a:endParaRPr/>
          </a:p>
        </p:txBody>
      </p:sp>
      <p:pic>
        <p:nvPicPr>
          <p:cNvPr id="399" name="Google Shape;399;p24"/>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
        <p:nvSpPr>
          <p:cNvPr id="400" name="Google Shape;400;p24"/>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05"/>
        <p:cNvGrpSpPr/>
        <p:nvPr/>
      </p:nvGrpSpPr>
      <p:grpSpPr>
        <a:xfrm>
          <a:off x="0" y="0"/>
          <a:ext cx="0" cy="0"/>
          <a:chOff x="0" y="0"/>
          <a:chExt cx="0" cy="0"/>
        </a:xfrm>
      </p:grpSpPr>
      <p:sp>
        <p:nvSpPr>
          <p:cNvPr id="406" name="Google Shape;406;p25"/>
          <p:cNvSpPr/>
          <p:nvPr/>
        </p:nvSpPr>
        <p:spPr>
          <a:xfrm>
            <a:off x="617280" y="1422790"/>
            <a:ext cx="10812720" cy="43615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07" name="Google Shape;407;p25"/>
          <p:cNvSpPr txBox="1"/>
          <p:nvPr/>
        </p:nvSpPr>
        <p:spPr>
          <a:xfrm>
            <a:off x="2334517" y="864958"/>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1F3864"/>
                </a:solidFill>
                <a:latin typeface="Times New Roman"/>
                <a:ea typeface="Times New Roman"/>
                <a:cs typeface="Times New Roman"/>
                <a:sym typeface="Times New Roman"/>
              </a:rPr>
              <a:t>Finding Patterns in Data</a:t>
            </a:r>
            <a:endParaRPr/>
          </a:p>
        </p:txBody>
      </p:sp>
      <p:sp>
        <p:nvSpPr>
          <p:cNvPr id="408" name="Google Shape;408;p25"/>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09" name="Google Shape;409;p25"/>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410" name="Google Shape;410;p25"/>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411" name="Google Shape;411;p25"/>
          <p:cNvSpPr txBox="1"/>
          <p:nvPr/>
        </p:nvSpPr>
        <p:spPr>
          <a:xfrm>
            <a:off x="753140" y="1816076"/>
            <a:ext cx="10541000" cy="375384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300" b="1" i="0">
                <a:solidFill>
                  <a:srgbClr val="000000"/>
                </a:solidFill>
                <a:latin typeface="Arial"/>
                <a:ea typeface="Arial"/>
                <a:cs typeface="Arial"/>
                <a:sym typeface="Arial"/>
              </a:rPr>
              <a:t>Ranking – </a:t>
            </a:r>
            <a:r>
              <a:rPr lang="en-US" sz="2300" i="0">
                <a:solidFill>
                  <a:srgbClr val="000000"/>
                </a:solidFill>
                <a:latin typeface="Arial"/>
                <a:ea typeface="Arial"/>
                <a:cs typeface="Arial"/>
                <a:sym typeface="Arial"/>
              </a:rPr>
              <a:t>Analysts can use any tool to create bar charts and other simple ranking techniques. More sophisticated visual forms, such as spider charts (also known as radar charts) or Sankey diagrams, require the use of more sophisticated tools such as Tableau, or R.</a:t>
            </a:r>
            <a:endParaRPr/>
          </a:p>
          <a:p>
            <a:pPr marL="0" marR="0" lvl="0" indent="0" algn="just" rtl="0">
              <a:lnSpc>
                <a:spcPct val="150000"/>
              </a:lnSpc>
              <a:spcBef>
                <a:spcPts val="0"/>
              </a:spcBef>
              <a:spcAft>
                <a:spcPts val="0"/>
              </a:spcAft>
              <a:buNone/>
            </a:pPr>
            <a:r>
              <a:rPr lang="en-US" sz="2300" b="1" i="0">
                <a:solidFill>
                  <a:srgbClr val="000000"/>
                </a:solidFill>
                <a:latin typeface="Arial"/>
                <a:ea typeface="Arial"/>
                <a:cs typeface="Arial"/>
                <a:sym typeface="Arial"/>
              </a:rPr>
              <a:t>Correlation</a:t>
            </a:r>
            <a:r>
              <a:rPr lang="en-US" sz="2300" i="0">
                <a:solidFill>
                  <a:srgbClr val="000000"/>
                </a:solidFill>
                <a:latin typeface="Arial"/>
                <a:ea typeface="Arial"/>
                <a:cs typeface="Arial"/>
                <a:sym typeface="Arial"/>
              </a:rPr>
              <a:t> – While analysts can produce simple correlation techniques using spreadsheet tools, they can perform deeper correlation analyses using SPSS and other statistical software or more robust analysis tools like R.</a:t>
            </a:r>
            <a:endParaRPr/>
          </a:p>
        </p:txBody>
      </p:sp>
      <p:pic>
        <p:nvPicPr>
          <p:cNvPr id="412" name="Google Shape;412;p25"/>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
        <p:nvSpPr>
          <p:cNvPr id="413" name="Google Shape;413;p25"/>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sp>
        <p:nvSpPr>
          <p:cNvPr id="419" name="Google Shape;419;p26"/>
          <p:cNvSpPr txBox="1"/>
          <p:nvPr/>
        </p:nvSpPr>
        <p:spPr>
          <a:xfrm>
            <a:off x="2583067" y="2797225"/>
            <a:ext cx="5862290" cy="61555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400" b="1">
                <a:solidFill>
                  <a:srgbClr val="7F6000"/>
                </a:solidFill>
                <a:latin typeface="Times New Roman"/>
                <a:ea typeface="Times New Roman"/>
                <a:cs typeface="Times New Roman"/>
                <a:sym typeface="Times New Roman"/>
              </a:rPr>
              <a:t>Countering Bias in Analysis</a:t>
            </a:r>
            <a:endParaRPr/>
          </a:p>
        </p:txBody>
      </p:sp>
      <p:sp>
        <p:nvSpPr>
          <p:cNvPr id="420" name="Google Shape;420;p26"/>
          <p:cNvSpPr/>
          <p:nvPr/>
        </p:nvSpPr>
        <p:spPr>
          <a:xfrm>
            <a:off x="1178610" y="2404609"/>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21" name="Google Shape;421;p26"/>
          <p:cNvSpPr txBox="1"/>
          <p:nvPr/>
        </p:nvSpPr>
        <p:spPr>
          <a:xfrm>
            <a:off x="1389451" y="2445187"/>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422" name="Google Shape;422;p26"/>
          <p:cNvSpPr txBox="1"/>
          <p:nvPr/>
        </p:nvSpPr>
        <p:spPr>
          <a:xfrm>
            <a:off x="1450481" y="2701002"/>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423" name="Google Shape;423;p26"/>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424" name="Google Shape;424;p26"/>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29"/>
        <p:cNvGrpSpPr/>
        <p:nvPr/>
      </p:nvGrpSpPr>
      <p:grpSpPr>
        <a:xfrm>
          <a:off x="0" y="0"/>
          <a:ext cx="0" cy="0"/>
          <a:chOff x="0" y="0"/>
          <a:chExt cx="0" cy="0"/>
        </a:xfrm>
      </p:grpSpPr>
      <p:sp>
        <p:nvSpPr>
          <p:cNvPr id="430" name="Google Shape;430;p27"/>
          <p:cNvSpPr/>
          <p:nvPr/>
        </p:nvSpPr>
        <p:spPr>
          <a:xfrm>
            <a:off x="617280" y="1422790"/>
            <a:ext cx="10812720" cy="43615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31" name="Google Shape;431;p27"/>
          <p:cNvSpPr txBox="1"/>
          <p:nvPr/>
        </p:nvSpPr>
        <p:spPr>
          <a:xfrm>
            <a:off x="2334517" y="864958"/>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BF9000"/>
                </a:solidFill>
                <a:latin typeface="Times New Roman"/>
                <a:ea typeface="Times New Roman"/>
                <a:cs typeface="Times New Roman"/>
                <a:sym typeface="Times New Roman"/>
              </a:rPr>
              <a:t>Countering Bias in Analysis</a:t>
            </a:r>
            <a:endParaRPr/>
          </a:p>
        </p:txBody>
      </p:sp>
      <p:sp>
        <p:nvSpPr>
          <p:cNvPr id="432" name="Google Shape;432;p27"/>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33" name="Google Shape;433;p27"/>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434" name="Google Shape;434;p27"/>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435" name="Google Shape;435;p27"/>
          <p:cNvSpPr txBox="1"/>
          <p:nvPr/>
        </p:nvSpPr>
        <p:spPr>
          <a:xfrm>
            <a:off x="753140" y="1816076"/>
            <a:ext cx="10541000" cy="322293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300" i="0">
                <a:solidFill>
                  <a:srgbClr val="000000"/>
                </a:solidFill>
                <a:latin typeface="Arial"/>
                <a:ea typeface="Arial"/>
                <a:cs typeface="Arial"/>
                <a:sym typeface="Arial"/>
              </a:rPr>
              <a:t>While biases like questionnaire bias and sampling bias can lead to errors that degrade the quality of collected data, biases during analysis can be equally crippling. We can generally classify biases that creep into analysis under the heading of “interpretation bias,” but analysts should know about two common varieties: </a:t>
            </a:r>
            <a:endParaRPr/>
          </a:p>
          <a:p>
            <a:pPr marL="342900" marR="0" lvl="0" indent="-342900" algn="just" rtl="0">
              <a:lnSpc>
                <a:spcPct val="150000"/>
              </a:lnSpc>
              <a:spcBef>
                <a:spcPts val="0"/>
              </a:spcBef>
              <a:spcAft>
                <a:spcPts val="0"/>
              </a:spcAft>
              <a:buClr>
                <a:srgbClr val="000000"/>
              </a:buClr>
              <a:buSzPts val="2300"/>
              <a:buFont typeface="Arial"/>
              <a:buChar char="•"/>
            </a:pPr>
            <a:r>
              <a:rPr lang="en-US" sz="2300" i="0">
                <a:solidFill>
                  <a:srgbClr val="000000"/>
                </a:solidFill>
                <a:latin typeface="Arial"/>
                <a:ea typeface="Arial"/>
                <a:cs typeface="Arial"/>
                <a:sym typeface="Arial"/>
              </a:rPr>
              <a:t>accessibility bias </a:t>
            </a:r>
            <a:endParaRPr/>
          </a:p>
          <a:p>
            <a:pPr marL="342900" marR="0" lvl="0" indent="-342900" algn="just" rtl="0">
              <a:lnSpc>
                <a:spcPct val="150000"/>
              </a:lnSpc>
              <a:spcBef>
                <a:spcPts val="0"/>
              </a:spcBef>
              <a:spcAft>
                <a:spcPts val="0"/>
              </a:spcAft>
              <a:buClr>
                <a:srgbClr val="000000"/>
              </a:buClr>
              <a:buSzPts val="2300"/>
              <a:buFont typeface="Arial"/>
              <a:buChar char="•"/>
            </a:pPr>
            <a:r>
              <a:rPr lang="en-US" sz="2300" i="0">
                <a:solidFill>
                  <a:srgbClr val="000000"/>
                </a:solidFill>
                <a:latin typeface="Arial"/>
                <a:ea typeface="Arial"/>
                <a:cs typeface="Arial"/>
                <a:sym typeface="Arial"/>
              </a:rPr>
              <a:t>confirmation bias.</a:t>
            </a:r>
            <a:endParaRPr/>
          </a:p>
        </p:txBody>
      </p:sp>
      <p:pic>
        <p:nvPicPr>
          <p:cNvPr id="436" name="Google Shape;436;p27"/>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
        <p:nvSpPr>
          <p:cNvPr id="437" name="Google Shape;437;p27"/>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sp>
        <p:nvSpPr>
          <p:cNvPr id="443" name="Google Shape;443;p28"/>
          <p:cNvSpPr/>
          <p:nvPr/>
        </p:nvSpPr>
        <p:spPr>
          <a:xfrm>
            <a:off x="617275" y="1422801"/>
            <a:ext cx="10812600" cy="4961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44" name="Google Shape;444;p28"/>
          <p:cNvSpPr txBox="1"/>
          <p:nvPr/>
        </p:nvSpPr>
        <p:spPr>
          <a:xfrm>
            <a:off x="2334517" y="864958"/>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BF9000"/>
                </a:solidFill>
                <a:latin typeface="Times New Roman"/>
                <a:ea typeface="Times New Roman"/>
                <a:cs typeface="Times New Roman"/>
                <a:sym typeface="Times New Roman"/>
              </a:rPr>
              <a:t>Countering Bias in Analysis</a:t>
            </a:r>
            <a:endParaRPr/>
          </a:p>
        </p:txBody>
      </p:sp>
      <p:sp>
        <p:nvSpPr>
          <p:cNvPr id="445" name="Google Shape;445;p28"/>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46" name="Google Shape;446;p28"/>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447" name="Google Shape;447;p28"/>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448" name="Google Shape;448;p28"/>
          <p:cNvSpPr txBox="1"/>
          <p:nvPr/>
        </p:nvSpPr>
        <p:spPr>
          <a:xfrm>
            <a:off x="712342" y="1828922"/>
            <a:ext cx="10541100" cy="429450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100" b="1" i="1">
                <a:solidFill>
                  <a:srgbClr val="000000"/>
                </a:solidFill>
                <a:latin typeface="Arial"/>
                <a:ea typeface="Arial"/>
                <a:cs typeface="Arial"/>
                <a:sym typeface="Arial"/>
              </a:rPr>
              <a:t>Accessibility bias</a:t>
            </a:r>
            <a:endParaRPr/>
          </a:p>
          <a:p>
            <a:pPr marL="0" marR="0" lvl="0" indent="0" algn="just" rtl="0">
              <a:lnSpc>
                <a:spcPct val="150000"/>
              </a:lnSpc>
              <a:spcBef>
                <a:spcPts val="0"/>
              </a:spcBef>
              <a:spcAft>
                <a:spcPts val="0"/>
              </a:spcAft>
              <a:buNone/>
            </a:pPr>
            <a:r>
              <a:rPr lang="en-US" sz="2100" i="0">
                <a:solidFill>
                  <a:srgbClr val="000000"/>
                </a:solidFill>
                <a:latin typeface="Arial"/>
                <a:ea typeface="Arial"/>
                <a:cs typeface="Arial"/>
                <a:sym typeface="Arial"/>
              </a:rPr>
              <a:t>People tend to make assumptions based on limited information and fail to seek information not already known. Analysts can protect against this bias by ensuring they analyze the data they need – not simply the data they have. The simplest way for analysts to do that is to look objectively at the question the analysis is answering and compare the data included in the analysis with the data they would collect in a perfect world. If the current dataset matches the ideal data (or if dependable proxies have been found for the desired data) analysts can move content forward, knowing they’ve minimized accessibility bias.</a:t>
            </a:r>
            <a:endParaRPr/>
          </a:p>
        </p:txBody>
      </p:sp>
      <p:pic>
        <p:nvPicPr>
          <p:cNvPr id="449" name="Google Shape;449;p28"/>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
        <p:nvSpPr>
          <p:cNvPr id="450" name="Google Shape;450;p28"/>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55"/>
        <p:cNvGrpSpPr/>
        <p:nvPr/>
      </p:nvGrpSpPr>
      <p:grpSpPr>
        <a:xfrm>
          <a:off x="0" y="0"/>
          <a:ext cx="0" cy="0"/>
          <a:chOff x="0" y="0"/>
          <a:chExt cx="0" cy="0"/>
        </a:xfrm>
      </p:grpSpPr>
      <p:sp>
        <p:nvSpPr>
          <p:cNvPr id="456" name="Google Shape;456;p29"/>
          <p:cNvSpPr/>
          <p:nvPr/>
        </p:nvSpPr>
        <p:spPr>
          <a:xfrm>
            <a:off x="617280" y="1422790"/>
            <a:ext cx="10812720" cy="454246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57" name="Google Shape;457;p29"/>
          <p:cNvSpPr txBox="1"/>
          <p:nvPr/>
        </p:nvSpPr>
        <p:spPr>
          <a:xfrm>
            <a:off x="2334517" y="864958"/>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BF9000"/>
                </a:solidFill>
                <a:latin typeface="Times New Roman"/>
                <a:ea typeface="Times New Roman"/>
                <a:cs typeface="Times New Roman"/>
                <a:sym typeface="Times New Roman"/>
              </a:rPr>
              <a:t>Countering Bias in Analysis</a:t>
            </a:r>
            <a:endParaRPr/>
          </a:p>
        </p:txBody>
      </p:sp>
      <p:sp>
        <p:nvSpPr>
          <p:cNvPr id="458" name="Google Shape;458;p29"/>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59" name="Google Shape;459;p29"/>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460" name="Google Shape;460;p29"/>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461" name="Google Shape;461;p29"/>
          <p:cNvSpPr txBox="1"/>
          <p:nvPr/>
        </p:nvSpPr>
        <p:spPr>
          <a:xfrm>
            <a:off x="712342" y="1828922"/>
            <a:ext cx="10541100" cy="378660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1">
                <a:solidFill>
                  <a:srgbClr val="000000"/>
                </a:solidFill>
                <a:latin typeface="Arial"/>
                <a:ea typeface="Arial"/>
                <a:cs typeface="Arial"/>
                <a:sym typeface="Arial"/>
              </a:rPr>
              <a:t>Accessibility bias</a:t>
            </a:r>
            <a:endParaRPr/>
          </a:p>
          <a:p>
            <a:pPr marL="0" marR="0" lvl="0" indent="0" algn="just" rtl="0">
              <a:lnSpc>
                <a:spcPct val="150000"/>
              </a:lnSpc>
              <a:spcBef>
                <a:spcPts val="0"/>
              </a:spcBef>
              <a:spcAft>
                <a:spcPts val="0"/>
              </a:spcAft>
              <a:buNone/>
            </a:pPr>
            <a:r>
              <a:rPr lang="en-US" sz="2400" b="0" i="0">
                <a:solidFill>
                  <a:srgbClr val="374151"/>
                </a:solidFill>
                <a:latin typeface="Arial"/>
                <a:ea typeface="Arial"/>
                <a:cs typeface="Arial"/>
                <a:sym typeface="Arial"/>
              </a:rPr>
              <a:t>Imagine a digital marketing agency analyzing the performance of a recent online advertising campaign for a client. The agency has access to data such as click-through rates, conversion rates, and engagement metrics from the campaign's digital platforms. In a rush to provide quick insights to the client, the analysts focus solely on the available data without considering external factors.</a:t>
            </a:r>
            <a:endParaRPr sz="2100" i="0">
              <a:solidFill>
                <a:srgbClr val="000000"/>
              </a:solidFill>
              <a:latin typeface="Arial"/>
              <a:ea typeface="Arial"/>
              <a:cs typeface="Arial"/>
              <a:sym typeface="Arial"/>
            </a:endParaRPr>
          </a:p>
        </p:txBody>
      </p:sp>
      <p:pic>
        <p:nvPicPr>
          <p:cNvPr id="462" name="Google Shape;462;p29"/>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
        <p:nvSpPr>
          <p:cNvPr id="463" name="Google Shape;463;p29"/>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68"/>
        <p:cNvGrpSpPr/>
        <p:nvPr/>
      </p:nvGrpSpPr>
      <p:grpSpPr>
        <a:xfrm>
          <a:off x="0" y="0"/>
          <a:ext cx="0" cy="0"/>
          <a:chOff x="0" y="0"/>
          <a:chExt cx="0" cy="0"/>
        </a:xfrm>
      </p:grpSpPr>
      <p:sp>
        <p:nvSpPr>
          <p:cNvPr id="469" name="Google Shape;469;p30"/>
          <p:cNvSpPr/>
          <p:nvPr/>
        </p:nvSpPr>
        <p:spPr>
          <a:xfrm>
            <a:off x="617280" y="1432314"/>
            <a:ext cx="10812720" cy="48388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70" name="Google Shape;470;p30"/>
          <p:cNvSpPr txBox="1"/>
          <p:nvPr/>
        </p:nvSpPr>
        <p:spPr>
          <a:xfrm>
            <a:off x="2334517" y="864958"/>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BF9000"/>
                </a:solidFill>
                <a:latin typeface="Times New Roman"/>
                <a:ea typeface="Times New Roman"/>
                <a:cs typeface="Times New Roman"/>
                <a:sym typeface="Times New Roman"/>
              </a:rPr>
              <a:t>Countering Bias in Analysis</a:t>
            </a:r>
            <a:endParaRPr/>
          </a:p>
        </p:txBody>
      </p:sp>
      <p:sp>
        <p:nvSpPr>
          <p:cNvPr id="471" name="Google Shape;471;p30"/>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72" name="Google Shape;472;p30"/>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473" name="Google Shape;473;p30"/>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474" name="Google Shape;474;p30"/>
          <p:cNvSpPr txBox="1"/>
          <p:nvPr/>
        </p:nvSpPr>
        <p:spPr>
          <a:xfrm>
            <a:off x="712342" y="1641418"/>
            <a:ext cx="10541000" cy="391305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1" dirty="0">
                <a:solidFill>
                  <a:srgbClr val="000000"/>
                </a:solidFill>
                <a:latin typeface="Arial"/>
                <a:ea typeface="Arial"/>
                <a:cs typeface="Arial"/>
                <a:sym typeface="Arial"/>
              </a:rPr>
              <a:t>Accessibility bias</a:t>
            </a:r>
            <a:endParaRPr dirty="0"/>
          </a:p>
          <a:p>
            <a:pPr marL="0" marR="0" lvl="0" indent="0" algn="just" rtl="0">
              <a:lnSpc>
                <a:spcPct val="150000"/>
              </a:lnSpc>
              <a:spcBef>
                <a:spcPts val="0"/>
              </a:spcBef>
              <a:spcAft>
                <a:spcPts val="0"/>
              </a:spcAft>
              <a:buNone/>
            </a:pPr>
            <a:r>
              <a:rPr lang="en-US" sz="2400" b="0" i="0" dirty="0">
                <a:solidFill>
                  <a:srgbClr val="374151"/>
                </a:solidFill>
                <a:latin typeface="Arial"/>
                <a:ea typeface="Arial"/>
                <a:cs typeface="Arial"/>
                <a:sym typeface="Arial"/>
              </a:rPr>
              <a:t>In this scenario, accessibility bias may occur if the analysts don't look beyond the metrics readily available to them. For instance, they might not consider external factors such as changes in market trends, competitor activities, or shifts in consumer behavior that could impact the campaign's effectiveness. By limiting their analysis to the data they have on hand, they risk missing out on a comprehensive understanding of what contributed to the campaign's success or challenges.</a:t>
            </a:r>
            <a:endParaRPr dirty="0"/>
          </a:p>
        </p:txBody>
      </p:sp>
      <p:pic>
        <p:nvPicPr>
          <p:cNvPr id="475" name="Google Shape;475;p30"/>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
        <p:nvSpPr>
          <p:cNvPr id="476" name="Google Shape;476;p30"/>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81"/>
        <p:cNvGrpSpPr/>
        <p:nvPr/>
      </p:nvGrpSpPr>
      <p:grpSpPr>
        <a:xfrm>
          <a:off x="0" y="0"/>
          <a:ext cx="0" cy="0"/>
          <a:chOff x="0" y="0"/>
          <a:chExt cx="0" cy="0"/>
        </a:xfrm>
      </p:grpSpPr>
      <p:sp>
        <p:nvSpPr>
          <p:cNvPr id="482" name="Google Shape;482;p31"/>
          <p:cNvSpPr/>
          <p:nvPr/>
        </p:nvSpPr>
        <p:spPr>
          <a:xfrm>
            <a:off x="617280" y="1422790"/>
            <a:ext cx="10812720" cy="454246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83" name="Google Shape;483;p31"/>
          <p:cNvSpPr txBox="1"/>
          <p:nvPr/>
        </p:nvSpPr>
        <p:spPr>
          <a:xfrm>
            <a:off x="2334517" y="864958"/>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BF9000"/>
                </a:solidFill>
                <a:latin typeface="Times New Roman"/>
                <a:ea typeface="Times New Roman"/>
                <a:cs typeface="Times New Roman"/>
                <a:sym typeface="Times New Roman"/>
              </a:rPr>
              <a:t>Countering Bias in Analysis</a:t>
            </a:r>
            <a:endParaRPr/>
          </a:p>
        </p:txBody>
      </p:sp>
      <p:sp>
        <p:nvSpPr>
          <p:cNvPr id="484" name="Google Shape;484;p31"/>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85" name="Google Shape;485;p31"/>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486" name="Google Shape;486;p31"/>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487" name="Google Shape;487;p31"/>
          <p:cNvSpPr txBox="1"/>
          <p:nvPr/>
        </p:nvSpPr>
        <p:spPr>
          <a:xfrm>
            <a:off x="712342" y="1692788"/>
            <a:ext cx="10541000" cy="446705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1">
                <a:solidFill>
                  <a:srgbClr val="000000"/>
                </a:solidFill>
                <a:latin typeface="Arial"/>
                <a:ea typeface="Arial"/>
                <a:cs typeface="Arial"/>
                <a:sym typeface="Arial"/>
              </a:rPr>
              <a:t>Accessibility bias</a:t>
            </a:r>
            <a:endParaRPr/>
          </a:p>
          <a:p>
            <a:pPr marL="0" marR="0" lvl="0" indent="0" algn="just" rtl="0">
              <a:lnSpc>
                <a:spcPct val="150000"/>
              </a:lnSpc>
              <a:spcBef>
                <a:spcPts val="0"/>
              </a:spcBef>
              <a:spcAft>
                <a:spcPts val="0"/>
              </a:spcAft>
              <a:buNone/>
            </a:pPr>
            <a:r>
              <a:rPr lang="en-US" sz="2400" b="0" i="0">
                <a:solidFill>
                  <a:srgbClr val="374151"/>
                </a:solidFill>
                <a:latin typeface="Arial"/>
                <a:ea typeface="Arial"/>
                <a:cs typeface="Arial"/>
                <a:sym typeface="Arial"/>
              </a:rPr>
              <a:t>To mitigate accessibility bias in digital marketing analytics, analysts should take a holistic approach. They should critically assess whether the data they have covers all relevant aspects of the campaign's performance. This may involve seeking additional data sources, considering external factors, and ensuring a more thorough analysis to provide the client with a well-rounded and accurate assessment of the digital marketing campaign.</a:t>
            </a:r>
            <a:endParaRPr/>
          </a:p>
          <a:p>
            <a:pPr marL="0" marR="0" lvl="0" indent="0" algn="just" rtl="0">
              <a:lnSpc>
                <a:spcPct val="150000"/>
              </a:lnSpc>
              <a:spcBef>
                <a:spcPts val="0"/>
              </a:spcBef>
              <a:spcAft>
                <a:spcPts val="0"/>
              </a:spcAft>
              <a:buNone/>
            </a:pPr>
            <a:endParaRPr sz="2400" b="0" i="0">
              <a:solidFill>
                <a:srgbClr val="374151"/>
              </a:solidFill>
              <a:latin typeface="Arial"/>
              <a:ea typeface="Arial"/>
              <a:cs typeface="Arial"/>
              <a:sym typeface="Arial"/>
            </a:endParaRPr>
          </a:p>
        </p:txBody>
      </p:sp>
      <p:pic>
        <p:nvPicPr>
          <p:cNvPr id="488" name="Google Shape;488;p31"/>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
        <p:nvSpPr>
          <p:cNvPr id="489" name="Google Shape;489;p31"/>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sp>
        <p:nvSpPr>
          <p:cNvPr id="490" name="Google Shape;490;p31"/>
          <p:cNvSpPr/>
          <p:nvPr/>
        </p:nvSpPr>
        <p:spPr>
          <a:xfrm>
            <a:off x="0" y="0"/>
            <a:ext cx="48641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Inter"/>
              <a:buNone/>
            </a:pPr>
            <a:br>
              <a:rPr lang="en-US" sz="1800" b="0" i="0" u="none" strike="noStrike" cap="none">
                <a:solidFill>
                  <a:srgbClr val="000000"/>
                </a:solidFill>
                <a:latin typeface="Inter"/>
                <a:ea typeface="Inter"/>
                <a:cs typeface="Inter"/>
                <a:sym typeface="Inter"/>
              </a:rPr>
            </a:b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95"/>
        <p:cNvGrpSpPr/>
        <p:nvPr/>
      </p:nvGrpSpPr>
      <p:grpSpPr>
        <a:xfrm>
          <a:off x="0" y="0"/>
          <a:ext cx="0" cy="0"/>
          <a:chOff x="0" y="0"/>
          <a:chExt cx="0" cy="0"/>
        </a:xfrm>
      </p:grpSpPr>
      <p:sp>
        <p:nvSpPr>
          <p:cNvPr id="496" name="Google Shape;496;p32"/>
          <p:cNvSpPr/>
          <p:nvPr/>
        </p:nvSpPr>
        <p:spPr>
          <a:xfrm>
            <a:off x="617280" y="1422789"/>
            <a:ext cx="10812720" cy="51662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97" name="Google Shape;497;p32"/>
          <p:cNvSpPr txBox="1"/>
          <p:nvPr/>
        </p:nvSpPr>
        <p:spPr>
          <a:xfrm>
            <a:off x="2334517" y="864958"/>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BF9000"/>
                </a:solidFill>
                <a:latin typeface="Times New Roman"/>
                <a:ea typeface="Times New Roman"/>
                <a:cs typeface="Times New Roman"/>
                <a:sym typeface="Times New Roman"/>
              </a:rPr>
              <a:t>Countering Bias in Analysis</a:t>
            </a:r>
            <a:endParaRPr/>
          </a:p>
        </p:txBody>
      </p:sp>
      <p:sp>
        <p:nvSpPr>
          <p:cNvPr id="498" name="Google Shape;498;p32"/>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99" name="Google Shape;499;p32"/>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500" name="Google Shape;500;p32"/>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501" name="Google Shape;501;p32"/>
          <p:cNvSpPr txBox="1"/>
          <p:nvPr/>
        </p:nvSpPr>
        <p:spPr>
          <a:xfrm>
            <a:off x="712342" y="1692788"/>
            <a:ext cx="10541000" cy="446705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1">
                <a:solidFill>
                  <a:srgbClr val="000000"/>
                </a:solidFill>
                <a:latin typeface="Arial"/>
                <a:ea typeface="Arial"/>
                <a:cs typeface="Arial"/>
                <a:sym typeface="Arial"/>
              </a:rPr>
              <a:t>Confirmation bias</a:t>
            </a:r>
            <a:endParaRPr/>
          </a:p>
          <a:p>
            <a:pPr marL="0" marR="0" lvl="0" indent="0" algn="just" rtl="0">
              <a:lnSpc>
                <a:spcPct val="150000"/>
              </a:lnSpc>
              <a:spcBef>
                <a:spcPts val="0"/>
              </a:spcBef>
              <a:spcAft>
                <a:spcPts val="0"/>
              </a:spcAft>
              <a:buNone/>
            </a:pPr>
            <a:r>
              <a:rPr lang="en-US" sz="2400" b="0" i="0">
                <a:solidFill>
                  <a:srgbClr val="374151"/>
                </a:solidFill>
                <a:latin typeface="Arial"/>
                <a:ea typeface="Arial"/>
                <a:cs typeface="Arial"/>
                <a:sym typeface="Arial"/>
              </a:rPr>
              <a:t>Approaching an analysis with a preconceived idea of what the data will say introduces the risk of confirmation bias. Such prejudice can lead an analyst to draw a conclusion after finding supporting evidence for that conclusion, without reviewing the entire dataset. The analyst will arrive at the answer they seek, but not necessarily the right answer. Analysts can counter confirmation bias by challenging their assumptions and allowing stories to rise from the data organically.</a:t>
            </a:r>
            <a:endParaRPr/>
          </a:p>
          <a:p>
            <a:pPr marL="0" marR="0" lvl="0" indent="0" algn="just" rtl="0">
              <a:lnSpc>
                <a:spcPct val="150000"/>
              </a:lnSpc>
              <a:spcBef>
                <a:spcPts val="0"/>
              </a:spcBef>
              <a:spcAft>
                <a:spcPts val="0"/>
              </a:spcAft>
              <a:buNone/>
            </a:pPr>
            <a:endParaRPr sz="2400" b="0" i="0">
              <a:solidFill>
                <a:srgbClr val="374151"/>
              </a:solidFill>
              <a:latin typeface="Arial"/>
              <a:ea typeface="Arial"/>
              <a:cs typeface="Arial"/>
              <a:sym typeface="Arial"/>
            </a:endParaRPr>
          </a:p>
        </p:txBody>
      </p:sp>
      <p:pic>
        <p:nvPicPr>
          <p:cNvPr id="502" name="Google Shape;502;p32"/>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
        <p:nvSpPr>
          <p:cNvPr id="503" name="Google Shape;503;p32"/>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sp>
        <p:nvSpPr>
          <p:cNvPr id="504" name="Google Shape;504;p32"/>
          <p:cNvSpPr/>
          <p:nvPr/>
        </p:nvSpPr>
        <p:spPr>
          <a:xfrm>
            <a:off x="0" y="0"/>
            <a:ext cx="48641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Inter"/>
              <a:buNone/>
            </a:pPr>
            <a:br>
              <a:rPr lang="en-US" sz="1800" b="0" i="0" u="none" strike="noStrike" cap="none">
                <a:solidFill>
                  <a:srgbClr val="000000"/>
                </a:solidFill>
                <a:latin typeface="Inter"/>
                <a:ea typeface="Inter"/>
                <a:cs typeface="Inter"/>
                <a:sym typeface="Inter"/>
              </a:rPr>
            </a:b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09"/>
        <p:cNvGrpSpPr/>
        <p:nvPr/>
      </p:nvGrpSpPr>
      <p:grpSpPr>
        <a:xfrm>
          <a:off x="0" y="0"/>
          <a:ext cx="0" cy="0"/>
          <a:chOff x="0" y="0"/>
          <a:chExt cx="0" cy="0"/>
        </a:xfrm>
      </p:grpSpPr>
      <p:sp>
        <p:nvSpPr>
          <p:cNvPr id="510" name="Google Shape;510;p33"/>
          <p:cNvSpPr/>
          <p:nvPr/>
        </p:nvSpPr>
        <p:spPr>
          <a:xfrm>
            <a:off x="617280" y="1422789"/>
            <a:ext cx="10812720" cy="528623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11" name="Google Shape;511;p33"/>
          <p:cNvSpPr txBox="1"/>
          <p:nvPr/>
        </p:nvSpPr>
        <p:spPr>
          <a:xfrm>
            <a:off x="2334517" y="864958"/>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BF9000"/>
                </a:solidFill>
                <a:latin typeface="Times New Roman"/>
                <a:ea typeface="Times New Roman"/>
                <a:cs typeface="Times New Roman"/>
                <a:sym typeface="Times New Roman"/>
              </a:rPr>
              <a:t>Countering Bias in Analysis</a:t>
            </a:r>
            <a:endParaRPr/>
          </a:p>
        </p:txBody>
      </p:sp>
      <p:sp>
        <p:nvSpPr>
          <p:cNvPr id="512" name="Google Shape;512;p33"/>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13" name="Google Shape;513;p33"/>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514" name="Google Shape;514;p33"/>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515" name="Google Shape;515;p33"/>
          <p:cNvSpPr txBox="1"/>
          <p:nvPr/>
        </p:nvSpPr>
        <p:spPr>
          <a:xfrm>
            <a:off x="712342" y="1692788"/>
            <a:ext cx="10541000" cy="461036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1" i="1">
                <a:solidFill>
                  <a:srgbClr val="000000"/>
                </a:solidFill>
                <a:latin typeface="Arial"/>
                <a:ea typeface="Arial"/>
                <a:cs typeface="Arial"/>
                <a:sym typeface="Arial"/>
              </a:rPr>
              <a:t>Confirmation bias</a:t>
            </a:r>
            <a:endParaRPr/>
          </a:p>
          <a:p>
            <a:pPr marL="0" marR="0" lvl="0" indent="0" algn="just" rtl="0">
              <a:lnSpc>
                <a:spcPct val="150000"/>
              </a:lnSpc>
              <a:spcBef>
                <a:spcPts val="0"/>
              </a:spcBef>
              <a:spcAft>
                <a:spcPts val="0"/>
              </a:spcAft>
              <a:buNone/>
            </a:pPr>
            <a:r>
              <a:rPr lang="en-US" sz="2200" b="0" i="0">
                <a:solidFill>
                  <a:srgbClr val="374151"/>
                </a:solidFill>
                <a:latin typeface="Arial"/>
                <a:ea typeface="Arial"/>
                <a:cs typeface="Arial"/>
                <a:sym typeface="Arial"/>
              </a:rPr>
              <a:t>A discussion between an analyst and the chief marketing officer (CMO) of a multinational quick-serve restaurant company illustrates the challenge of confirmation bias. During a three-hour meeting, the analyst presented an analysis that demonstrated the importance of digital media to this brand and substantiated the need to divert money from television advertising to online video. Hard-hitting facts related to demographic shifts, consumer behavior trends, and the ability to achieve more measurable levels of brand engagement build a strong, data-based case for how the brand could achieve greater results with a media plan that increased its online video presence. </a:t>
            </a:r>
            <a:endParaRPr/>
          </a:p>
        </p:txBody>
      </p:sp>
      <p:pic>
        <p:nvPicPr>
          <p:cNvPr id="516" name="Google Shape;516;p33"/>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
        <p:nvSpPr>
          <p:cNvPr id="517" name="Google Shape;517;p33"/>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sp>
        <p:nvSpPr>
          <p:cNvPr id="518" name="Google Shape;518;p33"/>
          <p:cNvSpPr/>
          <p:nvPr/>
        </p:nvSpPr>
        <p:spPr>
          <a:xfrm>
            <a:off x="0" y="0"/>
            <a:ext cx="48641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Inter"/>
              <a:buNone/>
            </a:pPr>
            <a:br>
              <a:rPr lang="en-US" sz="1800" b="0" i="0" u="none" strike="noStrike" cap="none">
                <a:solidFill>
                  <a:srgbClr val="000000"/>
                </a:solidFill>
                <a:latin typeface="Inter"/>
                <a:ea typeface="Inter"/>
                <a:cs typeface="Inter"/>
                <a:sym typeface="Inter"/>
              </a:rPr>
            </a:b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23"/>
        <p:cNvGrpSpPr/>
        <p:nvPr/>
      </p:nvGrpSpPr>
      <p:grpSpPr>
        <a:xfrm>
          <a:off x="0" y="0"/>
          <a:ext cx="0" cy="0"/>
          <a:chOff x="0" y="0"/>
          <a:chExt cx="0" cy="0"/>
        </a:xfrm>
      </p:grpSpPr>
      <p:sp>
        <p:nvSpPr>
          <p:cNvPr id="524" name="Google Shape;524;p34"/>
          <p:cNvSpPr/>
          <p:nvPr/>
        </p:nvSpPr>
        <p:spPr>
          <a:xfrm>
            <a:off x="617280" y="1422789"/>
            <a:ext cx="10812720" cy="51662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25" name="Google Shape;525;p34"/>
          <p:cNvSpPr txBox="1"/>
          <p:nvPr/>
        </p:nvSpPr>
        <p:spPr>
          <a:xfrm>
            <a:off x="2334517" y="864958"/>
            <a:ext cx="9521464"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a:solidFill>
                  <a:srgbClr val="BF9000"/>
                </a:solidFill>
                <a:latin typeface="Times New Roman"/>
                <a:ea typeface="Times New Roman"/>
                <a:cs typeface="Times New Roman"/>
                <a:sym typeface="Times New Roman"/>
              </a:rPr>
              <a:t>Countering Bias in Analysis</a:t>
            </a:r>
            <a:endParaRPr/>
          </a:p>
        </p:txBody>
      </p:sp>
      <p:sp>
        <p:nvSpPr>
          <p:cNvPr id="526" name="Google Shape;526;p34"/>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27" name="Google Shape;527;p34"/>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528" name="Google Shape;528;p34"/>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529" name="Google Shape;529;p34"/>
          <p:cNvSpPr txBox="1"/>
          <p:nvPr/>
        </p:nvSpPr>
        <p:spPr>
          <a:xfrm>
            <a:off x="712342" y="1692788"/>
            <a:ext cx="10541000" cy="461036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1" i="1">
                <a:solidFill>
                  <a:srgbClr val="000000"/>
                </a:solidFill>
                <a:latin typeface="Arial"/>
                <a:ea typeface="Arial"/>
                <a:cs typeface="Arial"/>
                <a:sym typeface="Arial"/>
              </a:rPr>
              <a:t>Confirmation bias</a:t>
            </a:r>
            <a:endParaRPr/>
          </a:p>
          <a:p>
            <a:pPr marL="0" marR="0" lvl="0" indent="0" algn="just" rtl="0">
              <a:lnSpc>
                <a:spcPct val="150000"/>
              </a:lnSpc>
              <a:spcBef>
                <a:spcPts val="0"/>
              </a:spcBef>
              <a:spcAft>
                <a:spcPts val="0"/>
              </a:spcAft>
              <a:buNone/>
            </a:pPr>
            <a:r>
              <a:rPr lang="en-US" sz="2200" b="0" i="0">
                <a:solidFill>
                  <a:srgbClr val="374151"/>
                </a:solidFill>
                <a:latin typeface="Arial"/>
                <a:ea typeface="Arial"/>
                <a:cs typeface="Arial"/>
                <a:sym typeface="Arial"/>
              </a:rPr>
              <a:t>The executive dismissed the analysis with a simple wave of his hand, saying, “We do our own analysis on our media spend. Each month, I look at the curve of our television ad spend over time and the curve of our sales over time and the two are almost perfectly correlated. TV drives our sales.”</a:t>
            </a:r>
            <a:endParaRPr/>
          </a:p>
          <a:p>
            <a:pPr marL="0" marR="0" lvl="0" indent="0" algn="just" rtl="0">
              <a:lnSpc>
                <a:spcPct val="150000"/>
              </a:lnSpc>
              <a:spcBef>
                <a:spcPts val="0"/>
              </a:spcBef>
              <a:spcAft>
                <a:spcPts val="0"/>
              </a:spcAft>
              <a:buNone/>
            </a:pPr>
            <a:r>
              <a:rPr lang="en-US" sz="2200" b="0" i="0">
                <a:solidFill>
                  <a:srgbClr val="374151"/>
                </a:solidFill>
                <a:latin typeface="Arial"/>
                <a:ea typeface="Arial"/>
                <a:cs typeface="Arial"/>
                <a:sym typeface="Arial"/>
              </a:rPr>
              <a:t>What followed was a conversation about correlation and the difference between it and causality. But we also talked about confirmation bias and how the analysis the brand conducted sought to confirm the CMO’s narrative rather than reveal the best results for the brand.</a:t>
            </a:r>
            <a:endParaRPr/>
          </a:p>
        </p:txBody>
      </p:sp>
      <p:pic>
        <p:nvPicPr>
          <p:cNvPr id="530" name="Google Shape;530;p34"/>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
        <p:nvSpPr>
          <p:cNvPr id="531" name="Google Shape;531;p34"/>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sp>
        <p:nvSpPr>
          <p:cNvPr id="532" name="Google Shape;532;p34"/>
          <p:cNvSpPr/>
          <p:nvPr/>
        </p:nvSpPr>
        <p:spPr>
          <a:xfrm>
            <a:off x="0" y="0"/>
            <a:ext cx="48641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Inter"/>
              <a:buNone/>
            </a:pPr>
            <a:br>
              <a:rPr lang="en-US" sz="1800" b="0" i="0" u="none" strike="noStrike" cap="none">
                <a:solidFill>
                  <a:srgbClr val="000000"/>
                </a:solidFill>
                <a:latin typeface="Inter"/>
                <a:ea typeface="Inter"/>
                <a:cs typeface="Inter"/>
                <a:sym typeface="Inter"/>
              </a:rPr>
            </a:b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7"/>
        <p:cNvGrpSpPr/>
        <p:nvPr/>
      </p:nvGrpSpPr>
      <p:grpSpPr>
        <a:xfrm>
          <a:off x="0" y="0"/>
          <a:ext cx="0" cy="0"/>
          <a:chOff x="0" y="0"/>
          <a:chExt cx="0" cy="0"/>
        </a:xfrm>
      </p:grpSpPr>
      <p:sp>
        <p:nvSpPr>
          <p:cNvPr id="538" name="Google Shape;538;p35"/>
          <p:cNvSpPr txBox="1"/>
          <p:nvPr/>
        </p:nvSpPr>
        <p:spPr>
          <a:xfrm>
            <a:off x="2583067" y="2797225"/>
            <a:ext cx="5862290" cy="61555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400" b="1">
                <a:solidFill>
                  <a:srgbClr val="7F6000"/>
                </a:solidFill>
                <a:latin typeface="Times New Roman"/>
                <a:ea typeface="Times New Roman"/>
                <a:cs typeface="Times New Roman"/>
                <a:sym typeface="Times New Roman"/>
              </a:rPr>
              <a:t>Storytelling with Data</a:t>
            </a:r>
            <a:endParaRPr/>
          </a:p>
        </p:txBody>
      </p:sp>
      <p:sp>
        <p:nvSpPr>
          <p:cNvPr id="539" name="Google Shape;539;p35"/>
          <p:cNvSpPr/>
          <p:nvPr/>
        </p:nvSpPr>
        <p:spPr>
          <a:xfrm>
            <a:off x="1178610" y="2404609"/>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40" name="Google Shape;540;p35"/>
          <p:cNvSpPr txBox="1"/>
          <p:nvPr/>
        </p:nvSpPr>
        <p:spPr>
          <a:xfrm>
            <a:off x="1389451" y="2445187"/>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541" name="Google Shape;541;p35"/>
          <p:cNvSpPr txBox="1"/>
          <p:nvPr/>
        </p:nvSpPr>
        <p:spPr>
          <a:xfrm>
            <a:off x="1450481" y="2701002"/>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542" name="Google Shape;542;p35"/>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543" name="Google Shape;543;p35"/>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48"/>
        <p:cNvGrpSpPr/>
        <p:nvPr/>
      </p:nvGrpSpPr>
      <p:grpSpPr>
        <a:xfrm>
          <a:off x="0" y="0"/>
          <a:ext cx="0" cy="0"/>
          <a:chOff x="0" y="0"/>
          <a:chExt cx="0" cy="0"/>
        </a:xfrm>
      </p:grpSpPr>
      <p:sp>
        <p:nvSpPr>
          <p:cNvPr id="549" name="Google Shape;549;p36"/>
          <p:cNvSpPr/>
          <p:nvPr/>
        </p:nvSpPr>
        <p:spPr>
          <a:xfrm>
            <a:off x="617280" y="1422789"/>
            <a:ext cx="10812720" cy="46221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50" name="Google Shape;550;p36"/>
          <p:cNvSpPr txBox="1"/>
          <p:nvPr/>
        </p:nvSpPr>
        <p:spPr>
          <a:xfrm>
            <a:off x="2334517" y="864958"/>
            <a:ext cx="952146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dk1"/>
                </a:solidFill>
                <a:latin typeface="Times New Roman"/>
                <a:ea typeface="Times New Roman"/>
                <a:cs typeface="Times New Roman"/>
                <a:sym typeface="Times New Roman"/>
              </a:rPr>
              <a:t>Storytelling with Data</a:t>
            </a:r>
            <a:endParaRPr/>
          </a:p>
        </p:txBody>
      </p:sp>
      <p:sp>
        <p:nvSpPr>
          <p:cNvPr id="551" name="Google Shape;551;p36"/>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52" name="Google Shape;552;p36"/>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553" name="Google Shape;553;p36"/>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554" name="Google Shape;554;p36"/>
          <p:cNvSpPr txBox="1"/>
          <p:nvPr/>
        </p:nvSpPr>
        <p:spPr>
          <a:xfrm>
            <a:off x="712342" y="1692788"/>
            <a:ext cx="10541000" cy="391305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a:solidFill>
                  <a:srgbClr val="374151"/>
                </a:solidFill>
                <a:latin typeface="Arial"/>
                <a:ea typeface="Arial"/>
                <a:cs typeface="Arial"/>
                <a:sym typeface="Arial"/>
              </a:rPr>
              <a:t>Studies show that people forget 80 percent of what they learn within 24 hours. As analysts who’ve worked so hard to construct stories by working through tons of data to craft perfect diamond insights, we want our audiences to remember what we say. Often, audiences forget information presented because it slips through gaps in attention or the information isn’t introduced in a memorable way. So, how does an analyst – as a Data Designer eager to present their story in an effective visual form – do that?</a:t>
            </a:r>
            <a:endParaRPr/>
          </a:p>
        </p:txBody>
      </p:sp>
      <p:pic>
        <p:nvPicPr>
          <p:cNvPr id="555" name="Google Shape;555;p36"/>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
        <p:nvSpPr>
          <p:cNvPr id="556" name="Google Shape;556;p36"/>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sp>
        <p:nvSpPr>
          <p:cNvPr id="557" name="Google Shape;557;p36"/>
          <p:cNvSpPr/>
          <p:nvPr/>
        </p:nvSpPr>
        <p:spPr>
          <a:xfrm>
            <a:off x="0" y="0"/>
            <a:ext cx="48641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Inter"/>
              <a:buNone/>
            </a:pPr>
            <a:br>
              <a:rPr lang="en-US" sz="1800" b="0" i="0" u="none" strike="noStrike" cap="none">
                <a:solidFill>
                  <a:srgbClr val="000000"/>
                </a:solidFill>
                <a:latin typeface="Inter"/>
                <a:ea typeface="Inter"/>
                <a:cs typeface="Inter"/>
                <a:sym typeface="Inter"/>
              </a:rPr>
            </a:b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62"/>
        <p:cNvGrpSpPr/>
        <p:nvPr/>
      </p:nvGrpSpPr>
      <p:grpSpPr>
        <a:xfrm>
          <a:off x="0" y="0"/>
          <a:ext cx="0" cy="0"/>
          <a:chOff x="0" y="0"/>
          <a:chExt cx="0" cy="0"/>
        </a:xfrm>
      </p:grpSpPr>
      <p:sp>
        <p:nvSpPr>
          <p:cNvPr id="563" name="Google Shape;563;p37"/>
          <p:cNvSpPr/>
          <p:nvPr/>
        </p:nvSpPr>
        <p:spPr>
          <a:xfrm>
            <a:off x="617280" y="1422789"/>
            <a:ext cx="10812720" cy="49612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64" name="Google Shape;564;p37"/>
          <p:cNvSpPr txBox="1"/>
          <p:nvPr/>
        </p:nvSpPr>
        <p:spPr>
          <a:xfrm>
            <a:off x="2334517" y="864958"/>
            <a:ext cx="952146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dk1"/>
                </a:solidFill>
                <a:latin typeface="Times New Roman"/>
                <a:ea typeface="Times New Roman"/>
                <a:cs typeface="Times New Roman"/>
                <a:sym typeface="Times New Roman"/>
              </a:rPr>
              <a:t>Storytelling with Data</a:t>
            </a:r>
            <a:endParaRPr/>
          </a:p>
        </p:txBody>
      </p:sp>
      <p:sp>
        <p:nvSpPr>
          <p:cNvPr id="565" name="Google Shape;565;p37"/>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66" name="Google Shape;566;p37"/>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567" name="Google Shape;567;p37"/>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568" name="Google Shape;568;p37"/>
          <p:cNvSpPr txBox="1"/>
          <p:nvPr/>
        </p:nvSpPr>
        <p:spPr>
          <a:xfrm>
            <a:off x="712342" y="1692788"/>
            <a:ext cx="10541000" cy="489364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374151"/>
                </a:solidFill>
                <a:latin typeface="Arial"/>
                <a:ea typeface="Arial"/>
                <a:cs typeface="Arial"/>
                <a:sym typeface="Arial"/>
              </a:rPr>
              <a:t>1- </a:t>
            </a:r>
            <a:r>
              <a:rPr lang="en-US" sz="2400" b="1" i="0">
                <a:solidFill>
                  <a:srgbClr val="374151"/>
                </a:solidFill>
                <a:latin typeface="Arial"/>
                <a:ea typeface="Arial"/>
                <a:cs typeface="Arial"/>
                <a:sym typeface="Arial"/>
              </a:rPr>
              <a:t>Know Your Audience:</a:t>
            </a:r>
            <a:endParaRPr sz="2400" b="0" i="0">
              <a:solidFill>
                <a:srgbClr val="374151"/>
              </a:solidFill>
              <a:latin typeface="Arial"/>
              <a:ea typeface="Arial"/>
              <a:cs typeface="Arial"/>
              <a:sym typeface="Arial"/>
            </a:endParaRPr>
          </a:p>
          <a:p>
            <a:pPr marL="0" marR="0" lvl="0" indent="-152400" algn="l" rtl="0">
              <a:spcBef>
                <a:spcPts val="0"/>
              </a:spcBef>
              <a:spcAft>
                <a:spcPts val="0"/>
              </a:spcAft>
              <a:buClr>
                <a:srgbClr val="374151"/>
              </a:buClr>
              <a:buSzPts val="2400"/>
              <a:buFont typeface="Arial"/>
              <a:buChar char="•"/>
            </a:pPr>
            <a:r>
              <a:rPr lang="en-US" sz="2400" b="0" i="0">
                <a:solidFill>
                  <a:srgbClr val="374151"/>
                </a:solidFill>
                <a:latin typeface="Arial"/>
                <a:ea typeface="Arial"/>
                <a:cs typeface="Arial"/>
                <a:sym typeface="Arial"/>
              </a:rPr>
              <a:t>Understand the background, expertise, and interests of your audience.</a:t>
            </a:r>
            <a:endParaRPr/>
          </a:p>
          <a:p>
            <a:pPr marL="0" marR="0" lvl="0" indent="-152400" algn="l" rtl="0">
              <a:spcBef>
                <a:spcPts val="0"/>
              </a:spcBef>
              <a:spcAft>
                <a:spcPts val="0"/>
              </a:spcAft>
              <a:buClr>
                <a:srgbClr val="374151"/>
              </a:buClr>
              <a:buSzPts val="2400"/>
              <a:buFont typeface="Arial"/>
              <a:buChar char="•"/>
            </a:pPr>
            <a:r>
              <a:rPr lang="en-US" sz="2400" b="0" i="0">
                <a:solidFill>
                  <a:srgbClr val="374151"/>
                </a:solidFill>
                <a:latin typeface="Arial"/>
                <a:ea typeface="Arial"/>
                <a:cs typeface="Arial"/>
                <a:sym typeface="Arial"/>
              </a:rPr>
              <a:t>Consider whether they are familiar with the specific terminology and concepts you'll be presenting.</a:t>
            </a:r>
            <a:endParaRPr/>
          </a:p>
          <a:p>
            <a:pPr marL="0" marR="0" lvl="0" indent="-152400" algn="l" rtl="0">
              <a:spcBef>
                <a:spcPts val="0"/>
              </a:spcBef>
              <a:spcAft>
                <a:spcPts val="0"/>
              </a:spcAft>
              <a:buClr>
                <a:srgbClr val="374151"/>
              </a:buClr>
              <a:buSzPts val="2400"/>
              <a:buFont typeface="Arial"/>
              <a:buChar char="•"/>
            </a:pPr>
            <a:r>
              <a:rPr lang="en-US" sz="2400" b="0" i="0">
                <a:solidFill>
                  <a:srgbClr val="374151"/>
                </a:solidFill>
                <a:latin typeface="Arial"/>
                <a:ea typeface="Arial"/>
                <a:cs typeface="Arial"/>
                <a:sym typeface="Arial"/>
              </a:rPr>
              <a:t>Tailor your storytelling approach to resonate with the audience's perspective and priorities.</a:t>
            </a:r>
            <a:endParaRPr/>
          </a:p>
          <a:p>
            <a:pPr marL="0" marR="0" lvl="0" indent="0" algn="l" rtl="0">
              <a:spcBef>
                <a:spcPts val="0"/>
              </a:spcBef>
              <a:spcAft>
                <a:spcPts val="0"/>
              </a:spcAft>
              <a:buNone/>
            </a:pPr>
            <a:endParaRPr sz="2400" b="0" i="0">
              <a:solidFill>
                <a:srgbClr val="374151"/>
              </a:solidFill>
              <a:latin typeface="Arial"/>
              <a:ea typeface="Arial"/>
              <a:cs typeface="Arial"/>
              <a:sym typeface="Arial"/>
            </a:endParaRPr>
          </a:p>
          <a:p>
            <a:pPr marL="0" marR="0" lvl="0" indent="0" algn="l" rtl="0">
              <a:spcBef>
                <a:spcPts val="0"/>
              </a:spcBef>
              <a:spcAft>
                <a:spcPts val="0"/>
              </a:spcAft>
              <a:buNone/>
            </a:pPr>
            <a:r>
              <a:rPr lang="en-US" sz="2400" b="1" i="0">
                <a:solidFill>
                  <a:srgbClr val="374151"/>
                </a:solidFill>
                <a:latin typeface="Arial"/>
                <a:ea typeface="Arial"/>
                <a:cs typeface="Arial"/>
                <a:sym typeface="Arial"/>
              </a:rPr>
              <a:t>2- Simplify Complexity:</a:t>
            </a:r>
            <a:endParaRPr sz="2400" b="0" i="0">
              <a:solidFill>
                <a:srgbClr val="374151"/>
              </a:solidFill>
              <a:latin typeface="Arial"/>
              <a:ea typeface="Arial"/>
              <a:cs typeface="Arial"/>
              <a:sym typeface="Arial"/>
            </a:endParaRPr>
          </a:p>
          <a:p>
            <a:pPr marL="0" marR="0" lvl="0" indent="-152400" algn="l" rtl="0">
              <a:spcBef>
                <a:spcPts val="0"/>
              </a:spcBef>
              <a:spcAft>
                <a:spcPts val="0"/>
              </a:spcAft>
              <a:buClr>
                <a:srgbClr val="374151"/>
              </a:buClr>
              <a:buSzPts val="2400"/>
              <a:buFont typeface="Arial"/>
              <a:buChar char="•"/>
            </a:pPr>
            <a:r>
              <a:rPr lang="en-US" sz="2400" b="0" i="0">
                <a:solidFill>
                  <a:srgbClr val="374151"/>
                </a:solidFill>
                <a:latin typeface="Arial"/>
                <a:ea typeface="Arial"/>
                <a:cs typeface="Arial"/>
                <a:sym typeface="Arial"/>
              </a:rPr>
              <a:t>Identify the core message you want to convey and break down complex data into digestible components.</a:t>
            </a:r>
            <a:endParaRPr/>
          </a:p>
          <a:p>
            <a:pPr marL="0" marR="0" lvl="0" indent="-152400" algn="l" rtl="0">
              <a:spcBef>
                <a:spcPts val="0"/>
              </a:spcBef>
              <a:spcAft>
                <a:spcPts val="0"/>
              </a:spcAft>
              <a:buClr>
                <a:srgbClr val="374151"/>
              </a:buClr>
              <a:buSzPts val="2400"/>
              <a:buFont typeface="Arial"/>
              <a:buChar char="•"/>
            </a:pPr>
            <a:r>
              <a:rPr lang="en-US" sz="2400" b="0" i="0">
                <a:solidFill>
                  <a:srgbClr val="374151"/>
                </a:solidFill>
                <a:latin typeface="Arial"/>
                <a:ea typeface="Arial"/>
                <a:cs typeface="Arial"/>
                <a:sym typeface="Arial"/>
              </a:rPr>
              <a:t>Avoid jargon or technical terms that might confuse your audience.</a:t>
            </a:r>
            <a:endParaRPr/>
          </a:p>
          <a:p>
            <a:pPr marL="0" marR="0" lvl="0" indent="-152400" algn="l" rtl="0">
              <a:spcBef>
                <a:spcPts val="0"/>
              </a:spcBef>
              <a:spcAft>
                <a:spcPts val="0"/>
              </a:spcAft>
              <a:buClr>
                <a:srgbClr val="374151"/>
              </a:buClr>
              <a:buSzPts val="2400"/>
              <a:buFont typeface="Arial"/>
              <a:buChar char="•"/>
            </a:pPr>
            <a:r>
              <a:rPr lang="en-US" sz="2400" b="0" i="0">
                <a:solidFill>
                  <a:srgbClr val="374151"/>
                </a:solidFill>
                <a:latin typeface="Arial"/>
                <a:ea typeface="Arial"/>
                <a:cs typeface="Arial"/>
                <a:sym typeface="Arial"/>
              </a:rPr>
              <a:t>Use analogies or real-world examples to simplify intricate concepts.</a:t>
            </a:r>
            <a:endParaRPr/>
          </a:p>
          <a:p>
            <a:pPr marL="0" marR="0" lvl="0" indent="0" algn="l" rtl="0">
              <a:spcBef>
                <a:spcPts val="0"/>
              </a:spcBef>
              <a:spcAft>
                <a:spcPts val="0"/>
              </a:spcAft>
              <a:buNone/>
            </a:pPr>
            <a:endParaRPr sz="2400" b="0" i="0">
              <a:solidFill>
                <a:srgbClr val="374151"/>
              </a:solidFill>
              <a:latin typeface="Arial"/>
              <a:ea typeface="Arial"/>
              <a:cs typeface="Arial"/>
              <a:sym typeface="Arial"/>
            </a:endParaRPr>
          </a:p>
        </p:txBody>
      </p:sp>
      <p:pic>
        <p:nvPicPr>
          <p:cNvPr id="569" name="Google Shape;569;p37"/>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
        <p:nvSpPr>
          <p:cNvPr id="570" name="Google Shape;570;p37"/>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sp>
        <p:nvSpPr>
          <p:cNvPr id="571" name="Google Shape;571;p37"/>
          <p:cNvSpPr/>
          <p:nvPr/>
        </p:nvSpPr>
        <p:spPr>
          <a:xfrm>
            <a:off x="0" y="0"/>
            <a:ext cx="48641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Inter"/>
              <a:buNone/>
            </a:pPr>
            <a:br>
              <a:rPr lang="en-US" sz="1800" b="0" i="0" u="none" strike="noStrike" cap="none">
                <a:solidFill>
                  <a:srgbClr val="000000"/>
                </a:solidFill>
                <a:latin typeface="Inter"/>
                <a:ea typeface="Inter"/>
                <a:cs typeface="Inter"/>
                <a:sym typeface="Inter"/>
              </a:rPr>
            </a:b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76"/>
        <p:cNvGrpSpPr/>
        <p:nvPr/>
      </p:nvGrpSpPr>
      <p:grpSpPr>
        <a:xfrm>
          <a:off x="0" y="0"/>
          <a:ext cx="0" cy="0"/>
          <a:chOff x="0" y="0"/>
          <a:chExt cx="0" cy="0"/>
        </a:xfrm>
      </p:grpSpPr>
      <p:sp>
        <p:nvSpPr>
          <p:cNvPr id="577" name="Google Shape;577;p38"/>
          <p:cNvSpPr/>
          <p:nvPr/>
        </p:nvSpPr>
        <p:spPr>
          <a:xfrm>
            <a:off x="617280" y="1422789"/>
            <a:ext cx="10812720" cy="49612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8" name="Google Shape;578;p38"/>
          <p:cNvSpPr txBox="1"/>
          <p:nvPr/>
        </p:nvSpPr>
        <p:spPr>
          <a:xfrm>
            <a:off x="2334517" y="864958"/>
            <a:ext cx="952146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dk1"/>
                </a:solidFill>
                <a:latin typeface="Times New Roman"/>
                <a:ea typeface="Times New Roman"/>
                <a:cs typeface="Times New Roman"/>
                <a:sym typeface="Times New Roman"/>
              </a:rPr>
              <a:t>Storytelling with Data</a:t>
            </a:r>
            <a:endParaRPr/>
          </a:p>
        </p:txBody>
      </p:sp>
      <p:sp>
        <p:nvSpPr>
          <p:cNvPr id="579" name="Google Shape;579;p38"/>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80" name="Google Shape;580;p38"/>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581" name="Google Shape;581;p38"/>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582" name="Google Shape;582;p38"/>
          <p:cNvSpPr txBox="1"/>
          <p:nvPr/>
        </p:nvSpPr>
        <p:spPr>
          <a:xfrm>
            <a:off x="712342" y="1692788"/>
            <a:ext cx="10541000" cy="452431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rgbClr val="374151"/>
                </a:solidFill>
                <a:latin typeface="Arial"/>
                <a:ea typeface="Arial"/>
                <a:cs typeface="Arial"/>
                <a:sym typeface="Arial"/>
              </a:rPr>
              <a:t>3- Create a Clear Narrative:</a:t>
            </a:r>
            <a:endParaRPr sz="2400" b="0" i="0">
              <a:solidFill>
                <a:srgbClr val="374151"/>
              </a:solidFill>
              <a:latin typeface="Arial"/>
              <a:ea typeface="Arial"/>
              <a:cs typeface="Arial"/>
              <a:sym typeface="Arial"/>
            </a:endParaRPr>
          </a:p>
          <a:p>
            <a:pPr marL="0" marR="0" lvl="0" indent="-152400" algn="l" rtl="0">
              <a:spcBef>
                <a:spcPts val="0"/>
              </a:spcBef>
              <a:spcAft>
                <a:spcPts val="0"/>
              </a:spcAft>
              <a:buClr>
                <a:srgbClr val="374151"/>
              </a:buClr>
              <a:buSzPts val="2400"/>
              <a:buFont typeface="Arial"/>
              <a:buChar char="•"/>
            </a:pPr>
            <a:r>
              <a:rPr lang="en-US" sz="2400" b="0" i="0">
                <a:solidFill>
                  <a:srgbClr val="374151"/>
                </a:solidFill>
                <a:latin typeface="Arial"/>
                <a:ea typeface="Arial"/>
                <a:cs typeface="Arial"/>
                <a:sym typeface="Arial"/>
              </a:rPr>
              <a:t>Structure your presentation with a clear storyline that has a beginning, middle, and end.</a:t>
            </a:r>
            <a:endParaRPr/>
          </a:p>
          <a:p>
            <a:pPr marL="0" marR="0" lvl="0" indent="-152400" algn="l" rtl="0">
              <a:spcBef>
                <a:spcPts val="0"/>
              </a:spcBef>
              <a:spcAft>
                <a:spcPts val="0"/>
              </a:spcAft>
              <a:buClr>
                <a:srgbClr val="374151"/>
              </a:buClr>
              <a:buSzPts val="2400"/>
              <a:buFont typeface="Arial"/>
              <a:buChar char="•"/>
            </a:pPr>
            <a:r>
              <a:rPr lang="en-US" sz="2400" b="0" i="0">
                <a:solidFill>
                  <a:srgbClr val="374151"/>
                </a:solidFill>
                <a:latin typeface="Arial"/>
                <a:ea typeface="Arial"/>
                <a:cs typeface="Arial"/>
                <a:sym typeface="Arial"/>
              </a:rPr>
              <a:t>Ensure a logical flow of information, guiding your audience through the journey of your data insights.</a:t>
            </a:r>
            <a:endParaRPr/>
          </a:p>
          <a:p>
            <a:pPr marL="0" marR="0" lvl="0" indent="-152400" algn="l" rtl="0">
              <a:spcBef>
                <a:spcPts val="0"/>
              </a:spcBef>
              <a:spcAft>
                <a:spcPts val="0"/>
              </a:spcAft>
              <a:buClr>
                <a:srgbClr val="374151"/>
              </a:buClr>
              <a:buSzPts val="2400"/>
              <a:buFont typeface="Arial"/>
              <a:buChar char="•"/>
            </a:pPr>
            <a:r>
              <a:rPr lang="en-US" sz="2400" b="0" i="0">
                <a:solidFill>
                  <a:srgbClr val="374151"/>
                </a:solidFill>
                <a:latin typeface="Arial"/>
                <a:ea typeface="Arial"/>
                <a:cs typeface="Arial"/>
                <a:sym typeface="Arial"/>
              </a:rPr>
              <a:t>Use a narrative arc to build suspense or emphasize key points.</a:t>
            </a:r>
            <a:endParaRPr/>
          </a:p>
          <a:p>
            <a:pPr marL="0" marR="0" lvl="0" indent="0" algn="l" rtl="0">
              <a:spcBef>
                <a:spcPts val="0"/>
              </a:spcBef>
              <a:spcAft>
                <a:spcPts val="0"/>
              </a:spcAft>
              <a:buClr>
                <a:schemeClr val="dk1"/>
              </a:buClr>
              <a:buSzPts val="2400"/>
              <a:buFont typeface="Arial"/>
              <a:buNone/>
            </a:pPr>
            <a:endParaRPr sz="2400">
              <a:solidFill>
                <a:srgbClr val="374151"/>
              </a:solidFill>
              <a:latin typeface="Arial"/>
              <a:ea typeface="Arial"/>
              <a:cs typeface="Arial"/>
              <a:sym typeface="Arial"/>
            </a:endParaRPr>
          </a:p>
          <a:p>
            <a:pPr marL="0" marR="0" lvl="0" indent="0" algn="l" rtl="0">
              <a:spcBef>
                <a:spcPts val="0"/>
              </a:spcBef>
              <a:spcAft>
                <a:spcPts val="0"/>
              </a:spcAft>
              <a:buNone/>
            </a:pPr>
            <a:r>
              <a:rPr lang="en-US" sz="2400" b="1" i="0">
                <a:solidFill>
                  <a:srgbClr val="374151"/>
                </a:solidFill>
                <a:latin typeface="Arial"/>
                <a:ea typeface="Arial"/>
                <a:cs typeface="Arial"/>
                <a:sym typeface="Arial"/>
              </a:rPr>
              <a:t>4- Use Visualizations Wisely:</a:t>
            </a:r>
            <a:endParaRPr sz="2400" b="0" i="0">
              <a:solidFill>
                <a:srgbClr val="374151"/>
              </a:solidFill>
              <a:latin typeface="Arial"/>
              <a:ea typeface="Arial"/>
              <a:cs typeface="Arial"/>
              <a:sym typeface="Arial"/>
            </a:endParaRPr>
          </a:p>
          <a:p>
            <a:pPr marL="0" marR="0" lvl="0" indent="-152400" algn="l" rtl="0">
              <a:spcBef>
                <a:spcPts val="0"/>
              </a:spcBef>
              <a:spcAft>
                <a:spcPts val="0"/>
              </a:spcAft>
              <a:buClr>
                <a:srgbClr val="374151"/>
              </a:buClr>
              <a:buSzPts val="2400"/>
              <a:buFont typeface="Arial"/>
              <a:buChar char="•"/>
            </a:pPr>
            <a:r>
              <a:rPr lang="en-US" sz="2400" b="0" i="0">
                <a:solidFill>
                  <a:srgbClr val="374151"/>
                </a:solidFill>
                <a:latin typeface="Arial"/>
                <a:ea typeface="Arial"/>
                <a:cs typeface="Arial"/>
                <a:sym typeface="Arial"/>
              </a:rPr>
              <a:t>Choose visualizations that align with the data and enhance understanding.</a:t>
            </a:r>
            <a:endParaRPr/>
          </a:p>
          <a:p>
            <a:pPr marL="0" marR="0" lvl="0" indent="-152400" algn="l" rtl="0">
              <a:spcBef>
                <a:spcPts val="0"/>
              </a:spcBef>
              <a:spcAft>
                <a:spcPts val="0"/>
              </a:spcAft>
              <a:buClr>
                <a:srgbClr val="374151"/>
              </a:buClr>
              <a:buSzPts val="2400"/>
              <a:buFont typeface="Arial"/>
              <a:buChar char="•"/>
            </a:pPr>
            <a:r>
              <a:rPr lang="en-US" sz="2400" b="0" i="0">
                <a:solidFill>
                  <a:srgbClr val="374151"/>
                </a:solidFill>
                <a:latin typeface="Arial"/>
                <a:ea typeface="Arial"/>
                <a:cs typeface="Arial"/>
                <a:sym typeface="Arial"/>
              </a:rPr>
              <a:t>Avoid unnecessary complexity in visuals; simplicity often aids comprehension.</a:t>
            </a:r>
            <a:endParaRPr/>
          </a:p>
          <a:p>
            <a:pPr marL="0" marR="0" lvl="0" indent="-152400" algn="l" rtl="0">
              <a:spcBef>
                <a:spcPts val="0"/>
              </a:spcBef>
              <a:spcAft>
                <a:spcPts val="0"/>
              </a:spcAft>
              <a:buClr>
                <a:srgbClr val="374151"/>
              </a:buClr>
              <a:buSzPts val="2400"/>
              <a:buFont typeface="Arial"/>
              <a:buChar char="•"/>
            </a:pPr>
            <a:r>
              <a:rPr lang="en-US" sz="2400" b="0" i="0">
                <a:solidFill>
                  <a:srgbClr val="374151"/>
                </a:solidFill>
                <a:latin typeface="Arial"/>
                <a:ea typeface="Arial"/>
                <a:cs typeface="Arial"/>
                <a:sym typeface="Arial"/>
              </a:rPr>
              <a:t>Provide clear labels and context for each visualization to aid interpretation.</a:t>
            </a:r>
            <a:endParaRPr/>
          </a:p>
          <a:p>
            <a:pPr marL="0" marR="0" lvl="0" indent="0" algn="l" rtl="0">
              <a:spcBef>
                <a:spcPts val="0"/>
              </a:spcBef>
              <a:spcAft>
                <a:spcPts val="0"/>
              </a:spcAft>
              <a:buNone/>
            </a:pPr>
            <a:endParaRPr sz="2400" b="0" i="0">
              <a:solidFill>
                <a:srgbClr val="374151"/>
              </a:solidFill>
              <a:latin typeface="Arial"/>
              <a:ea typeface="Arial"/>
              <a:cs typeface="Arial"/>
              <a:sym typeface="Arial"/>
            </a:endParaRPr>
          </a:p>
        </p:txBody>
      </p:sp>
      <p:pic>
        <p:nvPicPr>
          <p:cNvPr id="583" name="Google Shape;583;p38"/>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
        <p:nvSpPr>
          <p:cNvPr id="584" name="Google Shape;584;p38"/>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sp>
        <p:nvSpPr>
          <p:cNvPr id="585" name="Google Shape;585;p38"/>
          <p:cNvSpPr/>
          <p:nvPr/>
        </p:nvSpPr>
        <p:spPr>
          <a:xfrm>
            <a:off x="0" y="0"/>
            <a:ext cx="48641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Inter"/>
              <a:buNone/>
            </a:pPr>
            <a:br>
              <a:rPr lang="en-US" sz="1800" b="0" i="0" u="none" strike="noStrike" cap="none">
                <a:solidFill>
                  <a:srgbClr val="000000"/>
                </a:solidFill>
                <a:latin typeface="Inter"/>
                <a:ea typeface="Inter"/>
                <a:cs typeface="Inter"/>
                <a:sym typeface="Inter"/>
              </a:rPr>
            </a:b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90"/>
        <p:cNvGrpSpPr/>
        <p:nvPr/>
      </p:nvGrpSpPr>
      <p:grpSpPr>
        <a:xfrm>
          <a:off x="0" y="0"/>
          <a:ext cx="0" cy="0"/>
          <a:chOff x="0" y="0"/>
          <a:chExt cx="0" cy="0"/>
        </a:xfrm>
      </p:grpSpPr>
      <p:sp>
        <p:nvSpPr>
          <p:cNvPr id="591" name="Google Shape;591;p39"/>
          <p:cNvSpPr/>
          <p:nvPr/>
        </p:nvSpPr>
        <p:spPr>
          <a:xfrm>
            <a:off x="617275" y="1422801"/>
            <a:ext cx="10812600" cy="51648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92" name="Google Shape;592;p39"/>
          <p:cNvSpPr txBox="1"/>
          <p:nvPr/>
        </p:nvSpPr>
        <p:spPr>
          <a:xfrm>
            <a:off x="2334517" y="864958"/>
            <a:ext cx="952146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dk1"/>
                </a:solidFill>
                <a:latin typeface="Times New Roman"/>
                <a:ea typeface="Times New Roman"/>
                <a:cs typeface="Times New Roman"/>
                <a:sym typeface="Times New Roman"/>
              </a:rPr>
              <a:t>Storytelling with Data</a:t>
            </a:r>
            <a:endParaRPr/>
          </a:p>
        </p:txBody>
      </p:sp>
      <p:sp>
        <p:nvSpPr>
          <p:cNvPr id="593" name="Google Shape;593;p39"/>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94" name="Google Shape;594;p39"/>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595" name="Google Shape;595;p39"/>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596" name="Google Shape;596;p39"/>
          <p:cNvSpPr txBox="1"/>
          <p:nvPr/>
        </p:nvSpPr>
        <p:spPr>
          <a:xfrm>
            <a:off x="712350" y="1692800"/>
            <a:ext cx="10812600" cy="48948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rgbClr val="374151"/>
                </a:solidFill>
                <a:latin typeface="Arial"/>
                <a:ea typeface="Arial"/>
                <a:cs typeface="Arial"/>
                <a:sym typeface="Arial"/>
              </a:rPr>
              <a:t>5- Focus on Key Insights:</a:t>
            </a:r>
            <a:endParaRPr sz="2400" b="0" i="0">
              <a:solidFill>
                <a:srgbClr val="374151"/>
              </a:solidFill>
              <a:latin typeface="Arial"/>
              <a:ea typeface="Arial"/>
              <a:cs typeface="Arial"/>
              <a:sym typeface="Arial"/>
            </a:endParaRPr>
          </a:p>
          <a:p>
            <a:pPr marL="800100" marR="0" lvl="1" indent="-342900" algn="l" rtl="0">
              <a:spcBef>
                <a:spcPts val="0"/>
              </a:spcBef>
              <a:spcAft>
                <a:spcPts val="0"/>
              </a:spcAft>
              <a:buClr>
                <a:srgbClr val="374151"/>
              </a:buClr>
              <a:buSzPts val="2400"/>
              <a:buFont typeface="Arial"/>
              <a:buChar char="•"/>
            </a:pPr>
            <a:r>
              <a:rPr lang="en-US" sz="2400" b="0" i="0" u="none" strike="noStrike" cap="none">
                <a:solidFill>
                  <a:srgbClr val="374151"/>
                </a:solidFill>
                <a:latin typeface="Arial"/>
                <a:ea typeface="Arial"/>
                <a:cs typeface="Arial"/>
                <a:sym typeface="Arial"/>
              </a:rPr>
              <a:t>Prioritize the most critical findings that align with the overarching narrative.</a:t>
            </a:r>
            <a:endParaRPr/>
          </a:p>
          <a:p>
            <a:pPr marL="800100" marR="0" lvl="1" indent="-342900" algn="l" rtl="0">
              <a:spcBef>
                <a:spcPts val="0"/>
              </a:spcBef>
              <a:spcAft>
                <a:spcPts val="0"/>
              </a:spcAft>
              <a:buClr>
                <a:srgbClr val="374151"/>
              </a:buClr>
              <a:buSzPts val="2400"/>
              <a:buFont typeface="Arial"/>
              <a:buChar char="•"/>
            </a:pPr>
            <a:r>
              <a:rPr lang="en-US" sz="2400" b="0" i="0" u="none" strike="noStrike" cap="none">
                <a:solidFill>
                  <a:srgbClr val="374151"/>
                </a:solidFill>
                <a:latin typeface="Arial"/>
                <a:ea typeface="Arial"/>
                <a:cs typeface="Arial"/>
                <a:sym typeface="Arial"/>
              </a:rPr>
              <a:t>Use visual cues, such as color or emphasis, to highlight key data points.</a:t>
            </a:r>
            <a:endParaRPr/>
          </a:p>
          <a:p>
            <a:pPr marL="800100" marR="0" lvl="1" indent="-342900" algn="l" rtl="0">
              <a:spcBef>
                <a:spcPts val="0"/>
              </a:spcBef>
              <a:spcAft>
                <a:spcPts val="0"/>
              </a:spcAft>
              <a:buClr>
                <a:srgbClr val="374151"/>
              </a:buClr>
              <a:buSzPts val="2400"/>
              <a:buFont typeface="Arial"/>
              <a:buChar char="•"/>
            </a:pPr>
            <a:r>
              <a:rPr lang="en-US" sz="2400" b="0" i="0" u="none" strike="noStrike" cap="none">
                <a:solidFill>
                  <a:srgbClr val="374151"/>
                </a:solidFill>
                <a:latin typeface="Arial"/>
                <a:ea typeface="Arial"/>
                <a:cs typeface="Arial"/>
                <a:sym typeface="Arial"/>
              </a:rPr>
              <a:t>Avoid overwhelming your audience with unnecessary details.</a:t>
            </a:r>
            <a:endParaRPr/>
          </a:p>
          <a:p>
            <a:pPr marL="0" marR="0" lvl="0" indent="0" algn="l" rtl="0">
              <a:spcBef>
                <a:spcPts val="0"/>
              </a:spcBef>
              <a:spcAft>
                <a:spcPts val="0"/>
              </a:spcAft>
              <a:buNone/>
            </a:pPr>
            <a:endParaRPr sz="2400">
              <a:solidFill>
                <a:srgbClr val="374151"/>
              </a:solidFill>
              <a:latin typeface="Arial"/>
              <a:ea typeface="Arial"/>
              <a:cs typeface="Arial"/>
              <a:sym typeface="Arial"/>
            </a:endParaRPr>
          </a:p>
          <a:p>
            <a:pPr marL="0" marR="0" lvl="0" indent="0" algn="l" rtl="0">
              <a:spcBef>
                <a:spcPts val="0"/>
              </a:spcBef>
              <a:spcAft>
                <a:spcPts val="0"/>
              </a:spcAft>
              <a:buNone/>
            </a:pPr>
            <a:r>
              <a:rPr lang="en-US" sz="2400" b="1" i="0">
                <a:solidFill>
                  <a:srgbClr val="374151"/>
                </a:solidFill>
                <a:latin typeface="Arial"/>
                <a:ea typeface="Arial"/>
                <a:cs typeface="Arial"/>
                <a:sym typeface="Arial"/>
              </a:rPr>
              <a:t>6- Make it Relatable:</a:t>
            </a:r>
            <a:endParaRPr sz="2400" b="0" i="0">
              <a:solidFill>
                <a:srgbClr val="374151"/>
              </a:solidFill>
              <a:latin typeface="Arial"/>
              <a:ea typeface="Arial"/>
              <a:cs typeface="Arial"/>
              <a:sym typeface="Arial"/>
            </a:endParaRPr>
          </a:p>
          <a:p>
            <a:pPr marL="800100" marR="0" lvl="1" indent="-342900" algn="l" rtl="0">
              <a:spcBef>
                <a:spcPts val="0"/>
              </a:spcBef>
              <a:spcAft>
                <a:spcPts val="0"/>
              </a:spcAft>
              <a:buClr>
                <a:srgbClr val="374151"/>
              </a:buClr>
              <a:buSzPts val="2400"/>
              <a:buFont typeface="Arial"/>
              <a:buChar char="•"/>
            </a:pPr>
            <a:r>
              <a:rPr lang="en-US" sz="2400" b="0" i="0" u="none" strike="noStrike" cap="none">
                <a:solidFill>
                  <a:srgbClr val="374151"/>
                </a:solidFill>
                <a:latin typeface="Arial"/>
                <a:ea typeface="Arial"/>
                <a:cs typeface="Arial"/>
                <a:sym typeface="Arial"/>
              </a:rPr>
              <a:t>Connect data points to real-world situations or scenarios that your audience can easily grasp.</a:t>
            </a:r>
            <a:endParaRPr/>
          </a:p>
          <a:p>
            <a:pPr marL="800100" marR="0" lvl="1" indent="-342900" algn="l" rtl="0">
              <a:spcBef>
                <a:spcPts val="0"/>
              </a:spcBef>
              <a:spcAft>
                <a:spcPts val="0"/>
              </a:spcAft>
              <a:buClr>
                <a:srgbClr val="374151"/>
              </a:buClr>
              <a:buSzPts val="2400"/>
              <a:buFont typeface="Arial"/>
              <a:buChar char="•"/>
            </a:pPr>
            <a:r>
              <a:rPr lang="en-US" sz="2400" b="0" i="0" u="none" strike="noStrike" cap="none">
                <a:solidFill>
                  <a:srgbClr val="374151"/>
                </a:solidFill>
                <a:latin typeface="Arial"/>
                <a:ea typeface="Arial"/>
                <a:cs typeface="Arial"/>
                <a:sym typeface="Arial"/>
              </a:rPr>
              <a:t>Use relatable examples to bridge the gap between data and everyday experiences.</a:t>
            </a:r>
            <a:endParaRPr/>
          </a:p>
          <a:p>
            <a:pPr marL="800100" marR="0" lvl="1" indent="-342900" algn="l" rtl="0">
              <a:spcBef>
                <a:spcPts val="0"/>
              </a:spcBef>
              <a:spcAft>
                <a:spcPts val="0"/>
              </a:spcAft>
              <a:buClr>
                <a:srgbClr val="374151"/>
              </a:buClr>
              <a:buSzPts val="2400"/>
              <a:buFont typeface="Arial"/>
              <a:buChar char="•"/>
            </a:pPr>
            <a:r>
              <a:rPr lang="en-US" sz="2400" b="0" i="0" u="none" strike="noStrike" cap="none">
                <a:solidFill>
                  <a:srgbClr val="374151"/>
                </a:solidFill>
                <a:latin typeface="Arial"/>
                <a:ea typeface="Arial"/>
                <a:cs typeface="Arial"/>
                <a:sym typeface="Arial"/>
              </a:rPr>
              <a:t>Humanize the data by considering its impact on individuals or communities.</a:t>
            </a:r>
            <a:endParaRPr sz="2400" b="0" i="0">
              <a:solidFill>
                <a:srgbClr val="374151"/>
              </a:solidFill>
              <a:latin typeface="Arial"/>
              <a:ea typeface="Arial"/>
              <a:cs typeface="Arial"/>
              <a:sym typeface="Arial"/>
            </a:endParaRPr>
          </a:p>
        </p:txBody>
      </p:sp>
      <p:pic>
        <p:nvPicPr>
          <p:cNvPr id="597" name="Google Shape;597;p39"/>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
        <p:nvSpPr>
          <p:cNvPr id="598" name="Google Shape;598;p39"/>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sp>
        <p:nvSpPr>
          <p:cNvPr id="599" name="Google Shape;599;p39"/>
          <p:cNvSpPr/>
          <p:nvPr/>
        </p:nvSpPr>
        <p:spPr>
          <a:xfrm>
            <a:off x="0" y="0"/>
            <a:ext cx="48641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Inter"/>
              <a:buNone/>
            </a:pPr>
            <a:br>
              <a:rPr lang="en-US" sz="1800" b="0" i="0" u="none" strike="noStrike" cap="none">
                <a:solidFill>
                  <a:srgbClr val="000000"/>
                </a:solidFill>
                <a:latin typeface="Inter"/>
                <a:ea typeface="Inter"/>
                <a:cs typeface="Inter"/>
                <a:sym typeface="Inter"/>
              </a:rPr>
            </a:b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04"/>
        <p:cNvGrpSpPr/>
        <p:nvPr/>
      </p:nvGrpSpPr>
      <p:grpSpPr>
        <a:xfrm>
          <a:off x="0" y="0"/>
          <a:ext cx="0" cy="0"/>
          <a:chOff x="0" y="0"/>
          <a:chExt cx="0" cy="0"/>
        </a:xfrm>
      </p:grpSpPr>
      <p:sp>
        <p:nvSpPr>
          <p:cNvPr id="605" name="Google Shape;605;p40"/>
          <p:cNvSpPr/>
          <p:nvPr/>
        </p:nvSpPr>
        <p:spPr>
          <a:xfrm>
            <a:off x="617280" y="1422789"/>
            <a:ext cx="10812720" cy="49612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06" name="Google Shape;606;p40"/>
          <p:cNvSpPr txBox="1"/>
          <p:nvPr/>
        </p:nvSpPr>
        <p:spPr>
          <a:xfrm>
            <a:off x="2334517" y="864958"/>
            <a:ext cx="952146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dk1"/>
                </a:solidFill>
                <a:latin typeface="Times New Roman"/>
                <a:ea typeface="Times New Roman"/>
                <a:cs typeface="Times New Roman"/>
                <a:sym typeface="Times New Roman"/>
              </a:rPr>
              <a:t>Storytelling with Data</a:t>
            </a:r>
            <a:endParaRPr/>
          </a:p>
        </p:txBody>
      </p:sp>
      <p:sp>
        <p:nvSpPr>
          <p:cNvPr id="607" name="Google Shape;607;p40"/>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08" name="Google Shape;608;p40"/>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609" name="Google Shape;609;p40"/>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610" name="Google Shape;610;p40"/>
          <p:cNvSpPr txBox="1"/>
          <p:nvPr/>
        </p:nvSpPr>
        <p:spPr>
          <a:xfrm>
            <a:off x="712342" y="1692788"/>
            <a:ext cx="10541000" cy="452431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rgbClr val="374151"/>
                </a:solidFill>
                <a:latin typeface="Arial"/>
                <a:ea typeface="Arial"/>
                <a:cs typeface="Arial"/>
                <a:sym typeface="Arial"/>
              </a:rPr>
              <a:t>7- Engage the Senses:</a:t>
            </a:r>
            <a:endParaRPr sz="2400" b="0" i="0">
              <a:solidFill>
                <a:srgbClr val="374151"/>
              </a:solidFill>
              <a:latin typeface="Arial"/>
              <a:ea typeface="Arial"/>
              <a:cs typeface="Arial"/>
              <a:sym typeface="Arial"/>
            </a:endParaRPr>
          </a:p>
          <a:p>
            <a:pPr marL="800100" marR="0" lvl="1" indent="-342900" algn="l" rtl="0">
              <a:spcBef>
                <a:spcPts val="0"/>
              </a:spcBef>
              <a:spcAft>
                <a:spcPts val="0"/>
              </a:spcAft>
              <a:buClr>
                <a:srgbClr val="374151"/>
              </a:buClr>
              <a:buSzPts val="2400"/>
              <a:buFont typeface="Arial"/>
              <a:buChar char="•"/>
            </a:pPr>
            <a:r>
              <a:rPr lang="en-US" sz="2400" b="0" i="0" u="none" strike="noStrike" cap="none">
                <a:solidFill>
                  <a:srgbClr val="374151"/>
                </a:solidFill>
                <a:latin typeface="Arial"/>
                <a:ea typeface="Arial"/>
                <a:cs typeface="Arial"/>
                <a:sym typeface="Arial"/>
              </a:rPr>
              <a:t>Craft visually appealing and well-designed slides or materials.</a:t>
            </a:r>
            <a:endParaRPr/>
          </a:p>
          <a:p>
            <a:pPr marL="800100" marR="0" lvl="1" indent="-342900" algn="l" rtl="0">
              <a:spcBef>
                <a:spcPts val="0"/>
              </a:spcBef>
              <a:spcAft>
                <a:spcPts val="0"/>
              </a:spcAft>
              <a:buClr>
                <a:srgbClr val="374151"/>
              </a:buClr>
              <a:buSzPts val="2400"/>
              <a:buFont typeface="Arial"/>
              <a:buChar char="•"/>
            </a:pPr>
            <a:r>
              <a:rPr lang="en-US" sz="2400" b="0" i="0" u="none" strike="noStrike" cap="none">
                <a:solidFill>
                  <a:srgbClr val="374151"/>
                </a:solidFill>
                <a:latin typeface="Arial"/>
                <a:ea typeface="Arial"/>
                <a:cs typeface="Arial"/>
                <a:sym typeface="Arial"/>
              </a:rPr>
              <a:t>Consider incorporating storytelling elements that engage both the visual and auditory senses.</a:t>
            </a:r>
            <a:endParaRPr/>
          </a:p>
          <a:p>
            <a:pPr marL="800100" marR="0" lvl="1" indent="-342900" algn="l" rtl="0">
              <a:spcBef>
                <a:spcPts val="0"/>
              </a:spcBef>
              <a:spcAft>
                <a:spcPts val="0"/>
              </a:spcAft>
              <a:buClr>
                <a:srgbClr val="374151"/>
              </a:buClr>
              <a:buSzPts val="2400"/>
              <a:buFont typeface="Arial"/>
              <a:buChar char="•"/>
            </a:pPr>
            <a:r>
              <a:rPr lang="en-US" sz="2400" b="0" i="0" u="none" strike="noStrike" cap="none">
                <a:solidFill>
                  <a:srgbClr val="374151"/>
                </a:solidFill>
                <a:latin typeface="Arial"/>
                <a:ea typeface="Arial"/>
                <a:cs typeface="Arial"/>
                <a:sym typeface="Arial"/>
              </a:rPr>
              <a:t>Use multimedia, such as videos or audio clips, when they enhance the narrative.</a:t>
            </a:r>
            <a:endParaRPr/>
          </a:p>
          <a:p>
            <a:pPr marL="457200" marR="0" lvl="1" indent="0" algn="l" rtl="0">
              <a:spcBef>
                <a:spcPts val="0"/>
              </a:spcBef>
              <a:spcAft>
                <a:spcPts val="0"/>
              </a:spcAft>
              <a:buNone/>
            </a:pPr>
            <a:endParaRPr sz="2400" b="0" i="0" u="none" strike="noStrike" cap="none">
              <a:solidFill>
                <a:srgbClr val="374151"/>
              </a:solidFill>
              <a:latin typeface="Arial"/>
              <a:ea typeface="Arial"/>
              <a:cs typeface="Arial"/>
              <a:sym typeface="Arial"/>
            </a:endParaRPr>
          </a:p>
          <a:p>
            <a:pPr marL="0" marR="0" lvl="0" indent="0" algn="l" rtl="0">
              <a:spcBef>
                <a:spcPts val="0"/>
              </a:spcBef>
              <a:spcAft>
                <a:spcPts val="0"/>
              </a:spcAft>
              <a:buNone/>
            </a:pPr>
            <a:r>
              <a:rPr lang="en-US" sz="2400">
                <a:solidFill>
                  <a:srgbClr val="374151"/>
                </a:solidFill>
                <a:latin typeface="Arial"/>
                <a:ea typeface="Arial"/>
                <a:cs typeface="Arial"/>
                <a:sym typeface="Arial"/>
              </a:rPr>
              <a:t>8- </a:t>
            </a:r>
            <a:r>
              <a:rPr lang="en-US" sz="2400" b="1" i="0">
                <a:solidFill>
                  <a:srgbClr val="374151"/>
                </a:solidFill>
                <a:latin typeface="Arial"/>
                <a:ea typeface="Arial"/>
                <a:cs typeface="Arial"/>
                <a:sym typeface="Arial"/>
              </a:rPr>
              <a:t>Encourage Interaction:</a:t>
            </a:r>
            <a:endParaRPr sz="2400" b="0" i="0">
              <a:solidFill>
                <a:srgbClr val="374151"/>
              </a:solidFill>
              <a:latin typeface="Arial"/>
              <a:ea typeface="Arial"/>
              <a:cs typeface="Arial"/>
              <a:sym typeface="Arial"/>
            </a:endParaRPr>
          </a:p>
          <a:p>
            <a:pPr marL="800100" marR="0" lvl="1" indent="-342900" algn="l" rtl="0">
              <a:spcBef>
                <a:spcPts val="0"/>
              </a:spcBef>
              <a:spcAft>
                <a:spcPts val="0"/>
              </a:spcAft>
              <a:buClr>
                <a:srgbClr val="374151"/>
              </a:buClr>
              <a:buSzPts val="2400"/>
              <a:buFont typeface="Arial"/>
              <a:buChar char="•"/>
            </a:pPr>
            <a:r>
              <a:rPr lang="en-US" sz="2400" b="0" i="0" u="none" strike="noStrike" cap="none">
                <a:solidFill>
                  <a:srgbClr val="374151"/>
                </a:solidFill>
                <a:latin typeface="Arial"/>
                <a:ea typeface="Arial"/>
                <a:cs typeface="Arial"/>
                <a:sym typeface="Arial"/>
              </a:rPr>
              <a:t>Foster engagement by allowing your audience to explore the data interactively.</a:t>
            </a:r>
            <a:endParaRPr/>
          </a:p>
          <a:p>
            <a:pPr marL="800100" marR="0" lvl="1" indent="-342900" algn="l" rtl="0">
              <a:spcBef>
                <a:spcPts val="0"/>
              </a:spcBef>
              <a:spcAft>
                <a:spcPts val="0"/>
              </a:spcAft>
              <a:buClr>
                <a:srgbClr val="374151"/>
              </a:buClr>
              <a:buSzPts val="2400"/>
              <a:buFont typeface="Arial"/>
              <a:buChar char="•"/>
            </a:pPr>
            <a:r>
              <a:rPr lang="en-US" sz="2400" b="0" i="0" u="none" strike="noStrike" cap="none">
                <a:solidFill>
                  <a:srgbClr val="374151"/>
                </a:solidFill>
                <a:latin typeface="Arial"/>
                <a:ea typeface="Arial"/>
                <a:cs typeface="Arial"/>
                <a:sym typeface="Arial"/>
              </a:rPr>
              <a:t>Use tools that enable hands-on exploration or include Q&amp;A sessions.</a:t>
            </a:r>
            <a:endParaRPr/>
          </a:p>
          <a:p>
            <a:pPr marL="800100" marR="0" lvl="1" indent="-342900" algn="l" rtl="0">
              <a:spcBef>
                <a:spcPts val="0"/>
              </a:spcBef>
              <a:spcAft>
                <a:spcPts val="0"/>
              </a:spcAft>
              <a:buClr>
                <a:srgbClr val="374151"/>
              </a:buClr>
              <a:buSzPts val="2400"/>
              <a:buFont typeface="Arial"/>
              <a:buChar char="•"/>
            </a:pPr>
            <a:r>
              <a:rPr lang="en-US" sz="2400" b="0" i="0" u="none" strike="noStrike" cap="none">
                <a:solidFill>
                  <a:srgbClr val="374151"/>
                </a:solidFill>
                <a:latin typeface="Arial"/>
                <a:ea typeface="Arial"/>
                <a:cs typeface="Arial"/>
                <a:sym typeface="Arial"/>
              </a:rPr>
              <a:t>Solicit feedback or questions to ensure active participation.</a:t>
            </a:r>
            <a:endParaRPr/>
          </a:p>
        </p:txBody>
      </p:sp>
      <p:pic>
        <p:nvPicPr>
          <p:cNvPr id="611" name="Google Shape;611;p40"/>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
        <p:nvSpPr>
          <p:cNvPr id="612" name="Google Shape;612;p40"/>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sp>
        <p:nvSpPr>
          <p:cNvPr id="613" name="Google Shape;613;p40"/>
          <p:cNvSpPr/>
          <p:nvPr/>
        </p:nvSpPr>
        <p:spPr>
          <a:xfrm>
            <a:off x="0" y="0"/>
            <a:ext cx="48641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Inter"/>
              <a:buNone/>
            </a:pPr>
            <a:br>
              <a:rPr lang="en-US" sz="1800" b="0" i="0" u="none" strike="noStrike" cap="none">
                <a:solidFill>
                  <a:srgbClr val="000000"/>
                </a:solidFill>
                <a:latin typeface="Inter"/>
                <a:ea typeface="Inter"/>
                <a:cs typeface="Inter"/>
                <a:sym typeface="Inter"/>
              </a:rPr>
            </a:b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618"/>
        <p:cNvGrpSpPr/>
        <p:nvPr/>
      </p:nvGrpSpPr>
      <p:grpSpPr>
        <a:xfrm>
          <a:off x="0" y="0"/>
          <a:ext cx="0" cy="0"/>
          <a:chOff x="0" y="0"/>
          <a:chExt cx="0" cy="0"/>
        </a:xfrm>
      </p:grpSpPr>
      <p:sp>
        <p:nvSpPr>
          <p:cNvPr id="619" name="Google Shape;619;p41"/>
          <p:cNvSpPr/>
          <p:nvPr/>
        </p:nvSpPr>
        <p:spPr>
          <a:xfrm>
            <a:off x="617275" y="1422800"/>
            <a:ext cx="10812600" cy="51855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0" name="Google Shape;620;p41"/>
          <p:cNvSpPr txBox="1"/>
          <p:nvPr/>
        </p:nvSpPr>
        <p:spPr>
          <a:xfrm>
            <a:off x="2334517" y="864958"/>
            <a:ext cx="952146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dk1"/>
                </a:solidFill>
                <a:latin typeface="Times New Roman"/>
                <a:ea typeface="Times New Roman"/>
                <a:cs typeface="Times New Roman"/>
                <a:sym typeface="Times New Roman"/>
              </a:rPr>
              <a:t>Storytelling with Data</a:t>
            </a:r>
            <a:endParaRPr/>
          </a:p>
        </p:txBody>
      </p:sp>
      <p:sp>
        <p:nvSpPr>
          <p:cNvPr id="621" name="Google Shape;621;p41"/>
          <p:cNvSpPr/>
          <p:nvPr/>
        </p:nvSpPr>
        <p:spPr>
          <a:xfrm>
            <a:off x="942308" y="59635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2" name="Google Shape;622;p41"/>
          <p:cNvSpPr txBox="1"/>
          <p:nvPr/>
        </p:nvSpPr>
        <p:spPr>
          <a:xfrm>
            <a:off x="1153149" y="63693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623" name="Google Shape;623;p41"/>
          <p:cNvSpPr txBox="1"/>
          <p:nvPr/>
        </p:nvSpPr>
        <p:spPr>
          <a:xfrm>
            <a:off x="1214179" y="89274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10</a:t>
            </a:r>
            <a:endParaRPr sz="1600" b="1">
              <a:solidFill>
                <a:schemeClr val="lt1"/>
              </a:solidFill>
              <a:latin typeface="Times New Roman"/>
              <a:ea typeface="Times New Roman"/>
              <a:cs typeface="Times New Roman"/>
              <a:sym typeface="Times New Roman"/>
            </a:endParaRPr>
          </a:p>
        </p:txBody>
      </p:sp>
      <p:sp>
        <p:nvSpPr>
          <p:cNvPr id="624" name="Google Shape;624;p41"/>
          <p:cNvSpPr txBox="1"/>
          <p:nvPr/>
        </p:nvSpPr>
        <p:spPr>
          <a:xfrm>
            <a:off x="708692" y="1962627"/>
            <a:ext cx="10541000" cy="378565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a:solidFill>
                  <a:srgbClr val="374151"/>
                </a:solidFill>
                <a:latin typeface="Arial"/>
                <a:ea typeface="Arial"/>
                <a:cs typeface="Arial"/>
                <a:sym typeface="Arial"/>
              </a:rPr>
              <a:t>9- Repeat and Reinforce:</a:t>
            </a:r>
            <a:endParaRPr sz="2400" b="0" i="0">
              <a:solidFill>
                <a:srgbClr val="374151"/>
              </a:solidFill>
              <a:latin typeface="Arial"/>
              <a:ea typeface="Arial"/>
              <a:cs typeface="Arial"/>
              <a:sym typeface="Arial"/>
            </a:endParaRPr>
          </a:p>
          <a:p>
            <a:pPr marL="800100" marR="0" lvl="1" indent="-342900" algn="l" rtl="0">
              <a:spcBef>
                <a:spcPts val="0"/>
              </a:spcBef>
              <a:spcAft>
                <a:spcPts val="0"/>
              </a:spcAft>
              <a:buClr>
                <a:srgbClr val="374151"/>
              </a:buClr>
              <a:buSzPts val="2400"/>
              <a:buFont typeface="Arial"/>
              <a:buChar char="•"/>
            </a:pPr>
            <a:r>
              <a:rPr lang="en-US" sz="2400" b="0" i="0" u="none" strike="noStrike" cap="none">
                <a:solidFill>
                  <a:srgbClr val="374151"/>
                </a:solidFill>
                <a:latin typeface="Arial"/>
                <a:ea typeface="Arial"/>
                <a:cs typeface="Arial"/>
                <a:sym typeface="Arial"/>
              </a:rPr>
              <a:t>Strategically repeat key messages to reinforce important insights.</a:t>
            </a:r>
            <a:endParaRPr/>
          </a:p>
          <a:p>
            <a:pPr marL="800100" marR="0" lvl="1" indent="-342900" algn="l" rtl="0">
              <a:spcBef>
                <a:spcPts val="0"/>
              </a:spcBef>
              <a:spcAft>
                <a:spcPts val="0"/>
              </a:spcAft>
              <a:buClr>
                <a:srgbClr val="374151"/>
              </a:buClr>
              <a:buSzPts val="2400"/>
              <a:buFont typeface="Arial"/>
              <a:buChar char="•"/>
            </a:pPr>
            <a:r>
              <a:rPr lang="en-US" sz="2400" b="0" i="0" u="none" strike="noStrike" cap="none">
                <a:solidFill>
                  <a:srgbClr val="374151"/>
                </a:solidFill>
                <a:latin typeface="Arial"/>
                <a:ea typeface="Arial"/>
                <a:cs typeface="Arial"/>
                <a:sym typeface="Arial"/>
              </a:rPr>
              <a:t>Use visual repetition or verbal summaries to emphasize critical points.</a:t>
            </a:r>
            <a:endParaRPr/>
          </a:p>
          <a:p>
            <a:pPr marL="800100" marR="0" lvl="1" indent="-342900" algn="l" rtl="0">
              <a:spcBef>
                <a:spcPts val="0"/>
              </a:spcBef>
              <a:spcAft>
                <a:spcPts val="0"/>
              </a:spcAft>
              <a:buClr>
                <a:srgbClr val="374151"/>
              </a:buClr>
              <a:buSzPts val="2400"/>
              <a:buFont typeface="Arial"/>
              <a:buChar char="•"/>
            </a:pPr>
            <a:r>
              <a:rPr lang="en-US" sz="2400" b="0" i="0" u="none" strike="noStrike" cap="none">
                <a:solidFill>
                  <a:srgbClr val="374151"/>
                </a:solidFill>
                <a:latin typeface="Arial"/>
                <a:ea typeface="Arial"/>
                <a:cs typeface="Arial"/>
                <a:sym typeface="Arial"/>
              </a:rPr>
              <a:t>Reinforcement aids memory retention and comprehension.</a:t>
            </a:r>
            <a:endParaRPr/>
          </a:p>
          <a:p>
            <a:pPr marL="0" marR="0" lvl="0" indent="0" algn="l" rtl="0">
              <a:spcBef>
                <a:spcPts val="0"/>
              </a:spcBef>
              <a:spcAft>
                <a:spcPts val="0"/>
              </a:spcAft>
              <a:buNone/>
            </a:pPr>
            <a:endParaRPr sz="2400">
              <a:solidFill>
                <a:srgbClr val="374151"/>
              </a:solidFill>
              <a:latin typeface="Arial"/>
              <a:ea typeface="Arial"/>
              <a:cs typeface="Arial"/>
              <a:sym typeface="Arial"/>
            </a:endParaRPr>
          </a:p>
          <a:p>
            <a:pPr marL="0" marR="0" lvl="0" indent="0" algn="l" rtl="0">
              <a:spcBef>
                <a:spcPts val="0"/>
              </a:spcBef>
              <a:spcAft>
                <a:spcPts val="0"/>
              </a:spcAft>
              <a:buNone/>
            </a:pPr>
            <a:r>
              <a:rPr lang="en-US" sz="2400" b="1" i="0">
                <a:solidFill>
                  <a:srgbClr val="374151"/>
                </a:solidFill>
                <a:latin typeface="Arial"/>
                <a:ea typeface="Arial"/>
                <a:cs typeface="Arial"/>
                <a:sym typeface="Arial"/>
              </a:rPr>
              <a:t>10- Provide Context:</a:t>
            </a:r>
            <a:endParaRPr sz="2400" b="0" i="0">
              <a:solidFill>
                <a:srgbClr val="374151"/>
              </a:solidFill>
              <a:latin typeface="Arial"/>
              <a:ea typeface="Arial"/>
              <a:cs typeface="Arial"/>
              <a:sym typeface="Arial"/>
            </a:endParaRPr>
          </a:p>
          <a:p>
            <a:pPr marL="800100" marR="0" lvl="1" indent="-342900" algn="l" rtl="0">
              <a:spcBef>
                <a:spcPts val="0"/>
              </a:spcBef>
              <a:spcAft>
                <a:spcPts val="0"/>
              </a:spcAft>
              <a:buClr>
                <a:srgbClr val="374151"/>
              </a:buClr>
              <a:buSzPts val="2400"/>
              <a:buFont typeface="Arial"/>
              <a:buChar char="•"/>
            </a:pPr>
            <a:r>
              <a:rPr lang="en-US" sz="2400" b="0" i="0" u="none" strike="noStrike" cap="none">
                <a:solidFill>
                  <a:srgbClr val="374151"/>
                </a:solidFill>
                <a:latin typeface="Arial"/>
                <a:ea typeface="Arial"/>
                <a:cs typeface="Arial"/>
                <a:sym typeface="Arial"/>
              </a:rPr>
              <a:t>Offer background information to contextualize the data and its relevance.</a:t>
            </a:r>
            <a:endParaRPr/>
          </a:p>
          <a:p>
            <a:pPr marL="800100" marR="0" lvl="1" indent="-342900" algn="l" rtl="0">
              <a:spcBef>
                <a:spcPts val="0"/>
              </a:spcBef>
              <a:spcAft>
                <a:spcPts val="0"/>
              </a:spcAft>
              <a:buClr>
                <a:srgbClr val="374151"/>
              </a:buClr>
              <a:buSzPts val="2400"/>
              <a:buFont typeface="Arial"/>
              <a:buChar char="•"/>
            </a:pPr>
            <a:r>
              <a:rPr lang="en-US" sz="2400" b="0" i="0" u="none" strike="noStrike" cap="none">
                <a:solidFill>
                  <a:srgbClr val="374151"/>
                </a:solidFill>
                <a:latin typeface="Arial"/>
                <a:ea typeface="Arial"/>
                <a:cs typeface="Arial"/>
                <a:sym typeface="Arial"/>
              </a:rPr>
              <a:t>Clearly articulate the implications of your findings and any actionable steps.</a:t>
            </a:r>
            <a:endParaRPr/>
          </a:p>
          <a:p>
            <a:pPr marL="800100" marR="0" lvl="1" indent="-342900" algn="l" rtl="0">
              <a:spcBef>
                <a:spcPts val="0"/>
              </a:spcBef>
              <a:spcAft>
                <a:spcPts val="0"/>
              </a:spcAft>
              <a:buClr>
                <a:srgbClr val="374151"/>
              </a:buClr>
              <a:buSzPts val="2400"/>
              <a:buFont typeface="Arial"/>
              <a:buChar char="•"/>
            </a:pPr>
            <a:r>
              <a:rPr lang="en-US" sz="2400" b="0" i="0" u="none" strike="noStrike" cap="none">
                <a:solidFill>
                  <a:srgbClr val="374151"/>
                </a:solidFill>
                <a:latin typeface="Arial"/>
                <a:ea typeface="Arial"/>
                <a:cs typeface="Arial"/>
                <a:sym typeface="Arial"/>
              </a:rPr>
              <a:t>Help your audience understand the broader significance of the data within a larger context.</a:t>
            </a:r>
            <a:endParaRPr/>
          </a:p>
        </p:txBody>
      </p:sp>
      <p:pic>
        <p:nvPicPr>
          <p:cNvPr id="625" name="Google Shape;625;p41"/>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
        <p:nvSpPr>
          <p:cNvPr id="626" name="Google Shape;626;p41"/>
          <p:cNvSpPr txBox="1"/>
          <p:nvPr/>
        </p:nvSpPr>
        <p:spPr>
          <a:xfrm>
            <a:off x="9367791" y="638401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sp>
        <p:nvSpPr>
          <p:cNvPr id="627" name="Google Shape;627;p41"/>
          <p:cNvSpPr/>
          <p:nvPr/>
        </p:nvSpPr>
        <p:spPr>
          <a:xfrm>
            <a:off x="0" y="0"/>
            <a:ext cx="48641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Inter"/>
              <a:buNone/>
            </a:pPr>
            <a:br>
              <a:rPr lang="en-US" sz="1800" b="0" i="0" u="none" strike="noStrike" cap="none">
                <a:solidFill>
                  <a:srgbClr val="000000"/>
                </a:solidFill>
                <a:latin typeface="Inter"/>
                <a:ea typeface="Inter"/>
                <a:cs typeface="Inter"/>
                <a:sym typeface="Inter"/>
              </a:rPr>
            </a:b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631"/>
        <p:cNvGrpSpPr/>
        <p:nvPr/>
      </p:nvGrpSpPr>
      <p:grpSpPr>
        <a:xfrm>
          <a:off x="0" y="0"/>
          <a:ext cx="0" cy="0"/>
          <a:chOff x="0" y="0"/>
          <a:chExt cx="0" cy="0"/>
        </a:xfrm>
      </p:grpSpPr>
      <p:sp>
        <p:nvSpPr>
          <p:cNvPr id="632" name="Google Shape;632;p42"/>
          <p:cNvSpPr txBox="1"/>
          <p:nvPr/>
        </p:nvSpPr>
        <p:spPr>
          <a:xfrm>
            <a:off x="544649" y="1122607"/>
            <a:ext cx="8525701"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dk1"/>
                </a:solidFill>
                <a:latin typeface="Times New Roman"/>
                <a:ea typeface="Times New Roman"/>
                <a:cs typeface="Times New Roman"/>
                <a:sym typeface="Times New Roman"/>
              </a:rPr>
              <a:t>In this lecture, we discussed:</a:t>
            </a:r>
            <a:endParaRPr/>
          </a:p>
        </p:txBody>
      </p:sp>
      <p:sp>
        <p:nvSpPr>
          <p:cNvPr id="633" name="Google Shape;633;p42"/>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634" name="Google Shape;634;p42"/>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
        <p:nvSpPr>
          <p:cNvPr id="635" name="Google Shape;635;p42"/>
          <p:cNvSpPr txBox="1"/>
          <p:nvPr/>
        </p:nvSpPr>
        <p:spPr>
          <a:xfrm>
            <a:off x="454357" y="1837482"/>
            <a:ext cx="11258181" cy="3349956"/>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Clr>
                <a:schemeClr val="dk1"/>
              </a:buClr>
              <a:buSzPts val="2400"/>
              <a:buFont typeface="Arial"/>
              <a:buChar char="•"/>
            </a:pPr>
            <a:r>
              <a:rPr lang="en-US" sz="2400" b="1">
                <a:solidFill>
                  <a:schemeClr val="dk1"/>
                </a:solidFill>
                <a:latin typeface="Times New Roman"/>
                <a:ea typeface="Times New Roman"/>
                <a:cs typeface="Times New Roman"/>
                <a:sym typeface="Times New Roman"/>
              </a:rPr>
              <a:t> Ensuring Data Quality </a:t>
            </a:r>
            <a:endParaRPr/>
          </a:p>
          <a:p>
            <a:pPr marL="285750" marR="0" lvl="0" indent="-285750" algn="l" rtl="0">
              <a:lnSpc>
                <a:spcPct val="150000"/>
              </a:lnSpc>
              <a:spcBef>
                <a:spcPts val="0"/>
              </a:spcBef>
              <a:spcAft>
                <a:spcPts val="0"/>
              </a:spcAft>
              <a:buClr>
                <a:schemeClr val="dk1"/>
              </a:buClr>
              <a:buSzPts val="2400"/>
              <a:buFont typeface="Arial"/>
              <a:buChar char="•"/>
            </a:pPr>
            <a:r>
              <a:rPr lang="en-US" sz="2400" b="1">
                <a:solidFill>
                  <a:schemeClr val="dk1"/>
                </a:solidFill>
                <a:latin typeface="Times New Roman"/>
                <a:ea typeface="Times New Roman"/>
                <a:cs typeface="Times New Roman"/>
                <a:sym typeface="Times New Roman"/>
              </a:rPr>
              <a:t>Analyzing for Insights</a:t>
            </a:r>
            <a:endParaRPr/>
          </a:p>
          <a:p>
            <a:pPr marL="0" marR="0" lvl="0" indent="0" algn="l" rtl="0">
              <a:lnSpc>
                <a:spcPct val="150000"/>
              </a:lnSpc>
              <a:spcBef>
                <a:spcPts val="0"/>
              </a:spcBef>
              <a:spcAft>
                <a:spcPts val="0"/>
              </a:spcAft>
              <a:buNone/>
            </a:pPr>
            <a:r>
              <a:rPr lang="en-US" sz="2400" b="1">
                <a:solidFill>
                  <a:schemeClr val="dk1"/>
                </a:solidFill>
                <a:latin typeface="Times New Roman"/>
                <a:ea typeface="Times New Roman"/>
                <a:cs typeface="Times New Roman"/>
                <a:sym typeface="Times New Roman"/>
              </a:rPr>
              <a:t>   The Five Categories of Marketing Data Analysis</a:t>
            </a:r>
            <a:endParaRPr/>
          </a:p>
          <a:p>
            <a:pPr marL="0" marR="0" lvl="0" indent="0" algn="l" rtl="0">
              <a:lnSpc>
                <a:spcPct val="150000"/>
              </a:lnSpc>
              <a:spcBef>
                <a:spcPts val="0"/>
              </a:spcBef>
              <a:spcAft>
                <a:spcPts val="0"/>
              </a:spcAft>
              <a:buNone/>
            </a:pPr>
            <a:r>
              <a:rPr lang="en-US" sz="2400" b="1">
                <a:solidFill>
                  <a:schemeClr val="dk1"/>
                </a:solidFill>
                <a:latin typeface="Times New Roman"/>
                <a:ea typeface="Times New Roman"/>
                <a:cs typeface="Times New Roman"/>
                <a:sym typeface="Times New Roman"/>
              </a:rPr>
              <a:t>   Finding Patterns in Data</a:t>
            </a:r>
            <a:endParaRPr/>
          </a:p>
          <a:p>
            <a:pPr marL="285750" marR="0" lvl="0" indent="-285750" algn="l" rtl="0">
              <a:lnSpc>
                <a:spcPct val="150000"/>
              </a:lnSpc>
              <a:spcBef>
                <a:spcPts val="0"/>
              </a:spcBef>
              <a:spcAft>
                <a:spcPts val="0"/>
              </a:spcAft>
              <a:buClr>
                <a:schemeClr val="dk1"/>
              </a:buClr>
              <a:buSzPts val="2400"/>
              <a:buFont typeface="Arial"/>
              <a:buChar char="•"/>
            </a:pPr>
            <a:r>
              <a:rPr lang="en-US" sz="2400" b="1">
                <a:solidFill>
                  <a:schemeClr val="dk1"/>
                </a:solidFill>
                <a:latin typeface="Times New Roman"/>
                <a:ea typeface="Times New Roman"/>
                <a:cs typeface="Times New Roman"/>
                <a:sym typeface="Times New Roman"/>
              </a:rPr>
              <a:t>Countering Bias in Analysis</a:t>
            </a:r>
            <a:endParaRPr/>
          </a:p>
          <a:p>
            <a:pPr marL="285750" marR="0" lvl="0" indent="-285750" algn="l" rtl="0">
              <a:lnSpc>
                <a:spcPct val="150000"/>
              </a:lnSpc>
              <a:spcBef>
                <a:spcPts val="0"/>
              </a:spcBef>
              <a:spcAft>
                <a:spcPts val="0"/>
              </a:spcAft>
              <a:buClr>
                <a:schemeClr val="dk1"/>
              </a:buClr>
              <a:buSzPts val="2400"/>
              <a:buFont typeface="Arial"/>
              <a:buChar char="•"/>
            </a:pPr>
            <a:r>
              <a:rPr lang="en-US" sz="2400" b="1">
                <a:solidFill>
                  <a:schemeClr val="dk1"/>
                </a:solidFill>
                <a:latin typeface="Times New Roman"/>
                <a:ea typeface="Times New Roman"/>
                <a:cs typeface="Times New Roman"/>
                <a:sym typeface="Times New Roman"/>
              </a:rPr>
              <a:t>Storytelling with Data</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39"/>
        <p:cNvGrpSpPr/>
        <p:nvPr/>
      </p:nvGrpSpPr>
      <p:grpSpPr>
        <a:xfrm>
          <a:off x="0" y="0"/>
          <a:ext cx="0" cy="0"/>
          <a:chOff x="0" y="0"/>
          <a:chExt cx="0" cy="0"/>
        </a:xfrm>
      </p:grpSpPr>
      <p:pic>
        <p:nvPicPr>
          <p:cNvPr id="640" name="Google Shape;640;p43"/>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641" name="Google Shape;641;p43"/>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42" name="Google Shape;642;p43"/>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a:solidFill>
                  <a:schemeClr val="lt1"/>
                </a:solidFill>
                <a:latin typeface="Times New Roman"/>
                <a:ea typeface="Times New Roman"/>
                <a:cs typeface="Times New Roman"/>
                <a:sym typeface="Times New Roman"/>
              </a:rPr>
              <a:t>Thank You</a:t>
            </a:r>
            <a:endParaRPr/>
          </a:p>
        </p:txBody>
      </p:sp>
      <p:pic>
        <p:nvPicPr>
          <p:cNvPr id="643" name="Google Shape;643;p43"/>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644" name="Google Shape;644;p43"/>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645" name="Google Shape;645;p43"/>
          <p:cNvPicPr preferRelativeResize="0"/>
          <p:nvPr/>
        </p:nvPicPr>
        <p:blipFill rotWithShape="1">
          <a:blip r:embed="rId5">
            <a:alphaModFix/>
          </a:blip>
          <a:srcRect t="27877" b="25428"/>
          <a:stretch/>
        </p:blipFill>
        <p:spPr>
          <a:xfrm>
            <a:off x="9425810" y="203200"/>
            <a:ext cx="2580006" cy="1204686"/>
          </a:xfrm>
          <a:prstGeom prst="rect">
            <a:avLst/>
          </a:prstGeom>
          <a:noFill/>
          <a:ln>
            <a:noFill/>
          </a:ln>
        </p:spPr>
      </p:pic>
      <p:pic>
        <p:nvPicPr>
          <p:cNvPr id="646" name="Google Shape;646;p43"/>
          <p:cNvPicPr preferRelativeResize="0"/>
          <p:nvPr/>
        </p:nvPicPr>
        <p:blipFill rotWithShape="1">
          <a:blip r:embed="rId6">
            <a:alphaModFix/>
          </a:blip>
          <a:srcRect/>
          <a:stretch/>
        </p:blipFill>
        <p:spPr>
          <a:xfrm>
            <a:off x="367466" y="542565"/>
            <a:ext cx="2758843" cy="753090"/>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3408</Words>
  <Application>Microsoft Office PowerPoint</Application>
  <PresentationFormat>Widescreen</PresentationFormat>
  <Paragraphs>336</Paragraphs>
  <Slides>43</Slides>
  <Notes>43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43</vt:i4>
      </vt:variant>
    </vt:vector>
  </HeadingPairs>
  <TitlesOfParts>
    <vt:vector size="48" baseType="lpstr">
      <vt:lpstr>Calibri</vt:lpstr>
      <vt:lpstr>Inter</vt:lpstr>
      <vt:lpstr>Arial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1</cp:revision>
  <dcterms:created xsi:type="dcterms:W3CDTF">2023-04-29T09:08:23Z</dcterms:created>
  <dcterms:modified xsi:type="dcterms:W3CDTF">2023-12-08T00:53:53Z</dcterms:modified>
</cp:coreProperties>
</file>