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02" r:id="rId2"/>
    <p:sldId id="384" r:id="rId3"/>
    <p:sldId id="414" r:id="rId4"/>
    <p:sldId id="417" r:id="rId5"/>
    <p:sldId id="418" r:id="rId6"/>
    <p:sldId id="419" r:id="rId7"/>
    <p:sldId id="420" r:id="rId8"/>
    <p:sldId id="401" r:id="rId9"/>
    <p:sldId id="473" r:id="rId10"/>
    <p:sldId id="403" r:id="rId11"/>
    <p:sldId id="474" r:id="rId12"/>
    <p:sldId id="476" r:id="rId13"/>
    <p:sldId id="475" r:id="rId14"/>
    <p:sldId id="404" r:id="rId15"/>
    <p:sldId id="477" r:id="rId16"/>
    <p:sldId id="478" r:id="rId17"/>
    <p:sldId id="479" r:id="rId18"/>
    <p:sldId id="480" r:id="rId19"/>
    <p:sldId id="481" r:id="rId20"/>
    <p:sldId id="454" r:id="rId21"/>
    <p:sldId id="455" r:id="rId22"/>
    <p:sldId id="456" r:id="rId23"/>
    <p:sldId id="457" r:id="rId24"/>
    <p:sldId id="458" r:id="rId25"/>
    <p:sldId id="459" r:id="rId26"/>
    <p:sldId id="460" r:id="rId27"/>
    <p:sldId id="461" r:id="rId28"/>
    <p:sldId id="462" r:id="rId29"/>
    <p:sldId id="463" r:id="rId30"/>
    <p:sldId id="483" r:id="rId31"/>
    <p:sldId id="464" r:id="rId32"/>
    <p:sldId id="465" r:id="rId33"/>
    <p:sldId id="482" r:id="rId34"/>
    <p:sldId id="466" r:id="rId35"/>
    <p:sldId id="467" r:id="rId36"/>
    <p:sldId id="468" r:id="rId37"/>
    <p:sldId id="469" r:id="rId38"/>
    <p:sldId id="409" r:id="rId39"/>
    <p:sldId id="408" r:id="rId40"/>
    <p:sldId id="41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7A5B1"/>
    <a:srgbClr val="DDC9D0"/>
    <a:srgbClr val="8E5A6D"/>
    <a:srgbClr val="2E3957"/>
    <a:srgbClr val="D8D9D8"/>
    <a:srgbClr val="669BBC"/>
    <a:srgbClr val="2D3956"/>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4" d="100"/>
          <a:sy n="54" d="100"/>
        </p:scale>
        <p:origin x="10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330007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4.png"/><Relationship Id="rId2"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5.jpg"/><Relationship Id="rId2"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6.png"/><Relationship Id="rId2"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9.png"/><Relationship Id="rId7" Type="http://schemas.openxmlformats.org/officeDocument/2006/relationships/image" Target="../media/image5.png"/><Relationship Id="rId2" Type="http://schemas.openxmlformats.org/officeDocument/2006/relationships/image" Target="../media/image18.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679212"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Analysis of Social Media Crisis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561155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outline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539430"/>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Analysis of Social Media Crisis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What is crisis management in social media?</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does social media affect 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categories of Social Media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levels of Social Media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life cycle of Social Media Crisis                   </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to analyze 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Principles of Crisis Response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6086DDE7-BE67-9B6A-CBAA-62921B3E1373}"/>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AACC3A6-C818-A852-40CE-65CDEEBE89E5}"/>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57214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crisis management in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2677656"/>
          </a:xfrm>
          <a:prstGeom prst="rect">
            <a:avLst/>
          </a:prstGeom>
          <a:noFill/>
        </p:spPr>
        <p:txBody>
          <a:bodyPr wrap="square" rtlCol="0">
            <a:spAutoFit/>
          </a:bodyPr>
          <a:lstStyle/>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Crisis management in social media is the process through which a brand uses social media to address a crisis.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Although some crises can originate from social media, often the mess happens offline and then overflows onto social media as the public takes the story and runs with it.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598713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04698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An example: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Back in 2019, a Duke University freshman basketball player got a serious injury when his Nike shoes literally fell apart. This took place during a basketball game, and it didn’t take long before the whole story was on social media, riding a wave of attention from high-profile people like Barack Obama and LeBron James.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899E5EC-1827-BBB7-56C6-E858DE861F6F}"/>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crisis management in social media?</a:t>
            </a:r>
          </a:p>
        </p:txBody>
      </p:sp>
    </p:spTree>
    <p:extLst>
      <p:ext uri="{BB962C8B-B14F-4D97-AF65-F5344CB8AC3E}">
        <p14:creationId xmlns:p14="http://schemas.microsoft.com/office/powerpoint/2010/main" val="38538224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151B98FF-2679-BCD4-A11D-35B34EFF3F03}"/>
              </a:ext>
            </a:extLst>
          </p:cNvPr>
          <p:cNvPicPr>
            <a:picLocks noChangeAspect="1"/>
          </p:cNvPicPr>
          <p:nvPr/>
        </p:nvPicPr>
        <p:blipFill>
          <a:blip r:embed="rId8"/>
          <a:stretch>
            <a:fillRect/>
          </a:stretch>
        </p:blipFill>
        <p:spPr>
          <a:xfrm>
            <a:off x="2316030" y="1593579"/>
            <a:ext cx="8452633" cy="4303334"/>
          </a:xfrm>
          <a:prstGeom prst="rect">
            <a:avLst/>
          </a:prstGeom>
        </p:spPr>
      </p:pic>
      <p:sp>
        <p:nvSpPr>
          <p:cNvPr id="6" name="TextBox 5">
            <a:extLst>
              <a:ext uri="{FF2B5EF4-FFF2-40B4-BE49-F238E27FC236}">
                <a16:creationId xmlns:a16="http://schemas.microsoft.com/office/drawing/2014/main" id="{300DBEDC-BE16-7017-0B5E-F1BADEB4F4D2}"/>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crisis management in social media?</a:t>
            </a:r>
          </a:p>
        </p:txBody>
      </p:sp>
    </p:spTree>
    <p:extLst>
      <p:ext uri="{BB962C8B-B14F-4D97-AF65-F5344CB8AC3E}">
        <p14:creationId xmlns:p14="http://schemas.microsoft.com/office/powerpoint/2010/main" val="27211389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47787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An example: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Needless to say, the crisis outpaced any damage control the brand's PR tried to do, and in fact went so far as to affect Nike’s stocks. That shows just how crucial crisis management is and social media's role during a crisis. </a:t>
            </a:r>
          </a:p>
          <a:p>
            <a:pPr algn="just"/>
            <a:r>
              <a:rPr lang="en-US" sz="2400" b="1" dirty="0">
                <a:solidFill>
                  <a:srgbClr val="2D3956"/>
                </a:solidFill>
                <a:latin typeface="Tajawal ExtraBold" panose="00000800000000000000" pitchFamily="2" charset="-78"/>
                <a:cs typeface="Tajawal ExtraBold" panose="00000800000000000000" pitchFamily="2" charset="-78"/>
              </a:rPr>
              <a:t>That brings us to the next question:</a:t>
            </a:r>
          </a:p>
          <a:p>
            <a:pPr algn="ctr"/>
            <a:r>
              <a:rPr lang="en-US" sz="2800" b="1" dirty="0">
                <a:solidFill>
                  <a:srgbClr val="FF0000"/>
                </a:solidFill>
                <a:latin typeface="Tajawal ExtraBold" panose="00000800000000000000" pitchFamily="2" charset="-78"/>
                <a:cs typeface="Tajawal ExtraBold" panose="00000800000000000000" pitchFamily="2" charset="-78"/>
              </a:rPr>
              <a:t>How does social media affect a crisis?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899E5EC-1827-BBB7-56C6-E858DE861F6F}"/>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crisis management in social media?</a:t>
            </a:r>
          </a:p>
        </p:txBody>
      </p:sp>
    </p:spTree>
    <p:extLst>
      <p:ext uri="{BB962C8B-B14F-4D97-AF65-F5344CB8AC3E}">
        <p14:creationId xmlns:p14="http://schemas.microsoft.com/office/powerpoint/2010/main" val="3345051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does social media affect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02799"/>
            <a:ext cx="9446683" cy="2677656"/>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Social media is a double-edged sword when it comes to handling a crisis, capable of resolving the situation or making things much, much worse, depending on how you use it. The vast number of people on social media means that a single wrong move can harm your brand's reputation in front of literally millions of vocal users.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112480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categories of Social Media Crisis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2942" r="2942"/>
          <a:stretch/>
        </p:blipFill>
        <p:spPr>
          <a:xfrm>
            <a:off x="2899663" y="2117434"/>
            <a:ext cx="5998146" cy="3335301"/>
          </a:xfrm>
          <a:prstGeom prst="rect">
            <a:avLst/>
          </a:prstGeom>
        </p:spPr>
      </p:pic>
    </p:spTree>
    <p:extLst>
      <p:ext uri="{BB962C8B-B14F-4D97-AF65-F5344CB8AC3E}">
        <p14:creationId xmlns:p14="http://schemas.microsoft.com/office/powerpoint/2010/main" val="31534791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categories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06905" y="1509528"/>
            <a:ext cx="9446683" cy="4493538"/>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Types of social media crises</a:t>
            </a:r>
          </a:p>
          <a:p>
            <a:pPr algn="just"/>
            <a:r>
              <a:rPr lang="en-US" sz="2200" b="1" dirty="0">
                <a:solidFill>
                  <a:srgbClr val="2D3956"/>
                </a:solidFill>
                <a:latin typeface="Tajawal ExtraBold" panose="00000800000000000000" pitchFamily="2" charset="-78"/>
                <a:cs typeface="Tajawal ExtraBold" panose="00000800000000000000" pitchFamily="2" charset="-78"/>
              </a:rPr>
              <a:t>Social media crises can even be classified into types:</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Multi-channel crisis </a:t>
            </a:r>
            <a:r>
              <a:rPr lang="en-US" sz="2200" b="1" dirty="0">
                <a:solidFill>
                  <a:srgbClr val="2D3956"/>
                </a:solidFill>
                <a:latin typeface="Tajawal ExtraBold" panose="00000800000000000000" pitchFamily="2" charset="-78"/>
                <a:cs typeface="Tajawal ExtraBold" panose="00000800000000000000" pitchFamily="2" charset="-78"/>
              </a:rPr>
              <a:t>– extremely dangerous because it has the potential to go viral and generate a great deal of negative publicity very quickly.</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Emerging crisis </a:t>
            </a:r>
            <a:r>
              <a:rPr lang="en-US" sz="2200" b="1" dirty="0">
                <a:solidFill>
                  <a:srgbClr val="2D3956"/>
                </a:solidFill>
                <a:latin typeface="Tajawal ExtraBold" panose="00000800000000000000" pitchFamily="2" charset="-78"/>
                <a:cs typeface="Tajawal ExtraBold" panose="00000800000000000000" pitchFamily="2" charset="-78"/>
              </a:rPr>
              <a:t>– If you don’t anticipate and deal with it as soon as possible, it can quickly escalate into a bigger scandal.</a:t>
            </a:r>
          </a:p>
          <a:p>
            <a:pPr algn="just"/>
            <a:r>
              <a:rPr lang="en-US" sz="2200" b="1" dirty="0">
                <a:solidFill>
                  <a:srgbClr val="C00000"/>
                </a:solidFill>
                <a:latin typeface="Tajawal ExtraBold" panose="00000800000000000000" pitchFamily="2" charset="-78"/>
                <a:cs typeface="Tajawal ExtraBold" panose="00000800000000000000" pitchFamily="2" charset="-78"/>
              </a:rPr>
              <a:t>    Industry crisis </a:t>
            </a:r>
            <a:r>
              <a:rPr lang="en-US" sz="2200" b="1" dirty="0">
                <a:solidFill>
                  <a:srgbClr val="2D3956"/>
                </a:solidFill>
                <a:latin typeface="Tajawal ExtraBold" panose="00000800000000000000" pitchFamily="2" charset="-78"/>
                <a:cs typeface="Tajawal ExtraBold" panose="00000800000000000000" pitchFamily="2" charset="-78"/>
              </a:rPr>
              <a:t>– occurs when a vendor or competitor is experiencing a social media crisis. For example, when many fashion brands are suddenly all attacked for non-transparent actions.</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Fake news </a:t>
            </a:r>
            <a:r>
              <a:rPr lang="en-US" sz="2200" b="1" dirty="0">
                <a:solidFill>
                  <a:srgbClr val="2D3956"/>
                </a:solidFill>
                <a:latin typeface="Tajawal ExtraBold" panose="00000800000000000000" pitchFamily="2" charset="-78"/>
                <a:cs typeface="Tajawal ExtraBold" panose="00000800000000000000" pitchFamily="2" charset="-78"/>
              </a:rPr>
              <a:t>– in the age of social media, a post can go viral in just one click. The ability to detect rumors about your brand quickly is essential.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701277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levels of Social Media Crisis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5060" r="5060"/>
          <a:stretch/>
        </p:blipFill>
        <p:spPr>
          <a:xfrm>
            <a:off x="2899663" y="2117434"/>
            <a:ext cx="5998146" cy="3335301"/>
          </a:xfrm>
          <a:prstGeom prst="rect">
            <a:avLst/>
          </a:prstGeom>
        </p:spPr>
      </p:pic>
    </p:spTree>
    <p:extLst>
      <p:ext uri="{BB962C8B-B14F-4D97-AF65-F5344CB8AC3E}">
        <p14:creationId xmlns:p14="http://schemas.microsoft.com/office/powerpoint/2010/main" val="11682843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levels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three phases of a crisis</a:t>
            </a:r>
          </a:p>
          <a:p>
            <a:pPr algn="just"/>
            <a:r>
              <a:rPr lang="en-US" sz="2400" b="1" dirty="0">
                <a:solidFill>
                  <a:srgbClr val="0070C0"/>
                </a:solidFill>
                <a:latin typeface="Tajawal ExtraBold" panose="00000800000000000000" pitchFamily="2" charset="-78"/>
                <a:cs typeface="Tajawal ExtraBold" panose="00000800000000000000" pitchFamily="2" charset="-78"/>
              </a:rPr>
              <a:t>Pre-crisis phase: </a:t>
            </a:r>
            <a:r>
              <a:rPr lang="en-US" sz="2400" b="1" dirty="0">
                <a:solidFill>
                  <a:srgbClr val="2D3956"/>
                </a:solidFill>
                <a:latin typeface="Tajawal ExtraBold" panose="00000800000000000000" pitchFamily="2" charset="-78"/>
                <a:cs typeface="Tajawal ExtraBold" panose="00000800000000000000" pitchFamily="2" charset="-78"/>
              </a:rPr>
              <a:t>entails prevention and preparation for a potential crisis and the reduction of the risk of one occurring. This includes creating a crisis management plan, training and preparing a crisis response team and performing tests and drills. </a:t>
            </a:r>
          </a:p>
          <a:p>
            <a:pPr algn="just"/>
            <a:r>
              <a:rPr lang="en-US" sz="2400" b="1" dirty="0">
                <a:solidFill>
                  <a:srgbClr val="2D3956"/>
                </a:solidFill>
                <a:latin typeface="Tajawal ExtraBold" panose="00000800000000000000" pitchFamily="2" charset="-78"/>
                <a:cs typeface="Tajawal ExtraBold" panose="00000800000000000000" pitchFamily="2" charset="-78"/>
              </a:rPr>
              <a:t>Research showed that organizations generally handle crises better when they have a crisis management plan that is updated at least once a year, and a specific crisis management team that exercises it annually.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314473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levels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three phases of a crisis</a:t>
            </a:r>
          </a:p>
          <a:p>
            <a:pPr algn="just"/>
            <a:r>
              <a:rPr lang="en-US" sz="2200" b="1" dirty="0">
                <a:solidFill>
                  <a:srgbClr val="0070C0"/>
                </a:solidFill>
                <a:latin typeface="Tajawal ExtraBold" panose="00000800000000000000" pitchFamily="2" charset="-78"/>
                <a:cs typeface="Tajawal ExtraBold" panose="00000800000000000000" pitchFamily="2" charset="-78"/>
              </a:rPr>
              <a:t>Crisis response phase: </a:t>
            </a:r>
            <a:r>
              <a:rPr lang="en-US" sz="2200" b="1" dirty="0">
                <a:solidFill>
                  <a:srgbClr val="2D3956"/>
                </a:solidFill>
                <a:latin typeface="Tajawal ExtraBold" panose="00000800000000000000" pitchFamily="2" charset="-78"/>
                <a:cs typeface="Tajawal ExtraBold" panose="00000800000000000000" pitchFamily="2" charset="-78"/>
              </a:rPr>
              <a:t>looks at the initial crisis response and then reputation repair. After encountering a crisis, it is important to be rapid and accurate. </a:t>
            </a:r>
          </a:p>
          <a:p>
            <a:pPr algn="just"/>
            <a:r>
              <a:rPr lang="en-US" sz="2200" b="1" dirty="0">
                <a:solidFill>
                  <a:srgbClr val="2D3956"/>
                </a:solidFill>
                <a:latin typeface="Tajawal ExtraBold" panose="00000800000000000000" pitchFamily="2" charset="-78"/>
                <a:cs typeface="Tajawal ExtraBold" panose="00000800000000000000" pitchFamily="2" charset="-78"/>
              </a:rPr>
              <a:t>Researchers suggest that a response should be in place within the first hour after it occurs. The reason is that they have a chance to articulate their side of the story and to stay on top of where the conversation is going.</a:t>
            </a:r>
          </a:p>
          <a:p>
            <a:pPr algn="just"/>
            <a:r>
              <a:rPr lang="en-US" sz="2200" b="1" dirty="0">
                <a:solidFill>
                  <a:srgbClr val="2D3956"/>
                </a:solidFill>
                <a:latin typeface="Tajawal ExtraBold" panose="00000800000000000000" pitchFamily="2" charset="-78"/>
                <a:cs typeface="Tajawal ExtraBold" panose="00000800000000000000" pitchFamily="2" charset="-78"/>
              </a:rPr>
              <a:t>When addressing the media regarding a crisis, an organization should very carefully select their spokesperson. Ideally, the spokesperson should present information clearly and avoid using technical terms. Further, the spokesperson should appear pleasant, maintain strong eye contact, and no exhibit no visual nervous habits.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08491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levels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341632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three phases of a crisis</a:t>
            </a:r>
          </a:p>
          <a:p>
            <a:pPr algn="just"/>
            <a:endParaRPr lang="en-US" sz="2400" b="1" dirty="0">
              <a:solidFill>
                <a:srgbClr val="0070C0"/>
              </a:solidFill>
              <a:latin typeface="Tajawal ExtraBold" panose="00000800000000000000" pitchFamily="2" charset="-78"/>
              <a:cs typeface="Tajawal ExtraBold" panose="00000800000000000000" pitchFamily="2" charset="-78"/>
            </a:endParaRPr>
          </a:p>
          <a:p>
            <a:pPr algn="just"/>
            <a:r>
              <a:rPr lang="en-US" sz="2400" b="1" dirty="0">
                <a:solidFill>
                  <a:srgbClr val="0070C0"/>
                </a:solidFill>
                <a:latin typeface="Tajawal ExtraBold" panose="00000800000000000000" pitchFamily="2" charset="-78"/>
                <a:cs typeface="Tajawal ExtraBold" panose="00000800000000000000" pitchFamily="2" charset="-78"/>
              </a:rPr>
              <a:t>The post-crisis phase </a:t>
            </a:r>
            <a:r>
              <a:rPr lang="en-US" sz="2400" b="1" dirty="0">
                <a:solidFill>
                  <a:srgbClr val="2D3956"/>
                </a:solidFill>
                <a:latin typeface="Tajawal ExtraBold" panose="00000800000000000000" pitchFamily="2" charset="-78"/>
                <a:cs typeface="Tajawal ExtraBold" panose="00000800000000000000" pitchFamily="2" charset="-78"/>
              </a:rPr>
              <a:t>where the company is going back to business as usual. Here a company should release any further updates in the aftermath of the event. Additionally, the company should analyze how the crisis transpired and attempt to learn from the experience—what did and did not work, and what could have been done differently and so on.</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59398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life cycle of Social Media Crisis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diagram of emergency communication life cycle&#10;&#10;Description automatically generated with medium confidence">
            <a:extLst>
              <a:ext uri="{FF2B5EF4-FFF2-40B4-BE49-F238E27FC236}">
                <a16:creationId xmlns:a16="http://schemas.microsoft.com/office/drawing/2014/main" id="{845F1F9E-2689-C038-6B6F-0947569B4A82}"/>
              </a:ext>
            </a:extLst>
          </p:cNvPr>
          <p:cNvPicPr>
            <a:picLocks noChangeAspect="1"/>
          </p:cNvPicPr>
          <p:nvPr/>
        </p:nvPicPr>
        <p:blipFill rotWithShape="1">
          <a:blip r:embed="rId7">
            <a:extLst>
              <a:ext uri="{28A0092B-C50C-407E-A947-70E740481C1C}">
                <a14:useLocalDpi xmlns:a14="http://schemas.microsoft.com/office/drawing/2010/main" val="0"/>
              </a:ext>
            </a:extLst>
          </a:blip>
          <a:srcRect t="8539" b="2605"/>
          <a:stretch/>
        </p:blipFill>
        <p:spPr>
          <a:xfrm>
            <a:off x="3363021" y="2250560"/>
            <a:ext cx="4981831" cy="3294215"/>
          </a:xfrm>
          <a:prstGeom prst="rect">
            <a:avLst/>
          </a:prstGeom>
        </p:spPr>
      </p:pic>
    </p:spTree>
    <p:extLst>
      <p:ext uri="{BB962C8B-B14F-4D97-AF65-F5344CB8AC3E}">
        <p14:creationId xmlns:p14="http://schemas.microsoft.com/office/powerpoint/2010/main" val="5671397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Stage of Detection of Warning Signals</a:t>
            </a:r>
            <a:endParaRPr lang="en-US" sz="2400" b="1" dirty="0">
              <a:solidFill>
                <a:srgbClr val="0070C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It refers to the stage before the onset of the crisis, and it is represented by the ability of the organization to respond to the warning signals that may cause the crisis which includes taking preventive measures that would prevent the occurrence of the crisis, or at least mitigate its severity and effects if it occurred despite the organization’s efforts to prevent its occurrence and discovering early warnings of the occurrence of a crisis means discovering the crisis before it occurs, which will be a pleasure in preparing for it.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376607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Preparedness and Prevention Stage</a:t>
            </a:r>
            <a:endParaRPr lang="en-US" sz="2400" b="1" dirty="0">
              <a:solidFill>
                <a:srgbClr val="0070C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organizations must at this stage create an emergency plan to confront the crisis, and form a crisis management team, who has previous experience in crisis management as possible. </a:t>
            </a:r>
          </a:p>
          <a:p>
            <a:pPr algn="just"/>
            <a:r>
              <a:rPr lang="en-US" sz="2400" b="1" dirty="0">
                <a:solidFill>
                  <a:srgbClr val="2D3956"/>
                </a:solidFill>
                <a:latin typeface="Tajawal ExtraBold" panose="00000800000000000000" pitchFamily="2" charset="-78"/>
                <a:cs typeface="Tajawal ExtraBold" panose="00000800000000000000" pitchFamily="2" charset="-78"/>
              </a:rPr>
              <a:t>This stage also includes discovering the weak points in the organization and developing a plan to confront them, and identifying the necessary methods and tools necessary to help confronting the crisis, training employees on how to face crises, benefit from the lessons of others, develop information about crises and expected problems, and evaluate their degree of severity.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464039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341632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Crisis Containment Phase (harm containment)</a:t>
            </a:r>
          </a:p>
          <a:p>
            <a:pPr algn="just"/>
            <a:r>
              <a:rPr lang="en-US" sz="2400" b="1" dirty="0">
                <a:solidFill>
                  <a:srgbClr val="2D3956"/>
                </a:solidFill>
                <a:latin typeface="Tajawal ExtraBold" panose="00000800000000000000" pitchFamily="2" charset="-78"/>
                <a:cs typeface="Tajawal ExtraBold" panose="00000800000000000000" pitchFamily="2" charset="-78"/>
              </a:rPr>
              <a:t>In this stage, a set of measures to be taken are defined, the communication processes are organized within the crisis field itself, the situation is stopped deteriorating, the losses are reduced, the psychological and social effects resulting from the crisis are addressed, and the practical performance is improved in a better way than before. Accordingly, the plans are carried out by implementing the decree to confront the crisis, and by using the organization's resources to reduce the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856667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Activity Recovery Stage</a:t>
            </a:r>
          </a:p>
          <a:p>
            <a:pPr algn="just"/>
            <a:r>
              <a:rPr lang="en-US" sz="2400" b="1" dirty="0">
                <a:solidFill>
                  <a:srgbClr val="2D3956"/>
                </a:solidFill>
                <a:latin typeface="Tajawal ExtraBold" panose="00000800000000000000" pitchFamily="2" charset="-78"/>
                <a:cs typeface="Tajawal ExtraBold" panose="00000800000000000000" pitchFamily="2" charset="-78"/>
              </a:rPr>
              <a:t>where the activity and operations of the organization are resumed, and the organization evaluates its loss and assesses what is required in order to fully benefit from the activity and balance, human resources play an important role in this process, provided that human resources situation must be evaluated and what are the remaining capabilities of the organization, and what are the assets used and exploited after knowing the resources available so as to use them efficiently and effectively.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656645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Learning Stage</a:t>
            </a:r>
          </a:p>
          <a:p>
            <a:pPr algn="just"/>
            <a:r>
              <a:rPr lang="en-US" sz="2400" b="1" dirty="0">
                <a:solidFill>
                  <a:srgbClr val="2D3956"/>
                </a:solidFill>
                <a:latin typeface="Tajawal ExtraBold" panose="00000800000000000000" pitchFamily="2" charset="-78"/>
                <a:cs typeface="Tajawal ExtraBold" panose="00000800000000000000" pitchFamily="2" charset="-78"/>
              </a:rPr>
              <a:t>It is the stage of drawing morals and lessons, and benefiting from the experience of dealing with the previous crisis to form experiences capable of avoiding crises, avoiding their recurrence, and standing at weaknesses, improving and avoiding them through the process of development and improvement.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073761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923330"/>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How to analyze a crisis?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12930" b="12930"/>
          <a:stretch/>
        </p:blipFill>
        <p:spPr>
          <a:xfrm>
            <a:off x="3584087" y="3031218"/>
            <a:ext cx="4511821" cy="2508822"/>
          </a:xfrm>
          <a:prstGeom prst="rect">
            <a:avLst/>
          </a:prstGeom>
        </p:spPr>
      </p:pic>
    </p:spTree>
    <p:extLst>
      <p:ext uri="{BB962C8B-B14F-4D97-AF65-F5344CB8AC3E}">
        <p14:creationId xmlns:p14="http://schemas.microsoft.com/office/powerpoint/2010/main" val="14696714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341632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A social media crisis can damage your brand reputation, customer loyalty, and revenue. But it can also be an opportunity to learn from your mistakes, improve your communication, and strengthen your community.</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Now every crisis finds its way onto social media, either by accident or purpose, but always with consequences.</a:t>
            </a: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had transformed the way every crisis emerges, how it’s driven, and how it’s handled.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692115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What are the main points to analyze a crisis recently in the news?</a:t>
            </a:r>
          </a:p>
          <a:p>
            <a:pPr algn="just"/>
            <a:r>
              <a:rPr lang="en-US" sz="2400" b="1" dirty="0">
                <a:solidFill>
                  <a:srgbClr val="2D3956"/>
                </a:solidFill>
                <a:latin typeface="Tajawal ExtraBold" panose="00000800000000000000" pitchFamily="2" charset="-78"/>
                <a:cs typeface="Tajawal ExtraBold" panose="00000800000000000000" pitchFamily="2" charset="-78"/>
              </a:rPr>
              <a:t>• The nature of the crisis.</a:t>
            </a:r>
          </a:p>
          <a:p>
            <a:pPr algn="just"/>
            <a:r>
              <a:rPr lang="en-US" sz="2400" b="1" dirty="0">
                <a:solidFill>
                  <a:srgbClr val="2D3956"/>
                </a:solidFill>
                <a:latin typeface="Tajawal ExtraBold" panose="00000800000000000000" pitchFamily="2" charset="-78"/>
                <a:cs typeface="Tajawal ExtraBold" panose="00000800000000000000" pitchFamily="2" charset="-78"/>
              </a:rPr>
              <a:t>• When it was discovered.</a:t>
            </a:r>
          </a:p>
          <a:p>
            <a:pPr algn="just"/>
            <a:r>
              <a:rPr lang="en-US" sz="2400" b="1" dirty="0">
                <a:solidFill>
                  <a:srgbClr val="2D3956"/>
                </a:solidFill>
                <a:latin typeface="Tajawal ExtraBold" panose="00000800000000000000" pitchFamily="2" charset="-78"/>
                <a:cs typeface="Tajawal ExtraBold" panose="00000800000000000000" pitchFamily="2" charset="-78"/>
              </a:rPr>
              <a:t>• The timeliness of the organization’s response to the crisis.</a:t>
            </a:r>
          </a:p>
          <a:p>
            <a:pPr algn="just"/>
            <a:r>
              <a:rPr lang="en-US" sz="2400" b="1" dirty="0">
                <a:solidFill>
                  <a:srgbClr val="2D3956"/>
                </a:solidFill>
                <a:latin typeface="Tajawal ExtraBold" panose="00000800000000000000" pitchFamily="2" charset="-78"/>
                <a:cs typeface="Tajawal ExtraBold" panose="00000800000000000000" pitchFamily="2" charset="-78"/>
              </a:rPr>
              <a:t>• The nature of the response.</a:t>
            </a:r>
          </a:p>
          <a:p>
            <a:pPr algn="just"/>
            <a:r>
              <a:rPr lang="en-US" sz="2400" b="1" dirty="0">
                <a:solidFill>
                  <a:srgbClr val="2D3956"/>
                </a:solidFill>
                <a:latin typeface="Tajawal ExtraBold" panose="00000800000000000000" pitchFamily="2" charset="-78"/>
                <a:cs typeface="Tajawal ExtraBold" panose="00000800000000000000" pitchFamily="2" charset="-78"/>
              </a:rPr>
              <a:t>• Any unintended consequences of the response.</a:t>
            </a:r>
          </a:p>
          <a:p>
            <a:pPr algn="just"/>
            <a:r>
              <a:rPr lang="en-US" sz="2400" b="1" dirty="0">
                <a:solidFill>
                  <a:srgbClr val="2D3956"/>
                </a:solidFill>
                <a:latin typeface="Tajawal ExtraBold" panose="00000800000000000000" pitchFamily="2" charset="-78"/>
                <a:cs typeface="Tajawal ExtraBold" panose="00000800000000000000" pitchFamily="2" charset="-78"/>
              </a:rPr>
              <a:t>• The effectiveness of the response.</a:t>
            </a:r>
          </a:p>
          <a:p>
            <a:pPr algn="just"/>
            <a:r>
              <a:rPr lang="en-US" sz="2400" b="1" dirty="0">
                <a:solidFill>
                  <a:srgbClr val="2D3956"/>
                </a:solidFill>
                <a:latin typeface="Tajawal ExtraBold" panose="00000800000000000000" pitchFamily="2" charset="-78"/>
                <a:cs typeface="Tajawal ExtraBold" panose="00000800000000000000" pitchFamily="2" charset="-78"/>
              </a:rPr>
              <a:t>• How individual constituencies were affected by the crisis and</a:t>
            </a:r>
          </a:p>
          <a:p>
            <a:pPr algn="just"/>
            <a:r>
              <a:rPr lang="en-US" sz="2400" b="1" dirty="0">
                <a:solidFill>
                  <a:srgbClr val="2D3956"/>
                </a:solidFill>
                <a:latin typeface="Tajawal ExtraBold" panose="00000800000000000000" pitchFamily="2" charset="-78"/>
                <a:cs typeface="Tajawal ExtraBold" panose="00000800000000000000" pitchFamily="2" charset="-78"/>
              </a:rPr>
              <a:t>   response.</a:t>
            </a:r>
          </a:p>
          <a:p>
            <a:pPr algn="just"/>
            <a:r>
              <a:rPr lang="en-US" sz="2400" b="1" dirty="0">
                <a:solidFill>
                  <a:srgbClr val="2D3956"/>
                </a:solidFill>
                <a:latin typeface="Tajawal ExtraBold" panose="00000800000000000000" pitchFamily="2" charset="-78"/>
                <a:cs typeface="Tajawal ExtraBold" panose="00000800000000000000" pitchFamily="2" charset="-78"/>
              </a:rPr>
              <a:t>• How the crisis was resolved, if it has been.</a:t>
            </a:r>
          </a:p>
          <a:p>
            <a:pPr algn="just"/>
            <a:r>
              <a:rPr lang="en-US" sz="2400" b="1" dirty="0">
                <a:solidFill>
                  <a:srgbClr val="2D3956"/>
                </a:solidFill>
                <a:latin typeface="Tajawal ExtraBold" panose="00000800000000000000" pitchFamily="2" charset="-78"/>
                <a:cs typeface="Tajawal ExtraBold" panose="00000800000000000000" pitchFamily="2" charset="-78"/>
              </a:rPr>
              <a:t>• Your assessment of what worked, what didn’t and how the</a:t>
            </a:r>
          </a:p>
          <a:p>
            <a:pPr algn="just"/>
            <a:r>
              <a:rPr lang="en-US" sz="2400" b="1" dirty="0">
                <a:solidFill>
                  <a:srgbClr val="2D3956"/>
                </a:solidFill>
                <a:latin typeface="Tajawal ExtraBold" panose="00000800000000000000" pitchFamily="2" charset="-78"/>
                <a:cs typeface="Tajawal ExtraBold" panose="00000800000000000000" pitchFamily="2" charset="-78"/>
              </a:rPr>
              <a:t>  organization might have been more effective in its response.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33122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Identify the root cause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first step is to find out what triggered the crisis, how it spread, and who was affected. You can use tools like social listening, sentiment analysis, and web analytics to monitor the online conversations, feedback, and traffic related to the crisis. You can also interview your team members, customers, and stakeholders to get their perspectives and insights. By identifying the root cause, you can understand what went wrong and how to prevent it from happening again.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257026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Assess the impact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second step is to measure the impact of the crisis on your brand, your audience, and your goals. You can use metrics like reach, engagement, sentiment, conversions, and retention to evaluate how the crisis affected your social media performance, your online reputation, and your business outcomes. You can also compare your results with your previous benchmarks, your competitors, and your industry standards to see how you fared in the crisis. By assessing the impact, you can quantify the damage and the opportunities for improvement.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557242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Apologize and respond</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third step is to apologize and respond to the crisis in a timely, transparent, and sincere manner. You can use your social media channels, your website, your blog, or your email to communicate with your audience and stakeholders. You can acknowledge the issue, express your regret, explain your actions, and offer a solution or a compensation. You can also answer the questions, address the concerns, and thank the feedback of your followers, customers, and partners. By apologizing and responding, you can show your accountability, empathy, and commitment.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185892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Implement and monitor</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fourth step is to implement and monitor the actions and solutions you promised in your response. You can use tools like project management, task management, and collaboration to coordinate your team, assign responsibilities, and track progress. You can also use tools like social media management, customer service, and feedback to deliver your solution or compensation, follow up with your audience and stakeholders, and measure their satisfaction. By implementing and monitoring, you can demonstrate your reliability, professionalism, and value.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290758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Review and report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fifth step is to review and report the results and outcomes of your actions and solutions. You can use social media analytics, web analytics, and surveys to collect and analyze the data and feedback related to your crisis management. You can also use tools like reports, dashboards, and presentations to summarize and visualize your findings and insights. By reviewing and reporting, you can evaluate your performance, identify your strengths and weaknesses, and share your learnings and recommendations.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555673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Learn and improve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sixth step is to learn and improve from your social media crisis. You can use tools like SWOT analysis, gap analysis, and best practices to identify the opportunities and threats, the gaps and needs, and the examples and standards for your social media strategy. You can also use tools like goals, plans, and actions to set your objectives, define your tactics, and execute your initiatives. By learning and improving, you can enhance your skills, optimize your processes, and grow your results.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84164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830997"/>
          </a:xfrm>
          <a:prstGeom prst="rect">
            <a:avLst/>
          </a:prstGeom>
          <a:noFill/>
        </p:spPr>
        <p:txBody>
          <a:bodyPr wrap="square" rtlCol="0">
            <a:spAutoFit/>
          </a:bodyPr>
          <a:lstStyle/>
          <a:p>
            <a:pPr algn="ctr"/>
            <a:r>
              <a:rPr lang="en-US" sz="4800" b="1" dirty="0">
                <a:ln w="22225">
                  <a:solidFill>
                    <a:schemeClr val="tx1"/>
                  </a:solidFill>
                  <a:prstDash val="solid"/>
                </a:ln>
                <a:solidFill>
                  <a:srgbClr val="C00000"/>
                </a:solidFill>
                <a:latin typeface="Tajawal ExtraBold" panose="00000800000000000000" pitchFamily="2" charset="-78"/>
                <a:cs typeface="Tajawal ExtraBold" panose="00000800000000000000" pitchFamily="2" charset="-78"/>
              </a:rPr>
              <a:t>11</a:t>
            </a:r>
            <a:r>
              <a:rPr lang="en-US" sz="4800" dirty="0">
                <a:solidFill>
                  <a:srgbClr val="2E3957"/>
                </a:solidFill>
                <a:latin typeface="Tajawal ExtraBold" panose="00000800000000000000" pitchFamily="2" charset="-78"/>
                <a:cs typeface="Tajawal ExtraBold" panose="00000800000000000000" pitchFamily="2" charset="-78"/>
              </a:rPr>
              <a:t> Principles of Crisis Response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573" b="573"/>
          <a:stretch/>
        </p:blipFill>
        <p:spPr>
          <a:xfrm>
            <a:off x="2933649" y="2204739"/>
            <a:ext cx="5798617" cy="3224352"/>
          </a:xfrm>
          <a:prstGeom prst="rect">
            <a:avLst/>
          </a:prstGeom>
        </p:spPr>
      </p:pic>
    </p:spTree>
    <p:extLst>
      <p:ext uri="{BB962C8B-B14F-4D97-AF65-F5344CB8AC3E}">
        <p14:creationId xmlns:p14="http://schemas.microsoft.com/office/powerpoint/2010/main" val="26545839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0963" y="1931985"/>
            <a:ext cx="9782768" cy="3170099"/>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To reduce response time, there are several principles that the prepared communication professional should adhere to :</a:t>
            </a:r>
          </a:p>
          <a:p>
            <a:pPr algn="just"/>
            <a:endParaRPr lang="en-US" sz="2500" b="1" dirty="0">
              <a:solidFill>
                <a:srgbClr val="2D3956"/>
              </a:solidFill>
              <a:latin typeface="Tajawal ExtraBold" panose="00000800000000000000" pitchFamily="2" charset="-78"/>
              <a:cs typeface="Tajawal ExtraBold" panose="00000800000000000000" pitchFamily="2" charset="-78"/>
            </a:endParaRPr>
          </a:p>
          <a:p>
            <a:pPr algn="just"/>
            <a:r>
              <a:rPr lang="en-US" sz="2500" b="1" i="1" dirty="0">
                <a:solidFill>
                  <a:srgbClr val="C00000"/>
                </a:solidFill>
                <a:latin typeface="Tajawal ExtraBold" panose="00000800000000000000" pitchFamily="2" charset="-78"/>
                <a:cs typeface="Tajawal ExtraBold" panose="00000800000000000000" pitchFamily="2" charset="-78"/>
              </a:rPr>
              <a:t>1) Lead, do not hide. </a:t>
            </a:r>
            <a:r>
              <a:rPr lang="en-US" sz="2500" b="1" dirty="0">
                <a:solidFill>
                  <a:srgbClr val="2D3956"/>
                </a:solidFill>
                <a:latin typeface="Tajawal ExtraBold" panose="00000800000000000000" pitchFamily="2" charset="-78"/>
                <a:cs typeface="Tajawal ExtraBold" panose="00000800000000000000" pitchFamily="2" charset="-78"/>
              </a:rPr>
              <a:t>Joe Louis, the boxer once said, “You can run, but you can’t hide.” This is true in crises. While focusing blame may not be the answer, it is always a question. The more you duck responsibility, the more you hide, the more you lose</a:t>
            </a:r>
          </a:p>
          <a:p>
            <a:pPr algn="just"/>
            <a:r>
              <a:rPr lang="en-US" sz="2500" b="1" dirty="0">
                <a:solidFill>
                  <a:srgbClr val="2D3956"/>
                </a:solidFill>
                <a:latin typeface="Tajawal ExtraBold" panose="00000800000000000000" pitchFamily="2" charset="-78"/>
                <a:cs typeface="Tajawal ExtraBold" panose="00000800000000000000" pitchFamily="2" charset="-78"/>
              </a:rPr>
              <a:t>credibility and are blamed.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001850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33631"/>
            <a:ext cx="9782768" cy="2015936"/>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2) Acknowledge the problem. </a:t>
            </a:r>
          </a:p>
          <a:p>
            <a:pPr algn="just"/>
            <a:r>
              <a:rPr lang="en-US" sz="2500" b="1" dirty="0">
                <a:solidFill>
                  <a:srgbClr val="2D3956"/>
                </a:solidFill>
                <a:latin typeface="Tajawal ExtraBold" panose="00000800000000000000" pitchFamily="2" charset="-78"/>
                <a:cs typeface="Tajawal ExtraBold" panose="00000800000000000000" pitchFamily="2" charset="-78"/>
              </a:rPr>
              <a:t>Even though you might not know much about the facts of the situation, even though you do not have a solution, you can at least acknowledge that there is a problem and say you are working on it. Do that right away.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4FF9590-3A45-F75D-3FDC-03E2E65C9384}"/>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38281456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91313" y="1922119"/>
            <a:ext cx="9782768" cy="2246769"/>
          </a:xfrm>
          <a:prstGeom prst="rect">
            <a:avLst/>
          </a:prstGeom>
          <a:noFill/>
        </p:spPr>
        <p:txBody>
          <a:bodyPr wrap="square" rtlCol="0">
            <a:spAutoFit/>
          </a:bodyPr>
          <a:lstStyle/>
          <a:p>
            <a:pPr algn="just">
              <a:lnSpc>
                <a:spcPts val="2800"/>
              </a:lnSpc>
            </a:pPr>
            <a:r>
              <a:rPr lang="en-US" sz="2500" b="1" i="1" dirty="0">
                <a:solidFill>
                  <a:srgbClr val="C00000"/>
                </a:solidFill>
                <a:latin typeface="Tajawal ExtraBold" panose="00000800000000000000" pitchFamily="2" charset="-78"/>
                <a:cs typeface="Tajawal ExtraBold" panose="00000800000000000000" pitchFamily="2" charset="-78"/>
              </a:rPr>
              <a:t>3) Act in the public' s interest. </a:t>
            </a:r>
            <a:r>
              <a:rPr lang="en-US" sz="2500" b="1" dirty="0">
                <a:solidFill>
                  <a:srgbClr val="2D3956"/>
                </a:solidFill>
                <a:latin typeface="Tajawal ExtraBold" panose="00000800000000000000" pitchFamily="2" charset="-78"/>
                <a:cs typeface="Tajawal ExtraBold" panose="00000800000000000000" pitchFamily="2" charset="-78"/>
              </a:rPr>
              <a:t>Put more simply, “do the right thing.” The public has an enormous ability to forgive if they perceive sincerity and concern in the organization’s messaging. </a:t>
            </a:r>
          </a:p>
          <a:p>
            <a:pPr algn="just">
              <a:lnSpc>
                <a:spcPts val="2800"/>
              </a:lnSpc>
            </a:pPr>
            <a:endParaRPr lang="en-US" sz="2500" b="1" i="1" dirty="0">
              <a:solidFill>
                <a:srgbClr val="C00000"/>
              </a:solidFill>
              <a:latin typeface="Tajawal ExtraBold" panose="00000800000000000000" pitchFamily="2" charset="-78"/>
              <a:cs typeface="Tajawal ExtraBold" panose="00000800000000000000" pitchFamily="2" charset="-78"/>
            </a:endParaRPr>
          </a:p>
          <a:p>
            <a:pPr algn="just">
              <a:lnSpc>
                <a:spcPts val="2800"/>
              </a:lnSpc>
            </a:pPr>
            <a:r>
              <a:rPr lang="en-US" sz="2500" b="1" i="1" dirty="0">
                <a:solidFill>
                  <a:srgbClr val="C00000"/>
                </a:solidFill>
                <a:latin typeface="Tajawal ExtraBold" panose="00000800000000000000" pitchFamily="2" charset="-78"/>
                <a:cs typeface="Tajawal ExtraBold" panose="00000800000000000000" pitchFamily="2" charset="-78"/>
              </a:rPr>
              <a:t>4) Move quickly. </a:t>
            </a:r>
            <a:r>
              <a:rPr lang="en-US" sz="2500" b="1" dirty="0">
                <a:solidFill>
                  <a:srgbClr val="2D3956"/>
                </a:solidFill>
                <a:latin typeface="Tajawal ExtraBold" panose="00000800000000000000" pitchFamily="2" charset="-78"/>
                <a:cs typeface="Tajawal ExtraBold" panose="00000800000000000000" pitchFamily="2" charset="-78"/>
              </a:rPr>
              <a:t>Get to the bottom of a problem.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69ED02-8E5E-166C-EB31-9CED7A6EB833}"/>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36783008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2208206"/>
            <a:ext cx="9782768" cy="2605842"/>
          </a:xfrm>
          <a:prstGeom prst="rect">
            <a:avLst/>
          </a:prstGeom>
          <a:noFill/>
        </p:spPr>
        <p:txBody>
          <a:bodyPr wrap="square" rtlCol="0">
            <a:spAutoFit/>
          </a:bodyPr>
          <a:lstStyle/>
          <a:p>
            <a:pPr algn="just">
              <a:lnSpc>
                <a:spcPts val="2800"/>
              </a:lnSpc>
            </a:pPr>
            <a:r>
              <a:rPr lang="en-US" sz="2500" b="1" dirty="0">
                <a:solidFill>
                  <a:srgbClr val="C00000"/>
                </a:solidFill>
                <a:latin typeface="Tajawal ExtraBold" panose="00000800000000000000" pitchFamily="2" charset="-78"/>
                <a:cs typeface="Tajawal ExtraBold" panose="00000800000000000000" pitchFamily="2" charset="-78"/>
              </a:rPr>
              <a:t>5) Pose solutions.</a:t>
            </a:r>
          </a:p>
          <a:p>
            <a:pPr algn="just">
              <a:lnSpc>
                <a:spcPts val="2800"/>
              </a:lnSpc>
            </a:pPr>
            <a:endParaRPr lang="en-US" sz="2500" b="1" dirty="0">
              <a:solidFill>
                <a:srgbClr val="2D3956"/>
              </a:solidFill>
              <a:latin typeface="Tajawal ExtraBold" panose="00000800000000000000" pitchFamily="2" charset="-78"/>
              <a:cs typeface="Tajawal ExtraBold" panose="00000800000000000000" pitchFamily="2" charset="-78"/>
            </a:endParaRPr>
          </a:p>
          <a:p>
            <a:pPr algn="just">
              <a:lnSpc>
                <a:spcPts val="2800"/>
              </a:lnSpc>
            </a:pPr>
            <a:r>
              <a:rPr lang="en-US" sz="2500" b="1" dirty="0">
                <a:solidFill>
                  <a:srgbClr val="2D3956"/>
                </a:solidFill>
                <a:latin typeface="Tajawal ExtraBold" panose="00000800000000000000" pitchFamily="2" charset="-78"/>
                <a:cs typeface="Tajawal ExtraBold" panose="00000800000000000000" pitchFamily="2" charset="-78"/>
              </a:rPr>
              <a:t>Define your own answers rather than have answers imposed upon you. Set the record straight. Delay gets confused with incompetence or simply not caring. Action, however small, builds confidence both internally and externally that progress can be made.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FB214729-8E6C-ADCC-306D-5732BD1350AA}"/>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21003422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939540"/>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6) Put your values ahead of your pocketbook. </a:t>
            </a:r>
            <a:r>
              <a:rPr lang="en-US" sz="2500" b="1" dirty="0">
                <a:solidFill>
                  <a:srgbClr val="2D3956"/>
                </a:solidFill>
                <a:latin typeface="Tajawal ExtraBold" panose="00000800000000000000" pitchFamily="2" charset="-78"/>
                <a:cs typeface="Tajawal ExtraBold" panose="00000800000000000000" pitchFamily="2" charset="-78"/>
              </a:rPr>
              <a:t>Johnson &amp; Johnson still gets credit for what may be the everlasting gold standard of crisis management. </a:t>
            </a:r>
          </a:p>
          <a:p>
            <a:pPr algn="just"/>
            <a:r>
              <a:rPr lang="en-US" sz="2500" b="1" dirty="0">
                <a:solidFill>
                  <a:srgbClr val="2D3956"/>
                </a:solidFill>
                <a:latin typeface="Tajawal ExtraBold" panose="00000800000000000000" pitchFamily="2" charset="-78"/>
                <a:cs typeface="Tajawal ExtraBold" panose="00000800000000000000" pitchFamily="2" charset="-78"/>
              </a:rPr>
              <a:t>When Tylenol capsules were tampered with and poisoned by a maniac, Johnson &amp; Johnson did not hesitate for a minute. They</a:t>
            </a:r>
          </a:p>
          <a:p>
            <a:pPr algn="just"/>
            <a:r>
              <a:rPr lang="en-US" sz="2500" b="1" dirty="0">
                <a:solidFill>
                  <a:srgbClr val="2D3956"/>
                </a:solidFill>
                <a:latin typeface="Tajawal ExtraBold" panose="00000800000000000000" pitchFamily="2" charset="-78"/>
                <a:cs typeface="Tajawal ExtraBold" panose="00000800000000000000" pitchFamily="2" charset="-78"/>
              </a:rPr>
              <a:t>withdrew the product everywhere. Their famous “Credo” was their guide in reacting to the Tylenol crisis. It starts with “…our</a:t>
            </a:r>
          </a:p>
          <a:p>
            <a:pPr algn="just"/>
            <a:r>
              <a:rPr lang="en-US" sz="2500" b="1" dirty="0">
                <a:solidFill>
                  <a:srgbClr val="2D3956"/>
                </a:solidFill>
                <a:latin typeface="Tajawal ExtraBold" panose="00000800000000000000" pitchFamily="2" charset="-78"/>
                <a:cs typeface="Tajawal ExtraBold" panose="00000800000000000000" pitchFamily="2" charset="-78"/>
              </a:rPr>
              <a:t>first responsibility is to the doctors, nurses, and patients…” They never considered the bottom line. Follow J&amp;J’s fine example.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B9D3E35-1477-05D9-C2B1-DCC9E8612C6A}"/>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42045371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0963" y="1938902"/>
            <a:ext cx="9782768" cy="3170099"/>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7) Show compassion—apologize. </a:t>
            </a:r>
            <a:r>
              <a:rPr lang="en-US" sz="2500" b="1" dirty="0">
                <a:solidFill>
                  <a:srgbClr val="2D3956"/>
                </a:solidFill>
                <a:latin typeface="Tajawal ExtraBold" panose="00000800000000000000" pitchFamily="2" charset="-78"/>
                <a:cs typeface="Tajawal ExtraBold" panose="00000800000000000000" pitchFamily="2" charset="-78"/>
              </a:rPr>
              <a:t>Care about the impact of the crisis on the people who are affected. Say you are sorry. People love to forgive and forget. </a:t>
            </a:r>
          </a:p>
          <a:p>
            <a:pPr algn="just"/>
            <a:endParaRPr lang="en-US" sz="2500" b="1" i="1" dirty="0">
              <a:solidFill>
                <a:srgbClr val="2D3956"/>
              </a:solidFill>
              <a:latin typeface="Tajawal ExtraBold" panose="00000800000000000000" pitchFamily="2" charset="-78"/>
              <a:cs typeface="Tajawal ExtraBold" panose="00000800000000000000" pitchFamily="2" charset="-78"/>
            </a:endParaRPr>
          </a:p>
          <a:p>
            <a:pPr algn="just"/>
            <a:endParaRPr lang="en-US" sz="2500" b="1" i="1" dirty="0">
              <a:solidFill>
                <a:srgbClr val="2D3956"/>
              </a:solidFill>
              <a:latin typeface="Tajawal ExtraBold" panose="00000800000000000000" pitchFamily="2" charset="-78"/>
              <a:cs typeface="Tajawal ExtraBold" panose="00000800000000000000" pitchFamily="2" charset="-78"/>
            </a:endParaRPr>
          </a:p>
          <a:p>
            <a:pPr algn="just"/>
            <a:r>
              <a:rPr lang="en-US" sz="2500" b="1" i="1" dirty="0">
                <a:solidFill>
                  <a:srgbClr val="C00000"/>
                </a:solidFill>
                <a:latin typeface="Tajawal ExtraBold" panose="00000800000000000000" pitchFamily="2" charset="-78"/>
                <a:cs typeface="Tajawal ExtraBold" panose="00000800000000000000" pitchFamily="2" charset="-78"/>
              </a:rPr>
              <a:t>8) Fix the problem. </a:t>
            </a:r>
            <a:r>
              <a:rPr lang="en-US" sz="2500" b="1" dirty="0">
                <a:solidFill>
                  <a:srgbClr val="2D3956"/>
                </a:solidFill>
                <a:latin typeface="Tajawal ExtraBold" panose="00000800000000000000" pitchFamily="2" charset="-78"/>
                <a:cs typeface="Tajawal ExtraBold" panose="00000800000000000000" pitchFamily="2" charset="-78"/>
              </a:rPr>
              <a:t>Stop doing whatever is causing the harm. Do not do it again. And make it better. And do not forget; the cover-up is always worse than the crime.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54266F3-765F-AE43-2629-D192F3E913E1}"/>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9856486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554819"/>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9) Communicate fast and forthrightly. </a:t>
            </a:r>
          </a:p>
          <a:p>
            <a:pPr algn="just"/>
            <a:r>
              <a:rPr lang="en-US" sz="2500" b="1" dirty="0">
                <a:solidFill>
                  <a:srgbClr val="2D3956"/>
                </a:solidFill>
                <a:latin typeface="Tajawal ExtraBold" panose="00000800000000000000" pitchFamily="2" charset="-78"/>
                <a:cs typeface="Tajawal ExtraBold" panose="00000800000000000000" pitchFamily="2" charset="-78"/>
              </a:rPr>
              <a:t>Even before you fully understand the crisis, and well before you have a solution, you can still at least acknowledge that you know about the problem and that you are working on it. Talk east and walk east. Do not hedge, or use “weasel words,” like President Clinton’s attempt to ask what the meaning of “is” is.20 And, do not cave in to the lawyers’ demands for “no comment.” Legal liability assertions are nonsense when your reputation is on the line.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B574E7-5D8C-3CC0-AAD7-AE18EC14CCE7}"/>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3273418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939540"/>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10) Use all your channels. </a:t>
            </a:r>
            <a:r>
              <a:rPr lang="en-US" sz="2500" b="1" dirty="0">
                <a:solidFill>
                  <a:srgbClr val="2D3956"/>
                </a:solidFill>
                <a:latin typeface="Tajawal ExtraBold" panose="00000800000000000000" pitchFamily="2" charset="-78"/>
                <a:cs typeface="Tajawal ExtraBold" panose="00000800000000000000" pitchFamily="2" charset="-78"/>
              </a:rPr>
              <a:t>It is time to employ all those channels you have built—Facebook, Twitter, YouTube, LinkedIn, blogs, your website, and so forth. And make sure the communication is appropriate to the channel.</a:t>
            </a:r>
          </a:p>
          <a:p>
            <a:pPr algn="just"/>
            <a:r>
              <a:rPr lang="en-US" sz="2500" b="1" i="1" dirty="0">
                <a:solidFill>
                  <a:srgbClr val="C00000"/>
                </a:solidFill>
                <a:latin typeface="Tajawal ExtraBold" panose="00000800000000000000" pitchFamily="2" charset="-78"/>
                <a:cs typeface="Tajawal ExtraBold" panose="00000800000000000000" pitchFamily="2" charset="-78"/>
              </a:rPr>
              <a:t>11) Know when to take it offline. </a:t>
            </a:r>
            <a:r>
              <a:rPr lang="en-US" sz="2500" b="1" dirty="0">
                <a:solidFill>
                  <a:srgbClr val="2D3956"/>
                </a:solidFill>
                <a:latin typeface="Tajawal ExtraBold" panose="00000800000000000000" pitchFamily="2" charset="-78"/>
                <a:cs typeface="Tajawal ExtraBold" panose="00000800000000000000" pitchFamily="2" charset="-78"/>
              </a:rPr>
              <a:t>A lot of customer service issues start with a simple question you can often answer with a phone call. Do not get into a back-and-forth argument online.</a:t>
            </a:r>
          </a:p>
          <a:p>
            <a:pPr algn="just"/>
            <a:r>
              <a:rPr lang="en-US" sz="2500" b="1" dirty="0">
                <a:solidFill>
                  <a:srgbClr val="2D3956"/>
                </a:solidFill>
                <a:latin typeface="Tajawal ExtraBold" panose="00000800000000000000" pitchFamily="2" charset="-78"/>
                <a:cs typeface="Tajawal ExtraBold" panose="00000800000000000000" pitchFamily="2" charset="-78"/>
              </a:rPr>
              <a:t>Offer a phone number or email address. Even if it does not satisfy the person complaining, it at least shows others that you are trying.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42A79A2-63A0-09C9-F0C2-864AF5F050FE}"/>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35251431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539430"/>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Analysis of Social Media Crisis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What is crisis management in social media?</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does social media affect 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categories of Social Media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levels of Social Media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life cycle of Social Media Crisis                   </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to analyze 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Principles of Crisis Response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6086DDE7-BE67-9B6A-CBAA-62921B3E1373}"/>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AACC3A6-C818-A852-40CE-65CDEEBE89E5}"/>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013334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91313" y="1585930"/>
            <a:ext cx="9782768" cy="3970318"/>
          </a:xfrm>
          <a:prstGeom prst="rect">
            <a:avLst/>
          </a:prstGeom>
          <a:noFill/>
        </p:spPr>
        <p:txBody>
          <a:bodyPr wrap="square" rtlCol="0">
            <a:spAutoFit/>
          </a:bodyPr>
          <a:lstStyle/>
          <a:p>
            <a:pPr marL="285750" indent="-285750">
              <a:buFont typeface="Wingdings" panose="05000000000000000000" pitchFamily="2" charset="2"/>
              <a:buChar char="§"/>
            </a:pPr>
            <a:r>
              <a:rPr lang="en-US" dirty="0" err="1">
                <a:effectLst/>
                <a:latin typeface="Times New Roman" panose="02020603050405020304" pitchFamily="18" charset="0"/>
                <a:ea typeface="Times New Roman" panose="02020603050405020304" pitchFamily="18" charset="0"/>
              </a:rPr>
              <a:t>Mzyece</a:t>
            </a:r>
            <a:r>
              <a:rPr lang="en-US" dirty="0">
                <a:effectLst/>
                <a:latin typeface="Times New Roman" panose="02020603050405020304" pitchFamily="18" charset="0"/>
                <a:ea typeface="Times New Roman" panose="02020603050405020304" pitchFamily="18" charset="0"/>
              </a:rPr>
              <a:t>, N. (2020). An Assessment on the Effects of Social Media on Crisis Management in Telecommunication Companies in Zambia (Doctoral dissertation, Cavendish University). http://155.0.3.194:8080/jspui/bitstream/123456789/626/1/An%20Assessment%20on%20the%20Effects%20of%20Social%20Media%20on%20Crisis%20Management%20in%20Telecommunication%20Companies%20in%20Zambia.pdf </a:t>
            </a:r>
          </a:p>
          <a:p>
            <a:pPr marL="285750" indent="-285750">
              <a:buFont typeface="Wingdings" panose="05000000000000000000" pitchFamily="2" charset="2"/>
              <a:buChar char="§"/>
            </a:pPr>
            <a:r>
              <a:rPr lang="en-US" dirty="0" err="1">
                <a:solidFill>
                  <a:srgbClr val="000000"/>
                </a:solidFill>
                <a:latin typeface="Segoe UI" panose="020B0502040204020203" pitchFamily="34" charset="0"/>
              </a:rPr>
              <a:t>Civelek</a:t>
            </a:r>
            <a:r>
              <a:rPr lang="en-US" dirty="0">
                <a:solidFill>
                  <a:srgbClr val="000000"/>
                </a:solidFill>
                <a:latin typeface="Segoe UI" panose="020B0502040204020203" pitchFamily="34" charset="0"/>
              </a:rPr>
              <a:t>, Mustafa &amp; </a:t>
            </a:r>
            <a:r>
              <a:rPr lang="en-US" dirty="0" err="1">
                <a:solidFill>
                  <a:srgbClr val="000000"/>
                </a:solidFill>
                <a:latin typeface="Segoe UI" panose="020B0502040204020203" pitchFamily="34" charset="0"/>
              </a:rPr>
              <a:t>Çemberci</a:t>
            </a:r>
            <a:r>
              <a:rPr lang="en-US" dirty="0">
                <a:solidFill>
                  <a:srgbClr val="000000"/>
                </a:solidFill>
                <a:latin typeface="Segoe UI" panose="020B0502040204020203" pitchFamily="34" charset="0"/>
              </a:rPr>
              <a:t>, Murat &amp; </a:t>
            </a:r>
            <a:r>
              <a:rPr lang="en-US" dirty="0" err="1">
                <a:solidFill>
                  <a:srgbClr val="000000"/>
                </a:solidFill>
                <a:latin typeface="Segoe UI" panose="020B0502040204020203" pitchFamily="34" charset="0"/>
              </a:rPr>
              <a:t>Eralp</a:t>
            </a:r>
            <a:r>
              <a:rPr lang="en-US" dirty="0">
                <a:solidFill>
                  <a:srgbClr val="000000"/>
                </a:solidFill>
                <a:latin typeface="Segoe UI" panose="020B0502040204020203" pitchFamily="34" charset="0"/>
              </a:rPr>
              <a:t>, Erdem. (2016). The Role of Social Media in Crisis Communication and Crisis Management. International Journal of Research in Business and Social Science. 5. 111-120. 10.20525/ijrbs.v5i3.279. </a:t>
            </a:r>
          </a:p>
          <a:p>
            <a:pPr marL="285750" indent="-285750">
              <a:buFont typeface="Wingdings" panose="05000000000000000000" pitchFamily="2" charset="2"/>
              <a:buChar char="§"/>
            </a:pPr>
            <a:r>
              <a:rPr lang="en-US" dirty="0">
                <a:solidFill>
                  <a:srgbClr val="000000"/>
                </a:solidFill>
                <a:latin typeface="Segoe UI" panose="020B0502040204020203" pitchFamily="34" charset="0"/>
              </a:rPr>
              <a:t>Al </a:t>
            </a:r>
            <a:r>
              <a:rPr lang="en-US" dirty="0" err="1">
                <a:solidFill>
                  <a:srgbClr val="000000"/>
                </a:solidFill>
                <a:latin typeface="Segoe UI" panose="020B0502040204020203" pitchFamily="34" charset="0"/>
              </a:rPr>
              <a:t>Jaberi</a:t>
            </a:r>
            <a:r>
              <a:rPr lang="en-US" dirty="0">
                <a:solidFill>
                  <a:srgbClr val="000000"/>
                </a:solidFill>
                <a:latin typeface="Segoe UI" panose="020B0502040204020203" pitchFamily="34" charset="0"/>
              </a:rPr>
              <a:t>, A. M., &amp;amp; </a:t>
            </a:r>
            <a:r>
              <a:rPr lang="en-US" dirty="0" err="1">
                <a:solidFill>
                  <a:srgbClr val="000000"/>
                </a:solidFill>
                <a:latin typeface="Segoe UI" panose="020B0502040204020203" pitchFamily="34" charset="0"/>
              </a:rPr>
              <a:t>Qawasmeh</a:t>
            </a:r>
            <a:r>
              <a:rPr lang="en-US" dirty="0">
                <a:solidFill>
                  <a:srgbClr val="000000"/>
                </a:solidFill>
                <a:latin typeface="Segoe UI" panose="020B0502040204020203" pitchFamily="34" charset="0"/>
              </a:rPr>
              <a:t>, F. (2020). The impact of using social media in crisis management according to employees perspectives. International Journal of Academic Research in Business and Social Sciences, 10(11). https://doi.org/10.6007/ijarbss/v10-i11/8130 </a:t>
            </a:r>
          </a:p>
          <a:p>
            <a:pPr marL="285750" indent="-285750">
              <a:buFont typeface="Wingdings" panose="05000000000000000000" pitchFamily="2" charset="2"/>
              <a:buChar char="§"/>
            </a:pPr>
            <a:r>
              <a:rPr lang="en-US" dirty="0">
                <a:effectLst/>
              </a:rPr>
              <a:t>Edwards, K. (2021, June 24). </a:t>
            </a:r>
            <a:r>
              <a:rPr lang="en-US" i="1" dirty="0">
                <a:effectLst/>
              </a:rPr>
              <a:t>4 examples of social media crises that could have been prevented</a:t>
            </a:r>
            <a:r>
              <a:rPr lang="en-US" dirty="0">
                <a:effectLst/>
              </a:rPr>
              <a:t>. </a:t>
            </a:r>
            <a:r>
              <a:rPr lang="en-US" dirty="0" err="1">
                <a:effectLst/>
              </a:rPr>
              <a:t>Determ</a:t>
            </a:r>
            <a:r>
              <a:rPr lang="en-US" dirty="0">
                <a:effectLst/>
              </a:rPr>
              <a:t>. https://www.determ.com/blog/social-media-crisis-examples/ </a:t>
            </a:r>
            <a:endParaRPr lang="en-US" dirty="0">
              <a:effectLst/>
              <a:latin typeface="Times New Roman" panose="02020603050405020304" pitchFamily="18" charset="0"/>
              <a:ea typeface="Times New Roman" panose="02020603050405020304" pitchFamily="18"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A03B0A2-8391-F8F5-BF68-F722A6E3F0A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E2F3C40-DE44-A68A-E92E-6B6A76F7B093}"/>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434436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568500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2477</TotalTime>
  <Words>3125</Words>
  <Application>Microsoft Office PowerPoint</Application>
  <PresentationFormat>Widescreen</PresentationFormat>
  <Paragraphs>238</Paragraphs>
  <Slides>40</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Calibri</vt:lpstr>
      <vt:lpstr>Calibri Light</vt:lpstr>
      <vt:lpstr>Segoe UI</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51</cp:revision>
  <dcterms:created xsi:type="dcterms:W3CDTF">2023-04-29T09:08:23Z</dcterms:created>
  <dcterms:modified xsi:type="dcterms:W3CDTF">2023-06-21T11:16:09Z</dcterms:modified>
</cp:coreProperties>
</file>