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19" r:id="rId3"/>
    <p:sldId id="320" r:id="rId4"/>
    <p:sldId id="283" r:id="rId5"/>
    <p:sldId id="365" r:id="rId6"/>
    <p:sldId id="286" r:id="rId7"/>
    <p:sldId id="287" r:id="rId8"/>
    <p:sldId id="351" r:id="rId9"/>
    <p:sldId id="288" r:id="rId10"/>
    <p:sldId id="289" r:id="rId11"/>
    <p:sldId id="290" r:id="rId12"/>
    <p:sldId id="291" r:id="rId13"/>
    <p:sldId id="366" r:id="rId14"/>
    <p:sldId id="292" r:id="rId15"/>
    <p:sldId id="360" r:id="rId16"/>
    <p:sldId id="293" r:id="rId17"/>
    <p:sldId id="297" r:id="rId18"/>
    <p:sldId id="298" r:id="rId19"/>
    <p:sldId id="357" r:id="rId20"/>
    <p:sldId id="300" r:id="rId21"/>
    <p:sldId id="367" r:id="rId22"/>
    <p:sldId id="368" r:id="rId23"/>
    <p:sldId id="369" r:id="rId24"/>
    <p:sldId id="301" r:id="rId25"/>
    <p:sldId id="370" r:id="rId26"/>
    <p:sldId id="317" r:id="rId27"/>
    <p:sldId id="302" r:id="rId28"/>
    <p:sldId id="371" r:id="rId29"/>
    <p:sldId id="321" r:id="rId30"/>
    <p:sldId id="361" r:id="rId31"/>
    <p:sldId id="323" r:id="rId32"/>
    <p:sldId id="362" r:id="rId33"/>
    <p:sldId id="326" r:id="rId34"/>
    <p:sldId id="327" r:id="rId35"/>
    <p:sldId id="324" r:id="rId36"/>
    <p:sldId id="325" r:id="rId37"/>
    <p:sldId id="358" r:id="rId38"/>
    <p:sldId id="363" r:id="rId39"/>
    <p:sldId id="346" r:id="rId40"/>
    <p:sldId id="347" r:id="rId41"/>
    <p:sldId id="364" r:id="rId42"/>
    <p:sldId id="348" r:id="rId43"/>
    <p:sldId id="349" r:id="rId44"/>
    <p:sldId id="359" r:id="rId45"/>
    <p:sldId id="322" r:id="rId46"/>
    <p:sldId id="308" r:id="rId4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A1F61"/>
    <a:srgbClr val="24A9E1"/>
    <a:srgbClr val="FF951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 autoAdjust="0"/>
  </p:normalViewPr>
  <p:slideViewPr>
    <p:cSldViewPr snapToGrid="0">
      <p:cViewPr varScale="1">
        <p:scale>
          <a:sx n="70" d="100"/>
          <a:sy n="70" d="100"/>
        </p:scale>
        <p:origin x="738" y="48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6/9/2024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6/9/2024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6/9/2024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6/9/2024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em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6.emf"/><Relationship Id="rId7" Type="http://schemas.openxmlformats.org/officeDocument/2006/relationships/image" Target="../media/image10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6.emf"/><Relationship Id="rId7" Type="http://schemas.openxmlformats.org/officeDocument/2006/relationships/image" Target="../media/image11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6.emf"/><Relationship Id="rId7" Type="http://schemas.openxmlformats.org/officeDocument/2006/relationships/image" Target="../media/image12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6.emf"/><Relationship Id="rId7" Type="http://schemas.openxmlformats.org/officeDocument/2006/relationships/image" Target="../media/image13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6.emf"/><Relationship Id="rId7" Type="http://schemas.openxmlformats.org/officeDocument/2006/relationships/image" Target="../media/image14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6.emf"/><Relationship Id="rId7" Type="http://schemas.openxmlformats.org/officeDocument/2006/relationships/image" Target="../media/image15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Relationship Id="rId9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6.emf"/><Relationship Id="rId7" Type="http://schemas.openxmlformats.org/officeDocument/2006/relationships/image" Target="../media/image17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Relationship Id="rId9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6.emf"/><Relationship Id="rId7" Type="http://schemas.openxmlformats.org/officeDocument/2006/relationships/image" Target="../media/image19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6.emf"/><Relationship Id="rId7" Type="http://schemas.openxmlformats.org/officeDocument/2006/relationships/image" Target="../media/image20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6.emf"/><Relationship Id="rId7" Type="http://schemas.openxmlformats.org/officeDocument/2006/relationships/image" Target="../media/image21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6.emf"/><Relationship Id="rId7" Type="http://schemas.openxmlformats.org/officeDocument/2006/relationships/image" Target="../media/image22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Relationship Id="rId9" Type="http://schemas.openxmlformats.org/officeDocument/2006/relationships/image" Target="../media/image4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6.emf"/><Relationship Id="rId7" Type="http://schemas.openxmlformats.org/officeDocument/2006/relationships/image" Target="../media/image24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Relationship Id="rId9" Type="http://schemas.openxmlformats.org/officeDocument/2006/relationships/image" Target="../media/image4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6.emf"/><Relationship Id="rId7" Type="http://schemas.openxmlformats.org/officeDocument/2006/relationships/image" Target="../media/image26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6.emf"/><Relationship Id="rId7" Type="http://schemas.openxmlformats.org/officeDocument/2006/relationships/image" Target="../media/image27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6.emf"/><Relationship Id="rId7" Type="http://schemas.openxmlformats.org/officeDocument/2006/relationships/image" Target="../media/image28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Relationship Id="rId9" Type="http://schemas.openxmlformats.org/officeDocument/2006/relationships/image" Target="../media/image4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6.emf"/><Relationship Id="rId7" Type="http://schemas.openxmlformats.org/officeDocument/2006/relationships/image" Target="../media/image30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6.emf"/><Relationship Id="rId7" Type="http://schemas.openxmlformats.org/officeDocument/2006/relationships/image" Target="../media/image31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image" Target="../media/image6.emf"/><Relationship Id="rId7" Type="http://schemas.openxmlformats.org/officeDocument/2006/relationships/image" Target="../media/image32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11" Type="http://schemas.openxmlformats.org/officeDocument/2006/relationships/image" Target="../media/image4.png"/><Relationship Id="rId5" Type="http://schemas.openxmlformats.org/officeDocument/2006/relationships/image" Target="../media/image8.emf"/><Relationship Id="rId10" Type="http://schemas.openxmlformats.org/officeDocument/2006/relationships/image" Target="../media/image35.png"/><Relationship Id="rId4" Type="http://schemas.openxmlformats.org/officeDocument/2006/relationships/image" Target="../media/image7.emf"/><Relationship Id="rId9" Type="http://schemas.openxmlformats.org/officeDocument/2006/relationships/image" Target="../media/image34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6.emf"/><Relationship Id="rId7" Type="http://schemas.openxmlformats.org/officeDocument/2006/relationships/image" Target="../media/image36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6.emf"/><Relationship Id="rId7" Type="http://schemas.openxmlformats.org/officeDocument/2006/relationships/image" Target="../media/image37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3" Type="http://schemas.openxmlformats.org/officeDocument/2006/relationships/image" Target="../media/image6.emf"/><Relationship Id="rId7" Type="http://schemas.openxmlformats.org/officeDocument/2006/relationships/image" Target="../media/image38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3" Type="http://schemas.openxmlformats.org/officeDocument/2006/relationships/image" Target="../media/image6.emf"/><Relationship Id="rId7" Type="http://schemas.openxmlformats.org/officeDocument/2006/relationships/image" Target="../media/image40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3" Type="http://schemas.openxmlformats.org/officeDocument/2006/relationships/image" Target="../media/image6.emf"/><Relationship Id="rId7" Type="http://schemas.openxmlformats.org/officeDocument/2006/relationships/image" Target="../media/image41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3" Type="http://schemas.openxmlformats.org/officeDocument/2006/relationships/image" Target="../media/image6.emf"/><Relationship Id="rId7" Type="http://schemas.openxmlformats.org/officeDocument/2006/relationships/image" Target="../media/image42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Relationship Id="rId9" Type="http://schemas.openxmlformats.org/officeDocument/2006/relationships/image" Target="../media/image39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3" Type="http://schemas.openxmlformats.org/officeDocument/2006/relationships/image" Target="../media/image6.emf"/><Relationship Id="rId7" Type="http://schemas.openxmlformats.org/officeDocument/2006/relationships/image" Target="../media/image44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3" Type="http://schemas.openxmlformats.org/officeDocument/2006/relationships/image" Target="../media/image6.emf"/><Relationship Id="rId7" Type="http://schemas.openxmlformats.org/officeDocument/2006/relationships/image" Target="../media/image45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3" Type="http://schemas.openxmlformats.org/officeDocument/2006/relationships/image" Target="../media/image6.emf"/><Relationship Id="rId7" Type="http://schemas.openxmlformats.org/officeDocument/2006/relationships/image" Target="../media/image46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3" Type="http://schemas.openxmlformats.org/officeDocument/2006/relationships/image" Target="../media/image6.emf"/><Relationship Id="rId7" Type="http://schemas.openxmlformats.org/officeDocument/2006/relationships/image" Target="../media/image47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3" Type="http://schemas.openxmlformats.org/officeDocument/2006/relationships/image" Target="../media/image6.emf"/><Relationship Id="rId7" Type="http://schemas.openxmlformats.org/officeDocument/2006/relationships/image" Target="../media/image48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3" Type="http://schemas.openxmlformats.org/officeDocument/2006/relationships/image" Target="../media/image6.emf"/><Relationship Id="rId7" Type="http://schemas.openxmlformats.org/officeDocument/2006/relationships/image" Target="../media/image49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png"/><Relationship Id="rId3" Type="http://schemas.openxmlformats.org/officeDocument/2006/relationships/image" Target="../media/image6.emf"/><Relationship Id="rId7" Type="http://schemas.openxmlformats.org/officeDocument/2006/relationships/image" Target="../media/image50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10" Type="http://schemas.openxmlformats.org/officeDocument/2006/relationships/image" Target="../media/image39.png"/><Relationship Id="rId4" Type="http://schemas.openxmlformats.org/officeDocument/2006/relationships/image" Target="../media/image7.emf"/><Relationship Id="rId9" Type="http://schemas.openxmlformats.org/officeDocument/2006/relationships/image" Target="../media/image52.png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3" Type="http://schemas.openxmlformats.org/officeDocument/2006/relationships/image" Target="../media/image6.emf"/><Relationship Id="rId7" Type="http://schemas.openxmlformats.org/officeDocument/2006/relationships/image" Target="../media/image53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3" Type="http://schemas.openxmlformats.org/officeDocument/2006/relationships/image" Target="../media/image6.emf"/><Relationship Id="rId7" Type="http://schemas.openxmlformats.org/officeDocument/2006/relationships/image" Target="../media/image54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png"/><Relationship Id="rId3" Type="http://schemas.openxmlformats.org/officeDocument/2006/relationships/image" Target="../media/image6.emf"/><Relationship Id="rId7" Type="http://schemas.openxmlformats.org/officeDocument/2006/relationships/image" Target="../media/image55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Relationship Id="rId9" Type="http://schemas.openxmlformats.org/officeDocument/2006/relationships/image" Target="../media/image39.png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3" Type="http://schemas.openxmlformats.org/officeDocument/2006/relationships/image" Target="../media/image6.emf"/><Relationship Id="rId7" Type="http://schemas.openxmlformats.org/officeDocument/2006/relationships/image" Target="../media/image57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3" Type="http://schemas.openxmlformats.org/officeDocument/2006/relationships/image" Target="../media/image6.emf"/><Relationship Id="rId7" Type="http://schemas.openxmlformats.org/officeDocument/2006/relationships/image" Target="../media/image58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3" Type="http://schemas.openxmlformats.org/officeDocument/2006/relationships/image" Target="../media/image6.emf"/><Relationship Id="rId7" Type="http://schemas.openxmlformats.org/officeDocument/2006/relationships/image" Target="../media/image59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3" Type="http://schemas.openxmlformats.org/officeDocument/2006/relationships/image" Target="../media/image6.emf"/><Relationship Id="rId7" Type="http://schemas.openxmlformats.org/officeDocument/2006/relationships/image" Target="../media/image60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3" Type="http://schemas.openxmlformats.org/officeDocument/2006/relationships/image" Target="../media/image6.emf"/><Relationship Id="rId7" Type="http://schemas.openxmlformats.org/officeDocument/2006/relationships/image" Target="../media/image61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3" Type="http://schemas.openxmlformats.org/officeDocument/2006/relationships/image" Target="../media/image6.emf"/><Relationship Id="rId7" Type="http://schemas.openxmlformats.org/officeDocument/2006/relationships/image" Target="../media/image62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3" Type="http://schemas.openxmlformats.org/officeDocument/2006/relationships/image" Target="../media/image6.emf"/><Relationship Id="rId7" Type="http://schemas.openxmlformats.org/officeDocument/2006/relationships/image" Target="../media/image63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3" Type="http://schemas.openxmlformats.org/officeDocument/2006/relationships/image" Target="../media/image6.emf"/><Relationship Id="rId7" Type="http://schemas.openxmlformats.org/officeDocument/2006/relationships/image" Target="../media/image64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5.png"/><Relationship Id="rId3" Type="http://schemas.openxmlformats.org/officeDocument/2006/relationships/image" Target="../media/image6.emf"/><Relationship Id="rId7" Type="http://schemas.openxmlformats.org/officeDocument/2006/relationships/image" Target="../media/image64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Relationship Id="rId9" Type="http://schemas.openxmlformats.org/officeDocument/2006/relationships/image" Target="../media/image39.png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3" Type="http://schemas.openxmlformats.org/officeDocument/2006/relationships/image" Target="../media/image6.emf"/><Relationship Id="rId7" Type="http://schemas.openxmlformats.org/officeDocument/2006/relationships/image" Target="../media/image66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9.png"/><Relationship Id="rId4" Type="http://schemas.openxmlformats.org/officeDocument/2006/relationships/image" Target="../media/image3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 rot="10800000">
            <a:off x="-33867" y="0"/>
            <a:ext cx="12350045" cy="7044267"/>
          </a:xfrm>
          <a:prstGeom prst="rect">
            <a:avLst/>
          </a:prstGeom>
          <a:gradFill flip="none" rotWithShape="1">
            <a:gsLst>
              <a:gs pos="0">
                <a:srgbClr val="24A9E1">
                  <a:tint val="66000"/>
                  <a:satMod val="160000"/>
                  <a:alpha val="33000"/>
                </a:srgbClr>
              </a:gs>
              <a:gs pos="50000">
                <a:srgbClr val="24A9E1">
                  <a:tint val="44500"/>
                  <a:satMod val="160000"/>
                  <a:alpha val="22000"/>
                </a:srgbClr>
              </a:gs>
              <a:gs pos="100000">
                <a:srgbClr val="24A9E1">
                  <a:tint val="23500"/>
                  <a:satMod val="160000"/>
                  <a:alpha val="4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984" r="914" b="11911"/>
          <a:stretch/>
        </p:blipFill>
        <p:spPr>
          <a:xfrm>
            <a:off x="0" y="4199708"/>
            <a:ext cx="12200709" cy="268877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67009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33777" y="3125529"/>
            <a:ext cx="5882401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352696" y="664275"/>
            <a:ext cx="5743304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Digital Media and Social Relations</a:t>
            </a: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</a:t>
            </a:r>
            <a:r>
              <a:rPr lang="en-US" sz="2800" dirty="0" err="1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Shereen</a:t>
            </a:r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  <a:r>
              <a:rPr lang="en-US" sz="2800" dirty="0" err="1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Kedwany</a:t>
            </a:r>
            <a:endParaRPr lang="en-US" sz="2800" dirty="0">
              <a:solidFill>
                <a:srgbClr val="24A9E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sz="28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5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995710" y="3159395"/>
            <a:ext cx="464422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DGM 711</a:t>
            </a:r>
          </a:p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Introduction to Digital Media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B995378-0637-1BD6-D30A-66F868E7D91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28174" y="4954137"/>
            <a:ext cx="1993392" cy="12395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0429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4814"/>
    </mc:Choice>
    <mc:Fallback xmlns="">
      <p:transition spd="slow" advTm="44814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3" y="397229"/>
            <a:ext cx="432969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24113" y="642412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4167" y="292956"/>
            <a:ext cx="205794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Chapter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691445" y="-27434"/>
            <a:ext cx="1625773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443115" y="168812"/>
            <a:ext cx="1744801" cy="6134622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EBEC8D46-0535-4A27-90DF-5E2E5E15320B}"/>
              </a:ext>
            </a:extLst>
          </p:cNvPr>
          <p:cNvSpPr/>
          <p:nvPr/>
        </p:nvSpPr>
        <p:spPr>
          <a:xfrm>
            <a:off x="2668194" y="457593"/>
            <a:ext cx="180607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Reminder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026445F-B28D-450C-9BE6-127EA7591461}"/>
              </a:ext>
            </a:extLst>
          </p:cNvPr>
          <p:cNvSpPr/>
          <p:nvPr/>
        </p:nvSpPr>
        <p:spPr>
          <a:xfrm>
            <a:off x="176857" y="1533731"/>
            <a:ext cx="10086388" cy="46115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Technological determinism</a:t>
            </a: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approach understands technology as an </a:t>
            </a: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independent force 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that can determine the development of a </a:t>
            </a: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society.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 social construction of technology</a:t>
            </a: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approach suggests that the development, structure, and significance of a </a:t>
            </a: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technology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depends on the </a:t>
            </a: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strength, needs, and values 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of the </a:t>
            </a: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 groups 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that promote and design it.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Technologies 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are</a:t>
            </a: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not neutral 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but rather have a </a:t>
            </a: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“politics</a:t>
            </a:r>
            <a:r>
              <a:rPr lang="en-US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.”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Similar approaches also recognize the active role of </a:t>
            </a: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users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of technologies </a:t>
            </a: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repurpose, modify, and resist 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technology.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Scholars have also noted the existence of “</a:t>
            </a: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superusers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” with specific technical skills and professional positions.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Electronic media were destined to transform humanity into a “</a:t>
            </a: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global village”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 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7779D0CC-6F87-405F-B672-978D53AB7CB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115766" y="397229"/>
            <a:ext cx="2935458" cy="117418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A98F9D5-0052-F921-DB05-B86ACEBC18B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92691" y="6106591"/>
            <a:ext cx="1021254" cy="6350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8346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9971"/>
    </mc:Choice>
    <mc:Fallback xmlns="">
      <p:transition spd="slow" advTm="89971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3" y="397229"/>
            <a:ext cx="432969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24113" y="6086093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4167" y="292956"/>
            <a:ext cx="205794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712851" y="-27434"/>
            <a:ext cx="3604368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088857" y="554566"/>
            <a:ext cx="4099060" cy="5982670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EBEC8D46-0535-4A27-90DF-5E2E5E15320B}"/>
              </a:ext>
            </a:extLst>
          </p:cNvPr>
          <p:cNvSpPr/>
          <p:nvPr/>
        </p:nvSpPr>
        <p:spPr>
          <a:xfrm>
            <a:off x="2668194" y="457593"/>
            <a:ext cx="142058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Outline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026445F-B28D-450C-9BE6-127EA7591461}"/>
              </a:ext>
            </a:extLst>
          </p:cNvPr>
          <p:cNvSpPr/>
          <p:nvPr/>
        </p:nvSpPr>
        <p:spPr>
          <a:xfrm>
            <a:off x="754608" y="1909408"/>
            <a:ext cx="6870081" cy="25978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black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I. Digital Sociality .</a:t>
            </a:r>
          </a:p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black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II. Social media .</a:t>
            </a:r>
          </a:p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black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III. Sociality Algorithms .</a:t>
            </a:r>
          </a:p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black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VI. Conclusion. 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CD4FDD48-B4A2-401F-AFF8-BC06B9FA9ED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132528" y="82961"/>
            <a:ext cx="2328203" cy="232820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8D754A7-C3E9-AC34-BEA0-06E37B3D79B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83407" y="5634950"/>
            <a:ext cx="1450974" cy="9022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6254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9971"/>
    </mc:Choice>
    <mc:Fallback xmlns="">
      <p:transition spd="slow" advTm="89971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5215954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73536" y="6389596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02269" y="424852"/>
            <a:ext cx="3568385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I. Digital Sociality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141067" y="539655"/>
            <a:ext cx="4117581" cy="6161396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232489" y="1794043"/>
            <a:ext cx="7200031" cy="27938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Activities mediated by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digital technologies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such as social media services have an impact on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people’s life and identity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Digital media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foster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new forms of interaction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and enrich the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 life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of individuals.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D9D3C1D-E5E4-474C-A25A-D8A5D58D23A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915929" y="1631136"/>
            <a:ext cx="4342719" cy="244277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1541C11-6D69-5277-8255-95481C15ED0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23664" y="5938453"/>
            <a:ext cx="1450974" cy="9022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7441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5215954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73536" y="6389596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02269" y="424852"/>
            <a:ext cx="3568385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I. Digital Sociality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417289" y="539655"/>
            <a:ext cx="3841359" cy="603986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251088" y="1858112"/>
            <a:ext cx="7739362" cy="33478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Yet the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 relations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these technologies mediate are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not neutral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but rather depend on uneven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power dynamics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as well as on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cultural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and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identity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factors.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Digital media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can challenge, but also contribute to cementing such factors.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D2ACE6F-A0B6-4D5C-9248-05BF4CD6AE4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331563" y="979476"/>
            <a:ext cx="3932070" cy="321219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96DD17D-3A08-C517-384C-A074375C0A9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83407" y="5838390"/>
            <a:ext cx="1450974" cy="9022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671204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5" y="397229"/>
            <a:ext cx="5694256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09838" y="404075"/>
            <a:ext cx="3586162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I. Digital Sociality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484507" y="155699"/>
            <a:ext cx="2630510" cy="6326987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238565" y="1560022"/>
            <a:ext cx="8512040" cy="40922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 relations 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have always been influenced by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communication technologies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 </a:t>
            </a:r>
            <a:r>
              <a:rPr lang="en-US" sz="22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first political organizations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such as the city‐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states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of antiquity, were born in parallel with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writing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Without a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means of communication 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able to cross physical distances and maintain communications over time it would be very difficult to organize a complex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 system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collect taxes, and ensure the continuity of the laws or religious customs.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28680650-43C5-43C5-B7DC-5328B22F20C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946512" y="893980"/>
            <a:ext cx="3190875" cy="206692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7946156-07B7-7088-CE4B-28A651B03D1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22863" y="5745227"/>
            <a:ext cx="1450974" cy="9022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146581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5572336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40726" y="6358352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24113" y="384359"/>
            <a:ext cx="3779739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I. Digital Sociality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454508" y="92114"/>
            <a:ext cx="2784344" cy="6529161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14879" y="1586472"/>
            <a:ext cx="9202525" cy="40922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 same is true for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modern organizations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 invention of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printing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has changed in depth the forms of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production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and transmission of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culture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and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knowledge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by allowing for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 relations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to be built across space and time.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 the mid‐twentieth century, Canadian media theorist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Harold Innis</a:t>
            </a:r>
            <a:r>
              <a:rPr lang="en-US" sz="22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studied how modern bureaucratic organizations, such as a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state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could not emerge without effective and codified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communication systems 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for the creation and reproduction of documents (1950).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2FB7EEA-0A59-4C4A-BB55-241A9E031A9C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b="22439"/>
          <a:stretch/>
        </p:blipFill>
        <p:spPr>
          <a:xfrm>
            <a:off x="9831630" y="236724"/>
            <a:ext cx="1905000" cy="2253258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8F0EBE8A-D98D-4907-8023-111FAEE8A01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454508" y="2672371"/>
            <a:ext cx="2784344" cy="169564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2F734B1-4B95-C040-D1F4-701BE7E02BC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77825" y="5770818"/>
            <a:ext cx="1450974" cy="9022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500326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5348069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16296" y="374500"/>
            <a:ext cx="3392136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I. Digital Sociality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696865" y="112541"/>
            <a:ext cx="2446338" cy="6246203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14879" y="1586472"/>
            <a:ext cx="9301101" cy="40922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Yet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media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are also essential for creating and maintaining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informal groups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as well as for the construction of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individual identity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 boom of </a:t>
            </a:r>
            <a:r>
              <a:rPr lang="en-US" sz="22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1960s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youth cultures 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depended to a significant degree on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technologies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such as the </a:t>
            </a:r>
            <a:r>
              <a:rPr lang="en-US" sz="22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portable turntable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which allowed people to listen to </a:t>
            </a:r>
            <a:r>
              <a:rPr lang="en-US" sz="22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music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outside the home, </a:t>
            </a:r>
            <a:r>
              <a:rPr lang="en-US" sz="22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television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which made possible the almost global and immediate spread of trends and fashions (think of the success of the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Beatles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), and the </a:t>
            </a:r>
            <a:r>
              <a:rPr lang="en-US" sz="22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phone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which allowed </a:t>
            </a:r>
            <a:r>
              <a:rPr lang="en-US" sz="22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teenagers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to interact and communicate with peers.</a:t>
            </a:r>
            <a:endParaRPr kumimoji="0" lang="en-US" sz="2200" b="0" i="0" u="none" strike="noStrike" kern="1200" cap="none" spc="0" normalizeH="0" baseline="0" noProof="0" dirty="0">
              <a:ln>
                <a:noFill/>
              </a:ln>
              <a:solidFill>
                <a:srgbClr val="0A1F61"/>
              </a:solidFill>
              <a:effectLst/>
              <a:uLnTx/>
              <a:uFillTx/>
              <a:latin typeface="Tajawal ExtraBold" panose="00000800000000000000" pitchFamily="2" charset="-78"/>
              <a:ea typeface="+mn-ea"/>
              <a:cs typeface="Tajawal ExtraBold" panose="00000800000000000000" pitchFamily="2" charset="-78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655A9FA-724E-4587-8A59-E47EBE8F819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574015" y="183859"/>
            <a:ext cx="2667671" cy="2375804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A4A8C9AA-E76A-4048-BB5B-0DE361AEC41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532152" y="2699639"/>
            <a:ext cx="2709534" cy="270953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7463142-5A80-598A-6F10-6EE1C4F978D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77825" y="5702939"/>
            <a:ext cx="1450974" cy="9022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42182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5" y="397229"/>
            <a:ext cx="5342563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32063" y="6481648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67447" y="357653"/>
            <a:ext cx="3398781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I. Digital Sociality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283723" y="-27434"/>
            <a:ext cx="2033495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941511" y="171514"/>
            <a:ext cx="2287342" cy="6514972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17392" y="1604822"/>
            <a:ext cx="9628212" cy="4651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 arrival of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digital media 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and mobile technologies asks for a renewed attention to the relationship between media technologies and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 relations 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as part of the evolution of contemporary information societies.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Digital media 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have had an unprecedented speed and rate of penetration, as they grew from having a few thousand to several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billion users 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 just two decades.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They have also been characterized by the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rapid succession 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of new communication platforms.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This differentiation makes it necessary to evaluate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different digital technologies 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 depth, avoiding a simplistic focus on an alleged link between somewhat abstract overall effects of digital technologies and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 relations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21BE534-3111-4973-9D21-1B19BC9126DB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12508" r="8127"/>
          <a:stretch/>
        </p:blipFill>
        <p:spPr>
          <a:xfrm>
            <a:off x="9880358" y="453414"/>
            <a:ext cx="2348495" cy="254643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57961DB8-C186-78B5-AEBE-36ACD5CEB2E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26659" y="6238577"/>
            <a:ext cx="975412" cy="6065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778032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5384767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40317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47925" y="408353"/>
            <a:ext cx="3362032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I. Digital Sociality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608942" y="147569"/>
            <a:ext cx="2583058" cy="6580380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56820" y="1473952"/>
            <a:ext cx="8862097" cy="46000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 the last decades of the twentieth century,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two opposing visions 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seemed to dominate the debate on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digital media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: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2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on the one hand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they were said to be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separated from the social world 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of everyday “real‐life” interactions.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2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On the other hand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many maintained that they had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disruptive effects 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on all forms of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sociality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However, today’s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digital media 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are characterized by a strong integration between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online and offline lives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up to the point that these distinctions seem to lose meaning.</a:t>
            </a:r>
            <a:endParaRPr kumimoji="0" lang="en-US" sz="2200" i="0" u="none" strike="noStrike" kern="1200" cap="none" spc="0" normalizeH="0" baseline="0" noProof="0" dirty="0">
              <a:ln>
                <a:noFill/>
              </a:ln>
              <a:solidFill>
                <a:srgbClr val="0A1F61"/>
              </a:solidFill>
              <a:effectLst/>
              <a:uLnTx/>
              <a:uFillTx/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5769FD3-5731-4F59-9F5C-7747F813D6C2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14395" r="11632"/>
          <a:stretch/>
        </p:blipFill>
        <p:spPr>
          <a:xfrm>
            <a:off x="9367462" y="776292"/>
            <a:ext cx="2882560" cy="392195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65A5B1E-416D-7CDB-C0C9-5682E61B51F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78670" y="6078399"/>
            <a:ext cx="1044547" cy="649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369637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5342564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38387" y="6369266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47924" y="397229"/>
            <a:ext cx="3418304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I. Digital Sociality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512164" y="317612"/>
            <a:ext cx="2679836" cy="6396935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09537" y="1563467"/>
            <a:ext cx="8634484" cy="4455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In the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1990s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when the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internet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was accessed via telephone modems, and when the most important platforms were web pages, mailing lists,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forums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and Bulletin Board Systems (BBSs), one could reasonably speak of an experience of networks that was distinct from that of the real world: definitions such as “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virtual” world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or “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cyberspace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” described a place where it was possible to hide one’s real identity by using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alternative names or identities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  <a:endParaRPr lang="en-US" sz="2400" b="1" dirty="0">
              <a:solidFill>
                <a:srgbClr val="C00000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8B7801B-733D-4017-A6D2-D7F3D451008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484320" y="1056064"/>
            <a:ext cx="2832899" cy="271522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78315F1-ECB7-BF93-141E-C1F5895CB5D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23664" y="6069327"/>
            <a:ext cx="1037585" cy="6452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448493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5" y="397229"/>
            <a:ext cx="5286292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22490" y="390384"/>
            <a:ext cx="3485941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I. Digital Sociality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728658" y="86471"/>
            <a:ext cx="2588561" cy="574886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71533" y="1730973"/>
            <a:ext cx="9044709" cy="33478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For example, media theorist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Lisa Nakamura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described “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identity tourism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” as a fluid process in which internet users use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avatars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to perform, swap, and even buy identity.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Through such processes, Nakamura claimed, “our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ideas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about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race, ethnicity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and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identity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continue to be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shaped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and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reshaped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every time we log on” (2002).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BDCD25D-61A2-4CF5-AFDC-0C044FC2BF02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t="6533" b="21162"/>
          <a:stretch/>
        </p:blipFill>
        <p:spPr>
          <a:xfrm>
            <a:off x="10078573" y="86471"/>
            <a:ext cx="1817870" cy="197159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8C94CCF9-7964-4325-A9C1-5F8BCAE67027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23230" r="24215"/>
          <a:stretch/>
        </p:blipFill>
        <p:spPr>
          <a:xfrm>
            <a:off x="9686911" y="2171974"/>
            <a:ext cx="2601194" cy="270953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E531C58-8FFA-16E4-1A40-57B6A95711E9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83407" y="5611775"/>
            <a:ext cx="1450974" cy="9022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0395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5" y="397229"/>
            <a:ext cx="5286292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22490" y="390384"/>
            <a:ext cx="3485941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I. Digital Sociality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242680" y="200375"/>
            <a:ext cx="2992738" cy="6260395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498707" y="1917835"/>
            <a:ext cx="7653114" cy="22398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According to American psychologist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Sherry Turkle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in the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1990s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users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could “experiment with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identity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by playing out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parallel lives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” in which they would “shift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age, gender, race, and class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” (2008).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A1F61"/>
              </a:solidFill>
              <a:effectLst/>
              <a:uLnTx/>
              <a:uFillTx/>
              <a:latin typeface="Tajawal ExtraBold" panose="00000800000000000000" pitchFamily="2" charset="-78"/>
              <a:ea typeface="+mn-ea"/>
              <a:cs typeface="Tajawal ExtraBold" panose="00000800000000000000" pitchFamily="2" charset="-78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58C8DA7-DDE4-4126-A158-B11BAB1001F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752155" y="397229"/>
            <a:ext cx="1875424" cy="185481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E1EC5CED-513D-43CC-AA01-1BFEBE868FF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797055" y="2546713"/>
            <a:ext cx="3545962" cy="205924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2EFF1FD-9C33-DCC0-90D3-491336D46F3E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83407" y="5600520"/>
            <a:ext cx="1450974" cy="9022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048707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7533" y="299143"/>
            <a:ext cx="5598468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38387" y="6393811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46337" y="277919"/>
            <a:ext cx="3870057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I. Digital Sociality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705799" y="236723"/>
            <a:ext cx="2486200" cy="6477976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65507" y="1488386"/>
            <a:ext cx="9496572" cy="4455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Today,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 media users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tend to post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content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related to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activities, emotions,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and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events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which belong to their daily lives.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Mobile technologies such as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smartphones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and tablets provide access to services like Twitter, Tumblr, or Snapchat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anywhere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in a variety of different situations – in the classroom, on the bus, in the office, or at home.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Mobile technologies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promote an “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always on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”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lifestyle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that is, continuously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connected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1C8E524-F82C-4BE5-9BCE-3C855362BEB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25295" r="27764"/>
          <a:stretch/>
        </p:blipFill>
        <p:spPr>
          <a:xfrm>
            <a:off x="9699459" y="825549"/>
            <a:ext cx="2486200" cy="275854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3EF73A3-4EE8-6D6F-32CB-C6918BFEF26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90557" y="5945675"/>
            <a:ext cx="1236674" cy="769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500633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7533" y="299143"/>
            <a:ext cx="5598468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38387" y="6393811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77403" y="294950"/>
            <a:ext cx="3518598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I. Digital Sociality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306514" y="236723"/>
            <a:ext cx="2885486" cy="646432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222877" y="1612971"/>
            <a:ext cx="8808581" cy="33478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Therefore,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 relationships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seem to always be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mediated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but that does not make them less significant.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Mobile technologies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have a crucial role in these processes, as they move the internet into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everyday environments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– think of carrying a smartphone – thus blending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mediated space and material space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in the experience of the user .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A1F61"/>
              </a:solidFill>
              <a:effectLst/>
              <a:uLnTx/>
              <a:uFillTx/>
              <a:latin typeface="Tajawal ExtraBold" panose="00000800000000000000" pitchFamily="2" charset="-78"/>
              <a:ea typeface="+mn-ea"/>
              <a:cs typeface="Tajawal ExtraBold" panose="00000800000000000000" pitchFamily="2" charset="-78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FACD57D-06CB-4427-91D7-19127C935AB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320507" y="1368852"/>
            <a:ext cx="2857500" cy="28575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BE0F7F4-AF5A-8275-F97E-8D77314B575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75457" y="5619997"/>
            <a:ext cx="1450974" cy="9022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671425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4415" y="410935"/>
            <a:ext cx="5441585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14990" y="623521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32063" y="368206"/>
            <a:ext cx="3671789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I. Digital Sociality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629977" y="158835"/>
            <a:ext cx="2687242" cy="6204960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85725" y="1522465"/>
            <a:ext cx="9102724" cy="4651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 this sense the difference between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online and offline 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tends to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disappear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: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online activities, albeit mediated by digital technologies, are fully integrated in everyday social life and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 media profiles 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have a crucial role in people’s overall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identities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Finally,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 media 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tend to weaken the distinction between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public and private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since users share details of their private life publicly via digital platforms.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These details become part of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individuals’ communicative strategies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which thus take place in the context of continuous connection through ubiquitous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media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(</a:t>
            </a:r>
            <a:r>
              <a:rPr lang="en-US" sz="2000" dirty="0" err="1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Deuze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2012).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9A6A824-F933-4385-8209-7DF8461DFBB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606162" y="817563"/>
            <a:ext cx="2725544" cy="176212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8A883B12-6271-4695-9EB0-9E7720C3C765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t="11569" b="13536"/>
          <a:stretch/>
        </p:blipFill>
        <p:spPr>
          <a:xfrm>
            <a:off x="9629977" y="2773915"/>
            <a:ext cx="2687242" cy="137605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D59B5D8-D697-1758-08DB-83E148CF6A61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81428" y="6243730"/>
            <a:ext cx="843768" cy="5246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855267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9780" y="374780"/>
            <a:ext cx="4733568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38387" y="6358616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00572" y="374780"/>
            <a:ext cx="2893148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II. Social media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581673" y="98474"/>
            <a:ext cx="2524601" cy="6464980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88178" y="1512945"/>
            <a:ext cx="9199819" cy="46000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As part of the increased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mediatization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of everyday social practices and relations, the services that dominate the digital media landscape are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 media 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platforms.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 media 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are websites based on the ability to build and maintain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 ties 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they provide to users.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Many scholars studying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 media 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have proposed that these technologies have assumed a central role in structuring new forms of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 relations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and contribute crucially to the construction of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personal and group identity 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  <a:endParaRPr kumimoji="0" lang="en-US" sz="2200" b="0" i="0" u="none" strike="noStrike" kern="1200" cap="none" spc="0" normalizeH="0" baseline="0" noProof="0" dirty="0">
              <a:ln>
                <a:noFill/>
              </a:ln>
              <a:solidFill>
                <a:srgbClr val="0A1F61"/>
              </a:solidFill>
              <a:effectLst/>
              <a:uLnTx/>
              <a:uFillTx/>
              <a:latin typeface="Tajawal ExtraBold" panose="00000800000000000000" pitchFamily="2" charset="-78"/>
              <a:ea typeface="+mn-ea"/>
              <a:cs typeface="Tajawal ExtraBold" panose="00000800000000000000" pitchFamily="2" charset="-78"/>
            </a:endParaRP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7A061149-AFF2-4014-9122-035008BD8BDD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b="5702"/>
          <a:stretch/>
        </p:blipFill>
        <p:spPr>
          <a:xfrm>
            <a:off x="9556181" y="876156"/>
            <a:ext cx="2635819" cy="2657332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FF0A214-B876-2C56-8EDA-26A1DFAAE79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93859" y="6092973"/>
            <a:ext cx="1021188" cy="635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977144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7605" y="397229"/>
            <a:ext cx="4831676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87267" y="403418"/>
            <a:ext cx="3410674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II. Social media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751211" y="-27434"/>
            <a:ext cx="2566007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479720" y="236724"/>
            <a:ext cx="2626553" cy="6066710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239562" y="1633537"/>
            <a:ext cx="9009212" cy="27938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Early scholarship described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 media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as web services that allow their users to create a public profile, build a network of contacts whose content and profile information one can see and interact with, and create or join thematic communities or groups 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91076F6-CF4A-40BC-94EB-02BB7B3CF17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338387" y="3981157"/>
            <a:ext cx="4874108" cy="247573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5E8754D-6533-0F4C-A485-6826B78C708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39562" y="5718990"/>
            <a:ext cx="1450974" cy="9022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69749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7604" y="397229"/>
            <a:ext cx="4884503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69621" y="403418"/>
            <a:ext cx="3626379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II. Social media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751211" y="-27434"/>
            <a:ext cx="2566007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479720" y="0"/>
            <a:ext cx="2626553" cy="6628033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239562" y="1633537"/>
            <a:ext cx="9009212" cy="40922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According to this definition, the first social network was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SixDegrees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launched in the US in 1997, although the first service with a mass diffusion was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Friendster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which in 2003 had 300 000 users.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MySpace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was launched in the same year, while the birth of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Facebook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dates to 2004, although it reached a mass level in 2006.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Indeed, during the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2000s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these services experienced a true commercial explosion that placed them among the most important intermediaries between individuals and digital content.</a:t>
            </a:r>
            <a:endParaRPr kumimoji="0" lang="en-US" sz="2200" i="0" u="none" strike="noStrike" kern="1200" cap="none" spc="0" normalizeH="0" baseline="0" noProof="0" dirty="0">
              <a:ln>
                <a:noFill/>
              </a:ln>
              <a:solidFill>
                <a:srgbClr val="0A1F61"/>
              </a:solidFill>
              <a:effectLst/>
              <a:uLnTx/>
              <a:uFillTx/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FCCD29D-6926-48B0-B4D8-A8AB7094FFA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722379" y="136952"/>
            <a:ext cx="2268350" cy="1487842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11CA5E51-0D13-42D4-A4C4-EB8096C9A8C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453785" y="1695856"/>
            <a:ext cx="2704221" cy="1544023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BFFCA655-E53B-4F2F-B50D-F31DF6FF8A7F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7650" t="23846" r="5539" b="20770"/>
          <a:stretch/>
        </p:blipFill>
        <p:spPr>
          <a:xfrm>
            <a:off x="9479720" y="3348084"/>
            <a:ext cx="2652352" cy="951841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438AF136-B0DC-4761-95C2-74D2A3861B32}"/>
              </a:ext>
            </a:extLst>
          </p:cNvPr>
          <p:cNvPicPr>
            <a:picLocks noChangeAspect="1"/>
          </p:cNvPicPr>
          <p:nvPr/>
        </p:nvPicPr>
        <p:blipFill rotWithShape="1">
          <a:blip r:embed="rId10"/>
          <a:srcRect l="6513" t="18282" r="5857" b="15423"/>
          <a:stretch/>
        </p:blipFill>
        <p:spPr>
          <a:xfrm>
            <a:off x="9464915" y="4511585"/>
            <a:ext cx="2656162" cy="75522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5F3D405-BE94-39C0-0BD4-21E097671BC6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77825" y="5725748"/>
            <a:ext cx="1450974" cy="9022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275964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5089346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79470" y="636867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83623" y="382592"/>
            <a:ext cx="3300819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II. Social media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424174" y="190639"/>
            <a:ext cx="2887971" cy="6502497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395608" y="1690792"/>
            <a:ext cx="8707623" cy="39018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 the last decade,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 media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have proliferated and have occupied an ever‐growing position in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information societies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both for the massive number of people they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reach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and for their continuous and ubiquitous everyday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use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It is estimated that,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Facebook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alone, which in recent years has become by far the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largest social network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has exceeded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two billion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active users.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F95D1A0-333B-4BEE-B846-EDD6FD14B49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396199" y="1899138"/>
            <a:ext cx="2913032" cy="190620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163BDBD-9911-F3C5-EF66-57DCF340337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95608" y="5790851"/>
            <a:ext cx="1450974" cy="9022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183357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7637" y="175153"/>
            <a:ext cx="5089346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79470" y="636867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46337" y="222109"/>
            <a:ext cx="3300819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II. Social media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38949" y="47645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424174" y="190639"/>
            <a:ext cx="2887971" cy="6524059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281632" y="1546332"/>
            <a:ext cx="8707623" cy="5778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  <a:defRPr/>
            </a:pPr>
            <a:endParaRPr lang="en-US" sz="2400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C2A799F1-9CAA-47C3-AC24-D397D5543A12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b="13705"/>
          <a:stretch/>
        </p:blipFill>
        <p:spPr>
          <a:xfrm>
            <a:off x="383034" y="1667140"/>
            <a:ext cx="10255944" cy="421243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18ECE10-984A-34D9-5E74-AC05377AEEB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83407" y="6019911"/>
            <a:ext cx="1286336" cy="7999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836891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7637" y="175153"/>
            <a:ext cx="5089346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79470" y="636867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46337" y="222109"/>
            <a:ext cx="3300819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II. Social media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38949" y="47645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424174" y="190639"/>
            <a:ext cx="2887971" cy="6510411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281632" y="1546332"/>
            <a:ext cx="8707623" cy="5778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  <a:defRPr/>
            </a:pPr>
            <a:endParaRPr lang="en-US" sz="2400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69C5D68-FDAD-4E26-974F-125DB0C9D52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17503" y="1062776"/>
            <a:ext cx="10905331" cy="5111874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84C1A962-ABC1-D129-30D1-CE70A3BAC1A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77637" y="6248058"/>
            <a:ext cx="936505" cy="5814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514857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7637" y="175153"/>
            <a:ext cx="5089346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79470" y="636867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46337" y="222109"/>
            <a:ext cx="3300819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II. Social media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38949" y="47645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424174" y="190639"/>
            <a:ext cx="2887971" cy="6483115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281632" y="1546332"/>
            <a:ext cx="8707623" cy="5778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  <a:defRPr/>
            </a:pPr>
            <a:endParaRPr lang="en-US" sz="2400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5BA10B5-DECA-48B9-83CB-5B38E0D70D5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18713" y="1047809"/>
            <a:ext cx="10776492" cy="514214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BF740DD-3E37-A8AB-6E44-4A8BD513126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08393" y="6221946"/>
            <a:ext cx="996022" cy="618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728266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9318" y="286419"/>
            <a:ext cx="5080444" cy="658136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-31348" y="-98572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353746" cy="1459466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56292" y="-84654"/>
            <a:ext cx="2272302" cy="153179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24113" y="6529431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30501" y="214774"/>
            <a:ext cx="2985459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II. Social media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674013" y="214774"/>
            <a:ext cx="2462796" cy="6566765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30613" y="1329545"/>
            <a:ext cx="9335297" cy="50098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Many of these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platforms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have been developed to facilitate the organization of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 relationships around common interests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and are at least partly the effect and not just the cause of the emergence of new forms of grassroots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sociality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This follows a path that has been taken by digital services of the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past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For example, the same happened with the first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BBS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networks, that in the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1980s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grew thanks to the groups of users who used them to discuss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art, or music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27CC739-CE58-48F7-9491-D138BB39367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863174" y="1228977"/>
            <a:ext cx="2143125" cy="214312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2C39651-6651-1F19-43A9-BD546F9A02F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42731" y="6299600"/>
            <a:ext cx="743268" cy="4614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199325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9318" y="286419"/>
            <a:ext cx="5080444" cy="658136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-31348" y="-98572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353746" cy="1459466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56292" y="-84654"/>
            <a:ext cx="2272302" cy="153179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24113" y="6529431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30501" y="214774"/>
            <a:ext cx="2985459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II. Social media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674013" y="214774"/>
            <a:ext cx="2462796" cy="6566765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55558" y="1387511"/>
            <a:ext cx="8732476" cy="22398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Facebook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itself was initially developed to put in touch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students at Harvard University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and only at a later stage did it raise the capital that turned it into a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commercial enterprise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A1F61"/>
              </a:solidFill>
              <a:effectLst/>
              <a:uLnTx/>
              <a:uFillTx/>
              <a:latin typeface="Tajawal ExtraBold" panose="00000800000000000000" pitchFamily="2" charset="-78"/>
              <a:ea typeface="+mn-ea"/>
              <a:cs typeface="Tajawal ExtraBold" panose="000008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22684D91-C50A-45CB-BAD6-092D80A8234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289800" y="3279796"/>
            <a:ext cx="6126132" cy="3445949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EA0F1D61-17E9-4DC3-B65A-68A078547F9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191891" y="1009703"/>
            <a:ext cx="2962275" cy="154305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14FD27E-446B-3864-006B-5C241E95710E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14585" y="5977729"/>
            <a:ext cx="1286367" cy="7986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760248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3" y="397229"/>
            <a:ext cx="515979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14990" y="644946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46337" y="405288"/>
            <a:ext cx="3237117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II. Social media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156954" y="203697"/>
            <a:ext cx="3106418" cy="6551945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40298" y="1734983"/>
            <a:ext cx="8666077" cy="39018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There are of course many different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platforms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used to organize different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 groups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for the most various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purposes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and in an array of heterogeneous modalities.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If some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 media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are generalist, meaning they are based primarily on the sharing of a variety of content, others are dedicated to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specific purposes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media typologies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or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demographics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A1F61"/>
              </a:solidFill>
              <a:effectLst/>
              <a:uLnTx/>
              <a:uFillTx/>
              <a:latin typeface="Tajawal ExtraBold" panose="00000800000000000000" pitchFamily="2" charset="-78"/>
              <a:ea typeface="+mn-ea"/>
              <a:cs typeface="Tajawal ExtraBold" panose="00000800000000000000" pitchFamily="2" charset="-78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8AE9FDD-3A04-4E7A-87DD-960AC48F90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297253" y="438080"/>
            <a:ext cx="2809022" cy="262740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361877C-A2D8-9F60-B302-430E100449A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60731" y="5855657"/>
            <a:ext cx="1286367" cy="7986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568362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7742" y="401161"/>
            <a:ext cx="5111955" cy="86939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38387" y="618454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68447" y="445510"/>
            <a:ext cx="3121250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II. Social media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559462" y="200286"/>
            <a:ext cx="2706329" cy="6457427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477742" y="1614419"/>
            <a:ext cx="8802371" cy="16858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LinkedIn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for example, targets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job seekers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as well as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human resource managers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and is used for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professional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reasons as a sort of social curriculum vitae.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5E236F5-DAD2-4040-855D-712C55801CF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059739" y="3538613"/>
            <a:ext cx="4221605" cy="264593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FBFFE9F-AF73-575C-3EA4-D997A1C1E37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31673" y="5785226"/>
            <a:ext cx="1286367" cy="7986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982242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7742" y="401161"/>
            <a:ext cx="5111955" cy="86939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38387" y="618454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68447" y="445510"/>
            <a:ext cx="3121250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II. Social media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559462" y="200286"/>
            <a:ext cx="2706329" cy="6457427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655512" y="1766263"/>
            <a:ext cx="8436611" cy="22398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MySpace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emerged as a social media service for adolescents but has long been populated almost exclusively by musicians and bands, which use it to target an audience of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teenagers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6662083-D829-4D7E-8C36-376533D9052A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t="17171" b="17171"/>
          <a:stretch/>
        </p:blipFill>
        <p:spPr>
          <a:xfrm>
            <a:off x="2313212" y="4369087"/>
            <a:ext cx="5442874" cy="200127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8FC3C0B-6DF0-4B1E-C576-063FF49ABFF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29009" y="5785226"/>
            <a:ext cx="1286367" cy="7986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121741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2" y="397229"/>
            <a:ext cx="4878332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38387" y="618454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46337" y="397229"/>
            <a:ext cx="2923781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II. Social media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484710" y="98473"/>
            <a:ext cx="2621564" cy="6457427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381147" y="1675151"/>
            <a:ext cx="8595977" cy="27938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 media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can also be shaped by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gender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‐based differences.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For example,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Pinterest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tends to have a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female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user base as it facilitates gendered activities, such as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craft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and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fashion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B2B2DC9-3C6E-4400-B52E-72AB1DB6F8B7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t="21220" b="17704"/>
          <a:stretch/>
        </p:blipFill>
        <p:spPr>
          <a:xfrm>
            <a:off x="2261784" y="4588100"/>
            <a:ext cx="4528747" cy="183936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6B989CC6-123B-8814-220B-F0F7ED1B96A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78155" y="5662126"/>
            <a:ext cx="1286367" cy="7986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033475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2" y="397229"/>
            <a:ext cx="4878332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38387" y="618454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05138" y="397229"/>
            <a:ext cx="2923781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II. Social media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048172" y="98473"/>
            <a:ext cx="3058102" cy="6457427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281632" y="1653266"/>
            <a:ext cx="8456229" cy="39018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Some exploit </a:t>
            </a:r>
            <a:r>
              <a:rPr lang="en-US" sz="2400" b="1" dirty="0" err="1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geolocalization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technologies to locate users’ activities and strengthen the relation between physical space and platform interactions.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On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Foursquare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users receive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personalized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recommendations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of shops to go to near their current location and based on their previous activities or purchases.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EDD1504-6B92-40FF-BE0C-5427105BDA10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18406" r="18624"/>
          <a:stretch/>
        </p:blipFill>
        <p:spPr>
          <a:xfrm>
            <a:off x="8983919" y="1354397"/>
            <a:ext cx="3333300" cy="178711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B11199E-C368-17BD-DE3C-E8270523BF4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97886" y="5752982"/>
            <a:ext cx="1286367" cy="7986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225406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1" y="397229"/>
            <a:ext cx="4836130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38387" y="637621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24113" y="393083"/>
            <a:ext cx="3133945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II. Social media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522552" y="166333"/>
            <a:ext cx="2718064" cy="6529889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311087" y="1882567"/>
            <a:ext cx="8900845" cy="33478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Finally,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 networks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are not necessarily global, but rather tend to be divided across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geographical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and linguistic lines.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Even if the largest platforms, such as Facebook and Twitter, are used almost everywhere, similar services provided by different actors may be more prevalent in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certain geographical areas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 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9B9A39EC-0820-45DF-B23A-963618BB68DC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b="6814"/>
          <a:stretch/>
        </p:blipFill>
        <p:spPr>
          <a:xfrm>
            <a:off x="9522552" y="1501049"/>
            <a:ext cx="2768217" cy="286817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8AAE092-8776-1010-523F-EF6314A2AB1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54541" y="5912675"/>
            <a:ext cx="1286367" cy="7986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427615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1" y="397229"/>
            <a:ext cx="4992802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38387" y="637621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82518" y="384359"/>
            <a:ext cx="3133945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II. Social media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816625" y="124130"/>
            <a:ext cx="3423991" cy="6529889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306624" y="1623298"/>
            <a:ext cx="7866706" cy="39018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This was the case of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Orkut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a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Google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‐owned platform that was widely spread in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Brazil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before being ousted by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Facebook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  <a:p>
            <a:pPr lvl="0" algn="just">
              <a:lnSpc>
                <a:spcPct val="150000"/>
              </a:lnSpc>
              <a:defRPr/>
            </a:pPr>
            <a:endParaRPr lang="en-US" sz="2400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Today,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Renren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an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Asian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platform similar to Facebook, and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Sina Weibo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the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Chinese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equivalent of Twitter, reach hundreds of millions of users.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A1F61"/>
              </a:solidFill>
              <a:effectLst/>
              <a:uLnTx/>
              <a:uFillTx/>
              <a:latin typeface="Tajawal ExtraBold" panose="00000800000000000000" pitchFamily="2" charset="-78"/>
              <a:ea typeface="+mn-ea"/>
              <a:cs typeface="Tajawal ExtraBold" panose="00000800000000000000" pitchFamily="2" charset="-78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EF8A311-1D9D-4B01-B68B-FC6BD0CF9770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t="11535" b="10505"/>
          <a:stretch/>
        </p:blipFill>
        <p:spPr>
          <a:xfrm>
            <a:off x="8907473" y="304826"/>
            <a:ext cx="3268215" cy="186614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7C737AC-8AB8-464D-B391-AC58794E527B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7015" t="26163" r="8157" b="17824"/>
          <a:stretch/>
        </p:blipFill>
        <p:spPr>
          <a:xfrm>
            <a:off x="8870977" y="2318811"/>
            <a:ext cx="3315286" cy="1045282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9F878CDC-C7AD-4ABD-99CA-5A7D3F06DB51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907474" y="3469023"/>
            <a:ext cx="3170256" cy="1949562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2E00143C-4D3A-A5AC-8869-65B847A90528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60128" y="5957602"/>
            <a:ext cx="1286367" cy="7986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533293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1" y="397229"/>
            <a:ext cx="4864265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38387" y="628343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53378" y="447465"/>
            <a:ext cx="3216228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II. Social media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078515" y="-27434"/>
            <a:ext cx="3238704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159645" y="98473"/>
            <a:ext cx="4032355" cy="6457427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349753" y="1842224"/>
            <a:ext cx="7610822" cy="33478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 media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platforms typically integrate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services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that go beyond the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publication of content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on their boards or timelines.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For example, many of these sites provide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chats, instant messaging, email, and telephony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as well as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commenting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and rating systems.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0AD9E7B-C110-4AC2-A686-49391B4367D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159645" y="1237896"/>
            <a:ext cx="4080971" cy="254903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C6DB4DD-CF50-D22D-B3FA-F667F329045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23661" y="5794392"/>
            <a:ext cx="1286367" cy="7986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06249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1" y="397229"/>
            <a:ext cx="4822062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38387" y="628343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89886" y="369732"/>
            <a:ext cx="2814365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II. Social media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484651" y="98473"/>
            <a:ext cx="2621623" cy="6457427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427521" y="1685018"/>
            <a:ext cx="8760223" cy="33478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 media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facilitate and structure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 relations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and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interpersonal communications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as they have the power to shape the type of actions that occur within their services.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 fact, the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affordances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that characterize their technological features offer precise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possibilities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and at the same time set the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limits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within which they can be used.</a:t>
            </a:r>
            <a:endParaRPr kumimoji="0" lang="en-US" sz="2400" i="0" u="none" strike="noStrike" kern="1200" cap="none" spc="0" normalizeH="0" baseline="0" noProof="0" dirty="0">
              <a:ln>
                <a:noFill/>
              </a:ln>
              <a:solidFill>
                <a:srgbClr val="0A1F61"/>
              </a:solidFill>
              <a:effectLst/>
              <a:uLnTx/>
              <a:uFillTx/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116C0E0-88FC-4B71-8199-60D32A8CE5B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484651" y="1306444"/>
            <a:ext cx="2621623" cy="262162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580F0FF-730D-3EB0-A4BD-6C95DBBD281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60128" y="5822631"/>
            <a:ext cx="1286367" cy="7986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484242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3" y="397229"/>
            <a:ext cx="6074086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38387" y="628343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61287" y="420997"/>
            <a:ext cx="4489680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III. Sociality Algorithms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545882" y="-27434"/>
            <a:ext cx="2771337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216177" y="98473"/>
            <a:ext cx="3024439" cy="6457427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53513" y="1598876"/>
            <a:ext cx="8624727" cy="39018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As media theorist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José van </a:t>
            </a:r>
            <a:r>
              <a:rPr lang="en-US" sz="2400" b="1" dirty="0" err="1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Dijck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put it, they do so by “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coding relationships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between people, things and ideas into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algorithms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.”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 turn, “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sociality coded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by technology renders people’s activities formal, manageable, and manipulable, enabling platforms to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engineer the sociality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 people’s everyday routines” 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89D68F7-62C6-4490-B325-158C1A51910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849062" y="97452"/>
            <a:ext cx="1819275" cy="25146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62643139-9A32-4DB5-8D50-2E2B9AD4553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216177" y="2736938"/>
            <a:ext cx="3026971" cy="216212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93603D0-3A6F-6D21-B474-0E79FBC2498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57760" y="5884107"/>
            <a:ext cx="1286367" cy="7986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701226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27908" y="383980"/>
            <a:ext cx="5102554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265777" cy="1461543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343267" cy="1461543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272320" cy="1461543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14990" y="657100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21042" y="402941"/>
            <a:ext cx="4966023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III. Sociality Algorithms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191187" y="-101857"/>
            <a:ext cx="2104146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042701" y="98473"/>
            <a:ext cx="3063573" cy="6677369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30614" y="1338087"/>
            <a:ext cx="8673437" cy="4455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On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 media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platforms, all activities generate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data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which are then analyzed by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algorithms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and used to shape and organize platform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sociality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For example,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Facebook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is based on the creation of a “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 graph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,” that is, a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map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of all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 interactions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among individual users.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The generation and analysis of such a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map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is key for the platform to offer a richer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online experience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7B07BC8-021C-4E47-8352-8B77BBD1573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92479" y="1463131"/>
            <a:ext cx="3502854" cy="238422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B2D6F82-4312-7E78-5B35-0B4332E7485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84724" y="5824589"/>
            <a:ext cx="1286367" cy="7986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865542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27908" y="383980"/>
            <a:ext cx="5243230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265777" cy="1461543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343267" cy="1461543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272320" cy="1461543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51468" y="6250221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21042" y="402941"/>
            <a:ext cx="4401021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III. Sociality Algorithms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191187" y="-101857"/>
            <a:ext cx="2104146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70958" y="98473"/>
            <a:ext cx="2235316" cy="6457427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81440" y="1573223"/>
            <a:ext cx="7819319" cy="39018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Facebook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uses its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data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to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algorithmically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sort out which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content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is most likely to be interesting for a specific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user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and thus generate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interactions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This means that it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analyzes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past interactions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 order to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predict future behavior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  <a:endParaRPr lang="en-US" sz="2400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Facebook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estimates how likely it is that a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user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will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interact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with another user’s post. 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0B3057D0-644B-4A51-85B7-59C097232D56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14095" r="13468" b="6615"/>
          <a:stretch/>
        </p:blipFill>
        <p:spPr>
          <a:xfrm>
            <a:off x="8320988" y="1911893"/>
            <a:ext cx="3847493" cy="264536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9262F2F-632C-858F-8A27-B351DE740EC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75429" y="5823636"/>
            <a:ext cx="1286367" cy="7986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7402329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27908" y="383980"/>
            <a:ext cx="5974750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265777" cy="1461543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343267" cy="1461543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272320" cy="1461543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93104" y="60330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21042" y="442507"/>
            <a:ext cx="3914686" cy="1305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III. Sociality Algorithms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191187" y="-101857"/>
            <a:ext cx="2104146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70958" y="98473"/>
            <a:ext cx="2235316" cy="6457427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235830" y="1607039"/>
            <a:ext cx="8268944" cy="39018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For example, its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algorithms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analyze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user A’s social graph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to estimate how likely it is that she will comment on or share a post by user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B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if that post has already received comments from users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 and D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Platforms use this ability in order to foster and increase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user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participation and sociality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and therefore extract more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data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.</a:t>
            </a:r>
            <a:endParaRPr kumimoji="0" lang="en-US" sz="2400" i="0" strike="noStrike" kern="1200" cap="none" spc="0" normalizeH="0" baseline="0" noProof="0" dirty="0">
              <a:ln>
                <a:noFill/>
              </a:ln>
              <a:solidFill>
                <a:srgbClr val="0A1F61"/>
              </a:solidFill>
              <a:effectLst/>
              <a:uLnTx/>
              <a:uFillTx/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9D178D69-B53C-44F3-8996-BA09177B6D5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693833" y="1224648"/>
            <a:ext cx="3562715" cy="3139822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D487A14-5C99-4E26-B7D9-C80D0DAFCDF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75429" y="5838600"/>
            <a:ext cx="1286367" cy="7986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1031069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2" y="397229"/>
            <a:ext cx="6045950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51727" y="6362869"/>
            <a:ext cx="9465463" cy="19580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16152" y="416618"/>
            <a:ext cx="4282567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III. Sociality Algorithms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Chapter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05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493799" y="-27434"/>
            <a:ext cx="1823419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590969" y="117976"/>
            <a:ext cx="2626221" cy="6514541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238564" y="1636810"/>
            <a:ext cx="8652718" cy="4455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We should note that this feature of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 media services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is inextricable from their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business model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: for these platforms, the generation and analysis of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data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is not a byproduct of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online sociality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but rather their primary and most important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goal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Their ability not only to mediate sociality but also to “</a:t>
            </a:r>
            <a:r>
              <a:rPr lang="en-US" sz="2400" b="1" dirty="0" err="1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datafy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”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 interactions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is at the core of social media platforms’ emergence as key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social, political, and economic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actors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.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A1F61"/>
              </a:solidFill>
              <a:effectLst/>
              <a:uLnTx/>
              <a:uFillTx/>
              <a:latin typeface="Tajawal ExtraBold" panose="00000800000000000000" pitchFamily="2" charset="-78"/>
              <a:ea typeface="+mn-ea"/>
              <a:cs typeface="Tajawal ExtraBold" panose="00000800000000000000" pitchFamily="2" charset="-78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641BA51-ACFC-4446-A948-C20A9CD6AC5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044122" y="713777"/>
            <a:ext cx="3229888" cy="220064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69C19DC-6803-749F-3CC8-0F09A5DF90E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21436" y="6193855"/>
            <a:ext cx="959016" cy="5954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2177368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1" y="397229"/>
            <a:ext cx="628510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1756" y="6127062"/>
            <a:ext cx="9465463" cy="19580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91869" y="397229"/>
            <a:ext cx="4316894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III. Sociality Algorithms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Chapter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05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982111" y="-27434"/>
            <a:ext cx="2335108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227209" y="98473"/>
            <a:ext cx="2879065" cy="6457427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523661" y="1951367"/>
            <a:ext cx="8246997" cy="27938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Indeed,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 media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are overwhelmingly owned and managed by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private corporations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These companies have developed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business models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that allow them to extract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profits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from the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information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they manage.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15F0751-81C8-4A5F-AB99-AC529377325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229031" y="1566915"/>
            <a:ext cx="2997591" cy="299759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649EB67-8E92-2836-1349-EB63D0DC148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99349" y="5822631"/>
            <a:ext cx="1286367" cy="7986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5029634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2" y="397229"/>
            <a:ext cx="6304524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1755" y="6124051"/>
            <a:ext cx="9465463" cy="19580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24113" y="428078"/>
            <a:ext cx="4523348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III. Sociality Algorithms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Chapter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05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493799" y="-27434"/>
            <a:ext cx="1823419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56190" y="98473"/>
            <a:ext cx="2250084" cy="6457427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249889" y="1608670"/>
            <a:ext cx="8809705" cy="39018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For the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user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most of these services are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free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and platforms’ revenues do not derive from user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fees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but rather from their ability to capture, analyze, and valorize the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information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users provide to the site.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User data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is aggregated by software that creates user profiles based on their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interests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and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communications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the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pages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they visit, and their networks of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friends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.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A1F61"/>
              </a:solidFill>
              <a:effectLst/>
              <a:uLnTx/>
              <a:uFillTx/>
              <a:latin typeface="Tajawal ExtraBold" panose="00000800000000000000" pitchFamily="2" charset="-78"/>
              <a:ea typeface="+mn-ea"/>
              <a:cs typeface="Tajawal ExtraBold" panose="00000800000000000000" pitchFamily="2" charset="-78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64236A0-0FE5-457C-93FD-28F7FE728D8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178869" y="1190830"/>
            <a:ext cx="3096323" cy="309632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CD22E6C-AB5F-6079-61D1-77C6F24F51B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65710" y="5822631"/>
            <a:ext cx="1286367" cy="7986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0413843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1" y="397229"/>
            <a:ext cx="6115496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26537" y="6307041"/>
            <a:ext cx="9465463" cy="19580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84707" y="340115"/>
            <a:ext cx="4254450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III. Sociality Algorithms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Chapter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05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493799" y="-27434"/>
            <a:ext cx="1823419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56190" y="98473"/>
            <a:ext cx="2250084" cy="6534044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07709" y="1575757"/>
            <a:ext cx="8722073" cy="4455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information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collected by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 media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platforms can be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sold to third parties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for example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marketing agencies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or used directly on the service to provide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targeted advertising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Indeed,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 media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platforms thrive on their ability to create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advertisements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that are compatible with the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interests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and lifestyles of a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user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and integrate them as natural components of the communicative environments in which one’s relational life develops .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A1F61"/>
              </a:solidFill>
              <a:effectLst/>
              <a:uLnTx/>
              <a:uFillTx/>
              <a:latin typeface="Tajawal ExtraBold" panose="00000800000000000000" pitchFamily="2" charset="-78"/>
              <a:ea typeface="+mn-ea"/>
              <a:cs typeface="Tajawal ExtraBold" panose="00000800000000000000" pitchFamily="2" charset="-78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A0B4633-904F-4910-A5C4-66758A4D4016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13057" t="7504" r="9940" b="4188"/>
          <a:stretch/>
        </p:blipFill>
        <p:spPr>
          <a:xfrm>
            <a:off x="8806876" y="611618"/>
            <a:ext cx="3521847" cy="269092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4C4A959-C073-E22A-90E3-13D53FC9C22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23661" y="5999229"/>
            <a:ext cx="1286367" cy="7986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8474071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1" y="397229"/>
            <a:ext cx="6102222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49597" y="6233194"/>
            <a:ext cx="9465463" cy="19580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89140" y="452167"/>
            <a:ext cx="4671315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III. Sociality Algorithms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Chapter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05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088377" y="-27434"/>
            <a:ext cx="2228841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441426" y="98473"/>
            <a:ext cx="2664848" cy="6457427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85725" y="1551454"/>
            <a:ext cx="8866991" cy="39018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Not all social media are for profit, but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non‐profit services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have struggled to emerge.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An example is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Diaspora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a Facebook‐like service built on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free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software and on a network of distributed servers.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Thanks to its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decentralized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architecture, no single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user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or entity can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control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 system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which depends on many machines on which each user can store their information.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A8B01AD-AD86-49FF-8492-10973B48336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627293" y="1440136"/>
            <a:ext cx="2296139" cy="229613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6F90F89-C8AF-6CCA-F2F9-605275EA6F2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57760" y="5833872"/>
            <a:ext cx="1286367" cy="7986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9532053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1" y="397229"/>
            <a:ext cx="628510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1755" y="6281362"/>
            <a:ext cx="9465463" cy="19580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89080" y="406423"/>
            <a:ext cx="4572902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III. Sociality Algorithms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Chapter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05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493799" y="-27434"/>
            <a:ext cx="1823419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471490" y="98473"/>
            <a:ext cx="2634784" cy="6457427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222083" y="1868674"/>
            <a:ext cx="9016072" cy="33478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Moreover,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Diaspora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allows for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encrypted communications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and thus seeks to protect the privacy of its users 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This and other similar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alternative social media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tend to be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limited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by their inability to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reach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the critical mass of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users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which would make them competitive with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commercial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services.  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A1F61"/>
              </a:solidFill>
              <a:effectLst/>
              <a:uLnTx/>
              <a:uFillTx/>
              <a:latin typeface="Tajawal ExtraBold" panose="00000800000000000000" pitchFamily="2" charset="-78"/>
              <a:ea typeface="+mn-ea"/>
              <a:cs typeface="Tajawal ExtraBold" panose="00000800000000000000" pitchFamily="2" charset="-78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8695309-09A7-4EBB-80DA-191298BA253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729814" y="236724"/>
            <a:ext cx="2143125" cy="214312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2E2C420-DEB4-46DD-BC22-76752FF53CFA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11980" r="12406"/>
          <a:stretch/>
        </p:blipFill>
        <p:spPr>
          <a:xfrm>
            <a:off x="9481451" y="2559244"/>
            <a:ext cx="2643425" cy="200069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72DC2EDD-760D-DDEA-D09D-52EF164CD5E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65710" y="5883272"/>
            <a:ext cx="1286367" cy="7986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3532305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4836127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38387" y="618454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58456" y="523684"/>
            <a:ext cx="33688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V. Conclusion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974998" y="-27434"/>
            <a:ext cx="134222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557600" y="200286"/>
            <a:ext cx="1674000" cy="6457427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07944" y="1519215"/>
            <a:ext cx="10319487" cy="4651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Digital media 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foster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new forms of interaction 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and enrich the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 life 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of individuals. </a:t>
            </a:r>
          </a:p>
          <a:p>
            <a:pPr marL="28575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Therefore,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 relationships 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seem to always be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mediated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Yet the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 relations 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these technologies mediate are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not neutral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but rather depend on uneven power dynamics, as well as on cultural and identity factors.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 media are “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coding relationships 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between people, things and ideas into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algorithms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.”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This means that it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analyzes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past interactions 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 order to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predict future behavior </a:t>
            </a:r>
            <a:r>
              <a:rPr lang="en-US" sz="20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  <a:endParaRPr lang="en-US" sz="2000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These companies have developed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business models 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that allow them to extract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profits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from the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information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they manage.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information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collected by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 media 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platforms can be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sold to third parties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7D5CAFE-BA5A-408E-BC91-C80D91D33FE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582547" y="70862"/>
            <a:ext cx="2747240" cy="144835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72EA42F-BEF4-E4D4-5C95-40A1961B685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41503" y="6077718"/>
            <a:ext cx="923066" cy="5730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9288473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 rot="10800000">
            <a:off x="0" y="0"/>
            <a:ext cx="12350045" cy="7044267"/>
          </a:xfrm>
          <a:prstGeom prst="rect">
            <a:avLst/>
          </a:prstGeom>
          <a:gradFill flip="none" rotWithShape="1">
            <a:gsLst>
              <a:gs pos="0">
                <a:srgbClr val="24A9E1">
                  <a:tint val="66000"/>
                  <a:satMod val="160000"/>
                  <a:alpha val="33000"/>
                </a:srgbClr>
              </a:gs>
              <a:gs pos="50000">
                <a:srgbClr val="24A9E1">
                  <a:tint val="44500"/>
                  <a:satMod val="160000"/>
                  <a:alpha val="22000"/>
                </a:srgbClr>
              </a:gs>
              <a:gs pos="100000">
                <a:srgbClr val="24A9E1">
                  <a:tint val="23500"/>
                  <a:satMod val="160000"/>
                  <a:alpha val="4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984" r="914" b="11911"/>
          <a:stretch/>
        </p:blipFill>
        <p:spPr>
          <a:xfrm>
            <a:off x="0" y="4199708"/>
            <a:ext cx="12200709" cy="268877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14630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33777" y="3125529"/>
            <a:ext cx="5882401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230292" y="972465"/>
            <a:ext cx="586570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Thank you for listening</a:t>
            </a:r>
            <a:endParaRPr lang="en-US" sz="4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995710" y="3159395"/>
            <a:ext cx="314220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DGM 711</a:t>
            </a:r>
          </a:p>
          <a:p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Introduction to Digital Media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F85CC32-EF95-E2C0-3EAE-B0A003A17D3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62953" y="4959748"/>
            <a:ext cx="2228582" cy="1383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9550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256"/>
    </mc:Choice>
    <mc:Fallback xmlns="">
      <p:transition spd="slow" advTm="3256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7244</TotalTime>
  <Words>2959</Words>
  <Application>Microsoft Office PowerPoint</Application>
  <PresentationFormat>Widescreen</PresentationFormat>
  <Paragraphs>243</Paragraphs>
  <Slides>46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46</vt:i4>
      </vt:variant>
    </vt:vector>
  </HeadingPairs>
  <TitlesOfParts>
    <vt:vector size="52" baseType="lpstr">
      <vt:lpstr>Arial</vt:lpstr>
      <vt:lpstr>Calibri</vt:lpstr>
      <vt:lpstr>Calibri Light</vt:lpstr>
      <vt:lpstr>Tajawal ExtraBold</vt:lpstr>
      <vt:lpstr>Tajawal Medium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ShereenKedwany</cp:lastModifiedBy>
  <cp:revision>1357</cp:revision>
  <dcterms:created xsi:type="dcterms:W3CDTF">2021-08-03T13:03:26Z</dcterms:created>
  <dcterms:modified xsi:type="dcterms:W3CDTF">2024-06-09T11:57:58Z</dcterms:modified>
</cp:coreProperties>
</file>