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46"/>
  </p:notesMasterIdLst>
  <p:sldIdLst>
    <p:sldId id="480" r:id="rId5"/>
    <p:sldId id="560" r:id="rId6"/>
    <p:sldId id="571" r:id="rId7"/>
    <p:sldId id="616" r:id="rId8"/>
    <p:sldId id="617" r:id="rId9"/>
    <p:sldId id="655" r:id="rId10"/>
    <p:sldId id="683" r:id="rId11"/>
    <p:sldId id="656" r:id="rId12"/>
    <p:sldId id="657" r:id="rId13"/>
    <p:sldId id="658" r:id="rId14"/>
    <p:sldId id="659" r:id="rId15"/>
    <p:sldId id="660" r:id="rId16"/>
    <p:sldId id="661" r:id="rId17"/>
    <p:sldId id="662" r:id="rId18"/>
    <p:sldId id="663" r:id="rId19"/>
    <p:sldId id="664" r:id="rId20"/>
    <p:sldId id="682" r:id="rId21"/>
    <p:sldId id="665" r:id="rId22"/>
    <p:sldId id="666" r:id="rId23"/>
    <p:sldId id="667" r:id="rId24"/>
    <p:sldId id="668" r:id="rId25"/>
    <p:sldId id="669" r:id="rId26"/>
    <p:sldId id="670" r:id="rId27"/>
    <p:sldId id="671" r:id="rId28"/>
    <p:sldId id="672" r:id="rId29"/>
    <p:sldId id="673" r:id="rId30"/>
    <p:sldId id="674" r:id="rId31"/>
    <p:sldId id="675" r:id="rId32"/>
    <p:sldId id="676" r:id="rId33"/>
    <p:sldId id="684" r:id="rId34"/>
    <p:sldId id="685" r:id="rId35"/>
    <p:sldId id="686" r:id="rId36"/>
    <p:sldId id="687" r:id="rId37"/>
    <p:sldId id="688" r:id="rId38"/>
    <p:sldId id="678" r:id="rId39"/>
    <p:sldId id="689" r:id="rId40"/>
    <p:sldId id="679" r:id="rId41"/>
    <p:sldId id="680" r:id="rId42"/>
    <p:sldId id="681" r:id="rId43"/>
    <p:sldId id="652" r:id="rId44"/>
    <p:sldId id="349" r:id="rId45"/>
  </p:sldIdLst>
  <p:sldSz cx="12192000" cy="6858000"/>
  <p:notesSz cx="6858000" cy="9144000"/>
  <p:embeddedFontLst>
    <p:embeddedFont>
      <p:font typeface="Alexandria" pitchFamily="2" charset="-78"/>
      <p:regular r:id="rId47"/>
      <p:bold r:id="rId48"/>
    </p:embeddedFont>
    <p:embeddedFont>
      <p:font typeface="Alexandria Black" pitchFamily="2" charset="-78"/>
      <p:bold r:id="rId49"/>
    </p:embeddedFont>
    <p:embeddedFont>
      <p:font typeface="Alexandria ExtraBold" pitchFamily="2" charset="-78"/>
      <p:bold r:id="rId50"/>
    </p:embeddedFont>
    <p:embeddedFont>
      <p:font typeface="Alexandria Light" pitchFamily="2" charset="-78"/>
      <p:regular r:id="rId51"/>
    </p:embeddedFont>
    <p:embeddedFont>
      <p:font typeface="Alexandria Medium" pitchFamily="2" charset="-78"/>
      <p:regular r:id="rId52"/>
    </p:embeddedFont>
    <p:embeddedFont>
      <p:font typeface="Alexandria SemiBold" pitchFamily="2" charset="-78"/>
      <p:bold r:id="rId5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60"/>
            <p14:sldId id="571"/>
            <p14:sldId id="616"/>
            <p14:sldId id="617"/>
            <p14:sldId id="655"/>
            <p14:sldId id="683"/>
            <p14:sldId id="656"/>
            <p14:sldId id="657"/>
            <p14:sldId id="658"/>
            <p14:sldId id="659"/>
            <p14:sldId id="660"/>
            <p14:sldId id="661"/>
            <p14:sldId id="662"/>
            <p14:sldId id="663"/>
            <p14:sldId id="664"/>
            <p14:sldId id="682"/>
            <p14:sldId id="665"/>
            <p14:sldId id="666"/>
            <p14:sldId id="667"/>
            <p14:sldId id="668"/>
            <p14:sldId id="669"/>
            <p14:sldId id="670"/>
            <p14:sldId id="671"/>
            <p14:sldId id="672"/>
            <p14:sldId id="673"/>
            <p14:sldId id="674"/>
            <p14:sldId id="675"/>
            <p14:sldId id="676"/>
            <p14:sldId id="684"/>
            <p14:sldId id="685"/>
            <p14:sldId id="686"/>
            <p14:sldId id="687"/>
            <p14:sldId id="688"/>
            <p14:sldId id="678"/>
            <p14:sldId id="689"/>
            <p14:sldId id="679"/>
            <p14:sldId id="680"/>
            <p14:sldId id="681"/>
            <p14:sldId id="65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259F6C"/>
    <a:srgbClr val="00AEEF"/>
    <a:srgbClr val="FFD200"/>
    <a:srgbClr val="203E5F"/>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1.fntdata"/><Relationship Id="rId50" Type="http://schemas.openxmlformats.org/officeDocument/2006/relationships/font" Target="fonts/font4.fntdata"/><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7.fntdata"/><Relationship Id="rId58" Type="http://schemas.microsoft.com/office/2015/10/relationships/revisionInfo" Target="revisionInfo.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2.fntdata"/><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font" Target="fonts/font5.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3.fntdata"/><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6.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66A85F-BB2D-B91C-257A-E6E476D2CB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AF744A-C870-23F0-3398-068DE1AC19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4AC3FF-CDDE-8849-FF66-F26E1F021A3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6CA102D-8407-21DD-FB98-2BDA49290084}"/>
              </a:ext>
            </a:extLst>
          </p:cNvPr>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9091309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hyperlink" Target="https://sloanreview.mit.edu/article/communication-is-at-the-heart-of-positive-employee-relationships/" TargetMode="External"/><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sloanreview.mit.edu/article/communication-is-at-the-heart-of-positive-employee-relationships/" TargetMode="External"/><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3.xml"/><Relationship Id="rId5" Type="http://schemas.openxmlformats.org/officeDocument/2006/relationships/image" Target="../media/image30.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10861" y="3823153"/>
            <a:ext cx="5216525" cy="461665"/>
          </a:xfrm>
          <a:prstGeom prst="rect">
            <a:avLst/>
          </a:prstGeom>
          <a:noFill/>
        </p:spPr>
        <p:txBody>
          <a:bodyPr wrap="square" rtlCol="0">
            <a:spAutoFit/>
          </a:bodyPr>
          <a:lstStyle/>
          <a:p>
            <a:r>
              <a:rPr lang="en-US" sz="2400" b="1">
                <a:solidFill>
                  <a:srgbClr val="002060"/>
                </a:solidFill>
                <a:latin typeface="Alexandria" charset="0"/>
                <a:cs typeface="Alexandria" charset="0"/>
              </a:rPr>
              <a:t>Lecturer: </a:t>
            </a:r>
            <a:r>
              <a:rPr lang="en-US" sz="2400" b="1" dirty="0">
                <a:solidFill>
                  <a:srgbClr val="002060"/>
                </a:solidFill>
                <a:latin typeface="Alexandria" charset="0"/>
                <a:cs typeface="Alexandria" charset="0"/>
              </a:rPr>
              <a:t>Dr. Raef Baraka</a:t>
            </a:r>
          </a:p>
        </p:txBody>
      </p:sp>
      <p:sp>
        <p:nvSpPr>
          <p:cNvPr id="31" name="TextBox 30"/>
          <p:cNvSpPr txBox="1"/>
          <p:nvPr/>
        </p:nvSpPr>
        <p:spPr>
          <a:xfrm>
            <a:off x="0" y="1804750"/>
            <a:ext cx="6095999" cy="1660647"/>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Project Communication</a:t>
            </a:r>
            <a:r>
              <a:rPr lang="tr-TR" sz="3600" b="1" dirty="0">
                <a:solidFill>
                  <a:srgbClr val="00B0F0"/>
                </a:solidFill>
                <a:latin typeface="Alexandria" charset="0"/>
                <a:cs typeface="Alexandria" charset="0"/>
              </a:rPr>
              <a:t>s</a:t>
            </a:r>
            <a:endParaRPr lang="en-US" sz="3600" b="1" dirty="0">
              <a:solidFill>
                <a:srgbClr val="00B0F0"/>
              </a:solidFill>
              <a:latin typeface="Alexandria" charset="0"/>
              <a:cs typeface="Alexandria" charset="0"/>
            </a:endParaRP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bg1"/>
                </a:solidFill>
                <a:latin typeface="Alexandria" charset="0"/>
                <a:cs typeface="Alexandria" charset="0"/>
              </a:rPr>
              <a:t>Lecture 03</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202573" cy="400110"/>
          </a:xfrm>
          <a:prstGeom prst="rect">
            <a:avLst/>
          </a:prstGeom>
          <a:noFill/>
        </p:spPr>
        <p:txBody>
          <a:bodyPr wrap="none" rtlCol="0">
            <a:spAutoFit/>
          </a:bodyPr>
          <a:lstStyle/>
          <a:p>
            <a:r>
              <a:rPr lang="en-US" sz="2000" dirty="0">
                <a:latin typeface="Alexandria" charset="0"/>
                <a:cs typeface="Alexandria" charset="0"/>
              </a:rPr>
              <a:t>PMG 112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F4DEAD-3D87-083B-F325-5DBD85D3B07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B352B70-26AF-05BB-2836-570B80C6606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2FCB2B4-22A0-6C3B-0FB4-CDE280A402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763799B-10B2-4459-DED9-30ADDFBA97B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Reference Book:</a:t>
            </a:r>
          </a:p>
        </p:txBody>
      </p:sp>
      <p:pic>
        <p:nvPicPr>
          <p:cNvPr id="4" name="Picture 3">
            <a:extLst>
              <a:ext uri="{FF2B5EF4-FFF2-40B4-BE49-F238E27FC236}">
                <a16:creationId xmlns:a16="http://schemas.microsoft.com/office/drawing/2014/main" id="{66415CC5-9D30-3C42-F5F6-5FC181AC86CD}"/>
              </a:ext>
            </a:extLst>
          </p:cNvPr>
          <p:cNvPicPr>
            <a:picLocks noChangeAspect="1"/>
          </p:cNvPicPr>
          <p:nvPr/>
        </p:nvPicPr>
        <p:blipFill>
          <a:blip r:embed="rId3"/>
          <a:stretch>
            <a:fillRect/>
          </a:stretch>
        </p:blipFill>
        <p:spPr>
          <a:xfrm>
            <a:off x="6804193" y="0"/>
            <a:ext cx="5387807" cy="6790008"/>
          </a:xfrm>
          <a:prstGeom prst="rect">
            <a:avLst/>
          </a:prstGeom>
        </p:spPr>
      </p:pic>
      <p:sp>
        <p:nvSpPr>
          <p:cNvPr id="7" name="Rectangle: Rounded Corners 6">
            <a:extLst>
              <a:ext uri="{FF2B5EF4-FFF2-40B4-BE49-F238E27FC236}">
                <a16:creationId xmlns:a16="http://schemas.microsoft.com/office/drawing/2014/main" id="{62107946-D380-BFDA-C4C3-36309DC0FB7A}"/>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769DF83C-D662-692B-59DD-4C22934F5DA6}"/>
              </a:ext>
            </a:extLst>
          </p:cNvPr>
          <p:cNvSpPr/>
          <p:nvPr/>
        </p:nvSpPr>
        <p:spPr>
          <a:xfrm>
            <a:off x="461462" y="1667145"/>
            <a:ext cx="5766618" cy="5031442"/>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Ch1:</a:t>
            </a:r>
            <a:r>
              <a:rPr lang="en-US" dirty="0">
                <a:latin typeface="Alexandria Light" pitchFamily="2" charset="-78"/>
                <a:cs typeface="Alexandria Light" pitchFamily="2" charset="-78"/>
              </a:rPr>
              <a:t> Introduction.</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Ch2</a:t>
            </a:r>
            <a:r>
              <a:rPr lang="en-US" dirty="0">
                <a:latin typeface="Alexandria Light" pitchFamily="2" charset="-78"/>
                <a:cs typeface="Alexandria Light" pitchFamily="2" charset="-78"/>
              </a:rPr>
              <a:t>: Exploring Communication Theories.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Ch3</a:t>
            </a:r>
            <a:r>
              <a:rPr lang="en-US" dirty="0">
                <a:latin typeface="Alexandria Light" pitchFamily="2" charset="-78"/>
                <a:cs typeface="Alexandria Light" pitchFamily="2" charset="-78"/>
              </a:rPr>
              <a:t>: Knowing Your Audience.</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Ch4</a:t>
            </a:r>
            <a:r>
              <a:rPr lang="en-US" dirty="0">
                <a:latin typeface="Alexandria Light" pitchFamily="2" charset="-78"/>
                <a:cs typeface="Alexandria Light" pitchFamily="2" charset="-78"/>
              </a:rPr>
              <a:t>: Starting with the Basics.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Ch5</a:t>
            </a:r>
            <a:r>
              <a:rPr lang="en-US" dirty="0">
                <a:latin typeface="Alexandria Light" pitchFamily="2" charset="-78"/>
                <a:cs typeface="Alexandria Light" pitchFamily="2" charset="-78"/>
              </a:rPr>
              <a:t>: Planning Project Communications.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Ch6</a:t>
            </a:r>
            <a:r>
              <a:rPr lang="en-US" dirty="0">
                <a:latin typeface="Alexandria Light" pitchFamily="2" charset="-78"/>
                <a:cs typeface="Alexandria Light" pitchFamily="2" charset="-78"/>
              </a:rPr>
              <a:t>: Managing and Monitoring Project Communications.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Ch7</a:t>
            </a:r>
            <a:r>
              <a:rPr lang="en-US" dirty="0">
                <a:latin typeface="Alexandria Light" pitchFamily="2" charset="-78"/>
                <a:cs typeface="Alexandria Light" pitchFamily="2" charset="-78"/>
              </a:rPr>
              <a:t>: Using Project Communication Tools.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Ch8</a:t>
            </a:r>
            <a:r>
              <a:rPr lang="en-US" dirty="0">
                <a:latin typeface="Alexandria Light" pitchFamily="2" charset="-78"/>
                <a:cs typeface="Alexandria Light" pitchFamily="2" charset="-78"/>
              </a:rPr>
              <a:t>: Communicating Change.</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Ch9</a:t>
            </a:r>
            <a:r>
              <a:rPr lang="en-US" dirty="0">
                <a:latin typeface="Alexandria Light" pitchFamily="2" charset="-78"/>
                <a:cs typeface="Alexandria Light" pitchFamily="2" charset="-78"/>
              </a:rPr>
              <a:t>: Managing Conflict through Communication.</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Ch10</a:t>
            </a:r>
            <a:r>
              <a:rPr lang="en-US" dirty="0">
                <a:latin typeface="Alexandria Light" pitchFamily="2" charset="-78"/>
                <a:cs typeface="Alexandria Light" pitchFamily="2" charset="-78"/>
              </a:rPr>
              <a:t>: Closing.</a:t>
            </a:r>
          </a:p>
        </p:txBody>
      </p:sp>
    </p:spTree>
    <p:extLst>
      <p:ext uri="{BB962C8B-B14F-4D97-AF65-F5344CB8AC3E}">
        <p14:creationId xmlns:p14="http://schemas.microsoft.com/office/powerpoint/2010/main" val="4283790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2EF991-DE69-9B28-EFE8-C5E82135A15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489A072-14CD-01A0-3801-690930BFF7A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AED0DEC-4983-AF12-6CAC-3D2CED153B5A}"/>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E2579E3-5268-5973-B592-2A58BC0EB09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4AF39B0B-75F6-A4AF-3174-3F5E87173918}"/>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3</a:t>
            </a:r>
            <a:r>
              <a:rPr lang="en-US" sz="2400" dirty="0">
                <a:latin typeface="Alexandria" pitchFamily="2" charset="-78"/>
                <a:ea typeface="Times New Roman" panose="02020603050405020304" pitchFamily="18" charset="0"/>
                <a:cs typeface="Alexandria" pitchFamily="2" charset="-78"/>
              </a:rPr>
              <a:t>: Knowing Your Audience</a:t>
            </a:r>
          </a:p>
        </p:txBody>
      </p:sp>
      <p:sp>
        <p:nvSpPr>
          <p:cNvPr id="3" name="Rectangle: Rounded Corners 2">
            <a:extLst>
              <a:ext uri="{FF2B5EF4-FFF2-40B4-BE49-F238E27FC236}">
                <a16:creationId xmlns:a16="http://schemas.microsoft.com/office/drawing/2014/main" id="{BDB70BDC-7BB0-ECA2-0631-C7BFCD6F9A5C}"/>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0403EA6D-08D1-31EF-735E-7DB55AAFC4CA}"/>
              </a:ext>
            </a:extLst>
          </p:cNvPr>
          <p:cNvSpPr/>
          <p:nvPr/>
        </p:nvSpPr>
        <p:spPr>
          <a:xfrm>
            <a:off x="461462" y="2109598"/>
            <a:ext cx="5766618" cy="4195251"/>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Explore various recommendations for identifying the audience in your project, including their role, their level of power and influence over the project, and their level of support for the project•</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See the value of understanding what is important to the members of your audience—the WIIFM (what’s in it for me).</a:t>
            </a:r>
          </a:p>
        </p:txBody>
      </p:sp>
      <p:pic>
        <p:nvPicPr>
          <p:cNvPr id="11266" name="Picture 2" descr="Developed a Mobile App Marketing Plan? Let's Learn How to Market it!">
            <a:extLst>
              <a:ext uri="{FF2B5EF4-FFF2-40B4-BE49-F238E27FC236}">
                <a16:creationId xmlns:a16="http://schemas.microsoft.com/office/drawing/2014/main" id="{D885CAA0-9B39-BD70-D901-598F245B1C0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61760" y="2109598"/>
            <a:ext cx="5695950" cy="37909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9112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9A3CF3-194A-E763-96B8-7391496CE4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295DA8C-B0C4-DF50-0C04-ACE2718C0B3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DF08348-36FB-F2E5-461E-E65995CAA7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5E56B4F-255B-F486-7F6C-C6E904D79DF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4" name="Rectangle: Rounded Corners 3">
            <a:extLst>
              <a:ext uri="{FF2B5EF4-FFF2-40B4-BE49-F238E27FC236}">
                <a16:creationId xmlns:a16="http://schemas.microsoft.com/office/drawing/2014/main" id="{0340074E-F934-CD24-B0D7-3C8446BBE9EB}"/>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E1143A1-3F56-EA20-CD10-27677CAF7D53}"/>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Knowing Your Audience</a:t>
            </a:r>
          </a:p>
        </p:txBody>
      </p:sp>
      <p:sp>
        <p:nvSpPr>
          <p:cNvPr id="8" name="TextBox 7">
            <a:extLst>
              <a:ext uri="{FF2B5EF4-FFF2-40B4-BE49-F238E27FC236}">
                <a16:creationId xmlns:a16="http://schemas.microsoft.com/office/drawing/2014/main" id="{134AECE0-D97D-14F6-759D-C71A67A14305}"/>
              </a:ext>
            </a:extLst>
          </p:cNvPr>
          <p:cNvSpPr txBox="1"/>
          <p:nvPr/>
        </p:nvSpPr>
        <p:spPr>
          <a:xfrm>
            <a:off x="994153" y="5350670"/>
            <a:ext cx="10273615" cy="1143070"/>
          </a:xfrm>
          <a:prstGeom prst="rect">
            <a:avLst/>
          </a:prstGeom>
          <a:noFill/>
        </p:spPr>
        <p:txBody>
          <a:bodyPr wrap="square">
            <a:spAutoFit/>
          </a:bodyPr>
          <a:lstStyle/>
          <a:p>
            <a:pPr algn="ctr">
              <a:lnSpc>
                <a:spcPct val="150000"/>
              </a:lnSpc>
            </a:pPr>
            <a:r>
              <a:rPr lang="en-US" sz="2400" b="1" i="1" dirty="0">
                <a:solidFill>
                  <a:schemeClr val="accent6">
                    <a:lumMod val="75000"/>
                  </a:schemeClr>
                </a:solidFill>
              </a:rPr>
              <a:t>Seek first to understand, then to be understood.</a:t>
            </a:r>
          </a:p>
          <a:p>
            <a:pPr algn="ctr">
              <a:lnSpc>
                <a:spcPct val="150000"/>
              </a:lnSpc>
            </a:pPr>
            <a:r>
              <a:rPr lang="en-US" sz="2400" b="1" i="1" dirty="0">
                <a:solidFill>
                  <a:schemeClr val="accent6">
                    <a:lumMod val="75000"/>
                  </a:schemeClr>
                </a:solidFill>
              </a:rPr>
              <a:t>—Steven R. Covey, American educator, author, and business leader</a:t>
            </a:r>
            <a:endParaRPr lang="en-US" sz="2400" b="1" i="1" dirty="0">
              <a:solidFill>
                <a:schemeClr val="accent6">
                  <a:lumMod val="75000"/>
                </a:schemeClr>
              </a:solidFill>
              <a:hlinkClick r:id="rId3">
                <a:extLst>
                  <a:ext uri="{A12FA001-AC4F-418D-AE19-62706E023703}">
                    <ahyp:hlinkClr xmlns:ahyp="http://schemas.microsoft.com/office/drawing/2018/hyperlinkcolor" val="tx"/>
                  </a:ext>
                </a:extLst>
              </a:hlinkClick>
            </a:endParaRPr>
          </a:p>
        </p:txBody>
      </p:sp>
      <p:pic>
        <p:nvPicPr>
          <p:cNvPr id="1026" name="Picture 2" descr="Know Your Audience - How to Identify and Appeal to Your Target Market">
            <a:extLst>
              <a:ext uri="{FF2B5EF4-FFF2-40B4-BE49-F238E27FC236}">
                <a16:creationId xmlns:a16="http://schemas.microsoft.com/office/drawing/2014/main" id="{08E306A8-E662-F189-A855-31A68E2FBBF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93779" y="1995950"/>
            <a:ext cx="5097740" cy="34757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43946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3F762E-623A-4324-322E-BFEC9DC20C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EB1ACF5-8EFB-69D0-C7F6-E0D1711CC4E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DFC15B2-2E31-3DA0-C743-AAF5FC75E7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00D426C-65F7-7D7F-89DC-C0996043F11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52B0CE37-4026-AC52-ECCB-488B3735BE01}"/>
              </a:ext>
            </a:extLst>
          </p:cNvPr>
          <p:cNvSpPr/>
          <p:nvPr/>
        </p:nvSpPr>
        <p:spPr>
          <a:xfrm>
            <a:off x="569419" y="2024874"/>
            <a:ext cx="6028027"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EFDB491A-2D4B-F2FB-ED20-90C2F50D6505}"/>
              </a:ext>
            </a:extLst>
          </p:cNvPr>
          <p:cNvSpPr/>
          <p:nvPr/>
        </p:nvSpPr>
        <p:spPr>
          <a:xfrm>
            <a:off x="599767" y="2128176"/>
            <a:ext cx="5909189" cy="4451924"/>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1600" dirty="0">
                <a:latin typeface="Alexandria Light" pitchFamily="2" charset="-78"/>
                <a:cs typeface="Alexandria Light" pitchFamily="2" charset="-78"/>
              </a:rPr>
              <a:t>One of the most critical pieces of information, you need in order to prepare your speech is to</a:t>
            </a:r>
            <a:r>
              <a:rPr lang="en-US" sz="1600" dirty="0">
                <a:latin typeface="Alexandria SemiBold" pitchFamily="2" charset="-78"/>
                <a:cs typeface="Alexandria SemiBold" pitchFamily="2" charset="-78"/>
              </a:rPr>
              <a:t> </a:t>
            </a:r>
            <a:r>
              <a:rPr lang="en-US" sz="1600" b="1" dirty="0">
                <a:solidFill>
                  <a:schemeClr val="accent6">
                    <a:lumMod val="50000"/>
                  </a:schemeClr>
                </a:solidFill>
                <a:latin typeface="Alexandria SemiBold" pitchFamily="2" charset="-78"/>
                <a:cs typeface="Alexandria SemiBold" pitchFamily="2" charset="-78"/>
              </a:rPr>
              <a:t>know your audience</a:t>
            </a:r>
            <a:r>
              <a:rPr lang="en-US" sz="1600" dirty="0">
                <a:latin typeface="Alexandria Light" pitchFamily="2" charset="-78"/>
                <a:cs typeface="Alexandria Light" pitchFamily="2" charset="-78"/>
              </a:rPr>
              <a:t>—who you are delivering it to.</a:t>
            </a:r>
          </a:p>
          <a:p>
            <a:pPr marL="342900" indent="-342900" algn="just">
              <a:lnSpc>
                <a:spcPct val="200000"/>
              </a:lnSpc>
              <a:buFont typeface="Arial" panose="020B0604020202020204" pitchFamily="34" charset="0"/>
              <a:buChar char="•"/>
            </a:pPr>
            <a:r>
              <a:rPr lang="en-US" sz="1600" dirty="0">
                <a:latin typeface="Alexandria Light" pitchFamily="2" charset="-78"/>
                <a:cs typeface="Alexandria Light" pitchFamily="2" charset="-78"/>
              </a:rPr>
              <a:t>Consider how differently you would deliver your message to a group of 10-year-olds at a school career day; students in a college graduate program; the executive leadership team of your project; or a neighborhood group looking to build a new community center.</a:t>
            </a:r>
          </a:p>
        </p:txBody>
      </p:sp>
      <p:sp>
        <p:nvSpPr>
          <p:cNvPr id="4" name="Rectangle: Rounded Corners 3">
            <a:extLst>
              <a:ext uri="{FF2B5EF4-FFF2-40B4-BE49-F238E27FC236}">
                <a16:creationId xmlns:a16="http://schemas.microsoft.com/office/drawing/2014/main" id="{132DD52F-742D-EA30-C414-7A3965B2F14A}"/>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B05A21D-A9A8-7E6A-F515-7CF3493E830E}"/>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Knowing Your Audience</a:t>
            </a:r>
          </a:p>
        </p:txBody>
      </p:sp>
      <p:sp>
        <p:nvSpPr>
          <p:cNvPr id="7" name="TextBox 6">
            <a:extLst>
              <a:ext uri="{FF2B5EF4-FFF2-40B4-BE49-F238E27FC236}">
                <a16:creationId xmlns:a16="http://schemas.microsoft.com/office/drawing/2014/main" id="{3927ADF4-B76F-2500-2EC0-E6E39595D9C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2052" name="Picture 4" descr="Knowing Your Audience - YouTube">
            <a:extLst>
              <a:ext uri="{FF2B5EF4-FFF2-40B4-BE49-F238E27FC236}">
                <a16:creationId xmlns:a16="http://schemas.microsoft.com/office/drawing/2014/main" id="{93BB54B8-6498-FBDE-BA04-A784CB7518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6023" y="2764621"/>
            <a:ext cx="5341130" cy="300438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5782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AC8627-F912-A6CB-0566-2482B413285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0917054-A4A9-AD83-519D-502E6BACB3A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E69D0CF-5A86-07A6-AFD7-65BAF48EEB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374EF3D-74CA-C165-580B-ECB401418D57}"/>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5FC9AF50-AD0C-335B-9FF6-8C8835C19906}"/>
              </a:ext>
            </a:extLst>
          </p:cNvPr>
          <p:cNvSpPr/>
          <p:nvPr/>
        </p:nvSpPr>
        <p:spPr>
          <a:xfrm>
            <a:off x="569419" y="2024874"/>
            <a:ext cx="6028027"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50D151B7-0EFD-ABB6-012D-4D93767A3812}"/>
              </a:ext>
            </a:extLst>
          </p:cNvPr>
          <p:cNvSpPr/>
          <p:nvPr/>
        </p:nvSpPr>
        <p:spPr>
          <a:xfrm>
            <a:off x="599767" y="2128176"/>
            <a:ext cx="5909189" cy="4113370"/>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No matter what the method of communication—presentation, e-mail, phone call, status report—it’s important to know who will be receiving your message.</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When you tailor your communication to your audience, they are more likely to understand and respond appropriately.</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This concept is called </a:t>
            </a:r>
            <a:r>
              <a:rPr lang="en-US" sz="1600" b="1" dirty="0">
                <a:solidFill>
                  <a:schemeClr val="accent6">
                    <a:lumMod val="50000"/>
                  </a:schemeClr>
                </a:solidFill>
                <a:latin typeface="Alexandria ExtraBold" pitchFamily="2" charset="-78"/>
                <a:cs typeface="Alexandria ExtraBold" pitchFamily="2" charset="-78"/>
              </a:rPr>
              <a:t>audience design</a:t>
            </a:r>
            <a:r>
              <a:rPr lang="en-US" sz="1600" dirty="0">
                <a:latin typeface="Alexandria Light" pitchFamily="2" charset="-78"/>
                <a:cs typeface="Alexandria Light" pitchFamily="2" charset="-78"/>
              </a:rPr>
              <a:t>—altering the way you are delivering your message to suit the communication needs and expectations of those to whom you are communicating.</a:t>
            </a:r>
          </a:p>
        </p:txBody>
      </p:sp>
      <p:sp>
        <p:nvSpPr>
          <p:cNvPr id="4" name="Rectangle: Rounded Corners 3">
            <a:extLst>
              <a:ext uri="{FF2B5EF4-FFF2-40B4-BE49-F238E27FC236}">
                <a16:creationId xmlns:a16="http://schemas.microsoft.com/office/drawing/2014/main" id="{6CE941C7-33EE-1F96-DF25-BFD6D32FB99E}"/>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63C7D29-9805-9017-F6B7-3EC18DEF2577}"/>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Knowing Your Audience</a:t>
            </a:r>
          </a:p>
        </p:txBody>
      </p:sp>
      <p:sp>
        <p:nvSpPr>
          <p:cNvPr id="7" name="TextBox 6">
            <a:extLst>
              <a:ext uri="{FF2B5EF4-FFF2-40B4-BE49-F238E27FC236}">
                <a16:creationId xmlns:a16="http://schemas.microsoft.com/office/drawing/2014/main" id="{E0A6E1BD-DDF3-421F-B3AD-A6EDFBBD986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3074" name="Picture 2" descr="How to Design Presentations for Virtual Audiences?">
            <a:extLst>
              <a:ext uri="{FF2B5EF4-FFF2-40B4-BE49-F238E27FC236}">
                <a16:creationId xmlns:a16="http://schemas.microsoft.com/office/drawing/2014/main" id="{197AFA22-13B2-66FE-077D-2AD47340E8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56440" y="2647341"/>
            <a:ext cx="5466736" cy="307503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1398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E4EDDA-6648-12FF-923C-6726EA863FC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36C8727-EBAE-32C7-53A5-60DC49CE3BA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E90F59A-4618-B3AA-F818-41E91DCEA0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6BE4727-2C14-3D4B-8385-A5E88C058273}"/>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4" name="Rectangle: Rounded Corners 3">
            <a:extLst>
              <a:ext uri="{FF2B5EF4-FFF2-40B4-BE49-F238E27FC236}">
                <a16:creationId xmlns:a16="http://schemas.microsoft.com/office/drawing/2014/main" id="{CAE22B77-DF99-6B9B-CCC7-8230C084A051}"/>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5B04320-8392-10BF-4E22-19C032777FCE}"/>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Knowing Your Audience</a:t>
            </a:r>
          </a:p>
        </p:txBody>
      </p:sp>
      <p:sp>
        <p:nvSpPr>
          <p:cNvPr id="7" name="TextBox 6">
            <a:extLst>
              <a:ext uri="{FF2B5EF4-FFF2-40B4-BE49-F238E27FC236}">
                <a16:creationId xmlns:a16="http://schemas.microsoft.com/office/drawing/2014/main" id="{D6E4206F-3DB2-D9E3-E27C-0976B0006AB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3076" name="Picture 4">
            <a:extLst>
              <a:ext uri="{FF2B5EF4-FFF2-40B4-BE49-F238E27FC236}">
                <a16:creationId xmlns:a16="http://schemas.microsoft.com/office/drawing/2014/main" id="{7EB15919-B166-331C-B1DA-CFC23823BA5B}"/>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1916304" y="2080411"/>
            <a:ext cx="7808781" cy="46647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63735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43E625-2FE3-93A9-C19A-D241C2F719C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D0774BC-47B2-57C7-9FD7-31B08A4D201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0D506FF-FAF7-82EC-45D7-A6A078D92E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CFFF154-81AE-3405-70CA-1C480D73AF68}"/>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B61ADFAD-57B1-4DB4-E3C4-A6460A3B4E7C}"/>
              </a:ext>
            </a:extLst>
          </p:cNvPr>
          <p:cNvSpPr/>
          <p:nvPr/>
        </p:nvSpPr>
        <p:spPr>
          <a:xfrm>
            <a:off x="569419" y="2024874"/>
            <a:ext cx="6028027"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FBC7DD3B-58CC-7D99-57B1-1891349E71A4}"/>
              </a:ext>
            </a:extLst>
          </p:cNvPr>
          <p:cNvSpPr/>
          <p:nvPr/>
        </p:nvSpPr>
        <p:spPr>
          <a:xfrm>
            <a:off x="599767" y="2128176"/>
            <a:ext cx="5909189" cy="2780826"/>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A clear understanding of the audience and what matters to them will result in more </a:t>
            </a:r>
            <a:r>
              <a:rPr lang="en-US" b="1" dirty="0">
                <a:solidFill>
                  <a:schemeClr val="accent6">
                    <a:lumMod val="50000"/>
                  </a:schemeClr>
                </a:solidFill>
                <a:latin typeface="Alexandria Light" pitchFamily="2" charset="-78"/>
                <a:cs typeface="Alexandria Light" pitchFamily="2" charset="-78"/>
              </a:rPr>
              <a:t>effective communication</a:t>
            </a:r>
            <a:r>
              <a:rPr lang="en-US" dirty="0">
                <a:latin typeface="Alexandria Light" pitchFamily="2" charset="-78"/>
                <a:cs typeface="Alexandria Light" pitchFamily="2" charset="-78"/>
              </a:rPr>
              <a:t>, more </a:t>
            </a:r>
            <a:r>
              <a:rPr lang="en-US" b="1" dirty="0">
                <a:solidFill>
                  <a:schemeClr val="accent6">
                    <a:lumMod val="50000"/>
                  </a:schemeClr>
                </a:solidFill>
                <a:latin typeface="Alexandria Light" pitchFamily="2" charset="-78"/>
                <a:cs typeface="Alexandria Light" pitchFamily="2" charset="-78"/>
              </a:rPr>
              <a:t>active stakeholder engagement</a:t>
            </a:r>
            <a:r>
              <a:rPr lang="en-US" dirty="0">
                <a:latin typeface="Alexandria Light" pitchFamily="2" charset="-78"/>
                <a:cs typeface="Alexandria Light" pitchFamily="2" charset="-78"/>
              </a:rPr>
              <a:t>, and, ultimately, a more </a:t>
            </a:r>
            <a:r>
              <a:rPr lang="en-US" b="1" dirty="0">
                <a:solidFill>
                  <a:schemeClr val="accent6">
                    <a:lumMod val="50000"/>
                  </a:schemeClr>
                </a:solidFill>
                <a:latin typeface="Alexandria Light" pitchFamily="2" charset="-78"/>
                <a:cs typeface="Alexandria Light" pitchFamily="2" charset="-78"/>
              </a:rPr>
              <a:t>successful project</a:t>
            </a:r>
          </a:p>
        </p:txBody>
      </p:sp>
      <p:sp>
        <p:nvSpPr>
          <p:cNvPr id="4" name="Rectangle: Rounded Corners 3">
            <a:extLst>
              <a:ext uri="{FF2B5EF4-FFF2-40B4-BE49-F238E27FC236}">
                <a16:creationId xmlns:a16="http://schemas.microsoft.com/office/drawing/2014/main" id="{3171C17B-59A2-002C-64B8-FC58EDB1BD37}"/>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755E787-3A62-C55A-07EC-C80F44AC1A60}"/>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Knowing Your Audience</a:t>
            </a:r>
          </a:p>
        </p:txBody>
      </p:sp>
      <p:sp>
        <p:nvSpPr>
          <p:cNvPr id="7" name="TextBox 6">
            <a:extLst>
              <a:ext uri="{FF2B5EF4-FFF2-40B4-BE49-F238E27FC236}">
                <a16:creationId xmlns:a16="http://schemas.microsoft.com/office/drawing/2014/main" id="{1028F297-6C46-C5FA-DD44-97D8D494B6F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9" name="Picture 2" descr="How to Design Presentations for Virtual Audiences?">
            <a:extLst>
              <a:ext uri="{FF2B5EF4-FFF2-40B4-BE49-F238E27FC236}">
                <a16:creationId xmlns:a16="http://schemas.microsoft.com/office/drawing/2014/main" id="{4B783337-86E9-FF21-4CF0-57E40F45DB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56440" y="2647341"/>
            <a:ext cx="5466736" cy="307503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3915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AF6BD7-6BC6-85FF-EA72-A68A970F977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E7E6750-8F37-142F-9B64-460C2026A76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68C7EB8-362B-74AB-8D15-7D3C05AE17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EE99A5E-09E5-0250-2D2B-0236364C8DB0}"/>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4" name="Rectangle: Rounded Corners 3">
            <a:extLst>
              <a:ext uri="{FF2B5EF4-FFF2-40B4-BE49-F238E27FC236}">
                <a16:creationId xmlns:a16="http://schemas.microsoft.com/office/drawing/2014/main" id="{199CC3B8-7166-BFC4-C1AF-3714D07ADF50}"/>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7590875-337D-02CE-04BC-49C09F25E34C}"/>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Audience = Stakeholders</a:t>
            </a:r>
          </a:p>
        </p:txBody>
      </p:sp>
      <p:sp>
        <p:nvSpPr>
          <p:cNvPr id="8" name="TextBox 7">
            <a:extLst>
              <a:ext uri="{FF2B5EF4-FFF2-40B4-BE49-F238E27FC236}">
                <a16:creationId xmlns:a16="http://schemas.microsoft.com/office/drawing/2014/main" id="{E91E46BC-E939-3330-57A3-0E9908FF0105}"/>
              </a:ext>
            </a:extLst>
          </p:cNvPr>
          <p:cNvSpPr txBox="1"/>
          <p:nvPr/>
        </p:nvSpPr>
        <p:spPr>
          <a:xfrm>
            <a:off x="851085" y="5929129"/>
            <a:ext cx="10273615" cy="589072"/>
          </a:xfrm>
          <a:prstGeom prst="rect">
            <a:avLst/>
          </a:prstGeom>
          <a:noFill/>
        </p:spPr>
        <p:txBody>
          <a:bodyPr wrap="square">
            <a:spAutoFit/>
          </a:bodyPr>
          <a:lstStyle/>
          <a:p>
            <a:pPr algn="ctr">
              <a:lnSpc>
                <a:spcPct val="150000"/>
              </a:lnSpc>
            </a:pPr>
            <a:r>
              <a:rPr lang="en-US" sz="2400" b="1" i="1" dirty="0">
                <a:solidFill>
                  <a:schemeClr val="accent6">
                    <a:lumMod val="75000"/>
                  </a:schemeClr>
                </a:solidFill>
              </a:rPr>
              <a:t>In a project, the audience is the stakeholders</a:t>
            </a:r>
            <a:endParaRPr lang="en-US" sz="2400" b="1" i="1" dirty="0">
              <a:solidFill>
                <a:schemeClr val="accent6">
                  <a:lumMod val="75000"/>
                </a:schemeClr>
              </a:solidFill>
              <a:hlinkClick r:id="rId3">
                <a:extLst>
                  <a:ext uri="{A12FA001-AC4F-418D-AE19-62706E023703}">
                    <ahyp:hlinkClr xmlns:ahyp="http://schemas.microsoft.com/office/drawing/2018/hyperlinkcolor" val="tx"/>
                  </a:ext>
                </a:extLst>
              </a:hlinkClick>
            </a:endParaRPr>
          </a:p>
        </p:txBody>
      </p:sp>
      <p:pic>
        <p:nvPicPr>
          <p:cNvPr id="4098" name="Picture 2" descr="Steps to Create a Target Audience Persona — Laura Dunkley">
            <a:extLst>
              <a:ext uri="{FF2B5EF4-FFF2-40B4-BE49-F238E27FC236}">
                <a16:creationId xmlns:a16="http://schemas.microsoft.com/office/drawing/2014/main" id="{605BBB0F-85E2-35FF-43DF-600789D84F4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31458" y="2063723"/>
            <a:ext cx="5221421" cy="38998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42163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EC8F3F-DC68-8DEA-2D1A-4B203CFBD8A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173BCF0-17DA-2A79-AC37-2BD5D0760EF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46F5DEE-90D3-2330-6325-E06E46858F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F937B4B-C723-08FD-1DF7-178B0E3D0196}"/>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E1544387-45B4-0C1E-1CF9-45871976EBB4}"/>
              </a:ext>
            </a:extLst>
          </p:cNvPr>
          <p:cNvSpPr/>
          <p:nvPr/>
        </p:nvSpPr>
        <p:spPr>
          <a:xfrm>
            <a:off x="569419" y="2024874"/>
            <a:ext cx="6028027"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D145F2CF-8D96-6B92-3968-B179A952F10B}"/>
              </a:ext>
            </a:extLst>
          </p:cNvPr>
          <p:cNvSpPr/>
          <p:nvPr/>
        </p:nvSpPr>
        <p:spPr>
          <a:xfrm>
            <a:off x="599767" y="2128176"/>
            <a:ext cx="5909189" cy="4442883"/>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In a project, </a:t>
            </a:r>
            <a:r>
              <a:rPr lang="en-US" b="1" dirty="0">
                <a:solidFill>
                  <a:schemeClr val="accent6">
                    <a:lumMod val="50000"/>
                  </a:schemeClr>
                </a:solidFill>
                <a:latin typeface="Alexandria Light" pitchFamily="2" charset="-78"/>
                <a:cs typeface="Alexandria Light" pitchFamily="2" charset="-78"/>
              </a:rPr>
              <a:t>the audience defined as </a:t>
            </a:r>
            <a:r>
              <a:rPr lang="en-US" dirty="0">
                <a:latin typeface="Alexandria Light" pitchFamily="2" charset="-78"/>
                <a:cs typeface="Alexandria Light" pitchFamily="2" charset="-78"/>
              </a:rPr>
              <a:t>“an individual, group, or organization that may affect, be affected by, or perceive itself to be affected by a decision, activity, or outcome of a project, program, or portfolio.”</a:t>
            </a:r>
          </a:p>
          <a:p>
            <a:pPr marL="342900" indent="-342900" algn="just">
              <a:lnSpc>
                <a:spcPct val="20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Why is it important to take a thorough look at your project’s stakeholders? </a:t>
            </a:r>
            <a:r>
              <a:rPr lang="en-US" b="1" dirty="0">
                <a:solidFill>
                  <a:srgbClr val="002060"/>
                </a:solidFill>
                <a:latin typeface="Alexandria Light" pitchFamily="2" charset="-78"/>
                <a:cs typeface="Alexandria Light" pitchFamily="2" charset="-78"/>
              </a:rPr>
              <a:t>Because in many ways, stakeholders are the project</a:t>
            </a:r>
            <a:r>
              <a:rPr lang="en-US" b="1" dirty="0">
                <a:solidFill>
                  <a:schemeClr val="accent6">
                    <a:lumMod val="50000"/>
                  </a:schemeClr>
                </a:solidFill>
                <a:latin typeface="Alexandria Light" pitchFamily="2" charset="-78"/>
                <a:cs typeface="Alexandria Light" pitchFamily="2" charset="-78"/>
              </a:rPr>
              <a:t>.</a:t>
            </a:r>
          </a:p>
        </p:txBody>
      </p:sp>
      <p:sp>
        <p:nvSpPr>
          <p:cNvPr id="4" name="Rectangle: Rounded Corners 3">
            <a:extLst>
              <a:ext uri="{FF2B5EF4-FFF2-40B4-BE49-F238E27FC236}">
                <a16:creationId xmlns:a16="http://schemas.microsoft.com/office/drawing/2014/main" id="{A7517587-F43C-E0D3-1C28-8EFC25AC443D}"/>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A2AEB76-F676-A986-0E79-07CB8378CD8C}"/>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Audience = Stakeholders</a:t>
            </a:r>
          </a:p>
        </p:txBody>
      </p:sp>
      <p:sp>
        <p:nvSpPr>
          <p:cNvPr id="7" name="TextBox 6">
            <a:extLst>
              <a:ext uri="{FF2B5EF4-FFF2-40B4-BE49-F238E27FC236}">
                <a16:creationId xmlns:a16="http://schemas.microsoft.com/office/drawing/2014/main" id="{F2F2A861-251F-3A8D-69F4-18963B8EFD6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3" name="Picture 12">
            <a:extLst>
              <a:ext uri="{FF2B5EF4-FFF2-40B4-BE49-F238E27FC236}">
                <a16:creationId xmlns:a16="http://schemas.microsoft.com/office/drawing/2014/main" id="{3F4DB793-6886-0FCF-541B-CEC9C6A29697}"/>
              </a:ext>
            </a:extLst>
          </p:cNvPr>
          <p:cNvPicPr>
            <a:picLocks noChangeAspect="1"/>
          </p:cNvPicPr>
          <p:nvPr/>
        </p:nvPicPr>
        <p:blipFill>
          <a:blip r:embed="rId3"/>
          <a:stretch>
            <a:fillRect/>
          </a:stretch>
        </p:blipFill>
        <p:spPr>
          <a:xfrm>
            <a:off x="6802767" y="2236704"/>
            <a:ext cx="5241749" cy="3814789"/>
          </a:xfrm>
          <a:prstGeom prst="rect">
            <a:avLst/>
          </a:prstGeom>
          <a:ln>
            <a:noFill/>
          </a:ln>
          <a:effectLst>
            <a:softEdge rad="112500"/>
          </a:effectLst>
        </p:spPr>
      </p:pic>
    </p:spTree>
    <p:extLst>
      <p:ext uri="{BB962C8B-B14F-4D97-AF65-F5344CB8AC3E}">
        <p14:creationId xmlns:p14="http://schemas.microsoft.com/office/powerpoint/2010/main" val="1187196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3947E2-CA0B-F8CA-A1AD-4AB21CC08AF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FE7FF35-E3B6-29E7-E59F-C2B17462BB6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A037920-9290-523D-94F3-A743B2FEDD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19D0D40-8F4E-BE67-3A7B-9007A76AE1A4}"/>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4A450A02-C9CF-FD22-5CB6-A2548E97F99E}"/>
              </a:ext>
            </a:extLst>
          </p:cNvPr>
          <p:cNvSpPr/>
          <p:nvPr/>
        </p:nvSpPr>
        <p:spPr>
          <a:xfrm>
            <a:off x="569419" y="2024874"/>
            <a:ext cx="6028027"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F328149B-C546-5D24-E635-2AFD81DFBED9}"/>
              </a:ext>
            </a:extLst>
          </p:cNvPr>
          <p:cNvSpPr/>
          <p:nvPr/>
        </p:nvSpPr>
        <p:spPr>
          <a:xfrm>
            <a:off x="599767" y="2128176"/>
            <a:ext cx="5909189" cy="3888885"/>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The project cannot be completed without those who initiate it, execute it, and live with the results once the project is complete.”</a:t>
            </a:r>
          </a:p>
          <a:p>
            <a:pPr marL="342900" indent="-342900" algn="just">
              <a:lnSpc>
                <a:spcPct val="20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You can have a project without a charter, or a risk management plan, or a work breakdown structure. But you cannot have a project without stakeholders.</a:t>
            </a:r>
          </a:p>
        </p:txBody>
      </p:sp>
      <p:sp>
        <p:nvSpPr>
          <p:cNvPr id="4" name="Rectangle: Rounded Corners 3">
            <a:extLst>
              <a:ext uri="{FF2B5EF4-FFF2-40B4-BE49-F238E27FC236}">
                <a16:creationId xmlns:a16="http://schemas.microsoft.com/office/drawing/2014/main" id="{00F731D9-EE9D-C648-16A0-D66BFD591734}"/>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8FFBCC1-3B69-67F8-42C0-728769E1426E}"/>
              </a:ext>
            </a:extLst>
          </p:cNvPr>
          <p:cNvSpPr/>
          <p:nvPr/>
        </p:nvSpPr>
        <p:spPr>
          <a:xfrm>
            <a:off x="994153" y="1427823"/>
            <a:ext cx="9653084" cy="400110"/>
          </a:xfrm>
          <a:prstGeom prst="rect">
            <a:avLst/>
          </a:prstGeom>
        </p:spPr>
        <p:txBody>
          <a:bodyPr wrap="square">
            <a:spAutoFit/>
          </a:bodyPr>
          <a:lstStyle/>
          <a:p>
            <a:pPr algn="ctr"/>
            <a:r>
              <a:rPr lang="en-US" sz="2000" dirty="0">
                <a:solidFill>
                  <a:srgbClr val="002060"/>
                </a:solidFill>
                <a:latin typeface="Alexandria" pitchFamily="2" charset="-78"/>
                <a:cs typeface="Alexandria" pitchFamily="2" charset="-78"/>
              </a:rPr>
              <a:t>Why is it important to take a thorough look at your project’s stakeholders</a:t>
            </a:r>
          </a:p>
        </p:txBody>
      </p:sp>
      <p:sp>
        <p:nvSpPr>
          <p:cNvPr id="7" name="TextBox 6">
            <a:extLst>
              <a:ext uri="{FF2B5EF4-FFF2-40B4-BE49-F238E27FC236}">
                <a16:creationId xmlns:a16="http://schemas.microsoft.com/office/drawing/2014/main" id="{6ADAA3BB-7BB8-7617-6062-0B0EC7EF24E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3" name="Picture 12">
            <a:extLst>
              <a:ext uri="{FF2B5EF4-FFF2-40B4-BE49-F238E27FC236}">
                <a16:creationId xmlns:a16="http://schemas.microsoft.com/office/drawing/2014/main" id="{301E03FF-7A67-DC2C-2838-CD8A08A26D2A}"/>
              </a:ext>
            </a:extLst>
          </p:cNvPr>
          <p:cNvPicPr>
            <a:picLocks noChangeAspect="1"/>
          </p:cNvPicPr>
          <p:nvPr/>
        </p:nvPicPr>
        <p:blipFill>
          <a:blip r:embed="rId3"/>
          <a:stretch>
            <a:fillRect/>
          </a:stretch>
        </p:blipFill>
        <p:spPr>
          <a:xfrm>
            <a:off x="6802767" y="2236704"/>
            <a:ext cx="5241749" cy="3814789"/>
          </a:xfrm>
          <a:prstGeom prst="rect">
            <a:avLst/>
          </a:prstGeom>
          <a:ln>
            <a:noFill/>
          </a:ln>
          <a:effectLst>
            <a:softEdge rad="112500"/>
          </a:effectLst>
        </p:spPr>
      </p:pic>
    </p:spTree>
    <p:extLst>
      <p:ext uri="{BB962C8B-B14F-4D97-AF65-F5344CB8AC3E}">
        <p14:creationId xmlns:p14="http://schemas.microsoft.com/office/powerpoint/2010/main" val="1873046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ADFE4A-3393-0CE0-A58C-9441250ECCA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66E312B-F622-B466-276C-BC1C971794F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40AE566-9FF5-0670-89B8-F28AC835CC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4BA2CC1-8F87-54AE-EBA0-51408609B4B3}"/>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218B6E9D-8FAB-8570-8AE6-A4C52D1D5C27}"/>
              </a:ext>
            </a:extLst>
          </p:cNvPr>
          <p:cNvSpPr/>
          <p:nvPr/>
        </p:nvSpPr>
        <p:spPr>
          <a:xfrm>
            <a:off x="569419" y="2024874"/>
            <a:ext cx="6028027"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F17814CE-D5B2-A1F9-E792-E3EC89339CFB}"/>
              </a:ext>
            </a:extLst>
          </p:cNvPr>
          <p:cNvSpPr/>
          <p:nvPr/>
        </p:nvSpPr>
        <p:spPr>
          <a:xfrm>
            <a:off x="599767" y="2128176"/>
            <a:ext cx="5909189" cy="3888821"/>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Stakeholders can also be the </a:t>
            </a:r>
            <a:r>
              <a:rPr lang="en-US" b="1" dirty="0">
                <a:solidFill>
                  <a:schemeClr val="accent6">
                    <a:lumMod val="50000"/>
                  </a:schemeClr>
                </a:solidFill>
                <a:latin typeface="Alexandria Light" pitchFamily="2" charset="-78"/>
                <a:cs typeface="Alexandria Light" pitchFamily="2" charset="-78"/>
              </a:rPr>
              <a:t>barometer</a:t>
            </a:r>
            <a:r>
              <a:rPr lang="en-US" dirty="0">
                <a:latin typeface="Alexandria Light" pitchFamily="2" charset="-78"/>
                <a:cs typeface="Alexandria Light" pitchFamily="2" charset="-78"/>
              </a:rPr>
              <a:t> by which project success is measured.</a:t>
            </a:r>
          </a:p>
          <a:p>
            <a:pPr marL="342900" indent="-342900" algn="just">
              <a:lnSpc>
                <a:spcPct val="20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stakeholder satisfaction is one of the criteria for assessing project success.</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If stakeholders are not satisfied with the project outcomes, it may not matter whether you have fully achieved the project’s objectives.</a:t>
            </a:r>
          </a:p>
        </p:txBody>
      </p:sp>
      <p:sp>
        <p:nvSpPr>
          <p:cNvPr id="4" name="Rectangle: Rounded Corners 3">
            <a:extLst>
              <a:ext uri="{FF2B5EF4-FFF2-40B4-BE49-F238E27FC236}">
                <a16:creationId xmlns:a16="http://schemas.microsoft.com/office/drawing/2014/main" id="{30E75C6F-2827-DA10-9DB4-1E1CF7EA0AA6}"/>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2237409-BC83-92A4-9C93-3E06BD1FFE0B}"/>
              </a:ext>
            </a:extLst>
          </p:cNvPr>
          <p:cNvSpPr/>
          <p:nvPr/>
        </p:nvSpPr>
        <p:spPr>
          <a:xfrm>
            <a:off x="994153" y="1427823"/>
            <a:ext cx="9653084" cy="400110"/>
          </a:xfrm>
          <a:prstGeom prst="rect">
            <a:avLst/>
          </a:prstGeom>
        </p:spPr>
        <p:txBody>
          <a:bodyPr wrap="square">
            <a:spAutoFit/>
          </a:bodyPr>
          <a:lstStyle/>
          <a:p>
            <a:pPr algn="ctr"/>
            <a:r>
              <a:rPr lang="en-US" sz="2000" dirty="0">
                <a:solidFill>
                  <a:srgbClr val="002060"/>
                </a:solidFill>
                <a:latin typeface="Alexandria" pitchFamily="2" charset="-78"/>
                <a:cs typeface="Alexandria" pitchFamily="2" charset="-78"/>
              </a:rPr>
              <a:t>Why is it important to take a thorough look at your project’s stakeholders</a:t>
            </a:r>
          </a:p>
        </p:txBody>
      </p:sp>
      <p:sp>
        <p:nvSpPr>
          <p:cNvPr id="7" name="TextBox 6">
            <a:extLst>
              <a:ext uri="{FF2B5EF4-FFF2-40B4-BE49-F238E27FC236}">
                <a16:creationId xmlns:a16="http://schemas.microsoft.com/office/drawing/2014/main" id="{E8F0D22B-E171-EA37-9980-5A59F37B57C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3" name="Picture 12">
            <a:extLst>
              <a:ext uri="{FF2B5EF4-FFF2-40B4-BE49-F238E27FC236}">
                <a16:creationId xmlns:a16="http://schemas.microsoft.com/office/drawing/2014/main" id="{845014BF-CB87-CC69-0695-5EF1E93946A3}"/>
              </a:ext>
            </a:extLst>
          </p:cNvPr>
          <p:cNvPicPr>
            <a:picLocks noChangeAspect="1"/>
          </p:cNvPicPr>
          <p:nvPr/>
        </p:nvPicPr>
        <p:blipFill>
          <a:blip r:embed="rId3"/>
          <a:stretch>
            <a:fillRect/>
          </a:stretch>
        </p:blipFill>
        <p:spPr>
          <a:xfrm>
            <a:off x="6802767" y="2236704"/>
            <a:ext cx="5241749" cy="3814789"/>
          </a:xfrm>
          <a:prstGeom prst="rect">
            <a:avLst/>
          </a:prstGeom>
          <a:ln>
            <a:noFill/>
          </a:ln>
          <a:effectLst>
            <a:softEdge rad="112500"/>
          </a:effectLst>
        </p:spPr>
      </p:pic>
    </p:spTree>
    <p:extLst>
      <p:ext uri="{BB962C8B-B14F-4D97-AF65-F5344CB8AC3E}">
        <p14:creationId xmlns:p14="http://schemas.microsoft.com/office/powerpoint/2010/main" val="779173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6BC7EA-BDA4-0CA4-47A8-9AAA120EEDF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3002E1E-3963-2B3E-81E2-9B1749C6059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BA8FC40-875C-039F-6944-787A0FD3CA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9624337-9BA7-FAF5-38D4-5F2EC1E1EF85}"/>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4" name="Rectangle: Rounded Corners 3">
            <a:extLst>
              <a:ext uri="{FF2B5EF4-FFF2-40B4-BE49-F238E27FC236}">
                <a16:creationId xmlns:a16="http://schemas.microsoft.com/office/drawing/2014/main" id="{BF50EC5A-28F2-63B4-A83E-D007C2B19B80}"/>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8D8B99E-AE24-0DEF-D04E-9498B5ABB19D}"/>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Identifying Stakeholders</a:t>
            </a:r>
          </a:p>
        </p:txBody>
      </p:sp>
      <p:pic>
        <p:nvPicPr>
          <p:cNvPr id="7170" name="Picture 2" descr="Infographic showing how to identify key stakeholders in four steps.">
            <a:extLst>
              <a:ext uri="{FF2B5EF4-FFF2-40B4-BE49-F238E27FC236}">
                <a16:creationId xmlns:a16="http://schemas.microsoft.com/office/drawing/2014/main" id="{2CE1B0DF-82ED-D3C2-C2B2-0497B7F2C23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51868" y="2013570"/>
            <a:ext cx="8337708" cy="468996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53428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E81AE6-6EE0-413A-D381-8191E3239EB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FAF5BEF-B93C-B59D-0DB7-CC8525ACDB3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71723EC-676C-1404-8AA3-2D152362D8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DFC97CD-F282-5840-BF50-8F96FAF097D0}"/>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2A461F4F-1565-ABCF-D06E-839BFDEAB9CC}"/>
              </a:ext>
            </a:extLst>
          </p:cNvPr>
          <p:cNvSpPr/>
          <p:nvPr/>
        </p:nvSpPr>
        <p:spPr>
          <a:xfrm>
            <a:off x="569419" y="2024874"/>
            <a:ext cx="6028027"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FF511EA8-476F-B09D-4C2E-B68E022E0148}"/>
              </a:ext>
            </a:extLst>
          </p:cNvPr>
          <p:cNvSpPr/>
          <p:nvPr/>
        </p:nvSpPr>
        <p:spPr>
          <a:xfrm>
            <a:off x="599767" y="2128176"/>
            <a:ext cx="5909189" cy="4442819"/>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Many of a project’s stakeholders can be discerned by reviewing </a:t>
            </a:r>
            <a:r>
              <a:rPr lang="en-US" b="1" dirty="0">
                <a:solidFill>
                  <a:schemeClr val="accent6">
                    <a:lumMod val="50000"/>
                  </a:schemeClr>
                </a:solidFill>
                <a:latin typeface="Alexandria Light" pitchFamily="2" charset="-78"/>
                <a:cs typeface="Alexandria Light" pitchFamily="2" charset="-78"/>
              </a:rPr>
              <a:t>project documents</a:t>
            </a:r>
            <a:r>
              <a:rPr lang="en-US" dirty="0">
                <a:latin typeface="Alexandria Light" pitchFamily="2" charset="-78"/>
                <a:cs typeface="Alexandria Light" pitchFamily="2" charset="-78"/>
              </a:rPr>
              <a:t>, including the charter, business case, and agreements.</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Another tool for identifying stakeholders in a project is expert judgment, which includes seeking input from those who understand the organization and the industry.</a:t>
            </a:r>
          </a:p>
        </p:txBody>
      </p:sp>
      <p:sp>
        <p:nvSpPr>
          <p:cNvPr id="4" name="Rectangle: Rounded Corners 3">
            <a:extLst>
              <a:ext uri="{FF2B5EF4-FFF2-40B4-BE49-F238E27FC236}">
                <a16:creationId xmlns:a16="http://schemas.microsoft.com/office/drawing/2014/main" id="{291EBA6B-E531-228C-F498-C0411489D36D}"/>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993E645-9F57-C964-27EE-2ABE15B53D40}"/>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Identifying Stakeholders</a:t>
            </a:r>
          </a:p>
        </p:txBody>
      </p:sp>
      <p:sp>
        <p:nvSpPr>
          <p:cNvPr id="7" name="TextBox 6">
            <a:extLst>
              <a:ext uri="{FF2B5EF4-FFF2-40B4-BE49-F238E27FC236}">
                <a16:creationId xmlns:a16="http://schemas.microsoft.com/office/drawing/2014/main" id="{64D28561-10C9-4C4E-4ADB-86F0EE2293A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 name="Picture 2" descr="Stakeholder Identification And Analysis: Why Are They So Important? |  Siyana Sokolova">
            <a:extLst>
              <a:ext uri="{FF2B5EF4-FFF2-40B4-BE49-F238E27FC236}">
                <a16:creationId xmlns:a16="http://schemas.microsoft.com/office/drawing/2014/main" id="{96E87B5E-958C-E977-7538-7139F026FD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52568" y="2423272"/>
            <a:ext cx="5350941" cy="35231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5899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9B363A-FE78-F7B2-8A25-15D2BB62F33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F96B88A-7A85-8FCA-D451-CB32650DC69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9F2FF9E-3677-B487-5D59-35B1B23F90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A7C3ADC-9A2D-C801-DD8F-5FC7A1B2CBAB}"/>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086E898C-5C61-D052-1B0F-3799678EFA02}"/>
              </a:ext>
            </a:extLst>
          </p:cNvPr>
          <p:cNvSpPr/>
          <p:nvPr/>
        </p:nvSpPr>
        <p:spPr>
          <a:xfrm>
            <a:off x="569419" y="2024874"/>
            <a:ext cx="6028027"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417B7A09-2FCA-C3A1-26FF-4D0F7B0A830E}"/>
              </a:ext>
            </a:extLst>
          </p:cNvPr>
          <p:cNvSpPr/>
          <p:nvPr/>
        </p:nvSpPr>
        <p:spPr>
          <a:xfrm>
            <a:off x="599767" y="2128176"/>
            <a:ext cx="5909189" cy="4113370"/>
          </a:xfrm>
          <a:prstGeom prst="rect">
            <a:avLst/>
          </a:prstGeom>
        </p:spPr>
        <p:txBody>
          <a:bodyPr wrap="square">
            <a:spAutoFit/>
          </a:bodyPr>
          <a:lstStyle/>
          <a:p>
            <a:pPr algn="just">
              <a:lnSpc>
                <a:spcPct val="150000"/>
              </a:lnSpc>
            </a:pPr>
            <a:r>
              <a:rPr lang="en-US" sz="1600" b="1" dirty="0">
                <a:solidFill>
                  <a:srgbClr val="FF0000"/>
                </a:solidFill>
                <a:latin typeface="Alexandria Light" pitchFamily="2" charset="-78"/>
                <a:cs typeface="Alexandria Light" pitchFamily="2" charset="-78"/>
              </a:rPr>
              <a:t>Expert judgment include:</a:t>
            </a:r>
          </a:p>
          <a:p>
            <a:pPr marL="342900" indent="-342900" algn="just">
              <a:lnSpc>
                <a:spcPct val="150000"/>
              </a:lnSpc>
              <a:buFont typeface="Arial" panose="020B0604020202020204" pitchFamily="34" charset="0"/>
              <a:buChar char="•"/>
            </a:pPr>
            <a:r>
              <a:rPr lang="en-US" sz="1600" dirty="0">
                <a:solidFill>
                  <a:schemeClr val="accent6">
                    <a:lumMod val="50000"/>
                  </a:schemeClr>
                </a:solidFill>
                <a:latin typeface="Alexandria Light" pitchFamily="2" charset="-78"/>
                <a:cs typeface="Alexandria Light" pitchFamily="2" charset="-78"/>
              </a:rPr>
              <a:t>Those who have a thorough understanding of the organization’s functions, culture, and power structures. </a:t>
            </a:r>
            <a:r>
              <a:rPr lang="en-US" sz="1600" dirty="0">
                <a:latin typeface="Alexandria Light" pitchFamily="2" charset="-78"/>
                <a:cs typeface="Alexandria Light" pitchFamily="2" charset="-78"/>
              </a:rPr>
              <a:t>These people can help identify stakeholders who may have interest in or influence over the project.</a:t>
            </a:r>
          </a:p>
          <a:p>
            <a:pPr marL="342900" indent="-342900" algn="just">
              <a:lnSpc>
                <a:spcPct val="150000"/>
              </a:lnSpc>
              <a:buFont typeface="Arial" panose="020B0604020202020204" pitchFamily="34" charset="0"/>
              <a:buChar char="•"/>
            </a:pPr>
            <a:r>
              <a:rPr lang="en-US" sz="1600" dirty="0">
                <a:solidFill>
                  <a:schemeClr val="accent6">
                    <a:lumMod val="50000"/>
                  </a:schemeClr>
                </a:solidFill>
                <a:latin typeface="Alexandria Light" pitchFamily="2" charset="-78"/>
                <a:cs typeface="Alexandria Light" pitchFamily="2" charset="-78"/>
              </a:rPr>
              <a:t>Those with thorough knowledge of the industry, customers, or wider environment.</a:t>
            </a:r>
            <a:r>
              <a:rPr lang="en-US" sz="1600" dirty="0">
                <a:latin typeface="Alexandria Light" pitchFamily="2" charset="-78"/>
                <a:cs typeface="Alexandria Light" pitchFamily="2" charset="-78"/>
              </a:rPr>
              <a:t> They can help identify stakeholders and stakeholder concerns that derive from the external environment in which the project will exist.</a:t>
            </a:r>
          </a:p>
        </p:txBody>
      </p:sp>
      <p:sp>
        <p:nvSpPr>
          <p:cNvPr id="4" name="Rectangle: Rounded Corners 3">
            <a:extLst>
              <a:ext uri="{FF2B5EF4-FFF2-40B4-BE49-F238E27FC236}">
                <a16:creationId xmlns:a16="http://schemas.microsoft.com/office/drawing/2014/main" id="{F7648D30-7A95-6C0F-FC2A-BBD6EEA10412}"/>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67CA498-2B1B-9640-9A30-B58E93F23136}"/>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Identifying Stakeholders</a:t>
            </a:r>
          </a:p>
        </p:txBody>
      </p:sp>
      <p:sp>
        <p:nvSpPr>
          <p:cNvPr id="7" name="TextBox 6">
            <a:extLst>
              <a:ext uri="{FF2B5EF4-FFF2-40B4-BE49-F238E27FC236}">
                <a16:creationId xmlns:a16="http://schemas.microsoft.com/office/drawing/2014/main" id="{098B00DD-DFDB-7FC9-F853-664B2D78537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242" name="Picture 2" descr="Stakeholder Identification And Analysis: Why Are They So Important? |  Siyana Sokolova">
            <a:extLst>
              <a:ext uri="{FF2B5EF4-FFF2-40B4-BE49-F238E27FC236}">
                <a16:creationId xmlns:a16="http://schemas.microsoft.com/office/drawing/2014/main" id="{93EB0451-2C50-6C31-B48D-4DCA438C6D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52568" y="2423272"/>
            <a:ext cx="5350941" cy="35231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5169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4F1694-96C8-8326-9C55-80D0DED3D7C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10C2244-57FA-4DC7-18F6-AA012F08EFB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547DCA0-8594-9AED-78C5-E9D1D0AAA9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F545560-CD55-73A5-914C-32A8EDBF472E}"/>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DC6C976C-127A-7F0E-DBF2-8BD062FDB5D5}"/>
              </a:ext>
            </a:extLst>
          </p:cNvPr>
          <p:cNvSpPr/>
          <p:nvPr/>
        </p:nvSpPr>
        <p:spPr>
          <a:xfrm>
            <a:off x="569419" y="2024874"/>
            <a:ext cx="10862580" cy="26732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C8310DA0-2F07-F065-277B-299C5E5AFAFD}"/>
              </a:ext>
            </a:extLst>
          </p:cNvPr>
          <p:cNvSpPr/>
          <p:nvPr/>
        </p:nvSpPr>
        <p:spPr>
          <a:xfrm>
            <a:off x="599767" y="2128176"/>
            <a:ext cx="10805751" cy="240258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1700" dirty="0">
                <a:latin typeface="Alexandria Light" pitchFamily="2" charset="-78"/>
                <a:cs typeface="Alexandria Light" pitchFamily="2" charset="-78"/>
              </a:rPr>
              <a:t>Remember that some stakeholders will be easy to identify, such as the sponsor and the team. It may be more difficult, however, to identify everyone who will be impacted by the project.</a:t>
            </a:r>
          </a:p>
          <a:p>
            <a:pPr marL="342900" indent="-342900" algn="just">
              <a:lnSpc>
                <a:spcPct val="150000"/>
              </a:lnSpc>
              <a:buFont typeface="Arial" panose="020B0604020202020204" pitchFamily="34" charset="0"/>
              <a:buChar char="•"/>
            </a:pPr>
            <a:r>
              <a:rPr lang="en-US" sz="1700" dirty="0">
                <a:latin typeface="Alexandria Light" pitchFamily="2" charset="-78"/>
                <a:cs typeface="Alexandria Light" pitchFamily="2" charset="-78"/>
              </a:rPr>
              <a:t>The information presented here is intended to give you a starting point for identifying stakeholders and their characteristics to help you communicate with them more effectively.</a:t>
            </a:r>
          </a:p>
          <a:p>
            <a:pPr marL="342900" indent="-342900" algn="just">
              <a:lnSpc>
                <a:spcPct val="150000"/>
              </a:lnSpc>
              <a:buFont typeface="Arial" panose="020B0604020202020204" pitchFamily="34" charset="0"/>
              <a:buChar char="•"/>
            </a:pPr>
            <a:r>
              <a:rPr lang="en-US" sz="1700" dirty="0">
                <a:solidFill>
                  <a:schemeClr val="accent6">
                    <a:lumMod val="50000"/>
                  </a:schemeClr>
                </a:solidFill>
                <a:latin typeface="Alexandria Light" pitchFamily="2" charset="-78"/>
                <a:cs typeface="Alexandria Light" pitchFamily="2" charset="-78"/>
              </a:rPr>
              <a:t>As you identify your project stakeholders, keep track of them using a tool such as a stakeholder register.</a:t>
            </a:r>
          </a:p>
        </p:txBody>
      </p:sp>
      <p:sp>
        <p:nvSpPr>
          <p:cNvPr id="4" name="Rectangle: Rounded Corners 3">
            <a:extLst>
              <a:ext uri="{FF2B5EF4-FFF2-40B4-BE49-F238E27FC236}">
                <a16:creationId xmlns:a16="http://schemas.microsoft.com/office/drawing/2014/main" id="{875419C1-0FF4-1333-9A31-46FD92F94374}"/>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F0231DF-9586-4135-AFDA-01314862497B}"/>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Identifying Stakeholders</a:t>
            </a:r>
          </a:p>
        </p:txBody>
      </p:sp>
      <p:sp>
        <p:nvSpPr>
          <p:cNvPr id="7" name="TextBox 6">
            <a:extLst>
              <a:ext uri="{FF2B5EF4-FFF2-40B4-BE49-F238E27FC236}">
                <a16:creationId xmlns:a16="http://schemas.microsoft.com/office/drawing/2014/main" id="{1C4EAAB1-B81E-D212-6E1C-D40A389D885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 name="Picture 9">
            <a:extLst>
              <a:ext uri="{FF2B5EF4-FFF2-40B4-BE49-F238E27FC236}">
                <a16:creationId xmlns:a16="http://schemas.microsoft.com/office/drawing/2014/main" id="{CBF4E8E5-5FD5-3F8F-A6D5-FBEA86F48985}"/>
              </a:ext>
            </a:extLst>
          </p:cNvPr>
          <p:cNvPicPr>
            <a:picLocks noChangeAspect="1"/>
          </p:cNvPicPr>
          <p:nvPr/>
        </p:nvPicPr>
        <p:blipFill>
          <a:blip r:embed="rId3"/>
          <a:stretch>
            <a:fillRect/>
          </a:stretch>
        </p:blipFill>
        <p:spPr>
          <a:xfrm>
            <a:off x="2140347" y="4883443"/>
            <a:ext cx="7720723" cy="1577816"/>
          </a:xfrm>
          <a:prstGeom prst="rect">
            <a:avLst/>
          </a:prstGeom>
        </p:spPr>
      </p:pic>
    </p:spTree>
    <p:extLst>
      <p:ext uri="{BB962C8B-B14F-4D97-AF65-F5344CB8AC3E}">
        <p14:creationId xmlns:p14="http://schemas.microsoft.com/office/powerpoint/2010/main" val="1315737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B78E05-FFAA-F6F5-7FD3-65384F5FB66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3F4832E-6462-E6D2-DA80-33DA3D76B3A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A378CB2-7742-6764-9EA8-DDE2D2F2B3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9E060FA-3252-DE5D-5F9C-CC78130FD53D}"/>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4" name="Rectangle: Rounded Corners 3">
            <a:extLst>
              <a:ext uri="{FF2B5EF4-FFF2-40B4-BE49-F238E27FC236}">
                <a16:creationId xmlns:a16="http://schemas.microsoft.com/office/drawing/2014/main" id="{BBD42040-2ACC-0E7C-8806-BD1401BD705B}"/>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7103A0A-7485-EB83-E99E-9C928900716E}"/>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Identifying Stakeholders</a:t>
            </a:r>
          </a:p>
        </p:txBody>
      </p:sp>
      <p:sp>
        <p:nvSpPr>
          <p:cNvPr id="7" name="TextBox 6">
            <a:extLst>
              <a:ext uri="{FF2B5EF4-FFF2-40B4-BE49-F238E27FC236}">
                <a16:creationId xmlns:a16="http://schemas.microsoft.com/office/drawing/2014/main" id="{6AD8A58E-A347-CB0D-6069-62199DF36701}"/>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1" name="Picture 10">
            <a:extLst>
              <a:ext uri="{FF2B5EF4-FFF2-40B4-BE49-F238E27FC236}">
                <a16:creationId xmlns:a16="http://schemas.microsoft.com/office/drawing/2014/main" id="{D05FF5ED-8EDF-7780-C5ED-D86871BAAB8B}"/>
              </a:ext>
            </a:extLst>
          </p:cNvPr>
          <p:cNvPicPr>
            <a:picLocks noChangeAspect="1"/>
          </p:cNvPicPr>
          <p:nvPr/>
        </p:nvPicPr>
        <p:blipFill>
          <a:blip r:embed="rId3"/>
          <a:stretch>
            <a:fillRect/>
          </a:stretch>
        </p:blipFill>
        <p:spPr>
          <a:xfrm>
            <a:off x="48809" y="2063722"/>
            <a:ext cx="12054699" cy="4794278"/>
          </a:xfrm>
          <a:prstGeom prst="rect">
            <a:avLst/>
          </a:prstGeom>
        </p:spPr>
      </p:pic>
    </p:spTree>
    <p:extLst>
      <p:ext uri="{BB962C8B-B14F-4D97-AF65-F5344CB8AC3E}">
        <p14:creationId xmlns:p14="http://schemas.microsoft.com/office/powerpoint/2010/main" val="42433975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982C63-9E36-3FBE-6BD4-E2AAF351261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CCD75EF-1A3D-54D3-178E-2075A97E7DE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2FAD27C-42C4-BF38-FEAF-688652DEB8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D93820E-842A-6C10-DFEF-EB421116D9B5}"/>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AD78D9F6-E5E5-AE05-8BC4-4D3B26EB4838}"/>
              </a:ext>
            </a:extLst>
          </p:cNvPr>
          <p:cNvSpPr/>
          <p:nvPr/>
        </p:nvSpPr>
        <p:spPr>
          <a:xfrm>
            <a:off x="569419" y="2024874"/>
            <a:ext cx="10862580" cy="41741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4A4DE349-0F40-CF36-8814-7DFAC5335E87}"/>
              </a:ext>
            </a:extLst>
          </p:cNvPr>
          <p:cNvSpPr/>
          <p:nvPr/>
        </p:nvSpPr>
        <p:spPr>
          <a:xfrm>
            <a:off x="599767" y="2128176"/>
            <a:ext cx="10805751" cy="3784947"/>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Some of the information you will want to track includes the role(s) the stakeholder plays in the project and the organization; the stakeholder’s power and influence; and the stakeholder’s level of support for the project.</a:t>
            </a:r>
          </a:p>
          <a:p>
            <a:pPr marL="342900" indent="-342900" algn="just">
              <a:lnSpc>
                <a:spcPct val="150000"/>
              </a:lnSpc>
              <a:buFont typeface="+mj-lt"/>
              <a:buAutoNum type="arabicPeriod"/>
            </a:pPr>
            <a:r>
              <a:rPr lang="en-US" b="1" dirty="0">
                <a:solidFill>
                  <a:srgbClr val="FF0000"/>
                </a:solidFill>
                <a:latin typeface="Alexandria Black" pitchFamily="2" charset="-78"/>
                <a:cs typeface="Alexandria Black" pitchFamily="2" charset="-78"/>
              </a:rPr>
              <a:t>Roles:</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Roles include the person or group’s position within the organization as well as their relationship to the project. Roles include titles or descriptors like project manager, business partner, sponsor, subject matter expert, business analyst, etc.</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Roles are an excellent starting point for building your stakeholder register, and for understanding how you can best communicate with each individual or group.</a:t>
            </a:r>
          </a:p>
        </p:txBody>
      </p:sp>
      <p:sp>
        <p:nvSpPr>
          <p:cNvPr id="4" name="Rectangle: Rounded Corners 3">
            <a:extLst>
              <a:ext uri="{FF2B5EF4-FFF2-40B4-BE49-F238E27FC236}">
                <a16:creationId xmlns:a16="http://schemas.microsoft.com/office/drawing/2014/main" id="{23C9936D-1677-A301-65B9-9EE505E40AEC}"/>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D391EE9-B508-CC52-AFC0-7AA4D1B2B56A}"/>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Identifying Stakeholders</a:t>
            </a:r>
          </a:p>
        </p:txBody>
      </p:sp>
      <p:sp>
        <p:nvSpPr>
          <p:cNvPr id="7" name="TextBox 6">
            <a:extLst>
              <a:ext uri="{FF2B5EF4-FFF2-40B4-BE49-F238E27FC236}">
                <a16:creationId xmlns:a16="http://schemas.microsoft.com/office/drawing/2014/main" id="{C5DD2496-7EFB-6A79-177D-657793E9DE5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829717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47635F-8DB8-F67E-45BC-3E92BECF5B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52D3264-AE87-4444-DBDB-302F2075DC8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003817B-A89B-AEEB-236B-9BEACFB962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0260E1C-8190-77B9-846C-391781F48984}"/>
              </a:ext>
            </a:extLst>
          </p:cNvPr>
          <p:cNvSpPr/>
          <p:nvPr/>
        </p:nvSpPr>
        <p:spPr>
          <a:xfrm>
            <a:off x="496489" y="634335"/>
            <a:ext cx="6720388" cy="461665"/>
          </a:xfrm>
          <a:prstGeom prst="rect">
            <a:avLst/>
          </a:prstGeom>
        </p:spPr>
        <p:txBody>
          <a:bodyPr wrap="square">
            <a:spAutoFit/>
          </a:bodyPr>
          <a:lstStyle/>
          <a:p>
            <a:r>
              <a:rPr lang="en-US" sz="2400" dirty="0">
                <a:solidFill>
                  <a:srgbClr val="002060"/>
                </a:solidFill>
                <a:latin typeface="Alexandria" pitchFamily="2" charset="-78"/>
                <a:cs typeface="Alexandria" pitchFamily="2" charset="-78"/>
              </a:rPr>
              <a:t>Roles of Stakeholders</a:t>
            </a:r>
          </a:p>
        </p:txBody>
      </p:sp>
      <p:sp>
        <p:nvSpPr>
          <p:cNvPr id="7" name="TextBox 6">
            <a:extLst>
              <a:ext uri="{FF2B5EF4-FFF2-40B4-BE49-F238E27FC236}">
                <a16:creationId xmlns:a16="http://schemas.microsoft.com/office/drawing/2014/main" id="{3831D383-5630-5CD5-4636-C8E5D084AB6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 name="Picture 9">
            <a:extLst>
              <a:ext uri="{FF2B5EF4-FFF2-40B4-BE49-F238E27FC236}">
                <a16:creationId xmlns:a16="http://schemas.microsoft.com/office/drawing/2014/main" id="{115FA1BB-D51F-616C-B03E-F21DFF456A93}"/>
              </a:ext>
            </a:extLst>
          </p:cNvPr>
          <p:cNvPicPr>
            <a:picLocks noChangeAspect="1"/>
          </p:cNvPicPr>
          <p:nvPr/>
        </p:nvPicPr>
        <p:blipFill>
          <a:blip r:embed="rId3"/>
          <a:stretch>
            <a:fillRect/>
          </a:stretch>
        </p:blipFill>
        <p:spPr>
          <a:xfrm>
            <a:off x="1487099" y="1354048"/>
            <a:ext cx="8710602" cy="5503952"/>
          </a:xfrm>
          <a:prstGeom prst="rect">
            <a:avLst/>
          </a:prstGeom>
        </p:spPr>
      </p:pic>
    </p:spTree>
    <p:extLst>
      <p:ext uri="{BB962C8B-B14F-4D97-AF65-F5344CB8AC3E}">
        <p14:creationId xmlns:p14="http://schemas.microsoft.com/office/powerpoint/2010/main" val="500017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198448-004C-2EB8-D5F1-144B0D2CAA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487CB0D-692C-FAD3-E1A9-33FF4C753E4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67C28AA-A0FE-8A2C-9189-134BEF3048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02C73C7-90B5-CCB4-2527-09F64D8155A5}"/>
              </a:ext>
            </a:extLst>
          </p:cNvPr>
          <p:cNvSpPr/>
          <p:nvPr/>
        </p:nvSpPr>
        <p:spPr>
          <a:xfrm>
            <a:off x="496489" y="634335"/>
            <a:ext cx="6720388" cy="461665"/>
          </a:xfrm>
          <a:prstGeom prst="rect">
            <a:avLst/>
          </a:prstGeom>
        </p:spPr>
        <p:txBody>
          <a:bodyPr wrap="square">
            <a:spAutoFit/>
          </a:bodyPr>
          <a:lstStyle/>
          <a:p>
            <a:r>
              <a:rPr lang="en-US" sz="2400" dirty="0">
                <a:solidFill>
                  <a:srgbClr val="002060"/>
                </a:solidFill>
                <a:latin typeface="Alexandria" pitchFamily="2" charset="-78"/>
                <a:cs typeface="Alexandria" pitchFamily="2" charset="-78"/>
              </a:rPr>
              <a:t>Roles of Stakeholders</a:t>
            </a:r>
          </a:p>
        </p:txBody>
      </p:sp>
      <p:sp>
        <p:nvSpPr>
          <p:cNvPr id="7" name="TextBox 6">
            <a:extLst>
              <a:ext uri="{FF2B5EF4-FFF2-40B4-BE49-F238E27FC236}">
                <a16:creationId xmlns:a16="http://schemas.microsoft.com/office/drawing/2014/main" id="{DE4CA99B-2B3F-8A38-643F-22F9BA8A3F1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4" name="Picture 3">
            <a:extLst>
              <a:ext uri="{FF2B5EF4-FFF2-40B4-BE49-F238E27FC236}">
                <a16:creationId xmlns:a16="http://schemas.microsoft.com/office/drawing/2014/main" id="{74BD900A-DD2A-063A-67DD-CC3494382593}"/>
              </a:ext>
            </a:extLst>
          </p:cNvPr>
          <p:cNvPicPr>
            <a:picLocks noChangeAspect="1"/>
          </p:cNvPicPr>
          <p:nvPr/>
        </p:nvPicPr>
        <p:blipFill>
          <a:blip r:embed="rId3"/>
          <a:stretch>
            <a:fillRect/>
          </a:stretch>
        </p:blipFill>
        <p:spPr>
          <a:xfrm>
            <a:off x="1302775" y="1550043"/>
            <a:ext cx="9185661" cy="5025396"/>
          </a:xfrm>
          <a:prstGeom prst="rect">
            <a:avLst/>
          </a:prstGeom>
        </p:spPr>
      </p:pic>
    </p:spTree>
    <p:extLst>
      <p:ext uri="{BB962C8B-B14F-4D97-AF65-F5344CB8AC3E}">
        <p14:creationId xmlns:p14="http://schemas.microsoft.com/office/powerpoint/2010/main" val="34123555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51A8CB-E157-0828-E826-243D213E7F8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6239829-1682-02BC-8531-22B3E6CED1B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0055318-83EF-CAAF-268D-CF66A8B9A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A4A9FBE-218F-5D95-C888-1EFE2152FF33}"/>
              </a:ext>
            </a:extLst>
          </p:cNvPr>
          <p:cNvSpPr/>
          <p:nvPr/>
        </p:nvSpPr>
        <p:spPr>
          <a:xfrm>
            <a:off x="496489" y="634335"/>
            <a:ext cx="6720388" cy="461665"/>
          </a:xfrm>
          <a:prstGeom prst="rect">
            <a:avLst/>
          </a:prstGeom>
        </p:spPr>
        <p:txBody>
          <a:bodyPr wrap="square">
            <a:spAutoFit/>
          </a:bodyPr>
          <a:lstStyle/>
          <a:p>
            <a:r>
              <a:rPr lang="en-US" sz="2400" dirty="0">
                <a:solidFill>
                  <a:srgbClr val="002060"/>
                </a:solidFill>
                <a:latin typeface="Alexandria" pitchFamily="2" charset="-78"/>
                <a:cs typeface="Alexandria" pitchFamily="2" charset="-78"/>
              </a:rPr>
              <a:t>Roles of Stakeholders</a:t>
            </a:r>
          </a:p>
        </p:txBody>
      </p:sp>
      <p:sp>
        <p:nvSpPr>
          <p:cNvPr id="7" name="TextBox 6">
            <a:extLst>
              <a:ext uri="{FF2B5EF4-FFF2-40B4-BE49-F238E27FC236}">
                <a16:creationId xmlns:a16="http://schemas.microsoft.com/office/drawing/2014/main" id="{0869C2DA-E453-5799-DCE3-C552E747FD41}"/>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6" name="Picture 5">
            <a:extLst>
              <a:ext uri="{FF2B5EF4-FFF2-40B4-BE49-F238E27FC236}">
                <a16:creationId xmlns:a16="http://schemas.microsoft.com/office/drawing/2014/main" id="{304DD643-B011-49FB-AF2D-5C3264E904A8}"/>
              </a:ext>
            </a:extLst>
          </p:cNvPr>
          <p:cNvPicPr>
            <a:picLocks noChangeAspect="1"/>
          </p:cNvPicPr>
          <p:nvPr/>
        </p:nvPicPr>
        <p:blipFill>
          <a:blip r:embed="rId3"/>
          <a:stretch>
            <a:fillRect/>
          </a:stretch>
        </p:blipFill>
        <p:spPr>
          <a:xfrm>
            <a:off x="988611" y="1462419"/>
            <a:ext cx="9309333" cy="5003144"/>
          </a:xfrm>
          <a:prstGeom prst="rect">
            <a:avLst/>
          </a:prstGeom>
        </p:spPr>
      </p:pic>
    </p:spTree>
    <p:extLst>
      <p:ext uri="{BB962C8B-B14F-4D97-AF65-F5344CB8AC3E}">
        <p14:creationId xmlns:p14="http://schemas.microsoft.com/office/powerpoint/2010/main" val="38156547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7DAA8A-98E6-9DDC-1870-20BDE91B1F9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C8BD64B-ED3F-9270-2133-590F66DE8DA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72907E1-5EC2-4420-1AF9-F3BEA3ADEA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B331C02-7EF2-E1E8-8CD4-862F0722173A}"/>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3DA0478F-9491-616E-5992-BB87E0B21EA9}"/>
              </a:ext>
            </a:extLst>
          </p:cNvPr>
          <p:cNvSpPr/>
          <p:nvPr/>
        </p:nvSpPr>
        <p:spPr>
          <a:xfrm>
            <a:off x="569419" y="2024874"/>
            <a:ext cx="10862580" cy="41741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2A629568-5A76-2E86-A6FF-6522CDE440FE}"/>
              </a:ext>
            </a:extLst>
          </p:cNvPr>
          <p:cNvSpPr/>
          <p:nvPr/>
        </p:nvSpPr>
        <p:spPr>
          <a:xfrm>
            <a:off x="599767" y="2128176"/>
            <a:ext cx="10805751" cy="3369449"/>
          </a:xfrm>
          <a:prstGeom prst="rect">
            <a:avLst/>
          </a:prstGeom>
        </p:spPr>
        <p:txBody>
          <a:bodyPr wrap="square">
            <a:spAutoFit/>
          </a:bodyPr>
          <a:lstStyle/>
          <a:p>
            <a:pPr marL="342900" indent="-342900" algn="just">
              <a:lnSpc>
                <a:spcPct val="150000"/>
              </a:lnSpc>
              <a:buFont typeface="+mj-lt"/>
              <a:buAutoNum type="arabicPeriod" startAt="2"/>
            </a:pPr>
            <a:r>
              <a:rPr lang="en-US" b="1" dirty="0">
                <a:solidFill>
                  <a:srgbClr val="FF0000"/>
                </a:solidFill>
                <a:latin typeface="Alexandria Black" pitchFamily="2" charset="-78"/>
                <a:cs typeface="Alexandria Black" pitchFamily="2" charset="-78"/>
              </a:rPr>
              <a:t>Power and Influence:</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Two key factors to understand about each of your stakeholder groups are their level of power and their influence.</a:t>
            </a:r>
          </a:p>
          <a:p>
            <a:pPr marL="342900" indent="-342900" algn="just">
              <a:lnSpc>
                <a:spcPct val="150000"/>
              </a:lnSpc>
              <a:buFont typeface="Arial" panose="020B0604020202020204" pitchFamily="34" charset="0"/>
              <a:buChar char="•"/>
            </a:pPr>
            <a:r>
              <a:rPr lang="en-US" b="1" dirty="0">
                <a:solidFill>
                  <a:schemeClr val="accent6">
                    <a:lumMod val="50000"/>
                  </a:schemeClr>
                </a:solidFill>
                <a:latin typeface="Alexandria Black" pitchFamily="2" charset="-78"/>
                <a:cs typeface="Alexandria Black" pitchFamily="2" charset="-78"/>
              </a:rPr>
              <a:t>Power</a:t>
            </a:r>
            <a:r>
              <a:rPr lang="en-US" dirty="0">
                <a:latin typeface="Alexandria Light" pitchFamily="2" charset="-78"/>
                <a:cs typeface="Alexandria Light" pitchFamily="2" charset="-78"/>
              </a:rPr>
              <a:t> </a:t>
            </a:r>
            <a:r>
              <a:rPr lang="en-US" dirty="0">
                <a:solidFill>
                  <a:srgbClr val="002060"/>
                </a:solidFill>
                <a:latin typeface="Alexandria Light" pitchFamily="2" charset="-78"/>
                <a:cs typeface="Alexandria Light" pitchFamily="2" charset="-78"/>
              </a:rPr>
              <a:t>is a representation of the stakeholder’s level of authority as it relates to the project</a:t>
            </a:r>
            <a:r>
              <a:rPr lang="en-US" dirty="0">
                <a:latin typeface="Alexandria Light" pitchFamily="2" charset="-78"/>
                <a:cs typeface="Alexandria Light" pitchFamily="2" charset="-78"/>
              </a:rPr>
              <a:t>. For example, a project sponsor has the ability to stop or completely shut down the project, so they have a very high level of power with regard to the project. An end user who will be using the new product or software generated by the project, for example, may have a relatively low level of power.</a:t>
            </a:r>
          </a:p>
        </p:txBody>
      </p:sp>
      <p:sp>
        <p:nvSpPr>
          <p:cNvPr id="4" name="Rectangle: Rounded Corners 3">
            <a:extLst>
              <a:ext uri="{FF2B5EF4-FFF2-40B4-BE49-F238E27FC236}">
                <a16:creationId xmlns:a16="http://schemas.microsoft.com/office/drawing/2014/main" id="{4906509E-9E0C-C935-37DB-E67DFC5B642A}"/>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24E747-A937-8E18-66F2-A22577C84E09}"/>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Identifying Stakeholders</a:t>
            </a:r>
          </a:p>
        </p:txBody>
      </p:sp>
      <p:sp>
        <p:nvSpPr>
          <p:cNvPr id="7" name="TextBox 6">
            <a:extLst>
              <a:ext uri="{FF2B5EF4-FFF2-40B4-BE49-F238E27FC236}">
                <a16:creationId xmlns:a16="http://schemas.microsoft.com/office/drawing/2014/main" id="{646121CE-0155-9337-3661-46A3A98D185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600446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12D213-E757-6434-AAC9-82B2C4D7A0E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D702739-ABE6-471F-E5C0-7BB4C6534E3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8593BF0-BEB5-2337-3162-0D73821E5F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5B2F682-4E28-EE83-AAA4-1924725BC2F5}"/>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92B50F52-F2AA-EF34-A943-F25C5EFAD90B}"/>
              </a:ext>
            </a:extLst>
          </p:cNvPr>
          <p:cNvSpPr/>
          <p:nvPr/>
        </p:nvSpPr>
        <p:spPr>
          <a:xfrm>
            <a:off x="569419" y="2024874"/>
            <a:ext cx="10862580" cy="41741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565425BD-381F-16C7-AB41-83B6668D8C61}"/>
              </a:ext>
            </a:extLst>
          </p:cNvPr>
          <p:cNvSpPr/>
          <p:nvPr/>
        </p:nvSpPr>
        <p:spPr>
          <a:xfrm>
            <a:off x="599767" y="2128176"/>
            <a:ext cx="10805751" cy="3784947"/>
          </a:xfrm>
          <a:prstGeom prst="rect">
            <a:avLst/>
          </a:prstGeom>
        </p:spPr>
        <p:txBody>
          <a:bodyPr wrap="square">
            <a:spAutoFit/>
          </a:bodyPr>
          <a:lstStyle/>
          <a:p>
            <a:pPr marL="342900" indent="-342900" algn="just">
              <a:lnSpc>
                <a:spcPct val="150000"/>
              </a:lnSpc>
              <a:buFont typeface="+mj-lt"/>
              <a:buAutoNum type="arabicPeriod" startAt="2"/>
            </a:pPr>
            <a:r>
              <a:rPr lang="en-US" b="1" dirty="0">
                <a:solidFill>
                  <a:srgbClr val="FF0000"/>
                </a:solidFill>
                <a:latin typeface="Alexandria Black" pitchFamily="2" charset="-78"/>
                <a:cs typeface="Alexandria Black" pitchFamily="2" charset="-78"/>
              </a:rPr>
              <a:t>Power and Influence:</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Two key factors to understand about each of your stakeholder groups are their level of power and their influence.</a:t>
            </a:r>
          </a:p>
          <a:p>
            <a:pPr marL="342900" indent="-342900" algn="just">
              <a:lnSpc>
                <a:spcPct val="150000"/>
              </a:lnSpc>
              <a:buFont typeface="Arial" panose="020B0604020202020204" pitchFamily="34" charset="0"/>
              <a:buChar char="•"/>
            </a:pPr>
            <a:r>
              <a:rPr lang="en-US" b="1" dirty="0">
                <a:solidFill>
                  <a:schemeClr val="accent6">
                    <a:lumMod val="50000"/>
                  </a:schemeClr>
                </a:solidFill>
                <a:latin typeface="Alexandria Black" pitchFamily="2" charset="-78"/>
                <a:cs typeface="Alexandria Black" pitchFamily="2" charset="-78"/>
              </a:rPr>
              <a:t>Influence</a:t>
            </a:r>
            <a:r>
              <a:rPr lang="en-US" dirty="0">
                <a:latin typeface="Alexandria Light" pitchFamily="2" charset="-78"/>
                <a:cs typeface="Alexandria Light" pitchFamily="2" charset="-78"/>
              </a:rPr>
              <a:t> </a:t>
            </a:r>
            <a:r>
              <a:rPr lang="en-US" dirty="0">
                <a:solidFill>
                  <a:srgbClr val="002060"/>
                </a:solidFill>
                <a:latin typeface="Alexandria Light" pitchFamily="2" charset="-78"/>
                <a:cs typeface="Alexandria Light" pitchFamily="2" charset="-78"/>
              </a:rPr>
              <a:t>which is often related to power, is an indicator of how much the stakeholder can affect others involved with the project. </a:t>
            </a:r>
            <a:r>
              <a:rPr lang="en-US" dirty="0">
                <a:latin typeface="Alexandria Light" pitchFamily="2" charset="-78"/>
                <a:cs typeface="Alexandria Light" pitchFamily="2" charset="-78"/>
              </a:rPr>
              <a:t>Who can they influence, and how strongly? The software’s end users may not have a high level of power, but they still have the ability to spread negative views about the project, which can influence others’ support for the project, as well as the long-term adoption and integration of the project outcomes into the organization..</a:t>
            </a:r>
          </a:p>
        </p:txBody>
      </p:sp>
      <p:sp>
        <p:nvSpPr>
          <p:cNvPr id="4" name="Rectangle: Rounded Corners 3">
            <a:extLst>
              <a:ext uri="{FF2B5EF4-FFF2-40B4-BE49-F238E27FC236}">
                <a16:creationId xmlns:a16="http://schemas.microsoft.com/office/drawing/2014/main" id="{A502C44D-2728-224C-6A4E-2BB0EB7CBE7D}"/>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9706505-D805-EA4A-BA0D-D40583BA5401}"/>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Identifying Stakeholders</a:t>
            </a:r>
          </a:p>
        </p:txBody>
      </p:sp>
      <p:sp>
        <p:nvSpPr>
          <p:cNvPr id="7" name="TextBox 6">
            <a:extLst>
              <a:ext uri="{FF2B5EF4-FFF2-40B4-BE49-F238E27FC236}">
                <a16:creationId xmlns:a16="http://schemas.microsoft.com/office/drawing/2014/main" id="{44852DF8-8A3B-A4D8-62A6-7AADB4DBCAB1}"/>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698332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C16552-A45B-8753-3D65-8EBA7D49627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005CC00-C7B5-7A57-6A1A-01AB32A2739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62DB289-A2A5-68BD-ACBB-3F0CC2FFBE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BD12C84-A97D-6BA4-7A14-D30B486B906C}"/>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C91CFB49-B6BF-9969-3976-D0D2101706FC}"/>
              </a:ext>
            </a:extLst>
          </p:cNvPr>
          <p:cNvSpPr/>
          <p:nvPr/>
        </p:nvSpPr>
        <p:spPr>
          <a:xfrm>
            <a:off x="569419" y="2024874"/>
            <a:ext cx="10862580" cy="45567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5A2391B1-B6BF-1C82-71EF-A62D99C9622D}"/>
              </a:ext>
            </a:extLst>
          </p:cNvPr>
          <p:cNvSpPr/>
          <p:nvPr/>
        </p:nvSpPr>
        <p:spPr>
          <a:xfrm>
            <a:off x="599767" y="2128176"/>
            <a:ext cx="10805751" cy="876458"/>
          </a:xfrm>
          <a:prstGeom prst="rect">
            <a:avLst/>
          </a:prstGeom>
        </p:spPr>
        <p:txBody>
          <a:bodyPr wrap="square">
            <a:spAutoFit/>
          </a:bodyPr>
          <a:lstStyle/>
          <a:p>
            <a:pPr marL="342900" indent="-342900" algn="just">
              <a:lnSpc>
                <a:spcPct val="150000"/>
              </a:lnSpc>
              <a:buFont typeface="+mj-lt"/>
              <a:buAutoNum type="arabicPeriod" startAt="2"/>
            </a:pPr>
            <a:r>
              <a:rPr lang="en-US" b="1" dirty="0">
                <a:solidFill>
                  <a:srgbClr val="FF0000"/>
                </a:solidFill>
                <a:latin typeface="Alexandria Black" pitchFamily="2" charset="-78"/>
                <a:cs typeface="Alexandria Black" pitchFamily="2" charset="-78"/>
              </a:rPr>
              <a:t>Power and Influence:</a:t>
            </a:r>
          </a:p>
          <a:p>
            <a:pPr marL="342900" indent="-342900" algn="just">
              <a:lnSpc>
                <a:spcPct val="150000"/>
              </a:lnSpc>
              <a:buFont typeface="Arial" panose="020B0604020202020204" pitchFamily="34" charset="0"/>
              <a:buChar char="•"/>
            </a:pPr>
            <a:r>
              <a:rPr lang="en-US" dirty="0">
                <a:solidFill>
                  <a:srgbClr val="002060"/>
                </a:solidFill>
                <a:latin typeface="Alexandria Light" pitchFamily="2" charset="-78"/>
                <a:cs typeface="Alexandria Light" pitchFamily="2" charset="-78"/>
              </a:rPr>
              <a:t>One way to categorize stakeholder influence is by defining their “direction” of influence.</a:t>
            </a:r>
          </a:p>
        </p:txBody>
      </p:sp>
      <p:sp>
        <p:nvSpPr>
          <p:cNvPr id="4" name="Rectangle: Rounded Corners 3">
            <a:extLst>
              <a:ext uri="{FF2B5EF4-FFF2-40B4-BE49-F238E27FC236}">
                <a16:creationId xmlns:a16="http://schemas.microsoft.com/office/drawing/2014/main" id="{A51042DF-3BCA-D1ED-103F-0B76980D7F1C}"/>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09846BB-2102-C06E-672D-565121C6A7CB}"/>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Identifying Stakeholders</a:t>
            </a:r>
          </a:p>
        </p:txBody>
      </p:sp>
      <p:sp>
        <p:nvSpPr>
          <p:cNvPr id="7" name="TextBox 6">
            <a:extLst>
              <a:ext uri="{FF2B5EF4-FFF2-40B4-BE49-F238E27FC236}">
                <a16:creationId xmlns:a16="http://schemas.microsoft.com/office/drawing/2014/main" id="{EC5D5605-B81C-6444-154C-3006A43CE12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 name="Picture 9">
            <a:extLst>
              <a:ext uri="{FF2B5EF4-FFF2-40B4-BE49-F238E27FC236}">
                <a16:creationId xmlns:a16="http://schemas.microsoft.com/office/drawing/2014/main" id="{0B1BD619-F5CB-5500-84BA-D9645A9E18F2}"/>
              </a:ext>
            </a:extLst>
          </p:cNvPr>
          <p:cNvPicPr>
            <a:picLocks noChangeAspect="1"/>
          </p:cNvPicPr>
          <p:nvPr/>
        </p:nvPicPr>
        <p:blipFill>
          <a:blip r:embed="rId3"/>
          <a:srcRect t="10182"/>
          <a:stretch/>
        </p:blipFill>
        <p:spPr>
          <a:xfrm>
            <a:off x="2325170" y="3004634"/>
            <a:ext cx="7541660" cy="3394617"/>
          </a:xfrm>
          <a:prstGeom prst="rect">
            <a:avLst/>
          </a:prstGeom>
        </p:spPr>
      </p:pic>
    </p:spTree>
    <p:extLst>
      <p:ext uri="{BB962C8B-B14F-4D97-AF65-F5344CB8AC3E}">
        <p14:creationId xmlns:p14="http://schemas.microsoft.com/office/powerpoint/2010/main" val="4108010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E21F73-84D7-012B-023D-2850A3397C1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E1CFC9B-A6DE-592D-F5B3-19CF6580DA7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A15CD6B-3A7B-D813-556B-BC730EC4F8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091A4E4-71D9-E1D4-EFBE-A79C96F85024}"/>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40D9B917-3155-65FD-1B02-FE3BE2A4EE84}"/>
              </a:ext>
            </a:extLst>
          </p:cNvPr>
          <p:cNvSpPr/>
          <p:nvPr/>
        </p:nvSpPr>
        <p:spPr>
          <a:xfrm>
            <a:off x="569419" y="2024874"/>
            <a:ext cx="10862580" cy="41741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3A382C84-71E3-6807-9815-8A632C5D2403}"/>
              </a:ext>
            </a:extLst>
          </p:cNvPr>
          <p:cNvSpPr/>
          <p:nvPr/>
        </p:nvSpPr>
        <p:spPr>
          <a:xfrm>
            <a:off x="599767" y="2128176"/>
            <a:ext cx="10805751" cy="4154279"/>
          </a:xfrm>
          <a:prstGeom prst="rect">
            <a:avLst/>
          </a:prstGeom>
        </p:spPr>
        <p:txBody>
          <a:bodyPr wrap="square">
            <a:spAutoFit/>
          </a:bodyPr>
          <a:lstStyle/>
          <a:p>
            <a:pPr marL="342900" indent="-342900" algn="just">
              <a:lnSpc>
                <a:spcPct val="150000"/>
              </a:lnSpc>
              <a:buFont typeface="+mj-lt"/>
              <a:buAutoNum type="arabicPeriod" startAt="3"/>
            </a:pPr>
            <a:r>
              <a:rPr lang="en-US" sz="1600" b="1" dirty="0">
                <a:solidFill>
                  <a:srgbClr val="FF0000"/>
                </a:solidFill>
                <a:latin typeface="Alexandria Black" pitchFamily="2" charset="-78"/>
                <a:cs typeface="Alexandria Black" pitchFamily="2" charset="-78"/>
              </a:rPr>
              <a:t>Support:</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Stakeholder support can make or break a project.</a:t>
            </a:r>
          </a:p>
          <a:p>
            <a:pPr algn="just">
              <a:lnSpc>
                <a:spcPct val="150000"/>
              </a:lnSpc>
            </a:pPr>
            <a:r>
              <a:rPr lang="en-US" sz="1600" b="1" dirty="0">
                <a:solidFill>
                  <a:schemeClr val="accent6">
                    <a:lumMod val="50000"/>
                  </a:schemeClr>
                </a:solidFill>
                <a:latin typeface="Alexandria Light" pitchFamily="2" charset="-78"/>
                <a:cs typeface="Alexandria Light" pitchFamily="2" charset="-78"/>
              </a:rPr>
              <a:t>Five classifications of stakeholder engagement:</a:t>
            </a:r>
          </a:p>
          <a:p>
            <a:pPr marL="800100" lvl="1" indent="-342900" algn="just">
              <a:lnSpc>
                <a:spcPct val="150000"/>
              </a:lnSpc>
              <a:buFont typeface="+mj-lt"/>
              <a:buAutoNum type="alphaUcPeriod"/>
            </a:pPr>
            <a:r>
              <a:rPr lang="en-US" sz="1600" b="1" dirty="0">
                <a:solidFill>
                  <a:schemeClr val="accent6">
                    <a:lumMod val="50000"/>
                  </a:schemeClr>
                </a:solidFill>
                <a:latin typeface="Alexandria Light" pitchFamily="2" charset="-78"/>
                <a:cs typeface="Alexandria Light" pitchFamily="2" charset="-78"/>
              </a:rPr>
              <a:t>Unaware</a:t>
            </a:r>
            <a:r>
              <a:rPr lang="en-US" sz="1600" dirty="0">
                <a:latin typeface="Alexandria Light" pitchFamily="2" charset="-78"/>
                <a:cs typeface="Alexandria Light" pitchFamily="2" charset="-78"/>
              </a:rPr>
              <a:t>: Stakeholders who are unaware do not know of the project’s existence. They do not have the basic knowledge required to move to a different classification of engagement.</a:t>
            </a:r>
          </a:p>
          <a:p>
            <a:pPr marL="800100" lvl="1" indent="-342900" algn="just">
              <a:lnSpc>
                <a:spcPct val="150000"/>
              </a:lnSpc>
              <a:buFont typeface="+mj-lt"/>
              <a:buAutoNum type="alphaUcPeriod"/>
            </a:pPr>
            <a:r>
              <a:rPr lang="en-US" sz="1600" b="1" dirty="0">
                <a:solidFill>
                  <a:schemeClr val="accent6">
                    <a:lumMod val="50000"/>
                  </a:schemeClr>
                </a:solidFill>
                <a:latin typeface="Alexandria Light" pitchFamily="2" charset="-78"/>
                <a:cs typeface="Alexandria Light" pitchFamily="2" charset="-78"/>
              </a:rPr>
              <a:t>Resistant</a:t>
            </a:r>
            <a:r>
              <a:rPr lang="en-US" sz="1600" dirty="0">
                <a:latin typeface="Alexandria Light" pitchFamily="2" charset="-78"/>
                <a:cs typeface="Alexandria Light" pitchFamily="2" charset="-78"/>
              </a:rPr>
              <a:t>: Resistant stakeholders know about the project but do not support it. They may actively work to stop the project in whole or in part.</a:t>
            </a:r>
          </a:p>
          <a:p>
            <a:pPr marL="800100" lvl="1" indent="-342900" algn="just">
              <a:lnSpc>
                <a:spcPct val="150000"/>
              </a:lnSpc>
              <a:buFont typeface="+mj-lt"/>
              <a:buAutoNum type="alphaUcPeriod"/>
            </a:pPr>
            <a:r>
              <a:rPr lang="en-US" sz="1600" b="1" dirty="0">
                <a:solidFill>
                  <a:schemeClr val="accent6">
                    <a:lumMod val="50000"/>
                  </a:schemeClr>
                </a:solidFill>
                <a:latin typeface="Alexandria Light" pitchFamily="2" charset="-78"/>
                <a:cs typeface="Alexandria Light" pitchFamily="2" charset="-78"/>
              </a:rPr>
              <a:t>Neutral</a:t>
            </a:r>
            <a:r>
              <a:rPr lang="en-US" sz="1600" dirty="0">
                <a:latin typeface="Alexandria Light" pitchFamily="2" charset="-78"/>
                <a:cs typeface="Alexandria Light" pitchFamily="2" charset="-78"/>
              </a:rPr>
              <a:t>: Stakeholders who are neutral do not act in ways that either promote or detract from the project. Often these stakeholders are not highly impacted by the project.</a:t>
            </a:r>
          </a:p>
          <a:p>
            <a:pPr marL="800100" lvl="1" indent="-342900" algn="just">
              <a:lnSpc>
                <a:spcPct val="150000"/>
              </a:lnSpc>
              <a:buFont typeface="+mj-lt"/>
              <a:buAutoNum type="alphaUcPeriod"/>
            </a:pPr>
            <a:r>
              <a:rPr lang="en-US" sz="1600" b="1" dirty="0">
                <a:solidFill>
                  <a:schemeClr val="accent6">
                    <a:lumMod val="50000"/>
                  </a:schemeClr>
                </a:solidFill>
                <a:latin typeface="Alexandria Light" pitchFamily="2" charset="-78"/>
                <a:cs typeface="Alexandria Light" pitchFamily="2" charset="-78"/>
              </a:rPr>
              <a:t>Supportive</a:t>
            </a:r>
            <a:r>
              <a:rPr lang="en-US" sz="1600" dirty="0">
                <a:latin typeface="Alexandria Light" pitchFamily="2" charset="-78"/>
                <a:cs typeface="Alexandria Light" pitchFamily="2" charset="-78"/>
              </a:rPr>
              <a:t>: Supportive stakeholders take steps to support the project in words and/or actions.</a:t>
            </a:r>
          </a:p>
          <a:p>
            <a:pPr marL="800100" lvl="1" indent="-342900" algn="just">
              <a:lnSpc>
                <a:spcPct val="150000"/>
              </a:lnSpc>
              <a:buFont typeface="+mj-lt"/>
              <a:buAutoNum type="alphaUcPeriod"/>
            </a:pPr>
            <a:r>
              <a:rPr lang="en-US" sz="1600" b="1" dirty="0">
                <a:solidFill>
                  <a:schemeClr val="accent6">
                    <a:lumMod val="50000"/>
                  </a:schemeClr>
                </a:solidFill>
                <a:latin typeface="Alexandria Light" pitchFamily="2" charset="-78"/>
                <a:cs typeface="Alexandria Light" pitchFamily="2" charset="-78"/>
              </a:rPr>
              <a:t>Leading</a:t>
            </a:r>
            <a:r>
              <a:rPr lang="en-US" sz="1600" dirty="0">
                <a:latin typeface="Alexandria Light" pitchFamily="2" charset="-78"/>
                <a:cs typeface="Alexandria Light" pitchFamily="2" charset="-78"/>
              </a:rPr>
              <a:t>: These stakeholders take a leadership role in ensuring the project succeeds.</a:t>
            </a:r>
          </a:p>
        </p:txBody>
      </p:sp>
      <p:sp>
        <p:nvSpPr>
          <p:cNvPr id="4" name="Rectangle: Rounded Corners 3">
            <a:extLst>
              <a:ext uri="{FF2B5EF4-FFF2-40B4-BE49-F238E27FC236}">
                <a16:creationId xmlns:a16="http://schemas.microsoft.com/office/drawing/2014/main" id="{3F1F3F63-0B45-EDC8-D0F4-D99B6EB26900}"/>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8F34F3A-20B7-8FA2-6847-53173F2A5AD8}"/>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Identifying Stakeholders</a:t>
            </a:r>
          </a:p>
        </p:txBody>
      </p:sp>
      <p:sp>
        <p:nvSpPr>
          <p:cNvPr id="7" name="TextBox 6">
            <a:extLst>
              <a:ext uri="{FF2B5EF4-FFF2-40B4-BE49-F238E27FC236}">
                <a16:creationId xmlns:a16="http://schemas.microsoft.com/office/drawing/2014/main" id="{897C7DA2-F779-FA77-AD8E-70E4104F422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025783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84D04F-DF9E-1F86-744F-0839EA2241C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CD96F98-2F81-A3CE-636F-9562814F531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AF731D7-5951-517F-6815-2F0FBD514C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38F8815-0CDE-741B-8E29-87910FF3E75C}"/>
              </a:ext>
            </a:extLst>
          </p:cNvPr>
          <p:cNvSpPr/>
          <p:nvPr/>
        </p:nvSpPr>
        <p:spPr>
          <a:xfrm>
            <a:off x="496489" y="634335"/>
            <a:ext cx="6720388" cy="461665"/>
          </a:xfrm>
          <a:prstGeom prst="rect">
            <a:avLst/>
          </a:prstGeom>
        </p:spPr>
        <p:txBody>
          <a:bodyPr wrap="square">
            <a:spAutoFit/>
          </a:bodyPr>
          <a:lstStyle/>
          <a:p>
            <a:r>
              <a:rPr lang="en-US" sz="2400" dirty="0">
                <a:solidFill>
                  <a:srgbClr val="002060"/>
                </a:solidFill>
                <a:latin typeface="Alexandria" pitchFamily="2" charset="-78"/>
                <a:cs typeface="Alexandria" pitchFamily="2" charset="-78"/>
              </a:rPr>
              <a:t>Classifications of stakeholder engagement</a:t>
            </a:r>
          </a:p>
        </p:txBody>
      </p:sp>
      <p:sp>
        <p:nvSpPr>
          <p:cNvPr id="7" name="TextBox 6">
            <a:extLst>
              <a:ext uri="{FF2B5EF4-FFF2-40B4-BE49-F238E27FC236}">
                <a16:creationId xmlns:a16="http://schemas.microsoft.com/office/drawing/2014/main" id="{E53CBBA3-0CFC-6A09-04FA-1BCFDAA5982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26" name="Picture 2" descr="Infographic showing the five levels of stakeholder engagement, including unaware, resistant, neutral, supportive, and leading.">
            <a:extLst>
              <a:ext uri="{FF2B5EF4-FFF2-40B4-BE49-F238E27FC236}">
                <a16:creationId xmlns:a16="http://schemas.microsoft.com/office/drawing/2014/main" id="{4C4BA1C0-37B9-2CBE-64A8-29E502D885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9659" b="10852"/>
          <a:stretch/>
        </p:blipFill>
        <p:spPr bwMode="auto">
          <a:xfrm>
            <a:off x="2139038" y="1400352"/>
            <a:ext cx="7775572" cy="537705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91856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5EE8B1-5B5A-F1F2-E406-B3F035F44D6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330C68E-E09E-3DC1-C52A-960B5976314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B33EBA0-7900-EA55-AA4A-AF0031BF1F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D394287-01AD-DFE5-0887-67B999C8D734}"/>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F101D635-B149-0BC1-8B3B-306BE2DCE01C}"/>
              </a:ext>
            </a:extLst>
          </p:cNvPr>
          <p:cNvSpPr/>
          <p:nvPr/>
        </p:nvSpPr>
        <p:spPr>
          <a:xfrm>
            <a:off x="569419" y="2024873"/>
            <a:ext cx="10862580" cy="4621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6D46BE8A-7F47-921C-643C-D8BA9E82D9E8}"/>
              </a:ext>
            </a:extLst>
          </p:cNvPr>
          <p:cNvSpPr/>
          <p:nvPr/>
        </p:nvSpPr>
        <p:spPr>
          <a:xfrm>
            <a:off x="599767" y="2128176"/>
            <a:ext cx="10805751" cy="2636043"/>
          </a:xfrm>
          <a:prstGeom prst="rect">
            <a:avLst/>
          </a:prstGeom>
        </p:spPr>
        <p:txBody>
          <a:bodyPr wrap="square">
            <a:spAutoFit/>
          </a:bodyPr>
          <a:lstStyle/>
          <a:p>
            <a:pPr marL="342900" indent="-342900" algn="just">
              <a:lnSpc>
                <a:spcPct val="150000"/>
              </a:lnSpc>
              <a:buFont typeface="+mj-lt"/>
              <a:buAutoNum type="arabicPeriod" startAt="3"/>
            </a:pPr>
            <a:r>
              <a:rPr lang="en-US" sz="1600" b="1" dirty="0">
                <a:solidFill>
                  <a:srgbClr val="FF0000"/>
                </a:solidFill>
                <a:latin typeface="Alexandria Black" pitchFamily="2" charset="-78"/>
                <a:cs typeface="Alexandria Black" pitchFamily="2" charset="-78"/>
              </a:rPr>
              <a:t>Support:</a:t>
            </a:r>
          </a:p>
          <a:p>
            <a:pPr algn="just">
              <a:lnSpc>
                <a:spcPct val="150000"/>
              </a:lnSpc>
            </a:pPr>
            <a:r>
              <a:rPr lang="en-US" sz="1600" b="1" dirty="0">
                <a:solidFill>
                  <a:schemeClr val="accent6">
                    <a:lumMod val="50000"/>
                  </a:schemeClr>
                </a:solidFill>
                <a:latin typeface="Alexandria Light" pitchFamily="2" charset="-78"/>
                <a:cs typeface="Alexandria Light" pitchFamily="2" charset="-78"/>
              </a:rPr>
              <a:t>Five classifications of stakeholder engagement:</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One way to look at these classifications is on a spectrum.</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Keep in mind that stakeholders can move in either direction on this spectrum.</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A resistant stakeholder can move toward being more supportive; likewise, a supportive stakeholder can move toward being resistant. Communication (or lack thereof) is a powerful tool in moving stakeholders along the spectrum.</a:t>
            </a:r>
          </a:p>
        </p:txBody>
      </p:sp>
      <p:sp>
        <p:nvSpPr>
          <p:cNvPr id="4" name="Rectangle: Rounded Corners 3">
            <a:extLst>
              <a:ext uri="{FF2B5EF4-FFF2-40B4-BE49-F238E27FC236}">
                <a16:creationId xmlns:a16="http://schemas.microsoft.com/office/drawing/2014/main" id="{A6401E0D-FDD4-7A9A-2B46-142E5385BCEA}"/>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C9F3A1F-5418-1010-48DB-A4306EF21644}"/>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Identifying Stakeholders</a:t>
            </a:r>
          </a:p>
        </p:txBody>
      </p:sp>
      <p:sp>
        <p:nvSpPr>
          <p:cNvPr id="7" name="TextBox 6">
            <a:extLst>
              <a:ext uri="{FF2B5EF4-FFF2-40B4-BE49-F238E27FC236}">
                <a16:creationId xmlns:a16="http://schemas.microsoft.com/office/drawing/2014/main" id="{AAE89C91-E7C7-D2D0-DBBE-E6DBED4A55C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2" name="Picture 11">
            <a:extLst>
              <a:ext uri="{FF2B5EF4-FFF2-40B4-BE49-F238E27FC236}">
                <a16:creationId xmlns:a16="http://schemas.microsoft.com/office/drawing/2014/main" id="{0206776B-C280-E22F-A04B-1C8A8EFA5BAF}"/>
              </a:ext>
            </a:extLst>
          </p:cNvPr>
          <p:cNvPicPr>
            <a:picLocks noChangeAspect="1"/>
          </p:cNvPicPr>
          <p:nvPr/>
        </p:nvPicPr>
        <p:blipFill>
          <a:blip r:embed="rId3"/>
          <a:stretch>
            <a:fillRect/>
          </a:stretch>
        </p:blipFill>
        <p:spPr>
          <a:xfrm>
            <a:off x="5248270" y="4494717"/>
            <a:ext cx="6157248" cy="2062053"/>
          </a:xfrm>
          <a:prstGeom prst="rect">
            <a:avLst/>
          </a:prstGeom>
        </p:spPr>
      </p:pic>
    </p:spTree>
    <p:extLst>
      <p:ext uri="{BB962C8B-B14F-4D97-AF65-F5344CB8AC3E}">
        <p14:creationId xmlns:p14="http://schemas.microsoft.com/office/powerpoint/2010/main" val="3900970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4BA434-AF36-D1D2-896F-DA79A52685D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87ACB6A-70AA-4C24-CF05-69CBC6559BC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BF9053E-2722-59ED-1760-7585DF3943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050FEE6-CEE4-CC54-E0BC-A638708D2234}"/>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09E3CA69-347A-500C-F4CB-22506E2A6684}"/>
              </a:ext>
            </a:extLst>
          </p:cNvPr>
          <p:cNvSpPr/>
          <p:nvPr/>
        </p:nvSpPr>
        <p:spPr>
          <a:xfrm>
            <a:off x="569419" y="2024873"/>
            <a:ext cx="10862580" cy="4621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1883F09-A132-6E81-7A74-2DDB73E5F2F7}"/>
              </a:ext>
            </a:extLst>
          </p:cNvPr>
          <p:cNvSpPr/>
          <p:nvPr/>
        </p:nvSpPr>
        <p:spPr>
          <a:xfrm>
            <a:off x="599767" y="2128176"/>
            <a:ext cx="10805751" cy="2636043"/>
          </a:xfrm>
          <a:prstGeom prst="rect">
            <a:avLst/>
          </a:prstGeom>
        </p:spPr>
        <p:txBody>
          <a:bodyPr wrap="square">
            <a:spAutoFit/>
          </a:bodyPr>
          <a:lstStyle/>
          <a:p>
            <a:pPr marL="342900" indent="-342900" algn="just">
              <a:lnSpc>
                <a:spcPct val="150000"/>
              </a:lnSpc>
              <a:buFont typeface="+mj-lt"/>
              <a:buAutoNum type="arabicPeriod" startAt="3"/>
            </a:pPr>
            <a:r>
              <a:rPr lang="en-US" sz="1600" b="1" dirty="0">
                <a:solidFill>
                  <a:srgbClr val="FF0000"/>
                </a:solidFill>
                <a:latin typeface="Alexandria Black" pitchFamily="2" charset="-78"/>
                <a:cs typeface="Alexandria Black" pitchFamily="2" charset="-78"/>
              </a:rPr>
              <a:t>Support:</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In your stakeholder engagement planning, you should attempt to identify where each of your stakeholders are on this spectrum, and where they need to be in order for the project to progress smoothly and achieve its goals. </a:t>
            </a:r>
          </a:p>
          <a:p>
            <a:pPr marL="342900" indent="-342900" algn="just">
              <a:lnSpc>
                <a:spcPct val="150000"/>
              </a:lnSpc>
              <a:buFont typeface="Arial" panose="020B0604020202020204" pitchFamily="34" charset="0"/>
              <a:buChar char="•"/>
            </a:pPr>
            <a:r>
              <a:rPr lang="en-US" sz="1600" b="1" dirty="0">
                <a:solidFill>
                  <a:schemeClr val="accent6">
                    <a:lumMod val="50000"/>
                  </a:schemeClr>
                </a:solidFill>
                <a:latin typeface="Alexandria Light" pitchFamily="2" charset="-78"/>
                <a:cs typeface="Alexandria Light" pitchFamily="2" charset="-78"/>
              </a:rPr>
              <a:t>Why is this important? </a:t>
            </a:r>
            <a:r>
              <a:rPr lang="en-US" sz="1600" dirty="0">
                <a:latin typeface="Alexandria Light" pitchFamily="2" charset="-78"/>
                <a:cs typeface="Alexandria Light" pitchFamily="2" charset="-78"/>
              </a:rPr>
              <a:t>Because knowing where your stakeholders sit on this spectrum can help you and the project team develop and implement communication strategies that align with stakeholders’ expectations and interests.</a:t>
            </a:r>
          </a:p>
        </p:txBody>
      </p:sp>
      <p:sp>
        <p:nvSpPr>
          <p:cNvPr id="4" name="Rectangle: Rounded Corners 3">
            <a:extLst>
              <a:ext uri="{FF2B5EF4-FFF2-40B4-BE49-F238E27FC236}">
                <a16:creationId xmlns:a16="http://schemas.microsoft.com/office/drawing/2014/main" id="{3369805D-77E4-A651-7200-35FFC4E2B14B}"/>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041C72E-3B7F-B254-FFBE-46CB53C7C089}"/>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Identifying Stakeholders</a:t>
            </a:r>
          </a:p>
        </p:txBody>
      </p:sp>
      <p:sp>
        <p:nvSpPr>
          <p:cNvPr id="7" name="TextBox 6">
            <a:extLst>
              <a:ext uri="{FF2B5EF4-FFF2-40B4-BE49-F238E27FC236}">
                <a16:creationId xmlns:a16="http://schemas.microsoft.com/office/drawing/2014/main" id="{5863C422-C927-C10A-A119-8155DD11480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 name="Picture 9">
            <a:extLst>
              <a:ext uri="{FF2B5EF4-FFF2-40B4-BE49-F238E27FC236}">
                <a16:creationId xmlns:a16="http://schemas.microsoft.com/office/drawing/2014/main" id="{AF1C86A9-9BFC-0D25-39AD-63353C5B686B}"/>
              </a:ext>
            </a:extLst>
          </p:cNvPr>
          <p:cNvPicPr>
            <a:picLocks noChangeAspect="1"/>
          </p:cNvPicPr>
          <p:nvPr/>
        </p:nvPicPr>
        <p:blipFill>
          <a:blip r:embed="rId3"/>
          <a:stretch>
            <a:fillRect/>
          </a:stretch>
        </p:blipFill>
        <p:spPr>
          <a:xfrm>
            <a:off x="5248270" y="4494717"/>
            <a:ext cx="6157248" cy="2062053"/>
          </a:xfrm>
          <a:prstGeom prst="rect">
            <a:avLst/>
          </a:prstGeom>
        </p:spPr>
      </p:pic>
    </p:spTree>
    <p:extLst>
      <p:ext uri="{BB962C8B-B14F-4D97-AF65-F5344CB8AC3E}">
        <p14:creationId xmlns:p14="http://schemas.microsoft.com/office/powerpoint/2010/main" val="2604973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4493C0-D4B0-D7B4-F8DC-F2F27B86798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89D3B23-0C2D-94EA-0495-78C72478E54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DF05F16-8555-4409-ABC9-EA1D41B7E0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F7E57DE-185A-F3E7-4C6C-4B98DA4E9930}"/>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2E4C6701-3C24-14DA-635E-A76A81D517CB}"/>
              </a:ext>
            </a:extLst>
          </p:cNvPr>
          <p:cNvSpPr/>
          <p:nvPr/>
        </p:nvSpPr>
        <p:spPr>
          <a:xfrm>
            <a:off x="569419" y="2024873"/>
            <a:ext cx="10862580" cy="4621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7DCB7084-C67F-170D-2D4F-06BFC28A73ED}"/>
              </a:ext>
            </a:extLst>
          </p:cNvPr>
          <p:cNvSpPr/>
          <p:nvPr/>
        </p:nvSpPr>
        <p:spPr>
          <a:xfrm>
            <a:off x="569419" y="2451373"/>
            <a:ext cx="10805751" cy="3695114"/>
          </a:xfrm>
          <a:prstGeom prst="rect">
            <a:avLst/>
          </a:prstGeom>
        </p:spPr>
        <p:txBody>
          <a:bodyPr wrap="square">
            <a:spAutoFit/>
          </a:bodyPr>
          <a:lstStyle/>
          <a:p>
            <a:pPr algn="ctr">
              <a:lnSpc>
                <a:spcPct val="200000"/>
              </a:lnSpc>
            </a:pPr>
            <a:r>
              <a:rPr lang="en-US" sz="2000" i="1" dirty="0">
                <a:solidFill>
                  <a:schemeClr val="accent6">
                    <a:lumMod val="50000"/>
                  </a:schemeClr>
                </a:solidFill>
                <a:latin typeface="Alexandria Medium" pitchFamily="2" charset="-78"/>
                <a:cs typeface="Alexandria Medium" pitchFamily="2" charset="-78"/>
              </a:rPr>
              <a:t>A good stakeholder engagement plan </a:t>
            </a:r>
            <a:r>
              <a:rPr lang="en-US" sz="2000" i="1" dirty="0">
                <a:solidFill>
                  <a:srgbClr val="002060"/>
                </a:solidFill>
                <a:latin typeface="Alexandria Medium" pitchFamily="2" charset="-78"/>
                <a:cs typeface="Alexandria Medium" pitchFamily="2" charset="-78"/>
              </a:rPr>
              <a:t>starts with identifying who your stakeholders are, their role, power and influence in the project, and their current and desired levels of support for the project. </a:t>
            </a:r>
          </a:p>
          <a:p>
            <a:pPr algn="ctr">
              <a:lnSpc>
                <a:spcPct val="200000"/>
              </a:lnSpc>
            </a:pPr>
            <a:r>
              <a:rPr lang="en-US" sz="2000" i="1" dirty="0">
                <a:solidFill>
                  <a:schemeClr val="accent6">
                    <a:lumMod val="50000"/>
                  </a:schemeClr>
                </a:solidFill>
                <a:latin typeface="Alexandria Medium" pitchFamily="2" charset="-78"/>
                <a:cs typeface="Alexandria Medium" pitchFamily="2" charset="-78"/>
              </a:rPr>
              <a:t>The next step is understanding how to engage your stakeholders </a:t>
            </a:r>
            <a:r>
              <a:rPr lang="en-US" sz="2000" i="1" dirty="0">
                <a:solidFill>
                  <a:srgbClr val="002060"/>
                </a:solidFill>
                <a:latin typeface="Alexandria Medium" pitchFamily="2" charset="-78"/>
                <a:cs typeface="Alexandria Medium" pitchFamily="2" charset="-78"/>
              </a:rPr>
              <a:t>in order to keep them informed and move them toward the level of support needed for the project to succeed.</a:t>
            </a:r>
          </a:p>
        </p:txBody>
      </p:sp>
      <p:sp>
        <p:nvSpPr>
          <p:cNvPr id="4" name="Rectangle: Rounded Corners 3">
            <a:extLst>
              <a:ext uri="{FF2B5EF4-FFF2-40B4-BE49-F238E27FC236}">
                <a16:creationId xmlns:a16="http://schemas.microsoft.com/office/drawing/2014/main" id="{D04AC347-B462-B992-933A-D09678B9680F}"/>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07FA374-B70D-CDFD-4934-E6684B13DC11}"/>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Identifying Stakeholders</a:t>
            </a:r>
          </a:p>
        </p:txBody>
      </p:sp>
      <p:sp>
        <p:nvSpPr>
          <p:cNvPr id="7" name="TextBox 6">
            <a:extLst>
              <a:ext uri="{FF2B5EF4-FFF2-40B4-BE49-F238E27FC236}">
                <a16:creationId xmlns:a16="http://schemas.microsoft.com/office/drawing/2014/main" id="{8FF2C6A8-0118-6FB0-7CD6-D5288C94B9D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728444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D78898-E7AB-DCEF-4AEA-BEE1A130943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836B0CB-C30D-91BA-51EE-8D47C8722F6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ED60470-5764-2217-75E2-100A781C20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53F6B2B-D4F1-22A3-B01C-BE50A9EB2C9D}"/>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FA4C7251-FDA0-6F90-57BC-6A7181A5A07D}"/>
              </a:ext>
            </a:extLst>
          </p:cNvPr>
          <p:cNvSpPr/>
          <p:nvPr/>
        </p:nvSpPr>
        <p:spPr>
          <a:xfrm>
            <a:off x="569419" y="2024873"/>
            <a:ext cx="10862580" cy="4621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D87ABE6E-76CD-6516-EDDE-D563A25EE1CD}"/>
              </a:ext>
            </a:extLst>
          </p:cNvPr>
          <p:cNvSpPr/>
          <p:nvPr/>
        </p:nvSpPr>
        <p:spPr>
          <a:xfrm>
            <a:off x="599767" y="2128176"/>
            <a:ext cx="10805751" cy="4442819"/>
          </a:xfrm>
          <a:prstGeom prst="rect">
            <a:avLst/>
          </a:prstGeom>
        </p:spPr>
        <p:txBody>
          <a:bodyPr wrap="square">
            <a:spAutoFit/>
          </a:bodyPr>
          <a:lstStyle/>
          <a:p>
            <a:pPr algn="just">
              <a:lnSpc>
                <a:spcPct val="200000"/>
              </a:lnSpc>
            </a:pPr>
            <a:r>
              <a:rPr lang="en-US" b="1" dirty="0">
                <a:solidFill>
                  <a:schemeClr val="accent6">
                    <a:lumMod val="50000"/>
                  </a:schemeClr>
                </a:solidFill>
                <a:latin typeface="Alexandria" pitchFamily="2" charset="-78"/>
                <a:cs typeface="Alexandria" pitchFamily="2" charset="-78"/>
              </a:rPr>
              <a:t>Stakeholder Engagement Assessment Matrix</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The stakeholder engagement assessment matrix is a project-management tool.</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It can help project teams understand and track stakeholders until the project is completed.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The matrix lists stakeholders and categorizes their current and desired engagement levels.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Common categories include “Unaware,” “Resistant,” “Neutral,” “Supportive,” and “Leading.”</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This tool lets you visually manage relationships and ensure all stakeholders are appropriately engaged. Regularly updating it throughout the project lifecycle ensures stakeholders stay informed and supportive.</a:t>
            </a:r>
          </a:p>
        </p:txBody>
      </p:sp>
      <p:sp>
        <p:nvSpPr>
          <p:cNvPr id="4" name="Rectangle: Rounded Corners 3">
            <a:extLst>
              <a:ext uri="{FF2B5EF4-FFF2-40B4-BE49-F238E27FC236}">
                <a16:creationId xmlns:a16="http://schemas.microsoft.com/office/drawing/2014/main" id="{DE0914C2-43D8-0FEE-DB30-D86113F7728A}"/>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E61BC5F-E309-1571-F58B-A8CBCE146DE9}"/>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Stakeholder Engagement Assessment Matrix</a:t>
            </a:r>
          </a:p>
        </p:txBody>
      </p:sp>
      <p:sp>
        <p:nvSpPr>
          <p:cNvPr id="7" name="TextBox 6">
            <a:extLst>
              <a:ext uri="{FF2B5EF4-FFF2-40B4-BE49-F238E27FC236}">
                <a16:creationId xmlns:a16="http://schemas.microsoft.com/office/drawing/2014/main" id="{CE79EE43-D3E6-572C-D15F-174F6C397DB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980087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73BA42-5F69-D81B-89F9-C886B97B7A2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164892C-0225-F7C7-6292-8B685935308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2433945-F7AB-10EF-5C7C-41E57F23A1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C3039EB-A2CD-4716-A132-44A3B7A05C47}"/>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4" name="Rectangle: Rounded Corners 3">
            <a:extLst>
              <a:ext uri="{FF2B5EF4-FFF2-40B4-BE49-F238E27FC236}">
                <a16:creationId xmlns:a16="http://schemas.microsoft.com/office/drawing/2014/main" id="{81B79AE5-0171-90FC-E02E-CB1272171230}"/>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61C27F8-F56F-0C44-992F-9FEA44360419}"/>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Stakeholder Engagement Assessment Matrix</a:t>
            </a:r>
          </a:p>
        </p:txBody>
      </p:sp>
      <p:sp>
        <p:nvSpPr>
          <p:cNvPr id="7" name="TextBox 6">
            <a:extLst>
              <a:ext uri="{FF2B5EF4-FFF2-40B4-BE49-F238E27FC236}">
                <a16:creationId xmlns:a16="http://schemas.microsoft.com/office/drawing/2014/main" id="{48CF47D8-103A-1F73-23FE-479ECB26CF9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1" name="Picture 10">
            <a:extLst>
              <a:ext uri="{FF2B5EF4-FFF2-40B4-BE49-F238E27FC236}">
                <a16:creationId xmlns:a16="http://schemas.microsoft.com/office/drawing/2014/main" id="{0ED69693-F8CC-F6AA-FC94-56896C29783D}"/>
              </a:ext>
            </a:extLst>
          </p:cNvPr>
          <p:cNvPicPr>
            <a:picLocks noChangeAspect="1"/>
          </p:cNvPicPr>
          <p:nvPr/>
        </p:nvPicPr>
        <p:blipFill>
          <a:blip r:embed="rId3"/>
          <a:stretch>
            <a:fillRect/>
          </a:stretch>
        </p:blipFill>
        <p:spPr>
          <a:xfrm>
            <a:off x="1294730" y="2008205"/>
            <a:ext cx="9048805" cy="4883482"/>
          </a:xfrm>
          <a:prstGeom prst="rect">
            <a:avLst/>
          </a:prstGeom>
        </p:spPr>
      </p:pic>
    </p:spTree>
    <p:extLst>
      <p:ext uri="{BB962C8B-B14F-4D97-AF65-F5344CB8AC3E}">
        <p14:creationId xmlns:p14="http://schemas.microsoft.com/office/powerpoint/2010/main" val="33941594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E2B0F6-7044-C54D-0C6E-58093370640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95ED15F-B514-ED25-8560-062C790C89C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59FDB28-B4B0-0993-7158-4F818AFEC3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5D147E1-1A53-984E-BE17-6510A5372CED}"/>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5DF8170A-3C61-3EB7-55D2-6C5FDB817E11}"/>
              </a:ext>
            </a:extLst>
          </p:cNvPr>
          <p:cNvSpPr/>
          <p:nvPr/>
        </p:nvSpPr>
        <p:spPr>
          <a:xfrm>
            <a:off x="569419" y="2024873"/>
            <a:ext cx="10862580" cy="4621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566BEBC0-A516-40F9-D8B6-AF7A8456F7E6}"/>
              </a:ext>
            </a:extLst>
          </p:cNvPr>
          <p:cNvSpPr/>
          <p:nvPr/>
        </p:nvSpPr>
        <p:spPr>
          <a:xfrm>
            <a:off x="599767" y="2128176"/>
            <a:ext cx="10805751" cy="4615944"/>
          </a:xfrm>
          <a:prstGeom prst="rect">
            <a:avLst/>
          </a:prstGeom>
        </p:spPr>
        <p:txBody>
          <a:bodyPr wrap="square">
            <a:spAutoFit/>
          </a:bodyPr>
          <a:lstStyle/>
          <a:p>
            <a:pPr algn="just">
              <a:lnSpc>
                <a:spcPct val="150000"/>
              </a:lnSpc>
            </a:pPr>
            <a:r>
              <a:rPr lang="en-US" b="1" dirty="0">
                <a:solidFill>
                  <a:schemeClr val="accent6">
                    <a:lumMod val="50000"/>
                  </a:schemeClr>
                </a:solidFill>
                <a:latin typeface="Alexandria" pitchFamily="2" charset="-78"/>
                <a:cs typeface="Alexandria" pitchFamily="2" charset="-78"/>
              </a:rPr>
              <a:t>Stakeholder Engagement Assessment Matrix</a:t>
            </a:r>
          </a:p>
          <a:p>
            <a:pPr marL="342900" indent="-342900" algn="just">
              <a:lnSpc>
                <a:spcPct val="150000"/>
              </a:lnSpc>
              <a:buFont typeface="Arial" panose="020B0604020202020204" pitchFamily="34" charset="0"/>
              <a:buChar char="•"/>
            </a:pPr>
            <a:r>
              <a:rPr lang="en-US" b="1" dirty="0">
                <a:solidFill>
                  <a:srgbClr val="FF0000"/>
                </a:solidFill>
                <a:latin typeface="Alexandria Light" pitchFamily="2" charset="-78"/>
                <a:cs typeface="Alexandria Light" pitchFamily="2" charset="-78"/>
              </a:rPr>
              <a:t>Stakeholder A (Organization Chairman): </a:t>
            </a:r>
            <a:r>
              <a:rPr lang="en-US" dirty="0">
                <a:latin typeface="Alexandria Light" pitchFamily="2" charset="-78"/>
                <a:cs typeface="Alexandria Light" pitchFamily="2" charset="-78"/>
              </a:rPr>
              <a:t>This stakeholder greatly influenced the project’s success. Initially, this stakeholder was in the “Responsive/Supportive” category but was moved to the “Leading/Principal” category after effective communication.</a:t>
            </a:r>
          </a:p>
          <a:p>
            <a:pPr marL="342900" indent="-342900" algn="just">
              <a:lnSpc>
                <a:spcPct val="150000"/>
              </a:lnSpc>
              <a:buFont typeface="Arial" panose="020B0604020202020204" pitchFamily="34" charset="0"/>
              <a:buChar char="•"/>
            </a:pPr>
            <a:r>
              <a:rPr lang="en-US" b="1" dirty="0">
                <a:solidFill>
                  <a:srgbClr val="FF0000"/>
                </a:solidFill>
                <a:latin typeface="Alexandria Light" pitchFamily="2" charset="-78"/>
                <a:cs typeface="Alexandria Light" pitchFamily="2" charset="-78"/>
              </a:rPr>
              <a:t>Stakeholder B (Project CEO): </a:t>
            </a:r>
            <a:r>
              <a:rPr lang="en-US" dirty="0">
                <a:latin typeface="Alexandria Light" pitchFamily="2" charset="-78"/>
                <a:cs typeface="Alexandria Light" pitchFamily="2" charset="-78"/>
              </a:rPr>
              <a:t>This stakeholder exhibited moderate interest but high influence. This stakeholder is currently categorized as “Unwilling/Resistant to Change” but must be brought to at least a “Supportive” level to ensure active and constructive input, which is vital for project success.</a:t>
            </a:r>
          </a:p>
          <a:p>
            <a:pPr marL="342900" indent="-342900" algn="just">
              <a:lnSpc>
                <a:spcPct val="150000"/>
              </a:lnSpc>
              <a:buFont typeface="Arial" panose="020B0604020202020204" pitchFamily="34" charset="0"/>
              <a:buChar char="•"/>
            </a:pPr>
            <a:r>
              <a:rPr lang="en-US" b="1" dirty="0">
                <a:solidFill>
                  <a:srgbClr val="FF0000"/>
                </a:solidFill>
                <a:latin typeface="Alexandria Light" pitchFamily="2" charset="-78"/>
                <a:cs typeface="Alexandria Light" pitchFamily="2" charset="-78"/>
              </a:rPr>
              <a:t>Stakeholder C (General Manager): </a:t>
            </a:r>
            <a:r>
              <a:rPr lang="en-US" dirty="0">
                <a:latin typeface="Alexandria Light" pitchFamily="2" charset="-78"/>
                <a:cs typeface="Alexandria Light" pitchFamily="2" charset="-78"/>
              </a:rPr>
              <a:t>This stakeholder had low interest but moderate project influence. Although they were initially in a “Neutral” position, the project manager aims to elevate their engagement to at least a “Supportive” role.</a:t>
            </a:r>
          </a:p>
        </p:txBody>
      </p:sp>
      <p:sp>
        <p:nvSpPr>
          <p:cNvPr id="4" name="Rectangle: Rounded Corners 3">
            <a:extLst>
              <a:ext uri="{FF2B5EF4-FFF2-40B4-BE49-F238E27FC236}">
                <a16:creationId xmlns:a16="http://schemas.microsoft.com/office/drawing/2014/main" id="{D8D85CCA-BA1E-0966-F32F-CEBB63867BCE}"/>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A6C4F74-AE2D-23DF-FE41-5E62062E4734}"/>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Stakeholder Engagement Assessment Matrix</a:t>
            </a:r>
          </a:p>
        </p:txBody>
      </p:sp>
      <p:sp>
        <p:nvSpPr>
          <p:cNvPr id="7" name="TextBox 6">
            <a:extLst>
              <a:ext uri="{FF2B5EF4-FFF2-40B4-BE49-F238E27FC236}">
                <a16:creationId xmlns:a16="http://schemas.microsoft.com/office/drawing/2014/main" id="{AB85B24D-4A23-6F3E-3E66-2CE7B02DFE1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485398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D7586A-886F-4AFB-5EC1-A5978E049FD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10651CD-061E-C682-2710-0A4D6C72260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194F599-C3B3-F381-682B-CC9F68E62A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80CE30F-7CF9-3793-981E-0E259E464831}"/>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6972DEF0-7A5E-5A39-344B-D5A554BE11FB}"/>
              </a:ext>
            </a:extLst>
          </p:cNvPr>
          <p:cNvSpPr/>
          <p:nvPr/>
        </p:nvSpPr>
        <p:spPr>
          <a:xfrm>
            <a:off x="569419" y="2024873"/>
            <a:ext cx="10862580" cy="4621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5ADE8AAF-F6C9-1C31-F9DB-56EA3430B78F}"/>
              </a:ext>
            </a:extLst>
          </p:cNvPr>
          <p:cNvSpPr/>
          <p:nvPr/>
        </p:nvSpPr>
        <p:spPr>
          <a:xfrm>
            <a:off x="599767" y="2128176"/>
            <a:ext cx="10805751" cy="3888821"/>
          </a:xfrm>
          <a:prstGeom prst="rect">
            <a:avLst/>
          </a:prstGeom>
        </p:spPr>
        <p:txBody>
          <a:bodyPr wrap="square">
            <a:spAutoFit/>
          </a:bodyPr>
          <a:lstStyle/>
          <a:p>
            <a:pPr algn="just">
              <a:lnSpc>
                <a:spcPct val="200000"/>
              </a:lnSpc>
            </a:pPr>
            <a:r>
              <a:rPr lang="en-US" b="1" dirty="0">
                <a:solidFill>
                  <a:schemeClr val="accent6">
                    <a:lumMod val="50000"/>
                  </a:schemeClr>
                </a:solidFill>
                <a:latin typeface="Alexandria" pitchFamily="2" charset="-78"/>
                <a:cs typeface="Alexandria" pitchFamily="2" charset="-78"/>
              </a:rPr>
              <a:t>Benefits of a Stakeholder Engagement Assessment Matrix:</a:t>
            </a:r>
          </a:p>
          <a:p>
            <a:pPr marL="342900" indent="-342900" algn="just">
              <a:lnSpc>
                <a:spcPct val="200000"/>
              </a:lnSpc>
              <a:buFont typeface="+mj-lt"/>
              <a:buAutoNum type="arabicPeriod"/>
            </a:pPr>
            <a:r>
              <a:rPr lang="en-US" b="1" dirty="0">
                <a:solidFill>
                  <a:srgbClr val="FF0000"/>
                </a:solidFill>
                <a:latin typeface="Alexandria Light" pitchFamily="2" charset="-78"/>
                <a:cs typeface="Alexandria Light" pitchFamily="2" charset="-78"/>
              </a:rPr>
              <a:t>Creates Awareness</a:t>
            </a:r>
            <a:r>
              <a:rPr lang="en-US" dirty="0">
                <a:latin typeface="Alexandria Light" pitchFamily="2" charset="-78"/>
                <a:cs typeface="Alexandria Light" pitchFamily="2" charset="-78"/>
              </a:rPr>
              <a:t>: You will get an understanding of stakeholder skills, influence, and interests. This insight allows alignment between high-level stakeholders and project objectives, thus ensuring that everyone understands their role and the project’s goals.</a:t>
            </a:r>
          </a:p>
          <a:p>
            <a:pPr marL="342900" indent="-342900" algn="just">
              <a:lnSpc>
                <a:spcPct val="200000"/>
              </a:lnSpc>
              <a:buFont typeface="+mj-lt"/>
              <a:buAutoNum type="arabicPeriod"/>
            </a:pPr>
            <a:r>
              <a:rPr lang="en-US" b="1" dirty="0">
                <a:solidFill>
                  <a:srgbClr val="FF0000"/>
                </a:solidFill>
                <a:latin typeface="Alexandria Light" pitchFamily="2" charset="-78"/>
                <a:cs typeface="Alexandria Light" pitchFamily="2" charset="-78"/>
              </a:rPr>
              <a:t>Encourages Stakeholder Participation</a:t>
            </a:r>
            <a:r>
              <a:rPr lang="en-US" dirty="0">
                <a:latin typeface="Alexandria Light" pitchFamily="2" charset="-78"/>
                <a:cs typeface="Alexandria Light" pitchFamily="2" charset="-78"/>
              </a:rPr>
              <a:t>: Involving stakeholders increase their engagement, accountability, and commitment, thus leading to a higher level of responsibility to perform their roles effectively..</a:t>
            </a:r>
          </a:p>
        </p:txBody>
      </p:sp>
      <p:sp>
        <p:nvSpPr>
          <p:cNvPr id="4" name="Rectangle: Rounded Corners 3">
            <a:extLst>
              <a:ext uri="{FF2B5EF4-FFF2-40B4-BE49-F238E27FC236}">
                <a16:creationId xmlns:a16="http://schemas.microsoft.com/office/drawing/2014/main" id="{CF36E566-2810-316A-156A-0BDFBC41A00E}"/>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E31851B-E56C-D6FD-C6A3-1BB6EEEE7F59}"/>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Stakeholder Engagement Assessment Matrix</a:t>
            </a:r>
          </a:p>
        </p:txBody>
      </p:sp>
      <p:sp>
        <p:nvSpPr>
          <p:cNvPr id="7" name="TextBox 6">
            <a:extLst>
              <a:ext uri="{FF2B5EF4-FFF2-40B4-BE49-F238E27FC236}">
                <a16:creationId xmlns:a16="http://schemas.microsoft.com/office/drawing/2014/main" id="{8AC1BFC2-2470-A594-FADF-57C577149E4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189024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7CAAAB-6685-8829-6CE3-34BDF1FB3C4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50628ED-360B-15ED-BBA8-1397830CC64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3946A42-2F2A-F7C2-B9A1-15264B22A2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CD224E2-335B-A76F-F917-C28EE3C9285A}"/>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92835D84-DCC9-0097-179C-54A886C758A6}"/>
              </a:ext>
            </a:extLst>
          </p:cNvPr>
          <p:cNvSpPr/>
          <p:nvPr/>
        </p:nvSpPr>
        <p:spPr>
          <a:xfrm>
            <a:off x="569419" y="2024873"/>
            <a:ext cx="10862580" cy="4621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931E6BD1-44CA-C2D3-EEFF-C99DD531B358}"/>
              </a:ext>
            </a:extLst>
          </p:cNvPr>
          <p:cNvSpPr/>
          <p:nvPr/>
        </p:nvSpPr>
        <p:spPr>
          <a:xfrm>
            <a:off x="599767" y="2128176"/>
            <a:ext cx="10805751" cy="3334824"/>
          </a:xfrm>
          <a:prstGeom prst="rect">
            <a:avLst/>
          </a:prstGeom>
        </p:spPr>
        <p:txBody>
          <a:bodyPr wrap="square">
            <a:spAutoFit/>
          </a:bodyPr>
          <a:lstStyle/>
          <a:p>
            <a:pPr algn="just">
              <a:lnSpc>
                <a:spcPct val="200000"/>
              </a:lnSpc>
            </a:pPr>
            <a:r>
              <a:rPr lang="en-US" b="1" dirty="0">
                <a:solidFill>
                  <a:schemeClr val="accent6">
                    <a:lumMod val="50000"/>
                  </a:schemeClr>
                </a:solidFill>
                <a:latin typeface="Alexandria" pitchFamily="2" charset="-78"/>
                <a:cs typeface="Alexandria" pitchFamily="2" charset="-78"/>
              </a:rPr>
              <a:t>Benefits of a Stakeholder Engagement Assessment Matrix:</a:t>
            </a:r>
          </a:p>
          <a:p>
            <a:pPr marL="342900" indent="-342900" algn="just">
              <a:lnSpc>
                <a:spcPct val="200000"/>
              </a:lnSpc>
              <a:buFont typeface="+mj-lt"/>
              <a:buAutoNum type="arabicPeriod"/>
            </a:pPr>
            <a:r>
              <a:rPr lang="en-US" b="1" dirty="0">
                <a:solidFill>
                  <a:srgbClr val="FF0000"/>
                </a:solidFill>
                <a:latin typeface="Alexandria Light" pitchFamily="2" charset="-78"/>
                <a:cs typeface="Alexandria Light" pitchFamily="2" charset="-78"/>
              </a:rPr>
              <a:t>Improves Project Performance</a:t>
            </a:r>
            <a:r>
              <a:rPr lang="en-US" dirty="0">
                <a:latin typeface="Alexandria Light" pitchFamily="2" charset="-78"/>
                <a:cs typeface="Alexandria Light" pitchFamily="2" charset="-78"/>
              </a:rPr>
              <a:t>: Regular stakeholder feedback highlights areas for improvement, thus fostering a sense of ownership and increasing stakeholder contributions to the project.</a:t>
            </a:r>
          </a:p>
          <a:p>
            <a:pPr marL="342900" indent="-342900" algn="just">
              <a:lnSpc>
                <a:spcPct val="200000"/>
              </a:lnSpc>
              <a:buFont typeface="+mj-lt"/>
              <a:buAutoNum type="arabicPeriod"/>
            </a:pPr>
            <a:r>
              <a:rPr lang="en-US" b="1" dirty="0">
                <a:solidFill>
                  <a:srgbClr val="FF0000"/>
                </a:solidFill>
                <a:latin typeface="Alexandria Light" pitchFamily="2" charset="-78"/>
                <a:cs typeface="Alexandria Light" pitchFamily="2" charset="-78"/>
              </a:rPr>
              <a:t>Keeps the Project on Track</a:t>
            </a:r>
            <a:r>
              <a:rPr lang="en-US" dirty="0">
                <a:latin typeface="Alexandria Light" pitchFamily="2" charset="-78"/>
                <a:cs typeface="Alexandria Light" pitchFamily="2" charset="-78"/>
              </a:rPr>
              <a:t>: Engaged stakeholders promote collaboration, unity, and productivity, which can help keep the project on schedule.</a:t>
            </a:r>
          </a:p>
        </p:txBody>
      </p:sp>
      <p:sp>
        <p:nvSpPr>
          <p:cNvPr id="4" name="Rectangle: Rounded Corners 3">
            <a:extLst>
              <a:ext uri="{FF2B5EF4-FFF2-40B4-BE49-F238E27FC236}">
                <a16:creationId xmlns:a16="http://schemas.microsoft.com/office/drawing/2014/main" id="{B3F381BA-1B43-7969-09C4-FC53ED5E566F}"/>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261E7FE-DC0A-1631-FE2A-35D834F0F7A8}"/>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Stakeholder Engagement Assessment Matrix</a:t>
            </a:r>
          </a:p>
        </p:txBody>
      </p:sp>
      <p:sp>
        <p:nvSpPr>
          <p:cNvPr id="7" name="TextBox 6">
            <a:extLst>
              <a:ext uri="{FF2B5EF4-FFF2-40B4-BE49-F238E27FC236}">
                <a16:creationId xmlns:a16="http://schemas.microsoft.com/office/drawing/2014/main" id="{F712576E-8C4D-ADC9-D7DC-79A6551BA4A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565561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FB6C91-D628-DE8D-F4B0-4BC76531656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EADA0A9-6AE9-846B-2465-5BFBB091781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9823379-5DB1-24C2-9178-604B9D23FF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27F64BF-F51E-1F1E-2732-AF37A9112FFE}"/>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4" name="Rectangle: Rounded Corners 3">
            <a:extLst>
              <a:ext uri="{FF2B5EF4-FFF2-40B4-BE49-F238E27FC236}">
                <a16:creationId xmlns:a16="http://schemas.microsoft.com/office/drawing/2014/main" id="{A5F6F78C-0A1B-4B02-E4F9-16648650501B}"/>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3A4D943-7EF6-966C-B965-B0B6F0041B53}"/>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Effective Stakeholder Engagement</a:t>
            </a:r>
          </a:p>
        </p:txBody>
      </p:sp>
      <p:sp>
        <p:nvSpPr>
          <p:cNvPr id="7" name="TextBox 6">
            <a:extLst>
              <a:ext uri="{FF2B5EF4-FFF2-40B4-BE49-F238E27FC236}">
                <a16:creationId xmlns:a16="http://schemas.microsoft.com/office/drawing/2014/main" id="{D7DC2033-D0EA-F98C-F079-030864DBCCA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5122" name="Picture 2" descr="What to take into consideration when choosing stakeholder management tools  - Engagement Hub">
            <a:extLst>
              <a:ext uri="{FF2B5EF4-FFF2-40B4-BE49-F238E27FC236}">
                <a16:creationId xmlns:a16="http://schemas.microsoft.com/office/drawing/2014/main" id="{49B9181E-B05F-63C3-2104-CB1E8A6F85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48757" y="2465226"/>
            <a:ext cx="8143875" cy="37338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54282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52BE91-A1F3-CF5A-2C0A-FDC65E2D93F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2C853F1-D759-387B-C8A1-9EA3B2B02A3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815BEF0-836F-F971-1091-0ADD94E555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08D3E3B-1389-6537-B401-6B89273DE685}"/>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822AC760-0E4E-B6BF-FC39-60F20BC86158}"/>
              </a:ext>
            </a:extLst>
          </p:cNvPr>
          <p:cNvSpPr/>
          <p:nvPr/>
        </p:nvSpPr>
        <p:spPr>
          <a:xfrm>
            <a:off x="569419" y="2024874"/>
            <a:ext cx="10862580" cy="41741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9129BF98-9FDB-8E4F-00E3-1A9F3D4359D9}"/>
              </a:ext>
            </a:extLst>
          </p:cNvPr>
          <p:cNvSpPr/>
          <p:nvPr/>
        </p:nvSpPr>
        <p:spPr>
          <a:xfrm>
            <a:off x="599767" y="2128176"/>
            <a:ext cx="10805751" cy="3784947"/>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Engaging with stakeholders is not a one-time event but an ongoing process throughout the project lifecycle. Key strategies for effective stakeholder engagement:</a:t>
            </a:r>
          </a:p>
          <a:p>
            <a:pPr marL="342900" indent="-342900" algn="just">
              <a:lnSpc>
                <a:spcPct val="150000"/>
              </a:lnSpc>
              <a:buFont typeface="+mj-lt"/>
              <a:buAutoNum type="arabicPeriod"/>
            </a:pPr>
            <a:r>
              <a:rPr lang="en-US" b="1" dirty="0">
                <a:solidFill>
                  <a:srgbClr val="FF0000"/>
                </a:solidFill>
                <a:latin typeface="Alexandria Black" pitchFamily="2" charset="-78"/>
                <a:cs typeface="Alexandria Black" pitchFamily="2" charset="-78"/>
              </a:rPr>
              <a:t>Identify and Prioritize Stakeholders:</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Conduct a thorough stakeholder analysis to identify all relevant individuals and groups, assess their interests and influence, and prioritize them based on their impact on the project</a:t>
            </a:r>
          </a:p>
          <a:p>
            <a:pPr marL="342900" indent="-342900" algn="just">
              <a:lnSpc>
                <a:spcPct val="150000"/>
              </a:lnSpc>
              <a:buFont typeface="+mj-lt"/>
              <a:buAutoNum type="arabicPeriod" startAt="2"/>
            </a:pPr>
            <a:r>
              <a:rPr lang="en-US" b="1" dirty="0">
                <a:solidFill>
                  <a:srgbClr val="FF0000"/>
                </a:solidFill>
                <a:latin typeface="Alexandria Black" pitchFamily="2" charset="-78"/>
                <a:cs typeface="Alexandria Black" pitchFamily="2" charset="-78"/>
              </a:rPr>
              <a:t>Communicate Openly and Transparently: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Establish clear channels of communication to keep stakeholders informed about project developments, milestones, and any potential issues or concerns. Encourage feedback and address any questions or grievances promptly.</a:t>
            </a:r>
          </a:p>
        </p:txBody>
      </p:sp>
      <p:sp>
        <p:nvSpPr>
          <p:cNvPr id="4" name="Rectangle: Rounded Corners 3">
            <a:extLst>
              <a:ext uri="{FF2B5EF4-FFF2-40B4-BE49-F238E27FC236}">
                <a16:creationId xmlns:a16="http://schemas.microsoft.com/office/drawing/2014/main" id="{5D983ADF-5417-D910-5B66-2BB92749C251}"/>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9970F9E-6F20-C0E7-88B5-F2E121A96613}"/>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Effective Stakeholder Engagement</a:t>
            </a:r>
          </a:p>
        </p:txBody>
      </p:sp>
      <p:sp>
        <p:nvSpPr>
          <p:cNvPr id="7" name="TextBox 6">
            <a:extLst>
              <a:ext uri="{FF2B5EF4-FFF2-40B4-BE49-F238E27FC236}">
                <a16:creationId xmlns:a16="http://schemas.microsoft.com/office/drawing/2014/main" id="{245FC63D-6030-BA5D-A83C-8C8ADDE857A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795254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CAC87-160F-A6A3-1E47-CF694B27583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05F60B-A1D5-EE85-7141-741A92F8C7B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D3D1EB5-7B9D-1FBD-9937-22936C4586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D5AC3D9-36DD-606F-3AC3-1FD24B72DAF1}"/>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90AC72BD-9B1E-3986-8F1E-8CF47B598935}"/>
              </a:ext>
            </a:extLst>
          </p:cNvPr>
          <p:cNvSpPr/>
          <p:nvPr/>
        </p:nvSpPr>
        <p:spPr>
          <a:xfrm>
            <a:off x="569419" y="2024874"/>
            <a:ext cx="10862580" cy="41741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CAF19A2C-31DF-5727-CEEE-6DD5470098EE}"/>
              </a:ext>
            </a:extLst>
          </p:cNvPr>
          <p:cNvSpPr/>
          <p:nvPr/>
        </p:nvSpPr>
        <p:spPr>
          <a:xfrm>
            <a:off x="599767" y="2128176"/>
            <a:ext cx="10805751" cy="3784947"/>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Engaging with stakeholders is not a one-time event but an ongoing process throughout the project lifecycle. Key strategies for effective stakeholder engagement:</a:t>
            </a:r>
          </a:p>
          <a:p>
            <a:pPr marL="342900" indent="-342900" algn="just">
              <a:lnSpc>
                <a:spcPct val="150000"/>
              </a:lnSpc>
              <a:buFont typeface="+mj-lt"/>
              <a:buAutoNum type="arabicPeriod" startAt="3"/>
            </a:pPr>
            <a:r>
              <a:rPr lang="en-US" b="1" dirty="0">
                <a:solidFill>
                  <a:srgbClr val="FF0000"/>
                </a:solidFill>
                <a:latin typeface="Alexandria Black" pitchFamily="2" charset="-78"/>
                <a:cs typeface="Alexandria Black" pitchFamily="2" charset="-78"/>
              </a:rPr>
              <a:t>Involve Stakeholders in Decision-Making: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Actively involve stakeholders in key decision-making processes to ensure their perspectives are considered and their concerns are addressed. This promotes ownership and commitment to the project's success.</a:t>
            </a:r>
          </a:p>
          <a:p>
            <a:pPr marL="342900" indent="-342900" algn="just">
              <a:lnSpc>
                <a:spcPct val="150000"/>
              </a:lnSpc>
              <a:buFont typeface="+mj-lt"/>
              <a:buAutoNum type="arabicPeriod" startAt="4"/>
            </a:pPr>
            <a:r>
              <a:rPr lang="en-US" b="1" dirty="0">
                <a:solidFill>
                  <a:srgbClr val="FF0000"/>
                </a:solidFill>
                <a:latin typeface="Alexandria Black" pitchFamily="2" charset="-78"/>
                <a:cs typeface="Alexandria Black" pitchFamily="2" charset="-78"/>
              </a:rPr>
              <a:t>Regularly Review and Adapt: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Continuously monitor and evaluate stakeholder engagement efforts, soliciting feedback and making adjustments as necessary to meet evolving needs and expectations.</a:t>
            </a:r>
          </a:p>
        </p:txBody>
      </p:sp>
      <p:sp>
        <p:nvSpPr>
          <p:cNvPr id="4" name="Rectangle: Rounded Corners 3">
            <a:extLst>
              <a:ext uri="{FF2B5EF4-FFF2-40B4-BE49-F238E27FC236}">
                <a16:creationId xmlns:a16="http://schemas.microsoft.com/office/drawing/2014/main" id="{BAF44159-C41D-BE4D-1F92-D7B798070D89}"/>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6946F24-46FD-1DD2-86E6-F601B3FDB076}"/>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Effective Stakeholder Engagement</a:t>
            </a:r>
          </a:p>
        </p:txBody>
      </p:sp>
      <p:sp>
        <p:nvSpPr>
          <p:cNvPr id="7" name="TextBox 6">
            <a:extLst>
              <a:ext uri="{FF2B5EF4-FFF2-40B4-BE49-F238E27FC236}">
                <a16:creationId xmlns:a16="http://schemas.microsoft.com/office/drawing/2014/main" id="{A65406B2-8847-6C7E-B39D-6F1F2C836B4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329746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3E9C9A-B982-D0F7-0F24-028379097FA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27A35AA-4371-CE7B-0EAF-4A1E8A2B9A9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94C6A16-625F-1D38-70F9-49E5960605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56E17B3-1805-B2C3-4759-9030B61D5BEA}"/>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407CCF93-6758-E2C3-DC7F-B294BCC39071}"/>
              </a:ext>
            </a:extLst>
          </p:cNvPr>
          <p:cNvSpPr/>
          <p:nvPr/>
        </p:nvSpPr>
        <p:spPr>
          <a:xfrm>
            <a:off x="569419" y="2024874"/>
            <a:ext cx="10862580" cy="41741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3">
            <a:extLst>
              <a:ext uri="{FF2B5EF4-FFF2-40B4-BE49-F238E27FC236}">
                <a16:creationId xmlns:a16="http://schemas.microsoft.com/office/drawing/2014/main" id="{A0CCCD2E-DD5D-8B71-7E46-C0DFF37DB26F}"/>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FBC64D6-6F94-7969-6DAF-630CAA25A637}"/>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Effective Stakeholder Engagement</a:t>
            </a:r>
          </a:p>
        </p:txBody>
      </p:sp>
      <p:sp>
        <p:nvSpPr>
          <p:cNvPr id="7" name="TextBox 6">
            <a:extLst>
              <a:ext uri="{FF2B5EF4-FFF2-40B4-BE49-F238E27FC236}">
                <a16:creationId xmlns:a16="http://schemas.microsoft.com/office/drawing/2014/main" id="{99B32060-2BB5-A7E8-A11F-B8FB6DFB4EA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 name="Picture 9">
            <a:extLst>
              <a:ext uri="{FF2B5EF4-FFF2-40B4-BE49-F238E27FC236}">
                <a16:creationId xmlns:a16="http://schemas.microsoft.com/office/drawing/2014/main" id="{A3AC35E0-BA43-519A-522A-256F4B9293ED}"/>
              </a:ext>
            </a:extLst>
          </p:cNvPr>
          <p:cNvPicPr>
            <a:picLocks noChangeAspect="1"/>
          </p:cNvPicPr>
          <p:nvPr/>
        </p:nvPicPr>
        <p:blipFill>
          <a:blip r:embed="rId3"/>
          <a:stretch>
            <a:fillRect/>
          </a:stretch>
        </p:blipFill>
        <p:spPr>
          <a:xfrm>
            <a:off x="2298012" y="2111848"/>
            <a:ext cx="7091794" cy="4020291"/>
          </a:xfrm>
          <a:prstGeom prst="rect">
            <a:avLst/>
          </a:prstGeom>
        </p:spPr>
      </p:pic>
    </p:spTree>
    <p:extLst>
      <p:ext uri="{BB962C8B-B14F-4D97-AF65-F5344CB8AC3E}">
        <p14:creationId xmlns:p14="http://schemas.microsoft.com/office/powerpoint/2010/main" val="368295850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86A44D-DB44-7DF6-E087-81BD4586697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0C674D1-80A6-E564-624E-38FC8AEA212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CCEFC32-764A-8553-BF03-1F882A6E3D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9EC1421-1128-883B-6B92-B0B7F48D4680}"/>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Knowing Your Audience</a:t>
            </a:r>
          </a:p>
        </p:txBody>
      </p:sp>
      <p:sp>
        <p:nvSpPr>
          <p:cNvPr id="3" name="Rectangle: Rounded Corners 2">
            <a:extLst>
              <a:ext uri="{FF2B5EF4-FFF2-40B4-BE49-F238E27FC236}">
                <a16:creationId xmlns:a16="http://schemas.microsoft.com/office/drawing/2014/main" id="{86310724-5257-5338-0677-8446B3013D0C}"/>
              </a:ext>
            </a:extLst>
          </p:cNvPr>
          <p:cNvSpPr/>
          <p:nvPr/>
        </p:nvSpPr>
        <p:spPr>
          <a:xfrm>
            <a:off x="569419" y="2024874"/>
            <a:ext cx="10862580" cy="41741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3">
            <a:extLst>
              <a:ext uri="{FF2B5EF4-FFF2-40B4-BE49-F238E27FC236}">
                <a16:creationId xmlns:a16="http://schemas.microsoft.com/office/drawing/2014/main" id="{24E90516-149F-FDE9-C5AB-DF64E7C5BEFB}"/>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AD441CD-C881-38C0-F172-A46B39DE3B11}"/>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Effective Stakeholder Engagement</a:t>
            </a:r>
          </a:p>
        </p:txBody>
      </p:sp>
      <p:sp>
        <p:nvSpPr>
          <p:cNvPr id="7" name="TextBox 6">
            <a:extLst>
              <a:ext uri="{FF2B5EF4-FFF2-40B4-BE49-F238E27FC236}">
                <a16:creationId xmlns:a16="http://schemas.microsoft.com/office/drawing/2014/main" id="{0FAE932B-65B7-79C9-8128-4E7467F534D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2050" name="Picture 2" descr="stakeholder dos and donts">
            <a:extLst>
              <a:ext uri="{FF2B5EF4-FFF2-40B4-BE49-F238E27FC236}">
                <a16:creationId xmlns:a16="http://schemas.microsoft.com/office/drawing/2014/main" id="{68269429-1F80-034B-2BCF-974B5417A84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252" y="2086638"/>
            <a:ext cx="6989282" cy="40322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92881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1305EB-5861-3792-324E-F7788DE5973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2E4CDBE-587F-3FAC-322D-18FC1824CB0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F136040-4142-36D3-AFBD-6E00427974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3895D6E-0588-D1B0-9C08-834508C37AFF}"/>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4" name="Rectangle: Rounded Corners 3">
            <a:extLst>
              <a:ext uri="{FF2B5EF4-FFF2-40B4-BE49-F238E27FC236}">
                <a16:creationId xmlns:a16="http://schemas.microsoft.com/office/drawing/2014/main" id="{ED4ED892-2230-A048-55AB-38BD71E6160C}"/>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07E052F-0714-D5A6-0CDE-7AE04A8C01F9}"/>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Lecture Summary</a:t>
            </a:r>
          </a:p>
        </p:txBody>
      </p:sp>
      <p:sp>
        <p:nvSpPr>
          <p:cNvPr id="7" name="Rectangle: Rounded Corners 6">
            <a:extLst>
              <a:ext uri="{FF2B5EF4-FFF2-40B4-BE49-F238E27FC236}">
                <a16:creationId xmlns:a16="http://schemas.microsoft.com/office/drawing/2014/main" id="{1842A1DE-E7D3-FBC5-895E-4E1F56EB43BB}"/>
              </a:ext>
            </a:extLst>
          </p:cNvPr>
          <p:cNvSpPr/>
          <p:nvPr/>
        </p:nvSpPr>
        <p:spPr>
          <a:xfrm>
            <a:off x="570268" y="2063722"/>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4EC70EE9-6770-758E-8280-6096428F9402}"/>
              </a:ext>
            </a:extLst>
          </p:cNvPr>
          <p:cNvSpPr/>
          <p:nvPr/>
        </p:nvSpPr>
        <p:spPr>
          <a:xfrm>
            <a:off x="777600" y="2176858"/>
            <a:ext cx="10411706" cy="3695114"/>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2000" dirty="0">
                <a:latin typeface="Alexandria Light" pitchFamily="2" charset="-78"/>
                <a:cs typeface="Alexandria Light" pitchFamily="2" charset="-78"/>
              </a:rPr>
              <a:t>In essence, stakeholders are the </a:t>
            </a:r>
            <a:r>
              <a:rPr lang="en-US" sz="2000" b="1" dirty="0">
                <a:solidFill>
                  <a:schemeClr val="accent6">
                    <a:lumMod val="50000"/>
                  </a:schemeClr>
                </a:solidFill>
                <a:latin typeface="Alexandria Light" pitchFamily="2" charset="-78"/>
                <a:cs typeface="Alexandria Light" pitchFamily="2" charset="-78"/>
              </a:rPr>
              <a:t>lifeblood of any project</a:t>
            </a:r>
            <a:r>
              <a:rPr lang="en-US" sz="2000" dirty="0">
                <a:latin typeface="Alexandria Light" pitchFamily="2" charset="-78"/>
                <a:cs typeface="Alexandria Light" pitchFamily="2" charset="-78"/>
              </a:rPr>
              <a:t>, wielding the power to shape its trajectory and determine its success. </a:t>
            </a:r>
          </a:p>
          <a:p>
            <a:pPr marL="342900" indent="-342900" algn="just">
              <a:lnSpc>
                <a:spcPct val="200000"/>
              </a:lnSpc>
              <a:buFont typeface="Arial" panose="020B0604020202020204" pitchFamily="34" charset="0"/>
              <a:buChar char="•"/>
            </a:pPr>
            <a:r>
              <a:rPr lang="en-US" sz="2000" dirty="0">
                <a:latin typeface="Alexandria Light" pitchFamily="2" charset="-78"/>
                <a:cs typeface="Alexandria Light" pitchFamily="2" charset="-78"/>
              </a:rPr>
              <a:t>By recognizing the diverse interests and perspectives of stakeholders and actively engaging with them throughout the project lifecycle, organizations can </a:t>
            </a:r>
            <a:r>
              <a:rPr lang="en-US" sz="2000" b="1" dirty="0">
                <a:solidFill>
                  <a:schemeClr val="accent6">
                    <a:lumMod val="50000"/>
                  </a:schemeClr>
                </a:solidFill>
                <a:latin typeface="Alexandria Light" pitchFamily="2" charset="-78"/>
                <a:cs typeface="Alexandria Light" pitchFamily="2" charset="-78"/>
              </a:rPr>
              <a:t>foster collaboration, mitigate risks, and ultimately achieve their goals </a:t>
            </a:r>
            <a:r>
              <a:rPr lang="en-US" sz="2000" dirty="0">
                <a:latin typeface="Alexandria Light" pitchFamily="2" charset="-78"/>
                <a:cs typeface="Alexandria Light" pitchFamily="2" charset="-78"/>
              </a:rPr>
              <a:t>in a manner that is inclusive and sustainable.</a:t>
            </a:r>
          </a:p>
        </p:txBody>
      </p:sp>
    </p:spTree>
    <p:extLst>
      <p:ext uri="{BB962C8B-B14F-4D97-AF65-F5344CB8AC3E}">
        <p14:creationId xmlns:p14="http://schemas.microsoft.com/office/powerpoint/2010/main" val="3824397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C56B787-A7A4-4E5D-8C57-BDCC6446D8F9}"/>
</file>

<file path=customXml/itemProps2.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2482</TotalTime>
  <Words>2420</Words>
  <Application>Microsoft Office PowerPoint</Application>
  <PresentationFormat>Widescreen</PresentationFormat>
  <Paragraphs>208</Paragraphs>
  <Slides>41</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41</vt:i4>
      </vt:variant>
    </vt:vector>
  </HeadingPairs>
  <TitlesOfParts>
    <vt:vector size="51" baseType="lpstr">
      <vt:lpstr>Calibri Light</vt:lpstr>
      <vt:lpstr>Alexandria Light</vt:lpstr>
      <vt:lpstr>Alexandria Black</vt:lpstr>
      <vt:lpstr>Arial</vt:lpstr>
      <vt:lpstr>Alexandria</vt:lpstr>
      <vt:lpstr>Alexandria ExtraBold</vt:lpstr>
      <vt:lpstr>Calibri</vt:lpstr>
      <vt:lpstr>Alexandria Medium</vt:lpstr>
      <vt:lpstr>Alexandria SemiBold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340</cp:revision>
  <dcterms:created xsi:type="dcterms:W3CDTF">2023-04-29T09:08:00Z</dcterms:created>
  <dcterms:modified xsi:type="dcterms:W3CDTF">2025-05-30T19:38:24Z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