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61" r:id="rId3"/>
    <p:sldId id="259" r:id="rId4"/>
    <p:sldId id="258" r:id="rId5"/>
    <p:sldId id="302" r:id="rId6"/>
    <p:sldId id="262" r:id="rId7"/>
    <p:sldId id="263" r:id="rId8"/>
    <p:sldId id="265" r:id="rId9"/>
    <p:sldId id="266" r:id="rId10"/>
    <p:sldId id="269" r:id="rId11"/>
    <p:sldId id="267" r:id="rId12"/>
    <p:sldId id="268" r:id="rId13"/>
    <p:sldId id="271" r:id="rId14"/>
    <p:sldId id="270" r:id="rId15"/>
    <p:sldId id="274" r:id="rId16"/>
    <p:sldId id="275" r:id="rId17"/>
    <p:sldId id="276" r:id="rId18"/>
    <p:sldId id="303" r:id="rId19"/>
    <p:sldId id="272" r:id="rId20"/>
    <p:sldId id="277" r:id="rId21"/>
    <p:sldId id="278" r:id="rId22"/>
    <p:sldId id="305" r:id="rId23"/>
    <p:sldId id="280" r:id="rId24"/>
    <p:sldId id="281" r:id="rId25"/>
    <p:sldId id="279" r:id="rId26"/>
    <p:sldId id="284" r:id="rId27"/>
    <p:sldId id="285" r:id="rId28"/>
    <p:sldId id="283" r:id="rId29"/>
    <p:sldId id="287" r:id="rId30"/>
    <p:sldId id="286" r:id="rId31"/>
    <p:sldId id="289" r:id="rId32"/>
    <p:sldId id="304" r:id="rId33"/>
    <p:sldId id="290" r:id="rId34"/>
    <p:sldId id="273" r:id="rId35"/>
    <p:sldId id="3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8" d="100"/>
          <a:sy n="78" d="100"/>
        </p:scale>
        <p:origin x="100" y="6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2/13/2023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6563015" cy="1754326"/>
          </a:xfrm>
          <a:prstGeom prst="rect">
            <a:avLst/>
          </a:prstGeom>
          <a:noFill/>
        </p:spPr>
        <p:txBody>
          <a:bodyPr wrap="none" rtlCol="0">
            <a:spAutoFit/>
          </a:bodyPr>
          <a:lstStyle/>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Supply chain Management</a:t>
            </a:r>
          </a:p>
          <a:p>
            <a:endParaRPr lang="en-US" sz="3600" b="1" dirty="0">
              <a:solidFill>
                <a:schemeClr val="accent2">
                  <a:lumMod val="60000"/>
                  <a:lumOff val="40000"/>
                </a:schemeClr>
              </a:solidFill>
              <a:latin typeface="Tajawal Medium" panose="00000600000000000000" pitchFamily="2" charset="-78"/>
              <a:cs typeface="Tajawal Medium" panose="00000600000000000000" pitchFamily="2" charset="-78"/>
            </a:endParaRPr>
          </a:p>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Lecture-2</a:t>
            </a:r>
          </a:p>
        </p:txBody>
      </p:sp>
      <p:sp>
        <p:nvSpPr>
          <p:cNvPr id="3" name="Rectangle 2"/>
          <p:cNvSpPr/>
          <p:nvPr/>
        </p:nvSpPr>
        <p:spPr>
          <a:xfrm>
            <a:off x="6400800" y="3240235"/>
            <a:ext cx="5906668" cy="1384995"/>
          </a:xfrm>
          <a:prstGeom prst="rect">
            <a:avLst/>
          </a:prstGeom>
        </p:spPr>
        <p:txBody>
          <a:bodyPr wrap="square">
            <a:spAutoFit/>
          </a:bodyPr>
          <a:lstStyle/>
          <a:p>
            <a:r>
              <a:rPr lang="en-US" sz="2800" b="1" dirty="0"/>
              <a:t>PMG 660</a:t>
            </a:r>
          </a:p>
          <a:p>
            <a:r>
              <a:rPr lang="en-US" sz="2800" b="1" dirty="0"/>
              <a:t>Supply Chain Performance: Achieving Strategic Fit and Scope </a:t>
            </a:r>
          </a:p>
        </p:txBody>
      </p:sp>
    </p:spTree>
    <p:extLst>
      <p:ext uri="{BB962C8B-B14F-4D97-AF65-F5344CB8AC3E}">
        <p14:creationId xmlns:p14="http://schemas.microsoft.com/office/powerpoint/2010/main" val="1599982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Learning Objectives</a:t>
            </a:r>
          </a:p>
        </p:txBody>
      </p:sp>
      <p:sp>
        <p:nvSpPr>
          <p:cNvPr id="3" name="Content Placeholder 2"/>
          <p:cNvSpPr>
            <a:spLocks noGrp="1"/>
          </p:cNvSpPr>
          <p:nvPr>
            <p:ph idx="1"/>
          </p:nvPr>
        </p:nvSpPr>
        <p:spPr>
          <a:xfrm>
            <a:off x="900332" y="1825625"/>
            <a:ext cx="10453468" cy="4351338"/>
          </a:xfrm>
        </p:spPr>
        <p:txBody>
          <a:bodyPr>
            <a:norm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Explain why achieving strategic fit is critical to a company's overall success.</a:t>
            </a:r>
          </a:p>
          <a:p>
            <a:pPr marL="0" indent="0" algn="just">
              <a:buNone/>
            </a:pPr>
            <a:r>
              <a:rPr lang="en-US" sz="3200" b="1" dirty="0"/>
              <a:t>2. Describe how a company achieves strategic fit between its supply chain strategy and its </a:t>
            </a:r>
            <a:r>
              <a:rPr lang="en-US" sz="3200" b="1" dirty="0" smtClean="0"/>
              <a:t>competitive strategy</a:t>
            </a:r>
            <a:endParaRPr lang="en-US" sz="3200" b="1" dirty="0"/>
          </a:p>
          <a:p>
            <a:pPr marL="0" indent="0" algn="just">
              <a:buNone/>
            </a:pPr>
            <a:endParaRPr lang="en-US" sz="3200" b="1" dirty="0"/>
          </a:p>
          <a:p>
            <a:pPr marL="0" indent="0" algn="just">
              <a:buNone/>
            </a:pPr>
            <a:r>
              <a:rPr lang="en-US" sz="3200" b="1" dirty="0"/>
              <a:t>3. Discuss the importance of expanding the scope of strategic fit across the supply chain.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Competitive and supply chain strategies</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3200" b="1" dirty="0" smtClean="0"/>
              <a:t>A </a:t>
            </a:r>
            <a:r>
              <a:rPr lang="en-US" sz="3200" b="1" dirty="0"/>
              <a:t>company's competitive strategy defines, relative to its competitors, the set of customer needs that it seeks to satisfy through its products and services. </a:t>
            </a:r>
            <a:endParaRPr lang="en-US" sz="3200" b="1" dirty="0" smtClean="0"/>
          </a:p>
          <a:p>
            <a:pPr algn="just">
              <a:lnSpc>
                <a:spcPct val="100000"/>
              </a:lnSpc>
              <a:buFont typeface="Wingdings" panose="05000000000000000000" pitchFamily="2" charset="2"/>
              <a:buChar char="Ø"/>
            </a:pPr>
            <a:r>
              <a:rPr lang="en-US" sz="3200" b="1" dirty="0" smtClean="0"/>
              <a:t>For </a:t>
            </a:r>
            <a:r>
              <a:rPr lang="en-US" sz="3200" b="1" dirty="0"/>
              <a:t>example, Wal-Mart aims to provide high availability of a variety of products of reasonable quality at low prices. </a:t>
            </a:r>
            <a:endParaRPr lang="en-US" sz="3200" b="1" dirty="0" smtClean="0"/>
          </a:p>
          <a:p>
            <a:pPr algn="just">
              <a:lnSpc>
                <a:spcPct val="100000"/>
              </a:lnSpc>
              <a:buFont typeface="Wingdings" panose="05000000000000000000" pitchFamily="2" charset="2"/>
              <a:buChar char="Ø"/>
            </a:pPr>
            <a:r>
              <a:rPr lang="en-US" sz="3200" b="1" dirty="0" smtClean="0"/>
              <a:t>Most </a:t>
            </a:r>
            <a:r>
              <a:rPr lang="en-US" sz="3200" b="1" dirty="0"/>
              <a:t>products sold at Wal-Mart are commonplace (everything from home appliances to clothing) and can be purchased elsewhere. </a:t>
            </a:r>
          </a:p>
        </p:txBody>
      </p:sp>
      <p:pic>
        <p:nvPicPr>
          <p:cNvPr id="4" name="Picture 3"/>
          <p:cNvPicPr>
            <a:picLocks noChangeAspect="1"/>
          </p:cNvPicPr>
          <p:nvPr/>
        </p:nvPicPr>
        <p:blipFill>
          <a:blip r:embed="rId2"/>
          <a:stretch>
            <a:fillRect/>
          </a:stretch>
        </p:blipFill>
        <p:spPr>
          <a:xfrm>
            <a:off x="10390560" y="227521"/>
            <a:ext cx="1652159" cy="1463167"/>
          </a:xfrm>
          <a:prstGeom prst="rect">
            <a:avLst/>
          </a:prstGeom>
        </p:spPr>
      </p:pic>
    </p:spTree>
    <p:extLst>
      <p:ext uri="{BB962C8B-B14F-4D97-AF65-F5344CB8AC3E}">
        <p14:creationId xmlns:p14="http://schemas.microsoft.com/office/powerpoint/2010/main" val="8642442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227521"/>
            <a:ext cx="9834563" cy="1325563"/>
          </a:xfrm>
        </p:spPr>
        <p:txBody>
          <a:bodyPr/>
          <a:lstStyle/>
          <a:p>
            <a:r>
              <a:rPr lang="en-US" dirty="0"/>
              <a:t>Competitive and supply chain strategies</a:t>
            </a:r>
          </a:p>
        </p:txBody>
      </p:sp>
      <p:sp>
        <p:nvSpPr>
          <p:cNvPr id="3" name="Content Placeholder 2"/>
          <p:cNvSpPr>
            <a:spLocks noGrp="1"/>
          </p:cNvSpPr>
          <p:nvPr>
            <p:ph idx="1"/>
          </p:nvPr>
        </p:nvSpPr>
        <p:spPr>
          <a:xfrm>
            <a:off x="442914" y="1624012"/>
            <a:ext cx="11329986" cy="4619625"/>
          </a:xfrm>
        </p:spPr>
        <p:txBody>
          <a:bodyPr>
            <a:noAutofit/>
          </a:bodyPr>
          <a:lstStyle/>
          <a:p>
            <a:pPr marL="0" indent="0" algn="just">
              <a:lnSpc>
                <a:spcPct val="100000"/>
              </a:lnSpc>
              <a:buNone/>
            </a:pPr>
            <a:endParaRPr lang="en-US" sz="3200" b="1" dirty="0" smtClean="0"/>
          </a:p>
          <a:p>
            <a:pPr marL="0" indent="0" algn="just">
              <a:lnSpc>
                <a:spcPct val="100000"/>
              </a:lnSpc>
              <a:buNone/>
            </a:pPr>
            <a:r>
              <a:rPr lang="en-US" sz="3200" b="1" dirty="0" smtClean="0"/>
              <a:t>What </a:t>
            </a:r>
            <a:r>
              <a:rPr lang="en-US" sz="3200" b="1" dirty="0"/>
              <a:t>Wal-Mart provides is a low price and product availability.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McMaster-Carr </a:t>
            </a:r>
            <a:r>
              <a:rPr lang="en-US" sz="3200" b="1" dirty="0"/>
              <a:t>sells maintenance, repair, and operations (MRO) products.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It </a:t>
            </a:r>
            <a:r>
              <a:rPr lang="en-US" sz="3200" b="1" dirty="0"/>
              <a:t>offers more than 400,000 different products through both a catalog and a Web site. </a:t>
            </a:r>
            <a:endParaRPr lang="en-US" sz="3200" b="1" dirty="0" smtClean="0"/>
          </a:p>
          <a:p>
            <a:pPr marL="0" indent="0">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775936"/>
            <a:ext cx="10787062" cy="4524315"/>
          </a:xfrm>
          <a:prstGeom prst="rect">
            <a:avLst/>
          </a:prstGeom>
        </p:spPr>
        <p:txBody>
          <a:bodyPr wrap="square">
            <a:spAutoFit/>
          </a:bodyPr>
          <a:lstStyle/>
          <a:p>
            <a:pPr algn="just">
              <a:lnSpc>
                <a:spcPct val="100000"/>
              </a:lnSpc>
              <a:buFont typeface="Wingdings" panose="05000000000000000000" pitchFamily="2" charset="2"/>
              <a:buChar char="Ø"/>
            </a:pPr>
            <a:r>
              <a:rPr lang="en-US" sz="3600" b="1" dirty="0"/>
              <a:t>Its competitive strategy is built around providing the customer with convenience, availability, and responsiveness. </a:t>
            </a:r>
            <a:endParaRPr lang="en-US" sz="3600" b="1" dirty="0" smtClean="0"/>
          </a:p>
          <a:p>
            <a:pPr algn="just">
              <a:lnSpc>
                <a:spcPct val="100000"/>
              </a:lnSpc>
            </a:pPr>
            <a:endParaRPr lang="en-US" sz="3600" b="1" dirty="0"/>
          </a:p>
          <a:p>
            <a:pPr algn="just">
              <a:lnSpc>
                <a:spcPct val="100000"/>
              </a:lnSpc>
              <a:buFont typeface="Wingdings" panose="05000000000000000000" pitchFamily="2" charset="2"/>
              <a:buChar char="Ø"/>
            </a:pPr>
            <a:r>
              <a:rPr lang="en-US" sz="3600" b="1" dirty="0"/>
              <a:t>With this focus on responsiveness, McMaster does not compete based on low price. Clearly, the competitive strategy at Wal-Mart is different from that at McMaster.</a:t>
            </a:r>
          </a:p>
        </p:txBody>
      </p:sp>
      <p:pic>
        <p:nvPicPr>
          <p:cNvPr id="3" name="Picture 2"/>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1024745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p:txBody>
          <a:bodyPr>
            <a:normAutofit fontScale="92500" lnSpcReduction="20000"/>
          </a:bodyPr>
          <a:lstStyle/>
          <a:p>
            <a:pPr marL="0" indent="0" algn="just">
              <a:lnSpc>
                <a:spcPct val="110000"/>
              </a:lnSpc>
              <a:buNone/>
            </a:pPr>
            <a:r>
              <a:rPr lang="en-US" sz="3200" b="1" dirty="0"/>
              <a:t>We can also contrast Dell, with its build-to-order model, with a firm like Gateway selling eMachines PCs through retailers. </a:t>
            </a:r>
            <a:endParaRPr lang="en-US" sz="3200" b="1" dirty="0" smtClean="0"/>
          </a:p>
          <a:p>
            <a:pPr algn="just">
              <a:lnSpc>
                <a:spcPct val="110000"/>
              </a:lnSpc>
              <a:buFont typeface="Wingdings" panose="05000000000000000000" pitchFamily="2" charset="2"/>
              <a:buChar char="Ø"/>
            </a:pPr>
            <a:r>
              <a:rPr lang="en-US" sz="3200" b="1" dirty="0" smtClean="0"/>
              <a:t>Dell </a:t>
            </a:r>
            <a:r>
              <a:rPr lang="en-US" sz="3200" b="1" dirty="0"/>
              <a:t>has stressed customization and variety at a reasonable cost, with customers having to wait approximately one week to get their product</a:t>
            </a:r>
            <a:r>
              <a:rPr lang="en-US" sz="3200" b="1" dirty="0" smtClean="0"/>
              <a:t>.</a:t>
            </a:r>
          </a:p>
          <a:p>
            <a:pPr algn="just">
              <a:lnSpc>
                <a:spcPct val="110000"/>
              </a:lnSpc>
              <a:buFont typeface="Wingdings" panose="05000000000000000000" pitchFamily="2" charset="2"/>
              <a:buChar char="Ø"/>
            </a:pPr>
            <a:r>
              <a:rPr lang="en-US" sz="3200" b="1" dirty="0" smtClean="0"/>
              <a:t> </a:t>
            </a:r>
            <a:r>
              <a:rPr lang="en-US" sz="3200" b="1" dirty="0"/>
              <a:t>In contrast, a customer can walk into a computer retailer, be helped by a salesperson, and leave the same day with an eMachines computer. The amount of variety and customization available at the retailer, however, is limited. </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a:xfrm>
            <a:off x="128588" y="1576388"/>
            <a:ext cx="11844338" cy="5167312"/>
          </a:xfrm>
        </p:spPr>
        <p:txBody>
          <a:bodyPr>
            <a:noAutofit/>
          </a:bodyPr>
          <a:lstStyle/>
          <a:p>
            <a:pPr marL="0" indent="0" algn="just">
              <a:lnSpc>
                <a:spcPct val="120000"/>
              </a:lnSpc>
              <a:buNone/>
            </a:pPr>
            <a:r>
              <a:rPr lang="en-US" b="1" dirty="0"/>
              <a:t>In each case, the competitive strategy is defined based on how the customer prioritizes product cost, delivery time, variety, and quality</a:t>
            </a:r>
            <a:r>
              <a:rPr lang="en-US" b="1" dirty="0" smtClean="0"/>
              <a:t>.</a:t>
            </a:r>
          </a:p>
          <a:p>
            <a:pPr algn="just">
              <a:lnSpc>
                <a:spcPct val="120000"/>
              </a:lnSpc>
              <a:buFont typeface="Wingdings" panose="05000000000000000000" pitchFamily="2" charset="2"/>
              <a:buChar char="Ø"/>
            </a:pPr>
            <a:r>
              <a:rPr lang="en-US" b="1" dirty="0" smtClean="0"/>
              <a:t> </a:t>
            </a:r>
            <a:r>
              <a:rPr lang="en-US" b="1" dirty="0"/>
              <a:t>A McMaster-Carr customer places greater emphasis on product variety and response time than on cost. </a:t>
            </a:r>
            <a:endParaRPr lang="en-US" b="1" dirty="0" smtClean="0"/>
          </a:p>
          <a:p>
            <a:pPr algn="just">
              <a:lnSpc>
                <a:spcPct val="120000"/>
              </a:lnSpc>
              <a:buFont typeface="Wingdings" panose="05000000000000000000" pitchFamily="2" charset="2"/>
              <a:buChar char="Ø"/>
            </a:pPr>
            <a:r>
              <a:rPr lang="en-US" b="1" dirty="0" smtClean="0"/>
              <a:t>A </a:t>
            </a:r>
            <a:r>
              <a:rPr lang="en-US" b="1" dirty="0"/>
              <a:t>Wal-Mart customer, in contrast</a:t>
            </a:r>
            <a:r>
              <a:rPr lang="en-US" b="1" dirty="0" smtClean="0"/>
              <a:t>,</a:t>
            </a:r>
            <a:r>
              <a:rPr lang="en-US" b="1" dirty="0"/>
              <a:t> places greater emphasis on cost. </a:t>
            </a:r>
            <a:endParaRPr lang="en-US" b="1" dirty="0" smtClean="0"/>
          </a:p>
          <a:p>
            <a:pPr algn="just">
              <a:lnSpc>
                <a:spcPct val="120000"/>
              </a:lnSpc>
              <a:buFont typeface="Wingdings" panose="05000000000000000000" pitchFamily="2" charset="2"/>
              <a:buChar char="Ø"/>
            </a:pPr>
            <a:r>
              <a:rPr lang="en-US" b="1" dirty="0" smtClean="0"/>
              <a:t>A </a:t>
            </a:r>
            <a:r>
              <a:rPr lang="en-US" b="1" dirty="0"/>
              <a:t>Dell customer, purchasing online, places great emphasis on product variety and customization. </a:t>
            </a:r>
            <a:endParaRPr lang="en-US" b="1" dirty="0" smtClean="0"/>
          </a:p>
          <a:p>
            <a:pPr algn="just">
              <a:lnSpc>
                <a:spcPct val="120000"/>
              </a:lnSpc>
              <a:buFont typeface="Wingdings" panose="05000000000000000000" pitchFamily="2" charset="2"/>
              <a:buChar char="Ø"/>
            </a:pPr>
            <a:r>
              <a:rPr lang="en-US" b="1" dirty="0"/>
              <a:t>A </a:t>
            </a:r>
            <a:r>
              <a:rPr lang="en-US" b="1" dirty="0" smtClean="0"/>
              <a:t>gateway customer purchase </a:t>
            </a:r>
            <a:r>
              <a:rPr lang="en-US" b="1" dirty="0" err="1"/>
              <a:t>eMachines</a:t>
            </a:r>
            <a:r>
              <a:rPr lang="en-US" b="1" dirty="0"/>
              <a:t> PC at </a:t>
            </a:r>
            <a:r>
              <a:rPr lang="en-US" b="1" dirty="0" smtClean="0"/>
              <a:t> </a:t>
            </a:r>
            <a:r>
              <a:rPr lang="en-US" b="1" dirty="0"/>
              <a:t>is most concerned with price, fast response time, and help in product selection</a:t>
            </a:r>
          </a:p>
          <a:p>
            <a:pPr marL="0" indent="0" algn="just">
              <a:lnSpc>
                <a:spcPct val="120000"/>
              </a:lnSpc>
              <a:buNone/>
            </a:pPr>
            <a:endParaRPr lang="en-US" b="1" dirty="0"/>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35028" y="227521"/>
            <a:ext cx="1652159" cy="1463167"/>
          </a:xfrm>
          <a:prstGeom prst="rect">
            <a:avLst/>
          </a:prstGeom>
        </p:spPr>
      </p:pic>
      <p:sp>
        <p:nvSpPr>
          <p:cNvPr id="2" name="Title 1"/>
          <p:cNvSpPr>
            <a:spLocks noGrp="1"/>
          </p:cNvSpPr>
          <p:nvPr>
            <p:ph type="title"/>
          </p:nvPr>
        </p:nvSpPr>
        <p:spPr/>
        <p:txBody>
          <a:bodyPr/>
          <a:lstStyle/>
          <a:p>
            <a:r>
              <a:rPr lang="en-US" dirty="0"/>
              <a:t>Competitive and supply chain strategies</a:t>
            </a:r>
          </a:p>
        </p:txBody>
      </p:sp>
      <p:pic>
        <p:nvPicPr>
          <p:cNvPr id="5" name="Content Placeholder 4"/>
          <p:cNvPicPr>
            <a:picLocks noGrp="1" noChangeAspect="1"/>
          </p:cNvPicPr>
          <p:nvPr>
            <p:ph idx="1"/>
          </p:nvPr>
        </p:nvPicPr>
        <p:blipFill>
          <a:blip r:embed="rId3"/>
          <a:stretch>
            <a:fillRect/>
          </a:stretch>
        </p:blipFill>
        <p:spPr>
          <a:xfrm>
            <a:off x="566738" y="2761005"/>
            <a:ext cx="10515600" cy="3939833"/>
          </a:xfrm>
          <a:prstGeom prst="rect">
            <a:avLst/>
          </a:prstGeom>
        </p:spPr>
      </p:pic>
      <p:sp>
        <p:nvSpPr>
          <p:cNvPr id="3" name="Rectangle 2"/>
          <p:cNvSpPr/>
          <p:nvPr/>
        </p:nvSpPr>
        <p:spPr>
          <a:xfrm>
            <a:off x="942975" y="1339077"/>
            <a:ext cx="9272588" cy="1421928"/>
          </a:xfrm>
          <a:prstGeom prst="rect">
            <a:avLst/>
          </a:prstGeom>
        </p:spPr>
        <p:txBody>
          <a:bodyPr wrap="square">
            <a:spAutoFit/>
          </a:bodyPr>
          <a:lstStyle/>
          <a:p>
            <a:pPr algn="just">
              <a:lnSpc>
                <a:spcPct val="120000"/>
              </a:lnSpc>
            </a:pPr>
            <a:r>
              <a:rPr lang="en-US" sz="2400" b="1" dirty="0"/>
              <a:t>To see the relationship between competitive and supply chain strategies, we start with the value chain for a typical organization, as shown in Figure 2-1. below.</a:t>
            </a:r>
          </a:p>
        </p:txBody>
      </p:sp>
    </p:spTree>
    <p:extLst>
      <p:ext uri="{BB962C8B-B14F-4D97-AF65-F5344CB8AC3E}">
        <p14:creationId xmlns:p14="http://schemas.microsoft.com/office/powerpoint/2010/main" val="147763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9132" y="227521"/>
            <a:ext cx="1652159" cy="1463167"/>
          </a:xfrm>
          <a:prstGeom prst="rect">
            <a:avLst/>
          </a:prstGeom>
        </p:spPr>
      </p:pic>
      <p:sp>
        <p:nvSpPr>
          <p:cNvPr id="2" name="Title 1"/>
          <p:cNvSpPr>
            <a:spLocks noGrp="1"/>
          </p:cNvSpPr>
          <p:nvPr>
            <p:ph type="title"/>
          </p:nvPr>
        </p:nvSpPr>
        <p:spPr/>
        <p:txBody>
          <a:bodyPr/>
          <a:lstStyle/>
          <a:p>
            <a:r>
              <a:rPr lang="en-US" dirty="0" smtClean="0"/>
              <a:t>Achieving strategic fit</a:t>
            </a:r>
            <a:endParaRPr lang="en-US" dirty="0"/>
          </a:p>
        </p:txBody>
      </p:sp>
      <p:sp>
        <p:nvSpPr>
          <p:cNvPr id="3" name="Content Placeholder 2"/>
          <p:cNvSpPr>
            <a:spLocks noGrp="1"/>
          </p:cNvSpPr>
          <p:nvPr>
            <p:ph idx="1"/>
          </p:nvPr>
        </p:nvSpPr>
        <p:spPr>
          <a:xfrm>
            <a:off x="185738" y="1525588"/>
            <a:ext cx="11815762" cy="4889500"/>
          </a:xfrm>
        </p:spPr>
        <p:txBody>
          <a:bodyPr>
            <a:noAutofit/>
          </a:bodyPr>
          <a:lstStyle/>
          <a:p>
            <a:pPr marL="0" indent="0" algn="just">
              <a:lnSpc>
                <a:spcPct val="150000"/>
              </a:lnSpc>
              <a:buNone/>
            </a:pPr>
            <a:r>
              <a:rPr lang="en-US" b="1" dirty="0" smtClean="0"/>
              <a:t>the </a:t>
            </a:r>
            <a:r>
              <a:rPr lang="en-US" b="1" dirty="0"/>
              <a:t>idea that for any company to be successful, its supply chain strategy and competitive strategy must fit together. Strategic fit means that both the competitive and supply chain strategies have aligned goals. </a:t>
            </a:r>
            <a:endParaRPr lang="en-US" b="1" dirty="0" smtClean="0"/>
          </a:p>
          <a:p>
            <a:pPr marL="0" indent="0" algn="just">
              <a:lnSpc>
                <a:spcPct val="150000"/>
              </a:lnSpc>
              <a:buNone/>
            </a:pPr>
            <a:r>
              <a:rPr lang="en-US" b="1" dirty="0" smtClean="0"/>
              <a:t>It </a:t>
            </a:r>
            <a:r>
              <a:rPr lang="en-US" b="1" dirty="0"/>
              <a:t>refers to consistency between the customer priorities that the competitive strategy hopes to satisfy and the supply chain capabilities that the supply chain strategy aims to build. The issue of achieving strategic fit is a key consideration during the supply chain strategy or design phase.</a:t>
            </a:r>
          </a:p>
        </p:txBody>
      </p:sp>
    </p:spTree>
    <p:extLst>
      <p:ext uri="{BB962C8B-B14F-4D97-AF65-F5344CB8AC3E}">
        <p14:creationId xmlns:p14="http://schemas.microsoft.com/office/powerpoint/2010/main" val="35524586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442913" y="1825625"/>
            <a:ext cx="10910887" cy="4351338"/>
          </a:xfrm>
        </p:spPr>
        <p:txBody>
          <a:bodyPr>
            <a:noAutofit/>
          </a:bodyPr>
          <a:lstStyle/>
          <a:p>
            <a:pPr marL="0" indent="0" algn="just">
              <a:lnSpc>
                <a:spcPct val="150000"/>
              </a:lnSpc>
              <a:buNone/>
            </a:pPr>
            <a:r>
              <a:rPr lang="en-US" sz="2900" b="1" dirty="0"/>
              <a:t>All processes and functions that are part of a company's value chain contribute </a:t>
            </a:r>
            <a:r>
              <a:rPr lang="en-US" sz="2900" b="1" dirty="0" smtClean="0"/>
              <a:t>to </a:t>
            </a:r>
            <a:r>
              <a:rPr lang="en-US" sz="2900" b="1" dirty="0"/>
              <a:t>its success or failure</a:t>
            </a:r>
            <a:r>
              <a:rPr lang="en-US" sz="2900" b="1" dirty="0" smtClean="0"/>
              <a:t>.</a:t>
            </a:r>
          </a:p>
          <a:p>
            <a:pPr marL="0" indent="0" algn="just">
              <a:lnSpc>
                <a:spcPct val="150000"/>
              </a:lnSpc>
              <a:buNone/>
            </a:pPr>
            <a:r>
              <a:rPr lang="en-US" sz="2900" b="1" dirty="0" smtClean="0"/>
              <a:t> </a:t>
            </a:r>
            <a:r>
              <a:rPr lang="en-US" sz="2900" b="1" dirty="0"/>
              <a:t>These processes and functions do not operate in isolation; no one process or function can ensure the chain's success</a:t>
            </a:r>
            <a:r>
              <a:rPr lang="en-US" sz="2900" b="1" dirty="0" smtClean="0"/>
              <a:t>.</a:t>
            </a:r>
          </a:p>
          <a:p>
            <a:pPr marL="0" indent="0" algn="just">
              <a:lnSpc>
                <a:spcPct val="150000"/>
              </a:lnSpc>
              <a:buNone/>
            </a:pPr>
            <a:r>
              <a:rPr lang="en-US" sz="2900" b="1" dirty="0" smtClean="0"/>
              <a:t> </a:t>
            </a:r>
            <a:r>
              <a:rPr lang="en-US" sz="2900" b="1" dirty="0"/>
              <a:t>Failure at any one process or function, however, may lead to failure of the overall chain</a:t>
            </a:r>
            <a:r>
              <a:rPr lang="en-US" sz="2900" b="1" dirty="0" smtClean="0"/>
              <a:t>.</a:t>
            </a:r>
          </a:p>
          <a:p>
            <a:pPr marL="0" indent="0" algn="just">
              <a:lnSpc>
                <a:spcPct val="150000"/>
              </a:lnSpc>
              <a:buNone/>
            </a:pPr>
            <a:r>
              <a:rPr lang="en-US" sz="2900" b="1" dirty="0" smtClean="0"/>
              <a:t> </a:t>
            </a:r>
            <a:endParaRPr lang="en-US" sz="2900" b="1" dirty="0"/>
          </a:p>
        </p:txBody>
      </p:sp>
    </p:spTree>
    <p:extLst>
      <p:ext uri="{BB962C8B-B14F-4D97-AF65-F5344CB8AC3E}">
        <p14:creationId xmlns:p14="http://schemas.microsoft.com/office/powerpoint/2010/main" val="4207227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365125"/>
            <a:ext cx="10995660" cy="1155065"/>
          </a:xfrm>
        </p:spPr>
        <p:txBody>
          <a:bodyPr>
            <a:normAutofit/>
          </a:bodyPr>
          <a:lstStyle/>
          <a:p>
            <a:r>
              <a:rPr lang="en-US" smtClean="0"/>
              <a:t>Achieving strategic fit</a:t>
            </a:r>
            <a:endParaRPr lang="en-US" dirty="0"/>
          </a:p>
        </p:txBody>
      </p:sp>
      <p:pic>
        <p:nvPicPr>
          <p:cNvPr id="3" name="Picture 2"/>
          <p:cNvPicPr>
            <a:picLocks noChangeAspect="1"/>
          </p:cNvPicPr>
          <p:nvPr/>
        </p:nvPicPr>
        <p:blipFill>
          <a:blip r:embed="rId2"/>
          <a:stretch>
            <a:fillRect/>
          </a:stretch>
        </p:blipFill>
        <p:spPr>
          <a:xfrm>
            <a:off x="10077052" y="211074"/>
            <a:ext cx="1652159" cy="1463167"/>
          </a:xfrm>
          <a:prstGeom prst="rect">
            <a:avLst/>
          </a:prstGeom>
        </p:spPr>
      </p:pic>
      <p:sp>
        <p:nvSpPr>
          <p:cNvPr id="4" name="Content Placeholder 3"/>
          <p:cNvSpPr>
            <a:spLocks noGrp="1"/>
          </p:cNvSpPr>
          <p:nvPr>
            <p:ph idx="1"/>
          </p:nvPr>
        </p:nvSpPr>
        <p:spPr>
          <a:xfrm>
            <a:off x="318611" y="1674241"/>
            <a:ext cx="11501438" cy="4712272"/>
          </a:xfrm>
        </p:spPr>
        <p:txBody>
          <a:bodyPr>
            <a:noAutofit/>
          </a:bodyPr>
          <a:lstStyle/>
          <a:p>
            <a:pPr marL="0" indent="0" algn="just">
              <a:lnSpc>
                <a:spcPct val="100000"/>
              </a:lnSpc>
              <a:buNone/>
            </a:pPr>
            <a:r>
              <a:rPr lang="en-US" b="1" dirty="0"/>
              <a:t>company's success or failure is thus closely linked to the following keys:</a:t>
            </a:r>
          </a:p>
          <a:p>
            <a:pPr marL="514350" indent="-514350" algn="just">
              <a:lnSpc>
                <a:spcPct val="100000"/>
              </a:lnSpc>
              <a:buAutoNum type="arabicPeriod"/>
            </a:pPr>
            <a:r>
              <a:rPr lang="en-US" b="1" dirty="0" smtClean="0"/>
              <a:t>The competitive </a:t>
            </a:r>
            <a:r>
              <a:rPr lang="en-US" b="1" dirty="0"/>
              <a:t>strategy and all functional strategies must fit together to form a coordinated overall strategy</a:t>
            </a:r>
            <a:r>
              <a:rPr lang="en-US" b="1" dirty="0" smtClean="0"/>
              <a:t>.</a:t>
            </a:r>
          </a:p>
          <a:p>
            <a:pPr marL="514350" indent="-514350" algn="just">
              <a:lnSpc>
                <a:spcPct val="100000"/>
              </a:lnSpc>
              <a:buAutoNum type="arabicPeriod"/>
            </a:pPr>
            <a:r>
              <a:rPr lang="en-US" b="1" dirty="0" smtClean="0"/>
              <a:t> </a:t>
            </a:r>
            <a:r>
              <a:rPr lang="en-US" b="1" dirty="0"/>
              <a:t>Each functional strategy must support other functional strategies and help a firm reach its competitive strategy goal</a:t>
            </a:r>
            <a:r>
              <a:rPr lang="en-US" b="1" dirty="0" smtClean="0"/>
              <a:t>.</a:t>
            </a:r>
            <a:r>
              <a:rPr lang="en-US" b="1" dirty="0"/>
              <a:t> </a:t>
            </a:r>
          </a:p>
          <a:p>
            <a:pPr marL="0" indent="0" algn="just">
              <a:lnSpc>
                <a:spcPct val="100000"/>
              </a:lnSpc>
              <a:buNone/>
            </a:pPr>
            <a:r>
              <a:rPr lang="en-US" b="1" dirty="0" smtClean="0"/>
              <a:t>3. </a:t>
            </a:r>
            <a:r>
              <a:rPr lang="en-US" b="1" dirty="0"/>
              <a:t>The different functions in a company must appropriately structure their processes and resources to be able to execute these strategies successfully.</a:t>
            </a:r>
          </a:p>
          <a:p>
            <a:pPr marL="0" indent="0" algn="just">
              <a:lnSpc>
                <a:spcPct val="100000"/>
              </a:lnSpc>
              <a:buNone/>
            </a:pPr>
            <a:r>
              <a:rPr lang="en-US" b="1" dirty="0" smtClean="0"/>
              <a:t>4. </a:t>
            </a:r>
            <a:r>
              <a:rPr lang="en-US" b="1" dirty="0"/>
              <a:t>The design of the overall supply chain and the role of each stage must be aligned to support the supply chain strategy.</a:t>
            </a:r>
          </a:p>
        </p:txBody>
      </p:sp>
    </p:spTree>
    <p:extLst>
      <p:ext uri="{BB962C8B-B14F-4D97-AF65-F5344CB8AC3E}">
        <p14:creationId xmlns:p14="http://schemas.microsoft.com/office/powerpoint/2010/main" val="1021274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85000" lnSpcReduction="10000"/>
          </a:bodyPr>
          <a:lstStyle/>
          <a:p>
            <a:pPr algn="just">
              <a:lnSpc>
                <a:spcPct val="120000"/>
              </a:lnSpc>
              <a:buFont typeface="Wingdings" panose="05000000000000000000" pitchFamily="2" charset="2"/>
              <a:buChar char="Ø"/>
            </a:pPr>
            <a:r>
              <a:rPr lang="en-US" sz="3200" b="1" dirty="0"/>
              <a:t>A company may fail either because of a lack of strategic fit </a:t>
            </a:r>
            <a:endParaRPr lang="en-US" sz="3200" b="1" dirty="0" smtClean="0"/>
          </a:p>
          <a:p>
            <a:pPr algn="just">
              <a:lnSpc>
                <a:spcPct val="120000"/>
              </a:lnSpc>
              <a:buFont typeface="Wingdings" panose="05000000000000000000" pitchFamily="2" charset="2"/>
              <a:buChar char="Ø"/>
            </a:pPr>
            <a:r>
              <a:rPr lang="en-US" sz="3200" b="1" dirty="0" smtClean="0"/>
              <a:t>or </a:t>
            </a:r>
            <a:r>
              <a:rPr lang="en-US" sz="3200" b="1" dirty="0"/>
              <a:t>because its overall supply chain design, processes, and resources do not provide the capabilities to support the desired strategic fit</a:t>
            </a:r>
            <a:r>
              <a:rPr lang="en-US" sz="3200" b="1" dirty="0" smtClean="0"/>
              <a:t>.</a:t>
            </a:r>
          </a:p>
          <a:p>
            <a:pPr marL="0" indent="0" algn="just">
              <a:lnSpc>
                <a:spcPct val="120000"/>
              </a:lnSpc>
              <a:buNone/>
            </a:pPr>
            <a:endParaRPr lang="en-US" sz="3200" b="1" dirty="0" smtClean="0"/>
          </a:p>
          <a:p>
            <a:pPr marL="0" indent="0" algn="just">
              <a:lnSpc>
                <a:spcPct val="120000"/>
              </a:lnSpc>
              <a:buNone/>
            </a:pPr>
            <a:r>
              <a:rPr lang="en-US" sz="3200" b="1" dirty="0" smtClean="0"/>
              <a:t> </a:t>
            </a:r>
            <a:r>
              <a:rPr lang="en-US" sz="3200" b="1" dirty="0"/>
              <a:t>In thinking of the major tasks of a chief executive officer (CEO), there are few greater than the job of aligning the supply chain design and all of the core functional strategies with the overall competitive strategy to achieve strategic fit. </a:t>
            </a:r>
          </a:p>
        </p:txBody>
      </p:sp>
    </p:spTree>
    <p:extLst>
      <p:ext uri="{BB962C8B-B14F-4D97-AF65-F5344CB8AC3E}">
        <p14:creationId xmlns:p14="http://schemas.microsoft.com/office/powerpoint/2010/main" val="28078728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If this alignment is not achieved, conflicts arise between different functional goals within the firm, or between the goals of different supply chain stages. </a:t>
            </a:r>
            <a:endParaRPr lang="en-US" sz="3200" b="1" dirty="0" smtClean="0"/>
          </a:p>
          <a:p>
            <a:pPr marL="0" indent="0" algn="just">
              <a:lnSpc>
                <a:spcPct val="100000"/>
              </a:lnSpc>
              <a:buNone/>
            </a:pPr>
            <a:r>
              <a:rPr lang="en-US" sz="3200" b="1" dirty="0" smtClean="0"/>
              <a:t>Such </a:t>
            </a:r>
            <a:r>
              <a:rPr lang="en-US" sz="3200" b="1" dirty="0"/>
              <a:t>conflicts result in different functions within the firm and stages across the supply chain targeting different customer priorities. </a:t>
            </a:r>
            <a:endParaRPr lang="en-US" sz="3200" b="1" dirty="0" smtClean="0"/>
          </a:p>
          <a:p>
            <a:pPr marL="0" indent="0" algn="just">
              <a:lnSpc>
                <a:spcPct val="100000"/>
              </a:lnSpc>
              <a:buNone/>
            </a:pPr>
            <a:r>
              <a:rPr lang="en-US" sz="3200" b="1" dirty="0" smtClean="0"/>
              <a:t>This </a:t>
            </a:r>
            <a:r>
              <a:rPr lang="en-US" sz="3200" b="1" dirty="0"/>
              <a:t>conflict within the firm or across the supply chain leads to conflicts during supply chain operation.</a:t>
            </a:r>
          </a:p>
          <a:p>
            <a:pPr marL="0" indent="0" algn="just">
              <a:lnSpc>
                <a:spcPct val="100000"/>
              </a:lnSpc>
              <a:buNone/>
            </a:pPr>
            <a:endParaRPr lang="en-US" b="1" dirty="0"/>
          </a:p>
        </p:txBody>
      </p:sp>
    </p:spTree>
    <p:extLst>
      <p:ext uri="{BB962C8B-B14F-4D97-AF65-F5344CB8AC3E}">
        <p14:creationId xmlns:p14="http://schemas.microsoft.com/office/powerpoint/2010/main" val="65932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92500" lnSpcReduction="10000"/>
          </a:bodyPr>
          <a:lstStyle/>
          <a:p>
            <a:pPr marL="0" indent="0" algn="just">
              <a:lnSpc>
                <a:spcPct val="120000"/>
              </a:lnSpc>
              <a:buNone/>
            </a:pPr>
            <a:r>
              <a:rPr lang="en-US" sz="3200" b="1" dirty="0"/>
              <a:t>Consider, for example, a situation in which marketing is publicizing a company's ability to provide a large variety of products very quickly; simultaneously, distribution is targeting the lowest cost means of transportation</a:t>
            </a:r>
            <a:r>
              <a:rPr lang="en-US" sz="3200" b="1" dirty="0" smtClean="0"/>
              <a:t>.</a:t>
            </a:r>
          </a:p>
          <a:p>
            <a:pPr marL="0" indent="0" algn="just">
              <a:lnSpc>
                <a:spcPct val="120000"/>
              </a:lnSpc>
              <a:buNone/>
            </a:pPr>
            <a:r>
              <a:rPr lang="en-US" sz="3200" b="1" dirty="0" smtClean="0"/>
              <a:t> </a:t>
            </a:r>
            <a:r>
              <a:rPr lang="en-US" sz="3200" b="1" dirty="0"/>
              <a:t>In this situation, it is very likely that distribution will delay orders so it can get better transportation economies by grouping orders together or using inexpensive but slow modes of transportation. </a:t>
            </a:r>
          </a:p>
        </p:txBody>
      </p:sp>
    </p:spTree>
    <p:extLst>
      <p:ext uri="{BB962C8B-B14F-4D97-AF65-F5344CB8AC3E}">
        <p14:creationId xmlns:p14="http://schemas.microsoft.com/office/powerpoint/2010/main" val="3826303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328613" y="1825625"/>
            <a:ext cx="11544289" cy="4351338"/>
          </a:xfrm>
        </p:spPr>
        <p:txBody>
          <a:bodyPr>
            <a:noAutofit/>
          </a:bodyPr>
          <a:lstStyle/>
          <a:p>
            <a:pPr marL="0" indent="0" algn="just">
              <a:lnSpc>
                <a:spcPct val="100000"/>
              </a:lnSpc>
              <a:buNone/>
            </a:pPr>
            <a:r>
              <a:rPr lang="en-US" b="1" dirty="0"/>
              <a:t>This </a:t>
            </a:r>
            <a:r>
              <a:rPr lang="en-US" sz="3200" b="1" dirty="0"/>
              <a:t>action</a:t>
            </a:r>
            <a:r>
              <a:rPr lang="en-US" b="1" dirty="0"/>
              <a:t> conflicts with marketing's stated goal of providing variety quickly. </a:t>
            </a:r>
            <a:endParaRPr lang="en-US" b="1" dirty="0" smtClean="0"/>
          </a:p>
          <a:p>
            <a:pPr marL="0" indent="0" algn="just">
              <a:lnSpc>
                <a:spcPct val="100000"/>
              </a:lnSpc>
              <a:buNone/>
            </a:pPr>
            <a:endParaRPr lang="en-US" b="1" dirty="0" smtClean="0"/>
          </a:p>
          <a:p>
            <a:pPr marL="0" indent="0" algn="just">
              <a:lnSpc>
                <a:spcPct val="100000"/>
              </a:lnSpc>
              <a:buNone/>
            </a:pPr>
            <a:r>
              <a:rPr lang="en-US" b="1" dirty="0" smtClean="0"/>
              <a:t>Similarly</a:t>
            </a:r>
            <a:r>
              <a:rPr lang="en-US" b="1" dirty="0"/>
              <a:t>, consider a scenario where a retailer has decided to provide a high level of variety while carrying low levels of inventory but has selected suppliers and carriers based on their low price and not their responsiveness. </a:t>
            </a:r>
            <a:endParaRPr lang="en-US" b="1" dirty="0" smtClean="0"/>
          </a:p>
          <a:p>
            <a:pPr marL="0" indent="0" algn="just">
              <a:lnSpc>
                <a:spcPct val="100000"/>
              </a:lnSpc>
              <a:buNone/>
            </a:pPr>
            <a:r>
              <a:rPr lang="en-US" b="1" dirty="0" smtClean="0"/>
              <a:t>In </a:t>
            </a:r>
            <a:r>
              <a:rPr lang="en-US" b="1" dirty="0"/>
              <a:t>this case, the retailer is likely to end up with unhappy customers because of poor product availability.</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strategic fit achieved?</a:t>
            </a:r>
            <a:endParaRPr lang="en-US" dirty="0"/>
          </a:p>
        </p:txBody>
      </p:sp>
      <p:sp>
        <p:nvSpPr>
          <p:cNvPr id="3" name="Content Placeholder 2"/>
          <p:cNvSpPr>
            <a:spLocks noGrp="1"/>
          </p:cNvSpPr>
          <p:nvPr>
            <p:ph idx="1"/>
          </p:nvPr>
        </p:nvSpPr>
        <p:spPr>
          <a:xfrm>
            <a:off x="400050" y="1468438"/>
            <a:ext cx="11615738" cy="4860925"/>
          </a:xfrm>
        </p:spPr>
        <p:txBody>
          <a:bodyPr>
            <a:noAutofit/>
          </a:bodyPr>
          <a:lstStyle/>
          <a:p>
            <a:pPr marL="0" indent="0" algn="just">
              <a:lnSpc>
                <a:spcPct val="100000"/>
              </a:lnSpc>
              <a:buNone/>
            </a:pPr>
            <a:r>
              <a:rPr lang="en-US" sz="3200" b="1" dirty="0" smtClean="0"/>
              <a:t>What </a:t>
            </a:r>
            <a:r>
              <a:rPr lang="en-US" sz="3200" b="1" dirty="0"/>
              <a:t>does a company need to do to achieve that all-important strategic fit between the supply chain and competitive strategies?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A </a:t>
            </a:r>
            <a:r>
              <a:rPr lang="en-US" sz="3200" b="1" dirty="0"/>
              <a:t>competitive strategy will specify, either explicitly or implicitly, one or more customer segments that a company hopes to </a:t>
            </a:r>
            <a:r>
              <a:rPr lang="en-US" sz="3200" b="1" dirty="0" smtClean="0"/>
              <a:t>satisfy. </a:t>
            </a:r>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 </a:t>
            </a:r>
            <a:r>
              <a:rPr lang="en-US" sz="3200" b="1" dirty="0"/>
              <a:t>a company must ensure that its supply chain capabilities support its ability to satisfy the targeted customer segments</a:t>
            </a:r>
            <a:r>
              <a:rPr lang="en-US" sz="3200" b="1" dirty="0" smtClean="0"/>
              <a: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838200" y="2015979"/>
            <a:ext cx="10515600" cy="4351338"/>
          </a:xfrm>
        </p:spPr>
        <p:txBody>
          <a:bodyPr>
            <a:noAutofit/>
          </a:bodyPr>
          <a:lstStyle/>
          <a:p>
            <a:pPr marL="0" indent="0" algn="just">
              <a:buNone/>
            </a:pPr>
            <a:r>
              <a:rPr lang="en-US" sz="3200" b="1" dirty="0"/>
              <a:t>There are three basic steps to achieving this strategic fit, which we outline here and then discuss in more detail</a:t>
            </a:r>
            <a:r>
              <a:rPr lang="en-US" sz="3200" b="1" dirty="0" smtClean="0"/>
              <a:t>:</a:t>
            </a:r>
            <a:endParaRPr lang="en-US" sz="3200" b="1" dirty="0" smtClean="0">
              <a:solidFill>
                <a:srgbClr val="FF0000"/>
              </a:solidFill>
            </a:endParaRPr>
          </a:p>
          <a:p>
            <a:pPr marL="514350" indent="-514350" algn="just">
              <a:buAutoNum type="arabicPeriod"/>
            </a:pPr>
            <a:r>
              <a:rPr lang="en-US" sz="3200" b="1" dirty="0" smtClean="0">
                <a:solidFill>
                  <a:srgbClr val="FF0000"/>
                </a:solidFill>
              </a:rPr>
              <a:t>Understanding </a:t>
            </a:r>
            <a:r>
              <a:rPr lang="en-US" sz="3200" b="1" dirty="0">
                <a:solidFill>
                  <a:srgbClr val="FF0000"/>
                </a:solidFill>
              </a:rPr>
              <a:t>the Customer and Supply Chain Uncertainty: </a:t>
            </a:r>
            <a:endParaRPr lang="en-US" sz="3200" b="1" dirty="0" smtClean="0">
              <a:solidFill>
                <a:srgbClr val="FF0000"/>
              </a:solidFill>
            </a:endParaRPr>
          </a:p>
          <a:p>
            <a:pPr marL="0" indent="0" algn="just">
              <a:buNone/>
            </a:pPr>
            <a:endParaRPr lang="en-US" sz="3200" b="1" dirty="0" smtClean="0">
              <a:solidFill>
                <a:srgbClr val="FF0000"/>
              </a:solidFill>
            </a:endParaRPr>
          </a:p>
          <a:p>
            <a:pPr algn="just">
              <a:buFont typeface="Wingdings" panose="05000000000000000000" pitchFamily="2" charset="2"/>
              <a:buChar char="Ø"/>
            </a:pPr>
            <a:r>
              <a:rPr lang="en-US" sz="3200" b="1" dirty="0" smtClean="0"/>
              <a:t>First</a:t>
            </a:r>
            <a:r>
              <a:rPr lang="en-US" sz="3200" b="1" dirty="0"/>
              <a:t>, a company must understand the customer needs for each targeted segment and the uncertainty the supply chain faces in satisfying these needs</a:t>
            </a:r>
            <a:r>
              <a:rPr lang="en-US" sz="3200" b="1" dirty="0" smtClean="0"/>
              <a: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1" y="1847373"/>
            <a:ext cx="10858500"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These needs help the company define the desired cost and service requirements. </a:t>
            </a:r>
            <a:endParaRPr lang="en-US" sz="3200" b="1" dirty="0" smtClean="0"/>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supply chain uncertainty helps the company identify the extent of the unpredictability of demand, disruption, and delay that the supply chain must be prepared for.</a:t>
            </a:r>
          </a:p>
        </p:txBody>
      </p:sp>
      <p:pic>
        <p:nvPicPr>
          <p:cNvPr id="3" name="Picture 2"/>
          <p:cNvPicPr>
            <a:picLocks noChangeAspect="1"/>
          </p:cNvPicPr>
          <p:nvPr/>
        </p:nvPicPr>
        <p:blipFill>
          <a:blip r:embed="rId2"/>
          <a:stretch>
            <a:fillRect/>
          </a:stretch>
        </p:blipFill>
        <p:spPr>
          <a:xfrm>
            <a:off x="10090115" y="294989"/>
            <a:ext cx="1652159" cy="1463167"/>
          </a:xfrm>
          <a:prstGeom prst="rect">
            <a:avLst/>
          </a:prstGeom>
        </p:spPr>
      </p:pic>
      <p:sp>
        <p:nvSpPr>
          <p:cNvPr id="4" name="Title 1"/>
          <p:cNvSpPr txBox="1">
            <a:spLocks/>
          </p:cNvSpPr>
          <p:nvPr/>
        </p:nvSpPr>
        <p:spPr>
          <a:xfrm>
            <a:off x="838200" y="365125"/>
            <a:ext cx="9120188"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How is strategic fit achieved?</a:t>
            </a:r>
            <a:endParaRPr lang="en-US" dirty="0"/>
          </a:p>
        </p:txBody>
      </p:sp>
    </p:spTree>
    <p:extLst>
      <p:ext uri="{BB962C8B-B14F-4D97-AF65-F5344CB8AC3E}">
        <p14:creationId xmlns:p14="http://schemas.microsoft.com/office/powerpoint/2010/main" val="951196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357187" y="1690687"/>
            <a:ext cx="11458575" cy="4486275"/>
          </a:xfrm>
        </p:spPr>
        <p:txBody>
          <a:bodyPr>
            <a:noAutofit/>
          </a:bodyPr>
          <a:lstStyle/>
          <a:p>
            <a:pPr marL="0" indent="0" algn="just">
              <a:lnSpc>
                <a:spcPct val="120000"/>
              </a:lnSpc>
              <a:buNone/>
            </a:pPr>
            <a:r>
              <a:rPr lang="en-US" sz="3000" b="1" dirty="0">
                <a:solidFill>
                  <a:srgbClr val="FF0000"/>
                </a:solidFill>
              </a:rPr>
              <a:t>2. Understanding the Supply Chain Capabilities: </a:t>
            </a:r>
            <a:r>
              <a:rPr lang="en-US" sz="3000" b="1" dirty="0"/>
              <a:t>There are many types of supply chains, each of which is designed to perform different tasks well. A company must understand what its supply chain is designed to do well</a:t>
            </a:r>
            <a:r>
              <a:rPr lang="en-US" sz="3000" b="1" dirty="0" smtClean="0"/>
              <a:t>.</a:t>
            </a:r>
            <a:endParaRPr lang="en-US" sz="3000" b="1" dirty="0"/>
          </a:p>
          <a:p>
            <a:pPr marL="0" indent="0" algn="just">
              <a:lnSpc>
                <a:spcPct val="120000"/>
              </a:lnSpc>
              <a:buNone/>
            </a:pPr>
            <a:r>
              <a:rPr lang="en-US" sz="3000" b="1" dirty="0">
                <a:solidFill>
                  <a:srgbClr val="FF0000"/>
                </a:solidFill>
              </a:rPr>
              <a:t>3. Achieving Strategic Fit: </a:t>
            </a:r>
            <a:r>
              <a:rPr lang="en-US" sz="3000" b="1" dirty="0"/>
              <a:t>If a mismatch exists between what the supply chain does particularly well and the desired customer needs, the company will either need to restructure the supply chain to support the competitive strategy or alter its competitive strategy.</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Expanding strategic scope</a:t>
            </a:r>
            <a:endParaRPr lang="en-US" dirty="0"/>
          </a:p>
        </p:txBody>
      </p:sp>
      <p:sp>
        <p:nvSpPr>
          <p:cNvPr id="3" name="Content Placeholder 2"/>
          <p:cNvSpPr>
            <a:spLocks noGrp="1"/>
          </p:cNvSpPr>
          <p:nvPr>
            <p:ph idx="1"/>
          </p:nvPr>
        </p:nvSpPr>
        <p:spPr>
          <a:xfrm>
            <a:off x="414338" y="1561074"/>
            <a:ext cx="11602256" cy="4968313"/>
          </a:xfrm>
        </p:spPr>
        <p:txBody>
          <a:bodyPr>
            <a:noAutofit/>
          </a:bodyPr>
          <a:lstStyle/>
          <a:p>
            <a:pPr marL="0" indent="0" algn="just">
              <a:lnSpc>
                <a:spcPct val="120000"/>
              </a:lnSpc>
              <a:buNone/>
            </a:pPr>
            <a:r>
              <a:rPr lang="en-US" sz="3200" b="1" dirty="0" smtClean="0"/>
              <a:t>A </a:t>
            </a:r>
            <a:r>
              <a:rPr lang="en-US" sz="3200" b="1" dirty="0"/>
              <a:t>key issue relating to strategic fit is the scope, in terms of supply chain stages, across which the strategic fit applies. </a:t>
            </a:r>
            <a:endParaRPr lang="en-US" sz="3200" b="1" dirty="0" smtClean="0"/>
          </a:p>
          <a:p>
            <a:pPr marL="0" indent="0" algn="just">
              <a:lnSpc>
                <a:spcPct val="120000"/>
              </a:lnSpc>
              <a:buNone/>
            </a:pPr>
            <a:r>
              <a:rPr lang="en-US" sz="3200" b="1" dirty="0" smtClean="0">
                <a:solidFill>
                  <a:srgbClr val="FF0000"/>
                </a:solidFill>
              </a:rPr>
              <a:t>Scope </a:t>
            </a:r>
            <a:r>
              <a:rPr lang="en-US" sz="3200" b="1" dirty="0">
                <a:solidFill>
                  <a:srgbClr val="FF0000"/>
                </a:solidFill>
              </a:rPr>
              <a:t>of strategic fit refers </a:t>
            </a:r>
            <a:r>
              <a:rPr lang="en-US" sz="3200" b="1" dirty="0"/>
              <a:t>to the functions within the firm and stages across the supply chain that devise an integrated strategy with a </a:t>
            </a:r>
            <a:r>
              <a:rPr lang="en-US" sz="3200" b="1" dirty="0" smtClean="0"/>
              <a:t>shared objective</a:t>
            </a:r>
            <a:r>
              <a:rPr lang="en-US" sz="3200" b="1" dirty="0"/>
              <a:t>. </a:t>
            </a:r>
            <a:endParaRPr lang="en-US" sz="3200" b="1" dirty="0" smtClean="0"/>
          </a:p>
          <a:p>
            <a:pPr marL="0" indent="0" algn="just">
              <a:lnSpc>
                <a:spcPct val="120000"/>
              </a:lnSpc>
              <a:buNone/>
            </a:pPr>
            <a:r>
              <a:rPr lang="en-US" sz="3200" b="1" dirty="0" smtClean="0"/>
              <a:t>At </a:t>
            </a:r>
            <a:r>
              <a:rPr lang="en-US" sz="3200" b="1" dirty="0"/>
              <a:t>one extreme, every operation within each functional area devises its own independent strategy with the objective of optimizing its individual performance. </a:t>
            </a:r>
          </a:p>
        </p:txBody>
      </p:sp>
      <p:pic>
        <p:nvPicPr>
          <p:cNvPr id="4" name="Picture 3"/>
          <p:cNvPicPr>
            <a:picLocks noChangeAspect="1"/>
          </p:cNvPicPr>
          <p:nvPr/>
        </p:nvPicPr>
        <p:blipFill>
          <a:blip r:embed="rId2"/>
          <a:stretch>
            <a:fillRect/>
          </a:stretch>
        </p:blipFill>
        <p:spPr>
          <a:xfrm>
            <a:off x="10364435" y="97908"/>
            <a:ext cx="1652159" cy="1463167"/>
          </a:xfrm>
          <a:prstGeom prst="rect">
            <a:avLst/>
          </a:prstGeom>
        </p:spPr>
      </p:pic>
    </p:spTree>
    <p:extLst>
      <p:ext uri="{BB962C8B-B14F-4D97-AF65-F5344CB8AC3E}">
        <p14:creationId xmlns:p14="http://schemas.microsoft.com/office/powerpoint/2010/main" val="10329454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Expanding strategic scope</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In this case the scope of strategic fit is restricted to an operation in a functional area within a stage of the supply chain. </a:t>
            </a:r>
            <a:endParaRPr lang="en-US" sz="3200" b="1" dirty="0" smtClean="0"/>
          </a:p>
          <a:p>
            <a:pPr marL="0" indent="0" algn="just">
              <a:lnSpc>
                <a:spcPct val="100000"/>
              </a:lnSpc>
              <a:buNone/>
            </a:pPr>
            <a:r>
              <a:rPr lang="en-US" sz="3200" b="1" dirty="0" smtClean="0"/>
              <a:t>At </a:t>
            </a:r>
            <a:r>
              <a:rPr lang="en-US" sz="3200" b="1" dirty="0"/>
              <a:t>the opposite extreme, all functional areas across all stages of the supply chain devise strategy jointly with a common objective of maximizing supply chain profit. </a:t>
            </a:r>
            <a:endParaRPr lang="en-US" sz="3200" b="1" dirty="0" smtClean="0"/>
          </a:p>
          <a:p>
            <a:pPr marL="0" indent="0" algn="just">
              <a:lnSpc>
                <a:spcPct val="100000"/>
              </a:lnSpc>
              <a:buNone/>
            </a:pPr>
            <a:r>
              <a:rPr lang="en-US" sz="3200" b="1" dirty="0" smtClean="0"/>
              <a:t>In </a:t>
            </a:r>
            <a:r>
              <a:rPr lang="en-US" sz="3200" b="1" dirty="0"/>
              <a:t>this case the scope of strategic fit extends to the entire supply chain.</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671638"/>
            <a:ext cx="10515600" cy="4505325"/>
          </a:xfrm>
          <a:prstGeom prst="rect">
            <a:avLst/>
          </a:prstGeom>
        </p:spPr>
      </p:pic>
      <p:pic>
        <p:nvPicPr>
          <p:cNvPr id="4" name="Picture 3"/>
          <p:cNvPicPr>
            <a:picLocks noChangeAspect="1"/>
          </p:cNvPicPr>
          <p:nvPr/>
        </p:nvPicPr>
        <p:blipFill>
          <a:blip r:embed="rId3"/>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18694429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031" y="365125"/>
            <a:ext cx="10931769" cy="1325563"/>
          </a:xfrm>
        </p:spPr>
        <p:txBody>
          <a:bodyPr>
            <a:normAutofit/>
          </a:bodyPr>
          <a:lstStyle/>
          <a:p>
            <a:r>
              <a:rPr lang="en-US" dirty="0" smtClean="0"/>
              <a:t>Intra company intra operation scope: the minimize local cost view</a:t>
            </a:r>
            <a:endParaRPr lang="en-US" dirty="0"/>
          </a:p>
        </p:txBody>
      </p:sp>
      <p:sp>
        <p:nvSpPr>
          <p:cNvPr id="3" name="Content Placeholder 2"/>
          <p:cNvSpPr>
            <a:spLocks noGrp="1"/>
          </p:cNvSpPr>
          <p:nvPr>
            <p:ph idx="1"/>
          </p:nvPr>
        </p:nvSpPr>
        <p:spPr>
          <a:xfrm>
            <a:off x="422032" y="1690689"/>
            <a:ext cx="5693018" cy="4486274"/>
          </a:xfrm>
        </p:spPr>
        <p:txBody>
          <a:bodyPr>
            <a:normAutofit fontScale="85000" lnSpcReduction="20000"/>
          </a:bodyPr>
          <a:lstStyle/>
          <a:p>
            <a:pPr marL="0" indent="0" algn="just">
              <a:lnSpc>
                <a:spcPct val="100000"/>
              </a:lnSpc>
              <a:buNone/>
            </a:pPr>
            <a:r>
              <a:rPr lang="en-US" sz="3200" b="1" dirty="0" smtClean="0"/>
              <a:t>This </a:t>
            </a:r>
            <a:r>
              <a:rPr lang="en-US" sz="3200" b="1" dirty="0"/>
              <a:t>is referred to as intracompany </a:t>
            </a:r>
            <a:r>
              <a:rPr lang="en-US" sz="3200" b="1" dirty="0" smtClean="0"/>
              <a:t>intra operation </a:t>
            </a:r>
            <a:r>
              <a:rPr lang="en-US" sz="3200" b="1" dirty="0"/>
              <a:t>scope. Here, each operation within each stage of the supply chain devises strategy independently. </a:t>
            </a:r>
            <a:endParaRPr lang="en-US" sz="3200" b="1" dirty="0" smtClean="0"/>
          </a:p>
          <a:p>
            <a:pPr marL="0" indent="0" algn="just">
              <a:lnSpc>
                <a:spcPct val="100000"/>
              </a:lnSpc>
              <a:buNone/>
            </a:pPr>
            <a:r>
              <a:rPr lang="en-US" sz="3200" b="1" dirty="0"/>
              <a:t>The most limited scope over which strategic fit is considered is one operation within a functional area within a company. </a:t>
            </a:r>
          </a:p>
          <a:p>
            <a:pPr marL="0" indent="0" algn="just">
              <a:lnSpc>
                <a:spcPct val="100000"/>
              </a:lnSpc>
              <a:buNone/>
            </a:pPr>
            <a:r>
              <a:rPr lang="en-US" sz="3200" b="1" dirty="0"/>
              <a:t>The smallest ellipse </a:t>
            </a:r>
            <a:r>
              <a:rPr lang="en-US" sz="3200" b="1" dirty="0" smtClean="0"/>
              <a:t>represents </a:t>
            </a:r>
            <a:r>
              <a:rPr lang="en-US" sz="3200" b="1" dirty="0"/>
              <a:t>the scope of strategic fit at the distributor in this instance</a:t>
            </a:r>
          </a:p>
        </p:txBody>
      </p:sp>
      <p:pic>
        <p:nvPicPr>
          <p:cNvPr id="4" name="Picture 3"/>
          <p:cNvPicPr>
            <a:picLocks noChangeAspect="1"/>
          </p:cNvPicPr>
          <p:nvPr/>
        </p:nvPicPr>
        <p:blipFill>
          <a:blip r:embed="rId2"/>
          <a:stretch>
            <a:fillRect/>
          </a:stretch>
        </p:blipFill>
        <p:spPr>
          <a:xfrm>
            <a:off x="9959486" y="227521"/>
            <a:ext cx="1652159" cy="1463167"/>
          </a:xfrm>
          <a:prstGeom prst="rect">
            <a:avLst/>
          </a:prstGeom>
        </p:spPr>
      </p:pic>
      <p:pic>
        <p:nvPicPr>
          <p:cNvPr id="5" name="Picture 4"/>
          <p:cNvPicPr>
            <a:picLocks noChangeAspect="1"/>
          </p:cNvPicPr>
          <p:nvPr/>
        </p:nvPicPr>
        <p:blipFill>
          <a:blip r:embed="rId3"/>
          <a:stretch>
            <a:fillRect/>
          </a:stretch>
        </p:blipFill>
        <p:spPr>
          <a:xfrm>
            <a:off x="6486525" y="1690688"/>
            <a:ext cx="5125120" cy="4578108"/>
          </a:xfrm>
          <a:prstGeom prst="rect">
            <a:avLst/>
          </a:prstGeom>
        </p:spPr>
      </p:pic>
    </p:spTree>
    <p:extLst>
      <p:ext uri="{BB962C8B-B14F-4D97-AF65-F5344CB8AC3E}">
        <p14:creationId xmlns:p14="http://schemas.microsoft.com/office/powerpoint/2010/main" val="1199702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operation </a:t>
            </a:r>
            <a:r>
              <a:rPr lang="en-US" dirty="0"/>
              <a:t>scope: the minimize local cost view</a:t>
            </a:r>
          </a:p>
        </p:txBody>
      </p:sp>
      <p:sp>
        <p:nvSpPr>
          <p:cNvPr id="3" name="Content Placeholder 2"/>
          <p:cNvSpPr>
            <a:spLocks noGrp="1"/>
          </p:cNvSpPr>
          <p:nvPr>
            <p:ph idx="1"/>
          </p:nvPr>
        </p:nvSpPr>
        <p:spPr/>
        <p:txBody>
          <a:bodyPr>
            <a:normAutofit/>
          </a:bodyPr>
          <a:lstStyle/>
          <a:p>
            <a:pPr marL="0" indent="0" algn="just">
              <a:lnSpc>
                <a:spcPct val="110000"/>
              </a:lnSpc>
              <a:buNone/>
            </a:pPr>
            <a:r>
              <a:rPr lang="en-US" sz="3200" b="1" dirty="0"/>
              <a:t>In such a setting, the resulting collection of strategies will most likely not come close to maximizing supply chain profit, because different functions and operations have conflicting local objectives. </a:t>
            </a:r>
            <a:endParaRPr lang="en-US" sz="3200" b="1" dirty="0" smtClean="0"/>
          </a:p>
          <a:p>
            <a:pPr marL="0" indent="0" algn="just">
              <a:lnSpc>
                <a:spcPct val="110000"/>
              </a:lnSpc>
              <a:buNone/>
            </a:pPr>
            <a:r>
              <a:rPr lang="en-US" sz="3200" b="1" dirty="0" smtClean="0"/>
              <a:t>This </a:t>
            </a:r>
            <a:r>
              <a:rPr lang="en-US" sz="3200" b="1" dirty="0"/>
              <a:t>limited scope was the dominant practice during the 1950s and 1960s, when each operation within each stage of the supply chain attempted to minimize its own costs.</a:t>
            </a:r>
          </a:p>
          <a:p>
            <a:pPr marL="0" indent="0" algn="just">
              <a:lnSpc>
                <a:spcPct val="110000"/>
              </a:lnSpc>
              <a:buNone/>
            </a:pPr>
            <a:endParaRPr lang="en-US" b="1" dirty="0"/>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3" name="Content Placeholder 2"/>
          <p:cNvSpPr>
            <a:spLocks noGrp="1"/>
          </p:cNvSpPr>
          <p:nvPr>
            <p:ph idx="1"/>
          </p:nvPr>
        </p:nvSpPr>
        <p:spPr/>
        <p:txBody>
          <a:bodyPr>
            <a:normAutofit/>
          </a:bodyPr>
          <a:lstStyle/>
          <a:p>
            <a:pPr marL="0" indent="0" algn="just">
              <a:lnSpc>
                <a:spcPct val="120000"/>
              </a:lnSpc>
              <a:buNone/>
            </a:pPr>
            <a:r>
              <a:rPr lang="en-US" sz="3200" b="1" dirty="0"/>
              <a:t>The key point here is that the transportation decision was made independent of other functions within the firm and the rest of the supply chain. </a:t>
            </a:r>
            <a:endParaRPr lang="en-US" sz="3200" b="1" dirty="0" smtClean="0"/>
          </a:p>
          <a:p>
            <a:pPr marL="0" indent="0" algn="just">
              <a:lnSpc>
                <a:spcPct val="120000"/>
              </a:lnSpc>
              <a:buNone/>
            </a:pPr>
            <a:r>
              <a:rPr lang="en-US" sz="3200" b="1" dirty="0" smtClean="0"/>
              <a:t>In </a:t>
            </a:r>
            <a:r>
              <a:rPr lang="en-US" sz="3200" b="1" dirty="0"/>
              <a:t>this case, the scope of strategic fit is restricted </a:t>
            </a:r>
            <a:r>
              <a:rPr lang="en-US" sz="3200" b="1" dirty="0" smtClean="0"/>
              <a:t>to a </a:t>
            </a:r>
            <a:r>
              <a:rPr lang="en-US" sz="3200" b="1" dirty="0"/>
              <a:t>portion (transportation) of the distributor stage within the supply chain</a:t>
            </a:r>
            <a:r>
              <a:rPr lang="en-US" sz="3200" b="1" dirty="0" smtClean="0"/>
              <a:t>..</a:t>
            </a:r>
            <a:endParaRPr lang="en-US" sz="3200" b="1" dirty="0"/>
          </a:p>
        </p:txBody>
      </p:sp>
      <p:sp>
        <p:nvSpPr>
          <p:cNvPr id="5" name="Title 1"/>
          <p:cNvSpPr>
            <a:spLocks noGrp="1"/>
          </p:cNvSpPr>
          <p:nvPr>
            <p:ph type="title"/>
          </p:nvPr>
        </p:nvSpPr>
        <p:spPr>
          <a:xfrm>
            <a:off x="195262" y="296322"/>
            <a:ext cx="9506379" cy="1325563"/>
          </a:xfrm>
        </p:spPr>
        <p:txBody>
          <a:bodyPr/>
          <a:lstStyle/>
          <a:p>
            <a:r>
              <a:rPr lang="en-US" dirty="0" smtClean="0"/>
              <a:t>Intra company intra operation </a:t>
            </a:r>
            <a:r>
              <a:rPr lang="en-US" dirty="0"/>
              <a:t>scope: the minimize local cost view</a:t>
            </a:r>
          </a:p>
        </p:txBody>
      </p:sp>
    </p:spTree>
    <p:extLst>
      <p:ext uri="{BB962C8B-B14F-4D97-AF65-F5344CB8AC3E}">
        <p14:creationId xmlns:p14="http://schemas.microsoft.com/office/powerpoint/2010/main" val="407990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 company intra functional scope: the minimize functional cost view</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smtClean="0"/>
              <a:t>Given </a:t>
            </a:r>
            <a:r>
              <a:rPr lang="en-US" sz="3200" b="1" dirty="0"/>
              <a:t>that many operations together form each function within a firm, managers recognized the weakness of the </a:t>
            </a:r>
            <a:r>
              <a:rPr lang="en-US" sz="3200" b="1" dirty="0" smtClean="0"/>
              <a:t>intra company intra operation </a:t>
            </a:r>
            <a:r>
              <a:rPr lang="en-US" sz="3200" b="1" dirty="0"/>
              <a:t>scope</a:t>
            </a:r>
            <a:r>
              <a:rPr lang="en-US" sz="3200" b="1" dirty="0" smtClean="0"/>
              <a:t>.</a:t>
            </a:r>
          </a:p>
          <a:p>
            <a:pPr marL="0" indent="0" algn="just">
              <a:lnSpc>
                <a:spcPct val="100000"/>
              </a:lnSpc>
              <a:buNone/>
            </a:pPr>
            <a:endParaRPr lang="en-US" sz="3200" b="1" dirty="0"/>
          </a:p>
          <a:p>
            <a:pPr marL="0" indent="0" algn="just">
              <a:lnSpc>
                <a:spcPct val="100000"/>
              </a:lnSpc>
              <a:buNone/>
            </a:pPr>
            <a:r>
              <a:rPr lang="en-US" sz="3200" b="1" dirty="0" smtClean="0"/>
              <a:t> </a:t>
            </a:r>
            <a:r>
              <a:rPr lang="en-US" sz="3200" b="1" dirty="0"/>
              <a:t>Supply chain operations include manufacturing, warehousing, and transportation, among others. </a:t>
            </a:r>
          </a:p>
        </p:txBody>
      </p:sp>
      <p:pic>
        <p:nvPicPr>
          <p:cNvPr id="4" name="Picture 3"/>
          <p:cNvPicPr>
            <a:picLocks noChangeAspect="1"/>
          </p:cNvPicPr>
          <p:nvPr/>
        </p:nvPicPr>
        <p:blipFill>
          <a:blip r:embed="rId2"/>
          <a:stretch>
            <a:fillRect/>
          </a:stretch>
        </p:blipFill>
        <p:spPr>
          <a:xfrm>
            <a:off x="9802731" y="294989"/>
            <a:ext cx="1652159" cy="1463167"/>
          </a:xfrm>
          <a:prstGeom prst="rect">
            <a:avLst/>
          </a:prstGeom>
        </p:spPr>
      </p:pic>
    </p:spTree>
    <p:extLst>
      <p:ext uri="{BB962C8B-B14F-4D97-AF65-F5344CB8AC3E}">
        <p14:creationId xmlns:p14="http://schemas.microsoft.com/office/powerpoint/2010/main" val="23391823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functional </a:t>
            </a:r>
            <a:r>
              <a:rPr lang="en-US" dirty="0"/>
              <a:t>scope: the minimize functional cost view</a:t>
            </a:r>
          </a:p>
        </p:txBody>
      </p:sp>
      <p:sp>
        <p:nvSpPr>
          <p:cNvPr id="3" name="Content Placeholder 2"/>
          <p:cNvSpPr>
            <a:spLocks noGrp="1"/>
          </p:cNvSpPr>
          <p:nvPr>
            <p:ph idx="1"/>
          </p:nvPr>
        </p:nvSpPr>
        <p:spPr>
          <a:xfrm>
            <a:off x="371476" y="1825625"/>
            <a:ext cx="5672138" cy="4351338"/>
          </a:xfrm>
        </p:spPr>
        <p:txBody>
          <a:bodyPr>
            <a:normAutofit fontScale="77500" lnSpcReduction="20000"/>
          </a:bodyPr>
          <a:lstStyle/>
          <a:p>
            <a:pPr marL="0" indent="0" algn="just">
              <a:lnSpc>
                <a:spcPct val="100000"/>
              </a:lnSpc>
              <a:buNone/>
            </a:pPr>
            <a:r>
              <a:rPr lang="en-US" sz="3200" b="1" dirty="0"/>
              <a:t>With the </a:t>
            </a:r>
            <a:r>
              <a:rPr lang="en-US" sz="3200" b="1" dirty="0" smtClean="0"/>
              <a:t>intra company intra functional </a:t>
            </a:r>
            <a:r>
              <a:rPr lang="en-US" sz="3200" b="1" dirty="0"/>
              <a:t>scope, the strategic fit is expanded to include all operations within a function</a:t>
            </a:r>
            <a:r>
              <a:rPr lang="en-US" sz="3200" b="1" dirty="0" smtClean="0"/>
              <a:t>.</a:t>
            </a:r>
          </a:p>
          <a:p>
            <a:pPr marL="0" indent="0" algn="just">
              <a:lnSpc>
                <a:spcPct val="100000"/>
              </a:lnSpc>
              <a:buNone/>
            </a:pPr>
            <a:r>
              <a:rPr lang="en-US" sz="3200" b="1" dirty="0" smtClean="0"/>
              <a:t> </a:t>
            </a:r>
            <a:r>
              <a:rPr lang="en-US" sz="3200" b="1" dirty="0"/>
              <a:t>In this case, the warehousing manager no longer minimizes warehousing costs while the transportation manager independently minimizes transportation costs. </a:t>
            </a:r>
            <a:endParaRPr lang="en-US" sz="3200" b="1" dirty="0" smtClean="0"/>
          </a:p>
          <a:p>
            <a:pPr marL="0" indent="0" algn="just">
              <a:lnSpc>
                <a:spcPct val="100000"/>
              </a:lnSpc>
              <a:buNone/>
            </a:pPr>
            <a:r>
              <a:rPr lang="en-US" sz="3200" b="1" dirty="0" smtClean="0"/>
              <a:t>By </a:t>
            </a:r>
            <a:r>
              <a:rPr lang="en-US" sz="3200" b="1" dirty="0"/>
              <a:t>working together and developing a joint strategy, the two minimize the total functional cost.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pic>
        <p:nvPicPr>
          <p:cNvPr id="5" name="Picture 4"/>
          <p:cNvPicPr>
            <a:picLocks noChangeAspect="1"/>
          </p:cNvPicPr>
          <p:nvPr/>
        </p:nvPicPr>
        <p:blipFill>
          <a:blip r:embed="rId3"/>
          <a:stretch>
            <a:fillRect/>
          </a:stretch>
        </p:blipFill>
        <p:spPr>
          <a:xfrm>
            <a:off x="6043614" y="1825625"/>
            <a:ext cx="5941610" cy="4351338"/>
          </a:xfrm>
          <a:prstGeom prst="rect">
            <a:avLst/>
          </a:prstGeom>
        </p:spPr>
      </p:pic>
    </p:spTree>
    <p:extLst>
      <p:ext uri="{BB962C8B-B14F-4D97-AF65-F5344CB8AC3E}">
        <p14:creationId xmlns:p14="http://schemas.microsoft.com/office/powerpoint/2010/main" val="12924101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Intracompany interfunctional scope: the maximize company profit view</a:t>
            </a:r>
            <a:endParaRPr lang="en-US" dirty="0"/>
          </a:p>
        </p:txBody>
      </p:sp>
      <p:sp>
        <p:nvSpPr>
          <p:cNvPr id="3" name="Content Placeholder 2"/>
          <p:cNvSpPr>
            <a:spLocks noGrp="1"/>
          </p:cNvSpPr>
          <p:nvPr>
            <p:ph idx="1"/>
          </p:nvPr>
        </p:nvSpPr>
        <p:spPr/>
        <p:txBody>
          <a:bodyPr>
            <a:normAutofit fontScale="92500" lnSpcReduction="20000"/>
          </a:bodyPr>
          <a:lstStyle/>
          <a:p>
            <a:pPr marL="0" indent="0" algn="just">
              <a:lnSpc>
                <a:spcPct val="120000"/>
              </a:lnSpc>
              <a:buNone/>
            </a:pPr>
            <a:r>
              <a:rPr lang="en-US" sz="3200" b="1" dirty="0" smtClean="0"/>
              <a:t>The </a:t>
            </a:r>
            <a:r>
              <a:rPr lang="en-US" sz="3200" b="1" dirty="0"/>
              <a:t>key weakness of the </a:t>
            </a:r>
            <a:r>
              <a:rPr lang="en-US" sz="3200" b="1" dirty="0" smtClean="0"/>
              <a:t>intra company intra functional </a:t>
            </a:r>
            <a:r>
              <a:rPr lang="en-US" sz="3200" b="1" dirty="0"/>
              <a:t>view is that different functions may have conflicting objectives</a:t>
            </a:r>
            <a:r>
              <a:rPr lang="en-US" sz="3200" b="1" dirty="0" smtClean="0"/>
              <a:t>.</a:t>
            </a:r>
          </a:p>
          <a:p>
            <a:pPr marL="0" indent="0" algn="just">
              <a:lnSpc>
                <a:spcPct val="120000"/>
              </a:lnSpc>
              <a:buNone/>
            </a:pPr>
            <a:r>
              <a:rPr lang="en-US" sz="3200" b="1" dirty="0" smtClean="0"/>
              <a:t> </a:t>
            </a:r>
            <a:r>
              <a:rPr lang="en-US" sz="3200" b="1" dirty="0"/>
              <a:t>Over time, companies became aware of this weakness as they saw, for example, marketing and sales focusing on revenue generation, </a:t>
            </a:r>
            <a:r>
              <a:rPr lang="en-US" sz="3200" b="1" dirty="0" smtClean="0"/>
              <a:t>and manufacturing </a:t>
            </a:r>
            <a:r>
              <a:rPr lang="en-US" sz="3200" b="1" dirty="0"/>
              <a:t>and distribution focusing on cost reduction. </a:t>
            </a:r>
            <a:endParaRPr lang="en-US" sz="3200" b="1" dirty="0" smtClean="0"/>
          </a:p>
          <a:p>
            <a:pPr marL="0" indent="0" algn="just">
              <a:lnSpc>
                <a:spcPct val="120000"/>
              </a:lnSpc>
              <a:buNone/>
            </a:pPr>
            <a:r>
              <a:rPr lang="en-US" sz="3200" b="1" dirty="0" smtClean="0"/>
              <a:t>Actions </a:t>
            </a:r>
            <a:r>
              <a:rPr lang="en-US" sz="3200" b="1" dirty="0"/>
              <a:t>the two functions took were often in conflict, hurting the firm's overall performance. </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697056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Intracompany interfunctional scope: the maximize company profit view</a:t>
            </a:r>
          </a:p>
        </p:txBody>
      </p:sp>
      <p:sp>
        <p:nvSpPr>
          <p:cNvPr id="3" name="Content Placeholder 2"/>
          <p:cNvSpPr>
            <a:spLocks noGrp="1"/>
          </p:cNvSpPr>
          <p:nvPr>
            <p:ph idx="1"/>
          </p:nvPr>
        </p:nvSpPr>
        <p:spPr>
          <a:xfrm>
            <a:off x="557214" y="1825625"/>
            <a:ext cx="6000750" cy="4351338"/>
          </a:xfrm>
        </p:spPr>
        <p:txBody>
          <a:bodyPr>
            <a:normAutofit fontScale="85000" lnSpcReduction="10000"/>
          </a:bodyPr>
          <a:lstStyle/>
          <a:p>
            <a:pPr marL="0" indent="0" algn="just">
              <a:lnSpc>
                <a:spcPct val="110000"/>
              </a:lnSpc>
              <a:buNone/>
            </a:pPr>
            <a:r>
              <a:rPr lang="en-US" sz="3200" b="1" dirty="0"/>
              <a:t>Companies realized the importance of expanding the scope of strategic fit across all functions within the firm. </a:t>
            </a:r>
            <a:endParaRPr lang="en-US" sz="3200" b="1" dirty="0" smtClean="0"/>
          </a:p>
          <a:p>
            <a:pPr marL="0" indent="0" algn="just">
              <a:lnSpc>
                <a:spcPct val="110000"/>
              </a:lnSpc>
              <a:buNone/>
            </a:pPr>
            <a:r>
              <a:rPr lang="en-US" sz="3200" b="1" dirty="0" smtClean="0"/>
              <a:t>With </a:t>
            </a:r>
            <a:r>
              <a:rPr lang="en-US" sz="3200" b="1" dirty="0"/>
              <a:t>the intracompany interfunctional scope, the goal is to maximize company profit. </a:t>
            </a:r>
            <a:endParaRPr lang="en-US" sz="3200" b="1" dirty="0" smtClean="0"/>
          </a:p>
          <a:p>
            <a:pPr marL="0" indent="0" algn="just">
              <a:lnSpc>
                <a:spcPct val="110000"/>
              </a:lnSpc>
              <a:buNone/>
            </a:pPr>
            <a:r>
              <a:rPr lang="en-US" sz="3200" b="1" dirty="0" smtClean="0"/>
              <a:t>To </a:t>
            </a:r>
            <a:r>
              <a:rPr lang="en-US" sz="3200" b="1" dirty="0"/>
              <a:t>achieve this goal, all functional strategies are developed to support both each other and the competitive strategy.</a:t>
            </a:r>
          </a:p>
          <a:p>
            <a:pPr marL="0" indent="0">
              <a:lnSpc>
                <a:spcPct val="110000"/>
              </a:lnSpc>
              <a:buNone/>
            </a:pPr>
            <a:endParaRPr lang="en-US" sz="3200" b="1" dirty="0"/>
          </a:p>
        </p:txBody>
      </p:sp>
      <p:pic>
        <p:nvPicPr>
          <p:cNvPr id="5" name="Picture 4"/>
          <p:cNvPicPr>
            <a:picLocks noChangeAspect="1"/>
          </p:cNvPicPr>
          <p:nvPr/>
        </p:nvPicPr>
        <p:blipFill>
          <a:blip r:embed="rId3"/>
          <a:stretch>
            <a:fillRect/>
          </a:stretch>
        </p:blipFill>
        <p:spPr>
          <a:xfrm>
            <a:off x="6557964" y="1690688"/>
            <a:ext cx="5157786" cy="4314283"/>
          </a:xfrm>
          <a:prstGeom prst="rect">
            <a:avLst/>
          </a:prstGeom>
        </p:spPr>
      </p:pic>
    </p:spTree>
    <p:extLst>
      <p:ext uri="{BB962C8B-B14F-4D97-AF65-F5344CB8AC3E}">
        <p14:creationId xmlns:p14="http://schemas.microsoft.com/office/powerpoint/2010/main" val="36629500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Intercompany interfunctional sco</a:t>
            </a:r>
            <a:r>
              <a:rPr lang="en-US" dirty="0"/>
              <a:t>p</a:t>
            </a:r>
            <a:r>
              <a:rPr lang="en-US" dirty="0" smtClean="0"/>
              <a:t>e: the maximize supply chain surplus view</a:t>
            </a:r>
            <a:endParaRPr lang="en-US" dirty="0"/>
          </a:p>
        </p:txBody>
      </p:sp>
      <p:sp>
        <p:nvSpPr>
          <p:cNvPr id="3" name="Content Placeholder 2"/>
          <p:cNvSpPr>
            <a:spLocks noGrp="1"/>
          </p:cNvSpPr>
          <p:nvPr>
            <p:ph idx="1"/>
          </p:nvPr>
        </p:nvSpPr>
        <p:spPr>
          <a:xfrm>
            <a:off x="523875" y="1889520"/>
            <a:ext cx="5705475" cy="4351338"/>
          </a:xfrm>
        </p:spPr>
        <p:txBody>
          <a:bodyPr>
            <a:noAutofit/>
          </a:bodyPr>
          <a:lstStyle/>
          <a:p>
            <a:pPr marL="0" indent="0" algn="just">
              <a:lnSpc>
                <a:spcPct val="110000"/>
              </a:lnSpc>
              <a:buNone/>
            </a:pPr>
            <a:r>
              <a:rPr lang="en-US" sz="2500" b="1" dirty="0" smtClean="0"/>
              <a:t>The </a:t>
            </a:r>
            <a:r>
              <a:rPr lang="en-US" sz="2500" b="1" dirty="0"/>
              <a:t>intracompany interfunctional scope of strategic fit has two major weaknesses. </a:t>
            </a:r>
            <a:endParaRPr lang="en-US" sz="2500" b="1" dirty="0" smtClean="0"/>
          </a:p>
          <a:p>
            <a:pPr marL="0" indent="0" algn="just">
              <a:lnSpc>
                <a:spcPct val="110000"/>
              </a:lnSpc>
              <a:buNone/>
            </a:pPr>
            <a:r>
              <a:rPr lang="en-US" sz="2500" b="1" dirty="0" smtClean="0"/>
              <a:t>First</a:t>
            </a:r>
            <a:r>
              <a:rPr lang="en-US" sz="2500" b="1" dirty="0"/>
              <a:t>, it leads to each stage of the supply chain trying to maximize its own profits, which does not necessarily result in the maximization of supply chain surplus</a:t>
            </a:r>
            <a:r>
              <a:rPr lang="en-US" sz="2500" b="1" dirty="0" smtClean="0"/>
              <a:t>.</a:t>
            </a:r>
          </a:p>
          <a:p>
            <a:pPr algn="just">
              <a:lnSpc>
                <a:spcPct val="110000"/>
              </a:lnSpc>
              <a:buFont typeface="Wingdings" panose="05000000000000000000" pitchFamily="2" charset="2"/>
              <a:buChar char="Ø"/>
            </a:pPr>
            <a:r>
              <a:rPr lang="en-US" sz="2500" b="1" dirty="0" smtClean="0"/>
              <a:t> </a:t>
            </a:r>
            <a:r>
              <a:rPr lang="en-US" sz="2500" b="1" dirty="0"/>
              <a:t>Supply chain surplus is maximized only when all supply" chain stages coordinate strategy together. </a:t>
            </a:r>
          </a:p>
        </p:txBody>
      </p:sp>
      <p:pic>
        <p:nvPicPr>
          <p:cNvPr id="4" name="Picture 3"/>
          <p:cNvPicPr>
            <a:picLocks noChangeAspect="1"/>
          </p:cNvPicPr>
          <p:nvPr/>
        </p:nvPicPr>
        <p:blipFill>
          <a:blip r:embed="rId2"/>
          <a:stretch>
            <a:fillRect/>
          </a:stretch>
        </p:blipFill>
        <p:spPr>
          <a:xfrm>
            <a:off x="10325246" y="294989"/>
            <a:ext cx="1652159" cy="1463167"/>
          </a:xfrm>
          <a:prstGeom prst="rect">
            <a:avLst/>
          </a:prstGeom>
        </p:spPr>
      </p:pic>
      <p:pic>
        <p:nvPicPr>
          <p:cNvPr id="5" name="Picture 4"/>
          <p:cNvPicPr>
            <a:picLocks noChangeAspect="1"/>
          </p:cNvPicPr>
          <p:nvPr/>
        </p:nvPicPr>
        <p:blipFill>
          <a:blip r:embed="rId3"/>
          <a:stretch>
            <a:fillRect/>
          </a:stretch>
        </p:blipFill>
        <p:spPr>
          <a:xfrm>
            <a:off x="6415089" y="1758155"/>
            <a:ext cx="5562316" cy="4614069"/>
          </a:xfrm>
          <a:prstGeom prst="rect">
            <a:avLst/>
          </a:prstGeom>
        </p:spPr>
      </p:pic>
    </p:spTree>
    <p:extLst>
      <p:ext uri="{BB962C8B-B14F-4D97-AF65-F5344CB8AC3E}">
        <p14:creationId xmlns:p14="http://schemas.microsoft.com/office/powerpoint/2010/main" val="478451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Agile intercompany interfunctional scope</a:t>
            </a:r>
            <a:endParaRPr lang="en-US" dirty="0"/>
          </a:p>
        </p:txBody>
      </p:sp>
      <p:sp>
        <p:nvSpPr>
          <p:cNvPr id="3" name="Content Placeholder 2"/>
          <p:cNvSpPr>
            <a:spLocks noGrp="1"/>
          </p:cNvSpPr>
          <p:nvPr>
            <p:ph idx="1"/>
          </p:nvPr>
        </p:nvSpPr>
        <p:spPr>
          <a:xfrm>
            <a:off x="767862" y="1434904"/>
            <a:ext cx="10515600" cy="5409028"/>
          </a:xfrm>
        </p:spPr>
        <p:txBody>
          <a:bodyPr>
            <a:noAutofit/>
          </a:bodyPr>
          <a:lstStyle/>
          <a:p>
            <a:pPr marL="0" indent="0" algn="just">
              <a:lnSpc>
                <a:spcPct val="100000"/>
              </a:lnSpc>
              <a:buNone/>
            </a:pPr>
            <a:r>
              <a:rPr lang="en-US" sz="3200" b="1" dirty="0" smtClean="0"/>
              <a:t>Up </a:t>
            </a:r>
            <a:r>
              <a:rPr lang="en-US" sz="3200" b="1" dirty="0"/>
              <a:t>to this point, we have discussed strategic fit in a static context; that is, the players in a supply chain and the customer needs do not change over time.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In </a:t>
            </a:r>
            <a:r>
              <a:rPr lang="en-US" sz="3200" b="1" dirty="0"/>
              <a:t>reality, the situation is much more dynamic. Product life cycles are getting shorter and companies must </a:t>
            </a:r>
            <a:r>
              <a:rPr lang="en-US" sz="3200" b="1" dirty="0" smtClean="0"/>
              <a:t>satisfy the </a:t>
            </a:r>
            <a:r>
              <a:rPr lang="en-US" sz="3200" b="1" dirty="0"/>
              <a:t>changing needs of individual customers</a:t>
            </a:r>
            <a:r>
              <a:rPr lang="en-US" sz="3200" b="1" dirty="0" smtClean="0"/>
              <a:t>.</a:t>
            </a:r>
          </a:p>
          <a:p>
            <a:pPr marL="0" indent="0" algn="just">
              <a:lnSpc>
                <a:spcPct val="100000"/>
              </a:lnSpc>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284016" y="16843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2" y="2133601"/>
            <a:ext cx="10758487" cy="3046988"/>
          </a:xfrm>
          <a:prstGeom prst="rect">
            <a:avLst/>
          </a:prstGeom>
        </p:spPr>
        <p:txBody>
          <a:bodyPr wrap="square">
            <a:spAutoFit/>
          </a:bodyPr>
          <a:lstStyle/>
          <a:p>
            <a:pPr algn="just"/>
            <a:r>
              <a:rPr lang="en-US" sz="3200" b="1" dirty="0"/>
              <a:t>A company may have to partner with many different firms, depending on the product being produced and the customer being served. </a:t>
            </a:r>
            <a:endParaRPr lang="en-US" sz="3200" b="1" dirty="0" smtClean="0"/>
          </a:p>
          <a:p>
            <a:pPr algn="just"/>
            <a:endParaRPr lang="en-US" sz="3200" b="1" dirty="0"/>
          </a:p>
          <a:p>
            <a:pPr algn="just"/>
            <a:r>
              <a:rPr lang="en-US" sz="3200" b="1" dirty="0" smtClean="0"/>
              <a:t>The </a:t>
            </a:r>
            <a:r>
              <a:rPr lang="en-US" sz="3200" b="1" dirty="0"/>
              <a:t>strategy and operations at firms must be agile enough to maintain strategic fit in a changing environment.</a:t>
            </a:r>
          </a:p>
        </p:txBody>
      </p:sp>
      <p:pic>
        <p:nvPicPr>
          <p:cNvPr id="3" name="Picture 2"/>
          <p:cNvPicPr>
            <a:picLocks noChangeAspect="1"/>
          </p:cNvPicPr>
          <p:nvPr/>
        </p:nvPicPr>
        <p:blipFill>
          <a:blip r:embed="rId2"/>
          <a:stretch>
            <a:fillRect/>
          </a:stretch>
        </p:blipFill>
        <p:spPr>
          <a:xfrm>
            <a:off x="10155429" y="227521"/>
            <a:ext cx="1652159" cy="1463167"/>
          </a:xfrm>
          <a:prstGeom prst="rect">
            <a:avLst/>
          </a:prstGeom>
        </p:spPr>
      </p:pic>
      <p:sp>
        <p:nvSpPr>
          <p:cNvPr id="4" name="Title 1"/>
          <p:cNvSpPr txBox="1">
            <a:spLocks/>
          </p:cNvSpPr>
          <p:nvPr/>
        </p:nvSpPr>
        <p:spPr>
          <a:xfrm>
            <a:off x="838200" y="365125"/>
            <a:ext cx="9317229"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Agile intercompany interfunctional scope</a:t>
            </a:r>
            <a:endParaRPr lang="en-US" dirty="0"/>
          </a:p>
        </p:txBody>
      </p:sp>
    </p:spTree>
    <p:extLst>
      <p:ext uri="{BB962C8B-B14F-4D97-AF65-F5344CB8AC3E}">
        <p14:creationId xmlns:p14="http://schemas.microsoft.com/office/powerpoint/2010/main" val="34410655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fontScale="92500"/>
          </a:bodyPr>
          <a:lstStyle/>
          <a:p>
            <a:pPr marL="0" indent="0" algn="just">
              <a:lnSpc>
                <a:spcPct val="120000"/>
              </a:lnSpc>
              <a:buNone/>
            </a:pPr>
            <a:r>
              <a:rPr lang="en-US" sz="3200" b="1" dirty="0"/>
              <a:t>Agile intercompany scope refers to a firm's ability to achieve strategic fit when partnering with supply chain stages that change over time</a:t>
            </a:r>
            <a:r>
              <a:rPr lang="en-US" sz="3200" b="1" dirty="0" smtClean="0"/>
              <a:t>.</a:t>
            </a:r>
          </a:p>
          <a:p>
            <a:pPr marL="0" indent="0" algn="just">
              <a:lnSpc>
                <a:spcPct val="120000"/>
              </a:lnSpc>
              <a:buNone/>
            </a:pPr>
            <a:r>
              <a:rPr lang="en-US" sz="3200" b="1" dirty="0" smtClean="0"/>
              <a:t> </a:t>
            </a:r>
            <a:r>
              <a:rPr lang="en-US" sz="3200" b="1" dirty="0"/>
              <a:t>Firms must think in terms of supply chains consisting of many players at each stage. For example, a manufacturer may interface with a different set of suppliers and distributors depending on the product being produced and the customer being served. </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3200" b="1" dirty="0"/>
              <a:t>Furthermore, as customer needs vary over time, firms must have the ability to become part of new supply chains while ensuring strategic fit. </a:t>
            </a:r>
            <a:endParaRPr lang="en-US" sz="3200" b="1" dirty="0" smtClean="0"/>
          </a:p>
          <a:p>
            <a:pPr marL="0" indent="0" algn="just">
              <a:lnSpc>
                <a:spcPct val="150000"/>
              </a:lnSpc>
              <a:buNone/>
            </a:pPr>
            <a:r>
              <a:rPr lang="en-US" sz="3200" b="1" dirty="0" smtClean="0"/>
              <a:t>This </a:t>
            </a:r>
            <a:r>
              <a:rPr lang="en-US" sz="3200" b="1" dirty="0"/>
              <a:t>level of agility becomes more important as the competitive environment becomes more dynamic.</a:t>
            </a:r>
          </a:p>
          <a:p>
            <a:pPr marL="0" indent="0" algn="just">
              <a:lnSpc>
                <a:spcPct val="150000"/>
              </a:lnSpc>
              <a:buNone/>
            </a:pPr>
            <a:endParaRPr lang="en-US" sz="3200" b="1" dirty="0" smtClean="0"/>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2</a:t>
            </a:r>
            <a:endParaRPr lang="en-US" dirty="0"/>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2237</Words>
  <Application>Microsoft Office PowerPoint</Application>
  <PresentationFormat>Widescreen</PresentationFormat>
  <Paragraphs>146</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Wingdings</vt:lpstr>
      <vt:lpstr>Office Theme</vt:lpstr>
      <vt:lpstr>PowerPoint Presentation</vt:lpstr>
      <vt:lpstr>Learning Objectives</vt:lpstr>
      <vt:lpstr>Competitive and supply chain strategies</vt:lpstr>
      <vt:lpstr>Competitive and supply chain strategies</vt:lpstr>
      <vt:lpstr>PowerPoint Presentation</vt:lpstr>
      <vt:lpstr>Competitive and supply chain strategies</vt:lpstr>
      <vt:lpstr>Competitive and supply chain strategies</vt:lpstr>
      <vt:lpstr>Competitive and supply chain strategies</vt:lpstr>
      <vt:lpstr>Achieving strategic fit</vt:lpstr>
      <vt:lpstr>Achieving strategic fit</vt:lpstr>
      <vt:lpstr>Achieving strategic fit</vt:lpstr>
      <vt:lpstr>Achieving strategic fit</vt:lpstr>
      <vt:lpstr>Achieving strategic fit</vt:lpstr>
      <vt:lpstr>Achieving strategic fit</vt:lpstr>
      <vt:lpstr>Achieving strategic fit</vt:lpstr>
      <vt:lpstr>How is strategic fit achieved?</vt:lpstr>
      <vt:lpstr>How is strategic fit achieved?</vt:lpstr>
      <vt:lpstr>PowerPoint Presentation</vt:lpstr>
      <vt:lpstr>How is strategic fit achieved?</vt:lpstr>
      <vt:lpstr>Expanding strategic scope</vt:lpstr>
      <vt:lpstr>Expanding strategic scope</vt:lpstr>
      <vt:lpstr>PowerPoint Presentation</vt:lpstr>
      <vt:lpstr>Intra company intra operation scope: the minimize local cost view</vt:lpstr>
      <vt:lpstr>Intra company intra operation scope: the minimize local cost view</vt:lpstr>
      <vt:lpstr>Intra company intra operation scope: the minimize local cost view</vt:lpstr>
      <vt:lpstr>Intra company intra functional scope: the minimize functional cost view</vt:lpstr>
      <vt:lpstr>Intra company intra functional scope: the minimize functional cost view</vt:lpstr>
      <vt:lpstr>Intracompany interfunctional scope: the maximize company profit view</vt:lpstr>
      <vt:lpstr>Intracompany interfunctional scope: the maximize company profit view</vt:lpstr>
      <vt:lpstr>Intercompany interfunctional scope: the maximize supply chain surplus view</vt:lpstr>
      <vt:lpstr>Agile intercompany interfunctional scope</vt:lpstr>
      <vt:lpstr>PowerPoint Presentation</vt:lpstr>
      <vt:lpstr>Agile intercompany interfunctional scope</vt:lpstr>
      <vt:lpstr>Agile intercompany interfunctional scope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Badur Gasim</cp:lastModifiedBy>
  <cp:revision>115</cp:revision>
  <dcterms:created xsi:type="dcterms:W3CDTF">2020-10-15T07:04:09Z</dcterms:created>
  <dcterms:modified xsi:type="dcterms:W3CDTF">2023-02-13T09:09:31Z</dcterms:modified>
</cp:coreProperties>
</file>