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365" r:id="rId3"/>
    <p:sldId id="280" r:id="rId4"/>
    <p:sldId id="263" r:id="rId5"/>
    <p:sldId id="281" r:id="rId6"/>
    <p:sldId id="282" r:id="rId7"/>
    <p:sldId id="283" r:id="rId8"/>
    <p:sldId id="284" r:id="rId9"/>
    <p:sldId id="285" r:id="rId10"/>
    <p:sldId id="355" r:id="rId11"/>
    <p:sldId id="389" r:id="rId12"/>
    <p:sldId id="287" r:id="rId13"/>
    <p:sldId id="288" r:id="rId14"/>
    <p:sldId id="392" r:id="rId15"/>
    <p:sldId id="257" r:id="rId16"/>
    <p:sldId id="327" r:id="rId17"/>
    <p:sldId id="258" r:id="rId18"/>
    <p:sldId id="278" r:id="rId19"/>
    <p:sldId id="259" r:id="rId20"/>
    <p:sldId id="393" r:id="rId21"/>
    <p:sldId id="394" r:id="rId22"/>
    <p:sldId id="260" r:id="rId23"/>
    <p:sldId id="395" r:id="rId24"/>
    <p:sldId id="396" r:id="rId25"/>
    <p:sldId id="261" r:id="rId26"/>
    <p:sldId id="397" r:id="rId27"/>
    <p:sldId id="262" r:id="rId28"/>
    <p:sldId id="398" r:id="rId29"/>
    <p:sldId id="264" r:id="rId30"/>
    <p:sldId id="265" r:id="rId31"/>
    <p:sldId id="329" r:id="rId32"/>
    <p:sldId id="328" r:id="rId33"/>
    <p:sldId id="266" r:id="rId34"/>
    <p:sldId id="267" r:id="rId35"/>
    <p:sldId id="268" r:id="rId36"/>
    <p:sldId id="331" r:id="rId37"/>
    <p:sldId id="332" r:id="rId38"/>
    <p:sldId id="310" r:id="rId39"/>
    <p:sldId id="271" r:id="rId40"/>
    <p:sldId id="272" r:id="rId41"/>
    <p:sldId id="333" r:id="rId42"/>
    <p:sldId id="273" r:id="rId43"/>
    <p:sldId id="274" r:id="rId44"/>
    <p:sldId id="298" r:id="rId45"/>
    <p:sldId id="275" r:id="rId46"/>
    <p:sldId id="299" r:id="rId47"/>
    <p:sldId id="38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2" d="100"/>
          <a:sy n="82" d="100"/>
        </p:scale>
        <p:origin x="600"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75992E-34CB-4F70-97EC-39A253C0D3F0}" type="datetimeFigureOut">
              <a:rPr lang="en-US" smtClean="0"/>
              <a:t>10/14/2022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09CDCE-A09B-4EE5-B961-D11D70D00EF8}" type="slidenum">
              <a:rPr lang="en-US" smtClean="0"/>
              <a:t>‹#›</a:t>
            </a:fld>
            <a:endParaRPr lang="en-US"/>
          </a:p>
        </p:txBody>
      </p:sp>
    </p:spTree>
    <p:extLst>
      <p:ext uri="{BB962C8B-B14F-4D97-AF65-F5344CB8AC3E}">
        <p14:creationId xmlns:p14="http://schemas.microsoft.com/office/powerpoint/2010/main" val="475671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Master" Target="../slideMasters/slideMaster1.xml"/><Relationship Id="rId5" Type="http://schemas.openxmlformats.org/officeDocument/2006/relationships/image" Target="../media/image9.emf"/><Relationship Id="rId4" Type="http://schemas.openxmlformats.org/officeDocument/2006/relationships/image" Target="../media/image8.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oleObject" Target="../embeddings/oleObject1.bin"/><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F7C2ABCE-21B2-4587-BADB-0507AF0E7DA3}"/>
              </a:ext>
            </a:extLst>
          </p:cNvPr>
          <p:cNvSpPr>
            <a:spLocks noGrp="1"/>
          </p:cNvSpPr>
          <p:nvPr>
            <p:ph type="dt" sz="half" idx="10"/>
          </p:nvPr>
        </p:nvSpPr>
        <p:spPr/>
        <p:txBody>
          <a:bodyPr/>
          <a:lstStyle/>
          <a:p>
            <a:fld id="{3E040B52-E304-403F-9F5B-1016BE753148}" type="datetimeFigureOut">
              <a:rPr lang="en-US" smtClean="0"/>
              <a:t>10/14/2022</a:t>
            </a:fld>
            <a:endParaRPr lang="en-US"/>
          </a:p>
        </p:txBody>
      </p:sp>
      <p:sp>
        <p:nvSpPr>
          <p:cNvPr id="5" name="Footer Placeholder 4">
            <a:extLst>
              <a:ext uri="{FF2B5EF4-FFF2-40B4-BE49-F238E27FC236}">
                <a16:creationId xmlns:a16="http://schemas.microsoft.com/office/drawing/2014/main" id="{1359D40D-E615-4534-9AA1-04F6182AB5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F41314-32E2-4421-B094-BC7676C3380D}"/>
              </a:ext>
            </a:extLst>
          </p:cNvPr>
          <p:cNvSpPr>
            <a:spLocks noGrp="1"/>
          </p:cNvSpPr>
          <p:nvPr>
            <p:ph type="sldNum" sz="quarter" idx="12"/>
          </p:nvPr>
        </p:nvSpPr>
        <p:spPr/>
        <p:txBody>
          <a:bodyPr/>
          <a:lstStyle/>
          <a:p>
            <a:fld id="{FB1E0BE2-9C4F-45FE-8949-87CF850A3152}" type="slidenum">
              <a:rPr lang="en-US" smtClean="0"/>
              <a:t>‹#›</a:t>
            </a:fld>
            <a:endParaRPr lang="en-US"/>
          </a:p>
        </p:txBody>
      </p:sp>
      <p:pic>
        <p:nvPicPr>
          <p:cNvPr id="7" name="Picture 10">
            <a:extLst>
              <a:ext uri="{FF2B5EF4-FFF2-40B4-BE49-F238E27FC236}">
                <a16:creationId xmlns:a16="http://schemas.microsoft.com/office/drawing/2014/main" id="{4AB0F703-30DE-4D61-A335-8B98F2F8D4C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76263" y="0"/>
            <a:ext cx="11615737"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5B185137-A97A-41A2-931B-F8E288A33A7C}"/>
              </a:ext>
            </a:extLst>
          </p:cNvPr>
          <p:cNvSpPr/>
          <p:nvPr userDrawn="1"/>
        </p:nvSpPr>
        <p:spPr>
          <a:xfrm rot="10800000">
            <a:off x="849298" y="71596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9" name="Picture 12">
            <a:extLst>
              <a:ext uri="{FF2B5EF4-FFF2-40B4-BE49-F238E27FC236}">
                <a16:creationId xmlns:a16="http://schemas.microsoft.com/office/drawing/2014/main" id="{A20E8451-F4D7-4666-9CEE-F6FF3C6735FA}"/>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984" r="914" b="11911"/>
          <a:stretch>
            <a:fillRect/>
          </a:stretch>
        </p:blipFill>
        <p:spPr bwMode="auto">
          <a:xfrm>
            <a:off x="0" y="4198938"/>
            <a:ext cx="121999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3">
            <a:extLst>
              <a:ext uri="{FF2B5EF4-FFF2-40B4-BE49-F238E27FC236}">
                <a16:creationId xmlns:a16="http://schemas.microsoft.com/office/drawing/2014/main" id="{E125190E-1BFF-4602-8639-1EEF4DF38C3A}"/>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30250" y="4964113"/>
            <a:ext cx="17002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4">
            <a:extLst>
              <a:ext uri="{FF2B5EF4-FFF2-40B4-BE49-F238E27FC236}">
                <a16:creationId xmlns:a16="http://schemas.microsoft.com/office/drawing/2014/main" id="{5B7BEFD4-CD65-4836-A3A1-855A779A017C}"/>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12713" y="422275"/>
            <a:ext cx="6713538"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5">
            <a:extLst>
              <a:ext uri="{FF2B5EF4-FFF2-40B4-BE49-F238E27FC236}">
                <a16:creationId xmlns:a16="http://schemas.microsoft.com/office/drawing/2014/main" id="{CFAFCC85-95DB-4ED8-881F-C7CB2553E137}"/>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434138" y="3125788"/>
            <a:ext cx="5881687"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a:extLst>
              <a:ext uri="{FF2B5EF4-FFF2-40B4-BE49-F238E27FC236}">
                <a16:creationId xmlns:a16="http://schemas.microsoft.com/office/drawing/2014/main" id="{7836D987-85BB-4001-9BC2-2205B71749A6}"/>
              </a:ext>
            </a:extLst>
          </p:cNvPr>
          <p:cNvSpPr txBox="1">
            <a:spLocks noChangeArrowheads="1"/>
          </p:cNvSpPr>
          <p:nvPr userDrawn="1"/>
        </p:nvSpPr>
        <p:spPr bwMode="auto">
          <a:xfrm>
            <a:off x="474663" y="715963"/>
            <a:ext cx="4671728" cy="1384995"/>
          </a:xfrm>
          <a:prstGeom prst="rect">
            <a:avLst/>
          </a:prstGeom>
          <a:noFill/>
          <a:ln>
            <a:noFill/>
          </a:ln>
        </p:spPr>
        <p:txBody>
          <a:bodyPr wrap="non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US" altLang="en-US" sz="2800" dirty="0">
                <a:solidFill>
                  <a:schemeClr val="bg1"/>
                </a:solidFill>
                <a:latin typeface="Tajawal Medium"/>
                <a:ea typeface="Tajawal Medium"/>
                <a:cs typeface="Tajawal Medium"/>
              </a:rPr>
              <a:t>CYB510 Operating Systems </a:t>
            </a:r>
          </a:p>
          <a:p>
            <a:pPr>
              <a:defRPr/>
            </a:pPr>
            <a:r>
              <a:rPr lang="en-US" altLang="en-US" sz="2800" dirty="0">
                <a:solidFill>
                  <a:srgbClr val="24A9E1"/>
                </a:solidFill>
                <a:latin typeface="Tajawal Medium"/>
                <a:ea typeface="Tajawal Medium"/>
                <a:cs typeface="Tajawal Medium"/>
              </a:rPr>
              <a:t>Prepared Prof. Lamiaa Fattouh </a:t>
            </a:r>
          </a:p>
          <a:p>
            <a:pPr>
              <a:defRPr/>
            </a:pPr>
            <a:r>
              <a:rPr lang="en-US" altLang="en-US" sz="2800" dirty="0">
                <a:solidFill>
                  <a:srgbClr val="FF9518"/>
                </a:solidFill>
                <a:latin typeface="Tajawal Medium"/>
                <a:ea typeface="Tajawal Medium"/>
                <a:cs typeface="Tajawal Medium"/>
              </a:rPr>
              <a:t>Lecture 2</a:t>
            </a:r>
          </a:p>
        </p:txBody>
      </p:sp>
      <p:sp>
        <p:nvSpPr>
          <p:cNvPr id="14" name="TextBox 13">
            <a:extLst>
              <a:ext uri="{FF2B5EF4-FFF2-40B4-BE49-F238E27FC236}">
                <a16:creationId xmlns:a16="http://schemas.microsoft.com/office/drawing/2014/main" id="{84B4B522-89E0-4964-8ED7-93D403071A7A}"/>
              </a:ext>
            </a:extLst>
          </p:cNvPr>
          <p:cNvSpPr txBox="1">
            <a:spLocks noChangeArrowheads="1"/>
          </p:cNvSpPr>
          <p:nvPr userDrawn="1"/>
        </p:nvSpPr>
        <p:spPr bwMode="auto">
          <a:xfrm>
            <a:off x="6364288" y="3012371"/>
            <a:ext cx="6403975" cy="1261884"/>
          </a:xfrm>
          <a:prstGeom prst="rect">
            <a:avLst/>
          </a:prstGeom>
          <a:noFill/>
          <a:ln>
            <a:noFill/>
          </a:ln>
        </p:spPr>
        <p:txBody>
          <a:bodyPr wrap="squar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US" altLang="en-US" sz="2800" dirty="0">
                <a:solidFill>
                  <a:schemeClr val="bg1"/>
                </a:solidFill>
                <a:latin typeface="Tajawal Medium"/>
                <a:ea typeface="Tajawal Medium"/>
                <a:cs typeface="Tajawal Medium"/>
              </a:rPr>
              <a:t>CYB510</a:t>
            </a:r>
          </a:p>
          <a:p>
            <a:pPr>
              <a:defRPr/>
            </a:pPr>
            <a:r>
              <a:rPr lang="en-US" altLang="en-US" sz="2400" dirty="0">
                <a:solidFill>
                  <a:schemeClr val="bg1"/>
                </a:solidFill>
                <a:ea typeface="Tajawal Medium"/>
                <a:cs typeface="Tajawal Medium"/>
              </a:rPr>
              <a:t>Operating System Introduction-part 2</a:t>
            </a:r>
          </a:p>
          <a:p>
            <a:pPr>
              <a:defRPr/>
            </a:pPr>
            <a:r>
              <a:rPr lang="en-US" altLang="en-US" sz="2400" kern="1200" dirty="0">
                <a:solidFill>
                  <a:schemeClr val="bg1"/>
                </a:solidFill>
                <a:latin typeface="Verdana" panose="020B0604030504040204" pitchFamily="34" charset="0"/>
              </a:rPr>
              <a:t>Processes</a:t>
            </a:r>
            <a:endParaRPr lang="en-US" altLang="en-US" sz="2400" kern="1200" dirty="0">
              <a:solidFill>
                <a:schemeClr val="bg1"/>
              </a:solidFill>
              <a:latin typeface="Verdana" panose="020B0604030504040204" pitchFamily="34" charset="0"/>
              <a:ea typeface="Tajawal Medium"/>
              <a:cs typeface="Tajawal Medium"/>
            </a:endParaRPr>
          </a:p>
        </p:txBody>
      </p:sp>
    </p:spTree>
    <p:extLst>
      <p:ext uri="{BB962C8B-B14F-4D97-AF65-F5344CB8AC3E}">
        <p14:creationId xmlns:p14="http://schemas.microsoft.com/office/powerpoint/2010/main" val="17420820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270A0-1104-414B-9CF7-C92429AACD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E8F48E-1C8C-40F3-BBC3-635F41CE0B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ECAF88-A431-4327-BA05-9AE1AB87F362}"/>
              </a:ext>
            </a:extLst>
          </p:cNvPr>
          <p:cNvSpPr>
            <a:spLocks noGrp="1"/>
          </p:cNvSpPr>
          <p:nvPr>
            <p:ph type="dt" sz="half" idx="10"/>
          </p:nvPr>
        </p:nvSpPr>
        <p:spPr/>
        <p:txBody>
          <a:bodyPr/>
          <a:lstStyle/>
          <a:p>
            <a:fld id="{3E040B52-E304-403F-9F5B-1016BE753148}" type="datetimeFigureOut">
              <a:rPr lang="en-US" smtClean="0"/>
              <a:t>10/14/2022</a:t>
            </a:fld>
            <a:endParaRPr lang="en-US"/>
          </a:p>
        </p:txBody>
      </p:sp>
      <p:sp>
        <p:nvSpPr>
          <p:cNvPr id="5" name="Footer Placeholder 4">
            <a:extLst>
              <a:ext uri="{FF2B5EF4-FFF2-40B4-BE49-F238E27FC236}">
                <a16:creationId xmlns:a16="http://schemas.microsoft.com/office/drawing/2014/main" id="{E431FEDD-B471-497E-93B7-81D7CBC9DE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1870EC-42B8-462A-B1FD-C811B1793CB5}"/>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3302721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4E40B-5C0C-4AF5-B77C-A581757CE2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3F60816-F3E8-446E-891C-88F1699CFC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7C65ABF-0D1C-4790-B3F9-AA99D8152ED7}"/>
              </a:ext>
            </a:extLst>
          </p:cNvPr>
          <p:cNvSpPr>
            <a:spLocks noGrp="1"/>
          </p:cNvSpPr>
          <p:nvPr>
            <p:ph type="dt" sz="half" idx="10"/>
          </p:nvPr>
        </p:nvSpPr>
        <p:spPr/>
        <p:txBody>
          <a:bodyPr/>
          <a:lstStyle/>
          <a:p>
            <a:fld id="{3E040B52-E304-403F-9F5B-1016BE753148}" type="datetimeFigureOut">
              <a:rPr lang="en-US" smtClean="0"/>
              <a:t>10/14/2022</a:t>
            </a:fld>
            <a:endParaRPr lang="en-US"/>
          </a:p>
        </p:txBody>
      </p:sp>
      <p:sp>
        <p:nvSpPr>
          <p:cNvPr id="5" name="Footer Placeholder 4">
            <a:extLst>
              <a:ext uri="{FF2B5EF4-FFF2-40B4-BE49-F238E27FC236}">
                <a16:creationId xmlns:a16="http://schemas.microsoft.com/office/drawing/2014/main" id="{C487FEC2-F483-47FF-AF5F-27AE4F6BAE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109BE9-D1C3-4E4B-9657-F7D78668C072}"/>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2093733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455BC-3DD1-4603-9686-179794635B0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1413297-5B42-4104-A4F5-B94CE41517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015B650-619F-4F41-9466-8F5213B1BCF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54E7096-5F6D-48AB-AB4F-2EB9AE1741AE}"/>
              </a:ext>
            </a:extLst>
          </p:cNvPr>
          <p:cNvSpPr>
            <a:spLocks noGrp="1"/>
          </p:cNvSpPr>
          <p:nvPr>
            <p:ph type="dt" sz="half" idx="10"/>
          </p:nvPr>
        </p:nvSpPr>
        <p:spPr/>
        <p:txBody>
          <a:bodyPr/>
          <a:lstStyle/>
          <a:p>
            <a:fld id="{3E040B52-E304-403F-9F5B-1016BE753148}" type="datetimeFigureOut">
              <a:rPr lang="en-US" smtClean="0"/>
              <a:t>10/14/2022</a:t>
            </a:fld>
            <a:endParaRPr lang="en-US"/>
          </a:p>
        </p:txBody>
      </p:sp>
      <p:sp>
        <p:nvSpPr>
          <p:cNvPr id="6" name="Footer Placeholder 5">
            <a:extLst>
              <a:ext uri="{FF2B5EF4-FFF2-40B4-BE49-F238E27FC236}">
                <a16:creationId xmlns:a16="http://schemas.microsoft.com/office/drawing/2014/main" id="{5F90823D-ADAB-4808-933D-5E3DFDCD18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474210-2E0B-4D75-8C88-5C8A702F45F3}"/>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895520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5DC2B-901C-4334-9972-6ACD8DC04A8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DFAAE0E-23C5-42E4-B098-CD57F9E191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96E1B5-48E3-4B59-971E-32FEFFA817E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B964F10-00D1-4306-BA85-9AC0FA3F78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42A29C-9924-42D6-B9E9-2081BC06E5F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C774C03-B60B-4B73-A126-8C511EB68C3E}"/>
              </a:ext>
            </a:extLst>
          </p:cNvPr>
          <p:cNvSpPr>
            <a:spLocks noGrp="1"/>
          </p:cNvSpPr>
          <p:nvPr>
            <p:ph type="dt" sz="half" idx="10"/>
          </p:nvPr>
        </p:nvSpPr>
        <p:spPr/>
        <p:txBody>
          <a:bodyPr/>
          <a:lstStyle/>
          <a:p>
            <a:fld id="{3E040B52-E304-403F-9F5B-1016BE753148}" type="datetimeFigureOut">
              <a:rPr lang="en-US" smtClean="0"/>
              <a:t>10/14/2022</a:t>
            </a:fld>
            <a:endParaRPr lang="en-US"/>
          </a:p>
        </p:txBody>
      </p:sp>
      <p:sp>
        <p:nvSpPr>
          <p:cNvPr id="8" name="Footer Placeholder 7">
            <a:extLst>
              <a:ext uri="{FF2B5EF4-FFF2-40B4-BE49-F238E27FC236}">
                <a16:creationId xmlns:a16="http://schemas.microsoft.com/office/drawing/2014/main" id="{79FF618F-9423-4C43-BF9A-3C33D50A0B2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DDC9323-0F8E-4FCB-B45B-DE5D52605B4F}"/>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1193165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31DBB-F007-4481-823A-E5A5EBA8338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C8ED390-6ABC-41C7-B130-36E05590683C}"/>
              </a:ext>
            </a:extLst>
          </p:cNvPr>
          <p:cNvSpPr>
            <a:spLocks noGrp="1"/>
          </p:cNvSpPr>
          <p:nvPr>
            <p:ph type="dt" sz="half" idx="10"/>
          </p:nvPr>
        </p:nvSpPr>
        <p:spPr/>
        <p:txBody>
          <a:bodyPr/>
          <a:lstStyle/>
          <a:p>
            <a:fld id="{3E040B52-E304-403F-9F5B-1016BE753148}" type="datetimeFigureOut">
              <a:rPr lang="en-US" smtClean="0"/>
              <a:t>10/14/2022</a:t>
            </a:fld>
            <a:endParaRPr lang="en-US"/>
          </a:p>
        </p:txBody>
      </p:sp>
      <p:sp>
        <p:nvSpPr>
          <p:cNvPr id="4" name="Footer Placeholder 3">
            <a:extLst>
              <a:ext uri="{FF2B5EF4-FFF2-40B4-BE49-F238E27FC236}">
                <a16:creationId xmlns:a16="http://schemas.microsoft.com/office/drawing/2014/main" id="{36106115-1DF8-4662-BCFA-AD38A649B4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359E5FD-4DE3-4406-9343-9E0859FAD36D}"/>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1557660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EA2B00-3B57-433E-8C1B-5CDD30871CD6}"/>
              </a:ext>
            </a:extLst>
          </p:cNvPr>
          <p:cNvSpPr>
            <a:spLocks noGrp="1"/>
          </p:cNvSpPr>
          <p:nvPr>
            <p:ph type="dt" sz="half" idx="10"/>
          </p:nvPr>
        </p:nvSpPr>
        <p:spPr/>
        <p:txBody>
          <a:bodyPr/>
          <a:lstStyle/>
          <a:p>
            <a:fld id="{3E040B52-E304-403F-9F5B-1016BE753148}" type="datetimeFigureOut">
              <a:rPr lang="en-US" smtClean="0"/>
              <a:t>10/14/2022</a:t>
            </a:fld>
            <a:endParaRPr lang="en-US"/>
          </a:p>
        </p:txBody>
      </p:sp>
      <p:sp>
        <p:nvSpPr>
          <p:cNvPr id="3" name="Footer Placeholder 2">
            <a:extLst>
              <a:ext uri="{FF2B5EF4-FFF2-40B4-BE49-F238E27FC236}">
                <a16:creationId xmlns:a16="http://schemas.microsoft.com/office/drawing/2014/main" id="{ACFD3B80-C3C5-4541-A665-C0AE1274ECC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B1C9151-D0E6-4BDC-B52B-F31F66023CDE}"/>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1102050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BE1A1-158E-4C3A-8960-2A6A823B95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CFE5177-AA73-4A67-8D45-208DDEF79B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65217BA-A806-4447-B321-EED4FA0023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3330FB-F8EA-4E61-91B5-7E79CA477791}"/>
              </a:ext>
            </a:extLst>
          </p:cNvPr>
          <p:cNvSpPr>
            <a:spLocks noGrp="1"/>
          </p:cNvSpPr>
          <p:nvPr>
            <p:ph type="dt" sz="half" idx="10"/>
          </p:nvPr>
        </p:nvSpPr>
        <p:spPr/>
        <p:txBody>
          <a:bodyPr/>
          <a:lstStyle/>
          <a:p>
            <a:fld id="{3E040B52-E304-403F-9F5B-1016BE753148}" type="datetimeFigureOut">
              <a:rPr lang="en-US" smtClean="0"/>
              <a:t>10/14/2022</a:t>
            </a:fld>
            <a:endParaRPr lang="en-US"/>
          </a:p>
        </p:txBody>
      </p:sp>
      <p:sp>
        <p:nvSpPr>
          <p:cNvPr id="6" name="Footer Placeholder 5">
            <a:extLst>
              <a:ext uri="{FF2B5EF4-FFF2-40B4-BE49-F238E27FC236}">
                <a16:creationId xmlns:a16="http://schemas.microsoft.com/office/drawing/2014/main" id="{9D2CBD87-3197-48C8-9CA5-A5732D25FF4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366A27-A538-4D31-B789-CB4A114D8B4F}"/>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535480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8D826-2B71-443C-8F48-938E6318A7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FBCB77F-D215-4A6B-B383-37ABE862BF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E3587E4-B8E1-4CF1-A031-9E1BB0DC53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0A423E-ECB5-4672-8E5C-02EB3A1D7D25}"/>
              </a:ext>
            </a:extLst>
          </p:cNvPr>
          <p:cNvSpPr>
            <a:spLocks noGrp="1"/>
          </p:cNvSpPr>
          <p:nvPr>
            <p:ph type="dt" sz="half" idx="10"/>
          </p:nvPr>
        </p:nvSpPr>
        <p:spPr/>
        <p:txBody>
          <a:bodyPr/>
          <a:lstStyle/>
          <a:p>
            <a:fld id="{3E040B52-E304-403F-9F5B-1016BE753148}" type="datetimeFigureOut">
              <a:rPr lang="en-US" smtClean="0"/>
              <a:t>10/14/2022</a:t>
            </a:fld>
            <a:endParaRPr lang="en-US"/>
          </a:p>
        </p:txBody>
      </p:sp>
      <p:sp>
        <p:nvSpPr>
          <p:cNvPr id="6" name="Footer Placeholder 5">
            <a:extLst>
              <a:ext uri="{FF2B5EF4-FFF2-40B4-BE49-F238E27FC236}">
                <a16:creationId xmlns:a16="http://schemas.microsoft.com/office/drawing/2014/main" id="{8BD5403D-9038-4CB9-BD00-3953613A95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699825F-C03B-428F-8F04-1ADBD59A8BDF}"/>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3673322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E48C0-88EC-4A5B-84A0-D74BCBA8BEB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3E1FE2-963F-4CE0-B95D-1225EE6820B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E7F799-BC01-431A-83A9-85531EE536F4}"/>
              </a:ext>
            </a:extLst>
          </p:cNvPr>
          <p:cNvSpPr>
            <a:spLocks noGrp="1"/>
          </p:cNvSpPr>
          <p:nvPr>
            <p:ph type="dt" sz="half" idx="10"/>
          </p:nvPr>
        </p:nvSpPr>
        <p:spPr/>
        <p:txBody>
          <a:bodyPr/>
          <a:lstStyle/>
          <a:p>
            <a:fld id="{3E040B52-E304-403F-9F5B-1016BE753148}" type="datetimeFigureOut">
              <a:rPr lang="en-US" smtClean="0"/>
              <a:t>10/14/2022</a:t>
            </a:fld>
            <a:endParaRPr lang="en-US"/>
          </a:p>
        </p:txBody>
      </p:sp>
      <p:sp>
        <p:nvSpPr>
          <p:cNvPr id="5" name="Footer Placeholder 4">
            <a:extLst>
              <a:ext uri="{FF2B5EF4-FFF2-40B4-BE49-F238E27FC236}">
                <a16:creationId xmlns:a16="http://schemas.microsoft.com/office/drawing/2014/main" id="{0E97AC3C-4E22-4434-859F-C38B1F6A2D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821897-C5F1-46CC-89DA-3447C1D48E5A}"/>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1628283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D71BC8-86C2-433A-970F-2388386AAA9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DB6CE52-718E-47A0-813E-1DABCC42A4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D0DC3ED-87DE-473A-A7D8-8D3FE4598262}"/>
              </a:ext>
            </a:extLst>
          </p:cNvPr>
          <p:cNvSpPr>
            <a:spLocks noGrp="1"/>
          </p:cNvSpPr>
          <p:nvPr>
            <p:ph type="dt" sz="half" idx="10"/>
          </p:nvPr>
        </p:nvSpPr>
        <p:spPr/>
        <p:txBody>
          <a:bodyPr/>
          <a:lstStyle/>
          <a:p>
            <a:fld id="{3E040B52-E304-403F-9F5B-1016BE753148}" type="datetimeFigureOut">
              <a:rPr lang="en-US" smtClean="0"/>
              <a:t>10/14/2022</a:t>
            </a:fld>
            <a:endParaRPr lang="en-US"/>
          </a:p>
        </p:txBody>
      </p:sp>
      <p:sp>
        <p:nvSpPr>
          <p:cNvPr id="5" name="Footer Placeholder 4">
            <a:extLst>
              <a:ext uri="{FF2B5EF4-FFF2-40B4-BE49-F238E27FC236}">
                <a16:creationId xmlns:a16="http://schemas.microsoft.com/office/drawing/2014/main" id="{18F60D7C-293C-42B6-B95F-927F1832B1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63ECAE-0E0E-41B1-B276-1E9FA11FE466}"/>
              </a:ext>
            </a:extLst>
          </p:cNvPr>
          <p:cNvSpPr>
            <a:spLocks noGrp="1"/>
          </p:cNvSpPr>
          <p:nvPr>
            <p:ph type="sldNum" sz="quarter" idx="12"/>
          </p:nvPr>
        </p:nvSpPr>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2223824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pic>
        <p:nvPicPr>
          <p:cNvPr id="3" name="Picture 10">
            <a:extLst>
              <a:ext uri="{FF2B5EF4-FFF2-40B4-BE49-F238E27FC236}">
                <a16:creationId xmlns:a16="http://schemas.microsoft.com/office/drawing/2014/main" id="{CCE85543-5508-489E-9068-AD138EABAC1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7950" y="123825"/>
            <a:ext cx="8802688"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1">
            <a:extLst>
              <a:ext uri="{FF2B5EF4-FFF2-40B4-BE49-F238E27FC236}">
                <a16:creationId xmlns:a16="http://schemas.microsoft.com/office/drawing/2014/main" id="{7A1617DD-CC4D-4FC6-BAA9-ED757187DB45}"/>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52463" y="5508625"/>
            <a:ext cx="1222375"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2">
            <a:extLst>
              <a:ext uri="{FF2B5EF4-FFF2-40B4-BE49-F238E27FC236}">
                <a16:creationId xmlns:a16="http://schemas.microsoft.com/office/drawing/2014/main" id="{DF7BB283-6DB4-471C-99AB-EA384CEA06F2}"/>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992313" y="6502400"/>
            <a:ext cx="9901237"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3">
            <a:extLst>
              <a:ext uri="{FF2B5EF4-FFF2-40B4-BE49-F238E27FC236}">
                <a16:creationId xmlns:a16="http://schemas.microsoft.com/office/drawing/2014/main" id="{A878143F-7052-425E-95B2-DBD69CF4E65C}"/>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4">
            <a:extLst>
              <a:ext uri="{FF2B5EF4-FFF2-40B4-BE49-F238E27FC236}">
                <a16:creationId xmlns:a16="http://schemas.microsoft.com/office/drawing/2014/main" id="{E6452FEC-DADD-42E8-928D-FAA8DF93ABB2}"/>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2072938"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EBE4C9DA-3869-4097-A97B-B7CDE08B0054}"/>
              </a:ext>
            </a:extLst>
          </p:cNvPr>
          <p:cNvSpPr txBox="1">
            <a:spLocks noChangeArrowheads="1"/>
          </p:cNvSpPr>
          <p:nvPr userDrawn="1"/>
        </p:nvSpPr>
        <p:spPr bwMode="auto">
          <a:xfrm>
            <a:off x="2154238" y="668338"/>
            <a:ext cx="3165475" cy="522287"/>
          </a:xfrm>
          <a:prstGeom prst="rect">
            <a:avLst/>
          </a:prstGeom>
          <a:noFill/>
          <a:ln>
            <a:noFill/>
          </a:ln>
        </p:spPr>
        <p:txBody>
          <a:bodyPr wrap="non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GB" altLang="en-US" sz="2800">
                <a:solidFill>
                  <a:srgbClr val="FF9518"/>
                </a:solidFill>
                <a:latin typeface="Tajawal Medium"/>
                <a:ea typeface="Tajawal Medium"/>
                <a:cs typeface="Tajawal Medium"/>
              </a:rPr>
              <a:t>                              </a:t>
            </a:r>
            <a:endParaRPr lang="en-US" altLang="en-US" sz="2800">
              <a:solidFill>
                <a:srgbClr val="FF9518"/>
              </a:solidFill>
              <a:latin typeface="Tajawal Medium"/>
              <a:ea typeface="Tajawal Medium"/>
              <a:cs typeface="Tajawal Medium"/>
            </a:endParaRPr>
          </a:p>
        </p:txBody>
      </p:sp>
      <p:sp>
        <p:nvSpPr>
          <p:cNvPr id="9" name="TextBox 8">
            <a:extLst>
              <a:ext uri="{FF2B5EF4-FFF2-40B4-BE49-F238E27FC236}">
                <a16:creationId xmlns:a16="http://schemas.microsoft.com/office/drawing/2014/main" id="{7FE6CCF1-3FFD-47BA-B8A6-C2D475B3E9A1}"/>
              </a:ext>
            </a:extLst>
          </p:cNvPr>
          <p:cNvSpPr txBox="1">
            <a:spLocks noChangeArrowheads="1"/>
          </p:cNvSpPr>
          <p:nvPr userDrawn="1"/>
        </p:nvSpPr>
        <p:spPr bwMode="auto">
          <a:xfrm>
            <a:off x="342915" y="236538"/>
            <a:ext cx="1342995" cy="954107"/>
          </a:xfrm>
          <a:prstGeom prst="rect">
            <a:avLst/>
          </a:prstGeom>
          <a:noFill/>
          <a:ln>
            <a:noFill/>
          </a:ln>
        </p:spPr>
        <p:txBody>
          <a:bodyPr wrap="non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ctr">
              <a:defRPr/>
            </a:pPr>
            <a:r>
              <a:rPr lang="en-US" altLang="en-US" sz="2800" dirty="0">
                <a:solidFill>
                  <a:schemeClr val="bg1"/>
                </a:solidFill>
                <a:latin typeface="Tajawal Medium"/>
                <a:ea typeface="Tajawal Medium"/>
                <a:cs typeface="Tajawal Medium"/>
              </a:rPr>
              <a:t>Chapter</a:t>
            </a:r>
          </a:p>
          <a:p>
            <a:pPr algn="ctr">
              <a:defRPr/>
            </a:pPr>
            <a:r>
              <a:rPr lang="en-US" altLang="en-US" sz="2800" dirty="0">
                <a:solidFill>
                  <a:schemeClr val="bg1"/>
                </a:solidFill>
                <a:latin typeface="Tajawal Medium"/>
                <a:ea typeface="Tajawal Medium"/>
                <a:cs typeface="Tajawal Medium"/>
              </a:rPr>
              <a:t> 01-3</a:t>
            </a:r>
            <a:endParaRPr lang="en-US" altLang="en-US" sz="2800" dirty="0">
              <a:solidFill>
                <a:srgbClr val="FF9518"/>
              </a:solidFill>
              <a:latin typeface="Tajawal Medium"/>
              <a:ea typeface="Tajawal Medium"/>
              <a:cs typeface="Tajawal Medium"/>
            </a:endParaRPr>
          </a:p>
        </p:txBody>
      </p:sp>
      <p:sp>
        <p:nvSpPr>
          <p:cNvPr id="10" name="TextBox 9">
            <a:extLst>
              <a:ext uri="{FF2B5EF4-FFF2-40B4-BE49-F238E27FC236}">
                <a16:creationId xmlns:a16="http://schemas.microsoft.com/office/drawing/2014/main" id="{928BD7DA-069A-487F-971A-5777639C6F62}"/>
              </a:ext>
            </a:extLst>
          </p:cNvPr>
          <p:cNvSpPr txBox="1">
            <a:spLocks noChangeArrowheads="1"/>
          </p:cNvSpPr>
          <p:nvPr userDrawn="1"/>
        </p:nvSpPr>
        <p:spPr bwMode="auto">
          <a:xfrm>
            <a:off x="1341438" y="2008188"/>
            <a:ext cx="8075612" cy="3140075"/>
          </a:xfrm>
          <a:prstGeom prst="rect">
            <a:avLst/>
          </a:prstGeom>
          <a:noFill/>
          <a:ln>
            <a:noFill/>
          </a:ln>
        </p:spPr>
        <p:txBody>
          <a:bodyPr>
            <a:spAutoFit/>
          </a:bodyPr>
          <a:lstStyle>
            <a:lvl1pPr marL="285750" indent="-285750">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buFont typeface="Arial" panose="020B0604020202020204" pitchFamily="34" charset="0"/>
              <a:buChar char="•"/>
              <a:defRPr/>
            </a:pPr>
            <a:endParaRPr lang="en-GB"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p:txBody>
      </p:sp>
      <p:sp>
        <p:nvSpPr>
          <p:cNvPr id="14" name="Title 13"/>
          <p:cNvSpPr>
            <a:spLocks noGrp="1"/>
          </p:cNvSpPr>
          <p:nvPr>
            <p:ph type="title"/>
          </p:nvPr>
        </p:nvSpPr>
        <p:spPr>
          <a:xfrm>
            <a:off x="2154240" y="578613"/>
            <a:ext cx="6224989" cy="576263"/>
          </a:xfrm>
        </p:spPr>
        <p:txBody>
          <a:bodyPr/>
          <a:lstStyle/>
          <a:p>
            <a:r>
              <a:rPr lang="en-US"/>
              <a:t>Click to edit Master title style</a:t>
            </a:r>
          </a:p>
        </p:txBody>
      </p:sp>
    </p:spTree>
    <p:extLst>
      <p:ext uri="{BB962C8B-B14F-4D97-AF65-F5344CB8AC3E}">
        <p14:creationId xmlns:p14="http://schemas.microsoft.com/office/powerpoint/2010/main" val="4900657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cSld name="1_Title Slide">
    <p:bg>
      <p:bgPr>
        <a:gradFill rotWithShape="0">
          <a:gsLst>
            <a:gs pos="0">
              <a:srgbClr val="F8F8F8"/>
            </a:gs>
            <a:gs pos="100000">
              <a:srgbClr val="99CCFF"/>
            </a:gs>
          </a:gsLst>
          <a:lin ang="5400000" scaled="1"/>
        </a:gradFill>
        <a:effectLst/>
      </p:bgPr>
    </p:bg>
    <p:spTree>
      <p:nvGrpSpPr>
        <p:cNvPr id="1" name=""/>
        <p:cNvGrpSpPr/>
        <p:nvPr/>
      </p:nvGrpSpPr>
      <p:grpSpPr>
        <a:xfrm>
          <a:off x="0" y="0"/>
          <a:ext cx="0" cy="0"/>
          <a:chOff x="0" y="0"/>
          <a:chExt cx="0" cy="0"/>
        </a:xfrm>
      </p:grpSpPr>
      <p:sp>
        <p:nvSpPr>
          <p:cNvPr id="128002" name="Rectangle 2">
            <a:extLst>
              <a:ext uri="{FF2B5EF4-FFF2-40B4-BE49-F238E27FC236}">
                <a16:creationId xmlns:a16="http://schemas.microsoft.com/office/drawing/2014/main" id="{B535C346-1E41-406D-8211-B277D0C6FBFB}"/>
              </a:ext>
            </a:extLst>
          </p:cNvPr>
          <p:cNvSpPr>
            <a:spLocks noGrp="1" noChangeArrowheads="1"/>
          </p:cNvSpPr>
          <p:nvPr>
            <p:ph type="ctrTitle"/>
          </p:nvPr>
        </p:nvSpPr>
        <p:spPr>
          <a:xfrm>
            <a:off x="914400" y="2286000"/>
            <a:ext cx="10363200" cy="1143000"/>
          </a:xfrm>
        </p:spPr>
        <p:txBody>
          <a:bodyPr/>
          <a:lstStyle>
            <a:lvl1pPr>
              <a:defRPr/>
            </a:lvl1pPr>
          </a:lstStyle>
          <a:p>
            <a:pPr lvl="0"/>
            <a:r>
              <a:rPr lang="en-US" altLang="en-US" noProof="0"/>
              <a:t>Click to edit Master title style</a:t>
            </a:r>
          </a:p>
        </p:txBody>
      </p:sp>
      <p:sp>
        <p:nvSpPr>
          <p:cNvPr id="128003" name="Rectangle 3">
            <a:extLst>
              <a:ext uri="{FF2B5EF4-FFF2-40B4-BE49-F238E27FC236}">
                <a16:creationId xmlns:a16="http://schemas.microsoft.com/office/drawing/2014/main" id="{0FD8F90D-41E1-40CB-8DAA-BC90B0E284F6}"/>
              </a:ext>
            </a:extLst>
          </p:cNvPr>
          <p:cNvSpPr>
            <a:spLocks noGrp="1" noChangeArrowheads="1"/>
          </p:cNvSpPr>
          <p:nvPr>
            <p:ph type="subTitle" idx="1"/>
          </p:nvPr>
        </p:nvSpPr>
        <p:spPr>
          <a:xfrm>
            <a:off x="1828800" y="3886200"/>
            <a:ext cx="8534400" cy="1752600"/>
          </a:xfrm>
        </p:spPr>
        <p:txBody>
          <a:bodyPr/>
          <a:lstStyle>
            <a:lvl1pPr marL="0" indent="0" algn="ctr">
              <a:buFont typeface="Monotype Sorts" pitchFamily="2" charset="2"/>
              <a:buNone/>
              <a:defRPr/>
            </a:lvl1pPr>
          </a:lstStyle>
          <a:p>
            <a:pPr lvl="0"/>
            <a:r>
              <a:rPr lang="en-US" altLang="en-US" noProof="0"/>
              <a:t>Click to edit Master subtitle style</a:t>
            </a:r>
          </a:p>
        </p:txBody>
      </p:sp>
      <p:sp>
        <p:nvSpPr>
          <p:cNvPr id="128004" name="Rectangle 4">
            <a:extLst>
              <a:ext uri="{FF2B5EF4-FFF2-40B4-BE49-F238E27FC236}">
                <a16:creationId xmlns:a16="http://schemas.microsoft.com/office/drawing/2014/main" id="{FD55831A-0163-4C58-9344-24147CA6D0C3}"/>
              </a:ext>
            </a:extLst>
          </p:cNvPr>
          <p:cNvSpPr>
            <a:spLocks noGrp="1" noChangeArrowheads="1"/>
          </p:cNvSpPr>
          <p:nvPr>
            <p:ph type="dt" sz="half" idx="2"/>
          </p:nvPr>
        </p:nvSpPr>
        <p:spPr bwMode="auto">
          <a:xfrm>
            <a:off x="914400" y="6248400"/>
            <a:ext cx="2540000" cy="457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sz="1400">
                <a:solidFill>
                  <a:srgbClr val="578963"/>
                </a:solidFill>
                <a:latin typeface="Times New Roman" panose="02020603050405020304" pitchFamily="18" charset="0"/>
              </a:defRPr>
            </a:lvl1pPr>
          </a:lstStyle>
          <a:p>
            <a:endParaRPr lang="en-US" altLang="en-US"/>
          </a:p>
        </p:txBody>
      </p:sp>
      <p:sp>
        <p:nvSpPr>
          <p:cNvPr id="128005" name="Rectangle 5">
            <a:extLst>
              <a:ext uri="{FF2B5EF4-FFF2-40B4-BE49-F238E27FC236}">
                <a16:creationId xmlns:a16="http://schemas.microsoft.com/office/drawing/2014/main" id="{C4DE5D68-2332-476C-B40A-886D547E4E57}"/>
              </a:ext>
            </a:extLst>
          </p:cNvPr>
          <p:cNvSpPr>
            <a:spLocks noGrp="1" noChangeArrowheads="1"/>
          </p:cNvSpPr>
          <p:nvPr>
            <p:ph type="ftr" sz="quarter" idx="3"/>
          </p:nvPr>
        </p:nvSpPr>
        <p:spPr bwMode="auto">
          <a:xfrm>
            <a:off x="4165600" y="6248400"/>
            <a:ext cx="3860800" cy="4572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sz="1400">
                <a:solidFill>
                  <a:srgbClr val="578963"/>
                </a:solidFill>
                <a:latin typeface="Times New Roman" panose="02020603050405020304" pitchFamily="18" charset="0"/>
              </a:defRPr>
            </a:lvl1pPr>
          </a:lstStyle>
          <a:p>
            <a:endParaRPr lang="en-US" altLang="en-US"/>
          </a:p>
        </p:txBody>
      </p:sp>
      <p:graphicFrame>
        <p:nvGraphicFramePr>
          <p:cNvPr id="128006" name="Rectangle 6">
            <a:extLst>
              <a:ext uri="{FF2B5EF4-FFF2-40B4-BE49-F238E27FC236}">
                <a16:creationId xmlns:a16="http://schemas.microsoft.com/office/drawing/2014/main" id="{6DC7979E-22D1-472B-B76B-5366FCEDA111}"/>
              </a:ext>
            </a:extLst>
          </p:cNvPr>
          <p:cNvGraphicFramePr>
            <a:graphicFrameLocks/>
          </p:cNvGraphicFramePr>
          <p:nvPr/>
        </p:nvGraphicFramePr>
        <p:xfrm>
          <a:off x="2032000" y="1397000"/>
          <a:ext cx="8128000" cy="4064000"/>
        </p:xfrm>
        <a:graphic>
          <a:graphicData uri="http://schemas.openxmlformats.org/presentationml/2006/ole">
            <mc:AlternateContent xmlns:mc="http://schemas.openxmlformats.org/markup-compatibility/2006">
              <mc:Choice xmlns:v="urn:schemas-microsoft-com:vml" Requires="v">
                <p:oleObj name="Clip" r:id="rId2" imgW="0" imgH="0" progId="MS_ClipArt_Gallery.2">
                  <p:embed/>
                </p:oleObj>
              </mc:Choice>
              <mc:Fallback>
                <p:oleObj name="Clip" r:id="rId2" imgW="0" imgH="0" progId="MS_ClipArt_Gallery.2">
                  <p:embed/>
                  <p:pic>
                    <p:nvPicPr>
                      <p:cNvPr id="128006" name="Rectangle 6">
                        <a:extLst>
                          <a:ext uri="{FF2B5EF4-FFF2-40B4-BE49-F238E27FC236}">
                            <a16:creationId xmlns:a16="http://schemas.microsoft.com/office/drawing/2014/main" id="{6DC7979E-22D1-472B-B76B-5366FCEDA111}"/>
                          </a:ext>
                        </a:extLst>
                      </p:cNvPr>
                      <p:cNvPicPr preferRelativeResize="0">
                        <a:picLocks noChangeArrowheads="1"/>
                      </p:cNvPicPr>
                      <p:nvPr/>
                    </p:nvPicPr>
                    <p:blipFill>
                      <a:blip>
                        <a:extLst>
                          <a:ext uri="{28A0092B-C50C-407E-A947-70E740481C1C}">
                            <a14:useLocalDpi xmlns:a14="http://schemas.microsoft.com/office/drawing/2010/main" val="0"/>
                          </a:ext>
                        </a:extLst>
                      </a:blip>
                      <a:srcRect/>
                      <a:stretch>
                        <a:fillRect/>
                      </a:stretch>
                    </p:blipFill>
                    <p:spPr bwMode="auto">
                      <a:xfrm>
                        <a:off x="2032000" y="1397000"/>
                        <a:ext cx="8128000" cy="406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28007" name="Picture 7">
            <a:extLst>
              <a:ext uri="{FF2B5EF4-FFF2-40B4-BE49-F238E27FC236}">
                <a16:creationId xmlns:a16="http://schemas.microsoft.com/office/drawing/2014/main" id="{85FFF04A-EADD-4E70-B503-7E0050587B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9684" y="4829176"/>
            <a:ext cx="3132667" cy="1419225"/>
          </a:xfrm>
          <a:prstGeom prst="rect">
            <a:avLst/>
          </a:prstGeom>
          <a:noFill/>
          <a:ln w="38100" cmpd="dbl">
            <a:solidFill>
              <a:schemeClr val="tx2"/>
            </a:solidFill>
            <a:miter lim="800000"/>
            <a:headEnd/>
            <a:tailEnd/>
          </a:ln>
          <a:extLst>
            <a:ext uri="{909E8E84-426E-40DD-AFC4-6F175D3DCCD1}">
              <a14:hiddenFill xmlns:a14="http://schemas.microsoft.com/office/drawing/2010/main">
                <a:solidFill>
                  <a:srgbClr val="FFFFFF"/>
                </a:solidFill>
              </a14:hiddenFill>
            </a:ext>
          </a:extLst>
        </p:spPr>
      </p:pic>
      <p:pic>
        <p:nvPicPr>
          <p:cNvPr id="128008" name="Picture 8">
            <a:extLst>
              <a:ext uri="{FF2B5EF4-FFF2-40B4-BE49-F238E27FC236}">
                <a16:creationId xmlns:a16="http://schemas.microsoft.com/office/drawing/2014/main" id="{F06EFF59-BE08-433C-B54B-0BCF39AB7B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3167" y="3603625"/>
            <a:ext cx="8047567" cy="342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196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6F8E4D-454F-4DB9-B681-F66B00F089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8970464-42EC-4B53-8E0A-646332A2E3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5D08F9-A3E4-45AA-8650-78BA908B0E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040B52-E304-403F-9F5B-1016BE753148}" type="datetimeFigureOut">
              <a:rPr lang="en-US" smtClean="0"/>
              <a:t>10/14/2022</a:t>
            </a:fld>
            <a:endParaRPr lang="en-US"/>
          </a:p>
        </p:txBody>
      </p:sp>
      <p:sp>
        <p:nvSpPr>
          <p:cNvPr id="5" name="Footer Placeholder 4">
            <a:extLst>
              <a:ext uri="{FF2B5EF4-FFF2-40B4-BE49-F238E27FC236}">
                <a16:creationId xmlns:a16="http://schemas.microsoft.com/office/drawing/2014/main" id="{34C798AD-0542-46E7-B194-1D026E65B7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23F198F-D87A-4EAF-959A-684C34C614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1E0BE2-9C4F-45FE-8949-87CF850A3152}" type="slidenum">
              <a:rPr lang="en-US" smtClean="0"/>
              <a:t>‹#›</a:t>
            </a:fld>
            <a:endParaRPr lang="en-US"/>
          </a:p>
        </p:txBody>
      </p:sp>
    </p:spTree>
    <p:extLst>
      <p:ext uri="{BB962C8B-B14F-4D97-AF65-F5344CB8AC3E}">
        <p14:creationId xmlns:p14="http://schemas.microsoft.com/office/powerpoint/2010/main" val="277387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304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A9CF880-EDA3-4F8D-84A8-433DE9769C4D}"/>
              </a:ext>
            </a:extLst>
          </p:cNvPr>
          <p:cNvSpPr txBox="1">
            <a:spLocks noChangeArrowheads="1"/>
          </p:cNvSpPr>
          <p:nvPr/>
        </p:nvSpPr>
        <p:spPr>
          <a:xfrm>
            <a:off x="2136775" y="0"/>
            <a:ext cx="8229600" cy="576263"/>
          </a:xfrm>
          <a:prstGeom prst="rect">
            <a:avLst/>
          </a:prstGeom>
        </p:spPr>
        <p:txBody>
          <a:bodyPr/>
          <a:lstStyle/>
          <a:p>
            <a:pPr algn="ctr" eaLnBrk="1" hangingPunct="1">
              <a:defRPr/>
            </a:pPr>
            <a:endParaRPr kumimoji="1" lang="en-US" sz="2800" b="1" kern="0" dirty="0">
              <a:solidFill>
                <a:srgbClr val="993300"/>
              </a:solidFill>
              <a:effectLst>
                <a:outerShdw blurRad="38100" dist="38100" dir="2700000" algn="tl">
                  <a:srgbClr val="C0C0C0"/>
                </a:outerShdw>
              </a:effectLst>
              <a:latin typeface="+mj-lt"/>
              <a:ea typeface="+mj-ea"/>
              <a:cs typeface="+mj-cs"/>
            </a:endParaRPr>
          </a:p>
        </p:txBody>
      </p:sp>
      <p:pic>
        <p:nvPicPr>
          <p:cNvPr id="62467" name="Picture 4">
            <a:extLst>
              <a:ext uri="{FF2B5EF4-FFF2-40B4-BE49-F238E27FC236}">
                <a16:creationId xmlns:a16="http://schemas.microsoft.com/office/drawing/2014/main" id="{816CDE86-3BFD-4561-8505-20D0A54D4B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9513" y="941388"/>
            <a:ext cx="1671637" cy="555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8" name="TextBox 5">
            <a:extLst>
              <a:ext uri="{FF2B5EF4-FFF2-40B4-BE49-F238E27FC236}">
                <a16:creationId xmlns:a16="http://schemas.microsoft.com/office/drawing/2014/main" id="{994F3713-3704-4C1D-BF2F-EFD2CC043ACB}"/>
              </a:ext>
            </a:extLst>
          </p:cNvPr>
          <p:cNvSpPr txBox="1">
            <a:spLocks noChangeArrowheads="1"/>
          </p:cNvSpPr>
          <p:nvPr/>
        </p:nvSpPr>
        <p:spPr bwMode="auto">
          <a:xfrm>
            <a:off x="1846263" y="1416050"/>
            <a:ext cx="7046912"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cs typeface="Arial" panose="020B0604020202020204" pitchFamily="34" charset="0"/>
              </a:defRPr>
            </a:lvl1pPr>
            <a:lvl2pPr marL="268288" indent="-93663">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r>
              <a:rPr lang="en-US" altLang="en-US" b="1">
                <a:solidFill>
                  <a:srgbClr val="FF0000"/>
                </a:solidFill>
                <a:latin typeface="Helvetica" panose="020B0604020202020204" pitchFamily="34" charset="0"/>
              </a:rPr>
              <a:t>How OS switches between jobs</a:t>
            </a:r>
          </a:p>
          <a:p>
            <a:pPr>
              <a:buFont typeface="Arial" panose="020B0604020202020204" pitchFamily="34" charset="0"/>
              <a:buChar char="•"/>
            </a:pPr>
            <a:r>
              <a:rPr lang="en-US" altLang="en-US" b="1">
                <a:latin typeface="Helvetica" panose="020B0604020202020204" pitchFamily="34" charset="0"/>
              </a:rPr>
              <a:t> OS keeps multiple jobs in memory. </a:t>
            </a:r>
            <a:r>
              <a:rPr lang="en-US" altLang="en-US" b="1">
                <a:solidFill>
                  <a:srgbClr val="00B0F0"/>
                </a:solidFill>
                <a:latin typeface="Helvetica" panose="020B0604020202020204" pitchFamily="34" charset="0"/>
              </a:rPr>
              <a:t>Jobs are loaded at a specific address in memory</a:t>
            </a:r>
          </a:p>
          <a:p>
            <a:pPr>
              <a:buFont typeface="Arial" panose="020B0604020202020204" pitchFamily="34" charset="0"/>
              <a:buChar char="•"/>
            </a:pPr>
            <a:r>
              <a:rPr lang="en-US" altLang="en-US" b="1">
                <a:latin typeface="Helvetica" panose="020B0604020202020204" pitchFamily="34" charset="0"/>
              </a:rPr>
              <a:t>OS gives each job </a:t>
            </a:r>
            <a:r>
              <a:rPr lang="en-US" altLang="en-US" b="1">
                <a:solidFill>
                  <a:srgbClr val="00B0F0"/>
                </a:solidFill>
                <a:latin typeface="Helvetica" panose="020B0604020202020204" pitchFamily="34" charset="0"/>
              </a:rPr>
              <a:t>multiple slots of CPU time</a:t>
            </a:r>
            <a:r>
              <a:rPr lang="en-US" altLang="en-US" b="1">
                <a:latin typeface="Helvetica" panose="020B0604020202020204" pitchFamily="34" charset="0"/>
              </a:rPr>
              <a:t> until they finish their task.</a:t>
            </a:r>
          </a:p>
          <a:p>
            <a:pPr>
              <a:buFont typeface="Arial" panose="020B0604020202020204" pitchFamily="34" charset="0"/>
              <a:buChar char="•"/>
            </a:pPr>
            <a:r>
              <a:rPr lang="en-US" altLang="en-US" b="1">
                <a:solidFill>
                  <a:srgbClr val="00B0F0"/>
                </a:solidFill>
                <a:latin typeface="Helvetica" panose="020B0604020202020204" pitchFamily="34" charset="0"/>
              </a:rPr>
              <a:t>choose one of them</a:t>
            </a:r>
            <a:r>
              <a:rPr lang="en-US" altLang="en-US" b="1">
                <a:latin typeface="Helvetica" panose="020B0604020202020204" pitchFamily="34" charset="0"/>
              </a:rPr>
              <a:t> to get CPU for a period of time. </a:t>
            </a:r>
            <a:r>
              <a:rPr lang="en-US" altLang="en-US" b="1">
                <a:solidFill>
                  <a:srgbClr val="00B0F0"/>
                </a:solidFill>
                <a:latin typeface="Helvetica" panose="020B0604020202020204" pitchFamily="34" charset="0"/>
              </a:rPr>
              <a:t>How? FIFO, Priority…</a:t>
            </a:r>
          </a:p>
          <a:p>
            <a:pPr lvl="1">
              <a:buFont typeface="Arial" panose="020B0604020202020204" pitchFamily="34" charset="0"/>
              <a:buChar char="•"/>
            </a:pPr>
            <a:r>
              <a:rPr lang="en-US" altLang="en-US" b="1">
                <a:solidFill>
                  <a:srgbClr val="FF0000"/>
                </a:solidFill>
                <a:latin typeface="Helvetica" panose="020B0604020202020204" pitchFamily="34" charset="0"/>
              </a:rPr>
              <a:t>If that job finishes</a:t>
            </a:r>
            <a:r>
              <a:rPr lang="en-US" altLang="en-US" b="1">
                <a:latin typeface="Helvetica" panose="020B0604020202020204" pitchFamily="34" charset="0"/>
              </a:rPr>
              <a:t> its task during the allotted time, this job is </a:t>
            </a:r>
            <a:r>
              <a:rPr lang="en-US" altLang="en-US" b="1">
                <a:solidFill>
                  <a:srgbClr val="FF0000"/>
                </a:solidFill>
                <a:latin typeface="Helvetica" panose="020B0604020202020204" pitchFamily="34" charset="0"/>
              </a:rPr>
              <a:t>halted</a:t>
            </a:r>
          </a:p>
          <a:p>
            <a:pPr lvl="1">
              <a:buFont typeface="Arial" panose="020B0604020202020204" pitchFamily="34" charset="0"/>
              <a:buChar char="•"/>
            </a:pPr>
            <a:r>
              <a:rPr lang="en-US" altLang="en-US" b="1">
                <a:solidFill>
                  <a:srgbClr val="FF0000"/>
                </a:solidFill>
                <a:latin typeface="Helvetica" panose="020B0604020202020204" pitchFamily="34" charset="0"/>
              </a:rPr>
              <a:t>If that job does not finish</a:t>
            </a:r>
            <a:r>
              <a:rPr lang="en-US" altLang="en-US" b="1">
                <a:latin typeface="Helvetica" panose="020B0604020202020204" pitchFamily="34" charset="0"/>
              </a:rPr>
              <a:t> its task and need more CPU time, it will be </a:t>
            </a:r>
            <a:r>
              <a:rPr lang="en-US" altLang="en-US" b="1">
                <a:solidFill>
                  <a:srgbClr val="FF0000"/>
                </a:solidFill>
                <a:latin typeface="Helvetica" panose="020B0604020202020204" pitchFamily="34" charset="0"/>
              </a:rPr>
              <a:t>preempted</a:t>
            </a:r>
            <a:r>
              <a:rPr lang="en-US" altLang="en-US" b="1">
                <a:latin typeface="Helvetica" panose="020B0604020202020204" pitchFamily="34" charset="0"/>
              </a:rPr>
              <a:t> (</a:t>
            </a:r>
            <a:r>
              <a:rPr lang="en-US" altLang="en-US" b="1">
                <a:solidFill>
                  <a:srgbClr val="FF0000"/>
                </a:solidFill>
                <a:latin typeface="Helvetica" panose="020B0604020202020204" pitchFamily="34" charset="0"/>
              </a:rPr>
              <a:t>ready)</a:t>
            </a:r>
            <a:r>
              <a:rPr lang="en-US" altLang="en-US" b="1">
                <a:latin typeface="Helvetica" panose="020B0604020202020204" pitchFamily="34" charset="0"/>
              </a:rPr>
              <a:t> and another job will be selected and given the CPU. </a:t>
            </a:r>
            <a:r>
              <a:rPr lang="en-US" altLang="en-US" b="1">
                <a:solidFill>
                  <a:srgbClr val="FF0000"/>
                </a:solidFill>
                <a:latin typeface="Helvetica" panose="020B0604020202020204" pitchFamily="34" charset="0"/>
              </a:rPr>
              <a:t>The suspended job will later get another slot of CPU time</a:t>
            </a:r>
          </a:p>
          <a:p>
            <a:pPr lvl="1">
              <a:buFont typeface="Arial" panose="020B0604020202020204" pitchFamily="34" charset="0"/>
              <a:buChar char="•"/>
            </a:pPr>
            <a:r>
              <a:rPr lang="en-US" altLang="en-US" b="1">
                <a:solidFill>
                  <a:srgbClr val="FF0000"/>
                </a:solidFill>
                <a:latin typeface="Helvetica" panose="020B0604020202020204" pitchFamily="34" charset="0"/>
              </a:rPr>
              <a:t>If that job does I/O operation</a:t>
            </a:r>
            <a:r>
              <a:rPr lang="en-US" altLang="en-US" b="1">
                <a:latin typeface="Helvetica" panose="020B0604020202020204" pitchFamily="34" charset="0"/>
              </a:rPr>
              <a:t>, this job will be </a:t>
            </a:r>
            <a:r>
              <a:rPr lang="en-US" altLang="en-US" b="1">
                <a:solidFill>
                  <a:srgbClr val="FF0000"/>
                </a:solidFill>
                <a:latin typeface="Helvetica" panose="020B0604020202020204" pitchFamily="34" charset="0"/>
              </a:rPr>
              <a:t>waiting</a:t>
            </a:r>
            <a:r>
              <a:rPr lang="en-US" altLang="en-US" b="1">
                <a:latin typeface="Helvetica" panose="020B0604020202020204" pitchFamily="34" charset="0"/>
              </a:rPr>
              <a:t> and CPU will be taken from that job and given to another selected job. The waiting job on I/O operation will resume operation later and get CPU </a:t>
            </a:r>
            <a:r>
              <a:rPr lang="en-US" altLang="en-US" b="1">
                <a:solidFill>
                  <a:srgbClr val="FF0000"/>
                </a:solidFill>
                <a:latin typeface="Helvetica" panose="020B0604020202020204" pitchFamily="34" charset="0"/>
              </a:rPr>
              <a:t>only when the I/O is complete and the device interrupts OS</a:t>
            </a:r>
            <a:endParaRPr lang="ar-SA" altLang="en-US" b="1">
              <a:solidFill>
                <a:srgbClr val="FF0000"/>
              </a:solidFill>
              <a:latin typeface="Helvetica" panose="020B0604020202020204" pitchFamily="34" charset="0"/>
            </a:endParaRPr>
          </a:p>
        </p:txBody>
      </p:sp>
      <p:sp>
        <p:nvSpPr>
          <p:cNvPr id="3" name="Title 2">
            <a:extLst>
              <a:ext uri="{FF2B5EF4-FFF2-40B4-BE49-F238E27FC236}">
                <a16:creationId xmlns:a16="http://schemas.microsoft.com/office/drawing/2014/main" id="{B475130B-9DCC-45BF-8840-E3ED65F9B548}"/>
              </a:ext>
            </a:extLst>
          </p:cNvPr>
          <p:cNvSpPr>
            <a:spLocks noGrp="1"/>
          </p:cNvSpPr>
          <p:nvPr>
            <p:ph type="title"/>
          </p:nvPr>
        </p:nvSpPr>
        <p:spPr>
          <a:xfrm>
            <a:off x="2154238" y="577850"/>
            <a:ext cx="6224587" cy="576263"/>
          </a:xfrm>
        </p:spPr>
        <p:txBody>
          <a:bodyPr/>
          <a:lstStyle/>
          <a:p>
            <a:pPr>
              <a:defRPr/>
            </a:pPr>
            <a:r>
              <a:rPr kumimoji="1" lang="en-US" sz="1800" dirty="0">
                <a:solidFill>
                  <a:schemeClr val="bg1"/>
                </a:solidFill>
                <a:effectLst>
                  <a:outerShdw blurRad="38100" dist="38100" dir="2700000" algn="tl">
                    <a:srgbClr val="C0C0C0"/>
                  </a:outerShdw>
                </a:effectLst>
                <a:ea typeface="+mj-ea"/>
                <a:cs typeface="+mj-cs"/>
              </a:rPr>
              <a:t>Job Scheduling for </a:t>
            </a:r>
            <a:r>
              <a:rPr kumimoji="1" lang="en-US" sz="1800" dirty="0" err="1">
                <a:solidFill>
                  <a:schemeClr val="bg1"/>
                </a:solidFill>
                <a:effectLst>
                  <a:outerShdw blurRad="38100" dist="38100" dir="2700000" algn="tl">
                    <a:srgbClr val="C0C0C0"/>
                  </a:outerShdw>
                </a:effectLst>
                <a:ea typeface="+mj-ea"/>
                <a:cs typeface="+mj-cs"/>
              </a:rPr>
              <a:t>Multiprogramed</a:t>
            </a:r>
            <a:r>
              <a:rPr kumimoji="1" lang="en-US" sz="1800" dirty="0">
                <a:solidFill>
                  <a:schemeClr val="bg1"/>
                </a:solidFill>
                <a:effectLst>
                  <a:outerShdw blurRad="38100" dist="38100" dir="2700000" algn="tl">
                    <a:srgbClr val="C0C0C0"/>
                  </a:outerShdw>
                </a:effectLst>
                <a:ea typeface="+mj-ea"/>
                <a:cs typeface="+mj-cs"/>
              </a:rPr>
              <a:t> System</a:t>
            </a:r>
            <a:endParaRPr lang="en-US" sz="18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28F51DC0-292B-451F-BF06-851B2BBC103A}"/>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Operating-System Operations</a:t>
            </a:r>
          </a:p>
        </p:txBody>
      </p:sp>
      <p:sp>
        <p:nvSpPr>
          <p:cNvPr id="63491" name="Rectangle 3">
            <a:extLst>
              <a:ext uri="{FF2B5EF4-FFF2-40B4-BE49-F238E27FC236}">
                <a16:creationId xmlns:a16="http://schemas.microsoft.com/office/drawing/2014/main" id="{BC848960-B373-4652-91CE-1B2CBF9B973D}"/>
              </a:ext>
            </a:extLst>
          </p:cNvPr>
          <p:cNvSpPr>
            <a:spLocks noGrp="1" noChangeArrowheads="1"/>
          </p:cNvSpPr>
          <p:nvPr>
            <p:ph type="body" idx="4294967295"/>
          </p:nvPr>
        </p:nvSpPr>
        <p:spPr>
          <a:xfrm>
            <a:off x="1533525" y="1652588"/>
            <a:ext cx="10658475" cy="4986337"/>
          </a:xfrm>
        </p:spPr>
        <p:txBody>
          <a:bodyPr/>
          <a:lstStyle/>
          <a:p>
            <a:pPr>
              <a:lnSpc>
                <a:spcPct val="90000"/>
              </a:lnSpc>
            </a:pPr>
            <a:r>
              <a:rPr lang="en-US" altLang="en-US"/>
              <a:t>Interrupt driven by hardware</a:t>
            </a:r>
          </a:p>
          <a:p>
            <a:pPr>
              <a:lnSpc>
                <a:spcPct val="90000"/>
              </a:lnSpc>
            </a:pPr>
            <a:r>
              <a:rPr lang="en-US" altLang="en-US"/>
              <a:t>Software error or request creates </a:t>
            </a:r>
            <a:r>
              <a:rPr lang="en-US" altLang="en-US" b="1"/>
              <a:t>exception</a:t>
            </a:r>
            <a:r>
              <a:rPr lang="en-US" altLang="en-US"/>
              <a:t> or </a:t>
            </a:r>
            <a:r>
              <a:rPr lang="en-US" altLang="en-US" b="1"/>
              <a:t>trap</a:t>
            </a:r>
          </a:p>
          <a:p>
            <a:pPr lvl="1">
              <a:lnSpc>
                <a:spcPct val="90000"/>
              </a:lnSpc>
            </a:pPr>
            <a:r>
              <a:rPr lang="en-US" altLang="en-US"/>
              <a:t>Division by zero, request for operating system service</a:t>
            </a:r>
          </a:p>
          <a:p>
            <a:pPr>
              <a:lnSpc>
                <a:spcPct val="90000"/>
              </a:lnSpc>
            </a:pPr>
            <a:r>
              <a:rPr lang="en-US" altLang="en-US"/>
              <a:t>Other process problems include infinite loop, processes modifying each other or the operating system</a:t>
            </a:r>
          </a:p>
          <a:p>
            <a:pPr>
              <a:lnSpc>
                <a:spcPct val="90000"/>
              </a:lnSpc>
            </a:pPr>
            <a:r>
              <a:rPr lang="en-US" altLang="en-US" b="1"/>
              <a:t>Dual-mode</a:t>
            </a:r>
            <a:r>
              <a:rPr lang="en-US" altLang="en-US"/>
              <a:t> operation allows OS to protect itself and other system components</a:t>
            </a:r>
          </a:p>
          <a:p>
            <a:pPr lvl="1">
              <a:lnSpc>
                <a:spcPct val="90000"/>
              </a:lnSpc>
            </a:pPr>
            <a:r>
              <a:rPr lang="en-US" altLang="en-US" b="1"/>
              <a:t>User mode</a:t>
            </a:r>
            <a:r>
              <a:rPr lang="en-US" altLang="en-US"/>
              <a:t> and </a:t>
            </a:r>
            <a:r>
              <a:rPr lang="en-US" altLang="en-US" b="1"/>
              <a:t>kernel mode</a:t>
            </a:r>
            <a:r>
              <a:rPr lang="en-US" altLang="en-US"/>
              <a:t> </a:t>
            </a:r>
          </a:p>
          <a:p>
            <a:pPr lvl="1">
              <a:lnSpc>
                <a:spcPct val="90000"/>
              </a:lnSpc>
            </a:pPr>
            <a:r>
              <a:rPr lang="en-US" altLang="en-US" b="1"/>
              <a:t>Mode bit</a:t>
            </a:r>
            <a:r>
              <a:rPr lang="en-US" altLang="en-US"/>
              <a:t> provided by hardware</a:t>
            </a:r>
          </a:p>
          <a:p>
            <a:pPr lvl="2">
              <a:lnSpc>
                <a:spcPct val="90000"/>
              </a:lnSpc>
            </a:pPr>
            <a:r>
              <a:rPr lang="en-US" altLang="en-US"/>
              <a:t>Provides ability to distinguish when system is running user code or kernel code</a:t>
            </a:r>
          </a:p>
          <a:p>
            <a:pPr lvl="2">
              <a:lnSpc>
                <a:spcPct val="90000"/>
              </a:lnSpc>
            </a:pPr>
            <a:r>
              <a:rPr lang="en-US" altLang="en-US"/>
              <a:t>Some instructions designated as </a:t>
            </a:r>
            <a:r>
              <a:rPr lang="en-US" altLang="en-US" b="1"/>
              <a:t>privileged</a:t>
            </a:r>
            <a:r>
              <a:rPr lang="en-US" altLang="en-US"/>
              <a:t>, only executable in kernel mode</a:t>
            </a:r>
          </a:p>
          <a:p>
            <a:pPr lvl="2">
              <a:lnSpc>
                <a:spcPct val="90000"/>
              </a:lnSpc>
            </a:pPr>
            <a:r>
              <a:rPr lang="en-US" altLang="en-US"/>
              <a:t>System call changes mode to kernel, return from call resets it to user</a:t>
            </a:r>
          </a:p>
          <a:p>
            <a:pPr lvl="1">
              <a:lnSpc>
                <a:spcPct val="90000"/>
              </a:lnSpc>
            </a:pPr>
            <a:endParaRPr lang="en-US" altLang="en-US"/>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E4B5BA2C-DC55-4BC4-919A-37297CF52BB7}"/>
              </a:ext>
            </a:extLst>
          </p:cNvPr>
          <p:cNvSpPr>
            <a:spLocks noGrp="1" noChangeArrowheads="1"/>
          </p:cNvSpPr>
          <p:nvPr>
            <p:ph type="title"/>
          </p:nvPr>
        </p:nvSpPr>
        <p:spPr>
          <a:xfrm>
            <a:off x="2154238" y="577850"/>
            <a:ext cx="6224587" cy="576263"/>
          </a:xfrm>
        </p:spPr>
        <p:txBody>
          <a:bodyPr/>
          <a:lstStyle/>
          <a:p>
            <a:r>
              <a:rPr lang="en-US" altLang="en-US" sz="2400">
                <a:solidFill>
                  <a:schemeClr val="bg1"/>
                </a:solidFill>
              </a:rPr>
              <a:t>Transition from User to Kernel Mode</a:t>
            </a:r>
          </a:p>
        </p:txBody>
      </p:sp>
      <p:sp>
        <p:nvSpPr>
          <p:cNvPr id="64515" name="Rectangle 4">
            <a:extLst>
              <a:ext uri="{FF2B5EF4-FFF2-40B4-BE49-F238E27FC236}">
                <a16:creationId xmlns:a16="http://schemas.microsoft.com/office/drawing/2014/main" id="{E2D5AEA5-977D-49C1-BBB2-2B79F09EAE82}"/>
              </a:ext>
            </a:extLst>
          </p:cNvPr>
          <p:cNvSpPr>
            <a:spLocks noGrp="1" noChangeArrowheads="1"/>
          </p:cNvSpPr>
          <p:nvPr>
            <p:ph type="body" idx="4294967295"/>
          </p:nvPr>
        </p:nvSpPr>
        <p:spPr>
          <a:xfrm>
            <a:off x="525463" y="1497013"/>
            <a:ext cx="11666537" cy="5141912"/>
          </a:xfrm>
        </p:spPr>
        <p:txBody>
          <a:bodyPr/>
          <a:lstStyle/>
          <a:p>
            <a:r>
              <a:rPr lang="en-US" altLang="en-US"/>
              <a:t>Timer to prevent infinite loop / process hogging resources</a:t>
            </a:r>
          </a:p>
          <a:p>
            <a:pPr lvl="1"/>
            <a:r>
              <a:rPr lang="en-US" altLang="en-US"/>
              <a:t>Set interrupt after specific period</a:t>
            </a:r>
          </a:p>
          <a:p>
            <a:pPr lvl="1"/>
            <a:r>
              <a:rPr lang="en-US" altLang="en-US"/>
              <a:t>Operating system decrements counter</a:t>
            </a:r>
          </a:p>
          <a:p>
            <a:pPr lvl="1"/>
            <a:r>
              <a:rPr lang="en-US" altLang="en-US"/>
              <a:t>When counter zero generate an interrupt</a:t>
            </a:r>
          </a:p>
          <a:p>
            <a:pPr lvl="1"/>
            <a:r>
              <a:rPr lang="en-US" altLang="en-US"/>
              <a:t>Set up before scheduling process to regain control or terminate program that exceeds allotted time</a:t>
            </a:r>
          </a:p>
        </p:txBody>
      </p:sp>
      <p:pic>
        <p:nvPicPr>
          <p:cNvPr id="64516" name="Picture 3">
            <a:extLst>
              <a:ext uri="{FF2B5EF4-FFF2-40B4-BE49-F238E27FC236}">
                <a16:creationId xmlns:a16="http://schemas.microsoft.com/office/drawing/2014/main" id="{F8B0F875-9BC6-4B5A-B3B0-F62BFC01DC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17" t="30278" r="417" b="30000"/>
          <a:stretch>
            <a:fillRect/>
          </a:stretch>
        </p:blipFill>
        <p:spPr bwMode="auto">
          <a:xfrm>
            <a:off x="2487613" y="3670300"/>
            <a:ext cx="7481887" cy="2247900"/>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83430587-DC72-4E21-903E-97A71A3E6ECF}"/>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Process Management</a:t>
            </a:r>
          </a:p>
        </p:txBody>
      </p:sp>
      <p:sp>
        <p:nvSpPr>
          <p:cNvPr id="65539" name="Rectangle 3">
            <a:extLst>
              <a:ext uri="{FF2B5EF4-FFF2-40B4-BE49-F238E27FC236}">
                <a16:creationId xmlns:a16="http://schemas.microsoft.com/office/drawing/2014/main" id="{BF6248EA-B4CF-4E02-A28A-F2041DEDA894}"/>
              </a:ext>
            </a:extLst>
          </p:cNvPr>
          <p:cNvSpPr>
            <a:spLocks noGrp="1" noChangeArrowheads="1"/>
          </p:cNvSpPr>
          <p:nvPr>
            <p:ph type="body" idx="4294967295"/>
          </p:nvPr>
        </p:nvSpPr>
        <p:spPr>
          <a:xfrm>
            <a:off x="2419350" y="1549400"/>
            <a:ext cx="7351713" cy="4483100"/>
          </a:xfrm>
        </p:spPr>
        <p:txBody>
          <a:bodyPr>
            <a:normAutofit fontScale="92500" lnSpcReduction="20000"/>
          </a:bodyPr>
          <a:lstStyle/>
          <a:p>
            <a:pPr>
              <a:lnSpc>
                <a:spcPct val="90000"/>
              </a:lnSpc>
            </a:pPr>
            <a:endParaRPr lang="en-US" altLang="en-US" sz="1600" dirty="0"/>
          </a:p>
          <a:p>
            <a:pPr>
              <a:lnSpc>
                <a:spcPct val="90000"/>
              </a:lnSpc>
            </a:pPr>
            <a:r>
              <a:rPr lang="en-US" altLang="en-US" sz="2000" dirty="0"/>
              <a:t>A process is a program in execution. It is a unit of work within the system. Program is a </a:t>
            </a:r>
            <a:r>
              <a:rPr lang="en-US" altLang="en-US" sz="2000" i="1" dirty="0">
                <a:solidFill>
                  <a:srgbClr val="FF3300"/>
                </a:solidFill>
              </a:rPr>
              <a:t>passive entity</a:t>
            </a:r>
            <a:r>
              <a:rPr lang="en-US" altLang="en-US" sz="2000" dirty="0"/>
              <a:t>, process is an </a:t>
            </a:r>
            <a:r>
              <a:rPr lang="en-US" altLang="en-US" sz="2000" i="1" dirty="0">
                <a:solidFill>
                  <a:srgbClr val="FF3300"/>
                </a:solidFill>
              </a:rPr>
              <a:t>active entity</a:t>
            </a:r>
            <a:r>
              <a:rPr lang="en-US" altLang="en-US" sz="2000" dirty="0"/>
              <a:t>.</a:t>
            </a:r>
          </a:p>
          <a:p>
            <a:pPr>
              <a:lnSpc>
                <a:spcPct val="90000"/>
              </a:lnSpc>
            </a:pPr>
            <a:r>
              <a:rPr lang="en-US" altLang="en-US" sz="2000" dirty="0"/>
              <a:t>Process needs resources to accomplish its task</a:t>
            </a:r>
          </a:p>
          <a:p>
            <a:pPr lvl="1">
              <a:lnSpc>
                <a:spcPct val="90000"/>
              </a:lnSpc>
            </a:pPr>
            <a:r>
              <a:rPr lang="en-US" altLang="en-US" sz="2000" dirty="0"/>
              <a:t>CPU, memory, I/O, files</a:t>
            </a:r>
          </a:p>
          <a:p>
            <a:pPr lvl="1">
              <a:lnSpc>
                <a:spcPct val="90000"/>
              </a:lnSpc>
            </a:pPr>
            <a:r>
              <a:rPr lang="en-US" altLang="en-US" sz="2000" dirty="0"/>
              <a:t>Initialization data</a:t>
            </a:r>
          </a:p>
          <a:p>
            <a:pPr>
              <a:lnSpc>
                <a:spcPct val="90000"/>
              </a:lnSpc>
            </a:pPr>
            <a:r>
              <a:rPr lang="en-US" altLang="en-US" sz="2000" dirty="0"/>
              <a:t>Process termination requires reclaim of any reusable resources</a:t>
            </a:r>
          </a:p>
          <a:p>
            <a:pPr>
              <a:lnSpc>
                <a:spcPct val="90000"/>
              </a:lnSpc>
            </a:pPr>
            <a:r>
              <a:rPr lang="en-US" altLang="en-US" sz="2000" dirty="0"/>
              <a:t>Single-threaded process has one </a:t>
            </a:r>
            <a:r>
              <a:rPr lang="en-US" altLang="en-US" sz="2000" b="1" dirty="0"/>
              <a:t>program counter</a:t>
            </a:r>
            <a:r>
              <a:rPr lang="en-US" altLang="en-US" sz="2000" dirty="0"/>
              <a:t> specifying location of next instruction to execute</a:t>
            </a:r>
          </a:p>
          <a:p>
            <a:pPr lvl="1">
              <a:lnSpc>
                <a:spcPct val="90000"/>
              </a:lnSpc>
            </a:pPr>
            <a:r>
              <a:rPr lang="en-US" altLang="en-US" sz="2000" dirty="0"/>
              <a:t>Process executes instructions sequentially, one at a time, until completion</a:t>
            </a:r>
          </a:p>
          <a:p>
            <a:pPr>
              <a:lnSpc>
                <a:spcPct val="90000"/>
              </a:lnSpc>
            </a:pPr>
            <a:r>
              <a:rPr lang="en-US" altLang="en-US" sz="2000" dirty="0"/>
              <a:t>Multi-threaded process has one program counter per thread</a:t>
            </a:r>
          </a:p>
          <a:p>
            <a:pPr>
              <a:lnSpc>
                <a:spcPct val="90000"/>
              </a:lnSpc>
            </a:pPr>
            <a:r>
              <a:rPr lang="en-US" altLang="en-US" sz="2000" dirty="0"/>
              <a:t>Typically system has many processes, some user, some operating system running concurrently on one or more CPUs</a:t>
            </a:r>
          </a:p>
          <a:p>
            <a:pPr lvl="1">
              <a:lnSpc>
                <a:spcPct val="90000"/>
              </a:lnSpc>
            </a:pPr>
            <a:r>
              <a:rPr lang="en-US" altLang="en-US" sz="2000" dirty="0"/>
              <a:t>Concurrency by multiplexing the CPUs among the processes / threads</a:t>
            </a:r>
          </a:p>
          <a:p>
            <a:pPr>
              <a:lnSpc>
                <a:spcPct val="90000"/>
              </a:lnSpc>
              <a:buFont typeface="Monotype Sorts"/>
              <a:buNone/>
            </a:pPr>
            <a:endParaRPr lang="en-US" altLang="en-US" sz="1600" dirty="0"/>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1651C94B-3B23-4649-8B73-F8CBF00D8465}"/>
              </a:ext>
            </a:extLst>
          </p:cNvPr>
          <p:cNvSpPr>
            <a:spLocks noGrp="1" noChangeArrowheads="1"/>
          </p:cNvSpPr>
          <p:nvPr>
            <p:ph type="title"/>
          </p:nvPr>
        </p:nvSpPr>
        <p:spPr>
          <a:xfrm>
            <a:off x="2154238" y="577850"/>
            <a:ext cx="6224587" cy="576263"/>
          </a:xfrm>
        </p:spPr>
        <p:txBody>
          <a:bodyPr/>
          <a:lstStyle/>
          <a:p>
            <a:r>
              <a:rPr lang="en-US" altLang="en-US" sz="2400">
                <a:solidFill>
                  <a:schemeClr val="bg1"/>
                </a:solidFill>
              </a:rPr>
              <a:t>Process Management Activities</a:t>
            </a:r>
          </a:p>
        </p:txBody>
      </p:sp>
      <p:sp>
        <p:nvSpPr>
          <p:cNvPr id="66563" name="Rectangle 3">
            <a:extLst>
              <a:ext uri="{FF2B5EF4-FFF2-40B4-BE49-F238E27FC236}">
                <a16:creationId xmlns:a16="http://schemas.microsoft.com/office/drawing/2014/main" id="{02CC4341-FBF1-4525-A377-47F3865627C0}"/>
              </a:ext>
            </a:extLst>
          </p:cNvPr>
          <p:cNvSpPr>
            <a:spLocks noGrp="1" noChangeArrowheads="1"/>
          </p:cNvSpPr>
          <p:nvPr>
            <p:ph type="body" idx="4294967295"/>
          </p:nvPr>
        </p:nvSpPr>
        <p:spPr>
          <a:xfrm>
            <a:off x="1079500" y="2012950"/>
            <a:ext cx="11666538" cy="5973763"/>
          </a:xfrm>
        </p:spPr>
        <p:txBody>
          <a:bodyPr/>
          <a:lstStyle/>
          <a:p>
            <a:pPr>
              <a:buFont typeface="Monotype Sorts"/>
              <a:buNone/>
            </a:pPr>
            <a:r>
              <a:rPr lang="en-US" altLang="en-US"/>
              <a:t>The operating system is responsible for the following activities in  connection with process management:</a:t>
            </a:r>
          </a:p>
          <a:p>
            <a:r>
              <a:rPr lang="en-US" altLang="en-US"/>
              <a:t>Creating and deleting both user and system processes</a:t>
            </a:r>
          </a:p>
          <a:p>
            <a:r>
              <a:rPr lang="en-US" altLang="en-US"/>
              <a:t>Suspending and resuming processes</a:t>
            </a:r>
          </a:p>
          <a:p>
            <a:r>
              <a:rPr lang="en-US" altLang="en-US"/>
              <a:t>Providing mechanisms for process synchronization</a:t>
            </a:r>
          </a:p>
          <a:p>
            <a:r>
              <a:rPr lang="en-US" altLang="en-US"/>
              <a:t>Providing mechanisms for process communication</a:t>
            </a:r>
          </a:p>
          <a:p>
            <a:r>
              <a:rPr lang="en-US" altLang="en-US"/>
              <a:t>Providing mechanisms for deadlock handling</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5B8E2D63-62FD-4717-8BAE-F040D9A171BD}"/>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Memory Management</a:t>
            </a:r>
          </a:p>
        </p:txBody>
      </p:sp>
      <p:sp>
        <p:nvSpPr>
          <p:cNvPr id="67587" name="Rectangle 3">
            <a:extLst>
              <a:ext uri="{FF2B5EF4-FFF2-40B4-BE49-F238E27FC236}">
                <a16:creationId xmlns:a16="http://schemas.microsoft.com/office/drawing/2014/main" id="{02A1A231-4EAB-4F95-A02B-5E9B1E7651AD}"/>
              </a:ext>
            </a:extLst>
          </p:cNvPr>
          <p:cNvSpPr>
            <a:spLocks noGrp="1" noChangeArrowheads="1"/>
          </p:cNvSpPr>
          <p:nvPr>
            <p:ph type="body" idx="4294967295"/>
          </p:nvPr>
        </p:nvSpPr>
        <p:spPr>
          <a:xfrm>
            <a:off x="525463" y="2106613"/>
            <a:ext cx="11666537" cy="5973762"/>
          </a:xfrm>
        </p:spPr>
        <p:txBody>
          <a:bodyPr/>
          <a:lstStyle/>
          <a:p>
            <a:r>
              <a:rPr lang="en-US" altLang="en-US"/>
              <a:t>All data in memory before and after processing</a:t>
            </a:r>
          </a:p>
          <a:p>
            <a:r>
              <a:rPr lang="en-US" altLang="en-US"/>
              <a:t>All instructions in memory in order to execute</a:t>
            </a:r>
          </a:p>
          <a:p>
            <a:r>
              <a:rPr lang="en-US" altLang="en-US"/>
              <a:t>Memory management determines what is in memory when</a:t>
            </a:r>
          </a:p>
          <a:p>
            <a:pPr lvl="1"/>
            <a:r>
              <a:rPr lang="en-US" altLang="en-US"/>
              <a:t>Optimizing CPU utilization and computer response to users</a:t>
            </a:r>
          </a:p>
          <a:p>
            <a:r>
              <a:rPr lang="en-US" altLang="en-US"/>
              <a:t>Memory management activities</a:t>
            </a:r>
          </a:p>
          <a:p>
            <a:pPr lvl="1"/>
            <a:r>
              <a:rPr lang="en-US" altLang="en-US"/>
              <a:t>Keeping track of which parts of memory are currently being used and by whom</a:t>
            </a:r>
          </a:p>
          <a:p>
            <a:pPr lvl="1"/>
            <a:r>
              <a:rPr lang="en-US" altLang="en-US"/>
              <a:t>Deciding which processes (or parts thereof) and data to move into and out of memory</a:t>
            </a:r>
          </a:p>
          <a:p>
            <a:pPr lvl="1"/>
            <a:r>
              <a:rPr lang="en-US" altLang="en-US"/>
              <a:t>Allocating and deallocating memory space as needed</a:t>
            </a:r>
          </a:p>
          <a:p>
            <a:pPr lvl="1">
              <a:buFont typeface="Monotype Sorts"/>
              <a:buNone/>
            </a:pPr>
            <a:endParaRPr lang="en-US" altLang="en-US"/>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71BDB1FE-2E49-418E-96DA-B5D68AB81B71}"/>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Storage Management</a:t>
            </a:r>
          </a:p>
        </p:txBody>
      </p:sp>
      <p:sp>
        <p:nvSpPr>
          <p:cNvPr id="68611" name="Rectangle 3">
            <a:extLst>
              <a:ext uri="{FF2B5EF4-FFF2-40B4-BE49-F238E27FC236}">
                <a16:creationId xmlns:a16="http://schemas.microsoft.com/office/drawing/2014/main" id="{98E52C2C-D09B-490E-8DB2-0CD50E2A69F8}"/>
              </a:ext>
            </a:extLst>
          </p:cNvPr>
          <p:cNvSpPr>
            <a:spLocks noGrp="1" noChangeArrowheads="1"/>
          </p:cNvSpPr>
          <p:nvPr>
            <p:ph type="body" idx="4294967295"/>
          </p:nvPr>
        </p:nvSpPr>
        <p:spPr>
          <a:xfrm>
            <a:off x="1819275" y="1428750"/>
            <a:ext cx="10372725" cy="4554538"/>
          </a:xfrm>
        </p:spPr>
        <p:txBody>
          <a:bodyPr>
            <a:normAutofit lnSpcReduction="10000"/>
          </a:bodyPr>
          <a:lstStyle/>
          <a:p>
            <a:pPr>
              <a:lnSpc>
                <a:spcPct val="90000"/>
              </a:lnSpc>
            </a:pPr>
            <a:r>
              <a:rPr lang="en-US" altLang="en-US"/>
              <a:t>OS provides uniform, logical view of information storage</a:t>
            </a:r>
          </a:p>
          <a:p>
            <a:pPr lvl="1">
              <a:lnSpc>
                <a:spcPct val="90000"/>
              </a:lnSpc>
            </a:pPr>
            <a:r>
              <a:rPr lang="en-US" altLang="en-US"/>
              <a:t>Abstracts physical properties to logical storage unit  - </a:t>
            </a:r>
            <a:r>
              <a:rPr lang="en-US" altLang="en-US" b="1"/>
              <a:t>file</a:t>
            </a:r>
          </a:p>
          <a:p>
            <a:pPr lvl="1">
              <a:lnSpc>
                <a:spcPct val="90000"/>
              </a:lnSpc>
            </a:pPr>
            <a:r>
              <a:rPr lang="en-US" altLang="en-US"/>
              <a:t>Each medium is controlled by device (i.e., disk drive, tape drive)</a:t>
            </a:r>
          </a:p>
          <a:p>
            <a:pPr lvl="2">
              <a:lnSpc>
                <a:spcPct val="90000"/>
              </a:lnSpc>
            </a:pPr>
            <a:r>
              <a:rPr lang="en-US" altLang="en-US"/>
              <a:t>Varying properties include access speed, capacity, data-transfer rate, access method (sequential or random)</a:t>
            </a:r>
          </a:p>
          <a:p>
            <a:pPr>
              <a:lnSpc>
                <a:spcPct val="90000"/>
              </a:lnSpc>
            </a:pPr>
            <a:r>
              <a:rPr lang="en-US" altLang="en-US"/>
              <a:t>File-System management</a:t>
            </a:r>
          </a:p>
          <a:p>
            <a:pPr lvl="1">
              <a:lnSpc>
                <a:spcPct val="90000"/>
              </a:lnSpc>
            </a:pPr>
            <a:r>
              <a:rPr lang="en-US" altLang="en-US"/>
              <a:t>Files usually organized into directories</a:t>
            </a:r>
          </a:p>
          <a:p>
            <a:pPr lvl="1">
              <a:lnSpc>
                <a:spcPct val="90000"/>
              </a:lnSpc>
            </a:pPr>
            <a:r>
              <a:rPr lang="en-US" altLang="en-US"/>
              <a:t>Access control on most systems to determine who can access what</a:t>
            </a:r>
          </a:p>
          <a:p>
            <a:pPr lvl="1">
              <a:lnSpc>
                <a:spcPct val="90000"/>
              </a:lnSpc>
            </a:pPr>
            <a:r>
              <a:rPr lang="en-US" altLang="en-US"/>
              <a:t>OS activities include</a:t>
            </a:r>
          </a:p>
          <a:p>
            <a:pPr lvl="2">
              <a:lnSpc>
                <a:spcPct val="90000"/>
              </a:lnSpc>
            </a:pPr>
            <a:r>
              <a:rPr lang="en-US" altLang="en-US"/>
              <a:t>Creating and deleting files and directories</a:t>
            </a:r>
          </a:p>
          <a:p>
            <a:pPr lvl="2">
              <a:lnSpc>
                <a:spcPct val="90000"/>
              </a:lnSpc>
            </a:pPr>
            <a:r>
              <a:rPr lang="en-US" altLang="en-US"/>
              <a:t>Primitives to manipulate files and dirs</a:t>
            </a:r>
          </a:p>
          <a:p>
            <a:pPr lvl="2">
              <a:lnSpc>
                <a:spcPct val="90000"/>
              </a:lnSpc>
            </a:pPr>
            <a:r>
              <a:rPr lang="en-US" altLang="en-US"/>
              <a:t>Mapping files onto secondary storage</a:t>
            </a:r>
          </a:p>
          <a:p>
            <a:pPr lvl="2">
              <a:lnSpc>
                <a:spcPct val="90000"/>
              </a:lnSpc>
            </a:pPr>
            <a:r>
              <a:rPr lang="en-US" altLang="en-US"/>
              <a:t>Backup files onto stable (non-volatile) storage media</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DE4BD643-0FE3-4770-8875-97AA716CE4CA}"/>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Mass-Storage Management</a:t>
            </a:r>
          </a:p>
        </p:txBody>
      </p:sp>
      <p:sp>
        <p:nvSpPr>
          <p:cNvPr id="69635" name="Rectangle 3">
            <a:extLst>
              <a:ext uri="{FF2B5EF4-FFF2-40B4-BE49-F238E27FC236}">
                <a16:creationId xmlns:a16="http://schemas.microsoft.com/office/drawing/2014/main" id="{E555C220-E610-46AE-A5E6-C1E069E66ECF}"/>
              </a:ext>
            </a:extLst>
          </p:cNvPr>
          <p:cNvSpPr>
            <a:spLocks noGrp="1" noChangeArrowheads="1"/>
          </p:cNvSpPr>
          <p:nvPr>
            <p:ph type="body" idx="4294967295"/>
          </p:nvPr>
        </p:nvSpPr>
        <p:spPr>
          <a:xfrm>
            <a:off x="701675" y="1755775"/>
            <a:ext cx="11666538" cy="5973763"/>
          </a:xfrm>
        </p:spPr>
        <p:txBody>
          <a:bodyPr/>
          <a:lstStyle/>
          <a:p>
            <a:r>
              <a:rPr lang="en-US" altLang="en-US" sz="1600"/>
              <a:t>Usually disks used to store data that does not fit in main memory or data that must be kept for a “long” period of time.</a:t>
            </a:r>
          </a:p>
          <a:p>
            <a:r>
              <a:rPr lang="en-US" altLang="en-US" sz="1600"/>
              <a:t>Proper management is of central importance</a:t>
            </a:r>
          </a:p>
          <a:p>
            <a:r>
              <a:rPr lang="en-US" altLang="en-US" sz="1600"/>
              <a:t>Entire speed of computer operation hinges on disk subsystem and its algorithms</a:t>
            </a:r>
          </a:p>
          <a:p>
            <a:r>
              <a:rPr lang="en-US" altLang="en-US" sz="1600"/>
              <a:t>OS activities</a:t>
            </a:r>
          </a:p>
          <a:p>
            <a:pPr lvl="1"/>
            <a:r>
              <a:rPr lang="en-US" altLang="en-US" sz="1600"/>
              <a:t>Free-space management</a:t>
            </a:r>
          </a:p>
          <a:p>
            <a:pPr lvl="1"/>
            <a:r>
              <a:rPr lang="en-US" altLang="en-US" sz="1600"/>
              <a:t>Storage allocation</a:t>
            </a:r>
          </a:p>
          <a:p>
            <a:pPr lvl="1"/>
            <a:r>
              <a:rPr lang="en-US" altLang="en-US" sz="1600"/>
              <a:t>Disk scheduling</a:t>
            </a:r>
          </a:p>
          <a:p>
            <a:r>
              <a:rPr lang="en-US" altLang="en-US" sz="1600"/>
              <a:t>Some storage need not be fast</a:t>
            </a:r>
          </a:p>
          <a:p>
            <a:pPr lvl="1"/>
            <a:r>
              <a:rPr lang="en-US" altLang="en-US" sz="1600"/>
              <a:t>Tertiary storage includes optical storage, magnetic tape</a:t>
            </a:r>
          </a:p>
          <a:p>
            <a:pPr lvl="1"/>
            <a:r>
              <a:rPr lang="en-US" altLang="en-US" sz="1600"/>
              <a:t>Still must be managed</a:t>
            </a:r>
          </a:p>
          <a:p>
            <a:pPr lvl="1"/>
            <a:r>
              <a:rPr lang="en-US" altLang="en-US" sz="1600"/>
              <a:t>Varies between WORM (write-once, read-many-times) and RW (read-write)</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D603F18D-7B92-41A5-A1CF-EFAC906DF716}"/>
              </a:ext>
            </a:extLst>
          </p:cNvPr>
          <p:cNvSpPr>
            <a:spLocks noGrp="1" noChangeArrowheads="1"/>
          </p:cNvSpPr>
          <p:nvPr>
            <p:ph type="title"/>
          </p:nvPr>
        </p:nvSpPr>
        <p:spPr>
          <a:xfrm>
            <a:off x="2154238" y="577850"/>
            <a:ext cx="6832600" cy="576263"/>
          </a:xfrm>
        </p:spPr>
        <p:txBody>
          <a:bodyPr/>
          <a:lstStyle/>
          <a:p>
            <a:r>
              <a:rPr lang="en-US" altLang="en-US" sz="2400">
                <a:solidFill>
                  <a:schemeClr val="bg1"/>
                </a:solidFill>
              </a:rPr>
              <a:t>Performance of Various Levels of Storage</a:t>
            </a:r>
          </a:p>
        </p:txBody>
      </p:sp>
      <p:sp>
        <p:nvSpPr>
          <p:cNvPr id="70659" name="Rectangle 3">
            <a:extLst>
              <a:ext uri="{FF2B5EF4-FFF2-40B4-BE49-F238E27FC236}">
                <a16:creationId xmlns:a16="http://schemas.microsoft.com/office/drawing/2014/main" id="{B203CD2C-2EF0-4C85-A08D-22BF3FCB2F26}"/>
              </a:ext>
            </a:extLst>
          </p:cNvPr>
          <p:cNvSpPr>
            <a:spLocks noGrp="1" noChangeArrowheads="1"/>
          </p:cNvSpPr>
          <p:nvPr>
            <p:ph type="body" idx="4294967295"/>
          </p:nvPr>
        </p:nvSpPr>
        <p:spPr>
          <a:xfrm>
            <a:off x="525463" y="1708150"/>
            <a:ext cx="11666537" cy="4930775"/>
          </a:xfrm>
        </p:spPr>
        <p:txBody>
          <a:bodyPr/>
          <a:lstStyle/>
          <a:p>
            <a:r>
              <a:rPr lang="en-US" altLang="en-US"/>
              <a:t>Movement between levels of storage hierarchy can be explicit or implicit</a:t>
            </a:r>
          </a:p>
        </p:txBody>
      </p:sp>
      <p:pic>
        <p:nvPicPr>
          <p:cNvPr id="70660" name="Picture 4">
            <a:extLst>
              <a:ext uri="{FF2B5EF4-FFF2-40B4-BE49-F238E27FC236}">
                <a16:creationId xmlns:a16="http://schemas.microsoft.com/office/drawing/2014/main" id="{9BCACCED-E02B-479E-97B8-51BF001314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91" t="23097" r="787" b="22835"/>
          <a:stretch>
            <a:fillRect/>
          </a:stretch>
        </p:blipFill>
        <p:spPr bwMode="auto">
          <a:xfrm>
            <a:off x="2984500" y="2882900"/>
            <a:ext cx="6362700" cy="2616200"/>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44D06BCC-BD77-4C05-BA95-21356D0D92F9}"/>
              </a:ext>
            </a:extLst>
          </p:cNvPr>
          <p:cNvSpPr>
            <a:spLocks noGrp="1" noChangeArrowheads="1"/>
          </p:cNvSpPr>
          <p:nvPr>
            <p:ph type="title"/>
          </p:nvPr>
        </p:nvSpPr>
        <p:spPr>
          <a:xfrm>
            <a:off x="2154238" y="577850"/>
            <a:ext cx="6224587" cy="576263"/>
          </a:xfrm>
        </p:spPr>
        <p:txBody>
          <a:bodyPr/>
          <a:lstStyle/>
          <a:p>
            <a:r>
              <a:rPr lang="en-US" altLang="en-US" sz="2200">
                <a:solidFill>
                  <a:schemeClr val="bg1"/>
                </a:solidFill>
              </a:rPr>
              <a:t>Migration of Integer A from Disk to Register</a:t>
            </a:r>
          </a:p>
        </p:txBody>
      </p:sp>
      <p:sp>
        <p:nvSpPr>
          <p:cNvPr id="71683" name="Rectangle 3">
            <a:extLst>
              <a:ext uri="{FF2B5EF4-FFF2-40B4-BE49-F238E27FC236}">
                <a16:creationId xmlns:a16="http://schemas.microsoft.com/office/drawing/2014/main" id="{FE1A6D25-E31B-4166-A9A7-546367F2181C}"/>
              </a:ext>
            </a:extLst>
          </p:cNvPr>
          <p:cNvSpPr>
            <a:spLocks noGrp="1" noChangeArrowheads="1"/>
          </p:cNvSpPr>
          <p:nvPr>
            <p:ph type="body" idx="4294967295"/>
          </p:nvPr>
        </p:nvSpPr>
        <p:spPr>
          <a:xfrm>
            <a:off x="396875" y="1497013"/>
            <a:ext cx="11666538" cy="5973762"/>
          </a:xfrm>
        </p:spPr>
        <p:txBody>
          <a:bodyPr/>
          <a:lstStyle/>
          <a:p>
            <a:r>
              <a:rPr lang="en-US" altLang="en-US"/>
              <a:t>Multitasking environments must be careful to use most recent value, not matter where it is stored in the storage hierarchy</a:t>
            </a:r>
            <a:br>
              <a:rPr lang="en-US" altLang="en-US"/>
            </a:br>
            <a:br>
              <a:rPr lang="en-US" altLang="en-US"/>
            </a:br>
            <a:br>
              <a:rPr lang="en-US" altLang="en-US"/>
            </a:br>
            <a:br>
              <a:rPr lang="en-US" altLang="en-US"/>
            </a:br>
            <a:br>
              <a:rPr lang="en-US" altLang="en-US"/>
            </a:br>
            <a:br>
              <a:rPr lang="en-US" altLang="en-US"/>
            </a:br>
            <a:endParaRPr lang="en-US" altLang="en-US"/>
          </a:p>
          <a:p>
            <a:r>
              <a:rPr lang="en-US" altLang="en-US"/>
              <a:t>Multiprocessor environment must provide cache coherency in hardware such that all CPUs have the most recent value in their cache</a:t>
            </a:r>
          </a:p>
          <a:p>
            <a:r>
              <a:rPr lang="en-US" altLang="en-US"/>
              <a:t>Distributed environment situation even more complex</a:t>
            </a:r>
          </a:p>
          <a:p>
            <a:pPr lvl="1"/>
            <a:r>
              <a:rPr lang="en-US" altLang="en-US"/>
              <a:t>Several copies of a datum can exist</a:t>
            </a:r>
          </a:p>
          <a:p>
            <a:pPr lvl="1">
              <a:buFont typeface="Monotype Sorts"/>
              <a:buNone/>
            </a:pPr>
            <a:endParaRPr lang="en-US" altLang="en-US"/>
          </a:p>
          <a:p>
            <a:pPr lvl="1"/>
            <a:endParaRPr lang="en-US" altLang="en-US"/>
          </a:p>
        </p:txBody>
      </p:sp>
      <p:pic>
        <p:nvPicPr>
          <p:cNvPr id="71684" name="Picture 4">
            <a:extLst>
              <a:ext uri="{FF2B5EF4-FFF2-40B4-BE49-F238E27FC236}">
                <a16:creationId xmlns:a16="http://schemas.microsoft.com/office/drawing/2014/main" id="{68FD8FC4-E164-467C-8416-8AF2F7BD93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86" t="41441" r="386" b="41183"/>
          <a:stretch>
            <a:fillRect/>
          </a:stretch>
        </p:blipFill>
        <p:spPr bwMode="auto">
          <a:xfrm>
            <a:off x="2014538" y="2616200"/>
            <a:ext cx="7978775" cy="1047750"/>
          </a:xfrm>
          <a:prstGeom prst="rect">
            <a:avLst/>
          </a:prstGeom>
          <a:noFill/>
          <a:ln w="38100" cmpd="dbl">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2D9FF5DD-F645-478C-9FFA-DA5E6A11BA0C}"/>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I/O Subsystem</a:t>
            </a:r>
          </a:p>
        </p:txBody>
      </p:sp>
      <p:sp>
        <p:nvSpPr>
          <p:cNvPr id="72707" name="Rectangle 3">
            <a:extLst>
              <a:ext uri="{FF2B5EF4-FFF2-40B4-BE49-F238E27FC236}">
                <a16:creationId xmlns:a16="http://schemas.microsoft.com/office/drawing/2014/main" id="{28B6EEB8-DD45-4149-886C-562CE7775700}"/>
              </a:ext>
            </a:extLst>
          </p:cNvPr>
          <p:cNvSpPr>
            <a:spLocks noGrp="1" noChangeArrowheads="1"/>
          </p:cNvSpPr>
          <p:nvPr>
            <p:ph type="body" idx="4294967295"/>
          </p:nvPr>
        </p:nvSpPr>
        <p:spPr>
          <a:xfrm>
            <a:off x="525463" y="2124075"/>
            <a:ext cx="11666537" cy="5973763"/>
          </a:xfrm>
        </p:spPr>
        <p:txBody>
          <a:bodyPr/>
          <a:lstStyle/>
          <a:p>
            <a:r>
              <a:rPr lang="en-US" altLang="en-US"/>
              <a:t>One purpose of OS is to hide peculiarities of hardware devices from the user</a:t>
            </a:r>
          </a:p>
          <a:p>
            <a:r>
              <a:rPr lang="en-US" altLang="en-US"/>
              <a:t>I/O subsystem responsible for</a:t>
            </a:r>
          </a:p>
          <a:p>
            <a:pPr lvl="1"/>
            <a:r>
              <a:rPr lang="en-US" altLang="en-US"/>
              <a:t>Memory management of I/O including buffering (storing data temporarily while it is being transferred), caching (storing parts of data in faster storage for performance), spooling (the overlapping of output of one job with input of other jobs)</a:t>
            </a:r>
          </a:p>
          <a:p>
            <a:pPr lvl="1"/>
            <a:r>
              <a:rPr lang="en-US" altLang="en-US"/>
              <a:t>General device-driver interface</a:t>
            </a:r>
          </a:p>
          <a:p>
            <a:pPr lvl="1"/>
            <a:r>
              <a:rPr lang="en-US" altLang="en-US"/>
              <a:t>Drivers for specific hardware devices</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94B4A198-BC07-4D33-9EFA-C63E785FAE8B}"/>
              </a:ext>
            </a:extLst>
          </p:cNvPr>
          <p:cNvSpPr>
            <a:spLocks noGrp="1" noChangeArrowheads="1"/>
          </p:cNvSpPr>
          <p:nvPr>
            <p:ph type="title"/>
          </p:nvPr>
        </p:nvSpPr>
        <p:spPr>
          <a:xfrm>
            <a:off x="2154238" y="577850"/>
            <a:ext cx="6224587" cy="576263"/>
          </a:xfrm>
        </p:spPr>
        <p:txBody>
          <a:bodyPr>
            <a:normAutofit fontScale="90000"/>
          </a:bodyPr>
          <a:lstStyle/>
          <a:p>
            <a:r>
              <a:rPr lang="en-US" altLang="en-US">
                <a:solidFill>
                  <a:schemeClr val="bg1"/>
                </a:solidFill>
              </a:rPr>
              <a:t>Protection and Security</a:t>
            </a:r>
          </a:p>
        </p:txBody>
      </p:sp>
      <p:sp>
        <p:nvSpPr>
          <p:cNvPr id="73731" name="Rectangle 3">
            <a:extLst>
              <a:ext uri="{FF2B5EF4-FFF2-40B4-BE49-F238E27FC236}">
                <a16:creationId xmlns:a16="http://schemas.microsoft.com/office/drawing/2014/main" id="{C68212D3-76E8-48F2-8DF4-3AF9BBCC5174}"/>
              </a:ext>
            </a:extLst>
          </p:cNvPr>
          <p:cNvSpPr>
            <a:spLocks noGrp="1" noChangeArrowheads="1"/>
          </p:cNvSpPr>
          <p:nvPr>
            <p:ph type="body" idx="4294967295"/>
          </p:nvPr>
        </p:nvSpPr>
        <p:spPr>
          <a:xfrm>
            <a:off x="838109" y="1452654"/>
            <a:ext cx="11666538" cy="5973762"/>
          </a:xfrm>
        </p:spPr>
        <p:txBody>
          <a:bodyPr/>
          <a:lstStyle/>
          <a:p>
            <a:pPr>
              <a:lnSpc>
                <a:spcPct val="90000"/>
              </a:lnSpc>
            </a:pPr>
            <a:r>
              <a:rPr lang="en-US" altLang="en-US" b="1" dirty="0"/>
              <a:t>Protection</a:t>
            </a:r>
            <a:r>
              <a:rPr lang="en-US" altLang="en-US" dirty="0"/>
              <a:t> – any mechanism for controlling access of processes or users to resources defined by the OS</a:t>
            </a:r>
          </a:p>
          <a:p>
            <a:pPr>
              <a:lnSpc>
                <a:spcPct val="90000"/>
              </a:lnSpc>
            </a:pPr>
            <a:r>
              <a:rPr lang="en-US" altLang="en-US" b="1" dirty="0"/>
              <a:t>Security</a:t>
            </a:r>
            <a:r>
              <a:rPr lang="en-US" altLang="en-US" dirty="0"/>
              <a:t> – defense of the system against internal and external attacks</a:t>
            </a:r>
          </a:p>
          <a:p>
            <a:pPr lvl="1">
              <a:lnSpc>
                <a:spcPct val="90000"/>
              </a:lnSpc>
            </a:pPr>
            <a:r>
              <a:rPr lang="en-US" altLang="en-US" dirty="0"/>
              <a:t>Huge range, including denial-of-service, worms, viruses, identity theft, theft of service</a:t>
            </a:r>
          </a:p>
          <a:p>
            <a:pPr>
              <a:lnSpc>
                <a:spcPct val="90000"/>
              </a:lnSpc>
            </a:pPr>
            <a:r>
              <a:rPr lang="en-US" altLang="en-US" dirty="0"/>
              <a:t>Systems generally first distinguish among users, to determine who can do what</a:t>
            </a:r>
          </a:p>
          <a:p>
            <a:pPr lvl="1">
              <a:lnSpc>
                <a:spcPct val="90000"/>
              </a:lnSpc>
            </a:pPr>
            <a:r>
              <a:rPr lang="en-US" altLang="en-US" dirty="0"/>
              <a:t>User identities (</a:t>
            </a:r>
            <a:r>
              <a:rPr lang="en-US" altLang="en-US" b="1" dirty="0"/>
              <a:t>user IDs</a:t>
            </a:r>
            <a:r>
              <a:rPr lang="en-US" altLang="en-US" dirty="0"/>
              <a:t>, security IDs) include name and associated number, one per user</a:t>
            </a:r>
          </a:p>
          <a:p>
            <a:pPr lvl="1">
              <a:lnSpc>
                <a:spcPct val="90000"/>
              </a:lnSpc>
            </a:pPr>
            <a:r>
              <a:rPr lang="en-US" altLang="en-US" dirty="0"/>
              <a:t>User ID then associated with all files, processes of that user to determine access control</a:t>
            </a:r>
          </a:p>
          <a:p>
            <a:pPr lvl="1">
              <a:lnSpc>
                <a:spcPct val="90000"/>
              </a:lnSpc>
            </a:pPr>
            <a:r>
              <a:rPr lang="en-US" altLang="en-US" dirty="0"/>
              <a:t>Group identifier (g</a:t>
            </a:r>
            <a:r>
              <a:rPr lang="en-US" altLang="en-US" b="1" dirty="0"/>
              <a:t>roup ID</a:t>
            </a:r>
            <a:r>
              <a:rPr lang="en-US" altLang="en-US" dirty="0"/>
              <a:t>) allows set of users to be defined and controls managed, then also associated with each process, file</a:t>
            </a:r>
          </a:p>
          <a:p>
            <a:pPr lvl="1">
              <a:lnSpc>
                <a:spcPct val="90000"/>
              </a:lnSpc>
              <a:buFont typeface="Monotype Sorts"/>
              <a:buNone/>
            </a:pPr>
            <a:endParaRPr lang="en-US" altLang="en-US" dirty="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344FFE6E-6F6A-4BE9-B79A-920706C5F809}"/>
              </a:ext>
            </a:extLst>
          </p:cNvPr>
          <p:cNvSpPr>
            <a:spLocks noGrp="1" noChangeArrowheads="1"/>
          </p:cNvSpPr>
          <p:nvPr>
            <p:ph type="title"/>
          </p:nvPr>
        </p:nvSpPr>
        <p:spPr/>
        <p:txBody>
          <a:bodyPr>
            <a:normAutofit fontScale="90000"/>
          </a:bodyPr>
          <a:lstStyle/>
          <a:p>
            <a:r>
              <a:rPr lang="en-US" altLang="en-US" dirty="0">
                <a:solidFill>
                  <a:schemeClr val="bg1"/>
                </a:solidFill>
              </a:rPr>
              <a:t>Chapter 3:  Processes</a:t>
            </a:r>
          </a:p>
        </p:txBody>
      </p:sp>
      <p:sp>
        <p:nvSpPr>
          <p:cNvPr id="30723" name="Rectangle 3">
            <a:extLst>
              <a:ext uri="{FF2B5EF4-FFF2-40B4-BE49-F238E27FC236}">
                <a16:creationId xmlns:a16="http://schemas.microsoft.com/office/drawing/2014/main" id="{20DF8133-4F38-4961-A179-2A711145A574}"/>
              </a:ext>
            </a:extLst>
          </p:cNvPr>
          <p:cNvSpPr>
            <a:spLocks noGrp="1" noChangeArrowheads="1"/>
          </p:cNvSpPr>
          <p:nvPr>
            <p:ph type="body" idx="4294967295"/>
          </p:nvPr>
        </p:nvSpPr>
        <p:spPr>
          <a:xfrm>
            <a:off x="2447108" y="1835331"/>
            <a:ext cx="6584950" cy="3783013"/>
          </a:xfrm>
        </p:spPr>
        <p:txBody>
          <a:bodyPr/>
          <a:lstStyle/>
          <a:p>
            <a:r>
              <a:rPr lang="en-US" altLang="en-US" dirty="0"/>
              <a:t>Process Concept</a:t>
            </a:r>
          </a:p>
          <a:p>
            <a:r>
              <a:rPr lang="en-US" altLang="en-US" dirty="0"/>
              <a:t>Process Scheduling</a:t>
            </a:r>
          </a:p>
          <a:p>
            <a:r>
              <a:rPr lang="en-US" altLang="en-US" dirty="0"/>
              <a:t>Operations on Processes</a:t>
            </a:r>
          </a:p>
          <a:p>
            <a:r>
              <a:rPr lang="en-US" altLang="en-US" dirty="0"/>
              <a:t>Cooperating Processes</a:t>
            </a:r>
          </a:p>
          <a:p>
            <a:r>
              <a:rPr lang="en-US" altLang="en-US" dirty="0" err="1"/>
              <a:t>Interprocess</a:t>
            </a:r>
            <a:r>
              <a:rPr lang="en-US" altLang="en-US" dirty="0"/>
              <a:t> Communication</a:t>
            </a:r>
          </a:p>
          <a:p>
            <a:r>
              <a:rPr lang="en-US" altLang="en-US" dirty="0"/>
              <a:t>Communication in Client-Server Systems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EBCEB00-EC9B-4EEE-8483-A26EC3361E91}"/>
              </a:ext>
            </a:extLst>
          </p:cNvPr>
          <p:cNvSpPr>
            <a:spLocks noGrp="1" noChangeArrowheads="1"/>
          </p:cNvSpPr>
          <p:nvPr>
            <p:ph type="title"/>
          </p:nvPr>
        </p:nvSpPr>
        <p:spPr>
          <a:xfrm>
            <a:off x="2299063" y="578613"/>
            <a:ext cx="6080166" cy="576263"/>
          </a:xfrm>
        </p:spPr>
        <p:txBody>
          <a:bodyPr>
            <a:normAutofit fontScale="90000"/>
          </a:bodyPr>
          <a:lstStyle/>
          <a:p>
            <a:r>
              <a:rPr lang="en-US" altLang="en-US" b="1" dirty="0">
                <a:solidFill>
                  <a:schemeClr val="bg1"/>
                </a:solidFill>
              </a:rPr>
              <a:t>Process Concept</a:t>
            </a:r>
          </a:p>
        </p:txBody>
      </p:sp>
      <p:sp>
        <p:nvSpPr>
          <p:cNvPr id="31747" name="Rectangle 3">
            <a:extLst>
              <a:ext uri="{FF2B5EF4-FFF2-40B4-BE49-F238E27FC236}">
                <a16:creationId xmlns:a16="http://schemas.microsoft.com/office/drawing/2014/main" id="{97E5F074-4D2E-48DE-8BD4-C794594782A3}"/>
              </a:ext>
            </a:extLst>
          </p:cNvPr>
          <p:cNvSpPr>
            <a:spLocks noGrp="1" noChangeArrowheads="1"/>
          </p:cNvSpPr>
          <p:nvPr>
            <p:ph type="body" idx="4294967295"/>
          </p:nvPr>
        </p:nvSpPr>
        <p:spPr>
          <a:xfrm>
            <a:off x="2046671" y="1704703"/>
            <a:ext cx="6584950" cy="3783013"/>
          </a:xfrm>
        </p:spPr>
        <p:txBody>
          <a:bodyPr>
            <a:normAutofit fontScale="85000" lnSpcReduction="20000"/>
          </a:bodyPr>
          <a:lstStyle/>
          <a:p>
            <a:pPr>
              <a:lnSpc>
                <a:spcPct val="90000"/>
              </a:lnSpc>
            </a:pPr>
            <a:r>
              <a:rPr lang="en-US" altLang="en-US" dirty="0"/>
              <a:t>An operating system executes a variety of programs:</a:t>
            </a:r>
          </a:p>
          <a:p>
            <a:pPr lvl="1">
              <a:lnSpc>
                <a:spcPct val="90000"/>
              </a:lnSpc>
            </a:pPr>
            <a:r>
              <a:rPr lang="en-US" altLang="en-US" dirty="0"/>
              <a:t>Batch system – jobs</a:t>
            </a:r>
          </a:p>
          <a:p>
            <a:pPr lvl="1">
              <a:lnSpc>
                <a:spcPct val="90000"/>
              </a:lnSpc>
            </a:pPr>
            <a:r>
              <a:rPr lang="en-US" altLang="en-US" dirty="0"/>
              <a:t>Time-shared systems – user programs or tasks</a:t>
            </a:r>
          </a:p>
          <a:p>
            <a:pPr>
              <a:lnSpc>
                <a:spcPct val="90000"/>
              </a:lnSpc>
            </a:pPr>
            <a:r>
              <a:rPr lang="en-US" altLang="en-US" dirty="0"/>
              <a:t>Textbook uses the terms </a:t>
            </a:r>
            <a:r>
              <a:rPr lang="en-US" altLang="en-US" i="1" dirty="0"/>
              <a:t>job</a:t>
            </a:r>
            <a:r>
              <a:rPr lang="en-US" altLang="en-US" dirty="0"/>
              <a:t> and </a:t>
            </a:r>
            <a:r>
              <a:rPr lang="en-US" altLang="en-US" i="1" dirty="0"/>
              <a:t>process</a:t>
            </a:r>
            <a:r>
              <a:rPr lang="en-US" altLang="en-US" dirty="0"/>
              <a:t> almost interchangeably</a:t>
            </a:r>
          </a:p>
          <a:p>
            <a:pPr>
              <a:lnSpc>
                <a:spcPct val="90000"/>
              </a:lnSpc>
            </a:pPr>
            <a:r>
              <a:rPr lang="en-US" altLang="en-US" dirty="0"/>
              <a:t>Process – a program in execution; process execution must progress in sequential fashion</a:t>
            </a:r>
          </a:p>
          <a:p>
            <a:pPr>
              <a:lnSpc>
                <a:spcPct val="90000"/>
              </a:lnSpc>
            </a:pPr>
            <a:r>
              <a:rPr lang="en-US" altLang="en-US" dirty="0"/>
              <a:t>A process includes:</a:t>
            </a:r>
          </a:p>
          <a:p>
            <a:pPr lvl="1">
              <a:lnSpc>
                <a:spcPct val="90000"/>
              </a:lnSpc>
            </a:pPr>
            <a:r>
              <a:rPr lang="en-US" altLang="en-US" dirty="0"/>
              <a:t>program counter </a:t>
            </a:r>
          </a:p>
          <a:p>
            <a:pPr lvl="1">
              <a:lnSpc>
                <a:spcPct val="90000"/>
              </a:lnSpc>
            </a:pPr>
            <a:r>
              <a:rPr lang="en-US" altLang="en-US" dirty="0"/>
              <a:t>stack</a:t>
            </a:r>
          </a:p>
          <a:p>
            <a:pPr lvl="1">
              <a:lnSpc>
                <a:spcPct val="90000"/>
              </a:lnSpc>
            </a:pPr>
            <a:r>
              <a:rPr lang="en-US" altLang="en-US" dirty="0"/>
              <a:t>data section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a:extLst>
              <a:ext uri="{FF2B5EF4-FFF2-40B4-BE49-F238E27FC236}">
                <a16:creationId xmlns:a16="http://schemas.microsoft.com/office/drawing/2014/main" id="{B550B73A-B540-4E6F-881A-4A63E0E13864}"/>
              </a:ext>
            </a:extLst>
          </p:cNvPr>
          <p:cNvSpPr>
            <a:spLocks noGrp="1" noChangeArrowheads="1"/>
          </p:cNvSpPr>
          <p:nvPr>
            <p:ph type="title"/>
          </p:nvPr>
        </p:nvSpPr>
        <p:spPr/>
        <p:txBody>
          <a:bodyPr>
            <a:normAutofit fontScale="90000"/>
          </a:bodyPr>
          <a:lstStyle/>
          <a:p>
            <a:r>
              <a:rPr lang="en-US" altLang="en-US" b="1" dirty="0">
                <a:solidFill>
                  <a:schemeClr val="bg1"/>
                </a:solidFill>
              </a:rPr>
              <a:t>Process in Memory</a:t>
            </a:r>
          </a:p>
        </p:txBody>
      </p:sp>
      <p:pic>
        <p:nvPicPr>
          <p:cNvPr id="131075" name="Picture 3">
            <a:extLst>
              <a:ext uri="{FF2B5EF4-FFF2-40B4-BE49-F238E27FC236}">
                <a16:creationId xmlns:a16="http://schemas.microsoft.com/office/drawing/2014/main" id="{2C8FD310-857F-4E1E-9A42-DD99CA00BF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7092" t="1192" r="27121" b="1192"/>
          <a:stretch>
            <a:fillRect/>
          </a:stretch>
        </p:blipFill>
        <p:spPr bwMode="auto">
          <a:xfrm>
            <a:off x="5092700" y="1782764"/>
            <a:ext cx="2522538" cy="4033837"/>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898CB3E3-E176-4778-B553-69DC161B31D6}"/>
              </a:ext>
            </a:extLst>
          </p:cNvPr>
          <p:cNvSpPr>
            <a:spLocks noGrp="1" noChangeArrowheads="1"/>
          </p:cNvSpPr>
          <p:nvPr>
            <p:ph type="title"/>
          </p:nvPr>
        </p:nvSpPr>
        <p:spPr/>
        <p:txBody>
          <a:bodyPr>
            <a:normAutofit fontScale="90000"/>
          </a:bodyPr>
          <a:lstStyle/>
          <a:p>
            <a:r>
              <a:rPr lang="en-US" altLang="en-US" b="1" dirty="0">
                <a:solidFill>
                  <a:schemeClr val="bg1"/>
                </a:solidFill>
              </a:rPr>
              <a:t>Process State</a:t>
            </a:r>
          </a:p>
        </p:txBody>
      </p:sp>
      <p:sp>
        <p:nvSpPr>
          <p:cNvPr id="32771" name="Rectangle 3">
            <a:extLst>
              <a:ext uri="{FF2B5EF4-FFF2-40B4-BE49-F238E27FC236}">
                <a16:creationId xmlns:a16="http://schemas.microsoft.com/office/drawing/2014/main" id="{CD2B45B4-F90D-4B7F-8D6C-A74A97EA352F}"/>
              </a:ext>
            </a:extLst>
          </p:cNvPr>
          <p:cNvSpPr>
            <a:spLocks noGrp="1" noChangeArrowheads="1"/>
          </p:cNvSpPr>
          <p:nvPr>
            <p:ph type="body" idx="4294967295"/>
          </p:nvPr>
        </p:nvSpPr>
        <p:spPr>
          <a:xfrm>
            <a:off x="2154240" y="2079172"/>
            <a:ext cx="7991246" cy="2478088"/>
          </a:xfrm>
        </p:spPr>
        <p:txBody>
          <a:bodyPr>
            <a:noAutofit/>
          </a:bodyPr>
          <a:lstStyle/>
          <a:p>
            <a:r>
              <a:rPr lang="en-US" altLang="en-US" dirty="0"/>
              <a:t>As a process executes, it changes </a:t>
            </a:r>
            <a:r>
              <a:rPr lang="en-US" altLang="en-US" i="1" dirty="0"/>
              <a:t>state</a:t>
            </a:r>
            <a:endParaRPr lang="en-US" altLang="en-US" dirty="0"/>
          </a:p>
          <a:p>
            <a:pPr lvl="1"/>
            <a:r>
              <a:rPr lang="en-US" altLang="en-US" sz="2800" b="1" dirty="0"/>
              <a:t>new</a:t>
            </a:r>
            <a:r>
              <a:rPr lang="en-US" altLang="en-US" sz="2800" dirty="0"/>
              <a:t>:  The process is being created</a:t>
            </a:r>
          </a:p>
          <a:p>
            <a:pPr lvl="1"/>
            <a:r>
              <a:rPr lang="en-US" altLang="en-US" sz="2800" b="1" dirty="0"/>
              <a:t>running</a:t>
            </a:r>
            <a:r>
              <a:rPr lang="en-US" altLang="en-US" sz="2800" dirty="0"/>
              <a:t>:  Instructions are being executed</a:t>
            </a:r>
          </a:p>
          <a:p>
            <a:pPr lvl="1"/>
            <a:r>
              <a:rPr lang="en-US" altLang="en-US" sz="2800" b="1" dirty="0"/>
              <a:t>waiting</a:t>
            </a:r>
            <a:r>
              <a:rPr lang="en-US" altLang="en-US" sz="2800" dirty="0"/>
              <a:t>:  The process is waiting for some event to occur</a:t>
            </a:r>
          </a:p>
          <a:p>
            <a:pPr lvl="1"/>
            <a:r>
              <a:rPr lang="en-US" altLang="en-US" sz="2800" b="1" dirty="0"/>
              <a:t>ready</a:t>
            </a:r>
            <a:r>
              <a:rPr lang="en-US" altLang="en-US" sz="2800" dirty="0"/>
              <a:t>:  The process is waiting to be assigned to a process</a:t>
            </a:r>
          </a:p>
          <a:p>
            <a:pPr lvl="1"/>
            <a:r>
              <a:rPr lang="en-US" altLang="en-US" sz="2800" b="1" dirty="0"/>
              <a:t>terminated</a:t>
            </a:r>
            <a:r>
              <a:rPr lang="en-US" altLang="en-US" sz="2800" dirty="0"/>
              <a:t>:  The process has finished execution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735A9C5C-2935-4FD9-A65B-481822ABB0A2}"/>
              </a:ext>
            </a:extLst>
          </p:cNvPr>
          <p:cNvSpPr>
            <a:spLocks noGrp="1" noChangeArrowheads="1"/>
          </p:cNvSpPr>
          <p:nvPr>
            <p:ph type="title"/>
          </p:nvPr>
        </p:nvSpPr>
        <p:spPr/>
        <p:txBody>
          <a:bodyPr>
            <a:normAutofit fontScale="90000"/>
          </a:bodyPr>
          <a:lstStyle/>
          <a:p>
            <a:r>
              <a:rPr lang="en-US" altLang="en-US" b="1" dirty="0">
                <a:solidFill>
                  <a:schemeClr val="bg1"/>
                </a:solidFill>
              </a:rPr>
              <a:t>Diagram of Process State</a:t>
            </a:r>
          </a:p>
        </p:txBody>
      </p:sp>
      <p:pic>
        <p:nvPicPr>
          <p:cNvPr id="53256" name="Picture 8">
            <a:extLst>
              <a:ext uri="{FF2B5EF4-FFF2-40B4-BE49-F238E27FC236}">
                <a16:creationId xmlns:a16="http://schemas.microsoft.com/office/drawing/2014/main" id="{5C2BB321-6CBC-4DA0-A756-D7CFCC5A71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59" t="24142" r="690" b="24419"/>
          <a:stretch>
            <a:fillRect/>
          </a:stretch>
        </p:blipFill>
        <p:spPr bwMode="auto">
          <a:xfrm>
            <a:off x="2967039" y="2001838"/>
            <a:ext cx="6829425" cy="2665412"/>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1EBE2E24-C390-42E9-8596-A114D75DD2F7}"/>
              </a:ext>
            </a:extLst>
          </p:cNvPr>
          <p:cNvSpPr>
            <a:spLocks noGrp="1" noChangeArrowheads="1"/>
          </p:cNvSpPr>
          <p:nvPr>
            <p:ph type="title"/>
          </p:nvPr>
        </p:nvSpPr>
        <p:spPr/>
        <p:txBody>
          <a:bodyPr>
            <a:normAutofit fontScale="90000"/>
          </a:bodyPr>
          <a:lstStyle/>
          <a:p>
            <a:r>
              <a:rPr lang="en-US" altLang="en-US" b="1" dirty="0">
                <a:solidFill>
                  <a:schemeClr val="bg1"/>
                </a:solidFill>
              </a:rPr>
              <a:t>Process Control Block (PCB)</a:t>
            </a:r>
          </a:p>
        </p:txBody>
      </p:sp>
      <p:sp>
        <p:nvSpPr>
          <p:cNvPr id="33795" name="Rectangle 3">
            <a:extLst>
              <a:ext uri="{FF2B5EF4-FFF2-40B4-BE49-F238E27FC236}">
                <a16:creationId xmlns:a16="http://schemas.microsoft.com/office/drawing/2014/main" id="{3E274EEA-148D-4C18-9A74-7080F9B5755B}"/>
              </a:ext>
            </a:extLst>
          </p:cNvPr>
          <p:cNvSpPr>
            <a:spLocks noGrp="1" noChangeArrowheads="1"/>
          </p:cNvSpPr>
          <p:nvPr>
            <p:ph type="body" idx="4294967295"/>
          </p:nvPr>
        </p:nvSpPr>
        <p:spPr>
          <a:xfrm>
            <a:off x="2272937" y="1678577"/>
            <a:ext cx="6583363" cy="3783013"/>
          </a:xfrm>
        </p:spPr>
        <p:txBody>
          <a:bodyPr>
            <a:normAutofit lnSpcReduction="10000"/>
          </a:bodyPr>
          <a:lstStyle/>
          <a:p>
            <a:pPr>
              <a:buFont typeface="Monotype Sorts" pitchFamily="2" charset="2"/>
              <a:buNone/>
            </a:pPr>
            <a:r>
              <a:rPr lang="en-US" altLang="en-US" dirty="0"/>
              <a:t>Information associated with each process</a:t>
            </a:r>
          </a:p>
          <a:p>
            <a:r>
              <a:rPr lang="en-US" altLang="en-US" dirty="0"/>
              <a:t>Process state</a:t>
            </a:r>
          </a:p>
          <a:p>
            <a:r>
              <a:rPr lang="en-US" altLang="en-US" dirty="0"/>
              <a:t>Program counter</a:t>
            </a:r>
          </a:p>
          <a:p>
            <a:r>
              <a:rPr lang="en-US" altLang="en-US" dirty="0"/>
              <a:t>CPU registers</a:t>
            </a:r>
          </a:p>
          <a:p>
            <a:r>
              <a:rPr lang="en-US" altLang="en-US" dirty="0"/>
              <a:t>CPU scheduling information</a:t>
            </a:r>
          </a:p>
          <a:p>
            <a:r>
              <a:rPr lang="en-US" altLang="en-US" dirty="0"/>
              <a:t>Memory-management information</a:t>
            </a:r>
          </a:p>
          <a:p>
            <a:r>
              <a:rPr lang="en-US" altLang="en-US" dirty="0"/>
              <a:t>Accounting information</a:t>
            </a:r>
          </a:p>
          <a:p>
            <a:r>
              <a:rPr lang="en-US" altLang="en-US" dirty="0"/>
              <a:t>I/O status information</a:t>
            </a:r>
          </a:p>
          <a:p>
            <a:endParaRPr lang="en-US"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D0F2F717-39D4-4FF4-BC45-726118226800}"/>
              </a:ext>
            </a:extLst>
          </p:cNvPr>
          <p:cNvSpPr>
            <a:spLocks noGrp="1" noChangeArrowheads="1"/>
          </p:cNvSpPr>
          <p:nvPr>
            <p:ph type="title"/>
          </p:nvPr>
        </p:nvSpPr>
        <p:spPr/>
        <p:txBody>
          <a:bodyPr>
            <a:normAutofit fontScale="90000"/>
          </a:bodyPr>
          <a:lstStyle/>
          <a:p>
            <a:r>
              <a:rPr lang="en-US" altLang="en-US" b="1" dirty="0">
                <a:solidFill>
                  <a:schemeClr val="bg1"/>
                </a:solidFill>
              </a:rPr>
              <a:t>Process Control Block (PCB)</a:t>
            </a:r>
          </a:p>
        </p:txBody>
      </p:sp>
      <p:pic>
        <p:nvPicPr>
          <p:cNvPr id="54279" name="Picture 7">
            <a:extLst>
              <a:ext uri="{FF2B5EF4-FFF2-40B4-BE49-F238E27FC236}">
                <a16:creationId xmlns:a16="http://schemas.microsoft.com/office/drawing/2014/main" id="{E5C63A1F-829E-4D4D-A10A-68BEF9CA73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7087" t="362" r="27414" b="1085"/>
          <a:stretch>
            <a:fillRect/>
          </a:stretch>
        </p:blipFill>
        <p:spPr bwMode="auto">
          <a:xfrm>
            <a:off x="4751389" y="1717676"/>
            <a:ext cx="2663825" cy="4327525"/>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42833996-F428-470A-BE43-F5FC1156AC87}"/>
              </a:ext>
            </a:extLst>
          </p:cNvPr>
          <p:cNvSpPr>
            <a:spLocks noGrp="1" noChangeArrowheads="1"/>
          </p:cNvSpPr>
          <p:nvPr>
            <p:ph type="title"/>
          </p:nvPr>
        </p:nvSpPr>
        <p:spPr>
          <a:xfrm>
            <a:off x="1911644" y="647700"/>
            <a:ext cx="7204364" cy="576263"/>
          </a:xfrm>
        </p:spPr>
        <p:txBody>
          <a:bodyPr>
            <a:noAutofit/>
          </a:bodyPr>
          <a:lstStyle/>
          <a:p>
            <a:r>
              <a:rPr lang="en-US" altLang="en-US" sz="3600" b="1" dirty="0">
                <a:solidFill>
                  <a:schemeClr val="bg1"/>
                </a:solidFill>
              </a:rPr>
              <a:t>CPU Switch From Process to Process</a:t>
            </a:r>
          </a:p>
        </p:txBody>
      </p:sp>
      <p:pic>
        <p:nvPicPr>
          <p:cNvPr id="55302" name="Picture 6">
            <a:extLst>
              <a:ext uri="{FF2B5EF4-FFF2-40B4-BE49-F238E27FC236}">
                <a16:creationId xmlns:a16="http://schemas.microsoft.com/office/drawing/2014/main" id="{B6AC0711-B871-4D1D-8257-D83145BFA8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802" t="873" r="4802" b="291"/>
          <a:stretch>
            <a:fillRect/>
          </a:stretch>
        </p:blipFill>
        <p:spPr bwMode="auto">
          <a:xfrm>
            <a:off x="3276600" y="1538288"/>
            <a:ext cx="5697538" cy="4672012"/>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A25305EA-DFC2-44D6-95E6-05F8118119C8}"/>
              </a:ext>
            </a:extLst>
          </p:cNvPr>
          <p:cNvSpPr>
            <a:spLocks noGrp="1" noChangeArrowheads="1"/>
          </p:cNvSpPr>
          <p:nvPr>
            <p:ph type="title"/>
          </p:nvPr>
        </p:nvSpPr>
        <p:spPr/>
        <p:txBody>
          <a:bodyPr>
            <a:normAutofit fontScale="90000"/>
          </a:bodyPr>
          <a:lstStyle/>
          <a:p>
            <a:r>
              <a:rPr lang="en-US" altLang="en-US" b="1" dirty="0">
                <a:solidFill>
                  <a:schemeClr val="bg1"/>
                </a:solidFill>
              </a:rPr>
              <a:t>Process Scheduling Queues</a:t>
            </a:r>
          </a:p>
        </p:txBody>
      </p:sp>
      <p:sp>
        <p:nvSpPr>
          <p:cNvPr id="34819" name="Rectangle 3">
            <a:extLst>
              <a:ext uri="{FF2B5EF4-FFF2-40B4-BE49-F238E27FC236}">
                <a16:creationId xmlns:a16="http://schemas.microsoft.com/office/drawing/2014/main" id="{DF1B7950-0E18-4702-ABB1-6B6A2D28A872}"/>
              </a:ext>
            </a:extLst>
          </p:cNvPr>
          <p:cNvSpPr>
            <a:spLocks noGrp="1" noChangeArrowheads="1"/>
          </p:cNvSpPr>
          <p:nvPr>
            <p:ph type="body" idx="4294967295"/>
          </p:nvPr>
        </p:nvSpPr>
        <p:spPr>
          <a:xfrm>
            <a:off x="2081348" y="1885859"/>
            <a:ext cx="6784975" cy="2420938"/>
          </a:xfrm>
        </p:spPr>
        <p:txBody>
          <a:bodyPr>
            <a:normAutofit fontScale="92500" lnSpcReduction="10000"/>
          </a:bodyPr>
          <a:lstStyle/>
          <a:p>
            <a:r>
              <a:rPr lang="en-US" altLang="en-US" b="1" dirty="0">
                <a:solidFill>
                  <a:srgbClr val="FF0000"/>
                </a:solidFill>
              </a:rPr>
              <a:t>Job queue</a:t>
            </a:r>
            <a:r>
              <a:rPr lang="en-US" altLang="en-US" dirty="0"/>
              <a:t> – set of all processes in the system</a:t>
            </a:r>
          </a:p>
          <a:p>
            <a:r>
              <a:rPr lang="en-US" altLang="en-US" b="1" dirty="0">
                <a:solidFill>
                  <a:srgbClr val="FF0000"/>
                </a:solidFill>
              </a:rPr>
              <a:t>Ready queue</a:t>
            </a:r>
            <a:r>
              <a:rPr lang="en-US" altLang="en-US" dirty="0"/>
              <a:t> – set of all processes residing in main memory, ready and waiting to execute</a:t>
            </a:r>
          </a:p>
          <a:p>
            <a:r>
              <a:rPr lang="en-US" altLang="en-US" b="1" dirty="0">
                <a:solidFill>
                  <a:srgbClr val="FF0000"/>
                </a:solidFill>
              </a:rPr>
              <a:t>Device queues</a:t>
            </a:r>
            <a:r>
              <a:rPr lang="en-US" altLang="en-US" dirty="0"/>
              <a:t> – set of processes waiting for an I/O device</a:t>
            </a:r>
          </a:p>
          <a:p>
            <a:r>
              <a:rPr lang="en-US" altLang="en-US" dirty="0"/>
              <a:t>Processes migrate among the various queues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E74D851A-FB97-42C7-B9DD-C1C3777CC9A8}"/>
              </a:ext>
            </a:extLst>
          </p:cNvPr>
          <p:cNvSpPr>
            <a:spLocks noGrp="1" noChangeArrowheads="1"/>
          </p:cNvSpPr>
          <p:nvPr>
            <p:ph type="title"/>
          </p:nvPr>
        </p:nvSpPr>
        <p:spPr/>
        <p:txBody>
          <a:bodyPr>
            <a:normAutofit fontScale="90000"/>
          </a:bodyPr>
          <a:lstStyle/>
          <a:p>
            <a:r>
              <a:rPr lang="en-US" altLang="en-US" sz="2800" b="1" dirty="0">
                <a:solidFill>
                  <a:schemeClr val="bg1"/>
                </a:solidFill>
              </a:rPr>
              <a:t>Ready Queue And Various I/O Device Queues</a:t>
            </a:r>
          </a:p>
        </p:txBody>
      </p:sp>
      <p:pic>
        <p:nvPicPr>
          <p:cNvPr id="56326" name="Picture 6">
            <a:extLst>
              <a:ext uri="{FF2B5EF4-FFF2-40B4-BE49-F238E27FC236}">
                <a16:creationId xmlns:a16="http://schemas.microsoft.com/office/drawing/2014/main" id="{CD5591B2-743C-408E-8C82-5FCF9153E1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364" t="517" r="7364" b="1550"/>
          <a:stretch>
            <a:fillRect/>
          </a:stretch>
        </p:blipFill>
        <p:spPr bwMode="auto">
          <a:xfrm>
            <a:off x="3440114" y="1412876"/>
            <a:ext cx="5673725" cy="4886325"/>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16AD896E-E410-47FF-88CA-D24F469E3C21}"/>
              </a:ext>
            </a:extLst>
          </p:cNvPr>
          <p:cNvSpPr>
            <a:spLocks noGrp="1" noChangeArrowheads="1"/>
          </p:cNvSpPr>
          <p:nvPr>
            <p:ph type="title"/>
          </p:nvPr>
        </p:nvSpPr>
        <p:spPr/>
        <p:txBody>
          <a:bodyPr>
            <a:normAutofit/>
          </a:bodyPr>
          <a:lstStyle/>
          <a:p>
            <a:r>
              <a:rPr lang="en-US" altLang="en-US" sz="2800" b="1" dirty="0">
                <a:solidFill>
                  <a:schemeClr val="bg1"/>
                </a:solidFill>
              </a:rPr>
              <a:t>Representation of Process Scheduling</a:t>
            </a:r>
          </a:p>
        </p:txBody>
      </p:sp>
      <p:pic>
        <p:nvPicPr>
          <p:cNvPr id="57350" name="Picture 6">
            <a:extLst>
              <a:ext uri="{FF2B5EF4-FFF2-40B4-BE49-F238E27FC236}">
                <a16:creationId xmlns:a16="http://schemas.microsoft.com/office/drawing/2014/main" id="{58B8A602-F42D-4BFD-B7D4-E85889B316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65" t="11595" r="888" b="12131"/>
          <a:stretch>
            <a:fillRect/>
          </a:stretch>
        </p:blipFill>
        <p:spPr bwMode="auto">
          <a:xfrm>
            <a:off x="2741613" y="1798638"/>
            <a:ext cx="6661150" cy="3871912"/>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FDDED75F-DCB1-483C-A65B-7E2163A845D0}"/>
              </a:ext>
            </a:extLst>
          </p:cNvPr>
          <p:cNvSpPr>
            <a:spLocks noGrp="1" noChangeArrowheads="1"/>
          </p:cNvSpPr>
          <p:nvPr>
            <p:ph type="title"/>
          </p:nvPr>
        </p:nvSpPr>
        <p:spPr/>
        <p:txBody>
          <a:bodyPr>
            <a:normAutofit fontScale="90000"/>
          </a:bodyPr>
          <a:lstStyle/>
          <a:p>
            <a:r>
              <a:rPr lang="en-US" altLang="en-US" b="1" dirty="0">
                <a:solidFill>
                  <a:schemeClr val="bg1"/>
                </a:solidFill>
              </a:rPr>
              <a:t>Schedulers</a:t>
            </a:r>
          </a:p>
        </p:txBody>
      </p:sp>
      <p:sp>
        <p:nvSpPr>
          <p:cNvPr id="35843" name="Rectangle 3">
            <a:extLst>
              <a:ext uri="{FF2B5EF4-FFF2-40B4-BE49-F238E27FC236}">
                <a16:creationId xmlns:a16="http://schemas.microsoft.com/office/drawing/2014/main" id="{1EE5EE45-5D36-47E4-9FC5-C680CDA17C1D}"/>
              </a:ext>
            </a:extLst>
          </p:cNvPr>
          <p:cNvSpPr>
            <a:spLocks noGrp="1" noChangeArrowheads="1"/>
          </p:cNvSpPr>
          <p:nvPr>
            <p:ph type="body" idx="4294967295"/>
          </p:nvPr>
        </p:nvSpPr>
        <p:spPr>
          <a:xfrm>
            <a:off x="574766" y="1887311"/>
            <a:ext cx="9901646" cy="2560638"/>
          </a:xfrm>
        </p:spPr>
        <p:txBody>
          <a:bodyPr/>
          <a:lstStyle/>
          <a:p>
            <a:r>
              <a:rPr lang="en-US" altLang="en-US" b="1" dirty="0">
                <a:solidFill>
                  <a:srgbClr val="FF0000"/>
                </a:solidFill>
              </a:rPr>
              <a:t>Long-term scheduler</a:t>
            </a:r>
            <a:r>
              <a:rPr lang="en-US" altLang="en-US" dirty="0"/>
              <a:t>  (or job scheduler) – selects which processes should be brought into the ready queue</a:t>
            </a:r>
          </a:p>
          <a:p>
            <a:r>
              <a:rPr lang="en-US" altLang="en-US" b="1" dirty="0">
                <a:solidFill>
                  <a:srgbClr val="FF0000"/>
                </a:solidFill>
              </a:rPr>
              <a:t>Short-term scheduler</a:t>
            </a:r>
            <a:r>
              <a:rPr lang="en-US" altLang="en-US" dirty="0"/>
              <a:t>  (or CPU scheduler) – selects which process should be executed next and allocates CPU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29BCE468-A0FF-4E60-8668-05ADF18DD764}"/>
              </a:ext>
            </a:extLst>
          </p:cNvPr>
          <p:cNvSpPr>
            <a:spLocks noGrp="1" noChangeArrowheads="1"/>
          </p:cNvSpPr>
          <p:nvPr>
            <p:ph type="title"/>
          </p:nvPr>
        </p:nvSpPr>
        <p:spPr/>
        <p:txBody>
          <a:bodyPr>
            <a:normAutofit/>
          </a:bodyPr>
          <a:lstStyle/>
          <a:p>
            <a:r>
              <a:rPr lang="en-US" altLang="en-US" sz="2800" b="1" dirty="0">
                <a:solidFill>
                  <a:schemeClr val="bg1"/>
                </a:solidFill>
              </a:rPr>
              <a:t>Addition of Medium Term Scheduling</a:t>
            </a:r>
          </a:p>
        </p:txBody>
      </p:sp>
      <p:pic>
        <p:nvPicPr>
          <p:cNvPr id="58378" name="Picture 10">
            <a:extLst>
              <a:ext uri="{FF2B5EF4-FFF2-40B4-BE49-F238E27FC236}">
                <a16:creationId xmlns:a16="http://schemas.microsoft.com/office/drawing/2014/main" id="{1C1174C0-80DB-4894-AA08-A4D002E3A0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809" t="26685" r="1010" b="26685"/>
          <a:stretch>
            <a:fillRect/>
          </a:stretch>
        </p:blipFill>
        <p:spPr bwMode="auto">
          <a:xfrm>
            <a:off x="2554289" y="2400300"/>
            <a:ext cx="7278687" cy="2592388"/>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12A2D15A-E589-402F-84F3-2B7A9AC168A0}"/>
              </a:ext>
            </a:extLst>
          </p:cNvPr>
          <p:cNvSpPr>
            <a:spLocks noGrp="1" noChangeArrowheads="1"/>
          </p:cNvSpPr>
          <p:nvPr>
            <p:ph type="title"/>
          </p:nvPr>
        </p:nvSpPr>
        <p:spPr/>
        <p:txBody>
          <a:bodyPr>
            <a:normAutofit fontScale="90000"/>
          </a:bodyPr>
          <a:lstStyle/>
          <a:p>
            <a:r>
              <a:rPr lang="en-US" altLang="en-US" b="1" dirty="0">
                <a:solidFill>
                  <a:schemeClr val="bg1"/>
                </a:solidFill>
              </a:rPr>
              <a:t>Schedulers (Cont.)</a:t>
            </a:r>
          </a:p>
        </p:txBody>
      </p:sp>
      <p:sp>
        <p:nvSpPr>
          <p:cNvPr id="36867" name="Rectangle 3">
            <a:extLst>
              <a:ext uri="{FF2B5EF4-FFF2-40B4-BE49-F238E27FC236}">
                <a16:creationId xmlns:a16="http://schemas.microsoft.com/office/drawing/2014/main" id="{3F84713B-EC87-47B8-8455-DA202F8692DC}"/>
              </a:ext>
            </a:extLst>
          </p:cNvPr>
          <p:cNvSpPr>
            <a:spLocks noGrp="1" noChangeArrowheads="1"/>
          </p:cNvSpPr>
          <p:nvPr>
            <p:ph type="body" idx="4294967295"/>
          </p:nvPr>
        </p:nvSpPr>
        <p:spPr>
          <a:xfrm>
            <a:off x="1079863" y="1729831"/>
            <a:ext cx="10515600" cy="4351338"/>
          </a:xfrm>
        </p:spPr>
        <p:txBody>
          <a:bodyPr/>
          <a:lstStyle/>
          <a:p>
            <a:r>
              <a:rPr lang="en-US" altLang="en-US" dirty="0"/>
              <a:t>Short-term scheduler is invoked very frequently (milliseconds) </a:t>
            </a:r>
            <a:r>
              <a:rPr lang="en-US" altLang="en-US" dirty="0">
                <a:sym typeface="Symbol" panose="05050102010706020507" pitchFamily="18" charset="2"/>
              </a:rPr>
              <a:t> (must be fast)</a:t>
            </a:r>
          </a:p>
          <a:p>
            <a:r>
              <a:rPr lang="en-US" altLang="en-US" dirty="0">
                <a:sym typeface="Symbol" panose="05050102010706020507" pitchFamily="18" charset="2"/>
              </a:rPr>
              <a:t>Long-term scheduler is invoked very infrequently (seconds, minutes)  (may be slow)</a:t>
            </a:r>
          </a:p>
          <a:p>
            <a:r>
              <a:rPr lang="en-US" altLang="en-US" dirty="0">
                <a:sym typeface="Symbol" panose="05050102010706020507" pitchFamily="18" charset="2"/>
              </a:rPr>
              <a:t>The long-term scheduler controls the </a:t>
            </a:r>
            <a:r>
              <a:rPr lang="en-US" altLang="en-US" i="1" dirty="0">
                <a:sym typeface="Symbol" panose="05050102010706020507" pitchFamily="18" charset="2"/>
              </a:rPr>
              <a:t>degree of multiprogramming</a:t>
            </a:r>
          </a:p>
          <a:p>
            <a:r>
              <a:rPr lang="en-US" altLang="en-US" dirty="0">
                <a:sym typeface="Symbol" panose="05050102010706020507" pitchFamily="18" charset="2"/>
              </a:rPr>
              <a:t>Processes can be described as either:</a:t>
            </a:r>
          </a:p>
          <a:p>
            <a:pPr lvl="1"/>
            <a:r>
              <a:rPr lang="en-US" altLang="en-US" b="1" dirty="0">
                <a:solidFill>
                  <a:srgbClr val="FF0000"/>
                </a:solidFill>
                <a:sym typeface="Symbol" panose="05050102010706020507" pitchFamily="18" charset="2"/>
              </a:rPr>
              <a:t>I/O-bound process</a:t>
            </a:r>
            <a:r>
              <a:rPr lang="en-US" altLang="en-US" dirty="0">
                <a:sym typeface="Symbol" panose="05050102010706020507" pitchFamily="18" charset="2"/>
              </a:rPr>
              <a:t> – spends more time doing I/O than computations, many short CPU bursts</a:t>
            </a:r>
          </a:p>
          <a:p>
            <a:pPr lvl="1"/>
            <a:r>
              <a:rPr lang="en-US" altLang="en-US" b="1" dirty="0">
                <a:solidFill>
                  <a:srgbClr val="FF0000"/>
                </a:solidFill>
                <a:sym typeface="Symbol" panose="05050102010706020507" pitchFamily="18" charset="2"/>
              </a:rPr>
              <a:t>CPU-bound process</a:t>
            </a:r>
            <a:r>
              <a:rPr lang="en-US" altLang="en-US" dirty="0">
                <a:sym typeface="Symbol" panose="05050102010706020507" pitchFamily="18" charset="2"/>
              </a:rPr>
              <a:t> – spends more time doing computations; few very long CPU bursts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E983DE26-DBCA-470F-8944-472811467F40}"/>
              </a:ext>
            </a:extLst>
          </p:cNvPr>
          <p:cNvSpPr>
            <a:spLocks noGrp="1" noChangeArrowheads="1"/>
          </p:cNvSpPr>
          <p:nvPr>
            <p:ph type="title"/>
          </p:nvPr>
        </p:nvSpPr>
        <p:spPr/>
        <p:txBody>
          <a:bodyPr>
            <a:normAutofit fontScale="90000"/>
          </a:bodyPr>
          <a:lstStyle/>
          <a:p>
            <a:r>
              <a:rPr lang="en-US" altLang="en-US" b="1" dirty="0">
                <a:solidFill>
                  <a:schemeClr val="bg1"/>
                </a:solidFill>
              </a:rPr>
              <a:t>Context Switch</a:t>
            </a:r>
          </a:p>
        </p:txBody>
      </p:sp>
      <p:sp>
        <p:nvSpPr>
          <p:cNvPr id="37891" name="Rectangle 3">
            <a:extLst>
              <a:ext uri="{FF2B5EF4-FFF2-40B4-BE49-F238E27FC236}">
                <a16:creationId xmlns:a16="http://schemas.microsoft.com/office/drawing/2014/main" id="{E77E62FE-DDA1-48ED-8942-EF56CC9955EF}"/>
              </a:ext>
            </a:extLst>
          </p:cNvPr>
          <p:cNvSpPr>
            <a:spLocks noGrp="1" noChangeArrowheads="1"/>
          </p:cNvSpPr>
          <p:nvPr>
            <p:ph type="body" idx="4294967295"/>
          </p:nvPr>
        </p:nvSpPr>
        <p:spPr>
          <a:xfrm>
            <a:off x="1590877" y="2083888"/>
            <a:ext cx="8345603" cy="3254466"/>
          </a:xfrm>
        </p:spPr>
        <p:txBody>
          <a:bodyPr>
            <a:normAutofit/>
          </a:bodyPr>
          <a:lstStyle/>
          <a:p>
            <a:r>
              <a:rPr lang="en-US" altLang="en-US" dirty="0"/>
              <a:t>When CPU switches to another process, the system must save the state of the old process and load the saved state for the new process</a:t>
            </a:r>
          </a:p>
          <a:p>
            <a:r>
              <a:rPr lang="en-US" altLang="en-US" dirty="0"/>
              <a:t>Context-switch time is overhead; the system does no useful work while switching</a:t>
            </a:r>
          </a:p>
          <a:p>
            <a:r>
              <a:rPr lang="en-US" altLang="en-US" dirty="0"/>
              <a:t>Time dependent on hardware support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5ECBD2CC-BE29-42C8-A7CD-7BB5CC03A7DD}"/>
              </a:ext>
            </a:extLst>
          </p:cNvPr>
          <p:cNvSpPr>
            <a:spLocks noGrp="1" noChangeArrowheads="1"/>
          </p:cNvSpPr>
          <p:nvPr>
            <p:ph type="title"/>
          </p:nvPr>
        </p:nvSpPr>
        <p:spPr/>
        <p:txBody>
          <a:bodyPr>
            <a:normAutofit fontScale="90000"/>
          </a:bodyPr>
          <a:lstStyle/>
          <a:p>
            <a:r>
              <a:rPr lang="en-US" altLang="en-US" b="1" dirty="0">
                <a:solidFill>
                  <a:schemeClr val="bg1"/>
                </a:solidFill>
              </a:rPr>
              <a:t>Process Creation</a:t>
            </a:r>
          </a:p>
        </p:txBody>
      </p:sp>
      <p:sp>
        <p:nvSpPr>
          <p:cNvPr id="38915" name="Rectangle 3">
            <a:extLst>
              <a:ext uri="{FF2B5EF4-FFF2-40B4-BE49-F238E27FC236}">
                <a16:creationId xmlns:a16="http://schemas.microsoft.com/office/drawing/2014/main" id="{A1DAAAA1-945D-4F90-83A4-6CB43B3A261F}"/>
              </a:ext>
            </a:extLst>
          </p:cNvPr>
          <p:cNvSpPr>
            <a:spLocks noGrp="1" noChangeArrowheads="1"/>
          </p:cNvSpPr>
          <p:nvPr>
            <p:ph type="body" idx="4294967295"/>
          </p:nvPr>
        </p:nvSpPr>
        <p:spPr>
          <a:xfrm>
            <a:off x="1062445" y="1642745"/>
            <a:ext cx="10515600" cy="4351338"/>
          </a:xfrm>
        </p:spPr>
        <p:txBody>
          <a:bodyPr/>
          <a:lstStyle/>
          <a:p>
            <a:r>
              <a:rPr lang="en-US" altLang="en-US" dirty="0"/>
              <a:t>Parent process create children processes, which, in turn create other processes, forming a tree of processes</a:t>
            </a:r>
          </a:p>
          <a:p>
            <a:r>
              <a:rPr lang="en-US" altLang="en-US" dirty="0"/>
              <a:t>Resource sharing</a:t>
            </a:r>
          </a:p>
          <a:p>
            <a:pPr lvl="1"/>
            <a:r>
              <a:rPr lang="en-US" altLang="en-US" dirty="0"/>
              <a:t>Parent and children share all resources</a:t>
            </a:r>
          </a:p>
          <a:p>
            <a:pPr lvl="1"/>
            <a:r>
              <a:rPr lang="en-US" altLang="en-US" dirty="0"/>
              <a:t>Children share subset of parent’s resources</a:t>
            </a:r>
          </a:p>
          <a:p>
            <a:pPr lvl="1"/>
            <a:r>
              <a:rPr lang="en-US" altLang="en-US" dirty="0"/>
              <a:t>Parent and child share no resources</a:t>
            </a:r>
          </a:p>
          <a:p>
            <a:r>
              <a:rPr lang="en-US" altLang="en-US" dirty="0"/>
              <a:t>Execution</a:t>
            </a:r>
          </a:p>
          <a:p>
            <a:pPr lvl="1"/>
            <a:r>
              <a:rPr lang="en-US" altLang="en-US" dirty="0"/>
              <a:t>Parent and children execute concurrently</a:t>
            </a:r>
          </a:p>
          <a:p>
            <a:pPr lvl="1"/>
            <a:r>
              <a:rPr lang="en-US" altLang="en-US" dirty="0"/>
              <a:t>Parent waits until children terminate</a:t>
            </a:r>
          </a:p>
          <a:p>
            <a:pPr>
              <a:buFont typeface="Monotype Sorts" pitchFamily="2" charset="2"/>
              <a:buNone/>
            </a:pPr>
            <a:endParaRPr lang="en-US" alt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61B0798D-7C39-42D4-8768-E436A9B1AE62}"/>
              </a:ext>
            </a:extLst>
          </p:cNvPr>
          <p:cNvSpPr>
            <a:spLocks noGrp="1" noChangeArrowheads="1"/>
          </p:cNvSpPr>
          <p:nvPr>
            <p:ph type="title"/>
          </p:nvPr>
        </p:nvSpPr>
        <p:spPr/>
        <p:txBody>
          <a:bodyPr>
            <a:normAutofit fontScale="90000"/>
          </a:bodyPr>
          <a:lstStyle/>
          <a:p>
            <a:r>
              <a:rPr lang="en-US" altLang="en-US" b="1" dirty="0">
                <a:solidFill>
                  <a:schemeClr val="bg1"/>
                </a:solidFill>
              </a:rPr>
              <a:t>Process Creation (Cont.)</a:t>
            </a:r>
          </a:p>
        </p:txBody>
      </p:sp>
      <p:sp>
        <p:nvSpPr>
          <p:cNvPr id="39939" name="Rectangle 3">
            <a:extLst>
              <a:ext uri="{FF2B5EF4-FFF2-40B4-BE49-F238E27FC236}">
                <a16:creationId xmlns:a16="http://schemas.microsoft.com/office/drawing/2014/main" id="{E7C3B6FD-8681-4057-BEED-D78379EC3046}"/>
              </a:ext>
            </a:extLst>
          </p:cNvPr>
          <p:cNvSpPr>
            <a:spLocks noGrp="1" noChangeArrowheads="1"/>
          </p:cNvSpPr>
          <p:nvPr>
            <p:ph type="body" idx="4294967295"/>
          </p:nvPr>
        </p:nvSpPr>
        <p:spPr>
          <a:xfrm>
            <a:off x="838200" y="1834334"/>
            <a:ext cx="10515600" cy="4351338"/>
          </a:xfrm>
        </p:spPr>
        <p:txBody>
          <a:bodyPr/>
          <a:lstStyle/>
          <a:p>
            <a:r>
              <a:rPr lang="en-US" altLang="en-US" dirty="0"/>
              <a:t>Address space</a:t>
            </a:r>
          </a:p>
          <a:p>
            <a:pPr lvl="1"/>
            <a:r>
              <a:rPr lang="en-US" altLang="en-US" dirty="0"/>
              <a:t>Child duplicate of parent</a:t>
            </a:r>
          </a:p>
          <a:p>
            <a:pPr lvl="1"/>
            <a:r>
              <a:rPr lang="en-US" altLang="en-US" dirty="0"/>
              <a:t>Child has a program loaded into it</a:t>
            </a:r>
          </a:p>
          <a:p>
            <a:r>
              <a:rPr lang="en-US" altLang="en-US" dirty="0"/>
              <a:t>UNIX examples</a:t>
            </a:r>
          </a:p>
          <a:p>
            <a:pPr lvl="1"/>
            <a:r>
              <a:rPr lang="en-US" altLang="en-US" b="1" dirty="0"/>
              <a:t>fork</a:t>
            </a:r>
            <a:r>
              <a:rPr lang="en-US" altLang="en-US" dirty="0"/>
              <a:t> system call creates new process</a:t>
            </a:r>
          </a:p>
          <a:p>
            <a:pPr lvl="1"/>
            <a:r>
              <a:rPr lang="en-US" altLang="en-US" b="1" dirty="0"/>
              <a:t>exec</a:t>
            </a:r>
            <a:r>
              <a:rPr lang="en-US" altLang="en-US" dirty="0"/>
              <a:t> system call used after a </a:t>
            </a:r>
            <a:r>
              <a:rPr lang="en-US" altLang="en-US" b="1" dirty="0"/>
              <a:t>fork</a:t>
            </a:r>
            <a:r>
              <a:rPr lang="en-US" altLang="en-US" dirty="0"/>
              <a:t> to replace the process’ memory space with a new program</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a:extLst>
              <a:ext uri="{FF2B5EF4-FFF2-40B4-BE49-F238E27FC236}">
                <a16:creationId xmlns:a16="http://schemas.microsoft.com/office/drawing/2014/main" id="{11F098E7-EF24-4CA5-837B-6F0BB9F70C50}"/>
              </a:ext>
            </a:extLst>
          </p:cNvPr>
          <p:cNvSpPr>
            <a:spLocks noGrp="1" noChangeArrowheads="1"/>
          </p:cNvSpPr>
          <p:nvPr>
            <p:ph type="title"/>
          </p:nvPr>
        </p:nvSpPr>
        <p:spPr/>
        <p:txBody>
          <a:bodyPr>
            <a:normAutofit fontScale="90000"/>
          </a:bodyPr>
          <a:lstStyle/>
          <a:p>
            <a:r>
              <a:rPr lang="en-US" altLang="en-US" b="1" dirty="0">
                <a:solidFill>
                  <a:schemeClr val="bg1"/>
                </a:solidFill>
              </a:rPr>
              <a:t>Process Creation</a:t>
            </a:r>
          </a:p>
        </p:txBody>
      </p:sp>
      <p:pic>
        <p:nvPicPr>
          <p:cNvPr id="134147" name="Picture 3">
            <a:extLst>
              <a:ext uri="{FF2B5EF4-FFF2-40B4-BE49-F238E27FC236}">
                <a16:creationId xmlns:a16="http://schemas.microsoft.com/office/drawing/2014/main" id="{F76E6285-CFA9-47E9-A2AD-7D367DE138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83" t="33247" r="575" b="33249"/>
          <a:stretch>
            <a:fillRect/>
          </a:stretch>
        </p:blipFill>
        <p:spPr bwMode="auto">
          <a:xfrm>
            <a:off x="2870201" y="2095500"/>
            <a:ext cx="6557963" cy="1663700"/>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a:extLst>
              <a:ext uri="{FF2B5EF4-FFF2-40B4-BE49-F238E27FC236}">
                <a16:creationId xmlns:a16="http://schemas.microsoft.com/office/drawing/2014/main" id="{FA03353D-5F58-4BBB-997C-087781AABF7E}"/>
              </a:ext>
            </a:extLst>
          </p:cNvPr>
          <p:cNvSpPr>
            <a:spLocks noGrp="1" noChangeArrowheads="1"/>
          </p:cNvSpPr>
          <p:nvPr>
            <p:ph type="title"/>
          </p:nvPr>
        </p:nvSpPr>
        <p:spPr/>
        <p:txBody>
          <a:bodyPr>
            <a:noAutofit/>
          </a:bodyPr>
          <a:lstStyle/>
          <a:p>
            <a:r>
              <a:rPr lang="en-US" altLang="en-US" sz="2800" b="1" dirty="0">
                <a:solidFill>
                  <a:schemeClr val="bg1"/>
                </a:solidFill>
              </a:rPr>
              <a:t>A tree of processes on a typical Solaris</a:t>
            </a:r>
          </a:p>
        </p:txBody>
      </p:sp>
      <p:pic>
        <p:nvPicPr>
          <p:cNvPr id="132099" name="Picture 3">
            <a:extLst>
              <a:ext uri="{FF2B5EF4-FFF2-40B4-BE49-F238E27FC236}">
                <a16:creationId xmlns:a16="http://schemas.microsoft.com/office/drawing/2014/main" id="{2F8126E7-E764-4F9C-B380-D8E6ECC2D3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939" t="757" r="8128" b="505"/>
          <a:stretch>
            <a:fillRect/>
          </a:stretch>
        </p:blipFill>
        <p:spPr bwMode="auto">
          <a:xfrm>
            <a:off x="3622676" y="1557338"/>
            <a:ext cx="5216525" cy="4602162"/>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02F75D75-5905-4F38-A1F9-091F3B5EC5CE}"/>
              </a:ext>
            </a:extLst>
          </p:cNvPr>
          <p:cNvSpPr>
            <a:spLocks noGrp="1" noChangeArrowheads="1"/>
          </p:cNvSpPr>
          <p:nvPr>
            <p:ph type="title"/>
          </p:nvPr>
        </p:nvSpPr>
        <p:spPr/>
        <p:txBody>
          <a:bodyPr>
            <a:normAutofit fontScale="90000"/>
          </a:bodyPr>
          <a:lstStyle/>
          <a:p>
            <a:r>
              <a:rPr lang="en-US" altLang="en-US" b="1" dirty="0">
                <a:solidFill>
                  <a:schemeClr val="bg1"/>
                </a:solidFill>
              </a:rPr>
              <a:t>Process Termination</a:t>
            </a:r>
          </a:p>
        </p:txBody>
      </p:sp>
      <p:sp>
        <p:nvSpPr>
          <p:cNvPr id="40963" name="Rectangle 3">
            <a:extLst>
              <a:ext uri="{FF2B5EF4-FFF2-40B4-BE49-F238E27FC236}">
                <a16:creationId xmlns:a16="http://schemas.microsoft.com/office/drawing/2014/main" id="{76DECFFD-7BAD-49EE-96F4-F685E302B936}"/>
              </a:ext>
            </a:extLst>
          </p:cNvPr>
          <p:cNvSpPr>
            <a:spLocks noGrp="1" noChangeArrowheads="1"/>
          </p:cNvSpPr>
          <p:nvPr>
            <p:ph type="body" idx="4294967295"/>
          </p:nvPr>
        </p:nvSpPr>
        <p:spPr>
          <a:xfrm>
            <a:off x="0" y="1825625"/>
            <a:ext cx="10515600" cy="4351338"/>
          </a:xfrm>
        </p:spPr>
        <p:txBody>
          <a:bodyPr/>
          <a:lstStyle/>
          <a:p>
            <a:r>
              <a:rPr lang="en-US" altLang="en-US"/>
              <a:t>Process executes last statement and asks the operating system to delete it (</a:t>
            </a:r>
            <a:r>
              <a:rPr lang="en-US" altLang="en-US" b="1"/>
              <a:t>exit</a:t>
            </a:r>
            <a:r>
              <a:rPr lang="en-US" altLang="en-US"/>
              <a:t>)</a:t>
            </a:r>
          </a:p>
          <a:p>
            <a:pPr lvl="1"/>
            <a:r>
              <a:rPr lang="en-US" altLang="en-US"/>
              <a:t>Output data from child to parent (via </a:t>
            </a:r>
            <a:r>
              <a:rPr lang="en-US" altLang="en-US" b="1"/>
              <a:t>wait</a:t>
            </a:r>
            <a:r>
              <a:rPr lang="en-US" altLang="en-US"/>
              <a:t>)</a:t>
            </a:r>
          </a:p>
          <a:p>
            <a:pPr lvl="1"/>
            <a:r>
              <a:rPr lang="en-US" altLang="en-US"/>
              <a:t>Process’ resources are deallocated by operating system</a:t>
            </a:r>
          </a:p>
          <a:p>
            <a:r>
              <a:rPr lang="en-US" altLang="en-US"/>
              <a:t>Parent may terminate execution of children processes (</a:t>
            </a:r>
            <a:r>
              <a:rPr lang="en-US" altLang="en-US" b="1"/>
              <a:t>abort</a:t>
            </a:r>
            <a:r>
              <a:rPr lang="en-US" altLang="en-US"/>
              <a:t>)</a:t>
            </a:r>
          </a:p>
          <a:p>
            <a:pPr lvl="1"/>
            <a:r>
              <a:rPr lang="en-US" altLang="en-US"/>
              <a:t>Child has exceeded allocated resources</a:t>
            </a:r>
          </a:p>
          <a:p>
            <a:pPr lvl="1"/>
            <a:r>
              <a:rPr lang="en-US" altLang="en-US"/>
              <a:t>Task assigned to child is no longer required</a:t>
            </a:r>
          </a:p>
          <a:p>
            <a:pPr lvl="1"/>
            <a:r>
              <a:rPr lang="en-US" altLang="en-US"/>
              <a:t>If parent is exiting</a:t>
            </a:r>
          </a:p>
          <a:p>
            <a:pPr lvl="2"/>
            <a:r>
              <a:rPr lang="en-US" altLang="en-US"/>
              <a:t>Some operating system do not allow child to continue if its parent terminates</a:t>
            </a:r>
          </a:p>
          <a:p>
            <a:pPr lvl="3"/>
            <a:r>
              <a:rPr lang="en-US" altLang="en-US"/>
              <a:t>All children terminated - </a:t>
            </a:r>
            <a:r>
              <a:rPr lang="en-US" altLang="en-US" i="1"/>
              <a:t>cascading termination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14E04233-2CFB-4293-BADD-C370AC411C2C}"/>
              </a:ext>
            </a:extLst>
          </p:cNvPr>
          <p:cNvSpPr>
            <a:spLocks noGrp="1" noChangeArrowheads="1"/>
          </p:cNvSpPr>
          <p:nvPr>
            <p:ph type="title"/>
          </p:nvPr>
        </p:nvSpPr>
        <p:spPr/>
        <p:txBody>
          <a:bodyPr>
            <a:normAutofit fontScale="90000"/>
          </a:bodyPr>
          <a:lstStyle/>
          <a:p>
            <a:r>
              <a:rPr lang="en-US" altLang="en-US" b="1" dirty="0">
                <a:solidFill>
                  <a:schemeClr val="bg1"/>
                </a:solidFill>
              </a:rPr>
              <a:t>Cooperating Processes</a:t>
            </a:r>
          </a:p>
        </p:txBody>
      </p:sp>
      <p:sp>
        <p:nvSpPr>
          <p:cNvPr id="41987" name="Rectangle 3">
            <a:extLst>
              <a:ext uri="{FF2B5EF4-FFF2-40B4-BE49-F238E27FC236}">
                <a16:creationId xmlns:a16="http://schemas.microsoft.com/office/drawing/2014/main" id="{B000A1F1-9704-4E4D-9D87-6984AF751A3E}"/>
              </a:ext>
            </a:extLst>
          </p:cNvPr>
          <p:cNvSpPr>
            <a:spLocks noGrp="1" noChangeArrowheads="1"/>
          </p:cNvSpPr>
          <p:nvPr>
            <p:ph type="body" idx="4294967295"/>
          </p:nvPr>
        </p:nvSpPr>
        <p:spPr>
          <a:xfrm>
            <a:off x="705394" y="1616619"/>
            <a:ext cx="10515600" cy="4351338"/>
          </a:xfrm>
        </p:spPr>
        <p:txBody>
          <a:bodyPr/>
          <a:lstStyle/>
          <a:p>
            <a:r>
              <a:rPr lang="en-US" altLang="en-US" b="1" dirty="0">
                <a:solidFill>
                  <a:srgbClr val="FF0000"/>
                </a:solidFill>
              </a:rPr>
              <a:t>Independent</a:t>
            </a:r>
            <a:r>
              <a:rPr lang="en-US" altLang="en-US" dirty="0"/>
              <a:t> process cannot affect or be affected by the execution of another process</a:t>
            </a:r>
          </a:p>
          <a:p>
            <a:r>
              <a:rPr lang="en-US" altLang="en-US" b="1" dirty="0">
                <a:solidFill>
                  <a:srgbClr val="FF0000"/>
                </a:solidFill>
              </a:rPr>
              <a:t>Cooperating</a:t>
            </a:r>
            <a:r>
              <a:rPr lang="en-US" altLang="en-US" dirty="0"/>
              <a:t> process can affect or be affected by the execution of another process</a:t>
            </a:r>
          </a:p>
          <a:p>
            <a:r>
              <a:rPr lang="en-US" altLang="en-US" dirty="0"/>
              <a:t>Advantages of process cooperation</a:t>
            </a:r>
          </a:p>
          <a:p>
            <a:pPr lvl="1"/>
            <a:r>
              <a:rPr lang="en-US" altLang="en-US" dirty="0"/>
              <a:t>Information sharing </a:t>
            </a:r>
          </a:p>
          <a:p>
            <a:pPr lvl="1"/>
            <a:r>
              <a:rPr lang="en-US" altLang="en-US" dirty="0"/>
              <a:t>Computation speed-up</a:t>
            </a:r>
          </a:p>
          <a:p>
            <a:pPr lvl="1"/>
            <a:r>
              <a:rPr lang="en-US" altLang="en-US" dirty="0"/>
              <a:t>Modularity</a:t>
            </a:r>
          </a:p>
          <a:p>
            <a:pPr lvl="1"/>
            <a:r>
              <a:rPr lang="en-US" altLang="en-US" dirty="0"/>
              <a:t>Convenience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F78B7DAF-BC90-4FDD-806B-E0B1243541C9}"/>
              </a:ext>
            </a:extLst>
          </p:cNvPr>
          <p:cNvSpPr>
            <a:spLocks noGrp="1" noChangeArrowheads="1"/>
          </p:cNvSpPr>
          <p:nvPr>
            <p:ph type="title"/>
          </p:nvPr>
        </p:nvSpPr>
        <p:spPr/>
        <p:txBody>
          <a:bodyPr>
            <a:normAutofit fontScale="90000"/>
          </a:bodyPr>
          <a:lstStyle/>
          <a:p>
            <a:r>
              <a:rPr lang="en-US" altLang="en-US" b="1" dirty="0">
                <a:solidFill>
                  <a:schemeClr val="bg1"/>
                </a:solidFill>
              </a:rPr>
              <a:t>Producer-Consumer Problem</a:t>
            </a:r>
          </a:p>
        </p:txBody>
      </p:sp>
      <p:sp>
        <p:nvSpPr>
          <p:cNvPr id="43011" name="Rectangle 3">
            <a:extLst>
              <a:ext uri="{FF2B5EF4-FFF2-40B4-BE49-F238E27FC236}">
                <a16:creationId xmlns:a16="http://schemas.microsoft.com/office/drawing/2014/main" id="{4C7C1580-25F8-469F-80A1-D8F519E3E9DA}"/>
              </a:ext>
            </a:extLst>
          </p:cNvPr>
          <p:cNvSpPr>
            <a:spLocks noGrp="1" noChangeArrowheads="1"/>
          </p:cNvSpPr>
          <p:nvPr>
            <p:ph type="body" idx="4294967295"/>
          </p:nvPr>
        </p:nvSpPr>
        <p:spPr>
          <a:xfrm>
            <a:off x="1393371" y="1541916"/>
            <a:ext cx="8194765" cy="4497387"/>
          </a:xfrm>
        </p:spPr>
        <p:txBody>
          <a:bodyPr/>
          <a:lstStyle/>
          <a:p>
            <a:r>
              <a:rPr lang="en-US" altLang="en-US" dirty="0"/>
              <a:t>Paradigm for cooperating processes, </a:t>
            </a:r>
            <a:r>
              <a:rPr lang="en-US" altLang="en-US" i="1" dirty="0"/>
              <a:t>producer</a:t>
            </a:r>
            <a:r>
              <a:rPr lang="en-US" altLang="en-US" dirty="0"/>
              <a:t> process produces information that is consumed by a </a:t>
            </a:r>
            <a:r>
              <a:rPr lang="en-US" altLang="en-US" i="1" dirty="0"/>
              <a:t>consumer</a:t>
            </a:r>
            <a:r>
              <a:rPr lang="en-US" altLang="en-US" dirty="0"/>
              <a:t> process</a:t>
            </a:r>
          </a:p>
          <a:p>
            <a:pPr lvl="1"/>
            <a:r>
              <a:rPr lang="en-US" altLang="en-US" i="1" dirty="0"/>
              <a:t>unbounded-buffer</a:t>
            </a:r>
            <a:r>
              <a:rPr lang="en-US" altLang="en-US" dirty="0"/>
              <a:t> places no practical limit on the size of the buffer</a:t>
            </a:r>
          </a:p>
          <a:p>
            <a:pPr lvl="1"/>
            <a:r>
              <a:rPr lang="en-US" altLang="en-US" i="1" dirty="0"/>
              <a:t>bounded-buffer</a:t>
            </a:r>
            <a:r>
              <a:rPr lang="en-US" altLang="en-US" dirty="0"/>
              <a:t> assumes that there is a fixed buffer size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a:extLst>
              <a:ext uri="{FF2B5EF4-FFF2-40B4-BE49-F238E27FC236}">
                <a16:creationId xmlns:a16="http://schemas.microsoft.com/office/drawing/2014/main" id="{B56D25B6-AEA9-4C21-933D-3D9F6FACF493}"/>
              </a:ext>
            </a:extLst>
          </p:cNvPr>
          <p:cNvSpPr>
            <a:spLocks noGrp="1" noChangeArrowheads="1"/>
          </p:cNvSpPr>
          <p:nvPr>
            <p:ph type="title"/>
          </p:nvPr>
        </p:nvSpPr>
        <p:spPr>
          <a:xfrm>
            <a:off x="2154240" y="578613"/>
            <a:ext cx="6806880" cy="576263"/>
          </a:xfrm>
        </p:spPr>
        <p:txBody>
          <a:bodyPr>
            <a:noAutofit/>
          </a:bodyPr>
          <a:lstStyle/>
          <a:p>
            <a:r>
              <a:rPr lang="en-US" altLang="en-US" sz="2800" b="1" dirty="0">
                <a:solidFill>
                  <a:schemeClr val="bg1"/>
                </a:solidFill>
              </a:rPr>
              <a:t>Bounded-Buffer – Shared-Memory Solution</a:t>
            </a:r>
          </a:p>
        </p:txBody>
      </p:sp>
      <p:sp>
        <p:nvSpPr>
          <p:cNvPr id="137219" name="Rectangle 3">
            <a:extLst>
              <a:ext uri="{FF2B5EF4-FFF2-40B4-BE49-F238E27FC236}">
                <a16:creationId xmlns:a16="http://schemas.microsoft.com/office/drawing/2014/main" id="{BEFC43B2-B0F5-4D78-B5B1-A7E8CEA4F56E}"/>
              </a:ext>
            </a:extLst>
          </p:cNvPr>
          <p:cNvSpPr>
            <a:spLocks noGrp="1" noChangeArrowheads="1"/>
          </p:cNvSpPr>
          <p:nvPr>
            <p:ph type="body" idx="4294967295"/>
          </p:nvPr>
        </p:nvSpPr>
        <p:spPr>
          <a:xfrm>
            <a:off x="2605133" y="1552484"/>
            <a:ext cx="7131050" cy="4419600"/>
          </a:xfrm>
        </p:spPr>
        <p:txBody>
          <a:bodyPr/>
          <a:lstStyle/>
          <a:p>
            <a:r>
              <a:rPr lang="en-US" altLang="en-US" dirty="0"/>
              <a:t>Shared data</a:t>
            </a:r>
          </a:p>
          <a:p>
            <a:pPr lvl="3">
              <a:buNone/>
            </a:pPr>
            <a:r>
              <a:rPr lang="en-US" altLang="en-US" sz="2000" dirty="0"/>
              <a:t>#define BUFFER_SIZE 10</a:t>
            </a:r>
          </a:p>
          <a:p>
            <a:pPr lvl="3">
              <a:buNone/>
            </a:pPr>
            <a:r>
              <a:rPr lang="en-US" altLang="en-US" sz="2000" dirty="0"/>
              <a:t>Typedef struct {</a:t>
            </a:r>
          </a:p>
          <a:p>
            <a:pPr lvl="3">
              <a:buNone/>
            </a:pPr>
            <a:r>
              <a:rPr lang="en-US" altLang="en-US" sz="2000" dirty="0"/>
              <a:t>	. . .</a:t>
            </a:r>
          </a:p>
          <a:p>
            <a:pPr lvl="3">
              <a:buNone/>
            </a:pPr>
            <a:r>
              <a:rPr lang="en-US" altLang="en-US" sz="2000" dirty="0"/>
              <a:t>} item;</a:t>
            </a:r>
          </a:p>
          <a:p>
            <a:pPr lvl="3">
              <a:buNone/>
            </a:pPr>
            <a:endParaRPr lang="en-US" altLang="en-US" sz="2000" dirty="0"/>
          </a:p>
          <a:p>
            <a:pPr lvl="3">
              <a:buNone/>
            </a:pPr>
            <a:r>
              <a:rPr lang="en-US" altLang="en-US" sz="2000" dirty="0"/>
              <a:t>item buffer[BUFFER_SIZE];</a:t>
            </a:r>
          </a:p>
          <a:p>
            <a:pPr lvl="3">
              <a:buNone/>
            </a:pPr>
            <a:r>
              <a:rPr lang="en-US" altLang="en-US" sz="2000" dirty="0"/>
              <a:t>int in = 0;</a:t>
            </a:r>
          </a:p>
          <a:p>
            <a:pPr lvl="3">
              <a:buNone/>
            </a:pPr>
            <a:r>
              <a:rPr lang="en-US" altLang="en-US" sz="2000" dirty="0"/>
              <a:t>int out = 0;</a:t>
            </a:r>
          </a:p>
          <a:p>
            <a:r>
              <a:rPr lang="en-US" altLang="en-US" dirty="0"/>
              <a:t>Solution is correct, but can only use BUFFER_SIZE-1 elements</a:t>
            </a:r>
          </a:p>
          <a:p>
            <a:pPr lvl="3">
              <a:buNone/>
            </a:pPr>
            <a:endParaRPr lang="en-US" altLang="en-US" sz="2000" b="1"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a:extLst>
              <a:ext uri="{FF2B5EF4-FFF2-40B4-BE49-F238E27FC236}">
                <a16:creationId xmlns:a16="http://schemas.microsoft.com/office/drawing/2014/main" id="{96C519BD-5E63-438D-8124-5B4DEAEA7C6C}"/>
              </a:ext>
            </a:extLst>
          </p:cNvPr>
          <p:cNvSpPr>
            <a:spLocks noGrp="1" noChangeArrowheads="1"/>
          </p:cNvSpPr>
          <p:nvPr>
            <p:ph type="title"/>
          </p:nvPr>
        </p:nvSpPr>
        <p:spPr/>
        <p:txBody>
          <a:bodyPr>
            <a:normAutofit/>
          </a:bodyPr>
          <a:lstStyle/>
          <a:p>
            <a:r>
              <a:rPr lang="en-US" altLang="en-US" sz="2800" b="1" dirty="0">
                <a:solidFill>
                  <a:schemeClr val="bg1"/>
                </a:solidFill>
              </a:rPr>
              <a:t>Bounded-Buffer – Insert() Method</a:t>
            </a:r>
          </a:p>
        </p:txBody>
      </p:sp>
      <p:sp>
        <p:nvSpPr>
          <p:cNvPr id="138243" name="Rectangle 3">
            <a:extLst>
              <a:ext uri="{FF2B5EF4-FFF2-40B4-BE49-F238E27FC236}">
                <a16:creationId xmlns:a16="http://schemas.microsoft.com/office/drawing/2014/main" id="{991447F0-1624-4A85-9742-7E30DA5BA981}"/>
              </a:ext>
            </a:extLst>
          </p:cNvPr>
          <p:cNvSpPr>
            <a:spLocks noGrp="1" noChangeArrowheads="1"/>
          </p:cNvSpPr>
          <p:nvPr>
            <p:ph type="body" idx="4294967295"/>
          </p:nvPr>
        </p:nvSpPr>
        <p:spPr>
          <a:xfrm>
            <a:off x="1854925" y="1463584"/>
            <a:ext cx="7351713" cy="4483100"/>
          </a:xfrm>
        </p:spPr>
        <p:txBody>
          <a:bodyPr/>
          <a:lstStyle/>
          <a:p>
            <a:pPr>
              <a:buFont typeface="Monotype Sorts" pitchFamily="2" charset="2"/>
              <a:buNone/>
            </a:pPr>
            <a:endParaRPr lang="en-US" altLang="en-US" sz="2000" dirty="0">
              <a:latin typeface="Monaco" charset="0"/>
            </a:endParaRPr>
          </a:p>
          <a:p>
            <a:pPr>
              <a:buFont typeface="Monotype Sorts" pitchFamily="2" charset="2"/>
              <a:buNone/>
            </a:pPr>
            <a:r>
              <a:rPr lang="en-US" altLang="en-US" sz="2000" dirty="0">
                <a:latin typeface="Monaco" charset="0"/>
              </a:rPr>
              <a:t>	while (true) {</a:t>
            </a:r>
            <a:br>
              <a:rPr lang="en-US" altLang="en-US" sz="2000" dirty="0">
                <a:latin typeface="Monaco" charset="0"/>
              </a:rPr>
            </a:br>
            <a:r>
              <a:rPr lang="en-US" altLang="en-US" sz="2000" dirty="0">
                <a:latin typeface="Monaco" charset="0"/>
              </a:rPr>
              <a:t>   /* Produce an item */</a:t>
            </a:r>
          </a:p>
          <a:p>
            <a:pPr>
              <a:buFont typeface="Monotype Sorts" pitchFamily="2" charset="2"/>
              <a:buNone/>
            </a:pPr>
            <a:r>
              <a:rPr lang="en-US" altLang="en-US" sz="2000" dirty="0">
                <a:latin typeface="Monaco" charset="0"/>
              </a:rPr>
              <a:t>        while (((in = (in + 1) % BUFFER SIZE count)  == out)</a:t>
            </a:r>
          </a:p>
          <a:p>
            <a:pPr>
              <a:buFont typeface="Monotype Sorts" pitchFamily="2" charset="2"/>
              <a:buNone/>
            </a:pPr>
            <a:r>
              <a:rPr lang="en-US" altLang="en-US" sz="2000" dirty="0">
                <a:latin typeface="Monaco" charset="0"/>
              </a:rPr>
              <a:t>	     ;   /* do nothing -- no free buffers */</a:t>
            </a:r>
          </a:p>
          <a:p>
            <a:pPr>
              <a:buFont typeface="Monotype Sorts" pitchFamily="2" charset="2"/>
              <a:buNone/>
            </a:pPr>
            <a:r>
              <a:rPr lang="en-US" altLang="en-US" sz="2000" dirty="0">
                <a:latin typeface="Monaco" charset="0"/>
              </a:rPr>
              <a:t>	    buffer[in] = item;</a:t>
            </a:r>
          </a:p>
          <a:p>
            <a:pPr>
              <a:buFont typeface="Monotype Sorts" pitchFamily="2" charset="2"/>
              <a:buNone/>
            </a:pPr>
            <a:r>
              <a:rPr lang="en-US" altLang="en-US" sz="2000" dirty="0">
                <a:latin typeface="Monaco" charset="0"/>
              </a:rPr>
              <a:t>	    in = (in + 1) % BUFFER SIZE;</a:t>
            </a:r>
          </a:p>
          <a:p>
            <a:pPr>
              <a:buFont typeface="Monotype Sorts" pitchFamily="2" charset="2"/>
              <a:buNone/>
            </a:pPr>
            <a:r>
              <a:rPr lang="en-US" altLang="en-US" sz="2000" dirty="0">
                <a:latin typeface="Monaco" charset="0"/>
              </a:rPr>
              <a:t>     {</a:t>
            </a:r>
          </a:p>
          <a:p>
            <a:pPr>
              <a:buFont typeface="Monotype Sorts" pitchFamily="2" charset="2"/>
              <a:buNone/>
            </a:pPr>
            <a:endParaRPr lang="en-US" altLang="en-US" sz="2000" dirty="0">
              <a:latin typeface="Monaco" charset="0"/>
            </a:endParaRPr>
          </a:p>
          <a:p>
            <a:pPr>
              <a:buFont typeface="Monotype Sorts" pitchFamily="2" charset="2"/>
              <a:buNone/>
            </a:pPr>
            <a:endParaRPr lang="en-US" altLang="en-US" sz="2000" dirty="0"/>
          </a:p>
          <a:p>
            <a:pPr>
              <a:buFont typeface="Monotype Sorts" pitchFamily="2" charset="2"/>
              <a:buNone/>
            </a:pPr>
            <a:r>
              <a:rPr lang="en-US" altLang="en-US" sz="1600" dirty="0"/>
              <a:t>	</a:t>
            </a:r>
          </a:p>
          <a:p>
            <a:pPr lvl="4">
              <a:buFontTx/>
              <a:buNone/>
            </a:pPr>
            <a:endParaRPr lang="en-US" alt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34619251-A751-47EB-AACB-77D924058D6B}"/>
              </a:ext>
            </a:extLst>
          </p:cNvPr>
          <p:cNvSpPr>
            <a:spLocks noGrp="1" noChangeArrowheads="1"/>
          </p:cNvSpPr>
          <p:nvPr>
            <p:ph type="title"/>
          </p:nvPr>
        </p:nvSpPr>
        <p:spPr/>
        <p:txBody>
          <a:bodyPr>
            <a:normAutofit/>
          </a:bodyPr>
          <a:lstStyle/>
          <a:p>
            <a:r>
              <a:rPr lang="en-US" altLang="en-US" sz="2800" b="1" dirty="0">
                <a:solidFill>
                  <a:schemeClr val="bg1"/>
                </a:solidFill>
              </a:rPr>
              <a:t>Bounded Buffer – Remove() Method</a:t>
            </a:r>
          </a:p>
        </p:txBody>
      </p:sp>
      <p:sp>
        <p:nvSpPr>
          <p:cNvPr id="102403" name="Rectangle 3">
            <a:extLst>
              <a:ext uri="{FF2B5EF4-FFF2-40B4-BE49-F238E27FC236}">
                <a16:creationId xmlns:a16="http://schemas.microsoft.com/office/drawing/2014/main" id="{FB78D985-EC51-4494-9865-0E6841C7A581}"/>
              </a:ext>
            </a:extLst>
          </p:cNvPr>
          <p:cNvSpPr>
            <a:spLocks noGrp="1" noChangeArrowheads="1"/>
          </p:cNvSpPr>
          <p:nvPr>
            <p:ph type="body" idx="4294967295"/>
          </p:nvPr>
        </p:nvSpPr>
        <p:spPr>
          <a:xfrm>
            <a:off x="3151551" y="1691776"/>
            <a:ext cx="6157912" cy="4411662"/>
          </a:xfrm>
        </p:spPr>
        <p:txBody>
          <a:bodyPr>
            <a:normAutofit fontScale="92500" lnSpcReduction="10000"/>
          </a:bodyPr>
          <a:lstStyle/>
          <a:p>
            <a:pPr>
              <a:buFont typeface="Monotype Sorts" pitchFamily="2" charset="2"/>
              <a:buNone/>
            </a:pPr>
            <a:r>
              <a:rPr lang="en-US" altLang="en-US" dirty="0">
                <a:latin typeface="Monaco" charset="0"/>
              </a:rPr>
              <a:t>	while (true) {</a:t>
            </a:r>
          </a:p>
          <a:p>
            <a:pPr>
              <a:buFont typeface="Monotype Sorts" pitchFamily="2" charset="2"/>
              <a:buNone/>
            </a:pPr>
            <a:r>
              <a:rPr lang="en-US" altLang="en-US" dirty="0">
                <a:latin typeface="Monaco" charset="0"/>
              </a:rPr>
              <a:t>          while (in == out)</a:t>
            </a:r>
          </a:p>
          <a:p>
            <a:pPr>
              <a:buFont typeface="Monotype Sorts" pitchFamily="2" charset="2"/>
              <a:buNone/>
            </a:pPr>
            <a:r>
              <a:rPr lang="en-US" altLang="en-US" dirty="0">
                <a:latin typeface="Monaco" charset="0"/>
              </a:rPr>
              <a:t>                 ; // do nothing -- nothing to consume</a:t>
            </a:r>
          </a:p>
          <a:p>
            <a:pPr>
              <a:buFont typeface="Monotype Sorts" pitchFamily="2" charset="2"/>
              <a:buNone/>
            </a:pPr>
            <a:endParaRPr lang="en-US" altLang="en-US" dirty="0">
              <a:latin typeface="Monaco" charset="0"/>
            </a:endParaRPr>
          </a:p>
          <a:p>
            <a:pPr>
              <a:buFont typeface="Monotype Sorts" pitchFamily="2" charset="2"/>
              <a:buNone/>
            </a:pPr>
            <a:r>
              <a:rPr lang="en-US" altLang="en-US" dirty="0">
                <a:latin typeface="Monaco" charset="0"/>
              </a:rPr>
              <a:t>	     // remove an item from the buffer</a:t>
            </a:r>
          </a:p>
          <a:p>
            <a:pPr>
              <a:buFont typeface="Monotype Sorts" pitchFamily="2" charset="2"/>
              <a:buNone/>
            </a:pPr>
            <a:r>
              <a:rPr lang="en-US" altLang="en-US" dirty="0">
                <a:latin typeface="Monaco" charset="0"/>
              </a:rPr>
              <a:t>	     item = buffer[out];</a:t>
            </a:r>
          </a:p>
          <a:p>
            <a:pPr>
              <a:buFont typeface="Monotype Sorts" pitchFamily="2" charset="2"/>
              <a:buNone/>
            </a:pPr>
            <a:r>
              <a:rPr lang="en-US" altLang="en-US" dirty="0">
                <a:latin typeface="Monaco" charset="0"/>
              </a:rPr>
              <a:t>	     out = (out + 1) % BUFFER SIZE;</a:t>
            </a:r>
          </a:p>
          <a:p>
            <a:pPr>
              <a:buFont typeface="Monotype Sorts" pitchFamily="2" charset="2"/>
              <a:buNone/>
            </a:pPr>
            <a:r>
              <a:rPr lang="en-US" altLang="en-US" dirty="0">
                <a:latin typeface="Monaco" charset="0"/>
              </a:rPr>
              <a:t>	return item;</a:t>
            </a:r>
          </a:p>
          <a:p>
            <a:pPr>
              <a:buFont typeface="Monotype Sorts" pitchFamily="2" charset="2"/>
              <a:buNone/>
            </a:pPr>
            <a:r>
              <a:rPr lang="en-US" altLang="en-US" i="1" dirty="0">
                <a:latin typeface="Monaco" charset="0"/>
              </a:rPr>
              <a:t>     </a:t>
            </a:r>
            <a:r>
              <a:rPr lang="en-US" altLang="en-US" dirty="0">
                <a:latin typeface="Monaco" charset="0"/>
              </a:rPr>
              <a: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0D510A4E-227F-4FC2-B35D-58CA735AB22A}"/>
              </a:ext>
            </a:extLst>
          </p:cNvPr>
          <p:cNvSpPr>
            <a:spLocks noGrp="1" noChangeArrowheads="1"/>
          </p:cNvSpPr>
          <p:nvPr>
            <p:ph type="title"/>
          </p:nvPr>
        </p:nvSpPr>
        <p:spPr>
          <a:xfrm>
            <a:off x="2284868" y="632633"/>
            <a:ext cx="6224989" cy="576263"/>
          </a:xfrm>
        </p:spPr>
        <p:txBody>
          <a:bodyPr>
            <a:normAutofit/>
          </a:bodyPr>
          <a:lstStyle/>
          <a:p>
            <a:r>
              <a:rPr lang="en-US" altLang="en-US" sz="3200" b="1" dirty="0" err="1">
                <a:solidFill>
                  <a:schemeClr val="bg1"/>
                </a:solidFill>
              </a:rPr>
              <a:t>Interprocess</a:t>
            </a:r>
            <a:r>
              <a:rPr lang="en-US" altLang="en-US" sz="3200" b="1" dirty="0">
                <a:solidFill>
                  <a:schemeClr val="bg1"/>
                </a:solidFill>
              </a:rPr>
              <a:t> Communication (IPC)</a:t>
            </a:r>
          </a:p>
        </p:txBody>
      </p:sp>
      <p:sp>
        <p:nvSpPr>
          <p:cNvPr id="46083" name="Rectangle 3">
            <a:extLst>
              <a:ext uri="{FF2B5EF4-FFF2-40B4-BE49-F238E27FC236}">
                <a16:creationId xmlns:a16="http://schemas.microsoft.com/office/drawing/2014/main" id="{994B52E9-D0BB-4F96-9DF3-B6D5CE90B5AF}"/>
              </a:ext>
            </a:extLst>
          </p:cNvPr>
          <p:cNvSpPr>
            <a:spLocks noGrp="1" noChangeArrowheads="1"/>
          </p:cNvSpPr>
          <p:nvPr>
            <p:ph type="body" idx="4294967295"/>
          </p:nvPr>
        </p:nvSpPr>
        <p:spPr>
          <a:xfrm>
            <a:off x="838200" y="1564368"/>
            <a:ext cx="10515600" cy="4351338"/>
          </a:xfrm>
        </p:spPr>
        <p:txBody>
          <a:bodyPr>
            <a:normAutofit fontScale="92500" lnSpcReduction="20000"/>
          </a:bodyPr>
          <a:lstStyle/>
          <a:p>
            <a:pPr>
              <a:lnSpc>
                <a:spcPct val="90000"/>
              </a:lnSpc>
            </a:pPr>
            <a:r>
              <a:rPr lang="en-US" altLang="en-US" dirty="0"/>
              <a:t>Mechanism for processes to communicate and to synchronize their actions</a:t>
            </a:r>
          </a:p>
          <a:p>
            <a:pPr>
              <a:lnSpc>
                <a:spcPct val="90000"/>
              </a:lnSpc>
            </a:pPr>
            <a:r>
              <a:rPr lang="en-US" altLang="en-US" dirty="0"/>
              <a:t>Message system – processes communicate with each other without resorting to shared variables</a:t>
            </a:r>
          </a:p>
          <a:p>
            <a:pPr>
              <a:lnSpc>
                <a:spcPct val="90000"/>
              </a:lnSpc>
            </a:pPr>
            <a:r>
              <a:rPr lang="en-US" altLang="en-US" dirty="0"/>
              <a:t>IPC facility provides two operations:</a:t>
            </a:r>
          </a:p>
          <a:p>
            <a:pPr lvl="1">
              <a:lnSpc>
                <a:spcPct val="90000"/>
              </a:lnSpc>
            </a:pPr>
            <a:r>
              <a:rPr lang="en-US" altLang="en-US" b="1" dirty="0"/>
              <a:t>send</a:t>
            </a:r>
            <a:r>
              <a:rPr lang="en-US" altLang="en-US" dirty="0"/>
              <a:t>(</a:t>
            </a:r>
            <a:r>
              <a:rPr lang="en-US" altLang="en-US" i="1" dirty="0"/>
              <a:t>message</a:t>
            </a:r>
            <a:r>
              <a:rPr lang="en-US" altLang="en-US" dirty="0"/>
              <a:t>) – message size fixed or variable </a:t>
            </a:r>
          </a:p>
          <a:p>
            <a:pPr lvl="1">
              <a:lnSpc>
                <a:spcPct val="90000"/>
              </a:lnSpc>
            </a:pPr>
            <a:r>
              <a:rPr lang="en-US" altLang="en-US" b="1" dirty="0"/>
              <a:t>receive</a:t>
            </a:r>
            <a:r>
              <a:rPr lang="en-US" altLang="en-US" dirty="0"/>
              <a:t>(</a:t>
            </a:r>
            <a:r>
              <a:rPr lang="en-US" altLang="en-US" i="1" dirty="0"/>
              <a:t>message</a:t>
            </a:r>
            <a:r>
              <a:rPr lang="en-US" altLang="en-US" dirty="0"/>
              <a:t>)</a:t>
            </a:r>
          </a:p>
          <a:p>
            <a:pPr>
              <a:lnSpc>
                <a:spcPct val="90000"/>
              </a:lnSpc>
            </a:pPr>
            <a:r>
              <a:rPr lang="en-US" altLang="en-US" dirty="0"/>
              <a:t>If </a:t>
            </a:r>
            <a:r>
              <a:rPr lang="en-US" altLang="en-US" i="1" dirty="0"/>
              <a:t>P</a:t>
            </a:r>
            <a:r>
              <a:rPr lang="en-US" altLang="en-US" dirty="0"/>
              <a:t> and </a:t>
            </a:r>
            <a:r>
              <a:rPr lang="en-US" altLang="en-US" i="1" dirty="0"/>
              <a:t>Q</a:t>
            </a:r>
            <a:r>
              <a:rPr lang="en-US" altLang="en-US" dirty="0"/>
              <a:t> wish to communicate, they need to:</a:t>
            </a:r>
          </a:p>
          <a:p>
            <a:pPr lvl="1">
              <a:lnSpc>
                <a:spcPct val="90000"/>
              </a:lnSpc>
            </a:pPr>
            <a:r>
              <a:rPr lang="en-US" altLang="en-US" dirty="0"/>
              <a:t>establish a </a:t>
            </a:r>
            <a:r>
              <a:rPr lang="en-US" altLang="en-US" i="1" dirty="0"/>
              <a:t>communication</a:t>
            </a:r>
            <a:r>
              <a:rPr lang="en-US" altLang="en-US" dirty="0"/>
              <a:t> </a:t>
            </a:r>
            <a:r>
              <a:rPr lang="en-US" altLang="en-US" i="1" dirty="0"/>
              <a:t>link</a:t>
            </a:r>
            <a:r>
              <a:rPr lang="en-US" altLang="en-US" dirty="0"/>
              <a:t> between them</a:t>
            </a:r>
          </a:p>
          <a:p>
            <a:pPr lvl="1">
              <a:lnSpc>
                <a:spcPct val="90000"/>
              </a:lnSpc>
            </a:pPr>
            <a:r>
              <a:rPr lang="en-US" altLang="en-US" dirty="0"/>
              <a:t>exchange messages via send/receive</a:t>
            </a:r>
          </a:p>
          <a:p>
            <a:pPr>
              <a:lnSpc>
                <a:spcPct val="90000"/>
              </a:lnSpc>
            </a:pPr>
            <a:r>
              <a:rPr lang="en-US" altLang="en-US" dirty="0"/>
              <a:t>Implementation of communication link</a:t>
            </a:r>
          </a:p>
          <a:p>
            <a:pPr lvl="1">
              <a:lnSpc>
                <a:spcPct val="90000"/>
              </a:lnSpc>
            </a:pPr>
            <a:r>
              <a:rPr lang="en-US" altLang="en-US" dirty="0"/>
              <a:t>physical (e.g., shared memory, hardware bus)</a:t>
            </a:r>
          </a:p>
          <a:p>
            <a:pPr lvl="1">
              <a:lnSpc>
                <a:spcPct val="90000"/>
              </a:lnSpc>
            </a:pPr>
            <a:r>
              <a:rPr lang="en-US" altLang="en-US" dirty="0"/>
              <a:t>logical (e.g., logical properties)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B526B791-6474-4C0C-BE39-3B472ED75B1B}"/>
              </a:ext>
            </a:extLst>
          </p:cNvPr>
          <p:cNvSpPr>
            <a:spLocks noGrp="1" noChangeArrowheads="1"/>
          </p:cNvSpPr>
          <p:nvPr>
            <p:ph type="title"/>
          </p:nvPr>
        </p:nvSpPr>
        <p:spPr/>
        <p:txBody>
          <a:bodyPr>
            <a:normAutofit fontScale="90000"/>
          </a:bodyPr>
          <a:lstStyle/>
          <a:p>
            <a:r>
              <a:rPr lang="en-US" altLang="en-US" b="1" dirty="0">
                <a:solidFill>
                  <a:schemeClr val="bg1"/>
                </a:solidFill>
              </a:rPr>
              <a:t>Implementation Questions</a:t>
            </a:r>
          </a:p>
        </p:txBody>
      </p:sp>
      <p:sp>
        <p:nvSpPr>
          <p:cNvPr id="47107" name="Rectangle 3">
            <a:extLst>
              <a:ext uri="{FF2B5EF4-FFF2-40B4-BE49-F238E27FC236}">
                <a16:creationId xmlns:a16="http://schemas.microsoft.com/office/drawing/2014/main" id="{02403296-C035-4717-BCB9-61D89A7F6F33}"/>
              </a:ext>
            </a:extLst>
          </p:cNvPr>
          <p:cNvSpPr>
            <a:spLocks noGrp="1" noChangeArrowheads="1"/>
          </p:cNvSpPr>
          <p:nvPr>
            <p:ph type="body" idx="4294967295"/>
          </p:nvPr>
        </p:nvSpPr>
        <p:spPr>
          <a:xfrm>
            <a:off x="714103" y="1747248"/>
            <a:ext cx="10515600" cy="4351338"/>
          </a:xfrm>
        </p:spPr>
        <p:txBody>
          <a:bodyPr/>
          <a:lstStyle/>
          <a:p>
            <a:r>
              <a:rPr lang="en-US" altLang="en-US" dirty="0"/>
              <a:t>How are links established?</a:t>
            </a:r>
          </a:p>
          <a:p>
            <a:r>
              <a:rPr lang="en-US" altLang="en-US" dirty="0"/>
              <a:t>Can a link be associated with more than two processes?</a:t>
            </a:r>
          </a:p>
          <a:p>
            <a:r>
              <a:rPr lang="en-US" altLang="en-US" dirty="0"/>
              <a:t>How many links can there be between every pair of communicating processes?</a:t>
            </a:r>
          </a:p>
          <a:p>
            <a:r>
              <a:rPr lang="en-US" altLang="en-US" dirty="0"/>
              <a:t>What is the capacity of a link?</a:t>
            </a:r>
          </a:p>
          <a:p>
            <a:r>
              <a:rPr lang="en-US" altLang="en-US" dirty="0"/>
              <a:t>Is the size of a message that the link can accommodate fixed or variable?</a:t>
            </a:r>
          </a:p>
          <a:p>
            <a:r>
              <a:rPr lang="en-US" altLang="en-US" dirty="0"/>
              <a:t>Is a link unidirectional or bi-directional?</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a:extLst>
              <a:ext uri="{FF2B5EF4-FFF2-40B4-BE49-F238E27FC236}">
                <a16:creationId xmlns:a16="http://schemas.microsoft.com/office/drawing/2014/main" id="{65820620-B6BC-4BF0-B8D7-D50E0A6C7DE2}"/>
              </a:ext>
            </a:extLst>
          </p:cNvPr>
          <p:cNvSpPr>
            <a:spLocks noGrp="1" noChangeArrowheads="1"/>
          </p:cNvSpPr>
          <p:nvPr>
            <p:ph type="title"/>
          </p:nvPr>
        </p:nvSpPr>
        <p:spPr/>
        <p:txBody>
          <a:bodyPr>
            <a:normAutofit fontScale="90000"/>
          </a:bodyPr>
          <a:lstStyle/>
          <a:p>
            <a:r>
              <a:rPr lang="en-US" altLang="en-US"/>
              <a:t>Communications Models </a:t>
            </a:r>
          </a:p>
        </p:txBody>
      </p:sp>
      <p:pic>
        <p:nvPicPr>
          <p:cNvPr id="140291" name="Picture 3">
            <a:extLst>
              <a:ext uri="{FF2B5EF4-FFF2-40B4-BE49-F238E27FC236}">
                <a16:creationId xmlns:a16="http://schemas.microsoft.com/office/drawing/2014/main" id="{789BD1E1-00A9-4845-840A-0501571983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94" t="6601" r="594" b="7129"/>
          <a:stretch>
            <a:fillRect/>
          </a:stretch>
        </p:blipFill>
        <p:spPr bwMode="auto">
          <a:xfrm>
            <a:off x="3124200" y="1095376"/>
            <a:ext cx="6337300" cy="4149725"/>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87DECC0F-AF87-432F-9506-13B6C411B658}"/>
              </a:ext>
            </a:extLst>
          </p:cNvPr>
          <p:cNvSpPr>
            <a:spLocks noGrp="1" noChangeArrowheads="1"/>
          </p:cNvSpPr>
          <p:nvPr>
            <p:ph type="title"/>
          </p:nvPr>
        </p:nvSpPr>
        <p:spPr/>
        <p:txBody>
          <a:bodyPr>
            <a:normAutofit fontScale="90000"/>
          </a:bodyPr>
          <a:lstStyle/>
          <a:p>
            <a:r>
              <a:rPr lang="en-US" altLang="en-US" b="1" dirty="0">
                <a:solidFill>
                  <a:schemeClr val="bg1"/>
                </a:solidFill>
              </a:rPr>
              <a:t>Direct Communication</a:t>
            </a:r>
          </a:p>
        </p:txBody>
      </p:sp>
      <p:sp>
        <p:nvSpPr>
          <p:cNvPr id="48131" name="Rectangle 3">
            <a:extLst>
              <a:ext uri="{FF2B5EF4-FFF2-40B4-BE49-F238E27FC236}">
                <a16:creationId xmlns:a16="http://schemas.microsoft.com/office/drawing/2014/main" id="{F6D73986-C9CE-4E48-88A3-E0620B031221}"/>
              </a:ext>
            </a:extLst>
          </p:cNvPr>
          <p:cNvSpPr>
            <a:spLocks noGrp="1" noChangeArrowheads="1"/>
          </p:cNvSpPr>
          <p:nvPr>
            <p:ph type="body" idx="4294967295"/>
          </p:nvPr>
        </p:nvSpPr>
        <p:spPr>
          <a:xfrm>
            <a:off x="838200" y="1694996"/>
            <a:ext cx="10515600" cy="4351338"/>
          </a:xfrm>
        </p:spPr>
        <p:txBody>
          <a:bodyPr/>
          <a:lstStyle/>
          <a:p>
            <a:r>
              <a:rPr lang="en-US" altLang="en-US" dirty="0"/>
              <a:t>Processes must name each other explicitly:</a:t>
            </a:r>
          </a:p>
          <a:p>
            <a:pPr lvl="1"/>
            <a:r>
              <a:rPr lang="en-US" altLang="en-US" b="1" dirty="0"/>
              <a:t>send</a:t>
            </a:r>
            <a:r>
              <a:rPr lang="en-US" altLang="en-US" dirty="0"/>
              <a:t> (</a:t>
            </a:r>
            <a:r>
              <a:rPr lang="en-US" altLang="en-US" i="1" dirty="0"/>
              <a:t>P, message</a:t>
            </a:r>
            <a:r>
              <a:rPr lang="en-US" altLang="en-US" dirty="0"/>
              <a:t>) – send a message to process P</a:t>
            </a:r>
          </a:p>
          <a:p>
            <a:pPr lvl="1"/>
            <a:r>
              <a:rPr lang="en-US" altLang="en-US" b="1" dirty="0"/>
              <a:t>receive</a:t>
            </a:r>
            <a:r>
              <a:rPr lang="en-US" altLang="en-US" dirty="0"/>
              <a:t>(</a:t>
            </a:r>
            <a:r>
              <a:rPr lang="en-US" altLang="en-US" i="1" dirty="0"/>
              <a:t>Q, message</a:t>
            </a:r>
            <a:r>
              <a:rPr lang="en-US" altLang="en-US" dirty="0"/>
              <a:t>) – receive a message from process Q</a:t>
            </a:r>
          </a:p>
          <a:p>
            <a:r>
              <a:rPr lang="en-US" altLang="en-US" dirty="0"/>
              <a:t>Properties of communication link</a:t>
            </a:r>
          </a:p>
          <a:p>
            <a:pPr lvl="1"/>
            <a:r>
              <a:rPr lang="en-US" altLang="en-US" dirty="0"/>
              <a:t>Links are established automatically</a:t>
            </a:r>
          </a:p>
          <a:p>
            <a:pPr lvl="1"/>
            <a:r>
              <a:rPr lang="en-US" altLang="en-US" dirty="0"/>
              <a:t>A link is associated with exactly one pair of communicating processes</a:t>
            </a:r>
          </a:p>
          <a:p>
            <a:pPr lvl="1"/>
            <a:r>
              <a:rPr lang="en-US" altLang="en-US" dirty="0"/>
              <a:t>Between each pair there exists exactly one link</a:t>
            </a:r>
          </a:p>
          <a:p>
            <a:pPr lvl="1"/>
            <a:r>
              <a:rPr lang="en-US" altLang="en-US" dirty="0"/>
              <a:t>The link may be unidirectional, but is usually bi-directional</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85B365C7-4FD5-4B2F-8766-B07517C61DC1}"/>
              </a:ext>
            </a:extLst>
          </p:cNvPr>
          <p:cNvSpPr>
            <a:spLocks noGrp="1" noChangeArrowheads="1"/>
          </p:cNvSpPr>
          <p:nvPr>
            <p:ph type="title"/>
          </p:nvPr>
        </p:nvSpPr>
        <p:spPr/>
        <p:txBody>
          <a:bodyPr>
            <a:normAutofit/>
          </a:bodyPr>
          <a:lstStyle/>
          <a:p>
            <a:r>
              <a:rPr lang="en-US" altLang="en-US" sz="2800" b="1" dirty="0">
                <a:solidFill>
                  <a:schemeClr val="bg1"/>
                </a:solidFill>
              </a:rPr>
              <a:t>Indirect Communication</a:t>
            </a:r>
          </a:p>
        </p:txBody>
      </p:sp>
      <p:sp>
        <p:nvSpPr>
          <p:cNvPr id="49155" name="Rectangle 3">
            <a:extLst>
              <a:ext uri="{FF2B5EF4-FFF2-40B4-BE49-F238E27FC236}">
                <a16:creationId xmlns:a16="http://schemas.microsoft.com/office/drawing/2014/main" id="{213D9791-1CC9-4C08-88F4-3EBC18480956}"/>
              </a:ext>
            </a:extLst>
          </p:cNvPr>
          <p:cNvSpPr>
            <a:spLocks noGrp="1" noChangeArrowheads="1"/>
          </p:cNvSpPr>
          <p:nvPr>
            <p:ph type="body" idx="4294967295"/>
          </p:nvPr>
        </p:nvSpPr>
        <p:spPr>
          <a:xfrm>
            <a:off x="1898468" y="1661160"/>
            <a:ext cx="7029450" cy="4114800"/>
          </a:xfrm>
        </p:spPr>
        <p:txBody>
          <a:bodyPr>
            <a:normAutofit fontScale="92500" lnSpcReduction="10000"/>
          </a:bodyPr>
          <a:lstStyle/>
          <a:p>
            <a:r>
              <a:rPr lang="en-US" altLang="en-US" dirty="0"/>
              <a:t>Messages are directed and received from mailboxes (also referred to as ports)</a:t>
            </a:r>
          </a:p>
          <a:p>
            <a:pPr lvl="1"/>
            <a:r>
              <a:rPr lang="en-US" altLang="en-US" dirty="0"/>
              <a:t>Each mailbox has a unique id</a:t>
            </a:r>
          </a:p>
          <a:p>
            <a:pPr lvl="1"/>
            <a:r>
              <a:rPr lang="en-US" altLang="en-US" dirty="0"/>
              <a:t>Processes can communicate only if they share a mailbox</a:t>
            </a:r>
          </a:p>
          <a:p>
            <a:r>
              <a:rPr lang="en-US" altLang="en-US" dirty="0"/>
              <a:t>Properties of communication link</a:t>
            </a:r>
          </a:p>
          <a:p>
            <a:pPr lvl="1"/>
            <a:r>
              <a:rPr lang="en-US" altLang="en-US" dirty="0"/>
              <a:t>Link established only if processes share a common mailbox</a:t>
            </a:r>
          </a:p>
          <a:p>
            <a:pPr lvl="1"/>
            <a:r>
              <a:rPr lang="en-US" altLang="en-US" dirty="0"/>
              <a:t>A link may be associated with many processes</a:t>
            </a:r>
          </a:p>
          <a:p>
            <a:pPr lvl="1"/>
            <a:r>
              <a:rPr lang="en-US" altLang="en-US" dirty="0"/>
              <a:t>Each pair of processes may share several communication links</a:t>
            </a:r>
          </a:p>
          <a:p>
            <a:pPr lvl="1"/>
            <a:r>
              <a:rPr lang="en-US" altLang="en-US" dirty="0"/>
              <a:t>Link may be unidirectional or bi-directional</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DF3EEEB7-AD46-4732-8B5C-978D2665C265}"/>
              </a:ext>
            </a:extLst>
          </p:cNvPr>
          <p:cNvSpPr>
            <a:spLocks noGrp="1" noChangeArrowheads="1"/>
          </p:cNvSpPr>
          <p:nvPr>
            <p:ph type="title"/>
          </p:nvPr>
        </p:nvSpPr>
        <p:spPr/>
        <p:txBody>
          <a:bodyPr>
            <a:normAutofit fontScale="90000"/>
          </a:bodyPr>
          <a:lstStyle/>
          <a:p>
            <a:r>
              <a:rPr lang="en-US" altLang="en-US" dirty="0">
                <a:solidFill>
                  <a:schemeClr val="bg1"/>
                </a:solidFill>
              </a:rPr>
              <a:t>Indirect Communication</a:t>
            </a:r>
          </a:p>
        </p:txBody>
      </p:sp>
      <p:sp>
        <p:nvSpPr>
          <p:cNvPr id="83971" name="Rectangle 3">
            <a:extLst>
              <a:ext uri="{FF2B5EF4-FFF2-40B4-BE49-F238E27FC236}">
                <a16:creationId xmlns:a16="http://schemas.microsoft.com/office/drawing/2014/main" id="{09EFBADC-2C50-467C-A89B-C7C0B3C19A9E}"/>
              </a:ext>
            </a:extLst>
          </p:cNvPr>
          <p:cNvSpPr>
            <a:spLocks noGrp="1" noChangeArrowheads="1"/>
          </p:cNvSpPr>
          <p:nvPr>
            <p:ph type="body" idx="4294967295"/>
          </p:nvPr>
        </p:nvSpPr>
        <p:spPr>
          <a:xfrm>
            <a:off x="1606954" y="1704703"/>
            <a:ext cx="6772275" cy="3781425"/>
          </a:xfrm>
        </p:spPr>
        <p:txBody>
          <a:bodyPr>
            <a:normAutofit lnSpcReduction="10000"/>
          </a:bodyPr>
          <a:lstStyle/>
          <a:p>
            <a:r>
              <a:rPr lang="en-US" altLang="en-US" dirty="0"/>
              <a:t>Operations</a:t>
            </a:r>
          </a:p>
          <a:p>
            <a:pPr lvl="1"/>
            <a:r>
              <a:rPr lang="en-US" altLang="en-US" dirty="0"/>
              <a:t>create a new mailbox</a:t>
            </a:r>
          </a:p>
          <a:p>
            <a:pPr lvl="1"/>
            <a:r>
              <a:rPr lang="en-US" altLang="en-US" dirty="0"/>
              <a:t>send and receive messages through mailbox</a:t>
            </a:r>
          </a:p>
          <a:p>
            <a:pPr lvl="1"/>
            <a:r>
              <a:rPr lang="en-US" altLang="en-US" dirty="0"/>
              <a:t>destroy a mailbox</a:t>
            </a:r>
          </a:p>
          <a:p>
            <a:r>
              <a:rPr lang="en-US" altLang="en-US" dirty="0"/>
              <a:t>Primitives are defined as:</a:t>
            </a:r>
          </a:p>
          <a:p>
            <a:pPr>
              <a:buFont typeface="Monotype Sorts" pitchFamily="2" charset="2"/>
              <a:buNone/>
            </a:pPr>
            <a:r>
              <a:rPr lang="en-US" altLang="en-US" dirty="0"/>
              <a:t>	</a:t>
            </a:r>
            <a:r>
              <a:rPr lang="en-US" altLang="en-US" b="1" dirty="0"/>
              <a:t>send</a:t>
            </a:r>
            <a:r>
              <a:rPr lang="en-US" altLang="en-US" dirty="0"/>
              <a:t>(</a:t>
            </a:r>
            <a:r>
              <a:rPr lang="en-US" altLang="en-US" i="1" dirty="0"/>
              <a:t>A, message</a:t>
            </a:r>
            <a:r>
              <a:rPr lang="en-US" altLang="en-US" dirty="0"/>
              <a:t>) – send a message to mailbox A</a:t>
            </a:r>
          </a:p>
          <a:p>
            <a:pPr>
              <a:buFont typeface="Monotype Sorts" pitchFamily="2" charset="2"/>
              <a:buNone/>
            </a:pPr>
            <a:r>
              <a:rPr lang="en-US" altLang="en-US" dirty="0"/>
              <a:t>	</a:t>
            </a:r>
            <a:r>
              <a:rPr lang="en-US" altLang="en-US" b="1" dirty="0"/>
              <a:t>receive</a:t>
            </a:r>
            <a:r>
              <a:rPr lang="en-US" altLang="en-US" dirty="0"/>
              <a:t>(</a:t>
            </a:r>
            <a:r>
              <a:rPr lang="en-US" altLang="en-US" i="1" dirty="0"/>
              <a:t>A, message</a:t>
            </a:r>
            <a:r>
              <a:rPr lang="en-US" altLang="en-US" dirty="0"/>
              <a:t>) – receive a message from mailbox 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1F5BDB50-4ED7-41A8-8B92-5A666BFBC8CA}"/>
              </a:ext>
            </a:extLst>
          </p:cNvPr>
          <p:cNvSpPr>
            <a:spLocks noGrp="1" noChangeArrowheads="1"/>
          </p:cNvSpPr>
          <p:nvPr>
            <p:ph type="title"/>
          </p:nvPr>
        </p:nvSpPr>
        <p:spPr/>
        <p:txBody>
          <a:bodyPr>
            <a:normAutofit fontScale="90000"/>
          </a:bodyPr>
          <a:lstStyle/>
          <a:p>
            <a:r>
              <a:rPr lang="en-US" altLang="en-US" b="1" dirty="0">
                <a:solidFill>
                  <a:schemeClr val="bg1"/>
                </a:solidFill>
              </a:rPr>
              <a:t>Indirect Communication</a:t>
            </a:r>
          </a:p>
        </p:txBody>
      </p:sp>
      <p:sp>
        <p:nvSpPr>
          <p:cNvPr id="50179" name="Rectangle 3">
            <a:extLst>
              <a:ext uri="{FF2B5EF4-FFF2-40B4-BE49-F238E27FC236}">
                <a16:creationId xmlns:a16="http://schemas.microsoft.com/office/drawing/2014/main" id="{CC51B1DD-9DDA-4ADE-91B2-503AE2F88D6F}"/>
              </a:ext>
            </a:extLst>
          </p:cNvPr>
          <p:cNvSpPr>
            <a:spLocks noGrp="1" noChangeArrowheads="1"/>
          </p:cNvSpPr>
          <p:nvPr>
            <p:ph type="body" idx="4294967295"/>
          </p:nvPr>
        </p:nvSpPr>
        <p:spPr>
          <a:xfrm>
            <a:off x="722812" y="1660162"/>
            <a:ext cx="10515600" cy="4351338"/>
          </a:xfrm>
        </p:spPr>
        <p:txBody>
          <a:bodyPr/>
          <a:lstStyle/>
          <a:p>
            <a:r>
              <a:rPr lang="en-US" altLang="en-US" dirty="0"/>
              <a:t>Mailbox sharing</a:t>
            </a:r>
          </a:p>
          <a:p>
            <a:pPr lvl="1"/>
            <a:r>
              <a:rPr lang="en-US" altLang="en-US" i="1" dirty="0"/>
              <a:t>P</a:t>
            </a:r>
            <a:r>
              <a:rPr lang="en-US" altLang="en-US" i="1" baseline="-25000" dirty="0"/>
              <a:t>1</a:t>
            </a:r>
            <a:r>
              <a:rPr lang="en-US" altLang="en-US" i="1" dirty="0"/>
              <a:t>, P</a:t>
            </a:r>
            <a:r>
              <a:rPr lang="en-US" altLang="en-US" i="1" baseline="-25000" dirty="0"/>
              <a:t>2</a:t>
            </a:r>
            <a:r>
              <a:rPr lang="en-US" altLang="en-US" i="1" dirty="0"/>
              <a:t>,</a:t>
            </a:r>
            <a:r>
              <a:rPr lang="en-US" altLang="en-US" dirty="0"/>
              <a:t> and</a:t>
            </a:r>
            <a:r>
              <a:rPr lang="en-US" altLang="en-US" i="1" dirty="0"/>
              <a:t> P</a:t>
            </a:r>
            <a:r>
              <a:rPr lang="en-US" altLang="en-US" i="1" baseline="-25000" dirty="0"/>
              <a:t>3</a:t>
            </a:r>
            <a:r>
              <a:rPr lang="en-US" altLang="en-US" dirty="0"/>
              <a:t> share mailbox A</a:t>
            </a:r>
          </a:p>
          <a:p>
            <a:pPr lvl="1"/>
            <a:r>
              <a:rPr lang="en-US" altLang="en-US" i="1" dirty="0"/>
              <a:t>P</a:t>
            </a:r>
            <a:r>
              <a:rPr lang="en-US" altLang="en-US" i="1" baseline="-25000" dirty="0"/>
              <a:t>1</a:t>
            </a:r>
            <a:r>
              <a:rPr lang="en-US" altLang="en-US" dirty="0"/>
              <a:t>, sends; </a:t>
            </a:r>
            <a:r>
              <a:rPr lang="en-US" altLang="en-US" i="1" dirty="0"/>
              <a:t>P</a:t>
            </a:r>
            <a:r>
              <a:rPr lang="en-US" altLang="en-US" i="1" baseline="-25000" dirty="0"/>
              <a:t>2</a:t>
            </a:r>
            <a:r>
              <a:rPr lang="en-US" altLang="en-US" i="1" dirty="0"/>
              <a:t> </a:t>
            </a:r>
            <a:r>
              <a:rPr lang="en-US" altLang="en-US" dirty="0"/>
              <a:t>and</a:t>
            </a:r>
            <a:r>
              <a:rPr lang="en-US" altLang="en-US" i="1" dirty="0"/>
              <a:t> P</a:t>
            </a:r>
            <a:r>
              <a:rPr lang="en-US" altLang="en-US" i="1" baseline="-25000" dirty="0"/>
              <a:t>3</a:t>
            </a:r>
            <a:r>
              <a:rPr lang="en-US" altLang="en-US" dirty="0"/>
              <a:t> receive</a:t>
            </a:r>
          </a:p>
          <a:p>
            <a:pPr lvl="1"/>
            <a:r>
              <a:rPr lang="en-US" altLang="en-US" dirty="0"/>
              <a:t>Who gets the message?</a:t>
            </a:r>
          </a:p>
          <a:p>
            <a:r>
              <a:rPr lang="en-US" altLang="en-US" dirty="0"/>
              <a:t>Solutions</a:t>
            </a:r>
          </a:p>
          <a:p>
            <a:pPr lvl="1"/>
            <a:r>
              <a:rPr lang="en-US" altLang="en-US" dirty="0"/>
              <a:t>Allow a link to be associated with at most two processes</a:t>
            </a:r>
          </a:p>
          <a:p>
            <a:pPr lvl="1"/>
            <a:r>
              <a:rPr lang="en-US" altLang="en-US" dirty="0"/>
              <a:t>Allow only one process at a time to execute a receive operation</a:t>
            </a:r>
          </a:p>
          <a:p>
            <a:pPr lvl="1"/>
            <a:r>
              <a:rPr lang="en-US" altLang="en-US" dirty="0"/>
              <a:t>Allow the system to select arbitrarily the receiver.  Sender is notified who the receiver was.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a:extLst>
              <a:ext uri="{FF2B5EF4-FFF2-40B4-BE49-F238E27FC236}">
                <a16:creationId xmlns:a16="http://schemas.microsoft.com/office/drawing/2014/main" id="{1B4AA1F7-6620-44F7-BAF1-C278C26E23A0}"/>
              </a:ext>
            </a:extLst>
          </p:cNvPr>
          <p:cNvSpPr>
            <a:spLocks noGrp="1" noChangeArrowheads="1"/>
          </p:cNvSpPr>
          <p:nvPr>
            <p:ph type="title"/>
          </p:nvPr>
        </p:nvSpPr>
        <p:spPr/>
        <p:txBody>
          <a:bodyPr>
            <a:normAutofit fontScale="90000"/>
          </a:bodyPr>
          <a:lstStyle/>
          <a:p>
            <a:r>
              <a:rPr lang="en-US" altLang="en-US" b="1" dirty="0">
                <a:solidFill>
                  <a:schemeClr val="bg1"/>
                </a:solidFill>
              </a:rPr>
              <a:t>Synchronization</a:t>
            </a:r>
          </a:p>
        </p:txBody>
      </p:sp>
      <p:sp>
        <p:nvSpPr>
          <p:cNvPr id="84995" name="Rectangle 3">
            <a:extLst>
              <a:ext uri="{FF2B5EF4-FFF2-40B4-BE49-F238E27FC236}">
                <a16:creationId xmlns:a16="http://schemas.microsoft.com/office/drawing/2014/main" id="{1EC3E57E-BD36-4FB9-8DAB-C3B7A6439C2E}"/>
              </a:ext>
            </a:extLst>
          </p:cNvPr>
          <p:cNvSpPr>
            <a:spLocks noGrp="1" noChangeArrowheads="1"/>
          </p:cNvSpPr>
          <p:nvPr>
            <p:ph type="body" idx="4294967295"/>
          </p:nvPr>
        </p:nvSpPr>
        <p:spPr>
          <a:xfrm>
            <a:off x="838200" y="1634037"/>
            <a:ext cx="10515600" cy="4351338"/>
          </a:xfrm>
        </p:spPr>
        <p:txBody>
          <a:bodyPr/>
          <a:lstStyle/>
          <a:p>
            <a:pPr marL="381000" indent="-381000"/>
            <a:r>
              <a:rPr lang="en-US" altLang="en-US" dirty="0"/>
              <a:t>Message passing may be either blocking or non-blocking</a:t>
            </a:r>
          </a:p>
          <a:p>
            <a:pPr marL="381000" indent="-381000"/>
            <a:r>
              <a:rPr lang="en-US" altLang="en-US" b="1" dirty="0"/>
              <a:t>Blocking</a:t>
            </a:r>
            <a:r>
              <a:rPr lang="en-US" altLang="en-US" dirty="0"/>
              <a:t> is considered </a:t>
            </a:r>
            <a:r>
              <a:rPr lang="en-US" altLang="en-US" b="1" dirty="0"/>
              <a:t>synchronous</a:t>
            </a:r>
          </a:p>
          <a:p>
            <a:pPr marL="800100" lvl="1" indent="-342900"/>
            <a:r>
              <a:rPr lang="en-US" altLang="en-US" b="1" dirty="0"/>
              <a:t>Blocking send </a:t>
            </a:r>
            <a:r>
              <a:rPr lang="en-US" altLang="en-US" dirty="0"/>
              <a:t>has the sender block until the message is received</a:t>
            </a:r>
          </a:p>
          <a:p>
            <a:pPr marL="800100" lvl="1" indent="-342900"/>
            <a:r>
              <a:rPr lang="en-US" altLang="en-US" b="1" dirty="0"/>
              <a:t>Blocking receive </a:t>
            </a:r>
            <a:r>
              <a:rPr lang="en-US" altLang="en-US" dirty="0"/>
              <a:t>has the receiver block until a message is available</a:t>
            </a:r>
          </a:p>
          <a:p>
            <a:pPr marL="381000" indent="-381000"/>
            <a:r>
              <a:rPr lang="en-US" altLang="en-US" b="1" dirty="0"/>
              <a:t>Non-blocking</a:t>
            </a:r>
            <a:r>
              <a:rPr lang="en-US" altLang="en-US" dirty="0"/>
              <a:t> is considered </a:t>
            </a:r>
            <a:r>
              <a:rPr lang="en-US" altLang="en-US" b="1" dirty="0"/>
              <a:t>asynchronous</a:t>
            </a:r>
          </a:p>
          <a:p>
            <a:pPr marL="800100" lvl="1" indent="-342900"/>
            <a:r>
              <a:rPr lang="en-US" altLang="en-US" b="1" dirty="0"/>
              <a:t>Non-blocking </a:t>
            </a:r>
            <a:r>
              <a:rPr lang="en-US" altLang="en-US" dirty="0"/>
              <a:t>send has the sender send the message and continue</a:t>
            </a:r>
          </a:p>
          <a:p>
            <a:pPr marL="800100" lvl="1" indent="-342900"/>
            <a:r>
              <a:rPr lang="en-US" altLang="en-US" b="1" dirty="0"/>
              <a:t>Non-blocking </a:t>
            </a:r>
            <a:r>
              <a:rPr lang="en-US" altLang="en-US" dirty="0"/>
              <a:t>receive has the receiver receive a valid message or null</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Box 2">
            <a:extLst>
              <a:ext uri="{FF2B5EF4-FFF2-40B4-BE49-F238E27FC236}">
                <a16:creationId xmlns:a16="http://schemas.microsoft.com/office/drawing/2014/main" id="{2CCA02F8-F36D-48FF-9EFE-2162D4AD24C4}"/>
              </a:ext>
            </a:extLst>
          </p:cNvPr>
          <p:cNvSpPr txBox="1">
            <a:spLocks noChangeArrowheads="1"/>
          </p:cNvSpPr>
          <p:nvPr/>
        </p:nvSpPr>
        <p:spPr bwMode="auto">
          <a:xfrm>
            <a:off x="3887788" y="2706688"/>
            <a:ext cx="54133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35000"/>
              </a:spcBef>
              <a:buClr>
                <a:srgbClr val="993300"/>
              </a:buClr>
              <a:buSzPct val="90000"/>
              <a:buFont typeface="Monotype Sorts"/>
              <a:buChar char="n"/>
              <a:defRPr kumimoji="1" sz="2000">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sz="2000">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9pPr>
          </a:lstStyle>
          <a:p>
            <a:pPr algn="ctr">
              <a:spcBef>
                <a:spcPct val="0"/>
              </a:spcBef>
              <a:buClrTx/>
              <a:buSzTx/>
              <a:buFontTx/>
              <a:buNone/>
            </a:pPr>
            <a:r>
              <a:rPr kumimoji="0" lang="en-US" altLang="en-US" sz="5400" dirty="0">
                <a:solidFill>
                  <a:srgbClr val="FF9933"/>
                </a:solidFill>
                <a:latin typeface="Baguet Script" panose="00000500000000000000" pitchFamily="2" charset="0"/>
              </a:rPr>
              <a:t>End lecture 2</a:t>
            </a:r>
          </a:p>
          <a:p>
            <a:pPr algn="ctr">
              <a:spcBef>
                <a:spcPct val="0"/>
              </a:spcBef>
              <a:buClrTx/>
              <a:buSzTx/>
              <a:buFontTx/>
              <a:buNone/>
            </a:pPr>
            <a:r>
              <a:rPr kumimoji="0" lang="en-US" altLang="en-US" sz="5400" dirty="0">
                <a:solidFill>
                  <a:srgbClr val="FF9933"/>
                </a:solidFill>
                <a:latin typeface="Baguet Script" panose="00000500000000000000" pitchFamily="2" charset="0"/>
              </a:rPr>
              <a:t>Thank You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2366</Words>
  <Application>Microsoft Office PowerPoint</Application>
  <PresentationFormat>Widescreen</PresentationFormat>
  <Paragraphs>295</Paragraphs>
  <Slides>47</Slides>
  <Notes>0</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47</vt:i4>
      </vt:variant>
    </vt:vector>
  </HeadingPairs>
  <TitlesOfParts>
    <vt:vector size="59" baseType="lpstr">
      <vt:lpstr>Arial</vt:lpstr>
      <vt:lpstr>Baguet Script</vt:lpstr>
      <vt:lpstr>Calibri</vt:lpstr>
      <vt:lpstr>Calibri Light</vt:lpstr>
      <vt:lpstr>Helvetica</vt:lpstr>
      <vt:lpstr>Monaco</vt:lpstr>
      <vt:lpstr>Monotype Sorts</vt:lpstr>
      <vt:lpstr>Tajawal Medium</vt:lpstr>
      <vt:lpstr>Times New Roman</vt:lpstr>
      <vt:lpstr>Verdana</vt:lpstr>
      <vt:lpstr>Office Theme</vt:lpstr>
      <vt:lpstr>Clip</vt:lpstr>
      <vt:lpstr>PowerPoint Presentation</vt:lpstr>
      <vt:lpstr>Job Scheduling for Multiprogramed System</vt:lpstr>
      <vt:lpstr>Operating-System Operations</vt:lpstr>
      <vt:lpstr>Transition from User to Kernel Mode</vt:lpstr>
      <vt:lpstr>Process Management</vt:lpstr>
      <vt:lpstr>Process Management Activities</vt:lpstr>
      <vt:lpstr>Memory Management</vt:lpstr>
      <vt:lpstr>Storage Management</vt:lpstr>
      <vt:lpstr>Mass-Storage Management</vt:lpstr>
      <vt:lpstr>Performance of Various Levels of Storage</vt:lpstr>
      <vt:lpstr>Migration of Integer A from Disk to Register</vt:lpstr>
      <vt:lpstr>I/O Subsystem</vt:lpstr>
      <vt:lpstr>Protection and Security</vt:lpstr>
      <vt:lpstr>Chapter 3:  Processes</vt:lpstr>
      <vt:lpstr>Process Concept</vt:lpstr>
      <vt:lpstr>Process in Memory</vt:lpstr>
      <vt:lpstr>Process State</vt:lpstr>
      <vt:lpstr>Diagram of Process State</vt:lpstr>
      <vt:lpstr>Process Control Block (PCB)</vt:lpstr>
      <vt:lpstr>Process Control Block (PCB)</vt:lpstr>
      <vt:lpstr>CPU Switch From Process to Process</vt:lpstr>
      <vt:lpstr>Process Scheduling Queues</vt:lpstr>
      <vt:lpstr>Ready Queue And Various I/O Device Queues</vt:lpstr>
      <vt:lpstr>Representation of Process Scheduling</vt:lpstr>
      <vt:lpstr>Schedulers</vt:lpstr>
      <vt:lpstr>Addition of Medium Term Scheduling</vt:lpstr>
      <vt:lpstr>Schedulers (Cont.)</vt:lpstr>
      <vt:lpstr>Context Switch</vt:lpstr>
      <vt:lpstr>Process Creation</vt:lpstr>
      <vt:lpstr>Process Creation (Cont.)</vt:lpstr>
      <vt:lpstr>Process Creation</vt:lpstr>
      <vt:lpstr>A tree of processes on a typical Solaris</vt:lpstr>
      <vt:lpstr>Process Termination</vt:lpstr>
      <vt:lpstr>Cooperating Processes</vt:lpstr>
      <vt:lpstr>Producer-Consumer Problem</vt:lpstr>
      <vt:lpstr>Bounded-Buffer – Shared-Memory Solution</vt:lpstr>
      <vt:lpstr>Bounded-Buffer – Insert() Method</vt:lpstr>
      <vt:lpstr>Bounded Buffer – Remove() Method</vt:lpstr>
      <vt:lpstr>Interprocess Communication (IPC)</vt:lpstr>
      <vt:lpstr>Implementation Questions</vt:lpstr>
      <vt:lpstr>Communications Models </vt:lpstr>
      <vt:lpstr>Direct Communication</vt:lpstr>
      <vt:lpstr>Indirect Communication</vt:lpstr>
      <vt:lpstr>Indirect Communication</vt:lpstr>
      <vt:lpstr>Indirect Communication</vt:lpstr>
      <vt:lpstr>Synchronization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Lamyaa fattouh ibrahim</dc:creator>
  <cp:lastModifiedBy>Lamyaa fattouh ibrahim</cp:lastModifiedBy>
  <cp:revision>5</cp:revision>
  <dcterms:created xsi:type="dcterms:W3CDTF">2022-04-17T00:09:13Z</dcterms:created>
  <dcterms:modified xsi:type="dcterms:W3CDTF">2022-10-14T08:33:16Z</dcterms:modified>
</cp:coreProperties>
</file>