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3"/>
  </p:notesMasterIdLst>
  <p:sldIdLst>
    <p:sldId id="480" r:id="rId5"/>
    <p:sldId id="619" r:id="rId6"/>
    <p:sldId id="303" r:id="rId7"/>
    <p:sldId id="541" r:id="rId8"/>
    <p:sldId id="695" r:id="rId9"/>
    <p:sldId id="736" r:id="rId10"/>
    <p:sldId id="737" r:id="rId11"/>
    <p:sldId id="738" r:id="rId12"/>
    <p:sldId id="739" r:id="rId13"/>
    <p:sldId id="740" r:id="rId14"/>
    <p:sldId id="742" r:id="rId15"/>
    <p:sldId id="743" r:id="rId16"/>
    <p:sldId id="745" r:id="rId17"/>
    <p:sldId id="746" r:id="rId18"/>
    <p:sldId id="747" r:id="rId19"/>
    <p:sldId id="748" r:id="rId20"/>
    <p:sldId id="749" r:id="rId21"/>
    <p:sldId id="750" r:id="rId22"/>
    <p:sldId id="751" r:id="rId23"/>
    <p:sldId id="752" r:id="rId24"/>
    <p:sldId id="753" r:id="rId25"/>
    <p:sldId id="754" r:id="rId26"/>
    <p:sldId id="755" r:id="rId27"/>
    <p:sldId id="756" r:id="rId28"/>
    <p:sldId id="757" r:id="rId29"/>
    <p:sldId id="758" r:id="rId30"/>
    <p:sldId id="759" r:id="rId31"/>
    <p:sldId id="760" r:id="rId32"/>
    <p:sldId id="761" r:id="rId33"/>
    <p:sldId id="762" r:id="rId34"/>
    <p:sldId id="763" r:id="rId35"/>
    <p:sldId id="764" r:id="rId36"/>
    <p:sldId id="765" r:id="rId37"/>
    <p:sldId id="766" r:id="rId38"/>
    <p:sldId id="767" r:id="rId39"/>
    <p:sldId id="768" r:id="rId40"/>
    <p:sldId id="769" r:id="rId41"/>
    <p:sldId id="770" r:id="rId42"/>
    <p:sldId id="771" r:id="rId43"/>
    <p:sldId id="772" r:id="rId44"/>
    <p:sldId id="773" r:id="rId45"/>
    <p:sldId id="774" r:id="rId46"/>
    <p:sldId id="775" r:id="rId47"/>
    <p:sldId id="776" r:id="rId48"/>
    <p:sldId id="551" r:id="rId49"/>
    <p:sldId id="656" r:id="rId50"/>
    <p:sldId id="735" r:id="rId51"/>
    <p:sldId id="349" r:id="rId52"/>
  </p:sldIdLst>
  <p:sldSz cx="12192000" cy="6858000"/>
  <p:notesSz cx="6858000" cy="9144000"/>
  <p:embeddedFontLst>
    <p:embeddedFont>
      <p:font typeface="Alexandria" panose="020B0604020202020204" charset="-78"/>
      <p:regular r:id="rId54"/>
      <p:bold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695"/>
            <p14:sldId id="736"/>
            <p14:sldId id="737"/>
            <p14:sldId id="738"/>
            <p14:sldId id="739"/>
            <p14:sldId id="740"/>
            <p14:sldId id="742"/>
            <p14:sldId id="743"/>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767"/>
            <p14:sldId id="768"/>
            <p14:sldId id="769"/>
            <p14:sldId id="770"/>
            <p14:sldId id="771"/>
            <p14:sldId id="772"/>
            <p14:sldId id="773"/>
            <p14:sldId id="774"/>
            <p14:sldId id="775"/>
            <p14:sldId id="776"/>
            <p14:sldId id="551"/>
            <p14:sldId id="656"/>
            <p14:sldId id="735"/>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F6600"/>
    <a:srgbClr val="F58221"/>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744"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العاشرة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457218" y="1389569"/>
            <a:ext cx="6258280" cy="4958345"/>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المحاضرة التاسعة لمقرر الإخراج والإنتاج الصحفي:</a:t>
            </a:r>
          </a:p>
          <a:p>
            <a:pPr algn="just" rtl="1">
              <a:lnSpc>
                <a:spcPct val="250000"/>
              </a:lnSpc>
            </a:pPr>
            <a:endParaRPr lang="ar-SA" sz="100" b="1" dirty="0">
              <a:solidFill>
                <a:srgbClr val="C00000"/>
              </a:solidFill>
              <a:latin typeface="Alexandria" charset="0"/>
              <a:cs typeface="Alexandria" charset="0"/>
            </a:endParaRPr>
          </a:p>
          <a:p>
            <a:pPr algn="just" rtl="1">
              <a:lnSpc>
                <a:spcPct val="200000"/>
              </a:lnSpc>
            </a:pPr>
            <a:r>
              <a:rPr lang="ar-SA" dirty="0">
                <a:latin typeface="Alexandria" charset="0"/>
                <a:cs typeface="Alexandria" charset="0"/>
              </a:rPr>
              <a:t>1. </a:t>
            </a:r>
            <a:r>
              <a:rPr lang="ar-SA" b="1" dirty="0">
                <a:solidFill>
                  <a:srgbClr val="203E5F"/>
                </a:solidFill>
                <a:latin typeface="Alexandria" charset="0"/>
                <a:cs typeface="Alexandria" charset="0"/>
              </a:rPr>
              <a:t>تناولنا</a:t>
            </a:r>
            <a:r>
              <a:rPr lang="ar-SA" dirty="0">
                <a:latin typeface="Alexandria" charset="0"/>
                <a:cs typeface="Alexandria" charset="0"/>
              </a:rPr>
              <a:t> مفهوم التفاعلية في الصحافة الرقمية، ناقشنا كيف أصبحت التفاعلية معيارًا رئيسيًا في إخراج المحتوى الصحفي، كما تطرقنا إلى معايير التفاعل الفعّال وأثرها في قياس أداء المحتوى الرقمي وتحسين استراتيجيات النشر.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a:t>
            </a:r>
            <a:r>
              <a:rPr lang="ar-SA" b="1" dirty="0">
                <a:solidFill>
                  <a:srgbClr val="203E5F"/>
                </a:solidFill>
                <a:latin typeface="Alexandria" charset="0"/>
                <a:cs typeface="Alexandria" charset="0"/>
              </a:rPr>
              <a:t>تعرّفنا</a:t>
            </a:r>
            <a:r>
              <a:rPr lang="ar-SA" dirty="0">
                <a:latin typeface="Alexandria" charset="0"/>
                <a:cs typeface="Alexandria" charset="0"/>
              </a:rPr>
              <a:t> أيضًا على مفهوم قابلية الاستخدام </a:t>
            </a:r>
            <a:r>
              <a:rPr lang="en-US" dirty="0">
                <a:latin typeface="Alexandria" charset="0"/>
                <a:cs typeface="Alexandria" charset="0"/>
              </a:rPr>
              <a:t> </a:t>
            </a:r>
            <a:r>
              <a:rPr lang="ar-SA" dirty="0">
                <a:latin typeface="Alexandria" charset="0"/>
                <a:cs typeface="Alexandria" charset="0"/>
              </a:rPr>
              <a:t>في تصميم المنصات، وأهميته في تسهيل تجربة المستخدم وتعزيز ولائه، كما استعرضنا أدوات قياس التفاعل وتحليل الأداء الصحفي.</a:t>
            </a: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التاسعة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06919" y="2236444"/>
            <a:ext cx="5146018"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85623" y="3147316"/>
            <a:ext cx="6910236" cy="1486369"/>
          </a:xfrm>
          <a:prstGeom prst="rect">
            <a:avLst/>
          </a:prstGeom>
          <a:noFill/>
        </p:spPr>
        <p:txBody>
          <a:bodyPr wrap="square" rtlCol="0">
            <a:spAutoFit/>
          </a:bodyPr>
          <a:lstStyle/>
          <a:p>
            <a:pPr algn="ctr" rtl="1">
              <a:lnSpc>
                <a:spcPct val="150000"/>
              </a:lnSpc>
            </a:pPr>
            <a:r>
              <a:rPr lang="ar-SA" sz="3200" b="1" dirty="0">
                <a:latin typeface="Alexandria" charset="0"/>
                <a:cs typeface="Alexandria" charset="0"/>
              </a:rPr>
              <a:t>مستقبل الصحافة الرقمية</a:t>
            </a:r>
          </a:p>
          <a:p>
            <a:pPr algn="ctr" rtl="1">
              <a:lnSpc>
                <a:spcPct val="150000"/>
              </a:lnSpc>
            </a:pPr>
            <a:r>
              <a:rPr lang="ar-SA" sz="3200" b="1" dirty="0">
                <a:latin typeface="Alexandria" charset="0"/>
                <a:cs typeface="Alexandria" charset="0"/>
              </a:rPr>
              <a:t> في ظل التطور التكنولوجي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261052" y="1618613"/>
            <a:ext cx="11487867" cy="4581319"/>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00000"/>
              </a:lnSpc>
              <a:buFont typeface="+mj-lt"/>
              <a:buAutoNum type="arabicPeriod"/>
            </a:pPr>
            <a:r>
              <a:rPr lang="ar-SA" dirty="0">
                <a:latin typeface="Alexandria" charset="0"/>
                <a:cs typeface="Alexandria" charset="0"/>
              </a:rPr>
              <a:t>فهم تأثير التطورات التكنولوجية على بنية الصحافة الرقمية وأساليب الإنتاج والنشر.</a:t>
            </a:r>
          </a:p>
          <a:p>
            <a:pPr marL="342900" indent="-342900" algn="just" rtl="1">
              <a:lnSpc>
                <a:spcPct val="200000"/>
              </a:lnSpc>
              <a:buFont typeface="+mj-lt"/>
              <a:buAutoNum type="arabicPeriod"/>
            </a:pPr>
            <a:r>
              <a:rPr lang="ar-SA" dirty="0">
                <a:latin typeface="Alexandria" charset="0"/>
                <a:cs typeface="Alexandria" charset="0"/>
              </a:rPr>
              <a:t>تحليل التوجهات المستقبلية في ممارسات الصحافة الرقمية ووسائطها المتعددة.</a:t>
            </a:r>
          </a:p>
          <a:p>
            <a:pPr marL="342900" indent="-342900" algn="just" rtl="1">
              <a:lnSpc>
                <a:spcPct val="200000"/>
              </a:lnSpc>
              <a:buFont typeface="+mj-lt"/>
              <a:buAutoNum type="arabicPeriod"/>
            </a:pPr>
            <a:r>
              <a:rPr lang="ar-SA" dirty="0">
                <a:latin typeface="Alexandria" charset="0"/>
                <a:cs typeface="Alexandria" charset="0"/>
              </a:rPr>
              <a:t>استكشاف الابتكارات التقنية المتوقعة ودورها في تشكيل مستقبل غرف الأخبار.</a:t>
            </a:r>
          </a:p>
          <a:p>
            <a:pPr marL="342900" indent="-342900" algn="just" rtl="1">
              <a:lnSpc>
                <a:spcPct val="200000"/>
              </a:lnSpc>
              <a:buFont typeface="+mj-lt"/>
              <a:buAutoNum type="arabicPeriod"/>
            </a:pPr>
            <a:r>
              <a:rPr lang="ar-SA" dirty="0">
                <a:latin typeface="Alexandria" charset="0"/>
                <a:cs typeface="Alexandria" charset="0"/>
              </a:rPr>
              <a:t>التعرف على أدوات الذكاء الاصطناعي وتطبيقاتها في صناعة المحتوى الرقمي.</a:t>
            </a:r>
          </a:p>
          <a:p>
            <a:pPr marL="342900" indent="-342900" algn="just" rtl="1">
              <a:lnSpc>
                <a:spcPct val="200000"/>
              </a:lnSpc>
              <a:buFont typeface="+mj-lt"/>
              <a:buAutoNum type="arabicPeriod"/>
            </a:pPr>
            <a:r>
              <a:rPr lang="ar-SA" dirty="0">
                <a:latin typeface="Alexandria" charset="0"/>
                <a:cs typeface="Alexandria" charset="0"/>
              </a:rPr>
              <a:t>إدراك التحديات المستقبلية التي تواجه الصحفيين من حيث التقنية، والمهنية، والأخلاقيات.</a:t>
            </a:r>
          </a:p>
          <a:p>
            <a:pPr marL="342900" indent="-342900" algn="just" rtl="1">
              <a:lnSpc>
                <a:spcPct val="200000"/>
              </a:lnSpc>
              <a:buFont typeface="+mj-lt"/>
              <a:buAutoNum type="arabicPeriod"/>
            </a:pPr>
            <a:r>
              <a:rPr lang="ar-SA" dirty="0">
                <a:latin typeface="Alexandria" charset="0"/>
                <a:cs typeface="Alexandria" charset="0"/>
              </a:rPr>
              <a:t>تمييز فرص التحول الريادي والابتكار الفردي للصحفيين في البيئات الرقمية الجديدة.</a:t>
            </a:r>
          </a:p>
          <a:p>
            <a:pPr marL="342900" indent="-342900" algn="just" rtl="1">
              <a:lnSpc>
                <a:spcPct val="200000"/>
              </a:lnSpc>
              <a:buFont typeface="+mj-lt"/>
              <a:buAutoNum type="arabicPeriod"/>
            </a:pPr>
            <a:r>
              <a:rPr lang="ar-SA" dirty="0">
                <a:latin typeface="Alexandria" charset="0"/>
                <a:cs typeface="Alexandria" charset="0"/>
              </a:rPr>
              <a:t>ربط مفاهيم الإخراج الصحفي بتقنيات مثل الواقع الافتراضي، التخصيص، والأمان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العاشرة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3" y="2149811"/>
            <a:ext cx="2566550" cy="22193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4016-EEEF-C1DC-268F-78096025F53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23EE50-9392-2A89-7070-8BB19E1BDF36}"/>
              </a:ext>
            </a:extLst>
          </p:cNvPr>
          <p:cNvSpPr txBox="1"/>
          <p:nvPr/>
        </p:nvSpPr>
        <p:spPr>
          <a:xfrm>
            <a:off x="875490" y="1693491"/>
            <a:ext cx="10725478"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يعيش العالم عصرًا رقميًا متسارعًا غيّر ملامح مختلف القطاعات، وعلى رأسها قطاع الصحافة الذي بات يعتمد بشكل شبه كلي على التكنولوجيا الرقمية في جمع، إنتاج، ونشر الأخبار.</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لم تعد الصحافة اليوم مجرد مهنة نقل معلومات، بل أصبحت صناعة متكاملة تتطلب مهارات تقنية وتكنولوجية، وتفاعلاً مباشرًا مع المستخدمين في بيئة متغيرة باستمرار.</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سنستعرض في هذه المحاضرة مسارات تطور الصحافة الرقمية، والتحديات القادمة، والفرص التي يتيحها الابتكار، لنرسم صورة واضحة لمستقبل الإعلام في ظل التطور التكنولوجي.</a:t>
            </a:r>
          </a:p>
        </p:txBody>
      </p:sp>
      <p:sp>
        <p:nvSpPr>
          <p:cNvPr id="24" name="Rectangle 23">
            <a:extLst>
              <a:ext uri="{FF2B5EF4-FFF2-40B4-BE49-F238E27FC236}">
                <a16:creationId xmlns:a16="http://schemas.microsoft.com/office/drawing/2014/main" id="{4AF4A18B-89EC-2E66-DBF3-28932E2518B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7F8AA2-C6C7-1EAE-A86E-F4913FAD822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A5A67364-6D30-7E4C-0BE9-62A69F4D6A5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مقدمة حول التحول الرقمي في الصحافة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244AC63-4C83-4E95-03DF-D188AD63D7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515903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48EAA-9BD7-162D-5838-6D5445E472D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CCCFDC3-0052-E0CF-5DE3-CC87BBA97615}"/>
              </a:ext>
            </a:extLst>
          </p:cNvPr>
          <p:cNvSpPr txBox="1"/>
          <p:nvPr/>
        </p:nvSpPr>
        <p:spPr>
          <a:xfrm>
            <a:off x="3929974" y="1693491"/>
            <a:ext cx="7670994"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أحدثت التقنيات مثل الذكاء الاصطناعي، والواقع المعزز، وإنترنت الأشياء، ثورة في طريقة إنتاج المحتوى الإعلامي واستهلاكه.</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ساعدت هذه الأدوات في تحسين كفاءة العمل الصحفي، من خلال تسريع التحرير، وتسهيل التوزيع، وتعزيز تجربة المستخدم.</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ومع هذا التطور، ظهرت تحديات أخلاقية وتقنية تفرض إعادة التفكير في آليات النشر وضمان مصداقية المحتوى.</a:t>
            </a:r>
          </a:p>
        </p:txBody>
      </p:sp>
      <p:sp>
        <p:nvSpPr>
          <p:cNvPr id="24" name="Rectangle 23">
            <a:extLst>
              <a:ext uri="{FF2B5EF4-FFF2-40B4-BE49-F238E27FC236}">
                <a16:creationId xmlns:a16="http://schemas.microsoft.com/office/drawing/2014/main" id="{3433EB5F-24DE-D8D1-23D2-75006478B3A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83E9F6E-6A72-AF39-EC42-D5A4CFFEFFE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A8A7C0EE-3659-7F67-6D92-2A70F6B21E4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أثر التكنولوجيا على الصناعة الإعلامية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6B90313-C931-0486-E89F-33553868E6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الذكاء الاصطناعي السيادي.. ماذا يعني ومن أين بدأ؟">
            <a:extLst>
              <a:ext uri="{FF2B5EF4-FFF2-40B4-BE49-F238E27FC236}">
                <a16:creationId xmlns:a16="http://schemas.microsoft.com/office/drawing/2014/main" id="{A79ED79C-1807-3917-D55D-FFE64021942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777" r="7127" b="6472"/>
          <a:stretch>
            <a:fillRect/>
          </a:stretch>
        </p:blipFill>
        <p:spPr bwMode="auto">
          <a:xfrm>
            <a:off x="260435" y="2003413"/>
            <a:ext cx="3377048" cy="16901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ما هو الواقع المُعزز؟ | Adobe">
            <a:extLst>
              <a:ext uri="{FF2B5EF4-FFF2-40B4-BE49-F238E27FC236}">
                <a16:creationId xmlns:a16="http://schemas.microsoft.com/office/drawing/2014/main" id="{527AB442-CA85-740D-D524-D3DD264228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435" y="4113198"/>
            <a:ext cx="3377049" cy="1754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7845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558A6-D0F1-2B94-FFB6-1E53C9E6C95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DD369BF-C934-B6F8-82F4-5AAE95A3BDBE}"/>
              </a:ext>
            </a:extLst>
          </p:cNvPr>
          <p:cNvSpPr txBox="1"/>
          <p:nvPr/>
        </p:nvSpPr>
        <p:spPr>
          <a:xfrm>
            <a:off x="3346314" y="1693491"/>
            <a:ext cx="8254653"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باتت غرف الأخبار تعتمد بشكل متزايد على الذكاء الاصطناعي في كتابة الأخبار الآلية، وتصنيف المحتوى، واقتراح العناوين وتحليل التوجهات.</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توفر هذه الأدوات الوقت وتزيد الإنتاجية، لكنها تُثير تساؤلات حول حيادية الخوارزميات وأخلاقيات الاعتماد على الروبوتات.</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من الضروري أن يحتفظ الصحفيون بدورهم الإنساني في الرقابة والتحليل، لضمان بقاء الصحافة مهنة ذات مسؤولية مجتمعية.</a:t>
            </a:r>
          </a:p>
        </p:txBody>
      </p:sp>
      <p:sp>
        <p:nvSpPr>
          <p:cNvPr id="24" name="Rectangle 23">
            <a:extLst>
              <a:ext uri="{FF2B5EF4-FFF2-40B4-BE49-F238E27FC236}">
                <a16:creationId xmlns:a16="http://schemas.microsoft.com/office/drawing/2014/main" id="{E0A148EF-6AE2-0E64-976E-C76DA02CEA0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9D2949C-D1A6-86D0-EE2B-E7FCA9AC52B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EB596E85-4F72-8800-2B3A-DA2E66E2ACB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الذكاء الاصطناعي في غرف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D597ADC-CDEE-B65D-5B24-9D6017B0E5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الواقع المعزز.. أطنان من المعلومات خلف الصور - البوابة التعليمية ...">
            <a:extLst>
              <a:ext uri="{FF2B5EF4-FFF2-40B4-BE49-F238E27FC236}">
                <a16:creationId xmlns:a16="http://schemas.microsoft.com/office/drawing/2014/main" id="{5265638A-6A03-545C-38AF-91D02BA39B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105445"/>
            <a:ext cx="2909363" cy="1609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4" name="Picture 6" descr="خبراء يناقشون في مؤتمر الجزيرة قضايا الذكاء الاصطناعي في الإعلام ...">
            <a:extLst>
              <a:ext uri="{FF2B5EF4-FFF2-40B4-BE49-F238E27FC236}">
                <a16:creationId xmlns:a16="http://schemas.microsoft.com/office/drawing/2014/main" id="{60BE6962-FF67-A339-79C2-4B6034A290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317" y="4006024"/>
            <a:ext cx="3047999" cy="22859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3978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1263B-16D8-8AB0-519B-19F409AF57B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153FCE0-D7ED-7140-332D-3C5F013798FF}"/>
              </a:ext>
            </a:extLst>
          </p:cNvPr>
          <p:cNvSpPr txBox="1"/>
          <p:nvPr/>
        </p:nvSpPr>
        <p:spPr>
          <a:xfrm>
            <a:off x="4377448" y="1693491"/>
            <a:ext cx="7223520"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تعني الأتمتة استخدام البرمجيات لتنفيذ مهام تحريرية أو تنظيمية متكررة، كجدولة النشر، وفرز المحتوى، وتحديث القوالب.</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تسمح الأتمتة بتقليل التكاليف التشغيلية، وتوفير الوقت، وتخصيص الجهد لأعمال إبداعية وتحليلية أكثر تعقيدًا.</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التحدي يكمن في ألا تتحول الأتمتة إلى استبدال الصحفي البشري، بل أن تكون أداة داعمة له ضمن بيئة رقمية مرنة وفعالة.</a:t>
            </a:r>
          </a:p>
        </p:txBody>
      </p:sp>
      <p:sp>
        <p:nvSpPr>
          <p:cNvPr id="24" name="Rectangle 23">
            <a:extLst>
              <a:ext uri="{FF2B5EF4-FFF2-40B4-BE49-F238E27FC236}">
                <a16:creationId xmlns:a16="http://schemas.microsoft.com/office/drawing/2014/main" id="{F7845347-D794-D554-1B49-A74F878DB65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0FE1544-9780-7724-810D-975985B2826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585AAE20-917E-E83E-425E-90C7E5E43D2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التحول نحو الأتمتة الصحفية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DD49DA8-0262-0C18-2E5F-C8CC4D485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الذكاء الاصطناعي في الاعلام | تسويق إيه آي Taswiqai">
            <a:extLst>
              <a:ext uri="{FF2B5EF4-FFF2-40B4-BE49-F238E27FC236}">
                <a16:creationId xmlns:a16="http://schemas.microsoft.com/office/drawing/2014/main" id="{26557DAB-F026-4424-23F4-5EBB6AD3F8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003897"/>
            <a:ext cx="3968885" cy="39688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6692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21EC2-A3DB-1371-B09A-C2E6340C164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3048575-A845-D2B6-C4EA-2EFBD4E686F1}"/>
              </a:ext>
            </a:extLst>
          </p:cNvPr>
          <p:cNvSpPr txBox="1"/>
          <p:nvPr/>
        </p:nvSpPr>
        <p:spPr>
          <a:xfrm>
            <a:off x="1274323" y="1751857"/>
            <a:ext cx="9888899"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يتجه الإعلام الرقمي نحو المزيد من التخصيص والتفاعلية، بفضل تقنيات تحليل البيانات وتعلم الآلة.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المستهلكون أصبحوا يتوقعون محتوى فوري، متعدد الوسائط، ومصمم حسب اهتماماتهم، ما يفرض على الصحافة مواكبة هذا السلوك.</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ستشهد المرحلة القادمة تناميًا في الاعتماد على تقنيات الواقع الممتد والذكاء الاصطناعي التوليدي، ما يعزز من غنى التجربة الإخبارية.</a:t>
            </a:r>
          </a:p>
        </p:txBody>
      </p:sp>
      <p:sp>
        <p:nvSpPr>
          <p:cNvPr id="24" name="Rectangle 23">
            <a:extLst>
              <a:ext uri="{FF2B5EF4-FFF2-40B4-BE49-F238E27FC236}">
                <a16:creationId xmlns:a16="http://schemas.microsoft.com/office/drawing/2014/main" id="{33417D5E-AEB7-DE80-4B2B-4DD3F25837B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444B78F-DFF9-7F09-D9BD-3B634E573AE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83DCD090-CC06-0A04-0265-5848EFE9261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التوجهات المستقبلية في صناعة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672AE8B-8C18-6A68-644E-612C8131F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42011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20A65-6A4B-DB3E-7173-BFA223FB432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BF1F167-20B9-F12A-756B-D27BFF208222}"/>
              </a:ext>
            </a:extLst>
          </p:cNvPr>
          <p:cNvSpPr txBox="1"/>
          <p:nvPr/>
        </p:nvSpPr>
        <p:spPr>
          <a:xfrm>
            <a:off x="3492230" y="1693491"/>
            <a:ext cx="8108738"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توفر صحافة البيانات سردًا دقيقًا قائمًا على الحقائق، باستخدام أدوات تحليل البيانات الضخمة والكشف عن الأنماط، يمكّن هذا النوع من الصحافة من تقديم محتوى تفسيري مدعوم بصور بيانية ورسوم تفاعلية، مما يعمق فهم الجمهور للقضايا، لذلك من المهم أن يُدرّب الصحفيون على أدوات مثل </a:t>
            </a:r>
            <a:r>
              <a:rPr lang="en-US" sz="2000" dirty="0">
                <a:latin typeface="Alexandria" charset="0"/>
                <a:cs typeface="Alexandria" charset="0"/>
              </a:rPr>
              <a:t>Excel، </a:t>
            </a:r>
            <a:r>
              <a:rPr lang="ar-SA" sz="2000" dirty="0">
                <a:latin typeface="Alexandria" charset="0"/>
                <a:cs typeface="Alexandria" charset="0"/>
              </a:rPr>
              <a:t>و</a:t>
            </a:r>
            <a:r>
              <a:rPr lang="en-US" sz="2000" dirty="0">
                <a:latin typeface="Alexandria" charset="0"/>
                <a:cs typeface="Alexandria" charset="0"/>
              </a:rPr>
              <a:t>Power BI، </a:t>
            </a:r>
            <a:r>
              <a:rPr lang="ar-SA" sz="2000" dirty="0">
                <a:latin typeface="Alexandria" charset="0"/>
                <a:cs typeface="Alexandria" charset="0"/>
              </a:rPr>
              <a:t>و</a:t>
            </a:r>
            <a:r>
              <a:rPr lang="en-US" sz="2000" dirty="0">
                <a:latin typeface="Alexandria" charset="0"/>
                <a:cs typeface="Alexandria" charset="0"/>
              </a:rPr>
              <a:t>Google Data Studio، </a:t>
            </a:r>
            <a:r>
              <a:rPr lang="ar-SA" sz="2000" dirty="0">
                <a:latin typeface="Alexandria" charset="0"/>
                <a:cs typeface="Alexandria" charset="0"/>
              </a:rPr>
              <a:t>ليصبحوا قادرين على استخراج قصص من جداول البيانات.</a:t>
            </a:r>
          </a:p>
        </p:txBody>
      </p:sp>
      <p:sp>
        <p:nvSpPr>
          <p:cNvPr id="24" name="Rectangle 23">
            <a:extLst>
              <a:ext uri="{FF2B5EF4-FFF2-40B4-BE49-F238E27FC236}">
                <a16:creationId xmlns:a16="http://schemas.microsoft.com/office/drawing/2014/main" id="{9149ECC3-C1FD-7696-2A40-E0D0017CA58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7045B88-4DA5-6B8C-FAFF-E2AF2A90274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3064497D-7465-85B0-4FB2-F8D6FA14F5B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صحافة البيانات كمنهج مستقبلي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B83F0AF-DB5C-4198-2247-C578F200B6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5" name="TextBox 4">
            <a:extLst>
              <a:ext uri="{FF2B5EF4-FFF2-40B4-BE49-F238E27FC236}">
                <a16:creationId xmlns:a16="http://schemas.microsoft.com/office/drawing/2014/main" id="{F857B139-A452-1228-2F1B-29E0BD35E23A}"/>
              </a:ext>
            </a:extLst>
          </p:cNvPr>
          <p:cNvSpPr txBox="1"/>
          <p:nvPr/>
        </p:nvSpPr>
        <p:spPr>
          <a:xfrm>
            <a:off x="460365" y="5907302"/>
            <a:ext cx="11140603" cy="769441"/>
          </a:xfrm>
          <a:prstGeom prst="rect">
            <a:avLst/>
          </a:prstGeom>
          <a:noFill/>
        </p:spPr>
        <p:txBody>
          <a:bodyPr wrap="square">
            <a:spAutoFit/>
          </a:bodyPr>
          <a:lstStyle/>
          <a:p>
            <a:pPr algn="r" rtl="1"/>
            <a:r>
              <a:rPr lang="ar-SA" sz="1600" dirty="0">
                <a:solidFill>
                  <a:srgbClr val="FF0000"/>
                </a:solidFill>
                <a:latin typeface="Alexandria" pitchFamily="2" charset="-78"/>
                <a:cs typeface="Alexandria" pitchFamily="2" charset="-78"/>
              </a:rPr>
              <a:t>روابط الأدوات</a:t>
            </a:r>
            <a:r>
              <a:rPr lang="en-US" sz="1600" dirty="0">
                <a:solidFill>
                  <a:srgbClr val="FF0000"/>
                </a:solidFill>
                <a:latin typeface="Alexandria" pitchFamily="2" charset="-78"/>
                <a:cs typeface="Alexandria" pitchFamily="2" charset="-78"/>
              </a:rPr>
              <a:t> </a:t>
            </a:r>
            <a:r>
              <a:rPr lang="ar-SA" sz="1600" dirty="0">
                <a:solidFill>
                  <a:srgbClr val="FF0000"/>
                </a:solidFill>
                <a:latin typeface="Alexandria" pitchFamily="2" charset="-78"/>
                <a:cs typeface="Alexandria" pitchFamily="2" charset="-78"/>
              </a:rPr>
              <a:t> الموضحة أعلاه:</a:t>
            </a:r>
            <a:endParaRPr lang="en-US" sz="1600" dirty="0">
              <a:solidFill>
                <a:srgbClr val="FF0000"/>
              </a:solidFill>
              <a:latin typeface="Alexandria" pitchFamily="2" charset="-78"/>
              <a:cs typeface="Alexandria" pitchFamily="2" charset="-78"/>
            </a:endParaRPr>
          </a:p>
          <a:p>
            <a:pPr algn="l"/>
            <a:r>
              <a:rPr lang="en-US" sz="1400" dirty="0">
                <a:latin typeface="Alexandria" pitchFamily="2" charset="-78"/>
                <a:cs typeface="Alexandria" pitchFamily="2" charset="-78"/>
              </a:rPr>
              <a:t>http://microsoft.com/en-us/power-platform/products/power-bi</a:t>
            </a:r>
            <a:endParaRPr lang="ar-SA" sz="1400" dirty="0">
              <a:latin typeface="Alexandria" pitchFamily="2" charset="-78"/>
              <a:cs typeface="Alexandria" pitchFamily="2" charset="-78"/>
            </a:endParaRPr>
          </a:p>
          <a:p>
            <a:r>
              <a:rPr lang="en-US" sz="1400" dirty="0">
                <a:latin typeface="Alexandria" pitchFamily="2" charset="-78"/>
                <a:cs typeface="Alexandria" pitchFamily="2" charset="-78"/>
              </a:rPr>
              <a:t>https://newsinitiative.withgoogle.com/en-gb/resources/trainings/data-studio-make-interactive-data-visualizations/</a:t>
            </a:r>
            <a:endParaRPr lang="ar-SA" sz="1600" dirty="0">
              <a:latin typeface="Alexandria" pitchFamily="2" charset="-78"/>
              <a:cs typeface="Alexandria" pitchFamily="2" charset="-78"/>
            </a:endParaRPr>
          </a:p>
        </p:txBody>
      </p:sp>
      <p:pic>
        <p:nvPicPr>
          <p:cNvPr id="5126" name="Picture 6">
            <a:extLst>
              <a:ext uri="{FF2B5EF4-FFF2-40B4-BE49-F238E27FC236}">
                <a16:creationId xmlns:a16="http://schemas.microsoft.com/office/drawing/2014/main" id="{DB4ABE40-D3CB-9B3F-F701-110998B651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3394" y="2017991"/>
            <a:ext cx="1462391" cy="14623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8" name="Picture 8" descr="Slides for presentation on ESG indicators">
            <a:extLst>
              <a:ext uri="{FF2B5EF4-FFF2-40B4-BE49-F238E27FC236}">
                <a16:creationId xmlns:a16="http://schemas.microsoft.com/office/drawing/2014/main" id="{56A2A17C-E3F5-F2AB-6826-6556B0424B2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752" t="9387" r="4802" b="10166"/>
          <a:stretch>
            <a:fillRect/>
          </a:stretch>
        </p:blipFill>
        <p:spPr bwMode="auto">
          <a:xfrm>
            <a:off x="513906" y="3804883"/>
            <a:ext cx="2560440" cy="14534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8274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DBD1-AC48-171E-F165-B09F9103132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C1AC607-0340-3ECB-DD8A-13FA88046DFE}"/>
              </a:ext>
            </a:extLst>
          </p:cNvPr>
          <p:cNvSpPr txBox="1"/>
          <p:nvPr/>
        </p:nvSpPr>
        <p:spPr>
          <a:xfrm>
            <a:off x="4023360" y="1693491"/>
            <a:ext cx="7577607"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أصبح تصميم واجهة المستخدم وتجربة المستخدم في منصات الأخبار أمرًا محوريًا لضمان بقاء المتلقي أطول فترة ممكنة.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سهولة التصفح، وسرعة التحميل، ووضوح المعلومة، كلها معايير تؤثر في تفاعل الجمهور وولائه للمؤسسة الإعلامية.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مستقبل الصحافة مرتبط ارتباطًا وثيقًا بالقدرة على تقديم تجربة سلسة، شخصية، وفعالة على الأجهزة المتنوعة.</a:t>
            </a:r>
          </a:p>
        </p:txBody>
      </p:sp>
      <p:sp>
        <p:nvSpPr>
          <p:cNvPr id="24" name="Rectangle 23">
            <a:extLst>
              <a:ext uri="{FF2B5EF4-FFF2-40B4-BE49-F238E27FC236}">
                <a16:creationId xmlns:a16="http://schemas.microsoft.com/office/drawing/2014/main" id="{1B078D50-4076-2AB8-8013-8A8336A6D9E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F049FB2-D18D-8D33-AD80-CD1B46AF8CD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D6838F23-82BB-031D-65D0-EEF12B733C0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قابلية الاستخدام كعنصر مستقبلي حاسم</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8526598-3659-FA94-B95E-D1252E4253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What is Usability Testing? | MouseUX">
            <a:extLst>
              <a:ext uri="{FF2B5EF4-FFF2-40B4-BE49-F238E27FC236}">
                <a16:creationId xmlns:a16="http://schemas.microsoft.com/office/drawing/2014/main" id="{D0E96ED0-E961-3849-C989-81973422C95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3413"/>
          <a:stretch>
            <a:fillRect/>
          </a:stretch>
        </p:blipFill>
        <p:spPr bwMode="auto">
          <a:xfrm>
            <a:off x="377486" y="2213686"/>
            <a:ext cx="3289841" cy="3270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10694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53ECF-6CD7-25B0-5E9A-34469A74044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4DB43C3-14E2-131B-033F-AFC90A7F1FE7}"/>
              </a:ext>
            </a:extLst>
          </p:cNvPr>
          <p:cNvSpPr txBox="1"/>
          <p:nvPr/>
        </p:nvSpPr>
        <p:spPr>
          <a:xfrm>
            <a:off x="4023360" y="1693491"/>
            <a:ext cx="7577607"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تشمل أدوات الإنتاج المستقبلية تطبيقات متقدمة لتحرير الفيديو، وتوليد النصوص، وتحليل التوجهات عبر الذكاء الاصطناعي.</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من المتوقع أن يُدمج الذكاء الاصطناعي التوليدي في بيئات الإنتاج الإعلامي، بما يتيح إعداد تقارير مبدئية آليًا بسرعة.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يجب على المؤسسات الاستثمار في تدريب كوادرها على أدوات مثل </a:t>
            </a:r>
            <a:r>
              <a:rPr lang="en-US" sz="2000" dirty="0">
                <a:latin typeface="Alexandria" charset="0"/>
                <a:cs typeface="Alexandria" charset="0"/>
              </a:rPr>
              <a:t>ChatGPT، </a:t>
            </a:r>
            <a:r>
              <a:rPr lang="ar-SA" sz="2000" dirty="0">
                <a:latin typeface="Alexandria" charset="0"/>
                <a:cs typeface="Alexandria" charset="0"/>
              </a:rPr>
              <a:t>و</a:t>
            </a:r>
            <a:r>
              <a:rPr lang="en-US" sz="2000" dirty="0">
                <a:latin typeface="Alexandria" charset="0"/>
                <a:cs typeface="Alexandria" charset="0"/>
              </a:rPr>
              <a:t>Descript، </a:t>
            </a:r>
            <a:r>
              <a:rPr lang="ar-SA" sz="2000" dirty="0">
                <a:latin typeface="Alexandria" charset="0"/>
                <a:cs typeface="Alexandria" charset="0"/>
              </a:rPr>
              <a:t>و</a:t>
            </a:r>
            <a:r>
              <a:rPr lang="en-US" sz="2000" dirty="0">
                <a:latin typeface="Alexandria" charset="0"/>
                <a:cs typeface="Alexandria" charset="0"/>
              </a:rPr>
              <a:t>Runway ML، </a:t>
            </a:r>
            <a:r>
              <a:rPr lang="ar-SA" sz="2000" dirty="0">
                <a:latin typeface="Alexandria" charset="0"/>
                <a:cs typeface="Alexandria" charset="0"/>
              </a:rPr>
              <a:t>لتبني مستقبل الصحافة الإبداعية.</a:t>
            </a:r>
          </a:p>
        </p:txBody>
      </p:sp>
      <p:sp>
        <p:nvSpPr>
          <p:cNvPr id="24" name="Rectangle 23">
            <a:extLst>
              <a:ext uri="{FF2B5EF4-FFF2-40B4-BE49-F238E27FC236}">
                <a16:creationId xmlns:a16="http://schemas.microsoft.com/office/drawing/2014/main" id="{B36EB4BF-E7AC-3FBC-47CC-5EC11CB9C03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7E99F4-F2C3-9856-C12D-5C73B104B6A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030916EE-3080-43AE-41E1-792CF8CDAAD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أدوات إنتاج المحتوى المستقبلية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5EE5CC1-99A2-3337-F86D-B6AFD9EFBE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9CC7D170-15FD-0AD3-F295-1BA0940BE2DC}"/>
              </a:ext>
            </a:extLst>
          </p:cNvPr>
          <p:cNvSpPr txBox="1"/>
          <p:nvPr/>
        </p:nvSpPr>
        <p:spPr>
          <a:xfrm>
            <a:off x="338036" y="6173249"/>
            <a:ext cx="6104106" cy="369332"/>
          </a:xfrm>
          <a:prstGeom prst="rect">
            <a:avLst/>
          </a:prstGeom>
          <a:noFill/>
        </p:spPr>
        <p:txBody>
          <a:bodyPr wrap="square">
            <a:spAutoFit/>
          </a:bodyPr>
          <a:lstStyle/>
          <a:p>
            <a:r>
              <a:rPr lang="en-US" dirty="0"/>
              <a:t>https://www.descript.com/</a:t>
            </a:r>
          </a:p>
        </p:txBody>
      </p:sp>
      <p:pic>
        <p:nvPicPr>
          <p:cNvPr id="7170" name="Picture 2" descr="What is Descript and How Can it Be Used to Teach? | Tech &amp; Learning">
            <a:extLst>
              <a:ext uri="{FF2B5EF4-FFF2-40B4-BE49-F238E27FC236}">
                <a16:creationId xmlns:a16="http://schemas.microsoft.com/office/drawing/2014/main" id="{EE00A1C5-55EE-642F-9B8F-93007DB3717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669" b="20573"/>
          <a:stretch>
            <a:fillRect/>
          </a:stretch>
        </p:blipFill>
        <p:spPr bwMode="auto">
          <a:xfrm>
            <a:off x="188656" y="4956013"/>
            <a:ext cx="3201433" cy="10941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8D8568C4-6767-FAEF-017A-A78995638A62}"/>
              </a:ext>
            </a:extLst>
          </p:cNvPr>
          <p:cNvSpPr txBox="1"/>
          <p:nvPr/>
        </p:nvSpPr>
        <p:spPr>
          <a:xfrm>
            <a:off x="455465" y="4307934"/>
            <a:ext cx="2667811" cy="369332"/>
          </a:xfrm>
          <a:prstGeom prst="rect">
            <a:avLst/>
          </a:prstGeom>
          <a:noFill/>
        </p:spPr>
        <p:txBody>
          <a:bodyPr wrap="square">
            <a:spAutoFit/>
          </a:bodyPr>
          <a:lstStyle/>
          <a:p>
            <a:r>
              <a:rPr lang="en-US" dirty="0"/>
              <a:t>https://runwayml.com/</a:t>
            </a:r>
          </a:p>
        </p:txBody>
      </p:sp>
      <p:pic>
        <p:nvPicPr>
          <p:cNvPr id="7172" name="Picture 4" descr="Runway ML – AI Toolkit for Video and ...">
            <a:extLst>
              <a:ext uri="{FF2B5EF4-FFF2-40B4-BE49-F238E27FC236}">
                <a16:creationId xmlns:a16="http://schemas.microsoft.com/office/drawing/2014/main" id="{6E8AC00D-CD50-7193-BDED-4A6A3867A21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5717" b="27059"/>
          <a:stretch>
            <a:fillRect/>
          </a:stretch>
        </p:blipFill>
        <p:spPr bwMode="auto">
          <a:xfrm>
            <a:off x="654672" y="3270988"/>
            <a:ext cx="2143125" cy="1012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B586BC4F-92DD-67F2-779C-3A6D98C8D16C}"/>
              </a:ext>
            </a:extLst>
          </p:cNvPr>
          <p:cNvSpPr txBox="1"/>
          <p:nvPr/>
        </p:nvSpPr>
        <p:spPr>
          <a:xfrm>
            <a:off x="686239" y="2611222"/>
            <a:ext cx="2206262" cy="369332"/>
          </a:xfrm>
          <a:prstGeom prst="rect">
            <a:avLst/>
          </a:prstGeom>
          <a:noFill/>
        </p:spPr>
        <p:txBody>
          <a:bodyPr wrap="square">
            <a:spAutoFit/>
          </a:bodyPr>
          <a:lstStyle/>
          <a:p>
            <a:r>
              <a:rPr lang="en-US" dirty="0"/>
              <a:t>https://chatgpt.com/</a:t>
            </a:r>
          </a:p>
        </p:txBody>
      </p:sp>
      <p:pic>
        <p:nvPicPr>
          <p:cNvPr id="7174" name="Picture 6" descr="ChatGPT - Wikipedia">
            <a:extLst>
              <a:ext uri="{FF2B5EF4-FFF2-40B4-BE49-F238E27FC236}">
                <a16:creationId xmlns:a16="http://schemas.microsoft.com/office/drawing/2014/main" id="{EFADF19C-244F-CB2A-97E1-C0940098C74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84765" y="1534134"/>
            <a:ext cx="1009210" cy="1009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5687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6C848-C8A7-B99A-BB6B-DE019F40120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7DD9137-613E-840D-AA9C-1E42C8851CAD}"/>
              </a:ext>
            </a:extLst>
          </p:cNvPr>
          <p:cNvSpPr txBox="1"/>
          <p:nvPr/>
        </p:nvSpPr>
        <p:spPr>
          <a:xfrm>
            <a:off x="4192622" y="1693491"/>
            <a:ext cx="7408346"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أصبحت أدوات تحليل الأداء أساسية في فهم سلوك الجمهور وتحسين المحتوى الصحفي بناءً على البيانات الفعلية.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تُمكّن أدوات مثل </a:t>
            </a:r>
            <a:r>
              <a:rPr lang="en-US" sz="2000" dirty="0">
                <a:latin typeface="Alexandria" charset="0"/>
                <a:cs typeface="Alexandria" charset="0"/>
              </a:rPr>
              <a:t>Google Analytics</a:t>
            </a:r>
            <a:r>
              <a:rPr lang="ar-SA" sz="2000" dirty="0">
                <a:latin typeface="Alexandria" charset="0"/>
                <a:cs typeface="Alexandria" charset="0"/>
              </a:rPr>
              <a:t> من قياس مؤشرات التفاعل، مثل مدة القراءة، ومصادر الزيارات، ومعدلات الارتداد.</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ستلعب هذه التحليلات دورًا أكبر مستقبلًا، حيث سيتم دمجها بالذكاء الاصطناعي لتقديم توصيات تحريرية فورية للصحفيين.</a:t>
            </a:r>
          </a:p>
        </p:txBody>
      </p:sp>
      <p:sp>
        <p:nvSpPr>
          <p:cNvPr id="24" name="Rectangle 23">
            <a:extLst>
              <a:ext uri="{FF2B5EF4-FFF2-40B4-BE49-F238E27FC236}">
                <a16:creationId xmlns:a16="http://schemas.microsoft.com/office/drawing/2014/main" id="{2E656523-CC97-E838-3DBB-EB208EB29E8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36E056-4347-85F8-CE50-0CC4FB41296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01AE4A5C-95C4-379F-A373-AA7FFECD383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تحليلات الأداء ودورها في المستقبل</a:t>
            </a:r>
          </a:p>
        </p:txBody>
      </p:sp>
      <p:pic>
        <p:nvPicPr>
          <p:cNvPr id="17" name="Graphic 21">
            <a:extLst>
              <a:ext uri="{FF2B5EF4-FFF2-40B4-BE49-F238E27FC236}">
                <a16:creationId xmlns:a16="http://schemas.microsoft.com/office/drawing/2014/main" id="{B82C9692-8CD7-65BF-1640-9033133EA3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3A861020-94B0-0DC2-3475-13C2761DAD35}"/>
              </a:ext>
            </a:extLst>
          </p:cNvPr>
          <p:cNvSpPr txBox="1"/>
          <p:nvPr/>
        </p:nvSpPr>
        <p:spPr>
          <a:xfrm>
            <a:off x="191317" y="2785879"/>
            <a:ext cx="4146415" cy="369332"/>
          </a:xfrm>
          <a:prstGeom prst="rect">
            <a:avLst/>
          </a:prstGeom>
          <a:noFill/>
        </p:spPr>
        <p:txBody>
          <a:bodyPr wrap="square">
            <a:spAutoFit/>
          </a:bodyPr>
          <a:lstStyle/>
          <a:p>
            <a:r>
              <a:rPr lang="en-US" dirty="0"/>
              <a:t>https://developers.google.com/analytics</a:t>
            </a:r>
          </a:p>
        </p:txBody>
      </p:sp>
      <p:pic>
        <p:nvPicPr>
          <p:cNvPr id="8194" name="Picture 2" descr="جوجل أناليتكس - ويكيبيديا">
            <a:extLst>
              <a:ext uri="{FF2B5EF4-FFF2-40B4-BE49-F238E27FC236}">
                <a16:creationId xmlns:a16="http://schemas.microsoft.com/office/drawing/2014/main" id="{10BFB2E4-D9C1-E60A-7D95-4E56C31961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1460" y="1838724"/>
            <a:ext cx="2635909" cy="9071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196" name="Picture 4" descr="Google Analytics Automated Tool - AgencyAnalytics">
            <a:extLst>
              <a:ext uri="{FF2B5EF4-FFF2-40B4-BE49-F238E27FC236}">
                <a16:creationId xmlns:a16="http://schemas.microsoft.com/office/drawing/2014/main" id="{3F32BD9D-F91B-3597-6709-0C9F05A2198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181" y="3573159"/>
            <a:ext cx="3752465" cy="2682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51836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AA501-E149-CC12-B756-9246BA682A8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D8690BE-6897-CC68-49E7-AF0D179B8E1D}"/>
              </a:ext>
            </a:extLst>
          </p:cNvPr>
          <p:cNvSpPr txBox="1"/>
          <p:nvPr/>
        </p:nvSpPr>
        <p:spPr>
          <a:xfrm>
            <a:off x="4601183" y="1693491"/>
            <a:ext cx="6999785"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تشهد الصناعة الإعلامية بروز أدوات جديدة تعتمد على الذكاء الاصطناعي والرؤية الحاسوبية وتحليل اللغة الطبيعية.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أدوات مثل </a:t>
            </a:r>
            <a:r>
              <a:rPr lang="en-US" sz="2000" dirty="0">
                <a:latin typeface="Alexandria" charset="0"/>
                <a:cs typeface="Alexandria" charset="0"/>
              </a:rPr>
              <a:t>Midjourney</a:t>
            </a:r>
            <a:r>
              <a:rPr lang="ar-SA" sz="2000" dirty="0">
                <a:latin typeface="Alexandria" charset="0"/>
                <a:cs typeface="Alexandria" charset="0"/>
              </a:rPr>
              <a:t> لتوليد الصور، و</a:t>
            </a:r>
            <a:r>
              <a:rPr lang="en-US" sz="2000" dirty="0">
                <a:latin typeface="Alexandria" charset="0"/>
                <a:cs typeface="Alexandria" charset="0"/>
              </a:rPr>
              <a:t>Otter.ai</a:t>
            </a:r>
            <a:r>
              <a:rPr lang="ar-SA" sz="2000" dirty="0">
                <a:latin typeface="Alexandria" charset="0"/>
                <a:cs typeface="Alexandria" charset="0"/>
              </a:rPr>
              <a:t> لتفريغ المقابلات، تمنح الصحفي قدرات إنتاجية متقدمة.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هذا الابتكار يفرض تحديات مهنية وأخلاقية تتعلق بالدقة، والاعتماد على المصادر، وحدود الأتمتة في العمل التحريري.</a:t>
            </a:r>
          </a:p>
        </p:txBody>
      </p:sp>
      <p:sp>
        <p:nvSpPr>
          <p:cNvPr id="24" name="Rectangle 23">
            <a:extLst>
              <a:ext uri="{FF2B5EF4-FFF2-40B4-BE49-F238E27FC236}">
                <a16:creationId xmlns:a16="http://schemas.microsoft.com/office/drawing/2014/main" id="{1196BC49-AD3D-8C46-BB6E-B40CBD316A0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DC36DFB-9F1A-841F-2949-40BB7FB652A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85892FC7-2658-37AD-4D54-08DBC246A77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الابتكار في الأدوات الصحفية الرقمية</a:t>
            </a:r>
          </a:p>
        </p:txBody>
      </p:sp>
      <p:pic>
        <p:nvPicPr>
          <p:cNvPr id="17" name="Graphic 21">
            <a:extLst>
              <a:ext uri="{FF2B5EF4-FFF2-40B4-BE49-F238E27FC236}">
                <a16:creationId xmlns:a16="http://schemas.microsoft.com/office/drawing/2014/main" id="{D6588CBB-7BBC-DE39-D2E7-A0D43935B3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E3BFA54-3961-974E-3B3C-E328D8900FEE}"/>
              </a:ext>
            </a:extLst>
          </p:cNvPr>
          <p:cNvSpPr txBox="1"/>
          <p:nvPr/>
        </p:nvSpPr>
        <p:spPr>
          <a:xfrm>
            <a:off x="736870" y="3479492"/>
            <a:ext cx="2891547" cy="369332"/>
          </a:xfrm>
          <a:prstGeom prst="rect">
            <a:avLst/>
          </a:prstGeom>
          <a:noFill/>
        </p:spPr>
        <p:txBody>
          <a:bodyPr wrap="square">
            <a:spAutoFit/>
          </a:bodyPr>
          <a:lstStyle/>
          <a:p>
            <a:r>
              <a:rPr lang="en-US" dirty="0"/>
              <a:t>https://www.artiphoria.ai/</a:t>
            </a:r>
          </a:p>
        </p:txBody>
      </p:sp>
      <p:pic>
        <p:nvPicPr>
          <p:cNvPr id="9218" name="Picture 2">
            <a:extLst>
              <a:ext uri="{FF2B5EF4-FFF2-40B4-BE49-F238E27FC236}">
                <a16:creationId xmlns:a16="http://schemas.microsoft.com/office/drawing/2014/main" id="{53FC3A3C-1053-2081-5A80-82CCEC3679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439" y="2123314"/>
            <a:ext cx="3152978" cy="1166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9B358091-4C1E-9A59-80D9-193C626AADB8}"/>
              </a:ext>
            </a:extLst>
          </p:cNvPr>
          <p:cNvSpPr txBox="1"/>
          <p:nvPr/>
        </p:nvSpPr>
        <p:spPr>
          <a:xfrm>
            <a:off x="1122207" y="5344025"/>
            <a:ext cx="1859442" cy="369332"/>
          </a:xfrm>
          <a:prstGeom prst="rect">
            <a:avLst/>
          </a:prstGeom>
          <a:noFill/>
        </p:spPr>
        <p:txBody>
          <a:bodyPr wrap="square">
            <a:spAutoFit/>
          </a:bodyPr>
          <a:lstStyle/>
          <a:p>
            <a:r>
              <a:rPr lang="en-US" dirty="0"/>
              <a:t>https://otter.ai/</a:t>
            </a:r>
          </a:p>
        </p:txBody>
      </p:sp>
      <p:pic>
        <p:nvPicPr>
          <p:cNvPr id="7" name="Picture 6">
            <a:extLst>
              <a:ext uri="{FF2B5EF4-FFF2-40B4-BE49-F238E27FC236}">
                <a16:creationId xmlns:a16="http://schemas.microsoft.com/office/drawing/2014/main" id="{93F2F622-3475-2E38-A4D9-4195528048E0}"/>
              </a:ext>
            </a:extLst>
          </p:cNvPr>
          <p:cNvPicPr>
            <a:picLocks noChangeAspect="1"/>
          </p:cNvPicPr>
          <p:nvPr/>
        </p:nvPicPr>
        <p:blipFill>
          <a:blip r:embed="rId4"/>
          <a:stretch>
            <a:fillRect/>
          </a:stretch>
        </p:blipFill>
        <p:spPr>
          <a:xfrm>
            <a:off x="1153962" y="4358359"/>
            <a:ext cx="1499926" cy="985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19395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FEF8B-19A3-3883-1B42-FD649916FAF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2628AEF-9730-FDBE-EDE6-6B215F53DFA4}"/>
              </a:ext>
            </a:extLst>
          </p:cNvPr>
          <p:cNvSpPr txBox="1"/>
          <p:nvPr/>
        </p:nvSpPr>
        <p:spPr>
          <a:xfrm>
            <a:off x="4503906" y="1693491"/>
            <a:ext cx="7097062"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أبرز التحديات التقنية في المستقبل ضمان حماية البيانات الصحفية وتأمين المنصات من الاختراقات والهجمات السيبرانية.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سيتطلب ذلك تعاونًا وثيقًا بين الفرق التقنية والتحريرية لضبط سياسات الأمان الإلكتروني والتحقق من المحتوى.</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سيواجه الصحفيون أيضًا تحديات تتعلق بسرعة التحديث، وتعدد المنصات، وضغوط التفاعل الفوري مع الأحداث.</a:t>
            </a:r>
          </a:p>
        </p:txBody>
      </p:sp>
      <p:sp>
        <p:nvSpPr>
          <p:cNvPr id="24" name="Rectangle 23">
            <a:extLst>
              <a:ext uri="{FF2B5EF4-FFF2-40B4-BE49-F238E27FC236}">
                <a16:creationId xmlns:a16="http://schemas.microsoft.com/office/drawing/2014/main" id="{700DAFC2-C899-0C03-5252-2163CE206D2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3EDC324-F468-DE37-08C5-20DF6A33453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52F5096A-C378-8F87-5035-98455C12DE8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التحديات التقنية المستقبلية</a:t>
            </a:r>
          </a:p>
        </p:txBody>
      </p:sp>
      <p:pic>
        <p:nvPicPr>
          <p:cNvPr id="17" name="Graphic 21">
            <a:extLst>
              <a:ext uri="{FF2B5EF4-FFF2-40B4-BE49-F238E27FC236}">
                <a16:creationId xmlns:a16="http://schemas.microsoft.com/office/drawing/2014/main" id="{B186E6B8-A524-9BF0-B91B-34E6E0CB27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4" name="Picture 4" descr="Demystifying Cybersecurity Solutions: The Ultimate Guide">
            <a:extLst>
              <a:ext uri="{FF2B5EF4-FFF2-40B4-BE49-F238E27FC236}">
                <a16:creationId xmlns:a16="http://schemas.microsoft.com/office/drawing/2014/main" id="{6D0CEAA6-2FAB-D2A1-9481-D106D47299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293925"/>
            <a:ext cx="4202349" cy="3109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01748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8AC57-E010-5C49-E0CC-71E0DA59BCF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32B8EFF-C93F-6754-9556-3167BC1884D9}"/>
              </a:ext>
            </a:extLst>
          </p:cNvPr>
          <p:cNvSpPr txBox="1"/>
          <p:nvPr/>
        </p:nvSpPr>
        <p:spPr>
          <a:xfrm>
            <a:off x="4023360" y="1693491"/>
            <a:ext cx="7577608"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ستزداد أهمية أدوات التحقق من المعلومات نظرًا لانتشار الذكاء الاصطناعي الذي يُسهّل إنتاج الأخبار الكاذبة والمضللة.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من المهم تدريب الصحفيين على استخدام أدوات مثل </a:t>
            </a:r>
            <a:r>
              <a:rPr lang="en-US" sz="2000" dirty="0" err="1">
                <a:latin typeface="Alexandria" charset="0"/>
                <a:cs typeface="Alexandria" charset="0"/>
              </a:rPr>
              <a:t>InVID</a:t>
            </a:r>
            <a:r>
              <a:rPr lang="en-US" sz="2000" dirty="0">
                <a:latin typeface="Alexandria" charset="0"/>
                <a:cs typeface="Alexandria" charset="0"/>
              </a:rPr>
              <a:t> </a:t>
            </a:r>
            <a:r>
              <a:rPr lang="ar-SA" sz="2000" dirty="0">
                <a:latin typeface="Alexandria" charset="0"/>
                <a:cs typeface="Alexandria" charset="0"/>
              </a:rPr>
              <a:t> و </a:t>
            </a:r>
            <a:r>
              <a:rPr lang="en-US" sz="2000" dirty="0">
                <a:latin typeface="Alexandria" charset="0"/>
                <a:cs typeface="Alexandria" charset="0"/>
              </a:rPr>
              <a:t>FactCheck.org</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وتقنيات تحليل الصور والفيديو.</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الصحافة المستقبلية ستكون مطالبة ببناء ثقة مستمرة مع الجمهور، عبر الشفافية والمراجعة المستمرة للمصادر والمحتوى.</a:t>
            </a:r>
          </a:p>
        </p:txBody>
      </p:sp>
      <p:sp>
        <p:nvSpPr>
          <p:cNvPr id="24" name="Rectangle 23">
            <a:extLst>
              <a:ext uri="{FF2B5EF4-FFF2-40B4-BE49-F238E27FC236}">
                <a16:creationId xmlns:a16="http://schemas.microsoft.com/office/drawing/2014/main" id="{6A36AFD6-B4E5-A953-A349-65664D97DDC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8A29FC8-A904-A6B9-4E84-3F24139121B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0511E7EA-51BB-E736-020D-DB94E610844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التحقق من المعلومات في زمن التزييف</a:t>
            </a:r>
          </a:p>
        </p:txBody>
      </p:sp>
      <p:pic>
        <p:nvPicPr>
          <p:cNvPr id="17" name="Graphic 21">
            <a:extLst>
              <a:ext uri="{FF2B5EF4-FFF2-40B4-BE49-F238E27FC236}">
                <a16:creationId xmlns:a16="http://schemas.microsoft.com/office/drawing/2014/main" id="{F4A89375-39AE-CEE7-4C12-6C7F3DC01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InVID project">
            <a:extLst>
              <a:ext uri="{FF2B5EF4-FFF2-40B4-BE49-F238E27FC236}">
                <a16:creationId xmlns:a16="http://schemas.microsoft.com/office/drawing/2014/main" id="{51CC02CF-7BA1-4CF0-D104-5C3EDEA258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085" y="2202851"/>
            <a:ext cx="2021124" cy="12261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AF384091-C15A-A1C3-E1FF-CBBD5D18409E}"/>
              </a:ext>
            </a:extLst>
          </p:cNvPr>
          <p:cNvSpPr txBox="1"/>
          <p:nvPr/>
        </p:nvSpPr>
        <p:spPr>
          <a:xfrm>
            <a:off x="424673" y="3479492"/>
            <a:ext cx="3043947" cy="369332"/>
          </a:xfrm>
          <a:prstGeom prst="rect">
            <a:avLst/>
          </a:prstGeom>
          <a:noFill/>
        </p:spPr>
        <p:txBody>
          <a:bodyPr wrap="square">
            <a:spAutoFit/>
          </a:bodyPr>
          <a:lstStyle/>
          <a:p>
            <a:r>
              <a:rPr lang="en-US" dirty="0"/>
              <a:t>https://www.invid-project.eu/</a:t>
            </a:r>
          </a:p>
        </p:txBody>
      </p:sp>
      <p:sp>
        <p:nvSpPr>
          <p:cNvPr id="5" name="TextBox 4">
            <a:extLst>
              <a:ext uri="{FF2B5EF4-FFF2-40B4-BE49-F238E27FC236}">
                <a16:creationId xmlns:a16="http://schemas.microsoft.com/office/drawing/2014/main" id="{B104E7B4-9F7B-B701-7034-F68DA9D8C33A}"/>
              </a:ext>
            </a:extLst>
          </p:cNvPr>
          <p:cNvSpPr txBox="1"/>
          <p:nvPr/>
        </p:nvSpPr>
        <p:spPr>
          <a:xfrm>
            <a:off x="424672" y="5415924"/>
            <a:ext cx="3043947" cy="369332"/>
          </a:xfrm>
          <a:prstGeom prst="rect">
            <a:avLst/>
          </a:prstGeom>
          <a:noFill/>
        </p:spPr>
        <p:txBody>
          <a:bodyPr wrap="square">
            <a:spAutoFit/>
          </a:bodyPr>
          <a:lstStyle/>
          <a:p>
            <a:r>
              <a:rPr lang="en-US" dirty="0"/>
              <a:t>https://www.factcheck.org/</a:t>
            </a:r>
          </a:p>
        </p:txBody>
      </p:sp>
      <p:pic>
        <p:nvPicPr>
          <p:cNvPr id="7" name="Picture 6">
            <a:extLst>
              <a:ext uri="{FF2B5EF4-FFF2-40B4-BE49-F238E27FC236}">
                <a16:creationId xmlns:a16="http://schemas.microsoft.com/office/drawing/2014/main" id="{5FF12120-FE01-0D3C-E201-4ACBFE4C55BA}"/>
              </a:ext>
            </a:extLst>
          </p:cNvPr>
          <p:cNvPicPr>
            <a:picLocks noChangeAspect="1"/>
          </p:cNvPicPr>
          <p:nvPr/>
        </p:nvPicPr>
        <p:blipFill>
          <a:blip r:embed="rId4"/>
          <a:stretch>
            <a:fillRect/>
          </a:stretch>
        </p:blipFill>
        <p:spPr>
          <a:xfrm>
            <a:off x="248370" y="4780570"/>
            <a:ext cx="3220249" cy="463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24471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3B84A-A8D5-5224-9C39-6CB04964715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EFC870D-1315-9E96-B448-DF1ED0CA1C9B}"/>
              </a:ext>
            </a:extLst>
          </p:cNvPr>
          <p:cNvSpPr txBox="1"/>
          <p:nvPr/>
        </p:nvSpPr>
        <p:spPr>
          <a:xfrm>
            <a:off x="4903132" y="1693491"/>
            <a:ext cx="6697836"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ستشهد المرحلة المقبلة تصاعدًا في دور الذكاء الاصطناعي التوليدي في الكتابة والتحليل والتلخيص.</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يمكن لهذه التقنيات أن تساعد الصحفيين في إنجاز مهام مبدئية بسرعة، لكن يتعين عليهم مراجعة وتحرير المحتوى لضمان الجودة.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التحدي الأخلاقي الأكبر يكمن في التمييز بين المحتوى البشري والمحتوى الآلي، والحفاظ على النزاهة التحريرية.</a:t>
            </a:r>
          </a:p>
        </p:txBody>
      </p:sp>
      <p:sp>
        <p:nvSpPr>
          <p:cNvPr id="24" name="Rectangle 23">
            <a:extLst>
              <a:ext uri="{FF2B5EF4-FFF2-40B4-BE49-F238E27FC236}">
                <a16:creationId xmlns:a16="http://schemas.microsoft.com/office/drawing/2014/main" id="{FFBD5455-9328-D1A6-E263-7540A950F46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624AD2-CC0B-8F3E-C0AB-2CBD6FD8179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BEE29C05-6CB0-3D65-12E2-855D33855CD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التكيف مع الذكاء الاصطناعي التوليدي</a:t>
            </a:r>
          </a:p>
        </p:txBody>
      </p:sp>
      <p:pic>
        <p:nvPicPr>
          <p:cNvPr id="17" name="Graphic 21">
            <a:extLst>
              <a:ext uri="{FF2B5EF4-FFF2-40B4-BE49-F238E27FC236}">
                <a16:creationId xmlns:a16="http://schemas.microsoft.com/office/drawing/2014/main" id="{81D4DA94-F63A-D48D-6EB0-6DFA8A2171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 name="Picture 5">
            <a:extLst>
              <a:ext uri="{FF2B5EF4-FFF2-40B4-BE49-F238E27FC236}">
                <a16:creationId xmlns:a16="http://schemas.microsoft.com/office/drawing/2014/main" id="{E58DDDF1-4AE0-5316-4275-7FA21013A317}"/>
              </a:ext>
            </a:extLst>
          </p:cNvPr>
          <p:cNvPicPr>
            <a:picLocks noChangeAspect="1"/>
          </p:cNvPicPr>
          <p:nvPr/>
        </p:nvPicPr>
        <p:blipFill>
          <a:blip r:embed="rId3"/>
          <a:stretch>
            <a:fillRect/>
          </a:stretch>
        </p:blipFill>
        <p:spPr>
          <a:xfrm>
            <a:off x="191317" y="1852524"/>
            <a:ext cx="4273679" cy="2541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65779FB8-2110-BF32-C501-22630A8487EA}"/>
              </a:ext>
            </a:extLst>
          </p:cNvPr>
          <p:cNvSpPr txBox="1"/>
          <p:nvPr/>
        </p:nvSpPr>
        <p:spPr>
          <a:xfrm>
            <a:off x="775857" y="6107357"/>
            <a:ext cx="2940108" cy="369332"/>
          </a:xfrm>
          <a:prstGeom prst="rect">
            <a:avLst/>
          </a:prstGeom>
          <a:noFill/>
        </p:spPr>
        <p:txBody>
          <a:bodyPr wrap="square">
            <a:spAutoFit/>
          </a:bodyPr>
          <a:lstStyle/>
          <a:p>
            <a:r>
              <a:rPr lang="en-US" dirty="0"/>
              <a:t>https://www.ibm.com/sa-ar</a:t>
            </a:r>
          </a:p>
        </p:txBody>
      </p:sp>
      <p:sp>
        <p:nvSpPr>
          <p:cNvPr id="9" name="TextBox 8">
            <a:extLst>
              <a:ext uri="{FF2B5EF4-FFF2-40B4-BE49-F238E27FC236}">
                <a16:creationId xmlns:a16="http://schemas.microsoft.com/office/drawing/2014/main" id="{ECF8646C-0F8E-8531-E2B3-F3B31881D133}"/>
              </a:ext>
            </a:extLst>
          </p:cNvPr>
          <p:cNvSpPr txBox="1"/>
          <p:nvPr/>
        </p:nvSpPr>
        <p:spPr>
          <a:xfrm>
            <a:off x="775857" y="5584137"/>
            <a:ext cx="2940108" cy="523220"/>
          </a:xfrm>
          <a:prstGeom prst="rect">
            <a:avLst/>
          </a:prstGeom>
          <a:noFill/>
        </p:spPr>
        <p:txBody>
          <a:bodyPr wrap="square">
            <a:spAutoFit/>
          </a:bodyPr>
          <a:lstStyle/>
          <a:p>
            <a:pPr algn="ctr" rtl="1"/>
            <a:r>
              <a:rPr lang="ar-SA" sz="1400" dirty="0">
                <a:solidFill>
                  <a:srgbClr val="FF0000"/>
                </a:solidFill>
                <a:latin typeface="Alexandria" pitchFamily="2" charset="-78"/>
                <a:cs typeface="Alexandria" pitchFamily="2" charset="-78"/>
              </a:rPr>
              <a:t>مجموعة مقالات عن الذكاء الإصطناعي من </a:t>
            </a:r>
            <a:r>
              <a:rPr lang="en-US" sz="1400" dirty="0">
                <a:solidFill>
                  <a:srgbClr val="FF0000"/>
                </a:solidFill>
                <a:latin typeface="Alexandria" pitchFamily="2" charset="-78"/>
                <a:cs typeface="Alexandria" pitchFamily="2" charset="-78"/>
              </a:rPr>
              <a:t>IBM</a:t>
            </a:r>
          </a:p>
        </p:txBody>
      </p:sp>
    </p:spTree>
    <p:extLst>
      <p:ext uri="{BB962C8B-B14F-4D97-AF65-F5344CB8AC3E}">
        <p14:creationId xmlns:p14="http://schemas.microsoft.com/office/powerpoint/2010/main" val="590881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1D1D1-ACD8-648C-C846-7E92D23E6CE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A1B81A2-3E32-CE79-30A1-C3D7ED1880E1}"/>
              </a:ext>
            </a:extLst>
          </p:cNvPr>
          <p:cNvSpPr txBox="1"/>
          <p:nvPr/>
        </p:nvSpPr>
        <p:spPr>
          <a:xfrm>
            <a:off x="1343887" y="1712946"/>
            <a:ext cx="9645707"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مستقبل الصحافة يتجه نحو تقديم "</a:t>
            </a:r>
            <a:r>
              <a:rPr lang="ar-SA" sz="2000" dirty="0">
                <a:solidFill>
                  <a:srgbClr val="C00000"/>
                </a:solidFill>
                <a:latin typeface="Alexandria" charset="0"/>
                <a:cs typeface="Alexandria" charset="0"/>
              </a:rPr>
              <a:t>صحافة الخدمة</a:t>
            </a:r>
            <a:r>
              <a:rPr lang="ar-SA" sz="2000" dirty="0">
                <a:latin typeface="Alexandria" charset="0"/>
                <a:cs typeface="Alexandria" charset="0"/>
              </a:rPr>
              <a:t>"، التي تركز على المعلومات المفيدة والمخصصة لحاجات المستخدم اليومية.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تشمل هذه الخدمات تغطيات خاصة، أدوات تفاعلية، وتوصيات بناءً على الموقع الجغرافي أو الاهتمامات الشخصية.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الصحافة هنا تصبح أكثر قربًا من المستخدم، وتبني علاقة مباشرة وفعالة تسهم في تعزيز المشاركة والولاء.</a:t>
            </a:r>
          </a:p>
        </p:txBody>
      </p:sp>
      <p:sp>
        <p:nvSpPr>
          <p:cNvPr id="24" name="Rectangle 23">
            <a:extLst>
              <a:ext uri="{FF2B5EF4-FFF2-40B4-BE49-F238E27FC236}">
                <a16:creationId xmlns:a16="http://schemas.microsoft.com/office/drawing/2014/main" id="{C92273FC-96D7-668B-E70E-BC5BD471CF7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0FC39A6-4864-6F6D-FD9A-1A719AB6003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5B009AE7-90A6-8671-2DE5-8C2836DF7E3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نموذج صحافة الخدمة الرقمية</a:t>
            </a:r>
          </a:p>
        </p:txBody>
      </p:sp>
      <p:pic>
        <p:nvPicPr>
          <p:cNvPr id="17" name="Graphic 21">
            <a:extLst>
              <a:ext uri="{FF2B5EF4-FFF2-40B4-BE49-F238E27FC236}">
                <a16:creationId xmlns:a16="http://schemas.microsoft.com/office/drawing/2014/main" id="{13F24D72-4885-8F31-6DA3-964BA654D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992702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C3017-C962-4111-4F2E-446354C7500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1B54A6E-B4FA-AB81-6C3B-0232F5D244EF}"/>
              </a:ext>
            </a:extLst>
          </p:cNvPr>
          <p:cNvSpPr txBox="1"/>
          <p:nvPr/>
        </p:nvSpPr>
        <p:spPr>
          <a:xfrm>
            <a:off x="1274323" y="1781040"/>
            <a:ext cx="9888899"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يشير المستقبل إلى اعتماد نماذج اشتراك أكثر مرونة تتيح للمستخدم اختيار نوع المحتوى الذي يريد دعمه والوصول إليه.</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يدفع هذا الاتجاه المؤسسات الإعلامية لتحسين جودة المحتوى، وتجربة المستخدم، والشفافية في ما تقدمه من معلومات.</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الصحفي سيكون مطالبًا بفهم حاجات الجمهور بدقة، وتقديم محتوى يتميز بالعمق والثقة، ليبرر النموذج المدفوع.</a:t>
            </a:r>
          </a:p>
        </p:txBody>
      </p:sp>
      <p:sp>
        <p:nvSpPr>
          <p:cNvPr id="24" name="Rectangle 23">
            <a:extLst>
              <a:ext uri="{FF2B5EF4-FFF2-40B4-BE49-F238E27FC236}">
                <a16:creationId xmlns:a16="http://schemas.microsoft.com/office/drawing/2014/main" id="{5B454055-3A51-E700-DA19-C32BC246047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FB137A-13EB-86F9-4576-EA019FD74D3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6ED548B6-4FE8-255F-F660-7045634AFF3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منصات الأخبار كخدمات اشتراك</a:t>
            </a:r>
          </a:p>
        </p:txBody>
      </p:sp>
      <p:pic>
        <p:nvPicPr>
          <p:cNvPr id="17" name="Graphic 21">
            <a:extLst>
              <a:ext uri="{FF2B5EF4-FFF2-40B4-BE49-F238E27FC236}">
                <a16:creationId xmlns:a16="http://schemas.microsoft.com/office/drawing/2014/main" id="{A1A164E0-ADBE-2FAD-C882-FF2E25B01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04632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F013F-AA49-B40A-565B-F869083FF40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D58B1F6-70BA-9A9B-3EB8-87B7CE7119CD}"/>
              </a:ext>
            </a:extLst>
          </p:cNvPr>
          <p:cNvSpPr txBox="1"/>
          <p:nvPr/>
        </p:nvSpPr>
        <p:spPr>
          <a:xfrm>
            <a:off x="4280170" y="1693491"/>
            <a:ext cx="7320798"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يميل الجيل الرقمي إلى المحتوى التفاعلي الذي يدمج النص، والصورة، والفيديو، والصوت ضمن قصة واحدة متكاملة.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تقنيات مثل </a:t>
            </a:r>
            <a:r>
              <a:rPr lang="en-US" sz="2000" dirty="0" err="1">
                <a:latin typeface="Alexandria" charset="0"/>
                <a:cs typeface="Alexandria" charset="0"/>
              </a:rPr>
              <a:t>Scrollytelling</a:t>
            </a:r>
            <a:r>
              <a:rPr lang="ar-SA" sz="2000" dirty="0">
                <a:latin typeface="Alexandria" charset="0"/>
                <a:cs typeface="Alexandria" charset="0"/>
              </a:rPr>
              <a:t> و</a:t>
            </a:r>
            <a:r>
              <a:rPr lang="en-US" sz="2000" dirty="0" err="1">
                <a:latin typeface="Alexandria" charset="0"/>
                <a:cs typeface="Alexandria" charset="0"/>
              </a:rPr>
              <a:t>WebDocs</a:t>
            </a:r>
            <a:r>
              <a:rPr lang="ar-SA" sz="2000" dirty="0">
                <a:latin typeface="Alexandria" charset="0"/>
                <a:cs typeface="Alexandria" charset="0"/>
              </a:rPr>
              <a:t> ستصبح معيارًا في تقديم القصص الإخبارية بأسلوب جذاب وتشاركي.</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يتطلب هذا النوع من السرد مهارات تحريرية وتقنية متقدمة، من إنتاج المحتوى إلى تصميم التجربة الكاملة للمستخدم.</a:t>
            </a:r>
          </a:p>
        </p:txBody>
      </p:sp>
      <p:sp>
        <p:nvSpPr>
          <p:cNvPr id="24" name="Rectangle 23">
            <a:extLst>
              <a:ext uri="{FF2B5EF4-FFF2-40B4-BE49-F238E27FC236}">
                <a16:creationId xmlns:a16="http://schemas.microsoft.com/office/drawing/2014/main" id="{B458B6DF-754C-7139-9212-22A3B793602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7ABE105-05B5-2EF1-360C-B4E8D881BD3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F555E577-605E-DC8D-D743-53CEB6FC1DD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التحول نحو السرد القصصي التفاعلي</a:t>
            </a:r>
          </a:p>
        </p:txBody>
      </p:sp>
      <p:pic>
        <p:nvPicPr>
          <p:cNvPr id="17" name="Graphic 21">
            <a:extLst>
              <a:ext uri="{FF2B5EF4-FFF2-40B4-BE49-F238E27FC236}">
                <a16:creationId xmlns:a16="http://schemas.microsoft.com/office/drawing/2014/main" id="{FCE7E842-B2D6-963C-89CA-AFA740711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Introducing scrollytelling: the future of immersive data ...">
            <a:extLst>
              <a:ext uri="{FF2B5EF4-FFF2-40B4-BE49-F238E27FC236}">
                <a16:creationId xmlns:a16="http://schemas.microsoft.com/office/drawing/2014/main" id="{1844260F-5469-C8ED-E618-7AFA6E4C4C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704290"/>
            <a:ext cx="3880110" cy="24984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56424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01988-7368-747B-7F50-2AC11DCDC27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B8933FB-D48F-B54A-8EBD-EB0A695C87C1}"/>
              </a:ext>
            </a:extLst>
          </p:cNvPr>
          <p:cNvSpPr txBox="1"/>
          <p:nvPr/>
        </p:nvSpPr>
        <p:spPr>
          <a:xfrm>
            <a:off x="4023360" y="1693491"/>
            <a:ext cx="7577607" cy="4341445"/>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تشير التوجهات إلى أن الجمهور يستهلك المحتوى بشكل أساسي من خلال الهواتف المحمولة، مما يؤثر على تصميم الأخبار.</a:t>
            </a:r>
            <a:endParaRPr lang="en-US" sz="2000" dirty="0">
              <a:latin typeface="Alexandria" charset="0"/>
              <a:cs typeface="Alexandria" charset="0"/>
            </a:endParaRPr>
          </a:p>
          <a:p>
            <a:pPr algn="just" rtl="1">
              <a:lnSpc>
                <a:spcPct val="200000"/>
              </a:lnSpc>
            </a:pPr>
            <a:endParaRPr lang="en-US" sz="10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يتطلب ذلك اعتماد الإخراج المتجاوب وتبني تقنيات تسريع تحميل الصفحات وتبسيط النصوص وتحسين الصور.</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المؤسسات التي لا تتكيف مع هذا التحول ستفقد فرصًا كبيرة في الوصول إلى جمهورها الرقمي المتنقل.</a:t>
            </a:r>
          </a:p>
        </p:txBody>
      </p:sp>
      <p:sp>
        <p:nvSpPr>
          <p:cNvPr id="24" name="Rectangle 23">
            <a:extLst>
              <a:ext uri="{FF2B5EF4-FFF2-40B4-BE49-F238E27FC236}">
                <a16:creationId xmlns:a16="http://schemas.microsoft.com/office/drawing/2014/main" id="{FCB6EF4B-2296-7862-81D9-F0DF201996F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3225FE-6FF1-B2C1-1CC9-A0116BC9E84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B7DDA92E-BD6B-6A73-2036-EC78765949F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التحول إلى بيئات الهواتف المحمولة</a:t>
            </a:r>
          </a:p>
        </p:txBody>
      </p:sp>
      <p:pic>
        <p:nvPicPr>
          <p:cNvPr id="17" name="Graphic 21">
            <a:extLst>
              <a:ext uri="{FF2B5EF4-FFF2-40B4-BE49-F238E27FC236}">
                <a16:creationId xmlns:a16="http://schemas.microsoft.com/office/drawing/2014/main" id="{5EFF3CD9-87A0-9BB0-3CCC-7A5F6AF693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قالب صحيفة الإخباري لوردبريس نجاح عالمي بأيدي عربية - عالم التقنية">
            <a:extLst>
              <a:ext uri="{FF2B5EF4-FFF2-40B4-BE49-F238E27FC236}">
                <a16:creationId xmlns:a16="http://schemas.microsoft.com/office/drawing/2014/main" id="{06CB9397-BB85-2144-C3FC-CD37075180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5856" y="2616933"/>
            <a:ext cx="4449476" cy="2900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3180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5" end="5"/>
                                            </p:txEl>
                                          </p:spTgt>
                                        </p:tgtEl>
                                        <p:attrNameLst>
                                          <p:attrName>style.visibility</p:attrName>
                                        </p:attrNameLst>
                                      </p:cBhvr>
                                      <p:to>
                                        <p:strVal val="visible"/>
                                      </p:to>
                                    </p:set>
                                    <p:animEffect transition="in" filter="fade">
                                      <p:cBhvr>
                                        <p:cTn id="22"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A2BDC-219D-98E5-5497-C0363E4B651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334D919-FBA0-5D32-F749-DA4614D264E2}"/>
              </a:ext>
            </a:extLst>
          </p:cNvPr>
          <p:cNvSpPr txBox="1"/>
          <p:nvPr/>
        </p:nvSpPr>
        <p:spPr>
          <a:xfrm>
            <a:off x="4659549" y="1917227"/>
            <a:ext cx="7028967"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تفرض التكنولوجيا الجديدة تحديات أخلاقية مستجدة، مثل كيفية التعامل مع البيانات الخاصة، وحقوق النشر، وخوارزميات التوزيع.</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أن تتبنى المؤسسات الإعلامية مواثيق محدثة تحكم استخدام الأدوات الرقمية، وتضمن الشفافية والمساءلة.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الصحفي الرقمي يجب أن يطور وعيًا مهنيًا بالأدوات التي يستخدمها، ويفكر في تبعات كل قرار تقني أو تحريري يتخذه.</a:t>
            </a:r>
          </a:p>
        </p:txBody>
      </p:sp>
      <p:sp>
        <p:nvSpPr>
          <p:cNvPr id="24" name="Rectangle 23">
            <a:extLst>
              <a:ext uri="{FF2B5EF4-FFF2-40B4-BE49-F238E27FC236}">
                <a16:creationId xmlns:a16="http://schemas.microsoft.com/office/drawing/2014/main" id="{6076EAA6-090A-B264-640A-5F4E366E822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B30C835-47D5-A149-E980-BCA37CC6E29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3D1A9B44-261F-14E9-FE54-FB2D1DBA0BE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أخلاقيات الصحافة الرقمية في المستقبل</a:t>
            </a:r>
          </a:p>
        </p:txBody>
      </p:sp>
      <p:pic>
        <p:nvPicPr>
          <p:cNvPr id="17" name="Graphic 21">
            <a:extLst>
              <a:ext uri="{FF2B5EF4-FFF2-40B4-BE49-F238E27FC236}">
                <a16:creationId xmlns:a16="http://schemas.microsoft.com/office/drawing/2014/main" id="{C84FF6D4-C3F4-8BC4-ED34-007E1ADF47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الصحافة الالكترونية بديلا عن الصحافة الورقية ؟">
            <a:extLst>
              <a:ext uri="{FF2B5EF4-FFF2-40B4-BE49-F238E27FC236}">
                <a16:creationId xmlns:a16="http://schemas.microsoft.com/office/drawing/2014/main" id="{1C44375C-942D-78BC-6806-BBF9CAF48F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330723"/>
            <a:ext cx="4223604" cy="29805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82527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8C749-2694-47A9-D537-EE1BBCC7A5F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7F03223-CB78-D0B1-9597-9549FE370CF8}"/>
              </a:ext>
            </a:extLst>
          </p:cNvPr>
          <p:cNvSpPr txBox="1"/>
          <p:nvPr/>
        </p:nvSpPr>
        <p:spPr>
          <a:xfrm>
            <a:off x="3553400" y="1739510"/>
            <a:ext cx="7739087"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مع تزايد الحاجة للاستدامة المالية، تتجه المؤسسات الإعلامية لتقديم محتوى مدفوع بجودة عالية ومزايا حصرية.</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هذا النموذج يواجه تحديات في الإقناع، خصوصًا في بيئة رقمية تعوّد فيها الجمهور على مجانية المحتوى.</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لتحقيق النجاح، يجب أن يتميز المحتوى المدفوع بالدقة، العمق، والتخصص، وأن يقدم قيمة لا يمكن العثور عليها مجانًا.</a:t>
            </a:r>
          </a:p>
        </p:txBody>
      </p:sp>
      <p:sp>
        <p:nvSpPr>
          <p:cNvPr id="24" name="Rectangle 23">
            <a:extLst>
              <a:ext uri="{FF2B5EF4-FFF2-40B4-BE49-F238E27FC236}">
                <a16:creationId xmlns:a16="http://schemas.microsoft.com/office/drawing/2014/main" id="{EEB7D392-31BF-390A-0B42-D3ED93A9DB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83BA974-315F-2A5C-E31F-D5BD9F79E3F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69E0F1F7-38C8-F9E2-9056-CBE1120DD73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المحتوى المدفوع مقابل المجاني</a:t>
            </a:r>
          </a:p>
        </p:txBody>
      </p:sp>
      <p:pic>
        <p:nvPicPr>
          <p:cNvPr id="17" name="Graphic 21">
            <a:extLst>
              <a:ext uri="{FF2B5EF4-FFF2-40B4-BE49-F238E27FC236}">
                <a16:creationId xmlns:a16="http://schemas.microsoft.com/office/drawing/2014/main" id="{89382C93-EB08-4C65-3E17-2EE389205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الفرق بين قوالب الووردبريس المجانية وقوالب الووردبريس المدفوعة ...">
            <a:extLst>
              <a:ext uri="{FF2B5EF4-FFF2-40B4-BE49-F238E27FC236}">
                <a16:creationId xmlns:a16="http://schemas.microsoft.com/office/drawing/2014/main" id="{F8C60D66-EEBB-470C-D470-5CC790B7DC8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797" t="14817" r="56637" b="14693"/>
          <a:stretch>
            <a:fillRect/>
          </a:stretch>
        </p:blipFill>
        <p:spPr bwMode="auto">
          <a:xfrm>
            <a:off x="719846" y="1739510"/>
            <a:ext cx="2178996" cy="21003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2" descr="الفرق بين قوالب الووردبريس المجانية وقوالب الووردبريس المدفوعة ...">
            <a:extLst>
              <a:ext uri="{FF2B5EF4-FFF2-40B4-BE49-F238E27FC236}">
                <a16:creationId xmlns:a16="http://schemas.microsoft.com/office/drawing/2014/main" id="{D1B7F5F6-6E15-90B1-4CCC-8ADE563447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360" t="13871" r="7180" b="16405"/>
          <a:stretch>
            <a:fillRect/>
          </a:stretch>
        </p:blipFill>
        <p:spPr bwMode="auto">
          <a:xfrm>
            <a:off x="719846" y="4208441"/>
            <a:ext cx="2153395" cy="21784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98553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C82E3-F9B2-E0F0-1558-2CD47240A1E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7E5363A-660D-9D89-91E2-1491704DD7FC}"/>
              </a:ext>
            </a:extLst>
          </p:cNvPr>
          <p:cNvSpPr txBox="1"/>
          <p:nvPr/>
        </p:nvSpPr>
        <p:spPr>
          <a:xfrm>
            <a:off x="4231532" y="1693491"/>
            <a:ext cx="7369436"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تعتمد العديد من المنصات على تقنيات الذكاء الاصطناعي لتقديم محتوى مخصص يتناسب مع سلوك كل مستخدم.</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يُظهر ذلك تحولًا من الصحافة العامة إلى الصحافة المصممة فرديًا، مما يعزز التفاعل ويزيد زمن التصفح.</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يجب الحذر من الانعزال المعلوماتي، حيث يتلقى المستخدم فقط ما يوافق اهتماماته دون التعرض لوجهات نظر مختلفة.</a:t>
            </a:r>
          </a:p>
        </p:txBody>
      </p:sp>
      <p:sp>
        <p:nvSpPr>
          <p:cNvPr id="24" name="Rectangle 23">
            <a:extLst>
              <a:ext uri="{FF2B5EF4-FFF2-40B4-BE49-F238E27FC236}">
                <a16:creationId xmlns:a16="http://schemas.microsoft.com/office/drawing/2014/main" id="{98178F52-0E5E-27A1-F122-E191B43E52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7F673D-51DA-5864-A331-E61FA361071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28CF6BB0-C923-AFE0-1CE2-EA8A9084363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تجارب المستخدم الشخصية في الأخبار</a:t>
            </a:r>
          </a:p>
        </p:txBody>
      </p:sp>
      <p:pic>
        <p:nvPicPr>
          <p:cNvPr id="17" name="Graphic 21">
            <a:extLst>
              <a:ext uri="{FF2B5EF4-FFF2-40B4-BE49-F238E27FC236}">
                <a16:creationId xmlns:a16="http://schemas.microsoft.com/office/drawing/2014/main" id="{E014ACC2-A3F2-24AF-F7E4-01D0B1434B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0" name="Picture 2" descr="الكتابة لتجربة المستخدم UX Writing: كيف تكتب للمستخدمين؟ - مدونة ...">
            <a:extLst>
              <a:ext uri="{FF2B5EF4-FFF2-40B4-BE49-F238E27FC236}">
                <a16:creationId xmlns:a16="http://schemas.microsoft.com/office/drawing/2014/main" id="{0E064407-5A56-EF65-523D-DD0D23AD79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480" r="22613"/>
          <a:stretch>
            <a:fillRect/>
          </a:stretch>
        </p:blipFill>
        <p:spPr bwMode="auto">
          <a:xfrm>
            <a:off x="191317" y="2226012"/>
            <a:ext cx="3920247" cy="35060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41825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5F637-9C78-2A7A-4BD3-83A8F01E24A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09391A8-4C58-6DEA-0431-6E03B9974EA6}"/>
              </a:ext>
            </a:extLst>
          </p:cNvPr>
          <p:cNvSpPr txBox="1"/>
          <p:nvPr/>
        </p:nvSpPr>
        <p:spPr>
          <a:xfrm>
            <a:off x="4649820" y="1693491"/>
            <a:ext cx="6951147"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بدأ بعض الناشرين بتجربة عرض القصص داخل بيئات الواقع الافتراضي والمعزز ضمن الميتافيرس.</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تتيح هذه التقنية تقديم محتوى تفاعلي، حيث يمكن للمستخدم "العيش داخل القصة" بدلاً من قراءتها فقط.</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هذا النمط يتطلب أدوات إنتاج متقدمة، وتحديات تتعلق بالأخلاق والمحتوى، لكنه يمثل آفاقًا جديدة للابتكار الصحفي.</a:t>
            </a:r>
          </a:p>
        </p:txBody>
      </p:sp>
      <p:sp>
        <p:nvSpPr>
          <p:cNvPr id="24" name="Rectangle 23">
            <a:extLst>
              <a:ext uri="{FF2B5EF4-FFF2-40B4-BE49-F238E27FC236}">
                <a16:creationId xmlns:a16="http://schemas.microsoft.com/office/drawing/2014/main" id="{7B57F48A-58BB-D5EE-6F3C-582AEEDC8FA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1540A17-58EF-BC77-36BC-4A7AF5149C5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4E2D361E-49DF-67D2-227F-DE6A2BCB4FC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الصحافة في بيئة الميتافيرس</a:t>
            </a:r>
          </a:p>
        </p:txBody>
      </p:sp>
      <p:pic>
        <p:nvPicPr>
          <p:cNvPr id="17" name="Graphic 21">
            <a:extLst>
              <a:ext uri="{FF2B5EF4-FFF2-40B4-BE49-F238E27FC236}">
                <a16:creationId xmlns:a16="http://schemas.microsoft.com/office/drawing/2014/main" id="{B0CF5617-272F-6565-EB55-33BE2CD3EB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4" name="Picture 2" descr="وكالة الصحافة الفرنسية: دبي تخوض عالم الميتافيرس">
            <a:extLst>
              <a:ext uri="{FF2B5EF4-FFF2-40B4-BE49-F238E27FC236}">
                <a16:creationId xmlns:a16="http://schemas.microsoft.com/office/drawing/2014/main" id="{085C55BD-9E1A-E0F2-A8C3-0634C9E31E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1968069"/>
            <a:ext cx="4331483" cy="2525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9F328797-812B-E82A-CC28-3E4BDB4890A2}"/>
              </a:ext>
            </a:extLst>
          </p:cNvPr>
          <p:cNvSpPr txBox="1"/>
          <p:nvPr/>
        </p:nvSpPr>
        <p:spPr>
          <a:xfrm>
            <a:off x="330716" y="5455065"/>
            <a:ext cx="4331483" cy="523220"/>
          </a:xfrm>
          <a:prstGeom prst="rect">
            <a:avLst/>
          </a:prstGeom>
          <a:noFill/>
        </p:spPr>
        <p:txBody>
          <a:bodyPr wrap="square">
            <a:spAutoFit/>
          </a:bodyPr>
          <a:lstStyle/>
          <a:p>
            <a:r>
              <a:rPr lang="en-US" sz="1400" dirty="0"/>
              <a:t>https://www.skynewsarabia.com/program/alsabah/technology_and_sustainability/1656675</a:t>
            </a:r>
          </a:p>
        </p:txBody>
      </p:sp>
      <p:sp>
        <p:nvSpPr>
          <p:cNvPr id="5" name="TextBox 4">
            <a:extLst>
              <a:ext uri="{FF2B5EF4-FFF2-40B4-BE49-F238E27FC236}">
                <a16:creationId xmlns:a16="http://schemas.microsoft.com/office/drawing/2014/main" id="{9C1662EE-9BBC-DDEC-8FA2-9EC4E7C08C69}"/>
              </a:ext>
            </a:extLst>
          </p:cNvPr>
          <p:cNvSpPr txBox="1"/>
          <p:nvPr/>
        </p:nvSpPr>
        <p:spPr>
          <a:xfrm>
            <a:off x="64456" y="4984059"/>
            <a:ext cx="4331484" cy="307777"/>
          </a:xfrm>
          <a:prstGeom prst="rect">
            <a:avLst/>
          </a:prstGeom>
          <a:noFill/>
        </p:spPr>
        <p:txBody>
          <a:bodyPr wrap="square">
            <a:spAutoFit/>
          </a:bodyPr>
          <a:lstStyle/>
          <a:p>
            <a:pPr algn="r" rtl="1" fontAlgn="ctr">
              <a:spcAft>
                <a:spcPts val="750"/>
              </a:spcAft>
              <a:buNone/>
            </a:pPr>
            <a:r>
              <a:rPr lang="ar-SA" sz="1400" dirty="0">
                <a:latin typeface="Alexandria" charset="0"/>
                <a:cs typeface="Alexandria" charset="0"/>
              </a:rPr>
              <a:t>هل تصمد الصحافة التقليدية أمام الميتافيرس؟</a:t>
            </a:r>
          </a:p>
        </p:txBody>
      </p:sp>
    </p:spTree>
    <p:extLst>
      <p:ext uri="{BB962C8B-B14F-4D97-AF65-F5344CB8AC3E}">
        <p14:creationId xmlns:p14="http://schemas.microsoft.com/office/powerpoint/2010/main" val="106295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06450-1293-334B-2C2F-B0F48E97067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34736D1-EE67-C70C-0544-F01EE4335AF8}"/>
              </a:ext>
            </a:extLst>
          </p:cNvPr>
          <p:cNvSpPr txBox="1"/>
          <p:nvPr/>
        </p:nvSpPr>
        <p:spPr>
          <a:xfrm>
            <a:off x="4299626" y="1693491"/>
            <a:ext cx="7301341"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يشهد المحتوى الصوتي نموًا متسارعًا من خلال البودكاست والرسائل الصوتية، كوسائل لنقل الأخبار بمرونة.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يعتمد هذا الاتجاه على العلاقة القريبة التي يُنشئها الصوت مع الجمهور، خصوصًا في بيئات التنقل والعمل.</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سيكون على الصحفيين تطوير مهارات السرد الصوتي، واستخدام أدوات التحرير الصوتي والبث عبر المنصات المتخصصة.</a:t>
            </a:r>
          </a:p>
        </p:txBody>
      </p:sp>
      <p:sp>
        <p:nvSpPr>
          <p:cNvPr id="24" name="Rectangle 23">
            <a:extLst>
              <a:ext uri="{FF2B5EF4-FFF2-40B4-BE49-F238E27FC236}">
                <a16:creationId xmlns:a16="http://schemas.microsoft.com/office/drawing/2014/main" id="{42D33B3F-C1E6-D2E9-9BD3-D840470C3FF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B0E6985-B913-93A6-0F29-2DC25450786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2CB0C311-B235-88D1-968F-775221AFDC4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الصحافة الصوتية وتطبيقات البودكاست</a:t>
            </a:r>
          </a:p>
        </p:txBody>
      </p:sp>
      <p:pic>
        <p:nvPicPr>
          <p:cNvPr id="17" name="Graphic 21">
            <a:extLst>
              <a:ext uri="{FF2B5EF4-FFF2-40B4-BE49-F238E27FC236}">
                <a16:creationId xmlns:a16="http://schemas.microsoft.com/office/drawing/2014/main" id="{49B05966-0FD8-194D-B0DC-CDC8473A1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58" name="Picture 2" descr="بودكاست مزيج">
            <a:extLst>
              <a:ext uri="{FF2B5EF4-FFF2-40B4-BE49-F238E27FC236}">
                <a16:creationId xmlns:a16="http://schemas.microsoft.com/office/drawing/2014/main" id="{4D97B9D1-DCF0-8D5F-451A-C4B4B21A5E9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821" b="9423"/>
          <a:stretch>
            <a:fillRect/>
          </a:stretch>
        </p:blipFill>
        <p:spPr bwMode="auto">
          <a:xfrm>
            <a:off x="463585" y="1787522"/>
            <a:ext cx="3190875" cy="3703165"/>
          </a:xfrm>
          <a:prstGeom prst="roundRect">
            <a:avLst>
              <a:gd name="adj" fmla="val 8594"/>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B1518AF-B67E-FED2-5A33-6ABD7C3A126B}"/>
              </a:ext>
            </a:extLst>
          </p:cNvPr>
          <p:cNvSpPr txBox="1"/>
          <p:nvPr/>
        </p:nvSpPr>
        <p:spPr>
          <a:xfrm>
            <a:off x="688232" y="5785641"/>
            <a:ext cx="4282602" cy="307777"/>
          </a:xfrm>
          <a:prstGeom prst="rect">
            <a:avLst/>
          </a:prstGeom>
          <a:noFill/>
        </p:spPr>
        <p:txBody>
          <a:bodyPr wrap="square">
            <a:spAutoFit/>
          </a:bodyPr>
          <a:lstStyle/>
          <a:p>
            <a:r>
              <a:rPr lang="en-US" sz="1400" dirty="0"/>
              <a:t>https://www.alarabiya.net/podcast</a:t>
            </a:r>
          </a:p>
        </p:txBody>
      </p:sp>
    </p:spTree>
    <p:extLst>
      <p:ext uri="{BB962C8B-B14F-4D97-AF65-F5344CB8AC3E}">
        <p14:creationId xmlns:p14="http://schemas.microsoft.com/office/powerpoint/2010/main" val="219755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A1472-FA88-4067-DB89-3FEB1962C4D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430FC3-4C2D-067F-81CE-6EF1BBF26F67}"/>
              </a:ext>
            </a:extLst>
          </p:cNvPr>
          <p:cNvSpPr txBox="1"/>
          <p:nvPr/>
        </p:nvSpPr>
        <p:spPr>
          <a:xfrm>
            <a:off x="4523362" y="1693491"/>
            <a:ext cx="7077606"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بدأت وكالات أنباء ومؤسسات صحفية في استخدام أنظمة </a:t>
            </a:r>
            <a:r>
              <a:rPr lang="en-US" sz="2000" dirty="0">
                <a:latin typeface="Alexandria" charset="0"/>
                <a:cs typeface="Alexandria" charset="0"/>
              </a:rPr>
              <a:t>AI</a:t>
            </a:r>
            <a:r>
              <a:rPr lang="ar-SA" sz="2000" dirty="0">
                <a:latin typeface="Alexandria" charset="0"/>
                <a:cs typeface="Alexandria" charset="0"/>
              </a:rPr>
              <a:t> لإنتاج تقارير أولية، ملخصات، وحتى عناوين جذابة.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يُسرّع ذلك من دورة الإنتاج، ويمنح الصحفيين الوقت للتركيز على الأعمال التحليلية والاستقصائية.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التحدي يتمثل في عدم الاعتماد الكامل على الخوارزميات، والحفاظ على الحسّ الصحفي والبعد الإنساني في التغطية.</a:t>
            </a:r>
          </a:p>
        </p:txBody>
      </p:sp>
      <p:sp>
        <p:nvSpPr>
          <p:cNvPr id="24" name="Rectangle 23">
            <a:extLst>
              <a:ext uri="{FF2B5EF4-FFF2-40B4-BE49-F238E27FC236}">
                <a16:creationId xmlns:a16="http://schemas.microsoft.com/office/drawing/2014/main" id="{456AA181-5FDE-85AA-A50F-7D42FD55218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9CC265-AF31-1747-72F7-0B881F516D1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F5705B98-8D48-075C-9E75-A9101D7D37D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صعود الذكاء الاصطناعي في غرف الأخبار</a:t>
            </a:r>
          </a:p>
        </p:txBody>
      </p:sp>
      <p:pic>
        <p:nvPicPr>
          <p:cNvPr id="17" name="Graphic 21">
            <a:extLst>
              <a:ext uri="{FF2B5EF4-FFF2-40B4-BE49-F238E27FC236}">
                <a16:creationId xmlns:a16="http://schemas.microsoft.com/office/drawing/2014/main" id="{5B9B4B2B-D779-270F-4D09-A1400830EA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صناعة المحتوى: إبداعك مفتاحك للوصول إلى جمهورك وتحقيق أهدافك">
            <a:extLst>
              <a:ext uri="{FF2B5EF4-FFF2-40B4-BE49-F238E27FC236}">
                <a16:creationId xmlns:a16="http://schemas.microsoft.com/office/drawing/2014/main" id="{2F850973-EBD4-357E-1670-827F7CB3F5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771" t="16596" r="9669" b="17163"/>
          <a:stretch>
            <a:fillRect/>
          </a:stretch>
        </p:blipFill>
        <p:spPr bwMode="auto">
          <a:xfrm>
            <a:off x="282103" y="2282671"/>
            <a:ext cx="3856694" cy="31323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61082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A8701-38A0-B14F-2871-0396913EE4F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9CB509F-EA6F-BFB0-2FB0-113DC9C60213}"/>
              </a:ext>
            </a:extLst>
          </p:cNvPr>
          <p:cNvSpPr txBox="1"/>
          <p:nvPr/>
        </p:nvSpPr>
        <p:spPr>
          <a:xfrm>
            <a:off x="4679004" y="1693491"/>
            <a:ext cx="6921964"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يميل الجيل الجديد إلى المحتوى القصير، التفاعلي، والموجّه بصريًا أكثر من النصوص التقليدية.</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كما يفضل الجمهور التصفح عبر الهواتف والاعتماد على التنبيهات والمحتوى الفوري بدلاً من البحث.</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هذه السلوكيات تستوجب من غرف الأخبار إعادة تصميم استراتيجياتها التحريرية والبصرية بالكامل.</a:t>
            </a:r>
          </a:p>
        </p:txBody>
      </p:sp>
      <p:sp>
        <p:nvSpPr>
          <p:cNvPr id="24" name="Rectangle 23">
            <a:extLst>
              <a:ext uri="{FF2B5EF4-FFF2-40B4-BE49-F238E27FC236}">
                <a16:creationId xmlns:a16="http://schemas.microsoft.com/office/drawing/2014/main" id="{248A8113-440C-7D53-1E3E-DEDFB10AC8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A53F2B1-0CB5-F33D-0F7F-F2EB29EED63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0C91078D-D268-30FB-68BC-A46F4FBCC0A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التحولات في سلوك الجمهور الرقمي</a:t>
            </a:r>
          </a:p>
        </p:txBody>
      </p:sp>
      <p:pic>
        <p:nvPicPr>
          <p:cNvPr id="17" name="Graphic 21">
            <a:extLst>
              <a:ext uri="{FF2B5EF4-FFF2-40B4-BE49-F238E27FC236}">
                <a16:creationId xmlns:a16="http://schemas.microsoft.com/office/drawing/2014/main" id="{B931C19A-71A1-E5AC-E72E-0E47C51E2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1506" name="Picture 2" descr="أسرار صناعة المحتوى الفيروسي وكيف ينتشر | أفكارز">
            <a:extLst>
              <a:ext uri="{FF2B5EF4-FFF2-40B4-BE49-F238E27FC236}">
                <a16:creationId xmlns:a16="http://schemas.microsoft.com/office/drawing/2014/main" id="{E7D789F1-13B9-E567-105D-225BA33858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01" r="25455"/>
          <a:stretch>
            <a:fillRect/>
          </a:stretch>
        </p:blipFill>
        <p:spPr bwMode="auto">
          <a:xfrm>
            <a:off x="637907" y="1602398"/>
            <a:ext cx="3754877" cy="4492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08149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7F49E-A221-2422-0DAA-40676E999A8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F1108D2-B0B8-EEA5-9B00-60CE776EAF7C}"/>
              </a:ext>
            </a:extLst>
          </p:cNvPr>
          <p:cNvSpPr txBox="1"/>
          <p:nvPr/>
        </p:nvSpPr>
        <p:spPr>
          <a:xfrm>
            <a:off x="3912190" y="1693491"/>
            <a:ext cx="7688778" cy="431066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مع تطور أدوات التزييف مثل </a:t>
            </a:r>
            <a:r>
              <a:rPr lang="en-US" sz="2000" dirty="0">
                <a:solidFill>
                  <a:srgbClr val="C00000"/>
                </a:solidFill>
                <a:latin typeface="Alexandria" charset="0"/>
                <a:cs typeface="Alexandria" charset="0"/>
              </a:rPr>
              <a:t>Deepfake</a:t>
            </a:r>
            <a:r>
              <a:rPr lang="en-US" sz="2000" dirty="0">
                <a:latin typeface="Alexandria" charset="0"/>
                <a:cs typeface="Alexandria" charset="0"/>
              </a:rPr>
              <a:t>، </a:t>
            </a:r>
            <a:r>
              <a:rPr lang="ar-SA" sz="2000" dirty="0">
                <a:latin typeface="Alexandria" charset="0"/>
                <a:cs typeface="Alexandria" charset="0"/>
              </a:rPr>
              <a:t>تزداد صعوبة التحقق من صحة الصور والفيديوهات المنتشرة.</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ستصبح أدوات التحقق المرئي ضرورة ملحة في المستقبل، ويجب أن تكون جزءًا من تدريب الصحفيين.</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الصحافة الاستقصائية الرقمية تحتاج إلى مهارات تحليل البيانات والميديا للتحقق من الأدلة الرقمية.</a:t>
            </a:r>
          </a:p>
        </p:txBody>
      </p:sp>
      <p:sp>
        <p:nvSpPr>
          <p:cNvPr id="24" name="Rectangle 23">
            <a:extLst>
              <a:ext uri="{FF2B5EF4-FFF2-40B4-BE49-F238E27FC236}">
                <a16:creationId xmlns:a16="http://schemas.microsoft.com/office/drawing/2014/main" id="{C2F0D411-6809-21F0-75B8-51BB3BA93DA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FFA84AF-CA25-4695-45F9-B21ABE6F840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7F8B2775-1204-A82D-035E-B6DA5CAEE91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التحقق من الصور والفيديوهات المزيفة</a:t>
            </a:r>
          </a:p>
        </p:txBody>
      </p:sp>
      <p:pic>
        <p:nvPicPr>
          <p:cNvPr id="17" name="Graphic 21">
            <a:extLst>
              <a:ext uri="{FF2B5EF4-FFF2-40B4-BE49-F238E27FC236}">
                <a16:creationId xmlns:a16="http://schemas.microsoft.com/office/drawing/2014/main" id="{43C19C41-76C4-3C19-6F1F-49B501605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Deepfake Technology Pros &amp; Cons For Digital Marketing">
            <a:extLst>
              <a:ext uri="{FF2B5EF4-FFF2-40B4-BE49-F238E27FC236}">
                <a16:creationId xmlns:a16="http://schemas.microsoft.com/office/drawing/2014/main" id="{F1DC4D2B-1779-6351-A226-635249FAFF6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073"/>
          <a:stretch>
            <a:fillRect/>
          </a:stretch>
        </p:blipFill>
        <p:spPr bwMode="auto">
          <a:xfrm>
            <a:off x="879621" y="4183520"/>
            <a:ext cx="2395918" cy="24699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2" descr="Deepfake Technology Pros &amp; Cons For Digital Marketing">
            <a:extLst>
              <a:ext uri="{FF2B5EF4-FFF2-40B4-BE49-F238E27FC236}">
                <a16:creationId xmlns:a16="http://schemas.microsoft.com/office/drawing/2014/main" id="{D27D00F4-A842-EBFD-5CE6-53667248138E}"/>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49073"/>
          <a:stretch>
            <a:fillRect/>
          </a:stretch>
        </p:blipFill>
        <p:spPr bwMode="auto">
          <a:xfrm>
            <a:off x="909222" y="1633604"/>
            <a:ext cx="2336716" cy="24088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28395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0A24D-6F07-BF43-4EF6-9D37B9E6D05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AB4BCC4-94C5-A098-741C-57ADBAF32F5D}"/>
              </a:ext>
            </a:extLst>
          </p:cNvPr>
          <p:cNvSpPr txBox="1"/>
          <p:nvPr/>
        </p:nvSpPr>
        <p:spPr>
          <a:xfrm>
            <a:off x="6750995" y="1829675"/>
            <a:ext cx="4645691"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تعتمد الصحافة المستقبلية بشكل متزايد على تحليل البيانات الضخمة لصياغة القصص والاستنتاجات، و يتطلب ذلك مهارات في التنقيب، التصوير البصري، حيث أن  هذا الاتجاه يجعل الصحفي باحثًا ومحللًا إلى جانب دوره في الكتابة، مما يثري العمل الإعلامي.</a:t>
            </a:r>
          </a:p>
        </p:txBody>
      </p:sp>
      <p:sp>
        <p:nvSpPr>
          <p:cNvPr id="24" name="Rectangle 23">
            <a:extLst>
              <a:ext uri="{FF2B5EF4-FFF2-40B4-BE49-F238E27FC236}">
                <a16:creationId xmlns:a16="http://schemas.microsoft.com/office/drawing/2014/main" id="{392A02E3-CC94-DF51-897A-E6D8482C1F6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721A4B7-B1CC-72B4-ABFF-2EBB6513AF6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59DC9660-A621-57F5-0BD0-E844583C329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البيانات الضخمة وصحافة البيانات</a:t>
            </a:r>
          </a:p>
        </p:txBody>
      </p:sp>
      <p:pic>
        <p:nvPicPr>
          <p:cNvPr id="17" name="Graphic 21">
            <a:extLst>
              <a:ext uri="{FF2B5EF4-FFF2-40B4-BE49-F238E27FC236}">
                <a16:creationId xmlns:a16="http://schemas.microsoft.com/office/drawing/2014/main" id="{4C818FB8-0623-74EC-6704-6655077F5F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6626" name="Picture 2" descr="البيانات الضخمة (Big Data) - مدونة ماجد">
            <a:extLst>
              <a:ext uri="{FF2B5EF4-FFF2-40B4-BE49-F238E27FC236}">
                <a16:creationId xmlns:a16="http://schemas.microsoft.com/office/drawing/2014/main" id="{AEC602A8-3D9F-93BD-0143-467027C81E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57" y="2189599"/>
            <a:ext cx="5828938" cy="3278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326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89CF9-8035-A12D-670D-A88ED851ACA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8D98390-057A-BB3B-A37D-FBE1383681E8}"/>
              </a:ext>
            </a:extLst>
          </p:cNvPr>
          <p:cNvSpPr txBox="1"/>
          <p:nvPr/>
        </p:nvSpPr>
        <p:spPr>
          <a:xfrm>
            <a:off x="5311302" y="1888951"/>
            <a:ext cx="5920015"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تسمح أدوات التخزين السحابي مثل </a:t>
            </a:r>
            <a:r>
              <a:rPr lang="en-US" sz="2000" dirty="0">
                <a:solidFill>
                  <a:srgbClr val="C00000"/>
                </a:solidFill>
                <a:latin typeface="Alexandria" charset="0"/>
                <a:cs typeface="Alexandria" charset="0"/>
              </a:rPr>
              <a:t>Google</a:t>
            </a:r>
            <a:r>
              <a:rPr lang="en-US" sz="2000" dirty="0">
                <a:latin typeface="Alexandria" charset="0"/>
                <a:cs typeface="Alexandria" charset="0"/>
              </a:rPr>
              <a:t> </a:t>
            </a:r>
            <a:r>
              <a:rPr lang="en-US" sz="2000" dirty="0">
                <a:solidFill>
                  <a:srgbClr val="C00000"/>
                </a:solidFill>
                <a:latin typeface="Alexandria" charset="0"/>
                <a:cs typeface="Alexandria" charset="0"/>
              </a:rPr>
              <a:t>Drive</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و </a:t>
            </a:r>
            <a:r>
              <a:rPr lang="en-US" sz="2000" dirty="0">
                <a:latin typeface="Alexandria" charset="0"/>
                <a:cs typeface="Alexandria" charset="0"/>
              </a:rPr>
              <a:t> </a:t>
            </a:r>
            <a:r>
              <a:rPr lang="en-US" sz="2000" dirty="0">
                <a:solidFill>
                  <a:srgbClr val="C00000"/>
                </a:solidFill>
                <a:latin typeface="Alexandria" charset="0"/>
                <a:cs typeface="Alexandria" charset="0"/>
              </a:rPr>
              <a:t>Dropbox</a:t>
            </a:r>
            <a:r>
              <a:rPr lang="ar-SA" sz="2000" dirty="0">
                <a:latin typeface="Alexandria" charset="0"/>
                <a:cs typeface="Alexandria" charset="0"/>
              </a:rPr>
              <a:t>بتنظيم وإدارة المحتوى بفعالية عبر فرق العمل، و تعتمد غرف الأخبار الحديثة على بيئات العمل السحابية لتسهيل التعاون والتحرير المتزامن للمحتوى، ومع ذلك، تُطرح تحديات في الحماية والخصوصية يجب التعامل معها عبر سياسات واضحة وتدريبات تقنية.</a:t>
            </a:r>
          </a:p>
        </p:txBody>
      </p:sp>
      <p:sp>
        <p:nvSpPr>
          <p:cNvPr id="24" name="Rectangle 23">
            <a:extLst>
              <a:ext uri="{FF2B5EF4-FFF2-40B4-BE49-F238E27FC236}">
                <a16:creationId xmlns:a16="http://schemas.microsoft.com/office/drawing/2014/main" id="{1781F03F-1B0F-5A2F-881F-1BE0C9A10FD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5C705E5-8D9E-5EE2-D9C3-6010C088897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7502DC10-E07E-1FCA-93A1-A4A4F263DA7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الصحافة السحابية</a:t>
            </a:r>
          </a:p>
        </p:txBody>
      </p:sp>
      <p:pic>
        <p:nvPicPr>
          <p:cNvPr id="17" name="Graphic 21">
            <a:extLst>
              <a:ext uri="{FF2B5EF4-FFF2-40B4-BE49-F238E27FC236}">
                <a16:creationId xmlns:a16="http://schemas.microsoft.com/office/drawing/2014/main" id="{5E817F84-772D-C133-B69B-981AF6BCFE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5CF5768C-6C0A-993F-BC06-23EEB99A6972}"/>
              </a:ext>
            </a:extLst>
          </p:cNvPr>
          <p:cNvSpPr txBox="1"/>
          <p:nvPr/>
        </p:nvSpPr>
        <p:spPr>
          <a:xfrm>
            <a:off x="843485" y="3479492"/>
            <a:ext cx="3305945" cy="369332"/>
          </a:xfrm>
          <a:prstGeom prst="rect">
            <a:avLst/>
          </a:prstGeom>
          <a:noFill/>
        </p:spPr>
        <p:txBody>
          <a:bodyPr wrap="square">
            <a:spAutoFit/>
          </a:bodyPr>
          <a:lstStyle/>
          <a:p>
            <a:r>
              <a:rPr lang="en-US" dirty="0"/>
              <a:t>https://drive.google.com/drive/</a:t>
            </a:r>
          </a:p>
        </p:txBody>
      </p:sp>
      <p:pic>
        <p:nvPicPr>
          <p:cNvPr id="27650" name="Picture 2" descr="Use Google Drive with AI | Clio AI">
            <a:extLst>
              <a:ext uri="{FF2B5EF4-FFF2-40B4-BE49-F238E27FC236}">
                <a16:creationId xmlns:a16="http://schemas.microsoft.com/office/drawing/2014/main" id="{1CB5BA5A-82B0-A54B-B469-43FE5883CC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6061" y="2067418"/>
            <a:ext cx="3900791" cy="10767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7652" name="Picture 4" descr="Dropbox Business - Review 2024 - PCMag UK">
            <a:extLst>
              <a:ext uri="{FF2B5EF4-FFF2-40B4-BE49-F238E27FC236}">
                <a16:creationId xmlns:a16="http://schemas.microsoft.com/office/drawing/2014/main" id="{76112144-172D-C91A-8959-8FF26F7F331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9540" b="19453"/>
          <a:stretch>
            <a:fillRect/>
          </a:stretch>
        </p:blipFill>
        <p:spPr bwMode="auto">
          <a:xfrm>
            <a:off x="727440" y="4328808"/>
            <a:ext cx="3538031" cy="11965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B56B29A-5D73-F0EC-F8B0-2E0366BFB4AA}"/>
              </a:ext>
            </a:extLst>
          </p:cNvPr>
          <p:cNvSpPr txBox="1"/>
          <p:nvPr/>
        </p:nvSpPr>
        <p:spPr>
          <a:xfrm>
            <a:off x="1097377" y="5830286"/>
            <a:ext cx="2925983" cy="369332"/>
          </a:xfrm>
          <a:prstGeom prst="rect">
            <a:avLst/>
          </a:prstGeom>
          <a:noFill/>
        </p:spPr>
        <p:txBody>
          <a:bodyPr wrap="square">
            <a:spAutoFit/>
          </a:bodyPr>
          <a:lstStyle/>
          <a:p>
            <a:r>
              <a:rPr lang="en-US" dirty="0"/>
              <a:t>https://www.dropbox.com/</a:t>
            </a:r>
          </a:p>
        </p:txBody>
      </p:sp>
    </p:spTree>
    <p:extLst>
      <p:ext uri="{BB962C8B-B14F-4D97-AF65-F5344CB8AC3E}">
        <p14:creationId xmlns:p14="http://schemas.microsoft.com/office/powerpoint/2010/main" val="810520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5E72F-1E97-8296-BF5A-4A8BFA8FFA5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8C026B7-0B80-0702-2928-2CD80F4FFB19}"/>
              </a:ext>
            </a:extLst>
          </p:cNvPr>
          <p:cNvSpPr txBox="1"/>
          <p:nvPr/>
        </p:nvSpPr>
        <p:spPr>
          <a:xfrm>
            <a:off x="5972782" y="1693491"/>
            <a:ext cx="5628185"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تطور الذكاء الاصطناعي ليشمل معالجة اللغة الطبيعية وتحليل المشاعر في المقالات وتعليقات الجمهور، وتستخدم بعض المنصات هذه التحليلات لتحسين عناوين الأخبار وتوقع ردود فعل الجمهور مسبقًا، لذلك،  سيتعين على الصحفيين فهم هذه الأدوات، والتعامل معها دون فقدان الطابع البشري للمحتوى.</a:t>
            </a:r>
          </a:p>
        </p:txBody>
      </p:sp>
      <p:sp>
        <p:nvSpPr>
          <p:cNvPr id="24" name="Rectangle 23">
            <a:extLst>
              <a:ext uri="{FF2B5EF4-FFF2-40B4-BE49-F238E27FC236}">
                <a16:creationId xmlns:a16="http://schemas.microsoft.com/office/drawing/2014/main" id="{616F8735-B4A6-ED2E-6BE2-3EF50A38167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166CC8C-5621-E412-8503-23C2CE9C56C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9CBCCC80-AD52-2B37-A385-0A8AB5AABD6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الذكاء العاطفي واللغة الطبيعية في الأخبار</a:t>
            </a:r>
          </a:p>
        </p:txBody>
      </p:sp>
      <p:pic>
        <p:nvPicPr>
          <p:cNvPr id="17" name="Graphic 21">
            <a:extLst>
              <a:ext uri="{FF2B5EF4-FFF2-40B4-BE49-F238E27FC236}">
                <a16:creationId xmlns:a16="http://schemas.microsoft.com/office/drawing/2014/main" id="{0D1BF37B-9559-5A61-A2D3-7445B97520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5604" name="Picture 4" descr="ما هو الذكاء العاطفي وكيف أقوم بتطويره | Emotional Intelligence">
            <a:extLst>
              <a:ext uri="{FF2B5EF4-FFF2-40B4-BE49-F238E27FC236}">
                <a16:creationId xmlns:a16="http://schemas.microsoft.com/office/drawing/2014/main" id="{69B9ADA5-EFE0-C4C7-2A5A-1316B1A79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231913"/>
            <a:ext cx="5528789" cy="31135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3828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12892-D4B7-ED50-A310-387D8EC01C7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66EBFC2-4FFE-AD22-5507-9B0A0665523F}"/>
              </a:ext>
            </a:extLst>
          </p:cNvPr>
          <p:cNvSpPr txBox="1"/>
          <p:nvPr/>
        </p:nvSpPr>
        <p:spPr>
          <a:xfrm>
            <a:off x="5058383" y="2173512"/>
            <a:ext cx="6257454"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بدأ الإعلام يتقاطع مع التعليم الرقمي عبر إنتاج محتوى صحفي تثقيفي يخاطب الجمهور بأساليب تعليمية، حيث تقدم منصات مثل </a:t>
            </a:r>
            <a:r>
              <a:rPr lang="en-US" sz="2000" dirty="0">
                <a:latin typeface="Alexandria" charset="0"/>
                <a:cs typeface="Alexandria" charset="0"/>
              </a:rPr>
              <a:t>Vox</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و </a:t>
            </a:r>
            <a:r>
              <a:rPr lang="en-US" sz="2000" dirty="0">
                <a:latin typeface="Alexandria" charset="0"/>
                <a:cs typeface="Alexandria" charset="0"/>
              </a:rPr>
              <a:t>AJ+</a:t>
            </a:r>
            <a:r>
              <a:rPr lang="ar-SA" sz="2000" dirty="0">
                <a:latin typeface="Alexandria" charset="0"/>
                <a:cs typeface="Alexandria" charset="0"/>
              </a:rPr>
              <a:t> نماذج ناجحة تشرح المفاهيم المعقدة بطريقة بصرية ومبسطة، ويشكل هذا النوع من الصحافة مجالًا جديدًا للابتكار والتأثير المعرفي في المجتمع.</a:t>
            </a:r>
          </a:p>
        </p:txBody>
      </p:sp>
      <p:sp>
        <p:nvSpPr>
          <p:cNvPr id="24" name="Rectangle 23">
            <a:extLst>
              <a:ext uri="{FF2B5EF4-FFF2-40B4-BE49-F238E27FC236}">
                <a16:creationId xmlns:a16="http://schemas.microsoft.com/office/drawing/2014/main" id="{7438AD17-4DBE-3A95-78CC-31FD83EB6B9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CD497CA-DBF4-5B6F-6C51-8E557671C89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18ABF18D-A3D5-4E30-D873-E75014C3EFD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الصحافة والتعليم التفاعلي</a:t>
            </a:r>
          </a:p>
        </p:txBody>
      </p:sp>
      <p:pic>
        <p:nvPicPr>
          <p:cNvPr id="17" name="Graphic 21">
            <a:extLst>
              <a:ext uri="{FF2B5EF4-FFF2-40B4-BE49-F238E27FC236}">
                <a16:creationId xmlns:a16="http://schemas.microsoft.com/office/drawing/2014/main" id="{F99EAA67-2C5C-99E8-FF2F-3CE9DF1D68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40813696-7F43-B3FA-F90D-D630E037C751}"/>
              </a:ext>
            </a:extLst>
          </p:cNvPr>
          <p:cNvSpPr txBox="1"/>
          <p:nvPr/>
        </p:nvSpPr>
        <p:spPr>
          <a:xfrm>
            <a:off x="1198935" y="6081970"/>
            <a:ext cx="6104106" cy="369332"/>
          </a:xfrm>
          <a:prstGeom prst="rect">
            <a:avLst/>
          </a:prstGeom>
          <a:noFill/>
        </p:spPr>
        <p:txBody>
          <a:bodyPr wrap="square">
            <a:spAutoFit/>
          </a:bodyPr>
          <a:lstStyle/>
          <a:p>
            <a:r>
              <a:rPr lang="en-US" dirty="0"/>
              <a:t>https://global.ajplus.net/</a:t>
            </a:r>
          </a:p>
        </p:txBody>
      </p:sp>
      <p:sp>
        <p:nvSpPr>
          <p:cNvPr id="5" name="TextBox 4">
            <a:extLst>
              <a:ext uri="{FF2B5EF4-FFF2-40B4-BE49-F238E27FC236}">
                <a16:creationId xmlns:a16="http://schemas.microsoft.com/office/drawing/2014/main" id="{0CE757E7-2130-B82E-8216-5EB8CC582339}"/>
              </a:ext>
            </a:extLst>
          </p:cNvPr>
          <p:cNvSpPr txBox="1"/>
          <p:nvPr/>
        </p:nvSpPr>
        <p:spPr>
          <a:xfrm>
            <a:off x="1427535" y="3787269"/>
            <a:ext cx="2823453" cy="369332"/>
          </a:xfrm>
          <a:prstGeom prst="rect">
            <a:avLst/>
          </a:prstGeom>
          <a:noFill/>
        </p:spPr>
        <p:txBody>
          <a:bodyPr wrap="square">
            <a:spAutoFit/>
          </a:bodyPr>
          <a:lstStyle/>
          <a:p>
            <a:r>
              <a:rPr lang="en-US" dirty="0"/>
              <a:t>https://www.vox.com/</a:t>
            </a:r>
          </a:p>
        </p:txBody>
      </p:sp>
      <p:pic>
        <p:nvPicPr>
          <p:cNvPr id="7" name="Picture 6">
            <a:extLst>
              <a:ext uri="{FF2B5EF4-FFF2-40B4-BE49-F238E27FC236}">
                <a16:creationId xmlns:a16="http://schemas.microsoft.com/office/drawing/2014/main" id="{7A0A4B5B-C717-A84A-A5A6-93AEF964D863}"/>
              </a:ext>
            </a:extLst>
          </p:cNvPr>
          <p:cNvPicPr>
            <a:picLocks noChangeAspect="1"/>
          </p:cNvPicPr>
          <p:nvPr/>
        </p:nvPicPr>
        <p:blipFill>
          <a:blip r:embed="rId3"/>
          <a:stretch>
            <a:fillRect/>
          </a:stretch>
        </p:blipFill>
        <p:spPr>
          <a:xfrm>
            <a:off x="1198935" y="1939712"/>
            <a:ext cx="2823453" cy="16250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578" name="Picture 2" descr="AJ+ - Wikipedia">
            <a:extLst>
              <a:ext uri="{FF2B5EF4-FFF2-40B4-BE49-F238E27FC236}">
                <a16:creationId xmlns:a16="http://schemas.microsoft.com/office/drawing/2014/main" id="{EA0174FC-924E-C1F7-1CE5-E7495A570B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68904" y="4399936"/>
            <a:ext cx="1868926" cy="16820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86653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1B621-EB75-9718-ECDD-C25690E4663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1816EFF-76AE-5CC0-4846-C0BFBD8C77DE}"/>
              </a:ext>
            </a:extLst>
          </p:cNvPr>
          <p:cNvSpPr txBox="1"/>
          <p:nvPr/>
        </p:nvSpPr>
        <p:spPr>
          <a:xfrm>
            <a:off x="6196518" y="1693491"/>
            <a:ext cx="5404449"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تتيح أدوات مثل </a:t>
            </a:r>
            <a:r>
              <a:rPr lang="en-US" sz="2000" dirty="0">
                <a:solidFill>
                  <a:srgbClr val="C00000"/>
                </a:solidFill>
                <a:latin typeface="Alexandria" charset="0"/>
                <a:cs typeface="Alexandria" charset="0"/>
              </a:rPr>
              <a:t>Google Translate</a:t>
            </a:r>
            <a:r>
              <a:rPr lang="en-US" sz="2000" dirty="0">
                <a:latin typeface="Alexandria" charset="0"/>
                <a:cs typeface="Alexandria" charset="0"/>
              </a:rPr>
              <a:t> </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نشر المحتوى بلغات متعددة بسرعة وبدقة متزايدة، ويمكّن ذلك المؤسسات الإعلامية من الوصول لجمهور عالمي دون الحاجة لفرق تحريرية بكل اللغات، ولكن مع ذلك، يجب مراجعة المحتوى المترجم تحريريًا لتفادي فقدان الدقة الثقافية والسياقية للمعلومة.</a:t>
            </a:r>
          </a:p>
        </p:txBody>
      </p:sp>
      <p:sp>
        <p:nvSpPr>
          <p:cNvPr id="24" name="Rectangle 23">
            <a:extLst>
              <a:ext uri="{FF2B5EF4-FFF2-40B4-BE49-F238E27FC236}">
                <a16:creationId xmlns:a16="http://schemas.microsoft.com/office/drawing/2014/main" id="{86CE3DAB-CFC9-EDC9-DFCA-5B109850A75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DD0F4F2-035A-FF30-55B4-FA6B70571AA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874DB20B-6A9B-8F2C-AA57-FF3FE8341CF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أدوات الترجمة الفورية والتعدد اللغوي</a:t>
            </a:r>
          </a:p>
        </p:txBody>
      </p:sp>
      <p:pic>
        <p:nvPicPr>
          <p:cNvPr id="17" name="Graphic 21">
            <a:extLst>
              <a:ext uri="{FF2B5EF4-FFF2-40B4-BE49-F238E27FC236}">
                <a16:creationId xmlns:a16="http://schemas.microsoft.com/office/drawing/2014/main" id="{E32662AF-7F9F-20AC-1936-7615DBAE80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A38E0357-949C-36DC-961C-DB01A432275F}"/>
              </a:ext>
            </a:extLst>
          </p:cNvPr>
          <p:cNvPicPr>
            <a:picLocks noChangeAspect="1"/>
          </p:cNvPicPr>
          <p:nvPr/>
        </p:nvPicPr>
        <p:blipFill>
          <a:blip r:embed="rId3"/>
          <a:stretch>
            <a:fillRect/>
          </a:stretch>
        </p:blipFill>
        <p:spPr>
          <a:xfrm>
            <a:off x="341817" y="2240271"/>
            <a:ext cx="5494779" cy="2592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E142D368-900B-20ED-23BA-AB3177CF5D2C}"/>
              </a:ext>
            </a:extLst>
          </p:cNvPr>
          <p:cNvSpPr txBox="1"/>
          <p:nvPr/>
        </p:nvSpPr>
        <p:spPr>
          <a:xfrm>
            <a:off x="1534538" y="5067554"/>
            <a:ext cx="3076373" cy="369332"/>
          </a:xfrm>
          <a:prstGeom prst="rect">
            <a:avLst/>
          </a:prstGeom>
          <a:noFill/>
        </p:spPr>
        <p:txBody>
          <a:bodyPr wrap="square">
            <a:spAutoFit/>
          </a:bodyPr>
          <a:lstStyle/>
          <a:p>
            <a:r>
              <a:rPr lang="en-US" dirty="0"/>
              <a:t>https://translate.google.com/</a:t>
            </a:r>
          </a:p>
        </p:txBody>
      </p:sp>
    </p:spTree>
    <p:extLst>
      <p:ext uri="{BB962C8B-B14F-4D97-AF65-F5344CB8AC3E}">
        <p14:creationId xmlns:p14="http://schemas.microsoft.com/office/powerpoint/2010/main" val="1148138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9222E-7372-61F9-4C1B-F68CC6D6991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63D3ADF-7567-01E5-CF34-FD1D789B7C27}"/>
              </a:ext>
            </a:extLst>
          </p:cNvPr>
          <p:cNvSpPr txBox="1"/>
          <p:nvPr/>
        </p:nvSpPr>
        <p:spPr>
          <a:xfrm>
            <a:off x="836579" y="1693491"/>
            <a:ext cx="10764390" cy="4953344"/>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تتجه بعض المؤسسات الكبرى إلى تطوير خوارزميات تحرير آلية تكتب الأخبار، العناوين، وحتى القصص التحليلية.</a:t>
            </a:r>
          </a:p>
          <a:p>
            <a:pPr algn="just" rtl="1">
              <a:lnSpc>
                <a:spcPct val="200000"/>
              </a:lnSpc>
            </a:pPr>
            <a:endParaRPr lang="ar-SA" sz="5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تشمل هذه التطبيقات </a:t>
            </a:r>
            <a:r>
              <a:rPr lang="en-US" sz="2000" dirty="0">
                <a:solidFill>
                  <a:srgbClr val="C00000"/>
                </a:solidFill>
                <a:latin typeface="Alexandria" charset="0"/>
                <a:cs typeface="Alexandria" charset="0"/>
              </a:rPr>
              <a:t>Reuters News Tracer </a:t>
            </a:r>
            <a:r>
              <a:rPr lang="ar-SA" sz="2000" dirty="0">
                <a:solidFill>
                  <a:srgbClr val="C00000"/>
                </a:solidFill>
                <a:latin typeface="Alexandria" charset="0"/>
                <a:cs typeface="Alexandria" charset="0"/>
              </a:rPr>
              <a:t> </a:t>
            </a:r>
            <a:r>
              <a:rPr lang="ar-SA" sz="2000" dirty="0">
                <a:latin typeface="Alexandria" charset="0"/>
                <a:cs typeface="Alexandria" charset="0"/>
              </a:rPr>
              <a:t>و </a:t>
            </a:r>
            <a:r>
              <a:rPr lang="en-US" sz="2000" dirty="0">
                <a:solidFill>
                  <a:srgbClr val="C00000"/>
                </a:solidFill>
                <a:latin typeface="Alexandria" charset="0"/>
                <a:cs typeface="Alexandria" charset="0"/>
              </a:rPr>
              <a:t>Bloomberg Cyborg</a:t>
            </a:r>
            <a:r>
              <a:rPr lang="en-US" sz="2000" dirty="0">
                <a:latin typeface="Alexandria" charset="0"/>
                <a:cs typeface="Alexandria" charset="0"/>
              </a:rPr>
              <a:t>، </a:t>
            </a:r>
            <a:r>
              <a:rPr lang="ar-SA" sz="2000" dirty="0">
                <a:latin typeface="Alexandria" charset="0"/>
                <a:cs typeface="Alexandria" charset="0"/>
              </a:rPr>
              <a:t>وهي نماذج متقدمة لا تزال تحت المتابعة.</a:t>
            </a:r>
          </a:p>
          <a:p>
            <a:pPr algn="just" rtl="1">
              <a:lnSpc>
                <a:spcPct val="200000"/>
              </a:lnSpc>
            </a:pPr>
            <a:endParaRPr lang="ar-SA" sz="500" dirty="0">
              <a:latin typeface="Alexandria" charset="0"/>
              <a:cs typeface="Alexandria" charset="0"/>
            </a:endParaRP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يجب على الصحفيين فهم هذه النماذج، ومراقبة نتائجها، وضبطها بما يتماشى مع القيم الصحفية.</a:t>
            </a:r>
          </a:p>
          <a:p>
            <a:pPr algn="just" rtl="1">
              <a:lnSpc>
                <a:spcPct val="200000"/>
              </a:lnSpc>
            </a:pPr>
            <a:r>
              <a:rPr lang="ar-SA" sz="1600" dirty="0">
                <a:solidFill>
                  <a:srgbClr val="C00000"/>
                </a:solidFill>
                <a:latin typeface="Alexandria" charset="0"/>
                <a:cs typeface="Alexandria" charset="0"/>
              </a:rPr>
              <a:t>روابط لمزيد من اللإطلاع على هذه الأدوات</a:t>
            </a:r>
          </a:p>
          <a:p>
            <a:pPr algn="ctr" rtl="1">
              <a:lnSpc>
                <a:spcPct val="200000"/>
              </a:lnSpc>
            </a:pPr>
            <a:r>
              <a:rPr lang="en-US" sz="1400" dirty="0">
                <a:latin typeface="Alexandria" charset="0"/>
                <a:cs typeface="Alexandria" charset="0"/>
              </a:rPr>
              <a:t>https://www.thomsonreuters.com/en/institute</a:t>
            </a:r>
            <a:r>
              <a:rPr lang="ar-SA" sz="1400" dirty="0">
                <a:latin typeface="Alexandria" charset="0"/>
                <a:cs typeface="Alexandria" charset="0"/>
              </a:rPr>
              <a:t>     -       </a:t>
            </a:r>
            <a:r>
              <a:rPr lang="en-US" sz="1400" dirty="0">
                <a:latin typeface="Alexandria" charset="0"/>
                <a:cs typeface="Alexandria" charset="0"/>
              </a:rPr>
              <a:t>https://ieeexplore.ieee.org/document/8258082</a:t>
            </a:r>
            <a:endParaRPr lang="ar-SA" sz="1400" dirty="0">
              <a:latin typeface="Alexandria" charset="0"/>
              <a:cs typeface="Alexandria" charset="0"/>
            </a:endParaRPr>
          </a:p>
        </p:txBody>
      </p:sp>
      <p:sp>
        <p:nvSpPr>
          <p:cNvPr id="24" name="Rectangle 23">
            <a:extLst>
              <a:ext uri="{FF2B5EF4-FFF2-40B4-BE49-F238E27FC236}">
                <a16:creationId xmlns:a16="http://schemas.microsoft.com/office/drawing/2014/main" id="{24B8D582-B702-93A2-C4D6-6B368A0D318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6436D89-0F96-F87F-ADCA-91B8955E411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3B04B39E-9494-2337-14BD-5F87FAD3B78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صحافة الذكاء الاصطناعي المتقدمة</a:t>
            </a:r>
          </a:p>
        </p:txBody>
      </p:sp>
      <p:pic>
        <p:nvPicPr>
          <p:cNvPr id="17" name="Graphic 21">
            <a:extLst>
              <a:ext uri="{FF2B5EF4-FFF2-40B4-BE49-F238E27FC236}">
                <a16:creationId xmlns:a16="http://schemas.microsoft.com/office/drawing/2014/main" id="{FC86CB98-2BD9-2C2C-B000-6211E09E61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33900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5" end="5"/>
                                            </p:txEl>
                                          </p:spTgt>
                                        </p:tgtEl>
                                        <p:attrNameLst>
                                          <p:attrName>style.visibility</p:attrName>
                                        </p:attrNameLst>
                                      </p:cBhvr>
                                      <p:to>
                                        <p:strVal val="visible"/>
                                      </p:to>
                                    </p:set>
                                    <p:animEffect transition="in" filter="fade">
                                      <p:cBhvr>
                                        <p:cTn id="27" dur="500"/>
                                        <p:tgtEl>
                                          <p:spTgt spid="2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ECA87-7D28-7B07-D634-D8FB8A4B271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85F0C5C-FBD5-14A2-8CBE-A26A2B141E01}"/>
              </a:ext>
            </a:extLst>
          </p:cNvPr>
          <p:cNvSpPr txBox="1"/>
          <p:nvPr/>
        </p:nvSpPr>
        <p:spPr>
          <a:xfrm>
            <a:off x="943582" y="1498931"/>
            <a:ext cx="10657386" cy="5233997"/>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ستكون غرف الأخبار المستقبلية مدمجة مع تقنيات ذكية تشمل إدارة تلقائية للمهام، وتنبيهات آنية، وتحليلات في الزمن الحقيقي، هذا التحول يقلل الوقت، ويزيد دقة المتابعة الإخبارية، ويجعل سير العمل أكثر كفاءة وتخصصًا، وإن نجاح هذه الغرف يتوقف على تدريب الطواقم، والتكامل بين العنصر البشري والتقني.</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كما أن هذه الغرف الذكية ستفتح المجال لتخصيص المحتوى وفق اهتمامات الجمهور وسلوكه، مما يعزز التفاعل ويزيد من الولاء للمؤسسة الإعلامية. ومع ذلك، يبقى الحفاظ على التنوع في التغطية والتوازن في المعالجة أمرًا جوهريًا، حتى لا تتحول أدوات التخصيص إلى فقاعات معلوماتية تحد من أفق المتلقي وتضعف دوره كمواطن مطلع وفاعل.</a:t>
            </a:r>
          </a:p>
        </p:txBody>
      </p:sp>
      <p:sp>
        <p:nvSpPr>
          <p:cNvPr id="24" name="Rectangle 23">
            <a:extLst>
              <a:ext uri="{FF2B5EF4-FFF2-40B4-BE49-F238E27FC236}">
                <a16:creationId xmlns:a16="http://schemas.microsoft.com/office/drawing/2014/main" id="{F74851C1-B5EB-25B3-879E-3D4163B63B4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D89AD20-BDCA-6D66-7452-AE0C130D68A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81BE2D3B-627D-1400-B062-DBE51241903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مستقبل غرف الأخبار الذكية</a:t>
            </a:r>
          </a:p>
        </p:txBody>
      </p:sp>
      <p:pic>
        <p:nvPicPr>
          <p:cNvPr id="17" name="Graphic 21">
            <a:extLst>
              <a:ext uri="{FF2B5EF4-FFF2-40B4-BE49-F238E27FC236}">
                <a16:creationId xmlns:a16="http://schemas.microsoft.com/office/drawing/2014/main" id="{A5BDEE62-AE18-C004-A5C8-E5663DEEA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8782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C4C33-46BE-0D38-1F86-4ABAD1DED50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26F9273-DA8F-D19C-54BC-E786FD7B4344}"/>
              </a:ext>
            </a:extLst>
          </p:cNvPr>
          <p:cNvSpPr txBox="1"/>
          <p:nvPr/>
        </p:nvSpPr>
        <p:spPr>
          <a:xfrm>
            <a:off x="904672" y="1693491"/>
            <a:ext cx="10696296" cy="4618444"/>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تعتمد المنصات على خوارزميات لتحديد ما يصل للجمهور، ما قد يسبب انحيازًا أو تحجيمًا للمحتوى، ويجب على الصحافة أن تراجع خوارزميات التوزيع وتطالب بالشفافية في أنظمة التوصية، يفتح ذلك مجالًا للنقاش الأخلاقي حول سلطة التكنولوجيا على حرية تدفق المعلومات.</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كما يتوجب على المؤسسات الإعلامية تطوير استراتيجيات بديلة لتوسيع الوصول للجمهور بعيدًا عن تحكم الخوارزميات، مثل بناء قواعد بيانات للمشتركين، وتعزيز النشرات البريدية، والتواجد المتنوع عبر منصات متعددة، لأن هذا التنوع يقلل من الاعتماد المفرط على طرف تقني واحد، ويحافظ على استقلالية الصحافة وقدرتها على إيصال رسالتها دون تصفية أو تحكم غير مبرر.</a:t>
            </a:r>
          </a:p>
        </p:txBody>
      </p:sp>
      <p:sp>
        <p:nvSpPr>
          <p:cNvPr id="24" name="Rectangle 23">
            <a:extLst>
              <a:ext uri="{FF2B5EF4-FFF2-40B4-BE49-F238E27FC236}">
                <a16:creationId xmlns:a16="http://schemas.microsoft.com/office/drawing/2014/main" id="{CCC6280A-15DF-D153-332C-D81364D53AB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1A4ADE7-4B47-E168-F526-2F170CEF44B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29FC1EC8-BEE0-43DE-195B-6AC0E973BC8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تحديات التحيز الخوارزمي</a:t>
            </a:r>
          </a:p>
        </p:txBody>
      </p:sp>
      <p:pic>
        <p:nvPicPr>
          <p:cNvPr id="17" name="Graphic 21">
            <a:extLst>
              <a:ext uri="{FF2B5EF4-FFF2-40B4-BE49-F238E27FC236}">
                <a16:creationId xmlns:a16="http://schemas.microsoft.com/office/drawing/2014/main" id="{48E2F329-47DE-A1E1-1921-0B1C81754A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92812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8FB8-C4D3-BCD7-C6FC-CC979FAD73A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AF4D323-7DFA-B6A6-8C5C-27EA51A0F25C}"/>
              </a:ext>
            </a:extLst>
          </p:cNvPr>
          <p:cNvSpPr txBox="1"/>
          <p:nvPr/>
        </p:nvSpPr>
        <p:spPr>
          <a:xfrm>
            <a:off x="943582" y="1693491"/>
            <a:ext cx="10657386" cy="4618444"/>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تقدم تقنية البلوك تشين حلولًا مستقبلية لحماية حقوق النشر، وتوثيق مصدر المحتوى الرقمي، تسمح هذه التقنية بإنشاء محتوى مؤمن يمكن تتبعه، ومشاركته دون فقدان حقوق صاحبه، وقد تسهم في تمكين الصحفيين المستقلين من الربح الآمن والمباشر من أعمالهم.</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يمكن لتقنية الواقع المعزز والافتراضي أن تفتح آفاقًا جديدة في سرد القصص الصحفية، من خلال تقديم تجارب تتيح للجمهور التفاعل مع الأحداث كما لو كان جزءًا منها، حيث أن هذه الابتكارات لا تعزز فقط جذب الانتباه، بل ترفع من مستوى الفهم والتأثير، مما يمنح الصحافة أدوات قوية لتوصيل الرسائل بطرق غير تقليدية وأكثر عمقًا.</a:t>
            </a:r>
          </a:p>
        </p:txBody>
      </p:sp>
      <p:sp>
        <p:nvSpPr>
          <p:cNvPr id="24" name="Rectangle 23">
            <a:extLst>
              <a:ext uri="{FF2B5EF4-FFF2-40B4-BE49-F238E27FC236}">
                <a16:creationId xmlns:a16="http://schemas.microsoft.com/office/drawing/2014/main" id="{F3344880-BB36-36F8-52C6-B971C3798FE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BA5CF5D-EDB4-C0D6-8F6B-4889AA411DC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E3EDA1A3-707E-7DCF-6B4B-3B50E0A6143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مستقبل ملكية المحتوى والبلوك تشين</a:t>
            </a:r>
          </a:p>
        </p:txBody>
      </p:sp>
      <p:pic>
        <p:nvPicPr>
          <p:cNvPr id="17" name="Graphic 21">
            <a:extLst>
              <a:ext uri="{FF2B5EF4-FFF2-40B4-BE49-F238E27FC236}">
                <a16:creationId xmlns:a16="http://schemas.microsoft.com/office/drawing/2014/main" id="{D9247B92-C6F0-8F36-8B4C-D7A36C48B5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921929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EF494-8E22-3AC1-AD84-CCEFA03336F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DA35985-B7D4-7D96-86EC-2DBD04A4B872}"/>
              </a:ext>
            </a:extLst>
          </p:cNvPr>
          <p:cNvSpPr txBox="1"/>
          <p:nvPr/>
        </p:nvSpPr>
        <p:spPr>
          <a:xfrm>
            <a:off x="943582" y="1693491"/>
            <a:ext cx="10657386" cy="4618444"/>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يتطلب المستقبل الصحفي مهارات تقنية، تحليلية، وإبداعية متكاملة لا تقتصر على الكتابة فقط، يجب أن يكون الصحفي ملمًا بالتقنيات الناشئة، ويطوّر قدراته باستمرار في التدريب والتعلم الذاتي، المستقبل يخص من يواكب ويجرب ويبتكر دون أن يفقد البوصلة المهنية.</a:t>
            </a:r>
          </a:p>
          <a:p>
            <a:pPr algn="just" rtl="1">
              <a:lnSpc>
                <a:spcPct val="200000"/>
              </a:lnSpc>
            </a:pPr>
            <a:endParaRPr lang="ar-SA" sz="1000" dirty="0">
              <a:latin typeface="Alexandria" charset="0"/>
              <a:cs typeface="Alexandria" charset="0"/>
            </a:endParaRP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يتعين على الصحفي المستقبلي أن يتقن بناء العلاقات مع الجمهور وإشراكه في عملية صناعة المحتوى، من خلال التفاعل المستمر عبر المنصات الرقمية، والاستفادة من تعليقات وآراء القراء كمصدر للإثراء والتحسين، المحتوى الناجح لم يعد يُبث من طرف واحد، بل يُبنى عبر حوار مفتوح يعزز الثقة ويجعل الجمهور شريكًا في صياغة الرسالة الإعلامية.</a:t>
            </a:r>
          </a:p>
        </p:txBody>
      </p:sp>
      <p:sp>
        <p:nvSpPr>
          <p:cNvPr id="24" name="Rectangle 23">
            <a:extLst>
              <a:ext uri="{FF2B5EF4-FFF2-40B4-BE49-F238E27FC236}">
                <a16:creationId xmlns:a16="http://schemas.microsoft.com/office/drawing/2014/main" id="{259CD45F-32C4-6A62-FC5B-3C421634F72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0F973ED-E590-F52E-7C59-78EE6FCD29B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69D96B83-4835-AF5B-C4DE-B603F15024C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الاستعداد المهني لمستقبل الصحافة</a:t>
            </a:r>
          </a:p>
        </p:txBody>
      </p:sp>
      <p:pic>
        <p:nvPicPr>
          <p:cNvPr id="17" name="Graphic 21">
            <a:extLst>
              <a:ext uri="{FF2B5EF4-FFF2-40B4-BE49-F238E27FC236}">
                <a16:creationId xmlns:a16="http://schemas.microsoft.com/office/drawing/2014/main" id="{143E0EBB-1898-2E59-64D7-1B30F2C7A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064786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24D6D-DBBB-4B88-4A3F-F579E688DE2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1FC57BB-DE5C-CD17-19C8-2EA8C9A29C6B}"/>
              </a:ext>
            </a:extLst>
          </p:cNvPr>
          <p:cNvSpPr txBox="1"/>
          <p:nvPr/>
        </p:nvSpPr>
        <p:spPr>
          <a:xfrm>
            <a:off x="943582" y="1693491"/>
            <a:ext cx="10657386"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يُتيح التحول الرقمي فرصًا كبيرة للصحفيين لإطلاق مشاريع مستقلة أو ناشئة رقمية، يشمل ذلك النشرات الإخبارية الخاصة، القنوات المستقلة على يوتيوب، أو البودكاستات ذات التمويل المجتمعي، ويجب تشجيع المبادرات الريادية الصحفية كمجال استدامة وابتكار خارج المؤسسات التقليدية.</a:t>
            </a: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تتيح التقنيات الحديثة أدوات متطورة لتعزيز جودة العمل الصحفي، مثل تقنيات تحليل البيانات الضخمة، وأدوات التحقق من صحة المحتوى، ومنصات الذكاء الاصطناعي لتسهيل البحث والتحرير، ويساعد الاستثمار في هذه الأدوات على إنتاج تقارير معمقة ودقيقة، مما يعزز ثقة الجمهور ويمنح الصحفيين ميزة تنافسية في سوق إعلامي سريع التغير.</a:t>
            </a:r>
          </a:p>
        </p:txBody>
      </p:sp>
      <p:sp>
        <p:nvSpPr>
          <p:cNvPr id="24" name="Rectangle 23">
            <a:extLst>
              <a:ext uri="{FF2B5EF4-FFF2-40B4-BE49-F238E27FC236}">
                <a16:creationId xmlns:a16="http://schemas.microsoft.com/office/drawing/2014/main" id="{E5BBDF28-0477-E7A3-ACEF-4FEFC219088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87E8280-B482-CEBA-D9E2-09050CAF60D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3306BECD-E1E7-7D33-4364-A0BA7236FDD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فرص الصحافة الريادية</a:t>
            </a:r>
          </a:p>
        </p:txBody>
      </p:sp>
      <p:pic>
        <p:nvPicPr>
          <p:cNvPr id="17" name="Graphic 21">
            <a:extLst>
              <a:ext uri="{FF2B5EF4-FFF2-40B4-BE49-F238E27FC236}">
                <a16:creationId xmlns:a16="http://schemas.microsoft.com/office/drawing/2014/main" id="{5D0FD392-9D1E-AA7F-D525-0EE016D9E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05764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49DEE-0826-34F2-8BE3-646FD955B2D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E62CFF0-2631-C4F5-97EF-2EC7A5128B6C}"/>
              </a:ext>
            </a:extLst>
          </p:cNvPr>
          <p:cNvSpPr txBox="1"/>
          <p:nvPr/>
        </p:nvSpPr>
        <p:spPr>
          <a:xfrm>
            <a:off x="943582" y="1693491"/>
            <a:ext cx="10657386"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 </a:t>
            </a:r>
            <a:r>
              <a:rPr lang="ar-SA" sz="2000" dirty="0">
                <a:latin typeface="Alexandria" charset="0"/>
                <a:cs typeface="Alexandria" charset="0"/>
              </a:rPr>
              <a:t>المستقبل يحمل فرصًا كبيرة وتحديات حقيقية، من الأدوات الذكية إلى نماذج التفاعل الجديدة، التحدي الأساسي هو التوازن بين التقني والمهني، وبين السرعة والجودة، وبين الأتمتة والإنسانية، مستقبل الصحافة يتطلب انفتاحًا وتعلمًا دائمًا، مع التمسك بجوهر الرسالة الإعلامية وأخلاقياتها.</a:t>
            </a:r>
          </a:p>
          <a:p>
            <a:pPr algn="just" rtl="1">
              <a:lnSpc>
                <a:spcPct val="200000"/>
              </a:lnSpc>
            </a:pPr>
            <a:r>
              <a:rPr lang="ar-SA" sz="2000" b="1" dirty="0">
                <a:latin typeface="Alexandria" charset="0"/>
                <a:cs typeface="Alexandria" charset="0"/>
              </a:rPr>
              <a:t>ثانياً، </a:t>
            </a:r>
            <a:r>
              <a:rPr lang="ar-SA" sz="2000" dirty="0">
                <a:latin typeface="Alexandria" charset="0"/>
                <a:cs typeface="Alexandria" charset="0"/>
              </a:rPr>
              <a:t>المشهد الإعلامي سيتشكل من منصات أكثر تفاعلية، وجمهور أكثر وعيًا وتطلبًا، ما يفرض على الصحفيين تطوير مهارات السرد الرقمي والتحقق الفوري، مع القدرة على العمل عبر بيئات متعددة القنوات، وسيكون النجاح حليف من يجمع بين الإبداع والبحث الدقيق، وبين فهم التكنولوجيا وفهم الإنسان، وذلك لبناء محتوى يحقق التأثير ويحافظ على المصداقية.</a:t>
            </a:r>
          </a:p>
        </p:txBody>
      </p:sp>
      <p:sp>
        <p:nvSpPr>
          <p:cNvPr id="24" name="Rectangle 23">
            <a:extLst>
              <a:ext uri="{FF2B5EF4-FFF2-40B4-BE49-F238E27FC236}">
                <a16:creationId xmlns:a16="http://schemas.microsoft.com/office/drawing/2014/main" id="{91D462B9-6255-042B-2EBD-7AE67354F9D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0BA809-8A8A-35D0-B916-0E0B4EB9F31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34A45C5E-E659-6F68-3669-A127BD10424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نحو صحافة مرنة ومواكبة</a:t>
            </a:r>
          </a:p>
        </p:txBody>
      </p:sp>
      <p:pic>
        <p:nvPicPr>
          <p:cNvPr id="17" name="Graphic 21">
            <a:extLst>
              <a:ext uri="{FF2B5EF4-FFF2-40B4-BE49-F238E27FC236}">
                <a16:creationId xmlns:a16="http://schemas.microsoft.com/office/drawing/2014/main" id="{03CAC16C-18E7-FF5C-DBD9-775E29F95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72371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D391C-BA71-7F00-9EE1-E7127FDE106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659C1DC-69A3-4FF9-A769-F5FF78C742D1}"/>
              </a:ext>
            </a:extLst>
          </p:cNvPr>
          <p:cNvSpPr txBox="1"/>
          <p:nvPr/>
        </p:nvSpPr>
        <p:spPr>
          <a:xfrm>
            <a:off x="7830766" y="4950669"/>
            <a:ext cx="2966938" cy="952248"/>
          </a:xfrm>
          <a:prstGeom prst="rect">
            <a:avLst/>
          </a:prstGeom>
          <a:noFill/>
        </p:spPr>
        <p:txBody>
          <a:bodyPr wrap="square" rtlCol="0">
            <a:spAutoFit/>
          </a:bodyPr>
          <a:lstStyle/>
          <a:p>
            <a:pPr algn="ctr" rtl="1">
              <a:lnSpc>
                <a:spcPct val="200000"/>
              </a:lnSpc>
            </a:pPr>
            <a:r>
              <a:rPr lang="ar-SA" sz="1600" dirty="0">
                <a:latin typeface="Alexandria" charset="0"/>
                <a:cs typeface="Alexandria" charset="0"/>
              </a:rPr>
              <a:t>رابط الفيديو على اليوتيوب</a:t>
            </a:r>
            <a:endParaRPr lang="en-US" sz="1600" dirty="0">
              <a:latin typeface="Alexandria" charset="0"/>
              <a:cs typeface="Alexandria" charset="0"/>
            </a:endParaRPr>
          </a:p>
          <a:p>
            <a:pPr algn="ctr" rtl="1">
              <a:lnSpc>
                <a:spcPct val="200000"/>
              </a:lnSpc>
            </a:pPr>
            <a:r>
              <a:rPr lang="en-US" sz="1400" dirty="0">
                <a:latin typeface="Alexandria" charset="0"/>
                <a:cs typeface="Alexandria" charset="0"/>
              </a:rPr>
              <a:t>https://youtu.be/ME33Yvj-k-g</a:t>
            </a:r>
            <a:endParaRPr lang="ar-SA" sz="1400" dirty="0">
              <a:latin typeface="Alexandria" charset="0"/>
              <a:cs typeface="Alexandria" charset="0"/>
            </a:endParaRPr>
          </a:p>
        </p:txBody>
      </p:sp>
      <p:sp>
        <p:nvSpPr>
          <p:cNvPr id="24" name="Rectangle 23">
            <a:extLst>
              <a:ext uri="{FF2B5EF4-FFF2-40B4-BE49-F238E27FC236}">
                <a16:creationId xmlns:a16="http://schemas.microsoft.com/office/drawing/2014/main" id="{0F91D3D6-2222-A78E-F60C-71F2F99DEA2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76D94C6-2C42-962D-E6DB-A0AC72B0092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96AB522E-D29F-3E76-45CB-4EC8AEE9068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مؤتمر الذكاء الإصطاعي في الإعلام</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3ABDD3A-388C-7ACD-7D26-64897E2D20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47A9381F-9990-6EF0-A8C6-2190377B456D}"/>
              </a:ext>
            </a:extLst>
          </p:cNvPr>
          <p:cNvSpPr txBox="1"/>
          <p:nvPr/>
        </p:nvSpPr>
        <p:spPr>
          <a:xfrm>
            <a:off x="589023" y="5122400"/>
            <a:ext cx="6030651" cy="1077218"/>
          </a:xfrm>
          <a:prstGeom prst="rect">
            <a:avLst/>
          </a:prstGeom>
          <a:noFill/>
        </p:spPr>
        <p:txBody>
          <a:bodyPr wrap="square">
            <a:spAutoFit/>
          </a:bodyPr>
          <a:lstStyle/>
          <a:p>
            <a:pPr algn="ctr" rtl="1"/>
            <a:r>
              <a:rPr lang="ar-SA" sz="1600" dirty="0">
                <a:latin typeface="Alexandria" pitchFamily="2" charset="-78"/>
                <a:cs typeface="Alexandria" pitchFamily="2" charset="-78"/>
              </a:rPr>
              <a:t>رابط الخبر على موقع الجزيرة نت</a:t>
            </a:r>
            <a:endParaRPr lang="en-US" sz="1600" dirty="0">
              <a:latin typeface="Alexandria" pitchFamily="2" charset="-78"/>
              <a:cs typeface="Alexandria" pitchFamily="2" charset="-78"/>
            </a:endParaRPr>
          </a:p>
          <a:p>
            <a:pPr algn="ctr" rtl="1"/>
            <a:r>
              <a:rPr lang="ar-SA" sz="1400" dirty="0">
                <a:latin typeface="Alexandria" pitchFamily="2" charset="-78"/>
                <a:cs typeface="Alexandria" pitchFamily="2" charset="-78"/>
              </a:rPr>
              <a:t> </a:t>
            </a:r>
            <a:endParaRPr lang="en-US" sz="3200" dirty="0">
              <a:latin typeface="Alexandria" pitchFamily="2" charset="-78"/>
              <a:cs typeface="Alexandria" pitchFamily="2" charset="-78"/>
            </a:endParaRPr>
          </a:p>
          <a:p>
            <a:pPr algn="ctr" rtl="1"/>
            <a:r>
              <a:rPr lang="en-US" sz="1400" dirty="0">
                <a:latin typeface="Alexandria" pitchFamily="2" charset="-78"/>
                <a:cs typeface="Alexandria" pitchFamily="2" charset="-78"/>
              </a:rPr>
              <a:t>https://2h.ae/PaLM</a:t>
            </a:r>
          </a:p>
          <a:p>
            <a:pPr algn="ctr" rtl="1"/>
            <a:endParaRPr lang="en-US" sz="900" dirty="0">
              <a:latin typeface="Alexandria" pitchFamily="2" charset="-78"/>
              <a:cs typeface="Alexandria" pitchFamily="2" charset="-78"/>
            </a:endParaRPr>
          </a:p>
          <a:p>
            <a:pPr algn="ctr" rtl="1"/>
            <a:endParaRPr lang="ar-SA" sz="900" dirty="0">
              <a:latin typeface="Alexandria" pitchFamily="2" charset="-78"/>
              <a:cs typeface="Alexandria" pitchFamily="2" charset="-78"/>
            </a:endParaRPr>
          </a:p>
        </p:txBody>
      </p:sp>
      <p:pic>
        <p:nvPicPr>
          <p:cNvPr id="3076" name="Picture 4">
            <a:extLst>
              <a:ext uri="{FF2B5EF4-FFF2-40B4-BE49-F238E27FC236}">
                <a16:creationId xmlns:a16="http://schemas.microsoft.com/office/drawing/2014/main" id="{5DF98FDA-F704-D05D-6F86-306E66B82F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8477"/>
          <a:stretch>
            <a:fillRect/>
          </a:stretch>
        </p:blipFill>
        <p:spPr bwMode="auto">
          <a:xfrm>
            <a:off x="2580939" y="1730586"/>
            <a:ext cx="7285973" cy="25010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01775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F63FA-30D6-7707-00E1-9246D75BEC1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E0F8D46-4994-ACE3-7B24-7ABB2E48ABCC}"/>
              </a:ext>
            </a:extLst>
          </p:cNvPr>
          <p:cNvSpPr txBox="1"/>
          <p:nvPr/>
        </p:nvSpPr>
        <p:spPr>
          <a:xfrm>
            <a:off x="-398837" y="1518393"/>
            <a:ext cx="11999803" cy="5129033"/>
          </a:xfrm>
          <a:prstGeom prst="rect">
            <a:avLst/>
          </a:prstGeom>
          <a:noFill/>
        </p:spPr>
        <p:txBody>
          <a:bodyPr wrap="square" rtlCol="0">
            <a:spAutoFit/>
          </a:bodyPr>
          <a:lstStyle/>
          <a:p>
            <a:pPr algn="just" rtl="1">
              <a:lnSpc>
                <a:spcPct val="200000"/>
              </a:lnSpc>
            </a:pPr>
            <a:r>
              <a:rPr lang="ar-SA" sz="1600" dirty="0">
                <a:latin typeface="Alexandria" charset="0"/>
                <a:cs typeface="Alexandria" charset="0"/>
              </a:rPr>
              <a:t>1. نموذج الجزيرة (سناب):</a:t>
            </a:r>
          </a:p>
          <a:p>
            <a:pPr algn="just" rtl="1">
              <a:lnSpc>
                <a:spcPct val="200000"/>
              </a:lnSpc>
            </a:pPr>
            <a:r>
              <a:rPr lang="ar-SA" sz="1200" dirty="0">
                <a:latin typeface="Alexandria" charset="0"/>
                <a:cs typeface="Alexandria" charset="0"/>
              </a:rPr>
              <a:t> </a:t>
            </a:r>
            <a:r>
              <a:rPr lang="en-US" sz="1200" dirty="0">
                <a:latin typeface="Alexandria" charset="0"/>
                <a:cs typeface="Alexandria" charset="0"/>
              </a:rPr>
              <a:t>https://www.al-jazirah.com/2012/adv/snap_help/</a:t>
            </a:r>
            <a:endParaRPr lang="ar-SA" sz="12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sz="1600" dirty="0">
                <a:latin typeface="Alexandria" charset="0"/>
                <a:cs typeface="Alexandria" charset="0"/>
              </a:rPr>
              <a:t>2. فيديو (بتقنية الواقع الافتراضي | تعرف على قصص الأوبئة الأكثر فتكا في التاريخ) :</a:t>
            </a:r>
          </a:p>
          <a:p>
            <a:pPr algn="just" rtl="1">
              <a:lnSpc>
                <a:spcPct val="200000"/>
              </a:lnSpc>
            </a:pPr>
            <a:r>
              <a:rPr lang="ar-SA" sz="1600" dirty="0">
                <a:latin typeface="Alexandria" charset="0"/>
                <a:cs typeface="Alexandria" charset="0"/>
              </a:rPr>
              <a:t> </a:t>
            </a:r>
            <a:r>
              <a:rPr lang="en-US" sz="1200" dirty="0">
                <a:latin typeface="Alexandria" charset="0"/>
                <a:cs typeface="Alexandria" charset="0"/>
              </a:rPr>
              <a:t>https://www.youtube.com/watch?v=D5WtFjmr7_Q</a:t>
            </a:r>
            <a:endParaRPr lang="ar-SA" sz="1200" dirty="0">
              <a:latin typeface="Alexandria" charset="0"/>
              <a:cs typeface="Alexandria" charset="0"/>
            </a:endParaRPr>
          </a:p>
          <a:p>
            <a:pPr algn="just" rtl="1">
              <a:lnSpc>
                <a:spcPct val="200000"/>
              </a:lnSpc>
            </a:pPr>
            <a:endParaRPr lang="ar-SA" sz="300" dirty="0">
              <a:latin typeface="Alexandria" charset="0"/>
              <a:cs typeface="Alexandria" charset="0"/>
            </a:endParaRPr>
          </a:p>
          <a:p>
            <a:pPr algn="just" rtl="1">
              <a:lnSpc>
                <a:spcPct val="200000"/>
              </a:lnSpc>
            </a:pPr>
            <a:r>
              <a:rPr lang="ar-SA" sz="1600" dirty="0">
                <a:latin typeface="Alexandria" charset="0"/>
                <a:cs typeface="Alexandria" charset="0"/>
              </a:rPr>
              <a:t>3. شاهد مذيعة العربية تتنقل في أفرع أرامكو حول العالم بتقنية الواقع المعزز :</a:t>
            </a:r>
            <a:r>
              <a:rPr lang="ar-SA" sz="1200" dirty="0">
                <a:latin typeface="Alexandria" charset="0"/>
                <a:cs typeface="Alexandria" charset="0"/>
              </a:rPr>
              <a:t> </a:t>
            </a:r>
          </a:p>
          <a:p>
            <a:pPr algn="just" rtl="1">
              <a:lnSpc>
                <a:spcPct val="200000"/>
              </a:lnSpc>
            </a:pPr>
            <a:r>
              <a:rPr lang="en-US" sz="1200" dirty="0">
                <a:latin typeface="Alexandria" charset="0"/>
                <a:cs typeface="Alexandria" charset="0"/>
              </a:rPr>
              <a:t>https://www.youtube.com/watch?v=52ugawvePlw</a:t>
            </a:r>
            <a:endParaRPr lang="ar-SA" sz="1200" dirty="0">
              <a:latin typeface="Alexandria" charset="0"/>
              <a:cs typeface="Alexandria" charset="0"/>
            </a:endParaRPr>
          </a:p>
          <a:p>
            <a:pPr algn="just" rtl="1">
              <a:lnSpc>
                <a:spcPct val="200000"/>
              </a:lnSpc>
            </a:pPr>
            <a:endParaRPr lang="ar-SA" sz="400" dirty="0">
              <a:latin typeface="Alexandria" charset="0"/>
              <a:cs typeface="Alexandria" charset="0"/>
            </a:endParaRPr>
          </a:p>
          <a:p>
            <a:pPr algn="just" rtl="1">
              <a:lnSpc>
                <a:spcPct val="200000"/>
              </a:lnSpc>
            </a:pPr>
            <a:r>
              <a:rPr lang="ar-SA" sz="1600" dirty="0">
                <a:latin typeface="Alexandria" charset="0"/>
                <a:cs typeface="Alexandria" charset="0"/>
              </a:rPr>
              <a:t>4. نماذج جولات افتراضية</a:t>
            </a:r>
            <a:r>
              <a:rPr lang="en-US" sz="1600" dirty="0">
                <a:latin typeface="Alexandria" charset="0"/>
                <a:cs typeface="Alexandria" charset="0"/>
              </a:rPr>
              <a:t> </a:t>
            </a:r>
            <a:r>
              <a:rPr lang="ar-SA" sz="1600" dirty="0">
                <a:latin typeface="Alexandria" charset="0"/>
                <a:cs typeface="Alexandria" charset="0"/>
              </a:rPr>
              <a:t> وفيديو 360 درجة:</a:t>
            </a:r>
          </a:p>
          <a:p>
            <a:pPr algn="just" rtl="1">
              <a:lnSpc>
                <a:spcPct val="200000"/>
              </a:lnSpc>
            </a:pPr>
            <a:r>
              <a:rPr lang="ar-SA" sz="1600" dirty="0">
                <a:latin typeface="Alexandria" charset="0"/>
                <a:cs typeface="Alexandria" charset="0"/>
              </a:rPr>
              <a:t> </a:t>
            </a:r>
            <a:r>
              <a:rPr lang="en-US" sz="1200" dirty="0">
                <a:latin typeface="Alexandria" charset="0"/>
                <a:cs typeface="Alexandria" charset="0"/>
              </a:rPr>
              <a:t>https://www.spatial.io/s/ONE-POINT-FIVE-658804a803a10f0ce039abb6</a:t>
            </a:r>
            <a:endParaRPr lang="ar-SA" sz="1200" dirty="0">
              <a:latin typeface="Alexandria" charset="0"/>
              <a:cs typeface="Alexandria" charset="0"/>
            </a:endParaRPr>
          </a:p>
          <a:p>
            <a:pPr algn="just" rtl="1">
              <a:lnSpc>
                <a:spcPct val="200000"/>
              </a:lnSpc>
            </a:pPr>
            <a:r>
              <a:rPr lang="en-US" sz="1200" dirty="0">
                <a:latin typeface="Alexandria" charset="0"/>
                <a:cs typeface="Alexandria" charset="0"/>
              </a:rPr>
              <a:t>https://www.ajcontrast.com/determinedforhope-arabic</a:t>
            </a:r>
            <a:endParaRPr lang="ar-SA" sz="1200" dirty="0">
              <a:latin typeface="Alexandria" charset="0"/>
              <a:cs typeface="Alexandria" charset="0"/>
            </a:endParaRPr>
          </a:p>
          <a:p>
            <a:pPr algn="just" rtl="1">
              <a:lnSpc>
                <a:spcPct val="200000"/>
              </a:lnSpc>
            </a:pPr>
            <a:endParaRPr lang="ar-SA" sz="1600" dirty="0">
              <a:latin typeface="Alexandria" charset="0"/>
              <a:cs typeface="Alexandria" charset="0"/>
            </a:endParaRPr>
          </a:p>
        </p:txBody>
      </p:sp>
      <p:sp>
        <p:nvSpPr>
          <p:cNvPr id="24" name="Rectangle 23">
            <a:extLst>
              <a:ext uri="{FF2B5EF4-FFF2-40B4-BE49-F238E27FC236}">
                <a16:creationId xmlns:a16="http://schemas.microsoft.com/office/drawing/2014/main" id="{D0FFDD4F-503B-0159-306D-3D9D2071EA4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602E78-8005-6F27-59C3-A907FB36CA4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513599E9-BC51-74CA-7E23-400786C6D5B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أمثلة ونماذج تطبيقية</a:t>
            </a:r>
          </a:p>
        </p:txBody>
      </p:sp>
      <p:pic>
        <p:nvPicPr>
          <p:cNvPr id="17" name="Graphic 21">
            <a:extLst>
              <a:ext uri="{FF2B5EF4-FFF2-40B4-BE49-F238E27FC236}">
                <a16:creationId xmlns:a16="http://schemas.microsoft.com/office/drawing/2014/main" id="{9E2771D9-E2E7-080A-AEB0-02A9A80CFD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49074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7" end="7"/>
                                            </p:txEl>
                                          </p:spTgt>
                                        </p:tgtEl>
                                        <p:attrNameLst>
                                          <p:attrName>style.visibility</p:attrName>
                                        </p:attrNameLst>
                                      </p:cBhvr>
                                      <p:to>
                                        <p:strVal val="visible"/>
                                      </p:to>
                                    </p:set>
                                    <p:animEffect transition="in" filter="fade">
                                      <p:cBhvr>
                                        <p:cTn id="37" dur="500"/>
                                        <p:tgtEl>
                                          <p:spTgt spid="20">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9" end="9"/>
                                            </p:txEl>
                                          </p:spTgt>
                                        </p:tgtEl>
                                        <p:attrNameLst>
                                          <p:attrName>style.visibility</p:attrName>
                                        </p:attrNameLst>
                                      </p:cBhvr>
                                      <p:to>
                                        <p:strVal val="visible"/>
                                      </p:to>
                                    </p:set>
                                    <p:animEffect transition="in" filter="fade">
                                      <p:cBhvr>
                                        <p:cTn id="42" dur="500"/>
                                        <p:tgtEl>
                                          <p:spTgt spid="20">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xEl>
                                              <p:pRg st="10" end="10"/>
                                            </p:txEl>
                                          </p:spTgt>
                                        </p:tgtEl>
                                        <p:attrNameLst>
                                          <p:attrName>style.visibility</p:attrName>
                                        </p:attrNameLst>
                                      </p:cBhvr>
                                      <p:to>
                                        <p:strVal val="visible"/>
                                      </p:to>
                                    </p:set>
                                    <p:animEffect transition="in" filter="fade">
                                      <p:cBhvr>
                                        <p:cTn id="47" dur="500"/>
                                        <p:tgtEl>
                                          <p:spTgt spid="20">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xEl>
                                              <p:pRg st="11" end="11"/>
                                            </p:txEl>
                                          </p:spTgt>
                                        </p:tgtEl>
                                        <p:attrNameLst>
                                          <p:attrName>style.visibility</p:attrName>
                                        </p:attrNameLst>
                                      </p:cBhvr>
                                      <p:to>
                                        <p:strVal val="visible"/>
                                      </p:to>
                                    </p:set>
                                    <p:animEffect transition="in" filter="fade">
                                      <p:cBhvr>
                                        <p:cTn id="52" dur="500"/>
                                        <p:tgtEl>
                                          <p:spTgt spid="20">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B25AB-61B4-A7CC-FC43-40C778DD7A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FABDFA1-56DE-AA79-CFF1-629063727B46}"/>
              </a:ext>
            </a:extLst>
          </p:cNvPr>
          <p:cNvSpPr txBox="1"/>
          <p:nvPr/>
        </p:nvSpPr>
        <p:spPr>
          <a:xfrm>
            <a:off x="632297" y="1703219"/>
            <a:ext cx="11104858" cy="3436262"/>
          </a:xfrm>
          <a:prstGeom prst="rect">
            <a:avLst/>
          </a:prstGeom>
          <a:noFill/>
        </p:spPr>
        <p:txBody>
          <a:bodyPr wrap="square" rtlCol="0">
            <a:spAutoFit/>
          </a:bodyPr>
          <a:lstStyle/>
          <a:p>
            <a:pPr algn="just" rtl="1">
              <a:lnSpc>
                <a:spcPct val="200000"/>
              </a:lnSpc>
            </a:pPr>
            <a:r>
              <a:rPr lang="ar-SA" sz="1600" dirty="0">
                <a:latin typeface="Alexandria" charset="0"/>
                <a:cs typeface="Alexandria" charset="0"/>
              </a:rPr>
              <a:t>5. دراسة علمية (استخدامات سلاسل الکتل </a:t>
            </a:r>
            <a:r>
              <a:rPr lang="en-US" sz="1600" dirty="0">
                <a:latin typeface="Alexandria" charset="0"/>
                <a:cs typeface="Alexandria" charset="0"/>
              </a:rPr>
              <a:t>Blockchain</a:t>
            </a:r>
            <a:r>
              <a:rPr lang="ar-SA" sz="1600" dirty="0">
                <a:latin typeface="Alexandria" charset="0"/>
                <a:cs typeface="Alexandria" charset="0"/>
              </a:rPr>
              <a:t> بمجال الصحافة "رؤية مستقبلية") :</a:t>
            </a:r>
          </a:p>
          <a:p>
            <a:pPr algn="just" rtl="1">
              <a:lnSpc>
                <a:spcPct val="200000"/>
              </a:lnSpc>
            </a:pPr>
            <a:r>
              <a:rPr lang="en-US" sz="1200" dirty="0">
                <a:latin typeface="Alexandria" charset="0"/>
                <a:cs typeface="Alexandria" charset="0"/>
              </a:rPr>
              <a:t>https://jkom.journals.ekb.eg/article_195920.html</a:t>
            </a:r>
            <a:endParaRPr lang="ar-SA" sz="1600" dirty="0">
              <a:latin typeface="Alexandria" charset="0"/>
              <a:cs typeface="Alexandria" charset="0"/>
            </a:endParaRPr>
          </a:p>
          <a:p>
            <a:pPr algn="r" rtl="1">
              <a:lnSpc>
                <a:spcPct val="200000"/>
              </a:lnSpc>
            </a:pPr>
            <a:br>
              <a:rPr lang="ar-SA" sz="1000" dirty="0">
                <a:latin typeface="Alexandria" charset="0"/>
                <a:cs typeface="Alexandria" charset="0"/>
              </a:rPr>
            </a:br>
            <a:r>
              <a:rPr lang="ar-SA" sz="1600" dirty="0">
                <a:latin typeface="Alexandria" charset="0"/>
                <a:cs typeface="Alexandria" charset="0"/>
              </a:rPr>
              <a:t>6. مقالات (نموذج جديد بالإعلام.. كيف تستفيدون من تقنية الـ"بلوك تشين"؟): </a:t>
            </a:r>
          </a:p>
          <a:p>
            <a:pPr algn="just" rtl="1">
              <a:lnSpc>
                <a:spcPct val="200000"/>
              </a:lnSpc>
            </a:pPr>
            <a:r>
              <a:rPr lang="en-US" sz="1600" dirty="0">
                <a:latin typeface="Alexandria" charset="0"/>
                <a:cs typeface="Alexandria" charset="0"/>
              </a:rPr>
              <a:t>https://2h.ae/NmtG</a:t>
            </a:r>
            <a:endParaRPr lang="ar-SA" sz="1600" dirty="0">
              <a:latin typeface="Alexandria" charset="0"/>
              <a:cs typeface="Alexandria" charset="0"/>
            </a:endParaRPr>
          </a:p>
          <a:p>
            <a:pPr algn="just" rtl="1">
              <a:lnSpc>
                <a:spcPct val="200000"/>
              </a:lnSpc>
            </a:pPr>
            <a:endParaRPr lang="en-US" sz="900" dirty="0">
              <a:latin typeface="Alexandria" charset="0"/>
              <a:cs typeface="Alexandria" charset="0"/>
            </a:endParaRPr>
          </a:p>
          <a:p>
            <a:pPr algn="just" rtl="1">
              <a:lnSpc>
                <a:spcPct val="200000"/>
              </a:lnSpc>
            </a:pPr>
            <a:r>
              <a:rPr lang="ar-SA" sz="1600" dirty="0">
                <a:latin typeface="Alexandria" charset="0"/>
                <a:cs typeface="Alexandria" charset="0"/>
              </a:rPr>
              <a:t>7. مقالات (الإعلام الإفتراضي.. كيف يتم دمج صحافة الميتافيرس في صالات التحرير؟):</a:t>
            </a:r>
          </a:p>
          <a:p>
            <a:pPr algn="just" rtl="1">
              <a:lnSpc>
                <a:spcPct val="200000"/>
              </a:lnSpc>
            </a:pPr>
            <a:r>
              <a:rPr lang="en-US" sz="1600" dirty="0">
                <a:latin typeface="Alexandria" charset="0"/>
                <a:cs typeface="Alexandria" charset="0"/>
              </a:rPr>
              <a:t>https://2h.ae/qQQv</a:t>
            </a:r>
            <a:endParaRPr lang="ar-SA" sz="1600" dirty="0">
              <a:latin typeface="Alexandria" charset="0"/>
              <a:cs typeface="Alexandria" charset="0"/>
            </a:endParaRPr>
          </a:p>
        </p:txBody>
      </p:sp>
      <p:sp>
        <p:nvSpPr>
          <p:cNvPr id="24" name="Rectangle 23">
            <a:extLst>
              <a:ext uri="{FF2B5EF4-FFF2-40B4-BE49-F238E27FC236}">
                <a16:creationId xmlns:a16="http://schemas.microsoft.com/office/drawing/2014/main" id="{6E8A6D77-38DB-B32D-7667-658C8922A10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6551448-2AED-EFD5-FA31-B31F42FF513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العاشرة - مستقبل الصحافة الرقمية في ظل التطور التكنولوجي</a:t>
            </a:r>
          </a:p>
        </p:txBody>
      </p:sp>
      <p:sp>
        <p:nvSpPr>
          <p:cNvPr id="16" name="Rectangle 15">
            <a:extLst>
              <a:ext uri="{FF2B5EF4-FFF2-40B4-BE49-F238E27FC236}">
                <a16:creationId xmlns:a16="http://schemas.microsoft.com/office/drawing/2014/main" id="{D8110366-D3F4-5972-62DE-244223CF377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روابط مقالات ذات صلة بموضوع المحاضرة</a:t>
            </a:r>
          </a:p>
        </p:txBody>
      </p:sp>
      <p:pic>
        <p:nvPicPr>
          <p:cNvPr id="17" name="Graphic 21">
            <a:extLst>
              <a:ext uri="{FF2B5EF4-FFF2-40B4-BE49-F238E27FC236}">
                <a16:creationId xmlns:a16="http://schemas.microsoft.com/office/drawing/2014/main" id="{3B1F538E-B8AA-2964-9EE4-FD7415E007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094875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5" end="5"/>
                                            </p:txEl>
                                          </p:spTgt>
                                        </p:tgtEl>
                                        <p:attrNameLst>
                                          <p:attrName>style.visibility</p:attrName>
                                        </p:attrNameLst>
                                      </p:cBhvr>
                                      <p:to>
                                        <p:strVal val="visible"/>
                                      </p:to>
                                    </p:set>
                                    <p:animEffect transition="in" filter="fade">
                                      <p:cBhvr>
                                        <p:cTn id="32" dur="500"/>
                                        <p:tgtEl>
                                          <p:spTgt spid="2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6" end="6"/>
                                            </p:txEl>
                                          </p:spTgt>
                                        </p:tgtEl>
                                        <p:attrNameLst>
                                          <p:attrName>style.visibility</p:attrName>
                                        </p:attrNameLst>
                                      </p:cBhvr>
                                      <p:to>
                                        <p:strVal val="visible"/>
                                      </p:to>
                                    </p:set>
                                    <p:animEffect transition="in" filter="fade">
                                      <p:cBhvr>
                                        <p:cTn id="37"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523703" y="1438217"/>
            <a:ext cx="11136122" cy="5150705"/>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العاشرة لمقرر الإخراج والإنتاج الصحفي:</a:t>
            </a:r>
          </a:p>
          <a:p>
            <a:pPr algn="just" rtl="1">
              <a:lnSpc>
                <a:spcPct val="200000"/>
              </a:lnSpc>
            </a:pPr>
            <a:r>
              <a:rPr lang="ar-SA" dirty="0">
                <a:latin typeface="Alexandria" charset="0"/>
                <a:cs typeface="Alexandria" charset="0"/>
              </a:rPr>
              <a:t>1. </a:t>
            </a:r>
            <a:r>
              <a:rPr lang="ar-SA" b="1" dirty="0">
                <a:latin typeface="Alexandria" charset="0"/>
                <a:cs typeface="Alexandria" charset="0"/>
              </a:rPr>
              <a:t>استعرضنا</a:t>
            </a:r>
            <a:r>
              <a:rPr lang="ar-SA" dirty="0">
                <a:latin typeface="Alexandria" charset="0"/>
                <a:cs typeface="Alexandria" charset="0"/>
              </a:rPr>
              <a:t> مستقبل الصحافة الرقمية في ظل التحولات التكنولوجية المتسارعة، وتناولنا أبرز الاتجاهات المستقبلية التي ستعيد تشكيل المشهد الإعلامي، مثل استخدام الذكاء الاصطناعي، التخصيص التلقائي للمحتوى، والانتقال إلى غرف أخبار ذكية، وناقشنا دور البيانات الضخمة، صحافة البيانات، والتحقق الرقمي في دعم صحافة أكثر دقة وشفافية.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a:t>
            </a:r>
            <a:r>
              <a:rPr lang="ar-SA" b="1" dirty="0">
                <a:latin typeface="Alexandria" charset="0"/>
                <a:cs typeface="Alexandria" charset="0"/>
              </a:rPr>
              <a:t>توقّفنا</a:t>
            </a:r>
            <a:r>
              <a:rPr lang="ar-SA" dirty="0">
                <a:latin typeface="Alexandria" charset="0"/>
                <a:cs typeface="Alexandria" charset="0"/>
              </a:rPr>
              <a:t> عند فرص الابتكار الصحفي والريادة الرقمية، مثل البودكاست، النشرات المستقلة، ومنصات التمويل الجماعي، إلى جانب التحديات المتعلقة بالأخلاقيات والتوازن بين الإنسان والخوارزمية، واختُتمت المحاضرة بتأكيد أهمية الاستعداد المهني والتقني المستمر، ودعوة للصحفيين الجدد بأن يكونوا فاعلين في تشكيل صحافة أكثر مرونة، تأثيرًا، ومصداقية في المستقبل.</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العاشرة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1696" y="1447943"/>
            <a:ext cx="11183672" cy="66877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أسئلة ومناقشة لحلقة النقاش؟</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العاشرة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9438E96C-C790-11E7-CB47-8B46CDC4F6B9}"/>
              </a:ext>
            </a:extLst>
          </p:cNvPr>
          <p:cNvSpPr txBox="1"/>
          <p:nvPr/>
        </p:nvSpPr>
        <p:spPr>
          <a:xfrm>
            <a:off x="184827" y="2187484"/>
            <a:ext cx="11769998" cy="4298036"/>
          </a:xfrm>
          <a:prstGeom prst="rect">
            <a:avLst/>
          </a:prstGeom>
          <a:noFill/>
        </p:spPr>
        <p:txBody>
          <a:bodyPr wrap="square">
            <a:spAutoFit/>
          </a:bodyPr>
          <a:lstStyle/>
          <a:p>
            <a:pPr marL="342900" indent="-342900" algn="r" rtl="1">
              <a:lnSpc>
                <a:spcPct val="250000"/>
              </a:lnSpc>
              <a:buFont typeface="+mj-lt"/>
              <a:buAutoNum type="arabicPeriod"/>
            </a:pPr>
            <a:r>
              <a:rPr lang="ar-SA" sz="1600" dirty="0">
                <a:latin typeface="Alexandria" charset="0"/>
                <a:cs typeface="Alexandria" charset="0"/>
              </a:rPr>
              <a:t>في ظل تطور الذكاء الاصطناعي، هل تعتقد أن مستقبل الصحافة الرقمية سيكون مهددًا بفقدان الدور البشري؟</a:t>
            </a:r>
          </a:p>
          <a:p>
            <a:pPr marL="342900" indent="-342900" algn="r" rtl="1">
              <a:lnSpc>
                <a:spcPct val="250000"/>
              </a:lnSpc>
              <a:buFont typeface="+mj-lt"/>
              <a:buAutoNum type="arabicPeriod"/>
            </a:pPr>
            <a:r>
              <a:rPr lang="ar-SA" sz="1600" dirty="0">
                <a:latin typeface="Alexandria" charset="0"/>
                <a:cs typeface="Alexandria" charset="0"/>
              </a:rPr>
              <a:t>ما أبرز الابتكارات التي تتوقع أن تُحدث تغييرًا جذريًا في مهنة الصحافة خلال السنوات القادمة؟ وكيف يستعد لها الصحفي؟</a:t>
            </a:r>
          </a:p>
          <a:p>
            <a:pPr marL="342900" indent="-342900" algn="r" rtl="1">
              <a:lnSpc>
                <a:spcPct val="250000"/>
              </a:lnSpc>
              <a:buFont typeface="+mj-lt"/>
              <a:buAutoNum type="arabicPeriod"/>
            </a:pPr>
            <a:r>
              <a:rPr lang="ar-SA" sz="1600" dirty="0">
                <a:latin typeface="Alexandria" charset="0"/>
                <a:cs typeface="Alexandria" charset="0"/>
              </a:rPr>
              <a:t>كيف للصحافة الرقمية أن تحافظ على مصداقيتها ومهنيتها وسط طوفان المعلومات والسرعة التي تفرضها التقنيات الحديثة؟</a:t>
            </a:r>
          </a:p>
          <a:p>
            <a:pPr marL="342900" indent="-342900" algn="r" rtl="1">
              <a:lnSpc>
                <a:spcPct val="250000"/>
              </a:lnSpc>
              <a:buFont typeface="+mj-lt"/>
              <a:buAutoNum type="arabicPeriod"/>
            </a:pPr>
            <a:r>
              <a:rPr lang="ar-SA" sz="1600" dirty="0">
                <a:latin typeface="Alexandria" charset="0"/>
                <a:cs typeface="Alexandria" charset="0"/>
              </a:rPr>
              <a:t>ما الفروقات الجوهرية بين "التحديات" و"الفرص" التي تواجه غرف الأخبار الرقمية في المستقبل؟ </a:t>
            </a:r>
          </a:p>
          <a:p>
            <a:pPr marL="342900" indent="-342900" algn="r" rtl="1">
              <a:lnSpc>
                <a:spcPct val="250000"/>
              </a:lnSpc>
              <a:buFont typeface="+mj-lt"/>
              <a:buAutoNum type="arabicPeriod"/>
            </a:pPr>
            <a:r>
              <a:rPr lang="ar-SA" sz="1600" dirty="0">
                <a:latin typeface="Alexandria" charset="0"/>
                <a:cs typeface="Alexandria" charset="0"/>
              </a:rPr>
              <a:t>ناقش تأثير أدوات التخصيص</a:t>
            </a:r>
            <a:r>
              <a:rPr lang="en-US" sz="1600" dirty="0">
                <a:latin typeface="Alexandria" charset="0"/>
                <a:cs typeface="Alexandria" charset="0"/>
              </a:rPr>
              <a:t> </a:t>
            </a:r>
            <a:r>
              <a:rPr lang="ar-SA" sz="1600" dirty="0">
                <a:latin typeface="Alexandria" charset="0"/>
                <a:cs typeface="Alexandria" charset="0"/>
              </a:rPr>
              <a:t>على حيادية المحتوى الصحفي. هل تؤدي إلى إعلام أقرب للجمهور، أم تُكرّس الفقاعات الإعلامية؟</a:t>
            </a:r>
          </a:p>
          <a:p>
            <a:pPr marL="342900" indent="-342900" algn="r" rtl="1">
              <a:lnSpc>
                <a:spcPct val="250000"/>
              </a:lnSpc>
              <a:buFont typeface="+mj-lt"/>
              <a:buAutoNum type="arabicPeriod"/>
            </a:pPr>
            <a:r>
              <a:rPr lang="ar-SA" sz="1600" dirty="0">
                <a:latin typeface="Alexandria" charset="0"/>
                <a:cs typeface="Alexandria" charset="0"/>
              </a:rPr>
              <a:t>هل تعتقد أن الابتكار في أدوات النشر الرقمي كافٍ وحده لدعم مستقبل الصحافة، أم أن هناك عوامل مهنية وثقافية أكثر تأثيرًا؟</a:t>
            </a:r>
          </a:p>
          <a:p>
            <a:pPr marL="342900" indent="-342900" algn="r" rtl="1">
              <a:lnSpc>
                <a:spcPct val="250000"/>
              </a:lnSpc>
              <a:buFont typeface="+mj-lt"/>
              <a:buAutoNum type="arabicPeriod"/>
            </a:pPr>
            <a:r>
              <a:rPr lang="ar-SA" sz="1600" dirty="0">
                <a:latin typeface="Alexandria" charset="0"/>
                <a:cs typeface="Alexandria" charset="0"/>
              </a:rPr>
              <a:t>في رأيك، كيف يمكن للصحافة الرقمية أن تواكب تطور الجمهور الرقمي الجديد، خاصة من حيث طرق التلقي والتفاعل؟</a:t>
            </a:r>
          </a:p>
        </p:txBody>
      </p:sp>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D2F9A-32A3-9470-7428-28799D98BF67}"/>
            </a:ext>
          </a:extLst>
        </p:cNvPr>
        <p:cNvGrpSpPr/>
        <p:nvPr/>
      </p:nvGrpSpPr>
      <p:grpSpPr>
        <a:xfrm>
          <a:off x="0" y="0"/>
          <a:ext cx="0" cy="0"/>
          <a:chOff x="0" y="0"/>
          <a:chExt cx="0" cy="0"/>
        </a:xfrm>
      </p:grpSpPr>
      <p:pic>
        <p:nvPicPr>
          <p:cNvPr id="12" name="Graphic 21">
            <a:extLst>
              <a:ext uri="{FF2B5EF4-FFF2-40B4-BE49-F238E27FC236}">
                <a16:creationId xmlns:a16="http://schemas.microsoft.com/office/drawing/2014/main" id="{9A3AE450-8407-C752-CE38-8FFBEC6157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25CE33FD-CCBF-1233-684D-518E03E8695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ختام مقرر الإخراج والإنتاج الصحفي الرقمي</a:t>
            </a:r>
          </a:p>
        </p:txBody>
      </p:sp>
      <p:pic>
        <p:nvPicPr>
          <p:cNvPr id="7" name="Picture 2">
            <a:extLst>
              <a:ext uri="{FF2B5EF4-FFF2-40B4-BE49-F238E27FC236}">
                <a16:creationId xmlns:a16="http://schemas.microsoft.com/office/drawing/2014/main" id="{B654A6EF-BC8C-5A2C-586C-0F566C40D52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61662800-38C0-120A-3DD9-85152BE4851E}"/>
              </a:ext>
            </a:extLst>
          </p:cNvPr>
          <p:cNvSpPr txBox="1"/>
          <p:nvPr/>
        </p:nvSpPr>
        <p:spPr>
          <a:xfrm>
            <a:off x="564203" y="1613548"/>
            <a:ext cx="11070077" cy="4944367"/>
          </a:xfrm>
          <a:prstGeom prst="rect">
            <a:avLst/>
          </a:prstGeom>
          <a:noFill/>
        </p:spPr>
        <p:txBody>
          <a:bodyPr wrap="square">
            <a:spAutoFit/>
          </a:bodyPr>
          <a:lstStyle/>
          <a:p>
            <a:pPr algn="just" rtl="1">
              <a:lnSpc>
                <a:spcPct val="200000"/>
              </a:lnSpc>
            </a:pPr>
            <a:r>
              <a:rPr lang="ar-SA" sz="1600" dirty="0">
                <a:latin typeface="Alexandria" charset="0"/>
                <a:cs typeface="Alexandria" charset="0"/>
              </a:rPr>
              <a:t>مع </a:t>
            </a:r>
            <a:r>
              <a:rPr lang="ar-SA" sz="1600" dirty="0">
                <a:solidFill>
                  <a:srgbClr val="FF0000"/>
                </a:solidFill>
                <a:latin typeface="Alexandria" charset="0"/>
                <a:cs typeface="Alexandria" charset="0"/>
              </a:rPr>
              <a:t>نهاية هذا المقرر، </a:t>
            </a:r>
            <a:r>
              <a:rPr lang="ar-SA" sz="1600" dirty="0">
                <a:latin typeface="Alexandria" charset="0"/>
                <a:cs typeface="Alexandria" charset="0"/>
              </a:rPr>
              <a:t>نكون قد تنقلنا بين مفاهيم أساسية ومحورية في عالم الصحافة الرقمية، حيث استعرضنا تطور بيئات النشر الإلكتروني، وأنظمة إدارة المحتوى، والتقنيات المستخدمة في غرف الأخبار، مرورًا بتوظيف الوسائط المتعددة، وأسس التصميم البصري، وصولاً إلى التفاعلية ومعايير قابلية الاستخدام في الإخراج الصحفي. هذا المسار المعرفي يسلّط الضوء على أهمية الدمج بين المهارات التقنية والوعي التحريري لصناعة محتوى صحفي عصري حيث أظهرت المحاضرات كيف أصبحت الممارسات الصحفية تعتمد بشكل كبير على الأدوات الرقمية الحديثة، وما تفرضه من تحديات مهنية وتقنية تتطلب تأهيلًا مستمرًا، ومرونة فكرية عالية. كما أبرزنا كيف تؤثر قرارات الإخراج والإنتاج على تجربة المستخدم، وعلى قدرة الوسيلة الإعلامية في بناء علاقة تفاعلية ناجحة مع جمهورها، ويتطلب المستقبل من الصحفيين الرقميين ألا يكونوا مجرد ناقلين للمعلومة، بل مُصمّمين للتجربة الصحفية بأكملها، من لحظة إنتاج الفكرة إلى نشرها وتفاعل الجمهور معها. لذلك، نأمل أن يكون هذا المقرر قد زوّدكم بالمعرفة والأدوات الأولية لتطوير رؤيتكم الصحفية، والانخراط الفعّال في بيئة الإعلام الرقمي المتجددة بثقة ومهارة.</a:t>
            </a:r>
          </a:p>
        </p:txBody>
      </p:sp>
    </p:spTree>
    <p:extLst>
      <p:ext uri="{BB962C8B-B14F-4D97-AF65-F5344CB8AC3E}">
        <p14:creationId xmlns:p14="http://schemas.microsoft.com/office/powerpoint/2010/main" val="3349783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d13aca44-ef33-4cf4-9980-7f0b00e6eeb9"/>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11781</TotalTime>
  <Words>4131</Words>
  <Application>Microsoft Office PowerPoint</Application>
  <PresentationFormat>Widescreen</PresentationFormat>
  <Paragraphs>317</Paragraphs>
  <Slides>48</Slides>
  <Notes>2</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1375</cp:revision>
  <dcterms:created xsi:type="dcterms:W3CDTF">2023-04-29T09:08:00Z</dcterms:created>
  <dcterms:modified xsi:type="dcterms:W3CDTF">2025-08-13T22:49:06Z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