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F22A8-C3FD-2E87-D571-2E46639E1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D338F9-460F-AF8B-17F3-BAF406B2D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3B3BC-DB0A-429F-8D69-2F0A439CF0E8}" type="datetimeFigureOut">
              <a:rPr lang="en-MY" smtClean="0"/>
              <a:t>21/11/2024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B4F186-2A04-E580-205C-649448FF0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ADE3B0-55E2-57D4-B15F-7BB418B5D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216B2-4BCA-4EA3-88FA-38D09C2D76D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04546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931050-D8BE-BB3B-4563-616C253FD8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CA0B7E-9B72-133D-13F0-4AD1E801B4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09D19D-9D8B-7740-77A5-2B0BE4F8F4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93B3BC-DB0A-429F-8D69-2F0A439CF0E8}" type="datetimeFigureOut">
              <a:rPr lang="en-MY" smtClean="0"/>
              <a:t>21/11/2024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67F408-B5F4-DBC3-B0FD-D1A78772C9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5EEDD3-C245-C40C-A1EE-C51C01ADD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CB216B2-4BCA-4EA3-88FA-38D09C2D76D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504456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DE5432-6D65-6A6B-030A-2BF1E6873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43C0C9-9D5F-2500-B1AC-39D8B5D7D5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37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5590">
        <p:random/>
      </p:transition>
    </mc:Choice>
    <mc:Fallback xmlns="">
      <p:transition spd="slow" advTm="65590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B592E4-D210-6CF0-02B5-245D0A85D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Course content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9D3592-9618-F07A-2B2F-631504B8F6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0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676">
        <p:random/>
      </p:transition>
    </mc:Choice>
    <mc:Fallback xmlns="">
      <p:transition spd="slow" advTm="8676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464CA2-C4F6-8091-FA6C-ABCEDDE2A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Agenda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DA570D-703A-5CB1-629D-34339E9A17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78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4006">
        <p:random/>
      </p:transition>
    </mc:Choice>
    <mc:Fallback xmlns="">
      <p:transition spd="slow" advTm="44006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FA5B4B-42D6-C649-9AB7-C9B10D3AF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Network Communication Attacks: Types and Overview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E2887D-F513-D9E1-95A2-E9BB6202FD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46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94941">
        <p:random/>
      </p:transition>
    </mc:Choice>
    <mc:Fallback xmlns="">
      <p:transition spd="slow" advTm="294941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D449C7-B7AC-C705-5D9A-060360F981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Message Authentication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DC5916-31EB-3D60-E7E4-FA7DF225FF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027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9064">
        <p:random/>
      </p:transition>
    </mc:Choice>
    <mc:Fallback xmlns="">
      <p:transition spd="slow" advTm="129064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578CB9-1159-9653-CB02-4AE8B5E18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E45C34-A1E1-02FB-B740-97598B9AC4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99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0636">
        <p:random/>
      </p:transition>
    </mc:Choice>
    <mc:Fallback xmlns="">
      <p:transition spd="slow" advTm="180636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8B78C3-6D96-08F5-B0EB-0848205B3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68D765-8AE4-BA20-3ECD-50CCC9BACC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65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1814">
        <p:random/>
      </p:transition>
    </mc:Choice>
    <mc:Fallback xmlns="">
      <p:transition spd="slow" advTm="111814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3D5EA2-C9CD-6B5E-07C5-4E028A1FFB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Solution: Error-Detecting Code (FCS/Checksum):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0D8971-FEAC-5CBF-F102-7718643E48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78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3434">
        <p:random/>
      </p:transition>
    </mc:Choice>
    <mc:Fallback xmlns="">
      <p:transition spd="slow" advTm="183434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7F8BBF-F88B-CEB7-5BA2-C90695D53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DAD1D5-16AA-819A-A9B6-8D941AF569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35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8456">
        <p:random/>
      </p:transition>
    </mc:Choice>
    <mc:Fallback xmlns="">
      <p:transition spd="slow" advTm="118456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5E2431-FD2B-696D-047B-59A475A82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Public-Key Encryption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6CC335-54A2-0B2F-4B2E-240A3C9043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42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61382">
        <p:random/>
      </p:transition>
    </mc:Choice>
    <mc:Fallback xmlns="">
      <p:transition spd="slow" advTm="261382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315302-2173-A944-A258-B8BAE4D78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sz="3600"/>
              <a:t>Message Authentication Code (MAC)</a:t>
            </a:r>
            <a:endParaRPr lang="en-MY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BAEC40-F027-12E0-DFFB-41D63FEE59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2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72884">
        <p:random/>
      </p:transition>
    </mc:Choice>
    <mc:Fallback xmlns="">
      <p:transition spd="slow" advTm="272884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9EDDAD-0118-625C-AF9C-983BE340C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Why Use Message Authentication Code (MAC) Instead of Symmetric Encryption?</a:t>
            </a:r>
            <a:endParaRPr lang="en-MY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DB31A8-26F9-48C6-C020-7957CFE02C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707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2807">
        <p:random/>
      </p:transition>
    </mc:Choice>
    <mc:Fallback xmlns="">
      <p:transition spd="slow" advTm="102807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EAB316-CF60-0DF8-C1BF-59D4D9282D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Why Use Message Authentication Code (MAC) Instead of Symmetric Encryption?</a:t>
            </a:r>
            <a:endParaRPr lang="en-MY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FDB7B7-541D-35A1-6C39-8AA6D6F253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50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4485">
        <p:random/>
      </p:transition>
    </mc:Choice>
    <mc:Fallback xmlns="">
      <p:transition spd="slow" advTm="114485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81D3DF-BDFF-959B-5310-021A47D2B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Requirements for MACs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564219-D4FE-A766-BF22-25915331C1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575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5298">
        <p:random/>
      </p:transition>
    </mc:Choice>
    <mc:Fallback xmlns="">
      <p:transition spd="slow" advTm="135298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EB91B4-AFA7-AE8B-0DB9-7929EE3EB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Brute-Force Attack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A12F66-B12F-85B1-B40A-32F37A3ACE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315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24775">
        <p:random/>
      </p:transition>
    </mc:Choice>
    <mc:Fallback xmlns="">
      <p:transition spd="slow" advTm="324775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FEC22B-044A-1894-700B-4CE258315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Cryptanalysis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783D08-20C8-1139-DB83-84A38B1583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15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3535">
        <p:random/>
      </p:transition>
    </mc:Choice>
    <mc:Fallback xmlns="">
      <p:transition spd="slow" advTm="113535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B4A49A-18F9-C472-17F2-28350AF94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MACs Based on Hash Functions: HMAC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A9D506-7E50-372C-6A60-2A19F4A22B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427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0175">
        <p:random/>
      </p:transition>
    </mc:Choice>
    <mc:Fallback xmlns="">
      <p:transition spd="slow" advTm="220175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FF73C2-9585-4737-8752-CAEA1A59B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HMAC Design Objectives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C151DF-E6DA-4645-8430-15DB07C669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54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2490">
        <p:random/>
      </p:transition>
    </mc:Choice>
    <mc:Fallback xmlns="">
      <p:transition spd="slow" advTm="182490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FE04BC-8620-F192-419E-166C3FEA1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EA57DE-0FA6-AA91-DD7F-C8D964253C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1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5755">
        <p:random/>
      </p:transition>
    </mc:Choice>
    <mc:Fallback xmlns="">
      <p:transition spd="slow" advTm="155755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9D9C25-1C73-C1A2-A650-787C08504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8CE6A0-E3E2-69BA-97FE-3A45A2127F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668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5908">
        <p:random/>
      </p:transition>
    </mc:Choice>
    <mc:Fallback xmlns="">
      <p:transition spd="slow" advTm="95908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33DCFA-B2E1-1C03-6419-3542FDA39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Security of HMAC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96F03C-1860-1967-5684-16A832E6C5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926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102">
        <p:random/>
      </p:transition>
    </mc:Choice>
    <mc:Fallback xmlns="">
      <p:transition spd="slow" advTm="90102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E6788A-B417-3778-C3DB-1F3E72B7D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50129C-FB41-F2A9-0874-A02C9D612C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23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5949">
        <p:random/>
      </p:transition>
    </mc:Choice>
    <mc:Fallback xmlns="">
      <p:transition spd="slow" advTm="105949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7A601F-1334-0614-3950-41D30DB8D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237BCD-C467-F032-116E-28F46CCCE7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028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7115">
        <p:random/>
      </p:transition>
    </mc:Choice>
    <mc:Fallback xmlns="">
      <p:transition spd="slow" advTm="147115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8E89B4-4DFC-BB33-79D6-1A0B71DD44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Authenticated Encryption (AE)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4E8C72-4A3E-399A-9384-0198188179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51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4460">
        <p:random/>
      </p:transition>
    </mc:Choice>
    <mc:Fallback xmlns="">
      <p:transition spd="slow" advTm="224460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4F6B90-4160-3F4A-D7A6-E8389296C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4600"/>
              </a:lnSpc>
            </a:pPr>
            <a:r>
              <a:rPr lang="en-US"/>
              <a:t>Counter with Cipher Block Chaining-Message Authentication Code (CCM)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F946C1-3918-47D0-9C34-C25B265510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43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3520">
        <p:random/>
      </p:transition>
    </mc:Choice>
    <mc:Fallback xmlns="">
      <p:transition spd="slow" advTm="103520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FBD76D-8052-B3A5-3184-E92C32009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sz="2000"/>
              <a:t> </a:t>
            </a:r>
            <a:r>
              <a:rPr lang="en-US" sz="2800"/>
              <a:t> </a:t>
            </a:r>
            <a:r>
              <a:rPr lang="en-US" sz="3600" b="1"/>
              <a:t>The input to the CCM encryption process consists of three elements:</a:t>
            </a:r>
            <a:endParaRPr lang="en-US" sz="40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7447E5-758F-E617-16B5-1B4224FDFF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63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8706">
        <p:random/>
      </p:transition>
    </mc:Choice>
    <mc:Fallback xmlns="">
      <p:transition spd="slow" advTm="188706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6F7923-7CCA-7D11-C97F-7BDEE366A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0C5B28-4433-82B5-DD11-439D9AA317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527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6505">
        <p:random/>
      </p:transition>
    </mc:Choice>
    <mc:Fallback xmlns="">
      <p:transition spd="slow" advTm="106505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5F0350-9120-041B-DCC1-919732275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Galois/Counter Mode (GCM)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7D9903-B911-9CF5-562F-C6180CABF2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866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8951">
        <p:random/>
      </p:transition>
    </mc:Choice>
    <mc:Fallback xmlns="">
      <p:transition spd="slow" advTm="158951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DA2A98-99ED-E331-526E-15C7B18F9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B57F72-6B26-A3D2-8B4C-8B1F674EB4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898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764">
        <p:random/>
      </p:transition>
    </mc:Choice>
    <mc:Fallback xmlns="">
      <p:transition spd="slow" advTm="110764">
        <p:rand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911BFF-52E7-95B1-870C-4B9CEFA93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AA5B06-34D0-388A-AD5F-6CD3C9523C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7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6399">
        <p:random/>
      </p:transition>
    </mc:Choice>
    <mc:Fallback xmlns="">
      <p:transition spd="slow" advTm="116399">
        <p:rand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8E63B0-D6BD-A296-5B3B-4733225CD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4800"/>
              </a:lnSpc>
            </a:pPr>
            <a:r>
              <a:rPr lang="en-US"/>
              <a:t>Pseudorandom Number Generation Using Hash Functions and MACs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E7238E-E937-3DFF-E13B-C3F1EA97B5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288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673">
        <p:random/>
      </p:transition>
    </mc:Choice>
    <mc:Fallback xmlns="">
      <p:transition spd="slow" advTm="120673">
        <p:rand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B678C9-AD11-C758-8A31-113EAC512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091282-06D8-F629-FA29-268277BE6B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74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8895">
        <p:random/>
      </p:transition>
    </mc:Choice>
    <mc:Fallback xmlns="">
      <p:transition spd="slow" advTm="78895">
        <p:rand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BCC992-895A-693E-D97F-8F23DEBA0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00D1AA-FA58-EFBC-64FD-844E63F035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05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612">
        <p:random/>
      </p:transition>
    </mc:Choice>
    <mc:Fallback xmlns="">
      <p:transition spd="slow" advTm="50612">
        <p:rand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18B157-827D-AFC7-DF51-5C4C8E75E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C01BD6-4A08-37A4-8719-03DEC8497D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28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612">
        <p:random/>
      </p:transition>
    </mc:Choice>
    <mc:Fallback xmlns="">
      <p:transition spd="slow" advTm="50612">
        <p:rand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19D4A7-A6C4-4BD2-405F-4E91E1F99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1E1695-00B1-486F-4688-6C06FD314C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30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612">
        <p:random/>
      </p:transition>
    </mc:Choice>
    <mc:Fallback xmlns="">
      <p:transition spd="slow" advTm="50612">
        <p:rand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853C80-B9F4-1053-D6AE-69C967D0D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BBBF74-97ED-9D75-63A7-1F1F43AF08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95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991">
        <p:random/>
      </p:transition>
    </mc:Choice>
    <mc:Fallback xmlns="">
      <p:transition spd="slow" advTm="70991">
        <p:random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E091CB-C4E5-5406-9FEA-FA12D8818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F2FC03-5012-A428-80E6-323E7BAD53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37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363">
        <p:random/>
      </p:transition>
    </mc:Choice>
    <mc:Fallback xmlns="">
      <p:transition spd="slow" advTm="11363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119</Words>
  <Application>Microsoft Office PowerPoint</Application>
  <PresentationFormat>Widescreen</PresentationFormat>
  <Paragraphs>21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Aptos</vt:lpstr>
      <vt:lpstr>Aptos Display</vt:lpstr>
      <vt:lpstr>Arial</vt:lpstr>
      <vt:lpstr>Office Theme</vt:lpstr>
      <vt:lpstr>PowerPoint Presentation</vt:lpstr>
      <vt:lpstr>Course content</vt:lpstr>
      <vt:lpstr>Agenda</vt:lpstr>
      <vt:lpstr>Network Communication Attacks: Types and Overview</vt:lpstr>
      <vt:lpstr>Message Authentication Functions</vt:lpstr>
      <vt:lpstr>PowerPoint Presentation</vt:lpstr>
      <vt:lpstr>PowerPoint Presentation</vt:lpstr>
      <vt:lpstr>Solution: Error-Detecting Code (FCS/Checksum):</vt:lpstr>
      <vt:lpstr>PowerPoint Presentation</vt:lpstr>
      <vt:lpstr>Public-Key Encryption</vt:lpstr>
      <vt:lpstr>Message Authentication Code (MAC)</vt:lpstr>
      <vt:lpstr>Why Use Message Authentication Code (MAC) Instead of Symmetric Encryption?</vt:lpstr>
      <vt:lpstr>Why Use Message Authentication Code (MAC) Instead of Symmetric Encryption?</vt:lpstr>
      <vt:lpstr>Requirements for MACs</vt:lpstr>
      <vt:lpstr>Brute-Force Attack</vt:lpstr>
      <vt:lpstr>Cryptanalysis</vt:lpstr>
      <vt:lpstr>MACs Based on Hash Functions: HMAC</vt:lpstr>
      <vt:lpstr>HMAC Design Objectives</vt:lpstr>
      <vt:lpstr>PowerPoint Presentation</vt:lpstr>
      <vt:lpstr>PowerPoint Presentation</vt:lpstr>
      <vt:lpstr>Security of HMAC</vt:lpstr>
      <vt:lpstr>PowerPoint Presentation</vt:lpstr>
      <vt:lpstr>PowerPoint Presentation</vt:lpstr>
      <vt:lpstr>Authenticated Encryption (AE)</vt:lpstr>
      <vt:lpstr>Counter with Cipher Block Chaining-Message Authentication Code (CCM) </vt:lpstr>
      <vt:lpstr>  The input to the CCM encryption process consists of three elements:</vt:lpstr>
      <vt:lpstr>PowerPoint Presentation</vt:lpstr>
      <vt:lpstr>Galois/Counter Mode (GCM)</vt:lpstr>
      <vt:lpstr>PowerPoint Presentation</vt:lpstr>
      <vt:lpstr>PowerPoint Presentation</vt:lpstr>
      <vt:lpstr>Pseudorandom Number Generation Using Hash Functions and MACs</vt:lpstr>
      <vt:lpstr>PowerPoint Presentation</vt:lpstr>
      <vt:lpstr>PowerPoint Presentation</vt:lpstr>
      <vt:lpstr>PowerPoint Presentation</vt:lpstr>
      <vt:lpstr>PowerPoint Presentation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Ayman Khallel</dc:creator>
  <cp:lastModifiedBy>Ayman Khallel</cp:lastModifiedBy>
  <cp:revision>1</cp:revision>
  <dcterms:created xsi:type="dcterms:W3CDTF">2024-11-21T10:19:47Z</dcterms:created>
  <dcterms:modified xsi:type="dcterms:W3CDTF">2024-11-21T10:19:47Z</dcterms:modified>
</cp:coreProperties>
</file>