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0"/>
  </p:notesMasterIdLst>
  <p:sldIdLst>
    <p:sldId id="480" r:id="rId5"/>
    <p:sldId id="303" r:id="rId6"/>
    <p:sldId id="271" r:id="rId7"/>
    <p:sldId id="313" r:id="rId8"/>
    <p:sldId id="505" r:id="rId9"/>
    <p:sldId id="508" r:id="rId10"/>
    <p:sldId id="511" r:id="rId11"/>
    <p:sldId id="276" r:id="rId12"/>
    <p:sldId id="507" r:id="rId13"/>
    <p:sldId id="512" r:id="rId14"/>
    <p:sldId id="509" r:id="rId15"/>
    <p:sldId id="510" r:id="rId16"/>
    <p:sldId id="306" r:id="rId17"/>
    <p:sldId id="503"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5"/>
            <p14:sldId id="508"/>
            <p14:sldId id="511"/>
            <p14:sldId id="276"/>
            <p14:sldId id="507"/>
            <p14:sldId id="512"/>
            <p14:sldId id="509"/>
            <p14:sldId id="510"/>
            <p14:sldId id="306"/>
            <p14:sldId id="503"/>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userDrawn="1">
          <p15:clr>
            <a:srgbClr val="A4A3A4"/>
          </p15:clr>
        </p15:guide>
        <p15:guide id="2" pos="384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showGuides="1">
      <p:cViewPr>
        <p:scale>
          <a:sx n="80" d="100"/>
          <a:sy n="80" d="100"/>
        </p:scale>
        <p:origin x="-216" y="546"/>
      </p:cViewPr>
      <p:guideLst>
        <p:guide orient="horz" pos="2160"/>
        <p:guide pos="384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88493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8.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3111" y="4025228"/>
            <a:ext cx="4886463" cy="461665"/>
          </a:xfrm>
          <a:prstGeom prst="rect">
            <a:avLst/>
          </a:prstGeom>
          <a:noFill/>
        </p:spPr>
        <p:txBody>
          <a:bodyPr wrap="square" rtlCol="0">
            <a:spAutoFit/>
          </a:bodyPr>
          <a:lstStyle/>
          <a:p>
            <a:pPr algn="l"/>
            <a:r>
              <a:rPr lang="ar-SA" sz="2400" b="1" dirty="0">
                <a:solidFill>
                  <a:schemeClr val="tx1"/>
                </a:solidFill>
                <a:latin typeface="Sakkal Majalla" panose="02000000000000000000" pitchFamily="2" charset="-78"/>
                <a:cs typeface="Sakkal Majalla" panose="02000000000000000000" pitchFamily="2" charset="-78"/>
              </a:rPr>
              <a:t>م. </a:t>
            </a:r>
            <a:r>
              <a:rPr lang="ar-SA" sz="2400" b="1" dirty="0" smtClean="0">
                <a:latin typeface="Sakkal Majalla" panose="02000000000000000000" pitchFamily="2" charset="-78"/>
                <a:cs typeface="Sakkal Majalla" panose="02000000000000000000" pitchFamily="2" charset="-78"/>
              </a:rPr>
              <a:t>فراس محمد سعود السقاط</a:t>
            </a:r>
            <a:endParaRPr lang="en-US" sz="2400" b="1" dirty="0">
              <a:solidFill>
                <a:schemeClr val="tx1"/>
              </a:solidFill>
              <a:latin typeface="Sakkal Majalla" panose="02000000000000000000" pitchFamily="2" charset="-78"/>
              <a:cs typeface="Sakkal Majalla" panose="02000000000000000000" pitchFamily="2" charset="-78"/>
            </a:endParaRPr>
          </a:p>
        </p:txBody>
      </p:sp>
      <p:sp>
        <p:nvSpPr>
          <p:cNvPr id="31" name="TextBox 30"/>
          <p:cNvSpPr txBox="1"/>
          <p:nvPr/>
        </p:nvSpPr>
        <p:spPr>
          <a:xfrm>
            <a:off x="466724" y="2462137"/>
            <a:ext cx="5981701" cy="707886"/>
          </a:xfrm>
          <a:prstGeom prst="rect">
            <a:avLst/>
          </a:prstGeom>
          <a:noFill/>
        </p:spPr>
        <p:txBody>
          <a:bodyPr wrap="square" rtlCol="0">
            <a:spAutoFit/>
          </a:bodyPr>
          <a:lstStyle/>
          <a:p>
            <a:r>
              <a:rPr lang="ar-SA" sz="4000" b="1" dirty="0" smtClean="0">
                <a:solidFill>
                  <a:schemeClr val="accent1">
                    <a:lumMod val="50000"/>
                  </a:schemeClr>
                </a:solidFill>
                <a:latin typeface="Sakkal Majalla" panose="02000000000000000000" pitchFamily="2" charset="-78"/>
                <a:cs typeface="Sakkal Majalla" panose="02000000000000000000" pitchFamily="2" charset="-78"/>
              </a:rPr>
              <a:t>مناقشة رسالة الدكتوراه</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cstate="screen"/>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screen"/>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120"/>
              </a:lnSpc>
            </a:pPr>
            <a:r>
              <a:rPr lang="ar-SA" sz="2400" b="1" dirty="0" smtClean="0">
                <a:solidFill>
                  <a:schemeClr val="tx1"/>
                </a:solidFill>
                <a:latin typeface="Sakkal Majalla" panose="02000000000000000000" pitchFamily="2" charset="-78"/>
                <a:cs typeface="Sakkal Majalla" panose="02000000000000000000" pitchFamily="2" charset="-78"/>
              </a:rPr>
              <a:t>دكتوراه الفلسفة في الإدارة </a:t>
            </a:r>
            <a:endParaRPr lang="en-US" sz="2400" b="1" dirty="0">
              <a:solidFill>
                <a:schemeClr val="tx1"/>
              </a:solidFill>
              <a:latin typeface="Sakkal Majalla" panose="02000000000000000000" pitchFamily="2" charset="-78"/>
              <a:cs typeface="Sakkal Majalla" panose="02000000000000000000"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srcRect/>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01648" y="4963519"/>
            <a:ext cx="4747323" cy="978729"/>
          </a:xfrm>
          <a:prstGeom prst="rect">
            <a:avLst/>
          </a:prstGeom>
          <a:noFill/>
        </p:spPr>
        <p:txBody>
          <a:bodyPr wrap="square">
            <a:spAutoFit/>
          </a:bodyPr>
          <a:lstStyle/>
          <a:p>
            <a:pPr algn="just" rtl="1">
              <a:lnSpc>
                <a:spcPct val="120000"/>
              </a:lnSpc>
            </a:pPr>
            <a:r>
              <a:rPr lang="ar-SA" sz="1600" dirty="0" smtClean="0">
                <a:latin typeface="+mj-lt"/>
                <a:cs typeface="Calibri" panose="020F0502020204030204" pitchFamily="34" charset="0"/>
              </a:rPr>
              <a:t>يتضمن هذا العرض نبذة موجزة ل</a:t>
            </a:r>
            <a:r>
              <a:rPr lang="ar-SA" sz="1600" kern="100" dirty="0" smtClean="0">
                <a:latin typeface="Calibri" panose="020F0502020204030204" pitchFamily="34" charset="0"/>
                <a:ea typeface="Calibri" panose="020F0502020204030204" pitchFamily="34" charset="0"/>
                <a:cs typeface="Calibri" panose="020F0502020204030204" pitchFamily="34" charset="0"/>
              </a:rPr>
              <a:t>رسالة الدكتوراه (مشكلة الدراسة وتساؤلاتها، أهميتها وأهدافها، النتائج التي توصلت إليها الدراسة والتوصيات والمقترحات المستقبلية.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1" name="TextBox 40"/>
          <p:cNvSpPr txBox="1"/>
          <p:nvPr/>
        </p:nvSpPr>
        <p:spPr>
          <a:xfrm>
            <a:off x="6301339" y="1259391"/>
            <a:ext cx="968535" cy="584775"/>
          </a:xfrm>
          <a:prstGeom prst="rect">
            <a:avLst/>
          </a:prstGeom>
          <a:noFill/>
        </p:spPr>
        <p:txBody>
          <a:bodyPr wrap="non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مقدمة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screen"/>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17350" y="1262120"/>
            <a:ext cx="7088836" cy="1015663"/>
          </a:xfrm>
          <a:prstGeom prst="rect">
            <a:avLst/>
          </a:prstGeom>
          <a:noFill/>
        </p:spPr>
        <p:txBody>
          <a:bodyPr wrap="square" rtlCol="0">
            <a:spAutoFit/>
          </a:bodyPr>
          <a:lstStyle/>
          <a:p>
            <a:pPr algn="ctr" rtl="1"/>
            <a:r>
              <a:rPr lang="ar-SA" sz="3000" b="1" dirty="0">
                <a:solidFill>
                  <a:srgbClr val="00B0F0"/>
                </a:solidFill>
                <a:latin typeface="Sakkal Majalla" panose="02000000000000000000" pitchFamily="2" charset="-78"/>
                <a:cs typeface="Sakkal Majalla" panose="02000000000000000000" pitchFamily="2" charset="-78"/>
              </a:rPr>
              <a:t>تأثير تطبيق مبادئ الحوكمة على استدامة الأداء </a:t>
            </a:r>
            <a:r>
              <a:rPr lang="ar-SA" sz="3000" b="1" dirty="0" smtClean="0">
                <a:solidFill>
                  <a:srgbClr val="00B0F0"/>
                </a:solidFill>
                <a:latin typeface="Sakkal Majalla" panose="02000000000000000000" pitchFamily="2" charset="-78"/>
                <a:cs typeface="Sakkal Majalla" panose="02000000000000000000" pitchFamily="2" charset="-78"/>
              </a:rPr>
              <a:t>المؤسسي</a:t>
            </a:r>
          </a:p>
          <a:p>
            <a:pPr algn="ctr" rtl="1"/>
            <a:r>
              <a:rPr lang="ar-SA" sz="3000" b="1" dirty="0" smtClean="0">
                <a:solidFill>
                  <a:srgbClr val="00B0F0"/>
                </a:solidFill>
                <a:latin typeface="Sakkal Majalla" panose="02000000000000000000" pitchFamily="2" charset="-78"/>
                <a:cs typeface="Sakkal Majalla" panose="02000000000000000000" pitchFamily="2" charset="-78"/>
              </a:rPr>
              <a:t> </a:t>
            </a:r>
            <a:r>
              <a:rPr lang="ar-SA" sz="3000" b="1" dirty="0">
                <a:solidFill>
                  <a:srgbClr val="00B0F0"/>
                </a:solidFill>
                <a:latin typeface="Sakkal Majalla" panose="02000000000000000000" pitchFamily="2" charset="-78"/>
                <a:cs typeface="Sakkal Majalla" panose="02000000000000000000" pitchFamily="2" charset="-78"/>
              </a:rPr>
              <a:t>في الشركات </a:t>
            </a:r>
            <a:r>
              <a:rPr lang="ar-SA" sz="3000" b="1" dirty="0" smtClean="0">
                <a:solidFill>
                  <a:srgbClr val="00B0F0"/>
                </a:solidFill>
                <a:latin typeface="Sakkal Majalla" panose="02000000000000000000" pitchFamily="2" charset="-78"/>
                <a:cs typeface="Sakkal Majalla" panose="02000000000000000000" pitchFamily="2" charset="-78"/>
              </a:rPr>
              <a:t>العائلية</a:t>
            </a:r>
            <a:endParaRPr lang="ar-SA" sz="3000" b="1" dirty="0">
              <a:solidFill>
                <a:srgbClr val="00B0F0"/>
              </a:solidFill>
              <a:latin typeface="Sakkal Majalla" panose="02000000000000000000" pitchFamily="2" charset="-78"/>
              <a:cs typeface="Sakkal Majalla" panose="02000000000000000000"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98250" y="1422970"/>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3973281" y="2332817"/>
            <a:ext cx="7822159" cy="3785652"/>
          </a:xfrm>
          <a:prstGeom prst="rect">
            <a:avLst/>
          </a:prstGeom>
          <a:noFill/>
        </p:spPr>
        <p:txBody>
          <a:bodyPr wrap="square">
            <a:spAutoFit/>
          </a:bodyPr>
          <a:lstStyle/>
          <a:p>
            <a:pPr marR="0" lvl="0" algn="just" rtl="1"/>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تهدف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هذه الدراسة إلى دراسة تأثير تطبيق مبادئ الحوكمة على استدامة الأداء المؤسسي في الشركات العائلية في المنطقة الغربية بالمملكة العربية السعودية، من خلال تحليل تأثير مبادئ الحوكمة (الشفافية، المساءلة، المشاركة، العدالة، الكفاءة) على استدامة الأداء المؤسسي وأبعاده (التنظيمي، الاقتصادي، الاجتماعي، البيئي، الأداء المالي)، اعتمدت الدراسة المنهج الاستقرائي بآليتيه الوصفي والتحليلي، وتمثّل مجتمع الدراسة في الشركات العائلية بالمنطقة الغربية حيث تم اختيار عينة قصدية تكونت من (20) شركة عائلية، وبناءً على طبيعة موضوع الدراسة وأهدافها تم اختيار عينة مستهدفة تتمثل في العاملين بالمناصب الإدارية العليا والوسطى والتنفيذية بداخل الشركات العائلية المختارة بأسلوب العينة القصدية تكونت من (140) موظف من فئات إدارية مختلفة (رئيس مجلس الإدارة، أعضاء مجالس الإدارة، والمدراء التنفيذيين في الجوانب الإدارية والمالية)، تم استخدام الاستبيان كأداة رئيسية لجمع البيانات من أفراد العينة، تم استرداد عدد (135) استمارة صالحة للتحليل الإحصائي، اعتمد الباحث على برنامج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SPSS V26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و برنامج </a:t>
            </a:r>
            <a:r>
              <a:rPr lang="ar-SA" sz="1600" kern="100" dirty="0" err="1">
                <a:latin typeface="Sakkal Majalla" panose="02000000000000000000" pitchFamily="2" charset="-78"/>
                <a:ea typeface="Calibri" panose="020F0502020204030204" pitchFamily="34" charset="0"/>
                <a:cs typeface="Sakkal Majalla" panose="02000000000000000000" pitchFamily="2" charset="-78"/>
              </a:rPr>
              <a:t>إكسل</a:t>
            </a:r>
            <a:r>
              <a:rPr lang="ar-SA" sz="1600" kern="100" dirty="0">
                <a:latin typeface="Sakkal Majalla" panose="02000000000000000000" pitchFamily="2" charset="-78"/>
                <a:ea typeface="Calibri" panose="020F0502020204030204" pitchFamily="34" charset="0"/>
                <a:cs typeface="Sakkal Majalla" panose="02000000000000000000" pitchFamily="2" charset="-78"/>
              </a:rPr>
              <a:t> 2019 لتحليل البيانات إحصائياً، وقد توصلت الدراسة إلى عدد من النتائج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أهمها: ارتفاع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مستوى تطبيق مبادئ الحوكمة في الشركات العائلية محل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الدراسة، تصدر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مبدأ الشفافية أبعاد الحوكمة من حيث درجة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التطبيق،  ارتفاع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مستوى استدامة الأداء المؤسسي بأبعاده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المختلفة، تصدر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البعد الاجتماعي أبعاد استدامة الأداء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المؤسسي، وجود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تأثير إيجابي دال إحصائياً لمبادئ الحوكمة على استدامة الأداء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المؤسسي، وجود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تأثير دال إحصائياً للشفافية، المساءلة، المشاركة، العدالة، والكفاءة على استدامة الأداء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المؤسسي، وفي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ضوء النتائج التي توصلت إليها الدراسة، تم صياغة مجموعة من التوصيات التطبيقية التي يمكن أن تسهم في تعزيز ممارسات الحوكمة وتحسين مستويات الاستدامة المؤسسية من أبرزها تعزيز ممارسات مبادئ الحوكمة وتطبيقها داخل الشركات العائلية (الشفافية، المساءلة، المشاركة، العدالة، الكفاءة) لما لها من تأثير إيجابي على استدامة الأداء المؤسسي وأبعاده، مع ضرورة دمج مؤشرات الاستدامة ضمن الخطط الاستراتيجية للشركات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endParaRPr lang="ar-SA" sz="1600" kern="100" dirty="0">
              <a:latin typeface="Sakkal Majalla" panose="02000000000000000000" pitchFamily="2" charset="-78"/>
              <a:ea typeface="Calibri" panose="020F0502020204030204" pitchFamily="34" charset="0"/>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مشكلة الدراسة وتساؤلاتها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214180" y="2535918"/>
            <a:ext cx="9713526" cy="2544286"/>
          </a:xfrm>
          <a:prstGeom prst="rect">
            <a:avLst/>
          </a:prstGeom>
          <a:noFill/>
        </p:spPr>
        <p:txBody>
          <a:bodyPr wrap="square">
            <a:spAutoFit/>
          </a:bodyPr>
          <a:lstStyle/>
          <a:p>
            <a:pPr algn="just" rtl="1">
              <a:spcAft>
                <a:spcPts val="800"/>
              </a:spcAft>
            </a:pPr>
            <a:r>
              <a:rPr lang="ar-SA" b="1" kern="100" dirty="0" smtClean="0">
                <a:solidFill>
                  <a:schemeClr val="accent4">
                    <a:lumMod val="50000"/>
                  </a:schemeClr>
                </a:solidFill>
                <a:latin typeface="Sakkal Majalla" panose="02000000000000000000" pitchFamily="2" charset="-78"/>
                <a:ea typeface="Calibri" panose="020F0502020204030204" pitchFamily="34" charset="0"/>
                <a:cs typeface="Sakkal Majalla" panose="02000000000000000000" pitchFamily="2" charset="-78"/>
              </a:rPr>
              <a:t>تمثلت </a:t>
            </a:r>
            <a:r>
              <a:rPr lang="ar-SA" b="1" kern="100" dirty="0">
                <a:solidFill>
                  <a:schemeClr val="accent4">
                    <a:lumMod val="50000"/>
                  </a:schemeClr>
                </a:solidFill>
                <a:latin typeface="Sakkal Majalla" panose="02000000000000000000" pitchFamily="2" charset="-78"/>
                <a:ea typeface="Calibri" panose="020F0502020204030204" pitchFamily="34" charset="0"/>
                <a:cs typeface="Sakkal Majalla" panose="02000000000000000000" pitchFamily="2" charset="-78"/>
              </a:rPr>
              <a:t>مشكلة الدراسة في التساؤل الرئيس</a:t>
            </a:r>
            <a:r>
              <a:rPr lang="ar-SA" kern="100" dirty="0">
                <a:latin typeface="Sakkal Majalla" panose="02000000000000000000" pitchFamily="2" charset="-78"/>
                <a:ea typeface="Calibri" panose="020F0502020204030204" pitchFamily="34" charset="0"/>
                <a:cs typeface="Sakkal Majalla" panose="02000000000000000000" pitchFamily="2" charset="-78"/>
              </a:rPr>
              <a:t>: </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 </a:t>
            </a:r>
            <a:r>
              <a:rPr lang="ar-SA" kern="100" dirty="0">
                <a:latin typeface="Sakkal Majalla" panose="02000000000000000000" pitchFamily="2" charset="-78"/>
                <a:ea typeface="Calibri" panose="020F0502020204030204" pitchFamily="34" charset="0"/>
                <a:cs typeface="Sakkal Majalla" panose="02000000000000000000" pitchFamily="2" charset="-78"/>
              </a:rPr>
              <a:t>هل يوجد تأثير لتطبيق مبادئ الحوكمة على استدامة الأداء المؤسسي في الشركات العائلية في المنطقة الغربية بالمملكة العربية السعودية</a:t>
            </a:r>
            <a:r>
              <a:rPr lang="ar-SA" kern="100" dirty="0" smtClean="0">
                <a:latin typeface="Sakkal Majalla" panose="02000000000000000000" pitchFamily="2" charset="-78"/>
                <a:ea typeface="Calibri" panose="020F0502020204030204" pitchFamily="34" charset="0"/>
                <a:cs typeface="Sakkal Majalla" panose="02000000000000000000" pitchFamily="2" charset="-78"/>
              </a:rPr>
              <a:t>؟ </a:t>
            </a:r>
            <a:r>
              <a:rPr lang="ar-SA" kern="100" dirty="0" smtClean="0">
                <a:effectLst/>
                <a:latin typeface="Sakkal Majalla" panose="02000000000000000000" pitchFamily="2" charset="-78"/>
                <a:ea typeface="Calibri" panose="020F0502020204030204" pitchFamily="34" charset="0"/>
                <a:cs typeface="Sakkal Majalla" panose="02000000000000000000" pitchFamily="2" charset="-78"/>
              </a:rPr>
              <a:t>انبثق من السؤال الرئيسي عدة تساؤلات وهي </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تأثير لمبدأ الشفافية على استدامة الأداء المؤسسي في الشركات العائلية بالمنطقة الغربية في المملكة العربية السعودية؟ </a:t>
            </a:r>
            <a:endParaRPr lang="ar-SA" kern="100" dirty="0" smtClean="0">
              <a:latin typeface="Sakkal Majalla" panose="02000000000000000000" pitchFamily="2" charset="-78"/>
              <a:ea typeface="Calibri" panose="020F0502020204030204" pitchFamily="34" charset="0"/>
              <a:cs typeface="Sakkal Majalla" panose="02000000000000000000" pitchFamily="2" charset="-78"/>
            </a:endParaRP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تأثير لمبدأ المساءلة في تحقيق استدامة الأداء المؤسسي في الشركات العائلية بالمنطقة الغربية في المملكة العربية السعودية؟ </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تأثير لمبدأ المشاركة في تعزيز استدامة الأداء المؤسسي للشركات العائلية بالمنطقة الغربية في المملكة العربية السعودية؟ </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تأثير لمبدأ العدالة في بيئة العمل على استدامة الأداء المؤسسي في الشركات العائلية بالمنطقة الغربية في المملكة العربية السعودية؟</a:t>
            </a:r>
          </a:p>
          <a:p>
            <a:pPr marL="342900" indent="-342900" algn="just" rtl="1">
              <a:spcAft>
                <a:spcPts val="800"/>
              </a:spcAft>
              <a:buFont typeface="+mj-lt"/>
              <a:buAutoNum type="arabicPeriod"/>
            </a:pPr>
            <a:r>
              <a:rPr lang="ar-SA" kern="100" dirty="0" smtClean="0">
                <a:latin typeface="Sakkal Majalla" panose="02000000000000000000" pitchFamily="2" charset="-78"/>
                <a:ea typeface="Calibri" panose="020F0502020204030204" pitchFamily="34" charset="0"/>
                <a:cs typeface="Sakkal Majalla" panose="02000000000000000000" pitchFamily="2" charset="-78"/>
              </a:rPr>
              <a:t>هل </a:t>
            </a:r>
            <a:r>
              <a:rPr lang="ar-SA" kern="100" dirty="0">
                <a:latin typeface="Sakkal Majalla" panose="02000000000000000000" pitchFamily="2" charset="-78"/>
                <a:ea typeface="Calibri" panose="020F0502020204030204" pitchFamily="34" charset="0"/>
                <a:cs typeface="Sakkal Majalla" panose="02000000000000000000" pitchFamily="2" charset="-78"/>
              </a:rPr>
              <a:t>يوجد تأثير لمبدأ الكفاءة على استدامة الأداء المؤسسي للشركات العائلية بالمنطقة الغربية في المملكة العربية السعودية</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أهمية الدراسة العلمية والنظرية</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369741" y="2498890"/>
            <a:ext cx="9421481" cy="1703030"/>
          </a:xfrm>
          <a:prstGeom prst="rect">
            <a:avLst/>
          </a:prstGeom>
          <a:noFill/>
        </p:spPr>
        <p:txBody>
          <a:bodyPr wrap="square">
            <a:spAutoFit/>
          </a:bodyPr>
          <a:lstStyle/>
          <a:p>
            <a:pPr algn="just" rtl="1">
              <a:spcAft>
                <a:spcPts val="800"/>
              </a:spcAft>
            </a:pPr>
            <a:r>
              <a:rPr lang="ar-SA" b="1" kern="100" dirty="0">
                <a:solidFill>
                  <a:schemeClr val="accent4">
                    <a:lumMod val="50000"/>
                  </a:schemeClr>
                </a:solidFill>
                <a:latin typeface="Sakkal Majalla" panose="02000000000000000000" pitchFamily="2" charset="-78"/>
                <a:ea typeface="Calibri" panose="020F0502020204030204" pitchFamily="34" charset="0"/>
                <a:cs typeface="Sakkal Majalla" panose="02000000000000000000" pitchFamily="2" charset="-78"/>
              </a:rPr>
              <a:t>تكمن أهمية الدراسة </a:t>
            </a:r>
            <a:r>
              <a:rPr lang="ar-SA" b="1" kern="100" dirty="0" smtClean="0">
                <a:solidFill>
                  <a:schemeClr val="accent4">
                    <a:lumMod val="50000"/>
                  </a:schemeClr>
                </a:solidFill>
                <a:latin typeface="Sakkal Majalla" panose="02000000000000000000" pitchFamily="2" charset="-78"/>
                <a:ea typeface="Calibri" panose="020F0502020204030204" pitchFamily="34" charset="0"/>
                <a:cs typeface="Sakkal Majalla" panose="02000000000000000000" pitchFamily="2" charset="-78"/>
              </a:rPr>
              <a:t>في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أهمية موضوع الحوكمة وتأثيرها على استدامة الشركات العائلية في المملكة العربية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السعودية، وتعتبر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مثل هذه الدراسات قيمة مضافة للدراسات التي تدعم أهداف رؤية 2030، وللباحثين في هذا المجال، حيث أنها تساهم في موائمة الشركات العائلية للحقبة الجديدة من الأعمال</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 إضافة إلى قلة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الدراسات التي تناولت موضوع تطبيق الحوكمة وتأثيرها على استدامة الشركات العائلية في المنطقة الغربية بالمملكة العربية السعودية؛ </a:t>
            </a:r>
            <a:endParaRPr lang="ar-SA" sz="1600" kern="100" dirty="0" smtClean="0">
              <a:latin typeface="Sakkal Majalla" panose="02000000000000000000" pitchFamily="2" charset="-78"/>
              <a:ea typeface="Calibri" panose="020F0502020204030204" pitchFamily="34" charset="0"/>
              <a:cs typeface="Sakkal Majalla" panose="02000000000000000000" pitchFamily="2" charset="-78"/>
            </a:endParaRPr>
          </a:p>
          <a:p>
            <a:pPr algn="just" rtl="1">
              <a:spcAft>
                <a:spcPts val="800"/>
              </a:spcAft>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كما تتمثل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الأهمية التطبيقية في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أهمية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موضوع التراخيص البلدية باعتبارها خدمة تُقدّم للمواطنين وتضمن توفير احتياجات المجتمع من الخدمات وفرص العمل وجذب المستثمرين، وتعزّز تنمية التطوير العمراني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الحضري،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وأيضاً في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النتائج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التي سوف تتوصل إليها الدراسة الحالية حول تأثير تطبيق الحوكمة على جودة خدمة التراخيص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البلدية، والإسهامات التطبيقية  التي يمكن الاستفادة منها.</a:t>
            </a:r>
            <a:endParaRPr lang="en-US" sz="1600" kern="100" dirty="0">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1729295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فرضيات ونموذج الدراسة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8"/>
          <p:cNvSpPr txBox="1"/>
          <p:nvPr/>
        </p:nvSpPr>
        <p:spPr>
          <a:xfrm>
            <a:off x="5155324" y="1809397"/>
            <a:ext cx="6117027" cy="4052391"/>
          </a:xfrm>
          <a:prstGeom prst="rect">
            <a:avLst/>
          </a:prstGeom>
          <a:noFill/>
        </p:spPr>
        <p:txBody>
          <a:bodyPr wrap="square">
            <a:spAutoFit/>
          </a:bodyPr>
          <a:lstStyle/>
          <a:p>
            <a:pPr algn="just" rtl="1">
              <a:spcAft>
                <a:spcPts val="800"/>
              </a:spcAft>
            </a:pPr>
            <a:r>
              <a:rPr lang="ar-SA" sz="1600" b="1" kern="100" dirty="0">
                <a:latin typeface="Sakkal Majalla" panose="02000000000000000000" pitchFamily="2" charset="-78"/>
                <a:ea typeface="Calibri" panose="020F0502020204030204" pitchFamily="34" charset="0"/>
                <a:cs typeface="Sakkal Majalla" panose="02000000000000000000" pitchFamily="2" charset="-78"/>
              </a:rPr>
              <a:t>بناءً على العلاقة بين متغيرات الدراسة وتساؤلاتها فقد تم صياغة الفرضية الرئيسية التالية: توجد علاقة ذات دلالة إحصائية بين تطبيق مبادئ الحوكمة (الشفافية، المساءلة، المشاركة، العدالة، الكفاءة) وبين الأداء المؤسسي وأبعاده للشركات العائلية لتحقيق الاستدامة، ويتفرع منها عدة فرضيات فرعية هي:</a:t>
            </a:r>
          </a:p>
          <a:p>
            <a:pPr algn="just" rtl="1">
              <a:spcAft>
                <a:spcPts val="800"/>
              </a:spcAft>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الفرضية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الأولى يوجد تأثير ذو دلالة إحصائية لمبدأ الشفافية على استدامة الأداء المؤسسي في الشركات العائلية بالمنطقة الغربية في المملكة العربية السعودية. </a:t>
            </a:r>
          </a:p>
          <a:p>
            <a:pPr algn="just" rtl="1">
              <a:spcAft>
                <a:spcPts val="800"/>
              </a:spcAft>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الفرضية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الثانية: يوجد تأثير ذو دلالة إحصائية لمبدأ المساءلة على استدامة الأداء المؤسسي في الشركات العائلية بالمنطقة الغربية في المملكة العربية السعودية.</a:t>
            </a:r>
          </a:p>
          <a:p>
            <a:pPr algn="just" rtl="1">
              <a:spcAft>
                <a:spcPts val="800"/>
              </a:spcAft>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الفرضية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الثالثة: يوجد تأثير ذو دلالة إحصائية لمبدأ المشاركة على استدامة الأداء المؤسسي للشركات العائلية بالمنطقة الغربية في المملكة العربية السعودية.</a:t>
            </a:r>
          </a:p>
          <a:p>
            <a:pPr algn="just" rtl="1">
              <a:spcAft>
                <a:spcPts val="800"/>
              </a:spcAft>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الفرضية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الرابعة: يوجد تأثير ذو دلالة إحصائية لمبدأ العدالة على استدامة الأداء المؤسسي للشركات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p>
          <a:p>
            <a:pPr algn="just" rtl="1">
              <a:spcAft>
                <a:spcPts val="800"/>
              </a:spcAft>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الفرضية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الخامسة: يوجد تأثير ذو دلالة إحصائية لمبدأ الكفاءة على استدامة الأداء المؤسسي للشركات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endParaRPr lang="en-US" sz="1600" kern="100" dirty="0">
              <a:latin typeface="Sakkal Majalla" panose="02000000000000000000" pitchFamily="2" charset="-78"/>
              <a:ea typeface="Calibri" panose="020F0502020204030204" pitchFamily="34" charset="0"/>
              <a:cs typeface="Sakkal Majalla" panose="02000000000000000000" pitchFamily="2" charset="-78"/>
            </a:endParaRPr>
          </a:p>
        </p:txBody>
      </p:sp>
      <p:pic>
        <p:nvPicPr>
          <p:cNvPr id="2050" name="Picture 2"/>
          <p:cNvPicPr>
            <a:picLocks noChangeAspect="1" noChangeArrowheads="1"/>
          </p:cNvPicPr>
          <p:nvPr/>
        </p:nvPicPr>
        <p:blipFill>
          <a:blip r:embed="rId4">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77875" y="2837238"/>
            <a:ext cx="4229100" cy="206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798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970" y="1148375"/>
            <a:ext cx="7286630" cy="583565"/>
          </a:xfrm>
          <a:prstGeom prst="rect">
            <a:avLst/>
          </a:prstGeom>
          <a:noFill/>
        </p:spPr>
        <p:txBody>
          <a:bodyPr wrap="square" rtlCol="0">
            <a:spAutoFit/>
          </a:bodyPr>
          <a:lstStyle/>
          <a:p>
            <a:r>
              <a:rPr lang="ar-SA" sz="3200" b="1" dirty="0" smtClean="0">
                <a:solidFill>
                  <a:srgbClr val="00B0F0"/>
                </a:solidFill>
                <a:latin typeface="Sakkal Majalla" panose="02000000000000000000" pitchFamily="2" charset="-78"/>
                <a:cs typeface="Sakkal Majalla" panose="02000000000000000000" pitchFamily="2" charset="-78"/>
              </a:rPr>
              <a:t>الدراسات السابقة والفجوة البحثية </a:t>
            </a:r>
            <a:endParaRPr lang="en-US" sz="3200" b="1" dirty="0">
              <a:solidFill>
                <a:srgbClr val="00B0F0"/>
              </a:solidFill>
              <a:latin typeface="Sakkal Majalla" panose="02000000000000000000" pitchFamily="2" charset="-78"/>
              <a:cs typeface="Sakkal Majalla" panose="02000000000000000000"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0101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292767" y="2215509"/>
            <a:ext cx="9669780" cy="2718693"/>
          </a:xfrm>
          <a:prstGeom prst="rect">
            <a:avLst/>
          </a:prstGeom>
          <a:solidFill>
            <a:schemeClr val="bg1"/>
          </a:solidFill>
        </p:spPr>
        <p:txBody>
          <a:bodyPr wrap="square">
            <a:spAutoFit/>
          </a:bodyPr>
          <a:lstStyle/>
          <a:p>
            <a:pPr algn="just" rtl="1">
              <a:spcAft>
                <a:spcPts val="800"/>
              </a:spcAft>
            </a:pP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رغم كثافة الدراسات التي تناولت موضوع الحوكمة والأداء المؤسسي، إلا أن معظمها ركّز على الشركات العامة أو المساهمة، بينما لاتزال الدراسات التي تتناول العلاقة بين مبادئ الحوكمة واستدامة الأداء في الشركات العائلية، وخصوصاً في السياق السعودي، محدودة ومجّزأة. وتظهر الفجوة البحثية بشكل رئيسي في ثلاثة محاور:</a:t>
            </a:r>
          </a:p>
          <a:p>
            <a:pPr marL="1336675" indent="-342900" algn="just" rtl="1">
              <a:spcAft>
                <a:spcPts val="800"/>
              </a:spcAft>
              <a:buFont typeface="+mj-lt"/>
              <a:buAutoNum type="arabicPeriod"/>
            </a:pP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ندرة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النماذج التطبيقية التي تربط بين آليات الحوكمة واستدامة الأداء في الشركات العائلية </a:t>
            </a: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المحلّية.</a:t>
            </a:r>
          </a:p>
          <a:p>
            <a:pPr marL="1336675" indent="-342900" algn="just" rtl="1">
              <a:spcAft>
                <a:spcPts val="800"/>
              </a:spcAft>
              <a:buFont typeface="+mj-lt"/>
              <a:buAutoNum type="arabicPeriod"/>
            </a:pP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قلة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التحليلات المقارنة التي توضح أثر الجيل الحالي (الثاني، الثالث…) على فاعلية </a:t>
            </a: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الحوكمة.</a:t>
            </a:r>
          </a:p>
          <a:p>
            <a:pPr marL="1336675" indent="-342900" algn="just" rtl="1">
              <a:spcAft>
                <a:spcPts val="800"/>
              </a:spcAft>
              <a:buFont typeface="+mj-lt"/>
              <a:buAutoNum type="arabicPeriod"/>
            </a:pPr>
            <a:r>
              <a:rPr lang="ar-SA" altLang="en-US" kern="100" dirty="0" smtClean="0">
                <a:latin typeface="Sakkal Majalla" panose="02000000000000000000" pitchFamily="2" charset="-78"/>
                <a:ea typeface="Calibri" panose="020F0502020204030204" pitchFamily="34" charset="0"/>
                <a:cs typeface="Sakkal Majalla" panose="02000000000000000000" pitchFamily="2" charset="-78"/>
              </a:rPr>
              <a:t>ضعف </a:t>
            </a: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في التناول العربي للموضوع، رغم أن الشركات العائلية تمثل نسبة كبيرة من القطاع الخاص في دول الخليج.</a:t>
            </a:r>
          </a:p>
          <a:p>
            <a:pPr algn="just" rtl="1">
              <a:spcAft>
                <a:spcPts val="800"/>
              </a:spcAft>
            </a:pPr>
            <a:r>
              <a:rPr lang="ar-SA" altLang="en-US" kern="100" dirty="0">
                <a:latin typeface="Sakkal Majalla" panose="02000000000000000000" pitchFamily="2" charset="-78"/>
                <a:ea typeface="Calibri" panose="020F0502020204030204" pitchFamily="34" charset="0"/>
                <a:cs typeface="Sakkal Majalla" panose="02000000000000000000" pitchFamily="2" charset="-78"/>
              </a:rPr>
              <a:t>لذا، تنبع أهمية الدراسة الحالية من محاولتها سدّ هذه الفجوة، من خلال تقديم إطار تحليلي يربط بين الحوكمة واستدامة الأداء المؤسسي في عينة من الشركات العائلية السعودية، مع التركيز على التجارب الفعلية والتحديات التي تواجه تطبيق الحوكمة.</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2206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71929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2115820" y="946785"/>
            <a:ext cx="5241290" cy="706755"/>
          </a:xfrm>
          <a:prstGeom prst="rect">
            <a:avLst/>
          </a:prstGeom>
          <a:noFill/>
        </p:spPr>
        <p:txBody>
          <a:bodyPr vert="horz" wrap="square" rtlCol="0">
            <a:spAutoFit/>
          </a:bodyPr>
          <a:lstStyle/>
          <a:p>
            <a:pPr algn="ctr"/>
            <a:r>
              <a:rPr lang="ar-SA" altLang="ar-KW" sz="4000" b="1" dirty="0" smtClean="0">
                <a:latin typeface="Sakkal Majalla" panose="02000000000000000000" pitchFamily="2" charset="-78"/>
                <a:cs typeface="Sakkal Majalla" panose="02000000000000000000" pitchFamily="2" charset="-78"/>
              </a:rPr>
              <a:t>منهجية الدراسة وإجراءاتها</a:t>
            </a:r>
            <a:endParaRPr lang="ar-SA" altLang="ar-KW" sz="4000" b="1" dirty="0">
              <a:latin typeface="Sakkal Majalla" panose="02000000000000000000" pitchFamily="2" charset="-78"/>
              <a:cs typeface="Sakkal Majalla" panose="02000000000000000000" pitchFamily="2" charset="-78"/>
            </a:endParaRPr>
          </a:p>
        </p:txBody>
      </p:sp>
      <p:sp>
        <p:nvSpPr>
          <p:cNvPr id="6" name="مربع نص 5"/>
          <p:cNvSpPr txBox="1"/>
          <p:nvPr/>
        </p:nvSpPr>
        <p:spPr>
          <a:xfrm>
            <a:off x="6310616" y="2799756"/>
            <a:ext cx="1293889" cy="584775"/>
          </a:xfrm>
          <a:prstGeom prst="rect">
            <a:avLst/>
          </a:prstGeom>
          <a:noFill/>
        </p:spPr>
        <p:txBody>
          <a:bodyPr wrap="square" rtlCol="1">
            <a:spAutoFit/>
          </a:bodyPr>
          <a:lstStyle/>
          <a:p>
            <a:pPr algn="ctr"/>
            <a:r>
              <a:rPr lang="ar-SA" sz="1600" dirty="0" smtClean="0">
                <a:latin typeface="Sakkal Majalla" panose="02000000000000000000" pitchFamily="2" charset="-78"/>
                <a:cs typeface="Sakkal Majalla" panose="02000000000000000000" pitchFamily="2" charset="-78"/>
              </a:rPr>
              <a:t>مجتمع الدراسة  شركة عائلية</a:t>
            </a:r>
            <a:r>
              <a:rPr lang="en-US" sz="1600" dirty="0" smtClean="0">
                <a:latin typeface="Sakkal Majalla" panose="02000000000000000000" pitchFamily="2" charset="-78"/>
                <a:cs typeface="Sakkal Majalla" panose="02000000000000000000" pitchFamily="2" charset="-78"/>
              </a:rPr>
              <a:t>150 </a:t>
            </a:r>
          </a:p>
        </p:txBody>
      </p:sp>
      <p:sp>
        <p:nvSpPr>
          <p:cNvPr id="8" name="مربع نص 7"/>
          <p:cNvSpPr txBox="1"/>
          <p:nvPr/>
        </p:nvSpPr>
        <p:spPr>
          <a:xfrm>
            <a:off x="8119241" y="2061092"/>
            <a:ext cx="2240612" cy="1569660"/>
          </a:xfrm>
          <a:prstGeom prst="rect">
            <a:avLst/>
          </a:prstGeom>
          <a:noFill/>
        </p:spPr>
        <p:txBody>
          <a:bodyPr wrap="square" rtlCol="1">
            <a:spAutoFit/>
          </a:bodyPr>
          <a:lstStyle/>
          <a:p>
            <a:pPr algn="just" rtl="1"/>
            <a:r>
              <a:rPr lang="ar-SA" sz="1600" dirty="0">
                <a:latin typeface="Sakkal Majalla" panose="02000000000000000000" pitchFamily="2" charset="-78"/>
                <a:cs typeface="Sakkal Majalla" panose="02000000000000000000" pitchFamily="2" charset="-78"/>
              </a:rPr>
              <a:t>اعتمدت هذه الدراسة على المنهج الوصفي التحليلي، لملاءمته لطبيعة متغيرات الدراسة وأهدافها، حيث يهدف هذا المنهج إلى وصف الظاهرة كما هي في الواقع بشكل دقيق ومن ثم تحليلها لفهم أبعادها </a:t>
            </a:r>
            <a:r>
              <a:rPr lang="ar-SA" sz="1600" dirty="0" smtClean="0">
                <a:latin typeface="Sakkal Majalla" panose="02000000000000000000" pitchFamily="2" charset="-78"/>
                <a:cs typeface="Sakkal Majalla" panose="02000000000000000000" pitchFamily="2" charset="-78"/>
              </a:rPr>
              <a:t>وعلاقاتها</a:t>
            </a:r>
            <a:endParaRPr lang="ar-SA" sz="1600" dirty="0">
              <a:latin typeface="Sakkal Majalla" panose="02000000000000000000" pitchFamily="2" charset="-78"/>
              <a:cs typeface="Sakkal Majalla" panose="02000000000000000000" pitchFamily="2" charset="-78"/>
            </a:endParaRPr>
          </a:p>
        </p:txBody>
      </p:sp>
      <p:sp>
        <p:nvSpPr>
          <p:cNvPr id="15" name="مربع نص 14"/>
          <p:cNvSpPr txBox="1"/>
          <p:nvPr/>
        </p:nvSpPr>
        <p:spPr>
          <a:xfrm>
            <a:off x="5966212" y="3780253"/>
            <a:ext cx="1979645" cy="1323439"/>
          </a:xfrm>
          <a:prstGeom prst="rect">
            <a:avLst/>
          </a:prstGeom>
          <a:noFill/>
        </p:spPr>
        <p:txBody>
          <a:bodyPr wrap="square" rtlCol="1">
            <a:spAutoFit/>
          </a:bodyPr>
          <a:lstStyle/>
          <a:p>
            <a:pPr algn="ctr" rtl="1"/>
            <a:r>
              <a:rPr lang="ar-SA" sz="1600" dirty="0" smtClean="0">
                <a:latin typeface="Sakkal Majalla" panose="02000000000000000000" pitchFamily="2" charset="-78"/>
                <a:cs typeface="Sakkal Majalla" panose="02000000000000000000" pitchFamily="2" charset="-78"/>
              </a:rPr>
              <a:t>عينة الدراسة</a:t>
            </a:r>
          </a:p>
          <a:p>
            <a:pPr algn="ctr" rtl="1"/>
            <a:r>
              <a:rPr lang="ar-SA" sz="1600" dirty="0" smtClean="0">
                <a:latin typeface="Sakkal Majalla" panose="02000000000000000000" pitchFamily="2" charset="-78"/>
                <a:cs typeface="Sakkal Majalla" panose="02000000000000000000" pitchFamily="2" charset="-78"/>
              </a:rPr>
              <a:t> </a:t>
            </a:r>
            <a:r>
              <a:rPr lang="en-US" sz="1600" dirty="0" smtClean="0">
                <a:latin typeface="Sakkal Majalla" panose="02000000000000000000" pitchFamily="2" charset="-78"/>
                <a:cs typeface="Sakkal Majalla" panose="02000000000000000000" pitchFamily="2" charset="-78"/>
              </a:rPr>
              <a:t>20</a:t>
            </a:r>
            <a:r>
              <a:rPr lang="ar-SA" sz="1600" dirty="0" smtClean="0">
                <a:latin typeface="Sakkal Majalla" panose="02000000000000000000" pitchFamily="2" charset="-78"/>
                <a:cs typeface="Sakkal Majalla" panose="02000000000000000000" pitchFamily="2" charset="-78"/>
              </a:rPr>
              <a:t> شركة عينة قصدية مجموع المشاركين 140 موظف استجاب منهم  </a:t>
            </a:r>
            <a:r>
              <a:rPr lang="en-US" sz="1600" dirty="0" smtClean="0">
                <a:latin typeface="Sakkal Majalla" panose="02000000000000000000" pitchFamily="2" charset="-78"/>
                <a:cs typeface="Sakkal Majalla" panose="02000000000000000000" pitchFamily="2" charset="-78"/>
              </a:rPr>
              <a:t>135</a:t>
            </a:r>
            <a:r>
              <a:rPr lang="ar-SA" sz="1600" dirty="0" smtClean="0">
                <a:latin typeface="Sakkal Majalla" panose="02000000000000000000" pitchFamily="2" charset="-78"/>
                <a:cs typeface="Sakkal Majalla" panose="02000000000000000000" pitchFamily="2" charset="-78"/>
              </a:rPr>
              <a:t> موظف</a:t>
            </a:r>
          </a:p>
          <a:p>
            <a:pPr algn="ctr" rtl="1"/>
            <a:r>
              <a:rPr lang="ar-SA" sz="1600" dirty="0" smtClean="0">
                <a:latin typeface="Sakkal Majalla" panose="02000000000000000000" pitchFamily="2" charset="-78"/>
                <a:cs typeface="Sakkal Majalla" panose="02000000000000000000" pitchFamily="2" charset="-78"/>
              </a:rPr>
              <a:t> </a:t>
            </a:r>
            <a:endParaRPr lang="ar-SA" sz="1600" dirty="0">
              <a:latin typeface="Sakkal Majalla" panose="02000000000000000000" pitchFamily="2" charset="-78"/>
              <a:cs typeface="Sakkal Majalla" panose="02000000000000000000" pitchFamily="2" charset="-78"/>
            </a:endParaRPr>
          </a:p>
        </p:txBody>
      </p:sp>
      <p:sp>
        <p:nvSpPr>
          <p:cNvPr id="16" name="مربع نص 15"/>
          <p:cNvSpPr txBox="1"/>
          <p:nvPr/>
        </p:nvSpPr>
        <p:spPr>
          <a:xfrm>
            <a:off x="3383573" y="4898826"/>
            <a:ext cx="2456511" cy="1077218"/>
          </a:xfrm>
          <a:prstGeom prst="rect">
            <a:avLst/>
          </a:prstGeom>
          <a:noFill/>
        </p:spPr>
        <p:txBody>
          <a:bodyPr wrap="square" rtlCol="1">
            <a:spAutoFit/>
          </a:bodyPr>
          <a:lstStyle/>
          <a:p>
            <a:pPr algn="ctr" rtl="1"/>
            <a:r>
              <a:rPr lang="ar-SA" sz="1600" dirty="0" smtClean="0">
                <a:latin typeface="Sakkal Majalla" panose="02000000000000000000" pitchFamily="2" charset="-78"/>
                <a:cs typeface="Sakkal Majalla" panose="02000000000000000000" pitchFamily="2" charset="-78"/>
              </a:rPr>
              <a:t>أداة الدراسة</a:t>
            </a:r>
          </a:p>
          <a:p>
            <a:pPr algn="ctr" rtl="1"/>
            <a:r>
              <a:rPr lang="ar-SA" sz="1600" dirty="0">
                <a:latin typeface="Sakkal Majalla" panose="02000000000000000000" pitchFamily="2" charset="-78"/>
                <a:cs typeface="Sakkal Majalla" panose="02000000000000000000" pitchFamily="2" charset="-78"/>
              </a:rPr>
              <a:t> استبانة لجمع البيانات إلكترونيًا وورقيًا، مع التحقق من صدقها وثباتها قبل التطبيق النهائي</a:t>
            </a:r>
            <a:r>
              <a:rPr lang="ar-SA" sz="1600" dirty="0" smtClean="0">
                <a:latin typeface="Sakkal Majalla" panose="02000000000000000000" pitchFamily="2" charset="-78"/>
                <a:cs typeface="Sakkal Majalla" panose="02000000000000000000" pitchFamily="2" charset="-78"/>
              </a:rPr>
              <a:t>.</a:t>
            </a:r>
            <a:endParaRPr lang="ar-SA" sz="1600" dirty="0">
              <a:latin typeface="Sakkal Majalla" panose="02000000000000000000" pitchFamily="2" charset="-78"/>
              <a:cs typeface="Sakkal Majalla" panose="02000000000000000000" pitchFamily="2" charset="-78"/>
            </a:endParaRPr>
          </a:p>
        </p:txBody>
      </p:sp>
      <p:sp>
        <p:nvSpPr>
          <p:cNvPr id="17" name="مربع نص 16"/>
          <p:cNvSpPr txBox="1"/>
          <p:nvPr/>
        </p:nvSpPr>
        <p:spPr>
          <a:xfrm>
            <a:off x="1333001" y="3838698"/>
            <a:ext cx="1735559" cy="1077218"/>
          </a:xfrm>
          <a:prstGeom prst="rect">
            <a:avLst/>
          </a:prstGeom>
          <a:noFill/>
        </p:spPr>
        <p:txBody>
          <a:bodyPr wrap="square" rtlCol="1">
            <a:spAutoFit/>
          </a:bodyPr>
          <a:lstStyle/>
          <a:p>
            <a:pPr algn="ctr" rtl="1"/>
            <a:r>
              <a:rPr lang="ar-SA" sz="1600" dirty="0">
                <a:latin typeface="Sakkal Majalla" panose="02000000000000000000" pitchFamily="2" charset="-78"/>
                <a:cs typeface="Sakkal Majalla" panose="02000000000000000000" pitchFamily="2" charset="-78"/>
              </a:rPr>
              <a:t>إحصاء وصفي واستدلالي باستخدام </a:t>
            </a:r>
            <a:r>
              <a:rPr lang="en-US" sz="1600" dirty="0">
                <a:latin typeface="Sakkal Majalla" panose="02000000000000000000" pitchFamily="2" charset="-78"/>
                <a:cs typeface="Sakkal Majalla" panose="02000000000000000000" pitchFamily="2" charset="-78"/>
              </a:rPr>
              <a:t>SPSS V26، </a:t>
            </a:r>
            <a:r>
              <a:rPr lang="ar-SA" sz="1600" dirty="0">
                <a:latin typeface="Sakkal Majalla" panose="02000000000000000000" pitchFamily="2" charset="-78"/>
                <a:cs typeface="Sakkal Majalla" panose="02000000000000000000" pitchFamily="2" charset="-78"/>
              </a:rPr>
              <a:t>بما يتناسب مع طبيعة المتغيرات والفرضيات.</a:t>
            </a:r>
          </a:p>
        </p:txBody>
      </p:sp>
      <p:pic>
        <p:nvPicPr>
          <p:cNvPr id="19"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2316" y="1533790"/>
            <a:ext cx="3796501" cy="355483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181061" y="1371222"/>
            <a:ext cx="3942732" cy="523220"/>
          </a:xfrm>
          <a:prstGeom prst="rect">
            <a:avLst/>
          </a:prstGeom>
          <a:noFill/>
        </p:spPr>
        <p:txBody>
          <a:bodyPr vert="horz" wrap="square" rtlCol="0">
            <a:spAutoFit/>
          </a:bodyPr>
          <a:lstStyle/>
          <a:p>
            <a:pPr algn="ctr"/>
            <a:r>
              <a:rPr lang="ar-SA" sz="2800" b="1" dirty="0" smtClean="0">
                <a:latin typeface="Sakkal Majalla" panose="02000000000000000000" pitchFamily="2" charset="-78"/>
                <a:cs typeface="Sakkal Majalla" panose="02000000000000000000" pitchFamily="2" charset="-78"/>
              </a:rPr>
              <a:t>المعالجات والأساليب الإحصائية </a:t>
            </a:r>
            <a:endParaRPr lang="en-US" sz="2800" b="1" dirty="0">
              <a:latin typeface="Sakkal Majalla" panose="02000000000000000000" pitchFamily="2" charset="-78"/>
              <a:cs typeface="Sakkal Majalla" panose="02000000000000000000" pitchFamily="2" charset="-78"/>
            </a:endParaRPr>
          </a:p>
        </p:txBody>
      </p:sp>
      <p:sp>
        <p:nvSpPr>
          <p:cNvPr id="4" name="TextBox 3"/>
          <p:cNvSpPr txBox="1"/>
          <p:nvPr/>
        </p:nvSpPr>
        <p:spPr>
          <a:xfrm>
            <a:off x="1622036" y="1997328"/>
            <a:ext cx="8479984" cy="3416320"/>
          </a:xfrm>
          <a:prstGeom prst="rect">
            <a:avLst/>
          </a:prstGeom>
          <a:noFill/>
        </p:spPr>
        <p:txBody>
          <a:bodyPr wrap="square">
            <a:spAutoFit/>
          </a:bodyPr>
          <a:lstStyle/>
          <a:p>
            <a:pPr marR="0" algn="just" rtl="1">
              <a:spcAft>
                <a:spcPts val="800"/>
              </a:spcAft>
            </a:pPr>
            <a:r>
              <a:rPr lang="ar-SA" sz="1600" kern="100" dirty="0">
                <a:latin typeface="Sakkal Majalla" panose="02000000000000000000" pitchFamily="2" charset="-78"/>
                <a:ea typeface="Calibri" panose="020F0502020204030204" pitchFamily="34" charset="0"/>
                <a:cs typeface="Sakkal Majalla" panose="02000000000000000000" pitchFamily="2" charset="-78"/>
              </a:rPr>
              <a:t>اعتمدت الدراسة في تحليل البيانات على عدد من الأساليب الإحصائية التي تتناسب مع طبيعة الدراسة وأهدافها، واستخدام برنامج الحزم الإحصائية للعلوم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 </a:t>
            </a:r>
            <a:r>
              <a:rPr lang="en-US" sz="1600" kern="100" dirty="0" smtClean="0">
                <a:latin typeface="Sakkal Majalla" panose="02000000000000000000" pitchFamily="2" charset="-78"/>
                <a:ea typeface="Calibri" panose="020F0502020204030204" pitchFamily="34" charset="0"/>
                <a:cs typeface="Sakkal Majalla" panose="02000000000000000000" pitchFamily="2" charset="-78"/>
              </a:rPr>
              <a:t>SPSS V26)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 لتحليل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البيانات والحصول على النتائج، من أهم الأساليب الإحصائية ما يلي:</a:t>
            </a:r>
          </a:p>
          <a:p>
            <a:pPr marL="342900" marR="0"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تحليل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الانحدار المتعدد المتدرج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Stepwise Multiple Regression)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لقياس مدى تأثير مبادئ الحوكمة (كمتغيرات المستقلة) على استدامة الأداء المؤسسي بأبعاده (كمتغير تابع) </a:t>
            </a:r>
            <a:endParaRPr lang="ar-SA" sz="1600" kern="100" dirty="0" smtClean="0">
              <a:latin typeface="Sakkal Majalla" panose="02000000000000000000" pitchFamily="2" charset="-78"/>
              <a:ea typeface="Calibri" panose="020F0502020204030204" pitchFamily="34" charset="0"/>
              <a:cs typeface="Sakkal Majalla" panose="02000000000000000000" pitchFamily="2" charset="-78"/>
            </a:endParaRPr>
          </a:p>
          <a:p>
            <a:pPr marL="342900" marR="0"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معامل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ارتباط بيرسون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Pearson correlation)؛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لحساب صدق الاتساق الدّاخلي لأداة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الدراسة.</a:t>
            </a:r>
          </a:p>
          <a:p>
            <a:pPr marL="342900" marR="0"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مُعَامل </a:t>
            </a:r>
            <a:r>
              <a:rPr lang="ar-SA" sz="1600" kern="100" dirty="0" err="1">
                <a:latin typeface="Sakkal Majalla" panose="02000000000000000000" pitchFamily="2" charset="-78"/>
                <a:ea typeface="Calibri" panose="020F0502020204030204" pitchFamily="34" charset="0"/>
                <a:cs typeface="Sakkal Majalla" panose="02000000000000000000" pitchFamily="2" charset="-78"/>
              </a:rPr>
              <a:t>ألفاكرونباخ</a:t>
            </a:r>
            <a:r>
              <a:rPr lang="ar-SA" sz="1600" kern="100" dirty="0">
                <a:latin typeface="Sakkal Majalla" panose="02000000000000000000" pitchFamily="2" charset="-78"/>
                <a:ea typeface="Calibri" panose="020F0502020204030204" pitchFamily="34" charset="0"/>
                <a:cs typeface="Sakkal Majalla" panose="02000000000000000000" pitchFamily="2" charset="-78"/>
              </a:rPr>
              <a:t>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Alpha Cronbach's)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لحساب مُعَامل ثبات المحاور المختلفة لأداة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الدراسة.</a:t>
            </a:r>
          </a:p>
          <a:p>
            <a:pPr marL="342900" marR="0"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الانحراف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المعياري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Standard Deviation)،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للتّعرّف على مدى انحراف استجابات أفراد عينة الدراسة لكل عبارة من عبارات متغيّرات الدراسة، ولكل محور من المحاور الرئيسية عن المتوسط الحسابي لها</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a:t>
            </a:r>
          </a:p>
          <a:p>
            <a:pPr marL="342900" marR="0"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التكرارات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والنسب المئوية لوصف خصائص عينة الدراسة وفقاً للمتغيرات </a:t>
            </a: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الديموغرافية</a:t>
            </a:r>
          </a:p>
          <a:p>
            <a:pPr marL="342900" marR="0" indent="-342900" algn="just" rtl="1">
              <a:spcAft>
                <a:spcPts val="800"/>
              </a:spcAft>
              <a:buFont typeface="+mj-lt"/>
              <a:buAutoNum type="arabicPeriod"/>
            </a:pPr>
            <a:r>
              <a:rPr lang="ar-SA" sz="1600" kern="100" dirty="0" smtClean="0">
                <a:latin typeface="Sakkal Majalla" panose="02000000000000000000" pitchFamily="2" charset="-78"/>
                <a:ea typeface="Calibri" panose="020F0502020204030204" pitchFamily="34" charset="0"/>
                <a:cs typeface="Sakkal Majalla" panose="02000000000000000000" pitchFamily="2" charset="-78"/>
              </a:rPr>
              <a:t>المتوسط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الحسابي (</a:t>
            </a:r>
            <a:r>
              <a:rPr lang="en-US" sz="1600" kern="100" dirty="0">
                <a:latin typeface="Sakkal Majalla" panose="02000000000000000000" pitchFamily="2" charset="-78"/>
                <a:ea typeface="Calibri" panose="020F0502020204030204" pitchFamily="34" charset="0"/>
                <a:cs typeface="Sakkal Majalla" panose="02000000000000000000" pitchFamily="2" charset="-78"/>
              </a:rPr>
              <a:t>Mean)، </a:t>
            </a:r>
            <a:r>
              <a:rPr lang="ar-SA" sz="1600" kern="100" dirty="0">
                <a:latin typeface="Sakkal Majalla" panose="02000000000000000000" pitchFamily="2" charset="-78"/>
                <a:ea typeface="Calibri" panose="020F0502020204030204" pitchFamily="34" charset="0"/>
                <a:cs typeface="Sakkal Majalla" panose="02000000000000000000" pitchFamily="2" charset="-78"/>
              </a:rPr>
              <a:t>لمعرفة مدى ارتفاع استجابات أفراد عينة الدراسة أو انخفاضها عن المحاور الرئيسة (متوسطات العبارات)، وذلك يفيد في ترتيب المحاور حسب أعلى متوسط حسابي.</a:t>
            </a:r>
          </a:p>
        </p:txBody>
      </p:sp>
    </p:spTree>
    <p:extLst>
      <p:ext uri="{BB962C8B-B14F-4D97-AF65-F5344CB8AC3E}">
        <p14:creationId xmlns:p14="http://schemas.microsoft.com/office/powerpoint/2010/main" val="40673450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181061" y="1371222"/>
            <a:ext cx="2937160" cy="523220"/>
          </a:xfrm>
          <a:prstGeom prst="rect">
            <a:avLst/>
          </a:prstGeom>
          <a:noFill/>
        </p:spPr>
        <p:txBody>
          <a:bodyPr vert="horz" wrap="square" rtlCol="0">
            <a:spAutoFit/>
          </a:bodyPr>
          <a:lstStyle/>
          <a:p>
            <a:pPr algn="ctr"/>
            <a:r>
              <a:rPr lang="ar-SA" sz="2800" b="1" dirty="0" smtClean="0">
                <a:latin typeface="Sakkal Majalla" panose="02000000000000000000" pitchFamily="2" charset="-78"/>
                <a:cs typeface="Sakkal Majalla" panose="02000000000000000000" pitchFamily="2" charset="-78"/>
              </a:rPr>
              <a:t>نتائج الدراسة</a:t>
            </a:r>
            <a:endParaRPr lang="en-US" sz="2800" b="1" dirty="0">
              <a:latin typeface="Sakkal Majalla" panose="02000000000000000000" pitchFamily="2" charset="-78"/>
              <a:cs typeface="Sakkal Majalla" panose="02000000000000000000" pitchFamily="2" charset="-78"/>
            </a:endParaRPr>
          </a:p>
        </p:txBody>
      </p:sp>
      <p:sp>
        <p:nvSpPr>
          <p:cNvPr id="4" name="TextBox 3"/>
          <p:cNvSpPr txBox="1"/>
          <p:nvPr/>
        </p:nvSpPr>
        <p:spPr>
          <a:xfrm>
            <a:off x="1847383" y="2171603"/>
            <a:ext cx="8013107" cy="3170099"/>
          </a:xfrm>
          <a:prstGeom prst="rect">
            <a:avLst/>
          </a:prstGeom>
          <a:noFill/>
        </p:spPr>
        <p:txBody>
          <a:bodyPr wrap="square">
            <a:spAutoFit/>
          </a:bodyPr>
          <a:lstStyle/>
          <a:p>
            <a:pPr marL="342900" algn="just" rtl="1">
              <a:defRPr sz="1500">
                <a:solidFill>
                  <a:srgbClr val="232B33"/>
                </a:solidFill>
                <a:latin typeface="Arial" panose="020B0604020202020204"/>
              </a:defRPr>
            </a:pPr>
            <a:r>
              <a:rPr lang="ar-SA" sz="2000" b="1" kern="100" dirty="0" smtClean="0">
                <a:solidFill>
                  <a:schemeClr val="accent4">
                    <a:lumMod val="50000"/>
                  </a:schemeClr>
                </a:solidFill>
                <a:latin typeface="Sakkal Majalla" panose="02000000000000000000" pitchFamily="2" charset="-78"/>
                <a:ea typeface="Calibri" panose="020F0502020204030204" pitchFamily="34" charset="0"/>
                <a:cs typeface="Sakkal Majalla" panose="02000000000000000000" pitchFamily="2" charset="-78"/>
              </a:rPr>
              <a:t>بعد إجراء اختبار الافتراضات الإحصائية والفرضيات، توصلت نتائج الدراسة الميدانية إلى عدة نتائج أبرزها : </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ارتفاع </a:t>
            </a:r>
            <a:r>
              <a:rPr lang="ar-SA" sz="1600" b="1" dirty="0">
                <a:latin typeface="Sakkal Majalla" panose="02000000000000000000" pitchFamily="2" charset="-78"/>
                <a:ea typeface="Calibri" panose="020F0502020204030204" pitchFamily="34" charset="0"/>
                <a:cs typeface="Sakkal Majalla" panose="02000000000000000000" pitchFamily="2" charset="-78"/>
              </a:rPr>
              <a:t>مستوى تطبيق مبادئ الحوكمة في الشركات العائلية محل الدراسة.</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تصدر </a:t>
            </a:r>
            <a:r>
              <a:rPr lang="ar-SA" sz="1600" b="1" dirty="0">
                <a:latin typeface="Sakkal Majalla" panose="02000000000000000000" pitchFamily="2" charset="-78"/>
                <a:ea typeface="Calibri" panose="020F0502020204030204" pitchFamily="34" charset="0"/>
                <a:cs typeface="Sakkal Majalla" panose="02000000000000000000" pitchFamily="2" charset="-78"/>
              </a:rPr>
              <a:t>مبدأ الشفافية أبعاد الحوكمة من حيث درجة التطبيق.</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ارتفاع </a:t>
            </a:r>
            <a:r>
              <a:rPr lang="ar-SA" sz="1600" b="1" dirty="0">
                <a:latin typeface="Sakkal Majalla" panose="02000000000000000000" pitchFamily="2" charset="-78"/>
                <a:ea typeface="Calibri" panose="020F0502020204030204" pitchFamily="34" charset="0"/>
                <a:cs typeface="Sakkal Majalla" panose="02000000000000000000" pitchFamily="2" charset="-78"/>
              </a:rPr>
              <a:t>مستوى استدامة الأداء المؤسسي بأبعاده المختلفة.</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تصدر </a:t>
            </a:r>
            <a:r>
              <a:rPr lang="ar-SA" sz="1600" b="1" dirty="0">
                <a:latin typeface="Sakkal Majalla" panose="02000000000000000000" pitchFamily="2" charset="-78"/>
                <a:ea typeface="Calibri" panose="020F0502020204030204" pitchFamily="34" charset="0"/>
                <a:cs typeface="Sakkal Majalla" panose="02000000000000000000" pitchFamily="2" charset="-78"/>
              </a:rPr>
              <a:t>البعد الاجتماعي أبعاد استدامة الأداء المؤسسي.</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a:latin typeface="Sakkal Majalla" panose="02000000000000000000" pitchFamily="2" charset="-78"/>
                <a:ea typeface="Calibri" panose="020F0502020204030204" pitchFamily="34" charset="0"/>
                <a:cs typeface="Sakkal Majalla" panose="02000000000000000000" pitchFamily="2" charset="-78"/>
              </a:rPr>
              <a:t>و</a:t>
            </a: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جود </a:t>
            </a:r>
            <a:r>
              <a:rPr lang="ar-SA" sz="1600" b="1" dirty="0">
                <a:latin typeface="Sakkal Majalla" panose="02000000000000000000" pitchFamily="2" charset="-78"/>
                <a:ea typeface="Calibri" panose="020F0502020204030204" pitchFamily="34" charset="0"/>
                <a:cs typeface="Sakkal Majalla" panose="02000000000000000000" pitchFamily="2" charset="-78"/>
              </a:rPr>
              <a:t>تأثير إيجابي دال إحصائياً لمبادئ الحوكمة على استدامة الأداء المؤسسي.</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وجود </a:t>
            </a:r>
            <a:r>
              <a:rPr lang="ar-SA" sz="1600" b="1" dirty="0">
                <a:latin typeface="Sakkal Majalla" panose="02000000000000000000" pitchFamily="2" charset="-78"/>
                <a:ea typeface="Calibri" panose="020F0502020204030204" pitchFamily="34" charset="0"/>
                <a:cs typeface="Sakkal Majalla" panose="02000000000000000000" pitchFamily="2" charset="-78"/>
              </a:rPr>
              <a:t>تأثير دال إحصائياً للشفافية على استدامة الأداء المؤسسي.</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وجود </a:t>
            </a:r>
            <a:r>
              <a:rPr lang="ar-SA" sz="1600" b="1" dirty="0">
                <a:latin typeface="Sakkal Majalla" panose="02000000000000000000" pitchFamily="2" charset="-78"/>
                <a:ea typeface="Calibri" panose="020F0502020204030204" pitchFamily="34" charset="0"/>
                <a:cs typeface="Sakkal Majalla" panose="02000000000000000000" pitchFamily="2" charset="-78"/>
              </a:rPr>
              <a:t>تأثير دال إحصائياً للمساءلة على استدامة الأداء المؤسسي.</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وجود </a:t>
            </a:r>
            <a:r>
              <a:rPr lang="ar-SA" sz="1600" b="1" dirty="0">
                <a:latin typeface="Sakkal Majalla" panose="02000000000000000000" pitchFamily="2" charset="-78"/>
                <a:ea typeface="Calibri" panose="020F0502020204030204" pitchFamily="34" charset="0"/>
                <a:cs typeface="Sakkal Majalla" panose="02000000000000000000" pitchFamily="2" charset="-78"/>
              </a:rPr>
              <a:t>تأثير دال إحصائياً للمشاركة على استدامة الأداء المؤسسي.</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وجود </a:t>
            </a:r>
            <a:r>
              <a:rPr lang="ar-SA" sz="1600" b="1" dirty="0">
                <a:latin typeface="Sakkal Majalla" panose="02000000000000000000" pitchFamily="2" charset="-78"/>
                <a:ea typeface="Calibri" panose="020F0502020204030204" pitchFamily="34" charset="0"/>
                <a:cs typeface="Sakkal Majalla" panose="02000000000000000000" pitchFamily="2" charset="-78"/>
              </a:rPr>
              <a:t>تأثير دال إحصائياً للعدالة على استدامة الأداء </a:t>
            </a: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المؤسسي.</a:t>
            </a:r>
          </a:p>
          <a:p>
            <a:pPr marL="1079500" indent="-342900" algn="just" rtl="1">
              <a:buFont typeface="Arial" panose="020B0604020202020204" pitchFamily="34" charset="0"/>
              <a:buChar char="•"/>
              <a:defRPr sz="1500">
                <a:solidFill>
                  <a:srgbClr val="232B33"/>
                </a:solidFill>
                <a:latin typeface="Arial" panose="020B0604020202020204"/>
              </a:defRPr>
            </a:pP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وجود </a:t>
            </a:r>
            <a:r>
              <a:rPr lang="ar-SA" sz="1600" b="1" dirty="0">
                <a:latin typeface="Sakkal Majalla" panose="02000000000000000000" pitchFamily="2" charset="-78"/>
                <a:ea typeface="Calibri" panose="020F0502020204030204" pitchFamily="34" charset="0"/>
                <a:cs typeface="Sakkal Majalla" panose="02000000000000000000" pitchFamily="2" charset="-78"/>
              </a:rPr>
              <a:t>تأثير دال إحصائياً للكفاءة على استدامة الأداء المؤسسي</a:t>
            </a:r>
            <a:r>
              <a:rPr lang="ar-SA" sz="1600" b="1" dirty="0" smtClean="0">
                <a:latin typeface="Sakkal Majalla" panose="02000000000000000000" pitchFamily="2" charset="-78"/>
                <a:ea typeface="Calibri" panose="020F0502020204030204" pitchFamily="34" charset="0"/>
                <a:cs typeface="Sakkal Majalla" panose="02000000000000000000" pitchFamily="2" charset="-78"/>
              </a:rPr>
              <a:t>.</a:t>
            </a:r>
            <a:endParaRPr lang="ar-SA" b="1" kern="100" dirty="0">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34935222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p:cNvSpPr txBox="1"/>
          <p:nvPr/>
        </p:nvSpPr>
        <p:spPr>
          <a:xfrm>
            <a:off x="1181061" y="1371222"/>
            <a:ext cx="2937160" cy="523220"/>
          </a:xfrm>
          <a:prstGeom prst="rect">
            <a:avLst/>
          </a:prstGeom>
          <a:noFill/>
        </p:spPr>
        <p:txBody>
          <a:bodyPr vert="horz" wrap="square" rtlCol="0">
            <a:spAutoFit/>
          </a:bodyPr>
          <a:lstStyle/>
          <a:p>
            <a:pPr algn="ctr"/>
            <a:r>
              <a:rPr lang="ar-SA" sz="2800" b="1" dirty="0" smtClean="0">
                <a:latin typeface="Sakkal Majalla" panose="02000000000000000000" pitchFamily="2" charset="-78"/>
                <a:cs typeface="Sakkal Majalla" panose="02000000000000000000" pitchFamily="2" charset="-78"/>
              </a:rPr>
              <a:t>توصيات الدراسة</a:t>
            </a:r>
            <a:endParaRPr lang="en-US" sz="2800" b="1" dirty="0">
              <a:latin typeface="Sakkal Majalla" panose="02000000000000000000" pitchFamily="2" charset="-78"/>
              <a:cs typeface="Sakkal Majalla" panose="02000000000000000000" pitchFamily="2" charset="-78"/>
            </a:endParaRPr>
          </a:p>
        </p:txBody>
      </p:sp>
      <p:sp>
        <p:nvSpPr>
          <p:cNvPr id="4" name="TextBox 3"/>
          <p:cNvSpPr txBox="1"/>
          <p:nvPr/>
        </p:nvSpPr>
        <p:spPr>
          <a:xfrm>
            <a:off x="1613945" y="2025067"/>
            <a:ext cx="8479984" cy="3472746"/>
          </a:xfrm>
          <a:prstGeom prst="rect">
            <a:avLst/>
          </a:prstGeom>
          <a:noFill/>
        </p:spPr>
        <p:txBody>
          <a:bodyPr wrap="square">
            <a:spAutoFit/>
          </a:bodyPr>
          <a:lstStyle/>
          <a:p>
            <a:pPr algn="just" rtl="1">
              <a:spcAft>
                <a:spcPts val="1400"/>
              </a:spcAft>
              <a:defRPr sz="1500">
                <a:solidFill>
                  <a:srgbClr val="232B33"/>
                </a:solidFill>
                <a:latin typeface="Arial" panose="020B0604020202020204"/>
              </a:defRPr>
            </a:pPr>
            <a:r>
              <a:rPr lang="ar-SA" sz="1600" b="1" kern="100" dirty="0">
                <a:latin typeface="Sakkal Majalla" panose="02000000000000000000" pitchFamily="2" charset="-78"/>
                <a:ea typeface="Calibri" panose="020F0502020204030204" pitchFamily="34" charset="0"/>
                <a:cs typeface="Sakkal Majalla" panose="02000000000000000000" pitchFamily="2" charset="-78"/>
              </a:rPr>
              <a:t>في ضوء النتائج التي توصلت إليها الدراسة بشأن أثر تطبيق مبادئ الحوكمة على استدامة الأداء المؤسسي في الشركات العائلية بالمنطقة الغربية في المملكة العربية السعودية، تم صياغة مجموعة من التوصيات التطبيقية التي يمكن أن تسهم في تعزيز ممارسات الحوكمة وتحسين مستويات الاستدامة المؤسسية وهي كالتالي: </a:t>
            </a:r>
            <a:endParaRPr lang="ar-SA" sz="1600" b="1" kern="100" dirty="0" smtClean="0">
              <a:latin typeface="Sakkal Majalla" panose="02000000000000000000" pitchFamily="2" charset="-78"/>
              <a:ea typeface="Calibri" panose="020F0502020204030204" pitchFamily="34" charset="0"/>
              <a:cs typeface="Sakkal Majalla" panose="02000000000000000000" pitchFamily="2" charset="-78"/>
            </a:endParaRP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ضرورة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تعزيز ممارسات الشفافية والإفصاح داخل الشركات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أهمية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تفعيل أنظمة المساءلة والرقابة الداخلية في الشركات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ضرورة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تعزيز مشاركة العاملين في اتخاذ القرارات التشغيلية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والاستراتيجية.</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العمل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على ترسيخ مبادئ العدالة وتكافؤ الفرص بين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العاملين.</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الاستثمار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في تنمية الكفاءات الإدارية والفنية داخل الشركات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ضرورة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تعزيز مبادرات المسؤولية الاجتماعية للشركات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إعداد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دليل حوكمة خاص بالشركات العائلية يتوافق مع أفضل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الممارسات </a:t>
            </a:r>
          </a:p>
          <a:p>
            <a:pPr marL="288000" algn="just" rtl="1">
              <a:buFont typeface="+mj-lt"/>
              <a:buAutoNum type="arabicPeriod"/>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أهمية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دمج مؤشرات الاستدامة ضمن الخطط الاستراتيجية للشركات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العائلية</a:t>
            </a:r>
          </a:p>
          <a:p>
            <a:pPr marL="288000" algn="just" rtl="1">
              <a:defRPr sz="1500">
                <a:solidFill>
                  <a:srgbClr val="232B33"/>
                </a:solidFill>
                <a:latin typeface="Arial" panose="020B0604020202020204"/>
              </a:defRPr>
            </a:pP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تم </a:t>
            </a:r>
            <a:r>
              <a:rPr lang="ar-SA" sz="1600" b="1" kern="100" dirty="0">
                <a:latin typeface="Sakkal Majalla" panose="02000000000000000000" pitchFamily="2" charset="-78"/>
                <a:ea typeface="Calibri" panose="020F0502020204030204" pitchFamily="34" charset="0"/>
                <a:cs typeface="Sakkal Majalla" panose="02000000000000000000" pitchFamily="2" charset="-78"/>
              </a:rPr>
              <a:t>ربط كل توصية بالنتيجة التي استندت إليها، مع توضيح آلية تنفيذها والجهة المسؤولة عنها والإطار الزمني المقترح للتنفيذ، </a:t>
            </a:r>
            <a:r>
              <a:rPr lang="ar-SA" sz="1600" b="1" kern="100" dirty="0" smtClean="0">
                <a:latin typeface="Sakkal Majalla" panose="02000000000000000000" pitchFamily="2" charset="-78"/>
                <a:ea typeface="Calibri" panose="020F0502020204030204" pitchFamily="34" charset="0"/>
                <a:cs typeface="Sakkal Majalla" panose="02000000000000000000" pitchFamily="2" charset="-78"/>
              </a:rPr>
              <a:t>وتنسيقها في جدول </a:t>
            </a:r>
            <a:endParaRPr lang="ar-SA" sz="1600" b="1" kern="100" dirty="0">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25922806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screen"/>
          <a:srcRect/>
          <a:stretch>
            <a:fillRect/>
          </a:stretch>
        </p:blipFill>
        <p:spPr>
          <a:xfrm>
            <a:off x="6096000" y="1397680"/>
            <a:ext cx="4962146" cy="2495550"/>
          </a:xfrm>
        </p:spPr>
      </p:pic>
      <p:sp>
        <p:nvSpPr>
          <p:cNvPr id="7" name="Rectangle 6"/>
          <p:cNvSpPr/>
          <p:nvPr/>
        </p:nvSpPr>
        <p:spPr>
          <a:xfrm>
            <a:off x="1333001" y="1730600"/>
            <a:ext cx="4289357" cy="3748719"/>
          </a:xfrm>
          <a:prstGeom prst="rect">
            <a:avLst/>
          </a:prstGeom>
        </p:spPr>
        <p:txBody>
          <a:bodyPr wrap="square">
            <a:spAutoFit/>
          </a:bodyPr>
          <a:lstStyle/>
          <a:p>
            <a:pPr algn="ctr" rtl="1">
              <a:lnSpc>
                <a:spcPct val="120000"/>
              </a:lnSpc>
            </a:pPr>
            <a:r>
              <a:rPr lang="ar-SA" b="1" dirty="0" smtClean="0">
                <a:latin typeface="Sakkal Majalla" panose="02000000000000000000" pitchFamily="2" charset="-78"/>
                <a:cs typeface="Sakkal Majalla" panose="02000000000000000000" pitchFamily="2" charset="-78"/>
              </a:rPr>
              <a:t>اقترحت الدراسة عدداً </a:t>
            </a:r>
            <a:r>
              <a:rPr lang="ar-SA" b="1" dirty="0">
                <a:latin typeface="Sakkal Majalla" panose="02000000000000000000" pitchFamily="2" charset="-78"/>
                <a:cs typeface="Sakkal Majalla" panose="02000000000000000000" pitchFamily="2" charset="-78"/>
              </a:rPr>
              <a:t>من الموضوعات البحثية التي يمكن أن تشكل امتداداً علمياً للدراسة الحالية وتسهم في إثراء المعرفة العلمية في مجال الحوكمة واستدامة الأداء المؤسسي.</a:t>
            </a:r>
          </a:p>
          <a:p>
            <a:pPr algn="ctr" rtl="1">
              <a:lnSpc>
                <a:spcPct val="120000"/>
              </a:lnSpc>
            </a:pPr>
            <a:r>
              <a:rPr lang="ar-SA" b="1" dirty="0">
                <a:latin typeface="Sakkal Majalla" panose="02000000000000000000" pitchFamily="2" charset="-78"/>
                <a:cs typeface="Sakkal Majalla" panose="02000000000000000000" pitchFamily="2" charset="-78"/>
              </a:rPr>
              <a:t>وبذلك تكون الدراسة قد حققت أهدافها وأجابت عن تساؤلاتها واختبرت فرضياتها، وقدمت إطاراً علمياً وتطبيقياً يوضح أهمية تطبيق مبادئ الحوكمة في دعم استدامة الأداء المؤسسي للشركات العائلية، بما يتوافق مع توجهات التنمية المستدامة ورؤية المملكة العربية السعودية 2030 الرامية إلى تعزيز كفاءة وفاعلية مؤسسات القطاع الخاص وتحقيق استدامة نموها وتنافسيتها.</a:t>
            </a:r>
          </a:p>
          <a:p>
            <a:pPr algn="ctr" rtl="1">
              <a:lnSpc>
                <a:spcPct val="120000"/>
              </a:lnSpc>
            </a:pPr>
            <a:endParaRPr lang="ar-SA" b="1" dirty="0">
              <a:latin typeface="Sakkal Majalla" panose="02000000000000000000" pitchFamily="2" charset="-78"/>
              <a:cs typeface="Sakkal Majalla" panose="02000000000000000000" pitchFamily="2" charset="-78"/>
            </a:endParaRP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ar-SA" sz="2800" b="1" dirty="0" smtClean="0">
                <a:solidFill>
                  <a:srgbClr val="00B0F0"/>
                </a:solidFill>
                <a:latin typeface="Sakkal Majalla" panose="02000000000000000000" pitchFamily="2" charset="-78"/>
                <a:cs typeface="Sakkal Majalla" panose="02000000000000000000" pitchFamily="2" charset="-78"/>
              </a:rPr>
              <a:t>في الختام</a:t>
            </a:r>
            <a:endParaRPr lang="en-US" sz="2800" b="1" dirty="0">
              <a:solidFill>
                <a:srgbClr val="00B0F0"/>
              </a:solidFill>
              <a:latin typeface="Sakkal Majalla" panose="02000000000000000000" pitchFamily="2" charset="-78"/>
              <a:cs typeface="Sakkal Majalla" panose="02000000000000000000"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853239" y="3660712"/>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cstate="screen"/>
          <a:srcRect/>
          <a:stretch>
            <a:fillRect/>
          </a:stretch>
        </p:blipFill>
        <p:spPr>
          <a:xfrm>
            <a:off x="6096000" y="1397680"/>
            <a:ext cx="4962146" cy="2495550"/>
          </a:xfrm>
        </p:spPr>
      </p:pic>
      <p:sp>
        <p:nvSpPr>
          <p:cNvPr id="7" name="Rectangle 6"/>
          <p:cNvSpPr/>
          <p:nvPr/>
        </p:nvSpPr>
        <p:spPr>
          <a:xfrm>
            <a:off x="1333001" y="2821760"/>
            <a:ext cx="4747323" cy="609398"/>
          </a:xfrm>
          <a:prstGeom prst="rect">
            <a:avLst/>
          </a:prstGeom>
        </p:spPr>
        <p:txBody>
          <a:bodyPr wrap="square">
            <a:spAutoFit/>
          </a:bodyPr>
          <a:lstStyle/>
          <a:p>
            <a:pPr algn="ctr" rtl="1">
              <a:lnSpc>
                <a:spcPct val="120000"/>
              </a:lnSpc>
            </a:pPr>
            <a:r>
              <a:rPr lang="ar-SA" sz="2800" b="1" dirty="0" smtClean="0">
                <a:latin typeface="Sakkal Majalla" panose="02000000000000000000" pitchFamily="2" charset="-78"/>
                <a:cs typeface="Sakkal Majalla" panose="02000000000000000000" pitchFamily="2" charset="-78"/>
              </a:rPr>
              <a:t>أشكر </a:t>
            </a:r>
            <a:r>
              <a:rPr lang="ar-SA" sz="2800" b="1" dirty="0">
                <a:latin typeface="Sakkal Majalla" panose="02000000000000000000" pitchFamily="2" charset="-78"/>
                <a:cs typeface="Sakkal Majalla" panose="02000000000000000000" pitchFamily="2" charset="-78"/>
              </a:rPr>
              <a:t>جميع الحاضرين </a:t>
            </a:r>
            <a:endParaRPr lang="en-US" sz="2800" dirty="0">
              <a:latin typeface="Times New Roman" panose="02020603050405020304" pitchFamily="18" charset="0"/>
              <a:cs typeface="Times New Roman" panose="02020603050405020304" pitchFamily="18"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datastoreItem>
</file>

<file path=customXml/itemProps2.xml><?xml version="1.0" encoding="utf-8"?>
<ds:datastoreItem xmlns:ds="http://schemas.openxmlformats.org/officeDocument/2006/customXml" ds:itemID="{AD599591-6074-4741-9024-CE0BB133890F}">
  <ds:schemaRefs/>
</ds:datastoreItem>
</file>

<file path=customXml/itemProps3.xml><?xml version="1.0" encoding="utf-8"?>
<ds:datastoreItem xmlns:ds="http://schemas.openxmlformats.org/officeDocument/2006/customXml" ds:itemID="{8D76652D-945C-4BBB-93EC-AAA9B94F6AE3}">
  <ds:schemaRef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153</TotalTime>
  <Words>1572</Words>
  <Application>Microsoft Office PowerPoint</Application>
  <PresentationFormat>مخصص</PresentationFormat>
  <Paragraphs>104</Paragraphs>
  <Slides>15</Slides>
  <Notes>7</Notes>
  <HiddenSlides>0</HiddenSlides>
  <MMClips>0</MMClips>
  <ScaleCrop>false</ScaleCrop>
  <HeadingPairs>
    <vt:vector size="4" baseType="variant">
      <vt:variant>
        <vt:lpstr>نسق</vt:lpstr>
      </vt:variant>
      <vt:variant>
        <vt:i4>1</vt:i4>
      </vt:variant>
      <vt:variant>
        <vt:lpstr>عناوين الشرائح</vt:lpstr>
      </vt:variant>
      <vt:variant>
        <vt:i4>15</vt:i4>
      </vt:variant>
    </vt:vector>
  </HeadingPairs>
  <TitlesOfParts>
    <vt:vector size="1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GHAREEB</cp:lastModifiedBy>
  <cp:revision>325</cp:revision>
  <dcterms:created xsi:type="dcterms:W3CDTF">2023-04-29T09:08:00Z</dcterms:created>
  <dcterms:modified xsi:type="dcterms:W3CDTF">2026-09-24T16:39:56Z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A4DD9C194A744FAEBB0EEE9E5988FC4A_13</vt:lpwstr>
  </property>
  <property fmtid="{D5CDD505-2E9C-101B-9397-08002B2CF9AE}" pid="3" name="KSOProductBuildVer">
    <vt:lpwstr>1033-12.1.0.25242</vt:lpwstr>
  </property>
  <property fmtid="{D5CDD505-2E9C-101B-9397-08002B2CF9AE}" pid="4" name="ContentTypeId">
    <vt:lpwstr>0x0101006A254F5D6A14094B8840E79896A2F150</vt:lpwstr>
  </property>
</Properties>
</file>