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3.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5" r:id="rId5"/>
    <p:sldMasterId id="2147483658" r:id="rId6"/>
    <p:sldMasterId id="2147483676" r:id="rId7"/>
  </p:sldMasterIdLst>
  <p:notesMasterIdLst>
    <p:notesMasterId r:id="rId48"/>
  </p:notesMasterIdLst>
  <p:sldIdLst>
    <p:sldId id="502" r:id="rId8"/>
    <p:sldId id="303" r:id="rId9"/>
    <p:sldId id="501" r:id="rId10"/>
    <p:sldId id="616" r:id="rId11"/>
    <p:sldId id="620" r:id="rId12"/>
    <p:sldId id="617" r:id="rId13"/>
    <p:sldId id="618" r:id="rId14"/>
    <p:sldId id="621" r:id="rId15"/>
    <p:sldId id="635" r:id="rId16"/>
    <p:sldId id="623" r:id="rId17"/>
    <p:sldId id="628" r:id="rId18"/>
    <p:sldId id="629" r:id="rId19"/>
    <p:sldId id="637" r:id="rId20"/>
    <p:sldId id="639" r:id="rId21"/>
    <p:sldId id="641" r:id="rId22"/>
    <p:sldId id="642" r:id="rId23"/>
    <p:sldId id="644" r:id="rId24"/>
    <p:sldId id="645" r:id="rId25"/>
    <p:sldId id="646" r:id="rId26"/>
    <p:sldId id="647" r:id="rId27"/>
    <p:sldId id="649" r:id="rId28"/>
    <p:sldId id="650" r:id="rId29"/>
    <p:sldId id="651" r:id="rId30"/>
    <p:sldId id="652" r:id="rId31"/>
    <p:sldId id="653" r:id="rId32"/>
    <p:sldId id="655" r:id="rId33"/>
    <p:sldId id="654" r:id="rId34"/>
    <p:sldId id="656" r:id="rId35"/>
    <p:sldId id="657" r:id="rId36"/>
    <p:sldId id="658" r:id="rId37"/>
    <p:sldId id="659" r:id="rId38"/>
    <p:sldId id="660" r:id="rId39"/>
    <p:sldId id="630" r:id="rId40"/>
    <p:sldId id="631" r:id="rId41"/>
    <p:sldId id="632" r:id="rId42"/>
    <p:sldId id="633" r:id="rId43"/>
    <p:sldId id="661" r:id="rId44"/>
    <p:sldId id="662" r:id="rId45"/>
    <p:sldId id="615" r:id="rId46"/>
    <p:sldId id="29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651" autoAdjust="0"/>
    <p:restoredTop sz="93557" autoAdjust="0"/>
  </p:normalViewPr>
  <p:slideViewPr>
    <p:cSldViewPr snapToGrid="0">
      <p:cViewPr varScale="1">
        <p:scale>
          <a:sx n="61" d="100"/>
          <a:sy n="61" d="100"/>
        </p:scale>
        <p:origin x="940" y="5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viewProps" Target="viewProp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notesMaster" Target="notesMasters/notesMaster1.xml"/><Relationship Id="rId8" Type="http://schemas.openxmlformats.org/officeDocument/2006/relationships/slide" Target="slides/slide1.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8F8AE3-70B5-4A3E-96BB-40B911CE5C8F}" type="datetimeFigureOut">
              <a:rPr lang="en-US" smtClean="0"/>
              <a:t>7/25/2025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0F3A91-B04C-4C1A-98ED-82983200B26E}" type="slidenum">
              <a:rPr lang="en-US" smtClean="0"/>
              <a:t>‹#›</a:t>
            </a:fld>
            <a:endParaRPr lang="en-US"/>
          </a:p>
        </p:txBody>
      </p:sp>
    </p:spTree>
    <p:extLst>
      <p:ext uri="{BB962C8B-B14F-4D97-AF65-F5344CB8AC3E}">
        <p14:creationId xmlns:p14="http://schemas.microsoft.com/office/powerpoint/2010/main" val="376206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2BADA-DF2E-646F-8D6F-16D7D1BA57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FBCF65-AA67-D65F-CA56-FD068BD997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A75A14-2318-35DC-0450-30C3711B7C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D1EEDA-339E-AEB9-0184-00E12026662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54333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054820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4BF1DF-E51A-55D8-A5F6-CEA2990122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1E38B4-D67C-F503-CA0A-6A0D9E7222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85EDBA-54DF-0875-57B2-B83946DE621F}"/>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3B5B7F2-1E42-1B21-EB43-C75FDD1BD8C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425337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2BBEA-FBB9-465F-52D9-5E3649926A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36B42D-4997-2A43-51CA-556B46040B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7A567D-06B2-2196-BDFE-7105AFBF254D}"/>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CB533FB-2CA2-5FCA-C4C1-6B1CFA5DBA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4706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E8DEC-D2DA-58FA-AD49-7932A27B7B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680C66-886B-7F1C-1224-2B083084E3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514B9A-7307-F155-F532-20DF201C125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F840298-80FB-15CE-CC8B-F0AE0E0A8E2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2678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057D2-0915-8964-FFE3-2A956F4E0E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3B472A-9463-5C42-C0F6-7473162517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717437-2062-B73A-CDF3-F127913B2BE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8BEAFCD-F07B-A35F-59AA-6E05BD6D3A7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954119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C5031-7526-B08B-4682-9143DB8F5C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933E79-B678-1294-AB11-2951E90B60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97650F-CD26-2AD6-AC0A-23B1BDEC6BBF}"/>
              </a:ext>
            </a:extLst>
          </p:cNvPr>
          <p:cNvSpPr>
            <a:spLocks noGrp="1"/>
          </p:cNvSpPr>
          <p:nvPr>
            <p:ph type="body" idx="1"/>
          </p:nvPr>
        </p:nvSpPr>
        <p:spPr/>
        <p:txBody>
          <a:bodyPr/>
          <a:lstStyle/>
          <a:p>
            <a:pPr algn="r" rtl="1"/>
            <a:endParaRPr lang="ar-EG" dirty="0"/>
          </a:p>
        </p:txBody>
      </p:sp>
      <p:sp>
        <p:nvSpPr>
          <p:cNvPr id="4" name="Slide Number Placeholder 3">
            <a:extLst>
              <a:ext uri="{FF2B5EF4-FFF2-40B4-BE49-F238E27FC236}">
                <a16:creationId xmlns:a16="http://schemas.microsoft.com/office/drawing/2014/main" id="{55A85B05-6F1E-04E7-0B39-7714B7101E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40316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014AC-617F-0AA6-4CE1-C9A3BFFCC8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B7AC2E-B60A-D267-5093-87D368187E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A67D21-A862-2C17-534F-967AA1923CE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E7A54807-6CAA-CEFC-E798-111B878B1F9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45042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AF855-31D3-E8D6-2727-1B3081CD8A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5F645-29F6-8A09-D8B7-F79BBB5364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472F0E-8199-8A6A-F092-82C5AD3669F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A07A1ED0-2BBD-ECB9-4C53-56C27F88F43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82448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F06061-D8BD-B3D6-AE72-AD92C06899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FEE042-880A-E565-28DF-8A7DBC4765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71C9BA-F634-A19B-0A66-F5CD33E5D43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8D5B3D88-1F37-DA2E-F5BD-749BA8E920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55315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CFAB8-2674-3451-802D-7298624D88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FCD62F-79F2-0FC5-6D39-0B967495CA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65402D-A248-641D-399D-A043B1AFF05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1D26CB0-76CB-F266-F6CF-7812C7E7BC3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455018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12E93-1782-1479-CCCD-6EDB3E6DEE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4F2FF4-D154-A453-5607-9F3B2D59F7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05BE6B-B73D-3B47-A02E-AEE2B96B2CC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76938E40-6710-BA42-4817-F50787FDBCC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509002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79C68-6AB9-4783-B3DE-18C74E147F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906916-A93A-8E5C-8C5A-182D44C76F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65735A-4863-56B2-507A-6AEE18C4CD5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26BCA8D-B2B3-2BCD-F651-964F9B182C7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745300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495FD-D1C7-6189-5056-8940DDD387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157AE0-6886-E950-A234-B83A1F41AD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C77ECC-13F4-605C-B767-49FB93760BD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EB98911-9432-B780-0BF8-F3FF92477CA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918219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4356E-D037-29E3-3ACC-82E1E0C719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A96BF4-A864-CAEB-2294-513CA9C39F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954ABD-268C-636B-4E23-2911AD191BA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073C55E-AAD3-4854-228B-48830C2F672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61546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E386C-B458-8247-B227-EE7C8EF810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1630B1-7F05-A040-AA60-ADBC787975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DB52B0-D1B1-151B-A1C4-A4E2086E289A}"/>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6EC4B5D-74B8-A0A4-889F-F04E8EF130D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680412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1270B-F9FE-8EA1-E67E-8473DFD9FA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4CB32A-706E-BD38-0C3E-3C81BAAB7F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3A5483-1CA8-8036-59CD-BE9D080DCE1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8013086F-3351-433B-3ACA-80B1D04365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49841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C36B3-BE32-65E3-2013-8F0FF22A2F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D93425-3BAF-C193-B7C5-0DAC654935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5A8DCF-63CF-22B2-4577-A07E3D5A5BE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16AB7BF7-7236-EB30-7375-B98E023695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70955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EF562-E71F-FF38-8B2B-07A4F83AAA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1B1F71-18D8-82A9-A328-6E387F0E85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D3F3EF-BC85-78B5-CFE1-E107FBB9A37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35F974C-A812-0EA8-4005-BC83D9606C4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95541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E98C1-D834-A9AA-3DC6-C18E49A5CD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9040B2-DDE0-7953-C0F0-D1D5132600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1837A6-C67A-A401-C6DB-9000F9F36780}"/>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94A0B49-D21A-13CC-E8E8-C6B9EC745D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39683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E6B94-F185-930B-C082-4974C89DB3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C68472-5F65-AFC0-2D05-FD29CFB4CF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36E2A4-363C-3AA3-6E7E-785BF673680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219AEC2-A23E-C8D4-8CD6-F96B73962D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94661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6EC1A-F2CF-997B-E78A-BFC73861B2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DA077A-8905-ACF4-8063-ED7F11BFFB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41961F-1D38-180D-1597-0A28643E791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5EF9AA3E-5DF4-EC38-AA10-319277E1A2F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44649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947C0C-4945-1D7D-30A6-863C0B52BE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892F6A-9C47-EEB1-3CD6-95179E39A3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F93922-2AF6-5215-3CDC-97816959A27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1A1D5DDD-2C94-D938-CFC6-A6901E491C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84113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AEF6A-DFBD-ED24-F029-DBC061F727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FD5402-26FA-8272-2BF7-E89C58E2A0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19A3EE-4705-BDA8-0658-1B6B68CFB603}"/>
              </a:ext>
            </a:extLst>
          </p:cNvPr>
          <p:cNvSpPr>
            <a:spLocks noGrp="1"/>
          </p:cNvSpPr>
          <p:nvPr>
            <p:ph type="body" idx="1"/>
          </p:nvPr>
        </p:nvSpPr>
        <p:spPr/>
        <p:txBody>
          <a:bodyPr/>
          <a:lstStyle/>
          <a:p>
            <a:pPr algn="r" rtl="1">
              <a:buFont typeface="Arial" panose="020B0604020202020204" pitchFamily="34" charset="0"/>
              <a:buChar char="•"/>
            </a:pPr>
            <a:endParaRPr lang="ar-EG" dirty="0"/>
          </a:p>
        </p:txBody>
      </p:sp>
      <p:sp>
        <p:nvSpPr>
          <p:cNvPr id="4" name="Slide Number Placeholder 3">
            <a:extLst>
              <a:ext uri="{FF2B5EF4-FFF2-40B4-BE49-F238E27FC236}">
                <a16:creationId xmlns:a16="http://schemas.microsoft.com/office/drawing/2014/main" id="{92CC60A7-2058-6139-5A8A-20EFE9EDE5B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311630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66E63-4B14-DD8D-F16F-6033C5A4D2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178108-BB1D-E644-FCDB-043CBA5A89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13680A-3555-CAAF-28C7-39556634B6D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DA52C49F-9FE7-A75E-9F6B-8DA82CC96EF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26751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FEF93-4F14-38F0-AB4A-BEFD1D1C2F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74008F-FD23-543D-5075-85FDEC69A7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C825C0-0A18-E7C6-6A85-6511651D9F0B}"/>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21EED6FC-6FE5-DD19-0A2B-BA0A89FCA02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115863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4D663-CCBF-402F-D20E-F18EA1F2BD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35C7A4-88B8-56FB-B414-96EB88C31E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0FE72B-F5FB-678D-7AB5-2426FFC90BDB}"/>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17D3F075-2FB9-75A9-6F4C-AC5314DE58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971565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A2269-E453-BA61-D0A5-A88DF7E54A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5ADF65-BAB8-8368-3EB7-F4EE774661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686ADB-6814-C917-D776-152276548CDA}"/>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5C60A7FA-B042-5807-6A90-0D454A6530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194930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C056A-3E3F-A33F-62F7-EB2F91600C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6CFDDC-24E5-100D-F3EC-019D821792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FB50CE-C300-0512-DD61-208921BE74DF}"/>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5C6D8D7-80DE-DC41-3AC5-2EB5FAF007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06640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B3F75-3BF5-CB34-0304-DFF40F5F96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3548F9-AECE-3E22-F936-29900EFED9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671C69-2A20-400A-DFCB-27AF4C4E6955}"/>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19A28EB-0161-9BAE-9FD3-33FA139B156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8992326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4FD82-1402-6A9A-1BA9-4EEDEE5D6D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EB39F1-D176-46BD-B6F3-17B14C5A15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DCAD76-8598-31C9-1916-EA880DA368F2}"/>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69B05FCB-3998-AADB-F5AE-EEF3E3C353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53195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7BC2B-21CC-B999-EC99-947A92B243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AEC232-0684-D723-9C21-97C50C30A4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DB13DE-12DD-5B24-4638-766FA481799C}"/>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D7C35C3-8025-CFED-B95C-2E1FDF170B5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3471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1ED58-A636-ECCA-BE5C-4EC8F98FD9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66C654-921E-1281-3970-8A0AD29547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6D1A0E-658A-FB43-03EC-B69D75A9FF83}"/>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1C618C5A-3588-B0A3-B137-D622A0CF1EE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742378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AACF0A-83A7-06F6-AE25-1859C3AEC1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DA7F3B-C03D-76CE-3BFA-B02BFD8020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4B1B1B-F3C2-6F6D-ECBB-B982D8B2E6CD}"/>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DC838DC3-5DCA-6884-4085-000A3A5D5D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7830992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7940E-05ED-0587-65AD-EE75463697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92561F-DC0D-A11F-18A8-1AFC4023D7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212F98-85FB-B411-7123-B2FF4B894B8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094DE8C2-F3F6-8282-4F38-F2FE7D2290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26144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415FF-53FD-2B37-045B-4B6604A107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5995E5-2BEF-2ED4-1ED7-65E20F0296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7A54F5-0697-59DA-97D0-958A2B6A2A3B}"/>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339F18E2-AD07-BEDF-9F34-237A5371CC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3839197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9FBE8-7AD9-F088-BAF8-341C65190A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899920-C271-6E70-DB25-A28C2F30E4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335B1E-663A-5093-9FCB-5AB939AA0D56}"/>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39B2D44-2143-BE52-7C64-B667034BBA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740295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A6A3B-4619-ACB1-8AF1-E7CB968E83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73AD26-A947-B1BD-6098-867F0A2532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733FF7-505F-CA1C-26DC-70C70B7B42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CC26BD-8A10-5618-36D8-570341200EE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9847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3F3E5-3AA7-24CE-7821-B897B8FB616A}"/>
              </a:ext>
            </a:extLst>
          </p:cNvPr>
          <p:cNvSpPr>
            <a:spLocks noGrp="1"/>
          </p:cNvSpPr>
          <p:nvPr>
            <p:ph type="title"/>
          </p:nvPr>
        </p:nvSpPr>
        <p:spPr/>
        <p:txBody>
          <a:bodyPr/>
          <a:lstStyle/>
          <a:p>
            <a:r>
              <a:rPr lang="en-US"/>
              <a:t>Click to edit Master title style</a:t>
            </a:r>
            <a:endParaRPr lang="en-MY"/>
          </a:p>
        </p:txBody>
      </p:sp>
      <p:sp>
        <p:nvSpPr>
          <p:cNvPr id="3" name="Date Placeholder 2">
            <a:extLst>
              <a:ext uri="{FF2B5EF4-FFF2-40B4-BE49-F238E27FC236}">
                <a16:creationId xmlns:a16="http://schemas.microsoft.com/office/drawing/2014/main" id="{B9CE4B38-81CB-4817-FBC5-FA56A178641B}"/>
              </a:ext>
            </a:extLst>
          </p:cNvPr>
          <p:cNvSpPr>
            <a:spLocks noGrp="1"/>
          </p:cNvSpPr>
          <p:nvPr>
            <p:ph type="dt" sz="half" idx="10"/>
          </p:nvPr>
        </p:nvSpPr>
        <p:spPr/>
        <p:txBody>
          <a:bodyPr/>
          <a:lstStyle/>
          <a:p>
            <a:fld id="{0EF1184B-D664-483D-B377-741BAE1B05A0}" type="datetimeFigureOut">
              <a:rPr lang="en-MY" smtClean="0"/>
              <a:t>25/7/2025</a:t>
            </a:fld>
            <a:endParaRPr lang="en-MY"/>
          </a:p>
        </p:txBody>
      </p:sp>
      <p:sp>
        <p:nvSpPr>
          <p:cNvPr id="4" name="Footer Placeholder 3">
            <a:extLst>
              <a:ext uri="{FF2B5EF4-FFF2-40B4-BE49-F238E27FC236}">
                <a16:creationId xmlns:a16="http://schemas.microsoft.com/office/drawing/2014/main" id="{93AF233E-6AFC-2A74-C8B8-B76E2D47F581}"/>
              </a:ext>
            </a:extLst>
          </p:cNvPr>
          <p:cNvSpPr>
            <a:spLocks noGrp="1"/>
          </p:cNvSpPr>
          <p:nvPr>
            <p:ph type="ftr" sz="quarter" idx="11"/>
          </p:nvPr>
        </p:nvSpPr>
        <p:spPr/>
        <p:txBody>
          <a:bodyPr/>
          <a:lstStyle/>
          <a:p>
            <a:endParaRPr lang="en-MY"/>
          </a:p>
        </p:txBody>
      </p:sp>
      <p:sp>
        <p:nvSpPr>
          <p:cNvPr id="5" name="Slide Number Placeholder 4">
            <a:extLst>
              <a:ext uri="{FF2B5EF4-FFF2-40B4-BE49-F238E27FC236}">
                <a16:creationId xmlns:a16="http://schemas.microsoft.com/office/drawing/2014/main" id="{707EF438-672F-3938-1403-1A26CE6823EE}"/>
              </a:ext>
            </a:extLst>
          </p:cNvPr>
          <p:cNvSpPr>
            <a:spLocks noGrp="1"/>
          </p:cNvSpPr>
          <p:nvPr>
            <p:ph type="sldNum" sz="quarter" idx="12"/>
          </p:nvPr>
        </p:nvSpPr>
        <p:spPr/>
        <p:txBody>
          <a:bodyPr/>
          <a:lstStyle/>
          <a:p>
            <a:fld id="{FC78A6C9-38A7-4D92-87A3-84B9605F4853}" type="slidenum">
              <a:rPr lang="en-MY" smtClean="0"/>
              <a:t>‹#›</a:t>
            </a:fld>
            <a:endParaRPr lang="en-MY"/>
          </a:p>
        </p:txBody>
      </p:sp>
    </p:spTree>
    <p:extLst>
      <p:ext uri="{BB962C8B-B14F-4D97-AF65-F5344CB8AC3E}">
        <p14:creationId xmlns:p14="http://schemas.microsoft.com/office/powerpoint/2010/main" val="1814293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7F3B1-FEBA-C7DA-A9AB-7C0D8C1821E2}"/>
              </a:ext>
            </a:extLst>
          </p:cNvPr>
          <p:cNvSpPr>
            <a:spLocks noGrp="1"/>
          </p:cNvSpPr>
          <p:nvPr>
            <p:ph type="title"/>
          </p:nvPr>
        </p:nvSpPr>
        <p:spPr/>
        <p:txBody>
          <a:bodyPr/>
          <a:lstStyle/>
          <a:p>
            <a:r>
              <a:rPr lang="en-US"/>
              <a:t>Click to edit Master title style</a:t>
            </a:r>
            <a:endParaRPr lang="en-MY"/>
          </a:p>
        </p:txBody>
      </p:sp>
      <p:sp>
        <p:nvSpPr>
          <p:cNvPr id="3" name="Date Placeholder 2">
            <a:extLst>
              <a:ext uri="{FF2B5EF4-FFF2-40B4-BE49-F238E27FC236}">
                <a16:creationId xmlns:a16="http://schemas.microsoft.com/office/drawing/2014/main" id="{00C33C38-8BF4-F663-192F-44B607546489}"/>
              </a:ext>
            </a:extLst>
          </p:cNvPr>
          <p:cNvSpPr>
            <a:spLocks noGrp="1"/>
          </p:cNvSpPr>
          <p:nvPr>
            <p:ph type="dt" sz="half" idx="10"/>
          </p:nvPr>
        </p:nvSpPr>
        <p:spPr/>
        <p:txBody>
          <a:bodyPr/>
          <a:lstStyle/>
          <a:p>
            <a:fld id="{6AF7ECE6-3308-4E98-97EC-E48132C8EEDD}" type="datetimeFigureOut">
              <a:rPr lang="en-MY" smtClean="0"/>
              <a:t>25/7/2025</a:t>
            </a:fld>
            <a:endParaRPr lang="en-MY"/>
          </a:p>
        </p:txBody>
      </p:sp>
      <p:sp>
        <p:nvSpPr>
          <p:cNvPr id="4" name="Footer Placeholder 3">
            <a:extLst>
              <a:ext uri="{FF2B5EF4-FFF2-40B4-BE49-F238E27FC236}">
                <a16:creationId xmlns:a16="http://schemas.microsoft.com/office/drawing/2014/main" id="{65113EA9-06D2-77C4-2973-A07427C941F3}"/>
              </a:ext>
            </a:extLst>
          </p:cNvPr>
          <p:cNvSpPr>
            <a:spLocks noGrp="1"/>
          </p:cNvSpPr>
          <p:nvPr>
            <p:ph type="ftr" sz="quarter" idx="11"/>
          </p:nvPr>
        </p:nvSpPr>
        <p:spPr/>
        <p:txBody>
          <a:bodyPr/>
          <a:lstStyle/>
          <a:p>
            <a:endParaRPr lang="en-MY"/>
          </a:p>
        </p:txBody>
      </p:sp>
      <p:sp>
        <p:nvSpPr>
          <p:cNvPr id="5" name="Slide Number Placeholder 4">
            <a:extLst>
              <a:ext uri="{FF2B5EF4-FFF2-40B4-BE49-F238E27FC236}">
                <a16:creationId xmlns:a16="http://schemas.microsoft.com/office/drawing/2014/main" id="{49A3B5FC-B0D0-DA34-5A49-961C4BF96F2A}"/>
              </a:ext>
            </a:extLst>
          </p:cNvPr>
          <p:cNvSpPr>
            <a:spLocks noGrp="1"/>
          </p:cNvSpPr>
          <p:nvPr>
            <p:ph type="sldNum" sz="quarter" idx="12"/>
          </p:nvPr>
        </p:nvSpPr>
        <p:spPr/>
        <p:txBody>
          <a:bodyPr/>
          <a:lstStyle/>
          <a:p>
            <a:fld id="{251CAD35-C91F-46C1-A644-5D01EDD19902}" type="slidenum">
              <a:rPr lang="en-MY" smtClean="0"/>
              <a:t>‹#›</a:t>
            </a:fld>
            <a:endParaRPr lang="en-MY"/>
          </a:p>
        </p:txBody>
      </p:sp>
    </p:spTree>
    <p:extLst>
      <p:ext uri="{BB962C8B-B14F-4D97-AF65-F5344CB8AC3E}">
        <p14:creationId xmlns:p14="http://schemas.microsoft.com/office/powerpoint/2010/main" val="628138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29130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2066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8787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4971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618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3907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6841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1309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89676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32835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6695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6906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937553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17994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9860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52506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7309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83145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323771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29877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98683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19075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9756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27366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2356786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298036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2843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565829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1604821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08969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5438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57464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34784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7041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18" Type="http://schemas.openxmlformats.org/officeDocument/2006/relationships/image" Target="../media/image1.png"/><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theme" Target="../theme/theme3.xml"/><Relationship Id="rId2" Type="http://schemas.openxmlformats.org/officeDocument/2006/relationships/slideLayout" Target="../slideLayouts/slideLayout5.xml"/><Relationship Id="rId16" Type="http://schemas.openxmlformats.org/officeDocument/2006/relationships/slideLayout" Target="../slideLayouts/slideLayout19.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slideLayout" Target="../slideLayouts/slideLayout1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theme" Target="../theme/theme4.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10" Type="http://schemas.openxmlformats.org/officeDocument/2006/relationships/slideLayout" Target="../slideLayouts/slideLayout29.xml"/><Relationship Id="rId19" Type="http://schemas.openxmlformats.org/officeDocument/2006/relationships/image" Target="../media/image1.png"/><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14894C-AADB-AC5C-F8B8-CC7D9BC92F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MY"/>
          </a:p>
        </p:txBody>
      </p:sp>
      <p:sp>
        <p:nvSpPr>
          <p:cNvPr id="3" name="Text Placeholder 2">
            <a:extLst>
              <a:ext uri="{FF2B5EF4-FFF2-40B4-BE49-F238E27FC236}">
                <a16:creationId xmlns:a16="http://schemas.microsoft.com/office/drawing/2014/main" id="{DDD34816-FF1A-7827-6617-34530975EA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4" name="Date Placeholder 3">
            <a:extLst>
              <a:ext uri="{FF2B5EF4-FFF2-40B4-BE49-F238E27FC236}">
                <a16:creationId xmlns:a16="http://schemas.microsoft.com/office/drawing/2014/main" id="{7118A24D-67E0-8523-5D7C-213B8AE842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EF1184B-D664-483D-B377-741BAE1B05A0}" type="datetimeFigureOut">
              <a:rPr lang="en-MY" smtClean="0"/>
              <a:t>25/7/2025</a:t>
            </a:fld>
            <a:endParaRPr lang="en-MY"/>
          </a:p>
        </p:txBody>
      </p:sp>
      <p:sp>
        <p:nvSpPr>
          <p:cNvPr id="5" name="Footer Placeholder 4">
            <a:extLst>
              <a:ext uri="{FF2B5EF4-FFF2-40B4-BE49-F238E27FC236}">
                <a16:creationId xmlns:a16="http://schemas.microsoft.com/office/drawing/2014/main" id="{3E4BE9EB-D138-DFC4-D254-165A3599BA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MY"/>
          </a:p>
        </p:txBody>
      </p:sp>
      <p:sp>
        <p:nvSpPr>
          <p:cNvPr id="6" name="Slide Number Placeholder 5">
            <a:extLst>
              <a:ext uri="{FF2B5EF4-FFF2-40B4-BE49-F238E27FC236}">
                <a16:creationId xmlns:a16="http://schemas.microsoft.com/office/drawing/2014/main" id="{50D0F837-123B-C36D-DD24-B207B874821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C78A6C9-38A7-4D92-87A3-84B9605F4853}" type="slidenum">
              <a:rPr lang="en-MY" smtClean="0"/>
              <a:t>‹#›</a:t>
            </a:fld>
            <a:endParaRPr lang="en-MY"/>
          </a:p>
        </p:txBody>
      </p:sp>
    </p:spTree>
    <p:extLst>
      <p:ext uri="{BB962C8B-B14F-4D97-AF65-F5344CB8AC3E}">
        <p14:creationId xmlns:p14="http://schemas.microsoft.com/office/powerpoint/2010/main" val="3830440085"/>
      </p:ext>
    </p:extLst>
  </p:cSld>
  <p:clrMap bg1="lt1" tx1="dk1" bg2="lt2" tx2="dk2" accent1="accent1" accent2="accent2" accent3="accent3" accent4="accent4" accent5="accent5" accent6="accent6" hlink="hlink" folHlink="folHlink"/>
  <p:sldLayoutIdLst>
    <p:sldLayoutId id="214748365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601223-B8B1-26C1-C6C1-F0C8E5FAF5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MY"/>
          </a:p>
        </p:txBody>
      </p:sp>
      <p:sp>
        <p:nvSpPr>
          <p:cNvPr id="3" name="Text Placeholder 2">
            <a:extLst>
              <a:ext uri="{FF2B5EF4-FFF2-40B4-BE49-F238E27FC236}">
                <a16:creationId xmlns:a16="http://schemas.microsoft.com/office/drawing/2014/main" id="{7919D9E3-BAFA-DB00-78EF-7650E5ED7E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4" name="Date Placeholder 3">
            <a:extLst>
              <a:ext uri="{FF2B5EF4-FFF2-40B4-BE49-F238E27FC236}">
                <a16:creationId xmlns:a16="http://schemas.microsoft.com/office/drawing/2014/main" id="{BE67E8B0-A7AB-8245-4B01-EBA0697DB1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AF7ECE6-3308-4E98-97EC-E48132C8EEDD}" type="datetimeFigureOut">
              <a:rPr lang="en-MY" smtClean="0"/>
              <a:t>25/7/2025</a:t>
            </a:fld>
            <a:endParaRPr lang="en-MY"/>
          </a:p>
        </p:txBody>
      </p:sp>
      <p:sp>
        <p:nvSpPr>
          <p:cNvPr id="5" name="Footer Placeholder 4">
            <a:extLst>
              <a:ext uri="{FF2B5EF4-FFF2-40B4-BE49-F238E27FC236}">
                <a16:creationId xmlns:a16="http://schemas.microsoft.com/office/drawing/2014/main" id="{A61B9388-C406-7699-A42C-2A8457E4B2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MY"/>
          </a:p>
        </p:txBody>
      </p:sp>
      <p:sp>
        <p:nvSpPr>
          <p:cNvPr id="6" name="Slide Number Placeholder 5">
            <a:extLst>
              <a:ext uri="{FF2B5EF4-FFF2-40B4-BE49-F238E27FC236}">
                <a16:creationId xmlns:a16="http://schemas.microsoft.com/office/drawing/2014/main" id="{68EFE1D8-22E7-8AFF-FBAA-4A515E7459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51CAD35-C91F-46C1-A644-5D01EDD19902}" type="slidenum">
              <a:rPr lang="en-MY" smtClean="0"/>
              <a:t>‹#›</a:t>
            </a:fld>
            <a:endParaRPr lang="en-MY"/>
          </a:p>
        </p:txBody>
      </p:sp>
    </p:spTree>
    <p:extLst>
      <p:ext uri="{BB962C8B-B14F-4D97-AF65-F5344CB8AC3E}">
        <p14:creationId xmlns:p14="http://schemas.microsoft.com/office/powerpoint/2010/main" val="2893771049"/>
      </p:ext>
    </p:extLst>
  </p:cSld>
  <p:clrMap bg1="lt1" tx1="dk1" bg2="lt2" tx2="dk2" accent1="accent1" accent2="accent2" accent3="accent3" accent4="accent4" accent5="accent5" accent6="accent6" hlink="hlink" folHlink="folHlink"/>
  <p:sldLayoutIdLst>
    <p:sldLayoutId id="2147483656" r:id="rId1"/>
    <p:sldLayoutId id="214748365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22293113"/>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4" r:id="rId15"/>
    <p:sldLayoutId id="214748367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19256543"/>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3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3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3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3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3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3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3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34.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3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34.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3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3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34.xml"/><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34.xml"/><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34.xml"/><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3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34.xml"/><Relationship Id="rId4" Type="http://schemas.openxmlformats.org/officeDocument/2006/relationships/image" Target="../media/image11.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3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3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3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3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3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3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34.xml"/></Relationships>
</file>

<file path=ppt/slides/_rels/slide4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C65B00-9700-D52B-DB51-62D725702F35}"/>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BE47D37D-B223-9BDE-03D4-4FC8FF0B1563}"/>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0" name="TextBox 29">
            <a:extLst>
              <a:ext uri="{FF2B5EF4-FFF2-40B4-BE49-F238E27FC236}">
                <a16:creationId xmlns:a16="http://schemas.microsoft.com/office/drawing/2014/main" id="{D9FA54F0-E799-3D62-A7CE-AFD49E43CA42}"/>
              </a:ext>
            </a:extLst>
          </p:cNvPr>
          <p:cNvSpPr txBox="1"/>
          <p:nvPr/>
        </p:nvSpPr>
        <p:spPr>
          <a:xfrm>
            <a:off x="1671944" y="3336373"/>
            <a:ext cx="5216525" cy="398780"/>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Alexandria" charset="0"/>
              </a:rPr>
              <a:t>Prepared by Dr. Ahmed Omar</a:t>
            </a:r>
          </a:p>
        </p:txBody>
      </p:sp>
      <p:sp>
        <p:nvSpPr>
          <p:cNvPr id="31" name="TextBox 30">
            <a:extLst>
              <a:ext uri="{FF2B5EF4-FFF2-40B4-BE49-F238E27FC236}">
                <a16:creationId xmlns:a16="http://schemas.microsoft.com/office/drawing/2014/main" id="{84684956-1F95-2B2D-1128-0A71CC1CA711}"/>
              </a:ext>
            </a:extLst>
          </p:cNvPr>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a:extLst>
              <a:ext uri="{FF2B5EF4-FFF2-40B4-BE49-F238E27FC236}">
                <a16:creationId xmlns:a16="http://schemas.microsoft.com/office/drawing/2014/main" id="{E266F7D3-F1E9-34BF-2B69-CCEBD5E06EFE}"/>
              </a:ext>
            </a:extLst>
          </p:cNvPr>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kumimoji="0" lang="ar-EG" sz="2800" b="1" i="0" u="none" strike="noStrike" kern="1200" cap="none" spc="0" normalizeH="0" baseline="0" noProof="0" dirty="0">
                <a:ln>
                  <a:noFill/>
                </a:ln>
                <a:solidFill>
                  <a:prstClr val="white"/>
                </a:solidFill>
                <a:effectLst/>
                <a:uLnTx/>
                <a:uFillTx/>
                <a:latin typeface="Alexandria" charset="0"/>
                <a:ea typeface="+mn-ea"/>
                <a:cs typeface="Alexandria" charset="0"/>
              </a:rPr>
              <a:t>7</a:t>
            </a:r>
            <a:endPar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6" name="TextBox 45">
            <a:extLst>
              <a:ext uri="{FF2B5EF4-FFF2-40B4-BE49-F238E27FC236}">
                <a16:creationId xmlns:a16="http://schemas.microsoft.com/office/drawing/2014/main" id="{890E89F2-1F5B-4DEE-AE70-8D3622A0C3A9}"/>
              </a:ext>
            </a:extLst>
          </p:cNvPr>
          <p:cNvSpPr txBox="1"/>
          <p:nvPr/>
        </p:nvSpPr>
        <p:spPr>
          <a:xfrm>
            <a:off x="329269" y="5104240"/>
            <a:ext cx="2320251"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IT373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Information Security</a:t>
            </a:r>
          </a:p>
        </p:txBody>
      </p:sp>
      <p:sp>
        <p:nvSpPr>
          <p:cNvPr id="14" name="Oval 13">
            <a:extLst>
              <a:ext uri="{FF2B5EF4-FFF2-40B4-BE49-F238E27FC236}">
                <a16:creationId xmlns:a16="http://schemas.microsoft.com/office/drawing/2014/main" id="{8B7A9216-EC74-431A-67D2-6B5F2A07798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4" name="Graphic 21">
            <a:extLst>
              <a:ext uri="{FF2B5EF4-FFF2-40B4-BE49-F238E27FC236}">
                <a16:creationId xmlns:a16="http://schemas.microsoft.com/office/drawing/2014/main" id="{5CFEBD74-F2FA-B19A-872D-FAA8343455D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DE1F0B92-048E-6BAD-A254-4DBA29C9F07F}"/>
              </a:ext>
            </a:extLst>
          </p:cNvPr>
          <p:cNvSpPr txBox="1"/>
          <p:nvPr/>
        </p:nvSpPr>
        <p:spPr>
          <a:xfrm>
            <a:off x="766034" y="2296810"/>
            <a:ext cx="6919330" cy="86177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Alexandria"/>
                <a:ea typeface="+mn-ea"/>
                <a:cs typeface="+mn-cs"/>
              </a:rPr>
              <a:t>Information Security</a:t>
            </a:r>
          </a:p>
        </p:txBody>
      </p:sp>
    </p:spTree>
    <p:extLst>
      <p:ext uri="{BB962C8B-B14F-4D97-AF65-F5344CB8AC3E}">
        <p14:creationId xmlns:p14="http://schemas.microsoft.com/office/powerpoint/2010/main" val="2818609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46852" y="3170430"/>
            <a:ext cx="5989140"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Application &amp; Web Security</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a:t>
            </a: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7</a:t>
            </a:r>
            <a:endPar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Ahmed Omar</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6559119" y="4958995"/>
            <a:ext cx="2320251"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IT373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Information Security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D30CE-222D-BB3F-FCB5-87EAF64360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C56091-41C0-7FDF-FE4F-98A37BFBB5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chemeClr val="tx1"/>
                </a:solidFill>
                <a:effectLst/>
                <a:uLnTx/>
                <a:uFillTx/>
                <a:latin typeface="Alexandria"/>
              </a:rPr>
              <a:t> Introduction to Web Application Security </a:t>
            </a:r>
          </a:p>
          <a:p>
            <a:pPr marL="285750" marR="0" lvl="0" indent="-285750"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chemeClr val="tx1"/>
                </a:solidFill>
                <a:effectLst/>
                <a:uLnTx/>
                <a:uFillTx/>
                <a:latin typeface="Alexandria"/>
              </a:rPr>
              <a:t> The Threat Landscape: OWASP Top 10</a:t>
            </a:r>
          </a:p>
          <a:p>
            <a:pPr marL="285750" marR="0" lvl="0" indent="-285750"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chemeClr val="tx1"/>
                </a:solidFill>
                <a:effectLst/>
                <a:uLnTx/>
                <a:uFillTx/>
                <a:latin typeface="Alexandria"/>
              </a:rPr>
              <a:t>Detecting and Mitigating Vulnerabilities</a:t>
            </a:r>
          </a:p>
          <a:p>
            <a:pPr marL="285750" marR="0" lvl="0" indent="-285750"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chemeClr val="tx1"/>
                </a:solidFill>
                <a:effectLst/>
                <a:uLnTx/>
                <a:uFillTx/>
                <a:latin typeface="Alexandria"/>
              </a:rPr>
              <a:t>Building Secure Applications: Best Practices</a:t>
            </a:r>
          </a:p>
          <a:p>
            <a:pPr marR="0" lvl="0" defTabSz="914400" rtl="0" eaLnBrk="1" fontAlgn="auto" latinLnBrk="0" hangingPunct="1">
              <a:lnSpc>
                <a:spcPct val="150000"/>
              </a:lnSpc>
              <a:spcBef>
                <a:spcPts val="0"/>
              </a:spcBef>
              <a:spcAft>
                <a:spcPts val="0"/>
              </a:spcAft>
              <a:buClrTx/>
              <a:buSzTx/>
              <a:tabLst/>
              <a:defRPr/>
            </a:pPr>
            <a:endParaRPr kumimoji="0" lang="en-US" sz="2800" b="0" i="0" u="none" strike="noStrike" kern="1200" cap="none" spc="0" normalizeH="0" baseline="0" noProof="0" dirty="0">
              <a:ln>
                <a:noFill/>
              </a:ln>
              <a:solidFill>
                <a:schemeClr val="tx1"/>
              </a:solidFill>
              <a:effectLst/>
              <a:uLnTx/>
              <a:uFillTx/>
              <a:latin typeface="Alexandria"/>
            </a:endParaRPr>
          </a:p>
        </p:txBody>
      </p:sp>
      <p:pic>
        <p:nvPicPr>
          <p:cNvPr id="7" name="Graphic 21">
            <a:extLst>
              <a:ext uri="{FF2B5EF4-FFF2-40B4-BE49-F238E27FC236}">
                <a16:creationId xmlns:a16="http://schemas.microsoft.com/office/drawing/2014/main" id="{3F6D0B0F-3D25-7650-75E9-D50B0BAE6E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D61FDEE-0CA7-6240-7560-A55A38599394}"/>
              </a:ext>
            </a:extLst>
          </p:cNvPr>
          <p:cNvSpPr txBox="1"/>
          <p:nvPr/>
        </p:nvSpPr>
        <p:spPr>
          <a:xfrm>
            <a:off x="1705971" y="1019069"/>
            <a:ext cx="70695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Agenda</a:t>
            </a:r>
          </a:p>
        </p:txBody>
      </p:sp>
    </p:spTree>
    <p:extLst>
      <p:ext uri="{BB962C8B-B14F-4D97-AF65-F5344CB8AC3E}">
        <p14:creationId xmlns:p14="http://schemas.microsoft.com/office/powerpoint/2010/main" val="2317253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0BFB8-00D6-1743-510C-71BE698C87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09724D-F34D-B292-BFF4-A1C1AF6F82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chemeClr val="tx1"/>
                </a:solidFill>
                <a:effectLst/>
                <a:uLnTx/>
                <a:uFillTx/>
                <a:latin typeface="Alexandria"/>
              </a:rPr>
              <a:t>Web application security</a:t>
            </a:r>
            <a:r>
              <a:rPr kumimoji="0" lang="en-US" sz="2400" i="0" u="none" strike="noStrike" kern="1200" cap="none" spc="0" normalizeH="0" baseline="0" noProof="0" dirty="0">
                <a:ln>
                  <a:noFill/>
                </a:ln>
                <a:solidFill>
                  <a:schemeClr val="tx1"/>
                </a:solidFill>
                <a:effectLst/>
                <a:uLnTx/>
                <a:uFillTx/>
                <a:latin typeface="Alexandria"/>
              </a:rPr>
              <a:t> refers to the set of processes, technologies, and best practices designed to </a:t>
            </a:r>
            <a:r>
              <a:rPr kumimoji="0" lang="en-US" sz="2400" b="1" i="0" u="none" strike="noStrike" kern="1200" cap="none" spc="0" normalizeH="0" baseline="0" noProof="0" dirty="0">
                <a:ln>
                  <a:noFill/>
                </a:ln>
                <a:solidFill>
                  <a:schemeClr val="tx1"/>
                </a:solidFill>
                <a:effectLst/>
                <a:uLnTx/>
                <a:uFillTx/>
                <a:latin typeface="Alexandria"/>
              </a:rPr>
              <a:t>protect websites</a:t>
            </a:r>
            <a:r>
              <a:rPr kumimoji="0" lang="en-US" sz="2400" i="0" u="none" strike="noStrike" kern="1200" cap="none" spc="0" normalizeH="0" baseline="0" noProof="0" dirty="0">
                <a:ln>
                  <a:noFill/>
                </a:ln>
                <a:solidFill>
                  <a:schemeClr val="tx1"/>
                </a:solidFill>
                <a:effectLst/>
                <a:uLnTx/>
                <a:uFillTx/>
                <a:latin typeface="Alexandria"/>
              </a:rPr>
              <a:t>, </a:t>
            </a:r>
            <a:r>
              <a:rPr kumimoji="0" lang="en-US" sz="2400" b="1" i="0" u="none" strike="noStrike" kern="1200" cap="none" spc="0" normalizeH="0" baseline="0" noProof="0" dirty="0">
                <a:ln>
                  <a:noFill/>
                </a:ln>
                <a:solidFill>
                  <a:schemeClr val="tx1"/>
                </a:solidFill>
                <a:effectLst/>
                <a:uLnTx/>
                <a:uFillTx/>
                <a:latin typeface="Alexandria"/>
              </a:rPr>
              <a:t>web applications</a:t>
            </a:r>
            <a:r>
              <a:rPr kumimoji="0" lang="en-US" sz="2400" i="0" u="none" strike="noStrike" kern="1200" cap="none" spc="0" normalizeH="0" baseline="0" noProof="0" dirty="0">
                <a:ln>
                  <a:noFill/>
                </a:ln>
                <a:solidFill>
                  <a:schemeClr val="tx1"/>
                </a:solidFill>
                <a:effectLst/>
                <a:uLnTx/>
                <a:uFillTx/>
                <a:latin typeface="Alexandria"/>
              </a:rPr>
              <a:t>, and </a:t>
            </a:r>
            <a:r>
              <a:rPr kumimoji="0" lang="en-US" sz="2400" b="1" i="0" u="none" strike="noStrike" kern="1200" cap="none" spc="0" normalizeH="0" baseline="0" noProof="0" dirty="0">
                <a:ln>
                  <a:noFill/>
                </a:ln>
                <a:solidFill>
                  <a:schemeClr val="tx1"/>
                </a:solidFill>
                <a:effectLst/>
                <a:uLnTx/>
                <a:uFillTx/>
                <a:latin typeface="Alexandria"/>
              </a:rPr>
              <a:t>APIs</a:t>
            </a:r>
            <a:r>
              <a:rPr kumimoji="0" lang="en-US" sz="2400" i="0" u="none" strike="noStrike" kern="1200" cap="none" spc="0" normalizeH="0" baseline="0" noProof="0" dirty="0">
                <a:ln>
                  <a:noFill/>
                </a:ln>
                <a:solidFill>
                  <a:schemeClr val="tx1"/>
                </a:solidFill>
                <a:effectLst/>
                <a:uLnTx/>
                <a:uFillTx/>
                <a:latin typeface="Alexandria"/>
              </a:rPr>
              <a:t> from cyber threats, vulnerabilities, and unauthorized access.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i="0" u="none" strike="noStrike" kern="1200" cap="none" spc="0" normalizeH="0" baseline="0" noProof="0" dirty="0">
                <a:ln>
                  <a:noFill/>
                </a:ln>
                <a:solidFill>
                  <a:schemeClr val="tx1"/>
                </a:solidFill>
                <a:effectLst/>
                <a:uLnTx/>
                <a:uFillTx/>
                <a:latin typeface="Alexandria"/>
              </a:rPr>
              <a:t>It focuses on defending applications that are accessed via browsers or APIs, ensuring that data remains </a:t>
            </a:r>
            <a:r>
              <a:rPr kumimoji="0" lang="en-US" sz="2400" b="1" i="1" u="none" strike="noStrike" kern="1200" cap="none" spc="0" normalizeH="0" baseline="0" noProof="0" dirty="0">
                <a:ln>
                  <a:noFill/>
                </a:ln>
                <a:solidFill>
                  <a:schemeClr val="tx1"/>
                </a:solidFill>
                <a:effectLst/>
                <a:uLnTx/>
                <a:uFillTx/>
                <a:latin typeface="Alexandria"/>
              </a:rPr>
              <a:t>confidential</a:t>
            </a:r>
            <a:r>
              <a:rPr kumimoji="0" lang="en-US" sz="2400" i="0" u="none" strike="noStrike" kern="1200" cap="none" spc="0" normalizeH="0" baseline="0" noProof="0" dirty="0">
                <a:ln>
                  <a:noFill/>
                </a:ln>
                <a:solidFill>
                  <a:schemeClr val="tx1"/>
                </a:solidFill>
                <a:effectLst/>
                <a:uLnTx/>
                <a:uFillTx/>
                <a:latin typeface="Alexandria"/>
              </a:rPr>
              <a:t>, services stay </a:t>
            </a:r>
            <a:r>
              <a:rPr kumimoji="0" lang="en-US" sz="2400" b="1" i="1" u="none" strike="noStrike" kern="1200" cap="none" spc="0" normalizeH="0" baseline="0" noProof="0" dirty="0">
                <a:ln>
                  <a:noFill/>
                </a:ln>
                <a:solidFill>
                  <a:schemeClr val="tx1"/>
                </a:solidFill>
                <a:effectLst/>
                <a:uLnTx/>
                <a:uFillTx/>
                <a:latin typeface="Alexandria"/>
              </a:rPr>
              <a:t>available</a:t>
            </a:r>
            <a:r>
              <a:rPr kumimoji="0" lang="en-US" sz="2400" i="0" u="none" strike="noStrike" kern="1200" cap="none" spc="0" normalizeH="0" baseline="0" noProof="0" dirty="0">
                <a:ln>
                  <a:noFill/>
                </a:ln>
                <a:solidFill>
                  <a:schemeClr val="tx1"/>
                </a:solidFill>
                <a:effectLst/>
                <a:uLnTx/>
                <a:uFillTx/>
                <a:latin typeface="Alexandria"/>
              </a:rPr>
              <a:t>, and </a:t>
            </a:r>
            <a:r>
              <a:rPr kumimoji="0" lang="en-US" sz="2400" b="1" i="1" u="none" strike="noStrike" kern="1200" cap="none" spc="0" normalizeH="0" baseline="0" noProof="0" dirty="0">
                <a:ln>
                  <a:noFill/>
                </a:ln>
                <a:solidFill>
                  <a:schemeClr val="tx1"/>
                </a:solidFill>
                <a:effectLst/>
                <a:uLnTx/>
                <a:uFillTx/>
                <a:latin typeface="Alexandria"/>
              </a:rPr>
              <a:t>integrity</a:t>
            </a:r>
            <a:r>
              <a:rPr kumimoji="0" lang="en-US" sz="2400" i="0" u="none" strike="noStrike" kern="1200" cap="none" spc="0" normalizeH="0" baseline="0" noProof="0" dirty="0">
                <a:ln>
                  <a:noFill/>
                </a:ln>
                <a:solidFill>
                  <a:schemeClr val="tx1"/>
                </a:solidFill>
                <a:effectLst/>
                <a:uLnTx/>
                <a:uFillTx/>
                <a:latin typeface="Alexandria"/>
              </a:rPr>
              <a:t> is maintained, even in the face of determined attacks</a:t>
            </a:r>
          </a:p>
        </p:txBody>
      </p:sp>
      <p:pic>
        <p:nvPicPr>
          <p:cNvPr id="7" name="Graphic 21">
            <a:extLst>
              <a:ext uri="{FF2B5EF4-FFF2-40B4-BE49-F238E27FC236}">
                <a16:creationId xmlns:a16="http://schemas.microsoft.com/office/drawing/2014/main" id="{12BFF3EE-45BE-42F2-F4B0-A4C5AFFCBC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AB73B4-4884-BD8F-B71E-05E8A19A398C}"/>
              </a:ext>
            </a:extLst>
          </p:cNvPr>
          <p:cNvSpPr txBox="1"/>
          <p:nvPr/>
        </p:nvSpPr>
        <p:spPr>
          <a:xfrm>
            <a:off x="1705971" y="1019069"/>
            <a:ext cx="70695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Web application security</a:t>
            </a:r>
          </a:p>
        </p:txBody>
      </p:sp>
    </p:spTree>
    <p:extLst>
      <p:ext uri="{BB962C8B-B14F-4D97-AF65-F5344CB8AC3E}">
        <p14:creationId xmlns:p14="http://schemas.microsoft.com/office/powerpoint/2010/main" val="3685414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AC9F2-8DCE-515B-85E8-4AC2CCC057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0B6D7B-C4AA-1325-72CC-C9420E679D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buNone/>
            </a:pPr>
            <a:r>
              <a:rPr lang="en-US" sz="2400" b="1" dirty="0">
                <a:solidFill>
                  <a:schemeClr val="tx1"/>
                </a:solidFill>
                <a:latin typeface="Alexandria"/>
              </a:rPr>
              <a:t>Web Application Security</a:t>
            </a:r>
            <a:r>
              <a:rPr lang="en-US" sz="2400" dirty="0">
                <a:solidFill>
                  <a:schemeClr val="tx1"/>
                </a:solidFill>
                <a:latin typeface="Alexandria"/>
              </a:rPr>
              <a:t> is a specialized subset focusing on applications delivered through web browsers over HTTP/HTTPS protocols. This includes:</a:t>
            </a:r>
          </a:p>
          <a:p>
            <a:pPr marL="800100" lvl="1" indent="-342900">
              <a:lnSpc>
                <a:spcPct val="150000"/>
              </a:lnSpc>
              <a:buFont typeface="Wingdings" panose="05000000000000000000" pitchFamily="2" charset="2"/>
              <a:buChar char="q"/>
            </a:pPr>
            <a:r>
              <a:rPr lang="en-US" sz="2400" dirty="0">
                <a:solidFill>
                  <a:schemeClr val="tx1"/>
                </a:solidFill>
                <a:latin typeface="Alexandria"/>
              </a:rPr>
              <a:t>Traditional web applications with server-side rendering</a:t>
            </a:r>
          </a:p>
          <a:p>
            <a:pPr marL="800100" lvl="1" indent="-342900">
              <a:lnSpc>
                <a:spcPct val="150000"/>
              </a:lnSpc>
              <a:buFont typeface="Wingdings" panose="05000000000000000000" pitchFamily="2" charset="2"/>
              <a:buChar char="q"/>
            </a:pPr>
            <a:r>
              <a:rPr lang="en-US" sz="2400" dirty="0">
                <a:solidFill>
                  <a:schemeClr val="tx1"/>
                </a:solidFill>
                <a:latin typeface="Alexandria"/>
              </a:rPr>
              <a:t>Single Page Applications (SPAs) with client-side frameworks</a:t>
            </a:r>
          </a:p>
          <a:p>
            <a:pPr marL="800100" lvl="1" indent="-342900">
              <a:lnSpc>
                <a:spcPct val="150000"/>
              </a:lnSpc>
              <a:buFont typeface="Wingdings" panose="05000000000000000000" pitchFamily="2" charset="2"/>
              <a:buChar char="q"/>
            </a:pPr>
            <a:r>
              <a:rPr lang="en-US" sz="2400" dirty="0">
                <a:solidFill>
                  <a:schemeClr val="tx1"/>
                </a:solidFill>
                <a:latin typeface="Alexandria"/>
              </a:rPr>
              <a:t>Web APIs and microservices</a:t>
            </a:r>
          </a:p>
          <a:p>
            <a:pPr marL="800100" lvl="1" indent="-342900">
              <a:lnSpc>
                <a:spcPct val="150000"/>
              </a:lnSpc>
              <a:buFont typeface="Wingdings" panose="05000000000000000000" pitchFamily="2" charset="2"/>
              <a:buChar char="q"/>
            </a:pPr>
            <a:r>
              <a:rPr lang="en-US" sz="2400" dirty="0">
                <a:solidFill>
                  <a:schemeClr val="tx1"/>
                </a:solidFill>
                <a:latin typeface="Alexandria"/>
              </a:rPr>
              <a:t>Progressive Web Applications (PWAs)</a:t>
            </a:r>
          </a:p>
          <a:p>
            <a:pPr marL="800100" lvl="1" indent="-342900">
              <a:lnSpc>
                <a:spcPct val="150000"/>
              </a:lnSpc>
              <a:buFont typeface="Wingdings" panose="05000000000000000000" pitchFamily="2" charset="2"/>
              <a:buChar char="q"/>
            </a:pPr>
            <a:r>
              <a:rPr lang="en-US" sz="2400" dirty="0">
                <a:solidFill>
                  <a:schemeClr val="tx1"/>
                </a:solidFill>
                <a:latin typeface="Alexandria"/>
              </a:rPr>
              <a:t>Hybrid mobile applications using web technologies</a:t>
            </a:r>
          </a:p>
        </p:txBody>
      </p:sp>
      <p:pic>
        <p:nvPicPr>
          <p:cNvPr id="7" name="Graphic 21">
            <a:extLst>
              <a:ext uri="{FF2B5EF4-FFF2-40B4-BE49-F238E27FC236}">
                <a16:creationId xmlns:a16="http://schemas.microsoft.com/office/drawing/2014/main" id="{0F650A5F-B865-D866-4797-510534FB20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6FCED9A-1C0F-3628-F09F-AF0A18D9DB41}"/>
              </a:ext>
            </a:extLst>
          </p:cNvPr>
          <p:cNvSpPr txBox="1"/>
          <p:nvPr/>
        </p:nvSpPr>
        <p:spPr>
          <a:xfrm>
            <a:off x="1705971" y="1019069"/>
            <a:ext cx="70695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Web application security</a:t>
            </a:r>
          </a:p>
        </p:txBody>
      </p:sp>
    </p:spTree>
    <p:extLst>
      <p:ext uri="{BB962C8B-B14F-4D97-AF65-F5344CB8AC3E}">
        <p14:creationId xmlns:p14="http://schemas.microsoft.com/office/powerpoint/2010/main" val="514881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E8C92-69BF-8F06-E6D8-56FAE07894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777C4A-8676-2E31-E6F3-011DC9CB8430}"/>
              </a:ext>
            </a:extLst>
          </p:cNvPr>
          <p:cNvSpPr/>
          <p:nvPr/>
        </p:nvSpPr>
        <p:spPr>
          <a:xfrm>
            <a:off x="617280" y="1685495"/>
            <a:ext cx="1149265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chemeClr val="accent1"/>
                </a:solidFill>
                <a:effectLst>
                  <a:outerShdw blurRad="38100" dist="38100" dir="2700000" algn="tl">
                    <a:srgbClr val="000000">
                      <a:alpha val="43137"/>
                    </a:srgbClr>
                  </a:outerShdw>
                </a:effectLst>
                <a:uLnTx/>
                <a:uFillTx/>
                <a:latin typeface="Alexandria"/>
              </a:rPr>
              <a:t>Widespread Exposure</a:t>
            </a:r>
            <a:r>
              <a:rPr kumimoji="0" lang="en-US" sz="2400" b="1" i="0" u="none" strike="noStrike" kern="1200" cap="none" spc="0" normalizeH="0" baseline="0" noProof="0" dirty="0">
                <a:ln>
                  <a:noFill/>
                </a:ln>
                <a:solidFill>
                  <a:schemeClr val="tx1"/>
                </a:solidFill>
                <a:effectLst/>
                <a:uLnTx/>
                <a:uFillTx/>
                <a:latin typeface="Alexandria"/>
              </a:rPr>
              <a:t>: </a:t>
            </a:r>
            <a:r>
              <a:rPr kumimoji="0" lang="en-US" sz="2400" i="0" u="none" strike="noStrike" kern="1200" cap="none" spc="0" normalizeH="0" baseline="0" noProof="0" dirty="0">
                <a:ln>
                  <a:noFill/>
                </a:ln>
                <a:solidFill>
                  <a:schemeClr val="tx1"/>
                </a:solidFill>
                <a:effectLst/>
                <a:uLnTx/>
                <a:uFillTx/>
                <a:latin typeface="Alexandria"/>
              </a:rPr>
              <a:t>The world increasingly relies on web applications for </a:t>
            </a:r>
            <a:r>
              <a:rPr kumimoji="0" lang="en-US" sz="2400" b="1" i="0" u="none" strike="noStrike" kern="1200" cap="none" spc="0" normalizeH="0" baseline="0" noProof="0" dirty="0">
                <a:ln>
                  <a:noFill/>
                </a:ln>
                <a:solidFill>
                  <a:schemeClr val="tx1"/>
                </a:solidFill>
                <a:effectLst/>
                <a:uLnTx/>
                <a:uFillTx/>
                <a:latin typeface="Alexandria"/>
              </a:rPr>
              <a:t>banking</a:t>
            </a:r>
            <a:r>
              <a:rPr kumimoji="0" lang="en-US" sz="2400" i="0" u="none" strike="noStrike" kern="1200" cap="none" spc="0" normalizeH="0" baseline="0" noProof="0" dirty="0">
                <a:ln>
                  <a:noFill/>
                </a:ln>
                <a:solidFill>
                  <a:schemeClr val="tx1"/>
                </a:solidFill>
                <a:effectLst/>
                <a:uLnTx/>
                <a:uFillTx/>
                <a:latin typeface="Alexandria"/>
              </a:rPr>
              <a:t>, </a:t>
            </a:r>
            <a:r>
              <a:rPr kumimoji="0" lang="en-US" sz="2400" b="1" i="0" u="none" strike="noStrike" kern="1200" cap="none" spc="0" normalizeH="0" baseline="0" noProof="0" dirty="0">
                <a:ln>
                  <a:noFill/>
                </a:ln>
                <a:solidFill>
                  <a:schemeClr val="tx1"/>
                </a:solidFill>
                <a:effectLst/>
                <a:uLnTx/>
                <a:uFillTx/>
                <a:latin typeface="Alexandria"/>
              </a:rPr>
              <a:t>shopping</a:t>
            </a:r>
            <a:r>
              <a:rPr kumimoji="0" lang="en-US" sz="2400" i="0" u="none" strike="noStrike" kern="1200" cap="none" spc="0" normalizeH="0" baseline="0" noProof="0" dirty="0">
                <a:ln>
                  <a:noFill/>
                </a:ln>
                <a:solidFill>
                  <a:schemeClr val="tx1"/>
                </a:solidFill>
                <a:effectLst/>
                <a:uLnTx/>
                <a:uFillTx/>
                <a:latin typeface="Alexandria"/>
              </a:rPr>
              <a:t>, </a:t>
            </a:r>
            <a:r>
              <a:rPr kumimoji="0" lang="en-US" sz="2400" b="1" i="0" u="none" strike="noStrike" kern="1200" cap="none" spc="0" normalizeH="0" baseline="0" noProof="0" dirty="0">
                <a:ln>
                  <a:noFill/>
                </a:ln>
                <a:solidFill>
                  <a:schemeClr val="tx1"/>
                </a:solidFill>
                <a:effectLst/>
                <a:uLnTx/>
                <a:uFillTx/>
                <a:latin typeface="Alexandria"/>
              </a:rPr>
              <a:t>communication</a:t>
            </a:r>
            <a:r>
              <a:rPr kumimoji="0" lang="en-US" sz="2400" i="0" u="none" strike="noStrike" kern="1200" cap="none" spc="0" normalizeH="0" baseline="0" noProof="0" dirty="0">
                <a:ln>
                  <a:noFill/>
                </a:ln>
                <a:solidFill>
                  <a:schemeClr val="tx1"/>
                </a:solidFill>
                <a:effectLst/>
                <a:uLnTx/>
                <a:uFillTx/>
                <a:latin typeface="Alexandria"/>
              </a:rPr>
              <a:t>, and </a:t>
            </a:r>
            <a:r>
              <a:rPr kumimoji="0" lang="en-US" sz="2400" b="1" i="0" u="none" strike="noStrike" kern="1200" cap="none" spc="0" normalizeH="0" baseline="0" noProof="0" dirty="0">
                <a:ln>
                  <a:noFill/>
                </a:ln>
                <a:solidFill>
                  <a:schemeClr val="tx1"/>
                </a:solidFill>
                <a:effectLst/>
                <a:uLnTx/>
                <a:uFillTx/>
                <a:latin typeface="Alexandria"/>
              </a:rPr>
              <a:t>business operations</a:t>
            </a:r>
            <a:r>
              <a:rPr kumimoji="0" lang="en-US" sz="2400" i="0" u="none" strike="noStrike" kern="1200" cap="none" spc="0" normalizeH="0" baseline="0" noProof="0" dirty="0">
                <a:ln>
                  <a:noFill/>
                </a:ln>
                <a:solidFill>
                  <a:schemeClr val="tx1"/>
                </a:solidFill>
                <a:effectLst/>
                <a:uLnTx/>
                <a:uFillTx/>
                <a:latin typeface="Alexandria"/>
              </a:rPr>
              <a:t>. These applications are </a:t>
            </a:r>
            <a:r>
              <a:rPr kumimoji="0" lang="en-US" sz="2400" b="1" i="1" u="none" strike="noStrike" kern="1200" cap="none" spc="0" normalizeH="0" baseline="0" noProof="0" dirty="0">
                <a:ln>
                  <a:noFill/>
                </a:ln>
                <a:solidFill>
                  <a:schemeClr val="tx1"/>
                </a:solidFill>
                <a:effectLst/>
                <a:uLnTx/>
                <a:uFillTx/>
                <a:latin typeface="Alexandria"/>
              </a:rPr>
              <a:t>globally accessible </a:t>
            </a:r>
            <a:r>
              <a:rPr kumimoji="0" lang="en-US" sz="2400" i="0" u="none" strike="noStrike" kern="1200" cap="none" spc="0" normalizeH="0" baseline="0" noProof="0" dirty="0">
                <a:ln>
                  <a:noFill/>
                </a:ln>
                <a:solidFill>
                  <a:schemeClr val="tx1"/>
                </a:solidFill>
                <a:effectLst/>
                <a:uLnTx/>
                <a:uFillTx/>
                <a:latin typeface="Alexandria"/>
              </a:rPr>
              <a:t>and, </a:t>
            </a:r>
            <a:r>
              <a:rPr kumimoji="0" lang="en-US" sz="2400" b="1" i="1" u="none" strike="noStrike" kern="1200" cap="none" spc="0" normalizeH="0" baseline="0" noProof="0" dirty="0">
                <a:ln>
                  <a:noFill/>
                </a:ln>
                <a:solidFill>
                  <a:schemeClr val="tx1"/>
                </a:solidFill>
                <a:effectLst/>
                <a:uLnTx/>
                <a:uFillTx/>
                <a:latin typeface="Alexandria"/>
              </a:rPr>
              <a:t>consequently</a:t>
            </a:r>
            <a:r>
              <a:rPr kumimoji="0" lang="en-US" sz="2400" i="0" u="none" strike="noStrike" kern="1200" cap="none" spc="0" normalizeH="0" baseline="0" noProof="0" dirty="0">
                <a:ln>
                  <a:noFill/>
                </a:ln>
                <a:solidFill>
                  <a:schemeClr val="tx1"/>
                </a:solidFill>
                <a:effectLst/>
                <a:uLnTx/>
                <a:uFillTx/>
                <a:latin typeface="Alexandria"/>
              </a:rPr>
              <a:t>, </a:t>
            </a:r>
            <a:r>
              <a:rPr kumimoji="0" lang="en-US" sz="2400" b="1" i="1" u="none" strike="noStrike" kern="1200" cap="none" spc="0" normalizeH="0" baseline="0" noProof="0" dirty="0">
                <a:ln>
                  <a:noFill/>
                </a:ln>
                <a:solidFill>
                  <a:schemeClr val="tx1"/>
                </a:solidFill>
                <a:effectLst/>
                <a:uLnTx/>
                <a:uFillTx/>
                <a:latin typeface="Alexandria"/>
              </a:rPr>
              <a:t>highly exposed to attackers.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kumimoji="0" lang="en-US" sz="2400" b="1" i="1" u="none" strike="noStrike" kern="1200" cap="none" spc="0" normalizeH="0" baseline="0" noProof="0" dirty="0">
              <a:ln>
                <a:noFill/>
              </a:ln>
              <a:solidFill>
                <a:schemeClr val="tx1"/>
              </a:solidFill>
              <a:effectLst/>
              <a:uLnTx/>
              <a:uFillTx/>
              <a:latin typeface="Alexandria"/>
            </a:endParaRP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400" b="1" dirty="0">
                <a:solidFill>
                  <a:schemeClr val="accent1"/>
                </a:solidFill>
                <a:effectLst>
                  <a:outerShdw blurRad="38100" dist="38100" dir="2700000" algn="tl">
                    <a:srgbClr val="000000">
                      <a:alpha val="43137"/>
                    </a:srgbClr>
                  </a:outerShdw>
                </a:effectLst>
                <a:latin typeface="Alexandria"/>
              </a:rPr>
              <a:t>Prime Targets for Attackers</a:t>
            </a:r>
            <a:r>
              <a:rPr lang="en-US" sz="2400" dirty="0">
                <a:solidFill>
                  <a:schemeClr val="tx1"/>
                </a:solidFill>
                <a:latin typeface="Alexandria"/>
              </a:rPr>
              <a:t>: Because web applications handle </a:t>
            </a:r>
            <a:r>
              <a:rPr lang="en-US" sz="2400" b="1" i="1" dirty="0">
                <a:solidFill>
                  <a:schemeClr val="tx1"/>
                </a:solidFill>
                <a:latin typeface="Alexandria"/>
              </a:rPr>
              <a:t>sensitive data </a:t>
            </a:r>
            <a:r>
              <a:rPr lang="en-US" sz="2400" dirty="0">
                <a:solidFill>
                  <a:schemeClr val="tx1"/>
                </a:solidFill>
                <a:latin typeface="Alexandria"/>
              </a:rPr>
              <a:t>and critical functions, attackers frequently exploit their vulnerabilities. </a:t>
            </a:r>
            <a:endParaRPr kumimoji="0" lang="en-US" sz="2400" b="1" i="1" u="none" strike="noStrike" kern="1200" cap="none" spc="0" normalizeH="0" baseline="0" noProof="0" dirty="0">
              <a:ln>
                <a:noFill/>
              </a:ln>
              <a:solidFill>
                <a:schemeClr val="tx1"/>
              </a:solidFill>
              <a:effectLst/>
              <a:uLnTx/>
              <a:uFillTx/>
              <a:latin typeface="Alexandria"/>
            </a:endParaRPr>
          </a:p>
        </p:txBody>
      </p:sp>
      <p:pic>
        <p:nvPicPr>
          <p:cNvPr id="7" name="Graphic 21">
            <a:extLst>
              <a:ext uri="{FF2B5EF4-FFF2-40B4-BE49-F238E27FC236}">
                <a16:creationId xmlns:a16="http://schemas.microsoft.com/office/drawing/2014/main" id="{ACE4DDAA-F84B-CE64-4DD7-2A3211843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7DCF0FE-599C-F6FE-E5A8-885E95E13E6F}"/>
              </a:ext>
            </a:extLst>
          </p:cNvPr>
          <p:cNvSpPr txBox="1"/>
          <p:nvPr/>
        </p:nvSpPr>
        <p:spPr>
          <a:xfrm>
            <a:off x="996462" y="1019069"/>
            <a:ext cx="81592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Why Web Application Security Matters</a:t>
            </a:r>
          </a:p>
        </p:txBody>
      </p:sp>
    </p:spTree>
    <p:extLst>
      <p:ext uri="{BB962C8B-B14F-4D97-AF65-F5344CB8AC3E}">
        <p14:creationId xmlns:p14="http://schemas.microsoft.com/office/powerpoint/2010/main" val="1318459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1AF40-0C65-0C96-81F8-F998FD7D7D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3C87CE-E56F-77FC-62EB-861673337413}"/>
              </a:ext>
            </a:extLst>
          </p:cNvPr>
          <p:cNvSpPr/>
          <p:nvPr/>
        </p:nvSpPr>
        <p:spPr>
          <a:xfrm>
            <a:off x="617280" y="1685495"/>
            <a:ext cx="1149265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000" b="1" i="0" u="none" strike="noStrike" kern="1200" cap="none" spc="0" normalizeH="0" baseline="0" noProof="0" dirty="0">
                <a:ln>
                  <a:noFill/>
                </a:ln>
                <a:solidFill>
                  <a:schemeClr val="accent1"/>
                </a:solidFill>
                <a:effectLst>
                  <a:outerShdw blurRad="38100" dist="38100" dir="2700000" algn="tl">
                    <a:srgbClr val="000000">
                      <a:alpha val="43137"/>
                    </a:srgbClr>
                  </a:outerShdw>
                </a:effectLst>
                <a:uLnTx/>
                <a:uFillTx/>
                <a:latin typeface="Alexandria"/>
              </a:rPr>
              <a:t>Business Impact: </a:t>
            </a:r>
            <a:r>
              <a:rPr lang="en-US" sz="2000" dirty="0">
                <a:solidFill>
                  <a:schemeClr val="tx1"/>
                </a:solidFill>
                <a:latin typeface="Alexandria"/>
              </a:rPr>
              <a:t>Security breaches can lead to </a:t>
            </a:r>
            <a:r>
              <a:rPr lang="en-US" sz="2000" b="1" i="1" dirty="0">
                <a:solidFill>
                  <a:schemeClr val="tx1"/>
                </a:solidFill>
                <a:latin typeface="Alexandria"/>
              </a:rPr>
              <a:t>data theft</a:t>
            </a:r>
            <a:r>
              <a:rPr lang="en-US" sz="2000" dirty="0">
                <a:solidFill>
                  <a:schemeClr val="tx1"/>
                </a:solidFill>
                <a:latin typeface="Alexandria"/>
              </a:rPr>
              <a:t>, </a:t>
            </a:r>
            <a:r>
              <a:rPr lang="en-US" sz="2000" b="1" i="1" dirty="0">
                <a:solidFill>
                  <a:schemeClr val="tx1"/>
                </a:solidFill>
                <a:latin typeface="Alexandria"/>
              </a:rPr>
              <a:t>service disruptions</a:t>
            </a:r>
            <a:r>
              <a:rPr lang="en-US" sz="2000" dirty="0">
                <a:solidFill>
                  <a:schemeClr val="tx1"/>
                </a:solidFill>
                <a:latin typeface="Alexandria"/>
              </a:rPr>
              <a:t>, </a:t>
            </a:r>
            <a:r>
              <a:rPr lang="en-US" sz="2000" b="1" i="1" dirty="0">
                <a:solidFill>
                  <a:schemeClr val="tx1"/>
                </a:solidFill>
                <a:latin typeface="Alexandria"/>
              </a:rPr>
              <a:t>financial losses</a:t>
            </a:r>
            <a:r>
              <a:rPr lang="en-US" sz="2000" dirty="0">
                <a:solidFill>
                  <a:schemeClr val="tx1"/>
                </a:solidFill>
                <a:latin typeface="Alexandria"/>
              </a:rPr>
              <a:t>, damage to reputation, </a:t>
            </a:r>
            <a:r>
              <a:rPr lang="en-US" sz="2000" b="1" i="1" dirty="0">
                <a:solidFill>
                  <a:schemeClr val="tx1"/>
                </a:solidFill>
                <a:latin typeface="Alexandria"/>
              </a:rPr>
              <a:t>loss of customer trust</a:t>
            </a:r>
            <a:r>
              <a:rPr lang="en-US" sz="2000" dirty="0">
                <a:solidFill>
                  <a:schemeClr val="tx1"/>
                </a:solidFill>
                <a:latin typeface="Alexandria"/>
              </a:rPr>
              <a:t>, and even regulatory penalties if personal or financial data is compromised</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dirty="0">
                <a:solidFill>
                  <a:schemeClr val="accent1"/>
                </a:solidFill>
                <a:effectLst>
                  <a:outerShdw blurRad="38100" dist="38100" dir="2700000" algn="tl">
                    <a:srgbClr val="000000">
                      <a:alpha val="43137"/>
                    </a:srgbClr>
                  </a:outerShdw>
                </a:effectLst>
                <a:latin typeface="Alexandria"/>
              </a:rPr>
              <a:t>Automated and Scalable Threats: </a:t>
            </a:r>
            <a:r>
              <a:rPr lang="en-US" sz="2000" dirty="0">
                <a:solidFill>
                  <a:schemeClr val="tx1"/>
                </a:solidFill>
                <a:latin typeface="Alexandria"/>
              </a:rPr>
              <a:t>Attackers use automation to scan and exploit web applications at scale, searching for common vulnerabilities such as those in </a:t>
            </a:r>
            <a:r>
              <a:rPr lang="en-US" sz="2000" b="1" i="1" dirty="0">
                <a:solidFill>
                  <a:schemeClr val="tx1"/>
                </a:solidFill>
                <a:latin typeface="Alexandria"/>
              </a:rPr>
              <a:t>code</a:t>
            </a:r>
            <a:r>
              <a:rPr lang="en-US" sz="2000" dirty="0">
                <a:solidFill>
                  <a:schemeClr val="tx1"/>
                </a:solidFill>
                <a:latin typeface="Alexandria"/>
              </a:rPr>
              <a:t>, </a:t>
            </a:r>
            <a:r>
              <a:rPr lang="en-US" sz="2000" b="1" i="1" dirty="0">
                <a:solidFill>
                  <a:schemeClr val="tx1"/>
                </a:solidFill>
                <a:latin typeface="Alexandria"/>
              </a:rPr>
              <a:t>configuration</a:t>
            </a:r>
            <a:r>
              <a:rPr lang="en-US" sz="2000" dirty="0">
                <a:solidFill>
                  <a:schemeClr val="tx1"/>
                </a:solidFill>
                <a:latin typeface="Alexandria"/>
              </a:rPr>
              <a:t>, </a:t>
            </a:r>
            <a:r>
              <a:rPr lang="en-US" sz="2000" b="1" i="1" dirty="0">
                <a:solidFill>
                  <a:schemeClr val="tx1"/>
                </a:solidFill>
                <a:latin typeface="Alexandria"/>
              </a:rPr>
              <a:t>business logic</a:t>
            </a:r>
            <a:r>
              <a:rPr lang="en-US" sz="2000" dirty="0">
                <a:solidFill>
                  <a:schemeClr val="tx1"/>
                </a:solidFill>
                <a:latin typeface="Alexandria"/>
              </a:rPr>
              <a:t>, or </a:t>
            </a:r>
            <a:r>
              <a:rPr lang="en-US" sz="2000" b="1" i="1" dirty="0">
                <a:solidFill>
                  <a:schemeClr val="tx1"/>
                </a:solidFill>
                <a:latin typeface="Alexandria"/>
              </a:rPr>
              <a:t>third-party services</a:t>
            </a:r>
          </a:p>
        </p:txBody>
      </p:sp>
      <p:pic>
        <p:nvPicPr>
          <p:cNvPr id="7" name="Graphic 21">
            <a:extLst>
              <a:ext uri="{FF2B5EF4-FFF2-40B4-BE49-F238E27FC236}">
                <a16:creationId xmlns:a16="http://schemas.microsoft.com/office/drawing/2014/main" id="{5EBE58A7-4789-9264-91EE-7F74C23BD7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57AEECF-79C9-D642-F6CC-374959E96D80}"/>
              </a:ext>
            </a:extLst>
          </p:cNvPr>
          <p:cNvSpPr txBox="1"/>
          <p:nvPr/>
        </p:nvSpPr>
        <p:spPr>
          <a:xfrm>
            <a:off x="996462" y="1019069"/>
            <a:ext cx="81592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Why Web Application Security Matters</a:t>
            </a:r>
          </a:p>
        </p:txBody>
      </p:sp>
    </p:spTree>
    <p:extLst>
      <p:ext uri="{BB962C8B-B14F-4D97-AF65-F5344CB8AC3E}">
        <p14:creationId xmlns:p14="http://schemas.microsoft.com/office/powerpoint/2010/main" val="1082452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90C8A-CE1F-8F9F-EF0F-0F6758568F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9D1FCB-6558-42E6-0A53-DF904AE988A4}"/>
              </a:ext>
            </a:extLst>
          </p:cNvPr>
          <p:cNvSpPr/>
          <p:nvPr/>
        </p:nvSpPr>
        <p:spPr>
          <a:xfrm>
            <a:off x="617280" y="1685495"/>
            <a:ext cx="1149265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2400" b="1" i="1" dirty="0">
                <a:solidFill>
                  <a:schemeClr val="tx1"/>
                </a:solidFill>
                <a:latin typeface="Alexandria"/>
              </a:rPr>
              <a:t>Financial Impact:</a:t>
            </a:r>
          </a:p>
          <a:p>
            <a:pPr marL="742950" lvl="1" indent="-285750" algn="just">
              <a:lnSpc>
                <a:spcPct val="150000"/>
              </a:lnSpc>
              <a:buFont typeface="Wingdings" panose="05000000000000000000" pitchFamily="2" charset="2"/>
              <a:buChar char="q"/>
              <a:defRPr/>
            </a:pPr>
            <a:r>
              <a:rPr lang="en-US" sz="2400" i="1" dirty="0">
                <a:solidFill>
                  <a:schemeClr val="tx1"/>
                </a:solidFill>
                <a:latin typeface="Alexandria"/>
              </a:rPr>
              <a:t>Average cost of a web application data breach: </a:t>
            </a:r>
            <a:r>
              <a:rPr lang="en-US" sz="2400" b="1" i="1" dirty="0">
                <a:solidFill>
                  <a:schemeClr val="tx1"/>
                </a:solidFill>
                <a:latin typeface="Alexandria"/>
              </a:rPr>
              <a:t>$5.3 </a:t>
            </a:r>
            <a:r>
              <a:rPr lang="en-US" sz="2400" i="1" dirty="0">
                <a:solidFill>
                  <a:schemeClr val="tx1"/>
                </a:solidFill>
                <a:latin typeface="Alexandria"/>
              </a:rPr>
              <a:t>million (2025)</a:t>
            </a:r>
          </a:p>
          <a:p>
            <a:pPr marL="742950" lvl="1" indent="-285750" algn="just">
              <a:lnSpc>
                <a:spcPct val="150000"/>
              </a:lnSpc>
              <a:buFont typeface="Wingdings" panose="05000000000000000000" pitchFamily="2" charset="2"/>
              <a:buChar char="q"/>
              <a:defRPr/>
            </a:pPr>
            <a:r>
              <a:rPr lang="en-US" sz="2400" i="1" dirty="0">
                <a:solidFill>
                  <a:schemeClr val="tx1"/>
                </a:solidFill>
                <a:latin typeface="Alexandria"/>
              </a:rPr>
              <a:t>Web application attacks account for </a:t>
            </a:r>
            <a:r>
              <a:rPr lang="en-US" sz="2400" b="1" i="1" dirty="0">
                <a:solidFill>
                  <a:schemeClr val="tx1"/>
                </a:solidFill>
                <a:latin typeface="Alexandria"/>
              </a:rPr>
              <a:t>94%</a:t>
            </a:r>
            <a:r>
              <a:rPr lang="en-US" sz="2400" i="1" dirty="0">
                <a:solidFill>
                  <a:schemeClr val="tx1"/>
                </a:solidFill>
                <a:latin typeface="Alexandria"/>
              </a:rPr>
              <a:t> of all cyber attacks</a:t>
            </a:r>
          </a:p>
          <a:p>
            <a:pPr marL="742950" lvl="1" indent="-285750" algn="just">
              <a:lnSpc>
                <a:spcPct val="150000"/>
              </a:lnSpc>
              <a:buFont typeface="Wingdings" panose="05000000000000000000" pitchFamily="2" charset="2"/>
              <a:buChar char="q"/>
              <a:defRPr/>
            </a:pPr>
            <a:r>
              <a:rPr lang="en-US" sz="2400" i="1" dirty="0">
                <a:solidFill>
                  <a:schemeClr val="tx1"/>
                </a:solidFill>
                <a:latin typeface="Alexandria"/>
              </a:rPr>
              <a:t>SQL injection alone affects </a:t>
            </a:r>
            <a:r>
              <a:rPr lang="en-US" sz="2400" b="1" dirty="0">
                <a:solidFill>
                  <a:schemeClr val="tx1"/>
                </a:solidFill>
                <a:latin typeface="Alexandria"/>
              </a:rPr>
              <a:t>1 in 5 </a:t>
            </a:r>
            <a:r>
              <a:rPr lang="en-US" sz="2400" i="1" dirty="0">
                <a:solidFill>
                  <a:schemeClr val="tx1"/>
                </a:solidFill>
                <a:latin typeface="Alexandria"/>
              </a:rPr>
              <a:t>web applications globally</a:t>
            </a:r>
          </a:p>
          <a:p>
            <a:pPr marL="742950" lvl="1" indent="-285750" algn="just">
              <a:lnSpc>
                <a:spcPct val="150000"/>
              </a:lnSpc>
              <a:buFont typeface="Wingdings" panose="05000000000000000000" pitchFamily="2" charset="2"/>
              <a:buChar char="q"/>
              <a:defRPr/>
            </a:pPr>
            <a:r>
              <a:rPr lang="en-US" sz="2400" i="1" dirty="0">
                <a:solidFill>
                  <a:schemeClr val="tx1"/>
                </a:solidFill>
                <a:latin typeface="Alexandria"/>
              </a:rPr>
              <a:t>Cross-site scripting found in </a:t>
            </a:r>
            <a:r>
              <a:rPr lang="en-US" sz="2400" b="1" i="1" dirty="0">
                <a:solidFill>
                  <a:schemeClr val="tx1"/>
                </a:solidFill>
                <a:latin typeface="Alexandria"/>
              </a:rPr>
              <a:t>84%</a:t>
            </a:r>
            <a:r>
              <a:rPr lang="en-US" sz="2400" i="1" dirty="0">
                <a:solidFill>
                  <a:schemeClr val="tx1"/>
                </a:solidFill>
                <a:latin typeface="Alexandria"/>
              </a:rPr>
              <a:t> of applications tested</a:t>
            </a:r>
          </a:p>
        </p:txBody>
      </p:sp>
      <p:pic>
        <p:nvPicPr>
          <p:cNvPr id="7" name="Graphic 21">
            <a:extLst>
              <a:ext uri="{FF2B5EF4-FFF2-40B4-BE49-F238E27FC236}">
                <a16:creationId xmlns:a16="http://schemas.microsoft.com/office/drawing/2014/main" id="{2BB45C9B-4FF6-C663-876E-E5AD58C24B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2CE945-F544-3D76-D831-F669542DB640}"/>
              </a:ext>
            </a:extLst>
          </p:cNvPr>
          <p:cNvSpPr txBox="1"/>
          <p:nvPr/>
        </p:nvSpPr>
        <p:spPr>
          <a:xfrm>
            <a:off x="996462" y="1019069"/>
            <a:ext cx="81592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The Scale of the Problem</a:t>
            </a:r>
          </a:p>
        </p:txBody>
      </p:sp>
    </p:spTree>
    <p:extLst>
      <p:ext uri="{BB962C8B-B14F-4D97-AF65-F5344CB8AC3E}">
        <p14:creationId xmlns:p14="http://schemas.microsoft.com/office/powerpoint/2010/main" val="1122015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C1CA3-6FBA-7E2E-0CDD-B2B12D04D9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CE9305-E8ED-F990-B10D-38D0254AD971}"/>
              </a:ext>
            </a:extLst>
          </p:cNvPr>
          <p:cNvSpPr/>
          <p:nvPr/>
        </p:nvSpPr>
        <p:spPr>
          <a:xfrm>
            <a:off x="617280" y="1685495"/>
            <a:ext cx="1149265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lnSpc>
                <a:spcPct val="150000"/>
              </a:lnSpc>
              <a:buFont typeface="Wingdings" panose="05000000000000000000" pitchFamily="2" charset="2"/>
              <a:buChar char="q"/>
              <a:defRPr/>
            </a:pPr>
            <a:r>
              <a:rPr lang="en-US" sz="2400" b="1" dirty="0">
                <a:solidFill>
                  <a:schemeClr val="tx1"/>
                </a:solidFill>
                <a:latin typeface="Alexandria"/>
              </a:rPr>
              <a:t>Rapid Release Cadence</a:t>
            </a:r>
            <a:r>
              <a:rPr lang="en-US" sz="2400" dirty="0">
                <a:solidFill>
                  <a:schemeClr val="tx1"/>
                </a:solidFill>
                <a:latin typeface="Alexandria"/>
              </a:rPr>
              <a:t>: Continuous delivery/deployment increases chances of vulnerabilities slipping into production</a:t>
            </a:r>
          </a:p>
          <a:p>
            <a:pPr marL="342900" lvl="0" indent="-342900" algn="just">
              <a:lnSpc>
                <a:spcPct val="150000"/>
              </a:lnSpc>
              <a:buFont typeface="Wingdings" panose="05000000000000000000" pitchFamily="2" charset="2"/>
              <a:buChar char="q"/>
              <a:defRPr/>
            </a:pPr>
            <a:r>
              <a:rPr lang="en-US" sz="2400" b="1" dirty="0">
                <a:solidFill>
                  <a:schemeClr val="tx1"/>
                </a:solidFill>
                <a:latin typeface="Alexandria"/>
              </a:rPr>
              <a:t>Cloud &amp; Hybrid Architectures</a:t>
            </a:r>
            <a:r>
              <a:rPr lang="en-US" sz="2400" dirty="0">
                <a:solidFill>
                  <a:schemeClr val="tx1"/>
                </a:solidFill>
                <a:latin typeface="Alexandria"/>
              </a:rPr>
              <a:t>: Managing security across different environments is complex and requires proper controls</a:t>
            </a:r>
          </a:p>
          <a:p>
            <a:pPr marL="342900" lvl="0" indent="-342900" algn="just">
              <a:lnSpc>
                <a:spcPct val="150000"/>
              </a:lnSpc>
              <a:buFont typeface="Wingdings" panose="05000000000000000000" pitchFamily="2" charset="2"/>
              <a:buChar char="q"/>
              <a:defRPr/>
            </a:pPr>
            <a:r>
              <a:rPr lang="en-US" sz="2400" b="1" dirty="0">
                <a:solidFill>
                  <a:schemeClr val="tx1"/>
                </a:solidFill>
                <a:latin typeface="Alexandria"/>
              </a:rPr>
              <a:t>Human Factor</a:t>
            </a:r>
            <a:r>
              <a:rPr lang="en-US" sz="2400" dirty="0">
                <a:solidFill>
                  <a:schemeClr val="tx1"/>
                </a:solidFill>
                <a:latin typeface="Alexandria"/>
              </a:rPr>
              <a:t>: Developer training is essential to reduce basic errors and insecure practices</a:t>
            </a:r>
          </a:p>
        </p:txBody>
      </p:sp>
      <p:pic>
        <p:nvPicPr>
          <p:cNvPr id="7" name="Graphic 21">
            <a:extLst>
              <a:ext uri="{FF2B5EF4-FFF2-40B4-BE49-F238E27FC236}">
                <a16:creationId xmlns:a16="http://schemas.microsoft.com/office/drawing/2014/main" id="{570331D2-DA7E-CCA5-CA1C-D84203B561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3C77183-F016-6482-28D8-033F53DD2C89}"/>
              </a:ext>
            </a:extLst>
          </p:cNvPr>
          <p:cNvSpPr txBox="1"/>
          <p:nvPr/>
        </p:nvSpPr>
        <p:spPr>
          <a:xfrm>
            <a:off x="996462" y="1019069"/>
            <a:ext cx="81592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Challenges in Application Security</a:t>
            </a:r>
          </a:p>
        </p:txBody>
      </p:sp>
    </p:spTree>
    <p:extLst>
      <p:ext uri="{BB962C8B-B14F-4D97-AF65-F5344CB8AC3E}">
        <p14:creationId xmlns:p14="http://schemas.microsoft.com/office/powerpoint/2010/main" val="2399272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BB8AC-1C00-9D12-6670-B9857E0CF3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D3DFDD-51D3-04EB-9D7B-AFCB30AE2FC6}"/>
              </a:ext>
            </a:extLst>
          </p:cNvPr>
          <p:cNvSpPr/>
          <p:nvPr/>
        </p:nvSpPr>
        <p:spPr>
          <a:xfrm>
            <a:off x="617280" y="1685495"/>
            <a:ext cx="1149265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50000"/>
              </a:lnSpc>
              <a:spcBef>
                <a:spcPts val="0"/>
              </a:spcBef>
              <a:spcAft>
                <a:spcPts val="0"/>
              </a:spcAft>
              <a:buClrTx/>
              <a:buSzTx/>
              <a:tabLst/>
              <a:defRPr/>
            </a:pPr>
            <a:r>
              <a:rPr lang="en-US" sz="2400" dirty="0">
                <a:solidFill>
                  <a:schemeClr val="tx1"/>
                </a:solidFill>
                <a:latin typeface="Alexandria"/>
              </a:rPr>
              <a:t>Modern web applications operate in a fundamentally different security context than traditional desktop applications:</a:t>
            </a:r>
          </a:p>
          <a:p>
            <a:pPr marL="457200" marR="0" lvl="0" indent="-457200" algn="just" defTabSz="914400" rtl="0" eaLnBrk="1" fontAlgn="auto" latinLnBrk="0" hangingPunct="1">
              <a:lnSpc>
                <a:spcPct val="150000"/>
              </a:lnSpc>
              <a:spcBef>
                <a:spcPts val="0"/>
              </a:spcBef>
              <a:spcAft>
                <a:spcPts val="0"/>
              </a:spcAft>
              <a:buClrTx/>
              <a:buSzTx/>
              <a:buFont typeface="+mj-lt"/>
              <a:buAutoNum type="arabicPeriod"/>
              <a:tabLst/>
              <a:defRPr/>
            </a:pPr>
            <a:r>
              <a:rPr lang="en-US" sz="2400" b="1" dirty="0">
                <a:solidFill>
                  <a:schemeClr val="tx1"/>
                </a:solidFill>
                <a:effectLst>
                  <a:outerShdw blurRad="38100" dist="38100" dir="2700000" algn="tl">
                    <a:srgbClr val="000000">
                      <a:alpha val="43137"/>
                    </a:srgbClr>
                  </a:outerShdw>
                </a:effectLst>
                <a:latin typeface="Alexandria"/>
              </a:rPr>
              <a:t>Multi-tier Architecture Challenges:</a:t>
            </a:r>
          </a:p>
          <a:p>
            <a:pPr marL="914400" lvl="1" indent="-457200" algn="just">
              <a:lnSpc>
                <a:spcPct val="150000"/>
              </a:lnSpc>
              <a:buFont typeface="Wingdings" panose="05000000000000000000" pitchFamily="2" charset="2"/>
              <a:buChar char="q"/>
              <a:defRPr/>
            </a:pPr>
            <a:r>
              <a:rPr lang="en-US" sz="2400" b="1" dirty="0">
                <a:solidFill>
                  <a:schemeClr val="tx1"/>
                </a:solidFill>
                <a:latin typeface="Alexandria"/>
              </a:rPr>
              <a:t>Presentation Layer</a:t>
            </a:r>
            <a:r>
              <a:rPr lang="en-US" sz="2400" dirty="0">
                <a:solidFill>
                  <a:schemeClr val="tx1"/>
                </a:solidFill>
                <a:latin typeface="Alexandria"/>
              </a:rPr>
              <a:t>: Browser-based clients with limited trust </a:t>
            </a:r>
          </a:p>
          <a:p>
            <a:pPr marL="914400" lvl="1" indent="-457200" algn="just">
              <a:lnSpc>
                <a:spcPct val="150000"/>
              </a:lnSpc>
              <a:buFont typeface="Wingdings" panose="05000000000000000000" pitchFamily="2" charset="2"/>
              <a:buChar char="q"/>
              <a:defRPr/>
            </a:pPr>
            <a:r>
              <a:rPr lang="en-US" sz="2400" b="1" dirty="0">
                <a:solidFill>
                  <a:schemeClr val="tx1"/>
                </a:solidFill>
                <a:latin typeface="Alexandria"/>
              </a:rPr>
              <a:t>Application Layer</a:t>
            </a:r>
            <a:r>
              <a:rPr lang="en-US" sz="2400" dirty="0">
                <a:solidFill>
                  <a:schemeClr val="tx1"/>
                </a:solidFill>
                <a:latin typeface="Alexandria"/>
              </a:rPr>
              <a:t>: Server-side logic exposed through APIs </a:t>
            </a:r>
          </a:p>
          <a:p>
            <a:pPr marL="914400" lvl="1" indent="-457200" algn="just">
              <a:lnSpc>
                <a:spcPct val="150000"/>
              </a:lnSpc>
              <a:buFont typeface="Wingdings" panose="05000000000000000000" pitchFamily="2" charset="2"/>
              <a:buChar char="q"/>
              <a:defRPr/>
            </a:pPr>
            <a:r>
              <a:rPr lang="en-US" sz="2400" b="1" dirty="0">
                <a:solidFill>
                  <a:schemeClr val="tx1"/>
                </a:solidFill>
                <a:latin typeface="Alexandria"/>
              </a:rPr>
              <a:t>Data Layer</a:t>
            </a:r>
            <a:r>
              <a:rPr lang="en-US" sz="2400" dirty="0">
                <a:solidFill>
                  <a:schemeClr val="tx1"/>
                </a:solidFill>
                <a:latin typeface="Alexandria"/>
              </a:rPr>
              <a:t>: Databases accessible through multiple pathways </a:t>
            </a:r>
          </a:p>
          <a:p>
            <a:pPr marL="914400" lvl="1" indent="-457200" algn="just">
              <a:lnSpc>
                <a:spcPct val="150000"/>
              </a:lnSpc>
              <a:buFont typeface="Wingdings" panose="05000000000000000000" pitchFamily="2" charset="2"/>
              <a:buChar char="q"/>
              <a:defRPr/>
            </a:pPr>
            <a:r>
              <a:rPr lang="en-US" sz="2400" b="1" dirty="0">
                <a:solidFill>
                  <a:schemeClr val="tx1"/>
                </a:solidFill>
                <a:latin typeface="Alexandria"/>
              </a:rPr>
              <a:t>Network Layer</a:t>
            </a:r>
            <a:r>
              <a:rPr lang="en-US" sz="2400" dirty="0">
                <a:solidFill>
                  <a:schemeClr val="tx1"/>
                </a:solidFill>
                <a:latin typeface="Alexandria"/>
              </a:rPr>
              <a:t>: HTTP/HTTPS communication across untrusted networks </a:t>
            </a:r>
          </a:p>
          <a:p>
            <a:pPr marL="457200" marR="0" lvl="0" indent="-457200" algn="just" defTabSz="914400" rtl="0" eaLnBrk="1" fontAlgn="auto" latinLnBrk="0" hangingPunct="1">
              <a:lnSpc>
                <a:spcPct val="150000"/>
              </a:lnSpc>
              <a:spcBef>
                <a:spcPts val="0"/>
              </a:spcBef>
              <a:spcAft>
                <a:spcPts val="0"/>
              </a:spcAft>
              <a:buClrTx/>
              <a:buSzTx/>
              <a:buFont typeface="+mj-lt"/>
              <a:buAutoNum type="arabicPeriod"/>
              <a:tabLst/>
              <a:defRPr/>
            </a:pPr>
            <a:endParaRPr lang="en-US" sz="2400" b="1" dirty="0">
              <a:solidFill>
                <a:schemeClr val="tx1"/>
              </a:solidFill>
              <a:effectLst>
                <a:outerShdw blurRad="38100" dist="38100" dir="2700000" algn="tl">
                  <a:srgbClr val="000000">
                    <a:alpha val="43137"/>
                  </a:srgbClr>
                </a:outerShdw>
              </a:effectLst>
              <a:latin typeface="Alexandria"/>
            </a:endParaRPr>
          </a:p>
        </p:txBody>
      </p:sp>
      <p:pic>
        <p:nvPicPr>
          <p:cNvPr id="7" name="Graphic 21">
            <a:extLst>
              <a:ext uri="{FF2B5EF4-FFF2-40B4-BE49-F238E27FC236}">
                <a16:creationId xmlns:a16="http://schemas.microsoft.com/office/drawing/2014/main" id="{1534F32E-294D-3373-3590-45D835C6BC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F2A19FE-7704-6AB0-426B-404B2742BC31}"/>
              </a:ext>
            </a:extLst>
          </p:cNvPr>
          <p:cNvSpPr txBox="1"/>
          <p:nvPr/>
        </p:nvSpPr>
        <p:spPr>
          <a:xfrm>
            <a:off x="996462" y="1019069"/>
            <a:ext cx="81592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Traditional vs. Modern Web Architecture</a:t>
            </a:r>
          </a:p>
        </p:txBody>
      </p:sp>
    </p:spTree>
    <p:extLst>
      <p:ext uri="{BB962C8B-B14F-4D97-AF65-F5344CB8AC3E}">
        <p14:creationId xmlns:p14="http://schemas.microsoft.com/office/powerpoint/2010/main" val="1959257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EBFF2-4C4D-A620-A748-ACAF50DB66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DD682A-D2F5-2F98-E495-064DDAFFB585}"/>
              </a:ext>
            </a:extLst>
          </p:cNvPr>
          <p:cNvSpPr/>
          <p:nvPr/>
        </p:nvSpPr>
        <p:spPr>
          <a:xfrm>
            <a:off x="617280" y="1685495"/>
            <a:ext cx="1149265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000" b="1" dirty="0">
                <a:solidFill>
                  <a:schemeClr val="tx1"/>
                </a:solidFill>
                <a:latin typeface="Alexandria"/>
              </a:rPr>
              <a:t>OWASP</a:t>
            </a:r>
            <a:r>
              <a:rPr lang="en-US" sz="2000" dirty="0">
                <a:solidFill>
                  <a:schemeClr val="tx1"/>
                </a:solidFill>
                <a:latin typeface="Alexandria"/>
              </a:rPr>
              <a:t>, which stands for the </a:t>
            </a:r>
            <a:r>
              <a:rPr lang="en-US" sz="2000" b="1" dirty="0">
                <a:solidFill>
                  <a:schemeClr val="tx1"/>
                </a:solidFill>
                <a:effectLst>
                  <a:outerShdw blurRad="38100" dist="38100" dir="2700000" algn="tl">
                    <a:srgbClr val="000000">
                      <a:alpha val="43137"/>
                    </a:srgbClr>
                  </a:outerShdw>
                </a:effectLst>
                <a:latin typeface="Alexandria"/>
              </a:rPr>
              <a:t>O</a:t>
            </a:r>
            <a:r>
              <a:rPr lang="en-US" sz="2000" b="1" dirty="0">
                <a:solidFill>
                  <a:schemeClr val="tx1"/>
                </a:solidFill>
                <a:latin typeface="Alexandria"/>
              </a:rPr>
              <a:t>pen </a:t>
            </a:r>
            <a:r>
              <a:rPr lang="en-US" sz="2000" b="1" dirty="0">
                <a:solidFill>
                  <a:schemeClr val="tx1"/>
                </a:solidFill>
                <a:effectLst>
                  <a:outerShdw blurRad="38100" dist="38100" dir="2700000" algn="tl">
                    <a:srgbClr val="000000">
                      <a:alpha val="43137"/>
                    </a:srgbClr>
                  </a:outerShdw>
                </a:effectLst>
                <a:latin typeface="Alexandria"/>
              </a:rPr>
              <a:t>W</a:t>
            </a:r>
            <a:r>
              <a:rPr lang="en-US" sz="2000" b="1" dirty="0">
                <a:solidFill>
                  <a:schemeClr val="tx1"/>
                </a:solidFill>
                <a:latin typeface="Alexandria"/>
              </a:rPr>
              <a:t>orldwide </a:t>
            </a:r>
            <a:r>
              <a:rPr lang="en-US" sz="2000" b="1" dirty="0">
                <a:solidFill>
                  <a:schemeClr val="tx1"/>
                </a:solidFill>
                <a:effectLst>
                  <a:outerShdw blurRad="38100" dist="38100" dir="2700000" algn="tl">
                    <a:srgbClr val="000000">
                      <a:alpha val="43137"/>
                    </a:srgbClr>
                  </a:outerShdw>
                </a:effectLst>
                <a:latin typeface="Alexandria"/>
              </a:rPr>
              <a:t>A</a:t>
            </a:r>
            <a:r>
              <a:rPr lang="en-US" sz="2000" b="1" dirty="0">
                <a:solidFill>
                  <a:schemeClr val="tx1"/>
                </a:solidFill>
                <a:latin typeface="Alexandria"/>
              </a:rPr>
              <a:t>pplication </a:t>
            </a:r>
            <a:r>
              <a:rPr lang="en-US" sz="2000" b="1" dirty="0">
                <a:solidFill>
                  <a:schemeClr val="tx1"/>
                </a:solidFill>
                <a:effectLst>
                  <a:outerShdw blurRad="38100" dist="38100" dir="2700000" algn="tl">
                    <a:srgbClr val="000000">
                      <a:alpha val="43137"/>
                    </a:srgbClr>
                  </a:outerShdw>
                </a:effectLst>
                <a:latin typeface="Alexandria"/>
              </a:rPr>
              <a:t>S</a:t>
            </a:r>
            <a:r>
              <a:rPr lang="en-US" sz="2000" b="1" dirty="0">
                <a:solidFill>
                  <a:schemeClr val="tx1"/>
                </a:solidFill>
                <a:latin typeface="Alexandria"/>
              </a:rPr>
              <a:t>ecurity </a:t>
            </a:r>
            <a:r>
              <a:rPr lang="en-US" sz="2000" b="1" dirty="0">
                <a:solidFill>
                  <a:schemeClr val="tx1"/>
                </a:solidFill>
                <a:effectLst>
                  <a:outerShdw blurRad="38100" dist="38100" dir="2700000" algn="tl">
                    <a:srgbClr val="000000">
                      <a:alpha val="43137"/>
                    </a:srgbClr>
                  </a:outerShdw>
                </a:effectLst>
                <a:latin typeface="Alexandria"/>
              </a:rPr>
              <a:t>P</a:t>
            </a:r>
            <a:r>
              <a:rPr lang="en-US" sz="2000" b="1" dirty="0">
                <a:solidFill>
                  <a:schemeClr val="tx1"/>
                </a:solidFill>
                <a:latin typeface="Alexandria"/>
              </a:rPr>
              <a:t>roject</a:t>
            </a:r>
            <a:r>
              <a:rPr lang="en-US" sz="2000" dirty="0">
                <a:solidFill>
                  <a:schemeClr val="tx1"/>
                </a:solidFill>
                <a:latin typeface="Alexandria"/>
              </a:rPr>
              <a:t>, is a global non-profit organization dedicated to improving software security. It operates as an open community, providing free and accessible resources to help organizations and individuals build and maintain secure software.</a:t>
            </a:r>
          </a:p>
          <a:p>
            <a:pPr lvl="0" algn="just">
              <a:lnSpc>
                <a:spcPct val="150000"/>
              </a:lnSpc>
              <a:defRPr/>
            </a:pPr>
            <a:r>
              <a:rPr lang="en-US" sz="2000" dirty="0">
                <a:solidFill>
                  <a:schemeClr val="tx1"/>
                </a:solidFill>
                <a:latin typeface="Alexandria"/>
              </a:rPr>
              <a:t>Founded in 2001, </a:t>
            </a:r>
            <a:r>
              <a:rPr lang="en-US" sz="2000" b="1" dirty="0">
                <a:solidFill>
                  <a:schemeClr val="tx1"/>
                </a:solidFill>
                <a:effectLst>
                  <a:outerShdw blurRad="38100" dist="38100" dir="2700000" algn="tl">
                    <a:srgbClr val="000000">
                      <a:alpha val="43137"/>
                    </a:srgbClr>
                  </a:outerShdw>
                </a:effectLst>
                <a:latin typeface="Alexandria"/>
              </a:rPr>
              <a:t>OWASP's</a:t>
            </a:r>
            <a:r>
              <a:rPr lang="en-US" sz="2000" dirty="0">
                <a:solidFill>
                  <a:schemeClr val="tx1"/>
                </a:solidFill>
                <a:latin typeface="Alexandria"/>
              </a:rPr>
              <a:t> mission is to make software security visible by providing unbiased, practical information and open-source tools. The organization is known for its community-led projects, global conferences, and extensive documentation that are available to anyone interested in application security.</a:t>
            </a:r>
          </a:p>
        </p:txBody>
      </p:sp>
      <p:pic>
        <p:nvPicPr>
          <p:cNvPr id="7" name="Graphic 21">
            <a:extLst>
              <a:ext uri="{FF2B5EF4-FFF2-40B4-BE49-F238E27FC236}">
                <a16:creationId xmlns:a16="http://schemas.microsoft.com/office/drawing/2014/main" id="{93CD923D-9417-CDBC-2011-6A485717B1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977A11A-E73B-7DFA-C869-6B613ABC09B9}"/>
              </a:ext>
            </a:extLst>
          </p:cNvPr>
          <p:cNvSpPr txBox="1"/>
          <p:nvPr/>
        </p:nvSpPr>
        <p:spPr>
          <a:xfrm>
            <a:off x="996462" y="1019069"/>
            <a:ext cx="81592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Common Web Application Security Threats </a:t>
            </a:r>
          </a:p>
        </p:txBody>
      </p:sp>
    </p:spTree>
    <p:extLst>
      <p:ext uri="{BB962C8B-B14F-4D97-AF65-F5344CB8AC3E}">
        <p14:creationId xmlns:p14="http://schemas.microsoft.com/office/powerpoint/2010/main" val="4014526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8F7DD-D845-C0A1-3851-7DC0AC9906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1BBFE4-8EA1-A68C-06B9-9ED3C0E8E2DF}"/>
              </a:ext>
            </a:extLst>
          </p:cNvPr>
          <p:cNvSpPr/>
          <p:nvPr/>
        </p:nvSpPr>
        <p:spPr>
          <a:xfrm>
            <a:off x="375138" y="1552799"/>
            <a:ext cx="11734800" cy="5046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sz="2000" dirty="0">
                <a:solidFill>
                  <a:schemeClr val="tx1"/>
                </a:solidFill>
                <a:latin typeface="Alexandria"/>
              </a:rPr>
              <a:t>The Open Web Application Security Project (OWASP) maintains the industry standard for web security risks. The current </a:t>
            </a:r>
            <a:r>
              <a:rPr lang="en-US" sz="2000" b="1" dirty="0">
                <a:solidFill>
                  <a:schemeClr val="tx1"/>
                </a:solidFill>
                <a:latin typeface="Alexandria"/>
              </a:rPr>
              <a:t>OWASP Top 10 </a:t>
            </a:r>
            <a:r>
              <a:rPr lang="en-US" sz="2000" dirty="0">
                <a:solidFill>
                  <a:schemeClr val="tx1"/>
                </a:solidFill>
                <a:latin typeface="Alexandria"/>
              </a:rPr>
              <a:t>includes:</a:t>
            </a:r>
          </a:p>
          <a:p>
            <a:pPr lvl="0" algn="just">
              <a:defRPr/>
            </a:pPr>
            <a:endParaRPr lang="en-US" sz="2000" dirty="0">
              <a:solidFill>
                <a:schemeClr val="tx1"/>
              </a:solidFill>
              <a:latin typeface="Alexandria"/>
            </a:endParaRPr>
          </a:p>
          <a:p>
            <a:pPr lvl="1" algn="just">
              <a:defRPr/>
            </a:pPr>
            <a:r>
              <a:rPr lang="en-US" sz="2000" dirty="0">
                <a:solidFill>
                  <a:schemeClr val="tx1"/>
                </a:solidFill>
                <a:effectLst>
                  <a:outerShdw blurRad="38100" dist="38100" dir="2700000" algn="tl">
                    <a:srgbClr val="000000">
                      <a:alpha val="43137"/>
                    </a:srgbClr>
                  </a:outerShdw>
                </a:effectLst>
                <a:latin typeface="Alexandria"/>
              </a:rPr>
              <a:t>A01- Broken Access Control </a:t>
            </a:r>
          </a:p>
          <a:p>
            <a:pPr lvl="1" algn="just">
              <a:defRPr/>
            </a:pPr>
            <a:r>
              <a:rPr lang="en-US" sz="2000" dirty="0">
                <a:solidFill>
                  <a:schemeClr val="tx1"/>
                </a:solidFill>
                <a:effectLst>
                  <a:outerShdw blurRad="38100" dist="38100" dir="2700000" algn="tl">
                    <a:srgbClr val="000000">
                      <a:alpha val="43137"/>
                    </a:srgbClr>
                  </a:outerShdw>
                </a:effectLst>
                <a:latin typeface="Alexandria"/>
              </a:rPr>
              <a:t>A02- Cryptographic Failures </a:t>
            </a:r>
          </a:p>
          <a:p>
            <a:pPr lvl="1" algn="just">
              <a:defRPr/>
            </a:pPr>
            <a:r>
              <a:rPr lang="en-US" sz="2000" dirty="0">
                <a:solidFill>
                  <a:schemeClr val="tx1"/>
                </a:solidFill>
                <a:effectLst>
                  <a:outerShdw blurRad="38100" dist="38100" dir="2700000" algn="tl">
                    <a:srgbClr val="000000">
                      <a:alpha val="43137"/>
                    </a:srgbClr>
                  </a:outerShdw>
                </a:effectLst>
                <a:latin typeface="Alexandria"/>
              </a:rPr>
              <a:t>A03- Injection Attacks </a:t>
            </a:r>
          </a:p>
          <a:p>
            <a:pPr lvl="1" algn="just">
              <a:defRPr/>
            </a:pPr>
            <a:r>
              <a:rPr lang="en-US" sz="2000" dirty="0">
                <a:solidFill>
                  <a:schemeClr val="tx1"/>
                </a:solidFill>
                <a:effectLst>
                  <a:outerShdw blurRad="38100" dist="38100" dir="2700000" algn="tl">
                    <a:srgbClr val="000000">
                      <a:alpha val="43137"/>
                    </a:srgbClr>
                  </a:outerShdw>
                </a:effectLst>
                <a:latin typeface="Alexandria"/>
              </a:rPr>
              <a:t>A04- Insecure Design </a:t>
            </a:r>
          </a:p>
          <a:p>
            <a:pPr lvl="1" algn="just">
              <a:defRPr/>
            </a:pPr>
            <a:r>
              <a:rPr lang="en-US" sz="2000" dirty="0">
                <a:solidFill>
                  <a:schemeClr val="tx1"/>
                </a:solidFill>
                <a:effectLst>
                  <a:outerShdw blurRad="38100" dist="38100" dir="2700000" algn="tl">
                    <a:srgbClr val="000000">
                      <a:alpha val="43137"/>
                    </a:srgbClr>
                  </a:outerShdw>
                </a:effectLst>
                <a:latin typeface="Alexandria"/>
              </a:rPr>
              <a:t>A05- Security Misconfiguration </a:t>
            </a:r>
          </a:p>
          <a:p>
            <a:pPr lvl="1" algn="just">
              <a:defRPr/>
            </a:pPr>
            <a:r>
              <a:rPr lang="en-US" sz="2000" dirty="0">
                <a:solidFill>
                  <a:schemeClr val="tx1"/>
                </a:solidFill>
                <a:effectLst>
                  <a:outerShdw blurRad="38100" dist="38100" dir="2700000" algn="tl">
                    <a:srgbClr val="000000">
                      <a:alpha val="43137"/>
                    </a:srgbClr>
                  </a:outerShdw>
                </a:effectLst>
                <a:latin typeface="Alexandria"/>
              </a:rPr>
              <a:t>A06- Vulnerable Components </a:t>
            </a:r>
          </a:p>
          <a:p>
            <a:pPr lvl="1" algn="just">
              <a:defRPr/>
            </a:pPr>
            <a:r>
              <a:rPr lang="en-US" sz="2000" dirty="0">
                <a:solidFill>
                  <a:schemeClr val="tx1"/>
                </a:solidFill>
                <a:effectLst>
                  <a:outerShdw blurRad="38100" dist="38100" dir="2700000" algn="tl">
                    <a:srgbClr val="000000">
                      <a:alpha val="43137"/>
                    </a:srgbClr>
                  </a:outerShdw>
                </a:effectLst>
                <a:latin typeface="Alexandria"/>
              </a:rPr>
              <a:t>A07- Authentication Failures </a:t>
            </a:r>
          </a:p>
          <a:p>
            <a:pPr lvl="1" algn="just">
              <a:defRPr/>
            </a:pPr>
            <a:r>
              <a:rPr lang="en-US" sz="2000" dirty="0">
                <a:solidFill>
                  <a:schemeClr val="tx1"/>
                </a:solidFill>
                <a:effectLst>
                  <a:outerShdw blurRad="38100" dist="38100" dir="2700000" algn="tl">
                    <a:srgbClr val="000000">
                      <a:alpha val="43137"/>
                    </a:srgbClr>
                  </a:outerShdw>
                </a:effectLst>
                <a:latin typeface="Alexandria"/>
              </a:rPr>
              <a:t>A08- Software Integrity Failures </a:t>
            </a:r>
          </a:p>
          <a:p>
            <a:pPr lvl="1" algn="just">
              <a:defRPr/>
            </a:pPr>
            <a:r>
              <a:rPr lang="en-US" sz="2000" dirty="0">
                <a:solidFill>
                  <a:schemeClr val="tx1"/>
                </a:solidFill>
                <a:effectLst>
                  <a:outerShdw blurRad="38100" dist="38100" dir="2700000" algn="tl">
                    <a:srgbClr val="000000">
                      <a:alpha val="43137"/>
                    </a:srgbClr>
                  </a:outerShdw>
                </a:effectLst>
                <a:latin typeface="Alexandria"/>
              </a:rPr>
              <a:t>A09- Security Logging Failures </a:t>
            </a:r>
          </a:p>
          <a:p>
            <a:pPr lvl="1" algn="just">
              <a:defRPr/>
            </a:pPr>
            <a:r>
              <a:rPr lang="en-US" sz="2000" dirty="0">
                <a:solidFill>
                  <a:schemeClr val="tx1"/>
                </a:solidFill>
                <a:effectLst>
                  <a:outerShdw blurRad="38100" dist="38100" dir="2700000" algn="tl">
                    <a:srgbClr val="000000">
                      <a:alpha val="43137"/>
                    </a:srgbClr>
                  </a:outerShdw>
                </a:effectLst>
                <a:latin typeface="Alexandria"/>
              </a:rPr>
              <a:t>A10- Server-Side Request Forgery </a:t>
            </a:r>
          </a:p>
        </p:txBody>
      </p:sp>
      <p:pic>
        <p:nvPicPr>
          <p:cNvPr id="7" name="Graphic 21">
            <a:extLst>
              <a:ext uri="{FF2B5EF4-FFF2-40B4-BE49-F238E27FC236}">
                <a16:creationId xmlns:a16="http://schemas.microsoft.com/office/drawing/2014/main" id="{DCFEB560-5D0B-D8CE-E40C-300FC92CB0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259065-8AD9-3113-0CF0-25B9B69977D1}"/>
              </a:ext>
            </a:extLst>
          </p:cNvPr>
          <p:cNvSpPr txBox="1"/>
          <p:nvPr/>
        </p:nvSpPr>
        <p:spPr>
          <a:xfrm>
            <a:off x="996462" y="1019069"/>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3583369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1A6DD-AE64-1CA8-C6D9-C9A224A71F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D45009-7B11-1FE7-F25D-8553A8626D2A}"/>
              </a:ext>
            </a:extLst>
          </p:cNvPr>
          <p:cNvSpPr/>
          <p:nvPr/>
        </p:nvSpPr>
        <p:spPr>
          <a:xfrm>
            <a:off x="375138" y="1542289"/>
            <a:ext cx="11734800" cy="5046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endParaRPr lang="ar-EG" sz="2400" b="1" u="sng" dirty="0">
              <a:solidFill>
                <a:schemeClr val="tx1"/>
              </a:solidFill>
              <a:latin typeface="Alexandria"/>
            </a:endParaRPr>
          </a:p>
          <a:p>
            <a:pPr lvl="0" algn="just">
              <a:lnSpc>
                <a:spcPct val="150000"/>
              </a:lnSpc>
              <a:defRPr/>
            </a:pPr>
            <a:r>
              <a:rPr lang="en-US" sz="2400" b="1" u="sng" dirty="0">
                <a:solidFill>
                  <a:schemeClr val="tx1"/>
                </a:solidFill>
                <a:latin typeface="Alexandria"/>
              </a:rPr>
              <a:t>OWASP</a:t>
            </a:r>
            <a:r>
              <a:rPr lang="ar-EG" sz="2400" b="1" u="sng" dirty="0">
                <a:solidFill>
                  <a:schemeClr val="tx1"/>
                </a:solidFill>
                <a:latin typeface="Alexandria"/>
              </a:rPr>
              <a:t> </a:t>
            </a:r>
            <a:r>
              <a:rPr lang="en-US" sz="2400" b="1" u="sng" dirty="0">
                <a:solidFill>
                  <a:schemeClr val="tx1"/>
                </a:solidFill>
                <a:latin typeface="Alexandria"/>
              </a:rPr>
              <a:t>Top 10 Purpose:</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rPr>
              <a:t>Awareness </a:t>
            </a:r>
            <a:r>
              <a:rPr lang="en-US" sz="2400" b="1" dirty="0">
                <a:solidFill>
                  <a:schemeClr val="tx1"/>
                </a:solidFill>
                <a:latin typeface="Alexandria"/>
              </a:rPr>
              <a:t>document</a:t>
            </a:r>
            <a:r>
              <a:rPr lang="en-US" sz="2400" dirty="0">
                <a:solidFill>
                  <a:schemeClr val="tx1"/>
                </a:solidFill>
                <a:latin typeface="Alexandria"/>
              </a:rPr>
              <a:t> for developers and web application security</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rPr>
              <a:t>First step towards more secure coding</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rPr>
              <a:t>Industry </a:t>
            </a:r>
            <a:r>
              <a:rPr lang="en-US" sz="2400" b="1" dirty="0">
                <a:solidFill>
                  <a:schemeClr val="tx1"/>
                </a:solidFill>
                <a:latin typeface="Alexandria"/>
              </a:rPr>
              <a:t>standard</a:t>
            </a:r>
            <a:r>
              <a:rPr lang="en-US" sz="2400" dirty="0">
                <a:solidFill>
                  <a:schemeClr val="tx1"/>
                </a:solidFill>
                <a:latin typeface="Alexandria"/>
              </a:rPr>
              <a:t> for web application security</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rPr>
              <a:t>Foundation for security </a:t>
            </a:r>
            <a:r>
              <a:rPr lang="en-US" sz="2400" b="1" dirty="0">
                <a:solidFill>
                  <a:schemeClr val="tx1"/>
                </a:solidFill>
                <a:latin typeface="Alexandria"/>
              </a:rPr>
              <a:t>testing</a:t>
            </a:r>
            <a:r>
              <a:rPr lang="en-US" sz="2400" dirty="0">
                <a:solidFill>
                  <a:schemeClr val="tx1"/>
                </a:solidFill>
                <a:latin typeface="Alexandria"/>
              </a:rPr>
              <a:t> and code review</a:t>
            </a:r>
          </a:p>
        </p:txBody>
      </p:sp>
      <p:pic>
        <p:nvPicPr>
          <p:cNvPr id="7" name="Graphic 21">
            <a:extLst>
              <a:ext uri="{FF2B5EF4-FFF2-40B4-BE49-F238E27FC236}">
                <a16:creationId xmlns:a16="http://schemas.microsoft.com/office/drawing/2014/main" id="{B91CF8B3-CFA0-1C64-1C39-CE780C49B1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263BE24-9978-9F97-3A60-6EE214959E3A}"/>
              </a:ext>
            </a:extLst>
          </p:cNvPr>
          <p:cNvSpPr txBox="1"/>
          <p:nvPr/>
        </p:nvSpPr>
        <p:spPr>
          <a:xfrm>
            <a:off x="996462" y="1019069"/>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 </a:t>
            </a:r>
            <a:endParaRPr lang="en-US" sz="2800" b="1" dirty="0"/>
          </a:p>
        </p:txBody>
      </p:sp>
    </p:spTree>
    <p:extLst>
      <p:ext uri="{BB962C8B-B14F-4D97-AF65-F5344CB8AC3E}">
        <p14:creationId xmlns:p14="http://schemas.microsoft.com/office/powerpoint/2010/main" val="10402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1A89A-21A1-D36F-B2DF-67994C84AD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A9258B-D343-A6E3-4952-E6AAD942F759}"/>
              </a:ext>
            </a:extLst>
          </p:cNvPr>
          <p:cNvSpPr/>
          <p:nvPr/>
        </p:nvSpPr>
        <p:spPr>
          <a:xfrm>
            <a:off x="375138" y="1542289"/>
            <a:ext cx="11734800" cy="50467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A01 Broken Access Control</a:t>
            </a:r>
          </a:p>
          <a:p>
            <a:pPr lvl="0" algn="just">
              <a:lnSpc>
                <a:spcPct val="150000"/>
              </a:lnSpc>
              <a:defRPr/>
            </a:pPr>
            <a:r>
              <a:rPr lang="en-US" sz="2400" dirty="0">
                <a:solidFill>
                  <a:schemeClr val="tx1"/>
                </a:solidFill>
                <a:latin typeface="Alexandria"/>
              </a:rPr>
              <a:t>When users can act outside of their intended permissions, accessing unauthorized functionality or data.</a:t>
            </a:r>
          </a:p>
          <a:p>
            <a:pPr lvl="0" algn="just">
              <a:lnSpc>
                <a:spcPct val="150000"/>
              </a:lnSpc>
              <a:defRPr/>
            </a:pPr>
            <a:r>
              <a:rPr lang="en-US" sz="2400" b="1" dirty="0">
                <a:solidFill>
                  <a:schemeClr val="tx1"/>
                </a:solidFill>
                <a:latin typeface="Alexandria"/>
              </a:rPr>
              <a:t>How Attackers Do It:</a:t>
            </a:r>
          </a:p>
          <a:p>
            <a:pPr lvl="0" algn="just">
              <a:lnSpc>
                <a:spcPct val="150000"/>
              </a:lnSpc>
              <a:defRPr/>
            </a:pPr>
            <a:r>
              <a:rPr lang="en-US" sz="2400" dirty="0">
                <a:solidFill>
                  <a:schemeClr val="tx1"/>
                </a:solidFill>
                <a:latin typeface="Alexandria"/>
              </a:rPr>
              <a:t>They simply try to browse to URLs they shouldn't have access to (e.g., </a:t>
            </a:r>
            <a:r>
              <a:rPr lang="en-US" sz="2400" b="1" dirty="0">
                <a:solidFill>
                  <a:schemeClr val="tx1"/>
                </a:solidFill>
                <a:latin typeface="Alexandria"/>
              </a:rPr>
              <a:t>/admin </a:t>
            </a:r>
            <a:r>
              <a:rPr lang="en-US" sz="2400" dirty="0">
                <a:solidFill>
                  <a:schemeClr val="tx1"/>
                </a:solidFill>
                <a:latin typeface="Alexandria"/>
              </a:rPr>
              <a:t>or </a:t>
            </a:r>
            <a:r>
              <a:rPr lang="en-US" sz="2400" b="1" dirty="0">
                <a:solidFill>
                  <a:schemeClr val="tx1"/>
                </a:solidFill>
                <a:latin typeface="Alexandria"/>
              </a:rPr>
              <a:t>/user/123 </a:t>
            </a:r>
            <a:r>
              <a:rPr lang="en-US" sz="2400" dirty="0">
                <a:solidFill>
                  <a:schemeClr val="tx1"/>
                </a:solidFill>
                <a:latin typeface="Alexandria"/>
              </a:rPr>
              <a:t>by changing the ID to </a:t>
            </a:r>
            <a:r>
              <a:rPr lang="en-US" sz="2400" b="1" dirty="0">
                <a:solidFill>
                  <a:schemeClr val="tx1"/>
                </a:solidFill>
                <a:latin typeface="Alexandria"/>
              </a:rPr>
              <a:t>/user/456</a:t>
            </a:r>
            <a:r>
              <a:rPr lang="en-US" sz="2400" dirty="0">
                <a:solidFill>
                  <a:schemeClr val="tx1"/>
                </a:solidFill>
                <a:latin typeface="Alexandria"/>
              </a:rPr>
              <a:t>). They might manipulate parameters or exploit flaws in how the application checks permissions.</a:t>
            </a:r>
          </a:p>
          <a:p>
            <a:pPr marL="457200" lvl="0" indent="-457200" algn="just">
              <a:lnSpc>
                <a:spcPct val="150000"/>
              </a:lnSpc>
              <a:buAutoNum type="arabicPeriod"/>
              <a:defRPr/>
            </a:pPr>
            <a:endParaRPr lang="en-US" sz="2400" dirty="0">
              <a:solidFill>
                <a:schemeClr val="tx1"/>
              </a:solidFill>
              <a:latin typeface="Alexandria"/>
            </a:endParaRPr>
          </a:p>
        </p:txBody>
      </p:sp>
      <p:pic>
        <p:nvPicPr>
          <p:cNvPr id="7" name="Graphic 21">
            <a:extLst>
              <a:ext uri="{FF2B5EF4-FFF2-40B4-BE49-F238E27FC236}">
                <a16:creationId xmlns:a16="http://schemas.microsoft.com/office/drawing/2014/main" id="{EC228ACC-9F56-0E9B-B0A5-30BC3441E8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528343C-C003-F50A-273B-91BBB3AE0C32}"/>
              </a:ext>
            </a:extLst>
          </p:cNvPr>
          <p:cNvSpPr txBox="1"/>
          <p:nvPr/>
        </p:nvSpPr>
        <p:spPr>
          <a:xfrm>
            <a:off x="996462" y="1019069"/>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3594230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E54018-ABBA-1BB6-A8D0-DBF6DC3411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358D87-0F15-96D7-CE70-9C05C4A55018}"/>
              </a:ext>
            </a:extLst>
          </p:cNvPr>
          <p:cNvSpPr/>
          <p:nvPr/>
        </p:nvSpPr>
        <p:spPr>
          <a:xfrm>
            <a:off x="375138" y="1542289"/>
            <a:ext cx="10820400" cy="48350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A01 Broken Access Control</a:t>
            </a:r>
          </a:p>
          <a:p>
            <a:pPr marL="342900" lvl="0" indent="-342900" algn="just">
              <a:lnSpc>
                <a:spcPct val="150000"/>
              </a:lnSpc>
              <a:buFont typeface="Wingdings" panose="05000000000000000000" pitchFamily="2" charset="2"/>
              <a:buChar char="q"/>
              <a:defRPr/>
            </a:pPr>
            <a:r>
              <a:rPr lang="en-US" sz="2800" i="1" u="sng" dirty="0">
                <a:solidFill>
                  <a:schemeClr val="tx1"/>
                </a:solidFill>
                <a:effectLst>
                  <a:outerShdw blurRad="38100" dist="38100" dir="2700000" algn="tl">
                    <a:srgbClr val="000000">
                      <a:alpha val="43137"/>
                    </a:srgbClr>
                  </a:outerShdw>
                </a:effectLst>
                <a:latin typeface="Alexandria"/>
              </a:rPr>
              <a:t>How Attackers Exploit:</a:t>
            </a:r>
          </a:p>
          <a:p>
            <a:pPr marL="800100" lvl="1" indent="-342900" algn="just">
              <a:lnSpc>
                <a:spcPct val="150000"/>
              </a:lnSpc>
              <a:buFont typeface="Wingdings" panose="05000000000000000000" pitchFamily="2" charset="2"/>
              <a:buChar char="Ø"/>
              <a:defRPr/>
            </a:pPr>
            <a:r>
              <a:rPr lang="en-US" sz="2400" b="1" dirty="0">
                <a:solidFill>
                  <a:schemeClr val="tx1"/>
                </a:solidFill>
                <a:latin typeface="Alexandria"/>
              </a:rPr>
              <a:t>URL manipulation</a:t>
            </a:r>
            <a:r>
              <a:rPr lang="en-US" sz="2400" dirty="0">
                <a:solidFill>
                  <a:schemeClr val="tx1"/>
                </a:solidFill>
                <a:latin typeface="Alexandria"/>
              </a:rPr>
              <a:t>: Changing /user/profile/123 to /user/profile/124 </a:t>
            </a:r>
          </a:p>
          <a:p>
            <a:pPr marL="800100" lvl="1" indent="-342900" algn="just">
              <a:lnSpc>
                <a:spcPct val="150000"/>
              </a:lnSpc>
              <a:buFont typeface="Wingdings" panose="05000000000000000000" pitchFamily="2" charset="2"/>
              <a:buChar char="Ø"/>
              <a:defRPr/>
            </a:pPr>
            <a:r>
              <a:rPr lang="en-US" sz="2400" b="1" dirty="0">
                <a:solidFill>
                  <a:schemeClr val="tx1"/>
                </a:solidFill>
                <a:latin typeface="Alexandria"/>
              </a:rPr>
              <a:t>Parameter tampering</a:t>
            </a:r>
            <a:r>
              <a:rPr lang="en-US" sz="2400" dirty="0">
                <a:solidFill>
                  <a:schemeClr val="tx1"/>
                </a:solidFill>
                <a:latin typeface="Alexandria"/>
              </a:rPr>
              <a:t>: Modifying form fields or API parameters </a:t>
            </a:r>
          </a:p>
          <a:p>
            <a:pPr marL="800100" lvl="1" indent="-342900" algn="just">
              <a:lnSpc>
                <a:spcPct val="150000"/>
              </a:lnSpc>
              <a:buFont typeface="Wingdings" panose="05000000000000000000" pitchFamily="2" charset="2"/>
              <a:buChar char="Ø"/>
              <a:defRPr/>
            </a:pPr>
            <a:r>
              <a:rPr lang="en-US" sz="2400" b="1" dirty="0">
                <a:solidFill>
                  <a:schemeClr val="tx1"/>
                </a:solidFill>
                <a:latin typeface="Alexandria"/>
              </a:rPr>
              <a:t>Directory traversal</a:t>
            </a:r>
            <a:r>
              <a:rPr lang="en-US" sz="2400" dirty="0">
                <a:solidFill>
                  <a:schemeClr val="tx1"/>
                </a:solidFill>
                <a:latin typeface="Alexandria"/>
              </a:rPr>
              <a:t>: Accessing files outside web root </a:t>
            </a:r>
          </a:p>
          <a:p>
            <a:pPr marL="800100" lvl="1" indent="-342900" algn="just">
              <a:lnSpc>
                <a:spcPct val="150000"/>
              </a:lnSpc>
              <a:buFont typeface="Wingdings" panose="05000000000000000000" pitchFamily="2" charset="2"/>
              <a:buChar char="Ø"/>
              <a:defRPr/>
            </a:pPr>
            <a:r>
              <a:rPr lang="en-US" sz="2400" b="1" dirty="0">
                <a:solidFill>
                  <a:schemeClr val="tx1"/>
                </a:solidFill>
                <a:latin typeface="Alexandria"/>
              </a:rPr>
              <a:t>Privilege escalation</a:t>
            </a:r>
            <a:r>
              <a:rPr lang="en-US" sz="2400" dirty="0">
                <a:solidFill>
                  <a:schemeClr val="tx1"/>
                </a:solidFill>
                <a:latin typeface="Alexandria"/>
              </a:rPr>
              <a:t>: Regular user accessing admin functions </a:t>
            </a:r>
          </a:p>
          <a:p>
            <a:pPr marL="342900" lvl="0" indent="-342900" algn="just">
              <a:lnSpc>
                <a:spcPct val="150000"/>
              </a:lnSpc>
              <a:buFont typeface="Wingdings" panose="05000000000000000000" pitchFamily="2" charset="2"/>
              <a:buChar char="q"/>
              <a:defRPr/>
            </a:pPr>
            <a:endParaRPr lang="en-US" sz="2400" dirty="0">
              <a:solidFill>
                <a:schemeClr val="tx1"/>
              </a:solidFill>
              <a:latin typeface="Alexandria"/>
            </a:endParaRPr>
          </a:p>
        </p:txBody>
      </p:sp>
      <p:pic>
        <p:nvPicPr>
          <p:cNvPr id="7" name="Graphic 21">
            <a:extLst>
              <a:ext uri="{FF2B5EF4-FFF2-40B4-BE49-F238E27FC236}">
                <a16:creationId xmlns:a16="http://schemas.microsoft.com/office/drawing/2014/main" id="{AE89FD69-4FCC-7DC8-5346-AAF91ED6F5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14DF7D8-29C1-0A01-7EE9-F0915B628AED}"/>
              </a:ext>
            </a:extLst>
          </p:cNvPr>
          <p:cNvSpPr txBox="1"/>
          <p:nvPr/>
        </p:nvSpPr>
        <p:spPr>
          <a:xfrm>
            <a:off x="996462" y="1019069"/>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3067361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C00A3-C74C-14AD-6F40-BCE84CCDF0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BA2E47-F295-6F6E-83CC-34B5949291E1}"/>
              </a:ext>
            </a:extLst>
          </p:cNvPr>
          <p:cNvSpPr/>
          <p:nvPr/>
        </p:nvSpPr>
        <p:spPr>
          <a:xfrm>
            <a:off x="375138" y="1542289"/>
            <a:ext cx="10820400" cy="48350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A01 Broken Access Control</a:t>
            </a:r>
          </a:p>
          <a:p>
            <a:pPr marL="342900" lvl="0" indent="-342900" algn="just">
              <a:lnSpc>
                <a:spcPct val="150000"/>
              </a:lnSpc>
              <a:buFont typeface="Wingdings" panose="05000000000000000000" pitchFamily="2" charset="2"/>
              <a:buChar char="q"/>
              <a:defRPr/>
            </a:pPr>
            <a:r>
              <a:rPr lang="en-US" sz="2800" b="1" dirty="0">
                <a:solidFill>
                  <a:schemeClr val="tx1"/>
                </a:solidFill>
                <a:effectLst>
                  <a:outerShdw blurRad="38100" dist="38100" dir="2700000" algn="tl">
                    <a:srgbClr val="000000">
                      <a:alpha val="43137"/>
                    </a:srgbClr>
                  </a:outerShdw>
                </a:effectLst>
                <a:latin typeface="Alexandria"/>
              </a:rPr>
              <a:t>Prevention</a:t>
            </a:r>
            <a:r>
              <a:rPr lang="en-US" sz="2800" dirty="0">
                <a:solidFill>
                  <a:schemeClr val="tx1"/>
                </a:solidFill>
                <a:latin typeface="Alexandria"/>
              </a:rPr>
              <a:t>:</a:t>
            </a: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914400" lvl="1" indent="-457200" eaLnBrk="0" fontAlgn="base" hangingPunct="0">
              <a:spcBef>
                <a:spcPct val="0"/>
              </a:spcBef>
              <a:spcAft>
                <a:spcPct val="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Alexandria"/>
              </a:rPr>
              <a:t>Implement proper authorization checks on every request </a:t>
            </a:r>
          </a:p>
          <a:p>
            <a:pPr marL="914400" lvl="1" indent="-457200" eaLnBrk="0" fontAlgn="base" hangingPunct="0">
              <a:spcBef>
                <a:spcPct val="0"/>
              </a:spcBef>
              <a:spcAft>
                <a:spcPct val="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Alexandria"/>
              </a:rPr>
              <a:t>Use role-based access control (RBAC) </a:t>
            </a:r>
          </a:p>
          <a:p>
            <a:pPr marL="914400" lvl="1" indent="-457200" eaLnBrk="0" fontAlgn="base" hangingPunct="0">
              <a:spcBef>
                <a:spcPct val="0"/>
              </a:spcBef>
              <a:spcAft>
                <a:spcPct val="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Alexandria"/>
              </a:rPr>
              <a:t>Apply principle of least privilege </a:t>
            </a:r>
          </a:p>
          <a:p>
            <a:pPr marL="914400" lvl="1" indent="-457200" eaLnBrk="0" fontAlgn="base" hangingPunct="0">
              <a:spcBef>
                <a:spcPct val="0"/>
              </a:spcBef>
              <a:spcAft>
                <a:spcPct val="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Alexandria"/>
              </a:rPr>
              <a:t>Regularly audit access permissions </a:t>
            </a:r>
          </a:p>
          <a:p>
            <a:pPr marL="914400" lvl="1" indent="-457200" eaLnBrk="0" fontAlgn="base" hangingPunct="0">
              <a:spcBef>
                <a:spcPct val="0"/>
              </a:spcBef>
              <a:spcAft>
                <a:spcPct val="0"/>
              </a:spcAft>
              <a:buFont typeface="Wingdings" panose="05000000000000000000" pitchFamily="2" charset="2"/>
              <a:buChar char="§"/>
              <a:defRPr/>
            </a:pPr>
            <a:r>
              <a:rPr kumimoji="0" lang="en-US" altLang="en-US" sz="2800" b="0" i="0" u="none" strike="noStrike" kern="1200" cap="none" spc="0" normalizeH="0" baseline="0" noProof="0" dirty="0">
                <a:ln>
                  <a:noFill/>
                </a:ln>
                <a:solidFill>
                  <a:prstClr val="black"/>
                </a:solidFill>
                <a:effectLst/>
                <a:uLnTx/>
                <a:uFillTx/>
                <a:latin typeface="Alexandria"/>
              </a:rPr>
              <a:t>Use centralized access control mechanisms </a:t>
            </a:r>
          </a:p>
          <a:p>
            <a:pPr marL="342900" lvl="0" indent="-342900" algn="just">
              <a:lnSpc>
                <a:spcPct val="150000"/>
              </a:lnSpc>
              <a:buFont typeface="Wingdings" panose="05000000000000000000" pitchFamily="2" charset="2"/>
              <a:buChar char="q"/>
              <a:defRPr/>
            </a:pPr>
            <a:endParaRPr lang="en-US" sz="2400" dirty="0">
              <a:solidFill>
                <a:schemeClr val="tx1"/>
              </a:solidFill>
              <a:latin typeface="Alexandria"/>
            </a:endParaRPr>
          </a:p>
        </p:txBody>
      </p:sp>
      <p:pic>
        <p:nvPicPr>
          <p:cNvPr id="7" name="Graphic 21">
            <a:extLst>
              <a:ext uri="{FF2B5EF4-FFF2-40B4-BE49-F238E27FC236}">
                <a16:creationId xmlns:a16="http://schemas.microsoft.com/office/drawing/2014/main" id="{1584983B-DADA-02B1-6334-FB938CED72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46E9DD1-C6A4-8B0D-94C8-1680EC2D917A}"/>
              </a:ext>
            </a:extLst>
          </p:cNvPr>
          <p:cNvSpPr txBox="1"/>
          <p:nvPr/>
        </p:nvSpPr>
        <p:spPr>
          <a:xfrm>
            <a:off x="996462" y="1019069"/>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2816387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2B1CB-60A4-EC34-6571-863F1B1EAD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54EB07-6158-6D0D-9037-88A64BD558E2}"/>
              </a:ext>
            </a:extLst>
          </p:cNvPr>
          <p:cNvSpPr/>
          <p:nvPr/>
        </p:nvSpPr>
        <p:spPr>
          <a:xfrm>
            <a:off x="222738" y="1542290"/>
            <a:ext cx="8714371" cy="4717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A02  Cryptographic Failures</a:t>
            </a:r>
          </a:p>
          <a:p>
            <a:pPr lvl="0" algn="just">
              <a:defRPr/>
            </a:pPr>
            <a:r>
              <a:rPr lang="en-US" sz="2400" dirty="0">
                <a:solidFill>
                  <a:schemeClr val="tx1"/>
                </a:solidFill>
              </a:rPr>
              <a:t>This category focuses on failures related to cryptography that often lead to sensitive data exposure or system compromise. This includes issues like:</a:t>
            </a:r>
            <a:endParaRPr lang="en-US" sz="2000" dirty="0">
              <a:solidFill>
                <a:schemeClr val="tx1"/>
              </a:solidFill>
            </a:endParaRPr>
          </a:p>
          <a:p>
            <a:pPr marL="342900" indent="-342900">
              <a:buFont typeface="Wingdings" panose="05000000000000000000" pitchFamily="2" charset="2"/>
              <a:buChar char="§"/>
            </a:pPr>
            <a:r>
              <a:rPr lang="en-US" sz="2400" dirty="0">
                <a:solidFill>
                  <a:schemeClr val="tx1"/>
                </a:solidFill>
              </a:rPr>
              <a:t>Transmitting sensitive data in clear text (HTTP instead of HTTPS)</a:t>
            </a:r>
          </a:p>
          <a:p>
            <a:pPr marL="342900" indent="-342900">
              <a:buFont typeface="Wingdings" panose="05000000000000000000" pitchFamily="2" charset="2"/>
              <a:buChar char="§"/>
            </a:pPr>
            <a:r>
              <a:rPr lang="en-US" sz="2400" dirty="0">
                <a:solidFill>
                  <a:schemeClr val="tx1"/>
                </a:solidFill>
              </a:rPr>
              <a:t>Using weak or outdated cryptographic algorithms</a:t>
            </a:r>
          </a:p>
          <a:p>
            <a:pPr marL="342900" indent="-342900">
              <a:buFont typeface="Wingdings" panose="05000000000000000000" pitchFamily="2" charset="2"/>
              <a:buChar char="§"/>
            </a:pPr>
            <a:r>
              <a:rPr lang="en-US" sz="2400" dirty="0">
                <a:solidFill>
                  <a:schemeClr val="tx1"/>
                </a:solidFill>
              </a:rPr>
              <a:t>Using default, weak, or hardcoded cryptographic keys</a:t>
            </a:r>
          </a:p>
          <a:p>
            <a:pPr marL="342900" indent="-342900">
              <a:buFont typeface="Wingdings" panose="05000000000000000000" pitchFamily="2" charset="2"/>
              <a:buChar char="§"/>
            </a:pPr>
            <a:r>
              <a:rPr lang="en-US" sz="2400" dirty="0">
                <a:solidFill>
                  <a:schemeClr val="tx1"/>
                </a:solidFill>
              </a:rPr>
              <a:t>Not enforcing encryption based on proper security directives</a:t>
            </a:r>
          </a:p>
          <a:p>
            <a:pPr marL="342900" indent="-342900">
              <a:buFont typeface="Wingdings" panose="05000000000000000000" pitchFamily="2" charset="2"/>
              <a:buChar char="§"/>
            </a:pPr>
            <a:r>
              <a:rPr lang="en-US" sz="2400" dirty="0">
                <a:solidFill>
                  <a:schemeClr val="tx1"/>
                </a:solidFill>
              </a:rPr>
              <a:t>Improper certificate validation or weak cipher usage</a:t>
            </a:r>
            <a:endParaRPr lang="en-US" sz="2400" dirty="0">
              <a:solidFill>
                <a:schemeClr val="accent1"/>
              </a:solidFill>
              <a:latin typeface="Alexandria"/>
            </a:endParaRPr>
          </a:p>
        </p:txBody>
      </p:sp>
      <p:pic>
        <p:nvPicPr>
          <p:cNvPr id="7" name="Graphic 21">
            <a:extLst>
              <a:ext uri="{FF2B5EF4-FFF2-40B4-BE49-F238E27FC236}">
                <a16:creationId xmlns:a16="http://schemas.microsoft.com/office/drawing/2014/main" id="{8C648D3C-9695-C7A4-32A9-21A57B31AF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61E8DEA-9ADB-CBF4-4A9D-FE70DE1F6B09}"/>
              </a:ext>
            </a:extLst>
          </p:cNvPr>
          <p:cNvSpPr txBox="1"/>
          <p:nvPr/>
        </p:nvSpPr>
        <p:spPr>
          <a:xfrm>
            <a:off x="996462" y="1019069"/>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pic>
        <p:nvPicPr>
          <p:cNvPr id="4" name="Picture 3">
            <a:extLst>
              <a:ext uri="{FF2B5EF4-FFF2-40B4-BE49-F238E27FC236}">
                <a16:creationId xmlns:a16="http://schemas.microsoft.com/office/drawing/2014/main" id="{F66EB11A-67D2-9021-0812-E55C0EB001F3}"/>
              </a:ext>
            </a:extLst>
          </p:cNvPr>
          <p:cNvPicPr>
            <a:picLocks noChangeAspect="1"/>
          </p:cNvPicPr>
          <p:nvPr/>
        </p:nvPicPr>
        <p:blipFill>
          <a:blip r:embed="rId4"/>
          <a:stretch>
            <a:fillRect/>
          </a:stretch>
        </p:blipFill>
        <p:spPr>
          <a:xfrm>
            <a:off x="9023860" y="2376787"/>
            <a:ext cx="3048839" cy="3048839"/>
          </a:xfrm>
          <a:prstGeom prst="rect">
            <a:avLst/>
          </a:prstGeom>
        </p:spPr>
      </p:pic>
    </p:spTree>
    <p:extLst>
      <p:ext uri="{BB962C8B-B14F-4D97-AF65-F5344CB8AC3E}">
        <p14:creationId xmlns:p14="http://schemas.microsoft.com/office/powerpoint/2010/main" val="950470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3C928-5C0A-F401-26BD-466C06E362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EF39C2-6C18-D257-1848-A977026E7FF5}"/>
              </a:ext>
            </a:extLst>
          </p:cNvPr>
          <p:cNvSpPr/>
          <p:nvPr/>
        </p:nvSpPr>
        <p:spPr>
          <a:xfrm>
            <a:off x="375138" y="1542289"/>
            <a:ext cx="10820400" cy="48350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A02  Cryptographic Failures</a:t>
            </a:r>
          </a:p>
          <a:p>
            <a:pPr lvl="0" algn="just">
              <a:lnSpc>
                <a:spcPct val="150000"/>
              </a:lnSpc>
              <a:defRPr/>
            </a:pP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a:ea typeface="+mn-ea"/>
                <a:cs typeface="+mn-cs"/>
              </a:rPr>
              <a:t>Prevention</a:t>
            </a:r>
            <a:endParaRPr lang="en-US" sz="2800" b="1" dirty="0">
              <a:solidFill>
                <a:schemeClr val="accent1"/>
              </a:solidFill>
              <a:latin typeface="Alexandria"/>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p>
            <a:pPr marL="914400" lvl="1" indent="-457200" eaLnBrk="0" fontAlgn="base" hangingPunct="0">
              <a:spcBef>
                <a:spcPct val="0"/>
              </a:spcBef>
              <a:spcAft>
                <a:spcPct val="0"/>
              </a:spcAft>
              <a:buFont typeface="Wingdings" panose="05000000000000000000" pitchFamily="2" charset="2"/>
              <a:buChar char="§"/>
              <a:defRPr/>
            </a:pPr>
            <a:r>
              <a:rPr lang="en-US" altLang="en-US" sz="2800" dirty="0">
                <a:solidFill>
                  <a:prstClr val="black"/>
                </a:solidFill>
                <a:latin typeface="Alexandria"/>
              </a:rPr>
              <a:t>Use strong, up-to-date encryption algorithms </a:t>
            </a:r>
          </a:p>
          <a:p>
            <a:pPr marL="914400" lvl="1" indent="-457200" eaLnBrk="0" fontAlgn="base" hangingPunct="0">
              <a:spcBef>
                <a:spcPct val="0"/>
              </a:spcBef>
              <a:spcAft>
                <a:spcPct val="0"/>
              </a:spcAft>
              <a:buFont typeface="Wingdings" panose="05000000000000000000" pitchFamily="2" charset="2"/>
              <a:buChar char="§"/>
              <a:defRPr/>
            </a:pPr>
            <a:r>
              <a:rPr lang="en-US" altLang="en-US" sz="2800" dirty="0">
                <a:solidFill>
                  <a:prstClr val="black"/>
                </a:solidFill>
                <a:latin typeface="Alexandria"/>
              </a:rPr>
              <a:t>Implement HTTPS everywhere </a:t>
            </a:r>
          </a:p>
          <a:p>
            <a:pPr marL="914400" lvl="1" indent="-457200" eaLnBrk="0" fontAlgn="base" hangingPunct="0">
              <a:spcBef>
                <a:spcPct val="0"/>
              </a:spcBef>
              <a:spcAft>
                <a:spcPct val="0"/>
              </a:spcAft>
              <a:buFont typeface="Wingdings" panose="05000000000000000000" pitchFamily="2" charset="2"/>
              <a:buChar char="§"/>
              <a:defRPr/>
            </a:pPr>
            <a:r>
              <a:rPr lang="en-US" altLang="en-US" sz="2800" dirty="0">
                <a:solidFill>
                  <a:prstClr val="black"/>
                </a:solidFill>
                <a:latin typeface="Alexandria"/>
              </a:rPr>
              <a:t>Proper key management and rotation </a:t>
            </a:r>
          </a:p>
          <a:p>
            <a:pPr marL="914400" lvl="1" indent="-457200" eaLnBrk="0" fontAlgn="base" hangingPunct="0">
              <a:spcBef>
                <a:spcPct val="0"/>
              </a:spcBef>
              <a:spcAft>
                <a:spcPct val="0"/>
              </a:spcAft>
              <a:buFont typeface="Wingdings" panose="05000000000000000000" pitchFamily="2" charset="2"/>
              <a:buChar char="§"/>
              <a:defRPr/>
            </a:pPr>
            <a:r>
              <a:rPr lang="en-US" altLang="en-US" sz="2800" dirty="0">
                <a:solidFill>
                  <a:prstClr val="black"/>
                </a:solidFill>
                <a:latin typeface="Alexandria"/>
              </a:rPr>
              <a:t>Use established cryptographic libraries </a:t>
            </a:r>
          </a:p>
          <a:p>
            <a:pPr marL="914400" lvl="1" indent="-457200" eaLnBrk="0" fontAlgn="base" hangingPunct="0">
              <a:spcBef>
                <a:spcPct val="0"/>
              </a:spcBef>
              <a:spcAft>
                <a:spcPct val="0"/>
              </a:spcAft>
              <a:buFont typeface="Wingdings" panose="05000000000000000000" pitchFamily="2" charset="2"/>
              <a:buChar char="§"/>
              <a:defRPr/>
            </a:pPr>
            <a:r>
              <a:rPr lang="en-US" altLang="en-US" sz="2800" dirty="0">
                <a:solidFill>
                  <a:prstClr val="black"/>
                </a:solidFill>
                <a:latin typeface="Alexandria"/>
              </a:rPr>
              <a:t>Regular security assessments </a:t>
            </a:r>
          </a:p>
          <a:p>
            <a:pPr lvl="0" algn="just">
              <a:lnSpc>
                <a:spcPct val="150000"/>
              </a:lnSpc>
              <a:defRPr/>
            </a:pPr>
            <a:endParaRPr lang="en-US" sz="2800" b="1" dirty="0">
              <a:solidFill>
                <a:schemeClr val="accent1"/>
              </a:solidFill>
              <a:latin typeface="Alexandria"/>
            </a:endParaRPr>
          </a:p>
        </p:txBody>
      </p:sp>
      <p:pic>
        <p:nvPicPr>
          <p:cNvPr id="7" name="Graphic 21">
            <a:extLst>
              <a:ext uri="{FF2B5EF4-FFF2-40B4-BE49-F238E27FC236}">
                <a16:creationId xmlns:a16="http://schemas.microsoft.com/office/drawing/2014/main" id="{875DDEE0-8989-D75F-F920-7F8E86879C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E51ACA3-52B5-3C8B-BE3E-6A7D7ED0C032}"/>
              </a:ext>
            </a:extLst>
          </p:cNvPr>
          <p:cNvSpPr txBox="1"/>
          <p:nvPr/>
        </p:nvSpPr>
        <p:spPr>
          <a:xfrm>
            <a:off x="996462" y="1019069"/>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4263482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74C73-1B76-A83B-997B-E6C68D02D1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049037-1F83-77F2-7898-C02DF4B87E26}"/>
              </a:ext>
            </a:extLst>
          </p:cNvPr>
          <p:cNvSpPr/>
          <p:nvPr/>
        </p:nvSpPr>
        <p:spPr>
          <a:xfrm>
            <a:off x="375138" y="1542289"/>
            <a:ext cx="8108637" cy="5057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A03: Injection</a:t>
            </a:r>
          </a:p>
          <a:p>
            <a:pPr algn="just"/>
            <a:r>
              <a:rPr lang="en-US" sz="2400" dirty="0">
                <a:solidFill>
                  <a:schemeClr val="tx1"/>
                </a:solidFill>
              </a:rPr>
              <a:t>Injection flaws occur when untrusted data is sent to an interpreter as part of a command or query, tricking the interpreter into executing unintended commands or accessing unauthorized data.</a:t>
            </a:r>
          </a:p>
          <a:p>
            <a:pPr lvl="0" algn="just">
              <a:lnSpc>
                <a:spcPct val="150000"/>
              </a:lnSpc>
              <a:defRPr/>
            </a:pPr>
            <a:r>
              <a:rPr lang="en-US" sz="2800" b="1" dirty="0">
                <a:solidFill>
                  <a:schemeClr val="accent1"/>
                </a:solidFill>
                <a:latin typeface="Alexandria"/>
              </a:rPr>
              <a:t>Common Types:</a:t>
            </a:r>
          </a:p>
          <a:p>
            <a:pPr marL="800100" lvl="1" indent="-342900" algn="just">
              <a:buFont typeface="Wingdings" panose="05000000000000000000" pitchFamily="2" charset="2"/>
              <a:buChar char="q"/>
              <a:defRPr/>
            </a:pPr>
            <a:r>
              <a:rPr lang="en-US" sz="2400" b="1" dirty="0">
                <a:solidFill>
                  <a:schemeClr val="tx1"/>
                </a:solidFill>
              </a:rPr>
              <a:t>SQL Injection</a:t>
            </a:r>
            <a:r>
              <a:rPr lang="en-US" sz="2400" dirty="0">
                <a:solidFill>
                  <a:schemeClr val="tx1"/>
                </a:solidFill>
              </a:rPr>
              <a:t>: Manipulating database queries </a:t>
            </a:r>
          </a:p>
          <a:p>
            <a:pPr marL="800100" lvl="1" indent="-342900" algn="just">
              <a:buFont typeface="Wingdings" panose="05000000000000000000" pitchFamily="2" charset="2"/>
              <a:buChar char="q"/>
              <a:defRPr/>
            </a:pPr>
            <a:r>
              <a:rPr lang="en-US" sz="2400" b="1" dirty="0">
                <a:solidFill>
                  <a:schemeClr val="tx1"/>
                </a:solidFill>
              </a:rPr>
              <a:t>Cross-Site Scripting (XSS) </a:t>
            </a:r>
          </a:p>
          <a:p>
            <a:pPr marL="800100" lvl="1" indent="-342900" algn="just">
              <a:buFont typeface="Wingdings" panose="05000000000000000000" pitchFamily="2" charset="2"/>
              <a:buChar char="q"/>
              <a:defRPr/>
            </a:pPr>
            <a:r>
              <a:rPr lang="en-US" sz="2400" b="1" dirty="0">
                <a:solidFill>
                  <a:schemeClr val="tx1"/>
                </a:solidFill>
              </a:rPr>
              <a:t>Command Injection</a:t>
            </a:r>
            <a:r>
              <a:rPr lang="en-US" sz="2400" dirty="0">
                <a:solidFill>
                  <a:schemeClr val="tx1"/>
                </a:solidFill>
              </a:rPr>
              <a:t>: Executing system commands </a:t>
            </a:r>
          </a:p>
          <a:p>
            <a:pPr marL="800100" lvl="1" indent="-342900" algn="just">
              <a:buFont typeface="Wingdings" panose="05000000000000000000" pitchFamily="2" charset="2"/>
              <a:buChar char="q"/>
              <a:defRPr/>
            </a:pPr>
            <a:r>
              <a:rPr lang="en-US" sz="2400" b="1" dirty="0">
                <a:solidFill>
                  <a:schemeClr val="tx1"/>
                </a:solidFill>
              </a:rPr>
              <a:t>LDAP Injection</a:t>
            </a:r>
            <a:r>
              <a:rPr lang="en-US" sz="2400" dirty="0">
                <a:solidFill>
                  <a:schemeClr val="tx1"/>
                </a:solidFill>
              </a:rPr>
              <a:t>: Manipulating directory service queries </a:t>
            </a:r>
          </a:p>
          <a:p>
            <a:pPr marL="800100" lvl="1" indent="-342900" algn="just">
              <a:buFont typeface="Wingdings" panose="05000000000000000000" pitchFamily="2" charset="2"/>
              <a:buChar char="q"/>
              <a:defRPr/>
            </a:pPr>
            <a:r>
              <a:rPr lang="en-US" sz="2400" b="1" dirty="0">
                <a:solidFill>
                  <a:schemeClr val="tx1"/>
                </a:solidFill>
              </a:rPr>
              <a:t>XPath Injection</a:t>
            </a:r>
            <a:r>
              <a:rPr lang="en-US" sz="2400" dirty="0">
                <a:solidFill>
                  <a:schemeClr val="tx1"/>
                </a:solidFill>
              </a:rPr>
              <a:t>: Exploiting XML path language </a:t>
            </a:r>
          </a:p>
          <a:p>
            <a:pPr marL="800100" lvl="1" indent="-342900" algn="just">
              <a:buFont typeface="Wingdings" panose="05000000000000000000" pitchFamily="2" charset="2"/>
              <a:buChar char="q"/>
              <a:defRPr/>
            </a:pPr>
            <a:endParaRPr lang="en-US" sz="2400" dirty="0">
              <a:solidFill>
                <a:schemeClr val="tx1"/>
              </a:solidFill>
            </a:endParaRPr>
          </a:p>
        </p:txBody>
      </p:sp>
      <p:pic>
        <p:nvPicPr>
          <p:cNvPr id="7" name="Graphic 21">
            <a:extLst>
              <a:ext uri="{FF2B5EF4-FFF2-40B4-BE49-F238E27FC236}">
                <a16:creationId xmlns:a16="http://schemas.microsoft.com/office/drawing/2014/main" id="{AB81A04B-CB9A-A7A8-924A-A9F8A8B585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B3D9476-2222-D60A-AA67-7DC5A3BEBD5F}"/>
              </a:ext>
            </a:extLst>
          </p:cNvPr>
          <p:cNvSpPr txBox="1"/>
          <p:nvPr/>
        </p:nvSpPr>
        <p:spPr>
          <a:xfrm>
            <a:off x="996462" y="1019069"/>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pic>
        <p:nvPicPr>
          <p:cNvPr id="4" name="Picture 3">
            <a:extLst>
              <a:ext uri="{FF2B5EF4-FFF2-40B4-BE49-F238E27FC236}">
                <a16:creationId xmlns:a16="http://schemas.microsoft.com/office/drawing/2014/main" id="{DA96BD13-41CC-A1CE-321A-8A0147FCBE41}"/>
              </a:ext>
            </a:extLst>
          </p:cNvPr>
          <p:cNvPicPr>
            <a:picLocks noChangeAspect="1"/>
          </p:cNvPicPr>
          <p:nvPr/>
        </p:nvPicPr>
        <p:blipFill>
          <a:blip r:embed="rId4"/>
          <a:stretch>
            <a:fillRect/>
          </a:stretch>
        </p:blipFill>
        <p:spPr>
          <a:xfrm>
            <a:off x="8483775" y="2094817"/>
            <a:ext cx="3587261" cy="3587261"/>
          </a:xfrm>
          <a:prstGeom prst="rect">
            <a:avLst/>
          </a:prstGeom>
        </p:spPr>
      </p:pic>
    </p:spTree>
    <p:extLst>
      <p:ext uri="{BB962C8B-B14F-4D97-AF65-F5344CB8AC3E}">
        <p14:creationId xmlns:p14="http://schemas.microsoft.com/office/powerpoint/2010/main" val="794213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524ED-FAB8-59EA-B1E2-DF820EC672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1B0CF1-80FD-074D-B37C-02B99A5FF874}"/>
              </a:ext>
            </a:extLst>
          </p:cNvPr>
          <p:cNvSpPr/>
          <p:nvPr/>
        </p:nvSpPr>
        <p:spPr>
          <a:xfrm>
            <a:off x="375138" y="1542289"/>
            <a:ext cx="11394831" cy="5057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A03: Injection</a:t>
            </a:r>
          </a:p>
          <a:p>
            <a:pPr lvl="0" algn="just">
              <a:lnSpc>
                <a:spcPct val="150000"/>
              </a:lnSpc>
              <a:defRPr/>
            </a:pPr>
            <a:r>
              <a:rPr lang="en-US" sz="2800" b="1" dirty="0">
                <a:solidFill>
                  <a:prstClr val="black"/>
                </a:solidFill>
                <a:effectLst>
                  <a:outerShdw blurRad="38100" dist="38100" dir="2700000" algn="tl">
                    <a:srgbClr val="000000">
                      <a:alpha val="43137"/>
                    </a:srgbClr>
                  </a:outerShdw>
                </a:effectLst>
                <a:latin typeface="Alexandria"/>
              </a:rPr>
              <a:t>Prevention</a:t>
            </a:r>
            <a:endParaRPr lang="en-US" sz="2400" b="1" dirty="0">
              <a:solidFill>
                <a:schemeClr val="tx1"/>
              </a:solidFill>
            </a:endParaRPr>
          </a:p>
          <a:p>
            <a:pPr marL="800100" lvl="1" indent="-342900" algn="just">
              <a:lnSpc>
                <a:spcPct val="150000"/>
              </a:lnSpc>
              <a:buFont typeface="Wingdings" panose="05000000000000000000" pitchFamily="2" charset="2"/>
              <a:buChar char="q"/>
              <a:defRPr/>
            </a:pPr>
            <a:r>
              <a:rPr lang="en-US" sz="2400" dirty="0">
                <a:solidFill>
                  <a:schemeClr val="tx1"/>
                </a:solidFill>
              </a:rPr>
              <a:t>Use parameterized queries/prepared statements </a:t>
            </a:r>
          </a:p>
          <a:p>
            <a:pPr marL="800100" lvl="1" indent="-342900" algn="just">
              <a:lnSpc>
                <a:spcPct val="150000"/>
              </a:lnSpc>
              <a:buFont typeface="Wingdings" panose="05000000000000000000" pitchFamily="2" charset="2"/>
              <a:buChar char="q"/>
              <a:defRPr/>
            </a:pPr>
            <a:r>
              <a:rPr lang="en-US" sz="2400" dirty="0">
                <a:solidFill>
                  <a:schemeClr val="tx1"/>
                </a:solidFill>
              </a:rPr>
              <a:t>Input validation and sanitization </a:t>
            </a:r>
          </a:p>
          <a:p>
            <a:pPr marL="800100" lvl="1" indent="-342900" algn="just">
              <a:lnSpc>
                <a:spcPct val="150000"/>
              </a:lnSpc>
              <a:buFont typeface="Wingdings" panose="05000000000000000000" pitchFamily="2" charset="2"/>
              <a:buChar char="q"/>
              <a:defRPr/>
            </a:pPr>
            <a:r>
              <a:rPr lang="en-US" sz="2400" dirty="0">
                <a:solidFill>
                  <a:schemeClr val="tx1"/>
                </a:solidFill>
              </a:rPr>
              <a:t>Principle of least privilege for database accounts </a:t>
            </a:r>
          </a:p>
          <a:p>
            <a:pPr marL="800100" lvl="1" indent="-342900" algn="just">
              <a:lnSpc>
                <a:spcPct val="150000"/>
              </a:lnSpc>
              <a:buFont typeface="Wingdings" panose="05000000000000000000" pitchFamily="2" charset="2"/>
              <a:buChar char="q"/>
              <a:defRPr/>
            </a:pPr>
            <a:r>
              <a:rPr lang="en-US" sz="2400" dirty="0">
                <a:solidFill>
                  <a:schemeClr val="tx1"/>
                </a:solidFill>
              </a:rPr>
              <a:t>Use stored procedures where appropriate </a:t>
            </a:r>
          </a:p>
          <a:p>
            <a:pPr marL="800100" lvl="1" indent="-342900" algn="just">
              <a:lnSpc>
                <a:spcPct val="150000"/>
              </a:lnSpc>
              <a:buFont typeface="Wingdings" panose="05000000000000000000" pitchFamily="2" charset="2"/>
              <a:buChar char="q"/>
              <a:defRPr/>
            </a:pPr>
            <a:r>
              <a:rPr lang="en-US" sz="2400" dirty="0">
                <a:solidFill>
                  <a:schemeClr val="tx1"/>
                </a:solidFill>
              </a:rPr>
              <a:t>Web Application Firewalls (WAF) </a:t>
            </a:r>
          </a:p>
        </p:txBody>
      </p:sp>
      <p:pic>
        <p:nvPicPr>
          <p:cNvPr id="7" name="Graphic 21">
            <a:extLst>
              <a:ext uri="{FF2B5EF4-FFF2-40B4-BE49-F238E27FC236}">
                <a16:creationId xmlns:a16="http://schemas.microsoft.com/office/drawing/2014/main" id="{91540E49-3FBA-5D40-7AFA-AB2CA82641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A167333-9425-C17F-C789-A9CBF656E849}"/>
              </a:ext>
            </a:extLst>
          </p:cNvPr>
          <p:cNvSpPr txBox="1"/>
          <p:nvPr/>
        </p:nvSpPr>
        <p:spPr>
          <a:xfrm>
            <a:off x="996462" y="1019069"/>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3475080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0E348-765F-74EB-97B2-81FC4EA6BB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430357-B377-13A1-891F-ED08208BD549}"/>
              </a:ext>
            </a:extLst>
          </p:cNvPr>
          <p:cNvSpPr/>
          <p:nvPr/>
        </p:nvSpPr>
        <p:spPr>
          <a:xfrm>
            <a:off x="398584" y="1453663"/>
            <a:ext cx="11585407" cy="5275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A04 Insecure Design</a:t>
            </a:r>
          </a:p>
          <a:p>
            <a:pPr lvl="0" algn="just">
              <a:defRPr/>
            </a:pPr>
            <a:r>
              <a:rPr kumimoji="0" lang="en-US" sz="2400" b="0" i="0" u="none" strike="noStrike" kern="1200" cap="none" spc="0" normalizeH="0" baseline="0" noProof="0" dirty="0">
                <a:ln>
                  <a:noFill/>
                </a:ln>
                <a:solidFill>
                  <a:schemeClr val="tx1"/>
                </a:solidFill>
                <a:effectLst/>
                <a:uLnTx/>
                <a:uFillTx/>
                <a:latin typeface="Alexandria"/>
                <a:ea typeface="Noto Sans" pitchFamily="34" charset="-122"/>
                <a:cs typeface="Noto Sans" pitchFamily="34" charset="-120"/>
              </a:rPr>
              <a:t>Insecure design refers to flaws in the design and architecture of an application that cannot be fixed by perfect implementation. It represents a shift left in security thinking, focusing on risks and threats before </a:t>
            </a:r>
            <a:r>
              <a:rPr lang="en-US" sz="2400" dirty="0">
                <a:solidFill>
                  <a:schemeClr val="tx1"/>
                </a:solidFill>
                <a:latin typeface="Alexandria"/>
                <a:ea typeface="Noto Sans" pitchFamily="34" charset="-122"/>
                <a:cs typeface="Noto Sans" pitchFamily="34" charset="-120"/>
              </a:rPr>
              <a:t>coding begins.</a:t>
            </a:r>
          </a:p>
          <a:p>
            <a:pPr lvl="0" algn="just">
              <a:lnSpc>
                <a:spcPct val="150000"/>
              </a:lnSpc>
              <a:defRPr/>
            </a:pPr>
            <a:r>
              <a:rPr lang="en-US" sz="2800" b="1" dirty="0">
                <a:solidFill>
                  <a:prstClr val="black"/>
                </a:solidFill>
                <a:effectLst>
                  <a:outerShdw blurRad="38100" dist="38100" dir="2700000" algn="tl">
                    <a:srgbClr val="000000">
                      <a:alpha val="43137"/>
                    </a:srgbClr>
                  </a:outerShdw>
                </a:effectLst>
                <a:latin typeface="Alexandria"/>
              </a:rPr>
              <a:t>Prevention:</a:t>
            </a:r>
          </a:p>
          <a:p>
            <a:pPr marL="342900" lvl="0" indent="-342900" algn="just">
              <a:lnSpc>
                <a:spcPct val="150000"/>
              </a:lnSpc>
              <a:buFont typeface="Wingdings" panose="05000000000000000000" pitchFamily="2" charset="2"/>
              <a:buChar char="q"/>
              <a:defRPr/>
            </a:pPr>
            <a:r>
              <a:rPr lang="en-US" sz="2000" dirty="0">
                <a:solidFill>
                  <a:schemeClr val="tx1"/>
                </a:solidFill>
                <a:latin typeface="Alexandria"/>
              </a:rPr>
              <a:t>Establish secure development lifecycle with security professionals</a:t>
            </a:r>
          </a:p>
          <a:p>
            <a:pPr marL="342900" lvl="0" indent="-342900" algn="just">
              <a:lnSpc>
                <a:spcPct val="150000"/>
              </a:lnSpc>
              <a:buFont typeface="Wingdings" panose="05000000000000000000" pitchFamily="2" charset="2"/>
              <a:buChar char="q"/>
              <a:defRPr/>
            </a:pPr>
            <a:r>
              <a:rPr lang="en-US" sz="2000" dirty="0">
                <a:solidFill>
                  <a:schemeClr val="tx1"/>
                </a:solidFill>
                <a:latin typeface="Alexandria"/>
              </a:rPr>
              <a:t>Use threat modeling for critical authentication, access control, business logic</a:t>
            </a:r>
          </a:p>
          <a:p>
            <a:pPr marL="342900" lvl="0" indent="-342900" algn="just">
              <a:lnSpc>
                <a:spcPct val="150000"/>
              </a:lnSpc>
              <a:buFont typeface="Wingdings" panose="05000000000000000000" pitchFamily="2" charset="2"/>
              <a:buChar char="q"/>
              <a:defRPr/>
            </a:pPr>
            <a:r>
              <a:rPr lang="en-US" sz="2000" dirty="0">
                <a:solidFill>
                  <a:schemeClr val="tx1"/>
                </a:solidFill>
                <a:latin typeface="Alexandria"/>
              </a:rPr>
              <a:t>Integrate security language and controls into user stories</a:t>
            </a:r>
          </a:p>
          <a:p>
            <a:pPr marL="342900" lvl="0" indent="-342900" algn="just">
              <a:lnSpc>
                <a:spcPct val="150000"/>
              </a:lnSpc>
              <a:buFont typeface="Wingdings" panose="05000000000000000000" pitchFamily="2" charset="2"/>
              <a:buChar char="q"/>
              <a:defRPr/>
            </a:pPr>
            <a:r>
              <a:rPr lang="en-US" sz="2000" dirty="0">
                <a:solidFill>
                  <a:schemeClr val="tx1"/>
                </a:solidFill>
                <a:latin typeface="Alexandria"/>
              </a:rPr>
              <a:t>Write unit and integration tests to validate security controls</a:t>
            </a:r>
          </a:p>
          <a:p>
            <a:pPr marL="342900" lvl="0" indent="-342900" algn="just">
              <a:lnSpc>
                <a:spcPct val="150000"/>
              </a:lnSpc>
              <a:buFont typeface="Wingdings" panose="05000000000000000000" pitchFamily="2" charset="2"/>
              <a:buChar char="q"/>
              <a:defRPr/>
            </a:pPr>
            <a:r>
              <a:rPr lang="en-US" sz="2000" dirty="0">
                <a:solidFill>
                  <a:schemeClr val="tx1"/>
                </a:solidFill>
                <a:latin typeface="Alexandria"/>
              </a:rPr>
              <a:t>Segment system architecture by trust levels</a:t>
            </a:r>
          </a:p>
        </p:txBody>
      </p:sp>
      <p:pic>
        <p:nvPicPr>
          <p:cNvPr id="7" name="Graphic 21">
            <a:extLst>
              <a:ext uri="{FF2B5EF4-FFF2-40B4-BE49-F238E27FC236}">
                <a16:creationId xmlns:a16="http://schemas.microsoft.com/office/drawing/2014/main" id="{5625368E-983E-E081-499E-BAA939D549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697118-CAE6-BC38-5DB6-2F4513BC2B68}"/>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275996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2524A-5EBD-A470-F750-E7D34DA7BB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ECDE33-B34A-8EA2-88EF-7836A45018E9}"/>
              </a:ext>
            </a:extLst>
          </p:cNvPr>
          <p:cNvSpPr/>
          <p:nvPr/>
        </p:nvSpPr>
        <p:spPr>
          <a:xfrm>
            <a:off x="398585" y="1453663"/>
            <a:ext cx="7455878" cy="5275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A05 Security Misconfiguration</a:t>
            </a:r>
          </a:p>
          <a:p>
            <a:pPr lvl="0" algn="just">
              <a:defRPr/>
            </a:pPr>
            <a:r>
              <a:rPr kumimoji="0" lang="en-US" sz="2400" b="0" i="0" u="none" strike="noStrike" kern="1200" cap="none" spc="0" normalizeH="0" baseline="0" noProof="0" dirty="0">
                <a:ln>
                  <a:noFill/>
                </a:ln>
                <a:solidFill>
                  <a:schemeClr val="tx1"/>
                </a:solidFill>
                <a:effectLst/>
                <a:uLnTx/>
                <a:uFillTx/>
                <a:latin typeface="Alexandria"/>
                <a:ea typeface="Noto Sans" pitchFamily="34" charset="-122"/>
                <a:cs typeface="Noto Sans" pitchFamily="34" charset="-120"/>
              </a:rPr>
              <a:t>When security settings are defined, implemented, or maintained improperly.</a:t>
            </a:r>
          </a:p>
          <a:p>
            <a:pPr lvl="0" algn="just">
              <a:defRPr/>
            </a:pPr>
            <a:endParaRPr kumimoji="0" lang="en-US" sz="2400" b="0" i="0" u="none" strike="noStrike" kern="1200" cap="none" spc="0" normalizeH="0" baseline="0" noProof="0" dirty="0">
              <a:ln>
                <a:noFill/>
              </a:ln>
              <a:solidFill>
                <a:schemeClr val="tx1"/>
              </a:solidFill>
              <a:effectLst/>
              <a:uLnTx/>
              <a:uFillTx/>
              <a:latin typeface="Alexandria"/>
              <a:ea typeface="Noto Sans" pitchFamily="34" charset="-122"/>
              <a:cs typeface="Noto Sans" pitchFamily="34" charset="-120"/>
            </a:endParaRPr>
          </a:p>
          <a:p>
            <a:pPr lvl="0" algn="just">
              <a:defRPr/>
            </a:pPr>
            <a:r>
              <a:rPr lang="en-US" sz="2400" b="1" u="sng" dirty="0">
                <a:solidFill>
                  <a:schemeClr val="tx1"/>
                </a:solidFill>
                <a:effectLst>
                  <a:outerShdw blurRad="38100" dist="38100" dir="2700000" algn="tl">
                    <a:srgbClr val="000000">
                      <a:alpha val="43137"/>
                    </a:srgbClr>
                  </a:outerShdw>
                </a:effectLst>
                <a:latin typeface="Alexandria"/>
                <a:ea typeface="Noto Sans" pitchFamily="34" charset="-122"/>
                <a:cs typeface="Noto Sans" pitchFamily="34" charset="-120"/>
              </a:rPr>
              <a:t>Examples</a:t>
            </a:r>
            <a:r>
              <a:rPr lang="en-US" sz="2400" dirty="0">
                <a:solidFill>
                  <a:schemeClr val="tx1"/>
                </a:solidFill>
                <a:latin typeface="Alexandria"/>
                <a:ea typeface="Noto Sans" pitchFamily="34" charset="-122"/>
                <a:cs typeface="Noto Sans" pitchFamily="34" charset="-120"/>
              </a:rPr>
              <a:t>:</a:t>
            </a:r>
          </a:p>
          <a:p>
            <a:pPr marL="342900" lvl="0" indent="-342900" algn="just">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Default accounts and passwords</a:t>
            </a:r>
          </a:p>
          <a:p>
            <a:pPr marL="342900" lvl="0" indent="-342900" algn="just">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Unnecessary features enabled</a:t>
            </a:r>
          </a:p>
          <a:p>
            <a:pPr marL="342900" lvl="0" indent="-342900" algn="just">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Missing security headers</a:t>
            </a:r>
          </a:p>
          <a:p>
            <a:pPr marL="342900" lvl="0" indent="-342900" algn="just">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Verbose error messages revealing sensitive information</a:t>
            </a:r>
          </a:p>
          <a:p>
            <a:pPr lvl="0" algn="just">
              <a:defRPr/>
            </a:pPr>
            <a:endParaRPr kumimoji="0" lang="en-US" sz="2400" b="0" i="0" u="none" strike="noStrike" kern="1200" cap="none" spc="0" normalizeH="0" baseline="0" noProof="0" dirty="0">
              <a:ln>
                <a:noFill/>
              </a:ln>
              <a:solidFill>
                <a:schemeClr val="tx1"/>
              </a:solidFill>
              <a:effectLst/>
              <a:uLnTx/>
              <a:uFillTx/>
              <a:latin typeface="Alexandria"/>
              <a:ea typeface="Noto Sans" pitchFamily="34" charset="-122"/>
              <a:cs typeface="Noto Sans" pitchFamily="34" charset="-120"/>
            </a:endParaRPr>
          </a:p>
          <a:p>
            <a:pPr lvl="0" algn="just">
              <a:defRPr/>
            </a:pPr>
            <a:endParaRPr lang="en-US" sz="2000" dirty="0">
              <a:solidFill>
                <a:schemeClr val="tx1"/>
              </a:solidFill>
              <a:latin typeface="Alexandria"/>
            </a:endParaRPr>
          </a:p>
        </p:txBody>
      </p:sp>
      <p:pic>
        <p:nvPicPr>
          <p:cNvPr id="7" name="Graphic 21">
            <a:extLst>
              <a:ext uri="{FF2B5EF4-FFF2-40B4-BE49-F238E27FC236}">
                <a16:creationId xmlns:a16="http://schemas.microsoft.com/office/drawing/2014/main" id="{739286D7-57EA-DD6D-796E-12EF864E48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6A56A77-DA1D-3CC6-0E6A-1FDD46165AC1}"/>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pic>
        <p:nvPicPr>
          <p:cNvPr id="4" name="Picture 3">
            <a:extLst>
              <a:ext uri="{FF2B5EF4-FFF2-40B4-BE49-F238E27FC236}">
                <a16:creationId xmlns:a16="http://schemas.microsoft.com/office/drawing/2014/main" id="{AA419BDF-3713-172A-D243-DB40D7C6A84C}"/>
              </a:ext>
            </a:extLst>
          </p:cNvPr>
          <p:cNvPicPr>
            <a:picLocks noChangeAspect="1"/>
          </p:cNvPicPr>
          <p:nvPr/>
        </p:nvPicPr>
        <p:blipFill>
          <a:blip r:embed="rId4"/>
          <a:stretch>
            <a:fillRect/>
          </a:stretch>
        </p:blipFill>
        <p:spPr>
          <a:xfrm>
            <a:off x="8033363" y="1823098"/>
            <a:ext cx="4158637" cy="4158637"/>
          </a:xfrm>
          <a:prstGeom prst="rect">
            <a:avLst/>
          </a:prstGeom>
        </p:spPr>
      </p:pic>
    </p:spTree>
    <p:extLst>
      <p:ext uri="{BB962C8B-B14F-4D97-AF65-F5344CB8AC3E}">
        <p14:creationId xmlns:p14="http://schemas.microsoft.com/office/powerpoint/2010/main" val="338293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D6419-ACF1-6BEA-9729-275DD679CD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4ED006-1A28-B337-26BB-BAC67005DC5D}"/>
              </a:ext>
            </a:extLst>
          </p:cNvPr>
          <p:cNvSpPr/>
          <p:nvPr/>
        </p:nvSpPr>
        <p:spPr>
          <a:xfrm>
            <a:off x="398585" y="1453663"/>
            <a:ext cx="7455878" cy="5275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A05 Security Misconfiguration</a:t>
            </a:r>
          </a:p>
          <a:p>
            <a:pPr lvl="0" algn="just">
              <a:defRPr/>
            </a:pPr>
            <a:endParaRPr kumimoji="0" lang="en-US" sz="2400" b="0" i="0" u="none" strike="noStrike" kern="1200" cap="none" spc="0" normalizeH="0" baseline="0" noProof="0" dirty="0">
              <a:ln>
                <a:noFill/>
              </a:ln>
              <a:solidFill>
                <a:schemeClr val="tx1"/>
              </a:solidFill>
              <a:effectLst/>
              <a:uLnTx/>
              <a:uFillTx/>
              <a:latin typeface="Alexandria"/>
              <a:ea typeface="Noto Sans" pitchFamily="34" charset="-122"/>
              <a:cs typeface="Noto Sans" pitchFamily="34" charset="-120"/>
            </a:endParaRPr>
          </a:p>
          <a:p>
            <a:pPr lvl="0" algn="just">
              <a:defRPr/>
            </a:pPr>
            <a:r>
              <a:rPr lang="en-US" sz="2400" b="1" u="sng" dirty="0">
                <a:solidFill>
                  <a:schemeClr val="tx1"/>
                </a:solidFill>
                <a:effectLst>
                  <a:outerShdw blurRad="38100" dist="38100" dir="2700000" algn="tl">
                    <a:srgbClr val="000000">
                      <a:alpha val="43137"/>
                    </a:srgbClr>
                  </a:outerShdw>
                </a:effectLst>
                <a:latin typeface="Alexandria"/>
                <a:ea typeface="Noto Sans" pitchFamily="34" charset="-122"/>
                <a:cs typeface="Noto Sans" pitchFamily="34" charset="-120"/>
              </a:rPr>
              <a:t>Prevention</a:t>
            </a:r>
            <a:r>
              <a:rPr lang="en-US" sz="2400" dirty="0">
                <a:solidFill>
                  <a:schemeClr val="tx1"/>
                </a:solidFill>
                <a:latin typeface="Alexandria"/>
                <a:ea typeface="Noto Sans" pitchFamily="34" charset="-122"/>
                <a:cs typeface="Noto Sans" pitchFamily="34" charset="-120"/>
              </a:rPr>
              <a:t>:</a:t>
            </a:r>
          </a:p>
          <a:p>
            <a:pPr marL="342900" lvl="0" indent="-342900" algn="just">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Security hardening checklists</a:t>
            </a:r>
          </a:p>
          <a:p>
            <a:pPr marL="342900" lvl="0" indent="-342900" algn="just">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Automated configuration scanning</a:t>
            </a:r>
          </a:p>
          <a:p>
            <a:pPr marL="342900" lvl="0" indent="-342900" algn="just">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Regular security assessments</a:t>
            </a:r>
          </a:p>
          <a:p>
            <a:pPr marL="342900" lvl="0" indent="-342900" algn="just">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Configuration management tools</a:t>
            </a:r>
          </a:p>
          <a:p>
            <a:pPr marL="342900" lvl="0" indent="-342900" algn="just">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Principle of least functionality</a:t>
            </a:r>
            <a:endParaRPr kumimoji="0" lang="en-US" sz="2400" b="0" i="0" u="none" strike="noStrike" kern="1200" cap="none" spc="0" normalizeH="0" baseline="0" noProof="0" dirty="0">
              <a:ln>
                <a:noFill/>
              </a:ln>
              <a:solidFill>
                <a:schemeClr val="tx1"/>
              </a:solidFill>
              <a:effectLst/>
              <a:uLnTx/>
              <a:uFillTx/>
              <a:latin typeface="Alexandria"/>
              <a:ea typeface="Noto Sans" pitchFamily="34" charset="-122"/>
              <a:cs typeface="Noto Sans" pitchFamily="34" charset="-120"/>
            </a:endParaRPr>
          </a:p>
          <a:p>
            <a:pPr lvl="0" algn="just">
              <a:defRPr/>
            </a:pPr>
            <a:endParaRPr lang="en-US" sz="2000" dirty="0">
              <a:solidFill>
                <a:schemeClr val="tx1"/>
              </a:solidFill>
              <a:latin typeface="Alexandria"/>
            </a:endParaRPr>
          </a:p>
        </p:txBody>
      </p:sp>
      <p:pic>
        <p:nvPicPr>
          <p:cNvPr id="7" name="Graphic 21">
            <a:extLst>
              <a:ext uri="{FF2B5EF4-FFF2-40B4-BE49-F238E27FC236}">
                <a16:creationId xmlns:a16="http://schemas.microsoft.com/office/drawing/2014/main" id="{3DCF1289-97D2-C6F9-396F-9C9E680B07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ED07FD5-FBE3-2E4B-AE4A-0F43704E824D}"/>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pic>
        <p:nvPicPr>
          <p:cNvPr id="4" name="Picture 3">
            <a:extLst>
              <a:ext uri="{FF2B5EF4-FFF2-40B4-BE49-F238E27FC236}">
                <a16:creationId xmlns:a16="http://schemas.microsoft.com/office/drawing/2014/main" id="{7A2BE335-D3F9-9139-0D80-33DCBEC968EF}"/>
              </a:ext>
            </a:extLst>
          </p:cNvPr>
          <p:cNvPicPr>
            <a:picLocks noChangeAspect="1"/>
          </p:cNvPicPr>
          <p:nvPr/>
        </p:nvPicPr>
        <p:blipFill>
          <a:blip r:embed="rId4"/>
          <a:stretch>
            <a:fillRect/>
          </a:stretch>
        </p:blipFill>
        <p:spPr>
          <a:xfrm>
            <a:off x="8033363" y="1823098"/>
            <a:ext cx="4158637" cy="4158637"/>
          </a:xfrm>
          <a:prstGeom prst="rect">
            <a:avLst/>
          </a:prstGeom>
        </p:spPr>
      </p:pic>
    </p:spTree>
    <p:extLst>
      <p:ext uri="{BB962C8B-B14F-4D97-AF65-F5344CB8AC3E}">
        <p14:creationId xmlns:p14="http://schemas.microsoft.com/office/powerpoint/2010/main" val="26896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A9E16-69B8-54BA-D5FA-148FB75EFE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81E29-D9E9-B71C-119F-72173579695A}"/>
              </a:ext>
            </a:extLst>
          </p:cNvPr>
          <p:cNvSpPr/>
          <p:nvPr/>
        </p:nvSpPr>
        <p:spPr>
          <a:xfrm>
            <a:off x="398585" y="1464173"/>
            <a:ext cx="7455878" cy="5275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400" b="1" dirty="0">
                <a:solidFill>
                  <a:schemeClr val="accent1"/>
                </a:solidFill>
                <a:latin typeface="Alexandria"/>
              </a:rPr>
              <a:t>A06 Vulnerable and Outdated Components</a:t>
            </a:r>
          </a:p>
          <a:p>
            <a:pPr lvl="0" algn="just">
              <a:defRPr/>
            </a:pPr>
            <a:r>
              <a:rPr kumimoji="0" lang="en-US" sz="2000" b="0" i="0" u="none" strike="noStrike" kern="1200" cap="none" spc="0" normalizeH="0" baseline="0" noProof="0" dirty="0">
                <a:ln>
                  <a:noFill/>
                </a:ln>
                <a:solidFill>
                  <a:schemeClr val="tx1"/>
                </a:solidFill>
                <a:effectLst/>
                <a:uLnTx/>
                <a:uFillTx/>
                <a:latin typeface="Alexandria"/>
                <a:ea typeface="Noto Sans" pitchFamily="34" charset="-122"/>
                <a:cs typeface="Noto Sans" pitchFamily="34" charset="-120"/>
              </a:rPr>
              <a:t>focuses on the risks associated with using</a:t>
            </a:r>
          </a:p>
          <a:p>
            <a:pPr lvl="0" algn="just">
              <a:defRPr/>
            </a:pPr>
            <a:r>
              <a:rPr kumimoji="0" lang="en-US" sz="2000" b="0" i="0" u="none" strike="noStrike" kern="1200" cap="none" spc="0" normalizeH="0" baseline="0" noProof="0" dirty="0">
                <a:ln>
                  <a:noFill/>
                </a:ln>
                <a:solidFill>
                  <a:schemeClr val="tx1"/>
                </a:solidFill>
                <a:effectLst/>
                <a:uLnTx/>
                <a:uFillTx/>
                <a:latin typeface="Alexandria"/>
                <a:ea typeface="Noto Sans" pitchFamily="34" charset="-122"/>
                <a:cs typeface="Noto Sans" pitchFamily="34" charset="-120"/>
              </a:rPr>
              <a:t>components (libraries, frameworks, and other software modules) with known vulnerabilities.</a:t>
            </a:r>
          </a:p>
          <a:p>
            <a:pPr lvl="0" algn="just">
              <a:defRPr/>
            </a:pPr>
            <a:endParaRPr lang="en-US" sz="2000" dirty="0">
              <a:solidFill>
                <a:schemeClr val="tx1"/>
              </a:solidFill>
              <a:latin typeface="Alexandria"/>
              <a:ea typeface="Noto Sans" pitchFamily="34" charset="-122"/>
              <a:cs typeface="Noto Sans" pitchFamily="34" charset="-120"/>
            </a:endParaRPr>
          </a:p>
          <a:p>
            <a:pPr lvl="0" algn="just">
              <a:defRPr/>
            </a:pPr>
            <a:r>
              <a:rPr lang="en-US" sz="2000" b="1" u="sng" dirty="0">
                <a:solidFill>
                  <a:schemeClr val="tx1"/>
                </a:solidFill>
                <a:effectLst>
                  <a:outerShdw blurRad="38100" dist="38100" dir="2700000" algn="tl">
                    <a:srgbClr val="000000">
                      <a:alpha val="43137"/>
                    </a:srgbClr>
                  </a:outerShdw>
                </a:effectLst>
                <a:latin typeface="Alexandria"/>
                <a:ea typeface="Noto Sans" pitchFamily="34" charset="-122"/>
                <a:cs typeface="Noto Sans" pitchFamily="34" charset="-120"/>
              </a:rPr>
              <a:t>Examples:</a:t>
            </a:r>
          </a:p>
          <a:p>
            <a:pPr marL="342900" lvl="0" indent="-342900" algn="just">
              <a:buFont typeface="Wingdings" panose="05000000000000000000" pitchFamily="2" charset="2"/>
              <a:buChar char="q"/>
              <a:defRPr/>
            </a:pPr>
            <a:r>
              <a:rPr lang="en-US" sz="2000" dirty="0">
                <a:solidFill>
                  <a:schemeClr val="tx1"/>
                </a:solidFill>
                <a:latin typeface="Alexandria"/>
                <a:ea typeface="Noto Sans" pitchFamily="34" charset="-122"/>
                <a:cs typeface="Noto Sans" pitchFamily="34" charset="-120"/>
              </a:rPr>
              <a:t>Using components with known security vulnerabilities</a:t>
            </a:r>
          </a:p>
          <a:p>
            <a:pPr marL="342900" lvl="0" indent="-342900" algn="just">
              <a:buFont typeface="Wingdings" panose="05000000000000000000" pitchFamily="2" charset="2"/>
              <a:buChar char="q"/>
              <a:defRPr/>
            </a:pPr>
            <a:r>
              <a:rPr lang="en-US" sz="2000" dirty="0">
                <a:solidFill>
                  <a:schemeClr val="tx1"/>
                </a:solidFill>
                <a:latin typeface="Alexandria"/>
                <a:ea typeface="Noto Sans" pitchFamily="34" charset="-122"/>
                <a:cs typeface="Noto Sans" pitchFamily="34" charset="-120"/>
              </a:rPr>
              <a:t>Lack of regular updates and patches for components</a:t>
            </a:r>
          </a:p>
          <a:p>
            <a:pPr marL="342900" lvl="0" indent="-342900" algn="just">
              <a:buFont typeface="Wingdings" panose="05000000000000000000" pitchFamily="2" charset="2"/>
              <a:buChar char="q"/>
              <a:defRPr/>
            </a:pPr>
            <a:r>
              <a:rPr lang="en-US" sz="2000" dirty="0">
                <a:solidFill>
                  <a:schemeClr val="tx1"/>
                </a:solidFill>
                <a:latin typeface="Alexandria"/>
                <a:ea typeface="Noto Sans" pitchFamily="34" charset="-122"/>
                <a:cs typeface="Noto Sans" pitchFamily="34" charset="-120"/>
              </a:rPr>
              <a:t>Not testing compatibility of updated libraries</a:t>
            </a:r>
          </a:p>
          <a:p>
            <a:pPr marL="342900" lvl="0" indent="-342900" algn="just">
              <a:buFont typeface="Wingdings" panose="05000000000000000000" pitchFamily="2" charset="2"/>
              <a:buChar char="q"/>
              <a:defRPr/>
            </a:pPr>
            <a:r>
              <a:rPr lang="en-US" sz="2000" dirty="0">
                <a:solidFill>
                  <a:schemeClr val="tx1"/>
                </a:solidFill>
                <a:latin typeface="Alexandria"/>
                <a:ea typeface="Noto Sans" pitchFamily="34" charset="-122"/>
                <a:cs typeface="Noto Sans" pitchFamily="34" charset="-120"/>
              </a:rPr>
              <a:t>Failure to scan for vulnerabilities regularly</a:t>
            </a:r>
          </a:p>
          <a:p>
            <a:pPr marL="342900" lvl="0" indent="-342900" algn="just">
              <a:buFont typeface="Wingdings" panose="05000000000000000000" pitchFamily="2" charset="2"/>
              <a:buChar char="q"/>
              <a:defRPr/>
            </a:pPr>
            <a:r>
              <a:rPr lang="en-US" sz="2000" dirty="0">
                <a:solidFill>
                  <a:schemeClr val="tx1"/>
                </a:solidFill>
                <a:latin typeface="Alexandria"/>
                <a:ea typeface="Noto Sans" pitchFamily="34" charset="-122"/>
                <a:cs typeface="Noto Sans" pitchFamily="34" charset="-120"/>
              </a:rPr>
              <a:t>Not securing component configurations</a:t>
            </a:r>
            <a:endParaRPr lang="en-US" dirty="0">
              <a:solidFill>
                <a:schemeClr val="tx1"/>
              </a:solidFill>
              <a:latin typeface="Alexandria"/>
            </a:endParaRPr>
          </a:p>
        </p:txBody>
      </p:sp>
      <p:pic>
        <p:nvPicPr>
          <p:cNvPr id="7" name="Graphic 21">
            <a:extLst>
              <a:ext uri="{FF2B5EF4-FFF2-40B4-BE49-F238E27FC236}">
                <a16:creationId xmlns:a16="http://schemas.microsoft.com/office/drawing/2014/main" id="{CB982522-0880-691B-9625-8C07370C93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4F1F8CE-FA66-3FF8-6D46-A3027F00CC89}"/>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pic>
        <p:nvPicPr>
          <p:cNvPr id="5" name="Picture 4">
            <a:extLst>
              <a:ext uri="{FF2B5EF4-FFF2-40B4-BE49-F238E27FC236}">
                <a16:creationId xmlns:a16="http://schemas.microsoft.com/office/drawing/2014/main" id="{AB79643E-3ADE-71C1-BA48-C961A2472DEC}"/>
              </a:ext>
            </a:extLst>
          </p:cNvPr>
          <p:cNvPicPr>
            <a:picLocks noChangeAspect="1"/>
          </p:cNvPicPr>
          <p:nvPr/>
        </p:nvPicPr>
        <p:blipFill>
          <a:blip r:embed="rId4"/>
          <a:stretch>
            <a:fillRect/>
          </a:stretch>
        </p:blipFill>
        <p:spPr>
          <a:xfrm>
            <a:off x="8001200" y="1828800"/>
            <a:ext cx="3982791" cy="3982791"/>
          </a:xfrm>
          <a:prstGeom prst="rect">
            <a:avLst/>
          </a:prstGeom>
        </p:spPr>
      </p:pic>
    </p:spTree>
    <p:extLst>
      <p:ext uri="{BB962C8B-B14F-4D97-AF65-F5344CB8AC3E}">
        <p14:creationId xmlns:p14="http://schemas.microsoft.com/office/powerpoint/2010/main" val="17287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DEA70-D040-0298-DF14-C6FD06416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7FFDF9-E342-9E79-296B-F1FC4E4F4172}"/>
              </a:ext>
            </a:extLst>
          </p:cNvPr>
          <p:cNvSpPr/>
          <p:nvPr/>
        </p:nvSpPr>
        <p:spPr>
          <a:xfrm>
            <a:off x="398585" y="1453663"/>
            <a:ext cx="10761784" cy="5275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A06 Vulnerable and Outdated Components</a:t>
            </a:r>
          </a:p>
          <a:p>
            <a:pPr lvl="0" algn="just">
              <a:defRPr/>
            </a:pPr>
            <a:endParaRPr lang="en-US" sz="2400" dirty="0">
              <a:solidFill>
                <a:schemeClr val="tx1"/>
              </a:solidFill>
              <a:latin typeface="Alexandria"/>
              <a:ea typeface="Noto Sans" pitchFamily="34" charset="-122"/>
              <a:cs typeface="Noto Sans" pitchFamily="34" charset="-120"/>
            </a:endParaRPr>
          </a:p>
          <a:p>
            <a:pPr lvl="0" algn="just">
              <a:defRPr/>
            </a:pPr>
            <a:r>
              <a:rPr lang="en-US" sz="2400" b="1" u="sng" dirty="0">
                <a:solidFill>
                  <a:schemeClr val="tx1"/>
                </a:solidFill>
                <a:effectLst>
                  <a:outerShdw blurRad="38100" dist="38100" dir="2700000" algn="tl">
                    <a:srgbClr val="000000">
                      <a:alpha val="43137"/>
                    </a:srgbClr>
                  </a:outerShdw>
                </a:effectLst>
                <a:latin typeface="Alexandria"/>
                <a:ea typeface="Noto Sans" pitchFamily="34" charset="-122"/>
                <a:cs typeface="Noto Sans" pitchFamily="34" charset="-120"/>
              </a:rPr>
              <a:t>Prevention:</a:t>
            </a:r>
          </a:p>
          <a:p>
            <a:pPr lvl="0" algn="just">
              <a:defRPr/>
            </a:pPr>
            <a:endParaRPr lang="en-US" sz="2400" b="1" u="sng" dirty="0">
              <a:solidFill>
                <a:schemeClr val="tx1"/>
              </a:solidFill>
              <a:effectLst>
                <a:outerShdw blurRad="38100" dist="38100" dir="2700000" algn="tl">
                  <a:srgbClr val="000000">
                    <a:alpha val="43137"/>
                  </a:srgbClr>
                </a:outerShdw>
              </a:effectLst>
              <a:latin typeface="Alexandria"/>
              <a:ea typeface="Noto Sans" pitchFamily="34" charset="-122"/>
              <a:cs typeface="Noto Sans" pitchFamily="34" charset="-120"/>
            </a:endParaRP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Continuously inventory versions of client-side and server-side components</a:t>
            </a:r>
          </a:p>
          <a:p>
            <a:pPr marL="342900" lvl="0" indent="-342900" algn="just">
              <a:lnSpc>
                <a:spcPct val="150000"/>
              </a:lnSpc>
              <a:buFont typeface="Wingdings" panose="05000000000000000000" pitchFamily="2" charset="2"/>
              <a:buChar char="q"/>
              <a:defRPr/>
            </a:pPr>
            <a:r>
              <a:rPr lang="en-US" sz="2400" b="1" dirty="0">
                <a:solidFill>
                  <a:schemeClr val="tx1"/>
                </a:solidFill>
                <a:latin typeface="Alexandria"/>
                <a:ea typeface="Noto Sans" pitchFamily="34" charset="-122"/>
                <a:cs typeface="Noto Sans" pitchFamily="34" charset="-120"/>
              </a:rPr>
              <a:t>Monitor</a:t>
            </a:r>
            <a:r>
              <a:rPr lang="en-US" sz="2400" dirty="0">
                <a:solidFill>
                  <a:schemeClr val="tx1"/>
                </a:solidFill>
                <a:latin typeface="Alexandria"/>
                <a:ea typeface="Noto Sans" pitchFamily="34" charset="-122"/>
                <a:cs typeface="Noto Sans" pitchFamily="34" charset="-120"/>
              </a:rPr>
              <a:t> sources like CVE and NVD for vulnerabilities</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Use software composition </a:t>
            </a:r>
            <a:r>
              <a:rPr lang="en-US" sz="2400" b="1" dirty="0">
                <a:solidFill>
                  <a:schemeClr val="tx1"/>
                </a:solidFill>
                <a:latin typeface="Alexandria"/>
                <a:ea typeface="Noto Sans" pitchFamily="34" charset="-122"/>
                <a:cs typeface="Noto Sans" pitchFamily="34" charset="-120"/>
              </a:rPr>
              <a:t>analysis tools</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Obtain components from </a:t>
            </a:r>
            <a:r>
              <a:rPr lang="en-US" sz="2400" b="1" dirty="0">
                <a:solidFill>
                  <a:schemeClr val="tx1"/>
                </a:solidFill>
                <a:latin typeface="Alexandria"/>
                <a:ea typeface="Noto Sans" pitchFamily="34" charset="-122"/>
                <a:cs typeface="Noto Sans" pitchFamily="34" charset="-120"/>
              </a:rPr>
              <a:t>official sources </a:t>
            </a:r>
            <a:r>
              <a:rPr lang="en-US" sz="2400" dirty="0">
                <a:solidFill>
                  <a:schemeClr val="tx1"/>
                </a:solidFill>
                <a:latin typeface="Alexandria"/>
                <a:ea typeface="Noto Sans" pitchFamily="34" charset="-122"/>
                <a:cs typeface="Noto Sans" pitchFamily="34" charset="-120"/>
              </a:rPr>
              <a:t>over secure links</a:t>
            </a:r>
            <a:endParaRPr lang="en-US" sz="2000" dirty="0">
              <a:solidFill>
                <a:schemeClr val="tx1"/>
              </a:solidFill>
              <a:latin typeface="Alexandria"/>
            </a:endParaRPr>
          </a:p>
        </p:txBody>
      </p:sp>
      <p:pic>
        <p:nvPicPr>
          <p:cNvPr id="7" name="Graphic 21">
            <a:extLst>
              <a:ext uri="{FF2B5EF4-FFF2-40B4-BE49-F238E27FC236}">
                <a16:creationId xmlns:a16="http://schemas.microsoft.com/office/drawing/2014/main" id="{AD6BF400-A2DC-FEFB-FDC2-7E1AD69021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AADB4ED-5F4B-C767-6D23-560F5E33FEB7}"/>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2527378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74162-BB1E-3614-350B-CBC2DA8195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C025E1-EFA0-8CCC-3218-EFF9AA6898F2}"/>
              </a:ext>
            </a:extLst>
          </p:cNvPr>
          <p:cNvSpPr/>
          <p:nvPr/>
        </p:nvSpPr>
        <p:spPr>
          <a:xfrm>
            <a:off x="398584" y="1453663"/>
            <a:ext cx="7748953" cy="5275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400" b="1" dirty="0">
                <a:solidFill>
                  <a:schemeClr val="accent1"/>
                </a:solidFill>
                <a:latin typeface="Alexandria"/>
              </a:rPr>
              <a:t>A07 Identification and Authentication Failures</a:t>
            </a:r>
          </a:p>
          <a:p>
            <a:pPr lvl="0" algn="just">
              <a:defRPr/>
            </a:pPr>
            <a:r>
              <a:rPr lang="en-US" sz="2000" dirty="0">
                <a:solidFill>
                  <a:schemeClr val="tx1"/>
                </a:solidFill>
                <a:latin typeface="Alexandria"/>
                <a:ea typeface="Noto Sans" pitchFamily="34" charset="-122"/>
                <a:cs typeface="Noto Sans" pitchFamily="34" charset="-120"/>
              </a:rPr>
              <a:t>occur when functions related to user identity, authentication, or session management are implemented incorrectly.</a:t>
            </a:r>
          </a:p>
          <a:p>
            <a:pPr lvl="0" algn="just">
              <a:defRPr/>
            </a:pPr>
            <a:endParaRPr lang="en-US" sz="2000" dirty="0">
              <a:solidFill>
                <a:schemeClr val="tx1"/>
              </a:solidFill>
              <a:latin typeface="Alexandria"/>
              <a:ea typeface="Noto Sans" pitchFamily="34" charset="-122"/>
              <a:cs typeface="Noto Sans" pitchFamily="34" charset="-120"/>
            </a:endParaRPr>
          </a:p>
          <a:p>
            <a:pPr lvl="0" algn="just">
              <a:defRPr/>
            </a:pPr>
            <a:r>
              <a:rPr lang="en-US" sz="2000" b="1" dirty="0">
                <a:solidFill>
                  <a:schemeClr val="tx1"/>
                </a:solidFill>
                <a:latin typeface="Alexandria"/>
                <a:ea typeface="Noto Sans" pitchFamily="34" charset="-122"/>
                <a:cs typeface="Noto Sans" pitchFamily="34" charset="-120"/>
              </a:rPr>
              <a:t>Real-world Example</a:t>
            </a:r>
          </a:p>
          <a:p>
            <a:pPr lvl="0" algn="just">
              <a:defRPr/>
            </a:pPr>
            <a:r>
              <a:rPr lang="en-US" sz="2000" dirty="0">
                <a:solidFill>
                  <a:schemeClr val="tx1"/>
                </a:solidFill>
                <a:latin typeface="Alexandria"/>
                <a:ea typeface="Noto Sans" pitchFamily="34" charset="-122"/>
                <a:cs typeface="Noto Sans" pitchFamily="34" charset="-120"/>
              </a:rPr>
              <a:t>A web application allows unlimited login attempts without</a:t>
            </a:r>
          </a:p>
          <a:p>
            <a:pPr lvl="0" algn="just">
              <a:defRPr/>
            </a:pPr>
            <a:r>
              <a:rPr lang="en-US" sz="2000" dirty="0">
                <a:solidFill>
                  <a:schemeClr val="tx1"/>
                </a:solidFill>
                <a:latin typeface="Alexandria"/>
                <a:ea typeface="Noto Sans" pitchFamily="34" charset="-122"/>
                <a:cs typeface="Noto Sans" pitchFamily="34" charset="-120"/>
              </a:rPr>
              <a:t>any account lockout mechanism, making it vulnerable to</a:t>
            </a:r>
          </a:p>
          <a:p>
            <a:pPr lvl="0" algn="just">
              <a:defRPr/>
            </a:pPr>
            <a:r>
              <a:rPr lang="en-US" sz="2000" dirty="0">
                <a:solidFill>
                  <a:schemeClr val="tx1"/>
                </a:solidFill>
                <a:latin typeface="Alexandria"/>
                <a:ea typeface="Noto Sans" pitchFamily="34" charset="-122"/>
                <a:cs typeface="Noto Sans" pitchFamily="34" charset="-120"/>
              </a:rPr>
              <a:t>brute force attacks against user passwords.</a:t>
            </a:r>
          </a:p>
        </p:txBody>
      </p:sp>
      <p:pic>
        <p:nvPicPr>
          <p:cNvPr id="7" name="Graphic 21">
            <a:extLst>
              <a:ext uri="{FF2B5EF4-FFF2-40B4-BE49-F238E27FC236}">
                <a16:creationId xmlns:a16="http://schemas.microsoft.com/office/drawing/2014/main" id="{2873FFE5-28D3-3023-4A2E-FC38B70FE3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9BDE67D-F1C2-D5E1-8B13-66B98F2AE55B}"/>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pic>
        <p:nvPicPr>
          <p:cNvPr id="4" name="Picture 3">
            <a:extLst>
              <a:ext uri="{FF2B5EF4-FFF2-40B4-BE49-F238E27FC236}">
                <a16:creationId xmlns:a16="http://schemas.microsoft.com/office/drawing/2014/main" id="{35196141-F02E-AE47-C8C9-5EEDC0D8E186}"/>
              </a:ext>
            </a:extLst>
          </p:cNvPr>
          <p:cNvPicPr>
            <a:picLocks noChangeAspect="1"/>
          </p:cNvPicPr>
          <p:nvPr/>
        </p:nvPicPr>
        <p:blipFill>
          <a:blip r:embed="rId4"/>
          <a:stretch>
            <a:fillRect/>
          </a:stretch>
        </p:blipFill>
        <p:spPr>
          <a:xfrm>
            <a:off x="8232655" y="1887415"/>
            <a:ext cx="3959345" cy="3959345"/>
          </a:xfrm>
          <a:prstGeom prst="rect">
            <a:avLst/>
          </a:prstGeom>
        </p:spPr>
      </p:pic>
    </p:spTree>
    <p:extLst>
      <p:ext uri="{BB962C8B-B14F-4D97-AF65-F5344CB8AC3E}">
        <p14:creationId xmlns:p14="http://schemas.microsoft.com/office/powerpoint/2010/main" val="3768024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8C2927-6036-C23F-9BBA-6A591C3032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3DB48C-BEF7-EB07-867B-965C5762CA24}"/>
              </a:ext>
            </a:extLst>
          </p:cNvPr>
          <p:cNvSpPr/>
          <p:nvPr/>
        </p:nvSpPr>
        <p:spPr>
          <a:xfrm>
            <a:off x="398583" y="1345306"/>
            <a:ext cx="11585407"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400" b="1" dirty="0">
                <a:solidFill>
                  <a:schemeClr val="accent1"/>
                </a:solidFill>
                <a:latin typeface="Alexandria"/>
              </a:rPr>
              <a:t>A07 </a:t>
            </a:r>
            <a:r>
              <a:rPr lang="en-US" sz="2000" b="1" dirty="0">
                <a:solidFill>
                  <a:schemeClr val="accent1"/>
                </a:solidFill>
                <a:latin typeface="Alexandria"/>
              </a:rPr>
              <a:t>Identification</a:t>
            </a:r>
            <a:r>
              <a:rPr lang="en-US" sz="2400" b="1" dirty="0">
                <a:solidFill>
                  <a:schemeClr val="accent1"/>
                </a:solidFill>
                <a:latin typeface="Alexandria"/>
              </a:rPr>
              <a:t> and Authentication Failures</a:t>
            </a:r>
            <a:endParaRPr lang="en-US" sz="2000" dirty="0">
              <a:solidFill>
                <a:schemeClr val="tx1"/>
              </a:solidFill>
              <a:latin typeface="Alexandria"/>
              <a:ea typeface="Noto Sans" pitchFamily="34" charset="-122"/>
              <a:cs typeface="Noto Sans" pitchFamily="34" charset="-120"/>
            </a:endParaRPr>
          </a:p>
          <a:p>
            <a:pPr lvl="0" algn="just">
              <a:defRPr/>
            </a:pPr>
            <a:r>
              <a:rPr lang="en-US" sz="2000" b="1" u="sng" dirty="0">
                <a:solidFill>
                  <a:schemeClr val="tx1"/>
                </a:solidFill>
                <a:latin typeface="Alexandria"/>
                <a:ea typeface="Noto Sans" pitchFamily="34" charset="-122"/>
                <a:cs typeface="Noto Sans" pitchFamily="34" charset="-120"/>
              </a:rPr>
              <a:t>Examples</a:t>
            </a:r>
          </a:p>
          <a:p>
            <a:pPr marL="342900" lvl="0" indent="-342900" algn="just">
              <a:buFont typeface="Wingdings" panose="05000000000000000000" pitchFamily="2" charset="2"/>
              <a:buChar char="§"/>
              <a:defRPr/>
            </a:pPr>
            <a:r>
              <a:rPr lang="en-US" sz="2000" dirty="0">
                <a:solidFill>
                  <a:schemeClr val="tx1"/>
                </a:solidFill>
                <a:latin typeface="Alexandria"/>
                <a:ea typeface="Noto Sans" pitchFamily="34" charset="-122"/>
                <a:cs typeface="Noto Sans" pitchFamily="34" charset="-120"/>
              </a:rPr>
              <a:t>Permitting weak or default passwords</a:t>
            </a:r>
          </a:p>
          <a:p>
            <a:pPr marL="342900" lvl="0" indent="-342900" algn="just">
              <a:buFont typeface="Wingdings" panose="05000000000000000000" pitchFamily="2" charset="2"/>
              <a:buChar char="§"/>
              <a:defRPr/>
            </a:pPr>
            <a:r>
              <a:rPr lang="en-US" sz="2000" dirty="0">
                <a:solidFill>
                  <a:schemeClr val="tx1"/>
                </a:solidFill>
                <a:latin typeface="Alexandria"/>
                <a:ea typeface="Noto Sans" pitchFamily="34" charset="-122"/>
                <a:cs typeface="Noto Sans" pitchFamily="34" charset="-120"/>
              </a:rPr>
              <a:t>Weak credential recovery and forgot-password processes</a:t>
            </a:r>
          </a:p>
          <a:p>
            <a:pPr marL="342900" lvl="0" indent="-342900" algn="just">
              <a:buFont typeface="Wingdings" panose="05000000000000000000" pitchFamily="2" charset="2"/>
              <a:buChar char="§"/>
              <a:defRPr/>
            </a:pPr>
            <a:r>
              <a:rPr lang="en-US" sz="2000" dirty="0">
                <a:solidFill>
                  <a:schemeClr val="tx1"/>
                </a:solidFill>
                <a:latin typeface="Alexandria"/>
                <a:ea typeface="Noto Sans" pitchFamily="34" charset="-122"/>
                <a:cs typeface="Noto Sans" pitchFamily="34" charset="-120"/>
              </a:rPr>
              <a:t>Storing passwords in plain text or weakly hashed formats</a:t>
            </a:r>
          </a:p>
          <a:p>
            <a:pPr marL="342900" lvl="0" indent="-342900" algn="just">
              <a:buFont typeface="Wingdings" panose="05000000000000000000" pitchFamily="2" charset="2"/>
              <a:buChar char="§"/>
              <a:defRPr/>
            </a:pPr>
            <a:r>
              <a:rPr lang="en-US" sz="2000" dirty="0">
                <a:solidFill>
                  <a:schemeClr val="tx1"/>
                </a:solidFill>
                <a:latin typeface="Alexandria"/>
                <a:ea typeface="Noto Sans" pitchFamily="34" charset="-122"/>
                <a:cs typeface="Noto Sans" pitchFamily="34" charset="-120"/>
              </a:rPr>
              <a:t>Missing or ineffective multi-factor authentication</a:t>
            </a:r>
          </a:p>
          <a:p>
            <a:pPr marL="342900" lvl="0" indent="-342900" algn="just">
              <a:buFont typeface="Wingdings" panose="05000000000000000000" pitchFamily="2" charset="2"/>
              <a:buChar char="§"/>
              <a:defRPr/>
            </a:pPr>
            <a:r>
              <a:rPr lang="en-US" sz="2000" dirty="0">
                <a:solidFill>
                  <a:schemeClr val="tx1"/>
                </a:solidFill>
                <a:latin typeface="Alexandria"/>
                <a:ea typeface="Noto Sans" pitchFamily="34" charset="-122"/>
                <a:cs typeface="Noto Sans" pitchFamily="34" charset="-120"/>
              </a:rPr>
              <a:t>Exposing session IDs in URLs or not invalidating them properly</a:t>
            </a:r>
          </a:p>
          <a:p>
            <a:pPr marL="342900" lvl="0" indent="-342900" algn="just">
              <a:buFont typeface="Wingdings" panose="05000000000000000000" pitchFamily="2" charset="2"/>
              <a:buChar char="§"/>
              <a:defRPr/>
            </a:pPr>
            <a:endParaRPr lang="en-US" sz="1050" dirty="0">
              <a:solidFill>
                <a:schemeClr val="tx1"/>
              </a:solidFill>
              <a:latin typeface="Alexandria"/>
              <a:ea typeface="Noto Sans" pitchFamily="34" charset="-122"/>
              <a:cs typeface="Noto Sans" pitchFamily="34" charset="-120"/>
            </a:endParaRPr>
          </a:p>
          <a:p>
            <a:pPr algn="just">
              <a:defRPr/>
            </a:pPr>
            <a:r>
              <a:rPr lang="en-US" sz="2000" b="1" u="sng" dirty="0">
                <a:solidFill>
                  <a:schemeClr val="tx1"/>
                </a:solidFill>
                <a:latin typeface="Alexandria"/>
                <a:ea typeface="Noto Sans" pitchFamily="34" charset="-122"/>
                <a:cs typeface="Noto Sans" pitchFamily="34" charset="-120"/>
              </a:rPr>
              <a:t>Prevention:</a:t>
            </a:r>
          </a:p>
          <a:p>
            <a:pPr marL="342900" lvl="0" indent="-342900" algn="just">
              <a:buFont typeface="Wingdings" panose="05000000000000000000" pitchFamily="2" charset="2"/>
              <a:buChar char="§"/>
              <a:defRPr/>
            </a:pPr>
            <a:r>
              <a:rPr lang="en-US" sz="2000" dirty="0">
                <a:solidFill>
                  <a:schemeClr val="tx1"/>
                </a:solidFill>
                <a:latin typeface="Alexandria"/>
                <a:ea typeface="Noto Sans" pitchFamily="34" charset="-122"/>
                <a:cs typeface="Noto Sans" pitchFamily="34" charset="-120"/>
              </a:rPr>
              <a:t>Implement multi-factor authentication where possible</a:t>
            </a:r>
          </a:p>
          <a:p>
            <a:pPr marL="342900" lvl="0" indent="-342900" algn="just">
              <a:buFont typeface="Wingdings" panose="05000000000000000000" pitchFamily="2" charset="2"/>
              <a:buChar char="§"/>
              <a:defRPr/>
            </a:pPr>
            <a:r>
              <a:rPr lang="en-US" sz="2000" dirty="0">
                <a:solidFill>
                  <a:schemeClr val="tx1"/>
                </a:solidFill>
                <a:latin typeface="Alexandria"/>
                <a:ea typeface="Noto Sans" pitchFamily="34" charset="-122"/>
                <a:cs typeface="Noto Sans" pitchFamily="34" charset="-120"/>
              </a:rPr>
              <a:t>Enforce strong password policies and checks</a:t>
            </a:r>
          </a:p>
          <a:p>
            <a:pPr marL="342900" lvl="0" indent="-342900" algn="just">
              <a:buFont typeface="Wingdings" panose="05000000000000000000" pitchFamily="2" charset="2"/>
              <a:buChar char="§"/>
              <a:defRPr/>
            </a:pPr>
            <a:r>
              <a:rPr lang="en-US" sz="2000" dirty="0">
                <a:solidFill>
                  <a:schemeClr val="tx1"/>
                </a:solidFill>
                <a:latin typeface="Alexandria"/>
                <a:ea typeface="Noto Sans" pitchFamily="34" charset="-122"/>
                <a:cs typeface="Noto Sans" pitchFamily="34" charset="-120"/>
              </a:rPr>
              <a:t>Limit or delay failed login attempts</a:t>
            </a:r>
          </a:p>
          <a:p>
            <a:pPr marL="342900" lvl="0" indent="-342900" algn="just">
              <a:buFont typeface="Wingdings" panose="05000000000000000000" pitchFamily="2" charset="2"/>
              <a:buChar char="§"/>
              <a:defRPr/>
            </a:pPr>
            <a:r>
              <a:rPr lang="en-US" sz="2000" dirty="0">
                <a:solidFill>
                  <a:schemeClr val="tx1"/>
                </a:solidFill>
                <a:latin typeface="Alexandria"/>
                <a:ea typeface="Noto Sans" pitchFamily="34" charset="-122"/>
                <a:cs typeface="Noto Sans" pitchFamily="34" charset="-120"/>
              </a:rPr>
              <a:t>Use secure session management with proper timeout and invalidation</a:t>
            </a:r>
          </a:p>
          <a:p>
            <a:pPr marL="342900" lvl="0" indent="-342900" algn="just">
              <a:buFont typeface="Wingdings" panose="05000000000000000000" pitchFamily="2" charset="2"/>
              <a:buChar char="§"/>
              <a:defRPr/>
            </a:pPr>
            <a:r>
              <a:rPr lang="en-US" sz="2000" dirty="0">
                <a:solidFill>
                  <a:schemeClr val="tx1"/>
                </a:solidFill>
                <a:latin typeface="Alexandria"/>
                <a:ea typeface="Noto Sans" pitchFamily="34" charset="-122"/>
                <a:cs typeface="Noto Sans" pitchFamily="34" charset="-120"/>
              </a:rPr>
              <a:t>Test authentication mechanisms against common attack vectors</a:t>
            </a:r>
          </a:p>
        </p:txBody>
      </p:sp>
      <p:pic>
        <p:nvPicPr>
          <p:cNvPr id="7" name="Graphic 21">
            <a:extLst>
              <a:ext uri="{FF2B5EF4-FFF2-40B4-BE49-F238E27FC236}">
                <a16:creationId xmlns:a16="http://schemas.microsoft.com/office/drawing/2014/main" id="{5A92DC69-262C-EADB-9536-3B980E5E35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29843B8-0B23-AE28-3381-06F29C50ED50}"/>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4152548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1297B-6847-E7A5-21A3-7D89F494F6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DE5608-1343-4BA9-A42C-7582405E5FEA}"/>
              </a:ext>
            </a:extLst>
          </p:cNvPr>
          <p:cNvSpPr/>
          <p:nvPr/>
        </p:nvSpPr>
        <p:spPr>
          <a:xfrm>
            <a:off x="398583" y="1345306"/>
            <a:ext cx="11585407"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A08 Software and Data Integrity Failures</a:t>
            </a:r>
          </a:p>
          <a:p>
            <a:pPr lvl="0" algn="just">
              <a:lnSpc>
                <a:spcPct val="150000"/>
              </a:lnSpc>
              <a:defRPr/>
            </a:pPr>
            <a:r>
              <a:rPr lang="en-US" sz="2400" dirty="0">
                <a:solidFill>
                  <a:schemeClr val="tx1"/>
                </a:solidFill>
                <a:latin typeface="Alexandria"/>
                <a:ea typeface="Noto Sans" pitchFamily="34" charset="-122"/>
                <a:cs typeface="Noto Sans" pitchFamily="34" charset="-120"/>
              </a:rPr>
              <a:t>Code and infrastructure that don't protect against integrity violations, including insecure deserialization.</a:t>
            </a:r>
          </a:p>
          <a:p>
            <a:pPr lvl="0" algn="just">
              <a:lnSpc>
                <a:spcPct val="150000"/>
              </a:lnSpc>
              <a:defRPr/>
            </a:pPr>
            <a:r>
              <a:rPr lang="en-US" sz="2400" b="1" dirty="0">
                <a:solidFill>
                  <a:schemeClr val="tx1"/>
                </a:solidFill>
                <a:effectLst>
                  <a:outerShdw blurRad="38100" dist="38100" dir="2700000" algn="tl">
                    <a:srgbClr val="000000">
                      <a:alpha val="43137"/>
                    </a:srgbClr>
                  </a:outerShdw>
                </a:effectLst>
                <a:latin typeface="Alexandria"/>
                <a:ea typeface="Noto Sans" pitchFamily="34" charset="-122"/>
                <a:cs typeface="Noto Sans" pitchFamily="34" charset="-120"/>
              </a:rPr>
              <a:t>Examples:</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Insecure deserialization of user data</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Unsigned software updates</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Lack of integrity checks on critical data</a:t>
            </a:r>
          </a:p>
        </p:txBody>
      </p:sp>
      <p:pic>
        <p:nvPicPr>
          <p:cNvPr id="7" name="Graphic 21">
            <a:extLst>
              <a:ext uri="{FF2B5EF4-FFF2-40B4-BE49-F238E27FC236}">
                <a16:creationId xmlns:a16="http://schemas.microsoft.com/office/drawing/2014/main" id="{A601ED9F-F605-6B6B-6033-F709515BB7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F927449-E106-2FA1-A7A8-52A3DB1806DD}"/>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148413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BAAE7-1D39-34EE-509C-FE485A460B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A857F7-8FC3-2122-1DA0-6F60F8835794}"/>
              </a:ext>
            </a:extLst>
          </p:cNvPr>
          <p:cNvSpPr/>
          <p:nvPr/>
        </p:nvSpPr>
        <p:spPr>
          <a:xfrm>
            <a:off x="398583" y="1345306"/>
            <a:ext cx="11585407"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A08 Software and Data Integrity Failures</a:t>
            </a:r>
          </a:p>
          <a:p>
            <a:pPr lvl="0" algn="just">
              <a:lnSpc>
                <a:spcPct val="150000"/>
              </a:lnSpc>
              <a:defRPr/>
            </a:pPr>
            <a:endParaRPr lang="en-US" sz="2400" dirty="0">
              <a:solidFill>
                <a:schemeClr val="tx1"/>
              </a:solidFill>
              <a:latin typeface="Alexandria"/>
              <a:ea typeface="Noto Sans" pitchFamily="34" charset="-122"/>
              <a:cs typeface="Noto Sans" pitchFamily="34" charset="-120"/>
            </a:endParaRPr>
          </a:p>
          <a:p>
            <a:pPr lvl="0" algn="just">
              <a:lnSpc>
                <a:spcPct val="150000"/>
              </a:lnSpc>
              <a:defRPr/>
            </a:pPr>
            <a:r>
              <a:rPr lang="en-US" sz="2400" b="1" dirty="0">
                <a:solidFill>
                  <a:schemeClr val="tx1"/>
                </a:solidFill>
                <a:effectLst>
                  <a:outerShdw blurRad="38100" dist="38100" dir="2700000" algn="tl">
                    <a:srgbClr val="000000">
                      <a:alpha val="43137"/>
                    </a:srgbClr>
                  </a:outerShdw>
                </a:effectLst>
                <a:latin typeface="Alexandria"/>
                <a:ea typeface="Noto Sans" pitchFamily="34" charset="-122"/>
                <a:cs typeface="Noto Sans" pitchFamily="34" charset="-120"/>
              </a:rPr>
              <a:t>Prevention</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Digital signatures for critical data</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Integrity checks and validation</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Secure deserialization practices</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Supply chain security measures</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Code signing for software distribution</a:t>
            </a:r>
          </a:p>
        </p:txBody>
      </p:sp>
      <p:pic>
        <p:nvPicPr>
          <p:cNvPr id="7" name="Graphic 21">
            <a:extLst>
              <a:ext uri="{FF2B5EF4-FFF2-40B4-BE49-F238E27FC236}">
                <a16:creationId xmlns:a16="http://schemas.microsoft.com/office/drawing/2014/main" id="{7B1A9D6A-3B78-2352-7565-01A71CFA29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8ACD1A-D838-88C7-CAB4-566218AA5295}"/>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4232751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0D0F2E-3D47-46D3-77E2-55655E0F65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714199-335A-5214-0E8F-8CB14F51AA34}"/>
              </a:ext>
            </a:extLst>
          </p:cNvPr>
          <p:cNvSpPr/>
          <p:nvPr/>
        </p:nvSpPr>
        <p:spPr>
          <a:xfrm>
            <a:off x="398583" y="1345306"/>
            <a:ext cx="11585407"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A09 Security Logging and Monitoring Failures</a:t>
            </a:r>
          </a:p>
          <a:p>
            <a:pPr lvl="0" algn="just">
              <a:lnSpc>
                <a:spcPct val="150000"/>
              </a:lnSpc>
              <a:defRPr/>
            </a:pPr>
            <a:r>
              <a:rPr lang="en-US" sz="2400" dirty="0">
                <a:solidFill>
                  <a:schemeClr val="tx1"/>
                </a:solidFill>
                <a:latin typeface="Alexandria"/>
                <a:ea typeface="Noto Sans" pitchFamily="34" charset="-122"/>
                <a:cs typeface="Noto Sans" pitchFamily="34" charset="-120"/>
              </a:rPr>
              <a:t>Insufficient logging, detection, monitoring, and active response to security events.</a:t>
            </a:r>
          </a:p>
          <a:p>
            <a:pPr lvl="0" algn="just">
              <a:lnSpc>
                <a:spcPct val="150000"/>
              </a:lnSpc>
              <a:defRPr/>
            </a:pPr>
            <a:r>
              <a:rPr lang="en-US" sz="2400" b="1" dirty="0">
                <a:solidFill>
                  <a:schemeClr val="tx1"/>
                </a:solidFill>
                <a:effectLst>
                  <a:outerShdw blurRad="38100" dist="38100" dir="2700000" algn="tl">
                    <a:srgbClr val="000000">
                      <a:alpha val="43137"/>
                    </a:srgbClr>
                  </a:outerShdw>
                </a:effectLst>
                <a:latin typeface="Alexandria"/>
                <a:ea typeface="Noto Sans" pitchFamily="34" charset="-122"/>
                <a:cs typeface="Noto Sans" pitchFamily="34" charset="-120"/>
              </a:rPr>
              <a:t>Prevention</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Comprehensive logging strategy</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Real-time monitoring and alerting</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Log integrity protection</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Security Information and Event Management (SIEM)</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Regular log review and analysis</a:t>
            </a:r>
          </a:p>
        </p:txBody>
      </p:sp>
      <p:pic>
        <p:nvPicPr>
          <p:cNvPr id="7" name="Graphic 21">
            <a:extLst>
              <a:ext uri="{FF2B5EF4-FFF2-40B4-BE49-F238E27FC236}">
                <a16:creationId xmlns:a16="http://schemas.microsoft.com/office/drawing/2014/main" id="{05278A8B-5495-11A4-E313-8A1D755F8C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8DC8FD6-962B-BA58-B048-602CED97E539}"/>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332036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41F94-A0F2-4B2D-D759-44DCC278A3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1D47C6-56A5-E183-79F2-CC8FF80961A5}"/>
              </a:ext>
            </a:extLst>
          </p:cNvPr>
          <p:cNvSpPr/>
          <p:nvPr/>
        </p:nvSpPr>
        <p:spPr>
          <a:xfrm>
            <a:off x="398583" y="1345306"/>
            <a:ext cx="11585407"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A10 Server-Side Request Forgery (SSRF)</a:t>
            </a:r>
          </a:p>
          <a:p>
            <a:pPr lvl="0" algn="just">
              <a:lnSpc>
                <a:spcPct val="150000"/>
              </a:lnSpc>
              <a:defRPr/>
            </a:pPr>
            <a:r>
              <a:rPr lang="en-US" sz="2400" dirty="0">
                <a:solidFill>
                  <a:schemeClr val="tx1"/>
                </a:solidFill>
                <a:latin typeface="Alexandria"/>
                <a:ea typeface="Noto Sans" pitchFamily="34" charset="-122"/>
                <a:cs typeface="Noto Sans" pitchFamily="34" charset="-120"/>
              </a:rPr>
              <a:t>When a web application fetches a remote resource without validating the user-supplied URL.</a:t>
            </a:r>
          </a:p>
          <a:p>
            <a:pPr lvl="0" algn="just">
              <a:lnSpc>
                <a:spcPct val="150000"/>
              </a:lnSpc>
              <a:defRPr/>
            </a:pPr>
            <a:r>
              <a:rPr lang="en-US" sz="2400" b="1" dirty="0">
                <a:solidFill>
                  <a:schemeClr val="tx1"/>
                </a:solidFill>
                <a:effectLst>
                  <a:outerShdw blurRad="38100" dist="38100" dir="2700000" algn="tl">
                    <a:srgbClr val="000000">
                      <a:alpha val="43137"/>
                    </a:srgbClr>
                  </a:outerShdw>
                </a:effectLst>
                <a:latin typeface="Alexandria"/>
                <a:ea typeface="Noto Sans" pitchFamily="34" charset="-122"/>
                <a:cs typeface="Noto Sans" pitchFamily="34" charset="-120"/>
              </a:rPr>
              <a:t>Example</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Accessing internal services through the application</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Reading local files via file:// schemes</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Scanning internal networks</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Bypassing firewalls and access controls</a:t>
            </a:r>
          </a:p>
        </p:txBody>
      </p:sp>
      <p:pic>
        <p:nvPicPr>
          <p:cNvPr id="7" name="Graphic 21">
            <a:extLst>
              <a:ext uri="{FF2B5EF4-FFF2-40B4-BE49-F238E27FC236}">
                <a16:creationId xmlns:a16="http://schemas.microsoft.com/office/drawing/2014/main" id="{49F4EEF7-0D91-FC13-AE7F-E5B604C64F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172CB47-1760-9044-58BE-3D2B75F89C86}"/>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4238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3D2EF-BA3B-AC5A-ED6C-AAB131D9D0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683844-9ADF-7B2A-2C38-A540EC28B760}"/>
              </a:ext>
            </a:extLst>
          </p:cNvPr>
          <p:cNvSpPr/>
          <p:nvPr/>
        </p:nvSpPr>
        <p:spPr>
          <a:xfrm>
            <a:off x="398583" y="1345306"/>
            <a:ext cx="11585407"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A10 Server-Side Request Forgery (SSRF)</a:t>
            </a:r>
          </a:p>
          <a:p>
            <a:pPr lvl="0" algn="just">
              <a:lnSpc>
                <a:spcPct val="150000"/>
              </a:lnSpc>
              <a:defRPr/>
            </a:pPr>
            <a:endParaRPr lang="en-US" sz="2800" b="1" dirty="0">
              <a:solidFill>
                <a:schemeClr val="accent1"/>
              </a:solidFill>
              <a:latin typeface="Alexandria"/>
            </a:endParaRPr>
          </a:p>
          <a:p>
            <a:pPr lvl="0" algn="just">
              <a:lnSpc>
                <a:spcPct val="150000"/>
              </a:lnSpc>
              <a:defRPr/>
            </a:pPr>
            <a:r>
              <a:rPr lang="en-US" sz="2400" b="1" dirty="0">
                <a:solidFill>
                  <a:schemeClr val="tx1"/>
                </a:solidFill>
                <a:effectLst>
                  <a:outerShdw blurRad="38100" dist="38100" dir="2700000" algn="tl">
                    <a:srgbClr val="000000">
                      <a:alpha val="43137"/>
                    </a:srgbClr>
                  </a:outerShdw>
                </a:effectLst>
                <a:latin typeface="Alexandria"/>
                <a:ea typeface="Noto Sans" pitchFamily="34" charset="-122"/>
                <a:cs typeface="Noto Sans" pitchFamily="34" charset="-120"/>
              </a:rPr>
              <a:t>Prevention</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URL validation and allowlist</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Network-level controls</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Disable unnecessary URL schemes</a:t>
            </a:r>
          </a:p>
          <a:p>
            <a:pPr marL="342900" lvl="0" indent="-342900" algn="just">
              <a:lnSpc>
                <a:spcPct val="150000"/>
              </a:lnSpc>
              <a:buFont typeface="Wingdings" panose="05000000000000000000" pitchFamily="2" charset="2"/>
              <a:buChar char="q"/>
              <a:defRPr/>
            </a:pPr>
            <a:r>
              <a:rPr lang="en-US" sz="2400" dirty="0">
                <a:solidFill>
                  <a:schemeClr val="tx1"/>
                </a:solidFill>
                <a:latin typeface="Alexandria"/>
                <a:ea typeface="Noto Sans" pitchFamily="34" charset="-122"/>
                <a:cs typeface="Noto Sans" pitchFamily="34" charset="-120"/>
              </a:rPr>
              <a:t>Regular security assessments</a:t>
            </a:r>
          </a:p>
        </p:txBody>
      </p:sp>
      <p:pic>
        <p:nvPicPr>
          <p:cNvPr id="7" name="Graphic 21">
            <a:extLst>
              <a:ext uri="{FF2B5EF4-FFF2-40B4-BE49-F238E27FC236}">
                <a16:creationId xmlns:a16="http://schemas.microsoft.com/office/drawing/2014/main" id="{203E553B-D587-A548-1E0B-6AF4FDAA68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663EF35-8EAB-E82B-FA29-15AA57F8A9A0}"/>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1937613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57712-0DC3-59D8-329E-D1F8FE4C01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66E6B0-FA40-2F97-B8DC-EC32DBE93F28}"/>
              </a:ext>
            </a:extLst>
          </p:cNvPr>
          <p:cNvSpPr/>
          <p:nvPr/>
        </p:nvSpPr>
        <p:spPr>
          <a:xfrm>
            <a:off x="617280" y="1685495"/>
            <a:ext cx="1149265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400" b="1" dirty="0">
                <a:solidFill>
                  <a:schemeClr val="tx1"/>
                </a:solidFill>
                <a:latin typeface="Alexandria"/>
              </a:rPr>
              <a:t>To ensure applications are secure, various testing methodologies are employed throughout the development process</a:t>
            </a:r>
          </a:p>
          <a:p>
            <a:pPr marL="457200" lvl="0" indent="-457200" algn="just">
              <a:lnSpc>
                <a:spcPct val="150000"/>
              </a:lnSpc>
              <a:buFont typeface="+mj-lt"/>
              <a:buAutoNum type="arabicPeriod"/>
              <a:defRPr/>
            </a:pPr>
            <a:r>
              <a:rPr lang="en-US" sz="2400" b="1" dirty="0">
                <a:solidFill>
                  <a:schemeClr val="tx1"/>
                </a:solidFill>
                <a:latin typeface="Alexandria"/>
              </a:rPr>
              <a:t>Static Application Security Testing (SAST): </a:t>
            </a:r>
            <a:r>
              <a:rPr lang="en-US" sz="2400" dirty="0">
                <a:solidFill>
                  <a:schemeClr val="tx1"/>
                </a:solidFill>
                <a:latin typeface="Alexandria"/>
              </a:rPr>
              <a:t>This method analyzes an application's source code, bytecode, or binaries for vulnerabilities without executing the application. SAST can be integrated early in the development lifecycle, helping developers identify and fix issues before deployment. It is considered a "</a:t>
            </a:r>
            <a:r>
              <a:rPr lang="en-US" sz="2400" b="1" dirty="0">
                <a:solidFill>
                  <a:schemeClr val="tx1"/>
                </a:solidFill>
                <a:latin typeface="Alexandria"/>
              </a:rPr>
              <a:t>white-box</a:t>
            </a:r>
            <a:r>
              <a:rPr lang="en-US" sz="2400" dirty="0">
                <a:solidFill>
                  <a:schemeClr val="tx1"/>
                </a:solidFill>
                <a:latin typeface="Alexandria"/>
              </a:rPr>
              <a:t>" testing approach.</a:t>
            </a:r>
          </a:p>
        </p:txBody>
      </p:sp>
      <p:pic>
        <p:nvPicPr>
          <p:cNvPr id="7" name="Graphic 21">
            <a:extLst>
              <a:ext uri="{FF2B5EF4-FFF2-40B4-BE49-F238E27FC236}">
                <a16:creationId xmlns:a16="http://schemas.microsoft.com/office/drawing/2014/main" id="{E466D1F0-8114-B07D-BB71-4986301119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A72C852-7A4C-4081-D931-CAC1566C7F73}"/>
              </a:ext>
            </a:extLst>
          </p:cNvPr>
          <p:cNvSpPr txBox="1"/>
          <p:nvPr/>
        </p:nvSpPr>
        <p:spPr>
          <a:xfrm>
            <a:off x="996462" y="1019069"/>
            <a:ext cx="81592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Application Security Testing Methods</a:t>
            </a:r>
          </a:p>
        </p:txBody>
      </p:sp>
    </p:spTree>
    <p:extLst>
      <p:ext uri="{BB962C8B-B14F-4D97-AF65-F5344CB8AC3E}">
        <p14:creationId xmlns:p14="http://schemas.microsoft.com/office/powerpoint/2010/main" val="196478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489EC-8C1A-A8E9-EEF3-DD6CEA2471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050930-4E8A-790A-3A58-962309BCEAC6}"/>
              </a:ext>
            </a:extLst>
          </p:cNvPr>
          <p:cNvSpPr/>
          <p:nvPr/>
        </p:nvSpPr>
        <p:spPr>
          <a:xfrm>
            <a:off x="617280" y="1685495"/>
            <a:ext cx="1149265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400" b="1" dirty="0">
                <a:solidFill>
                  <a:schemeClr val="tx1"/>
                </a:solidFill>
                <a:latin typeface="Alexandria"/>
              </a:rPr>
              <a:t>2.  Dynamic Application Security Testing (DAST): </a:t>
            </a:r>
            <a:r>
              <a:rPr lang="en-US" sz="2400" dirty="0">
                <a:solidFill>
                  <a:schemeClr val="tx1"/>
                </a:solidFill>
                <a:latin typeface="Alexandria"/>
              </a:rPr>
              <a:t>This approach tests the application while it is running to find vulnerabilities in its live environment. DAST simulates real-world attacks and is effective at finding issues related to input validation and authentication. This is a "black-box" testing method.</a:t>
            </a:r>
          </a:p>
        </p:txBody>
      </p:sp>
      <p:pic>
        <p:nvPicPr>
          <p:cNvPr id="7" name="Graphic 21">
            <a:extLst>
              <a:ext uri="{FF2B5EF4-FFF2-40B4-BE49-F238E27FC236}">
                <a16:creationId xmlns:a16="http://schemas.microsoft.com/office/drawing/2014/main" id="{C7D22818-6040-6DC8-7F81-0FA5C91BA1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04CE338-D9E7-4D8B-F6B8-56A51C824BA6}"/>
              </a:ext>
            </a:extLst>
          </p:cNvPr>
          <p:cNvSpPr txBox="1"/>
          <p:nvPr/>
        </p:nvSpPr>
        <p:spPr>
          <a:xfrm>
            <a:off x="996462" y="1019069"/>
            <a:ext cx="81592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Application Security Testing Methods</a:t>
            </a:r>
          </a:p>
        </p:txBody>
      </p:sp>
    </p:spTree>
    <p:extLst>
      <p:ext uri="{BB962C8B-B14F-4D97-AF65-F5344CB8AC3E}">
        <p14:creationId xmlns:p14="http://schemas.microsoft.com/office/powerpoint/2010/main" val="469823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580C5E-BCD0-BB6C-AB4F-47803A11AF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F3511A-B7D8-07DC-C1A3-E9B648F671AA}"/>
              </a:ext>
            </a:extLst>
          </p:cNvPr>
          <p:cNvSpPr/>
          <p:nvPr/>
        </p:nvSpPr>
        <p:spPr>
          <a:xfrm>
            <a:off x="617280" y="1685495"/>
            <a:ext cx="1149265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400" b="1" dirty="0">
                <a:solidFill>
                  <a:schemeClr val="tx1"/>
                </a:solidFill>
                <a:latin typeface="Alexandria"/>
              </a:rPr>
              <a:t>3. Interactive Application Security Testing (IAST): </a:t>
            </a:r>
            <a:r>
              <a:rPr lang="en-US" sz="2400" dirty="0">
                <a:solidFill>
                  <a:schemeClr val="tx1"/>
                </a:solidFill>
                <a:latin typeface="Alexandria"/>
              </a:rPr>
              <a:t>IAST combines elements of both SAST and DAST. It analyzes the code and the runtime environment simultaneously by integrating with the application as it runs, providing detailed insights.</a:t>
            </a:r>
          </a:p>
        </p:txBody>
      </p:sp>
      <p:pic>
        <p:nvPicPr>
          <p:cNvPr id="7" name="Graphic 21">
            <a:extLst>
              <a:ext uri="{FF2B5EF4-FFF2-40B4-BE49-F238E27FC236}">
                <a16:creationId xmlns:a16="http://schemas.microsoft.com/office/drawing/2014/main" id="{2040B82C-5BCF-025F-5521-598119F202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4168E4F-EA6E-00FB-481E-62A8D796A1F1}"/>
              </a:ext>
            </a:extLst>
          </p:cNvPr>
          <p:cNvSpPr txBox="1"/>
          <p:nvPr/>
        </p:nvSpPr>
        <p:spPr>
          <a:xfrm>
            <a:off x="996462" y="1019069"/>
            <a:ext cx="81592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Application Security Testing Methods</a:t>
            </a:r>
          </a:p>
        </p:txBody>
      </p:sp>
    </p:spTree>
    <p:extLst>
      <p:ext uri="{BB962C8B-B14F-4D97-AF65-F5344CB8AC3E}">
        <p14:creationId xmlns:p14="http://schemas.microsoft.com/office/powerpoint/2010/main" val="726996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E40C2-CB57-5DFE-BECE-09AE55409E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516F9D-A009-39F5-1B73-21D7187F7E8D}"/>
              </a:ext>
            </a:extLst>
          </p:cNvPr>
          <p:cNvSpPr/>
          <p:nvPr/>
        </p:nvSpPr>
        <p:spPr>
          <a:xfrm>
            <a:off x="617280" y="1685495"/>
            <a:ext cx="1149265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400" b="1" dirty="0">
                <a:solidFill>
                  <a:schemeClr val="tx1"/>
                </a:solidFill>
                <a:latin typeface="Alexandria"/>
              </a:rPr>
              <a:t>4. Software Composition Analysis (SCA): </a:t>
            </a:r>
            <a:r>
              <a:rPr lang="en-US" sz="2400" dirty="0">
                <a:solidFill>
                  <a:schemeClr val="tx1"/>
                </a:solidFill>
                <a:latin typeface="Alexandria"/>
              </a:rPr>
              <a:t>This type of testing focuses on identifying vulnerabilities in open-source components and third-party libraries used within an application. </a:t>
            </a:r>
          </a:p>
          <a:p>
            <a:pPr lvl="0" algn="just">
              <a:lnSpc>
                <a:spcPct val="150000"/>
              </a:lnSpc>
              <a:defRPr/>
            </a:pPr>
            <a:r>
              <a:rPr lang="en-US" sz="2400" b="1" dirty="0">
                <a:solidFill>
                  <a:schemeClr val="tx1"/>
                </a:solidFill>
                <a:latin typeface="Alexandria"/>
              </a:rPr>
              <a:t>5. Runtime Application Self-Protection (RASP): </a:t>
            </a:r>
            <a:r>
              <a:rPr lang="en-US" sz="2400" dirty="0">
                <a:solidFill>
                  <a:schemeClr val="tx1"/>
                </a:solidFill>
                <a:latin typeface="Alexandria"/>
              </a:rPr>
              <a:t>RASP operates within the application itself to monitor and defend against threats in real-time. It can identify and block attacks as they happen, offering a proactive layer of security.</a:t>
            </a:r>
          </a:p>
        </p:txBody>
      </p:sp>
      <p:pic>
        <p:nvPicPr>
          <p:cNvPr id="7" name="Graphic 21">
            <a:extLst>
              <a:ext uri="{FF2B5EF4-FFF2-40B4-BE49-F238E27FC236}">
                <a16:creationId xmlns:a16="http://schemas.microsoft.com/office/drawing/2014/main" id="{553C8F7A-75D9-21FC-0795-B81618A246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F517622-8FAC-2685-E68C-3BA4CF6874CA}"/>
              </a:ext>
            </a:extLst>
          </p:cNvPr>
          <p:cNvSpPr txBox="1"/>
          <p:nvPr/>
        </p:nvSpPr>
        <p:spPr>
          <a:xfrm>
            <a:off x="996462" y="1019069"/>
            <a:ext cx="815926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Application Security Testing Methods</a:t>
            </a:r>
          </a:p>
        </p:txBody>
      </p:sp>
    </p:spTree>
    <p:extLst>
      <p:ext uri="{BB962C8B-B14F-4D97-AF65-F5344CB8AC3E}">
        <p14:creationId xmlns:p14="http://schemas.microsoft.com/office/powerpoint/2010/main" val="3350480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AA4417-40FD-AB04-5583-EEF94D5FD0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79DC63-DC94-51D1-2A26-B1A7312E98D0}"/>
              </a:ext>
            </a:extLst>
          </p:cNvPr>
          <p:cNvSpPr/>
          <p:nvPr/>
        </p:nvSpPr>
        <p:spPr>
          <a:xfrm>
            <a:off x="398583" y="1345306"/>
            <a:ext cx="11585407"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400" b="1" dirty="0">
                <a:solidFill>
                  <a:schemeClr val="accent1"/>
                </a:solidFill>
                <a:latin typeface="Alexandria"/>
              </a:rPr>
              <a:t>How to Perform OWASP Top 10 Penetration Testing</a:t>
            </a:r>
          </a:p>
          <a:p>
            <a:pPr lvl="0" algn="just">
              <a:defRPr/>
            </a:pPr>
            <a:r>
              <a:rPr lang="en-US" sz="2400" dirty="0">
                <a:solidFill>
                  <a:schemeClr val="tx1"/>
                </a:solidFill>
                <a:latin typeface="Alexandria"/>
              </a:rPr>
              <a:t>OWASP penetration testing focuses on the attack vectors identified in the Top 10. Security professionals simulate real-world attacks such as injection, broken authentication, and SSRF using automated tools (e.g., OWASP ZAP), manual review, and custom scripts.</a:t>
            </a:r>
          </a:p>
          <a:p>
            <a:pPr lvl="0" algn="just">
              <a:defRPr/>
            </a:pPr>
            <a:r>
              <a:rPr lang="en-US" sz="2400" b="1" dirty="0">
                <a:solidFill>
                  <a:schemeClr val="tx1"/>
                </a:solidFill>
                <a:latin typeface="Alexandria"/>
              </a:rPr>
              <a:t>Process Overview:</a:t>
            </a:r>
          </a:p>
          <a:p>
            <a:pPr marL="457200" lvl="0" indent="-457200" algn="just">
              <a:buFont typeface="Wingdings" panose="05000000000000000000" pitchFamily="2" charset="2"/>
              <a:buChar char="§"/>
              <a:defRPr/>
            </a:pPr>
            <a:r>
              <a:rPr lang="en-US" sz="2400" dirty="0">
                <a:solidFill>
                  <a:schemeClr val="tx1"/>
                </a:solidFill>
                <a:latin typeface="Alexandria"/>
              </a:rPr>
              <a:t>    Identify entry points and business logic.</a:t>
            </a:r>
          </a:p>
          <a:p>
            <a:pPr marL="457200" lvl="0" indent="-457200" algn="just">
              <a:buFont typeface="Wingdings" panose="05000000000000000000" pitchFamily="2" charset="2"/>
              <a:buChar char="§"/>
              <a:defRPr/>
            </a:pPr>
            <a:r>
              <a:rPr lang="en-US" sz="2400" dirty="0">
                <a:solidFill>
                  <a:schemeClr val="tx1"/>
                </a:solidFill>
                <a:latin typeface="Alexandria"/>
              </a:rPr>
              <a:t>    Execute tests for each Top 10 item.</a:t>
            </a:r>
          </a:p>
          <a:p>
            <a:pPr marL="457200" lvl="0" indent="-457200" algn="just">
              <a:buFont typeface="Wingdings" panose="05000000000000000000" pitchFamily="2" charset="2"/>
              <a:buChar char="§"/>
              <a:defRPr/>
            </a:pPr>
            <a:r>
              <a:rPr lang="en-US" sz="2400" dirty="0">
                <a:solidFill>
                  <a:schemeClr val="tx1"/>
                </a:solidFill>
                <a:latin typeface="Alexandria"/>
              </a:rPr>
              <a:t>    Document vulnerabilities with proof-of-concept.</a:t>
            </a:r>
          </a:p>
          <a:p>
            <a:pPr marL="457200" lvl="0" indent="-457200" algn="just">
              <a:buFont typeface="Wingdings" panose="05000000000000000000" pitchFamily="2" charset="2"/>
              <a:buChar char="§"/>
              <a:defRPr/>
            </a:pPr>
            <a:r>
              <a:rPr lang="en-US" sz="2400" dirty="0">
                <a:solidFill>
                  <a:schemeClr val="tx1"/>
                </a:solidFill>
                <a:latin typeface="Alexandria"/>
              </a:rPr>
              <a:t>    Provide actionable remediation guidelines.</a:t>
            </a:r>
          </a:p>
          <a:p>
            <a:pPr marL="457200" lvl="0" indent="-457200" algn="just">
              <a:buFont typeface="Wingdings" panose="05000000000000000000" pitchFamily="2" charset="2"/>
              <a:buChar char="§"/>
              <a:defRPr/>
            </a:pPr>
            <a:r>
              <a:rPr lang="en-US" sz="2400" dirty="0">
                <a:solidFill>
                  <a:schemeClr val="tx1"/>
                </a:solidFill>
                <a:latin typeface="Alexandria"/>
              </a:rPr>
              <a:t>    Present risk-impact analysis to stakeholders.</a:t>
            </a:r>
          </a:p>
          <a:p>
            <a:pPr lvl="0" algn="just">
              <a:defRPr/>
            </a:pPr>
            <a:endParaRPr lang="en-US" sz="2400" dirty="0">
              <a:solidFill>
                <a:schemeClr val="tx1"/>
              </a:solidFill>
              <a:latin typeface="Alexandria"/>
            </a:endParaRPr>
          </a:p>
        </p:txBody>
      </p:sp>
      <p:pic>
        <p:nvPicPr>
          <p:cNvPr id="7" name="Graphic 21">
            <a:extLst>
              <a:ext uri="{FF2B5EF4-FFF2-40B4-BE49-F238E27FC236}">
                <a16:creationId xmlns:a16="http://schemas.microsoft.com/office/drawing/2014/main" id="{CDE41ED5-354F-6B88-0411-D695F908F6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F1B29AC-62CF-F258-3B58-376564FAC9C6}"/>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3295979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E2170-6CF9-3933-227A-F1AF9F64EA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73A169-D75A-C6AB-038E-C617B9A20E2D}"/>
              </a:ext>
            </a:extLst>
          </p:cNvPr>
          <p:cNvSpPr/>
          <p:nvPr/>
        </p:nvSpPr>
        <p:spPr>
          <a:xfrm>
            <a:off x="398583" y="1345306"/>
            <a:ext cx="11585407"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defRPr/>
            </a:pPr>
            <a:r>
              <a:rPr lang="en-US" sz="2800" b="1" dirty="0">
                <a:solidFill>
                  <a:schemeClr val="accent1"/>
                </a:solidFill>
                <a:latin typeface="Alexandria"/>
              </a:rPr>
              <a:t>How to Develop Secure Web Applications</a:t>
            </a:r>
          </a:p>
          <a:p>
            <a:pPr marL="342900" lvl="0" indent="-342900" algn="just">
              <a:lnSpc>
                <a:spcPct val="150000"/>
              </a:lnSpc>
              <a:buFont typeface="Wingdings" panose="05000000000000000000" pitchFamily="2" charset="2"/>
              <a:buChar char="ü"/>
              <a:defRPr/>
            </a:pPr>
            <a:r>
              <a:rPr lang="en-US" sz="2400" dirty="0">
                <a:solidFill>
                  <a:schemeClr val="tx1"/>
                </a:solidFill>
                <a:latin typeface="Alexandria"/>
              </a:rPr>
              <a:t>Train developers on the OWASP Top 10 risks and secure coding practices.</a:t>
            </a:r>
          </a:p>
          <a:p>
            <a:pPr marL="342900" lvl="0" indent="-342900" algn="just">
              <a:lnSpc>
                <a:spcPct val="150000"/>
              </a:lnSpc>
              <a:buFont typeface="Wingdings" panose="05000000000000000000" pitchFamily="2" charset="2"/>
              <a:buChar char="ü"/>
              <a:defRPr/>
            </a:pPr>
            <a:r>
              <a:rPr lang="en-US" sz="2400" dirty="0">
                <a:solidFill>
                  <a:schemeClr val="tx1"/>
                </a:solidFill>
                <a:latin typeface="Alexandria"/>
              </a:rPr>
              <a:t>Use secure coding guidelines and regular code reviews.</a:t>
            </a:r>
          </a:p>
          <a:p>
            <a:pPr marL="342900" lvl="0" indent="-342900" algn="just">
              <a:lnSpc>
                <a:spcPct val="150000"/>
              </a:lnSpc>
              <a:buFont typeface="Wingdings" panose="05000000000000000000" pitchFamily="2" charset="2"/>
              <a:buChar char="ü"/>
              <a:defRPr/>
            </a:pPr>
            <a:r>
              <a:rPr lang="en-US" sz="2400" dirty="0">
                <a:solidFill>
                  <a:schemeClr val="tx1"/>
                </a:solidFill>
                <a:latin typeface="Alexandria"/>
              </a:rPr>
              <a:t>Enforce principle of least privilege and robust access control.</a:t>
            </a:r>
          </a:p>
          <a:p>
            <a:pPr marL="342900" lvl="0" indent="-342900" algn="just">
              <a:lnSpc>
                <a:spcPct val="150000"/>
              </a:lnSpc>
              <a:buFont typeface="Wingdings" panose="05000000000000000000" pitchFamily="2" charset="2"/>
              <a:buChar char="ü"/>
              <a:defRPr/>
            </a:pPr>
            <a:r>
              <a:rPr lang="en-US" sz="2400" dirty="0">
                <a:solidFill>
                  <a:schemeClr val="tx1"/>
                </a:solidFill>
                <a:latin typeface="Alexandria"/>
              </a:rPr>
              <a:t>Integrate security tools (SAST, DAST) early in the build pipeline.</a:t>
            </a:r>
          </a:p>
          <a:p>
            <a:pPr marL="342900" lvl="0" indent="-342900" algn="just">
              <a:lnSpc>
                <a:spcPct val="150000"/>
              </a:lnSpc>
              <a:buFont typeface="Wingdings" panose="05000000000000000000" pitchFamily="2" charset="2"/>
              <a:buChar char="ü"/>
              <a:defRPr/>
            </a:pPr>
            <a:r>
              <a:rPr lang="en-US" sz="2400" dirty="0">
                <a:solidFill>
                  <a:schemeClr val="tx1"/>
                </a:solidFill>
                <a:latin typeface="Alexandria"/>
              </a:rPr>
              <a:t>Keep dependencies updated and monitor for vulnerabilities.</a:t>
            </a:r>
          </a:p>
          <a:p>
            <a:pPr marL="342900" lvl="0" indent="-342900" algn="just">
              <a:lnSpc>
                <a:spcPct val="150000"/>
              </a:lnSpc>
              <a:buFont typeface="Wingdings" panose="05000000000000000000" pitchFamily="2" charset="2"/>
              <a:buChar char="ü"/>
              <a:defRPr/>
            </a:pPr>
            <a:r>
              <a:rPr lang="en-US" sz="2400" dirty="0">
                <a:solidFill>
                  <a:schemeClr val="tx1"/>
                </a:solidFill>
                <a:latin typeface="Alexandria"/>
              </a:rPr>
              <a:t>Perform threat modeling and security testing throughout development life cycle</a:t>
            </a:r>
          </a:p>
          <a:p>
            <a:pPr lvl="0" algn="just">
              <a:defRPr/>
            </a:pPr>
            <a:endParaRPr lang="en-US" sz="2800" dirty="0">
              <a:solidFill>
                <a:schemeClr val="tx1"/>
              </a:solidFill>
              <a:latin typeface="Alexandria"/>
            </a:endParaRPr>
          </a:p>
        </p:txBody>
      </p:sp>
      <p:pic>
        <p:nvPicPr>
          <p:cNvPr id="7" name="Graphic 21">
            <a:extLst>
              <a:ext uri="{FF2B5EF4-FFF2-40B4-BE49-F238E27FC236}">
                <a16:creationId xmlns:a16="http://schemas.microsoft.com/office/drawing/2014/main" id="{E99D6400-2880-DB22-6659-903462F37B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72F4A1A-F842-0CBF-AA98-7D593DD3A844}"/>
              </a:ext>
            </a:extLst>
          </p:cNvPr>
          <p:cNvSpPr txBox="1"/>
          <p:nvPr/>
        </p:nvSpPr>
        <p:spPr>
          <a:xfrm>
            <a:off x="820616" y="876265"/>
            <a:ext cx="8159261"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OWASP</a:t>
            </a:r>
            <a:endParaRPr lang="en-US" sz="2800" b="1" dirty="0"/>
          </a:p>
        </p:txBody>
      </p:sp>
    </p:spTree>
    <p:extLst>
      <p:ext uri="{BB962C8B-B14F-4D97-AF65-F5344CB8AC3E}">
        <p14:creationId xmlns:p14="http://schemas.microsoft.com/office/powerpoint/2010/main" val="19500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6823D5-51D8-8012-1495-D2BB043FB1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2A9EB1-67B9-9C67-BCEF-44B7127FD3BE}"/>
              </a:ext>
            </a:extLst>
          </p:cNvPr>
          <p:cNvSpPr/>
          <p:nvPr/>
        </p:nvSpPr>
        <p:spPr>
          <a:xfrm>
            <a:off x="297348" y="1345306"/>
            <a:ext cx="11597304" cy="5411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nSpc>
                <a:spcPct val="150000"/>
              </a:lnSpc>
              <a:buFont typeface="Wingdings" panose="05000000000000000000" pitchFamily="2" charset="2"/>
              <a:buChar char="q"/>
              <a:defRPr/>
            </a:pPr>
            <a:r>
              <a:rPr lang="en-US" sz="2800">
                <a:solidFill>
                  <a:schemeClr val="tx1"/>
                </a:solidFill>
                <a:latin typeface="Alexandria"/>
              </a:rPr>
              <a:t> Introduction to Web Application Security </a:t>
            </a:r>
          </a:p>
          <a:p>
            <a:pPr marL="285750" lvl="0" indent="-285750">
              <a:lnSpc>
                <a:spcPct val="150000"/>
              </a:lnSpc>
              <a:buFont typeface="Wingdings" panose="05000000000000000000" pitchFamily="2" charset="2"/>
              <a:buChar char="q"/>
              <a:defRPr/>
            </a:pPr>
            <a:r>
              <a:rPr lang="en-US" sz="2800">
                <a:solidFill>
                  <a:schemeClr val="tx1"/>
                </a:solidFill>
                <a:latin typeface="Alexandria"/>
              </a:rPr>
              <a:t> The Threat Landscape: OWASP Top 10</a:t>
            </a:r>
          </a:p>
          <a:p>
            <a:pPr marL="285750" lvl="0" indent="-285750">
              <a:lnSpc>
                <a:spcPct val="150000"/>
              </a:lnSpc>
              <a:buFont typeface="Wingdings" panose="05000000000000000000" pitchFamily="2" charset="2"/>
              <a:buChar char="q"/>
              <a:defRPr/>
            </a:pPr>
            <a:r>
              <a:rPr lang="en-US" sz="2800">
                <a:solidFill>
                  <a:schemeClr val="tx1"/>
                </a:solidFill>
                <a:latin typeface="Alexandria"/>
              </a:rPr>
              <a:t>Detecting and Mitigating Vulnerabilities</a:t>
            </a:r>
          </a:p>
          <a:p>
            <a:pPr marL="285750" lvl="0" indent="-285750">
              <a:lnSpc>
                <a:spcPct val="150000"/>
              </a:lnSpc>
              <a:buFont typeface="Wingdings" panose="05000000000000000000" pitchFamily="2" charset="2"/>
              <a:buChar char="q"/>
              <a:defRPr/>
            </a:pPr>
            <a:r>
              <a:rPr lang="en-US" sz="2800">
                <a:solidFill>
                  <a:schemeClr val="tx1"/>
                </a:solidFill>
                <a:latin typeface="Alexandria"/>
              </a:rPr>
              <a:t>Building Secure Applications: Best Practices</a:t>
            </a:r>
            <a:endParaRPr lang="en-US" sz="2800" dirty="0">
              <a:solidFill>
                <a:schemeClr val="tx1"/>
              </a:solidFill>
              <a:latin typeface="Alexandria"/>
            </a:endParaRPr>
          </a:p>
        </p:txBody>
      </p:sp>
      <p:sp>
        <p:nvSpPr>
          <p:cNvPr id="3" name="TextBox 2">
            <a:extLst>
              <a:ext uri="{FF2B5EF4-FFF2-40B4-BE49-F238E27FC236}">
                <a16:creationId xmlns:a16="http://schemas.microsoft.com/office/drawing/2014/main" id="{DC7AF1FA-7E9E-116F-C0C6-DC58778F92C9}"/>
              </a:ext>
            </a:extLst>
          </p:cNvPr>
          <p:cNvSpPr txBox="1"/>
          <p:nvPr/>
        </p:nvSpPr>
        <p:spPr>
          <a:xfrm>
            <a:off x="1132765" y="540483"/>
            <a:ext cx="706954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Alexandria" charset="0"/>
                <a:ea typeface="+mn-ea"/>
                <a:cs typeface="Alexandria" charset="0"/>
              </a:rPr>
              <a:t>Summary</a:t>
            </a:r>
          </a:p>
        </p:txBody>
      </p:sp>
      <p:pic>
        <p:nvPicPr>
          <p:cNvPr id="7" name="Graphic 21">
            <a:extLst>
              <a:ext uri="{FF2B5EF4-FFF2-40B4-BE49-F238E27FC236}">
                <a16:creationId xmlns:a16="http://schemas.microsoft.com/office/drawing/2014/main" id="{2CF45F66-3040-BCE0-D6BB-A6FBAAA55A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Text 10">
            <a:extLst>
              <a:ext uri="{FF2B5EF4-FFF2-40B4-BE49-F238E27FC236}">
                <a16:creationId xmlns:a16="http://schemas.microsoft.com/office/drawing/2014/main" id="{E888C7E6-D528-8D08-4AAD-DAA296605CAE}"/>
              </a:ext>
            </a:extLst>
          </p:cNvPr>
          <p:cNvSpPr/>
          <p:nvPr/>
        </p:nvSpPr>
        <p:spPr>
          <a:xfrm>
            <a:off x="1239920" y="4046509"/>
            <a:ext cx="6592733" cy="246221"/>
          </a:xfrm>
          <a:prstGeom prst="rect">
            <a:avLst/>
          </a:prstGeom>
          <a:noFill/>
          <a:ln/>
        </p:spPr>
        <p:txBody>
          <a:bodyPr wrap="square" lIns="0" tIns="0" rIns="0" bIns="0" rtlCol="0" anchor="ctr">
            <a:spAutoFit/>
          </a:bodyPr>
          <a:lstStyle/>
          <a:p>
            <a:pPr defTabSz="457200"/>
            <a:endParaRPr lang="en-US" sz="1600" dirty="0">
              <a:solidFill>
                <a:prstClr val="black"/>
              </a:solidFill>
              <a:latin typeface="Cairo" pitchFamily="2" charset="-78"/>
              <a:cs typeface="Cairo" pitchFamily="2" charset="-78"/>
            </a:endParaRPr>
          </a:p>
        </p:txBody>
      </p:sp>
    </p:spTree>
    <p:extLst>
      <p:ext uri="{BB962C8B-B14F-4D97-AF65-F5344CB8AC3E}">
        <p14:creationId xmlns:p14="http://schemas.microsoft.com/office/powerpoint/2010/main" val="1657770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E99C596-AE54-68C4-9A13-B79BC8049AB7}"/>
              </a:ext>
            </a:extLst>
          </p:cNvPr>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335425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4F7E1FD-AE35-49BF-B9C5-3AF885BED9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12EB0D5-E253-48AD-8AF1-700AC5A67C0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ECF65E44-21FB-4999-9D41-BD415D8A774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4075</TotalTime>
  <Words>2053</Words>
  <Application>Microsoft Office PowerPoint</Application>
  <PresentationFormat>Widescreen</PresentationFormat>
  <Paragraphs>311</Paragraphs>
  <Slides>40</Slides>
  <Notes>39</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40</vt:i4>
      </vt:variant>
    </vt:vector>
  </HeadingPairs>
  <TitlesOfParts>
    <vt:vector size="52" baseType="lpstr">
      <vt:lpstr>Alexandria</vt:lpstr>
      <vt:lpstr>Aptos</vt:lpstr>
      <vt:lpstr>Aptos Display</vt:lpstr>
      <vt:lpstr>Arial</vt:lpstr>
      <vt:lpstr>Cairo</vt:lpstr>
      <vt:lpstr>Calibri</vt:lpstr>
      <vt:lpstr>Calibri Light</vt:lpstr>
      <vt:lpstr>Wingdings</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Ayman Khallel</dc:creator>
  <cp:lastModifiedBy>walid raslan</cp:lastModifiedBy>
  <cp:revision>414</cp:revision>
  <dcterms:created xsi:type="dcterms:W3CDTF">2024-10-11T08:28:37Z</dcterms:created>
  <dcterms:modified xsi:type="dcterms:W3CDTF">2025-07-24T23:40:02Z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