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</p:sldIdLst>
  <p:sldSz cy="6858000" cx="12192000"/>
  <p:notesSz cx="6858000" cy="9144000"/>
  <p:embeddedFontLst>
    <p:embeddedFont>
      <p:font typeface="Tajawal Medium"/>
      <p:regular r:id="rId37"/>
      <p:bold r:id="rId38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39" roundtripDataSignature="AMtx7mh4ZPB8zNJl2DQCSBPMo/nU9Ehv0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4D1CD580-21D0-4B2E-8FFD-9B0FF797C4B5}">
  <a:tblStyle styleId="{4D1CD580-21D0-4B2E-8FFD-9B0FF797C4B5}" styleName="Table_0">
    <a:wholeTbl>
      <a:tcTxStyle>
        <a:font>
          <a:latin typeface="Arial"/>
          <a:ea typeface="Arial"/>
          <a:cs typeface="Arial"/>
        </a:font>
        <a:srgbClr val="000000"/>
      </a:tcTx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11" Type="http://schemas.openxmlformats.org/officeDocument/2006/relationships/slide" Target="slides/slide6.xml"/><Relationship Id="rId33" Type="http://schemas.openxmlformats.org/officeDocument/2006/relationships/slide" Target="slides/slide28.xml"/><Relationship Id="rId10" Type="http://schemas.openxmlformats.org/officeDocument/2006/relationships/slide" Target="slides/slide5.xml"/><Relationship Id="rId32" Type="http://schemas.openxmlformats.org/officeDocument/2006/relationships/slide" Target="slides/slide27.xml"/><Relationship Id="rId13" Type="http://schemas.openxmlformats.org/officeDocument/2006/relationships/slide" Target="slides/slide8.xml"/><Relationship Id="rId35" Type="http://schemas.openxmlformats.org/officeDocument/2006/relationships/slide" Target="slides/slide30.xml"/><Relationship Id="rId12" Type="http://schemas.openxmlformats.org/officeDocument/2006/relationships/slide" Target="slides/slide7.xml"/><Relationship Id="rId34" Type="http://schemas.openxmlformats.org/officeDocument/2006/relationships/slide" Target="slides/slide29.xml"/><Relationship Id="rId15" Type="http://schemas.openxmlformats.org/officeDocument/2006/relationships/slide" Target="slides/slide10.xml"/><Relationship Id="rId37" Type="http://schemas.openxmlformats.org/officeDocument/2006/relationships/font" Target="fonts/TajawalMedium-regular.fntdata"/><Relationship Id="rId14" Type="http://schemas.openxmlformats.org/officeDocument/2006/relationships/slide" Target="slides/slide9.xml"/><Relationship Id="rId36" Type="http://schemas.openxmlformats.org/officeDocument/2006/relationships/slide" Target="slides/slide31.xml"/><Relationship Id="rId17" Type="http://schemas.openxmlformats.org/officeDocument/2006/relationships/slide" Target="slides/slide12.xml"/><Relationship Id="rId39" Type="http://customschemas.google.com/relationships/presentationmetadata" Target="metadata"/><Relationship Id="rId16" Type="http://schemas.openxmlformats.org/officeDocument/2006/relationships/slide" Target="slides/slide11.xml"/><Relationship Id="rId38" Type="http://schemas.openxmlformats.org/officeDocument/2006/relationships/font" Target="fonts/TajawalMedium-bold.fntdata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" name="Google Shape;94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8" name="Google Shape;108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2" name="Google Shape;122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8" name="Google Shape;178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2" name="Google Shape;192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5" name="Google Shape;205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9" name="Google Shape;219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1" name="Google Shape;231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3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5" name="Google Shape;245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7" name="Google Shape;257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9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1" name="Google Shape;271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3" name="Google Shape;283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3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5" name="Google Shape;295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5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7" name="Google Shape;307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9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1" name="Google Shape;321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3" name="Google Shape;333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5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7" name="Google Shape;347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7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9" name="Google Shape;359;p1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3" name="Google Shape;373;p2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3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5" name="Google Shape;385;p2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5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Google Shape;396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7" name="Google Shape;397;p2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7" name="Shape 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Google Shape;408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9" name="Google Shape;409;p2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9" name="Shape 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Google Shape;420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1" name="Google Shape;421;p2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" name="Google Shape;432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3" name="Google Shape;433;p2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3" name="Shape 4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4" name="Google Shape;444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5" name="Google Shape;445;p2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5" name="Shape 4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" name="Google Shape;456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7" name="Google Shape;457;p2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7" name="Shape 4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Google Shape;468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9" name="Google Shape;469;p2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9" name="Shape 4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0" name="Google Shape;480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81" name="Google Shape;481;p2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1" name="Shape 4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2" name="Google Shape;492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93" name="Google Shape;493;p3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3" name="Shape 5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4" name="Google Shape;504;p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5" name="Google Shape;505;p3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3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33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4" name="Google Shape;14;p3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3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3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35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3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3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3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36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36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3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3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3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3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37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37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3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3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3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38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38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38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38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38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3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3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3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3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3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3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3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0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40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40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4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4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4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41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41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41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4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4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4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4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42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4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4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4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43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43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4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4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4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3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3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3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3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7.png"/><Relationship Id="rId4" Type="http://schemas.openxmlformats.org/officeDocument/2006/relationships/image" Target="../media/image2.png"/><Relationship Id="rId5" Type="http://schemas.openxmlformats.org/officeDocument/2006/relationships/image" Target="../media/image6.png"/><Relationship Id="rId6" Type="http://schemas.openxmlformats.org/officeDocument/2006/relationships/image" Target="../media/image5.png"/><Relationship Id="rId7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1.png"/><Relationship Id="rId4" Type="http://schemas.openxmlformats.org/officeDocument/2006/relationships/image" Target="../media/image4.png"/><Relationship Id="rId5" Type="http://schemas.openxmlformats.org/officeDocument/2006/relationships/image" Target="../media/image9.png"/><Relationship Id="rId6" Type="http://schemas.openxmlformats.org/officeDocument/2006/relationships/image" Target="../media/image10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1.png"/><Relationship Id="rId4" Type="http://schemas.openxmlformats.org/officeDocument/2006/relationships/image" Target="../media/image4.png"/><Relationship Id="rId5" Type="http://schemas.openxmlformats.org/officeDocument/2006/relationships/image" Target="../media/image9.png"/><Relationship Id="rId6" Type="http://schemas.openxmlformats.org/officeDocument/2006/relationships/image" Target="../media/image10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4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6" Type="http://schemas.openxmlformats.org/officeDocument/2006/relationships/image" Target="../media/image3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1.png"/><Relationship Id="rId4" Type="http://schemas.openxmlformats.org/officeDocument/2006/relationships/image" Target="../media/image4.png"/><Relationship Id="rId5" Type="http://schemas.openxmlformats.org/officeDocument/2006/relationships/image" Target="../media/image9.png"/><Relationship Id="rId6" Type="http://schemas.openxmlformats.org/officeDocument/2006/relationships/image" Target="../media/image10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4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6" Type="http://schemas.openxmlformats.org/officeDocument/2006/relationships/image" Target="../media/image3.png"/><Relationship Id="rId7" Type="http://schemas.openxmlformats.org/officeDocument/2006/relationships/image" Target="../media/image12.png"/><Relationship Id="rId8" Type="http://schemas.openxmlformats.org/officeDocument/2006/relationships/image" Target="../media/image13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4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6" Type="http://schemas.openxmlformats.org/officeDocument/2006/relationships/image" Target="../media/image3.png"/><Relationship Id="rId7" Type="http://schemas.openxmlformats.org/officeDocument/2006/relationships/image" Target="../media/image16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4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6" Type="http://schemas.openxmlformats.org/officeDocument/2006/relationships/image" Target="../media/image3.png"/><Relationship Id="rId7" Type="http://schemas.openxmlformats.org/officeDocument/2006/relationships/image" Target="../media/image17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1.png"/><Relationship Id="rId4" Type="http://schemas.openxmlformats.org/officeDocument/2006/relationships/image" Target="../media/image4.png"/><Relationship Id="rId5" Type="http://schemas.openxmlformats.org/officeDocument/2006/relationships/image" Target="../media/image9.png"/><Relationship Id="rId6" Type="http://schemas.openxmlformats.org/officeDocument/2006/relationships/image" Target="../media/image10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4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6" Type="http://schemas.openxmlformats.org/officeDocument/2006/relationships/image" Target="../media/image23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1.png"/><Relationship Id="rId4" Type="http://schemas.openxmlformats.org/officeDocument/2006/relationships/image" Target="../media/image4.png"/><Relationship Id="rId5" Type="http://schemas.openxmlformats.org/officeDocument/2006/relationships/image" Target="../media/image9.png"/><Relationship Id="rId6" Type="http://schemas.openxmlformats.org/officeDocument/2006/relationships/image" Target="../media/image10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4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6" Type="http://schemas.openxmlformats.org/officeDocument/2006/relationships/image" Target="../media/image23.png"/><Relationship Id="rId7" Type="http://schemas.openxmlformats.org/officeDocument/2006/relationships/image" Target="../media/image14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4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6" Type="http://schemas.openxmlformats.org/officeDocument/2006/relationships/image" Target="../media/image23.png"/><Relationship Id="rId7" Type="http://schemas.openxmlformats.org/officeDocument/2006/relationships/image" Target="../media/image15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4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6" Type="http://schemas.openxmlformats.org/officeDocument/2006/relationships/image" Target="../media/image23.png"/><Relationship Id="rId7" Type="http://schemas.openxmlformats.org/officeDocument/2006/relationships/image" Target="../media/image18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1.png"/><Relationship Id="rId4" Type="http://schemas.openxmlformats.org/officeDocument/2006/relationships/image" Target="../media/image4.png"/><Relationship Id="rId5" Type="http://schemas.openxmlformats.org/officeDocument/2006/relationships/image" Target="../media/image9.png"/><Relationship Id="rId6" Type="http://schemas.openxmlformats.org/officeDocument/2006/relationships/image" Target="../media/image10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4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6" Type="http://schemas.openxmlformats.org/officeDocument/2006/relationships/image" Target="../media/image23.png"/><Relationship Id="rId7" Type="http://schemas.openxmlformats.org/officeDocument/2006/relationships/image" Target="../media/image19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1.png"/><Relationship Id="rId4" Type="http://schemas.openxmlformats.org/officeDocument/2006/relationships/image" Target="../media/image4.png"/><Relationship Id="rId5" Type="http://schemas.openxmlformats.org/officeDocument/2006/relationships/image" Target="../media/image9.png"/><Relationship Id="rId6" Type="http://schemas.openxmlformats.org/officeDocument/2006/relationships/image" Target="../media/image10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4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6" Type="http://schemas.openxmlformats.org/officeDocument/2006/relationships/image" Target="../media/image22.png"/><Relationship Id="rId7" Type="http://schemas.openxmlformats.org/officeDocument/2006/relationships/image" Target="../media/image21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1.png"/><Relationship Id="rId4" Type="http://schemas.openxmlformats.org/officeDocument/2006/relationships/image" Target="../media/image4.png"/><Relationship Id="rId5" Type="http://schemas.openxmlformats.org/officeDocument/2006/relationships/image" Target="../media/image9.png"/><Relationship Id="rId6" Type="http://schemas.openxmlformats.org/officeDocument/2006/relationships/image" Target="../media/image10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4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6" Type="http://schemas.openxmlformats.org/officeDocument/2006/relationships/image" Target="../media/image22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4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6" Type="http://schemas.openxmlformats.org/officeDocument/2006/relationships/image" Target="../media/image20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4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6" Type="http://schemas.openxmlformats.org/officeDocument/2006/relationships/image" Target="../media/image20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4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6" Type="http://schemas.openxmlformats.org/officeDocument/2006/relationships/image" Target="../media/image20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4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6" Type="http://schemas.openxmlformats.org/officeDocument/2006/relationships/image" Target="../media/image20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4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6" Type="http://schemas.openxmlformats.org/officeDocument/2006/relationships/image" Target="../media/image20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4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6" Type="http://schemas.openxmlformats.org/officeDocument/2006/relationships/image" Target="../media/image20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4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6" Type="http://schemas.openxmlformats.org/officeDocument/2006/relationships/image" Target="../media/image20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4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6" Type="http://schemas.openxmlformats.org/officeDocument/2006/relationships/image" Target="../media/image20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4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6" Type="http://schemas.openxmlformats.org/officeDocument/2006/relationships/image" Target="../media/image20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4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6" Type="http://schemas.openxmlformats.org/officeDocument/2006/relationships/image" Target="../media/image20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24.png"/><Relationship Id="rId4" Type="http://schemas.openxmlformats.org/officeDocument/2006/relationships/image" Target="../media/image4.png"/><Relationship Id="rId5" Type="http://schemas.openxmlformats.org/officeDocument/2006/relationships/image" Target="../media/image9.png"/><Relationship Id="rId6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75549" y="0"/>
            <a:ext cx="11616451" cy="6680068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>
            <a:gsLst>
              <a:gs pos="0">
                <a:srgbClr val="86CEFF">
                  <a:alpha val="32941"/>
                </a:srgbClr>
              </a:gs>
              <a:gs pos="50000">
                <a:srgbClr val="B6DFFF">
                  <a:alpha val="21960"/>
                </a:srgbClr>
              </a:gs>
              <a:gs pos="100000">
                <a:srgbClr val="DBEEFE">
                  <a:alpha val="43921"/>
                </a:srgbClr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6" name="Google Shape;86;p1"/>
          <p:cNvPicPr preferRelativeResize="0"/>
          <p:nvPr/>
        </p:nvPicPr>
        <p:blipFill rotWithShape="1">
          <a:blip r:embed="rId4">
            <a:alphaModFix/>
          </a:blip>
          <a:srcRect b="11911" l="984" r="913" t="0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30762" y="4963885"/>
            <a:ext cx="1699476" cy="1524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12889" y="422122"/>
            <a:ext cx="6714451" cy="1972334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1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5248405" y="3125529"/>
            <a:ext cx="7067774" cy="1408372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1"/>
          <p:cNvSpPr txBox="1"/>
          <p:nvPr/>
        </p:nvSpPr>
        <p:spPr>
          <a:xfrm>
            <a:off x="474133" y="715791"/>
            <a:ext cx="5769528" cy="138499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800" u="none" cap="none" strike="noStrik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Project Time Management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rgbClr val="24A9E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Prepared by Dr. Nael Zabel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9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91" name="Google Shape;91;p1"/>
          <p:cNvSpPr txBox="1"/>
          <p:nvPr/>
        </p:nvSpPr>
        <p:spPr>
          <a:xfrm>
            <a:off x="5912285" y="3159395"/>
            <a:ext cx="5564139" cy="138499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PMG 212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Acceleration and Schedule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Compression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Google Shape;96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09364" y="498334"/>
            <a:ext cx="6058111" cy="850688"/>
          </a:xfrm>
          <a:prstGeom prst="rect">
            <a:avLst/>
          </a:prstGeom>
          <a:noFill/>
          <a:ln>
            <a:noFill/>
          </a:ln>
        </p:spPr>
      </p:pic>
      <p:sp>
        <p:nvSpPr>
          <p:cNvPr id="97" name="Google Shape;97;p2"/>
          <p:cNvSpPr/>
          <p:nvPr/>
        </p:nvSpPr>
        <p:spPr>
          <a:xfrm>
            <a:off x="85725" y="1588"/>
            <a:ext cx="2446338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2"/>
          <p:cNvSpPr/>
          <p:nvPr/>
        </p:nvSpPr>
        <p:spPr>
          <a:xfrm>
            <a:off x="-22225" y="1588"/>
            <a:ext cx="2446338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" name="Google Shape;99;p2"/>
          <p:cNvSpPr/>
          <p:nvPr/>
        </p:nvSpPr>
        <p:spPr>
          <a:xfrm>
            <a:off x="-131763" y="1588"/>
            <a:ext cx="2470150" cy="1631950"/>
          </a:xfrm>
          <a:custGeom>
            <a:rect b="b" l="l" r="r" t="t"/>
            <a:pathLst>
              <a:path extrusionOk="0" h="754" w="1148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0" name="Google Shape;100;p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2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Agenda</a:t>
            </a:r>
            <a:endParaRPr/>
          </a:p>
        </p:txBody>
      </p:sp>
      <p:sp>
        <p:nvSpPr>
          <p:cNvPr id="104" name="Google Shape;104;p2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9</a:t>
            </a:r>
            <a:endParaRPr b="0" i="0" sz="2800" u="none" cap="none" strike="noStrike">
              <a:solidFill>
                <a:srgbClr val="FFFFFF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105" name="Google Shape;105;p2"/>
          <p:cNvSpPr txBox="1"/>
          <p:nvPr/>
        </p:nvSpPr>
        <p:spPr>
          <a:xfrm>
            <a:off x="1200944" y="1784042"/>
            <a:ext cx="9902228" cy="34163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571500" lvl="0" marL="57150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ourier New"/>
              <a:buChar char="o"/>
            </a:pPr>
            <a:r>
              <a:rPr lang="en-US"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Case study</a:t>
            </a:r>
            <a:endParaRPr/>
          </a:p>
          <a:p>
            <a:pPr indent="-571500" lvl="0" marL="57150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ourier New"/>
              <a:buChar char="o"/>
            </a:pPr>
            <a:r>
              <a:rPr lang="en-US"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Case study – Create WBS </a:t>
            </a:r>
            <a:endParaRPr sz="2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571500" lvl="0" marL="57150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ourier New"/>
              <a:buChar char="o"/>
            </a:pPr>
            <a:r>
              <a:rPr lang="en-US"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Case study – Create activity</a:t>
            </a:r>
            <a:endParaRPr/>
          </a:p>
          <a:p>
            <a:pPr indent="-571500" lvl="0" marL="57150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ourier New"/>
              <a:buChar char="o"/>
            </a:pPr>
            <a:r>
              <a:rPr lang="en-US"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Case study –  Scheduling</a:t>
            </a:r>
            <a:endParaRPr/>
          </a:p>
          <a:p>
            <a:pPr indent="-571500" lvl="0" marL="57150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ourier New"/>
              <a:buChar char="o"/>
            </a:pPr>
            <a:r>
              <a:rPr lang="en-US"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Project duration versus cost</a:t>
            </a:r>
            <a:endParaRPr/>
          </a:p>
          <a:p>
            <a:pPr indent="-571500" lvl="0" marL="57150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ourier New"/>
              <a:buChar char="o"/>
            </a:pPr>
            <a:r>
              <a:rPr lang="en-US"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Acceleration and Schedule Compression</a:t>
            </a:r>
            <a:endParaRPr/>
          </a:p>
          <a:p>
            <a:pPr indent="-419100" lvl="0" marL="5715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urier New"/>
              <a:buNone/>
            </a:pPr>
            <a:r>
              <a:t/>
            </a:r>
            <a:endParaRPr sz="2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419100" lvl="0" marL="5715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urier New"/>
              <a:buNone/>
            </a:pPr>
            <a:r>
              <a:t/>
            </a:r>
            <a:endParaRPr sz="2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419100" lvl="0" marL="5715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urier New"/>
              <a:buNone/>
            </a:pPr>
            <a:r>
              <a:t/>
            </a:r>
            <a:endParaRPr sz="2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" name="Google Shape;110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09364" y="498334"/>
            <a:ext cx="6058111" cy="850688"/>
          </a:xfrm>
          <a:prstGeom prst="rect">
            <a:avLst/>
          </a:prstGeom>
          <a:noFill/>
          <a:ln>
            <a:noFill/>
          </a:ln>
        </p:spPr>
      </p:pic>
      <p:sp>
        <p:nvSpPr>
          <p:cNvPr id="111" name="Google Shape;111;p3"/>
          <p:cNvSpPr/>
          <p:nvPr/>
        </p:nvSpPr>
        <p:spPr>
          <a:xfrm>
            <a:off x="85725" y="1588"/>
            <a:ext cx="2446338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" name="Google Shape;112;p3"/>
          <p:cNvSpPr/>
          <p:nvPr/>
        </p:nvSpPr>
        <p:spPr>
          <a:xfrm>
            <a:off x="-22225" y="1588"/>
            <a:ext cx="2446338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3" name="Google Shape;113;p3"/>
          <p:cNvSpPr/>
          <p:nvPr/>
        </p:nvSpPr>
        <p:spPr>
          <a:xfrm>
            <a:off x="-131763" y="1588"/>
            <a:ext cx="2470150" cy="1631950"/>
          </a:xfrm>
          <a:custGeom>
            <a:rect b="b" l="l" r="r" t="t"/>
            <a:pathLst>
              <a:path extrusionOk="0" h="754" w="1148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4" name="Google Shape;114;p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p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3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Agenda</a:t>
            </a:r>
            <a:endParaRPr/>
          </a:p>
        </p:txBody>
      </p:sp>
      <p:sp>
        <p:nvSpPr>
          <p:cNvPr id="118" name="Google Shape;118;p3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9</a:t>
            </a:r>
            <a:endParaRPr b="0" i="0" sz="2800" u="none" cap="none" strike="noStrike">
              <a:solidFill>
                <a:srgbClr val="FFFFFF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119" name="Google Shape;119;p3"/>
          <p:cNvSpPr txBox="1"/>
          <p:nvPr/>
        </p:nvSpPr>
        <p:spPr>
          <a:xfrm>
            <a:off x="1200944" y="1784042"/>
            <a:ext cx="9902228" cy="34163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5715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urier New"/>
              <a:buChar char="o"/>
            </a:pPr>
            <a:r>
              <a:rPr b="1" i="0" lang="en-U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Case study</a:t>
            </a:r>
            <a:endParaRPr/>
          </a:p>
          <a:p>
            <a:pPr indent="-5715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ts val="2400"/>
              <a:buFont typeface="Courier New"/>
              <a:buChar char="o"/>
            </a:pPr>
            <a:r>
              <a:rPr b="0" i="0" lang="en-US" sz="2400" u="none" cap="none" strike="noStrike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Case study – Create WBS </a:t>
            </a:r>
            <a:endParaRPr b="0" i="0" sz="2400" u="none" cap="none" strike="noStrike">
              <a:solidFill>
                <a:srgbClr val="A5A5A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5715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ts val="2400"/>
              <a:buFont typeface="Courier New"/>
              <a:buChar char="o"/>
            </a:pPr>
            <a:r>
              <a:rPr b="0" i="0" lang="en-US" sz="2400" u="none" cap="none" strike="noStrike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Case study – Create activity</a:t>
            </a:r>
            <a:endParaRPr/>
          </a:p>
          <a:p>
            <a:pPr indent="-5715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ts val="2400"/>
              <a:buFont typeface="Courier New"/>
              <a:buChar char="o"/>
            </a:pPr>
            <a:r>
              <a:rPr b="0" i="0" lang="en-US" sz="2400" u="none" cap="none" strike="noStrike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Case study –  Scheduling</a:t>
            </a:r>
            <a:endParaRPr/>
          </a:p>
          <a:p>
            <a:pPr indent="-5715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ts val="2400"/>
              <a:buFont typeface="Courier New"/>
              <a:buChar char="o"/>
            </a:pPr>
            <a:r>
              <a:rPr b="0" i="0" lang="en-US" sz="2400" u="none" cap="none" strike="noStrike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Project duration versus cost</a:t>
            </a:r>
            <a:endParaRPr/>
          </a:p>
          <a:p>
            <a:pPr indent="-5715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ts val="2400"/>
              <a:buFont typeface="Courier New"/>
              <a:buChar char="o"/>
            </a:pPr>
            <a:r>
              <a:rPr b="0" i="0" lang="en-US" sz="2400" u="none" cap="none" strike="noStrike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Acceleration and Schedule Compression</a:t>
            </a:r>
            <a:endParaRPr/>
          </a:p>
          <a:p>
            <a:pPr indent="-4191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urier New"/>
              <a:buNone/>
            </a:pPr>
            <a:r>
              <a:t/>
            </a:r>
            <a:endParaRPr b="0" i="0" sz="2400" u="none" cap="none" strike="noStrike">
              <a:solidFill>
                <a:srgbClr val="A5A5A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4191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urier New"/>
              <a:buNone/>
            </a:pPr>
            <a:r>
              <a:t/>
            </a:r>
            <a:endParaRPr b="0" i="0" sz="2400" u="none" cap="none" strike="noStrike">
              <a:solidFill>
                <a:srgbClr val="A5A5A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4191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urier New"/>
              <a:buNone/>
            </a:pPr>
            <a:r>
              <a:t/>
            </a:r>
            <a:endParaRPr b="0" i="0" sz="2400" u="none" cap="none" strike="noStrike">
              <a:solidFill>
                <a:srgbClr val="A5A5A5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" name="Google Shape;124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08036" y="1"/>
            <a:ext cx="8623386" cy="1592038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4"/>
          <p:cNvSpPr txBox="1"/>
          <p:nvPr/>
        </p:nvSpPr>
        <p:spPr>
          <a:xfrm>
            <a:off x="2216921" y="625579"/>
            <a:ext cx="4948301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Calibri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Case study</a:t>
            </a:r>
            <a:endParaRPr b="0" i="0" sz="2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" name="Google Shape;130;p4"/>
          <p:cNvSpPr txBox="1"/>
          <p:nvPr/>
        </p:nvSpPr>
        <p:spPr>
          <a:xfrm>
            <a:off x="-108036" y="622794"/>
            <a:ext cx="237740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Lecture9</a:t>
            </a:r>
            <a:endParaRPr b="0" i="0" sz="2800" u="none" cap="none" strike="noStrike">
              <a:solidFill>
                <a:srgbClr val="FFFFFF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131" name="Google Shape;131;p4"/>
          <p:cNvSpPr/>
          <p:nvPr/>
        </p:nvSpPr>
        <p:spPr>
          <a:xfrm>
            <a:off x="5401509" y="1252313"/>
            <a:ext cx="1655763" cy="504825"/>
          </a:xfrm>
          <a:prstGeom prst="rect">
            <a:avLst/>
          </a:prstGeom>
          <a:solidFill>
            <a:srgbClr val="FF3300"/>
          </a:soli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Road Network</a:t>
            </a:r>
            <a:endParaRPr/>
          </a:p>
        </p:txBody>
      </p:sp>
      <p:cxnSp>
        <p:nvCxnSpPr>
          <p:cNvPr id="132" name="Google Shape;132;p4"/>
          <p:cNvCxnSpPr/>
          <p:nvPr/>
        </p:nvCxnSpPr>
        <p:spPr>
          <a:xfrm>
            <a:off x="6228597" y="1761900"/>
            <a:ext cx="0" cy="53975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33" name="Google Shape;133;p4"/>
          <p:cNvCxnSpPr/>
          <p:nvPr/>
        </p:nvCxnSpPr>
        <p:spPr>
          <a:xfrm>
            <a:off x="3096459" y="2322288"/>
            <a:ext cx="6121400" cy="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34" name="Google Shape;134;p4"/>
          <p:cNvCxnSpPr/>
          <p:nvPr/>
        </p:nvCxnSpPr>
        <p:spPr>
          <a:xfrm>
            <a:off x="9228972" y="2333400"/>
            <a:ext cx="0" cy="97155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35" name="Google Shape;135;p4"/>
          <p:cNvCxnSpPr/>
          <p:nvPr/>
        </p:nvCxnSpPr>
        <p:spPr>
          <a:xfrm>
            <a:off x="4969709" y="2333400"/>
            <a:ext cx="0" cy="97155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36" name="Google Shape;136;p4"/>
          <p:cNvCxnSpPr/>
          <p:nvPr/>
        </p:nvCxnSpPr>
        <p:spPr>
          <a:xfrm>
            <a:off x="3093284" y="2312763"/>
            <a:ext cx="0" cy="97155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37" name="Google Shape;137;p4"/>
          <p:cNvCxnSpPr/>
          <p:nvPr/>
        </p:nvCxnSpPr>
        <p:spPr>
          <a:xfrm>
            <a:off x="7344609" y="2336575"/>
            <a:ext cx="0" cy="97155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138" name="Google Shape;138;p4"/>
          <p:cNvSpPr/>
          <p:nvPr/>
        </p:nvSpPr>
        <p:spPr>
          <a:xfrm>
            <a:off x="8352672" y="3341463"/>
            <a:ext cx="1692275" cy="431800"/>
          </a:xfrm>
          <a:prstGeom prst="ellipse">
            <a:avLst/>
          </a:prstGeom>
          <a:solidFill>
            <a:srgbClr val="FFFF00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A</a:t>
            </a:r>
            <a:endParaRPr/>
          </a:p>
        </p:txBody>
      </p:sp>
      <p:sp>
        <p:nvSpPr>
          <p:cNvPr id="139" name="Google Shape;139;p4"/>
          <p:cNvSpPr/>
          <p:nvPr/>
        </p:nvSpPr>
        <p:spPr>
          <a:xfrm>
            <a:off x="6517522" y="3304950"/>
            <a:ext cx="1692275" cy="431800"/>
          </a:xfrm>
          <a:prstGeom prst="ellipse">
            <a:avLst/>
          </a:prstGeom>
          <a:solidFill>
            <a:srgbClr val="FFFF00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B</a:t>
            </a:r>
            <a:endParaRPr/>
          </a:p>
        </p:txBody>
      </p:sp>
      <p:sp>
        <p:nvSpPr>
          <p:cNvPr id="140" name="Google Shape;140;p4"/>
          <p:cNvSpPr/>
          <p:nvPr/>
        </p:nvSpPr>
        <p:spPr>
          <a:xfrm>
            <a:off x="4177547" y="3341463"/>
            <a:ext cx="1692275" cy="431800"/>
          </a:xfrm>
          <a:prstGeom prst="ellipse">
            <a:avLst/>
          </a:prstGeom>
          <a:solidFill>
            <a:srgbClr val="FFFF00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C</a:t>
            </a:r>
            <a:endParaRPr/>
          </a:p>
        </p:txBody>
      </p:sp>
      <p:sp>
        <p:nvSpPr>
          <p:cNvPr id="141" name="Google Shape;141;p4"/>
          <p:cNvSpPr/>
          <p:nvPr/>
        </p:nvSpPr>
        <p:spPr>
          <a:xfrm>
            <a:off x="2269372" y="3304950"/>
            <a:ext cx="1692275" cy="431800"/>
          </a:xfrm>
          <a:prstGeom prst="ellipse">
            <a:avLst/>
          </a:prstGeom>
          <a:solidFill>
            <a:srgbClr val="FFFF00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D</a:t>
            </a:r>
            <a:endParaRPr/>
          </a:p>
        </p:txBody>
      </p:sp>
      <p:cxnSp>
        <p:nvCxnSpPr>
          <p:cNvPr id="142" name="Google Shape;142;p4"/>
          <p:cNvCxnSpPr/>
          <p:nvPr/>
        </p:nvCxnSpPr>
        <p:spPr>
          <a:xfrm flipH="1">
            <a:off x="8520947" y="4601938"/>
            <a:ext cx="1547812" cy="34925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43" name="Google Shape;143;p4"/>
          <p:cNvCxnSpPr/>
          <p:nvPr/>
        </p:nvCxnSpPr>
        <p:spPr>
          <a:xfrm>
            <a:off x="9252784" y="3773263"/>
            <a:ext cx="0" cy="86360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44" name="Google Shape;144;p4"/>
          <p:cNvCxnSpPr/>
          <p:nvPr/>
        </p:nvCxnSpPr>
        <p:spPr>
          <a:xfrm>
            <a:off x="3096459" y="3773263"/>
            <a:ext cx="0" cy="86360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45" name="Google Shape;145;p4"/>
          <p:cNvCxnSpPr/>
          <p:nvPr/>
        </p:nvCxnSpPr>
        <p:spPr>
          <a:xfrm>
            <a:off x="5004634" y="3773263"/>
            <a:ext cx="0" cy="86360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46" name="Google Shape;146;p4"/>
          <p:cNvCxnSpPr/>
          <p:nvPr/>
        </p:nvCxnSpPr>
        <p:spPr>
          <a:xfrm>
            <a:off x="7381122" y="3736750"/>
            <a:ext cx="0" cy="86360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47" name="Google Shape;147;p4"/>
          <p:cNvCxnSpPr/>
          <p:nvPr/>
        </p:nvCxnSpPr>
        <p:spPr>
          <a:xfrm rot="10800000">
            <a:off x="6728659" y="4601938"/>
            <a:ext cx="1189038" cy="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48" name="Google Shape;148;p4"/>
          <p:cNvCxnSpPr/>
          <p:nvPr/>
        </p:nvCxnSpPr>
        <p:spPr>
          <a:xfrm rot="10800000">
            <a:off x="4069597" y="4641625"/>
            <a:ext cx="1871662" cy="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49" name="Google Shape;149;p4"/>
          <p:cNvCxnSpPr/>
          <p:nvPr/>
        </p:nvCxnSpPr>
        <p:spPr>
          <a:xfrm>
            <a:off x="2485272" y="4630513"/>
            <a:ext cx="1223962" cy="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50" name="Google Shape;150;p4"/>
          <p:cNvCxnSpPr/>
          <p:nvPr/>
        </p:nvCxnSpPr>
        <p:spPr>
          <a:xfrm>
            <a:off x="10081459" y="4601938"/>
            <a:ext cx="0" cy="684212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51" name="Google Shape;151;p4"/>
          <p:cNvCxnSpPr/>
          <p:nvPr/>
        </p:nvCxnSpPr>
        <p:spPr>
          <a:xfrm>
            <a:off x="3704472" y="4633688"/>
            <a:ext cx="0" cy="684212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52" name="Google Shape;152;p4"/>
          <p:cNvCxnSpPr/>
          <p:nvPr/>
        </p:nvCxnSpPr>
        <p:spPr>
          <a:xfrm>
            <a:off x="7904997" y="4581300"/>
            <a:ext cx="0" cy="684213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53" name="Google Shape;153;p4"/>
          <p:cNvCxnSpPr/>
          <p:nvPr/>
        </p:nvCxnSpPr>
        <p:spPr>
          <a:xfrm>
            <a:off x="9306759" y="4609875"/>
            <a:ext cx="0" cy="684213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54" name="Google Shape;154;p4"/>
          <p:cNvCxnSpPr/>
          <p:nvPr/>
        </p:nvCxnSpPr>
        <p:spPr>
          <a:xfrm>
            <a:off x="8522534" y="4657500"/>
            <a:ext cx="0" cy="684213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55" name="Google Shape;155;p4"/>
          <p:cNvCxnSpPr/>
          <p:nvPr/>
        </p:nvCxnSpPr>
        <p:spPr>
          <a:xfrm>
            <a:off x="5925384" y="4657500"/>
            <a:ext cx="0" cy="684213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56" name="Google Shape;156;p4"/>
          <p:cNvCxnSpPr/>
          <p:nvPr/>
        </p:nvCxnSpPr>
        <p:spPr>
          <a:xfrm>
            <a:off x="7331909" y="4601938"/>
            <a:ext cx="0" cy="684212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57" name="Google Shape;157;p4"/>
          <p:cNvCxnSpPr/>
          <p:nvPr/>
        </p:nvCxnSpPr>
        <p:spPr>
          <a:xfrm>
            <a:off x="6733422" y="4605113"/>
            <a:ext cx="0" cy="684212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58" name="Google Shape;158;p4"/>
          <p:cNvCxnSpPr/>
          <p:nvPr/>
        </p:nvCxnSpPr>
        <p:spPr>
          <a:xfrm>
            <a:off x="4069597" y="4646388"/>
            <a:ext cx="0" cy="684212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59" name="Google Shape;159;p4"/>
          <p:cNvCxnSpPr/>
          <p:nvPr/>
        </p:nvCxnSpPr>
        <p:spPr>
          <a:xfrm>
            <a:off x="5257047" y="4657500"/>
            <a:ext cx="0" cy="684213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60" name="Google Shape;160;p4"/>
          <p:cNvCxnSpPr/>
          <p:nvPr/>
        </p:nvCxnSpPr>
        <p:spPr>
          <a:xfrm>
            <a:off x="4604584" y="4641625"/>
            <a:ext cx="0" cy="684213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61" name="Google Shape;161;p4"/>
          <p:cNvCxnSpPr/>
          <p:nvPr/>
        </p:nvCxnSpPr>
        <p:spPr>
          <a:xfrm>
            <a:off x="3020259" y="4609875"/>
            <a:ext cx="0" cy="684213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62" name="Google Shape;162;p4"/>
          <p:cNvCxnSpPr/>
          <p:nvPr/>
        </p:nvCxnSpPr>
        <p:spPr>
          <a:xfrm>
            <a:off x="2488447" y="4636863"/>
            <a:ext cx="0" cy="684212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163" name="Google Shape;163;p4"/>
          <p:cNvSpPr/>
          <p:nvPr/>
        </p:nvSpPr>
        <p:spPr>
          <a:xfrm>
            <a:off x="9936997" y="5249638"/>
            <a:ext cx="323850" cy="358775"/>
          </a:xfrm>
          <a:prstGeom prst="ellipse">
            <a:avLst/>
          </a:prstGeom>
          <a:solidFill>
            <a:schemeClr val="accent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/>
          </a:p>
        </p:txBody>
      </p:sp>
      <p:sp>
        <p:nvSpPr>
          <p:cNvPr id="164" name="Google Shape;164;p4"/>
          <p:cNvSpPr/>
          <p:nvPr/>
        </p:nvSpPr>
        <p:spPr>
          <a:xfrm>
            <a:off x="7741484" y="5286150"/>
            <a:ext cx="323850" cy="358775"/>
          </a:xfrm>
          <a:prstGeom prst="ellipse">
            <a:avLst/>
          </a:prstGeom>
          <a:solidFill>
            <a:schemeClr val="accent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/>
          </a:p>
        </p:txBody>
      </p:sp>
      <p:sp>
        <p:nvSpPr>
          <p:cNvPr id="165" name="Google Shape;165;p4"/>
          <p:cNvSpPr/>
          <p:nvPr/>
        </p:nvSpPr>
        <p:spPr>
          <a:xfrm>
            <a:off x="8352672" y="5357588"/>
            <a:ext cx="323850" cy="358775"/>
          </a:xfrm>
          <a:prstGeom prst="ellipse">
            <a:avLst/>
          </a:prstGeom>
          <a:solidFill>
            <a:schemeClr val="accent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/>
          </a:p>
        </p:txBody>
      </p:sp>
      <p:sp>
        <p:nvSpPr>
          <p:cNvPr id="166" name="Google Shape;166;p4"/>
          <p:cNvSpPr/>
          <p:nvPr/>
        </p:nvSpPr>
        <p:spPr>
          <a:xfrm>
            <a:off x="9181347" y="5286150"/>
            <a:ext cx="323850" cy="358775"/>
          </a:xfrm>
          <a:prstGeom prst="ellipse">
            <a:avLst/>
          </a:prstGeom>
          <a:solidFill>
            <a:schemeClr val="accent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/>
          </a:p>
        </p:txBody>
      </p:sp>
      <p:sp>
        <p:nvSpPr>
          <p:cNvPr id="167" name="Google Shape;167;p4"/>
          <p:cNvSpPr/>
          <p:nvPr/>
        </p:nvSpPr>
        <p:spPr>
          <a:xfrm>
            <a:off x="5761872" y="5357588"/>
            <a:ext cx="323850" cy="358775"/>
          </a:xfrm>
          <a:prstGeom prst="ellipse">
            <a:avLst/>
          </a:prstGeom>
          <a:solidFill>
            <a:schemeClr val="accent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/>
          </a:p>
        </p:txBody>
      </p:sp>
      <p:sp>
        <p:nvSpPr>
          <p:cNvPr id="168" name="Google Shape;168;p4"/>
          <p:cNvSpPr/>
          <p:nvPr/>
        </p:nvSpPr>
        <p:spPr>
          <a:xfrm>
            <a:off x="6588959" y="5286150"/>
            <a:ext cx="323850" cy="358775"/>
          </a:xfrm>
          <a:prstGeom prst="ellipse">
            <a:avLst/>
          </a:prstGeom>
          <a:solidFill>
            <a:schemeClr val="accent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/>
          </a:p>
        </p:txBody>
      </p:sp>
      <p:sp>
        <p:nvSpPr>
          <p:cNvPr id="169" name="Google Shape;169;p4"/>
          <p:cNvSpPr/>
          <p:nvPr/>
        </p:nvSpPr>
        <p:spPr>
          <a:xfrm>
            <a:off x="7165222" y="5286150"/>
            <a:ext cx="323850" cy="358775"/>
          </a:xfrm>
          <a:prstGeom prst="ellipse">
            <a:avLst/>
          </a:prstGeom>
          <a:solidFill>
            <a:schemeClr val="accent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/>
          </a:p>
        </p:txBody>
      </p:sp>
      <p:sp>
        <p:nvSpPr>
          <p:cNvPr id="170" name="Google Shape;170;p4"/>
          <p:cNvSpPr/>
          <p:nvPr/>
        </p:nvSpPr>
        <p:spPr>
          <a:xfrm>
            <a:off x="3888622" y="5321075"/>
            <a:ext cx="323850" cy="358775"/>
          </a:xfrm>
          <a:prstGeom prst="ellipse">
            <a:avLst/>
          </a:prstGeom>
          <a:solidFill>
            <a:schemeClr val="accent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/>
          </a:p>
        </p:txBody>
      </p:sp>
      <p:sp>
        <p:nvSpPr>
          <p:cNvPr id="171" name="Google Shape;171;p4"/>
          <p:cNvSpPr/>
          <p:nvPr/>
        </p:nvSpPr>
        <p:spPr>
          <a:xfrm>
            <a:off x="4464884" y="5357588"/>
            <a:ext cx="323850" cy="358775"/>
          </a:xfrm>
          <a:prstGeom prst="ellipse">
            <a:avLst/>
          </a:prstGeom>
          <a:solidFill>
            <a:schemeClr val="accent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/>
          </a:p>
        </p:txBody>
      </p:sp>
      <p:sp>
        <p:nvSpPr>
          <p:cNvPr id="172" name="Google Shape;172;p4"/>
          <p:cNvSpPr/>
          <p:nvPr/>
        </p:nvSpPr>
        <p:spPr>
          <a:xfrm>
            <a:off x="5112584" y="5321075"/>
            <a:ext cx="323850" cy="358775"/>
          </a:xfrm>
          <a:prstGeom prst="ellipse">
            <a:avLst/>
          </a:prstGeom>
          <a:solidFill>
            <a:schemeClr val="accent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/>
          </a:p>
        </p:txBody>
      </p:sp>
      <p:sp>
        <p:nvSpPr>
          <p:cNvPr id="173" name="Google Shape;173;p4"/>
          <p:cNvSpPr/>
          <p:nvPr/>
        </p:nvSpPr>
        <p:spPr>
          <a:xfrm>
            <a:off x="2340809" y="5321075"/>
            <a:ext cx="323850" cy="358775"/>
          </a:xfrm>
          <a:prstGeom prst="ellipse">
            <a:avLst/>
          </a:prstGeom>
          <a:solidFill>
            <a:schemeClr val="accent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/>
          </a:p>
        </p:txBody>
      </p:sp>
      <p:sp>
        <p:nvSpPr>
          <p:cNvPr id="174" name="Google Shape;174;p4"/>
          <p:cNvSpPr/>
          <p:nvPr/>
        </p:nvSpPr>
        <p:spPr>
          <a:xfrm>
            <a:off x="2880559" y="5321075"/>
            <a:ext cx="323850" cy="358775"/>
          </a:xfrm>
          <a:prstGeom prst="ellipse">
            <a:avLst/>
          </a:prstGeom>
          <a:solidFill>
            <a:schemeClr val="accent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/>
          </a:p>
        </p:txBody>
      </p:sp>
      <p:sp>
        <p:nvSpPr>
          <p:cNvPr id="175" name="Google Shape;175;p4"/>
          <p:cNvSpPr/>
          <p:nvPr/>
        </p:nvSpPr>
        <p:spPr>
          <a:xfrm>
            <a:off x="3528259" y="5321075"/>
            <a:ext cx="323850" cy="358775"/>
          </a:xfrm>
          <a:prstGeom prst="ellipse">
            <a:avLst/>
          </a:prstGeom>
          <a:solidFill>
            <a:schemeClr val="accent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8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8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8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8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0" name="Google Shape;180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09364" y="498334"/>
            <a:ext cx="6058111" cy="850688"/>
          </a:xfrm>
          <a:prstGeom prst="rect">
            <a:avLst/>
          </a:prstGeom>
          <a:noFill/>
          <a:ln>
            <a:noFill/>
          </a:ln>
        </p:spPr>
      </p:pic>
      <p:sp>
        <p:nvSpPr>
          <p:cNvPr id="181" name="Google Shape;181;p5"/>
          <p:cNvSpPr/>
          <p:nvPr/>
        </p:nvSpPr>
        <p:spPr>
          <a:xfrm>
            <a:off x="85725" y="1588"/>
            <a:ext cx="2446338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2" name="Google Shape;182;p5"/>
          <p:cNvSpPr/>
          <p:nvPr/>
        </p:nvSpPr>
        <p:spPr>
          <a:xfrm>
            <a:off x="-22225" y="1588"/>
            <a:ext cx="2446338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" name="Google Shape;183;p5"/>
          <p:cNvSpPr/>
          <p:nvPr/>
        </p:nvSpPr>
        <p:spPr>
          <a:xfrm>
            <a:off x="-131763" y="1588"/>
            <a:ext cx="2470150" cy="1631950"/>
          </a:xfrm>
          <a:custGeom>
            <a:rect b="b" l="l" r="r" t="t"/>
            <a:pathLst>
              <a:path extrusionOk="0" h="754" w="1148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84" name="Google Shape;184;p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85" name="Google Shape;185;p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86" name="Google Shape;186;p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187" name="Google Shape;187;p5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Agenda</a:t>
            </a:r>
            <a:endParaRPr/>
          </a:p>
        </p:txBody>
      </p:sp>
      <p:sp>
        <p:nvSpPr>
          <p:cNvPr id="188" name="Google Shape;188;p5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9</a:t>
            </a:r>
            <a:endParaRPr b="0" i="0" sz="2800" u="none" cap="none" strike="noStrike">
              <a:solidFill>
                <a:srgbClr val="FFFFFF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189" name="Google Shape;189;p5"/>
          <p:cNvSpPr txBox="1"/>
          <p:nvPr/>
        </p:nvSpPr>
        <p:spPr>
          <a:xfrm>
            <a:off x="1200944" y="1784042"/>
            <a:ext cx="9902228" cy="34163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5715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ts val="2400"/>
              <a:buFont typeface="Courier New"/>
              <a:buChar char="o"/>
            </a:pPr>
            <a:r>
              <a:rPr b="0" i="0" lang="en-US" sz="2400" u="none" cap="none" strike="noStrike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Case study</a:t>
            </a:r>
            <a:endParaRPr/>
          </a:p>
          <a:p>
            <a:pPr indent="-5715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urier New"/>
              <a:buChar char="o"/>
            </a:pPr>
            <a:r>
              <a:rPr b="1" i="0" lang="en-U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Case study – Create WBS </a:t>
            </a:r>
            <a:endParaRPr b="1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5715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ts val="2400"/>
              <a:buFont typeface="Courier New"/>
              <a:buChar char="o"/>
            </a:pPr>
            <a:r>
              <a:rPr b="0" i="0" lang="en-US" sz="2400" u="none" cap="none" strike="noStrike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Case study – Create activity</a:t>
            </a:r>
            <a:endParaRPr/>
          </a:p>
          <a:p>
            <a:pPr indent="-5715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ts val="2400"/>
              <a:buFont typeface="Courier New"/>
              <a:buChar char="o"/>
            </a:pPr>
            <a:r>
              <a:rPr b="0" i="0" lang="en-US" sz="2400" u="none" cap="none" strike="noStrike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Case study –  Scheduling</a:t>
            </a:r>
            <a:endParaRPr/>
          </a:p>
          <a:p>
            <a:pPr indent="-5715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ts val="2400"/>
              <a:buFont typeface="Courier New"/>
              <a:buChar char="o"/>
            </a:pPr>
            <a:r>
              <a:rPr b="0" i="0" lang="en-US" sz="2400" u="none" cap="none" strike="noStrike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Project duration versus cost</a:t>
            </a:r>
            <a:endParaRPr/>
          </a:p>
          <a:p>
            <a:pPr indent="-5715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ts val="2400"/>
              <a:buFont typeface="Courier New"/>
              <a:buChar char="o"/>
            </a:pPr>
            <a:r>
              <a:rPr b="0" i="0" lang="en-US" sz="2400" u="none" cap="none" strike="noStrike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Acceleration and Schedule Compression</a:t>
            </a:r>
            <a:endParaRPr/>
          </a:p>
          <a:p>
            <a:pPr indent="-4191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urier New"/>
              <a:buNone/>
            </a:pPr>
            <a:r>
              <a:t/>
            </a:r>
            <a:endParaRPr b="0" i="0" sz="2400" u="none" cap="none" strike="noStrike">
              <a:solidFill>
                <a:srgbClr val="A5A5A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4191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urier New"/>
              <a:buNone/>
            </a:pPr>
            <a:r>
              <a:t/>
            </a:r>
            <a:endParaRPr b="0" i="0" sz="2400" u="none" cap="none" strike="noStrike">
              <a:solidFill>
                <a:srgbClr val="A5A5A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4191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urier New"/>
              <a:buNone/>
            </a:pPr>
            <a:r>
              <a:t/>
            </a:r>
            <a:endParaRPr b="0" i="0" sz="2400" u="none" cap="none" strike="noStrike">
              <a:solidFill>
                <a:srgbClr val="A5A5A5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" name="Google Shape;194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95" name="Google Shape;195;p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96" name="Google Shape;196;p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97" name="Google Shape;197;p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98" name="Google Shape;198;p6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08036" y="1"/>
            <a:ext cx="8623386" cy="1592038"/>
          </a:xfrm>
          <a:prstGeom prst="rect">
            <a:avLst/>
          </a:prstGeom>
          <a:noFill/>
          <a:ln>
            <a:noFill/>
          </a:ln>
        </p:spPr>
      </p:pic>
      <p:sp>
        <p:nvSpPr>
          <p:cNvPr id="199" name="Google Shape;199;p6"/>
          <p:cNvSpPr txBox="1"/>
          <p:nvPr/>
        </p:nvSpPr>
        <p:spPr>
          <a:xfrm>
            <a:off x="2216921" y="625579"/>
            <a:ext cx="4948301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Calibri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Case study – Create</a:t>
            </a:r>
            <a:r>
              <a:rPr b="0" i="0" lang="en-US" sz="2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 WBS</a:t>
            </a:r>
            <a:r>
              <a:rPr b="0" i="0" lang="en-US" sz="2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  </a:t>
            </a:r>
            <a:endParaRPr b="0" i="0" sz="2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0" name="Google Shape;200;p6"/>
          <p:cNvSpPr txBox="1"/>
          <p:nvPr/>
        </p:nvSpPr>
        <p:spPr>
          <a:xfrm>
            <a:off x="-108036" y="622794"/>
            <a:ext cx="237740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Lecture9</a:t>
            </a:r>
            <a:endParaRPr b="0" i="0" sz="2800" u="none" cap="none" strike="noStrike">
              <a:solidFill>
                <a:srgbClr val="FFFFFF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pic>
        <p:nvPicPr>
          <p:cNvPr id="201" name="Google Shape;201;p6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874165" y="1260316"/>
            <a:ext cx="8017981" cy="4576931"/>
          </a:xfrm>
          <a:prstGeom prst="rect">
            <a:avLst/>
          </a:prstGeom>
          <a:noFill/>
          <a:ln>
            <a:noFill/>
          </a:ln>
        </p:spPr>
      </p:pic>
      <p:pic>
        <p:nvPicPr>
          <p:cNvPr id="202" name="Google Shape;202;p6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5144209" y="4393314"/>
            <a:ext cx="1755800" cy="111566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7" name="Google Shape;207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208" name="Google Shape;208;p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" name="Google Shape;209;p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10" name="Google Shape;210;p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11" name="Google Shape;211;p7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08036" y="1"/>
            <a:ext cx="8623386" cy="1592038"/>
          </a:xfrm>
          <a:prstGeom prst="rect">
            <a:avLst/>
          </a:prstGeom>
          <a:noFill/>
          <a:ln>
            <a:noFill/>
          </a:ln>
        </p:spPr>
      </p:pic>
      <p:sp>
        <p:nvSpPr>
          <p:cNvPr id="212" name="Google Shape;212;p7"/>
          <p:cNvSpPr txBox="1"/>
          <p:nvPr/>
        </p:nvSpPr>
        <p:spPr>
          <a:xfrm>
            <a:off x="2216921" y="625579"/>
            <a:ext cx="4948301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Case study – Create WBS </a:t>
            </a:r>
            <a:endParaRPr b="0" i="0" sz="2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3" name="Google Shape;213;p7"/>
          <p:cNvSpPr txBox="1"/>
          <p:nvPr/>
        </p:nvSpPr>
        <p:spPr>
          <a:xfrm>
            <a:off x="-108036" y="622794"/>
            <a:ext cx="237740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Lecture9</a:t>
            </a:r>
            <a:endParaRPr b="0" i="0" sz="2800" u="none" cap="none" strike="noStrike">
              <a:solidFill>
                <a:srgbClr val="FFFFFF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pic>
        <p:nvPicPr>
          <p:cNvPr id="214" name="Google Shape;214;p7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2269372" y="1234048"/>
            <a:ext cx="8368145" cy="5073188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15" name="Google Shape;215;p7"/>
          <p:cNvCxnSpPr/>
          <p:nvPr/>
        </p:nvCxnSpPr>
        <p:spPr>
          <a:xfrm flipH="1" rot="10800000">
            <a:off x="9240807" y="2090495"/>
            <a:ext cx="922530" cy="889803"/>
          </a:xfrm>
          <a:prstGeom prst="straightConnector1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216" name="Google Shape;216;p7"/>
          <p:cNvSpPr/>
          <p:nvPr/>
        </p:nvSpPr>
        <p:spPr>
          <a:xfrm>
            <a:off x="8448644" y="3002282"/>
            <a:ext cx="1021320" cy="266941"/>
          </a:xfrm>
          <a:prstGeom prst="ellipse">
            <a:avLst/>
          </a:prstGeom>
          <a:solidFill>
            <a:srgbClr val="6666FF"/>
          </a:solidFill>
          <a:ln cap="flat" cmpd="sng" w="9525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</a:pPr>
            <a:r>
              <a:rPr b="1" i="0" lang="en-US" sz="12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Click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8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8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1" name="Google Shape;221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222" name="Google Shape;222;p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23" name="Google Shape;223;p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24" name="Google Shape;224;p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25" name="Google Shape;225;p8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08036" y="1"/>
            <a:ext cx="8623386" cy="1592038"/>
          </a:xfrm>
          <a:prstGeom prst="rect">
            <a:avLst/>
          </a:prstGeom>
          <a:noFill/>
          <a:ln>
            <a:noFill/>
          </a:ln>
        </p:spPr>
      </p:pic>
      <p:sp>
        <p:nvSpPr>
          <p:cNvPr id="226" name="Google Shape;226;p8"/>
          <p:cNvSpPr txBox="1"/>
          <p:nvPr/>
        </p:nvSpPr>
        <p:spPr>
          <a:xfrm>
            <a:off x="2216921" y="625579"/>
            <a:ext cx="4948301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Case study – Create WBS </a:t>
            </a:r>
            <a:endParaRPr b="0" i="0" sz="2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7" name="Google Shape;227;p8"/>
          <p:cNvSpPr txBox="1"/>
          <p:nvPr/>
        </p:nvSpPr>
        <p:spPr>
          <a:xfrm>
            <a:off x="-108036" y="622794"/>
            <a:ext cx="237740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Lecture9</a:t>
            </a:r>
            <a:endParaRPr b="0" i="0" sz="2800" u="none" cap="none" strike="noStrike">
              <a:solidFill>
                <a:srgbClr val="FFFFFF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pic>
        <p:nvPicPr>
          <p:cNvPr id="228" name="Google Shape;228;p8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523604" y="1357745"/>
            <a:ext cx="7986552" cy="45258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2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3" name="Google Shape;233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09364" y="498334"/>
            <a:ext cx="6058111" cy="850688"/>
          </a:xfrm>
          <a:prstGeom prst="rect">
            <a:avLst/>
          </a:prstGeom>
          <a:noFill/>
          <a:ln>
            <a:noFill/>
          </a:ln>
        </p:spPr>
      </p:pic>
      <p:sp>
        <p:nvSpPr>
          <p:cNvPr id="234" name="Google Shape;234;p9"/>
          <p:cNvSpPr/>
          <p:nvPr/>
        </p:nvSpPr>
        <p:spPr>
          <a:xfrm>
            <a:off x="85725" y="1588"/>
            <a:ext cx="2446338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5" name="Google Shape;235;p9"/>
          <p:cNvSpPr/>
          <p:nvPr/>
        </p:nvSpPr>
        <p:spPr>
          <a:xfrm>
            <a:off x="-22225" y="1588"/>
            <a:ext cx="2446338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6" name="Google Shape;236;p9"/>
          <p:cNvSpPr/>
          <p:nvPr/>
        </p:nvSpPr>
        <p:spPr>
          <a:xfrm>
            <a:off x="-131763" y="1588"/>
            <a:ext cx="2470150" cy="1631950"/>
          </a:xfrm>
          <a:custGeom>
            <a:rect b="b" l="l" r="r" t="t"/>
            <a:pathLst>
              <a:path extrusionOk="0" h="754" w="1148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37" name="Google Shape;237;p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238" name="Google Shape;238;p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39" name="Google Shape;239;p9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240" name="Google Shape;240;p9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Agenda</a:t>
            </a:r>
            <a:endParaRPr/>
          </a:p>
        </p:txBody>
      </p:sp>
      <p:sp>
        <p:nvSpPr>
          <p:cNvPr id="241" name="Google Shape;241;p9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9</a:t>
            </a:r>
            <a:endParaRPr b="0" i="0" sz="2800" u="none" cap="none" strike="noStrike">
              <a:solidFill>
                <a:srgbClr val="FFFFFF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242" name="Google Shape;242;p9"/>
          <p:cNvSpPr txBox="1"/>
          <p:nvPr/>
        </p:nvSpPr>
        <p:spPr>
          <a:xfrm>
            <a:off x="1200944" y="1784042"/>
            <a:ext cx="9902228" cy="34163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5715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ts val="2400"/>
              <a:buFont typeface="Courier New"/>
              <a:buChar char="o"/>
            </a:pPr>
            <a:r>
              <a:rPr b="0" i="0" lang="en-US" sz="2400" u="none" cap="none" strike="noStrike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Case study</a:t>
            </a:r>
            <a:endParaRPr/>
          </a:p>
          <a:p>
            <a:pPr indent="-5715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ts val="2400"/>
              <a:buFont typeface="Courier New"/>
              <a:buChar char="o"/>
            </a:pPr>
            <a:r>
              <a:rPr b="0" i="0" lang="en-US" sz="2400" u="none" cap="none" strike="noStrike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Case study – Create WBS </a:t>
            </a:r>
            <a:endParaRPr b="0" i="0" sz="2400" u="none" cap="none" strike="noStrike">
              <a:solidFill>
                <a:srgbClr val="A5A5A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5715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urier New"/>
              <a:buChar char="o"/>
            </a:pPr>
            <a:r>
              <a:rPr b="1" i="0" lang="en-U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Case study – Create activity</a:t>
            </a:r>
            <a:endParaRPr/>
          </a:p>
          <a:p>
            <a:pPr indent="-5715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ts val="2400"/>
              <a:buFont typeface="Courier New"/>
              <a:buChar char="o"/>
            </a:pPr>
            <a:r>
              <a:rPr b="0" i="0" lang="en-US" sz="2400" u="none" cap="none" strike="noStrike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Case study –  Scheduling</a:t>
            </a:r>
            <a:endParaRPr/>
          </a:p>
          <a:p>
            <a:pPr indent="-5715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ts val="2400"/>
              <a:buFont typeface="Courier New"/>
              <a:buChar char="o"/>
            </a:pPr>
            <a:r>
              <a:rPr b="0" i="0" lang="en-US" sz="2400" u="none" cap="none" strike="noStrike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Project duration versus cost</a:t>
            </a:r>
            <a:endParaRPr/>
          </a:p>
          <a:p>
            <a:pPr indent="-5715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ts val="2400"/>
              <a:buFont typeface="Courier New"/>
              <a:buChar char="o"/>
            </a:pPr>
            <a:r>
              <a:rPr b="0" i="0" lang="en-US" sz="2400" u="none" cap="none" strike="noStrike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Acceleration and Schedule Compression</a:t>
            </a:r>
            <a:endParaRPr/>
          </a:p>
          <a:p>
            <a:pPr indent="-4191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urier New"/>
              <a:buNone/>
            </a:pPr>
            <a:r>
              <a:t/>
            </a:r>
            <a:endParaRPr b="0" i="0" sz="2400" u="none" cap="none" strike="noStrike">
              <a:solidFill>
                <a:srgbClr val="A5A5A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4191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urier New"/>
              <a:buNone/>
            </a:pPr>
            <a:r>
              <a:t/>
            </a:r>
            <a:endParaRPr b="0" i="0" sz="2400" u="none" cap="none" strike="noStrike">
              <a:solidFill>
                <a:srgbClr val="A5A5A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4191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urier New"/>
              <a:buNone/>
            </a:pPr>
            <a:r>
              <a:t/>
            </a:r>
            <a:endParaRPr b="0" i="0" sz="2400" u="none" cap="none" strike="noStrike">
              <a:solidFill>
                <a:srgbClr val="A5A5A5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7" name="Google Shape;247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248" name="Google Shape;248;p1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49" name="Google Shape;249;p1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50" name="Google Shape;250;p1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51" name="Google Shape;251;p10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32025" y="-42639"/>
            <a:ext cx="8623386" cy="1189099"/>
          </a:xfrm>
          <a:prstGeom prst="rect">
            <a:avLst/>
          </a:prstGeom>
          <a:noFill/>
          <a:ln>
            <a:noFill/>
          </a:ln>
        </p:spPr>
      </p:pic>
      <p:sp>
        <p:nvSpPr>
          <p:cNvPr id="252" name="Google Shape;252;p10"/>
          <p:cNvSpPr txBox="1"/>
          <p:nvPr/>
        </p:nvSpPr>
        <p:spPr>
          <a:xfrm>
            <a:off x="2269372" y="361184"/>
            <a:ext cx="4948301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Calibri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Case study – Create activity code </a:t>
            </a:r>
            <a:endParaRPr b="0" i="0" sz="2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3" name="Google Shape;253;p10"/>
          <p:cNvSpPr txBox="1"/>
          <p:nvPr/>
        </p:nvSpPr>
        <p:spPr>
          <a:xfrm>
            <a:off x="-108036" y="28690"/>
            <a:ext cx="237740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Lecture9</a:t>
            </a:r>
            <a:endParaRPr b="0" i="0" sz="2800" u="none" cap="none" strike="noStrike">
              <a:solidFill>
                <a:srgbClr val="FFFFFF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graphicFrame>
        <p:nvGraphicFramePr>
          <p:cNvPr id="254" name="Google Shape;254;p10"/>
          <p:cNvGraphicFramePr/>
          <p:nvPr/>
        </p:nvGraphicFramePr>
        <p:xfrm>
          <a:off x="1556559" y="1003014"/>
          <a:ext cx="3000000" cy="3000000"/>
        </p:xfrm>
        <a:graphic>
          <a:graphicData uri="http://schemas.openxmlformats.org/drawingml/2006/table">
            <a:tbl>
              <a:tblPr>
                <a:noFill/>
                <a:tableStyleId>{4D1CD580-21D0-4B2E-8FFD-9B0FF797C4B5}</a:tableStyleId>
              </a:tblPr>
              <a:tblGrid>
                <a:gridCol w="3039125"/>
                <a:gridCol w="1694275"/>
              </a:tblGrid>
              <a:tr h="3703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hlink"/>
                        </a:buClr>
                        <a:buSzPts val="2000"/>
                        <a:buFont typeface="Noto Sans Symbols"/>
                        <a:buNone/>
                      </a:pPr>
                      <a:r>
                        <a:rPr b="1" i="0" lang="en-US" sz="2000" u="none" cap="none" strike="noStrike">
                          <a:solidFill>
                            <a:srgbClr val="FF33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Activity</a:t>
                      </a:r>
                      <a:endParaRPr/>
                    </a:p>
                  </a:txBody>
                  <a:tcPr marT="45725" marB="45725" marR="91450" marL="91450">
                    <a:lnL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hlink"/>
                        </a:buClr>
                        <a:buSzPts val="2000"/>
                        <a:buFont typeface="Noto Sans Symbols"/>
                        <a:buNone/>
                      </a:pPr>
                      <a:r>
                        <a:rPr b="1" i="0" lang="en-US" sz="2000" u="none" cap="none" strike="noStrike">
                          <a:solidFill>
                            <a:srgbClr val="FF33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Code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BDBDB"/>
                    </a:solidFill>
                  </a:tcPr>
                </a:tc>
              </a:tr>
              <a:tr h="3703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hlink"/>
                        </a:buClr>
                        <a:buSzPts val="2000"/>
                        <a:buFont typeface="Noto Sans Symbols"/>
                        <a:buNone/>
                      </a:pPr>
                      <a:r>
                        <a:rPr b="0" i="0" lang="en-US" sz="20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Excavation</a:t>
                      </a:r>
                      <a:endParaRPr/>
                    </a:p>
                  </a:txBody>
                  <a:tcPr marT="45725" marB="45725" marR="91450" marL="91450">
                    <a:lnL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hlink"/>
                        </a:buClr>
                        <a:buSzPts val="2000"/>
                        <a:buFont typeface="Noto Sans Symbols"/>
                        <a:buNone/>
                      </a:pPr>
                      <a:r>
                        <a:rPr b="0" i="0" lang="en-US" sz="20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EX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BDBDB"/>
                    </a:solidFill>
                  </a:tcPr>
                </a:tc>
              </a:tr>
              <a:tr h="3703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hlink"/>
                        </a:buClr>
                        <a:buSzPts val="2000"/>
                        <a:buFont typeface="Noto Sans Symbols"/>
                        <a:buNone/>
                      </a:pPr>
                      <a:r>
                        <a:rPr b="0" i="0" lang="en-US" sz="20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Replacement</a:t>
                      </a:r>
                      <a:endParaRPr/>
                    </a:p>
                  </a:txBody>
                  <a:tcPr marT="45725" marB="45725" marR="91450" marL="91450">
                    <a:lnL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hlink"/>
                        </a:buClr>
                        <a:buSzPts val="2000"/>
                        <a:buFont typeface="Noto Sans Symbols"/>
                        <a:buNone/>
                      </a:pPr>
                      <a:r>
                        <a:rPr b="0" i="0" lang="en-US" sz="20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RE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BDBDB"/>
                    </a:solidFill>
                  </a:tcPr>
                </a:tc>
              </a:tr>
              <a:tr h="3703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hlink"/>
                        </a:buClr>
                        <a:buSzPts val="2000"/>
                        <a:buFont typeface="Noto Sans Symbols"/>
                        <a:buNone/>
                      </a:pPr>
                      <a:r>
                        <a:rPr b="0" i="0" lang="en-US" sz="20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Ferma Layer</a:t>
                      </a:r>
                      <a:endParaRPr/>
                    </a:p>
                  </a:txBody>
                  <a:tcPr marT="45725" marB="45725" marR="91450" marL="91450">
                    <a:lnL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hlink"/>
                        </a:buClr>
                        <a:buSzPts val="2000"/>
                        <a:buFont typeface="Noto Sans Symbols"/>
                        <a:buNone/>
                      </a:pPr>
                      <a:r>
                        <a:rPr b="0" i="0" lang="en-US" sz="20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FR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BDBDB"/>
                    </a:solidFill>
                  </a:tcPr>
                </a:tc>
              </a:tr>
              <a:tr h="3703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hlink"/>
                        </a:buClr>
                        <a:buSzPts val="2000"/>
                        <a:buFont typeface="Noto Sans Symbols"/>
                        <a:buNone/>
                      </a:pPr>
                      <a:r>
                        <a:rPr b="0" i="0" lang="en-US" sz="20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Base Layer</a:t>
                      </a:r>
                      <a:endParaRPr/>
                    </a:p>
                  </a:txBody>
                  <a:tcPr marT="45725" marB="45725" marR="91450" marL="91450">
                    <a:lnL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hlink"/>
                        </a:buClr>
                        <a:buSzPts val="2000"/>
                        <a:buFont typeface="Noto Sans Symbols"/>
                        <a:buNone/>
                      </a:pPr>
                      <a:r>
                        <a:rPr b="0" i="0" lang="en-US" sz="20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BA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BDBDB"/>
                    </a:solidFill>
                  </a:tcPr>
                </a:tc>
              </a:tr>
              <a:tr h="3703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hlink"/>
                        </a:buClr>
                        <a:buSzPts val="2000"/>
                        <a:buFont typeface="Noto Sans Symbols"/>
                        <a:buNone/>
                      </a:pPr>
                      <a:r>
                        <a:rPr b="0" i="0" lang="en-US" sz="20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Prime Coat</a:t>
                      </a:r>
                      <a:endParaRPr/>
                    </a:p>
                  </a:txBody>
                  <a:tcPr marT="45725" marB="45725" marR="91450" marL="91450">
                    <a:lnL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hlink"/>
                        </a:buClr>
                        <a:buSzPts val="2000"/>
                        <a:buFont typeface="Noto Sans Symbols"/>
                        <a:buNone/>
                      </a:pPr>
                      <a:r>
                        <a:rPr b="0" i="0" lang="en-US" sz="20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PR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BDBDB"/>
                    </a:solidFill>
                  </a:tcPr>
                </a:tc>
              </a:tr>
              <a:tr h="3703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hlink"/>
                        </a:buClr>
                        <a:buSzPts val="2000"/>
                        <a:buFont typeface="Noto Sans Symbols"/>
                        <a:buNone/>
                      </a:pPr>
                      <a:r>
                        <a:rPr b="0" i="0" lang="en-US" sz="20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Layer Bond</a:t>
                      </a:r>
                      <a:endParaRPr/>
                    </a:p>
                  </a:txBody>
                  <a:tcPr marT="45725" marB="45725" marR="91450" marL="91450">
                    <a:lnL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hlink"/>
                        </a:buClr>
                        <a:buSzPts val="2000"/>
                        <a:buFont typeface="Noto Sans Symbols"/>
                        <a:buNone/>
                      </a:pPr>
                      <a:r>
                        <a:rPr b="0" i="0" lang="en-US" sz="20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LB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BDBDB"/>
                    </a:solidFill>
                  </a:tcPr>
                </a:tc>
              </a:tr>
              <a:tr h="3703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hlink"/>
                        </a:buClr>
                        <a:buSzPts val="2000"/>
                        <a:buFont typeface="Noto Sans Symbols"/>
                        <a:buNone/>
                      </a:pPr>
                      <a:r>
                        <a:rPr b="0" i="0" lang="en-US" sz="20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Tack Coat</a:t>
                      </a:r>
                      <a:endParaRPr/>
                    </a:p>
                  </a:txBody>
                  <a:tcPr marT="45725" marB="45725" marR="91450" marL="91450">
                    <a:lnL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hlink"/>
                        </a:buClr>
                        <a:buSzPts val="2000"/>
                        <a:buFont typeface="Noto Sans Symbols"/>
                        <a:buNone/>
                      </a:pPr>
                      <a:r>
                        <a:rPr b="0" i="0" lang="en-US" sz="20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TA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BDBDB"/>
                    </a:solidFill>
                  </a:tcPr>
                </a:tc>
              </a:tr>
              <a:tr h="3703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hlink"/>
                        </a:buClr>
                        <a:buSzPts val="2000"/>
                        <a:buFont typeface="Noto Sans Symbols"/>
                        <a:buNone/>
                      </a:pPr>
                      <a:r>
                        <a:rPr b="0" i="0" lang="en-US" sz="20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Asphalt Layer</a:t>
                      </a:r>
                      <a:endParaRPr/>
                    </a:p>
                  </a:txBody>
                  <a:tcPr marT="45725" marB="45725" marR="91450" marL="91450">
                    <a:lnL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hlink"/>
                        </a:buClr>
                        <a:buSzPts val="2000"/>
                        <a:buFont typeface="Noto Sans Symbols"/>
                        <a:buNone/>
                      </a:pPr>
                      <a:r>
                        <a:rPr b="0" i="0" lang="en-US" sz="20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AS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BDBDB"/>
                    </a:solidFill>
                  </a:tcPr>
                </a:tc>
              </a:tr>
              <a:tr h="3703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hlink"/>
                        </a:buClr>
                        <a:buSzPts val="2000"/>
                        <a:buFont typeface="Noto Sans Symbols"/>
                        <a:buNone/>
                      </a:pPr>
                      <a:r>
                        <a:rPr b="0" i="0" lang="en-US" sz="20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Curbs</a:t>
                      </a:r>
                      <a:endParaRPr/>
                    </a:p>
                  </a:txBody>
                  <a:tcPr marT="45725" marB="45725" marR="91450" marL="91450">
                    <a:lnL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hlink"/>
                        </a:buClr>
                        <a:buSzPts val="2000"/>
                        <a:buFont typeface="Noto Sans Symbols"/>
                        <a:buNone/>
                      </a:pPr>
                      <a:r>
                        <a:rPr b="0" i="0" lang="en-US" sz="20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CU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BDBDB"/>
                    </a:solidFill>
                  </a:tcPr>
                </a:tc>
              </a:tr>
              <a:tr h="3703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hlink"/>
                        </a:buClr>
                        <a:buSzPts val="2000"/>
                        <a:buFont typeface="Noto Sans Symbols"/>
                        <a:buNone/>
                      </a:pPr>
                      <a:r>
                        <a:rPr b="0" i="0" lang="en-US" sz="20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Sign Traffic</a:t>
                      </a:r>
                      <a:endParaRPr/>
                    </a:p>
                  </a:txBody>
                  <a:tcPr marT="45725" marB="45725" marR="91450" marL="91450">
                    <a:lnL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hlink"/>
                        </a:buClr>
                        <a:buSzPts val="2000"/>
                        <a:buFont typeface="Noto Sans Symbols"/>
                        <a:buNone/>
                      </a:pPr>
                      <a:r>
                        <a:rPr b="0" i="0" lang="en-US" sz="20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ST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BDBDB"/>
                    </a:solidFill>
                  </a:tcPr>
                </a:tc>
              </a:tr>
              <a:tr h="3703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hlink"/>
                        </a:buClr>
                        <a:buSzPts val="2000"/>
                        <a:buFont typeface="Noto Sans Symbols"/>
                        <a:buNone/>
                      </a:pPr>
                      <a:r>
                        <a:rPr b="0" i="0" lang="en-US" sz="20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Draw Axis </a:t>
                      </a:r>
                      <a:endParaRPr/>
                    </a:p>
                  </a:txBody>
                  <a:tcPr marT="45725" marB="45725" marR="91450" marL="91450">
                    <a:lnL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hlink"/>
                        </a:buClr>
                        <a:buSzPts val="2000"/>
                        <a:buFont typeface="Noto Sans Symbols"/>
                        <a:buNone/>
                      </a:pPr>
                      <a:r>
                        <a:rPr b="0" i="0" lang="en-US" sz="20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DR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BDBDB"/>
                    </a:solidFill>
                  </a:tcPr>
                </a:tc>
              </a:tr>
              <a:tr h="3703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hlink"/>
                        </a:buClr>
                        <a:buSzPts val="2000"/>
                        <a:buFont typeface="Noto Sans Symbols"/>
                        <a:buNone/>
                      </a:pPr>
                      <a:r>
                        <a:rPr b="0" i="0" lang="en-US" sz="20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Pavement Layer</a:t>
                      </a:r>
                      <a:endParaRPr/>
                    </a:p>
                  </a:txBody>
                  <a:tcPr marT="45725" marB="45725" marR="91450" marL="91450">
                    <a:lnL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hlink"/>
                        </a:buClr>
                        <a:buSzPts val="2000"/>
                        <a:buFont typeface="Noto Sans Symbols"/>
                        <a:buNone/>
                      </a:pPr>
                      <a:r>
                        <a:rPr b="0" i="0" lang="en-US" sz="20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PV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BDBDB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9" name="Google Shape;259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09364" y="498334"/>
            <a:ext cx="6058111" cy="850688"/>
          </a:xfrm>
          <a:prstGeom prst="rect">
            <a:avLst/>
          </a:prstGeom>
          <a:noFill/>
          <a:ln>
            <a:noFill/>
          </a:ln>
        </p:spPr>
      </p:pic>
      <p:sp>
        <p:nvSpPr>
          <p:cNvPr id="260" name="Google Shape;260;p11"/>
          <p:cNvSpPr/>
          <p:nvPr/>
        </p:nvSpPr>
        <p:spPr>
          <a:xfrm>
            <a:off x="85725" y="1588"/>
            <a:ext cx="2446338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1" name="Google Shape;261;p11"/>
          <p:cNvSpPr/>
          <p:nvPr/>
        </p:nvSpPr>
        <p:spPr>
          <a:xfrm>
            <a:off x="-22225" y="1588"/>
            <a:ext cx="2446338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2" name="Google Shape;262;p11"/>
          <p:cNvSpPr/>
          <p:nvPr/>
        </p:nvSpPr>
        <p:spPr>
          <a:xfrm>
            <a:off x="-131763" y="1588"/>
            <a:ext cx="2470150" cy="1631950"/>
          </a:xfrm>
          <a:custGeom>
            <a:rect b="b" l="l" r="r" t="t"/>
            <a:pathLst>
              <a:path extrusionOk="0" h="754" w="1148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63" name="Google Shape;263;p1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264" name="Google Shape;264;p1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65" name="Google Shape;265;p1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266" name="Google Shape;266;p11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Agenda</a:t>
            </a:r>
            <a:endParaRPr/>
          </a:p>
        </p:txBody>
      </p:sp>
      <p:sp>
        <p:nvSpPr>
          <p:cNvPr id="267" name="Google Shape;267;p11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9</a:t>
            </a:r>
            <a:endParaRPr b="0" i="0" sz="2800" u="none" cap="none" strike="noStrike">
              <a:solidFill>
                <a:srgbClr val="FFFFFF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268" name="Google Shape;268;p11"/>
          <p:cNvSpPr txBox="1"/>
          <p:nvPr/>
        </p:nvSpPr>
        <p:spPr>
          <a:xfrm>
            <a:off x="1200944" y="1784042"/>
            <a:ext cx="9902228" cy="34163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5715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ts val="2400"/>
              <a:buFont typeface="Courier New"/>
              <a:buChar char="o"/>
            </a:pPr>
            <a:r>
              <a:rPr b="0" i="0" lang="en-US" sz="2400" u="none" cap="none" strike="noStrike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Case study</a:t>
            </a:r>
            <a:endParaRPr/>
          </a:p>
          <a:p>
            <a:pPr indent="-5715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ts val="2400"/>
              <a:buFont typeface="Courier New"/>
              <a:buChar char="o"/>
            </a:pPr>
            <a:r>
              <a:rPr b="0" i="0" lang="en-US" sz="2400" u="none" cap="none" strike="noStrike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Case study – Create WBS </a:t>
            </a:r>
            <a:endParaRPr b="0" i="0" sz="2400" u="none" cap="none" strike="noStrike">
              <a:solidFill>
                <a:srgbClr val="A5A5A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5715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urier New"/>
              <a:buChar char="o"/>
            </a:pPr>
            <a:r>
              <a:rPr b="1" i="0" lang="en-U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Case study – Create activity</a:t>
            </a:r>
            <a:endParaRPr/>
          </a:p>
          <a:p>
            <a:pPr indent="-5715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ts val="2400"/>
              <a:buFont typeface="Courier New"/>
              <a:buChar char="o"/>
            </a:pPr>
            <a:r>
              <a:rPr b="0" i="0" lang="en-US" sz="2400" u="none" cap="none" strike="noStrike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Case study –  Scheduling</a:t>
            </a:r>
            <a:endParaRPr/>
          </a:p>
          <a:p>
            <a:pPr indent="-5715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ts val="2400"/>
              <a:buFont typeface="Courier New"/>
              <a:buChar char="o"/>
            </a:pPr>
            <a:r>
              <a:rPr b="0" i="0" lang="en-US" sz="2400" u="none" cap="none" strike="noStrike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Project duration versus cost</a:t>
            </a:r>
            <a:endParaRPr/>
          </a:p>
          <a:p>
            <a:pPr indent="-5715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ts val="2400"/>
              <a:buFont typeface="Courier New"/>
              <a:buChar char="o"/>
            </a:pPr>
            <a:r>
              <a:rPr b="0" i="0" lang="en-US" sz="2400" u="none" cap="none" strike="noStrike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Acceleration and Schedule Compression</a:t>
            </a:r>
            <a:endParaRPr/>
          </a:p>
          <a:p>
            <a:pPr indent="-4191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urier New"/>
              <a:buNone/>
            </a:pPr>
            <a:r>
              <a:t/>
            </a:r>
            <a:endParaRPr b="0" i="0" sz="2400" u="none" cap="none" strike="noStrike">
              <a:solidFill>
                <a:srgbClr val="A5A5A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4191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urier New"/>
              <a:buNone/>
            </a:pPr>
            <a:r>
              <a:t/>
            </a:r>
            <a:endParaRPr b="0" i="0" sz="2400" u="none" cap="none" strike="noStrike">
              <a:solidFill>
                <a:srgbClr val="A5A5A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4191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urier New"/>
              <a:buNone/>
            </a:pPr>
            <a:r>
              <a:t/>
            </a:r>
            <a:endParaRPr b="0" i="0" sz="2400" u="none" cap="none" strike="noStrike">
              <a:solidFill>
                <a:srgbClr val="A5A5A5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2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3" name="Google Shape;273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274" name="Google Shape;274;p1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75" name="Google Shape;275;p1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76" name="Google Shape;276;p1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77" name="Google Shape;277;p1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32025" y="-42639"/>
            <a:ext cx="8623386" cy="1189099"/>
          </a:xfrm>
          <a:prstGeom prst="rect">
            <a:avLst/>
          </a:prstGeom>
          <a:noFill/>
          <a:ln>
            <a:noFill/>
          </a:ln>
        </p:spPr>
      </p:pic>
      <p:sp>
        <p:nvSpPr>
          <p:cNvPr id="278" name="Google Shape;278;p12"/>
          <p:cNvSpPr txBox="1"/>
          <p:nvPr/>
        </p:nvSpPr>
        <p:spPr>
          <a:xfrm>
            <a:off x="2269372" y="361184"/>
            <a:ext cx="4948301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Calibri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Case study – Create activity  </a:t>
            </a:r>
            <a:endParaRPr b="0" i="0" sz="2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9" name="Google Shape;279;p12"/>
          <p:cNvSpPr txBox="1"/>
          <p:nvPr/>
        </p:nvSpPr>
        <p:spPr>
          <a:xfrm>
            <a:off x="-108036" y="28690"/>
            <a:ext cx="237740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Lecture9</a:t>
            </a:r>
            <a:endParaRPr b="0" i="0" sz="2800" u="none" cap="none" strike="noStrike">
              <a:solidFill>
                <a:srgbClr val="FFFFFF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pic>
        <p:nvPicPr>
          <p:cNvPr id="280" name="Google Shape;280;p12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523604" y="1293977"/>
            <a:ext cx="8257706" cy="478396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4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5" name="Google Shape;285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286" name="Google Shape;286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87" name="Google Shape;287;p1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88" name="Google Shape;288;p1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89" name="Google Shape;289;p1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32025" y="-42639"/>
            <a:ext cx="8623386" cy="1189099"/>
          </a:xfrm>
          <a:prstGeom prst="rect">
            <a:avLst/>
          </a:prstGeom>
          <a:noFill/>
          <a:ln>
            <a:noFill/>
          </a:ln>
        </p:spPr>
      </p:pic>
      <p:sp>
        <p:nvSpPr>
          <p:cNvPr id="290" name="Google Shape;290;p13"/>
          <p:cNvSpPr txBox="1"/>
          <p:nvPr/>
        </p:nvSpPr>
        <p:spPr>
          <a:xfrm>
            <a:off x="2269372" y="361184"/>
            <a:ext cx="4948301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Calibri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Case study – Create activity  </a:t>
            </a:r>
            <a:endParaRPr b="0" i="0" sz="2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1" name="Google Shape;291;p13"/>
          <p:cNvSpPr txBox="1"/>
          <p:nvPr/>
        </p:nvSpPr>
        <p:spPr>
          <a:xfrm>
            <a:off x="-108036" y="28690"/>
            <a:ext cx="237740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Lecture9</a:t>
            </a:r>
            <a:endParaRPr b="0" i="0" sz="2800" u="none" cap="none" strike="noStrike">
              <a:solidFill>
                <a:srgbClr val="FFFFFF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pic>
        <p:nvPicPr>
          <p:cNvPr id="292" name="Google Shape;292;p13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606731" y="884404"/>
            <a:ext cx="8451670" cy="482872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6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" name="Google Shape;297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298" name="Google Shape;298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99" name="Google Shape;299;p1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300" name="Google Shape;300;p1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301" name="Google Shape;301;p1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32025" y="-42639"/>
            <a:ext cx="8623386" cy="1189099"/>
          </a:xfrm>
          <a:prstGeom prst="rect">
            <a:avLst/>
          </a:prstGeom>
          <a:noFill/>
          <a:ln>
            <a:noFill/>
          </a:ln>
        </p:spPr>
      </p:pic>
      <p:sp>
        <p:nvSpPr>
          <p:cNvPr id="302" name="Google Shape;302;p14"/>
          <p:cNvSpPr txBox="1"/>
          <p:nvPr/>
        </p:nvSpPr>
        <p:spPr>
          <a:xfrm>
            <a:off x="2269372" y="361184"/>
            <a:ext cx="4948301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Calibri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Case study – Create activity  </a:t>
            </a:r>
            <a:endParaRPr b="0" i="0" sz="2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3" name="Google Shape;303;p14"/>
          <p:cNvSpPr txBox="1"/>
          <p:nvPr/>
        </p:nvSpPr>
        <p:spPr>
          <a:xfrm>
            <a:off x="-108036" y="28690"/>
            <a:ext cx="237740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Lecture9</a:t>
            </a:r>
            <a:endParaRPr b="0" i="0" sz="2800" u="none" cap="none" strike="noStrike">
              <a:solidFill>
                <a:srgbClr val="FFFFFF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pic>
        <p:nvPicPr>
          <p:cNvPr id="304" name="Google Shape;304;p14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412767" y="955733"/>
            <a:ext cx="8488615" cy="488378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8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9" name="Google Shape;309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09364" y="498334"/>
            <a:ext cx="6058111" cy="850688"/>
          </a:xfrm>
          <a:prstGeom prst="rect">
            <a:avLst/>
          </a:prstGeom>
          <a:noFill/>
          <a:ln>
            <a:noFill/>
          </a:ln>
        </p:spPr>
      </p:pic>
      <p:sp>
        <p:nvSpPr>
          <p:cNvPr id="310" name="Google Shape;310;p15"/>
          <p:cNvSpPr/>
          <p:nvPr/>
        </p:nvSpPr>
        <p:spPr>
          <a:xfrm>
            <a:off x="85725" y="1588"/>
            <a:ext cx="2446338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1" name="Google Shape;311;p15"/>
          <p:cNvSpPr/>
          <p:nvPr/>
        </p:nvSpPr>
        <p:spPr>
          <a:xfrm>
            <a:off x="-22225" y="1588"/>
            <a:ext cx="2446338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2" name="Google Shape;312;p15"/>
          <p:cNvSpPr/>
          <p:nvPr/>
        </p:nvSpPr>
        <p:spPr>
          <a:xfrm>
            <a:off x="-131763" y="1588"/>
            <a:ext cx="2470150" cy="1631950"/>
          </a:xfrm>
          <a:custGeom>
            <a:rect b="b" l="l" r="r" t="t"/>
            <a:pathLst>
              <a:path extrusionOk="0" h="754" w="1148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13" name="Google Shape;313;p1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314" name="Google Shape;314;p1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315" name="Google Shape;315;p1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316" name="Google Shape;316;p15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Agenda</a:t>
            </a:r>
            <a:endParaRPr/>
          </a:p>
        </p:txBody>
      </p:sp>
      <p:sp>
        <p:nvSpPr>
          <p:cNvPr id="317" name="Google Shape;317;p15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9</a:t>
            </a:r>
            <a:endParaRPr b="0" i="0" sz="2800" u="none" cap="none" strike="noStrike">
              <a:solidFill>
                <a:srgbClr val="FFFFFF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318" name="Google Shape;318;p15"/>
          <p:cNvSpPr txBox="1"/>
          <p:nvPr/>
        </p:nvSpPr>
        <p:spPr>
          <a:xfrm>
            <a:off x="1200944" y="1784042"/>
            <a:ext cx="9902228" cy="34163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5715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ts val="2400"/>
              <a:buFont typeface="Courier New"/>
              <a:buChar char="o"/>
            </a:pPr>
            <a:r>
              <a:rPr b="0" i="0" lang="en-US" sz="2400" u="none" cap="none" strike="noStrike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Case study</a:t>
            </a:r>
            <a:endParaRPr/>
          </a:p>
          <a:p>
            <a:pPr indent="-5715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ts val="2400"/>
              <a:buFont typeface="Courier New"/>
              <a:buChar char="o"/>
            </a:pPr>
            <a:r>
              <a:rPr b="0" i="0" lang="en-US" sz="2400" u="none" cap="none" strike="noStrike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Case study – Create WBS </a:t>
            </a:r>
            <a:endParaRPr b="0" i="0" sz="2400" u="none" cap="none" strike="noStrike">
              <a:solidFill>
                <a:srgbClr val="A5A5A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5715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ts val="2400"/>
              <a:buFont typeface="Courier New"/>
              <a:buChar char="o"/>
            </a:pPr>
            <a:r>
              <a:rPr b="0" i="0" lang="en-US" sz="2400" u="none" cap="none" strike="noStrike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Case study – Create activity</a:t>
            </a:r>
            <a:endParaRPr/>
          </a:p>
          <a:p>
            <a:pPr indent="-5715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urier New"/>
              <a:buChar char="o"/>
            </a:pPr>
            <a:r>
              <a:rPr b="1" i="0" lang="en-U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Case study –  Scheduling</a:t>
            </a:r>
            <a:endParaRPr/>
          </a:p>
          <a:p>
            <a:pPr indent="-5715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ts val="2400"/>
              <a:buFont typeface="Courier New"/>
              <a:buChar char="o"/>
            </a:pPr>
            <a:r>
              <a:rPr b="0" i="0" lang="en-US" sz="2400" u="none" cap="none" strike="noStrike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Project duration versus cost</a:t>
            </a:r>
            <a:endParaRPr/>
          </a:p>
          <a:p>
            <a:pPr indent="-5715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ts val="2400"/>
              <a:buFont typeface="Courier New"/>
              <a:buChar char="o"/>
            </a:pPr>
            <a:r>
              <a:rPr b="0" i="0" lang="en-US" sz="2400" u="none" cap="none" strike="noStrike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Acceleration and Schedule Compression</a:t>
            </a:r>
            <a:endParaRPr/>
          </a:p>
          <a:p>
            <a:pPr indent="-4191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urier New"/>
              <a:buNone/>
            </a:pPr>
            <a:r>
              <a:t/>
            </a:r>
            <a:endParaRPr b="0" i="0" sz="2400" u="none" cap="none" strike="noStrike">
              <a:solidFill>
                <a:srgbClr val="A5A5A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4191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urier New"/>
              <a:buNone/>
            </a:pPr>
            <a:r>
              <a:t/>
            </a:r>
            <a:endParaRPr b="0" i="0" sz="2400" u="none" cap="none" strike="noStrike">
              <a:solidFill>
                <a:srgbClr val="A5A5A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4191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urier New"/>
              <a:buNone/>
            </a:pPr>
            <a:r>
              <a:t/>
            </a:r>
            <a:endParaRPr b="0" i="0" sz="2400" u="none" cap="none" strike="noStrike">
              <a:solidFill>
                <a:srgbClr val="A5A5A5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2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3" name="Google Shape;323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324" name="Google Shape;324;p1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325" name="Google Shape;325;p1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326" name="Google Shape;326;p1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327" name="Google Shape;327;p16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32025" y="-42639"/>
            <a:ext cx="8623386" cy="1189099"/>
          </a:xfrm>
          <a:prstGeom prst="rect">
            <a:avLst/>
          </a:prstGeom>
          <a:noFill/>
          <a:ln>
            <a:noFill/>
          </a:ln>
        </p:spPr>
      </p:pic>
      <p:sp>
        <p:nvSpPr>
          <p:cNvPr id="328" name="Google Shape;328;p16"/>
          <p:cNvSpPr txBox="1"/>
          <p:nvPr/>
        </p:nvSpPr>
        <p:spPr>
          <a:xfrm>
            <a:off x="2269372" y="361184"/>
            <a:ext cx="4948301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Calibri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Case study –  Scheduling</a:t>
            </a:r>
            <a:endParaRPr b="0" i="0" sz="2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9" name="Google Shape;329;p16"/>
          <p:cNvSpPr txBox="1"/>
          <p:nvPr/>
        </p:nvSpPr>
        <p:spPr>
          <a:xfrm>
            <a:off x="-108036" y="28690"/>
            <a:ext cx="237740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Lecture9</a:t>
            </a:r>
            <a:endParaRPr b="0" i="0" sz="2800" u="none" cap="none" strike="noStrike">
              <a:solidFill>
                <a:srgbClr val="FFFFFF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pic>
        <p:nvPicPr>
          <p:cNvPr id="330" name="Google Shape;330;p16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874165" y="955733"/>
            <a:ext cx="8683983" cy="495710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4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5" name="Google Shape;335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09364" y="498334"/>
            <a:ext cx="6058111" cy="850688"/>
          </a:xfrm>
          <a:prstGeom prst="rect">
            <a:avLst/>
          </a:prstGeom>
          <a:noFill/>
          <a:ln>
            <a:noFill/>
          </a:ln>
        </p:spPr>
      </p:pic>
      <p:sp>
        <p:nvSpPr>
          <p:cNvPr id="336" name="Google Shape;336;p17"/>
          <p:cNvSpPr/>
          <p:nvPr/>
        </p:nvSpPr>
        <p:spPr>
          <a:xfrm>
            <a:off x="85725" y="1588"/>
            <a:ext cx="2446338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7" name="Google Shape;337;p17"/>
          <p:cNvSpPr/>
          <p:nvPr/>
        </p:nvSpPr>
        <p:spPr>
          <a:xfrm>
            <a:off x="-22225" y="1588"/>
            <a:ext cx="2446338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8" name="Google Shape;338;p17"/>
          <p:cNvSpPr/>
          <p:nvPr/>
        </p:nvSpPr>
        <p:spPr>
          <a:xfrm>
            <a:off x="-131763" y="1588"/>
            <a:ext cx="2470150" cy="1631950"/>
          </a:xfrm>
          <a:custGeom>
            <a:rect b="b" l="l" r="r" t="t"/>
            <a:pathLst>
              <a:path extrusionOk="0" h="754" w="1148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39" name="Google Shape;339;p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340" name="Google Shape;340;p1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341" name="Google Shape;341;p17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342" name="Google Shape;342;p17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Agenda</a:t>
            </a:r>
            <a:endParaRPr/>
          </a:p>
        </p:txBody>
      </p:sp>
      <p:sp>
        <p:nvSpPr>
          <p:cNvPr id="343" name="Google Shape;343;p1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9</a:t>
            </a:r>
            <a:endParaRPr b="0" i="0" sz="2800" u="none" cap="none" strike="noStrike">
              <a:solidFill>
                <a:srgbClr val="FFFFFF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344" name="Google Shape;344;p17"/>
          <p:cNvSpPr txBox="1"/>
          <p:nvPr/>
        </p:nvSpPr>
        <p:spPr>
          <a:xfrm>
            <a:off x="1200944" y="1784042"/>
            <a:ext cx="9902228" cy="34163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5715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ts val="2400"/>
              <a:buFont typeface="Courier New"/>
              <a:buChar char="o"/>
            </a:pPr>
            <a:r>
              <a:rPr b="0" i="0" lang="en-US" sz="2400" u="none" cap="none" strike="noStrike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Case study</a:t>
            </a:r>
            <a:endParaRPr/>
          </a:p>
          <a:p>
            <a:pPr indent="-5715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ts val="2400"/>
              <a:buFont typeface="Courier New"/>
              <a:buChar char="o"/>
            </a:pPr>
            <a:r>
              <a:rPr b="0" i="0" lang="en-US" sz="2400" u="none" cap="none" strike="noStrike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Case study – Create WBS </a:t>
            </a:r>
            <a:endParaRPr b="0" i="0" sz="2400" u="none" cap="none" strike="noStrike">
              <a:solidFill>
                <a:srgbClr val="A5A5A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5715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ts val="2400"/>
              <a:buFont typeface="Courier New"/>
              <a:buChar char="o"/>
            </a:pPr>
            <a:r>
              <a:rPr b="0" i="0" lang="en-US" sz="2400" u="none" cap="none" strike="noStrike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Case study – Create activity</a:t>
            </a:r>
            <a:endParaRPr/>
          </a:p>
          <a:p>
            <a:pPr indent="-5715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ts val="2400"/>
              <a:buFont typeface="Courier New"/>
              <a:buChar char="o"/>
            </a:pPr>
            <a:r>
              <a:rPr b="0" i="0" lang="en-US" sz="2400" u="none" cap="none" strike="noStrike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Case study –  Scheduling</a:t>
            </a:r>
            <a:endParaRPr/>
          </a:p>
          <a:p>
            <a:pPr indent="-5715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urier New"/>
              <a:buChar char="o"/>
            </a:pPr>
            <a:r>
              <a:rPr b="1" i="0" lang="en-U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Project duration versus cost</a:t>
            </a:r>
            <a:endParaRPr/>
          </a:p>
          <a:p>
            <a:pPr indent="-5715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ts val="2400"/>
              <a:buFont typeface="Courier New"/>
              <a:buChar char="o"/>
            </a:pPr>
            <a:r>
              <a:rPr b="0" i="0" lang="en-US" sz="2400" u="none" cap="none" strike="noStrike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Acceleration and Schedule Compression</a:t>
            </a:r>
            <a:endParaRPr/>
          </a:p>
          <a:p>
            <a:pPr indent="-4191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urier New"/>
              <a:buNone/>
            </a:pPr>
            <a:r>
              <a:t/>
            </a:r>
            <a:endParaRPr b="0" i="0" sz="2400" u="none" cap="none" strike="noStrike">
              <a:solidFill>
                <a:srgbClr val="A5A5A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4191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urier New"/>
              <a:buNone/>
            </a:pPr>
            <a:r>
              <a:t/>
            </a:r>
            <a:endParaRPr b="0" i="0" sz="2400" u="none" cap="none" strike="noStrike">
              <a:solidFill>
                <a:srgbClr val="A5A5A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4191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urier New"/>
              <a:buNone/>
            </a:pPr>
            <a:r>
              <a:t/>
            </a:r>
            <a:endParaRPr b="0" i="0" sz="2400" u="none" cap="none" strike="noStrike">
              <a:solidFill>
                <a:srgbClr val="A5A5A5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8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9" name="Google Shape;349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350" name="Google Shape;350;p1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351" name="Google Shape;351;p1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352" name="Google Shape;352;p1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353" name="Google Shape;353;p18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08036" y="0"/>
            <a:ext cx="8623386" cy="1952007"/>
          </a:xfrm>
          <a:prstGeom prst="rect">
            <a:avLst/>
          </a:prstGeom>
          <a:noFill/>
          <a:ln>
            <a:noFill/>
          </a:ln>
        </p:spPr>
      </p:pic>
      <p:sp>
        <p:nvSpPr>
          <p:cNvPr id="354" name="Google Shape;354;p18"/>
          <p:cNvSpPr txBox="1"/>
          <p:nvPr/>
        </p:nvSpPr>
        <p:spPr>
          <a:xfrm>
            <a:off x="2200644" y="764180"/>
            <a:ext cx="4948301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Project duration versus cost</a:t>
            </a:r>
            <a:endParaRPr/>
          </a:p>
        </p:txBody>
      </p:sp>
      <p:sp>
        <p:nvSpPr>
          <p:cNvPr id="355" name="Google Shape;355;p18"/>
          <p:cNvSpPr txBox="1"/>
          <p:nvPr/>
        </p:nvSpPr>
        <p:spPr>
          <a:xfrm>
            <a:off x="-108036" y="622794"/>
            <a:ext cx="237740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Lecture9</a:t>
            </a:r>
            <a:endParaRPr b="0" i="0" sz="2800" u="none" cap="none" strike="noStrike">
              <a:solidFill>
                <a:srgbClr val="FFFFFF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pic>
        <p:nvPicPr>
          <p:cNvPr id="356" name="Google Shape;356;p18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597679" y="1719957"/>
            <a:ext cx="6154229" cy="387754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0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1" name="Google Shape;361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09364" y="498334"/>
            <a:ext cx="6058111" cy="850688"/>
          </a:xfrm>
          <a:prstGeom prst="rect">
            <a:avLst/>
          </a:prstGeom>
          <a:noFill/>
          <a:ln>
            <a:noFill/>
          </a:ln>
        </p:spPr>
      </p:pic>
      <p:sp>
        <p:nvSpPr>
          <p:cNvPr id="362" name="Google Shape;362;p19"/>
          <p:cNvSpPr/>
          <p:nvPr/>
        </p:nvSpPr>
        <p:spPr>
          <a:xfrm>
            <a:off x="85725" y="1588"/>
            <a:ext cx="2446338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3" name="Google Shape;363;p19"/>
          <p:cNvSpPr/>
          <p:nvPr/>
        </p:nvSpPr>
        <p:spPr>
          <a:xfrm>
            <a:off x="-22225" y="1588"/>
            <a:ext cx="2446338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4" name="Google Shape;364;p19"/>
          <p:cNvSpPr/>
          <p:nvPr/>
        </p:nvSpPr>
        <p:spPr>
          <a:xfrm>
            <a:off x="-131763" y="1588"/>
            <a:ext cx="2470150" cy="1631950"/>
          </a:xfrm>
          <a:custGeom>
            <a:rect b="b" l="l" r="r" t="t"/>
            <a:pathLst>
              <a:path extrusionOk="0" h="754" w="1148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65" name="Google Shape;365;p1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366" name="Google Shape;366;p1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367" name="Google Shape;367;p19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368" name="Google Shape;368;p19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Agenda</a:t>
            </a:r>
            <a:endParaRPr/>
          </a:p>
        </p:txBody>
      </p:sp>
      <p:sp>
        <p:nvSpPr>
          <p:cNvPr id="369" name="Google Shape;369;p19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9</a:t>
            </a:r>
            <a:endParaRPr b="0" i="0" sz="2800" u="none" cap="none" strike="noStrike">
              <a:solidFill>
                <a:srgbClr val="FFFFFF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370" name="Google Shape;370;p19"/>
          <p:cNvSpPr txBox="1"/>
          <p:nvPr/>
        </p:nvSpPr>
        <p:spPr>
          <a:xfrm>
            <a:off x="1200944" y="1784042"/>
            <a:ext cx="9902228" cy="34163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5715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ts val="2400"/>
              <a:buFont typeface="Courier New"/>
              <a:buChar char="o"/>
            </a:pPr>
            <a:r>
              <a:rPr b="0" i="0" lang="en-US" sz="2400" u="none" cap="none" strike="noStrike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Case study</a:t>
            </a:r>
            <a:endParaRPr/>
          </a:p>
          <a:p>
            <a:pPr indent="-5715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ts val="2400"/>
              <a:buFont typeface="Courier New"/>
              <a:buChar char="o"/>
            </a:pPr>
            <a:r>
              <a:rPr b="0" i="0" lang="en-US" sz="2400" u="none" cap="none" strike="noStrike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Case study – Create WBS </a:t>
            </a:r>
            <a:endParaRPr b="0" i="0" sz="2400" u="none" cap="none" strike="noStrike">
              <a:solidFill>
                <a:srgbClr val="A5A5A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5715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ts val="2400"/>
              <a:buFont typeface="Courier New"/>
              <a:buChar char="o"/>
            </a:pPr>
            <a:r>
              <a:rPr b="0" i="0" lang="en-US" sz="2400" u="none" cap="none" strike="noStrike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Case study – Create activity</a:t>
            </a:r>
            <a:endParaRPr/>
          </a:p>
          <a:p>
            <a:pPr indent="-5715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ts val="2400"/>
              <a:buFont typeface="Courier New"/>
              <a:buChar char="o"/>
            </a:pPr>
            <a:r>
              <a:rPr b="0" i="0" lang="en-US" sz="2400" u="none" cap="none" strike="noStrike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Case study –  Scheduling</a:t>
            </a:r>
            <a:endParaRPr/>
          </a:p>
          <a:p>
            <a:pPr indent="-5715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ts val="2400"/>
              <a:buFont typeface="Courier New"/>
              <a:buChar char="o"/>
            </a:pPr>
            <a:r>
              <a:rPr b="0" i="0" lang="en-US" sz="2400" u="none" cap="none" strike="noStrike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Project duration versus cost</a:t>
            </a:r>
            <a:endParaRPr/>
          </a:p>
          <a:p>
            <a:pPr indent="-5715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urier New"/>
              <a:buChar char="o"/>
            </a:pPr>
            <a:r>
              <a:rPr b="1" i="0" lang="en-U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Acceleration and Schedule Compression</a:t>
            </a:r>
            <a:endParaRPr/>
          </a:p>
          <a:p>
            <a:pPr indent="-4191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urier New"/>
              <a:buNone/>
            </a:pPr>
            <a:r>
              <a:t/>
            </a:r>
            <a:endParaRPr b="0" i="0" sz="2400" u="none" cap="none" strike="noStrike">
              <a:solidFill>
                <a:srgbClr val="A5A5A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4191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urier New"/>
              <a:buNone/>
            </a:pPr>
            <a:r>
              <a:t/>
            </a:r>
            <a:endParaRPr b="0" i="0" sz="2400" u="none" cap="none" strike="noStrike">
              <a:solidFill>
                <a:srgbClr val="A5A5A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4191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urier New"/>
              <a:buNone/>
            </a:pPr>
            <a:r>
              <a:t/>
            </a:r>
            <a:endParaRPr b="0" i="0" sz="2400" u="none" cap="none" strike="noStrike">
              <a:solidFill>
                <a:srgbClr val="A5A5A5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4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5" name="Google Shape;375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376" name="Google Shape;376;p2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377" name="Google Shape;377;p2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378" name="Google Shape;378;p2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379" name="Google Shape;379;p20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08036" y="0"/>
            <a:ext cx="8623386" cy="1952007"/>
          </a:xfrm>
          <a:prstGeom prst="rect">
            <a:avLst/>
          </a:prstGeom>
          <a:noFill/>
          <a:ln>
            <a:noFill/>
          </a:ln>
        </p:spPr>
      </p:pic>
      <p:sp>
        <p:nvSpPr>
          <p:cNvPr id="380" name="Google Shape;380;p20"/>
          <p:cNvSpPr txBox="1"/>
          <p:nvPr/>
        </p:nvSpPr>
        <p:spPr>
          <a:xfrm>
            <a:off x="2200644" y="764180"/>
            <a:ext cx="6139793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Calibri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Acceleration and Schedule Compression</a:t>
            </a:r>
            <a:endParaRPr b="0" i="0" sz="2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1" name="Google Shape;381;p20"/>
          <p:cNvSpPr txBox="1"/>
          <p:nvPr/>
        </p:nvSpPr>
        <p:spPr>
          <a:xfrm>
            <a:off x="-108036" y="622794"/>
            <a:ext cx="237740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Lecture9</a:t>
            </a:r>
            <a:endParaRPr b="0" i="0" sz="2800" u="none" cap="none" strike="noStrike">
              <a:solidFill>
                <a:srgbClr val="FFFFFF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382" name="Google Shape;382;p20"/>
          <p:cNvSpPr txBox="1"/>
          <p:nvPr/>
        </p:nvSpPr>
        <p:spPr>
          <a:xfrm>
            <a:off x="524162" y="2367382"/>
            <a:ext cx="10762673" cy="3045127"/>
          </a:xfrm>
          <a:prstGeom prst="rect">
            <a:avLst/>
          </a:prstGeom>
          <a:noFill/>
          <a:ln>
            <a:noFill/>
          </a:ln>
        </p:spPr>
        <p:txBody>
          <a:bodyPr anchorCtr="0" anchor="t" bIns="44450" lIns="90475" spcFirstLastPara="1" rIns="90475" wrap="square" tIns="44450">
            <a:noAutofit/>
          </a:bodyPr>
          <a:lstStyle/>
          <a:p>
            <a:pPr indent="-336550" lvl="0" marL="33655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80"/>
              <a:buFont typeface="Arial"/>
              <a:buChar char="•"/>
            </a:pPr>
            <a:r>
              <a:rPr b="0" i="0" lang="en-US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Construction projects always have delivery dates. Some are dictated by the owner, and some are dictated by the contractor.</a:t>
            </a:r>
            <a:endParaRPr/>
          </a:p>
          <a:p>
            <a:pPr indent="-336550" lvl="0" marL="33655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680"/>
              <a:buFont typeface="Arial"/>
              <a:buChar char="•"/>
            </a:pPr>
            <a:r>
              <a:rPr b="0" i="0" lang="en-US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Most delivery dates are contractual. </a:t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36550" lvl="0" marL="33655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680"/>
              <a:buFont typeface="Arial"/>
              <a:buChar char="•"/>
            </a:pPr>
            <a:r>
              <a:rPr b="0" i="0" lang="en-US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There are a multitude of reasons, but the most prominent one is that a project needs a delivery date for control. </a:t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36550" lvl="0" marL="33655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680"/>
              <a:buFont typeface="Arial"/>
              <a:buChar char="•"/>
            </a:pPr>
            <a:r>
              <a:rPr b="0" i="0" lang="en-US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Without a delivery date, there is no goal and human nature’s proclivity toward procrastination takes over.</a:t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6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7" name="Google Shape;387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388" name="Google Shape;388;p2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389" name="Google Shape;389;p2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390" name="Google Shape;390;p2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391" name="Google Shape;391;p2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08037" y="0"/>
            <a:ext cx="9639963" cy="1952007"/>
          </a:xfrm>
          <a:prstGeom prst="rect">
            <a:avLst/>
          </a:prstGeom>
          <a:noFill/>
          <a:ln>
            <a:noFill/>
          </a:ln>
        </p:spPr>
      </p:pic>
      <p:sp>
        <p:nvSpPr>
          <p:cNvPr id="392" name="Google Shape;392;p21"/>
          <p:cNvSpPr txBox="1"/>
          <p:nvPr/>
        </p:nvSpPr>
        <p:spPr>
          <a:xfrm>
            <a:off x="-108036" y="622794"/>
            <a:ext cx="237740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Lecture9</a:t>
            </a:r>
            <a:endParaRPr b="0" i="0" sz="2800" u="none" cap="none" strike="noStrike">
              <a:solidFill>
                <a:srgbClr val="FFFFFF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393" name="Google Shape;393;p21"/>
          <p:cNvSpPr/>
          <p:nvPr/>
        </p:nvSpPr>
        <p:spPr>
          <a:xfrm>
            <a:off x="3063522" y="838224"/>
            <a:ext cx="2001382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Calibri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Acceleration</a:t>
            </a:r>
            <a:endParaRPr/>
          </a:p>
        </p:txBody>
      </p:sp>
      <p:sp>
        <p:nvSpPr>
          <p:cNvPr id="394" name="Google Shape;394;p21"/>
          <p:cNvSpPr/>
          <p:nvPr/>
        </p:nvSpPr>
        <p:spPr>
          <a:xfrm>
            <a:off x="1034473" y="2265557"/>
            <a:ext cx="10640291" cy="267765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Delivering on time or ahead of schedule is important for all parties, from subcontractors all the way up to the owner.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Finishing within or under budget is another important goal. </a:t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real achievement, however, is doing both simultaneously. Unfortunately, this may not always be possible.</a:t>
            </a:r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8" name="Shape 3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" name="Google Shape;399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400" name="Google Shape;400;p2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01" name="Google Shape;401;p2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402" name="Google Shape;402;p2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403" name="Google Shape;403;p2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08037" y="0"/>
            <a:ext cx="9639963" cy="1952007"/>
          </a:xfrm>
          <a:prstGeom prst="rect">
            <a:avLst/>
          </a:prstGeom>
          <a:noFill/>
          <a:ln>
            <a:noFill/>
          </a:ln>
        </p:spPr>
      </p:pic>
      <p:sp>
        <p:nvSpPr>
          <p:cNvPr id="404" name="Google Shape;404;p22"/>
          <p:cNvSpPr txBox="1"/>
          <p:nvPr/>
        </p:nvSpPr>
        <p:spPr>
          <a:xfrm>
            <a:off x="-108036" y="622794"/>
            <a:ext cx="237740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Lecture9</a:t>
            </a:r>
            <a:endParaRPr b="0" i="0" sz="2800" u="none" cap="none" strike="noStrike">
              <a:solidFill>
                <a:srgbClr val="FFFFFF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405" name="Google Shape;405;p22"/>
          <p:cNvSpPr/>
          <p:nvPr/>
        </p:nvSpPr>
        <p:spPr>
          <a:xfrm>
            <a:off x="3063522" y="838224"/>
            <a:ext cx="2001382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Acceleration</a:t>
            </a:r>
            <a:endParaRPr/>
          </a:p>
        </p:txBody>
      </p:sp>
      <p:sp>
        <p:nvSpPr>
          <p:cNvPr id="406" name="Google Shape;406;p22"/>
          <p:cNvSpPr/>
          <p:nvPr/>
        </p:nvSpPr>
        <p:spPr>
          <a:xfrm>
            <a:off x="1080668" y="1893510"/>
            <a:ext cx="10640291" cy="34163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At the point where an accelerated pace of the work is diagnosed as the cure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for delay, the project manager may have to make the decision to spend money.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Acceleration is defined as the addition of resources or work hours to a task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or project. </a:t>
            </a:r>
            <a:endParaRPr sz="2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Acceleration results in schedule compression or reducing the duration of the task or shortening the entire project without diminishing the scope of the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project.</a:t>
            </a:r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0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1" name="Google Shape;411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412" name="Google Shape;412;p2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13" name="Google Shape;413;p2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414" name="Google Shape;414;p2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415" name="Google Shape;415;p2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08037" y="0"/>
            <a:ext cx="9639963" cy="1952007"/>
          </a:xfrm>
          <a:prstGeom prst="rect">
            <a:avLst/>
          </a:prstGeom>
          <a:noFill/>
          <a:ln>
            <a:noFill/>
          </a:ln>
        </p:spPr>
      </p:pic>
      <p:sp>
        <p:nvSpPr>
          <p:cNvPr id="416" name="Google Shape;416;p23"/>
          <p:cNvSpPr txBox="1"/>
          <p:nvPr/>
        </p:nvSpPr>
        <p:spPr>
          <a:xfrm>
            <a:off x="-108036" y="622794"/>
            <a:ext cx="237740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Lecture9</a:t>
            </a:r>
            <a:endParaRPr b="0" i="0" sz="2800" u="none" cap="none" strike="noStrike">
              <a:solidFill>
                <a:srgbClr val="FFFFFF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417" name="Google Shape;417;p23"/>
          <p:cNvSpPr/>
          <p:nvPr/>
        </p:nvSpPr>
        <p:spPr>
          <a:xfrm>
            <a:off x="3063522" y="838224"/>
            <a:ext cx="2001382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Calibri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Acceleration</a:t>
            </a:r>
            <a:endParaRPr/>
          </a:p>
        </p:txBody>
      </p:sp>
      <p:sp>
        <p:nvSpPr>
          <p:cNvPr id="418" name="Google Shape;418;p23"/>
          <p:cNvSpPr/>
          <p:nvPr/>
        </p:nvSpPr>
        <p:spPr>
          <a:xfrm>
            <a:off x="1080668" y="1893510"/>
            <a:ext cx="10640291" cy="30469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acceleration must be applied to the critical path or a critical task. </a:t>
            </a:r>
            <a:endParaRPr sz="2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To accelerate a noncritical task rarely benefits the schedule.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There are three different types of acceleration that the average project may potentially encounter. </a:t>
            </a:r>
            <a:endParaRPr sz="2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Acceleration is issued in the form of written direction from the owner to the contractor and can be classified in three categories: actual, constructive, and forced.</a:t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2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3" name="Google Shape;423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424" name="Google Shape;424;p2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25" name="Google Shape;425;p2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426" name="Google Shape;426;p2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427" name="Google Shape;427;p2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08037" y="0"/>
            <a:ext cx="9639963" cy="1952007"/>
          </a:xfrm>
          <a:prstGeom prst="rect">
            <a:avLst/>
          </a:prstGeom>
          <a:noFill/>
          <a:ln>
            <a:noFill/>
          </a:ln>
        </p:spPr>
      </p:pic>
      <p:sp>
        <p:nvSpPr>
          <p:cNvPr id="428" name="Google Shape;428;p24"/>
          <p:cNvSpPr txBox="1"/>
          <p:nvPr/>
        </p:nvSpPr>
        <p:spPr>
          <a:xfrm>
            <a:off x="-108036" y="622794"/>
            <a:ext cx="237740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Lecture9</a:t>
            </a:r>
            <a:endParaRPr b="0" i="0" sz="2800" u="none" cap="none" strike="noStrike">
              <a:solidFill>
                <a:srgbClr val="FFFFFF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429" name="Google Shape;429;p24"/>
          <p:cNvSpPr/>
          <p:nvPr/>
        </p:nvSpPr>
        <p:spPr>
          <a:xfrm>
            <a:off x="3063522" y="838224"/>
            <a:ext cx="3006464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Actual Acceleration</a:t>
            </a:r>
            <a:endParaRPr b="0" i="0" sz="2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0" name="Google Shape;430;p24"/>
          <p:cNvSpPr/>
          <p:nvPr/>
        </p:nvSpPr>
        <p:spPr>
          <a:xfrm>
            <a:off x="1080668" y="1893510"/>
            <a:ext cx="10640291" cy="19389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Actual acceleration is the directive to complete the project ahead of the accepted or contractual schedule. </a:t>
            </a:r>
            <a:endParaRPr sz="2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This directive comes from the owner to the contractor through the architect, and is then passed on to the subcontractors.</a:t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4" name="Shape 4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5" name="Google Shape;435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436" name="Google Shape;436;p2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37" name="Google Shape;437;p2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438" name="Google Shape;438;p2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439" name="Google Shape;439;p2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08037" y="0"/>
            <a:ext cx="9639963" cy="1952007"/>
          </a:xfrm>
          <a:prstGeom prst="rect">
            <a:avLst/>
          </a:prstGeom>
          <a:noFill/>
          <a:ln>
            <a:noFill/>
          </a:ln>
        </p:spPr>
      </p:pic>
      <p:sp>
        <p:nvSpPr>
          <p:cNvPr id="440" name="Google Shape;440;p25"/>
          <p:cNvSpPr txBox="1"/>
          <p:nvPr/>
        </p:nvSpPr>
        <p:spPr>
          <a:xfrm>
            <a:off x="-108036" y="622794"/>
            <a:ext cx="237740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Lecture9</a:t>
            </a:r>
            <a:endParaRPr b="0" i="0" sz="2800" u="none" cap="none" strike="noStrike">
              <a:solidFill>
                <a:srgbClr val="FFFFFF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441" name="Google Shape;441;p25"/>
          <p:cNvSpPr/>
          <p:nvPr/>
        </p:nvSpPr>
        <p:spPr>
          <a:xfrm>
            <a:off x="3063522" y="838224"/>
            <a:ext cx="3914213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Constructive </a:t>
            </a:r>
            <a:r>
              <a:rPr b="0" i="0" lang="en-US" sz="2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Acceleration</a:t>
            </a:r>
            <a:endParaRPr/>
          </a:p>
        </p:txBody>
      </p:sp>
      <p:sp>
        <p:nvSpPr>
          <p:cNvPr id="442" name="Google Shape;442;p25"/>
          <p:cNvSpPr/>
          <p:nvPr/>
        </p:nvSpPr>
        <p:spPr>
          <a:xfrm>
            <a:off x="1080668" y="1893510"/>
            <a:ext cx="10640291" cy="19389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Constructive acceleration occurs when the contractor requests an extension of time and is denied.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If the delay that resulted in the request for an extension of time is  an excusable delay, the extension should be granted.</a:t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6" name="Shape 4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7" name="Google Shape;447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2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2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2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451" name="Google Shape;451;p26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08037" y="0"/>
            <a:ext cx="9639963" cy="1952007"/>
          </a:xfrm>
          <a:prstGeom prst="rect">
            <a:avLst/>
          </a:prstGeom>
          <a:noFill/>
          <a:ln>
            <a:noFill/>
          </a:ln>
        </p:spPr>
      </p:pic>
      <p:sp>
        <p:nvSpPr>
          <p:cNvPr id="452" name="Google Shape;452;p26"/>
          <p:cNvSpPr txBox="1"/>
          <p:nvPr/>
        </p:nvSpPr>
        <p:spPr>
          <a:xfrm>
            <a:off x="-108036" y="622794"/>
            <a:ext cx="237740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Lecture9</a:t>
            </a:r>
            <a:endParaRPr b="0" i="0" sz="2800" u="none" cap="none" strike="noStrike">
              <a:solidFill>
                <a:srgbClr val="FFFFFF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453" name="Google Shape;453;p26"/>
          <p:cNvSpPr/>
          <p:nvPr/>
        </p:nvSpPr>
        <p:spPr>
          <a:xfrm>
            <a:off x="3063522" y="838224"/>
            <a:ext cx="3914213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Calibri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Constructive Acceleration</a:t>
            </a:r>
            <a:endParaRPr/>
          </a:p>
        </p:txBody>
      </p:sp>
      <p:sp>
        <p:nvSpPr>
          <p:cNvPr id="454" name="Google Shape;454;p26"/>
          <p:cNvSpPr/>
          <p:nvPr/>
        </p:nvSpPr>
        <p:spPr>
          <a:xfrm>
            <a:off x="1016013" y="1892370"/>
            <a:ext cx="10640291" cy="243143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Constructive acceleration exists when the following conditions occur:</a:t>
            </a:r>
            <a:endParaRPr/>
          </a:p>
          <a:p>
            <a:pPr indent="0" lvl="1" marL="4572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● There is an excusable delay to the project.</a:t>
            </a:r>
            <a:endParaRPr/>
          </a:p>
          <a:p>
            <a:pPr indent="0" lvl="1" marL="4572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● The contractor requests a justifiable extension of time for the excusable delay.</a:t>
            </a:r>
            <a:endParaRPr/>
          </a:p>
          <a:p>
            <a:pPr indent="0" lvl="1" marL="4572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● The request for an extension is denied.</a:t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8" name="Shape 4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9" name="Google Shape;459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460" name="Google Shape;460;p2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61" name="Google Shape;461;p2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462" name="Google Shape;462;p2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463" name="Google Shape;463;p27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08037" y="0"/>
            <a:ext cx="9639963" cy="1952007"/>
          </a:xfrm>
          <a:prstGeom prst="rect">
            <a:avLst/>
          </a:prstGeom>
          <a:noFill/>
          <a:ln>
            <a:noFill/>
          </a:ln>
        </p:spPr>
      </p:pic>
      <p:sp>
        <p:nvSpPr>
          <p:cNvPr id="464" name="Google Shape;464;p27"/>
          <p:cNvSpPr txBox="1"/>
          <p:nvPr/>
        </p:nvSpPr>
        <p:spPr>
          <a:xfrm>
            <a:off x="-108036" y="622794"/>
            <a:ext cx="237740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Lecture9</a:t>
            </a:r>
            <a:endParaRPr b="0" i="0" sz="2800" u="none" cap="none" strike="noStrike">
              <a:solidFill>
                <a:srgbClr val="FFFFFF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465" name="Google Shape;465;p27"/>
          <p:cNvSpPr/>
          <p:nvPr/>
        </p:nvSpPr>
        <p:spPr>
          <a:xfrm>
            <a:off x="3063522" y="838224"/>
            <a:ext cx="3914213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Calibri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Constructive Acceleration</a:t>
            </a:r>
            <a:endParaRPr/>
          </a:p>
        </p:txBody>
      </p:sp>
      <p:sp>
        <p:nvSpPr>
          <p:cNvPr id="466" name="Google Shape;466;p27"/>
          <p:cNvSpPr/>
          <p:nvPr/>
        </p:nvSpPr>
        <p:spPr>
          <a:xfrm>
            <a:off x="1016013" y="1892370"/>
            <a:ext cx="10640291" cy="206210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0" i="0" lang="en-US" sz="2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Constructive acceleration exists when the following conditions occur:</a:t>
            </a:r>
            <a:endParaRPr/>
          </a:p>
          <a:p>
            <a: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● The contractor is directed to achieve the original completion date.</a:t>
            </a:r>
            <a:endParaRPr/>
          </a:p>
          <a:p>
            <a: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● The contractor actually accelerates the work to meet the original date.</a:t>
            </a:r>
            <a:endParaRPr/>
          </a:p>
          <a:p>
            <a: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● The contractor incurs additional costs for acceleration.</a:t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0" name="Shape 4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" name="Google Shape;471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472" name="Google Shape;472;p2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73" name="Google Shape;473;p2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474" name="Google Shape;474;p2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475" name="Google Shape;475;p28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08037" y="0"/>
            <a:ext cx="9639963" cy="1952007"/>
          </a:xfrm>
          <a:prstGeom prst="rect">
            <a:avLst/>
          </a:prstGeom>
          <a:noFill/>
          <a:ln>
            <a:noFill/>
          </a:ln>
        </p:spPr>
      </p:pic>
      <p:sp>
        <p:nvSpPr>
          <p:cNvPr id="476" name="Google Shape;476;p28"/>
          <p:cNvSpPr txBox="1"/>
          <p:nvPr/>
        </p:nvSpPr>
        <p:spPr>
          <a:xfrm>
            <a:off x="-108036" y="622794"/>
            <a:ext cx="237740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Lecture9</a:t>
            </a:r>
            <a:endParaRPr b="0" i="0" sz="2800" u="none" cap="none" strike="noStrike">
              <a:solidFill>
                <a:srgbClr val="FFFFFF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477" name="Google Shape;477;p28"/>
          <p:cNvSpPr/>
          <p:nvPr/>
        </p:nvSpPr>
        <p:spPr>
          <a:xfrm>
            <a:off x="3063522" y="838224"/>
            <a:ext cx="307161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Forced </a:t>
            </a:r>
            <a:r>
              <a:rPr b="0" i="0" lang="en-US" sz="2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Acceleration</a:t>
            </a:r>
            <a:endParaRPr/>
          </a:p>
        </p:txBody>
      </p:sp>
      <p:sp>
        <p:nvSpPr>
          <p:cNvPr id="478" name="Google Shape;478;p28"/>
          <p:cNvSpPr/>
          <p:nvPr/>
        </p:nvSpPr>
        <p:spPr>
          <a:xfrm>
            <a:off x="814986" y="2083047"/>
            <a:ext cx="10640291" cy="267765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There is also a need for acceleration when delay occurs as a result of nonperformance. </a:t>
            </a:r>
            <a:endParaRPr sz="2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This type of acceleration is sometimes referred to as forced acceleration.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This occurs frequently when a subcontractor on the critical path is falling behind.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While this is not acceleration in the truest sense of the definition, it does require an increase in production. </a:t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2" name="Shape 4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3" name="Google Shape;483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484" name="Google Shape;484;p2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85" name="Google Shape;485;p2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486" name="Google Shape;486;p2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487" name="Google Shape;487;p29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08037" y="0"/>
            <a:ext cx="9639963" cy="1952007"/>
          </a:xfrm>
          <a:prstGeom prst="rect">
            <a:avLst/>
          </a:prstGeom>
          <a:noFill/>
          <a:ln>
            <a:noFill/>
          </a:ln>
        </p:spPr>
      </p:pic>
      <p:sp>
        <p:nvSpPr>
          <p:cNvPr id="488" name="Google Shape;488;p29"/>
          <p:cNvSpPr txBox="1"/>
          <p:nvPr/>
        </p:nvSpPr>
        <p:spPr>
          <a:xfrm>
            <a:off x="-108036" y="622794"/>
            <a:ext cx="237740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Lecture9</a:t>
            </a:r>
            <a:endParaRPr b="0" i="0" sz="2800" u="none" cap="none" strike="noStrike">
              <a:solidFill>
                <a:srgbClr val="FFFFFF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489" name="Google Shape;489;p29"/>
          <p:cNvSpPr/>
          <p:nvPr/>
        </p:nvSpPr>
        <p:spPr>
          <a:xfrm>
            <a:off x="3063522" y="838224"/>
            <a:ext cx="3485313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Schedule Compression</a:t>
            </a:r>
            <a:endParaRPr b="0" i="0" sz="2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0" name="Google Shape;490;p29"/>
          <p:cNvSpPr/>
          <p:nvPr/>
        </p:nvSpPr>
        <p:spPr>
          <a:xfrm>
            <a:off x="814986" y="2083047"/>
            <a:ext cx="10640291" cy="23083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decision to accelerate work and incur costs must have a tangible benefit to the project. </a:t>
            </a:r>
            <a:endParaRPr sz="2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Schedule compression is not always about the shortest duration of the task. </a:t>
            </a:r>
            <a:endParaRPr sz="2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It is more about the balance of getting the shortest duration for the least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cost. </a:t>
            </a:r>
            <a:endParaRPr sz="2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4" name="Shape 4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5" name="Google Shape;495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496" name="Google Shape;496;p3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97" name="Google Shape;497;p3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498" name="Google Shape;498;p3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499" name="Google Shape;499;p30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08037" y="0"/>
            <a:ext cx="9639963" cy="1952007"/>
          </a:xfrm>
          <a:prstGeom prst="rect">
            <a:avLst/>
          </a:prstGeom>
          <a:noFill/>
          <a:ln>
            <a:noFill/>
          </a:ln>
        </p:spPr>
      </p:pic>
      <p:sp>
        <p:nvSpPr>
          <p:cNvPr id="500" name="Google Shape;500;p30"/>
          <p:cNvSpPr txBox="1"/>
          <p:nvPr/>
        </p:nvSpPr>
        <p:spPr>
          <a:xfrm>
            <a:off x="-108036" y="622794"/>
            <a:ext cx="237740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Lecture9</a:t>
            </a:r>
            <a:endParaRPr b="0" i="0" sz="2800" u="none" cap="none" strike="noStrike">
              <a:solidFill>
                <a:srgbClr val="FFFFFF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501" name="Google Shape;501;p30"/>
          <p:cNvSpPr/>
          <p:nvPr/>
        </p:nvSpPr>
        <p:spPr>
          <a:xfrm>
            <a:off x="3063522" y="838224"/>
            <a:ext cx="3485313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Calibri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Schedule Compression</a:t>
            </a:r>
            <a:endParaRPr/>
          </a:p>
        </p:txBody>
      </p:sp>
      <p:sp>
        <p:nvSpPr>
          <p:cNvPr id="502" name="Google Shape;502;p30"/>
          <p:cNvSpPr/>
          <p:nvPr/>
        </p:nvSpPr>
        <p:spPr>
          <a:xfrm>
            <a:off x="814986" y="2083047"/>
            <a:ext cx="10640291" cy="15696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Schedule compression is generally defined as modifying the plan and/or schedule to complete critical tasks or the project early.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Schedule compression is the resequencing or rescheduling of tasks with minimal or no cost impact.</a:t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6" name="Shape 5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Thank You" id="507" name="Google Shape;507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134784" y="2337789"/>
            <a:ext cx="6734386" cy="840667"/>
          </a:xfrm>
          <a:prstGeom prst="rect">
            <a:avLst/>
          </a:prstGeom>
          <a:noFill/>
          <a:ln>
            <a:noFill/>
          </a:ln>
        </p:spPr>
      </p:pic>
      <p:sp>
        <p:nvSpPr>
          <p:cNvPr id="508" name="Google Shape;508;p31"/>
          <p:cNvSpPr/>
          <p:nvPr/>
        </p:nvSpPr>
        <p:spPr>
          <a:xfrm>
            <a:off x="85725" y="1588"/>
            <a:ext cx="2446338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9" name="Google Shape;509;p31"/>
          <p:cNvSpPr/>
          <p:nvPr/>
        </p:nvSpPr>
        <p:spPr>
          <a:xfrm>
            <a:off x="-22225" y="1588"/>
            <a:ext cx="2446338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0" name="Google Shape;510;p31"/>
          <p:cNvSpPr/>
          <p:nvPr/>
        </p:nvSpPr>
        <p:spPr>
          <a:xfrm>
            <a:off x="-131763" y="1588"/>
            <a:ext cx="2470150" cy="1631950"/>
          </a:xfrm>
          <a:custGeom>
            <a:rect b="b" l="l" r="r" t="t"/>
            <a:pathLst>
              <a:path extrusionOk="0" h="754" w="1148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11" name="Google Shape;511;p3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512" name="Google Shape;512;p3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513" name="Google Shape;513;p3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514" name="Google Shape;514;p31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</a:t>
            </a:r>
            <a:r>
              <a:rPr lang="en-US" sz="28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9</a:t>
            </a:r>
            <a:endParaRPr b="0" i="0" sz="2800" u="none" cap="none" strike="noStrike">
              <a:solidFill>
                <a:srgbClr val="FFFFFF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515" name="Google Shape;515;p31"/>
          <p:cNvSpPr txBox="1"/>
          <p:nvPr/>
        </p:nvSpPr>
        <p:spPr>
          <a:xfrm>
            <a:off x="5928189" y="2527289"/>
            <a:ext cx="265073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Calibri"/>
              <a:buNone/>
            </a:pPr>
            <a:r>
              <a:rPr b="1" i="0" lang="en-US" sz="2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Thank You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2021-08-03T13:03:26Z</dcterms:created>
  <dc:creator>LENOVO</dc:creator>
</cp:coreProperties>
</file>