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handoutMasterIdLst>
    <p:handoutMasterId r:id="rId48"/>
  </p:handoutMasterIdLst>
  <p:sldIdLst>
    <p:sldId id="303" r:id="rId5"/>
    <p:sldId id="1222" r:id="rId6"/>
    <p:sldId id="1266" r:id="rId7"/>
    <p:sldId id="1224" r:id="rId8"/>
    <p:sldId id="1225" r:id="rId9"/>
    <p:sldId id="1226" r:id="rId10"/>
    <p:sldId id="1228" r:id="rId11"/>
    <p:sldId id="1229" r:id="rId12"/>
    <p:sldId id="1231" r:id="rId13"/>
    <p:sldId id="1232" r:id="rId14"/>
    <p:sldId id="1267" r:id="rId15"/>
    <p:sldId id="1234" r:id="rId16"/>
    <p:sldId id="1235" r:id="rId17"/>
    <p:sldId id="1236" r:id="rId18"/>
    <p:sldId id="1237" r:id="rId19"/>
    <p:sldId id="1238" r:id="rId20"/>
    <p:sldId id="1239" r:id="rId21"/>
    <p:sldId id="1240" r:id="rId22"/>
    <p:sldId id="1241" r:id="rId23"/>
    <p:sldId id="1242" r:id="rId24"/>
    <p:sldId id="1243" r:id="rId25"/>
    <p:sldId id="1268" r:id="rId26"/>
    <p:sldId id="1245" r:id="rId27"/>
    <p:sldId id="1247" r:id="rId28"/>
    <p:sldId id="1248" r:id="rId29"/>
    <p:sldId id="1269" r:id="rId30"/>
    <p:sldId id="1270" r:id="rId31"/>
    <p:sldId id="1251" r:id="rId32"/>
    <p:sldId id="1253" r:id="rId33"/>
    <p:sldId id="1254" r:id="rId34"/>
    <p:sldId id="1255" r:id="rId35"/>
    <p:sldId id="1271" r:id="rId36"/>
    <p:sldId id="1256" r:id="rId37"/>
    <p:sldId id="1257" r:id="rId38"/>
    <p:sldId id="1258" r:id="rId39"/>
    <p:sldId id="1259" r:id="rId40"/>
    <p:sldId id="1260" r:id="rId41"/>
    <p:sldId id="1272" r:id="rId42"/>
    <p:sldId id="1262" r:id="rId43"/>
    <p:sldId id="1264" r:id="rId44"/>
    <p:sldId id="1265" r:id="rId45"/>
    <p:sldId id="125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222"/>
            <p14:sldId id="1266"/>
            <p14:sldId id="1224"/>
            <p14:sldId id="1225"/>
            <p14:sldId id="1226"/>
            <p14:sldId id="1228"/>
            <p14:sldId id="1229"/>
            <p14:sldId id="1231"/>
            <p14:sldId id="1232"/>
            <p14:sldId id="1267"/>
            <p14:sldId id="1234"/>
            <p14:sldId id="1235"/>
            <p14:sldId id="1236"/>
            <p14:sldId id="1237"/>
            <p14:sldId id="1238"/>
            <p14:sldId id="1239"/>
            <p14:sldId id="1240"/>
            <p14:sldId id="1241"/>
            <p14:sldId id="1242"/>
            <p14:sldId id="1243"/>
            <p14:sldId id="1268"/>
            <p14:sldId id="1245"/>
            <p14:sldId id="1247"/>
            <p14:sldId id="1248"/>
            <p14:sldId id="1269"/>
            <p14:sldId id="1270"/>
            <p14:sldId id="1251"/>
            <p14:sldId id="1253"/>
            <p14:sldId id="1254"/>
            <p14:sldId id="1255"/>
            <p14:sldId id="1271"/>
            <p14:sldId id="1256"/>
            <p14:sldId id="1257"/>
            <p14:sldId id="1258"/>
            <p14:sldId id="1259"/>
            <p14:sldId id="1260"/>
            <p14:sldId id="1272"/>
            <p14:sldId id="1262"/>
            <p14:sldId id="1264"/>
            <p14:sldId id="1265"/>
            <p14:sldId id="125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91" autoAdjust="0"/>
    <p:restoredTop sz="94374" autoAdjust="0"/>
  </p:normalViewPr>
  <p:slideViewPr>
    <p:cSldViewPr snapToGrid="0">
      <p:cViewPr varScale="1">
        <p:scale>
          <a:sx n="66" d="100"/>
          <a:sy n="66" d="100"/>
        </p:scale>
        <p:origin x="1056"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theme" Target="theme/theme1.xml"/><Relationship Id="rId72"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21/06/1447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16783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41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561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7.png"/><Relationship Id="rId2" Type="http://schemas.openxmlformats.org/officeDocument/2006/relationships/image" Target="../media/image15.jpeg"/><Relationship Id="rId1" Type="http://schemas.openxmlformats.org/officeDocument/2006/relationships/slideLayout" Target="../slideLayouts/slideLayout13.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Preparing for Job Interviews and Modern Digital Tools for Writing and Presentation</a:t>
            </a: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smtClean="0">
                <a:solidFill>
                  <a:srgbClr val="00B0F0"/>
                </a:solidFill>
                <a:latin typeface="Alexandria" charset="0"/>
                <a:cs typeface="Alexandria" charset="0"/>
              </a:rPr>
              <a:t>Mumen</a:t>
            </a:r>
            <a:r>
              <a:rPr lang="en-US" sz="2400" b="1" dirty="0" smtClean="0">
                <a:solidFill>
                  <a:srgbClr val="00B0F0"/>
                </a:solidFill>
                <a:latin typeface="Alexandria" charset="0"/>
                <a:cs typeface="Alexandria" charset="0"/>
              </a:rPr>
              <a:t> </a:t>
            </a:r>
            <a:r>
              <a:rPr lang="en-US" sz="2400" b="1" dirty="0" err="1" smtClean="0">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lnSpc>
                <a:spcPct val="100000"/>
              </a:lnSpc>
            </a:pPr>
            <a:endParaRPr lang="ar-EG" sz="2800" b="1" dirty="0">
              <a:latin typeface="+mn-lt"/>
              <a:cs typeface="+mn-cs"/>
            </a:endParaRP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080985" y="4449136"/>
            <a:ext cx="7007155"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ar-EG" sz="2800" b="1" dirty="0">
              <a:latin typeface="+mn-lt"/>
            </a:endParaRPr>
          </a:p>
        </p:txBody>
      </p:sp>
      <p:sp>
        <p:nvSpPr>
          <p:cNvPr id="3" name="Rectangle 2"/>
          <p:cNvSpPr/>
          <p:nvPr/>
        </p:nvSpPr>
        <p:spPr>
          <a:xfrm>
            <a:off x="5345648" y="4412759"/>
            <a:ext cx="5496523" cy="1323439"/>
          </a:xfrm>
          <a:prstGeom prst="rect">
            <a:avLst/>
          </a:prstGeom>
        </p:spPr>
        <p:txBody>
          <a:bodyPr wrap="square">
            <a:spAutoFit/>
          </a:bodyPr>
          <a:lstStyle/>
          <a:p>
            <a:r>
              <a:rPr lang="en-US" sz="2000" b="1" dirty="0">
                <a:solidFill>
                  <a:srgbClr val="0F1115"/>
                </a:solidFill>
              </a:rPr>
              <a:t>Preparing for Job Interviews </a:t>
            </a:r>
            <a:r>
              <a:rPr lang="en-US" sz="2000" b="1" dirty="0" smtClean="0">
                <a:solidFill>
                  <a:srgbClr val="0F1115"/>
                </a:solidFill>
              </a:rPr>
              <a:t>&amp; </a:t>
            </a:r>
            <a:r>
              <a:rPr lang="en-US" sz="2000" b="1" dirty="0">
                <a:solidFill>
                  <a:srgbClr val="0F1115"/>
                </a:solidFill>
              </a:rPr>
              <a:t>Modern Digital Tools for Writing and </a:t>
            </a:r>
            <a:r>
              <a:rPr lang="en-US" sz="2000" b="1" dirty="0" smtClean="0">
                <a:solidFill>
                  <a:srgbClr val="0F1115"/>
                </a:solidFill>
              </a:rPr>
              <a:t>Presentation.</a:t>
            </a:r>
          </a:p>
          <a:p>
            <a:pPr algn="justLow" rtl="1"/>
            <a:r>
              <a:rPr lang="ar-EG" sz="2000" b="1" dirty="0"/>
              <a:t>التحضير للمقابلات الوظيفية </a:t>
            </a:r>
            <a:r>
              <a:rPr lang="ar-EG" sz="2000" b="1" dirty="0" smtClean="0"/>
              <a:t>&amp; والأدوات </a:t>
            </a:r>
            <a:r>
              <a:rPr lang="ar-EG" sz="2000" b="1" dirty="0"/>
              <a:t>الرقمية الحديثة في الكتابة والعرض </a:t>
            </a:r>
            <a:r>
              <a:rPr lang="ar-EG" sz="2000" b="1" dirty="0" smtClean="0"/>
              <a:t>التقديمي.</a:t>
            </a:r>
            <a:endParaRPr lang="ar-EG" sz="2000" b="1" dirty="0"/>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a:t>
            </a:r>
            <a:r>
              <a:rPr lang="ar-EG" sz="2400" b="1" dirty="0" smtClean="0">
                <a:solidFill>
                  <a:srgbClr val="00B0F0"/>
                </a:solidFill>
                <a:latin typeface="Alexandria" charset="0"/>
                <a:cs typeface="Alexandria" charset="0"/>
              </a:rPr>
              <a:t>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r>
              <a:rPr lang="en-US" sz="1600" dirty="0" smtClean="0">
                <a:solidFill>
                  <a:srgbClr val="44546A"/>
                </a:solidFill>
              </a:rPr>
              <a:t>2</a:t>
            </a:r>
          </a:p>
        </p:txBody>
      </p:sp>
      <p:sp>
        <p:nvSpPr>
          <p:cNvPr id="16" name="Content Placeholder 2">
            <a:extLst>
              <a:ext uri="{FF2B5EF4-FFF2-40B4-BE49-F238E27FC236}">
                <a16:creationId xmlns:a16="http://schemas.microsoft.com/office/drawing/2014/main" id="{78ECE995-CFA5-7E11-E4B7-6158CE741D50}"/>
              </a:ext>
            </a:extLst>
          </p:cNvPr>
          <p:cNvSpPr txBox="1">
            <a:spLocks/>
          </p:cNvSpPr>
          <p:nvPr/>
        </p:nvSpPr>
        <p:spPr bwMode="auto">
          <a:xfrm>
            <a:off x="3380086" y="2465103"/>
            <a:ext cx="4829614" cy="42598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spcBef>
                <a:spcPts val="1200"/>
              </a:spcBef>
              <a:spcAft>
                <a:spcPts val="600"/>
              </a:spcAft>
              <a:buFont typeface="Wingdings" panose="05000000000000000000" pitchFamily="2" charset="2"/>
              <a:buChar char="q"/>
              <a:defRPr/>
            </a:pPr>
            <a:r>
              <a:rPr lang="en-US" sz="1800" b="0" kern="0" dirty="0" smtClean="0">
                <a:solidFill>
                  <a:srgbClr val="000000"/>
                </a:solidFill>
              </a:rPr>
              <a:t>Preparing </a:t>
            </a:r>
            <a:r>
              <a:rPr lang="en-US" sz="1800" b="0" kern="0" dirty="0">
                <a:solidFill>
                  <a:srgbClr val="000000"/>
                </a:solidFill>
              </a:rPr>
              <a:t>for a job </a:t>
            </a:r>
            <a:r>
              <a:rPr lang="en-US" sz="1800" b="0" kern="0" dirty="0" smtClean="0">
                <a:solidFill>
                  <a:srgbClr val="000000"/>
                </a:solidFill>
              </a:rPr>
              <a:t>interview</a:t>
            </a:r>
            <a:r>
              <a:rPr lang="ar-EG" sz="1800" b="0" kern="0" dirty="0" smtClean="0">
                <a:solidFill>
                  <a:srgbClr val="000000"/>
                </a:solidFill>
              </a:rPr>
              <a:t>.</a:t>
            </a:r>
            <a:endParaRPr lang="en-US" sz="1800" b="0" kern="0" dirty="0">
              <a:solidFill>
                <a:srgbClr val="000000"/>
              </a:solidFill>
            </a:endParaRPr>
          </a:p>
          <a:p>
            <a:pPr lvl="0">
              <a:spcBef>
                <a:spcPts val="1200"/>
              </a:spcBef>
              <a:spcAft>
                <a:spcPts val="600"/>
              </a:spcAft>
              <a:buFont typeface="Wingdings" panose="05000000000000000000" pitchFamily="2" charset="2"/>
              <a:buChar char="q"/>
              <a:defRPr/>
            </a:pPr>
            <a:r>
              <a:rPr lang="en-US" sz="1800" b="0" kern="0" dirty="0">
                <a:solidFill>
                  <a:srgbClr val="000000"/>
                </a:solidFill>
              </a:rPr>
              <a:t>Interviewing for </a:t>
            </a:r>
            <a:r>
              <a:rPr lang="en-US" sz="1800" b="0" kern="0" dirty="0" smtClean="0">
                <a:solidFill>
                  <a:srgbClr val="000000"/>
                </a:solidFill>
              </a:rPr>
              <a:t>success</a:t>
            </a:r>
            <a:r>
              <a:rPr lang="ar-EG" sz="1800" b="0" kern="0" dirty="0" smtClean="0">
                <a:solidFill>
                  <a:srgbClr val="000000"/>
                </a:solidFill>
              </a:rPr>
              <a:t>.</a:t>
            </a:r>
            <a:endParaRPr lang="en-US" sz="1800" b="0" kern="0" dirty="0">
              <a:solidFill>
                <a:srgbClr val="000000"/>
              </a:solidFill>
            </a:endParaRPr>
          </a:p>
          <a:p>
            <a:pPr lvl="0">
              <a:spcBef>
                <a:spcPts val="1200"/>
              </a:spcBef>
              <a:spcAft>
                <a:spcPts val="600"/>
              </a:spcAft>
              <a:buFont typeface="Wingdings" panose="05000000000000000000" pitchFamily="2" charset="2"/>
              <a:buChar char="q"/>
              <a:defRPr/>
            </a:pPr>
            <a:r>
              <a:rPr lang="en-US" sz="1800" b="0" kern="0" dirty="0">
                <a:solidFill>
                  <a:srgbClr val="000000"/>
                </a:solidFill>
              </a:rPr>
              <a:t>Following up after an </a:t>
            </a:r>
            <a:r>
              <a:rPr lang="en-US" sz="1800" b="0" kern="0" dirty="0" smtClean="0">
                <a:solidFill>
                  <a:srgbClr val="000000"/>
                </a:solidFill>
              </a:rPr>
              <a:t>interview</a:t>
            </a:r>
            <a:r>
              <a:rPr lang="ar-EG" sz="1800" b="0" kern="0" dirty="0" smtClean="0">
                <a:solidFill>
                  <a:srgbClr val="000000"/>
                </a:solidFill>
              </a:rPr>
              <a:t>.</a:t>
            </a:r>
          </a:p>
          <a:p>
            <a:pPr lvl="0">
              <a:spcBef>
                <a:spcPts val="1200"/>
              </a:spcBef>
              <a:spcAft>
                <a:spcPts val="600"/>
              </a:spcAft>
              <a:buFont typeface="Wingdings" panose="05000000000000000000" pitchFamily="2" charset="2"/>
              <a:buChar char="q"/>
              <a:defRPr/>
            </a:pPr>
            <a:r>
              <a:rPr lang="en-US" sz="1800" b="0" kern="0" dirty="0">
                <a:solidFill>
                  <a:srgbClr val="000000"/>
                </a:solidFill>
              </a:rPr>
              <a:t>Explanation of how to use Notion for writing texts and written messages</a:t>
            </a:r>
            <a:r>
              <a:rPr lang="en-US" sz="1800" b="0" kern="0" dirty="0" smtClean="0">
                <a:solidFill>
                  <a:srgbClr val="000000"/>
                </a:solidFill>
              </a:rPr>
              <a:t>.</a:t>
            </a:r>
            <a:endParaRPr lang="ar-EG" sz="1800" b="0" kern="0" dirty="0" smtClean="0">
              <a:solidFill>
                <a:srgbClr val="000000"/>
              </a:solidFill>
            </a:endParaRPr>
          </a:p>
          <a:p>
            <a:pPr lvl="0">
              <a:spcBef>
                <a:spcPts val="1200"/>
              </a:spcBef>
              <a:spcAft>
                <a:spcPts val="600"/>
              </a:spcAft>
              <a:buFont typeface="Wingdings" panose="05000000000000000000" pitchFamily="2" charset="2"/>
              <a:buChar char="q"/>
              <a:defRPr/>
            </a:pPr>
            <a:r>
              <a:rPr lang="en-US" sz="1800" b="0" kern="0" dirty="0" smtClean="0">
                <a:solidFill>
                  <a:srgbClr val="000000"/>
                </a:solidFill>
              </a:rPr>
              <a:t>Introduction </a:t>
            </a:r>
            <a:r>
              <a:rPr lang="en-US" sz="1800" b="0" kern="0" dirty="0">
                <a:solidFill>
                  <a:srgbClr val="000000"/>
                </a:solidFill>
              </a:rPr>
              <a:t>to Gamma for creating presentations</a:t>
            </a:r>
            <a:r>
              <a:rPr lang="en-US" sz="1800" b="0" kern="0" dirty="0" smtClean="0">
                <a:solidFill>
                  <a:srgbClr val="000000"/>
                </a:solidFill>
              </a:rPr>
              <a:t>.</a:t>
            </a:r>
            <a:endParaRPr lang="ar-EG" sz="1800" b="0" kern="0" dirty="0" smtClean="0">
              <a:solidFill>
                <a:srgbClr val="000000"/>
              </a:solidFill>
            </a:endParaRPr>
          </a:p>
          <a:p>
            <a:pPr lvl="0">
              <a:spcBef>
                <a:spcPts val="1200"/>
              </a:spcBef>
              <a:spcAft>
                <a:spcPts val="600"/>
              </a:spcAft>
              <a:buFont typeface="Wingdings" panose="05000000000000000000" pitchFamily="2" charset="2"/>
              <a:buChar char="q"/>
              <a:defRPr/>
            </a:pPr>
            <a:r>
              <a:rPr lang="en-US" sz="1800" b="0" kern="0" dirty="0" smtClean="0">
                <a:solidFill>
                  <a:srgbClr val="000000"/>
                </a:solidFill>
              </a:rPr>
              <a:t>Learn </a:t>
            </a:r>
            <a:r>
              <a:rPr lang="en-US" sz="1800" b="0" kern="0" dirty="0">
                <a:solidFill>
                  <a:srgbClr val="000000"/>
                </a:solidFill>
              </a:rPr>
              <a:t>how to write a resume using </a:t>
            </a:r>
            <a:r>
              <a:rPr lang="en-US" sz="1800" b="0" kern="0" dirty="0" smtClean="0">
                <a:solidFill>
                  <a:srgbClr val="000000"/>
                </a:solidFill>
              </a:rPr>
              <a:t>Better</a:t>
            </a:r>
            <a:r>
              <a:rPr lang="ar-EG" sz="1800" b="0" kern="0" dirty="0" smtClean="0">
                <a:solidFill>
                  <a:srgbClr val="000000"/>
                </a:solidFill>
              </a:rPr>
              <a:t> </a:t>
            </a:r>
            <a:r>
              <a:rPr lang="en-US" sz="1800" b="0" kern="0" dirty="0" smtClean="0">
                <a:solidFill>
                  <a:srgbClr val="000000"/>
                </a:solidFill>
              </a:rPr>
              <a:t>CV</a:t>
            </a:r>
            <a:r>
              <a:rPr lang="en-US" sz="1800" b="0" kern="0" dirty="0">
                <a:solidFill>
                  <a:srgbClr val="000000"/>
                </a:solidFill>
              </a:rPr>
              <a:t>.</a:t>
            </a:r>
          </a:p>
        </p:txBody>
      </p:sp>
      <p:sp>
        <p:nvSpPr>
          <p:cNvPr id="17" name="Rectangle 16"/>
          <p:cNvSpPr/>
          <p:nvPr/>
        </p:nvSpPr>
        <p:spPr>
          <a:xfrm>
            <a:off x="8022212" y="2363505"/>
            <a:ext cx="4138498" cy="4278094"/>
          </a:xfrm>
          <a:prstGeom prst="rect">
            <a:avLst/>
          </a:prstGeom>
        </p:spPr>
        <p:txBody>
          <a:bodyPr wrap="square">
            <a:spAutoFit/>
          </a:bodyPr>
          <a:lstStyle/>
          <a:p>
            <a:pPr marL="342900" indent="-342900" algn="justLow" rtl="1">
              <a:spcBef>
                <a:spcPts val="2400"/>
              </a:spcBef>
              <a:buFont typeface="Wingdings" panose="05000000000000000000" pitchFamily="2" charset="2"/>
              <a:buChar char="q"/>
            </a:pPr>
            <a:r>
              <a:rPr lang="ar-EG" sz="1600" dirty="0" smtClean="0"/>
              <a:t>التحضير </a:t>
            </a:r>
            <a:r>
              <a:rPr lang="ar-EG" sz="1600" dirty="0"/>
              <a:t>لمقابلة </a:t>
            </a:r>
            <a:r>
              <a:rPr lang="ar-EG" sz="1600" dirty="0" smtClean="0"/>
              <a:t>عمل.</a:t>
            </a:r>
          </a:p>
          <a:p>
            <a:pPr marL="342900" indent="-342900" algn="justLow" rtl="1">
              <a:spcBef>
                <a:spcPts val="2400"/>
              </a:spcBef>
              <a:buFont typeface="Wingdings" panose="05000000000000000000" pitchFamily="2" charset="2"/>
              <a:buChar char="q"/>
            </a:pPr>
            <a:r>
              <a:rPr lang="ar-EG" sz="1600" dirty="0" smtClean="0"/>
              <a:t>إجراء </a:t>
            </a:r>
            <a:r>
              <a:rPr lang="ar-EG" sz="1600" dirty="0"/>
              <a:t>المقابلات من أجل </a:t>
            </a:r>
            <a:r>
              <a:rPr lang="ar-EG" sz="1600" dirty="0" smtClean="0"/>
              <a:t>النجاح.</a:t>
            </a:r>
          </a:p>
          <a:p>
            <a:pPr marL="342900" indent="-342900" algn="justLow" rtl="1">
              <a:spcBef>
                <a:spcPts val="2400"/>
              </a:spcBef>
              <a:buFont typeface="Wingdings" panose="05000000000000000000" pitchFamily="2" charset="2"/>
              <a:buChar char="q"/>
            </a:pPr>
            <a:r>
              <a:rPr lang="ar-EG" sz="1600" dirty="0" smtClean="0"/>
              <a:t>المتابعة </a:t>
            </a:r>
            <a:r>
              <a:rPr lang="ar-EG" sz="1600" dirty="0"/>
              <a:t>بعد </a:t>
            </a:r>
            <a:r>
              <a:rPr lang="ar-EG" sz="1600" dirty="0" smtClean="0"/>
              <a:t>المقابلة.</a:t>
            </a:r>
            <a:endParaRPr lang="en-US" sz="1600" dirty="0" smtClean="0"/>
          </a:p>
          <a:p>
            <a:pPr marL="342900" indent="-342900" algn="justLow" rtl="1">
              <a:spcBef>
                <a:spcPts val="2400"/>
              </a:spcBef>
              <a:buFont typeface="Wingdings" panose="05000000000000000000" pitchFamily="2" charset="2"/>
              <a:buChar char="q"/>
            </a:pPr>
            <a:r>
              <a:rPr lang="ar-EG" sz="1600" dirty="0" smtClean="0"/>
              <a:t>توضيح إستخدام برنامج </a:t>
            </a:r>
            <a:r>
              <a:rPr lang="en-US" sz="1600" dirty="0" smtClean="0"/>
              <a:t>notion</a:t>
            </a:r>
            <a:r>
              <a:rPr lang="ar-EG" sz="1600" dirty="0"/>
              <a:t> </a:t>
            </a:r>
            <a:r>
              <a:rPr lang="ar-EG" sz="1600" dirty="0" smtClean="0"/>
              <a:t>لكتابة النصوص والرسائل المكتوبة.</a:t>
            </a:r>
          </a:p>
          <a:p>
            <a:pPr marL="342900" indent="-342900" algn="justLow" rtl="1">
              <a:spcBef>
                <a:spcPts val="2400"/>
              </a:spcBef>
              <a:buFont typeface="Wingdings" panose="05000000000000000000" pitchFamily="2" charset="2"/>
              <a:buChar char="q"/>
            </a:pPr>
            <a:r>
              <a:rPr lang="ar-EG" sz="1600" dirty="0" smtClean="0"/>
              <a:t>التعرف على برنامج </a:t>
            </a:r>
            <a:r>
              <a:rPr lang="en-US" sz="1600" dirty="0" smtClean="0"/>
              <a:t>gamma</a:t>
            </a:r>
            <a:r>
              <a:rPr lang="ar-EG" sz="1600" dirty="0" smtClean="0"/>
              <a:t> لإنشاء العروض التقديمية.</a:t>
            </a:r>
          </a:p>
          <a:p>
            <a:pPr marL="342900" indent="-342900" algn="justLow" rtl="1">
              <a:spcBef>
                <a:spcPts val="2400"/>
              </a:spcBef>
              <a:buFont typeface="Wingdings" panose="05000000000000000000" pitchFamily="2" charset="2"/>
              <a:buChar char="q"/>
            </a:pPr>
            <a:r>
              <a:rPr lang="ar-EG" sz="1600" dirty="0" smtClean="0"/>
              <a:t>تعلم كتابة السيرة الذاتية من خلال برنامج </a:t>
            </a:r>
            <a:r>
              <a:rPr lang="en-US" sz="1600" dirty="0">
                <a:solidFill>
                  <a:prstClr val="black"/>
                </a:solidFill>
              </a:rPr>
              <a:t>cv</a:t>
            </a:r>
            <a:r>
              <a:rPr lang="ar-EG" sz="1600" dirty="0" smtClean="0"/>
              <a:t> </a:t>
            </a:r>
            <a:r>
              <a:rPr lang="en-US" sz="1600" dirty="0" smtClean="0"/>
              <a:t>better</a:t>
            </a:r>
            <a:r>
              <a:rPr lang="ar-EG" sz="1600" dirty="0" smtClean="0"/>
              <a:t>.</a:t>
            </a:r>
          </a:p>
          <a:p>
            <a:pPr marL="342900" indent="-342900" algn="justLow" rtl="1">
              <a:spcBef>
                <a:spcPts val="2400"/>
              </a:spcBef>
              <a:buFont typeface="Wingdings" panose="05000000000000000000" pitchFamily="2" charset="2"/>
              <a:buChar char="q"/>
            </a:pPr>
            <a:endParaRPr lang="ar-EG" sz="2400" dirty="0"/>
          </a:p>
        </p:txBody>
      </p:sp>
    </p:spTree>
    <p:extLst>
      <p:ext uri="{BB962C8B-B14F-4D97-AF65-F5344CB8AC3E}">
        <p14:creationId xmlns:p14="http://schemas.microsoft.com/office/powerpoint/2010/main" val="2524346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additive="base">
                                        <p:cTn id="2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
                                            <p:txEl>
                                              <p:pRg st="4" end="4"/>
                                            </p:txEl>
                                          </p:spTgt>
                                        </p:tgtEl>
                                        <p:attrNameLst>
                                          <p:attrName>style.visibility</p:attrName>
                                        </p:attrNameLst>
                                      </p:cBhvr>
                                      <p:to>
                                        <p:strVal val="visible"/>
                                      </p:to>
                                    </p:set>
                                    <p:anim calcmode="lin" valueType="num">
                                      <p:cBhvr additive="base">
                                        <p:cTn id="31"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6">
                                            <p:txEl>
                                              <p:pRg st="5" end="5"/>
                                            </p:txEl>
                                          </p:spTgt>
                                        </p:tgtEl>
                                        <p:attrNameLst>
                                          <p:attrName>style.visibility</p:attrName>
                                        </p:attrNameLst>
                                      </p:cBhvr>
                                      <p:to>
                                        <p:strVal val="visible"/>
                                      </p:to>
                                    </p:set>
                                    <p:anim calcmode="lin" valueType="num">
                                      <p:cBhvr additive="base">
                                        <p:cTn id="37" dur="500" fill="hold"/>
                                        <p:tgtEl>
                                          <p:spTgt spid="1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37883"/>
            <a:ext cx="4946913" cy="954107"/>
          </a:xfrm>
          <a:prstGeom prst="rect">
            <a:avLst/>
          </a:prstGeom>
          <a:noFill/>
        </p:spPr>
        <p:txBody>
          <a:bodyPr wrap="square" rtlCol="0">
            <a:spAutoFit/>
          </a:bodyPr>
          <a:lstStyle/>
          <a:p>
            <a:r>
              <a:rPr lang="en-US" sz="2800" b="1" dirty="0">
                <a:solidFill>
                  <a:srgbClr val="00B0F0"/>
                </a:solidFill>
                <a:cs typeface="Alexandria" charset="0"/>
              </a:rPr>
              <a:t>Preparing for a Job Interview</a:t>
            </a:r>
          </a:p>
          <a:p>
            <a:r>
              <a:rPr lang="ar-EG" sz="2800" b="1" dirty="0">
                <a:solidFill>
                  <a:srgbClr val="00B0F0"/>
                </a:solidFill>
                <a:cs typeface="Alexandria" charset="0"/>
              </a:rPr>
              <a:t>التحضير لمقابلة العمل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10</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64824192"/>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Employer’s Questions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أسئلة صاحب العمل</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939540"/>
          </a:xfrm>
          <a:prstGeom prst="rect">
            <a:avLst/>
          </a:prstGeom>
          <a:noFill/>
        </p:spPr>
        <p:txBody>
          <a:bodyPr wrap="square" anchor="t">
            <a:spAutoFit/>
          </a:bodyPr>
          <a:lstStyle/>
          <a:p>
            <a:pPr algn="just">
              <a:spcBef>
                <a:spcPts val="1200"/>
              </a:spcBef>
            </a:pPr>
            <a:r>
              <a:rPr lang="en-US" sz="2300" dirty="0"/>
              <a:t>Throughout the interview process, you can expect to get a mix of questions that are specific to you and the job opening, as well as questions that are of a more general nature, such as the following</a:t>
            </a:r>
            <a:r>
              <a:rPr lang="en-US" sz="2300" dirty="0" smtClean="0"/>
              <a:t>: </a:t>
            </a:r>
          </a:p>
          <a:p>
            <a:pPr marL="342900" indent="-342900" algn="just">
              <a:spcBef>
                <a:spcPts val="1200"/>
              </a:spcBef>
              <a:buFont typeface="Wingdings" panose="05000000000000000000" pitchFamily="2" charset="2"/>
              <a:buChar char="q"/>
            </a:pPr>
            <a:r>
              <a:rPr lang="en-US" sz="2300" b="1" dirty="0">
                <a:solidFill>
                  <a:srgbClr val="FF0000"/>
                </a:solidFill>
              </a:rPr>
              <a:t>What is the hardest decision you’ve ever had to make? </a:t>
            </a:r>
          </a:p>
          <a:p>
            <a:pPr algn="just">
              <a:spcBef>
                <a:spcPts val="1200"/>
              </a:spcBef>
            </a:pPr>
            <a:r>
              <a:rPr lang="en-US" sz="2300" dirty="0"/>
              <a:t>Be prepared with a good example, explaining why the decision was difficult and how you made the choice you made.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3889526"/>
          </a:xfrm>
          <a:prstGeom prst="rect">
            <a:avLst/>
          </a:prstGeom>
          <a:noFill/>
        </p:spPr>
        <p:txBody>
          <a:bodyPr wrap="square" anchor="t">
            <a:spAutoFit/>
          </a:bodyPr>
          <a:lstStyle/>
          <a:p>
            <a:pPr algn="justLow" rtl="1">
              <a:lnSpc>
                <a:spcPct val="150000"/>
              </a:lnSpc>
            </a:pPr>
            <a:r>
              <a:rPr lang="ar-EG" sz="2300" dirty="0">
                <a:latin typeface="Times New Roman" pitchFamily="18" charset="0"/>
              </a:rPr>
              <a:t>خلال عملية المقابلة، من المتوقع أن تُطرح عليك مجموعة من الأسئلة التي </a:t>
            </a:r>
            <a:r>
              <a:rPr lang="ar-EG" sz="2300" dirty="0" smtClean="0">
                <a:latin typeface="Times New Roman" pitchFamily="18" charset="0"/>
              </a:rPr>
              <a:t>تخصّك </a:t>
            </a:r>
            <a:r>
              <a:rPr lang="ar-EG" sz="2300" dirty="0">
                <a:latin typeface="Times New Roman" pitchFamily="18" charset="0"/>
              </a:rPr>
              <a:t>أنت وفرصة العمل، بالإضافة إلى أسئلة عامة، مثل</a:t>
            </a:r>
            <a:r>
              <a:rPr lang="ar-EG" sz="2300" dirty="0" smtClean="0">
                <a:latin typeface="Times New Roman" pitchFamily="18" charset="0"/>
              </a:rPr>
              <a:t>:</a:t>
            </a:r>
            <a:br>
              <a:rPr lang="ar-EG" sz="2300" dirty="0" smtClean="0">
                <a:latin typeface="Times New Roman" pitchFamily="18" charset="0"/>
              </a:rPr>
            </a:br>
            <a:endParaRPr lang="ar-EG" sz="1050" dirty="0" smtClean="0">
              <a:latin typeface="Times New Roman" pitchFamily="18" charset="0"/>
            </a:endParaRPr>
          </a:p>
          <a:p>
            <a:pPr marL="342900" indent="-342900" algn="justLow" rtl="1">
              <a:lnSpc>
                <a:spcPct val="150000"/>
              </a:lnSpc>
              <a:buFont typeface="Wingdings" panose="05000000000000000000" pitchFamily="2" charset="2"/>
              <a:buChar char="q"/>
            </a:pPr>
            <a:r>
              <a:rPr lang="ar-EG" sz="2300" b="1" dirty="0" smtClean="0">
                <a:solidFill>
                  <a:srgbClr val="FF0000"/>
                </a:solidFill>
                <a:latin typeface="Times New Roman" pitchFamily="18" charset="0"/>
              </a:rPr>
              <a:t>ما </a:t>
            </a:r>
            <a:r>
              <a:rPr lang="ar-EG" sz="2300" b="1" dirty="0">
                <a:solidFill>
                  <a:srgbClr val="FF0000"/>
                </a:solidFill>
                <a:latin typeface="Times New Roman" pitchFamily="18" charset="0"/>
              </a:rPr>
              <a:t>هو أصعب قرار اتخذته على الإطلاق</a:t>
            </a:r>
            <a:r>
              <a:rPr lang="ar-EG" sz="2300" b="1" dirty="0" smtClean="0">
                <a:solidFill>
                  <a:srgbClr val="FF0000"/>
                </a:solidFill>
                <a:latin typeface="Times New Roman" pitchFamily="18" charset="0"/>
              </a:rPr>
              <a:t>؟</a:t>
            </a:r>
            <a:br>
              <a:rPr lang="ar-EG" sz="2300" b="1" dirty="0" smtClean="0">
                <a:solidFill>
                  <a:srgbClr val="FF0000"/>
                </a:solidFill>
                <a:latin typeface="Times New Roman" pitchFamily="18" charset="0"/>
              </a:rPr>
            </a:br>
            <a:endParaRPr lang="ar-EG" sz="1200" b="1" dirty="0" smtClean="0">
              <a:solidFill>
                <a:srgbClr val="FF0000"/>
              </a:solidFill>
              <a:latin typeface="Times New Roman" pitchFamily="18" charset="0"/>
            </a:endParaRPr>
          </a:p>
          <a:p>
            <a:pPr algn="justLow" rtl="1">
              <a:lnSpc>
                <a:spcPct val="150000"/>
              </a:lnSpc>
            </a:pPr>
            <a:r>
              <a:rPr lang="ar-EG" sz="2300" dirty="0" smtClean="0">
                <a:latin typeface="Times New Roman" pitchFamily="18" charset="0"/>
              </a:rPr>
              <a:t>كن </a:t>
            </a:r>
            <a:r>
              <a:rPr lang="ar-EG" sz="2300" dirty="0">
                <a:latin typeface="Times New Roman" pitchFamily="18" charset="0"/>
              </a:rPr>
              <a:t>مُستعدًا بمثال جيد، موضحًا سبب صعوبة القرار وكيف اتخذته.</a:t>
            </a:r>
            <a:endParaRPr lang="ar-EG" sz="2300" dirty="0" smtClean="0">
              <a:latin typeface="Times New Roman" pitchFamily="18" charset="0"/>
            </a:endParaRPr>
          </a:p>
        </p:txBody>
      </p:sp>
    </p:spTree>
    <p:extLst>
      <p:ext uri="{BB962C8B-B14F-4D97-AF65-F5344CB8AC3E}">
        <p14:creationId xmlns:p14="http://schemas.microsoft.com/office/powerpoint/2010/main" val="213571810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Employer’s Questions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أسئلة صاحب العمل</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339650"/>
          </a:xfrm>
          <a:prstGeom prst="rect">
            <a:avLst/>
          </a:prstGeom>
          <a:noFill/>
        </p:spPr>
        <p:txBody>
          <a:bodyPr wrap="square" anchor="t">
            <a:spAutoFit/>
          </a:bodyPr>
          <a:lstStyle/>
          <a:p>
            <a:pPr marL="342900" indent="-342900" algn="just">
              <a:buFont typeface="Wingdings" panose="05000000000000000000" pitchFamily="2" charset="2"/>
              <a:buChar char="q"/>
            </a:pPr>
            <a:r>
              <a:rPr lang="en-US" sz="2300" b="1" dirty="0">
                <a:solidFill>
                  <a:srgbClr val="FF0000"/>
                </a:solidFill>
              </a:rPr>
              <a:t>What are your greatest weaknesses? </a:t>
            </a:r>
          </a:p>
          <a:p>
            <a:pPr algn="just"/>
            <a:r>
              <a:rPr lang="en-US" sz="2300" dirty="0"/>
              <a:t>Describe a weakness so that it sounds like a virtue (such as working too hard) or describe a relatively minor shortcoming and explain how you’re working to improve</a:t>
            </a:r>
            <a:r>
              <a:rPr lang="en-US" sz="2300" dirty="0" smtClean="0"/>
              <a:t>.</a:t>
            </a:r>
            <a:endParaRPr lang="en-US" sz="2300" dirty="0"/>
          </a:p>
          <a:p>
            <a:pPr marL="342900" indent="-342900" algn="just">
              <a:buFont typeface="Wingdings" panose="05000000000000000000" pitchFamily="2" charset="2"/>
              <a:buChar char="q"/>
            </a:pPr>
            <a:r>
              <a:rPr lang="en-US" sz="2300" b="1" dirty="0">
                <a:solidFill>
                  <a:srgbClr val="FF0000"/>
                </a:solidFill>
              </a:rPr>
              <a:t>Where do you want to be five years from now? </a:t>
            </a:r>
          </a:p>
          <a:p>
            <a:pPr algn="just"/>
            <a:r>
              <a:rPr lang="en-US" sz="2300" dirty="0"/>
              <a:t>Your</a:t>
            </a:r>
            <a:r>
              <a:rPr lang="en-US" sz="2300" b="1" dirty="0">
                <a:solidFill>
                  <a:srgbClr val="FF0000"/>
                </a:solidFill>
              </a:rPr>
              <a:t> </a:t>
            </a:r>
            <a:r>
              <a:rPr lang="en-US" sz="2300" dirty="0"/>
              <a:t>answer should reflect your desire to contribute to the employer’s long-term goals, not just your own goals. Whether this question yields useful information is a matter of debate, but prepared to answer it.</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4093428"/>
          </a:xfrm>
          <a:prstGeom prst="rect">
            <a:avLst/>
          </a:prstGeom>
          <a:noFill/>
        </p:spPr>
        <p:txBody>
          <a:bodyPr wrap="square" anchor="t">
            <a:spAutoFit/>
          </a:bodyPr>
          <a:lstStyle/>
          <a:p>
            <a:pPr algn="justLow" rtl="1">
              <a:spcBef>
                <a:spcPts val="1200"/>
              </a:spcBef>
            </a:pPr>
            <a:r>
              <a:rPr lang="ar-EG" sz="2300" b="1" dirty="0">
                <a:solidFill>
                  <a:srgbClr val="FF0000"/>
                </a:solidFill>
                <a:latin typeface="Times New Roman" pitchFamily="18" charset="0"/>
              </a:rPr>
              <a:t>ما هي أبرز نقاط ضعفك</a:t>
            </a:r>
            <a:r>
              <a:rPr lang="ar-EG" sz="2300" b="1" dirty="0" smtClean="0">
                <a:solidFill>
                  <a:srgbClr val="FF0000"/>
                </a:solidFill>
                <a:latin typeface="Times New Roman" pitchFamily="18" charset="0"/>
              </a:rPr>
              <a:t>؟</a:t>
            </a:r>
          </a:p>
          <a:p>
            <a:pPr algn="justLow" rtl="1">
              <a:spcBef>
                <a:spcPts val="1200"/>
              </a:spcBef>
            </a:pPr>
            <a:r>
              <a:rPr lang="ar-EG" sz="2300" dirty="0" smtClean="0">
                <a:latin typeface="Times New Roman" pitchFamily="18" charset="0"/>
              </a:rPr>
              <a:t>صف </a:t>
            </a:r>
            <a:r>
              <a:rPr lang="ar-EG" sz="2300" dirty="0">
                <a:latin typeface="Times New Roman" pitchFamily="18" charset="0"/>
              </a:rPr>
              <a:t>نقطة ضعفك بحيث تبدو فضيلة (مثل العمل المُرهق)، أو صف عيبًا بسيطًا نسبيًا، واشرح كيف تعمل على تحسينها</a:t>
            </a:r>
            <a:r>
              <a:rPr lang="ar-EG" sz="2300" dirty="0" smtClean="0">
                <a:latin typeface="Times New Roman" pitchFamily="18" charset="0"/>
              </a:rPr>
              <a:t>.</a:t>
            </a:r>
          </a:p>
          <a:p>
            <a:pPr algn="justLow" rtl="1">
              <a:spcBef>
                <a:spcPts val="1200"/>
              </a:spcBef>
            </a:pPr>
            <a:r>
              <a:rPr lang="ar-EG" sz="2300" b="1" dirty="0" smtClean="0">
                <a:solidFill>
                  <a:srgbClr val="FF0000"/>
                </a:solidFill>
                <a:latin typeface="Times New Roman" pitchFamily="18" charset="0"/>
              </a:rPr>
              <a:t>أين </a:t>
            </a:r>
            <a:r>
              <a:rPr lang="ar-EG" sz="2300" b="1" dirty="0">
                <a:solidFill>
                  <a:srgbClr val="FF0000"/>
                </a:solidFill>
                <a:latin typeface="Times New Roman" pitchFamily="18" charset="0"/>
              </a:rPr>
              <a:t>تريد أن تكون بعد خمس سنوات</a:t>
            </a:r>
            <a:r>
              <a:rPr lang="ar-EG" sz="2300" b="1" dirty="0" smtClean="0">
                <a:solidFill>
                  <a:srgbClr val="FF0000"/>
                </a:solidFill>
                <a:latin typeface="Times New Roman" pitchFamily="18" charset="0"/>
              </a:rPr>
              <a:t>؟</a:t>
            </a:r>
          </a:p>
          <a:p>
            <a:pPr algn="justLow" rtl="1">
              <a:spcBef>
                <a:spcPts val="1200"/>
              </a:spcBef>
            </a:pPr>
            <a:r>
              <a:rPr lang="ar-EG" sz="2300" dirty="0" smtClean="0">
                <a:latin typeface="Times New Roman" pitchFamily="18" charset="0"/>
              </a:rPr>
              <a:t>يجب </a:t>
            </a:r>
            <a:r>
              <a:rPr lang="ar-EG" sz="2300" dirty="0">
                <a:latin typeface="Times New Roman" pitchFamily="18" charset="0"/>
              </a:rPr>
              <a:t>أن تعكس إجابتك رغبتك في المساهمة في تحقيق أهداف صاحب العمل طويلة المدى، وليس فقط أهدافك الشخصية. ما إذا كان هذا السؤال يُقدّم معلومات مفيدة هو أمرٌ قابل للنقاش، ولكن كن مُستعدًا للإجابة عليه.</a:t>
            </a:r>
            <a:endParaRPr lang="ar-EG" sz="2300" dirty="0" smtClean="0">
              <a:latin typeface="Times New Roman" pitchFamily="18" charset="0"/>
            </a:endParaRPr>
          </a:p>
        </p:txBody>
      </p:sp>
    </p:spTree>
    <p:extLst>
      <p:ext uri="{BB962C8B-B14F-4D97-AF65-F5344CB8AC3E}">
        <p14:creationId xmlns:p14="http://schemas.microsoft.com/office/powerpoint/2010/main" val="3987101352"/>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Employer’s Questions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أسئلة صاحب العمل</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93483"/>
          </a:xfrm>
          <a:prstGeom prst="rect">
            <a:avLst/>
          </a:prstGeom>
          <a:noFill/>
        </p:spPr>
        <p:txBody>
          <a:bodyPr wrap="square" anchor="t">
            <a:spAutoFit/>
          </a:bodyPr>
          <a:lstStyle/>
          <a:p>
            <a:pPr marL="342900" indent="-342900" algn="just">
              <a:buFont typeface="Wingdings" panose="05000000000000000000" pitchFamily="2" charset="2"/>
              <a:buChar char="q"/>
            </a:pPr>
            <a:r>
              <a:rPr lang="en-US" sz="2100" b="1" dirty="0">
                <a:solidFill>
                  <a:srgbClr val="FF0000"/>
                </a:solidFill>
              </a:rPr>
              <a:t>What didn’t you like about previous jobs you’ve held? </a:t>
            </a:r>
          </a:p>
          <a:p>
            <a:pPr algn="just"/>
            <a:r>
              <a:rPr lang="en-US" sz="2100" dirty="0"/>
              <a:t>Describe something that you didn’t like in a way that puts you in a positive light, such as having limited opportunities to apply your skills or education. Avoid making negative comments about former employers or colleagues</a:t>
            </a:r>
            <a:r>
              <a:rPr lang="en-US" sz="2100" dirty="0" smtClean="0"/>
              <a:t>.</a:t>
            </a:r>
            <a:endParaRPr lang="en-US" sz="2100" b="1" dirty="0">
              <a:solidFill>
                <a:srgbClr val="FF0000"/>
              </a:solidFill>
            </a:endParaRPr>
          </a:p>
          <a:p>
            <a:pPr marL="342900" indent="-342900" algn="just">
              <a:buFont typeface="Wingdings" panose="05000000000000000000" pitchFamily="2" charset="2"/>
              <a:buChar char="q"/>
            </a:pPr>
            <a:r>
              <a:rPr lang="en-US" sz="2100" b="1" dirty="0">
                <a:solidFill>
                  <a:srgbClr val="FF0000"/>
                </a:solidFill>
              </a:rPr>
              <a:t>Tell me something about yourself. </a:t>
            </a:r>
          </a:p>
          <a:p>
            <a:pPr algn="just"/>
            <a:r>
              <a:rPr lang="en-US" sz="2100" dirty="0"/>
              <a:t>Ask if the interviewer would like to know about your specific skills or attributes. If this point is clarified, then respond accordingly. If it isn’t, explain how your skills can contribute to the job and the organization.</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4385816"/>
          </a:xfrm>
          <a:prstGeom prst="rect">
            <a:avLst/>
          </a:prstGeom>
          <a:noFill/>
        </p:spPr>
        <p:txBody>
          <a:bodyPr wrap="square" anchor="t">
            <a:spAutoFit/>
          </a:bodyPr>
          <a:lstStyle/>
          <a:p>
            <a:pPr algn="justLow" rtl="1">
              <a:spcBef>
                <a:spcPts val="600"/>
              </a:spcBef>
            </a:pPr>
            <a:r>
              <a:rPr lang="ar-EG" sz="2200" b="1" dirty="0">
                <a:solidFill>
                  <a:srgbClr val="FF0000"/>
                </a:solidFill>
                <a:latin typeface="Times New Roman" pitchFamily="18" charset="0"/>
              </a:rPr>
              <a:t>ما الذي لم يُعجبك في الوظائف السابقة التي شغلتها</a:t>
            </a:r>
            <a:r>
              <a:rPr lang="ar-EG" sz="2200" b="1" dirty="0" smtClean="0">
                <a:solidFill>
                  <a:srgbClr val="FF0000"/>
                </a:solidFill>
                <a:latin typeface="Times New Roman" pitchFamily="18" charset="0"/>
              </a:rPr>
              <a:t>؟</a:t>
            </a:r>
          </a:p>
          <a:p>
            <a:pPr algn="justLow" rtl="1">
              <a:spcBef>
                <a:spcPts val="600"/>
              </a:spcBef>
            </a:pPr>
            <a:r>
              <a:rPr lang="ar-EG" sz="2200" dirty="0" smtClean="0">
                <a:latin typeface="Times New Roman" pitchFamily="18" charset="0"/>
              </a:rPr>
              <a:t>صف </a:t>
            </a:r>
            <a:r>
              <a:rPr lang="ar-EG" sz="2200" dirty="0">
                <a:latin typeface="Times New Roman" pitchFamily="18" charset="0"/>
              </a:rPr>
              <a:t>شيئًا لم يُعجبك بطريقة تُبرزك في صورة إيجابية، مثل محدودية فرص تطبيق مهاراتك أو تعليمك. تجنب التعليق السلبي على أصحاب العمل أو الزملاء السابقين</a:t>
            </a:r>
            <a:r>
              <a:rPr lang="ar-EG" sz="2200" dirty="0" smtClean="0">
                <a:latin typeface="Times New Roman" pitchFamily="18" charset="0"/>
              </a:rPr>
              <a:t>.</a:t>
            </a:r>
          </a:p>
          <a:p>
            <a:pPr algn="justLow" rtl="1">
              <a:spcBef>
                <a:spcPts val="600"/>
              </a:spcBef>
            </a:pPr>
            <a:r>
              <a:rPr lang="ar-EG" sz="2200" b="1" dirty="0" smtClean="0">
                <a:solidFill>
                  <a:srgbClr val="FF0000"/>
                </a:solidFill>
                <a:latin typeface="Times New Roman" pitchFamily="18" charset="0"/>
              </a:rPr>
              <a:t>أخبرني </a:t>
            </a:r>
            <a:r>
              <a:rPr lang="ar-EG" sz="2200" b="1" dirty="0">
                <a:solidFill>
                  <a:srgbClr val="FF0000"/>
                </a:solidFill>
                <a:latin typeface="Times New Roman" pitchFamily="18" charset="0"/>
              </a:rPr>
              <a:t>شيئًا عن نفسك</a:t>
            </a:r>
            <a:r>
              <a:rPr lang="ar-EG" sz="2200" b="1" dirty="0" smtClean="0">
                <a:solidFill>
                  <a:srgbClr val="FF0000"/>
                </a:solidFill>
                <a:latin typeface="Times New Roman" pitchFamily="18" charset="0"/>
              </a:rPr>
              <a:t>.</a:t>
            </a:r>
          </a:p>
          <a:p>
            <a:pPr algn="justLow" rtl="1">
              <a:spcBef>
                <a:spcPts val="600"/>
              </a:spcBef>
            </a:pPr>
            <a:r>
              <a:rPr lang="ar-EG" sz="2200" dirty="0" smtClean="0">
                <a:latin typeface="Times New Roman" pitchFamily="18" charset="0"/>
              </a:rPr>
              <a:t>اسأل </a:t>
            </a:r>
            <a:r>
              <a:rPr lang="ar-EG" sz="2200" dirty="0">
                <a:latin typeface="Times New Roman" pitchFamily="18" charset="0"/>
              </a:rPr>
              <a:t>من يُجري المقابلة إن كان يرغب في معرفة المزيد عن مهاراتك أو صفاتك. إذا تم توضيح هذه النقطة، فأجب وفقًا لذلك. إذا لم يكن الأمر كذلك، فاشرح كيف يُمكن لمهاراتك أن تُساهم في الوظيفة والمؤسسة.</a:t>
            </a:r>
            <a:endParaRPr lang="ar-EG" sz="2200" dirty="0" smtClean="0">
              <a:latin typeface="Times New Roman" pitchFamily="18" charset="0"/>
            </a:endParaRPr>
          </a:p>
        </p:txBody>
      </p:sp>
    </p:spTree>
    <p:extLst>
      <p:ext uri="{BB962C8B-B14F-4D97-AF65-F5344CB8AC3E}">
        <p14:creationId xmlns:p14="http://schemas.microsoft.com/office/powerpoint/2010/main" val="252520722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 Your Confidence</a:t>
            </a:r>
          </a:p>
          <a:p>
            <a:r>
              <a:rPr lang="ar-EG" sz="2800" b="1" dirty="0">
                <a:solidFill>
                  <a:srgbClr val="00B0F0"/>
                </a:solidFill>
                <a:latin typeface="Alexandria" charset="0"/>
                <a:cs typeface="Alexandria" charset="0"/>
              </a:rPr>
              <a:t>بناء ثقتك بنفسك</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102533"/>
          </a:xfrm>
          <a:prstGeom prst="rect">
            <a:avLst/>
          </a:prstGeom>
          <a:noFill/>
        </p:spPr>
        <p:txBody>
          <a:bodyPr wrap="square" anchor="t">
            <a:spAutoFit/>
          </a:bodyPr>
          <a:lstStyle/>
          <a:p>
            <a:pPr marL="342900" indent="-342900" algn="just">
              <a:lnSpc>
                <a:spcPct val="150000"/>
              </a:lnSpc>
              <a:buFont typeface="Wingdings" panose="05000000000000000000" pitchFamily="2" charset="2"/>
              <a:buChar char="q"/>
            </a:pPr>
            <a:r>
              <a:rPr lang="en-US" sz="2200" dirty="0"/>
              <a:t>Interviewing is stressful for everyone, so some nervousness is natural. </a:t>
            </a:r>
          </a:p>
          <a:p>
            <a:pPr marL="342900" indent="-342900" algn="just">
              <a:lnSpc>
                <a:spcPct val="150000"/>
              </a:lnSpc>
              <a:buFont typeface="Wingdings" panose="05000000000000000000" pitchFamily="2" charset="2"/>
              <a:buChar char="q"/>
            </a:pPr>
            <a:r>
              <a:rPr lang="en-US" sz="2200" dirty="0"/>
              <a:t>However, you can take steps to feel more confident. </a:t>
            </a:r>
          </a:p>
          <a:p>
            <a:pPr marL="342900" indent="-342900" algn="just">
              <a:lnSpc>
                <a:spcPct val="150000"/>
              </a:lnSpc>
              <a:buFont typeface="Wingdings" panose="05000000000000000000" pitchFamily="2" charset="2"/>
              <a:buChar char="q"/>
            </a:pPr>
            <a:r>
              <a:rPr lang="en-US" sz="2200" dirty="0"/>
              <a:t>Start by reminding yourself that you have value to offer the employer, and the employer already thinks highly enough of you to invite you to an interview.</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4124206"/>
          </a:xfrm>
          <a:prstGeom prst="rect">
            <a:avLst/>
          </a:prstGeom>
          <a:noFill/>
        </p:spPr>
        <p:txBody>
          <a:bodyPr wrap="square" anchor="t">
            <a:spAutoFit/>
          </a:bodyPr>
          <a:lstStyle/>
          <a:p>
            <a:pPr algn="justLow" rtl="1">
              <a:lnSpc>
                <a:spcPct val="150000"/>
              </a:lnSpc>
              <a:spcBef>
                <a:spcPts val="600"/>
              </a:spcBef>
            </a:pPr>
            <a:r>
              <a:rPr lang="ar-EG" sz="2400" dirty="0">
                <a:latin typeface="Times New Roman" pitchFamily="18" charset="0"/>
              </a:rPr>
              <a:t>المقابلات مُرهقة للجميع، لذا فإن الشعور ببعض التوتر أمر طبيعي</a:t>
            </a:r>
            <a:r>
              <a:rPr lang="ar-EG" sz="2400" dirty="0" smtClean="0">
                <a:latin typeface="Times New Roman" pitchFamily="18" charset="0"/>
              </a:rPr>
              <a:t>.</a:t>
            </a:r>
          </a:p>
          <a:p>
            <a:pPr algn="justLow" rtl="1">
              <a:lnSpc>
                <a:spcPct val="150000"/>
              </a:lnSpc>
              <a:spcBef>
                <a:spcPts val="600"/>
              </a:spcBef>
            </a:pPr>
            <a:r>
              <a:rPr lang="ar-EG" sz="2400" dirty="0" smtClean="0">
                <a:latin typeface="Times New Roman" pitchFamily="18" charset="0"/>
              </a:rPr>
              <a:t>مع </a:t>
            </a:r>
            <a:r>
              <a:rPr lang="ar-EG" sz="2400" dirty="0">
                <a:latin typeface="Times New Roman" pitchFamily="18" charset="0"/>
              </a:rPr>
              <a:t>ذلك، يمكنك اتخاذ خطوات لزيادة ثقتك بنفسك</a:t>
            </a:r>
            <a:r>
              <a:rPr lang="ar-EG" sz="2400" dirty="0" smtClean="0">
                <a:latin typeface="Times New Roman" pitchFamily="18" charset="0"/>
              </a:rPr>
              <a:t>.</a:t>
            </a:r>
          </a:p>
          <a:p>
            <a:pPr algn="justLow" rtl="1">
              <a:lnSpc>
                <a:spcPct val="150000"/>
              </a:lnSpc>
              <a:spcBef>
                <a:spcPts val="600"/>
              </a:spcBef>
            </a:pPr>
            <a:r>
              <a:rPr lang="ar-EG" sz="2400" dirty="0" smtClean="0">
                <a:latin typeface="Times New Roman" pitchFamily="18" charset="0"/>
              </a:rPr>
              <a:t>ابدأ </a:t>
            </a:r>
            <a:r>
              <a:rPr lang="ar-EG" sz="2400" dirty="0">
                <a:latin typeface="Times New Roman" pitchFamily="18" charset="0"/>
              </a:rPr>
              <a:t>بتذكير نفسك بأنك تُقدم قيمةً لصاحب العمل، وأن صاحب العمل يُقدّرك بما يكفي لدعوتك إلى مقابلة.</a:t>
            </a:r>
            <a:endParaRPr lang="ar-EG" sz="2400" dirty="0" smtClean="0">
              <a:latin typeface="Times New Roman" pitchFamily="18" charset="0"/>
            </a:endParaRPr>
          </a:p>
        </p:txBody>
      </p:sp>
    </p:spTree>
    <p:extLst>
      <p:ext uri="{BB962C8B-B14F-4D97-AF65-F5344CB8AC3E}">
        <p14:creationId xmlns:p14="http://schemas.microsoft.com/office/powerpoint/2010/main" val="3745781803"/>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 Your Confidence</a:t>
            </a:r>
          </a:p>
          <a:p>
            <a:r>
              <a:rPr lang="ar-EG" sz="2800" b="1" dirty="0">
                <a:solidFill>
                  <a:srgbClr val="00B0F0"/>
                </a:solidFill>
                <a:latin typeface="Alexandria" charset="0"/>
                <a:cs typeface="Alexandria" charset="0"/>
              </a:rPr>
              <a:t>بناء ثقتك بنفسك</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01150"/>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100" dirty="0"/>
              <a:t>If some aspect of your appearance or background makes you uneasy, correct it if possible or offset it by emphasizing positive traits such as warmth, wit, intelligence, or charm. </a:t>
            </a:r>
          </a:p>
          <a:p>
            <a:pPr marL="342900" indent="-342900" algn="just">
              <a:spcBef>
                <a:spcPts val="600"/>
              </a:spcBef>
              <a:buFont typeface="Wingdings" panose="05000000000000000000" pitchFamily="2" charset="2"/>
              <a:buChar char="q"/>
            </a:pPr>
            <a:r>
              <a:rPr lang="en-US" sz="2100" dirty="0"/>
              <a:t>Instead of dwelling on your weaknesses, focus on your strengths.</a:t>
            </a:r>
          </a:p>
          <a:p>
            <a:pPr marL="342900" indent="-342900" algn="just">
              <a:spcBef>
                <a:spcPts val="600"/>
              </a:spcBef>
              <a:buFont typeface="Wingdings" panose="05000000000000000000" pitchFamily="2" charset="2"/>
              <a:buChar char="q"/>
            </a:pPr>
            <a:r>
              <a:rPr lang="en-US" sz="2100" dirty="0"/>
              <a:t>Instead of worrying about how you will perform in the interview, focus on how you can help the organization succeed.</a:t>
            </a:r>
          </a:p>
          <a:p>
            <a:pPr marL="342900" indent="-342900" algn="just">
              <a:spcBef>
                <a:spcPts val="600"/>
              </a:spcBef>
              <a:buFont typeface="Wingdings" panose="05000000000000000000" pitchFamily="2" charset="2"/>
              <a:buChar char="q"/>
            </a:pPr>
            <a:r>
              <a:rPr lang="en-US" sz="2100" dirty="0"/>
              <a:t>The more prepared you are, the more confident you’ll be.</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4016484"/>
          </a:xfrm>
          <a:prstGeom prst="rect">
            <a:avLst/>
          </a:prstGeom>
          <a:noFill/>
        </p:spPr>
        <p:txBody>
          <a:bodyPr wrap="square" anchor="t">
            <a:spAutoFit/>
          </a:bodyPr>
          <a:lstStyle/>
          <a:p>
            <a:pPr marL="342900" indent="-342900" algn="justLow" rtl="1">
              <a:lnSpc>
                <a:spcPct val="150000"/>
              </a:lnSpc>
              <a:spcBef>
                <a:spcPts val="600"/>
              </a:spcBef>
              <a:buFont typeface="Wingdings" panose="05000000000000000000" pitchFamily="2" charset="2"/>
              <a:buChar char="q"/>
            </a:pPr>
            <a:r>
              <a:rPr lang="ar-EG" sz="2000" dirty="0">
                <a:latin typeface="Times New Roman" pitchFamily="18" charset="0"/>
              </a:rPr>
              <a:t>إذا كان مظهرك أو خلفيتك يُشعرك بعدم الارتياح، فصححه إن أمكن، أو خففه بالتركيز على سمات إيجابية كالودّ، أو </a:t>
            </a:r>
            <a:r>
              <a:rPr lang="ar-EG" sz="2000" dirty="0" smtClean="0">
                <a:latin typeface="Times New Roman" pitchFamily="18" charset="0"/>
              </a:rPr>
              <a:t>خفة الدم، </a:t>
            </a:r>
            <a:r>
              <a:rPr lang="ar-EG" sz="2000" dirty="0">
                <a:latin typeface="Times New Roman" pitchFamily="18" charset="0"/>
              </a:rPr>
              <a:t>أو الذكاء، أو الجاذبية</a:t>
            </a:r>
            <a:r>
              <a:rPr lang="ar-EG" sz="2000" dirty="0" smtClean="0">
                <a:latin typeface="Times New Roman" pitchFamily="18" charset="0"/>
              </a:rPr>
              <a:t>.</a:t>
            </a:r>
          </a:p>
          <a:p>
            <a:pPr marL="342900" indent="-342900" algn="justLow" rtl="1">
              <a:lnSpc>
                <a:spcPct val="150000"/>
              </a:lnSpc>
              <a:spcBef>
                <a:spcPts val="600"/>
              </a:spcBef>
              <a:buFont typeface="Wingdings" panose="05000000000000000000" pitchFamily="2" charset="2"/>
              <a:buChar char="q"/>
            </a:pPr>
            <a:r>
              <a:rPr lang="ar-EG" sz="2000" dirty="0" smtClean="0">
                <a:latin typeface="Times New Roman" pitchFamily="18" charset="0"/>
              </a:rPr>
              <a:t>بدلاً </a:t>
            </a:r>
            <a:r>
              <a:rPr lang="ar-EG" sz="2000" dirty="0">
                <a:latin typeface="Times New Roman" pitchFamily="18" charset="0"/>
              </a:rPr>
              <a:t>من التركيز على نقاط ضعفك، ركّز على نقاط قوتك</a:t>
            </a:r>
            <a:r>
              <a:rPr lang="ar-EG" sz="2000" dirty="0" smtClean="0">
                <a:latin typeface="Times New Roman" pitchFamily="18" charset="0"/>
              </a:rPr>
              <a:t>.</a:t>
            </a:r>
          </a:p>
          <a:p>
            <a:pPr marL="342900" indent="-342900" algn="justLow" rtl="1">
              <a:lnSpc>
                <a:spcPct val="150000"/>
              </a:lnSpc>
              <a:spcBef>
                <a:spcPts val="600"/>
              </a:spcBef>
              <a:buFont typeface="Wingdings" panose="05000000000000000000" pitchFamily="2" charset="2"/>
              <a:buChar char="q"/>
            </a:pPr>
            <a:r>
              <a:rPr lang="ar-EG" sz="2000" dirty="0" smtClean="0">
                <a:latin typeface="Times New Roman" pitchFamily="18" charset="0"/>
              </a:rPr>
              <a:t>بدلاً </a:t>
            </a:r>
            <a:r>
              <a:rPr lang="ar-EG" sz="2000" dirty="0">
                <a:latin typeface="Times New Roman" pitchFamily="18" charset="0"/>
              </a:rPr>
              <a:t>من القلق بشأن أدائك في المقابلة، ركّز على كيفية مساعدة المؤسسة على النجاح</a:t>
            </a:r>
            <a:r>
              <a:rPr lang="ar-EG" sz="2000" dirty="0" smtClean="0">
                <a:latin typeface="Times New Roman" pitchFamily="18" charset="0"/>
              </a:rPr>
              <a:t>.</a:t>
            </a:r>
          </a:p>
          <a:p>
            <a:pPr marL="342900" indent="-342900" algn="justLow" rtl="1">
              <a:lnSpc>
                <a:spcPct val="150000"/>
              </a:lnSpc>
              <a:spcBef>
                <a:spcPts val="600"/>
              </a:spcBef>
              <a:buFont typeface="Wingdings" panose="05000000000000000000" pitchFamily="2" charset="2"/>
              <a:buChar char="q"/>
            </a:pPr>
            <a:r>
              <a:rPr lang="ar-EG" sz="2000" dirty="0" smtClean="0">
                <a:latin typeface="Times New Roman" pitchFamily="18" charset="0"/>
              </a:rPr>
              <a:t>كلما </a:t>
            </a:r>
            <a:r>
              <a:rPr lang="ar-EG" sz="2000" dirty="0">
                <a:latin typeface="Times New Roman" pitchFamily="18" charset="0"/>
              </a:rPr>
              <a:t>كنت أكثر استعدادًا، زادت ثقتك بنفسك.</a:t>
            </a:r>
            <a:endParaRPr lang="ar-EG" sz="2000" dirty="0" smtClean="0">
              <a:latin typeface="Times New Roman" pitchFamily="18" charset="0"/>
            </a:endParaRPr>
          </a:p>
        </p:txBody>
      </p:sp>
    </p:spTree>
    <p:extLst>
      <p:ext uri="{BB962C8B-B14F-4D97-AF65-F5344CB8AC3E}">
        <p14:creationId xmlns:p14="http://schemas.microsoft.com/office/powerpoint/2010/main" val="92561718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Professional Image</a:t>
            </a:r>
          </a:p>
          <a:p>
            <a:r>
              <a:rPr lang="ar-EG" sz="2800" b="1" dirty="0">
                <a:solidFill>
                  <a:srgbClr val="00B0F0"/>
                </a:solidFill>
                <a:latin typeface="Alexandria" charset="0"/>
                <a:cs typeface="Alexandria" charset="0"/>
              </a:rPr>
              <a:t>صورة احترافية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954929"/>
          </a:xfrm>
          <a:prstGeom prst="rect">
            <a:avLst/>
          </a:prstGeom>
          <a:noFill/>
        </p:spPr>
        <p:txBody>
          <a:bodyPr wrap="square" anchor="t">
            <a:spAutoFit/>
          </a:bodyPr>
          <a:lstStyle/>
          <a:p>
            <a:pPr marL="342900" indent="-342900" algn="just">
              <a:spcBef>
                <a:spcPts val="1200"/>
              </a:spcBef>
              <a:buFont typeface="Wingdings" panose="05000000000000000000" pitchFamily="2" charset="2"/>
              <a:buChar char="q"/>
            </a:pPr>
            <a:r>
              <a:rPr lang="en-US" sz="2100" dirty="0"/>
              <a:t>Physical appearance is important because clothing and grooming reveal something about a candidate's personality, professionalism, and ability to sense the unspoken “rules” of a situation.</a:t>
            </a:r>
          </a:p>
          <a:p>
            <a:pPr marL="342900" indent="-342900" algn="just">
              <a:spcBef>
                <a:spcPts val="1200"/>
              </a:spcBef>
              <a:buFont typeface="Wingdings" panose="05000000000000000000" pitchFamily="2" charset="2"/>
              <a:buChar char="q"/>
            </a:pPr>
            <a:r>
              <a:rPr lang="en-US" sz="2100" dirty="0"/>
              <a:t>When it comes to clothing, the best policy is to dress conservatively. </a:t>
            </a:r>
          </a:p>
          <a:p>
            <a:pPr marL="342900" indent="-342900" algn="just">
              <a:spcBef>
                <a:spcPts val="1200"/>
              </a:spcBef>
              <a:buFont typeface="Wingdings" panose="05000000000000000000" pitchFamily="2" charset="2"/>
              <a:buChar char="q"/>
            </a:pPr>
            <a:r>
              <a:rPr lang="en-US" sz="2100" dirty="0"/>
              <a:t>Wear the best-quality clothing you can but remember that “clean and appropriate” clothes are far more important than “expensive and flashy” clothing.</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063218"/>
            <a:ext cx="4685577" cy="4036426"/>
          </a:xfrm>
          <a:prstGeom prst="rect">
            <a:avLst/>
          </a:prstGeom>
          <a:noFill/>
        </p:spPr>
        <p:txBody>
          <a:bodyPr wrap="square" anchor="t">
            <a:spAutoFit/>
          </a:bodyPr>
          <a:lstStyle/>
          <a:p>
            <a:pPr marL="342900" indent="-342900" algn="justLow" rtl="1">
              <a:lnSpc>
                <a:spcPct val="150000"/>
              </a:lnSpc>
              <a:spcBef>
                <a:spcPts val="1200"/>
              </a:spcBef>
              <a:buFont typeface="Wingdings" panose="05000000000000000000" pitchFamily="2" charset="2"/>
              <a:buChar char="q"/>
            </a:pPr>
            <a:r>
              <a:rPr lang="ar-EG" sz="2000" dirty="0">
                <a:latin typeface="Times New Roman" pitchFamily="18" charset="0"/>
              </a:rPr>
              <a:t>المظهر الخارجي مهم، لأن الملابس والمظهر يكشفان عن شخصية المرشح واحترافيته وقدرته على استيعاب القواعد غير المعلنة للموقف</a:t>
            </a:r>
            <a:r>
              <a:rPr lang="ar-EG" sz="2000" dirty="0" smtClean="0">
                <a:latin typeface="Times New Roman" pitchFamily="18" charset="0"/>
              </a:rPr>
              <a:t>.</a:t>
            </a:r>
          </a:p>
          <a:p>
            <a:pPr marL="342900" indent="-342900" algn="justLow" rtl="1">
              <a:lnSpc>
                <a:spcPct val="150000"/>
              </a:lnSpc>
              <a:spcBef>
                <a:spcPts val="1200"/>
              </a:spcBef>
              <a:buFont typeface="Wingdings" panose="05000000000000000000" pitchFamily="2" charset="2"/>
              <a:buChar char="q"/>
            </a:pPr>
            <a:r>
              <a:rPr lang="ar-EG" sz="2000" dirty="0" smtClean="0">
                <a:latin typeface="Times New Roman" pitchFamily="18" charset="0"/>
              </a:rPr>
              <a:t>فيما </a:t>
            </a:r>
            <a:r>
              <a:rPr lang="ar-EG" sz="2000" dirty="0">
                <a:latin typeface="Times New Roman" pitchFamily="18" charset="0"/>
              </a:rPr>
              <a:t>يتعلق بالملابس، فإن أفضل سياسة هي ارتداء ملابس محتشمة</a:t>
            </a:r>
            <a:r>
              <a:rPr lang="ar-EG" sz="2000" dirty="0" smtClean="0">
                <a:latin typeface="Times New Roman" pitchFamily="18" charset="0"/>
              </a:rPr>
              <a:t>.</a:t>
            </a:r>
          </a:p>
          <a:p>
            <a:pPr marL="342900" indent="-342900" algn="justLow" rtl="1">
              <a:lnSpc>
                <a:spcPct val="150000"/>
              </a:lnSpc>
              <a:spcBef>
                <a:spcPts val="1200"/>
              </a:spcBef>
              <a:buFont typeface="Wingdings" panose="05000000000000000000" pitchFamily="2" charset="2"/>
              <a:buChar char="q"/>
            </a:pPr>
            <a:r>
              <a:rPr lang="ar-EG" sz="2000" dirty="0" smtClean="0">
                <a:latin typeface="Times New Roman" pitchFamily="18" charset="0"/>
              </a:rPr>
              <a:t>ارتدِ </a:t>
            </a:r>
            <a:r>
              <a:rPr lang="ar-EG" sz="2000" dirty="0">
                <a:latin typeface="Times New Roman" pitchFamily="18" charset="0"/>
              </a:rPr>
              <a:t>أفضل ما يمكنك من ملابس عالية الجودة، ولكن تذكر أن الملابس "النظيفة والملائمة" أهم بكثير من الملابس "الغالية والبراقة".</a:t>
            </a:r>
            <a:endParaRPr lang="ar-EG" sz="2000" dirty="0" smtClean="0">
              <a:latin typeface="Times New Roman" pitchFamily="18" charset="0"/>
            </a:endParaRPr>
          </a:p>
        </p:txBody>
      </p:sp>
    </p:spTree>
    <p:extLst>
      <p:ext uri="{BB962C8B-B14F-4D97-AF65-F5344CB8AC3E}">
        <p14:creationId xmlns:p14="http://schemas.microsoft.com/office/powerpoint/2010/main" val="243144137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Professional Image</a:t>
            </a:r>
          </a:p>
          <a:p>
            <a:r>
              <a:rPr lang="ar-EG" sz="2800" b="1" dirty="0">
                <a:solidFill>
                  <a:srgbClr val="00B0F0"/>
                </a:solidFill>
                <a:latin typeface="Alexandria" charset="0"/>
                <a:cs typeface="Alexandria" charset="0"/>
              </a:rPr>
              <a:t>صورة احترافية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954929"/>
          </a:xfrm>
          <a:prstGeom prst="rect">
            <a:avLst/>
          </a:prstGeom>
          <a:noFill/>
        </p:spPr>
        <p:txBody>
          <a:bodyPr wrap="square" anchor="t">
            <a:spAutoFit/>
          </a:bodyPr>
          <a:lstStyle/>
          <a:p>
            <a:pPr marL="342900" indent="-342900" algn="just">
              <a:spcBef>
                <a:spcPts val="1200"/>
              </a:spcBef>
              <a:buFont typeface="Wingdings" panose="05000000000000000000" pitchFamily="2" charset="2"/>
              <a:buChar char="q"/>
            </a:pPr>
            <a:r>
              <a:rPr lang="en-US" sz="2100" dirty="0"/>
              <a:t>Good grooming makes any style of clothing look better. Make sure your clothes are clean and unwrinkled, your shoes un-scuffed and well shined, your hair neatly styled and combed, your fingernails clean, and your breath fresh. </a:t>
            </a:r>
          </a:p>
          <a:p>
            <a:pPr marL="342900" indent="-342900" algn="just">
              <a:spcBef>
                <a:spcPts val="1200"/>
              </a:spcBef>
              <a:buFont typeface="Wingdings" panose="05000000000000000000" pitchFamily="2" charset="2"/>
              <a:buChar char="q"/>
            </a:pPr>
            <a:r>
              <a:rPr lang="en-US" sz="2100" dirty="0"/>
              <a:t>Remember that an interview is not the place to express your individuality or to let your inner rebel run wild.</a:t>
            </a:r>
          </a:p>
          <a:p>
            <a:pPr marL="342900" indent="-342900" algn="just">
              <a:spcBef>
                <a:spcPts val="1200"/>
              </a:spcBef>
              <a:buFont typeface="Wingdings" panose="05000000000000000000" pitchFamily="2" charset="2"/>
              <a:buChar char="q"/>
            </a:pPr>
            <a:r>
              <a:rPr lang="en-US" sz="2100" dirty="0"/>
              <a:t>Send a clear signal that you understand the business world and know how to adapt to it. You will not be taken seriously otherwise.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063218"/>
            <a:ext cx="4685577" cy="4124206"/>
          </a:xfrm>
          <a:prstGeom prst="rect">
            <a:avLst/>
          </a:prstGeom>
          <a:noFill/>
        </p:spPr>
        <p:txBody>
          <a:bodyPr wrap="square" anchor="t">
            <a:spAutoFit/>
          </a:bodyPr>
          <a:lstStyle/>
          <a:p>
            <a:pPr marL="342900" indent="-342900" algn="justLow" rtl="1">
              <a:spcBef>
                <a:spcPts val="1200"/>
              </a:spcBef>
              <a:buFont typeface="Wingdings" panose="05000000000000000000" pitchFamily="2" charset="2"/>
              <a:buChar char="q"/>
            </a:pPr>
            <a:r>
              <a:rPr lang="ar-EG" sz="2200" dirty="0">
                <a:latin typeface="Times New Roman" pitchFamily="18" charset="0"/>
              </a:rPr>
              <a:t>العناية الجيدة بالمظهر تُضفي على أي نمط ملابس مظهرًا أفضل. تأكد من أن ملابسك نظيفة وغير مجعدة، وأحذيتك نظيفة ولامعة جيدًا، وشعرك مصفف ومشط بعناية، وأظافرك نظيفة، وأنفاسك </a:t>
            </a:r>
            <a:r>
              <a:rPr lang="ar-EG" sz="2200" dirty="0" smtClean="0">
                <a:latin typeface="Times New Roman" pitchFamily="18" charset="0"/>
              </a:rPr>
              <a:t>منعشة.</a:t>
            </a:r>
          </a:p>
          <a:p>
            <a:pPr marL="342900" indent="-342900" algn="justLow" rtl="1">
              <a:spcBef>
                <a:spcPts val="1200"/>
              </a:spcBef>
              <a:buFont typeface="Wingdings" panose="05000000000000000000" pitchFamily="2" charset="2"/>
              <a:buChar char="q"/>
            </a:pPr>
            <a:r>
              <a:rPr lang="ar-EG" sz="2200" dirty="0" smtClean="0">
                <a:latin typeface="Times New Roman" pitchFamily="18" charset="0"/>
              </a:rPr>
              <a:t>تذكر </a:t>
            </a:r>
            <a:r>
              <a:rPr lang="ar-EG" sz="2200" dirty="0">
                <a:latin typeface="Times New Roman" pitchFamily="18" charset="0"/>
              </a:rPr>
              <a:t>أن المقابلة ليست المكان المناسب للتعبير عن شخصيتك أو لإطلاق العنان لتمردك الداخلي</a:t>
            </a:r>
            <a:r>
              <a:rPr lang="ar-EG" sz="22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200" dirty="0">
                <a:latin typeface="Times New Roman" pitchFamily="18" charset="0"/>
              </a:rPr>
              <a:t>أرسل إشارة واضحة بأنك تفهم عالم الأعمال وتعرف كيف تتكيف معه. وإلا فلن يُؤخذ كلامك على محمل الجد.</a:t>
            </a:r>
            <a:endParaRPr lang="ar-EG" sz="2200" dirty="0" smtClean="0">
              <a:latin typeface="Times New Roman" pitchFamily="18" charset="0"/>
            </a:endParaRPr>
          </a:p>
        </p:txBody>
      </p:sp>
    </p:spTree>
    <p:extLst>
      <p:ext uri="{BB962C8B-B14F-4D97-AF65-F5344CB8AC3E}">
        <p14:creationId xmlns:p14="http://schemas.microsoft.com/office/powerpoint/2010/main" val="1513631483"/>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37883"/>
            <a:ext cx="4946913" cy="954107"/>
          </a:xfrm>
          <a:prstGeom prst="rect">
            <a:avLst/>
          </a:prstGeom>
          <a:noFill/>
        </p:spPr>
        <p:txBody>
          <a:bodyPr wrap="square" rtlCol="0">
            <a:spAutoFit/>
          </a:bodyPr>
          <a:lstStyle/>
          <a:p>
            <a:r>
              <a:rPr lang="en-US" sz="2800" b="1" dirty="0">
                <a:solidFill>
                  <a:srgbClr val="00B0F0"/>
                </a:solidFill>
                <a:cs typeface="Alexandria" charset="0"/>
              </a:rPr>
              <a:t>Interviewing for Success</a:t>
            </a:r>
          </a:p>
          <a:p>
            <a:r>
              <a:rPr lang="ar-EG" sz="2800" b="1" dirty="0">
                <a:solidFill>
                  <a:srgbClr val="00B0F0"/>
                </a:solidFill>
                <a:cs typeface="Alexandria" charset="0"/>
              </a:rPr>
              <a:t>إجراء المقابلات من أجل النجاح</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10</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263087" y="6323076"/>
            <a:ext cx="92586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3647878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Warm-Up </a:t>
            </a:r>
            <a:r>
              <a:rPr lang="en-US" sz="2800" b="1" dirty="0" smtClean="0">
                <a:solidFill>
                  <a:srgbClr val="00B0F0"/>
                </a:solidFill>
                <a:latin typeface="Alexandria" charset="0"/>
                <a:cs typeface="Alexandria" charset="0"/>
              </a:rPr>
              <a:t>Stage</a:t>
            </a:r>
          </a:p>
          <a:p>
            <a:r>
              <a:rPr lang="ar-EG" sz="2800" b="1" dirty="0">
                <a:solidFill>
                  <a:srgbClr val="00B0F0"/>
                </a:solidFill>
                <a:latin typeface="Alexandria" charset="0"/>
                <a:cs typeface="Alexandria" charset="0"/>
              </a:rPr>
              <a:t>مرحلة الترحيب أو بداية </a:t>
            </a:r>
            <a:r>
              <a:rPr lang="ar-EG" sz="2800" b="1" dirty="0" smtClean="0">
                <a:solidFill>
                  <a:srgbClr val="00B0F0"/>
                </a:solidFill>
                <a:latin typeface="Alexandria" charset="0"/>
                <a:cs typeface="Alexandria" charset="0"/>
              </a:rPr>
              <a:t>المقابلة</a:t>
            </a:r>
            <a:endParaRPr lang="ar-EG" sz="2800" b="1" dirty="0">
              <a:solidFill>
                <a:srgbClr val="00B0F0"/>
              </a:solidFill>
              <a:latin typeface="Alexandria" charset="0"/>
              <a:cs typeface="Alexandria" charset="0"/>
            </a:endParaRP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2" name="Rectangle 6">
            <a:extLst>
              <a:ext uri="{FF2B5EF4-FFF2-40B4-BE49-F238E27FC236}">
                <a16:creationId xmlns:a16="http://schemas.microsoft.com/office/drawing/2014/main" id="{CEC6F1C0-4346-4E15-D521-124686D6C356}"/>
              </a:ext>
            </a:extLst>
          </p:cNvPr>
          <p:cNvSpPr>
            <a:spLocks noChangeArrowheads="1"/>
          </p:cNvSpPr>
          <p:nvPr/>
        </p:nvSpPr>
        <p:spPr bwMode="auto">
          <a:xfrm>
            <a:off x="4605865" y="2402675"/>
            <a:ext cx="6433290"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First Impression</a:t>
            </a:r>
            <a:r>
              <a:rPr lang="ar-EG" sz="3600" b="1" kern="0" dirty="0">
                <a:ln w="0"/>
                <a:effectLst>
                  <a:outerShdw blurRad="38100" dist="19050" dir="2700000" algn="tl" rotWithShape="0">
                    <a:schemeClr val="dk1">
                      <a:alpha val="40000"/>
                    </a:schemeClr>
                  </a:outerShdw>
                </a:effectLst>
              </a:rPr>
              <a:t>الانطباع الأول </a:t>
            </a:r>
            <a:r>
              <a:rPr lang="ar-EG" sz="3600" b="1" kern="0" dirty="0" smtClean="0">
                <a:ln w="0"/>
                <a:effectLst>
                  <a:outerShdw blurRad="38100" dist="19050" dir="2700000" algn="tl" rotWithShape="0">
                    <a:schemeClr val="dk1">
                      <a:alpha val="40000"/>
                    </a:schemeClr>
                  </a:outerShdw>
                </a:effectLst>
              </a:rPr>
              <a:t> </a:t>
            </a:r>
            <a:endParaRPr lang="ar-EG" sz="3600" b="1" kern="0" dirty="0">
              <a:ln w="0"/>
              <a:effectLst>
                <a:outerShdw blurRad="38100" dist="19050" dir="2700000" algn="tl" rotWithShape="0">
                  <a:schemeClr val="dk1">
                    <a:alpha val="40000"/>
                  </a:schemeClr>
                </a:outerShdw>
              </a:effectLst>
            </a:endParaRPr>
          </a:p>
        </p:txBody>
      </p:sp>
      <p:sp>
        <p:nvSpPr>
          <p:cNvPr id="15" name="Rectangle 7">
            <a:extLst>
              <a:ext uri="{FF2B5EF4-FFF2-40B4-BE49-F238E27FC236}">
                <a16:creationId xmlns:a16="http://schemas.microsoft.com/office/drawing/2014/main" id="{8F8048FB-F6D2-61F2-E71C-D893C7D06671}"/>
              </a:ext>
            </a:extLst>
          </p:cNvPr>
          <p:cNvSpPr>
            <a:spLocks noChangeArrowheads="1"/>
          </p:cNvSpPr>
          <p:nvPr/>
        </p:nvSpPr>
        <p:spPr bwMode="auto">
          <a:xfrm>
            <a:off x="4239470" y="3421267"/>
            <a:ext cx="679968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Body </a:t>
            </a:r>
            <a:r>
              <a:rPr lang="en-US" sz="3600" b="1" kern="0" dirty="0" smtClean="0">
                <a:ln w="0"/>
                <a:effectLst>
                  <a:outerShdw blurRad="38100" dist="19050" dir="2700000" algn="tl" rotWithShape="0">
                    <a:schemeClr val="dk1">
                      <a:alpha val="40000"/>
                    </a:schemeClr>
                  </a:outerShdw>
                </a:effectLst>
              </a:rPr>
              <a:t>Language    </a:t>
            </a:r>
            <a:r>
              <a:rPr lang="ar-EG" sz="3600" b="1" kern="0" dirty="0" smtClean="0">
                <a:ln w="0"/>
                <a:effectLst>
                  <a:outerShdw blurRad="38100" dist="19050" dir="2700000" algn="tl" rotWithShape="0">
                    <a:schemeClr val="dk1">
                      <a:alpha val="40000"/>
                    </a:schemeClr>
                  </a:outerShdw>
                </a:effectLst>
              </a:rPr>
              <a:t>لغة </a:t>
            </a:r>
            <a:r>
              <a:rPr lang="ar-EG" sz="3600" b="1" kern="0" dirty="0">
                <a:ln w="0"/>
                <a:effectLst>
                  <a:outerShdw blurRad="38100" dist="19050" dir="2700000" algn="tl" rotWithShape="0">
                    <a:schemeClr val="dk1">
                      <a:alpha val="40000"/>
                    </a:schemeClr>
                  </a:outerShdw>
                </a:effectLst>
              </a:rPr>
              <a:t>الجسد </a:t>
            </a:r>
            <a:endParaRPr kumimoji="0" lang="en-US" sz="3600" b="1" i="0" u="none" strike="noStrike" kern="0" normalizeH="0" baseline="0" noProof="0" dirty="0">
              <a:ln w="0"/>
              <a:effectLst>
                <a:outerShdw blurRad="38100" dist="19050" dir="2700000" algn="tl" rotWithShape="0">
                  <a:schemeClr val="dk1">
                    <a:alpha val="40000"/>
                  </a:schemeClr>
                </a:outerShdw>
              </a:effectLst>
              <a:uLnTx/>
              <a:uFillTx/>
            </a:endParaRPr>
          </a:p>
        </p:txBody>
      </p:sp>
      <p:sp>
        <p:nvSpPr>
          <p:cNvPr id="18" name="Rectangle 8">
            <a:extLst>
              <a:ext uri="{FF2B5EF4-FFF2-40B4-BE49-F238E27FC236}">
                <a16:creationId xmlns:a16="http://schemas.microsoft.com/office/drawing/2014/main" id="{EFA408AF-9883-1FBA-50E5-38D6A1359F2F}"/>
              </a:ext>
            </a:extLst>
          </p:cNvPr>
          <p:cNvSpPr>
            <a:spLocks noChangeArrowheads="1"/>
          </p:cNvSpPr>
          <p:nvPr/>
        </p:nvSpPr>
        <p:spPr bwMode="auto">
          <a:xfrm>
            <a:off x="3873075" y="4331857"/>
            <a:ext cx="7532473" cy="1077447"/>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Social </a:t>
            </a:r>
            <a:r>
              <a:rPr lang="en-US" sz="3600" b="1" kern="0" dirty="0" smtClean="0">
                <a:ln w="0"/>
                <a:effectLst>
                  <a:outerShdw blurRad="38100" dist="19050" dir="2700000" algn="tl" rotWithShape="0">
                    <a:schemeClr val="dk1">
                      <a:alpha val="40000"/>
                    </a:schemeClr>
                  </a:outerShdw>
                </a:effectLst>
              </a:rPr>
              <a:t>Skills  </a:t>
            </a:r>
            <a:r>
              <a:rPr lang="ar-EG" sz="3600" b="1" kern="0" dirty="0">
                <a:ln w="0"/>
                <a:effectLst>
                  <a:outerShdw blurRad="38100" dist="19050" dir="2700000" algn="tl" rotWithShape="0">
                    <a:schemeClr val="dk1">
                      <a:alpha val="40000"/>
                    </a:schemeClr>
                  </a:outerShdw>
                </a:effectLst>
              </a:rPr>
              <a:t>مهارات اجتماعية </a:t>
            </a:r>
          </a:p>
        </p:txBody>
      </p:sp>
      <p:pic>
        <p:nvPicPr>
          <p:cNvPr id="23" name="Picture 22" descr="shutterstock_50138095.jpg">
            <a:extLst>
              <a:ext uri="{FF2B5EF4-FFF2-40B4-BE49-F238E27FC236}">
                <a16:creationId xmlns:a16="http://schemas.microsoft.com/office/drawing/2014/main" id="{7D7DFC8F-E93F-4239-D8E5-49BC1131EDEA}"/>
              </a:ext>
            </a:extLst>
          </p:cNvPr>
          <p:cNvPicPr>
            <a:picLocks noChangeAspect="1"/>
          </p:cNvPicPr>
          <p:nvPr/>
        </p:nvPicPr>
        <p:blipFill>
          <a:blip r:embed="rId3" cstate="print"/>
          <a:srcRect l="3030" r="3030" b="3774"/>
          <a:stretch>
            <a:fillRect/>
          </a:stretch>
        </p:blipFill>
        <p:spPr>
          <a:xfrm>
            <a:off x="841012" y="2200778"/>
            <a:ext cx="3643902" cy="4038600"/>
          </a:xfrm>
          <a:prstGeom prst="rect">
            <a:avLst/>
          </a:prstGeom>
        </p:spPr>
      </p:pic>
    </p:spTree>
    <p:extLst>
      <p:ext uri="{BB962C8B-B14F-4D97-AF65-F5344CB8AC3E}">
        <p14:creationId xmlns:p14="http://schemas.microsoft.com/office/powerpoint/2010/main" val="174936536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Warm-Up Stage</a:t>
            </a:r>
          </a:p>
          <a:p>
            <a:r>
              <a:rPr lang="ar-EG" sz="2800" b="1" dirty="0">
                <a:solidFill>
                  <a:srgbClr val="00B0F0"/>
                </a:solidFill>
                <a:latin typeface="Alexandria" charset="0"/>
                <a:cs typeface="Alexandria" charset="0"/>
              </a:rPr>
              <a:t>مرحلة الترحيب أو بداية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601260"/>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100" dirty="0"/>
              <a:t>Of the three stages, the warm-up is the most important, even though it may account for only a small fraction of the time you spend in the interview. </a:t>
            </a:r>
          </a:p>
          <a:p>
            <a:pPr marL="342900" indent="-342900" algn="just">
              <a:spcBef>
                <a:spcPts val="600"/>
              </a:spcBef>
              <a:buFont typeface="Wingdings" panose="05000000000000000000" pitchFamily="2" charset="2"/>
              <a:buChar char="q"/>
            </a:pPr>
            <a:r>
              <a:rPr lang="en-US" sz="2100" dirty="0"/>
              <a:t>Studies suggest that many interviewers, particularly those who are poorly trained in interviewing techniques, make up their minds within the first 20 seconds of contact with a candidate. </a:t>
            </a:r>
          </a:p>
          <a:p>
            <a:pPr marL="342900" indent="-342900" algn="just">
              <a:spcBef>
                <a:spcPts val="600"/>
              </a:spcBef>
              <a:buFont typeface="Wingdings" panose="05000000000000000000" pitchFamily="2" charset="2"/>
              <a:buChar char="q"/>
            </a:pPr>
            <a:r>
              <a:rPr lang="en-US" sz="2100" dirty="0"/>
              <a:t>Don’t let your guard down if it appears that the interviewer wants to engage in what feels like small talk; these exchanges are every bit as important as structured questions.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278094"/>
          </a:xfrm>
          <a:prstGeom prst="rect">
            <a:avLst/>
          </a:prstGeom>
          <a:noFill/>
        </p:spPr>
        <p:txBody>
          <a:bodyPr wrap="square" anchor="t">
            <a:spAutoFit/>
          </a:bodyPr>
          <a:lstStyle/>
          <a:p>
            <a:pPr marL="342900" indent="-342900" algn="justLow" rtl="1">
              <a:spcBef>
                <a:spcPts val="1800"/>
              </a:spcBef>
              <a:buFont typeface="Wingdings" panose="05000000000000000000" pitchFamily="2" charset="2"/>
              <a:buChar char="q"/>
            </a:pPr>
            <a:r>
              <a:rPr lang="ar-EG" sz="2200" dirty="0">
                <a:latin typeface="Times New Roman" pitchFamily="18" charset="0"/>
              </a:rPr>
              <a:t>من بين المراحل الثلاث، تعتبر مرحلة </a:t>
            </a:r>
            <a:r>
              <a:rPr lang="ar-EG" sz="2200" dirty="0" smtClean="0">
                <a:latin typeface="Times New Roman" pitchFamily="18" charset="0"/>
              </a:rPr>
              <a:t>الترحيب </a:t>
            </a:r>
            <a:r>
              <a:rPr lang="ar-EG" sz="2200" dirty="0">
                <a:latin typeface="Times New Roman" pitchFamily="18" charset="0"/>
              </a:rPr>
              <a:t>هي الأكثر أهمية، على الرغم من أنها قد لا تمثل سوى جزء صغير من الوقت الذي تقضيه في </a:t>
            </a:r>
            <a:r>
              <a:rPr lang="ar-EG" sz="2200" dirty="0" smtClean="0">
                <a:latin typeface="Times New Roman" pitchFamily="18" charset="0"/>
              </a:rPr>
              <a:t>المقابلة.</a:t>
            </a:r>
          </a:p>
          <a:p>
            <a:pPr marL="342900" indent="-342900" algn="justLow" rtl="1">
              <a:spcBef>
                <a:spcPts val="1800"/>
              </a:spcBef>
              <a:buFont typeface="Wingdings" panose="05000000000000000000" pitchFamily="2" charset="2"/>
              <a:buChar char="q"/>
            </a:pPr>
            <a:r>
              <a:rPr lang="ar-EG" sz="2200" dirty="0" smtClean="0">
                <a:latin typeface="Times New Roman" pitchFamily="18" charset="0"/>
              </a:rPr>
              <a:t>تشير </a:t>
            </a:r>
            <a:r>
              <a:rPr lang="ar-EG" sz="2200" dirty="0">
                <a:latin typeface="Times New Roman" pitchFamily="18" charset="0"/>
              </a:rPr>
              <a:t>الدراسات إلى أن العديد من المُقابلين، وخاصةً أولئك الذين لم يُدربوا جيدًا على أساليب إجراء المقابلات، يتخذون قرارهم خلال أول 20 ثانية من التواصل مع المُرشح</a:t>
            </a:r>
            <a:r>
              <a:rPr lang="ar-EG" sz="22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200" dirty="0" smtClean="0">
                <a:latin typeface="Times New Roman" pitchFamily="18" charset="0"/>
              </a:rPr>
              <a:t>لا تُخفف حذرك </a:t>
            </a:r>
            <a:r>
              <a:rPr lang="ar-EG" sz="2200" dirty="0">
                <a:latin typeface="Times New Roman" pitchFamily="18" charset="0"/>
              </a:rPr>
              <a:t>إذا بدا أن المُقابل يُريد الدخول فيما يبدو وكأنه حديث عابر؛ فهذه المُحادثات لا تقل أهمية عن الأسئلة </a:t>
            </a:r>
            <a:r>
              <a:rPr lang="ar-EG" sz="2200" dirty="0" smtClean="0">
                <a:latin typeface="Times New Roman" pitchFamily="18" charset="0"/>
              </a:rPr>
              <a:t>المُنظمة أو المُهيكلة</a:t>
            </a:r>
            <a:r>
              <a:rPr lang="ar-EG" sz="2200" dirty="0">
                <a:latin typeface="Times New Roman" pitchFamily="18" charset="0"/>
              </a:rPr>
              <a:t>.</a:t>
            </a:r>
            <a:endParaRPr lang="ar-EG" sz="2200" dirty="0" smtClean="0">
              <a:latin typeface="Times New Roman" pitchFamily="18" charset="0"/>
            </a:endParaRPr>
          </a:p>
        </p:txBody>
      </p:sp>
    </p:spTree>
    <p:extLst>
      <p:ext uri="{BB962C8B-B14F-4D97-AF65-F5344CB8AC3E}">
        <p14:creationId xmlns:p14="http://schemas.microsoft.com/office/powerpoint/2010/main" val="201493328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Warm-Up Stage</a:t>
            </a:r>
          </a:p>
          <a:p>
            <a:r>
              <a:rPr lang="ar-EG" sz="2800" b="1" dirty="0">
                <a:solidFill>
                  <a:srgbClr val="00B0F0"/>
                </a:solidFill>
                <a:latin typeface="Alexandria" charset="0"/>
                <a:cs typeface="Alexandria" charset="0"/>
              </a:rPr>
              <a:t>مرحلة الترحيب أو بداية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416594"/>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1900" dirty="0"/>
              <a:t>Body language is crucial at this point. Stand or sit up straight, maintain regular but natural eye contact, and don’t fidget</a:t>
            </a:r>
            <a:r>
              <a:rPr lang="en-US" sz="1900" dirty="0" smtClean="0"/>
              <a:t>.</a:t>
            </a:r>
            <a:endParaRPr lang="en-US" sz="1900" dirty="0"/>
          </a:p>
          <a:p>
            <a:pPr marL="342900" indent="-342900" algn="just">
              <a:spcBef>
                <a:spcPts val="600"/>
              </a:spcBef>
              <a:buFont typeface="Wingdings" panose="05000000000000000000" pitchFamily="2" charset="2"/>
              <a:buChar char="q"/>
            </a:pPr>
            <a:r>
              <a:rPr lang="en-US" sz="1900" dirty="0"/>
              <a:t>When the interviewer extends a hand, respond with a firm but not overpowering handshake. </a:t>
            </a:r>
          </a:p>
          <a:p>
            <a:pPr marL="342900" indent="-342900" algn="just">
              <a:spcBef>
                <a:spcPts val="600"/>
              </a:spcBef>
              <a:buFont typeface="Wingdings" panose="05000000000000000000" pitchFamily="2" charset="2"/>
              <a:buChar char="q"/>
            </a:pPr>
            <a:r>
              <a:rPr lang="en-US" sz="1900" dirty="0"/>
              <a:t>Repeat the interviewer’s name when you’re introduced (“It’s a pleasure to meet you, Ms. Litton”). </a:t>
            </a:r>
          </a:p>
          <a:p>
            <a:pPr marL="342900" indent="-342900" algn="just">
              <a:spcBef>
                <a:spcPts val="600"/>
              </a:spcBef>
              <a:buFont typeface="Wingdings" panose="05000000000000000000" pitchFamily="2" charset="2"/>
              <a:buChar char="q"/>
            </a:pPr>
            <a:r>
              <a:rPr lang="en-US" sz="1900" dirty="0"/>
              <a:t>Wait until you’re asked to be seated or the interviewer has taken a seat. Let the interviewer start the discussion. Then, be ready to answer one or two substantial questions right away: for example, “Why do you want to work here?” or “What do you know about us?”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201150"/>
          </a:xfrm>
          <a:prstGeom prst="rect">
            <a:avLst/>
          </a:prstGeom>
          <a:noFill/>
        </p:spPr>
        <p:txBody>
          <a:bodyPr wrap="square" anchor="t">
            <a:spAutoFit/>
          </a:bodyPr>
          <a:lstStyle/>
          <a:p>
            <a:pPr marL="342900" indent="-342900" algn="justLow" rtl="1">
              <a:spcBef>
                <a:spcPts val="600"/>
              </a:spcBef>
              <a:buFont typeface="Wingdings" panose="05000000000000000000" pitchFamily="2" charset="2"/>
              <a:buChar char="q"/>
            </a:pPr>
            <a:r>
              <a:rPr lang="ar-EG" sz="2100" dirty="0">
                <a:latin typeface="Times New Roman" pitchFamily="18" charset="0"/>
              </a:rPr>
              <a:t>لغة الجسد أساسية في هذه المرحلة. قف أو اجلس بشكل مستقيم، وحافظ على التواصل البصري المنتظم والطبيعي، ولا تتحرك</a:t>
            </a:r>
            <a:r>
              <a:rPr lang="ar-EG" sz="21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100" dirty="0" smtClean="0">
                <a:latin typeface="Times New Roman" pitchFamily="18" charset="0"/>
              </a:rPr>
              <a:t>عندما </a:t>
            </a:r>
            <a:r>
              <a:rPr lang="ar-EG" sz="2100" dirty="0">
                <a:latin typeface="Times New Roman" pitchFamily="18" charset="0"/>
              </a:rPr>
              <a:t>يمد لك المُقابل يده، ردّ بمصافحة حازمة ولكن غير مُبالغ فيها</a:t>
            </a:r>
            <a:r>
              <a:rPr lang="ar-EG" sz="21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100" dirty="0" smtClean="0">
                <a:latin typeface="Times New Roman" pitchFamily="18" charset="0"/>
              </a:rPr>
              <a:t>كرر </a:t>
            </a:r>
            <a:r>
              <a:rPr lang="ar-EG" sz="2100" dirty="0">
                <a:latin typeface="Times New Roman" pitchFamily="18" charset="0"/>
              </a:rPr>
              <a:t>اسم المُقابل عند تقديمك ("تشرفنا بلقائك، آنسة ليتون</a:t>
            </a:r>
            <a:r>
              <a:rPr lang="ar-EG" sz="21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100" dirty="0" smtClean="0">
                <a:latin typeface="Times New Roman" pitchFamily="18" charset="0"/>
              </a:rPr>
              <a:t>انتظر </a:t>
            </a:r>
            <a:r>
              <a:rPr lang="ar-EG" sz="2100" dirty="0">
                <a:latin typeface="Times New Roman" pitchFamily="18" charset="0"/>
              </a:rPr>
              <a:t>حتى يُطلب منك الجلوس أو حتى يجلس المُقابل. دع المُقابل يبدأ النقاش. ثم كن مستعدًا للإجابة على سؤال أو سؤالين جوهريين فورًا: على سبيل المثال، "لماذا ترغب بالعمل هنا؟" أو "ماذا تعرف عنا؟"</a:t>
            </a:r>
            <a:endParaRPr lang="ar-EG" sz="2100" dirty="0" smtClean="0">
              <a:latin typeface="Times New Roman" pitchFamily="18" charset="0"/>
            </a:endParaRPr>
          </a:p>
        </p:txBody>
      </p:sp>
    </p:spTree>
    <p:extLst>
      <p:ext uri="{BB962C8B-B14F-4D97-AF65-F5344CB8AC3E}">
        <p14:creationId xmlns:p14="http://schemas.microsoft.com/office/powerpoint/2010/main" val="225338231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Questions-and-Answers</a:t>
            </a:r>
          </a:p>
          <a:p>
            <a:r>
              <a:rPr lang="ar-EG" sz="2800" b="1" dirty="0">
                <a:solidFill>
                  <a:srgbClr val="00B0F0"/>
                </a:solidFill>
                <a:latin typeface="Alexandria" charset="0"/>
                <a:cs typeface="Alexandria" charset="0"/>
              </a:rPr>
              <a:t>الأسئلة والأجوبة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2" name="Rectangle 6">
            <a:extLst>
              <a:ext uri="{FF2B5EF4-FFF2-40B4-BE49-F238E27FC236}">
                <a16:creationId xmlns:a16="http://schemas.microsoft.com/office/drawing/2014/main" id="{CEC6F1C0-4346-4E15-D521-124686D6C356}"/>
              </a:ext>
            </a:extLst>
          </p:cNvPr>
          <p:cNvSpPr>
            <a:spLocks noChangeArrowheads="1"/>
          </p:cNvSpPr>
          <p:nvPr/>
        </p:nvSpPr>
        <p:spPr bwMode="auto">
          <a:xfrm>
            <a:off x="2641600" y="2402675"/>
            <a:ext cx="839755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Asking and </a:t>
            </a:r>
            <a:r>
              <a:rPr lang="en-US" sz="3600" b="1" kern="0" dirty="0" smtClean="0">
                <a:ln w="0"/>
                <a:effectLst>
                  <a:outerShdw blurRad="38100" dist="19050" dir="2700000" algn="tl" rotWithShape="0">
                    <a:schemeClr val="dk1">
                      <a:alpha val="40000"/>
                    </a:schemeClr>
                  </a:outerShdw>
                </a:effectLst>
              </a:rPr>
              <a:t>Responding  </a:t>
            </a:r>
            <a:r>
              <a:rPr lang="ar-EG" sz="3600" b="1" kern="0" dirty="0" smtClean="0">
                <a:ln w="0"/>
                <a:effectLst>
                  <a:outerShdw blurRad="38100" dist="19050" dir="2700000" algn="tl" rotWithShape="0">
                    <a:schemeClr val="dk1">
                      <a:alpha val="40000"/>
                    </a:schemeClr>
                  </a:outerShdw>
                </a:effectLst>
              </a:rPr>
              <a:t>السؤال والاستجابة</a:t>
            </a:r>
            <a:endParaRPr lang="ar-EG" sz="3600" b="1" kern="0" dirty="0">
              <a:ln w="0"/>
              <a:effectLst>
                <a:outerShdw blurRad="38100" dist="19050" dir="2700000" algn="tl" rotWithShape="0">
                  <a:schemeClr val="dk1">
                    <a:alpha val="40000"/>
                  </a:schemeClr>
                </a:outerShdw>
              </a:effectLst>
            </a:endParaRPr>
          </a:p>
        </p:txBody>
      </p:sp>
      <p:sp>
        <p:nvSpPr>
          <p:cNvPr id="15" name="Rectangle 7">
            <a:extLst>
              <a:ext uri="{FF2B5EF4-FFF2-40B4-BE49-F238E27FC236}">
                <a16:creationId xmlns:a16="http://schemas.microsoft.com/office/drawing/2014/main" id="{8F8048FB-F6D2-61F2-E71C-D893C7D06671}"/>
              </a:ext>
            </a:extLst>
          </p:cNvPr>
          <p:cNvSpPr>
            <a:spLocks noChangeArrowheads="1"/>
          </p:cNvSpPr>
          <p:nvPr/>
        </p:nvSpPr>
        <p:spPr bwMode="auto">
          <a:xfrm>
            <a:off x="2641600" y="3421267"/>
            <a:ext cx="839755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Careful </a:t>
            </a:r>
            <a:r>
              <a:rPr lang="en-US" sz="3600" b="1" kern="0" dirty="0" smtClean="0">
                <a:ln w="0"/>
                <a:effectLst>
                  <a:outerShdw blurRad="38100" dist="19050" dir="2700000" algn="tl" rotWithShape="0">
                    <a:schemeClr val="dk1">
                      <a:alpha val="40000"/>
                    </a:schemeClr>
                  </a:outerShdw>
                </a:effectLst>
              </a:rPr>
              <a:t>Listening    </a:t>
            </a:r>
            <a:r>
              <a:rPr lang="ar-EG" sz="3600" b="1" kern="0" dirty="0">
                <a:ln w="0"/>
                <a:effectLst>
                  <a:outerShdw blurRad="38100" dist="19050" dir="2700000" algn="tl" rotWithShape="0">
                    <a:schemeClr val="dk1">
                      <a:alpha val="40000"/>
                    </a:schemeClr>
                  </a:outerShdw>
                </a:effectLst>
              </a:rPr>
              <a:t>الاستماع الدقيق</a:t>
            </a:r>
          </a:p>
        </p:txBody>
      </p:sp>
      <p:sp>
        <p:nvSpPr>
          <p:cNvPr id="18" name="Rectangle 8">
            <a:extLst>
              <a:ext uri="{FF2B5EF4-FFF2-40B4-BE49-F238E27FC236}">
                <a16:creationId xmlns:a16="http://schemas.microsoft.com/office/drawing/2014/main" id="{EFA408AF-9883-1FBA-50E5-38D6A1359F2F}"/>
              </a:ext>
            </a:extLst>
          </p:cNvPr>
          <p:cNvSpPr>
            <a:spLocks noChangeArrowheads="1"/>
          </p:cNvSpPr>
          <p:nvPr/>
        </p:nvSpPr>
        <p:spPr bwMode="auto">
          <a:xfrm>
            <a:off x="2641601" y="4331857"/>
            <a:ext cx="8397554" cy="1077447"/>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Personal Questions </a:t>
            </a:r>
            <a:r>
              <a:rPr lang="en-US" sz="3600" b="1" kern="0" dirty="0" smtClean="0">
                <a:ln w="0"/>
                <a:effectLst>
                  <a:outerShdw blurRad="38100" dist="19050" dir="2700000" algn="tl" rotWithShape="0">
                    <a:schemeClr val="dk1">
                      <a:alpha val="40000"/>
                    </a:schemeClr>
                  </a:outerShdw>
                </a:effectLst>
              </a:rPr>
              <a:t>  </a:t>
            </a:r>
            <a:r>
              <a:rPr lang="ar-EG" sz="3600" b="1" kern="0" dirty="0" smtClean="0">
                <a:ln w="0"/>
                <a:effectLst>
                  <a:outerShdw blurRad="38100" dist="19050" dir="2700000" algn="tl" rotWithShape="0">
                    <a:schemeClr val="dk1">
                      <a:alpha val="40000"/>
                    </a:schemeClr>
                  </a:outerShdw>
                </a:effectLst>
              </a:rPr>
              <a:t>أسئلة </a:t>
            </a:r>
            <a:r>
              <a:rPr lang="ar-EG" sz="3600" b="1" kern="0" dirty="0">
                <a:ln w="0"/>
                <a:effectLst>
                  <a:outerShdw blurRad="38100" dist="19050" dir="2700000" algn="tl" rotWithShape="0">
                    <a:schemeClr val="dk1">
                      <a:alpha val="40000"/>
                    </a:schemeClr>
                  </a:outerShdw>
                </a:effectLst>
              </a:rPr>
              <a:t>شخصية</a:t>
            </a:r>
          </a:p>
        </p:txBody>
      </p:sp>
    </p:spTree>
    <p:extLst>
      <p:ext uri="{BB962C8B-B14F-4D97-AF65-F5344CB8AC3E}">
        <p14:creationId xmlns:p14="http://schemas.microsoft.com/office/powerpoint/2010/main" val="222165919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Questions-and-Answers</a:t>
            </a:r>
          </a:p>
          <a:p>
            <a:r>
              <a:rPr lang="ar-EG" sz="2800" b="1" dirty="0">
                <a:solidFill>
                  <a:srgbClr val="00B0F0"/>
                </a:solidFill>
                <a:latin typeface="Alexandria" charset="0"/>
                <a:cs typeface="Alexandria" charset="0"/>
              </a:rPr>
              <a:t>الأسئلة والأجوبة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78094"/>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100" dirty="0"/>
              <a:t>Questions and answers will consume the greatest part of the interview.</a:t>
            </a:r>
          </a:p>
          <a:p>
            <a:pPr marL="342900" indent="-342900" algn="just">
              <a:spcBef>
                <a:spcPts val="600"/>
              </a:spcBef>
              <a:buFont typeface="Wingdings" panose="05000000000000000000" pitchFamily="2" charset="2"/>
              <a:buChar char="q"/>
            </a:pPr>
            <a:r>
              <a:rPr lang="en-US" sz="2100" dirty="0"/>
              <a:t>The interviewer will ask you about your qualifications and discuss many of the points mentioned in your résumé. </a:t>
            </a:r>
          </a:p>
          <a:p>
            <a:pPr marL="342900" indent="-342900" algn="just">
              <a:spcBef>
                <a:spcPts val="600"/>
              </a:spcBef>
              <a:buFont typeface="Wingdings" panose="05000000000000000000" pitchFamily="2" charset="2"/>
              <a:buChar char="q"/>
            </a:pPr>
            <a:r>
              <a:rPr lang="en-US" sz="2100" dirty="0"/>
              <a:t>You'll also be asking questions of your own.</a:t>
            </a:r>
          </a:p>
          <a:p>
            <a:pPr marL="342900" indent="-342900" algn="just">
              <a:spcBef>
                <a:spcPts val="600"/>
              </a:spcBef>
              <a:buFont typeface="Wingdings" panose="05000000000000000000" pitchFamily="2" charset="2"/>
              <a:buChar char="q"/>
            </a:pPr>
            <a:r>
              <a:rPr lang="en-US" sz="2100" dirty="0"/>
              <a:t>Let the interviewer lead the conversation, and never answer a question before he or she has finished asking it. </a:t>
            </a:r>
          </a:p>
          <a:p>
            <a:pPr marL="342900" indent="-342900" algn="just">
              <a:spcBef>
                <a:spcPts val="600"/>
              </a:spcBef>
              <a:buFont typeface="Wingdings" panose="05000000000000000000" pitchFamily="2" charset="2"/>
              <a:buChar char="q"/>
            </a:pPr>
            <a:r>
              <a:rPr lang="en-US" sz="2100" dirty="0"/>
              <a:t>Tailor your answers to make a favorable impression. Don't limit yourself to yes or no answers.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062651"/>
          </a:xfrm>
          <a:prstGeom prst="rect">
            <a:avLst/>
          </a:prstGeom>
          <a:noFill/>
        </p:spPr>
        <p:txBody>
          <a:bodyPr wrap="square" anchor="t">
            <a:spAutoFit/>
          </a:bodyPr>
          <a:lstStyle/>
          <a:p>
            <a:pPr marL="342900" indent="-342900" algn="justLow" rtl="1">
              <a:spcBef>
                <a:spcPts val="1800"/>
              </a:spcBef>
              <a:buFont typeface="Wingdings" panose="05000000000000000000" pitchFamily="2" charset="2"/>
              <a:buChar char="q"/>
            </a:pPr>
            <a:r>
              <a:rPr lang="ar-EG" sz="2200" dirty="0">
                <a:latin typeface="Times New Roman" pitchFamily="18" charset="0"/>
              </a:rPr>
              <a:t>ستستحوذ الأسئلة والأجوبة على الجزء الأكبر من المقابلة</a:t>
            </a:r>
            <a:r>
              <a:rPr lang="ar-EG" sz="22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200" dirty="0" smtClean="0">
                <a:latin typeface="Times New Roman" pitchFamily="18" charset="0"/>
              </a:rPr>
              <a:t>سيسألك </a:t>
            </a:r>
            <a:r>
              <a:rPr lang="ar-EG" sz="2200" dirty="0">
                <a:latin typeface="Times New Roman" pitchFamily="18" charset="0"/>
              </a:rPr>
              <a:t>المُقابل عن مؤهلاتك ويناقش العديد من النقاط المذكورة في سيرتك الذاتية</a:t>
            </a:r>
            <a:r>
              <a:rPr lang="ar-EG" sz="22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200" dirty="0" smtClean="0">
                <a:latin typeface="Times New Roman" pitchFamily="18" charset="0"/>
              </a:rPr>
              <a:t>ستطرح </a:t>
            </a:r>
            <a:r>
              <a:rPr lang="ar-EG" sz="2200" dirty="0">
                <a:latin typeface="Times New Roman" pitchFamily="18" charset="0"/>
              </a:rPr>
              <a:t>أيضًا أسئلة خاصة بك</a:t>
            </a:r>
            <a:r>
              <a:rPr lang="ar-EG" sz="22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200" dirty="0" smtClean="0">
                <a:latin typeface="Times New Roman" pitchFamily="18" charset="0"/>
              </a:rPr>
              <a:t>دع </a:t>
            </a:r>
            <a:r>
              <a:rPr lang="ar-EG" sz="2200" dirty="0">
                <a:latin typeface="Times New Roman" pitchFamily="18" charset="0"/>
              </a:rPr>
              <a:t>المُقابل يُدير الحديث، ولا تجيب أبدًا على سؤال قبل أن ينتهي من طرحه.</a:t>
            </a:r>
            <a:endParaRPr lang="ar-EG" sz="2200" dirty="0" smtClean="0">
              <a:latin typeface="Times New Roman" pitchFamily="18" charset="0"/>
            </a:endParaRPr>
          </a:p>
          <a:p>
            <a:pPr marL="342900" indent="-342900" algn="justLow" rtl="1">
              <a:spcBef>
                <a:spcPts val="1800"/>
              </a:spcBef>
              <a:buFont typeface="Wingdings" panose="05000000000000000000" pitchFamily="2" charset="2"/>
              <a:buChar char="q"/>
            </a:pPr>
            <a:r>
              <a:rPr lang="ar-EG" sz="2200" dirty="0" smtClean="0">
                <a:latin typeface="Times New Roman" pitchFamily="18" charset="0"/>
              </a:rPr>
              <a:t>صمّم </a:t>
            </a:r>
            <a:r>
              <a:rPr lang="ar-EG" sz="2200" dirty="0">
                <a:latin typeface="Times New Roman" pitchFamily="18" charset="0"/>
              </a:rPr>
              <a:t>إجاباتك لتترك انطباعًا إيجابيًا. لا تحصر نفسك في إجابات بنعم أو لا.</a:t>
            </a:r>
            <a:endParaRPr lang="ar-EG" sz="2200" dirty="0" smtClean="0">
              <a:latin typeface="Times New Roman" pitchFamily="18" charset="0"/>
            </a:endParaRPr>
          </a:p>
        </p:txBody>
      </p:sp>
    </p:spTree>
    <p:extLst>
      <p:ext uri="{BB962C8B-B14F-4D97-AF65-F5344CB8AC3E}">
        <p14:creationId xmlns:p14="http://schemas.microsoft.com/office/powerpoint/2010/main" val="308707012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Questions-and-Answers</a:t>
            </a:r>
          </a:p>
          <a:p>
            <a:r>
              <a:rPr lang="ar-EG" sz="2800" b="1" dirty="0">
                <a:solidFill>
                  <a:srgbClr val="00B0F0"/>
                </a:solidFill>
                <a:latin typeface="Alexandria" charset="0"/>
                <a:cs typeface="Alexandria" charset="0"/>
              </a:rPr>
              <a:t>الأسئلة والأجوبة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524315"/>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100" dirty="0"/>
              <a:t>If you're asked a difficult question, be sure you pause to think before responding. </a:t>
            </a:r>
          </a:p>
          <a:p>
            <a:pPr marL="342900" indent="-342900" algn="just">
              <a:spcBef>
                <a:spcPts val="600"/>
              </a:spcBef>
              <a:buFont typeface="Wingdings" panose="05000000000000000000" pitchFamily="2" charset="2"/>
              <a:buChar char="q"/>
            </a:pPr>
            <a:r>
              <a:rPr lang="en-US" sz="2100" dirty="0"/>
              <a:t>If you periodically ask a question or two from the list you've prepared, you'll not only learn something but also demonstrate your interest. </a:t>
            </a:r>
          </a:p>
          <a:p>
            <a:pPr marL="342900" indent="-342900" algn="just">
              <a:spcBef>
                <a:spcPts val="600"/>
              </a:spcBef>
              <a:buFont typeface="Wingdings" panose="05000000000000000000" pitchFamily="2" charset="2"/>
              <a:buChar char="q"/>
            </a:pPr>
            <a:r>
              <a:rPr lang="en-US" sz="2100" dirty="0"/>
              <a:t>Paying attention when the interviewer speaks can be as important as giving good answers or asking good questions. </a:t>
            </a:r>
          </a:p>
          <a:p>
            <a:pPr marL="342900" indent="-342900" algn="just">
              <a:spcBef>
                <a:spcPts val="600"/>
              </a:spcBef>
              <a:buFont typeface="Wingdings" panose="05000000000000000000" pitchFamily="2" charset="2"/>
              <a:buChar char="q"/>
            </a:pPr>
            <a:r>
              <a:rPr lang="en-US" sz="2100" dirty="0"/>
              <a:t>The interviewer's facial expressions, eye movements, gestures, and posture may tell you the real meaning of what is being said. Be especially aware of how your comments are received.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939540"/>
          </a:xfrm>
          <a:prstGeom prst="rect">
            <a:avLst/>
          </a:prstGeom>
          <a:noFill/>
        </p:spPr>
        <p:txBody>
          <a:bodyPr wrap="square" anchor="t">
            <a:spAutoFit/>
          </a:bodyPr>
          <a:lstStyle/>
          <a:p>
            <a:pPr marL="342900" indent="-342900" algn="justLow" rtl="1">
              <a:spcBef>
                <a:spcPts val="1200"/>
              </a:spcBef>
              <a:buFont typeface="Wingdings" panose="05000000000000000000" pitchFamily="2" charset="2"/>
              <a:buChar char="q"/>
            </a:pPr>
            <a:r>
              <a:rPr lang="ar-EG" sz="2200" dirty="0">
                <a:latin typeface="Times New Roman" pitchFamily="18" charset="0"/>
              </a:rPr>
              <a:t>إذا طُرح عليك سؤال صعب، فتأكد من التوقف قليلًا للتفكير قبل الإجابة</a:t>
            </a:r>
            <a:r>
              <a:rPr lang="ar-EG" sz="22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200" dirty="0" smtClean="0">
                <a:latin typeface="Times New Roman" pitchFamily="18" charset="0"/>
              </a:rPr>
              <a:t>إذا </a:t>
            </a:r>
            <a:r>
              <a:rPr lang="ar-EG" sz="2200" dirty="0">
                <a:latin typeface="Times New Roman" pitchFamily="18" charset="0"/>
              </a:rPr>
              <a:t>طرحت سؤالًا أو سؤالين من القائمة التي أعددتها بشكل دوري، فلن تتعلم شيئًا فحسب، بل ستُظهر أيضًا اهتمامك</a:t>
            </a:r>
            <a:r>
              <a:rPr lang="ar-EG" sz="22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200" dirty="0" smtClean="0">
                <a:latin typeface="Times New Roman" pitchFamily="18" charset="0"/>
              </a:rPr>
              <a:t>إن </a:t>
            </a:r>
            <a:r>
              <a:rPr lang="ar-EG" sz="2200" dirty="0">
                <a:latin typeface="Times New Roman" pitchFamily="18" charset="0"/>
              </a:rPr>
              <a:t>الانتباه أثناء حديث المُقابل لا يقل أهمية عن تقديم إجابات جيدة أو طرح أسئلة جيدة</a:t>
            </a:r>
            <a:r>
              <a:rPr lang="ar-EG" sz="22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200" dirty="0" smtClean="0">
                <a:latin typeface="Times New Roman" pitchFamily="18" charset="0"/>
              </a:rPr>
              <a:t>قد </a:t>
            </a:r>
            <a:r>
              <a:rPr lang="ar-EG" sz="2200" dirty="0">
                <a:latin typeface="Times New Roman" pitchFamily="18" charset="0"/>
              </a:rPr>
              <a:t>تُخبرك تعابير وجه المُقابل، وحركات عينيه، وإيماءاته، ووضعية جسده بالمعنى الحقيقي لما يُقال. انتبه بشكل خاص لكيفية تلقي تعليقاتك.</a:t>
            </a:r>
            <a:endParaRPr lang="ar-EG" sz="2200" dirty="0" smtClean="0">
              <a:latin typeface="Times New Roman" pitchFamily="18" charset="0"/>
            </a:endParaRPr>
          </a:p>
        </p:txBody>
      </p:sp>
    </p:spTree>
    <p:extLst>
      <p:ext uri="{BB962C8B-B14F-4D97-AF65-F5344CB8AC3E}">
        <p14:creationId xmlns:p14="http://schemas.microsoft.com/office/powerpoint/2010/main" val="251886334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Questions-and-Answers</a:t>
            </a:r>
          </a:p>
          <a:p>
            <a:r>
              <a:rPr lang="ar-EG" sz="2800" b="1" dirty="0">
                <a:solidFill>
                  <a:srgbClr val="00B0F0"/>
                </a:solidFill>
                <a:latin typeface="Alexandria" charset="0"/>
                <a:cs typeface="Alexandria" charset="0"/>
              </a:rPr>
              <a:t>الأسئلة والأجوبة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6" y="2106759"/>
            <a:ext cx="5608348" cy="4154984"/>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200" dirty="0"/>
              <a:t>Employers cannot legally discriminate against a job candidate on the basis of race, color, gender, age (from 40 to 70), marital status, religion, national origin, or disability. If you are asked questions that are personal or potentially unlawful, how you respond depends on how badly you want the job, how you feel about revealing the information asked for, what you think the interviewer will do with the information, and whether you want to work for a company that asks such questions.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478088" y="2034190"/>
            <a:ext cx="4840515" cy="4247317"/>
          </a:xfrm>
          <a:prstGeom prst="rect">
            <a:avLst/>
          </a:prstGeom>
          <a:noFill/>
        </p:spPr>
        <p:txBody>
          <a:bodyPr wrap="square" anchor="t">
            <a:spAutoFit/>
          </a:bodyPr>
          <a:lstStyle/>
          <a:p>
            <a:pPr marL="342900" indent="-342900" algn="justLow" rtl="1">
              <a:lnSpc>
                <a:spcPct val="150000"/>
              </a:lnSpc>
              <a:spcBef>
                <a:spcPts val="1200"/>
              </a:spcBef>
              <a:buFont typeface="Wingdings" panose="05000000000000000000" pitchFamily="2" charset="2"/>
              <a:buChar char="q"/>
            </a:pPr>
            <a:r>
              <a:rPr lang="ar-EG" sz="2000" dirty="0">
                <a:latin typeface="Times New Roman" pitchFamily="18" charset="0"/>
              </a:rPr>
              <a:t>لا يجوز لأصحاب العمل التمييز قانونيًا ضد أي مرشح للوظيفة على أساس العرق أو اللون أو الجنس أو العمر (من 40 إلى 70 عامًا) أو الحالة الاجتماعية أو الدين أو الأصل القومي أو الإعاقة. إذا طُرحت عليك أسئلة شخصية أو قد تكون غير قانونية، فإن ردك يعتمد على مدى رغبتك في الوظيفة، وموقفك من الكشف عن المعلومات المطلوبة، ورأيك في كيفية تعامل القائم بإجراء المقابلة مع هذه المعلومات، وما إذا كنت ترغب في العمل لدى شركة تطرح مثل هذه الأسئلة.</a:t>
            </a:r>
            <a:endParaRPr lang="ar-EG" sz="2000" dirty="0" smtClean="0">
              <a:latin typeface="Times New Roman" pitchFamily="18" charset="0"/>
            </a:endParaRPr>
          </a:p>
        </p:txBody>
      </p:sp>
    </p:spTree>
    <p:extLst>
      <p:ext uri="{BB962C8B-B14F-4D97-AF65-F5344CB8AC3E}">
        <p14:creationId xmlns:p14="http://schemas.microsoft.com/office/powerpoint/2010/main" val="135353903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Close the Interview</a:t>
            </a:r>
          </a:p>
          <a:p>
            <a:r>
              <a:rPr lang="ar-EG" sz="2800" b="1" dirty="0">
                <a:solidFill>
                  <a:srgbClr val="00B0F0"/>
                </a:solidFill>
                <a:latin typeface="Alexandria" charset="0"/>
                <a:cs typeface="Alexandria" charset="0"/>
              </a:rPr>
              <a:t>إغلاق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2" name="Rectangle 6">
            <a:extLst>
              <a:ext uri="{FF2B5EF4-FFF2-40B4-BE49-F238E27FC236}">
                <a16:creationId xmlns:a16="http://schemas.microsoft.com/office/drawing/2014/main" id="{CEC6F1C0-4346-4E15-D521-124686D6C356}"/>
              </a:ext>
            </a:extLst>
          </p:cNvPr>
          <p:cNvSpPr>
            <a:spLocks noChangeArrowheads="1"/>
          </p:cNvSpPr>
          <p:nvPr/>
        </p:nvSpPr>
        <p:spPr bwMode="auto">
          <a:xfrm>
            <a:off x="2641600" y="2402675"/>
            <a:ext cx="839755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Courtesy and </a:t>
            </a:r>
            <a:r>
              <a:rPr lang="en-US" sz="3600" b="1" kern="0" dirty="0" smtClean="0">
                <a:ln w="0"/>
                <a:effectLst>
                  <a:outerShdw blurRad="38100" dist="19050" dir="2700000" algn="tl" rotWithShape="0">
                    <a:schemeClr val="dk1">
                      <a:alpha val="40000"/>
                    </a:schemeClr>
                  </a:outerShdw>
                </a:effectLst>
              </a:rPr>
              <a:t>Interest   </a:t>
            </a:r>
            <a:r>
              <a:rPr lang="ar-EG" sz="3600" b="1" kern="0" dirty="0">
                <a:ln w="0"/>
                <a:effectLst>
                  <a:outerShdw blurRad="38100" dist="19050" dir="2700000" algn="tl" rotWithShape="0">
                    <a:schemeClr val="dk1">
                      <a:alpha val="40000"/>
                    </a:schemeClr>
                  </a:outerShdw>
                </a:effectLst>
              </a:rPr>
              <a:t>المجاملة والاهتمام </a:t>
            </a:r>
          </a:p>
        </p:txBody>
      </p:sp>
      <p:sp>
        <p:nvSpPr>
          <p:cNvPr id="15" name="Rectangle 7">
            <a:extLst>
              <a:ext uri="{FF2B5EF4-FFF2-40B4-BE49-F238E27FC236}">
                <a16:creationId xmlns:a16="http://schemas.microsoft.com/office/drawing/2014/main" id="{8F8048FB-F6D2-61F2-E71C-D893C7D06671}"/>
              </a:ext>
            </a:extLst>
          </p:cNvPr>
          <p:cNvSpPr>
            <a:spLocks noChangeArrowheads="1"/>
          </p:cNvSpPr>
          <p:nvPr/>
        </p:nvSpPr>
        <p:spPr bwMode="auto">
          <a:xfrm>
            <a:off x="2641600" y="3421267"/>
            <a:ext cx="839755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Salary </a:t>
            </a:r>
            <a:r>
              <a:rPr lang="en-US" sz="3600" b="1" kern="0" dirty="0" smtClean="0">
                <a:ln w="0"/>
                <a:effectLst>
                  <a:outerShdw blurRad="38100" dist="19050" dir="2700000" algn="tl" rotWithShape="0">
                    <a:schemeClr val="dk1">
                      <a:alpha val="40000"/>
                    </a:schemeClr>
                  </a:outerShdw>
                </a:effectLst>
              </a:rPr>
              <a:t>Options    </a:t>
            </a:r>
            <a:r>
              <a:rPr lang="ar-EG" sz="3600" b="1" kern="0" dirty="0" smtClean="0">
                <a:ln w="0"/>
                <a:effectLst>
                  <a:outerShdw blurRad="38100" dist="19050" dir="2700000" algn="tl" rotWithShape="0">
                    <a:schemeClr val="dk1">
                      <a:alpha val="40000"/>
                    </a:schemeClr>
                  </a:outerShdw>
                </a:effectLst>
              </a:rPr>
              <a:t>خيارات </a:t>
            </a:r>
            <a:r>
              <a:rPr lang="ar-EG" sz="3600" b="1" kern="0" dirty="0">
                <a:ln w="0"/>
                <a:effectLst>
                  <a:outerShdw blurRad="38100" dist="19050" dir="2700000" algn="tl" rotWithShape="0">
                    <a:schemeClr val="dk1">
                      <a:alpha val="40000"/>
                    </a:schemeClr>
                  </a:outerShdw>
                </a:effectLst>
              </a:rPr>
              <a:t>الراتب</a:t>
            </a:r>
          </a:p>
        </p:txBody>
      </p:sp>
      <p:sp>
        <p:nvSpPr>
          <p:cNvPr id="18" name="Rectangle 8">
            <a:extLst>
              <a:ext uri="{FF2B5EF4-FFF2-40B4-BE49-F238E27FC236}">
                <a16:creationId xmlns:a16="http://schemas.microsoft.com/office/drawing/2014/main" id="{EFA408AF-9883-1FBA-50E5-38D6A1359F2F}"/>
              </a:ext>
            </a:extLst>
          </p:cNvPr>
          <p:cNvSpPr>
            <a:spLocks noChangeArrowheads="1"/>
          </p:cNvSpPr>
          <p:nvPr/>
        </p:nvSpPr>
        <p:spPr bwMode="auto">
          <a:xfrm>
            <a:off x="2641601" y="4331857"/>
            <a:ext cx="8397554" cy="1077447"/>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Interview </a:t>
            </a:r>
            <a:r>
              <a:rPr lang="en-US" sz="3600" b="1" kern="0" dirty="0" smtClean="0">
                <a:ln w="0"/>
                <a:effectLst>
                  <a:outerShdw blurRad="38100" dist="19050" dir="2700000" algn="tl" rotWithShape="0">
                    <a:schemeClr val="dk1">
                      <a:alpha val="40000"/>
                    </a:schemeClr>
                  </a:outerShdw>
                </a:effectLst>
              </a:rPr>
              <a:t>Notes     </a:t>
            </a:r>
            <a:r>
              <a:rPr lang="ar-EG" sz="3600" b="1" kern="0" dirty="0" smtClean="0">
                <a:ln w="0"/>
                <a:effectLst>
                  <a:outerShdw blurRad="38100" dist="19050" dir="2700000" algn="tl" rotWithShape="0">
                    <a:schemeClr val="dk1">
                      <a:alpha val="40000"/>
                    </a:schemeClr>
                  </a:outerShdw>
                </a:effectLst>
              </a:rPr>
              <a:t>ملاحظات </a:t>
            </a:r>
            <a:r>
              <a:rPr lang="ar-EG" sz="3600" b="1" kern="0" dirty="0">
                <a:ln w="0"/>
                <a:effectLst>
                  <a:outerShdw blurRad="38100" dist="19050" dir="2700000" algn="tl" rotWithShape="0">
                    <a:schemeClr val="dk1">
                      <a:alpha val="40000"/>
                    </a:schemeClr>
                  </a:outerShdw>
                </a:effectLst>
              </a:rPr>
              <a:t>المقابلة</a:t>
            </a:r>
          </a:p>
        </p:txBody>
      </p:sp>
    </p:spTree>
    <p:extLst>
      <p:ext uri="{BB962C8B-B14F-4D97-AF65-F5344CB8AC3E}">
        <p14:creationId xmlns:p14="http://schemas.microsoft.com/office/powerpoint/2010/main" val="210067244"/>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Close the Interview</a:t>
            </a:r>
          </a:p>
          <a:p>
            <a:r>
              <a:rPr lang="ar-EG" sz="2800" b="1" dirty="0">
                <a:solidFill>
                  <a:srgbClr val="00B0F0"/>
                </a:solidFill>
                <a:latin typeface="Alexandria" charset="0"/>
                <a:cs typeface="Alexandria" charset="0"/>
              </a:rPr>
              <a:t>إغلاق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47317"/>
          </a:xfrm>
          <a:prstGeom prst="rect">
            <a:avLst/>
          </a:prstGeom>
          <a:noFill/>
        </p:spPr>
        <p:txBody>
          <a:bodyPr wrap="square" anchor="t">
            <a:spAutoFit/>
          </a:bodyPr>
          <a:lstStyle/>
          <a:p>
            <a:pPr marL="342900" indent="-342900" algn="just">
              <a:buFont typeface="Wingdings" panose="05000000000000000000" pitchFamily="2" charset="2"/>
              <a:buChar char="q"/>
            </a:pPr>
            <a:r>
              <a:rPr lang="en-US" dirty="0"/>
              <a:t>Like the warm-up stage, the end of the interview is more important than its duration would indicate. </a:t>
            </a:r>
          </a:p>
          <a:p>
            <a:pPr marL="342900" indent="-342900" algn="just">
              <a:buFont typeface="Wingdings" panose="05000000000000000000" pitchFamily="2" charset="2"/>
              <a:buChar char="q"/>
            </a:pPr>
            <a:r>
              <a:rPr lang="en-US" dirty="0"/>
              <a:t>In the last few minutes, emphasize your value to the organization and correct any misconceptions the interviewer might have.</a:t>
            </a:r>
          </a:p>
          <a:p>
            <a:pPr marL="342900" indent="-342900" algn="just">
              <a:buFont typeface="Wingdings" panose="05000000000000000000" pitchFamily="2" charset="2"/>
              <a:buChar char="q"/>
            </a:pPr>
            <a:r>
              <a:rPr lang="en-US" dirty="0"/>
              <a:t>You can generally tell when the interviewer is trying to conclude the session.</a:t>
            </a:r>
          </a:p>
          <a:p>
            <a:pPr marL="342900" indent="-342900" algn="just">
              <a:buFont typeface="Wingdings" panose="05000000000000000000" pitchFamily="2" charset="2"/>
              <a:buChar char="q"/>
            </a:pPr>
            <a:r>
              <a:rPr lang="en-US" dirty="0"/>
              <a:t>When you get the signal, respond promptly, but don't rush. </a:t>
            </a:r>
          </a:p>
          <a:p>
            <a:pPr marL="342900" indent="-342900" algn="just">
              <a:buFont typeface="Wingdings" panose="05000000000000000000" pitchFamily="2" charset="2"/>
              <a:buChar char="q"/>
            </a:pPr>
            <a:r>
              <a:rPr lang="en-US" dirty="0"/>
              <a:t>Thank the interviewer for the opportunity and express an interest in the organization. </a:t>
            </a:r>
          </a:p>
          <a:p>
            <a:pPr marL="342900" indent="-342900" algn="just">
              <a:buFont typeface="Wingdings" panose="05000000000000000000" pitchFamily="2" charset="2"/>
              <a:buChar char="q"/>
            </a:pPr>
            <a:r>
              <a:rPr lang="en-US" dirty="0"/>
              <a:t>If you can do so comfortably, try to pin down what will happen next, but don't press for an immediate decision.</a:t>
            </a:r>
          </a:p>
          <a:p>
            <a:pPr marL="342900" indent="-342900" algn="just">
              <a:buFont typeface="Wingdings" panose="05000000000000000000" pitchFamily="2" charset="2"/>
              <a:buChar char="q"/>
            </a:pPr>
            <a:r>
              <a:rPr lang="en-US" dirty="0"/>
              <a:t>If you do receive an offer during the interview, you'll naturally want to discuss salary.</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154984"/>
          </a:xfrm>
          <a:prstGeom prst="rect">
            <a:avLst/>
          </a:prstGeom>
          <a:noFill/>
        </p:spPr>
        <p:txBody>
          <a:bodyPr wrap="square" anchor="t">
            <a:spAutoFit/>
          </a:bodyPr>
          <a:lstStyle/>
          <a:p>
            <a:pPr marL="342900" indent="-342900" algn="justLow" rtl="1">
              <a:spcBef>
                <a:spcPts val="600"/>
              </a:spcBef>
              <a:buFont typeface="Wingdings" panose="05000000000000000000" pitchFamily="2" charset="2"/>
              <a:buChar char="q"/>
            </a:pPr>
            <a:r>
              <a:rPr lang="ar-EG" sz="1950" dirty="0">
                <a:latin typeface="Times New Roman" pitchFamily="18" charset="0"/>
              </a:rPr>
              <a:t>كما هو الحال مع مرحلة </a:t>
            </a:r>
            <a:r>
              <a:rPr lang="ar-EG" sz="1950" dirty="0" smtClean="0">
                <a:latin typeface="Times New Roman" pitchFamily="18" charset="0"/>
              </a:rPr>
              <a:t>الترحيب، </a:t>
            </a:r>
            <a:r>
              <a:rPr lang="ar-EG" sz="1950" dirty="0">
                <a:latin typeface="Times New Roman" pitchFamily="18" charset="0"/>
              </a:rPr>
              <a:t>فإن نهاية المقابلة أكثر أهمية من </a:t>
            </a:r>
            <a:r>
              <a:rPr lang="ar-EG" sz="1950" dirty="0" smtClean="0">
                <a:latin typeface="Times New Roman" pitchFamily="18" charset="0"/>
              </a:rPr>
              <a:t>مدتها.</a:t>
            </a:r>
          </a:p>
          <a:p>
            <a:pPr marL="342900" indent="-342900" algn="justLow" rtl="1">
              <a:spcBef>
                <a:spcPts val="600"/>
              </a:spcBef>
              <a:buFont typeface="Wingdings" panose="05000000000000000000" pitchFamily="2" charset="2"/>
              <a:buChar char="q"/>
            </a:pPr>
            <a:r>
              <a:rPr lang="ar-EG" sz="1950" dirty="0">
                <a:latin typeface="Times New Roman" pitchFamily="18" charset="0"/>
              </a:rPr>
              <a:t>في الدقائق القليلة الأخيرة</a:t>
            </a:r>
            <a:r>
              <a:rPr lang="ar-EG" sz="1950" dirty="0" smtClean="0">
                <a:latin typeface="Times New Roman" pitchFamily="18" charset="0"/>
              </a:rPr>
              <a:t>، قم </a:t>
            </a:r>
            <a:r>
              <a:rPr lang="ar-EG" sz="1950" dirty="0">
                <a:latin typeface="Times New Roman" pitchFamily="18" charset="0"/>
              </a:rPr>
              <a:t>بتأكيد قيمتك </a:t>
            </a:r>
            <a:r>
              <a:rPr lang="ar-EG" sz="1950" dirty="0" smtClean="0">
                <a:latin typeface="Times New Roman" pitchFamily="18" charset="0"/>
              </a:rPr>
              <a:t>للمنظمة وصحّح </a:t>
            </a:r>
            <a:r>
              <a:rPr lang="ar-EG" sz="1950" dirty="0">
                <a:latin typeface="Times New Roman" pitchFamily="18" charset="0"/>
              </a:rPr>
              <a:t>أي مفاهيم خاطئة قد تكون لدى المُقابل</a:t>
            </a:r>
            <a:r>
              <a:rPr lang="ar-EG" sz="195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1950" dirty="0" smtClean="0">
                <a:latin typeface="Times New Roman" pitchFamily="18" charset="0"/>
              </a:rPr>
              <a:t>بإمكانك </a:t>
            </a:r>
            <a:r>
              <a:rPr lang="ar-EG" sz="1950" dirty="0">
                <a:latin typeface="Times New Roman" pitchFamily="18" charset="0"/>
              </a:rPr>
              <a:t>عادةً معرفة متى يحاول المُقابل إنهاء الجلسة</a:t>
            </a:r>
            <a:r>
              <a:rPr lang="ar-EG" sz="195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1950" dirty="0" smtClean="0">
                <a:latin typeface="Times New Roman" pitchFamily="18" charset="0"/>
              </a:rPr>
              <a:t>عندما </a:t>
            </a:r>
            <a:r>
              <a:rPr lang="ar-EG" sz="1950" dirty="0">
                <a:latin typeface="Times New Roman" pitchFamily="18" charset="0"/>
              </a:rPr>
              <a:t>تتلقى الإشارة، أجب فورًا، ولكن دون تسرع</a:t>
            </a:r>
            <a:r>
              <a:rPr lang="ar-EG" sz="195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1950" dirty="0" smtClean="0">
                <a:latin typeface="Times New Roman" pitchFamily="18" charset="0"/>
              </a:rPr>
              <a:t>اشكر </a:t>
            </a:r>
            <a:r>
              <a:rPr lang="ar-EG" sz="1950" dirty="0">
                <a:latin typeface="Times New Roman" pitchFamily="18" charset="0"/>
              </a:rPr>
              <a:t>المُقابل على الفرصة وأبدِ اهتمامك </a:t>
            </a:r>
            <a:r>
              <a:rPr lang="ar-EG" sz="1950" dirty="0" smtClean="0">
                <a:latin typeface="Times New Roman" pitchFamily="18" charset="0"/>
              </a:rPr>
              <a:t>بالمنظمة.</a:t>
            </a:r>
          </a:p>
          <a:p>
            <a:pPr marL="342900" indent="-342900" algn="justLow" rtl="1">
              <a:spcBef>
                <a:spcPts val="600"/>
              </a:spcBef>
              <a:buFont typeface="Wingdings" panose="05000000000000000000" pitchFamily="2" charset="2"/>
              <a:buChar char="q"/>
            </a:pPr>
            <a:r>
              <a:rPr lang="ar-EG" sz="1950" dirty="0">
                <a:latin typeface="Times New Roman" pitchFamily="18" charset="0"/>
              </a:rPr>
              <a:t>إذا كان بوسعك القيام بذلك بشكل مريح، فحاول تحديد ما سيحدث بعد ذلك، ولكن لا تضغط من أجل اتخاذ قرار </a:t>
            </a:r>
            <a:r>
              <a:rPr lang="ar-EG" sz="1950" dirty="0" smtClean="0">
                <a:latin typeface="Times New Roman" pitchFamily="18" charset="0"/>
              </a:rPr>
              <a:t>فوري.</a:t>
            </a:r>
          </a:p>
          <a:p>
            <a:pPr marL="342900" indent="-342900" algn="justLow" rtl="1">
              <a:spcBef>
                <a:spcPts val="600"/>
              </a:spcBef>
              <a:buFont typeface="Wingdings" panose="05000000000000000000" pitchFamily="2" charset="2"/>
              <a:buChar char="q"/>
            </a:pPr>
            <a:r>
              <a:rPr lang="ar-EG" sz="1950" dirty="0" smtClean="0">
                <a:latin typeface="Times New Roman" pitchFamily="18" charset="0"/>
              </a:rPr>
              <a:t>إذا </a:t>
            </a:r>
            <a:r>
              <a:rPr lang="ar-EG" sz="1950" dirty="0">
                <a:latin typeface="Times New Roman" pitchFamily="18" charset="0"/>
              </a:rPr>
              <a:t>تلقيت عرضًا خلال المقابلة، فمن الطبيعي أن ترغب في مناقشة الراتب.</a:t>
            </a:r>
            <a:endParaRPr lang="ar-EG" sz="1950" dirty="0" smtClean="0">
              <a:latin typeface="Times New Roman" pitchFamily="18" charset="0"/>
            </a:endParaRPr>
          </a:p>
        </p:txBody>
      </p:sp>
    </p:spTree>
    <p:extLst>
      <p:ext uri="{BB962C8B-B14F-4D97-AF65-F5344CB8AC3E}">
        <p14:creationId xmlns:p14="http://schemas.microsoft.com/office/powerpoint/2010/main" val="221830551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Close the Interview</a:t>
            </a:r>
          </a:p>
          <a:p>
            <a:r>
              <a:rPr lang="ar-EG" sz="2800" b="1" dirty="0">
                <a:solidFill>
                  <a:srgbClr val="00B0F0"/>
                </a:solidFill>
                <a:latin typeface="Alexandria" charset="0"/>
                <a:cs typeface="Alexandria" charset="0"/>
              </a:rPr>
              <a:t>إغلاق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31928"/>
          </a:xfrm>
          <a:prstGeom prst="rect">
            <a:avLst/>
          </a:prstGeom>
          <a:noFill/>
        </p:spPr>
        <p:txBody>
          <a:bodyPr wrap="square" anchor="t">
            <a:spAutoFit/>
          </a:bodyPr>
          <a:lstStyle/>
          <a:p>
            <a:pPr marL="342900" indent="-342900" algn="just">
              <a:spcBef>
                <a:spcPts val="1200"/>
              </a:spcBef>
              <a:buFont typeface="Wingdings" panose="05000000000000000000" pitchFamily="2" charset="2"/>
              <a:buChar char="q"/>
            </a:pPr>
            <a:r>
              <a:rPr lang="en-US" sz="1850" dirty="0"/>
              <a:t>However, let the interviewer raise the subject. If asked your salary requirements, say that you would expect to receive the standard salary for the job in question. If you don't like the offer, you might try to negotiate, provided you're in a good bargaining position and the organization has the flexibility to accommodate you</a:t>
            </a:r>
            <a:r>
              <a:rPr lang="en-US" sz="1850" dirty="0" smtClean="0"/>
              <a:t>. </a:t>
            </a:r>
            <a:endParaRPr lang="en-US" sz="1850" dirty="0"/>
          </a:p>
          <a:p>
            <a:pPr marL="342900" indent="-342900" algn="just">
              <a:spcBef>
                <a:spcPts val="1200"/>
              </a:spcBef>
              <a:buFont typeface="Wingdings" panose="05000000000000000000" pitchFamily="2" charset="2"/>
              <a:buChar char="q"/>
            </a:pPr>
            <a:r>
              <a:rPr lang="en-US" sz="1850" dirty="0"/>
              <a:t>Maintain a notebook or simple database with information about each company, interviewers’ answers to your questions, contact information for each interviewer, the status of thank-you notes and other follow-up communication, and upcoming interview appointments. Carefully organized notes will help you decide which company is the right fit for you when it comes time to choose from the job offer.</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478149"/>
          </a:xfrm>
          <a:prstGeom prst="rect">
            <a:avLst/>
          </a:prstGeom>
          <a:noFill/>
        </p:spPr>
        <p:txBody>
          <a:bodyPr wrap="square" anchor="t">
            <a:spAutoFit/>
          </a:bodyPr>
          <a:lstStyle/>
          <a:p>
            <a:pPr marL="342900" indent="-342900" algn="justLow" rtl="1">
              <a:buFont typeface="Wingdings" panose="05000000000000000000" pitchFamily="2" charset="2"/>
              <a:buChar char="q"/>
            </a:pPr>
            <a:r>
              <a:rPr lang="ar-EG" sz="2000" dirty="0">
                <a:latin typeface="Times New Roman" pitchFamily="18" charset="0"/>
              </a:rPr>
              <a:t>مع ذلك، دع المُقابل يطرح الموضوع. إذا سُئل عن متطلبات راتبك، فقل إنك تتوقع الحصول على الراتب القياسي للوظيفة المعنية. إذا لم يُعجبك العرض، يمكنك محاولة التفاوض، بشرط أن تكون في وضع تفاوضي جيد وأن تتمتع المؤسسة بالمرونة اللازمة لتلبية طلبك</a:t>
            </a:r>
            <a:r>
              <a:rPr lang="ar-EG" sz="2000" dirty="0" smtClean="0">
                <a:latin typeface="Times New Roman" pitchFamily="18" charset="0"/>
              </a:rPr>
              <a:t>.</a:t>
            </a:r>
          </a:p>
          <a:p>
            <a:pPr marL="342900" indent="-342900" algn="justLow" rtl="1">
              <a:buFont typeface="Wingdings" panose="05000000000000000000" pitchFamily="2" charset="2"/>
              <a:buChar char="q"/>
            </a:pPr>
            <a:r>
              <a:rPr lang="ar-EG" sz="2000" dirty="0" smtClean="0">
                <a:latin typeface="Times New Roman" pitchFamily="18" charset="0"/>
              </a:rPr>
              <a:t>احتفظ </a:t>
            </a:r>
            <a:r>
              <a:rPr lang="ar-EG" sz="2000" dirty="0">
                <a:latin typeface="Times New Roman" pitchFamily="18" charset="0"/>
              </a:rPr>
              <a:t>بدفتر ملاحظات أو قاعدة بيانات بسيطة تتضمن معلومات عن كل شركة، وإجابات القائمين على المقابلات على أسئلتك، ومعلومات الاتصال بكل منهم، وحالة رسائل الشكر وغيرها من مراسلات المتابعة، ومواعيد المقابلات القادمة. ستساعدك الملاحظات المنظمة بعناية في تحديد الشركة الأنسب لك عند اختيار عرض العمل المناسب.</a:t>
            </a:r>
            <a:endParaRPr lang="ar-EG" sz="2000" dirty="0" smtClean="0">
              <a:latin typeface="Times New Roman" pitchFamily="18" charset="0"/>
            </a:endParaRPr>
          </a:p>
        </p:txBody>
      </p:sp>
    </p:spTree>
    <p:extLst>
      <p:ext uri="{BB962C8B-B14F-4D97-AF65-F5344CB8AC3E}">
        <p14:creationId xmlns:p14="http://schemas.microsoft.com/office/powerpoint/2010/main" val="115114522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37883"/>
            <a:ext cx="4946913" cy="954107"/>
          </a:xfrm>
          <a:prstGeom prst="rect">
            <a:avLst/>
          </a:prstGeom>
          <a:noFill/>
        </p:spPr>
        <p:txBody>
          <a:bodyPr wrap="square" rtlCol="0">
            <a:spAutoFit/>
          </a:bodyPr>
          <a:lstStyle/>
          <a:p>
            <a:r>
              <a:rPr lang="en-US" sz="2800" b="1" dirty="0">
                <a:solidFill>
                  <a:srgbClr val="00B0F0"/>
                </a:solidFill>
                <a:cs typeface="Alexandria" charset="0"/>
              </a:rPr>
              <a:t>Following Up After an Interview</a:t>
            </a:r>
          </a:p>
          <a:p>
            <a:r>
              <a:rPr lang="ar-EG" sz="2800" b="1" dirty="0">
                <a:solidFill>
                  <a:srgbClr val="00B0F0"/>
                </a:solidFill>
                <a:cs typeface="Alexandria" charset="0"/>
              </a:rPr>
              <a:t>المتابعة بعد المقابلة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10</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263087" y="6323076"/>
            <a:ext cx="92586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8705288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Following Up After an Interview</a:t>
            </a:r>
          </a:p>
          <a:p>
            <a:r>
              <a:rPr lang="ar-EG" sz="2800" b="1" dirty="0">
                <a:solidFill>
                  <a:srgbClr val="00B0F0"/>
                </a:solidFill>
                <a:latin typeface="Alexandria" charset="0"/>
                <a:cs typeface="Alexandria" charset="0"/>
              </a:rPr>
              <a:t>المتابعة بعد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308872"/>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1850" dirty="0"/>
              <a:t>Staying in contact with a prospective employer after an interview shows that you really want the job and are determined to get it. </a:t>
            </a:r>
          </a:p>
          <a:p>
            <a:pPr marL="342900" indent="-342900" algn="just">
              <a:spcBef>
                <a:spcPts val="600"/>
              </a:spcBef>
              <a:buFont typeface="Wingdings" panose="05000000000000000000" pitchFamily="2" charset="2"/>
              <a:buChar char="q"/>
            </a:pPr>
            <a:r>
              <a:rPr lang="en-US" sz="1850" dirty="0"/>
              <a:t>Doing so also gives you another chance to demonstrate your communication skills and sense of business etiquette. </a:t>
            </a:r>
          </a:p>
          <a:p>
            <a:pPr marL="342900" indent="-342900" algn="just">
              <a:spcBef>
                <a:spcPts val="600"/>
              </a:spcBef>
              <a:buFont typeface="Wingdings" panose="05000000000000000000" pitchFamily="2" charset="2"/>
              <a:buChar char="q"/>
            </a:pPr>
            <a:r>
              <a:rPr lang="en-US" sz="1850" dirty="0"/>
              <a:t>Following up brings your name to the interviewer’s attention once again and reminds him or her that you’re actively looking and waiting for the decision.</a:t>
            </a:r>
          </a:p>
          <a:p>
            <a:pPr marL="342900" indent="-342900" algn="just">
              <a:spcBef>
                <a:spcPts val="600"/>
              </a:spcBef>
              <a:buFont typeface="Wingdings" panose="05000000000000000000" pitchFamily="2" charset="2"/>
              <a:buChar char="q"/>
            </a:pPr>
            <a:r>
              <a:rPr lang="en-US" sz="1850" dirty="0"/>
              <a:t>Any time you hear from a company during the application or interview process, be sure to respond quickly. Companies flooded with résumés may move on to another candidate if you they don’t hear back from you within 24 hours.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939540"/>
          </a:xfrm>
          <a:prstGeom prst="rect">
            <a:avLst/>
          </a:prstGeom>
          <a:noFill/>
        </p:spPr>
        <p:txBody>
          <a:bodyPr wrap="square" anchor="t">
            <a:spAutoFit/>
          </a:bodyPr>
          <a:lstStyle/>
          <a:p>
            <a:pPr marL="342900" indent="-342900" algn="justLow" rtl="1">
              <a:spcBef>
                <a:spcPts val="1200"/>
              </a:spcBef>
              <a:buFont typeface="Wingdings" panose="05000000000000000000" pitchFamily="2" charset="2"/>
              <a:buChar char="q"/>
            </a:pPr>
            <a:r>
              <a:rPr lang="ar-EG" sz="2000" dirty="0">
                <a:latin typeface="Times New Roman" pitchFamily="18" charset="0"/>
              </a:rPr>
              <a:t>إن البقاء على تواصل مع صاحب العمل المحتمل بعد المقابلة يُظهر رغبتك الشديدة في الوظيفة وعزمك على الحصول عليها</a:t>
            </a:r>
            <a:r>
              <a:rPr lang="ar-EG" sz="20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000" dirty="0" smtClean="0">
                <a:latin typeface="Times New Roman" pitchFamily="18" charset="0"/>
              </a:rPr>
              <a:t>كما </a:t>
            </a:r>
            <a:r>
              <a:rPr lang="ar-EG" sz="2000" dirty="0">
                <a:latin typeface="Times New Roman" pitchFamily="18" charset="0"/>
              </a:rPr>
              <a:t>يمنحك ذلك فرصة أخرى لإظهار مهاراتك في التواصل وحسن تصرفك</a:t>
            </a:r>
            <a:r>
              <a:rPr lang="ar-EG" sz="20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000" dirty="0" smtClean="0">
                <a:latin typeface="Times New Roman" pitchFamily="18" charset="0"/>
              </a:rPr>
              <a:t>المتابعة </a:t>
            </a:r>
            <a:r>
              <a:rPr lang="ar-EG" sz="2000" dirty="0">
                <a:latin typeface="Times New Roman" pitchFamily="18" charset="0"/>
              </a:rPr>
              <a:t>تُلفت انتباه المُقابل مرة أخرى، وتُذكّره بأنك تبحث بجدية عن الوظيفة وتنتظر القرار</a:t>
            </a:r>
            <a:r>
              <a:rPr lang="ar-EG" sz="20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000" dirty="0" smtClean="0">
                <a:latin typeface="Times New Roman" pitchFamily="18" charset="0"/>
              </a:rPr>
              <a:t>في </a:t>
            </a:r>
            <a:r>
              <a:rPr lang="ar-EG" sz="2000" dirty="0">
                <a:latin typeface="Times New Roman" pitchFamily="18" charset="0"/>
              </a:rPr>
              <a:t>أي وقت تتلقى فيه ردًا من شركة أثناء عملية التقديم أو المقابلة، تأكد من الرد بسرعة. قد تُفضّل الشركات المُكتظة بالسير الذاتية مرشحًا آخر إذا لم تتلقَّ ردًا منك خلال 24 ساعة.</a:t>
            </a:r>
            <a:endParaRPr lang="ar-EG" sz="2000" dirty="0" smtClean="0">
              <a:latin typeface="Times New Roman" pitchFamily="18" charset="0"/>
            </a:endParaRPr>
          </a:p>
        </p:txBody>
      </p:sp>
    </p:spTree>
    <p:extLst>
      <p:ext uri="{BB962C8B-B14F-4D97-AF65-F5344CB8AC3E}">
        <p14:creationId xmlns:p14="http://schemas.microsoft.com/office/powerpoint/2010/main" val="63047639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Follow-Up Messages </a:t>
            </a:r>
          </a:p>
          <a:p>
            <a:r>
              <a:rPr lang="ar-EG" sz="2800" b="1" dirty="0">
                <a:solidFill>
                  <a:srgbClr val="00B0F0"/>
                </a:solidFill>
                <a:latin typeface="Alexandria" charset="0"/>
                <a:cs typeface="Alexandria" charset="0"/>
              </a:rPr>
              <a:t>رسائل المتابعة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6227746" cy="4247317"/>
          </a:xfrm>
          <a:prstGeom prst="rect">
            <a:avLst/>
          </a:prstGeom>
          <a:noFill/>
        </p:spPr>
        <p:txBody>
          <a:bodyPr wrap="square" anchor="t">
            <a:spAutoFit/>
          </a:bodyPr>
          <a:lstStyle/>
          <a:p>
            <a:pPr marL="342900" indent="-342900" algn="just">
              <a:lnSpc>
                <a:spcPct val="150000"/>
              </a:lnSpc>
              <a:buFont typeface="Wingdings" panose="05000000000000000000" pitchFamily="2" charset="2"/>
              <a:buChar char="q"/>
            </a:pPr>
            <a:r>
              <a:rPr lang="en-US" sz="2000" dirty="0"/>
              <a:t>When you receive a job offer that you want to accept, reply within five days. </a:t>
            </a:r>
            <a:endParaRPr lang="en-US" sz="2000" dirty="0" smtClean="0"/>
          </a:p>
          <a:p>
            <a:pPr marL="342900" indent="-342900" algn="just">
              <a:lnSpc>
                <a:spcPct val="150000"/>
              </a:lnSpc>
              <a:buFont typeface="Wingdings" panose="05000000000000000000" pitchFamily="2" charset="2"/>
              <a:buChar char="q"/>
            </a:pPr>
            <a:r>
              <a:rPr lang="en-US" sz="2000" dirty="0" smtClean="0"/>
              <a:t>Begin </a:t>
            </a:r>
            <a:r>
              <a:rPr lang="en-US" sz="2000" dirty="0"/>
              <a:t>by accepting the position and expressing thanks. </a:t>
            </a:r>
          </a:p>
          <a:p>
            <a:pPr marL="342900" indent="-342900" algn="just">
              <a:lnSpc>
                <a:spcPct val="150000"/>
              </a:lnSpc>
              <a:buFont typeface="Wingdings" panose="05000000000000000000" pitchFamily="2" charset="2"/>
              <a:buChar char="q"/>
            </a:pPr>
            <a:r>
              <a:rPr lang="en-US" sz="2000" dirty="0"/>
              <a:t>Identify the job that you're accepting. </a:t>
            </a:r>
          </a:p>
          <a:p>
            <a:pPr marL="342900" indent="-342900" algn="just">
              <a:lnSpc>
                <a:spcPct val="150000"/>
              </a:lnSpc>
              <a:buFont typeface="Wingdings" panose="05000000000000000000" pitchFamily="2" charset="2"/>
              <a:buChar char="q"/>
            </a:pPr>
            <a:r>
              <a:rPr lang="en-US" sz="2000" dirty="0"/>
              <a:t>In the next paragraph, cover any necessary details. Conclude by saying that you look forward to reporting for work. </a:t>
            </a:r>
          </a:p>
          <a:p>
            <a:pPr marL="342900" indent="-342900" algn="just">
              <a:lnSpc>
                <a:spcPct val="150000"/>
              </a:lnSpc>
              <a:buFont typeface="Wingdings" panose="05000000000000000000" pitchFamily="2" charset="2"/>
              <a:buChar char="q"/>
            </a:pPr>
            <a:r>
              <a:rPr lang="en-US" sz="2000" dirty="0"/>
              <a:t>After all your interviews, you may find that you need to write a letter declining a job offer.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7010401" y="2208358"/>
            <a:ext cx="4221118" cy="4016484"/>
          </a:xfrm>
          <a:prstGeom prst="rect">
            <a:avLst/>
          </a:prstGeom>
          <a:noFill/>
        </p:spPr>
        <p:txBody>
          <a:bodyPr wrap="square" anchor="t">
            <a:spAutoFit/>
          </a:bodyPr>
          <a:lstStyle/>
          <a:p>
            <a:pPr marL="342900" indent="-342900" algn="justLow" rtl="1">
              <a:spcBef>
                <a:spcPts val="1800"/>
              </a:spcBef>
              <a:buFont typeface="Wingdings" panose="05000000000000000000" pitchFamily="2" charset="2"/>
              <a:buChar char="q"/>
            </a:pPr>
            <a:r>
              <a:rPr lang="ar-EG" sz="2000" dirty="0">
                <a:latin typeface="Times New Roman" pitchFamily="18" charset="0"/>
              </a:rPr>
              <a:t>عندما تتلقى عرض عمل ترغب في قبوله، ردّ خلال خمسة أيام. </a:t>
            </a:r>
            <a:endParaRPr lang="ar-EG" sz="2000" dirty="0" smtClean="0">
              <a:latin typeface="Times New Roman" pitchFamily="18" charset="0"/>
            </a:endParaRPr>
          </a:p>
          <a:p>
            <a:pPr marL="342900" indent="-342900" algn="justLow" rtl="1">
              <a:spcBef>
                <a:spcPts val="1800"/>
              </a:spcBef>
              <a:buFont typeface="Wingdings" panose="05000000000000000000" pitchFamily="2" charset="2"/>
              <a:buChar char="q"/>
            </a:pPr>
            <a:r>
              <a:rPr lang="ar-EG" sz="2000" dirty="0" smtClean="0">
                <a:latin typeface="Times New Roman" pitchFamily="18" charset="0"/>
              </a:rPr>
              <a:t>ابدأ </a:t>
            </a:r>
            <a:r>
              <a:rPr lang="ar-EG" sz="2000" dirty="0">
                <a:latin typeface="Times New Roman" pitchFamily="18" charset="0"/>
              </a:rPr>
              <a:t>بقبول الوظيفة والتعبير عن شكرك</a:t>
            </a:r>
            <a:r>
              <a:rPr lang="ar-EG" sz="20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000" dirty="0" smtClean="0">
                <a:latin typeface="Times New Roman" pitchFamily="18" charset="0"/>
              </a:rPr>
              <a:t>حدد </a:t>
            </a:r>
            <a:r>
              <a:rPr lang="ar-EG" sz="2000" dirty="0">
                <a:latin typeface="Times New Roman" pitchFamily="18" charset="0"/>
              </a:rPr>
              <a:t>الوظيفة التي تقبلها</a:t>
            </a:r>
            <a:r>
              <a:rPr lang="ar-EG" sz="20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000" dirty="0" smtClean="0">
                <a:latin typeface="Times New Roman" pitchFamily="18" charset="0"/>
              </a:rPr>
              <a:t>في </a:t>
            </a:r>
            <a:r>
              <a:rPr lang="ar-EG" sz="2000" dirty="0">
                <a:latin typeface="Times New Roman" pitchFamily="18" charset="0"/>
              </a:rPr>
              <a:t>الفقرة التالية، غطِّ أي تفاصيل ضرورية. اختتم بقولك إنك تتطلع إلى العمل</a:t>
            </a:r>
            <a:r>
              <a:rPr lang="ar-EG" sz="2000" dirty="0" smtClean="0">
                <a:latin typeface="Times New Roman" pitchFamily="18" charset="0"/>
              </a:rPr>
              <a:t>.</a:t>
            </a:r>
          </a:p>
          <a:p>
            <a:pPr marL="342900" indent="-342900" algn="justLow" rtl="1">
              <a:spcBef>
                <a:spcPts val="1800"/>
              </a:spcBef>
              <a:buFont typeface="Wingdings" panose="05000000000000000000" pitchFamily="2" charset="2"/>
              <a:buChar char="q"/>
            </a:pPr>
            <a:endParaRPr lang="ar-EG" dirty="0" smtClean="0">
              <a:latin typeface="Times New Roman" pitchFamily="18" charset="0"/>
            </a:endParaRPr>
          </a:p>
          <a:p>
            <a:pPr marL="342900" indent="-342900" algn="justLow" rtl="1">
              <a:spcBef>
                <a:spcPts val="1800"/>
              </a:spcBef>
              <a:buFont typeface="Wingdings" panose="05000000000000000000" pitchFamily="2" charset="2"/>
              <a:buChar char="q"/>
            </a:pPr>
            <a:r>
              <a:rPr lang="ar-EG" sz="2000" dirty="0" smtClean="0">
                <a:latin typeface="Times New Roman" pitchFamily="18" charset="0"/>
              </a:rPr>
              <a:t>بعد </a:t>
            </a:r>
            <a:r>
              <a:rPr lang="ar-EG" sz="2000" dirty="0">
                <a:latin typeface="Times New Roman" pitchFamily="18" charset="0"/>
              </a:rPr>
              <a:t>جميع مقابلاتك، قد تجد نفسك بحاجة إلى كتابة خطاب رفض</a:t>
            </a:r>
            <a:r>
              <a:rPr lang="ar-EG" sz="2000" dirty="0" smtClean="0">
                <a:latin typeface="Times New Roman" pitchFamily="18" charset="0"/>
              </a:rPr>
              <a:t>.</a:t>
            </a:r>
          </a:p>
        </p:txBody>
      </p:sp>
    </p:spTree>
    <p:extLst>
      <p:ext uri="{BB962C8B-B14F-4D97-AF65-F5344CB8AC3E}">
        <p14:creationId xmlns:p14="http://schemas.microsoft.com/office/powerpoint/2010/main" val="664522372"/>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Follow-Up Messages </a:t>
            </a:r>
          </a:p>
          <a:p>
            <a:r>
              <a:rPr lang="ar-EG" sz="2800" b="1" dirty="0">
                <a:solidFill>
                  <a:srgbClr val="00B0F0"/>
                </a:solidFill>
                <a:latin typeface="Alexandria" charset="0"/>
                <a:cs typeface="Alexandria" charset="0"/>
              </a:rPr>
              <a:t>رسائل المتابعة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395562"/>
          </a:xfrm>
          <a:prstGeom prst="rect">
            <a:avLst/>
          </a:prstGeom>
          <a:noFill/>
        </p:spPr>
        <p:txBody>
          <a:bodyPr wrap="square" anchor="t">
            <a:spAutoFit/>
          </a:bodyPr>
          <a:lstStyle/>
          <a:p>
            <a:pPr marL="342900" indent="-342900" algn="just">
              <a:lnSpc>
                <a:spcPct val="150000"/>
              </a:lnSpc>
              <a:spcBef>
                <a:spcPts val="600"/>
              </a:spcBef>
              <a:buFont typeface="Wingdings" panose="05000000000000000000" pitchFamily="2" charset="2"/>
              <a:buChar char="q"/>
            </a:pPr>
            <a:r>
              <a:rPr lang="en-US" sz="1850" dirty="0" smtClean="0"/>
              <a:t>The </a:t>
            </a:r>
            <a:r>
              <a:rPr lang="en-US" sz="1850" dirty="0"/>
              <a:t>bad-news plan is ideally suited to this type of letter. Open warmly, state the reasons for refusing the offer, decline the offer explicitly, and close on a pleasant note, expressing gratitude. </a:t>
            </a:r>
          </a:p>
          <a:p>
            <a:pPr marL="342900" indent="-342900" algn="just">
              <a:lnSpc>
                <a:spcPct val="150000"/>
              </a:lnSpc>
              <a:spcBef>
                <a:spcPts val="600"/>
              </a:spcBef>
              <a:buFont typeface="Wingdings" panose="05000000000000000000" pitchFamily="2" charset="2"/>
              <a:buChar char="q"/>
            </a:pPr>
            <a:r>
              <a:rPr lang="en-US" sz="1850" dirty="0"/>
              <a:t>If you get a job offer and are currently employed, you can maintain good relations with your current employer by writing a letter of resignation to your immediate supervisor. Follow the bad-news plan, and make the letter sound positive, regardless of how you feel.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267258"/>
          </a:xfrm>
          <a:prstGeom prst="rect">
            <a:avLst/>
          </a:prstGeom>
          <a:noFill/>
        </p:spPr>
        <p:txBody>
          <a:bodyPr wrap="square" anchor="t">
            <a:spAutoFit/>
          </a:bodyPr>
          <a:lstStyle/>
          <a:p>
            <a:pPr marL="342900" indent="-342900" algn="justLow" rtl="1">
              <a:lnSpc>
                <a:spcPct val="150000"/>
              </a:lnSpc>
              <a:spcBef>
                <a:spcPts val="600"/>
              </a:spcBef>
              <a:buFont typeface="Wingdings" panose="05000000000000000000" pitchFamily="2" charset="2"/>
              <a:buChar char="q"/>
            </a:pPr>
            <a:r>
              <a:rPr lang="ar-EG" sz="2000" dirty="0" smtClean="0">
                <a:latin typeface="Times New Roman" pitchFamily="18" charset="0"/>
              </a:rPr>
              <a:t>خطة </a:t>
            </a:r>
            <a:r>
              <a:rPr lang="ar-EG" sz="2000" dirty="0">
                <a:latin typeface="Times New Roman" pitchFamily="18" charset="0"/>
              </a:rPr>
              <a:t>"الأخبار السيئة" مثالية لهذا النوع من الخطابات. ابدأ بحماس، واذكر أسباب رفضك للعرض، وارفضه صراحةً، واختتم بملاحظة لطيفة معبرًا عن امتنانك</a:t>
            </a:r>
            <a:r>
              <a:rPr lang="ar-EG" sz="2000" dirty="0" smtClean="0">
                <a:latin typeface="Times New Roman" pitchFamily="18" charset="0"/>
              </a:rPr>
              <a:t>.</a:t>
            </a:r>
          </a:p>
          <a:p>
            <a:pPr marL="342900" indent="-342900" algn="justLow" rtl="1">
              <a:lnSpc>
                <a:spcPct val="150000"/>
              </a:lnSpc>
              <a:spcBef>
                <a:spcPts val="600"/>
              </a:spcBef>
              <a:buFont typeface="Wingdings" panose="05000000000000000000" pitchFamily="2" charset="2"/>
              <a:buChar char="q"/>
            </a:pPr>
            <a:r>
              <a:rPr lang="ar-EG" sz="2000" dirty="0" smtClean="0">
                <a:latin typeface="Times New Roman" pitchFamily="18" charset="0"/>
              </a:rPr>
              <a:t>إذا </a:t>
            </a:r>
            <a:r>
              <a:rPr lang="ar-EG" sz="2000" dirty="0">
                <a:latin typeface="Times New Roman" pitchFamily="18" charset="0"/>
              </a:rPr>
              <a:t>تلقيت عرض عمل وكنت تعمل حاليًا، يمكنك الحفاظ على علاقات جيدة مع صاحب عملك الحالي من خلال كتابة خطاب استقالة إلى رئيسك المباشر. اتبع خطة "الأخبار السيئة"، واجعل الخطاب يبدو إيجابيًا، بغض النظر عن مشاعرك.</a:t>
            </a:r>
            <a:endParaRPr lang="ar-EG" sz="2000" dirty="0" smtClean="0">
              <a:latin typeface="Times New Roman" pitchFamily="18" charset="0"/>
            </a:endParaRPr>
          </a:p>
        </p:txBody>
      </p:sp>
    </p:spTree>
    <p:extLst>
      <p:ext uri="{BB962C8B-B14F-4D97-AF65-F5344CB8AC3E}">
        <p14:creationId xmlns:p14="http://schemas.microsoft.com/office/powerpoint/2010/main" val="142514574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776627"/>
            <a:ext cx="4946913" cy="1200329"/>
          </a:xfrm>
          <a:prstGeom prst="rect">
            <a:avLst/>
          </a:prstGeom>
          <a:noFill/>
        </p:spPr>
        <p:txBody>
          <a:bodyPr wrap="square" rtlCol="0">
            <a:spAutoFit/>
          </a:bodyPr>
          <a:lstStyle/>
          <a:p>
            <a:r>
              <a:rPr lang="en-US" sz="2400" b="1" dirty="0">
                <a:solidFill>
                  <a:srgbClr val="00B0F0"/>
                </a:solidFill>
                <a:cs typeface="Alexandria" charset="0"/>
              </a:rPr>
              <a:t>Modern trends in presentation and writing </a:t>
            </a:r>
            <a:r>
              <a:rPr lang="en-US" sz="2400" b="1" dirty="0" smtClean="0">
                <a:solidFill>
                  <a:srgbClr val="00B0F0"/>
                </a:solidFill>
                <a:cs typeface="Alexandria" charset="0"/>
              </a:rPr>
              <a:t>skills</a:t>
            </a:r>
          </a:p>
          <a:p>
            <a:pPr rtl="1"/>
            <a:r>
              <a:rPr lang="ar-EG" sz="2400" b="1" dirty="0">
                <a:solidFill>
                  <a:srgbClr val="00B0F0"/>
                </a:solidFill>
                <a:cs typeface="Alexandria" charset="0"/>
              </a:rPr>
              <a:t>الاتجاهات الحديثة في مهارات العرض والكتابة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10</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263087" y="6323076"/>
            <a:ext cx="92586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0503989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408275"/>
            <a:ext cx="4222539"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Notion</a:t>
            </a:r>
          </a:p>
        </p:txBody>
      </p:sp>
      <p:grpSp>
        <p:nvGrpSpPr>
          <p:cNvPr id="9" name="Group 8"/>
          <p:cNvGrpSpPr/>
          <p:nvPr/>
        </p:nvGrpSpPr>
        <p:grpSpPr>
          <a:xfrm>
            <a:off x="5642969" y="210445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95022" y="6323076"/>
            <a:ext cx="79393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TextBox 13"/>
          <p:cNvSpPr txBox="1"/>
          <p:nvPr/>
        </p:nvSpPr>
        <p:spPr>
          <a:xfrm>
            <a:off x="6848705" y="2601641"/>
            <a:ext cx="4777238"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Modern trends in presentation and writing skills</a:t>
            </a:r>
          </a:p>
          <a:p>
            <a:pPr algn="ctr"/>
            <a:r>
              <a:rPr lang="ar-EG" sz="2400" b="1" dirty="0">
                <a:solidFill>
                  <a:srgbClr val="00B0F0"/>
                </a:solidFill>
                <a:latin typeface="Alexandria" charset="0"/>
                <a:cs typeface="Alexandria" charset="0"/>
              </a:rPr>
              <a:t>الاتجاهات الحديثة في مهارات العرض والكتابة</a:t>
            </a:r>
          </a:p>
        </p:txBody>
      </p:sp>
    </p:spTree>
    <p:extLst>
      <p:ext uri="{BB962C8B-B14F-4D97-AF65-F5344CB8AC3E}">
        <p14:creationId xmlns:p14="http://schemas.microsoft.com/office/powerpoint/2010/main" val="163518647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439677"/>
          </a:xfrm>
          <a:prstGeom prst="rect">
            <a:avLst/>
          </a:prstGeom>
          <a:noFill/>
        </p:spPr>
        <p:txBody>
          <a:bodyPr wrap="square" anchor="t">
            <a:spAutoFit/>
          </a:bodyPr>
          <a:lstStyle/>
          <a:p>
            <a:pPr algn="just">
              <a:lnSpc>
                <a:spcPct val="150000"/>
              </a:lnSpc>
              <a:spcBef>
                <a:spcPts val="600"/>
              </a:spcBef>
            </a:pPr>
            <a:r>
              <a:rPr lang="en-US" sz="1850" dirty="0"/>
              <a:t>Notion is defined as an integrated software platform within the knowledge management and digital collaboration tools category. It's not merely a standalone tool for a specific function, but rather an "all-in-one" platform designed to integrate and unify disparate workspaces into a single environment</a:t>
            </a:r>
            <a:r>
              <a:rPr lang="en-US" sz="1850" dirty="0" smtClean="0"/>
              <a:t>.</a:t>
            </a:r>
            <a:endParaRPr lang="ar-EG" sz="1850" dirty="0" smtClean="0"/>
          </a:p>
          <a:p>
            <a:pPr algn="just">
              <a:lnSpc>
                <a:spcPct val="150000"/>
              </a:lnSpc>
              <a:spcBef>
                <a:spcPts val="600"/>
              </a:spcBef>
            </a:pPr>
            <a:r>
              <a:rPr lang="en-US" sz="1850" dirty="0" smtClean="0"/>
              <a:t>Notion </a:t>
            </a:r>
            <a:r>
              <a:rPr lang="en-US" sz="1850" dirty="0"/>
              <a:t>combines the features of databases, word processors, project management platforms, and document management systems, making it a unique phenomenon in the modern productivity tools landscape.</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324261"/>
          </a:xfrm>
          <a:prstGeom prst="rect">
            <a:avLst/>
          </a:prstGeom>
          <a:noFill/>
        </p:spPr>
        <p:txBody>
          <a:bodyPr wrap="square" anchor="t">
            <a:spAutoFit/>
          </a:bodyPr>
          <a:lstStyle/>
          <a:p>
            <a:pPr algn="justLow" rtl="1">
              <a:lnSpc>
                <a:spcPct val="150000"/>
              </a:lnSpc>
              <a:spcBef>
                <a:spcPts val="600"/>
              </a:spcBef>
            </a:pPr>
            <a:r>
              <a:rPr lang="ar-EG" sz="2000" dirty="0" smtClean="0">
                <a:latin typeface="Times New Roman" pitchFamily="18" charset="0"/>
              </a:rPr>
              <a:t>يُعرف </a:t>
            </a:r>
            <a:r>
              <a:rPr lang="en-US" sz="2000" dirty="0" smtClean="0">
                <a:latin typeface="Times New Roman" pitchFamily="18" charset="0"/>
              </a:rPr>
              <a:t>Notion</a:t>
            </a:r>
            <a:r>
              <a:rPr lang="ar-EG" sz="2000" dirty="0" smtClean="0">
                <a:latin typeface="Times New Roman" pitchFamily="18" charset="0"/>
              </a:rPr>
              <a:t> على </a:t>
            </a:r>
            <a:r>
              <a:rPr lang="ar-EG" sz="2000" dirty="0">
                <a:latin typeface="Times New Roman" pitchFamily="18" charset="0"/>
              </a:rPr>
              <a:t>أنه منصة برمجية متكاملة تندرج ضمن فئة أدوات إدارة المعرفة والتعاون الرقمي. لا يقتصر دوره على كونه أداةً منفردة لوظيفة محددة، بل يتخذ طابعًا لمنصة "كل شيء في مكان واحد</a:t>
            </a:r>
            <a:r>
              <a:rPr lang="ar-EG" sz="2000" dirty="0" smtClean="0">
                <a:latin typeface="Times New Roman" pitchFamily="18" charset="0"/>
              </a:rPr>
              <a:t>"</a:t>
            </a:r>
            <a:r>
              <a:rPr lang="en-US" sz="2000" dirty="0" smtClean="0">
                <a:latin typeface="Times New Roman" pitchFamily="18" charset="0"/>
              </a:rPr>
              <a:t>، </a:t>
            </a:r>
            <a:r>
              <a:rPr lang="ar-EG" sz="2000" dirty="0">
                <a:latin typeface="Times New Roman" pitchFamily="18" charset="0"/>
              </a:rPr>
              <a:t>مصمم لدمج وتوحيد مساحات العمل المتناثرة في بيئة </a:t>
            </a:r>
            <a:r>
              <a:rPr lang="ar-EG" sz="2000" dirty="0" smtClean="0">
                <a:latin typeface="Times New Roman" pitchFamily="18" charset="0"/>
              </a:rPr>
              <a:t>موحدة.</a:t>
            </a:r>
          </a:p>
          <a:p>
            <a:pPr algn="justLow" rtl="1">
              <a:lnSpc>
                <a:spcPct val="150000"/>
              </a:lnSpc>
              <a:spcBef>
                <a:spcPts val="600"/>
              </a:spcBef>
            </a:pPr>
            <a:r>
              <a:rPr lang="ar-EG" sz="2000" dirty="0" smtClean="0">
                <a:latin typeface="Times New Roman" pitchFamily="18" charset="0"/>
              </a:rPr>
              <a:t>يجمع </a:t>
            </a:r>
            <a:r>
              <a:rPr lang="en-US" sz="2000" dirty="0" smtClean="0">
                <a:latin typeface="Times New Roman" pitchFamily="18" charset="0"/>
              </a:rPr>
              <a:t>Notion</a:t>
            </a:r>
            <a:r>
              <a:rPr lang="ar-EG" sz="2000" dirty="0">
                <a:latin typeface="Times New Roman" pitchFamily="18" charset="0"/>
              </a:rPr>
              <a:t> </a:t>
            </a:r>
            <a:r>
              <a:rPr lang="ar-EG" sz="2000" dirty="0" smtClean="0">
                <a:latin typeface="Times New Roman" pitchFamily="18" charset="0"/>
              </a:rPr>
              <a:t>بين </a:t>
            </a:r>
            <a:r>
              <a:rPr lang="ar-EG" sz="2000" dirty="0">
                <a:latin typeface="Times New Roman" pitchFamily="18" charset="0"/>
              </a:rPr>
              <a:t>خصائص قواعد البيانات، وأدوات التحرير النصي، ومنصات إدارة المشاريع، وأنظمة إدارة المستندات، مما يجعله ظاهرةً فريدة في مشهد الأدوات الإنتاجية الحديثة.</a:t>
            </a:r>
          </a:p>
        </p:txBody>
      </p:sp>
      <p:sp>
        <p:nvSpPr>
          <p:cNvPr id="12" name="TextBox 11"/>
          <p:cNvSpPr txBox="1"/>
          <p:nvPr/>
        </p:nvSpPr>
        <p:spPr>
          <a:xfrm>
            <a:off x="2407795" y="1146081"/>
            <a:ext cx="7271055" cy="52322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Notion</a:t>
            </a:r>
            <a:endParaRPr lang="ar-EG"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012716887"/>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170372"/>
          </a:xfrm>
          <a:prstGeom prst="rect">
            <a:avLst/>
          </a:prstGeom>
          <a:noFill/>
        </p:spPr>
        <p:txBody>
          <a:bodyPr wrap="square" anchor="t">
            <a:spAutoFit/>
          </a:bodyPr>
          <a:lstStyle/>
          <a:p>
            <a:pPr algn="just">
              <a:lnSpc>
                <a:spcPct val="150000"/>
              </a:lnSpc>
              <a:spcBef>
                <a:spcPts val="600"/>
              </a:spcBef>
            </a:pPr>
            <a:r>
              <a:rPr lang="en-US" sz="1600" b="1" dirty="0"/>
              <a:t>Databases</a:t>
            </a:r>
            <a:r>
              <a:rPr lang="en-US" sz="1600" dirty="0"/>
              <a:t> form the backbone of the platform, transforming from traditional tables into dynamic entities viewable from multiple perspectives</a:t>
            </a:r>
            <a:r>
              <a:rPr lang="en-US" sz="1600" dirty="0" smtClean="0"/>
              <a:t>: </a:t>
            </a:r>
            <a:endParaRPr lang="ar-EG" sz="1600" dirty="0" smtClean="0"/>
          </a:p>
          <a:p>
            <a:pPr algn="just">
              <a:lnSpc>
                <a:spcPct val="150000"/>
              </a:lnSpc>
              <a:spcBef>
                <a:spcPts val="600"/>
              </a:spcBef>
            </a:pPr>
            <a:r>
              <a:rPr lang="en-US" sz="1600" dirty="0" smtClean="0"/>
              <a:t>Table View</a:t>
            </a:r>
            <a:endParaRPr lang="ar-EG" sz="1600" dirty="0" smtClean="0"/>
          </a:p>
          <a:p>
            <a:pPr algn="just">
              <a:lnSpc>
                <a:spcPct val="150000"/>
              </a:lnSpc>
              <a:spcBef>
                <a:spcPts val="600"/>
              </a:spcBef>
            </a:pPr>
            <a:r>
              <a:rPr lang="en-US" sz="1600" dirty="0" smtClean="0"/>
              <a:t>List View</a:t>
            </a:r>
            <a:endParaRPr lang="ar-EG" sz="1600" dirty="0" smtClean="0"/>
          </a:p>
          <a:p>
            <a:pPr algn="just">
              <a:lnSpc>
                <a:spcPct val="150000"/>
              </a:lnSpc>
              <a:spcBef>
                <a:spcPts val="600"/>
              </a:spcBef>
            </a:pPr>
            <a:r>
              <a:rPr lang="en-US" sz="1600" dirty="0" smtClean="0"/>
              <a:t>Calendar View</a:t>
            </a:r>
            <a:endParaRPr lang="ar-EG" sz="1600" dirty="0" smtClean="0"/>
          </a:p>
          <a:p>
            <a:pPr algn="just">
              <a:lnSpc>
                <a:spcPct val="150000"/>
              </a:lnSpc>
              <a:spcBef>
                <a:spcPts val="600"/>
              </a:spcBef>
            </a:pPr>
            <a:r>
              <a:rPr lang="en-US" sz="1600" dirty="0" smtClean="0"/>
              <a:t>Gallery View</a:t>
            </a:r>
            <a:endParaRPr lang="ar-EG" sz="1600" dirty="0" smtClean="0"/>
          </a:p>
          <a:p>
            <a:pPr algn="just">
              <a:lnSpc>
                <a:spcPct val="150000"/>
              </a:lnSpc>
              <a:spcBef>
                <a:spcPts val="600"/>
              </a:spcBef>
            </a:pPr>
            <a:r>
              <a:rPr lang="en-US" sz="1600" dirty="0" smtClean="0"/>
              <a:t>This </a:t>
            </a:r>
            <a:r>
              <a:rPr lang="en-US" sz="1600" dirty="0"/>
              <a:t>multiplicity of views allows for the most appropriate representation of data for the desired context and purpose, enhancing the flexibility of analysis and information management.</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881897"/>
          </a:xfrm>
          <a:prstGeom prst="rect">
            <a:avLst/>
          </a:prstGeom>
          <a:noFill/>
        </p:spPr>
        <p:txBody>
          <a:bodyPr wrap="square" anchor="t">
            <a:spAutoFit/>
          </a:bodyPr>
          <a:lstStyle/>
          <a:p>
            <a:pPr algn="r" rtl="1">
              <a:lnSpc>
                <a:spcPct val="107000"/>
              </a:lnSpc>
              <a:spcAft>
                <a:spcPts val="800"/>
              </a:spcAft>
            </a:pPr>
            <a:r>
              <a:rPr lang="ar-EG" sz="2000" dirty="0" smtClean="0">
                <a:latin typeface="Calibri" panose="020F0502020204030204" pitchFamily="34" charset="0"/>
                <a:ea typeface="Calibri" panose="020F0502020204030204" pitchFamily="34" charset="0"/>
              </a:rPr>
              <a:t>تمثل</a:t>
            </a:r>
            <a:r>
              <a:rPr lang="ar-SA" sz="2000" dirty="0">
                <a:latin typeface="Calibri" panose="020F0502020204030204" pitchFamily="34" charset="0"/>
                <a:ea typeface="Calibri" panose="020F0502020204030204" pitchFamily="34" charset="0"/>
              </a:rPr>
              <a:t> </a:t>
            </a:r>
            <a:r>
              <a:rPr lang="en-US" sz="2000" b="1" dirty="0">
                <a:latin typeface="Times New Roman" panose="02020603050405020304" pitchFamily="18" charset="0"/>
                <a:ea typeface="Calibri" panose="020F0502020204030204" pitchFamily="34" charset="0"/>
              </a:rPr>
              <a:t>"</a:t>
            </a:r>
            <a:r>
              <a:rPr lang="ar-SA" sz="2000" b="1" dirty="0">
                <a:latin typeface="Calibri" panose="020F0502020204030204" pitchFamily="34" charset="0"/>
                <a:ea typeface="Calibri" panose="020F0502020204030204" pitchFamily="34" charset="0"/>
              </a:rPr>
              <a:t>قواعد </a:t>
            </a:r>
            <a:r>
              <a:rPr lang="ar-SA" sz="2000" b="1" dirty="0" smtClean="0">
                <a:latin typeface="Calibri" panose="020F0502020204030204" pitchFamily="34" charset="0"/>
                <a:ea typeface="Calibri" panose="020F0502020204030204" pitchFamily="34" charset="0"/>
              </a:rPr>
              <a:t>البيانات</a:t>
            </a:r>
            <a:r>
              <a:rPr lang="ar-EG" sz="2000" b="1" dirty="0" smtClean="0">
                <a:latin typeface="Times New Roman" panose="02020603050405020304" pitchFamily="18" charset="0"/>
                <a:ea typeface="Calibri" panose="020F0502020204030204" pitchFamily="34" charset="0"/>
              </a:rPr>
              <a:t>"</a:t>
            </a:r>
            <a:r>
              <a:rPr lang="ar-EG" sz="2000" dirty="0" smtClean="0">
                <a:latin typeface="Calibri" panose="020F0502020204030204" pitchFamily="34" charset="0"/>
                <a:ea typeface="Calibri" panose="020F0502020204030204" pitchFamily="34" charset="0"/>
              </a:rPr>
              <a:t> ال</a:t>
            </a:r>
            <a:r>
              <a:rPr lang="ar-SA" sz="2000" dirty="0" smtClean="0">
                <a:latin typeface="Calibri" panose="020F0502020204030204" pitchFamily="34" charset="0"/>
                <a:ea typeface="Calibri" panose="020F0502020204030204" pitchFamily="34" charset="0"/>
              </a:rPr>
              <a:t>عمود </a:t>
            </a:r>
            <a:r>
              <a:rPr lang="ar-SA" sz="2000" dirty="0">
                <a:latin typeface="Calibri" panose="020F0502020204030204" pitchFamily="34" charset="0"/>
                <a:ea typeface="Calibri" panose="020F0502020204030204" pitchFamily="34" charset="0"/>
              </a:rPr>
              <a:t>الفقري للمنصة، حيث تتحول هذه القواعد من كونها جداول تقليدية إلى كيانات ديناميكية قابلة للعرض من خلال وجهات نظر متعددة</a:t>
            </a:r>
            <a:r>
              <a:rPr lang="en-US" sz="2000" dirty="0">
                <a:latin typeface="Times New Roman" panose="02020603050405020304" pitchFamily="18" charset="0"/>
                <a:ea typeface="Calibri" panose="020F0502020204030204" pitchFamily="34" charset="0"/>
              </a:rPr>
              <a:t>:</a:t>
            </a:r>
            <a:endParaRPr lang="en-US" sz="2000" dirty="0">
              <a:latin typeface="Calibri" panose="020F0502020204030204" pitchFamily="34" charset="0"/>
              <a:ea typeface="Calibri" panose="020F0502020204030204" pitchFamily="34" charset="0"/>
            </a:endParaRPr>
          </a:p>
          <a:p>
            <a:pPr lvl="0" algn="r" rtl="1">
              <a:lnSpc>
                <a:spcPct val="107000"/>
              </a:lnSpc>
              <a:spcAft>
                <a:spcPts val="800"/>
              </a:spcAft>
              <a:buSzPts val="1000"/>
              <a:tabLst>
                <a:tab pos="457200" algn="l"/>
              </a:tabLst>
            </a:pPr>
            <a:r>
              <a:rPr lang="ar-SA" sz="2000" dirty="0">
                <a:latin typeface="Calibri" panose="020F0502020204030204" pitchFamily="34" charset="0"/>
                <a:ea typeface="Calibri" panose="020F0502020204030204" pitchFamily="34" charset="0"/>
              </a:rPr>
              <a:t>عرض الجدول</a:t>
            </a:r>
            <a:r>
              <a:rPr lang="en-US" sz="2000" dirty="0">
                <a:latin typeface="Times New Roman" panose="02020603050405020304" pitchFamily="18" charset="0"/>
                <a:ea typeface="Calibri" panose="020F0502020204030204" pitchFamily="34" charset="0"/>
              </a:rPr>
              <a:t> </a:t>
            </a:r>
            <a:endParaRPr lang="en-US" sz="2000" dirty="0">
              <a:latin typeface="Calibri" panose="020F0502020204030204" pitchFamily="34" charset="0"/>
              <a:ea typeface="Calibri" panose="020F0502020204030204" pitchFamily="34" charset="0"/>
            </a:endParaRPr>
          </a:p>
          <a:p>
            <a:pPr lvl="0" algn="r" rtl="1">
              <a:lnSpc>
                <a:spcPct val="107000"/>
              </a:lnSpc>
              <a:spcAft>
                <a:spcPts val="800"/>
              </a:spcAft>
              <a:buSzPts val="1000"/>
              <a:tabLst>
                <a:tab pos="457200" algn="l"/>
              </a:tabLst>
            </a:pPr>
            <a:r>
              <a:rPr lang="ar-SA" sz="2000" dirty="0">
                <a:latin typeface="Calibri" panose="020F0502020204030204" pitchFamily="34" charset="0"/>
                <a:ea typeface="Calibri" panose="020F0502020204030204" pitchFamily="34" charset="0"/>
              </a:rPr>
              <a:t>عرض القائمة</a:t>
            </a:r>
            <a:r>
              <a:rPr lang="en-US" sz="2000" dirty="0">
                <a:latin typeface="Times New Roman" panose="02020603050405020304" pitchFamily="18" charset="0"/>
                <a:ea typeface="Calibri" panose="020F0502020204030204" pitchFamily="34" charset="0"/>
              </a:rPr>
              <a:t> </a:t>
            </a:r>
            <a:endParaRPr lang="en-US" sz="2000" dirty="0">
              <a:latin typeface="Calibri" panose="020F0502020204030204" pitchFamily="34" charset="0"/>
              <a:ea typeface="Calibri" panose="020F0502020204030204" pitchFamily="34" charset="0"/>
            </a:endParaRPr>
          </a:p>
          <a:p>
            <a:pPr lvl="0" algn="r" rtl="1">
              <a:lnSpc>
                <a:spcPct val="107000"/>
              </a:lnSpc>
              <a:spcAft>
                <a:spcPts val="800"/>
              </a:spcAft>
              <a:buSzPts val="1000"/>
              <a:tabLst>
                <a:tab pos="457200" algn="l"/>
              </a:tabLst>
            </a:pPr>
            <a:r>
              <a:rPr lang="ar-SA" sz="2000" dirty="0">
                <a:latin typeface="Calibri" panose="020F0502020204030204" pitchFamily="34" charset="0"/>
                <a:ea typeface="Calibri" panose="020F0502020204030204" pitchFamily="34" charset="0"/>
              </a:rPr>
              <a:t>عرض التقويم</a:t>
            </a:r>
            <a:r>
              <a:rPr lang="en-US" sz="2000" dirty="0">
                <a:latin typeface="Times New Roman" panose="02020603050405020304" pitchFamily="18" charset="0"/>
                <a:ea typeface="Calibri" panose="020F0502020204030204" pitchFamily="34" charset="0"/>
              </a:rPr>
              <a:t> </a:t>
            </a:r>
            <a:endParaRPr lang="en-US" sz="2000" dirty="0">
              <a:latin typeface="Calibri" panose="020F0502020204030204" pitchFamily="34" charset="0"/>
              <a:ea typeface="Calibri" panose="020F0502020204030204" pitchFamily="34" charset="0"/>
            </a:endParaRPr>
          </a:p>
          <a:p>
            <a:pPr lvl="0" algn="r" rtl="1">
              <a:lnSpc>
                <a:spcPct val="107000"/>
              </a:lnSpc>
              <a:spcAft>
                <a:spcPts val="800"/>
              </a:spcAft>
              <a:buSzPts val="1000"/>
              <a:tabLst>
                <a:tab pos="457200" algn="l"/>
              </a:tabLst>
            </a:pPr>
            <a:r>
              <a:rPr lang="ar-SA" sz="2000" dirty="0">
                <a:latin typeface="Calibri" panose="020F0502020204030204" pitchFamily="34" charset="0"/>
                <a:ea typeface="Calibri" panose="020F0502020204030204" pitchFamily="34" charset="0"/>
              </a:rPr>
              <a:t>عرض المعرض</a:t>
            </a:r>
            <a:r>
              <a:rPr lang="en-US" sz="2000" dirty="0">
                <a:latin typeface="Times New Roman" panose="02020603050405020304" pitchFamily="18" charset="0"/>
                <a:ea typeface="Calibri" panose="020F0502020204030204" pitchFamily="34" charset="0"/>
              </a:rPr>
              <a:t> </a:t>
            </a:r>
            <a:endParaRPr lang="en-US" sz="2000" dirty="0">
              <a:latin typeface="Calibri" panose="020F0502020204030204" pitchFamily="34" charset="0"/>
              <a:ea typeface="Calibri" panose="020F0502020204030204" pitchFamily="34" charset="0"/>
            </a:endParaRPr>
          </a:p>
          <a:p>
            <a:pPr algn="r" rtl="1">
              <a:lnSpc>
                <a:spcPct val="107000"/>
              </a:lnSpc>
              <a:spcAft>
                <a:spcPts val="800"/>
              </a:spcAft>
            </a:pPr>
            <a:r>
              <a:rPr lang="ar-SA" sz="2000" dirty="0">
                <a:latin typeface="Calibri" panose="020F0502020204030204" pitchFamily="34" charset="0"/>
                <a:ea typeface="Calibri" panose="020F0502020204030204" pitchFamily="34" charset="0"/>
              </a:rPr>
              <a:t>هذا التعدد في وجهات النظر يسمح بتمثيل البيانات نفسها بالشكل الأنسب للسياق والغرض المطلوب، مما يعزز من مرونة التحليل وإدارة المعلومات</a:t>
            </a:r>
            <a:r>
              <a:rPr lang="en-US" sz="2000" dirty="0">
                <a:latin typeface="Times New Roman" panose="02020603050405020304" pitchFamily="18" charset="0"/>
                <a:ea typeface="Calibri" panose="020F0502020204030204" pitchFamily="34" charset="0"/>
              </a:rPr>
              <a:t>.</a:t>
            </a:r>
            <a:endParaRPr lang="en-US" sz="2000" dirty="0">
              <a:effectLst/>
              <a:latin typeface="Calibri" panose="020F0502020204030204" pitchFamily="34" charset="0"/>
              <a:ea typeface="Calibri" panose="020F0502020204030204" pitchFamily="34" charset="0"/>
            </a:endParaRPr>
          </a:p>
        </p:txBody>
      </p:sp>
      <p:sp>
        <p:nvSpPr>
          <p:cNvPr id="15" name="TextBox 14"/>
          <p:cNvSpPr txBox="1"/>
          <p:nvPr/>
        </p:nvSpPr>
        <p:spPr>
          <a:xfrm>
            <a:off x="2407795" y="1146081"/>
            <a:ext cx="7271055" cy="52322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Notion</a:t>
            </a:r>
            <a:endParaRPr lang="ar-EG"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71896397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462760"/>
          </a:xfrm>
          <a:prstGeom prst="rect">
            <a:avLst/>
          </a:prstGeom>
          <a:noFill/>
        </p:spPr>
        <p:txBody>
          <a:bodyPr wrap="square" anchor="t">
            <a:spAutoFit/>
          </a:bodyPr>
          <a:lstStyle/>
          <a:p>
            <a:pPr algn="just">
              <a:lnSpc>
                <a:spcPct val="150000"/>
              </a:lnSpc>
              <a:spcBef>
                <a:spcPts val="600"/>
              </a:spcBef>
            </a:pPr>
            <a:r>
              <a:rPr lang="en-US" sz="1600" b="1" dirty="0"/>
              <a:t>Applications and Functional </a:t>
            </a:r>
            <a:r>
              <a:rPr lang="en-US" sz="1600" b="1" dirty="0" smtClean="0"/>
              <a:t>Areas</a:t>
            </a:r>
            <a:endParaRPr lang="ar-EG" sz="1600" b="1" dirty="0" smtClean="0"/>
          </a:p>
          <a:p>
            <a:pPr algn="just">
              <a:lnSpc>
                <a:spcPct val="150000"/>
              </a:lnSpc>
              <a:spcBef>
                <a:spcPts val="600"/>
              </a:spcBef>
            </a:pPr>
            <a:r>
              <a:rPr lang="en-US" sz="1600" dirty="0" smtClean="0"/>
              <a:t>Notion's </a:t>
            </a:r>
            <a:r>
              <a:rPr lang="en-US" sz="1600" dirty="0"/>
              <a:t>use cases vary across multiple levels</a:t>
            </a:r>
            <a:r>
              <a:rPr lang="en-US" sz="1600" dirty="0" smtClean="0"/>
              <a:t>:</a:t>
            </a:r>
            <a:endParaRPr lang="ar-EG" sz="1600" dirty="0" smtClean="0"/>
          </a:p>
          <a:p>
            <a:pPr marL="342900" indent="-342900" algn="just">
              <a:lnSpc>
                <a:spcPct val="150000"/>
              </a:lnSpc>
              <a:spcBef>
                <a:spcPts val="600"/>
              </a:spcBef>
              <a:buAutoNum type="arabicPeriod"/>
            </a:pPr>
            <a:r>
              <a:rPr lang="en-US" sz="1600" b="1" dirty="0" smtClean="0"/>
              <a:t>On </a:t>
            </a:r>
            <a:r>
              <a:rPr lang="en-US" sz="1600" b="1" dirty="0"/>
              <a:t>an individual level: </a:t>
            </a:r>
            <a:r>
              <a:rPr lang="en-US" sz="1600" dirty="0"/>
              <a:t>It serves as a comprehensive personal organizer, knowledge repository, and space for personal strategic planning and habit tracking</a:t>
            </a:r>
            <a:r>
              <a:rPr lang="en-US" sz="1600" dirty="0" smtClean="0"/>
              <a:t>.</a:t>
            </a:r>
            <a:endParaRPr lang="ar-EG" sz="1600" dirty="0" smtClean="0"/>
          </a:p>
          <a:p>
            <a:pPr marL="342900" indent="-342900" algn="just">
              <a:lnSpc>
                <a:spcPct val="150000"/>
              </a:lnSpc>
              <a:spcBef>
                <a:spcPts val="600"/>
              </a:spcBef>
              <a:buAutoNum type="arabicPeriod"/>
            </a:pPr>
            <a:r>
              <a:rPr lang="en-US" sz="1600" b="1" dirty="0" smtClean="0"/>
              <a:t>Within </a:t>
            </a:r>
            <a:r>
              <a:rPr lang="en-US" sz="1600" b="1" dirty="0"/>
              <a:t>work teams: </a:t>
            </a:r>
            <a:r>
              <a:rPr lang="en-US" sz="1600" dirty="0"/>
              <a:t>It serves as a central collaborative platform for workflow management, project tracking, and preserving organizational knowledge</a:t>
            </a:r>
            <a:r>
              <a:rPr lang="en-US" sz="1600" dirty="0" smtClean="0"/>
              <a:t>.</a:t>
            </a:r>
            <a:endParaRPr lang="ar-EG" sz="1600" dirty="0" smtClean="0"/>
          </a:p>
          <a:p>
            <a:pPr marL="342900" indent="-342900" algn="just">
              <a:lnSpc>
                <a:spcPct val="150000"/>
              </a:lnSpc>
              <a:spcBef>
                <a:spcPts val="600"/>
              </a:spcBef>
              <a:buAutoNum type="arabicPeriod"/>
            </a:pPr>
            <a:r>
              <a:rPr lang="en-US" sz="1600" b="1" dirty="0" smtClean="0"/>
              <a:t>In </a:t>
            </a:r>
            <a:r>
              <a:rPr lang="en-US" sz="1600" b="1" dirty="0"/>
              <a:t>academia: </a:t>
            </a:r>
            <a:r>
              <a:rPr lang="en-US" sz="1600" dirty="0"/>
              <a:t>It is an effective tool for organizing research materials, taking methodological notes, and managing coursework and group projects.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108625"/>
          </a:xfrm>
          <a:prstGeom prst="rect">
            <a:avLst/>
          </a:prstGeom>
          <a:noFill/>
        </p:spPr>
        <p:txBody>
          <a:bodyPr wrap="square" anchor="t">
            <a:spAutoFit/>
          </a:bodyPr>
          <a:lstStyle/>
          <a:p>
            <a:pPr algn="justLow" rtl="1">
              <a:lnSpc>
                <a:spcPct val="107000"/>
              </a:lnSpc>
              <a:spcAft>
                <a:spcPts val="800"/>
              </a:spcAft>
            </a:pPr>
            <a:r>
              <a:rPr lang="ar-EG" sz="2000" b="1" dirty="0">
                <a:latin typeface="Calibri" panose="020F0502020204030204" pitchFamily="34" charset="0"/>
                <a:ea typeface="Calibri" panose="020F0502020204030204" pitchFamily="34" charset="0"/>
              </a:rPr>
              <a:t>المجالات التطبيقية والوظيفية</a:t>
            </a:r>
          </a:p>
          <a:p>
            <a:pPr algn="justLow" rtl="1">
              <a:lnSpc>
                <a:spcPct val="107000"/>
              </a:lnSpc>
              <a:spcAft>
                <a:spcPts val="800"/>
              </a:spcAft>
            </a:pPr>
            <a:r>
              <a:rPr lang="ar-EG" sz="2000" dirty="0">
                <a:latin typeface="Calibri" panose="020F0502020204030204" pitchFamily="34" charset="0"/>
                <a:ea typeface="Calibri" panose="020F0502020204030204" pitchFamily="34" charset="0"/>
              </a:rPr>
              <a:t>تتنوع حالات استخدام </a:t>
            </a:r>
            <a:r>
              <a:rPr lang="en-US" sz="2000" dirty="0" smtClean="0">
                <a:latin typeface="Calibri" panose="020F0502020204030204" pitchFamily="34" charset="0"/>
                <a:ea typeface="Calibri" panose="020F0502020204030204" pitchFamily="34" charset="0"/>
              </a:rPr>
              <a:t>Notion </a:t>
            </a:r>
            <a:r>
              <a:rPr lang="ar-EG" sz="2000" dirty="0" smtClean="0">
                <a:latin typeface="Calibri" panose="020F0502020204030204" pitchFamily="34" charset="0"/>
                <a:ea typeface="Calibri" panose="020F0502020204030204" pitchFamily="34" charset="0"/>
              </a:rPr>
              <a:t> عبر </a:t>
            </a:r>
            <a:r>
              <a:rPr lang="ar-EG" sz="2000" dirty="0">
                <a:latin typeface="Calibri" panose="020F0502020204030204" pitchFamily="34" charset="0"/>
                <a:ea typeface="Calibri" panose="020F0502020204030204" pitchFamily="34" charset="0"/>
              </a:rPr>
              <a:t>مستويات متعددة:</a:t>
            </a:r>
          </a:p>
          <a:p>
            <a:pPr algn="justLow" rtl="1">
              <a:lnSpc>
                <a:spcPct val="107000"/>
              </a:lnSpc>
              <a:spcAft>
                <a:spcPts val="800"/>
              </a:spcAft>
            </a:pPr>
            <a:r>
              <a:rPr lang="ar-EG" sz="2000" b="1" dirty="0" smtClean="0">
                <a:latin typeface="Calibri" panose="020F0502020204030204" pitchFamily="34" charset="0"/>
                <a:ea typeface="Calibri" panose="020F0502020204030204" pitchFamily="34" charset="0"/>
              </a:rPr>
              <a:t>1.على </a:t>
            </a:r>
            <a:r>
              <a:rPr lang="ar-EG" sz="2000" b="1" dirty="0">
                <a:latin typeface="Calibri" panose="020F0502020204030204" pitchFamily="34" charset="0"/>
                <a:ea typeface="Calibri" panose="020F0502020204030204" pitchFamily="34" charset="0"/>
              </a:rPr>
              <a:t>المستوى الفردي: </a:t>
            </a:r>
            <a:r>
              <a:rPr lang="ar-EG" sz="2000" dirty="0">
                <a:latin typeface="Calibri" panose="020F0502020204030204" pitchFamily="34" charset="0"/>
                <a:ea typeface="Calibri" panose="020F0502020204030204" pitchFamily="34" charset="0"/>
              </a:rPr>
              <a:t>يُستخدم كمنظمة شخصية شاملة، ومدونة للمعارف، ومساحة للتخطيط الاستراتيجي الشخصي ومتابعة العادات.</a:t>
            </a:r>
          </a:p>
          <a:p>
            <a:pPr algn="justLow" rtl="1">
              <a:lnSpc>
                <a:spcPct val="107000"/>
              </a:lnSpc>
              <a:spcAft>
                <a:spcPts val="800"/>
              </a:spcAft>
            </a:pPr>
            <a:r>
              <a:rPr lang="ar-EG" sz="2000" b="1" dirty="0" smtClean="0">
                <a:latin typeface="Calibri" panose="020F0502020204030204" pitchFamily="34" charset="0"/>
                <a:ea typeface="Calibri" panose="020F0502020204030204" pitchFamily="34" charset="0"/>
              </a:rPr>
              <a:t>2.في </a:t>
            </a:r>
            <a:r>
              <a:rPr lang="ar-EG" sz="2000" b="1" dirty="0">
                <a:latin typeface="Calibri" panose="020F0502020204030204" pitchFamily="34" charset="0"/>
                <a:ea typeface="Calibri" panose="020F0502020204030204" pitchFamily="34" charset="0"/>
              </a:rPr>
              <a:t>نطاق الفرق العملية: </a:t>
            </a:r>
            <a:r>
              <a:rPr lang="ar-EG" sz="2000" dirty="0">
                <a:latin typeface="Calibri" panose="020F0502020204030204" pitchFamily="34" charset="0"/>
                <a:ea typeface="Calibri" panose="020F0502020204030204" pitchFamily="34" charset="0"/>
              </a:rPr>
              <a:t>يخدم كمنصة تعاونية مركزية لإدارة سير العمل، وتتبع المشاريع، لحفظ المعرفة المؤسسية.</a:t>
            </a:r>
          </a:p>
          <a:p>
            <a:pPr algn="justLow" rtl="1">
              <a:lnSpc>
                <a:spcPct val="107000"/>
              </a:lnSpc>
              <a:spcAft>
                <a:spcPts val="800"/>
              </a:spcAft>
            </a:pPr>
            <a:r>
              <a:rPr lang="ar-EG" sz="2000" b="1" dirty="0" smtClean="0">
                <a:latin typeface="Calibri" panose="020F0502020204030204" pitchFamily="34" charset="0"/>
                <a:ea typeface="Calibri" panose="020F0502020204030204" pitchFamily="34" charset="0"/>
              </a:rPr>
              <a:t>3.في </a:t>
            </a:r>
            <a:r>
              <a:rPr lang="ar-EG" sz="2000" b="1" dirty="0">
                <a:latin typeface="Calibri" panose="020F0502020204030204" pitchFamily="34" charset="0"/>
                <a:ea typeface="Calibri" panose="020F0502020204030204" pitchFamily="34" charset="0"/>
              </a:rPr>
              <a:t>المجال الأكاديمي: </a:t>
            </a:r>
            <a:r>
              <a:rPr lang="ar-EG" sz="2000" dirty="0">
                <a:latin typeface="Calibri" panose="020F0502020204030204" pitchFamily="34" charset="0"/>
                <a:ea typeface="Calibri" panose="020F0502020204030204" pitchFamily="34" charset="0"/>
              </a:rPr>
              <a:t>يمثل أداة فعالة لتنظيم المواد البحثية، وتدوين الملاحظات المنهجية، وإدارة المهام الدراسية والمشاريع الجماعية.</a:t>
            </a:r>
            <a:endParaRPr lang="en-US" sz="1600" dirty="0">
              <a:effectLst/>
              <a:latin typeface="Calibri" panose="020F0502020204030204" pitchFamily="34" charset="0"/>
              <a:ea typeface="Calibri" panose="020F0502020204030204" pitchFamily="34" charset="0"/>
            </a:endParaRPr>
          </a:p>
        </p:txBody>
      </p:sp>
      <p:sp>
        <p:nvSpPr>
          <p:cNvPr id="15" name="TextBox 14"/>
          <p:cNvSpPr txBox="1"/>
          <p:nvPr/>
        </p:nvSpPr>
        <p:spPr>
          <a:xfrm>
            <a:off x="2407795" y="1146081"/>
            <a:ext cx="7271055" cy="52322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Notion</a:t>
            </a:r>
            <a:endParaRPr lang="ar-EG"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75350960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387" y="1899089"/>
            <a:ext cx="4828614" cy="4584765"/>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59871" y="1953299"/>
            <a:ext cx="5463779" cy="4476347"/>
          </a:xfrm>
          <a:prstGeom prst="rect">
            <a:avLst/>
          </a:prstGeom>
        </p:spPr>
      </p:pic>
      <p:cxnSp>
        <p:nvCxnSpPr>
          <p:cNvPr id="6" name="Straight Connector 5"/>
          <p:cNvCxnSpPr/>
          <p:nvPr/>
        </p:nvCxnSpPr>
        <p:spPr>
          <a:xfrm>
            <a:off x="5710687" y="1725117"/>
            <a:ext cx="69011" cy="4865421"/>
          </a:xfrm>
          <a:prstGeom prst="line">
            <a:avLst/>
          </a:prstGeom>
        </p:spPr>
        <p:style>
          <a:lnRef idx="3">
            <a:schemeClr val="accent5"/>
          </a:lnRef>
          <a:fillRef idx="0">
            <a:schemeClr val="accent5"/>
          </a:fillRef>
          <a:effectRef idx="2">
            <a:schemeClr val="accent5"/>
          </a:effectRef>
          <a:fontRef idx="minor">
            <a:schemeClr val="tx1"/>
          </a:fontRef>
        </p:style>
      </p:cxnSp>
      <p:sp>
        <p:nvSpPr>
          <p:cNvPr id="19" name="TextBox 18"/>
          <p:cNvSpPr txBox="1"/>
          <p:nvPr/>
        </p:nvSpPr>
        <p:spPr>
          <a:xfrm>
            <a:off x="132599" y="3691459"/>
            <a:ext cx="414068" cy="707886"/>
          </a:xfrm>
          <a:prstGeom prst="rect">
            <a:avLst/>
          </a:prstGeom>
          <a:noFill/>
        </p:spPr>
        <p:txBody>
          <a:bodyPr wrap="square" rtlCol="0">
            <a:spAutoFit/>
          </a:bodyPr>
          <a:lstStyle/>
          <a:p>
            <a:r>
              <a:rPr lang="ar-EG" sz="4000" b="1" u="sng" dirty="0" smtClean="0">
                <a:solidFill>
                  <a:srgbClr val="FF0000"/>
                </a:solidFill>
              </a:rPr>
              <a:t>1</a:t>
            </a:r>
            <a:endParaRPr lang="en-US" sz="2800" b="1" u="sng" dirty="0">
              <a:solidFill>
                <a:srgbClr val="FF0000"/>
              </a:solidFill>
            </a:endParaRPr>
          </a:p>
        </p:txBody>
      </p:sp>
      <p:sp>
        <p:nvSpPr>
          <p:cNvPr id="23" name="TextBox 22"/>
          <p:cNvSpPr txBox="1"/>
          <p:nvPr/>
        </p:nvSpPr>
        <p:spPr>
          <a:xfrm>
            <a:off x="11427781" y="3691459"/>
            <a:ext cx="414068" cy="707886"/>
          </a:xfrm>
          <a:prstGeom prst="rect">
            <a:avLst/>
          </a:prstGeom>
          <a:noFill/>
        </p:spPr>
        <p:txBody>
          <a:bodyPr wrap="square" rtlCol="0">
            <a:spAutoFit/>
          </a:bodyPr>
          <a:lstStyle/>
          <a:p>
            <a:r>
              <a:rPr lang="ar-EG" sz="4000" b="1" u="sng" dirty="0" smtClean="0">
                <a:solidFill>
                  <a:srgbClr val="FF0000"/>
                </a:solidFill>
              </a:rPr>
              <a:t>2</a:t>
            </a:r>
            <a:endParaRPr lang="en-US" sz="2800" b="1" u="sng" dirty="0">
              <a:solidFill>
                <a:srgbClr val="FF0000"/>
              </a:solidFill>
            </a:endParaRPr>
          </a:p>
        </p:txBody>
      </p:sp>
      <p:sp>
        <p:nvSpPr>
          <p:cNvPr id="15" name="TextBox 14"/>
          <p:cNvSpPr txBox="1"/>
          <p:nvPr/>
        </p:nvSpPr>
        <p:spPr>
          <a:xfrm>
            <a:off x="2407795" y="1146081"/>
            <a:ext cx="7271055" cy="52322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Notion</a:t>
            </a:r>
            <a:endParaRPr lang="ar-EG"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1047958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408275"/>
            <a:ext cx="4222539"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Gamma</a:t>
            </a:r>
          </a:p>
        </p:txBody>
      </p:sp>
      <p:grpSp>
        <p:nvGrpSpPr>
          <p:cNvPr id="9" name="Group 8"/>
          <p:cNvGrpSpPr/>
          <p:nvPr/>
        </p:nvGrpSpPr>
        <p:grpSpPr>
          <a:xfrm>
            <a:off x="5642969" y="210445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95022" y="6323076"/>
            <a:ext cx="79393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TextBox 13"/>
          <p:cNvSpPr txBox="1"/>
          <p:nvPr/>
        </p:nvSpPr>
        <p:spPr>
          <a:xfrm>
            <a:off x="6848705" y="2601641"/>
            <a:ext cx="4777238"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Modern trends in presentation and writing skills</a:t>
            </a:r>
          </a:p>
          <a:p>
            <a:pPr algn="ctr"/>
            <a:r>
              <a:rPr lang="ar-EG" sz="2400" b="1" dirty="0">
                <a:solidFill>
                  <a:srgbClr val="00B0F0"/>
                </a:solidFill>
                <a:latin typeface="Alexandria" charset="0"/>
                <a:cs typeface="Alexandria" charset="0"/>
              </a:rPr>
              <a:t>الاتجاهات الحديثة في مهارات العرض والكتابة</a:t>
            </a:r>
          </a:p>
        </p:txBody>
      </p:sp>
    </p:spTree>
    <p:extLst>
      <p:ext uri="{BB962C8B-B14F-4D97-AF65-F5344CB8AC3E}">
        <p14:creationId xmlns:p14="http://schemas.microsoft.com/office/powerpoint/2010/main" val="1843512408"/>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407795" y="1087400"/>
            <a:ext cx="4007519" cy="584775"/>
          </a:xfrm>
          <a:prstGeom prst="rect">
            <a:avLst/>
          </a:prstGeom>
          <a:noFill/>
        </p:spPr>
        <p:txBody>
          <a:bodyPr wrap="square" rtlCol="0">
            <a:spAutoFit/>
          </a:bodyPr>
          <a:lstStyle/>
          <a:p>
            <a:r>
              <a:rPr lang="en-US" sz="3200" b="1" dirty="0" smtClean="0">
                <a:solidFill>
                  <a:srgbClr val="00B0F0"/>
                </a:solidFill>
                <a:latin typeface="Alexandria" charset="0"/>
                <a:cs typeface="Alexandria" charset="0"/>
              </a:rPr>
              <a:t>Gamma</a:t>
            </a:r>
            <a:endParaRPr lang="ar-EG" sz="3200" b="1" dirty="0">
              <a:solidFill>
                <a:srgbClr val="00B0F0"/>
              </a:solidFill>
              <a:latin typeface="Alexandria" charset="0"/>
              <a:cs typeface="Alexandria" charset="0"/>
            </a:endParaRP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814890"/>
          </a:xfrm>
          <a:prstGeom prst="rect">
            <a:avLst/>
          </a:prstGeom>
          <a:noFill/>
        </p:spPr>
        <p:txBody>
          <a:bodyPr wrap="square" anchor="t">
            <a:spAutoFit/>
          </a:bodyPr>
          <a:lstStyle/>
          <a:p>
            <a:pPr algn="just">
              <a:lnSpc>
                <a:spcPct val="150000"/>
              </a:lnSpc>
              <a:spcBef>
                <a:spcPts val="600"/>
              </a:spcBef>
            </a:pPr>
            <a:r>
              <a:rPr lang="en-US" sz="2000" dirty="0"/>
              <a:t>Gamma is an AI-powered content creation platform that allows users to create professional-looking presentations, documents, and mini-websites quickly and easily, without requiring advanced design skills or spending hours formatting</a:t>
            </a:r>
            <a:r>
              <a:rPr lang="en-US" sz="2000" dirty="0" smtClean="0"/>
              <a:t>.</a:t>
            </a:r>
            <a:endParaRPr lang="ar-EG" sz="2000" dirty="0" smtClean="0"/>
          </a:p>
          <a:p>
            <a:pPr algn="just">
              <a:lnSpc>
                <a:spcPct val="150000"/>
              </a:lnSpc>
              <a:spcBef>
                <a:spcPts val="600"/>
              </a:spcBef>
            </a:pPr>
            <a:r>
              <a:rPr lang="en-US" sz="2000" dirty="0" smtClean="0"/>
              <a:t>The </a:t>
            </a:r>
            <a:r>
              <a:rPr lang="en-US" sz="2000" dirty="0"/>
              <a:t>core idea behind Gamma is to remove complexity from the design process, with AI handling most of the work.</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862596"/>
          </a:xfrm>
          <a:prstGeom prst="rect">
            <a:avLst/>
          </a:prstGeom>
          <a:noFill/>
        </p:spPr>
        <p:txBody>
          <a:bodyPr wrap="square" anchor="t">
            <a:spAutoFit/>
          </a:bodyPr>
          <a:lstStyle/>
          <a:p>
            <a:pPr algn="justLow" rtl="1">
              <a:lnSpc>
                <a:spcPct val="150000"/>
              </a:lnSpc>
              <a:spcBef>
                <a:spcPts val="600"/>
              </a:spcBef>
            </a:pPr>
            <a:r>
              <a:rPr lang="en-US" sz="2000" dirty="0">
                <a:latin typeface="Times New Roman" pitchFamily="18" charset="0"/>
              </a:rPr>
              <a:t>Gamma </a:t>
            </a:r>
            <a:r>
              <a:rPr lang="ar-EG" sz="2000" dirty="0" smtClean="0">
                <a:latin typeface="Times New Roman" pitchFamily="18" charset="0"/>
              </a:rPr>
              <a:t> هي </a:t>
            </a:r>
            <a:r>
              <a:rPr lang="ar-EG" sz="2000" dirty="0">
                <a:latin typeface="Times New Roman" pitchFamily="18" charset="0"/>
              </a:rPr>
              <a:t>منصة ذكية لإنشاء المحتوى تعتمد على الذكاء الاصطناعي </a:t>
            </a:r>
            <a:r>
              <a:rPr lang="ar-EG" sz="2000" dirty="0" smtClean="0">
                <a:latin typeface="Times New Roman" pitchFamily="18" charset="0"/>
              </a:rPr>
              <a:t>تسمح </a:t>
            </a:r>
            <a:r>
              <a:rPr lang="ar-EG" sz="2000" dirty="0">
                <a:latin typeface="Times New Roman" pitchFamily="18" charset="0"/>
              </a:rPr>
              <a:t>للمستخدمين بإنشاء عروض تقديمية ومستندات ومواقع ويب مصغرة باحترافية وسرعة فائقة، دون الحاجة إلى مهارات تصميم متقدمة أو قضاء ساعات في التنسيق.</a:t>
            </a:r>
          </a:p>
          <a:p>
            <a:pPr algn="justLow" rtl="1">
              <a:lnSpc>
                <a:spcPct val="150000"/>
              </a:lnSpc>
              <a:spcBef>
                <a:spcPts val="600"/>
              </a:spcBef>
            </a:pPr>
            <a:r>
              <a:rPr lang="ar-EG" sz="2000" dirty="0">
                <a:latin typeface="Times New Roman" pitchFamily="18" charset="0"/>
              </a:rPr>
              <a:t>الفكرة الأساسية من </a:t>
            </a:r>
            <a:r>
              <a:rPr lang="en-US" sz="2000" dirty="0" smtClean="0">
                <a:latin typeface="Times New Roman" pitchFamily="18" charset="0"/>
              </a:rPr>
              <a:t>Gamma</a:t>
            </a:r>
            <a:r>
              <a:rPr lang="ar-EG" sz="2000" dirty="0">
                <a:latin typeface="Times New Roman" pitchFamily="18" charset="0"/>
              </a:rPr>
              <a:t> </a:t>
            </a:r>
            <a:r>
              <a:rPr lang="ar-EG" sz="2000" dirty="0" smtClean="0">
                <a:latin typeface="Times New Roman" pitchFamily="18" charset="0"/>
              </a:rPr>
              <a:t>هي </a:t>
            </a:r>
            <a:r>
              <a:rPr lang="ar-EG" sz="2000" dirty="0">
                <a:latin typeface="Times New Roman" pitchFamily="18" charset="0"/>
              </a:rPr>
              <a:t>إزالة التعقيد من عملية التصميم، حيث يتولى الذكاء الاصطناعي الجزء الأكبر من العمل.</a:t>
            </a:r>
          </a:p>
        </p:txBody>
      </p:sp>
    </p:spTree>
    <p:extLst>
      <p:ext uri="{BB962C8B-B14F-4D97-AF65-F5344CB8AC3E}">
        <p14:creationId xmlns:p14="http://schemas.microsoft.com/office/powerpoint/2010/main" val="273370946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093428"/>
          </a:xfrm>
          <a:prstGeom prst="rect">
            <a:avLst/>
          </a:prstGeom>
          <a:noFill/>
        </p:spPr>
        <p:txBody>
          <a:bodyPr wrap="square" anchor="t">
            <a:spAutoFit/>
          </a:bodyPr>
          <a:lstStyle/>
          <a:p>
            <a:pPr algn="just">
              <a:lnSpc>
                <a:spcPct val="150000"/>
              </a:lnSpc>
              <a:spcBef>
                <a:spcPts val="600"/>
              </a:spcBef>
            </a:pPr>
            <a:r>
              <a:rPr lang="en-US" sz="1600" b="1" dirty="0">
                <a:solidFill>
                  <a:srgbClr val="00AEEF"/>
                </a:solidFill>
              </a:rPr>
              <a:t>Key </a:t>
            </a:r>
            <a:r>
              <a:rPr lang="en-US" sz="1600" b="1" dirty="0" smtClean="0">
                <a:solidFill>
                  <a:srgbClr val="00AEEF"/>
                </a:solidFill>
              </a:rPr>
              <a:t>Features</a:t>
            </a:r>
            <a:endParaRPr lang="ar-EG" sz="1600" b="1" dirty="0" smtClean="0">
              <a:solidFill>
                <a:srgbClr val="00AEEF"/>
              </a:solidFill>
            </a:endParaRPr>
          </a:p>
          <a:p>
            <a:pPr algn="just">
              <a:lnSpc>
                <a:spcPct val="150000"/>
              </a:lnSpc>
              <a:spcBef>
                <a:spcPts val="600"/>
              </a:spcBef>
            </a:pPr>
            <a:r>
              <a:rPr lang="en-US" sz="1600" b="1" dirty="0" smtClean="0"/>
              <a:t>AI-Powered </a:t>
            </a:r>
            <a:r>
              <a:rPr lang="en-US" sz="1600" b="1" dirty="0"/>
              <a:t>Generation</a:t>
            </a:r>
            <a:r>
              <a:rPr lang="en-US" sz="1600" b="1" dirty="0" smtClean="0"/>
              <a:t>:</a:t>
            </a:r>
            <a:endParaRPr lang="ar-EG" sz="1600" b="1" dirty="0" smtClean="0"/>
          </a:p>
          <a:p>
            <a:pPr algn="just">
              <a:lnSpc>
                <a:spcPct val="150000"/>
              </a:lnSpc>
              <a:spcBef>
                <a:spcPts val="600"/>
              </a:spcBef>
            </a:pPr>
            <a:r>
              <a:rPr lang="en-US" sz="1600" dirty="0" smtClean="0"/>
              <a:t>This </a:t>
            </a:r>
            <a:r>
              <a:rPr lang="en-US" sz="1600" dirty="0"/>
              <a:t>is the most important feature. You simply input an idea or topic, and Gamma's AI will generate a complete structure, text content, and ready-made presentations in seconds</a:t>
            </a:r>
            <a:r>
              <a:rPr lang="en-US" sz="1600" dirty="0" smtClean="0"/>
              <a:t>.</a:t>
            </a:r>
            <a:endParaRPr lang="ar-EG" sz="1600" dirty="0" smtClean="0"/>
          </a:p>
          <a:p>
            <a:pPr algn="just">
              <a:lnSpc>
                <a:spcPct val="150000"/>
              </a:lnSpc>
              <a:spcBef>
                <a:spcPts val="600"/>
              </a:spcBef>
            </a:pPr>
            <a:r>
              <a:rPr lang="en-US" sz="1600" b="1" dirty="0" smtClean="0"/>
              <a:t>Automatic </a:t>
            </a:r>
            <a:r>
              <a:rPr lang="en-US" sz="1600" b="1" dirty="0"/>
              <a:t>Design and Formatting</a:t>
            </a:r>
            <a:r>
              <a:rPr lang="en-US" sz="1600" b="1" dirty="0" smtClean="0"/>
              <a:t>:</a:t>
            </a:r>
            <a:endParaRPr lang="ar-EG" sz="1600" b="1" dirty="0" smtClean="0"/>
          </a:p>
          <a:p>
            <a:pPr algn="just">
              <a:lnSpc>
                <a:spcPct val="150000"/>
              </a:lnSpc>
              <a:spcBef>
                <a:spcPts val="600"/>
              </a:spcBef>
            </a:pPr>
            <a:r>
              <a:rPr lang="en-US" sz="1600" dirty="0" smtClean="0"/>
              <a:t>No </a:t>
            </a:r>
            <a:r>
              <a:rPr lang="en-US" sz="1600" dirty="0"/>
              <a:t>need to worry about colors, fonts, spacing, or alignment</a:t>
            </a:r>
            <a:r>
              <a:rPr lang="en-US" sz="1600" dirty="0" smtClean="0"/>
              <a:t>.</a:t>
            </a:r>
            <a:r>
              <a:rPr lang="ar-EG" sz="1600" dirty="0" smtClean="0"/>
              <a:t> </a:t>
            </a:r>
            <a:r>
              <a:rPr lang="en-US" sz="1600" dirty="0" smtClean="0"/>
              <a:t>Gamma </a:t>
            </a:r>
            <a:r>
              <a:rPr lang="en-US" sz="1600" dirty="0"/>
              <a:t>uses easily customizable "tiles" or content blocks. The system automatically formats everything in a consistent and attractive way.</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979294"/>
          </a:xfrm>
          <a:prstGeom prst="rect">
            <a:avLst/>
          </a:prstGeom>
          <a:noFill/>
        </p:spPr>
        <p:txBody>
          <a:bodyPr wrap="square" anchor="t">
            <a:spAutoFit/>
          </a:bodyPr>
          <a:lstStyle/>
          <a:p>
            <a:pPr algn="r" rtl="1">
              <a:lnSpc>
                <a:spcPct val="107000"/>
              </a:lnSpc>
              <a:spcAft>
                <a:spcPts val="800"/>
              </a:spcAft>
            </a:pPr>
            <a:r>
              <a:rPr lang="ar-SA" b="1" dirty="0">
                <a:solidFill>
                  <a:srgbClr val="00AEEF"/>
                </a:solidFill>
                <a:latin typeface="Calibri" panose="020F0502020204030204" pitchFamily="34" charset="0"/>
                <a:ea typeface="Calibri" panose="020F0502020204030204" pitchFamily="34" charset="0"/>
                <a:cs typeface="Times New Roman" panose="02020603050405020304" pitchFamily="18" charset="0"/>
              </a:rPr>
              <a:t>المميزات الرئيسية</a:t>
            </a:r>
            <a:endParaRPr lang="en-US" sz="1400" dirty="0">
              <a:solidFill>
                <a:srgbClr val="00AEEF"/>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tabLst>
                <a:tab pos="457200" algn="l"/>
              </a:tabLst>
            </a:pPr>
            <a:r>
              <a:rPr lang="ar-SA" b="1" dirty="0">
                <a:latin typeface="Calibri" panose="020F0502020204030204" pitchFamily="34" charset="0"/>
                <a:ea typeface="Calibri" panose="020F0502020204030204" pitchFamily="34" charset="0"/>
              </a:rPr>
              <a:t>التوليد بالذكاء الاصطناعي</a:t>
            </a:r>
            <a:r>
              <a:rPr lang="en-US" b="1" dirty="0" smtClean="0">
                <a:latin typeface="Times New Roman" panose="02020603050405020304" pitchFamily="18" charset="0"/>
                <a:ea typeface="Calibri" panose="020F0502020204030204" pitchFamily="34" charset="0"/>
              </a:rPr>
              <a:t>:</a:t>
            </a:r>
            <a:endParaRPr lang="ar-EG" sz="1400" dirty="0" smtClean="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smtClean="0">
                <a:latin typeface="Calibri" panose="020F0502020204030204" pitchFamily="34" charset="0"/>
                <a:ea typeface="Calibri" panose="020F0502020204030204" pitchFamily="34" charset="0"/>
              </a:rPr>
              <a:t>هذه </a:t>
            </a:r>
            <a:r>
              <a:rPr lang="ar-SA" dirty="0">
                <a:latin typeface="Calibri" panose="020F0502020204030204" pitchFamily="34" charset="0"/>
                <a:ea typeface="Calibri" panose="020F0502020204030204" pitchFamily="34" charset="0"/>
              </a:rPr>
              <a:t>هي الميزة الأهم. يمكنك ببساطة إدخال فكرة أو </a:t>
            </a:r>
            <a:r>
              <a:rPr lang="ar-SA" dirty="0" smtClean="0">
                <a:latin typeface="Calibri" panose="020F0502020204030204" pitchFamily="34" charset="0"/>
                <a:ea typeface="Calibri" panose="020F0502020204030204" pitchFamily="34" charset="0"/>
              </a:rPr>
              <a:t>موضوع،</a:t>
            </a:r>
            <a:endParaRPr lang="ar-EG" dirty="0" smtClean="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smtClean="0">
                <a:latin typeface="Calibri" panose="020F0502020204030204" pitchFamily="34" charset="0"/>
                <a:ea typeface="Calibri" panose="020F0502020204030204" pitchFamily="34" charset="0"/>
              </a:rPr>
              <a:t>وسيقوم </a:t>
            </a:r>
            <a:r>
              <a:rPr lang="ar-SA" dirty="0">
                <a:latin typeface="Calibri" panose="020F0502020204030204" pitchFamily="34" charset="0"/>
                <a:ea typeface="Calibri" panose="020F0502020204030204" pitchFamily="34" charset="0"/>
              </a:rPr>
              <a:t>الذكاء الاصطناعي الخاص بـ</a:t>
            </a:r>
            <a:r>
              <a:rPr lang="en-US" dirty="0">
                <a:latin typeface="Times New Roman" panose="02020603050405020304" pitchFamily="18" charset="0"/>
                <a:ea typeface="Calibri" panose="020F0502020204030204" pitchFamily="34" charset="0"/>
              </a:rPr>
              <a:t> Gamma </a:t>
            </a:r>
            <a:r>
              <a:rPr lang="ar-SA" dirty="0">
                <a:latin typeface="Calibri" panose="020F0502020204030204" pitchFamily="34" charset="0"/>
                <a:ea typeface="Calibri" panose="020F0502020204030204" pitchFamily="34" charset="0"/>
              </a:rPr>
              <a:t>بإنشاء </a:t>
            </a:r>
            <a:r>
              <a:rPr lang="ar-SA" dirty="0" smtClean="0">
                <a:latin typeface="Calibri" panose="020F0502020204030204" pitchFamily="34" charset="0"/>
                <a:ea typeface="Calibri" panose="020F0502020204030204" pitchFamily="34" charset="0"/>
              </a:rPr>
              <a:t>هيكل</a:t>
            </a:r>
            <a:endParaRPr lang="ar-EG" dirty="0" smtClean="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smtClean="0">
                <a:latin typeface="Calibri" panose="020F0502020204030204" pitchFamily="34" charset="0"/>
                <a:ea typeface="Calibri" panose="020F0502020204030204" pitchFamily="34" charset="0"/>
              </a:rPr>
              <a:t>كامل </a:t>
            </a:r>
            <a:r>
              <a:rPr lang="ar-SA" dirty="0">
                <a:latin typeface="Calibri" panose="020F0502020204030204" pitchFamily="34" charset="0"/>
                <a:ea typeface="Calibri" panose="020F0502020204030204" pitchFamily="34" charset="0"/>
              </a:rPr>
              <a:t>ومحتوى نصي وعروض تقديمية جاهزة في ثوانٍ</a:t>
            </a:r>
            <a:r>
              <a:rPr lang="en-US" dirty="0">
                <a:latin typeface="Times New Roman" panose="02020603050405020304" pitchFamily="18" charset="0"/>
                <a:ea typeface="Calibri" panose="020F0502020204030204" pitchFamily="34" charset="0"/>
              </a:rPr>
              <a:t>.</a:t>
            </a:r>
            <a:endParaRPr lang="en-US" sz="1400" dirty="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b="1" dirty="0">
                <a:latin typeface="Calibri" panose="020F0502020204030204" pitchFamily="34" charset="0"/>
                <a:ea typeface="Calibri" panose="020F0502020204030204" pitchFamily="34" charset="0"/>
              </a:rPr>
              <a:t>التصميم والتنسيق التلقائي</a:t>
            </a:r>
            <a:r>
              <a:rPr lang="en-US" b="1" dirty="0" smtClean="0">
                <a:latin typeface="Times New Roman" panose="02020603050405020304" pitchFamily="18" charset="0"/>
                <a:ea typeface="Calibri" panose="020F0502020204030204" pitchFamily="34" charset="0"/>
              </a:rPr>
              <a:t>:</a:t>
            </a:r>
            <a:endParaRPr lang="ar-EG" sz="1400" dirty="0" smtClean="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smtClean="0">
                <a:latin typeface="Calibri" panose="020F0502020204030204" pitchFamily="34" charset="0"/>
                <a:ea typeface="Calibri" panose="020F0502020204030204" pitchFamily="34" charset="0"/>
              </a:rPr>
              <a:t>لا </a:t>
            </a:r>
            <a:r>
              <a:rPr lang="ar-SA" dirty="0">
                <a:latin typeface="Calibri" panose="020F0502020204030204" pitchFamily="34" charset="0"/>
                <a:ea typeface="Calibri" panose="020F0502020204030204" pitchFamily="34" charset="0"/>
              </a:rPr>
              <a:t>داعي للقلق بشأن الألوان، الخطوط، التباعد، أو </a:t>
            </a:r>
            <a:r>
              <a:rPr lang="ar-SA" dirty="0" smtClean="0">
                <a:latin typeface="Calibri" panose="020F0502020204030204" pitchFamily="34" charset="0"/>
                <a:ea typeface="Calibri" panose="020F0502020204030204" pitchFamily="34" charset="0"/>
              </a:rPr>
              <a:t>المحاذاة.</a:t>
            </a:r>
            <a:endParaRPr lang="ar-EG" dirty="0" smtClean="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smtClean="0">
                <a:latin typeface="Calibri" panose="020F0502020204030204" pitchFamily="34" charset="0"/>
                <a:ea typeface="Calibri" panose="020F0502020204030204" pitchFamily="34" charset="0"/>
              </a:rPr>
              <a:t>تستخدم</a:t>
            </a:r>
            <a:r>
              <a:rPr lang="en-US" dirty="0" smtClean="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Gamma "</a:t>
            </a:r>
            <a:r>
              <a:rPr lang="ar-SA" dirty="0">
                <a:latin typeface="Calibri" panose="020F0502020204030204" pitchFamily="34" charset="0"/>
                <a:ea typeface="Calibri" panose="020F0502020204030204" pitchFamily="34" charset="0"/>
              </a:rPr>
              <a:t>بلاطات" أو كتل محتوى</a:t>
            </a:r>
            <a:r>
              <a:rPr lang="en-US" dirty="0">
                <a:latin typeface="Times New Roman" panose="02020603050405020304" pitchFamily="18" charset="0"/>
                <a:ea typeface="Calibri" panose="020F0502020204030204" pitchFamily="34" charset="0"/>
              </a:rPr>
              <a:t> (Blocks) </a:t>
            </a:r>
            <a:r>
              <a:rPr lang="ar-SA" dirty="0" smtClean="0">
                <a:latin typeface="Calibri" panose="020F0502020204030204" pitchFamily="34" charset="0"/>
                <a:ea typeface="Calibri" panose="020F0502020204030204" pitchFamily="34" charset="0"/>
              </a:rPr>
              <a:t>قابلة</a:t>
            </a:r>
            <a:endParaRPr lang="ar-EG" dirty="0" smtClean="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smtClean="0">
                <a:latin typeface="Calibri" panose="020F0502020204030204" pitchFamily="34" charset="0"/>
                <a:ea typeface="Calibri" panose="020F0502020204030204" pitchFamily="34" charset="0"/>
              </a:rPr>
              <a:t>للتعديل </a:t>
            </a:r>
            <a:r>
              <a:rPr lang="ar-SA" dirty="0">
                <a:latin typeface="Calibri" panose="020F0502020204030204" pitchFamily="34" charset="0"/>
                <a:ea typeface="Calibri" panose="020F0502020204030204" pitchFamily="34" charset="0"/>
              </a:rPr>
              <a:t>بسهولة. النظام يقوم تلقائيًا بتنسيق كل شيء </a:t>
            </a:r>
            <a:r>
              <a:rPr lang="ar-SA" dirty="0" smtClean="0">
                <a:latin typeface="Calibri" panose="020F0502020204030204" pitchFamily="34" charset="0"/>
                <a:ea typeface="Calibri" panose="020F0502020204030204" pitchFamily="34" charset="0"/>
              </a:rPr>
              <a:t>بشكل</a:t>
            </a:r>
            <a:endParaRPr lang="ar-EG" dirty="0" smtClean="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smtClean="0">
                <a:latin typeface="Calibri" panose="020F0502020204030204" pitchFamily="34" charset="0"/>
                <a:ea typeface="Calibri" panose="020F0502020204030204" pitchFamily="34" charset="0"/>
              </a:rPr>
              <a:t>متناسق </a:t>
            </a:r>
            <a:r>
              <a:rPr lang="ar-SA" dirty="0">
                <a:latin typeface="Calibri" panose="020F0502020204030204" pitchFamily="34" charset="0"/>
                <a:ea typeface="Calibri" panose="020F0502020204030204" pitchFamily="34" charset="0"/>
              </a:rPr>
              <a:t>وجذاب</a:t>
            </a:r>
            <a:r>
              <a:rPr lang="en-US" dirty="0">
                <a:latin typeface="Times New Roman" panose="02020603050405020304" pitchFamily="18" charset="0"/>
                <a:ea typeface="Calibri" panose="020F0502020204030204" pitchFamily="34" charset="0"/>
              </a:rPr>
              <a:t>.</a:t>
            </a:r>
            <a:endParaRPr lang="en-US" sz="1400" dirty="0">
              <a:effectLst/>
              <a:latin typeface="Calibri" panose="020F0502020204030204" pitchFamily="34" charset="0"/>
              <a:ea typeface="Calibri" panose="020F0502020204030204" pitchFamily="34" charset="0"/>
            </a:endParaRPr>
          </a:p>
        </p:txBody>
      </p:sp>
      <p:sp>
        <p:nvSpPr>
          <p:cNvPr id="12" name="TextBox 11"/>
          <p:cNvSpPr txBox="1"/>
          <p:nvPr/>
        </p:nvSpPr>
        <p:spPr>
          <a:xfrm>
            <a:off x="2407795" y="1087400"/>
            <a:ext cx="4007519" cy="584775"/>
          </a:xfrm>
          <a:prstGeom prst="rect">
            <a:avLst/>
          </a:prstGeom>
          <a:noFill/>
        </p:spPr>
        <p:txBody>
          <a:bodyPr wrap="square" rtlCol="0">
            <a:spAutoFit/>
          </a:bodyPr>
          <a:lstStyle/>
          <a:p>
            <a:r>
              <a:rPr lang="en-US" sz="3200" b="1" dirty="0" smtClean="0">
                <a:solidFill>
                  <a:srgbClr val="00B0F0"/>
                </a:solidFill>
                <a:latin typeface="Alexandria" charset="0"/>
                <a:cs typeface="Alexandria" charset="0"/>
              </a:rPr>
              <a:t>Gamma</a:t>
            </a:r>
            <a:endParaRPr lang="ar-EG"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157314845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893374"/>
          </a:xfrm>
          <a:prstGeom prst="rect">
            <a:avLst/>
          </a:prstGeom>
          <a:noFill/>
        </p:spPr>
        <p:txBody>
          <a:bodyPr wrap="square" anchor="t">
            <a:spAutoFit/>
          </a:bodyPr>
          <a:lstStyle/>
          <a:p>
            <a:pPr algn="just">
              <a:lnSpc>
                <a:spcPct val="150000"/>
              </a:lnSpc>
              <a:spcBef>
                <a:spcPts val="600"/>
              </a:spcBef>
            </a:pPr>
            <a:r>
              <a:rPr lang="en-US" sz="1850" b="1" dirty="0"/>
              <a:t>Flexible Editing</a:t>
            </a:r>
            <a:r>
              <a:rPr lang="en-US" sz="1850" b="1" dirty="0" smtClean="0"/>
              <a:t>:</a:t>
            </a:r>
            <a:endParaRPr lang="ar-EG" sz="1850" b="1" dirty="0" smtClean="0"/>
          </a:p>
          <a:p>
            <a:pPr algn="just">
              <a:lnSpc>
                <a:spcPct val="150000"/>
              </a:lnSpc>
              <a:spcBef>
                <a:spcPts val="600"/>
              </a:spcBef>
            </a:pPr>
            <a:r>
              <a:rPr lang="en-US" sz="1850" dirty="0" smtClean="0"/>
              <a:t>Although </a:t>
            </a:r>
            <a:r>
              <a:rPr lang="en-US" sz="1850" dirty="0"/>
              <a:t>the design is automatic, you retain complete control. You can easily</a:t>
            </a:r>
            <a:r>
              <a:rPr lang="en-US" sz="1850" dirty="0" smtClean="0"/>
              <a:t>:</a:t>
            </a:r>
            <a:endParaRPr lang="ar-EG" sz="1850" dirty="0" smtClean="0"/>
          </a:p>
          <a:p>
            <a:pPr marL="342900" indent="-342900" algn="just">
              <a:lnSpc>
                <a:spcPct val="150000"/>
              </a:lnSpc>
              <a:spcBef>
                <a:spcPts val="600"/>
              </a:spcBef>
              <a:buFont typeface="Arial" panose="020B0604020202020204" pitchFamily="34" charset="0"/>
              <a:buChar char="•"/>
            </a:pPr>
            <a:r>
              <a:rPr lang="en-US" sz="1850" dirty="0" smtClean="0"/>
              <a:t>Reorder </a:t>
            </a:r>
            <a:r>
              <a:rPr lang="en-US" sz="1850" dirty="0"/>
              <a:t>slides and blocks</a:t>
            </a:r>
            <a:r>
              <a:rPr lang="en-US" sz="1850" dirty="0" smtClean="0"/>
              <a:t>.</a:t>
            </a:r>
            <a:endParaRPr lang="ar-EG" sz="1850" dirty="0" smtClean="0"/>
          </a:p>
          <a:p>
            <a:pPr marL="342900" indent="-342900" algn="just">
              <a:lnSpc>
                <a:spcPct val="150000"/>
              </a:lnSpc>
              <a:spcBef>
                <a:spcPts val="600"/>
              </a:spcBef>
              <a:buFont typeface="Arial" panose="020B0604020202020204" pitchFamily="34" charset="0"/>
              <a:buChar char="•"/>
            </a:pPr>
            <a:r>
              <a:rPr lang="en-US" sz="1850" dirty="0" smtClean="0"/>
              <a:t>Change </a:t>
            </a:r>
            <a:r>
              <a:rPr lang="en-US" sz="1850" dirty="0"/>
              <a:t>text and images</a:t>
            </a:r>
            <a:r>
              <a:rPr lang="en-US" sz="1850" dirty="0" smtClean="0"/>
              <a:t>.</a:t>
            </a:r>
            <a:endParaRPr lang="ar-EG" sz="1850" dirty="0" smtClean="0"/>
          </a:p>
          <a:p>
            <a:pPr marL="342900" indent="-342900" algn="just">
              <a:lnSpc>
                <a:spcPct val="150000"/>
              </a:lnSpc>
              <a:spcBef>
                <a:spcPts val="600"/>
              </a:spcBef>
              <a:buFont typeface="Arial" panose="020B0604020202020204" pitchFamily="34" charset="0"/>
              <a:buChar char="•"/>
            </a:pPr>
            <a:r>
              <a:rPr lang="en-US" sz="1850" dirty="0" smtClean="0"/>
              <a:t>Apply </a:t>
            </a:r>
            <a:r>
              <a:rPr lang="en-US" sz="1850" dirty="0"/>
              <a:t>different design themes with a single click</a:t>
            </a:r>
            <a:r>
              <a:rPr lang="en-US" sz="1850" dirty="0" smtClean="0"/>
              <a:t>.</a:t>
            </a:r>
            <a:endParaRPr lang="ar-EG" sz="1850" dirty="0" smtClean="0"/>
          </a:p>
          <a:p>
            <a:pPr marL="342900" indent="-342900" algn="just">
              <a:lnSpc>
                <a:spcPct val="150000"/>
              </a:lnSpc>
              <a:spcBef>
                <a:spcPts val="600"/>
              </a:spcBef>
              <a:buFont typeface="Arial" panose="020B0604020202020204" pitchFamily="34" charset="0"/>
              <a:buChar char="•"/>
            </a:pPr>
            <a:r>
              <a:rPr lang="en-US" sz="1850" dirty="0" smtClean="0"/>
              <a:t>Add </a:t>
            </a:r>
            <a:r>
              <a:rPr lang="en-US" sz="1850" dirty="0"/>
              <a:t>interactive elements such as buttons, audio recordings, video recordings, and quizzes.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536224"/>
          </a:xfrm>
          <a:prstGeom prst="rect">
            <a:avLst/>
          </a:prstGeom>
          <a:noFill/>
        </p:spPr>
        <p:txBody>
          <a:bodyPr wrap="square" anchor="t">
            <a:spAutoFit/>
          </a:bodyPr>
          <a:lstStyle/>
          <a:p>
            <a:pPr marL="342900" lvl="0" indent="-342900" algn="r" rtl="1">
              <a:lnSpc>
                <a:spcPct val="107000"/>
              </a:lnSpc>
              <a:spcAft>
                <a:spcPts val="800"/>
              </a:spcAft>
              <a:tabLst>
                <a:tab pos="457200" algn="l"/>
              </a:tabLst>
            </a:pPr>
            <a:r>
              <a:rPr lang="ar-SA" b="1" dirty="0">
                <a:latin typeface="Calibri" panose="020F0502020204030204" pitchFamily="34" charset="0"/>
                <a:ea typeface="Calibri" panose="020F0502020204030204" pitchFamily="34" charset="0"/>
                <a:cs typeface="Times New Roman" panose="02020603050405020304" pitchFamily="18" charset="0"/>
              </a:rPr>
              <a:t>المرونة في التعديل</a:t>
            </a:r>
            <a:r>
              <a:rPr lang="en-US" b="1" dirty="0" smtClean="0">
                <a:latin typeface="Times New Roman" panose="02020603050405020304" pitchFamily="18" charset="0"/>
                <a:ea typeface="Calibri" panose="020F0502020204030204" pitchFamily="34" charset="0"/>
                <a:cs typeface="Arial" panose="020B0604020202020204" pitchFamily="34" charset="0"/>
              </a:rPr>
              <a:t>:</a:t>
            </a:r>
            <a:endParaRPr lang="ar-EG" sz="14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tabLst>
                <a:tab pos="457200" algn="l"/>
              </a:tabLst>
            </a:pPr>
            <a:r>
              <a:rPr lang="ar-SA" sz="2000" dirty="0" smtClean="0">
                <a:latin typeface="Calibri" panose="020F0502020204030204" pitchFamily="34" charset="0"/>
                <a:ea typeface="Calibri" panose="020F0502020204030204" pitchFamily="34" charset="0"/>
                <a:cs typeface="Times New Roman" panose="02020603050405020304" pitchFamily="18" charset="0"/>
              </a:rPr>
              <a:t>على </a:t>
            </a:r>
            <a:r>
              <a:rPr lang="ar-SA" sz="2000" dirty="0">
                <a:latin typeface="Calibri" panose="020F0502020204030204" pitchFamily="34" charset="0"/>
                <a:ea typeface="Calibri" panose="020F0502020204030204" pitchFamily="34" charset="0"/>
                <a:cs typeface="Times New Roman" panose="02020603050405020304" pitchFamily="18" charset="0"/>
              </a:rPr>
              <a:t>الرغم من أن التصميم تلقائي، إلا أنك تحتفظ بتحكم كامل. يمكنك بسهولة</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endParaRPr lang="ar-EG" sz="1600" dirty="0" smtClean="0">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smtClean="0">
                <a:latin typeface="Calibri" panose="020F0502020204030204" pitchFamily="34" charset="0"/>
                <a:ea typeface="Calibri" panose="020F0502020204030204" pitchFamily="34" charset="0"/>
                <a:cs typeface="Times New Roman" panose="02020603050405020304" pitchFamily="18" charset="0"/>
              </a:rPr>
              <a:t>إعادة </a:t>
            </a:r>
            <a:r>
              <a:rPr lang="ar-SA" sz="2000" dirty="0">
                <a:latin typeface="Calibri" panose="020F0502020204030204" pitchFamily="34" charset="0"/>
                <a:ea typeface="Calibri" panose="020F0502020204030204" pitchFamily="34" charset="0"/>
                <a:cs typeface="Times New Roman" panose="02020603050405020304" pitchFamily="18" charset="0"/>
              </a:rPr>
              <a:t>ترتيب الشرائح والكتل</a:t>
            </a:r>
            <a:r>
              <a:rPr lang="en-US" sz="2000" dirty="0" smtClean="0">
                <a:latin typeface="Times New Roman" panose="02020603050405020304" pitchFamily="18" charset="0"/>
                <a:ea typeface="Calibri" panose="020F0502020204030204" pitchFamily="34" charset="0"/>
                <a:cs typeface="Arial" panose="020B0604020202020204" pitchFamily="34" charset="0"/>
              </a:rPr>
              <a:t>.</a:t>
            </a:r>
            <a:endParaRPr lang="ar-EG" sz="16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smtClean="0">
                <a:latin typeface="Calibri" panose="020F0502020204030204" pitchFamily="34" charset="0"/>
                <a:ea typeface="Calibri" panose="020F0502020204030204" pitchFamily="34" charset="0"/>
                <a:cs typeface="Times New Roman" panose="02020603050405020304" pitchFamily="18" charset="0"/>
              </a:rPr>
              <a:t>تغيير </a:t>
            </a:r>
            <a:r>
              <a:rPr lang="ar-SA" sz="2000" dirty="0">
                <a:latin typeface="Calibri" panose="020F0502020204030204" pitchFamily="34" charset="0"/>
                <a:ea typeface="Calibri" panose="020F0502020204030204" pitchFamily="34" charset="0"/>
                <a:cs typeface="Times New Roman" panose="02020603050405020304" pitchFamily="18" charset="0"/>
              </a:rPr>
              <a:t>النصوص والصور</a:t>
            </a:r>
            <a:r>
              <a:rPr lang="en-US" sz="2000" dirty="0" smtClean="0">
                <a:latin typeface="Times New Roman" panose="02020603050405020304" pitchFamily="18" charset="0"/>
                <a:ea typeface="Calibri" panose="020F0502020204030204" pitchFamily="34" charset="0"/>
                <a:cs typeface="Arial" panose="020B0604020202020204" pitchFamily="34" charset="0"/>
              </a:rPr>
              <a:t>.</a:t>
            </a:r>
            <a:endParaRPr lang="ar-EG" sz="16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smtClean="0">
                <a:latin typeface="Calibri" panose="020F0502020204030204" pitchFamily="34" charset="0"/>
                <a:ea typeface="Calibri" panose="020F0502020204030204" pitchFamily="34" charset="0"/>
                <a:cs typeface="Times New Roman" panose="02020603050405020304" pitchFamily="18" charset="0"/>
              </a:rPr>
              <a:t>تطبيق </a:t>
            </a:r>
            <a:r>
              <a:rPr lang="ar-SA" sz="2000" dirty="0">
                <a:latin typeface="Calibri" panose="020F0502020204030204" pitchFamily="34" charset="0"/>
                <a:ea typeface="Calibri" panose="020F0502020204030204" pitchFamily="34" charset="0"/>
                <a:cs typeface="Times New Roman" panose="02020603050405020304" pitchFamily="18" charset="0"/>
              </a:rPr>
              <a:t>أنماط تصميمية</a:t>
            </a:r>
            <a:r>
              <a:rPr lang="en-US" sz="2000" dirty="0">
                <a:latin typeface="Times New Roman" panose="02020603050405020304" pitchFamily="18" charset="0"/>
                <a:ea typeface="Calibri" panose="020F0502020204030204" pitchFamily="34" charset="0"/>
                <a:cs typeface="Arial" panose="020B0604020202020204" pitchFamily="34" charset="0"/>
              </a:rPr>
              <a:t> (Themes) </a:t>
            </a:r>
            <a:r>
              <a:rPr lang="ar-SA" sz="2000" dirty="0">
                <a:latin typeface="Calibri" panose="020F0502020204030204" pitchFamily="34" charset="0"/>
                <a:ea typeface="Calibri" panose="020F0502020204030204" pitchFamily="34" charset="0"/>
                <a:cs typeface="Times New Roman" panose="02020603050405020304" pitchFamily="18" charset="0"/>
              </a:rPr>
              <a:t>مختلفة بنقرة واحدة</a:t>
            </a:r>
            <a:r>
              <a:rPr lang="en-US" sz="2000" dirty="0" smtClean="0">
                <a:latin typeface="Times New Roman" panose="02020603050405020304" pitchFamily="18" charset="0"/>
                <a:ea typeface="Calibri" panose="020F0502020204030204" pitchFamily="34" charset="0"/>
                <a:cs typeface="Arial" panose="020B0604020202020204" pitchFamily="34" charset="0"/>
              </a:rPr>
              <a:t>.</a:t>
            </a:r>
            <a:endParaRPr lang="ar-EG" sz="16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smtClean="0">
                <a:latin typeface="Calibri" panose="020F0502020204030204" pitchFamily="34" charset="0"/>
                <a:ea typeface="Calibri" panose="020F0502020204030204" pitchFamily="34" charset="0"/>
                <a:cs typeface="Times New Roman" panose="02020603050405020304" pitchFamily="18" charset="0"/>
              </a:rPr>
              <a:t>إضافة </a:t>
            </a:r>
            <a:r>
              <a:rPr lang="ar-SA" sz="2000" dirty="0">
                <a:latin typeface="Calibri" panose="020F0502020204030204" pitchFamily="34" charset="0"/>
                <a:ea typeface="Calibri" panose="020F0502020204030204" pitchFamily="34" charset="0"/>
                <a:cs typeface="Times New Roman" panose="02020603050405020304" pitchFamily="18" charset="0"/>
              </a:rPr>
              <a:t>عناصر تفاعلية مثل أزرار، وتسجيلات صوتية، وتسجيلات فيديو، واختبارات</a:t>
            </a:r>
            <a:r>
              <a:rPr lang="en-US" sz="2000" dirty="0">
                <a:latin typeface="Times New Roman" panose="02020603050405020304" pitchFamily="18" charset="0"/>
                <a:ea typeface="Calibri" panose="020F0502020204030204" pitchFamily="34" charset="0"/>
                <a:cs typeface="Arial" panose="020B0604020202020204" pitchFamily="34" charset="0"/>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p:cNvSpPr txBox="1"/>
          <p:nvPr/>
        </p:nvSpPr>
        <p:spPr>
          <a:xfrm>
            <a:off x="2407795" y="1087400"/>
            <a:ext cx="4007519" cy="584775"/>
          </a:xfrm>
          <a:prstGeom prst="rect">
            <a:avLst/>
          </a:prstGeom>
          <a:noFill/>
        </p:spPr>
        <p:txBody>
          <a:bodyPr wrap="square" rtlCol="0">
            <a:spAutoFit/>
          </a:bodyPr>
          <a:lstStyle/>
          <a:p>
            <a:r>
              <a:rPr lang="en-US" sz="3200" b="1" dirty="0" smtClean="0">
                <a:solidFill>
                  <a:srgbClr val="00B0F0"/>
                </a:solidFill>
                <a:latin typeface="Alexandria" charset="0"/>
                <a:cs typeface="Alexandria" charset="0"/>
              </a:rPr>
              <a:t>Gamma</a:t>
            </a:r>
            <a:endParaRPr lang="ar-EG"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246328245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670509"/>
          </a:xfrm>
          <a:prstGeom prst="rect">
            <a:avLst/>
          </a:prstGeom>
          <a:noFill/>
        </p:spPr>
        <p:txBody>
          <a:bodyPr wrap="square" anchor="t">
            <a:spAutoFit/>
          </a:bodyPr>
          <a:lstStyle/>
          <a:p>
            <a:pPr algn="just">
              <a:lnSpc>
                <a:spcPct val="150000"/>
              </a:lnSpc>
              <a:spcBef>
                <a:spcPts val="600"/>
              </a:spcBef>
            </a:pPr>
            <a:r>
              <a:rPr lang="en-US" b="1" dirty="0"/>
              <a:t>Real-time collaboration</a:t>
            </a:r>
            <a:r>
              <a:rPr lang="en-US" b="1" dirty="0" smtClean="0"/>
              <a:t>:</a:t>
            </a:r>
            <a:endParaRPr lang="ar-EG" b="1" dirty="0" smtClean="0"/>
          </a:p>
          <a:p>
            <a:pPr marL="342900" indent="-342900" algn="just">
              <a:lnSpc>
                <a:spcPct val="150000"/>
              </a:lnSpc>
              <a:spcBef>
                <a:spcPts val="600"/>
              </a:spcBef>
              <a:buFont typeface="Arial" panose="020B0604020202020204" pitchFamily="34" charset="0"/>
              <a:buChar char="•"/>
            </a:pPr>
            <a:r>
              <a:rPr lang="en-US" dirty="0" smtClean="0"/>
              <a:t>Similar </a:t>
            </a:r>
            <a:r>
              <a:rPr lang="en-US" dirty="0"/>
              <a:t>to tools like Google Docs, multiple people can work on the same document simultaneously, with the ability to leave comments and track progress</a:t>
            </a:r>
            <a:r>
              <a:rPr lang="en-US" dirty="0" smtClean="0"/>
              <a:t>.</a:t>
            </a:r>
            <a:endParaRPr lang="ar-EG" dirty="0" smtClean="0"/>
          </a:p>
          <a:p>
            <a:pPr algn="just">
              <a:lnSpc>
                <a:spcPct val="150000"/>
              </a:lnSpc>
              <a:spcBef>
                <a:spcPts val="600"/>
              </a:spcBef>
            </a:pPr>
            <a:r>
              <a:rPr lang="en-US" b="1" dirty="0" smtClean="0"/>
              <a:t>Easy </a:t>
            </a:r>
            <a:r>
              <a:rPr lang="en-US" b="1" dirty="0"/>
              <a:t>export and sharing</a:t>
            </a:r>
            <a:r>
              <a:rPr lang="en-US" b="1" dirty="0" smtClean="0"/>
              <a:t>:</a:t>
            </a:r>
            <a:endParaRPr lang="ar-EG" b="1" dirty="0" smtClean="0"/>
          </a:p>
          <a:p>
            <a:pPr marL="342900" indent="-342900" algn="just">
              <a:lnSpc>
                <a:spcPct val="150000"/>
              </a:lnSpc>
              <a:spcBef>
                <a:spcPts val="600"/>
              </a:spcBef>
              <a:buFont typeface="Arial" panose="020B0604020202020204" pitchFamily="34" charset="0"/>
              <a:buChar char="•"/>
            </a:pPr>
            <a:r>
              <a:rPr lang="en-US" dirty="0" smtClean="0"/>
              <a:t>You </a:t>
            </a:r>
            <a:r>
              <a:rPr lang="en-US" dirty="0"/>
              <a:t>can share your work via a link, allowing anyone to view it without needing a Gamma </a:t>
            </a:r>
            <a:r>
              <a:rPr lang="en-US" dirty="0" smtClean="0"/>
              <a:t>account.</a:t>
            </a:r>
            <a:endParaRPr lang="ar-EG" dirty="0"/>
          </a:p>
          <a:p>
            <a:pPr marL="342900" indent="-342900" algn="just">
              <a:lnSpc>
                <a:spcPct val="150000"/>
              </a:lnSpc>
              <a:spcBef>
                <a:spcPts val="600"/>
              </a:spcBef>
              <a:buFont typeface="Arial" panose="020B0604020202020204" pitchFamily="34" charset="0"/>
              <a:buChar char="•"/>
            </a:pPr>
            <a:r>
              <a:rPr lang="en-US" dirty="0" smtClean="0"/>
              <a:t>You </a:t>
            </a:r>
            <a:r>
              <a:rPr lang="en-US" dirty="0"/>
              <a:t>can also export your work as a PDF or PPT (presentation) format, editable in programs like PowerPoint.</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125232"/>
          </a:xfrm>
          <a:prstGeom prst="rect">
            <a:avLst/>
          </a:prstGeom>
          <a:noFill/>
        </p:spPr>
        <p:txBody>
          <a:bodyPr wrap="square" anchor="t">
            <a:spAutoFit/>
          </a:bodyPr>
          <a:lstStyle/>
          <a:p>
            <a:pPr marL="342900" lvl="0" indent="-342900" algn="r" rtl="1">
              <a:lnSpc>
                <a:spcPct val="107000"/>
              </a:lnSpc>
              <a:spcAft>
                <a:spcPts val="800"/>
              </a:spcAft>
              <a:tabLst>
                <a:tab pos="457200" algn="l"/>
              </a:tabLst>
            </a:pPr>
            <a:r>
              <a:rPr lang="ar-SA" sz="2000" b="1" dirty="0">
                <a:latin typeface="Calibri" panose="020F0502020204030204" pitchFamily="34" charset="0"/>
                <a:ea typeface="Calibri" panose="020F0502020204030204" pitchFamily="34" charset="0"/>
                <a:cs typeface="Times New Roman" panose="02020603050405020304" pitchFamily="18" charset="0"/>
              </a:rPr>
              <a:t>التعاون في الوقت الفعلي</a:t>
            </a:r>
            <a:r>
              <a:rPr lang="en-US" sz="2000" b="1" dirty="0" smtClean="0">
                <a:latin typeface="Times New Roman" panose="02020603050405020304" pitchFamily="18" charset="0"/>
                <a:ea typeface="Calibri" panose="020F0502020204030204" pitchFamily="34" charset="0"/>
                <a:cs typeface="Arial" panose="020B0604020202020204" pitchFamily="34" charset="0"/>
              </a:rPr>
              <a:t>:</a:t>
            </a:r>
            <a:endParaRPr lang="ar-EG" sz="16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smtClean="0">
                <a:latin typeface="Calibri" panose="020F0502020204030204" pitchFamily="34" charset="0"/>
                <a:ea typeface="Calibri" panose="020F0502020204030204" pitchFamily="34" charset="0"/>
                <a:cs typeface="Times New Roman" panose="02020603050405020304" pitchFamily="18" charset="0"/>
              </a:rPr>
              <a:t>تشبه </a:t>
            </a:r>
            <a:r>
              <a:rPr lang="ar-SA" sz="2000" dirty="0">
                <a:latin typeface="Calibri" panose="020F0502020204030204" pitchFamily="34" charset="0"/>
                <a:ea typeface="Calibri" panose="020F0502020204030204" pitchFamily="34" charset="0"/>
                <a:cs typeface="Times New Roman" panose="02020603050405020304" pitchFamily="18" charset="0"/>
              </a:rPr>
              <a:t>أدوات مثل</a:t>
            </a:r>
            <a:r>
              <a:rPr lang="en-US" sz="2000" dirty="0">
                <a:latin typeface="Times New Roman" panose="02020603050405020304" pitchFamily="18" charset="0"/>
                <a:ea typeface="Calibri" panose="020F0502020204030204" pitchFamily="34" charset="0"/>
                <a:cs typeface="Times New Roman" panose="02020603050405020304" pitchFamily="18" charset="0"/>
              </a:rPr>
              <a:t> Google Docs</a:t>
            </a:r>
            <a:r>
              <a:rPr lang="ar-SA" sz="2000" dirty="0">
                <a:latin typeface="Calibri" panose="020F0502020204030204" pitchFamily="34" charset="0"/>
                <a:ea typeface="Calibri" panose="020F0502020204030204" pitchFamily="34" charset="0"/>
                <a:cs typeface="Times New Roman" panose="02020603050405020304" pitchFamily="18" charset="0"/>
              </a:rPr>
              <a:t>، حيث يمكن لعدة أشخاص العمل على نفس المستند في نفس الوقت، مع إمكانية ترك التعليقات والتتبع</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07000"/>
              </a:lnSpc>
              <a:spcAft>
                <a:spcPts val="800"/>
              </a:spcAft>
              <a:tabLst>
                <a:tab pos="457200" algn="l"/>
              </a:tabLst>
            </a:pPr>
            <a:r>
              <a:rPr lang="ar-SA" sz="2000" b="1" dirty="0">
                <a:latin typeface="Calibri" panose="020F0502020204030204" pitchFamily="34" charset="0"/>
                <a:ea typeface="Calibri" panose="020F0502020204030204" pitchFamily="34" charset="0"/>
                <a:cs typeface="Times New Roman" panose="02020603050405020304" pitchFamily="18" charset="0"/>
              </a:rPr>
              <a:t>التصدير والمشاركة السهلة</a:t>
            </a:r>
            <a:r>
              <a:rPr lang="en-US" sz="2000" b="1" dirty="0" smtClean="0">
                <a:latin typeface="Times New Roman" panose="02020603050405020304" pitchFamily="18" charset="0"/>
                <a:ea typeface="Calibri" panose="020F0502020204030204" pitchFamily="34" charset="0"/>
                <a:cs typeface="Arial" panose="020B0604020202020204" pitchFamily="34" charset="0"/>
              </a:rPr>
              <a:t>:</a:t>
            </a:r>
            <a:endParaRPr lang="ar-EG" sz="16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smtClean="0">
                <a:latin typeface="Calibri" panose="020F0502020204030204" pitchFamily="34" charset="0"/>
                <a:ea typeface="Calibri" panose="020F0502020204030204" pitchFamily="34" charset="0"/>
                <a:cs typeface="Times New Roman" panose="02020603050405020304" pitchFamily="18" charset="0"/>
              </a:rPr>
              <a:t>يمكنك </a:t>
            </a:r>
            <a:r>
              <a:rPr lang="ar-SA" sz="2000" dirty="0">
                <a:latin typeface="Calibri" panose="020F0502020204030204" pitchFamily="34" charset="0"/>
                <a:ea typeface="Calibri" panose="020F0502020204030204" pitchFamily="34" charset="0"/>
                <a:cs typeface="Times New Roman" panose="02020603050405020304" pitchFamily="18" charset="0"/>
              </a:rPr>
              <a:t>مشاركة عملك عبر رابط، مما يسمح لأي شخص بمشاهدته دون الحاجة إلى حساب </a:t>
            </a:r>
            <a:r>
              <a:rPr lang="ar-SA" sz="2000" dirty="0" smtClean="0">
                <a:latin typeface="Calibri" panose="020F0502020204030204" pitchFamily="34" charset="0"/>
                <a:ea typeface="Calibri" panose="020F0502020204030204" pitchFamily="34" charset="0"/>
                <a:cs typeface="Times New Roman" panose="02020603050405020304" pitchFamily="18" charset="0"/>
              </a:rPr>
              <a:t>ع</a:t>
            </a:r>
            <a:r>
              <a:rPr lang="ar-EG" sz="2000" dirty="0" smtClean="0">
                <a:latin typeface="Calibri" panose="020F0502020204030204" pitchFamily="34" charset="0"/>
                <a:ea typeface="Calibri" panose="020F0502020204030204" pitchFamily="34" charset="0"/>
                <a:cs typeface="Times New Roman" panose="02020603050405020304" pitchFamily="18" charset="0"/>
              </a:rPr>
              <a:t>ل</a:t>
            </a:r>
            <a:r>
              <a:rPr lang="ar-SA" sz="2000" dirty="0" smtClean="0">
                <a:latin typeface="Calibri" panose="020F0502020204030204" pitchFamily="34" charset="0"/>
                <a:ea typeface="Calibri" panose="020F0502020204030204" pitchFamily="34" charset="0"/>
                <a:cs typeface="Times New Roman" panose="02020603050405020304" pitchFamily="18" charset="0"/>
              </a:rPr>
              <a:t>ى</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ar-EG"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Gamma</a:t>
            </a:r>
            <a:r>
              <a:rPr lang="ar-EG" sz="2000" dirty="0" smtClean="0">
                <a:latin typeface="Times New Roman" panose="02020603050405020304" pitchFamily="18" charset="0"/>
                <a:ea typeface="Calibri" panose="020F0502020204030204" pitchFamily="34" charset="0"/>
                <a:cs typeface="Times New Roman" panose="02020603050405020304" pitchFamily="18" charset="0"/>
              </a:rPr>
              <a:t> </a:t>
            </a:r>
            <a:endParaRPr lang="ar-EG" sz="1600" dirty="0" smtClean="0">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smtClean="0">
                <a:latin typeface="Calibri" panose="020F0502020204030204" pitchFamily="34" charset="0"/>
                <a:ea typeface="Calibri" panose="020F0502020204030204" pitchFamily="34" charset="0"/>
                <a:cs typeface="Times New Roman" panose="02020603050405020304" pitchFamily="18" charset="0"/>
              </a:rPr>
              <a:t>يمكنك </a:t>
            </a:r>
            <a:r>
              <a:rPr lang="ar-SA" sz="2000" dirty="0">
                <a:latin typeface="Calibri" panose="020F0502020204030204" pitchFamily="34" charset="0"/>
                <a:ea typeface="Calibri" panose="020F0502020204030204" pitchFamily="34" charset="0"/>
                <a:cs typeface="Times New Roman" panose="02020603050405020304" pitchFamily="18" charset="0"/>
              </a:rPr>
              <a:t>أيضًا تصدير عملك بصيغة</a:t>
            </a:r>
            <a:r>
              <a:rPr lang="en-US" sz="2000" dirty="0">
                <a:latin typeface="Times New Roman" panose="02020603050405020304" pitchFamily="18" charset="0"/>
                <a:ea typeface="Calibri" panose="020F0502020204030204" pitchFamily="34" charset="0"/>
                <a:cs typeface="Times New Roman" panose="02020603050405020304" pitchFamily="18" charset="0"/>
              </a:rPr>
              <a:t> PDF </a:t>
            </a:r>
            <a:r>
              <a:rPr lang="ar-SA" sz="2000" dirty="0">
                <a:latin typeface="Calibri" panose="020F0502020204030204" pitchFamily="34" charset="0"/>
                <a:ea typeface="Calibri" panose="020F0502020204030204" pitchFamily="34" charset="0"/>
                <a:cs typeface="Times New Roman" panose="02020603050405020304" pitchFamily="18" charset="0"/>
              </a:rPr>
              <a:t>أو</a:t>
            </a:r>
            <a:r>
              <a:rPr lang="en-US" sz="2000" dirty="0">
                <a:latin typeface="Times New Roman" panose="02020603050405020304" pitchFamily="18" charset="0"/>
                <a:ea typeface="Calibri" panose="020F0502020204030204" pitchFamily="34" charset="0"/>
                <a:cs typeface="Times New Roman" panose="02020603050405020304" pitchFamily="18" charset="0"/>
              </a:rPr>
              <a:t> PPT </a:t>
            </a:r>
            <a:r>
              <a:rPr lang="ar-SA" sz="2000" dirty="0">
                <a:latin typeface="Calibri" panose="020F0502020204030204" pitchFamily="34" charset="0"/>
                <a:ea typeface="Calibri" panose="020F0502020204030204" pitchFamily="34" charset="0"/>
                <a:cs typeface="Times New Roman" panose="02020603050405020304" pitchFamily="18" charset="0"/>
              </a:rPr>
              <a:t>(عرض تقديمي) قابلة للتحرير في برامج مثل</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ar-EG"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PowerPoint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p:cNvSpPr txBox="1"/>
          <p:nvPr/>
        </p:nvSpPr>
        <p:spPr>
          <a:xfrm>
            <a:off x="2407795" y="1087400"/>
            <a:ext cx="4007519" cy="584775"/>
          </a:xfrm>
          <a:prstGeom prst="rect">
            <a:avLst/>
          </a:prstGeom>
          <a:noFill/>
        </p:spPr>
        <p:txBody>
          <a:bodyPr wrap="square" rtlCol="0">
            <a:spAutoFit/>
          </a:bodyPr>
          <a:lstStyle/>
          <a:p>
            <a:r>
              <a:rPr lang="en-US" sz="3200" b="1" dirty="0" smtClean="0">
                <a:solidFill>
                  <a:srgbClr val="00B0F0"/>
                </a:solidFill>
                <a:latin typeface="Alexandria" charset="0"/>
                <a:cs typeface="Alexandria" charset="0"/>
              </a:rPr>
              <a:t>Gamma</a:t>
            </a:r>
            <a:endParaRPr lang="ar-EG"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188529792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cxnSp>
        <p:nvCxnSpPr>
          <p:cNvPr id="6" name="Straight Connector 5"/>
          <p:cNvCxnSpPr/>
          <p:nvPr/>
        </p:nvCxnSpPr>
        <p:spPr>
          <a:xfrm>
            <a:off x="5779810" y="1711924"/>
            <a:ext cx="0" cy="4826141"/>
          </a:xfrm>
          <a:prstGeom prst="line">
            <a:avLst/>
          </a:prstGeom>
        </p:spPr>
        <p:style>
          <a:lnRef idx="3">
            <a:schemeClr val="accent5"/>
          </a:lnRef>
          <a:fillRef idx="0">
            <a:schemeClr val="accent5"/>
          </a:fillRef>
          <a:effectRef idx="2">
            <a:schemeClr val="accent5"/>
          </a:effectRef>
          <a:fontRef idx="minor">
            <a:schemeClr val="tx1"/>
          </a:fontRef>
        </p:style>
      </p:cxnSp>
      <p:pic>
        <p:nvPicPr>
          <p:cNvPr id="5" name="Picture 4"/>
          <p:cNvPicPr>
            <a:picLocks noChangeAspect="1"/>
          </p:cNvPicPr>
          <p:nvPr/>
        </p:nvPicPr>
        <p:blipFill>
          <a:blip r:embed="rId3"/>
          <a:stretch>
            <a:fillRect/>
          </a:stretch>
        </p:blipFill>
        <p:spPr>
          <a:xfrm>
            <a:off x="646712" y="1993080"/>
            <a:ext cx="5095676" cy="4442700"/>
          </a:xfrm>
          <a:prstGeom prst="rect">
            <a:avLst/>
          </a:prstGeom>
        </p:spPr>
      </p:pic>
      <p:pic>
        <p:nvPicPr>
          <p:cNvPr id="10" name="Picture 9"/>
          <p:cNvPicPr>
            <a:picLocks noChangeAspect="1"/>
          </p:cNvPicPr>
          <p:nvPr/>
        </p:nvPicPr>
        <p:blipFill>
          <a:blip r:embed="rId4"/>
          <a:stretch>
            <a:fillRect/>
          </a:stretch>
        </p:blipFill>
        <p:spPr>
          <a:xfrm>
            <a:off x="5865654" y="1865190"/>
            <a:ext cx="5417697" cy="4570590"/>
          </a:xfrm>
          <a:prstGeom prst="rect">
            <a:avLst/>
          </a:prstGeom>
        </p:spPr>
      </p:pic>
      <p:sp>
        <p:nvSpPr>
          <p:cNvPr id="19" name="TextBox 18"/>
          <p:cNvSpPr txBox="1"/>
          <p:nvPr/>
        </p:nvSpPr>
        <p:spPr>
          <a:xfrm>
            <a:off x="132599" y="3691459"/>
            <a:ext cx="414068" cy="707886"/>
          </a:xfrm>
          <a:prstGeom prst="rect">
            <a:avLst/>
          </a:prstGeom>
          <a:noFill/>
        </p:spPr>
        <p:txBody>
          <a:bodyPr wrap="square" rtlCol="0">
            <a:spAutoFit/>
          </a:bodyPr>
          <a:lstStyle/>
          <a:p>
            <a:r>
              <a:rPr lang="ar-EG" sz="4000" b="1" u="sng" dirty="0" smtClean="0">
                <a:solidFill>
                  <a:srgbClr val="FF0000"/>
                </a:solidFill>
              </a:rPr>
              <a:t>1</a:t>
            </a:r>
            <a:endParaRPr lang="en-US" sz="2800" b="1" u="sng" dirty="0">
              <a:solidFill>
                <a:srgbClr val="FF0000"/>
              </a:solidFill>
            </a:endParaRPr>
          </a:p>
        </p:txBody>
      </p:sp>
      <p:sp>
        <p:nvSpPr>
          <p:cNvPr id="23" name="TextBox 22"/>
          <p:cNvSpPr txBox="1"/>
          <p:nvPr/>
        </p:nvSpPr>
        <p:spPr>
          <a:xfrm>
            <a:off x="11427781" y="3691459"/>
            <a:ext cx="414068" cy="707886"/>
          </a:xfrm>
          <a:prstGeom prst="rect">
            <a:avLst/>
          </a:prstGeom>
          <a:noFill/>
        </p:spPr>
        <p:txBody>
          <a:bodyPr wrap="square" rtlCol="0">
            <a:spAutoFit/>
          </a:bodyPr>
          <a:lstStyle/>
          <a:p>
            <a:r>
              <a:rPr lang="ar-EG" sz="4000" b="1" u="sng" dirty="0" smtClean="0">
                <a:solidFill>
                  <a:srgbClr val="FF0000"/>
                </a:solidFill>
              </a:rPr>
              <a:t>2</a:t>
            </a:r>
            <a:endParaRPr lang="en-US" sz="2800" b="1" u="sng" dirty="0">
              <a:solidFill>
                <a:srgbClr val="FF0000"/>
              </a:solidFill>
            </a:endParaRPr>
          </a:p>
        </p:txBody>
      </p:sp>
      <p:sp>
        <p:nvSpPr>
          <p:cNvPr id="15" name="TextBox 14"/>
          <p:cNvSpPr txBox="1"/>
          <p:nvPr/>
        </p:nvSpPr>
        <p:spPr>
          <a:xfrm>
            <a:off x="2407795" y="1087400"/>
            <a:ext cx="4007519" cy="584775"/>
          </a:xfrm>
          <a:prstGeom prst="rect">
            <a:avLst/>
          </a:prstGeom>
          <a:noFill/>
        </p:spPr>
        <p:txBody>
          <a:bodyPr wrap="square" rtlCol="0">
            <a:spAutoFit/>
          </a:bodyPr>
          <a:lstStyle/>
          <a:p>
            <a:r>
              <a:rPr lang="en-US" sz="3200" b="1" dirty="0" smtClean="0">
                <a:solidFill>
                  <a:srgbClr val="00B0F0"/>
                </a:solidFill>
                <a:latin typeface="Alexandria" charset="0"/>
                <a:cs typeface="Alexandria" charset="0"/>
              </a:rPr>
              <a:t>Gamma</a:t>
            </a:r>
            <a:endParaRPr lang="ar-EG"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233673841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408275"/>
            <a:ext cx="4222539"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Better CV</a:t>
            </a:r>
          </a:p>
        </p:txBody>
      </p:sp>
      <p:grpSp>
        <p:nvGrpSpPr>
          <p:cNvPr id="9" name="Group 8"/>
          <p:cNvGrpSpPr/>
          <p:nvPr/>
        </p:nvGrpSpPr>
        <p:grpSpPr>
          <a:xfrm>
            <a:off x="5642969" y="210445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95022" y="6323076"/>
            <a:ext cx="79393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TextBox 13"/>
          <p:cNvSpPr txBox="1"/>
          <p:nvPr/>
        </p:nvSpPr>
        <p:spPr>
          <a:xfrm>
            <a:off x="6848705" y="2601641"/>
            <a:ext cx="4777238"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Modern trends in presentation and writing skills</a:t>
            </a:r>
          </a:p>
          <a:p>
            <a:pPr algn="ctr"/>
            <a:r>
              <a:rPr lang="ar-EG" sz="2400" b="1" dirty="0">
                <a:solidFill>
                  <a:srgbClr val="00B0F0"/>
                </a:solidFill>
                <a:latin typeface="Alexandria" charset="0"/>
                <a:cs typeface="Alexandria" charset="0"/>
              </a:rPr>
              <a:t>الاتجاهات الحديثة في مهارات العرض والكتابة</a:t>
            </a:r>
          </a:p>
        </p:txBody>
      </p:sp>
    </p:spTree>
    <p:extLst>
      <p:ext uri="{BB962C8B-B14F-4D97-AF65-F5344CB8AC3E}">
        <p14:creationId xmlns:p14="http://schemas.microsoft.com/office/powerpoint/2010/main" val="93471280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449360" y="1077678"/>
            <a:ext cx="4892891"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Better CV</a:t>
            </a:r>
            <a:endParaRPr lang="ar-EG" sz="3200" b="1" dirty="0">
              <a:solidFill>
                <a:srgbClr val="00B0F0"/>
              </a:solidFill>
              <a:latin typeface="Alexandria" charset="0"/>
              <a:cs typeface="Alexandria" charset="0"/>
            </a:endParaRP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477875"/>
          </a:xfrm>
          <a:prstGeom prst="rect">
            <a:avLst/>
          </a:prstGeom>
          <a:noFill/>
        </p:spPr>
        <p:txBody>
          <a:bodyPr wrap="square" anchor="t">
            <a:spAutoFit/>
          </a:bodyPr>
          <a:lstStyle/>
          <a:p>
            <a:pPr algn="just">
              <a:lnSpc>
                <a:spcPct val="150000"/>
              </a:lnSpc>
              <a:spcBef>
                <a:spcPts val="600"/>
              </a:spcBef>
            </a:pPr>
            <a:r>
              <a:rPr lang="en-US" sz="2000" b="1" dirty="0"/>
              <a:t>What is Better CV</a:t>
            </a:r>
            <a:r>
              <a:rPr lang="en-US" sz="2000" b="1" dirty="0" smtClean="0"/>
              <a:t>?</a:t>
            </a:r>
            <a:endParaRPr lang="ar-EG" sz="2000" b="1" dirty="0" smtClean="0"/>
          </a:p>
          <a:p>
            <a:pPr algn="just">
              <a:lnSpc>
                <a:spcPct val="150000"/>
              </a:lnSpc>
              <a:spcBef>
                <a:spcPts val="600"/>
              </a:spcBef>
            </a:pPr>
            <a:r>
              <a:rPr lang="en-US" sz="2000" b="1" dirty="0" smtClean="0"/>
              <a:t>Better </a:t>
            </a:r>
            <a:r>
              <a:rPr lang="en-US" sz="2000" b="1" dirty="0"/>
              <a:t>CV </a:t>
            </a:r>
            <a:r>
              <a:rPr lang="en-US" sz="2000" dirty="0"/>
              <a:t>is a web platform that helps job seekers create professional and attractive CVs quickly and easily</a:t>
            </a:r>
            <a:r>
              <a:rPr lang="en-US" sz="2000" dirty="0" smtClean="0"/>
              <a:t>.</a:t>
            </a:r>
            <a:endParaRPr lang="ar-EG" sz="2000" dirty="0" smtClean="0"/>
          </a:p>
          <a:p>
            <a:pPr algn="just">
              <a:lnSpc>
                <a:spcPct val="150000"/>
              </a:lnSpc>
              <a:spcBef>
                <a:spcPts val="600"/>
              </a:spcBef>
            </a:pPr>
            <a:r>
              <a:rPr lang="en-US" sz="2000" dirty="0" smtClean="0"/>
              <a:t>The </a:t>
            </a:r>
            <a:r>
              <a:rPr lang="en-US" sz="2000" dirty="0"/>
              <a:t>tool aims to solve common CV writing problems, such as poor formatting or failing to capture the attention of recruiters.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529171"/>
          </a:xfrm>
          <a:prstGeom prst="rect">
            <a:avLst/>
          </a:prstGeom>
          <a:noFill/>
        </p:spPr>
        <p:txBody>
          <a:bodyPr wrap="square" anchor="t">
            <a:spAutoFit/>
          </a:bodyPr>
          <a:lstStyle/>
          <a:p>
            <a:pPr algn="r" rtl="1">
              <a:lnSpc>
                <a:spcPct val="150000"/>
              </a:lnSpc>
              <a:spcAft>
                <a:spcPts val="800"/>
              </a:spcAft>
            </a:pPr>
            <a:r>
              <a:rPr lang="ar-SA" sz="2000" b="1" dirty="0">
                <a:ea typeface="Calibri" panose="020F0502020204030204" pitchFamily="34" charset="0"/>
                <a:cs typeface="Times New Roman" panose="02020603050405020304" pitchFamily="18" charset="0"/>
              </a:rPr>
              <a:t>ما هي </a:t>
            </a:r>
            <a:r>
              <a:rPr lang="ar-SA" sz="2000" b="1" dirty="0" smtClean="0">
                <a:ea typeface="Calibri" panose="020F0502020204030204" pitchFamily="34" charset="0"/>
                <a:cs typeface="Times New Roman" panose="02020603050405020304" pitchFamily="18" charset="0"/>
              </a:rPr>
              <a:t>أداة</a:t>
            </a:r>
            <a:r>
              <a:rPr lang="ar-EG" sz="2000" b="1" dirty="0" smtClean="0">
                <a:ea typeface="Calibri" panose="020F0502020204030204" pitchFamily="34" charset="0"/>
                <a:cs typeface="Times New Roman" panose="02020603050405020304" pitchFamily="18" charset="0"/>
              </a:rPr>
              <a:t> </a:t>
            </a:r>
            <a:r>
              <a:rPr lang="en-US" sz="2000" b="1" dirty="0" smtClean="0">
                <a:ea typeface="Calibri" panose="020F0502020204030204" pitchFamily="34" charset="0"/>
                <a:cs typeface="Arial" panose="020B0604020202020204" pitchFamily="34" charset="0"/>
              </a:rPr>
              <a:t> </a:t>
            </a:r>
            <a:r>
              <a:rPr lang="en-US" sz="2000" b="1" dirty="0">
                <a:ea typeface="Calibri" panose="020F0502020204030204" pitchFamily="34" charset="0"/>
                <a:cs typeface="Arial" panose="020B0604020202020204" pitchFamily="34" charset="0"/>
              </a:rPr>
              <a:t>Better CV</a:t>
            </a:r>
            <a:r>
              <a:rPr lang="ar-SA" sz="2000" b="1" dirty="0">
                <a:ea typeface="Calibri" panose="020F0502020204030204" pitchFamily="34" charset="0"/>
                <a:cs typeface="Times New Roman" panose="02020603050405020304" pitchFamily="18" charset="0"/>
              </a:rPr>
              <a:t>؟</a:t>
            </a:r>
            <a:endParaRPr lang="en-US" sz="2000" dirty="0">
              <a:ea typeface="Calibri" panose="020F0502020204030204" pitchFamily="34" charset="0"/>
              <a:cs typeface="Arial" panose="020B0604020202020204" pitchFamily="34" charset="0"/>
            </a:endParaRPr>
          </a:p>
          <a:p>
            <a:pPr algn="r" rtl="1">
              <a:lnSpc>
                <a:spcPct val="150000"/>
              </a:lnSpc>
              <a:spcAft>
                <a:spcPts val="800"/>
              </a:spcAft>
            </a:pPr>
            <a:r>
              <a:rPr lang="en-US" sz="2000" b="1" dirty="0">
                <a:ea typeface="Calibri" panose="020F0502020204030204" pitchFamily="34" charset="0"/>
                <a:cs typeface="Arial" panose="020B0604020202020204" pitchFamily="34" charset="0"/>
              </a:rPr>
              <a:t>Better CV</a:t>
            </a:r>
            <a:r>
              <a:rPr lang="en-US" sz="2000" dirty="0">
                <a:ea typeface="Calibri" panose="020F0502020204030204" pitchFamily="34" charset="0"/>
                <a:cs typeface="Arial" panose="020B0604020202020204" pitchFamily="34" charset="0"/>
              </a:rPr>
              <a:t> </a:t>
            </a:r>
            <a:r>
              <a:rPr lang="ar-EG" sz="2000" dirty="0" smtClean="0">
                <a:ea typeface="Calibri" panose="020F0502020204030204" pitchFamily="34" charset="0"/>
                <a:cs typeface="Times New Roman" panose="02020603050405020304" pitchFamily="18" charset="0"/>
              </a:rPr>
              <a:t> ه</a:t>
            </a:r>
            <a:r>
              <a:rPr lang="ar-SA" sz="2000" dirty="0" smtClean="0">
                <a:ea typeface="Calibri" panose="020F0502020204030204" pitchFamily="34" charset="0"/>
                <a:cs typeface="Times New Roman" panose="02020603050405020304" pitchFamily="18" charset="0"/>
              </a:rPr>
              <a:t>ي </a:t>
            </a:r>
            <a:r>
              <a:rPr lang="ar-SA" sz="2000" dirty="0">
                <a:ea typeface="Calibri" panose="020F0502020204030204" pitchFamily="34" charset="0"/>
                <a:cs typeface="Times New Roman" panose="02020603050405020304" pitchFamily="18" charset="0"/>
              </a:rPr>
              <a:t>منصة </a:t>
            </a:r>
            <a:r>
              <a:rPr lang="ar-SA" sz="2000" dirty="0" smtClean="0">
                <a:ea typeface="Calibri" panose="020F0502020204030204" pitchFamily="34" charset="0"/>
                <a:cs typeface="Times New Roman" panose="02020603050405020304" pitchFamily="18" charset="0"/>
              </a:rPr>
              <a:t>ويب</a:t>
            </a:r>
            <a:r>
              <a:rPr lang="ar-SA" sz="2000" dirty="0">
                <a:ea typeface="Calibri" panose="020F0502020204030204" pitchFamily="34" charset="0"/>
                <a:cs typeface="Times New Roman" panose="02020603050405020304" pitchFamily="18" charset="0"/>
              </a:rPr>
              <a:t> متخصصة في مساعدة الباحثين عن عمل على إنشاء سير ذاتية</a:t>
            </a:r>
            <a:r>
              <a:rPr lang="en-US" sz="2000" dirty="0">
                <a:ea typeface="Calibri" panose="020F0502020204030204" pitchFamily="34" charset="0"/>
                <a:cs typeface="Arial" panose="020B0604020202020204" pitchFamily="34" charset="0"/>
              </a:rPr>
              <a:t> (CV) </a:t>
            </a:r>
            <a:r>
              <a:rPr lang="ar-SA" sz="2000" dirty="0">
                <a:ea typeface="Calibri" panose="020F0502020204030204" pitchFamily="34" charset="0"/>
                <a:cs typeface="Times New Roman" panose="02020603050405020304" pitchFamily="18" charset="0"/>
              </a:rPr>
              <a:t>احترافية وجذابة بسهولة وسرعة. </a:t>
            </a:r>
            <a:endParaRPr lang="ar-EG" sz="2000" dirty="0" smtClean="0">
              <a:ea typeface="Calibri" panose="020F0502020204030204" pitchFamily="34" charset="0"/>
              <a:cs typeface="Times New Roman" panose="02020603050405020304" pitchFamily="18" charset="0"/>
            </a:endParaRPr>
          </a:p>
          <a:p>
            <a:pPr algn="r" rtl="1">
              <a:lnSpc>
                <a:spcPct val="150000"/>
              </a:lnSpc>
              <a:spcAft>
                <a:spcPts val="800"/>
              </a:spcAft>
            </a:pPr>
            <a:r>
              <a:rPr lang="ar-SA" sz="2000" dirty="0" smtClean="0">
                <a:ea typeface="Calibri" panose="020F0502020204030204" pitchFamily="34" charset="0"/>
                <a:cs typeface="Times New Roman" panose="02020603050405020304" pitchFamily="18" charset="0"/>
              </a:rPr>
              <a:t>تهدف </a:t>
            </a:r>
            <a:r>
              <a:rPr lang="ar-SA" sz="2000" dirty="0">
                <a:ea typeface="Calibri" panose="020F0502020204030204" pitchFamily="34" charset="0"/>
                <a:cs typeface="Times New Roman" panose="02020603050405020304" pitchFamily="18" charset="0"/>
              </a:rPr>
              <a:t>الأداة إلى حل المشاكل الشائعة في كتابة السير الذاتية، مثل سوء التنسيق أو عدم جذب انتباه مسؤولي التوظيف</a:t>
            </a:r>
            <a:r>
              <a:rPr lang="en-US" sz="2000" dirty="0">
                <a:ea typeface="Calibri" panose="020F0502020204030204" pitchFamily="34" charset="0"/>
                <a:cs typeface="Arial" panose="020B0604020202020204" pitchFamily="34" charset="0"/>
              </a:rPr>
              <a:t>.</a:t>
            </a:r>
            <a:endParaRPr lang="en-US" sz="2000" dirty="0">
              <a:effectLs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0744353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170372"/>
          </a:xfrm>
          <a:prstGeom prst="rect">
            <a:avLst/>
          </a:prstGeom>
          <a:noFill/>
        </p:spPr>
        <p:txBody>
          <a:bodyPr wrap="square" anchor="t">
            <a:spAutoFit/>
          </a:bodyPr>
          <a:lstStyle/>
          <a:p>
            <a:pPr algn="just">
              <a:lnSpc>
                <a:spcPct val="150000"/>
              </a:lnSpc>
              <a:spcBef>
                <a:spcPts val="600"/>
              </a:spcBef>
            </a:pPr>
            <a:r>
              <a:rPr lang="en-US" sz="1600" b="1" dirty="0">
                <a:solidFill>
                  <a:srgbClr val="00AEEF"/>
                </a:solidFill>
              </a:rPr>
              <a:t>Steps to create a CV on Better CV</a:t>
            </a:r>
            <a:r>
              <a:rPr lang="en-US" sz="1600" b="1" dirty="0" smtClean="0">
                <a:solidFill>
                  <a:srgbClr val="00AEEF"/>
                </a:solidFill>
              </a:rPr>
              <a:t>:</a:t>
            </a:r>
            <a:endParaRPr lang="ar-EG" sz="1600" b="1" dirty="0" smtClean="0">
              <a:solidFill>
                <a:srgbClr val="00AEEF"/>
              </a:solidFill>
            </a:endParaRPr>
          </a:p>
          <a:p>
            <a:pPr marL="285750" indent="-285750" algn="just">
              <a:lnSpc>
                <a:spcPct val="150000"/>
              </a:lnSpc>
              <a:spcBef>
                <a:spcPts val="600"/>
              </a:spcBef>
              <a:buFont typeface="Arial" panose="020B0604020202020204" pitchFamily="34" charset="0"/>
              <a:buChar char="•"/>
            </a:pPr>
            <a:r>
              <a:rPr lang="en-US" sz="1600" b="1" dirty="0" smtClean="0"/>
              <a:t>Create </a:t>
            </a:r>
            <a:r>
              <a:rPr lang="en-US" sz="1600" b="1" dirty="0"/>
              <a:t>an account: </a:t>
            </a:r>
            <a:r>
              <a:rPr lang="en-US" sz="1600" dirty="0"/>
              <a:t>Registration on the site is free</a:t>
            </a:r>
            <a:r>
              <a:rPr lang="en-US" sz="1600" dirty="0" smtClean="0"/>
              <a:t>.</a:t>
            </a:r>
            <a:endParaRPr lang="ar-EG" sz="1600" dirty="0" smtClean="0"/>
          </a:p>
          <a:p>
            <a:pPr marL="285750" indent="-285750" algn="just">
              <a:lnSpc>
                <a:spcPct val="150000"/>
              </a:lnSpc>
              <a:spcBef>
                <a:spcPts val="600"/>
              </a:spcBef>
              <a:buFont typeface="Arial" panose="020B0604020202020204" pitchFamily="34" charset="0"/>
              <a:buChar char="•"/>
            </a:pPr>
            <a:r>
              <a:rPr lang="en-US" sz="1600" b="1" dirty="0" smtClean="0"/>
              <a:t>Choose </a:t>
            </a:r>
            <a:r>
              <a:rPr lang="en-US" sz="1600" b="1" dirty="0"/>
              <a:t>a template: </a:t>
            </a:r>
            <a:r>
              <a:rPr lang="en-US" sz="1600" dirty="0"/>
              <a:t>Select a template that suits your field and personality</a:t>
            </a:r>
            <a:r>
              <a:rPr lang="en-US" sz="1600" dirty="0" smtClean="0"/>
              <a:t>.</a:t>
            </a:r>
            <a:endParaRPr lang="ar-EG" sz="1600" dirty="0" smtClean="0"/>
          </a:p>
          <a:p>
            <a:pPr marL="285750" indent="-285750" algn="just">
              <a:lnSpc>
                <a:spcPct val="150000"/>
              </a:lnSpc>
              <a:spcBef>
                <a:spcPts val="600"/>
              </a:spcBef>
              <a:buFont typeface="Arial" panose="020B0604020202020204" pitchFamily="34" charset="0"/>
              <a:buChar char="•"/>
            </a:pPr>
            <a:r>
              <a:rPr lang="en-US" sz="1600" b="1" dirty="0" smtClean="0"/>
              <a:t>Fill </a:t>
            </a:r>
            <a:r>
              <a:rPr lang="en-US" sz="1600" b="1" dirty="0"/>
              <a:t>in your information: </a:t>
            </a:r>
            <a:r>
              <a:rPr lang="en-US" sz="1600" dirty="0"/>
              <a:t>Start by filling in your personal details, experience, education, and skills. You can use the suggested templates to make the process easier</a:t>
            </a:r>
            <a:r>
              <a:rPr lang="en-US" sz="1600" dirty="0" smtClean="0"/>
              <a:t>.</a:t>
            </a:r>
            <a:endParaRPr lang="ar-EG" sz="1600" dirty="0" smtClean="0"/>
          </a:p>
          <a:p>
            <a:pPr marL="285750" indent="-285750" algn="just">
              <a:lnSpc>
                <a:spcPct val="150000"/>
              </a:lnSpc>
              <a:spcBef>
                <a:spcPts val="600"/>
              </a:spcBef>
              <a:buFont typeface="Arial" panose="020B0604020202020204" pitchFamily="34" charset="0"/>
              <a:buChar char="•"/>
            </a:pPr>
            <a:r>
              <a:rPr lang="en-US" sz="1600" b="1" dirty="0" smtClean="0"/>
              <a:t>View </a:t>
            </a:r>
            <a:r>
              <a:rPr lang="en-US" sz="1600" b="1" dirty="0"/>
              <a:t>and edit: </a:t>
            </a:r>
            <a:r>
              <a:rPr lang="en-US" sz="1600" dirty="0"/>
              <a:t>See changes in real time and easily adjust the formatting and colors</a:t>
            </a:r>
            <a:r>
              <a:rPr lang="en-US" sz="1600" dirty="0" smtClean="0"/>
              <a:t>.</a:t>
            </a:r>
            <a:endParaRPr lang="ar-EG" sz="1600" dirty="0" smtClean="0"/>
          </a:p>
          <a:p>
            <a:pPr marL="285750" indent="-285750" algn="just">
              <a:lnSpc>
                <a:spcPct val="150000"/>
              </a:lnSpc>
              <a:spcBef>
                <a:spcPts val="600"/>
              </a:spcBef>
              <a:buFont typeface="Arial" panose="020B0604020202020204" pitchFamily="34" charset="0"/>
              <a:buChar char="•"/>
            </a:pPr>
            <a:r>
              <a:rPr lang="en-US" sz="1600" b="1" dirty="0" smtClean="0"/>
              <a:t>Download</a:t>
            </a:r>
            <a:r>
              <a:rPr lang="en-US" sz="1600" b="1" dirty="0"/>
              <a:t>: </a:t>
            </a:r>
            <a:r>
              <a:rPr lang="en-US" sz="1600" dirty="0"/>
              <a:t>Once finished, download your CV as a PDF.</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204356"/>
          </a:xfrm>
          <a:prstGeom prst="rect">
            <a:avLst/>
          </a:prstGeom>
          <a:noFill/>
        </p:spPr>
        <p:txBody>
          <a:bodyPr wrap="square" anchor="t">
            <a:spAutoFit/>
          </a:bodyPr>
          <a:lstStyle/>
          <a:p>
            <a:pPr algn="r" rtl="1">
              <a:lnSpc>
                <a:spcPct val="150000"/>
              </a:lnSpc>
            </a:pPr>
            <a:r>
              <a:rPr lang="ar-SA" b="1" dirty="0">
                <a:solidFill>
                  <a:srgbClr val="00AEEF"/>
                </a:solidFill>
                <a:ea typeface="Calibri" panose="020F0502020204030204" pitchFamily="34" charset="0"/>
                <a:cs typeface="Times New Roman" panose="02020603050405020304" pitchFamily="18" charset="0"/>
              </a:rPr>
              <a:t>خطوات عمل سيرة ذاتية على</a:t>
            </a:r>
            <a:r>
              <a:rPr lang="en-US" b="1" dirty="0">
                <a:solidFill>
                  <a:srgbClr val="00AEEF"/>
                </a:solidFill>
                <a:ea typeface="Calibri" panose="020F0502020204030204" pitchFamily="34" charset="0"/>
                <a:cs typeface="Arial" panose="020B0604020202020204" pitchFamily="34" charset="0"/>
              </a:rPr>
              <a:t> </a:t>
            </a:r>
            <a:r>
              <a:rPr lang="ar-EG" b="1" dirty="0" smtClean="0">
                <a:solidFill>
                  <a:srgbClr val="00AEEF"/>
                </a:solidFill>
                <a:ea typeface="Calibri" panose="020F0502020204030204" pitchFamily="34" charset="0"/>
                <a:cs typeface="Arial" panose="020B0604020202020204" pitchFamily="34" charset="0"/>
              </a:rPr>
              <a:t> </a:t>
            </a:r>
            <a:r>
              <a:rPr lang="en-US" b="1" dirty="0" smtClean="0">
                <a:solidFill>
                  <a:srgbClr val="00AEEF"/>
                </a:solidFill>
                <a:ea typeface="Calibri" panose="020F0502020204030204" pitchFamily="34" charset="0"/>
                <a:cs typeface="Arial" panose="020B0604020202020204" pitchFamily="34" charset="0"/>
              </a:rPr>
              <a:t>Better CV</a:t>
            </a:r>
            <a:r>
              <a:rPr lang="ar-EG" b="1" dirty="0" smtClean="0">
                <a:solidFill>
                  <a:srgbClr val="00AEEF"/>
                </a:solidFill>
                <a:ea typeface="Calibri" panose="020F0502020204030204" pitchFamily="34" charset="0"/>
                <a:cs typeface="Arial" panose="020B0604020202020204" pitchFamily="34" charset="0"/>
              </a:rPr>
              <a:t> </a:t>
            </a:r>
            <a:endParaRPr lang="en-US" dirty="0">
              <a:solidFill>
                <a:srgbClr val="00AEEF"/>
              </a:solidFill>
              <a:ea typeface="Calibri" panose="020F0502020204030204" pitchFamily="34" charset="0"/>
              <a:cs typeface="Arial" panose="020B0604020202020204" pitchFamily="34" charset="0"/>
            </a:endParaRPr>
          </a:p>
          <a:p>
            <a:pPr marL="342900" lvl="0" indent="-342900" algn="r" rtl="1">
              <a:lnSpc>
                <a:spcPct val="150000"/>
              </a:lnSpc>
              <a:buFont typeface="Arial" panose="020B0604020202020204" pitchFamily="34" charset="0"/>
              <a:buChar char="•"/>
              <a:tabLst>
                <a:tab pos="457200" algn="l"/>
              </a:tabLst>
            </a:pPr>
            <a:r>
              <a:rPr lang="ar-SA" b="1" dirty="0">
                <a:ea typeface="Calibri" panose="020F0502020204030204" pitchFamily="34" charset="0"/>
                <a:cs typeface="Times New Roman" panose="02020603050405020304" pitchFamily="18" charset="0"/>
              </a:rPr>
              <a:t>إنشاء حساب</a:t>
            </a:r>
            <a:r>
              <a:rPr lang="en-US" b="1" dirty="0">
                <a:ea typeface="Calibri" panose="020F0502020204030204" pitchFamily="34" charset="0"/>
                <a:cs typeface="Arial" panose="020B0604020202020204" pitchFamily="34" charset="0"/>
              </a:rPr>
              <a:t>:</a:t>
            </a:r>
            <a:r>
              <a:rPr lang="en-US" dirty="0">
                <a:ea typeface="Calibri" panose="020F0502020204030204" pitchFamily="34" charset="0"/>
                <a:cs typeface="Arial" panose="020B0604020202020204" pitchFamily="34" charset="0"/>
              </a:rPr>
              <a:t> </a:t>
            </a:r>
            <a:r>
              <a:rPr lang="ar-SA" dirty="0">
                <a:ea typeface="Calibri" panose="020F0502020204030204" pitchFamily="34" charset="0"/>
                <a:cs typeface="Times New Roman" panose="02020603050405020304" pitchFamily="18" charset="0"/>
              </a:rPr>
              <a:t>التسجيل في الموقع مجاني</a:t>
            </a:r>
            <a:r>
              <a:rPr lang="en-US" dirty="0" smtClean="0">
                <a:ea typeface="Calibri" panose="020F0502020204030204" pitchFamily="34" charset="0"/>
                <a:cs typeface="Arial" panose="020B0604020202020204" pitchFamily="34" charset="0"/>
              </a:rPr>
              <a:t>.</a:t>
            </a:r>
            <a:endParaRPr lang="ar-EG" dirty="0" smtClean="0">
              <a:ea typeface="Calibri" panose="020F0502020204030204" pitchFamily="34" charset="0"/>
              <a:cs typeface="Arial" panose="020B0604020202020204" pitchFamily="34" charset="0"/>
            </a:endParaRPr>
          </a:p>
          <a:p>
            <a:pPr marL="342900" lvl="0" indent="-342900" algn="r" rtl="1">
              <a:lnSpc>
                <a:spcPct val="150000"/>
              </a:lnSpc>
              <a:buFont typeface="Arial" panose="020B0604020202020204" pitchFamily="34" charset="0"/>
              <a:buChar char="•"/>
              <a:tabLst>
                <a:tab pos="457200" algn="l"/>
              </a:tabLst>
            </a:pPr>
            <a:r>
              <a:rPr lang="ar-SA" b="1" dirty="0" smtClean="0">
                <a:ea typeface="Calibri" panose="020F0502020204030204" pitchFamily="34" charset="0"/>
                <a:cs typeface="Times New Roman" panose="02020603050405020304" pitchFamily="18" charset="0"/>
              </a:rPr>
              <a:t>اختيار </a:t>
            </a:r>
            <a:r>
              <a:rPr lang="ar-SA" b="1" dirty="0">
                <a:ea typeface="Calibri" panose="020F0502020204030204" pitchFamily="34" charset="0"/>
                <a:cs typeface="Times New Roman" panose="02020603050405020304" pitchFamily="18" charset="0"/>
              </a:rPr>
              <a:t>القالب</a:t>
            </a:r>
            <a:r>
              <a:rPr lang="en-US" b="1" dirty="0">
                <a:ea typeface="Calibri" panose="020F0502020204030204" pitchFamily="34" charset="0"/>
                <a:cs typeface="Arial" panose="020B0604020202020204" pitchFamily="34" charset="0"/>
              </a:rPr>
              <a:t>:</a:t>
            </a:r>
            <a:r>
              <a:rPr lang="en-US" dirty="0">
                <a:ea typeface="Calibri" panose="020F0502020204030204" pitchFamily="34" charset="0"/>
                <a:cs typeface="Arial" panose="020B0604020202020204" pitchFamily="34" charset="0"/>
              </a:rPr>
              <a:t> </a:t>
            </a:r>
            <a:r>
              <a:rPr lang="ar-SA" dirty="0">
                <a:ea typeface="Calibri" panose="020F0502020204030204" pitchFamily="34" charset="0"/>
                <a:cs typeface="Times New Roman" panose="02020603050405020304" pitchFamily="18" charset="0"/>
              </a:rPr>
              <a:t>اختر القالب الذي يناسب مجالك وشخصيتك</a:t>
            </a:r>
            <a:r>
              <a:rPr lang="en-US" dirty="0" smtClean="0">
                <a:ea typeface="Calibri" panose="020F0502020204030204" pitchFamily="34" charset="0"/>
                <a:cs typeface="Arial" panose="020B0604020202020204" pitchFamily="34" charset="0"/>
              </a:rPr>
              <a:t>.</a:t>
            </a:r>
            <a:endParaRPr lang="ar-EG" dirty="0" smtClean="0">
              <a:ea typeface="Calibri" panose="020F0502020204030204" pitchFamily="34" charset="0"/>
              <a:cs typeface="Arial" panose="020B0604020202020204" pitchFamily="34" charset="0"/>
            </a:endParaRPr>
          </a:p>
          <a:p>
            <a:pPr marL="342900" lvl="0" indent="-342900" algn="r" rtl="1">
              <a:lnSpc>
                <a:spcPct val="150000"/>
              </a:lnSpc>
              <a:buFont typeface="Arial" panose="020B0604020202020204" pitchFamily="34" charset="0"/>
              <a:buChar char="•"/>
              <a:tabLst>
                <a:tab pos="457200" algn="l"/>
              </a:tabLst>
            </a:pPr>
            <a:r>
              <a:rPr lang="ar-SA" b="1" dirty="0" smtClean="0">
                <a:ea typeface="Calibri" panose="020F0502020204030204" pitchFamily="34" charset="0"/>
                <a:cs typeface="Times New Roman" panose="02020603050405020304" pitchFamily="18" charset="0"/>
              </a:rPr>
              <a:t>ملء </a:t>
            </a:r>
            <a:r>
              <a:rPr lang="ar-SA" b="1" dirty="0">
                <a:ea typeface="Calibri" panose="020F0502020204030204" pitchFamily="34" charset="0"/>
                <a:cs typeface="Times New Roman" panose="02020603050405020304" pitchFamily="18" charset="0"/>
              </a:rPr>
              <a:t>المعلومات</a:t>
            </a:r>
            <a:r>
              <a:rPr lang="en-US" b="1" dirty="0">
                <a:ea typeface="Calibri" panose="020F0502020204030204" pitchFamily="34" charset="0"/>
                <a:cs typeface="Arial" panose="020B0604020202020204" pitchFamily="34" charset="0"/>
              </a:rPr>
              <a:t>:</a:t>
            </a:r>
            <a:r>
              <a:rPr lang="en-US" dirty="0">
                <a:ea typeface="Calibri" panose="020F0502020204030204" pitchFamily="34" charset="0"/>
                <a:cs typeface="Arial" panose="020B0604020202020204" pitchFamily="34" charset="0"/>
              </a:rPr>
              <a:t> </a:t>
            </a:r>
            <a:r>
              <a:rPr lang="ar-SA" dirty="0">
                <a:ea typeface="Calibri" panose="020F0502020204030204" pitchFamily="34" charset="0"/>
                <a:cs typeface="Times New Roman" panose="02020603050405020304" pitchFamily="18" charset="0"/>
              </a:rPr>
              <a:t>ابدأ بملء بياناتك الشخصية، خبراتك، تعليمك، ومهاراتك. يمكنك استخدام النماذج المقترحة لتسهيل العملية</a:t>
            </a:r>
            <a:r>
              <a:rPr lang="en-US" dirty="0" smtClean="0">
                <a:ea typeface="Calibri" panose="020F0502020204030204" pitchFamily="34" charset="0"/>
                <a:cs typeface="Arial" panose="020B0604020202020204" pitchFamily="34" charset="0"/>
              </a:rPr>
              <a:t>.</a:t>
            </a:r>
            <a:endParaRPr lang="ar-EG" dirty="0" smtClean="0">
              <a:ea typeface="Calibri" panose="020F0502020204030204" pitchFamily="34" charset="0"/>
              <a:cs typeface="Arial" panose="020B0604020202020204" pitchFamily="34" charset="0"/>
            </a:endParaRPr>
          </a:p>
          <a:p>
            <a:pPr marL="342900" lvl="0" indent="-342900" algn="r" rtl="1">
              <a:lnSpc>
                <a:spcPct val="150000"/>
              </a:lnSpc>
              <a:buFont typeface="Arial" panose="020B0604020202020204" pitchFamily="34" charset="0"/>
              <a:buChar char="•"/>
              <a:tabLst>
                <a:tab pos="457200" algn="l"/>
              </a:tabLst>
            </a:pPr>
            <a:r>
              <a:rPr lang="ar-SA" b="1" dirty="0" smtClean="0">
                <a:ea typeface="Calibri" panose="020F0502020204030204" pitchFamily="34" charset="0"/>
                <a:cs typeface="Times New Roman" panose="02020603050405020304" pitchFamily="18" charset="0"/>
              </a:rPr>
              <a:t>المشاهدة </a:t>
            </a:r>
            <a:r>
              <a:rPr lang="ar-SA" b="1" dirty="0">
                <a:ea typeface="Calibri" panose="020F0502020204030204" pitchFamily="34" charset="0"/>
                <a:cs typeface="Times New Roman" panose="02020603050405020304" pitchFamily="18" charset="0"/>
              </a:rPr>
              <a:t>والتحرير</a:t>
            </a:r>
            <a:r>
              <a:rPr lang="en-US" b="1" dirty="0">
                <a:ea typeface="Calibri" panose="020F0502020204030204" pitchFamily="34" charset="0"/>
                <a:cs typeface="Arial" panose="020B0604020202020204" pitchFamily="34" charset="0"/>
              </a:rPr>
              <a:t>:</a:t>
            </a:r>
            <a:r>
              <a:rPr lang="en-US" dirty="0">
                <a:ea typeface="Calibri" panose="020F0502020204030204" pitchFamily="34" charset="0"/>
                <a:cs typeface="Arial" panose="020B0604020202020204" pitchFamily="34" charset="0"/>
              </a:rPr>
              <a:t> </a:t>
            </a:r>
            <a:r>
              <a:rPr lang="ar-SA" dirty="0">
                <a:ea typeface="Calibri" panose="020F0502020204030204" pitchFamily="34" charset="0"/>
                <a:cs typeface="Times New Roman" panose="02020603050405020304" pitchFamily="18" charset="0"/>
              </a:rPr>
              <a:t>ترى التغييرات لحظيًا ويمكنك تعديل التنسيق والألوان بسهولة</a:t>
            </a:r>
            <a:r>
              <a:rPr lang="en-US" dirty="0" smtClean="0">
                <a:ea typeface="Calibri" panose="020F0502020204030204" pitchFamily="34" charset="0"/>
                <a:cs typeface="Arial" panose="020B0604020202020204" pitchFamily="34" charset="0"/>
              </a:rPr>
              <a:t>.</a:t>
            </a:r>
            <a:endParaRPr lang="ar-EG" dirty="0" smtClean="0">
              <a:ea typeface="Calibri" panose="020F0502020204030204" pitchFamily="34" charset="0"/>
              <a:cs typeface="Arial" panose="020B0604020202020204" pitchFamily="34" charset="0"/>
            </a:endParaRPr>
          </a:p>
          <a:p>
            <a:pPr marL="342900" lvl="0" indent="-342900" algn="r" rtl="1">
              <a:lnSpc>
                <a:spcPct val="150000"/>
              </a:lnSpc>
              <a:buFont typeface="Arial" panose="020B0604020202020204" pitchFamily="34" charset="0"/>
              <a:buChar char="•"/>
              <a:tabLst>
                <a:tab pos="457200" algn="l"/>
              </a:tabLst>
            </a:pPr>
            <a:r>
              <a:rPr lang="ar-SA" b="1" dirty="0" smtClean="0">
                <a:ea typeface="Calibri" panose="020F0502020204030204" pitchFamily="34" charset="0"/>
                <a:cs typeface="Times New Roman" panose="02020603050405020304" pitchFamily="18" charset="0"/>
              </a:rPr>
              <a:t>التحميل</a:t>
            </a:r>
            <a:r>
              <a:rPr lang="en-US" b="1" dirty="0">
                <a:ea typeface="Calibri" panose="020F0502020204030204" pitchFamily="34" charset="0"/>
                <a:cs typeface="Arial" panose="020B0604020202020204" pitchFamily="34" charset="0"/>
              </a:rPr>
              <a:t>:</a:t>
            </a:r>
            <a:r>
              <a:rPr lang="en-US" dirty="0">
                <a:ea typeface="Calibri" panose="020F0502020204030204" pitchFamily="34" charset="0"/>
                <a:cs typeface="Arial" panose="020B0604020202020204" pitchFamily="34" charset="0"/>
              </a:rPr>
              <a:t> </a:t>
            </a:r>
            <a:r>
              <a:rPr lang="ar-SA" dirty="0">
                <a:ea typeface="Calibri" panose="020F0502020204030204" pitchFamily="34" charset="0"/>
                <a:cs typeface="Times New Roman" panose="02020603050405020304" pitchFamily="18" charset="0"/>
              </a:rPr>
              <a:t>بعد الانتهاء، قم بتحميل سيرتك الذاتية بصيغة</a:t>
            </a:r>
            <a:r>
              <a:rPr lang="en-US" dirty="0">
                <a:ea typeface="Calibri" panose="020F0502020204030204" pitchFamily="34" charset="0"/>
                <a:cs typeface="Arial" panose="020B0604020202020204" pitchFamily="34" charset="0"/>
              </a:rPr>
              <a:t> PDF.</a:t>
            </a:r>
            <a:endParaRPr lang="en-US" dirty="0">
              <a:effectLst/>
              <a:ea typeface="Calibri" panose="020F0502020204030204" pitchFamily="34" charset="0"/>
              <a:cs typeface="Arial" panose="020B0604020202020204" pitchFamily="34" charset="0"/>
            </a:endParaRPr>
          </a:p>
        </p:txBody>
      </p:sp>
      <p:sp>
        <p:nvSpPr>
          <p:cNvPr id="12" name="TextBox 11"/>
          <p:cNvSpPr txBox="1"/>
          <p:nvPr/>
        </p:nvSpPr>
        <p:spPr>
          <a:xfrm>
            <a:off x="2449360" y="1077678"/>
            <a:ext cx="4892891"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Better CV</a:t>
            </a:r>
            <a:endParaRPr lang="ar-EG"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48705866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cxnSp>
        <p:nvCxnSpPr>
          <p:cNvPr id="6" name="Straight Connector 5"/>
          <p:cNvCxnSpPr/>
          <p:nvPr/>
        </p:nvCxnSpPr>
        <p:spPr>
          <a:xfrm>
            <a:off x="5779810" y="1711924"/>
            <a:ext cx="0" cy="4826141"/>
          </a:xfrm>
          <a:prstGeom prst="line">
            <a:avLst/>
          </a:prstGeom>
        </p:spPr>
        <p:style>
          <a:lnRef idx="3">
            <a:schemeClr val="accent5"/>
          </a:lnRef>
          <a:fillRef idx="0">
            <a:schemeClr val="accent5"/>
          </a:fillRef>
          <a:effectRef idx="2">
            <a:schemeClr val="accent5"/>
          </a:effectRef>
          <a:fontRef idx="minor">
            <a:schemeClr val="tx1"/>
          </a:fontRef>
        </p:style>
      </p:cxnSp>
      <p:pic>
        <p:nvPicPr>
          <p:cNvPr id="4" name="Picture 3"/>
          <p:cNvPicPr>
            <a:picLocks noChangeAspect="1"/>
          </p:cNvPicPr>
          <p:nvPr/>
        </p:nvPicPr>
        <p:blipFill>
          <a:blip r:embed="rId3"/>
          <a:stretch>
            <a:fillRect/>
          </a:stretch>
        </p:blipFill>
        <p:spPr>
          <a:xfrm>
            <a:off x="690113" y="2083026"/>
            <a:ext cx="4981186" cy="4352754"/>
          </a:xfrm>
          <a:prstGeom prst="rect">
            <a:avLst/>
          </a:prstGeom>
        </p:spPr>
      </p:pic>
      <p:pic>
        <p:nvPicPr>
          <p:cNvPr id="8" name="Picture 7"/>
          <p:cNvPicPr>
            <a:picLocks noChangeAspect="1"/>
          </p:cNvPicPr>
          <p:nvPr/>
        </p:nvPicPr>
        <p:blipFill>
          <a:blip r:embed="rId4"/>
          <a:stretch>
            <a:fillRect/>
          </a:stretch>
        </p:blipFill>
        <p:spPr>
          <a:xfrm>
            <a:off x="5868460" y="1878967"/>
            <a:ext cx="5458024" cy="4556813"/>
          </a:xfrm>
          <a:prstGeom prst="rect">
            <a:avLst/>
          </a:prstGeom>
        </p:spPr>
      </p:pic>
      <p:sp>
        <p:nvSpPr>
          <p:cNvPr id="23" name="TextBox 22"/>
          <p:cNvSpPr txBox="1"/>
          <p:nvPr/>
        </p:nvSpPr>
        <p:spPr>
          <a:xfrm>
            <a:off x="11427781" y="3691459"/>
            <a:ext cx="414068" cy="707886"/>
          </a:xfrm>
          <a:prstGeom prst="rect">
            <a:avLst/>
          </a:prstGeom>
          <a:noFill/>
        </p:spPr>
        <p:txBody>
          <a:bodyPr wrap="square" rtlCol="0">
            <a:spAutoFit/>
          </a:bodyPr>
          <a:lstStyle/>
          <a:p>
            <a:r>
              <a:rPr lang="ar-EG" sz="4000" b="1" u="sng" dirty="0" smtClean="0">
                <a:solidFill>
                  <a:srgbClr val="FF0000"/>
                </a:solidFill>
              </a:rPr>
              <a:t>2</a:t>
            </a:r>
            <a:endParaRPr lang="en-US" sz="2800" b="1" u="sng" dirty="0">
              <a:solidFill>
                <a:srgbClr val="FF0000"/>
              </a:solidFill>
            </a:endParaRPr>
          </a:p>
        </p:txBody>
      </p:sp>
      <p:sp>
        <p:nvSpPr>
          <p:cNvPr id="24" name="TextBox 23"/>
          <p:cNvSpPr txBox="1"/>
          <p:nvPr/>
        </p:nvSpPr>
        <p:spPr>
          <a:xfrm>
            <a:off x="132599" y="3691459"/>
            <a:ext cx="414068" cy="707886"/>
          </a:xfrm>
          <a:prstGeom prst="rect">
            <a:avLst/>
          </a:prstGeom>
          <a:noFill/>
        </p:spPr>
        <p:txBody>
          <a:bodyPr wrap="square" rtlCol="0">
            <a:spAutoFit/>
          </a:bodyPr>
          <a:lstStyle/>
          <a:p>
            <a:r>
              <a:rPr lang="ar-EG" sz="4000" b="1" u="sng" dirty="0" smtClean="0">
                <a:solidFill>
                  <a:srgbClr val="FF0000"/>
                </a:solidFill>
              </a:rPr>
              <a:t>1</a:t>
            </a:r>
            <a:endParaRPr lang="en-US" sz="2800" b="1" u="sng" dirty="0">
              <a:solidFill>
                <a:srgbClr val="FF0000"/>
              </a:solidFill>
            </a:endParaRPr>
          </a:p>
        </p:txBody>
      </p:sp>
      <p:sp>
        <p:nvSpPr>
          <p:cNvPr id="17" name="TextBox 16"/>
          <p:cNvSpPr txBox="1"/>
          <p:nvPr/>
        </p:nvSpPr>
        <p:spPr>
          <a:xfrm>
            <a:off x="2449360" y="1077678"/>
            <a:ext cx="4892891"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Better CV</a:t>
            </a:r>
            <a:endParaRPr lang="ar-EG"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3220600768"/>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861173423"/>
      </p:ext>
    </p:extLst>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D08EE722-D728-4943-AC9A-C07FF42B51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www.w3.org/XML/1998/namespace"/>
    <ds:schemaRef ds:uri="49100919-8a76-4266-be0c-7dc583902cb4"/>
    <ds:schemaRef ds:uri="http://purl.org/dc/terms/"/>
    <ds:schemaRef ds:uri="http://schemas.microsoft.com/office/2006/documentManagement/types"/>
    <ds:schemaRef ds:uri="http://schemas.openxmlformats.org/package/2006/metadata/core-properties"/>
    <ds:schemaRef ds:uri="d13aca44-ef33-4cf4-9980-7f0b00e6eeb9"/>
    <ds:schemaRef ds:uri="http://schemas.microsoft.com/office/2006/metadata/properties"/>
    <ds:schemaRef ds:uri="http://schemas.microsoft.com/office/infopath/2007/PartnerControl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27780</TotalTime>
  <Words>4342</Words>
  <Application>Microsoft Office PowerPoint</Application>
  <PresentationFormat>Widescreen</PresentationFormat>
  <Paragraphs>437</Paragraphs>
  <Slides>42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1221</cp:revision>
  <dcterms:created xsi:type="dcterms:W3CDTF">2023-04-29T09:08:00Z</dcterms:created>
  <dcterms:modified xsi:type="dcterms:W3CDTF">2025-12-11T18:57:34Z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