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 id="2147483676" r:id="rId5"/>
  </p:sldMasterIdLst>
  <p:notesMasterIdLst>
    <p:notesMasterId r:id="rId43"/>
  </p:notesMasterIdLst>
  <p:sldIdLst>
    <p:sldId id="257" r:id="rId6"/>
    <p:sldId id="258" r:id="rId7"/>
    <p:sldId id="259" r:id="rId8"/>
    <p:sldId id="262" r:id="rId9"/>
    <p:sldId id="403" r:id="rId10"/>
    <p:sldId id="264" r:id="rId11"/>
    <p:sldId id="342" r:id="rId12"/>
    <p:sldId id="343" r:id="rId13"/>
    <p:sldId id="344" r:id="rId14"/>
    <p:sldId id="398" r:id="rId15"/>
    <p:sldId id="397" r:id="rId16"/>
    <p:sldId id="394" r:id="rId17"/>
    <p:sldId id="395" r:id="rId18"/>
    <p:sldId id="396" r:id="rId19"/>
    <p:sldId id="404" r:id="rId20"/>
    <p:sldId id="345" r:id="rId21"/>
    <p:sldId id="346" r:id="rId22"/>
    <p:sldId id="347" r:id="rId23"/>
    <p:sldId id="348" r:id="rId24"/>
    <p:sldId id="349" r:id="rId25"/>
    <p:sldId id="373" r:id="rId26"/>
    <p:sldId id="374" r:id="rId27"/>
    <p:sldId id="350" r:id="rId28"/>
    <p:sldId id="351" r:id="rId29"/>
    <p:sldId id="352" r:id="rId30"/>
    <p:sldId id="399" r:id="rId31"/>
    <p:sldId id="353" r:id="rId32"/>
    <p:sldId id="354" r:id="rId33"/>
    <p:sldId id="355" r:id="rId34"/>
    <p:sldId id="266" r:id="rId35"/>
    <p:sldId id="400" r:id="rId36"/>
    <p:sldId id="372" r:id="rId37"/>
    <p:sldId id="401" r:id="rId38"/>
    <p:sldId id="402" r:id="rId39"/>
    <p:sldId id="276" r:id="rId40"/>
    <p:sldId id="277" r:id="rId41"/>
    <p:sldId id="278" r:id="rId42"/>
  </p:sldIdLst>
  <p:sldSz cx="12192000" cy="6858000"/>
  <p:notesSz cx="6858000" cy="9144000"/>
  <p:defaultTextStyle>
    <a:defPPr>
      <a:defRPr lang="ar-S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007" autoAdjust="0"/>
    <p:restoredTop sz="94444" autoAdjust="0"/>
  </p:normalViewPr>
  <p:slideViewPr>
    <p:cSldViewPr snapToGrid="0">
      <p:cViewPr varScale="1">
        <p:scale>
          <a:sx n="70" d="100"/>
          <a:sy n="70" d="100"/>
        </p:scale>
        <p:origin x="72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Y"/>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A7D76B9-5D6F-4BCD-B6F7-DE39F2876811}" type="datetimeFigureOut">
              <a:rPr lang="ar-SY" smtClean="0"/>
              <a:t>14/02/1448</a:t>
            </a:fld>
            <a:endParaRPr lang="ar-SY"/>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Y"/>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SY"/>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Y"/>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EA2C0702-5C99-4EB5-9944-309CE74A3930}" type="slidenum">
              <a:rPr lang="ar-SY" smtClean="0"/>
              <a:t>‹#›</a:t>
            </a:fld>
            <a:endParaRPr lang="ar-SY"/>
          </a:p>
        </p:txBody>
      </p:sp>
    </p:spTree>
    <p:extLst>
      <p:ext uri="{BB962C8B-B14F-4D97-AF65-F5344CB8AC3E}">
        <p14:creationId xmlns:p14="http://schemas.microsoft.com/office/powerpoint/2010/main" val="398558624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344009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E88088B5-5D3D-41C5-9929-9FAB3A249D9E}" type="slidenum">
              <a:rPr lang="en-US" smtClean="0">
                <a:solidFill>
                  <a:prstClr val="black"/>
                </a:solidFill>
              </a:rPr>
              <a:pPr>
                <a:defRPr/>
              </a:pPr>
              <a:t>2</a:t>
            </a:fld>
            <a:endParaRPr lang="en-US">
              <a:solidFill>
                <a:prstClr val="black"/>
              </a:solidFill>
            </a:endParaRPr>
          </a:p>
        </p:txBody>
      </p:sp>
    </p:spTree>
    <p:extLst>
      <p:ext uri="{BB962C8B-B14F-4D97-AF65-F5344CB8AC3E}">
        <p14:creationId xmlns:p14="http://schemas.microsoft.com/office/powerpoint/2010/main" val="4063498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25861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1943363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786965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12697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6949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1850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80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1885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8476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719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2571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4895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53401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08364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63911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425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7189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476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629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8311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53333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6360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285543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332597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21239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18793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29518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90804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7/29/2026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19583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409578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183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372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5067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7115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8424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02133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7/29/2026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23883719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7AD86B2E-B702-4422-B277-3A08C7449694}" type="datetimeFigureOut">
              <a:rPr lang="en-US" smtClean="0">
                <a:solidFill>
                  <a:prstClr val="black">
                    <a:tint val="75000"/>
                  </a:prstClr>
                </a:solidFill>
              </a:rPr>
              <a:pPr rtl="0"/>
              <a:t>7/29/2026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F7542ADD-394E-41F3-B704-951748884AEE}" type="slidenum">
              <a:rPr lang="en-US" smtClean="0">
                <a:solidFill>
                  <a:prstClr val="black">
                    <a:tint val="75000"/>
                  </a:prstClr>
                </a:solidFill>
              </a:rPr>
              <a:pPr rtl="0"/>
              <a:t>‹#›</a:t>
            </a:fld>
            <a:endParaRPr lang="en-US">
              <a:solidFill>
                <a:prstClr val="black">
                  <a:tint val="75000"/>
                </a:prstClr>
              </a:solidFill>
            </a:endParaRPr>
          </a:p>
        </p:txBody>
      </p:sp>
    </p:spTree>
    <p:extLst>
      <p:ext uri="{BB962C8B-B14F-4D97-AF65-F5344CB8AC3E}">
        <p14:creationId xmlns:p14="http://schemas.microsoft.com/office/powerpoint/2010/main" val="180375748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 id="214748369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sv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صورة 2"/>
          <p:cNvSpPr>
            <a:spLocks noGrp="1"/>
          </p:cNvSpPr>
          <p:nvPr>
            <p:ph type="pic" sz="quarter" idx="10"/>
          </p:nvPr>
        </p:nvSpPr>
        <p:spPr>
          <a:xfrm>
            <a:off x="0" y="-21598"/>
            <a:ext cx="12192000" cy="6858000"/>
          </a:xfrm>
        </p:spPr>
      </p:sp>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1" name="TextBox 30"/>
          <p:cNvSpPr txBox="1"/>
          <p:nvPr/>
        </p:nvSpPr>
        <p:spPr>
          <a:xfrm>
            <a:off x="1463871" y="2930410"/>
            <a:ext cx="1800494" cy="646331"/>
          </a:xfrm>
          <a:prstGeom prst="rect">
            <a:avLst/>
          </a:prstGeom>
          <a:noFill/>
        </p:spPr>
        <p:txBody>
          <a:bodyPr wrap="none" rtlCol="0">
            <a:spAutoFit/>
          </a:bodyPr>
          <a:lstStyle/>
          <a:p>
            <a:pPr algn="ctr" rtl="0"/>
            <a:r>
              <a:rPr lang="ar-EG" sz="3600" b="1" dirty="0">
                <a:solidFill>
                  <a:prstClr val="black"/>
                </a:solidFill>
                <a:latin typeface="Times New Roman" panose="02020603050405020304" pitchFamily="18" charset="0"/>
                <a:cs typeface="Times New Roman" panose="02020603050405020304" pitchFamily="18" charset="0"/>
              </a:rPr>
              <a:t>              </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97309" y="1813048"/>
            <a:ext cx="5161492" cy="2616101"/>
          </a:xfrm>
          <a:prstGeom prst="rect">
            <a:avLst/>
          </a:prstGeom>
          <a:noFill/>
        </p:spPr>
        <p:txBody>
          <a:bodyPr wrap="square" rtlCol="0">
            <a:spAutoFit/>
          </a:bodyPr>
          <a:lstStyle/>
          <a:p>
            <a:pPr algn="ctr" rtl="0"/>
            <a:r>
              <a:rPr lang="ar-SY" sz="4400" b="1" dirty="0">
                <a:solidFill>
                  <a:srgbClr val="00B0F0"/>
                </a:solidFill>
                <a:latin typeface="Times New Roman" panose="02020603050405020304" pitchFamily="18" charset="0"/>
                <a:cs typeface="Times New Roman" panose="02020603050405020304" pitchFamily="18" charset="0"/>
              </a:rPr>
              <a:t>مقرر مهارات بحثية</a:t>
            </a:r>
          </a:p>
          <a:p>
            <a:pPr algn="ctr" rtl="0"/>
            <a:r>
              <a:rPr lang="ar-SY" sz="4000" b="1" dirty="0">
                <a:solidFill>
                  <a:srgbClr val="00B0F0"/>
                </a:solidFill>
                <a:latin typeface="Times New Roman" panose="02020603050405020304" pitchFamily="18" charset="0"/>
                <a:cs typeface="Times New Roman" panose="02020603050405020304" pitchFamily="18" charset="0"/>
              </a:rPr>
              <a:t> المحاضرة </a:t>
            </a:r>
            <a:r>
              <a:rPr lang="ar-SA" sz="4000" b="1" dirty="0">
                <a:solidFill>
                  <a:srgbClr val="00B0F0"/>
                </a:solidFill>
                <a:latin typeface="Times New Roman" panose="02020603050405020304" pitchFamily="18" charset="0"/>
                <a:cs typeface="Times New Roman" panose="02020603050405020304" pitchFamily="18" charset="0"/>
              </a:rPr>
              <a:t>الخامسة</a:t>
            </a:r>
            <a:endParaRPr lang="ar-SY" sz="4000" b="1" dirty="0">
              <a:solidFill>
                <a:srgbClr val="00B0F0"/>
              </a:solidFill>
              <a:latin typeface="Times New Roman" panose="02020603050405020304" pitchFamily="18" charset="0"/>
              <a:cs typeface="Times New Roman" panose="02020603050405020304" pitchFamily="18" charset="0"/>
            </a:endParaRPr>
          </a:p>
          <a:p>
            <a:pPr algn="ctr" rtl="0"/>
            <a:r>
              <a:rPr lang="ar-SY" sz="4000" b="1" dirty="0">
                <a:solidFill>
                  <a:srgbClr val="00B0F0"/>
                </a:solidFill>
                <a:latin typeface="Times New Roman" panose="02020603050405020304" pitchFamily="18" charset="0"/>
                <a:cs typeface="Times New Roman" panose="02020603050405020304" pitchFamily="18" charset="0"/>
              </a:rPr>
              <a:t>الكتابة العلمية في الاطروحات القانونية</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708416" y="5069457"/>
            <a:ext cx="4133896" cy="954107"/>
          </a:xfrm>
          <a:prstGeom prst="rect">
            <a:avLst/>
          </a:prstGeom>
          <a:solidFill>
            <a:srgbClr val="00B0F0"/>
          </a:solidFill>
        </p:spPr>
        <p:txBody>
          <a:bodyPr wrap="square" rtlCol="0">
            <a:spAutoFit/>
          </a:bodyPr>
          <a:lstStyle/>
          <a:p>
            <a:pPr algn="ctr" rtl="0"/>
            <a:r>
              <a:rPr lang="ar-EG" sz="2800" b="1" dirty="0">
                <a:solidFill>
                  <a:prstClr val="black"/>
                </a:solidFill>
              </a:rPr>
              <a:t>اعداد</a:t>
            </a:r>
            <a:endParaRPr lang="ar-SY" sz="2800" b="1" dirty="0">
              <a:solidFill>
                <a:prstClr val="black"/>
              </a:solidFill>
            </a:endParaRPr>
          </a:p>
          <a:p>
            <a:pPr algn="ctr" rtl="0"/>
            <a:r>
              <a:rPr lang="ar-EG" sz="2800" b="1" dirty="0">
                <a:solidFill>
                  <a:prstClr val="black"/>
                </a:solidFill>
              </a:rPr>
              <a:t> </a:t>
            </a:r>
            <a:r>
              <a:rPr lang="ar-SY" sz="2800" b="1" dirty="0">
                <a:solidFill>
                  <a:prstClr val="black"/>
                </a:solidFill>
              </a:rPr>
              <a:t>الدكتور إبراهيم يوسف هرموش</a:t>
            </a:r>
            <a:endParaRPr lang="ar-EG" sz="2800" b="1" dirty="0">
              <a:solidFill>
                <a:prstClr val="black"/>
              </a:solidFill>
            </a:endParaRPr>
          </a:p>
        </p:txBody>
      </p:sp>
    </p:spTree>
    <p:extLst>
      <p:ext uri="{BB962C8B-B14F-4D97-AF65-F5344CB8AC3E}">
        <p14:creationId xmlns:p14="http://schemas.microsoft.com/office/powerpoint/2010/main" val="268049520"/>
      </p:ext>
    </p:extLst>
  </p:cSld>
  <p:clrMapOvr>
    <a:masterClrMapping/>
  </p:clrMapOvr>
  <mc:AlternateContent xmlns:mc="http://schemas.openxmlformats.org/markup-compatibility/2006" xmlns:p14="http://schemas.microsoft.com/office/powerpoint/2010/main">
    <mc:Choice Requires="p14">
      <p:transition spd="slow" p14:dur="2000" advTm="37764"/>
    </mc:Choice>
    <mc:Fallback xmlns="">
      <p:transition spd="slow" advTm="377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ID">
              <a:solidFill>
                <a:prstClr val="white"/>
              </a:solidFil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sz="2800" b="1" dirty="0">
              <a:solidFill>
                <a:prstClr val="black"/>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algn="l" rtl="0">
              <a:defRPr/>
            </a:pPr>
            <a:r>
              <a:rPr lang="en-US" sz="2400" b="1" dirty="0">
                <a:solidFill>
                  <a:prstClr val="white"/>
                </a:solidFill>
              </a:rPr>
              <a:t>https://midocean.edu.km</a:t>
            </a:r>
          </a:p>
        </p:txBody>
      </p:sp>
    </p:spTree>
    <p:extLst>
      <p:ext uri="{BB962C8B-B14F-4D97-AF65-F5344CB8AC3E}">
        <p14:creationId xmlns:p14="http://schemas.microsoft.com/office/powerpoint/2010/main" val="2938749284"/>
      </p:ext>
    </p:extLst>
  </p:cSld>
  <p:clrMapOvr>
    <a:masterClrMapping/>
  </p:clrMapOvr>
  <mc:AlternateContent xmlns:mc="http://schemas.openxmlformats.org/markup-compatibility/2006" xmlns:p14="http://schemas.microsoft.com/office/powerpoint/2010/main">
    <mc:Choice Requires="p14">
      <p:transition spd="slow" p14:dur="2000" advTm="2623"/>
    </mc:Choice>
    <mc:Fallback xmlns="">
      <p:transition spd="slow" advTm="262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p:cNvSpPr txBox="1"/>
          <p:nvPr/>
        </p:nvSpPr>
        <p:spPr>
          <a:xfrm>
            <a:off x="690153" y="6119633"/>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2197290" y="1167337"/>
            <a:ext cx="9759392" cy="495229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SY" sz="2800" b="1" dirty="0">
                <a:solidFill>
                  <a:prstClr val="black"/>
                </a:solidFill>
                <a:latin typeface="SimplifiedArabic"/>
              </a:rPr>
              <a:t>المقدمة:</a:t>
            </a:r>
          </a:p>
          <a:p>
            <a:pPr algn="just"/>
            <a:r>
              <a:rPr lang="ar-SY" sz="2800" dirty="0">
                <a:solidFill>
                  <a:prstClr val="black"/>
                </a:solidFill>
                <a:latin typeface="SimplifiedArabic"/>
              </a:rPr>
              <a:t>البحث العلمي هو محاولة دقيقة ومنظمة وناقدة للوصول إلى حل المشكلات التي تواجهها الإنسانية وتثير قلق وحيرة وإشكاليات.</a:t>
            </a:r>
          </a:p>
          <a:p>
            <a:pPr algn="just"/>
            <a:r>
              <a:rPr lang="ar-SY" sz="2800" dirty="0">
                <a:solidFill>
                  <a:prstClr val="black"/>
                </a:solidFill>
                <a:latin typeface="SimplifiedArabic"/>
              </a:rPr>
              <a:t>ولكي يوصف البحث العلمي بأنّه كامل يجب أن تتوفر الشروط التالية :</a:t>
            </a:r>
          </a:p>
          <a:p>
            <a:pPr marL="457200" indent="-457200" algn="just">
              <a:buFont typeface="Wingdings" panose="05000000000000000000" pitchFamily="2" charset="2"/>
              <a:buChar char="§"/>
            </a:pPr>
            <a:r>
              <a:rPr lang="ar-SY" sz="2800" dirty="0">
                <a:solidFill>
                  <a:prstClr val="black"/>
                </a:solidFill>
                <a:latin typeface="SimplifiedArabic"/>
              </a:rPr>
              <a:t>وجود مشكلة تتطلب حلا عمليا .</a:t>
            </a:r>
          </a:p>
          <a:p>
            <a:pPr marL="457200" indent="-457200" algn="just">
              <a:buFont typeface="Wingdings" panose="05000000000000000000" pitchFamily="2" charset="2"/>
              <a:buChar char="§"/>
            </a:pPr>
            <a:r>
              <a:rPr lang="ar-SY" sz="2800" dirty="0">
                <a:solidFill>
                  <a:prstClr val="black"/>
                </a:solidFill>
                <a:latin typeface="SimplifiedArabic"/>
              </a:rPr>
              <a:t>اكتشاف حقيقة معينة وقيام أدلة على وجودها.</a:t>
            </a:r>
          </a:p>
          <a:p>
            <a:pPr marL="457200" indent="-457200" algn="just">
              <a:buFont typeface="Wingdings" panose="05000000000000000000" pitchFamily="2" charset="2"/>
              <a:buChar char="§"/>
            </a:pPr>
            <a:r>
              <a:rPr lang="ar-SY" sz="2800" dirty="0">
                <a:solidFill>
                  <a:prstClr val="black"/>
                </a:solidFill>
                <a:latin typeface="SimplifiedArabic"/>
              </a:rPr>
              <a:t>تفسير الحقائق والأدلة والحجج ونقدها نقدا موضوعيا وعلميا .</a:t>
            </a:r>
          </a:p>
          <a:p>
            <a:pPr marL="457200" indent="-457200" algn="just">
              <a:buFont typeface="Wingdings" panose="05000000000000000000" pitchFamily="2" charset="2"/>
              <a:buChar char="§"/>
            </a:pPr>
            <a:r>
              <a:rPr lang="ar-SY" sz="2800" dirty="0">
                <a:solidFill>
                  <a:prstClr val="black"/>
                </a:solidFill>
                <a:latin typeface="SimplifiedArabic"/>
              </a:rPr>
              <a:t>الحل النهائي الذي يعتبر تتويجا لما دار من مناقشة وتعبير عن شخصية الباحث</a:t>
            </a:r>
          </a:p>
          <a:p>
            <a:pPr marL="457200" indent="-457200" algn="just">
              <a:buFont typeface="Wingdings" panose="05000000000000000000" pitchFamily="2" charset="2"/>
              <a:buChar char="§"/>
            </a:pPr>
            <a:r>
              <a:rPr lang="ar-SY" sz="2800" dirty="0">
                <a:solidFill>
                  <a:prstClr val="black"/>
                </a:solidFill>
                <a:latin typeface="SimplifiedArabic"/>
              </a:rPr>
              <a:t>لم يعد البحث عن المعرفة يتم بصفة عشوائية، وإنما أصبح أسلوبا خاضعا لقواعد علمية، تُبنى على الأسلوب القانوني في الكتابة والابتعاد عن السطحية والأسلوب السردي، وتلتزم الأمانة العلمية، التواضع العلمي.</a:t>
            </a:r>
          </a:p>
        </p:txBody>
      </p:sp>
    </p:spTree>
    <p:extLst>
      <p:ext uri="{BB962C8B-B14F-4D97-AF65-F5344CB8AC3E}">
        <p14:creationId xmlns:p14="http://schemas.microsoft.com/office/powerpoint/2010/main" val="3507756054"/>
      </p:ext>
    </p:extLst>
  </p:cSld>
  <p:clrMapOvr>
    <a:masterClrMapping/>
  </p:clrMapOvr>
  <mc:AlternateContent xmlns:mc="http://schemas.openxmlformats.org/markup-compatibility/2006" xmlns:p14="http://schemas.microsoft.com/office/powerpoint/2010/main">
    <mc:Choice Requires="p14">
      <p:transition spd="slow" p14:dur="2000" advTm="83735"/>
    </mc:Choice>
    <mc:Fallback xmlns="">
      <p:transition spd="slow" advTm="837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291683" y="1102610"/>
            <a:ext cx="11840599" cy="5349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ar-SY" sz="2400" b="1" dirty="0">
                <a:solidFill>
                  <a:prstClr val="black"/>
                </a:solidFill>
                <a:latin typeface="Times New Roman" panose="02020603050405020304" pitchFamily="18" charset="0"/>
              </a:rPr>
              <a:t>1- قواعد الصياغة القانونية المتقدمة:</a:t>
            </a:r>
          </a:p>
          <a:p>
            <a:pPr algn="just">
              <a:lnSpc>
                <a:spcPct val="150000"/>
              </a:lnSpc>
            </a:pPr>
            <a:r>
              <a:rPr lang="ar-SY" sz="2400" dirty="0">
                <a:solidFill>
                  <a:prstClr val="black"/>
                </a:solidFill>
                <a:latin typeface="Times New Roman" panose="02020603050405020304" pitchFamily="18" charset="0"/>
              </a:rPr>
              <a:t>تعتمد صياغة أطاريح الدكتوراه القانونية على الدقة المطلقة، والعمق التحليلي، والربط المحكم بين النصوص التشريعية والمفاهيم الفلسفية. وفي بعض المجالات كالقانون الرقمي (</a:t>
            </a:r>
            <a:r>
              <a:rPr lang="en-US" sz="2400" dirty="0">
                <a:solidFill>
                  <a:prstClr val="black"/>
                </a:solidFill>
                <a:latin typeface="Times New Roman" panose="02020603050405020304" pitchFamily="18" charset="0"/>
              </a:rPr>
              <a:t>(Digital Law، </a:t>
            </a:r>
            <a:r>
              <a:rPr lang="ar-SY" sz="2400" dirty="0">
                <a:solidFill>
                  <a:prstClr val="black"/>
                </a:solidFill>
                <a:latin typeface="Times New Roman" panose="02020603050405020304" pitchFamily="18" charset="0"/>
              </a:rPr>
              <a:t>تزداد الصياغة تعقيداً بسبب التطور التكنولوجي المتسارع وغياب النصوص التقليدية في كثير من الأحيان. </a:t>
            </a:r>
          </a:p>
        </p:txBody>
      </p:sp>
    </p:spTree>
    <p:extLst>
      <p:ext uri="{BB962C8B-B14F-4D97-AF65-F5344CB8AC3E}">
        <p14:creationId xmlns:p14="http://schemas.microsoft.com/office/powerpoint/2010/main" val="738535676"/>
      </p:ext>
    </p:extLst>
  </p:cSld>
  <p:clrMapOvr>
    <a:masterClrMapping/>
  </p:clrMapOvr>
  <mc:AlternateContent xmlns:mc="http://schemas.openxmlformats.org/markup-compatibility/2006" xmlns:p14="http://schemas.microsoft.com/office/powerpoint/2010/main">
    <mc:Choice Requires="p14">
      <p:transition spd="slow" p14:dur="2000" advTm="47547"/>
    </mc:Choice>
    <mc:Fallback xmlns="">
      <p:transition spd="slow" advTm="4754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210374" y="995888"/>
            <a:ext cx="11840599" cy="5349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ar-SY" sz="2400" b="1" dirty="0">
                <a:solidFill>
                  <a:prstClr val="black"/>
                </a:solidFill>
                <a:latin typeface="Times New Roman" panose="02020603050405020304" pitchFamily="18" charset="0"/>
              </a:rPr>
              <a:t>وتتطلب الكتابة القانونية الدقيقة ما يلي:</a:t>
            </a:r>
          </a:p>
          <a:p>
            <a:pPr lvl="0" algn="just">
              <a:lnSpc>
                <a:spcPct val="150000"/>
              </a:lnSpc>
            </a:pPr>
            <a:r>
              <a:rPr lang="ar-SY" sz="2400" dirty="0">
                <a:solidFill>
                  <a:prstClr val="black"/>
                </a:solidFill>
                <a:latin typeface="Times New Roman" panose="02020603050405020304" pitchFamily="18" charset="0"/>
              </a:rPr>
              <a:t>-الدقة المصطلحية: تجنب اللغة العادية والكلمات الفضفاضة واستخدام مصطلحات محددة بجمل قصيرة، مباشرة، وقطعية الدلالة، والابتعاد عن التكرار والحشو.</a:t>
            </a:r>
          </a:p>
          <a:p>
            <a:pPr lvl="0" algn="just">
              <a:lnSpc>
                <a:spcPct val="150000"/>
              </a:lnSpc>
            </a:pPr>
            <a:r>
              <a:rPr lang="ar-SY" sz="2400" dirty="0">
                <a:solidFill>
                  <a:prstClr val="black"/>
                </a:solidFill>
                <a:latin typeface="Times New Roman" panose="02020603050405020304" pitchFamily="18" charset="0"/>
              </a:rPr>
              <a:t>-التأصيل الفلسفي: ربط النوازل المستحدثة بالنظريات القانونية التقليدية (مثل: نظرية العقد، المسؤولية التقصيرية).</a:t>
            </a:r>
          </a:p>
          <a:p>
            <a:pPr lvl="0" algn="just">
              <a:lnSpc>
                <a:spcPct val="150000"/>
              </a:lnSpc>
            </a:pPr>
            <a:r>
              <a:rPr lang="ar-SY" sz="2400" dirty="0">
                <a:solidFill>
                  <a:prstClr val="black"/>
                </a:solidFill>
                <a:latin typeface="Times New Roman" panose="02020603050405020304" pitchFamily="18" charset="0"/>
              </a:rPr>
              <a:t>-الحياد والموضوعية: صياغة الحجج بأسلوب تقريري بعيداً عن العاطفة أو الإنشائية.</a:t>
            </a:r>
          </a:p>
          <a:p>
            <a:pPr lvl="0" algn="just">
              <a:lnSpc>
                <a:spcPct val="150000"/>
              </a:lnSpc>
            </a:pPr>
            <a:r>
              <a:rPr lang="ar-SY" sz="2400" dirty="0">
                <a:solidFill>
                  <a:prstClr val="black"/>
                </a:solidFill>
                <a:latin typeface="Times New Roman" panose="02020603050405020304" pitchFamily="18" charset="0"/>
              </a:rPr>
              <a:t>-الهيكلية المتوازنة: تقسيم الأطروحة إلى أبواب وفصول متكافئة حجماً وعمقاً.</a:t>
            </a:r>
          </a:p>
          <a:p>
            <a:pPr lvl="0" algn="just">
              <a:lnSpc>
                <a:spcPct val="150000"/>
              </a:lnSpc>
            </a:pPr>
            <a:r>
              <a:rPr lang="ar-SY" sz="2400" dirty="0">
                <a:solidFill>
                  <a:prstClr val="black"/>
                </a:solidFill>
                <a:latin typeface="Times New Roman" panose="02020603050405020304" pitchFamily="18" charset="0"/>
              </a:rPr>
              <a:t>-التحليل المقارن المتقدم: عدم الاكتفاء بسرد القوانين المقارنة، بل نقدها وبيان ملاءمتها للبيئة الوطنية.</a:t>
            </a:r>
          </a:p>
        </p:txBody>
      </p:sp>
    </p:spTree>
    <p:extLst>
      <p:ext uri="{BB962C8B-B14F-4D97-AF65-F5344CB8AC3E}">
        <p14:creationId xmlns:p14="http://schemas.microsoft.com/office/powerpoint/2010/main" val="3489039760"/>
      </p:ext>
    </p:extLst>
  </p:cSld>
  <p:clrMapOvr>
    <a:masterClrMapping/>
  </p:clrMapOvr>
  <mc:AlternateContent xmlns:mc="http://schemas.openxmlformats.org/markup-compatibility/2006" xmlns:p14="http://schemas.microsoft.com/office/powerpoint/2010/main">
    <mc:Choice Requires="p14">
      <p:transition spd="slow" p14:dur="2000" advTm="47547"/>
    </mc:Choice>
    <mc:Fallback xmlns="">
      <p:transition spd="slow" advTm="4754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47709"/>
            <a:ext cx="10399594" cy="4154984"/>
          </a:xfrm>
          <a:prstGeom prst="rect">
            <a:avLst/>
          </a:prstGeom>
          <a:noFill/>
        </p:spPr>
        <p:txBody>
          <a:bodyPr wrap="square" rtlCol="1">
            <a:spAutoFit/>
          </a:bodyPr>
          <a:lstStyle/>
          <a:p>
            <a:pPr algn="just"/>
            <a:r>
              <a:rPr lang="ar-SY" sz="2400" b="1" dirty="0">
                <a:solidFill>
                  <a:prstClr val="black"/>
                </a:solidFill>
              </a:rPr>
              <a:t>نماذج تطبيقية للصياغة (الأخطاء الشائعة مقابل الصياغة المتقدمة):</a:t>
            </a:r>
          </a:p>
          <a:p>
            <a:pPr algn="just"/>
            <a:r>
              <a:rPr lang="ar-SY" sz="2400" b="1" dirty="0">
                <a:solidFill>
                  <a:prstClr val="black"/>
                </a:solidFill>
              </a:rPr>
              <a:t>أولاً: صياغة إشكالية الأطروحة: </a:t>
            </a:r>
            <a:r>
              <a:rPr lang="ar-SY" sz="2400" u="sng" dirty="0">
                <a:solidFill>
                  <a:prstClr val="black"/>
                </a:solidFill>
              </a:rPr>
              <a:t>صياغة ضعيفة (سردية/عامة): </a:t>
            </a:r>
            <a:r>
              <a:rPr lang="ar-SY" sz="2400" dirty="0">
                <a:solidFill>
                  <a:prstClr val="black"/>
                </a:solidFill>
              </a:rPr>
              <a:t>"تدرس هذه الأطروحة مشكلة الذكاء الاصطناعي وكيف يرتكب الجرائم وتأثير ذلك على المجتمع وقانون العقوبات الذي لا يعاقب الروبوتات.</a:t>
            </a:r>
          </a:p>
          <a:p>
            <a:pPr algn="just"/>
            <a:r>
              <a:rPr lang="ar-SY" sz="2400" u="sng" dirty="0">
                <a:solidFill>
                  <a:prstClr val="black"/>
                </a:solidFill>
              </a:rPr>
              <a:t>"صياغة قانونية متقدمة: </a:t>
            </a:r>
            <a:r>
              <a:rPr lang="ar-SY" sz="2400" dirty="0">
                <a:solidFill>
                  <a:prstClr val="black"/>
                </a:solidFill>
              </a:rPr>
              <a:t>"تتبلور إشكالية الدراسة في مدى قابلية انعقاد المسؤولية الجنائية الموضوعية للأنظمة الذاتية الاستقلال </a:t>
            </a:r>
            <a:r>
              <a:rPr lang="en-US" sz="2400" dirty="0">
                <a:solidFill>
                  <a:prstClr val="black"/>
                </a:solidFill>
              </a:rPr>
              <a:t>(Autonomous Systems)، </a:t>
            </a:r>
            <a:r>
              <a:rPr lang="ar-SY" sz="2400" dirty="0">
                <a:solidFill>
                  <a:prstClr val="black"/>
                </a:solidFill>
              </a:rPr>
              <a:t>في ظل قصور القواعد التقليدية للتجريم والقائمة على الإسناد المادي والمعنوي للفعل الجرمي للشخص الطبيعي أو الاعتباري.«</a:t>
            </a:r>
          </a:p>
          <a:p>
            <a:pPr algn="just"/>
            <a:r>
              <a:rPr lang="ar-SY" sz="2400" b="1" dirty="0">
                <a:solidFill>
                  <a:prstClr val="black"/>
                </a:solidFill>
              </a:rPr>
              <a:t>ثانيًا: صياغة الحجج والنقد </a:t>
            </a:r>
            <a:r>
              <a:rPr lang="ar-SY" sz="2400" dirty="0">
                <a:solidFill>
                  <a:prstClr val="black"/>
                </a:solidFill>
              </a:rPr>
              <a:t>، </a:t>
            </a:r>
            <a:r>
              <a:rPr lang="ar-SY" sz="2400" u="sng" dirty="0">
                <a:solidFill>
                  <a:prstClr val="black"/>
                </a:solidFill>
              </a:rPr>
              <a:t>صياغة ضعيفة: </a:t>
            </a:r>
            <a:r>
              <a:rPr lang="ar-SY" sz="2400" dirty="0">
                <a:solidFill>
                  <a:prstClr val="black"/>
                </a:solidFill>
              </a:rPr>
              <a:t>"العقود الذكية ممتازة لأنها تنفذ نفسها بنفسها بدون حاجة للمحاكم أو القضاة وهذا يحمي الناس.« </a:t>
            </a:r>
            <a:r>
              <a:rPr lang="ar-SY" sz="2400" u="sng" dirty="0">
                <a:solidFill>
                  <a:prstClr val="black"/>
                </a:solidFill>
              </a:rPr>
              <a:t>صياغة قانونية متقدمة: </a:t>
            </a:r>
            <a:r>
              <a:rPr lang="ar-SY" sz="2400" dirty="0">
                <a:solidFill>
                  <a:prstClr val="black"/>
                </a:solidFill>
              </a:rPr>
              <a:t>"رغم الفعالية الإجرائية التي تحققها تقنية العقود الذكية</a:t>
            </a:r>
            <a:r>
              <a:rPr lang="en-US" sz="2400" dirty="0">
                <a:solidFill>
                  <a:prstClr val="black"/>
                </a:solidFill>
              </a:rPr>
              <a:t>Smart Contracts) </a:t>
            </a:r>
            <a:r>
              <a:rPr lang="ar-SY" sz="2400" dirty="0">
                <a:solidFill>
                  <a:prstClr val="black"/>
                </a:solidFill>
              </a:rPr>
              <a:t>) من حيث التلقائية في التنفيذ، إلا أنها تخلق فراغاً </a:t>
            </a:r>
            <a:r>
              <a:rPr lang="ar-SY" sz="2400" dirty="0" err="1">
                <a:solidFill>
                  <a:prstClr val="black"/>
                </a:solidFill>
              </a:rPr>
              <a:t>حمائياً</a:t>
            </a:r>
            <a:r>
              <a:rPr lang="ar-SY" sz="2400" dirty="0">
                <a:solidFill>
                  <a:prstClr val="black"/>
                </a:solidFill>
              </a:rPr>
              <a:t> للمتعاقدين؛ نظراً لجمود شفراتها البرمجية وافتقارها لمرونة المفاهيم القانونية المرتبطة بالظروف الطارئة، أو القوة القاهرة، أو عيوب الرضا."</a:t>
            </a:r>
          </a:p>
        </p:txBody>
      </p:sp>
    </p:spTree>
    <p:extLst>
      <p:ext uri="{BB962C8B-B14F-4D97-AF65-F5344CB8AC3E}">
        <p14:creationId xmlns:p14="http://schemas.microsoft.com/office/powerpoint/2010/main" val="709531670"/>
      </p:ext>
    </p:extLst>
  </p:cSld>
  <p:clrMapOvr>
    <a:masterClrMapping/>
  </p:clrMapOvr>
  <mc:AlternateContent xmlns:mc="http://schemas.openxmlformats.org/markup-compatibility/2006" xmlns:p14="http://schemas.microsoft.com/office/powerpoint/2010/main">
    <mc:Choice Requires="p14">
      <p:transition spd="slow" p14:dur="2000" advTm="164728"/>
    </mc:Choice>
    <mc:Fallback xmlns="">
      <p:transition spd="slow" advTm="1647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740724"/>
            <a:ext cx="10399594" cy="4893647"/>
          </a:xfrm>
          <a:prstGeom prst="rect">
            <a:avLst/>
          </a:prstGeom>
          <a:noFill/>
        </p:spPr>
        <p:txBody>
          <a:bodyPr wrap="square" rtlCol="1">
            <a:spAutoFit/>
          </a:bodyPr>
          <a:lstStyle/>
          <a:p>
            <a:pPr algn="just"/>
            <a:endParaRPr lang="ar-SY" sz="2400" b="1" dirty="0">
              <a:solidFill>
                <a:prstClr val="black"/>
              </a:solidFill>
            </a:endParaRPr>
          </a:p>
          <a:p>
            <a:pPr algn="just"/>
            <a:r>
              <a:rPr lang="ar-SY" sz="2400" b="1" dirty="0">
                <a:solidFill>
                  <a:prstClr val="black"/>
                </a:solidFill>
              </a:rPr>
              <a:t>ثانيًا: التحليلي الفقهي والنقد القانوني:</a:t>
            </a:r>
          </a:p>
          <a:p>
            <a:pPr algn="just"/>
            <a:r>
              <a:rPr lang="ar-SY" sz="2400" dirty="0">
                <a:solidFill>
                  <a:prstClr val="black"/>
                </a:solidFill>
              </a:rPr>
              <a:t>يُعد التحليل الفقهي والنقد القانوني جوهر أطاريح الدكتوراه؛ فالباحث المتقدم لا يقف عند حد "سرد" الآراء الفقهية، بل يفككها لبيان </a:t>
            </a:r>
            <a:r>
              <a:rPr lang="ar-SY" sz="2400" dirty="0" err="1">
                <a:solidFill>
                  <a:prstClr val="black"/>
                </a:solidFill>
              </a:rPr>
              <a:t>منطلقاتها</a:t>
            </a:r>
            <a:r>
              <a:rPr lang="ar-SY" sz="2400" dirty="0">
                <a:solidFill>
                  <a:prstClr val="black"/>
                </a:solidFill>
              </a:rPr>
              <a:t> الفلسفية، ويختبر مدى مواءمتها للواقع العملي، ثم يمارس عليها نقدًا علميًا رصينًا يمهد لطرح رأيه الخاص.  فيما يلي القواعد المنهجية لتفكيك وتحليل الآراء الفقهية.</a:t>
            </a:r>
          </a:p>
          <a:p>
            <a:pPr algn="just"/>
            <a:r>
              <a:rPr lang="ar-SY" sz="2400" b="1" dirty="0">
                <a:solidFill>
                  <a:prstClr val="black"/>
                </a:solidFill>
              </a:rPr>
              <a:t>1-القواعد المنهجية الأربع لتفكيك الرأي الفقهي:</a:t>
            </a:r>
          </a:p>
          <a:p>
            <a:pPr algn="just"/>
            <a:r>
              <a:rPr lang="ar-SY" sz="2400" dirty="0">
                <a:solidFill>
                  <a:prstClr val="black"/>
                </a:solidFill>
              </a:rPr>
              <a:t>عند مواجهة أي اتجاه فقهي، يجب تفكيكه عبر أربعة أسئلة جوهرية:</a:t>
            </a:r>
          </a:p>
          <a:p>
            <a:pPr algn="just"/>
            <a:r>
              <a:rPr lang="ar-SY" sz="2400" dirty="0">
                <a:solidFill>
                  <a:prstClr val="black"/>
                </a:solidFill>
              </a:rPr>
              <a:t>المنطلق الفلسفي: ما هي النظرية أو المدرسة القانونية التي استند إليها هذا الرأي؟ (مثال: المدرسة اللاتينية التقليدية، المدرسة الأنجلو-سكسونية النفعية، إلخ).</a:t>
            </a:r>
          </a:p>
          <a:p>
            <a:pPr algn="just"/>
            <a:r>
              <a:rPr lang="ar-SY" sz="2400" dirty="0">
                <a:solidFill>
                  <a:prstClr val="black"/>
                </a:solidFill>
              </a:rPr>
              <a:t>عِلّة الحجة </a:t>
            </a:r>
            <a:r>
              <a:rPr lang="en-US" sz="2400" dirty="0">
                <a:solidFill>
                  <a:prstClr val="black"/>
                </a:solidFill>
              </a:rPr>
              <a:t>: </a:t>
            </a:r>
            <a:r>
              <a:rPr lang="ar-SY" sz="2400" dirty="0">
                <a:solidFill>
                  <a:prstClr val="black"/>
                </a:solidFill>
              </a:rPr>
              <a:t> ما هي الحجج النصية (التشريعية) أو المنطقية التي بنى عليها الفقيه رأيه؟</a:t>
            </a:r>
          </a:p>
          <a:p>
            <a:pPr algn="just"/>
            <a:r>
              <a:rPr lang="ar-SY" sz="2400" dirty="0">
                <a:solidFill>
                  <a:prstClr val="black"/>
                </a:solidFill>
              </a:rPr>
              <a:t>الاختبار الواقعي: هل يصمد هذا الرأي أمام المستجدات التقنية أو الواقعية والقضائية؟</a:t>
            </a:r>
          </a:p>
          <a:p>
            <a:pPr algn="just"/>
            <a:r>
              <a:rPr lang="ar-SY" sz="2400" dirty="0">
                <a:solidFill>
                  <a:prstClr val="black"/>
                </a:solidFill>
              </a:rPr>
              <a:t>المآل القانوني: ما هي النتيجة المترتبة على الأخذ بهذا الرأي؟ (هل يؤدي إلى فراغ تشريعي أم يعزز الحماية القانونية؟).</a:t>
            </a:r>
          </a:p>
        </p:txBody>
      </p:sp>
    </p:spTree>
    <p:extLst>
      <p:ext uri="{BB962C8B-B14F-4D97-AF65-F5344CB8AC3E}">
        <p14:creationId xmlns:p14="http://schemas.microsoft.com/office/powerpoint/2010/main" val="929970552"/>
      </p:ext>
    </p:extLst>
  </p:cSld>
  <p:clrMapOvr>
    <a:masterClrMapping/>
  </p:clrMapOvr>
  <mc:AlternateContent xmlns:mc="http://schemas.openxmlformats.org/markup-compatibility/2006" xmlns:p14="http://schemas.microsoft.com/office/powerpoint/2010/main">
    <mc:Choice Requires="p14">
      <p:transition spd="slow" p14:dur="2000" advTm="137302"/>
    </mc:Choice>
    <mc:Fallback xmlns="">
      <p:transition spd="slow" advTm="1373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577014" cy="3785652"/>
          </a:xfrm>
          <a:prstGeom prst="rect">
            <a:avLst/>
          </a:prstGeom>
          <a:noFill/>
        </p:spPr>
        <p:txBody>
          <a:bodyPr wrap="square" rtlCol="1">
            <a:spAutoFit/>
          </a:bodyPr>
          <a:lstStyle/>
          <a:p>
            <a:pPr algn="just"/>
            <a:r>
              <a:rPr lang="ar-SY" sz="2400" dirty="0">
                <a:solidFill>
                  <a:prstClr val="black"/>
                </a:solidFill>
              </a:rPr>
              <a:t>2-</a:t>
            </a:r>
            <a:r>
              <a:rPr lang="ar-SY" sz="2400" b="1" dirty="0">
                <a:solidFill>
                  <a:prstClr val="black"/>
                </a:solidFill>
              </a:rPr>
              <a:t> أدوات وآليات النقد القانوني الأكاديمي: </a:t>
            </a:r>
            <a:r>
              <a:rPr lang="ar-SY" sz="2400" dirty="0">
                <a:solidFill>
                  <a:prstClr val="black"/>
                </a:solidFill>
              </a:rPr>
              <a:t>ينقسم النقد القانوني الأكاديمي في </a:t>
            </a:r>
            <a:r>
              <a:rPr lang="ar-SY" sz="2400" dirty="0" err="1">
                <a:solidFill>
                  <a:prstClr val="black"/>
                </a:solidFill>
              </a:rPr>
              <a:t>الأطاريح</a:t>
            </a:r>
            <a:r>
              <a:rPr lang="ar-SY" sz="2400" dirty="0">
                <a:solidFill>
                  <a:prstClr val="black"/>
                </a:solidFill>
              </a:rPr>
              <a:t> إلى ثلاثة أنواع رئيسية:</a:t>
            </a:r>
          </a:p>
          <a:p>
            <a:pPr marL="342900" indent="-342900" algn="just">
              <a:buFont typeface="Wingdings" panose="05000000000000000000" pitchFamily="2" charset="2"/>
              <a:buChar char="§"/>
            </a:pPr>
            <a:r>
              <a:rPr lang="ar-SY" sz="2400" u="sng" dirty="0">
                <a:solidFill>
                  <a:prstClr val="black"/>
                </a:solidFill>
              </a:rPr>
              <a:t>النقد الداخلي (الاتساق المنطقي): </a:t>
            </a:r>
            <a:r>
              <a:rPr lang="ar-SY" sz="2400" dirty="0">
                <a:solidFill>
                  <a:prstClr val="black"/>
                </a:solidFill>
              </a:rPr>
              <a:t>كشف التناقض بين المبدأ الذي ينطلق منه الفقيه والنتيجة التي يصل إليها.</a:t>
            </a:r>
          </a:p>
          <a:p>
            <a:pPr marL="342900" indent="-342900" algn="just">
              <a:buFont typeface="Wingdings" panose="05000000000000000000" pitchFamily="2" charset="2"/>
              <a:buChar char="§"/>
            </a:pPr>
            <a:r>
              <a:rPr lang="ar-SY" sz="2400" u="sng" dirty="0">
                <a:solidFill>
                  <a:prstClr val="black"/>
                </a:solidFill>
              </a:rPr>
              <a:t>النقد الخارجي (القصور العملي): </a:t>
            </a:r>
            <a:r>
              <a:rPr lang="ar-SY" sz="2400" dirty="0">
                <a:solidFill>
                  <a:prstClr val="black"/>
                </a:solidFill>
              </a:rPr>
              <a:t>إثبات عدم قدرة الرأي الفقهي على معالجة النوازل المستحدثة أو القضايا الواقعية.</a:t>
            </a:r>
          </a:p>
          <a:p>
            <a:pPr marL="342900" indent="-342900" algn="just">
              <a:buFont typeface="Wingdings" panose="05000000000000000000" pitchFamily="2" charset="2"/>
              <a:buChar char="§"/>
            </a:pPr>
            <a:r>
              <a:rPr lang="ar-SY" sz="2400" u="sng" dirty="0">
                <a:solidFill>
                  <a:prstClr val="black"/>
                </a:solidFill>
              </a:rPr>
              <a:t>النقد الغائي</a:t>
            </a:r>
            <a:r>
              <a:rPr lang="en-US" sz="2400" dirty="0">
                <a:solidFill>
                  <a:prstClr val="black"/>
                </a:solidFill>
              </a:rPr>
              <a:t>: </a:t>
            </a:r>
            <a:r>
              <a:rPr lang="ar-SY" sz="2400" dirty="0">
                <a:solidFill>
                  <a:prstClr val="black"/>
                </a:solidFill>
              </a:rPr>
              <a:t> إثبات أن الرأي يعطل الغاية الأسمى للتشريع (مثل: تحقيق العدالة، استقرار المعاملات، حماية الطرف الضعيف).</a:t>
            </a:r>
          </a:p>
          <a:p>
            <a:pPr algn="just"/>
            <a:r>
              <a:rPr lang="ar-SY" sz="2400" dirty="0">
                <a:solidFill>
                  <a:prstClr val="black"/>
                </a:solidFill>
              </a:rPr>
              <a:t>يتدرب الطالب على الوقوف في منطقة محايدة بين الآراء المتعارضة، ثم يستخدم أدوات الاستدلال القانوني (كالقياس، والمفهوم المخالف، ومقاصد الشريعة والقانون)، لترجيح رأي أو صياغة رأي ثالث مبتكر</a:t>
            </a:r>
          </a:p>
        </p:txBody>
      </p:sp>
    </p:spTree>
    <p:extLst>
      <p:ext uri="{BB962C8B-B14F-4D97-AF65-F5344CB8AC3E}">
        <p14:creationId xmlns:p14="http://schemas.microsoft.com/office/powerpoint/2010/main" val="1484002753"/>
      </p:ext>
    </p:extLst>
  </p:cSld>
  <p:clrMapOvr>
    <a:masterClrMapping/>
  </p:clrMapOvr>
  <mc:AlternateContent xmlns:mc="http://schemas.openxmlformats.org/markup-compatibility/2006" xmlns:p14="http://schemas.microsoft.com/office/powerpoint/2010/main">
    <mc:Choice Requires="p14">
      <p:transition spd="slow" p14:dur="2000" advTm="92047"/>
    </mc:Choice>
    <mc:Fallback xmlns="">
      <p:transition spd="slow" advTm="920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168908"/>
            <a:ext cx="10399594" cy="4893647"/>
          </a:xfrm>
          <a:prstGeom prst="rect">
            <a:avLst/>
          </a:prstGeom>
          <a:noFill/>
        </p:spPr>
        <p:txBody>
          <a:bodyPr wrap="square" rtlCol="1">
            <a:spAutoFit/>
          </a:bodyPr>
          <a:lstStyle/>
          <a:p>
            <a:pPr algn="just"/>
            <a:r>
              <a:rPr lang="ar-SY" sz="2400" b="1" dirty="0">
                <a:solidFill>
                  <a:prstClr val="black"/>
                </a:solidFill>
              </a:rPr>
              <a:t>أمثلة تطبيقية (تفكيك ونقد)، المثال الأول: في القانون المدني والرقمي (طبيعة العقد الإلكتروني/الذكي)</a:t>
            </a:r>
          </a:p>
          <a:p>
            <a:pPr algn="just"/>
            <a:r>
              <a:rPr lang="ar-SY" sz="2400" b="1" dirty="0">
                <a:solidFill>
                  <a:prstClr val="black"/>
                </a:solidFill>
              </a:rPr>
              <a:t>عرض الرأي الفقهي (المرحلة الأولى - السرد):"</a:t>
            </a:r>
            <a:r>
              <a:rPr lang="ar-SY" sz="2400" dirty="0">
                <a:solidFill>
                  <a:prstClr val="black"/>
                </a:solidFill>
              </a:rPr>
              <a:t>يذهب اتجاه فقهي تقليدي إلى أن العقود الذكية (</a:t>
            </a:r>
            <a:r>
              <a:rPr lang="en-US" sz="2400" dirty="0">
                <a:solidFill>
                  <a:prstClr val="black"/>
                </a:solidFill>
              </a:rPr>
              <a:t>Smart (Contracts </a:t>
            </a:r>
            <a:r>
              <a:rPr lang="ar-SY" sz="2400" dirty="0">
                <a:solidFill>
                  <a:prstClr val="black"/>
                </a:solidFill>
              </a:rPr>
              <a:t> القائمة على تقنية </a:t>
            </a:r>
            <a:r>
              <a:rPr lang="ar-SY" sz="2400" dirty="0" err="1">
                <a:solidFill>
                  <a:prstClr val="black"/>
                </a:solidFill>
              </a:rPr>
              <a:t>البلوكشين</a:t>
            </a:r>
            <a:r>
              <a:rPr lang="ar-SY" sz="2400" dirty="0">
                <a:solidFill>
                  <a:prstClr val="black"/>
                </a:solidFill>
              </a:rPr>
              <a:t> لا يمكن اعتبارها عقوداً قانونية بالمعنى الصحيح، لكونها تفتقر إلى صياغة الشروط بلغة قانونية بشرية، ولأنها تنفذ تلقائياً دون إرادة متجددة من الأطراف.«</a:t>
            </a:r>
          </a:p>
          <a:p>
            <a:pPr algn="just"/>
            <a:r>
              <a:rPr lang="ar-SY" sz="2400" b="1" dirty="0">
                <a:solidFill>
                  <a:prstClr val="black"/>
                </a:solidFill>
              </a:rPr>
              <a:t>تفكيك وتحليل الرأي ونقده (المرحلة الثانية - التحليل والنقد المتقدم):"</a:t>
            </a:r>
            <a:r>
              <a:rPr lang="ar-SY" sz="2400" dirty="0">
                <a:solidFill>
                  <a:prstClr val="black"/>
                </a:solidFill>
              </a:rPr>
              <a:t>ويُؤخذ على هذا الطرح جموده عند المفهوم المادي الكلاسيكي للتعبير عن الإرادة؛ فالقول بافتقار العقود الذكية للغة القانونية البشرية ينطوي على خلط مفاهيمي بين 'قالب التعبير' و'جوهر الرضا'. فالشفرة البرمجية </a:t>
            </a:r>
            <a:r>
              <a:rPr lang="en-US" sz="2400" dirty="0">
                <a:solidFill>
                  <a:prstClr val="black"/>
                </a:solidFill>
              </a:rPr>
              <a:t>Code) </a:t>
            </a:r>
            <a:r>
              <a:rPr lang="ar-SY" sz="2400" dirty="0">
                <a:solidFill>
                  <a:prstClr val="black"/>
                </a:solidFill>
              </a:rPr>
              <a:t>) ليست إلا ترجمة تقنية متفقاً عليها لإرادات الأطراف السابقة على البرمجة. علاوة على ذلك، فإن النقد القائل بـ'التنفيذ التلقائي الجبري' يعيب هذا الاتجاه بدلاً من أن يدعمه؛ إذ إن التلقائية هنا تعد تجسيداً لـ'القوة الملزمة للعقد' في أعلى مراتبها، حيث يتنازل الأطراف طواعية عن الحق في الامتناع عن التنفيذ. وبالتالي، فإن محاكمة الآليات الرقمية المستحدثة بأدوات النظرية التقليدية للعقد دون مراعاة غايات المعاملات المستحدثة، يؤدي إلى إنكار واقع اقتصادي وقانوني مستقر، مما يوجب إعادة صياغة مفهوم 'مجلس العقد' ليتسع للبيئات البرمجية اللامركزية."</a:t>
            </a:r>
          </a:p>
        </p:txBody>
      </p:sp>
    </p:spTree>
    <p:extLst>
      <p:ext uri="{BB962C8B-B14F-4D97-AF65-F5344CB8AC3E}">
        <p14:creationId xmlns:p14="http://schemas.microsoft.com/office/powerpoint/2010/main" val="2267446338"/>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2677656"/>
          </a:xfrm>
          <a:prstGeom prst="rect">
            <a:avLst/>
          </a:prstGeom>
          <a:noFill/>
        </p:spPr>
        <p:txBody>
          <a:bodyPr wrap="square" rtlCol="1">
            <a:spAutoFit/>
          </a:bodyPr>
          <a:lstStyle/>
          <a:p>
            <a:pPr algn="just"/>
            <a:r>
              <a:rPr lang="ar-SY" sz="2400" b="1" dirty="0">
                <a:solidFill>
                  <a:prstClr val="black"/>
                </a:solidFill>
              </a:rPr>
              <a:t>لتمنح أطروحتك طابعًا تحليليًا رصينًا، احرص على استخدام هذه العبارات الانتقالية أثناء تفكيك الآراء:</a:t>
            </a:r>
          </a:p>
          <a:p>
            <a:pPr algn="just"/>
            <a:r>
              <a:rPr lang="ar-SY" sz="2400" b="1" dirty="0">
                <a:solidFill>
                  <a:prstClr val="black"/>
                </a:solidFill>
              </a:rPr>
              <a:t>لإظهار مواطن الضعف البنيوي: </a:t>
            </a:r>
            <a:r>
              <a:rPr lang="ar-SY" sz="2400" dirty="0">
                <a:solidFill>
                  <a:prstClr val="black"/>
                </a:solidFill>
              </a:rPr>
              <a:t>"بيد أن هذا النظر يؤخذ عليه..." / "وينطوي هذا الطرح على مصادرة على المطلوب إذ..." / "وما يعيب هذا التوجه هو ارتكازه على مقدمات لا تؤدي منطقياً إلى نتائجها...".</a:t>
            </a:r>
          </a:p>
          <a:p>
            <a:pPr algn="just"/>
            <a:r>
              <a:rPr lang="ar-SY" sz="2400" b="1" dirty="0">
                <a:solidFill>
                  <a:prstClr val="black"/>
                </a:solidFill>
              </a:rPr>
              <a:t>لتفكيك الحجة: </a:t>
            </a:r>
            <a:r>
              <a:rPr lang="ar-SY" sz="2400" dirty="0">
                <a:solidFill>
                  <a:prstClr val="black"/>
                </a:solidFill>
              </a:rPr>
              <a:t>"وعند سبر أغوار هذا الرأي يتضح..." / "وبتفكيك الحجة التي استند إليها هذا الاتجاه..." / "وإذا كان هذا الرأي يجد مسوغاً له في البيئة التقليدية، إلا أن...".</a:t>
            </a:r>
          </a:p>
          <a:p>
            <a:pPr algn="just"/>
            <a:r>
              <a:rPr lang="ar-SY" sz="2400" b="1" dirty="0">
                <a:solidFill>
                  <a:prstClr val="black"/>
                </a:solidFill>
              </a:rPr>
              <a:t>للتمهيد لترجيح رأيك: </a:t>
            </a:r>
            <a:r>
              <a:rPr lang="ar-SY" sz="2400" dirty="0">
                <a:solidFill>
                  <a:prstClr val="black"/>
                </a:solidFill>
              </a:rPr>
              <a:t>"وتأسيساً على ما تقدم، يرى الباحث..." / "والرأي الحري بالاعتبار والتأييد هو..." "وفي تقديرنا، فإن المخرج القانوني من هذا الخلاف يكمن في...".</a:t>
            </a:r>
          </a:p>
        </p:txBody>
      </p:sp>
    </p:spTree>
    <p:extLst>
      <p:ext uri="{BB962C8B-B14F-4D97-AF65-F5344CB8AC3E}">
        <p14:creationId xmlns:p14="http://schemas.microsoft.com/office/powerpoint/2010/main" val="2855465224"/>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2677656"/>
          </a:xfrm>
          <a:prstGeom prst="rect">
            <a:avLst/>
          </a:prstGeom>
          <a:noFill/>
        </p:spPr>
        <p:txBody>
          <a:bodyPr wrap="square" rtlCol="1">
            <a:spAutoFit/>
          </a:bodyPr>
          <a:lstStyle/>
          <a:p>
            <a:pPr algn="just"/>
            <a:r>
              <a:rPr lang="ar-SY" sz="2400" b="1" dirty="0">
                <a:solidFill>
                  <a:prstClr val="black"/>
                </a:solidFill>
              </a:rPr>
              <a:t>ثالثًا: نقد وتفنيد الأحكام القضائية:</a:t>
            </a:r>
          </a:p>
          <a:p>
            <a:pPr algn="just"/>
            <a:r>
              <a:rPr lang="ar-SY" sz="2400" dirty="0">
                <a:solidFill>
                  <a:prstClr val="black"/>
                </a:solidFill>
              </a:rPr>
              <a:t>يُعد نقد وتفنيد الأحكام القضائية</a:t>
            </a:r>
            <a:r>
              <a:rPr lang="en-US" sz="2400" dirty="0">
                <a:solidFill>
                  <a:prstClr val="black"/>
                </a:solidFill>
              </a:rPr>
              <a:t>Judicial Decisions Critique) </a:t>
            </a:r>
            <a:r>
              <a:rPr lang="ar-SY" sz="2400" dirty="0">
                <a:solidFill>
                  <a:prstClr val="black"/>
                </a:solidFill>
              </a:rPr>
              <a:t>) أحد أدق المهارات في أطاريح الدكتوراه القانونية. فالقاضي يواجه النوازل المستحدثة بالاجتهاد، بينما يقوم دور الباحث الأكاديمي على محاكمة هذا الاجتهاد لمراقبة مدى اتساقه مع منطق التشريع، وكشف أي خلل في التكييف القانوني، أو تسبيب الحكم، أو استنباط الأحكام.</a:t>
            </a:r>
          </a:p>
          <a:p>
            <a:pPr algn="just"/>
            <a:r>
              <a:rPr lang="ar-SY" sz="2400" dirty="0">
                <a:solidFill>
                  <a:prstClr val="black"/>
                </a:solidFill>
              </a:rPr>
              <a:t>فيما يأتي الدليل المنهجي لتفكيك ونقد الأحكام القضائية، مع أمثلة تطبيقية متقدمة في مجال القانون الرقمي والمعاملات المستحدثة.</a:t>
            </a:r>
          </a:p>
        </p:txBody>
      </p:sp>
    </p:spTree>
    <p:extLst>
      <p:ext uri="{BB962C8B-B14F-4D97-AF65-F5344CB8AC3E}">
        <p14:creationId xmlns:p14="http://schemas.microsoft.com/office/powerpoint/2010/main" val="3272470019"/>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416320"/>
          </a:xfrm>
          <a:prstGeom prst="rect">
            <a:avLst/>
          </a:prstGeom>
          <a:noFill/>
        </p:spPr>
        <p:txBody>
          <a:bodyPr wrap="square" rtlCol="1">
            <a:spAutoFit/>
          </a:bodyPr>
          <a:lstStyle/>
          <a:p>
            <a:pPr algn="just"/>
            <a:r>
              <a:rPr lang="ar-SY" sz="2400" b="1" dirty="0">
                <a:solidFill>
                  <a:prstClr val="black"/>
                </a:solidFill>
              </a:rPr>
              <a:t>1- محاور وأركان نقد الحكم القضائي:</a:t>
            </a:r>
          </a:p>
          <a:p>
            <a:pPr algn="just"/>
            <a:r>
              <a:rPr lang="ar-SY" sz="2400" dirty="0">
                <a:solidFill>
                  <a:prstClr val="black"/>
                </a:solidFill>
              </a:rPr>
              <a:t>عند نقد حكم قضائي (سواء كان صادراً عن محكمة موضوع، أو محكمة نقض/تمييز)، يجب فحص ثلاثة أركان أساسية:</a:t>
            </a:r>
          </a:p>
          <a:p>
            <a:pPr marL="342900" indent="-342900" algn="just">
              <a:buFontTx/>
              <a:buChar char="-"/>
            </a:pPr>
            <a:r>
              <a:rPr lang="ar-SY" sz="2400" dirty="0">
                <a:solidFill>
                  <a:prstClr val="black"/>
                </a:solidFill>
              </a:rPr>
              <a:t>خطأ التكييف القانوني</a:t>
            </a:r>
            <a:r>
              <a:rPr lang="en-US" sz="2400" dirty="0">
                <a:solidFill>
                  <a:prstClr val="black"/>
                </a:solidFill>
              </a:rPr>
              <a:t>: </a:t>
            </a:r>
            <a:r>
              <a:rPr lang="ar-SY" sz="2400" dirty="0">
                <a:solidFill>
                  <a:prstClr val="black"/>
                </a:solidFill>
              </a:rPr>
              <a:t> هل أسبغت المحكمة الوصف القانوني الصحيح على الواقعة، أم أقحمتها في قالب قانوني لا يناسبها؟</a:t>
            </a:r>
          </a:p>
          <a:p>
            <a:pPr marL="342900" indent="-342900" algn="just">
              <a:buFontTx/>
              <a:buChar char="-"/>
            </a:pPr>
            <a:r>
              <a:rPr lang="ar-SY" sz="2400" dirty="0">
                <a:solidFill>
                  <a:prstClr val="black"/>
                </a:solidFill>
              </a:rPr>
              <a:t>فساد الاستدلال وقصور التسبيب</a:t>
            </a:r>
            <a:r>
              <a:rPr lang="en-US" sz="2400" dirty="0">
                <a:solidFill>
                  <a:prstClr val="black"/>
                </a:solidFill>
              </a:rPr>
              <a:t>: </a:t>
            </a:r>
            <a:r>
              <a:rPr lang="ar-SY" sz="2400" dirty="0">
                <a:solidFill>
                  <a:prstClr val="black"/>
                </a:solidFill>
              </a:rPr>
              <a:t>هل الحجج والأسانيد التي أوردتها المحكمة في ديباجة حكمها تؤدي منطقياً إلى المنطوق (القرار)؟</a:t>
            </a:r>
          </a:p>
          <a:p>
            <a:pPr marL="342900" indent="-342900" algn="just">
              <a:buFontTx/>
              <a:buChar char="-"/>
            </a:pPr>
            <a:r>
              <a:rPr lang="ar-SY" sz="2400" dirty="0">
                <a:solidFill>
                  <a:prstClr val="black"/>
                </a:solidFill>
              </a:rPr>
              <a:t>الجمود التشريعي وعدم مواكبة الواقع</a:t>
            </a:r>
            <a:r>
              <a:rPr lang="en-US" sz="2400" dirty="0">
                <a:solidFill>
                  <a:prstClr val="black"/>
                </a:solidFill>
              </a:rPr>
              <a:t>: </a:t>
            </a:r>
            <a:r>
              <a:rPr lang="ar-SY" sz="2400" dirty="0">
                <a:solidFill>
                  <a:prstClr val="black"/>
                </a:solidFill>
              </a:rPr>
              <a:t>هل تمسك القضاء بظاهر نص قديم يفرغ العدالة من مضمونها في مواجهة نازلة مستحدثة</a:t>
            </a:r>
            <a:r>
              <a:rPr lang="ar-SY" sz="2400" b="1" dirty="0">
                <a:solidFill>
                  <a:prstClr val="black"/>
                </a:solidFill>
              </a:rPr>
              <a:t>؟</a:t>
            </a:r>
            <a:endParaRPr lang="ar-SY" sz="2400" dirty="0">
              <a:solidFill>
                <a:prstClr val="black"/>
              </a:solidFill>
            </a:endParaRPr>
          </a:p>
        </p:txBody>
      </p:sp>
    </p:spTree>
    <p:extLst>
      <p:ext uri="{BB962C8B-B14F-4D97-AF65-F5344CB8AC3E}">
        <p14:creationId xmlns:p14="http://schemas.microsoft.com/office/powerpoint/2010/main" val="3504486707"/>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671827" y="940874"/>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506422" y="140158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506422" y="1374633"/>
            <a:ext cx="10957697" cy="4893647"/>
          </a:xfrm>
          <a:prstGeom prst="rect">
            <a:avLst/>
          </a:prstGeom>
          <a:noFill/>
        </p:spPr>
        <p:txBody>
          <a:bodyPr wrap="square" rtlCol="1">
            <a:spAutoFit/>
          </a:bodyPr>
          <a:lstStyle/>
          <a:p>
            <a:pPr algn="just"/>
            <a:r>
              <a:rPr lang="ar-SY" sz="2400" b="1" dirty="0">
                <a:solidFill>
                  <a:prstClr val="black"/>
                </a:solidFill>
              </a:rPr>
              <a:t>المثال الأول: نقد حكم قضائي في القانون المدني والتجاري الرقمي (إثبات العقود عبر </a:t>
            </a:r>
            <a:r>
              <a:rPr lang="ar-SY" sz="2400" b="1" dirty="0" err="1">
                <a:solidFill>
                  <a:prstClr val="black"/>
                </a:solidFill>
              </a:rPr>
              <a:t>الواتساب</a:t>
            </a:r>
            <a:r>
              <a:rPr lang="ar-SY" sz="2400" b="1" dirty="0">
                <a:solidFill>
                  <a:prstClr val="black"/>
                </a:solidFill>
              </a:rPr>
              <a:t>):</a:t>
            </a:r>
          </a:p>
          <a:p>
            <a:pPr algn="just"/>
            <a:r>
              <a:rPr lang="ar-SY" sz="2400" b="1" dirty="0">
                <a:solidFill>
                  <a:prstClr val="black"/>
                </a:solidFill>
              </a:rPr>
              <a:t>ملخص الحكم المراد نقده:« </a:t>
            </a:r>
            <a:r>
              <a:rPr lang="ar-SY" sz="2400" dirty="0">
                <a:solidFill>
                  <a:prstClr val="black"/>
                </a:solidFill>
              </a:rPr>
              <a:t>قضت محكمة الموضوع برفض دعوى المطالبة بقيمة بضائع تم الاتفاق عليها عبر تطبيق (واتساب)، مؤسسةً حكمها على أن 'المراسلات الإلكترونية عبر تطبيقات التواصل الاجتماعي لا تعدو أن تكون قرائن بسيطة لا ترقى إلى مرتبة الكتابة الرسمية أو العرفية المقررة في قانون الإثبات التقليدي، مما لا يجوز معه إثبات الالتزام الذي تتجاوز قيمته النصاب القانوني إلا بالكتابة الورقية'.</a:t>
            </a:r>
          </a:p>
          <a:p>
            <a:pPr algn="just"/>
            <a:r>
              <a:rPr lang="ar-SY" sz="2400" dirty="0">
                <a:solidFill>
                  <a:prstClr val="black"/>
                </a:solidFill>
              </a:rPr>
              <a:t>"</a:t>
            </a:r>
            <a:r>
              <a:rPr lang="ar-SY" sz="2400" b="1" dirty="0">
                <a:solidFill>
                  <a:prstClr val="black"/>
                </a:solidFill>
              </a:rPr>
              <a:t>التفنيد والنقد القانوني الأكاديمي:  </a:t>
            </a:r>
            <a:r>
              <a:rPr lang="ar-SY" sz="2400" dirty="0">
                <a:solidFill>
                  <a:prstClr val="black"/>
                </a:solidFill>
              </a:rPr>
              <a:t>ويعاب على هذا الحكم مسلكه المتشدد وقصوره في تسبيب التكييف القانوني للمحرر الإلكتروني؛ إذ خلطت المحكمة بين 'الوعاء المادي للنص' و'حجية النص في الإثبات'. فاشتراط الكتابة الورقية التقليدية يعد جموداً لا يسانده منطق التشريعات الحديثة المعنية بالمعاملات الإلكترونية، والتي قررت مبدأ التعادل الوظيفي بين المحررات الورقية والإلكترونية، وتأسيساً على ذلك، فإن رسائل تطبيق 'واتساب' متى ما صدرت من هاتف يخص المدعى عليه (عبر التحقق الرقمي) وتضمنت إيجاباً وقبولاً صريحين، فإنها تشكل 'محرراً إلكترونياً عرفياً' متكامل الأركان، وليس مجرد قرينة قضائية بسيطة. وإن غفلة الحكم عن الطبيعة التطورية لوسائل التعبير عن الإرادة تفرغ مبدأ 'استقرار المعاملات التجارية' من مضمونه، ويجعل القضاء عاجزاً عن حماية الحقوق الناشئة في البيئة الرقمية، مما يصم هذا الحكم بـ الخطأ في تطبيق القانون وتأويله."</a:t>
            </a:r>
          </a:p>
        </p:txBody>
      </p:sp>
    </p:spTree>
    <p:extLst>
      <p:ext uri="{BB962C8B-B14F-4D97-AF65-F5344CB8AC3E}">
        <p14:creationId xmlns:p14="http://schemas.microsoft.com/office/powerpoint/2010/main" val="179665094"/>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59809" y="1867513"/>
            <a:ext cx="10440538" cy="2308324"/>
          </a:xfrm>
          <a:prstGeom prst="rect">
            <a:avLst/>
          </a:prstGeom>
          <a:noFill/>
        </p:spPr>
        <p:txBody>
          <a:bodyPr wrap="square" rtlCol="1">
            <a:spAutoFit/>
          </a:bodyPr>
          <a:lstStyle/>
          <a:p>
            <a:pPr algn="just"/>
            <a:r>
              <a:rPr lang="ar-SY" sz="2400" b="1" dirty="0">
                <a:solidFill>
                  <a:prstClr val="black"/>
                </a:solidFill>
              </a:rPr>
              <a:t>المثال الثاني: نقد حكم قضائي في القانون الجنائي الرقمي (جريمة سرقة البيانات):</a:t>
            </a:r>
          </a:p>
          <a:p>
            <a:pPr algn="just"/>
            <a:r>
              <a:rPr lang="ar-SY" sz="2400" dirty="0">
                <a:solidFill>
                  <a:prstClr val="black"/>
                </a:solidFill>
              </a:rPr>
              <a:t>قضت محكمة الجنايات ببراءة متهم أقدم على اختراق خادم</a:t>
            </a:r>
            <a:r>
              <a:rPr lang="en-US" sz="2400" dirty="0">
                <a:solidFill>
                  <a:prstClr val="black"/>
                </a:solidFill>
              </a:rPr>
              <a:t> (Server) </a:t>
            </a:r>
            <a:r>
              <a:rPr lang="ar-SY" sz="2400" dirty="0">
                <a:solidFill>
                  <a:prstClr val="black"/>
                </a:solidFill>
              </a:rPr>
              <a:t>تابع لشركة وقرصنة قواعد البيانات التابعة لها، وأسست المحكمة حكمها على: 'أن الركن المادي لجريمة السرقة يتطلب وقوع فعل الاختلاس على مال منقول مملوك للغير، وحيث إن البيانات والمعلومات هي أشياء معنوية غير مادية ولا حيازة مادية لها، فلا يمكن تصور سلب حيازتها أو نقلها، مما ينحسر معه وصف السرقة عن الواقعة عملاً بمبدأ شرعية الجرائم والعقوبات'.</a:t>
            </a:r>
          </a:p>
        </p:txBody>
      </p:sp>
    </p:spTree>
    <p:extLst>
      <p:ext uri="{BB962C8B-B14F-4D97-AF65-F5344CB8AC3E}">
        <p14:creationId xmlns:p14="http://schemas.microsoft.com/office/powerpoint/2010/main" val="3157739594"/>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59809" y="1867513"/>
            <a:ext cx="10440538" cy="3785652"/>
          </a:xfrm>
          <a:prstGeom prst="rect">
            <a:avLst/>
          </a:prstGeom>
          <a:noFill/>
        </p:spPr>
        <p:txBody>
          <a:bodyPr wrap="square" rtlCol="1">
            <a:spAutoFit/>
          </a:bodyPr>
          <a:lstStyle/>
          <a:p>
            <a:pPr lvl="0" algn="just"/>
            <a:r>
              <a:rPr lang="ar-SY" sz="2400" b="1" dirty="0">
                <a:solidFill>
                  <a:prstClr val="black"/>
                </a:solidFill>
              </a:rPr>
              <a:t>"التفنيد والنقد القانوني الأكاديمي :"</a:t>
            </a:r>
            <a:r>
              <a:rPr lang="ar-SY" sz="2400" dirty="0">
                <a:solidFill>
                  <a:prstClr val="black"/>
                </a:solidFill>
              </a:rPr>
              <a:t>وعلى الرغم من التزام الحكم الظاهري بمبدأ الشرعية الجنائية (لا جريمة ولا عقوبة إلا بنص)، إلا أن هذا القضاء شابه 'قصور حاد في فهم الطبيعة الاقتصادية للأصول الرقمية'؛ فالقول بأن البيانات مجرد كينونة معنوية لا تقبل الاختلاس المادي هو طرح ينتمي لفلسفة جنائية كلاسيكية لم تعد قادرة على ملاحقة الأنماط المستحدثة للاعتداء على الملكية. وبتفكيك منطلقات الحكم، نجد أن المحكمة تبنت تفسيراً حرفياً ضيقاً لمفهوم 'المال المنقول'. فالبيانات في العصر الرقمي تمثل قيمة مالية واقتصادية ضخمة للشركات، والقيام بنسخها دون وجه حق يحقق ذات الأثر الإجرامي للاختلاس التقليدي وهو: حرمانه للمالك من ميزة السرية والاستئثار </a:t>
            </a:r>
            <a:r>
              <a:rPr lang="ar-SY" sz="2400" dirty="0" err="1">
                <a:solidFill>
                  <a:prstClr val="black"/>
                </a:solidFill>
              </a:rPr>
              <a:t>بالقيمة.ومع</a:t>
            </a:r>
            <a:r>
              <a:rPr lang="ar-SY" sz="2400" dirty="0">
                <a:solidFill>
                  <a:prstClr val="black"/>
                </a:solidFill>
              </a:rPr>
              <a:t> تقديرنا لقيود مبدأ الشرعية وحظر القياس في التمحيص الجنائي، إلا أنه كان حرياً بالمحكمة تعديل الوصف القانوني للواقعة وإدانة المتهم تحت بند جزاء مستحدث مثل 'جريمة الدخول غير المشروع أو إتلاف البيانات' المنصوص عليها في قانون مكافحة جرائم تقنية المعلومات، بدلاً من منحه براءة مسببة بقصور النصوص، مما يؤدي إلى الإفلات من العقاب</a:t>
            </a:r>
          </a:p>
        </p:txBody>
      </p:sp>
    </p:spTree>
    <p:extLst>
      <p:ext uri="{BB962C8B-B14F-4D97-AF65-F5344CB8AC3E}">
        <p14:creationId xmlns:p14="http://schemas.microsoft.com/office/powerpoint/2010/main" val="3954766798"/>
      </p:ext>
    </p:extLst>
  </p:cSld>
  <p:clrMapOvr>
    <a:masterClrMapping/>
  </p:clrMapOvr>
  <mc:AlternateContent xmlns:mc="http://schemas.openxmlformats.org/markup-compatibility/2006" xmlns:p14="http://schemas.microsoft.com/office/powerpoint/2010/main">
    <mc:Choice Requires="p14">
      <p:transition spd="slow" p14:dur="2000" advTm="147153"/>
    </mc:Choice>
    <mc:Fallback xmlns="">
      <p:transition spd="slow" advTm="14715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ar-SY">
                <a:solidFill>
                  <a:prstClr val="white"/>
                </a:solidFill>
              </a:rPr>
              <a:t>يشمل البحث العلمي سلسلة من الخطوات المنهجية، بما في ذلك الملاحظة، وصياغة</a:t>
            </a:r>
          </a:p>
          <a:p>
            <a:pPr algn="ctr" rtl="0"/>
            <a:r>
              <a:rPr lang="ar-SY">
                <a:solidFill>
                  <a:prstClr val="white"/>
                </a:solidFill>
              </a:rPr>
              <a:t>أسئلة البحث، ووضع الفرضيات، والتجريب، وجمع البيانات وتحليلها، وتفسير النتائج</a:t>
            </a:r>
          </a:p>
          <a:p>
            <a:pPr algn="ctr" rtl="0"/>
            <a:r>
              <a:rPr lang="ar-SY">
                <a:solidFill>
                  <a:prstClr val="white"/>
                </a:solidFill>
              </a:rPr>
              <a:t>واستخلاصها</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465252"/>
            <a:ext cx="10399594" cy="3046988"/>
          </a:xfrm>
          <a:prstGeom prst="rect">
            <a:avLst/>
          </a:prstGeom>
          <a:noFill/>
        </p:spPr>
        <p:txBody>
          <a:bodyPr wrap="square" rtlCol="1">
            <a:spAutoFit/>
          </a:bodyPr>
          <a:lstStyle/>
          <a:p>
            <a:pPr algn="just"/>
            <a:r>
              <a:rPr lang="ar-SY" sz="2400" b="1" dirty="0">
                <a:solidFill>
                  <a:prstClr val="black"/>
                </a:solidFill>
              </a:rPr>
              <a:t>مصطلحات قانونية مفتاحية لتفنيد الأحكام:</a:t>
            </a:r>
          </a:p>
          <a:p>
            <a:pPr algn="just"/>
            <a:r>
              <a:rPr lang="ar-SY" sz="2400" dirty="0">
                <a:solidFill>
                  <a:prstClr val="black"/>
                </a:solidFill>
              </a:rPr>
              <a:t>عند صياغة نقدك للأحكام في الهوامش أو المتن، استخدم هذه العبارات المفتاحية:</a:t>
            </a:r>
          </a:p>
          <a:p>
            <a:pPr algn="just"/>
            <a:r>
              <a:rPr lang="ar-SY" sz="2400" b="1" dirty="0">
                <a:solidFill>
                  <a:prstClr val="black"/>
                </a:solidFill>
              </a:rPr>
              <a:t>للوصف العام للحكم المعيب: </a:t>
            </a:r>
            <a:r>
              <a:rPr lang="ar-SY" sz="2400" dirty="0">
                <a:solidFill>
                  <a:prstClr val="black"/>
                </a:solidFill>
              </a:rPr>
              <a:t>"وجاء هذا الحكم مشوباً بفساد الاستدلال..." / "وضل الحكم سبيله حينما قضى بـ..." / "وجاءت أسباب الحكم قاصرة عن حمل منطوقه...".</a:t>
            </a:r>
          </a:p>
          <a:p>
            <a:pPr algn="just"/>
            <a:r>
              <a:rPr lang="ar-SY" sz="2400" b="1" dirty="0">
                <a:solidFill>
                  <a:prstClr val="black"/>
                </a:solidFill>
              </a:rPr>
              <a:t>لنقد التكييف والقانون: </a:t>
            </a:r>
            <a:r>
              <a:rPr lang="ar-SY" sz="2400" dirty="0">
                <a:solidFill>
                  <a:prstClr val="black"/>
                </a:solidFill>
              </a:rPr>
              <a:t>"وترتيباً على ذلك، فإن المحكمة قد انزلقت إلى تكييف </a:t>
            </a:r>
            <a:r>
              <a:rPr lang="ar-SY" sz="2400" dirty="0" err="1">
                <a:solidFill>
                  <a:prstClr val="black"/>
                </a:solidFill>
              </a:rPr>
              <a:t>الواقعه</a:t>
            </a:r>
            <a:r>
              <a:rPr lang="ar-SY" sz="2400" dirty="0">
                <a:solidFill>
                  <a:prstClr val="black"/>
                </a:solidFill>
              </a:rPr>
              <a:t> على أنها..." / "وهذا النظر يصطدم بصريح المادة..." / "وحملت المحكمة النص فوق ما يحتمل...".</a:t>
            </a:r>
          </a:p>
          <a:p>
            <a:pPr algn="just"/>
            <a:r>
              <a:rPr lang="ar-SY" sz="2400" b="1" dirty="0">
                <a:solidFill>
                  <a:prstClr val="black"/>
                </a:solidFill>
              </a:rPr>
              <a:t>للإشادة بحكم (نقد إيجابي قبل طرح السلبي): </a:t>
            </a:r>
            <a:r>
              <a:rPr lang="ar-SY" sz="2400" dirty="0">
                <a:solidFill>
                  <a:prstClr val="black"/>
                </a:solidFill>
              </a:rPr>
              <a:t>"ولئن وفقت المحكمة في تقرير مبدأ (...) إلا أنها نكصت عن تطبيقه عندما..." / "وعلى الرغم من سداد المنطلق الفلسفي للحكم، إلا أن غايته الإجرائية جاءت</a:t>
            </a:r>
          </a:p>
        </p:txBody>
      </p:sp>
    </p:spTree>
    <p:extLst>
      <p:ext uri="{BB962C8B-B14F-4D97-AF65-F5344CB8AC3E}">
        <p14:creationId xmlns:p14="http://schemas.microsoft.com/office/powerpoint/2010/main" val="4100250915"/>
      </p:ext>
    </p:extLst>
  </p:cSld>
  <p:clrMapOvr>
    <a:masterClrMapping/>
  </p:clrMapOvr>
  <mc:AlternateContent xmlns:mc="http://schemas.openxmlformats.org/markup-compatibility/2006" xmlns:p14="http://schemas.microsoft.com/office/powerpoint/2010/main">
    <mc:Choice Requires="p14">
      <p:transition spd="slow" p14:dur="2000" advTm="129478"/>
    </mc:Choice>
    <mc:Fallback xmlns="">
      <p:transition spd="slow" advTm="12947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215079"/>
            <a:ext cx="10399594" cy="1938992"/>
          </a:xfrm>
          <a:prstGeom prst="rect">
            <a:avLst/>
          </a:prstGeom>
          <a:noFill/>
        </p:spPr>
        <p:txBody>
          <a:bodyPr wrap="square" rtlCol="1">
            <a:spAutoFit/>
          </a:bodyPr>
          <a:lstStyle/>
          <a:p>
            <a:r>
              <a:rPr lang="ar-SY" sz="2400" b="1" dirty="0">
                <a:solidFill>
                  <a:prstClr val="black"/>
                </a:solidFill>
              </a:rPr>
              <a:t>رابعًا: تفسير النصوص التشريعية وسد الفراغ القانوني:</a:t>
            </a:r>
          </a:p>
          <a:p>
            <a:r>
              <a:rPr lang="ar-SY" sz="2400" dirty="0">
                <a:solidFill>
                  <a:prstClr val="black"/>
                </a:solidFill>
              </a:rPr>
              <a:t>يُعتبر تفسير النصوص التشريعية وسد الفراغ القانوني المحك الرئيسي لقدرات باحث الدكتوراه. ففي بيئة التطور التكنولوجي والرقمي المتسارع، تصبح النصوص التشريعية القائمة قاصرة ومحاصرة بالفراغات، مما يتطلب من الباحث استخدام استراتيجيات تفسير متقدمة لا تكتفي بظاهر اللفظ، بل تغوص في عمق الغايات والعلل التشريعية.</a:t>
            </a:r>
          </a:p>
        </p:txBody>
      </p:sp>
    </p:spTree>
    <p:extLst>
      <p:ext uri="{BB962C8B-B14F-4D97-AF65-F5344CB8AC3E}">
        <p14:creationId xmlns:p14="http://schemas.microsoft.com/office/powerpoint/2010/main" val="2964144915"/>
      </p:ext>
    </p:extLst>
  </p:cSld>
  <p:clrMapOvr>
    <a:masterClrMapping/>
  </p:clrMapOvr>
  <mc:AlternateContent xmlns:mc="http://schemas.openxmlformats.org/markup-compatibility/2006" xmlns:p14="http://schemas.microsoft.com/office/powerpoint/2010/main">
    <mc:Choice Requires="p14">
      <p:transition spd="slow" p14:dur="2000" advTm="104061"/>
    </mc:Choice>
    <mc:Fallback xmlns="">
      <p:transition spd="slow" advTm="1040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309440" y="120029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309440" y="1571909"/>
            <a:ext cx="10640524" cy="4154984"/>
          </a:xfrm>
          <a:prstGeom prst="rect">
            <a:avLst/>
          </a:prstGeom>
          <a:noFill/>
        </p:spPr>
        <p:txBody>
          <a:bodyPr wrap="square" rtlCol="1">
            <a:spAutoFit/>
          </a:bodyPr>
          <a:lstStyle/>
          <a:p>
            <a:pPr algn="just"/>
            <a:r>
              <a:rPr lang="ar-SY" sz="2400" b="1" dirty="0">
                <a:solidFill>
                  <a:prstClr val="black"/>
                </a:solidFill>
              </a:rPr>
              <a:t>1- </a:t>
            </a:r>
            <a:r>
              <a:rPr lang="ar-SY" sz="2400" b="1" dirty="0" err="1">
                <a:solidFill>
                  <a:prstClr val="black"/>
                </a:solidFill>
              </a:rPr>
              <a:t>إستراتيجيات</a:t>
            </a:r>
            <a:r>
              <a:rPr lang="ar-SY" sz="2400" b="1" dirty="0">
                <a:solidFill>
                  <a:prstClr val="black"/>
                </a:solidFill>
              </a:rPr>
              <a:t> التفسير القانوني المتقدمة:</a:t>
            </a:r>
          </a:p>
          <a:p>
            <a:pPr algn="just"/>
            <a:r>
              <a:rPr lang="ar-SY" sz="2400" dirty="0">
                <a:solidFill>
                  <a:prstClr val="black"/>
                </a:solidFill>
              </a:rPr>
              <a:t>يُمكن للباحث الاعتماد على أربع استراتيجيات رئيسية لتفسير النصوص وسد الفراغات في </a:t>
            </a:r>
            <a:r>
              <a:rPr lang="ar-SY" sz="2400" dirty="0" err="1">
                <a:solidFill>
                  <a:prstClr val="black"/>
                </a:solidFill>
              </a:rPr>
              <a:t>الأطاريح</a:t>
            </a:r>
            <a:r>
              <a:rPr lang="ar-SY" sz="2400" dirty="0">
                <a:solidFill>
                  <a:prstClr val="black"/>
                </a:solidFill>
              </a:rPr>
              <a:t> القانونية:</a:t>
            </a:r>
          </a:p>
          <a:p>
            <a:pPr algn="just"/>
            <a:r>
              <a:rPr lang="ar-SY" sz="2400" b="1" dirty="0">
                <a:solidFill>
                  <a:prstClr val="black"/>
                </a:solidFill>
              </a:rPr>
              <a:t>التفسير الغائي: </a:t>
            </a:r>
            <a:r>
              <a:rPr lang="ar-SY" sz="2400" dirty="0">
                <a:solidFill>
                  <a:prstClr val="black"/>
                </a:solidFill>
              </a:rPr>
              <a:t>البحث عن "نية المشرع المفترضة" وغاية النص ومدى ملاءمتها للواقع الحالي، بدلاً من التمسك بالمعنى الحرفي وقت صدور النص</a:t>
            </a:r>
            <a:r>
              <a:rPr lang="ar-SY" sz="2400" b="1" dirty="0">
                <a:solidFill>
                  <a:prstClr val="black"/>
                </a:solidFill>
              </a:rPr>
              <a:t>.</a:t>
            </a:r>
          </a:p>
          <a:p>
            <a:pPr algn="just"/>
            <a:r>
              <a:rPr lang="ar-SY" sz="2400" b="1" dirty="0">
                <a:solidFill>
                  <a:prstClr val="black"/>
                </a:solidFill>
              </a:rPr>
              <a:t>القياس الأصولي: </a:t>
            </a:r>
            <a:r>
              <a:rPr lang="ar-SY" sz="2400" dirty="0">
                <a:solidFill>
                  <a:prstClr val="black"/>
                </a:solidFill>
              </a:rPr>
              <a:t>إلحاق نازلة رقمية مستحدثة لا نص فيها، بواقعة تقليدية ورد فيها نص، لاتحادهما في العلة (مثال: قياس البصمة الرقمية على البصمة الوراثية).</a:t>
            </a:r>
          </a:p>
          <a:p>
            <a:pPr algn="just"/>
            <a:r>
              <a:rPr lang="ar-SY" sz="2400" b="1" dirty="0">
                <a:solidFill>
                  <a:prstClr val="black"/>
                </a:solidFill>
              </a:rPr>
              <a:t>مبدأ التعادل الوظيفي </a:t>
            </a:r>
            <a:r>
              <a:rPr lang="en-US" sz="2400" b="1" dirty="0">
                <a:solidFill>
                  <a:prstClr val="black"/>
                </a:solidFill>
              </a:rPr>
              <a:t>: </a:t>
            </a:r>
            <a:r>
              <a:rPr lang="ar-SY" sz="2400" b="1" dirty="0">
                <a:solidFill>
                  <a:prstClr val="black"/>
                </a:solidFill>
              </a:rPr>
              <a:t> </a:t>
            </a:r>
            <a:r>
              <a:rPr lang="ar-SY" sz="2400" dirty="0">
                <a:solidFill>
                  <a:prstClr val="black"/>
                </a:solidFill>
              </a:rPr>
              <a:t>معاملة الوسيلة الرقمية بذات المعاملة القانونية للوسيلة التقليدية متى ما حققت نفس النتيجة والوظيفة (مثال: التوقيع الإلكتروني والتوقيع اليدوي).</a:t>
            </a:r>
          </a:p>
          <a:p>
            <a:pPr algn="just"/>
            <a:r>
              <a:rPr lang="ar-SY" sz="2400" b="1" dirty="0" err="1">
                <a:solidFill>
                  <a:prstClr val="black"/>
                </a:solidFill>
              </a:rPr>
              <a:t>الاستهداء</a:t>
            </a:r>
            <a:r>
              <a:rPr lang="ar-SY" sz="2400" b="1" dirty="0">
                <a:solidFill>
                  <a:prstClr val="black"/>
                </a:solidFill>
              </a:rPr>
              <a:t> بالمبادئ العامة للقانون وقواعد العدالة: </a:t>
            </a:r>
            <a:r>
              <a:rPr lang="ar-SY" sz="2400" dirty="0">
                <a:solidFill>
                  <a:prstClr val="black"/>
                </a:solidFill>
              </a:rPr>
              <a:t>اللجوء إلى القواعد الكلية (مثل: منع الإثراء بلا سبب، أو حسن النية) عند انعدام النص والقياس تماماً.</a:t>
            </a:r>
          </a:p>
          <a:p>
            <a:pPr marL="342900" indent="-342900" algn="just">
              <a:buFontTx/>
              <a:buChar char="-"/>
            </a:pPr>
            <a:endParaRPr lang="ar-SY" sz="2400" dirty="0">
              <a:solidFill>
                <a:prstClr val="black"/>
              </a:solidFill>
            </a:endParaRPr>
          </a:p>
        </p:txBody>
      </p:sp>
    </p:spTree>
    <p:extLst>
      <p:ext uri="{BB962C8B-B14F-4D97-AF65-F5344CB8AC3E}">
        <p14:creationId xmlns:p14="http://schemas.microsoft.com/office/powerpoint/2010/main" val="2713529697"/>
      </p:ext>
    </p:extLst>
  </p:cSld>
  <p:clrMapOvr>
    <a:masterClrMapping/>
  </p:clrMapOvr>
  <mc:AlternateContent xmlns:mc="http://schemas.openxmlformats.org/markup-compatibility/2006" xmlns:p14="http://schemas.microsoft.com/office/powerpoint/2010/main">
    <mc:Choice Requires="p14">
      <p:transition spd="slow" p14:dur="2000" advTm="158214"/>
    </mc:Choice>
    <mc:Fallback xmlns="">
      <p:transition spd="slow" advTm="15821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4524315"/>
          </a:xfrm>
          <a:prstGeom prst="rect">
            <a:avLst/>
          </a:prstGeom>
          <a:noFill/>
        </p:spPr>
        <p:txBody>
          <a:bodyPr wrap="square" rtlCol="1">
            <a:spAutoFit/>
          </a:bodyPr>
          <a:lstStyle/>
          <a:p>
            <a:pPr marL="342900" indent="-342900" algn="just">
              <a:buFontTx/>
              <a:buChar char="-"/>
            </a:pPr>
            <a:r>
              <a:rPr lang="ar-SY" sz="2400" b="1" dirty="0">
                <a:latin typeface="Arial" panose="020B0604020202020204" pitchFamily="34" charset="0"/>
              </a:rPr>
              <a:t>المثال الأول: التفسير الغائي (سد الفراغ في مفهوم "المسكن" بمواجهة التجسس الرقمي):</a:t>
            </a:r>
          </a:p>
          <a:p>
            <a:pPr algn="just"/>
            <a:r>
              <a:rPr lang="ar-SY" sz="2400" b="1" dirty="0">
                <a:latin typeface="Arial" panose="020B0604020202020204" pitchFamily="34" charset="0"/>
              </a:rPr>
              <a:t>الوضعية القانونية والفراغ: </a:t>
            </a:r>
            <a:r>
              <a:rPr lang="ar-SY" sz="2400" dirty="0">
                <a:latin typeface="Arial" panose="020B0604020202020204" pitchFamily="34" charset="0"/>
              </a:rPr>
              <a:t>ينص قانون العقوبات التقليدي على تجريم "انتهاك حرمة ملك الغير أو الدخول إلى مسكنه دون رضاه". تثور الإشكالية عند قيام شخص باختراق كاميرا المراقبة الداخلية للمنزل عبر الإنترنت والتجسس على أصحابه دون دخول مادي.</a:t>
            </a:r>
          </a:p>
          <a:p>
            <a:pPr algn="just"/>
            <a:r>
              <a:rPr lang="ar-SY" sz="2400" b="1" dirty="0">
                <a:latin typeface="Arial" panose="020B0604020202020204" pitchFamily="34" charset="0"/>
              </a:rPr>
              <a:t>الصياغة الأكاديمية للتفسير وسد الفراغ: </a:t>
            </a:r>
            <a:r>
              <a:rPr lang="ar-SY" sz="2400" dirty="0">
                <a:latin typeface="Arial" panose="020B0604020202020204" pitchFamily="34" charset="0"/>
              </a:rPr>
              <a:t>"إذا كان اللفظ الظاهر لنص المادة (..) يعلق تجريم انتهاك الحرمة على فعل 'الدخول المادي' لحيّز المسكن، فإن جمود التفسير الحرفي أمام تقنيات الاختراق عن بُعد يؤدي إلى تجريد الحق الدستوري في الخصوصية من حمايته الإجرائية. وتأسيساً على التفسير الغائي فإن علّة التشريع وغايته من حماية المسكن لم تكن تنصب على الجدران الخرسانية المادية بذاتها، بل على صيانة 'الحرمة المعنوية والحياة الخاصة' للقاطنين فيه من أي استباحة. وبناءً عليه، فإن اختراق كاميرات المنزل واقتحام الفضاء الرقمي الداخلي عبر شبكة معلوماتية، يمثل -غائياً وبالمفهوم الاعتباري للمسكن- اعتداءً كاملاً على حرمة المكان، مما يسوغ للقاضي الجنائي والباحث الأكاديمي سد هذا الفراغ عبر توسيع دلالة مفهوم 'الولوج' ليشمل الاقتحام الرقمي الافتراضي."</a:t>
            </a:r>
            <a:endParaRPr lang="ar-SY" sz="2400" dirty="0">
              <a:solidFill>
                <a:prstClr val="black"/>
              </a:solidFill>
            </a:endParaRPr>
          </a:p>
        </p:txBody>
      </p:sp>
    </p:spTree>
    <p:extLst>
      <p:ext uri="{BB962C8B-B14F-4D97-AF65-F5344CB8AC3E}">
        <p14:creationId xmlns:p14="http://schemas.microsoft.com/office/powerpoint/2010/main" val="3395263318"/>
      </p:ext>
    </p:extLst>
  </p:cSld>
  <p:clrMapOvr>
    <a:masterClrMapping/>
  </p:clrMapOvr>
  <mc:AlternateContent xmlns:mc="http://schemas.openxmlformats.org/markup-compatibility/2006" xmlns:p14="http://schemas.microsoft.com/office/powerpoint/2010/main">
    <mc:Choice Requires="p14">
      <p:transition spd="slow" p14:dur="2000" advTm="127776"/>
    </mc:Choice>
    <mc:Fallback xmlns="">
      <p:transition spd="slow" advTm="12777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484496"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764275" y="1582587"/>
            <a:ext cx="10290412" cy="3416320"/>
          </a:xfrm>
          <a:prstGeom prst="rect">
            <a:avLst/>
          </a:prstGeom>
          <a:noFill/>
        </p:spPr>
        <p:txBody>
          <a:bodyPr wrap="square" rtlCol="1">
            <a:spAutoFit/>
          </a:bodyPr>
          <a:lstStyle/>
          <a:p>
            <a:pPr algn="just"/>
            <a:r>
              <a:rPr lang="ar-SY" sz="2400" b="1" dirty="0">
                <a:latin typeface="Arial" panose="020B0604020202020204" pitchFamily="34" charset="0"/>
              </a:rPr>
              <a:t>مصطلحات وجمل مفتاحية لصياغة </a:t>
            </a:r>
            <a:r>
              <a:rPr lang="ar-SY" sz="2400" b="1" dirty="0" err="1">
                <a:latin typeface="Arial" panose="020B0604020202020204" pitchFamily="34" charset="0"/>
              </a:rPr>
              <a:t>إستراتيجيات</a:t>
            </a:r>
            <a:r>
              <a:rPr lang="ar-SY" sz="2400" b="1" dirty="0">
                <a:latin typeface="Arial" panose="020B0604020202020204" pitchFamily="34" charset="0"/>
              </a:rPr>
              <a:t> التفسير:</a:t>
            </a:r>
          </a:p>
          <a:p>
            <a:pPr algn="just"/>
            <a:r>
              <a:rPr lang="ar-SY" sz="2400" dirty="0">
                <a:latin typeface="Arial" panose="020B0604020202020204" pitchFamily="34" charset="0"/>
              </a:rPr>
              <a:t>احرص على استخدام هذه العبارات داخل أطروحتك لإظهار قدرتك على التفسير والتحليل:</a:t>
            </a:r>
          </a:p>
          <a:p>
            <a:pPr algn="just"/>
            <a:r>
              <a:rPr lang="ar-SY" sz="2400" b="1" dirty="0">
                <a:latin typeface="Arial" panose="020B0604020202020204" pitchFamily="34" charset="0"/>
              </a:rPr>
              <a:t>للانتقال من التفسير الحرفي إلى الغائي: "</a:t>
            </a:r>
            <a:r>
              <a:rPr lang="ar-SY" sz="2400" dirty="0">
                <a:latin typeface="Arial" panose="020B0604020202020204" pitchFamily="34" charset="0"/>
              </a:rPr>
              <a:t>ولما كان الجمود عند حرفية النص يفرغ الغاية التشريعية من مضمونها..." / "والتزاماً بالعلة الاقتصادية والاجتماعية التي ابتغاها المشرع..." / "وحيث إن النص يجب أن يحمل على معنى يتماشى مع روح العصر لا مع جمود اللفظ...".</a:t>
            </a:r>
          </a:p>
          <a:p>
            <a:pPr algn="just"/>
            <a:r>
              <a:rPr lang="ar-SY" sz="2400" b="1" dirty="0">
                <a:latin typeface="Arial" panose="020B0604020202020204" pitchFamily="34" charset="0"/>
              </a:rPr>
              <a:t>لإعمال القياس وسد الفراغ: "</a:t>
            </a:r>
            <a:r>
              <a:rPr lang="ar-SY" sz="2400" dirty="0">
                <a:latin typeface="Arial" panose="020B0604020202020204" pitchFamily="34" charset="0"/>
              </a:rPr>
              <a:t>وإزاء هذا الفراغ التشريعي، فإن القياس الأصولي يقتضي..." / "لاتحاد العلة بين الواقعتين المتمثلة في..." / "مما يستوجب تطبيق المبدأ المستقر لوحدة الأثر عند وحدة العلة...".</a:t>
            </a:r>
          </a:p>
          <a:p>
            <a:pPr algn="just"/>
            <a:r>
              <a:rPr lang="ar-SY" sz="2400" b="1" dirty="0">
                <a:latin typeface="Arial" panose="020B0604020202020204" pitchFamily="34" charset="0"/>
              </a:rPr>
              <a:t>لتطبيق التعادل الوظيفي: "</a:t>
            </a:r>
            <a:r>
              <a:rPr lang="ar-SY" sz="2400" dirty="0">
                <a:latin typeface="Arial" panose="020B0604020202020204" pitchFamily="34" charset="0"/>
              </a:rPr>
              <a:t>استناداً إلى معيار التعادل الوظيفي</a:t>
            </a:r>
            <a:r>
              <a:rPr lang="en-US" sz="2400" dirty="0">
                <a:latin typeface="Arial" panose="020B0604020202020204" pitchFamily="34" charset="0"/>
              </a:rPr>
              <a:t>، </a:t>
            </a:r>
            <a:r>
              <a:rPr lang="ar-SY" sz="2400" dirty="0">
                <a:latin typeface="Arial" panose="020B0604020202020204" pitchFamily="34" charset="0"/>
              </a:rPr>
              <a:t>فإن..." / "وحيث إن المخرجات الرقمية تؤدي ذات الدور القانوني والاقتصادي للمحرر التقليدي...".</a:t>
            </a:r>
            <a:endParaRPr lang="en-US" sz="2400" dirty="0">
              <a:latin typeface="Arial" panose="020B0604020202020204" pitchFamily="34" charset="0"/>
            </a:endParaRPr>
          </a:p>
        </p:txBody>
      </p:sp>
    </p:spTree>
    <p:extLst>
      <p:ext uri="{BB962C8B-B14F-4D97-AF65-F5344CB8AC3E}">
        <p14:creationId xmlns:p14="http://schemas.microsoft.com/office/powerpoint/2010/main" val="1817051242"/>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27130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40645"/>
            <a:ext cx="10515600" cy="3785652"/>
          </a:xfrm>
          <a:prstGeom prst="rect">
            <a:avLst/>
          </a:prstGeom>
          <a:noFill/>
        </p:spPr>
        <p:txBody>
          <a:bodyPr wrap="square" rtlCol="1">
            <a:spAutoFit/>
          </a:bodyPr>
          <a:lstStyle/>
          <a:p>
            <a:pPr algn="just"/>
            <a:r>
              <a:rPr lang="ar-SY" sz="2400" b="1" dirty="0">
                <a:latin typeface="Arial" panose="020B0604020202020204" pitchFamily="34" charset="0"/>
              </a:rPr>
              <a:t>خامسًا : تفكيك النظم القانونية العابرة للحدود ومواءمة الاتفاقيات الدولية مع القوانين الوطنية:</a:t>
            </a:r>
          </a:p>
          <a:p>
            <a:pPr algn="just"/>
            <a:r>
              <a:rPr lang="ar-SY" sz="2400" b="1" dirty="0"/>
              <a:t>1- محاور تفكيك النظم العابرة للحدود (منهجية التحليل)</a:t>
            </a:r>
          </a:p>
          <a:p>
            <a:pPr algn="just"/>
            <a:r>
              <a:rPr lang="ar-SY" sz="2400" dirty="0"/>
              <a:t>عند دراسة نازلة رقمية عابرة للحدود في الأطروحة، يجب على الباحث تفكيكها عبر ثلاثة مستويات:</a:t>
            </a:r>
          </a:p>
          <a:p>
            <a:pPr algn="just"/>
            <a:r>
              <a:rPr lang="ar-SY" sz="2400" b="1" dirty="0"/>
              <a:t>تنازع الاختصاص القضائي والتشريعي:</a:t>
            </a:r>
            <a:r>
              <a:rPr lang="ar-SY" sz="2400" dirty="0"/>
              <a:t> البحث عن أيّ المحاكم هي المختصة بمقاضاة فعل تم على خادم </a:t>
            </a:r>
            <a:r>
              <a:rPr lang="en-US" sz="2400" dirty="0"/>
              <a:t>(Server) </a:t>
            </a:r>
            <a:r>
              <a:rPr lang="ar-SY" sz="2400" dirty="0"/>
              <a:t> في دولة (أ)، من قِبل فاعل في دولة (ب)، ووقع ضرره على ضحية في دولة (ج)؟</a:t>
            </a:r>
          </a:p>
          <a:p>
            <a:pPr algn="just"/>
            <a:r>
              <a:rPr lang="ar-SY" sz="2400" b="1" dirty="0"/>
              <a:t>سيادة الدولة مقابل عولمة القانون:</a:t>
            </a:r>
            <a:r>
              <a:rPr lang="ar-SY" sz="2400" dirty="0"/>
              <a:t> كيف توازن الدولة بين حماية أمنها القومي وقوانينها الداخلية، وبين التزاماتها في الاتفاقيات الدولية المفتوحة؟</a:t>
            </a:r>
          </a:p>
          <a:p>
            <a:pPr algn="just"/>
            <a:r>
              <a:rPr lang="ar-SY" sz="2400" b="1" dirty="0"/>
              <a:t>مشروعية القواعد الخاصة</a:t>
            </a:r>
            <a:r>
              <a:rPr lang="en-US" sz="2400" b="1" dirty="0"/>
              <a:t> :</a:t>
            </a:r>
            <a:r>
              <a:rPr lang="en-US" sz="2400" dirty="0"/>
              <a:t> </a:t>
            </a:r>
            <a:r>
              <a:rPr lang="ar-SY" sz="2400" dirty="0"/>
              <a:t>مدى اعتبار الشروط البرمجية وسياسات المنصات مصدراً من مصادر القانون يقيّد القوانين الوطنية.</a:t>
            </a:r>
          </a:p>
          <a:p>
            <a:endParaRPr lang="ar-SY" sz="2400" dirty="0">
              <a:solidFill>
                <a:prstClr val="black"/>
              </a:solidFill>
            </a:endParaRPr>
          </a:p>
        </p:txBody>
      </p:sp>
    </p:spTree>
    <p:extLst>
      <p:ext uri="{BB962C8B-B14F-4D97-AF65-F5344CB8AC3E}">
        <p14:creationId xmlns:p14="http://schemas.microsoft.com/office/powerpoint/2010/main" val="1113574661"/>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271301"/>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19492"/>
            <a:ext cx="10399594" cy="2677656"/>
          </a:xfrm>
          <a:prstGeom prst="rect">
            <a:avLst/>
          </a:prstGeom>
          <a:noFill/>
        </p:spPr>
        <p:txBody>
          <a:bodyPr wrap="square" rtlCol="1">
            <a:spAutoFit/>
          </a:bodyPr>
          <a:lstStyle/>
          <a:p>
            <a:pPr algn="just"/>
            <a:r>
              <a:rPr lang="ar-SY" sz="2400" b="1" dirty="0">
                <a:latin typeface="Arial" panose="020B0604020202020204" pitchFamily="34" charset="0"/>
              </a:rPr>
              <a:t>2- استراتيجيات مواءمة الاتفاقيات الدولية مع القوانين الوطنية:</a:t>
            </a:r>
          </a:p>
          <a:p>
            <a:pPr algn="just"/>
            <a:r>
              <a:rPr lang="ar-SY" sz="2400" b="1" dirty="0">
                <a:latin typeface="Arial" panose="020B0604020202020204" pitchFamily="34" charset="0"/>
              </a:rPr>
              <a:t>تتم المواءمة أكاديمياً وتشريعياً عبر مدخلين رئيسيين:</a:t>
            </a:r>
          </a:p>
          <a:p>
            <a:pPr algn="just"/>
            <a:endParaRPr lang="ar-SY" sz="2400" b="1" dirty="0">
              <a:latin typeface="Arial" panose="020B0604020202020204" pitchFamily="34" charset="0"/>
            </a:endParaRPr>
          </a:p>
          <a:p>
            <a:pPr marL="342900" indent="-342900" algn="just">
              <a:buFontTx/>
              <a:buChar char="-"/>
            </a:pPr>
            <a:r>
              <a:rPr lang="ar-SY" sz="2400" b="1" dirty="0">
                <a:latin typeface="Arial" panose="020B0604020202020204" pitchFamily="34" charset="0"/>
              </a:rPr>
              <a:t>المدخل الأحادي: </a:t>
            </a:r>
            <a:r>
              <a:rPr lang="ar-SY" sz="2400" dirty="0">
                <a:latin typeface="Arial" panose="020B0604020202020204" pitchFamily="34" charset="0"/>
              </a:rPr>
              <a:t>اعتبار الاتفاقية الدولية جزءاً من القانون الوطني فور المصادقة عليها وتغليبها عند التعارض.</a:t>
            </a:r>
          </a:p>
          <a:p>
            <a:pPr marL="342900" indent="-342900" algn="just">
              <a:buFontTx/>
              <a:buChar char="-"/>
            </a:pPr>
            <a:r>
              <a:rPr lang="ar-SY" sz="2400" b="1" dirty="0">
                <a:latin typeface="Arial" panose="020B0604020202020204" pitchFamily="34" charset="0"/>
              </a:rPr>
              <a:t>المدخل الثنائي</a:t>
            </a:r>
            <a:r>
              <a:rPr lang="en-US" sz="2400" b="1" dirty="0">
                <a:latin typeface="Arial" panose="020B0604020202020204" pitchFamily="34" charset="0"/>
              </a:rPr>
              <a:t>: </a:t>
            </a:r>
            <a:r>
              <a:rPr lang="ar-SY" sz="2400" dirty="0">
                <a:latin typeface="Arial" panose="020B0604020202020204" pitchFamily="34" charset="0"/>
              </a:rPr>
              <a:t>اشتراط إصدار تشريع وطني داخلي ينقل أحكام الاتفاقية الدولية إلى البيئة القانونية المحلية لتدخل حيز التنفيذ.</a:t>
            </a:r>
          </a:p>
        </p:txBody>
      </p:sp>
    </p:spTree>
    <p:extLst>
      <p:ext uri="{BB962C8B-B14F-4D97-AF65-F5344CB8AC3E}">
        <p14:creationId xmlns:p14="http://schemas.microsoft.com/office/powerpoint/2010/main" val="3943543888"/>
      </p:ext>
    </p:extLst>
  </p:cSld>
  <p:clrMapOvr>
    <a:masterClrMapping/>
  </p:clrMapOvr>
  <mc:AlternateContent xmlns:mc="http://schemas.openxmlformats.org/markup-compatibility/2006" xmlns:p14="http://schemas.microsoft.com/office/powerpoint/2010/main">
    <mc:Choice Requires="p14">
      <p:transition spd="slow" p14:dur="2000" advTm="151226"/>
    </mc:Choice>
    <mc:Fallback xmlns="">
      <p:transition spd="slow" advTm="15122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54724"/>
            <a:ext cx="10399594" cy="5262979"/>
          </a:xfrm>
          <a:prstGeom prst="rect">
            <a:avLst/>
          </a:prstGeom>
          <a:noFill/>
        </p:spPr>
        <p:txBody>
          <a:bodyPr wrap="square" rtlCol="1">
            <a:spAutoFit/>
          </a:bodyPr>
          <a:lstStyle/>
          <a:p>
            <a:pPr algn="just"/>
            <a:r>
              <a:rPr lang="ar-SY" sz="2400" b="1" dirty="0"/>
              <a:t>المثال الأول: مواءمة "اتفاقية بودابست للجريمة السيبرانية" مع قانون العقوبات الوطني</a:t>
            </a:r>
          </a:p>
          <a:p>
            <a:pPr algn="just"/>
            <a:r>
              <a:rPr lang="ar-SY" sz="2400" b="1" dirty="0"/>
              <a:t>الإشكالية:</a:t>
            </a:r>
            <a:r>
              <a:rPr lang="ar-SY" sz="2400" dirty="0"/>
              <a:t> دولة صادقت على اتفاقية بودابست لمكافحة الجرائم المعلوماتية، لكن قانون العقوبات الوطني لديها لا يزال يعرّف "الأدلة الجنائية" بأنها أدلة مادية ملموسة (أوراق، أسلحة، آثار أقدام)، مما يعيق جمع "الأدلة الرقمية العابرة للحدود" (مثل البيانات المخزنة </a:t>
            </a:r>
            <a:r>
              <a:rPr lang="ar-SY" sz="2400" dirty="0" err="1"/>
              <a:t>سحابياً</a:t>
            </a:r>
            <a:r>
              <a:rPr lang="ar-SY" sz="2400" dirty="0"/>
              <a:t> في دولة أخرى).</a:t>
            </a:r>
          </a:p>
          <a:p>
            <a:pPr algn="just"/>
            <a:r>
              <a:rPr lang="ar-SY" sz="2400" b="1" dirty="0"/>
              <a:t>الصياغة الأكاديمية للتفكيك والمواءمة : </a:t>
            </a:r>
            <a:r>
              <a:rPr lang="ar-SY" sz="2400" dirty="0"/>
              <a:t>تتجلى مظاهر التعددية القانونية في مأزق القضاء الوطني عند التعامل مع العابر للحدود من الأدلة الرقمية. فحيثما ألزمت 'اتفاقية بودابست للجريمة السيبرانية' الدول الأطراف بوضع آليات مرنة للمساعدة القضائية المتبادلة والوصول السريع للبيانات الحاسوبية المخزنة في الخارج، يصطدم هذا الالتزام بـ مبدأ السيادة الإقليمية الصارم المستقر في قانون الإجراءات الجنائية الوطني. وتأسيساً على متطلبات المواءمة التشريعية، يرى الباحث أن إحجام المشرع الوطني عن إدماج مفهوم 'الدليل الرقمي الافتراضي العابر للحدود' في منظومته الإجرائية يخلق انفصاماً تشريعياً يؤدي إلى إفلات الجناة من العقاب بحجة حماية السيادة. لذا، فإن المواءمة تقتضي هجر المفهوم المادي الكلاسيكي للاختصاص المكاني، والآخذ بمعيار 'محل حدوث الأثر الرقمي المعنوي'، لتمكين جهات التحقيق الوطنية من </a:t>
            </a:r>
            <a:r>
              <a:rPr lang="ar-SY" sz="2400" dirty="0" err="1"/>
              <a:t>استيقاف</a:t>
            </a:r>
            <a:r>
              <a:rPr lang="ar-SY" sz="2400" dirty="0"/>
              <a:t> البيانات السحابية وضبطها، شريطة الاتساق مع الضمانات </a:t>
            </a:r>
            <a:r>
              <a:rPr lang="ar-SY" sz="2400" dirty="0" err="1"/>
              <a:t>الحمائية</a:t>
            </a:r>
            <a:r>
              <a:rPr lang="ar-SY" sz="2400" dirty="0"/>
              <a:t> للحق في الخصوصية المقررة في المادة (..) من الدستور."</a:t>
            </a:r>
          </a:p>
        </p:txBody>
      </p:sp>
    </p:spTree>
    <p:extLst>
      <p:ext uri="{BB962C8B-B14F-4D97-AF65-F5344CB8AC3E}">
        <p14:creationId xmlns:p14="http://schemas.microsoft.com/office/powerpoint/2010/main" val="4228278418"/>
      </p:ext>
    </p:extLst>
  </p:cSld>
  <p:clrMapOvr>
    <a:masterClrMapping/>
  </p:clrMapOvr>
  <mc:AlternateContent xmlns:mc="http://schemas.openxmlformats.org/markup-compatibility/2006" xmlns:p14="http://schemas.microsoft.com/office/powerpoint/2010/main">
    <mc:Choice Requires="p14">
      <p:transition spd="slow" p14:dur="2000" advTm="147140"/>
    </mc:Choice>
    <mc:Fallback xmlns="">
      <p:transition spd="slow" advTm="14714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341076"/>
            <a:ext cx="10399594" cy="5039585"/>
          </a:xfrm>
          <a:prstGeom prst="rect">
            <a:avLst/>
          </a:prstGeom>
          <a:noFill/>
        </p:spPr>
        <p:txBody>
          <a:bodyPr wrap="square" rtlCol="1">
            <a:spAutoFit/>
          </a:bodyPr>
          <a:lstStyle/>
          <a:p>
            <a:pPr>
              <a:lnSpc>
                <a:spcPct val="107000"/>
              </a:lnSpc>
              <a:spcAft>
                <a:spcPts val="800"/>
              </a:spcAft>
            </a:pPr>
            <a:r>
              <a:rPr lang="ar-SY" sz="2400" b="1" dirty="0">
                <a:latin typeface="Times New Roman" panose="02020603050405020304" pitchFamily="18" charset="0"/>
                <a:ea typeface="Calibri" panose="020F0502020204030204" pitchFamily="34" charset="0"/>
                <a:cs typeface="Simplified Arabic" panose="02020603050405020304" pitchFamily="18" charset="-78"/>
              </a:rPr>
              <a:t>المثال الثاني: مواءمة التشريعات الوطنية مع "اللائحة الأوروبية العامة لحماية البيانات</a:t>
            </a:r>
            <a:r>
              <a:rPr lang="en-US" sz="2400" b="1" dirty="0">
                <a:solidFill>
                  <a:prstClr val="black"/>
                </a:solidFill>
                <a:latin typeface="Times New Roman" panose="02020603050405020304" pitchFamily="18" charset="0"/>
                <a:ea typeface="Calibri" panose="020F0502020204030204" pitchFamily="34" charset="0"/>
                <a:cs typeface="Simplified Arabic" panose="02020603050405020304" pitchFamily="18" charset="-78"/>
              </a:rPr>
              <a:t>GDPR)</a:t>
            </a:r>
            <a:r>
              <a:rPr lang="ar-SY" sz="2400" b="1" dirty="0">
                <a:solidFill>
                  <a:prstClr val="black"/>
                </a:solidFill>
                <a:latin typeface="Times New Roman" panose="02020603050405020304" pitchFamily="18" charset="0"/>
                <a:ea typeface="Calibri" panose="020F0502020204030204" pitchFamily="34" charset="0"/>
                <a:cs typeface="Simplified Arabic" panose="02020603050405020304" pitchFamily="18" charset="-78"/>
              </a:rPr>
              <a:t>)</a:t>
            </a:r>
            <a:r>
              <a:rPr lang="ar-SY" sz="2400" b="1" dirty="0">
                <a:latin typeface="Times New Roman" panose="02020603050405020304" pitchFamily="18" charset="0"/>
                <a:ea typeface="Calibri" panose="020F0502020204030204" pitchFamily="34" charset="0"/>
                <a:cs typeface="Simplified Arabic" panose="02020603050405020304" pitchFamily="18" charset="-78"/>
              </a:rPr>
              <a:t> </a:t>
            </a:r>
          </a:p>
          <a:p>
            <a:pPr algn="just">
              <a:lnSpc>
                <a:spcPct val="107000"/>
              </a:lnSpc>
              <a:spcAft>
                <a:spcPts val="800"/>
              </a:spcAft>
            </a:pPr>
            <a:r>
              <a:rPr lang="ar-SY" sz="2400" dirty="0">
                <a:latin typeface="Times New Roman" panose="02020603050405020304" pitchFamily="18" charset="0"/>
                <a:ea typeface="Calibri" panose="020F0502020204030204" pitchFamily="34" charset="0"/>
                <a:cs typeface="Simplified Arabic" panose="02020603050405020304" pitchFamily="18" charset="-78"/>
              </a:rPr>
              <a:t>الإشكالية: تمتاز اللائحة الأوروبية لحماية البيانات بالاختصاص العابر للحدود، فهي تطبق على أي شركة في العالم (حتى لو كانت خارج أوروبا) إذا كانت تعالج بيانات مواطنين أوروبيين. كيف تواءم الدول النامية قوانينها لحماية شركاتها المحلية؟</a:t>
            </a:r>
          </a:p>
          <a:p>
            <a:pPr algn="just">
              <a:lnSpc>
                <a:spcPct val="107000"/>
              </a:lnSpc>
              <a:spcAft>
                <a:spcPts val="800"/>
              </a:spcAft>
            </a:pPr>
            <a:r>
              <a:rPr lang="ar-SY" sz="2400" b="1" dirty="0">
                <a:latin typeface="Times New Roman" panose="02020603050405020304" pitchFamily="18" charset="0"/>
                <a:ea typeface="Calibri" panose="020F0502020204030204" pitchFamily="34" charset="0"/>
                <a:cs typeface="Simplified Arabic" panose="02020603050405020304" pitchFamily="18" charset="-78"/>
              </a:rPr>
              <a:t>الصياغة الأكاديمية للتفكيك والمواءمة: </a:t>
            </a:r>
            <a:r>
              <a:rPr lang="ar-SY" sz="2400" dirty="0">
                <a:latin typeface="Times New Roman" panose="02020603050405020304" pitchFamily="18" charset="0"/>
                <a:ea typeface="Calibri" panose="020F0502020204030204" pitchFamily="34" charset="0"/>
                <a:cs typeface="Simplified Arabic" panose="02020603050405020304" pitchFamily="18" charset="-78"/>
              </a:rPr>
              <a:t>يمثل الامتداد الخارجي لقواعد اللائحة الأوروبية لحماية البيانات نمطاً حديثاً من أنماط 'العولمة القانونية القسرية'، حيث تجد الشركات الوطنية نفسها خاضعة لالتزامات سيادية أجنبية وغرامات باهظة دون أن تكون الدولة الوطنية طرفاً في هذا التشريع. وإزاء هذا التداخل فإن صياغة قانون وطني مستقل لحماية البيانات الشخصية لا يعد مجرد ترف تشريعي، بل هو ضرورة </a:t>
            </a:r>
            <a:r>
              <a:rPr lang="ar-SY" sz="2400" dirty="0" err="1">
                <a:latin typeface="Times New Roman" panose="02020603050405020304" pitchFamily="18" charset="0"/>
                <a:ea typeface="Calibri" panose="020F0502020204030204" pitchFamily="34" charset="0"/>
                <a:cs typeface="Simplified Arabic" panose="02020603050405020304" pitchFamily="18" charset="-78"/>
              </a:rPr>
              <a:t>حمائية</a:t>
            </a:r>
            <a:r>
              <a:rPr lang="ar-SY" sz="2400" dirty="0">
                <a:latin typeface="Times New Roman" panose="02020603050405020304" pitchFamily="18" charset="0"/>
                <a:ea typeface="Calibri" panose="020F0502020204030204" pitchFamily="34" charset="0"/>
                <a:cs typeface="Simplified Arabic" panose="02020603050405020304" pitchFamily="18" charset="-78"/>
              </a:rPr>
              <a:t> ومواءمة استراتيجية. إذ يتعين على المشرع الوطني تبني معيار 'التكافؤ التشريعي' عبر صياغة نصوص وطنية تضمن ذات المستوى </a:t>
            </a:r>
            <a:r>
              <a:rPr lang="ar-SY" sz="2400" dirty="0" err="1">
                <a:latin typeface="Times New Roman" panose="02020603050405020304" pitchFamily="18" charset="0"/>
                <a:ea typeface="Calibri" panose="020F0502020204030204" pitchFamily="34" charset="0"/>
                <a:cs typeface="Simplified Arabic" panose="02020603050405020304" pitchFamily="18" charset="-78"/>
              </a:rPr>
              <a:t>الحمائي</a:t>
            </a:r>
            <a:r>
              <a:rPr lang="ar-SY" sz="2400" dirty="0">
                <a:latin typeface="Times New Roman" panose="02020603050405020304" pitchFamily="18" charset="0"/>
                <a:ea typeface="Calibri" panose="020F0502020204030204" pitchFamily="34" charset="0"/>
                <a:cs typeface="Simplified Arabic" panose="02020603050405020304" pitchFamily="18" charset="-78"/>
              </a:rPr>
              <a:t> المعياري المعتمد دولياً، ليس رضوخاً للمشرع الأجنبي، وإنما لـ 'تأمين السيادة الاقتصادية الرقمية' وضمان تدفق الاستثمارات الأجنبية، تلافياً لـ العزلة القانونية الرقمية التي قد تفرضها النظم العابرة للحدود على البيئة الاستثمارية المحلية."</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003324528"/>
      </p:ext>
    </p:extLst>
  </p:cSld>
  <p:clrMapOvr>
    <a:masterClrMapping/>
  </p:clrMapOvr>
  <mc:AlternateContent xmlns:mc="http://schemas.openxmlformats.org/markup-compatibility/2006" xmlns:p14="http://schemas.microsoft.com/office/powerpoint/2010/main">
    <mc:Choice Requires="p14">
      <p:transition spd="slow" p14:dur="2000" advTm="150524"/>
    </mc:Choice>
    <mc:Fallback xmlns="">
      <p:transition spd="slow" advTm="15052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771099" y="1333118"/>
            <a:ext cx="10399594" cy="1938992"/>
          </a:xfrm>
          <a:prstGeom prst="rect">
            <a:avLst/>
          </a:prstGeom>
          <a:noFill/>
        </p:spPr>
        <p:txBody>
          <a:bodyPr wrap="square" rtlCol="1">
            <a:spAutoFit/>
          </a:bodyPr>
          <a:lstStyle/>
          <a:p>
            <a:pPr algn="just"/>
            <a:r>
              <a:rPr lang="ar-SY" sz="2400" b="1" dirty="0">
                <a:latin typeface="Arial" panose="020B0604020202020204" pitchFamily="34" charset="0"/>
              </a:rPr>
              <a:t>القواعد العامة للكتابة القانونية الرصينة في أطاريح الدكتوراه :</a:t>
            </a:r>
          </a:p>
          <a:p>
            <a:pPr algn="just"/>
            <a:r>
              <a:rPr lang="ar-SY" sz="2400" dirty="0">
                <a:latin typeface="Arial" panose="020B0604020202020204" pitchFamily="34" charset="0"/>
              </a:rPr>
              <a:t>تنقسم القواعد العامة للكتابة القانونية الرصينة في أطاريح الدكتوراه إلى ثلاثة مستويات متكاملة: المستوى اللغوي والمصطلحي، المستوى الهيكلي والمنطقي، والمستوى الإجرائي </a:t>
            </a:r>
            <a:r>
              <a:rPr lang="ar-SY" sz="2400" dirty="0" err="1">
                <a:latin typeface="Arial" panose="020B0604020202020204" pitchFamily="34" charset="0"/>
              </a:rPr>
              <a:t>الحمائي</a:t>
            </a:r>
            <a:r>
              <a:rPr lang="ar-SY" sz="2400" dirty="0">
                <a:latin typeface="Arial" panose="020B0604020202020204" pitchFamily="34" charset="0"/>
              </a:rPr>
              <a:t>. فالكتابة القانونية المتقدمة ليست مجرد صف للمفردات، بل هي هندسة فكرية دقيقة تُبنى عليها مراكز قانونية وتُحسم بها نزاعات علمية.</a:t>
            </a:r>
          </a:p>
        </p:txBody>
      </p:sp>
    </p:spTree>
    <p:extLst>
      <p:ext uri="{BB962C8B-B14F-4D97-AF65-F5344CB8AC3E}">
        <p14:creationId xmlns:p14="http://schemas.microsoft.com/office/powerpoint/2010/main" val="2012556095"/>
      </p:ext>
    </p:extLst>
  </p:cSld>
  <p:clrMapOvr>
    <a:masterClrMapping/>
  </p:clrMapOvr>
  <mc:AlternateContent xmlns:mc="http://schemas.openxmlformats.org/markup-compatibility/2006" xmlns:p14="http://schemas.microsoft.com/office/powerpoint/2010/main">
    <mc:Choice Requires="p14">
      <p:transition spd="slow" p14:dur="2000" advTm="117108"/>
    </mc:Choice>
    <mc:Fallback xmlns="">
      <p:transition spd="slow" advTm="1171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757451" y="1097744"/>
            <a:ext cx="10399594" cy="4955203"/>
          </a:xfrm>
          <a:prstGeom prst="rect">
            <a:avLst/>
          </a:prstGeom>
          <a:noFill/>
        </p:spPr>
        <p:txBody>
          <a:bodyPr wrap="square" rtlCol="1">
            <a:spAutoFit/>
          </a:bodyPr>
          <a:lstStyle/>
          <a:p>
            <a:r>
              <a:rPr lang="ar-SY" sz="2400" b="1" dirty="0"/>
              <a:t>أولاً: المستوى اللغوي والمصطلحي </a:t>
            </a:r>
          </a:p>
          <a:p>
            <a:r>
              <a:rPr lang="ar-SY" sz="2400" b="1" dirty="0"/>
              <a:t>أحادية المعنى ودقة الدلالة </a:t>
            </a:r>
            <a:r>
              <a:rPr lang="en-US" sz="2400" b="1" dirty="0"/>
              <a:t>:</a:t>
            </a:r>
            <a:br>
              <a:rPr lang="en-US" dirty="0"/>
            </a:br>
            <a:r>
              <a:rPr lang="ar-SY" sz="2000" dirty="0"/>
              <a:t>يجب أن يحمل اللفظ القانوني معنى واحداً لا لبس فيه ولا يقبل التأويل الإنشائي.</a:t>
            </a:r>
          </a:p>
          <a:p>
            <a:pPr lvl="1"/>
            <a:r>
              <a:rPr lang="ar-SY" sz="2000" i="1" dirty="0"/>
              <a:t>مثال:</a:t>
            </a:r>
            <a:r>
              <a:rPr lang="ar-SY" sz="2000" dirty="0"/>
              <a:t> لا تقل "انتهى العقد"، بل حدد طبيعة الانتهاء: (انفساخ العقد لعلة القوة القاهرة، فسخ العقد لعدم التنفيذ، بطلان العقد لعدم مشروعية المحل، أو انقضاء مدة العقد).</a:t>
            </a:r>
          </a:p>
          <a:p>
            <a:r>
              <a:rPr lang="ar-SY" sz="2400" b="1" dirty="0"/>
              <a:t>التجرد والموضوعية الأكاديمية:</a:t>
            </a:r>
            <a:br>
              <a:rPr lang="ar-SY" sz="2000" dirty="0"/>
            </a:br>
            <a:r>
              <a:rPr lang="ar-SY" sz="2000" dirty="0"/>
              <a:t>الكتابة القانونية الرصينة تتبرأ من صيغ المتكلم (أنا، نحن، في رأيي) وتستبدل بها عبارات موضوعية تنسب التحليل للمنهج.</a:t>
            </a:r>
          </a:p>
          <a:p>
            <a:pPr lvl="1"/>
            <a:r>
              <a:rPr lang="ar-SY" sz="2000" i="1" dirty="0"/>
              <a:t>صياغة ضعيفة:</a:t>
            </a:r>
            <a:r>
              <a:rPr lang="ar-SY" sz="2000" dirty="0"/>
              <a:t> "أرى أن المشرع أخطأ عندما لم يحمِ البيانات الشخصية."</a:t>
            </a:r>
          </a:p>
          <a:p>
            <a:pPr lvl="1"/>
            <a:r>
              <a:rPr lang="ar-SY" sz="2000" i="1" dirty="0"/>
              <a:t>صياغة رصينة:</a:t>
            </a:r>
            <a:r>
              <a:rPr lang="ar-SY" sz="2000" dirty="0"/>
              <a:t> "يستخلص الباحث من استقراء النصوص أن المنظومة التشريعية تعاني قصوراً إجرائياً في كفالة الحماية الفعالة للمُعطيات الاسمية."</a:t>
            </a:r>
          </a:p>
          <a:p>
            <a:r>
              <a:rPr lang="ar-SY" sz="2400" b="1" dirty="0"/>
              <a:t>تجنب العاطفة والخطابة:</a:t>
            </a:r>
            <a:br>
              <a:rPr lang="ar-SY" sz="2000" dirty="0"/>
            </a:br>
            <a:r>
              <a:rPr lang="ar-SY" sz="2000" dirty="0"/>
              <a:t>القانون علم عقلي؛ لذا يُحظر استخدام أسلوب الاستعطاف أو لغة الصحافة والخطابة السياسية.</a:t>
            </a:r>
          </a:p>
          <a:p>
            <a:pPr lvl="1"/>
            <a:r>
              <a:rPr lang="ar-SY" sz="2000" i="1" dirty="0"/>
              <a:t>صياغة ضعيفة:</a:t>
            </a:r>
            <a:r>
              <a:rPr lang="ar-SY" sz="2000" dirty="0"/>
              <a:t> "إن الجرائم الإلكترونية بشعة وتدمر الأسر وتستحق أشد العقاب."</a:t>
            </a:r>
          </a:p>
          <a:p>
            <a:pPr lvl="1"/>
            <a:r>
              <a:rPr lang="ar-SY" sz="2000" i="1" dirty="0"/>
              <a:t>صياغة رصينة:</a:t>
            </a:r>
            <a:r>
              <a:rPr lang="ar-SY" sz="2000" dirty="0"/>
              <a:t> "تتسم الجرائم المعلوماتية بجسامة آثارها المتعدية، مما يبرر تشديد السياسة العقابية حيالها استجابة لمتطلبات الردع العام.</a:t>
            </a:r>
          </a:p>
        </p:txBody>
      </p:sp>
    </p:spTree>
    <p:extLst>
      <p:ext uri="{BB962C8B-B14F-4D97-AF65-F5344CB8AC3E}">
        <p14:creationId xmlns:p14="http://schemas.microsoft.com/office/powerpoint/2010/main" val="1895231858"/>
      </p:ext>
    </p:extLst>
  </p:cSld>
  <p:clrMapOvr>
    <a:masterClrMapping/>
  </p:clrMapOvr>
  <mc:AlternateContent xmlns:mc="http://schemas.openxmlformats.org/markup-compatibility/2006" xmlns:p14="http://schemas.microsoft.com/office/powerpoint/2010/main">
    <mc:Choice Requires="p14">
      <p:transition spd="slow" p14:dur="2000" advTm="117108"/>
    </mc:Choice>
    <mc:Fallback xmlns="">
      <p:transition spd="slow" advTm="11710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237837"/>
            <a:ext cx="10849970" cy="3956661"/>
          </a:xfrm>
          <a:prstGeom prst="rect">
            <a:avLst/>
          </a:prstGeom>
          <a:noFill/>
        </p:spPr>
        <p:txBody>
          <a:bodyPr wrap="square" rtlCol="1">
            <a:spAutoFit/>
          </a:bodyPr>
          <a:lstStyle/>
          <a:p>
            <a:pPr algn="just">
              <a:lnSpc>
                <a:spcPct val="107000"/>
              </a:lnSpc>
              <a:spcAft>
                <a:spcPts val="800"/>
              </a:spcAft>
            </a:pPr>
            <a:r>
              <a:rPr lang="ar-SY" sz="2400" b="1" dirty="0">
                <a:latin typeface="Times New Roman" panose="02020603050405020304" pitchFamily="18" charset="0"/>
                <a:ea typeface="Calibri" panose="020F0502020204030204" pitchFamily="34" charset="0"/>
                <a:cs typeface="Simplified Arabic" panose="02020603050405020304" pitchFamily="18" charset="-78"/>
              </a:rPr>
              <a:t>ثانياً: المستوى الهيكلي والمنطقي (بناء الحجة القانونية):</a:t>
            </a:r>
          </a:p>
          <a:p>
            <a:pPr algn="just">
              <a:lnSpc>
                <a:spcPct val="107000"/>
              </a:lnSpc>
              <a:spcAft>
                <a:spcPts val="800"/>
              </a:spcAft>
            </a:pPr>
            <a:r>
              <a:rPr lang="ar-SY" sz="2400" dirty="0">
                <a:latin typeface="Times New Roman" panose="02020603050405020304" pitchFamily="18" charset="0"/>
                <a:ea typeface="Calibri" panose="020F0502020204030204" pitchFamily="34" charset="0"/>
                <a:cs typeface="Simplified Arabic" panose="02020603050405020304" pitchFamily="18" charset="-78"/>
              </a:rPr>
              <a:t>تُبنى كل فقرة أو فكرة داخل الأطروحة وفق منهجية "القياس المنطقي القانوني" </a:t>
            </a:r>
          </a:p>
          <a:p>
            <a:pPr algn="just">
              <a:lnSpc>
                <a:spcPct val="107000"/>
              </a:lnSpc>
              <a:spcAft>
                <a:spcPts val="800"/>
              </a:spcAft>
            </a:pPr>
            <a:r>
              <a:rPr lang="ar-SY" sz="2400" dirty="0">
                <a:latin typeface="Times New Roman" panose="02020603050405020304" pitchFamily="18" charset="0"/>
                <a:ea typeface="Calibri" panose="020F0502020204030204" pitchFamily="34" charset="0"/>
                <a:cs typeface="Simplified Arabic" panose="02020603050405020304" pitchFamily="18" charset="-78"/>
              </a:rPr>
              <a:t>والتي تتكون من ثلاث خطوات متتالية:[المقدمة الكبرى: القاعدة القانونية] ──&gt; [المقدمة الصغرى: الواقعة/النازلة] ──&gt; [النتيجة والتكييف]</a:t>
            </a:r>
          </a:p>
          <a:p>
            <a:pPr algn="just">
              <a:lnSpc>
                <a:spcPct val="107000"/>
              </a:lnSpc>
              <a:spcAft>
                <a:spcPts val="800"/>
              </a:spcAft>
            </a:pPr>
            <a:r>
              <a:rPr lang="ar-SY" sz="2400" b="1" dirty="0">
                <a:latin typeface="Times New Roman" panose="02020603050405020304" pitchFamily="18" charset="0"/>
                <a:ea typeface="Calibri" panose="020F0502020204030204" pitchFamily="34" charset="0"/>
                <a:cs typeface="Simplified Arabic" panose="02020603050405020304" pitchFamily="18" charset="-78"/>
              </a:rPr>
              <a:t>تطبيق عملي للصياغة الهيكلية:(</a:t>
            </a:r>
            <a:r>
              <a:rPr lang="ar-SY" sz="2400" dirty="0">
                <a:latin typeface="Times New Roman" panose="02020603050405020304" pitchFamily="18" charset="0"/>
                <a:ea typeface="Calibri" panose="020F0502020204030204" pitchFamily="34" charset="0"/>
                <a:cs typeface="Simplified Arabic" panose="02020603050405020304" pitchFamily="18" charset="-78"/>
              </a:rPr>
              <a:t>المقدمة الكبرى): "تنص المادة (..) من القانون المدني على أن كل خطأ سبب ضرراً للغير يلزم من ارتكبه بالتعويض."(المقدمة الصغرى): "وحيث إن قيام المنصة الرقمية بتسريب بيانات المستخدمين نتيجة إهمال تدابير الأمن السيبراني يمثل خطأً تقنياً ألحق بالمدعين أضراراً مادية ومعنوية."(النتيجة): "وتأسيساً على ذلك، ينعقد ركن الخطأ التقصيري في جانب المنصة، مما يوجب مسؤوليتها المدنية وإلزامها بجبر الضرر عبر التعويض."</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760710504"/>
      </p:ext>
    </p:extLst>
  </p:cSld>
  <p:clrMapOvr>
    <a:masterClrMapping/>
  </p:clrMapOvr>
  <mc:AlternateContent xmlns:mc="http://schemas.openxmlformats.org/markup-compatibility/2006" xmlns:p14="http://schemas.microsoft.com/office/powerpoint/2010/main">
    <mc:Choice Requires="p14">
      <p:transition spd="slow" p14:dur="2000" advTm="245575"/>
    </mc:Choice>
    <mc:Fallback xmlns="">
      <p:transition spd="slow" advTm="24557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506422" y="1111392"/>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655093" y="1341076"/>
            <a:ext cx="10399594" cy="3785652"/>
          </a:xfrm>
          <a:prstGeom prst="rect">
            <a:avLst/>
          </a:prstGeom>
          <a:noFill/>
        </p:spPr>
        <p:txBody>
          <a:bodyPr wrap="square" rtlCol="1">
            <a:spAutoFit/>
          </a:bodyPr>
          <a:lstStyle/>
          <a:p>
            <a:r>
              <a:rPr lang="ar-SY" sz="2400" b="1"/>
              <a:t>ثالثاً: المستوى الإجرائي (قواعد ضبط الاقتباس والتوثيق)</a:t>
            </a:r>
          </a:p>
          <a:p>
            <a:r>
              <a:rPr lang="ar-SY" sz="2400" b="1"/>
              <a:t>الأمانة العلمية والفصل بين الأفكار:</a:t>
            </a:r>
            <a:br>
              <a:rPr lang="ar-SY" sz="2400"/>
            </a:br>
            <a:r>
              <a:rPr lang="ar-SY" sz="2400"/>
              <a:t>يجب التمييز بوضوح تام بين ما ينقله الباحث حرفياً (يُوضع بين علامتي تنصيص "...")، وبين ما يصوغه بأسلوبه (تحليل فقهي)، بحيث لا يختلط رأي الباحث برأي المرجع الاقتباسي.</a:t>
            </a:r>
          </a:p>
          <a:p>
            <a:r>
              <a:rPr lang="ar-SY" sz="2400" b="1"/>
              <a:t>التوثيق القضائي الدقيق:</a:t>
            </a:r>
            <a:br>
              <a:rPr lang="ar-SY" sz="2400"/>
            </a:br>
            <a:r>
              <a:rPr lang="ar-SY" sz="2400"/>
              <a:t>الاستدلال بالأحكام القضائية يتطلب ذكر كامل بيانات الحكم ليكون حجة: (المحكمة، الدائرة، رقم الطعن، السنة القضائية، تاريخ الجلسة، ومصدر النشر).</a:t>
            </a:r>
          </a:p>
          <a:p>
            <a:r>
              <a:rPr lang="ar-SY" sz="2400" b="1"/>
              <a:t>الإحالات التبادلية (</a:t>
            </a:r>
            <a:r>
              <a:rPr lang="en-US" sz="2400" b="1"/>
              <a:t>Cross-Referencing):</a:t>
            </a:r>
            <a:br>
              <a:rPr lang="en-US" sz="2400"/>
            </a:br>
            <a:r>
              <a:rPr lang="ar-SY" sz="2400"/>
              <a:t>ترتكز رصانة الأطروحة على ترابطها؛ لذا يُستحسن إحالة القارئ إلى أجزاء أخرى من الأطروحة لمنع التكرار، مثل: </a:t>
            </a:r>
            <a:r>
              <a:rPr lang="ar-SY" sz="2400" i="1"/>
              <a:t>(انظر تفصيل ذلك: المبحث الأول، الفصل الثاني من هذه الأطروحة، ص...)</a:t>
            </a:r>
            <a:r>
              <a:rPr lang="ar-SY" sz="2400"/>
              <a:t>.</a:t>
            </a:r>
          </a:p>
        </p:txBody>
      </p:sp>
    </p:spTree>
    <p:extLst>
      <p:ext uri="{BB962C8B-B14F-4D97-AF65-F5344CB8AC3E}">
        <p14:creationId xmlns:p14="http://schemas.microsoft.com/office/powerpoint/2010/main" val="476335381"/>
      </p:ext>
    </p:extLst>
  </p:cSld>
  <p:clrMapOvr>
    <a:masterClrMapping/>
  </p:clrMapOvr>
  <mc:AlternateContent xmlns:mc="http://schemas.openxmlformats.org/markup-compatibility/2006" xmlns:p14="http://schemas.microsoft.com/office/powerpoint/2010/main">
    <mc:Choice Requires="p14">
      <p:transition spd="slow" p14:dur="2000" advTm="172610"/>
    </mc:Choice>
    <mc:Fallback xmlns="">
      <p:transition spd="slow" advTm="17261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p:cNvSpPr/>
          <p:nvPr/>
        </p:nvSpPr>
        <p:spPr>
          <a:xfrm>
            <a:off x="655093" y="1097744"/>
            <a:ext cx="1084997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ar-SY" dirty="0">
              <a:solidFill>
                <a:prstClr val="white"/>
              </a:solidFill>
            </a:endParaRPr>
          </a:p>
          <a:p>
            <a:pPr rtl="0"/>
            <a:r>
              <a:rPr lang="ar-SY" dirty="0">
                <a:solidFill>
                  <a:prstClr val="white"/>
                </a:solidFill>
              </a:rPr>
              <a:t>إ</a:t>
            </a:r>
            <a:r>
              <a:rPr lang="en-US">
                <a:solidFill>
                  <a:prstClr val="white"/>
                </a:solidFill>
              </a:rPr>
              <a:t>Y`hhkkjh</a:t>
            </a:r>
            <a:endParaRPr lang="en-US" dirty="0">
              <a:solidFill>
                <a:prstClr val="white"/>
              </a:solidFill>
            </a:endParaRPr>
          </a:p>
        </p:txBody>
      </p:sp>
      <p:sp>
        <p:nvSpPr>
          <p:cNvPr id="2" name="TextBox 1"/>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4" name="مربع نص 3"/>
          <p:cNvSpPr txBox="1"/>
          <p:nvPr/>
        </p:nvSpPr>
        <p:spPr>
          <a:xfrm>
            <a:off x="880281" y="1166681"/>
            <a:ext cx="10399594" cy="5054782"/>
          </a:xfrm>
          <a:prstGeom prst="rect">
            <a:avLst/>
          </a:prstGeom>
          <a:noFill/>
        </p:spPr>
        <p:txBody>
          <a:bodyPr wrap="square" rtlCol="1">
            <a:spAutoFit/>
          </a:bodyPr>
          <a:lstStyle/>
          <a:p>
            <a:pPr algn="just">
              <a:lnSpc>
                <a:spcPct val="107000"/>
              </a:lnSpc>
              <a:spcAft>
                <a:spcPts val="800"/>
              </a:spcAft>
            </a:pPr>
            <a:r>
              <a:rPr lang="ar-SY" sz="2400" b="1" dirty="0">
                <a:latin typeface="Times New Roman" panose="02020603050405020304" pitchFamily="18" charset="0"/>
                <a:ea typeface="Calibri" panose="020F0502020204030204" pitchFamily="34" charset="0"/>
                <a:cs typeface="Simplified Arabic" panose="02020603050405020304" pitchFamily="18" charset="-78"/>
              </a:rPr>
              <a:t>رابعاً: العبارات الرابطة في الكتابة القانونية الرصينة:</a:t>
            </a:r>
          </a:p>
          <a:p>
            <a:pPr algn="just">
              <a:lnSpc>
                <a:spcPct val="107000"/>
              </a:lnSpc>
              <a:spcAft>
                <a:spcPts val="800"/>
              </a:spcAft>
            </a:pPr>
            <a:r>
              <a:rPr lang="ar-SY" sz="2400" dirty="0">
                <a:latin typeface="Times New Roman" panose="02020603050405020304" pitchFamily="18" charset="0"/>
                <a:ea typeface="Calibri" panose="020F0502020204030204" pitchFamily="34" charset="0"/>
                <a:cs typeface="Simplified Arabic" panose="02020603050405020304" pitchFamily="18" charset="-78"/>
              </a:rPr>
              <a:t>تعتمد سلاسة القراءة القانونية على أدوات ربط تمنح النص تدفقاً منطقياً محكماً.</a:t>
            </a:r>
          </a:p>
          <a:p>
            <a:pPr algn="just">
              <a:lnSpc>
                <a:spcPct val="107000"/>
              </a:lnSpc>
              <a:spcAft>
                <a:spcPts val="800"/>
              </a:spcAft>
            </a:pPr>
            <a:r>
              <a:rPr lang="ar-SY" sz="2400" dirty="0">
                <a:latin typeface="Times New Roman" panose="02020603050405020304" pitchFamily="18" charset="0"/>
                <a:ea typeface="Calibri" panose="020F0502020204030204" pitchFamily="34" charset="0"/>
                <a:cs typeface="Simplified Arabic" panose="02020603050405020304" pitchFamily="18" charset="-78"/>
              </a:rPr>
              <a:t> احرص على استخدام هذه التراكيب:</a:t>
            </a:r>
          </a:p>
          <a:p>
            <a:pPr algn="just">
              <a:lnSpc>
                <a:spcPct val="107000"/>
              </a:lnSpc>
              <a:spcAft>
                <a:spcPts val="800"/>
              </a:spcAft>
            </a:pPr>
            <a:r>
              <a:rPr lang="ar-SY" sz="2400" b="1" dirty="0">
                <a:latin typeface="Times New Roman" panose="02020603050405020304" pitchFamily="18" charset="0"/>
                <a:ea typeface="Calibri" panose="020F0502020204030204" pitchFamily="34" charset="0"/>
                <a:cs typeface="Simplified Arabic" panose="02020603050405020304" pitchFamily="18" charset="-78"/>
              </a:rPr>
              <a:t>الاستدلال والتأصيل: </a:t>
            </a:r>
            <a:r>
              <a:rPr lang="ar-SY" sz="2400" dirty="0">
                <a:latin typeface="Times New Roman" panose="02020603050405020304" pitchFamily="18" charset="0"/>
                <a:ea typeface="Calibri" panose="020F0502020204030204" pitchFamily="34" charset="0"/>
                <a:cs typeface="Simplified Arabic" panose="02020603050405020304" pitchFamily="18" charset="-78"/>
              </a:rPr>
              <a:t>"وتأسيسًا على ما تقدّم..." / "واستقراءً لموقف المشرع..." / "وحيث إن صريح النص يفيد...«</a:t>
            </a:r>
          </a:p>
          <a:p>
            <a:pPr algn="just">
              <a:lnSpc>
                <a:spcPct val="107000"/>
              </a:lnSpc>
              <a:spcAft>
                <a:spcPts val="800"/>
              </a:spcAft>
            </a:pPr>
            <a:r>
              <a:rPr lang="ar-SY" sz="2400" b="1" dirty="0">
                <a:latin typeface="Times New Roman" panose="02020603050405020304" pitchFamily="18" charset="0"/>
                <a:ea typeface="Calibri" panose="020F0502020204030204" pitchFamily="34" charset="0"/>
                <a:cs typeface="Simplified Arabic" panose="02020603050405020304" pitchFamily="18" charset="-78"/>
              </a:rPr>
              <a:t>المخالفة والمغايرة: </a:t>
            </a:r>
            <a:r>
              <a:rPr lang="ar-SY" sz="2400" dirty="0">
                <a:latin typeface="Times New Roman" panose="02020603050405020304" pitchFamily="18" charset="0"/>
                <a:ea typeface="Calibri" panose="020F0502020204030204" pitchFamily="34" charset="0"/>
                <a:cs typeface="Simplified Arabic" panose="02020603050405020304" pitchFamily="18" charset="-78"/>
              </a:rPr>
              <a:t>"وبالمقابل، اتجه الفضاء التشريعي إلى..." / "بيد أن هذا النظر يصطدم بـ..." / "وعلى النقيض من ذلك...«</a:t>
            </a:r>
          </a:p>
          <a:p>
            <a:pPr algn="just">
              <a:lnSpc>
                <a:spcPct val="107000"/>
              </a:lnSpc>
              <a:spcAft>
                <a:spcPts val="800"/>
              </a:spcAft>
            </a:pPr>
            <a:r>
              <a:rPr lang="ar-SY" sz="2400" b="1" dirty="0">
                <a:latin typeface="Times New Roman" panose="02020603050405020304" pitchFamily="18" charset="0"/>
                <a:ea typeface="Calibri" panose="020F0502020204030204" pitchFamily="34" charset="0"/>
                <a:cs typeface="Simplified Arabic" panose="02020603050405020304" pitchFamily="18" charset="-78"/>
              </a:rPr>
              <a:t>الترجيح والتوجيه: </a:t>
            </a:r>
            <a:r>
              <a:rPr lang="ar-SY" sz="2400" dirty="0">
                <a:latin typeface="Times New Roman" panose="02020603050405020304" pitchFamily="18" charset="0"/>
                <a:ea typeface="Calibri" panose="020F0502020204030204" pitchFamily="34" charset="0"/>
                <a:cs typeface="Simplified Arabic" panose="02020603050405020304" pitchFamily="18" charset="-78"/>
              </a:rPr>
              <a:t>"والرأي الحري بالاعتبار هو..." / "وينحاز الباحث إلى الطرح القائل بـ..." / "وصفوة القول في هذا المقام...«</a:t>
            </a:r>
          </a:p>
          <a:p>
            <a:pPr algn="just">
              <a:lnSpc>
                <a:spcPct val="107000"/>
              </a:lnSpc>
              <a:spcAft>
                <a:spcPts val="800"/>
              </a:spcAft>
            </a:pPr>
            <a:r>
              <a:rPr lang="ar-SY" sz="2400" b="1" dirty="0">
                <a:latin typeface="Times New Roman" panose="02020603050405020304" pitchFamily="18" charset="0"/>
                <a:ea typeface="Calibri" panose="020F0502020204030204" pitchFamily="34" charset="0"/>
                <a:cs typeface="Simplified Arabic" panose="02020603050405020304" pitchFamily="18" charset="-78"/>
              </a:rPr>
              <a:t>الاستدراك والتحوط: </a:t>
            </a:r>
            <a:r>
              <a:rPr lang="ar-SY" sz="2400" dirty="0">
                <a:latin typeface="Times New Roman" panose="02020603050405020304" pitchFamily="18" charset="0"/>
                <a:ea typeface="Calibri" panose="020F0502020204030204" pitchFamily="34" charset="0"/>
                <a:cs typeface="Simplified Arabic" panose="02020603050405020304" pitchFamily="18" charset="-78"/>
              </a:rPr>
              <a:t>"ومع وجاهة هذا الاتجاه، إلا أن..." / "ولئن كان هذا الدفع سديداً من الناحية النظرية، إلا أنه..."</a:t>
            </a:r>
            <a:endParaRPr lang="en-US" sz="2400" dirty="0">
              <a:effectLst/>
              <a:latin typeface="Times New Roman" panose="02020603050405020304" pitchFamily="18" charset="0"/>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628566823"/>
      </p:ext>
    </p:extLst>
  </p:cSld>
  <p:clrMapOvr>
    <a:masterClrMapping/>
  </p:clrMapOvr>
  <mc:AlternateContent xmlns:mc="http://schemas.openxmlformats.org/markup-compatibility/2006" xmlns:p14="http://schemas.microsoft.com/office/powerpoint/2010/main">
    <mc:Choice Requires="p14">
      <p:transition spd="slow" p14:dur="2000" advTm="238639"/>
    </mc:Choice>
    <mc:Fallback xmlns="">
      <p:transition spd="slow" advTm="23863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3046988"/>
          </a:xfrm>
          <a:prstGeom prst="rect">
            <a:avLst/>
          </a:prstGeom>
          <a:noFill/>
        </p:spPr>
        <p:txBody>
          <a:bodyPr wrap="square" rtlCol="1">
            <a:spAutoFit/>
          </a:bodyPr>
          <a:lstStyle/>
          <a:p>
            <a:pPr algn="ctr"/>
            <a:r>
              <a:rPr lang="ar-SY" sz="2400" b="1" dirty="0">
                <a:solidFill>
                  <a:prstClr val="black"/>
                </a:solidFill>
              </a:rPr>
              <a:t>التكليف الأول:</a:t>
            </a:r>
          </a:p>
          <a:p>
            <a:pPr algn="ctr"/>
            <a:r>
              <a:rPr lang="ar-SY" sz="2400" b="1" dirty="0">
                <a:solidFill>
                  <a:prstClr val="black"/>
                </a:solidFill>
              </a:rPr>
              <a:t>قم بإعادة صياغة الفقرة التالية المكتوبة بأسلوب إنشائي ضعيف، لتصبح صياغة قانونية أكاديمية رصينة تصلح لمتن أطروحة دكتوراه، مع إجراء التكييف القانوني الصحيح للظاهرة المذكورة</a:t>
            </a:r>
            <a:r>
              <a:rPr lang="ar-SY" sz="2400" dirty="0">
                <a:solidFill>
                  <a:prstClr val="black"/>
                </a:solidFill>
              </a:rPr>
              <a:t>:</a:t>
            </a:r>
          </a:p>
          <a:p>
            <a:pPr algn="ctr"/>
            <a:r>
              <a:rPr lang="ar-SY" sz="2400" dirty="0">
                <a:solidFill>
                  <a:prstClr val="black"/>
                </a:solidFill>
              </a:rPr>
              <a:t>:"</a:t>
            </a:r>
            <a:r>
              <a:rPr lang="ar-SY" sz="2400" i="1" dirty="0">
                <a:solidFill>
                  <a:prstClr val="black"/>
                </a:solidFill>
              </a:rPr>
              <a:t>إن سرقة الحسابات الشخصية على مواقع التواصل الاجتماعي مثل فيسبوك </a:t>
            </a:r>
            <a:r>
              <a:rPr lang="ar-SY" sz="2400" i="1" dirty="0" err="1">
                <a:solidFill>
                  <a:prstClr val="black"/>
                </a:solidFill>
              </a:rPr>
              <a:t>وإنستغرام</a:t>
            </a:r>
            <a:r>
              <a:rPr lang="ar-SY" sz="2400" i="1" dirty="0">
                <a:solidFill>
                  <a:prstClr val="black"/>
                </a:solidFill>
              </a:rPr>
              <a:t> هي جريمة خطيرة جداً وتدمر حياة الناس، لأن الحساب فيه أسرار الشخص وصوره وصداقاته. والمشكلة أن قانون العقوبات القديم يتكلم فقط عن سرقة الأشياء المادية مثل السيارات والمحافظ، وهذا يظلم الضحايا لأن السارق لم يأخذ شيئاً ملموساً بل أخذ بيانات داخل الكمبيوتر، ولذلك يجب على المحاكم أن تعاقب هؤلاء اللصوص بأشد العقوبات لحماية المجتمع."</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0216395"/>
      </p:ext>
    </p:extLst>
  </p:cSld>
  <p:clrMapOvr>
    <a:masterClrMapping/>
  </p:clrMapOvr>
  <mc:AlternateContent xmlns:mc="http://schemas.openxmlformats.org/markup-compatibility/2006" xmlns:p14="http://schemas.microsoft.com/office/powerpoint/2010/main">
    <mc:Choice Requires="p14">
      <p:transition spd="slow" p14:dur="2000" advTm="81097"/>
    </mc:Choice>
    <mc:Fallback xmlns="">
      <p:transition spd="slow" advTm="8109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423664"/>
            <a:ext cx="10358650" cy="2677656"/>
          </a:xfrm>
          <a:prstGeom prst="rect">
            <a:avLst/>
          </a:prstGeom>
          <a:noFill/>
        </p:spPr>
        <p:txBody>
          <a:bodyPr wrap="square" rtlCol="1">
            <a:spAutoFit/>
          </a:bodyPr>
          <a:lstStyle/>
          <a:p>
            <a:pPr algn="just"/>
            <a:r>
              <a:rPr lang="ar-SY" sz="2400" b="1" dirty="0">
                <a:solidFill>
                  <a:prstClr val="black"/>
                </a:solidFill>
              </a:rPr>
              <a:t>المطلوب:</a:t>
            </a:r>
          </a:p>
          <a:p>
            <a:pPr algn="just"/>
            <a:r>
              <a:rPr lang="ar-SY" sz="2400" b="1" dirty="0">
                <a:solidFill>
                  <a:prstClr val="black"/>
                </a:solidFill>
              </a:rPr>
              <a:t>هجر لغة العاطفة: </a:t>
            </a:r>
            <a:r>
              <a:rPr lang="ar-SY" sz="2400" dirty="0">
                <a:solidFill>
                  <a:prstClr val="black"/>
                </a:solidFill>
              </a:rPr>
              <a:t>حذف عبارات مثل (خطيرة جداً، تدمر حياة الناس، يظلم الضحايا، اللصوص).</a:t>
            </a:r>
          </a:p>
          <a:p>
            <a:pPr algn="just"/>
            <a:r>
              <a:rPr lang="ar-SY" sz="2400" b="1" dirty="0">
                <a:solidFill>
                  <a:prstClr val="black"/>
                </a:solidFill>
              </a:rPr>
              <a:t>التكييف المصطلحي: </a:t>
            </a:r>
            <a:r>
              <a:rPr lang="ar-SY" sz="2400" dirty="0">
                <a:solidFill>
                  <a:prstClr val="black"/>
                </a:solidFill>
              </a:rPr>
              <a:t>استبدال "سرقة الحساب" بمصطلح قانوني دقيق (مثل: الاستيلاء غير المشروع، أو الدخول غير المصرح به للأنظمة المعلوماتية). استبدال "بيانات داخل الكمبيوتر" بـ (المعطيات المنطقية غير المادية).</a:t>
            </a:r>
          </a:p>
          <a:p>
            <a:pPr algn="just"/>
            <a:r>
              <a:rPr lang="ar-SY" sz="2400" b="1" dirty="0">
                <a:solidFill>
                  <a:prstClr val="black"/>
                </a:solidFill>
              </a:rPr>
              <a:t>التأصيل والنقد: </a:t>
            </a:r>
            <a:r>
              <a:rPr lang="ar-SY" sz="2400" dirty="0">
                <a:solidFill>
                  <a:prstClr val="black"/>
                </a:solidFill>
              </a:rPr>
              <a:t>الإشارة إلى القصور التقليدي لنظرية المال المنقول (الركن المادي لجريمة السرقة) وكيفية معالجته عبر القوانين الخاصة (قانون مكافحة جرائم تقنية المعلومات).</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48586"/>
      </p:ext>
    </p:extLst>
  </p:cSld>
  <p:clrMapOvr>
    <a:masterClrMapping/>
  </p:clrMapOvr>
  <mc:AlternateContent xmlns:mc="http://schemas.openxmlformats.org/markup-compatibility/2006" xmlns:p14="http://schemas.microsoft.com/office/powerpoint/2010/main">
    <mc:Choice Requires="p14">
      <p:transition spd="slow" p14:dur="2000" advTm="81097"/>
    </mc:Choice>
    <mc:Fallback xmlns="">
      <p:transition spd="slow" advTm="8109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539960"/>
            <a:ext cx="10358650" cy="1569660"/>
          </a:xfrm>
          <a:prstGeom prst="rect">
            <a:avLst/>
          </a:prstGeom>
          <a:noFill/>
        </p:spPr>
        <p:txBody>
          <a:bodyPr wrap="square" rtlCol="1">
            <a:spAutoFit/>
          </a:bodyPr>
          <a:lstStyle/>
          <a:p>
            <a:pPr algn="ctr"/>
            <a:r>
              <a:rPr lang="ar-SY" sz="2400" b="1" dirty="0">
                <a:solidFill>
                  <a:prstClr val="black"/>
                </a:solidFill>
              </a:rPr>
              <a:t>التكليف الثاني:</a:t>
            </a:r>
          </a:p>
          <a:p>
            <a:pPr algn="ctr"/>
            <a:r>
              <a:rPr lang="ar-SY" sz="2400" dirty="0">
                <a:solidFill>
                  <a:prstClr val="black"/>
                </a:solidFill>
              </a:rPr>
              <a:t>"بناءً على دراستك لقواعد الكتابة القانونية المتقدمة، قم بإعداد ورقة نقدية وتحليلية (في حدود 300-400 كلمة) تفند فيها الحيثيات التي استند إليها الحكم القضائي الافتراضي التالي، </a:t>
            </a:r>
            <a:r>
              <a:rPr lang="ar-SY" sz="2400" dirty="0" err="1">
                <a:solidFill>
                  <a:prstClr val="black"/>
                </a:solidFill>
              </a:rPr>
              <a:t>مبدياً</a:t>
            </a:r>
            <a:r>
              <a:rPr lang="ar-SY" sz="2400" dirty="0">
                <a:solidFill>
                  <a:prstClr val="black"/>
                </a:solidFill>
              </a:rPr>
              <a:t> رأيك الأكاديمي الموجه للمشرع والقضاء:"</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0795822"/>
      </p:ext>
    </p:extLst>
  </p:cSld>
  <p:clrMapOvr>
    <a:masterClrMapping/>
  </p:clrMapOvr>
  <mc:AlternateContent xmlns:mc="http://schemas.openxmlformats.org/markup-compatibility/2006" xmlns:p14="http://schemas.microsoft.com/office/powerpoint/2010/main">
    <mc:Choice Requires="p14">
      <p:transition spd="slow" p14:dur="2000" advTm="87435"/>
    </mc:Choice>
    <mc:Fallback xmlns="">
      <p:transition spd="slow" advTm="8743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539960"/>
            <a:ext cx="10358650" cy="3416320"/>
          </a:xfrm>
          <a:prstGeom prst="rect">
            <a:avLst/>
          </a:prstGeom>
          <a:noFill/>
        </p:spPr>
        <p:txBody>
          <a:bodyPr wrap="square" rtlCol="1">
            <a:spAutoFit/>
          </a:bodyPr>
          <a:lstStyle/>
          <a:p>
            <a:r>
              <a:rPr lang="ar-SY" sz="2400" b="1" dirty="0">
                <a:solidFill>
                  <a:prstClr val="black"/>
                </a:solidFill>
              </a:rPr>
              <a:t>واقعة الحكم المراد نقده:</a:t>
            </a:r>
          </a:p>
          <a:p>
            <a:pPr algn="just"/>
            <a:r>
              <a:rPr lang="ar-SY" sz="2400" b="1" dirty="0">
                <a:solidFill>
                  <a:prstClr val="black"/>
                </a:solidFill>
              </a:rPr>
              <a:t>"</a:t>
            </a:r>
            <a:r>
              <a:rPr lang="ar-SY" sz="2400" dirty="0">
                <a:solidFill>
                  <a:prstClr val="black"/>
                </a:solidFill>
              </a:rPr>
              <a:t>تتلخص الواقعة في قيام شركة تجارية بفسخ عقد توريد مبرم مع شركة أخرى، بناءً على إخطار رسمي بالفسخ تم إرساله عبر البريد الإلكتروني </a:t>
            </a:r>
            <a:r>
              <a:rPr lang="en-US" sz="2400" dirty="0">
                <a:solidFill>
                  <a:prstClr val="black"/>
                </a:solidFill>
              </a:rPr>
              <a:t>Email) </a:t>
            </a:r>
            <a:r>
              <a:rPr lang="ar-SY" sz="2400" dirty="0">
                <a:solidFill>
                  <a:prstClr val="black"/>
                </a:solidFill>
              </a:rPr>
              <a:t>) المتفق عليه في العقد. دفع الطرف المتضرر ببطلان الفسخ لعدم رسمية الإخطار.</a:t>
            </a:r>
          </a:p>
          <a:p>
            <a:pPr algn="just"/>
            <a:r>
              <a:rPr lang="ar-SY" sz="2400" u="sng" dirty="0">
                <a:solidFill>
                  <a:prstClr val="black"/>
                </a:solidFill>
              </a:rPr>
              <a:t>منطوق وحيثيات الحكم: </a:t>
            </a:r>
            <a:r>
              <a:rPr lang="ar-SY" sz="2400" dirty="0">
                <a:solidFill>
                  <a:prstClr val="black"/>
                </a:solidFill>
              </a:rPr>
              <a:t>قضت محكمة الموضوع ببطلان فسخ العقد، وأسست حكمها على: 'أن القواعد العامة في قانون الإثبات والتشريع المدني تشترط في </a:t>
            </a:r>
            <a:r>
              <a:rPr lang="ar-SY" sz="2400" dirty="0" err="1">
                <a:solidFill>
                  <a:prstClr val="black"/>
                </a:solidFill>
              </a:rPr>
              <a:t>الإخطارات</a:t>
            </a:r>
            <a:r>
              <a:rPr lang="ar-SY" sz="2400" dirty="0">
                <a:solidFill>
                  <a:prstClr val="black"/>
                </a:solidFill>
              </a:rPr>
              <a:t> والإنذارات الرسمية المقيدة للمدد أن تصدر ورغياً وتعلن بواسطة المحضرين (الإعلان القضائي التقليدي)، وحيث إن البريد الإلكتروني لا يعدو أن يكون وسيلة اتصال مادية لا تتوافر فيها الرسمية أو الحجية المطلقة للمحررات الورقية الرسمية، فإن الإخطار يقع باطلاً ولا ينتج أثره'."</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787917"/>
      </p:ext>
    </p:extLst>
  </p:cSld>
  <p:clrMapOvr>
    <a:masterClrMapping/>
  </p:clrMapOvr>
  <mc:AlternateContent xmlns:mc="http://schemas.openxmlformats.org/markup-compatibility/2006" xmlns:p14="http://schemas.microsoft.com/office/powerpoint/2010/main">
    <mc:Choice Requires="p14">
      <p:transition spd="slow" p14:dur="2000" advTm="87435"/>
    </mc:Choice>
    <mc:Fallback xmlns="">
      <p:transition spd="slow" advTm="8743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D53FC-708C-FC90-CDC4-BFD9705BF8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93C41-E7BB-EFC9-C72F-869581FDF13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solidFill>
                <a:prstClr val="white"/>
              </a:solidFill>
            </a:endParaRPr>
          </a:p>
        </p:txBody>
      </p:sp>
      <p:sp>
        <p:nvSpPr>
          <p:cNvPr id="23" name="Rectangle: Rounded Corners 22">
            <a:extLst>
              <a:ext uri="{FF2B5EF4-FFF2-40B4-BE49-F238E27FC236}">
                <a16:creationId xmlns:a16="http://schemas.microsoft.com/office/drawing/2014/main" id="{7943E675-D9F6-B954-7D67-C6E66F13ADF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5" name="Rectangle: Rounded Corners 24">
            <a:extLst>
              <a:ext uri="{FF2B5EF4-FFF2-40B4-BE49-F238E27FC236}">
                <a16:creationId xmlns:a16="http://schemas.microsoft.com/office/drawing/2014/main" id="{B43734DB-5428-F39C-F28D-2BEB8820864A}"/>
              </a:ext>
            </a:extLst>
          </p:cNvPr>
          <p:cNvSpPr/>
          <p:nvPr/>
        </p:nvSpPr>
        <p:spPr>
          <a:xfrm>
            <a:off x="506422" y="1097744"/>
            <a:ext cx="10653850" cy="5139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dirty="0">
              <a:solidFill>
                <a:prstClr val="white"/>
              </a:solidFill>
            </a:endParaRPr>
          </a:p>
        </p:txBody>
      </p:sp>
      <p:sp>
        <p:nvSpPr>
          <p:cNvPr id="2" name="TextBox 1">
            <a:extLst>
              <a:ext uri="{FF2B5EF4-FFF2-40B4-BE49-F238E27FC236}">
                <a16:creationId xmlns:a16="http://schemas.microsoft.com/office/drawing/2014/main" id="{AE432C7A-8C13-64B4-64C5-EE5F75B129CD}"/>
              </a:ext>
            </a:extLst>
          </p:cNvPr>
          <p:cNvSpPr txBox="1"/>
          <p:nvPr/>
        </p:nvSpPr>
        <p:spPr>
          <a:xfrm>
            <a:off x="506422" y="6237502"/>
            <a:ext cx="2616200" cy="400110"/>
          </a:xfrm>
          <a:prstGeom prst="rect">
            <a:avLst/>
          </a:prstGeom>
          <a:noFill/>
        </p:spPr>
        <p:txBody>
          <a:bodyPr wrap="square" rtlCol="0">
            <a:spAutoFit/>
          </a:bodyPr>
          <a:lstStyle/>
          <a:p>
            <a:pPr algn="ctr" rtl="0"/>
            <a:r>
              <a:rPr lang="en-US" sz="2000" b="1" dirty="0">
                <a:solidFill>
                  <a:prstClr val="black"/>
                </a:solidFill>
              </a:rPr>
              <a:t>midocean.edu.km</a:t>
            </a:r>
          </a:p>
        </p:txBody>
      </p:sp>
      <p:pic>
        <p:nvPicPr>
          <p:cNvPr id="5" name="Graphic 21">
            <a:extLst>
              <a:ext uri="{FF2B5EF4-FFF2-40B4-BE49-F238E27FC236}">
                <a16:creationId xmlns:a16="http://schemas.microsoft.com/office/drawing/2014/main" id="{43B42542-E5CF-DA7A-E739-DFFDD31708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7633" y="1347321"/>
            <a:ext cx="2305141" cy="1076343"/>
          </a:xfrm>
          <a:prstGeom prst="rect">
            <a:avLst/>
          </a:prstGeom>
        </p:spPr>
      </p:pic>
      <p:sp>
        <p:nvSpPr>
          <p:cNvPr id="3" name="Rectangle: Rounded Corners 2">
            <a:extLst>
              <a:ext uri="{FF2B5EF4-FFF2-40B4-BE49-F238E27FC236}">
                <a16:creationId xmlns:a16="http://schemas.microsoft.com/office/drawing/2014/main" id="{5F9FEC99-8058-991F-DFF6-F5E330658B80}"/>
              </a:ext>
            </a:extLst>
          </p:cNvPr>
          <p:cNvSpPr/>
          <p:nvPr/>
        </p:nvSpPr>
        <p:spPr>
          <a:xfrm>
            <a:off x="4002374" y="1391392"/>
            <a:ext cx="3584905"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أهداف المقرر</a:t>
            </a:r>
            <a:endParaRPr lang="ar-EG" sz="2200" b="1" dirty="0">
              <a:solidFill>
                <a:prstClr val="white"/>
              </a:solidFill>
              <a:latin typeface="Times New Roman" panose="02020603050405020304" pitchFamily="18" charset="0"/>
              <a:cs typeface="Times New Roman" panose="02020603050405020304" pitchFamily="18" charset="0"/>
            </a:endParaRPr>
          </a:p>
        </p:txBody>
      </p:sp>
      <p:sp>
        <p:nvSpPr>
          <p:cNvPr id="4" name="مربع نص 3"/>
          <p:cNvSpPr txBox="1"/>
          <p:nvPr/>
        </p:nvSpPr>
        <p:spPr>
          <a:xfrm>
            <a:off x="654022" y="2539960"/>
            <a:ext cx="10358650" cy="2308324"/>
          </a:xfrm>
          <a:prstGeom prst="rect">
            <a:avLst/>
          </a:prstGeom>
          <a:noFill/>
        </p:spPr>
        <p:txBody>
          <a:bodyPr wrap="square" rtlCol="1">
            <a:spAutoFit/>
          </a:bodyPr>
          <a:lstStyle/>
          <a:p>
            <a:r>
              <a:rPr lang="ar-SY" sz="2400" dirty="0"/>
              <a:t>يجب أن تبنى ورقة الطالب النقديّة وفق هيكل </a:t>
            </a:r>
            <a:r>
              <a:rPr lang="ar-SY" sz="2400" b="1" dirty="0"/>
              <a:t>القياس المنطقي القانوني </a:t>
            </a:r>
            <a:r>
              <a:rPr lang="ar-SY" sz="2400" dirty="0"/>
              <a:t>متضمنة الآتي:</a:t>
            </a:r>
          </a:p>
          <a:p>
            <a:r>
              <a:rPr lang="ar-SY" sz="2400" b="1" dirty="0"/>
              <a:t>تفكيك الحجة:</a:t>
            </a:r>
            <a:r>
              <a:rPr lang="ar-SY" sz="2400" dirty="0"/>
              <a:t> بيان المنطلق التقليدي الجامد الذي تبنته المحكمة (التمسك بالشكلية المادية).</a:t>
            </a:r>
          </a:p>
          <a:p>
            <a:r>
              <a:rPr lang="ar-SY" sz="2400" b="1" dirty="0"/>
              <a:t>إعمال الأدوات الحديثة:</a:t>
            </a:r>
            <a:r>
              <a:rPr lang="ar-SY" sz="2400" dirty="0"/>
              <a:t> استخدام مبدأ </a:t>
            </a:r>
            <a:r>
              <a:rPr lang="ar-SY" sz="2400" b="1" dirty="0"/>
              <a:t>التعادل الوظيفي </a:t>
            </a:r>
            <a:r>
              <a:rPr lang="en-US" sz="2400" b="1" dirty="0"/>
              <a:t>(Functional Equivalence)</a:t>
            </a:r>
            <a:r>
              <a:rPr lang="en-US" sz="2400" dirty="0"/>
              <a:t> </a:t>
            </a:r>
            <a:r>
              <a:rPr lang="ar-SY" sz="2400" dirty="0"/>
              <a:t> لإثبات أن الرسالة الإلكترونية الموثقة تحقق ذات الغاية الإجرائية للإعلان الورقي (العلم اليقيني بالفسخ).</a:t>
            </a:r>
          </a:p>
          <a:p>
            <a:r>
              <a:rPr lang="ar-SY" sz="2400" b="1" dirty="0"/>
              <a:t>الخاتمة التوجيهية:</a:t>
            </a:r>
            <a:r>
              <a:rPr lang="ar-SY" sz="2400" dirty="0"/>
              <a:t> صياغة توصية بأسلوب رصين تدعو القضاء إلى تبني التفسير الغائي للنصوص تماشياً مع استقرار المعاملات الرقمية.</a:t>
            </a:r>
          </a:p>
        </p:txBody>
      </p:sp>
      <p:sp>
        <p:nvSpPr>
          <p:cNvPr id="9" name="Rectangle: Rounded Corners 2">
            <a:extLst>
              <a:ext uri="{FF2B5EF4-FFF2-40B4-BE49-F238E27FC236}">
                <a16:creationId xmlns:a16="http://schemas.microsoft.com/office/drawing/2014/main" id="{5F9FEC99-8058-991F-DFF6-F5E330658B80}"/>
              </a:ext>
            </a:extLst>
          </p:cNvPr>
          <p:cNvSpPr/>
          <p:nvPr/>
        </p:nvSpPr>
        <p:spPr>
          <a:xfrm>
            <a:off x="4002374" y="1347321"/>
            <a:ext cx="3584905" cy="784039"/>
          </a:xfrm>
          <a:prstGeom prst="roundRect">
            <a:avLst/>
          </a:prstGeom>
          <a:solidFill>
            <a:srgbClr val="00B0F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solidFill>
                  <a:prstClr val="white"/>
                </a:solidFill>
                <a:latin typeface="Times New Roman" panose="02020603050405020304" pitchFamily="18" charset="0"/>
                <a:cs typeface="Times New Roman" panose="02020603050405020304" pitchFamily="18" charset="0"/>
              </a:rPr>
              <a:t>التكاليف والمهام</a:t>
            </a:r>
            <a:endParaRPr lang="ar-EG" sz="22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9607477"/>
      </p:ext>
    </p:extLst>
  </p:cSld>
  <p:clrMapOvr>
    <a:masterClrMapping/>
  </p:clrMapOvr>
  <mc:AlternateContent xmlns:mc="http://schemas.openxmlformats.org/markup-compatibility/2006" xmlns:p14="http://schemas.microsoft.com/office/powerpoint/2010/main">
    <mc:Choice Requires="p14">
      <p:transition spd="slow" p14:dur="2000" advTm="87435"/>
    </mc:Choice>
    <mc:Fallback xmlns="">
      <p:transition spd="slow" advTm="8743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6B7A6-9EC8-E97C-EB5D-B187356155C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800B3F7-79A5-EB7F-DD37-3EBEA4DC3DF3}"/>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id-ID">
              <a:solidFill>
                <a:prstClr val="white"/>
              </a:solidFill>
            </a:endParaRPr>
          </a:p>
        </p:txBody>
      </p:sp>
      <p:sp>
        <p:nvSpPr>
          <p:cNvPr id="29" name="Rectangle 28">
            <a:extLst>
              <a:ext uri="{FF2B5EF4-FFF2-40B4-BE49-F238E27FC236}">
                <a16:creationId xmlns:a16="http://schemas.microsoft.com/office/drawing/2014/main" id="{F77A9927-E9D0-550D-8798-B994F3039175}"/>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a:solidFill>
                <a:prstClr val="white"/>
              </a:solidFill>
            </a:endParaRPr>
          </a:p>
        </p:txBody>
      </p:sp>
      <p:sp>
        <p:nvSpPr>
          <p:cNvPr id="3" name="TextBox 2">
            <a:extLst>
              <a:ext uri="{FF2B5EF4-FFF2-40B4-BE49-F238E27FC236}">
                <a16:creationId xmlns:a16="http://schemas.microsoft.com/office/drawing/2014/main" id="{B4C37270-30A6-5717-671F-C892546A2946}"/>
              </a:ext>
            </a:extLst>
          </p:cNvPr>
          <p:cNvSpPr txBox="1"/>
          <p:nvPr/>
        </p:nvSpPr>
        <p:spPr>
          <a:xfrm>
            <a:off x="713830" y="6065605"/>
            <a:ext cx="2616200" cy="400110"/>
          </a:xfrm>
          <a:prstGeom prst="rect">
            <a:avLst/>
          </a:prstGeom>
          <a:noFill/>
        </p:spPr>
        <p:txBody>
          <a:bodyPr wrap="square" rtlCol="0">
            <a:spAutoFit/>
          </a:bodyPr>
          <a:lstStyle/>
          <a:p>
            <a:pPr algn="ctr" rtl="0">
              <a:defRPr/>
            </a:pPr>
            <a:r>
              <a:rPr lang="en-US" sz="2000" b="1" dirty="0">
                <a:solidFill>
                  <a:prstClr val="black"/>
                </a:solidFill>
              </a:rPr>
              <a:t>midocean.edu.km</a:t>
            </a:r>
          </a:p>
        </p:txBody>
      </p:sp>
      <p:pic>
        <p:nvPicPr>
          <p:cNvPr id="8" name="Graphic 21">
            <a:extLst>
              <a:ext uri="{FF2B5EF4-FFF2-40B4-BE49-F238E27FC236}">
                <a16:creationId xmlns:a16="http://schemas.microsoft.com/office/drawing/2014/main" id="{B010C793-2590-BF5A-9070-A9633C0216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B6A16B5E-B36E-AFD3-D232-7592BE732EBD}"/>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مربع نص 3"/>
          <p:cNvSpPr txBox="1"/>
          <p:nvPr/>
        </p:nvSpPr>
        <p:spPr>
          <a:xfrm>
            <a:off x="2213212" y="833404"/>
            <a:ext cx="9539785" cy="4524315"/>
          </a:xfrm>
          <a:prstGeom prst="rect">
            <a:avLst/>
          </a:prstGeom>
          <a:noFill/>
        </p:spPr>
        <p:txBody>
          <a:bodyPr wrap="square" rtlCol="1">
            <a:spAutoFit/>
          </a:bodyPr>
          <a:lstStyle/>
          <a:p>
            <a:pPr algn="ctr" rtl="0"/>
            <a:r>
              <a:rPr lang="ar-SY" sz="2400" b="1" dirty="0">
                <a:solidFill>
                  <a:prstClr val="black"/>
                </a:solidFill>
              </a:rPr>
              <a:t>تعليمات وارشادات</a:t>
            </a:r>
            <a:endParaRPr lang="en-US" sz="2400" b="1" dirty="0">
              <a:solidFill>
                <a:prstClr val="black"/>
              </a:solidFill>
            </a:endParaRPr>
          </a:p>
          <a:p>
            <a:pPr algn="ctr" rtl="0"/>
            <a:endParaRPr lang="ar-SY" sz="2400" b="1" dirty="0">
              <a:solidFill>
                <a:prstClr val="black"/>
              </a:solidFill>
            </a:endParaRPr>
          </a:p>
          <a:p>
            <a:pPr algn="ctr"/>
            <a:r>
              <a:rPr lang="ar-SY" sz="2400" b="1" dirty="0">
                <a:solidFill>
                  <a:prstClr val="black"/>
                </a:solidFill>
              </a:rPr>
              <a:t>استخدام مراجع حقيقية مرتبطة بالبحث؛ وتوثيقها وفق قواعد الحقوق (اسم المؤلف، اسم الكتاب، دار النشر، بلد النشر، السنة، الصفحة) ، مع حظر الروابط الإلكترونية العامة كمرجع أساسي للنصوص الفقهية.</a:t>
            </a:r>
          </a:p>
          <a:p>
            <a:pPr algn="ctr"/>
            <a:r>
              <a:rPr lang="ar-SY" sz="2400" dirty="0">
                <a:solidFill>
                  <a:prstClr val="black"/>
                </a:solidFill>
              </a:rPr>
              <a:t>الالتزام بمواعيد تسليم المهام والتكليفات بالموعد المحدد</a:t>
            </a:r>
          </a:p>
          <a:p>
            <a:pPr algn="ctr"/>
            <a:r>
              <a:rPr lang="ar-SY" sz="2400" b="1" dirty="0">
                <a:solidFill>
                  <a:prstClr val="black"/>
                </a:solidFill>
              </a:rPr>
              <a:t>• </a:t>
            </a:r>
            <a:r>
              <a:rPr lang="ar-SY" sz="2400" dirty="0">
                <a:solidFill>
                  <a:prstClr val="black"/>
                </a:solidFill>
              </a:rPr>
              <a:t>حاول ان تنجز المهمة/ التكليف بنفسك لتحقق الهدف من التكليف</a:t>
            </a:r>
          </a:p>
          <a:p>
            <a:pPr algn="ctr"/>
            <a:r>
              <a:rPr lang="ar-SY" sz="2400" b="1" dirty="0">
                <a:solidFill>
                  <a:prstClr val="black"/>
                </a:solidFill>
              </a:rPr>
              <a:t>• </a:t>
            </a:r>
            <a:r>
              <a:rPr lang="ar-SY" sz="2400" dirty="0">
                <a:solidFill>
                  <a:prstClr val="black"/>
                </a:solidFill>
              </a:rPr>
              <a:t>يشجّع استخدام قواعد البيانات العلمية مثل </a:t>
            </a:r>
            <a:r>
              <a:rPr lang="en-US" sz="2400" dirty="0">
                <a:solidFill>
                  <a:prstClr val="black"/>
                </a:solidFill>
              </a:rPr>
              <a:t> </a:t>
            </a:r>
            <a:r>
              <a:rPr lang="en-US" sz="2400" b="1" dirty="0">
                <a:solidFill>
                  <a:prstClr val="black"/>
                </a:solidFill>
              </a:rPr>
              <a:t>Scopus </a:t>
            </a:r>
            <a:r>
              <a:rPr lang="ar-SY" sz="2400" dirty="0">
                <a:solidFill>
                  <a:prstClr val="black"/>
                </a:solidFill>
              </a:rPr>
              <a:t>و </a:t>
            </a:r>
            <a:r>
              <a:rPr lang="en-US" sz="2400" b="1" dirty="0">
                <a:solidFill>
                  <a:prstClr val="black"/>
                </a:solidFill>
              </a:rPr>
              <a:t>Google Scholar </a:t>
            </a:r>
            <a:r>
              <a:rPr lang="ar-SY" sz="2400" b="1" dirty="0">
                <a:solidFill>
                  <a:prstClr val="black"/>
                </a:solidFill>
              </a:rPr>
              <a:t> </a:t>
            </a:r>
            <a:r>
              <a:rPr lang="ar-SY" sz="2400" dirty="0">
                <a:solidFill>
                  <a:prstClr val="black"/>
                </a:solidFill>
              </a:rPr>
              <a:t>و </a:t>
            </a:r>
            <a:r>
              <a:rPr lang="en-US" sz="2400" b="1" dirty="0">
                <a:solidFill>
                  <a:prstClr val="black"/>
                </a:solidFill>
              </a:rPr>
              <a:t>Web</a:t>
            </a:r>
          </a:p>
          <a:p>
            <a:pPr algn="ctr"/>
            <a:r>
              <a:rPr lang="en-US" sz="2400" b="1" dirty="0">
                <a:solidFill>
                  <a:prstClr val="black"/>
                </a:solidFill>
              </a:rPr>
              <a:t>Science</a:t>
            </a:r>
          </a:p>
          <a:p>
            <a:pPr algn="ctr"/>
            <a:r>
              <a:rPr lang="ar-SY" sz="2400" b="1" dirty="0">
                <a:solidFill>
                  <a:prstClr val="black"/>
                </a:solidFill>
              </a:rPr>
              <a:t>• </a:t>
            </a:r>
            <a:r>
              <a:rPr lang="ar-SY" sz="2400" dirty="0">
                <a:solidFill>
                  <a:prstClr val="black"/>
                </a:solidFill>
              </a:rPr>
              <a:t>الالتزام بأخلاقيات البحث العلمي في جميع مراحل العمل</a:t>
            </a:r>
          </a:p>
          <a:p>
            <a:pPr algn="ctr"/>
            <a:r>
              <a:rPr lang="ar-SY" sz="2400" b="1" dirty="0">
                <a:solidFill>
                  <a:prstClr val="black"/>
                </a:solidFill>
              </a:rPr>
              <a:t>• </a:t>
            </a:r>
            <a:r>
              <a:rPr lang="ar-SY" sz="2400" dirty="0">
                <a:solidFill>
                  <a:prstClr val="black"/>
                </a:solidFill>
              </a:rPr>
              <a:t>استخدم برامج إدارة المراجع مثل </a:t>
            </a:r>
            <a:r>
              <a:rPr lang="en-US" sz="2400" dirty="0">
                <a:solidFill>
                  <a:prstClr val="black"/>
                </a:solidFill>
              </a:rPr>
              <a:t> </a:t>
            </a:r>
            <a:r>
              <a:rPr lang="en-US" sz="2400" b="1" dirty="0" err="1">
                <a:solidFill>
                  <a:prstClr val="black"/>
                </a:solidFill>
              </a:rPr>
              <a:t>Mendeley</a:t>
            </a:r>
            <a:r>
              <a:rPr lang="en-US" sz="2400" b="1" dirty="0">
                <a:solidFill>
                  <a:prstClr val="black"/>
                </a:solidFill>
              </a:rPr>
              <a:t> </a:t>
            </a:r>
            <a:r>
              <a:rPr lang="ar-SY" sz="2400" dirty="0">
                <a:solidFill>
                  <a:prstClr val="black"/>
                </a:solidFill>
              </a:rPr>
              <a:t>أو </a:t>
            </a:r>
            <a:r>
              <a:rPr lang="en-US" sz="2400" dirty="0">
                <a:solidFill>
                  <a:prstClr val="black"/>
                </a:solidFill>
              </a:rPr>
              <a:t> </a:t>
            </a:r>
            <a:r>
              <a:rPr lang="en-US" sz="2400" b="1" dirty="0">
                <a:solidFill>
                  <a:prstClr val="black"/>
                </a:solidFill>
              </a:rPr>
              <a:t>EndNote </a:t>
            </a:r>
            <a:r>
              <a:rPr lang="ar-SY" sz="2400" dirty="0">
                <a:solidFill>
                  <a:prstClr val="black"/>
                </a:solidFill>
              </a:rPr>
              <a:t>منذ اليوم الأول لتنظيم</a:t>
            </a:r>
          </a:p>
          <a:p>
            <a:pPr algn="ctr"/>
            <a:r>
              <a:rPr lang="ar-SY" sz="2400" dirty="0">
                <a:solidFill>
                  <a:prstClr val="black"/>
                </a:solidFill>
              </a:rPr>
              <a:t>مصادرك وتجنب ضياع المراجع</a:t>
            </a:r>
          </a:p>
        </p:txBody>
      </p:sp>
    </p:spTree>
    <p:extLst>
      <p:ext uri="{BB962C8B-B14F-4D97-AF65-F5344CB8AC3E}">
        <p14:creationId xmlns:p14="http://schemas.microsoft.com/office/powerpoint/2010/main" val="3605168002"/>
      </p:ext>
    </p:extLst>
  </p:cSld>
  <p:clrMapOvr>
    <a:masterClrMapping/>
  </p:clrMapOvr>
  <p:transition spd="slow" advTm="25603">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prstClr val="white"/>
              </a:solidFill>
            </a:endParaRPr>
          </a:p>
        </p:txBody>
      </p:sp>
      <p:sp>
        <p:nvSpPr>
          <p:cNvPr id="10" name="TextBox 9"/>
          <p:cNvSpPr txBox="1"/>
          <p:nvPr/>
        </p:nvSpPr>
        <p:spPr>
          <a:xfrm>
            <a:off x="552397" y="4606440"/>
            <a:ext cx="8670320" cy="1754326"/>
          </a:xfrm>
          <a:prstGeom prst="rect">
            <a:avLst/>
          </a:prstGeom>
          <a:noFill/>
        </p:spPr>
        <p:txBody>
          <a:bodyPr wrap="square" rtlCol="0">
            <a:spAutoFit/>
          </a:bodyPr>
          <a:lstStyle/>
          <a:p>
            <a:pPr algn="l" rtl="0"/>
            <a:r>
              <a:rPr lang="en-US" sz="5400" b="1" dirty="0">
                <a:solidFill>
                  <a:prstClr val="white"/>
                </a:solidFill>
                <a:latin typeface="Times New Roman" panose="02020603050405020304" pitchFamily="18" charset="0"/>
                <a:cs typeface="Times New Roman" panose="02020603050405020304" pitchFamily="18" charset="0"/>
              </a:rPr>
              <a:t>Thank You!</a:t>
            </a:r>
          </a:p>
          <a:p>
            <a:pPr algn="l" rtl="0"/>
            <a:r>
              <a:rPr lang="en-US" sz="5400" b="1" dirty="0">
                <a:solidFill>
                  <a:prstClr val="white"/>
                </a:solidFill>
                <a:latin typeface="Times New Roman" panose="02020603050405020304" pitchFamily="18" charset="0"/>
                <a:cs typeface="Times New Roman" panose="02020603050405020304" pitchFamily="18" charset="0"/>
              </a:rPr>
              <a:t>Dr. Ibrahim. Y. Harmoush</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007577984"/>
      </p:ext>
    </p:extLst>
  </p:cSld>
  <p:clrMapOvr>
    <a:masterClrMapping/>
  </p:clrMapOvr>
  <mc:AlternateContent xmlns:mc="http://schemas.openxmlformats.org/markup-compatibility/2006" xmlns:p14="http://schemas.microsoft.com/office/powerpoint/2010/main">
    <mc:Choice Requires="p14">
      <p:transition spd="slow" p14:dur="2000" advTm="35953"/>
    </mc:Choice>
    <mc:Fallback xmlns="">
      <p:transition spd="slow" advTm="3595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extLst>
      <p:ext uri="{BB962C8B-B14F-4D97-AF65-F5344CB8AC3E}">
        <p14:creationId xmlns:p14="http://schemas.microsoft.com/office/powerpoint/2010/main" val="3785529599"/>
      </p:ext>
    </p:extLst>
  </p:cSld>
  <p:clrMapOvr>
    <a:masterClrMapping/>
  </p:clrMapOvr>
  <mc:AlternateContent xmlns:mc="http://schemas.openxmlformats.org/markup-compatibility/2006" xmlns:p14="http://schemas.microsoft.com/office/powerpoint/2010/main">
    <mc:Choice Requires="p14">
      <p:transition spd="slow" p14:dur="2000" advTm="3620"/>
    </mc:Choice>
    <mc:Fallback xmlns="">
      <p:transition spd="slow" advTm="36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F63FF48-823A-4A62-A80C-5F7ADBE6430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C273F176-1665-4A84-A513-D489527A10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1106BDC-63B3-4898-86FE-1E75A4F997D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1828</TotalTime>
  <Words>4181</Words>
  <Application>Microsoft Office PowerPoint</Application>
  <PresentationFormat>Widescreen</PresentationFormat>
  <Paragraphs>261</Paragraphs>
  <Slides>37</Slides>
  <Notes>5</Notes>
  <HiddenSlides>0</HiddenSlides>
  <MMClips>0</MMClips>
  <ScaleCrop>false</ScaleCrop>
  <HeadingPairs>
    <vt:vector size="4" baseType="variant">
      <vt:variant>
        <vt:lpstr>Theme</vt:lpstr>
      </vt:variant>
      <vt:variant>
        <vt:i4>2</vt:i4>
      </vt:variant>
      <vt:variant>
        <vt:lpstr>Slide Titles</vt:lpstr>
      </vt:variant>
      <vt:variant>
        <vt:i4>37</vt:i4>
      </vt:variant>
    </vt:vector>
  </HeadingPairs>
  <TitlesOfParts>
    <vt:vector size="39"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Dr. Ibrahim</dc:creator>
  <cp:lastModifiedBy>Dr. Ibrahim</cp:lastModifiedBy>
  <cp:revision>165</cp:revision>
  <dcterms:created xsi:type="dcterms:W3CDTF">2026-05-18T15:42:29Z</dcterms:created>
  <dcterms:modified xsi:type="dcterms:W3CDTF">2026-07-29T19:34:07Z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