
<file path=[Content_Types].xml><?xml version="1.0" encoding="utf-8"?>
<Types xmlns="http://schemas.openxmlformats.org/package/2006/content-types">
  <Default Extension="png" ContentType="image/png"/>
  <Default Extension="svg" ContentType="image/svg+xml"/>
  <Default Extension="jpeg" ContentType="image/jpeg"/>
  <Default Extension="webp" ContentType="image/png"/>
  <Default Extension="m4a" ContentType="audio/mp4"/>
  <Default Extension="rels" ContentType="application/vnd.openxmlformats-package.relationships+xml"/>
  <Default Extension="xml" ContentType="application/xml"/>
  <Default Extension="jpg" ContentType="image/jpeg"/>
  <Default Extension="avif" ContentType="image/p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notesSlides/notesSlide4.xml" ContentType="application/vnd.openxmlformats-officedocument.presentationml.notesSlide+xml"/>
  <Override PartName="/ppt/tags/tag2.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5.xml" ContentType="application/vnd.openxmlformats-officedocument.presentationml.tags+xml"/>
  <Override PartName="/ppt/media/image15.jpg" ContentType="image/png"/>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tags/tag6.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7.xml" ContentType="application/vnd.openxmlformats-officedocument.presentationml.tags+xml"/>
  <Override PartName="/ppt/notesSlides/notesSlide20.xml" ContentType="application/vnd.openxmlformats-officedocument.presentationml.notesSlide+xml"/>
  <Override PartName="/ppt/tags/tag8.xml" ContentType="application/vnd.openxmlformats-officedocument.presentationml.tags+xml"/>
  <Override PartName="/ppt/notesSlides/notesSlide21.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notesSlides/notesSlide22.xml" ContentType="application/vnd.openxmlformats-officedocument.presentationml.notesSlide+xml"/>
  <Override PartName="/ppt/tags/tag11.xml" ContentType="application/vnd.openxmlformats-officedocument.presentationml.tags+xml"/>
  <Override PartName="/ppt/notesSlides/notesSlide23.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notesSlides/notesSlide24.xml" ContentType="application/vnd.openxmlformats-officedocument.presentationml.notesSlide+xml"/>
  <Override PartName="/ppt/tags/tag14.xml" ContentType="application/vnd.openxmlformats-officedocument.presentationml.tags+xml"/>
  <Override PartName="/ppt/notesSlides/notesSlide25.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26.xml" ContentType="application/vnd.openxmlformats-officedocument.presentationml.notesSlide+xml"/>
  <Override PartName="/ppt/tags/tag17.xml" ContentType="application/vnd.openxmlformats-officedocument.presentationml.tags+xml"/>
  <Override PartName="/ppt/notesSlides/notesSlide27.xml" ContentType="application/vnd.openxmlformats-officedocument.presentationml.notesSlide+xml"/>
  <Override PartName="/ppt/tags/tag18.xml" ContentType="application/vnd.openxmlformats-officedocument.presentationml.tags+xml"/>
  <Override PartName="/ppt/notesSlides/notesSlide28.xml" ContentType="application/vnd.openxmlformats-officedocument.presentationml.notesSlide+xml"/>
  <Override PartName="/ppt/tags/tag19.xml" ContentType="application/vnd.openxmlformats-officedocument.presentationml.tags+xml"/>
  <Override PartName="/ppt/notesSlides/notesSlide29.xml" ContentType="application/vnd.openxmlformats-officedocument.presentationml.notesSlide+xml"/>
  <Override PartName="/ppt/tags/tag20.xml" ContentType="application/vnd.openxmlformats-officedocument.presentationml.tags+xml"/>
  <Override PartName="/ppt/notesSlides/notesSlide30.xml" ContentType="application/vnd.openxmlformats-officedocument.presentationml.notesSlide+xml"/>
  <Override PartName="/ppt/tags/tag21.xml" ContentType="application/vnd.openxmlformats-officedocument.presentationml.tags+xml"/>
  <Override PartName="/ppt/notesSlides/notesSlide31.xml" ContentType="application/vnd.openxmlformats-officedocument.presentationml.notesSlide+xml"/>
  <Override PartName="/ppt/tags/tag22.xml" ContentType="application/vnd.openxmlformats-officedocument.presentationml.tags+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770" r:id="rId5"/>
    <p:sldId id="720" r:id="rId6"/>
    <p:sldId id="784" r:id="rId7"/>
    <p:sldId id="718" r:id="rId8"/>
    <p:sldId id="702" r:id="rId9"/>
    <p:sldId id="776" r:id="rId10"/>
    <p:sldId id="774" r:id="rId11"/>
    <p:sldId id="789" r:id="rId12"/>
    <p:sldId id="775" r:id="rId13"/>
    <p:sldId id="780" r:id="rId14"/>
    <p:sldId id="706" r:id="rId15"/>
    <p:sldId id="777" r:id="rId16"/>
    <p:sldId id="802" r:id="rId17"/>
    <p:sldId id="778" r:id="rId18"/>
    <p:sldId id="687" r:id="rId19"/>
    <p:sldId id="808" r:id="rId20"/>
    <p:sldId id="803" r:id="rId21"/>
    <p:sldId id="804" r:id="rId22"/>
    <p:sldId id="805" r:id="rId23"/>
    <p:sldId id="704" r:id="rId24"/>
    <p:sldId id="806" r:id="rId25"/>
    <p:sldId id="809" r:id="rId26"/>
    <p:sldId id="807" r:id="rId27"/>
    <p:sldId id="772" r:id="rId28"/>
    <p:sldId id="760" r:id="rId29"/>
    <p:sldId id="763" r:id="rId30"/>
    <p:sldId id="795" r:id="rId31"/>
    <p:sldId id="796" r:id="rId32"/>
    <p:sldId id="797" r:id="rId33"/>
    <p:sldId id="811" r:id="rId34"/>
    <p:sldId id="812" r:id="rId35"/>
    <p:sldId id="813" r:id="rId36"/>
    <p:sldId id="747" r:id="rId37"/>
    <p:sldId id="798" r:id="rId38"/>
    <p:sldId id="686" r:id="rId39"/>
    <p:sldId id="801" r:id="rId40"/>
    <p:sldId id="726" r:id="rId41"/>
    <p:sldId id="729" r:id="rId42"/>
    <p:sldId id="731" r:id="rId43"/>
    <p:sldId id="810"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70"/>
            <p14:sldId id="720"/>
            <p14:sldId id="784"/>
            <p14:sldId id="718"/>
            <p14:sldId id="702"/>
            <p14:sldId id="776"/>
            <p14:sldId id="774"/>
            <p14:sldId id="789"/>
            <p14:sldId id="775"/>
            <p14:sldId id="780"/>
            <p14:sldId id="706"/>
            <p14:sldId id="777"/>
            <p14:sldId id="802"/>
            <p14:sldId id="778"/>
            <p14:sldId id="687"/>
            <p14:sldId id="808"/>
            <p14:sldId id="803"/>
            <p14:sldId id="804"/>
            <p14:sldId id="805"/>
            <p14:sldId id="704"/>
            <p14:sldId id="806"/>
            <p14:sldId id="809"/>
            <p14:sldId id="807"/>
            <p14:sldId id="772"/>
            <p14:sldId id="760"/>
            <p14:sldId id="763"/>
            <p14:sldId id="795"/>
            <p14:sldId id="796"/>
            <p14:sldId id="797"/>
            <p14:sldId id="811"/>
            <p14:sldId id="812"/>
            <p14:sldId id="813"/>
            <p14:sldId id="747"/>
            <p14:sldId id="798"/>
            <p14:sldId id="686"/>
            <p14:sldId id="801"/>
            <p14:sldId id="726"/>
            <p14:sldId id="729"/>
            <p14:sldId id="731"/>
            <p14:sldId id="8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59"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3F3F4"/>
    <a:srgbClr val="2D3956"/>
    <a:srgbClr val="0A1F61"/>
    <a:srgbClr val="8E5A6D"/>
    <a:srgbClr val="669BBC"/>
    <a:srgbClr val="FAC748"/>
    <a:srgbClr val="852F4A"/>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026" autoAdjust="0"/>
    <p:restoredTop sz="93772" autoAdjust="0"/>
  </p:normalViewPr>
  <p:slideViewPr>
    <p:cSldViewPr snapToGrid="0" showGuides="1">
      <p:cViewPr varScale="1">
        <p:scale>
          <a:sx n="87" d="100"/>
          <a:sy n="87" d="100"/>
        </p:scale>
        <p:origin x="67" y="48"/>
      </p:cViewPr>
      <p:guideLst>
        <p:guide orient="horz" pos="2159"/>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11/10/2025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519985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9968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25</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29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44157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32</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16538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39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t>40</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641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11/10/2025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11/10/2025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3.xml"/><Relationship Id="rId1" Type="http://schemas.openxmlformats.org/officeDocument/2006/relationships/tags" Target="../tags/tag1.xml"/><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3.xml"/><Relationship Id="rId1" Type="http://schemas.openxmlformats.org/officeDocument/2006/relationships/tags" Target="../tags/tag2.xml"/><Relationship Id="rId5" Type="http://schemas.openxmlformats.org/officeDocument/2006/relationships/image" Target="../media/image6.png"/><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3.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3.xml"/><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hyperlink" Target="https://www.youtube.com/watch?v=QMhHP1_tl3c" TargetMode="Externa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oi1q_Y2ER9M"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slideLayout" Target="../slideLayouts/slideLayout12.xml"/><Relationship Id="rId1" Type="http://schemas.openxmlformats.org/officeDocument/2006/relationships/tags" Target="../tags/tag5.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17.jpe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13.xml"/><Relationship Id="rId5" Type="http://schemas.openxmlformats.org/officeDocument/2006/relationships/image" Target="../media/image19.jp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21.jp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2.avif"/><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2cnbsbsaLrE"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3.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FxuAGsiqlkw&amp;list=PLZ5zEGbaMXXWNuWs9MkpHZDlubZ6JuTq3&amp;index=1"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19.jp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27.jp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12.xml"/><Relationship Id="rId1" Type="http://schemas.openxmlformats.org/officeDocument/2006/relationships/tags" Target="../tags/tag6.xml"/><Relationship Id="rId4" Type="http://schemas.openxmlformats.org/officeDocument/2006/relationships/image" Target="../media/image28.jpg"/></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30.avif"/><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18.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watch?v=wZTFp8iM5TY"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19.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hyperlink" Target="https://www.youtube.com/shorts/PJxoR2l-r-U" TargetMode="Externa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3.xml"/><Relationship Id="rId1" Type="http://schemas.openxmlformats.org/officeDocument/2006/relationships/tags" Target="../tags/tag7.xml"/><Relationship Id="rId5" Type="http://schemas.openxmlformats.org/officeDocument/2006/relationships/image" Target="../media/image6.png"/><Relationship Id="rId4" Type="http://schemas.openxmlformats.org/officeDocument/2006/relationships/image" Target="../media/image33.webp"/></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3.xml"/><Relationship Id="rId1" Type="http://schemas.openxmlformats.org/officeDocument/2006/relationships/tags" Target="../tags/tag8.xml"/><Relationship Id="rId5" Type="http://schemas.openxmlformats.org/officeDocument/2006/relationships/image" Target="../media/image6.png"/><Relationship Id="rId4" Type="http://schemas.openxmlformats.org/officeDocument/2006/relationships/image" Target="../media/image34.jpeg"/></Relationships>
</file>

<file path=ppt/slides/_rels/slide27.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slideLayout" Target="../slideLayouts/slideLayout12.xml"/><Relationship Id="rId1" Type="http://schemas.openxmlformats.org/officeDocument/2006/relationships/tags" Target="../tags/tag9.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3.xml"/><Relationship Id="rId1" Type="http://schemas.openxmlformats.org/officeDocument/2006/relationships/tags" Target="../tags/tag10.xml"/><Relationship Id="rId5" Type="http://schemas.openxmlformats.org/officeDocument/2006/relationships/image" Target="../media/image6.png"/><Relationship Id="rId4"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3.xml"/><Relationship Id="rId7" Type="http://schemas.openxmlformats.org/officeDocument/2006/relationships/image" Target="../media/image39.jpg"/><Relationship Id="rId2" Type="http://schemas.openxmlformats.org/officeDocument/2006/relationships/slideLayout" Target="../slideLayouts/slideLayout13.xml"/><Relationship Id="rId1" Type="http://schemas.openxmlformats.org/officeDocument/2006/relationships/tags" Target="../tags/tag11.xml"/><Relationship Id="rId6" Type="http://schemas.openxmlformats.org/officeDocument/2006/relationships/image" Target="../media/image38.jpg"/><Relationship Id="rId5" Type="http://schemas.openxmlformats.org/officeDocument/2006/relationships/image" Target="../media/image6.png"/><Relationship Id="rId4" Type="http://schemas.openxmlformats.org/officeDocument/2006/relationships/image" Target="../media/image37.png"/></Relationships>
</file>

<file path=ppt/slides/_rels/slide30.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slideLayout" Target="../slideLayouts/slideLayout12.xml"/><Relationship Id="rId1" Type="http://schemas.openxmlformats.org/officeDocument/2006/relationships/tags" Target="../tags/tag12.xml"/><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3.xml"/><Relationship Id="rId1" Type="http://schemas.openxmlformats.org/officeDocument/2006/relationships/tags" Target="../tags/tag13.xml"/><Relationship Id="rId6" Type="http://schemas.openxmlformats.org/officeDocument/2006/relationships/image" Target="../media/image41.webp"/><Relationship Id="rId5" Type="http://schemas.openxmlformats.org/officeDocument/2006/relationships/image" Target="../media/image6.png"/><Relationship Id="rId4" Type="http://schemas.openxmlformats.org/officeDocument/2006/relationships/image" Target="../media/image40.webp"/></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13.xml"/><Relationship Id="rId1" Type="http://schemas.openxmlformats.org/officeDocument/2006/relationships/tags" Target="../tags/tag14.xml"/><Relationship Id="rId5" Type="http://schemas.openxmlformats.org/officeDocument/2006/relationships/image" Target="../media/image6.png"/><Relationship Id="rId4" Type="http://schemas.openxmlformats.org/officeDocument/2006/relationships/image" Target="../media/image42.webp"/></Relationships>
</file>

<file path=ppt/slides/_rels/slide33.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slideLayout" Target="../slideLayouts/slideLayout12.xml"/><Relationship Id="rId1" Type="http://schemas.openxmlformats.org/officeDocument/2006/relationships/tags" Target="../tags/tag15.xml"/><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3.xml"/><Relationship Id="rId1" Type="http://schemas.openxmlformats.org/officeDocument/2006/relationships/tags" Target="../tags/tag16.xml"/><Relationship Id="rId6" Type="http://schemas.openxmlformats.org/officeDocument/2006/relationships/image" Target="../media/image45.jpg"/><Relationship Id="rId5" Type="http://schemas.openxmlformats.org/officeDocument/2006/relationships/image" Target="../media/image6.png"/><Relationship Id="rId4" Type="http://schemas.openxmlformats.org/officeDocument/2006/relationships/image" Target="../media/image4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3.xml"/><Relationship Id="rId1" Type="http://schemas.openxmlformats.org/officeDocument/2006/relationships/tags" Target="../tags/tag17.xml"/><Relationship Id="rId5" Type="http://schemas.openxmlformats.org/officeDocument/2006/relationships/image" Target="../media/image6.png"/><Relationship Id="rId4" Type="http://schemas.openxmlformats.org/officeDocument/2006/relationships/image" Target="../media/image46.jpe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13.xml"/><Relationship Id="rId1" Type="http://schemas.openxmlformats.org/officeDocument/2006/relationships/tags" Target="../tags/tag18.xml"/><Relationship Id="rId6" Type="http://schemas.openxmlformats.org/officeDocument/2006/relationships/image" Target="../media/image48.jpg"/><Relationship Id="rId5" Type="http://schemas.openxmlformats.org/officeDocument/2006/relationships/image" Target="../media/image6.png"/><Relationship Id="rId4" Type="http://schemas.openxmlformats.org/officeDocument/2006/relationships/image" Target="../media/image47.jp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3.xml"/><Relationship Id="rId1" Type="http://schemas.openxmlformats.org/officeDocument/2006/relationships/tags" Target="../tags/tag19.xml"/><Relationship Id="rId5" Type="http://schemas.openxmlformats.org/officeDocument/2006/relationships/image" Target="../media/image6.png"/><Relationship Id="rId4" Type="http://schemas.openxmlformats.org/officeDocument/2006/relationships/image" Target="../media/image49.jpe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0.xml"/><Relationship Id="rId7" Type="http://schemas.openxmlformats.org/officeDocument/2006/relationships/image" Target="../media/image51.png"/><Relationship Id="rId2" Type="http://schemas.openxmlformats.org/officeDocument/2006/relationships/slideLayout" Target="../slideLayouts/slideLayout13.xml"/><Relationship Id="rId1" Type="http://schemas.openxmlformats.org/officeDocument/2006/relationships/tags" Target="../tags/tag20.xml"/><Relationship Id="rId6" Type="http://schemas.openxmlformats.org/officeDocument/2006/relationships/image" Target="../media/image6.png"/><Relationship Id="rId5" Type="http://schemas.openxmlformats.org/officeDocument/2006/relationships/hyperlink" Target="https://www.youtube.com/watch?v=lowtC77YvFk" TargetMode="External"/><Relationship Id="rId4" Type="http://schemas.openxmlformats.org/officeDocument/2006/relationships/image" Target="../media/image50.png"/></Relationships>
</file>

<file path=ppt/slides/_rels/slide39.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audio" Target="../media/media1.m4a"/><Relationship Id="rId7" Type="http://schemas.openxmlformats.org/officeDocument/2006/relationships/image" Target="../media/image6.png"/><Relationship Id="rId2" Type="http://schemas.microsoft.com/office/2007/relationships/media" Target="../media/media1.m4a"/><Relationship Id="rId1" Type="http://schemas.openxmlformats.org/officeDocument/2006/relationships/tags" Target="../tags/tag21.xml"/><Relationship Id="rId6" Type="http://schemas.openxmlformats.org/officeDocument/2006/relationships/image" Target="../media/image52.png"/><Relationship Id="rId5" Type="http://schemas.openxmlformats.org/officeDocument/2006/relationships/notesSlide" Target="../notesSlides/notesSlide31.xml"/><Relationship Id="rId4"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32.xml"/><Relationship Id="rId7" Type="http://schemas.openxmlformats.org/officeDocument/2006/relationships/hyperlink" Target="https://www.soundonsound.com/" TargetMode="External"/><Relationship Id="rId2" Type="http://schemas.openxmlformats.org/officeDocument/2006/relationships/slideLayout" Target="../slideLayouts/slideLayout13.xml"/><Relationship Id="rId1" Type="http://schemas.openxmlformats.org/officeDocument/2006/relationships/tags" Target="../tags/tag22.xml"/><Relationship Id="rId6" Type="http://schemas.openxmlformats.org/officeDocument/2006/relationships/hyperlink" Target="https://www.shure.com/" TargetMode="External"/><Relationship Id="rId5" Type="http://schemas.openxmlformats.org/officeDocument/2006/relationships/hyperlink" Target="https://www.audio-technica.com/" TargetMode="External"/><Relationship Id="rId4" Type="http://schemas.openxmlformats.org/officeDocument/2006/relationships/image" Target="../media/image54.jpeg"/></Relationships>
</file>

<file path=ppt/slides/_rels/slide41.xml.rels><?xml version="1.0" encoding="UTF-8" standalone="yes"?>
<Relationships xmlns="http://schemas.openxmlformats.org/package/2006/relationships"><Relationship Id="rId8" Type="http://schemas.openxmlformats.org/officeDocument/2006/relationships/image" Target="../media/image58.png"/><Relationship Id="rId3" Type="http://schemas.openxmlformats.org/officeDocument/2006/relationships/image" Target="../media/image56.png"/><Relationship Id="rId7" Type="http://schemas.openxmlformats.org/officeDocument/2006/relationships/image" Target="../media/image57.jpeg"/><Relationship Id="rId2" Type="http://schemas.openxmlformats.org/officeDocument/2006/relationships/image" Target="../media/image55.jpeg"/><Relationship Id="rId1" Type="http://schemas.openxmlformats.org/officeDocument/2006/relationships/slideLayout" Target="../slideLayouts/slideLayout14.xml"/><Relationship Id="rId6" Type="http://schemas.openxmlformats.org/officeDocument/2006/relationships/image" Target="../media/image5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3152" y="5888443"/>
            <a:ext cx="2404872"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SA" sz="2800" b="1" dirty="0">
                <a:solidFill>
                  <a:schemeClr val="bg1"/>
                </a:solidFill>
                <a:latin typeface="Alexandria" charset="0"/>
                <a:cs typeface="Alexandria" charset="0"/>
              </a:rPr>
              <a:t>7</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TextBox 8"/>
          <p:cNvSpPr txBox="1"/>
          <p:nvPr/>
        </p:nvSpPr>
        <p:spPr>
          <a:xfrm>
            <a:off x="1004315" y="2485591"/>
            <a:ext cx="2257632" cy="707886"/>
          </a:xfrm>
          <a:prstGeom prst="rect">
            <a:avLst/>
          </a:prstGeom>
          <a:noFill/>
        </p:spPr>
        <p:txBody>
          <a:bodyPr wrap="square" rtlCol="0">
            <a:spAutoFit/>
          </a:bodyPr>
          <a:lstStyle/>
          <a:p>
            <a:r>
              <a:rPr lang="ar-SA" sz="4000" b="1" dirty="0" smtClean="0">
                <a:solidFill>
                  <a:srgbClr val="00B0F0"/>
                </a:solidFill>
                <a:latin typeface="Alexandria" charset="0"/>
                <a:cs typeface="Alexandria" charset="0"/>
              </a:rPr>
              <a:t>المونتــــــاج</a:t>
            </a:r>
            <a:endParaRPr lang="ar-EG" sz="4000" b="1" dirty="0">
              <a:solidFill>
                <a:srgbClr val="00B0F0"/>
              </a:solidFill>
              <a:latin typeface="Alexandria" charset="0"/>
              <a:cs typeface="Alexandria" charset="0"/>
            </a:endParaRPr>
          </a:p>
        </p:txBody>
      </p:sp>
      <p:sp>
        <p:nvSpPr>
          <p:cNvPr id="2" name="Rectangle 1"/>
          <p:cNvSpPr/>
          <p:nvPr/>
        </p:nvSpPr>
        <p:spPr>
          <a:xfrm>
            <a:off x="194617" y="4934963"/>
            <a:ext cx="1095172" cy="369332"/>
          </a:xfrm>
          <a:prstGeom prst="rect">
            <a:avLst/>
          </a:prstGeom>
        </p:spPr>
        <p:txBody>
          <a:bodyPr wrap="none">
            <a:spAutoFit/>
          </a:bodyPr>
          <a:lstStyle/>
          <a:p>
            <a:r>
              <a:rPr lang="en-US" b="1" dirty="0">
                <a:solidFill>
                  <a:srgbClr val="111111"/>
                </a:solidFill>
                <a:latin typeface="Times New Roman" panose="02020603050405020304" pitchFamily="18" charset="0"/>
                <a:ea typeface="Calibri" panose="020F0502020204030204" pitchFamily="34" charset="0"/>
              </a:rPr>
              <a:t>DGM331</a:t>
            </a:r>
            <a:endParaRPr lang="en-US" dirty="0"/>
          </a:p>
        </p:txBody>
      </p:sp>
      <p:sp>
        <p:nvSpPr>
          <p:cNvPr id="3" name="Rectangle 2"/>
          <p:cNvSpPr/>
          <p:nvPr/>
        </p:nvSpPr>
        <p:spPr>
          <a:xfrm>
            <a:off x="1" y="5411703"/>
            <a:ext cx="2075688" cy="400110"/>
          </a:xfrm>
          <a:prstGeom prst="rect">
            <a:avLst/>
          </a:prstGeom>
        </p:spPr>
        <p:txBody>
          <a:bodyPr wrap="square">
            <a:spAutoFit/>
          </a:bodyPr>
          <a:lstStyle/>
          <a:p>
            <a:r>
              <a:rPr lang="ar-SA" sz="2000" b="1" dirty="0" smtClean="0">
                <a:solidFill>
                  <a:srgbClr val="111111"/>
                </a:solidFill>
                <a:latin typeface="The Year of Handicrafts Black" pitchFamily="50" charset="-78"/>
                <a:ea typeface="Calibri" panose="020F0502020204030204" pitchFamily="34" charset="0"/>
                <a:cs typeface="The Year of Handicrafts Black" pitchFamily="50" charset="-78"/>
              </a:rPr>
              <a:t>د.أسامة أحمد </a:t>
            </a:r>
            <a:endParaRPr lang="en-US" sz="2000" dirty="0">
              <a:latin typeface="The Year of Handicrafts Black" pitchFamily="50" charset="-78"/>
              <a:cs typeface="The Year of Handicrafts Black" pitchFamily="50"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8318"/>
    </mc:Choice>
    <mc:Fallback xmlns="">
      <p:transition spd="slow" advTm="18318"/>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131" y="-98623"/>
            <a:ext cx="12682891" cy="7053944"/>
          </a:xfrm>
          <a:prstGeom prst="rect">
            <a:avLst/>
          </a:prstGeom>
        </p:spPr>
      </p:pic>
      <p:sp>
        <p:nvSpPr>
          <p:cNvPr id="2" name="Rectangle: Single Corner Rounded 1"/>
          <p:cNvSpPr/>
          <p:nvPr/>
        </p:nvSpPr>
        <p:spPr>
          <a:xfrm flipV="1">
            <a:off x="-79129" y="-43542"/>
            <a:ext cx="1227112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233099" y="3105844"/>
            <a:ext cx="1967205" cy="646331"/>
          </a:xfrm>
          <a:prstGeom prst="rect">
            <a:avLst/>
          </a:prstGeom>
          <a:noFill/>
        </p:spPr>
        <p:txBody>
          <a:bodyPr wrap="none" rtlCol="0">
            <a:spAutoFit/>
          </a:bodyPr>
          <a:lstStyle/>
          <a:p>
            <a:r>
              <a:rPr lang="ar-SA" sz="3600" b="1" dirty="0" smtClean="0">
                <a:solidFill>
                  <a:srgbClr val="00B0F0"/>
                </a:solidFill>
                <a:latin typeface="Alexandria" charset="0"/>
                <a:cs typeface="Alexandria" charset="0"/>
              </a:rPr>
              <a:t>المونتــــــاج</a:t>
            </a:r>
            <a:endParaRPr lang="ar-EG" sz="3600" b="1" dirty="0">
              <a:solidFill>
                <a:srgbClr val="00B0F0"/>
              </a:solidFill>
              <a:latin typeface="Alexandria" charset="0"/>
              <a:cs typeface="Alexandria" charset="0"/>
            </a:endParaRPr>
          </a:p>
        </p:txBody>
      </p:sp>
      <p:sp>
        <p:nvSpPr>
          <p:cNvPr id="10" name="Rectangle: Rounded Corners 9"/>
          <p:cNvSpPr/>
          <p:nvPr/>
        </p:nvSpPr>
        <p:spPr>
          <a:xfrm>
            <a:off x="4912594" y="3807256"/>
            <a:ext cx="6022975" cy="106827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SA" sz="3600" dirty="0" smtClean="0">
                <a:solidFill>
                  <a:schemeClr val="tx1"/>
                </a:solidFill>
                <a:latin typeface="Bebas Neue" panose="020B0606020202050201" pitchFamily="34" charset="0"/>
                <a:cs typeface="+mj-cs"/>
              </a:rPr>
              <a:t>تصحيح الألوان والمؤثرات البصرية والسمعية</a:t>
            </a:r>
            <a:endParaRPr lang="ar-SA" sz="3600" dirty="0">
              <a:solidFill>
                <a:schemeClr val="tx1"/>
              </a:solidFill>
              <a:latin typeface="Bebas Neue" panose="020B0606020202050201" pitchFamily="34" charset="0"/>
              <a:cs typeface="+mj-cs"/>
            </a:endParaRPr>
          </a:p>
        </p:txBody>
      </p:sp>
      <p:sp>
        <p:nvSpPr>
          <p:cNvPr id="12" name="TextBox 11"/>
          <p:cNvSpPr txBox="1"/>
          <p:nvPr/>
        </p:nvSpPr>
        <p:spPr>
          <a:xfrm>
            <a:off x="382985" y="6225639"/>
            <a:ext cx="2001627" cy="521970"/>
          </a:xfrm>
          <a:prstGeom prst="rect">
            <a:avLst/>
          </a:prstGeom>
          <a:noFill/>
        </p:spPr>
        <p:txBody>
          <a:bodyPr wrap="square" rtlCol="0">
            <a:spAutoFit/>
          </a:bodyPr>
          <a:lstStyle/>
          <a:p>
            <a:r>
              <a:rPr lang="ar-EG" sz="2800" b="1" dirty="0">
                <a:solidFill>
                  <a:srgbClr val="00B0F0"/>
                </a:solidFill>
                <a:latin typeface="Wide Latin" panose="020A0A07050505020404" pitchFamily="18" charset="0"/>
                <a:cs typeface="Alexandria" charset="0"/>
              </a:rPr>
              <a:t>د. </a:t>
            </a:r>
            <a:r>
              <a:rPr lang="ar-SA" sz="2800" b="1" dirty="0" smtClean="0">
                <a:solidFill>
                  <a:srgbClr val="00B0F0"/>
                </a:solidFill>
                <a:latin typeface="Wide Latin" panose="020A0A07050505020404" pitchFamily="18" charset="0"/>
                <a:cs typeface="Alexandria" charset="0"/>
              </a:rPr>
              <a:t>أسامة أحمد</a:t>
            </a:r>
            <a:endParaRPr lang="ar-EG" sz="2800" b="1" dirty="0">
              <a:solidFill>
                <a:srgbClr val="00B0F0"/>
              </a:solidFill>
              <a:latin typeface="Wide Latin" panose="020A0A07050505020404" pitchFamily="18" charset="0"/>
              <a:cs typeface="Alexandria" charset="0"/>
            </a:endParaRPr>
          </a:p>
        </p:txBody>
      </p:sp>
      <p:sp>
        <p:nvSpPr>
          <p:cNvPr id="13" name="TextBox 12"/>
          <p:cNvSpPr txBox="1"/>
          <p:nvPr/>
        </p:nvSpPr>
        <p:spPr>
          <a:xfrm>
            <a:off x="774496" y="5814080"/>
            <a:ext cx="892940" cy="553998"/>
          </a:xfrm>
          <a:prstGeom prst="rect">
            <a:avLst/>
          </a:prstGeom>
          <a:noFill/>
        </p:spPr>
        <p:txBody>
          <a:bodyPr wrap="square" rtlCol="0">
            <a:spAutoFit/>
          </a:bodyPr>
          <a:lstStyle/>
          <a:p>
            <a:r>
              <a:rPr lang="ar-EG" sz="3000" b="1" dirty="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33220"/>
    </mc:Choice>
    <mc:Fallback xmlns="">
      <p:transition advTm="3322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3385474" y="130854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Box 13"/>
          <p:cNvSpPr txBox="1"/>
          <p:nvPr/>
        </p:nvSpPr>
        <p:spPr>
          <a:xfrm>
            <a:off x="3454900" y="1414582"/>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7</a:t>
            </a:r>
            <a:r>
              <a:rPr lang="en-US" sz="2000" b="1" dirty="0" smtClean="0">
                <a:solidFill>
                  <a:schemeClr val="bg1"/>
                </a:solidFill>
                <a:latin typeface="Times New Roman" panose="02020603050405020304" pitchFamily="18" charset="0"/>
                <a:cs typeface="Times New Roman" panose="02020603050405020304" pitchFamily="18" charset="0"/>
              </a:rPr>
              <a:t> </a:t>
            </a:r>
            <a:endParaRPr lang="en-US" sz="2000" b="1" dirty="0">
              <a:solidFill>
                <a:schemeClr val="bg1"/>
              </a:solidFill>
              <a:latin typeface="Times New Roman" panose="02020603050405020304" pitchFamily="18" charset="0"/>
              <a:cs typeface="Times New Roman" panose="02020603050405020304" pitchFamily="18" charset="0"/>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 y="1308543"/>
            <a:ext cx="3385474" cy="2555652"/>
          </a:xfrm>
          <a:prstGeom prst="rect">
            <a:avLst/>
          </a:prstGeom>
        </p:spPr>
      </p:pic>
      <p:sp>
        <p:nvSpPr>
          <p:cNvPr id="12" name="TextBox 11"/>
          <p:cNvSpPr txBox="1"/>
          <p:nvPr/>
        </p:nvSpPr>
        <p:spPr>
          <a:xfrm>
            <a:off x="6247637" y="1383805"/>
            <a:ext cx="4113898" cy="769441"/>
          </a:xfrm>
          <a:prstGeom prst="rect">
            <a:avLst/>
          </a:prstGeom>
          <a:noFill/>
        </p:spPr>
        <p:txBody>
          <a:bodyPr wrap="square" rtlCol="0">
            <a:spAutoFit/>
          </a:bodyPr>
          <a:lstStyle/>
          <a:p>
            <a:pPr algn="ctr">
              <a:lnSpc>
                <a:spcPct val="150000"/>
              </a:lnSpc>
              <a:spcBef>
                <a:spcPct val="20000"/>
              </a:spcBef>
            </a:pPr>
            <a:r>
              <a:rPr lang="ar-EG" sz="3200" b="1" dirty="0">
                <a:solidFill>
                  <a:srgbClr val="00B0F0"/>
                </a:solidFill>
                <a:latin typeface="Simplified Arabic" panose="02020603050405020304" pitchFamily="18" charset="-78"/>
                <a:cs typeface="Simplified Arabic" panose="02020603050405020304" pitchFamily="18" charset="-78"/>
              </a:rPr>
              <a:t>محتويات المحاضرة</a:t>
            </a:r>
          </a:p>
        </p:txBody>
      </p:sp>
      <p:sp>
        <p:nvSpPr>
          <p:cNvPr id="3" name="Rectangle 2"/>
          <p:cNvSpPr/>
          <p:nvPr/>
        </p:nvSpPr>
        <p:spPr>
          <a:xfrm>
            <a:off x="3454900" y="2296996"/>
            <a:ext cx="8440180" cy="4708981"/>
          </a:xfrm>
          <a:prstGeom prst="rect">
            <a:avLst/>
          </a:prstGeom>
        </p:spPr>
        <p:txBody>
          <a:bodyPr wrap="square">
            <a:spAutoFit/>
          </a:bodyPr>
          <a:lstStyle/>
          <a:p>
            <a:pPr marL="457200" lvl="0" indent="-457200" algn="r" rtl="1" eaLnBrk="0" fontAlgn="base" hangingPunct="0">
              <a:lnSpc>
                <a:spcPct val="150000"/>
              </a:lnSpc>
              <a:spcBef>
                <a:spcPct val="0"/>
              </a:spcBef>
              <a:spcAft>
                <a:spcPct val="0"/>
              </a:spcAft>
              <a:buFont typeface="+mj-lt"/>
              <a:buAutoNum type="arabicPeriod"/>
            </a:pPr>
            <a:r>
              <a:rPr lang="ar-SA" altLang="en-US" sz="2000" b="1" dirty="0" smtClean="0">
                <a:solidFill>
                  <a:srgbClr val="00B0F0"/>
                </a:solidFill>
                <a:latin typeface="Bahnschrift Light Condensed" panose="020B0502040204020203" charset="0"/>
                <a:cs typeface="+mj-cs"/>
              </a:rPr>
              <a:t>مقدمة </a:t>
            </a:r>
            <a:endParaRPr lang="ar-SA" altLang="en-US" sz="2000" b="1" dirty="0">
              <a:solidFill>
                <a:srgbClr val="00B0F0"/>
              </a:solidFill>
              <a:latin typeface="Bahnschrift Light Condensed" panose="020B0502040204020203" charset="0"/>
              <a:cs typeface="+mj-cs"/>
            </a:endParaRP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Bahnschrift Light Condensed" panose="020B0502040204020203" charset="0"/>
                <a:cs typeface="+mj-cs"/>
              </a:rPr>
              <a:t> أساسيات الصورة والصوت.</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Bahnschrift Light Condensed" panose="020B0502040204020203" charset="0"/>
                <a:cs typeface="+mj-cs"/>
              </a:rPr>
              <a:t>أهمية المعالجة اللاحقة</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Bahnschrift Light Condensed" panose="020B0502040204020203" charset="0"/>
                <a:cs typeface="+mj-cs"/>
              </a:rPr>
              <a:t>خطوات تصحيح الألوان الأساسية</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Bahnschrift Light Condensed" panose="020B0502040204020203" charset="0"/>
                <a:cs typeface="+mj-cs"/>
              </a:rPr>
              <a:t>برامج تصحيح الألوان</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Bahnschrift Light Condensed" panose="020B0502040204020203" charset="0"/>
                <a:cs typeface="+mj-cs"/>
              </a:rPr>
              <a:t>المؤثرات البصرية (</a:t>
            </a:r>
            <a:r>
              <a:rPr lang="en-US" sz="2000" b="1" dirty="0">
                <a:solidFill>
                  <a:srgbClr val="00B0F0"/>
                </a:solidFill>
                <a:latin typeface="Bahnschrift Light Condensed" panose="020B0502040204020203" charset="0"/>
                <a:cs typeface="+mj-cs"/>
              </a:rPr>
              <a:t>VFX</a:t>
            </a:r>
            <a:r>
              <a:rPr lang="ar-SA" sz="2000" b="1" dirty="0">
                <a:solidFill>
                  <a:srgbClr val="00B0F0"/>
                </a:solidFill>
                <a:latin typeface="Bahnschrift Light Condensed" panose="020B0502040204020203" charset="0"/>
                <a:cs typeface="+mj-cs"/>
              </a:rPr>
              <a:t>)</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Bahnschrift Light Condensed" panose="020B0502040204020203" charset="0"/>
                <a:cs typeface="+mj-cs"/>
              </a:rPr>
              <a:t>برامج المؤثرات البصرية</a:t>
            </a:r>
          </a:p>
          <a:p>
            <a:pPr marL="457200" lvl="0" indent="-457200" algn="r" rtl="1" eaLnBrk="0" fontAlgn="base" hangingPunct="0">
              <a:lnSpc>
                <a:spcPct val="150000"/>
              </a:lnSpc>
              <a:spcBef>
                <a:spcPct val="0"/>
              </a:spcBef>
              <a:spcAft>
                <a:spcPct val="0"/>
              </a:spcAft>
              <a:buFont typeface="+mj-lt"/>
              <a:buAutoNum type="arabicPeriod"/>
            </a:pPr>
            <a:r>
              <a:rPr lang="ar-SA" sz="2000" b="1" dirty="0">
                <a:solidFill>
                  <a:srgbClr val="00B0F0"/>
                </a:solidFill>
                <a:latin typeface="Bahnschrift Light Condensed" panose="020B0502040204020203" charset="0"/>
                <a:cs typeface="+mj-cs"/>
              </a:rPr>
              <a:t>المؤثرات السمعية </a:t>
            </a:r>
            <a:endParaRPr lang="ar-SA" sz="2000" b="1" dirty="0" smtClean="0">
              <a:solidFill>
                <a:srgbClr val="00B0F0"/>
              </a:solidFill>
              <a:latin typeface="Bahnschrift Light Condensed" panose="020B0502040204020203" charset="0"/>
              <a:cs typeface="+mj-cs"/>
            </a:endParaRPr>
          </a:p>
          <a:p>
            <a:pPr marL="457200" lvl="0" indent="-457200" algn="r" rtl="1" eaLnBrk="0" fontAlgn="base" hangingPunct="0">
              <a:lnSpc>
                <a:spcPct val="150000"/>
              </a:lnSpc>
              <a:spcBef>
                <a:spcPct val="0"/>
              </a:spcBef>
              <a:spcAft>
                <a:spcPct val="0"/>
              </a:spcAft>
              <a:buFont typeface="+mj-lt"/>
              <a:buAutoNum type="arabicPeriod"/>
            </a:pPr>
            <a:r>
              <a:rPr lang="ar-SA" sz="2000" b="1" dirty="0" smtClean="0">
                <a:solidFill>
                  <a:srgbClr val="00B0F0"/>
                </a:solidFill>
                <a:latin typeface="Bahnschrift Light Condensed" panose="020B0502040204020203" charset="0"/>
                <a:cs typeface="+mj-cs"/>
              </a:rPr>
              <a:t>الاستديو الصوتي وأنواع </a:t>
            </a:r>
            <a:r>
              <a:rPr lang="ar-SA" sz="2000" b="1" dirty="0">
                <a:solidFill>
                  <a:srgbClr val="00B0F0"/>
                </a:solidFill>
                <a:latin typeface="Bahnschrift Light Condensed" panose="020B0502040204020203" charset="0"/>
                <a:cs typeface="+mj-cs"/>
              </a:rPr>
              <a:t>الميكروفونات</a:t>
            </a:r>
          </a:p>
          <a:p>
            <a:pPr algn="r" rtl="1" eaLnBrk="0" fontAlgn="base" hangingPunct="0">
              <a:lnSpc>
                <a:spcPct val="150000"/>
              </a:lnSpc>
              <a:spcBef>
                <a:spcPct val="0"/>
              </a:spcBef>
              <a:spcAft>
                <a:spcPct val="0"/>
              </a:spcAft>
            </a:pPr>
            <a:endParaRPr lang="en-US" altLang="en-US" sz="2000" b="1" dirty="0">
              <a:solidFill>
                <a:srgbClr val="00B0F0"/>
              </a:solidFill>
              <a:latin typeface="Bahnschrift Light Condensed" panose="020B0502040204020203" charset="0"/>
              <a:cs typeface="+mj-cs"/>
            </a:endParaRPr>
          </a:p>
        </p:txBody>
      </p:sp>
    </p:spTree>
  </p:cSld>
  <p:clrMapOvr>
    <a:masterClrMapping/>
  </p:clrMapOvr>
  <mc:AlternateContent xmlns:mc="http://schemas.openxmlformats.org/markup-compatibility/2006" xmlns:p14="http://schemas.microsoft.com/office/powerpoint/2010/main">
    <mc:Choice Requires="p14">
      <p:transition p14:dur="0" advTm="91470"/>
    </mc:Choice>
    <mc:Fallback xmlns="">
      <p:transition advTm="9147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263082" y="1497035"/>
            <a:ext cx="3865656" cy="684803"/>
          </a:xfrm>
          <a:prstGeom prst="rect">
            <a:avLst/>
          </a:prstGeom>
          <a:noFill/>
        </p:spPr>
        <p:txBody>
          <a:bodyPr wrap="square" rtlCol="0">
            <a:spAutoFit/>
          </a:bodyPr>
          <a:lstStyle/>
          <a:p>
            <a:pPr algn="ctr">
              <a:lnSpc>
                <a:spcPct val="150000"/>
              </a:lnSpc>
              <a:spcBef>
                <a:spcPct val="20000"/>
              </a:spcBef>
            </a:pPr>
            <a:r>
              <a:rPr lang="ar-SA" sz="2800" b="1" dirty="0" smtClean="0">
                <a:solidFill>
                  <a:srgbClr val="00B0F0"/>
                </a:solidFill>
                <a:latin typeface="Simplified Arabic" panose="02020603050405020304" pitchFamily="18" charset="-78"/>
                <a:cs typeface="Simplified Arabic" panose="02020603050405020304" pitchFamily="18" charset="-78"/>
              </a:rPr>
              <a:t>المقدمة</a:t>
            </a:r>
            <a:endParaRPr lang="ar-EG" sz="2800" b="1" dirty="0">
              <a:solidFill>
                <a:srgbClr val="00B0F0"/>
              </a:solidFill>
              <a:latin typeface="Simplified Arabic" panose="02020603050405020304" pitchFamily="18" charset="-78"/>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3526151" y="2258154"/>
            <a:ext cx="8486030" cy="4653646"/>
          </a:xfrm>
          <a:prstGeom prst="rect">
            <a:avLst/>
          </a:prstGeom>
          <a:noFill/>
        </p:spPr>
        <p:txBody>
          <a:bodyPr wrap="square" rtlCol="0">
            <a:spAutoFit/>
          </a:bodyPr>
          <a:lstStyle/>
          <a:p>
            <a:pPr algn="just" rtl="1">
              <a:lnSpc>
                <a:spcPct val="150000"/>
              </a:lnSpc>
            </a:pPr>
            <a:r>
              <a:rPr lang="ar-SA" sz="2000" dirty="0">
                <a:cs typeface="+mj-cs"/>
              </a:rPr>
              <a:t>تُعدّ مرحلة </a:t>
            </a:r>
            <a:r>
              <a:rPr lang="ar-SA" sz="2000" b="1" dirty="0">
                <a:cs typeface="+mj-cs"/>
              </a:rPr>
              <a:t>تصحيح الألوان وإضافة المؤثرات البصرية والصوتية</a:t>
            </a:r>
            <a:r>
              <a:rPr lang="ar-SA" sz="2000" dirty="0">
                <a:cs typeface="+mj-cs"/>
              </a:rPr>
              <a:t> من أهم المراحل الإبداعية في عملية الإنتاج الإعلامي، سواء في الفيديو أو السينما أو الإعلانات أو المحتوى الرقمي. فهي المرحلة التي تمنح العمل روحه الجمالية وتجعله أكثر جذباً وواقعية للمشاهد.</a:t>
            </a:r>
          </a:p>
          <a:p>
            <a:pPr algn="just" rtl="1">
              <a:lnSpc>
                <a:spcPct val="150000"/>
              </a:lnSpc>
            </a:pPr>
            <a:r>
              <a:rPr lang="ar-SA" sz="2000" dirty="0">
                <a:cs typeface="+mj-cs"/>
              </a:rPr>
              <a:t>يهدف تصحيح الألوان إلى تحقيق التناسق البصري بين اللقطات، وضبط الإضاءة والظلال ودرجات اللون لتوصيل الحالة المزاجية والمشاعر المطلوبة في المشهد. أما المؤثرات البصرية (</a:t>
            </a:r>
            <a:r>
              <a:rPr lang="en-US" sz="2000" dirty="0" smtClean="0">
                <a:cs typeface="+mj-cs"/>
              </a:rPr>
              <a:t>VFX</a:t>
            </a:r>
            <a:r>
              <a:rPr lang="ar-SA" sz="2000" dirty="0" smtClean="0">
                <a:cs typeface="+mj-cs"/>
              </a:rPr>
              <a:t>)</a:t>
            </a:r>
            <a:r>
              <a:rPr lang="en-US" sz="2000" dirty="0" smtClean="0">
                <a:cs typeface="+mj-cs"/>
              </a:rPr>
              <a:t>، </a:t>
            </a:r>
            <a:r>
              <a:rPr lang="ar-SA" sz="2000" dirty="0">
                <a:cs typeface="+mj-cs"/>
              </a:rPr>
              <a:t>فهي تتيح للمبدعين إضافة عناصر خيالية أو تحسينات رقمية تجعل الصورة أكثر تشويقاً وإقناعاً. وفي المقابل، تلعب المؤثرات الصوتية </a:t>
            </a:r>
            <a:r>
              <a:rPr lang="en-US" sz="2000" dirty="0" smtClean="0">
                <a:cs typeface="+mj-cs"/>
              </a:rPr>
              <a:t>SFX</a:t>
            </a:r>
            <a:r>
              <a:rPr lang="en-US" sz="2000" dirty="0">
                <a:cs typeface="+mj-cs"/>
              </a:rPr>
              <a:t>) </a:t>
            </a:r>
            <a:r>
              <a:rPr lang="ar-SA" sz="2000" dirty="0" smtClean="0">
                <a:cs typeface="+mj-cs"/>
              </a:rPr>
              <a:t>) دوراً </a:t>
            </a:r>
            <a:r>
              <a:rPr lang="ar-SA" sz="2000" dirty="0">
                <a:cs typeface="+mj-cs"/>
              </a:rPr>
              <a:t>محورياً في خلق أجواء واقعية وإثراء التجربة السمعية للمشاهد.</a:t>
            </a:r>
          </a:p>
          <a:p>
            <a:pPr algn="just" rtl="1">
              <a:lnSpc>
                <a:spcPct val="150000"/>
              </a:lnSpc>
            </a:pPr>
            <a:r>
              <a:rPr lang="ar-SA" sz="2000" dirty="0">
                <a:cs typeface="+mj-cs"/>
              </a:rPr>
              <a:t>من خلال هذه المحاضرة، سنتعرف على </a:t>
            </a:r>
            <a:r>
              <a:rPr lang="ar-SA" sz="2000" b="1" dirty="0">
                <a:cs typeface="+mj-cs"/>
              </a:rPr>
              <a:t>أساسيات تصحيح الألوان، وأشهر البرامج المستخدمة، وأنواع المؤثرات البصرية والصوتية، وكيفية توظيفها باحترافية</a:t>
            </a:r>
            <a:r>
              <a:rPr lang="ar-SA" sz="2000" dirty="0">
                <a:cs typeface="+mj-cs"/>
              </a:rPr>
              <a:t> في العمل الإعلامي. كما سنتناول أمثلة تطبيقية توضّح كيف يمكن لهذه التقنيات أن تحول العمل من مجرد فيديو عادي إلى تجربة سمعية وبصرية متكاملة</a:t>
            </a:r>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 name="Picture Placeholder 4"/>
          <p:cNvPicPr>
            <a:picLocks noGrp="1" noChangeAspect="1"/>
          </p:cNvPicPr>
          <p:nvPr>
            <p:ph type="pic" sz="quarter" idx="10"/>
          </p:nvPr>
        </p:nvPicPr>
        <p:blipFill>
          <a:blip r:embed="rId5">
            <a:extLst>
              <a:ext uri="{28A0092B-C50C-407E-A947-70E740481C1C}">
                <a14:useLocalDpi xmlns:a14="http://schemas.microsoft.com/office/drawing/2010/main" val="0"/>
              </a:ext>
            </a:extLst>
          </a:blip>
          <a:stretch>
            <a:fillRect/>
          </a:stretch>
        </p:blipFill>
        <p:spPr>
          <a:xfrm>
            <a:off x="0" y="1357077"/>
            <a:ext cx="3384561" cy="2391757"/>
          </a:xfrm>
          <a:prstGeom prst="rect">
            <a:avLst/>
          </a:prstGeom>
        </p:spPr>
      </p:pic>
      <p:sp>
        <p:nvSpPr>
          <p:cNvPr id="17" name="Rectangle 16"/>
          <p:cNvSpPr/>
          <p:nvPr/>
        </p:nvSpPr>
        <p:spPr>
          <a:xfrm>
            <a:off x="3385474" y="133932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p:cNvSpPr txBox="1"/>
          <p:nvPr/>
        </p:nvSpPr>
        <p:spPr>
          <a:xfrm>
            <a:off x="3454900" y="1445360"/>
            <a:ext cx="1053874" cy="706755"/>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r>
              <a:rPr lang="ar-SA" sz="2000" b="1" dirty="0" smtClean="0">
                <a:solidFill>
                  <a:schemeClr val="bg1"/>
                </a:solidFill>
                <a:latin typeface="Times New Roman" panose="02020603050405020304" pitchFamily="18" charset="0"/>
                <a:cs typeface="Times New Roman" panose="02020603050405020304" pitchFamily="18" charset="0"/>
              </a:rPr>
              <a:t>7</a:t>
            </a:r>
            <a:endParaRPr lang="ar-SA" sz="2000" b="1" dirty="0">
              <a:solidFill>
                <a:schemeClr val="bg1"/>
              </a:solidFill>
              <a:latin typeface="Times New Roman" panose="02020603050405020304" pitchFamily="18" charset="0"/>
              <a:cs typeface="Times New Roman" panose="02020603050405020304" pitchFamily="18"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272963"/>
    </mc:Choice>
    <mc:Fallback xmlns="">
      <p:transition advTm="27296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958666" y="1805462"/>
            <a:ext cx="6342393" cy="3624225"/>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497882" y="1663252"/>
            <a:ext cx="3366626" cy="830997"/>
          </a:xfrm>
          <a:prstGeom prst="rect">
            <a:avLst/>
          </a:prstGeom>
          <a:noFill/>
        </p:spPr>
        <p:txBody>
          <a:bodyPr wrap="none" rtlCol="0">
            <a:spAutoFit/>
          </a:bodyPr>
          <a:lstStyle/>
          <a:p>
            <a:pPr algn="ctr" rtl="1"/>
            <a:r>
              <a:rPr lang="ar-SA" sz="2400" b="1" dirty="0">
                <a:solidFill>
                  <a:srgbClr val="00B0F0"/>
                </a:solidFill>
              </a:rPr>
              <a:t>لماذا نحتاج إلى المعالجة </a:t>
            </a:r>
            <a:r>
              <a:rPr lang="ar-SA" sz="2400" b="1" dirty="0" smtClean="0">
                <a:solidFill>
                  <a:srgbClr val="00B0F0"/>
                </a:solidFill>
              </a:rPr>
              <a:t>اللاحقة</a:t>
            </a:r>
          </a:p>
          <a:p>
            <a:pPr algn="ctr" rtl="1"/>
            <a:r>
              <a:rPr lang="ar-SA" sz="2400" b="1" dirty="0" smtClean="0">
                <a:solidFill>
                  <a:srgbClr val="00B0F0"/>
                </a:solidFill>
              </a:rPr>
              <a:t> </a:t>
            </a:r>
            <a:r>
              <a:rPr lang="en-US" sz="2400" b="1" dirty="0" smtClean="0">
                <a:solidFill>
                  <a:srgbClr val="00B0F0"/>
                </a:solidFill>
              </a:rPr>
              <a:t>Post-Production)</a:t>
            </a:r>
            <a:r>
              <a:rPr lang="ar-SA" sz="2400" b="1" dirty="0" smtClean="0">
                <a:solidFill>
                  <a:srgbClr val="00B0F0"/>
                </a:solidFill>
              </a:rPr>
              <a:t>)</a:t>
            </a:r>
            <a:r>
              <a:rPr lang="en-US" sz="2400" b="1" dirty="0" smtClean="0">
                <a:solidFill>
                  <a:srgbClr val="00B0F0"/>
                </a:solidFill>
              </a:rPr>
              <a:t>؟</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23736"/>
    </mc:Choice>
    <mc:Fallback xmlns="">
      <p:transition advTm="23736"/>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12599" y="1310812"/>
            <a:ext cx="3360384" cy="224025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277808"/>
            <a:ext cx="8702666" cy="4708981"/>
          </a:xfrm>
          <a:prstGeom prst="rect">
            <a:avLst/>
          </a:prstGeom>
          <a:noFill/>
        </p:spPr>
        <p:txBody>
          <a:bodyPr wrap="square" rtlCol="0">
            <a:spAutoFit/>
          </a:bodyPr>
          <a:lstStyle/>
          <a:p>
            <a:pPr algn="r" rtl="1">
              <a:lnSpc>
                <a:spcPct val="150000"/>
              </a:lnSpc>
            </a:pPr>
            <a:r>
              <a:rPr lang="ar-SA" sz="2000" dirty="0">
                <a:cs typeface="+mj-cs"/>
              </a:rPr>
              <a:t>تُعتبر مرحلة </a:t>
            </a:r>
            <a:r>
              <a:rPr lang="ar-SA" sz="2000" b="1" dirty="0">
                <a:cs typeface="+mj-cs"/>
              </a:rPr>
              <a:t>المعالجة اللاحقة </a:t>
            </a:r>
            <a:r>
              <a:rPr lang="en-US" sz="2000" b="1" dirty="0" smtClean="0">
                <a:cs typeface="+mj-cs"/>
              </a:rPr>
              <a:t>Post-Production)</a:t>
            </a:r>
            <a:r>
              <a:rPr lang="ar-SA" sz="2000" b="1" dirty="0" smtClean="0">
                <a:cs typeface="+mj-cs"/>
              </a:rPr>
              <a:t>) </a:t>
            </a:r>
            <a:r>
              <a:rPr lang="ar-SA" sz="2000" dirty="0" smtClean="0">
                <a:cs typeface="+mj-cs"/>
              </a:rPr>
              <a:t>من </a:t>
            </a:r>
            <a:r>
              <a:rPr lang="ar-SA" sz="2000" dirty="0">
                <a:cs typeface="+mj-cs"/>
              </a:rPr>
              <a:t>أهم المراحل في إنتاج أي عمل مرئي أو سمعي، لأنها تمثل الجسر الذي يحول اللقطات الخام إلى منتج نهائي متكامل وجذاب للجمهور.</a:t>
            </a:r>
          </a:p>
          <a:p>
            <a:pPr marL="342900" indent="-342900" algn="r" rtl="1">
              <a:lnSpc>
                <a:spcPct val="150000"/>
              </a:lnSpc>
              <a:buFont typeface="Wingdings" panose="05000000000000000000" pitchFamily="2" charset="2"/>
              <a:buChar char="q"/>
            </a:pPr>
            <a:r>
              <a:rPr lang="ar-SA" sz="2000" b="1" dirty="0">
                <a:solidFill>
                  <a:srgbClr val="C00000"/>
                </a:solidFill>
                <a:cs typeface="+mj-cs"/>
              </a:rPr>
              <a:t>تحويل اللقطات الخام إلى منتج نهائي متكامل:</a:t>
            </a:r>
            <a:r>
              <a:rPr lang="ar-SA" sz="2000" dirty="0">
                <a:cs typeface="+mj-cs"/>
              </a:rPr>
              <a:t/>
            </a:r>
            <a:br>
              <a:rPr lang="ar-SA" sz="2000" dirty="0">
                <a:cs typeface="+mj-cs"/>
              </a:rPr>
            </a:br>
            <a:r>
              <a:rPr lang="ar-SA" sz="2000" dirty="0">
                <a:cs typeface="+mj-cs"/>
              </a:rPr>
              <a:t>بعد انتهاء التصوير، تكون اللقطات مجرد مواد أولية غير مرتبة وغير جاهزة للعرض. في مرحلة المعالجة اللاحقة، يتم ترتيب المشاهد، وإضافة الانتقالات والمؤثرات البصرية والصوتية، ودمج المقاطع لتكوين تسلسل منطقي وجمالي يعكس رؤية المخرج والهدف من العمل.</a:t>
            </a:r>
          </a:p>
          <a:p>
            <a:pPr marL="342900" indent="-342900" algn="r" rtl="1">
              <a:lnSpc>
                <a:spcPct val="150000"/>
              </a:lnSpc>
              <a:buFont typeface="Wingdings" panose="05000000000000000000" pitchFamily="2" charset="2"/>
              <a:buChar char="q"/>
            </a:pPr>
            <a:r>
              <a:rPr lang="ar-SA" sz="2000" b="1" dirty="0">
                <a:solidFill>
                  <a:srgbClr val="C00000"/>
                </a:solidFill>
                <a:cs typeface="+mj-cs"/>
              </a:rPr>
              <a:t>إصلاح الأخطاء التقنية:</a:t>
            </a:r>
            <a:r>
              <a:rPr lang="ar-SA" sz="2000" dirty="0">
                <a:cs typeface="+mj-cs"/>
              </a:rPr>
              <a:t/>
            </a:r>
            <a:br>
              <a:rPr lang="ar-SA" sz="2000" dirty="0">
                <a:cs typeface="+mj-cs"/>
              </a:rPr>
            </a:br>
            <a:r>
              <a:rPr lang="ar-SA" sz="2000" dirty="0">
                <a:cs typeface="+mj-cs"/>
              </a:rPr>
              <a:t>أثناء التصوير قد تظهر بعض المشكلات مثل زيادة أو نقص التعريض (الإضاءة)، أو اختلال توازن اللون الأبيض، أو وجود ضوضاء في الصوت أو الصورة. من خلال برامج المعالجة اللاحقة، يمكن تصحيح هذه الأخطاء وضمان جودة فنية عالية تليق بالنشر أو العرض</a:t>
            </a:r>
            <a:r>
              <a:rPr lang="ar-SA" sz="2000" dirty="0" smtClean="0">
                <a:cs typeface="+mj-cs"/>
              </a:rPr>
              <a:t>.</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950070" y="1498787"/>
            <a:ext cx="6145822" cy="461665"/>
          </a:xfrm>
          <a:prstGeom prst="rect">
            <a:avLst/>
          </a:prstGeom>
          <a:noFill/>
        </p:spPr>
        <p:txBody>
          <a:bodyPr wrap="square" rtlCol="0">
            <a:spAutoFit/>
          </a:bodyPr>
          <a:lstStyle/>
          <a:p>
            <a:pPr algn="just" rtl="1"/>
            <a:r>
              <a:rPr lang="ar-SA" sz="2400" b="1" dirty="0">
                <a:solidFill>
                  <a:srgbClr val="00B0F0"/>
                </a:solidFill>
              </a:rPr>
              <a:t>لماذا نحتاج إلى المعالجة اللاحقة </a:t>
            </a:r>
            <a:r>
              <a:rPr lang="en-US" sz="2400" b="1" dirty="0" smtClean="0">
                <a:solidFill>
                  <a:srgbClr val="00B0F0"/>
                </a:solidFill>
              </a:rPr>
              <a:t>Post-Production)</a:t>
            </a:r>
            <a:r>
              <a:rPr lang="ar-SA" sz="2400" b="1" dirty="0" smtClean="0">
                <a:solidFill>
                  <a:srgbClr val="00B0F0"/>
                </a:solidFill>
              </a:rPr>
              <a:t>)؟</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327435"/>
    </mc:Choice>
    <mc:Fallback xmlns="">
      <p:transition advTm="32743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492" y="1335074"/>
            <a:ext cx="3373552" cy="18727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0044" y="2551300"/>
            <a:ext cx="8708096" cy="2554545"/>
          </a:xfrm>
          <a:prstGeom prst="rect">
            <a:avLst/>
          </a:prstGeom>
          <a:noFill/>
        </p:spPr>
        <p:txBody>
          <a:bodyPr wrap="square" rtlCol="0">
            <a:spAutoFit/>
          </a:bodyPr>
          <a:lstStyle/>
          <a:p>
            <a:pPr marL="342900" indent="-342900" algn="r" rtl="1">
              <a:lnSpc>
                <a:spcPct val="200000"/>
              </a:lnSpc>
              <a:buFont typeface="Wingdings" panose="05000000000000000000" pitchFamily="2" charset="2"/>
              <a:buChar char="q"/>
            </a:pPr>
            <a:r>
              <a:rPr lang="ar-SA" sz="2000" b="1" dirty="0">
                <a:solidFill>
                  <a:srgbClr val="C00000"/>
                </a:solidFill>
                <a:cs typeface="+mj-cs"/>
              </a:rPr>
              <a:t>تعزيز السرد القصصي والمزاج العام للمشروع:</a:t>
            </a:r>
            <a:r>
              <a:rPr lang="ar-SA" sz="2000" dirty="0">
                <a:cs typeface="+mj-cs"/>
              </a:rPr>
              <a:t/>
            </a:r>
            <a:br>
              <a:rPr lang="ar-SA" sz="2000" dirty="0">
                <a:cs typeface="+mj-cs"/>
              </a:rPr>
            </a:br>
            <a:r>
              <a:rPr lang="ar-SA" sz="2000" dirty="0">
                <a:cs typeface="+mj-cs"/>
              </a:rPr>
              <a:t>المعالجة اللاحقة لا تقتصر على الجانب التقني فقط، بل تُسهم في </a:t>
            </a:r>
            <a:r>
              <a:rPr lang="ar-SA" sz="2000" b="1" dirty="0">
                <a:cs typeface="+mj-cs"/>
              </a:rPr>
              <a:t>تعميق الجانب الإبداعي</a:t>
            </a:r>
            <a:r>
              <a:rPr lang="ar-SA" sz="2000" dirty="0">
                <a:cs typeface="+mj-cs"/>
              </a:rPr>
              <a:t> من خلال ضبط الألوان والموسيقى والمؤثرات التي تُساعد في نقل المشاعر وتوضيح الفكرة الأساسية. فهي التي تحدد الإيقاع الزمني للمشاهد وتمنح المشروع هوية فنية مميزة تجعل الجمهور يتفاعل معه.</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099538" y="1445360"/>
            <a:ext cx="6145823" cy="461665"/>
          </a:xfrm>
          <a:prstGeom prst="rect">
            <a:avLst/>
          </a:prstGeom>
          <a:noFill/>
        </p:spPr>
        <p:txBody>
          <a:bodyPr wrap="square" rtlCol="0">
            <a:spAutoFit/>
          </a:bodyPr>
          <a:lstStyle/>
          <a:p>
            <a:pPr algn="just" rtl="1"/>
            <a:r>
              <a:rPr lang="ar-SA" sz="2400" b="1" dirty="0">
                <a:solidFill>
                  <a:srgbClr val="00B0F0"/>
                </a:solidFill>
              </a:rPr>
              <a:t>لماذا نحتاج إلى المعالجة اللاحقة </a:t>
            </a:r>
            <a:r>
              <a:rPr lang="en-US" sz="2400" b="1" dirty="0">
                <a:solidFill>
                  <a:srgbClr val="00B0F0"/>
                </a:solidFill>
              </a:rPr>
              <a:t>Post-Production)</a:t>
            </a:r>
            <a:r>
              <a:rPr lang="ar-SA" sz="2400" b="1" dirty="0">
                <a:solidFill>
                  <a:srgbClr val="00B0F0"/>
                </a:solidFill>
              </a:rPr>
              <a:t>)؟</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0" advTm="84320"/>
    </mc:Choice>
    <mc:Fallback xmlns="">
      <p:transition advTm="8432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565796" y="1481254"/>
            <a:ext cx="4983076" cy="830677"/>
          </a:xfrm>
          <a:prstGeom prst="rect">
            <a:avLst/>
          </a:prstGeom>
          <a:noFill/>
        </p:spPr>
        <p:txBody>
          <a:bodyPr wrap="square" rtlCol="0">
            <a:spAutoFit/>
          </a:bodyPr>
          <a:lstStyle/>
          <a:p>
            <a:pPr lvl="0" algn="ctr" rtl="1" eaLnBrk="0" fontAlgn="base" hangingPunct="0">
              <a:lnSpc>
                <a:spcPct val="200000"/>
              </a:lnSpc>
              <a:spcBef>
                <a:spcPct val="0"/>
              </a:spcBef>
              <a:spcAft>
                <a:spcPct val="0"/>
              </a:spcAft>
            </a:pPr>
            <a:r>
              <a:rPr lang="ar-SA" sz="2800" b="1" dirty="0">
                <a:solidFill>
                  <a:srgbClr val="00B0F0"/>
                </a:solidFill>
              </a:rPr>
              <a:t>تصحيح الألوان </a:t>
            </a:r>
            <a:r>
              <a:rPr lang="en-US" sz="2800" b="1" dirty="0" smtClean="0">
                <a:solidFill>
                  <a:srgbClr val="00B0F0"/>
                </a:solidFill>
              </a:rPr>
              <a:t>Color Correction</a:t>
            </a:r>
            <a:endParaRPr lang="ar-SA" sz="28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3255264" y="1481254"/>
            <a:ext cx="6876288" cy="5235828"/>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4088"/>
    </mc:Choice>
    <mc:Fallback xmlns="">
      <p:transition advTm="140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3951" y="1322428"/>
            <a:ext cx="3389425" cy="190904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276357"/>
            <a:ext cx="8737100" cy="4708981"/>
          </a:xfrm>
          <a:prstGeom prst="rect">
            <a:avLst/>
          </a:prstGeom>
          <a:noFill/>
        </p:spPr>
        <p:txBody>
          <a:bodyPr wrap="square" rtlCol="0">
            <a:spAutoFit/>
          </a:bodyPr>
          <a:lstStyle/>
          <a:p>
            <a:pPr algn="r" rtl="1">
              <a:lnSpc>
                <a:spcPct val="150000"/>
              </a:lnSpc>
            </a:pPr>
            <a:r>
              <a:rPr lang="ar-SA" sz="2000" dirty="0">
                <a:cs typeface="+mj-cs"/>
              </a:rPr>
              <a:t>يُعد التعامل مع الألوان من أهم مراحل المعالجة اللاحقة في الإنتاج المرئي، إذ تُسهم الألوان في إيصال الإحساس والمزاج العام للمشاهد. ومع ذلك، هناك فرق واضح بين </a:t>
            </a:r>
            <a:r>
              <a:rPr lang="ar-SA" sz="2000" b="1" dirty="0">
                <a:cs typeface="+mj-cs"/>
              </a:rPr>
              <a:t>تصحيح الألوان</a:t>
            </a:r>
            <a:r>
              <a:rPr lang="ar-SA" sz="2000" dirty="0">
                <a:cs typeface="+mj-cs"/>
              </a:rPr>
              <a:t> و</a:t>
            </a:r>
            <a:r>
              <a:rPr lang="ar-SA" sz="2000" b="1" dirty="0">
                <a:cs typeface="+mj-cs"/>
              </a:rPr>
              <a:t>تدرج الألوان</a:t>
            </a:r>
            <a:r>
              <a:rPr lang="ar-SA" sz="2000" dirty="0">
                <a:cs typeface="+mj-cs"/>
              </a:rPr>
              <a:t> من حيث الهدف والأسلوب</a:t>
            </a:r>
            <a:r>
              <a:rPr lang="ar-SA" sz="2000" dirty="0" smtClean="0">
                <a:cs typeface="+mj-cs"/>
              </a:rPr>
              <a:t>.</a:t>
            </a:r>
          </a:p>
          <a:p>
            <a:pPr algn="r" rtl="1">
              <a:lnSpc>
                <a:spcPct val="150000"/>
              </a:lnSpc>
            </a:pPr>
            <a:r>
              <a:rPr lang="ar-SA" sz="2000" b="1" dirty="0">
                <a:solidFill>
                  <a:srgbClr val="C00000"/>
                </a:solidFill>
                <a:cs typeface="+mj-cs"/>
              </a:rPr>
              <a:t>تصحيح الألوان (</a:t>
            </a:r>
            <a:r>
              <a:rPr lang="en-US" sz="2000" b="1" dirty="0">
                <a:solidFill>
                  <a:srgbClr val="C00000"/>
                </a:solidFill>
                <a:cs typeface="+mj-cs"/>
              </a:rPr>
              <a:t>Color </a:t>
            </a:r>
            <a:r>
              <a:rPr lang="en-US" sz="2000" b="1" dirty="0" smtClean="0">
                <a:solidFill>
                  <a:srgbClr val="C00000"/>
                </a:solidFill>
                <a:cs typeface="+mj-cs"/>
              </a:rPr>
              <a:t>Correction</a:t>
            </a:r>
            <a:r>
              <a:rPr lang="ar-SA" sz="2000" b="1" dirty="0" smtClean="0">
                <a:solidFill>
                  <a:srgbClr val="C00000"/>
                </a:solidFill>
                <a:cs typeface="+mj-cs"/>
              </a:rPr>
              <a:t>)</a:t>
            </a:r>
            <a:r>
              <a:rPr lang="en-US" sz="2000" dirty="0">
                <a:cs typeface="+mj-cs"/>
              </a:rPr>
              <a:t/>
            </a:r>
            <a:br>
              <a:rPr lang="en-US" sz="2000" dirty="0">
                <a:cs typeface="+mj-cs"/>
              </a:rPr>
            </a:br>
            <a:r>
              <a:rPr lang="ar-SA" sz="2000" dirty="0">
                <a:cs typeface="+mj-cs"/>
              </a:rPr>
              <a:t>هي عملية </a:t>
            </a:r>
            <a:r>
              <a:rPr lang="ar-SA" sz="2000" b="1" dirty="0">
                <a:cs typeface="+mj-cs"/>
              </a:rPr>
              <a:t>تقنية</a:t>
            </a:r>
            <a:r>
              <a:rPr lang="ar-SA" sz="2000" dirty="0">
                <a:cs typeface="+mj-cs"/>
              </a:rPr>
              <a:t> تهدف إلى إصلاح الأخطاء اللونية التي تظهر أثناء التصوير، مثل الإضاءة </a:t>
            </a:r>
            <a:r>
              <a:rPr lang="ar-SA" sz="2000" dirty="0" smtClean="0">
                <a:cs typeface="+mj-cs"/>
              </a:rPr>
              <a:t>غير المتوازنة</a:t>
            </a:r>
            <a:r>
              <a:rPr lang="ar-SA" sz="2000" dirty="0">
                <a:cs typeface="+mj-cs"/>
              </a:rPr>
              <a:t>، أو انحراف اللون الأبيض، أو اختلاف درجات الألوان بين الكاميرات المختلفة.</a:t>
            </a:r>
            <a:br>
              <a:rPr lang="ar-SA" sz="2000" dirty="0">
                <a:cs typeface="+mj-cs"/>
              </a:rPr>
            </a:br>
            <a:r>
              <a:rPr lang="ar-SA" sz="2000" dirty="0">
                <a:cs typeface="+mj-cs"/>
              </a:rPr>
              <a:t>الهدف من التصحيح هو جعل اللقطات </a:t>
            </a:r>
            <a:r>
              <a:rPr lang="ar-SA" sz="2000" b="1" dirty="0">
                <a:cs typeface="+mj-cs"/>
              </a:rPr>
              <a:t>متطابقة (</a:t>
            </a:r>
            <a:r>
              <a:rPr lang="en-US" sz="2000" b="1" dirty="0" smtClean="0">
                <a:cs typeface="+mj-cs"/>
              </a:rPr>
              <a:t>Match</a:t>
            </a:r>
            <a:r>
              <a:rPr lang="ar-SA" sz="2000" b="1" dirty="0" smtClean="0">
                <a:cs typeface="+mj-cs"/>
              </a:rPr>
              <a:t>) </a:t>
            </a:r>
            <a:r>
              <a:rPr lang="ar-SA" sz="2000" dirty="0" smtClean="0">
                <a:cs typeface="+mj-cs"/>
              </a:rPr>
              <a:t>ومتناسقة </a:t>
            </a:r>
            <a:r>
              <a:rPr lang="ar-SA" sz="2000" dirty="0">
                <a:cs typeface="+mj-cs"/>
              </a:rPr>
              <a:t>في السطوع والتباين وتشبع اللون، بحيث يبدو الفيلم طبيعيًا ومتجانسًا من مشهد إلى آخر.</a:t>
            </a:r>
            <a:br>
              <a:rPr lang="ar-SA" sz="2000" dirty="0">
                <a:cs typeface="+mj-cs"/>
              </a:rPr>
            </a:br>
            <a:r>
              <a:rPr lang="ar-SA" sz="2000" dirty="0">
                <a:cs typeface="+mj-cs"/>
              </a:rPr>
              <a:t>بمعنى آخر، تصحيح الألوان هو الخطوة التي تُعيد اللقطات إلى مظهرها الواقعي والمتوازن قبل البدء في إضافة أي تأثيرات فنية</a:t>
            </a:r>
            <a:r>
              <a:rPr lang="ar-SA" sz="2000" dirty="0" smtClean="0">
                <a:cs typeface="+mj-cs"/>
              </a:rPr>
              <a:t>.</a:t>
            </a:r>
            <a:r>
              <a:rPr lang="en-US" sz="2000" dirty="0">
                <a:cs typeface="+mj-cs"/>
              </a:rPr>
              <a:t> </a:t>
            </a:r>
            <a:r>
              <a:rPr lang="en-US" sz="2000" dirty="0">
                <a:cs typeface="+mj-cs"/>
                <a:hlinkClick r:id="rId5"/>
              </a:rPr>
              <a:t>https://</a:t>
            </a:r>
            <a:r>
              <a:rPr lang="en-US" sz="2000" dirty="0" smtClean="0">
                <a:cs typeface="+mj-cs"/>
                <a:hlinkClick r:id="rId5"/>
              </a:rPr>
              <a:t>www.youtube.com/watch?v=QMhHP1_tl3c</a:t>
            </a:r>
            <a:r>
              <a:rPr lang="ar-SA" sz="2000" dirty="0" smtClean="0">
                <a:cs typeface="+mj-cs"/>
              </a:rPr>
              <a:t> </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205046" y="1445360"/>
            <a:ext cx="6216161" cy="830997"/>
          </a:xfrm>
          <a:prstGeom prst="rect">
            <a:avLst/>
          </a:prstGeom>
          <a:noFill/>
        </p:spPr>
        <p:txBody>
          <a:bodyPr wrap="square" rtlCol="0">
            <a:spAutoFit/>
          </a:bodyPr>
          <a:lstStyle/>
          <a:p>
            <a:pPr algn="ctr" rtl="1"/>
            <a:r>
              <a:rPr lang="ar-SA" sz="2400" dirty="0">
                <a:solidFill>
                  <a:srgbClr val="00B0F0"/>
                </a:solidFill>
                <a:cs typeface="+mj-cs"/>
              </a:rPr>
              <a:t>تصحيح الألوان </a:t>
            </a:r>
            <a:r>
              <a:rPr lang="en-US" sz="2400" dirty="0" smtClean="0">
                <a:solidFill>
                  <a:srgbClr val="00B0F0"/>
                </a:solidFill>
                <a:cs typeface="+mj-cs"/>
              </a:rPr>
              <a:t>Color </a:t>
            </a:r>
            <a:r>
              <a:rPr lang="en-US" sz="2400" dirty="0">
                <a:solidFill>
                  <a:srgbClr val="00B0F0"/>
                </a:solidFill>
                <a:cs typeface="+mj-cs"/>
              </a:rPr>
              <a:t>Correction) </a:t>
            </a:r>
            <a:r>
              <a:rPr lang="ar-SA" sz="2400" dirty="0" smtClean="0">
                <a:solidFill>
                  <a:srgbClr val="00B0F0"/>
                </a:solidFill>
                <a:cs typeface="+mj-cs"/>
              </a:rPr>
              <a:t>) مقابل </a:t>
            </a:r>
            <a:r>
              <a:rPr lang="ar-SA" sz="2400" dirty="0">
                <a:solidFill>
                  <a:srgbClr val="00B0F0"/>
                </a:solidFill>
                <a:cs typeface="+mj-cs"/>
              </a:rPr>
              <a:t>تدرج الألوان </a:t>
            </a:r>
            <a:r>
              <a:rPr lang="en-US" sz="2400" dirty="0" smtClean="0">
                <a:solidFill>
                  <a:srgbClr val="00B0F0"/>
                </a:solidFill>
                <a:cs typeface="+mj-cs"/>
              </a:rPr>
              <a:t>Color </a:t>
            </a:r>
            <a:r>
              <a:rPr lang="en-US" sz="2400" dirty="0">
                <a:solidFill>
                  <a:srgbClr val="00B0F0"/>
                </a:solidFill>
                <a:cs typeface="+mj-cs"/>
              </a:rPr>
              <a:t>Grading</a:t>
            </a:r>
            <a:r>
              <a:rPr lang="en-US" sz="2400" dirty="0" smtClean="0">
                <a:solidFill>
                  <a:srgbClr val="00B0F0"/>
                </a:solidFill>
                <a:cs typeface="+mj-cs"/>
              </a:rPr>
              <a:t>)</a:t>
            </a:r>
            <a:r>
              <a:rPr lang="ar-SA" sz="2400" dirty="0" smtClean="0">
                <a:solidFill>
                  <a:srgbClr val="00B0F0"/>
                </a:solidFill>
                <a:cs typeface="+mj-cs"/>
              </a:rPr>
              <a:t>)</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271286"/>
    </mc:Choice>
    <mc:Fallback xmlns="">
      <p:transition advTm="27128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35074"/>
            <a:ext cx="3386537" cy="190492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4908"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6537" y="2465377"/>
            <a:ext cx="8560670" cy="3908442"/>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000" b="1" dirty="0">
                <a:solidFill>
                  <a:srgbClr val="C00000"/>
                </a:solidFill>
                <a:cs typeface="+mj-cs"/>
              </a:rPr>
              <a:t>تدرج الألوان (</a:t>
            </a:r>
            <a:r>
              <a:rPr lang="en-US" sz="2000" b="1" dirty="0">
                <a:solidFill>
                  <a:srgbClr val="C00000"/>
                </a:solidFill>
                <a:cs typeface="+mj-cs"/>
              </a:rPr>
              <a:t>Color </a:t>
            </a:r>
            <a:r>
              <a:rPr lang="en-US" sz="2000" b="1" dirty="0" smtClean="0">
                <a:solidFill>
                  <a:srgbClr val="C00000"/>
                </a:solidFill>
                <a:cs typeface="+mj-cs"/>
              </a:rPr>
              <a:t>Grading</a:t>
            </a:r>
            <a:r>
              <a:rPr lang="ar-SA" sz="2000" b="1" dirty="0" smtClean="0">
                <a:solidFill>
                  <a:srgbClr val="C00000"/>
                </a:solidFill>
                <a:cs typeface="+mj-cs"/>
              </a:rPr>
              <a:t>)</a:t>
            </a:r>
            <a:r>
              <a:rPr lang="en-US" sz="2000" dirty="0">
                <a:cs typeface="+mj-cs"/>
              </a:rPr>
              <a:t/>
            </a:r>
            <a:br>
              <a:rPr lang="en-US" sz="2000" dirty="0">
                <a:cs typeface="+mj-cs"/>
              </a:rPr>
            </a:br>
            <a:r>
              <a:rPr lang="ar-SA" sz="2000" dirty="0">
                <a:cs typeface="+mj-cs"/>
              </a:rPr>
              <a:t>أما تدرج الألوان فهو عملية </a:t>
            </a:r>
            <a:r>
              <a:rPr lang="ar-SA" sz="2000" b="1" dirty="0">
                <a:cs typeface="+mj-cs"/>
              </a:rPr>
              <a:t>إبداعية وفنية</a:t>
            </a:r>
            <a:r>
              <a:rPr lang="ar-SA" sz="2000" dirty="0">
                <a:cs typeface="+mj-cs"/>
              </a:rPr>
              <a:t> تُستخدم لإضفاء طابع أو </a:t>
            </a:r>
            <a:r>
              <a:rPr lang="ar-SA" sz="2000" b="1" dirty="0">
                <a:cs typeface="+mj-cs"/>
              </a:rPr>
              <a:t>مظهر جمالي </a:t>
            </a:r>
            <a:r>
              <a:rPr lang="en-US" sz="2000" b="1" dirty="0" smtClean="0">
                <a:cs typeface="+mj-cs"/>
              </a:rPr>
              <a:t>Look</a:t>
            </a:r>
            <a:r>
              <a:rPr lang="en-US" sz="2000" b="1" dirty="0">
                <a:cs typeface="+mj-cs"/>
              </a:rPr>
              <a:t>)</a:t>
            </a:r>
            <a:r>
              <a:rPr lang="en-US" sz="2000" dirty="0">
                <a:cs typeface="+mj-cs"/>
              </a:rPr>
              <a:t> </a:t>
            </a:r>
            <a:r>
              <a:rPr lang="ar-SA" sz="2000" dirty="0" smtClean="0">
                <a:cs typeface="+mj-cs"/>
              </a:rPr>
              <a:t>) خاص </a:t>
            </a:r>
            <a:r>
              <a:rPr lang="ar-SA" sz="2000" dirty="0">
                <a:cs typeface="+mj-cs"/>
              </a:rPr>
              <a:t>على الفيلم، يعكس </a:t>
            </a:r>
            <a:r>
              <a:rPr lang="ar-SA" sz="2000" b="1" dirty="0">
                <a:cs typeface="+mj-cs"/>
              </a:rPr>
              <a:t>المزاج العام </a:t>
            </a:r>
            <a:r>
              <a:rPr lang="en-US" sz="2000" b="1" dirty="0" smtClean="0">
                <a:cs typeface="+mj-cs"/>
              </a:rPr>
              <a:t>Mood</a:t>
            </a:r>
            <a:r>
              <a:rPr lang="en-US" sz="2000" b="1" dirty="0">
                <a:cs typeface="+mj-cs"/>
              </a:rPr>
              <a:t>)</a:t>
            </a:r>
            <a:r>
              <a:rPr lang="en-US" sz="2000" dirty="0">
                <a:cs typeface="+mj-cs"/>
              </a:rPr>
              <a:t> </a:t>
            </a:r>
            <a:r>
              <a:rPr lang="ar-SA" sz="2000" dirty="0">
                <a:cs typeface="+mj-cs"/>
              </a:rPr>
              <a:t>)</a:t>
            </a:r>
            <a:r>
              <a:rPr lang="ar-SA" sz="2000" dirty="0" smtClean="0">
                <a:cs typeface="+mj-cs"/>
              </a:rPr>
              <a:t> أو </a:t>
            </a:r>
            <a:r>
              <a:rPr lang="ar-SA" sz="2000" dirty="0">
                <a:cs typeface="+mj-cs"/>
              </a:rPr>
              <a:t>الأجواء العاطفية للقصة.</a:t>
            </a:r>
            <a:br>
              <a:rPr lang="ar-SA" sz="2000" dirty="0">
                <a:cs typeface="+mj-cs"/>
              </a:rPr>
            </a:br>
            <a:r>
              <a:rPr lang="ar-SA" sz="2000" dirty="0">
                <a:cs typeface="+mj-cs"/>
              </a:rPr>
              <a:t>في هذه المرحلة، يمكن تعديل الألوان لتكون دافئة أو باردة، وزيادة التباين أو تقليله، واستخدام الظلال والضوء لإبراز الإحساس المطلوب — مثل جعل المشاهد أكثر درامية أو رومانسية أو غامضة</a:t>
            </a:r>
            <a:r>
              <a:rPr lang="ar-SA" sz="2000" dirty="0" smtClean="0">
                <a:cs typeface="+mj-cs"/>
              </a:rPr>
              <a:t>.</a:t>
            </a:r>
          </a:p>
          <a:p>
            <a:pPr lvl="0" algn="r" rtl="1" eaLnBrk="0" fontAlgn="base" hangingPunct="0">
              <a:lnSpc>
                <a:spcPct val="200000"/>
              </a:lnSpc>
              <a:spcBef>
                <a:spcPct val="0"/>
              </a:spcBef>
              <a:spcAft>
                <a:spcPct val="0"/>
              </a:spcAft>
            </a:pPr>
            <a:r>
              <a:rPr lang="en-US" altLang="en-US" sz="2000" dirty="0">
                <a:latin typeface="Arial" panose="020B0604020202020204" pitchFamily="34" charset="0"/>
                <a:cs typeface="+mj-cs"/>
                <a:hlinkClick r:id="rId4"/>
              </a:rPr>
              <a:t>https://</a:t>
            </a:r>
            <a:r>
              <a:rPr lang="en-US" altLang="en-US" sz="2000" dirty="0" smtClean="0">
                <a:latin typeface="Arial" panose="020B0604020202020204" pitchFamily="34" charset="0"/>
                <a:cs typeface="+mj-cs"/>
                <a:hlinkClick r:id="rId4"/>
              </a:rPr>
              <a:t>www.youtube.com/watch?v=oi1q_Y2ER9M</a:t>
            </a:r>
            <a:endParaRPr lang="en-US" altLang="en-US" sz="2000" dirty="0">
              <a:latin typeface="Arial" panose="020B0604020202020204" pitchFamily="34" charset="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053898" y="1369420"/>
            <a:ext cx="5636770" cy="954107"/>
          </a:xfrm>
          <a:prstGeom prst="rect">
            <a:avLst/>
          </a:prstGeom>
          <a:noFill/>
        </p:spPr>
        <p:txBody>
          <a:bodyPr wrap="square" rtlCol="0">
            <a:spAutoFit/>
          </a:bodyPr>
          <a:lstStyle/>
          <a:p>
            <a:pPr algn="ctr" rtl="1"/>
            <a:r>
              <a:rPr lang="ar-SA" sz="2800" dirty="0">
                <a:solidFill>
                  <a:srgbClr val="00B0F0"/>
                </a:solidFill>
              </a:rPr>
              <a:t>تصحيح الألوان </a:t>
            </a:r>
            <a:r>
              <a:rPr lang="en-US" sz="2800" dirty="0">
                <a:solidFill>
                  <a:srgbClr val="00B0F0"/>
                </a:solidFill>
              </a:rPr>
              <a:t>Color Correction) </a:t>
            </a:r>
            <a:r>
              <a:rPr lang="ar-SA" sz="2800" dirty="0">
                <a:solidFill>
                  <a:srgbClr val="00B0F0"/>
                </a:solidFill>
              </a:rPr>
              <a:t>) مقابل تدرج الألوان </a:t>
            </a:r>
            <a:r>
              <a:rPr lang="en-US" sz="2800" dirty="0">
                <a:solidFill>
                  <a:srgbClr val="00B0F0"/>
                </a:solidFill>
              </a:rPr>
              <a:t>Color Grading)</a:t>
            </a:r>
            <a:r>
              <a:rPr lang="ar-SA" sz="2800" dirty="0">
                <a:solidFill>
                  <a:srgbClr val="00B0F0"/>
                </a:solidFill>
              </a:rPr>
              <a:t>)</a:t>
            </a:r>
            <a:endParaRPr lang="ar-EG" sz="2800" b="1" dirty="0">
              <a:solidFill>
                <a:srgbClr val="00B0F0"/>
              </a:solidFill>
              <a:effectLst>
                <a:outerShdw blurRad="38100" dist="38100" dir="2700000" algn="tl">
                  <a:srgbClr val="000000">
                    <a:alpha val="43137"/>
                  </a:srgbClr>
                </a:outerShdw>
              </a:effectLst>
              <a:latin typeface="Tajawal Medium" panose="000006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0" advTm="196745"/>
    </mc:Choice>
    <mc:Fallback xmlns="">
      <p:transition advTm="19674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274938" y="1622658"/>
            <a:ext cx="7225368" cy="3612684"/>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4379976" y="1040512"/>
            <a:ext cx="8092440" cy="1315873"/>
          </a:xfrm>
          <a:prstGeom prst="rect">
            <a:avLst/>
          </a:prstGeom>
          <a:noFill/>
        </p:spPr>
        <p:txBody>
          <a:bodyPr wrap="square" rtlCol="0">
            <a:spAutoFit/>
          </a:bodyPr>
          <a:lstStyle/>
          <a:p>
            <a:pPr algn="ctr" rtl="1" eaLnBrk="0" fontAlgn="base" hangingPunct="0">
              <a:lnSpc>
                <a:spcPct val="150000"/>
              </a:lnSpc>
              <a:spcBef>
                <a:spcPct val="0"/>
              </a:spcBef>
              <a:spcAft>
                <a:spcPct val="0"/>
              </a:spcAft>
            </a:pPr>
            <a:r>
              <a:rPr lang="ar-SA" sz="2800" b="1" dirty="0">
                <a:solidFill>
                  <a:srgbClr val="00B0F0"/>
                </a:solidFill>
                <a:cs typeface="+mj-cs"/>
              </a:rPr>
              <a:t>خطوات تصحيح الألوان </a:t>
            </a:r>
            <a:r>
              <a:rPr lang="ar-SA" sz="2800" b="1" dirty="0" smtClean="0">
                <a:solidFill>
                  <a:srgbClr val="00B0F0"/>
                </a:solidFill>
                <a:cs typeface="+mj-cs"/>
              </a:rPr>
              <a:t>الأساسية</a:t>
            </a:r>
          </a:p>
          <a:p>
            <a:pPr algn="ctr" rtl="1" eaLnBrk="0" fontAlgn="base" hangingPunct="0">
              <a:lnSpc>
                <a:spcPct val="150000"/>
              </a:lnSpc>
              <a:spcBef>
                <a:spcPct val="0"/>
              </a:spcBef>
              <a:spcAft>
                <a:spcPct val="0"/>
              </a:spcAft>
            </a:pPr>
            <a:r>
              <a:rPr lang="ar-SA" sz="2800" b="1" dirty="0" smtClean="0">
                <a:solidFill>
                  <a:srgbClr val="00B0F0"/>
                </a:solidFill>
                <a:cs typeface="+mj-cs"/>
              </a:rPr>
              <a:t> (</a:t>
            </a:r>
            <a:r>
              <a:rPr lang="en-US" sz="2800" b="1" dirty="0">
                <a:solidFill>
                  <a:srgbClr val="00B0F0"/>
                </a:solidFill>
                <a:cs typeface="+mj-cs"/>
              </a:rPr>
              <a:t>Primary Color Correction</a:t>
            </a:r>
            <a:r>
              <a:rPr lang="ar-SA" sz="2800" b="1" dirty="0" smtClean="0">
                <a:solidFill>
                  <a:srgbClr val="00B0F0"/>
                </a:solidFill>
                <a:cs typeface="+mj-cs"/>
              </a:rPr>
              <a:t>)</a:t>
            </a:r>
            <a:endParaRPr lang="ar-SA" altLang="en-US" sz="2800" b="1" dirty="0">
              <a:solidFill>
                <a:srgbClr val="00B0F0"/>
              </a:solidFill>
              <a:latin typeface="Arial" panose="020B0604020202020204" pitchFamily="34" charset="0"/>
              <a:cs typeface="+mj-cs"/>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4184"/>
    </mc:Choice>
    <mc:Fallback xmlns="">
      <p:transition advTm="1418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31306"/>
            <a:ext cx="3352355" cy="286783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04089" y="2262401"/>
            <a:ext cx="8709662" cy="4313360"/>
          </a:xfrm>
          <a:prstGeom prst="rect">
            <a:avLst/>
          </a:prstGeom>
          <a:noFill/>
        </p:spPr>
        <p:txBody>
          <a:bodyPr wrap="square" rtlCol="0">
            <a:spAutoFit/>
          </a:bodyPr>
          <a:lstStyle/>
          <a:p>
            <a:pPr algn="justLow" rtl="1">
              <a:lnSpc>
                <a:spcPct val="200000"/>
              </a:lnSpc>
            </a:pPr>
            <a:r>
              <a:rPr lang="ar-SA" sz="2000" b="1" dirty="0">
                <a:cs typeface="+mj-cs"/>
              </a:rPr>
              <a:t>تصحيح الألوان الأساسي </a:t>
            </a:r>
            <a:r>
              <a:rPr lang="en-US" sz="2000" b="1" dirty="0" smtClean="0">
                <a:cs typeface="+mj-cs"/>
              </a:rPr>
              <a:t>Primary </a:t>
            </a:r>
            <a:r>
              <a:rPr lang="en-US" sz="2000" b="1" dirty="0">
                <a:cs typeface="+mj-cs"/>
              </a:rPr>
              <a:t>Correction) </a:t>
            </a:r>
            <a:r>
              <a:rPr lang="ar-SA" sz="2000" b="1" dirty="0" smtClean="0">
                <a:cs typeface="+mj-cs"/>
              </a:rPr>
              <a:t>) </a:t>
            </a:r>
            <a:r>
              <a:rPr lang="ar-SA" sz="2000" dirty="0" smtClean="0">
                <a:cs typeface="+mj-cs"/>
              </a:rPr>
              <a:t>هو </a:t>
            </a:r>
            <a:r>
              <a:rPr lang="ar-SA" sz="2000" dirty="0">
                <a:cs typeface="+mj-cs"/>
              </a:rPr>
              <a:t>المرحلة الأولى في معالجة الألوان، ويُركّز على تحسين الصورة ككل قبل الانتقال إلى التعديلات الدقيقة أو الإبداعية. يهدف هذا النوع من التصحيح إلى جعل اللقطات متوازنة من حيث الإضاءة، والتباين، ودرجات اللون</a:t>
            </a:r>
            <a:r>
              <a:rPr lang="ar-SA" sz="2000" dirty="0" smtClean="0">
                <a:cs typeface="+mj-cs"/>
              </a:rPr>
              <a:t>.</a:t>
            </a:r>
          </a:p>
          <a:p>
            <a:pPr marL="457200" indent="-457200" algn="r" rtl="1">
              <a:lnSpc>
                <a:spcPct val="200000"/>
              </a:lnSpc>
              <a:buFont typeface="+mj-lt"/>
              <a:buAutoNum type="arabicPeriod"/>
            </a:pPr>
            <a:r>
              <a:rPr lang="ar-SA" sz="2000" b="1" dirty="0">
                <a:solidFill>
                  <a:srgbClr val="C00000"/>
                </a:solidFill>
                <a:cs typeface="+mj-cs"/>
              </a:rPr>
              <a:t>ضبط التعريض (</a:t>
            </a:r>
            <a:r>
              <a:rPr lang="en-US" sz="2000" b="1" dirty="0">
                <a:solidFill>
                  <a:srgbClr val="C00000"/>
                </a:solidFill>
                <a:cs typeface="+mj-cs"/>
              </a:rPr>
              <a:t>Exposure </a:t>
            </a:r>
            <a:r>
              <a:rPr lang="en-US" sz="2000" b="1" dirty="0" smtClean="0">
                <a:solidFill>
                  <a:srgbClr val="C00000"/>
                </a:solidFill>
                <a:cs typeface="+mj-cs"/>
              </a:rPr>
              <a:t>Adjustment</a:t>
            </a:r>
            <a:r>
              <a:rPr lang="ar-SA" sz="2000" b="1" dirty="0" smtClean="0">
                <a:solidFill>
                  <a:srgbClr val="C00000"/>
                </a:solidFill>
                <a:cs typeface="+mj-cs"/>
              </a:rPr>
              <a:t>)</a:t>
            </a:r>
          </a:p>
          <a:p>
            <a:pPr algn="r" rtl="1">
              <a:lnSpc>
                <a:spcPct val="200000"/>
              </a:lnSpc>
            </a:pPr>
            <a:r>
              <a:rPr lang="ar-SA" sz="2000" dirty="0" smtClean="0">
                <a:cs typeface="+mj-cs"/>
              </a:rPr>
              <a:t>تبدأ </a:t>
            </a:r>
            <a:r>
              <a:rPr lang="ar-SA" sz="2000" dirty="0">
                <a:cs typeface="+mj-cs"/>
              </a:rPr>
              <a:t>عملية التصحيح بضبط مستوى الإضاءة الكلي في الصورة، بحيث لا تكون اللقطات مظلمة أكثر من اللازم أو ساطعة بشكل مبالغ فيه. الهدف هو تحقيق توازن بين المناطق الفاتحة والداكنة (</a:t>
            </a:r>
            <a:r>
              <a:rPr lang="en-US" sz="2000" dirty="0">
                <a:cs typeface="+mj-cs"/>
              </a:rPr>
              <a:t>Highlights &amp; </a:t>
            </a:r>
            <a:r>
              <a:rPr lang="en-US" sz="2000" dirty="0" smtClean="0">
                <a:cs typeface="+mj-cs"/>
              </a:rPr>
              <a:t>Shadows</a:t>
            </a:r>
            <a:r>
              <a:rPr lang="ar-SA" sz="2000" dirty="0" smtClean="0">
                <a:cs typeface="+mj-cs"/>
              </a:rPr>
              <a:t>).</a:t>
            </a: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820417"/>
          </a:xfrm>
          <a:prstGeom prst="rect">
            <a:avLst/>
          </a:prstGeom>
          <a:noFill/>
        </p:spPr>
        <p:txBody>
          <a:bodyPr wrap="square" rtlCol="0">
            <a:spAutoFit/>
          </a:bodyPr>
          <a:lstStyle/>
          <a:p>
            <a:pPr algn="r" rtl="1" eaLnBrk="0" fontAlgn="base" hangingPunct="0">
              <a:lnSpc>
                <a:spcPct val="200000"/>
              </a:lnSpc>
              <a:spcBef>
                <a:spcPct val="0"/>
              </a:spcBef>
              <a:spcAft>
                <a:spcPct val="0"/>
              </a:spcAft>
            </a:pPr>
            <a:r>
              <a:rPr lang="ar-SA" sz="2800" b="1" dirty="0">
                <a:solidFill>
                  <a:srgbClr val="00B0F0"/>
                </a:solidFill>
                <a:cs typeface="+mj-cs"/>
              </a:rPr>
              <a:t>تصحيح الألوان الأساسية </a:t>
            </a:r>
            <a:endParaRPr lang="ar-SA" altLang="en-US" sz="2800" b="1" dirty="0">
              <a:solidFill>
                <a:srgbClr val="00B0F0"/>
              </a:solidFill>
              <a:latin typeface="Arial" panose="020B0604020202020204" pitchFamily="34" charset="0"/>
              <a:cs typeface="+mj-cs"/>
            </a:endParaRP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4245661"/>
            <a:ext cx="3548032" cy="1995768"/>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38501"/>
    </mc:Choice>
    <mc:Fallback xmlns="">
      <p:transition advTm="13850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22189" y="1342165"/>
            <a:ext cx="3363285" cy="1891848"/>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245560"/>
            <a:ext cx="8630096" cy="3785652"/>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2. توازن </a:t>
            </a:r>
            <a:r>
              <a:rPr lang="ar-SA" sz="2000" b="1" dirty="0">
                <a:solidFill>
                  <a:srgbClr val="C00000"/>
                </a:solidFill>
                <a:cs typeface="+mj-cs"/>
              </a:rPr>
              <a:t>اللون الأبيض (</a:t>
            </a:r>
            <a:r>
              <a:rPr lang="en-US" sz="2000" b="1" dirty="0">
                <a:solidFill>
                  <a:srgbClr val="C00000"/>
                </a:solidFill>
                <a:cs typeface="+mj-cs"/>
              </a:rPr>
              <a:t>White </a:t>
            </a:r>
            <a:r>
              <a:rPr lang="en-US" sz="2000" b="1" dirty="0" smtClean="0">
                <a:solidFill>
                  <a:srgbClr val="C00000"/>
                </a:solidFill>
                <a:cs typeface="+mj-cs"/>
              </a:rPr>
              <a:t>Balance</a:t>
            </a:r>
            <a:r>
              <a:rPr lang="ar-SA" sz="2000" b="1" dirty="0" smtClean="0">
                <a:solidFill>
                  <a:srgbClr val="C00000"/>
                </a:solidFill>
                <a:cs typeface="+mj-cs"/>
              </a:rPr>
              <a:t>)</a:t>
            </a:r>
          </a:p>
          <a:p>
            <a:pPr algn="r" rtl="1">
              <a:lnSpc>
                <a:spcPct val="200000"/>
              </a:lnSpc>
            </a:pPr>
            <a:r>
              <a:rPr lang="ar-SA" sz="2000" dirty="0" smtClean="0">
                <a:cs typeface="+mj-cs"/>
              </a:rPr>
              <a:t>يُستخدم </a:t>
            </a:r>
            <a:r>
              <a:rPr lang="ar-SA" sz="2000" dirty="0">
                <a:cs typeface="+mj-cs"/>
              </a:rPr>
              <a:t>لتصحيح انحراف الألوان الناتج عن مصادر الإضاءة المختلفة (مثل الإضاءة الصفراء أو الزرقاء).</a:t>
            </a:r>
            <a:br>
              <a:rPr lang="ar-SA" sz="2000" dirty="0">
                <a:cs typeface="+mj-cs"/>
              </a:rPr>
            </a:br>
            <a:r>
              <a:rPr lang="ar-SA" sz="2000" dirty="0">
                <a:cs typeface="+mj-cs"/>
              </a:rPr>
              <a:t>الهدف هو أن تظهر الألوان البيضاء في الصورة طبيعية، مما يجعل بقية الألوان واقعية ومتوازنة</a:t>
            </a:r>
            <a:r>
              <a:rPr lang="ar-SA" sz="2000" dirty="0" smtClean="0">
                <a:cs typeface="+mj-cs"/>
              </a:rPr>
              <a:t>.</a:t>
            </a:r>
          </a:p>
          <a:p>
            <a:pPr algn="r" rtl="1">
              <a:lnSpc>
                <a:spcPct val="200000"/>
              </a:lnSpc>
            </a:pPr>
            <a:r>
              <a:rPr lang="ar-SA" sz="2000" b="1" dirty="0" smtClean="0">
                <a:solidFill>
                  <a:srgbClr val="C00000"/>
                </a:solidFill>
                <a:cs typeface="+mj-cs"/>
              </a:rPr>
              <a:t>3. ضبط </a:t>
            </a:r>
            <a:r>
              <a:rPr lang="ar-SA" sz="2000" b="1" dirty="0">
                <a:solidFill>
                  <a:srgbClr val="C00000"/>
                </a:solidFill>
                <a:cs typeface="+mj-cs"/>
              </a:rPr>
              <a:t>التباين (</a:t>
            </a:r>
            <a:r>
              <a:rPr lang="en-US" sz="2000" b="1" dirty="0" smtClean="0">
                <a:solidFill>
                  <a:srgbClr val="C00000"/>
                </a:solidFill>
                <a:cs typeface="+mj-cs"/>
              </a:rPr>
              <a:t>Contrast</a:t>
            </a:r>
            <a:r>
              <a:rPr lang="ar-SA" sz="2000" b="1" dirty="0" smtClean="0">
                <a:solidFill>
                  <a:srgbClr val="C00000"/>
                </a:solidFill>
                <a:cs typeface="+mj-cs"/>
              </a:rPr>
              <a:t>)</a:t>
            </a:r>
            <a:r>
              <a:rPr lang="en-US" sz="2000" dirty="0">
                <a:cs typeface="+mj-cs"/>
              </a:rPr>
              <a:t/>
            </a:r>
            <a:br>
              <a:rPr lang="en-US" sz="2000" dirty="0">
                <a:cs typeface="+mj-cs"/>
              </a:rPr>
            </a:br>
            <a:r>
              <a:rPr lang="ar-SA" sz="2000" dirty="0">
                <a:cs typeface="+mj-cs"/>
              </a:rPr>
              <a:t>بعد تصحيح التعريض، يتم تعديل الفرق بين المناطق الفاتحة والداكنة لزيادة وضوح الصورة وعمقها البصري. التباين الجيد يمنح الصورة مظهراً حيوياً ومتزناً.</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658835"/>
          </a:xfrm>
          <a:prstGeom prst="rect">
            <a:avLst/>
          </a:prstGeom>
          <a:noFill/>
        </p:spPr>
        <p:txBody>
          <a:bodyPr wrap="square" rtlCol="0">
            <a:spAutoFit/>
          </a:bodyPr>
          <a:lstStyle/>
          <a:p>
            <a:pPr lvl="0" algn="ctr">
              <a:lnSpc>
                <a:spcPct val="150000"/>
              </a:lnSpc>
              <a:spcBef>
                <a:spcPct val="20000"/>
              </a:spcBef>
            </a:pPr>
            <a:r>
              <a:rPr lang="ar-SA" sz="2800" b="1" dirty="0">
                <a:solidFill>
                  <a:srgbClr val="00B0F0"/>
                </a:solidFill>
                <a:cs typeface="+mj-cs"/>
              </a:rPr>
              <a:t>تصحيح الألوان الأساسية </a:t>
            </a:r>
            <a:endParaRPr lang="ar-SA" sz="2800" b="1" dirty="0">
              <a:solidFill>
                <a:srgbClr val="00B0F0"/>
              </a:solidFill>
              <a:latin typeface="Arial" panose="020B0604020202020204" pitchFamily="34" charset="0"/>
              <a:cs typeface="+mj-cs"/>
            </a:endParaRP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2189" y="5439636"/>
            <a:ext cx="4261752" cy="1418364"/>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53091"/>
    </mc:Choice>
    <mc:Fallback xmlns="">
      <p:transition advTm="153091"/>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88777" y="1335074"/>
            <a:ext cx="3297758" cy="213942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4584614" y="2351868"/>
            <a:ext cx="7503525" cy="3785652"/>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altLang="en-US" sz="2000" b="1" dirty="0" smtClean="0">
                <a:solidFill>
                  <a:srgbClr val="C00000"/>
                </a:solidFill>
                <a:latin typeface="Arial" panose="020B0604020202020204" pitchFamily="34" charset="0"/>
                <a:cs typeface="+mj-cs"/>
              </a:rPr>
              <a:t>4. صحيح </a:t>
            </a:r>
            <a:r>
              <a:rPr lang="ar-SA" altLang="en-US" sz="2000" b="1" dirty="0">
                <a:solidFill>
                  <a:srgbClr val="C00000"/>
                </a:solidFill>
                <a:latin typeface="Arial" panose="020B0604020202020204" pitchFamily="34" charset="0"/>
                <a:cs typeface="+mj-cs"/>
              </a:rPr>
              <a:t>التشبع </a:t>
            </a:r>
            <a:r>
              <a:rPr lang="ar-SA" altLang="en-US" sz="2000" b="1" dirty="0" smtClean="0">
                <a:solidFill>
                  <a:srgbClr val="C00000"/>
                </a:solidFill>
                <a:latin typeface="Arial" panose="020B0604020202020204" pitchFamily="34" charset="0"/>
                <a:cs typeface="+mj-cs"/>
              </a:rPr>
              <a:t>اللوني </a:t>
            </a:r>
            <a:r>
              <a:rPr lang="en-US" altLang="en-US" sz="2000" b="1" dirty="0" smtClean="0">
                <a:solidFill>
                  <a:srgbClr val="C00000"/>
                </a:solidFill>
                <a:latin typeface="Arial" panose="020B0604020202020204" pitchFamily="34" charset="0"/>
                <a:cs typeface="+mj-cs"/>
              </a:rPr>
              <a:t> </a:t>
            </a:r>
            <a:r>
              <a:rPr lang="en-US" altLang="en-US" sz="2000" b="1" dirty="0">
                <a:solidFill>
                  <a:srgbClr val="C00000"/>
                </a:solidFill>
                <a:latin typeface="Arial" panose="020B0604020202020204" pitchFamily="34" charset="0"/>
                <a:cs typeface="+mj-cs"/>
              </a:rPr>
              <a:t>(Saturation</a:t>
            </a:r>
            <a:r>
              <a:rPr lang="en-US" altLang="en-US" sz="2000" b="1" dirty="0" smtClean="0">
                <a:solidFill>
                  <a:srgbClr val="C00000"/>
                </a:solidFill>
                <a:latin typeface="Arial" panose="020B0604020202020204" pitchFamily="34" charset="0"/>
                <a:cs typeface="+mj-cs"/>
              </a:rPr>
              <a:t>)</a:t>
            </a:r>
            <a:r>
              <a:rPr lang="ar-SA" altLang="en-US" sz="2000" b="1" dirty="0" smtClean="0">
                <a:solidFill>
                  <a:srgbClr val="C00000"/>
                </a:solidFill>
                <a:latin typeface="Arial" panose="020B0604020202020204" pitchFamily="34" charset="0"/>
                <a:cs typeface="+mj-cs"/>
              </a:rPr>
              <a:t>  </a:t>
            </a:r>
            <a:r>
              <a:rPr lang="en-US" altLang="en-US" sz="2000" dirty="0">
                <a:solidFill>
                  <a:srgbClr val="C00000"/>
                </a:solidFill>
                <a:latin typeface="Arial" panose="020B0604020202020204" pitchFamily="34" charset="0"/>
                <a:cs typeface="+mj-cs"/>
              </a:rPr>
              <a:t/>
            </a:r>
            <a:br>
              <a:rPr lang="en-US" altLang="en-US" sz="2000" dirty="0">
                <a:solidFill>
                  <a:srgbClr val="C00000"/>
                </a:solidFill>
                <a:latin typeface="Arial" panose="020B0604020202020204" pitchFamily="34" charset="0"/>
                <a:cs typeface="+mj-cs"/>
              </a:rPr>
            </a:br>
            <a:r>
              <a:rPr lang="ar-SA" altLang="en-US" sz="2000" dirty="0">
                <a:latin typeface="Arial" panose="020B0604020202020204" pitchFamily="34" charset="0"/>
                <a:cs typeface="+mj-cs"/>
              </a:rPr>
              <a:t>يتم التحكم في مدى قوة الألوان أو </a:t>
            </a:r>
            <a:r>
              <a:rPr lang="ar-SA" altLang="en-US" sz="2000" dirty="0" smtClean="0">
                <a:latin typeface="Arial" panose="020B0604020202020204" pitchFamily="34" charset="0"/>
                <a:cs typeface="+mj-cs"/>
              </a:rPr>
              <a:t>ضعفها. زيادة </a:t>
            </a:r>
            <a:r>
              <a:rPr lang="ar-SA" altLang="en-US" sz="2000" dirty="0">
                <a:latin typeface="Arial" panose="020B0604020202020204" pitchFamily="34" charset="0"/>
                <a:cs typeface="+mj-cs"/>
              </a:rPr>
              <a:t>التشبع تعطي ألواناً زاهية، بينما تقليله يمنح مظهراً هادئاً أو أكثر واقعية. الهدف هو الحفاظ على التوازن دون مبالغة</a:t>
            </a:r>
            <a:r>
              <a:rPr lang="en-US" altLang="en-US" sz="2000" dirty="0">
                <a:latin typeface="Arial" panose="020B0604020202020204" pitchFamily="34" charset="0"/>
                <a:cs typeface="+mj-cs"/>
              </a:rPr>
              <a:t>.</a:t>
            </a:r>
          </a:p>
          <a:p>
            <a:pPr lvl="0" algn="r" rtl="1" eaLnBrk="0" fontAlgn="base" hangingPunct="0">
              <a:lnSpc>
                <a:spcPct val="200000"/>
              </a:lnSpc>
              <a:spcBef>
                <a:spcPct val="0"/>
              </a:spcBef>
              <a:spcAft>
                <a:spcPct val="0"/>
              </a:spcAft>
            </a:pPr>
            <a:r>
              <a:rPr lang="ar-SA" altLang="en-US" sz="2000" b="1" dirty="0" smtClean="0">
                <a:solidFill>
                  <a:srgbClr val="C00000"/>
                </a:solidFill>
                <a:latin typeface="Arial" panose="020B0604020202020204" pitchFamily="34" charset="0"/>
                <a:cs typeface="+mj-cs"/>
              </a:rPr>
              <a:t>5</a:t>
            </a:r>
            <a:r>
              <a:rPr lang="ar-SA" altLang="en-US" sz="2000" b="1" dirty="0">
                <a:solidFill>
                  <a:srgbClr val="C00000"/>
                </a:solidFill>
                <a:latin typeface="Arial" panose="020B0604020202020204" pitchFamily="34" charset="0"/>
                <a:cs typeface="+mj-cs"/>
              </a:rPr>
              <a:t>. مطابقة </a:t>
            </a:r>
            <a:r>
              <a:rPr lang="ar-SA" altLang="en-US" sz="2000" b="1" dirty="0" smtClean="0">
                <a:solidFill>
                  <a:srgbClr val="C00000"/>
                </a:solidFill>
                <a:latin typeface="Arial" panose="020B0604020202020204" pitchFamily="34" charset="0"/>
                <a:cs typeface="+mj-cs"/>
              </a:rPr>
              <a:t>اللقطات </a:t>
            </a:r>
            <a:r>
              <a:rPr lang="en-US" altLang="en-US" sz="2000" b="1" dirty="0" smtClean="0">
                <a:solidFill>
                  <a:srgbClr val="C00000"/>
                </a:solidFill>
                <a:latin typeface="Arial" panose="020B0604020202020204" pitchFamily="34" charset="0"/>
                <a:cs typeface="+mj-cs"/>
              </a:rPr>
              <a:t> </a:t>
            </a:r>
            <a:r>
              <a:rPr lang="en-US" altLang="en-US" sz="2000" b="1" dirty="0">
                <a:solidFill>
                  <a:srgbClr val="C00000"/>
                </a:solidFill>
                <a:latin typeface="Arial" panose="020B0604020202020204" pitchFamily="34" charset="0"/>
                <a:cs typeface="+mj-cs"/>
              </a:rPr>
              <a:t>(Shot Matching</a:t>
            </a:r>
            <a:r>
              <a:rPr lang="en-US" altLang="en-US" sz="2000" b="1" dirty="0" smtClean="0">
                <a:solidFill>
                  <a:srgbClr val="C00000"/>
                </a:solidFill>
                <a:latin typeface="Arial" panose="020B0604020202020204" pitchFamily="34" charset="0"/>
                <a:cs typeface="+mj-cs"/>
              </a:rPr>
              <a:t>)</a:t>
            </a:r>
            <a:r>
              <a:rPr lang="ar-SA" altLang="en-US" sz="2000" b="1" dirty="0" smtClean="0">
                <a:solidFill>
                  <a:srgbClr val="C00000"/>
                </a:solidFill>
                <a:latin typeface="Arial" panose="020B0604020202020204" pitchFamily="34" charset="0"/>
                <a:cs typeface="+mj-cs"/>
              </a:rPr>
              <a:t>  </a:t>
            </a:r>
            <a:r>
              <a:rPr lang="en-US" altLang="en-US" sz="2000" dirty="0">
                <a:latin typeface="Arial" panose="020B0604020202020204" pitchFamily="34" charset="0"/>
                <a:cs typeface="+mj-cs"/>
              </a:rPr>
              <a:t/>
            </a:r>
            <a:br>
              <a:rPr lang="en-US" altLang="en-US" sz="2000" dirty="0">
                <a:latin typeface="Arial" panose="020B0604020202020204" pitchFamily="34" charset="0"/>
                <a:cs typeface="+mj-cs"/>
              </a:rPr>
            </a:br>
            <a:r>
              <a:rPr lang="ar-SA" altLang="en-US" sz="2000" dirty="0">
                <a:latin typeface="Arial" panose="020B0604020202020204" pitchFamily="34" charset="0"/>
                <a:cs typeface="+mj-cs"/>
              </a:rPr>
              <a:t>بعد تصحيح كل لقطة، يتم مقارنة الألوان والإضاءة بين اللقطات المختلفة لجعلها متجانسة ومتطابقة بصرياً داخل نفس المشهد أو التسلسل الزمني</a:t>
            </a:r>
            <a:r>
              <a:rPr lang="en-US" altLang="en-US" sz="2000" dirty="0">
                <a:latin typeface="Arial" panose="020B0604020202020204" pitchFamily="34" charset="0"/>
                <a:cs typeface="+mj-cs"/>
              </a:rPr>
              <a:t>.</a:t>
            </a: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9" y="1486898"/>
            <a:ext cx="5636770" cy="658835"/>
          </a:xfrm>
          <a:prstGeom prst="rect">
            <a:avLst/>
          </a:prstGeom>
          <a:noFill/>
        </p:spPr>
        <p:txBody>
          <a:bodyPr wrap="square" rtlCol="0">
            <a:spAutoFit/>
          </a:bodyPr>
          <a:lstStyle/>
          <a:p>
            <a:pPr lvl="0" algn="ctr">
              <a:lnSpc>
                <a:spcPct val="150000"/>
              </a:lnSpc>
              <a:spcBef>
                <a:spcPct val="20000"/>
              </a:spcBef>
            </a:pPr>
            <a:r>
              <a:rPr lang="ar-SA" sz="2800" b="1" dirty="0">
                <a:solidFill>
                  <a:srgbClr val="00B0F0"/>
                </a:solidFill>
              </a:rPr>
              <a:t>تصحيح الألوان الأساسية </a:t>
            </a:r>
            <a:endParaRPr lang="ar-SA" sz="2800" b="1" dirty="0">
              <a:solidFill>
                <a:srgbClr val="00B0F0"/>
              </a:solidFill>
              <a:latin typeface="Arial" panose="020B0604020202020204" pitchFamily="34" charset="0"/>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4142909"/>
            <a:ext cx="4695092" cy="264098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207781"/>
    </mc:Choice>
    <mc:Fallback xmlns="">
      <p:transition advTm="207781"/>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2689956" y="1622658"/>
            <a:ext cx="7205669" cy="4106606"/>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2" name="Rectangle 1"/>
          <p:cNvSpPr/>
          <p:nvPr/>
        </p:nvSpPr>
        <p:spPr>
          <a:xfrm>
            <a:off x="6637305" y="1486319"/>
            <a:ext cx="3411511" cy="820417"/>
          </a:xfrm>
          <a:prstGeom prst="rect">
            <a:avLst/>
          </a:prstGeom>
        </p:spPr>
        <p:txBody>
          <a:bodyPr wrap="none">
            <a:spAutoFit/>
          </a:bodyPr>
          <a:lstStyle/>
          <a:p>
            <a:pPr lvl="0" algn="r" rtl="1" eaLnBrk="0" fontAlgn="base" hangingPunct="0">
              <a:lnSpc>
                <a:spcPct val="200000"/>
              </a:lnSpc>
              <a:spcBef>
                <a:spcPct val="0"/>
              </a:spcBef>
              <a:spcAft>
                <a:spcPct val="0"/>
              </a:spcAft>
            </a:pPr>
            <a:r>
              <a:rPr lang="ar-SA" sz="2800" b="1" dirty="0" smtClean="0">
                <a:solidFill>
                  <a:srgbClr val="00B0F0"/>
                </a:solidFill>
              </a:rPr>
              <a:t>اشهر برامج </a:t>
            </a:r>
            <a:r>
              <a:rPr lang="ar-SA" sz="2800" b="1" dirty="0">
                <a:solidFill>
                  <a:srgbClr val="00B0F0"/>
                </a:solidFill>
              </a:rPr>
              <a:t>تصحيح الألوان</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9289"/>
    </mc:Choice>
    <mc:Fallback xmlns="">
      <p:transition advTm="1928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 y="1327728"/>
            <a:ext cx="3380515" cy="190071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8759"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dirty="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710866" y="2174799"/>
            <a:ext cx="8377274" cy="4708981"/>
          </a:xfrm>
          <a:prstGeom prst="rect">
            <a:avLst/>
          </a:prstGeom>
          <a:noFill/>
        </p:spPr>
        <p:txBody>
          <a:bodyPr wrap="square" rtlCol="0">
            <a:spAutoFit/>
          </a:bodyPr>
          <a:lstStyle/>
          <a:p>
            <a:pPr marL="342900" indent="-342900" algn="r" rtl="1">
              <a:lnSpc>
                <a:spcPct val="150000"/>
              </a:lnSpc>
              <a:buFont typeface="Wingdings" panose="05000000000000000000" pitchFamily="2" charset="2"/>
              <a:buChar char="q"/>
            </a:pPr>
            <a:r>
              <a:rPr lang="en-US" sz="2000" b="1" dirty="0" err="1">
                <a:solidFill>
                  <a:srgbClr val="C00000"/>
                </a:solidFill>
                <a:cs typeface="+mj-cs"/>
              </a:rPr>
              <a:t>DaVinci</a:t>
            </a:r>
            <a:r>
              <a:rPr lang="en-US" sz="2000" b="1" dirty="0">
                <a:solidFill>
                  <a:srgbClr val="C00000"/>
                </a:solidFill>
                <a:cs typeface="+mj-cs"/>
              </a:rPr>
              <a:t> </a:t>
            </a:r>
            <a:r>
              <a:rPr lang="en-US" sz="2000" b="1" dirty="0" smtClean="0">
                <a:solidFill>
                  <a:srgbClr val="C00000"/>
                </a:solidFill>
                <a:cs typeface="+mj-cs"/>
              </a:rPr>
              <a:t>Resolve</a:t>
            </a:r>
            <a:endParaRPr lang="ar-SA" sz="2000" b="1" dirty="0" smtClean="0">
              <a:solidFill>
                <a:srgbClr val="C00000"/>
              </a:solidFill>
              <a:cs typeface="+mj-cs"/>
            </a:endParaRPr>
          </a:p>
          <a:p>
            <a:pPr algn="r" rtl="1">
              <a:lnSpc>
                <a:spcPct val="150000"/>
              </a:lnSpc>
            </a:pPr>
            <a:endParaRPr lang="ar-SA" sz="2000" dirty="0" smtClean="0">
              <a:solidFill>
                <a:srgbClr val="C00000"/>
              </a:solidFill>
              <a:cs typeface="+mj-cs"/>
            </a:endParaRPr>
          </a:p>
          <a:p>
            <a:pPr marL="342900" indent="-342900" algn="r" rtl="1">
              <a:lnSpc>
                <a:spcPct val="150000"/>
              </a:lnSpc>
              <a:buFont typeface="Arial" panose="020B0604020202020204" pitchFamily="34" charset="0"/>
              <a:buChar char="•"/>
            </a:pPr>
            <a:r>
              <a:rPr lang="ar-SA" sz="2000" dirty="0" smtClean="0">
                <a:cs typeface="+mj-cs"/>
              </a:rPr>
              <a:t>يُعد </a:t>
            </a:r>
            <a:r>
              <a:rPr lang="ar-SA" sz="2000" dirty="0">
                <a:cs typeface="+mj-cs"/>
              </a:rPr>
              <a:t>الأقوى في تصحيح وتدرج </a:t>
            </a:r>
            <a:r>
              <a:rPr lang="ar-SA" sz="2000" dirty="0" smtClean="0">
                <a:cs typeface="+mj-cs"/>
              </a:rPr>
              <a:t>الألوان.</a:t>
            </a:r>
          </a:p>
          <a:p>
            <a:pPr marL="342900" indent="-342900" algn="r" rtl="1">
              <a:lnSpc>
                <a:spcPct val="150000"/>
              </a:lnSpc>
              <a:buFont typeface="Arial" panose="020B0604020202020204" pitchFamily="34" charset="0"/>
              <a:buChar char="•"/>
            </a:pPr>
            <a:r>
              <a:rPr lang="ar-SA" sz="2000" dirty="0" smtClean="0">
                <a:cs typeface="+mj-cs"/>
              </a:rPr>
              <a:t>يحتوي </a:t>
            </a:r>
            <a:r>
              <a:rPr lang="ar-SA" sz="2000" dirty="0">
                <a:cs typeface="+mj-cs"/>
              </a:rPr>
              <a:t>على أدوات احترافية للتحكم في الإضاءة والدرجات </a:t>
            </a:r>
            <a:r>
              <a:rPr lang="ar-SA" sz="2000" dirty="0" smtClean="0">
                <a:cs typeface="+mj-cs"/>
              </a:rPr>
              <a:t>اللونية.</a:t>
            </a:r>
          </a:p>
          <a:p>
            <a:pPr marL="342900" indent="-342900" algn="r" rtl="1">
              <a:lnSpc>
                <a:spcPct val="150000"/>
              </a:lnSpc>
              <a:buFont typeface="Arial" panose="020B0604020202020204" pitchFamily="34" charset="0"/>
              <a:buChar char="•"/>
            </a:pPr>
            <a:r>
              <a:rPr lang="ar-SA" sz="2000" dirty="0" smtClean="0">
                <a:cs typeface="+mj-cs"/>
              </a:rPr>
              <a:t>مجاني </a:t>
            </a:r>
            <a:r>
              <a:rPr lang="ar-SA" sz="2000" dirty="0">
                <a:cs typeface="+mj-cs"/>
              </a:rPr>
              <a:t>في نسخته الأساسية ويدعم العمل على المشاريع الكبيرة</a:t>
            </a:r>
            <a:r>
              <a:rPr lang="ar-SA" sz="2000" dirty="0" smtClean="0">
                <a:cs typeface="+mj-cs"/>
              </a:rPr>
              <a:t>.</a:t>
            </a:r>
          </a:p>
          <a:p>
            <a:pPr marL="342900" indent="-342900" algn="r" rtl="1">
              <a:lnSpc>
                <a:spcPct val="150000"/>
              </a:lnSpc>
              <a:buFont typeface="Arial" panose="020B0604020202020204" pitchFamily="34" charset="0"/>
              <a:buChar char="•"/>
            </a:pPr>
            <a:r>
              <a:rPr lang="ar-SA" sz="2000" dirty="0" smtClean="0">
                <a:cs typeface="+mj-cs"/>
              </a:rPr>
              <a:t> </a:t>
            </a:r>
            <a:r>
              <a:rPr lang="ar-SA" sz="2000" dirty="0">
                <a:cs typeface="+mj-cs"/>
              </a:rPr>
              <a:t>يُستخدم في أفلام هوليوود والإعلانات الضخمة</a:t>
            </a:r>
            <a:r>
              <a:rPr lang="ar-SA" sz="2000" dirty="0" smtClean="0">
                <a:cs typeface="+mj-cs"/>
              </a:rPr>
              <a:t>.</a:t>
            </a:r>
          </a:p>
          <a:p>
            <a:pPr algn="r" rtl="1">
              <a:lnSpc>
                <a:spcPct val="150000"/>
              </a:lnSpc>
            </a:pPr>
            <a:r>
              <a:rPr lang="ar-SA" sz="2000" b="1" dirty="0">
                <a:solidFill>
                  <a:srgbClr val="00B0F0"/>
                </a:solidFill>
                <a:cs typeface="+mj-cs"/>
              </a:rPr>
              <a:t>العيوب أو </a:t>
            </a:r>
            <a:r>
              <a:rPr lang="ar-SA" sz="2000" b="1" dirty="0" smtClean="0">
                <a:solidFill>
                  <a:srgbClr val="00B0F0"/>
                </a:solidFill>
                <a:cs typeface="+mj-cs"/>
              </a:rPr>
              <a:t>التحديات</a:t>
            </a:r>
          </a:p>
          <a:p>
            <a:pPr marL="342900" indent="-342900" algn="r" rtl="1">
              <a:lnSpc>
                <a:spcPct val="150000"/>
              </a:lnSpc>
              <a:buFont typeface="Arial" panose="020B0604020202020204" pitchFamily="34" charset="0"/>
              <a:buChar char="•"/>
            </a:pPr>
            <a:r>
              <a:rPr lang="ar-SA" sz="2000" dirty="0">
                <a:cs typeface="+mj-cs"/>
              </a:rPr>
              <a:t>يحتاج إلى جهاز قوي للأداء </a:t>
            </a:r>
            <a:r>
              <a:rPr lang="ar-SA" sz="2000" dirty="0" smtClean="0">
                <a:cs typeface="+mj-cs"/>
              </a:rPr>
              <a:t>السلس.</a:t>
            </a:r>
          </a:p>
          <a:p>
            <a:pPr marL="342900" indent="-342900" algn="r" rtl="1">
              <a:lnSpc>
                <a:spcPct val="150000"/>
              </a:lnSpc>
              <a:buFont typeface="Arial" panose="020B0604020202020204" pitchFamily="34" charset="0"/>
              <a:buChar char="•"/>
            </a:pPr>
            <a:r>
              <a:rPr lang="ar-SA" sz="2000" dirty="0" smtClean="0">
                <a:cs typeface="+mj-cs"/>
              </a:rPr>
              <a:t>يتطلب </a:t>
            </a:r>
            <a:r>
              <a:rPr lang="ar-SA" sz="2000" dirty="0">
                <a:cs typeface="+mj-cs"/>
              </a:rPr>
              <a:t>خبرة فنية للتعامل مع واجهته المتقدمة</a:t>
            </a:r>
            <a:r>
              <a:rPr lang="ar-SA" sz="2000" dirty="0" smtClean="0">
                <a:cs typeface="+mj-cs"/>
              </a:rPr>
              <a:t>. </a:t>
            </a:r>
            <a:r>
              <a:rPr lang="en-US" sz="2000" dirty="0">
                <a:cs typeface="+mj-cs"/>
                <a:hlinkClick r:id="rId4"/>
              </a:rPr>
              <a:t>https://</a:t>
            </a:r>
            <a:r>
              <a:rPr lang="en-US" sz="2000" dirty="0" smtClean="0">
                <a:cs typeface="+mj-cs"/>
                <a:hlinkClick r:id="rId4"/>
              </a:rPr>
              <a:t>www.youtube.com/watch?v=2cnbsbsaLrE</a:t>
            </a:r>
            <a:r>
              <a:rPr lang="ar-SA" sz="2000" dirty="0" smtClean="0">
                <a:cs typeface="+mj-cs"/>
              </a:rPr>
              <a:t> </a:t>
            </a:r>
            <a:endParaRPr lang="ar-SA" sz="2000" b="1" dirty="0">
              <a:solidFill>
                <a:srgbClr val="00B0F0"/>
              </a:solidFill>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6977849" y="1486898"/>
            <a:ext cx="3836410" cy="83099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400" b="1" dirty="0">
                <a:solidFill>
                  <a:srgbClr val="00B0F0"/>
                </a:solidFill>
              </a:rPr>
              <a:t>اشهر برامج تصحيح الألوان</a:t>
            </a:r>
            <a:endParaRPr lang="ar-SA" sz="2400" b="1" dirty="0">
              <a:solidFill>
                <a:srgbClr val="00B0F0"/>
              </a:solidFill>
              <a:latin typeface="Arial" panose="020B0604020202020204" pitchFamily="34" charset="0"/>
            </a:endParaRPr>
          </a:p>
        </p:txBody>
      </p:sp>
      <p:graphicFrame>
        <p:nvGraphicFramePr>
          <p:cNvPr id="4" name="Table 3"/>
          <p:cNvGraphicFramePr>
            <a:graphicFrameLocks noGrp="1"/>
          </p:cNvGraphicFramePr>
          <p:nvPr/>
        </p:nvGraphicFramePr>
        <p:xfrm>
          <a:off x="838200" y="3818414"/>
          <a:ext cx="10515600" cy="365760"/>
        </p:xfrm>
        <a:graphic>
          <a:graphicData uri="http://schemas.openxmlformats.org/drawingml/2006/table">
            <a:tbl>
              <a:tblPr/>
              <a:tblGrid>
                <a:gridCol w="10515600">
                  <a:extLst>
                    <a:ext uri="{9D8B030D-6E8A-4147-A177-3AD203B41FA5}">
                      <a16:colId xmlns:a16="http://schemas.microsoft.com/office/drawing/2014/main" val="2524363075"/>
                    </a:ext>
                  </a:extLst>
                </a:gridCol>
              </a:tblGrid>
              <a:tr h="0">
                <a:tc>
                  <a:txBody>
                    <a:bodyPr/>
                    <a:lstStyle/>
                    <a:p>
                      <a:endParaRPr lang="en-US"/>
                    </a:p>
                  </a:txBody>
                  <a:tcPr anchor="ctr">
                    <a:lnL>
                      <a:noFill/>
                    </a:lnL>
                    <a:lnR>
                      <a:noFill/>
                    </a:lnR>
                    <a:lnT>
                      <a:noFill/>
                    </a:lnT>
                    <a:lnB>
                      <a:noFill/>
                    </a:lnB>
                  </a:tcPr>
                </a:tc>
                <a:extLst>
                  <a:ext uri="{0D108BD9-81ED-4DB2-BD59-A6C34878D82A}">
                    <a16:rowId xmlns:a16="http://schemas.microsoft.com/office/drawing/2014/main" val="4114591214"/>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37819954"/>
              </p:ext>
            </p:extLst>
          </p:nvPr>
        </p:nvGraphicFramePr>
        <p:xfrm>
          <a:off x="7693693" y="2719582"/>
          <a:ext cx="4394447" cy="396240"/>
        </p:xfrm>
        <a:graphic>
          <a:graphicData uri="http://schemas.openxmlformats.org/drawingml/2006/table">
            <a:tbl>
              <a:tblPr/>
              <a:tblGrid>
                <a:gridCol w="4394447">
                  <a:extLst>
                    <a:ext uri="{9D8B030D-6E8A-4147-A177-3AD203B41FA5}">
                      <a16:colId xmlns:a16="http://schemas.microsoft.com/office/drawing/2014/main" val="2153583762"/>
                    </a:ext>
                  </a:extLst>
                </a:gridCol>
              </a:tblGrid>
              <a:tr h="0">
                <a:tc>
                  <a:txBody>
                    <a:bodyPr/>
                    <a:lstStyle/>
                    <a:p>
                      <a:pPr algn="r" rtl="1"/>
                      <a:r>
                        <a:rPr lang="ar-SA" sz="2000" b="1" dirty="0">
                          <a:solidFill>
                            <a:srgbClr val="00B0F0"/>
                          </a:solidFill>
                          <a:cs typeface="+mj-cs"/>
                        </a:rPr>
                        <a:t>المميزات الأساسية</a:t>
                      </a:r>
                      <a:endParaRPr lang="ar-SA" sz="2000" dirty="0">
                        <a:solidFill>
                          <a:srgbClr val="00B0F0"/>
                        </a:solidFill>
                        <a:cs typeface="+mj-cs"/>
                      </a:endParaRPr>
                    </a:p>
                  </a:txBody>
                  <a:tcPr anchor="ctr">
                    <a:lnL>
                      <a:noFill/>
                    </a:lnL>
                    <a:lnR>
                      <a:noFill/>
                    </a:lnR>
                    <a:lnT>
                      <a:noFill/>
                    </a:lnT>
                    <a:lnB>
                      <a:noFill/>
                    </a:lnB>
                  </a:tcPr>
                </a:tc>
                <a:extLst>
                  <a:ext uri="{0D108BD9-81ED-4DB2-BD59-A6C34878D82A}">
                    <a16:rowId xmlns:a16="http://schemas.microsoft.com/office/drawing/2014/main" val="1685955595"/>
                  </a:ext>
                </a:extLst>
              </a:tr>
            </a:tbl>
          </a:graphicData>
        </a:graphic>
      </p:graphicFrame>
    </p:spTree>
    <p:extLst>
      <p:ext uri="{BB962C8B-B14F-4D97-AF65-F5344CB8AC3E}">
        <p14:creationId xmlns:p14="http://schemas.microsoft.com/office/powerpoint/2010/main" val="3567426045"/>
      </p:ext>
    </p:extLst>
  </p:cSld>
  <p:clrMapOvr>
    <a:masterClrMapping/>
  </p:clrMapOvr>
  <mc:AlternateContent xmlns:mc="http://schemas.openxmlformats.org/markup-compatibility/2006" xmlns:p14="http://schemas.microsoft.com/office/powerpoint/2010/main">
    <mc:Choice Requires="p14">
      <p:transition p14:dur="0" advTm="198717"/>
    </mc:Choice>
    <mc:Fallback xmlns="">
      <p:transition advTm="198717"/>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0" y="1318054"/>
            <a:ext cx="3381740" cy="2536306"/>
          </a:xfrm>
          <a:prstGeom prst="rect">
            <a:avLst/>
          </a:prstGeom>
        </p:spPr>
      </p:pic>
      <p:sp>
        <p:nvSpPr>
          <p:cNvPr id="2" name="Right Triangle 1"/>
          <p:cNvSpPr/>
          <p:nvPr/>
        </p:nvSpPr>
        <p:spPr>
          <a:xfrm rot="5400000">
            <a:off x="-4175" y="-2701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553416"/>
            <a:ext cx="8630096" cy="4093428"/>
          </a:xfrm>
          <a:prstGeom prst="rect">
            <a:avLst/>
          </a:prstGeom>
          <a:noFill/>
        </p:spPr>
        <p:txBody>
          <a:bodyPr wrap="square" rtlCol="0">
            <a:spAutoFit/>
          </a:bodyPr>
          <a:lstStyle/>
          <a:p>
            <a:pPr marL="457200" indent="-457200" algn="r" rtl="1">
              <a:lnSpc>
                <a:spcPct val="150000"/>
              </a:lnSpc>
              <a:buFont typeface="Wingdings" panose="05000000000000000000" pitchFamily="2" charset="2"/>
              <a:buChar char="q"/>
            </a:pPr>
            <a:r>
              <a:rPr lang="en-US" sz="2000" b="1" dirty="0">
                <a:solidFill>
                  <a:srgbClr val="C00000"/>
                </a:solidFill>
                <a:cs typeface="+mj-cs"/>
              </a:rPr>
              <a:t>Adobe After </a:t>
            </a:r>
            <a:r>
              <a:rPr lang="en-US" sz="2000" b="1" dirty="0" smtClean="0">
                <a:solidFill>
                  <a:srgbClr val="C00000"/>
                </a:solidFill>
                <a:cs typeface="+mj-cs"/>
              </a:rPr>
              <a:t>Effects</a:t>
            </a:r>
            <a:endParaRPr lang="ar-SA" sz="2000" b="1" dirty="0" smtClean="0">
              <a:solidFill>
                <a:srgbClr val="C00000"/>
              </a:solidFill>
              <a:cs typeface="+mj-cs"/>
            </a:endParaRPr>
          </a:p>
          <a:p>
            <a:pPr algn="r" rtl="1"/>
            <a:r>
              <a:rPr lang="ar-SA" sz="2000" b="1" dirty="0">
                <a:solidFill>
                  <a:srgbClr val="00B0F0"/>
                </a:solidFill>
              </a:rPr>
              <a:t>المميزات الأساسية</a:t>
            </a:r>
            <a:endParaRPr lang="ar-SA" sz="2000" dirty="0">
              <a:solidFill>
                <a:srgbClr val="00B0F0"/>
              </a:solidFill>
            </a:endParaRPr>
          </a:p>
          <a:p>
            <a:pPr marL="342900" indent="-342900" algn="r" rtl="1">
              <a:lnSpc>
                <a:spcPct val="150000"/>
              </a:lnSpc>
              <a:buFont typeface="Arial" panose="020B0604020202020204" pitchFamily="34" charset="0"/>
              <a:buChar char="•"/>
            </a:pPr>
            <a:r>
              <a:rPr lang="ar-SA" sz="2000" dirty="0" smtClean="0"/>
              <a:t>يُستخدم </a:t>
            </a:r>
            <a:r>
              <a:rPr lang="ar-SA" sz="2000" dirty="0"/>
              <a:t>لإضافة تأثيرات لونية متقدمة ومشاهد </a:t>
            </a:r>
            <a:r>
              <a:rPr lang="ar-SA" sz="2000" dirty="0" smtClean="0"/>
              <a:t>مركبة.</a:t>
            </a:r>
          </a:p>
          <a:p>
            <a:pPr marL="342900" indent="-342900" algn="r" rtl="1">
              <a:lnSpc>
                <a:spcPct val="150000"/>
              </a:lnSpc>
              <a:buFont typeface="Arial" panose="020B0604020202020204" pitchFamily="34" charset="0"/>
              <a:buChar char="•"/>
            </a:pPr>
            <a:r>
              <a:rPr lang="ar-SA" sz="2000" dirty="0" smtClean="0"/>
              <a:t>يوفر </a:t>
            </a:r>
            <a:r>
              <a:rPr lang="ar-SA" sz="2000" dirty="0"/>
              <a:t>أدوات قوية لتدرج الألوان مع إمكانيات حركة وتأثيرات ديناميكية</a:t>
            </a:r>
            <a:r>
              <a:rPr lang="ar-SA" sz="2000" dirty="0" smtClean="0"/>
              <a:t>.</a:t>
            </a:r>
          </a:p>
          <a:p>
            <a:pPr algn="r" rtl="1">
              <a:lnSpc>
                <a:spcPct val="150000"/>
              </a:lnSpc>
            </a:pPr>
            <a:r>
              <a:rPr lang="ar-SA" sz="2000" b="1" dirty="0">
                <a:solidFill>
                  <a:srgbClr val="00B0F0"/>
                </a:solidFill>
              </a:rPr>
              <a:t>العيوب أو </a:t>
            </a:r>
            <a:r>
              <a:rPr lang="ar-SA" sz="2000" b="1" dirty="0" smtClean="0">
                <a:solidFill>
                  <a:srgbClr val="00B0F0"/>
                </a:solidFill>
              </a:rPr>
              <a:t>التحديات</a:t>
            </a:r>
          </a:p>
          <a:p>
            <a:pPr marL="342900" indent="-342900" algn="r" rtl="1">
              <a:lnSpc>
                <a:spcPct val="150000"/>
              </a:lnSpc>
              <a:buFont typeface="Arial" panose="020B0604020202020204" pitchFamily="34" charset="0"/>
              <a:buChar char="•"/>
            </a:pPr>
            <a:r>
              <a:rPr lang="ar-SA" sz="2000" dirty="0" smtClean="0"/>
              <a:t>ليس </a:t>
            </a:r>
            <a:r>
              <a:rPr lang="ar-SA" sz="2000" dirty="0"/>
              <a:t>مخصصًا لتصحيح الألوان </a:t>
            </a:r>
            <a:r>
              <a:rPr lang="ar-SA" sz="2000" dirty="0" smtClean="0"/>
              <a:t>فقط.</a:t>
            </a:r>
          </a:p>
          <a:p>
            <a:pPr marL="342900" indent="-342900" algn="r" rtl="1">
              <a:lnSpc>
                <a:spcPct val="150000"/>
              </a:lnSpc>
              <a:buFont typeface="Arial" panose="020B0604020202020204" pitchFamily="34" charset="0"/>
              <a:buChar char="•"/>
            </a:pPr>
            <a:r>
              <a:rPr lang="ar-SA" sz="2000" dirty="0" smtClean="0"/>
              <a:t>يحتاج </a:t>
            </a:r>
            <a:r>
              <a:rPr lang="ar-SA" sz="2000" dirty="0"/>
              <a:t>إلى أداء جهاز عالٍ</a:t>
            </a:r>
            <a:r>
              <a:rPr lang="ar-SA" sz="2000" dirty="0" smtClean="0"/>
              <a:t>.</a:t>
            </a:r>
          </a:p>
          <a:p>
            <a:pPr marL="342900" indent="-342900" algn="r" rtl="1">
              <a:lnSpc>
                <a:spcPct val="150000"/>
              </a:lnSpc>
              <a:buFont typeface="Arial" panose="020B0604020202020204" pitchFamily="34" charset="0"/>
              <a:buChar char="•"/>
            </a:pPr>
            <a:r>
              <a:rPr lang="en-US" sz="2000" b="1" dirty="0">
                <a:solidFill>
                  <a:srgbClr val="00B0F0"/>
                </a:solidFill>
                <a:hlinkClick r:id="rId4"/>
              </a:rPr>
              <a:t>https://</a:t>
            </a:r>
            <a:r>
              <a:rPr lang="en-US" sz="2000" b="1" dirty="0" smtClean="0">
                <a:solidFill>
                  <a:srgbClr val="00B0F0"/>
                </a:solidFill>
                <a:hlinkClick r:id="rId4"/>
              </a:rPr>
              <a:t>www.youtube.com/watch?v=FxuAGsiqlkw&amp;list=PLZ5zEGbaMXXWNuWs9MkpHZDlubZ6JuTq3&amp;index=1</a:t>
            </a:r>
            <a:r>
              <a:rPr lang="ar-SA" sz="2000" b="1" dirty="0" smtClean="0">
                <a:solidFill>
                  <a:srgbClr val="00B0F0"/>
                </a:solidFill>
              </a:rPr>
              <a:t> </a:t>
            </a:r>
            <a:endParaRPr lang="ar-SA" sz="2000" b="1" dirty="0">
              <a:solidFill>
                <a:srgbClr val="00B0F0"/>
              </a:solidFill>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4595786" y="1307145"/>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اشهر برامج تصحيح الألوان</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98440"/>
    </mc:Choice>
    <mc:Fallback xmlns="">
      <p:transition advTm="9844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97578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5650" y="987960"/>
            <a:ext cx="3396206" cy="190771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64300" y="2179391"/>
            <a:ext cx="8305396" cy="4197175"/>
          </a:xfrm>
          <a:prstGeom prst="rect">
            <a:avLst/>
          </a:prstGeom>
          <a:noFill/>
        </p:spPr>
        <p:txBody>
          <a:bodyPr wrap="square" rtlCol="0">
            <a:spAutoFit/>
          </a:bodyPr>
          <a:lstStyle/>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b="1" dirty="0">
                <a:latin typeface="Arial" panose="020B0604020202020204" pitchFamily="34" charset="0"/>
                <a:cs typeface="+mj-cs"/>
              </a:rPr>
              <a:t>المبالغة في التشبع اللوني</a:t>
            </a:r>
            <a:r>
              <a:rPr lang="en-US" altLang="en-US" b="1" dirty="0">
                <a:latin typeface="Arial" panose="020B0604020202020204" pitchFamily="34" charset="0"/>
                <a:cs typeface="+mj-cs"/>
              </a:rPr>
              <a:t> (Over Saturation):</a:t>
            </a:r>
            <a:r>
              <a:rPr lang="en-US" altLang="en-US" dirty="0">
                <a:latin typeface="Arial" panose="020B0604020202020204" pitchFamily="34" charset="0"/>
                <a:cs typeface="+mj-cs"/>
              </a:rPr>
              <a:t/>
            </a:r>
            <a:br>
              <a:rPr lang="en-US" altLang="en-US" dirty="0">
                <a:latin typeface="Arial" panose="020B0604020202020204" pitchFamily="34" charset="0"/>
                <a:cs typeface="+mj-cs"/>
              </a:rPr>
            </a:br>
            <a:r>
              <a:rPr lang="ar-SA" altLang="en-US" dirty="0">
                <a:latin typeface="Arial" panose="020B0604020202020204" pitchFamily="34" charset="0"/>
                <a:cs typeface="+mj-cs"/>
              </a:rPr>
              <a:t>من أكثر الأخطاء شيوعًا هو زيادة تشبع الألوان بشكل مبالغ فيه، مما يجعل الصورة غير طبيعية ومزعجة للعين</a:t>
            </a:r>
            <a:r>
              <a:rPr lang="en-US" altLang="en-US" dirty="0">
                <a:latin typeface="Arial" panose="020B0604020202020204" pitchFamily="34" charset="0"/>
                <a:cs typeface="+mj-cs"/>
              </a:rPr>
              <a:t>.</a:t>
            </a:r>
            <a:br>
              <a:rPr lang="en-US" altLang="en-US" dirty="0">
                <a:latin typeface="Arial" panose="020B0604020202020204" pitchFamily="34" charset="0"/>
                <a:cs typeface="+mj-cs"/>
              </a:rPr>
            </a:br>
            <a:r>
              <a:rPr lang="en-US" altLang="en-US" dirty="0">
                <a:latin typeface="Arial" panose="020B0604020202020204" pitchFamily="34" charset="0"/>
                <a:cs typeface="+mj-cs"/>
              </a:rPr>
              <a:t>🔹 </a:t>
            </a:r>
            <a:r>
              <a:rPr lang="ar-SA" altLang="en-US" i="1" dirty="0">
                <a:latin typeface="Arial" panose="020B0604020202020204" pitchFamily="34" charset="0"/>
                <a:cs typeface="+mj-cs"/>
              </a:rPr>
              <a:t>النصيحة</a:t>
            </a:r>
            <a:r>
              <a:rPr lang="en-US" altLang="en-US" i="1" dirty="0">
                <a:latin typeface="Arial" panose="020B0604020202020204" pitchFamily="34" charset="0"/>
                <a:cs typeface="+mj-cs"/>
              </a:rPr>
              <a:t>:</a:t>
            </a:r>
            <a:r>
              <a:rPr lang="en-US" altLang="en-US" dirty="0">
                <a:latin typeface="Arial" panose="020B0604020202020204" pitchFamily="34" charset="0"/>
                <a:cs typeface="+mj-cs"/>
              </a:rPr>
              <a:t> </a:t>
            </a:r>
            <a:r>
              <a:rPr lang="ar-SA" altLang="en-US" dirty="0">
                <a:latin typeface="Arial" panose="020B0604020202020204" pitchFamily="34" charset="0"/>
                <a:cs typeface="+mj-cs"/>
              </a:rPr>
              <a:t>استخدم التشبع باعتدال، ووازن بين الألوان لتبدو نابضة بالحياة دون إفراط</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b="1" dirty="0">
                <a:latin typeface="Arial" panose="020B0604020202020204" pitchFamily="34" charset="0"/>
                <a:cs typeface="+mj-cs"/>
              </a:rPr>
              <a:t>إهمال توازن اللون الأبيض</a:t>
            </a:r>
            <a:r>
              <a:rPr lang="en-US" altLang="en-US" b="1" dirty="0">
                <a:latin typeface="Arial" panose="020B0604020202020204" pitchFamily="34" charset="0"/>
                <a:cs typeface="+mj-cs"/>
              </a:rPr>
              <a:t> (White Balance):</a:t>
            </a:r>
            <a:r>
              <a:rPr lang="en-US" altLang="en-US" dirty="0">
                <a:latin typeface="Arial" panose="020B0604020202020204" pitchFamily="34" charset="0"/>
                <a:cs typeface="+mj-cs"/>
              </a:rPr>
              <a:t/>
            </a:r>
            <a:br>
              <a:rPr lang="en-US" altLang="en-US" dirty="0">
                <a:latin typeface="Arial" panose="020B0604020202020204" pitchFamily="34" charset="0"/>
                <a:cs typeface="+mj-cs"/>
              </a:rPr>
            </a:br>
            <a:r>
              <a:rPr lang="ar-SA" altLang="en-US" dirty="0">
                <a:latin typeface="Arial" panose="020B0604020202020204" pitchFamily="34" charset="0"/>
                <a:cs typeface="+mj-cs"/>
              </a:rPr>
              <a:t>تجاهل ضبط توازن اللون الأبيض يجعل اللقطات تميل إلى لون غير واقعي (مزرق أو مصفر)</a:t>
            </a:r>
            <a:r>
              <a:rPr lang="en-US" altLang="en-US" dirty="0">
                <a:latin typeface="Arial" panose="020B0604020202020204" pitchFamily="34" charset="0"/>
                <a:cs typeface="+mj-cs"/>
              </a:rPr>
              <a:t>.</a:t>
            </a:r>
            <a:br>
              <a:rPr lang="en-US" altLang="en-US" dirty="0">
                <a:latin typeface="Arial" panose="020B0604020202020204" pitchFamily="34" charset="0"/>
                <a:cs typeface="+mj-cs"/>
              </a:rPr>
            </a:br>
            <a:r>
              <a:rPr lang="en-US" altLang="en-US" dirty="0">
                <a:latin typeface="Arial" panose="020B0604020202020204" pitchFamily="34" charset="0"/>
                <a:cs typeface="+mj-cs"/>
              </a:rPr>
              <a:t>🔹 </a:t>
            </a:r>
            <a:r>
              <a:rPr lang="ar-SA" altLang="en-US" i="1" dirty="0">
                <a:latin typeface="Arial" panose="020B0604020202020204" pitchFamily="34" charset="0"/>
                <a:cs typeface="+mj-cs"/>
              </a:rPr>
              <a:t>النصيحة</a:t>
            </a:r>
            <a:r>
              <a:rPr lang="en-US" altLang="en-US" i="1" dirty="0">
                <a:latin typeface="Arial" panose="020B0604020202020204" pitchFamily="34" charset="0"/>
                <a:cs typeface="+mj-cs"/>
              </a:rPr>
              <a:t>:</a:t>
            </a:r>
            <a:r>
              <a:rPr lang="en-US" altLang="en-US" dirty="0">
                <a:latin typeface="Arial" panose="020B0604020202020204" pitchFamily="34" charset="0"/>
                <a:cs typeface="+mj-cs"/>
              </a:rPr>
              <a:t> </a:t>
            </a:r>
            <a:r>
              <a:rPr lang="ar-SA" altLang="en-US" dirty="0">
                <a:latin typeface="Arial" panose="020B0604020202020204" pitchFamily="34" charset="0"/>
                <a:cs typeface="+mj-cs"/>
              </a:rPr>
              <a:t>استخدم أدوات الـ</a:t>
            </a:r>
            <a:r>
              <a:rPr lang="en-US" altLang="en-US" dirty="0">
                <a:latin typeface="Arial" panose="020B0604020202020204" pitchFamily="34" charset="0"/>
                <a:cs typeface="+mj-cs"/>
              </a:rPr>
              <a:t> White Balance </a:t>
            </a:r>
            <a:r>
              <a:rPr lang="ar-SA" altLang="en-US" dirty="0">
                <a:latin typeface="Arial" panose="020B0604020202020204" pitchFamily="34" charset="0"/>
                <a:cs typeface="+mj-cs"/>
              </a:rPr>
              <a:t>أو</a:t>
            </a:r>
            <a:r>
              <a:rPr lang="en-US" altLang="en-US" dirty="0">
                <a:latin typeface="Arial" panose="020B0604020202020204" pitchFamily="34" charset="0"/>
                <a:cs typeface="+mj-cs"/>
              </a:rPr>
              <a:t> Color Temperature </a:t>
            </a:r>
            <a:r>
              <a:rPr lang="ar-SA" altLang="en-US" dirty="0">
                <a:latin typeface="Arial" panose="020B0604020202020204" pitchFamily="34" charset="0"/>
                <a:cs typeface="+mj-cs"/>
              </a:rPr>
              <a:t>قبل أي تعديل آخر</a:t>
            </a:r>
            <a:r>
              <a:rPr lang="en-US" altLang="en-US" dirty="0">
                <a:latin typeface="Arial" panose="020B0604020202020204" pitchFamily="34" charset="0"/>
                <a:cs typeface="+mj-cs"/>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b="1" dirty="0">
                <a:latin typeface="Arial" panose="020B0604020202020204" pitchFamily="34" charset="0"/>
                <a:cs typeface="+mj-cs"/>
              </a:rPr>
              <a:t>عدم توحيد الألوان بين اللقطات</a:t>
            </a:r>
            <a:r>
              <a:rPr lang="en-US" altLang="en-US" b="1" dirty="0">
                <a:latin typeface="Arial" panose="020B0604020202020204" pitchFamily="34" charset="0"/>
                <a:cs typeface="+mj-cs"/>
              </a:rPr>
              <a:t> (Inconsistent Matching):</a:t>
            </a:r>
            <a:r>
              <a:rPr lang="en-US" altLang="en-US" dirty="0">
                <a:latin typeface="Arial" panose="020B0604020202020204" pitchFamily="34" charset="0"/>
                <a:cs typeface="+mj-cs"/>
              </a:rPr>
              <a:t/>
            </a:r>
            <a:br>
              <a:rPr lang="en-US" altLang="en-US" dirty="0">
                <a:latin typeface="Arial" panose="020B0604020202020204" pitchFamily="34" charset="0"/>
                <a:cs typeface="+mj-cs"/>
              </a:rPr>
            </a:br>
            <a:r>
              <a:rPr lang="ar-SA" altLang="en-US" dirty="0">
                <a:latin typeface="Arial" panose="020B0604020202020204" pitchFamily="34" charset="0"/>
                <a:cs typeface="+mj-cs"/>
              </a:rPr>
              <a:t>عندما لا يتم مطابقة الألوان بين المشاهد، يشعر المشاهد بالاختلاف والارتباك البصري</a:t>
            </a:r>
            <a:r>
              <a:rPr lang="en-US" altLang="en-US" dirty="0">
                <a:latin typeface="Arial" panose="020B0604020202020204" pitchFamily="34" charset="0"/>
                <a:cs typeface="+mj-cs"/>
              </a:rPr>
              <a:t>.</a:t>
            </a:r>
            <a:br>
              <a:rPr lang="en-US" altLang="en-US" dirty="0">
                <a:latin typeface="Arial" panose="020B0604020202020204" pitchFamily="34" charset="0"/>
                <a:cs typeface="+mj-cs"/>
              </a:rPr>
            </a:br>
            <a:r>
              <a:rPr lang="en-US" altLang="en-US" dirty="0">
                <a:latin typeface="Arial" panose="020B0604020202020204" pitchFamily="34" charset="0"/>
                <a:cs typeface="+mj-cs"/>
              </a:rPr>
              <a:t>🔹 </a:t>
            </a:r>
            <a:r>
              <a:rPr lang="ar-SA" altLang="en-US" i="1" dirty="0">
                <a:latin typeface="Arial" panose="020B0604020202020204" pitchFamily="34" charset="0"/>
                <a:cs typeface="+mj-cs"/>
              </a:rPr>
              <a:t>النصيحة</a:t>
            </a:r>
            <a:r>
              <a:rPr lang="en-US" altLang="en-US" i="1" dirty="0">
                <a:latin typeface="Arial" panose="020B0604020202020204" pitchFamily="34" charset="0"/>
                <a:cs typeface="+mj-cs"/>
              </a:rPr>
              <a:t>:</a:t>
            </a:r>
            <a:r>
              <a:rPr lang="en-US" altLang="en-US" dirty="0">
                <a:latin typeface="Arial" panose="020B0604020202020204" pitchFamily="34" charset="0"/>
                <a:cs typeface="+mj-cs"/>
              </a:rPr>
              <a:t> </a:t>
            </a:r>
            <a:r>
              <a:rPr lang="ar-SA" altLang="en-US" dirty="0">
                <a:latin typeface="Arial" panose="020B0604020202020204" pitchFamily="34" charset="0"/>
                <a:cs typeface="+mj-cs"/>
              </a:rPr>
              <a:t>راقب التناسق بين اللقطات باستخدام أدوات المقارنة أو المشاهد المرجعية</a:t>
            </a:r>
            <a:r>
              <a:rPr lang="en-US" altLang="en-US" dirty="0" smtClean="0">
                <a:latin typeface="Arial" panose="020B0604020202020204" pitchFamily="34" charset="0"/>
                <a:cs typeface="+mj-cs"/>
              </a:rPr>
              <a:t>.</a:t>
            </a:r>
            <a:endParaRPr lang="ar-SA" dirty="0">
              <a:cs typeface="+mj-cs"/>
            </a:endParaRPr>
          </a:p>
        </p:txBody>
      </p:sp>
      <p:sp>
        <p:nvSpPr>
          <p:cNvPr id="18" name="TextBox 17"/>
          <p:cNvSpPr txBox="1"/>
          <p:nvPr/>
        </p:nvSpPr>
        <p:spPr>
          <a:xfrm>
            <a:off x="3453837" y="1086072"/>
            <a:ext cx="105387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p:cNvSpPr txBox="1"/>
          <p:nvPr/>
        </p:nvSpPr>
        <p:spPr>
          <a:xfrm>
            <a:off x="4430416" y="914191"/>
            <a:ext cx="563677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الأخطاء الشائعة في تصحيح الألوان</a:t>
            </a:r>
            <a:endParaRPr lang="ar-SA" sz="2800" b="1" dirty="0">
              <a:solidFill>
                <a:srgbClr val="00B0F0"/>
              </a:solidFill>
              <a:latin typeface="Arial" panose="020B0604020202020204" pitchFamily="34" charset="0"/>
            </a:endParaRPr>
          </a:p>
        </p:txBody>
      </p:sp>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177" y="3716092"/>
            <a:ext cx="3991708" cy="132849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0" advTm="168311"/>
    </mc:Choice>
    <mc:Fallback xmlns="">
      <p:transition advTm="16831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4921" y="8396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69001" y="807466"/>
            <a:ext cx="3250102" cy="196209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40375" y="406058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19102" y="1767017"/>
            <a:ext cx="8630096" cy="5442516"/>
          </a:xfrm>
          <a:prstGeom prst="rect">
            <a:avLst/>
          </a:prstGeom>
          <a:noFill/>
        </p:spPr>
        <p:txBody>
          <a:bodyPr wrap="square" rtlCol="0">
            <a:spAutoFit/>
          </a:bodyPr>
          <a:lstStyle/>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b="1" dirty="0" smtClean="0">
                <a:latin typeface="Arial" panose="020B0604020202020204" pitchFamily="34" charset="0"/>
              </a:rPr>
              <a:t>الاعتماد </a:t>
            </a:r>
            <a:r>
              <a:rPr lang="ar-SA" altLang="en-US" b="1" dirty="0">
                <a:latin typeface="Arial" panose="020B0604020202020204" pitchFamily="34" charset="0"/>
              </a:rPr>
              <a:t>الزائد على الفلاتر الجاهزة</a:t>
            </a:r>
            <a:r>
              <a:rPr lang="en-US" altLang="en-US" b="1" dirty="0">
                <a:latin typeface="Arial" panose="020B0604020202020204" pitchFamily="34" charset="0"/>
              </a:rPr>
              <a:t> (Presets):</a:t>
            </a:r>
            <a:r>
              <a:rPr lang="en-US" altLang="en-US" dirty="0">
                <a:latin typeface="Arial" panose="020B0604020202020204" pitchFamily="34" charset="0"/>
              </a:rPr>
              <a:t/>
            </a:r>
            <a:br>
              <a:rPr lang="en-US" altLang="en-US" dirty="0">
                <a:latin typeface="Arial" panose="020B0604020202020204" pitchFamily="34" charset="0"/>
              </a:rPr>
            </a:br>
            <a:r>
              <a:rPr lang="ar-SA" altLang="en-US" dirty="0">
                <a:latin typeface="Arial" panose="020B0604020202020204" pitchFamily="34" charset="0"/>
              </a:rPr>
              <a:t>بعض المستخدمين يعتمدون على الفلاتر دون تعديلها، مما يؤدي إلى نتائج غير متناسقة أو غير مناسبة للمحتوى</a:t>
            </a:r>
            <a:r>
              <a:rPr lang="en-US" altLang="en-US" dirty="0">
                <a:latin typeface="Arial" panose="020B0604020202020204" pitchFamily="34" charset="0"/>
              </a:rPr>
              <a:t>.</a:t>
            </a:r>
            <a:br>
              <a:rPr lang="en-US" altLang="en-US" dirty="0">
                <a:latin typeface="Arial" panose="020B0604020202020204" pitchFamily="34" charset="0"/>
              </a:rPr>
            </a:br>
            <a:r>
              <a:rPr lang="en-US" altLang="en-US" dirty="0">
                <a:latin typeface="Arial" panose="020B0604020202020204" pitchFamily="34" charset="0"/>
              </a:rPr>
              <a:t>🔹 </a:t>
            </a:r>
            <a:r>
              <a:rPr lang="ar-SA" altLang="en-US" i="1" dirty="0">
                <a:latin typeface="Arial" panose="020B0604020202020204" pitchFamily="34" charset="0"/>
              </a:rPr>
              <a:t>النصيحة</a:t>
            </a:r>
            <a:r>
              <a:rPr lang="en-US" altLang="en-US" i="1" dirty="0">
                <a:latin typeface="Arial" panose="020B0604020202020204" pitchFamily="34" charset="0"/>
              </a:rPr>
              <a:t>:</a:t>
            </a:r>
            <a:r>
              <a:rPr lang="en-US" altLang="en-US" dirty="0">
                <a:latin typeface="Arial" panose="020B0604020202020204" pitchFamily="34" charset="0"/>
              </a:rPr>
              <a:t> </a:t>
            </a:r>
            <a:r>
              <a:rPr lang="ar-SA" altLang="en-US" dirty="0">
                <a:latin typeface="Arial" panose="020B0604020202020204" pitchFamily="34" charset="0"/>
              </a:rPr>
              <a:t>استخدم الفلاتر كنقطة بداية فقط، ثم قم بالتخصيص لتناسب المشهد</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b="1" dirty="0">
                <a:latin typeface="Arial" panose="020B0604020202020204" pitchFamily="34" charset="0"/>
              </a:rPr>
              <a:t>تجاهل ضبط التعريض</a:t>
            </a:r>
            <a:r>
              <a:rPr lang="en-US" altLang="en-US" b="1" dirty="0">
                <a:latin typeface="Arial" panose="020B0604020202020204" pitchFamily="34" charset="0"/>
              </a:rPr>
              <a:t> (Exposure) </a:t>
            </a:r>
            <a:r>
              <a:rPr lang="ar-SA" altLang="en-US" b="1" dirty="0">
                <a:latin typeface="Arial" panose="020B0604020202020204" pitchFamily="34" charset="0"/>
              </a:rPr>
              <a:t>والتباين</a:t>
            </a:r>
            <a:r>
              <a:rPr lang="en-US" altLang="en-US" b="1" dirty="0">
                <a:latin typeface="Arial" panose="020B0604020202020204" pitchFamily="34" charset="0"/>
              </a:rPr>
              <a:t> (Contrast):</a:t>
            </a:r>
            <a:r>
              <a:rPr lang="en-US" altLang="en-US" dirty="0">
                <a:latin typeface="Arial" panose="020B0604020202020204" pitchFamily="34" charset="0"/>
              </a:rPr>
              <a:t/>
            </a:r>
            <a:br>
              <a:rPr lang="en-US" altLang="en-US" dirty="0">
                <a:latin typeface="Arial" panose="020B0604020202020204" pitchFamily="34" charset="0"/>
              </a:rPr>
            </a:br>
            <a:r>
              <a:rPr lang="ar-SA" altLang="en-US" dirty="0">
                <a:latin typeface="Arial" panose="020B0604020202020204" pitchFamily="34" charset="0"/>
              </a:rPr>
              <a:t>أحيانًا يتم التركيز على الألوان فقط دون الاهتمام بالإضاءة، مما يجعل الصورة باهتة أو مظلمة</a:t>
            </a:r>
            <a:r>
              <a:rPr lang="en-US" altLang="en-US" dirty="0">
                <a:latin typeface="Arial" panose="020B0604020202020204" pitchFamily="34" charset="0"/>
              </a:rPr>
              <a:t>.</a:t>
            </a:r>
            <a:br>
              <a:rPr lang="en-US" altLang="en-US" dirty="0">
                <a:latin typeface="Arial" panose="020B0604020202020204" pitchFamily="34" charset="0"/>
              </a:rPr>
            </a:br>
            <a:r>
              <a:rPr lang="en-US" altLang="en-US" dirty="0">
                <a:latin typeface="Arial" panose="020B0604020202020204" pitchFamily="34" charset="0"/>
              </a:rPr>
              <a:t>🔹 </a:t>
            </a:r>
            <a:r>
              <a:rPr lang="ar-SA" altLang="en-US" i="1" dirty="0">
                <a:latin typeface="Arial" panose="020B0604020202020204" pitchFamily="34" charset="0"/>
              </a:rPr>
              <a:t>النصيحة</a:t>
            </a:r>
            <a:r>
              <a:rPr lang="en-US" altLang="en-US" i="1" dirty="0">
                <a:latin typeface="Arial" panose="020B0604020202020204" pitchFamily="34" charset="0"/>
              </a:rPr>
              <a:t>:</a:t>
            </a:r>
            <a:r>
              <a:rPr lang="en-US" altLang="en-US" dirty="0">
                <a:latin typeface="Arial" panose="020B0604020202020204" pitchFamily="34" charset="0"/>
              </a:rPr>
              <a:t> </a:t>
            </a:r>
            <a:r>
              <a:rPr lang="ar-SA" altLang="en-US" dirty="0">
                <a:latin typeface="Arial" panose="020B0604020202020204" pitchFamily="34" charset="0"/>
              </a:rPr>
              <a:t>اضبط التعريض والتباين أولاً قبل الدخول في تفاصيل اللون</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b="1" dirty="0">
                <a:latin typeface="Arial" panose="020B0604020202020204" pitchFamily="34" charset="0"/>
              </a:rPr>
              <a:t>عدم مراقبة الصورة على شاشات معايرة</a:t>
            </a:r>
            <a:r>
              <a:rPr lang="en-US" altLang="en-US" b="1" dirty="0">
                <a:latin typeface="Arial" panose="020B0604020202020204" pitchFamily="34" charset="0"/>
              </a:rPr>
              <a:t> (</a:t>
            </a:r>
            <a:r>
              <a:rPr lang="en-US" altLang="en-US" b="1" dirty="0" err="1">
                <a:latin typeface="Arial" panose="020B0604020202020204" pitchFamily="34" charset="0"/>
              </a:rPr>
              <a:t>Uncalibrated</a:t>
            </a:r>
            <a:r>
              <a:rPr lang="en-US" altLang="en-US" b="1" dirty="0">
                <a:latin typeface="Arial" panose="020B0604020202020204" pitchFamily="34" charset="0"/>
              </a:rPr>
              <a:t> Monitors):</a:t>
            </a:r>
            <a:r>
              <a:rPr lang="en-US" altLang="en-US" dirty="0">
                <a:latin typeface="Arial" panose="020B0604020202020204" pitchFamily="34" charset="0"/>
              </a:rPr>
              <a:t/>
            </a:r>
            <a:br>
              <a:rPr lang="en-US" altLang="en-US" dirty="0">
                <a:latin typeface="Arial" panose="020B0604020202020204" pitchFamily="34" charset="0"/>
              </a:rPr>
            </a:br>
            <a:r>
              <a:rPr lang="ar-SA" altLang="en-US" dirty="0">
                <a:latin typeface="Arial" panose="020B0604020202020204" pitchFamily="34" charset="0"/>
              </a:rPr>
              <a:t>قد يرى المصحح الألوان صحيحة على شاشته، لكنها تظهر مختلفة على شاشات أخرى بسبب اختلاف الإعدادات</a:t>
            </a:r>
            <a:r>
              <a:rPr lang="en-US" altLang="en-US" dirty="0">
                <a:latin typeface="Arial" panose="020B0604020202020204" pitchFamily="34" charset="0"/>
              </a:rPr>
              <a:t>.</a:t>
            </a:r>
            <a:br>
              <a:rPr lang="en-US" altLang="en-US" dirty="0">
                <a:latin typeface="Arial" panose="020B0604020202020204" pitchFamily="34" charset="0"/>
              </a:rPr>
            </a:br>
            <a:r>
              <a:rPr lang="en-US" altLang="en-US" dirty="0">
                <a:latin typeface="Arial" panose="020B0604020202020204" pitchFamily="34" charset="0"/>
              </a:rPr>
              <a:t>🔹 </a:t>
            </a:r>
            <a:r>
              <a:rPr lang="ar-SA" altLang="en-US" i="1" dirty="0">
                <a:latin typeface="Arial" panose="020B0604020202020204" pitchFamily="34" charset="0"/>
              </a:rPr>
              <a:t>النصيحة</a:t>
            </a:r>
            <a:r>
              <a:rPr lang="en-US" altLang="en-US" i="1" dirty="0">
                <a:latin typeface="Arial" panose="020B0604020202020204" pitchFamily="34" charset="0"/>
              </a:rPr>
              <a:t>:</a:t>
            </a:r>
            <a:r>
              <a:rPr lang="en-US" altLang="en-US" dirty="0">
                <a:latin typeface="Arial" panose="020B0604020202020204" pitchFamily="34" charset="0"/>
              </a:rPr>
              <a:t> </a:t>
            </a:r>
            <a:r>
              <a:rPr lang="ar-SA" altLang="en-US" dirty="0">
                <a:latin typeface="Arial" panose="020B0604020202020204" pitchFamily="34" charset="0"/>
              </a:rPr>
              <a:t>استخدم شاشة معايرة مخصصة لضمان دقة الألوان في جميع الأجهزة</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Arial" panose="020B0604020202020204" pitchFamily="34" charset="0"/>
              <a:buChar char="•"/>
            </a:pPr>
            <a:r>
              <a:rPr lang="ar-SA" altLang="en-US" b="1" dirty="0">
                <a:latin typeface="Arial" panose="020B0604020202020204" pitchFamily="34" charset="0"/>
              </a:rPr>
              <a:t>نسيان الهدف الإبداعي</a:t>
            </a:r>
            <a:r>
              <a:rPr lang="en-US" altLang="en-US" b="1" dirty="0">
                <a:latin typeface="Arial" panose="020B0604020202020204" pitchFamily="34" charset="0"/>
              </a:rPr>
              <a:t> (Ignoring the Story Mood):</a:t>
            </a:r>
            <a:r>
              <a:rPr lang="en-US" altLang="en-US" dirty="0">
                <a:latin typeface="Arial" panose="020B0604020202020204" pitchFamily="34" charset="0"/>
              </a:rPr>
              <a:t/>
            </a:r>
            <a:br>
              <a:rPr lang="en-US" altLang="en-US" dirty="0">
                <a:latin typeface="Arial" panose="020B0604020202020204" pitchFamily="34" charset="0"/>
              </a:rPr>
            </a:br>
            <a:r>
              <a:rPr lang="ar-SA" altLang="en-US" dirty="0">
                <a:latin typeface="Arial" panose="020B0604020202020204" pitchFamily="34" charset="0"/>
              </a:rPr>
              <a:t>بعض المصححين يركزون على الجانب التقني فقط، فينسون أن الألوان وسيلة للتعبير عن المشاعر والمزاج</a:t>
            </a:r>
            <a:r>
              <a:rPr lang="en-US" altLang="en-US" dirty="0">
                <a:latin typeface="Arial" panose="020B0604020202020204" pitchFamily="34" charset="0"/>
              </a:rPr>
              <a:t>.</a:t>
            </a:r>
            <a:br>
              <a:rPr lang="en-US" altLang="en-US" dirty="0">
                <a:latin typeface="Arial" panose="020B0604020202020204" pitchFamily="34" charset="0"/>
              </a:rPr>
            </a:br>
            <a:r>
              <a:rPr lang="en-US" altLang="en-US" dirty="0">
                <a:latin typeface="Arial" panose="020B0604020202020204" pitchFamily="34" charset="0"/>
              </a:rPr>
              <a:t>🔹 </a:t>
            </a:r>
            <a:r>
              <a:rPr lang="ar-SA" altLang="en-US" i="1" dirty="0">
                <a:latin typeface="Arial" panose="020B0604020202020204" pitchFamily="34" charset="0"/>
              </a:rPr>
              <a:t>النصيحة</a:t>
            </a:r>
            <a:r>
              <a:rPr lang="en-US" altLang="en-US" i="1" dirty="0">
                <a:latin typeface="Arial" panose="020B0604020202020204" pitchFamily="34" charset="0"/>
              </a:rPr>
              <a:t>:</a:t>
            </a:r>
            <a:r>
              <a:rPr lang="en-US" altLang="en-US" dirty="0">
                <a:latin typeface="Arial" panose="020B0604020202020204" pitchFamily="34" charset="0"/>
              </a:rPr>
              <a:t> </a:t>
            </a:r>
            <a:r>
              <a:rPr lang="ar-SA" altLang="en-US" dirty="0">
                <a:latin typeface="Arial" panose="020B0604020202020204" pitchFamily="34" charset="0"/>
              </a:rPr>
              <a:t>اجعل تصحيح الألوان يخدم القصة والمشهد لا أن يكون غاية بحد ذاته</a:t>
            </a:r>
            <a:r>
              <a:rPr lang="en-US" altLang="en-US" dirty="0">
                <a:latin typeface="Arial" panose="020B0604020202020204" pitchFamily="34" charset="0"/>
              </a:rPr>
              <a:t>.</a:t>
            </a:r>
          </a:p>
          <a:p>
            <a:pPr algn="r" rtl="1">
              <a:lnSpc>
                <a:spcPct val="150000"/>
              </a:lnSpc>
            </a:pPr>
            <a:endParaRPr lang="ar-SA" dirty="0"/>
          </a:p>
        </p:txBody>
      </p:sp>
      <p:sp>
        <p:nvSpPr>
          <p:cNvPr id="18" name="TextBox 17"/>
          <p:cNvSpPr txBox="1"/>
          <p:nvPr/>
        </p:nvSpPr>
        <p:spPr>
          <a:xfrm>
            <a:off x="3453284" y="949976"/>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5031836" y="652918"/>
            <a:ext cx="4941740" cy="82041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الأخطاء الشائعة في تصحيح الألوان</a:t>
            </a:r>
            <a:endParaRPr lang="ar-SA" sz="2800" b="1" dirty="0">
              <a:solidFill>
                <a:srgbClr val="00B0F0"/>
              </a:solidFill>
              <a:latin typeface="Arial" panose="020B0604020202020204" pitchFamily="34" charset="0"/>
            </a:endParaRPr>
          </a:p>
        </p:txBody>
      </p:sp>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9001" y="3060023"/>
            <a:ext cx="3550145" cy="2339306"/>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362431"/>
    </mc:Choice>
    <mc:Fallback xmlns="">
      <p:transition advTm="36243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486623" y="1408674"/>
            <a:ext cx="3421193" cy="1909305"/>
          </a:xfrm>
          <a:prstGeom prst="rect">
            <a:avLst/>
          </a:prstGeom>
          <a:noFill/>
        </p:spPr>
        <p:txBody>
          <a:bodyPr wrap="none" rtlCol="0">
            <a:spAutoFit/>
          </a:bodyPr>
          <a:lstStyle/>
          <a:p>
            <a:pPr algn="r" rtl="1" eaLnBrk="0" fontAlgn="base" hangingPunct="0">
              <a:lnSpc>
                <a:spcPct val="200000"/>
              </a:lnSpc>
              <a:spcBef>
                <a:spcPct val="0"/>
              </a:spcBef>
              <a:spcAft>
                <a:spcPct val="0"/>
              </a:spcAft>
            </a:pPr>
            <a:r>
              <a:rPr lang="ar-SA" sz="3200" b="1" dirty="0" smtClean="0">
                <a:solidFill>
                  <a:srgbClr val="00B0F0"/>
                </a:solidFill>
                <a:latin typeface="Bahnschrift Light Condensed" panose="020B0502040204020203" charset="0"/>
              </a:rPr>
              <a:t>المؤثرات البصرية (</a:t>
            </a:r>
            <a:r>
              <a:rPr lang="en-US" sz="3200" b="1" dirty="0">
                <a:solidFill>
                  <a:srgbClr val="00B0F0"/>
                </a:solidFill>
                <a:latin typeface="Bahnschrift Light Condensed" panose="020B0502040204020203" charset="0"/>
              </a:rPr>
              <a:t>VFX</a:t>
            </a:r>
            <a:r>
              <a:rPr lang="ar-SA" sz="3200" b="1" dirty="0">
                <a:solidFill>
                  <a:srgbClr val="00B0F0"/>
                </a:solidFill>
                <a:latin typeface="Bahnschrift Light Condensed" panose="020B0502040204020203" charset="0"/>
              </a:rPr>
              <a:t>)</a:t>
            </a:r>
          </a:p>
          <a:p>
            <a:pPr lvl="0" algn="r" rtl="1" eaLnBrk="0" fontAlgn="base" hangingPunct="0">
              <a:lnSpc>
                <a:spcPct val="200000"/>
              </a:lnSpc>
              <a:spcBef>
                <a:spcPct val="0"/>
              </a:spcBef>
              <a:spcAft>
                <a:spcPct val="0"/>
              </a:spcAft>
            </a:pPr>
            <a:endParaRPr lang="ar-SA" sz="3200" b="1" dirty="0">
              <a:solidFill>
                <a:srgbClr val="00B0F0"/>
              </a:solidFill>
              <a:latin typeface="Arial" panose="020B0604020202020204" pitchFamily="34" charset="0"/>
            </a:endParaRPr>
          </a:p>
        </p:txBody>
      </p:sp>
      <p:pic>
        <p:nvPicPr>
          <p:cNvPr id="9"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1037" y="59789"/>
            <a:ext cx="2305141" cy="1076343"/>
          </a:xfrm>
          <a:prstGeom prst="rect">
            <a:avLst/>
          </a:prstGeom>
        </p:spPr>
      </p:pic>
      <p:pic>
        <p:nvPicPr>
          <p:cNvPr id="8" name="Picture Placeholder 3"/>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2127451" y="1544639"/>
            <a:ext cx="8195733" cy="4610099"/>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9339"/>
    </mc:Choice>
    <mc:Fallback xmlns="">
      <p:transition advTm="1933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414585" y="1006529"/>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975392"/>
            <a:ext cx="3482948" cy="211395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55518" y="2195434"/>
            <a:ext cx="8532622" cy="2460417"/>
          </a:xfrm>
          <a:prstGeom prst="rect">
            <a:avLst/>
          </a:prstGeom>
          <a:noFill/>
        </p:spPr>
        <p:txBody>
          <a:bodyPr wrap="square" rtlCol="0">
            <a:spAutoFit/>
          </a:bodyPr>
          <a:lstStyle/>
          <a:p>
            <a:pPr algn="just" rtl="1">
              <a:lnSpc>
                <a:spcPct val="200000"/>
              </a:lnSpc>
            </a:pPr>
            <a:r>
              <a:rPr lang="ar-SA" sz="2000" dirty="0"/>
              <a:t>المؤثرات البصرية هي عملية </a:t>
            </a:r>
            <a:r>
              <a:rPr lang="ar-SA" sz="2000" b="1" dirty="0"/>
              <a:t>إضافة أو تعديل عناصر مرئية</a:t>
            </a:r>
            <a:r>
              <a:rPr lang="ar-SA" sz="2000" dirty="0"/>
              <a:t> في المشهد باستخدام برامج الكمبيوتر بعد الانتهاء من التصوير، وذلك لإنشاء لقطات لا يمكن تصويرها في الواقع أو يصعب تنفيذها عمليًا.</a:t>
            </a:r>
            <a:br>
              <a:rPr lang="ar-SA" sz="2000" dirty="0"/>
            </a:br>
            <a:r>
              <a:rPr lang="ar-SA" sz="2000" dirty="0"/>
              <a:t>تشمل هذه العناصر مثل: الخلفيات الرقمية، الشخصيات ثلاثية الأبعاد، تفجيرات، مناظر فضائية، أو دمج عناصر من لقطات مختلفة في مشهد واحد.</a:t>
            </a:r>
            <a:endParaRPr lang="ar-SA" sz="2000" dirty="0">
              <a:cs typeface="+mj-cs"/>
            </a:endParaRPr>
          </a:p>
        </p:txBody>
      </p:sp>
      <p:sp>
        <p:nvSpPr>
          <p:cNvPr id="18" name="TextBox 17"/>
          <p:cNvSpPr txBox="1"/>
          <p:nvPr/>
        </p:nvSpPr>
        <p:spPr>
          <a:xfrm>
            <a:off x="3482948" y="1116815"/>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4882137" y="1080588"/>
            <a:ext cx="5636770" cy="83067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المؤثرات البصرية </a:t>
            </a:r>
            <a:r>
              <a:rPr lang="ar-SA" sz="2800" b="1" dirty="0" smtClean="0">
                <a:solidFill>
                  <a:srgbClr val="00B0F0"/>
                </a:solidFill>
              </a:rPr>
              <a:t>(</a:t>
            </a:r>
            <a:r>
              <a:rPr lang="en-US" sz="2800" b="1" dirty="0">
                <a:solidFill>
                  <a:srgbClr val="00B0F0"/>
                </a:solidFill>
              </a:rPr>
              <a:t>Visual Effects – VFX</a:t>
            </a:r>
            <a:r>
              <a:rPr lang="ar-SA" sz="2800" b="1" dirty="0" smtClean="0">
                <a:solidFill>
                  <a:srgbClr val="00B0F0"/>
                </a:solidFill>
              </a:rPr>
              <a:t>)</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71120"/>
    </mc:Choice>
    <mc:Fallback xmlns="">
      <p:transition advTm="71120"/>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5474" y="106142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5458" y="1061423"/>
            <a:ext cx="3366728" cy="224448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1977912"/>
            <a:ext cx="8630096" cy="1229632"/>
          </a:xfrm>
          <a:prstGeom prst="rect">
            <a:avLst/>
          </a:prstGeom>
          <a:noFill/>
        </p:spPr>
        <p:txBody>
          <a:bodyPr wrap="square" rtlCol="0">
            <a:spAutoFit/>
          </a:bodyPr>
          <a:lstStyle/>
          <a:p>
            <a:pPr algn="r" rtl="1">
              <a:lnSpc>
                <a:spcPct val="200000"/>
              </a:lnSpc>
            </a:pPr>
            <a:r>
              <a:rPr lang="ar-SA" sz="2000" b="1" dirty="0">
                <a:solidFill>
                  <a:srgbClr val="C00000"/>
                </a:solidFill>
                <a:cs typeface="+mj-cs"/>
              </a:rPr>
              <a:t>الفرق بين </a:t>
            </a:r>
            <a:r>
              <a:rPr lang="ar-SA" sz="2000" b="1" dirty="0" smtClean="0">
                <a:solidFill>
                  <a:srgbClr val="C00000"/>
                </a:solidFill>
                <a:cs typeface="+mj-cs"/>
              </a:rPr>
              <a:t> </a:t>
            </a:r>
            <a:r>
              <a:rPr lang="en-US" sz="2000" b="1" dirty="0" smtClean="0">
                <a:solidFill>
                  <a:srgbClr val="C00000"/>
                </a:solidFill>
                <a:cs typeface="+mj-cs"/>
              </a:rPr>
              <a:t>VFX </a:t>
            </a:r>
            <a:r>
              <a:rPr lang="ar-SA" sz="2000" b="1" dirty="0" smtClean="0">
                <a:solidFill>
                  <a:srgbClr val="C00000"/>
                </a:solidFill>
                <a:cs typeface="+mj-cs"/>
              </a:rPr>
              <a:t> </a:t>
            </a:r>
            <a:r>
              <a:rPr lang="ar-SA" sz="2000" b="1" dirty="0">
                <a:solidFill>
                  <a:srgbClr val="C00000"/>
                </a:solidFill>
                <a:cs typeface="+mj-cs"/>
              </a:rPr>
              <a:t>(ما بعد التصوير</a:t>
            </a:r>
            <a:r>
              <a:rPr lang="ar-SA" sz="2000" b="1" dirty="0" smtClean="0">
                <a:solidFill>
                  <a:srgbClr val="C00000"/>
                </a:solidFill>
                <a:cs typeface="+mj-cs"/>
              </a:rPr>
              <a:t>) و  </a:t>
            </a:r>
            <a:r>
              <a:rPr lang="en-US" sz="2000" b="1" dirty="0" smtClean="0">
                <a:solidFill>
                  <a:srgbClr val="C00000"/>
                </a:solidFill>
                <a:cs typeface="+mj-cs"/>
              </a:rPr>
              <a:t>SFX</a:t>
            </a:r>
            <a:r>
              <a:rPr lang="ar-SA" sz="2000" b="1" dirty="0">
                <a:solidFill>
                  <a:srgbClr val="C00000"/>
                </a:solidFill>
                <a:cs typeface="+mj-cs"/>
              </a:rPr>
              <a:t> (أثناء التصوير</a:t>
            </a:r>
            <a:r>
              <a:rPr lang="ar-SA" sz="2000" b="1" dirty="0" smtClean="0">
                <a:solidFill>
                  <a:srgbClr val="C00000"/>
                </a:solidFill>
                <a:cs typeface="+mj-cs"/>
              </a:rPr>
              <a:t>) :</a:t>
            </a:r>
          </a:p>
          <a:p>
            <a:pPr algn="r" rtl="1">
              <a:lnSpc>
                <a:spcPct val="200000"/>
              </a:lnSpc>
            </a:pPr>
            <a:endParaRPr lang="ar-SA" sz="2000" b="1" dirty="0">
              <a:solidFill>
                <a:srgbClr val="C00000"/>
              </a:solidFill>
              <a:cs typeface="+mj-cs"/>
            </a:endParaRPr>
          </a:p>
        </p:txBody>
      </p:sp>
      <p:sp>
        <p:nvSpPr>
          <p:cNvPr id="18" name="TextBox 17"/>
          <p:cNvSpPr txBox="1"/>
          <p:nvPr/>
        </p:nvSpPr>
        <p:spPr>
          <a:xfrm>
            <a:off x="3470927" y="1192277"/>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19" name="TextBox 18"/>
          <p:cNvSpPr txBox="1"/>
          <p:nvPr/>
        </p:nvSpPr>
        <p:spPr>
          <a:xfrm>
            <a:off x="4882137" y="1080588"/>
            <a:ext cx="5636770" cy="830677"/>
          </a:xfrm>
          <a:prstGeom prst="rect">
            <a:avLst/>
          </a:prstGeom>
          <a:noFill/>
        </p:spPr>
        <p:txBody>
          <a:bodyPr wrap="square" rtlCol="0">
            <a:spAutoFit/>
          </a:bodyPr>
          <a:lstStyle/>
          <a:p>
            <a:pPr lvl="0" algn="r" rtl="1" eaLnBrk="0" fontAlgn="base" hangingPunct="0">
              <a:lnSpc>
                <a:spcPct val="200000"/>
              </a:lnSpc>
              <a:spcBef>
                <a:spcPct val="0"/>
              </a:spcBef>
              <a:spcAft>
                <a:spcPct val="0"/>
              </a:spcAft>
            </a:pPr>
            <a:r>
              <a:rPr lang="ar-SA" sz="2800" b="1" dirty="0">
                <a:solidFill>
                  <a:srgbClr val="00B0F0"/>
                </a:solidFill>
              </a:rPr>
              <a:t>المؤثرات البصرية </a:t>
            </a:r>
            <a:r>
              <a:rPr lang="ar-SA" sz="2800" b="1" dirty="0" smtClean="0">
                <a:solidFill>
                  <a:srgbClr val="00B0F0"/>
                </a:solidFill>
              </a:rPr>
              <a:t>(</a:t>
            </a:r>
            <a:r>
              <a:rPr lang="en-US" sz="2800" b="1" dirty="0">
                <a:solidFill>
                  <a:srgbClr val="00B0F0"/>
                </a:solidFill>
              </a:rPr>
              <a:t>Visual Effects – VFX</a:t>
            </a:r>
            <a:r>
              <a:rPr lang="ar-SA" sz="2800" b="1" dirty="0" smtClean="0">
                <a:solidFill>
                  <a:srgbClr val="00B0F0"/>
                </a:solidFill>
              </a:rPr>
              <a:t>)</a:t>
            </a:r>
            <a:endParaRPr lang="ar-SA" sz="2800" b="1" dirty="0">
              <a:solidFill>
                <a:srgbClr val="00B0F0"/>
              </a:solidFill>
              <a:latin typeface="Arial" panose="020B0604020202020204"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461233252"/>
              </p:ext>
            </p:extLst>
          </p:nvPr>
        </p:nvGraphicFramePr>
        <p:xfrm>
          <a:off x="3771741" y="2932064"/>
          <a:ext cx="8243829" cy="2936240"/>
        </p:xfrm>
        <a:graphic>
          <a:graphicData uri="http://schemas.openxmlformats.org/drawingml/2006/table">
            <a:tbl>
              <a:tblPr firstRow="1" bandRow="1">
                <a:tableStyleId>{5C22544A-7EE6-4342-B048-85BDC9FD1C3A}</a:tableStyleId>
              </a:tblPr>
              <a:tblGrid>
                <a:gridCol w="2747943">
                  <a:extLst>
                    <a:ext uri="{9D8B030D-6E8A-4147-A177-3AD203B41FA5}">
                      <a16:colId xmlns:a16="http://schemas.microsoft.com/office/drawing/2014/main" val="825338697"/>
                    </a:ext>
                  </a:extLst>
                </a:gridCol>
                <a:gridCol w="3574279">
                  <a:extLst>
                    <a:ext uri="{9D8B030D-6E8A-4147-A177-3AD203B41FA5}">
                      <a16:colId xmlns:a16="http://schemas.microsoft.com/office/drawing/2014/main" val="631279570"/>
                    </a:ext>
                  </a:extLst>
                </a:gridCol>
                <a:gridCol w="1921607">
                  <a:extLst>
                    <a:ext uri="{9D8B030D-6E8A-4147-A177-3AD203B41FA5}">
                      <a16:colId xmlns:a16="http://schemas.microsoft.com/office/drawing/2014/main" val="4068161450"/>
                    </a:ext>
                  </a:extLst>
                </a:gridCol>
              </a:tblGrid>
              <a:tr h="370840">
                <a:tc>
                  <a:txBody>
                    <a:bodyPr/>
                    <a:lstStyle/>
                    <a:p>
                      <a:pPr algn="r" rtl="1"/>
                      <a:r>
                        <a:rPr lang="en-US" dirty="0" smtClean="0"/>
                        <a:t>SFX</a:t>
                      </a:r>
                      <a:r>
                        <a:rPr lang="ar-SA" baseline="0" dirty="0" smtClean="0"/>
                        <a:t> </a:t>
                      </a:r>
                      <a:r>
                        <a:rPr lang="ar-SA" dirty="0" smtClean="0"/>
                        <a:t>المؤثرات الخاصة أو العملية</a:t>
                      </a:r>
                      <a:endParaRPr lang="en-US" dirty="0"/>
                    </a:p>
                  </a:txBody>
                  <a:tcPr/>
                </a:tc>
                <a:tc>
                  <a:txBody>
                    <a:bodyPr/>
                    <a:lstStyle/>
                    <a:p>
                      <a:pPr algn="r" rtl="1"/>
                      <a:r>
                        <a:rPr lang="en-US" dirty="0" smtClean="0"/>
                        <a:t>VFX </a:t>
                      </a:r>
                      <a:r>
                        <a:rPr lang="ar-SA" dirty="0" smtClean="0"/>
                        <a:t> المؤثرات البصرية</a:t>
                      </a:r>
                      <a:endParaRPr lang="en-US" dirty="0"/>
                    </a:p>
                  </a:txBody>
                  <a:tcPr/>
                </a:tc>
                <a:tc>
                  <a:txBody>
                    <a:bodyPr/>
                    <a:lstStyle/>
                    <a:p>
                      <a:pPr algn="r" rtl="1"/>
                      <a:r>
                        <a:rPr lang="ar-SA" dirty="0" smtClean="0"/>
                        <a:t>المقارنة</a:t>
                      </a:r>
                      <a:endParaRPr lang="en-US" dirty="0"/>
                    </a:p>
                  </a:txBody>
                  <a:tcPr/>
                </a:tc>
                <a:extLst>
                  <a:ext uri="{0D108BD9-81ED-4DB2-BD59-A6C34878D82A}">
                    <a16:rowId xmlns:a16="http://schemas.microsoft.com/office/drawing/2014/main" val="676895828"/>
                  </a:ext>
                </a:extLst>
              </a:tr>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ar-SA" b="0" dirty="0" smtClean="0"/>
                        <a:t>تُنفذ أثناء التصوير في موقع العمل</a:t>
                      </a:r>
                    </a:p>
                  </a:txBody>
                  <a:tcPr anchor="ctr"/>
                </a:tc>
                <a:tc>
                  <a:txBody>
                    <a:bodyPr/>
                    <a:lstStyle/>
                    <a:p>
                      <a:pPr algn="ctr" rtl="1"/>
                      <a:r>
                        <a:rPr lang="ar-SA" b="0" dirty="0"/>
                        <a:t>تُنفذ بعد التصوير باستخدام برامج </a:t>
                      </a:r>
                      <a:r>
                        <a:rPr lang="ar-SA" b="0" dirty="0" smtClean="0"/>
                        <a:t>رقمية</a:t>
                      </a:r>
                      <a:endParaRPr lang="ar-SA" b="0" dirty="0"/>
                    </a:p>
                  </a:txBody>
                  <a:tcPr anchor="ctr"/>
                </a:tc>
                <a:tc>
                  <a:txBody>
                    <a:bodyPr/>
                    <a:lstStyle/>
                    <a:p>
                      <a:pPr algn="r" rtl="1"/>
                      <a:r>
                        <a:rPr lang="ar-SA" b="1" dirty="0" smtClean="0"/>
                        <a:t>مرحلة التنفيذ</a:t>
                      </a:r>
                      <a:endParaRPr lang="ar-SA" b="1" dirty="0"/>
                    </a:p>
                  </a:txBody>
                  <a:tcPr anchor="ctr"/>
                </a:tc>
                <a:extLst>
                  <a:ext uri="{0D108BD9-81ED-4DB2-BD59-A6C34878D82A}">
                    <a16:rowId xmlns:a16="http://schemas.microsoft.com/office/drawing/2014/main" val="1293033162"/>
                  </a:ext>
                </a:extLst>
              </a:tr>
              <a:tr h="370840">
                <a:tc>
                  <a:txBody>
                    <a:bodyPr/>
                    <a:lstStyle/>
                    <a:p>
                      <a:pPr algn="r" rtl="1"/>
                      <a:r>
                        <a:rPr lang="ar-SA" dirty="0" smtClean="0"/>
                        <a:t>أدوات ميكانيكية أو فيزيائية مثل الانفجارات، الدخان، الماكياج الخاص</a:t>
                      </a:r>
                      <a:endParaRPr lang="ar-SA" dirty="0"/>
                    </a:p>
                  </a:txBody>
                  <a:tcPr anchor="ctr"/>
                </a:tc>
                <a:tc>
                  <a:txBody>
                    <a:bodyPr/>
                    <a:lstStyle/>
                    <a:p>
                      <a:pPr algn="r" rtl="1"/>
                      <a:r>
                        <a:rPr lang="ar-SA" dirty="0" smtClean="0"/>
                        <a:t>برامج الحاسوب مثل </a:t>
                      </a:r>
                      <a:r>
                        <a:rPr lang="en-US" dirty="0" smtClean="0"/>
                        <a:t>After Effects </a:t>
                      </a:r>
                      <a:r>
                        <a:rPr lang="ar-SA" dirty="0" smtClean="0"/>
                        <a:t>و</a:t>
                      </a:r>
                      <a:r>
                        <a:rPr lang="en-US" dirty="0" smtClean="0"/>
                        <a:t>Nuke </a:t>
                      </a:r>
                      <a:r>
                        <a:rPr lang="ar-SA" dirty="0" smtClean="0"/>
                        <a:t>و</a:t>
                      </a:r>
                      <a:r>
                        <a:rPr lang="en-US" dirty="0" smtClean="0"/>
                        <a:t>Blender</a:t>
                      </a:r>
                      <a:r>
                        <a:rPr lang="ar-SA" baseline="0" dirty="0" smtClean="0"/>
                        <a:t> .</a:t>
                      </a:r>
                      <a:endParaRPr lang="ar-SA" dirty="0"/>
                    </a:p>
                  </a:txBody>
                  <a:tcPr anchor="ctr"/>
                </a:tc>
                <a:tc>
                  <a:txBody>
                    <a:bodyPr/>
                    <a:lstStyle/>
                    <a:p>
                      <a:pPr algn="r"/>
                      <a:r>
                        <a:rPr lang="ar-SA" b="1" dirty="0"/>
                        <a:t>الأدوات المستخدمة</a:t>
                      </a:r>
                    </a:p>
                  </a:txBody>
                  <a:tcPr anchor="ctr"/>
                </a:tc>
                <a:extLst>
                  <a:ext uri="{0D108BD9-81ED-4DB2-BD59-A6C34878D82A}">
                    <a16:rowId xmlns:a16="http://schemas.microsoft.com/office/drawing/2014/main" val="2307191509"/>
                  </a:ext>
                </a:extLst>
              </a:tr>
              <a:tr h="370840">
                <a:tc>
                  <a:txBody>
                    <a:bodyPr/>
                    <a:lstStyle/>
                    <a:p>
                      <a:pPr algn="r" rtl="1"/>
                      <a:r>
                        <a:rPr lang="ar-SA" dirty="0" smtClean="0"/>
                        <a:t>تفجير حقيقي، أمطار صناعية، أو مكياج جروح</a:t>
                      </a:r>
                      <a:endParaRPr lang="en-US" dirty="0"/>
                    </a:p>
                  </a:txBody>
                  <a:tcPr anchor="ctr"/>
                </a:tc>
                <a:tc>
                  <a:txBody>
                    <a:bodyPr/>
                    <a:lstStyle/>
                    <a:p>
                      <a:pPr algn="r" rtl="1"/>
                      <a:r>
                        <a:rPr lang="ar-SA" dirty="0" smtClean="0"/>
                        <a:t>إنشاء مخلوق خيالي، أو خلفية مدينة مستقبلية</a:t>
                      </a:r>
                      <a:endParaRPr lang="ar-SA" dirty="0"/>
                    </a:p>
                  </a:txBody>
                  <a:tcPr anchor="ctr"/>
                </a:tc>
                <a:tc>
                  <a:txBody>
                    <a:bodyPr/>
                    <a:lstStyle/>
                    <a:p>
                      <a:pPr algn="r" rtl="1"/>
                      <a:r>
                        <a:rPr lang="ar-SA" b="1" dirty="0" smtClean="0"/>
                        <a:t>أمثلة</a:t>
                      </a:r>
                      <a:endParaRPr lang="ar-SA" b="1" dirty="0"/>
                    </a:p>
                  </a:txBody>
                  <a:tcPr anchor="ctr"/>
                </a:tc>
                <a:extLst>
                  <a:ext uri="{0D108BD9-81ED-4DB2-BD59-A6C34878D82A}">
                    <a16:rowId xmlns:a16="http://schemas.microsoft.com/office/drawing/2014/main" val="4051401826"/>
                  </a:ext>
                </a:extLst>
              </a:tr>
              <a:tr h="370840">
                <a:tc>
                  <a:txBody>
                    <a:bodyPr/>
                    <a:lstStyle/>
                    <a:p>
                      <a:pPr algn="r" rtl="1"/>
                      <a:r>
                        <a:rPr lang="ar-SA" dirty="0" smtClean="0"/>
                        <a:t>إحداث تأثير مباشر أثناء التصوير الواقعي</a:t>
                      </a:r>
                      <a:endParaRPr lang="ar-SA" dirty="0"/>
                    </a:p>
                  </a:txBody>
                  <a:tcPr anchor="ctr"/>
                </a:tc>
                <a:tc>
                  <a:txBody>
                    <a:bodyPr/>
                    <a:lstStyle/>
                    <a:p>
                      <a:pPr algn="r" rtl="1"/>
                      <a:r>
                        <a:rPr lang="ar-SA" dirty="0" smtClean="0"/>
                        <a:t>خلق بيئة أو عناصر يصعب تحقيقها واقعياً</a:t>
                      </a:r>
                      <a:endParaRPr lang="ar-SA" dirty="0"/>
                    </a:p>
                  </a:txBody>
                  <a:tcPr anchor="ctr"/>
                </a:tc>
                <a:tc>
                  <a:txBody>
                    <a:bodyPr/>
                    <a:lstStyle/>
                    <a:p>
                      <a:pPr algn="r" rtl="1"/>
                      <a:r>
                        <a:rPr lang="ar-SA" b="1" dirty="0" smtClean="0"/>
                        <a:t>الهدف</a:t>
                      </a:r>
                      <a:endParaRPr lang="ar-SA" b="1" dirty="0"/>
                    </a:p>
                  </a:txBody>
                  <a:tcPr anchor="ctr"/>
                </a:tc>
                <a:extLst>
                  <a:ext uri="{0D108BD9-81ED-4DB2-BD59-A6C34878D82A}">
                    <a16:rowId xmlns:a16="http://schemas.microsoft.com/office/drawing/2014/main" val="2414218607"/>
                  </a:ext>
                </a:extLst>
              </a:tr>
            </a:tbl>
          </a:graphicData>
        </a:graphic>
      </p:graphicFrame>
    </p:spTree>
    <p:extLst>
      <p:ext uri="{BB962C8B-B14F-4D97-AF65-F5344CB8AC3E}">
        <p14:creationId xmlns:p14="http://schemas.microsoft.com/office/powerpoint/2010/main" val="2853732060"/>
      </p:ext>
    </p:extLst>
  </p:cSld>
  <p:clrMapOvr>
    <a:masterClrMapping/>
  </p:clrMapOvr>
  <mc:AlternateContent xmlns:mc="http://schemas.openxmlformats.org/markup-compatibility/2006" xmlns:p14="http://schemas.microsoft.com/office/powerpoint/2010/main">
    <mc:Choice Requires="p14">
      <p:transition p14:dur="0" advTm="225794"/>
    </mc:Choice>
    <mc:Fallback xmlns="">
      <p:transition advTm="22579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22871"/>
            <a:ext cx="3385474" cy="140841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85474" y="2551300"/>
            <a:ext cx="8630096" cy="4708981"/>
          </a:xfrm>
          <a:prstGeom prst="rect">
            <a:avLst/>
          </a:prstGeom>
          <a:noFill/>
        </p:spPr>
        <p:txBody>
          <a:bodyPr wrap="square" rtlCol="0">
            <a:spAutoFit/>
          </a:bodyPr>
          <a:lstStyle/>
          <a:p>
            <a:pPr algn="r" rtl="1">
              <a:lnSpc>
                <a:spcPct val="150000"/>
              </a:lnSpc>
            </a:pPr>
            <a:r>
              <a:rPr lang="ar-SA" sz="2000" dirty="0"/>
              <a:t>تنقسم المؤثرات البصرية إلى عدة تصنيفات رئيسية، تختلف حسب نوع التقنية المستخدمة والغرض الإبداعي منها، ومن أبرزها</a:t>
            </a:r>
            <a:r>
              <a:rPr lang="ar-SA" sz="2000" dirty="0" smtClean="0"/>
              <a:t>: </a:t>
            </a:r>
          </a:p>
          <a:p>
            <a:pPr algn="r" rtl="1">
              <a:lnSpc>
                <a:spcPct val="150000"/>
              </a:lnSpc>
            </a:pPr>
            <a:r>
              <a:rPr lang="ar-SA" sz="2000" b="1" dirty="0" smtClean="0">
                <a:solidFill>
                  <a:srgbClr val="C00000"/>
                </a:solidFill>
                <a:cs typeface="+mj-cs"/>
              </a:rPr>
              <a:t>1</a:t>
            </a:r>
            <a:r>
              <a:rPr lang="ar-SA" sz="2000" b="1" dirty="0" smtClean="0">
                <a:cs typeface="+mj-cs"/>
              </a:rPr>
              <a:t>. </a:t>
            </a:r>
            <a:r>
              <a:rPr lang="ar-SA" sz="2000" b="1" dirty="0" smtClean="0">
                <a:solidFill>
                  <a:srgbClr val="C00000"/>
                </a:solidFill>
                <a:cs typeface="+mj-cs"/>
              </a:rPr>
              <a:t>التركيب الرقم</a:t>
            </a:r>
            <a:r>
              <a:rPr lang="ar-SA" sz="2000" b="1" dirty="0">
                <a:solidFill>
                  <a:srgbClr val="C00000"/>
                </a:solidFill>
                <a:cs typeface="+mj-cs"/>
              </a:rPr>
              <a:t>ي </a:t>
            </a:r>
            <a:r>
              <a:rPr lang="en-US" sz="2000" b="1" dirty="0">
                <a:solidFill>
                  <a:srgbClr val="C00000"/>
                </a:solidFill>
                <a:cs typeface="+mj-cs"/>
              </a:rPr>
              <a:t>Compositing</a:t>
            </a:r>
            <a:endParaRPr lang="ar-SA" sz="2000" b="1" dirty="0">
              <a:solidFill>
                <a:srgbClr val="C00000"/>
              </a:solidFill>
              <a:cs typeface="+mj-cs"/>
            </a:endParaRPr>
          </a:p>
          <a:p>
            <a:pPr algn="r" rtl="1">
              <a:lnSpc>
                <a:spcPct val="150000"/>
              </a:lnSpc>
            </a:pPr>
            <a:r>
              <a:rPr lang="ar-SA" sz="2000" dirty="0">
                <a:cs typeface="+mj-cs"/>
              </a:rPr>
              <a:t>هو </a:t>
            </a:r>
            <a:r>
              <a:rPr lang="ar-SA" sz="2000" b="1" dirty="0">
                <a:cs typeface="+mj-cs"/>
              </a:rPr>
              <a:t>دمج عناصر متعددة</a:t>
            </a:r>
            <a:r>
              <a:rPr lang="ar-SA" sz="2000" dirty="0">
                <a:cs typeface="+mj-cs"/>
              </a:rPr>
              <a:t> في مشهد واحد لتكوين صورة نهائية متكاملة.</a:t>
            </a:r>
          </a:p>
          <a:p>
            <a:pPr algn="r" rtl="1">
              <a:lnSpc>
                <a:spcPct val="150000"/>
              </a:lnSpc>
            </a:pPr>
            <a:r>
              <a:rPr lang="ar-SA" sz="2000" dirty="0">
                <a:cs typeface="+mj-cs"/>
              </a:rPr>
              <a:t>يتم استخدام هذه التقنية عند تصوير الممثلين أمام شاشة خضراء (</a:t>
            </a:r>
            <a:r>
              <a:rPr lang="en-US" sz="2000" dirty="0">
                <a:cs typeface="+mj-cs"/>
              </a:rPr>
              <a:t>Green Screen) </a:t>
            </a:r>
            <a:r>
              <a:rPr lang="ar-SA" sz="2000" dirty="0">
                <a:cs typeface="+mj-cs"/>
              </a:rPr>
              <a:t>ثم استبدال الخلفية بخلفية رقمية.</a:t>
            </a:r>
          </a:p>
          <a:p>
            <a:pPr algn="r" rtl="1">
              <a:lnSpc>
                <a:spcPct val="150000"/>
              </a:lnSpc>
            </a:pPr>
            <a:r>
              <a:rPr lang="ar-SA" sz="2000" b="1" dirty="0">
                <a:cs typeface="+mj-cs"/>
              </a:rPr>
              <a:t>الهدف:</a:t>
            </a:r>
            <a:r>
              <a:rPr lang="ar-SA" sz="2000" dirty="0">
                <a:cs typeface="+mj-cs"/>
              </a:rPr>
              <a:t> خلق مشهد يبدو واقعيًا رغم أنه مكوّن من عدة مصادر مختلفة.</a:t>
            </a:r>
          </a:p>
          <a:p>
            <a:pPr algn="r" rtl="1">
              <a:lnSpc>
                <a:spcPct val="150000"/>
              </a:lnSpc>
            </a:pPr>
            <a:r>
              <a:rPr lang="ar-SA" sz="2000" b="1" dirty="0">
                <a:cs typeface="+mj-cs"/>
              </a:rPr>
              <a:t>البرامج المستخدمة:</a:t>
            </a:r>
            <a:r>
              <a:rPr lang="ar-SA" sz="2000" dirty="0">
                <a:cs typeface="+mj-cs"/>
              </a:rPr>
              <a:t> </a:t>
            </a:r>
            <a:r>
              <a:rPr lang="en-US" sz="2000" i="1" dirty="0">
                <a:cs typeface="+mj-cs"/>
              </a:rPr>
              <a:t>After Effects، Nuke، Fusion</a:t>
            </a:r>
            <a:r>
              <a:rPr lang="en-US" sz="2000" i="1" dirty="0" smtClean="0">
                <a:cs typeface="+mj-cs"/>
              </a:rPr>
              <a:t>.</a:t>
            </a:r>
            <a:endParaRPr lang="ar-SA" sz="2000" i="1" dirty="0" smtClean="0">
              <a:cs typeface="+mj-cs"/>
            </a:endParaRPr>
          </a:p>
          <a:p>
            <a:pPr algn="r" rtl="1">
              <a:lnSpc>
                <a:spcPct val="150000"/>
              </a:lnSpc>
            </a:pPr>
            <a:r>
              <a:rPr lang="en-US" sz="2000" dirty="0">
                <a:cs typeface="+mj-cs"/>
                <a:hlinkClick r:id="rId4"/>
              </a:rPr>
              <a:t>https://</a:t>
            </a:r>
            <a:r>
              <a:rPr lang="en-US" sz="2000" dirty="0" smtClean="0">
                <a:cs typeface="+mj-cs"/>
                <a:hlinkClick r:id="rId4"/>
              </a:rPr>
              <a:t>www.youtube.com/watch?v=wZTFp8iM5TY</a:t>
            </a:r>
            <a:r>
              <a:rPr lang="ar-SA" sz="2000" dirty="0" smtClean="0">
                <a:cs typeface="+mj-cs"/>
              </a:rPr>
              <a:t> </a:t>
            </a:r>
            <a:endParaRPr lang="en-US" sz="2000" dirty="0">
              <a:cs typeface="+mj-cs"/>
            </a:endParaRPr>
          </a:p>
          <a:p>
            <a:pPr algn="r" rtl="1">
              <a:lnSpc>
                <a:spcPct val="150000"/>
              </a:lnSpc>
            </a:pPr>
            <a:endParaRPr lang="ar-SA"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77488" y="1486898"/>
            <a:ext cx="6314057" cy="586699"/>
          </a:xfrm>
          <a:prstGeom prst="rect">
            <a:avLst/>
          </a:prstGeom>
          <a:noFill/>
        </p:spPr>
        <p:txBody>
          <a:bodyPr wrap="square" rtlCol="0">
            <a:spAutoFit/>
          </a:bodyPr>
          <a:lstStyle/>
          <a:p>
            <a:pPr lvl="0" algn="ctr" rtl="1">
              <a:lnSpc>
                <a:spcPct val="150000"/>
              </a:lnSpc>
              <a:spcBef>
                <a:spcPct val="20000"/>
              </a:spcBef>
            </a:pPr>
            <a:r>
              <a:rPr lang="ar-SA" sz="2400" b="1" dirty="0">
                <a:solidFill>
                  <a:srgbClr val="00B0F0"/>
                </a:solidFill>
              </a:rPr>
              <a:t>تصنيفات المؤثرات البصرية </a:t>
            </a:r>
            <a:r>
              <a:rPr lang="en-US" sz="2400" b="1" dirty="0" smtClean="0">
                <a:solidFill>
                  <a:srgbClr val="00B0F0"/>
                </a:solidFill>
              </a:rPr>
              <a:t>VFX Categories</a:t>
            </a:r>
            <a:r>
              <a:rPr lang="ar-SA" sz="2400" b="1" dirty="0" smtClean="0">
                <a:solidFill>
                  <a:srgbClr val="00B0F0"/>
                </a:solidFill>
              </a:rPr>
              <a:t> </a:t>
            </a:r>
            <a:endParaRPr lang="ar-SA" sz="2400" b="1" dirty="0">
              <a:solidFill>
                <a:srgbClr val="00B0F0"/>
              </a:solidFill>
              <a:latin typeface="Arial" panose="020B0604020202020204" pitchFamily="34" charset="0"/>
              <a:cs typeface="+mj-cs"/>
            </a:endParaRPr>
          </a:p>
        </p:txBody>
      </p:sp>
      <p:sp>
        <p:nvSpPr>
          <p:cNvPr id="3" name="Rectangle 1"/>
          <p:cNvSpPr>
            <a:spLocks noChangeArrowheads="1"/>
          </p:cNvSpPr>
          <p:nvPr/>
        </p:nvSpPr>
        <p:spPr bwMode="auto">
          <a:xfrm>
            <a:off x="0" y="439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5" name="Rectangle 3"/>
          <p:cNvSpPr>
            <a:spLocks noChangeArrowheads="1"/>
          </p:cNvSpPr>
          <p:nvPr/>
        </p:nvSpPr>
        <p:spPr bwMode="auto">
          <a:xfrm>
            <a:off x="0" y="5170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None/>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121222"/>
    </mc:Choice>
    <mc:Fallback xmlns="">
      <p:transition advTm="121222"/>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87084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15411" y="857371"/>
            <a:ext cx="3417547" cy="281797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23160" y="40534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4900" y="2100977"/>
            <a:ext cx="8633240" cy="3785652"/>
          </a:xfrm>
          <a:prstGeom prst="rect">
            <a:avLst/>
          </a:prstGeom>
          <a:noFill/>
        </p:spPr>
        <p:txBody>
          <a:bodyPr wrap="square" rtlCol="0">
            <a:spAutoFit/>
          </a:bodyPr>
          <a:lstStyle/>
          <a:p>
            <a:pPr algn="r" rtl="1">
              <a:lnSpc>
                <a:spcPct val="200000"/>
              </a:lnSpc>
            </a:pPr>
            <a:r>
              <a:rPr lang="ar-SA" sz="2000" b="1" dirty="0" smtClean="0">
                <a:solidFill>
                  <a:srgbClr val="C00000"/>
                </a:solidFill>
                <a:cs typeface="+mj-cs"/>
              </a:rPr>
              <a:t>2. الرسوم </a:t>
            </a:r>
            <a:r>
              <a:rPr lang="ar-SA" sz="2000" b="1" dirty="0">
                <a:solidFill>
                  <a:srgbClr val="C00000"/>
                </a:solidFill>
                <a:cs typeface="+mj-cs"/>
              </a:rPr>
              <a:t>المتحركة </a:t>
            </a:r>
            <a:r>
              <a:rPr lang="ar-SA" sz="2000" b="1" dirty="0" smtClean="0">
                <a:solidFill>
                  <a:srgbClr val="C00000"/>
                </a:solidFill>
                <a:cs typeface="+mj-cs"/>
              </a:rPr>
              <a:t>الرسومية </a:t>
            </a:r>
            <a:r>
              <a:rPr lang="en-US" sz="2000" b="1" dirty="0" smtClean="0">
                <a:solidFill>
                  <a:srgbClr val="C00000"/>
                </a:solidFill>
                <a:cs typeface="+mj-cs"/>
              </a:rPr>
              <a:t>Motion Graphics </a:t>
            </a:r>
            <a:endParaRPr lang="ar-SA" sz="2000" b="1" dirty="0">
              <a:solidFill>
                <a:srgbClr val="C00000"/>
              </a:solidFill>
              <a:cs typeface="+mj-cs"/>
            </a:endParaRPr>
          </a:p>
          <a:p>
            <a:pPr marL="342900" indent="-342900" algn="r" rtl="1">
              <a:lnSpc>
                <a:spcPct val="200000"/>
              </a:lnSpc>
              <a:buFont typeface="Arial" panose="020B0604020202020204" pitchFamily="34" charset="0"/>
              <a:buChar char="•"/>
            </a:pPr>
            <a:r>
              <a:rPr lang="ar-SA" sz="2000" dirty="0">
                <a:cs typeface="+mj-cs"/>
              </a:rPr>
              <a:t>تهتم بتحريك النصوص، الشعارات، والأشكال ثنائية الأبعاد بشكل جذّاب.</a:t>
            </a:r>
          </a:p>
          <a:p>
            <a:pPr marL="342900" indent="-342900" algn="r" rtl="1">
              <a:lnSpc>
                <a:spcPct val="200000"/>
              </a:lnSpc>
              <a:buFont typeface="Arial" panose="020B0604020202020204" pitchFamily="34" charset="0"/>
              <a:buChar char="•"/>
            </a:pPr>
            <a:r>
              <a:rPr lang="ar-SA" sz="2000" dirty="0">
                <a:cs typeface="+mj-cs"/>
              </a:rPr>
              <a:t>تُستخدم كثيرًا في الإعلانات، الهوية البصرية للقنوات، والعناوين الافتتاحية للأفلام.</a:t>
            </a:r>
          </a:p>
          <a:p>
            <a:pPr marL="342900" indent="-342900" algn="r" rtl="1">
              <a:lnSpc>
                <a:spcPct val="200000"/>
              </a:lnSpc>
              <a:buFont typeface="Arial" panose="020B0604020202020204" pitchFamily="34" charset="0"/>
              <a:buChar char="•"/>
            </a:pPr>
            <a:r>
              <a:rPr lang="ar-SA" sz="2000" b="1" dirty="0">
                <a:cs typeface="+mj-cs"/>
              </a:rPr>
              <a:t>الهدف:</a:t>
            </a:r>
            <a:r>
              <a:rPr lang="ar-SA" sz="2000" dirty="0">
                <a:cs typeface="+mj-cs"/>
              </a:rPr>
              <a:t> توصيل الأفكار والمعلومات بشكل بصري مميز.</a:t>
            </a:r>
          </a:p>
          <a:p>
            <a:pPr marL="342900" indent="-342900" algn="r" rtl="1">
              <a:lnSpc>
                <a:spcPct val="200000"/>
              </a:lnSpc>
              <a:buFont typeface="Arial" panose="020B0604020202020204" pitchFamily="34" charset="0"/>
              <a:buChar char="•"/>
            </a:pPr>
            <a:r>
              <a:rPr lang="ar-SA" sz="2000" b="1" dirty="0">
                <a:cs typeface="+mj-cs"/>
              </a:rPr>
              <a:t>البرامج المستخدمة:</a:t>
            </a:r>
            <a:r>
              <a:rPr lang="ar-SA" sz="2000" dirty="0">
                <a:cs typeface="+mj-cs"/>
              </a:rPr>
              <a:t> </a:t>
            </a:r>
            <a:r>
              <a:rPr lang="en-US" sz="2000" i="1" dirty="0">
                <a:cs typeface="+mj-cs"/>
              </a:rPr>
              <a:t>Adobe After Effects، Cinema 4D</a:t>
            </a:r>
            <a:r>
              <a:rPr lang="en-US" sz="2000" i="1" dirty="0" smtClean="0">
                <a:cs typeface="+mj-cs"/>
              </a:rPr>
              <a:t>.</a:t>
            </a:r>
            <a:endParaRPr lang="ar-SA" sz="2000" i="1" dirty="0" smtClean="0">
              <a:cs typeface="+mj-cs"/>
            </a:endParaRPr>
          </a:p>
          <a:p>
            <a:pPr marL="342900" indent="-342900" algn="r" rtl="1">
              <a:lnSpc>
                <a:spcPct val="200000"/>
              </a:lnSpc>
              <a:buFont typeface="Arial" panose="020B0604020202020204" pitchFamily="34" charset="0"/>
              <a:buChar char="•"/>
            </a:pPr>
            <a:r>
              <a:rPr lang="en-US" sz="2000" dirty="0">
                <a:cs typeface="+mj-cs"/>
                <a:hlinkClick r:id="rId4"/>
              </a:rPr>
              <a:t>https://</a:t>
            </a:r>
            <a:r>
              <a:rPr lang="en-US" sz="2000" dirty="0" smtClean="0">
                <a:cs typeface="+mj-cs"/>
                <a:hlinkClick r:id="rId4"/>
              </a:rPr>
              <a:t>www.youtube.com/shorts/PJxoR2l-r-U</a:t>
            </a:r>
            <a:r>
              <a:rPr lang="ar-SA" sz="2000" dirty="0" smtClean="0">
                <a:cs typeface="+mj-cs"/>
              </a:rPr>
              <a:t> </a:t>
            </a:r>
            <a:endParaRPr lang="en-US" sz="2000" dirty="0">
              <a:cs typeface="+mj-cs"/>
            </a:endParaRPr>
          </a:p>
        </p:txBody>
      </p:sp>
      <p:sp>
        <p:nvSpPr>
          <p:cNvPr id="18" name="TextBox 17"/>
          <p:cNvSpPr txBox="1"/>
          <p:nvPr/>
        </p:nvSpPr>
        <p:spPr>
          <a:xfrm>
            <a:off x="3454900" y="981131"/>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Lecture</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TextBox 11"/>
          <p:cNvSpPr txBox="1"/>
          <p:nvPr/>
        </p:nvSpPr>
        <p:spPr>
          <a:xfrm>
            <a:off x="5105130" y="973368"/>
            <a:ext cx="5800105" cy="669094"/>
          </a:xfrm>
          <a:prstGeom prst="rect">
            <a:avLst/>
          </a:prstGeom>
          <a:noFill/>
        </p:spPr>
        <p:txBody>
          <a:bodyPr wrap="square" rtlCol="0">
            <a:spAutoFit/>
          </a:bodyPr>
          <a:lstStyle/>
          <a:p>
            <a:pPr lvl="0" algn="ctr" rtl="1">
              <a:lnSpc>
                <a:spcPct val="150000"/>
              </a:lnSpc>
              <a:spcBef>
                <a:spcPct val="20000"/>
              </a:spcBef>
            </a:pPr>
            <a:r>
              <a:rPr lang="ar-SA" sz="2800" b="1" dirty="0">
                <a:solidFill>
                  <a:srgbClr val="00B0F0"/>
                </a:solidFill>
              </a:rPr>
              <a:t>تصنيفات المؤثرات البصرية </a:t>
            </a:r>
            <a:r>
              <a:rPr lang="en-US" sz="2800" b="1" dirty="0">
                <a:solidFill>
                  <a:srgbClr val="00B0F0"/>
                </a:solidFill>
              </a:rPr>
              <a:t>VFX Categories</a:t>
            </a:r>
            <a:r>
              <a:rPr lang="ar-SA" sz="2800" b="1" dirty="0">
                <a:solidFill>
                  <a:srgbClr val="00B0F0"/>
                </a:solidFill>
              </a:rPr>
              <a:t> </a:t>
            </a:r>
            <a:endParaRPr lang="ar-SA" sz="2800" b="1" dirty="0">
              <a:solidFill>
                <a:srgbClr val="00B0F0"/>
              </a:solidFill>
              <a:latin typeface="Arial" panose="020B0604020202020204" pitchFamily="34" charset="0"/>
            </a:endParaRPr>
          </a:p>
        </p:txBody>
      </p:sp>
    </p:spTree>
  </p:cSld>
  <p:clrMapOvr>
    <a:masterClrMapping/>
  </p:clrMapOvr>
  <mc:AlternateContent xmlns:mc="http://schemas.openxmlformats.org/markup-compatibility/2006" xmlns:p14="http://schemas.microsoft.com/office/powerpoint/2010/main">
    <mc:Choice Requires="p14">
      <p:transition p14:dur="0" advTm="76253"/>
    </mc:Choice>
    <mc:Fallback xmlns="">
      <p:transition advTm="76253"/>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35074"/>
            <a:ext cx="3363254" cy="33632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33884" y="2450516"/>
            <a:ext cx="8417320" cy="3785652"/>
          </a:xfrm>
          <a:prstGeom prst="rect">
            <a:avLst/>
          </a:prstGeom>
          <a:noFill/>
        </p:spPr>
        <p:txBody>
          <a:bodyPr wrap="square" rtlCol="0">
            <a:spAutoFit/>
          </a:bodyPr>
          <a:lstStyle/>
          <a:p>
            <a:pPr algn="r" rtl="1">
              <a:lnSpc>
                <a:spcPct val="200000"/>
              </a:lnSpc>
            </a:pPr>
            <a:r>
              <a:rPr lang="ar-SA" sz="2000" b="1" dirty="0" smtClean="0">
                <a:solidFill>
                  <a:srgbClr val="C00000"/>
                </a:solidFill>
              </a:rPr>
              <a:t>3. </a:t>
            </a:r>
            <a:r>
              <a:rPr lang="ar-SA" sz="2000" b="1" dirty="0">
                <a:solidFill>
                  <a:srgbClr val="C00000"/>
                </a:solidFill>
              </a:rPr>
              <a:t>النمذجة والتحريك ثلاثي </a:t>
            </a:r>
            <a:r>
              <a:rPr lang="ar-SA" sz="2000" b="1" dirty="0" smtClean="0">
                <a:solidFill>
                  <a:srgbClr val="C00000"/>
                </a:solidFill>
              </a:rPr>
              <a:t>الأبعاد</a:t>
            </a:r>
            <a:r>
              <a:rPr lang="en-US" sz="2000" b="1" dirty="0">
                <a:solidFill>
                  <a:srgbClr val="C00000"/>
                </a:solidFill>
              </a:rPr>
              <a:t>3D Modeling &amp; Animation </a:t>
            </a:r>
            <a:endParaRPr lang="ar-SA" sz="2000" b="1" dirty="0">
              <a:solidFill>
                <a:srgbClr val="C00000"/>
              </a:solidFill>
            </a:endParaRPr>
          </a:p>
          <a:p>
            <a:pPr algn="r" rtl="1">
              <a:lnSpc>
                <a:spcPct val="200000"/>
              </a:lnSpc>
            </a:pPr>
            <a:r>
              <a:rPr lang="ar-SA" sz="2000" dirty="0" smtClean="0"/>
              <a:t>تُستخدم </a:t>
            </a:r>
            <a:r>
              <a:rPr lang="ar-SA" sz="2000" dirty="0"/>
              <a:t>لإنشاء كائنات وشخصيات أو بيئات ثلاثية الأبعاد وتحريكها رقمياً.</a:t>
            </a:r>
          </a:p>
          <a:p>
            <a:pPr algn="r" rtl="1">
              <a:lnSpc>
                <a:spcPct val="200000"/>
              </a:lnSpc>
            </a:pPr>
            <a:r>
              <a:rPr lang="ar-SA" sz="2000" dirty="0"/>
              <a:t>تشمل مراحل: النمذجة </a:t>
            </a:r>
            <a:r>
              <a:rPr lang="en-US" sz="2000" dirty="0" smtClean="0"/>
              <a:t>Modeling)</a:t>
            </a:r>
            <a:r>
              <a:rPr lang="ar-SA" sz="2000" dirty="0" smtClean="0"/>
              <a:t>)</a:t>
            </a:r>
            <a:r>
              <a:rPr lang="en-US" sz="2000" dirty="0" smtClean="0"/>
              <a:t>، </a:t>
            </a:r>
            <a:r>
              <a:rPr lang="ar-SA" sz="2000" dirty="0"/>
              <a:t>التحريك </a:t>
            </a:r>
            <a:r>
              <a:rPr lang="en-US" sz="2000" dirty="0" smtClean="0"/>
              <a:t>Animation)</a:t>
            </a:r>
            <a:r>
              <a:rPr lang="ar-SA" sz="2000" dirty="0" smtClean="0"/>
              <a:t>)</a:t>
            </a:r>
            <a:r>
              <a:rPr lang="en-US" sz="2000" dirty="0" smtClean="0"/>
              <a:t>، </a:t>
            </a:r>
            <a:r>
              <a:rPr lang="ar-SA" sz="2000" dirty="0"/>
              <a:t>الإضاءة </a:t>
            </a:r>
            <a:r>
              <a:rPr lang="en-US" sz="2000" dirty="0" smtClean="0"/>
              <a:t>Lighting)</a:t>
            </a:r>
            <a:r>
              <a:rPr lang="ar-SA" sz="2000" dirty="0" smtClean="0"/>
              <a:t>)</a:t>
            </a:r>
            <a:r>
              <a:rPr lang="en-US" sz="2000" dirty="0" smtClean="0"/>
              <a:t>، </a:t>
            </a:r>
            <a:r>
              <a:rPr lang="ar-SA" sz="2000" dirty="0"/>
              <a:t>والإخراج </a:t>
            </a:r>
            <a:r>
              <a:rPr lang="ar-SA" sz="2000" dirty="0" smtClean="0"/>
              <a:t>(</a:t>
            </a:r>
            <a:r>
              <a:rPr lang="en-US" sz="2000" dirty="0"/>
              <a:t>Rendering</a:t>
            </a:r>
            <a:r>
              <a:rPr lang="ar-SA" sz="2000" dirty="0" smtClean="0"/>
              <a:t>)</a:t>
            </a:r>
            <a:endParaRPr lang="en-US" sz="2000" dirty="0"/>
          </a:p>
          <a:p>
            <a:pPr algn="r" rtl="1">
              <a:lnSpc>
                <a:spcPct val="200000"/>
              </a:lnSpc>
            </a:pPr>
            <a:r>
              <a:rPr lang="ar-SA" sz="2000" b="1" dirty="0"/>
              <a:t>الهدف:</a:t>
            </a:r>
            <a:r>
              <a:rPr lang="ar-SA" sz="2000" dirty="0"/>
              <a:t> إنتاج مشاهد واقعية أو خيالية لا يمكن تصويرها فعلياً.</a:t>
            </a:r>
          </a:p>
          <a:p>
            <a:pPr algn="r" rtl="1">
              <a:lnSpc>
                <a:spcPct val="200000"/>
              </a:lnSpc>
            </a:pPr>
            <a:r>
              <a:rPr lang="ar-SA" sz="2000" b="1" dirty="0"/>
              <a:t>البرامج المستخدمة:</a:t>
            </a:r>
            <a:r>
              <a:rPr lang="ar-SA" sz="2000" dirty="0"/>
              <a:t> </a:t>
            </a:r>
            <a:r>
              <a:rPr lang="en-US" sz="2000" i="1" dirty="0"/>
              <a:t>Maya، Blender، 3ds Max.</a:t>
            </a:r>
            <a:endParaRPr lang="en-US" sz="2000"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600420" y="1479686"/>
            <a:ext cx="5975810" cy="586699"/>
          </a:xfrm>
          <a:prstGeom prst="rect">
            <a:avLst/>
          </a:prstGeom>
          <a:noFill/>
        </p:spPr>
        <p:txBody>
          <a:bodyPr wrap="square" rtlCol="0">
            <a:spAutoFit/>
          </a:bodyPr>
          <a:lstStyle/>
          <a:p>
            <a:pPr lvl="0" algn="ctr" rtl="1">
              <a:lnSpc>
                <a:spcPct val="150000"/>
              </a:lnSpc>
              <a:spcBef>
                <a:spcPct val="20000"/>
              </a:spcBef>
            </a:pPr>
            <a:r>
              <a:rPr lang="ar-SA" sz="2400" b="1" dirty="0">
                <a:solidFill>
                  <a:srgbClr val="00B0F0"/>
                </a:solidFill>
              </a:rPr>
              <a:t>تصنيفات المؤثرات البصرية </a:t>
            </a:r>
            <a:r>
              <a:rPr lang="en-US" sz="2400" b="1" dirty="0">
                <a:solidFill>
                  <a:srgbClr val="00B0F0"/>
                </a:solidFill>
              </a:rPr>
              <a:t>VFX Categories</a:t>
            </a:r>
            <a:r>
              <a:rPr lang="ar-SA" sz="2400" b="1" dirty="0">
                <a:solidFill>
                  <a:srgbClr val="00B0F0"/>
                </a:solidFill>
              </a:rPr>
              <a:t> </a:t>
            </a:r>
            <a:endParaRPr lang="ar-SA" sz="2400" b="1" dirty="0">
              <a:solidFill>
                <a:srgbClr val="00B0F0"/>
              </a:solidFill>
              <a:latin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24955"/>
    </mc:Choice>
    <mc:Fallback xmlns="">
      <p:transition advTm="12495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335074"/>
            <a:ext cx="3393348" cy="490235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98250" y="2349028"/>
            <a:ext cx="8417320" cy="3081934"/>
          </a:xfrm>
          <a:prstGeom prst="rect">
            <a:avLst/>
          </a:prstGeom>
          <a:noFill/>
        </p:spPr>
        <p:txBody>
          <a:bodyPr wrap="square" rtlCol="0">
            <a:spAutoFit/>
          </a:bodyPr>
          <a:lstStyle/>
          <a:p>
            <a:pPr algn="r" rtl="1">
              <a:lnSpc>
                <a:spcPct val="200000"/>
              </a:lnSpc>
            </a:pPr>
            <a:r>
              <a:rPr lang="ar-SA" sz="2000" b="1" dirty="0" smtClean="0"/>
              <a:t> </a:t>
            </a:r>
            <a:r>
              <a:rPr lang="ar-SA" sz="2000" b="1" dirty="0" smtClean="0">
                <a:solidFill>
                  <a:srgbClr val="C00000"/>
                </a:solidFill>
              </a:rPr>
              <a:t>4. الرسم </a:t>
            </a:r>
            <a:r>
              <a:rPr lang="ar-SA" sz="2000" b="1" dirty="0">
                <a:solidFill>
                  <a:srgbClr val="C00000"/>
                </a:solidFill>
              </a:rPr>
              <a:t>الرقمي </a:t>
            </a:r>
            <a:r>
              <a:rPr lang="ar-SA" sz="2000" b="1" dirty="0" smtClean="0">
                <a:solidFill>
                  <a:srgbClr val="C00000"/>
                </a:solidFill>
              </a:rPr>
              <a:t>للخلفيات </a:t>
            </a:r>
            <a:r>
              <a:rPr lang="en-US" sz="2000" b="1" dirty="0">
                <a:solidFill>
                  <a:srgbClr val="C00000"/>
                </a:solidFill>
              </a:rPr>
              <a:t>Matte Painting </a:t>
            </a:r>
            <a:endParaRPr lang="ar-SA" sz="2000" b="1" dirty="0">
              <a:solidFill>
                <a:srgbClr val="C00000"/>
              </a:solidFill>
            </a:endParaRPr>
          </a:p>
          <a:p>
            <a:pPr algn="r" rtl="1">
              <a:lnSpc>
                <a:spcPct val="200000"/>
              </a:lnSpc>
            </a:pPr>
            <a:r>
              <a:rPr lang="ar-SA" sz="2000" dirty="0"/>
              <a:t>هي تقنية تستخدم لإنشاء </a:t>
            </a:r>
            <a:r>
              <a:rPr lang="ar-SA" sz="2000" b="1" dirty="0"/>
              <a:t>خلفيات رقمية مفصلة</a:t>
            </a:r>
            <a:r>
              <a:rPr lang="ar-SA" sz="2000" dirty="0"/>
              <a:t> تمثل أماكن خيالية أو يصعب تصويرها في الواقع.</a:t>
            </a:r>
          </a:p>
          <a:p>
            <a:pPr algn="r" rtl="1">
              <a:lnSpc>
                <a:spcPct val="200000"/>
              </a:lnSpc>
            </a:pPr>
            <a:r>
              <a:rPr lang="ar-SA" sz="2000" dirty="0"/>
              <a:t>يمكن أن تكون لوحة مرسومة رقمياً أو صورة مركبة من عناصر متعددة.</a:t>
            </a:r>
          </a:p>
          <a:p>
            <a:pPr algn="r" rtl="1">
              <a:lnSpc>
                <a:spcPct val="200000"/>
              </a:lnSpc>
            </a:pPr>
            <a:r>
              <a:rPr lang="ar-SA" sz="2000" b="1" dirty="0"/>
              <a:t>الهدف:</a:t>
            </a:r>
            <a:r>
              <a:rPr lang="ar-SA" sz="2000" dirty="0"/>
              <a:t> توفير بيئات ضخمة مثل القلاع، المدن القديمة، أو الكواكب البعيدة بتكلفة منخفضة.</a:t>
            </a:r>
          </a:p>
          <a:p>
            <a:pPr algn="r" rtl="1">
              <a:lnSpc>
                <a:spcPct val="200000"/>
              </a:lnSpc>
            </a:pPr>
            <a:r>
              <a:rPr lang="ar-SA" sz="2000" b="1" dirty="0"/>
              <a:t>البرامج المستخدمة:</a:t>
            </a:r>
            <a:r>
              <a:rPr lang="ar-SA" sz="2000" dirty="0"/>
              <a:t> </a:t>
            </a:r>
            <a:r>
              <a:rPr lang="en-US" sz="2000" i="1" dirty="0"/>
              <a:t>Photoshop، Nuke، After Effects.</a:t>
            </a:r>
            <a:endParaRPr lang="en-US" sz="2000" dirty="0"/>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586699"/>
          </a:xfrm>
          <a:prstGeom prst="rect">
            <a:avLst/>
          </a:prstGeom>
          <a:noFill/>
        </p:spPr>
        <p:txBody>
          <a:bodyPr wrap="square" rtlCol="0">
            <a:spAutoFit/>
          </a:bodyPr>
          <a:lstStyle/>
          <a:p>
            <a:pPr lvl="0" algn="ctr" rtl="1">
              <a:lnSpc>
                <a:spcPct val="150000"/>
              </a:lnSpc>
              <a:spcBef>
                <a:spcPct val="20000"/>
              </a:spcBef>
            </a:pPr>
            <a:r>
              <a:rPr lang="ar-SA" sz="2400" b="1" dirty="0">
                <a:solidFill>
                  <a:srgbClr val="00B0F0"/>
                </a:solidFill>
              </a:rPr>
              <a:t>تصنيفات المؤثرات البصرية </a:t>
            </a:r>
            <a:r>
              <a:rPr lang="en-US" sz="2400" b="1" dirty="0">
                <a:solidFill>
                  <a:srgbClr val="00B0F0"/>
                </a:solidFill>
              </a:rPr>
              <a:t>VFX Categories</a:t>
            </a:r>
            <a:r>
              <a:rPr lang="ar-SA" sz="2400" b="1" dirty="0">
                <a:solidFill>
                  <a:srgbClr val="00B0F0"/>
                </a:solidFill>
              </a:rPr>
              <a:t> </a:t>
            </a:r>
            <a:endParaRPr lang="ar-SA" sz="2400" b="1" dirty="0">
              <a:solidFill>
                <a:srgbClr val="00B0F0"/>
              </a:solidFill>
              <a:latin typeface="Arial" panose="020B0604020202020204" pitchFamily="34" charset="0"/>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96745"/>
    </mc:Choice>
    <mc:Fallback xmlns="">
      <p:transition advTm="967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169556" y="2237318"/>
            <a:ext cx="7287011" cy="4022052"/>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p:cNvSpPr txBox="1"/>
          <p:nvPr/>
        </p:nvSpPr>
        <p:spPr>
          <a:xfrm>
            <a:off x="5813061" y="2015850"/>
            <a:ext cx="4033977" cy="820417"/>
          </a:xfrm>
          <a:prstGeom prst="rect">
            <a:avLst/>
          </a:prstGeom>
          <a:noFill/>
        </p:spPr>
        <p:txBody>
          <a:bodyPr wrap="square" rtlCol="0">
            <a:spAutoFit/>
          </a:bodyPr>
          <a:lstStyle/>
          <a:p>
            <a:pPr algn="ctr" rtl="1">
              <a:lnSpc>
                <a:spcPct val="200000"/>
              </a:lnSpc>
            </a:pPr>
            <a:r>
              <a:rPr lang="ar-SA" sz="2800" b="1" dirty="0">
                <a:solidFill>
                  <a:srgbClr val="00B0F0"/>
                </a:solidFill>
              </a:rPr>
              <a:t>المؤثرات الصوتية</a:t>
            </a: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1351"/>
    </mc:Choice>
    <mc:Fallback xmlns="">
      <p:transition advTm="1135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35074"/>
            <a:ext cx="3420718" cy="197643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09274" y="2426687"/>
            <a:ext cx="8417320" cy="4247317"/>
          </a:xfrm>
          <a:prstGeom prst="rect">
            <a:avLst/>
          </a:prstGeom>
          <a:noFill/>
        </p:spPr>
        <p:txBody>
          <a:bodyPr wrap="square" rtlCol="0">
            <a:spAutoFit/>
          </a:bodyPr>
          <a:lstStyle/>
          <a:p>
            <a:pPr algn="r" rtl="1">
              <a:lnSpc>
                <a:spcPct val="150000"/>
              </a:lnSpc>
            </a:pPr>
            <a:r>
              <a:rPr lang="ar-SA" dirty="0">
                <a:cs typeface="+mj-cs"/>
              </a:rPr>
              <a:t>المؤثرات الصوتية هي </a:t>
            </a:r>
            <a:r>
              <a:rPr lang="ar-SA" b="1" dirty="0">
                <a:cs typeface="+mj-cs"/>
              </a:rPr>
              <a:t>تعديلات إلكترونية</a:t>
            </a:r>
            <a:r>
              <a:rPr lang="ar-SA" dirty="0">
                <a:cs typeface="+mj-cs"/>
              </a:rPr>
              <a:t> أو </a:t>
            </a:r>
            <a:r>
              <a:rPr lang="ar-SA" b="1" dirty="0">
                <a:cs typeface="+mj-cs"/>
              </a:rPr>
              <a:t>إضافات صوتية</a:t>
            </a:r>
            <a:r>
              <a:rPr lang="ar-SA" dirty="0">
                <a:cs typeface="+mj-cs"/>
              </a:rPr>
              <a:t> تُطبَّق على الإشارات الصوتية بهدف تحسينها أو إضفاء طابع خاص عليها.</a:t>
            </a:r>
            <a:br>
              <a:rPr lang="ar-SA" dirty="0">
                <a:cs typeface="+mj-cs"/>
              </a:rPr>
            </a:br>
            <a:r>
              <a:rPr lang="ar-SA" dirty="0">
                <a:cs typeface="+mj-cs"/>
              </a:rPr>
              <a:t>قد تكون المؤثرات بسيطة مثل التحكم في شدة الصوت </a:t>
            </a:r>
            <a:r>
              <a:rPr lang="en-US" dirty="0" smtClean="0">
                <a:cs typeface="+mj-cs"/>
              </a:rPr>
              <a:t>Volume)</a:t>
            </a:r>
            <a:r>
              <a:rPr lang="ar-SA" dirty="0" smtClean="0">
                <a:cs typeface="+mj-cs"/>
              </a:rPr>
              <a:t>)</a:t>
            </a:r>
            <a:r>
              <a:rPr lang="en-US" dirty="0" smtClean="0">
                <a:cs typeface="+mj-cs"/>
              </a:rPr>
              <a:t>، </a:t>
            </a:r>
            <a:r>
              <a:rPr lang="ar-SA" dirty="0">
                <a:cs typeface="+mj-cs"/>
              </a:rPr>
              <a:t>أو معقدة مثل محاكاة صوت قاعة أو كهف عبر تأثيرات الصدى </a:t>
            </a:r>
            <a:r>
              <a:rPr lang="ar-SA" dirty="0" smtClean="0">
                <a:cs typeface="+mj-cs"/>
              </a:rPr>
              <a:t>(</a:t>
            </a:r>
            <a:r>
              <a:rPr lang="en-US" dirty="0">
                <a:cs typeface="+mj-cs"/>
              </a:rPr>
              <a:t>Reverb</a:t>
            </a:r>
            <a:r>
              <a:rPr lang="ar-SA" dirty="0" smtClean="0">
                <a:cs typeface="+mj-cs"/>
              </a:rPr>
              <a:t>)</a:t>
            </a:r>
          </a:p>
          <a:p>
            <a:pPr algn="r" rtl="1">
              <a:lnSpc>
                <a:spcPct val="150000"/>
              </a:lnSpc>
            </a:pPr>
            <a:r>
              <a:rPr lang="ar-SA" b="1" dirty="0">
                <a:solidFill>
                  <a:srgbClr val="C00000"/>
                </a:solidFill>
                <a:cs typeface="+mj-cs"/>
              </a:rPr>
              <a:t>أهمية المؤثرات الصوتية</a:t>
            </a:r>
          </a:p>
          <a:p>
            <a:pPr marL="285750" indent="-285750" algn="r" rtl="1">
              <a:lnSpc>
                <a:spcPct val="150000"/>
              </a:lnSpc>
              <a:buFont typeface="Wingdings" panose="05000000000000000000" pitchFamily="2" charset="2"/>
              <a:buChar char="§"/>
            </a:pPr>
            <a:r>
              <a:rPr lang="ar-SA" dirty="0">
                <a:cs typeface="+mj-cs"/>
              </a:rPr>
              <a:t>تعزز </a:t>
            </a:r>
            <a:r>
              <a:rPr lang="ar-SA" b="1" dirty="0">
                <a:cs typeface="+mj-cs"/>
              </a:rPr>
              <a:t>الواقعية</a:t>
            </a:r>
            <a:r>
              <a:rPr lang="ar-SA" dirty="0">
                <a:cs typeface="+mj-cs"/>
              </a:rPr>
              <a:t> في المشاهد السينمائية أو الألعاب.</a:t>
            </a:r>
          </a:p>
          <a:p>
            <a:pPr marL="285750" indent="-285750" algn="r" rtl="1">
              <a:lnSpc>
                <a:spcPct val="150000"/>
              </a:lnSpc>
              <a:buFont typeface="Wingdings" panose="05000000000000000000" pitchFamily="2" charset="2"/>
              <a:buChar char="§"/>
            </a:pPr>
            <a:r>
              <a:rPr lang="ar-SA" dirty="0">
                <a:cs typeface="+mj-cs"/>
              </a:rPr>
              <a:t>تضيف </a:t>
            </a:r>
            <a:r>
              <a:rPr lang="ar-SA" b="1" dirty="0">
                <a:cs typeface="+mj-cs"/>
              </a:rPr>
              <a:t>العمق والتوازن</a:t>
            </a:r>
            <a:r>
              <a:rPr lang="ar-SA" dirty="0">
                <a:cs typeface="+mj-cs"/>
              </a:rPr>
              <a:t> في التسجيلات الموسيقية.</a:t>
            </a:r>
          </a:p>
          <a:p>
            <a:pPr marL="285750" indent="-285750" algn="r" rtl="1">
              <a:lnSpc>
                <a:spcPct val="150000"/>
              </a:lnSpc>
              <a:buFont typeface="Wingdings" panose="05000000000000000000" pitchFamily="2" charset="2"/>
              <a:buChar char="§"/>
            </a:pPr>
            <a:r>
              <a:rPr lang="ar-SA" dirty="0">
                <a:cs typeface="+mj-cs"/>
              </a:rPr>
              <a:t>تُستخدم للتعبير عن </a:t>
            </a:r>
            <a:r>
              <a:rPr lang="ar-SA" b="1" dirty="0">
                <a:cs typeface="+mj-cs"/>
              </a:rPr>
              <a:t>المشاعر</a:t>
            </a:r>
            <a:r>
              <a:rPr lang="ar-SA" dirty="0">
                <a:cs typeface="+mj-cs"/>
              </a:rPr>
              <a:t> أو </a:t>
            </a:r>
            <a:r>
              <a:rPr lang="ar-SA" b="1" dirty="0">
                <a:cs typeface="+mj-cs"/>
              </a:rPr>
              <a:t>المزاج العام</a:t>
            </a:r>
            <a:r>
              <a:rPr lang="ar-SA" dirty="0">
                <a:cs typeface="+mj-cs"/>
              </a:rPr>
              <a:t> في المشهد (توتر، فرح، خوف...).</a:t>
            </a:r>
          </a:p>
          <a:p>
            <a:pPr marL="285750" indent="-285750" algn="r" rtl="1">
              <a:lnSpc>
                <a:spcPct val="150000"/>
              </a:lnSpc>
              <a:buFont typeface="Wingdings" panose="05000000000000000000" pitchFamily="2" charset="2"/>
              <a:buChar char="§"/>
            </a:pPr>
            <a:r>
              <a:rPr lang="ar-SA" dirty="0">
                <a:cs typeface="+mj-cs"/>
              </a:rPr>
              <a:t>تساعد في </a:t>
            </a:r>
            <a:r>
              <a:rPr lang="ar-SA" b="1" dirty="0">
                <a:cs typeface="+mj-cs"/>
              </a:rPr>
              <a:t>إخفاء العيوب</a:t>
            </a:r>
            <a:r>
              <a:rPr lang="ar-SA" dirty="0">
                <a:cs typeface="+mj-cs"/>
              </a:rPr>
              <a:t> في التسجيل الأصلي أو تحسين وضوح الحوار.</a:t>
            </a:r>
          </a:p>
          <a:p>
            <a:pPr algn="r" rtl="1">
              <a:lnSpc>
                <a:spcPct val="150000"/>
              </a:lnSpc>
            </a:pPr>
            <a:endParaRPr lang="ar-SA"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4570720" y="1231914"/>
            <a:ext cx="6709811" cy="725648"/>
          </a:xfrm>
          <a:prstGeom prst="rect">
            <a:avLst/>
          </a:prstGeom>
          <a:noFill/>
        </p:spPr>
        <p:txBody>
          <a:bodyPr wrap="square" rtlCol="0">
            <a:spAutoFit/>
          </a:bodyPr>
          <a:lstStyle/>
          <a:p>
            <a:pPr algn="ctr" rtl="1">
              <a:lnSpc>
                <a:spcPct val="200000"/>
              </a:lnSpc>
            </a:pPr>
            <a:r>
              <a:rPr lang="ar-SA" sz="2400" b="1" dirty="0">
                <a:solidFill>
                  <a:srgbClr val="00B0F0"/>
                </a:solidFill>
              </a:rPr>
              <a:t>المؤثرات الصوتية</a:t>
            </a:r>
            <a:endParaRPr lang="ar-SA" sz="2400" b="1" dirty="0">
              <a:solidFill>
                <a:srgbClr val="00B0F0"/>
              </a:solidFill>
              <a:cs typeface="+mj-cs"/>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176253"/>
    </mc:Choice>
    <mc:Fallback xmlns="">
      <p:transition advTm="17625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448011" y="87528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3896" y="876164"/>
            <a:ext cx="3454900" cy="207501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261946" y="2355487"/>
            <a:ext cx="8826194" cy="4247317"/>
          </a:xfrm>
          <a:prstGeom prst="rect">
            <a:avLst/>
          </a:prstGeom>
          <a:noFill/>
        </p:spPr>
        <p:txBody>
          <a:bodyPr wrap="square" rtlCol="0">
            <a:spAutoFit/>
          </a:bodyPr>
          <a:lstStyle/>
          <a:p>
            <a:pPr algn="r" rtl="1"/>
            <a:r>
              <a:rPr lang="ar-SA" b="1" dirty="0" smtClean="0">
                <a:solidFill>
                  <a:srgbClr val="C00000"/>
                </a:solidFill>
                <a:cs typeface="+mj-cs"/>
              </a:rPr>
              <a:t>التردد </a:t>
            </a:r>
            <a:r>
              <a:rPr lang="ar-SA" b="1" dirty="0">
                <a:solidFill>
                  <a:srgbClr val="C00000"/>
                </a:solidFill>
                <a:cs typeface="+mj-cs"/>
              </a:rPr>
              <a:t>(</a:t>
            </a:r>
            <a:r>
              <a:rPr lang="en-US" b="1" dirty="0" smtClean="0">
                <a:solidFill>
                  <a:srgbClr val="C00000"/>
                </a:solidFill>
                <a:cs typeface="+mj-cs"/>
              </a:rPr>
              <a:t>Reverb</a:t>
            </a:r>
            <a:r>
              <a:rPr lang="ar-SA" b="1" dirty="0">
                <a:solidFill>
                  <a:srgbClr val="C00000"/>
                </a:solidFill>
                <a:cs typeface="+mj-cs"/>
              </a:rPr>
              <a:t>)</a:t>
            </a:r>
            <a:r>
              <a:rPr lang="en-US" dirty="0">
                <a:cs typeface="+mj-cs"/>
              </a:rPr>
              <a:t/>
            </a:r>
            <a:br>
              <a:rPr lang="en-US" dirty="0">
                <a:cs typeface="+mj-cs"/>
              </a:rPr>
            </a:br>
            <a:r>
              <a:rPr lang="ar-SA" dirty="0">
                <a:cs typeface="+mj-cs"/>
              </a:rPr>
              <a:t>يُستخدم لمحاكاة انعكاسات الصوت في بيئات مختلفة مثل القاعات أو الغرف الصغيرة، ويُضيف إحساسًا بالعمق والبعد.</a:t>
            </a:r>
          </a:p>
          <a:p>
            <a:pPr algn="r" rtl="1"/>
            <a:r>
              <a:rPr lang="ar-SA" b="1" dirty="0" smtClean="0">
                <a:solidFill>
                  <a:srgbClr val="C00000"/>
                </a:solidFill>
                <a:cs typeface="+mj-cs"/>
              </a:rPr>
              <a:t>التأخير (</a:t>
            </a:r>
            <a:r>
              <a:rPr lang="en-US" b="1" dirty="0">
                <a:solidFill>
                  <a:srgbClr val="C00000"/>
                </a:solidFill>
                <a:cs typeface="+mj-cs"/>
              </a:rPr>
              <a:t>Delay</a:t>
            </a:r>
            <a:r>
              <a:rPr lang="ar-SA" b="1" dirty="0" smtClean="0">
                <a:solidFill>
                  <a:srgbClr val="C00000"/>
                </a:solidFill>
                <a:cs typeface="+mj-cs"/>
              </a:rPr>
              <a:t>)</a:t>
            </a:r>
            <a:r>
              <a:rPr lang="en-US" dirty="0">
                <a:cs typeface="+mj-cs"/>
              </a:rPr>
              <a:t/>
            </a:r>
            <a:br>
              <a:rPr lang="en-US" dirty="0">
                <a:cs typeface="+mj-cs"/>
              </a:rPr>
            </a:br>
            <a:r>
              <a:rPr lang="ar-SA" dirty="0">
                <a:cs typeface="+mj-cs"/>
              </a:rPr>
              <a:t>يقوم بتكرار الصوت بعد فترة زمنية محددة، ويُستخدم في الموسيقى والغناء لإضفاء حركة وفضاء على التسجيل.</a:t>
            </a:r>
          </a:p>
          <a:p>
            <a:pPr algn="r" rtl="1"/>
            <a:r>
              <a:rPr lang="ar-SA" b="1" dirty="0">
                <a:solidFill>
                  <a:srgbClr val="C00000"/>
                </a:solidFill>
                <a:cs typeface="+mj-cs"/>
              </a:rPr>
              <a:t>الصدى (</a:t>
            </a:r>
            <a:r>
              <a:rPr lang="en-US" b="1" dirty="0" smtClean="0">
                <a:solidFill>
                  <a:srgbClr val="C00000"/>
                </a:solidFill>
                <a:cs typeface="+mj-cs"/>
              </a:rPr>
              <a:t>Echo</a:t>
            </a:r>
            <a:r>
              <a:rPr lang="ar-SA" b="1" dirty="0" smtClean="0">
                <a:solidFill>
                  <a:srgbClr val="C00000"/>
                </a:solidFill>
                <a:cs typeface="+mj-cs"/>
              </a:rPr>
              <a:t>)</a:t>
            </a:r>
            <a:r>
              <a:rPr lang="en-US" dirty="0">
                <a:cs typeface="+mj-cs"/>
              </a:rPr>
              <a:t/>
            </a:r>
            <a:br>
              <a:rPr lang="en-US" dirty="0">
                <a:cs typeface="+mj-cs"/>
              </a:rPr>
            </a:br>
            <a:r>
              <a:rPr lang="ar-SA" dirty="0">
                <a:cs typeface="+mj-cs"/>
              </a:rPr>
              <a:t>يُعد شكلًا من أشكال التأخير الطويل، حيث يسمع المستمع الصوت يتكرر بشكل واضح كما في الجبال أو الأنفاق.</a:t>
            </a:r>
          </a:p>
          <a:p>
            <a:pPr algn="r" rtl="1"/>
            <a:r>
              <a:rPr lang="ar-SA" b="1" dirty="0">
                <a:solidFill>
                  <a:srgbClr val="C00000"/>
                </a:solidFill>
                <a:cs typeface="+mj-cs"/>
              </a:rPr>
              <a:t>التشويه (</a:t>
            </a:r>
            <a:r>
              <a:rPr lang="en-US" b="1" dirty="0" smtClean="0">
                <a:solidFill>
                  <a:srgbClr val="C00000"/>
                </a:solidFill>
                <a:cs typeface="+mj-cs"/>
              </a:rPr>
              <a:t>Distortion</a:t>
            </a:r>
            <a:r>
              <a:rPr lang="ar-SA" b="1" dirty="0" smtClean="0">
                <a:solidFill>
                  <a:srgbClr val="C00000"/>
                </a:solidFill>
                <a:cs typeface="+mj-cs"/>
              </a:rPr>
              <a:t>)</a:t>
            </a:r>
            <a:r>
              <a:rPr lang="en-US" dirty="0">
                <a:cs typeface="+mj-cs"/>
              </a:rPr>
              <a:t/>
            </a:r>
            <a:br>
              <a:rPr lang="en-US" dirty="0">
                <a:cs typeface="+mj-cs"/>
              </a:rPr>
            </a:br>
            <a:r>
              <a:rPr lang="ar-SA" dirty="0">
                <a:cs typeface="+mj-cs"/>
              </a:rPr>
              <a:t>يُغيّر شكل الموجة الصوتية ويضيف طابعًا قويًا أو خشنًا، ويُستخدم بكثرة في موسيقى الروك والجيتار الكهربائي.</a:t>
            </a:r>
          </a:p>
          <a:p>
            <a:pPr algn="r" rtl="1"/>
            <a:r>
              <a:rPr lang="ar-SA" b="1" dirty="0">
                <a:solidFill>
                  <a:srgbClr val="C00000"/>
                </a:solidFill>
                <a:cs typeface="+mj-cs"/>
              </a:rPr>
              <a:t>الكورس (</a:t>
            </a:r>
            <a:r>
              <a:rPr lang="en-US" b="1" dirty="0" smtClean="0">
                <a:solidFill>
                  <a:srgbClr val="C00000"/>
                </a:solidFill>
                <a:cs typeface="+mj-cs"/>
              </a:rPr>
              <a:t>Chorus</a:t>
            </a:r>
            <a:r>
              <a:rPr lang="ar-SA" b="1" dirty="0" smtClean="0">
                <a:solidFill>
                  <a:srgbClr val="C00000"/>
                </a:solidFill>
                <a:cs typeface="+mj-cs"/>
              </a:rPr>
              <a:t>)</a:t>
            </a:r>
            <a:r>
              <a:rPr lang="en-US" dirty="0">
                <a:cs typeface="+mj-cs"/>
              </a:rPr>
              <a:t/>
            </a:r>
            <a:br>
              <a:rPr lang="en-US" dirty="0">
                <a:cs typeface="+mj-cs"/>
              </a:rPr>
            </a:br>
            <a:r>
              <a:rPr lang="ar-SA" dirty="0">
                <a:cs typeface="+mj-cs"/>
              </a:rPr>
              <a:t>يُضاعف الإشارة الصوتية ويُحدث اختلافًا بسيطًا في التردد والزمن، مما يجعل الصوت يبدو وكأن عدة مصادر تؤديه في الوقت نفسه.</a:t>
            </a:r>
          </a:p>
          <a:p>
            <a:pPr algn="r" rtl="1"/>
            <a:r>
              <a:rPr lang="ar-SA" b="1" dirty="0">
                <a:solidFill>
                  <a:srgbClr val="C00000"/>
                </a:solidFill>
                <a:cs typeface="+mj-cs"/>
              </a:rPr>
              <a:t>الفلنجر (</a:t>
            </a:r>
            <a:r>
              <a:rPr lang="en-US" b="1" dirty="0" err="1" smtClean="0">
                <a:solidFill>
                  <a:srgbClr val="C00000"/>
                </a:solidFill>
                <a:cs typeface="+mj-cs"/>
              </a:rPr>
              <a:t>Flanger</a:t>
            </a:r>
            <a:r>
              <a:rPr lang="ar-SA" b="1" dirty="0" smtClean="0">
                <a:solidFill>
                  <a:srgbClr val="C00000"/>
                </a:solidFill>
                <a:cs typeface="+mj-cs"/>
              </a:rPr>
              <a:t>)</a:t>
            </a:r>
            <a:r>
              <a:rPr lang="en-US" dirty="0">
                <a:cs typeface="+mj-cs"/>
              </a:rPr>
              <a:t/>
            </a:r>
            <a:br>
              <a:rPr lang="en-US" dirty="0">
                <a:cs typeface="+mj-cs"/>
              </a:rPr>
            </a:br>
            <a:r>
              <a:rPr lang="ar-SA" dirty="0">
                <a:cs typeface="+mj-cs"/>
              </a:rPr>
              <a:t>يعتمد على دمج الصوت الأصلي مع نسخة مؤخرة زمنيًا، محدثًا تأثيرًا يشبه "الصفير أو الموجة".</a:t>
            </a:r>
          </a:p>
          <a:p>
            <a:pPr algn="r" rtl="1"/>
            <a:r>
              <a:rPr lang="ar-SA" b="1" dirty="0">
                <a:solidFill>
                  <a:srgbClr val="C00000"/>
                </a:solidFill>
                <a:cs typeface="+mj-cs"/>
              </a:rPr>
              <a:t>الضغط (</a:t>
            </a:r>
            <a:r>
              <a:rPr lang="en-US" b="1" dirty="0" smtClean="0">
                <a:solidFill>
                  <a:srgbClr val="C00000"/>
                </a:solidFill>
                <a:cs typeface="+mj-cs"/>
              </a:rPr>
              <a:t>Compressor</a:t>
            </a:r>
            <a:r>
              <a:rPr lang="ar-SA" b="1" dirty="0" smtClean="0">
                <a:solidFill>
                  <a:srgbClr val="C00000"/>
                </a:solidFill>
                <a:cs typeface="+mj-cs"/>
              </a:rPr>
              <a:t>)</a:t>
            </a:r>
            <a:r>
              <a:rPr lang="en-US" dirty="0">
                <a:cs typeface="+mj-cs"/>
              </a:rPr>
              <a:t/>
            </a:r>
            <a:br>
              <a:rPr lang="en-US" dirty="0">
                <a:cs typeface="+mj-cs"/>
              </a:rPr>
            </a:br>
            <a:r>
              <a:rPr lang="ar-SA" dirty="0">
                <a:cs typeface="+mj-cs"/>
              </a:rPr>
              <a:t>يقلل الفروق بين الأصوات العالية والمنخفضة، ليجعل الصوت أكثر توازنًا واحترافية.</a:t>
            </a:r>
          </a:p>
        </p:txBody>
      </p:sp>
      <p:sp>
        <p:nvSpPr>
          <p:cNvPr id="18" name="TextBox 17"/>
          <p:cNvSpPr txBox="1"/>
          <p:nvPr/>
        </p:nvSpPr>
        <p:spPr>
          <a:xfrm>
            <a:off x="3516374" y="985568"/>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76426" y="1001441"/>
            <a:ext cx="5377933" cy="461665"/>
          </a:xfrm>
          <a:prstGeom prst="rect">
            <a:avLst/>
          </a:prstGeom>
          <a:noFill/>
        </p:spPr>
        <p:txBody>
          <a:bodyPr wrap="square" rtlCol="0">
            <a:spAutoFit/>
          </a:bodyPr>
          <a:lstStyle/>
          <a:p>
            <a:r>
              <a:rPr lang="ar-SA" sz="2400" b="1" dirty="0">
                <a:solidFill>
                  <a:srgbClr val="00B0F0"/>
                </a:solidFill>
              </a:rPr>
              <a:t>أنواع المؤثرات الصوتية الأساسية</a:t>
            </a: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2870280"/>
            <a:ext cx="3451004" cy="2341241"/>
          </a:xfrm>
          <a:prstGeom prst="rect">
            <a:avLst/>
          </a:prstGeom>
        </p:spPr>
      </p:pic>
      <p:pic>
        <p:nvPicPr>
          <p:cNvPr id="4" name="Picture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3" y="5211522"/>
            <a:ext cx="3454900" cy="1587095"/>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249379"/>
    </mc:Choice>
    <mc:Fallback xmlns="">
      <p:transition advTm="2493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159340" y="1766698"/>
            <a:ext cx="5808277" cy="332460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p:cNvSpPr txBox="1"/>
          <p:nvPr/>
        </p:nvSpPr>
        <p:spPr>
          <a:xfrm>
            <a:off x="6322657" y="1698593"/>
            <a:ext cx="3642344" cy="523220"/>
          </a:xfrm>
          <a:prstGeom prst="rect">
            <a:avLst/>
          </a:prstGeom>
          <a:noFill/>
        </p:spPr>
        <p:txBody>
          <a:bodyPr wrap="none" rtlCol="0">
            <a:spAutoFit/>
          </a:bodyPr>
          <a:lstStyle/>
          <a:p>
            <a:pPr lvl="0" algn="just" rtl="1">
              <a:defRPr/>
            </a:pPr>
            <a:r>
              <a:rPr lang="ar-SA" sz="2800" b="1" dirty="0">
                <a:solidFill>
                  <a:srgbClr val="00B0F0"/>
                </a:solidFill>
              </a:rPr>
              <a:t>استوديوهات التسجيل الصوتي</a:t>
            </a:r>
            <a:endParaRPr kumimoji="0" lang="ar-SA" sz="2800" b="1" i="0" u="none" strike="noStrike" kern="1200" cap="none" spc="0" normalizeH="0" baseline="0" noProof="0" dirty="0">
              <a:ln>
                <a:noFill/>
              </a:ln>
              <a:solidFill>
                <a:srgbClr val="00B0F0"/>
              </a:solidFill>
              <a:uLnTx/>
              <a:uFillTx/>
              <a:latin typeface="Tajawal Medium" panose="00000600000000000000" pitchFamily="2" charset="-78"/>
              <a:cs typeface="Times New Roman" panose="02020603050405020304" pitchFamily="18"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extLst>
      <p:ext uri="{BB962C8B-B14F-4D97-AF65-F5344CB8AC3E}">
        <p14:creationId xmlns:p14="http://schemas.microsoft.com/office/powerpoint/2010/main" val="2203772860"/>
      </p:ext>
    </p:extLst>
  </p:cSld>
  <p:clrMapOvr>
    <a:masterClrMapping/>
  </p:clrMapOvr>
  <mc:AlternateContent xmlns:mc="http://schemas.openxmlformats.org/markup-compatibility/2006" xmlns:p14="http://schemas.microsoft.com/office/powerpoint/2010/main">
    <mc:Choice Requires="p14">
      <p:transition p14:dur="0" advTm="20666"/>
    </mc:Choice>
    <mc:Fallback xmlns="">
      <p:transition advTm="2066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5304" y="1316959"/>
            <a:ext cx="3385474" cy="1704097"/>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1" y="4070307"/>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398210" y="2284302"/>
            <a:ext cx="8612109" cy="4247317"/>
          </a:xfrm>
          <a:prstGeom prst="rect">
            <a:avLst/>
          </a:prstGeom>
          <a:noFill/>
        </p:spPr>
        <p:txBody>
          <a:bodyPr wrap="square" rtlCol="0">
            <a:spAutoFit/>
          </a:bodyPr>
          <a:lstStyle/>
          <a:p>
            <a:pPr algn="r" rtl="1">
              <a:lnSpc>
                <a:spcPct val="150000"/>
              </a:lnSpc>
            </a:pPr>
            <a:r>
              <a:rPr lang="ar-SA" dirty="0"/>
              <a:t>تُعد </a:t>
            </a:r>
            <a:r>
              <a:rPr lang="ar-SA" b="1" dirty="0"/>
              <a:t>المعالجة الصوتية</a:t>
            </a:r>
            <a:r>
              <a:rPr lang="ar-SA" dirty="0"/>
              <a:t> من أهم عناصر تصميم استوديو التسجيل الاحترافي، إذ تهدف إلى </a:t>
            </a:r>
            <a:r>
              <a:rPr lang="ar-SA" b="1" dirty="0"/>
              <a:t>التحكم في انعكاسات الصوت</a:t>
            </a:r>
            <a:r>
              <a:rPr lang="ar-SA" dirty="0"/>
              <a:t> داخل الغرفة للحصول على صوت نقي ومتوازن دون صدى أو تداخلات مزعجة. وتشمل مكونات رئيسية تعمل معًا لتحقيق أفضل بيئة صوتية ممكنة</a:t>
            </a:r>
            <a:r>
              <a:rPr lang="ar-SA" dirty="0" smtClean="0"/>
              <a:t>:</a:t>
            </a:r>
          </a:p>
          <a:p>
            <a:pPr marL="285750" lvl="0" indent="-285750" algn="r" rtl="1" eaLnBrk="0" fontAlgn="base" hangingPunct="0">
              <a:lnSpc>
                <a:spcPct val="150000"/>
              </a:lnSpc>
              <a:spcBef>
                <a:spcPct val="0"/>
              </a:spcBef>
              <a:spcAft>
                <a:spcPct val="0"/>
              </a:spcAft>
              <a:buFont typeface="Wingdings" panose="05000000000000000000" pitchFamily="2" charset="2"/>
              <a:buChar char="§"/>
            </a:pPr>
            <a:r>
              <a:rPr lang="ar-SA" altLang="en-US" b="1" dirty="0">
                <a:solidFill>
                  <a:srgbClr val="C00000"/>
                </a:solidFill>
                <a:latin typeface="Arial" panose="020B0604020202020204" pitchFamily="34" charset="0"/>
              </a:rPr>
              <a:t>الهدف </a:t>
            </a:r>
            <a:r>
              <a:rPr lang="ar-SA" altLang="en-US" b="1" dirty="0" smtClean="0">
                <a:solidFill>
                  <a:srgbClr val="C00000"/>
                </a:solidFill>
                <a:latin typeface="Arial" panose="020B0604020202020204" pitchFamily="34" charset="0"/>
              </a:rPr>
              <a:t>الأساسي</a:t>
            </a:r>
            <a:r>
              <a:rPr lang="en-US" altLang="en-US" b="1" dirty="0" smtClean="0">
                <a:latin typeface="Arial" panose="020B0604020202020204" pitchFamily="34" charset="0"/>
                <a:cs typeface="Arial" panose="020B0604020202020204" pitchFamily="34" charset="0"/>
              </a:rPr>
              <a:t>:</a:t>
            </a:r>
            <a:r>
              <a:rPr lang="ar-SA" altLang="en-US" b="1" dirty="0" smtClean="0">
                <a:latin typeface="Arial" panose="020B0604020202020204" pitchFamily="34" charset="0"/>
                <a:cs typeface="Arial" panose="020B0604020202020204" pitchFamily="34" charset="0"/>
              </a:rPr>
              <a:t> </a:t>
            </a:r>
            <a:r>
              <a:rPr lang="ar-SA" altLang="en-US" dirty="0" smtClean="0">
                <a:latin typeface="Arial" panose="020B0604020202020204" pitchFamily="34" charset="0"/>
              </a:rPr>
              <a:t>تقليل </a:t>
            </a:r>
            <a:r>
              <a:rPr lang="ar-SA" altLang="en-US" dirty="0">
                <a:latin typeface="Arial" panose="020B0604020202020204" pitchFamily="34" charset="0"/>
              </a:rPr>
              <a:t>الانعكاسات الصوتية والسيطرة على الصدى</a:t>
            </a:r>
            <a:r>
              <a:rPr lang="en-US" altLang="en-US" dirty="0">
                <a:latin typeface="Arial" panose="020B0604020202020204" pitchFamily="34" charset="0"/>
              </a:rPr>
              <a:t> (Reverb) </a:t>
            </a:r>
            <a:r>
              <a:rPr lang="ar-SA" altLang="en-US" dirty="0">
                <a:latin typeface="Arial" panose="020B0604020202020204" pitchFamily="34" charset="0"/>
              </a:rPr>
              <a:t>داخل الغرفة، لضمان أن التسجيل يعكس الصوت الحقيقي للمصدر دون تشويه</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Wingdings" panose="05000000000000000000" pitchFamily="2" charset="2"/>
              <a:buChar char="§"/>
            </a:pPr>
            <a:r>
              <a:rPr lang="ar-SA" altLang="en-US" b="1" dirty="0" smtClean="0">
                <a:solidFill>
                  <a:srgbClr val="C00000"/>
                </a:solidFill>
                <a:latin typeface="Arial" panose="020B0604020202020204" pitchFamily="34" charset="0"/>
              </a:rPr>
              <a:t>الممتصات </a:t>
            </a:r>
            <a:r>
              <a:rPr lang="en-US" altLang="en-US" b="1" dirty="0" smtClean="0">
                <a:latin typeface="Arial" panose="020B0604020202020204" pitchFamily="34" charset="0"/>
                <a:cs typeface="Arial" panose="020B0604020202020204" pitchFamily="34" charset="0"/>
              </a:rPr>
              <a:t> </a:t>
            </a:r>
            <a:r>
              <a:rPr lang="en-US" altLang="en-US" b="1" dirty="0">
                <a:solidFill>
                  <a:srgbClr val="C00000"/>
                </a:solidFill>
                <a:latin typeface="Arial" panose="020B0604020202020204" pitchFamily="34" charset="0"/>
                <a:cs typeface="Arial" panose="020B0604020202020204" pitchFamily="34" charset="0"/>
              </a:rPr>
              <a:t>(Absorbers</a:t>
            </a:r>
            <a:r>
              <a:rPr lang="en-US" altLang="en-US" b="1" dirty="0" smtClean="0">
                <a:solidFill>
                  <a:srgbClr val="C00000"/>
                </a:solidFill>
                <a:latin typeface="Arial" panose="020B0604020202020204" pitchFamily="34" charset="0"/>
                <a:cs typeface="Arial" panose="020B0604020202020204" pitchFamily="34" charset="0"/>
              </a:rPr>
              <a:t>)</a:t>
            </a:r>
            <a:r>
              <a:rPr lang="ar-SA" altLang="en-US" b="1" dirty="0" smtClean="0">
                <a:solidFill>
                  <a:srgbClr val="C00000"/>
                </a:solidFill>
                <a:latin typeface="Arial" panose="020B0604020202020204" pitchFamily="34" charset="0"/>
                <a:cs typeface="Arial" panose="020B0604020202020204" pitchFamily="34" charset="0"/>
              </a:rPr>
              <a:t> </a:t>
            </a:r>
            <a:r>
              <a:rPr lang="ar-SA" altLang="en-US" dirty="0" smtClean="0">
                <a:latin typeface="Arial" panose="020B0604020202020204" pitchFamily="34" charset="0"/>
              </a:rPr>
              <a:t>تستخدم </a:t>
            </a:r>
            <a:r>
              <a:rPr lang="ar-SA" altLang="en-US" dirty="0">
                <a:latin typeface="Arial" panose="020B0604020202020204" pitchFamily="34" charset="0"/>
              </a:rPr>
              <a:t>لامتصاص الموجات الصوتية، خصوصًا في</a:t>
            </a:r>
            <a:r>
              <a:rPr lang="en-US" altLang="en-US" dirty="0">
                <a:latin typeface="Arial" panose="020B0604020202020204" pitchFamily="34" charset="0"/>
              </a:rPr>
              <a:t> </a:t>
            </a:r>
            <a:r>
              <a:rPr lang="ar-SA" altLang="en-US" b="1" dirty="0">
                <a:latin typeface="Arial" panose="020B0604020202020204" pitchFamily="34" charset="0"/>
              </a:rPr>
              <a:t>الترددات المتوسطة والعالية</a:t>
            </a:r>
            <a:r>
              <a:rPr lang="en-US" altLang="en-US" dirty="0">
                <a:latin typeface="Arial" panose="020B0604020202020204" pitchFamily="34" charset="0"/>
              </a:rPr>
              <a:t>، </a:t>
            </a:r>
            <a:r>
              <a:rPr lang="ar-SA" altLang="en-US" dirty="0">
                <a:latin typeface="Arial" panose="020B0604020202020204" pitchFamily="34" charset="0"/>
              </a:rPr>
              <a:t>مما يقلل الصدى والترددات المنعكسة.</a:t>
            </a:r>
            <a:r>
              <a:rPr lang="en-US" altLang="en-US" dirty="0">
                <a:latin typeface="Arial" panose="020B0604020202020204" pitchFamily="34" charset="0"/>
              </a:rPr>
              <a:t/>
            </a:r>
            <a:br>
              <a:rPr lang="en-US" altLang="en-US" dirty="0">
                <a:latin typeface="Arial" panose="020B0604020202020204" pitchFamily="34" charset="0"/>
              </a:rPr>
            </a:br>
            <a:r>
              <a:rPr lang="ar-SA" altLang="en-US" b="1" dirty="0" smtClean="0">
                <a:latin typeface="Arial" panose="020B0604020202020204" pitchFamily="34" charset="0"/>
              </a:rPr>
              <a:t>من </a:t>
            </a:r>
            <a:r>
              <a:rPr lang="ar-SA" altLang="en-US" b="1" dirty="0">
                <a:latin typeface="Arial" panose="020B0604020202020204" pitchFamily="34" charset="0"/>
              </a:rPr>
              <a:t>أمثلتها</a:t>
            </a:r>
            <a:r>
              <a:rPr lang="en-US" altLang="en-US" b="1"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Wingdings" panose="05000000000000000000" pitchFamily="2" charset="2"/>
              <a:buChar char="§"/>
            </a:pPr>
            <a:r>
              <a:rPr lang="ar-SA" altLang="en-US" b="1" dirty="0">
                <a:latin typeface="Arial" panose="020B0604020202020204" pitchFamily="34" charset="0"/>
              </a:rPr>
              <a:t>الإسفنج الهرمي</a:t>
            </a:r>
            <a:r>
              <a:rPr lang="en-US" altLang="en-US" b="1" dirty="0">
                <a:latin typeface="Arial" panose="020B0604020202020204" pitchFamily="34" charset="0"/>
                <a:cs typeface="Arial" panose="020B0604020202020204" pitchFamily="34" charset="0"/>
              </a:rPr>
              <a:t> (Acoustic Foam Panels)</a:t>
            </a:r>
            <a:r>
              <a:rPr lang="en-US" altLang="en-US" dirty="0">
                <a:latin typeface="Arial" panose="020B0604020202020204" pitchFamily="34" charset="0"/>
              </a:rPr>
              <a:t>: </a:t>
            </a:r>
            <a:r>
              <a:rPr lang="ar-SA" altLang="en-US" dirty="0">
                <a:latin typeface="Arial" panose="020B0604020202020204" pitchFamily="34" charset="0"/>
              </a:rPr>
              <a:t>يُثبت على الجدران لامتصاص الصوت</a:t>
            </a:r>
            <a:r>
              <a:rPr lang="en-US" altLang="en-US" dirty="0">
                <a:latin typeface="Arial" panose="020B0604020202020204" pitchFamily="34" charset="0"/>
              </a:rPr>
              <a:t>.</a:t>
            </a:r>
          </a:p>
          <a:p>
            <a:pPr marL="285750" lvl="0" indent="-285750" algn="r" rtl="1" eaLnBrk="0" fontAlgn="base" hangingPunct="0">
              <a:lnSpc>
                <a:spcPct val="150000"/>
              </a:lnSpc>
              <a:spcBef>
                <a:spcPct val="0"/>
              </a:spcBef>
              <a:spcAft>
                <a:spcPct val="0"/>
              </a:spcAft>
              <a:buFont typeface="Wingdings" panose="05000000000000000000" pitchFamily="2" charset="2"/>
              <a:buChar char="§"/>
            </a:pPr>
            <a:r>
              <a:rPr lang="ar-SA" altLang="en-US" b="1" dirty="0">
                <a:latin typeface="Arial" panose="020B0604020202020204" pitchFamily="34" charset="0"/>
              </a:rPr>
              <a:t>الألواح الصوفية</a:t>
            </a:r>
            <a:r>
              <a:rPr lang="en-US" altLang="en-US" b="1" dirty="0">
                <a:latin typeface="Arial" panose="020B0604020202020204" pitchFamily="34" charset="0"/>
                <a:cs typeface="Arial" panose="020B0604020202020204" pitchFamily="34" charset="0"/>
              </a:rPr>
              <a:t> (Mineral Wool Panels)</a:t>
            </a:r>
            <a:r>
              <a:rPr lang="en-US" altLang="en-US" dirty="0">
                <a:latin typeface="Arial" panose="020B0604020202020204" pitchFamily="34" charset="0"/>
              </a:rPr>
              <a:t>: </a:t>
            </a:r>
            <a:r>
              <a:rPr lang="ar-SA" altLang="en-US" dirty="0">
                <a:latin typeface="Arial" panose="020B0604020202020204" pitchFamily="34" charset="0"/>
              </a:rPr>
              <a:t>فعالة في امتصاص نطاق أوسع من الترددات</a:t>
            </a:r>
            <a:r>
              <a:rPr lang="en-US" altLang="en-US" dirty="0" smtClean="0">
                <a:latin typeface="Arial" panose="020B0604020202020204" pitchFamily="34" charset="0"/>
              </a:rPr>
              <a:t>.</a:t>
            </a:r>
            <a:endParaRPr lang="en-US" altLang="en-US" dirty="0">
              <a:latin typeface="Arial" panose="020B0604020202020204" pitchFamily="34" charset="0"/>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10528" y="1770228"/>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7</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077337" y="1524846"/>
            <a:ext cx="3150221" cy="461665"/>
          </a:xfrm>
          <a:prstGeom prst="rect">
            <a:avLst/>
          </a:prstGeom>
        </p:spPr>
        <p:txBody>
          <a:bodyPr wrap="none">
            <a:spAutoFit/>
          </a:bodyPr>
          <a:lstStyle/>
          <a:p>
            <a:pPr lvl="0" algn="just" rtl="1">
              <a:defRPr/>
            </a:pPr>
            <a:r>
              <a:rPr lang="ar-SA" sz="2400" b="1" dirty="0">
                <a:solidFill>
                  <a:srgbClr val="00B0F0"/>
                </a:solidFill>
              </a:rPr>
              <a:t>استوديوهات التسجيل الصوتي</a:t>
            </a:r>
            <a:endParaRPr lang="ar-SA" sz="2400" b="1" dirty="0">
              <a:solidFill>
                <a:srgbClr val="00B0F0"/>
              </a:solidFill>
              <a:latin typeface="Tajawal Medium" panose="00000600000000000000" pitchFamily="2" charset="-78"/>
              <a:cs typeface="Times New Roman" panose="02020603050405020304" pitchFamily="18" charset="0"/>
            </a:endParaRPr>
          </a:p>
        </p:txBody>
      </p:sp>
      <p:sp>
        <p:nvSpPr>
          <p:cNvPr id="3" name="Rectangle 1"/>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4" name="Rectangle 2"/>
          <p:cNvSpPr>
            <a:spLocks noChangeArrowheads="1"/>
          </p:cNvSpPr>
          <p:nvPr/>
        </p:nvSpPr>
        <p:spPr bwMode="auto">
          <a:xfrm>
            <a:off x="0" y="-184666"/>
            <a:ext cx="26481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spAutoFit/>
          </a:bodyPr>
          <a:lstStyle/>
          <a:p>
            <a:pPr marL="0" marR="0" lvl="0" indent="0" algn="l" defTabSz="914400" rtl="0" eaLnBrk="0" fontAlgn="base" latinLnBrk="0" hangingPunct="0">
              <a:lnSpc>
                <a:spcPct val="100000"/>
              </a:lnSpc>
              <a:spcBef>
                <a:spcPct val="0"/>
              </a:spcBef>
              <a:spcAft>
                <a:spcPct val="0"/>
              </a:spcAft>
              <a:buClrTx/>
              <a:buSzTx/>
              <a:buFontTx/>
              <a:buChar char="•"/>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2334" y="4698931"/>
            <a:ext cx="3390929" cy="1901869"/>
          </a:xfrm>
          <a:prstGeom prst="rect">
            <a:avLst/>
          </a:prstGeom>
        </p:spPr>
      </p:pic>
    </p:spTree>
    <p:custDataLst>
      <p:tags r:id="rId1"/>
    </p:custDataLst>
    <p:extLst>
      <p:ext uri="{BB962C8B-B14F-4D97-AF65-F5344CB8AC3E}">
        <p14:creationId xmlns:p14="http://schemas.microsoft.com/office/powerpoint/2010/main" val="364690780"/>
      </p:ext>
    </p:extLst>
  </p:cSld>
  <p:clrMapOvr>
    <a:masterClrMapping/>
  </p:clrMapOvr>
  <mc:AlternateContent xmlns:mc="http://schemas.openxmlformats.org/markup-compatibility/2006" xmlns:p14="http://schemas.microsoft.com/office/powerpoint/2010/main">
    <mc:Choice Requires="p14">
      <p:transition p14:dur="0" advTm="221616"/>
    </mc:Choice>
    <mc:Fallback xmlns="">
      <p:transition advTm="22161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35074"/>
            <a:ext cx="3390034" cy="1906895"/>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23263" y="2323527"/>
            <a:ext cx="8417320" cy="2343655"/>
          </a:xfrm>
          <a:prstGeom prst="rect">
            <a:avLst/>
          </a:prstGeom>
          <a:noFill/>
        </p:spPr>
        <p:txBody>
          <a:bodyPr wrap="square" rtlCol="0">
            <a:spAutoFit/>
          </a:bodyPr>
          <a:lstStyle/>
          <a:p>
            <a:pPr marL="342900" lvl="0" indent="-342900" algn="r" rtl="1" eaLnBrk="0" fontAlgn="base" hangingPunct="0">
              <a:lnSpc>
                <a:spcPct val="150000"/>
              </a:lnSpc>
              <a:spcBef>
                <a:spcPct val="0"/>
              </a:spcBef>
              <a:spcAft>
                <a:spcPct val="0"/>
              </a:spcAft>
              <a:buFont typeface="Wingdings" panose="05000000000000000000" pitchFamily="2" charset="2"/>
              <a:buChar char="§"/>
            </a:pPr>
            <a:r>
              <a:rPr lang="ar-SA" altLang="en-US" sz="2000" b="1" dirty="0" smtClean="0">
                <a:solidFill>
                  <a:srgbClr val="C00000"/>
                </a:solidFill>
                <a:latin typeface="Arial" panose="020B0604020202020204" pitchFamily="34" charset="0"/>
              </a:rPr>
              <a:t>الموزعات </a:t>
            </a:r>
            <a:r>
              <a:rPr lang="en-US" altLang="en-US" sz="2000" b="1" dirty="0" smtClean="0">
                <a:solidFill>
                  <a:srgbClr val="C00000"/>
                </a:solidFill>
                <a:latin typeface="Arial" panose="020B0604020202020204" pitchFamily="34" charset="0"/>
                <a:cs typeface="Arial" panose="020B0604020202020204" pitchFamily="34" charset="0"/>
              </a:rPr>
              <a:t> (Diffusers)</a:t>
            </a:r>
            <a:endParaRPr lang="ar-SA" altLang="en-US" sz="2000" b="1" dirty="0" smtClean="0">
              <a:solidFill>
                <a:srgbClr val="C00000"/>
              </a:solidFill>
              <a:latin typeface="Arial" panose="020B0604020202020204" pitchFamily="34" charset="0"/>
              <a:cs typeface="Arial" panose="020B0604020202020204" pitchFamily="34" charset="0"/>
            </a:endParaRPr>
          </a:p>
          <a:p>
            <a:pPr lvl="0" algn="r" rtl="1" eaLnBrk="0" fontAlgn="base" hangingPunct="0">
              <a:lnSpc>
                <a:spcPct val="150000"/>
              </a:lnSpc>
              <a:spcBef>
                <a:spcPct val="0"/>
              </a:spcBef>
              <a:spcAft>
                <a:spcPct val="0"/>
              </a:spcAft>
            </a:pPr>
            <a:r>
              <a:rPr lang="ar-SA" altLang="en-US" sz="2000" dirty="0" smtClean="0">
                <a:latin typeface="Arial" panose="020B0604020202020204" pitchFamily="34" charset="0"/>
                <a:cs typeface="+mj-cs"/>
              </a:rPr>
              <a:t>تعمل </a:t>
            </a:r>
            <a:r>
              <a:rPr lang="ar-SA" altLang="en-US" sz="2000" dirty="0">
                <a:latin typeface="Arial" panose="020B0604020202020204" pitchFamily="34" charset="0"/>
                <a:cs typeface="+mj-cs"/>
              </a:rPr>
              <a:t>على</a:t>
            </a:r>
            <a:r>
              <a:rPr lang="en-US" altLang="en-US" sz="2000" dirty="0">
                <a:latin typeface="Arial" panose="020B0604020202020204" pitchFamily="34" charset="0"/>
                <a:cs typeface="+mj-cs"/>
              </a:rPr>
              <a:t> </a:t>
            </a:r>
            <a:r>
              <a:rPr lang="ar-SA" altLang="en-US" sz="2000" b="1" dirty="0">
                <a:latin typeface="Arial" panose="020B0604020202020204" pitchFamily="34" charset="0"/>
                <a:cs typeface="+mj-cs"/>
              </a:rPr>
              <a:t>تشتيت الموجات الصوتية</a:t>
            </a:r>
            <a:r>
              <a:rPr lang="en-US" altLang="en-US" sz="2000" dirty="0">
                <a:latin typeface="Arial" panose="020B0604020202020204" pitchFamily="34" charset="0"/>
                <a:cs typeface="+mj-cs"/>
              </a:rPr>
              <a:t> </a:t>
            </a:r>
            <a:r>
              <a:rPr lang="ar-SA" altLang="en-US" sz="2000" dirty="0">
                <a:latin typeface="Arial" panose="020B0604020202020204" pitchFamily="34" charset="0"/>
                <a:cs typeface="+mj-cs"/>
              </a:rPr>
              <a:t>بدلًا من امتصاصها، مما يمنع تراكم الصدى في نقطة معينة ويحافظ على طبيعة الصوت في الغرفة.</a:t>
            </a:r>
            <a:r>
              <a:rPr lang="en-US" altLang="en-US" sz="2000" dirty="0">
                <a:latin typeface="Arial" panose="020B0604020202020204" pitchFamily="34" charset="0"/>
                <a:cs typeface="+mj-cs"/>
              </a:rPr>
              <a:t/>
            </a:r>
            <a:br>
              <a:rPr lang="en-US" altLang="en-US" sz="2000" dirty="0">
                <a:latin typeface="Arial" panose="020B0604020202020204" pitchFamily="34" charset="0"/>
                <a:cs typeface="+mj-cs"/>
              </a:rPr>
            </a:br>
            <a:r>
              <a:rPr lang="ar-SA" altLang="en-US" sz="2000" dirty="0" smtClean="0">
                <a:latin typeface="Arial" panose="020B0604020202020204" pitchFamily="34" charset="0"/>
                <a:cs typeface="+mj-cs"/>
              </a:rPr>
              <a:t>تُستخدم </a:t>
            </a:r>
            <a:r>
              <a:rPr lang="ar-SA" altLang="en-US" sz="2000" dirty="0">
                <a:latin typeface="Arial" panose="020B0604020202020204" pitchFamily="34" charset="0"/>
                <a:cs typeface="+mj-cs"/>
              </a:rPr>
              <a:t>عادة في الجدران الخلفية أو الأسقف في الاستوديوهات المتقدمة</a:t>
            </a:r>
            <a:r>
              <a:rPr lang="en-US" altLang="en-US" sz="2000" dirty="0" smtClean="0">
                <a:latin typeface="Arial" panose="020B0604020202020204" pitchFamily="34" charset="0"/>
                <a:cs typeface="+mj-cs"/>
              </a:rPr>
              <a:t>.</a:t>
            </a:r>
            <a:endParaRPr lang="ar-SA" altLang="en-US" sz="2000" dirty="0">
              <a:latin typeface="Arial" panose="020B0604020202020204" pitchFamily="34" charset="0"/>
              <a:cs typeface="+mj-cs"/>
            </a:endParaRPr>
          </a:p>
          <a:p>
            <a:pPr lvl="0" algn="r" rtl="1" eaLnBrk="0" fontAlgn="base" hangingPunct="0">
              <a:lnSpc>
                <a:spcPct val="150000"/>
              </a:lnSpc>
              <a:spcBef>
                <a:spcPct val="0"/>
              </a:spcBef>
              <a:spcAft>
                <a:spcPct val="0"/>
              </a:spcAft>
            </a:pPr>
            <a:endParaRPr lang="en-US" altLang="en-US" sz="2000" dirty="0">
              <a:latin typeface="Arial" panose="020B0604020202020204" pitchFamily="34" charset="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10528" y="1770228"/>
            <a:ext cx="942618"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7</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6253040" y="1345507"/>
            <a:ext cx="3150221" cy="461665"/>
          </a:xfrm>
          <a:prstGeom prst="rect">
            <a:avLst/>
          </a:prstGeom>
        </p:spPr>
        <p:txBody>
          <a:bodyPr wrap="none">
            <a:spAutoFit/>
          </a:bodyPr>
          <a:lstStyle/>
          <a:p>
            <a:pPr lvl="0" algn="just" rtl="1">
              <a:defRPr/>
            </a:pPr>
            <a:r>
              <a:rPr lang="ar-SA" sz="2400" b="1" dirty="0">
                <a:solidFill>
                  <a:srgbClr val="00B0F0"/>
                </a:solidFill>
              </a:rPr>
              <a:t>استوديوهات التسجيل الصوتي</a:t>
            </a:r>
            <a:endParaRPr lang="ar-SA" sz="2400" b="1" dirty="0">
              <a:solidFill>
                <a:srgbClr val="00B0F0"/>
              </a:solidFill>
              <a:latin typeface="Tajawal Medium" panose="00000600000000000000" pitchFamily="2" charset="-78"/>
              <a:cs typeface="Times New Roman" panose="02020603050405020304" pitchFamily="18" charset="0"/>
            </a:endParaRPr>
          </a:p>
        </p:txBody>
      </p:sp>
    </p:spTree>
    <p:custDataLst>
      <p:tags r:id="rId1"/>
    </p:custDataLst>
    <p:extLst>
      <p:ext uri="{BB962C8B-B14F-4D97-AF65-F5344CB8AC3E}">
        <p14:creationId xmlns:p14="http://schemas.microsoft.com/office/powerpoint/2010/main" val="78712775"/>
      </p:ext>
    </p:extLst>
  </p:cSld>
  <p:clrMapOvr>
    <a:masterClrMapping/>
  </p:clrMapOvr>
  <mc:AlternateContent xmlns:mc="http://schemas.openxmlformats.org/markup-compatibility/2006" xmlns:p14="http://schemas.microsoft.com/office/powerpoint/2010/main">
    <mc:Choice Requires="p14">
      <p:transition p14:dur="0" advTm="47956"/>
    </mc:Choice>
    <mc:Fallback xmlns="">
      <p:transition advTm="4795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2626178" y="1766698"/>
            <a:ext cx="6816041" cy="3839703"/>
          </a:xfrm>
        </p:spPr>
      </p:pic>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1" name="TextBox 40"/>
          <p:cNvSpPr txBox="1"/>
          <p:nvPr/>
        </p:nvSpPr>
        <p:spPr>
          <a:xfrm>
            <a:off x="6302792" y="1766698"/>
            <a:ext cx="2438489" cy="523220"/>
          </a:xfrm>
          <a:prstGeom prst="rect">
            <a:avLst/>
          </a:prstGeom>
          <a:noFill/>
        </p:spPr>
        <p:txBody>
          <a:bodyPr wrap="none" rtlCol="0">
            <a:spAutoFit/>
          </a:bodyPr>
          <a:lstStyle/>
          <a:p>
            <a:pPr lvl="0" algn="just" rtl="1">
              <a:defRPr/>
            </a:pPr>
            <a:r>
              <a:rPr lang="ar-SA" sz="2800" b="1" dirty="0">
                <a:solidFill>
                  <a:srgbClr val="00B0F0"/>
                </a:solidFill>
              </a:rPr>
              <a:t>أنواع الميكروفونات</a:t>
            </a:r>
            <a:endParaRPr kumimoji="0" lang="ar-SA" sz="2800" b="1" i="0" u="none" strike="noStrike" kern="1200" cap="none" spc="0" normalizeH="0" baseline="0" noProof="0" dirty="0">
              <a:ln>
                <a:noFill/>
              </a:ln>
              <a:solidFill>
                <a:srgbClr val="00B0F0"/>
              </a:solidFill>
              <a:uLnTx/>
              <a:uFillTx/>
              <a:latin typeface="Tajawal Medium" panose="00000600000000000000" pitchFamily="2" charset="-78"/>
              <a:cs typeface="Times New Roman" panose="02020603050405020304" pitchFamily="18" charset="0"/>
            </a:endParaRPr>
          </a:p>
        </p:txBody>
      </p:sp>
      <p:pic>
        <p:nvPicPr>
          <p:cNvPr id="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50279"/>
    </mc:Choice>
    <mc:Fallback xmlns="">
      <p:transition advTm="5027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19023" y="1303312"/>
            <a:ext cx="3439741" cy="187763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58045" y="2579129"/>
            <a:ext cx="8630095" cy="4708981"/>
          </a:xfrm>
          <a:prstGeom prst="rect">
            <a:avLst/>
          </a:prstGeom>
          <a:noFill/>
        </p:spPr>
        <p:txBody>
          <a:bodyPr wrap="square" rtlCol="0">
            <a:spAutoFit/>
          </a:bodyPr>
          <a:lstStyle/>
          <a:p>
            <a:pPr algn="r" rtl="1">
              <a:lnSpc>
                <a:spcPct val="150000"/>
              </a:lnSpc>
            </a:pPr>
            <a:r>
              <a:rPr lang="ar-SA" sz="2000" dirty="0">
                <a:cs typeface="+mj-cs"/>
              </a:rPr>
              <a:t>الميكروفونات هي أدوات أساسية في عالم الصوت، تعمل كالأذن التي تلتقط الموجات الصوتية وتحولها إلى إشارات كهربائية يمكن تسجيلها أو نقلها. تختلف أنواع الميكروفونات حسب طريقة عملها واستخدامها، ومن أبرزها:</a:t>
            </a:r>
          </a:p>
          <a:p>
            <a:pPr algn="r" rtl="1">
              <a:lnSpc>
                <a:spcPct val="150000"/>
              </a:lnSpc>
            </a:pPr>
            <a:r>
              <a:rPr lang="ar-SA" sz="2000" b="1" dirty="0">
                <a:solidFill>
                  <a:srgbClr val="C00000"/>
                </a:solidFill>
                <a:cs typeface="+mj-cs"/>
              </a:rPr>
              <a:t>الميكروفونات الديناميكية (</a:t>
            </a:r>
            <a:r>
              <a:rPr lang="en-US" sz="2000" b="1" dirty="0" smtClean="0">
                <a:solidFill>
                  <a:srgbClr val="C00000"/>
                </a:solidFill>
                <a:cs typeface="+mj-cs"/>
              </a:rPr>
              <a:t>Dynamic</a:t>
            </a:r>
            <a:r>
              <a:rPr lang="ar-SA" sz="2000" b="1" dirty="0" smtClean="0">
                <a:solidFill>
                  <a:srgbClr val="C00000"/>
                </a:solidFill>
                <a:cs typeface="+mj-cs"/>
              </a:rPr>
              <a:t>)</a:t>
            </a:r>
          </a:p>
          <a:p>
            <a:pPr marL="342900" lvl="0" indent="-342900" algn="r" rtl="1" eaLnBrk="0" fontAlgn="base" hangingPunct="0">
              <a:lnSpc>
                <a:spcPct val="150000"/>
              </a:lnSpc>
              <a:spcBef>
                <a:spcPct val="0"/>
              </a:spcBef>
              <a:spcAft>
                <a:spcPct val="0"/>
              </a:spcAft>
              <a:buFont typeface="Arial" panose="020B0604020202020204" pitchFamily="34" charset="0"/>
              <a:buChar char="•"/>
            </a:pPr>
            <a:r>
              <a:rPr lang="ar-SA" altLang="en-US" sz="2000" dirty="0">
                <a:latin typeface="Arial" panose="020B0604020202020204" pitchFamily="34" charset="0"/>
              </a:rPr>
              <a:t>تُعرف بمتانتها وقدرتها على تحمل الضوضاء والضغط الصوتي العالي. لا تحتاج إلى طاقة تشغيل خارجية، مما يجعلها مثالية للعروض الحية والبيئات الصاخبة مثل الحفلات الموسيقية أو تسجيل الآلات القوية</a:t>
            </a:r>
            <a:r>
              <a:rPr lang="en-US" altLang="en-US" sz="2000" dirty="0">
                <a:latin typeface="Arial" panose="020B0604020202020204" pitchFamily="34" charset="0"/>
                <a:cs typeface="Arial" panose="020B0604020202020204" pitchFamily="34" charset="0"/>
              </a:rPr>
              <a:t>.</a:t>
            </a:r>
            <a:br>
              <a:rPr lang="en-US" altLang="en-US" sz="2000" dirty="0">
                <a:latin typeface="Arial" panose="020B0604020202020204" pitchFamily="34" charset="0"/>
                <a:cs typeface="Arial" panose="020B0604020202020204" pitchFamily="34" charset="0"/>
              </a:rPr>
            </a:br>
            <a:r>
              <a:rPr lang="ar-SA" altLang="en-US" sz="2000" i="1" dirty="0" smtClean="0">
                <a:latin typeface="Arial" panose="020B0604020202020204" pitchFamily="34" charset="0"/>
              </a:rPr>
              <a:t>مثال</a:t>
            </a:r>
            <a:r>
              <a:rPr lang="en-US" altLang="en-US" sz="2000" i="1" dirty="0">
                <a:latin typeface="Arial" panose="020B0604020202020204" pitchFamily="34" charset="0"/>
                <a:cs typeface="Arial" panose="020B0604020202020204" pitchFamily="34" charset="0"/>
              </a:rPr>
              <a:t>:</a:t>
            </a:r>
            <a:r>
              <a:rPr lang="en-US" altLang="en-US" sz="2000" dirty="0">
                <a:latin typeface="Arial" panose="020B0604020202020204" pitchFamily="34" charset="0"/>
              </a:rPr>
              <a:t> </a:t>
            </a:r>
            <a:r>
              <a:rPr lang="en-US" altLang="en-US" sz="2000" b="1" dirty="0">
                <a:latin typeface="Arial" panose="020B0604020202020204" pitchFamily="34" charset="0"/>
              </a:rPr>
              <a:t>Shure SM58</a:t>
            </a:r>
            <a:r>
              <a:rPr lang="en-US" altLang="en-US" sz="2000" dirty="0">
                <a:latin typeface="Arial" panose="020B0604020202020204" pitchFamily="34" charset="0"/>
              </a:rPr>
              <a:t> – </a:t>
            </a:r>
            <a:r>
              <a:rPr lang="ar-SA" altLang="en-US" sz="2000" dirty="0">
                <a:latin typeface="Arial" panose="020B0604020202020204" pitchFamily="34" charset="0"/>
              </a:rPr>
              <a:t>أحد أكثر الميكروفونات استخدامًا في الأداء الحي</a:t>
            </a:r>
            <a:r>
              <a:rPr lang="en-US" altLang="en-US" sz="2000" dirty="0">
                <a:latin typeface="Arial" panose="020B0604020202020204" pitchFamily="34" charset="0"/>
              </a:rPr>
              <a:t>.</a:t>
            </a:r>
          </a:p>
          <a:p>
            <a:pPr lvl="0" algn="r" rtl="1" eaLnBrk="0" fontAlgn="base" hangingPunct="0">
              <a:lnSpc>
                <a:spcPct val="150000"/>
              </a:lnSpc>
              <a:spcBef>
                <a:spcPct val="0"/>
              </a:spcBef>
              <a:spcAft>
                <a:spcPct val="0"/>
              </a:spcAft>
            </a:pPr>
            <a:r>
              <a:rPr lang="ar-SA" altLang="en-US" sz="2000" i="1" dirty="0" smtClean="0">
                <a:latin typeface="Arial" panose="020B0604020202020204" pitchFamily="34" charset="0"/>
              </a:rPr>
              <a:t>مثال</a:t>
            </a:r>
            <a:r>
              <a:rPr lang="en-US" altLang="en-US" sz="2000" i="1" dirty="0">
                <a:latin typeface="Arial" panose="020B0604020202020204" pitchFamily="34" charset="0"/>
                <a:cs typeface="Arial" panose="020B0604020202020204" pitchFamily="34" charset="0"/>
              </a:rPr>
              <a:t>:</a:t>
            </a:r>
            <a:r>
              <a:rPr lang="en-US" altLang="en-US" sz="2000" dirty="0">
                <a:latin typeface="Arial" panose="020B0604020202020204" pitchFamily="34" charset="0"/>
              </a:rPr>
              <a:t> </a:t>
            </a:r>
            <a:r>
              <a:rPr lang="en-US" altLang="en-US" sz="2000" b="1" dirty="0">
                <a:latin typeface="Arial" panose="020B0604020202020204" pitchFamily="34" charset="0"/>
              </a:rPr>
              <a:t>Rode NT1</a:t>
            </a:r>
            <a:r>
              <a:rPr lang="en-US" altLang="en-US" sz="2000" dirty="0">
                <a:latin typeface="Arial" panose="020B0604020202020204" pitchFamily="34" charset="0"/>
              </a:rPr>
              <a:t> – </a:t>
            </a:r>
            <a:r>
              <a:rPr lang="ar-SA" altLang="en-US" sz="2000" dirty="0">
                <a:latin typeface="Arial" panose="020B0604020202020204" pitchFamily="34" charset="0"/>
              </a:rPr>
              <a:t>من أكثر الميكروفونات المكثفة دقة وهدوءًا في الاستوديوهات</a:t>
            </a:r>
            <a:r>
              <a:rPr lang="en-US" altLang="en-US" sz="2000" dirty="0">
                <a:latin typeface="Arial" panose="020B0604020202020204" pitchFamily="34" charset="0"/>
              </a:rPr>
              <a:t>.</a:t>
            </a:r>
          </a:p>
          <a:p>
            <a:pPr algn="r" rtl="1">
              <a:lnSpc>
                <a:spcPct val="150000"/>
              </a:lnSpc>
            </a:pPr>
            <a:endParaRPr lang="en-US" sz="2000" dirty="0">
              <a:cs typeface="+mj-cs"/>
            </a:endParaRPr>
          </a:p>
        </p:txBody>
      </p:sp>
      <p:sp>
        <p:nvSpPr>
          <p:cNvPr id="18" name="TextBox 17"/>
          <p:cNvSpPr txBox="1"/>
          <p:nvPr/>
        </p:nvSpPr>
        <p:spPr>
          <a:xfrm>
            <a:off x="3454900" y="1445360"/>
            <a:ext cx="1053874" cy="70675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ar-SA" sz="20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7</a:t>
            </a:r>
            <a:endParaRPr kumimoji="0" lang="en-US" sz="2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TextBox 10"/>
          <p:cNvSpPr txBox="1"/>
          <p:nvPr/>
        </p:nvSpPr>
        <p:spPr>
          <a:xfrm>
            <a:off x="5117943" y="1391734"/>
            <a:ext cx="5377933" cy="716350"/>
          </a:xfrm>
          <a:prstGeom prst="rect">
            <a:avLst/>
          </a:prstGeom>
          <a:noFill/>
        </p:spPr>
        <p:txBody>
          <a:bodyPr wrap="square" rtlCol="0">
            <a:spAutoFit/>
          </a:bodyPr>
          <a:lstStyle/>
          <a:p>
            <a:pPr algn="r" rtl="1">
              <a:lnSpc>
                <a:spcPct val="200000"/>
              </a:lnSpc>
            </a:pPr>
            <a:r>
              <a:rPr lang="ar-SA" sz="2400" b="1" dirty="0">
                <a:solidFill>
                  <a:srgbClr val="00B0F0"/>
                </a:solidFill>
                <a:cs typeface="+mj-cs"/>
              </a:rPr>
              <a:t>أنواع الميكروفونات (التقسيم الأساسي)</a:t>
            </a:r>
          </a:p>
        </p:txBody>
      </p:sp>
      <p:pic>
        <p:nvPicPr>
          <p:cNvPr id="4" name="Picture 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8626" y="4400556"/>
            <a:ext cx="3390756" cy="2385608"/>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73689"/>
    </mc:Choice>
    <mc:Fallback xmlns="">
      <p:transition advTm="17368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0" y="1335074"/>
            <a:ext cx="3380169" cy="33801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174793"/>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77488" y="1461362"/>
            <a:ext cx="5175712" cy="716350"/>
          </a:xfrm>
          <a:prstGeom prst="rect">
            <a:avLst/>
          </a:prstGeom>
          <a:noFill/>
        </p:spPr>
        <p:txBody>
          <a:bodyPr wrap="square" rtlCol="0">
            <a:spAutoFit/>
          </a:bodyPr>
          <a:lstStyle/>
          <a:p>
            <a:pPr algn="r" rtl="1">
              <a:lnSpc>
                <a:spcPct val="200000"/>
              </a:lnSpc>
            </a:pPr>
            <a:r>
              <a:rPr lang="ar-SA" sz="2400" b="1" dirty="0">
                <a:solidFill>
                  <a:srgbClr val="00B0F0"/>
                </a:solidFill>
              </a:rPr>
              <a:t>أنواع الميكروفونات (التقسيم الأساسي)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3385474" y="2567450"/>
            <a:ext cx="8702666" cy="3083921"/>
          </a:xfrm>
          <a:prstGeom prst="rect">
            <a:avLst/>
          </a:prstGeom>
          <a:noFill/>
        </p:spPr>
        <p:txBody>
          <a:bodyPr wrap="square" rtlCol="0">
            <a:spAutoFit/>
          </a:bodyPr>
          <a:lstStyle/>
          <a:p>
            <a:pPr algn="r" rtl="1">
              <a:lnSpc>
                <a:spcPct val="200000"/>
              </a:lnSpc>
            </a:pPr>
            <a:r>
              <a:rPr lang="ar-SA" altLang="en-US" sz="2000" b="1" dirty="0">
                <a:solidFill>
                  <a:srgbClr val="C00000"/>
                </a:solidFill>
                <a:latin typeface="Arial" panose="020B0604020202020204" pitchFamily="34" charset="0"/>
              </a:rPr>
              <a:t>الميكروفونات المكثفة(</a:t>
            </a:r>
            <a:r>
              <a:rPr lang="en-US" altLang="en-US" sz="2000" b="1" dirty="0">
                <a:solidFill>
                  <a:srgbClr val="C00000"/>
                </a:solidFill>
                <a:latin typeface="Arial" panose="020B0604020202020204" pitchFamily="34" charset="0"/>
                <a:cs typeface="Arial" panose="020B0604020202020204" pitchFamily="34" charset="0"/>
              </a:rPr>
              <a:t> (Condenser</a:t>
            </a:r>
            <a:r>
              <a:rPr lang="ar-SA" altLang="en-US" sz="2000" b="1" dirty="0">
                <a:latin typeface="Arial" panose="020B0604020202020204" pitchFamily="34" charset="0"/>
              </a:rPr>
              <a:t> </a:t>
            </a:r>
            <a:r>
              <a:rPr lang="en-US" altLang="en-US" sz="2000" dirty="0">
                <a:latin typeface="Arial" panose="020B0604020202020204" pitchFamily="34" charset="0"/>
              </a:rPr>
              <a:t/>
            </a:r>
            <a:br>
              <a:rPr lang="en-US" altLang="en-US" sz="2000" dirty="0">
                <a:latin typeface="Arial" panose="020B0604020202020204" pitchFamily="34" charset="0"/>
              </a:rPr>
            </a:br>
            <a:r>
              <a:rPr lang="ar-SA" altLang="en-US" sz="2000" dirty="0">
                <a:latin typeface="Arial" panose="020B0604020202020204" pitchFamily="34" charset="0"/>
              </a:rPr>
              <a:t>تتميز بحساسيتها العالية وقدرتها على التقاط أدق التفاصيل الصوتية. تحتاج إلى طاقة خارجية تُعرف باسم</a:t>
            </a:r>
            <a:r>
              <a:rPr lang="en-US" altLang="en-US" sz="2000" dirty="0">
                <a:latin typeface="Arial" panose="020B0604020202020204" pitchFamily="34" charset="0"/>
              </a:rPr>
              <a:t> </a:t>
            </a:r>
            <a:r>
              <a:rPr lang="ar-SA" altLang="en-US" sz="2000" dirty="0" smtClean="0">
                <a:latin typeface="Arial" panose="020B0604020202020204" pitchFamily="34" charset="0"/>
              </a:rPr>
              <a:t>   </a:t>
            </a:r>
            <a:r>
              <a:rPr lang="en-US" altLang="en-US" sz="2000" b="1" dirty="0" smtClean="0">
                <a:latin typeface="Arial" panose="020B0604020202020204" pitchFamily="34" charset="0"/>
              </a:rPr>
              <a:t>Phantom </a:t>
            </a:r>
            <a:r>
              <a:rPr lang="en-US" altLang="en-US" sz="2000" b="1" dirty="0">
                <a:latin typeface="Arial" panose="020B0604020202020204" pitchFamily="34" charset="0"/>
              </a:rPr>
              <a:t>Power (+48V)</a:t>
            </a:r>
            <a:r>
              <a:rPr lang="en-US" altLang="en-US" sz="2000" dirty="0">
                <a:latin typeface="Arial" panose="020B0604020202020204" pitchFamily="34" charset="0"/>
              </a:rPr>
              <a:t> </a:t>
            </a:r>
            <a:r>
              <a:rPr lang="ar-SA" altLang="en-US" sz="2000" dirty="0" smtClean="0">
                <a:latin typeface="Arial" panose="020B0604020202020204" pitchFamily="34" charset="0"/>
              </a:rPr>
              <a:t> لتعمل</a:t>
            </a:r>
            <a:r>
              <a:rPr lang="ar-SA" altLang="en-US" sz="2000" dirty="0">
                <a:latin typeface="Arial" panose="020B0604020202020204" pitchFamily="34" charset="0"/>
              </a:rPr>
              <a:t>. تُستخدم غالبًا في الاستوديوهات لتسجيل الأصوات البشرية أو الآلات الموسيقية بدقة عالية</a:t>
            </a:r>
            <a:r>
              <a:rPr lang="en-US" altLang="en-US" sz="2000" dirty="0">
                <a:latin typeface="Arial" panose="020B0604020202020204" pitchFamily="34" charset="0"/>
              </a:rPr>
              <a:t>.</a:t>
            </a:r>
            <a:br>
              <a:rPr lang="en-US" altLang="en-US" sz="2000" dirty="0">
                <a:latin typeface="Arial" panose="020B0604020202020204" pitchFamily="34" charset="0"/>
              </a:rPr>
            </a:br>
            <a:endParaRPr lang="en-US" sz="2000" dirty="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 </a:t>
            </a:r>
          </a:p>
        </p:txBody>
      </p:sp>
      <p:sp>
        <p:nvSpPr>
          <p:cNvPr id="16" name="TextBox 15"/>
          <p:cNvSpPr txBox="1"/>
          <p:nvPr/>
        </p:nvSpPr>
        <p:spPr>
          <a:xfrm>
            <a:off x="3510528" y="1691633"/>
            <a:ext cx="942618" cy="400110"/>
          </a:xfrm>
          <a:prstGeom prst="rect">
            <a:avLst/>
          </a:prstGeom>
          <a:noFill/>
        </p:spPr>
        <p:txBody>
          <a:bodyPr wrap="square" rtlCol="0">
            <a:spAutoFit/>
          </a:bodyPr>
          <a:lstStyle/>
          <a:p>
            <a:pPr algn="ctr"/>
            <a:r>
              <a:rPr lang="ar-SA" sz="2000" b="1" dirty="0" smtClean="0">
                <a:solidFill>
                  <a:schemeClr val="bg1"/>
                </a:solidFill>
                <a:latin typeface="Tajawal Medium" panose="00000600000000000000" pitchFamily="2" charset="-78"/>
                <a:cs typeface="Tajawal Medium" panose="00000600000000000000" pitchFamily="2" charset="-78"/>
              </a:rPr>
              <a:t>7</a:t>
            </a:r>
            <a:endParaRPr lang="en-US" sz="700" b="1" dirty="0">
              <a:solidFill>
                <a:schemeClr val="bg1"/>
              </a:solidFill>
              <a:latin typeface="Tajawal Medium" panose="00000600000000000000" pitchFamily="2" charset="-78"/>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84648"/>
    </mc:Choice>
    <mc:Fallback xmlns="">
      <p:transition advTm="846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5">
                                            <p:txEl>
                                              <p:pRg st="0" end="0"/>
                                            </p:txEl>
                                          </p:spTgt>
                                        </p:tgtEl>
                                        <p:attrNameLst>
                                          <p:attrName>style.visibility</p:attrName>
                                        </p:attrNameLst>
                                      </p:cBhvr>
                                      <p:to>
                                        <p:strVal val="visible"/>
                                      </p:to>
                                    </p:set>
                                    <p:animEffect transition="in" filter="fade">
                                      <p:cBhvr>
                                        <p:cTn id="14" dur="1000"/>
                                        <p:tgtEl>
                                          <p:spTgt spid="15">
                                            <p:txEl>
                                              <p:pRg st="0" end="0"/>
                                            </p:txEl>
                                          </p:spTgt>
                                        </p:tgtEl>
                                      </p:cBhvr>
                                    </p:animEffect>
                                    <p:anim calcmode="lin" valueType="num">
                                      <p:cBhvr>
                                        <p:cTn id="15" dur="1000" fill="hold"/>
                                        <p:tgtEl>
                                          <p:spTgt spid="15">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15">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1017180"/>
            <a:ext cx="3385474" cy="1937946"/>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522200" y="1943852"/>
            <a:ext cx="8417320" cy="5016758"/>
          </a:xfrm>
          <a:prstGeom prst="rect">
            <a:avLst/>
          </a:prstGeom>
          <a:noFill/>
        </p:spPr>
        <p:txBody>
          <a:bodyPr wrap="square" rtlCol="0">
            <a:spAutoFit/>
          </a:bodyPr>
          <a:lstStyle/>
          <a:p>
            <a:pPr algn="r" rtl="1">
              <a:lnSpc>
                <a:spcPct val="200000"/>
              </a:lnSpc>
            </a:pPr>
            <a:r>
              <a:rPr lang="ar-SA" sz="2000" dirty="0"/>
              <a:t>هناك أنواع أكثر تخصصًا تُستخدم في مجالات محددة مثل السينما أو التسجيلات الموسيقية الاحترافية، ومن أبرزها:</a:t>
            </a:r>
          </a:p>
          <a:p>
            <a:pPr algn="r" rtl="1">
              <a:lnSpc>
                <a:spcPct val="200000"/>
              </a:lnSpc>
            </a:pPr>
            <a:r>
              <a:rPr lang="ar-SA" sz="2000" b="1" dirty="0" smtClean="0">
                <a:solidFill>
                  <a:srgbClr val="C00000"/>
                </a:solidFill>
              </a:rPr>
              <a:t>الميكروفونات الشريطية </a:t>
            </a:r>
            <a:r>
              <a:rPr lang="en-US" sz="2000" b="1" dirty="0" smtClean="0">
                <a:solidFill>
                  <a:srgbClr val="C00000"/>
                </a:solidFill>
              </a:rPr>
              <a:t>Ribbon Microphones)</a:t>
            </a:r>
            <a:r>
              <a:rPr lang="ar-SA" sz="2000" b="1" dirty="0" smtClean="0">
                <a:solidFill>
                  <a:srgbClr val="C00000"/>
                </a:solidFill>
              </a:rPr>
              <a:t>)</a:t>
            </a:r>
          </a:p>
          <a:p>
            <a:pPr marL="342900" indent="-342900" algn="r" rtl="1">
              <a:lnSpc>
                <a:spcPct val="200000"/>
              </a:lnSpc>
              <a:buFont typeface="Arial" panose="020B0604020202020204" pitchFamily="34" charset="0"/>
              <a:buChar char="•"/>
            </a:pPr>
            <a:r>
              <a:rPr lang="en-US" sz="2000" b="1" dirty="0" smtClean="0"/>
              <a:t> </a:t>
            </a:r>
            <a:r>
              <a:rPr lang="ar-SA" sz="2000" dirty="0" smtClean="0"/>
              <a:t>تستخدم </a:t>
            </a:r>
            <a:r>
              <a:rPr lang="ar-SA" sz="2000" dirty="0"/>
              <a:t>شريطًا معدنيًا رفيعًا معلقًا بين أقطاب مغناطيسية لالتقاط الاهتزازات </a:t>
            </a:r>
            <a:r>
              <a:rPr lang="ar-SA" sz="2000" dirty="0" smtClean="0"/>
              <a:t>الصوتية.</a:t>
            </a:r>
          </a:p>
          <a:p>
            <a:pPr marL="342900" indent="-342900" algn="r" rtl="1">
              <a:lnSpc>
                <a:spcPct val="200000"/>
              </a:lnSpc>
              <a:buFont typeface="Arial" panose="020B0604020202020204" pitchFamily="34" charset="0"/>
              <a:buChar char="•"/>
            </a:pPr>
            <a:r>
              <a:rPr lang="ar-SA" sz="2000" dirty="0" smtClean="0"/>
              <a:t>تمتاز </a:t>
            </a:r>
            <a:r>
              <a:rPr lang="ar-SA" sz="2000" dirty="0"/>
              <a:t>بصوت دافئ وطبيعي يشبه الأصوات الواقعية، وتُستخدم كثيرًا في تسجيل الآلات الموسيقية والأصوات الغنائية </a:t>
            </a:r>
            <a:r>
              <a:rPr lang="ar-SA" sz="2000" dirty="0" smtClean="0"/>
              <a:t>الكلاسيكية.</a:t>
            </a:r>
          </a:p>
          <a:p>
            <a:pPr marL="342900" indent="-342900" algn="r" rtl="1">
              <a:lnSpc>
                <a:spcPct val="200000"/>
              </a:lnSpc>
              <a:buFont typeface="Arial" panose="020B0604020202020204" pitchFamily="34" charset="0"/>
              <a:buChar char="•"/>
            </a:pPr>
            <a:r>
              <a:rPr lang="ar-SA" sz="2000" dirty="0" smtClean="0"/>
              <a:t>حساسة </a:t>
            </a:r>
            <a:r>
              <a:rPr lang="ar-SA" sz="2000" dirty="0"/>
              <a:t>جدًا للصدمات والرياح، وتحتاج تعاملًا دقيقًا</a:t>
            </a:r>
            <a:r>
              <a:rPr lang="ar-SA" sz="2000" i="1" dirty="0"/>
              <a:t>.</a:t>
            </a:r>
            <a:endParaRPr lang="ar-SA" sz="2000" dirty="0"/>
          </a:p>
          <a:p>
            <a:pPr algn="r" rtl="1">
              <a:lnSpc>
                <a:spcPct val="200000"/>
              </a:lnSpc>
            </a:pPr>
            <a:r>
              <a:rPr lang="ar-SA" sz="2000" i="1" dirty="0" smtClean="0"/>
              <a:t>مثال</a:t>
            </a:r>
            <a:r>
              <a:rPr lang="ar-SA" sz="2000" i="1" dirty="0"/>
              <a:t>:</a:t>
            </a:r>
            <a:r>
              <a:rPr lang="ar-SA" sz="2000" dirty="0"/>
              <a:t> </a:t>
            </a:r>
            <a:r>
              <a:rPr lang="en-US" sz="2000" b="1" dirty="0"/>
              <a:t>Royer R-121</a:t>
            </a:r>
            <a:r>
              <a:rPr lang="en-US" sz="2000" dirty="0"/>
              <a:t> – </a:t>
            </a:r>
            <a:r>
              <a:rPr lang="ar-SA" sz="2000" dirty="0" smtClean="0"/>
              <a:t> من </a:t>
            </a:r>
            <a:r>
              <a:rPr lang="ar-SA" sz="2000" dirty="0"/>
              <a:t>أشهر الميكروفونات الشريطية في الاستوديوهات الاحترافية</a:t>
            </a:r>
            <a:r>
              <a:rPr lang="ar-SA" sz="2000" dirty="0" smtClean="0"/>
              <a:t>. 	</a:t>
            </a:r>
            <a:endParaRPr lang="ar-SA" sz="2000" dirty="0"/>
          </a:p>
        </p:txBody>
      </p:sp>
      <p:sp>
        <p:nvSpPr>
          <p:cNvPr id="14" name="TextBox 13"/>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30798" y="1478487"/>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7</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6339428" y="1136132"/>
            <a:ext cx="3443571" cy="669094"/>
          </a:xfrm>
          <a:prstGeom prst="rect">
            <a:avLst/>
          </a:prstGeom>
        </p:spPr>
        <p:txBody>
          <a:bodyPr wrap="none">
            <a:spAutoFit/>
          </a:bodyPr>
          <a:lstStyle/>
          <a:p>
            <a:pPr algn="r" rtl="1">
              <a:lnSpc>
                <a:spcPct val="150000"/>
              </a:lnSpc>
            </a:pPr>
            <a:r>
              <a:rPr lang="ar-SA" sz="2800" b="1" dirty="0">
                <a:solidFill>
                  <a:srgbClr val="00B0F0"/>
                </a:solidFill>
              </a:rPr>
              <a:t>الميكروفونات: أنواع متقدمة</a:t>
            </a:r>
            <a:endParaRPr lang="en-US" sz="2800" b="1" dirty="0">
              <a:solidFill>
                <a:srgbClr val="00B0F0"/>
              </a:solidFill>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4754881"/>
            <a:ext cx="3738880" cy="2103120"/>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59770"/>
    </mc:Choice>
    <mc:Fallback xmlns="">
      <p:transition advTm="1597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5474" y="101718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48556" y="1017180"/>
            <a:ext cx="3298143" cy="2198762"/>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419361" y="1958977"/>
            <a:ext cx="8417320" cy="4401205"/>
          </a:xfrm>
          <a:prstGeom prst="rect">
            <a:avLst/>
          </a:prstGeom>
          <a:noFill/>
        </p:spPr>
        <p:txBody>
          <a:bodyPr wrap="square" rtlCol="0">
            <a:spAutoFit/>
          </a:bodyPr>
          <a:lstStyle/>
          <a:p>
            <a:pPr algn="r" rtl="1">
              <a:lnSpc>
                <a:spcPct val="200000"/>
              </a:lnSpc>
            </a:pPr>
            <a:r>
              <a:rPr lang="ar-SA" sz="2000" b="1" dirty="0">
                <a:solidFill>
                  <a:srgbClr val="C00000"/>
                </a:solidFill>
                <a:cs typeface="+mj-cs"/>
              </a:rPr>
              <a:t>ميكروفونات الشوتجن (</a:t>
            </a:r>
            <a:r>
              <a:rPr lang="en-US" sz="2000" b="1" dirty="0">
                <a:solidFill>
                  <a:srgbClr val="C00000"/>
                </a:solidFill>
                <a:cs typeface="+mj-cs"/>
              </a:rPr>
              <a:t>Shotgun </a:t>
            </a:r>
            <a:r>
              <a:rPr lang="en-US" sz="2000" b="1" dirty="0" smtClean="0">
                <a:solidFill>
                  <a:srgbClr val="C00000"/>
                </a:solidFill>
                <a:cs typeface="+mj-cs"/>
              </a:rPr>
              <a:t>Microphones</a:t>
            </a:r>
            <a:r>
              <a:rPr lang="ar-SA" sz="2000" b="1" dirty="0" smtClean="0">
                <a:solidFill>
                  <a:srgbClr val="C00000"/>
                </a:solidFill>
                <a:cs typeface="+mj-cs"/>
              </a:rPr>
              <a:t>)</a:t>
            </a:r>
            <a:endParaRPr lang="ar-SA" sz="2000" b="1" dirty="0">
              <a:solidFill>
                <a:srgbClr val="C00000"/>
              </a:solidFill>
              <a:cs typeface="+mj-cs"/>
            </a:endParaRPr>
          </a:p>
          <a:p>
            <a:pPr algn="r" rtl="1">
              <a:lnSpc>
                <a:spcPct val="200000"/>
              </a:lnSpc>
            </a:pPr>
            <a:r>
              <a:rPr lang="en-US" sz="2000" b="1" dirty="0" smtClean="0">
                <a:cs typeface="+mj-cs"/>
              </a:rPr>
              <a:t> </a:t>
            </a:r>
            <a:r>
              <a:rPr lang="ar-SA" sz="2000" dirty="0" smtClean="0">
                <a:cs typeface="+mj-cs"/>
              </a:rPr>
              <a:t>تُعرف </a:t>
            </a:r>
            <a:r>
              <a:rPr lang="ar-SA" sz="2000" dirty="0">
                <a:cs typeface="+mj-cs"/>
              </a:rPr>
              <a:t>بقدرتها على </a:t>
            </a:r>
            <a:r>
              <a:rPr lang="ar-SA" sz="2000" b="1" dirty="0">
                <a:cs typeface="+mj-cs"/>
              </a:rPr>
              <a:t>التقاط الصوت من مسافة بعيدة</a:t>
            </a:r>
            <a:r>
              <a:rPr lang="ar-SA" sz="2000" dirty="0">
                <a:cs typeface="+mj-cs"/>
              </a:rPr>
              <a:t> مع تقليل الضوضاء الجانبية، بفضل تصميمها الأسطواني الطويل الذي يوجه الالتقاط في خط مستقيم تقريبًا.</a:t>
            </a:r>
            <a:br>
              <a:rPr lang="ar-SA" sz="2000" dirty="0">
                <a:cs typeface="+mj-cs"/>
              </a:rPr>
            </a:br>
            <a:r>
              <a:rPr lang="ar-SA" sz="2000" dirty="0" smtClean="0">
                <a:cs typeface="+mj-cs"/>
              </a:rPr>
              <a:t>مثالية </a:t>
            </a:r>
            <a:r>
              <a:rPr lang="ar-SA" sz="2000" dirty="0">
                <a:cs typeface="+mj-cs"/>
              </a:rPr>
              <a:t>لتسجيل الحوار في الأفلام، والتقارير الميدانية، والبث الخارجي.</a:t>
            </a:r>
            <a:br>
              <a:rPr lang="ar-SA" sz="2000" dirty="0">
                <a:cs typeface="+mj-cs"/>
              </a:rPr>
            </a:br>
            <a:r>
              <a:rPr lang="ar-SA" sz="2000" dirty="0">
                <a:cs typeface="+mj-cs"/>
              </a:rPr>
              <a:t>⚙️ تُستخدم غالبًا مع ذراع </a:t>
            </a:r>
            <a:r>
              <a:rPr lang="en-US" sz="2000" dirty="0" smtClean="0">
                <a:cs typeface="+mj-cs"/>
              </a:rPr>
              <a:t>Boom </a:t>
            </a:r>
            <a:r>
              <a:rPr lang="en-US" sz="2000" dirty="0">
                <a:cs typeface="+mj-cs"/>
              </a:rPr>
              <a:t>Pole</a:t>
            </a:r>
            <a:r>
              <a:rPr lang="en-US" sz="2000" dirty="0" smtClean="0">
                <a:cs typeface="+mj-cs"/>
              </a:rPr>
              <a:t>)</a:t>
            </a:r>
            <a:r>
              <a:rPr lang="ar-SA" sz="2000" dirty="0" smtClean="0">
                <a:cs typeface="+mj-cs"/>
              </a:rPr>
              <a:t>) أو </a:t>
            </a:r>
            <a:r>
              <a:rPr lang="ar-SA" sz="2000" dirty="0">
                <a:cs typeface="+mj-cs"/>
              </a:rPr>
              <a:t>كاميرات الفيديو.</a:t>
            </a:r>
          </a:p>
          <a:p>
            <a:pPr algn="r" rtl="1">
              <a:lnSpc>
                <a:spcPct val="200000"/>
              </a:lnSpc>
            </a:pPr>
            <a:r>
              <a:rPr lang="ar-SA" sz="2000" i="1" dirty="0" smtClean="0">
                <a:cs typeface="+mj-cs"/>
              </a:rPr>
              <a:t>مثال</a:t>
            </a:r>
            <a:r>
              <a:rPr lang="ar-SA" sz="2000" i="1" dirty="0">
                <a:cs typeface="+mj-cs"/>
              </a:rPr>
              <a:t>:</a:t>
            </a:r>
            <a:r>
              <a:rPr lang="ar-SA" sz="2000" dirty="0">
                <a:cs typeface="+mj-cs"/>
              </a:rPr>
              <a:t> </a:t>
            </a:r>
            <a:r>
              <a:rPr lang="en-US" sz="2000" b="1" dirty="0" err="1" smtClean="0">
                <a:cs typeface="+mj-cs"/>
              </a:rPr>
              <a:t>Sennheiser</a:t>
            </a:r>
            <a:r>
              <a:rPr lang="en-US" sz="2000" b="1" dirty="0" smtClean="0">
                <a:cs typeface="+mj-cs"/>
              </a:rPr>
              <a:t> </a:t>
            </a:r>
            <a:r>
              <a:rPr lang="en-US" sz="2000" b="1" dirty="0">
                <a:cs typeface="+mj-cs"/>
              </a:rPr>
              <a:t>MKH 416</a:t>
            </a:r>
            <a:r>
              <a:rPr lang="en-US" sz="2000" dirty="0">
                <a:cs typeface="+mj-cs"/>
              </a:rPr>
              <a:t> – </a:t>
            </a:r>
            <a:r>
              <a:rPr lang="ar-SA" sz="2000" dirty="0" smtClean="0">
                <a:cs typeface="+mj-cs"/>
              </a:rPr>
              <a:t> من </a:t>
            </a:r>
            <a:r>
              <a:rPr lang="ar-SA" sz="2000" dirty="0">
                <a:cs typeface="+mj-cs"/>
              </a:rPr>
              <a:t>أكثر ميكروفونات الشوتجن استخدامًا في الإنتاج السينمائي والتلفزيوني.</a:t>
            </a:r>
          </a:p>
        </p:txBody>
      </p:sp>
      <p:sp>
        <p:nvSpPr>
          <p:cNvPr id="14" name="TextBox 13"/>
          <p:cNvSpPr txBox="1"/>
          <p:nvPr/>
        </p:nvSpPr>
        <p:spPr>
          <a:xfrm>
            <a:off x="3522200" y="1052924"/>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530798" y="1478487"/>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smtClean="0">
                <a:ln>
                  <a:noFill/>
                </a:ln>
                <a:solidFill>
                  <a:prstClr val="white"/>
                </a:solidFill>
                <a:effectLst/>
                <a:uLnTx/>
                <a:uFillTx/>
                <a:latin typeface="Tajawal Medium" panose="00000600000000000000" pitchFamily="2" charset="-78"/>
                <a:ea typeface="+mn-ea"/>
                <a:cs typeface="Tajawal Medium" panose="00000600000000000000" pitchFamily="2" charset="-78"/>
              </a:rPr>
              <a:t>7</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p:cNvSpPr/>
          <p:nvPr/>
        </p:nvSpPr>
        <p:spPr>
          <a:xfrm>
            <a:off x="6409280" y="1194729"/>
            <a:ext cx="2978701" cy="586699"/>
          </a:xfrm>
          <a:prstGeom prst="rect">
            <a:avLst/>
          </a:prstGeom>
        </p:spPr>
        <p:txBody>
          <a:bodyPr wrap="none">
            <a:spAutoFit/>
          </a:bodyPr>
          <a:lstStyle/>
          <a:p>
            <a:pPr algn="r" rtl="1">
              <a:lnSpc>
                <a:spcPct val="150000"/>
              </a:lnSpc>
            </a:pPr>
            <a:r>
              <a:rPr lang="ar-SA" sz="2400" b="1" dirty="0">
                <a:solidFill>
                  <a:srgbClr val="00B0F0"/>
                </a:solidFill>
              </a:rPr>
              <a:t>الميكروفونات: أنواع متقدمة</a:t>
            </a:r>
            <a:endParaRPr lang="en-US" sz="2400" b="1" dirty="0">
              <a:solidFill>
                <a:srgbClr val="00B0F0"/>
              </a:solidFill>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p14:dur="0" advTm="94333"/>
    </mc:Choice>
    <mc:Fallback xmlns="">
      <p:transition advTm="9433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74257" y="82920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tretch>
            <a:fillRect/>
          </a:stretch>
        </p:blipFill>
        <p:spPr>
          <a:xfrm>
            <a:off x="0" y="829205"/>
            <a:ext cx="3389651" cy="2581961"/>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0" y="1970283"/>
            <a:ext cx="8417320" cy="5078313"/>
          </a:xfrm>
          <a:prstGeom prst="rect">
            <a:avLst/>
          </a:prstGeom>
          <a:noFill/>
        </p:spPr>
        <p:txBody>
          <a:bodyPr wrap="square" rtlCol="0">
            <a:spAutoFit/>
          </a:bodyPr>
          <a:lstStyle/>
          <a:p>
            <a:pPr algn="r" rtl="1">
              <a:lnSpc>
                <a:spcPct val="150000"/>
              </a:lnSpc>
            </a:pPr>
            <a:r>
              <a:rPr lang="ar-SA" dirty="0">
                <a:cs typeface="+mj-cs"/>
              </a:rPr>
              <a:t>يختلف أداء الميكروفون باختلاف </a:t>
            </a:r>
            <a:r>
              <a:rPr lang="ar-SA" b="1" dirty="0">
                <a:cs typeface="+mj-cs"/>
              </a:rPr>
              <a:t>نمط الالتقاط (</a:t>
            </a:r>
            <a:r>
              <a:rPr lang="en-US" b="1" dirty="0">
                <a:cs typeface="+mj-cs"/>
              </a:rPr>
              <a:t>Polar Pattern)</a:t>
            </a:r>
            <a:r>
              <a:rPr lang="en-US" dirty="0">
                <a:cs typeface="+mj-cs"/>
              </a:rPr>
              <a:t>، </a:t>
            </a:r>
            <a:r>
              <a:rPr lang="ar-SA" dirty="0">
                <a:cs typeface="+mj-cs"/>
              </a:rPr>
              <a:t>أي الاتجاهات التي يستطيع الميكروفون التقاط الصوت منها. اختيار النمط المناسب يعتمد على طبيعة التسجيل والبيئة المحيطة. فيما يلي أشهر الأنماط:</a:t>
            </a:r>
          </a:p>
          <a:p>
            <a:pPr marL="285750" indent="-285750" algn="r" rtl="1">
              <a:lnSpc>
                <a:spcPct val="150000"/>
              </a:lnSpc>
              <a:buFont typeface="Wingdings" panose="05000000000000000000" pitchFamily="2" charset="2"/>
              <a:buChar char="q"/>
            </a:pPr>
            <a:r>
              <a:rPr lang="ar-SA" b="1" dirty="0" smtClean="0">
                <a:solidFill>
                  <a:srgbClr val="C00000"/>
                </a:solidFill>
                <a:cs typeface="+mj-cs"/>
              </a:rPr>
              <a:t> </a:t>
            </a:r>
            <a:r>
              <a:rPr lang="en-US" b="1" dirty="0" smtClean="0">
                <a:solidFill>
                  <a:srgbClr val="C00000"/>
                </a:solidFill>
                <a:cs typeface="+mj-cs"/>
              </a:rPr>
              <a:t>Cardioid </a:t>
            </a:r>
            <a:r>
              <a:rPr lang="ar-SA" b="1" dirty="0" smtClean="0">
                <a:solidFill>
                  <a:srgbClr val="C00000"/>
                </a:solidFill>
                <a:cs typeface="+mj-cs"/>
              </a:rPr>
              <a:t> قلبي:</a:t>
            </a:r>
            <a:r>
              <a:rPr lang="ar-SA" dirty="0">
                <a:cs typeface="+mj-cs"/>
              </a:rPr>
              <a:t/>
            </a:r>
            <a:br>
              <a:rPr lang="ar-SA" dirty="0">
                <a:cs typeface="+mj-cs"/>
              </a:rPr>
            </a:br>
            <a:r>
              <a:rPr lang="ar-SA" dirty="0" smtClean="0">
                <a:cs typeface="+mj-cs"/>
              </a:rPr>
              <a:t>يلتقط </a:t>
            </a:r>
            <a:r>
              <a:rPr lang="ar-SA" dirty="0">
                <a:cs typeface="+mj-cs"/>
              </a:rPr>
              <a:t>الصوت من </a:t>
            </a:r>
            <a:r>
              <a:rPr lang="ar-SA" b="1" dirty="0">
                <a:cs typeface="+mj-cs"/>
              </a:rPr>
              <a:t>الأمام</a:t>
            </a:r>
            <a:r>
              <a:rPr lang="ar-SA" dirty="0">
                <a:cs typeface="+mj-cs"/>
              </a:rPr>
              <a:t> ويقلل الالتقاط من </a:t>
            </a:r>
            <a:r>
              <a:rPr lang="ar-SA" b="1" dirty="0">
                <a:cs typeface="+mj-cs"/>
              </a:rPr>
              <a:t>الخلف</a:t>
            </a:r>
            <a:r>
              <a:rPr lang="ar-SA" dirty="0">
                <a:cs typeface="+mj-cs"/>
              </a:rPr>
              <a:t>.</a:t>
            </a:r>
            <a:br>
              <a:rPr lang="ar-SA" dirty="0">
                <a:cs typeface="+mj-cs"/>
              </a:rPr>
            </a:br>
            <a:r>
              <a:rPr lang="ar-SA" dirty="0" smtClean="0">
                <a:cs typeface="+mj-cs"/>
              </a:rPr>
              <a:t>مثالي </a:t>
            </a:r>
            <a:r>
              <a:rPr lang="ar-SA" dirty="0">
                <a:cs typeface="+mj-cs"/>
              </a:rPr>
              <a:t>لتسجيل الصوت الفردي في الاستوديوهات أو العروض الحية لأنه يعزل الضوضاء الخلفية.</a:t>
            </a:r>
            <a:br>
              <a:rPr lang="ar-SA" dirty="0">
                <a:cs typeface="+mj-cs"/>
              </a:rPr>
            </a:br>
            <a:r>
              <a:rPr lang="ar-SA" i="1" dirty="0" smtClean="0">
                <a:cs typeface="+mj-cs"/>
              </a:rPr>
              <a:t>مثال</a:t>
            </a:r>
            <a:r>
              <a:rPr lang="ar-SA" i="1" dirty="0">
                <a:cs typeface="+mj-cs"/>
              </a:rPr>
              <a:t>:</a:t>
            </a:r>
            <a:r>
              <a:rPr lang="ar-SA" dirty="0">
                <a:cs typeface="+mj-cs"/>
              </a:rPr>
              <a:t> يُستخدم في الغناء، البودكاست، والبث المباشر.</a:t>
            </a:r>
          </a:p>
          <a:p>
            <a:pPr marL="285750" indent="-285750" algn="r" rtl="1">
              <a:lnSpc>
                <a:spcPct val="150000"/>
              </a:lnSpc>
              <a:buFont typeface="Wingdings" panose="05000000000000000000" pitchFamily="2" charset="2"/>
              <a:buChar char="q"/>
            </a:pPr>
            <a:r>
              <a:rPr lang="ar-SA" b="1" dirty="0" smtClean="0">
                <a:solidFill>
                  <a:srgbClr val="C00000"/>
                </a:solidFill>
                <a:cs typeface="+mj-cs"/>
              </a:rPr>
              <a:t>متعدد الاتجاهات </a:t>
            </a:r>
            <a:r>
              <a:rPr lang="en-US" b="1" dirty="0" smtClean="0">
                <a:solidFill>
                  <a:srgbClr val="C00000"/>
                </a:solidFill>
              </a:rPr>
              <a:t>Omnidirectional </a:t>
            </a:r>
            <a:endParaRPr lang="ar-SA" dirty="0" smtClean="0">
              <a:cs typeface="+mj-cs"/>
            </a:endParaRPr>
          </a:p>
          <a:p>
            <a:pPr algn="r" rtl="1">
              <a:lnSpc>
                <a:spcPct val="150000"/>
              </a:lnSpc>
            </a:pPr>
            <a:r>
              <a:rPr lang="ar-SA" dirty="0" smtClean="0">
                <a:cs typeface="+mj-cs"/>
              </a:rPr>
              <a:t>يلتقط الصوت من </a:t>
            </a:r>
            <a:r>
              <a:rPr lang="ar-SA" b="1" dirty="0" smtClean="0">
                <a:cs typeface="+mj-cs"/>
              </a:rPr>
              <a:t>جميع الاتجاهات بالتساوي</a:t>
            </a:r>
            <a:r>
              <a:rPr lang="ar-SA" dirty="0" smtClean="0">
                <a:cs typeface="+mj-cs"/>
              </a:rPr>
              <a:t> (360 درجة).</a:t>
            </a:r>
            <a:br>
              <a:rPr lang="ar-SA" dirty="0" smtClean="0">
                <a:cs typeface="+mj-cs"/>
              </a:rPr>
            </a:br>
            <a:r>
              <a:rPr lang="ar-SA" dirty="0" smtClean="0">
                <a:cs typeface="+mj-cs"/>
              </a:rPr>
              <a:t>مناسب للمقابلات الجماعية أو تسجيل الأصوات الطبيعية في البيئات المفتوحة.</a:t>
            </a:r>
            <a:br>
              <a:rPr lang="ar-SA" dirty="0" smtClean="0">
                <a:cs typeface="+mj-cs"/>
              </a:rPr>
            </a:br>
            <a:r>
              <a:rPr lang="ar-SA" dirty="0" smtClean="0">
                <a:cs typeface="+mj-cs"/>
              </a:rPr>
              <a:t>لا يفضل في الأماكن الصاخبة لأنه يلتقط كل الأصوات المحيطة.</a:t>
            </a:r>
          </a:p>
          <a:p>
            <a:pPr algn="r" rtl="1">
              <a:lnSpc>
                <a:spcPct val="150000"/>
              </a:lnSpc>
            </a:pPr>
            <a:r>
              <a:rPr lang="en-US" dirty="0">
                <a:cs typeface="+mj-cs"/>
                <a:hlinkClick r:id="rId5"/>
              </a:rPr>
              <a:t>https://</a:t>
            </a:r>
            <a:r>
              <a:rPr lang="en-US" dirty="0" smtClean="0">
                <a:cs typeface="+mj-cs"/>
                <a:hlinkClick r:id="rId5"/>
              </a:rPr>
              <a:t>www.youtube.com/watch?v=lowtC77YvFk</a:t>
            </a:r>
            <a:r>
              <a:rPr lang="ar-SA" dirty="0" smtClean="0">
                <a:cs typeface="+mj-cs"/>
              </a:rPr>
              <a:t> </a:t>
            </a:r>
          </a:p>
          <a:p>
            <a:pPr algn="r" rtl="1">
              <a:lnSpc>
                <a:spcPct val="150000"/>
              </a:lnSpc>
            </a:pPr>
            <a:r>
              <a:rPr lang="ar-SA" b="1" dirty="0" smtClean="0">
                <a:solidFill>
                  <a:srgbClr val="C00000"/>
                </a:solidFill>
                <a:cs typeface="+mj-cs"/>
              </a:rPr>
              <a:t> </a:t>
            </a:r>
            <a:endParaRPr lang="ar-SA" dirty="0">
              <a:cs typeface="+mj-cs"/>
            </a:endParaRPr>
          </a:p>
        </p:txBody>
      </p:sp>
      <p:sp>
        <p:nvSpPr>
          <p:cNvPr id="14" name="TextBox 13"/>
          <p:cNvSpPr txBox="1"/>
          <p:nvPr/>
        </p:nvSpPr>
        <p:spPr>
          <a:xfrm>
            <a:off x="3510983" y="864949"/>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8248" y="1264359"/>
            <a:ext cx="942618" cy="3987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0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7</a:t>
            </a:r>
            <a:endParaRPr kumimoji="0" lang="en-US" sz="7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12"/>
          <p:cNvSpPr/>
          <p:nvPr/>
        </p:nvSpPr>
        <p:spPr>
          <a:xfrm>
            <a:off x="5849116" y="1113549"/>
            <a:ext cx="4060727" cy="461665"/>
          </a:xfrm>
          <a:prstGeom prst="rect">
            <a:avLst/>
          </a:prstGeom>
        </p:spPr>
        <p:txBody>
          <a:bodyPr wrap="none">
            <a:spAutoFit/>
          </a:bodyPr>
          <a:lstStyle/>
          <a:p>
            <a:r>
              <a:rPr lang="ar-SA" sz="2400" b="1" dirty="0">
                <a:solidFill>
                  <a:srgbClr val="00B0F0"/>
                </a:solidFill>
              </a:rPr>
              <a:t>أنماط الالتقاط: كيف يسمع الميكروفون؟</a:t>
            </a:r>
            <a:endParaRPr lang="ar-SA" sz="2400" dirty="0">
              <a:solidFill>
                <a:srgbClr val="00B0F0"/>
              </a:solidFill>
            </a:endParaRP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0" y="4240370"/>
            <a:ext cx="5715000" cy="2524125"/>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184532"/>
    </mc:Choice>
    <mc:Fallback xmlns="">
      <p:transition advTm="18453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6">
            <a:extLst>
              <a:ext uri="{28A0092B-C50C-407E-A947-70E740481C1C}">
                <a14:useLocalDpi xmlns:a14="http://schemas.microsoft.com/office/drawing/2010/main" val="0"/>
              </a:ext>
            </a:extLst>
          </a:blip>
          <a:stretch>
            <a:fillRect/>
          </a:stretch>
        </p:blipFill>
        <p:spPr>
          <a:xfrm>
            <a:off x="0" y="1307465"/>
            <a:ext cx="3389532" cy="3414954"/>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400" b="1" dirty="0" smtClean="0">
                <a:solidFill>
                  <a:srgbClr val="00B0F0"/>
                </a:solidFill>
                <a:latin typeface="Simplified Arabic" panose="02020603050405020304" pitchFamily="18" charset="-78"/>
                <a:cs typeface="Simplified Arabic" panose="02020603050405020304" pitchFamily="18" charset="-78"/>
              </a:rPr>
              <a:t>الخاتمة </a:t>
            </a:r>
            <a:endParaRPr kumimoji="0" lang="ar-EG" sz="2400" b="1" i="0" u="none" strike="noStrike" kern="1200" cap="none" spc="0" normalizeH="0" baseline="0" noProof="0" dirty="0">
              <a:ln>
                <a:noFill/>
              </a:ln>
              <a:solidFill>
                <a:srgbClr val="00B0F0"/>
              </a:solidFill>
              <a:effectLst/>
              <a:uLnTx/>
              <a:uFillTx/>
              <a:latin typeface="Simplified Arabic" panose="02020603050405020304" pitchFamily="18" charset="-78"/>
              <a:ea typeface="+mn-e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716390" y="2578908"/>
            <a:ext cx="8417320" cy="369332"/>
          </a:xfrm>
          <a:prstGeom prst="rect">
            <a:avLst/>
          </a:prstGeom>
          <a:noFill/>
        </p:spPr>
        <p:txBody>
          <a:bodyPr wrap="square" rtlCol="0">
            <a:spAutoFit/>
          </a:bodyPr>
          <a:lstStyle/>
          <a:p>
            <a:pPr marL="342900" indent="-342900">
              <a:buFont typeface="Arial" panose="020B0604020202020204" pitchFamily="34" charset="0"/>
              <a:buChar char="•"/>
            </a:pPr>
            <a:endParaRPr lang="en-US" dirty="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3676" y="1699898"/>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7</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Rectangle 2"/>
          <p:cNvSpPr/>
          <p:nvPr/>
        </p:nvSpPr>
        <p:spPr>
          <a:xfrm>
            <a:off x="3385474" y="2213365"/>
            <a:ext cx="8502465" cy="4305730"/>
          </a:xfrm>
          <a:prstGeom prst="rect">
            <a:avLst/>
          </a:prstGeom>
        </p:spPr>
        <p:txBody>
          <a:bodyPr wrap="square">
            <a:spAutoFit/>
          </a:bodyPr>
          <a:lstStyle/>
          <a:p>
            <a:pPr algn="just" rtl="1">
              <a:lnSpc>
                <a:spcPct val="200000"/>
              </a:lnSpc>
            </a:pPr>
            <a:r>
              <a:rPr lang="ar-SA" sz="2000" dirty="0" smtClean="0">
                <a:cs typeface="+mj-cs"/>
              </a:rPr>
              <a:t>يمكننا </a:t>
            </a:r>
            <a:r>
              <a:rPr lang="ar-SA" sz="2000" dirty="0">
                <a:cs typeface="+mj-cs"/>
              </a:rPr>
              <a:t>القول إن جودة الإنتاج الصوتي لا تعتمد فقط على الأجهزة الحديثة، بل على فهم علمي وفني دقيق لمكونات الصوت وطرائق التعامل معه. فالتمييز بين أنواع الميكروفونات وأنماط الالتقاط الصوتي يساعد في اختيار الأداة المناسبة لكل موقف، بينما تضمن المعالجة الصوتية داخل الاستوديو بيئة مثالية لتسجيل نقي ومتوازن. أما المؤثرات السمعية فهي الأداة الإبداعية التي تضيف روحًا وجمالًا على العمل النهائي، لتجعل المستمع يعيش تجربة صوتية غنية ومؤثرة.</a:t>
            </a:r>
          </a:p>
          <a:p>
            <a:pPr algn="just" rtl="1">
              <a:lnSpc>
                <a:spcPct val="200000"/>
              </a:lnSpc>
            </a:pPr>
            <a:r>
              <a:rPr lang="ar-SA" sz="2000" dirty="0">
                <a:cs typeface="+mj-cs"/>
              </a:rPr>
              <a:t>وهكذا يتكامل الجانب التقني والفني في صناعة الصوت، ليصبح التسجيل أكثر من مجرد نقل للموجة الصوتية، بل فنًا يعكس الإحساس والإبداع الإنساني.</a:t>
            </a:r>
          </a:p>
        </p:txBody>
      </p:sp>
      <p:pic>
        <p:nvPicPr>
          <p:cNvPr id="5" name="Audio 4">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88738" y="6154738"/>
            <a:ext cx="487362" cy="487362"/>
          </a:xfrm>
          <a:prstGeom prst="rect">
            <a:avLst/>
          </a:prstGeom>
        </p:spPr>
      </p:pic>
    </p:spTree>
    <p:custDataLst>
      <p:tags r:id="rId1"/>
    </p:custDataLst>
  </p:cSld>
  <p:clrMapOvr>
    <a:masterClrMapping/>
  </p:clrMapOvr>
  <mc:AlternateContent xmlns:mc="http://schemas.openxmlformats.org/markup-compatibility/2006" xmlns:p14="http://schemas.microsoft.com/office/powerpoint/2010/main">
    <mc:Choice Requires="p14">
      <p:transition p14:dur="0" advTm="74068"/>
    </mc:Choice>
    <mc:Fallback xmlns="">
      <p:transition advTm="740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nodePh="1">
                                  <p:stCondLst>
                                    <p:cond delay="0"/>
                                  </p:stCondLst>
                                  <p:endCondLst>
                                    <p:cond evt="begin" delay="0">
                                      <p:tn val="9"/>
                                    </p:cond>
                                  </p:endCondLst>
                                  <p:childTnLst>
                                    <p:set>
                                      <p:cBhvr>
                                        <p:cTn id="10" dur="1" fill="hold">
                                          <p:stCondLst>
                                            <p:cond delay="0"/>
                                          </p:stCondLst>
                                        </p:cTn>
                                        <p:tgtEl>
                                          <p:spTgt spid="15"/>
                                        </p:tgtEl>
                                        <p:attrNameLst>
                                          <p:attrName>style.visibility</p:attrName>
                                        </p:attrNameLst>
                                      </p:cBhvr>
                                      <p:to>
                                        <p:strVal val="visible"/>
                                      </p:to>
                                    </p:set>
                                    <p:animEffect transition="in" filter="fade">
                                      <p:cBhvr>
                                        <p:cTn id="11" dur="1000"/>
                                        <p:tgtEl>
                                          <p:spTgt spid="15"/>
                                        </p:tgtEl>
                                      </p:cBhvr>
                                    </p:animEffect>
                                    <p:anim calcmode="lin" valueType="num">
                                      <p:cBhvr>
                                        <p:cTn id="12" dur="1000" fill="hold"/>
                                        <p:tgtEl>
                                          <p:spTgt spid="15"/>
                                        </p:tgtEl>
                                        <p:attrNameLst>
                                          <p:attrName>ppt_x</p:attrName>
                                        </p:attrNameLst>
                                      </p:cBhvr>
                                      <p:tavLst>
                                        <p:tav tm="0">
                                          <p:val>
                                            <p:strVal val="#ppt_x"/>
                                          </p:val>
                                        </p:tav>
                                        <p:tav tm="100000">
                                          <p:val>
                                            <p:strVal val="#ppt_x"/>
                                          </p:val>
                                        </p:tav>
                                      </p:tavLst>
                                    </p:anim>
                                    <p:anim calcmode="lin" valueType="num">
                                      <p:cBhvr>
                                        <p:cTn id="1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4" fill="hold" display="0">
                  <p:stCondLst>
                    <p:cond delay="indefinite"/>
                  </p:stCondLst>
                  <p:endCondLst>
                    <p:cond evt="onStopAudio" delay="0">
                      <p:tgtEl>
                        <p:sldTgt/>
                      </p:tgtEl>
                    </p:cond>
                  </p:endCondLst>
                </p:cTn>
                <p:tgtEl>
                  <p:spTgt spid="5"/>
                </p:tgtEl>
              </p:cMediaNode>
            </p:audio>
          </p:childTnLst>
        </p:cTn>
      </p:par>
    </p:tnLst>
    <p:bldLst>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Roboto Light" panose="02000000000000000000" pitchFamily="2" charset="0"/>
              <a:cs typeface="+mn-cs"/>
            </a:endParaRPr>
          </a:p>
        </p:txBody>
      </p:sp>
      <p:pic>
        <p:nvPicPr>
          <p:cNvPr id="17" name="Picture Placeholder 4"/>
          <p:cNvPicPr>
            <a:picLocks noGrp="1" noChangeAspect="1"/>
          </p:cNvPicPr>
          <p:nvPr>
            <p:ph type="pic" sz="quarter" idx="10"/>
          </p:nvPr>
        </p:nvPicPr>
        <p:blipFill>
          <a:blip r:embed="rId4">
            <a:extLst>
              <a:ext uri="{28A0092B-C50C-407E-A947-70E740481C1C}">
                <a14:useLocalDpi xmlns:a14="http://schemas.microsoft.com/office/drawing/2010/main" val="0"/>
              </a:ext>
            </a:extLst>
          </a:blip>
          <a:stretch>
            <a:fillRect/>
          </a:stretch>
        </p:blipFill>
        <p:spPr>
          <a:xfrm>
            <a:off x="61546" y="1335074"/>
            <a:ext cx="3320009" cy="2487669"/>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p:cNvSpPr txBox="1"/>
          <p:nvPr/>
        </p:nvSpPr>
        <p:spPr>
          <a:xfrm>
            <a:off x="4689258" y="1412953"/>
            <a:ext cx="4822731" cy="600164"/>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400" b="1" dirty="0" smtClean="0">
                <a:solidFill>
                  <a:srgbClr val="00B0F0"/>
                </a:solidFill>
                <a:latin typeface="Simplified Arabic" panose="02020603050405020304" pitchFamily="18" charset="-78"/>
                <a:cs typeface="Simplified Arabic" panose="02020603050405020304" pitchFamily="18" charset="-78"/>
              </a:rPr>
              <a:t>المراجع  </a:t>
            </a:r>
            <a:endParaRPr kumimoji="0" lang="ar-EG" sz="2400" b="1" i="0" u="none" strike="noStrike" kern="1200" cap="none" spc="0" normalizeH="0" baseline="0" noProof="0" dirty="0">
              <a:ln>
                <a:noFill/>
              </a:ln>
              <a:solidFill>
                <a:srgbClr val="00B0F0"/>
              </a:solidFill>
              <a:effectLst/>
              <a:uLnTx/>
              <a:uFillTx/>
              <a:latin typeface="Simplified Arabic" panose="02020603050405020304" pitchFamily="18" charset="-78"/>
              <a:ea typeface="+mn-e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70820" y="2104974"/>
            <a:ext cx="8417320" cy="4247317"/>
          </a:xfrm>
          <a:prstGeom prst="rect">
            <a:avLst/>
          </a:prstGeom>
          <a:noFill/>
        </p:spPr>
        <p:txBody>
          <a:bodyPr wrap="square" rtlCol="0">
            <a:spAutoFit/>
          </a:bodyPr>
          <a:lstStyle/>
          <a:p>
            <a:pPr lvl="0" algn="r" rtl="1" eaLnBrk="0" fontAlgn="base" hangingPunct="0">
              <a:lnSpc>
                <a:spcPct val="150000"/>
              </a:lnSpc>
              <a:spcBef>
                <a:spcPct val="0"/>
              </a:spcBef>
              <a:spcAft>
                <a:spcPct val="0"/>
              </a:spcAft>
            </a:pPr>
            <a:endParaRPr lang="en-US" altLang="en-US" dirty="0">
              <a:latin typeface="Arial" panose="020B0604020202020204" pitchFamily="34" charset="0"/>
            </a:endParaRPr>
          </a:p>
          <a:p>
            <a:pPr marL="342900" lvl="0" indent="-342900" algn="r" rtl="1" eaLnBrk="0" fontAlgn="base" hangingPunct="0">
              <a:lnSpc>
                <a:spcPct val="150000"/>
              </a:lnSpc>
              <a:spcBef>
                <a:spcPct val="0"/>
              </a:spcBef>
              <a:spcAft>
                <a:spcPct val="0"/>
              </a:spcAft>
              <a:buFont typeface="+mj-lt"/>
              <a:buAutoNum type="arabicPeriod"/>
            </a:pPr>
            <a:r>
              <a:rPr lang="ar-SA" altLang="en-US" dirty="0">
                <a:latin typeface="Arial" panose="020B0604020202020204" pitchFamily="34" charset="0"/>
              </a:rPr>
              <a:t>حداد، </a:t>
            </a:r>
            <a:r>
              <a:rPr lang="ar-SA" altLang="en-US" dirty="0" smtClean="0">
                <a:latin typeface="Arial" panose="020B0604020202020204" pitchFamily="34" charset="0"/>
              </a:rPr>
              <a:t>أحمد(</a:t>
            </a:r>
            <a:r>
              <a:rPr lang="en-US" altLang="en-US" dirty="0" smtClean="0">
                <a:latin typeface="Arial" panose="020B0604020202020204" pitchFamily="34" charset="0"/>
                <a:cs typeface="Arial" panose="020B0604020202020204" pitchFamily="34" charset="0"/>
              </a:rPr>
              <a:t> </a:t>
            </a:r>
            <a:r>
              <a:rPr lang="ar-SA" altLang="en-US" dirty="0" smtClean="0">
                <a:latin typeface="Arial" panose="020B0604020202020204" pitchFamily="34" charset="0"/>
              </a:rPr>
              <a:t>2018</a:t>
            </a:r>
            <a:r>
              <a:rPr lang="ar-SA" altLang="en-US" dirty="0">
                <a:latin typeface="Arial" panose="020B0604020202020204" pitchFamily="34" charset="0"/>
                <a:cs typeface="Arial" panose="020B0604020202020204" pitchFamily="34" charset="0"/>
              </a:rPr>
              <a:t> </a:t>
            </a:r>
            <a:r>
              <a:rPr lang="ar-SA" altLang="en-US" dirty="0" smtClean="0">
                <a:latin typeface="Arial" panose="020B0604020202020204" pitchFamily="34" charset="0"/>
                <a:cs typeface="Arial" panose="020B0604020202020204" pitchFamily="34" charset="0"/>
              </a:rPr>
              <a:t>)</a:t>
            </a:r>
            <a:r>
              <a:rPr lang="ar-SA" altLang="en-US" b="1" dirty="0" smtClean="0">
                <a:latin typeface="Arial" panose="020B0604020202020204" pitchFamily="34" charset="0"/>
              </a:rPr>
              <a:t>أساسيات </a:t>
            </a:r>
            <a:r>
              <a:rPr lang="ar-SA" altLang="en-US" b="1" dirty="0">
                <a:latin typeface="Arial" panose="020B0604020202020204" pitchFamily="34" charset="0"/>
              </a:rPr>
              <a:t>الصوت والإنتاج الإذاعي والتلفزيوني</a:t>
            </a:r>
            <a:r>
              <a:rPr lang="en-US" altLang="en-US" b="1" dirty="0">
                <a:latin typeface="Arial" panose="020B0604020202020204" pitchFamily="34" charset="0"/>
                <a:cs typeface="Arial" panose="020B0604020202020204" pitchFamily="34" charset="0"/>
              </a:rPr>
              <a:t>.</a:t>
            </a:r>
            <a:r>
              <a:rPr lang="en-US" altLang="en-US" dirty="0">
                <a:latin typeface="Arial" panose="020B0604020202020204" pitchFamily="34" charset="0"/>
              </a:rPr>
              <a:t> </a:t>
            </a:r>
            <a:r>
              <a:rPr lang="ar-SA" altLang="en-US" dirty="0">
                <a:latin typeface="Arial" panose="020B0604020202020204" pitchFamily="34" charset="0"/>
              </a:rPr>
              <a:t>القاهرة: دار الفكر العربي</a:t>
            </a:r>
            <a:r>
              <a:rPr lang="en-US" altLang="en-US" dirty="0">
                <a:latin typeface="Arial" panose="020B0604020202020204" pitchFamily="34" charset="0"/>
              </a:rPr>
              <a:t>.</a:t>
            </a:r>
          </a:p>
          <a:p>
            <a:pPr marL="342900" lvl="0" indent="-342900" algn="r" rtl="1" eaLnBrk="0" fontAlgn="base" hangingPunct="0">
              <a:lnSpc>
                <a:spcPct val="150000"/>
              </a:lnSpc>
              <a:spcBef>
                <a:spcPct val="0"/>
              </a:spcBef>
              <a:spcAft>
                <a:spcPct val="0"/>
              </a:spcAft>
              <a:buFont typeface="+mj-lt"/>
              <a:buAutoNum type="arabicPeriod"/>
            </a:pPr>
            <a:r>
              <a:rPr lang="ar-SA" altLang="en-US" dirty="0">
                <a:latin typeface="Arial" panose="020B0604020202020204" pitchFamily="34" charset="0"/>
              </a:rPr>
              <a:t>عبد الحميد، </a:t>
            </a:r>
            <a:r>
              <a:rPr lang="ar-SA" altLang="en-US" dirty="0" smtClean="0">
                <a:latin typeface="Arial" panose="020B0604020202020204" pitchFamily="34" charset="0"/>
              </a:rPr>
              <a:t>سامي(2020)</a:t>
            </a:r>
            <a:r>
              <a:rPr lang="en-US" altLang="en-US" dirty="0" smtClean="0">
                <a:latin typeface="Arial" panose="020B0604020202020204" pitchFamily="34" charset="0"/>
                <a:cs typeface="Arial" panose="020B0604020202020204" pitchFamily="34" charset="0"/>
              </a:rPr>
              <a:t> </a:t>
            </a:r>
            <a:r>
              <a:rPr lang="ar-SA" altLang="en-US" b="1" dirty="0">
                <a:latin typeface="Arial" panose="020B0604020202020204" pitchFamily="34" charset="0"/>
              </a:rPr>
              <a:t>التسجيل الصوتي: التقنيات والممارسات </a:t>
            </a:r>
            <a:r>
              <a:rPr lang="ar-SA" altLang="en-US" b="1" dirty="0" smtClean="0">
                <a:latin typeface="Arial" panose="020B0604020202020204" pitchFamily="34" charset="0"/>
              </a:rPr>
              <a:t>الحديثة</a:t>
            </a:r>
            <a:r>
              <a:rPr lang="en-US" altLang="en-US" dirty="0" smtClean="0">
                <a:latin typeface="Arial" panose="020B0604020202020204" pitchFamily="34" charset="0"/>
              </a:rPr>
              <a:t> </a:t>
            </a:r>
            <a:r>
              <a:rPr lang="ar-SA" altLang="en-US" dirty="0">
                <a:latin typeface="Arial" panose="020B0604020202020204" pitchFamily="34" charset="0"/>
              </a:rPr>
              <a:t>عمان: دار المسيرة للنشر </a:t>
            </a:r>
            <a:r>
              <a:rPr lang="ar-SA" altLang="en-US" dirty="0" smtClean="0">
                <a:latin typeface="Arial" panose="020B0604020202020204" pitchFamily="34" charset="0"/>
              </a:rPr>
              <a:t>والتوزيع</a:t>
            </a:r>
            <a:r>
              <a:rPr lang="en-US" altLang="en-US" dirty="0" smtClean="0">
                <a:latin typeface="Arial" panose="020B0604020202020204" pitchFamily="34" charset="0"/>
              </a:rPr>
              <a:t>.</a:t>
            </a:r>
            <a:endParaRPr lang="en-US" altLang="en-US" dirty="0">
              <a:latin typeface="Arial" panose="020B0604020202020204" pitchFamily="34" charset="0"/>
            </a:endParaRPr>
          </a:p>
          <a:p>
            <a:pPr marL="342900" lvl="0" indent="-342900" algn="r" rtl="1" eaLnBrk="0" fontAlgn="base" hangingPunct="0">
              <a:lnSpc>
                <a:spcPct val="150000"/>
              </a:lnSpc>
              <a:spcBef>
                <a:spcPct val="0"/>
              </a:spcBef>
              <a:spcAft>
                <a:spcPct val="0"/>
              </a:spcAft>
              <a:buFont typeface="+mj-lt"/>
              <a:buAutoNum type="arabicPeriod"/>
            </a:pPr>
            <a:r>
              <a:rPr lang="ar-SA" altLang="en-US" dirty="0">
                <a:latin typeface="Arial" panose="020B0604020202020204" pitchFamily="34" charset="0"/>
              </a:rPr>
              <a:t>موقع</a:t>
            </a:r>
            <a:r>
              <a:rPr lang="en-US" altLang="en-US" dirty="0">
                <a:latin typeface="Arial" panose="020B0604020202020204" pitchFamily="34" charset="0"/>
                <a:cs typeface="Arial" panose="020B0604020202020204" pitchFamily="34" charset="0"/>
              </a:rPr>
              <a:t> Audio-</a:t>
            </a:r>
            <a:r>
              <a:rPr lang="en-US" altLang="en-US" dirty="0" err="1">
                <a:latin typeface="Arial" panose="020B0604020202020204" pitchFamily="34" charset="0"/>
                <a:cs typeface="Arial" panose="020B0604020202020204" pitchFamily="34" charset="0"/>
              </a:rPr>
              <a:t>Technica</a:t>
            </a:r>
            <a:r>
              <a:rPr lang="en-US" altLang="en-US" dirty="0">
                <a:latin typeface="Arial" panose="020B0604020202020204" pitchFamily="34" charset="0"/>
                <a:cs typeface="Arial" panose="020B0604020202020204" pitchFamily="34" charset="0"/>
              </a:rPr>
              <a:t> </a:t>
            </a:r>
            <a:r>
              <a:rPr lang="ar-SA" altLang="en-US" dirty="0">
                <a:latin typeface="Arial" panose="020B0604020202020204" pitchFamily="34" charset="0"/>
              </a:rPr>
              <a:t>الرسمي</a:t>
            </a:r>
            <a:r>
              <a:rPr lang="en-US" altLang="en-US" dirty="0">
                <a:latin typeface="Arial" panose="020B0604020202020204" pitchFamily="34" charset="0"/>
                <a:cs typeface="Arial" panose="020B0604020202020204" pitchFamily="34" charset="0"/>
              </a:rPr>
              <a:t>: </a:t>
            </a:r>
            <a:r>
              <a:rPr lang="en-US" altLang="en-US" dirty="0">
                <a:latin typeface="Arial" panose="020B0604020202020204" pitchFamily="34" charset="0"/>
                <a:hlinkClick r:id="rId5"/>
              </a:rPr>
              <a:t>https://www.audio-technica.com</a:t>
            </a:r>
            <a:endParaRPr lang="en-US" altLang="en-US" dirty="0">
              <a:latin typeface="Arial" panose="020B0604020202020204" pitchFamily="34" charset="0"/>
            </a:endParaRPr>
          </a:p>
          <a:p>
            <a:pPr marL="342900" lvl="0" indent="-342900" algn="r" rtl="1" eaLnBrk="0" fontAlgn="base" hangingPunct="0">
              <a:lnSpc>
                <a:spcPct val="150000"/>
              </a:lnSpc>
              <a:spcBef>
                <a:spcPct val="0"/>
              </a:spcBef>
              <a:spcAft>
                <a:spcPct val="0"/>
              </a:spcAft>
              <a:buFont typeface="+mj-lt"/>
              <a:buAutoNum type="arabicPeriod"/>
            </a:pPr>
            <a:r>
              <a:rPr lang="ar-SA" altLang="en-US" dirty="0">
                <a:latin typeface="Arial" panose="020B0604020202020204" pitchFamily="34" charset="0"/>
              </a:rPr>
              <a:t>موقع</a:t>
            </a:r>
            <a:r>
              <a:rPr lang="en-US" altLang="en-US" dirty="0">
                <a:latin typeface="Arial" panose="020B0604020202020204" pitchFamily="34" charset="0"/>
                <a:cs typeface="Arial" panose="020B0604020202020204" pitchFamily="34" charset="0"/>
              </a:rPr>
              <a:t> Shure </a:t>
            </a:r>
            <a:r>
              <a:rPr lang="ar-SA" altLang="en-US" dirty="0">
                <a:latin typeface="Arial" panose="020B0604020202020204" pitchFamily="34" charset="0"/>
              </a:rPr>
              <a:t>التعليمي</a:t>
            </a:r>
            <a:r>
              <a:rPr lang="en-US" altLang="en-US" dirty="0">
                <a:latin typeface="Arial" panose="020B0604020202020204" pitchFamily="34" charset="0"/>
                <a:cs typeface="Arial" panose="020B0604020202020204" pitchFamily="34" charset="0"/>
              </a:rPr>
              <a:t>: </a:t>
            </a:r>
            <a:r>
              <a:rPr lang="en-US" altLang="en-US" dirty="0">
                <a:latin typeface="Arial" panose="020B0604020202020204" pitchFamily="34" charset="0"/>
                <a:hlinkClick r:id="rId6"/>
              </a:rPr>
              <a:t>https://www.shure.com</a:t>
            </a:r>
            <a:endParaRPr lang="en-US" altLang="en-US" dirty="0">
              <a:latin typeface="Arial" panose="020B0604020202020204" pitchFamily="34" charset="0"/>
            </a:endParaRPr>
          </a:p>
          <a:p>
            <a:pPr marL="342900" lvl="0" indent="-342900" algn="r" rtl="1" eaLnBrk="0" fontAlgn="base" hangingPunct="0">
              <a:lnSpc>
                <a:spcPct val="150000"/>
              </a:lnSpc>
              <a:spcBef>
                <a:spcPct val="0"/>
              </a:spcBef>
              <a:spcAft>
                <a:spcPct val="0"/>
              </a:spcAft>
              <a:buFont typeface="+mj-lt"/>
              <a:buAutoNum type="arabicPeriod"/>
            </a:pPr>
            <a:r>
              <a:rPr lang="ar-SA" altLang="en-US" dirty="0">
                <a:latin typeface="Arial" panose="020B0604020202020204" pitchFamily="34" charset="0"/>
              </a:rPr>
              <a:t>موقع</a:t>
            </a:r>
            <a:r>
              <a:rPr lang="en-US" altLang="en-US" dirty="0">
                <a:latin typeface="Arial" panose="020B0604020202020204" pitchFamily="34" charset="0"/>
                <a:cs typeface="Arial" panose="020B0604020202020204" pitchFamily="34" charset="0"/>
              </a:rPr>
              <a:t> Sound On Sound – </a:t>
            </a:r>
            <a:r>
              <a:rPr lang="ar-SA" altLang="en-US" dirty="0">
                <a:latin typeface="Arial" panose="020B0604020202020204" pitchFamily="34" charset="0"/>
              </a:rPr>
              <a:t>مقالات تقنية عن الصوت والإنتاج</a:t>
            </a:r>
            <a:r>
              <a:rPr lang="en-US" altLang="en-US" dirty="0">
                <a:latin typeface="Arial" panose="020B0604020202020204" pitchFamily="34" charset="0"/>
                <a:cs typeface="Arial" panose="020B0604020202020204" pitchFamily="34" charset="0"/>
              </a:rPr>
              <a:t>: </a:t>
            </a:r>
            <a:r>
              <a:rPr lang="en-US" altLang="en-US" dirty="0">
                <a:latin typeface="Arial" panose="020B0604020202020204" pitchFamily="34" charset="0"/>
                <a:hlinkClick r:id="rId7"/>
              </a:rPr>
              <a:t>https://www.soundonsound.com</a:t>
            </a:r>
            <a:endParaRPr lang="en-US" altLang="en-US" dirty="0">
              <a:latin typeface="Arial" panose="020B0604020202020204" pitchFamily="34" charset="0"/>
            </a:endParaRPr>
          </a:p>
          <a:p>
            <a:pPr lvl="0" algn="r" rtl="1" eaLnBrk="0" fontAlgn="base" hangingPunct="0">
              <a:lnSpc>
                <a:spcPct val="150000"/>
              </a:lnSpc>
              <a:spcBef>
                <a:spcPct val="0"/>
              </a:spcBef>
              <a:spcAft>
                <a:spcPct val="0"/>
              </a:spcAft>
            </a:pPr>
            <a:endParaRPr lang="en-US" altLang="en-US" dirty="0">
              <a:latin typeface="Arial" panose="020B0604020202020204" pitchFamily="34" charset="0"/>
            </a:endParaRPr>
          </a:p>
          <a:p>
            <a:pPr marL="342900" indent="-342900" algn="r" rtl="1">
              <a:lnSpc>
                <a:spcPct val="150000"/>
              </a:lnSpc>
              <a:buFont typeface="Arial" panose="020B0604020202020204" pitchFamily="34" charset="0"/>
              <a:buChar char="•"/>
            </a:pPr>
            <a:endParaRPr lang="tr-TR" dirty="0" smtClean="0">
              <a:cs typeface="+mj-cs"/>
            </a:endParaRPr>
          </a:p>
        </p:txBody>
      </p:sp>
      <p:sp>
        <p:nvSpPr>
          <p:cNvPr id="14" name="TextBox 13"/>
          <p:cNvSpPr txBox="1"/>
          <p:nvPr/>
        </p:nvSpPr>
        <p:spPr>
          <a:xfrm>
            <a:off x="3523263" y="1370818"/>
            <a:ext cx="917148"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p>
        </p:txBody>
      </p:sp>
      <p:sp>
        <p:nvSpPr>
          <p:cNvPr id="16" name="TextBox 15"/>
          <p:cNvSpPr txBox="1"/>
          <p:nvPr/>
        </p:nvSpPr>
        <p:spPr>
          <a:xfrm>
            <a:off x="3493676" y="1699898"/>
            <a:ext cx="942618"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ar-SA" sz="2400" b="1" i="0" u="none" strike="noStrike" kern="1200" cap="none" spc="0" normalizeH="0" baseline="0" noProof="0" dirty="0" smtClean="0">
                <a:ln>
                  <a:noFill/>
                </a:ln>
                <a:solidFill>
                  <a:prstClr val="white"/>
                </a:solidFill>
                <a:effectLst/>
                <a:uLnTx/>
                <a:uFillTx/>
                <a:latin typeface="Tajawal Medium" panose="00000600000000000000" pitchFamily="2" charset="-78"/>
                <a:ea typeface="+mn-ea"/>
                <a:cs typeface="Tajawal Medium" panose="00000600000000000000" pitchFamily="2" charset="-78"/>
              </a:rPr>
              <a:t>7</a:t>
            </a:r>
            <a:endParaRPr kumimoji="0" lang="en-US" sz="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8"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2"/>
          <p:cNvSpPr>
            <a:spLocks noChangeArrowheads="1"/>
          </p:cNvSpPr>
          <p:nvPr/>
        </p:nvSpPr>
        <p:spPr bwMode="auto">
          <a:xfrm>
            <a:off x="0" y="0"/>
            <a:ext cx="12192000" cy="15875"/>
          </a:xfrm>
          <a:prstGeom prst="rect">
            <a:avLst/>
          </a:prstGeom>
          <a:solidFill>
            <a:srgbClr val="000000"/>
          </a:solidFill>
          <a:ln w="9525">
            <a:solidFill>
              <a:schemeClr val="tx1"/>
            </a:solidFill>
            <a:prstDash val="solid"/>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Rectangle 3"/>
          <p:cNvSpPr>
            <a:spLocks noChangeArrowheads="1"/>
          </p:cNvSpPr>
          <p:nvPr/>
        </p:nvSpPr>
        <p:spPr bwMode="auto">
          <a:xfrm>
            <a:off x="0" y="59809"/>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Tree>
    <p:custDataLst>
      <p:tags r:id="rId1"/>
    </p:custDataLst>
    <p:extLst>
      <p:ext uri="{BB962C8B-B14F-4D97-AF65-F5344CB8AC3E}">
        <p14:creationId xmlns:p14="http://schemas.microsoft.com/office/powerpoint/2010/main" val="2117962266"/>
      </p:ext>
    </p:extLst>
  </p:cSld>
  <p:clrMapOvr>
    <a:masterClrMapping/>
  </p:clrMapOvr>
  <mc:AlternateContent xmlns:mc="http://schemas.openxmlformats.org/markup-compatibility/2006" xmlns:p14="http://schemas.microsoft.com/office/powerpoint/2010/main">
    <mc:Choice Requires="p14">
      <p:transition p14:dur="0" advTm="45623"/>
    </mc:Choice>
    <mc:Fallback xmlns="">
      <p:transition advTm="4562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pic>
        <p:nvPicPr>
          <p:cNvPr id="15" name="Picture 14"/>
          <p:cNvPicPr>
            <a:picLocks noChangeAspect="1"/>
          </p:cNvPicPr>
          <p:nvPr/>
        </p:nvPicPr>
        <p:blipFill>
          <a:blip r:embed="rId7"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16" name="Right Triangle 15"/>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7"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8" name="Parallelogram 13"/>
          <p:cNvSpPr/>
          <p:nvPr/>
        </p:nvSpPr>
        <p:spPr>
          <a:xfrm rot="16200000" flipV="1">
            <a:off x="-1355388" y="432228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9" name="Graphic 21"/>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9" name="TextBox 8"/>
          <p:cNvSpPr txBox="1"/>
          <p:nvPr/>
        </p:nvSpPr>
        <p:spPr>
          <a:xfrm>
            <a:off x="73297" y="5565967"/>
            <a:ext cx="7398881" cy="684803"/>
          </a:xfrm>
          <a:prstGeom prst="rect">
            <a:avLst/>
          </a:prstGeom>
          <a:noFill/>
        </p:spPr>
        <p:txBody>
          <a:bodyPr wrap="square" rtlCol="0">
            <a:spAutoFit/>
          </a:bodyPr>
          <a:lstStyle/>
          <a:p>
            <a:pPr marL="0" marR="0" lvl="0" indent="0" algn="ctr" defTabSz="914400" rtl="0" eaLnBrk="1" fontAlgn="auto" latinLnBrk="0" hangingPunct="1">
              <a:lnSpc>
                <a:spcPct val="150000"/>
              </a:lnSpc>
              <a:spcBef>
                <a:spcPct val="20000"/>
              </a:spcBef>
              <a:spcAft>
                <a:spcPts val="0"/>
              </a:spcAft>
              <a:buClrTx/>
              <a:buSzTx/>
              <a:buFontTx/>
              <a:buNone/>
              <a:defRPr/>
            </a:pPr>
            <a:r>
              <a:rPr lang="ar-SA" sz="2800" b="1" noProof="0" dirty="0" smtClean="0">
                <a:solidFill>
                  <a:schemeClr val="bg1"/>
                </a:solidFill>
                <a:latin typeface="A Soraya" panose="00000700000000000000" pitchFamily="2" charset="-78"/>
                <a:cs typeface="A Soraya" panose="00000700000000000000" pitchFamily="2" charset="-78"/>
              </a:rPr>
              <a:t>شكراً  لحضوركم</a:t>
            </a:r>
            <a:endParaRPr kumimoji="0" lang="ar-SA" sz="2800" b="1" i="0" u="none" strike="noStrike" kern="1200" cap="none" spc="0" normalizeH="0" baseline="0" noProof="0" dirty="0">
              <a:ln>
                <a:noFill/>
              </a:ln>
              <a:solidFill>
                <a:schemeClr val="bg1"/>
              </a:solidFill>
              <a:effectLst/>
              <a:uLnTx/>
              <a:uFillTx/>
              <a:latin typeface="A Soraya" panose="00000700000000000000" pitchFamily="2" charset="-78"/>
              <a:cs typeface="A Soraya" panose="00000700000000000000" pitchFamily="2" charset="-78"/>
            </a:endParaRPr>
          </a:p>
        </p:txBody>
      </p:sp>
    </p:spTree>
  </p:cSld>
  <p:clrMapOvr>
    <a:masterClrMapping/>
  </p:clrMapOvr>
  <mc:AlternateContent xmlns:mc="http://schemas.openxmlformats.org/markup-compatibility/2006" xmlns:p14="http://schemas.microsoft.com/office/powerpoint/2010/main">
    <mc:Choice Requires="p14">
      <p:transition p14:dur="0" advTm="17932"/>
    </mc:Choice>
    <mc:Fallback xmlns="">
      <p:transition advTm="17932"/>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6"/>
</p:tagLst>
</file>

<file path=ppt/tags/tag2.xml><?xml version="1.0" encoding="utf-8"?>
<p:tagLst xmlns:a="http://schemas.openxmlformats.org/drawingml/2006/main" xmlns:r="http://schemas.openxmlformats.org/officeDocument/2006/relationships" xmlns:p="http://schemas.openxmlformats.org/presentationml/2006/main">
  <p:tag name="TIMING" val="|1.3"/>
</p:tagLst>
</file>

<file path=ppt/tags/tag3.xml><?xml version="1.0" encoding="utf-8"?>
<p:tagLst xmlns:a="http://schemas.openxmlformats.org/drawingml/2006/main" xmlns:r="http://schemas.openxmlformats.org/officeDocument/2006/relationships" xmlns:p="http://schemas.openxmlformats.org/presentationml/2006/main">
  <p:tag name="TIMING" val="|12.5"/>
</p:tagLst>
</file>

<file path=ppt/tags/tag4.xml><?xml version="1.0" encoding="utf-8"?>
<p:tagLst xmlns:a="http://schemas.openxmlformats.org/drawingml/2006/main" xmlns:r="http://schemas.openxmlformats.org/officeDocument/2006/relationships" xmlns:p="http://schemas.openxmlformats.org/presentationml/2006/main">
  <p:tag name="TIMING" val="|2.1"/>
</p:tagLst>
</file>

<file path=ppt/tags/tag5.xml><?xml version="1.0" encoding="utf-8"?>
<p:tagLst xmlns:a="http://schemas.openxmlformats.org/drawingml/2006/main" xmlns:r="http://schemas.openxmlformats.org/officeDocument/2006/relationships" xmlns:p="http://schemas.openxmlformats.org/presentationml/2006/main">
  <p:tag name="TIMING" val="|12.3"/>
</p:tagLst>
</file>

<file path=ppt/tags/tag6.xml><?xml version="1.0" encoding="utf-8"?>
<p:tagLst xmlns:a="http://schemas.openxmlformats.org/drawingml/2006/main" xmlns:r="http://schemas.openxmlformats.org/officeDocument/2006/relationships" xmlns:p="http://schemas.openxmlformats.org/presentationml/2006/main">
  <p:tag name="TIMING" val="|17.4"/>
</p:tagLst>
</file>

<file path=ppt/tags/tag7.xml><?xml version="1.0" encoding="utf-8"?>
<p:tagLst xmlns:a="http://schemas.openxmlformats.org/drawingml/2006/main" xmlns:r="http://schemas.openxmlformats.org/officeDocument/2006/relationships" xmlns:p="http://schemas.openxmlformats.org/presentationml/2006/main">
  <p:tag name="TIMING" val="|1.5"/>
</p:tagLst>
</file>

<file path=ppt/tags/tag8.xml><?xml version="1.0" encoding="utf-8"?>
<p:tagLst xmlns:a="http://schemas.openxmlformats.org/drawingml/2006/main" xmlns:r="http://schemas.openxmlformats.org/officeDocument/2006/relationships" xmlns:p="http://schemas.openxmlformats.org/presentationml/2006/main">
  <p:tag name="TIMING" val="|2.2"/>
</p:tagLst>
</file>

<file path=ppt/tags/tag9.xml><?xml version="1.0" encoding="utf-8"?>
<p:tagLst xmlns:a="http://schemas.openxmlformats.org/drawingml/2006/main" xmlns:r="http://schemas.openxmlformats.org/officeDocument/2006/relationships" xmlns:p="http://schemas.openxmlformats.org/presentationml/2006/main">
  <p:tag name="TIMING" val="|30.7"/>
</p:tagLst>
</file>

<file path=ppt/tags/tag10.xml><?xml version="1.0" encoding="utf-8"?>
<p:tagLst xmlns:a="http://schemas.openxmlformats.org/drawingml/2006/main" xmlns:r="http://schemas.openxmlformats.org/officeDocument/2006/relationships" xmlns:p="http://schemas.openxmlformats.org/presentationml/2006/main">
  <p:tag name="TIMING" val="|0.9"/>
</p:tagLst>
</file>

<file path=ppt/tags/tag11.xml><?xml version="1.0" encoding="utf-8"?>
<p:tagLst xmlns:a="http://schemas.openxmlformats.org/drawingml/2006/main" xmlns:r="http://schemas.openxmlformats.org/officeDocument/2006/relationships" xmlns:p="http://schemas.openxmlformats.org/presentationml/2006/main">
  <p:tag name="TIMING" val="|4.4"/>
</p:tagLst>
</file>

<file path=ppt/tags/tag12.xml><?xml version="1.0" encoding="utf-8"?>
<p:tagLst xmlns:a="http://schemas.openxmlformats.org/drawingml/2006/main" xmlns:r="http://schemas.openxmlformats.org/officeDocument/2006/relationships" xmlns:p="http://schemas.openxmlformats.org/presentationml/2006/main">
  <p:tag name="TIMING" val="|19.1"/>
</p:tagLst>
</file>

<file path=ppt/tags/tag13.xml><?xml version="1.0" encoding="utf-8"?>
<p:tagLst xmlns:a="http://schemas.openxmlformats.org/drawingml/2006/main" xmlns:r="http://schemas.openxmlformats.org/officeDocument/2006/relationships" xmlns:p="http://schemas.openxmlformats.org/presentationml/2006/main">
  <p:tag name="TIMING" val="|0.9"/>
</p:tagLst>
</file>

<file path=ppt/tags/tag14.xml><?xml version="1.0" encoding="utf-8"?>
<p:tagLst xmlns:a="http://schemas.openxmlformats.org/drawingml/2006/main" xmlns:r="http://schemas.openxmlformats.org/officeDocument/2006/relationships" xmlns:p="http://schemas.openxmlformats.org/presentationml/2006/main">
  <p:tag name="TIMING" val="|1.3"/>
</p:tagLst>
</file>

<file path=ppt/tags/tag15.xml><?xml version="1.0" encoding="utf-8"?>
<p:tagLst xmlns:a="http://schemas.openxmlformats.org/drawingml/2006/main" xmlns:r="http://schemas.openxmlformats.org/officeDocument/2006/relationships" xmlns:p="http://schemas.openxmlformats.org/presentationml/2006/main">
  <p:tag name="TIMING" val="|48.7"/>
</p:tagLst>
</file>

<file path=ppt/tags/tag16.xml><?xml version="1.0" encoding="utf-8"?>
<p:tagLst xmlns:a="http://schemas.openxmlformats.org/drawingml/2006/main" xmlns:r="http://schemas.openxmlformats.org/officeDocument/2006/relationships" xmlns:p="http://schemas.openxmlformats.org/presentationml/2006/main">
  <p:tag name="TIMING" val="|1.5"/>
</p:tagLst>
</file>

<file path=ppt/tags/tag17.xml><?xml version="1.0" encoding="utf-8"?>
<p:tagLst xmlns:a="http://schemas.openxmlformats.org/drawingml/2006/main" xmlns:r="http://schemas.openxmlformats.org/officeDocument/2006/relationships" xmlns:p="http://schemas.openxmlformats.org/presentationml/2006/main">
  <p:tag name="TIMING" val="|1.1|1.6"/>
</p:tagLst>
</file>

<file path=ppt/tags/tag18.xml><?xml version="1.0" encoding="utf-8"?>
<p:tagLst xmlns:a="http://schemas.openxmlformats.org/drawingml/2006/main" xmlns:r="http://schemas.openxmlformats.org/officeDocument/2006/relationships" xmlns:p="http://schemas.openxmlformats.org/presentationml/2006/main">
  <p:tag name="TIMING" val="|1.3"/>
</p:tagLst>
</file>

<file path=ppt/tags/tag19.xml><?xml version="1.0" encoding="utf-8"?>
<p:tagLst xmlns:a="http://schemas.openxmlformats.org/drawingml/2006/main" xmlns:r="http://schemas.openxmlformats.org/officeDocument/2006/relationships" xmlns:p="http://schemas.openxmlformats.org/presentationml/2006/main">
  <p:tag name="TIMING" val="|1.4"/>
</p:tagLst>
</file>

<file path=ppt/tags/tag20.xml><?xml version="1.0" encoding="utf-8"?>
<p:tagLst xmlns:a="http://schemas.openxmlformats.org/drawingml/2006/main" xmlns:r="http://schemas.openxmlformats.org/officeDocument/2006/relationships" xmlns:p="http://schemas.openxmlformats.org/presentationml/2006/main">
  <p:tag name="TIMING" val="|13.1"/>
</p:tagLst>
</file>

<file path=ppt/tags/tag21.xml><?xml version="1.0" encoding="utf-8"?>
<p:tagLst xmlns:a="http://schemas.openxmlformats.org/drawingml/2006/main" xmlns:r="http://schemas.openxmlformats.org/officeDocument/2006/relationships" xmlns:p="http://schemas.openxmlformats.org/presentationml/2006/main">
  <p:tag name="TIMING" val="|0.8|2.5"/>
</p:tagLst>
</file>

<file path=ppt/tags/tag22.xml><?xml version="1.0" encoding="utf-8"?>
<p:tagLst xmlns:a="http://schemas.openxmlformats.org/drawingml/2006/main" xmlns:r="http://schemas.openxmlformats.org/officeDocument/2006/relationships" xmlns:p="http://schemas.openxmlformats.org/presentationml/2006/main">
  <p:tag name="TIMING" val="|2.3"/>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22b2c8a55dd773f45ac42858a5e0c48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c8e5d5ad52b2d66adf7998389e41958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8F489A2-DBD6-4160-9924-B654DB4B86E9}">
  <ds:schemaRefs/>
</ds:datastoreItem>
</file>

<file path=customXml/itemProps2.xml><?xml version="1.0" encoding="utf-8"?>
<ds:datastoreItem xmlns:ds="http://schemas.openxmlformats.org/officeDocument/2006/customXml" ds:itemID="{E43B2208-52EF-42CA-B965-3CB7DCC87174}">
  <ds:schemaRefs>
    <ds:schemaRef ds:uri="http://purl.org/dc/elements/1.1/"/>
    <ds:schemaRef ds:uri="http://www.w3.org/XML/1998/namespace"/>
    <ds:schemaRef ds:uri="http://purl.org/dc/terms/"/>
    <ds:schemaRef ds:uri="http://schemas.microsoft.com/office/2006/documentManagement/types"/>
    <ds:schemaRef ds:uri="http://purl.org/dc/dcmitype/"/>
    <ds:schemaRef ds:uri="d13aca44-ef33-4cf4-9980-7f0b00e6eeb9"/>
    <ds:schemaRef ds:uri="49100919-8a76-4266-be0c-7dc583902cb4"/>
    <ds:schemaRef ds:uri="http://schemas.microsoft.com/office/2006/metadata/properties"/>
    <ds:schemaRef ds:uri="http://schemas.microsoft.com/office/infopath/2007/PartnerControls"/>
    <ds:schemaRef ds:uri="http://schemas.openxmlformats.org/package/2006/metadata/core-properties"/>
  </ds:schemaRefs>
</ds:datastoreItem>
</file>

<file path=customXml/itemProps3.xml><?xml version="1.0" encoding="utf-8"?>
<ds:datastoreItem xmlns:ds="http://schemas.openxmlformats.org/officeDocument/2006/customXml" ds:itemID="{8300CB5B-9399-4C13-8FB8-AE18C6AC7A1D}"/>
</file>

<file path=docProps/app.xml><?xml version="1.0" encoding="utf-8"?>
<Properties xmlns="http://schemas.openxmlformats.org/officeDocument/2006/extended-properties" xmlns:vt="http://schemas.openxmlformats.org/officeDocument/2006/docPropsVTypes">
  <TotalTime>1288</TotalTime>
  <Words>1740</Words>
  <Application>Microsoft Office PowerPoint</Application>
  <PresentationFormat>Widescreen</PresentationFormat>
  <Paragraphs>261</Paragraphs>
  <Slides>41</Slides>
  <Notes>32</Notes>
  <HiddenSlides>0</HiddenSlides>
  <MMClips>1</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41</vt:i4>
      </vt:variant>
    </vt:vector>
  </HeadingPairs>
  <TitlesOfParts>
    <vt:vector size="56" baseType="lpstr">
      <vt:lpstr>A Soraya</vt:lpstr>
      <vt:lpstr>Alexandria</vt:lpstr>
      <vt:lpstr>Arial</vt:lpstr>
      <vt:lpstr>Bahnschrift Light Condensed</vt:lpstr>
      <vt:lpstr>Bebas Neue</vt:lpstr>
      <vt:lpstr>Calibri</vt:lpstr>
      <vt:lpstr>Calibri Light</vt:lpstr>
      <vt:lpstr>Roboto Light</vt:lpstr>
      <vt:lpstr>Simplified Arabic</vt:lpstr>
      <vt:lpstr>Tajawal Medium</vt:lpstr>
      <vt:lpstr>The Year of Handicrafts Black</vt:lpstr>
      <vt:lpstr>Times New Roman</vt:lpstr>
      <vt:lpstr>Wide Latin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624</cp:revision>
  <dcterms:created xsi:type="dcterms:W3CDTF">2023-04-29T09:08:00Z</dcterms:created>
  <dcterms:modified xsi:type="dcterms:W3CDTF">2025-11-10T01:09:31Z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ICV">
    <vt:lpwstr>99C2C1F062734C2182AD0C8EE1322D91_12</vt:lpwstr>
  </property>
  <property fmtid="{D5CDD505-2E9C-101B-9397-08002B2CF9AE}" pid="4" name="KSOProductBuildVer">
    <vt:lpwstr>1033-12.2.0.23131</vt:lpwstr>
  </property>
</Properties>
</file>