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496" r:id="rId7"/>
    <p:sldId id="498" r:id="rId8"/>
    <p:sldId id="500" r:id="rId9"/>
    <p:sldId id="589" r:id="rId10"/>
    <p:sldId id="590" r:id="rId11"/>
    <p:sldId id="591" r:id="rId12"/>
    <p:sldId id="592" r:id="rId13"/>
    <p:sldId id="593" r:id="rId14"/>
    <p:sldId id="594" r:id="rId15"/>
    <p:sldId id="595" r:id="rId16"/>
    <p:sldId id="596" r:id="rId17"/>
    <p:sldId id="598" r:id="rId18"/>
    <p:sldId id="599" r:id="rId19"/>
    <p:sldId id="600" r:id="rId20"/>
    <p:sldId id="601" r:id="rId21"/>
    <p:sldId id="602" r:id="rId22"/>
    <p:sldId id="603" r:id="rId23"/>
    <p:sldId id="604" r:id="rId24"/>
    <p:sldId id="605" r:id="rId25"/>
    <p:sldId id="606" r:id="rId26"/>
    <p:sldId id="607" r:id="rId27"/>
    <p:sldId id="608" r:id="rId28"/>
    <p:sldId id="609" r:id="rId29"/>
    <p:sldId id="621" r:id="rId30"/>
    <p:sldId id="622" r:id="rId31"/>
    <p:sldId id="623" r:id="rId32"/>
    <p:sldId id="624" r:id="rId33"/>
    <p:sldId id="610" r:id="rId34"/>
    <p:sldId id="611" r:id="rId35"/>
    <p:sldId id="612" r:id="rId36"/>
    <p:sldId id="613" r:id="rId37"/>
    <p:sldId id="614" r:id="rId38"/>
    <p:sldId id="615" r:id="rId39"/>
    <p:sldId id="616" r:id="rId40"/>
    <p:sldId id="553" r:id="rId41"/>
    <p:sldId id="618" r:id="rId42"/>
    <p:sldId id="620" r:id="rId43"/>
    <p:sldId id="58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498"/>
            <p14:sldId id="500"/>
            <p14:sldId id="589"/>
            <p14:sldId id="590"/>
            <p14:sldId id="591"/>
            <p14:sldId id="592"/>
            <p14:sldId id="593"/>
            <p14:sldId id="594"/>
            <p14:sldId id="595"/>
            <p14:sldId id="596"/>
            <p14:sldId id="598"/>
            <p14:sldId id="599"/>
            <p14:sldId id="600"/>
            <p14:sldId id="601"/>
            <p14:sldId id="602"/>
            <p14:sldId id="603"/>
            <p14:sldId id="604"/>
            <p14:sldId id="605"/>
            <p14:sldId id="606"/>
            <p14:sldId id="607"/>
            <p14:sldId id="608"/>
            <p14:sldId id="609"/>
            <p14:sldId id="621"/>
            <p14:sldId id="622"/>
            <p14:sldId id="623"/>
            <p14:sldId id="624"/>
            <p14:sldId id="610"/>
            <p14:sldId id="611"/>
            <p14:sldId id="612"/>
            <p14:sldId id="613"/>
            <p14:sldId id="614"/>
            <p14:sldId id="615"/>
            <p14:sldId id="616"/>
            <p14:sldId id="553"/>
            <p14:sldId id="618"/>
            <p14:sldId id="620"/>
            <p14:sldId id="58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ar Alkasasbeh" initials="OA" lastIdx="1" clrIdx="0">
    <p:extLst>
      <p:ext uri="{19B8F6BF-5375-455C-9EA6-DF929625EA0E}">
        <p15:presenceInfo xmlns:p15="http://schemas.microsoft.com/office/powerpoint/2012/main" userId="S::omaralkasasbeh@midocean.edu.km::ddf447b0-e762-4a73-8002-dee654f906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3713" autoAdjust="0"/>
  </p:normalViewPr>
  <p:slideViewPr>
    <p:cSldViewPr snapToGrid="0">
      <p:cViewPr varScale="1">
        <p:scale>
          <a:sx n="62" d="100"/>
          <a:sy n="62" d="100"/>
        </p:scale>
        <p:origin x="868"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335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5.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2123658"/>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4400" b="1" dirty="0">
                <a:solidFill>
                  <a:srgbClr val="00B0F0"/>
                </a:solidFill>
                <a:latin typeface="Alexandria" charset="0"/>
              </a:rPr>
              <a:t>Master of Financial Technology</a:t>
            </a:r>
          </a:p>
          <a:p>
            <a:endParaRPr lang="en-US" sz="4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786"/>
    </mc:Choice>
    <mc:Fallback xmlns="">
      <p:transition spd="slow" advTm="678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1875318" y="2141974"/>
            <a:ext cx="10541000" cy="1692771"/>
          </a:xfrm>
          <a:prstGeom prst="rect">
            <a:avLst/>
          </a:prstGeom>
          <a:noFill/>
        </p:spPr>
        <p:txBody>
          <a:bodyPr wrap="square" rtlCol="0">
            <a:spAutoFit/>
          </a:bodyPr>
          <a:lstStyle/>
          <a:p>
            <a:r>
              <a:rPr lang="en-EG" sz="2400" b="1" dirty="0">
                <a:solidFill>
                  <a:srgbClr val="00B0F0"/>
                </a:solidFill>
                <a:latin typeface="Alexandria"/>
                <a:cs typeface="Times New Roman" panose="02020603050405020304" pitchFamily="18" charset="0"/>
              </a:rPr>
              <a:t> </a:t>
            </a:r>
            <a:endParaRPr lang="en-US" sz="2400" dirty="0"/>
          </a:p>
          <a:p>
            <a:r>
              <a:rPr lang="en-US" sz="4000" b="1" dirty="0">
                <a:solidFill>
                  <a:srgbClr val="00B0F0"/>
                </a:solidFill>
                <a:latin typeface="Alexandria"/>
                <a:cs typeface="Times New Roman" panose="02020603050405020304" pitchFamily="18" charset="0"/>
              </a:rPr>
              <a:t>Cryptocurrency and Monetary Policy</a:t>
            </a:r>
          </a:p>
          <a:p>
            <a:endParaRPr lang="en-US" sz="2400" b="1" dirty="0">
              <a:solidFill>
                <a:srgbClr val="00B0F0"/>
              </a:solidFill>
              <a:latin typeface="Alexandria"/>
              <a:cs typeface="Times New Roman" panose="02020603050405020304" pitchFamily="18"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0471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06261"/>
            <a:ext cx="6393344" cy="1323439"/>
          </a:xfrm>
          <a:prstGeom prst="rect">
            <a:avLst/>
          </a:prstGeom>
          <a:noFill/>
        </p:spPr>
        <p:txBody>
          <a:bodyPr wrap="square" rtlCol="0">
            <a:spAutoFit/>
          </a:bodyPr>
          <a:lstStyle/>
          <a:p>
            <a:r>
              <a:rPr lang="en-US" sz="4000" dirty="0">
                <a:latin typeface="Alexandria" charset="0"/>
              </a:rPr>
              <a:t>Table of contents</a:t>
            </a:r>
          </a:p>
          <a:p>
            <a:endParaRPr lang="en-US" sz="4000" dirty="0">
              <a:latin typeface="Alexandria" charset="0"/>
              <a:cs typeface="Alexandria" charset="0"/>
            </a:endParaRPr>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889000" y="1953459"/>
            <a:ext cx="10541000" cy="6740307"/>
          </a:xfrm>
          <a:prstGeom prst="rect">
            <a:avLst/>
          </a:prstGeom>
          <a:noFill/>
        </p:spPr>
        <p:txBody>
          <a:bodyPr wrap="square" rtlCol="0">
            <a:spAutoFit/>
          </a:bodyPr>
          <a:lstStyle/>
          <a:p>
            <a:r>
              <a:rPr lang="en-US" sz="2400" dirty="0">
                <a:latin typeface="Alexandria"/>
              </a:rPr>
              <a:t>1-</a:t>
            </a:r>
            <a:r>
              <a:rPr lang="ar-JO" sz="2400" dirty="0">
                <a:latin typeface="Alexandria"/>
              </a:rPr>
              <a:t> </a:t>
            </a:r>
            <a:r>
              <a:rPr lang="en-US" sz="2400" dirty="0">
                <a:latin typeface="Alexandria"/>
              </a:rPr>
              <a:t>Cryptocurrency and Monetary Policy</a:t>
            </a:r>
            <a:endParaRPr lang="ar-JO" sz="2400" dirty="0">
              <a:latin typeface="Alexandria"/>
            </a:endParaRPr>
          </a:p>
          <a:p>
            <a:r>
              <a:rPr lang="en-US" sz="2400" dirty="0">
                <a:latin typeface="Alexandria"/>
              </a:rPr>
              <a:t> 2- Challenges in Monetary Policy</a:t>
            </a:r>
          </a:p>
          <a:p>
            <a:r>
              <a:rPr lang="en-US" sz="2400" dirty="0">
                <a:latin typeface="Alexandria"/>
              </a:rPr>
              <a:t>3- Key Differences: Cryptocurrency vs Traditional Money</a:t>
            </a:r>
          </a:p>
          <a:p>
            <a:r>
              <a:rPr lang="en-US" sz="2400" dirty="0">
                <a:latin typeface="Alexandria"/>
              </a:rPr>
              <a:t>4- Impact of Cryptocurrencies on Monetary Policy</a:t>
            </a:r>
          </a:p>
          <a:p>
            <a:r>
              <a:rPr lang="en-US" sz="2400" dirty="0">
                <a:latin typeface="Alexandria"/>
              </a:rPr>
              <a:t>5- Central Bank Digital Currencies (CBDCs)</a:t>
            </a:r>
          </a:p>
          <a:p>
            <a:r>
              <a:rPr lang="en-US" sz="2400" dirty="0">
                <a:latin typeface="Alexandria"/>
              </a:rPr>
              <a:t>6- Will Cryptocurrencies Replace Traditional Money?</a:t>
            </a:r>
            <a:endParaRPr lang="ar-JO" sz="2400" dirty="0">
              <a:latin typeface="Alexandria"/>
            </a:endParaRPr>
          </a:p>
          <a:p>
            <a:pPr algn="ctr"/>
            <a:endParaRPr lang="en-US" sz="2400" dirty="0">
              <a:latin typeface="Alexandria"/>
            </a:endParaRPr>
          </a:p>
          <a:p>
            <a:endParaRPr lang="en-US" sz="2400" dirty="0">
              <a:latin typeface="Alexandria"/>
            </a:endParaRPr>
          </a:p>
          <a:p>
            <a:endParaRPr lang="ar-JO" sz="2400" b="1" dirty="0">
              <a:solidFill>
                <a:srgbClr val="00B0F0"/>
              </a:solidFill>
              <a:latin typeface="Alexandria"/>
            </a:endParaRPr>
          </a:p>
          <a:p>
            <a:pPr algn="ctr"/>
            <a:endParaRPr lang="ar-JO" sz="2400" b="1" dirty="0">
              <a:solidFill>
                <a:srgbClr val="00B0F0"/>
              </a:solidFill>
              <a:latin typeface="Alexandria"/>
            </a:endParaRPr>
          </a:p>
          <a:p>
            <a:pPr algn="ctr"/>
            <a:endParaRPr lang="en-US" sz="2400" b="1" dirty="0">
              <a:solidFill>
                <a:srgbClr val="00B0F0"/>
              </a:solidFill>
              <a:latin typeface="Alexandria"/>
            </a:endParaRPr>
          </a:p>
          <a:p>
            <a:endParaRPr lang="en-US" sz="2400" dirty="0">
              <a:latin typeface="Alexandria"/>
            </a:endParaRPr>
          </a:p>
          <a:p>
            <a:endParaRPr lang="en-US" sz="2400" b="1" dirty="0">
              <a:solidFill>
                <a:srgbClr val="00B0F0"/>
              </a:solidFill>
              <a:latin typeface="Alexandria"/>
              <a:cs typeface="Alexandria"/>
            </a:endParaRPr>
          </a:p>
          <a:p>
            <a:endParaRPr lang="en-US" sz="2400" dirty="0">
              <a:latin typeface="Alexandria"/>
              <a:cs typeface="Alexandria"/>
            </a:endParaRPr>
          </a:p>
          <a:p>
            <a:endParaRPr lang="en-US" sz="2400" b="1" dirty="0">
              <a:solidFill>
                <a:srgbClr val="00B0F0"/>
              </a:solidFill>
              <a:latin typeface="Alexandria"/>
              <a:cs typeface="Alexandria"/>
            </a:endParaRPr>
          </a:p>
          <a:p>
            <a:endParaRPr lang="en-US" sz="2400" b="1" dirty="0">
              <a:solidFill>
                <a:srgbClr val="00B0F0"/>
              </a:solidFill>
              <a:latin typeface="Alexandria"/>
              <a:cs typeface="Alexandria"/>
            </a:endParaRPr>
          </a:p>
          <a:p>
            <a:endParaRPr lang="ar-JO" sz="2400" dirty="0">
              <a:latin typeface="Alexandria"/>
              <a:cs typeface="Alexandria"/>
            </a:endParaRPr>
          </a:p>
          <a:p>
            <a:endParaRPr lang="en-US" sz="2400" dirty="0">
              <a:latin typeface="Alexandria"/>
              <a:cs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latin typeface="Alexandria"/>
              </a:rPr>
              <a:t>Monetary policy refers to the set of actions undertaken by a central bank to manage a country’s money supply and credit conditions in order to achieve macroeconomic objectives such as price stability, economic growth, and financial stability. Central banks</a:t>
            </a:r>
            <a:r>
              <a:rPr lang="ar-JO" sz="2000" dirty="0">
                <a:solidFill>
                  <a:schemeClr val="tx1"/>
                </a:solidFill>
                <a:latin typeface="Alexandria"/>
              </a:rPr>
              <a:t> </a:t>
            </a:r>
            <a:r>
              <a:rPr lang="en-US" sz="2000" dirty="0">
                <a:solidFill>
                  <a:schemeClr val="tx1"/>
                </a:solidFill>
                <a:latin typeface="Alexandria"/>
              </a:rPr>
              <a:t>such as the Federal Reserve System, the European Central Bank, and the Central Bank of Jordan</a:t>
            </a:r>
            <a:r>
              <a:rPr lang="ar-JO" sz="2000" dirty="0">
                <a:solidFill>
                  <a:schemeClr val="tx1"/>
                </a:solidFill>
                <a:latin typeface="Alexandria"/>
              </a:rPr>
              <a:t> </a:t>
            </a:r>
            <a:r>
              <a:rPr lang="en-US" sz="2000" dirty="0">
                <a:solidFill>
                  <a:schemeClr val="tx1"/>
                </a:solidFill>
                <a:latin typeface="Alexandria"/>
              </a:rPr>
              <a:t>play a pivotal role in designing and implementing these policies.</a:t>
            </a:r>
          </a:p>
          <a:p>
            <a:pPr algn="just"/>
            <a:endParaRPr lang="en-US" sz="2000"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1A50454-E281-9621-8E88-9121A3CF2B66}"/>
              </a:ext>
            </a:extLst>
          </p:cNvPr>
          <p:cNvSpPr txBox="1"/>
          <p:nvPr/>
        </p:nvSpPr>
        <p:spPr>
          <a:xfrm>
            <a:off x="2671793" y="1160640"/>
            <a:ext cx="6097712" cy="523220"/>
          </a:xfrm>
          <a:prstGeom prst="rect">
            <a:avLst/>
          </a:prstGeom>
          <a:noFill/>
        </p:spPr>
        <p:txBody>
          <a:bodyPr wrap="square">
            <a:spAutoFit/>
          </a:bodyPr>
          <a:lstStyle/>
          <a:p>
            <a:r>
              <a:rPr lang="en-US" sz="2800" b="1" dirty="0">
                <a:solidFill>
                  <a:schemeClr val="tx1"/>
                </a:solidFill>
                <a:latin typeface="Alexandria"/>
              </a:rPr>
              <a:t>Overview of Monetary Policy</a:t>
            </a:r>
          </a:p>
        </p:txBody>
      </p:sp>
    </p:spTree>
    <p:extLst>
      <p:ext uri="{BB962C8B-B14F-4D97-AF65-F5344CB8AC3E}">
        <p14:creationId xmlns:p14="http://schemas.microsoft.com/office/powerpoint/2010/main" val="2263011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C94C8-BCC3-21BB-A51A-E36B689B39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81C61B-BC75-19A9-22E6-7423435310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000" dirty="0">
              <a:solidFill>
                <a:schemeClr val="tx1"/>
              </a:solidFill>
              <a:latin typeface="Alexandria"/>
            </a:endParaRPr>
          </a:p>
          <a:p>
            <a:pPr algn="just"/>
            <a:r>
              <a:rPr lang="en-US" sz="2000" b="1" dirty="0">
                <a:solidFill>
                  <a:schemeClr val="tx1"/>
                </a:solidFill>
                <a:latin typeface="Alexandria"/>
              </a:rPr>
              <a:t>Price Stability</a:t>
            </a:r>
            <a:r>
              <a:rPr lang="en-US" sz="2000" dirty="0">
                <a:solidFill>
                  <a:schemeClr val="tx1"/>
                </a:solidFill>
                <a:latin typeface="Alexandria"/>
              </a:rPr>
              <a:t>:</a:t>
            </a:r>
            <a:r>
              <a:rPr lang="ar-JO" sz="2000" dirty="0">
                <a:solidFill>
                  <a:schemeClr val="tx1"/>
                </a:solidFill>
                <a:latin typeface="Alexandria"/>
              </a:rPr>
              <a:t> </a:t>
            </a:r>
            <a:r>
              <a:rPr lang="en-US" sz="2000" dirty="0">
                <a:solidFill>
                  <a:schemeClr val="tx1"/>
                </a:solidFill>
                <a:latin typeface="Alexandria"/>
              </a:rPr>
              <a:t>Maintaining low and stable inflation is the central goal of most monetary authorities. High inflation erodes purchasing power, while deflation can suppress economic activity.</a:t>
            </a:r>
          </a:p>
          <a:p>
            <a:pPr algn="just"/>
            <a:r>
              <a:rPr lang="en-US" sz="2000" b="1" dirty="0">
                <a:solidFill>
                  <a:schemeClr val="tx1"/>
                </a:solidFill>
                <a:latin typeface="Alexandria"/>
              </a:rPr>
              <a:t>Economic Growth</a:t>
            </a:r>
            <a:r>
              <a:rPr lang="en-US" sz="2000" dirty="0">
                <a:solidFill>
                  <a:schemeClr val="tx1"/>
                </a:solidFill>
                <a:latin typeface="Alexandria"/>
              </a:rPr>
              <a:t>:</a:t>
            </a:r>
            <a:r>
              <a:rPr lang="ar-JO" sz="2000" dirty="0">
                <a:solidFill>
                  <a:schemeClr val="tx1"/>
                </a:solidFill>
                <a:latin typeface="Alexandria"/>
              </a:rPr>
              <a:t> </a:t>
            </a:r>
            <a:r>
              <a:rPr lang="en-US" sz="2000" dirty="0">
                <a:solidFill>
                  <a:schemeClr val="tx1"/>
                </a:solidFill>
                <a:latin typeface="Alexandria"/>
              </a:rPr>
              <a:t>Monetary policy supports stable and sustainable economic expansion by facilitating investment and consumption.</a:t>
            </a:r>
          </a:p>
          <a:p>
            <a:pPr algn="just"/>
            <a:r>
              <a:rPr lang="en-US" sz="2000" b="1" dirty="0">
                <a:solidFill>
                  <a:schemeClr val="tx1"/>
                </a:solidFill>
                <a:latin typeface="Alexandria"/>
              </a:rPr>
              <a:t>Full Employment</a:t>
            </a:r>
            <a:r>
              <a:rPr lang="en-US" sz="2000" dirty="0">
                <a:solidFill>
                  <a:schemeClr val="tx1"/>
                </a:solidFill>
                <a:latin typeface="Alexandria"/>
              </a:rPr>
              <a:t>:</a:t>
            </a:r>
            <a:r>
              <a:rPr lang="ar-JO" sz="2000" dirty="0">
                <a:solidFill>
                  <a:schemeClr val="tx1"/>
                </a:solidFill>
                <a:latin typeface="Alexandria"/>
              </a:rPr>
              <a:t> </a:t>
            </a:r>
            <a:r>
              <a:rPr lang="en-US" sz="2000" dirty="0">
                <a:solidFill>
                  <a:schemeClr val="tx1"/>
                </a:solidFill>
                <a:latin typeface="Alexandria"/>
              </a:rPr>
              <a:t>Although not always a direct target, many central banks consider employment levels when formulating policy decisions.</a:t>
            </a:r>
          </a:p>
          <a:p>
            <a:pPr algn="just"/>
            <a:r>
              <a:rPr lang="en-US" sz="2000" b="1" dirty="0">
                <a:solidFill>
                  <a:schemeClr val="tx1"/>
                </a:solidFill>
                <a:latin typeface="Alexandria"/>
              </a:rPr>
              <a:t>Financial Stability</a:t>
            </a:r>
            <a:r>
              <a:rPr lang="en-US" sz="2000" dirty="0">
                <a:solidFill>
                  <a:schemeClr val="tx1"/>
                </a:solidFill>
                <a:latin typeface="Alexandria"/>
              </a:rPr>
              <a:t>:</a:t>
            </a:r>
            <a:r>
              <a:rPr lang="ar-JO" sz="2000" dirty="0">
                <a:solidFill>
                  <a:schemeClr val="tx1"/>
                </a:solidFill>
                <a:latin typeface="Alexandria"/>
              </a:rPr>
              <a:t> </a:t>
            </a:r>
            <a:r>
              <a:rPr lang="en-US" sz="2000" dirty="0">
                <a:solidFill>
                  <a:schemeClr val="tx1"/>
                </a:solidFill>
                <a:latin typeface="Alexandria"/>
              </a:rPr>
              <a:t>Ensuring the resilience of the financial system, particularly during periods of crisis or volatility.</a:t>
            </a:r>
          </a:p>
        </p:txBody>
      </p:sp>
      <p:sp>
        <p:nvSpPr>
          <p:cNvPr id="5" name="Rectangle 4">
            <a:extLst>
              <a:ext uri="{FF2B5EF4-FFF2-40B4-BE49-F238E27FC236}">
                <a16:creationId xmlns:a16="http://schemas.microsoft.com/office/drawing/2014/main" id="{FA1503B0-7E7E-C439-DFC5-37BEA1720A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B2B137-C8F2-6FBB-2870-98081C61FB6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590D95-E7EE-17EB-E310-82882A142A9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49DBDE03-0A9F-B9CE-534F-7AFF48F4CC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04B3C3F-A58E-C2D2-FA97-ABD723EB779C}"/>
              </a:ext>
            </a:extLst>
          </p:cNvPr>
          <p:cNvSpPr txBox="1"/>
          <p:nvPr/>
        </p:nvSpPr>
        <p:spPr>
          <a:xfrm>
            <a:off x="1799806" y="1130532"/>
            <a:ext cx="6097712" cy="523220"/>
          </a:xfrm>
          <a:prstGeom prst="rect">
            <a:avLst/>
          </a:prstGeom>
          <a:noFill/>
        </p:spPr>
        <p:txBody>
          <a:bodyPr wrap="square">
            <a:spAutoFit/>
          </a:bodyPr>
          <a:lstStyle/>
          <a:p>
            <a:pPr algn="ctr"/>
            <a:r>
              <a:rPr lang="en-US" sz="2800" b="1" dirty="0">
                <a:solidFill>
                  <a:schemeClr val="tx1"/>
                </a:solidFill>
                <a:latin typeface="Alexandria"/>
              </a:rPr>
              <a:t>Objectives of Monetary Policy</a:t>
            </a:r>
          </a:p>
        </p:txBody>
      </p:sp>
    </p:spTree>
    <p:extLst>
      <p:ext uri="{BB962C8B-B14F-4D97-AF65-F5344CB8AC3E}">
        <p14:creationId xmlns:p14="http://schemas.microsoft.com/office/powerpoint/2010/main" val="2987025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3A207-196B-D5AC-E678-A171C82FEB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10781B-BBC5-15AF-4F30-EB0B90F955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tx1"/>
                </a:solidFill>
                <a:latin typeface="Alexandria"/>
              </a:rPr>
              <a:t>Expansionary Monetary Policy</a:t>
            </a:r>
            <a:r>
              <a:rPr lang="en-US" sz="2000" dirty="0">
                <a:solidFill>
                  <a:schemeClr val="tx1"/>
                </a:solidFill>
                <a:latin typeface="Alexandria"/>
              </a:rPr>
              <a:t>: Implemented during economic slowdowns or recessions. It involves increasing the money supply and lowering interest rates to stimulate borrowing, investment, and consumption.</a:t>
            </a:r>
            <a:endParaRPr lang="ar-JO" sz="2000" dirty="0">
              <a:solidFill>
                <a:schemeClr val="tx1"/>
              </a:solidFill>
              <a:latin typeface="Alexandria"/>
            </a:endParaRPr>
          </a:p>
          <a:p>
            <a:pPr algn="just"/>
            <a:endParaRPr lang="en-US" sz="2000" dirty="0">
              <a:solidFill>
                <a:schemeClr val="tx1"/>
              </a:solidFill>
              <a:latin typeface="Alexandria"/>
            </a:endParaRPr>
          </a:p>
          <a:p>
            <a:pPr algn="just"/>
            <a:r>
              <a:rPr lang="en-US" sz="2000" b="1" dirty="0">
                <a:solidFill>
                  <a:schemeClr val="tx1"/>
                </a:solidFill>
                <a:latin typeface="Alexandria"/>
              </a:rPr>
              <a:t>Contractionary Monetary Policy</a:t>
            </a:r>
            <a:r>
              <a:rPr lang="en-US" sz="2000" dirty="0">
                <a:solidFill>
                  <a:schemeClr val="tx1"/>
                </a:solidFill>
                <a:latin typeface="Alexandria"/>
              </a:rPr>
              <a:t>: Used to combat inflation by reducing the money supply and increasing interest rates, thereby slowing down economic activity.</a:t>
            </a:r>
          </a:p>
        </p:txBody>
      </p:sp>
      <p:sp>
        <p:nvSpPr>
          <p:cNvPr id="5" name="Rectangle 4">
            <a:extLst>
              <a:ext uri="{FF2B5EF4-FFF2-40B4-BE49-F238E27FC236}">
                <a16:creationId xmlns:a16="http://schemas.microsoft.com/office/drawing/2014/main" id="{4D11EAF8-F854-8C9A-005B-B48F3FFEF4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332A8A-082F-8375-E43E-1DF9BFF7D7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251E8C-9507-3B0A-61EB-761729998A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2DF1F4C0-43FA-22D2-D270-A849963841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4D5346-3AC9-2636-8B08-763F324C529C}"/>
              </a:ext>
            </a:extLst>
          </p:cNvPr>
          <p:cNvSpPr txBox="1"/>
          <p:nvPr/>
        </p:nvSpPr>
        <p:spPr>
          <a:xfrm>
            <a:off x="1399114" y="1083696"/>
            <a:ext cx="6097712" cy="523220"/>
          </a:xfrm>
          <a:prstGeom prst="rect">
            <a:avLst/>
          </a:prstGeom>
          <a:noFill/>
        </p:spPr>
        <p:txBody>
          <a:bodyPr wrap="square">
            <a:spAutoFit/>
          </a:bodyPr>
          <a:lstStyle/>
          <a:p>
            <a:pPr algn="ctr"/>
            <a:r>
              <a:rPr lang="en-US" sz="2800" dirty="0">
                <a:solidFill>
                  <a:schemeClr val="tx1"/>
                </a:solidFill>
                <a:latin typeface="Alexandria"/>
              </a:rPr>
              <a:t>Types of Monetary Policy</a:t>
            </a:r>
          </a:p>
        </p:txBody>
      </p:sp>
    </p:spTree>
    <p:extLst>
      <p:ext uri="{BB962C8B-B14F-4D97-AF65-F5344CB8AC3E}">
        <p14:creationId xmlns:p14="http://schemas.microsoft.com/office/powerpoint/2010/main" val="1920183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7E373-BF48-9E6A-3424-379E8FBE3A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FED78D-7543-E482-287E-8A75E8E732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tx1"/>
                </a:solidFill>
                <a:latin typeface="Alexandria"/>
              </a:rPr>
              <a:t>Interest Rate Policy</a:t>
            </a:r>
            <a:r>
              <a:rPr lang="en-US" sz="2000" dirty="0">
                <a:solidFill>
                  <a:schemeClr val="tx1"/>
                </a:solidFill>
                <a:latin typeface="Alexandria"/>
              </a:rPr>
              <a:t>: Adjusting policy rates (such as the discount rate or policy rate) influences borrowing costs across the economy.</a:t>
            </a:r>
          </a:p>
          <a:p>
            <a:pPr algn="just"/>
            <a:r>
              <a:rPr lang="en-US" sz="2000" dirty="0">
                <a:solidFill>
                  <a:schemeClr val="tx1"/>
                </a:solidFill>
                <a:latin typeface="Alexandria"/>
              </a:rPr>
              <a:t>Open Market Operations (OMO): Buying and selling government securities to control liquidity in the banking system.</a:t>
            </a:r>
          </a:p>
          <a:p>
            <a:pPr algn="just"/>
            <a:r>
              <a:rPr lang="en-US" sz="2000" b="1" dirty="0">
                <a:solidFill>
                  <a:schemeClr val="tx1"/>
                </a:solidFill>
                <a:latin typeface="Alexandria"/>
              </a:rPr>
              <a:t>Reserve Requirements</a:t>
            </a:r>
            <a:r>
              <a:rPr lang="en-US" sz="2000" dirty="0">
                <a:solidFill>
                  <a:schemeClr val="tx1"/>
                </a:solidFill>
                <a:latin typeface="Alexandria"/>
              </a:rPr>
              <a:t>: Setting the minimum reserves that commercial banks must hold, which directly affects their lending capacity.</a:t>
            </a:r>
          </a:p>
          <a:p>
            <a:pPr algn="just"/>
            <a:r>
              <a:rPr lang="en-US" sz="2000" b="1" dirty="0">
                <a:solidFill>
                  <a:schemeClr val="tx1"/>
                </a:solidFill>
                <a:latin typeface="Alexandria"/>
              </a:rPr>
              <a:t>Quantitative Easing (QE): </a:t>
            </a:r>
            <a:r>
              <a:rPr lang="en-US" sz="2000" dirty="0">
                <a:solidFill>
                  <a:schemeClr val="tx1"/>
                </a:solidFill>
                <a:latin typeface="Alexandria"/>
              </a:rPr>
              <a:t>An unconventional tool used during crises, involving large-scale asset purchases to inject liquidity into the economy.</a:t>
            </a:r>
          </a:p>
        </p:txBody>
      </p:sp>
      <p:sp>
        <p:nvSpPr>
          <p:cNvPr id="5" name="Rectangle 4">
            <a:extLst>
              <a:ext uri="{FF2B5EF4-FFF2-40B4-BE49-F238E27FC236}">
                <a16:creationId xmlns:a16="http://schemas.microsoft.com/office/drawing/2014/main" id="{550848A2-FDFB-38A4-38B2-21A86B7479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5292F6-CFD5-9F91-F9F8-ECEF0E0E93F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604F2E-E708-05BF-C80C-7F37DFC77A3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E29F58FC-9C34-532B-4A52-9C5502EBBB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0C8E51A-F0C1-72D2-4663-40FE1C945818}"/>
              </a:ext>
            </a:extLst>
          </p:cNvPr>
          <p:cNvSpPr txBox="1"/>
          <p:nvPr/>
        </p:nvSpPr>
        <p:spPr>
          <a:xfrm>
            <a:off x="2180407" y="1139206"/>
            <a:ext cx="6097712" cy="523220"/>
          </a:xfrm>
          <a:prstGeom prst="rect">
            <a:avLst/>
          </a:prstGeom>
          <a:noFill/>
        </p:spPr>
        <p:txBody>
          <a:bodyPr wrap="square">
            <a:spAutoFit/>
          </a:bodyPr>
          <a:lstStyle/>
          <a:p>
            <a:pPr algn="ctr"/>
            <a:r>
              <a:rPr lang="en-US" sz="2800" dirty="0">
                <a:solidFill>
                  <a:schemeClr val="tx1"/>
                </a:solidFill>
                <a:latin typeface="Alexandria"/>
              </a:rPr>
              <a:t>Key Instruments of Monetary Policy</a:t>
            </a:r>
          </a:p>
        </p:txBody>
      </p:sp>
    </p:spTree>
    <p:extLst>
      <p:ext uri="{BB962C8B-B14F-4D97-AF65-F5344CB8AC3E}">
        <p14:creationId xmlns:p14="http://schemas.microsoft.com/office/powerpoint/2010/main" val="2696352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580FB-6486-E74B-62C2-B041D134A3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120E6-1030-5D3C-FFA7-DEBFF4AA2B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000" dirty="0">
              <a:solidFill>
                <a:schemeClr val="tx1"/>
              </a:solidFill>
              <a:latin typeface="Alexandria"/>
            </a:endParaRPr>
          </a:p>
          <a:p>
            <a:pPr algn="just"/>
            <a:r>
              <a:rPr lang="en-US" sz="2000" dirty="0">
                <a:solidFill>
                  <a:schemeClr val="tx1"/>
                </a:solidFill>
                <a:latin typeface="Alexandria"/>
              </a:rPr>
              <a:t>The effectiveness of monetary policy depends on how changes in policy instruments affect the real economy. This occurs through several channels:</a:t>
            </a:r>
          </a:p>
          <a:p>
            <a:pPr algn="just"/>
            <a:endParaRPr lang="en-US" sz="2000" dirty="0">
              <a:solidFill>
                <a:schemeClr val="tx1"/>
              </a:solidFill>
              <a:latin typeface="Alexandria"/>
            </a:endParaRPr>
          </a:p>
          <a:p>
            <a:pPr algn="just"/>
            <a:r>
              <a:rPr lang="en-US" sz="2000" dirty="0">
                <a:solidFill>
                  <a:schemeClr val="tx1"/>
                </a:solidFill>
                <a:latin typeface="Alexandria"/>
              </a:rPr>
              <a:t>Interest Rate Channel → affects investment and consumption</a:t>
            </a:r>
          </a:p>
          <a:p>
            <a:pPr algn="just"/>
            <a:r>
              <a:rPr lang="en-US" sz="2000" dirty="0">
                <a:solidFill>
                  <a:schemeClr val="tx1"/>
                </a:solidFill>
                <a:latin typeface="Alexandria"/>
              </a:rPr>
              <a:t>Credit Channel → influences bank lending behavior</a:t>
            </a:r>
          </a:p>
          <a:p>
            <a:pPr algn="just"/>
            <a:r>
              <a:rPr lang="en-US" sz="2000" dirty="0">
                <a:solidFill>
                  <a:schemeClr val="tx1"/>
                </a:solidFill>
                <a:latin typeface="Alexandria"/>
              </a:rPr>
              <a:t>Exchange Rate Channel → impacts exports and imports</a:t>
            </a:r>
          </a:p>
          <a:p>
            <a:pPr algn="just"/>
            <a:r>
              <a:rPr lang="en-US" sz="2000" dirty="0">
                <a:solidFill>
                  <a:schemeClr val="tx1"/>
                </a:solidFill>
                <a:latin typeface="Alexandria"/>
              </a:rPr>
              <a:t>Expectations Channel → shapes inflation and economic expectations</a:t>
            </a:r>
          </a:p>
        </p:txBody>
      </p:sp>
      <p:sp>
        <p:nvSpPr>
          <p:cNvPr id="5" name="Rectangle 4">
            <a:extLst>
              <a:ext uri="{FF2B5EF4-FFF2-40B4-BE49-F238E27FC236}">
                <a16:creationId xmlns:a16="http://schemas.microsoft.com/office/drawing/2014/main" id="{A71F2D1D-A320-4662-FC33-1B6D28780C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C1CF63-8DEA-6765-CAD3-70CEEC85CFA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940F2F9-1DD0-8613-B8C6-8356B639C7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F1ACA4CB-8B83-B05A-6BCC-5888DD01C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0F6C670-9B15-8658-C61C-B884F525C238}"/>
              </a:ext>
            </a:extLst>
          </p:cNvPr>
          <p:cNvSpPr txBox="1"/>
          <p:nvPr/>
        </p:nvSpPr>
        <p:spPr>
          <a:xfrm>
            <a:off x="2031714" y="1089378"/>
            <a:ext cx="7647136" cy="523220"/>
          </a:xfrm>
          <a:prstGeom prst="rect">
            <a:avLst/>
          </a:prstGeom>
          <a:noFill/>
        </p:spPr>
        <p:txBody>
          <a:bodyPr wrap="square">
            <a:spAutoFit/>
          </a:bodyPr>
          <a:lstStyle/>
          <a:p>
            <a:pPr algn="ctr"/>
            <a:r>
              <a:rPr lang="en-US" sz="2800" dirty="0">
                <a:solidFill>
                  <a:schemeClr val="tx1"/>
                </a:solidFill>
                <a:latin typeface="Alexandria"/>
              </a:rPr>
              <a:t>Transmission Mechanism of Monetary Policy</a:t>
            </a:r>
          </a:p>
        </p:txBody>
      </p:sp>
    </p:spTree>
    <p:extLst>
      <p:ext uri="{BB962C8B-B14F-4D97-AF65-F5344CB8AC3E}">
        <p14:creationId xmlns:p14="http://schemas.microsoft.com/office/powerpoint/2010/main" val="1052684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F0913-2575-8160-B8FF-CC9724CF73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544220-3CA3-4FD4-2E27-B705101AC250}"/>
              </a:ext>
            </a:extLst>
          </p:cNvPr>
          <p:cNvSpPr/>
          <p:nvPr/>
        </p:nvSpPr>
        <p:spPr>
          <a:xfrm>
            <a:off x="545361"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 Time lags between policy implementation and its effects</a:t>
            </a:r>
          </a:p>
          <a:p>
            <a:pPr algn="just"/>
            <a:r>
              <a:rPr lang="en-US" sz="2200" dirty="0">
                <a:solidFill>
                  <a:schemeClr val="tx1"/>
                </a:solidFill>
                <a:latin typeface="Alexandria"/>
              </a:rPr>
              <a:t>- Uncertainty in economic forecasting</a:t>
            </a:r>
          </a:p>
          <a:p>
            <a:pPr algn="just"/>
            <a:r>
              <a:rPr lang="en-US" sz="2200" dirty="0">
                <a:solidFill>
                  <a:schemeClr val="tx1"/>
                </a:solidFill>
                <a:latin typeface="Alexandria"/>
              </a:rPr>
              <a:t>- Global financial integration reducing policy independence</a:t>
            </a:r>
          </a:p>
          <a:p>
            <a:pPr algn="just"/>
            <a:r>
              <a:rPr lang="en-US" sz="2200" dirty="0">
                <a:solidFill>
                  <a:schemeClr val="tx1"/>
                </a:solidFill>
                <a:latin typeface="Alexandria"/>
              </a:rPr>
              <a:t>- Structural changes such as digital currencies and financial innovation</a:t>
            </a:r>
          </a:p>
        </p:txBody>
      </p:sp>
      <p:sp>
        <p:nvSpPr>
          <p:cNvPr id="5" name="Rectangle 4">
            <a:extLst>
              <a:ext uri="{FF2B5EF4-FFF2-40B4-BE49-F238E27FC236}">
                <a16:creationId xmlns:a16="http://schemas.microsoft.com/office/drawing/2014/main" id="{965C6201-D5FD-DF0F-8ACA-AA57725DAD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F45685-8219-9C38-4CD1-CF3FF66A53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E666E7-A65D-3ADC-6E90-BA84CC41C05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AC2DA334-8501-C6CE-38D9-1166BD7282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66258D4-D6B2-3283-5112-B3E1B7C15B60}"/>
              </a:ext>
            </a:extLst>
          </p:cNvPr>
          <p:cNvSpPr txBox="1"/>
          <p:nvPr/>
        </p:nvSpPr>
        <p:spPr>
          <a:xfrm>
            <a:off x="2557606" y="1162275"/>
            <a:ext cx="6097712" cy="523220"/>
          </a:xfrm>
          <a:prstGeom prst="rect">
            <a:avLst/>
          </a:prstGeom>
          <a:noFill/>
        </p:spPr>
        <p:txBody>
          <a:bodyPr wrap="square">
            <a:spAutoFit/>
          </a:bodyPr>
          <a:lstStyle/>
          <a:p>
            <a:pPr algn="just"/>
            <a:r>
              <a:rPr lang="en-US" sz="2800" dirty="0">
                <a:solidFill>
                  <a:schemeClr val="tx1"/>
                </a:solidFill>
                <a:latin typeface="Alexandria"/>
              </a:rPr>
              <a:t>Challenges in Monetary Policy</a:t>
            </a:r>
          </a:p>
        </p:txBody>
      </p:sp>
    </p:spTree>
    <p:extLst>
      <p:ext uri="{BB962C8B-B14F-4D97-AF65-F5344CB8AC3E}">
        <p14:creationId xmlns:p14="http://schemas.microsoft.com/office/powerpoint/2010/main" val="38157040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A7339-992F-57B8-DEDD-996137DC3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D162A9-FBF7-9908-EBA2-A077C0ECD9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rPr>
              <a:t>How Central Banks Work</a:t>
            </a:r>
            <a:endParaRPr lang="ar-JO" sz="2200" b="1" dirty="0">
              <a:solidFill>
                <a:schemeClr val="tx1"/>
              </a:solidFill>
              <a:latin typeface="Alexandria"/>
            </a:endParaRPr>
          </a:p>
          <a:p>
            <a:pPr algn="just"/>
            <a:endParaRPr lang="en-US" sz="2200" dirty="0">
              <a:solidFill>
                <a:schemeClr val="tx1"/>
              </a:solidFill>
              <a:latin typeface="Alexandria"/>
            </a:endParaRPr>
          </a:p>
          <a:p>
            <a:pPr algn="just"/>
            <a:r>
              <a:rPr lang="en-US" sz="2200" dirty="0">
                <a:solidFill>
                  <a:schemeClr val="tx1"/>
                </a:solidFill>
                <a:latin typeface="Alexandria"/>
              </a:rPr>
              <a:t>Central banks are the backbone of every modern national economy. They are government-affiliated (but typically independent) institutions responsible for managing a country's monetary system, ensuring price stability, and promoting sustainable economic growth. Unlike commercial banks that serve individuals and businesses, central banks serve the entire financial system acting as the ultimate authority over money itself.</a:t>
            </a:r>
          </a:p>
        </p:txBody>
      </p:sp>
      <p:sp>
        <p:nvSpPr>
          <p:cNvPr id="5" name="Rectangle 4">
            <a:extLst>
              <a:ext uri="{FF2B5EF4-FFF2-40B4-BE49-F238E27FC236}">
                <a16:creationId xmlns:a16="http://schemas.microsoft.com/office/drawing/2014/main" id="{2FC1DC79-5E9B-9659-A145-9585B3109E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8B044B-06BF-0FBF-BE75-A4180500E1F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74EE1F-5E6E-A09A-98E1-DCD38FA7072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4666F303-3B2D-CC04-7B66-B3D113B4E3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7829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EBEE8-7645-2544-BEC3-FAE41E6458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B6240D-318B-5E97-86FF-44D39B71A9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rPr>
              <a:t>The Role of Central Banks</a:t>
            </a:r>
          </a:p>
          <a:p>
            <a:pPr algn="just"/>
            <a:endParaRPr lang="en-US" sz="2200" dirty="0">
              <a:solidFill>
                <a:schemeClr val="tx1"/>
              </a:solidFill>
              <a:latin typeface="Alexandria"/>
            </a:endParaRPr>
          </a:p>
          <a:p>
            <a:pPr algn="just"/>
            <a:r>
              <a:rPr lang="en-US" sz="2200" dirty="0">
                <a:solidFill>
                  <a:schemeClr val="tx1"/>
                </a:solidFill>
                <a:latin typeface="Alexandria"/>
              </a:rPr>
              <a:t>1. Issuing and Managing the National Currency</a:t>
            </a:r>
          </a:p>
          <a:p>
            <a:pPr algn="just"/>
            <a:endParaRPr lang="en-US" sz="2200" dirty="0">
              <a:solidFill>
                <a:schemeClr val="tx1"/>
              </a:solidFill>
              <a:latin typeface="Alexandria"/>
            </a:endParaRPr>
          </a:p>
          <a:p>
            <a:pPr algn="just"/>
            <a:r>
              <a:rPr lang="en-US" sz="2200" dirty="0">
                <a:solidFill>
                  <a:schemeClr val="tx1"/>
                </a:solidFill>
                <a:latin typeface="Alexandria"/>
              </a:rPr>
              <a:t>2. Setting Interest Rates to Control Borrowing</a:t>
            </a:r>
          </a:p>
          <a:p>
            <a:pPr algn="just"/>
            <a:endParaRPr lang="en-US" sz="2200" dirty="0">
              <a:solidFill>
                <a:schemeClr val="tx1"/>
              </a:solidFill>
              <a:latin typeface="Alexandria"/>
            </a:endParaRPr>
          </a:p>
          <a:p>
            <a:pPr algn="just"/>
            <a:r>
              <a:rPr lang="en-US" sz="2200" dirty="0">
                <a:solidFill>
                  <a:schemeClr val="tx1"/>
                </a:solidFill>
                <a:latin typeface="Alexandria"/>
              </a:rPr>
              <a:t>3. Acting as Lender of Last Resort</a:t>
            </a:r>
          </a:p>
          <a:p>
            <a:pPr algn="just"/>
            <a:endParaRPr lang="en-US" sz="2200" dirty="0">
              <a:solidFill>
                <a:schemeClr val="tx1"/>
              </a:solidFill>
              <a:latin typeface="Alexandria"/>
            </a:endParaRPr>
          </a:p>
          <a:p>
            <a:pPr algn="just"/>
            <a:r>
              <a:rPr lang="en-US" sz="2200" dirty="0">
                <a:solidFill>
                  <a:schemeClr val="tx1"/>
                </a:solidFill>
                <a:latin typeface="Alexandria"/>
              </a:rPr>
              <a:t>4. Maintaining Financial Stability and Regulating Banks</a:t>
            </a:r>
          </a:p>
        </p:txBody>
      </p:sp>
      <p:sp>
        <p:nvSpPr>
          <p:cNvPr id="5" name="Rectangle 4">
            <a:extLst>
              <a:ext uri="{FF2B5EF4-FFF2-40B4-BE49-F238E27FC236}">
                <a16:creationId xmlns:a16="http://schemas.microsoft.com/office/drawing/2014/main" id="{0295A1A4-B4FF-9C60-D5E3-31A3C9B9FC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B33979-3820-F2D0-C8B4-C75FC32FD0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16DE1E-347E-7A74-4FDE-0289F72874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1834B2EF-EEA8-8AB1-5BBB-6AEA83F730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6016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5C5AA-7A21-C8C7-19DF-41834F6F78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1E35FB-FEAA-D684-2331-9C64B4EB1C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5. Managing Foreign Exchange Reserves</a:t>
            </a:r>
          </a:p>
          <a:p>
            <a:pPr algn="just"/>
            <a:endParaRPr lang="en-US" sz="2200" dirty="0">
              <a:solidFill>
                <a:schemeClr val="tx1"/>
              </a:solidFill>
              <a:latin typeface="Alexandria"/>
            </a:endParaRPr>
          </a:p>
          <a:p>
            <a:pPr algn="just"/>
            <a:r>
              <a:rPr lang="en-US" sz="2200" dirty="0">
                <a:solidFill>
                  <a:schemeClr val="tx1"/>
                </a:solidFill>
                <a:latin typeface="Alexandria"/>
              </a:rPr>
              <a:t>6. Implementing Monetary Policy to Target Inflation</a:t>
            </a:r>
          </a:p>
          <a:p>
            <a:pPr algn="just"/>
            <a:endParaRPr lang="en-US" sz="2200" dirty="0">
              <a:solidFill>
                <a:schemeClr val="tx1"/>
              </a:solidFill>
              <a:latin typeface="Alexandria"/>
            </a:endParaRPr>
          </a:p>
          <a:p>
            <a:pPr algn="just"/>
            <a:r>
              <a:rPr lang="en-US" sz="2200" dirty="0">
                <a:solidFill>
                  <a:schemeClr val="tx1"/>
                </a:solidFill>
                <a:latin typeface="Alexandria"/>
              </a:rPr>
              <a:t>7. The Independence of Central Banks</a:t>
            </a:r>
          </a:p>
          <a:p>
            <a:pPr algn="just"/>
            <a:endParaRPr lang="en-US" sz="2200" dirty="0">
              <a:solidFill>
                <a:schemeClr val="tx1"/>
              </a:solidFill>
              <a:latin typeface="Alexandria"/>
            </a:endParaRPr>
          </a:p>
          <a:p>
            <a:pPr algn="just"/>
            <a:r>
              <a:rPr lang="en-US" sz="2200" dirty="0">
                <a:solidFill>
                  <a:schemeClr val="tx1"/>
                </a:solidFill>
                <a:latin typeface="Alexandria"/>
              </a:rPr>
              <a:t>8. Monetary Policy Transmission Mechanism</a:t>
            </a:r>
          </a:p>
        </p:txBody>
      </p:sp>
      <p:sp>
        <p:nvSpPr>
          <p:cNvPr id="5" name="Rectangle 4">
            <a:extLst>
              <a:ext uri="{FF2B5EF4-FFF2-40B4-BE49-F238E27FC236}">
                <a16:creationId xmlns:a16="http://schemas.microsoft.com/office/drawing/2014/main" id="{1886525E-B30C-9BE6-0C1E-478A94688B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B8BCBF-BF56-EDBE-A81A-BC9BCFE5B01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2EBFEC-A6EE-CE9B-76B6-62EF28EAFF5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24988EDE-E991-8384-1060-6DF8D969A9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249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F9A20-8C4C-D4DF-E0DF-35847E42E9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105658-A81D-44D6-F746-499F089C9C2A}"/>
              </a:ext>
            </a:extLst>
          </p:cNvPr>
          <p:cNvSpPr/>
          <p:nvPr/>
        </p:nvSpPr>
        <p:spPr>
          <a:xfrm>
            <a:off x="617280" y="1685494"/>
            <a:ext cx="10812720" cy="4643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B0F0"/>
                </a:solidFill>
                <a:latin typeface="Alexandria"/>
              </a:rPr>
              <a:t>NATURE &amp; FORM</a:t>
            </a:r>
            <a:endParaRPr lang="ar-JO" sz="2000" b="1" dirty="0">
              <a:solidFill>
                <a:srgbClr val="00B0F0"/>
              </a:solidFill>
              <a:latin typeface="Alexandria"/>
            </a:endParaRPr>
          </a:p>
          <a:p>
            <a:pPr algn="ctr"/>
            <a:endParaRPr lang="en-US" sz="2000" dirty="0">
              <a:solidFill>
                <a:srgbClr val="00B0F0"/>
              </a:solidFill>
              <a:latin typeface="Alexandria"/>
            </a:endParaRPr>
          </a:p>
          <a:p>
            <a:pPr algn="just"/>
            <a:r>
              <a:rPr lang="en-US" sz="2000" b="1" dirty="0">
                <a:solidFill>
                  <a:schemeClr val="tx1"/>
                </a:solidFill>
                <a:latin typeface="Alexandria"/>
              </a:rPr>
              <a:t>Traditional Money (Fiat Currency)</a:t>
            </a:r>
          </a:p>
          <a:p>
            <a:pPr algn="just"/>
            <a:r>
              <a:rPr lang="en-US" sz="2000" dirty="0">
                <a:solidFill>
                  <a:schemeClr val="tx1"/>
                </a:solidFill>
                <a:latin typeface="Alexandria"/>
              </a:rPr>
              <a:t>Traditional money exists in two forms: physical (banknotes and coins) and digital (numbers in bank accounts). The physical form is tangible  you can hold a dollar bill, fold it, lose it, or burn it. The digital form, which represents the vast majority of money in circulation today, exists as accounting entries in commercial bank databases. </a:t>
            </a:r>
          </a:p>
          <a:p>
            <a:pPr algn="just"/>
            <a:endParaRPr lang="en-US" sz="2000" dirty="0">
              <a:solidFill>
                <a:schemeClr val="tx1"/>
              </a:solidFill>
              <a:latin typeface="Alexandria"/>
            </a:endParaRPr>
          </a:p>
          <a:p>
            <a:pPr algn="just"/>
            <a:r>
              <a:rPr lang="en-US" sz="2000" b="1" dirty="0">
                <a:solidFill>
                  <a:schemeClr val="tx1"/>
                </a:solidFill>
                <a:latin typeface="Alexandria"/>
              </a:rPr>
              <a:t>Cryptocurrency</a:t>
            </a:r>
          </a:p>
          <a:p>
            <a:pPr algn="just"/>
            <a:r>
              <a:rPr lang="en-US" sz="2000" dirty="0">
                <a:solidFill>
                  <a:schemeClr val="tx1"/>
                </a:solidFill>
                <a:latin typeface="Alexandria"/>
              </a:rPr>
              <a:t>Cryptocurrency exists purely in digital form there is no physical equivalent. However, unlike a bank deposit, a cryptocurrency balance is not a liability of any institution. When you hold one Bitcoin, no company owes you that Bitcoin. It is not a promise or an IOU. It is a cryptographically verified entry on a decentralized public ledger called the blockchain. </a:t>
            </a:r>
          </a:p>
        </p:txBody>
      </p:sp>
      <p:sp>
        <p:nvSpPr>
          <p:cNvPr id="5" name="Rectangle 4">
            <a:extLst>
              <a:ext uri="{FF2B5EF4-FFF2-40B4-BE49-F238E27FC236}">
                <a16:creationId xmlns:a16="http://schemas.microsoft.com/office/drawing/2014/main" id="{6474A241-10DF-CE6C-2DFA-1527E1AD03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AB2D1D-D495-49DB-FA73-E88AA23388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3310A8-B639-B54D-2151-A95182D099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F820E955-8512-6F94-8F35-07E454BFC8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17E4060-6F00-8596-5405-91F57FBCEBCA}"/>
              </a:ext>
            </a:extLst>
          </p:cNvPr>
          <p:cNvSpPr txBox="1"/>
          <p:nvPr/>
        </p:nvSpPr>
        <p:spPr>
          <a:xfrm>
            <a:off x="2346765" y="1150422"/>
            <a:ext cx="7152088" cy="461665"/>
          </a:xfrm>
          <a:prstGeom prst="rect">
            <a:avLst/>
          </a:prstGeom>
          <a:noFill/>
        </p:spPr>
        <p:txBody>
          <a:bodyPr wrap="square">
            <a:spAutoFit/>
          </a:bodyPr>
          <a:lstStyle/>
          <a:p>
            <a:pPr>
              <a:buNone/>
            </a:pPr>
            <a:r>
              <a:rPr lang="en-US" sz="2400" dirty="0">
                <a:latin typeface="Alexandria"/>
              </a:rPr>
              <a:t>Key Differences: Cryptocurrency vs Traditional Money</a:t>
            </a:r>
          </a:p>
        </p:txBody>
      </p:sp>
    </p:spTree>
    <p:extLst>
      <p:ext uri="{BB962C8B-B14F-4D97-AF65-F5344CB8AC3E}">
        <p14:creationId xmlns:p14="http://schemas.microsoft.com/office/powerpoint/2010/main" val="319051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DE048-3F87-B5E5-BAD4-06065FDEC4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B01CFD-AB8F-9E2E-DDE1-E3C54E3030FC}"/>
              </a:ext>
            </a:extLst>
          </p:cNvPr>
          <p:cNvSpPr/>
          <p:nvPr/>
        </p:nvSpPr>
        <p:spPr>
          <a:xfrm>
            <a:off x="617280" y="1685495"/>
            <a:ext cx="10812720" cy="4622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B0F0"/>
                </a:solidFill>
                <a:latin typeface="Alexandria"/>
              </a:rPr>
              <a:t>ISSUANCE &amp; SUPPLY CONTROL</a:t>
            </a:r>
          </a:p>
          <a:p>
            <a:pPr algn="just"/>
            <a:r>
              <a:rPr lang="en-US" sz="2000" b="1" dirty="0">
                <a:solidFill>
                  <a:schemeClr val="tx1"/>
                </a:solidFill>
                <a:latin typeface="Alexandria"/>
              </a:rPr>
              <a:t>Traditional Money</a:t>
            </a:r>
          </a:p>
          <a:p>
            <a:pPr algn="just"/>
            <a:r>
              <a:rPr lang="en-US" sz="2000" dirty="0">
                <a:solidFill>
                  <a:schemeClr val="tx1"/>
                </a:solidFill>
                <a:latin typeface="Alexandria"/>
              </a:rPr>
              <a:t>Fiat currency is issued by central banks and has no hard limit on supply. Central banks can create new money through several mechanisms: direct currency printing, quantitative easing (purchasing assets and crediting bank reserves), and through the fractional reserve banking system where commercial banks create money by issuing loans. </a:t>
            </a:r>
          </a:p>
          <a:p>
            <a:pPr algn="just"/>
            <a:endParaRPr lang="en-US" sz="2000" dirty="0">
              <a:solidFill>
                <a:schemeClr val="tx1"/>
              </a:solidFill>
              <a:latin typeface="Alexandria"/>
            </a:endParaRPr>
          </a:p>
          <a:p>
            <a:pPr algn="just"/>
            <a:r>
              <a:rPr lang="en-US" sz="2000" b="1" dirty="0">
                <a:solidFill>
                  <a:schemeClr val="tx1"/>
                </a:solidFill>
                <a:latin typeface="Alexandria"/>
              </a:rPr>
              <a:t>Cryptocurrency</a:t>
            </a:r>
          </a:p>
          <a:p>
            <a:pPr algn="just"/>
            <a:r>
              <a:rPr lang="en-US" sz="2000" dirty="0">
                <a:solidFill>
                  <a:schemeClr val="tx1"/>
                </a:solidFill>
                <a:latin typeface="Alexandria"/>
              </a:rPr>
              <a:t>Most cryptocurrencies have either a fixed or algorithmically determined supply schedule that is enforced by the protocol's code not by any human institution. Bitcoin's supply is capped at exactly 21 million coins, a limit hardcoded into the protocol that cannot be changed without consensus from the entire network.</a:t>
            </a:r>
          </a:p>
        </p:txBody>
      </p:sp>
      <p:sp>
        <p:nvSpPr>
          <p:cNvPr id="5" name="Rectangle 4">
            <a:extLst>
              <a:ext uri="{FF2B5EF4-FFF2-40B4-BE49-F238E27FC236}">
                <a16:creationId xmlns:a16="http://schemas.microsoft.com/office/drawing/2014/main" id="{8C3C69B9-E4A1-3C36-295B-C319823D52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25910A-B87E-A7B7-619D-444549B9B83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BFAC23-37C4-0E19-4C90-49B98A8658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E3582093-D3A9-923E-346A-E509311792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9351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9AA42-FA19-7D55-3D76-4FAB6B641E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3B4F36-D995-0941-DC01-9F0F8721028B}"/>
              </a:ext>
            </a:extLst>
          </p:cNvPr>
          <p:cNvSpPr/>
          <p:nvPr/>
        </p:nvSpPr>
        <p:spPr>
          <a:xfrm>
            <a:off x="617280" y="1685495"/>
            <a:ext cx="10812720" cy="4622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AEEF"/>
                </a:solidFill>
                <a:latin typeface="Alexandria"/>
              </a:rPr>
              <a:t>TRANSACTION MECHANICS</a:t>
            </a:r>
          </a:p>
          <a:p>
            <a:pPr algn="just"/>
            <a:r>
              <a:rPr lang="en-US" sz="2000" b="1" dirty="0">
                <a:solidFill>
                  <a:schemeClr val="tx1"/>
                </a:solidFill>
                <a:latin typeface="Alexandria"/>
              </a:rPr>
              <a:t>Traditional Money</a:t>
            </a:r>
          </a:p>
          <a:p>
            <a:pPr algn="just"/>
            <a:r>
              <a:rPr lang="en-US" sz="2000" dirty="0">
                <a:solidFill>
                  <a:schemeClr val="tx1"/>
                </a:solidFill>
                <a:latin typeface="Alexandria"/>
              </a:rPr>
              <a:t>You initiate a transfer; your bank verifies your identity and account balance; it sends a message through interbank messaging systems (SWIFT for international, Fedwire or CHAPS for domestic); the receiving bank receives the message and credits the recipient's account; the actual settlement between banks happens separately, often at the end of the business day through central bank systems. </a:t>
            </a:r>
          </a:p>
          <a:p>
            <a:pPr algn="just"/>
            <a:r>
              <a:rPr lang="en-US" sz="2000" b="1" dirty="0">
                <a:solidFill>
                  <a:schemeClr val="tx1"/>
                </a:solidFill>
                <a:latin typeface="Alexandria"/>
              </a:rPr>
              <a:t>Cryptocurrency</a:t>
            </a:r>
          </a:p>
          <a:p>
            <a:pPr algn="just"/>
            <a:r>
              <a:rPr lang="en-US" sz="2000" dirty="0">
                <a:solidFill>
                  <a:schemeClr val="tx1"/>
                </a:solidFill>
                <a:latin typeface="Alexandria"/>
              </a:rPr>
              <a:t>The sender uses their private key to cryptographically sign a transaction message essentially proving they have the right to spend those funds. This message is broadcast to the entire network of nodes simultaneously. Miners (or validators in Proof-of-Stake systems) collect unconfirmed transactions into blocks, verify their validity, and add them to the blockchain. </a:t>
            </a:r>
          </a:p>
        </p:txBody>
      </p:sp>
      <p:sp>
        <p:nvSpPr>
          <p:cNvPr id="5" name="Rectangle 4">
            <a:extLst>
              <a:ext uri="{FF2B5EF4-FFF2-40B4-BE49-F238E27FC236}">
                <a16:creationId xmlns:a16="http://schemas.microsoft.com/office/drawing/2014/main" id="{125989EA-E0B2-E748-CE8A-3A0769FDC9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2D57F4-69C0-0266-5A8D-4357FABEBA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ECABC8-CB89-9F26-5DE1-2693D9FCBF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7F2E6175-95A7-CB00-2A04-7BB7FED7B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6885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AD82B-FA8A-A64C-E467-91EEB9F1E3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0D5FC8-E447-6892-E3CA-F148D8AC3260}"/>
              </a:ext>
            </a:extLst>
          </p:cNvPr>
          <p:cNvSpPr/>
          <p:nvPr/>
        </p:nvSpPr>
        <p:spPr>
          <a:xfrm>
            <a:off x="574750" y="17386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B0F0"/>
                </a:solidFill>
                <a:latin typeface="Alexandria"/>
              </a:rPr>
              <a:t>PROGRAMMABILITY</a:t>
            </a:r>
          </a:p>
          <a:p>
            <a:pPr algn="just"/>
            <a:r>
              <a:rPr lang="en-US" sz="2000" b="1" dirty="0">
                <a:solidFill>
                  <a:schemeClr val="tx1"/>
                </a:solidFill>
                <a:latin typeface="Alexandria"/>
              </a:rPr>
              <a:t>Traditional Money</a:t>
            </a:r>
          </a:p>
          <a:p>
            <a:pPr algn="just"/>
            <a:r>
              <a:rPr lang="en-US" sz="2000" dirty="0">
                <a:solidFill>
                  <a:schemeClr val="tx1"/>
                </a:solidFill>
                <a:latin typeface="Alexandria"/>
              </a:rPr>
              <a:t>Traditional money is fundamentally dumb; it has no inherent programmability. A dollar is a dollar; it cannot contain conditions, rules, or automated behaviors within itself. </a:t>
            </a:r>
          </a:p>
          <a:p>
            <a:pPr algn="just"/>
            <a:endParaRPr lang="en-US" sz="2000" dirty="0">
              <a:solidFill>
                <a:schemeClr val="tx1"/>
              </a:solidFill>
              <a:latin typeface="Alexandria"/>
            </a:endParaRPr>
          </a:p>
          <a:p>
            <a:pPr algn="just"/>
            <a:r>
              <a:rPr lang="en-US" sz="2000" b="1" dirty="0">
                <a:solidFill>
                  <a:schemeClr val="tx1"/>
                </a:solidFill>
                <a:latin typeface="Alexandria"/>
              </a:rPr>
              <a:t>Cryptocurrency</a:t>
            </a:r>
          </a:p>
          <a:p>
            <a:pPr algn="just"/>
            <a:r>
              <a:rPr lang="en-US" sz="2000" dirty="0">
                <a:solidFill>
                  <a:schemeClr val="tx1"/>
                </a:solidFill>
                <a:latin typeface="Alexandria"/>
              </a:rPr>
              <a:t>Ethereum and many other blockchain platforms introduced the concept of smart contracts, self-executing code stored on the blockchain that automatically enforces agreements when predefined conditions are met. This makes money programmable for the first time in history. </a:t>
            </a:r>
          </a:p>
        </p:txBody>
      </p:sp>
      <p:sp>
        <p:nvSpPr>
          <p:cNvPr id="5" name="Rectangle 4">
            <a:extLst>
              <a:ext uri="{FF2B5EF4-FFF2-40B4-BE49-F238E27FC236}">
                <a16:creationId xmlns:a16="http://schemas.microsoft.com/office/drawing/2014/main" id="{E6478E06-3428-5D1C-D509-3D7A283D68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FE1D36-D7CD-75C8-6B99-7F2753FEAE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2E025F-1C40-5BB8-BF55-0C4E8554A75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22A65700-92AB-E4F2-888C-25BA261D0F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9097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4FAFD-0F0F-9698-0059-57B8CDCF2D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1D2952-DB85-7741-971E-90F2B070F9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00B0F0"/>
                </a:solidFill>
                <a:latin typeface="Alexandria"/>
              </a:rPr>
              <a:t>Impact of Cryptocurrencies on Monetary Policy</a:t>
            </a:r>
            <a:endParaRPr lang="ar-JO" sz="3600" b="1" dirty="0">
              <a:solidFill>
                <a:srgbClr val="00B0F0"/>
              </a:solidFill>
              <a:latin typeface="Alexandria"/>
            </a:endParaRPr>
          </a:p>
          <a:p>
            <a:pPr algn="ctr"/>
            <a:endParaRPr lang="ar-JO" sz="3600" b="1" dirty="0">
              <a:solidFill>
                <a:srgbClr val="00B0F0"/>
              </a:solidFill>
              <a:latin typeface="Alexandria"/>
            </a:endParaRPr>
          </a:p>
          <a:p>
            <a:pPr algn="ctr"/>
            <a:endParaRPr lang="en-US" sz="3600" b="1" dirty="0">
              <a:solidFill>
                <a:srgbClr val="00B0F0"/>
              </a:solidFill>
              <a:latin typeface="Alexandria"/>
            </a:endParaRPr>
          </a:p>
        </p:txBody>
      </p:sp>
      <p:sp>
        <p:nvSpPr>
          <p:cNvPr id="5" name="Rectangle 4">
            <a:extLst>
              <a:ext uri="{FF2B5EF4-FFF2-40B4-BE49-F238E27FC236}">
                <a16:creationId xmlns:a16="http://schemas.microsoft.com/office/drawing/2014/main" id="{82B4ACAC-61BA-9959-DCA8-A4072A001A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E5B302-95F6-C022-5180-0806757625A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19FCF07-8B77-0E4C-E152-B3A6C6E6F7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401D6BE5-8343-A712-56F1-190E06A466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67873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16A67-4ED4-C1AD-51DC-A29B01B330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7A3041-D339-0BB3-739B-DCC6CC19D605}"/>
              </a:ext>
            </a:extLst>
          </p:cNvPr>
          <p:cNvSpPr/>
          <p:nvPr/>
        </p:nvSpPr>
        <p:spPr>
          <a:xfrm>
            <a:off x="617280" y="1685495"/>
            <a:ext cx="10812720" cy="45770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tx1"/>
                </a:solidFill>
                <a:latin typeface="Alexandria"/>
              </a:rPr>
              <a:t>A. Loss of Monetary Control: </a:t>
            </a:r>
            <a:r>
              <a:rPr lang="en-US" sz="2000" dirty="0">
                <a:solidFill>
                  <a:schemeClr val="tx1"/>
                </a:solidFill>
                <a:latin typeface="Alexandria"/>
              </a:rPr>
              <a:t>For most of modern economic history, central banks have operated with a reasonable degree of confidence that they could see, measure, and influence the money flowing through their economies. That confidence is now being quietly eroded. When a significant portion of economic activity begins to migrate onto blockchain networks outside the banking system entirely, central banks face a genuinely new problem: they are trying to steer an economy while being partially blind to what is happening inside it. </a:t>
            </a:r>
          </a:p>
          <a:p>
            <a:pPr algn="just"/>
            <a:endParaRPr lang="en-US" sz="2000" dirty="0">
              <a:solidFill>
                <a:schemeClr val="tx1"/>
              </a:solidFill>
              <a:latin typeface="Alexandria"/>
            </a:endParaRPr>
          </a:p>
          <a:p>
            <a:pPr algn="just"/>
            <a:endParaRPr lang="en-US" sz="2000" dirty="0">
              <a:solidFill>
                <a:schemeClr val="tx1"/>
              </a:solidFill>
              <a:latin typeface="Alexandria"/>
            </a:endParaRPr>
          </a:p>
          <a:p>
            <a:pPr algn="just"/>
            <a:r>
              <a:rPr lang="en-US" sz="2000" b="1" dirty="0">
                <a:solidFill>
                  <a:schemeClr val="tx1"/>
                </a:solidFill>
                <a:latin typeface="Alexandria"/>
              </a:rPr>
              <a:t>B. Interest Rate Challenges: </a:t>
            </a:r>
            <a:r>
              <a:rPr lang="en-US" sz="2000" dirty="0">
                <a:solidFill>
                  <a:schemeClr val="tx1"/>
                </a:solidFill>
                <a:latin typeface="Alexandria"/>
              </a:rPr>
              <a:t>Raising interest rates is perhaps the most powerful conventional weapon a central bank possesses. The logic is elegant in its simplicity: make borrowing expensive, reduce spending, cool demand, bring inflation down. For decades, this mechanism worked with reasonable reliability. Cryptocurrency is beginning to complicate it.</a:t>
            </a:r>
          </a:p>
        </p:txBody>
      </p:sp>
      <p:sp>
        <p:nvSpPr>
          <p:cNvPr id="5" name="Rectangle 4">
            <a:extLst>
              <a:ext uri="{FF2B5EF4-FFF2-40B4-BE49-F238E27FC236}">
                <a16:creationId xmlns:a16="http://schemas.microsoft.com/office/drawing/2014/main" id="{AFA16473-606F-0A44-8562-006771D275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BD5AC0-98DB-ADC0-F6B6-2F07616D25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108652-34D5-F5AC-1545-BF73578806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294F1D90-CBA2-842A-B1C1-ED42BDB3D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1228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68F32-6CFC-F24A-8705-C8A0E3D60E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1722FA-1871-790C-2936-38AE5741905D}"/>
              </a:ext>
            </a:extLst>
          </p:cNvPr>
          <p:cNvSpPr/>
          <p:nvPr/>
        </p:nvSpPr>
        <p:spPr>
          <a:xfrm>
            <a:off x="596015" y="17705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tx1"/>
                </a:solidFill>
                <a:latin typeface="Alexandria"/>
              </a:rPr>
              <a:t>C. Threat to Monetary Sovereignty</a:t>
            </a:r>
          </a:p>
          <a:p>
            <a:pPr algn="just"/>
            <a:endParaRPr lang="en-US" sz="2000" b="1" dirty="0">
              <a:solidFill>
                <a:schemeClr val="tx1"/>
              </a:solidFill>
              <a:latin typeface="Alexandria"/>
            </a:endParaRPr>
          </a:p>
          <a:p>
            <a:pPr algn="just"/>
            <a:r>
              <a:rPr lang="en-US" sz="2000" dirty="0">
                <a:solidFill>
                  <a:schemeClr val="tx1"/>
                </a:solidFill>
                <a:latin typeface="Alexandria"/>
              </a:rPr>
              <a:t>This is perhaps the most politically charged dimension of the entire debate, and it is also where the real-world consequences are most visible, not in New York or Frankfurt, but in Caracas, Buenos Aires, and Lagos.</a:t>
            </a:r>
          </a:p>
          <a:p>
            <a:pPr algn="just"/>
            <a:endParaRPr lang="en-US" sz="2000" dirty="0">
              <a:solidFill>
                <a:schemeClr val="tx1"/>
              </a:solidFill>
              <a:latin typeface="Alexandria"/>
            </a:endParaRPr>
          </a:p>
          <a:p>
            <a:pPr algn="just"/>
            <a:r>
              <a:rPr lang="en-US" sz="2000" b="1" dirty="0">
                <a:solidFill>
                  <a:schemeClr val="tx1"/>
                </a:solidFill>
                <a:latin typeface="Alexandria"/>
              </a:rPr>
              <a:t>D. New Opportunities for Monetary Policy</a:t>
            </a:r>
          </a:p>
          <a:p>
            <a:pPr algn="just"/>
            <a:endParaRPr lang="en-US" sz="2000" b="1" dirty="0">
              <a:solidFill>
                <a:schemeClr val="tx1"/>
              </a:solidFill>
              <a:latin typeface="Alexandria"/>
            </a:endParaRPr>
          </a:p>
          <a:p>
            <a:pPr algn="just"/>
            <a:r>
              <a:rPr lang="en-US" sz="2000" dirty="0">
                <a:solidFill>
                  <a:schemeClr val="tx1"/>
                </a:solidFill>
                <a:latin typeface="Alexandria"/>
              </a:rPr>
              <a:t>Cryptocurrency, and more specifically, the technology underlying it is also handing central banks tools they never previously had. The most significant of these is the Central Bank Digital Currency.</a:t>
            </a:r>
          </a:p>
          <a:p>
            <a:pPr algn="just"/>
            <a:r>
              <a:rPr lang="en-US" sz="2000" dirty="0">
                <a:solidFill>
                  <a:schemeClr val="tx1"/>
                </a:solidFill>
                <a:latin typeface="Alexandria"/>
              </a:rPr>
              <a:t>A well-designed CBDC gives a central bank the ability to implement monetary policy with a directness and speed that was previously impossible. </a:t>
            </a:r>
          </a:p>
        </p:txBody>
      </p:sp>
      <p:sp>
        <p:nvSpPr>
          <p:cNvPr id="5" name="Rectangle 4">
            <a:extLst>
              <a:ext uri="{FF2B5EF4-FFF2-40B4-BE49-F238E27FC236}">
                <a16:creationId xmlns:a16="http://schemas.microsoft.com/office/drawing/2014/main" id="{0AE38C20-01C0-5F35-F60A-6000B30610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3B3837-0EAF-3A23-5955-86C0C09A0DC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A23EA7-8DE9-0503-5AFF-C3166FF99FE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0227C3D9-DC62-2DB0-22D7-1B3441895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67668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BC04D-A49F-A5AC-9424-7E112D13ED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ECC700-2484-799A-87FF-67BC255C34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9C8DB1-7ED8-5BDE-9038-C641196139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02FB2E-75AA-EBCE-3975-6F6E905614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EF24C7-A785-3E2D-9A5D-0FCDE22CD5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AE8E1A74-AF5F-56CD-24CB-1A0D72B90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Central Bank Digital Currency. New form of money">
            <a:extLst>
              <a:ext uri="{FF2B5EF4-FFF2-40B4-BE49-F238E27FC236}">
                <a16:creationId xmlns:a16="http://schemas.microsoft.com/office/drawing/2014/main" id="{DC9727F1-F8F5-F85A-C1C9-B659764C95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5469" y="1766696"/>
            <a:ext cx="4996342" cy="40918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9F2813B-D6D3-40D5-EC47-9DA7E272E228}"/>
              </a:ext>
            </a:extLst>
          </p:cNvPr>
          <p:cNvSpPr txBox="1"/>
          <p:nvPr/>
        </p:nvSpPr>
        <p:spPr>
          <a:xfrm>
            <a:off x="2557606" y="1083696"/>
            <a:ext cx="6097772" cy="523220"/>
          </a:xfrm>
          <a:prstGeom prst="rect">
            <a:avLst/>
          </a:prstGeom>
          <a:noFill/>
        </p:spPr>
        <p:txBody>
          <a:bodyPr wrap="square">
            <a:spAutoFit/>
          </a:bodyPr>
          <a:lstStyle/>
          <a:p>
            <a:r>
              <a:rPr lang="en-US" sz="2800" dirty="0">
                <a:latin typeface="Alexandria"/>
              </a:rPr>
              <a:t>Central Bank Digital Currencies (CBDCs)</a:t>
            </a:r>
          </a:p>
        </p:txBody>
      </p:sp>
    </p:spTree>
    <p:extLst>
      <p:ext uri="{BB962C8B-B14F-4D97-AF65-F5344CB8AC3E}">
        <p14:creationId xmlns:p14="http://schemas.microsoft.com/office/powerpoint/2010/main" val="35324918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ACA70-7A40-B44A-397D-B907CE5D68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63277B-2FAF-913A-A45E-4008DAC1A0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Central Bank Digital Currencies (CBDCs) are digital versions of a country’s official currency issued directly by the central bank. They are designed to function as legal tender, just like physical cash, but in a purely electronic form. What makes CBDCs particularly important is that they combine the safety and trust associated with central bank money with the convenience of digital payments. In a world where financial transactions are increasingly moving online, CBDCs represent an attempt to modernize the monetary system without fundamentally changing its structure.</a:t>
            </a:r>
          </a:p>
        </p:txBody>
      </p:sp>
      <p:sp>
        <p:nvSpPr>
          <p:cNvPr id="5" name="Rectangle 4">
            <a:extLst>
              <a:ext uri="{FF2B5EF4-FFF2-40B4-BE49-F238E27FC236}">
                <a16:creationId xmlns:a16="http://schemas.microsoft.com/office/drawing/2014/main" id="{21A47CC1-B0EE-2865-C6A9-FCC7C16D9A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00EFB1-0C3A-8C60-8842-D0A506F2711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A417CA-4C97-9C65-7068-33AD6CE32A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1EB45046-7D40-2AA4-DC65-2BE2BB08F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132459A-91E4-82A2-9374-2750B192FF8C}"/>
              </a:ext>
            </a:extLst>
          </p:cNvPr>
          <p:cNvSpPr txBox="1"/>
          <p:nvPr/>
        </p:nvSpPr>
        <p:spPr>
          <a:xfrm>
            <a:off x="2671793" y="1092744"/>
            <a:ext cx="6097772" cy="523220"/>
          </a:xfrm>
          <a:prstGeom prst="rect">
            <a:avLst/>
          </a:prstGeom>
          <a:noFill/>
        </p:spPr>
        <p:txBody>
          <a:bodyPr wrap="square">
            <a:spAutoFit/>
          </a:bodyPr>
          <a:lstStyle/>
          <a:p>
            <a:r>
              <a:rPr lang="en-US" sz="2800" dirty="0">
                <a:latin typeface="Alexandria"/>
              </a:rPr>
              <a:t>Definition</a:t>
            </a:r>
          </a:p>
        </p:txBody>
      </p:sp>
    </p:spTree>
    <p:extLst>
      <p:ext uri="{BB962C8B-B14F-4D97-AF65-F5344CB8AC3E}">
        <p14:creationId xmlns:p14="http://schemas.microsoft.com/office/powerpoint/2010/main" val="27794550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8CC8E-0B3D-1929-69AD-307A842FC1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86883-485B-A8CB-1B8A-DB34515E99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Although both CBDCs and cryptocurrencies exist in digital form, they are fundamentally different in nature. Cryptocurrencies operate on decentralized systems without any central authority, which means their value is determined entirely by market forces and can fluctuate significantly. In contrast, CBDCs are issued and controlled by central banks, making them stable and legally recognized. While cryptocurrencies aim to provide an alternative to traditional financial systems, CBDCs are designed to strengthen and adapt the existing system rather than replace it.</a:t>
            </a:r>
          </a:p>
        </p:txBody>
      </p:sp>
      <p:sp>
        <p:nvSpPr>
          <p:cNvPr id="5" name="Rectangle 4">
            <a:extLst>
              <a:ext uri="{FF2B5EF4-FFF2-40B4-BE49-F238E27FC236}">
                <a16:creationId xmlns:a16="http://schemas.microsoft.com/office/drawing/2014/main" id="{73054F29-DAE2-82F6-9F96-75EDCA7FB4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A7C7DA-9F89-93DE-34A8-AA9C1650B8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6CDBCE-4AA0-7B64-9F47-DD122C06CE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7BC55743-56CB-3A45-D890-CEA2DB7145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51882E4-C486-79FF-AC13-AB312F57E14A}"/>
              </a:ext>
            </a:extLst>
          </p:cNvPr>
          <p:cNvSpPr txBox="1"/>
          <p:nvPr/>
        </p:nvSpPr>
        <p:spPr>
          <a:xfrm>
            <a:off x="2671792" y="1149064"/>
            <a:ext cx="7492933" cy="523220"/>
          </a:xfrm>
          <a:prstGeom prst="rect">
            <a:avLst/>
          </a:prstGeom>
          <a:noFill/>
        </p:spPr>
        <p:txBody>
          <a:bodyPr wrap="square">
            <a:spAutoFit/>
          </a:bodyPr>
          <a:lstStyle/>
          <a:p>
            <a:r>
              <a:rPr lang="en-US" sz="2800" dirty="0">
                <a:latin typeface="Alexandria"/>
              </a:rPr>
              <a:t>Difference Between CBDCs and Cryptocurrencies</a:t>
            </a:r>
          </a:p>
        </p:txBody>
      </p:sp>
    </p:spTree>
    <p:extLst>
      <p:ext uri="{BB962C8B-B14F-4D97-AF65-F5344CB8AC3E}">
        <p14:creationId xmlns:p14="http://schemas.microsoft.com/office/powerpoint/2010/main" val="3034086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7B5995-2B10-8717-7A83-8BD5B87581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E90844-6698-BE3F-B678-802B376C51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JO" sz="2200" b="1" dirty="0">
              <a:solidFill>
                <a:schemeClr val="tx1"/>
              </a:solidFill>
              <a:latin typeface="Alexandria"/>
            </a:endParaRPr>
          </a:p>
          <a:p>
            <a:endParaRPr lang="ar-JO" sz="2200" b="1" dirty="0">
              <a:solidFill>
                <a:schemeClr val="tx1"/>
              </a:solidFill>
              <a:latin typeface="Alexandria"/>
            </a:endParaRPr>
          </a:p>
          <a:p>
            <a:r>
              <a:rPr lang="en-US" sz="2200" b="1" dirty="0">
                <a:solidFill>
                  <a:schemeClr val="tx1"/>
                </a:solidFill>
                <a:latin typeface="Alexandria"/>
              </a:rPr>
              <a:t>a. Maintaining Monetary Control</a:t>
            </a:r>
          </a:p>
          <a:p>
            <a:r>
              <a:rPr lang="en-US" sz="2200" dirty="0">
                <a:solidFill>
                  <a:schemeClr val="tx1"/>
                </a:solidFill>
                <a:latin typeface="Alexandria"/>
              </a:rPr>
              <a:t>One of the main motivations behind introducing CBDCs is to preserve the central bank’s control over the monetary system. As private digital currencies and alternative payment systems grow, central banks risk losing their influence over money supply and financial stability. CBDCs allow them to remain at the center of the financial system by providing a secure, state-backed digital alternative.</a:t>
            </a:r>
          </a:p>
          <a:p>
            <a:r>
              <a:rPr lang="en-US" sz="2200" b="1" dirty="0">
                <a:solidFill>
                  <a:schemeClr val="tx1"/>
                </a:solidFill>
                <a:latin typeface="Alexandria"/>
              </a:rPr>
              <a:t>b. Improving Financial System Efficiency</a:t>
            </a:r>
          </a:p>
          <a:p>
            <a:r>
              <a:rPr lang="en-US" sz="2200" dirty="0">
                <a:solidFill>
                  <a:schemeClr val="tx1"/>
                </a:solidFill>
                <a:latin typeface="Alexandria"/>
              </a:rPr>
              <a:t>Another key objective is to enhance the efficiency of the financial system. CBDCs can make transactions faster, cheaper, and more secure by reducing reliance on intermediaries. They also have the potential to simplify cross-border payments and improve access to financial services, especially for individuals who are underserved by traditional banking systems.</a:t>
            </a:r>
          </a:p>
          <a:p>
            <a:pPr algn="ct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3C81F657-1993-0E59-D2FA-06D1C16723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6A96BE-2E90-C120-9B04-F1E5CB1AF70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879F3B-E2A6-61DE-0022-36C5DD7472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C587F716-2267-53EA-0075-0E3D6FC50F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1446A25-7EAB-3A7E-9483-6546D23C2728}"/>
              </a:ext>
            </a:extLst>
          </p:cNvPr>
          <p:cNvSpPr txBox="1"/>
          <p:nvPr/>
        </p:nvSpPr>
        <p:spPr>
          <a:xfrm>
            <a:off x="2459842" y="1092744"/>
            <a:ext cx="6097772" cy="523220"/>
          </a:xfrm>
          <a:prstGeom prst="rect">
            <a:avLst/>
          </a:prstGeom>
          <a:noFill/>
        </p:spPr>
        <p:txBody>
          <a:bodyPr wrap="square">
            <a:spAutoFit/>
          </a:bodyPr>
          <a:lstStyle/>
          <a:p>
            <a:r>
              <a:rPr lang="en-US" sz="2800" dirty="0">
                <a:latin typeface="Alexandria"/>
              </a:rPr>
              <a:t>Objectives of CBDCs</a:t>
            </a:r>
          </a:p>
        </p:txBody>
      </p:sp>
    </p:spTree>
    <p:extLst>
      <p:ext uri="{BB962C8B-B14F-4D97-AF65-F5344CB8AC3E}">
        <p14:creationId xmlns:p14="http://schemas.microsoft.com/office/powerpoint/2010/main" val="4504138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E0E37-132F-7163-BCF1-19FCD0DA3B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35AA51-741A-BF1C-78B3-E1C86646E2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A prominent example of a CBDC is the Digital Yuan, which has been developed by the People's Bank of China and is already being tested in real-world transactions across several cities. It represents one of the most advanced implementations of a central bank digital currency.</a:t>
            </a:r>
            <a:endParaRPr lang="ar-JO" sz="2200" dirty="0">
              <a:solidFill>
                <a:schemeClr val="tx1"/>
              </a:solidFill>
              <a:latin typeface="Alexandria"/>
            </a:endParaRPr>
          </a:p>
          <a:p>
            <a:pPr algn="just"/>
            <a:endParaRPr lang="en-US" sz="2200" dirty="0">
              <a:solidFill>
                <a:schemeClr val="tx1"/>
              </a:solidFill>
              <a:latin typeface="Alexandria"/>
            </a:endParaRPr>
          </a:p>
          <a:p>
            <a:pPr algn="just"/>
            <a:r>
              <a:rPr lang="en-US" sz="2200" dirty="0">
                <a:solidFill>
                  <a:schemeClr val="tx1"/>
                </a:solidFill>
                <a:latin typeface="Alexandria"/>
              </a:rPr>
              <a:t>In Europe, the Digital Euro is still under study by the European Central Bank. The project reflects a more cautious approach, focusing on research, design, and policy considerations before full implementation.</a:t>
            </a:r>
          </a:p>
          <a:p>
            <a:pPr algn="just"/>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67F6E813-EDC2-6A2E-9FA0-9AD39E9AF4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CAA1A2-710E-D7A4-EF0B-7D487C425F7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374BE0E-BF52-8D77-D028-D6E30BC836B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3C458C4E-FDEB-4717-D590-1C97163E6B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C82A83C-3F0E-551B-7C17-2051EB7D7535}"/>
              </a:ext>
            </a:extLst>
          </p:cNvPr>
          <p:cNvSpPr txBox="1"/>
          <p:nvPr/>
        </p:nvSpPr>
        <p:spPr>
          <a:xfrm>
            <a:off x="2671793" y="1048836"/>
            <a:ext cx="6097772" cy="523220"/>
          </a:xfrm>
          <a:prstGeom prst="rect">
            <a:avLst/>
          </a:prstGeom>
          <a:noFill/>
        </p:spPr>
        <p:txBody>
          <a:bodyPr wrap="square">
            <a:spAutoFit/>
          </a:bodyPr>
          <a:lstStyle/>
          <a:p>
            <a:r>
              <a:rPr lang="en-US" sz="2800" dirty="0">
                <a:latin typeface="Alexandria"/>
              </a:rPr>
              <a:t>Examples of CBDCs</a:t>
            </a:r>
          </a:p>
        </p:txBody>
      </p:sp>
    </p:spTree>
    <p:extLst>
      <p:ext uri="{BB962C8B-B14F-4D97-AF65-F5344CB8AC3E}">
        <p14:creationId xmlns:p14="http://schemas.microsoft.com/office/powerpoint/2010/main" val="24699080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AEB22-2846-B2F8-468D-95B16C9DAD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3D8D66-F373-DBC0-849B-A484DFFF9F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rPr>
              <a:t>Regulating Cryptocurrencies</a:t>
            </a:r>
            <a:endParaRPr lang="ar-JO" sz="2200" b="1" dirty="0">
              <a:solidFill>
                <a:schemeClr val="tx1"/>
              </a:solidFill>
              <a:latin typeface="Alexandria"/>
            </a:endParaRPr>
          </a:p>
          <a:p>
            <a:pPr algn="just"/>
            <a:endParaRPr lang="ar-JO" sz="2200" b="1" dirty="0">
              <a:solidFill>
                <a:schemeClr val="tx1"/>
              </a:solidFill>
              <a:latin typeface="Alexandria"/>
            </a:endParaRPr>
          </a:p>
          <a:p>
            <a:pPr algn="just"/>
            <a:r>
              <a:rPr lang="en-US" sz="2200" dirty="0">
                <a:solidFill>
                  <a:schemeClr val="tx1"/>
                </a:solidFill>
                <a:latin typeface="Alexandria"/>
              </a:rPr>
              <a:t>Regulating cryptocurrencies has become a central concern for policymakers as digital assets continue to expand in both scale and influence. Governments and central banks face the challenge of balancing innovation with financial stability, as cryptocurrencies operate in a decentralized environment that often lies outside traditional regulatory frameworks. The absence of a central authority makes it difficult to apply conventional financial regulations, which were originally designed for banks and other regulated institutions.</a:t>
            </a:r>
          </a:p>
          <a:p>
            <a:pPr algn="just"/>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EC5D5977-40B3-859C-659C-77B8711466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BB7710-B280-EAC3-39E0-68F7A4DC6F3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1891E6-2F60-68A5-386D-A16F2F7BFD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DCD85378-CC87-B653-40C7-AB8281F821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D40B6FD-B934-9760-1019-040F0B4A3A59}"/>
              </a:ext>
            </a:extLst>
          </p:cNvPr>
          <p:cNvSpPr txBox="1"/>
          <p:nvPr/>
        </p:nvSpPr>
        <p:spPr>
          <a:xfrm>
            <a:off x="2671793" y="1048836"/>
            <a:ext cx="6097772" cy="523220"/>
          </a:xfrm>
          <a:prstGeom prst="rect">
            <a:avLst/>
          </a:prstGeom>
          <a:noFill/>
        </p:spPr>
        <p:txBody>
          <a:bodyPr wrap="square">
            <a:spAutoFit/>
          </a:bodyPr>
          <a:lstStyle/>
          <a:p>
            <a:r>
              <a:rPr lang="en-US" sz="2800" dirty="0">
                <a:latin typeface="Alexandria"/>
              </a:rPr>
              <a:t>Policy Responses and Regulation</a:t>
            </a:r>
          </a:p>
        </p:txBody>
      </p:sp>
    </p:spTree>
    <p:extLst>
      <p:ext uri="{BB962C8B-B14F-4D97-AF65-F5344CB8AC3E}">
        <p14:creationId xmlns:p14="http://schemas.microsoft.com/office/powerpoint/2010/main" val="17568635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2A5E9-B4C5-7313-96AC-DDD4C48A8D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F15AB5-2DBA-CC78-1744-ED5DF2286E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rPr>
              <a:t>Taxation of Cryptocurrencies</a:t>
            </a:r>
            <a:endParaRPr lang="ar-JO" sz="2200" b="1" dirty="0">
              <a:solidFill>
                <a:schemeClr val="tx1"/>
              </a:solidFill>
              <a:latin typeface="Alexandria"/>
            </a:endParaRPr>
          </a:p>
          <a:p>
            <a:pPr algn="just"/>
            <a:endParaRPr lang="ar-JO" sz="2200" b="1" dirty="0">
              <a:solidFill>
                <a:schemeClr val="tx1"/>
              </a:solidFill>
              <a:latin typeface="Alexandria"/>
            </a:endParaRPr>
          </a:p>
          <a:p>
            <a:pPr algn="just"/>
            <a:r>
              <a:rPr lang="en-US" sz="2200" dirty="0">
                <a:solidFill>
                  <a:schemeClr val="tx1"/>
                </a:solidFill>
                <a:latin typeface="Alexandria"/>
              </a:rPr>
              <a:t>Taxation represents one of the most important tools governments use to manage the economic impact of cryptocurrencies. As individuals and institutions increasingly engage in crypto trading and investment, authorities have recognized the need to establish clear tax rules to ensure fairness and prevent tax evasion. In most jurisdictions, cryptocurrencies are treated as taxable assets rather than legal tender, meaning that transactions involving digital currencies may trigger tax obligations.</a:t>
            </a:r>
          </a:p>
        </p:txBody>
      </p:sp>
      <p:sp>
        <p:nvSpPr>
          <p:cNvPr id="5" name="Rectangle 4">
            <a:extLst>
              <a:ext uri="{FF2B5EF4-FFF2-40B4-BE49-F238E27FC236}">
                <a16:creationId xmlns:a16="http://schemas.microsoft.com/office/drawing/2014/main" id="{2EED310A-B3E2-3425-86F9-EC90005600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00BC2E-E041-BD0F-7237-8DB17F6890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38413D-8483-D001-AB52-3E1BD06BF42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2BDF2CE4-C739-260C-0056-7C08E64F29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12072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8217F3-7823-EA64-5F75-C323DA4AA5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B7CBF8-7A16-8766-19DB-C822CA21BD5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rPr>
              <a:t> Monitoring Cryptocurrency Trading</a:t>
            </a:r>
          </a:p>
          <a:p>
            <a:pPr algn="just"/>
            <a:endParaRPr lang="ar-JO" sz="2200" b="1" dirty="0">
              <a:solidFill>
                <a:schemeClr val="tx1"/>
              </a:solidFill>
              <a:latin typeface="Alexandria"/>
            </a:endParaRPr>
          </a:p>
          <a:p>
            <a:pPr algn="just"/>
            <a:r>
              <a:rPr lang="en-US" sz="2200" dirty="0">
                <a:solidFill>
                  <a:schemeClr val="tx1"/>
                </a:solidFill>
                <a:latin typeface="Alexandria"/>
              </a:rPr>
              <a:t>Monitoring cryptocurrency trading is essential for maintaining market integrity and preventing illegal activities. Due to the decentralized and global nature of crypto markets, transactions can occur across borders with minimal oversight, increasing the risk of fraud, money laundering, and market manipulation. As a result, regulators and financial institutions are investing in advanced monitoring systems to track trading activity and identify suspicious behavior</a:t>
            </a:r>
            <a:r>
              <a:rPr lang="en-US" sz="2400" dirty="0">
                <a:solidFill>
                  <a:schemeClr val="tx1"/>
                </a:solidFill>
                <a:latin typeface="Alexandria"/>
              </a:rPr>
              <a:t>.</a:t>
            </a: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B811995C-FBA2-475C-09CB-F835220F49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C8A39F-AC0B-C2DF-5AEF-5D7CF576F23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6FDF24-1444-4F91-FA8E-D6CF326068F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FB5B0B9E-3813-9DA0-31B3-4059D0D1AD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71297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C6F1B-F260-3198-F971-3772BC1AA1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3B977A-C852-7742-280E-D1DD5AD1EB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rPr>
              <a:t>International Cooperation (IMF, BIS)</a:t>
            </a:r>
          </a:p>
          <a:p>
            <a:pPr algn="just"/>
            <a:endParaRPr lang="ar-JO" sz="2200" b="1" dirty="0">
              <a:solidFill>
                <a:schemeClr val="tx1"/>
              </a:solidFill>
              <a:latin typeface="Alexandria"/>
            </a:endParaRPr>
          </a:p>
          <a:p>
            <a:pPr algn="just"/>
            <a:r>
              <a:rPr lang="en-US" sz="2200" dirty="0">
                <a:solidFill>
                  <a:schemeClr val="tx1"/>
                </a:solidFill>
                <a:latin typeface="Alexandria"/>
              </a:rPr>
              <a:t>Given the global nature of cryptocurrencies, effective regulation cannot be achieved by individual countries acting alone. This has led to an increasing emphasis on international cooperation among financial institutions and regulatory bodies. Organizations such as the International Monetary Fund and the Bank for International Settlements play a crucial role in coordinating policy responses and providing guidance on best practices.</a:t>
            </a:r>
          </a:p>
        </p:txBody>
      </p:sp>
      <p:sp>
        <p:nvSpPr>
          <p:cNvPr id="5" name="Rectangle 4">
            <a:extLst>
              <a:ext uri="{FF2B5EF4-FFF2-40B4-BE49-F238E27FC236}">
                <a16:creationId xmlns:a16="http://schemas.microsoft.com/office/drawing/2014/main" id="{22F573C3-D90D-5E19-4BEC-27A82943AD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277727-A954-2BDF-6BBE-0C348894E8F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68F79DA-770A-83BC-3F22-4D0B57C7243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22A1850E-33EC-1C9C-BE17-9144654C4C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10443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C94AC-4FE9-5BF5-8FAE-F96F486299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7DE363-E31C-F6AE-361F-D490F22ECE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The rise of cryptocurrencies and digital financial technologies presents a complex set of implications for developing countries, combining both promising opportunities and significant risks. These economies often face structural challenges such as limited access to banking services, weak financial infrastructure, and high transaction costs. In this context, digital currencies and fintech innovations can play a transformative role, but they may also introduce new vulnerabilities if not properly managed.</a:t>
            </a:r>
          </a:p>
        </p:txBody>
      </p:sp>
      <p:sp>
        <p:nvSpPr>
          <p:cNvPr id="5" name="Rectangle 4">
            <a:extLst>
              <a:ext uri="{FF2B5EF4-FFF2-40B4-BE49-F238E27FC236}">
                <a16:creationId xmlns:a16="http://schemas.microsoft.com/office/drawing/2014/main" id="{B288FC79-D780-DA3D-A4A6-C22FEE44B6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88DAE4-CD1A-5026-6C8E-2B09587FA5C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CAE782-A1B8-52D2-9A70-0B72E02A214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C33303B0-7CEC-27C3-93BC-3DE5F98610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78608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0AA20-0547-8EA3-238D-8799EDF903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378451-322A-4C59-59F6-27CEA3370F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As people begin to rely more on cryptocurrencies or foreign digital assets, demand for the national currency may decline. This can lead to depreciation pressures, increased inflation, and reduced confidence in the domestic monetary system. In extreme cases, this phenomenon may contribute to a form of “digital dollarization,” where alternative currencies partially replace the national currency in everyday transactions.</a:t>
            </a:r>
          </a:p>
        </p:txBody>
      </p:sp>
      <p:sp>
        <p:nvSpPr>
          <p:cNvPr id="5" name="Rectangle 4">
            <a:extLst>
              <a:ext uri="{FF2B5EF4-FFF2-40B4-BE49-F238E27FC236}">
                <a16:creationId xmlns:a16="http://schemas.microsoft.com/office/drawing/2014/main" id="{2FD558B3-7B0C-0B45-E245-3E2200D75B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9017E2-05BC-FD60-A349-B2BE02D9E85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BC4A64-89D2-D8A9-7692-D6DD1655BE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CD9603A1-591D-8DE3-F759-5A98622787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900057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C7D20-49BD-8816-C4E9-2383F799D4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88F2DF-9F5B-7167-5725-0E5BD2F740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Alexandria"/>
              </a:rPr>
              <a:t>Will Cryptocurrencies Replace Traditional Money?</a:t>
            </a:r>
            <a:endParaRPr lang="ar-JO" sz="2400" dirty="0">
              <a:solidFill>
                <a:schemeClr val="tx1"/>
              </a:solidFill>
              <a:latin typeface="Alexandria"/>
            </a:endParaRPr>
          </a:p>
          <a:p>
            <a:pPr algn="ctr"/>
            <a:endParaRPr lang="en-US" sz="2400" dirty="0">
              <a:solidFill>
                <a:schemeClr val="tx1"/>
              </a:solidFill>
              <a:latin typeface="Alexandria"/>
            </a:endParaRPr>
          </a:p>
        </p:txBody>
      </p:sp>
      <p:sp>
        <p:nvSpPr>
          <p:cNvPr id="5" name="Rectangle 4">
            <a:extLst>
              <a:ext uri="{FF2B5EF4-FFF2-40B4-BE49-F238E27FC236}">
                <a16:creationId xmlns:a16="http://schemas.microsoft.com/office/drawing/2014/main" id="{27C672CF-ABB7-B7EE-56BC-73DF06FCDE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A6C7D2-5C99-A7A7-A5AC-F106068B803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D88E8B-B0C3-40DC-95D7-B649A6065E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5FB3C2D8-4778-4F61-9F35-ECB7B7D307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8437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561C2-BC3E-BD52-20DA-63EF5CF37A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34D99C-1CD6-93D2-4733-2C3D7CCADD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rPr>
              <a:t>The role of central banks in the future</a:t>
            </a:r>
          </a:p>
          <a:p>
            <a:pPr algn="just"/>
            <a:endParaRPr lang="en-US" sz="2200" dirty="0">
              <a:solidFill>
                <a:schemeClr val="tx1"/>
              </a:solidFill>
              <a:latin typeface="Alexandria"/>
            </a:endParaRPr>
          </a:p>
          <a:p>
            <a:pPr algn="just"/>
            <a:r>
              <a:rPr lang="en-US" sz="2200" dirty="0">
                <a:solidFill>
                  <a:schemeClr val="tx1"/>
                </a:solidFill>
                <a:latin typeface="Alexandria"/>
              </a:rPr>
              <a:t>The most significant development in this space is the rapid global spread of Central Bank Digital Currencies (CBDCs), essentially, state-issued digital money that combines the trust of traditional currency with the programmability of a blockchain. China's digital yuan has already been used in transactions totaling hundreds of billions of dollars. The Bahamas launched the Sand Dollar. The European Central Bank is advancing the digital euro.</a:t>
            </a:r>
          </a:p>
          <a:p>
            <a:pPr algn="just"/>
            <a:r>
              <a:rPr lang="en-US" sz="2200" dirty="0">
                <a:solidFill>
                  <a:schemeClr val="tx1"/>
                </a:solidFill>
                <a:latin typeface="Alexandria"/>
              </a:rPr>
              <a:t>Think of a CBDC not as a competitor to crypto, but as the establishment's answer to it, a way of saying, We can give you the convenience and innovation you want without surrendering monetary sovereignty.</a:t>
            </a:r>
          </a:p>
        </p:txBody>
      </p:sp>
      <p:sp>
        <p:nvSpPr>
          <p:cNvPr id="5" name="Rectangle 4">
            <a:extLst>
              <a:ext uri="{FF2B5EF4-FFF2-40B4-BE49-F238E27FC236}">
                <a16:creationId xmlns:a16="http://schemas.microsoft.com/office/drawing/2014/main" id="{D2DEBDA0-4046-C054-7D8D-2CB9098AF4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604FDE-73BB-4901-F3BD-D4BD4567318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16B4326-1616-A941-458B-07728DFAE1A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5B562559-CD79-868F-A3EB-368723213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32355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82BA2C-3A38-FABD-CCE0-680DEDA930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0DBB7E-29F6-B467-6C9B-E38736B4FF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The integration of fintech and monetary policy</a:t>
            </a:r>
          </a:p>
          <a:p>
            <a:pPr algn="just"/>
            <a:endParaRPr lang="en-US" sz="2200" dirty="0">
              <a:solidFill>
                <a:schemeClr val="tx1"/>
              </a:solidFill>
              <a:latin typeface="Alexandria"/>
            </a:endParaRPr>
          </a:p>
          <a:p>
            <a:pPr algn="just"/>
            <a:r>
              <a:rPr lang="en-US" sz="2200" dirty="0">
                <a:solidFill>
                  <a:schemeClr val="tx1"/>
                </a:solidFill>
                <a:latin typeface="Alexandria"/>
              </a:rPr>
              <a:t>For most of the twentieth century, monetary policy and financial technology existed in entirely separate rooms. Central banks set interest rates in marble buildings; engineers-built payment apps in glass offices. The idea that the two could be integrated, that a central bank's policy decision could be executed instantly, directly, and with surgical precision through a digital monetary network, would have sounded like science fiction. It no longer does. The integration of fintech and monetary policy opens up capabilities that simply didn't exist before. </a:t>
            </a:r>
          </a:p>
        </p:txBody>
      </p:sp>
      <p:sp>
        <p:nvSpPr>
          <p:cNvPr id="5" name="Rectangle 4">
            <a:extLst>
              <a:ext uri="{FF2B5EF4-FFF2-40B4-BE49-F238E27FC236}">
                <a16:creationId xmlns:a16="http://schemas.microsoft.com/office/drawing/2014/main" id="{820A9BB0-7F11-22B9-1E93-852ACCC842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B22469-4324-648B-A5E2-F49568F6CC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3FB06-4BFF-A04F-FDCA-F113794A25D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78C3D407-413A-69D8-180A-C69BF3A9C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108773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4998D-DFBE-3DC4-84D3-5AFAF6742A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8A7757-5403-9658-7354-9136F10AEB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A central bank raises interest rates, and the effects ripple through the economy over 12 to 18 months, too slow to respond to rapidly changing conditions. A world where every significant transaction flows through a digital monetary network would give central banks something they have never had: near-real-time visibility into economic activity. Inflation rising in a specific sector? A targeted policy response could be deployed within days, not quarters.</a:t>
            </a:r>
          </a:p>
          <a:p>
            <a:pPr algn="just"/>
            <a:r>
              <a:rPr lang="en-US" sz="2200" dirty="0">
                <a:solidFill>
                  <a:schemeClr val="tx1"/>
                </a:solidFill>
                <a:latin typeface="Alexandria"/>
              </a:rPr>
              <a:t>Then there is the inclusion dividend. Today, monetary policy benefits flow unevenly. When a central bank cuts rates to stimulate an economy, the primary beneficiaries are those who already have mortgages, investment portfolios, and business loans, people already inside the financial system. The unbanked get almost nothing. </a:t>
            </a:r>
          </a:p>
        </p:txBody>
      </p:sp>
      <p:sp>
        <p:nvSpPr>
          <p:cNvPr id="5" name="Rectangle 4">
            <a:extLst>
              <a:ext uri="{FF2B5EF4-FFF2-40B4-BE49-F238E27FC236}">
                <a16:creationId xmlns:a16="http://schemas.microsoft.com/office/drawing/2014/main" id="{FDC0CEF9-3F9A-EDC3-CFBA-E11099842C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0045DE-BA51-966C-3EA7-4B6F5BB3B4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AE7266-EC52-648F-014B-874D94C6E1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14AAF71D-0E14-929B-ACFE-0D268D74B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53569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745193-AC55-27A7-C1DA-EDB6993BEB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08B712-3752-017D-AB49-55D10BCE90CD}"/>
              </a:ext>
            </a:extLst>
          </p:cNvPr>
          <p:cNvSpPr/>
          <p:nvPr/>
        </p:nvSpPr>
        <p:spPr>
          <a:xfrm>
            <a:off x="811931" y="1521317"/>
            <a:ext cx="10812720" cy="48109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a:solidFill>
                  <a:schemeClr val="tx1"/>
                </a:solidFill>
                <a:latin typeface="Alexandria"/>
              </a:rPr>
              <a:t>Case Studies: Three Countries, Three Experiments. Three very different problems. Three very different bets on the future of money. What's remarkable is that El Salvador, China, and Nigeria arrived at roughly the same crossroads, the intersection of digital technology and national currency, from entirely opposite directions. One was escaping dependency, one was asserting dominance, and one was chasing inclusion. Each story teaches us something the others cannot.</a:t>
            </a:r>
          </a:p>
          <a:p>
            <a:pPr algn="ctr"/>
            <a:endParaRPr lang="en-US" sz="2200" dirty="0">
              <a:solidFill>
                <a:schemeClr val="tx1"/>
              </a:solidFill>
              <a:latin typeface="Alexandria"/>
            </a:endParaRPr>
          </a:p>
          <a:p>
            <a:pPr algn="ctr"/>
            <a:endParaRPr lang="en-US" sz="2200" dirty="0">
              <a:solidFill>
                <a:schemeClr val="tx1"/>
              </a:solidFill>
              <a:latin typeface="Alexandria"/>
            </a:endParaRPr>
          </a:p>
          <a:p>
            <a:pPr algn="ctr"/>
            <a:endParaRPr lang="en-US" sz="2200" dirty="0">
              <a:solidFill>
                <a:schemeClr val="tx1"/>
              </a:solidFill>
              <a:latin typeface="Alexandria"/>
            </a:endParaRPr>
          </a:p>
          <a:p>
            <a:pPr algn="ctr"/>
            <a:endParaRPr lang="en-US" sz="2200" dirty="0">
              <a:solidFill>
                <a:schemeClr val="tx1"/>
              </a:solidFill>
              <a:latin typeface="Alexandria"/>
            </a:endParaRPr>
          </a:p>
          <a:p>
            <a:pPr algn="ct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08DFD43C-9463-C536-1E28-70EEF1525B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CE9468-ED33-55A9-CCC3-2DD5D0976A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DA4967-F3E1-FB3F-419D-27360CA64ED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953EDE5A-EFE5-698C-BF3D-D1CAE9975E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71FC70D-DC67-DE91-1D2D-99D8A69C4084}"/>
              </a:ext>
            </a:extLst>
          </p:cNvPr>
          <p:cNvPicPr>
            <a:picLocks noChangeAspect="1"/>
          </p:cNvPicPr>
          <p:nvPr/>
        </p:nvPicPr>
        <p:blipFill>
          <a:blip r:embed="rId3"/>
          <a:stretch>
            <a:fillRect/>
          </a:stretch>
        </p:blipFill>
        <p:spPr>
          <a:xfrm>
            <a:off x="1141949" y="3814165"/>
            <a:ext cx="9908102" cy="2917386"/>
          </a:xfrm>
          <a:prstGeom prst="rect">
            <a:avLst/>
          </a:prstGeom>
        </p:spPr>
      </p:pic>
    </p:spTree>
    <p:extLst>
      <p:ext uri="{BB962C8B-B14F-4D97-AF65-F5344CB8AC3E}">
        <p14:creationId xmlns:p14="http://schemas.microsoft.com/office/powerpoint/2010/main" val="29581343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655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849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854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889000" y="2032436"/>
            <a:ext cx="10541000" cy="3170099"/>
          </a:xfrm>
          <a:prstGeom prst="rect">
            <a:avLst/>
          </a:prstGeom>
          <a:noFill/>
        </p:spPr>
        <p:txBody>
          <a:bodyPr wrap="square" rtlCol="0">
            <a:spAutoFit/>
          </a:bodyPr>
          <a:lstStyle/>
          <a:p>
            <a:pPr algn="just"/>
            <a:r>
              <a:rPr lang="en-US" sz="2000" dirty="0">
                <a:latin typeface="Alexandria" charset="0"/>
              </a:rPr>
              <a:t>In September 2021, El Salvador became the first country to adopt Bitcoin as legal tender, marking a historic and controversial shift in monetary policy. The country had already been using the US dollar since 2001, meaning it lacked control over its own monetary policy. President Nayib Bukele viewed Bitcoin as an opportunity to regain some financial flexibility and reduce the high costs of remittances, which account for about 24% of the country’s GDP.</a:t>
            </a:r>
          </a:p>
          <a:p>
            <a:pPr algn="just"/>
            <a:endParaRPr lang="en-US" sz="2000" dirty="0">
              <a:latin typeface="Alexandria" charset="0"/>
            </a:endParaRPr>
          </a:p>
          <a:p>
            <a:pPr algn="just"/>
            <a:r>
              <a:rPr lang="en-US" sz="2000" dirty="0">
                <a:latin typeface="Alexandria" charset="0"/>
              </a:rPr>
              <a:t>To promote adoption, the government launched the “Chivo Wallet” and offered a $30 incentive to users. Initially, adoption appeared strong, with millions downloading the app and increased global attention boosting tourism, particularly in areas like “Bitcoin Beach.” However, this early success was largely superficial.</a:t>
            </a:r>
            <a:endParaRPr lang="en-US" sz="20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6BA97D9-4FDA-6A1C-B7FF-D22452BAD629}"/>
              </a:ext>
            </a:extLst>
          </p:cNvPr>
          <p:cNvSpPr txBox="1"/>
          <p:nvPr/>
        </p:nvSpPr>
        <p:spPr>
          <a:xfrm>
            <a:off x="2407795" y="942356"/>
            <a:ext cx="6097712" cy="523220"/>
          </a:xfrm>
          <a:prstGeom prst="rect">
            <a:avLst/>
          </a:prstGeom>
          <a:noFill/>
        </p:spPr>
        <p:txBody>
          <a:bodyPr wrap="square">
            <a:spAutoFit/>
          </a:bodyPr>
          <a:lstStyle/>
          <a:p>
            <a:r>
              <a:rPr lang="en-US" sz="2800" dirty="0">
                <a:latin typeface="Alexandria"/>
              </a:rPr>
              <a:t>El Salvador: The Bitcoin Experiment</a:t>
            </a:r>
          </a:p>
        </p:txBody>
      </p:sp>
    </p:spTree>
    <p:extLst>
      <p:ext uri="{BB962C8B-B14F-4D97-AF65-F5344CB8AC3E}">
        <p14:creationId xmlns:p14="http://schemas.microsoft.com/office/powerpoint/2010/main" val="12223171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36744-372A-830A-4161-4BD9F67B34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ED35A9-DA35-8AB6-8FE0-C896C09A3B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China developed the e-CNY as a centralized digital currency controlled by the People's Bank of China, aiming to enhance monetary control and reduce reliance on the US dollar. Unlike cryptocurrencies, it is fully traceable and programmable, allowing the government to monitor and influence how money is used.</a:t>
            </a:r>
            <a:r>
              <a:rPr lang="ar-JO" sz="2000" dirty="0">
                <a:solidFill>
                  <a:schemeClr val="tx1"/>
                </a:solidFill>
                <a:latin typeface="Alexandria"/>
              </a:rPr>
              <a:t> </a:t>
            </a:r>
            <a:r>
              <a:rPr lang="en-US" sz="2000" dirty="0">
                <a:solidFill>
                  <a:schemeClr val="tx1"/>
                </a:solidFill>
                <a:latin typeface="Alexandria"/>
              </a:rPr>
              <a:t>Despite its advanced design and strong government support, adoption has been slower than expected, as users continue to prefer familiar platforms like WeChat Pay and Alipay.</a:t>
            </a:r>
          </a:p>
          <a:p>
            <a:r>
              <a:rPr lang="en-US" sz="2000" b="1" dirty="0">
                <a:solidFill>
                  <a:schemeClr val="tx1"/>
                </a:solidFill>
                <a:latin typeface="Alexandria"/>
              </a:rPr>
              <a:t>Key insight:</a:t>
            </a:r>
            <a:r>
              <a:rPr lang="en-US" sz="2000" dirty="0">
                <a:solidFill>
                  <a:schemeClr val="tx1"/>
                </a:solidFill>
                <a:latin typeface="Alexandria"/>
              </a:rPr>
              <a:t> strong technology and government backing alone are not enough</a:t>
            </a:r>
            <a:r>
              <a:rPr lang="ar-JO" sz="2000" dirty="0">
                <a:solidFill>
                  <a:schemeClr val="tx1"/>
                </a:solidFill>
                <a:latin typeface="Alexandria"/>
              </a:rPr>
              <a:t> </a:t>
            </a:r>
            <a:r>
              <a:rPr lang="en-US" sz="2000" dirty="0">
                <a:solidFill>
                  <a:schemeClr val="tx1"/>
                </a:solidFill>
                <a:latin typeface="Alexandria"/>
              </a:rPr>
              <a:t>user convenience and trust are critical for adoption.</a:t>
            </a:r>
          </a:p>
        </p:txBody>
      </p:sp>
      <p:sp>
        <p:nvSpPr>
          <p:cNvPr id="5" name="Rectangle 4">
            <a:extLst>
              <a:ext uri="{FF2B5EF4-FFF2-40B4-BE49-F238E27FC236}">
                <a16:creationId xmlns:a16="http://schemas.microsoft.com/office/drawing/2014/main" id="{447733F8-5DB9-C702-2BFC-5B3730023D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EB6CD0-5BAA-6BC5-8C8A-A60BE5D000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3D4145-4FB6-96EC-DB27-DFFAEAD2A3F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5151706F-BBD1-A4A3-1F40-C5F7C174D8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5B3524A-2664-0E90-C8D8-EBA041878467}"/>
              </a:ext>
            </a:extLst>
          </p:cNvPr>
          <p:cNvSpPr txBox="1"/>
          <p:nvPr/>
        </p:nvSpPr>
        <p:spPr>
          <a:xfrm>
            <a:off x="2557606" y="1083696"/>
            <a:ext cx="6097712" cy="523220"/>
          </a:xfrm>
          <a:prstGeom prst="rect">
            <a:avLst/>
          </a:prstGeom>
          <a:noFill/>
        </p:spPr>
        <p:txBody>
          <a:bodyPr wrap="square">
            <a:spAutoFit/>
          </a:bodyPr>
          <a:lstStyle/>
          <a:p>
            <a:r>
              <a:rPr lang="en-US" sz="2800" dirty="0">
                <a:latin typeface="Alexandria"/>
              </a:rPr>
              <a:t>China's Digital Yuan: Control by Design</a:t>
            </a:r>
          </a:p>
        </p:txBody>
      </p:sp>
    </p:spTree>
    <p:extLst>
      <p:ext uri="{BB962C8B-B14F-4D97-AF65-F5344CB8AC3E}">
        <p14:creationId xmlns:p14="http://schemas.microsoft.com/office/powerpoint/2010/main" val="26080463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8AF88-1B28-48B2-0682-16080AA4C0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B6785D-8C67-28D4-F891-CDAF3B6925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latin typeface="Alexandria"/>
              </a:rPr>
              <a:t>Nigeria launched the </a:t>
            </a:r>
            <a:r>
              <a:rPr lang="en-US" sz="2000" dirty="0" err="1">
                <a:solidFill>
                  <a:schemeClr val="tx1"/>
                </a:solidFill>
                <a:latin typeface="Alexandria"/>
              </a:rPr>
              <a:t>eNaira</a:t>
            </a:r>
            <a:r>
              <a:rPr lang="en-US" sz="2000" dirty="0">
                <a:solidFill>
                  <a:schemeClr val="tx1"/>
                </a:solidFill>
                <a:latin typeface="Alexandria"/>
              </a:rPr>
              <a:t> in 2021 through the Central Bank of Nigeria as one of the world’s first Central Bank Digital Currencies (CBDCs), aiming to improve financial inclusion and reduce remittance costs in Africa’s largest economy. Despite strong potential and clear economic need, adoption remained extremely low, with less than 0.5% of the population using it in its first year.</a:t>
            </a:r>
          </a:p>
          <a:p>
            <a:pPr algn="just"/>
            <a:r>
              <a:rPr lang="en-US" sz="2000" dirty="0">
                <a:solidFill>
                  <a:schemeClr val="tx1"/>
                </a:solidFill>
                <a:latin typeface="Alexandria"/>
              </a:rPr>
              <a:t>The main issue was not technology, but trust. Many Nigerians were skeptical of government control over digital money, especially after restrictions on cryptocurrencies shortly before the </a:t>
            </a:r>
            <a:r>
              <a:rPr lang="en-US" sz="2000" dirty="0" err="1">
                <a:solidFill>
                  <a:schemeClr val="tx1"/>
                </a:solidFill>
                <a:latin typeface="Alexandria"/>
              </a:rPr>
              <a:t>eNaira</a:t>
            </a:r>
            <a:r>
              <a:rPr lang="en-US" sz="2000" dirty="0">
                <a:solidFill>
                  <a:schemeClr val="tx1"/>
                </a:solidFill>
                <a:latin typeface="Alexandria"/>
              </a:rPr>
              <a:t> launch. In addition, the system failed to offer clear advantages over existing mobile money solutions and required smartphones and internet access, limiting its usefulness for the unbanked population.</a:t>
            </a:r>
          </a:p>
        </p:txBody>
      </p:sp>
      <p:sp>
        <p:nvSpPr>
          <p:cNvPr id="5" name="Rectangle 4">
            <a:extLst>
              <a:ext uri="{FF2B5EF4-FFF2-40B4-BE49-F238E27FC236}">
                <a16:creationId xmlns:a16="http://schemas.microsoft.com/office/drawing/2014/main" id="{6A60974B-276F-9A3E-FF67-C6AFC75077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B43254-2927-19C5-6B02-4051F02863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A87028-1AC2-F8A2-0B26-8DCF41BA2C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830705D9-B12C-B18A-6005-067D312F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78195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8641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8</a:t>
            </a:r>
          </a:p>
        </p:txBody>
      </p:sp>
      <p:sp>
        <p:nvSpPr>
          <p:cNvPr id="48" name="TextBox 47"/>
          <p:cNvSpPr txBox="1"/>
          <p:nvPr/>
        </p:nvSpPr>
        <p:spPr>
          <a:xfrm>
            <a:off x="5099187" y="3006266"/>
            <a:ext cx="3685217" cy="1754326"/>
          </a:xfrm>
          <a:prstGeom prst="rect">
            <a:avLst/>
          </a:prstGeom>
          <a:noFill/>
        </p:spPr>
        <p:txBody>
          <a:bodyPr wrap="square" rtlCol="0">
            <a:spAutoFit/>
          </a:bodyPr>
          <a:lstStyle/>
          <a:p>
            <a:r>
              <a:rPr lang="en-US" sz="3600" b="1" dirty="0">
                <a:solidFill>
                  <a:srgbClr val="00B0F0"/>
                </a:solidFill>
                <a:latin typeface="Alexandria"/>
              </a:rPr>
              <a:t>Summary</a:t>
            </a:r>
            <a:endParaRPr lang="ar-JO" sz="3600" b="1" dirty="0">
              <a:solidFill>
                <a:srgbClr val="00B0F0"/>
              </a:solidFill>
              <a:latin typeface="Alexandria"/>
            </a:endParaRPr>
          </a:p>
          <a:p>
            <a:endParaRPr lang="en-US" sz="3600" b="1" dirty="0">
              <a:solidFill>
                <a:srgbClr val="00B0F0"/>
              </a:solidFill>
              <a:latin typeface="Alexandria"/>
              <a:cs typeface="Times New Roman" panose="02020603050405020304" pitchFamily="18" charset="0"/>
            </a:endParaRPr>
          </a:p>
          <a:p>
            <a:endParaRPr lang="en-US" sz="3600" b="1"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38908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954"/>
    </mc:Choice>
    <mc:Fallback xmlns="">
      <p:transition spd="slow" advTm="2095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18991</TotalTime>
  <Words>3129</Words>
  <Application>Microsoft Office PowerPoint</Application>
  <PresentationFormat>Widescreen</PresentationFormat>
  <Paragraphs>251</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323</cp:revision>
  <cp:lastPrinted>2025-11-01T07:47:24Z</cp:lastPrinted>
  <dcterms:created xsi:type="dcterms:W3CDTF">2023-04-29T09:08:00Z</dcterms:created>
  <dcterms:modified xsi:type="dcterms:W3CDTF">2026-03-31T19:50:43Z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