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4" r:id="rId5"/>
    <p:sldMasterId id="2147483693" r:id="rId6"/>
  </p:sldMasterIdLst>
  <p:notesMasterIdLst>
    <p:notesMasterId r:id="rId46"/>
  </p:notesMasterIdLst>
  <p:sldIdLst>
    <p:sldId id="498" r:id="rId7"/>
    <p:sldId id="1028" r:id="rId8"/>
    <p:sldId id="953" r:id="rId9"/>
    <p:sldId id="1032" r:id="rId10"/>
    <p:sldId id="1031" r:id="rId11"/>
    <p:sldId id="1100" r:id="rId12"/>
    <p:sldId id="1101" r:id="rId13"/>
    <p:sldId id="1102" r:id="rId14"/>
    <p:sldId id="1103" r:id="rId15"/>
    <p:sldId id="1104" r:id="rId16"/>
    <p:sldId id="1106" r:id="rId17"/>
    <p:sldId id="1107" r:id="rId18"/>
    <p:sldId id="1086" r:id="rId19"/>
    <p:sldId id="1108" r:id="rId20"/>
    <p:sldId id="1109" r:id="rId21"/>
    <p:sldId id="1110" r:id="rId22"/>
    <p:sldId id="1111" r:id="rId23"/>
    <p:sldId id="1112" r:id="rId24"/>
    <p:sldId id="1113" r:id="rId25"/>
    <p:sldId id="1088" r:id="rId26"/>
    <p:sldId id="1115" r:id="rId27"/>
    <p:sldId id="1117" r:id="rId28"/>
    <p:sldId id="1116" r:id="rId29"/>
    <p:sldId id="1122" r:id="rId30"/>
    <p:sldId id="1118" r:id="rId31"/>
    <p:sldId id="1119" r:id="rId32"/>
    <p:sldId id="1120" r:id="rId33"/>
    <p:sldId id="1121" r:id="rId34"/>
    <p:sldId id="297" r:id="rId35"/>
    <p:sldId id="1123" r:id="rId36"/>
    <p:sldId id="1124" r:id="rId37"/>
    <p:sldId id="1125" r:id="rId38"/>
    <p:sldId id="1126" r:id="rId39"/>
    <p:sldId id="1127" r:id="rId40"/>
    <p:sldId id="1128" r:id="rId41"/>
    <p:sldId id="1129" r:id="rId42"/>
    <p:sldId id="1130" r:id="rId43"/>
    <p:sldId id="1059" r:id="rId44"/>
    <p:sldId id="483" r:id="rId45"/>
  </p:sldIdLst>
  <p:sldSz cx="12192000" cy="6858000"/>
  <p:notesSz cx="6858000" cy="9144000"/>
  <p:embeddedFontLst>
    <p:embeddedFont>
      <p:font typeface="Alexandria" panose="020B0604020202020204" charset="-78"/>
      <p:regular r:id="rId47"/>
      <p:bold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Century Gothic" panose="020B0502020202020204" pitchFamily="34" charset="0"/>
      <p:regular r:id="rId55"/>
      <p:bold r:id="rId56"/>
      <p:italic r:id="rId57"/>
      <p:boldItalic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F5F"/>
    <a:srgbClr val="00AEEF"/>
    <a:srgbClr val="20639B"/>
    <a:srgbClr val="2D847B"/>
    <a:srgbClr val="F4CD3E"/>
    <a:srgbClr val="5B9BD5"/>
    <a:srgbClr val="FFC000"/>
    <a:srgbClr val="213F61"/>
    <a:srgbClr val="F58221"/>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94660"/>
  </p:normalViewPr>
  <p:slideViewPr>
    <p:cSldViewPr>
      <p:cViewPr varScale="1">
        <p:scale>
          <a:sx n="92" d="100"/>
          <a:sy n="92" d="100"/>
        </p:scale>
        <p:origin x="67" y="82"/>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1.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Master" Target="slideMasters/slideMaster2.xml"/><Relationship Id="rId90" Type="http://customschemas.google.com/relationships/presentationmetadata" Target="meta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2.xml"/><Relationship Id="rId51" Type="http://schemas.openxmlformats.org/officeDocument/2006/relationships/font" Target="fonts/font5.fntdata"/><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8.fntdata"/><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6.fntdata"/><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D26BA1C6-0134-5032-BB90-D641C5DC5258}"/>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42CEF748-46A8-0092-6B8E-C3DCBEA55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5F2B1BC-4C8E-5A05-9355-1BC64F224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225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spTree>
    <p:extLst>
      <p:ext uri="{BB962C8B-B14F-4D97-AF65-F5344CB8AC3E}">
        <p14:creationId xmlns:p14="http://schemas.microsoft.com/office/powerpoint/2010/main" val="37549459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6"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theme" Target="../theme/theme2.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8" r:id="rId2"/>
    <p:sldLayoutId id="2147483659" r:id="rId3"/>
    <p:sldLayoutId id="2147483660" r:id="rId4"/>
    <p:sldLayoutId id="2147483663" r:id="rId5"/>
    <p:sldLayoutId id="2147483664" r:id="rId6"/>
    <p:sldLayoutId id="2147483665" r:id="rId7"/>
    <p:sldLayoutId id="214748366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 id="214748371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2/18/2026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9.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9.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18" Type="http://schemas.openxmlformats.org/officeDocument/2006/relationships/image" Target="../media/image3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17" Type="http://schemas.openxmlformats.org/officeDocument/2006/relationships/image" Target="../media/image37.png"/><Relationship Id="rId2" Type="http://schemas.openxmlformats.org/officeDocument/2006/relationships/image" Target="../media/image5.png"/><Relationship Id="rId16" Type="http://schemas.openxmlformats.org/officeDocument/2006/relationships/image" Target="../media/image36.svg"/><Relationship Id="rId1" Type="http://schemas.openxmlformats.org/officeDocument/2006/relationships/slideLayout" Target="../slideLayouts/slideLayout9.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 Id="rId14" Type="http://schemas.openxmlformats.org/officeDocument/2006/relationships/image" Target="../media/image34.svg"/></Relationships>
</file>

<file path=ppt/slides/_rels/slide12.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50.svg"/><Relationship Id="rId3" Type="http://schemas.openxmlformats.org/officeDocument/2006/relationships/image" Target="../media/image40.svg"/><Relationship Id="rId7" Type="http://schemas.openxmlformats.org/officeDocument/2006/relationships/image" Target="../media/image44.svg"/><Relationship Id="rId12" Type="http://schemas.openxmlformats.org/officeDocument/2006/relationships/image" Target="../media/image49.png"/><Relationship Id="rId2" Type="http://schemas.openxmlformats.org/officeDocument/2006/relationships/image" Target="../media/image39.png"/><Relationship Id="rId1" Type="http://schemas.openxmlformats.org/officeDocument/2006/relationships/slideLayout" Target="../slideLayouts/slideLayout10.xml"/><Relationship Id="rId6" Type="http://schemas.openxmlformats.org/officeDocument/2006/relationships/image" Target="../media/image43.png"/><Relationship Id="rId11" Type="http://schemas.openxmlformats.org/officeDocument/2006/relationships/image" Target="../media/image48.svg"/><Relationship Id="rId5" Type="http://schemas.openxmlformats.org/officeDocument/2006/relationships/image" Target="../media/image42.sv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svg"/><Relationship Id="rId1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41.png"/><Relationship Id="rId7" Type="http://schemas.openxmlformats.org/officeDocument/2006/relationships/image" Target="../media/image54.png"/><Relationship Id="rId2" Type="http://schemas.openxmlformats.org/officeDocument/2006/relationships/image" Target="../media/image5.png"/><Relationship Id="rId1" Type="http://schemas.openxmlformats.org/officeDocument/2006/relationships/slideLayout" Target="../slideLayouts/slideLayout9.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63.jp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39.xml"/><Relationship Id="rId5" Type="http://schemas.openxmlformats.org/officeDocument/2006/relationships/image" Target="../media/image3.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013" b="15013"/>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الثالثة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EG" sz="2800" b="1" dirty="0">
                <a:solidFill>
                  <a:srgbClr val="002060"/>
                </a:solidFill>
                <a:latin typeface="Alexandria" pitchFamily="2" charset="-78"/>
                <a:cs typeface="Alexandria" pitchFamily="2" charset="-78"/>
              </a:rPr>
              <a:t>البحث العلمي وصنع القرار في القيادة التربوية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3</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mc:AlternateContent xmlns:mc="http://schemas.openxmlformats.org/markup-compatibility/2006" xmlns:p14="http://schemas.microsoft.com/office/powerpoint/2010/main">
    <mc:Choice Requires="p14">
      <p:transition spd="slow" p14:dur="2000" advTm="9587"/>
    </mc:Choice>
    <mc:Fallback xmlns="">
      <p:transition spd="slow" advTm="9587"/>
    </mc:Fallback>
  </mc:AlternateContent>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06679" y="1166592"/>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البحث العلمي</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561341" y="2285717"/>
            <a:ext cx="2012753" cy="675249"/>
            <a:chOff x="9561341" y="1934037"/>
            <a:chExt cx="2012753"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561341" y="2020043"/>
              <a:ext cx="1552135"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البحث في القيادة التربوية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92878" y="3013160"/>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خصائص</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0505" y="3811263"/>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مراحل</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90906" y="462731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مقومات</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904383" y="551584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رؤى وأفكار</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خصائص البحث العلمي، وخصائص الباحث العلمي</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مراحل البحث العلمي، ومنهجية البحث وإجراءاته</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مقومات البحث العلمي، ومعوقات البحث العلمي</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رؤى وأفكار لتطوير البحث العلمي، وصنع القرار</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الثالثة: </a:t>
            </a:r>
            <a:r>
              <a:rPr lang="ar-EG" sz="1800" b="1" dirty="0">
                <a:solidFill>
                  <a:srgbClr val="002060"/>
                </a:solidFill>
                <a:latin typeface="Alexandria" pitchFamily="2" charset="-78"/>
                <a:cs typeface="Alexandria" pitchFamily="2" charset="-78"/>
              </a:rPr>
              <a:t>البحث العلمي وصنع القرار في القيادة التربوية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البحث العلمي، والتعليم العالي، ومفهوم البحث</a:t>
            </a:r>
            <a:r>
              <a:rPr kumimoji="0" lang="ar-EG" sz="1600" b="0" i="0" u="none" strike="noStrike" kern="1200" cap="none" spc="0" normalizeH="0" noProof="0" dirty="0">
                <a:ln>
                  <a:noFill/>
                </a:ln>
                <a:solidFill>
                  <a:srgbClr val="002060"/>
                </a:solidFill>
                <a:effectLst/>
                <a:uLnTx/>
                <a:uFillTx/>
                <a:latin typeface="Alexandria" pitchFamily="2" charset="-78"/>
                <a:cs typeface="Alexandria" pitchFamily="2" charset="-78"/>
              </a:rPr>
              <a:t> العلمي.</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البحث العلمي من منظور القيادة التربوية، والمنهج العلمي والقائد التربوي</a:t>
            </a:r>
            <a:endParaRPr lang="en-US" dirty="0"/>
          </a:p>
        </p:txBody>
      </p:sp>
    </p:spTree>
    <p:extLst>
      <p:ext uri="{BB962C8B-B14F-4D97-AF65-F5344CB8AC3E}">
        <p14:creationId xmlns:p14="http://schemas.microsoft.com/office/powerpoint/2010/main" val="4081830021"/>
      </p:ext>
    </p:extLst>
  </p:cSld>
  <p:clrMapOvr>
    <a:masterClrMapping/>
  </p:clrMapOvr>
  <mc:AlternateContent xmlns:mc="http://schemas.openxmlformats.org/markup-compatibility/2006" xmlns:p14="http://schemas.microsoft.com/office/powerpoint/2010/main">
    <mc:Choice Requires="p14">
      <p:transition spd="slow" p14:dur="2000" advTm="75096"/>
    </mc:Choice>
    <mc:Fallback xmlns="">
      <p:transition spd="slow" advTm="75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1087084" y="2207437"/>
            <a:ext cx="10504446"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يشهد التعليم تحولات متسارعة وتحديات متزايدة تتطلب من القيادة التربوية قرارات أكثر دقة ومرونة وفاعلية. ولم يعد الاعتماد على الخبرة الشخصية أو الانطباعات العامة وحده كافيًا لمواجهة قضايا مثل جودة التعلم، وإدارة التغيير، وتحسين الأداء، بل أصبح المنهج العلمي ضرورة لفهم الواقع التربوي وتشخيص مشكلاته بصورة موضوعية.</a:t>
            </a:r>
          </a:p>
        </p:txBody>
      </p:sp>
      <p:pic>
        <p:nvPicPr>
          <p:cNvPr id="7" name="Picture 6">
            <a:extLst>
              <a:ext uri="{FF2B5EF4-FFF2-40B4-BE49-F238E27FC236}">
                <a16:creationId xmlns:a16="http://schemas.microsoft.com/office/drawing/2014/main" id="{44AF7289-E14C-9B4B-EA65-EC1F9E3399E3}"/>
              </a:ext>
            </a:extLst>
          </p:cNvPr>
          <p:cNvPicPr>
            <a:picLocks noChangeAspect="1"/>
          </p:cNvPicPr>
          <p:nvPr/>
        </p:nvPicPr>
        <p:blipFill>
          <a:blip r:embed="rId3"/>
          <a:stretch>
            <a:fillRect/>
          </a:stretch>
        </p:blipFill>
        <p:spPr>
          <a:xfrm>
            <a:off x="-17056" y="4306908"/>
            <a:ext cx="2643234" cy="2643234"/>
          </a:xfrm>
          <a:prstGeom prst="rect">
            <a:avLst/>
          </a:prstGeom>
        </p:spPr>
      </p:pic>
      <p:sp>
        <p:nvSpPr>
          <p:cNvPr id="8" name="TextBox 7">
            <a:extLst>
              <a:ext uri="{FF2B5EF4-FFF2-40B4-BE49-F238E27FC236}">
                <a16:creationId xmlns:a16="http://schemas.microsoft.com/office/drawing/2014/main" id="{2A3AE6A3-70FD-9BD4-C347-7952062C52D9}"/>
              </a:ext>
            </a:extLst>
          </p:cNvPr>
          <p:cNvSpPr txBox="1"/>
          <p:nvPr/>
        </p:nvSpPr>
        <p:spPr>
          <a:xfrm>
            <a:off x="2626178" y="4225852"/>
            <a:ext cx="8870422" cy="1989712"/>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 typeface="Arial"/>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ويبرز البحث العلمي بوصفه مصدرًا موثوقًا للبيانات والأدلة التي تدعم التخطيط الاستراتيجي وصنع السياسات وتحسين الممارسات داخل المؤسسات التعليمية. وتهدف هذه المحاضرة إلى إبراز مفهوم البحث العلمي وخصائصه ومراحله، وشرح منهجية البحث وإجراءاته، وبيان كيف يمكن للقائد التربوي توظيف نتائج البحوث في اتخاذ قرارات رشيدة تحقق جودة أعلى وأثرًا ملموسًا.</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391727220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000" b="1" dirty="0">
                <a:solidFill>
                  <a:srgbClr val="00B0F0"/>
                </a:solidFill>
                <a:latin typeface="Alexandria" pitchFamily="2" charset="-78"/>
                <a:cs typeface="Alexandria" pitchFamily="2" charset="-78"/>
              </a:rPr>
              <a:t>البحث العلمي والتعليم العالي</a:t>
            </a:r>
          </a:p>
        </p:txBody>
      </p:sp>
      <p:sp>
        <p:nvSpPr>
          <p:cNvPr id="4" name="TextBox 47">
            <a:extLst>
              <a:ext uri="{FF2B5EF4-FFF2-40B4-BE49-F238E27FC236}">
                <a16:creationId xmlns:a16="http://schemas.microsoft.com/office/drawing/2014/main" id="{7F0D4478-E313-784C-90E4-867019AFB696}"/>
              </a:ext>
            </a:extLst>
          </p:cNvPr>
          <p:cNvSpPr txBox="1"/>
          <p:nvPr/>
        </p:nvSpPr>
        <p:spPr>
          <a:xfrm>
            <a:off x="2034029" y="2060848"/>
            <a:ext cx="9707371" cy="346703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يمثّل البحث العلمي أحد الركائز الأساسية لمؤسسات التعليم العالي، إذ لا يقتصر دور الجامعات على التدريس فقط، بل يمتد ليشمل إنتاج المعرفة وخدمة المجتمع.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فالعلاقة بين البحث العلمي والتعليم العالي علاقة عضوية وتكاملية، حيث يسهم البحث في تطوير العملية التعليمية، ورفع كفاءة أعضاء هيئة التدريس، وتعزيز قدرة المؤسسات الأكاديمية على معالجة قضايا المجتمع وتحدياته</a:t>
            </a:r>
            <a:r>
              <a:rPr kumimoji="0" lang="ar-EG" sz="16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وتُعد الجامعات البيئة الأكثر تأهيلاً لاحتضان البحث العلمي لما تمتلكه من كوادر بشرية متخصصة، وبرامج دراسات عليا، وبنية تحتية بحثية تسهم في إعداد باحثين قادرين على الابتكار والتطوير.</a:t>
            </a:r>
          </a:p>
        </p:txBody>
      </p:sp>
      <p:pic>
        <p:nvPicPr>
          <p:cNvPr id="11" name="Picture 10">
            <a:extLst>
              <a:ext uri="{FF2B5EF4-FFF2-40B4-BE49-F238E27FC236}">
                <a16:creationId xmlns:a16="http://schemas.microsoft.com/office/drawing/2014/main" id="{62A76C59-CDD7-23E4-9415-6693F561CED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372" b="98907" l="9973" r="90301">
                        <a14:foregroundMark x1="63388" y1="21311" x2="63388" y2="21311"/>
                        <a14:foregroundMark x1="61202" y1="22131" x2="61202" y2="22131"/>
                        <a14:foregroundMark x1="67077" y1="26230" x2="67077" y2="26230"/>
                        <a14:foregroundMark x1="63251" y1="16667" x2="63251" y2="16667"/>
                        <a14:foregroundMark x1="56831" y1="9836" x2="56831" y2="9836"/>
                        <a14:foregroundMark x1="53279" y1="7104" x2="53279" y2="7104"/>
                        <a14:foregroundMark x1="55055" y1="12295" x2="55055" y2="12295"/>
                        <a14:foregroundMark x1="48497" y1="6284" x2="48497" y2="6284"/>
                        <a14:foregroundMark x1="53279" y1="9016" x2="53279" y2="9016"/>
                        <a14:foregroundMark x1="45082" y1="13115" x2="45082" y2="13115"/>
                        <a14:foregroundMark x1="45355" y1="7104" x2="45355" y2="7104"/>
                        <a14:foregroundMark x1="43033" y1="9016" x2="43033" y2="9016"/>
                        <a14:foregroundMark x1="34016" y1="13661" x2="34016" y2="13661"/>
                        <a14:foregroundMark x1="39891" y1="10383" x2="39891" y2="10383"/>
                        <a14:foregroundMark x1="38798" y1="21311" x2="38798" y2="21311"/>
                        <a14:foregroundMark x1="34016" y1="27596" x2="34016" y2="27596"/>
                        <a14:foregroundMark x1="34016" y1="17486" x2="34016" y2="17486"/>
                        <a14:foregroundMark x1="33607" y1="27596" x2="33607" y2="27596"/>
                        <a14:foregroundMark x1="30191" y1="36066" x2="30191" y2="36066"/>
                        <a14:foregroundMark x1="35656" y1="22951" x2="35656" y2="22951"/>
                        <a14:foregroundMark x1="34699" y1="17213" x2="34699" y2="17213"/>
                        <a14:foregroundMark x1="32923" y1="21585" x2="32923" y2="21585"/>
                        <a14:foregroundMark x1="31011" y1="28415" x2="31011" y2="28415"/>
                        <a14:foregroundMark x1="32377" y1="60656" x2="32377" y2="60656"/>
                        <a14:foregroundMark x1="40164" y1="81694" x2="40164" y2="81694"/>
                        <a14:foregroundMark x1="42896" y1="90984" x2="42896" y2="90984"/>
                        <a14:foregroundMark x1="40847" y1="97268" x2="40847" y2="97268"/>
                        <a14:foregroundMark x1="40847" y1="95082" x2="40847" y2="95082"/>
                        <a14:foregroundMark x1="62568" y1="76776" x2="62568" y2="76776"/>
                        <a14:foregroundMark x1="63388" y1="67486" x2="63388" y2="67486"/>
                        <a14:foregroundMark x1="67077" y1="66940" x2="67077" y2="66940"/>
                        <a14:foregroundMark x1="68169" y1="58197" x2="68169" y2="58197"/>
                        <a14:foregroundMark x1="69126" y1="56557" x2="69126" y2="56557"/>
                        <a14:foregroundMark x1="69945" y1="51639" x2="69945" y2="51639"/>
                        <a14:foregroundMark x1="70219" y1="41530" x2="70219" y2="41530"/>
                        <a14:foregroundMark x1="69809" y1="30328" x2="69809" y2="30328"/>
                        <a14:foregroundMark x1="62295" y1="19399" x2="62295" y2="19399"/>
                        <a14:foregroundMark x1="57104" y1="11749" x2="57104" y2="11749"/>
                        <a14:foregroundMark x1="58470" y1="4372" x2="58470" y2="4372"/>
                        <a14:foregroundMark x1="60246" y1="11749" x2="60246" y2="11749"/>
                        <a14:foregroundMark x1="61339" y1="14481" x2="61339" y2="14481"/>
                        <a14:foregroundMark x1="64071" y1="19945" x2="64071" y2="19945"/>
                        <a14:foregroundMark x1="66120" y1="19945" x2="66120" y2="19945"/>
                        <a14:foregroundMark x1="67077" y1="26230" x2="67077" y2="26230"/>
                        <a14:foregroundMark x1="70902" y1="33333" x2="70902" y2="33333"/>
                        <a14:foregroundMark x1="73361" y1="45082" x2="73361" y2="45082"/>
                        <a14:foregroundMark x1="65710" y1="96175" x2="65710" y2="96175"/>
                        <a14:foregroundMark x1="64071" y1="96175" x2="64071" y2="96175"/>
                        <a14:foregroundMark x1="66530" y1="96175" x2="66530" y2="96175"/>
                        <a14:foregroundMark x1="69536" y1="90984" x2="69536" y2="90984"/>
                        <a14:foregroundMark x1="75410" y1="90984" x2="75410" y2="90984"/>
                        <a14:foregroundMark x1="80328" y1="87158" x2="80328" y2="87158"/>
                        <a14:foregroundMark x1="81967" y1="96175" x2="81967" y2="96175"/>
                        <a14:foregroundMark x1="88251" y1="98634" x2="88251" y2="98634"/>
                        <a14:foregroundMark x1="83607" y1="95355" x2="83607" y2="95355"/>
                        <a14:foregroundMark x1="80328" y1="89071" x2="80328" y2="89071"/>
                        <a14:foregroundMark x1="85792" y1="95082" x2="85792" y2="95082"/>
                        <a14:foregroundMark x1="73087" y1="97268" x2="73087" y2="97268"/>
                        <a14:foregroundMark x1="77732" y1="97268" x2="77732" y2="97268"/>
                        <a14:foregroundMark x1="74317" y1="97268" x2="74317" y2="97268"/>
                        <a14:foregroundMark x1="70628" y1="97268" x2="70628" y2="97268"/>
                        <a14:foregroundMark x1="65710" y1="93716" x2="65710" y2="93716"/>
                        <a14:foregroundMark x1="65710" y1="87705" x2="65710" y2="87705"/>
                        <a14:foregroundMark x1="68443" y1="87158" x2="68443" y2="87158"/>
                        <a14:foregroundMark x1="71585" y1="84973" x2="71585" y2="84973"/>
                        <a14:foregroundMark x1="73361" y1="82787" x2="73361" y2="82787"/>
                        <a14:foregroundMark x1="77186" y1="82240" x2="77186" y2="82240"/>
                        <a14:foregroundMark x1="74044" y1="77322" x2="74044" y2="77322"/>
                        <a14:foregroundMark x1="72678" y1="81421" x2="72678" y2="81421"/>
                        <a14:foregroundMark x1="71721" y1="88525" x2="71721" y2="88525"/>
                        <a14:foregroundMark x1="60246" y1="92350" x2="60246" y2="92350"/>
                        <a14:foregroundMark x1="58880" y1="98907" x2="58880" y2="98907"/>
                        <a14:foregroundMark x1="88934" y1="92623" x2="88934" y2="92623"/>
                        <a14:foregroundMark x1="90301" y1="96721" x2="90301" y2="98087"/>
                        <a14:foregroundMark x1="89617" y1="98907" x2="89617" y2="98907"/>
                        <a14:foregroundMark x1="86475" y1="86885" x2="86475" y2="86885"/>
                        <a14:foregroundMark x1="83060" y1="84153" x2="83060" y2="84153"/>
                        <a14:foregroundMark x1="79508" y1="80055" x2="79508" y2="80055"/>
                      </a14:backgroundRemoval>
                    </a14:imgEffect>
                  </a14:imgLayer>
                </a14:imgProps>
              </a:ext>
            </a:extLst>
          </a:blip>
          <a:srcRect l="28725" t="6065" r="28926"/>
          <a:stretch>
            <a:fillRect/>
          </a:stretch>
        </p:blipFill>
        <p:spPr>
          <a:xfrm>
            <a:off x="180431" y="4541603"/>
            <a:ext cx="1853598" cy="2055749"/>
          </a:xfrm>
          <a:prstGeom prst="rect">
            <a:avLst/>
          </a:prstGeom>
        </p:spPr>
      </p:pic>
    </p:spTree>
    <p:extLst>
      <p:ext uri="{BB962C8B-B14F-4D97-AF65-F5344CB8AC3E}">
        <p14:creationId xmlns:p14="http://schemas.microsoft.com/office/powerpoint/2010/main" val="422090284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873E1-EF28-ED1C-E244-5468B57394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888D8C-6D5F-48A6-E9A2-B7E804ABAC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0C58187-4726-C959-C11A-767481EAFFE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2A25E88-CD2F-FA17-B9A8-F78CA603445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506272F-6CCF-9215-9996-8C341534A2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A869105-3CFD-B53F-63F2-96197E4638C6}"/>
              </a:ext>
            </a:extLst>
          </p:cNvPr>
          <p:cNvSpPr/>
          <p:nvPr/>
        </p:nvSpPr>
        <p:spPr>
          <a:xfrm>
            <a:off x="3159181" y="628145"/>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تابع: البحث العلمي والتعليم العالي</a:t>
            </a:r>
          </a:p>
        </p:txBody>
      </p:sp>
      <p:sp>
        <p:nvSpPr>
          <p:cNvPr id="4" name="TextBox 47">
            <a:extLst>
              <a:ext uri="{FF2B5EF4-FFF2-40B4-BE49-F238E27FC236}">
                <a16:creationId xmlns:a16="http://schemas.microsoft.com/office/drawing/2014/main" id="{A9BDA00A-BE7C-3488-5B22-7EFC04DFFDCC}"/>
              </a:ext>
            </a:extLst>
          </p:cNvPr>
          <p:cNvSpPr txBox="1"/>
          <p:nvPr/>
        </p:nvSpPr>
        <p:spPr>
          <a:xfrm>
            <a:off x="911424" y="1809065"/>
            <a:ext cx="10369152" cy="445192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ويتجلى دور مؤسسات التعليم العالي في البحث العلمي من خلال:</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إجراء البحوث العلمية بواسطة أعضاء هيئة التدريس.</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إعداد طلبة الدراسات العليا وتأهيلهم للبحث العلمي.</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دعم الممارسات التدريسية القائمة على نتائج الأبحاث.</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الإسهام في حل المشكلات المجتمعية والتنموية.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توفير بيئة أكاديمية محفزة على التفكير النقدي والإبداع.</a:t>
            </a:r>
          </a:p>
          <a:p>
            <a:pPr marR="0" lvl="0" algn="just" defTabSz="914400" rtl="1" eaLnBrk="1" fontAlgn="auto" latinLnBrk="0" hangingPunct="1">
              <a:lnSpc>
                <a:spcPct val="200000"/>
              </a:lnSpc>
              <a:spcBef>
                <a:spcPts val="0"/>
              </a:spcBef>
              <a:spcAft>
                <a:spcPts val="0"/>
              </a:spcAft>
              <a:buClr>
                <a:srgbClr val="00AEEF"/>
              </a:buClr>
              <a:buSzTx/>
              <a:tabLst/>
              <a:defRPr/>
            </a:pPr>
            <a:endParaRPr kumimoji="0" lang="ar-EG" sz="1600" b="0" i="0" u="none" strike="noStrike" kern="1200" cap="none" spc="0" normalizeH="0" baseline="0" noProof="0" dirty="0">
              <a:ln>
                <a:noFill/>
              </a:ln>
              <a:effectLst/>
              <a:uLnTx/>
              <a:uFillTx/>
              <a:latin typeface="Alexandria" pitchFamily="2" charset="-78"/>
              <a:ea typeface="+mn-ea"/>
              <a:cs typeface="Alexandria" pitchFamily="2" charset="-78"/>
            </a:endParaRPr>
          </a:p>
          <a:p>
            <a:pPr marR="0" lvl="0" algn="just"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 ومن منظور القيادة التربوية:</a:t>
            </a:r>
          </a:p>
          <a:p>
            <a:pPr marR="0" lvl="0" algn="ctr" defTabSz="914400" rtl="1" eaLnBrk="1" fontAlgn="auto" latinLnBrk="0" hangingPunct="1">
              <a:lnSpc>
                <a:spcPct val="200000"/>
              </a:lnSpc>
              <a:spcBef>
                <a:spcPts val="0"/>
              </a:spcBef>
              <a:spcAft>
                <a:spcPts val="0"/>
              </a:spcAft>
              <a:buClr>
                <a:srgbClr val="00AEEF"/>
              </a:buClr>
              <a:buSzTx/>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 تُعد الجامعة بيت خبرة معرفيًا، ومصدرًا رئيسًا للبيانات والأدلة التي تُبنى عليها القرارات التعليمية الرشيدة.</a:t>
            </a:r>
          </a:p>
        </p:txBody>
      </p:sp>
      <p:pic>
        <p:nvPicPr>
          <p:cNvPr id="6" name="Picture 5">
            <a:extLst>
              <a:ext uri="{FF2B5EF4-FFF2-40B4-BE49-F238E27FC236}">
                <a16:creationId xmlns:a16="http://schemas.microsoft.com/office/drawing/2014/main" id="{F9E5B3D8-CC20-49D0-531D-F55107BBBC05}"/>
              </a:ext>
            </a:extLst>
          </p:cNvPr>
          <p:cNvPicPr>
            <a:picLocks noChangeAspect="1"/>
          </p:cNvPicPr>
          <p:nvPr/>
        </p:nvPicPr>
        <p:blipFill>
          <a:blip r:embed="rId3"/>
          <a:stretch>
            <a:fillRect/>
          </a:stretch>
        </p:blipFill>
        <p:spPr>
          <a:xfrm>
            <a:off x="1358981" y="2515805"/>
            <a:ext cx="3600400" cy="25202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17134570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071A24-C1CB-9242-1BB4-73D0E6C977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DC2114-D6FB-9E90-4263-051FF4EF13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E1286E8-9B85-C563-33EA-EF9672FA3D4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42C1835-6B51-D1BB-A44E-5AE0B0CC345F}"/>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9DD3233-AF2F-509C-447C-5DD40DBE8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A84D669-5AE9-EB93-8794-883407CBE135}"/>
              </a:ext>
            </a:extLst>
          </p:cNvPr>
          <p:cNvSpPr/>
          <p:nvPr/>
        </p:nvSpPr>
        <p:spPr>
          <a:xfrm>
            <a:off x="3159181" y="628145"/>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مفهوم البحث العلمي</a:t>
            </a:r>
          </a:p>
        </p:txBody>
      </p:sp>
      <p:sp>
        <p:nvSpPr>
          <p:cNvPr id="4" name="TextBox 47">
            <a:extLst>
              <a:ext uri="{FF2B5EF4-FFF2-40B4-BE49-F238E27FC236}">
                <a16:creationId xmlns:a16="http://schemas.microsoft.com/office/drawing/2014/main" id="{ECBC576B-EF37-F6B2-D72C-3974F6ED2308}"/>
              </a:ext>
            </a:extLst>
          </p:cNvPr>
          <p:cNvSpPr txBox="1"/>
          <p:nvPr/>
        </p:nvSpPr>
        <p:spPr>
          <a:xfrm>
            <a:off x="1055440" y="1555039"/>
            <a:ext cx="10612704" cy="494436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البحث العلمي: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عملية فكرية منظمة تهدف إلى دراسة ظاهرة أو مشكلة معينة بأسلوب منهجي دقيق، من أجل الوصول إلى معرفة جديدة أو التحقق من صحة معرفة قائمة. </a:t>
            </a:r>
          </a:p>
          <a:p>
            <a:pPr marR="0" lvl="0" algn="just" defTabSz="914400" rtl="1" eaLnBrk="1" fontAlgn="auto" latinLnBrk="0" hangingPunct="1">
              <a:lnSpc>
                <a:spcPct val="200000"/>
              </a:lnSpc>
              <a:spcBef>
                <a:spcPts val="0"/>
              </a:spcBef>
              <a:spcAft>
                <a:spcPts val="0"/>
              </a:spcAft>
              <a:buClr>
                <a:srgbClr val="00AEEF"/>
              </a:buClr>
              <a:buSzTx/>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وهو لا يقوم على التخمين أو الانطباع الشخصي، بل يعتمد على خطوات واضحة حيث يسهم البحث العلمي في تطوير المعرفة الإنسانية، وتقديم حلول عملية قابلة للتطبيق في مختلف المجالات، ومنها المجال التربوي.</a:t>
            </a:r>
          </a:p>
          <a:p>
            <a:pPr marR="0" lvl="0" algn="just"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ويتسم البحث العلمي بعدد من الخصائص، من أبرزها:</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التنظيم والالتزام بخطوات منهجية واضحة.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الاعتماد على الأدلة والبيانات الموثوقة.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الموضوعية والبعد عن التحيز الشخصي.</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إمكانية التحقق من النتائج وإعادة تطبيقها.</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الإسهام في حل المشكلات وتطوير الممارسات</a:t>
            </a:r>
          </a:p>
        </p:txBody>
      </p:sp>
      <p:pic>
        <p:nvPicPr>
          <p:cNvPr id="6" name="Picture 5">
            <a:extLst>
              <a:ext uri="{FF2B5EF4-FFF2-40B4-BE49-F238E27FC236}">
                <a16:creationId xmlns:a16="http://schemas.microsoft.com/office/drawing/2014/main" id="{7F84406A-2018-5EEB-5D92-D6E1097BE99D}"/>
              </a:ext>
            </a:extLst>
          </p:cNvPr>
          <p:cNvPicPr>
            <a:picLocks noChangeAspect="1"/>
          </p:cNvPicPr>
          <p:nvPr/>
        </p:nvPicPr>
        <p:blipFill>
          <a:blip r:embed="rId3"/>
          <a:stretch>
            <a:fillRect/>
          </a:stretch>
        </p:blipFill>
        <p:spPr>
          <a:xfrm>
            <a:off x="1316490" y="3741978"/>
            <a:ext cx="3339350" cy="22221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060360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E467E-83FE-D799-B5F0-D93611A995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7FD03E-3943-5B54-E6E7-C32300374FBD}"/>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BF332A-D27A-11D7-077F-27C5B5A1B226}"/>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FBF59D8-6E54-E97F-D463-6745AE417E60}"/>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901B2FE-9292-9824-A48E-BEB806B103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C2F3907-BB37-C654-AAF6-4D4C7E62611A}"/>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البحث العلمي من منظور القيادة التربوية</a:t>
            </a:r>
          </a:p>
        </p:txBody>
      </p:sp>
      <p:sp>
        <p:nvSpPr>
          <p:cNvPr id="4" name="TextBox 47">
            <a:extLst>
              <a:ext uri="{FF2B5EF4-FFF2-40B4-BE49-F238E27FC236}">
                <a16:creationId xmlns:a16="http://schemas.microsoft.com/office/drawing/2014/main" id="{F607C9FC-182B-D0CF-2F5E-56BED4CB503A}"/>
              </a:ext>
            </a:extLst>
          </p:cNvPr>
          <p:cNvSpPr txBox="1"/>
          <p:nvPr/>
        </p:nvSpPr>
        <p:spPr>
          <a:xfrm>
            <a:off x="911424" y="1302135"/>
            <a:ext cx="10608489" cy="53128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م</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ن منظور القيادة التربوية، لا يُنظر إلى البحث العلمي بوصفه نشاطًا أكاديميًا منفصلًا عن الواقع، بل باعتباره أداة استراتيجية لدعم القرارات وتحسين الأداء المؤسسي. فالقائد التربوي الذي يوظف البحث العلمي يعتمد على البيانات في تشخيص المشكلات المدرسية، ويستند إلى الأدلة في اختيار البدائل، ويتابع أثر قراراته بطريقة منهجية. وهكذا يتحول البحث من مجرد معرفة نظرية إلى ممارسة قيادية واعية تسهم في تحقيق جودة التعليم واستدامة التطوير.</a:t>
            </a:r>
          </a:p>
          <a:p>
            <a:pPr marR="0" lvl="0" algn="just" defTabSz="914400" rtl="1" eaLnBrk="1" fontAlgn="auto" latinLnBrk="0" hangingPunct="1">
              <a:lnSpc>
                <a:spcPct val="200000"/>
              </a:lnSpc>
              <a:spcBef>
                <a:spcPts val="0"/>
              </a:spcBef>
              <a:spcAft>
                <a:spcPts val="0"/>
              </a:spcAft>
              <a:buClr>
                <a:srgbClr val="00AEEF"/>
              </a:buClr>
              <a:buSzTx/>
              <a:tabLst/>
              <a:defRPr/>
            </a:pPr>
            <a:endParaRPr kumimoji="0" lang="ar-EG" sz="1600" b="0" i="0" u="none" strike="noStrike" kern="1200" cap="none" spc="0" normalizeH="0" baseline="0" noProof="0" dirty="0">
              <a:ln>
                <a:noFill/>
              </a:ln>
              <a:effectLst/>
              <a:uLnTx/>
              <a:uFillTx/>
              <a:latin typeface="Alexandria" pitchFamily="2" charset="-78"/>
              <a:ea typeface="+mn-ea"/>
              <a:cs typeface="Alexandria" pitchFamily="2" charset="-78"/>
            </a:endParaRPr>
          </a:p>
          <a:p>
            <a:pPr marR="0" lvl="0" algn="just"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ويظهر توظيف البحث العلمي في القيادة التربوية من خلال:</a:t>
            </a:r>
          </a:p>
          <a:p>
            <a:pPr marL="285750" marR="0" lvl="0" indent="-285750" algn="just" defTabSz="914400" rtl="1" eaLnBrk="1" fontAlgn="auto" latinLnBrk="0" hangingPunct="1">
              <a:lnSpc>
                <a:spcPct val="15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تحليل نتائج الطلاب ومؤشرات الأداء المدرسي.</a:t>
            </a:r>
          </a:p>
          <a:p>
            <a:pPr marL="285750" marR="0" lvl="0" indent="-285750" algn="just" defTabSz="914400" rtl="1" eaLnBrk="1" fontAlgn="auto" latinLnBrk="0" hangingPunct="1">
              <a:lnSpc>
                <a:spcPct val="15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دراسة أسباب المشكلات السلوكية أو الأكاديمية.</a:t>
            </a:r>
          </a:p>
          <a:p>
            <a:pPr marL="285750" marR="0" lvl="0" indent="-285750" algn="just" defTabSz="914400" rtl="1" eaLnBrk="1" fontAlgn="auto" latinLnBrk="0" hangingPunct="1">
              <a:lnSpc>
                <a:spcPct val="15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اختبار فاعلية البرامج والمبادرات التعليمية.</a:t>
            </a:r>
          </a:p>
          <a:p>
            <a:pPr marL="285750" marR="0" lvl="0" indent="-285750" algn="just" defTabSz="914400" rtl="1" eaLnBrk="1" fontAlgn="auto" latinLnBrk="0" hangingPunct="1">
              <a:lnSpc>
                <a:spcPct val="15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اتخاذ قرارات قائمة على البيانات لا على الانطباعات.</a:t>
            </a:r>
          </a:p>
          <a:p>
            <a:pPr marL="285750" marR="0" lvl="0" indent="-285750" algn="just" defTabSz="914400" rtl="1" eaLnBrk="1" fontAlgn="auto" latinLnBrk="0" hangingPunct="1">
              <a:lnSpc>
                <a:spcPct val="150000"/>
              </a:lnSpc>
              <a:spcBef>
                <a:spcPts val="0"/>
              </a:spcBef>
              <a:spcAft>
                <a:spcPts val="0"/>
              </a:spcAft>
              <a:buClr>
                <a:srgbClr val="00AEEF"/>
              </a:buClr>
              <a:buSzTx/>
              <a:buFont typeface="Wingdings" panose="05000000000000000000" pitchFamily="2" charset="2"/>
              <a:buChar char="v"/>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تقويم أثر القرارات وإجراء تحسينات مستمرة</a:t>
            </a:r>
          </a:p>
          <a:p>
            <a:pPr marR="0" lvl="0" algn="ctr" defTabSz="914400" rtl="1" eaLnBrk="1" fontAlgn="auto" latinLnBrk="0" hangingPunct="1">
              <a:lnSpc>
                <a:spcPct val="200000"/>
              </a:lnSpc>
              <a:spcBef>
                <a:spcPts val="0"/>
              </a:spcBef>
              <a:spcAft>
                <a:spcPts val="0"/>
              </a:spcAft>
              <a:buClr>
                <a:srgbClr val="00AEEF"/>
              </a:buClr>
              <a:buSzTx/>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فالقائد التربوي الناجح هو: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من يجعل البحث العلمي جزءًا من ثقافة المؤسسة التعليمية، لا مجرد إجراء شكلي.</a:t>
            </a:r>
          </a:p>
        </p:txBody>
      </p:sp>
      <p:pic>
        <p:nvPicPr>
          <p:cNvPr id="6" name="Picture 5">
            <a:extLst>
              <a:ext uri="{FF2B5EF4-FFF2-40B4-BE49-F238E27FC236}">
                <a16:creationId xmlns:a16="http://schemas.microsoft.com/office/drawing/2014/main" id="{BC2E32A0-04CD-EB05-70EA-715A490B2AF2}"/>
              </a:ext>
            </a:extLst>
          </p:cNvPr>
          <p:cNvPicPr>
            <a:picLocks noChangeAspect="1"/>
          </p:cNvPicPr>
          <p:nvPr/>
        </p:nvPicPr>
        <p:blipFill>
          <a:blip r:embed="rId3"/>
          <a:stretch>
            <a:fillRect/>
          </a:stretch>
        </p:blipFill>
        <p:spPr>
          <a:xfrm>
            <a:off x="1478071" y="3573016"/>
            <a:ext cx="3637431" cy="23893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0215846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851EC-39FF-863A-49AD-A93A6DE975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39CD79-4397-B181-862C-A59FBB9F1A2C}"/>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F3CF59-A763-3FD6-F577-A84D77340CB8}"/>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5DF690F-8921-E6D8-9AAE-A68112CDDBF3}"/>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3A0C9A3-CC67-FC0C-7A60-77475DE57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E97FEC7-963A-7331-668D-A2E43D0F673B}"/>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المنهج العلمي</a:t>
            </a:r>
          </a:p>
        </p:txBody>
      </p:sp>
      <p:sp>
        <p:nvSpPr>
          <p:cNvPr id="4" name="TextBox 47">
            <a:extLst>
              <a:ext uri="{FF2B5EF4-FFF2-40B4-BE49-F238E27FC236}">
                <a16:creationId xmlns:a16="http://schemas.microsoft.com/office/drawing/2014/main" id="{6B776959-6F33-9F71-695A-74B667143A78}"/>
              </a:ext>
            </a:extLst>
          </p:cNvPr>
          <p:cNvSpPr txBox="1"/>
          <p:nvPr/>
        </p:nvSpPr>
        <p:spPr>
          <a:xfrm>
            <a:off x="1055440" y="1754130"/>
            <a:ext cx="10464473" cy="445192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AEEF"/>
                </a:solidFill>
                <a:latin typeface="Alexandria" pitchFamily="2" charset="-78"/>
                <a:cs typeface="Alexandria" pitchFamily="2" charset="-78"/>
              </a:rPr>
              <a:t>المنهج العلمي هو:  </a:t>
            </a:r>
            <a:r>
              <a:rPr lang="ar-EG" sz="1600" dirty="0">
                <a:latin typeface="Alexandria" pitchFamily="2" charset="-78"/>
                <a:cs typeface="Alexandria" pitchFamily="2" charset="-78"/>
              </a:rPr>
              <a:t>أسلوب منظم يعتمد على خطوات واضحة ومترابطة لجمع المعلومات وتحليل الظواهر واختبار الفرضيات، بهدف الوصول إلى نتائج موضوعية قابلة للتحقق والتطبيق.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ويقوم هذا المنهج على الملاحظة الدقيقة، وصياغة الأسئلة، وجمع البيانات، وتحليلها، ثم تفسير النتائج في ضوء الأدلة العلمية.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ويُعد المنهج العلمي الإطار الذي يضمن للبحث مصداقيته ودقته، ويمنع الوقوع في العشوائية أو التحيز.</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AEEF"/>
                </a:solidFill>
                <a:latin typeface="Alexandria" pitchFamily="2" charset="-78"/>
                <a:cs typeface="Alexandria" pitchFamily="2" charset="-78"/>
              </a:rPr>
              <a:t>وفي المجال التربوي: </a:t>
            </a:r>
            <a:r>
              <a:rPr lang="ar-EG" sz="1600" dirty="0">
                <a:latin typeface="Alexandria" pitchFamily="2" charset="-78"/>
                <a:cs typeface="Alexandria" pitchFamily="2" charset="-78"/>
              </a:rPr>
              <a:t>يُستخدم المنهج العلمي لفهم المشكلات التعليمية المعقدة، مثل ضعف التحصيل أو المشكلات السلوكية أو تدني الدافعية، من خلال التعامل معها بوصفها ظواهر قابلة للدراسة والتحليل، وليس مجرد مواقف عابرة. </a:t>
            </a:r>
          </a:p>
          <a:p>
            <a:pPr marR="0" lvl="0" algn="ctr"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ومن هنا، فإن اعتماد القائد التربوي على المنهج العلمي يساعده على اتخاذ قرارات أكثر عقلانية وفاعلية.</a:t>
            </a:r>
            <a:endParaRPr kumimoji="0" lang="ar-EG" sz="1600" b="0" i="0" u="none" strike="noStrike" kern="1200" cap="none" spc="0" normalizeH="0" baseline="0" noProof="0" dirty="0">
              <a:ln>
                <a:noFill/>
              </a:ln>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62751684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644CD-231D-084E-1D1E-13C2839B46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E8C976-50B6-8A4F-05F8-FC56500B0E73}"/>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DEC0B22-614F-E702-4ADF-EA4090D20401}"/>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C1FCE80-5F57-0369-3C42-E9EF5AC9BB51}"/>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5852847-0722-185B-1978-B57EF22C1B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FFC9A64-AD6F-BB80-CB21-14C1E7BC4AAA}"/>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لماذا يحتاج القائد التربوي للمنهج العلمي</a:t>
            </a:r>
          </a:p>
        </p:txBody>
      </p:sp>
      <p:sp>
        <p:nvSpPr>
          <p:cNvPr id="4" name="TextBox 47">
            <a:extLst>
              <a:ext uri="{FF2B5EF4-FFF2-40B4-BE49-F238E27FC236}">
                <a16:creationId xmlns:a16="http://schemas.microsoft.com/office/drawing/2014/main" id="{981078FE-26FD-0010-48A4-18330D32F5DB}"/>
              </a:ext>
            </a:extLst>
          </p:cNvPr>
          <p:cNvSpPr txBox="1"/>
          <p:nvPr/>
        </p:nvSpPr>
        <p:spPr>
          <a:xfrm>
            <a:off x="1107070" y="1439288"/>
            <a:ext cx="10464473" cy="198971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يحتاج القائد التربوي إلى المنهج العلمي لأن القيادة الفاعلة تقوم على فهم الواقع التعليمي بدقة، لا على الانطباعات. فالمنهج العلمي يمنح القائد إطارًا منظمًا لتشخيص المشكلات، وجمع البيانات ذات الصلة، وتحليلها قبل اتخاذ القرار، ثم متابعة أثر القرار وتحسينه. وبذلك تصبح القرارات أكثر موضوعية وفاعلية، وقابلة للتفسير والقياس داخل المؤسسة التعليمية.</a:t>
            </a:r>
          </a:p>
        </p:txBody>
      </p:sp>
      <p:sp>
        <p:nvSpPr>
          <p:cNvPr id="2" name="TextBox 1">
            <a:extLst>
              <a:ext uri="{FF2B5EF4-FFF2-40B4-BE49-F238E27FC236}">
                <a16:creationId xmlns:a16="http://schemas.microsoft.com/office/drawing/2014/main" id="{39E561FE-AD74-1446-D559-1BC8DAC2C02E}"/>
              </a:ext>
            </a:extLst>
          </p:cNvPr>
          <p:cNvSpPr txBox="1"/>
          <p:nvPr/>
        </p:nvSpPr>
        <p:spPr>
          <a:xfrm>
            <a:off x="3143672" y="3429000"/>
            <a:ext cx="5976664" cy="2974597"/>
          </a:xfrm>
          <a:prstGeom prst="rect">
            <a:avLst/>
          </a:prstGeom>
          <a:noFill/>
        </p:spPr>
        <p:txBody>
          <a:bodyPr wrap="square" rtlCol="1">
            <a:spAutoFit/>
          </a:bodyPr>
          <a:lstStyle/>
          <a:p>
            <a:pPr algn="r" rtl="1">
              <a:lnSpc>
                <a:spcPct val="200000"/>
              </a:lnSpc>
            </a:pPr>
            <a:r>
              <a:rPr lang="ar-EG" sz="1600" b="1" kern="1200" dirty="0">
                <a:solidFill>
                  <a:schemeClr val="accent2">
                    <a:lumMod val="75000"/>
                  </a:schemeClr>
                </a:solidFill>
                <a:latin typeface="Alexandria" pitchFamily="2" charset="-78"/>
                <a:ea typeface="+mn-ea"/>
                <a:cs typeface="Alexandria" pitchFamily="2" charset="-78"/>
              </a:rPr>
              <a:t>يساهم المنهج العلمي في دعم القائد التربوي من خلال:</a:t>
            </a:r>
          </a:p>
          <a:p>
            <a:pPr marL="285750" indent="-285750" algn="r" rtl="1">
              <a:lnSpc>
                <a:spcPct val="200000"/>
              </a:lnSpc>
              <a:buClr>
                <a:srgbClr val="00AEEF"/>
              </a:buClr>
              <a:buFont typeface="Wingdings" panose="05000000000000000000" pitchFamily="2" charset="2"/>
              <a:buChar char="v"/>
            </a:pPr>
            <a:r>
              <a:rPr lang="ar-EG" sz="1600" kern="1200" dirty="0">
                <a:solidFill>
                  <a:schemeClr val="tx1"/>
                </a:solidFill>
                <a:latin typeface="Alexandria" pitchFamily="2" charset="-78"/>
                <a:ea typeface="+mn-ea"/>
                <a:cs typeface="Alexandria" pitchFamily="2" charset="-78"/>
              </a:rPr>
              <a:t>تشخيص أدق للمشكلات بالتركيز على الأسباب لا المظاهر.</a:t>
            </a:r>
          </a:p>
          <a:p>
            <a:pPr marL="285750" indent="-285750" algn="r" rtl="1">
              <a:lnSpc>
                <a:spcPct val="200000"/>
              </a:lnSpc>
              <a:buClr>
                <a:srgbClr val="00AEEF"/>
              </a:buClr>
              <a:buFont typeface="Wingdings" panose="05000000000000000000" pitchFamily="2" charset="2"/>
              <a:buChar char="v"/>
            </a:pPr>
            <a:r>
              <a:rPr lang="ar-EG" sz="1600" kern="1200" dirty="0">
                <a:solidFill>
                  <a:schemeClr val="tx1"/>
                </a:solidFill>
                <a:latin typeface="Alexandria" pitchFamily="2" charset="-78"/>
                <a:ea typeface="+mn-ea"/>
                <a:cs typeface="Alexandria" pitchFamily="2" charset="-78"/>
              </a:rPr>
              <a:t>اتخاذ قرارات مبنية على بيانات بدل الاجتهادات الشخصية.</a:t>
            </a:r>
          </a:p>
          <a:p>
            <a:pPr marL="285750" indent="-285750" algn="r" rtl="1">
              <a:lnSpc>
                <a:spcPct val="200000"/>
              </a:lnSpc>
              <a:buClr>
                <a:srgbClr val="00AEEF"/>
              </a:buClr>
              <a:buFont typeface="Wingdings" panose="05000000000000000000" pitchFamily="2" charset="2"/>
              <a:buChar char="v"/>
            </a:pPr>
            <a:r>
              <a:rPr lang="ar-EG" sz="1600" kern="1200" dirty="0">
                <a:solidFill>
                  <a:schemeClr val="tx1"/>
                </a:solidFill>
                <a:latin typeface="Alexandria" pitchFamily="2" charset="-78"/>
                <a:ea typeface="+mn-ea"/>
                <a:cs typeface="Alexandria" pitchFamily="2" charset="-78"/>
              </a:rPr>
              <a:t>اختيار بدائل أفضل وفق معايير واضحة.</a:t>
            </a:r>
          </a:p>
          <a:p>
            <a:pPr marL="285750" indent="-285750" algn="r" rtl="1">
              <a:lnSpc>
                <a:spcPct val="200000"/>
              </a:lnSpc>
              <a:buClr>
                <a:srgbClr val="00AEEF"/>
              </a:buClr>
              <a:buFont typeface="Wingdings" panose="05000000000000000000" pitchFamily="2" charset="2"/>
              <a:buChar char="v"/>
            </a:pPr>
            <a:r>
              <a:rPr lang="ar-EG" sz="1600" kern="1200" dirty="0">
                <a:solidFill>
                  <a:schemeClr val="tx1"/>
                </a:solidFill>
                <a:latin typeface="Alexandria" pitchFamily="2" charset="-78"/>
                <a:ea typeface="+mn-ea"/>
                <a:cs typeface="Alexandria" pitchFamily="2" charset="-78"/>
              </a:rPr>
              <a:t>متابعة الأثر والتحسين المستمر عبر التقويم قبل/بعد.</a:t>
            </a:r>
          </a:p>
          <a:p>
            <a:pPr marL="285750" indent="-285750" algn="r" rtl="1">
              <a:lnSpc>
                <a:spcPct val="200000"/>
              </a:lnSpc>
              <a:buClr>
                <a:srgbClr val="00AEEF"/>
              </a:buClr>
              <a:buFont typeface="Wingdings" panose="05000000000000000000" pitchFamily="2" charset="2"/>
              <a:buChar char="v"/>
            </a:pPr>
            <a:r>
              <a:rPr lang="ar-EG" sz="1600" kern="1200" dirty="0">
                <a:solidFill>
                  <a:schemeClr val="tx1"/>
                </a:solidFill>
                <a:latin typeface="Alexandria" pitchFamily="2" charset="-78"/>
                <a:ea typeface="+mn-ea"/>
                <a:cs typeface="Alexandria" pitchFamily="2" charset="-78"/>
              </a:rPr>
              <a:t>تعزيز الشفافية لأن القرار يمكن تبريره بالأدلة</a:t>
            </a:r>
            <a:r>
              <a:rPr lang="ar-EG" dirty="0"/>
              <a:t>.</a:t>
            </a:r>
          </a:p>
        </p:txBody>
      </p:sp>
    </p:spTree>
    <p:extLst>
      <p:ext uri="{BB962C8B-B14F-4D97-AF65-F5344CB8AC3E}">
        <p14:creationId xmlns:p14="http://schemas.microsoft.com/office/powerpoint/2010/main" val="194009776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74C0A-1E04-5CB1-4C65-158CC47100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7BB3D1-ACA0-650F-260F-C9FAA1340955}"/>
              </a:ext>
            </a:extLst>
          </p:cNvPr>
          <p:cNvSpPr/>
          <p:nvPr/>
        </p:nvSpPr>
        <p:spPr>
          <a:xfrm>
            <a:off x="2632725" y="33189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72D120-1027-FECD-F977-A3209D8F95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059" y="2691"/>
            <a:ext cx="2305141" cy="1076343"/>
          </a:xfrm>
          <a:prstGeom prst="rect">
            <a:avLst/>
          </a:prstGeom>
        </p:spPr>
      </p:pic>
      <p:sp>
        <p:nvSpPr>
          <p:cNvPr id="3" name="Rectangle: Rounded Corners 2">
            <a:extLst>
              <a:ext uri="{FF2B5EF4-FFF2-40B4-BE49-F238E27FC236}">
                <a16:creationId xmlns:a16="http://schemas.microsoft.com/office/drawing/2014/main" id="{92A0CB17-31AC-3C5E-5168-C3894E4BF73C}"/>
              </a:ext>
            </a:extLst>
          </p:cNvPr>
          <p:cNvSpPr/>
          <p:nvPr/>
        </p:nvSpPr>
        <p:spPr>
          <a:xfrm>
            <a:off x="4088089" y="2526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خصائص البحث العلمي</a:t>
            </a:r>
          </a:p>
        </p:txBody>
      </p:sp>
      <p:sp>
        <p:nvSpPr>
          <p:cNvPr id="76" name="Forme libre 3">
            <a:extLst>
              <a:ext uri="{FF2B5EF4-FFF2-40B4-BE49-F238E27FC236}">
                <a16:creationId xmlns:a16="http://schemas.microsoft.com/office/drawing/2014/main" id="{F2AB5F0E-5A76-9B56-29F9-14AE658E7BAE}"/>
              </a:ext>
            </a:extLst>
          </p:cNvPr>
          <p:cNvSpPr/>
          <p:nvPr/>
        </p:nvSpPr>
        <p:spPr>
          <a:xfrm>
            <a:off x="1825654" y="2278219"/>
            <a:ext cx="5891857" cy="3849484"/>
          </a:xfrm>
          <a:custGeom>
            <a:avLst/>
            <a:gdLst>
              <a:gd name="csX0" fmla="*/ 393410 w 593812"/>
              <a:gd name="csY0" fmla="*/ 183866 h 387971"/>
              <a:gd name="csX1" fmla="*/ 0 w 593812"/>
              <a:gd name="csY1" fmla="*/ 368192 h 387971"/>
              <a:gd name="csX2" fmla="*/ 23017 w 593812"/>
              <a:gd name="csY2" fmla="*/ 387881 h 387971"/>
              <a:gd name="csX3" fmla="*/ 183212 w 593812"/>
              <a:gd name="csY3" fmla="*/ 356357 h 387971"/>
              <a:gd name="csX4" fmla="*/ 455613 w 593812"/>
              <a:gd name="csY4" fmla="*/ 116532 h 387971"/>
              <a:gd name="csX5" fmla="*/ 593813 w 593812"/>
              <a:gd name="csY5" fmla="*/ 0 h 387971"/>
              <a:gd name="csX6" fmla="*/ 393410 w 593812"/>
              <a:gd name="csY6" fmla="*/ 183866 h 38797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593812" h="387971">
                <a:moveTo>
                  <a:pt x="393410" y="183866"/>
                </a:moveTo>
                <a:cubicBezTo>
                  <a:pt x="286542" y="320662"/>
                  <a:pt x="169603" y="361778"/>
                  <a:pt x="0" y="368192"/>
                </a:cubicBezTo>
                <a:cubicBezTo>
                  <a:pt x="748" y="380072"/>
                  <a:pt x="11163" y="388974"/>
                  <a:pt x="23017" y="387881"/>
                </a:cubicBezTo>
                <a:cubicBezTo>
                  <a:pt x="77249" y="382890"/>
                  <a:pt x="131626" y="374650"/>
                  <a:pt x="183212" y="356357"/>
                </a:cubicBezTo>
                <a:cubicBezTo>
                  <a:pt x="320534" y="307561"/>
                  <a:pt x="371343" y="224537"/>
                  <a:pt x="455613" y="116532"/>
                </a:cubicBezTo>
                <a:cubicBezTo>
                  <a:pt x="493690" y="69462"/>
                  <a:pt x="537739" y="24995"/>
                  <a:pt x="593813" y="0"/>
                </a:cubicBezTo>
                <a:cubicBezTo>
                  <a:pt x="507501" y="35522"/>
                  <a:pt x="450606" y="113901"/>
                  <a:pt x="393410" y="183866"/>
                </a:cubicBezTo>
                <a:close/>
              </a:path>
            </a:pathLst>
          </a:custGeom>
          <a:solidFill>
            <a:srgbClr val="FBA91E">
              <a:lumMod val="50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nvGrpSpPr>
          <p:cNvPr id="77" name="Group 76">
            <a:extLst>
              <a:ext uri="{FF2B5EF4-FFF2-40B4-BE49-F238E27FC236}">
                <a16:creationId xmlns:a16="http://schemas.microsoft.com/office/drawing/2014/main" id="{7ECF2450-8FD7-6DDA-159A-7A83C643B572}"/>
              </a:ext>
            </a:extLst>
          </p:cNvPr>
          <p:cNvGrpSpPr/>
          <p:nvPr/>
        </p:nvGrpSpPr>
        <p:grpSpPr>
          <a:xfrm>
            <a:off x="7758618" y="1489185"/>
            <a:ext cx="1728637" cy="959029"/>
            <a:chOff x="8198163" y="1119192"/>
            <a:chExt cx="1728637" cy="959029"/>
          </a:xfrm>
        </p:grpSpPr>
        <p:sp>
          <p:nvSpPr>
            <p:cNvPr id="78" name="Forme libre 32">
              <a:extLst>
                <a:ext uri="{FF2B5EF4-FFF2-40B4-BE49-F238E27FC236}">
                  <a16:creationId xmlns:a16="http://schemas.microsoft.com/office/drawing/2014/main" id="{5AF40D92-BD2B-06B1-AAB4-B83B9531BBDD}"/>
                </a:ext>
              </a:extLst>
            </p:cNvPr>
            <p:cNvSpPr/>
            <p:nvPr/>
          </p:nvSpPr>
          <p:spPr>
            <a:xfrm>
              <a:off x="8198163" y="1379566"/>
              <a:ext cx="1728637" cy="698655"/>
            </a:xfrm>
            <a:custGeom>
              <a:avLst/>
              <a:gdLst>
                <a:gd name="csX0" fmla="*/ 0 w 174221"/>
                <a:gd name="csY0" fmla="*/ 47580 h 67805"/>
                <a:gd name="csX1" fmla="*/ 67885 w 174221"/>
                <a:gd name="csY1" fmla="*/ 67729 h 67805"/>
                <a:gd name="csX2" fmla="*/ 118665 w 174221"/>
                <a:gd name="csY2" fmla="*/ 43093 h 67805"/>
                <a:gd name="csX3" fmla="*/ 174221 w 174221"/>
                <a:gd name="csY3" fmla="*/ 93 h 67805"/>
                <a:gd name="csX4" fmla="*/ 14 w 174221"/>
                <a:gd name="csY4" fmla="*/ 47595 h 67805"/>
                <a:gd name="csX0" fmla="*/ 0 w 174221"/>
                <a:gd name="csY0" fmla="*/ 50189 h 70414"/>
                <a:gd name="csX1" fmla="*/ 67885 w 174221"/>
                <a:gd name="csY1" fmla="*/ 70338 h 70414"/>
                <a:gd name="csX2" fmla="*/ 118665 w 174221"/>
                <a:gd name="csY2" fmla="*/ 45702 h 70414"/>
                <a:gd name="csX3" fmla="*/ 174221 w 174221"/>
                <a:gd name="csY3" fmla="*/ 2702 h 70414"/>
                <a:gd name="csX4" fmla="*/ 14 w 174221"/>
                <a:gd name="csY4" fmla="*/ 50204 h 70414"/>
                <a:gd name="csX5" fmla="*/ 0 w 174221"/>
                <a:gd name="csY5" fmla="*/ 50189 h 70414"/>
              </a:gdLst>
              <a:ahLst/>
              <a:cxnLst>
                <a:cxn ang="0">
                  <a:pos x="csX0" y="csY0"/>
                </a:cxn>
                <a:cxn ang="0">
                  <a:pos x="csX1" y="csY1"/>
                </a:cxn>
                <a:cxn ang="0">
                  <a:pos x="csX2" y="csY2"/>
                </a:cxn>
                <a:cxn ang="0">
                  <a:pos x="csX3" y="csY3"/>
                </a:cxn>
                <a:cxn ang="0">
                  <a:pos x="csX4" y="csY4"/>
                </a:cxn>
                <a:cxn ang="0">
                  <a:pos x="csX5" y="csY5"/>
                </a:cxn>
              </a:cxnLst>
              <a:rect l="l" t="t" r="r" b="b"/>
              <a:pathLst>
                <a:path w="174221" h="70414">
                  <a:moveTo>
                    <a:pt x="0" y="50189"/>
                  </a:moveTo>
                  <a:cubicBezTo>
                    <a:pt x="19349" y="64312"/>
                    <a:pt x="44005" y="71229"/>
                    <a:pt x="67885" y="70338"/>
                  </a:cubicBezTo>
                  <a:cubicBezTo>
                    <a:pt x="87981" y="69590"/>
                    <a:pt x="105056" y="60127"/>
                    <a:pt x="118665" y="45702"/>
                  </a:cubicBezTo>
                  <a:cubicBezTo>
                    <a:pt x="135179" y="28171"/>
                    <a:pt x="152773" y="14049"/>
                    <a:pt x="174221" y="2702"/>
                  </a:cubicBezTo>
                  <a:cubicBezTo>
                    <a:pt x="55841" y="-13740"/>
                    <a:pt x="14" y="50204"/>
                    <a:pt x="14" y="50204"/>
                  </a:cubicBezTo>
                  <a:cubicBezTo>
                    <a:pt x="9" y="50199"/>
                    <a:pt x="5" y="50194"/>
                    <a:pt x="0" y="50189"/>
                  </a:cubicBez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79" name="Forme libre 31">
              <a:extLst>
                <a:ext uri="{FF2B5EF4-FFF2-40B4-BE49-F238E27FC236}">
                  <a16:creationId xmlns:a16="http://schemas.microsoft.com/office/drawing/2014/main" id="{238F821F-4796-2013-D106-C2EA729A7885}"/>
                </a:ext>
              </a:extLst>
            </p:cNvPr>
            <p:cNvSpPr/>
            <p:nvPr/>
          </p:nvSpPr>
          <p:spPr>
            <a:xfrm>
              <a:off x="8198163" y="1119192"/>
              <a:ext cx="1728488" cy="758356"/>
            </a:xfrm>
            <a:custGeom>
              <a:avLst/>
              <a:gdLst>
                <a:gd name="csX0" fmla="*/ 174207 w 174206"/>
                <a:gd name="csY0" fmla="*/ 28930 h 76431"/>
                <a:gd name="csX1" fmla="*/ 0 w 174206"/>
                <a:gd name="csY1" fmla="*/ 76431 h 76431"/>
                <a:gd name="csX2" fmla="*/ 174207 w 174206"/>
                <a:gd name="csY2" fmla="*/ 28930 h 76431"/>
              </a:gdLst>
              <a:ahLst/>
              <a:cxnLst>
                <a:cxn ang="0">
                  <a:pos x="csX0" y="csY0"/>
                </a:cxn>
                <a:cxn ang="0">
                  <a:pos x="csX1" y="csY1"/>
                </a:cxn>
                <a:cxn ang="0">
                  <a:pos x="csX2" y="csY2"/>
                </a:cxn>
              </a:cxnLst>
              <a:rect l="l" t="t" r="r" b="b"/>
              <a:pathLst>
                <a:path w="174206" h="76431">
                  <a:moveTo>
                    <a:pt x="174207" y="28930"/>
                  </a:moveTo>
                  <a:cubicBezTo>
                    <a:pt x="53211" y="-57200"/>
                    <a:pt x="0" y="76431"/>
                    <a:pt x="0" y="76431"/>
                  </a:cubicBezTo>
                  <a:cubicBezTo>
                    <a:pt x="0" y="76431"/>
                    <a:pt x="60174" y="26399"/>
                    <a:pt x="174207" y="28930"/>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grpSp>
        <p:nvGrpSpPr>
          <p:cNvPr id="80" name="Group 79">
            <a:extLst>
              <a:ext uri="{FF2B5EF4-FFF2-40B4-BE49-F238E27FC236}">
                <a16:creationId xmlns:a16="http://schemas.microsoft.com/office/drawing/2014/main" id="{87A66D2C-9CE2-5501-028C-57F42762E012}"/>
              </a:ext>
            </a:extLst>
          </p:cNvPr>
          <p:cNvGrpSpPr/>
          <p:nvPr/>
        </p:nvGrpSpPr>
        <p:grpSpPr>
          <a:xfrm>
            <a:off x="5733817" y="3769053"/>
            <a:ext cx="2159107" cy="1075416"/>
            <a:chOff x="6173362" y="3399060"/>
            <a:chExt cx="2159107" cy="1075416"/>
          </a:xfrm>
        </p:grpSpPr>
        <p:sp>
          <p:nvSpPr>
            <p:cNvPr id="81" name="Forme libre 30">
              <a:extLst>
                <a:ext uri="{FF2B5EF4-FFF2-40B4-BE49-F238E27FC236}">
                  <a16:creationId xmlns:a16="http://schemas.microsoft.com/office/drawing/2014/main" id="{78F60901-5928-1DB4-4E99-7ABCB335DE0B}"/>
                </a:ext>
              </a:extLst>
            </p:cNvPr>
            <p:cNvSpPr/>
            <p:nvPr/>
          </p:nvSpPr>
          <p:spPr>
            <a:xfrm>
              <a:off x="6173362" y="3717539"/>
              <a:ext cx="2158978" cy="756937"/>
            </a:xfrm>
            <a:custGeom>
              <a:avLst/>
              <a:gdLst>
                <a:gd name="csX0" fmla="*/ 14 w 217592"/>
                <a:gd name="csY0" fmla="*/ 16181 h 64320"/>
                <a:gd name="csX1" fmla="*/ 71999 w 217592"/>
                <a:gd name="csY1" fmla="*/ 61986 h 64320"/>
                <a:gd name="csX2" fmla="*/ 138991 w 217592"/>
                <a:gd name="csY2" fmla="*/ 50222 h 64320"/>
                <a:gd name="csX3" fmla="*/ 217593 w 217592"/>
                <a:gd name="csY3" fmla="*/ 18755 h 64320"/>
                <a:gd name="csX4" fmla="*/ 0 w 217592"/>
                <a:gd name="csY4" fmla="*/ 16181 h 64320"/>
                <a:gd name="csX0" fmla="*/ 14 w 217593"/>
                <a:gd name="csY0" fmla="*/ 28149 h 76288"/>
                <a:gd name="csX1" fmla="*/ 71999 w 217593"/>
                <a:gd name="csY1" fmla="*/ 73954 h 76288"/>
                <a:gd name="csX2" fmla="*/ 138991 w 217593"/>
                <a:gd name="csY2" fmla="*/ 62190 h 76288"/>
                <a:gd name="csX3" fmla="*/ 217593 w 217593"/>
                <a:gd name="csY3" fmla="*/ 30723 h 76288"/>
                <a:gd name="csX4" fmla="*/ 0 w 217593"/>
                <a:gd name="csY4" fmla="*/ 28149 h 76288"/>
                <a:gd name="csX5" fmla="*/ 14 w 217593"/>
                <a:gd name="csY5" fmla="*/ 28149 h 76288"/>
              </a:gdLst>
              <a:ahLst/>
              <a:cxnLst>
                <a:cxn ang="0">
                  <a:pos x="csX0" y="csY0"/>
                </a:cxn>
                <a:cxn ang="0">
                  <a:pos x="csX1" y="csY1"/>
                </a:cxn>
                <a:cxn ang="0">
                  <a:pos x="csX2" y="csY2"/>
                </a:cxn>
                <a:cxn ang="0">
                  <a:pos x="csX3" y="csY3"/>
                </a:cxn>
                <a:cxn ang="0">
                  <a:pos x="csX4" y="csY4"/>
                </a:cxn>
                <a:cxn ang="0">
                  <a:pos x="csX5" y="csY5"/>
                </a:cxn>
              </a:cxnLst>
              <a:rect l="l" t="t" r="r" b="b"/>
              <a:pathLst>
                <a:path w="217593" h="76288">
                  <a:moveTo>
                    <a:pt x="14" y="28149"/>
                  </a:moveTo>
                  <a:cubicBezTo>
                    <a:pt x="17766" y="50915"/>
                    <a:pt x="44048" y="67094"/>
                    <a:pt x="71999" y="73954"/>
                  </a:cubicBezTo>
                  <a:cubicBezTo>
                    <a:pt x="95533" y="79721"/>
                    <a:pt x="118463" y="74428"/>
                    <a:pt x="138991" y="62190"/>
                  </a:cubicBezTo>
                  <a:cubicBezTo>
                    <a:pt x="163921" y="47334"/>
                    <a:pt x="188994" y="36792"/>
                    <a:pt x="217593" y="30723"/>
                  </a:cubicBezTo>
                  <a:cubicBezTo>
                    <a:pt x="88906" y="-36870"/>
                    <a:pt x="0" y="28149"/>
                    <a:pt x="0" y="28149"/>
                  </a:cubicBezTo>
                  <a:lnTo>
                    <a:pt x="14" y="28149"/>
                  </a:ln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2" name="Forme libre 29">
              <a:extLst>
                <a:ext uri="{FF2B5EF4-FFF2-40B4-BE49-F238E27FC236}">
                  <a16:creationId xmlns:a16="http://schemas.microsoft.com/office/drawing/2014/main" id="{6B7E231D-A4D6-B53B-E089-11F6B589154B}"/>
                </a:ext>
              </a:extLst>
            </p:cNvPr>
            <p:cNvSpPr/>
            <p:nvPr/>
          </p:nvSpPr>
          <p:spPr>
            <a:xfrm>
              <a:off x="6173501" y="3399060"/>
              <a:ext cx="2158968" cy="623316"/>
            </a:xfrm>
            <a:custGeom>
              <a:avLst/>
              <a:gdLst>
                <a:gd name="csX0" fmla="*/ 217593 w 217592"/>
                <a:gd name="csY0" fmla="*/ 62821 h 62821"/>
                <a:gd name="csX1" fmla="*/ 0 w 217592"/>
                <a:gd name="csY1" fmla="*/ 60247 h 62821"/>
                <a:gd name="csX2" fmla="*/ 217593 w 217592"/>
                <a:gd name="csY2" fmla="*/ 62821 h 62821"/>
              </a:gdLst>
              <a:ahLst/>
              <a:cxnLst>
                <a:cxn ang="0">
                  <a:pos x="csX0" y="csY0"/>
                </a:cxn>
                <a:cxn ang="0">
                  <a:pos x="csX1" y="csY1"/>
                </a:cxn>
                <a:cxn ang="0">
                  <a:pos x="csX2" y="csY2"/>
                </a:cxn>
              </a:cxnLst>
              <a:rect l="l" t="t" r="r" b="b"/>
              <a:pathLst>
                <a:path w="217592" h="62821">
                  <a:moveTo>
                    <a:pt x="217593" y="62821"/>
                  </a:moveTo>
                  <a:cubicBezTo>
                    <a:pt x="105890" y="-77009"/>
                    <a:pt x="0" y="60247"/>
                    <a:pt x="0" y="60247"/>
                  </a:cubicBezTo>
                  <a:cubicBezTo>
                    <a:pt x="0" y="60247"/>
                    <a:pt x="86298" y="22179"/>
                    <a:pt x="217593" y="62821"/>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grpSp>
        <p:nvGrpSpPr>
          <p:cNvPr id="83" name="Group 82">
            <a:extLst>
              <a:ext uri="{FF2B5EF4-FFF2-40B4-BE49-F238E27FC236}">
                <a16:creationId xmlns:a16="http://schemas.microsoft.com/office/drawing/2014/main" id="{BE7E7F93-B609-5E64-4EB5-463B07A3F783}"/>
              </a:ext>
            </a:extLst>
          </p:cNvPr>
          <p:cNvGrpSpPr/>
          <p:nvPr/>
        </p:nvGrpSpPr>
        <p:grpSpPr>
          <a:xfrm>
            <a:off x="6543966" y="2723572"/>
            <a:ext cx="1980420" cy="986425"/>
            <a:chOff x="6983511" y="2353579"/>
            <a:chExt cx="1980420" cy="986425"/>
          </a:xfrm>
        </p:grpSpPr>
        <p:sp>
          <p:nvSpPr>
            <p:cNvPr id="84" name="Forme libre 28">
              <a:extLst>
                <a:ext uri="{FF2B5EF4-FFF2-40B4-BE49-F238E27FC236}">
                  <a16:creationId xmlns:a16="http://schemas.microsoft.com/office/drawing/2014/main" id="{431152BD-7300-3DFD-9903-CE2EC31DDBC0}"/>
                </a:ext>
              </a:extLst>
            </p:cNvPr>
            <p:cNvSpPr/>
            <p:nvPr/>
          </p:nvSpPr>
          <p:spPr>
            <a:xfrm>
              <a:off x="6983511" y="2647352"/>
              <a:ext cx="1980420" cy="692652"/>
            </a:xfrm>
            <a:custGeom>
              <a:avLst/>
              <a:gdLst>
                <a:gd name="csX0" fmla="*/ 0 w 199596"/>
                <a:gd name="csY0" fmla="*/ 14850 h 58999"/>
                <a:gd name="csX1" fmla="*/ 66043 w 199596"/>
                <a:gd name="csY1" fmla="*/ 56858 h 58999"/>
                <a:gd name="csX2" fmla="*/ 127497 w 199596"/>
                <a:gd name="csY2" fmla="*/ 46072 h 58999"/>
                <a:gd name="csX3" fmla="*/ 199597 w 199596"/>
                <a:gd name="csY3" fmla="*/ 17208 h 58999"/>
                <a:gd name="csX4" fmla="*/ 0 w 199596"/>
                <a:gd name="csY4" fmla="*/ 14850 h 58999"/>
                <a:gd name="csX0" fmla="*/ 0 w 199597"/>
                <a:gd name="csY0" fmla="*/ 25660 h 69809"/>
                <a:gd name="csX1" fmla="*/ 66043 w 199597"/>
                <a:gd name="csY1" fmla="*/ 67668 h 69809"/>
                <a:gd name="csX2" fmla="*/ 127497 w 199597"/>
                <a:gd name="csY2" fmla="*/ 56882 h 69809"/>
                <a:gd name="csX3" fmla="*/ 199597 w 199597"/>
                <a:gd name="csY3" fmla="*/ 28018 h 69809"/>
                <a:gd name="csX4" fmla="*/ 0 w 199597"/>
                <a:gd name="csY4" fmla="*/ 25660 h 69809"/>
              </a:gdLst>
              <a:ahLst/>
              <a:cxnLst>
                <a:cxn ang="0">
                  <a:pos x="csX0" y="csY0"/>
                </a:cxn>
                <a:cxn ang="0">
                  <a:pos x="csX1" y="csY1"/>
                </a:cxn>
                <a:cxn ang="0">
                  <a:pos x="csX2" y="csY2"/>
                </a:cxn>
                <a:cxn ang="0">
                  <a:pos x="csX3" y="csY3"/>
                </a:cxn>
                <a:cxn ang="0">
                  <a:pos x="csX4" y="csY4"/>
                </a:cxn>
              </a:cxnLst>
              <a:rect l="l" t="t" r="r" b="b"/>
              <a:pathLst>
                <a:path w="199597" h="69809">
                  <a:moveTo>
                    <a:pt x="0" y="25660"/>
                  </a:moveTo>
                  <a:cubicBezTo>
                    <a:pt x="16284" y="46541"/>
                    <a:pt x="40394" y="61383"/>
                    <a:pt x="66043" y="67668"/>
                  </a:cubicBezTo>
                  <a:cubicBezTo>
                    <a:pt x="87635" y="72960"/>
                    <a:pt x="108667" y="68099"/>
                    <a:pt x="127497" y="56882"/>
                  </a:cubicBezTo>
                  <a:cubicBezTo>
                    <a:pt x="150370" y="43262"/>
                    <a:pt x="173372" y="33584"/>
                    <a:pt x="199597" y="28018"/>
                  </a:cubicBezTo>
                  <a:cubicBezTo>
                    <a:pt x="86988" y="-33617"/>
                    <a:pt x="0" y="25660"/>
                    <a:pt x="0" y="25660"/>
                  </a:cubicBez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5" name="Forme libre 27">
              <a:extLst>
                <a:ext uri="{FF2B5EF4-FFF2-40B4-BE49-F238E27FC236}">
                  <a16:creationId xmlns:a16="http://schemas.microsoft.com/office/drawing/2014/main" id="{4D217BF9-55F3-7AFF-2382-2A4D262E8DC6}"/>
                </a:ext>
              </a:extLst>
            </p:cNvPr>
            <p:cNvSpPr/>
            <p:nvPr/>
          </p:nvSpPr>
          <p:spPr>
            <a:xfrm>
              <a:off x="6983511" y="2353579"/>
              <a:ext cx="1980410" cy="571761"/>
            </a:xfrm>
            <a:custGeom>
              <a:avLst/>
              <a:gdLst>
                <a:gd name="csX0" fmla="*/ 199597 w 199596"/>
                <a:gd name="csY0" fmla="*/ 57626 h 57625"/>
                <a:gd name="csX1" fmla="*/ 0 w 199596"/>
                <a:gd name="csY1" fmla="*/ 55267 h 57625"/>
                <a:gd name="csX2" fmla="*/ 199597 w 199596"/>
                <a:gd name="csY2" fmla="*/ 57626 h 57625"/>
              </a:gdLst>
              <a:ahLst/>
              <a:cxnLst>
                <a:cxn ang="0">
                  <a:pos x="csX0" y="csY0"/>
                </a:cxn>
                <a:cxn ang="0">
                  <a:pos x="csX1" y="csY1"/>
                </a:cxn>
                <a:cxn ang="0">
                  <a:pos x="csX2" y="csY2"/>
                </a:cxn>
              </a:cxnLst>
              <a:rect l="l" t="t" r="r" b="b"/>
              <a:pathLst>
                <a:path w="199596" h="57625">
                  <a:moveTo>
                    <a:pt x="199597" y="57626"/>
                  </a:moveTo>
                  <a:cubicBezTo>
                    <a:pt x="97130" y="-70642"/>
                    <a:pt x="0" y="55267"/>
                    <a:pt x="0" y="55267"/>
                  </a:cubicBezTo>
                  <a:cubicBezTo>
                    <a:pt x="0" y="55267"/>
                    <a:pt x="79163" y="20349"/>
                    <a:pt x="199597" y="57626"/>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grpSp>
        <p:nvGrpSpPr>
          <p:cNvPr id="86" name="Group 85">
            <a:extLst>
              <a:ext uri="{FF2B5EF4-FFF2-40B4-BE49-F238E27FC236}">
                <a16:creationId xmlns:a16="http://schemas.microsoft.com/office/drawing/2014/main" id="{9C00E39B-A674-976D-7B14-CE69F6DC9F1C}"/>
              </a:ext>
            </a:extLst>
          </p:cNvPr>
          <p:cNvGrpSpPr/>
          <p:nvPr/>
        </p:nvGrpSpPr>
        <p:grpSpPr>
          <a:xfrm>
            <a:off x="4774936" y="4826966"/>
            <a:ext cx="2311986" cy="1142956"/>
            <a:chOff x="5214481" y="4456973"/>
            <a:chExt cx="2311986" cy="1142956"/>
          </a:xfrm>
        </p:grpSpPr>
        <p:sp>
          <p:nvSpPr>
            <p:cNvPr id="87" name="Forme libre 26">
              <a:extLst>
                <a:ext uri="{FF2B5EF4-FFF2-40B4-BE49-F238E27FC236}">
                  <a16:creationId xmlns:a16="http://schemas.microsoft.com/office/drawing/2014/main" id="{F4F18BEC-42C2-BFCF-7743-5F0FF2D9D866}"/>
                </a:ext>
              </a:extLst>
            </p:cNvPr>
            <p:cNvSpPr/>
            <p:nvPr/>
          </p:nvSpPr>
          <p:spPr>
            <a:xfrm>
              <a:off x="5214481" y="4785454"/>
              <a:ext cx="2311986" cy="814475"/>
            </a:xfrm>
            <a:custGeom>
              <a:avLst/>
              <a:gdLst>
                <a:gd name="csX0" fmla="*/ 0 w 233013"/>
                <a:gd name="csY0" fmla="*/ 7218 h 71352"/>
                <a:gd name="csX1" fmla="*/ 71236 w 233013"/>
                <a:gd name="csY1" fmla="*/ 65707 h 71352"/>
                <a:gd name="csX2" fmla="*/ 144616 w 233013"/>
                <a:gd name="csY2" fmla="*/ 61809 h 71352"/>
                <a:gd name="csX3" fmla="*/ 233014 w 233013"/>
                <a:gd name="csY3" fmla="*/ 38296 h 71352"/>
                <a:gd name="csX4" fmla="*/ 0 w 233013"/>
                <a:gd name="csY4" fmla="*/ 7218 h 71352"/>
                <a:gd name="csX0" fmla="*/ 0 w 233014"/>
                <a:gd name="csY0" fmla="*/ 17953 h 82087"/>
                <a:gd name="csX1" fmla="*/ 71236 w 233014"/>
                <a:gd name="csY1" fmla="*/ 76442 h 82087"/>
                <a:gd name="csX2" fmla="*/ 144616 w 233014"/>
                <a:gd name="csY2" fmla="*/ 72544 h 82087"/>
                <a:gd name="csX3" fmla="*/ 233014 w 233014"/>
                <a:gd name="csY3" fmla="*/ 49031 h 82087"/>
                <a:gd name="csX4" fmla="*/ 0 w 233014"/>
                <a:gd name="csY4" fmla="*/ 17953 h 82087"/>
              </a:gdLst>
              <a:ahLst/>
              <a:cxnLst>
                <a:cxn ang="0">
                  <a:pos x="csX0" y="csY0"/>
                </a:cxn>
                <a:cxn ang="0">
                  <a:pos x="csX1" y="csY1"/>
                </a:cxn>
                <a:cxn ang="0">
                  <a:pos x="csX2" y="csY2"/>
                </a:cxn>
                <a:cxn ang="0">
                  <a:pos x="csX3" y="csY3"/>
                </a:cxn>
                <a:cxn ang="0">
                  <a:pos x="csX4" y="csY4"/>
                </a:cxn>
              </a:cxnLst>
              <a:rect l="l" t="t" r="r" b="b"/>
              <a:pathLst>
                <a:path w="233014" h="82087">
                  <a:moveTo>
                    <a:pt x="0" y="17953"/>
                  </a:moveTo>
                  <a:cubicBezTo>
                    <a:pt x="16068" y="44688"/>
                    <a:pt x="42149" y="65440"/>
                    <a:pt x="71236" y="76442"/>
                  </a:cubicBezTo>
                  <a:cubicBezTo>
                    <a:pt x="95734" y="85703"/>
                    <a:pt x="120995" y="82985"/>
                    <a:pt x="144616" y="72544"/>
                  </a:cubicBezTo>
                  <a:cubicBezTo>
                    <a:pt x="173286" y="59860"/>
                    <a:pt x="201553" y="51806"/>
                    <a:pt x="233014" y="49031"/>
                  </a:cubicBezTo>
                  <a:cubicBezTo>
                    <a:pt x="94026" y="-38597"/>
                    <a:pt x="0" y="17953"/>
                    <a:pt x="0" y="17953"/>
                  </a:cubicBez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8" name="Forme libre 25">
              <a:extLst>
                <a:ext uri="{FF2B5EF4-FFF2-40B4-BE49-F238E27FC236}">
                  <a16:creationId xmlns:a16="http://schemas.microsoft.com/office/drawing/2014/main" id="{D0610702-315F-5D8A-9286-1AAD37DE80FD}"/>
                </a:ext>
              </a:extLst>
            </p:cNvPr>
            <p:cNvSpPr/>
            <p:nvPr/>
          </p:nvSpPr>
          <p:spPr>
            <a:xfrm>
              <a:off x="5214481" y="4456973"/>
              <a:ext cx="2311976" cy="814971"/>
            </a:xfrm>
            <a:custGeom>
              <a:avLst/>
              <a:gdLst>
                <a:gd name="csX0" fmla="*/ 233014 w 233013"/>
                <a:gd name="csY0" fmla="*/ 82137 h 82137"/>
                <a:gd name="csX1" fmla="*/ 0 w 233013"/>
                <a:gd name="csY1" fmla="*/ 51059 h 82137"/>
                <a:gd name="csX2" fmla="*/ 233014 w 233013"/>
                <a:gd name="csY2" fmla="*/ 82137 h 82137"/>
              </a:gdLst>
              <a:ahLst/>
              <a:cxnLst>
                <a:cxn ang="0">
                  <a:pos x="csX0" y="csY0"/>
                </a:cxn>
                <a:cxn ang="0">
                  <a:pos x="csX1" y="csY1"/>
                </a:cxn>
                <a:cxn ang="0">
                  <a:pos x="csX2" y="csY2"/>
                </a:cxn>
              </a:cxnLst>
              <a:rect l="l" t="t" r="r" b="b"/>
              <a:pathLst>
                <a:path w="233013" h="82137">
                  <a:moveTo>
                    <a:pt x="233014" y="82137"/>
                  </a:moveTo>
                  <a:cubicBezTo>
                    <a:pt x="131424" y="-82357"/>
                    <a:pt x="0" y="51059"/>
                    <a:pt x="0" y="51059"/>
                  </a:cubicBezTo>
                  <a:cubicBezTo>
                    <a:pt x="0" y="51059"/>
                    <a:pt x="97504" y="21462"/>
                    <a:pt x="233014" y="82137"/>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grpSp>
        <p:nvGrpSpPr>
          <p:cNvPr id="89" name="Group 88">
            <a:extLst>
              <a:ext uri="{FF2B5EF4-FFF2-40B4-BE49-F238E27FC236}">
                <a16:creationId xmlns:a16="http://schemas.microsoft.com/office/drawing/2014/main" id="{8F33B591-28C1-FA34-2F90-32F17690877F}"/>
              </a:ext>
            </a:extLst>
          </p:cNvPr>
          <p:cNvGrpSpPr/>
          <p:nvPr/>
        </p:nvGrpSpPr>
        <p:grpSpPr>
          <a:xfrm>
            <a:off x="2962378" y="3728343"/>
            <a:ext cx="2320400" cy="1190155"/>
            <a:chOff x="3401923" y="3358350"/>
            <a:chExt cx="2320400" cy="1190155"/>
          </a:xfrm>
        </p:grpSpPr>
        <p:sp>
          <p:nvSpPr>
            <p:cNvPr id="90" name="Forme libre 24">
              <a:extLst>
                <a:ext uri="{FF2B5EF4-FFF2-40B4-BE49-F238E27FC236}">
                  <a16:creationId xmlns:a16="http://schemas.microsoft.com/office/drawing/2014/main" id="{63FC4E3C-223E-35C4-BA7C-AAB66D78D4CF}"/>
                </a:ext>
              </a:extLst>
            </p:cNvPr>
            <p:cNvSpPr/>
            <p:nvPr/>
          </p:nvSpPr>
          <p:spPr>
            <a:xfrm>
              <a:off x="3401923" y="3749360"/>
              <a:ext cx="2320400" cy="799145"/>
            </a:xfrm>
            <a:custGeom>
              <a:avLst/>
              <a:gdLst>
                <a:gd name="csX0" fmla="*/ 233862 w 233862"/>
                <a:gd name="csY0" fmla="*/ 32050 h 73068"/>
                <a:gd name="csX1" fmla="*/ 150960 w 233862"/>
                <a:gd name="csY1" fmla="*/ 72361 h 73068"/>
                <a:gd name="csX2" fmla="*/ 80500 w 233862"/>
                <a:gd name="csY2" fmla="*/ 51508 h 73068"/>
                <a:gd name="csX3" fmla="*/ 0 w 233862"/>
                <a:gd name="csY3" fmla="*/ 8076 h 73068"/>
                <a:gd name="csX4" fmla="*/ 233848 w 233862"/>
                <a:gd name="csY4" fmla="*/ 32065 h 73068"/>
                <a:gd name="csX0" fmla="*/ 233862 w 233862"/>
                <a:gd name="csY0" fmla="*/ 39524 h 80542"/>
                <a:gd name="csX1" fmla="*/ 150960 w 233862"/>
                <a:gd name="csY1" fmla="*/ 79835 h 80542"/>
                <a:gd name="csX2" fmla="*/ 80500 w 233862"/>
                <a:gd name="csY2" fmla="*/ 58982 h 80542"/>
                <a:gd name="csX3" fmla="*/ 0 w 233862"/>
                <a:gd name="csY3" fmla="*/ 15550 h 80542"/>
                <a:gd name="csX4" fmla="*/ 233848 w 233862"/>
                <a:gd name="csY4" fmla="*/ 39539 h 80542"/>
                <a:gd name="csX5" fmla="*/ 233862 w 233862"/>
                <a:gd name="csY5" fmla="*/ 39524 h 80542"/>
              </a:gdLst>
              <a:ahLst/>
              <a:cxnLst>
                <a:cxn ang="0">
                  <a:pos x="csX0" y="csY0"/>
                </a:cxn>
                <a:cxn ang="0">
                  <a:pos x="csX1" y="csY1"/>
                </a:cxn>
                <a:cxn ang="0">
                  <a:pos x="csX2" y="csY2"/>
                </a:cxn>
                <a:cxn ang="0">
                  <a:pos x="csX3" y="csY3"/>
                </a:cxn>
                <a:cxn ang="0">
                  <a:pos x="csX4" y="csY4"/>
                </a:cxn>
                <a:cxn ang="0">
                  <a:pos x="csX5" y="csY5"/>
                </a:cxn>
              </a:cxnLst>
              <a:rect l="l" t="t" r="r" b="b"/>
              <a:pathLst>
                <a:path w="233862" h="80542">
                  <a:moveTo>
                    <a:pt x="233862" y="39524"/>
                  </a:moveTo>
                  <a:cubicBezTo>
                    <a:pt x="212011" y="61787"/>
                    <a:pt x="181816" y="75909"/>
                    <a:pt x="150960" y="79835"/>
                  </a:cubicBezTo>
                  <a:cubicBezTo>
                    <a:pt x="124980" y="83143"/>
                    <a:pt x="101043" y="74629"/>
                    <a:pt x="80500" y="58982"/>
                  </a:cubicBezTo>
                  <a:cubicBezTo>
                    <a:pt x="55570" y="39970"/>
                    <a:pt x="29950" y="25574"/>
                    <a:pt x="0" y="15550"/>
                  </a:cubicBezTo>
                  <a:cubicBezTo>
                    <a:pt x="148518" y="-30190"/>
                    <a:pt x="233848" y="39539"/>
                    <a:pt x="233848" y="39539"/>
                  </a:cubicBezTo>
                  <a:cubicBezTo>
                    <a:pt x="233853" y="39534"/>
                    <a:pt x="233857" y="39529"/>
                    <a:pt x="233862" y="39524"/>
                  </a:cubicBez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91" name="Forme libre 23">
              <a:extLst>
                <a:ext uri="{FF2B5EF4-FFF2-40B4-BE49-F238E27FC236}">
                  <a16:creationId xmlns:a16="http://schemas.microsoft.com/office/drawing/2014/main" id="{7D68EC98-49BC-2C9A-00D1-95C251290D4C}"/>
                </a:ext>
              </a:extLst>
            </p:cNvPr>
            <p:cNvSpPr/>
            <p:nvPr/>
          </p:nvSpPr>
          <p:spPr>
            <a:xfrm>
              <a:off x="3402062" y="3358350"/>
              <a:ext cx="2320261" cy="783171"/>
            </a:xfrm>
            <a:custGeom>
              <a:avLst/>
              <a:gdLst>
                <a:gd name="csX0" fmla="*/ 0 w 233848"/>
                <a:gd name="csY0" fmla="*/ 54944 h 78932"/>
                <a:gd name="csX1" fmla="*/ 233848 w 233848"/>
                <a:gd name="csY1" fmla="*/ 78932 h 78932"/>
                <a:gd name="csX2" fmla="*/ 0 w 233848"/>
                <a:gd name="csY2" fmla="*/ 54944 h 78932"/>
              </a:gdLst>
              <a:ahLst/>
              <a:cxnLst>
                <a:cxn ang="0">
                  <a:pos x="csX0" y="csY0"/>
                </a:cxn>
                <a:cxn ang="0">
                  <a:pos x="csX1" y="csY1"/>
                </a:cxn>
                <a:cxn ang="0">
                  <a:pos x="csX2" y="csY2"/>
                </a:cxn>
              </a:cxnLst>
              <a:rect l="l" t="t" r="r" b="b"/>
              <a:pathLst>
                <a:path w="233848" h="78932">
                  <a:moveTo>
                    <a:pt x="0" y="54944"/>
                  </a:moveTo>
                  <a:cubicBezTo>
                    <a:pt x="137092" y="-81392"/>
                    <a:pt x="233848" y="78932"/>
                    <a:pt x="233848" y="78932"/>
                  </a:cubicBezTo>
                  <a:cubicBezTo>
                    <a:pt x="233848" y="78932"/>
                    <a:pt x="145911" y="27461"/>
                    <a:pt x="0" y="54944"/>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grpSp>
        <p:nvGrpSpPr>
          <p:cNvPr id="92" name="Group 91">
            <a:extLst>
              <a:ext uri="{FF2B5EF4-FFF2-40B4-BE49-F238E27FC236}">
                <a16:creationId xmlns:a16="http://schemas.microsoft.com/office/drawing/2014/main" id="{46A55A44-E605-CBFA-7896-A0A7ACBAF413}"/>
              </a:ext>
            </a:extLst>
          </p:cNvPr>
          <p:cNvGrpSpPr/>
          <p:nvPr/>
        </p:nvGrpSpPr>
        <p:grpSpPr>
          <a:xfrm>
            <a:off x="4171038" y="2817574"/>
            <a:ext cx="1986690" cy="1019168"/>
            <a:chOff x="4610583" y="2447581"/>
            <a:chExt cx="1986690" cy="1019168"/>
          </a:xfrm>
        </p:grpSpPr>
        <p:sp>
          <p:nvSpPr>
            <p:cNvPr id="93" name="Forme libre 22">
              <a:extLst>
                <a:ext uri="{FF2B5EF4-FFF2-40B4-BE49-F238E27FC236}">
                  <a16:creationId xmlns:a16="http://schemas.microsoft.com/office/drawing/2014/main" id="{8AF3D101-6916-BBF6-43FC-7A47AB0E0B4F}"/>
                </a:ext>
              </a:extLst>
            </p:cNvPr>
            <p:cNvSpPr/>
            <p:nvPr/>
          </p:nvSpPr>
          <p:spPr>
            <a:xfrm>
              <a:off x="4610583" y="2800372"/>
              <a:ext cx="1986690" cy="666377"/>
            </a:xfrm>
            <a:custGeom>
              <a:avLst/>
              <a:gdLst>
                <a:gd name="csX0" fmla="*/ 200229 w 200229"/>
                <a:gd name="csY0" fmla="*/ 27451 h 62572"/>
                <a:gd name="csX1" fmla="*/ 129252 w 200229"/>
                <a:gd name="csY1" fmla="*/ 61966 h 62572"/>
                <a:gd name="csX2" fmla="*/ 68920 w 200229"/>
                <a:gd name="csY2" fmla="*/ 44105 h 62572"/>
                <a:gd name="csX3" fmla="*/ 0 w 200229"/>
                <a:gd name="csY3" fmla="*/ 6914 h 62572"/>
                <a:gd name="csX4" fmla="*/ 200229 w 200229"/>
                <a:gd name="csY4" fmla="*/ 27451 h 62572"/>
                <a:gd name="csX0" fmla="*/ 200229 w 200229"/>
                <a:gd name="csY0" fmla="*/ 32040 h 67161"/>
                <a:gd name="csX1" fmla="*/ 129252 w 200229"/>
                <a:gd name="csY1" fmla="*/ 66555 h 67161"/>
                <a:gd name="csX2" fmla="*/ 68920 w 200229"/>
                <a:gd name="csY2" fmla="*/ 48694 h 67161"/>
                <a:gd name="csX3" fmla="*/ 0 w 200229"/>
                <a:gd name="csY3" fmla="*/ 11503 h 67161"/>
                <a:gd name="csX4" fmla="*/ 200229 w 200229"/>
                <a:gd name="csY4" fmla="*/ 32040 h 67161"/>
              </a:gdLst>
              <a:ahLst/>
              <a:cxnLst>
                <a:cxn ang="0">
                  <a:pos x="csX0" y="csY0"/>
                </a:cxn>
                <a:cxn ang="0">
                  <a:pos x="csX1" y="csY1"/>
                </a:cxn>
                <a:cxn ang="0">
                  <a:pos x="csX2" y="csY2"/>
                </a:cxn>
                <a:cxn ang="0">
                  <a:pos x="csX3" y="csY3"/>
                </a:cxn>
                <a:cxn ang="0">
                  <a:pos x="csX4" y="csY4"/>
                </a:cxn>
              </a:cxnLst>
              <a:rect l="l" t="t" r="r" b="b"/>
              <a:pathLst>
                <a:path w="200229" h="67161">
                  <a:moveTo>
                    <a:pt x="200229" y="32040"/>
                  </a:moveTo>
                  <a:cubicBezTo>
                    <a:pt x="181514" y="51095"/>
                    <a:pt x="155664" y="63190"/>
                    <a:pt x="129252" y="66555"/>
                  </a:cubicBezTo>
                  <a:cubicBezTo>
                    <a:pt x="107012" y="69388"/>
                    <a:pt x="86513" y="62097"/>
                    <a:pt x="68920" y="48694"/>
                  </a:cubicBezTo>
                  <a:cubicBezTo>
                    <a:pt x="47572" y="32414"/>
                    <a:pt x="25635" y="20089"/>
                    <a:pt x="0" y="11503"/>
                  </a:cubicBezTo>
                  <a:cubicBezTo>
                    <a:pt x="134500" y="-23327"/>
                    <a:pt x="200229" y="32040"/>
                    <a:pt x="200229" y="32040"/>
                  </a:cubicBez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94" name="Forme libre 21">
              <a:extLst>
                <a:ext uri="{FF2B5EF4-FFF2-40B4-BE49-F238E27FC236}">
                  <a16:creationId xmlns:a16="http://schemas.microsoft.com/office/drawing/2014/main" id="{5ED0DEF0-87B7-F2D8-8193-D0F763902A2D}"/>
                </a:ext>
              </a:extLst>
            </p:cNvPr>
            <p:cNvSpPr/>
            <p:nvPr/>
          </p:nvSpPr>
          <p:spPr>
            <a:xfrm>
              <a:off x="4610583" y="2447581"/>
              <a:ext cx="1986690" cy="670545"/>
            </a:xfrm>
            <a:custGeom>
              <a:avLst/>
              <a:gdLst>
                <a:gd name="csX0" fmla="*/ 0 w 200229"/>
                <a:gd name="csY0" fmla="*/ 47045 h 67581"/>
                <a:gd name="csX1" fmla="*/ 200229 w 200229"/>
                <a:gd name="csY1" fmla="*/ 67581 h 67581"/>
                <a:gd name="csX2" fmla="*/ 0 w 200229"/>
                <a:gd name="csY2" fmla="*/ 47045 h 67581"/>
              </a:gdLst>
              <a:ahLst/>
              <a:cxnLst>
                <a:cxn ang="0">
                  <a:pos x="csX0" y="csY0"/>
                </a:cxn>
                <a:cxn ang="0">
                  <a:pos x="csX1" y="csY1"/>
                </a:cxn>
                <a:cxn ang="0">
                  <a:pos x="csX2" y="csY2"/>
                </a:cxn>
              </a:cxnLst>
              <a:rect l="l" t="t" r="r" b="b"/>
              <a:pathLst>
                <a:path w="200229" h="67581">
                  <a:moveTo>
                    <a:pt x="0" y="47045"/>
                  </a:moveTo>
                  <a:cubicBezTo>
                    <a:pt x="117384" y="-69689"/>
                    <a:pt x="200229" y="67581"/>
                    <a:pt x="200229" y="67581"/>
                  </a:cubicBezTo>
                  <a:cubicBezTo>
                    <a:pt x="200229" y="67581"/>
                    <a:pt x="124936" y="23517"/>
                    <a:pt x="0" y="47045"/>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grpSp>
        <p:nvGrpSpPr>
          <p:cNvPr id="95" name="Group 94">
            <a:extLst>
              <a:ext uri="{FF2B5EF4-FFF2-40B4-BE49-F238E27FC236}">
                <a16:creationId xmlns:a16="http://schemas.microsoft.com/office/drawing/2014/main" id="{274AEFD5-DEA4-FA2B-0AC1-F303261D4A1E}"/>
              </a:ext>
            </a:extLst>
          </p:cNvPr>
          <p:cNvGrpSpPr/>
          <p:nvPr/>
        </p:nvGrpSpPr>
        <p:grpSpPr>
          <a:xfrm>
            <a:off x="5071388" y="2097697"/>
            <a:ext cx="1766182" cy="936100"/>
            <a:chOff x="5510933" y="1727704"/>
            <a:chExt cx="1766182" cy="936100"/>
          </a:xfrm>
        </p:grpSpPr>
        <p:sp>
          <p:nvSpPr>
            <p:cNvPr id="96" name="Forme libre 20">
              <a:extLst>
                <a:ext uri="{FF2B5EF4-FFF2-40B4-BE49-F238E27FC236}">
                  <a16:creationId xmlns:a16="http://schemas.microsoft.com/office/drawing/2014/main" id="{4BBCF9D8-70CE-41A6-B766-21BDA54E5073}"/>
                </a:ext>
              </a:extLst>
            </p:cNvPr>
            <p:cNvSpPr/>
            <p:nvPr/>
          </p:nvSpPr>
          <p:spPr>
            <a:xfrm>
              <a:off x="5510933" y="2036688"/>
              <a:ext cx="1766182" cy="627116"/>
            </a:xfrm>
            <a:custGeom>
              <a:avLst/>
              <a:gdLst>
                <a:gd name="csX0" fmla="*/ 178005 w 178004"/>
                <a:gd name="csY0" fmla="*/ 34857 h 60773"/>
                <a:gd name="csX1" fmla="*/ 111904 w 178004"/>
                <a:gd name="csY1" fmla="*/ 60700 h 60773"/>
                <a:gd name="csX2" fmla="*/ 59109 w 178004"/>
                <a:gd name="csY2" fmla="*/ 40364 h 60773"/>
                <a:gd name="csX3" fmla="*/ 0 w 178004"/>
                <a:gd name="csY3" fmla="*/ 2081 h 60773"/>
                <a:gd name="csX4" fmla="*/ 178005 w 178004"/>
                <a:gd name="csY4" fmla="*/ 34857 h 60773"/>
                <a:gd name="csX0" fmla="*/ 178005 w 178005"/>
                <a:gd name="csY0" fmla="*/ 37288 h 63204"/>
                <a:gd name="csX1" fmla="*/ 111904 w 178005"/>
                <a:gd name="csY1" fmla="*/ 63131 h 63204"/>
                <a:gd name="csX2" fmla="*/ 59109 w 178005"/>
                <a:gd name="csY2" fmla="*/ 42795 h 63204"/>
                <a:gd name="csX3" fmla="*/ 0 w 178005"/>
                <a:gd name="csY3" fmla="*/ 4512 h 63204"/>
                <a:gd name="csX4" fmla="*/ 178005 w 178005"/>
                <a:gd name="csY4" fmla="*/ 37288 h 63204"/>
              </a:gdLst>
              <a:ahLst/>
              <a:cxnLst>
                <a:cxn ang="0">
                  <a:pos x="csX0" y="csY0"/>
                </a:cxn>
                <a:cxn ang="0">
                  <a:pos x="csX1" y="csY1"/>
                </a:cxn>
                <a:cxn ang="0">
                  <a:pos x="csX2" y="csY2"/>
                </a:cxn>
                <a:cxn ang="0">
                  <a:pos x="csX3" y="csY3"/>
                </a:cxn>
                <a:cxn ang="0">
                  <a:pos x="csX4" y="csY4"/>
                </a:cxn>
              </a:cxnLst>
              <a:rect l="l" t="t" r="r" b="b"/>
              <a:pathLst>
                <a:path w="178005" h="63204">
                  <a:moveTo>
                    <a:pt x="178005" y="37288"/>
                  </a:moveTo>
                  <a:cubicBezTo>
                    <a:pt x="159864" y="53021"/>
                    <a:pt x="135827" y="62009"/>
                    <a:pt x="111904" y="63131"/>
                  </a:cubicBezTo>
                  <a:cubicBezTo>
                    <a:pt x="91764" y="64066"/>
                    <a:pt x="73912" y="56069"/>
                    <a:pt x="59109" y="42795"/>
                  </a:cubicBezTo>
                  <a:cubicBezTo>
                    <a:pt x="41142" y="26674"/>
                    <a:pt x="22369" y="14047"/>
                    <a:pt x="0" y="4512"/>
                  </a:cubicBezTo>
                  <a:cubicBezTo>
                    <a:pt x="127584" y="-15450"/>
                    <a:pt x="178005" y="37288"/>
                    <a:pt x="178005" y="37288"/>
                  </a:cubicBez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97" name="Forme libre 19">
              <a:extLst>
                <a:ext uri="{FF2B5EF4-FFF2-40B4-BE49-F238E27FC236}">
                  <a16:creationId xmlns:a16="http://schemas.microsoft.com/office/drawing/2014/main" id="{872AC59D-E865-1B4A-1B1D-AD0EBF081435}"/>
                </a:ext>
              </a:extLst>
            </p:cNvPr>
            <p:cNvSpPr/>
            <p:nvPr/>
          </p:nvSpPr>
          <p:spPr>
            <a:xfrm>
              <a:off x="5510933" y="1727704"/>
              <a:ext cx="1766172" cy="678949"/>
            </a:xfrm>
            <a:custGeom>
              <a:avLst/>
              <a:gdLst>
                <a:gd name="csX0" fmla="*/ 0 w 178004"/>
                <a:gd name="csY0" fmla="*/ 35653 h 68428"/>
                <a:gd name="csX1" fmla="*/ 178005 w 178004"/>
                <a:gd name="csY1" fmla="*/ 68428 h 68428"/>
                <a:gd name="csX2" fmla="*/ 0 w 178004"/>
                <a:gd name="csY2" fmla="*/ 35653 h 68428"/>
              </a:gdLst>
              <a:ahLst/>
              <a:cxnLst>
                <a:cxn ang="0">
                  <a:pos x="csX0" y="csY0"/>
                </a:cxn>
                <a:cxn ang="0">
                  <a:pos x="csX1" y="csY1"/>
                </a:cxn>
                <a:cxn ang="0">
                  <a:pos x="csX2" y="csY2"/>
                </a:cxn>
              </a:cxnLst>
              <a:rect l="l" t="t" r="r" b="b"/>
              <a:pathLst>
                <a:path w="178004" h="68428">
                  <a:moveTo>
                    <a:pt x="0" y="35653"/>
                  </a:moveTo>
                  <a:cubicBezTo>
                    <a:pt x="113587" y="-60559"/>
                    <a:pt x="178005" y="68428"/>
                    <a:pt x="178005" y="68428"/>
                  </a:cubicBezTo>
                  <a:cubicBezTo>
                    <a:pt x="178005" y="68428"/>
                    <a:pt x="113673" y="23530"/>
                    <a:pt x="0" y="35653"/>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grpSp>
        <p:nvGrpSpPr>
          <p:cNvPr id="98" name="Group 97">
            <a:extLst>
              <a:ext uri="{FF2B5EF4-FFF2-40B4-BE49-F238E27FC236}">
                <a16:creationId xmlns:a16="http://schemas.microsoft.com/office/drawing/2014/main" id="{A737C427-57C9-19CD-15A1-E5F4A00BB323}"/>
              </a:ext>
            </a:extLst>
          </p:cNvPr>
          <p:cNvGrpSpPr/>
          <p:nvPr/>
        </p:nvGrpSpPr>
        <p:grpSpPr>
          <a:xfrm>
            <a:off x="6021141" y="1470283"/>
            <a:ext cx="1516532" cy="938094"/>
            <a:chOff x="6460686" y="1100290"/>
            <a:chExt cx="1516532" cy="938094"/>
          </a:xfrm>
        </p:grpSpPr>
        <p:sp>
          <p:nvSpPr>
            <p:cNvPr id="99" name="Forme libre 18">
              <a:extLst>
                <a:ext uri="{FF2B5EF4-FFF2-40B4-BE49-F238E27FC236}">
                  <a16:creationId xmlns:a16="http://schemas.microsoft.com/office/drawing/2014/main" id="{8775266F-9687-FCB6-A8D6-4B648579B770}"/>
                </a:ext>
              </a:extLst>
            </p:cNvPr>
            <p:cNvSpPr/>
            <p:nvPr/>
          </p:nvSpPr>
          <p:spPr>
            <a:xfrm>
              <a:off x="6460686" y="1271674"/>
              <a:ext cx="1516532" cy="766710"/>
            </a:xfrm>
            <a:custGeom>
              <a:avLst/>
              <a:gdLst>
                <a:gd name="csX0" fmla="*/ 152844 w 152844"/>
                <a:gd name="csY0" fmla="*/ 66097 h 77273"/>
                <a:gd name="csX1" fmla="*/ 88240 w 152844"/>
                <a:gd name="csY1" fmla="*/ 75632 h 77273"/>
                <a:gd name="csX2" fmla="*/ 45098 w 152844"/>
                <a:gd name="csY2" fmla="*/ 46510 h 77273"/>
                <a:gd name="csX3" fmla="*/ 0 w 152844"/>
                <a:gd name="csY3" fmla="*/ 0 h 77273"/>
                <a:gd name="csX4" fmla="*/ 152844 w 152844"/>
                <a:gd name="csY4" fmla="*/ 66111 h 77273"/>
                <a:gd name="csX0" fmla="*/ 152844 w 152844"/>
                <a:gd name="csY0" fmla="*/ 66097 h 77273"/>
                <a:gd name="csX1" fmla="*/ 88240 w 152844"/>
                <a:gd name="csY1" fmla="*/ 75632 h 77273"/>
                <a:gd name="csX2" fmla="*/ 45098 w 152844"/>
                <a:gd name="csY2" fmla="*/ 46510 h 77273"/>
                <a:gd name="csX3" fmla="*/ 0 w 152844"/>
                <a:gd name="csY3" fmla="*/ 0 h 77273"/>
                <a:gd name="csX4" fmla="*/ 152844 w 152844"/>
                <a:gd name="csY4" fmla="*/ 66111 h 77273"/>
                <a:gd name="csX5" fmla="*/ 152844 w 152844"/>
                <a:gd name="csY5" fmla="*/ 66097 h 77273"/>
              </a:gdLst>
              <a:ahLst/>
              <a:cxnLst>
                <a:cxn ang="0">
                  <a:pos x="csX0" y="csY0"/>
                </a:cxn>
                <a:cxn ang="0">
                  <a:pos x="csX1" y="csY1"/>
                </a:cxn>
                <a:cxn ang="0">
                  <a:pos x="csX2" y="csY2"/>
                </a:cxn>
                <a:cxn ang="0">
                  <a:pos x="csX3" y="csY3"/>
                </a:cxn>
                <a:cxn ang="0">
                  <a:pos x="csX4" y="csY4"/>
                </a:cxn>
                <a:cxn ang="0">
                  <a:pos x="csX5" y="csY5"/>
                </a:cxn>
              </a:cxnLst>
              <a:rect l="l" t="t" r="r" b="b"/>
              <a:pathLst>
                <a:path w="152844" h="77273">
                  <a:moveTo>
                    <a:pt x="152844" y="66097"/>
                  </a:moveTo>
                  <a:cubicBezTo>
                    <a:pt x="133338" y="76466"/>
                    <a:pt x="109919" y="79558"/>
                    <a:pt x="88240" y="75632"/>
                  </a:cubicBezTo>
                  <a:cubicBezTo>
                    <a:pt x="69985" y="72324"/>
                    <a:pt x="55628" y="61466"/>
                    <a:pt x="45098" y="46510"/>
                  </a:cubicBezTo>
                  <a:cubicBezTo>
                    <a:pt x="32309" y="28346"/>
                    <a:pt x="18082" y="13159"/>
                    <a:pt x="0" y="0"/>
                  </a:cubicBezTo>
                  <a:cubicBezTo>
                    <a:pt x="111393" y="2136"/>
                    <a:pt x="152844" y="66111"/>
                    <a:pt x="152844" y="66111"/>
                  </a:cubicBezTo>
                  <a:lnTo>
                    <a:pt x="152844" y="66097"/>
                  </a:lnTo>
                  <a:close/>
                </a:path>
              </a:pathLst>
            </a:custGeom>
            <a:solidFill>
              <a:srgbClr val="6EA56C"/>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00" name="Forme libre 17">
              <a:extLst>
                <a:ext uri="{FF2B5EF4-FFF2-40B4-BE49-F238E27FC236}">
                  <a16:creationId xmlns:a16="http://schemas.microsoft.com/office/drawing/2014/main" id="{52A755DC-66C1-2E4E-C377-61AC011F9B23}"/>
                </a:ext>
              </a:extLst>
            </p:cNvPr>
            <p:cNvSpPr/>
            <p:nvPr/>
          </p:nvSpPr>
          <p:spPr>
            <a:xfrm>
              <a:off x="6460686" y="1100290"/>
              <a:ext cx="1516532" cy="827195"/>
            </a:xfrm>
            <a:custGeom>
              <a:avLst/>
              <a:gdLst>
                <a:gd name="csX0" fmla="*/ 0 w 152844"/>
                <a:gd name="csY0" fmla="*/ 17258 h 83369"/>
                <a:gd name="csX1" fmla="*/ 152844 w 152844"/>
                <a:gd name="csY1" fmla="*/ 83370 h 83369"/>
                <a:gd name="csX2" fmla="*/ 0 w 152844"/>
                <a:gd name="csY2" fmla="*/ 17258 h 83369"/>
              </a:gdLst>
              <a:ahLst/>
              <a:cxnLst>
                <a:cxn ang="0">
                  <a:pos x="csX0" y="csY0"/>
                </a:cxn>
                <a:cxn ang="0">
                  <a:pos x="csX1" y="csY1"/>
                </a:cxn>
                <a:cxn ang="0">
                  <a:pos x="csX2" y="csY2"/>
                </a:cxn>
              </a:cxnLst>
              <a:rect l="l" t="t" r="r" b="b"/>
              <a:pathLst>
                <a:path w="152844" h="83369">
                  <a:moveTo>
                    <a:pt x="0" y="17258"/>
                  </a:moveTo>
                  <a:cubicBezTo>
                    <a:pt x="121715" y="-45574"/>
                    <a:pt x="152844" y="83370"/>
                    <a:pt x="152844" y="83370"/>
                  </a:cubicBezTo>
                  <a:cubicBezTo>
                    <a:pt x="152844" y="83370"/>
                    <a:pt x="104438" y="29842"/>
                    <a:pt x="0" y="17258"/>
                  </a:cubicBezTo>
                  <a:close/>
                </a:path>
              </a:pathLst>
            </a:custGeom>
            <a:solidFill>
              <a:srgbClr val="6EA56C">
                <a:lumMod val="75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grpSp>
      <p:sp>
        <p:nvSpPr>
          <p:cNvPr id="101" name="Forme libre 12">
            <a:extLst>
              <a:ext uri="{FF2B5EF4-FFF2-40B4-BE49-F238E27FC236}">
                <a16:creationId xmlns:a16="http://schemas.microsoft.com/office/drawing/2014/main" id="{F9B3E7E1-75C3-BFE6-6C55-FF446B506A26}"/>
              </a:ext>
            </a:extLst>
          </p:cNvPr>
          <p:cNvSpPr/>
          <p:nvPr/>
        </p:nvSpPr>
        <p:spPr>
          <a:xfrm>
            <a:off x="7492994" y="1869975"/>
            <a:ext cx="230728" cy="346599"/>
          </a:xfrm>
          <a:custGeom>
            <a:avLst/>
            <a:gdLst>
              <a:gd name="csX0" fmla="*/ 21161 w 23254"/>
              <a:gd name="csY0" fmla="*/ 34458 h 34932"/>
              <a:gd name="csX1" fmla="*/ 21233 w 23254"/>
              <a:gd name="csY1" fmla="*/ 34458 h 34932"/>
              <a:gd name="csX2" fmla="*/ 21218 w 23254"/>
              <a:gd name="csY2" fmla="*/ 34314 h 34932"/>
              <a:gd name="csX3" fmla="*/ 20427 w 23254"/>
              <a:gd name="csY3" fmla="*/ 11275 h 34932"/>
              <a:gd name="csX4" fmla="*/ 244 w 23254"/>
              <a:gd name="csY4" fmla="*/ 29 h 34932"/>
              <a:gd name="csX5" fmla="*/ 0 w 23254"/>
              <a:gd name="csY5" fmla="*/ 0 h 34932"/>
              <a:gd name="csX6" fmla="*/ 86 w 23254"/>
              <a:gd name="csY6" fmla="*/ 244 h 34932"/>
              <a:gd name="csX7" fmla="*/ 2489 w 23254"/>
              <a:gd name="csY7" fmla="*/ 15561 h 34932"/>
              <a:gd name="csX8" fmla="*/ 6962 w 23254"/>
              <a:gd name="csY8" fmla="*/ 27353 h 34932"/>
              <a:gd name="csX9" fmla="*/ 10343 w 23254"/>
              <a:gd name="csY9" fmla="*/ 30215 h 34932"/>
              <a:gd name="csX10" fmla="*/ 20931 w 23254"/>
              <a:gd name="csY10" fmla="*/ 34443 h 34932"/>
              <a:gd name="csX11" fmla="*/ 20988 w 23254"/>
              <a:gd name="csY11" fmla="*/ 34932 h 34932"/>
              <a:gd name="csX12" fmla="*/ 21175 w 23254"/>
              <a:gd name="csY12" fmla="*/ 34472 h 349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3254" h="34932">
                <a:moveTo>
                  <a:pt x="21161" y="34458"/>
                </a:moveTo>
                <a:lnTo>
                  <a:pt x="21233" y="34458"/>
                </a:lnTo>
                <a:cubicBezTo>
                  <a:pt x="21233" y="34458"/>
                  <a:pt x="21218" y="34314"/>
                  <a:pt x="21218" y="34314"/>
                </a:cubicBezTo>
                <a:cubicBezTo>
                  <a:pt x="21520" y="33538"/>
                  <a:pt x="26109" y="21025"/>
                  <a:pt x="20427" y="11275"/>
                </a:cubicBezTo>
                <a:cubicBezTo>
                  <a:pt x="16874" y="5177"/>
                  <a:pt x="10070" y="1395"/>
                  <a:pt x="244" y="29"/>
                </a:cubicBezTo>
                <a:lnTo>
                  <a:pt x="0" y="0"/>
                </a:lnTo>
                <a:lnTo>
                  <a:pt x="86" y="244"/>
                </a:lnTo>
                <a:cubicBezTo>
                  <a:pt x="1726" y="5077"/>
                  <a:pt x="2489" y="9952"/>
                  <a:pt x="2489" y="15561"/>
                </a:cubicBezTo>
                <a:cubicBezTo>
                  <a:pt x="2489" y="20292"/>
                  <a:pt x="4028" y="24362"/>
                  <a:pt x="6962" y="27353"/>
                </a:cubicBezTo>
                <a:cubicBezTo>
                  <a:pt x="7998" y="28403"/>
                  <a:pt x="9134" y="29367"/>
                  <a:pt x="10343" y="30215"/>
                </a:cubicBezTo>
                <a:cubicBezTo>
                  <a:pt x="13536" y="32459"/>
                  <a:pt x="17219" y="33954"/>
                  <a:pt x="20931" y="34443"/>
                </a:cubicBezTo>
                <a:lnTo>
                  <a:pt x="20988" y="34932"/>
                </a:lnTo>
                <a:lnTo>
                  <a:pt x="21175" y="34472"/>
                </a:lnTo>
                <a:close/>
              </a:path>
            </a:pathLst>
          </a:custGeom>
          <a:solidFill>
            <a:srgbClr val="6EA56C">
              <a:lumMod val="50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02" name="Forme libre 13">
            <a:extLst>
              <a:ext uri="{FF2B5EF4-FFF2-40B4-BE49-F238E27FC236}">
                <a16:creationId xmlns:a16="http://schemas.microsoft.com/office/drawing/2014/main" id="{645A6CDF-55B0-2D1B-016A-984922B9F213}"/>
              </a:ext>
            </a:extLst>
          </p:cNvPr>
          <p:cNvSpPr/>
          <p:nvPr/>
        </p:nvSpPr>
        <p:spPr>
          <a:xfrm>
            <a:off x="4406975" y="5471525"/>
            <a:ext cx="399215" cy="208106"/>
          </a:xfrm>
          <a:custGeom>
            <a:avLst/>
            <a:gdLst>
              <a:gd name="csX0" fmla="*/ 230 w 40235"/>
              <a:gd name="csY0" fmla="*/ 6331 h 20974"/>
              <a:gd name="csX1" fmla="*/ 172 w 40235"/>
              <a:gd name="csY1" fmla="*/ 6389 h 20974"/>
              <a:gd name="csX2" fmla="*/ 302 w 40235"/>
              <a:gd name="csY2" fmla="*/ 6475 h 20974"/>
              <a:gd name="csX3" fmla="*/ 18442 w 40235"/>
              <a:gd name="csY3" fmla="*/ 20698 h 20974"/>
              <a:gd name="csX4" fmla="*/ 40049 w 40235"/>
              <a:gd name="csY4" fmla="*/ 12487 h 20974"/>
              <a:gd name="csX5" fmla="*/ 40236 w 40235"/>
              <a:gd name="csY5" fmla="*/ 12314 h 20974"/>
              <a:gd name="csX6" fmla="*/ 40005 w 40235"/>
              <a:gd name="csY6" fmla="*/ 12228 h 20974"/>
              <a:gd name="csX7" fmla="*/ 26742 w 40235"/>
              <a:gd name="csY7" fmla="*/ 4203 h 20974"/>
              <a:gd name="csX8" fmla="*/ 14831 w 40235"/>
              <a:gd name="csY8" fmla="*/ 47 h 20974"/>
              <a:gd name="csX9" fmla="*/ 10473 w 40235"/>
              <a:gd name="csY9" fmla="*/ 794 h 20974"/>
              <a:gd name="csX10" fmla="*/ 417 w 40235"/>
              <a:gd name="csY10" fmla="*/ 6173 h 20974"/>
              <a:gd name="csX11" fmla="*/ 0 w 40235"/>
              <a:gd name="csY11" fmla="*/ 5900 h 20974"/>
              <a:gd name="csX12" fmla="*/ 230 w 40235"/>
              <a:gd name="csY12" fmla="*/ 6331 h 209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0235" h="20974">
                <a:moveTo>
                  <a:pt x="230" y="6331"/>
                </a:moveTo>
                <a:lnTo>
                  <a:pt x="172" y="6389"/>
                </a:lnTo>
                <a:lnTo>
                  <a:pt x="302" y="6475"/>
                </a:lnTo>
                <a:cubicBezTo>
                  <a:pt x="705" y="7208"/>
                  <a:pt x="7322" y="18771"/>
                  <a:pt x="18442" y="20698"/>
                </a:cubicBezTo>
                <a:cubicBezTo>
                  <a:pt x="25404" y="21906"/>
                  <a:pt x="32669" y="19145"/>
                  <a:pt x="40049" y="12487"/>
                </a:cubicBezTo>
                <a:lnTo>
                  <a:pt x="40236" y="12314"/>
                </a:lnTo>
                <a:lnTo>
                  <a:pt x="40005" y="12228"/>
                </a:lnTo>
                <a:cubicBezTo>
                  <a:pt x="35244" y="10372"/>
                  <a:pt x="31029" y="7827"/>
                  <a:pt x="26742" y="4203"/>
                </a:cubicBezTo>
                <a:cubicBezTo>
                  <a:pt x="23117" y="1154"/>
                  <a:pt x="19003" y="-284"/>
                  <a:pt x="14831" y="47"/>
                </a:cubicBezTo>
                <a:cubicBezTo>
                  <a:pt x="13364" y="162"/>
                  <a:pt x="11897" y="406"/>
                  <a:pt x="10473" y="794"/>
                </a:cubicBezTo>
                <a:cubicBezTo>
                  <a:pt x="6703" y="1787"/>
                  <a:pt x="3179" y="3656"/>
                  <a:pt x="417" y="6173"/>
                </a:cubicBezTo>
                <a:lnTo>
                  <a:pt x="0" y="5900"/>
                </a:lnTo>
                <a:lnTo>
                  <a:pt x="230" y="6331"/>
                </a:lnTo>
                <a:close/>
              </a:path>
            </a:pathLst>
          </a:custGeom>
          <a:solidFill>
            <a:srgbClr val="6EA56C">
              <a:lumMod val="50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03" name="Forme libre 14">
            <a:extLst>
              <a:ext uri="{FF2B5EF4-FFF2-40B4-BE49-F238E27FC236}">
                <a16:creationId xmlns:a16="http://schemas.microsoft.com/office/drawing/2014/main" id="{CF20008A-DB2A-FA98-EED5-3BA3113F0DDD}"/>
              </a:ext>
            </a:extLst>
          </p:cNvPr>
          <p:cNvSpPr/>
          <p:nvPr/>
        </p:nvSpPr>
        <p:spPr>
          <a:xfrm>
            <a:off x="5204612" y="3913638"/>
            <a:ext cx="258203" cy="521823"/>
          </a:xfrm>
          <a:custGeom>
            <a:avLst/>
            <a:gdLst>
              <a:gd name="csX0" fmla="*/ 16007 w 26023"/>
              <a:gd name="csY0" fmla="*/ 52104 h 52592"/>
              <a:gd name="csX1" fmla="*/ 16093 w 26023"/>
              <a:gd name="csY1" fmla="*/ 52147 h 52592"/>
              <a:gd name="csX2" fmla="*/ 16136 w 26023"/>
              <a:gd name="csY2" fmla="*/ 51946 h 52592"/>
              <a:gd name="csX3" fmla="*/ 25645 w 26023"/>
              <a:gd name="csY3" fmla="*/ 23197 h 52592"/>
              <a:gd name="csX4" fmla="*/ 5879 w 26023"/>
              <a:gd name="csY4" fmla="*/ 158 h 52592"/>
              <a:gd name="csX5" fmla="*/ 5592 w 26023"/>
              <a:gd name="csY5" fmla="*/ 0 h 52592"/>
              <a:gd name="csX6" fmla="*/ 5592 w 26023"/>
              <a:gd name="csY6" fmla="*/ 331 h 52592"/>
              <a:gd name="csX7" fmla="*/ 1578 w 26023"/>
              <a:gd name="csY7" fmla="*/ 20292 h 52592"/>
              <a:gd name="csX8" fmla="*/ 1736 w 26023"/>
              <a:gd name="csY8" fmla="*/ 36859 h 52592"/>
              <a:gd name="csX9" fmla="*/ 4599 w 26023"/>
              <a:gd name="csY9" fmla="*/ 41922 h 52592"/>
              <a:gd name="csX10" fmla="*/ 15719 w 26023"/>
              <a:gd name="csY10" fmla="*/ 51960 h 52592"/>
              <a:gd name="csX11" fmla="*/ 15575 w 26023"/>
              <a:gd name="csY11" fmla="*/ 52593 h 52592"/>
              <a:gd name="csX12" fmla="*/ 16007 w 26023"/>
              <a:gd name="csY12" fmla="*/ 52118 h 525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6023" h="52592">
                <a:moveTo>
                  <a:pt x="16007" y="52104"/>
                </a:moveTo>
                <a:lnTo>
                  <a:pt x="16093" y="52147"/>
                </a:lnTo>
                <a:lnTo>
                  <a:pt x="16136" y="51946"/>
                </a:lnTo>
                <a:cubicBezTo>
                  <a:pt x="16855" y="51112"/>
                  <a:pt x="28220" y="37794"/>
                  <a:pt x="25645" y="23197"/>
                </a:cubicBezTo>
                <a:cubicBezTo>
                  <a:pt x="24033" y="14051"/>
                  <a:pt x="17387" y="6299"/>
                  <a:pt x="5879" y="158"/>
                </a:cubicBezTo>
                <a:lnTo>
                  <a:pt x="5592" y="0"/>
                </a:lnTo>
                <a:lnTo>
                  <a:pt x="5592" y="331"/>
                </a:lnTo>
                <a:cubicBezTo>
                  <a:pt x="5404" y="7047"/>
                  <a:pt x="4139" y="13389"/>
                  <a:pt x="1578" y="20292"/>
                </a:cubicBezTo>
                <a:cubicBezTo>
                  <a:pt x="-580" y="26116"/>
                  <a:pt x="-522" y="31855"/>
                  <a:pt x="1736" y="36859"/>
                </a:cubicBezTo>
                <a:cubicBezTo>
                  <a:pt x="2527" y="38629"/>
                  <a:pt x="3491" y="40325"/>
                  <a:pt x="4599" y="41922"/>
                </a:cubicBezTo>
                <a:cubicBezTo>
                  <a:pt x="7505" y="46150"/>
                  <a:pt x="11374" y="49659"/>
                  <a:pt x="15719" y="51960"/>
                </a:cubicBezTo>
                <a:lnTo>
                  <a:pt x="15575" y="52593"/>
                </a:lnTo>
                <a:lnTo>
                  <a:pt x="16007" y="52118"/>
                </a:lnTo>
                <a:close/>
              </a:path>
            </a:pathLst>
          </a:custGeom>
          <a:solidFill>
            <a:srgbClr val="6EA56C">
              <a:lumMod val="50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04" name="Forme libre 15">
            <a:extLst>
              <a:ext uri="{FF2B5EF4-FFF2-40B4-BE49-F238E27FC236}">
                <a16:creationId xmlns:a16="http://schemas.microsoft.com/office/drawing/2014/main" id="{E364C24C-B572-1CDE-2D72-E3667148E7BB}"/>
              </a:ext>
            </a:extLst>
          </p:cNvPr>
          <p:cNvSpPr/>
          <p:nvPr/>
        </p:nvSpPr>
        <p:spPr>
          <a:xfrm>
            <a:off x="7535679" y="2376874"/>
            <a:ext cx="502842" cy="258977"/>
          </a:xfrm>
          <a:custGeom>
            <a:avLst/>
            <a:gdLst>
              <a:gd name="csX0" fmla="*/ 546 w 50679"/>
              <a:gd name="csY0" fmla="*/ 6740 h 26101"/>
              <a:gd name="csX1" fmla="*/ 518 w 50679"/>
              <a:gd name="csY1" fmla="*/ 6639 h 26101"/>
              <a:gd name="csX2" fmla="*/ 734 w 50679"/>
              <a:gd name="csY2" fmla="*/ 6639 h 26101"/>
              <a:gd name="csX3" fmla="*/ 30540 w 50679"/>
              <a:gd name="csY3" fmla="*/ 1275 h 26101"/>
              <a:gd name="csX4" fmla="*/ 50564 w 50679"/>
              <a:gd name="csY4" fmla="*/ 24098 h 26101"/>
              <a:gd name="csX5" fmla="*/ 50680 w 50679"/>
              <a:gd name="csY5" fmla="*/ 24414 h 26101"/>
              <a:gd name="csX6" fmla="*/ 50349 w 50679"/>
              <a:gd name="csY6" fmla="*/ 24371 h 26101"/>
              <a:gd name="csX7" fmla="*/ 30008 w 50679"/>
              <a:gd name="csY7" fmla="*/ 25507 h 26101"/>
              <a:gd name="csX8" fmla="*/ 13623 w 50679"/>
              <a:gd name="csY8" fmla="*/ 23019 h 26101"/>
              <a:gd name="csX9" fmla="*/ 9005 w 50679"/>
              <a:gd name="csY9" fmla="*/ 19467 h 26101"/>
              <a:gd name="csX10" fmla="*/ 647 w 50679"/>
              <a:gd name="csY10" fmla="*/ 7041 h 26101"/>
              <a:gd name="csX11" fmla="*/ 0 w 50679"/>
              <a:gd name="csY11" fmla="*/ 7099 h 26101"/>
              <a:gd name="csX12" fmla="*/ 532 w 50679"/>
              <a:gd name="csY12" fmla="*/ 6740 h 2610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50679" h="26101">
                <a:moveTo>
                  <a:pt x="546" y="6740"/>
                </a:moveTo>
                <a:lnTo>
                  <a:pt x="518" y="6639"/>
                </a:lnTo>
                <a:lnTo>
                  <a:pt x="734" y="6639"/>
                </a:lnTo>
                <a:cubicBezTo>
                  <a:pt x="1654" y="6020"/>
                  <a:pt x="16457" y="-3342"/>
                  <a:pt x="30540" y="1275"/>
                </a:cubicBezTo>
                <a:cubicBezTo>
                  <a:pt x="39358" y="4165"/>
                  <a:pt x="46105" y="11845"/>
                  <a:pt x="50564" y="24098"/>
                </a:cubicBezTo>
                <a:lnTo>
                  <a:pt x="50680" y="24414"/>
                </a:lnTo>
                <a:lnTo>
                  <a:pt x="50349" y="24371"/>
                </a:lnTo>
                <a:cubicBezTo>
                  <a:pt x="43674" y="23594"/>
                  <a:pt x="37215" y="23954"/>
                  <a:pt x="30008" y="25507"/>
                </a:cubicBezTo>
                <a:cubicBezTo>
                  <a:pt x="23937" y="26816"/>
                  <a:pt x="18269" y="25953"/>
                  <a:pt x="13623" y="23019"/>
                </a:cubicBezTo>
                <a:cubicBezTo>
                  <a:pt x="11983" y="21984"/>
                  <a:pt x="10444" y="20790"/>
                  <a:pt x="9005" y="19467"/>
                </a:cubicBezTo>
                <a:cubicBezTo>
                  <a:pt x="5236" y="15987"/>
                  <a:pt x="2301" y="11658"/>
                  <a:pt x="647" y="7041"/>
                </a:cubicBezTo>
                <a:lnTo>
                  <a:pt x="0" y="7099"/>
                </a:lnTo>
                <a:lnTo>
                  <a:pt x="532" y="6740"/>
                </a:lnTo>
                <a:close/>
              </a:path>
            </a:pathLst>
          </a:custGeom>
          <a:solidFill>
            <a:srgbClr val="6EA56C">
              <a:lumMod val="50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05" name="Forme libre 16">
            <a:extLst>
              <a:ext uri="{FF2B5EF4-FFF2-40B4-BE49-F238E27FC236}">
                <a16:creationId xmlns:a16="http://schemas.microsoft.com/office/drawing/2014/main" id="{37881337-0673-92CA-C886-6093091C9DD8}"/>
              </a:ext>
            </a:extLst>
          </p:cNvPr>
          <p:cNvSpPr/>
          <p:nvPr/>
        </p:nvSpPr>
        <p:spPr>
          <a:xfrm>
            <a:off x="6251224" y="3471291"/>
            <a:ext cx="441464" cy="229548"/>
          </a:xfrm>
          <a:custGeom>
            <a:avLst/>
            <a:gdLst>
              <a:gd name="csX0" fmla="*/ 273 w 44493"/>
              <a:gd name="csY0" fmla="*/ 16063 h 23135"/>
              <a:gd name="csX1" fmla="*/ 216 w 44493"/>
              <a:gd name="csY1" fmla="*/ 16005 h 23135"/>
              <a:gd name="csX2" fmla="*/ 360 w 44493"/>
              <a:gd name="csY2" fmla="*/ 15905 h 23135"/>
              <a:gd name="csX3" fmla="*/ 20470 w 44493"/>
              <a:gd name="csY3" fmla="*/ 287 h 23135"/>
              <a:gd name="csX4" fmla="*/ 44293 w 44493"/>
              <a:gd name="csY4" fmla="*/ 9462 h 23135"/>
              <a:gd name="csX5" fmla="*/ 44494 w 44493"/>
              <a:gd name="csY5" fmla="*/ 9649 h 23135"/>
              <a:gd name="csX6" fmla="*/ 44235 w 44493"/>
              <a:gd name="csY6" fmla="*/ 9750 h 23135"/>
              <a:gd name="csX7" fmla="*/ 29533 w 44493"/>
              <a:gd name="csY7" fmla="*/ 18537 h 23135"/>
              <a:gd name="csX8" fmla="*/ 16356 w 44493"/>
              <a:gd name="csY8" fmla="*/ 23081 h 23135"/>
              <a:gd name="csX9" fmla="*/ 11537 w 44493"/>
              <a:gd name="csY9" fmla="*/ 22233 h 23135"/>
              <a:gd name="csX10" fmla="*/ 460 w 44493"/>
              <a:gd name="csY10" fmla="*/ 16236 h 23135"/>
              <a:gd name="csX11" fmla="*/ 0 w 44493"/>
              <a:gd name="csY11" fmla="*/ 16523 h 23135"/>
              <a:gd name="csX12" fmla="*/ 259 w 44493"/>
              <a:gd name="csY12" fmla="*/ 16049 h 231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4493" h="23135">
                <a:moveTo>
                  <a:pt x="273" y="16063"/>
                </a:moveTo>
                <a:lnTo>
                  <a:pt x="216" y="16005"/>
                </a:lnTo>
                <a:lnTo>
                  <a:pt x="360" y="15905"/>
                </a:lnTo>
                <a:cubicBezTo>
                  <a:pt x="820" y="15100"/>
                  <a:pt x="8185" y="2358"/>
                  <a:pt x="20470" y="287"/>
                </a:cubicBezTo>
                <a:cubicBezTo>
                  <a:pt x="28167" y="-1007"/>
                  <a:pt x="36179" y="2084"/>
                  <a:pt x="44293" y="9462"/>
                </a:cubicBezTo>
                <a:lnTo>
                  <a:pt x="44494" y="9649"/>
                </a:lnTo>
                <a:lnTo>
                  <a:pt x="44235" y="9750"/>
                </a:lnTo>
                <a:cubicBezTo>
                  <a:pt x="38970" y="11777"/>
                  <a:pt x="34294" y="14567"/>
                  <a:pt x="29533" y="18537"/>
                </a:cubicBezTo>
                <a:cubicBezTo>
                  <a:pt x="25520" y="21888"/>
                  <a:pt x="20960" y="23455"/>
                  <a:pt x="16356" y="23081"/>
                </a:cubicBezTo>
                <a:cubicBezTo>
                  <a:pt x="14731" y="22952"/>
                  <a:pt x="13119" y="22664"/>
                  <a:pt x="11537" y="22233"/>
                </a:cubicBezTo>
                <a:cubicBezTo>
                  <a:pt x="7365" y="21111"/>
                  <a:pt x="3496" y="19040"/>
                  <a:pt x="460" y="16236"/>
                </a:cubicBezTo>
                <a:lnTo>
                  <a:pt x="0" y="16523"/>
                </a:lnTo>
                <a:lnTo>
                  <a:pt x="259" y="16049"/>
                </a:lnTo>
                <a:close/>
              </a:path>
            </a:pathLst>
          </a:custGeom>
          <a:solidFill>
            <a:srgbClr val="6EA56C">
              <a:lumMod val="50000"/>
            </a:srgbClr>
          </a:solidFill>
          <a:ln w="1439" cap="flat">
            <a:noFill/>
            <a:prstDash val="solid"/>
            <a:mite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pic>
        <p:nvPicPr>
          <p:cNvPr id="106" name="Graphic 13" descr="Bullseye with solid fill">
            <a:extLst>
              <a:ext uri="{FF2B5EF4-FFF2-40B4-BE49-F238E27FC236}">
                <a16:creationId xmlns:a16="http://schemas.microsoft.com/office/drawing/2014/main" id="{25DA0153-1F84-B154-DA13-DC2AE8D97B3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21405" y="3940576"/>
            <a:ext cx="444225" cy="444225"/>
          </a:xfrm>
          <a:prstGeom prst="rect">
            <a:avLst/>
          </a:prstGeom>
        </p:spPr>
      </p:pic>
      <p:pic>
        <p:nvPicPr>
          <p:cNvPr id="107" name="Graphic 14" descr="Database with solid fill">
            <a:extLst>
              <a:ext uri="{FF2B5EF4-FFF2-40B4-BE49-F238E27FC236}">
                <a16:creationId xmlns:a16="http://schemas.microsoft.com/office/drawing/2014/main" id="{2F9E5DF4-00EC-F4DF-5C8C-B0CDE7F12A5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032106" y="4060976"/>
            <a:ext cx="444225" cy="444225"/>
          </a:xfrm>
          <a:prstGeom prst="rect">
            <a:avLst/>
          </a:prstGeom>
        </p:spPr>
      </p:pic>
      <p:pic>
        <p:nvPicPr>
          <p:cNvPr id="108" name="Graphic 15" descr="Gears with solid fill">
            <a:extLst>
              <a:ext uri="{FF2B5EF4-FFF2-40B4-BE49-F238E27FC236}">
                <a16:creationId xmlns:a16="http://schemas.microsoft.com/office/drawing/2014/main" id="{126B0638-52B3-B6A0-7D58-4DFBE3F090D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746515" y="2957200"/>
            <a:ext cx="444225" cy="444225"/>
          </a:xfrm>
          <a:prstGeom prst="rect">
            <a:avLst/>
          </a:prstGeom>
        </p:spPr>
      </p:pic>
      <p:pic>
        <p:nvPicPr>
          <p:cNvPr id="109" name="Graphic 16" descr="Hourglass 30% with solid fill">
            <a:extLst>
              <a:ext uri="{FF2B5EF4-FFF2-40B4-BE49-F238E27FC236}">
                <a16:creationId xmlns:a16="http://schemas.microsoft.com/office/drawing/2014/main" id="{34968F8D-0F47-9149-4109-971A9F836C5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627163" y="2990069"/>
            <a:ext cx="444225" cy="444225"/>
          </a:xfrm>
          <a:prstGeom prst="rect">
            <a:avLst/>
          </a:prstGeom>
        </p:spPr>
      </p:pic>
      <p:pic>
        <p:nvPicPr>
          <p:cNvPr id="110" name="Graphic 12" descr="Brainstorm with solid fill">
            <a:extLst>
              <a:ext uri="{FF2B5EF4-FFF2-40B4-BE49-F238E27FC236}">
                <a16:creationId xmlns:a16="http://schemas.microsoft.com/office/drawing/2014/main" id="{FDD3CF09-5E4A-2E5D-D75F-AF323F0910E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489032" y="2201359"/>
            <a:ext cx="444225" cy="444225"/>
          </a:xfrm>
          <a:prstGeom prst="rect">
            <a:avLst/>
          </a:prstGeom>
        </p:spPr>
      </p:pic>
      <p:pic>
        <p:nvPicPr>
          <p:cNvPr id="111" name="Graphic 17" descr="Lightbulb with solid fill">
            <a:extLst>
              <a:ext uri="{FF2B5EF4-FFF2-40B4-BE49-F238E27FC236}">
                <a16:creationId xmlns:a16="http://schemas.microsoft.com/office/drawing/2014/main" id="{854FFEF9-4FF5-5B6E-528F-50BF710D926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591855" y="1624097"/>
            <a:ext cx="444225" cy="444225"/>
          </a:xfrm>
          <a:prstGeom prst="rect">
            <a:avLst/>
          </a:prstGeom>
        </p:spPr>
      </p:pic>
      <p:pic>
        <p:nvPicPr>
          <p:cNvPr id="112" name="Graphic 18" descr="Research with solid fill">
            <a:extLst>
              <a:ext uri="{FF2B5EF4-FFF2-40B4-BE49-F238E27FC236}">
                <a16:creationId xmlns:a16="http://schemas.microsoft.com/office/drawing/2014/main" id="{3CF22E50-699F-47C9-E104-17367EA9765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358258" y="1573453"/>
            <a:ext cx="444225" cy="444225"/>
          </a:xfrm>
          <a:prstGeom prst="rect">
            <a:avLst/>
          </a:prstGeom>
        </p:spPr>
      </p:pic>
      <p:pic>
        <p:nvPicPr>
          <p:cNvPr id="113" name="Graphic 19" descr="Eye with solid fill">
            <a:extLst>
              <a:ext uri="{FF2B5EF4-FFF2-40B4-BE49-F238E27FC236}">
                <a16:creationId xmlns:a16="http://schemas.microsoft.com/office/drawing/2014/main" id="{11A19A4A-C39E-5336-B897-1E2F2A12124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84114" y="5169754"/>
            <a:ext cx="551073" cy="551073"/>
          </a:xfrm>
          <a:prstGeom prst="rect">
            <a:avLst/>
          </a:prstGeom>
        </p:spPr>
      </p:pic>
      <p:grpSp>
        <p:nvGrpSpPr>
          <p:cNvPr id="114" name="Group 113">
            <a:extLst>
              <a:ext uri="{FF2B5EF4-FFF2-40B4-BE49-F238E27FC236}">
                <a16:creationId xmlns:a16="http://schemas.microsoft.com/office/drawing/2014/main" id="{DEE044A1-8DF1-6739-D2DA-1D353A595D9A}"/>
              </a:ext>
            </a:extLst>
          </p:cNvPr>
          <p:cNvGrpSpPr/>
          <p:nvPr/>
        </p:nvGrpSpPr>
        <p:grpSpPr>
          <a:xfrm>
            <a:off x="8134615" y="4211160"/>
            <a:ext cx="2704132" cy="900893"/>
            <a:chOff x="8921977" y="3070355"/>
            <a:chExt cx="2926080" cy="900893"/>
          </a:xfrm>
        </p:grpSpPr>
        <p:sp>
          <p:nvSpPr>
            <p:cNvPr id="115" name="TextBox 114">
              <a:extLst>
                <a:ext uri="{FF2B5EF4-FFF2-40B4-BE49-F238E27FC236}">
                  <a16:creationId xmlns:a16="http://schemas.microsoft.com/office/drawing/2014/main" id="{2C726902-801D-8A49-124E-5FF1E398A963}"/>
                </a:ext>
              </a:extLst>
            </p:cNvPr>
            <p:cNvSpPr txBox="1"/>
            <p:nvPr/>
          </p:nvSpPr>
          <p:spPr>
            <a:xfrm>
              <a:off x="8921977" y="3070355"/>
              <a:ext cx="2926080" cy="338554"/>
            </a:xfrm>
            <a:prstGeom prst="rect">
              <a:avLst/>
            </a:prstGeom>
            <a:noFill/>
          </p:spPr>
          <p:txBody>
            <a:bodyPr wrap="square" lIns="0" rIns="0" rtlCol="0" anchor="b">
              <a:spAutoFit/>
            </a:bodyPr>
            <a:lstStyle/>
            <a:p>
              <a:pPr algn="ctr" rtl="1">
                <a:buClrTx/>
              </a:pPr>
              <a:r>
                <a:rPr lang="ar-EG" sz="1600" b="1" kern="1200" noProof="1">
                  <a:solidFill>
                    <a:schemeClr val="accent2">
                      <a:lumMod val="75000"/>
                    </a:schemeClr>
                  </a:solidFill>
                  <a:latin typeface="Alexandria" pitchFamily="2" charset="-78"/>
                  <a:ea typeface="+mn-ea"/>
                  <a:cs typeface="Alexandria" pitchFamily="2" charset="-78"/>
                </a:rPr>
                <a:t>الدقة والضبط</a:t>
              </a:r>
              <a:endParaRPr lang="en-US" sz="1600" b="1" kern="1200" noProof="1">
                <a:solidFill>
                  <a:schemeClr val="accent2">
                    <a:lumMod val="75000"/>
                  </a:schemeClr>
                </a:solidFill>
                <a:latin typeface="Alexandria" pitchFamily="2" charset="-78"/>
                <a:ea typeface="+mn-ea"/>
                <a:cs typeface="Alexandria" pitchFamily="2" charset="-78"/>
              </a:endParaRPr>
            </a:p>
          </p:txBody>
        </p:sp>
        <p:sp>
          <p:nvSpPr>
            <p:cNvPr id="116" name="TextBox 115">
              <a:extLst>
                <a:ext uri="{FF2B5EF4-FFF2-40B4-BE49-F238E27FC236}">
                  <a16:creationId xmlns:a16="http://schemas.microsoft.com/office/drawing/2014/main" id="{DDDF2CD0-F586-19FC-5BDF-CD64EA90BEF9}"/>
                </a:ext>
              </a:extLst>
            </p:cNvPr>
            <p:cNvSpPr txBox="1"/>
            <p:nvPr/>
          </p:nvSpPr>
          <p:spPr>
            <a:xfrm>
              <a:off x="8921977" y="3356143"/>
              <a:ext cx="2926080" cy="615105"/>
            </a:xfrm>
            <a:prstGeom prst="rect">
              <a:avLst/>
            </a:prstGeom>
            <a:noFill/>
          </p:spPr>
          <p:txBody>
            <a:bodyPr wrap="square" lIns="0" rIns="0" rtlCol="0" anchor="t">
              <a:spAutoFit/>
            </a:bodyPr>
            <a:lstStyle/>
            <a:p>
              <a:pPr algn="ctr">
                <a:lnSpc>
                  <a:spcPct val="150000"/>
                </a:lnSpc>
                <a:buClrTx/>
                <a:buFontTx/>
                <a:buNone/>
              </a:pPr>
              <a:r>
                <a:rPr lang="ar-EG" sz="1200" kern="1200" noProof="1">
                  <a:solidFill>
                    <a:schemeClr val="tx1"/>
                  </a:solidFill>
                  <a:latin typeface="Alexandria" pitchFamily="2" charset="-78"/>
                  <a:ea typeface="+mn-ea"/>
                  <a:cs typeface="Alexandria" pitchFamily="2" charset="-78"/>
                </a:rPr>
                <a:t>تحديد المفاهيم والإجراءات وقياس المتغيرات بدقة.</a:t>
              </a:r>
              <a:endParaRPr lang="en-US" sz="1200" kern="1200" noProof="1">
                <a:solidFill>
                  <a:schemeClr val="tx1"/>
                </a:solidFill>
                <a:latin typeface="Alexandria" pitchFamily="2" charset="-78"/>
                <a:ea typeface="+mn-ea"/>
                <a:cs typeface="Alexandria" pitchFamily="2" charset="-78"/>
              </a:endParaRPr>
            </a:p>
          </p:txBody>
        </p:sp>
      </p:grpSp>
      <p:grpSp>
        <p:nvGrpSpPr>
          <p:cNvPr id="117" name="Group 116">
            <a:extLst>
              <a:ext uri="{FF2B5EF4-FFF2-40B4-BE49-F238E27FC236}">
                <a16:creationId xmlns:a16="http://schemas.microsoft.com/office/drawing/2014/main" id="{126CEBDF-828A-DED6-8CCD-06E8021E30C5}"/>
              </a:ext>
            </a:extLst>
          </p:cNvPr>
          <p:cNvGrpSpPr/>
          <p:nvPr/>
        </p:nvGrpSpPr>
        <p:grpSpPr>
          <a:xfrm>
            <a:off x="7086912" y="5708457"/>
            <a:ext cx="2825512" cy="1167520"/>
            <a:chOff x="8921977" y="4775449"/>
            <a:chExt cx="3127308" cy="1167520"/>
          </a:xfrm>
        </p:grpSpPr>
        <p:sp>
          <p:nvSpPr>
            <p:cNvPr id="118" name="TextBox 117">
              <a:extLst>
                <a:ext uri="{FF2B5EF4-FFF2-40B4-BE49-F238E27FC236}">
                  <a16:creationId xmlns:a16="http://schemas.microsoft.com/office/drawing/2014/main" id="{F99B37BA-525D-AD4C-1BF4-541ED3F35ABA}"/>
                </a:ext>
              </a:extLst>
            </p:cNvPr>
            <p:cNvSpPr txBox="1"/>
            <p:nvPr/>
          </p:nvSpPr>
          <p:spPr>
            <a:xfrm>
              <a:off x="8921977" y="4775449"/>
              <a:ext cx="3127308" cy="338554"/>
            </a:xfrm>
            <a:prstGeom prst="rect">
              <a:avLst/>
            </a:prstGeom>
            <a:noFill/>
          </p:spPr>
          <p:txBody>
            <a:bodyPr wrap="square" lIns="0" rIns="0" rtlCol="0" anchor="b">
              <a:spAutoFit/>
            </a:bodyPr>
            <a:lstStyle/>
            <a:p>
              <a:pPr algn="ctr" rtl="1">
                <a:buClrTx/>
                <a:buFont typeface="Arial"/>
                <a:buNone/>
              </a:pPr>
              <a:r>
                <a:rPr lang="ar-EG" sz="1600" b="1" kern="1200" noProof="1">
                  <a:solidFill>
                    <a:schemeClr val="accent2">
                      <a:lumMod val="75000"/>
                    </a:schemeClr>
                  </a:solidFill>
                  <a:latin typeface="Alexandria" pitchFamily="2" charset="-78"/>
                  <a:ea typeface="+mn-ea"/>
                  <a:cs typeface="Alexandria" pitchFamily="2" charset="-78"/>
                </a:rPr>
                <a:t>الاعتماد على البيانات</a:t>
              </a:r>
              <a:endParaRPr lang="en-US" sz="1600" b="1" kern="1200" noProof="1">
                <a:solidFill>
                  <a:schemeClr val="accent2">
                    <a:lumMod val="75000"/>
                  </a:schemeClr>
                </a:solidFill>
                <a:latin typeface="Alexandria" pitchFamily="2" charset="-78"/>
                <a:ea typeface="+mn-ea"/>
                <a:cs typeface="Alexandria" pitchFamily="2" charset="-78"/>
              </a:endParaRPr>
            </a:p>
          </p:txBody>
        </p:sp>
        <p:sp>
          <p:nvSpPr>
            <p:cNvPr id="119" name="TextBox 118">
              <a:extLst>
                <a:ext uri="{FF2B5EF4-FFF2-40B4-BE49-F238E27FC236}">
                  <a16:creationId xmlns:a16="http://schemas.microsoft.com/office/drawing/2014/main" id="{201D97E9-C8F5-69BF-8F39-2DA51599F7EA}"/>
                </a:ext>
              </a:extLst>
            </p:cNvPr>
            <p:cNvSpPr txBox="1"/>
            <p:nvPr/>
          </p:nvSpPr>
          <p:spPr>
            <a:xfrm>
              <a:off x="8921977" y="5050865"/>
              <a:ext cx="2926080" cy="892104"/>
            </a:xfrm>
            <a:prstGeom prst="rect">
              <a:avLst/>
            </a:prstGeom>
            <a:noFill/>
          </p:spPr>
          <p:txBody>
            <a:bodyPr wrap="square" lIns="0" rIns="0" rtlCol="0" anchor="t">
              <a:spAutoFit/>
            </a:bodyPr>
            <a:lstStyle/>
            <a:p>
              <a:pPr algn="ctr">
                <a:lnSpc>
                  <a:spcPct val="150000"/>
                </a:lnSpc>
                <a:buClrTx/>
                <a:buFontTx/>
                <a:buNone/>
              </a:pPr>
              <a:r>
                <a:rPr lang="ar-EG" sz="1200" kern="1200" noProof="1">
                  <a:solidFill>
                    <a:schemeClr val="tx1"/>
                  </a:solidFill>
                  <a:latin typeface="Alexandria" pitchFamily="2" charset="-78"/>
                  <a:ea typeface="+mn-ea"/>
                  <a:cs typeface="Alexandria" pitchFamily="2" charset="-78"/>
                </a:rPr>
                <a:t>جمع معلومات موثوقة وتحليلها باستخدام أساليب مناسبة</a:t>
              </a:r>
              <a:r>
                <a:rPr lang="ar-EG" sz="1100" kern="1200" noProof="1">
                  <a:solidFill>
                    <a:srgbClr val="000000">
                      <a:lumMod val="65000"/>
                      <a:lumOff val="35000"/>
                    </a:srgbClr>
                  </a:solidFill>
                  <a:latin typeface="Calibri" panose="020F0502020204030204"/>
                  <a:ea typeface="+mn-ea"/>
                  <a:cs typeface="+mn-cs"/>
                </a:rPr>
                <a:t>.</a:t>
              </a:r>
              <a:endParaRPr lang="en-US" sz="1100" kern="1200" noProof="1">
                <a:solidFill>
                  <a:srgbClr val="000000">
                    <a:lumMod val="65000"/>
                    <a:lumOff val="35000"/>
                  </a:srgbClr>
                </a:solidFill>
                <a:latin typeface="Calibri" panose="020F0502020204030204"/>
                <a:ea typeface="+mn-ea"/>
                <a:cs typeface="+mn-cs"/>
              </a:endParaRPr>
            </a:p>
          </p:txBody>
        </p:sp>
      </p:grpSp>
      <p:grpSp>
        <p:nvGrpSpPr>
          <p:cNvPr id="120" name="Group 119">
            <a:extLst>
              <a:ext uri="{FF2B5EF4-FFF2-40B4-BE49-F238E27FC236}">
                <a16:creationId xmlns:a16="http://schemas.microsoft.com/office/drawing/2014/main" id="{2FD48FA0-5417-59BF-201E-844FD3F22973}"/>
              </a:ext>
            </a:extLst>
          </p:cNvPr>
          <p:cNvGrpSpPr/>
          <p:nvPr/>
        </p:nvGrpSpPr>
        <p:grpSpPr>
          <a:xfrm>
            <a:off x="528055" y="1879325"/>
            <a:ext cx="3105900" cy="951150"/>
            <a:chOff x="332936" y="3070355"/>
            <a:chExt cx="2926080" cy="951150"/>
          </a:xfrm>
        </p:grpSpPr>
        <p:sp>
          <p:nvSpPr>
            <p:cNvPr id="121" name="TextBox 120">
              <a:extLst>
                <a:ext uri="{FF2B5EF4-FFF2-40B4-BE49-F238E27FC236}">
                  <a16:creationId xmlns:a16="http://schemas.microsoft.com/office/drawing/2014/main" id="{17C96C69-F221-3051-8057-9D55ECB7B8B1}"/>
                </a:ext>
              </a:extLst>
            </p:cNvPr>
            <p:cNvSpPr txBox="1"/>
            <p:nvPr/>
          </p:nvSpPr>
          <p:spPr>
            <a:xfrm>
              <a:off x="332936" y="3070355"/>
              <a:ext cx="2926080" cy="338554"/>
            </a:xfrm>
            <a:prstGeom prst="rect">
              <a:avLst/>
            </a:prstGeom>
            <a:noFill/>
          </p:spPr>
          <p:txBody>
            <a:bodyPr wrap="square" lIns="0" rIns="0" rtlCol="0" anchor="b">
              <a:spAutoFit/>
            </a:bodyPr>
            <a:lstStyle/>
            <a:p>
              <a:pPr algn="ctr" rtl="1">
                <a:buClrTx/>
              </a:pPr>
              <a:r>
                <a:rPr lang="ar-EG" sz="1600" b="1" kern="1200" dirty="0">
                  <a:solidFill>
                    <a:schemeClr val="accent2">
                      <a:lumMod val="75000"/>
                    </a:schemeClr>
                  </a:solidFill>
                  <a:latin typeface="Alexandria" pitchFamily="2" charset="-78"/>
                  <a:ea typeface="+mn-ea"/>
                  <a:cs typeface="Alexandria" pitchFamily="2" charset="-78"/>
                </a:rPr>
                <a:t>الوضوح والإيجاز</a:t>
              </a:r>
              <a:endParaRPr lang="en-US" sz="1600" b="1" kern="1200" dirty="0">
                <a:solidFill>
                  <a:schemeClr val="accent2">
                    <a:lumMod val="75000"/>
                  </a:schemeClr>
                </a:solidFill>
                <a:latin typeface="Alexandria" pitchFamily="2" charset="-78"/>
                <a:ea typeface="+mn-ea"/>
                <a:cs typeface="Alexandria" pitchFamily="2" charset="-78"/>
              </a:endParaRPr>
            </a:p>
          </p:txBody>
        </p:sp>
        <p:sp>
          <p:nvSpPr>
            <p:cNvPr id="122" name="TextBox 121">
              <a:extLst>
                <a:ext uri="{FF2B5EF4-FFF2-40B4-BE49-F238E27FC236}">
                  <a16:creationId xmlns:a16="http://schemas.microsoft.com/office/drawing/2014/main" id="{CB9AB98E-9DC1-7558-9761-66A22FBAB06D}"/>
                </a:ext>
              </a:extLst>
            </p:cNvPr>
            <p:cNvSpPr txBox="1"/>
            <p:nvPr/>
          </p:nvSpPr>
          <p:spPr>
            <a:xfrm>
              <a:off x="332936" y="3406400"/>
              <a:ext cx="2926080" cy="615105"/>
            </a:xfrm>
            <a:prstGeom prst="rect">
              <a:avLst/>
            </a:prstGeom>
            <a:noFill/>
          </p:spPr>
          <p:txBody>
            <a:bodyPr wrap="square" lIns="0" rIns="0" rtlCol="0" anchor="t">
              <a:spAutoFit/>
            </a:bodyPr>
            <a:lstStyle/>
            <a:p>
              <a:pPr algn="ctr" rtl="1">
                <a:lnSpc>
                  <a:spcPct val="150000"/>
                </a:lnSpc>
                <a:buClrTx/>
                <a:buFontTx/>
                <a:buNone/>
              </a:pPr>
              <a:r>
                <a:rPr lang="ar-EG" sz="1200" kern="1200" noProof="1">
                  <a:solidFill>
                    <a:schemeClr val="tx1"/>
                  </a:solidFill>
                  <a:latin typeface="Alexandria" pitchFamily="2" charset="-78"/>
                  <a:ea typeface="+mn-ea"/>
                  <a:cs typeface="Alexandria" pitchFamily="2" charset="-78"/>
                </a:rPr>
                <a:t>عرض الأفكار والنتائج بلغة علمية واضحة دون إطالة غير لازمة</a:t>
              </a:r>
              <a:r>
                <a:rPr lang="ar-EG" sz="1100" kern="1200" noProof="1">
                  <a:solidFill>
                    <a:srgbClr val="000000">
                      <a:lumMod val="65000"/>
                      <a:lumOff val="35000"/>
                    </a:srgbClr>
                  </a:solidFill>
                  <a:latin typeface="Calibri" panose="020F0502020204030204"/>
                  <a:ea typeface="+mn-ea"/>
                  <a:cs typeface="+mn-cs"/>
                </a:rPr>
                <a:t>.</a:t>
              </a:r>
              <a:endParaRPr lang="en-US" sz="1100" kern="1200" noProof="1">
                <a:solidFill>
                  <a:srgbClr val="000000">
                    <a:lumMod val="65000"/>
                    <a:lumOff val="35000"/>
                  </a:srgbClr>
                </a:solidFill>
                <a:latin typeface="Calibri" panose="020F0502020204030204"/>
                <a:ea typeface="+mn-ea"/>
                <a:cs typeface="+mn-cs"/>
              </a:endParaRPr>
            </a:p>
          </p:txBody>
        </p:sp>
      </p:grpSp>
      <p:grpSp>
        <p:nvGrpSpPr>
          <p:cNvPr id="123" name="Group 122">
            <a:extLst>
              <a:ext uri="{FF2B5EF4-FFF2-40B4-BE49-F238E27FC236}">
                <a16:creationId xmlns:a16="http://schemas.microsoft.com/office/drawing/2014/main" id="{C916F327-F4B2-76C1-8404-C8E89C437A76}"/>
              </a:ext>
            </a:extLst>
          </p:cNvPr>
          <p:cNvGrpSpPr/>
          <p:nvPr/>
        </p:nvGrpSpPr>
        <p:grpSpPr>
          <a:xfrm>
            <a:off x="300171" y="3187003"/>
            <a:ext cx="2704130" cy="1190002"/>
            <a:chOff x="332936" y="4775449"/>
            <a:chExt cx="2972235" cy="1190002"/>
          </a:xfrm>
        </p:grpSpPr>
        <p:sp>
          <p:nvSpPr>
            <p:cNvPr id="124" name="TextBox 123">
              <a:extLst>
                <a:ext uri="{FF2B5EF4-FFF2-40B4-BE49-F238E27FC236}">
                  <a16:creationId xmlns:a16="http://schemas.microsoft.com/office/drawing/2014/main" id="{25D0EC7A-5304-3594-3241-46391A5A6847}"/>
                </a:ext>
              </a:extLst>
            </p:cNvPr>
            <p:cNvSpPr txBox="1"/>
            <p:nvPr/>
          </p:nvSpPr>
          <p:spPr>
            <a:xfrm>
              <a:off x="332936" y="4775449"/>
              <a:ext cx="2926080" cy="338554"/>
            </a:xfrm>
            <a:prstGeom prst="rect">
              <a:avLst/>
            </a:prstGeom>
            <a:noFill/>
          </p:spPr>
          <p:txBody>
            <a:bodyPr wrap="square" lIns="0" rIns="0" rtlCol="0" anchor="b">
              <a:spAutoFit/>
            </a:bodyPr>
            <a:lstStyle/>
            <a:p>
              <a:pPr algn="ctr" rtl="1">
                <a:buClrTx/>
                <a:buFont typeface="Arial"/>
                <a:buNone/>
              </a:pPr>
              <a:r>
                <a:rPr lang="ar-EG" sz="1600" b="1" kern="1200" dirty="0">
                  <a:solidFill>
                    <a:schemeClr val="accent2">
                      <a:lumMod val="75000"/>
                    </a:schemeClr>
                  </a:solidFill>
                  <a:latin typeface="Alexandria" pitchFamily="2" charset="-78"/>
                  <a:ea typeface="+mn-ea"/>
                  <a:cs typeface="Alexandria" pitchFamily="2" charset="-78"/>
                </a:rPr>
                <a:t>التراكم المعرفي</a:t>
              </a:r>
              <a:endParaRPr lang="en-US" sz="1600" b="1" kern="1200" dirty="0">
                <a:solidFill>
                  <a:schemeClr val="accent2">
                    <a:lumMod val="75000"/>
                  </a:schemeClr>
                </a:solidFill>
                <a:latin typeface="Alexandria" pitchFamily="2" charset="-78"/>
                <a:ea typeface="+mn-ea"/>
                <a:cs typeface="Alexandria" pitchFamily="2" charset="-78"/>
              </a:endParaRPr>
            </a:p>
          </p:txBody>
        </p:sp>
        <p:sp>
          <p:nvSpPr>
            <p:cNvPr id="125" name="TextBox 124">
              <a:extLst>
                <a:ext uri="{FF2B5EF4-FFF2-40B4-BE49-F238E27FC236}">
                  <a16:creationId xmlns:a16="http://schemas.microsoft.com/office/drawing/2014/main" id="{9C0BFE2E-3F3C-222D-ED13-7AD7850F5FFE}"/>
                </a:ext>
              </a:extLst>
            </p:cNvPr>
            <p:cNvSpPr txBox="1"/>
            <p:nvPr/>
          </p:nvSpPr>
          <p:spPr>
            <a:xfrm>
              <a:off x="379091" y="5073347"/>
              <a:ext cx="2926080" cy="892104"/>
            </a:xfrm>
            <a:prstGeom prst="rect">
              <a:avLst/>
            </a:prstGeom>
            <a:noFill/>
          </p:spPr>
          <p:txBody>
            <a:bodyPr wrap="square" lIns="0" rIns="0" rtlCol="0" anchor="t">
              <a:spAutoFit/>
            </a:bodyPr>
            <a:lstStyle/>
            <a:p>
              <a:pPr algn="ctr" rtl="1">
                <a:lnSpc>
                  <a:spcPct val="150000"/>
                </a:lnSpc>
                <a:buClrTx/>
                <a:buFontTx/>
                <a:buNone/>
              </a:pPr>
              <a:r>
                <a:rPr lang="ar-EG" sz="1200" kern="1200" noProof="1">
                  <a:solidFill>
                    <a:schemeClr val="tx1"/>
                  </a:solidFill>
                  <a:latin typeface="Alexandria" pitchFamily="2" charset="-78"/>
                  <a:ea typeface="+mn-ea"/>
                  <a:cs typeface="Alexandria" pitchFamily="2" charset="-78"/>
                </a:rPr>
                <a:t>البناء على الدراسات السابقة وإضافة معرفة جديدة أو تطوير معرفة قائمة</a:t>
              </a:r>
              <a:r>
                <a:rPr lang="ar-EG" sz="1100" kern="1200" noProof="1">
                  <a:solidFill>
                    <a:srgbClr val="000000">
                      <a:lumMod val="65000"/>
                      <a:lumOff val="35000"/>
                    </a:srgbClr>
                  </a:solidFill>
                  <a:latin typeface="Calibri" panose="020F0502020204030204"/>
                  <a:ea typeface="+mn-ea"/>
                  <a:cs typeface="+mn-cs"/>
                </a:rPr>
                <a:t>.</a:t>
              </a:r>
              <a:endParaRPr lang="en-US" sz="1100" kern="1200" noProof="1">
                <a:solidFill>
                  <a:srgbClr val="000000">
                    <a:lumMod val="65000"/>
                    <a:lumOff val="35000"/>
                  </a:srgbClr>
                </a:solidFill>
                <a:latin typeface="Calibri" panose="020F0502020204030204"/>
                <a:ea typeface="+mn-ea"/>
                <a:cs typeface="+mn-cs"/>
              </a:endParaRPr>
            </a:p>
          </p:txBody>
        </p:sp>
      </p:grpSp>
      <p:grpSp>
        <p:nvGrpSpPr>
          <p:cNvPr id="126" name="Group 125">
            <a:extLst>
              <a:ext uri="{FF2B5EF4-FFF2-40B4-BE49-F238E27FC236}">
                <a16:creationId xmlns:a16="http://schemas.microsoft.com/office/drawing/2014/main" id="{282CBF53-1118-B93A-33D6-488D9931F60B}"/>
              </a:ext>
            </a:extLst>
          </p:cNvPr>
          <p:cNvGrpSpPr/>
          <p:nvPr/>
        </p:nvGrpSpPr>
        <p:grpSpPr>
          <a:xfrm>
            <a:off x="8631869" y="2942404"/>
            <a:ext cx="2620589" cy="1138307"/>
            <a:chOff x="9043621" y="1294943"/>
            <a:chExt cx="2965555" cy="1138307"/>
          </a:xfrm>
        </p:grpSpPr>
        <p:sp>
          <p:nvSpPr>
            <p:cNvPr id="127" name="TextBox 126">
              <a:extLst>
                <a:ext uri="{FF2B5EF4-FFF2-40B4-BE49-F238E27FC236}">
                  <a16:creationId xmlns:a16="http://schemas.microsoft.com/office/drawing/2014/main" id="{84BD4E41-B257-FC09-4B9F-CD85E33C8BF2}"/>
                </a:ext>
              </a:extLst>
            </p:cNvPr>
            <p:cNvSpPr txBox="1"/>
            <p:nvPr/>
          </p:nvSpPr>
          <p:spPr>
            <a:xfrm>
              <a:off x="9043621" y="1294943"/>
              <a:ext cx="2926080" cy="338554"/>
            </a:xfrm>
            <a:prstGeom prst="rect">
              <a:avLst/>
            </a:prstGeom>
            <a:noFill/>
          </p:spPr>
          <p:txBody>
            <a:bodyPr wrap="square" lIns="0" rIns="0" rtlCol="0" anchor="b">
              <a:spAutoFit/>
            </a:bodyPr>
            <a:lstStyle/>
            <a:p>
              <a:pPr algn="ctr" rtl="1">
                <a:buClrTx/>
              </a:pPr>
              <a:r>
                <a:rPr lang="ar-EG" sz="1600" b="1" kern="1200" noProof="1">
                  <a:solidFill>
                    <a:schemeClr val="accent2">
                      <a:lumMod val="75000"/>
                    </a:schemeClr>
                  </a:solidFill>
                  <a:latin typeface="Alexandria" pitchFamily="2" charset="-78"/>
                  <a:ea typeface="+mn-ea"/>
                  <a:cs typeface="Alexandria" pitchFamily="2" charset="-78"/>
                </a:rPr>
                <a:t>المنهجية والتنظيم</a:t>
              </a:r>
              <a:endParaRPr lang="en-US" sz="1600" b="1" kern="1200" noProof="1">
                <a:solidFill>
                  <a:schemeClr val="accent2">
                    <a:lumMod val="75000"/>
                  </a:schemeClr>
                </a:solidFill>
                <a:latin typeface="Alexandria" pitchFamily="2" charset="-78"/>
                <a:ea typeface="+mn-ea"/>
                <a:cs typeface="Alexandria" pitchFamily="2" charset="-78"/>
              </a:endParaRPr>
            </a:p>
          </p:txBody>
        </p:sp>
        <p:sp>
          <p:nvSpPr>
            <p:cNvPr id="128" name="TextBox 127">
              <a:extLst>
                <a:ext uri="{FF2B5EF4-FFF2-40B4-BE49-F238E27FC236}">
                  <a16:creationId xmlns:a16="http://schemas.microsoft.com/office/drawing/2014/main" id="{A5FDCA99-D662-6483-042A-3A3678FE82D6}"/>
                </a:ext>
              </a:extLst>
            </p:cNvPr>
            <p:cNvSpPr txBox="1"/>
            <p:nvPr/>
          </p:nvSpPr>
          <p:spPr>
            <a:xfrm>
              <a:off x="9083096" y="1541146"/>
              <a:ext cx="2926080" cy="892104"/>
            </a:xfrm>
            <a:prstGeom prst="rect">
              <a:avLst/>
            </a:prstGeom>
            <a:noFill/>
          </p:spPr>
          <p:txBody>
            <a:bodyPr wrap="square" lIns="0" rIns="0" rtlCol="0" anchor="t">
              <a:spAutoFit/>
            </a:bodyPr>
            <a:lstStyle/>
            <a:p>
              <a:pPr algn="ctr">
                <a:lnSpc>
                  <a:spcPct val="150000"/>
                </a:lnSpc>
                <a:buClrTx/>
                <a:buFontTx/>
                <a:buNone/>
              </a:pPr>
              <a:r>
                <a:rPr lang="ar-EG" sz="1200" kern="1200" noProof="1">
                  <a:solidFill>
                    <a:schemeClr val="tx1"/>
                  </a:solidFill>
                  <a:latin typeface="Alexandria" pitchFamily="2" charset="-78"/>
                  <a:ea typeface="+mn-ea"/>
                  <a:cs typeface="Alexandria" pitchFamily="2" charset="-78"/>
                </a:rPr>
                <a:t>السير وفق خطوات محددة ومترابطة من المشكلة حتى النتائج</a:t>
              </a:r>
              <a:r>
                <a:rPr lang="ar-EG" sz="1100" kern="1200" noProof="1">
                  <a:solidFill>
                    <a:srgbClr val="000000">
                      <a:lumMod val="65000"/>
                      <a:lumOff val="35000"/>
                    </a:srgbClr>
                  </a:solidFill>
                  <a:latin typeface="Calibri" panose="020F0502020204030204"/>
                  <a:ea typeface="+mn-ea"/>
                  <a:cs typeface="+mn-cs"/>
                </a:rPr>
                <a:t>.</a:t>
              </a:r>
              <a:endParaRPr lang="en-US" sz="1100" kern="1200" noProof="1">
                <a:solidFill>
                  <a:srgbClr val="000000">
                    <a:lumMod val="65000"/>
                    <a:lumOff val="35000"/>
                  </a:srgbClr>
                </a:solidFill>
                <a:latin typeface="Calibri" panose="020F0502020204030204"/>
                <a:ea typeface="+mn-ea"/>
                <a:cs typeface="+mn-cs"/>
              </a:endParaRPr>
            </a:p>
          </p:txBody>
        </p:sp>
      </p:grpSp>
      <p:grpSp>
        <p:nvGrpSpPr>
          <p:cNvPr id="129" name="Group 128">
            <a:extLst>
              <a:ext uri="{FF2B5EF4-FFF2-40B4-BE49-F238E27FC236}">
                <a16:creationId xmlns:a16="http://schemas.microsoft.com/office/drawing/2014/main" id="{01C55D2E-2C63-BF52-00F6-EF966D3BE773}"/>
              </a:ext>
            </a:extLst>
          </p:cNvPr>
          <p:cNvGrpSpPr/>
          <p:nvPr/>
        </p:nvGrpSpPr>
        <p:grpSpPr>
          <a:xfrm>
            <a:off x="2341835" y="902504"/>
            <a:ext cx="2973815" cy="951150"/>
            <a:chOff x="332936" y="2750877"/>
            <a:chExt cx="2926080" cy="951150"/>
          </a:xfrm>
        </p:grpSpPr>
        <p:sp>
          <p:nvSpPr>
            <p:cNvPr id="130" name="TextBox 129">
              <a:extLst>
                <a:ext uri="{FF2B5EF4-FFF2-40B4-BE49-F238E27FC236}">
                  <a16:creationId xmlns:a16="http://schemas.microsoft.com/office/drawing/2014/main" id="{561CF96C-B4A9-C55A-A022-857BB76155AD}"/>
                </a:ext>
              </a:extLst>
            </p:cNvPr>
            <p:cNvSpPr txBox="1"/>
            <p:nvPr/>
          </p:nvSpPr>
          <p:spPr>
            <a:xfrm>
              <a:off x="332936" y="2750877"/>
              <a:ext cx="2926080" cy="338554"/>
            </a:xfrm>
            <a:prstGeom prst="rect">
              <a:avLst/>
            </a:prstGeom>
            <a:noFill/>
          </p:spPr>
          <p:txBody>
            <a:bodyPr wrap="square" lIns="0" rIns="0" rtlCol="0" anchor="b">
              <a:spAutoFit/>
            </a:bodyPr>
            <a:lstStyle/>
            <a:p>
              <a:pPr algn="ctr" rtl="1">
                <a:buClrTx/>
                <a:buFont typeface="Arial"/>
                <a:buNone/>
              </a:pPr>
              <a:r>
                <a:rPr lang="ar-EG" sz="1600" b="1" kern="1200" noProof="1">
                  <a:solidFill>
                    <a:schemeClr val="accent2">
                      <a:lumMod val="75000"/>
                    </a:schemeClr>
                  </a:solidFill>
                  <a:latin typeface="Alexandria" pitchFamily="2" charset="-78"/>
                  <a:ea typeface="+mn-ea"/>
                  <a:cs typeface="Alexandria" pitchFamily="2" charset="-78"/>
                </a:rPr>
                <a:t>قابلية التحقق والتكرار</a:t>
              </a:r>
              <a:endParaRPr lang="en-US" sz="1600" b="1" kern="1200" noProof="1">
                <a:solidFill>
                  <a:schemeClr val="accent2">
                    <a:lumMod val="75000"/>
                  </a:schemeClr>
                </a:solidFill>
                <a:latin typeface="Alexandria" pitchFamily="2" charset="-78"/>
                <a:ea typeface="+mn-ea"/>
                <a:cs typeface="Alexandria" pitchFamily="2" charset="-78"/>
              </a:endParaRPr>
            </a:p>
          </p:txBody>
        </p:sp>
        <p:sp>
          <p:nvSpPr>
            <p:cNvPr id="131" name="TextBox 130">
              <a:extLst>
                <a:ext uri="{FF2B5EF4-FFF2-40B4-BE49-F238E27FC236}">
                  <a16:creationId xmlns:a16="http://schemas.microsoft.com/office/drawing/2014/main" id="{33864A98-39CB-4334-50AB-6789A7928018}"/>
                </a:ext>
              </a:extLst>
            </p:cNvPr>
            <p:cNvSpPr txBox="1"/>
            <p:nvPr/>
          </p:nvSpPr>
          <p:spPr>
            <a:xfrm>
              <a:off x="332936" y="3086922"/>
              <a:ext cx="2926080" cy="615105"/>
            </a:xfrm>
            <a:prstGeom prst="rect">
              <a:avLst/>
            </a:prstGeom>
            <a:noFill/>
          </p:spPr>
          <p:txBody>
            <a:bodyPr wrap="square" lIns="0" rIns="0" rtlCol="0" anchor="t">
              <a:spAutoFit/>
            </a:bodyPr>
            <a:lstStyle/>
            <a:p>
              <a:pPr algn="ctr" rtl="1">
                <a:lnSpc>
                  <a:spcPct val="150000"/>
                </a:lnSpc>
                <a:buClrTx/>
                <a:buFontTx/>
                <a:buNone/>
              </a:pPr>
              <a:r>
                <a:rPr lang="ar-EG" sz="1200" kern="1200" noProof="1">
                  <a:solidFill>
                    <a:schemeClr val="tx1"/>
                  </a:solidFill>
                  <a:latin typeface="Alexandria" pitchFamily="2" charset="-78"/>
                  <a:ea typeface="+mn-ea"/>
                  <a:cs typeface="Alexandria" pitchFamily="2" charset="-78"/>
                </a:rPr>
                <a:t>إمكانية فحص النتائج أو إعادة الدراسة وفق الإجراءات نفسها</a:t>
              </a:r>
              <a:r>
                <a:rPr lang="ar-EG" sz="1100" kern="1200" noProof="1">
                  <a:solidFill>
                    <a:srgbClr val="000000">
                      <a:lumMod val="65000"/>
                      <a:lumOff val="35000"/>
                    </a:srgbClr>
                  </a:solidFill>
                  <a:latin typeface="Calibri" panose="020F0502020204030204"/>
                  <a:ea typeface="+mn-ea"/>
                  <a:cs typeface="+mn-cs"/>
                </a:rPr>
                <a:t>.</a:t>
              </a:r>
              <a:endParaRPr lang="en-US" sz="1100" kern="1200" noProof="1">
                <a:solidFill>
                  <a:srgbClr val="000000">
                    <a:lumMod val="65000"/>
                    <a:lumOff val="35000"/>
                  </a:srgbClr>
                </a:solidFill>
                <a:latin typeface="Calibri" panose="020F0502020204030204"/>
                <a:ea typeface="+mn-ea"/>
                <a:cs typeface="+mn-cs"/>
              </a:endParaRPr>
            </a:p>
          </p:txBody>
        </p:sp>
      </p:grpSp>
      <p:grpSp>
        <p:nvGrpSpPr>
          <p:cNvPr id="132" name="Group 131">
            <a:extLst>
              <a:ext uri="{FF2B5EF4-FFF2-40B4-BE49-F238E27FC236}">
                <a16:creationId xmlns:a16="http://schemas.microsoft.com/office/drawing/2014/main" id="{F612AE71-4D35-13EC-22DB-830E385E9B34}"/>
              </a:ext>
            </a:extLst>
          </p:cNvPr>
          <p:cNvGrpSpPr/>
          <p:nvPr/>
        </p:nvGrpSpPr>
        <p:grpSpPr>
          <a:xfrm>
            <a:off x="-20781" y="4794125"/>
            <a:ext cx="3046570" cy="1155203"/>
            <a:chOff x="-309925" y="4529228"/>
            <a:chExt cx="3568941" cy="1155203"/>
          </a:xfrm>
        </p:grpSpPr>
        <p:sp>
          <p:nvSpPr>
            <p:cNvPr id="133" name="TextBox 132">
              <a:extLst>
                <a:ext uri="{FF2B5EF4-FFF2-40B4-BE49-F238E27FC236}">
                  <a16:creationId xmlns:a16="http://schemas.microsoft.com/office/drawing/2014/main" id="{4B57F0F5-6040-38FB-AF1C-D58F517549B0}"/>
                </a:ext>
              </a:extLst>
            </p:cNvPr>
            <p:cNvSpPr txBox="1"/>
            <p:nvPr/>
          </p:nvSpPr>
          <p:spPr>
            <a:xfrm>
              <a:off x="-309925" y="4529228"/>
              <a:ext cx="3568941" cy="584775"/>
            </a:xfrm>
            <a:prstGeom prst="rect">
              <a:avLst/>
            </a:prstGeom>
            <a:noFill/>
          </p:spPr>
          <p:txBody>
            <a:bodyPr wrap="square" lIns="0" rIns="0" rtlCol="0" anchor="b">
              <a:spAutoFit/>
            </a:bodyPr>
            <a:lstStyle/>
            <a:p>
              <a:pPr algn="ctr" rtl="1">
                <a:buClrTx/>
              </a:pPr>
              <a:r>
                <a:rPr lang="ar-EG" sz="1600" b="1" kern="1200" dirty="0">
                  <a:solidFill>
                    <a:schemeClr val="accent2">
                      <a:lumMod val="75000"/>
                    </a:schemeClr>
                  </a:solidFill>
                  <a:latin typeface="Alexandria" pitchFamily="2" charset="-78"/>
                  <a:ea typeface="+mn-ea"/>
                  <a:cs typeface="Alexandria" pitchFamily="2" charset="-78"/>
                </a:rPr>
                <a:t>القدرة على التفسير والتعميم ضمن الحدود</a:t>
              </a:r>
              <a:endParaRPr lang="en-US" sz="1600" b="1" kern="1200" dirty="0">
                <a:solidFill>
                  <a:schemeClr val="accent2">
                    <a:lumMod val="75000"/>
                  </a:schemeClr>
                </a:solidFill>
                <a:latin typeface="Alexandria" pitchFamily="2" charset="-78"/>
                <a:ea typeface="+mn-ea"/>
                <a:cs typeface="Alexandria" pitchFamily="2" charset="-78"/>
              </a:endParaRPr>
            </a:p>
          </p:txBody>
        </p:sp>
        <p:sp>
          <p:nvSpPr>
            <p:cNvPr id="134" name="TextBox 133">
              <a:extLst>
                <a:ext uri="{FF2B5EF4-FFF2-40B4-BE49-F238E27FC236}">
                  <a16:creationId xmlns:a16="http://schemas.microsoft.com/office/drawing/2014/main" id="{3375EDF8-9E8D-EA6C-3639-19F89856B89D}"/>
                </a:ext>
              </a:extLst>
            </p:cNvPr>
            <p:cNvSpPr txBox="1"/>
            <p:nvPr/>
          </p:nvSpPr>
          <p:spPr>
            <a:xfrm>
              <a:off x="-101448" y="5069326"/>
              <a:ext cx="3269067" cy="615105"/>
            </a:xfrm>
            <a:prstGeom prst="rect">
              <a:avLst/>
            </a:prstGeom>
            <a:noFill/>
          </p:spPr>
          <p:txBody>
            <a:bodyPr wrap="square" lIns="0" rIns="0" rtlCol="0" anchor="t">
              <a:spAutoFit/>
            </a:bodyPr>
            <a:lstStyle/>
            <a:p>
              <a:pPr algn="ctr" rtl="1">
                <a:lnSpc>
                  <a:spcPct val="150000"/>
                </a:lnSpc>
                <a:buClrTx/>
                <a:buFontTx/>
                <a:buNone/>
              </a:pPr>
              <a:r>
                <a:rPr lang="ar-EG" sz="1200" kern="1200" noProof="1">
                  <a:solidFill>
                    <a:schemeClr val="tx1"/>
                  </a:solidFill>
                  <a:latin typeface="Alexandria" pitchFamily="2" charset="-78"/>
                  <a:ea typeface="+mn-ea"/>
                  <a:cs typeface="Alexandria" pitchFamily="2" charset="-78"/>
                </a:rPr>
                <a:t>تفسير النتائج وتحديد مجال الإفادة منها وفق حدود الدراسة</a:t>
              </a:r>
              <a:r>
                <a:rPr lang="ar-EG" sz="1100" kern="1200" noProof="1">
                  <a:solidFill>
                    <a:srgbClr val="000000">
                      <a:lumMod val="65000"/>
                      <a:lumOff val="35000"/>
                    </a:srgbClr>
                  </a:solidFill>
                  <a:latin typeface="Calibri" panose="020F0502020204030204"/>
                  <a:ea typeface="+mn-ea"/>
                  <a:cs typeface="+mn-cs"/>
                </a:rPr>
                <a:t>.</a:t>
              </a:r>
              <a:endParaRPr lang="en-US" sz="1100" kern="1200" noProof="1">
                <a:solidFill>
                  <a:srgbClr val="000000">
                    <a:lumMod val="65000"/>
                    <a:lumOff val="35000"/>
                  </a:srgbClr>
                </a:solidFill>
                <a:latin typeface="Calibri" panose="020F0502020204030204"/>
                <a:ea typeface="+mn-ea"/>
                <a:cs typeface="+mn-cs"/>
              </a:endParaRPr>
            </a:p>
          </p:txBody>
        </p:sp>
      </p:grpSp>
      <p:grpSp>
        <p:nvGrpSpPr>
          <p:cNvPr id="135" name="Group 134">
            <a:extLst>
              <a:ext uri="{FF2B5EF4-FFF2-40B4-BE49-F238E27FC236}">
                <a16:creationId xmlns:a16="http://schemas.microsoft.com/office/drawing/2014/main" id="{CEE4CEF7-7841-B1E7-6102-C10305F04BA1}"/>
              </a:ext>
            </a:extLst>
          </p:cNvPr>
          <p:cNvGrpSpPr/>
          <p:nvPr/>
        </p:nvGrpSpPr>
        <p:grpSpPr>
          <a:xfrm>
            <a:off x="9189364" y="1661580"/>
            <a:ext cx="2556381" cy="881814"/>
            <a:chOff x="8921977" y="1365261"/>
            <a:chExt cx="2964489" cy="881814"/>
          </a:xfrm>
        </p:grpSpPr>
        <p:sp>
          <p:nvSpPr>
            <p:cNvPr id="136" name="TextBox 135">
              <a:extLst>
                <a:ext uri="{FF2B5EF4-FFF2-40B4-BE49-F238E27FC236}">
                  <a16:creationId xmlns:a16="http://schemas.microsoft.com/office/drawing/2014/main" id="{A0EFC2AF-0A2F-4DCA-3FCD-72EB0CB3A034}"/>
                </a:ext>
              </a:extLst>
            </p:cNvPr>
            <p:cNvSpPr txBox="1"/>
            <p:nvPr/>
          </p:nvSpPr>
          <p:spPr>
            <a:xfrm>
              <a:off x="8921977" y="1365261"/>
              <a:ext cx="2926080" cy="338554"/>
            </a:xfrm>
            <a:prstGeom prst="rect">
              <a:avLst/>
            </a:prstGeom>
            <a:noFill/>
          </p:spPr>
          <p:txBody>
            <a:bodyPr wrap="square" lIns="0" rIns="0" rtlCol="0" anchor="b">
              <a:spAutoFit/>
            </a:bodyPr>
            <a:lstStyle/>
            <a:p>
              <a:pPr algn="ctr" rtl="1">
                <a:buClrTx/>
                <a:buFontTx/>
                <a:buNone/>
              </a:pPr>
              <a:r>
                <a:rPr lang="ar-EG" sz="1600" b="1" kern="1200" noProof="1">
                  <a:solidFill>
                    <a:schemeClr val="accent2">
                      <a:lumMod val="75000"/>
                    </a:schemeClr>
                  </a:solidFill>
                  <a:latin typeface="Alexandria" pitchFamily="2" charset="-78"/>
                  <a:ea typeface="+mn-ea"/>
                  <a:cs typeface="Alexandria" pitchFamily="2" charset="-78"/>
                </a:rPr>
                <a:t>الموضوعية</a:t>
              </a:r>
              <a:endParaRPr lang="en-US" sz="1600" b="1" kern="1200" noProof="1">
                <a:solidFill>
                  <a:schemeClr val="accent2">
                    <a:lumMod val="75000"/>
                  </a:schemeClr>
                </a:solidFill>
                <a:latin typeface="Alexandria" pitchFamily="2" charset="-78"/>
                <a:ea typeface="+mn-ea"/>
                <a:cs typeface="Alexandria" pitchFamily="2" charset="-78"/>
              </a:endParaRPr>
            </a:p>
          </p:txBody>
        </p:sp>
        <p:sp>
          <p:nvSpPr>
            <p:cNvPr id="137" name="TextBox 136">
              <a:extLst>
                <a:ext uri="{FF2B5EF4-FFF2-40B4-BE49-F238E27FC236}">
                  <a16:creationId xmlns:a16="http://schemas.microsoft.com/office/drawing/2014/main" id="{41A91337-C192-501E-E5AE-C63F4122594D}"/>
                </a:ext>
              </a:extLst>
            </p:cNvPr>
            <p:cNvSpPr txBox="1"/>
            <p:nvPr/>
          </p:nvSpPr>
          <p:spPr>
            <a:xfrm>
              <a:off x="8960386" y="1631970"/>
              <a:ext cx="2926080" cy="615105"/>
            </a:xfrm>
            <a:prstGeom prst="rect">
              <a:avLst/>
            </a:prstGeom>
            <a:noFill/>
          </p:spPr>
          <p:txBody>
            <a:bodyPr wrap="square" lIns="0" rIns="0" rtlCol="0" anchor="t">
              <a:spAutoFit/>
            </a:bodyPr>
            <a:lstStyle/>
            <a:p>
              <a:pPr algn="ctr">
                <a:lnSpc>
                  <a:spcPct val="150000"/>
                </a:lnSpc>
                <a:buClrTx/>
                <a:buFontTx/>
                <a:buNone/>
              </a:pPr>
              <a:r>
                <a:rPr lang="ar-EG" sz="1200" kern="1200" noProof="1">
                  <a:solidFill>
                    <a:schemeClr val="tx1"/>
                  </a:solidFill>
                  <a:latin typeface="Alexandria" pitchFamily="2" charset="-78"/>
                  <a:ea typeface="+mn-ea"/>
                  <a:cs typeface="Alexandria" pitchFamily="2" charset="-78"/>
                </a:rPr>
                <a:t>الابتعاد عن التحيز الشخصي والاعتماد على الأدلة.</a:t>
              </a:r>
              <a:endParaRPr lang="en-US" sz="1200" kern="1200" noProof="1">
                <a:solidFill>
                  <a:schemeClr val="tx1"/>
                </a:solidFill>
                <a:latin typeface="Alexandria" pitchFamily="2" charset="-78"/>
                <a:ea typeface="+mn-ea"/>
                <a:cs typeface="Alexandria" pitchFamily="2" charset="-78"/>
              </a:endParaRPr>
            </a:p>
          </p:txBody>
        </p:sp>
      </p:grpSp>
    </p:spTree>
    <p:extLst>
      <p:ext uri="{BB962C8B-B14F-4D97-AF65-F5344CB8AC3E}">
        <p14:creationId xmlns:p14="http://schemas.microsoft.com/office/powerpoint/2010/main" val="3233008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 name="Group 101">
            <a:extLst>
              <a:ext uri="{FF2B5EF4-FFF2-40B4-BE49-F238E27FC236}">
                <a16:creationId xmlns:a16="http://schemas.microsoft.com/office/drawing/2014/main" id="{E9373584-1C8F-A3CB-C965-EF49464AF637}"/>
              </a:ext>
            </a:extLst>
          </p:cNvPr>
          <p:cNvGrpSpPr/>
          <p:nvPr/>
        </p:nvGrpSpPr>
        <p:grpSpPr>
          <a:xfrm>
            <a:off x="44018" y="2815696"/>
            <a:ext cx="11741609" cy="2658168"/>
            <a:chOff x="293422" y="1385104"/>
            <a:chExt cx="8208464" cy="2658168"/>
          </a:xfrm>
        </p:grpSpPr>
        <p:grpSp>
          <p:nvGrpSpPr>
            <p:cNvPr id="66" name="Group 65">
              <a:extLst>
                <a:ext uri="{FF2B5EF4-FFF2-40B4-BE49-F238E27FC236}">
                  <a16:creationId xmlns:a16="http://schemas.microsoft.com/office/drawing/2014/main" id="{29172571-31B1-8079-CA4E-D01ABA254AFB}"/>
                </a:ext>
              </a:extLst>
            </p:cNvPr>
            <p:cNvGrpSpPr/>
            <p:nvPr/>
          </p:nvGrpSpPr>
          <p:grpSpPr>
            <a:xfrm>
              <a:off x="293422" y="1385104"/>
              <a:ext cx="1489459" cy="1331240"/>
              <a:chOff x="571423" y="984480"/>
              <a:chExt cx="1671903" cy="1774986"/>
            </a:xfrm>
          </p:grpSpPr>
          <p:sp>
            <p:nvSpPr>
              <p:cNvPr id="67" name="TextBox 36">
                <a:extLst>
                  <a:ext uri="{FF2B5EF4-FFF2-40B4-BE49-F238E27FC236}">
                    <a16:creationId xmlns:a16="http://schemas.microsoft.com/office/drawing/2014/main" id="{6E356B37-0EEA-2D2D-42C1-DC13C6342408}"/>
                  </a:ext>
                </a:extLst>
              </p:cNvPr>
              <p:cNvSpPr txBox="1"/>
              <p:nvPr/>
            </p:nvSpPr>
            <p:spPr>
              <a:xfrm>
                <a:off x="571423" y="984480"/>
                <a:ext cx="1671903" cy="410369"/>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الأمانة العلمية والنزاهة</a:t>
                </a:r>
                <a:endParaRPr lang="en-US" b="1" kern="1200" noProof="1">
                  <a:solidFill>
                    <a:srgbClr val="00B0F0"/>
                  </a:solidFill>
                  <a:latin typeface="Alexandria" pitchFamily="2" charset="-78"/>
                  <a:ea typeface="+mn-ea"/>
                  <a:cs typeface="Alexandria" pitchFamily="2" charset="-78"/>
                </a:endParaRPr>
              </a:p>
            </p:txBody>
          </p:sp>
          <p:sp>
            <p:nvSpPr>
              <p:cNvPr id="68" name="TextBox 37">
                <a:extLst>
                  <a:ext uri="{FF2B5EF4-FFF2-40B4-BE49-F238E27FC236}">
                    <a16:creationId xmlns:a16="http://schemas.microsoft.com/office/drawing/2014/main" id="{1ADD39D5-B2DE-A64E-7171-9C86300B4471}"/>
                  </a:ext>
                </a:extLst>
              </p:cNvPr>
              <p:cNvSpPr txBox="1"/>
              <p:nvPr/>
            </p:nvSpPr>
            <p:spPr>
              <a:xfrm>
                <a:off x="576175" y="1392340"/>
                <a:ext cx="1641267" cy="1367126"/>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توثيق المصادر بدقة، وتجنب الانتحال أو تحريف النتائج.</a:t>
                </a:r>
                <a:endParaRPr lang="en-US" kern="1200" noProof="1">
                  <a:solidFill>
                    <a:schemeClr val="tx1"/>
                  </a:solidFill>
                  <a:latin typeface="Alexandria" pitchFamily="2" charset="-78"/>
                  <a:ea typeface="+mn-ea"/>
                  <a:cs typeface="Alexandria" pitchFamily="2" charset="-78"/>
                </a:endParaRPr>
              </a:p>
            </p:txBody>
          </p:sp>
        </p:grpSp>
        <p:sp>
          <p:nvSpPr>
            <p:cNvPr id="78" name="Forme libre 3">
              <a:extLst>
                <a:ext uri="{FF2B5EF4-FFF2-40B4-BE49-F238E27FC236}">
                  <a16:creationId xmlns:a16="http://schemas.microsoft.com/office/drawing/2014/main" id="{297000DE-5972-6D47-803B-780E474E3AAF}"/>
                </a:ext>
              </a:extLst>
            </p:cNvPr>
            <p:cNvSpPr/>
            <p:nvPr/>
          </p:nvSpPr>
          <p:spPr>
            <a:xfrm>
              <a:off x="642416" y="2858967"/>
              <a:ext cx="950510" cy="844555"/>
            </a:xfrm>
            <a:custGeom>
              <a:avLst/>
              <a:gdLst>
                <a:gd name="connsiteX0" fmla="*/ 693395 w 927748"/>
                <a:gd name="connsiteY0" fmla="*/ 331287 h 824330"/>
                <a:gd name="connsiteX1" fmla="*/ 603982 w 927748"/>
                <a:gd name="connsiteY1" fmla="*/ 313122 h 824330"/>
                <a:gd name="connsiteX2" fmla="*/ 470406 w 927748"/>
                <a:gd name="connsiteY2" fmla="*/ 6152 h 824330"/>
                <a:gd name="connsiteX3" fmla="*/ 465166 w 927748"/>
                <a:gd name="connsiteY3" fmla="*/ 29 h 824330"/>
                <a:gd name="connsiteX4" fmla="*/ 458702 w 927748"/>
                <a:gd name="connsiteY4" fmla="*/ 5812 h 824330"/>
                <a:gd name="connsiteX5" fmla="*/ 458702 w 927748"/>
                <a:gd name="connsiteY5" fmla="*/ 6084 h 824330"/>
                <a:gd name="connsiteX6" fmla="*/ 348399 w 927748"/>
                <a:gd name="connsiteY6" fmla="*/ 301625 h 824330"/>
                <a:gd name="connsiteX7" fmla="*/ 235781 w 927748"/>
                <a:gd name="connsiteY7" fmla="*/ 331219 h 824330"/>
                <a:gd name="connsiteX8" fmla="*/ 235781 w 927748"/>
                <a:gd name="connsiteY8" fmla="*/ 331219 h 824330"/>
                <a:gd name="connsiteX9" fmla="*/ 0 w 927748"/>
                <a:gd name="connsiteY9" fmla="*/ 567094 h 824330"/>
                <a:gd name="connsiteX10" fmla="*/ 0 w 927748"/>
                <a:gd name="connsiteY10" fmla="*/ 588456 h 824330"/>
                <a:gd name="connsiteX11" fmla="*/ 235917 w 927748"/>
                <a:gd name="connsiteY11" fmla="*/ 824330 h 824330"/>
                <a:gd name="connsiteX12" fmla="*/ 927749 w 927748"/>
                <a:gd name="connsiteY12" fmla="*/ 824330 h 824330"/>
                <a:gd name="connsiteX13" fmla="*/ 927749 w 927748"/>
                <a:gd name="connsiteY13" fmla="*/ 331287 h 824330"/>
                <a:gd name="connsiteX14" fmla="*/ 693327 w 927748"/>
                <a:gd name="connsiteY14" fmla="*/ 331151 h 824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27748" h="824330">
                  <a:moveTo>
                    <a:pt x="693395" y="331287"/>
                  </a:moveTo>
                  <a:cubicBezTo>
                    <a:pt x="661686" y="331287"/>
                    <a:pt x="631473" y="324824"/>
                    <a:pt x="603982" y="313122"/>
                  </a:cubicBezTo>
                  <a:cubicBezTo>
                    <a:pt x="522326" y="278425"/>
                    <a:pt x="470474" y="94869"/>
                    <a:pt x="470406" y="6152"/>
                  </a:cubicBezTo>
                  <a:cubicBezTo>
                    <a:pt x="470406" y="3227"/>
                    <a:pt x="468093" y="301"/>
                    <a:pt x="465166" y="29"/>
                  </a:cubicBezTo>
                  <a:cubicBezTo>
                    <a:pt x="461696" y="-311"/>
                    <a:pt x="458702" y="2411"/>
                    <a:pt x="458702" y="5812"/>
                  </a:cubicBezTo>
                  <a:lnTo>
                    <a:pt x="458702" y="6084"/>
                  </a:lnTo>
                  <a:cubicBezTo>
                    <a:pt x="458702" y="85548"/>
                    <a:pt x="417533" y="262437"/>
                    <a:pt x="348399" y="301625"/>
                  </a:cubicBezTo>
                  <a:cubicBezTo>
                    <a:pt x="315193" y="320470"/>
                    <a:pt x="276745" y="331219"/>
                    <a:pt x="235781" y="331219"/>
                  </a:cubicBezTo>
                  <a:lnTo>
                    <a:pt x="235781" y="331219"/>
                  </a:lnTo>
                  <a:cubicBezTo>
                    <a:pt x="105540" y="331287"/>
                    <a:pt x="0" y="436876"/>
                    <a:pt x="0" y="567094"/>
                  </a:cubicBezTo>
                  <a:lnTo>
                    <a:pt x="0" y="588456"/>
                  </a:lnTo>
                  <a:cubicBezTo>
                    <a:pt x="0" y="718741"/>
                    <a:pt x="105609" y="824330"/>
                    <a:pt x="235917" y="824330"/>
                  </a:cubicBezTo>
                  <a:lnTo>
                    <a:pt x="927749" y="824330"/>
                  </a:lnTo>
                  <a:cubicBezTo>
                    <a:pt x="927749" y="824330"/>
                    <a:pt x="927749" y="331287"/>
                    <a:pt x="927749" y="331287"/>
                  </a:cubicBezTo>
                  <a:lnTo>
                    <a:pt x="693327" y="331151"/>
                  </a:lnTo>
                  <a:close/>
                </a:path>
              </a:pathLst>
            </a:custGeom>
            <a:solidFill>
              <a:srgbClr val="FBA91E"/>
            </a:solidFill>
            <a:ln w="680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35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79" name="Forme libre 4">
              <a:extLst>
                <a:ext uri="{FF2B5EF4-FFF2-40B4-BE49-F238E27FC236}">
                  <a16:creationId xmlns:a16="http://schemas.microsoft.com/office/drawing/2014/main" id="{73FE887B-1E5F-28AF-CDD7-D297466739D2}"/>
                </a:ext>
              </a:extLst>
            </p:cNvPr>
            <p:cNvSpPr/>
            <p:nvPr/>
          </p:nvSpPr>
          <p:spPr>
            <a:xfrm>
              <a:off x="1629411" y="3198522"/>
              <a:ext cx="950509" cy="844750"/>
            </a:xfrm>
            <a:custGeom>
              <a:avLst/>
              <a:gdLst>
                <a:gd name="connsiteX0" fmla="*/ 234352 w 927747"/>
                <a:gd name="connsiteY0" fmla="*/ 493179 h 824521"/>
                <a:gd name="connsiteX1" fmla="*/ 323765 w 927747"/>
                <a:gd name="connsiteY1" fmla="*/ 511344 h 824521"/>
                <a:gd name="connsiteX2" fmla="*/ 457341 w 927747"/>
                <a:gd name="connsiteY2" fmla="*/ 818382 h 824521"/>
                <a:gd name="connsiteX3" fmla="*/ 462172 w 927747"/>
                <a:gd name="connsiteY3" fmla="*/ 824437 h 824521"/>
                <a:gd name="connsiteX4" fmla="*/ 468977 w 927747"/>
                <a:gd name="connsiteY4" fmla="*/ 818723 h 824521"/>
                <a:gd name="connsiteX5" fmla="*/ 468977 w 927747"/>
                <a:gd name="connsiteY5" fmla="*/ 818382 h 824521"/>
                <a:gd name="connsiteX6" fmla="*/ 602552 w 927747"/>
                <a:gd name="connsiteY6" fmla="*/ 511344 h 824521"/>
                <a:gd name="connsiteX7" fmla="*/ 691966 w 927747"/>
                <a:gd name="connsiteY7" fmla="*/ 493179 h 824521"/>
                <a:gd name="connsiteX8" fmla="*/ 927747 w 927747"/>
                <a:gd name="connsiteY8" fmla="*/ 493043 h 824521"/>
                <a:gd name="connsiteX9" fmla="*/ 927747 w 927747"/>
                <a:gd name="connsiteY9" fmla="*/ 0 h 824521"/>
                <a:gd name="connsiteX10" fmla="*/ 0 w 927747"/>
                <a:gd name="connsiteY10" fmla="*/ 0 h 824521"/>
                <a:gd name="connsiteX11" fmla="*/ 0 w 927747"/>
                <a:gd name="connsiteY11" fmla="*/ 493043 h 824521"/>
                <a:gd name="connsiteX12" fmla="*/ 234420 w 927747"/>
                <a:gd name="connsiteY12" fmla="*/ 493179 h 824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27747" h="824521">
                  <a:moveTo>
                    <a:pt x="234352" y="493179"/>
                  </a:moveTo>
                  <a:cubicBezTo>
                    <a:pt x="266061" y="493179"/>
                    <a:pt x="296274" y="499642"/>
                    <a:pt x="323765" y="511344"/>
                  </a:cubicBezTo>
                  <a:cubicBezTo>
                    <a:pt x="405421" y="546042"/>
                    <a:pt x="457341" y="729598"/>
                    <a:pt x="457341" y="818382"/>
                  </a:cubicBezTo>
                  <a:cubicBezTo>
                    <a:pt x="457341" y="821308"/>
                    <a:pt x="459315" y="823961"/>
                    <a:pt x="462172" y="824437"/>
                  </a:cubicBezTo>
                  <a:cubicBezTo>
                    <a:pt x="465847" y="825050"/>
                    <a:pt x="468977" y="822260"/>
                    <a:pt x="468977" y="818723"/>
                  </a:cubicBezTo>
                  <a:lnTo>
                    <a:pt x="468977" y="818382"/>
                  </a:lnTo>
                  <a:cubicBezTo>
                    <a:pt x="468977" y="729666"/>
                    <a:pt x="520828" y="546110"/>
                    <a:pt x="602552" y="511344"/>
                  </a:cubicBezTo>
                  <a:cubicBezTo>
                    <a:pt x="630043" y="499642"/>
                    <a:pt x="660255" y="493179"/>
                    <a:pt x="691966" y="493179"/>
                  </a:cubicBezTo>
                  <a:lnTo>
                    <a:pt x="927747" y="493043"/>
                  </a:lnTo>
                  <a:lnTo>
                    <a:pt x="927747" y="0"/>
                  </a:lnTo>
                  <a:lnTo>
                    <a:pt x="0" y="0"/>
                  </a:lnTo>
                  <a:lnTo>
                    <a:pt x="0" y="493043"/>
                  </a:lnTo>
                  <a:lnTo>
                    <a:pt x="234420" y="493179"/>
                  </a:lnTo>
                  <a:close/>
                </a:path>
              </a:pathLst>
            </a:custGeom>
            <a:solidFill>
              <a:srgbClr val="3AC6E1"/>
            </a:solidFill>
            <a:ln w="680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35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0" name="Forme libre 5">
              <a:extLst>
                <a:ext uri="{FF2B5EF4-FFF2-40B4-BE49-F238E27FC236}">
                  <a16:creationId xmlns:a16="http://schemas.microsoft.com/office/drawing/2014/main" id="{7F75B0B1-E74A-D496-6EF5-2478F26B5C13}"/>
                </a:ext>
              </a:extLst>
            </p:cNvPr>
            <p:cNvSpPr/>
            <p:nvPr/>
          </p:nvSpPr>
          <p:spPr>
            <a:xfrm>
              <a:off x="2616404" y="2858910"/>
              <a:ext cx="950509" cy="844751"/>
            </a:xfrm>
            <a:custGeom>
              <a:avLst/>
              <a:gdLst>
                <a:gd name="connsiteX0" fmla="*/ 693395 w 927747"/>
                <a:gd name="connsiteY0" fmla="*/ 331343 h 824522"/>
                <a:gd name="connsiteX1" fmla="*/ 603981 w 927747"/>
                <a:gd name="connsiteY1" fmla="*/ 313178 h 824522"/>
                <a:gd name="connsiteX2" fmla="*/ 470406 w 927747"/>
                <a:gd name="connsiteY2" fmla="*/ 6140 h 824522"/>
                <a:gd name="connsiteX3" fmla="*/ 465575 w 927747"/>
                <a:gd name="connsiteY3" fmla="*/ 85 h 824522"/>
                <a:gd name="connsiteX4" fmla="*/ 458770 w 927747"/>
                <a:gd name="connsiteY4" fmla="*/ 5800 h 824522"/>
                <a:gd name="connsiteX5" fmla="*/ 458770 w 927747"/>
                <a:gd name="connsiteY5" fmla="*/ 6140 h 824522"/>
                <a:gd name="connsiteX6" fmla="*/ 325194 w 927747"/>
                <a:gd name="connsiteY6" fmla="*/ 313178 h 824522"/>
                <a:gd name="connsiteX7" fmla="*/ 235781 w 927747"/>
                <a:gd name="connsiteY7" fmla="*/ 331343 h 824522"/>
                <a:gd name="connsiteX8" fmla="*/ 0 w 927747"/>
                <a:gd name="connsiteY8" fmla="*/ 331479 h 824522"/>
                <a:gd name="connsiteX9" fmla="*/ 0 w 927747"/>
                <a:gd name="connsiteY9" fmla="*/ 824523 h 824522"/>
                <a:gd name="connsiteX10" fmla="*/ 927747 w 927747"/>
                <a:gd name="connsiteY10" fmla="*/ 824523 h 824522"/>
                <a:gd name="connsiteX11" fmla="*/ 927747 w 927747"/>
                <a:gd name="connsiteY11" fmla="*/ 331479 h 824522"/>
                <a:gd name="connsiteX12" fmla="*/ 693327 w 927747"/>
                <a:gd name="connsiteY12" fmla="*/ 331343 h 824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27747" h="824522">
                  <a:moveTo>
                    <a:pt x="693395" y="331343"/>
                  </a:moveTo>
                  <a:cubicBezTo>
                    <a:pt x="661686" y="331343"/>
                    <a:pt x="631472" y="324880"/>
                    <a:pt x="603981" y="313178"/>
                  </a:cubicBezTo>
                  <a:cubicBezTo>
                    <a:pt x="522325" y="278481"/>
                    <a:pt x="470406" y="94925"/>
                    <a:pt x="470406" y="6140"/>
                  </a:cubicBezTo>
                  <a:cubicBezTo>
                    <a:pt x="470406" y="3215"/>
                    <a:pt x="468432" y="561"/>
                    <a:pt x="465575" y="85"/>
                  </a:cubicBezTo>
                  <a:cubicBezTo>
                    <a:pt x="461900" y="-527"/>
                    <a:pt x="458770" y="2262"/>
                    <a:pt x="458770" y="5800"/>
                  </a:cubicBezTo>
                  <a:lnTo>
                    <a:pt x="458770" y="6140"/>
                  </a:lnTo>
                  <a:cubicBezTo>
                    <a:pt x="458770" y="94857"/>
                    <a:pt x="406918" y="278413"/>
                    <a:pt x="325194" y="313178"/>
                  </a:cubicBezTo>
                  <a:cubicBezTo>
                    <a:pt x="297704" y="324880"/>
                    <a:pt x="267490" y="331343"/>
                    <a:pt x="235781" y="331343"/>
                  </a:cubicBezTo>
                  <a:lnTo>
                    <a:pt x="0" y="331479"/>
                  </a:lnTo>
                  <a:lnTo>
                    <a:pt x="0" y="824523"/>
                  </a:lnTo>
                  <a:lnTo>
                    <a:pt x="927747" y="824523"/>
                  </a:lnTo>
                  <a:lnTo>
                    <a:pt x="927747" y="331479"/>
                  </a:lnTo>
                  <a:lnTo>
                    <a:pt x="693327" y="331343"/>
                  </a:lnTo>
                  <a:close/>
                </a:path>
              </a:pathLst>
            </a:custGeom>
            <a:solidFill>
              <a:srgbClr val="6EA56C"/>
            </a:solidFill>
            <a:ln w="680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35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1" name="Forme libre 6">
              <a:extLst>
                <a:ext uri="{FF2B5EF4-FFF2-40B4-BE49-F238E27FC236}">
                  <a16:creationId xmlns:a16="http://schemas.microsoft.com/office/drawing/2014/main" id="{ADB848D9-BF9A-351E-D1C3-6C827CA9D17D}"/>
                </a:ext>
              </a:extLst>
            </p:cNvPr>
            <p:cNvSpPr/>
            <p:nvPr/>
          </p:nvSpPr>
          <p:spPr>
            <a:xfrm>
              <a:off x="3603397" y="3198522"/>
              <a:ext cx="950510" cy="844750"/>
            </a:xfrm>
            <a:custGeom>
              <a:avLst/>
              <a:gdLst>
                <a:gd name="connsiteX0" fmla="*/ 234354 w 927748"/>
                <a:gd name="connsiteY0" fmla="*/ 493179 h 824521"/>
                <a:gd name="connsiteX1" fmla="*/ 323767 w 927748"/>
                <a:gd name="connsiteY1" fmla="*/ 511344 h 824521"/>
                <a:gd name="connsiteX2" fmla="*/ 457341 w 927748"/>
                <a:gd name="connsiteY2" fmla="*/ 818382 h 824521"/>
                <a:gd name="connsiteX3" fmla="*/ 462174 w 927748"/>
                <a:gd name="connsiteY3" fmla="*/ 824437 h 824521"/>
                <a:gd name="connsiteX4" fmla="*/ 468979 w 927748"/>
                <a:gd name="connsiteY4" fmla="*/ 818723 h 824521"/>
                <a:gd name="connsiteX5" fmla="*/ 468979 w 927748"/>
                <a:gd name="connsiteY5" fmla="*/ 818382 h 824521"/>
                <a:gd name="connsiteX6" fmla="*/ 602554 w 927748"/>
                <a:gd name="connsiteY6" fmla="*/ 511344 h 824521"/>
                <a:gd name="connsiteX7" fmla="*/ 691968 w 927748"/>
                <a:gd name="connsiteY7" fmla="*/ 493179 h 824521"/>
                <a:gd name="connsiteX8" fmla="*/ 927749 w 927748"/>
                <a:gd name="connsiteY8" fmla="*/ 493043 h 824521"/>
                <a:gd name="connsiteX9" fmla="*/ 927749 w 927748"/>
                <a:gd name="connsiteY9" fmla="*/ 0 h 824521"/>
                <a:gd name="connsiteX10" fmla="*/ 0 w 927748"/>
                <a:gd name="connsiteY10" fmla="*/ 0 h 824521"/>
                <a:gd name="connsiteX11" fmla="*/ 0 w 927748"/>
                <a:gd name="connsiteY11" fmla="*/ 493043 h 824521"/>
                <a:gd name="connsiteX12" fmla="*/ 234420 w 927748"/>
                <a:gd name="connsiteY12" fmla="*/ 493179 h 824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27748" h="824521">
                  <a:moveTo>
                    <a:pt x="234354" y="493179"/>
                  </a:moveTo>
                  <a:cubicBezTo>
                    <a:pt x="266063" y="493179"/>
                    <a:pt x="296275" y="499642"/>
                    <a:pt x="323767" y="511344"/>
                  </a:cubicBezTo>
                  <a:cubicBezTo>
                    <a:pt x="405423" y="546042"/>
                    <a:pt x="457341" y="729598"/>
                    <a:pt x="457341" y="818382"/>
                  </a:cubicBezTo>
                  <a:cubicBezTo>
                    <a:pt x="457341" y="821308"/>
                    <a:pt x="459315" y="823961"/>
                    <a:pt x="462174" y="824437"/>
                  </a:cubicBezTo>
                  <a:cubicBezTo>
                    <a:pt x="465847" y="825050"/>
                    <a:pt x="468979" y="822260"/>
                    <a:pt x="468979" y="818723"/>
                  </a:cubicBezTo>
                  <a:lnTo>
                    <a:pt x="468979" y="818382"/>
                  </a:lnTo>
                  <a:cubicBezTo>
                    <a:pt x="468979" y="729666"/>
                    <a:pt x="520829" y="546110"/>
                    <a:pt x="602554" y="511344"/>
                  </a:cubicBezTo>
                  <a:cubicBezTo>
                    <a:pt x="630045" y="499642"/>
                    <a:pt x="660257" y="493179"/>
                    <a:pt x="691968" y="493179"/>
                  </a:cubicBezTo>
                  <a:lnTo>
                    <a:pt x="927749" y="493043"/>
                  </a:lnTo>
                  <a:lnTo>
                    <a:pt x="927749" y="0"/>
                  </a:lnTo>
                  <a:lnTo>
                    <a:pt x="0" y="0"/>
                  </a:lnTo>
                  <a:lnTo>
                    <a:pt x="0" y="493043"/>
                  </a:lnTo>
                  <a:lnTo>
                    <a:pt x="234420" y="493179"/>
                  </a:lnTo>
                  <a:close/>
                </a:path>
              </a:pathLst>
            </a:custGeom>
            <a:solidFill>
              <a:srgbClr val="F15F47"/>
            </a:solidFill>
            <a:ln w="680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35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2" name="Forme libre 7">
              <a:extLst>
                <a:ext uri="{FF2B5EF4-FFF2-40B4-BE49-F238E27FC236}">
                  <a16:creationId xmlns:a16="http://schemas.microsoft.com/office/drawing/2014/main" id="{51C03F23-3670-528D-43D8-5F17541982A4}"/>
                </a:ext>
              </a:extLst>
            </p:cNvPr>
            <p:cNvSpPr/>
            <p:nvPr/>
          </p:nvSpPr>
          <p:spPr>
            <a:xfrm>
              <a:off x="4590392" y="2858910"/>
              <a:ext cx="950510" cy="844751"/>
            </a:xfrm>
            <a:custGeom>
              <a:avLst/>
              <a:gdLst>
                <a:gd name="connsiteX0" fmla="*/ 693397 w 927748"/>
                <a:gd name="connsiteY0" fmla="*/ 331343 h 824522"/>
                <a:gd name="connsiteX1" fmla="*/ 603982 w 927748"/>
                <a:gd name="connsiteY1" fmla="*/ 313178 h 824522"/>
                <a:gd name="connsiteX2" fmla="*/ 470407 w 927748"/>
                <a:gd name="connsiteY2" fmla="*/ 6140 h 824522"/>
                <a:gd name="connsiteX3" fmla="*/ 465576 w 927748"/>
                <a:gd name="connsiteY3" fmla="*/ 85 h 824522"/>
                <a:gd name="connsiteX4" fmla="*/ 458772 w 927748"/>
                <a:gd name="connsiteY4" fmla="*/ 5800 h 824522"/>
                <a:gd name="connsiteX5" fmla="*/ 458772 w 927748"/>
                <a:gd name="connsiteY5" fmla="*/ 6140 h 824522"/>
                <a:gd name="connsiteX6" fmla="*/ 325195 w 927748"/>
                <a:gd name="connsiteY6" fmla="*/ 313178 h 824522"/>
                <a:gd name="connsiteX7" fmla="*/ 235783 w 927748"/>
                <a:gd name="connsiteY7" fmla="*/ 331343 h 824522"/>
                <a:gd name="connsiteX8" fmla="*/ 0 w 927748"/>
                <a:gd name="connsiteY8" fmla="*/ 331479 h 824522"/>
                <a:gd name="connsiteX9" fmla="*/ 0 w 927748"/>
                <a:gd name="connsiteY9" fmla="*/ 824523 h 824522"/>
                <a:gd name="connsiteX10" fmla="*/ 927749 w 927748"/>
                <a:gd name="connsiteY10" fmla="*/ 824523 h 824522"/>
                <a:gd name="connsiteX11" fmla="*/ 927749 w 927748"/>
                <a:gd name="connsiteY11" fmla="*/ 331479 h 824522"/>
                <a:gd name="connsiteX12" fmla="*/ 693328 w 927748"/>
                <a:gd name="connsiteY12" fmla="*/ 331343 h 824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27748" h="824522">
                  <a:moveTo>
                    <a:pt x="693397" y="331343"/>
                  </a:moveTo>
                  <a:cubicBezTo>
                    <a:pt x="661686" y="331343"/>
                    <a:pt x="631473" y="324880"/>
                    <a:pt x="603982" y="313178"/>
                  </a:cubicBezTo>
                  <a:cubicBezTo>
                    <a:pt x="522326" y="278481"/>
                    <a:pt x="470407" y="94925"/>
                    <a:pt x="470407" y="6140"/>
                  </a:cubicBezTo>
                  <a:cubicBezTo>
                    <a:pt x="470407" y="3215"/>
                    <a:pt x="468434" y="561"/>
                    <a:pt x="465576" y="85"/>
                  </a:cubicBezTo>
                  <a:cubicBezTo>
                    <a:pt x="461902" y="-527"/>
                    <a:pt x="458772" y="2262"/>
                    <a:pt x="458772" y="5800"/>
                  </a:cubicBezTo>
                  <a:lnTo>
                    <a:pt x="458772" y="6140"/>
                  </a:lnTo>
                  <a:cubicBezTo>
                    <a:pt x="458772" y="94857"/>
                    <a:pt x="406919" y="278413"/>
                    <a:pt x="325195" y="313178"/>
                  </a:cubicBezTo>
                  <a:cubicBezTo>
                    <a:pt x="297704" y="324880"/>
                    <a:pt x="267492" y="331343"/>
                    <a:pt x="235783" y="331343"/>
                  </a:cubicBezTo>
                  <a:lnTo>
                    <a:pt x="0" y="331479"/>
                  </a:lnTo>
                  <a:lnTo>
                    <a:pt x="0" y="824523"/>
                  </a:lnTo>
                  <a:lnTo>
                    <a:pt x="927749" y="824523"/>
                  </a:lnTo>
                  <a:lnTo>
                    <a:pt x="927749" y="331479"/>
                  </a:lnTo>
                  <a:lnTo>
                    <a:pt x="693328" y="331343"/>
                  </a:lnTo>
                  <a:close/>
                </a:path>
              </a:pathLst>
            </a:custGeom>
            <a:solidFill>
              <a:srgbClr val="805AAB"/>
            </a:solidFill>
            <a:ln w="6804" cap="flat">
              <a:noFill/>
              <a:prstDash val="solid"/>
              <a:miter/>
            </a:ln>
          </p:spPr>
          <p:txBody>
            <a:bodyPr rtlCol="0" anchor="ctr"/>
            <a:lstStyle/>
            <a:p>
              <a:pPr>
                <a:buClrTx/>
                <a:buFontTx/>
                <a:buNone/>
              </a:pPr>
              <a:endParaRPr lang="fr-FR" sz="1350" kern="1200">
                <a:latin typeface="Calibri" panose="020F0502020204030204"/>
                <a:ea typeface="+mn-ea"/>
                <a:cs typeface="+mn-cs"/>
              </a:endParaRPr>
            </a:p>
          </p:txBody>
        </p:sp>
        <p:sp>
          <p:nvSpPr>
            <p:cNvPr id="83" name="Forme libre 8">
              <a:extLst>
                <a:ext uri="{FF2B5EF4-FFF2-40B4-BE49-F238E27FC236}">
                  <a16:creationId xmlns:a16="http://schemas.microsoft.com/office/drawing/2014/main" id="{0FB723A2-543C-1458-2142-18CE01136FF6}"/>
                </a:ext>
              </a:extLst>
            </p:cNvPr>
            <p:cNvSpPr/>
            <p:nvPr/>
          </p:nvSpPr>
          <p:spPr>
            <a:xfrm>
              <a:off x="5577387" y="3198522"/>
              <a:ext cx="950510" cy="844750"/>
            </a:xfrm>
            <a:custGeom>
              <a:avLst/>
              <a:gdLst>
                <a:gd name="connsiteX0" fmla="*/ 234352 w 927748"/>
                <a:gd name="connsiteY0" fmla="*/ 493179 h 824521"/>
                <a:gd name="connsiteX1" fmla="*/ 323767 w 927748"/>
                <a:gd name="connsiteY1" fmla="*/ 511344 h 824521"/>
                <a:gd name="connsiteX2" fmla="*/ 457341 w 927748"/>
                <a:gd name="connsiteY2" fmla="*/ 818382 h 824521"/>
                <a:gd name="connsiteX3" fmla="*/ 462172 w 927748"/>
                <a:gd name="connsiteY3" fmla="*/ 824437 h 824521"/>
                <a:gd name="connsiteX4" fmla="*/ 468977 w 927748"/>
                <a:gd name="connsiteY4" fmla="*/ 818723 h 824521"/>
                <a:gd name="connsiteX5" fmla="*/ 468977 w 927748"/>
                <a:gd name="connsiteY5" fmla="*/ 818382 h 824521"/>
                <a:gd name="connsiteX6" fmla="*/ 602554 w 927748"/>
                <a:gd name="connsiteY6" fmla="*/ 511344 h 824521"/>
                <a:gd name="connsiteX7" fmla="*/ 691966 w 927748"/>
                <a:gd name="connsiteY7" fmla="*/ 493179 h 824521"/>
                <a:gd name="connsiteX8" fmla="*/ 927749 w 927748"/>
                <a:gd name="connsiteY8" fmla="*/ 493043 h 824521"/>
                <a:gd name="connsiteX9" fmla="*/ 927749 w 927748"/>
                <a:gd name="connsiteY9" fmla="*/ 0 h 824521"/>
                <a:gd name="connsiteX10" fmla="*/ 0 w 927748"/>
                <a:gd name="connsiteY10" fmla="*/ 0 h 824521"/>
                <a:gd name="connsiteX11" fmla="*/ 0 w 927748"/>
                <a:gd name="connsiteY11" fmla="*/ 493043 h 824521"/>
                <a:gd name="connsiteX12" fmla="*/ 234420 w 927748"/>
                <a:gd name="connsiteY12" fmla="*/ 493179 h 824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27748" h="824521">
                  <a:moveTo>
                    <a:pt x="234352" y="493179"/>
                  </a:moveTo>
                  <a:cubicBezTo>
                    <a:pt x="266063" y="493179"/>
                    <a:pt x="296275" y="499642"/>
                    <a:pt x="323767" y="511344"/>
                  </a:cubicBezTo>
                  <a:cubicBezTo>
                    <a:pt x="405423" y="546042"/>
                    <a:pt x="457341" y="729598"/>
                    <a:pt x="457341" y="818382"/>
                  </a:cubicBezTo>
                  <a:cubicBezTo>
                    <a:pt x="457341" y="821308"/>
                    <a:pt x="459315" y="823961"/>
                    <a:pt x="462172" y="824437"/>
                  </a:cubicBezTo>
                  <a:cubicBezTo>
                    <a:pt x="465847" y="825050"/>
                    <a:pt x="468977" y="822260"/>
                    <a:pt x="468977" y="818723"/>
                  </a:cubicBezTo>
                  <a:lnTo>
                    <a:pt x="468977" y="818382"/>
                  </a:lnTo>
                  <a:cubicBezTo>
                    <a:pt x="468977" y="729666"/>
                    <a:pt x="520829" y="546110"/>
                    <a:pt x="602554" y="511344"/>
                  </a:cubicBezTo>
                  <a:cubicBezTo>
                    <a:pt x="630045" y="499642"/>
                    <a:pt x="660257" y="493179"/>
                    <a:pt x="691966" y="493179"/>
                  </a:cubicBezTo>
                  <a:lnTo>
                    <a:pt x="927749" y="493043"/>
                  </a:lnTo>
                  <a:lnTo>
                    <a:pt x="927749" y="0"/>
                  </a:lnTo>
                  <a:lnTo>
                    <a:pt x="0" y="0"/>
                  </a:lnTo>
                  <a:lnTo>
                    <a:pt x="0" y="493043"/>
                  </a:lnTo>
                  <a:lnTo>
                    <a:pt x="234420" y="493179"/>
                  </a:lnTo>
                  <a:close/>
                </a:path>
              </a:pathLst>
            </a:custGeom>
            <a:solidFill>
              <a:srgbClr val="F595A6"/>
            </a:solidFill>
            <a:ln w="6804" cap="flat">
              <a:noFill/>
              <a:prstDash val="solid"/>
              <a:miter/>
            </a:ln>
          </p:spPr>
          <p:txBody>
            <a:bodyPr rtlCol="0" anchor="ctr"/>
            <a:lstStyle/>
            <a:p>
              <a:pPr>
                <a:buClrTx/>
                <a:buFontTx/>
                <a:buNone/>
              </a:pPr>
              <a:endParaRPr lang="fr-FR" sz="1350" kern="1200">
                <a:latin typeface="Calibri" panose="020F0502020204030204"/>
                <a:ea typeface="+mn-ea"/>
                <a:cs typeface="+mn-cs"/>
              </a:endParaRPr>
            </a:p>
          </p:txBody>
        </p:sp>
        <p:sp>
          <p:nvSpPr>
            <p:cNvPr id="84" name="Forme libre 9">
              <a:extLst>
                <a:ext uri="{FF2B5EF4-FFF2-40B4-BE49-F238E27FC236}">
                  <a16:creationId xmlns:a16="http://schemas.microsoft.com/office/drawing/2014/main" id="{476A8A71-D9D0-A9D1-515B-A5CDD88D9A34}"/>
                </a:ext>
              </a:extLst>
            </p:cNvPr>
            <p:cNvSpPr/>
            <p:nvPr/>
          </p:nvSpPr>
          <p:spPr>
            <a:xfrm>
              <a:off x="6564381" y="2858910"/>
              <a:ext cx="950509" cy="844751"/>
            </a:xfrm>
            <a:custGeom>
              <a:avLst/>
              <a:gdLst>
                <a:gd name="connsiteX0" fmla="*/ 693395 w 927747"/>
                <a:gd name="connsiteY0" fmla="*/ 331343 h 824522"/>
                <a:gd name="connsiteX1" fmla="*/ 603982 w 927747"/>
                <a:gd name="connsiteY1" fmla="*/ 313178 h 824522"/>
                <a:gd name="connsiteX2" fmla="*/ 470406 w 927747"/>
                <a:gd name="connsiteY2" fmla="*/ 6140 h 824522"/>
                <a:gd name="connsiteX3" fmla="*/ 465575 w 927747"/>
                <a:gd name="connsiteY3" fmla="*/ 85 h 824522"/>
                <a:gd name="connsiteX4" fmla="*/ 458770 w 927747"/>
                <a:gd name="connsiteY4" fmla="*/ 5800 h 824522"/>
                <a:gd name="connsiteX5" fmla="*/ 458770 w 927747"/>
                <a:gd name="connsiteY5" fmla="*/ 6140 h 824522"/>
                <a:gd name="connsiteX6" fmla="*/ 325195 w 927747"/>
                <a:gd name="connsiteY6" fmla="*/ 313178 h 824522"/>
                <a:gd name="connsiteX7" fmla="*/ 235781 w 927747"/>
                <a:gd name="connsiteY7" fmla="*/ 331343 h 824522"/>
                <a:gd name="connsiteX8" fmla="*/ 0 w 927747"/>
                <a:gd name="connsiteY8" fmla="*/ 331479 h 824522"/>
                <a:gd name="connsiteX9" fmla="*/ 0 w 927747"/>
                <a:gd name="connsiteY9" fmla="*/ 824523 h 824522"/>
                <a:gd name="connsiteX10" fmla="*/ 927747 w 927747"/>
                <a:gd name="connsiteY10" fmla="*/ 824523 h 824522"/>
                <a:gd name="connsiteX11" fmla="*/ 927747 w 927747"/>
                <a:gd name="connsiteY11" fmla="*/ 331479 h 824522"/>
                <a:gd name="connsiteX12" fmla="*/ 693327 w 927747"/>
                <a:gd name="connsiteY12" fmla="*/ 331343 h 824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27747" h="824522">
                  <a:moveTo>
                    <a:pt x="693395" y="331343"/>
                  </a:moveTo>
                  <a:cubicBezTo>
                    <a:pt x="661686" y="331343"/>
                    <a:pt x="631473" y="324880"/>
                    <a:pt x="603982" y="313178"/>
                  </a:cubicBezTo>
                  <a:cubicBezTo>
                    <a:pt x="522326" y="278481"/>
                    <a:pt x="470406" y="94925"/>
                    <a:pt x="470406" y="6140"/>
                  </a:cubicBezTo>
                  <a:cubicBezTo>
                    <a:pt x="470406" y="3215"/>
                    <a:pt x="468432" y="561"/>
                    <a:pt x="465575" y="85"/>
                  </a:cubicBezTo>
                  <a:cubicBezTo>
                    <a:pt x="461900" y="-527"/>
                    <a:pt x="458770" y="2262"/>
                    <a:pt x="458770" y="5800"/>
                  </a:cubicBezTo>
                  <a:lnTo>
                    <a:pt x="458770" y="6140"/>
                  </a:lnTo>
                  <a:cubicBezTo>
                    <a:pt x="458770" y="94857"/>
                    <a:pt x="406919" y="278413"/>
                    <a:pt x="325195" y="313178"/>
                  </a:cubicBezTo>
                  <a:cubicBezTo>
                    <a:pt x="297704" y="324880"/>
                    <a:pt x="267492" y="331343"/>
                    <a:pt x="235781" y="331343"/>
                  </a:cubicBezTo>
                  <a:lnTo>
                    <a:pt x="0" y="331479"/>
                  </a:lnTo>
                  <a:lnTo>
                    <a:pt x="0" y="824523"/>
                  </a:lnTo>
                  <a:lnTo>
                    <a:pt x="927747" y="824523"/>
                  </a:lnTo>
                  <a:lnTo>
                    <a:pt x="927747" y="331479"/>
                  </a:lnTo>
                  <a:lnTo>
                    <a:pt x="693327" y="331343"/>
                  </a:lnTo>
                  <a:close/>
                </a:path>
              </a:pathLst>
            </a:custGeom>
            <a:solidFill>
              <a:srgbClr val="D0BA94"/>
            </a:solidFill>
            <a:ln w="6804" cap="flat">
              <a:noFill/>
              <a:prstDash val="solid"/>
              <a:miter/>
            </a:ln>
          </p:spPr>
          <p:txBody>
            <a:bodyPr rtlCol="0" anchor="ctr"/>
            <a:lstStyle/>
            <a:p>
              <a:pPr>
                <a:buClrTx/>
                <a:buFontTx/>
                <a:buNone/>
              </a:pPr>
              <a:endParaRPr lang="fr-FR" sz="1350" kern="1200">
                <a:latin typeface="Calibri" panose="020F0502020204030204"/>
                <a:ea typeface="+mn-ea"/>
                <a:cs typeface="+mn-cs"/>
              </a:endParaRPr>
            </a:p>
          </p:txBody>
        </p:sp>
        <p:sp>
          <p:nvSpPr>
            <p:cNvPr id="85" name="Forme libre 10">
              <a:extLst>
                <a:ext uri="{FF2B5EF4-FFF2-40B4-BE49-F238E27FC236}">
                  <a16:creationId xmlns:a16="http://schemas.microsoft.com/office/drawing/2014/main" id="{5F0F2F6E-DA88-C180-A26B-735EC744BA07}"/>
                </a:ext>
              </a:extLst>
            </p:cNvPr>
            <p:cNvSpPr/>
            <p:nvPr/>
          </p:nvSpPr>
          <p:spPr>
            <a:xfrm>
              <a:off x="7551377" y="3198662"/>
              <a:ext cx="950509" cy="844553"/>
            </a:xfrm>
            <a:custGeom>
              <a:avLst/>
              <a:gdLst>
                <a:gd name="connsiteX0" fmla="*/ 234352 w 927747"/>
                <a:gd name="connsiteY0" fmla="*/ 493043 h 824329"/>
                <a:gd name="connsiteX1" fmla="*/ 323765 w 927747"/>
                <a:gd name="connsiteY1" fmla="*/ 511208 h 824329"/>
                <a:gd name="connsiteX2" fmla="*/ 457341 w 927747"/>
                <a:gd name="connsiteY2" fmla="*/ 818178 h 824329"/>
                <a:gd name="connsiteX3" fmla="*/ 462581 w 927747"/>
                <a:gd name="connsiteY3" fmla="*/ 824301 h 824329"/>
                <a:gd name="connsiteX4" fmla="*/ 469045 w 927747"/>
                <a:gd name="connsiteY4" fmla="*/ 818518 h 824329"/>
                <a:gd name="connsiteX5" fmla="*/ 469045 w 927747"/>
                <a:gd name="connsiteY5" fmla="*/ 818246 h 824329"/>
                <a:gd name="connsiteX6" fmla="*/ 579349 w 927747"/>
                <a:gd name="connsiteY6" fmla="*/ 522706 h 824329"/>
                <a:gd name="connsiteX7" fmla="*/ 691966 w 927747"/>
                <a:gd name="connsiteY7" fmla="*/ 493111 h 824329"/>
                <a:gd name="connsiteX8" fmla="*/ 691966 w 927747"/>
                <a:gd name="connsiteY8" fmla="*/ 493111 h 824329"/>
                <a:gd name="connsiteX9" fmla="*/ 927747 w 927747"/>
                <a:gd name="connsiteY9" fmla="*/ 257237 h 824329"/>
                <a:gd name="connsiteX10" fmla="*/ 927747 w 927747"/>
                <a:gd name="connsiteY10" fmla="*/ 235874 h 824329"/>
                <a:gd name="connsiteX11" fmla="*/ 691830 w 927747"/>
                <a:gd name="connsiteY11" fmla="*/ 0 h 824329"/>
                <a:gd name="connsiteX12" fmla="*/ 0 w 927747"/>
                <a:gd name="connsiteY12" fmla="*/ 0 h 824329"/>
                <a:gd name="connsiteX13" fmla="*/ 0 w 927747"/>
                <a:gd name="connsiteY13" fmla="*/ 493043 h 824329"/>
                <a:gd name="connsiteX14" fmla="*/ 234420 w 927747"/>
                <a:gd name="connsiteY14" fmla="*/ 493179 h 824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27747" h="824329">
                  <a:moveTo>
                    <a:pt x="234352" y="493043"/>
                  </a:moveTo>
                  <a:cubicBezTo>
                    <a:pt x="266061" y="493043"/>
                    <a:pt x="296274" y="499506"/>
                    <a:pt x="323765" y="511208"/>
                  </a:cubicBezTo>
                  <a:cubicBezTo>
                    <a:pt x="405421" y="545906"/>
                    <a:pt x="457273" y="729462"/>
                    <a:pt x="457341" y="818178"/>
                  </a:cubicBezTo>
                  <a:cubicBezTo>
                    <a:pt x="457341" y="821104"/>
                    <a:pt x="459654" y="824029"/>
                    <a:pt x="462581" y="824301"/>
                  </a:cubicBezTo>
                  <a:cubicBezTo>
                    <a:pt x="466052" y="824641"/>
                    <a:pt x="469045" y="821920"/>
                    <a:pt x="469045" y="818518"/>
                  </a:cubicBezTo>
                  <a:lnTo>
                    <a:pt x="469045" y="818246"/>
                  </a:lnTo>
                  <a:cubicBezTo>
                    <a:pt x="469045" y="738782"/>
                    <a:pt x="510214" y="561894"/>
                    <a:pt x="579349" y="522706"/>
                  </a:cubicBezTo>
                  <a:cubicBezTo>
                    <a:pt x="612556" y="503860"/>
                    <a:pt x="651002" y="493111"/>
                    <a:pt x="691966" y="493111"/>
                  </a:cubicBezTo>
                  <a:lnTo>
                    <a:pt x="691966" y="493111"/>
                  </a:lnTo>
                  <a:cubicBezTo>
                    <a:pt x="822207" y="493043"/>
                    <a:pt x="927747" y="387454"/>
                    <a:pt x="927747" y="257237"/>
                  </a:cubicBezTo>
                  <a:lnTo>
                    <a:pt x="927747" y="235874"/>
                  </a:lnTo>
                  <a:cubicBezTo>
                    <a:pt x="927747" y="105588"/>
                    <a:pt x="822139" y="0"/>
                    <a:pt x="691830" y="0"/>
                  </a:cubicBezTo>
                  <a:lnTo>
                    <a:pt x="0" y="0"/>
                  </a:lnTo>
                  <a:lnTo>
                    <a:pt x="0" y="493043"/>
                  </a:lnTo>
                  <a:lnTo>
                    <a:pt x="234420" y="493179"/>
                  </a:lnTo>
                  <a:close/>
                </a:path>
              </a:pathLst>
            </a:custGeom>
            <a:solidFill>
              <a:srgbClr val="244470"/>
            </a:solidFill>
            <a:ln w="680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35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p:txBody>
        </p:sp>
        <p:sp>
          <p:nvSpPr>
            <p:cNvPr id="86" name="ZoneTexte 11">
              <a:extLst>
                <a:ext uri="{FF2B5EF4-FFF2-40B4-BE49-F238E27FC236}">
                  <a16:creationId xmlns:a16="http://schemas.microsoft.com/office/drawing/2014/main" id="{73539199-1222-6136-8F15-F8B2D96F4499}"/>
                </a:ext>
              </a:extLst>
            </p:cNvPr>
            <p:cNvSpPr txBox="1"/>
            <p:nvPr/>
          </p:nvSpPr>
          <p:spPr>
            <a:xfrm>
              <a:off x="686214" y="3277733"/>
              <a:ext cx="418704" cy="369332"/>
            </a:xfrm>
            <a:prstGeom prst="rect">
              <a:avLst/>
            </a:prstGeom>
            <a:noFill/>
          </p:spPr>
          <p:txBody>
            <a:bodyPr wrap="none" rtlCol="0">
              <a:spAutoFit/>
            </a:bodyPr>
            <a:lstStyle/>
            <a:p>
              <a:pPr>
                <a:buClrTx/>
                <a:buFontTx/>
                <a:buNone/>
              </a:pPr>
              <a:r>
                <a:rPr lang="fr-FR" sz="1800" b="1" kern="1200" dirty="0">
                  <a:latin typeface="Calibri" panose="020F0502020204030204"/>
                  <a:ea typeface="+mn-ea"/>
                  <a:cs typeface="+mn-cs"/>
                </a:rPr>
                <a:t>01</a:t>
              </a:r>
            </a:p>
          </p:txBody>
        </p:sp>
        <p:sp>
          <p:nvSpPr>
            <p:cNvPr id="87" name="ZoneTexte 12">
              <a:extLst>
                <a:ext uri="{FF2B5EF4-FFF2-40B4-BE49-F238E27FC236}">
                  <a16:creationId xmlns:a16="http://schemas.microsoft.com/office/drawing/2014/main" id="{DB715A55-384E-0A86-2324-C3EE9ABA3DC6}"/>
                </a:ext>
              </a:extLst>
            </p:cNvPr>
            <p:cNvSpPr txBox="1"/>
            <p:nvPr/>
          </p:nvSpPr>
          <p:spPr>
            <a:xfrm>
              <a:off x="1616471" y="3277733"/>
              <a:ext cx="418704" cy="369332"/>
            </a:xfrm>
            <a:prstGeom prst="rect">
              <a:avLst/>
            </a:prstGeom>
            <a:noFill/>
          </p:spPr>
          <p:txBody>
            <a:bodyPr wrap="none" rtlCol="0">
              <a:spAutoFit/>
            </a:bodyPr>
            <a:lstStyle/>
            <a:p>
              <a:pPr>
                <a:buClrTx/>
                <a:buFontTx/>
                <a:buNone/>
              </a:pPr>
              <a:r>
                <a:rPr lang="fr-FR" sz="1800" b="1" kern="1200" dirty="0">
                  <a:latin typeface="Calibri" panose="020F0502020204030204"/>
                  <a:ea typeface="+mn-ea"/>
                  <a:cs typeface="+mn-cs"/>
                </a:rPr>
                <a:t>02</a:t>
              </a:r>
            </a:p>
          </p:txBody>
        </p:sp>
        <p:sp>
          <p:nvSpPr>
            <p:cNvPr id="88" name="ZoneTexte 13">
              <a:extLst>
                <a:ext uri="{FF2B5EF4-FFF2-40B4-BE49-F238E27FC236}">
                  <a16:creationId xmlns:a16="http://schemas.microsoft.com/office/drawing/2014/main" id="{1FB35A82-90A4-F5BF-9A68-36BA81BB2C4D}"/>
                </a:ext>
              </a:extLst>
            </p:cNvPr>
            <p:cNvSpPr txBox="1"/>
            <p:nvPr/>
          </p:nvSpPr>
          <p:spPr>
            <a:xfrm>
              <a:off x="2617250" y="3277733"/>
              <a:ext cx="418704" cy="369332"/>
            </a:xfrm>
            <a:prstGeom prst="rect">
              <a:avLst/>
            </a:prstGeom>
            <a:noFill/>
          </p:spPr>
          <p:txBody>
            <a:bodyPr wrap="none" rtlCol="0">
              <a:spAutoFit/>
            </a:bodyPr>
            <a:lstStyle/>
            <a:p>
              <a:pPr>
                <a:buClrTx/>
                <a:buFontTx/>
                <a:buNone/>
              </a:pPr>
              <a:r>
                <a:rPr lang="fr-FR" sz="1800" b="1" kern="1200" dirty="0">
                  <a:latin typeface="Calibri" panose="020F0502020204030204"/>
                  <a:ea typeface="+mn-ea"/>
                  <a:cs typeface="+mn-cs"/>
                </a:rPr>
                <a:t>03</a:t>
              </a:r>
            </a:p>
          </p:txBody>
        </p:sp>
        <p:sp>
          <p:nvSpPr>
            <p:cNvPr id="89" name="ZoneTexte 14">
              <a:extLst>
                <a:ext uri="{FF2B5EF4-FFF2-40B4-BE49-F238E27FC236}">
                  <a16:creationId xmlns:a16="http://schemas.microsoft.com/office/drawing/2014/main" id="{B00E3C7D-F6E1-A470-44E9-775BF9B4DB2F}"/>
                </a:ext>
              </a:extLst>
            </p:cNvPr>
            <p:cNvSpPr txBox="1"/>
            <p:nvPr/>
          </p:nvSpPr>
          <p:spPr>
            <a:xfrm>
              <a:off x="3603154" y="3277733"/>
              <a:ext cx="418704" cy="369332"/>
            </a:xfrm>
            <a:prstGeom prst="rect">
              <a:avLst/>
            </a:prstGeom>
            <a:noFill/>
          </p:spPr>
          <p:txBody>
            <a:bodyPr wrap="none" rtlCol="0">
              <a:spAutoFit/>
            </a:bodyPr>
            <a:lstStyle/>
            <a:p>
              <a:pPr>
                <a:buClrTx/>
                <a:buFontTx/>
                <a:buNone/>
              </a:pPr>
              <a:r>
                <a:rPr lang="fr-FR" sz="1800" b="1" kern="1200" dirty="0">
                  <a:latin typeface="Calibri" panose="020F0502020204030204"/>
                  <a:ea typeface="+mn-ea"/>
                  <a:cs typeface="+mn-cs"/>
                </a:rPr>
                <a:t>04</a:t>
              </a:r>
            </a:p>
          </p:txBody>
        </p:sp>
        <p:sp>
          <p:nvSpPr>
            <p:cNvPr id="90" name="ZoneTexte 15">
              <a:extLst>
                <a:ext uri="{FF2B5EF4-FFF2-40B4-BE49-F238E27FC236}">
                  <a16:creationId xmlns:a16="http://schemas.microsoft.com/office/drawing/2014/main" id="{CF4446FD-8558-2533-3544-C036D732787D}"/>
                </a:ext>
              </a:extLst>
            </p:cNvPr>
            <p:cNvSpPr txBox="1"/>
            <p:nvPr/>
          </p:nvSpPr>
          <p:spPr>
            <a:xfrm>
              <a:off x="4590056" y="3277733"/>
              <a:ext cx="418704" cy="369332"/>
            </a:xfrm>
            <a:prstGeom prst="rect">
              <a:avLst/>
            </a:prstGeom>
            <a:noFill/>
          </p:spPr>
          <p:txBody>
            <a:bodyPr wrap="none" rtlCol="0">
              <a:spAutoFit/>
            </a:bodyPr>
            <a:lstStyle/>
            <a:p>
              <a:pPr>
                <a:buClrTx/>
                <a:buFontTx/>
                <a:buNone/>
              </a:pPr>
              <a:r>
                <a:rPr lang="fr-FR" sz="1800" b="1" kern="1200" dirty="0">
                  <a:solidFill>
                    <a:srgbClr val="FFFFFF"/>
                  </a:solidFill>
                  <a:latin typeface="Calibri" panose="020F0502020204030204"/>
                  <a:ea typeface="+mn-ea"/>
                  <a:cs typeface="+mn-cs"/>
                </a:rPr>
                <a:t>05</a:t>
              </a:r>
            </a:p>
          </p:txBody>
        </p:sp>
        <p:sp>
          <p:nvSpPr>
            <p:cNvPr id="91" name="ZoneTexte 16">
              <a:extLst>
                <a:ext uri="{FF2B5EF4-FFF2-40B4-BE49-F238E27FC236}">
                  <a16:creationId xmlns:a16="http://schemas.microsoft.com/office/drawing/2014/main" id="{5F293847-6E89-BEBA-0412-5CA6EA1E394B}"/>
                </a:ext>
              </a:extLst>
            </p:cNvPr>
            <p:cNvSpPr txBox="1"/>
            <p:nvPr/>
          </p:nvSpPr>
          <p:spPr>
            <a:xfrm>
              <a:off x="5576679" y="3277733"/>
              <a:ext cx="418704" cy="369332"/>
            </a:xfrm>
            <a:prstGeom prst="rect">
              <a:avLst/>
            </a:prstGeom>
            <a:noFill/>
          </p:spPr>
          <p:txBody>
            <a:bodyPr wrap="none" rtlCol="0">
              <a:spAutoFit/>
            </a:bodyPr>
            <a:lstStyle/>
            <a:p>
              <a:pPr>
                <a:buClrTx/>
                <a:buFontTx/>
                <a:buNone/>
              </a:pPr>
              <a:r>
                <a:rPr lang="fr-FR" sz="1800" b="1" kern="1200" dirty="0">
                  <a:latin typeface="Calibri" panose="020F0502020204030204"/>
                  <a:ea typeface="+mn-ea"/>
                  <a:cs typeface="+mn-cs"/>
                </a:rPr>
                <a:t>06</a:t>
              </a:r>
            </a:p>
          </p:txBody>
        </p:sp>
        <p:sp>
          <p:nvSpPr>
            <p:cNvPr id="92" name="ZoneTexte 18">
              <a:extLst>
                <a:ext uri="{FF2B5EF4-FFF2-40B4-BE49-F238E27FC236}">
                  <a16:creationId xmlns:a16="http://schemas.microsoft.com/office/drawing/2014/main" id="{80425741-5BA2-DDAA-EBE3-42952C42DB53}"/>
                </a:ext>
              </a:extLst>
            </p:cNvPr>
            <p:cNvSpPr txBox="1"/>
            <p:nvPr/>
          </p:nvSpPr>
          <p:spPr>
            <a:xfrm>
              <a:off x="6554579" y="3277733"/>
              <a:ext cx="418704" cy="369332"/>
            </a:xfrm>
            <a:prstGeom prst="rect">
              <a:avLst/>
            </a:prstGeom>
            <a:noFill/>
          </p:spPr>
          <p:txBody>
            <a:bodyPr wrap="none" rtlCol="0">
              <a:spAutoFit/>
            </a:bodyPr>
            <a:lstStyle/>
            <a:p>
              <a:pPr>
                <a:buClrTx/>
                <a:buFontTx/>
                <a:buNone/>
              </a:pPr>
              <a:r>
                <a:rPr lang="fr-FR" sz="1800" b="1" kern="1200" dirty="0">
                  <a:latin typeface="Calibri" panose="020F0502020204030204"/>
                  <a:ea typeface="+mn-ea"/>
                  <a:cs typeface="+mn-cs"/>
                </a:rPr>
                <a:t>07</a:t>
              </a:r>
            </a:p>
          </p:txBody>
        </p:sp>
        <p:sp>
          <p:nvSpPr>
            <p:cNvPr id="93" name="ZoneTexte 20">
              <a:extLst>
                <a:ext uri="{FF2B5EF4-FFF2-40B4-BE49-F238E27FC236}">
                  <a16:creationId xmlns:a16="http://schemas.microsoft.com/office/drawing/2014/main" id="{E1952DE0-1903-1E36-2413-F7AD9521D368}"/>
                </a:ext>
              </a:extLst>
            </p:cNvPr>
            <p:cNvSpPr txBox="1"/>
            <p:nvPr/>
          </p:nvSpPr>
          <p:spPr>
            <a:xfrm>
              <a:off x="7545179" y="3277733"/>
              <a:ext cx="418704" cy="369332"/>
            </a:xfrm>
            <a:prstGeom prst="rect">
              <a:avLst/>
            </a:prstGeom>
            <a:noFill/>
          </p:spPr>
          <p:txBody>
            <a:bodyPr wrap="none" rtlCol="0">
              <a:spAutoFit/>
            </a:bodyPr>
            <a:lstStyle/>
            <a:p>
              <a:pPr>
                <a:buClrTx/>
                <a:buFontTx/>
                <a:buNone/>
              </a:pPr>
              <a:r>
                <a:rPr lang="fr-FR" sz="1800" b="1" kern="1200" dirty="0">
                  <a:solidFill>
                    <a:srgbClr val="FFFFFF"/>
                  </a:solidFill>
                  <a:latin typeface="Calibri" panose="020F0502020204030204"/>
                  <a:ea typeface="+mn-ea"/>
                  <a:cs typeface="+mn-cs"/>
                </a:rPr>
                <a:t>08</a:t>
              </a:r>
            </a:p>
          </p:txBody>
        </p:sp>
        <p:pic>
          <p:nvPicPr>
            <p:cNvPr id="94" name="Graphic 12" descr="Brainstorm with solid fill">
              <a:extLst>
                <a:ext uri="{FF2B5EF4-FFF2-40B4-BE49-F238E27FC236}">
                  <a16:creationId xmlns:a16="http://schemas.microsoft.com/office/drawing/2014/main" id="{0BCBCDB4-D1CD-91FC-E687-B3936367E09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82591" y="3277733"/>
              <a:ext cx="346249" cy="346249"/>
            </a:xfrm>
            <a:prstGeom prst="rect">
              <a:avLst/>
            </a:prstGeom>
          </p:spPr>
        </p:pic>
        <p:pic>
          <p:nvPicPr>
            <p:cNvPr id="95" name="Graphic 13" descr="Bullseye with solid fill">
              <a:extLst>
                <a:ext uri="{FF2B5EF4-FFF2-40B4-BE49-F238E27FC236}">
                  <a16:creationId xmlns:a16="http://schemas.microsoft.com/office/drawing/2014/main" id="{3523362A-6C14-9F83-9A8F-86A9CA34CC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144071" y="3277733"/>
              <a:ext cx="346249" cy="346249"/>
            </a:xfrm>
            <a:prstGeom prst="rect">
              <a:avLst/>
            </a:prstGeom>
          </p:spPr>
        </p:pic>
        <p:pic>
          <p:nvPicPr>
            <p:cNvPr id="96" name="Graphic 14" descr="Database with solid fill">
              <a:extLst>
                <a:ext uri="{FF2B5EF4-FFF2-40B4-BE49-F238E27FC236}">
                  <a16:creationId xmlns:a16="http://schemas.microsoft.com/office/drawing/2014/main" id="{7BED5BC2-458B-31F5-0022-F6C62399CA3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079728" y="3277733"/>
              <a:ext cx="346249" cy="346249"/>
            </a:xfrm>
            <a:prstGeom prst="rect">
              <a:avLst/>
            </a:prstGeom>
          </p:spPr>
        </p:pic>
        <p:pic>
          <p:nvPicPr>
            <p:cNvPr id="97" name="Graphic 15" descr="Gears with solid fill">
              <a:extLst>
                <a:ext uri="{FF2B5EF4-FFF2-40B4-BE49-F238E27FC236}">
                  <a16:creationId xmlns:a16="http://schemas.microsoft.com/office/drawing/2014/main" id="{4941DA60-8509-3964-62FB-2B26EBE4644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177687" y="3277733"/>
              <a:ext cx="346249" cy="346249"/>
            </a:xfrm>
            <a:prstGeom prst="rect">
              <a:avLst/>
            </a:prstGeom>
          </p:spPr>
        </p:pic>
        <p:pic>
          <p:nvPicPr>
            <p:cNvPr id="98" name="Graphic 17" descr="Lightbulb with solid fill">
              <a:extLst>
                <a:ext uri="{FF2B5EF4-FFF2-40B4-BE49-F238E27FC236}">
                  <a16:creationId xmlns:a16="http://schemas.microsoft.com/office/drawing/2014/main" id="{83EAA162-54E9-1913-1544-135DAB72339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184595" y="3277733"/>
              <a:ext cx="346249" cy="346249"/>
            </a:xfrm>
            <a:prstGeom prst="rect">
              <a:avLst/>
            </a:prstGeom>
          </p:spPr>
        </p:pic>
        <p:pic>
          <p:nvPicPr>
            <p:cNvPr id="99" name="Graphic 18" descr="Research with solid fill">
              <a:extLst>
                <a:ext uri="{FF2B5EF4-FFF2-40B4-BE49-F238E27FC236}">
                  <a16:creationId xmlns:a16="http://schemas.microsoft.com/office/drawing/2014/main" id="{C8E43413-8B47-1542-16EB-3E61B5D11684}"/>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125508" y="3277733"/>
              <a:ext cx="346249" cy="346249"/>
            </a:xfrm>
            <a:prstGeom prst="rect">
              <a:avLst/>
            </a:prstGeom>
          </p:spPr>
        </p:pic>
        <p:pic>
          <p:nvPicPr>
            <p:cNvPr id="100" name="Graphic 15" descr="Gears with solid fill">
              <a:extLst>
                <a:ext uri="{FF2B5EF4-FFF2-40B4-BE49-F238E27FC236}">
                  <a16:creationId xmlns:a16="http://schemas.microsoft.com/office/drawing/2014/main" id="{5DB9692E-A9BA-2507-9752-826A8B9552E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024782" y="3277733"/>
              <a:ext cx="346249" cy="346249"/>
            </a:xfrm>
            <a:prstGeom prst="rect">
              <a:avLst/>
            </a:prstGeom>
          </p:spPr>
        </p:pic>
        <p:pic>
          <p:nvPicPr>
            <p:cNvPr id="101" name="Graphic 13" descr="Bullseye with solid fill">
              <a:extLst>
                <a:ext uri="{FF2B5EF4-FFF2-40B4-BE49-F238E27FC236}">
                  <a16:creationId xmlns:a16="http://schemas.microsoft.com/office/drawing/2014/main" id="{62E68370-D89F-5A61-F8E8-9C8C1B12E9C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973730" y="3277733"/>
              <a:ext cx="346249" cy="346249"/>
            </a:xfrm>
            <a:prstGeom prst="rect">
              <a:avLst/>
            </a:prstGeom>
          </p:spPr>
        </p:pic>
      </p:grpSp>
      <p:sp>
        <p:nvSpPr>
          <p:cNvPr id="103" name="Rectangle 102">
            <a:extLst>
              <a:ext uri="{FF2B5EF4-FFF2-40B4-BE49-F238E27FC236}">
                <a16:creationId xmlns:a16="http://schemas.microsoft.com/office/drawing/2014/main" id="{A64ED5B4-653B-AC02-93D0-1DDE2E724029}"/>
              </a:ext>
            </a:extLst>
          </p:cNvPr>
          <p:cNvSpPr/>
          <p:nvPr/>
        </p:nvSpPr>
        <p:spPr>
          <a:xfrm>
            <a:off x="2632725" y="33189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4" name="Graphic 21">
            <a:extLst>
              <a:ext uri="{FF2B5EF4-FFF2-40B4-BE49-F238E27FC236}">
                <a16:creationId xmlns:a16="http://schemas.microsoft.com/office/drawing/2014/main" id="{B8F81BBC-D8AB-F1C8-9840-6B6C2CA2F3C2}"/>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059" y="2691"/>
            <a:ext cx="2305141" cy="1076343"/>
          </a:xfrm>
          <a:prstGeom prst="rect">
            <a:avLst/>
          </a:prstGeom>
        </p:spPr>
      </p:pic>
      <p:sp>
        <p:nvSpPr>
          <p:cNvPr id="105" name="Rectangle: Rounded Corners 104">
            <a:extLst>
              <a:ext uri="{FF2B5EF4-FFF2-40B4-BE49-F238E27FC236}">
                <a16:creationId xmlns:a16="http://schemas.microsoft.com/office/drawing/2014/main" id="{AABCFCB2-BB4E-CB3D-902E-2D89838F21F8}"/>
              </a:ext>
            </a:extLst>
          </p:cNvPr>
          <p:cNvSpPr/>
          <p:nvPr/>
        </p:nvSpPr>
        <p:spPr>
          <a:xfrm>
            <a:off x="4088089" y="2526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خصائص الباحث العلمي</a:t>
            </a:r>
          </a:p>
        </p:txBody>
      </p:sp>
      <p:sp>
        <p:nvSpPr>
          <p:cNvPr id="106" name="TextBox 105">
            <a:extLst>
              <a:ext uri="{FF2B5EF4-FFF2-40B4-BE49-F238E27FC236}">
                <a16:creationId xmlns:a16="http://schemas.microsoft.com/office/drawing/2014/main" id="{B08B7277-F08C-9D0D-4693-5B9E610AA920}"/>
              </a:ext>
            </a:extLst>
          </p:cNvPr>
          <p:cNvSpPr txBox="1"/>
          <p:nvPr/>
        </p:nvSpPr>
        <p:spPr>
          <a:xfrm>
            <a:off x="407369" y="1079034"/>
            <a:ext cx="11378258" cy="1025345"/>
          </a:xfrm>
          <a:prstGeom prst="rect">
            <a:avLst/>
          </a:prstGeom>
          <a:noFill/>
        </p:spPr>
        <p:txBody>
          <a:bodyPr wrap="square" rtlCol="1">
            <a:spAutoFit/>
          </a:bodyPr>
          <a:lstStyle/>
          <a:p>
            <a:pPr algn="ctr" rtl="1">
              <a:lnSpc>
                <a:spcPct val="150000"/>
              </a:lnSpc>
            </a:pPr>
            <a:r>
              <a:rPr lang="ar-EG" b="1" dirty="0">
                <a:solidFill>
                  <a:srgbClr val="00B0F0"/>
                </a:solidFill>
                <a:latin typeface="Alexandria" pitchFamily="2" charset="-78"/>
                <a:cs typeface="Alexandria" pitchFamily="2" charset="-78"/>
              </a:rPr>
              <a:t>الباحث العلمي هو: </a:t>
            </a:r>
            <a:r>
              <a:rPr lang="ar-EG" dirty="0">
                <a:latin typeface="Alexandria" pitchFamily="2" charset="-78"/>
                <a:cs typeface="Alexandria" pitchFamily="2" charset="-78"/>
              </a:rPr>
              <a:t>محور العملية البحثية، وتتطلب منه طبيعة البحث التزامًا أخلاقيًا ومهارات عقلية ومنهجية تساعده على الوصول إلى نتائج دقيقة وموثوقة. وتزداد أهمية هذه الصفات في البحوث التربوية لأنها تتعامل مع الإنسان وسلوكه، مما يستلزم حسًّا عاليًا بالمسؤولية والموضوعية.</a:t>
            </a:r>
          </a:p>
        </p:txBody>
      </p:sp>
      <p:grpSp>
        <p:nvGrpSpPr>
          <p:cNvPr id="109" name="Group 108">
            <a:extLst>
              <a:ext uri="{FF2B5EF4-FFF2-40B4-BE49-F238E27FC236}">
                <a16:creationId xmlns:a16="http://schemas.microsoft.com/office/drawing/2014/main" id="{7467F5A0-86A0-3228-5AB4-9D68FCD42135}"/>
              </a:ext>
            </a:extLst>
          </p:cNvPr>
          <p:cNvGrpSpPr/>
          <p:nvPr/>
        </p:nvGrpSpPr>
        <p:grpSpPr>
          <a:xfrm>
            <a:off x="1399305" y="5473807"/>
            <a:ext cx="2197506" cy="1331240"/>
            <a:chOff x="1533972" y="5471189"/>
            <a:chExt cx="2197506" cy="1331240"/>
          </a:xfrm>
        </p:grpSpPr>
        <p:sp>
          <p:nvSpPr>
            <p:cNvPr id="107" name="TextBox 36">
              <a:extLst>
                <a:ext uri="{FF2B5EF4-FFF2-40B4-BE49-F238E27FC236}">
                  <a16:creationId xmlns:a16="http://schemas.microsoft.com/office/drawing/2014/main" id="{44B3F097-1FBF-EDBF-23D4-60E879FCB028}"/>
                </a:ext>
              </a:extLst>
            </p:cNvPr>
            <p:cNvSpPr txBox="1"/>
            <p:nvPr/>
          </p:nvSpPr>
          <p:spPr>
            <a:xfrm>
              <a:off x="1533972" y="5471189"/>
              <a:ext cx="2197506" cy="307777"/>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الموضوعية والتجرد</a:t>
              </a:r>
              <a:endParaRPr lang="en-US" b="1" kern="1200" noProof="1">
                <a:solidFill>
                  <a:srgbClr val="00B0F0"/>
                </a:solidFill>
                <a:latin typeface="Alexandria" pitchFamily="2" charset="-78"/>
                <a:ea typeface="+mn-ea"/>
                <a:cs typeface="Alexandria" pitchFamily="2" charset="-78"/>
              </a:endParaRPr>
            </a:p>
          </p:txBody>
        </p:sp>
        <p:sp>
          <p:nvSpPr>
            <p:cNvPr id="108" name="TextBox 37">
              <a:extLst>
                <a:ext uri="{FF2B5EF4-FFF2-40B4-BE49-F238E27FC236}">
                  <a16:creationId xmlns:a16="http://schemas.microsoft.com/office/drawing/2014/main" id="{9E13319C-8FFD-27B1-9C95-AE2EC8765944}"/>
                </a:ext>
              </a:extLst>
            </p:cNvPr>
            <p:cNvSpPr txBox="1"/>
            <p:nvPr/>
          </p:nvSpPr>
          <p:spPr>
            <a:xfrm>
              <a:off x="1571239" y="5777084"/>
              <a:ext cx="1991394" cy="1025345"/>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الابتعاد عن التحيزات الشخصية والعاطفية عند تفسير البيانات.</a:t>
              </a:r>
              <a:endParaRPr lang="en-US" kern="1200" noProof="1">
                <a:solidFill>
                  <a:schemeClr val="tx1"/>
                </a:solidFill>
                <a:latin typeface="Alexandria" pitchFamily="2" charset="-78"/>
                <a:ea typeface="+mn-ea"/>
                <a:cs typeface="Alexandria" pitchFamily="2" charset="-78"/>
              </a:endParaRPr>
            </a:p>
          </p:txBody>
        </p:sp>
      </p:grpSp>
      <p:grpSp>
        <p:nvGrpSpPr>
          <p:cNvPr id="110" name="Group 109">
            <a:extLst>
              <a:ext uri="{FF2B5EF4-FFF2-40B4-BE49-F238E27FC236}">
                <a16:creationId xmlns:a16="http://schemas.microsoft.com/office/drawing/2014/main" id="{7AFA1027-227E-1455-3DAF-F900FFD5EF04}"/>
              </a:ext>
            </a:extLst>
          </p:cNvPr>
          <p:cNvGrpSpPr/>
          <p:nvPr/>
        </p:nvGrpSpPr>
        <p:grpSpPr>
          <a:xfrm>
            <a:off x="2768213" y="2943850"/>
            <a:ext cx="2577600" cy="1331240"/>
            <a:chOff x="1533972" y="5471189"/>
            <a:chExt cx="2197506" cy="1331240"/>
          </a:xfrm>
        </p:grpSpPr>
        <p:sp>
          <p:nvSpPr>
            <p:cNvPr id="111" name="TextBox 36">
              <a:extLst>
                <a:ext uri="{FF2B5EF4-FFF2-40B4-BE49-F238E27FC236}">
                  <a16:creationId xmlns:a16="http://schemas.microsoft.com/office/drawing/2014/main" id="{566F0EBE-68AB-B1FF-DF61-A4C0BD677CD5}"/>
                </a:ext>
              </a:extLst>
            </p:cNvPr>
            <p:cNvSpPr txBox="1"/>
            <p:nvPr/>
          </p:nvSpPr>
          <p:spPr>
            <a:xfrm>
              <a:off x="1533972" y="5471189"/>
              <a:ext cx="2197506" cy="307777"/>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الصبر والمثابرة</a:t>
              </a:r>
              <a:endParaRPr lang="en-US" b="1" kern="1200" noProof="1">
                <a:solidFill>
                  <a:srgbClr val="00B0F0"/>
                </a:solidFill>
                <a:latin typeface="Alexandria" pitchFamily="2" charset="-78"/>
                <a:ea typeface="+mn-ea"/>
                <a:cs typeface="Alexandria" pitchFamily="2" charset="-78"/>
              </a:endParaRPr>
            </a:p>
          </p:txBody>
        </p:sp>
        <p:sp>
          <p:nvSpPr>
            <p:cNvPr id="112" name="TextBox 37">
              <a:extLst>
                <a:ext uri="{FF2B5EF4-FFF2-40B4-BE49-F238E27FC236}">
                  <a16:creationId xmlns:a16="http://schemas.microsoft.com/office/drawing/2014/main" id="{8428A64A-09C4-70C9-BA20-68C93B9738C2}"/>
                </a:ext>
              </a:extLst>
            </p:cNvPr>
            <p:cNvSpPr txBox="1"/>
            <p:nvPr/>
          </p:nvSpPr>
          <p:spPr>
            <a:xfrm>
              <a:off x="1571239" y="5777084"/>
              <a:ext cx="1991394" cy="1025345"/>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القدرة على العمل المتواصل ومواجهة الصعوبات البحثية.</a:t>
              </a:r>
              <a:endParaRPr lang="en-US" kern="1200" noProof="1">
                <a:solidFill>
                  <a:schemeClr val="tx1"/>
                </a:solidFill>
                <a:latin typeface="Alexandria" pitchFamily="2" charset="-78"/>
                <a:ea typeface="+mn-ea"/>
                <a:cs typeface="Alexandria" pitchFamily="2" charset="-78"/>
              </a:endParaRPr>
            </a:p>
          </p:txBody>
        </p:sp>
      </p:grpSp>
      <p:grpSp>
        <p:nvGrpSpPr>
          <p:cNvPr id="115" name="Group 114">
            <a:extLst>
              <a:ext uri="{FF2B5EF4-FFF2-40B4-BE49-F238E27FC236}">
                <a16:creationId xmlns:a16="http://schemas.microsoft.com/office/drawing/2014/main" id="{027A4F67-087C-21D6-7AA1-60086A80D355}"/>
              </a:ext>
            </a:extLst>
          </p:cNvPr>
          <p:cNvGrpSpPr/>
          <p:nvPr/>
        </p:nvGrpSpPr>
        <p:grpSpPr>
          <a:xfrm>
            <a:off x="4193976" y="5518035"/>
            <a:ext cx="2197506" cy="1008075"/>
            <a:chOff x="1533972" y="5471189"/>
            <a:chExt cx="2197506" cy="1008075"/>
          </a:xfrm>
        </p:grpSpPr>
        <p:sp>
          <p:nvSpPr>
            <p:cNvPr id="116" name="TextBox 36">
              <a:extLst>
                <a:ext uri="{FF2B5EF4-FFF2-40B4-BE49-F238E27FC236}">
                  <a16:creationId xmlns:a16="http://schemas.microsoft.com/office/drawing/2014/main" id="{E232BE7A-55E0-9E8A-2E0D-7EE1C46716E2}"/>
                </a:ext>
              </a:extLst>
            </p:cNvPr>
            <p:cNvSpPr txBox="1"/>
            <p:nvPr/>
          </p:nvSpPr>
          <p:spPr>
            <a:xfrm>
              <a:off x="1533972" y="5471189"/>
              <a:ext cx="2197506" cy="307777"/>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حب الاستطلاع والتقصي</a:t>
              </a:r>
              <a:endParaRPr lang="en-US" b="1" kern="1200" noProof="1">
                <a:solidFill>
                  <a:srgbClr val="00B0F0"/>
                </a:solidFill>
                <a:latin typeface="Alexandria" pitchFamily="2" charset="-78"/>
                <a:ea typeface="+mn-ea"/>
                <a:cs typeface="Alexandria" pitchFamily="2" charset="-78"/>
              </a:endParaRPr>
            </a:p>
          </p:txBody>
        </p:sp>
        <p:sp>
          <p:nvSpPr>
            <p:cNvPr id="117" name="TextBox 37">
              <a:extLst>
                <a:ext uri="{FF2B5EF4-FFF2-40B4-BE49-F238E27FC236}">
                  <a16:creationId xmlns:a16="http://schemas.microsoft.com/office/drawing/2014/main" id="{1DE201F5-26E3-C04C-E2C4-4E2587C69940}"/>
                </a:ext>
              </a:extLst>
            </p:cNvPr>
            <p:cNvSpPr txBox="1"/>
            <p:nvPr/>
          </p:nvSpPr>
          <p:spPr>
            <a:xfrm>
              <a:off x="1571239" y="5777084"/>
              <a:ext cx="1991394" cy="702180"/>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رغبة دائمة في الفهم والبحث وطرح الأسئلة.</a:t>
              </a:r>
              <a:endParaRPr lang="en-US" kern="1200" noProof="1">
                <a:solidFill>
                  <a:schemeClr val="tx1"/>
                </a:solidFill>
                <a:latin typeface="Alexandria" pitchFamily="2" charset="-78"/>
                <a:ea typeface="+mn-ea"/>
                <a:cs typeface="Alexandria" pitchFamily="2" charset="-78"/>
              </a:endParaRPr>
            </a:p>
          </p:txBody>
        </p:sp>
      </p:grpSp>
      <p:grpSp>
        <p:nvGrpSpPr>
          <p:cNvPr id="118" name="Group 117">
            <a:extLst>
              <a:ext uri="{FF2B5EF4-FFF2-40B4-BE49-F238E27FC236}">
                <a16:creationId xmlns:a16="http://schemas.microsoft.com/office/drawing/2014/main" id="{0A2A17FF-71A0-D0D0-6337-B8CD55175950}"/>
              </a:ext>
            </a:extLst>
          </p:cNvPr>
          <p:cNvGrpSpPr/>
          <p:nvPr/>
        </p:nvGrpSpPr>
        <p:grpSpPr>
          <a:xfrm>
            <a:off x="5770056" y="2952485"/>
            <a:ext cx="2197506" cy="1008075"/>
            <a:chOff x="1533972" y="5471189"/>
            <a:chExt cx="2197506" cy="1008075"/>
          </a:xfrm>
        </p:grpSpPr>
        <p:sp>
          <p:nvSpPr>
            <p:cNvPr id="119" name="TextBox 36">
              <a:extLst>
                <a:ext uri="{FF2B5EF4-FFF2-40B4-BE49-F238E27FC236}">
                  <a16:creationId xmlns:a16="http://schemas.microsoft.com/office/drawing/2014/main" id="{D260E640-F4D3-BF87-5DCD-D24BD9567D97}"/>
                </a:ext>
              </a:extLst>
            </p:cNvPr>
            <p:cNvSpPr txBox="1"/>
            <p:nvPr/>
          </p:nvSpPr>
          <p:spPr>
            <a:xfrm>
              <a:off x="1533972" y="5471189"/>
              <a:ext cx="2197506" cy="307777"/>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الدقة والانتباه للتفاصيل</a:t>
              </a:r>
              <a:endParaRPr lang="en-US" b="1" kern="1200" noProof="1">
                <a:solidFill>
                  <a:srgbClr val="00B0F0"/>
                </a:solidFill>
                <a:latin typeface="Alexandria" pitchFamily="2" charset="-78"/>
                <a:ea typeface="+mn-ea"/>
                <a:cs typeface="Alexandria" pitchFamily="2" charset="-78"/>
              </a:endParaRPr>
            </a:p>
          </p:txBody>
        </p:sp>
        <p:sp>
          <p:nvSpPr>
            <p:cNvPr id="120" name="TextBox 37">
              <a:extLst>
                <a:ext uri="{FF2B5EF4-FFF2-40B4-BE49-F238E27FC236}">
                  <a16:creationId xmlns:a16="http://schemas.microsoft.com/office/drawing/2014/main" id="{F8196A07-872E-D1C0-5D74-2577B3D511D8}"/>
                </a:ext>
              </a:extLst>
            </p:cNvPr>
            <p:cNvSpPr txBox="1"/>
            <p:nvPr/>
          </p:nvSpPr>
          <p:spPr>
            <a:xfrm>
              <a:off x="1571239" y="5777084"/>
              <a:ext cx="1991394" cy="702180"/>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في جمع البيانات وتسجيلها وتحليلها.</a:t>
              </a:r>
              <a:endParaRPr lang="en-US" kern="1200" noProof="1">
                <a:solidFill>
                  <a:schemeClr val="tx1"/>
                </a:solidFill>
                <a:latin typeface="Alexandria" pitchFamily="2" charset="-78"/>
                <a:ea typeface="+mn-ea"/>
                <a:cs typeface="Alexandria" pitchFamily="2" charset="-78"/>
              </a:endParaRPr>
            </a:p>
          </p:txBody>
        </p:sp>
      </p:grpSp>
      <p:grpSp>
        <p:nvGrpSpPr>
          <p:cNvPr id="121" name="Group 120">
            <a:extLst>
              <a:ext uri="{FF2B5EF4-FFF2-40B4-BE49-F238E27FC236}">
                <a16:creationId xmlns:a16="http://schemas.microsoft.com/office/drawing/2014/main" id="{B68D5E28-E531-58D8-C341-12FDCCCEF287}"/>
              </a:ext>
            </a:extLst>
          </p:cNvPr>
          <p:cNvGrpSpPr/>
          <p:nvPr/>
        </p:nvGrpSpPr>
        <p:grpSpPr>
          <a:xfrm>
            <a:off x="6868809" y="5510626"/>
            <a:ext cx="2584129" cy="1331240"/>
            <a:chOff x="1533972" y="5471189"/>
            <a:chExt cx="2197506" cy="1331240"/>
          </a:xfrm>
        </p:grpSpPr>
        <p:sp>
          <p:nvSpPr>
            <p:cNvPr id="122" name="TextBox 36">
              <a:extLst>
                <a:ext uri="{FF2B5EF4-FFF2-40B4-BE49-F238E27FC236}">
                  <a16:creationId xmlns:a16="http://schemas.microsoft.com/office/drawing/2014/main" id="{D2B87788-A8B5-74FC-6106-D74E0F2202F6}"/>
                </a:ext>
              </a:extLst>
            </p:cNvPr>
            <p:cNvSpPr txBox="1"/>
            <p:nvPr/>
          </p:nvSpPr>
          <p:spPr>
            <a:xfrm>
              <a:off x="1533972" y="5471189"/>
              <a:ext cx="2197506" cy="307777"/>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التفكير النقدي</a:t>
              </a:r>
              <a:endParaRPr lang="en-US" b="1" kern="1200" noProof="1">
                <a:solidFill>
                  <a:srgbClr val="00B0F0"/>
                </a:solidFill>
                <a:latin typeface="Alexandria" pitchFamily="2" charset="-78"/>
                <a:ea typeface="+mn-ea"/>
                <a:cs typeface="Alexandria" pitchFamily="2" charset="-78"/>
              </a:endParaRPr>
            </a:p>
          </p:txBody>
        </p:sp>
        <p:sp>
          <p:nvSpPr>
            <p:cNvPr id="123" name="TextBox 37">
              <a:extLst>
                <a:ext uri="{FF2B5EF4-FFF2-40B4-BE49-F238E27FC236}">
                  <a16:creationId xmlns:a16="http://schemas.microsoft.com/office/drawing/2014/main" id="{3C8CC6A7-FF4B-2D08-91D3-490B8A616218}"/>
                </a:ext>
              </a:extLst>
            </p:cNvPr>
            <p:cNvSpPr txBox="1"/>
            <p:nvPr/>
          </p:nvSpPr>
          <p:spPr>
            <a:xfrm>
              <a:off x="1571239" y="5777084"/>
              <a:ext cx="1991394" cy="1025345"/>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تقييم الأدلة، ومناقشة النتائج بوعي، وعدم التسليم بالمسلّمات.</a:t>
              </a:r>
              <a:endParaRPr lang="en-US" kern="1200" noProof="1">
                <a:solidFill>
                  <a:schemeClr val="tx1"/>
                </a:solidFill>
                <a:latin typeface="Alexandria" pitchFamily="2" charset="-78"/>
                <a:ea typeface="+mn-ea"/>
                <a:cs typeface="Alexandria" pitchFamily="2" charset="-78"/>
              </a:endParaRPr>
            </a:p>
          </p:txBody>
        </p:sp>
      </p:grpSp>
      <p:grpSp>
        <p:nvGrpSpPr>
          <p:cNvPr id="124" name="Group 123">
            <a:extLst>
              <a:ext uri="{FF2B5EF4-FFF2-40B4-BE49-F238E27FC236}">
                <a16:creationId xmlns:a16="http://schemas.microsoft.com/office/drawing/2014/main" id="{FE58D3CB-921B-D89E-56E4-02B7A179476F}"/>
              </a:ext>
            </a:extLst>
          </p:cNvPr>
          <p:cNvGrpSpPr/>
          <p:nvPr/>
        </p:nvGrpSpPr>
        <p:grpSpPr>
          <a:xfrm>
            <a:off x="8486441" y="2935478"/>
            <a:ext cx="2584129" cy="1069100"/>
            <a:chOff x="1533972" y="5410164"/>
            <a:chExt cx="2197506" cy="1069100"/>
          </a:xfrm>
        </p:grpSpPr>
        <p:sp>
          <p:nvSpPr>
            <p:cNvPr id="125" name="TextBox 36">
              <a:extLst>
                <a:ext uri="{FF2B5EF4-FFF2-40B4-BE49-F238E27FC236}">
                  <a16:creationId xmlns:a16="http://schemas.microsoft.com/office/drawing/2014/main" id="{B52096A3-2D69-E2D6-941E-2A63392B8105}"/>
                </a:ext>
              </a:extLst>
            </p:cNvPr>
            <p:cNvSpPr txBox="1"/>
            <p:nvPr/>
          </p:nvSpPr>
          <p:spPr>
            <a:xfrm>
              <a:off x="1533972" y="5410164"/>
              <a:ext cx="2197506" cy="307777"/>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القدرة على التحليل والتنظيم</a:t>
              </a:r>
              <a:endParaRPr lang="en-US" b="1" kern="1200" noProof="1">
                <a:solidFill>
                  <a:srgbClr val="00B0F0"/>
                </a:solidFill>
                <a:latin typeface="Alexandria" pitchFamily="2" charset="-78"/>
                <a:ea typeface="+mn-ea"/>
                <a:cs typeface="Alexandria" pitchFamily="2" charset="-78"/>
              </a:endParaRPr>
            </a:p>
          </p:txBody>
        </p:sp>
        <p:sp>
          <p:nvSpPr>
            <p:cNvPr id="126" name="TextBox 37">
              <a:extLst>
                <a:ext uri="{FF2B5EF4-FFF2-40B4-BE49-F238E27FC236}">
                  <a16:creationId xmlns:a16="http://schemas.microsoft.com/office/drawing/2014/main" id="{BBF1C09F-8959-F688-79F0-1BD792B0B160}"/>
                </a:ext>
              </a:extLst>
            </p:cNvPr>
            <p:cNvSpPr txBox="1"/>
            <p:nvPr/>
          </p:nvSpPr>
          <p:spPr>
            <a:xfrm>
              <a:off x="1571239" y="5777084"/>
              <a:ext cx="1991394" cy="702180"/>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ترتيب المعلومات وربطها واستخلاص الاستنتاجات.</a:t>
              </a:r>
              <a:endParaRPr lang="en-US" kern="1200" noProof="1">
                <a:solidFill>
                  <a:schemeClr val="tx1"/>
                </a:solidFill>
                <a:latin typeface="Alexandria" pitchFamily="2" charset="-78"/>
                <a:ea typeface="+mn-ea"/>
                <a:cs typeface="Alexandria" pitchFamily="2" charset="-78"/>
              </a:endParaRPr>
            </a:p>
          </p:txBody>
        </p:sp>
      </p:grpSp>
      <p:grpSp>
        <p:nvGrpSpPr>
          <p:cNvPr id="127" name="Group 126">
            <a:extLst>
              <a:ext uri="{FF2B5EF4-FFF2-40B4-BE49-F238E27FC236}">
                <a16:creationId xmlns:a16="http://schemas.microsoft.com/office/drawing/2014/main" id="{CC6581E6-81EA-201D-4D36-32793199F5A7}"/>
              </a:ext>
            </a:extLst>
          </p:cNvPr>
          <p:cNvGrpSpPr/>
          <p:nvPr/>
        </p:nvGrpSpPr>
        <p:grpSpPr>
          <a:xfrm>
            <a:off x="9672736" y="5472648"/>
            <a:ext cx="2584129" cy="1223518"/>
            <a:chOff x="1533972" y="5255746"/>
            <a:chExt cx="2197506" cy="1223518"/>
          </a:xfrm>
        </p:grpSpPr>
        <p:sp>
          <p:nvSpPr>
            <p:cNvPr id="128" name="TextBox 36">
              <a:extLst>
                <a:ext uri="{FF2B5EF4-FFF2-40B4-BE49-F238E27FC236}">
                  <a16:creationId xmlns:a16="http://schemas.microsoft.com/office/drawing/2014/main" id="{4093634B-A1A8-7808-B7FF-3F45B24D452B}"/>
                </a:ext>
              </a:extLst>
            </p:cNvPr>
            <p:cNvSpPr txBox="1"/>
            <p:nvPr/>
          </p:nvSpPr>
          <p:spPr>
            <a:xfrm>
              <a:off x="1533972" y="5255746"/>
              <a:ext cx="2197506" cy="523220"/>
            </a:xfrm>
            <a:prstGeom prst="rect">
              <a:avLst/>
            </a:prstGeom>
            <a:noFill/>
          </p:spPr>
          <p:txBody>
            <a:bodyPr wrap="square" lIns="0" rIns="0" rtlCol="0" anchor="b">
              <a:spAutoFit/>
            </a:bodyPr>
            <a:lstStyle/>
            <a:p>
              <a:pPr algn="ctr">
                <a:buClrTx/>
                <a:buFontTx/>
                <a:buNone/>
              </a:pPr>
              <a:r>
                <a:rPr lang="ar-EG" b="1" kern="1200" noProof="1">
                  <a:solidFill>
                    <a:srgbClr val="00B0F0"/>
                  </a:solidFill>
                  <a:latin typeface="Alexandria" pitchFamily="2" charset="-78"/>
                  <a:ea typeface="+mn-ea"/>
                  <a:cs typeface="Alexandria" pitchFamily="2" charset="-78"/>
                </a:rPr>
                <a:t>وضوح الكتابة والتواصل العلمي</a:t>
              </a:r>
              <a:endParaRPr lang="en-US" b="1" kern="1200" noProof="1">
                <a:solidFill>
                  <a:srgbClr val="00B0F0"/>
                </a:solidFill>
                <a:latin typeface="Alexandria" pitchFamily="2" charset="-78"/>
                <a:ea typeface="+mn-ea"/>
                <a:cs typeface="Alexandria" pitchFamily="2" charset="-78"/>
              </a:endParaRPr>
            </a:p>
          </p:txBody>
        </p:sp>
        <p:sp>
          <p:nvSpPr>
            <p:cNvPr id="129" name="TextBox 37">
              <a:extLst>
                <a:ext uri="{FF2B5EF4-FFF2-40B4-BE49-F238E27FC236}">
                  <a16:creationId xmlns:a16="http://schemas.microsoft.com/office/drawing/2014/main" id="{46041051-DE0D-7AA6-DF1F-6FA0F7606852}"/>
                </a:ext>
              </a:extLst>
            </p:cNvPr>
            <p:cNvSpPr txBox="1"/>
            <p:nvPr/>
          </p:nvSpPr>
          <p:spPr>
            <a:xfrm>
              <a:off x="1571239" y="5777084"/>
              <a:ext cx="1991394" cy="702180"/>
            </a:xfrm>
            <a:prstGeom prst="rect">
              <a:avLst/>
            </a:prstGeom>
            <a:noFill/>
          </p:spPr>
          <p:txBody>
            <a:bodyPr wrap="square" lIns="0" rIns="0" rtlCol="0" anchor="t">
              <a:spAutoFit/>
            </a:bodyPr>
            <a:lstStyle/>
            <a:p>
              <a:pPr algn="ctr" rtl="1">
                <a:lnSpc>
                  <a:spcPct val="150000"/>
                </a:lnSpc>
                <a:buClrTx/>
                <a:buFontTx/>
                <a:buNone/>
              </a:pPr>
              <a:r>
                <a:rPr lang="ar-EG" kern="1200" noProof="1">
                  <a:solidFill>
                    <a:schemeClr val="tx1"/>
                  </a:solidFill>
                  <a:latin typeface="Alexandria" pitchFamily="2" charset="-78"/>
                  <a:ea typeface="+mn-ea"/>
                  <a:cs typeface="Alexandria" pitchFamily="2" charset="-78"/>
                </a:rPr>
                <a:t>عرض الأفكار والنتائج بلغة علمية واضحة ومقنعة.</a:t>
              </a:r>
              <a:endParaRPr lang="en-US" kern="1200" noProof="1">
                <a:solidFill>
                  <a:schemeClr val="tx1"/>
                </a:solidFill>
                <a:latin typeface="Alexandria" pitchFamily="2" charset="-78"/>
                <a:ea typeface="+mn-ea"/>
                <a:cs typeface="Alexandria" pitchFamily="2" charset="-78"/>
              </a:endParaRPr>
            </a:p>
          </p:txBody>
        </p:sp>
      </p:grpSp>
    </p:spTree>
    <p:extLst>
      <p:ext uri="{BB962C8B-B14F-4D97-AF65-F5344CB8AC3E}">
        <p14:creationId xmlns:p14="http://schemas.microsoft.com/office/powerpoint/2010/main" val="4164965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F7A8F-2C73-539D-A1E7-BFD1A8F96778}"/>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0445BBBF-4D06-1648-8E0B-8208C66C4E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699" y="-30212"/>
            <a:ext cx="2305141" cy="1076343"/>
          </a:xfrm>
          <a:prstGeom prst="rect">
            <a:avLst/>
          </a:prstGeom>
        </p:spPr>
      </p:pic>
      <p:sp>
        <p:nvSpPr>
          <p:cNvPr id="3" name="Rectangle: Rounded Corners 2">
            <a:extLst>
              <a:ext uri="{FF2B5EF4-FFF2-40B4-BE49-F238E27FC236}">
                <a16:creationId xmlns:a16="http://schemas.microsoft.com/office/drawing/2014/main" id="{ED7D7A39-F14A-3615-4C85-91E9C4239D21}"/>
              </a:ext>
            </a:extLst>
          </p:cNvPr>
          <p:cNvSpPr/>
          <p:nvPr/>
        </p:nvSpPr>
        <p:spPr>
          <a:xfrm>
            <a:off x="1539599" y="70334"/>
            <a:ext cx="986808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مراحل البحث العلمي</a:t>
            </a:r>
          </a:p>
        </p:txBody>
      </p:sp>
      <p:sp>
        <p:nvSpPr>
          <p:cNvPr id="4" name="TextBox 47">
            <a:extLst>
              <a:ext uri="{FF2B5EF4-FFF2-40B4-BE49-F238E27FC236}">
                <a16:creationId xmlns:a16="http://schemas.microsoft.com/office/drawing/2014/main" id="{5A4D352A-723B-913E-2957-E97664AC48EA}"/>
              </a:ext>
            </a:extLst>
          </p:cNvPr>
          <p:cNvSpPr txBox="1"/>
          <p:nvPr/>
        </p:nvSpPr>
        <p:spPr>
          <a:xfrm>
            <a:off x="300445" y="764251"/>
            <a:ext cx="11548767" cy="70218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effectLst/>
                <a:uLnTx/>
                <a:uFillTx/>
                <a:latin typeface="Alexandria" pitchFamily="2" charset="-78"/>
                <a:ea typeface="+mn-ea"/>
                <a:cs typeface="Alexandria" pitchFamily="2" charset="-78"/>
              </a:rPr>
              <a:t>يمر البحث العلمي بمراحل مترابطة تضمن انتقاله من فكرة عامة إلى نتائج وتوصيات قابلة للتطبيق. وقد تختلف التفاصيل حسب نوع الدراسة، لكن الإطار العام يبقى ثابتًا في معظم البحوث التربوية.</a:t>
            </a:r>
          </a:p>
        </p:txBody>
      </p:sp>
      <p:sp>
        <p:nvSpPr>
          <p:cNvPr id="6" name="Freeform 354">
            <a:extLst>
              <a:ext uri="{FF2B5EF4-FFF2-40B4-BE49-F238E27FC236}">
                <a16:creationId xmlns:a16="http://schemas.microsoft.com/office/drawing/2014/main" id="{8ED6BDD5-9C1E-DDE2-7E0A-829F2D5A0873}"/>
              </a:ext>
            </a:extLst>
          </p:cNvPr>
          <p:cNvSpPr/>
          <p:nvPr/>
        </p:nvSpPr>
        <p:spPr>
          <a:xfrm>
            <a:off x="4731973" y="2643983"/>
            <a:ext cx="1603157" cy="2308567"/>
          </a:xfrm>
          <a:custGeom>
            <a:avLst/>
            <a:gdLst>
              <a:gd name="connsiteX0" fmla="*/ 140719 w 169815"/>
              <a:gd name="connsiteY0" fmla="*/ 126640 h 215652"/>
              <a:gd name="connsiteX1" fmla="*/ 40971 w 169815"/>
              <a:gd name="connsiteY1" fmla="*/ 215652 h 215652"/>
              <a:gd name="connsiteX2" fmla="*/ 3228 w 169815"/>
              <a:gd name="connsiteY2" fmla="*/ 96295 h 215652"/>
              <a:gd name="connsiteX3" fmla="*/ 109716 w 169815"/>
              <a:gd name="connsiteY3" fmla="*/ 1213 h 215652"/>
              <a:gd name="connsiteX4" fmla="*/ 148806 w 169815"/>
              <a:gd name="connsiteY4" fmla="*/ 22792 h 215652"/>
              <a:gd name="connsiteX5" fmla="*/ 168352 w 169815"/>
              <a:gd name="connsiteY5" fmla="*/ 86180 h 215652"/>
              <a:gd name="connsiteX6" fmla="*/ 140719 w 169815"/>
              <a:gd name="connsiteY6" fmla="*/ 126640 h 21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815" h="215652">
                <a:moveTo>
                  <a:pt x="140719" y="126640"/>
                </a:moveTo>
                <a:cubicBezTo>
                  <a:pt x="107020" y="130686"/>
                  <a:pt x="61864" y="148893"/>
                  <a:pt x="40971" y="215652"/>
                </a:cubicBezTo>
                <a:cubicBezTo>
                  <a:pt x="40971" y="215652"/>
                  <a:pt x="-13621" y="165077"/>
                  <a:pt x="3228" y="96295"/>
                </a:cubicBezTo>
                <a:cubicBezTo>
                  <a:pt x="16708" y="40325"/>
                  <a:pt x="65234" y="14026"/>
                  <a:pt x="109716" y="1213"/>
                </a:cubicBezTo>
                <a:cubicBezTo>
                  <a:pt x="126565" y="-3507"/>
                  <a:pt x="144089" y="5934"/>
                  <a:pt x="148806" y="22792"/>
                </a:cubicBezTo>
                <a:lnTo>
                  <a:pt x="168352" y="86180"/>
                </a:lnTo>
                <a:cubicBezTo>
                  <a:pt x="174417" y="105061"/>
                  <a:pt x="160938" y="124617"/>
                  <a:pt x="140719" y="126640"/>
                </a:cubicBezTo>
                <a:close/>
              </a:path>
            </a:pathLst>
          </a:custGeom>
          <a:solidFill>
            <a:schemeClr val="accent2"/>
          </a:solidFill>
          <a:ln w="0"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B0FAE3FA-0284-6493-B847-637AB3ADF815}"/>
              </a:ext>
            </a:extLst>
          </p:cNvPr>
          <p:cNvSpPr/>
          <p:nvPr/>
        </p:nvSpPr>
        <p:spPr>
          <a:xfrm>
            <a:off x="6287213" y="3728192"/>
            <a:ext cx="1619206" cy="2056782"/>
          </a:xfrm>
          <a:custGeom>
            <a:avLst/>
            <a:gdLst>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93437 w 1903951"/>
              <a:gd name="connsiteY14" fmla="*/ 2340564 h 2465358"/>
              <a:gd name="connsiteX15" fmla="*/ 879478 w 1903951"/>
              <a:gd name="connsiteY15" fmla="*/ 2335311 h 2465358"/>
              <a:gd name="connsiteX16" fmla="*/ 509652 w 1903951"/>
              <a:gd name="connsiteY16" fmla="*/ 2232963 h 2465358"/>
              <a:gd name="connsiteX17" fmla="*/ 267359 w 1903951"/>
              <a:gd name="connsiteY17" fmla="*/ 1672882 h 2465358"/>
              <a:gd name="connsiteX18" fmla="*/ 0 w 1903951"/>
              <a:gd name="connsiteY18" fmla="*/ 42771 h 2465358"/>
              <a:gd name="connsiteX19" fmla="*/ 411994 w 1903951"/>
              <a:gd name="connsiteY19"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79478 w 1903951"/>
              <a:gd name="connsiteY14" fmla="*/ 2335311 h 2465358"/>
              <a:gd name="connsiteX15" fmla="*/ 509652 w 1903951"/>
              <a:gd name="connsiteY15" fmla="*/ 2232963 h 2465358"/>
              <a:gd name="connsiteX16" fmla="*/ 267359 w 1903951"/>
              <a:gd name="connsiteY16" fmla="*/ 1672882 h 2465358"/>
              <a:gd name="connsiteX17" fmla="*/ 0 w 1903951"/>
              <a:gd name="connsiteY17" fmla="*/ 42771 h 2465358"/>
              <a:gd name="connsiteX18" fmla="*/ 411994 w 1903951"/>
              <a:gd name="connsiteY18"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70970 w 1903951"/>
              <a:gd name="connsiteY7" fmla="*/ 2242464 h 2465358"/>
              <a:gd name="connsiteX8" fmla="*/ 1468328 w 1903951"/>
              <a:gd name="connsiteY8" fmla="*/ 2460562 h 2465358"/>
              <a:gd name="connsiteX9" fmla="*/ 1458028 w 1903951"/>
              <a:gd name="connsiteY9" fmla="*/ 2460991 h 2465358"/>
              <a:gd name="connsiteX10" fmla="*/ 1450640 w 1903951"/>
              <a:gd name="connsiteY10" fmla="*/ 2462596 h 2465358"/>
              <a:gd name="connsiteX11" fmla="*/ 1295030 w 1903951"/>
              <a:gd name="connsiteY11" fmla="*/ 2450314 h 2465358"/>
              <a:gd name="connsiteX12" fmla="*/ 1015861 w 1903951"/>
              <a:gd name="connsiteY12" fmla="*/ 2373055 h 2465358"/>
              <a:gd name="connsiteX13" fmla="*/ 879478 w 1903951"/>
              <a:gd name="connsiteY13" fmla="*/ 2335311 h 2465358"/>
              <a:gd name="connsiteX14" fmla="*/ 509652 w 1903951"/>
              <a:gd name="connsiteY14" fmla="*/ 2232963 h 2465358"/>
              <a:gd name="connsiteX15" fmla="*/ 267359 w 1903951"/>
              <a:gd name="connsiteY15" fmla="*/ 1672882 h 2465358"/>
              <a:gd name="connsiteX16" fmla="*/ 0 w 1903951"/>
              <a:gd name="connsiteY16" fmla="*/ 42771 h 2465358"/>
              <a:gd name="connsiteX17" fmla="*/ 411994 w 1903951"/>
              <a:gd name="connsiteY17"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796327 w 1903951"/>
              <a:gd name="connsiteY5" fmla="*/ 2182806 h 2465358"/>
              <a:gd name="connsiteX6" fmla="*/ 1770970 w 1903951"/>
              <a:gd name="connsiteY6" fmla="*/ 2242464 h 2465358"/>
              <a:gd name="connsiteX7" fmla="*/ 1468328 w 1903951"/>
              <a:gd name="connsiteY7" fmla="*/ 2460562 h 2465358"/>
              <a:gd name="connsiteX8" fmla="*/ 1458028 w 1903951"/>
              <a:gd name="connsiteY8" fmla="*/ 2460991 h 2465358"/>
              <a:gd name="connsiteX9" fmla="*/ 1450640 w 1903951"/>
              <a:gd name="connsiteY9" fmla="*/ 2462596 h 2465358"/>
              <a:gd name="connsiteX10" fmla="*/ 1295030 w 1903951"/>
              <a:gd name="connsiteY10" fmla="*/ 2450314 h 2465358"/>
              <a:gd name="connsiteX11" fmla="*/ 1015861 w 1903951"/>
              <a:gd name="connsiteY11" fmla="*/ 2373055 h 2465358"/>
              <a:gd name="connsiteX12" fmla="*/ 879478 w 1903951"/>
              <a:gd name="connsiteY12" fmla="*/ 2335311 h 2465358"/>
              <a:gd name="connsiteX13" fmla="*/ 509652 w 1903951"/>
              <a:gd name="connsiteY13" fmla="*/ 2232963 h 2465358"/>
              <a:gd name="connsiteX14" fmla="*/ 267359 w 1903951"/>
              <a:gd name="connsiteY14" fmla="*/ 1672882 h 2465358"/>
              <a:gd name="connsiteX15" fmla="*/ 0 w 1903951"/>
              <a:gd name="connsiteY15" fmla="*/ 42771 h 2465358"/>
              <a:gd name="connsiteX16" fmla="*/ 411994 w 1903951"/>
              <a:gd name="connsiteY16"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03951" h="2465358">
                <a:moveTo>
                  <a:pt x="411994" y="71"/>
                </a:moveTo>
                <a:cubicBezTo>
                  <a:pt x="723752" y="2772"/>
                  <a:pt x="1156124" y="83005"/>
                  <a:pt x="1503902" y="435670"/>
                </a:cubicBezTo>
                <a:cubicBezTo>
                  <a:pt x="1935236" y="881865"/>
                  <a:pt x="1957167" y="1462455"/>
                  <a:pt x="1849559" y="1970244"/>
                </a:cubicBezTo>
                <a:lnTo>
                  <a:pt x="1829273" y="2051250"/>
                </a:lnTo>
                <a:cubicBezTo>
                  <a:pt x="1815910" y="2123677"/>
                  <a:pt x="1807309" y="2138954"/>
                  <a:pt x="1796327" y="2182806"/>
                </a:cubicBezTo>
                <a:lnTo>
                  <a:pt x="1770970" y="2242464"/>
                </a:lnTo>
                <a:cubicBezTo>
                  <a:pt x="1711724" y="2361668"/>
                  <a:pt x="1597158" y="2442311"/>
                  <a:pt x="1468328" y="2460562"/>
                </a:cubicBezTo>
                <a:lnTo>
                  <a:pt x="1458028" y="2460991"/>
                </a:lnTo>
                <a:lnTo>
                  <a:pt x="1450640" y="2462596"/>
                </a:lnTo>
                <a:cubicBezTo>
                  <a:pt x="1399988" y="2468604"/>
                  <a:pt x="1347248" y="2464945"/>
                  <a:pt x="1295030" y="2450314"/>
                </a:cubicBezTo>
                <a:lnTo>
                  <a:pt x="1015861" y="2373055"/>
                </a:lnTo>
                <a:lnTo>
                  <a:pt x="879478" y="2335311"/>
                </a:lnTo>
                <a:lnTo>
                  <a:pt x="509652" y="2232963"/>
                </a:lnTo>
                <a:cubicBezTo>
                  <a:pt x="267359" y="2166096"/>
                  <a:pt x="158752" y="1898588"/>
                  <a:pt x="267359" y="1672882"/>
                </a:cubicBezTo>
                <a:cubicBezTo>
                  <a:pt x="451177" y="1296705"/>
                  <a:pt x="559784" y="703178"/>
                  <a:pt x="0" y="42771"/>
                </a:cubicBezTo>
                <a:cubicBezTo>
                  <a:pt x="0" y="42771"/>
                  <a:pt x="169515" y="-2030"/>
                  <a:pt x="411994" y="71"/>
                </a:cubicBezTo>
                <a:close/>
              </a:path>
            </a:pathLst>
          </a:custGeom>
          <a:solidFill>
            <a:schemeClr val="accent4"/>
          </a:solidFill>
          <a:ln w="0" cap="flat">
            <a:noFill/>
            <a:prstDash val="solid"/>
            <a:miter/>
          </a:ln>
        </p:spPr>
        <p:txBody>
          <a:bodyPr wrap="square" rtlCol="0" anchor="ctr">
            <a:noAutofit/>
          </a:bodyPr>
          <a:lstStyle/>
          <a:p>
            <a:endParaRPr lang="en-US"/>
          </a:p>
        </p:txBody>
      </p:sp>
      <p:sp>
        <p:nvSpPr>
          <p:cNvPr id="8" name="Freeform 356">
            <a:extLst>
              <a:ext uri="{FF2B5EF4-FFF2-40B4-BE49-F238E27FC236}">
                <a16:creationId xmlns:a16="http://schemas.microsoft.com/office/drawing/2014/main" id="{6AF3F270-14A2-DED4-4FAF-22807ACA7AFF}"/>
              </a:ext>
            </a:extLst>
          </p:cNvPr>
          <p:cNvSpPr/>
          <p:nvPr/>
        </p:nvSpPr>
        <p:spPr>
          <a:xfrm>
            <a:off x="4270875" y="4933628"/>
            <a:ext cx="2249849" cy="1400866"/>
          </a:xfrm>
          <a:custGeom>
            <a:avLst/>
            <a:gdLst>
              <a:gd name="connsiteX0" fmla="*/ 229742 w 230416"/>
              <a:gd name="connsiteY0" fmla="*/ 56500 h 152512"/>
              <a:gd name="connsiteX1" fmla="*/ 144148 w 230416"/>
              <a:gd name="connsiteY1" fmla="*/ 148210 h 152512"/>
              <a:gd name="connsiteX2" fmla="*/ 9353 w 230416"/>
              <a:gd name="connsiteY2" fmla="*/ 102355 h 152512"/>
              <a:gd name="connsiteX3" fmla="*/ 9353 w 230416"/>
              <a:gd name="connsiteY3" fmla="*/ 57849 h 152512"/>
              <a:gd name="connsiteX4" fmla="*/ 55183 w 230416"/>
              <a:gd name="connsiteY4" fmla="*/ 9971 h 152512"/>
              <a:gd name="connsiteX5" fmla="*/ 104383 w 230416"/>
              <a:gd name="connsiteY5" fmla="*/ 14017 h 152512"/>
              <a:gd name="connsiteX6" fmla="*/ 230416 w 230416"/>
              <a:gd name="connsiteY6" fmla="*/ 57174 h 152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16" h="152512">
                <a:moveTo>
                  <a:pt x="229742" y="56500"/>
                </a:moveTo>
                <a:cubicBezTo>
                  <a:pt x="229742" y="56500"/>
                  <a:pt x="212893" y="128654"/>
                  <a:pt x="144148" y="148210"/>
                </a:cubicBezTo>
                <a:cubicBezTo>
                  <a:pt x="88882" y="163720"/>
                  <a:pt x="42378" y="134723"/>
                  <a:pt x="9353" y="102355"/>
                </a:cubicBezTo>
                <a:cubicBezTo>
                  <a:pt x="-2778" y="90217"/>
                  <a:pt x="-3452" y="69987"/>
                  <a:pt x="9353" y="57849"/>
                </a:cubicBezTo>
                <a:lnTo>
                  <a:pt x="55183" y="9971"/>
                </a:lnTo>
                <a:cubicBezTo>
                  <a:pt x="69337" y="-4864"/>
                  <a:pt x="92252" y="-2842"/>
                  <a:pt x="104383" y="14017"/>
                </a:cubicBezTo>
                <a:cubicBezTo>
                  <a:pt x="123928" y="41665"/>
                  <a:pt x="162345" y="72010"/>
                  <a:pt x="230416" y="57174"/>
                </a:cubicBezTo>
                <a:close/>
              </a:path>
            </a:pathLst>
          </a:custGeom>
          <a:solidFill>
            <a:schemeClr val="accent5"/>
          </a:solidFill>
          <a:ln w="0" cap="flat">
            <a:noFill/>
            <a:prstDash val="solid"/>
            <a:miter/>
          </a:ln>
        </p:spPr>
        <p:txBody>
          <a:bodyPr rtlCol="0" anchor="ctr"/>
          <a:lstStyle/>
          <a:p>
            <a:endParaRPr lang="en-US"/>
          </a:p>
        </p:txBody>
      </p:sp>
      <p:pic>
        <p:nvPicPr>
          <p:cNvPr id="9" name="Graphic 8" descr="Bullseye with solid fill">
            <a:extLst>
              <a:ext uri="{FF2B5EF4-FFF2-40B4-BE49-F238E27FC236}">
                <a16:creationId xmlns:a16="http://schemas.microsoft.com/office/drawing/2014/main" id="{6404A9D2-E855-A659-D0E8-A36A5E8CCCF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782291" y="4850743"/>
            <a:ext cx="740604" cy="740604"/>
          </a:xfrm>
          <a:prstGeom prst="rect">
            <a:avLst/>
          </a:prstGeom>
        </p:spPr>
      </p:pic>
      <p:pic>
        <p:nvPicPr>
          <p:cNvPr id="10" name="Graphic 9" descr="Hourglass 30% with solid fill">
            <a:extLst>
              <a:ext uri="{FF2B5EF4-FFF2-40B4-BE49-F238E27FC236}">
                <a16:creationId xmlns:a16="http://schemas.microsoft.com/office/drawing/2014/main" id="{0670EB6D-A0C3-E1AA-16EB-2EE906A1ECA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58827" y="5130860"/>
            <a:ext cx="740604" cy="740604"/>
          </a:xfrm>
          <a:prstGeom prst="rect">
            <a:avLst/>
          </a:prstGeom>
        </p:spPr>
      </p:pic>
      <p:pic>
        <p:nvPicPr>
          <p:cNvPr id="11" name="Graphic 10" descr="Lightbulb with solid fill">
            <a:extLst>
              <a:ext uri="{FF2B5EF4-FFF2-40B4-BE49-F238E27FC236}">
                <a16:creationId xmlns:a16="http://schemas.microsoft.com/office/drawing/2014/main" id="{A802E80C-D9A0-5E3E-B5A2-0F6D467673F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533551" y="2848924"/>
            <a:ext cx="740604" cy="740604"/>
          </a:xfrm>
          <a:prstGeom prst="rect">
            <a:avLst/>
          </a:prstGeom>
        </p:spPr>
      </p:pic>
      <p:sp>
        <p:nvSpPr>
          <p:cNvPr id="12" name="TextBox 11">
            <a:extLst>
              <a:ext uri="{FF2B5EF4-FFF2-40B4-BE49-F238E27FC236}">
                <a16:creationId xmlns:a16="http://schemas.microsoft.com/office/drawing/2014/main" id="{3523F7FB-4367-9D79-B1E1-E865EF6381DA}"/>
              </a:ext>
            </a:extLst>
          </p:cNvPr>
          <p:cNvSpPr txBox="1"/>
          <p:nvPr/>
        </p:nvSpPr>
        <p:spPr>
          <a:xfrm>
            <a:off x="4731973" y="4092120"/>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01</a:t>
            </a:r>
          </a:p>
        </p:txBody>
      </p:sp>
      <p:sp>
        <p:nvSpPr>
          <p:cNvPr id="13" name="TextBox 12">
            <a:extLst>
              <a:ext uri="{FF2B5EF4-FFF2-40B4-BE49-F238E27FC236}">
                <a16:creationId xmlns:a16="http://schemas.microsoft.com/office/drawing/2014/main" id="{8EDEDC84-723F-AD6E-A5B9-50D7128C4659}"/>
              </a:ext>
            </a:extLst>
          </p:cNvPr>
          <p:cNvSpPr txBox="1"/>
          <p:nvPr/>
        </p:nvSpPr>
        <p:spPr>
          <a:xfrm>
            <a:off x="6520724" y="3846837"/>
            <a:ext cx="687796" cy="461665"/>
          </a:xfrm>
          <a:prstGeom prst="rect">
            <a:avLst/>
          </a:prstGeom>
          <a:noFill/>
        </p:spPr>
        <p:txBody>
          <a:bodyPr wrap="square" lIns="0" rIns="0" rtlCol="0" anchor="ctr">
            <a:spAutoFit/>
          </a:bodyPr>
          <a:lstStyle/>
          <a:p>
            <a:pPr algn="ctr"/>
            <a:r>
              <a:rPr lang="en-US" sz="2400" b="1" noProof="1">
                <a:solidFill>
                  <a:schemeClr val="bg1"/>
                </a:solidFill>
              </a:rPr>
              <a:t>02</a:t>
            </a:r>
          </a:p>
        </p:txBody>
      </p:sp>
      <p:sp>
        <p:nvSpPr>
          <p:cNvPr id="14" name="TextBox 13">
            <a:extLst>
              <a:ext uri="{FF2B5EF4-FFF2-40B4-BE49-F238E27FC236}">
                <a16:creationId xmlns:a16="http://schemas.microsoft.com/office/drawing/2014/main" id="{E749191B-D853-E59E-503C-07ACE0A371FC}"/>
              </a:ext>
            </a:extLst>
          </p:cNvPr>
          <p:cNvSpPr txBox="1"/>
          <p:nvPr/>
        </p:nvSpPr>
        <p:spPr>
          <a:xfrm>
            <a:off x="5601614" y="5501162"/>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03</a:t>
            </a:r>
          </a:p>
        </p:txBody>
      </p:sp>
      <p:grpSp>
        <p:nvGrpSpPr>
          <p:cNvPr id="24" name="Group 23">
            <a:extLst>
              <a:ext uri="{FF2B5EF4-FFF2-40B4-BE49-F238E27FC236}">
                <a16:creationId xmlns:a16="http://schemas.microsoft.com/office/drawing/2014/main" id="{2460B250-D157-75B9-B720-229E01D0FED4}"/>
              </a:ext>
            </a:extLst>
          </p:cNvPr>
          <p:cNvGrpSpPr/>
          <p:nvPr/>
        </p:nvGrpSpPr>
        <p:grpSpPr>
          <a:xfrm>
            <a:off x="6687715" y="1608277"/>
            <a:ext cx="5263383" cy="2104925"/>
            <a:chOff x="8921977" y="1379214"/>
            <a:chExt cx="2965863" cy="2019851"/>
          </a:xfrm>
        </p:grpSpPr>
        <p:sp>
          <p:nvSpPr>
            <p:cNvPr id="26" name="TextBox 25">
              <a:extLst>
                <a:ext uri="{FF2B5EF4-FFF2-40B4-BE49-F238E27FC236}">
                  <a16:creationId xmlns:a16="http://schemas.microsoft.com/office/drawing/2014/main" id="{C9F9480C-A035-127E-487A-6B3DD6D108C2}"/>
                </a:ext>
              </a:extLst>
            </p:cNvPr>
            <p:cNvSpPr txBox="1"/>
            <p:nvPr/>
          </p:nvSpPr>
          <p:spPr>
            <a:xfrm>
              <a:off x="8961760" y="1379214"/>
              <a:ext cx="2926080" cy="324871"/>
            </a:xfrm>
            <a:prstGeom prst="rect">
              <a:avLst/>
            </a:prstGeom>
            <a:noFill/>
          </p:spPr>
          <p:txBody>
            <a:bodyPr wrap="square" lIns="0" rIns="0" rtlCol="0" anchor="b">
              <a:spAutoFit/>
            </a:bodyPr>
            <a:lstStyle/>
            <a:p>
              <a:pPr algn="ctr" rtl="1"/>
              <a:r>
                <a:rPr lang="ar-EG" sz="1600" b="1" noProof="1">
                  <a:solidFill>
                    <a:schemeClr val="accent2"/>
                  </a:solidFill>
                  <a:latin typeface="Alexandria" pitchFamily="2" charset="-78"/>
                  <a:cs typeface="Alexandria" pitchFamily="2" charset="-78"/>
                </a:rPr>
                <a:t>1. المرحلة التمهيدية</a:t>
              </a:r>
              <a:endParaRPr lang="en-US" sz="1600" b="1" noProof="1">
                <a:solidFill>
                  <a:schemeClr val="accent2"/>
                </a:solidFill>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6AE9F00D-A3F5-5D0B-9E0D-92F5BFC6FDAE}"/>
                </a:ext>
              </a:extLst>
            </p:cNvPr>
            <p:cNvSpPr txBox="1"/>
            <p:nvPr/>
          </p:nvSpPr>
          <p:spPr>
            <a:xfrm>
              <a:off x="8921977" y="1701306"/>
              <a:ext cx="2926080" cy="1697759"/>
            </a:xfrm>
            <a:prstGeom prst="rect">
              <a:avLst/>
            </a:prstGeom>
            <a:noFill/>
          </p:spPr>
          <p:txBody>
            <a:bodyPr wrap="square" lIns="0" rIns="0" rtlCol="0" anchor="t">
              <a:spAutoFit/>
            </a:bodyPr>
            <a:lstStyle/>
            <a:p>
              <a:pPr algn="ctr" rtl="1">
                <a:lnSpc>
                  <a:spcPct val="150000"/>
                </a:lnSpc>
              </a:pPr>
              <a:r>
                <a:rPr lang="ar-EG" b="1" noProof="1">
                  <a:solidFill>
                    <a:srgbClr val="C00000"/>
                  </a:solidFill>
                  <a:latin typeface="Alexandria" pitchFamily="2" charset="-78"/>
                  <a:cs typeface="Alexandria" pitchFamily="2" charset="-78"/>
                </a:rPr>
                <a:t>اختيار المشكلة وبناء الإطار</a:t>
              </a:r>
            </a:p>
            <a:p>
              <a:pPr marL="171450" indent="-171450" algn="r" rtl="1">
                <a:lnSpc>
                  <a:spcPct val="150000"/>
                </a:lnSpc>
                <a:buClr>
                  <a:schemeClr val="accent2"/>
                </a:buClr>
                <a:buFont typeface="Arial" panose="020B0604020202020204" pitchFamily="34" charset="0"/>
                <a:buChar char="•"/>
              </a:pPr>
              <a:r>
                <a:rPr lang="ar-EG" sz="1200" noProof="1">
                  <a:solidFill>
                    <a:schemeClr val="tx1"/>
                  </a:solidFill>
                  <a:latin typeface="Alexandria" pitchFamily="2" charset="-78"/>
                  <a:cs typeface="Alexandria" pitchFamily="2" charset="-78"/>
                </a:rPr>
                <a:t>تحديد موضوع/مشكلة البحث وصياغتها بدقة.</a:t>
              </a:r>
            </a:p>
            <a:p>
              <a:pPr marL="171450" indent="-171450" algn="r" rtl="1">
                <a:lnSpc>
                  <a:spcPct val="150000"/>
                </a:lnSpc>
                <a:buClr>
                  <a:schemeClr val="accent2"/>
                </a:buClr>
                <a:buFont typeface="Arial" panose="020B0604020202020204" pitchFamily="34" charset="0"/>
                <a:buChar char="•"/>
              </a:pPr>
              <a:r>
                <a:rPr lang="ar-EG" sz="1200" noProof="1">
                  <a:solidFill>
                    <a:schemeClr val="tx1"/>
                  </a:solidFill>
                  <a:latin typeface="Alexandria" pitchFamily="2" charset="-78"/>
                  <a:cs typeface="Alexandria" pitchFamily="2" charset="-78"/>
                </a:rPr>
                <a:t>تحديد أهداف البحث وأهميته وحدوده (زمانية/مكانية/بشرية/موضوعية).</a:t>
              </a:r>
            </a:p>
            <a:p>
              <a:pPr marL="171450" indent="-171450" algn="r" rtl="1">
                <a:lnSpc>
                  <a:spcPct val="150000"/>
                </a:lnSpc>
                <a:buClr>
                  <a:schemeClr val="accent2"/>
                </a:buClr>
                <a:buFont typeface="Arial" panose="020B0604020202020204" pitchFamily="34" charset="0"/>
                <a:buChar char="•"/>
              </a:pPr>
              <a:r>
                <a:rPr lang="ar-EG" sz="1200" noProof="1">
                  <a:solidFill>
                    <a:schemeClr val="tx1"/>
                  </a:solidFill>
                  <a:latin typeface="Alexandria" pitchFamily="2" charset="-78"/>
                  <a:cs typeface="Alexandria" pitchFamily="2" charset="-78"/>
                </a:rPr>
                <a:t>صياغة أسئلة البحث أو الفرضيات بما يغطي أبعاد المشكلة.</a:t>
              </a:r>
            </a:p>
            <a:p>
              <a:pPr marL="171450" indent="-171450" algn="r" rtl="1">
                <a:lnSpc>
                  <a:spcPct val="150000"/>
                </a:lnSpc>
                <a:buClr>
                  <a:schemeClr val="accent2"/>
                </a:buClr>
                <a:buFont typeface="Arial" panose="020B0604020202020204" pitchFamily="34" charset="0"/>
                <a:buChar char="•"/>
              </a:pPr>
              <a:r>
                <a:rPr lang="ar-EG" sz="1200" noProof="1">
                  <a:solidFill>
                    <a:schemeClr val="tx1"/>
                  </a:solidFill>
                  <a:latin typeface="Alexandria" pitchFamily="2" charset="-78"/>
                  <a:cs typeface="Alexandria" pitchFamily="2" charset="-78"/>
                </a:rPr>
                <a:t>مراجعة الأدبيات والدراسات السابقة وبناء الإطار النظري.</a:t>
              </a:r>
            </a:p>
            <a:p>
              <a:pPr marL="171450" indent="-171450" algn="r" rtl="1">
                <a:lnSpc>
                  <a:spcPct val="150000"/>
                </a:lnSpc>
                <a:buClr>
                  <a:schemeClr val="accent2"/>
                </a:buClr>
                <a:buFont typeface="Arial" panose="020B0604020202020204" pitchFamily="34" charset="0"/>
                <a:buChar char="•"/>
              </a:pPr>
              <a:r>
                <a:rPr lang="ar-EG" sz="1200" noProof="1">
                  <a:solidFill>
                    <a:schemeClr val="tx1"/>
                  </a:solidFill>
                  <a:latin typeface="Alexandria" pitchFamily="2" charset="-78"/>
                  <a:cs typeface="Alexandria" pitchFamily="2" charset="-78"/>
                </a:rPr>
                <a:t>تصميم خطة البحث وتحديد المنهج المناسب (وصفي/تجريبي/…).</a:t>
              </a:r>
              <a:endParaRPr lang="en-US" sz="1200" noProof="1">
                <a:solidFill>
                  <a:schemeClr val="tx1"/>
                </a:solidFill>
                <a:latin typeface="Alexandria" pitchFamily="2" charset="-78"/>
                <a:cs typeface="Alexandria" pitchFamily="2" charset="-78"/>
              </a:endParaRPr>
            </a:p>
          </p:txBody>
        </p:sp>
      </p:grpSp>
      <p:grpSp>
        <p:nvGrpSpPr>
          <p:cNvPr id="28" name="Group 27">
            <a:extLst>
              <a:ext uri="{FF2B5EF4-FFF2-40B4-BE49-F238E27FC236}">
                <a16:creationId xmlns:a16="http://schemas.microsoft.com/office/drawing/2014/main" id="{C1D2F010-A033-F1B0-BF25-31F99080488D}"/>
              </a:ext>
            </a:extLst>
          </p:cNvPr>
          <p:cNvGrpSpPr/>
          <p:nvPr/>
        </p:nvGrpSpPr>
        <p:grpSpPr>
          <a:xfrm>
            <a:off x="7665871" y="4310713"/>
            <a:ext cx="4258524" cy="2049852"/>
            <a:chOff x="8921977" y="1432061"/>
            <a:chExt cx="2933998" cy="1967005"/>
          </a:xfrm>
        </p:grpSpPr>
        <p:sp>
          <p:nvSpPr>
            <p:cNvPr id="29" name="TextBox 28">
              <a:extLst>
                <a:ext uri="{FF2B5EF4-FFF2-40B4-BE49-F238E27FC236}">
                  <a16:creationId xmlns:a16="http://schemas.microsoft.com/office/drawing/2014/main" id="{5C9D7C72-C060-82BC-FF60-36C1AB012371}"/>
                </a:ext>
              </a:extLst>
            </p:cNvPr>
            <p:cNvSpPr txBox="1"/>
            <p:nvPr/>
          </p:nvSpPr>
          <p:spPr>
            <a:xfrm>
              <a:off x="8929895" y="1432061"/>
              <a:ext cx="2926080" cy="324871"/>
            </a:xfrm>
            <a:prstGeom prst="rect">
              <a:avLst/>
            </a:prstGeom>
            <a:noFill/>
          </p:spPr>
          <p:txBody>
            <a:bodyPr wrap="square" lIns="0" rIns="0" rtlCol="0" anchor="b">
              <a:spAutoFit/>
            </a:bodyPr>
            <a:lstStyle/>
            <a:p>
              <a:pPr algn="ctr" rtl="1"/>
              <a:r>
                <a:rPr lang="ar-EG" sz="1600" b="1" noProof="1">
                  <a:solidFill>
                    <a:srgbClr val="FFC000"/>
                  </a:solidFill>
                  <a:latin typeface="Alexandria" pitchFamily="2" charset="-78"/>
                  <a:cs typeface="Alexandria" pitchFamily="2" charset="-78"/>
                </a:rPr>
                <a:t>2. المرحلة التنفيذية</a:t>
              </a:r>
              <a:endParaRPr lang="en-US" sz="1600" b="1" noProof="1">
                <a:solidFill>
                  <a:srgbClr val="FFC000"/>
                </a:solidFill>
                <a:latin typeface="Alexandria" pitchFamily="2" charset="-78"/>
                <a:cs typeface="Alexandria" pitchFamily="2" charset="-78"/>
              </a:endParaRPr>
            </a:p>
          </p:txBody>
        </p:sp>
        <p:sp>
          <p:nvSpPr>
            <p:cNvPr id="30" name="TextBox 29">
              <a:extLst>
                <a:ext uri="{FF2B5EF4-FFF2-40B4-BE49-F238E27FC236}">
                  <a16:creationId xmlns:a16="http://schemas.microsoft.com/office/drawing/2014/main" id="{5F1BC53C-62C0-827F-594E-5F0E21BB8D99}"/>
                </a:ext>
              </a:extLst>
            </p:cNvPr>
            <p:cNvSpPr txBox="1"/>
            <p:nvPr/>
          </p:nvSpPr>
          <p:spPr>
            <a:xfrm>
              <a:off x="8921977" y="1701306"/>
              <a:ext cx="2926080" cy="1697760"/>
            </a:xfrm>
            <a:prstGeom prst="rect">
              <a:avLst/>
            </a:prstGeom>
            <a:noFill/>
          </p:spPr>
          <p:txBody>
            <a:bodyPr wrap="square" lIns="0" rIns="0" rtlCol="0" anchor="t">
              <a:spAutoFit/>
            </a:bodyPr>
            <a:lstStyle/>
            <a:p>
              <a:pPr algn="ctr" rtl="1">
                <a:lnSpc>
                  <a:spcPct val="150000"/>
                </a:lnSpc>
              </a:pPr>
              <a:r>
                <a:rPr lang="ar-EG" b="1" noProof="1">
                  <a:solidFill>
                    <a:srgbClr val="C00000"/>
                  </a:solidFill>
                  <a:latin typeface="Alexandria" pitchFamily="2" charset="-78"/>
                  <a:cs typeface="Alexandria" pitchFamily="2" charset="-78"/>
                </a:rPr>
                <a:t>جمع البيانات وتحليلها</a:t>
              </a:r>
            </a:p>
            <a:p>
              <a:pPr marL="171450" indent="-171450" algn="r" rtl="1">
                <a:lnSpc>
                  <a:spcPct val="150000"/>
                </a:lnSpc>
                <a:buClr>
                  <a:schemeClr val="accent4"/>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 </a:t>
              </a:r>
              <a:r>
                <a:rPr lang="ar-EG" sz="1200" noProof="1">
                  <a:solidFill>
                    <a:schemeClr val="tx1"/>
                  </a:solidFill>
                  <a:latin typeface="Alexandria" pitchFamily="2" charset="-78"/>
                  <a:cs typeface="Alexandria" pitchFamily="2" charset="-78"/>
                </a:rPr>
                <a:t>تحديد مجتمع الدراسة والعينة واختيار طريقة المعاينة.</a:t>
              </a:r>
            </a:p>
            <a:p>
              <a:pPr marL="171450" indent="-171450" algn="r" rtl="1">
                <a:lnSpc>
                  <a:spcPct val="150000"/>
                </a:lnSpc>
                <a:buClr>
                  <a:schemeClr val="accent4"/>
                </a:buClr>
                <a:buFont typeface="Wingdings" panose="05000000000000000000" pitchFamily="2" charset="2"/>
                <a:buChar char="§"/>
              </a:pPr>
              <a:r>
                <a:rPr lang="ar-EG" sz="1200" noProof="1">
                  <a:solidFill>
                    <a:schemeClr val="tx1"/>
                  </a:solidFill>
                  <a:latin typeface="Alexandria" pitchFamily="2" charset="-78"/>
                  <a:cs typeface="Alexandria" pitchFamily="2" charset="-78"/>
                </a:rPr>
                <a:t>اختيار أدوات جمع البيانات (استبانة، مقابلة، ملاحظة، وثائق…).</a:t>
              </a:r>
            </a:p>
            <a:p>
              <a:pPr marL="171450" indent="-171450" algn="r" rtl="1">
                <a:lnSpc>
                  <a:spcPct val="150000"/>
                </a:lnSpc>
                <a:buClr>
                  <a:schemeClr val="accent4"/>
                </a:buClr>
                <a:buFont typeface="Wingdings" panose="05000000000000000000" pitchFamily="2" charset="2"/>
                <a:buChar char="§"/>
              </a:pPr>
              <a:r>
                <a:rPr lang="ar-EG" sz="1200" noProof="1">
                  <a:solidFill>
                    <a:schemeClr val="tx1"/>
                  </a:solidFill>
                  <a:latin typeface="Alexandria" pitchFamily="2" charset="-78"/>
                  <a:cs typeface="Alexandria" pitchFamily="2" charset="-78"/>
                </a:rPr>
                <a:t>إجراءات الصدق والثبات (خاصة في الأدوات الكمية).</a:t>
              </a:r>
            </a:p>
            <a:p>
              <a:pPr marL="171450" indent="-171450" algn="r" rtl="1">
                <a:lnSpc>
                  <a:spcPct val="150000"/>
                </a:lnSpc>
                <a:buClr>
                  <a:schemeClr val="accent4"/>
                </a:buClr>
                <a:buFont typeface="Wingdings" panose="05000000000000000000" pitchFamily="2" charset="2"/>
                <a:buChar char="§"/>
              </a:pPr>
              <a:r>
                <a:rPr lang="ar-EG" sz="1200" noProof="1">
                  <a:solidFill>
                    <a:schemeClr val="tx1"/>
                  </a:solidFill>
                  <a:latin typeface="Alexandria" pitchFamily="2" charset="-78"/>
                  <a:cs typeface="Alexandria" pitchFamily="2" charset="-78"/>
                </a:rPr>
                <a:t>جمع البيانات وفق ضوابط أخلاقية ومنهجية.</a:t>
              </a:r>
            </a:p>
            <a:p>
              <a:pPr marL="171450" indent="-171450" algn="r" rtl="1">
                <a:lnSpc>
                  <a:spcPct val="150000"/>
                </a:lnSpc>
                <a:buClr>
                  <a:schemeClr val="accent4"/>
                </a:buClr>
                <a:buFont typeface="Wingdings" panose="05000000000000000000" pitchFamily="2" charset="2"/>
                <a:buChar char="§"/>
              </a:pPr>
              <a:r>
                <a:rPr lang="ar-EG" sz="1200" noProof="1">
                  <a:solidFill>
                    <a:schemeClr val="tx1"/>
                  </a:solidFill>
                  <a:latin typeface="Alexandria" pitchFamily="2" charset="-78"/>
                  <a:cs typeface="Alexandria" pitchFamily="2" charset="-78"/>
                </a:rPr>
                <a:t>تحليل البيانات (إحصائيًا أو نوعيًا) وتفسيرها.</a:t>
              </a:r>
              <a:endParaRPr lang="en-US" sz="1200" noProof="1">
                <a:solidFill>
                  <a:schemeClr val="tx1"/>
                </a:solidFill>
                <a:latin typeface="Alexandria" pitchFamily="2" charset="-78"/>
                <a:cs typeface="Alexandria" pitchFamily="2" charset="-78"/>
              </a:endParaRPr>
            </a:p>
          </p:txBody>
        </p:sp>
      </p:grpSp>
      <p:grpSp>
        <p:nvGrpSpPr>
          <p:cNvPr id="31" name="Group 30">
            <a:extLst>
              <a:ext uri="{FF2B5EF4-FFF2-40B4-BE49-F238E27FC236}">
                <a16:creationId xmlns:a16="http://schemas.microsoft.com/office/drawing/2014/main" id="{A21ADE91-1531-4AC1-C7CB-7BAA905705C0}"/>
              </a:ext>
            </a:extLst>
          </p:cNvPr>
          <p:cNvGrpSpPr/>
          <p:nvPr/>
        </p:nvGrpSpPr>
        <p:grpSpPr>
          <a:xfrm>
            <a:off x="-74313" y="2134794"/>
            <a:ext cx="4863998" cy="2116854"/>
            <a:chOff x="8921977" y="1367767"/>
            <a:chExt cx="2999026" cy="2031299"/>
          </a:xfrm>
        </p:grpSpPr>
        <p:sp>
          <p:nvSpPr>
            <p:cNvPr id="32" name="TextBox 31">
              <a:extLst>
                <a:ext uri="{FF2B5EF4-FFF2-40B4-BE49-F238E27FC236}">
                  <a16:creationId xmlns:a16="http://schemas.microsoft.com/office/drawing/2014/main" id="{F1FA8E8C-FD14-BCD3-B3D0-55C3BABC05AE}"/>
                </a:ext>
              </a:extLst>
            </p:cNvPr>
            <p:cNvSpPr txBox="1"/>
            <p:nvPr/>
          </p:nvSpPr>
          <p:spPr>
            <a:xfrm>
              <a:off x="8994923" y="1367767"/>
              <a:ext cx="2926080" cy="324871"/>
            </a:xfrm>
            <a:prstGeom prst="rect">
              <a:avLst/>
            </a:prstGeom>
            <a:noFill/>
          </p:spPr>
          <p:txBody>
            <a:bodyPr wrap="square" lIns="0" rIns="0" rtlCol="0" anchor="b">
              <a:spAutoFit/>
            </a:bodyPr>
            <a:lstStyle/>
            <a:p>
              <a:pPr algn="ctr" rtl="1"/>
              <a:r>
                <a:rPr lang="ar-EG" sz="1600" b="1" noProof="1">
                  <a:solidFill>
                    <a:srgbClr val="5B9BD5"/>
                  </a:solidFill>
                  <a:latin typeface="Alexandria" pitchFamily="2" charset="-78"/>
                  <a:cs typeface="Alexandria" pitchFamily="2" charset="-78"/>
                </a:rPr>
                <a:t>3. المرحلة الختامية</a:t>
              </a:r>
              <a:endParaRPr lang="en-US" sz="1600" b="1" noProof="1">
                <a:solidFill>
                  <a:srgbClr val="5B9BD5"/>
                </a:solidFill>
                <a:latin typeface="Alexandria" pitchFamily="2" charset="-78"/>
                <a:cs typeface="Alexandria" pitchFamily="2" charset="-78"/>
              </a:endParaRPr>
            </a:p>
          </p:txBody>
        </p:sp>
        <p:sp>
          <p:nvSpPr>
            <p:cNvPr id="33" name="TextBox 32">
              <a:extLst>
                <a:ext uri="{FF2B5EF4-FFF2-40B4-BE49-F238E27FC236}">
                  <a16:creationId xmlns:a16="http://schemas.microsoft.com/office/drawing/2014/main" id="{2B790E20-3AE2-EDF7-747B-B65F3E400C3B}"/>
                </a:ext>
              </a:extLst>
            </p:cNvPr>
            <p:cNvSpPr txBox="1"/>
            <p:nvPr/>
          </p:nvSpPr>
          <p:spPr>
            <a:xfrm>
              <a:off x="8921977" y="1701306"/>
              <a:ext cx="2926080" cy="1697760"/>
            </a:xfrm>
            <a:prstGeom prst="rect">
              <a:avLst/>
            </a:prstGeom>
            <a:noFill/>
          </p:spPr>
          <p:txBody>
            <a:bodyPr wrap="square" lIns="0" rIns="0" rtlCol="0" anchor="t">
              <a:spAutoFit/>
            </a:bodyPr>
            <a:lstStyle/>
            <a:p>
              <a:pPr algn="ctr" rtl="1">
                <a:lnSpc>
                  <a:spcPct val="150000"/>
                </a:lnSpc>
              </a:pPr>
              <a:r>
                <a:rPr lang="ar-EG" b="1" noProof="1">
                  <a:solidFill>
                    <a:srgbClr val="C00000"/>
                  </a:solidFill>
                  <a:latin typeface="Alexandria" pitchFamily="2" charset="-78"/>
                  <a:cs typeface="Alexandria" pitchFamily="2" charset="-78"/>
                </a:rPr>
                <a:t>النتائج والتوصيات والتقرير</a:t>
              </a:r>
            </a:p>
            <a:p>
              <a:pPr marL="171450" indent="-171450" algn="r" rtl="1">
                <a:lnSpc>
                  <a:spcPct val="150000"/>
                </a:lnSpc>
                <a:buClr>
                  <a:schemeClr val="accent1"/>
                </a:buClr>
                <a:buFont typeface="Wingdings" panose="05000000000000000000" pitchFamily="2" charset="2"/>
                <a:buChar char="§"/>
              </a:pPr>
              <a:r>
                <a:rPr lang="ar-EG" sz="1200" noProof="1">
                  <a:solidFill>
                    <a:schemeClr val="tx1"/>
                  </a:solidFill>
                  <a:latin typeface="Alexandria" pitchFamily="2" charset="-78"/>
                  <a:cs typeface="Alexandria" pitchFamily="2" charset="-78"/>
                </a:rPr>
                <a:t>عرض النتائج بشكل واضح مرتبط بأسئلة البحث/فرضياته.</a:t>
              </a:r>
            </a:p>
            <a:p>
              <a:pPr marL="171450" indent="-171450" algn="r" rtl="1">
                <a:lnSpc>
                  <a:spcPct val="150000"/>
                </a:lnSpc>
                <a:buClr>
                  <a:schemeClr val="accent1"/>
                </a:buClr>
                <a:buFont typeface="Wingdings" panose="05000000000000000000" pitchFamily="2" charset="2"/>
                <a:buChar char="§"/>
              </a:pPr>
              <a:r>
                <a:rPr lang="ar-EG" sz="1200" noProof="1">
                  <a:solidFill>
                    <a:schemeClr val="tx1"/>
                  </a:solidFill>
                  <a:latin typeface="Alexandria" pitchFamily="2" charset="-78"/>
                  <a:cs typeface="Alexandria" pitchFamily="2" charset="-78"/>
                </a:rPr>
                <a:t>مناقشة النتائج وربطها بالأدبيات السابقة وتفسيرها.</a:t>
              </a:r>
            </a:p>
            <a:p>
              <a:pPr marL="171450" indent="-171450" algn="r" rtl="1">
                <a:lnSpc>
                  <a:spcPct val="150000"/>
                </a:lnSpc>
                <a:buClr>
                  <a:schemeClr val="accent1"/>
                </a:buClr>
                <a:buFont typeface="Wingdings" panose="05000000000000000000" pitchFamily="2" charset="2"/>
                <a:buChar char="§"/>
              </a:pPr>
              <a:r>
                <a:rPr lang="ar-EG" sz="1200" noProof="1">
                  <a:solidFill>
                    <a:schemeClr val="tx1"/>
                  </a:solidFill>
                  <a:latin typeface="Alexandria" pitchFamily="2" charset="-78"/>
                  <a:cs typeface="Alexandria" pitchFamily="2" charset="-78"/>
                </a:rPr>
                <a:t>استخلاص الاستنتاجات وتحديد ما تعنيه عمليًا.</a:t>
              </a:r>
            </a:p>
            <a:p>
              <a:pPr marL="171450" indent="-171450" algn="r" rtl="1">
                <a:lnSpc>
                  <a:spcPct val="150000"/>
                </a:lnSpc>
                <a:buClr>
                  <a:schemeClr val="accent1"/>
                </a:buClr>
                <a:buFont typeface="Wingdings" panose="05000000000000000000" pitchFamily="2" charset="2"/>
                <a:buChar char="§"/>
              </a:pPr>
              <a:r>
                <a:rPr lang="ar-EG" sz="1200" noProof="1">
                  <a:solidFill>
                    <a:schemeClr val="tx1"/>
                  </a:solidFill>
                  <a:latin typeface="Alexandria" pitchFamily="2" charset="-78"/>
                  <a:cs typeface="Alexandria" pitchFamily="2" charset="-78"/>
                </a:rPr>
                <a:t>صياغة التوصيات والمقترحات القابلة للتطبيق والبحث المستقبلي.</a:t>
              </a:r>
            </a:p>
            <a:p>
              <a:pPr marL="171450" indent="-171450" algn="r" rtl="1">
                <a:lnSpc>
                  <a:spcPct val="150000"/>
                </a:lnSpc>
                <a:buClr>
                  <a:schemeClr val="accent1"/>
                </a:buClr>
                <a:buFont typeface="Wingdings" panose="05000000000000000000" pitchFamily="2" charset="2"/>
                <a:buChar char="§"/>
              </a:pPr>
              <a:r>
                <a:rPr lang="ar-EG" sz="1200" noProof="1">
                  <a:solidFill>
                    <a:schemeClr val="tx1"/>
                  </a:solidFill>
                  <a:latin typeface="Alexandria" pitchFamily="2" charset="-78"/>
                  <a:cs typeface="Alexandria" pitchFamily="2" charset="-78"/>
                </a:rPr>
                <a:t>كتابة التقرير النهائي وتوثيق المراجع والملاحق وفق أسلوب علمي.</a:t>
              </a:r>
              <a:endParaRPr lang="en-US" sz="1200" noProof="1">
                <a:solidFill>
                  <a:schemeClr val="tx1"/>
                </a:solidFill>
                <a:latin typeface="Alexandria" pitchFamily="2" charset="-78"/>
                <a:cs typeface="Alexandria" pitchFamily="2" charset="-78"/>
              </a:endParaRPr>
            </a:p>
          </p:txBody>
        </p:sp>
      </p:grpSp>
    </p:spTree>
    <p:extLst>
      <p:ext uri="{BB962C8B-B14F-4D97-AF65-F5344CB8AC3E}">
        <p14:creationId xmlns:p14="http://schemas.microsoft.com/office/powerpoint/2010/main" val="258466069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CAFB3-8357-250E-0ABE-5539AD511E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1094D9-66D9-C870-F72E-037801871F57}"/>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D7AA7AF-F651-2F27-AEAD-52DFB5F1BD33}"/>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D66013-F14F-D07D-940E-5A4CEB257E5C}"/>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1557455-344C-B99C-4C56-625199365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0714BDD-6A98-2466-8C4B-486CEFDBD419}"/>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المراحل التمهيدية للبحث العلمي</a:t>
            </a:r>
          </a:p>
        </p:txBody>
      </p:sp>
      <p:sp>
        <p:nvSpPr>
          <p:cNvPr id="4" name="TextBox 47">
            <a:extLst>
              <a:ext uri="{FF2B5EF4-FFF2-40B4-BE49-F238E27FC236}">
                <a16:creationId xmlns:a16="http://schemas.microsoft.com/office/drawing/2014/main" id="{65078C86-DBF9-D061-A1D2-AC3D1EC1E47A}"/>
              </a:ext>
            </a:extLst>
          </p:cNvPr>
          <p:cNvSpPr txBox="1"/>
          <p:nvPr/>
        </p:nvSpPr>
        <p:spPr>
          <a:xfrm>
            <a:off x="963851" y="1664379"/>
            <a:ext cx="10464473" cy="463659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rtl="1">
              <a:lnSpc>
                <a:spcPct val="200000"/>
              </a:lnSpc>
              <a:buClr>
                <a:srgbClr val="00AEEF"/>
              </a:buClr>
              <a:defRPr/>
            </a:pPr>
            <a:r>
              <a:rPr lang="ar-EG" b="1" dirty="0">
                <a:solidFill>
                  <a:schemeClr val="accent2">
                    <a:lumMod val="75000"/>
                  </a:schemeClr>
                </a:solidFill>
                <a:latin typeface="Alexandria" pitchFamily="2" charset="-78"/>
                <a:cs typeface="Alexandria" pitchFamily="2" charset="-78"/>
              </a:rPr>
              <a:t>1. تحديد موضوع البحث، وصياغته بدقة: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يبدأ البحث باختيار موضوع واضح يمثل مشكلة قابلة للدراسة. ثم تُصاغ المشكلة بصياغة دقيقة لتحديد ما سيتم تناوله تحديدًا.</a:t>
            </a:r>
          </a:p>
          <a:p>
            <a:pPr algn="just" rtl="1">
              <a:lnSpc>
                <a:spcPct val="200000"/>
              </a:lnSpc>
              <a:buClr>
                <a:srgbClr val="00AEEF"/>
              </a:buClr>
              <a:defRPr/>
            </a:pPr>
            <a:r>
              <a:rPr lang="ar-EG" b="1" dirty="0">
                <a:solidFill>
                  <a:schemeClr val="accent2">
                    <a:lumMod val="75000"/>
                  </a:schemeClr>
                </a:solidFill>
                <a:latin typeface="Alexandria" pitchFamily="2" charset="-78"/>
                <a:cs typeface="Alexandria" pitchFamily="2" charset="-78"/>
              </a:rPr>
              <a:t>2. تحديد أهداف البحث وأهميته وحدوده:</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يتم توضيح ما يسعى البحث لتحقيقه ولماذا يعد مهمًا علميًا أو عمليًا. كما تُحدد حدود الدراسة (زمانًا ومكانًا وفئةً وموضوعًا) لضبط نطاقها.</a:t>
            </a:r>
          </a:p>
          <a:p>
            <a:pPr lvl="0" algn="just" rtl="1" fontAlgn="auto">
              <a:lnSpc>
                <a:spcPct val="200000"/>
              </a:lnSpc>
              <a:buClr>
                <a:srgbClr val="00AEEF"/>
              </a:buClr>
              <a:buSzTx/>
              <a:tabLst/>
              <a:defRPr/>
            </a:pPr>
            <a:r>
              <a:rPr lang="ar-EG" b="1" dirty="0">
                <a:solidFill>
                  <a:schemeClr val="accent2">
                    <a:lumMod val="75000"/>
                  </a:schemeClr>
                </a:solidFill>
                <a:latin typeface="Alexandria" pitchFamily="2" charset="-78"/>
                <a:cs typeface="Alexandria" pitchFamily="2" charset="-78"/>
              </a:rPr>
              <a:t>3. تحديد مصطلحات البحث الأساسية، وتحديد مفاهيمها</a:t>
            </a:r>
            <a:r>
              <a:rPr lang="ar-EG" sz="1600" b="1" dirty="0">
                <a:solidFill>
                  <a:schemeClr val="accent2">
                    <a:lumMod val="75000"/>
                  </a:schemeClr>
                </a:solidFill>
                <a:latin typeface="Alexandria" pitchFamily="2" charset="-78"/>
                <a:cs typeface="Alexandria" pitchFamily="2" charset="-78"/>
              </a:rPr>
              <a:t>:</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تُعرَّف المصطلحات الأساسية المستخدمة في البحث حتى تكون معانيها موحدة وواضحة. هذا يمنع سوء الفهم ويساعد القارئ على متابعة الدراسة بدقة.</a:t>
            </a:r>
          </a:p>
        </p:txBody>
      </p:sp>
      <p:sp>
        <p:nvSpPr>
          <p:cNvPr id="6" name="Rectangle: Rounded Corners 5">
            <a:extLst>
              <a:ext uri="{FF2B5EF4-FFF2-40B4-BE49-F238E27FC236}">
                <a16:creationId xmlns:a16="http://schemas.microsoft.com/office/drawing/2014/main" id="{F5D0EEE1-8195-04BA-0421-33BBFFFAF0AD}"/>
              </a:ext>
            </a:extLst>
          </p:cNvPr>
          <p:cNvSpPr/>
          <p:nvPr/>
        </p:nvSpPr>
        <p:spPr>
          <a:xfrm>
            <a:off x="1991544" y="-1322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lumMod val="75000"/>
                  </a:schemeClr>
                </a:solidFill>
                <a:latin typeface="Alexandria" pitchFamily="2" charset="-78"/>
                <a:cs typeface="Alexandria" pitchFamily="2" charset="-78"/>
              </a:rPr>
              <a:t>مراحل البحث العلمي</a:t>
            </a:r>
          </a:p>
        </p:txBody>
      </p:sp>
    </p:spTree>
    <p:extLst>
      <p:ext uri="{BB962C8B-B14F-4D97-AF65-F5344CB8AC3E}">
        <p14:creationId xmlns:p14="http://schemas.microsoft.com/office/powerpoint/2010/main" val="370808675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E1A69-9D52-905E-C12E-B39465614A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EB2175-6A24-A2A9-86F8-6A71FC192A24}"/>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6B66C21-0763-0222-B18F-C8AEACB35CC9}"/>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EE39B94-ED25-2DBD-2142-B45A43BA317E}"/>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8EE5033-F415-4251-45E3-7174B03376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49D58E7-7E0C-FC87-C865-3AF1C006B795}"/>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المراحل التمهيدية للبحث العلمي</a:t>
            </a:r>
          </a:p>
        </p:txBody>
      </p:sp>
      <p:sp>
        <p:nvSpPr>
          <p:cNvPr id="4" name="TextBox 47">
            <a:extLst>
              <a:ext uri="{FF2B5EF4-FFF2-40B4-BE49-F238E27FC236}">
                <a16:creationId xmlns:a16="http://schemas.microsoft.com/office/drawing/2014/main" id="{122E16B1-D078-4521-F76F-6643C50597EC}"/>
              </a:ext>
            </a:extLst>
          </p:cNvPr>
          <p:cNvSpPr txBox="1"/>
          <p:nvPr/>
        </p:nvSpPr>
        <p:spPr>
          <a:xfrm>
            <a:off x="963851" y="1664379"/>
            <a:ext cx="10464473" cy="463659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4. صياغة أسئلة البحث أو الفرضيات: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تُحوَّل المشكلة إلى أسئلة بحثية أو فرضيات تسعى الدراسة للإجابة عنها. تساعد هذه الصياغة في توجيه خطوات البحث وتركيز الجهد على المطلوب.</a:t>
            </a:r>
          </a:p>
          <a:p>
            <a:pPr algn="just" rtl="1">
              <a:lnSpc>
                <a:spcPct val="200000"/>
              </a:lnSpc>
              <a:buClr>
                <a:srgbClr val="00AEEF"/>
              </a:buClr>
              <a:defRPr/>
            </a:pPr>
            <a:r>
              <a:rPr lang="ar-EG" b="1" dirty="0">
                <a:solidFill>
                  <a:schemeClr val="accent2">
                    <a:lumMod val="75000"/>
                  </a:schemeClr>
                </a:solidFill>
                <a:latin typeface="Alexandria" pitchFamily="2" charset="-78"/>
                <a:cs typeface="Alexandria" pitchFamily="2" charset="-78"/>
              </a:rPr>
              <a:t>5. مراجعة الأدبيات والدراسات السابقة وبناء الإطار النظري:</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يتم الاطلاع على الدراسات السابقة لفهم ما تم التوصل إليه وما تزال فيه فجوات. ثم يُبنى إطار نظري يوضح المفاهيم والنظريات التي يستند إليها البحث.</a:t>
            </a:r>
          </a:p>
          <a:p>
            <a:pPr lvl="0" algn="just" rtl="1" fontAlgn="auto">
              <a:lnSpc>
                <a:spcPct val="200000"/>
              </a:lnSpc>
              <a:buClr>
                <a:srgbClr val="00AEEF"/>
              </a:buClr>
              <a:buSzTx/>
              <a:tabLst/>
              <a:defRPr/>
            </a:pPr>
            <a:r>
              <a:rPr lang="ar-EG" b="1" dirty="0">
                <a:solidFill>
                  <a:schemeClr val="accent2">
                    <a:lumMod val="75000"/>
                  </a:schemeClr>
                </a:solidFill>
                <a:latin typeface="Alexandria" pitchFamily="2" charset="-78"/>
                <a:cs typeface="Alexandria" pitchFamily="2" charset="-78"/>
              </a:rPr>
              <a:t>6. تصميم خطة البحث وتحديد المنهج المناسب:</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يضع الباحث خطة واضحة لخطوات التنفيذ من البداية إلى النهاية. كما يختار المنهج الأنسب (وصفي، تجريبي، نوعي...) بما يحقق أهداف الدراسة.</a:t>
            </a:r>
          </a:p>
        </p:txBody>
      </p:sp>
      <p:sp>
        <p:nvSpPr>
          <p:cNvPr id="6" name="Rectangle: Rounded Corners 5">
            <a:extLst>
              <a:ext uri="{FF2B5EF4-FFF2-40B4-BE49-F238E27FC236}">
                <a16:creationId xmlns:a16="http://schemas.microsoft.com/office/drawing/2014/main" id="{250AC59B-B506-AED8-0D13-B36F8A57389C}"/>
              </a:ext>
            </a:extLst>
          </p:cNvPr>
          <p:cNvSpPr/>
          <p:nvPr/>
        </p:nvSpPr>
        <p:spPr>
          <a:xfrm>
            <a:off x="1991544" y="-1322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lumMod val="75000"/>
                  </a:schemeClr>
                </a:solidFill>
                <a:latin typeface="Alexandria" pitchFamily="2" charset="-78"/>
                <a:cs typeface="Alexandria" pitchFamily="2" charset="-78"/>
              </a:rPr>
              <a:t>مراحل البحث العلمي</a:t>
            </a:r>
          </a:p>
        </p:txBody>
      </p:sp>
    </p:spTree>
    <p:extLst>
      <p:ext uri="{BB962C8B-B14F-4D97-AF65-F5344CB8AC3E}">
        <p14:creationId xmlns:p14="http://schemas.microsoft.com/office/powerpoint/2010/main" val="403672558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5C832-F3F9-AFAC-5DE2-2A8FC0020F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D19F60-9025-F411-6F94-ECB644C62C8F}"/>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9E2CA1A-9A3B-6602-E7A7-9825DBDDBDB2}"/>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A296DE6-7D0C-67CD-CD77-76C1C68B9983}"/>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1E442F2-CED3-1E38-E56B-2804B15CA4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CCC2526-8FB7-E625-12B6-E214D8FFA315}"/>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المراحل التنفيذية للبحث العلمي</a:t>
            </a:r>
          </a:p>
        </p:txBody>
      </p:sp>
      <p:sp>
        <p:nvSpPr>
          <p:cNvPr id="4" name="TextBox 47">
            <a:extLst>
              <a:ext uri="{FF2B5EF4-FFF2-40B4-BE49-F238E27FC236}">
                <a16:creationId xmlns:a16="http://schemas.microsoft.com/office/drawing/2014/main" id="{748A0A8C-FC91-2E04-5EB3-FCFAAEC6E23E}"/>
              </a:ext>
            </a:extLst>
          </p:cNvPr>
          <p:cNvSpPr txBox="1"/>
          <p:nvPr/>
        </p:nvSpPr>
        <p:spPr>
          <a:xfrm>
            <a:off x="963851" y="1664379"/>
            <a:ext cx="10464473" cy="463659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1. تحديد مجتمع الدراسة والعينة وطريقة المعاينة: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يُحدد الباحث المجتمع الذي ستُجرى عليه الدراسة والفئة المستهدفة. ثم يختار عينة مناسبة تمثل المجتمع وطريقة اختيارها بشكل علمي.</a:t>
            </a:r>
          </a:p>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2. اختيار أدوات جمع البيانات: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يتم تحديد الأداة الأنسب لجمع البيانات مثل الاستبانة أو المقابلة أو الملاحظة. ويُراعى أن تكون الأداة مناسبة لطبيعة الموضوع ونوع البيانات المطلوبة.</a:t>
            </a:r>
          </a:p>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3. إجراءات الصدق والثبات: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يتأكد الباحث من أن الأداة تقيس ما وُضعت لقياسه بدقة (الصدق). كما يتحقق من ثباتها بحيث تعطي نتائج متقاربة عند تكرار القياس.</a:t>
            </a:r>
          </a:p>
        </p:txBody>
      </p:sp>
      <p:sp>
        <p:nvSpPr>
          <p:cNvPr id="6" name="Rectangle: Rounded Corners 5">
            <a:extLst>
              <a:ext uri="{FF2B5EF4-FFF2-40B4-BE49-F238E27FC236}">
                <a16:creationId xmlns:a16="http://schemas.microsoft.com/office/drawing/2014/main" id="{98E48A1E-6598-9112-4EC3-9BBAFE0341C1}"/>
              </a:ext>
            </a:extLst>
          </p:cNvPr>
          <p:cNvSpPr/>
          <p:nvPr/>
        </p:nvSpPr>
        <p:spPr>
          <a:xfrm>
            <a:off x="1991544" y="-1322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lumMod val="75000"/>
                  </a:schemeClr>
                </a:solidFill>
                <a:latin typeface="Alexandria" pitchFamily="2" charset="-78"/>
                <a:cs typeface="Alexandria" pitchFamily="2" charset="-78"/>
              </a:rPr>
              <a:t>مراحل البحث العلمي</a:t>
            </a:r>
          </a:p>
        </p:txBody>
      </p:sp>
    </p:spTree>
    <p:extLst>
      <p:ext uri="{BB962C8B-B14F-4D97-AF65-F5344CB8AC3E}">
        <p14:creationId xmlns:p14="http://schemas.microsoft.com/office/powerpoint/2010/main" val="106638752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2AAA4-46CE-E5A1-36D9-214A94B9D1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ED3A53-8141-BF92-A66B-C1697A2DC223}"/>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33DEC1-65FF-8D27-5B1D-7FD21BD6C473}"/>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54D4405-1B54-D16E-9CA9-9F3048FCB299}"/>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13B8700-7485-E235-32FA-857C55A2C9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42E9EF4-12C2-ABB3-3878-21041C56DEF9}"/>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المراحل التنفيذية للبحث العلمي</a:t>
            </a:r>
          </a:p>
        </p:txBody>
      </p:sp>
      <p:sp>
        <p:nvSpPr>
          <p:cNvPr id="4" name="TextBox 47">
            <a:extLst>
              <a:ext uri="{FF2B5EF4-FFF2-40B4-BE49-F238E27FC236}">
                <a16:creationId xmlns:a16="http://schemas.microsoft.com/office/drawing/2014/main" id="{41FA4687-0C07-A885-BBFD-B629D71FE824}"/>
              </a:ext>
            </a:extLst>
          </p:cNvPr>
          <p:cNvSpPr txBox="1"/>
          <p:nvPr/>
        </p:nvSpPr>
        <p:spPr>
          <a:xfrm>
            <a:off x="963851" y="2158760"/>
            <a:ext cx="10464473" cy="408259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4. جمع البيانات وفق ضوابط أخلاقية ومنهجية: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تُجمع البيانات بطريقة منظمة مع الالتزام بالخصوصية والموافقة واحترام المشاركين. كما تُراعى الدقة وعدم التحيز لضمان موثوقية النتائج.</a:t>
            </a:r>
          </a:p>
          <a:p>
            <a:pPr marR="0" lvl="0" algn="just" defTabSz="914400" rtl="1" eaLnBrk="1" fontAlgn="auto" latinLnBrk="0" hangingPunct="1">
              <a:lnSpc>
                <a:spcPct val="200000"/>
              </a:lnSpc>
              <a:spcBef>
                <a:spcPts val="0"/>
              </a:spcBef>
              <a:spcAft>
                <a:spcPts val="0"/>
              </a:spcAft>
              <a:buClr>
                <a:srgbClr val="00AEEF"/>
              </a:buClr>
              <a:buSzTx/>
              <a:tabLst/>
              <a:defRPr/>
            </a:pPr>
            <a:endParaRPr lang="ar-EG" sz="1600" dirty="0">
              <a:latin typeface="Alexandria" pitchFamily="2" charset="-78"/>
              <a:cs typeface="Alexandria" pitchFamily="2" charset="-78"/>
            </a:endParaRPr>
          </a:p>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5. تحليل البيانات وتفسيرها:.</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تُحلل البيانات إحصائيًا أو نوعيًا حسب منهج الدراسة. ثم تُفسر النتائج لاستخلاص دلالاتها وعلاقتها بأسئلة البحث أو فرضياته.</a:t>
            </a:r>
          </a:p>
          <a:p>
            <a:pPr marR="0" lvl="0" algn="just" defTabSz="914400" rtl="1" eaLnBrk="1" fontAlgn="auto" latinLnBrk="0" hangingPunct="1">
              <a:lnSpc>
                <a:spcPct val="200000"/>
              </a:lnSpc>
              <a:spcBef>
                <a:spcPts val="0"/>
              </a:spcBef>
              <a:spcAft>
                <a:spcPts val="0"/>
              </a:spcAft>
              <a:buClr>
                <a:srgbClr val="00AEEF"/>
              </a:buClr>
              <a:buSzTx/>
              <a:tabLst/>
              <a:defRPr/>
            </a:pPr>
            <a:endParaRPr lang="ar-EG" sz="1600" dirty="0">
              <a:latin typeface="Alexandria" pitchFamily="2" charset="-78"/>
              <a:cs typeface="Alexandria" pitchFamily="2" charset="-78"/>
            </a:endParaRPr>
          </a:p>
        </p:txBody>
      </p:sp>
      <p:sp>
        <p:nvSpPr>
          <p:cNvPr id="6" name="Rectangle: Rounded Corners 5">
            <a:extLst>
              <a:ext uri="{FF2B5EF4-FFF2-40B4-BE49-F238E27FC236}">
                <a16:creationId xmlns:a16="http://schemas.microsoft.com/office/drawing/2014/main" id="{168E2E1D-5106-B438-3D11-78C98A52BFAD}"/>
              </a:ext>
            </a:extLst>
          </p:cNvPr>
          <p:cNvSpPr/>
          <p:nvPr/>
        </p:nvSpPr>
        <p:spPr>
          <a:xfrm>
            <a:off x="1991544" y="-1322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lumMod val="75000"/>
                  </a:schemeClr>
                </a:solidFill>
                <a:latin typeface="Alexandria" pitchFamily="2" charset="-78"/>
                <a:cs typeface="Alexandria" pitchFamily="2" charset="-78"/>
              </a:rPr>
              <a:t>مراحل البحث العلمي</a:t>
            </a:r>
          </a:p>
        </p:txBody>
      </p:sp>
    </p:spTree>
    <p:extLst>
      <p:ext uri="{BB962C8B-B14F-4D97-AF65-F5344CB8AC3E}">
        <p14:creationId xmlns:p14="http://schemas.microsoft.com/office/powerpoint/2010/main" val="326411940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09041-C7D8-B5C5-F57B-5645476E9E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645840-925C-2B87-369E-E37DD397C34C}"/>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DACBB1B-6945-9DE3-0208-4573490AEF14}"/>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1F70009-B407-B34E-3A71-8E8DEDC45E3F}"/>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A157AE3-2414-C787-C25F-6C5A01BE9E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9DA9C90-4D43-09FF-CA82-2DA14033E240}"/>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المراحل الختامية  للبحث العلمي</a:t>
            </a:r>
          </a:p>
        </p:txBody>
      </p:sp>
      <p:sp>
        <p:nvSpPr>
          <p:cNvPr id="4" name="TextBox 47">
            <a:extLst>
              <a:ext uri="{FF2B5EF4-FFF2-40B4-BE49-F238E27FC236}">
                <a16:creationId xmlns:a16="http://schemas.microsoft.com/office/drawing/2014/main" id="{F43B25A8-CD45-6328-DBC5-01F9A97D1C1E}"/>
              </a:ext>
            </a:extLst>
          </p:cNvPr>
          <p:cNvSpPr txBox="1"/>
          <p:nvPr/>
        </p:nvSpPr>
        <p:spPr>
          <a:xfrm>
            <a:off x="1107070" y="1612942"/>
            <a:ext cx="10464473" cy="457503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1. عرض النتائج بشكل واضح:</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يقدم الباحث النتائج بطريقة مرتبة وواضحة وبأسلوب يسهل فهمه. ويحرص على أن تكون مرتبطة مباشرة بأسئلة البحث أو فرضياته.</a:t>
            </a:r>
          </a:p>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2. مناقشة النتائج وربطها بالدراسات السابقة: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يشرح الباحث معنى النتائج ويقارنها بما ورد في الدراسات السابقة. كما يوضح أسباب الاتفاق أو الاختلاف ويقدم تفسيرات علمية ممكنة.</a:t>
            </a:r>
          </a:p>
          <a:p>
            <a:pPr lvl="0" algn="just" rtl="1">
              <a:lnSpc>
                <a:spcPct val="200000"/>
              </a:lnSpc>
              <a:buClr>
                <a:srgbClr val="00AEEF"/>
              </a:buClr>
              <a:defRPr/>
            </a:pPr>
            <a:r>
              <a:rPr lang="ar-EG" sz="1600" b="1" dirty="0">
                <a:solidFill>
                  <a:schemeClr val="accent2">
                    <a:lumMod val="75000"/>
                  </a:schemeClr>
                </a:solidFill>
                <a:latin typeface="Alexandria" pitchFamily="2" charset="-78"/>
                <a:cs typeface="Alexandria" pitchFamily="2" charset="-78"/>
              </a:rPr>
              <a:t>3. استخلاص الاستنتاجات وتحديد القيود:</a:t>
            </a:r>
          </a:p>
          <a:p>
            <a:pPr lvl="0" algn="just" rtl="1">
              <a:lnSpc>
                <a:spcPct val="200000"/>
              </a:lnSpc>
              <a:buClr>
                <a:srgbClr val="00AEEF"/>
              </a:buClr>
              <a:defRPr/>
            </a:pPr>
            <a:r>
              <a:rPr lang="ar-EG" sz="1600" dirty="0">
                <a:latin typeface="Alexandria" pitchFamily="2" charset="-78"/>
                <a:cs typeface="Alexandria" pitchFamily="2" charset="-78"/>
              </a:rPr>
              <a:t>يُلخص الباحث أهم ما توصلت إليه الدراسة من نقاط أساسية. ثم يذكر حدود الدراسة أو صعوباتها التي قد تؤثر على تعميم النتائج.</a:t>
            </a:r>
          </a:p>
        </p:txBody>
      </p:sp>
      <p:sp>
        <p:nvSpPr>
          <p:cNvPr id="6" name="Rectangle: Rounded Corners 5">
            <a:extLst>
              <a:ext uri="{FF2B5EF4-FFF2-40B4-BE49-F238E27FC236}">
                <a16:creationId xmlns:a16="http://schemas.microsoft.com/office/drawing/2014/main" id="{42C9F3EB-6FBD-3D66-DF41-2620BBE88B56}"/>
              </a:ext>
            </a:extLst>
          </p:cNvPr>
          <p:cNvSpPr/>
          <p:nvPr/>
        </p:nvSpPr>
        <p:spPr>
          <a:xfrm>
            <a:off x="1991544" y="-1322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lumMod val="75000"/>
                  </a:schemeClr>
                </a:solidFill>
                <a:latin typeface="Alexandria" pitchFamily="2" charset="-78"/>
                <a:cs typeface="Alexandria" pitchFamily="2" charset="-78"/>
              </a:rPr>
              <a:t>مراحل البحث العلمي</a:t>
            </a:r>
          </a:p>
        </p:txBody>
      </p:sp>
    </p:spTree>
    <p:extLst>
      <p:ext uri="{BB962C8B-B14F-4D97-AF65-F5344CB8AC3E}">
        <p14:creationId xmlns:p14="http://schemas.microsoft.com/office/powerpoint/2010/main" val="76875034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A5080-47A5-3A3A-BC61-D0364E820E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885E6D-548B-1F3F-73CF-4E169A11F204}"/>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46BE75-DAE3-2DA7-4995-B5F3E5CCD07C}"/>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E38A3FD-0648-1350-782B-7B845DE568C3}"/>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CD5F38B-D315-44F0-7BBA-58F1534C16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FBDF8A8-1139-6278-B57B-E17F1704A54E}"/>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المراحل الختامية  للبحث العلمي</a:t>
            </a:r>
          </a:p>
        </p:txBody>
      </p:sp>
      <p:sp>
        <p:nvSpPr>
          <p:cNvPr id="4" name="TextBox 47">
            <a:extLst>
              <a:ext uri="{FF2B5EF4-FFF2-40B4-BE49-F238E27FC236}">
                <a16:creationId xmlns:a16="http://schemas.microsoft.com/office/drawing/2014/main" id="{8A90574F-E48A-D6DB-D239-AD927E658474}"/>
              </a:ext>
            </a:extLst>
          </p:cNvPr>
          <p:cNvSpPr txBox="1"/>
          <p:nvPr/>
        </p:nvSpPr>
        <p:spPr>
          <a:xfrm>
            <a:off x="1127448" y="2170761"/>
            <a:ext cx="10284989" cy="35901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4. صياغة التوصيات والمقترحات: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يقدم الباحث توصيات عملية مبنية على النتائج ويمكن الاستفادة منها في الواقع. كما يقترح موضوعات أو أفكارًا لدراسات مستقبلية تكمل ما بدأته الدراسة.</a:t>
            </a:r>
          </a:p>
          <a:p>
            <a:pPr marR="0" lvl="0" algn="just" defTabSz="914400" rtl="1" eaLnBrk="1" fontAlgn="auto" latinLnBrk="0" hangingPunct="1">
              <a:lnSpc>
                <a:spcPct val="200000"/>
              </a:lnSpc>
              <a:spcBef>
                <a:spcPts val="0"/>
              </a:spcBef>
              <a:spcAft>
                <a:spcPts val="0"/>
              </a:spcAft>
              <a:buClr>
                <a:srgbClr val="00AEEF"/>
              </a:buClr>
              <a:buSzTx/>
              <a:tabLst/>
              <a:defRPr/>
            </a:pPr>
            <a:endParaRPr lang="ar-EG" sz="1600" dirty="0">
              <a:latin typeface="Alexandria" pitchFamily="2" charset="-78"/>
              <a:cs typeface="Alexandria" pitchFamily="2" charset="-78"/>
            </a:endParaRPr>
          </a:p>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5. كتابة التقرير النهائي وتوثيق المراجع والملاحق:</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يتم إعداد البحث بصيغته النهائية وفق ترتيب علمي واضح ومتناغم. ثم تُوثق المراجع وتُرفق الملاحق لضمان الأمانة العلمية وسهولة الرجوع للمصادر.</a:t>
            </a:r>
          </a:p>
        </p:txBody>
      </p:sp>
      <p:sp>
        <p:nvSpPr>
          <p:cNvPr id="6" name="Rectangle: Rounded Corners 5">
            <a:extLst>
              <a:ext uri="{FF2B5EF4-FFF2-40B4-BE49-F238E27FC236}">
                <a16:creationId xmlns:a16="http://schemas.microsoft.com/office/drawing/2014/main" id="{9912E40D-F652-6A5C-54E3-2CE754683A58}"/>
              </a:ext>
            </a:extLst>
          </p:cNvPr>
          <p:cNvSpPr/>
          <p:nvPr/>
        </p:nvSpPr>
        <p:spPr>
          <a:xfrm>
            <a:off x="1991544" y="-132297"/>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lumMod val="75000"/>
                  </a:schemeClr>
                </a:solidFill>
                <a:latin typeface="Alexandria" pitchFamily="2" charset="-78"/>
                <a:cs typeface="Alexandria" pitchFamily="2" charset="-78"/>
              </a:rPr>
              <a:t>مراحل البحث العلمي</a:t>
            </a:r>
          </a:p>
        </p:txBody>
      </p:sp>
    </p:spTree>
    <p:extLst>
      <p:ext uri="{BB962C8B-B14F-4D97-AF65-F5344CB8AC3E}">
        <p14:creationId xmlns:p14="http://schemas.microsoft.com/office/powerpoint/2010/main" val="58424691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D70D75-4418-8C1B-1A15-1E19691958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479D9D-3B64-7898-66C4-879EC809EAE9}"/>
              </a:ext>
            </a:extLst>
          </p:cNvPr>
          <p:cNvSpPr/>
          <p:nvPr/>
        </p:nvSpPr>
        <p:spPr>
          <a:xfrm flipV="1">
            <a:off x="2624015" y="4290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45253A-B96E-68BE-914F-22C03F6A493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737C48-DDFD-F6D3-AD1F-9139D40E87A3}"/>
              </a:ext>
            </a:extLst>
          </p:cNvPr>
          <p:cNvSpPr/>
          <p:nvPr/>
        </p:nvSpPr>
        <p:spPr>
          <a:xfrm>
            <a:off x="263352" y="1588911"/>
            <a:ext cx="11651586"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بناء شراكات مع أولياء الأمور والجهات الداعمة، تفعيل قنوات التواصل وتلقي الملاحظات، وتعزيز الثقة والمسؤولية المشتركة لخدمة المدرسة والطلبة.</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3DC45CA-F9AA-D9CC-C8F5-AAA7ADDCE0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70B38BE-B778-EE26-16AB-CD4E77E4E066}"/>
              </a:ext>
            </a:extLst>
          </p:cNvPr>
          <p:cNvSpPr/>
          <p:nvPr/>
        </p:nvSpPr>
        <p:spPr>
          <a:xfrm>
            <a:off x="2999656" y="579583"/>
            <a:ext cx="6768752"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منهجية البحث وإجراءاته (تصميم البحث)</a:t>
            </a:r>
          </a:p>
        </p:txBody>
      </p:sp>
      <p:sp>
        <p:nvSpPr>
          <p:cNvPr id="27" name="Oval 26">
            <a:extLst>
              <a:ext uri="{FF2B5EF4-FFF2-40B4-BE49-F238E27FC236}">
                <a16:creationId xmlns:a16="http://schemas.microsoft.com/office/drawing/2014/main" id="{83619FD0-CA1E-C8F3-1C06-2B1F2B859152}"/>
              </a:ext>
            </a:extLst>
          </p:cNvPr>
          <p:cNvSpPr/>
          <p:nvPr/>
        </p:nvSpPr>
        <p:spPr>
          <a:xfrm>
            <a:off x="4261069" y="2332627"/>
            <a:ext cx="3657600" cy="3657600"/>
          </a:xfrm>
          <a:prstGeom prst="ellipse">
            <a:avLst/>
          </a:prstGeom>
          <a:solidFill>
            <a:schemeClr val="bg2">
              <a:alpha val="60000"/>
            </a:schemeClr>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5855E25D-6E0F-A97A-A40E-C98C19B84A7C}"/>
              </a:ext>
            </a:extLst>
          </p:cNvPr>
          <p:cNvSpPr/>
          <p:nvPr/>
        </p:nvSpPr>
        <p:spPr>
          <a:xfrm>
            <a:off x="4931853" y="3066190"/>
            <a:ext cx="2280511" cy="2280511"/>
          </a:xfrm>
          <a:prstGeom prst="ellipse">
            <a:avLst/>
          </a:prstGeom>
          <a:gradFill>
            <a:gsLst>
              <a:gs pos="0">
                <a:schemeClr val="bg1"/>
              </a:gs>
              <a:gs pos="50000">
                <a:schemeClr val="bg1">
                  <a:lumMod val="95000"/>
                </a:schemeClr>
              </a:gs>
              <a:gs pos="100000">
                <a:schemeClr val="bg1">
                  <a:lumMod val="85000"/>
                </a:schemeClr>
              </a:gs>
            </a:gsLst>
          </a:gradFill>
          <a:ln>
            <a:solidFill>
              <a:schemeClr val="bg2"/>
            </a:solidFill>
          </a:ln>
        </p:spPr>
        <p:style>
          <a:lnRef idx="1">
            <a:schemeClr val="accent4"/>
          </a:lnRef>
          <a:fillRef idx="3">
            <a:schemeClr val="accent4"/>
          </a:fillRef>
          <a:effectRef idx="2">
            <a:schemeClr val="accent4"/>
          </a:effectRef>
          <a:fontRef idx="minor">
            <a:schemeClr val="lt1"/>
          </a:fontRef>
        </p:style>
        <p:txBody>
          <a:bodyPr rtlCol="0" anchor="ctr"/>
          <a:lstStyle/>
          <a:p>
            <a:pPr algn="ctr" rtl="1">
              <a:lnSpc>
                <a:spcPct val="150000"/>
              </a:lnSpc>
            </a:pPr>
            <a:r>
              <a:rPr lang="ar-EG" sz="1600" b="1" cap="all" noProof="1">
                <a:solidFill>
                  <a:srgbClr val="173F5F"/>
                </a:solidFill>
                <a:latin typeface="Alexandria" pitchFamily="2" charset="-78"/>
                <a:cs typeface="Alexandria" pitchFamily="2" charset="-78"/>
              </a:rPr>
              <a:t>تصميم البحث</a:t>
            </a:r>
            <a:endParaRPr lang="en-US" sz="1600" b="1" cap="all" noProof="1">
              <a:solidFill>
                <a:srgbClr val="173F5F"/>
              </a:solidFill>
              <a:latin typeface="Alexandria" pitchFamily="2" charset="-78"/>
              <a:cs typeface="Alexandria" pitchFamily="2" charset="-78"/>
            </a:endParaRPr>
          </a:p>
        </p:txBody>
      </p:sp>
      <p:sp>
        <p:nvSpPr>
          <p:cNvPr id="30" name="TextBox 29">
            <a:extLst>
              <a:ext uri="{FF2B5EF4-FFF2-40B4-BE49-F238E27FC236}">
                <a16:creationId xmlns:a16="http://schemas.microsoft.com/office/drawing/2014/main" id="{6718BE2C-2764-6F7D-087F-42996808AF10}"/>
              </a:ext>
            </a:extLst>
          </p:cNvPr>
          <p:cNvSpPr txBox="1"/>
          <p:nvPr/>
        </p:nvSpPr>
        <p:spPr>
          <a:xfrm>
            <a:off x="551384" y="4316109"/>
            <a:ext cx="2926080" cy="461665"/>
          </a:xfrm>
          <a:prstGeom prst="rect">
            <a:avLst/>
          </a:prstGeom>
          <a:solidFill>
            <a:schemeClr val="accent6"/>
          </a:solidFill>
        </p:spPr>
        <p:txBody>
          <a:bodyPr wrap="square" lIns="0" rIns="0" rtlCol="0" anchor="b">
            <a:spAutoFit/>
          </a:bodyPr>
          <a:lstStyle/>
          <a:p>
            <a:pPr algn="ctr"/>
            <a:r>
              <a:rPr lang="ar-EG" sz="2400" b="1" cap="all" noProof="1">
                <a:solidFill>
                  <a:schemeClr val="tx1">
                    <a:lumMod val="85000"/>
                    <a:lumOff val="15000"/>
                  </a:schemeClr>
                </a:solidFill>
              </a:rPr>
              <a:t>التوثيق و أخلاقيات البحث</a:t>
            </a:r>
            <a:endParaRPr lang="en-US" sz="2400" b="1" cap="all" noProof="1">
              <a:solidFill>
                <a:schemeClr val="tx1">
                  <a:lumMod val="85000"/>
                  <a:lumOff val="15000"/>
                </a:schemeClr>
              </a:solidFill>
            </a:endParaRPr>
          </a:p>
        </p:txBody>
      </p:sp>
      <p:sp>
        <p:nvSpPr>
          <p:cNvPr id="33" name="TextBox 32">
            <a:extLst>
              <a:ext uri="{FF2B5EF4-FFF2-40B4-BE49-F238E27FC236}">
                <a16:creationId xmlns:a16="http://schemas.microsoft.com/office/drawing/2014/main" id="{8F8AF2FA-B321-CA5E-FF3A-ECA4859FFAC1}"/>
              </a:ext>
            </a:extLst>
          </p:cNvPr>
          <p:cNvSpPr txBox="1"/>
          <p:nvPr/>
        </p:nvSpPr>
        <p:spPr>
          <a:xfrm>
            <a:off x="551384" y="2716591"/>
            <a:ext cx="2926080" cy="461665"/>
          </a:xfrm>
          <a:prstGeom prst="rect">
            <a:avLst/>
          </a:prstGeom>
          <a:solidFill>
            <a:schemeClr val="accent5"/>
          </a:solidFill>
        </p:spPr>
        <p:txBody>
          <a:bodyPr wrap="square" lIns="0" rIns="0" rtlCol="0" anchor="b">
            <a:spAutoFit/>
          </a:bodyPr>
          <a:lstStyle/>
          <a:p>
            <a:pPr algn="ctr"/>
            <a:r>
              <a:rPr lang="ar-EG" sz="2400" b="1" cap="all" noProof="1">
                <a:solidFill>
                  <a:schemeClr val="bg1"/>
                </a:solidFill>
              </a:rPr>
              <a:t>تحليل البيانات وعرض النتائج</a:t>
            </a:r>
            <a:endParaRPr lang="en-US" sz="2400" b="1" cap="all" noProof="1">
              <a:solidFill>
                <a:schemeClr val="bg1"/>
              </a:solidFill>
            </a:endParaRPr>
          </a:p>
        </p:txBody>
      </p:sp>
      <p:grpSp>
        <p:nvGrpSpPr>
          <p:cNvPr id="35" name="Group 34">
            <a:extLst>
              <a:ext uri="{FF2B5EF4-FFF2-40B4-BE49-F238E27FC236}">
                <a16:creationId xmlns:a16="http://schemas.microsoft.com/office/drawing/2014/main" id="{EAEDC4D8-73D2-3B60-5890-27E459811B79}"/>
              </a:ext>
            </a:extLst>
          </p:cNvPr>
          <p:cNvGrpSpPr>
            <a:grpSpLocks noChangeAspect="1"/>
          </p:cNvGrpSpPr>
          <p:nvPr/>
        </p:nvGrpSpPr>
        <p:grpSpPr>
          <a:xfrm>
            <a:off x="4261069" y="2332627"/>
            <a:ext cx="3657600" cy="3657600"/>
            <a:chOff x="3519416" y="856143"/>
            <a:chExt cx="5153167" cy="5153167"/>
          </a:xfrm>
        </p:grpSpPr>
        <p:sp>
          <p:nvSpPr>
            <p:cNvPr id="36" name="Arc 35">
              <a:extLst>
                <a:ext uri="{FF2B5EF4-FFF2-40B4-BE49-F238E27FC236}">
                  <a16:creationId xmlns:a16="http://schemas.microsoft.com/office/drawing/2014/main" id="{8CDD94D3-14DF-EACD-0D3F-AF1F6C678DA2}"/>
                </a:ext>
              </a:extLst>
            </p:cNvPr>
            <p:cNvSpPr/>
            <p:nvPr/>
          </p:nvSpPr>
          <p:spPr>
            <a:xfrm>
              <a:off x="3519416" y="856143"/>
              <a:ext cx="5153167" cy="5153167"/>
            </a:xfrm>
            <a:prstGeom prst="arc">
              <a:avLst>
                <a:gd name="adj1" fmla="val 16580849"/>
                <a:gd name="adj2" fmla="val 20156803"/>
              </a:avLst>
            </a:prstGeom>
            <a:noFill/>
            <a:ln w="241300" cap="rn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7" name="Arc 36">
              <a:extLst>
                <a:ext uri="{FF2B5EF4-FFF2-40B4-BE49-F238E27FC236}">
                  <a16:creationId xmlns:a16="http://schemas.microsoft.com/office/drawing/2014/main" id="{AB325773-E353-29F3-507D-0DC2FE2E2BC8}"/>
                </a:ext>
              </a:extLst>
            </p:cNvPr>
            <p:cNvSpPr/>
            <p:nvPr/>
          </p:nvSpPr>
          <p:spPr>
            <a:xfrm>
              <a:off x="3519416" y="856143"/>
              <a:ext cx="5153167" cy="5153167"/>
            </a:xfrm>
            <a:prstGeom prst="arc">
              <a:avLst>
                <a:gd name="adj1" fmla="val 12244428"/>
                <a:gd name="adj2" fmla="val 15824677"/>
              </a:avLst>
            </a:prstGeom>
            <a:noFill/>
            <a:ln w="241300" cap="rnd">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8" name="Arc 37">
              <a:extLst>
                <a:ext uri="{FF2B5EF4-FFF2-40B4-BE49-F238E27FC236}">
                  <a16:creationId xmlns:a16="http://schemas.microsoft.com/office/drawing/2014/main" id="{ED1A9F47-3F11-0507-ECCA-CCBE5F6A02B7}"/>
                </a:ext>
              </a:extLst>
            </p:cNvPr>
            <p:cNvSpPr/>
            <p:nvPr/>
          </p:nvSpPr>
          <p:spPr>
            <a:xfrm>
              <a:off x="3519416" y="856143"/>
              <a:ext cx="5153167" cy="5153167"/>
            </a:xfrm>
            <a:prstGeom prst="arc">
              <a:avLst>
                <a:gd name="adj1" fmla="val 7930403"/>
                <a:gd name="adj2" fmla="val 11540825"/>
              </a:avLst>
            </a:prstGeom>
            <a:noFill/>
            <a:ln w="241300" cap="rnd">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9" name="Arc 38">
              <a:extLst>
                <a:ext uri="{FF2B5EF4-FFF2-40B4-BE49-F238E27FC236}">
                  <a16:creationId xmlns:a16="http://schemas.microsoft.com/office/drawing/2014/main" id="{D5E38C50-F3AF-1097-8DE4-CB9B540583F2}"/>
                </a:ext>
              </a:extLst>
            </p:cNvPr>
            <p:cNvSpPr/>
            <p:nvPr/>
          </p:nvSpPr>
          <p:spPr>
            <a:xfrm>
              <a:off x="3519416" y="856143"/>
              <a:ext cx="5153167" cy="5153167"/>
            </a:xfrm>
            <a:prstGeom prst="arc">
              <a:avLst>
                <a:gd name="adj1" fmla="val 3627457"/>
                <a:gd name="adj2" fmla="val 7183204"/>
              </a:avLst>
            </a:prstGeom>
            <a:noFill/>
            <a:ln w="2413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0" name="Arc 39">
              <a:extLst>
                <a:ext uri="{FF2B5EF4-FFF2-40B4-BE49-F238E27FC236}">
                  <a16:creationId xmlns:a16="http://schemas.microsoft.com/office/drawing/2014/main" id="{90610A1C-9BBC-2925-8955-92D2F3BDEFBF}"/>
                </a:ext>
              </a:extLst>
            </p:cNvPr>
            <p:cNvSpPr/>
            <p:nvPr/>
          </p:nvSpPr>
          <p:spPr>
            <a:xfrm>
              <a:off x="3519416" y="856143"/>
              <a:ext cx="5153167" cy="5153167"/>
            </a:xfrm>
            <a:prstGeom prst="arc">
              <a:avLst>
                <a:gd name="adj1" fmla="val 20879303"/>
                <a:gd name="adj2" fmla="val 2865546"/>
              </a:avLst>
            </a:prstGeom>
            <a:noFill/>
            <a:ln w="241300" cap="rnd">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42" name="TextBox 41">
            <a:extLst>
              <a:ext uri="{FF2B5EF4-FFF2-40B4-BE49-F238E27FC236}">
                <a16:creationId xmlns:a16="http://schemas.microsoft.com/office/drawing/2014/main" id="{16512C61-7C01-4F50-25A8-6B760C5ED5A6}"/>
              </a:ext>
            </a:extLst>
          </p:cNvPr>
          <p:cNvSpPr txBox="1"/>
          <p:nvPr/>
        </p:nvSpPr>
        <p:spPr>
          <a:xfrm>
            <a:off x="8702274" y="1916832"/>
            <a:ext cx="2926080" cy="461665"/>
          </a:xfrm>
          <a:prstGeom prst="rect">
            <a:avLst/>
          </a:prstGeom>
          <a:solidFill>
            <a:schemeClr val="accent1"/>
          </a:solidFill>
        </p:spPr>
        <p:txBody>
          <a:bodyPr wrap="square" lIns="0" rIns="0" rtlCol="0" anchor="b">
            <a:spAutoFit/>
          </a:bodyPr>
          <a:lstStyle/>
          <a:p>
            <a:pPr algn="ctr"/>
            <a:r>
              <a:rPr lang="ar-EG" sz="2400" b="1" cap="all" noProof="1">
                <a:solidFill>
                  <a:schemeClr val="bg1"/>
                </a:solidFill>
              </a:rPr>
              <a:t>مجتمع الدراسة والعينة</a:t>
            </a:r>
            <a:endParaRPr lang="en-US" sz="2400" b="1" cap="all" noProof="1">
              <a:solidFill>
                <a:schemeClr val="bg1"/>
              </a:solidFill>
            </a:endParaRPr>
          </a:p>
        </p:txBody>
      </p:sp>
      <p:grpSp>
        <p:nvGrpSpPr>
          <p:cNvPr id="44" name="Group 43">
            <a:extLst>
              <a:ext uri="{FF2B5EF4-FFF2-40B4-BE49-F238E27FC236}">
                <a16:creationId xmlns:a16="http://schemas.microsoft.com/office/drawing/2014/main" id="{85B1C429-AC9A-C6F6-B970-6847C043B1D9}"/>
              </a:ext>
            </a:extLst>
          </p:cNvPr>
          <p:cNvGrpSpPr/>
          <p:nvPr/>
        </p:nvGrpSpPr>
        <p:grpSpPr>
          <a:xfrm>
            <a:off x="8571691" y="5115869"/>
            <a:ext cx="3056663" cy="797262"/>
            <a:chOff x="202353" y="2627766"/>
            <a:chExt cx="3056663" cy="797262"/>
          </a:xfrm>
        </p:grpSpPr>
        <p:sp>
          <p:nvSpPr>
            <p:cNvPr id="45" name="TextBox 44">
              <a:extLst>
                <a:ext uri="{FF2B5EF4-FFF2-40B4-BE49-F238E27FC236}">
                  <a16:creationId xmlns:a16="http://schemas.microsoft.com/office/drawing/2014/main" id="{55A9A3DD-9A1E-6986-B711-1540550C0AA2}"/>
                </a:ext>
              </a:extLst>
            </p:cNvPr>
            <p:cNvSpPr txBox="1"/>
            <p:nvPr/>
          </p:nvSpPr>
          <p:spPr>
            <a:xfrm>
              <a:off x="332936" y="2627766"/>
              <a:ext cx="2926080" cy="461665"/>
            </a:xfrm>
            <a:prstGeom prst="rect">
              <a:avLst/>
            </a:prstGeom>
            <a:solidFill>
              <a:schemeClr val="accent3"/>
            </a:solidFill>
          </p:spPr>
          <p:txBody>
            <a:bodyPr wrap="square" lIns="0" rIns="0" rtlCol="0" anchor="b">
              <a:spAutoFit/>
            </a:bodyPr>
            <a:lstStyle/>
            <a:p>
              <a:pPr algn="ctr"/>
              <a:r>
                <a:rPr lang="ar-EG" sz="2400" b="1" cap="all" noProof="1">
                  <a:solidFill>
                    <a:schemeClr val="tx1">
                      <a:lumMod val="85000"/>
                      <a:lumOff val="15000"/>
                    </a:schemeClr>
                  </a:solidFill>
                </a:rPr>
                <a:t>صدق وثبات أداوت البحث</a:t>
              </a:r>
              <a:endParaRPr lang="en-US" sz="2400" b="1" cap="all" noProof="1">
                <a:solidFill>
                  <a:schemeClr val="tx1">
                    <a:lumMod val="85000"/>
                    <a:lumOff val="15000"/>
                  </a:schemeClr>
                </a:solidFill>
              </a:endParaRPr>
            </a:p>
          </p:txBody>
        </p:sp>
        <p:sp>
          <p:nvSpPr>
            <p:cNvPr id="46" name="TextBox 45">
              <a:extLst>
                <a:ext uri="{FF2B5EF4-FFF2-40B4-BE49-F238E27FC236}">
                  <a16:creationId xmlns:a16="http://schemas.microsoft.com/office/drawing/2014/main" id="{4B23DCD8-F0F2-186E-B6D2-2BFC611162DF}"/>
                </a:ext>
              </a:extLst>
            </p:cNvPr>
            <p:cNvSpPr txBox="1"/>
            <p:nvPr/>
          </p:nvSpPr>
          <p:spPr>
            <a:xfrm>
              <a:off x="202353" y="3086922"/>
              <a:ext cx="3056663" cy="338106"/>
            </a:xfrm>
            <a:prstGeom prst="rect">
              <a:avLst/>
            </a:prstGeom>
            <a:noFill/>
          </p:spPr>
          <p:txBody>
            <a:bodyPr wrap="square" lIns="0" rIns="0" rtlCol="0" anchor="t">
              <a:spAutoFit/>
            </a:bodyPr>
            <a:lstStyle/>
            <a:p>
              <a:pPr algn="ctr" rtl="1">
                <a:lnSpc>
                  <a:spcPct val="150000"/>
                </a:lnSpc>
              </a:pPr>
              <a:endParaRPr lang="en-US" sz="1200" noProof="1">
                <a:solidFill>
                  <a:schemeClr val="tx1"/>
                </a:solidFill>
                <a:latin typeface="Alexandria" pitchFamily="2" charset="-78"/>
                <a:cs typeface="Alexandria" pitchFamily="2" charset="-78"/>
              </a:endParaRPr>
            </a:p>
          </p:txBody>
        </p:sp>
      </p:grpSp>
      <p:sp>
        <p:nvSpPr>
          <p:cNvPr id="48" name="TextBox 47">
            <a:extLst>
              <a:ext uri="{FF2B5EF4-FFF2-40B4-BE49-F238E27FC236}">
                <a16:creationId xmlns:a16="http://schemas.microsoft.com/office/drawing/2014/main" id="{F97462D8-EAB9-DC44-EDEE-7CA03D01F672}"/>
              </a:ext>
            </a:extLst>
          </p:cNvPr>
          <p:cNvSpPr txBox="1"/>
          <p:nvPr/>
        </p:nvSpPr>
        <p:spPr>
          <a:xfrm>
            <a:off x="8702274" y="3516350"/>
            <a:ext cx="2926080" cy="461665"/>
          </a:xfrm>
          <a:prstGeom prst="rect">
            <a:avLst/>
          </a:prstGeom>
          <a:solidFill>
            <a:schemeClr val="accent2"/>
          </a:solidFill>
        </p:spPr>
        <p:txBody>
          <a:bodyPr wrap="square" lIns="0" rIns="0" rtlCol="0" anchor="b">
            <a:spAutoFit/>
          </a:bodyPr>
          <a:lstStyle/>
          <a:p>
            <a:pPr algn="ctr"/>
            <a:r>
              <a:rPr lang="ar-EG" sz="2400" b="1" cap="all" noProof="1">
                <a:solidFill>
                  <a:schemeClr val="tx1">
                    <a:lumMod val="85000"/>
                    <a:lumOff val="15000"/>
                  </a:schemeClr>
                </a:solidFill>
              </a:rPr>
              <a:t>أساليب جمع البيانات</a:t>
            </a:r>
            <a:endParaRPr lang="en-US" sz="2400" b="1" cap="all" noProof="1">
              <a:solidFill>
                <a:schemeClr val="tx1">
                  <a:lumMod val="85000"/>
                  <a:lumOff val="15000"/>
                </a:schemeClr>
              </a:solidFill>
            </a:endParaRPr>
          </a:p>
        </p:txBody>
      </p:sp>
    </p:spTree>
    <p:extLst>
      <p:ext uri="{BB962C8B-B14F-4D97-AF65-F5344CB8AC3E}">
        <p14:creationId xmlns:p14="http://schemas.microsoft.com/office/powerpoint/2010/main" val="143031314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FE828-4A32-5CB4-3B9E-0EA84A7396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D29D56-5C8A-829D-61C3-E1B316249636}"/>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C2746C-60F4-4AD7-7B6B-01C24CE134ED}"/>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AD39BCA-F61E-6DC8-752D-0209DEA17360}"/>
              </a:ext>
            </a:extLst>
          </p:cNvPr>
          <p:cNvSpPr/>
          <p:nvPr/>
        </p:nvSpPr>
        <p:spPr>
          <a:xfrm>
            <a:off x="763676" y="1362831"/>
            <a:ext cx="11151262"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49F213E-12D2-68DE-9DE3-6B912A6D29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9FA4409-4B6E-B4DB-8324-38200772370E}"/>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A6C5E419-E728-AF74-5E70-39E258D325D8}"/>
              </a:ext>
            </a:extLst>
          </p:cNvPr>
          <p:cNvSpPr txBox="1"/>
          <p:nvPr/>
        </p:nvSpPr>
        <p:spPr>
          <a:xfrm>
            <a:off x="938707" y="2203311"/>
            <a:ext cx="10801200" cy="171271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b="1" dirty="0">
                <a:solidFill>
                  <a:schemeClr val="accent2">
                    <a:lumMod val="75000"/>
                  </a:schemeClr>
                </a:solidFill>
                <a:latin typeface="Alexandria" pitchFamily="2" charset="-78"/>
                <a:cs typeface="Alexandria" pitchFamily="2" charset="-78"/>
              </a:rPr>
              <a:t>مجتمع الدراسة والعينة:</a:t>
            </a:r>
          </a:p>
          <a:p>
            <a:pPr marR="0" lvl="0" algn="just" defTabSz="914400" rtl="1" eaLnBrk="1" fontAlgn="auto" latinLnBrk="0" hangingPunct="1">
              <a:lnSpc>
                <a:spcPct val="150000"/>
              </a:lnSpc>
              <a:spcBef>
                <a:spcPts val="0"/>
              </a:spcBef>
              <a:spcAft>
                <a:spcPts val="0"/>
              </a:spcAft>
              <a:buClr>
                <a:srgbClr val="00AEEF"/>
              </a:buClr>
              <a:buSzTx/>
              <a:tabLst/>
              <a:defRPr/>
            </a:pPr>
            <a:r>
              <a:rPr lang="ar-EG" sz="1600" dirty="0">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مجتمع الدراسة: </a:t>
            </a:r>
            <a:r>
              <a:rPr lang="ar-EG" sz="1600" dirty="0">
                <a:latin typeface="Alexandria" pitchFamily="2" charset="-78"/>
                <a:cs typeface="Alexandria" pitchFamily="2" charset="-78"/>
              </a:rPr>
              <a:t>هو جميع الأفراد/الوحدات المرتبطة بمشكلة البحث، والتي يسعى الباحث إلى دراسة خصائصها أو ظواهرها.</a:t>
            </a:r>
          </a:p>
          <a:p>
            <a:pPr marR="0" lvl="0" algn="just" defTabSz="914400" rtl="1" eaLnBrk="1" fontAlgn="auto" latinLnBrk="0" hangingPunct="1">
              <a:lnSpc>
                <a:spcPct val="150000"/>
              </a:lnSpc>
              <a:spcBef>
                <a:spcPts val="0"/>
              </a:spcBef>
              <a:spcAft>
                <a:spcPts val="0"/>
              </a:spcAft>
              <a:buClr>
                <a:srgbClr val="00AEEF"/>
              </a:buClr>
              <a:buSzTx/>
              <a:tabLst/>
              <a:defRPr/>
            </a:pPr>
            <a:endParaRPr lang="ar-EG" sz="1600" dirty="0">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AE1BA796-D8D7-9ACD-A687-188523C99EE3}"/>
              </a:ext>
            </a:extLst>
          </p:cNvPr>
          <p:cNvPicPr>
            <a:picLocks noChangeAspect="1"/>
          </p:cNvPicPr>
          <p:nvPr/>
        </p:nvPicPr>
        <p:blipFill>
          <a:blip r:embed="rId3"/>
          <a:srcRect l="17801" r="18500"/>
          <a:stretch>
            <a:fillRect/>
          </a:stretch>
        </p:blipFill>
        <p:spPr>
          <a:xfrm>
            <a:off x="842076" y="3454761"/>
            <a:ext cx="2880320" cy="30145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TextBox 10">
            <a:extLst>
              <a:ext uri="{FF2B5EF4-FFF2-40B4-BE49-F238E27FC236}">
                <a16:creationId xmlns:a16="http://schemas.microsoft.com/office/drawing/2014/main" id="{A85EF8FB-7269-086F-FC11-08ED097C2D82}"/>
              </a:ext>
            </a:extLst>
          </p:cNvPr>
          <p:cNvSpPr txBox="1"/>
          <p:nvPr/>
        </p:nvSpPr>
        <p:spPr>
          <a:xfrm>
            <a:off x="4061791" y="4110173"/>
            <a:ext cx="7488832" cy="1292662"/>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
                <a:srgbClr val="00AEEF"/>
              </a:buClr>
              <a:buSzTx/>
              <a:buFont typeface="Arial"/>
              <a:buNone/>
              <a:tabLst/>
              <a:defRPr/>
            </a:pPr>
            <a:r>
              <a:rPr kumimoji="0" lang="ar-EG"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عينة البحث: هي: </a:t>
            </a:r>
            <a:r>
              <a:rPr kumimoji="0" lang="ar-EG"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جزء ممثّل من مجتمع الدراسة يختاره الباحث لإجراء الدراسة عليه، عندما يصعب أو لا يمكن تطبيق الدراسة على جميع أفراد المجتمع.</a:t>
            </a:r>
          </a:p>
          <a:p>
            <a:endParaRPr lang="ar-EG" dirty="0"/>
          </a:p>
        </p:txBody>
      </p:sp>
    </p:spTree>
    <p:extLst>
      <p:ext uri="{BB962C8B-B14F-4D97-AF65-F5344CB8AC3E}">
        <p14:creationId xmlns:p14="http://schemas.microsoft.com/office/powerpoint/2010/main" val="415129055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D899B-C6D7-D80E-83D3-AFFB01E92B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436282-E00D-0D7E-B4DA-51AA872AEB5B}"/>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AE9EE8-999A-FCE0-861D-C5B03FEA3AF9}"/>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EE3110-14D3-0BDB-93D2-17CA54826ACB}"/>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0DF8DFF-42B1-AEE5-3A66-263D37961F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26984E2-B765-D697-1F94-6C6F6BCA1C82}"/>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EB4F19D1-C600-DDFD-E750-51B6202EC95F}"/>
              </a:ext>
            </a:extLst>
          </p:cNvPr>
          <p:cNvSpPr txBox="1"/>
          <p:nvPr/>
        </p:nvSpPr>
        <p:spPr>
          <a:xfrm>
            <a:off x="695400" y="1473555"/>
            <a:ext cx="11089232" cy="494436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chemeClr val="accent2">
                    <a:lumMod val="75000"/>
                  </a:schemeClr>
                </a:solidFill>
                <a:latin typeface="Alexandria" pitchFamily="2" charset="-78"/>
                <a:cs typeface="Alexandria" pitchFamily="2" charset="-78"/>
              </a:rPr>
              <a:t>أساليب جمع البيانات: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العينة العشوائية البسيطة: </a:t>
            </a:r>
            <a:r>
              <a:rPr lang="ar-EG" sz="1600" dirty="0">
                <a:latin typeface="Alexandria" pitchFamily="2" charset="-78"/>
                <a:cs typeface="Alexandria" pitchFamily="2" charset="-78"/>
              </a:rPr>
              <a:t>يتم فيها اختيار أفراد العينة عشوائيًا بحيث تكون الفرصة متساوية لكل فرد في المجتمع للاختيار.تُستخدم غالبًا عندما: يكون المجتمع محددًا ومعروفًا، ومتجانسًا نسبيًا.ومن طرقها: القرعة أو الأرقام العشوائية.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العينة الطبقية: </a:t>
            </a:r>
            <a:r>
              <a:rPr lang="ar-EG" sz="1600" dirty="0">
                <a:latin typeface="Alexandria" pitchFamily="2" charset="-78"/>
                <a:cs typeface="Alexandria" pitchFamily="2" charset="-78"/>
              </a:rPr>
              <a:t>يُقسَّم مجتمع الدراسة إلى طبقات/فئات وفق صفة مشتركة (مثل: الجنس، المرحلة الدراسية، التخصص)، ثم تُسحب عينة من كل طبقة.تُستخدم عندما: يكون المجتمع متباينًا ويتكوّن من فئات مختلفة، لضمان تمثيل كل فئة في العينة.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العينة المنتظمة (المنهجية): </a:t>
            </a:r>
            <a:r>
              <a:rPr lang="ar-EG" sz="1600" dirty="0">
                <a:latin typeface="Alexandria" pitchFamily="2" charset="-78"/>
                <a:cs typeface="Alexandria" pitchFamily="2" charset="-78"/>
              </a:rPr>
              <a:t>يتم اختيار أفراد العينة وفق نمط ثابت من قائمة مرتبة أو سجل مرقّم.</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عينة الصدفة: </a:t>
            </a:r>
            <a:r>
              <a:rPr lang="ar-EG" sz="1600" dirty="0">
                <a:latin typeface="Alexandria" pitchFamily="2" charset="-78"/>
                <a:cs typeface="Alexandria" pitchFamily="2" charset="-78"/>
              </a:rPr>
              <a:t>يتم اختيار الأفراد الذين يصادفهم الباحث أثناء جمع البيانات، دون تخطيط مسبق.•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العينة الحصصية: </a:t>
            </a:r>
            <a:r>
              <a:rPr lang="ar-EG" sz="1600" dirty="0">
                <a:latin typeface="Alexandria" pitchFamily="2" charset="-78"/>
                <a:cs typeface="Alexandria" pitchFamily="2" charset="-78"/>
              </a:rPr>
              <a:t>يُقسَّم مجتمع الدراسة إلى فئات، ثم يُختار عدد محدد من كل فئة بما يتناسب مع حجمها في المجتمع.•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العينة القصدية: </a:t>
            </a:r>
            <a:r>
              <a:rPr lang="ar-EG" sz="1600" dirty="0">
                <a:latin typeface="Alexandria" pitchFamily="2" charset="-78"/>
                <a:cs typeface="Alexandria" pitchFamily="2" charset="-78"/>
              </a:rPr>
              <a:t>يختار الباحث أفرادًا محددين لأن لديهم معلومات أو خبرات خاصة تخدم أهداف البحث.</a:t>
            </a:r>
          </a:p>
        </p:txBody>
      </p:sp>
    </p:spTree>
    <p:extLst>
      <p:ext uri="{BB962C8B-B14F-4D97-AF65-F5344CB8AC3E}">
        <p14:creationId xmlns:p14="http://schemas.microsoft.com/office/powerpoint/2010/main" val="57488127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1CFF5-6650-E650-60A7-AF3EEF6934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C378A4-82FA-4FA8-6367-CB1D3ECC0C88}"/>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840AEB-0B73-2480-3751-D3EE00348BA6}"/>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822FC5-F6CF-84E5-E669-3FBBF35378EF}"/>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DB84D33-55CA-9C73-0DD6-D2D08DB9F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1329D33-0792-61F1-62E1-0E0B8A637326}"/>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B5E10363-2D68-8E27-2402-CE3C5F6C4610}"/>
              </a:ext>
            </a:extLst>
          </p:cNvPr>
          <p:cNvSpPr txBox="1"/>
          <p:nvPr/>
        </p:nvSpPr>
        <p:spPr>
          <a:xfrm>
            <a:off x="695400" y="1473555"/>
            <a:ext cx="11089232" cy="445192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chemeClr val="accent2">
                    <a:lumMod val="75000"/>
                  </a:schemeClr>
                </a:solidFill>
                <a:latin typeface="Alexandria" pitchFamily="2" charset="-78"/>
                <a:cs typeface="Alexandria" pitchFamily="2" charset="-78"/>
              </a:rPr>
              <a:t>تنقسم مصادر البيانات إلى:</a:t>
            </a:r>
          </a:p>
          <a:p>
            <a:pPr marL="342900" marR="0" lvl="0" indent="-342900" algn="just" defTabSz="914400" rtl="1" eaLnBrk="1" fontAlgn="auto" latinLnBrk="0" hangingPunct="1">
              <a:lnSpc>
                <a:spcPct val="200000"/>
              </a:lnSpc>
              <a:spcBef>
                <a:spcPts val="0"/>
              </a:spcBef>
              <a:spcAft>
                <a:spcPts val="0"/>
              </a:spcAft>
              <a:buClr>
                <a:srgbClr val="00AEEF"/>
              </a:buClr>
              <a:buSzTx/>
              <a:buAutoNum type="arabicParenR"/>
              <a:tabLst/>
              <a:defRPr/>
            </a:pPr>
            <a:r>
              <a:rPr lang="ar-EG" sz="1600" b="1" dirty="0">
                <a:latin typeface="Alexandria" pitchFamily="2" charset="-78"/>
                <a:cs typeface="Alexandria" pitchFamily="2" charset="-78"/>
              </a:rPr>
              <a:t>المصادر الأولية هي: </a:t>
            </a:r>
            <a:r>
              <a:rPr lang="ar-EG" sz="1600" dirty="0">
                <a:latin typeface="Alexandria" pitchFamily="2" charset="-78"/>
                <a:cs typeface="Alexandria" pitchFamily="2" charset="-78"/>
              </a:rPr>
              <a:t>البيانات التي يجمعها الباحث مباشرة من الميدان باستخدام أدوات مثل: الاستبانة، المقابلة، والملاحظة.</a:t>
            </a:r>
          </a:p>
          <a:p>
            <a:pPr marL="342900" marR="0" lvl="0" indent="-342900" algn="just" defTabSz="914400" rtl="1" eaLnBrk="1" fontAlgn="auto" latinLnBrk="0" hangingPunct="1">
              <a:lnSpc>
                <a:spcPct val="200000"/>
              </a:lnSpc>
              <a:spcBef>
                <a:spcPts val="0"/>
              </a:spcBef>
              <a:spcAft>
                <a:spcPts val="0"/>
              </a:spcAft>
              <a:buClr>
                <a:srgbClr val="00AEEF"/>
              </a:buClr>
              <a:buSzTx/>
              <a:buAutoNum type="arabicParenR"/>
              <a:tabLst/>
              <a:defRPr/>
            </a:pPr>
            <a:r>
              <a:rPr lang="ar-EG" sz="1600" b="1" dirty="0">
                <a:latin typeface="Alexandria" pitchFamily="2" charset="-78"/>
                <a:cs typeface="Alexandria" pitchFamily="2" charset="-78"/>
              </a:rPr>
              <a:t>المصادر الثانوية هي: </a:t>
            </a:r>
            <a:r>
              <a:rPr lang="ar-EG" sz="1600" dirty="0">
                <a:latin typeface="Alexandria" pitchFamily="2" charset="-78"/>
                <a:cs typeface="Alexandria" pitchFamily="2" charset="-78"/>
              </a:rPr>
              <a:t>مصادر معلومات لا يجمعها الباحث بنفسه من الميدان، بل تكون بيانات جاهزة ومُنَشَرة مسبقًا قام بإعدادها آخرون، ويستخدمها الباحث للاستفادة منها في بناء خلفية الدراسة أو دعم التحليل.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chemeClr val="accent2">
                    <a:lumMod val="75000"/>
                  </a:schemeClr>
                </a:solidFill>
                <a:latin typeface="Alexandria" pitchFamily="2" charset="-78"/>
                <a:cs typeface="Alexandria" pitchFamily="2" charset="-78"/>
              </a:rPr>
              <a:t>أمثلة المصادر الثانوية: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الكتب والرسائل الجامعية.                                        الدوريات والمجلات العلمية. </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المراجع العامة (معاجم، موسوعات…).                    التقارير الفنية وبراءات الاختراع.</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المصادر السمعية والبصرية.                                   المصادر الإلكترونية.</a:t>
            </a:r>
          </a:p>
        </p:txBody>
      </p:sp>
    </p:spTree>
    <p:extLst>
      <p:ext uri="{BB962C8B-B14F-4D97-AF65-F5344CB8AC3E}">
        <p14:creationId xmlns:p14="http://schemas.microsoft.com/office/powerpoint/2010/main" val="227934626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18A6F-FB56-1600-DB49-F40BC714C1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B5B764-AFD2-7DE7-A8FB-432C4D53F4E7}"/>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9DD00D-9C0D-6FDE-B1F2-C0009A64DFE9}"/>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8CD4FAC-7F23-92C1-9E40-0408B93488ED}"/>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E054F4E-C7EF-E051-3398-3CB77A971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5FFF394-6606-0113-6734-347CAAD66685}"/>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0E831317-FC1E-0692-1FA6-0EF31AE01FD3}"/>
              </a:ext>
            </a:extLst>
          </p:cNvPr>
          <p:cNvSpPr txBox="1"/>
          <p:nvPr/>
        </p:nvSpPr>
        <p:spPr>
          <a:xfrm>
            <a:off x="695400" y="1473555"/>
            <a:ext cx="11089232" cy="395948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تنقسم مصادر البيانات إلى:</a:t>
            </a:r>
          </a:p>
          <a:p>
            <a:pPr marL="342900" marR="0" lvl="0" indent="-342900" algn="just" defTabSz="914400" rtl="1" eaLnBrk="1" fontAlgn="auto" latinLnBrk="0" hangingPunct="1">
              <a:lnSpc>
                <a:spcPct val="200000"/>
              </a:lnSpc>
              <a:spcBef>
                <a:spcPts val="0"/>
              </a:spcBef>
              <a:spcAft>
                <a:spcPts val="0"/>
              </a:spcAft>
              <a:buClr>
                <a:srgbClr val="00AEEF"/>
              </a:buClr>
              <a:buSzTx/>
              <a:buAutoNum type="arabicParenR"/>
              <a:tabLst/>
              <a:defRPr/>
            </a:pPr>
            <a:r>
              <a:rPr lang="ar-EG" sz="1600" b="1" dirty="0">
                <a:latin typeface="Alexandria" pitchFamily="2" charset="-78"/>
                <a:cs typeface="Alexandria" pitchFamily="2" charset="-78"/>
              </a:rPr>
              <a:t>المصادر الأولية هي</a:t>
            </a:r>
            <a:endParaRPr lang="ar-EG" sz="1600" dirty="0">
              <a:latin typeface="Alexandria" pitchFamily="2" charset="-78"/>
              <a:cs typeface="Alexandria" pitchFamily="2" charset="-78"/>
            </a:endParaRP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أولًا: الاستبانة: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dirty="0">
                <a:latin typeface="Alexandria" pitchFamily="2" charset="-78"/>
                <a:cs typeface="Alexandria" pitchFamily="2" charset="-78"/>
              </a:rPr>
              <a:t>أداة لجمع البيانات تتكون من مجموعة أسئلة مكتوبة تُوجَّه إلى أفراد عينة البحث.</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أنواع الاستبيانات:</a:t>
            </a:r>
          </a:p>
          <a:p>
            <a:pPr marL="803275"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الاستبانة المغلقة: </a:t>
            </a:r>
            <a:r>
              <a:rPr lang="ar-EG" sz="1600" dirty="0">
                <a:latin typeface="Alexandria" pitchFamily="2" charset="-78"/>
                <a:cs typeface="Alexandria" pitchFamily="2" charset="-78"/>
              </a:rPr>
              <a:t>تكون الإجابات محددة مسبقًا (نعم/لا، موافق/غير موافق…).</a:t>
            </a:r>
          </a:p>
          <a:p>
            <a:pPr marL="803275"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الاستبانة المفتوحة: </a:t>
            </a:r>
            <a:r>
              <a:rPr lang="ar-EG" sz="1600" dirty="0">
                <a:latin typeface="Alexandria" pitchFamily="2" charset="-78"/>
                <a:cs typeface="Alexandria" pitchFamily="2" charset="-78"/>
              </a:rPr>
              <a:t>تتيح للمجيب حرية التعبير عن رأيه.</a:t>
            </a:r>
          </a:p>
          <a:p>
            <a:pPr marL="803275"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الاستبانة المختلطة: </a:t>
            </a:r>
            <a:r>
              <a:rPr lang="ar-EG" sz="1600" dirty="0">
                <a:latin typeface="Alexandria" pitchFamily="2" charset="-78"/>
                <a:cs typeface="Alexandria" pitchFamily="2" charset="-78"/>
              </a:rPr>
              <a:t>تجمع بين الأسئلة المغلقة والمفتوحة</a:t>
            </a:r>
            <a:r>
              <a:rPr lang="ar-EG" sz="1600" b="1" dirty="0">
                <a:latin typeface="Alexandria" pitchFamily="2" charset="-78"/>
                <a:cs typeface="Alexandria" pitchFamily="2" charset="-78"/>
              </a:rPr>
              <a:t>.</a:t>
            </a:r>
            <a:endParaRPr lang="ar-EG" sz="16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8DCE58D2-8573-E9E1-92F3-5BDA62D35896}"/>
              </a:ext>
            </a:extLst>
          </p:cNvPr>
          <p:cNvPicPr>
            <a:picLocks noChangeAspect="1"/>
          </p:cNvPicPr>
          <p:nvPr/>
        </p:nvPicPr>
        <p:blipFill>
          <a:blip r:embed="rId3"/>
          <a:stretch>
            <a:fillRect/>
          </a:stretch>
        </p:blipFill>
        <p:spPr>
          <a:xfrm>
            <a:off x="839416" y="2852936"/>
            <a:ext cx="3029988" cy="3029988"/>
          </a:xfrm>
          <a:prstGeom prst="rect">
            <a:avLst/>
          </a:prstGeom>
        </p:spPr>
      </p:pic>
    </p:spTree>
    <p:extLst>
      <p:ext uri="{BB962C8B-B14F-4D97-AF65-F5344CB8AC3E}">
        <p14:creationId xmlns:p14="http://schemas.microsoft.com/office/powerpoint/2010/main" val="373062953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A332B-EBCC-ADF6-90BB-D897499A37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34B61A-EE79-415B-72C0-B5EDE058726F}"/>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6461C3-5128-001C-66C7-BD89769BB024}"/>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07E4E1-79DB-7EF3-326F-D1D99F5B1610}"/>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9831A06-247A-E3EA-A12D-AB269E33CE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8AEA4A-7AA1-9CA4-9CE2-A1B69D79ED22}"/>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1AE57374-AA18-DB89-ED66-87B3B17007FA}"/>
              </a:ext>
            </a:extLst>
          </p:cNvPr>
          <p:cNvSpPr txBox="1"/>
          <p:nvPr/>
        </p:nvSpPr>
        <p:spPr>
          <a:xfrm>
            <a:off x="5519936" y="1447340"/>
            <a:ext cx="5832310" cy="494436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chemeClr val="accent2">
                    <a:lumMod val="75000"/>
                  </a:schemeClr>
                </a:solidFill>
                <a:latin typeface="Alexandria" pitchFamily="2" charset="-78"/>
                <a:cs typeface="Alexandria" pitchFamily="2" charset="-78"/>
              </a:rPr>
              <a:t>أساليب جمع البيانات: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شروط الاستبانة الجيدة: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ألا تكون طويلة أو مرهقة.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أن تكون الأسئلة واضحة وبسيطة.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أن يحتوي كل سؤال على فكرة واحدة فقط.</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تجنب الأسئلة المحرجة أو المعقدة.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ربط كل سؤال بأهداف البحث.</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وجود تعليمات واضحة لكل سؤال.</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مراجعتها بعد الطباعة.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عرضها على مختصين للتأكد من ملاءمتها.</a:t>
            </a:r>
          </a:p>
        </p:txBody>
      </p:sp>
      <p:pic>
        <p:nvPicPr>
          <p:cNvPr id="6" name="Picture 5">
            <a:extLst>
              <a:ext uri="{FF2B5EF4-FFF2-40B4-BE49-F238E27FC236}">
                <a16:creationId xmlns:a16="http://schemas.microsoft.com/office/drawing/2014/main" id="{AF10F984-7B0F-C339-943D-3DB92D087C86}"/>
              </a:ext>
            </a:extLst>
          </p:cNvPr>
          <p:cNvPicPr>
            <a:picLocks noChangeAspect="1"/>
          </p:cNvPicPr>
          <p:nvPr/>
        </p:nvPicPr>
        <p:blipFill>
          <a:blip r:embed="rId3"/>
          <a:stretch>
            <a:fillRect/>
          </a:stretch>
        </p:blipFill>
        <p:spPr>
          <a:xfrm>
            <a:off x="1055440" y="1977560"/>
            <a:ext cx="4005064" cy="4005064"/>
          </a:xfrm>
          <a:prstGeom prst="rect">
            <a:avLst/>
          </a:prstGeom>
        </p:spPr>
      </p:pic>
    </p:spTree>
    <p:extLst>
      <p:ext uri="{BB962C8B-B14F-4D97-AF65-F5344CB8AC3E}">
        <p14:creationId xmlns:p14="http://schemas.microsoft.com/office/powerpoint/2010/main" val="358531990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C9B9B-AF86-3248-6C2A-36A60FE3AA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C20010-4E0F-CD71-B2C8-B895C0D24AB1}"/>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F7F2C9A-8900-2C5F-AE12-773215A3C838}"/>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4D62C06-F179-CDBB-DAE9-65601D1AB66D}"/>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9CBD32D-9125-F63E-9D26-5FC66A7168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598361-74C3-3D11-8BBC-E85421936A63}"/>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31EDBCBC-8C23-0D22-4675-6EB6C237A8E8}"/>
              </a:ext>
            </a:extLst>
          </p:cNvPr>
          <p:cNvSpPr txBox="1"/>
          <p:nvPr/>
        </p:nvSpPr>
        <p:spPr>
          <a:xfrm>
            <a:off x="1048754" y="1383854"/>
            <a:ext cx="10224798" cy="494436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chemeClr val="accent2">
                    <a:lumMod val="75000"/>
                  </a:schemeClr>
                </a:solidFill>
                <a:latin typeface="Alexandria" pitchFamily="2" charset="-78"/>
                <a:cs typeface="Alexandria" pitchFamily="2" charset="-78"/>
              </a:rPr>
              <a:t>أساليب جمع البيانات: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طرق توزيع الاستبانة: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يدويًا (مباشرة).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عبر البريد..</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إلكترونيًا (الإنترنت).</a:t>
            </a:r>
          </a:p>
          <a:p>
            <a:pPr marR="0" lvl="0" algn="just" defTabSz="914400" rtl="1" eaLnBrk="1" fontAlgn="auto" latinLnBrk="0" hangingPunct="1">
              <a:lnSpc>
                <a:spcPct val="200000"/>
              </a:lnSpc>
              <a:spcBef>
                <a:spcPts val="0"/>
              </a:spcBef>
              <a:spcAft>
                <a:spcPts val="0"/>
              </a:spcAft>
              <a:buClr>
                <a:srgbClr val="00AEEF"/>
              </a:buClr>
              <a:buSzTx/>
              <a:tabLst/>
              <a:defRPr/>
            </a:pPr>
            <a:endParaRPr lang="ar-EG" sz="1600" dirty="0">
              <a:latin typeface="Alexandria" pitchFamily="2" charset="-78"/>
              <a:cs typeface="Alexandria" pitchFamily="2" charset="-78"/>
            </a:endParaRP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latin typeface="Alexandria" pitchFamily="2" charset="-78"/>
                <a:cs typeface="Alexandria" pitchFamily="2" charset="-78"/>
              </a:rPr>
              <a:t>عيوب الاستبانة: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ضعف جدية بعض المستجيبين.</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احتمال تقديم معلومات غير دقيقة.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انخفاض نسبة الاستجابة (غالبًا 30%–50% خاصة بالبريد).</a:t>
            </a:r>
          </a:p>
        </p:txBody>
      </p:sp>
      <p:pic>
        <p:nvPicPr>
          <p:cNvPr id="6" name="Picture 5">
            <a:extLst>
              <a:ext uri="{FF2B5EF4-FFF2-40B4-BE49-F238E27FC236}">
                <a16:creationId xmlns:a16="http://schemas.microsoft.com/office/drawing/2014/main" id="{D7C1DF9B-9F02-B2D4-4FA7-A1C9658AB22A}"/>
              </a:ext>
            </a:extLst>
          </p:cNvPr>
          <p:cNvPicPr>
            <a:picLocks noChangeAspect="1"/>
          </p:cNvPicPr>
          <p:nvPr/>
        </p:nvPicPr>
        <p:blipFill>
          <a:blip r:embed="rId3"/>
          <a:stretch>
            <a:fillRect/>
          </a:stretch>
        </p:blipFill>
        <p:spPr>
          <a:xfrm>
            <a:off x="1231140" y="2441235"/>
            <a:ext cx="3077714" cy="3077714"/>
          </a:xfrm>
          <a:prstGeom prst="rect">
            <a:avLst/>
          </a:prstGeom>
        </p:spPr>
      </p:pic>
    </p:spTree>
    <p:extLst>
      <p:ext uri="{BB962C8B-B14F-4D97-AF65-F5344CB8AC3E}">
        <p14:creationId xmlns:p14="http://schemas.microsoft.com/office/powerpoint/2010/main" val="381742649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99950-8879-9FC7-A75B-76C2B40F63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F0C8A6-4E9D-48BB-5A5C-B689CAB5A32E}"/>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77CEC2-2241-1BDB-DBBD-8A303D2A7014}"/>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425150-A93B-4A98-907B-912E230049DA}"/>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E5CED86-65CA-D7FE-E21E-4F6A2BF9DB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4E35348-51A9-E0D4-14DD-A1BC59426FB1}"/>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D0BA9DF6-A88B-AF95-A8DD-1E5437E66DC1}"/>
              </a:ext>
            </a:extLst>
          </p:cNvPr>
          <p:cNvSpPr txBox="1"/>
          <p:nvPr/>
        </p:nvSpPr>
        <p:spPr>
          <a:xfrm>
            <a:off x="1048754" y="1383854"/>
            <a:ext cx="10224798" cy="494436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chemeClr val="accent2">
                    <a:lumMod val="75000"/>
                  </a:schemeClr>
                </a:solidFill>
                <a:latin typeface="Alexandria" pitchFamily="2" charset="-78"/>
                <a:cs typeface="Alexandria" pitchFamily="2" charset="-78"/>
              </a:rPr>
              <a:t>أساليب جمع البيانات: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ثانيًا: المقابلة: </a:t>
            </a:r>
            <a:r>
              <a:rPr lang="ar-EG" sz="1600" dirty="0">
                <a:latin typeface="Alexandria" pitchFamily="2" charset="-78"/>
                <a:cs typeface="Alexandria" pitchFamily="2" charset="-78"/>
              </a:rPr>
              <a:t>أداة تعتمد على توجيه أسئلة مباشرة للمشارك للحصول على معلومات معمقة.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أهداف المقابلة: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جمع بيانات البحث.</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فهم اتجاهات المبحوثين.</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الحصول على معلومات دقيقة ومتكاملة.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أنواع المقابلة حسب الهدف:</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استطلاعية </a:t>
            </a:r>
            <a:r>
              <a:rPr lang="en-US" sz="1600" dirty="0">
                <a:latin typeface="Alexandria" pitchFamily="2" charset="-78"/>
                <a:cs typeface="Alexandria" pitchFamily="2" charset="-78"/>
              </a:rPr>
              <a:t>Survey</a:t>
            </a:r>
            <a:r>
              <a:rPr lang="ar-EG" sz="1600" dirty="0">
                <a:latin typeface="Alexandria" pitchFamily="2" charset="-78"/>
                <a:cs typeface="Alexandria" pitchFamily="2" charset="-78"/>
              </a:rPr>
              <a:t> </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تشخيصية </a:t>
            </a:r>
            <a:r>
              <a:rPr lang="en-US" sz="1600" dirty="0">
                <a:latin typeface="Alexandria" pitchFamily="2" charset="-78"/>
                <a:cs typeface="Alexandria" pitchFamily="2" charset="-78"/>
              </a:rPr>
              <a:t>Diagnostic</a:t>
            </a:r>
            <a:endParaRPr lang="ar-EG" sz="1600" dirty="0">
              <a:latin typeface="Alexandria" pitchFamily="2" charset="-78"/>
              <a:cs typeface="Alexandria" pitchFamily="2" charset="-78"/>
            </a:endParaRP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علاجية </a:t>
            </a:r>
            <a:r>
              <a:rPr lang="en-US" sz="1600" dirty="0">
                <a:latin typeface="Alexandria" pitchFamily="2" charset="-78"/>
                <a:cs typeface="Alexandria" pitchFamily="2" charset="-78"/>
              </a:rPr>
              <a:t>Therapeutic</a:t>
            </a:r>
            <a:endParaRPr lang="ar-EG" sz="16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007A7070-DD29-B4CC-26F1-0F7E3FF1C522}"/>
              </a:ext>
            </a:extLst>
          </p:cNvPr>
          <p:cNvPicPr>
            <a:picLocks noChangeAspect="1"/>
          </p:cNvPicPr>
          <p:nvPr/>
        </p:nvPicPr>
        <p:blipFill>
          <a:blip r:embed="rId3"/>
          <a:stretch>
            <a:fillRect/>
          </a:stretch>
        </p:blipFill>
        <p:spPr>
          <a:xfrm>
            <a:off x="1049227" y="3477213"/>
            <a:ext cx="3678621" cy="21328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9195183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36C14-E77A-650C-74F4-099C4F2B35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E4021F-F637-2303-F65C-0C086373B2EF}"/>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BFDF1-4493-F5F5-0096-17EC89F14699}"/>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0629B7B-63DC-759F-64A7-3D0C4BCB1641}"/>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4598779-FB13-D281-C361-9EE279B4A8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1D40524-7103-8223-89AC-9C1726D0EF0B}"/>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منهجية البحث وإجراءاته (تصميم البحث)</a:t>
            </a:r>
          </a:p>
        </p:txBody>
      </p:sp>
      <p:sp>
        <p:nvSpPr>
          <p:cNvPr id="4" name="TextBox 47">
            <a:extLst>
              <a:ext uri="{FF2B5EF4-FFF2-40B4-BE49-F238E27FC236}">
                <a16:creationId xmlns:a16="http://schemas.microsoft.com/office/drawing/2014/main" id="{C713859B-00B4-CA9F-3C1D-4370339C1611}"/>
              </a:ext>
            </a:extLst>
          </p:cNvPr>
          <p:cNvSpPr txBox="1"/>
          <p:nvPr/>
        </p:nvSpPr>
        <p:spPr>
          <a:xfrm>
            <a:off x="2207568" y="1690422"/>
            <a:ext cx="8921968" cy="445192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chemeClr val="accent2">
                    <a:lumMod val="75000"/>
                  </a:schemeClr>
                </a:solidFill>
                <a:latin typeface="Alexandria" pitchFamily="2" charset="-78"/>
                <a:cs typeface="Alexandria" pitchFamily="2" charset="-78"/>
              </a:rPr>
              <a:t>أساليب جمع البيانات:</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ثالثًا: الملاحظة: </a:t>
            </a:r>
            <a:r>
              <a:rPr lang="ar-EG" sz="1600" dirty="0">
                <a:latin typeface="Alexandria" pitchFamily="2" charset="-78"/>
                <a:cs typeface="Alexandria" pitchFamily="2" charset="-78"/>
              </a:rPr>
              <a:t>أسلوب يعتمد على متابعة الظواهر والسلوكيات مباشرة بهدف تفسيرها وفهم أسبابها.</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أنواع الملاحظة: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حسب الدقة: بسيطة / منظمة.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حسب دور الباحث: مشاركة / غير مشاركة.</a:t>
            </a:r>
          </a:p>
          <a:p>
            <a:pPr marR="0" lvl="0" algn="just" defTabSz="914400" rtl="1" eaLnBrk="1" fontAlgn="auto" latinLnBrk="0" hangingPunct="1">
              <a:lnSpc>
                <a:spcPct val="200000"/>
              </a:lnSpc>
              <a:spcBef>
                <a:spcPts val="0"/>
              </a:spcBef>
              <a:spcAft>
                <a:spcPts val="0"/>
              </a:spcAft>
              <a:buClr>
                <a:srgbClr val="00AEEF"/>
              </a:buClr>
              <a:buSzTx/>
              <a:tabLst/>
              <a:defRPr/>
            </a:pPr>
            <a:r>
              <a:rPr lang="ar-EG" sz="1600" b="1" dirty="0">
                <a:solidFill>
                  <a:srgbClr val="00B0F0"/>
                </a:solidFill>
                <a:latin typeface="Alexandria" pitchFamily="2" charset="-78"/>
                <a:cs typeface="Alexandria" pitchFamily="2" charset="-78"/>
              </a:rPr>
              <a:t>مميزات الملاحظة: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تعطي بيانات واقعية مباشرة.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lang="ar-EG" sz="1600" dirty="0">
                <a:latin typeface="Alexandria" pitchFamily="2" charset="-78"/>
                <a:cs typeface="Alexandria" pitchFamily="2" charset="-78"/>
              </a:rPr>
              <a:t>تساعد على فهم السلوك في سياقه الطبيعي.</a:t>
            </a:r>
          </a:p>
        </p:txBody>
      </p:sp>
      <p:sp>
        <p:nvSpPr>
          <p:cNvPr id="2" name="TextBox 1">
            <a:extLst>
              <a:ext uri="{FF2B5EF4-FFF2-40B4-BE49-F238E27FC236}">
                <a16:creationId xmlns:a16="http://schemas.microsoft.com/office/drawing/2014/main" id="{4A891994-78A5-D5CA-091F-58170F4A8C96}"/>
              </a:ext>
            </a:extLst>
          </p:cNvPr>
          <p:cNvSpPr txBox="1"/>
          <p:nvPr/>
        </p:nvSpPr>
        <p:spPr>
          <a:xfrm>
            <a:off x="1520150" y="4480225"/>
            <a:ext cx="3312368" cy="1989712"/>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
                <a:srgbClr val="00AEEF"/>
              </a:buClr>
              <a:buSzTx/>
              <a:buFont typeface="Arial"/>
              <a:buNone/>
              <a:tabLst/>
              <a:defRPr/>
            </a:pPr>
            <a:r>
              <a:rPr kumimoji="0" lang="ar-EG"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عيوب الملاحظة:</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kumimoji="0" lang="ar-EG"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احتمال التحيز.</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kumimoji="0" lang="ar-EG"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صعوبة التطبيق.</a:t>
            </a:r>
          </a:p>
          <a:p>
            <a:pPr marL="285750" marR="0" lvl="0" indent="-285750" algn="just"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
              <a:tabLst/>
              <a:defRPr/>
            </a:pPr>
            <a:r>
              <a:rPr kumimoji="0" lang="ar-EG"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تحتاج مهارة وخبرة.</a:t>
            </a:r>
          </a:p>
        </p:txBody>
      </p:sp>
      <p:cxnSp>
        <p:nvCxnSpPr>
          <p:cNvPr id="7" name="Straight Connector 6">
            <a:extLst>
              <a:ext uri="{FF2B5EF4-FFF2-40B4-BE49-F238E27FC236}">
                <a16:creationId xmlns:a16="http://schemas.microsoft.com/office/drawing/2014/main" id="{2E1B6E6C-649F-A268-D9A5-E94DBAD623E5}"/>
              </a:ext>
            </a:extLst>
          </p:cNvPr>
          <p:cNvCxnSpPr/>
          <p:nvPr/>
        </p:nvCxnSpPr>
        <p:spPr>
          <a:xfrm>
            <a:off x="6096000" y="4293097"/>
            <a:ext cx="0" cy="230425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907684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a:bodyPr>
          <a:lstStyle/>
          <a:p>
            <a:r>
              <a:rPr lang="ar-JO" sz="2800" b="1" dirty="0">
                <a:solidFill>
                  <a:srgbClr val="00B0F0"/>
                </a:solidFill>
              </a:rPr>
              <a:t>مقومات البحث العلمي</a:t>
            </a:r>
          </a:p>
        </p:txBody>
      </p:sp>
      <p:grpSp>
        <p:nvGrpSpPr>
          <p:cNvPr id="3" name="그룹 44">
            <a:extLst>
              <a:ext uri="{FF2B5EF4-FFF2-40B4-BE49-F238E27FC236}">
                <a16:creationId xmlns:a16="http://schemas.microsoft.com/office/drawing/2014/main" id="{5605E86D-DD48-4EEC-B9A8-146F27AB4E61}"/>
              </a:ext>
            </a:extLst>
          </p:cNvPr>
          <p:cNvGrpSpPr/>
          <p:nvPr/>
        </p:nvGrpSpPr>
        <p:grpSpPr>
          <a:xfrm flipH="1">
            <a:off x="5909631" y="4204758"/>
            <a:ext cx="3710346" cy="2672527"/>
            <a:chOff x="1016436" y="3876641"/>
            <a:chExt cx="3796962" cy="2734917"/>
          </a:xfrm>
        </p:grpSpPr>
        <p:sp>
          <p:nvSpPr>
            <p:cNvPr id="4" name="Freeform 5">
              <a:extLst>
                <a:ext uri="{FF2B5EF4-FFF2-40B4-BE49-F238E27FC236}">
                  <a16:creationId xmlns:a16="http://schemas.microsoft.com/office/drawing/2014/main" id="{D563CD2D-51B6-4579-9B72-7838FC6FE3C2}"/>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5" name="Freeform 6">
              <a:extLst>
                <a:ext uri="{FF2B5EF4-FFF2-40B4-BE49-F238E27FC236}">
                  <a16:creationId xmlns:a16="http://schemas.microsoft.com/office/drawing/2014/main" id="{FEC38BBD-86A0-449C-B9FA-424C543F069C}"/>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6" name="Freeform 7">
              <a:extLst>
                <a:ext uri="{FF2B5EF4-FFF2-40B4-BE49-F238E27FC236}">
                  <a16:creationId xmlns:a16="http://schemas.microsoft.com/office/drawing/2014/main" id="{25783134-436A-4E0E-8D8F-5F239C3EA62A}"/>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7" name="Freeform 9">
              <a:extLst>
                <a:ext uri="{FF2B5EF4-FFF2-40B4-BE49-F238E27FC236}">
                  <a16:creationId xmlns:a16="http://schemas.microsoft.com/office/drawing/2014/main" id="{336E6CD0-2A2A-4D7B-91D5-A5CF9F039EC2}"/>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grpSp>
      <p:grpSp>
        <p:nvGrpSpPr>
          <p:cNvPr id="8" name="그룹 18">
            <a:extLst>
              <a:ext uri="{FF2B5EF4-FFF2-40B4-BE49-F238E27FC236}">
                <a16:creationId xmlns:a16="http://schemas.microsoft.com/office/drawing/2014/main" id="{FE51F417-9B92-44EC-8C4E-57CBBE1A2BA5}"/>
              </a:ext>
            </a:extLst>
          </p:cNvPr>
          <p:cNvGrpSpPr/>
          <p:nvPr/>
        </p:nvGrpSpPr>
        <p:grpSpPr>
          <a:xfrm>
            <a:off x="2572031" y="4204758"/>
            <a:ext cx="3710346" cy="2672527"/>
            <a:chOff x="1016436" y="3876641"/>
            <a:chExt cx="3796962" cy="2734917"/>
          </a:xfrm>
        </p:grpSpPr>
        <p:sp>
          <p:nvSpPr>
            <p:cNvPr id="9" name="Freeform 5">
              <a:extLst>
                <a:ext uri="{FF2B5EF4-FFF2-40B4-BE49-F238E27FC236}">
                  <a16:creationId xmlns:a16="http://schemas.microsoft.com/office/drawing/2014/main" id="{939AE5AC-AC50-4ACB-8F43-7E7833AD1BFD}"/>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0" name="Freeform 6">
              <a:extLst>
                <a:ext uri="{FF2B5EF4-FFF2-40B4-BE49-F238E27FC236}">
                  <a16:creationId xmlns:a16="http://schemas.microsoft.com/office/drawing/2014/main" id="{24DCAB58-0182-4DAF-AB32-DC1DCA27B66F}"/>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1" name="Freeform 7">
              <a:extLst>
                <a:ext uri="{FF2B5EF4-FFF2-40B4-BE49-F238E27FC236}">
                  <a16:creationId xmlns:a16="http://schemas.microsoft.com/office/drawing/2014/main" id="{5FBFA6E2-A202-450F-A1CD-86C1C0D89A76}"/>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2" name="Freeform 9">
              <a:extLst>
                <a:ext uri="{FF2B5EF4-FFF2-40B4-BE49-F238E27FC236}">
                  <a16:creationId xmlns:a16="http://schemas.microsoft.com/office/drawing/2014/main" id="{5FEBF55C-F838-457D-A3BB-1F2870C72AF9}"/>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grpSp>
      <p:sp>
        <p:nvSpPr>
          <p:cNvPr id="13" name="Freeform 2">
            <a:extLst>
              <a:ext uri="{FF2B5EF4-FFF2-40B4-BE49-F238E27FC236}">
                <a16:creationId xmlns:a16="http://schemas.microsoft.com/office/drawing/2014/main" id="{24EAF420-F53C-46CE-9EB8-224DFBAED09F}"/>
              </a:ext>
            </a:extLst>
          </p:cNvPr>
          <p:cNvSpPr/>
          <p:nvPr/>
        </p:nvSpPr>
        <p:spPr>
          <a:xfrm>
            <a:off x="5244107" y="3197900"/>
            <a:ext cx="2016176" cy="367565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727477 w 3523460"/>
              <a:gd name="connsiteY0" fmla="*/ 5951236 h 5953756"/>
              <a:gd name="connsiteX1" fmla="*/ 870139 w 3523460"/>
              <a:gd name="connsiteY1" fmla="*/ 4094960 h 5953756"/>
              <a:gd name="connsiteX2" fmla="*/ 432816 w 3523460"/>
              <a:gd name="connsiteY2" fmla="*/ 2274110 h 5953756"/>
              <a:gd name="connsiteX3" fmla="*/ 75008 w 3523460"/>
              <a:gd name="connsiteY3" fmla="*/ 970096 h 5953756"/>
              <a:gd name="connsiteX4" fmla="*/ 750867 w 3523460"/>
              <a:gd name="connsiteY4" fmla="*/ 2107132 h 5953756"/>
              <a:gd name="connsiteX5" fmla="*/ 838333 w 3523460"/>
              <a:gd name="connsiteY5" fmla="*/ 2035571 h 5953756"/>
              <a:gd name="connsiteX6" fmla="*/ 711112 w 3523460"/>
              <a:gd name="connsiteY6" fmla="*/ 214722 h 5953756"/>
              <a:gd name="connsiteX7" fmla="*/ 1235897 w 3523460"/>
              <a:gd name="connsiteY7" fmla="*/ 1868593 h 5953756"/>
              <a:gd name="connsiteX8" fmla="*/ 1315411 w 3523460"/>
              <a:gd name="connsiteY8" fmla="*/ 1852690 h 5953756"/>
              <a:gd name="connsiteX9" fmla="*/ 1458534 w 3523460"/>
              <a:gd name="connsiteY9" fmla="*/ 37 h 5953756"/>
              <a:gd name="connsiteX10" fmla="*/ 1728878 w 3523460"/>
              <a:gd name="connsiteY10" fmla="*/ 1828836 h 5953756"/>
              <a:gd name="connsiteX11" fmla="*/ 1816344 w 3523460"/>
              <a:gd name="connsiteY11" fmla="*/ 1868594 h 5953756"/>
              <a:gd name="connsiteX12" fmla="*/ 2492205 w 3523460"/>
              <a:gd name="connsiteY12" fmla="*/ 333992 h 5953756"/>
              <a:gd name="connsiteX13" fmla="*/ 2221860 w 3523460"/>
              <a:gd name="connsiteY13" fmla="*/ 2011718 h 5953756"/>
              <a:gd name="connsiteX14" fmla="*/ 2325227 w 3523460"/>
              <a:gd name="connsiteY14" fmla="*/ 2711432 h 5953756"/>
              <a:gd name="connsiteX15" fmla="*/ 2762549 w 3523460"/>
              <a:gd name="connsiteY15" fmla="*/ 2266158 h 5953756"/>
              <a:gd name="connsiteX16" fmla="*/ 3509971 w 3523460"/>
              <a:gd name="connsiteY16" fmla="*/ 2162792 h 5953756"/>
              <a:gd name="connsiteX17" fmla="*/ 2778451 w 3523460"/>
              <a:gd name="connsiteY17" fmla="*/ 2942019 h 5953756"/>
              <a:gd name="connsiteX18" fmla="*/ 2118493 w 3523460"/>
              <a:gd name="connsiteY18" fmla="*/ 4007494 h 5953756"/>
              <a:gd name="connsiteX19" fmla="*/ 2312583 w 3523460"/>
              <a:gd name="connsiteY19" fmla="*/ 5948200 h 5953756"/>
              <a:gd name="connsiteX20" fmla="*/ 727477 w 3523460"/>
              <a:gd name="connsiteY20" fmla="*/ 5951236 h 5953756"/>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27477 w 3523460"/>
              <a:gd name="connsiteY20" fmla="*/ 5951236 h 6423553"/>
              <a:gd name="connsiteX0" fmla="*/ 760768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60768 w 3523460"/>
              <a:gd name="connsiteY20" fmla="*/ 6400675 h 6423553"/>
              <a:gd name="connsiteX0" fmla="*/ 710831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10831 w 3523460"/>
              <a:gd name="connsiteY20" fmla="*/ 6400675 h 6423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423553">
                <a:moveTo>
                  <a:pt x="710831" y="6400675"/>
                </a:moveTo>
                <a:cubicBezTo>
                  <a:pt x="724083" y="6188641"/>
                  <a:pt x="864838" y="4410361"/>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63342" y="6182363"/>
                  <a:pt x="2400448" y="6423553"/>
                </a:cubicBezTo>
                <a:lnTo>
                  <a:pt x="710831" y="6400675"/>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4" name="Teardrop 13">
            <a:extLst>
              <a:ext uri="{FF2B5EF4-FFF2-40B4-BE49-F238E27FC236}">
                <a16:creationId xmlns:a16="http://schemas.microsoft.com/office/drawing/2014/main" id="{E2E864E8-0102-48FD-85BD-F24EB75FE781}"/>
              </a:ext>
            </a:extLst>
          </p:cNvPr>
          <p:cNvSpPr/>
          <p:nvPr/>
        </p:nvSpPr>
        <p:spPr>
          <a:xfrm rot="8100000">
            <a:off x="5624318" y="1771875"/>
            <a:ext cx="949254" cy="949254"/>
          </a:xfrm>
          <a:prstGeom prst="teardrop">
            <a:avLst>
              <a:gd name="adj" fmla="val 13155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16" name="TextBox 15">
            <a:extLst>
              <a:ext uri="{FF2B5EF4-FFF2-40B4-BE49-F238E27FC236}">
                <a16:creationId xmlns:a16="http://schemas.microsoft.com/office/drawing/2014/main" id="{C0489DE0-863C-486E-BA5B-95D27B12225A}"/>
              </a:ext>
            </a:extLst>
          </p:cNvPr>
          <p:cNvSpPr txBox="1"/>
          <p:nvPr/>
        </p:nvSpPr>
        <p:spPr>
          <a:xfrm>
            <a:off x="8077191" y="4347632"/>
            <a:ext cx="3366039"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توفير المؤسسة البحثية</a:t>
            </a:r>
          </a:p>
        </p:txBody>
      </p:sp>
      <p:sp>
        <p:nvSpPr>
          <p:cNvPr id="20" name="TextBox 19">
            <a:extLst>
              <a:ext uri="{FF2B5EF4-FFF2-40B4-BE49-F238E27FC236}">
                <a16:creationId xmlns:a16="http://schemas.microsoft.com/office/drawing/2014/main" id="{F7B46B91-3CDF-4738-8A63-58D12EA9D86B}"/>
              </a:ext>
            </a:extLst>
          </p:cNvPr>
          <p:cNvSpPr txBox="1"/>
          <p:nvPr/>
        </p:nvSpPr>
        <p:spPr>
          <a:xfrm>
            <a:off x="8013848" y="2542355"/>
            <a:ext cx="3429381"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توفير الباحثين المؤهلين</a:t>
            </a:r>
          </a:p>
        </p:txBody>
      </p:sp>
      <p:sp>
        <p:nvSpPr>
          <p:cNvPr id="26" name="TextBox 25">
            <a:extLst>
              <a:ext uri="{FF2B5EF4-FFF2-40B4-BE49-F238E27FC236}">
                <a16:creationId xmlns:a16="http://schemas.microsoft.com/office/drawing/2014/main" id="{0A5675E9-D305-432A-8A06-656A732381A7}"/>
              </a:ext>
            </a:extLst>
          </p:cNvPr>
          <p:cNvSpPr txBox="1"/>
          <p:nvPr/>
        </p:nvSpPr>
        <p:spPr>
          <a:xfrm>
            <a:off x="231007" y="2736758"/>
            <a:ext cx="4032668"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توفير البيئة البحثية المناسبة</a:t>
            </a:r>
          </a:p>
        </p:txBody>
      </p:sp>
      <p:sp>
        <p:nvSpPr>
          <p:cNvPr id="29" name="TextBox 28">
            <a:extLst>
              <a:ext uri="{FF2B5EF4-FFF2-40B4-BE49-F238E27FC236}">
                <a16:creationId xmlns:a16="http://schemas.microsoft.com/office/drawing/2014/main" id="{8B078281-AE2A-4CD2-8DCC-45068AAECDEF}"/>
              </a:ext>
            </a:extLst>
          </p:cNvPr>
          <p:cNvSpPr txBox="1"/>
          <p:nvPr/>
        </p:nvSpPr>
        <p:spPr>
          <a:xfrm>
            <a:off x="3692176" y="1369794"/>
            <a:ext cx="4285417"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وجود سياسة بحثية رشيدة</a:t>
            </a:r>
          </a:p>
        </p:txBody>
      </p:sp>
      <p:sp>
        <p:nvSpPr>
          <p:cNvPr id="31" name="Teardrop 30">
            <a:extLst>
              <a:ext uri="{FF2B5EF4-FFF2-40B4-BE49-F238E27FC236}">
                <a16:creationId xmlns:a16="http://schemas.microsoft.com/office/drawing/2014/main" id="{830E9FFC-7409-414A-8670-BF88DA686E6E}"/>
              </a:ext>
            </a:extLst>
          </p:cNvPr>
          <p:cNvSpPr/>
          <p:nvPr/>
        </p:nvSpPr>
        <p:spPr>
          <a:xfrm rot="5400000">
            <a:off x="4251959" y="2226777"/>
            <a:ext cx="949254" cy="949254"/>
          </a:xfrm>
          <a:prstGeom prst="teardrop">
            <a:avLst>
              <a:gd name="adj" fmla="val 131554"/>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32" name="Teardrop 31">
            <a:extLst>
              <a:ext uri="{FF2B5EF4-FFF2-40B4-BE49-F238E27FC236}">
                <a16:creationId xmlns:a16="http://schemas.microsoft.com/office/drawing/2014/main" id="{96EB9849-1CA6-46BF-9674-38D7016D42D8}"/>
              </a:ext>
            </a:extLst>
          </p:cNvPr>
          <p:cNvSpPr/>
          <p:nvPr/>
        </p:nvSpPr>
        <p:spPr>
          <a:xfrm rot="16200000" flipH="1">
            <a:off x="7028339" y="2268869"/>
            <a:ext cx="949254" cy="949254"/>
          </a:xfrm>
          <a:prstGeom prst="teardrop">
            <a:avLst>
              <a:gd name="adj" fmla="val 13155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35" name="Teardrop 34">
            <a:extLst>
              <a:ext uri="{FF2B5EF4-FFF2-40B4-BE49-F238E27FC236}">
                <a16:creationId xmlns:a16="http://schemas.microsoft.com/office/drawing/2014/main" id="{52C6FDFE-F410-4186-BE19-8A7AD6666DC0}"/>
              </a:ext>
            </a:extLst>
          </p:cNvPr>
          <p:cNvSpPr/>
          <p:nvPr/>
        </p:nvSpPr>
        <p:spPr>
          <a:xfrm rot="2700000">
            <a:off x="3687779" y="3425235"/>
            <a:ext cx="949254" cy="949254"/>
          </a:xfrm>
          <a:prstGeom prst="teardrop">
            <a:avLst>
              <a:gd name="adj" fmla="val 13155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sp>
        <p:nvSpPr>
          <p:cNvPr id="41" name="TextBox 40">
            <a:extLst>
              <a:ext uri="{FF2B5EF4-FFF2-40B4-BE49-F238E27FC236}">
                <a16:creationId xmlns:a16="http://schemas.microsoft.com/office/drawing/2014/main" id="{3418555A-DEDC-4C4E-8C6C-D9EA1B84B293}"/>
              </a:ext>
            </a:extLst>
          </p:cNvPr>
          <p:cNvSpPr txBox="1"/>
          <p:nvPr/>
        </p:nvSpPr>
        <p:spPr>
          <a:xfrm>
            <a:off x="1011675" y="4204758"/>
            <a:ext cx="2414514" cy="46166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توفير التمويل</a:t>
            </a:r>
          </a:p>
        </p:txBody>
      </p:sp>
      <p:sp>
        <p:nvSpPr>
          <p:cNvPr id="42" name="Teardrop 41">
            <a:extLst>
              <a:ext uri="{FF2B5EF4-FFF2-40B4-BE49-F238E27FC236}">
                <a16:creationId xmlns:a16="http://schemas.microsoft.com/office/drawing/2014/main" id="{423AD03B-E0DB-4BF6-8D64-19C09A7192C5}"/>
              </a:ext>
            </a:extLst>
          </p:cNvPr>
          <p:cNvSpPr/>
          <p:nvPr/>
        </p:nvSpPr>
        <p:spPr>
          <a:xfrm rot="16200000" flipH="1">
            <a:off x="7860148" y="3317799"/>
            <a:ext cx="949254" cy="949254"/>
          </a:xfrm>
          <a:prstGeom prst="teardrop">
            <a:avLst>
              <a:gd name="adj" fmla="val 131554"/>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latin typeface="Alexandria" pitchFamily="2" charset="-78"/>
            </a:endParaRPr>
          </a:p>
        </p:txBody>
      </p:sp>
      <p:pic>
        <p:nvPicPr>
          <p:cNvPr id="17" name="Graphic 21">
            <a:extLst>
              <a:ext uri="{FF2B5EF4-FFF2-40B4-BE49-F238E27FC236}">
                <a16:creationId xmlns:a16="http://schemas.microsoft.com/office/drawing/2014/main" id="{C7FAC81F-9732-11E1-24B2-B364AEBB52A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25889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2BF2D-B336-A48B-C80B-4D4BB9DABB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23B60A-189E-F21A-836C-283D6A09C850}"/>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3A0C79D-AAB5-8A3A-45F4-244A3DEE7656}"/>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B18D8E4-AD86-029B-BE77-B8979860293F}"/>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AFB600C-1963-FA2F-5A6A-586A74B8E8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86C646F-EE9D-4021-B249-1DED413D91EE}"/>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معوقات البحث العلمي </a:t>
            </a:r>
          </a:p>
        </p:txBody>
      </p:sp>
      <p:sp>
        <p:nvSpPr>
          <p:cNvPr id="4" name="TextBox 47">
            <a:extLst>
              <a:ext uri="{FF2B5EF4-FFF2-40B4-BE49-F238E27FC236}">
                <a16:creationId xmlns:a16="http://schemas.microsoft.com/office/drawing/2014/main" id="{FCE68449-F5DE-6006-849B-24B2025253F6}"/>
              </a:ext>
            </a:extLst>
          </p:cNvPr>
          <p:cNvSpPr txBox="1"/>
          <p:nvPr/>
        </p:nvSpPr>
        <p:spPr>
          <a:xfrm>
            <a:off x="1048754" y="1565118"/>
            <a:ext cx="10224798" cy="491358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ضعف القناعة بدور البحث العلمي في التنمية: </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ما زالت بعض القيادات لا ترى البحث العلمي كأداة أساسية لصناعة القرار وحل المشكلات.</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قصور التمويل وعدم استدامته: </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المخصصات المالية للبحث العلمي محدودة وغير مستقرة، ولا تغطي متطلبات المشاريع البحثية الحديثة.</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غياب سياسات وخطط وطنية واضحة للبحث العلمي: </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ضعف وجود استراتيجية بحثية تحدد الأولويات، وتقيس الأثر، وتربط التمويل بالنتائج.</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ضعف ارتباط البحث العلمي باحتياجات المجتمع وسوق العمل: </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أحيانًا تُنجز الأبحاث لأهداف أكاديمية بحتة دون توظيفها لحل مشكلات واقعية.</a:t>
            </a:r>
          </a:p>
        </p:txBody>
      </p:sp>
    </p:spTree>
    <p:extLst>
      <p:ext uri="{BB962C8B-B14F-4D97-AF65-F5344CB8AC3E}">
        <p14:creationId xmlns:p14="http://schemas.microsoft.com/office/powerpoint/2010/main" val="60778122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E9728-D091-B3AA-B892-DBB5D4D6E7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30F9A5-1C92-EA38-F6F1-F26DB949109C}"/>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496C092-F812-691C-E517-3A382D246BD4}"/>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759BCB4-305E-AA34-EC67-51EAFBB128FC}"/>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9360F58-481C-5EB8-01E8-138953D6D2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ABA1F43-0411-D898-4180-3E79B4758756}"/>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تابع: معوقات البحث العلمي </a:t>
            </a:r>
          </a:p>
        </p:txBody>
      </p:sp>
      <p:sp>
        <p:nvSpPr>
          <p:cNvPr id="4" name="TextBox 47">
            <a:extLst>
              <a:ext uri="{FF2B5EF4-FFF2-40B4-BE49-F238E27FC236}">
                <a16:creationId xmlns:a16="http://schemas.microsoft.com/office/drawing/2014/main" id="{91E457F8-7DEF-92B4-9E05-C44D9CC6E6DB}"/>
              </a:ext>
            </a:extLst>
          </p:cNvPr>
          <p:cNvSpPr txBox="1"/>
          <p:nvPr/>
        </p:nvSpPr>
        <p:spPr>
          <a:xfrm>
            <a:off x="1048754" y="1421191"/>
            <a:ext cx="10224798" cy="491358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البيروقراطية وتعقيد الإجراءات الإدارية:</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طول الموافقات والروتين يعيق تنفيذ المشاريع ويؤخر شراء الأجهزة وتسهيل العمل الميداني.</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نقص البنية التحتية والتجهيزات البحثية:</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ضعف المختبرات، قواعد البيانات، البرمجيات العلمية، والمكتبات المتخصصة.</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ضعف الكفاءات البحثية والتدريب المنهجي:</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الحاجة إلى تطوير مهارات التصميم البحثي، التحليل الإحصائي/النوعي، والكتابة العلمية والنشر.</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lang="ar-EG" sz="1600" b="1" dirty="0">
                <a:latin typeface="Alexandria" pitchFamily="2" charset="-78"/>
                <a:cs typeface="Alexandria" pitchFamily="2" charset="-78"/>
              </a:rPr>
              <a:t>هجرة العقول وضعف الحوافز:</a:t>
            </a:r>
          </a:p>
          <a:p>
            <a:pPr marR="0" lvl="0" algn="just" defTabSz="914400" rtl="1" eaLnBrk="1" fontAlgn="auto" latinLnBrk="0" hangingPunct="1">
              <a:lnSpc>
                <a:spcPct val="250000"/>
              </a:lnSpc>
              <a:spcBef>
                <a:spcPts val="0"/>
              </a:spcBef>
              <a:spcAft>
                <a:spcPts val="0"/>
              </a:spcAft>
              <a:buClr>
                <a:srgbClr val="00AEEF"/>
              </a:buClr>
              <a:buSzTx/>
              <a:tabLst/>
              <a:defRPr/>
            </a:pPr>
            <a:r>
              <a:rPr lang="ar-EG" sz="1600" dirty="0">
                <a:latin typeface="Alexandria" pitchFamily="2" charset="-78"/>
                <a:cs typeface="Alexandria" pitchFamily="2" charset="-78"/>
              </a:rPr>
              <a:t>قلة الدعم والمكافآت وفرص التقدم العلمي يدفع الباحثين للبحث عن بيئات أكثر جذبًا.</a:t>
            </a:r>
          </a:p>
        </p:txBody>
      </p:sp>
    </p:spTree>
    <p:extLst>
      <p:ext uri="{BB962C8B-B14F-4D97-AF65-F5344CB8AC3E}">
        <p14:creationId xmlns:p14="http://schemas.microsoft.com/office/powerpoint/2010/main" val="400482049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0150E-638F-4521-25D0-CD108E443F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C6DF37-2D6E-CCCA-BEA8-026E30FDA872}"/>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5A99FA3-A4B0-3FAB-E0D3-BC84B32E7CFA}"/>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00419EC-B281-3209-F070-F4060BA68201}"/>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86B7960-AC36-A286-E18D-6D80BFCEBD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A823E-2F7F-0808-114C-11395FDB9052}"/>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رؤى وأفكار لتطوير البحث العلمي في مؤسسات التعليم العالي</a:t>
            </a:r>
          </a:p>
        </p:txBody>
      </p:sp>
      <p:sp>
        <p:nvSpPr>
          <p:cNvPr id="4" name="TextBox 47">
            <a:extLst>
              <a:ext uri="{FF2B5EF4-FFF2-40B4-BE49-F238E27FC236}">
                <a16:creationId xmlns:a16="http://schemas.microsoft.com/office/drawing/2014/main" id="{9E5D9082-D171-0E2D-3EB0-4CB199DD188E}"/>
              </a:ext>
            </a:extLst>
          </p:cNvPr>
          <p:cNvSpPr txBox="1"/>
          <p:nvPr/>
        </p:nvSpPr>
        <p:spPr>
          <a:xfrm>
            <a:off x="1048754" y="1509041"/>
            <a:ext cx="10224798" cy="491358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تحديد أولويات بحثية وطنية/مؤسسية:</a:t>
            </a:r>
          </a:p>
          <a:p>
            <a:pPr lvl="0" algn="just" rtl="1">
              <a:lnSpc>
                <a:spcPct val="250000"/>
              </a:lnSpc>
              <a:buClr>
                <a:srgbClr val="00AEEF"/>
              </a:buClr>
              <a:defRPr/>
            </a:pPr>
            <a:r>
              <a:rPr lang="ar-EG" sz="1600" dirty="0">
                <a:latin typeface="Alexandria" pitchFamily="2" charset="-78"/>
                <a:cs typeface="Alexandria" pitchFamily="2" charset="-78"/>
              </a:rPr>
              <a:t>تنطلق من احتياجات المجتمع الفعلية وخطط التنمية والقطاعات الاقتصادية.</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زيادة التمويل وتخصيص ميزانية مستقلة للبحث العلمي:</a:t>
            </a:r>
          </a:p>
          <a:p>
            <a:pPr lvl="0" algn="just" rtl="1">
              <a:lnSpc>
                <a:spcPct val="250000"/>
              </a:lnSpc>
              <a:buClr>
                <a:srgbClr val="00AEEF"/>
              </a:buClr>
              <a:defRPr/>
            </a:pPr>
            <a:r>
              <a:rPr lang="ar-EG" sz="1600" dirty="0">
                <a:latin typeface="Alexandria" pitchFamily="2" charset="-78"/>
                <a:cs typeface="Alexandria" pitchFamily="2" charset="-78"/>
              </a:rPr>
              <a:t>مع ضمان الاستمرارية وربط جزء من الدعم بالمخرجات والأثر.</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بناء منظومة حوكمة واضحة للبحث العلمي:</a:t>
            </a:r>
          </a:p>
          <a:p>
            <a:pPr lvl="0" algn="just" rtl="1">
              <a:lnSpc>
                <a:spcPct val="250000"/>
              </a:lnSpc>
              <a:buClr>
                <a:srgbClr val="00AEEF"/>
              </a:buClr>
              <a:defRPr/>
            </a:pPr>
            <a:r>
              <a:rPr lang="ar-EG" sz="1600" dirty="0">
                <a:latin typeface="Alexandria" pitchFamily="2" charset="-78"/>
                <a:cs typeface="Alexandria" pitchFamily="2" charset="-78"/>
              </a:rPr>
              <a:t>تشمل سياسات، لجان أخلاقيات، مؤشرات أداء، وقواعد شفافة لتوزيع الدعم.</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عزيز الشراكة مع القطاع الخاص والصناعة:</a:t>
            </a:r>
          </a:p>
          <a:p>
            <a:pPr lvl="0" algn="just" rtl="1">
              <a:lnSpc>
                <a:spcPct val="250000"/>
              </a:lnSpc>
              <a:buClr>
                <a:srgbClr val="00AEEF"/>
              </a:buClr>
              <a:defRPr/>
            </a:pPr>
            <a:r>
              <a:rPr lang="ar-EG" sz="1600" dirty="0">
                <a:latin typeface="Alexandria" pitchFamily="2" charset="-78"/>
                <a:cs typeface="Alexandria" pitchFamily="2" charset="-78"/>
              </a:rPr>
              <a:t>عبر مشاريع مشتركة، حاضنات، تمويل تنافسي، وحوافز ضريبية/تشجيعية.</a:t>
            </a:r>
          </a:p>
        </p:txBody>
      </p:sp>
    </p:spTree>
    <p:extLst>
      <p:ext uri="{BB962C8B-B14F-4D97-AF65-F5344CB8AC3E}">
        <p14:creationId xmlns:p14="http://schemas.microsoft.com/office/powerpoint/2010/main" val="195831046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B5FD8-C7FC-10C8-5F50-386028E601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A3355-16CF-8103-6C35-CA46C84F5710}"/>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DC3549F-BC99-3F12-94CF-6AD74C94D9B5}"/>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9377A12-4A11-1BD6-4369-E990F6A16958}"/>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02E5F44-FDE7-801F-B496-86B5C7421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C4C79B2-0A14-D539-61DA-EFD3BA34AC21}"/>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تابع: رؤى وأفكار لتطوير البحث العلمي في مؤسسات التعليم العالي</a:t>
            </a:r>
          </a:p>
        </p:txBody>
      </p:sp>
      <p:sp>
        <p:nvSpPr>
          <p:cNvPr id="4" name="TextBox 47">
            <a:extLst>
              <a:ext uri="{FF2B5EF4-FFF2-40B4-BE49-F238E27FC236}">
                <a16:creationId xmlns:a16="http://schemas.microsoft.com/office/drawing/2014/main" id="{4EA0E110-EA09-C17A-BF8E-A17CACA3E985}"/>
              </a:ext>
            </a:extLst>
          </p:cNvPr>
          <p:cNvSpPr txBox="1"/>
          <p:nvPr/>
        </p:nvSpPr>
        <p:spPr>
          <a:xfrm>
            <a:off x="1048754" y="1509041"/>
            <a:ext cx="10224798" cy="491358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تحسين البيئة الجامعية الداعمة للبحث:</a:t>
            </a:r>
          </a:p>
          <a:p>
            <a:pPr lvl="0" algn="just" rtl="1">
              <a:lnSpc>
                <a:spcPct val="250000"/>
              </a:lnSpc>
              <a:buClr>
                <a:srgbClr val="00AEEF"/>
              </a:buClr>
              <a:defRPr/>
            </a:pPr>
            <a:r>
              <a:rPr lang="ar-EG" sz="1600" dirty="0">
                <a:latin typeface="Alexandria" pitchFamily="2" charset="-78"/>
                <a:cs typeface="Alexandria" pitchFamily="2" charset="-78"/>
              </a:rPr>
              <a:t>تخفيف الأعباء التدريسية عن الباحثين، وتوفير وقت بحثي معتمد.</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تطوير مراكز بحث وتميّز متخصصة:</a:t>
            </a:r>
          </a:p>
          <a:p>
            <a:pPr lvl="0" algn="just" rtl="1">
              <a:lnSpc>
                <a:spcPct val="250000"/>
              </a:lnSpc>
              <a:buClr>
                <a:srgbClr val="00AEEF"/>
              </a:buClr>
              <a:defRPr/>
            </a:pPr>
            <a:r>
              <a:rPr lang="ar-EG" sz="1600" dirty="0">
                <a:latin typeface="Alexandria" pitchFamily="2" charset="-78"/>
                <a:cs typeface="Alexandria" pitchFamily="2" charset="-78"/>
              </a:rPr>
              <a:t>تركّز على مجالات استراتيجية (الصحة، الطاقة، التقنية، التربية، الاقتصاد…).</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رفع كفاءة الباحثين وطلبة الدراسات العليا:</a:t>
            </a:r>
          </a:p>
          <a:p>
            <a:pPr lvl="0" algn="just" rtl="1">
              <a:lnSpc>
                <a:spcPct val="250000"/>
              </a:lnSpc>
              <a:buClr>
                <a:srgbClr val="00AEEF"/>
              </a:buClr>
              <a:defRPr/>
            </a:pPr>
            <a:r>
              <a:rPr lang="ar-EG" sz="1600" dirty="0">
                <a:latin typeface="Alexandria" pitchFamily="2" charset="-78"/>
                <a:cs typeface="Alexandria" pitchFamily="2" charset="-78"/>
              </a:rPr>
              <a:t>عبر برامج تدريب في المنهجيات، التحليل، أدوات القياس، والنشر العلمي.</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توفير مصادر معرفية وقواعد بيانات حديثة:</a:t>
            </a:r>
          </a:p>
          <a:p>
            <a:pPr lvl="0" algn="just" rtl="1">
              <a:lnSpc>
                <a:spcPct val="250000"/>
              </a:lnSpc>
              <a:buClr>
                <a:srgbClr val="00AEEF"/>
              </a:buClr>
              <a:defRPr/>
            </a:pPr>
            <a:r>
              <a:rPr lang="ar-EG" sz="1600" dirty="0">
                <a:latin typeface="Alexandria" pitchFamily="2" charset="-78"/>
                <a:cs typeface="Alexandria" pitchFamily="2" charset="-78"/>
              </a:rPr>
              <a:t>اشتراكات مؤسسية، مستودعات رقمية، ودعم الوصول المفتوح.</a:t>
            </a:r>
          </a:p>
        </p:txBody>
      </p:sp>
    </p:spTree>
    <p:extLst>
      <p:ext uri="{BB962C8B-B14F-4D97-AF65-F5344CB8AC3E}">
        <p14:creationId xmlns:p14="http://schemas.microsoft.com/office/powerpoint/2010/main" val="144626463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A0CE8-0984-734B-5199-81F5AA32D0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552086-256F-AD27-C6FC-BA824894B883}"/>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38CF608-72BC-F154-5AC3-5705A99E1ED5}"/>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F16D0B3-CA0B-485B-BA25-044E8A163554}"/>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2A5016D-2E78-5BC8-D508-24566D6B97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3A19290-7D0E-2F8B-706D-45A591FDEBF3}"/>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تابع: رؤى وأفكار لتطوير البحث العلمي في مؤسسات التعليم العالي</a:t>
            </a:r>
          </a:p>
        </p:txBody>
      </p:sp>
      <p:sp>
        <p:nvSpPr>
          <p:cNvPr id="4" name="TextBox 47">
            <a:extLst>
              <a:ext uri="{FF2B5EF4-FFF2-40B4-BE49-F238E27FC236}">
                <a16:creationId xmlns:a16="http://schemas.microsoft.com/office/drawing/2014/main" id="{AD476521-8D7B-5C85-5A4A-55928E7D48B8}"/>
              </a:ext>
            </a:extLst>
          </p:cNvPr>
          <p:cNvSpPr txBox="1"/>
          <p:nvPr/>
        </p:nvSpPr>
        <p:spPr>
          <a:xfrm>
            <a:off x="1048754" y="1509041"/>
            <a:ext cx="10224798" cy="491358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تشجيع النشر العلمي والتحكيم ودعم اللغة العلمية:</a:t>
            </a:r>
          </a:p>
          <a:p>
            <a:pPr lvl="0" algn="just" rtl="1">
              <a:lnSpc>
                <a:spcPct val="250000"/>
              </a:lnSpc>
              <a:buClr>
                <a:srgbClr val="00AEEF"/>
              </a:buClr>
              <a:defRPr/>
            </a:pPr>
            <a:r>
              <a:rPr lang="ar-EG" sz="1600" dirty="0">
                <a:latin typeface="Alexandria" pitchFamily="2" charset="-78"/>
                <a:cs typeface="Alexandria" pitchFamily="2" charset="-78"/>
              </a:rPr>
              <a:t>توفير دعم مالي للنشر، وتقديم خدمات تدقيق لغوي ومنهجي وإحصائي.</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استقطاب الكفاءات والحد من هجرة العقول:</a:t>
            </a:r>
          </a:p>
          <a:p>
            <a:pPr lvl="0" algn="just" rtl="1">
              <a:lnSpc>
                <a:spcPct val="250000"/>
              </a:lnSpc>
              <a:buClr>
                <a:srgbClr val="00AEEF"/>
              </a:buClr>
              <a:defRPr/>
            </a:pPr>
            <a:r>
              <a:rPr lang="ar-EG" sz="1600" dirty="0">
                <a:latin typeface="Alexandria" pitchFamily="2" charset="-78"/>
                <a:cs typeface="Alexandria" pitchFamily="2" charset="-78"/>
              </a:rPr>
              <a:t>حوافز مالية ومعنوية، مسارات ترقي واضحة، وبرامج زمالة بحثية.</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تعزيز ثقافة الابتكار وريادة الأعمال البحثية:</a:t>
            </a:r>
          </a:p>
          <a:p>
            <a:pPr lvl="0" algn="just" rtl="1">
              <a:lnSpc>
                <a:spcPct val="250000"/>
              </a:lnSpc>
              <a:buClr>
                <a:srgbClr val="00AEEF"/>
              </a:buClr>
              <a:defRPr/>
            </a:pPr>
            <a:r>
              <a:rPr lang="ar-EG" sz="1600" dirty="0">
                <a:latin typeface="Alexandria" pitchFamily="2" charset="-78"/>
                <a:cs typeface="Alexandria" pitchFamily="2" charset="-78"/>
              </a:rPr>
              <a:t>دعم براءات الاختراع، تحويل النتائج لمنتجات، وإنشاء مكاتب نقل التقنية.</a:t>
            </a:r>
          </a:p>
          <a:p>
            <a:pPr marL="285750" lvl="0" indent="-285750" algn="just" rtl="1">
              <a:lnSpc>
                <a:spcPct val="250000"/>
              </a:lnSpc>
              <a:buClr>
                <a:srgbClr val="00AEEF"/>
              </a:buClr>
              <a:buFont typeface="Wingdings" panose="05000000000000000000" pitchFamily="2" charset="2"/>
              <a:buChar char="v"/>
              <a:defRPr/>
            </a:pPr>
            <a:r>
              <a:rPr lang="ar-EG" sz="1600" b="1" dirty="0">
                <a:latin typeface="Alexandria" pitchFamily="2" charset="-78"/>
                <a:cs typeface="Alexandria" pitchFamily="2" charset="-78"/>
              </a:rPr>
              <a:t>تفعيل التعاون المحلي والدولي:</a:t>
            </a:r>
          </a:p>
          <a:p>
            <a:pPr lvl="0" algn="just" rtl="1">
              <a:lnSpc>
                <a:spcPct val="250000"/>
              </a:lnSpc>
              <a:buClr>
                <a:srgbClr val="00AEEF"/>
              </a:buClr>
              <a:defRPr/>
            </a:pPr>
            <a:r>
              <a:rPr lang="ar-EG" sz="1600" dirty="0">
                <a:latin typeface="Alexandria" pitchFamily="2" charset="-78"/>
                <a:cs typeface="Alexandria" pitchFamily="2" charset="-78"/>
              </a:rPr>
              <a:t>شراكات مع جامعات ومراكز عالمية، مشاريع مشتركة، وتبادل خبرات وبعثات قصيرة.</a:t>
            </a:r>
          </a:p>
        </p:txBody>
      </p:sp>
    </p:spTree>
    <p:extLst>
      <p:ext uri="{BB962C8B-B14F-4D97-AF65-F5344CB8AC3E}">
        <p14:creationId xmlns:p14="http://schemas.microsoft.com/office/powerpoint/2010/main" val="92133498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A2953-B8CA-2FAE-EC94-1AEE32D9A3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BF1A3B-3A0C-CEE1-8C03-850218CB1D9D}"/>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089D54-DB93-2C30-C958-0269919C0DD0}"/>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6B77C21-BB60-6F70-F7BF-67FAF990E95F}"/>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4712669-24F1-BDA9-38C3-201975F361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93A402D-ABBF-A57A-3970-67CB2BA5BE6D}"/>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صنع القرار في القيادة التربوية</a:t>
            </a:r>
          </a:p>
        </p:txBody>
      </p:sp>
      <p:sp>
        <p:nvSpPr>
          <p:cNvPr id="4" name="TextBox 47">
            <a:extLst>
              <a:ext uri="{FF2B5EF4-FFF2-40B4-BE49-F238E27FC236}">
                <a16:creationId xmlns:a16="http://schemas.microsoft.com/office/drawing/2014/main" id="{9ECA433E-888B-59C6-80E0-5319BF7A9987}"/>
              </a:ext>
            </a:extLst>
          </p:cNvPr>
          <p:cNvSpPr txBox="1"/>
          <p:nvPr/>
        </p:nvSpPr>
        <p:spPr>
          <a:xfrm>
            <a:off x="1048754" y="1523297"/>
            <a:ext cx="10224798" cy="491358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rtl="1">
              <a:lnSpc>
                <a:spcPct val="250000"/>
              </a:lnSpc>
              <a:buClr>
                <a:srgbClr val="00AEEF"/>
              </a:buClr>
              <a:defRPr/>
            </a:pPr>
            <a:r>
              <a:rPr lang="ar-EG" sz="1600" b="1" dirty="0">
                <a:solidFill>
                  <a:schemeClr val="accent2">
                    <a:lumMod val="75000"/>
                  </a:schemeClr>
                </a:solidFill>
                <a:latin typeface="Alexandria" pitchFamily="2" charset="-78"/>
                <a:cs typeface="Alexandria" pitchFamily="2" charset="-78"/>
              </a:rPr>
              <a:t>صنع القرار التربوي: </a:t>
            </a:r>
            <a:r>
              <a:rPr lang="ar-EG" sz="1600" dirty="0">
                <a:latin typeface="Alexandria" pitchFamily="2" charset="-78"/>
                <a:cs typeface="Alexandria" pitchFamily="2" charset="-78"/>
              </a:rPr>
              <a:t>هو عملية منهجية يختار فيها القائد أفضل البدائل المتاحة لمعالجة مشكلة أو تطوير أداء، اعتمادًا على البيانات والأدلة العلمية</a:t>
            </a:r>
            <a:r>
              <a:rPr lang="ar-EG" sz="1600" b="1" dirty="0">
                <a:latin typeface="Alexandria" pitchFamily="2" charset="-78"/>
                <a:cs typeface="Alexandria" pitchFamily="2" charset="-78"/>
              </a:rPr>
              <a:t>.</a:t>
            </a:r>
          </a:p>
          <a:p>
            <a:pPr lvl="0" algn="just" rtl="1">
              <a:lnSpc>
                <a:spcPct val="250000"/>
              </a:lnSpc>
              <a:buClr>
                <a:srgbClr val="00AEEF"/>
              </a:buClr>
              <a:defRPr/>
            </a:pPr>
            <a:r>
              <a:rPr lang="ar-EG" sz="1600" b="1" dirty="0">
                <a:solidFill>
                  <a:srgbClr val="00B0F0"/>
                </a:solidFill>
                <a:latin typeface="Alexandria" pitchFamily="2" charset="-78"/>
                <a:cs typeface="Alexandria" pitchFamily="2" charset="-78"/>
              </a:rPr>
              <a:t>يتضمن:</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تحديد المشكلة بدقة.</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جمع المعلومات والبيانات.</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تحليل البدائل المتاحة.</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اختيار الحل الأنسب.</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متابعة التنفيذ وتقويم النتائج.</a:t>
            </a:r>
          </a:p>
        </p:txBody>
      </p:sp>
      <p:pic>
        <p:nvPicPr>
          <p:cNvPr id="6" name="Picture 5">
            <a:extLst>
              <a:ext uri="{FF2B5EF4-FFF2-40B4-BE49-F238E27FC236}">
                <a16:creationId xmlns:a16="http://schemas.microsoft.com/office/drawing/2014/main" id="{E6AB1081-40C9-69FE-4906-A383E3D7993F}"/>
              </a:ext>
            </a:extLst>
          </p:cNvPr>
          <p:cNvPicPr>
            <a:picLocks noChangeAspect="1"/>
          </p:cNvPicPr>
          <p:nvPr/>
        </p:nvPicPr>
        <p:blipFill>
          <a:blip r:embed="rId3"/>
          <a:stretch>
            <a:fillRect/>
          </a:stretch>
        </p:blipFill>
        <p:spPr>
          <a:xfrm>
            <a:off x="1127448" y="3088361"/>
            <a:ext cx="3404398" cy="240680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699341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EF57B-EB68-4CAB-FD37-62EF82290A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15087A-8D2F-7C5C-BFDC-D36B9C79EEA7}"/>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CBF01D8-9441-A5E4-D518-3066D849C20B}"/>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A0DECF-D895-96C4-E800-3370541E0F44}"/>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BF9C2F1-4C7B-AB4B-3F80-791E2A9D63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5F9B8B5-9116-B937-5D72-CD1AAA7773E4}"/>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العلاقة بين البحث العلمي وصنع القرار</a:t>
            </a:r>
          </a:p>
        </p:txBody>
      </p:sp>
      <p:sp>
        <p:nvSpPr>
          <p:cNvPr id="4" name="TextBox 47">
            <a:extLst>
              <a:ext uri="{FF2B5EF4-FFF2-40B4-BE49-F238E27FC236}">
                <a16:creationId xmlns:a16="http://schemas.microsoft.com/office/drawing/2014/main" id="{7CF75837-EF90-07D6-1B47-E7D59401A69E}"/>
              </a:ext>
            </a:extLst>
          </p:cNvPr>
          <p:cNvSpPr txBox="1"/>
          <p:nvPr/>
        </p:nvSpPr>
        <p:spPr>
          <a:xfrm>
            <a:off x="1048754" y="1816818"/>
            <a:ext cx="10224798" cy="429803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rtl="1">
              <a:lnSpc>
                <a:spcPct val="250000"/>
              </a:lnSpc>
              <a:buClr>
                <a:srgbClr val="00AEEF"/>
              </a:buClr>
              <a:defRPr/>
            </a:pPr>
            <a:r>
              <a:rPr lang="ar-EG" sz="1600" b="1" dirty="0">
                <a:solidFill>
                  <a:schemeClr val="accent2">
                    <a:lumMod val="75000"/>
                  </a:schemeClr>
                </a:solidFill>
                <a:latin typeface="Alexandria" pitchFamily="2" charset="-78"/>
                <a:cs typeface="Alexandria" pitchFamily="2" charset="-78"/>
              </a:rPr>
              <a:t>يساعد البحث العلمي القائد التربوي على:</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فهم المشكلات التعليمية بعمق.</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تقليل القرارات العشوائية أو المبنية على الانطباع الشخصي.</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التنبؤ بنتائج القرارات قبل تطبيقها.</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اختيار استراتيجيات تدريس وإدارة قائمة على الأدلة.</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قياس أثر القرارات وتحسينها باستمرار.</a:t>
            </a:r>
          </a:p>
          <a:p>
            <a:pPr lvl="0" algn="ctr" rtl="1">
              <a:lnSpc>
                <a:spcPct val="250000"/>
              </a:lnSpc>
              <a:buClr>
                <a:srgbClr val="00AEEF"/>
              </a:buClr>
              <a:defRPr/>
            </a:pPr>
            <a:r>
              <a:rPr lang="ar-EG" sz="1600" b="1" dirty="0">
                <a:solidFill>
                  <a:srgbClr val="173F5F"/>
                </a:solidFill>
                <a:latin typeface="Alexandria" pitchFamily="2" charset="-78"/>
                <a:cs typeface="Alexandria" pitchFamily="2" charset="-78"/>
              </a:rPr>
              <a:t>القرار الجيد = بيانات دقيقة + تحليل علمي + رؤية قيادية.</a:t>
            </a:r>
          </a:p>
        </p:txBody>
      </p:sp>
      <p:pic>
        <p:nvPicPr>
          <p:cNvPr id="6" name="Picture 5">
            <a:extLst>
              <a:ext uri="{FF2B5EF4-FFF2-40B4-BE49-F238E27FC236}">
                <a16:creationId xmlns:a16="http://schemas.microsoft.com/office/drawing/2014/main" id="{F7800CFC-9690-7EAE-DCB1-E6C39BC74F50}"/>
              </a:ext>
            </a:extLst>
          </p:cNvPr>
          <p:cNvPicPr>
            <a:picLocks noChangeAspect="1"/>
          </p:cNvPicPr>
          <p:nvPr/>
        </p:nvPicPr>
        <p:blipFill>
          <a:blip r:embed="rId3"/>
          <a:stretch>
            <a:fillRect/>
          </a:stretch>
        </p:blipFill>
        <p:spPr>
          <a:xfrm>
            <a:off x="921358" y="2780928"/>
            <a:ext cx="3358657" cy="2076611"/>
          </a:xfrm>
          <a:prstGeom prst="rect">
            <a:avLst/>
          </a:prstGeom>
        </p:spPr>
      </p:pic>
    </p:spTree>
    <p:extLst>
      <p:ext uri="{BB962C8B-B14F-4D97-AF65-F5344CB8AC3E}">
        <p14:creationId xmlns:p14="http://schemas.microsoft.com/office/powerpoint/2010/main" val="376899094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D9AFD-63B3-CFE0-B61C-6BA8641F9F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7D4E5C-3A4F-67EF-5178-14D8CD5F5B94}"/>
              </a:ext>
            </a:extLst>
          </p:cNvPr>
          <p:cNvSpPr/>
          <p:nvPr/>
        </p:nvSpPr>
        <p:spPr>
          <a:xfrm>
            <a:off x="2626179" y="500900"/>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7E039F2-57FF-F29F-EA3E-08E1549ADEB0}"/>
              </a:ext>
            </a:extLst>
          </p:cNvPr>
          <p:cNvSpPr/>
          <p:nvPr/>
        </p:nvSpPr>
        <p:spPr>
          <a:xfrm>
            <a:off x="7883147" y="1247432"/>
            <a:ext cx="4128422" cy="54368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D3B115-2680-B84A-8304-56E2FFB4CA33}"/>
              </a:ext>
            </a:extLst>
          </p:cNvPr>
          <p:cNvSpPr/>
          <p:nvPr/>
        </p:nvSpPr>
        <p:spPr>
          <a:xfrm>
            <a:off x="407368" y="1362831"/>
            <a:ext cx="11507570" cy="5234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13B0CF6-BC32-08CE-070A-03C64BB0C1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9E828F3-FF6B-2836-05C2-F5BE0474910A}"/>
              </a:ext>
            </a:extLst>
          </p:cNvPr>
          <p:cNvSpPr/>
          <p:nvPr/>
        </p:nvSpPr>
        <p:spPr>
          <a:xfrm>
            <a:off x="3296787" y="512788"/>
            <a:ext cx="63322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خطوات القرار التربوي المبني على البحث</a:t>
            </a:r>
          </a:p>
        </p:txBody>
      </p:sp>
      <p:sp>
        <p:nvSpPr>
          <p:cNvPr id="4" name="TextBox 47">
            <a:extLst>
              <a:ext uri="{FF2B5EF4-FFF2-40B4-BE49-F238E27FC236}">
                <a16:creationId xmlns:a16="http://schemas.microsoft.com/office/drawing/2014/main" id="{58F0A0FB-4033-C433-BAD5-C4C7F0CB9C42}"/>
              </a:ext>
            </a:extLst>
          </p:cNvPr>
          <p:cNvSpPr txBox="1"/>
          <p:nvPr/>
        </p:nvSpPr>
        <p:spPr>
          <a:xfrm>
            <a:off x="4007768" y="1831074"/>
            <a:ext cx="7193776" cy="429803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تحديد المشكلة أو التحدي.</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مراجعة الدراسات السابقة والخبرات المشابهة.</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جمع بيانات من الميدان (استبانة – مقابلة – ملاحظة).</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تحليل النتائج وتفسيرها.</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اختيار البديل الأفضل.</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تنفيذ القرار.</a:t>
            </a:r>
          </a:p>
          <a:p>
            <a:pPr marL="285750" lvl="0" indent="-285750" algn="just" rtl="1">
              <a:lnSpc>
                <a:spcPct val="250000"/>
              </a:lnSpc>
              <a:buClr>
                <a:srgbClr val="00AEEF"/>
              </a:buClr>
              <a:buFont typeface="Wingdings" panose="05000000000000000000" pitchFamily="2" charset="2"/>
              <a:buChar char="v"/>
              <a:defRPr/>
            </a:pPr>
            <a:r>
              <a:rPr lang="ar-EG" sz="1600" dirty="0">
                <a:latin typeface="Alexandria" pitchFamily="2" charset="-78"/>
                <a:cs typeface="Alexandria" pitchFamily="2" charset="-78"/>
              </a:rPr>
              <a:t>تقويم الأثر وإجراء التحسين.</a:t>
            </a:r>
            <a:endParaRPr lang="ar-EG" sz="1600" b="1" dirty="0">
              <a:solidFill>
                <a:srgbClr val="173F5F"/>
              </a:solidFill>
              <a:latin typeface="Alexandria" pitchFamily="2" charset="-78"/>
              <a:cs typeface="Alexandria" pitchFamily="2" charset="-78"/>
            </a:endParaRPr>
          </a:p>
        </p:txBody>
      </p:sp>
    </p:spTree>
    <p:extLst>
      <p:ext uri="{BB962C8B-B14F-4D97-AF65-F5344CB8AC3E}">
        <p14:creationId xmlns:p14="http://schemas.microsoft.com/office/powerpoint/2010/main" val="112957709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01850874-A88C-108E-DDB0-7438BFB4800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152CE573-96A5-1B77-3CBD-6C229D22519A}"/>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خاتمة</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6FE7786-EADC-B887-BA49-6E443A99B9C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D8A58FB6-D92C-C54A-8593-D0657C0167D8}"/>
              </a:ext>
            </a:extLst>
          </p:cNvPr>
          <p:cNvGrpSpPr/>
          <p:nvPr/>
        </p:nvGrpSpPr>
        <p:grpSpPr>
          <a:xfrm>
            <a:off x="324082" y="980728"/>
            <a:ext cx="11748217" cy="5760640"/>
            <a:chOff x="263352" y="1391987"/>
            <a:chExt cx="11748217" cy="5292254"/>
          </a:xfrm>
        </p:grpSpPr>
        <p:sp>
          <p:nvSpPr>
            <p:cNvPr id="4" name="Rectangle: Rounded Corners 3">
              <a:extLst>
                <a:ext uri="{FF2B5EF4-FFF2-40B4-BE49-F238E27FC236}">
                  <a16:creationId xmlns:a16="http://schemas.microsoft.com/office/drawing/2014/main" id="{9DA5C4FB-1B22-336E-76E9-476C7B62204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B3A6FA60-2480-4471-C565-072B0AE78B0D}"/>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D3BDB00-FCB4-427C-C6A0-973C235175D5}"/>
              </a:ext>
            </a:extLst>
          </p:cNvPr>
          <p:cNvSpPr/>
          <p:nvPr/>
        </p:nvSpPr>
        <p:spPr>
          <a:xfrm>
            <a:off x="736185" y="1708824"/>
            <a:ext cx="10644232" cy="403183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dirty="0">
                <a:solidFill>
                  <a:schemeClr val="tx1"/>
                </a:solidFill>
                <a:latin typeface="Alexandria" pitchFamily="2" charset="-78"/>
                <a:cs typeface="Alexandria" pitchFamily="2" charset="-78"/>
              </a:rPr>
              <a:t>ختامًا: يتضح</a:t>
            </a:r>
            <a:r>
              <a:rPr lang="ar-JO" sz="1600" dirty="0">
                <a:solidFill>
                  <a:schemeClr val="tx1"/>
                </a:solidFill>
                <a:latin typeface="Alexandria" pitchFamily="2" charset="-78"/>
                <a:cs typeface="Alexandria" pitchFamily="2" charset="-78"/>
              </a:rPr>
              <a:t> أن البحث العلمي يمثل أداة استراتيجية لصنع القرار في القيادة التربوية؛ فهو يزوّد القائد بالمعلومات الدقيقة، ويقلل من التحيز والعشوائية، ويساعد على تحليل المشكلات التعليمية وتحويلها إلى أسئلة قابلة للدراسة، ثم تقييم البدائل واختيار الحلول الأكثر فاعلية وفق الأدلة.</a:t>
            </a:r>
            <a:endParaRPr lang="ar-EG" sz="1600" dirty="0">
              <a:solidFill>
                <a:schemeClr val="tx1"/>
              </a:solidFill>
              <a:latin typeface="Alexandria" pitchFamily="2" charset="-78"/>
              <a:cs typeface="Alexandria" pitchFamily="2" charset="-78"/>
            </a:endParaRPr>
          </a:p>
          <a:p>
            <a:pPr algn="just" rtl="1" fontAlgn="base">
              <a:lnSpc>
                <a:spcPct val="200000"/>
              </a:lnSpc>
            </a:pPr>
            <a:endParaRPr lang="ar-EG" sz="1600" dirty="0">
              <a:solidFill>
                <a:schemeClr val="tx1"/>
              </a:solidFill>
              <a:latin typeface="Alexandria" pitchFamily="2" charset="-78"/>
              <a:cs typeface="Alexandria" pitchFamily="2" charset="-78"/>
            </a:endParaRPr>
          </a:p>
          <a:p>
            <a:pPr algn="just" rtl="1" fontAlgn="base">
              <a:lnSpc>
                <a:spcPct val="200000"/>
              </a:lnSpc>
            </a:pPr>
            <a:r>
              <a:rPr lang="ar-JO" sz="1600" dirty="0">
                <a:solidFill>
                  <a:schemeClr val="tx1"/>
                </a:solidFill>
                <a:latin typeface="Alexandria" pitchFamily="2" charset="-78"/>
                <a:cs typeface="Alexandria" pitchFamily="2" charset="-78"/>
              </a:rPr>
              <a:t>كما أن تطوير البحث العلمي في مؤسسات التعليم العالي يتطلب بيئة داعمة تشمل تمويلًا مستدامًا، وبنية تحتية معرفية وتقنية، وتدريبًا منهجيًا للباحثين، وشراكات فاعلة مع المجتمع والقطاع الخاص. وكلما استندت القرارات التربوية إلى الأدلة العلمية وتقييم الأثر، ارتفعت جودة التعليم وتحسنت المخرجات، وتعززت القدرة على تحقيق التنمية المستدامة وبناء مجتمع معرفي واعٍ.</a:t>
            </a:r>
            <a:endParaRPr lang="ar-EG" sz="1600" dirty="0">
              <a:solidFill>
                <a:schemeClr val="tx1"/>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2A8D51F-136E-AEF1-FFE6-48B0FC26542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E1C91AA-F274-206D-B36A-B56E092866AC}"/>
              </a:ext>
            </a:extLst>
          </p:cNvPr>
          <p:cNvPicPr>
            <a:picLocks noChangeAspect="1"/>
          </p:cNvPicPr>
          <p:nvPr/>
        </p:nvPicPr>
        <p:blipFill>
          <a:blip r:embed="rId5"/>
          <a:stretch>
            <a:fillRect/>
          </a:stretch>
        </p:blipFill>
        <p:spPr>
          <a:xfrm>
            <a:off x="0" y="5027733"/>
            <a:ext cx="1919689" cy="1919689"/>
          </a:xfrm>
          <a:prstGeom prst="ellipse">
            <a:avLst/>
          </a:prstGeom>
          <a:ln>
            <a:noFill/>
          </a:ln>
          <a:effectLst>
            <a:softEdge rad="112500"/>
          </a:effectLst>
        </p:spPr>
      </p:pic>
    </p:spTree>
    <p:custDataLst>
      <p:tags r:id="rId1"/>
    </p:custDataLst>
    <p:extLst>
      <p:ext uri="{BB962C8B-B14F-4D97-AF65-F5344CB8AC3E}">
        <p14:creationId xmlns:p14="http://schemas.microsoft.com/office/powerpoint/2010/main" val="1005528330"/>
      </p:ext>
    </p:extLst>
  </p:cSld>
  <p:clrMapOvr>
    <a:masterClrMapping/>
  </p:clrMapOvr>
  <mc:AlternateContent xmlns:mc="http://schemas.openxmlformats.org/markup-compatibility/2006" xmlns:p14="http://schemas.microsoft.com/office/powerpoint/2010/main">
    <mc:Choice Requires="p14">
      <p:transition spd="slow" p14:dur="2000" advTm="141840"/>
    </mc:Choice>
    <mc:Fallback xmlns="">
      <p:transition spd="slow" advTm="1418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5A0AB4-5E19-4D83-8409-59CEDDE018F8}">
  <ds:schemaRefs>
    <ds:schemaRef ds:uri="http://purl.org/dc/terms/"/>
    <ds:schemaRef ds:uri="http://schemas.microsoft.com/office/2006/documentManagement/types"/>
    <ds:schemaRef ds:uri="http://purl.org/dc/elements/1.1/"/>
    <ds:schemaRef ds:uri="http://schemas.openxmlformats.org/package/2006/metadata/core-properties"/>
    <ds:schemaRef ds:uri="49100919-8a76-4266-be0c-7dc583902cb4"/>
    <ds:schemaRef ds:uri="http://www.w3.org/XML/1998/namespace"/>
    <ds:schemaRef ds:uri="http://purl.org/dc/dcmitype/"/>
    <ds:schemaRef ds:uri="http://schemas.microsoft.com/office/infopath/2007/PartnerControls"/>
    <ds:schemaRef ds:uri="d13aca44-ef33-4cf4-9980-7f0b00e6eeb9"/>
    <ds:schemaRef ds:uri="http://schemas.microsoft.com/office/2006/metadata/properties"/>
  </ds:schemaRefs>
</ds:datastoreItem>
</file>

<file path=customXml/itemProps2.xml><?xml version="1.0" encoding="utf-8"?>
<ds:datastoreItem xmlns:ds="http://schemas.openxmlformats.org/officeDocument/2006/customXml" ds:itemID="{DB8074C7-313B-4F60-8B1F-26E475D042DB}"/>
</file>

<file path=customXml/itemProps3.xml><?xml version="1.0" encoding="utf-8"?>
<ds:datastoreItem xmlns:ds="http://schemas.openxmlformats.org/officeDocument/2006/customXml" ds:itemID="{850ABA5A-DC78-4AF7-8E1B-743888095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36844</TotalTime>
  <Words>3303</Words>
  <Application>Microsoft Office PowerPoint</Application>
  <PresentationFormat>Widescreen</PresentationFormat>
  <Paragraphs>362</Paragraphs>
  <Slides>39</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39</vt:i4>
      </vt:variant>
    </vt:vector>
  </HeadingPairs>
  <TitlesOfParts>
    <vt:vector size="49" baseType="lpstr">
      <vt:lpstr>Times New Roman</vt:lpstr>
      <vt:lpstr>Calibri Light</vt:lpstr>
      <vt:lpstr>Wingdings</vt:lpstr>
      <vt:lpstr>Arial</vt:lpstr>
      <vt:lpstr>Century Gothic</vt:lpstr>
      <vt:lpstr>Calibri</vt:lpstr>
      <vt:lpstr>Alexandria</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LENOVO</cp:lastModifiedBy>
  <cp:revision>346</cp:revision>
  <dcterms:created xsi:type="dcterms:W3CDTF">2023-04-29T09:08:23Z</dcterms:created>
  <dcterms:modified xsi:type="dcterms:W3CDTF">2026-02-18T00:31:37Z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