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1.xml" ContentType="application/vnd.openxmlformats-officedocument.presentationml.tags+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3"/>
  </p:notesMasterIdLst>
  <p:handoutMasterIdLst>
    <p:handoutMasterId r:id="rId34"/>
  </p:handoutMasterIdLst>
  <p:sldIdLst>
    <p:sldId id="303" r:id="rId5"/>
    <p:sldId id="901" r:id="rId6"/>
    <p:sldId id="906" r:id="rId7"/>
    <p:sldId id="908" r:id="rId8"/>
    <p:sldId id="909" r:id="rId9"/>
    <p:sldId id="911" r:id="rId10"/>
    <p:sldId id="912" r:id="rId11"/>
    <p:sldId id="914" r:id="rId12"/>
    <p:sldId id="913" r:id="rId13"/>
    <p:sldId id="915" r:id="rId14"/>
    <p:sldId id="916" r:id="rId15"/>
    <p:sldId id="917" r:id="rId16"/>
    <p:sldId id="918" r:id="rId17"/>
    <p:sldId id="920" r:id="rId18"/>
    <p:sldId id="924" r:id="rId19"/>
    <p:sldId id="922" r:id="rId20"/>
    <p:sldId id="925" r:id="rId21"/>
    <p:sldId id="926" r:id="rId22"/>
    <p:sldId id="927" r:id="rId23"/>
    <p:sldId id="928" r:id="rId24"/>
    <p:sldId id="929" r:id="rId25"/>
    <p:sldId id="930" r:id="rId26"/>
    <p:sldId id="931" r:id="rId27"/>
    <p:sldId id="932" r:id="rId28"/>
    <p:sldId id="933" r:id="rId29"/>
    <p:sldId id="934" r:id="rId30"/>
    <p:sldId id="923"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01"/>
            <p14:sldId id="906"/>
            <p14:sldId id="908"/>
            <p14:sldId id="909"/>
            <p14:sldId id="911"/>
            <p14:sldId id="912"/>
            <p14:sldId id="914"/>
            <p14:sldId id="913"/>
            <p14:sldId id="915"/>
            <p14:sldId id="916"/>
            <p14:sldId id="917"/>
            <p14:sldId id="918"/>
            <p14:sldId id="920"/>
            <p14:sldId id="924"/>
            <p14:sldId id="922"/>
            <p14:sldId id="925"/>
            <p14:sldId id="926"/>
            <p14:sldId id="927"/>
            <p14:sldId id="928"/>
            <p14:sldId id="929"/>
            <p14:sldId id="930"/>
            <p14:sldId id="931"/>
            <p14:sldId id="932"/>
            <p14:sldId id="933"/>
            <p14:sldId id="934"/>
            <p14:sldId id="92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2D3956"/>
    <a:srgbClr val="FAC748"/>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79" autoAdjust="0"/>
    <p:restoredTop sz="93829" autoAdjust="0"/>
  </p:normalViewPr>
  <p:slideViewPr>
    <p:cSldViewPr snapToGrid="0">
      <p:cViewPr varScale="1">
        <p:scale>
          <a:sx n="65" d="100"/>
          <a:sy n="65" d="100"/>
        </p:scale>
        <p:origin x="762" y="7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10/08/1447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943767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282475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00018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296164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08541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6519391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33455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355388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1280225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6359087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9658101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1086025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0789703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1371195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7076601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3393469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2221145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0722585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88237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hyperlink" Target="https://midocean.ae/academic-calendar-2/" TargetMode="External"/><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sv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image" Target="../media/image10.svg"/></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5.xml"/><Relationship Id="rId1" Type="http://schemas.openxmlformats.org/officeDocument/2006/relationships/tags" Target="../tags/tag1.xml"/><Relationship Id="rId5" Type="http://schemas.openxmlformats.org/officeDocument/2006/relationships/image" Target="../media/image4.png"/><Relationship Id="rId4" Type="http://schemas.openxmlformats.org/officeDocument/2006/relationships/image" Target="../media/image5.jpeg"/></Relationships>
</file>

<file path=ppt/slides/_rels/slide2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77076" y="2630932"/>
            <a:ext cx="4632704"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7" y="4275921"/>
            <a:ext cx="4658161"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Orientation Lecture</a:t>
            </a:r>
          </a:p>
        </p:txBody>
      </p:sp>
      <p:sp>
        <p:nvSpPr>
          <p:cNvPr id="11" name="TextBox 10"/>
          <p:cNvSpPr txBox="1"/>
          <p:nvPr/>
        </p:nvSpPr>
        <p:spPr>
          <a:xfrm>
            <a:off x="7077075" y="3731515"/>
            <a:ext cx="3904894"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a:solidFill>
                  <a:srgbClr val="00B0F0"/>
                </a:solidFill>
                <a:latin typeface="Alexandria" charset="0"/>
                <a:cs typeface="Alexandria" charset="0"/>
              </a:rPr>
              <a:t>Nagwan</a:t>
            </a:r>
            <a:r>
              <a:rPr lang="en-US" sz="2400" b="1" dirty="0">
                <a:solidFill>
                  <a:srgbClr val="00B0F0"/>
                </a:solidFill>
                <a:latin typeface="Alexandria" charset="0"/>
                <a:cs typeface="Alexandria" charset="0"/>
              </a:rPr>
              <a:t> Al-</a:t>
            </a:r>
            <a:r>
              <a:rPr lang="en-US" sz="2400" b="1" dirty="0" err="1">
                <a:solidFill>
                  <a:srgbClr val="00B0F0"/>
                </a:solidFill>
                <a:latin typeface="Alexandria" charset="0"/>
                <a:cs typeface="Alexandria" charset="0"/>
              </a:rPr>
              <a:t>Qershi</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7015"/>
    </mc:Choice>
    <mc:Fallback xmlns="">
      <p:transition spd="slow" advTm="8701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About Your Instructor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p:cNvSpPr txBox="1"/>
          <p:nvPr/>
        </p:nvSpPr>
        <p:spPr>
          <a:xfrm>
            <a:off x="3458086" y="3084823"/>
            <a:ext cx="8417320" cy="2015936"/>
          </a:xfrm>
          <a:prstGeom prst="rect">
            <a:avLst/>
          </a:prstGeom>
          <a:noFill/>
        </p:spPr>
        <p:txBody>
          <a:bodyPr wrap="square" rtlCol="0">
            <a:spAutoFit/>
          </a:bodyPr>
          <a:lstStyle/>
          <a:p>
            <a:pPr marL="457200" indent="-457200" algn="r" rtl="1">
              <a:buClr>
                <a:srgbClr val="FF0000"/>
              </a:buClr>
              <a:buFont typeface="Wingdings" panose="05000000000000000000" pitchFamily="2" charset="2"/>
              <a:buChar char="q"/>
            </a:pPr>
            <a:r>
              <a:rPr lang="ar-EG" sz="2500" b="1" dirty="0">
                <a:solidFill>
                  <a:srgbClr val="3C67B2"/>
                </a:solidFill>
                <a:latin typeface="Calibri Light"/>
                <a:ea typeface="+mj-ea"/>
                <a:cs typeface="Times New Roman" panose="02020603050405020304" pitchFamily="18" charset="0"/>
              </a:rPr>
              <a:t>دكتوراه الفلسلفة في إدارة الأعمال.</a:t>
            </a:r>
          </a:p>
          <a:p>
            <a:pPr marL="457200" indent="-457200" algn="r" rtl="1">
              <a:buClr>
                <a:srgbClr val="FF0000"/>
              </a:buClr>
              <a:buFont typeface="Wingdings" panose="05000000000000000000" pitchFamily="2" charset="2"/>
              <a:buChar char="q"/>
            </a:pPr>
            <a:r>
              <a:rPr lang="ar-EG" sz="2500" b="1" dirty="0">
                <a:solidFill>
                  <a:srgbClr val="3C67B2"/>
                </a:solidFill>
                <a:latin typeface="Calibri Light"/>
                <a:ea typeface="+mj-ea"/>
                <a:cs typeface="Times New Roman" panose="02020603050405020304" pitchFamily="18" charset="0"/>
              </a:rPr>
              <a:t>ماجستير في إدارة أعمال.</a:t>
            </a:r>
          </a:p>
          <a:p>
            <a:pPr marL="457200" indent="-457200" algn="r" rtl="1">
              <a:buClr>
                <a:srgbClr val="FF0000"/>
              </a:buClr>
              <a:buFont typeface="Wingdings" panose="05000000000000000000" pitchFamily="2" charset="2"/>
              <a:buChar char="q"/>
            </a:pPr>
            <a:r>
              <a:rPr lang="ar-EG" sz="2500" b="1" dirty="0">
                <a:solidFill>
                  <a:srgbClr val="3C67B2"/>
                </a:solidFill>
                <a:latin typeface="Calibri Light"/>
                <a:ea typeface="+mj-ea"/>
                <a:cs typeface="Times New Roman" panose="02020603050405020304" pitchFamily="18" charset="0"/>
              </a:rPr>
              <a:t>بكالوريوس إدارة الأعمال.</a:t>
            </a:r>
          </a:p>
          <a:p>
            <a:pPr marL="457200" indent="-457200" algn="r" rtl="1">
              <a:buClr>
                <a:srgbClr val="FF0000"/>
              </a:buClr>
              <a:buFont typeface="Wingdings" panose="05000000000000000000" pitchFamily="2" charset="2"/>
              <a:buChar char="q"/>
            </a:pPr>
            <a:r>
              <a:rPr lang="ar-EG" sz="2500" b="1" dirty="0">
                <a:solidFill>
                  <a:srgbClr val="3C67B2"/>
                </a:solidFill>
                <a:latin typeface="Calibri Light"/>
                <a:ea typeface="+mj-ea"/>
                <a:cs typeface="Times New Roman" panose="02020603050405020304" pitchFamily="18" charset="0"/>
              </a:rPr>
              <a:t>أستاذ إدارة الأعمال المساعد في جامعة ميدأوشن.</a:t>
            </a:r>
          </a:p>
          <a:p>
            <a:pPr marL="457200" indent="-457200" algn="r" rtl="1">
              <a:buClr>
                <a:srgbClr val="FF0000"/>
              </a:buClr>
              <a:buFont typeface="Wingdings" panose="05000000000000000000" pitchFamily="2" charset="2"/>
              <a:buChar char="q"/>
            </a:pPr>
            <a:r>
              <a:rPr lang="ar-EG" sz="2500" b="1" dirty="0">
                <a:solidFill>
                  <a:srgbClr val="3C67B2"/>
                </a:solidFill>
                <a:latin typeface="Calibri Light"/>
                <a:ea typeface="+mj-ea"/>
                <a:cs typeface="Times New Roman" panose="02020603050405020304" pitchFamily="18" charset="0"/>
              </a:rPr>
              <a:t>باحث علمي في المجالات الإدارية.</a:t>
            </a:r>
            <a:endParaRPr lang="en-US" sz="2800" dirty="0">
              <a:latin typeface="Times New Roman" panose="02020603050405020304" pitchFamily="18" charset="0"/>
              <a:cs typeface="Times New Roman" panose="02020603050405020304" pitchFamily="18" charset="0"/>
            </a:endParaRPr>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4CF33173-D9FA-4EB2-B40F-CC55E03D1DEA}"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3" name="TextBox 12"/>
          <p:cNvSpPr txBox="1"/>
          <p:nvPr/>
        </p:nvSpPr>
        <p:spPr>
          <a:xfrm>
            <a:off x="3308815" y="1449932"/>
            <a:ext cx="1351416" cy="369332"/>
          </a:xfrm>
          <a:prstGeom prst="rect">
            <a:avLst/>
          </a:prstGeom>
          <a:noFill/>
        </p:spPr>
        <p:txBody>
          <a:bodyPr wrap="square" rtlCol="0">
            <a:spAutoFit/>
          </a:bodyPr>
          <a:lstStyle/>
          <a:p>
            <a:pPr algn="ctr"/>
            <a:r>
              <a:rPr lang="en-US" b="1" dirty="0">
                <a:solidFill>
                  <a:schemeClr val="bg1"/>
                </a:solidFill>
                <a:cs typeface="Times New Roman" panose="02020603050405020304" pitchFamily="18" charset="0"/>
              </a:rPr>
              <a:t>Orientation</a:t>
            </a:r>
          </a:p>
        </p:txBody>
      </p:sp>
      <p:sp>
        <p:nvSpPr>
          <p:cNvPr id="16" name="TextBox 15"/>
          <p:cNvSpPr txBox="1"/>
          <p:nvPr/>
        </p:nvSpPr>
        <p:spPr>
          <a:xfrm>
            <a:off x="3385474" y="1792450"/>
            <a:ext cx="1191663" cy="369332"/>
          </a:xfrm>
          <a:prstGeom prst="rect">
            <a:avLst/>
          </a:prstGeom>
          <a:noFill/>
        </p:spPr>
        <p:txBody>
          <a:bodyPr wrap="square" rtlCol="0">
            <a:spAutoFit/>
          </a:bodyPr>
          <a:lstStyle/>
          <a:p>
            <a:pPr algn="ctr"/>
            <a:r>
              <a:rPr lang="en-US" b="1" dirty="0">
                <a:solidFill>
                  <a:schemeClr val="bg1"/>
                </a:solidFill>
                <a:cs typeface="Times New Roman" panose="02020603050405020304" pitchFamily="18" charset="0"/>
              </a:rPr>
              <a:t>Lecture</a:t>
            </a:r>
            <a:endParaRPr lang="en-US" sz="1400" b="1" dirty="0">
              <a:solidFill>
                <a:schemeClr val="bg1"/>
              </a:solidFill>
              <a:cs typeface="Times New Roman" panose="02020603050405020304" pitchFamily="18" charset="0"/>
            </a:endParaRPr>
          </a:p>
        </p:txBody>
      </p:sp>
      <p:pic>
        <p:nvPicPr>
          <p:cNvPr id="9" name="Picture 8">
            <a:extLst>
              <a:ext uri="{FF2B5EF4-FFF2-40B4-BE49-F238E27FC236}">
                <a16:creationId xmlns:a16="http://schemas.microsoft.com/office/drawing/2014/main" id="{ADCBE846-51C1-D468-1769-C09363413C2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50823" y="2499845"/>
            <a:ext cx="3116580" cy="2735580"/>
          </a:xfrm>
          <a:prstGeom prst="rect">
            <a:avLst/>
          </a:prstGeom>
        </p:spPr>
      </p:pic>
    </p:spTree>
    <p:extLst>
      <p:ext uri="{BB962C8B-B14F-4D97-AF65-F5344CB8AC3E}">
        <p14:creationId xmlns:p14="http://schemas.microsoft.com/office/powerpoint/2010/main" val="3758211107"/>
      </p:ext>
    </p:extLst>
  </p:cSld>
  <p:clrMapOvr>
    <a:masterClrMapping/>
  </p:clrMapOvr>
  <mc:AlternateContent xmlns:mc="http://schemas.openxmlformats.org/markup-compatibility/2006" xmlns:p14="http://schemas.microsoft.com/office/powerpoint/2010/main">
    <mc:Choice Requires="p14">
      <p:transition spd="slow" p14:dur="2000" advTm="22396"/>
    </mc:Choice>
    <mc:Fallback xmlns="">
      <p:transition spd="slow" advTm="2239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677873"/>
            <a:ext cx="76323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Academic Calendar</a:t>
            </a:r>
          </a:p>
          <a:p>
            <a:r>
              <a:rPr lang="ar-EG" sz="2800" b="1" dirty="0">
                <a:solidFill>
                  <a:srgbClr val="00B0F0"/>
                </a:solidFill>
                <a:latin typeface="Alexandria" charset="0"/>
                <a:cs typeface="Alexandria" charset="0"/>
              </a:rPr>
              <a:t>التقويم الأكاديمي</a:t>
            </a:r>
            <a:endParaRPr lang="en-US" sz="2800" b="1" dirty="0">
              <a:solidFill>
                <a:srgbClr val="00B0F0"/>
              </a:solidFill>
              <a:latin typeface="Alexandria" charset="0"/>
              <a:cs typeface="Alexandria" charset="0"/>
            </a:endParaRPr>
          </a:p>
        </p:txBody>
      </p:sp>
      <p:sp>
        <p:nvSpPr>
          <p:cNvPr id="15" name="Rectangle 14"/>
          <p:cNvSpPr/>
          <p:nvPr/>
        </p:nvSpPr>
        <p:spPr>
          <a:xfrm>
            <a:off x="957939" y="2424041"/>
            <a:ext cx="10205930" cy="3382657"/>
          </a:xfrm>
          <a:prstGeom prst="rect">
            <a:avLst/>
          </a:prstGeom>
        </p:spPr>
        <p:txBody>
          <a:bodyPr wrap="square">
            <a:spAutoFit/>
          </a:bodyPr>
          <a:lstStyle/>
          <a:p>
            <a:pPr algn="justLow" rtl="1">
              <a:lnSpc>
                <a:spcPct val="150000"/>
              </a:lnSpc>
              <a:spcAft>
                <a:spcPts val="1000"/>
              </a:spcAft>
            </a:pPr>
            <a:r>
              <a:rPr lang="ar-EG" sz="2800" dirty="0">
                <a:effectLst/>
                <a:ea typeface="Calibri" panose="020F0502020204030204" pitchFamily="34" charset="0"/>
                <a:cs typeface="Arial" panose="020B0604020202020204" pitchFamily="34" charset="0"/>
              </a:rPr>
              <a:t>للاطلاع على التقويم الأكاديمي، لمعرفة موعد بدء وانتهاء الدراسة الخاصة بالفصل الدراسي، ومخطط الأسابيع الدراسية، وآخر موعد للاعتذار عن الفصل الدراسي أو المقرر، وموعد بدء الاختبارات النهائية، وموعد نهاية الاختبارات النهائية ... يمكنك الدخول على الرابط التالي:</a:t>
            </a:r>
          </a:p>
          <a:p>
            <a:pPr algn="ctr" rtl="1">
              <a:lnSpc>
                <a:spcPct val="150000"/>
              </a:lnSpc>
              <a:spcAft>
                <a:spcPts val="1000"/>
              </a:spcAft>
            </a:pPr>
            <a:r>
              <a:rPr lang="en-US" sz="2800" b="1" dirty="0">
                <a:solidFill>
                  <a:srgbClr val="0070C0"/>
                </a:solidFill>
                <a:ea typeface="Calibri" panose="020F0502020204030204" pitchFamily="34" charset="0"/>
                <a:cs typeface="Arial" panose="020B0604020202020204" pitchFamily="34" charset="0"/>
                <a:hlinkClick r:id="rId3"/>
              </a:rPr>
              <a:t>https://midocean.ae/academic-calendar-2/</a:t>
            </a:r>
            <a:r>
              <a:rPr lang="ar-EG" sz="2800" b="1" dirty="0">
                <a:solidFill>
                  <a:srgbClr val="0070C0"/>
                </a:solidFill>
                <a:ea typeface="Calibri" panose="020F0502020204030204" pitchFamily="34" charset="0"/>
                <a:cs typeface="Arial" panose="020B0604020202020204" pitchFamily="34" charset="0"/>
              </a:rPr>
              <a:t> </a:t>
            </a:r>
            <a:endParaRPr lang="en-US" sz="2800" b="1" dirty="0">
              <a:solidFill>
                <a:srgbClr val="0070C0"/>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40759172"/>
      </p:ext>
    </p:extLst>
  </p:cSld>
  <p:clrMapOvr>
    <a:masterClrMapping/>
  </p:clrMapOvr>
  <p:transition spd="slow" advTm="59506">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4" name="Group 3"/>
          <p:cNvGrpSpPr/>
          <p:nvPr/>
        </p:nvGrpSpPr>
        <p:grpSpPr>
          <a:xfrm>
            <a:off x="1146412" y="1445166"/>
            <a:ext cx="8830101" cy="4706235"/>
            <a:chOff x="1146412" y="1445166"/>
            <a:chExt cx="8830101" cy="4706235"/>
          </a:xfrm>
        </p:grpSpPr>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b="42886"/>
            <a:stretch/>
          </p:blipFill>
          <p:spPr>
            <a:xfrm>
              <a:off x="1146412" y="1445166"/>
              <a:ext cx="8830101" cy="4706235"/>
            </a:xfrm>
            <a:prstGeom prst="rect">
              <a:avLst/>
            </a:prstGeom>
          </p:spPr>
        </p:pic>
        <p:sp>
          <p:nvSpPr>
            <p:cNvPr id="3" name="Rectangle 2"/>
            <p:cNvSpPr/>
            <p:nvPr/>
          </p:nvSpPr>
          <p:spPr>
            <a:xfrm>
              <a:off x="5158853" y="2674961"/>
              <a:ext cx="1801505" cy="43672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grpSp>
    </p:spTree>
    <p:extLst>
      <p:ext uri="{BB962C8B-B14F-4D97-AF65-F5344CB8AC3E}">
        <p14:creationId xmlns:p14="http://schemas.microsoft.com/office/powerpoint/2010/main" val="167496708"/>
      </p:ext>
    </p:extLst>
  </p:cSld>
  <p:clrMapOvr>
    <a:masterClrMapping/>
  </p:clrMapOvr>
  <mc:AlternateContent xmlns:mc="http://schemas.openxmlformats.org/markup-compatibility/2006" xmlns:p14="http://schemas.microsoft.com/office/powerpoint/2010/main">
    <mc:Choice Requires="p14">
      <p:transition spd="slow" p14:dur="2000" advTm="101417"/>
    </mc:Choice>
    <mc:Fallback xmlns="">
      <p:transition spd="slow" advTm="10141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0" name="Group 9"/>
          <p:cNvGrpSpPr/>
          <p:nvPr/>
        </p:nvGrpSpPr>
        <p:grpSpPr>
          <a:xfrm>
            <a:off x="927425" y="1514901"/>
            <a:ext cx="9050358" cy="4667535"/>
            <a:chOff x="927425" y="1514901"/>
            <a:chExt cx="9050358" cy="4667535"/>
          </a:xfrm>
        </p:grpSpPr>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t="57910"/>
            <a:stretch/>
          </p:blipFill>
          <p:spPr>
            <a:xfrm>
              <a:off x="927425" y="1514901"/>
              <a:ext cx="9050358" cy="4667535"/>
            </a:xfrm>
            <a:prstGeom prst="rect">
              <a:avLst/>
            </a:prstGeom>
            <a:ln>
              <a:solidFill>
                <a:schemeClr val="bg1"/>
              </a:solidFill>
            </a:ln>
          </p:spPr>
        </p:pic>
        <p:sp>
          <p:nvSpPr>
            <p:cNvPr id="9" name="Rectangle 8"/>
            <p:cNvSpPr/>
            <p:nvPr/>
          </p:nvSpPr>
          <p:spPr>
            <a:xfrm>
              <a:off x="1228300" y="1631692"/>
              <a:ext cx="1835964" cy="369332"/>
            </a:xfrm>
            <a:prstGeom prst="rect">
              <a:avLst/>
            </a:prstGeom>
            <a:solidFill>
              <a:schemeClr val="accent5">
                <a:lumMod val="20000"/>
                <a:lumOff val="80000"/>
              </a:schemeClr>
            </a:solidFill>
            <a:ln>
              <a:solidFill>
                <a:schemeClr val="accent5">
                  <a:lumMod val="20000"/>
                  <a:lumOff val="80000"/>
                </a:schemeClr>
              </a:solidFill>
            </a:ln>
          </p:spPr>
          <p:txBody>
            <a:bodyPr wrap="square">
              <a:spAutoFit/>
            </a:bodyPr>
            <a:lstStyle/>
            <a:p>
              <a:pPr algn="r" rtl="1"/>
              <a:r>
                <a:rPr lang="ar-EG" dirty="0">
                  <a:latin typeface="Microsoft Sans Serif" panose="020B0604020202020204" pitchFamily="34" charset="0"/>
                  <a:cs typeface="Microsoft Sans Serif" panose="020B0604020202020204" pitchFamily="34" charset="0"/>
                </a:rPr>
                <a:t>الحالي، بداية من يوم</a:t>
              </a:r>
            </a:p>
          </p:txBody>
        </p:sp>
      </p:grpSp>
    </p:spTree>
    <p:extLst>
      <p:ext uri="{BB962C8B-B14F-4D97-AF65-F5344CB8AC3E}">
        <p14:creationId xmlns:p14="http://schemas.microsoft.com/office/powerpoint/2010/main" val="1399655363"/>
      </p:ext>
    </p:extLst>
  </p:cSld>
  <p:clrMapOvr>
    <a:masterClrMapping/>
  </p:clrMapOvr>
  <mc:AlternateContent xmlns:mc="http://schemas.openxmlformats.org/markup-compatibility/2006" xmlns:p14="http://schemas.microsoft.com/office/powerpoint/2010/main">
    <mc:Choice Requires="p14">
      <p:transition spd="slow" p14:dur="2000" advTm="124763"/>
    </mc:Choice>
    <mc:Fallback xmlns="">
      <p:transition spd="slow" advTm="12476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937987"/>
            <a:ext cx="8830100" cy="3586238"/>
          </a:xfrm>
          <a:prstGeom prst="rect">
            <a:avLst/>
          </a:prstGeom>
        </p:spPr>
        <p:txBody>
          <a:bodyPr wrap="square">
            <a:spAutoFit/>
          </a:bodyPr>
          <a:lstStyle/>
          <a:p>
            <a:pPr algn="ctr" rtl="1">
              <a:lnSpc>
                <a:spcPct val="250000"/>
              </a:lnSpc>
            </a:pP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ستتاح المحاضرة الأسبوعية على المنصة التعليمية </a:t>
            </a:r>
            <a:r>
              <a:rPr lang="en-US" sz="32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32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p>
          <a:p>
            <a:pPr algn="ctr" rtl="1">
              <a:lnSpc>
                <a:spcPct val="250000"/>
              </a:lnSpc>
            </a:pPr>
            <a:r>
              <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rPr>
              <a:t>كل يوم سبت في تمام الساعة </a:t>
            </a: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12 ظهراً</a:t>
            </a:r>
            <a:r>
              <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rPr>
              <a:t>  </a:t>
            </a:r>
          </a:p>
          <a:p>
            <a:pPr algn="ctr" rtl="1">
              <a:lnSpc>
                <a:spcPct val="250000"/>
              </a:lnSpc>
            </a:pPr>
            <a:r>
              <a:rPr lang="ar-SA" sz="32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p:txBody>
      </p:sp>
    </p:spTree>
    <p:extLst>
      <p:ext uri="{BB962C8B-B14F-4D97-AF65-F5344CB8AC3E}">
        <p14:creationId xmlns:p14="http://schemas.microsoft.com/office/powerpoint/2010/main" val="2379368031"/>
      </p:ext>
    </p:extLst>
  </p:cSld>
  <p:clrMapOvr>
    <a:masterClrMapping/>
  </p:clrMapOvr>
  <mc:AlternateContent xmlns:mc="http://schemas.openxmlformats.org/markup-compatibility/2006" xmlns:p14="http://schemas.microsoft.com/office/powerpoint/2010/main">
    <mc:Choice Requires="p14">
      <p:transition spd="slow" p14:dur="2000" advTm="43183"/>
    </mc:Choice>
    <mc:Fallback xmlns="">
      <p:transition spd="slow" advTm="4318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869058"/>
            <a:ext cx="8830100" cy="4031873"/>
          </a:xfrm>
          <a:prstGeom prst="rect">
            <a:avLst/>
          </a:prstGeom>
        </p:spPr>
        <p:txBody>
          <a:bodyPr wrap="square" anchor="ctr">
            <a:spAutoFit/>
          </a:bodyPr>
          <a:lstStyle/>
          <a:p>
            <a:pPr marL="457200" lvl="0" indent="-457200" algn="justLow" rtl="1">
              <a:lnSpc>
                <a:spcPct val="200000"/>
              </a:lnSpc>
              <a:spcBef>
                <a:spcPct val="0"/>
              </a:spcBef>
              <a:buFont typeface="Arial" panose="020B0604020202020204" pitchFamily="34" charset="0"/>
              <a:buChar char="•"/>
              <a:defRPr/>
            </a:pPr>
            <a:r>
              <a:rPr lang="ar-SA" sz="3200" b="1" dirty="0">
                <a:solidFill>
                  <a:srgbClr val="FF9518"/>
                </a:solidFill>
                <a:latin typeface="Calibri" panose="020F0502020204030204" pitchFamily="34" charset="0"/>
                <a:ea typeface="Tahoma" panose="020B0604030504040204" pitchFamily="34" charset="0"/>
                <a:cs typeface="Calibri" panose="020F0502020204030204" pitchFamily="34" charset="0"/>
              </a:rPr>
              <a:t>حلقات النقاش </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هي لقاء اسبوعي مع أستاذ </a:t>
            </a:r>
            <a:r>
              <a:rPr lang="ar-EG"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المقرر</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والغرض منها مناقشة ما تم طرحه في المحاضرة المسجلة لكل اسبوع.</a:t>
            </a:r>
            <a:endParaRPr lang="ar-SA" sz="3200" b="1" dirty="0">
              <a:solidFill>
                <a:srgbClr val="24A9E1"/>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justLow" rtl="1">
              <a:lnSpc>
                <a:spcPct val="200000"/>
              </a:lnSpc>
              <a:spcBef>
                <a:spcPct val="0"/>
              </a:spcBef>
              <a:buFont typeface="Arial" panose="020B0604020202020204" pitchFamily="34" charset="0"/>
              <a:buChar char="•"/>
              <a:defRPr/>
            </a:pPr>
            <a:r>
              <a:rPr lang="ar-SA" sz="3200" b="1" dirty="0">
                <a:solidFill>
                  <a:srgbClr val="FF9518"/>
                </a:solidFill>
                <a:latin typeface="Calibri" panose="020F0502020204030204" pitchFamily="34" charset="0"/>
                <a:ea typeface="Tahoma" panose="020B0604030504040204" pitchFamily="34" charset="0"/>
                <a:cs typeface="Calibri" panose="020F0502020204030204" pitchFamily="34" charset="0"/>
              </a:rPr>
              <a:t>رابط حلقة النقاش</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متوفر على </a:t>
            </a:r>
            <a:r>
              <a:rPr lang="ar-EG"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صفحة ال </a:t>
            </a:r>
            <a:r>
              <a:rPr lang="en-US"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Moodle</a:t>
            </a:r>
            <a:r>
              <a:rPr lang="ar-EG"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الخاصة بالمقرر </a:t>
            </a: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وهو ثابت لجميع حلقات النقاش الخاصة </a:t>
            </a:r>
            <a:r>
              <a:rPr lang="ar-EG"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بالمقرر</a:t>
            </a: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a:t>
            </a:r>
            <a:endParaRPr lang="ar-SA" sz="4400" b="1" u="sng" dirty="0">
              <a:solidFill>
                <a:srgbClr val="FF0000"/>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2951783661"/>
      </p:ext>
    </p:extLst>
  </p:cSld>
  <p:clrMapOvr>
    <a:masterClrMapping/>
  </p:clrMapOvr>
  <mc:AlternateContent xmlns:mc="http://schemas.openxmlformats.org/markup-compatibility/2006" xmlns:p14="http://schemas.microsoft.com/office/powerpoint/2010/main">
    <mc:Choice Requires="p14">
      <p:transition spd="slow" p14:dur="2000" advTm="38349"/>
    </mc:Choice>
    <mc:Fallback xmlns="">
      <p:transition spd="slow" advTm="3834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800818"/>
            <a:ext cx="8830100" cy="4031873"/>
          </a:xfrm>
          <a:prstGeom prst="rect">
            <a:avLst/>
          </a:prstGeom>
        </p:spPr>
        <p:txBody>
          <a:bodyPr wrap="square" anchor="ctr">
            <a:spAutoFit/>
          </a:bodyPr>
          <a:lstStyle/>
          <a:p>
            <a:pPr lvl="0" algn="ctr" rtl="1">
              <a:lnSpc>
                <a:spcPct val="200000"/>
              </a:lnSpc>
              <a:spcBef>
                <a:spcPct val="0"/>
              </a:spcBef>
              <a:defRPr/>
            </a:pP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موعد حلقات النقاش</a:t>
            </a:r>
          </a:p>
          <a:p>
            <a:pPr algn="ctr" rtl="1">
              <a:lnSpc>
                <a:spcPct val="200000"/>
              </a:lnSpc>
            </a:pP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اسبوعياً </a:t>
            </a:r>
          </a:p>
          <a:p>
            <a:pPr algn="ctr" rtl="1">
              <a:lnSpc>
                <a:spcPct val="200000"/>
              </a:lnSpc>
            </a:pPr>
            <a:r>
              <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rPr>
              <a:t>اليوم والتوقيت متوفر على </a:t>
            </a:r>
            <a:r>
              <a:rPr lang="ar-EG" sz="3200" b="1" dirty="0">
                <a:solidFill>
                  <a:srgbClr val="FF0000"/>
                </a:solidFill>
                <a:latin typeface="Calibri" panose="020F0502020204030204" pitchFamily="34" charset="0"/>
                <a:ea typeface="Tahoma" panose="020B0604030504040204" pitchFamily="34" charset="0"/>
                <a:cs typeface="Calibri" panose="020F0502020204030204" pitchFamily="34" charset="0"/>
              </a:rPr>
              <a:t>صفحة ال </a:t>
            </a:r>
            <a:r>
              <a:rPr lang="en-US" sz="3200" b="1" dirty="0">
                <a:solidFill>
                  <a:srgbClr val="FF0000"/>
                </a:solidFill>
                <a:latin typeface="Calibri" panose="020F0502020204030204" pitchFamily="34" charset="0"/>
                <a:ea typeface="Tahoma" panose="020B0604030504040204" pitchFamily="34" charset="0"/>
                <a:cs typeface="Calibri" panose="020F0502020204030204" pitchFamily="34" charset="0"/>
              </a:rPr>
              <a:t>Moodle</a:t>
            </a:r>
            <a:r>
              <a:rPr lang="ar-EG" sz="3200" b="1" dirty="0">
                <a:solidFill>
                  <a:srgbClr val="FF0000"/>
                </a:solidFill>
                <a:latin typeface="Calibri" panose="020F0502020204030204" pitchFamily="34" charset="0"/>
                <a:ea typeface="Tahoma" panose="020B0604030504040204" pitchFamily="34" charset="0"/>
                <a:cs typeface="Calibri" panose="020F0502020204030204" pitchFamily="34" charset="0"/>
              </a:rPr>
              <a:t> الخاصة بالمقرر</a:t>
            </a:r>
            <a:endPar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endParaRPr>
          </a:p>
          <a:p>
            <a:pPr algn="ctr" rtl="1">
              <a:lnSpc>
                <a:spcPct val="200000"/>
              </a:lnSpc>
            </a:pPr>
            <a:r>
              <a:rPr lang="ar-SA" sz="32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a:t>
            </a:r>
            <a:endParaRPr lang="en-US" sz="3200" b="1" dirty="0">
              <a:solidFill>
                <a:schemeClr val="bg1"/>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2562544075"/>
      </p:ext>
    </p:extLst>
  </p:cSld>
  <p:clrMapOvr>
    <a:masterClrMapping/>
  </p:clrMapOvr>
  <mc:AlternateContent xmlns:mc="http://schemas.openxmlformats.org/markup-compatibility/2006" xmlns:p14="http://schemas.microsoft.com/office/powerpoint/2010/main">
    <mc:Choice Requires="p14">
      <p:transition spd="slow" p14:dur="2000" advTm="15041"/>
    </mc:Choice>
    <mc:Fallback xmlns="">
      <p:transition spd="slow" advTm="1504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377305"/>
            <a:ext cx="8830100" cy="4878900"/>
          </a:xfrm>
          <a:prstGeom prst="rect">
            <a:avLst/>
          </a:prstGeom>
        </p:spPr>
        <p:txBody>
          <a:bodyPr wrap="square" anchor="ctr">
            <a:spAutoFit/>
          </a:bodyPr>
          <a:lstStyle/>
          <a:p>
            <a:pPr marL="457200" lvl="0" indent="-457200" algn="justLow" rtl="1">
              <a:lnSpc>
                <a:spcPct val="200000"/>
              </a:lnSpc>
              <a:spcBef>
                <a:spcPct val="0"/>
              </a:spcBef>
              <a:buFont typeface="Arial" panose="020B0604020202020204" pitchFamily="34" charset="0"/>
              <a:buChar char="•"/>
              <a:defRPr/>
            </a:pP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حضور حلقات النقاش</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rgbClr val="C00000"/>
                </a:solidFill>
                <a:latin typeface="Calibri" panose="020F0502020204030204" pitchFamily="34" charset="0"/>
                <a:ea typeface="Tahoma" panose="020B0604030504040204" pitchFamily="34" charset="0"/>
                <a:cs typeface="Calibri" panose="020F0502020204030204" pitchFamily="34" charset="0"/>
              </a:rPr>
              <a:t>اختياري</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a:t>
            </a:r>
          </a:p>
          <a:p>
            <a:pPr marL="457200" lvl="0" indent="-457200" algn="justLow" rtl="1">
              <a:lnSpc>
                <a:spcPct val="200000"/>
              </a:lnSpc>
              <a:spcBef>
                <a:spcPct val="0"/>
              </a:spcBef>
              <a:buFont typeface="Arial" panose="020B0604020202020204" pitchFamily="34" charset="0"/>
              <a:buChar char="•"/>
              <a:defRPr/>
            </a:pP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ar-SA" sz="3200" b="1" u="sng" dirty="0">
                <a:solidFill>
                  <a:srgbClr val="00B050"/>
                </a:solidFill>
                <a:latin typeface="Calibri" panose="020F0502020204030204" pitchFamily="34" charset="0"/>
                <a:ea typeface="Tahoma" panose="020B0604030504040204" pitchFamily="34" charset="0"/>
                <a:cs typeface="Calibri" panose="020F0502020204030204" pitchFamily="34" charset="0"/>
              </a:rPr>
              <a:t>ينصح</a:t>
            </a:r>
            <a:r>
              <a:rPr lang="en-US" sz="3200" b="1" u="sng" dirty="0">
                <a:solidFill>
                  <a:srgbClr val="00B050"/>
                </a:solidFill>
                <a:latin typeface="Calibri" panose="020F0502020204030204" pitchFamily="34" charset="0"/>
                <a:ea typeface="Tahoma" panose="020B0604030504040204" pitchFamily="34" charset="0"/>
                <a:cs typeface="Calibri" panose="020F0502020204030204" pitchFamily="34" charset="0"/>
              </a:rPr>
              <a:t> </a:t>
            </a:r>
            <a:r>
              <a:rPr lang="ar-SA" sz="3200" b="1" u="sng" dirty="0">
                <a:solidFill>
                  <a:srgbClr val="00B050"/>
                </a:solidFill>
                <a:latin typeface="Calibri" panose="020F0502020204030204" pitchFamily="34" charset="0"/>
                <a:ea typeface="Tahoma" panose="020B0604030504040204" pitchFamily="34" charset="0"/>
                <a:cs typeface="Calibri" panose="020F0502020204030204" pitchFamily="34" charset="0"/>
              </a:rPr>
              <a:t>بشدة</a:t>
            </a:r>
            <a:r>
              <a:rPr lang="ar-SA" sz="3200" b="1" dirty="0">
                <a:solidFill>
                  <a:srgbClr val="00B050"/>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الحرص على الحضور لتعزيز المكتسبات العلمية من محتوى المحاضرة.</a:t>
            </a:r>
          </a:p>
          <a:p>
            <a:pPr marL="457200" lvl="0" indent="-457200" algn="justLow" rtl="1">
              <a:lnSpc>
                <a:spcPct val="200000"/>
              </a:lnSpc>
              <a:spcBef>
                <a:spcPct val="0"/>
              </a:spcBef>
              <a:buFont typeface="Arial" panose="020B0604020202020204" pitchFamily="34" charset="0"/>
              <a:buChar char="•"/>
              <a:defRPr/>
            </a:pP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يفضل مشاهدة المحاضرة المسجلة وتلخيصها قبل حضور حلقة النقاش</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a:t>
            </a:r>
            <a:endParaRPr lang="en-US" sz="3200" b="1" dirty="0">
              <a:solidFill>
                <a:schemeClr val="bg1"/>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1845561883"/>
      </p:ext>
    </p:extLst>
  </p:cSld>
  <p:clrMapOvr>
    <a:masterClrMapping/>
  </p:clrMapOvr>
  <mc:AlternateContent xmlns:mc="http://schemas.openxmlformats.org/markup-compatibility/2006" xmlns:p14="http://schemas.microsoft.com/office/powerpoint/2010/main">
    <mc:Choice Requires="p14">
      <p:transition spd="slow" p14:dur="2000" advTm="33439"/>
    </mc:Choice>
    <mc:Fallback xmlns="">
      <p:transition spd="slow" advTm="3343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الاختبارات القصيرة</a:t>
            </a:r>
          </a:p>
        </p:txBody>
      </p:sp>
      <p:sp>
        <p:nvSpPr>
          <p:cNvPr id="15" name="Rectangle 14"/>
          <p:cNvSpPr/>
          <p:nvPr/>
        </p:nvSpPr>
        <p:spPr>
          <a:xfrm>
            <a:off x="957939" y="2137435"/>
            <a:ext cx="10205930" cy="3693319"/>
          </a:xfrm>
          <a:prstGeom prst="rect">
            <a:avLst/>
          </a:prstGeom>
        </p:spPr>
        <p:txBody>
          <a:bodyPr wrap="square">
            <a:spAutoFit/>
          </a:bodyPr>
          <a:lstStyle/>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تعد الإجابة على الاختبار القصير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بمثابة الحضور للطالب.</a:t>
            </a:r>
            <a:endPar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يتكون الاختبار القصير من </a:t>
            </a:r>
            <a:r>
              <a:rPr lang="ar-SA" sz="2800" b="1" dirty="0">
                <a:solidFill>
                  <a:srgbClr val="FF9518"/>
                </a:solidFill>
                <a:latin typeface="Calibri" panose="020F0502020204030204" pitchFamily="34" charset="0"/>
                <a:ea typeface="Tahoma" panose="020B0604030504040204" pitchFamily="34" charset="0"/>
                <a:cs typeface="Calibri" panose="020F0502020204030204" pitchFamily="34" charset="0"/>
              </a:rPr>
              <a:t>٨ أسئلة (٨ درجات).</a:t>
            </a:r>
            <a:endParaRPr lang="en-US" sz="2800" b="1" dirty="0">
              <a:solidFill>
                <a:srgbClr val="FF9518"/>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أمثلة على نوعية أسئلة الاختبار القصير:</a:t>
            </a:r>
          </a:p>
          <a:p>
            <a:pPr marL="914400" lvl="1" indent="-457200" algn="r" rtl="1">
              <a:lnSpc>
                <a:spcPct val="150000"/>
              </a:lnSpc>
              <a:buFont typeface="Arial" panose="020B0604020202020204" pitchFamily="34" charset="0"/>
              <a:buChar char="•"/>
              <a:defRPr/>
            </a:pPr>
            <a:r>
              <a:rPr lang="ar-SA" sz="24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أسئلة صوتية</a:t>
            </a:r>
          </a:p>
          <a:p>
            <a:pPr marL="1371600" lvl="2" indent="-457200" algn="r" rtl="1">
              <a:lnSpc>
                <a:spcPct val="150000"/>
              </a:lnSpc>
              <a:buFont typeface="Calibri" panose="020F0502020204030204" pitchFamily="34" charset="0"/>
              <a:buChar char="⁻"/>
              <a:defRPr/>
            </a:pPr>
            <a:r>
              <a:rPr lang="en-US"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MCQ</a:t>
            </a:r>
            <a:endParaRPr lang="ar-SA"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a:p>
            <a:pPr marL="1371600" lvl="2" indent="-457200" algn="r" rtl="1">
              <a:lnSpc>
                <a:spcPct val="150000"/>
              </a:lnSpc>
              <a:buFont typeface="Calibri" panose="020F0502020204030204" pitchFamily="34" charset="0"/>
              <a:buChar char="⁻"/>
              <a:defRPr/>
            </a:pPr>
            <a:r>
              <a:rPr lang="en-US"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True &amp; False</a:t>
            </a:r>
            <a:endParaRPr lang="ar-SA"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2784871634"/>
      </p:ext>
    </p:extLst>
  </p:cSld>
  <p:clrMapOvr>
    <a:masterClrMapping/>
  </p:clrMapOvr>
  <p:transition spd="slow" advTm="42217">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الاختبارات القصيرة</a:t>
            </a:r>
          </a:p>
        </p:txBody>
      </p:sp>
      <p:sp>
        <p:nvSpPr>
          <p:cNvPr id="15" name="Rectangle 14"/>
          <p:cNvSpPr/>
          <p:nvPr/>
        </p:nvSpPr>
        <p:spPr>
          <a:xfrm>
            <a:off x="957939" y="2137435"/>
            <a:ext cx="10205930" cy="4231415"/>
          </a:xfrm>
          <a:prstGeom prst="rect">
            <a:avLst/>
          </a:prstGeom>
        </p:spPr>
        <p:txBody>
          <a:bodyPr wrap="square">
            <a:spAutoFit/>
          </a:bodyPr>
          <a:lstStyle/>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سيتاح الاختبار القصير على المنصة التعليمية </a:t>
            </a:r>
            <a:r>
              <a:rPr lang="en-US" sz="26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26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rPr>
              <a:t>كل يوم سبت في تمام الساعة </a:t>
            </a:r>
            <a:r>
              <a:rPr lang="ar-SA" sz="2600" b="1" u="sng" dirty="0">
                <a:solidFill>
                  <a:srgbClr val="FF0000"/>
                </a:solidFill>
                <a:latin typeface="Calibri" panose="020F0502020204030204" pitchFamily="34" charset="0"/>
                <a:ea typeface="Tahoma" panose="020B0604030504040204" pitchFamily="34" charset="0"/>
                <a:cs typeface="Calibri" panose="020F0502020204030204" pitchFamily="34" charset="0"/>
              </a:rPr>
              <a:t>10 مساءاً</a:t>
            </a:r>
            <a:r>
              <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rPr>
              <a:t>  </a:t>
            </a:r>
            <a:r>
              <a:rPr lang="ar-SA" sz="26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ويترك لمدة أسبوع ، ثم يغلق في يوم </a:t>
            </a:r>
            <a:r>
              <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rPr>
              <a:t>السبت الذي يليه تمام الساعة 9 مساءً </a:t>
            </a:r>
            <a:r>
              <a:rPr lang="ar-SA" sz="26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endPar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endParaRPr>
          </a:p>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مدة الاختبار القصير (فترة السماحية) </a:t>
            </a:r>
            <a:r>
              <a:rPr lang="ar-SA" sz="2600" b="1" dirty="0">
                <a:solidFill>
                  <a:srgbClr val="24A9E1"/>
                </a:solidFill>
                <a:latin typeface="Calibri" panose="020F0502020204030204" pitchFamily="34" charset="0"/>
                <a:ea typeface="Tahoma" panose="020B0604030504040204" pitchFamily="34" charset="0"/>
                <a:cs typeface="Calibri" panose="020F0502020204030204" pitchFamily="34" charset="0"/>
              </a:rPr>
              <a:t>30 دقيقة - عدد المحاولات 1 فقط.</a:t>
            </a:r>
          </a:p>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لا يمكن التنقل بين الأسئلة (بمعنى إذا تم الانتقال للسؤال التالي لا يمكن العودة للسؤال السابق).</a:t>
            </a:r>
          </a:p>
        </p:txBody>
      </p:sp>
    </p:spTree>
    <p:extLst>
      <p:ext uri="{BB962C8B-B14F-4D97-AF65-F5344CB8AC3E}">
        <p14:creationId xmlns:p14="http://schemas.microsoft.com/office/powerpoint/2010/main" val="896140136"/>
      </p:ext>
    </p:extLst>
  </p:cSld>
  <p:clrMapOvr>
    <a:masterClrMapping/>
  </p:clrMapOvr>
  <p:transition spd="slow" advTm="67777">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الاختبارات القصيرة</a:t>
            </a:r>
          </a:p>
        </p:txBody>
      </p:sp>
      <p:sp>
        <p:nvSpPr>
          <p:cNvPr id="15" name="Rectangle 14"/>
          <p:cNvSpPr/>
          <p:nvPr/>
        </p:nvSpPr>
        <p:spPr>
          <a:xfrm>
            <a:off x="957939" y="2069195"/>
            <a:ext cx="10205930" cy="4401205"/>
          </a:xfrm>
          <a:prstGeom prst="rect">
            <a:avLst/>
          </a:prstGeom>
        </p:spPr>
        <p:txBody>
          <a:bodyPr wrap="square">
            <a:spAutoFit/>
          </a:bodyPr>
          <a:lstStyle/>
          <a:p>
            <a:pPr marL="457200" indent="-457200" algn="r"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يمكن عمل الاختبار القصير أي وقت من موعد اتاحته يوم السبت </a:t>
            </a:r>
            <a:r>
              <a:rPr lang="ar-SA" sz="2800" b="1" dirty="0">
                <a:solidFill>
                  <a:srgbClr val="FF0000"/>
                </a:solidFill>
                <a:latin typeface="Calibri" panose="020F0502020204030204" pitchFamily="34" charset="0"/>
                <a:ea typeface="Tahoma" panose="020B0604030504040204" pitchFamily="34" charset="0"/>
                <a:cs typeface="Calibri" panose="020F0502020204030204" pitchFamily="34" charset="0"/>
              </a:rPr>
              <a:t>الساعة 10 مساءاً </a:t>
            </a:r>
            <a:r>
              <a:rPr lang="ar-EG" sz="2800" b="1" dirty="0">
                <a:solidFill>
                  <a:srgbClr val="FF0000"/>
                </a:solidFill>
                <a:latin typeface="Calibri" panose="020F0502020204030204" pitchFamily="34" charset="0"/>
                <a:ea typeface="Tahoma" panose="020B0604030504040204" pitchFamily="34" charset="0"/>
                <a:cs typeface="Calibri" panose="020F0502020204030204" pitchFamily="34" charset="0"/>
              </a:rPr>
              <a:t>إ</a:t>
            </a:r>
            <a:r>
              <a:rPr lang="ar-SA" sz="2800" b="1" dirty="0">
                <a:solidFill>
                  <a:srgbClr val="FF0000"/>
                </a:solidFill>
                <a:latin typeface="Calibri" panose="020F0502020204030204" pitchFamily="34" charset="0"/>
                <a:ea typeface="Tahoma" panose="020B0604030504040204" pitchFamily="34" charset="0"/>
                <a:cs typeface="Calibri" panose="020F0502020204030204" pitchFamily="34" charset="0"/>
              </a:rPr>
              <a:t>لى السبت التالي 8:30 مساءاً </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a:p>
            <a:pPr marL="457200" indent="-457200" algn="r" rtl="1">
              <a:lnSpc>
                <a:spcPct val="200000"/>
              </a:lnSpc>
              <a:buFont typeface="Arial" panose="020B0604020202020204" pitchFamily="34" charset="0"/>
              <a:buChar char="•"/>
            </a:pPr>
            <a:r>
              <a:rPr lang="ar-SA" sz="2800" b="1" dirty="0">
                <a:solidFill>
                  <a:srgbClr val="0A1F61"/>
                </a:solidFill>
                <a:latin typeface="Calibri" panose="020F0502020204030204" pitchFamily="34" charset="0"/>
                <a:ea typeface="Tahoma" panose="020B0604030504040204" pitchFamily="34" charset="0"/>
                <a:cs typeface="Calibri" panose="020F0502020204030204" pitchFamily="34" charset="0"/>
              </a:rPr>
              <a:t>لماذا 8:30 مساءاً؟</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p>
          <a:p>
            <a:pPr marL="457200" indent="-457200" algn="r" rtl="1">
              <a:lnSpc>
                <a:spcPct val="200000"/>
              </a:lnSpc>
              <a:buFont typeface="Arial" panose="020B0604020202020204" pitchFamily="34" charset="0"/>
              <a:buChar char="•"/>
            </a:pP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لكي يتم الاستفادة من كامل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مدة الاختبار القصير (فترة السماحية)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30 دقيقة.</a:t>
            </a:r>
          </a:p>
          <a:p>
            <a:pPr marL="457200" indent="-457200" algn="r"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كلمة المرور ثابتة لكل الاختبارات وهي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a:t>
            </a:r>
            <a:r>
              <a:rPr lang="en-US" sz="2800" b="1" dirty="0">
                <a:solidFill>
                  <a:srgbClr val="24A9E1"/>
                </a:solidFill>
                <a:latin typeface="Calibri" panose="020F0502020204030204" pitchFamily="34" charset="0"/>
                <a:ea typeface="Tahoma" panose="020B0604030504040204" pitchFamily="34" charset="0"/>
                <a:cs typeface="Calibri" panose="020F0502020204030204" pitchFamily="34" charset="0"/>
              </a:rPr>
              <a:t>(</a:t>
            </a:r>
            <a:r>
              <a:rPr lang="en-US" sz="2800" b="1" dirty="0">
                <a:solidFill>
                  <a:srgbClr val="C00000"/>
                </a:solidFill>
                <a:latin typeface="Calibri" panose="020F0502020204030204" pitchFamily="34" charset="0"/>
                <a:ea typeface="Tahoma" panose="020B0604030504040204" pitchFamily="34" charset="0"/>
                <a:cs typeface="Calibri" panose="020F0502020204030204" pitchFamily="34" charset="0"/>
              </a:rPr>
              <a:t>agree</a:t>
            </a:r>
            <a:r>
              <a:rPr lang="ar-SA" sz="2800" b="1" dirty="0">
                <a:solidFill>
                  <a:srgbClr val="C00000"/>
                </a:solidFill>
                <a:latin typeface="Calibri" panose="020F0502020204030204" pitchFamily="34" charset="0"/>
                <a:ea typeface="Tahoma" panose="020B0604030504040204" pitchFamily="34" charset="0"/>
                <a:cs typeface="Calibri" panose="020F0502020204030204" pitchFamily="34" charset="0"/>
              </a:rPr>
              <a:t>.</a:t>
            </a:r>
          </a:p>
        </p:txBody>
      </p:sp>
    </p:spTree>
    <p:extLst>
      <p:ext uri="{BB962C8B-B14F-4D97-AF65-F5344CB8AC3E}">
        <p14:creationId xmlns:p14="http://schemas.microsoft.com/office/powerpoint/2010/main" val="2923308049"/>
      </p:ext>
    </p:extLst>
  </p:cSld>
  <p:clrMapOvr>
    <a:masterClrMapping/>
  </p:clrMapOvr>
  <p:transition spd="slow" advTm="35300">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 النهائي</a:t>
            </a:r>
          </a:p>
        </p:txBody>
      </p:sp>
      <p:sp>
        <p:nvSpPr>
          <p:cNvPr id="15" name="Rectangle 14"/>
          <p:cNvSpPr/>
          <p:nvPr/>
        </p:nvSpPr>
        <p:spPr>
          <a:xfrm>
            <a:off x="957939" y="2151083"/>
            <a:ext cx="10205930" cy="3418756"/>
          </a:xfrm>
          <a:prstGeom prst="rect">
            <a:avLst/>
          </a:prstGeom>
        </p:spPr>
        <p:txBody>
          <a:bodyPr wrap="square">
            <a:spAutoFit/>
          </a:bodyPr>
          <a:lstStyle/>
          <a:p>
            <a:pPr marL="457200" indent="-457200" algn="justLow"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سيتاح الاختبار النهائي على المنصة التعليمية </a:t>
            </a:r>
            <a:r>
              <a:rPr lang="en-US" sz="28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حسب مواعيد الاختبارات النهائية والتي سيتم الإعلان عنها نهاية الفصل الدراسي.</a:t>
            </a:r>
          </a:p>
          <a:p>
            <a:pPr marL="457200" indent="-457200" algn="justLow" rtl="1">
              <a:lnSpc>
                <a:spcPct val="200000"/>
              </a:lnSpc>
              <a:buFont typeface="Arial" panose="020B0604020202020204" pitchFamily="34" charset="0"/>
              <a:buChar char="•"/>
            </a:pPr>
            <a:r>
              <a:rPr lang="en-US"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الاختبار النهائي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مكون من 20 سؤال (</a:t>
            </a:r>
            <a:r>
              <a:rPr lang="ar-SA" sz="2800" b="1" dirty="0">
                <a:solidFill>
                  <a:srgbClr val="F27A1C"/>
                </a:solidFill>
                <a:latin typeface="Calibri" panose="020F0502020204030204" pitchFamily="34" charset="0"/>
                <a:ea typeface="Tahoma" panose="020B0604030504040204" pitchFamily="34" charset="0"/>
                <a:cs typeface="Calibri" panose="020F0502020204030204" pitchFamily="34" charset="0"/>
              </a:rPr>
              <a:t>20 درجة </a:t>
            </a:r>
            <a:r>
              <a:rPr lang="ar-EG" sz="2800" b="1" dirty="0">
                <a:solidFill>
                  <a:srgbClr val="F27A1C"/>
                </a:solidFill>
                <a:latin typeface="Calibri" panose="020F0502020204030204" pitchFamily="34" charset="0"/>
                <a:ea typeface="Tahoma" panose="020B0604030504040204" pitchFamily="34" charset="0"/>
                <a:cs typeface="Calibri" panose="020F0502020204030204" pitchFamily="34" charset="0"/>
              </a:rPr>
              <a:t>)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شامل محاضرات المقرر بالكامل</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a:t>
            </a:r>
          </a:p>
          <a:p>
            <a:pPr marL="457200" indent="-457200" algn="justLow"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نوعية أسئلة الاختبار النهائي هي مثل نوعية أسئلة الاختبارات القصيرة.</a:t>
            </a:r>
          </a:p>
        </p:txBody>
      </p:sp>
    </p:spTree>
    <p:extLst>
      <p:ext uri="{BB962C8B-B14F-4D97-AF65-F5344CB8AC3E}">
        <p14:creationId xmlns:p14="http://schemas.microsoft.com/office/powerpoint/2010/main" val="2526503591"/>
      </p:ext>
    </p:extLst>
  </p:cSld>
  <p:clrMapOvr>
    <a:masterClrMapping/>
  </p:clrMapOvr>
  <p:transition spd="slow" advTm="43007">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985484"/>
            <a:ext cx="8830100" cy="3662541"/>
          </a:xfrm>
          <a:prstGeom prst="rect">
            <a:avLst/>
          </a:prstGeom>
        </p:spPr>
        <p:txBody>
          <a:bodyPr wrap="square" anchor="ctr">
            <a:spAutoFit/>
          </a:bodyPr>
          <a:lstStyle/>
          <a:p>
            <a:pPr algn="ctr" rtl="1">
              <a:lnSpc>
                <a:spcPct val="200000"/>
              </a:lnSpc>
            </a:pPr>
            <a:r>
              <a:rPr lang="ar-SA" sz="3200" b="1" u="sng" dirty="0">
                <a:solidFill>
                  <a:srgbClr val="C00000"/>
                </a:solidFill>
                <a:latin typeface="Calibri" panose="020F0502020204030204" pitchFamily="34" charset="0"/>
                <a:ea typeface="Tahoma" panose="020B0604030504040204" pitchFamily="34" charset="0"/>
                <a:cs typeface="Calibri" panose="020F0502020204030204" pitchFamily="34" charset="0"/>
              </a:rPr>
              <a:t>لغة المحاضرات والاختبارات</a:t>
            </a:r>
            <a:endParaRPr lang="en-US" sz="3200" b="1" u="sng" dirty="0">
              <a:solidFill>
                <a:srgbClr val="C00000"/>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justLow" rtl="1">
              <a:lnSpc>
                <a:spcPct val="200000"/>
              </a:lnSpc>
              <a:spcBef>
                <a:spcPct val="0"/>
              </a:spcBef>
              <a:buFont typeface="Arial" panose="020B0604020202020204" pitchFamily="34" charset="0"/>
              <a:buChar char="•"/>
              <a:defRP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المحاضرات</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الخاصة بالمقرر</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متاحة باللغة العربية</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واللغة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الإنجليزية.</a:t>
            </a:r>
          </a:p>
          <a:p>
            <a:pPr marL="457200" lvl="0" indent="-457200" algn="justLow" rtl="1">
              <a:lnSpc>
                <a:spcPct val="200000"/>
              </a:lnSpc>
              <a:spcBef>
                <a:spcPct val="0"/>
              </a:spcBef>
              <a:buFont typeface="Arial" panose="020B0604020202020204" pitchFamily="34" charset="0"/>
              <a:buChar char="•"/>
              <a:defRP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الاختبارات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القصيرة والنهائية أيضًا متاحة باللغة العربية</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واللغة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الإنجليزية.</a:t>
            </a:r>
          </a:p>
        </p:txBody>
      </p:sp>
    </p:spTree>
    <p:extLst>
      <p:ext uri="{BB962C8B-B14F-4D97-AF65-F5344CB8AC3E}">
        <p14:creationId xmlns:p14="http://schemas.microsoft.com/office/powerpoint/2010/main" val="3579563025"/>
      </p:ext>
    </p:extLst>
  </p:cSld>
  <p:clrMapOvr>
    <a:masterClrMapping/>
  </p:clrMapOvr>
  <mc:AlternateContent xmlns:mc="http://schemas.openxmlformats.org/markup-compatibility/2006" xmlns:p14="http://schemas.microsoft.com/office/powerpoint/2010/main">
    <mc:Choice Requires="p14">
      <p:transition spd="slow" p14:dur="2000" advTm="10370"/>
    </mc:Choice>
    <mc:Fallback xmlns="">
      <p:transition spd="slow" advTm="1037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63233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Schedule and Topics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graphicFrame>
        <p:nvGraphicFramePr>
          <p:cNvPr id="32" name="Table 31">
            <a:extLst>
              <a:ext uri="{FF2B5EF4-FFF2-40B4-BE49-F238E27FC236}">
                <a16:creationId xmlns:a16="http://schemas.microsoft.com/office/drawing/2014/main" id="{23698C1E-B7CF-E70B-8BA1-AE18E01C0731}"/>
              </a:ext>
            </a:extLst>
          </p:cNvPr>
          <p:cNvGraphicFramePr>
            <a:graphicFrameLocks noGrp="1"/>
          </p:cNvGraphicFramePr>
          <p:nvPr>
            <p:extLst>
              <p:ext uri="{D42A27DB-BD31-4B8C-83A1-F6EECF244321}">
                <p14:modId xmlns:p14="http://schemas.microsoft.com/office/powerpoint/2010/main" val="3780467655"/>
              </p:ext>
            </p:extLst>
          </p:nvPr>
        </p:nvGraphicFramePr>
        <p:xfrm>
          <a:off x="968565" y="1894559"/>
          <a:ext cx="10069552" cy="4297680"/>
        </p:xfrm>
        <a:graphic>
          <a:graphicData uri="http://schemas.openxmlformats.org/drawingml/2006/table">
            <a:tbl>
              <a:tblPr firstRow="1" bandRow="1">
                <a:tableStyleId>{7DF18680-E054-41AD-8BC1-D1AEF772440D}</a:tableStyleId>
              </a:tblPr>
              <a:tblGrid>
                <a:gridCol w="834454">
                  <a:extLst>
                    <a:ext uri="{9D8B030D-6E8A-4147-A177-3AD203B41FA5}">
                      <a16:colId xmlns:a16="http://schemas.microsoft.com/office/drawing/2014/main" val="4068877806"/>
                    </a:ext>
                  </a:extLst>
                </a:gridCol>
                <a:gridCol w="1593326">
                  <a:extLst>
                    <a:ext uri="{9D8B030D-6E8A-4147-A177-3AD203B41FA5}">
                      <a16:colId xmlns:a16="http://schemas.microsoft.com/office/drawing/2014/main" val="1091306522"/>
                    </a:ext>
                  </a:extLst>
                </a:gridCol>
                <a:gridCol w="5551714">
                  <a:extLst>
                    <a:ext uri="{9D8B030D-6E8A-4147-A177-3AD203B41FA5}">
                      <a16:colId xmlns:a16="http://schemas.microsoft.com/office/drawing/2014/main" val="496007089"/>
                    </a:ext>
                  </a:extLst>
                </a:gridCol>
                <a:gridCol w="1153886">
                  <a:extLst>
                    <a:ext uri="{9D8B030D-6E8A-4147-A177-3AD203B41FA5}">
                      <a16:colId xmlns:a16="http://schemas.microsoft.com/office/drawing/2014/main" val="1897327822"/>
                    </a:ext>
                  </a:extLst>
                </a:gridCol>
                <a:gridCol w="936172">
                  <a:extLst>
                    <a:ext uri="{9D8B030D-6E8A-4147-A177-3AD203B41FA5}">
                      <a16:colId xmlns:a16="http://schemas.microsoft.com/office/drawing/2014/main" val="1005742954"/>
                    </a:ext>
                  </a:extLst>
                </a:gridCol>
              </a:tblGrid>
              <a:tr h="493799">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Week</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Lecture</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Lecture Topic</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Discussion Panel</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Quiz</a:t>
                      </a:r>
                      <a:endParaRPr lang="ar-SA" sz="1600" dirty="0">
                        <a:solidFill>
                          <a:schemeClr val="tx1"/>
                        </a:solidFill>
                        <a:latin typeface="+mn-lt"/>
                        <a:cs typeface="Times New Roman" panose="02020603050405020304" pitchFamily="18" charset="0"/>
                      </a:endParaRPr>
                    </a:p>
                  </a:txBody>
                  <a:tcPr anchor="ctr">
                    <a:solidFill>
                      <a:schemeClr val="bg2"/>
                    </a:solidFill>
                  </a:tcPr>
                </a:tc>
                <a:extLst>
                  <a:ext uri="{0D108BD9-81ED-4DB2-BD59-A6C34878D82A}">
                    <a16:rowId xmlns:a16="http://schemas.microsoft.com/office/drawing/2014/main" val="1581905638"/>
                  </a:ext>
                </a:extLst>
              </a:tr>
              <a:tr h="575132">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Week 1</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Orientation Lecture</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x-none" sz="1600" b="0" i="0" u="none" strike="noStrike" cap="none" dirty="0">
                          <a:solidFill>
                            <a:schemeClr val="dk1"/>
                          </a:solidFill>
                          <a:effectLst/>
                          <a:latin typeface="+mn-lt"/>
                          <a:ea typeface="+mn-ea"/>
                          <a:cs typeface="Times New Roman" panose="02020603050405020304" pitchFamily="18" charset="0"/>
                          <a:sym typeface="Arial"/>
                        </a:rPr>
                        <a:t>Orientation Lecture</a:t>
                      </a:r>
                      <a:endParaRPr lang="en-US" sz="1600" b="0" i="0" u="none" strike="noStrike" cap="none" dirty="0">
                        <a:solidFill>
                          <a:schemeClr val="dk1"/>
                        </a:solidFill>
                        <a:effectLst/>
                        <a:latin typeface="+mn-lt"/>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i="0" u="none" strike="noStrike" cap="none" dirty="0">
                          <a:solidFill>
                            <a:schemeClr val="dk1"/>
                          </a:solidFill>
                          <a:effectLst/>
                          <a:latin typeface="+mn-lt"/>
                          <a:ea typeface="+mn-ea"/>
                          <a:cs typeface="Times New Roman" panose="02020603050405020304" pitchFamily="18" charset="0"/>
                          <a:sym typeface="Arial"/>
                        </a:rPr>
                        <a:t>المحاضرة</a:t>
                      </a:r>
                      <a:r>
                        <a:rPr lang="ar-EG" sz="1600" b="0" i="0" u="none" strike="noStrike" cap="none" baseline="0" dirty="0">
                          <a:solidFill>
                            <a:schemeClr val="dk1"/>
                          </a:solidFill>
                          <a:effectLst/>
                          <a:latin typeface="+mn-lt"/>
                          <a:ea typeface="+mn-ea"/>
                          <a:cs typeface="Times New Roman" panose="02020603050405020304" pitchFamily="18" charset="0"/>
                          <a:sym typeface="Arial"/>
                        </a:rPr>
                        <a:t> التعريفية</a:t>
                      </a:r>
                      <a:endParaRPr lang="x-none" sz="1600" b="0" i="0" u="none" strike="noStrike" cap="none" dirty="0">
                        <a:solidFill>
                          <a:schemeClr val="dk1"/>
                        </a:solidFill>
                        <a:effectLst/>
                        <a:latin typeface="+mn-lt"/>
                        <a:ea typeface="+mn-ea"/>
                        <a:cs typeface="Times New Roman" panose="02020603050405020304" pitchFamily="18" charset="0"/>
                        <a:sym typeface="Arial"/>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1159573393"/>
                  </a:ext>
                </a:extLst>
              </a:tr>
              <a:tr h="575132">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2</a:t>
                      </a:r>
                      <a:endParaRPr lang="ar-SA" sz="1600" dirty="0">
                        <a:latin typeface="+mn-lt"/>
                        <a:cs typeface="Times New Roman" panose="02020603050405020304" pitchFamily="18"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Lecture 1</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u="none" strike="noStrike" cap="none" dirty="0">
                          <a:solidFill>
                            <a:schemeClr val="dk1"/>
                          </a:solidFill>
                          <a:effectLst/>
                          <a:latin typeface="+mn-lt"/>
                          <a:cs typeface="Times New Roman" panose="02020603050405020304" pitchFamily="18" charset="0"/>
                          <a:sym typeface="Arial"/>
                        </a:rPr>
                        <a:t>Fundamentals of Professional Communication in the Digital Age</a:t>
                      </a:r>
                      <a:endParaRPr lang="ar-EG" sz="1600" b="0" u="none" strike="noStrike" cap="none" dirty="0">
                        <a:solidFill>
                          <a:schemeClr val="dk1"/>
                        </a:solidFill>
                        <a:effectLst/>
                        <a:latin typeface="+mn-lt"/>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u="none" strike="noStrike" cap="none" dirty="0">
                          <a:solidFill>
                            <a:schemeClr val="dk1"/>
                          </a:solidFill>
                          <a:effectLst/>
                          <a:latin typeface="+mn-lt"/>
                          <a:cs typeface="Times New Roman" panose="02020603050405020304" pitchFamily="18" charset="0"/>
                          <a:sym typeface="Arial"/>
                        </a:rPr>
                        <a:t>أساسيات التواصل المهني في العصر الرقمي</a:t>
                      </a:r>
                      <a:endParaRPr lang="en-US" sz="1600" b="0" u="none" strike="noStrike" cap="none" dirty="0">
                        <a:solidFill>
                          <a:schemeClr val="dk1"/>
                        </a:solidFill>
                        <a:effectLst/>
                        <a:latin typeface="+mn-lt"/>
                        <a:cs typeface="Times New Roman" panose="02020603050405020304" pitchFamily="18" charset="0"/>
                        <a:sym typeface="Arial"/>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algn="l" rtl="1"/>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1304825662"/>
                  </a:ext>
                </a:extLst>
              </a:tr>
              <a:tr h="575132">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Week 3</a:t>
                      </a:r>
                      <a:endParaRPr lang="ar-SA" sz="1600" dirty="0">
                        <a:latin typeface="+mn-lt"/>
                        <a:cs typeface="Times New Roman" panose="02020603050405020304" pitchFamily="18"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Lecture 2</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i="0" u="none" strike="noStrike" cap="none" dirty="0">
                          <a:solidFill>
                            <a:schemeClr val="dk1"/>
                          </a:solidFill>
                          <a:effectLst/>
                          <a:latin typeface="+mn-lt"/>
                          <a:ea typeface="+mn-ea"/>
                          <a:cs typeface="Times New Roman" panose="02020603050405020304" pitchFamily="18" charset="0"/>
                          <a:sym typeface="Arial"/>
                        </a:rPr>
                        <a:t>Interpersonal Communication, Collaboration, and Workplace Etiquette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i="0" u="none" strike="noStrike" cap="none" dirty="0">
                          <a:solidFill>
                            <a:schemeClr val="dk1"/>
                          </a:solidFill>
                          <a:effectLst/>
                          <a:latin typeface="+mn-lt"/>
                          <a:ea typeface="+mn-ea"/>
                          <a:cs typeface="Times New Roman" panose="02020603050405020304" pitchFamily="18" charset="0"/>
                          <a:sym typeface="Arial"/>
                        </a:rPr>
                        <a:t>التعاون والتواصل بين الأشخاص وآداب العمل</a:t>
                      </a:r>
                      <a:endParaRPr lang="x-none" sz="1600" b="0" i="0" u="none" strike="noStrike" cap="none" dirty="0">
                        <a:solidFill>
                          <a:schemeClr val="dk1"/>
                        </a:solidFill>
                        <a:effectLst/>
                        <a:latin typeface="+mn-lt"/>
                        <a:ea typeface="+mn-ea"/>
                        <a:cs typeface="Times New Roman" panose="02020603050405020304" pitchFamily="18" charset="0"/>
                        <a:sym typeface="Arial"/>
                      </a:endParaRPr>
                    </a:p>
                  </a:txBody>
                  <a:tcPr anchor="ctr"/>
                </a:tc>
                <a:tc>
                  <a:txBody>
                    <a:bodyPr/>
                    <a:lstStyle/>
                    <a:p>
                      <a:pPr algn="l" rtl="1"/>
                      <a:endParaRPr lang="ar-SA" sz="1600" dirty="0">
                        <a:latin typeface="+mn-lt"/>
                        <a:cs typeface="Times New Roman" panose="02020603050405020304" pitchFamily="18" charset="0"/>
                      </a:endParaRPr>
                    </a:p>
                  </a:txBody>
                  <a:tcPr anchor="ctr"/>
                </a:tc>
                <a:tc>
                  <a:txBody>
                    <a:bodyPr/>
                    <a:lstStyle/>
                    <a:p>
                      <a:pPr algn="l" rtl="1"/>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2841387214"/>
                  </a:ext>
                </a:extLst>
              </a:tr>
              <a:tr h="575132">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4</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3</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u="none" strike="noStrike" cap="none" dirty="0">
                          <a:solidFill>
                            <a:schemeClr val="dk1"/>
                          </a:solidFill>
                          <a:effectLst/>
                          <a:latin typeface="+mn-lt"/>
                          <a:cs typeface="Times New Roman" panose="02020603050405020304" pitchFamily="18" charset="0"/>
                          <a:sym typeface="Arial"/>
                        </a:rPr>
                        <a:t>Professional Writing: Planning and Organization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i="0" u="none" strike="noStrike" cap="none" dirty="0">
                          <a:solidFill>
                            <a:schemeClr val="dk1"/>
                          </a:solidFill>
                          <a:effectLst/>
                          <a:latin typeface="+mn-lt"/>
                          <a:ea typeface="+mn-ea"/>
                          <a:cs typeface="Times New Roman" panose="02020603050405020304" pitchFamily="18" charset="0"/>
                          <a:sym typeface="Arial"/>
                        </a:rPr>
                        <a:t>الكتابة المهنية: التخطيط والتنظيم</a:t>
                      </a:r>
                      <a:endParaRPr lang="x-none" sz="1600" b="0" i="0" u="none" strike="noStrike" cap="none" dirty="0">
                        <a:solidFill>
                          <a:schemeClr val="dk1"/>
                        </a:solidFill>
                        <a:effectLst/>
                        <a:latin typeface="+mn-lt"/>
                        <a:ea typeface="+mn-ea"/>
                        <a:cs typeface="Times New Roman" panose="02020603050405020304" pitchFamily="18" charset="0"/>
                        <a:sym typeface="Arial"/>
                      </a:endParaRPr>
                    </a:p>
                  </a:txBody>
                  <a:tcPr anchor="ctr"/>
                </a:tc>
                <a:tc>
                  <a:txBody>
                    <a:bodyPr/>
                    <a:lstStyle/>
                    <a:p>
                      <a:pPr marL="0" algn="l" defTabSz="914400" rtl="0" eaLnBrk="1" latinLnBrk="0" hangingPunct="1"/>
                      <a:endParaRPr lang="ar-SA" sz="1600" dirty="0">
                        <a:latin typeface="+mn-lt"/>
                        <a:cs typeface="Times New Roman" panose="02020603050405020304" pitchFamily="18" charset="0"/>
                      </a:endParaRPr>
                    </a:p>
                  </a:txBody>
                  <a:tcPr anchor="ctr"/>
                </a:tc>
                <a:tc>
                  <a:txBody>
                    <a:bodyPr/>
                    <a:lstStyle/>
                    <a:p>
                      <a:pPr algn="l" rtl="1"/>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2984019538"/>
                  </a:ext>
                </a:extLst>
              </a:tr>
              <a:tr h="575132">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5</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4</a:t>
                      </a: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r>
                        <a:rPr lang="en-US" sz="1600" b="0" u="none" strike="noStrike" cap="none" dirty="0">
                          <a:solidFill>
                            <a:schemeClr val="dk1"/>
                          </a:solidFill>
                          <a:effectLst/>
                          <a:latin typeface="+mn-lt"/>
                          <a:cs typeface="Times New Roman" panose="02020603050405020304" pitchFamily="18" charset="0"/>
                          <a:sym typeface="Arial"/>
                        </a:rPr>
                        <a:t>Drafting Written Messages and Audience Adaptation</a:t>
                      </a:r>
                    </a:p>
                    <a:p>
                      <a:pPr marR="0" algn="l" rtl="0">
                        <a:lnSpc>
                          <a:spcPct val="100000"/>
                        </a:lnSpc>
                        <a:spcBef>
                          <a:spcPts val="0"/>
                        </a:spcBef>
                        <a:spcAft>
                          <a:spcPts val="0"/>
                        </a:spcAft>
                        <a:buClr>
                          <a:srgbClr val="000000"/>
                        </a:buClr>
                        <a:buFont typeface="Arial"/>
                      </a:pPr>
                      <a:r>
                        <a:rPr lang="ar-SA" sz="1600" dirty="0">
                          <a:latin typeface="+mn-lt"/>
                          <a:cs typeface="Times New Roman" panose="02020603050405020304" pitchFamily="18" charset="0"/>
                        </a:rPr>
                        <a:t>صياغة الرسائل المكتوبة والتكيف مع الجمهور</a:t>
                      </a:r>
                    </a:p>
                  </a:txBody>
                  <a:tcPr anchor="ctr"/>
                </a:tc>
                <a:tc>
                  <a:txBody>
                    <a:bodyPr/>
                    <a:lstStyle/>
                    <a:p>
                      <a:pPr algn="l" rtl="1"/>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379825221"/>
                  </a:ext>
                </a:extLst>
              </a:tr>
              <a:tr h="575132">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6</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5</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i="0" u="none" strike="noStrike" cap="none" dirty="0">
                          <a:solidFill>
                            <a:schemeClr val="dk1"/>
                          </a:solidFill>
                          <a:effectLst/>
                          <a:latin typeface="+mn-lt"/>
                          <a:ea typeface="+mn-ea"/>
                          <a:cs typeface="Times New Roman" panose="02020603050405020304" pitchFamily="18" charset="0"/>
                          <a:sym typeface="Arial"/>
                        </a:rPr>
                        <a:t>Reviewing, Editing, and Professional Message Formatting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i="0" u="none" strike="noStrike" cap="none" dirty="0">
                          <a:solidFill>
                            <a:schemeClr val="dk1"/>
                          </a:solidFill>
                          <a:effectLst/>
                          <a:latin typeface="+mn-lt"/>
                          <a:ea typeface="+mn-ea"/>
                          <a:cs typeface="Times New Roman" panose="02020603050405020304" pitchFamily="18" charset="0"/>
                          <a:sym typeface="Arial"/>
                        </a:rPr>
                        <a:t>المراجعة والتحرير وإخراج الرسائل بشكل احترافي</a:t>
                      </a:r>
                      <a:endParaRPr lang="x-none" sz="1600" b="0" i="0" u="none" strike="noStrike" cap="none" dirty="0">
                        <a:solidFill>
                          <a:schemeClr val="dk1"/>
                        </a:solidFill>
                        <a:effectLst/>
                        <a:latin typeface="+mn-lt"/>
                        <a:ea typeface="+mn-ea"/>
                        <a:cs typeface="Times New Roman" panose="02020603050405020304" pitchFamily="18" charset="0"/>
                        <a:sym typeface="Arial"/>
                      </a:endParaRPr>
                    </a:p>
                  </a:txBody>
                  <a:tcPr anchor="ctr"/>
                </a:tc>
                <a:tc>
                  <a:txBody>
                    <a:bodyPr/>
                    <a:lstStyle/>
                    <a:p>
                      <a:pPr algn="l" rtl="1"/>
                      <a:endParaRPr lang="ar-SA" sz="1600" dirty="0">
                        <a:latin typeface="+mn-lt"/>
                        <a:cs typeface="Times New Roman" panose="02020603050405020304" pitchFamily="18" charset="0"/>
                      </a:endParaRPr>
                    </a:p>
                  </a:txBody>
                  <a:tcPr anchor="ctr"/>
                </a:tc>
                <a:tc>
                  <a:txBody>
                    <a:bodyPr/>
                    <a:lstStyle/>
                    <a:p>
                      <a:pPr algn="l" rtl="1"/>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1268898770"/>
                  </a:ext>
                </a:extLst>
              </a:tr>
            </a:tbl>
          </a:graphicData>
        </a:graphic>
      </p:graphicFrame>
      <p:pic>
        <p:nvPicPr>
          <p:cNvPr id="33" name="Graphic 30" descr="Badge Tick1 with solid fill">
            <a:extLst>
              <a:ext uri="{FF2B5EF4-FFF2-40B4-BE49-F238E27FC236}">
                <a16:creationId xmlns:a16="http://schemas.microsoft.com/office/drawing/2014/main" id="{51705B4A-3DC4-E7BA-E4FF-239D5424A564}"/>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3188940"/>
            <a:ext cx="310972" cy="310972"/>
          </a:xfrm>
          <a:prstGeom prst="rect">
            <a:avLst/>
          </a:prstGeom>
        </p:spPr>
      </p:pic>
      <p:pic>
        <p:nvPicPr>
          <p:cNvPr id="34" name="Graphic 33" descr="Badge Tick1 with solid fill">
            <a:extLst>
              <a:ext uri="{FF2B5EF4-FFF2-40B4-BE49-F238E27FC236}">
                <a16:creationId xmlns:a16="http://schemas.microsoft.com/office/drawing/2014/main" id="{79051BB2-F2D9-6CF1-70A9-A86708D0B290}"/>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5752525"/>
            <a:ext cx="310972" cy="310972"/>
          </a:xfrm>
          <a:prstGeom prst="rect">
            <a:avLst/>
          </a:prstGeom>
        </p:spPr>
      </p:pic>
      <p:pic>
        <p:nvPicPr>
          <p:cNvPr id="47" name="Graphic 54" descr="Badge Tick1 with solid fill">
            <a:extLst>
              <a:ext uri="{FF2B5EF4-FFF2-40B4-BE49-F238E27FC236}">
                <a16:creationId xmlns:a16="http://schemas.microsoft.com/office/drawing/2014/main" id="{51085193-A0AF-F7BB-BEEA-FC308FD469AC}"/>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2568087"/>
            <a:ext cx="310972" cy="310972"/>
          </a:xfrm>
          <a:prstGeom prst="rect">
            <a:avLst/>
          </a:prstGeom>
        </p:spPr>
      </p:pic>
      <p:pic>
        <p:nvPicPr>
          <p:cNvPr id="48" name="Graphic 56" descr="Badge Tick1 with solid fill">
            <a:extLst>
              <a:ext uri="{FF2B5EF4-FFF2-40B4-BE49-F238E27FC236}">
                <a16:creationId xmlns:a16="http://schemas.microsoft.com/office/drawing/2014/main" id="{E19A7824-01AA-E46D-77F1-DA5F5994837B}"/>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3893718"/>
            <a:ext cx="310972" cy="310972"/>
          </a:xfrm>
          <a:prstGeom prst="rect">
            <a:avLst/>
          </a:prstGeom>
        </p:spPr>
      </p:pic>
      <p:pic>
        <p:nvPicPr>
          <p:cNvPr id="49" name="Graphic 57" descr="Badge Tick1 with solid fill">
            <a:extLst>
              <a:ext uri="{FF2B5EF4-FFF2-40B4-BE49-F238E27FC236}">
                <a16:creationId xmlns:a16="http://schemas.microsoft.com/office/drawing/2014/main" id="{ADF6AB4A-7BA5-3E98-7BD0-3FBE10AE1D10}"/>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4584041"/>
            <a:ext cx="310972" cy="310972"/>
          </a:xfrm>
          <a:prstGeom prst="rect">
            <a:avLst/>
          </a:prstGeom>
        </p:spPr>
      </p:pic>
      <p:pic>
        <p:nvPicPr>
          <p:cNvPr id="50" name="Graphic 58" descr="Badge Tick1 with solid fill">
            <a:extLst>
              <a:ext uri="{FF2B5EF4-FFF2-40B4-BE49-F238E27FC236}">
                <a16:creationId xmlns:a16="http://schemas.microsoft.com/office/drawing/2014/main" id="{E4ED35A0-8D0F-161A-6AEE-1979D199B83D}"/>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5172797"/>
            <a:ext cx="310972" cy="310972"/>
          </a:xfrm>
          <a:prstGeom prst="rect">
            <a:avLst/>
          </a:prstGeom>
        </p:spPr>
      </p:pic>
      <p:pic>
        <p:nvPicPr>
          <p:cNvPr id="56" name="Graphic 30" descr="Badge Tick1 with solid fill">
            <a:extLst>
              <a:ext uri="{FF2B5EF4-FFF2-40B4-BE49-F238E27FC236}">
                <a16:creationId xmlns:a16="http://schemas.microsoft.com/office/drawing/2014/main" id="{51705B4A-3DC4-E7BA-E4FF-239D5424A564}"/>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407383" y="3188940"/>
            <a:ext cx="310972" cy="310972"/>
          </a:xfrm>
          <a:prstGeom prst="rect">
            <a:avLst/>
          </a:prstGeom>
        </p:spPr>
      </p:pic>
      <p:pic>
        <p:nvPicPr>
          <p:cNvPr id="57" name="Graphic 33" descr="Badge Tick1 with solid fill">
            <a:extLst>
              <a:ext uri="{FF2B5EF4-FFF2-40B4-BE49-F238E27FC236}">
                <a16:creationId xmlns:a16="http://schemas.microsoft.com/office/drawing/2014/main" id="{79051BB2-F2D9-6CF1-70A9-A86708D0B290}"/>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407383" y="5752525"/>
            <a:ext cx="310972" cy="310972"/>
          </a:xfrm>
          <a:prstGeom prst="rect">
            <a:avLst/>
          </a:prstGeom>
        </p:spPr>
      </p:pic>
      <p:pic>
        <p:nvPicPr>
          <p:cNvPr id="58" name="Graphic 54" descr="Badge Tick1 with solid fill">
            <a:extLst>
              <a:ext uri="{FF2B5EF4-FFF2-40B4-BE49-F238E27FC236}">
                <a16:creationId xmlns:a16="http://schemas.microsoft.com/office/drawing/2014/main" id="{51085193-A0AF-F7BB-BEEA-FC308FD469AC}"/>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407383" y="2568087"/>
            <a:ext cx="310972" cy="310972"/>
          </a:xfrm>
          <a:prstGeom prst="rect">
            <a:avLst/>
          </a:prstGeom>
        </p:spPr>
      </p:pic>
      <p:pic>
        <p:nvPicPr>
          <p:cNvPr id="59" name="Graphic 56" descr="Badge Tick1 with solid fill">
            <a:extLst>
              <a:ext uri="{FF2B5EF4-FFF2-40B4-BE49-F238E27FC236}">
                <a16:creationId xmlns:a16="http://schemas.microsoft.com/office/drawing/2014/main" id="{E19A7824-01AA-E46D-77F1-DA5F5994837B}"/>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407383" y="3893718"/>
            <a:ext cx="310972" cy="310972"/>
          </a:xfrm>
          <a:prstGeom prst="rect">
            <a:avLst/>
          </a:prstGeom>
        </p:spPr>
      </p:pic>
      <p:pic>
        <p:nvPicPr>
          <p:cNvPr id="60" name="Graphic 57" descr="Badge Tick1 with solid fill">
            <a:extLst>
              <a:ext uri="{FF2B5EF4-FFF2-40B4-BE49-F238E27FC236}">
                <a16:creationId xmlns:a16="http://schemas.microsoft.com/office/drawing/2014/main" id="{ADF6AB4A-7BA5-3E98-7BD0-3FBE10AE1D10}"/>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407383" y="4584041"/>
            <a:ext cx="310972" cy="310972"/>
          </a:xfrm>
          <a:prstGeom prst="rect">
            <a:avLst/>
          </a:prstGeom>
        </p:spPr>
      </p:pic>
      <p:pic>
        <p:nvPicPr>
          <p:cNvPr id="61" name="Graphic 58" descr="Badge Tick1 with solid fill">
            <a:extLst>
              <a:ext uri="{FF2B5EF4-FFF2-40B4-BE49-F238E27FC236}">
                <a16:creationId xmlns:a16="http://schemas.microsoft.com/office/drawing/2014/main" id="{E4ED35A0-8D0F-161A-6AEE-1979D199B83D}"/>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407383" y="5172797"/>
            <a:ext cx="310972" cy="310972"/>
          </a:xfrm>
          <a:prstGeom prst="rect">
            <a:avLst/>
          </a:prstGeom>
        </p:spPr>
      </p:pic>
    </p:spTree>
    <p:extLst>
      <p:ext uri="{BB962C8B-B14F-4D97-AF65-F5344CB8AC3E}">
        <p14:creationId xmlns:p14="http://schemas.microsoft.com/office/powerpoint/2010/main" val="3513947087"/>
      </p:ext>
    </p:extLst>
  </p:cSld>
  <p:clrMapOvr>
    <a:masterClrMapping/>
  </p:clrMapOvr>
  <p:transition spd="slow" advTm="101774">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63233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Schedule and Topics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graphicFrame>
        <p:nvGraphicFramePr>
          <p:cNvPr id="32" name="Table 31">
            <a:extLst>
              <a:ext uri="{FF2B5EF4-FFF2-40B4-BE49-F238E27FC236}">
                <a16:creationId xmlns:a16="http://schemas.microsoft.com/office/drawing/2014/main" id="{23698C1E-B7CF-E70B-8BA1-AE18E01C0731}"/>
              </a:ext>
            </a:extLst>
          </p:cNvPr>
          <p:cNvGraphicFramePr>
            <a:graphicFrameLocks noGrp="1"/>
          </p:cNvGraphicFramePr>
          <p:nvPr>
            <p:extLst>
              <p:ext uri="{D42A27DB-BD31-4B8C-83A1-F6EECF244321}">
                <p14:modId xmlns:p14="http://schemas.microsoft.com/office/powerpoint/2010/main" val="3297238936"/>
              </p:ext>
            </p:extLst>
          </p:nvPr>
        </p:nvGraphicFramePr>
        <p:xfrm>
          <a:off x="968565" y="1894560"/>
          <a:ext cx="10069552" cy="4632960"/>
        </p:xfrm>
        <a:graphic>
          <a:graphicData uri="http://schemas.openxmlformats.org/drawingml/2006/table">
            <a:tbl>
              <a:tblPr firstRow="1" bandRow="1">
                <a:tableStyleId>{7DF18680-E054-41AD-8BC1-D1AEF772440D}</a:tableStyleId>
              </a:tblPr>
              <a:tblGrid>
                <a:gridCol w="1105895">
                  <a:extLst>
                    <a:ext uri="{9D8B030D-6E8A-4147-A177-3AD203B41FA5}">
                      <a16:colId xmlns:a16="http://schemas.microsoft.com/office/drawing/2014/main" val="4068877806"/>
                    </a:ext>
                  </a:extLst>
                </a:gridCol>
                <a:gridCol w="1091821">
                  <a:extLst>
                    <a:ext uri="{9D8B030D-6E8A-4147-A177-3AD203B41FA5}">
                      <a16:colId xmlns:a16="http://schemas.microsoft.com/office/drawing/2014/main" val="1091306522"/>
                    </a:ext>
                  </a:extLst>
                </a:gridCol>
                <a:gridCol w="5781778">
                  <a:extLst>
                    <a:ext uri="{9D8B030D-6E8A-4147-A177-3AD203B41FA5}">
                      <a16:colId xmlns:a16="http://schemas.microsoft.com/office/drawing/2014/main" val="496007089"/>
                    </a:ext>
                  </a:extLst>
                </a:gridCol>
                <a:gridCol w="1153886">
                  <a:extLst>
                    <a:ext uri="{9D8B030D-6E8A-4147-A177-3AD203B41FA5}">
                      <a16:colId xmlns:a16="http://schemas.microsoft.com/office/drawing/2014/main" val="1897327822"/>
                    </a:ext>
                  </a:extLst>
                </a:gridCol>
                <a:gridCol w="936172">
                  <a:extLst>
                    <a:ext uri="{9D8B030D-6E8A-4147-A177-3AD203B41FA5}">
                      <a16:colId xmlns:a16="http://schemas.microsoft.com/office/drawing/2014/main" val="1005742954"/>
                    </a:ext>
                  </a:extLst>
                </a:gridCol>
              </a:tblGrid>
              <a:tr h="493798">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Week</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Lecture</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Lecture Topic</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Discussion Panel</a:t>
                      </a:r>
                      <a:endParaRPr lang="ar-SA" sz="1600" dirty="0">
                        <a:solidFill>
                          <a:schemeClr val="tx1"/>
                        </a:solidFill>
                        <a:latin typeface="+mn-lt"/>
                        <a:cs typeface="Times New Roman" panose="02020603050405020304" pitchFamily="18" charset="0"/>
                      </a:endParaRPr>
                    </a:p>
                  </a:txBody>
                  <a:tcPr anchor="ctr">
                    <a:solidFill>
                      <a:schemeClr val="bg2"/>
                    </a:solidFill>
                  </a:tcPr>
                </a:tc>
                <a:tc>
                  <a:txBody>
                    <a:bodyPr/>
                    <a:lstStyle/>
                    <a:p>
                      <a:pPr marR="0" algn="ctr" rtl="0">
                        <a:lnSpc>
                          <a:spcPct val="100000"/>
                        </a:lnSpc>
                        <a:spcBef>
                          <a:spcPts val="0"/>
                        </a:spcBef>
                        <a:spcAft>
                          <a:spcPts val="0"/>
                        </a:spcAft>
                        <a:buClr>
                          <a:srgbClr val="000000"/>
                        </a:buClr>
                        <a:buFont typeface="Arial"/>
                      </a:pPr>
                      <a:r>
                        <a:rPr lang="en-US" sz="1600" dirty="0">
                          <a:solidFill>
                            <a:schemeClr val="tx1"/>
                          </a:solidFill>
                          <a:latin typeface="+mn-lt"/>
                          <a:cs typeface="Times New Roman" panose="02020603050405020304" pitchFamily="18" charset="0"/>
                        </a:rPr>
                        <a:t>Quiz</a:t>
                      </a:r>
                      <a:endParaRPr lang="ar-SA" sz="1600" dirty="0">
                        <a:solidFill>
                          <a:schemeClr val="tx1"/>
                        </a:solidFill>
                        <a:latin typeface="+mn-lt"/>
                        <a:cs typeface="Times New Roman" panose="02020603050405020304" pitchFamily="18" charset="0"/>
                      </a:endParaRPr>
                    </a:p>
                  </a:txBody>
                  <a:tcPr anchor="ctr">
                    <a:solidFill>
                      <a:schemeClr val="bg2"/>
                    </a:solidFill>
                  </a:tcPr>
                </a:tc>
                <a:extLst>
                  <a:ext uri="{0D108BD9-81ED-4DB2-BD59-A6C34878D82A}">
                    <a16:rowId xmlns:a16="http://schemas.microsoft.com/office/drawing/2014/main" val="1581905638"/>
                  </a:ext>
                </a:extLst>
              </a:tr>
              <a:tr h="49442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7</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6</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u="none" strike="noStrike" cap="none" dirty="0">
                          <a:solidFill>
                            <a:schemeClr val="dk1"/>
                          </a:solidFill>
                          <a:effectLst/>
                          <a:latin typeface="+mn-lt"/>
                          <a:cs typeface="Times New Roman" panose="02020603050405020304" pitchFamily="18" charset="0"/>
                          <a:sym typeface="Arial"/>
                        </a:rPr>
                        <a:t>Writing routine, positive, and negative messages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u="none" strike="noStrike" cap="none" dirty="0">
                          <a:solidFill>
                            <a:schemeClr val="dk1"/>
                          </a:solidFill>
                          <a:effectLst/>
                          <a:latin typeface="+mn-lt"/>
                          <a:cs typeface="Times New Roman" panose="02020603050405020304" pitchFamily="18" charset="0"/>
                          <a:sym typeface="Arial"/>
                        </a:rPr>
                        <a:t>كتابة الرسائل الروتينية والإيجابية والسلبية</a:t>
                      </a: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1034503956"/>
                  </a:ext>
                </a:extLst>
              </a:tr>
              <a:tr h="49442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8</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7</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u="none" strike="noStrike" cap="none" dirty="0">
                          <a:solidFill>
                            <a:schemeClr val="dk1"/>
                          </a:solidFill>
                          <a:effectLst/>
                          <a:latin typeface="+mn-lt"/>
                          <a:cs typeface="Times New Roman" panose="02020603050405020304" pitchFamily="18" charset="0"/>
                          <a:sym typeface="Arial"/>
                        </a:rPr>
                        <a:t>Writing Persuasive Messages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u="none" strike="noStrike" cap="none" dirty="0">
                          <a:solidFill>
                            <a:schemeClr val="dk1"/>
                          </a:solidFill>
                          <a:effectLst/>
                          <a:latin typeface="+mn-lt"/>
                          <a:cs typeface="Times New Roman" panose="02020603050405020304" pitchFamily="18" charset="0"/>
                          <a:sym typeface="Arial"/>
                        </a:rPr>
                        <a:t>كتابة الرسائل الإقناعية</a:t>
                      </a: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2607247073"/>
                  </a:ext>
                </a:extLst>
              </a:tr>
              <a:tr h="49442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9</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8</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b="0" u="none" strike="noStrike" cap="none" dirty="0">
                          <a:solidFill>
                            <a:schemeClr val="dk1"/>
                          </a:solidFill>
                          <a:effectLst/>
                          <a:latin typeface="+mn-lt"/>
                          <a:cs typeface="Times New Roman" panose="02020603050405020304" pitchFamily="18" charset="0"/>
                          <a:sym typeface="Arial"/>
                        </a:rPr>
                        <a:t>Planning, Report Writing, and Proposal Development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EG" sz="1600" b="0" i="0" u="none" strike="noStrike" cap="none" dirty="0">
                          <a:solidFill>
                            <a:schemeClr val="dk1"/>
                          </a:solidFill>
                          <a:effectLst/>
                          <a:latin typeface="+mn-lt"/>
                          <a:ea typeface="+mn-ea"/>
                          <a:cs typeface="Times New Roman" panose="02020603050405020304" pitchFamily="18" charset="0"/>
                          <a:sym typeface="Arial"/>
                        </a:rPr>
                        <a:t>التخطيط وإعداد التقارير والمقترحات</a:t>
                      </a:r>
                      <a:endParaRPr lang="x-none" sz="1600" b="0" i="0" u="none" strike="noStrike" cap="none" dirty="0">
                        <a:solidFill>
                          <a:schemeClr val="dk1"/>
                        </a:solidFill>
                        <a:effectLst/>
                        <a:latin typeface="+mn-lt"/>
                        <a:ea typeface="+mn-ea"/>
                        <a:cs typeface="Times New Roman" panose="02020603050405020304" pitchFamily="18" charset="0"/>
                        <a:sym typeface="Arial"/>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3823437615"/>
                  </a:ext>
                </a:extLst>
              </a:tr>
              <a:tr h="49442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Week 10</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9</a:t>
                      </a: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Developing and delivering business presentations</a:t>
                      </a:r>
                    </a:p>
                    <a:p>
                      <a:pPr marR="0" algn="l" rtl="0">
                        <a:lnSpc>
                          <a:spcPct val="100000"/>
                        </a:lnSpc>
                        <a:spcBef>
                          <a:spcPts val="0"/>
                        </a:spcBef>
                        <a:spcAft>
                          <a:spcPts val="0"/>
                        </a:spcAft>
                        <a:buClr>
                          <a:srgbClr val="000000"/>
                        </a:buClr>
                        <a:buFont typeface="Arial"/>
                      </a:pPr>
                      <a:r>
                        <a:rPr lang="ar-EG" sz="1600" dirty="0">
                          <a:latin typeface="+mn-lt"/>
                          <a:cs typeface="Times New Roman" panose="02020603050405020304" pitchFamily="18" charset="0"/>
                        </a:rPr>
                        <a:t>تطوير وتقديم العروض التقديمية للأعمال</a:t>
                      </a: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3208727668"/>
                  </a:ext>
                </a:extLst>
              </a:tr>
              <a:tr h="494428">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Week 11</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Lecture 10</a:t>
                      </a: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Preparing for Job Interviews &amp; Modern Digital Tools for Writing and Presentation.</a:t>
                      </a:r>
                    </a:p>
                    <a:p>
                      <a:pPr marR="0" algn="l" rtl="0">
                        <a:lnSpc>
                          <a:spcPct val="100000"/>
                        </a:lnSpc>
                        <a:spcBef>
                          <a:spcPts val="0"/>
                        </a:spcBef>
                        <a:spcAft>
                          <a:spcPts val="0"/>
                        </a:spcAft>
                        <a:buClr>
                          <a:srgbClr val="000000"/>
                        </a:buClr>
                        <a:buFont typeface="Arial"/>
                      </a:pPr>
                      <a:r>
                        <a:rPr lang="ar-EG" sz="1600" dirty="0">
                          <a:latin typeface="+mn-lt"/>
                          <a:cs typeface="Times New Roman" panose="02020603050405020304" pitchFamily="18" charset="0"/>
                        </a:rPr>
                        <a:t>التحضير للمقابلات الوظيفية &amp; والأدوات الرقمية الحديثة في الكتابة والعرض التقديمي.</a:t>
                      </a: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1228589336"/>
                  </a:ext>
                </a:extLst>
              </a:tr>
              <a:tr h="310008">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Week 12</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a:t>
                      </a:r>
                      <a:endParaRPr lang="ar-SA" sz="1600" dirty="0">
                        <a:latin typeface="+mn-lt"/>
                        <a:cs typeface="Times New Roman" panose="02020603050405020304" pitchFamily="18" charset="0"/>
                      </a:endParaRPr>
                    </a:p>
                  </a:txBody>
                  <a:tcPr anchor="ctr"/>
                </a:tc>
                <a:tc>
                  <a:txBody>
                    <a:bodyPr/>
                    <a:lstStyle/>
                    <a:p>
                      <a:pPr marR="0" algn="l"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a:t>
                      </a: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3980324852"/>
                  </a:ext>
                </a:extLst>
              </a:tr>
              <a:tr h="494428">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Week 13</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a:t>
                      </a:r>
                      <a:endParaRPr lang="ar-SA" sz="1600" dirty="0">
                        <a:latin typeface="+mn-lt"/>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600" dirty="0">
                          <a:latin typeface="+mn-lt"/>
                          <a:cs typeface="Times New Roman" panose="02020603050405020304" pitchFamily="18" charset="0"/>
                        </a:rPr>
                        <a:t>Beginning of Final Exams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ar-SA" sz="1600" dirty="0">
                          <a:latin typeface="+mn-lt"/>
                          <a:cs typeface="Times New Roman" panose="02020603050405020304" pitchFamily="18" charset="0"/>
                        </a:rPr>
                        <a:t>بداية الاختبارات النهائية</a:t>
                      </a: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a:t>
                      </a:r>
                      <a:endParaRPr lang="ar-SA" sz="1600" dirty="0">
                        <a:latin typeface="+mn-lt"/>
                        <a:cs typeface="Times New Roman" panose="02020603050405020304" pitchFamily="18" charset="0"/>
                      </a:endParaRPr>
                    </a:p>
                  </a:txBody>
                  <a:tcPr anchor="ctr"/>
                </a:tc>
                <a:tc>
                  <a:txBody>
                    <a:bodyPr/>
                    <a:lstStyle/>
                    <a:p>
                      <a:pPr marR="0" algn="ctr" rtl="0">
                        <a:lnSpc>
                          <a:spcPct val="100000"/>
                        </a:lnSpc>
                        <a:spcBef>
                          <a:spcPts val="0"/>
                        </a:spcBef>
                        <a:spcAft>
                          <a:spcPts val="0"/>
                        </a:spcAft>
                        <a:buClr>
                          <a:srgbClr val="000000"/>
                        </a:buClr>
                        <a:buFont typeface="Arial"/>
                      </a:pPr>
                      <a:r>
                        <a:rPr lang="en-US" sz="1600" dirty="0">
                          <a:latin typeface="+mn-lt"/>
                          <a:cs typeface="Times New Roman" panose="02020603050405020304" pitchFamily="18" charset="0"/>
                        </a:rPr>
                        <a:t>-</a:t>
                      </a:r>
                      <a:endParaRPr lang="ar-SA" sz="1600" dirty="0">
                        <a:latin typeface="+mn-lt"/>
                        <a:cs typeface="Times New Roman" panose="02020603050405020304" pitchFamily="18" charset="0"/>
                      </a:endParaRPr>
                    </a:p>
                  </a:txBody>
                  <a:tcPr anchor="ctr"/>
                </a:tc>
                <a:extLst>
                  <a:ext uri="{0D108BD9-81ED-4DB2-BD59-A6C34878D82A}">
                    <a16:rowId xmlns:a16="http://schemas.microsoft.com/office/drawing/2014/main" val="1411187928"/>
                  </a:ext>
                </a:extLst>
              </a:tr>
            </a:tbl>
          </a:graphicData>
        </a:graphic>
      </p:graphicFrame>
      <p:pic>
        <p:nvPicPr>
          <p:cNvPr id="33" name="Graphic 30" descr="Badge Tick1 with solid fill">
            <a:extLst>
              <a:ext uri="{FF2B5EF4-FFF2-40B4-BE49-F238E27FC236}">
                <a16:creationId xmlns:a16="http://schemas.microsoft.com/office/drawing/2014/main" id="{51705B4A-3DC4-E7BA-E4FF-239D5424A564}"/>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80494" y="2624830"/>
            <a:ext cx="310972" cy="310972"/>
          </a:xfrm>
          <a:prstGeom prst="rect">
            <a:avLst/>
          </a:prstGeom>
        </p:spPr>
      </p:pic>
      <p:pic>
        <p:nvPicPr>
          <p:cNvPr id="34" name="Graphic 33" descr="Badge Tick1 with solid fill">
            <a:extLst>
              <a:ext uri="{FF2B5EF4-FFF2-40B4-BE49-F238E27FC236}">
                <a16:creationId xmlns:a16="http://schemas.microsoft.com/office/drawing/2014/main" id="{79051BB2-F2D9-6CF1-70A9-A86708D0B290}"/>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80494" y="4346967"/>
            <a:ext cx="310972" cy="310972"/>
          </a:xfrm>
          <a:prstGeom prst="rect">
            <a:avLst/>
          </a:prstGeom>
        </p:spPr>
      </p:pic>
      <p:pic>
        <p:nvPicPr>
          <p:cNvPr id="48" name="Graphic 56" descr="Badge Tick1 with solid fill">
            <a:extLst>
              <a:ext uri="{FF2B5EF4-FFF2-40B4-BE49-F238E27FC236}">
                <a16:creationId xmlns:a16="http://schemas.microsoft.com/office/drawing/2014/main" id="{E19A7824-01AA-E46D-77F1-DA5F5994837B}"/>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80494" y="3191470"/>
            <a:ext cx="310972" cy="310972"/>
          </a:xfrm>
          <a:prstGeom prst="rect">
            <a:avLst/>
          </a:prstGeom>
        </p:spPr>
      </p:pic>
      <p:pic>
        <p:nvPicPr>
          <p:cNvPr id="50" name="Graphic 58" descr="Badge Tick1 with solid fill">
            <a:extLst>
              <a:ext uri="{FF2B5EF4-FFF2-40B4-BE49-F238E27FC236}">
                <a16:creationId xmlns:a16="http://schemas.microsoft.com/office/drawing/2014/main" id="{E4ED35A0-8D0F-161A-6AEE-1979D199B83D}"/>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84598" y="3726523"/>
            <a:ext cx="310972" cy="310972"/>
          </a:xfrm>
          <a:prstGeom prst="rect">
            <a:avLst/>
          </a:prstGeom>
        </p:spPr>
      </p:pic>
      <p:pic>
        <p:nvPicPr>
          <p:cNvPr id="51" name="Graphic 60" descr="Badge Tick1 with solid fill">
            <a:extLst>
              <a:ext uri="{FF2B5EF4-FFF2-40B4-BE49-F238E27FC236}">
                <a16:creationId xmlns:a16="http://schemas.microsoft.com/office/drawing/2014/main" id="{FCA92CF4-4E5F-45F2-DD18-7B4C3AF33C7C}"/>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80494" y="5054438"/>
            <a:ext cx="310972" cy="310972"/>
          </a:xfrm>
          <a:prstGeom prst="rect">
            <a:avLst/>
          </a:prstGeom>
        </p:spPr>
      </p:pic>
      <p:pic>
        <p:nvPicPr>
          <p:cNvPr id="56" name="Graphic 30" descr="Badge Tick1 with solid fill">
            <a:extLst>
              <a:ext uri="{FF2B5EF4-FFF2-40B4-BE49-F238E27FC236}">
                <a16:creationId xmlns:a16="http://schemas.microsoft.com/office/drawing/2014/main" id="{51705B4A-3DC4-E7BA-E4FF-239D5424A564}"/>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379055" y="2599911"/>
            <a:ext cx="310972" cy="310972"/>
          </a:xfrm>
          <a:prstGeom prst="rect">
            <a:avLst/>
          </a:prstGeom>
        </p:spPr>
      </p:pic>
      <p:pic>
        <p:nvPicPr>
          <p:cNvPr id="57" name="Graphic 33" descr="Badge Tick1 with solid fill">
            <a:extLst>
              <a:ext uri="{FF2B5EF4-FFF2-40B4-BE49-F238E27FC236}">
                <a16:creationId xmlns:a16="http://schemas.microsoft.com/office/drawing/2014/main" id="{79051BB2-F2D9-6CF1-70A9-A86708D0B290}"/>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379055" y="4322048"/>
            <a:ext cx="310972" cy="310972"/>
          </a:xfrm>
          <a:prstGeom prst="rect">
            <a:avLst/>
          </a:prstGeom>
        </p:spPr>
      </p:pic>
      <p:pic>
        <p:nvPicPr>
          <p:cNvPr id="58" name="Graphic 56" descr="Badge Tick1 with solid fill">
            <a:extLst>
              <a:ext uri="{FF2B5EF4-FFF2-40B4-BE49-F238E27FC236}">
                <a16:creationId xmlns:a16="http://schemas.microsoft.com/office/drawing/2014/main" id="{E19A7824-01AA-E46D-77F1-DA5F5994837B}"/>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379055" y="3166551"/>
            <a:ext cx="310972" cy="310972"/>
          </a:xfrm>
          <a:prstGeom prst="rect">
            <a:avLst/>
          </a:prstGeom>
        </p:spPr>
      </p:pic>
      <p:pic>
        <p:nvPicPr>
          <p:cNvPr id="59" name="Graphic 58" descr="Badge Tick1 with solid fill">
            <a:extLst>
              <a:ext uri="{FF2B5EF4-FFF2-40B4-BE49-F238E27FC236}">
                <a16:creationId xmlns:a16="http://schemas.microsoft.com/office/drawing/2014/main" id="{E4ED35A0-8D0F-161A-6AEE-1979D199B83D}"/>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383159" y="3701604"/>
            <a:ext cx="310972" cy="310972"/>
          </a:xfrm>
          <a:prstGeom prst="rect">
            <a:avLst/>
          </a:prstGeom>
        </p:spPr>
      </p:pic>
      <p:pic>
        <p:nvPicPr>
          <p:cNvPr id="60" name="Graphic 60" descr="Badge Tick1 with solid fill">
            <a:extLst>
              <a:ext uri="{FF2B5EF4-FFF2-40B4-BE49-F238E27FC236}">
                <a16:creationId xmlns:a16="http://schemas.microsoft.com/office/drawing/2014/main" id="{FCA92CF4-4E5F-45F2-DD18-7B4C3AF33C7C}"/>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10379055" y="5029519"/>
            <a:ext cx="310972" cy="310972"/>
          </a:xfrm>
          <a:prstGeom prst="rect">
            <a:avLst/>
          </a:prstGeom>
        </p:spPr>
      </p:pic>
      <p:pic>
        <p:nvPicPr>
          <p:cNvPr id="61" name="Graphic 60" descr="Badge Tick1 with solid fill">
            <a:extLst>
              <a:ext uri="{FF2B5EF4-FFF2-40B4-BE49-F238E27FC236}">
                <a16:creationId xmlns:a16="http://schemas.microsoft.com/office/drawing/2014/main" id="{FCA92CF4-4E5F-45F2-DD18-7B4C3AF33C7C}"/>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367878" y="5623710"/>
            <a:ext cx="310972" cy="310972"/>
          </a:xfrm>
          <a:prstGeom prst="rect">
            <a:avLst/>
          </a:prstGeom>
        </p:spPr>
      </p:pic>
    </p:spTree>
    <p:extLst>
      <p:ext uri="{BB962C8B-B14F-4D97-AF65-F5344CB8AC3E}">
        <p14:creationId xmlns:p14="http://schemas.microsoft.com/office/powerpoint/2010/main" val="3991639499"/>
      </p:ext>
    </p:extLst>
  </p:cSld>
  <p:clrMapOvr>
    <a:masterClrMapping/>
  </p:clrMapOvr>
  <p:transition spd="slow" advTm="126702">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80074" y="1300305"/>
            <a:ext cx="7038285" cy="1015663"/>
          </a:xfrm>
          <a:prstGeom prst="rect">
            <a:avLst/>
          </a:prstGeom>
          <a:noFill/>
        </p:spPr>
        <p:txBody>
          <a:bodyPr wrap="square" rtlCol="0">
            <a:spAutoFit/>
          </a:bodyPr>
          <a:lstStyle/>
          <a:p>
            <a:r>
              <a:rPr lang="en-US" sz="2000" b="1" dirty="0">
                <a:solidFill>
                  <a:srgbClr val="00B0F0"/>
                </a:solidFill>
                <a:latin typeface="Alexandria" charset="0"/>
                <a:cs typeface="Alexandria" charset="0"/>
              </a:rPr>
              <a:t>Fundamentals of professional communication in the digital age</a:t>
            </a:r>
          </a:p>
          <a:p>
            <a:r>
              <a:rPr lang="ar-EG" sz="2000" b="1" dirty="0">
                <a:solidFill>
                  <a:srgbClr val="00B0F0"/>
                </a:solidFill>
                <a:latin typeface="Alexandria" charset="0"/>
                <a:cs typeface="Alexandria" charset="0"/>
              </a:rPr>
              <a:t>أساسيات التواصل المهني في العصر الرقمي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980CE177-07CC-42E9-95F6-1D2B71CD1676}"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graphicFrame>
        <p:nvGraphicFramePr>
          <p:cNvPr id="19" name="Table 18">
            <a:extLst>
              <a:ext uri="{FF2B5EF4-FFF2-40B4-BE49-F238E27FC236}">
                <a16:creationId xmlns:a16="http://schemas.microsoft.com/office/drawing/2014/main" id="{8DB13582-4598-4AED-7A1E-5233436EFD30}"/>
              </a:ext>
            </a:extLst>
          </p:cNvPr>
          <p:cNvGraphicFramePr>
            <a:graphicFrameLocks noGrp="1"/>
          </p:cNvGraphicFramePr>
          <p:nvPr/>
        </p:nvGraphicFramePr>
        <p:xfrm>
          <a:off x="3434227" y="2396877"/>
          <a:ext cx="8252371" cy="4280642"/>
        </p:xfrm>
        <a:graphic>
          <a:graphicData uri="http://schemas.openxmlformats.org/drawingml/2006/table">
            <a:tbl>
              <a:tblPr firstRow="1" firstCol="1" bandRow="1">
                <a:tableStyleId>{2D5ABB26-0587-4C30-8999-92F81FD0307C}</a:tableStyleId>
              </a:tblPr>
              <a:tblGrid>
                <a:gridCol w="4686191">
                  <a:extLst>
                    <a:ext uri="{9D8B030D-6E8A-4147-A177-3AD203B41FA5}">
                      <a16:colId xmlns:a16="http://schemas.microsoft.com/office/drawing/2014/main" val="1232974083"/>
                    </a:ext>
                  </a:extLst>
                </a:gridCol>
                <a:gridCol w="3566180">
                  <a:extLst>
                    <a:ext uri="{9D8B030D-6E8A-4147-A177-3AD203B41FA5}">
                      <a16:colId xmlns:a16="http://schemas.microsoft.com/office/drawing/2014/main" val="1444719435"/>
                    </a:ext>
                  </a:extLst>
                </a:gridCol>
              </a:tblGrid>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a:solidFill>
                            <a:schemeClr val="tx1"/>
                          </a:solidFill>
                          <a:effectLst/>
                          <a:latin typeface="+mn-lt"/>
                          <a:ea typeface="+mn-ea"/>
                          <a:cs typeface="Times New Roman" panose="02020603050405020304" pitchFamily="18" charset="0"/>
                        </a:rPr>
                        <a:t>Explain the importance of effective communication to your career and to the companies where you will work.</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a:effectLst/>
                          <a:latin typeface="+mn-lt"/>
                        </a:rPr>
                        <a:t>شرح أهمية التواصل الفعال بالنسبة لمسيرتك المهنية والشركات التي ستعمل فيها.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a:solidFill>
                            <a:schemeClr val="tx1"/>
                          </a:solidFill>
                          <a:effectLst/>
                          <a:latin typeface="+mn-lt"/>
                          <a:ea typeface="+mn-ea"/>
                          <a:cs typeface="Times New Roman" panose="02020603050405020304" pitchFamily="18" charset="0"/>
                        </a:rPr>
                        <a:t>Explain what it means to communicate as a professional in a business context.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a:effectLst/>
                          <a:latin typeface="+mn-lt"/>
                        </a:rPr>
                        <a:t>شرح معنى التواصل المهني في بيئة العمل.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24796557"/>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a:solidFill>
                            <a:schemeClr val="tx1"/>
                          </a:solidFill>
                          <a:effectLst/>
                          <a:latin typeface="+mn-lt"/>
                          <a:ea typeface="+mn-ea"/>
                          <a:cs typeface="Times New Roman" panose="02020603050405020304" pitchFamily="18" charset="0"/>
                        </a:rPr>
                        <a:t>Comparing the conventional communication process model with the social communication model.</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a:effectLst/>
                          <a:latin typeface="+mn-lt"/>
                          <a:cs typeface="+mn-cs"/>
                        </a:rPr>
                        <a:t>مقارنة نموذج عملية التواصل التقليدي بنموذج التواصل الاجتماعي.</a:t>
                      </a:r>
                      <a:endParaRPr lang="ar-EG" sz="1800" b="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1308878"/>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a:solidFill>
                            <a:schemeClr val="tx1"/>
                          </a:solidFill>
                          <a:effectLst/>
                          <a:latin typeface="+mn-lt"/>
                          <a:ea typeface="+mn-ea"/>
                          <a:cs typeface="Times New Roman" panose="02020603050405020304" pitchFamily="18" charset="0"/>
                        </a:rPr>
                        <a:t>Identifying the</a:t>
                      </a:r>
                      <a:r>
                        <a:rPr lang="en-US" sz="1800" b="0" kern="0" baseline="0" dirty="0">
                          <a:solidFill>
                            <a:schemeClr val="tx1"/>
                          </a:solidFill>
                          <a:effectLst/>
                          <a:latin typeface="+mn-lt"/>
                          <a:ea typeface="+mn-ea"/>
                          <a:cs typeface="Times New Roman" panose="02020603050405020304" pitchFamily="18" charset="0"/>
                        </a:rPr>
                        <a:t> </a:t>
                      </a:r>
                      <a:r>
                        <a:rPr lang="en-US" sz="1800" b="0" kern="0" dirty="0">
                          <a:solidFill>
                            <a:schemeClr val="tx1"/>
                          </a:solidFill>
                          <a:effectLst/>
                          <a:latin typeface="+mn-lt"/>
                          <a:ea typeface="+mn-ea"/>
                          <a:cs typeface="Times New Roman" panose="02020603050405020304" pitchFamily="18" charset="0"/>
                        </a:rPr>
                        <a:t>benefits of business communication technology.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a:effectLst/>
                          <a:latin typeface="+mn-lt"/>
                        </a:rPr>
                        <a:t>تحديد فوائد تكنولوجيا اتصالات الأعمال.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42240711"/>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a:solidFill>
                            <a:schemeClr val="tx1"/>
                          </a:solidFill>
                          <a:effectLst/>
                          <a:latin typeface="+mn-lt"/>
                          <a:ea typeface="+mn-ea"/>
                          <a:cs typeface="Times New Roman" panose="02020603050405020304" pitchFamily="18" charset="0"/>
                        </a:rPr>
                        <a:t>Evaluating the role of modern technologies in improving the effectiveness and efficiency of professional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800" b="0" kern="0" dirty="0">
                          <a:effectLst/>
                          <a:latin typeface="+mn-lt"/>
                        </a:rPr>
                        <a:t>تقي</a:t>
                      </a:r>
                      <a:r>
                        <a:rPr lang="ar-SA" sz="1800" b="0" kern="0" dirty="0">
                          <a:effectLst/>
                          <a:latin typeface="+mn-lt"/>
                        </a:rPr>
                        <a:t>يم دور التقنيات </a:t>
                      </a:r>
                      <a:r>
                        <a:rPr lang="ar-EG" sz="1800" b="0" kern="0" dirty="0">
                          <a:effectLst/>
                          <a:latin typeface="+mn-lt"/>
                        </a:rPr>
                        <a:t>المعاصرة</a:t>
                      </a:r>
                      <a:r>
                        <a:rPr lang="ar-EG" sz="1800" b="0" kern="0" baseline="0" dirty="0">
                          <a:effectLst/>
                          <a:latin typeface="+mn-lt"/>
                        </a:rPr>
                        <a:t> </a:t>
                      </a:r>
                      <a:r>
                        <a:rPr lang="ar-SA" sz="1800" b="0" kern="0" dirty="0">
                          <a:effectLst/>
                          <a:latin typeface="+mn-lt"/>
                        </a:rPr>
                        <a:t>في تحسين فعالية وكفاءة التواصل المهني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04877755"/>
                  </a:ext>
                </a:extLst>
              </a:tr>
              <a:tr h="714482">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a:solidFill>
                            <a:schemeClr val="tx1"/>
                          </a:solidFill>
                          <a:effectLst/>
                          <a:latin typeface="+mn-lt"/>
                          <a:ea typeface="+mn-ea"/>
                          <a:cs typeface="Times New Roman" panose="02020603050405020304" pitchFamily="18" charset="0"/>
                        </a:rPr>
                        <a:t>Learn about the fundamental principles of ethical and legal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a:effectLst/>
                          <a:latin typeface="+mn-lt"/>
                        </a:rPr>
                        <a:t>التعرف على المبادئ الأساسية للتواصل الأخلاقي والقانوني</a:t>
                      </a:r>
                      <a:r>
                        <a:rPr lang="ar-EG" sz="1800" b="0" kern="0" dirty="0">
                          <a:effectLst/>
                          <a:latin typeface="+mn-lt"/>
                        </a:rPr>
                        <a:t>.</a:t>
                      </a:r>
                      <a:endParaRPr lang="ar-SA" sz="1800" b="0" kern="0" dirty="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08325614"/>
                  </a:ext>
                </a:extLst>
              </a:tr>
            </a:tbl>
          </a:graphicData>
        </a:graphic>
      </p:graphicFrame>
    </p:spTree>
    <p:extLst>
      <p:ext uri="{BB962C8B-B14F-4D97-AF65-F5344CB8AC3E}">
        <p14:creationId xmlns:p14="http://schemas.microsoft.com/office/powerpoint/2010/main" val="1733999266"/>
      </p:ext>
    </p:extLst>
  </p:cSld>
  <p:clrMapOvr>
    <a:masterClrMapping/>
  </p:clrMapOvr>
  <mc:AlternateContent xmlns:mc="http://schemas.openxmlformats.org/markup-compatibility/2006" xmlns:p14="http://schemas.microsoft.com/office/powerpoint/2010/main">
    <mc:Choice Requires="p14">
      <p:transition spd="slow" p14:dur="2000" advTm="172891"/>
    </mc:Choice>
    <mc:Fallback xmlns="">
      <p:transition spd="slow" advTm="17289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068293"/>
            <a:ext cx="7038285"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Collaboration, Interpersonal Communication, and Business Etiquette</a:t>
            </a:r>
          </a:p>
          <a:p>
            <a:r>
              <a:rPr lang="ar-EG" sz="2400" b="1" dirty="0">
                <a:solidFill>
                  <a:srgbClr val="00B0F0"/>
                </a:solidFill>
                <a:latin typeface="Alexandria" charset="0"/>
                <a:cs typeface="Alexandria" charset="0"/>
              </a:rPr>
              <a:t>التعاون والتواصل بين الأشخاص وآداب العمل</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980CE177-07CC-42E9-95F6-1D2B71CD1676}"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graphicFrame>
        <p:nvGraphicFramePr>
          <p:cNvPr id="19" name="Table 18">
            <a:extLst>
              <a:ext uri="{FF2B5EF4-FFF2-40B4-BE49-F238E27FC236}">
                <a16:creationId xmlns:a16="http://schemas.microsoft.com/office/drawing/2014/main" id="{8DB13582-4598-4AED-7A1E-5233436EFD30}"/>
              </a:ext>
            </a:extLst>
          </p:cNvPr>
          <p:cNvGraphicFramePr>
            <a:graphicFrameLocks noGrp="1"/>
          </p:cNvGraphicFramePr>
          <p:nvPr/>
        </p:nvGraphicFramePr>
        <p:xfrm>
          <a:off x="3434227" y="2396877"/>
          <a:ext cx="8252371" cy="3822749"/>
        </p:xfrm>
        <a:graphic>
          <a:graphicData uri="http://schemas.openxmlformats.org/drawingml/2006/table">
            <a:tbl>
              <a:tblPr firstRow="1" firstCol="1" bandRow="1">
                <a:tableStyleId>{2D5ABB26-0587-4C30-8999-92F81FD0307C}</a:tableStyleId>
              </a:tblPr>
              <a:tblGrid>
                <a:gridCol w="4686191">
                  <a:extLst>
                    <a:ext uri="{9D8B030D-6E8A-4147-A177-3AD203B41FA5}">
                      <a16:colId xmlns:a16="http://schemas.microsoft.com/office/drawing/2014/main" val="1232974083"/>
                    </a:ext>
                  </a:extLst>
                </a:gridCol>
                <a:gridCol w="3566180">
                  <a:extLst>
                    <a:ext uri="{9D8B030D-6E8A-4147-A177-3AD203B41FA5}">
                      <a16:colId xmlns:a16="http://schemas.microsoft.com/office/drawing/2014/main" val="1444719435"/>
                    </a:ext>
                  </a:extLst>
                </a:gridCol>
              </a:tblGrid>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Demonstrate effective communication in work teams.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a:effectLst/>
                          <a:latin typeface="+mn-lt"/>
                        </a:rPr>
                        <a:t>عرض التواصل الفعال في فرق العمل.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Explain the types of work teams, their advantages, disadvantages, and characteristics.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a:effectLst/>
                          <a:latin typeface="+mn-lt"/>
                        </a:rPr>
                        <a:t>بيان أنواع فرق العمل والمزايا والعيوب والخصائص للفرق.</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24796557"/>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Understand team roles, the stages of team development, and steps for resolving team conflicts.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a:effectLst/>
                          <a:latin typeface="+mn-lt"/>
                          <a:cs typeface="+mn-cs"/>
                        </a:rPr>
                        <a:t>معرفة أدوار الفريق ومراحل تطويره وخطوات لحل نزاعات الفريق.</a:t>
                      </a:r>
                      <a:endParaRPr lang="ar-EG" sz="2000" b="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1308878"/>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Explain virtual teams.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a:effectLst/>
                          <a:latin typeface="+mn-lt"/>
                        </a:rPr>
                        <a:t>توضيح الفرق الافتراضية.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42240711"/>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Understanding business etiquette.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2000" b="0" kern="0" dirty="0">
                          <a:effectLst/>
                          <a:latin typeface="+mn-lt"/>
                        </a:rPr>
                        <a:t>فهم آداب العمل.</a:t>
                      </a:r>
                      <a:endParaRPr lang="ar-SA" sz="2000" b="0" kern="0" dirty="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04877755"/>
                  </a:ext>
                </a:extLst>
              </a:tr>
            </a:tbl>
          </a:graphicData>
        </a:graphic>
      </p:graphicFrame>
    </p:spTree>
    <p:extLst>
      <p:ext uri="{BB962C8B-B14F-4D97-AF65-F5344CB8AC3E}">
        <p14:creationId xmlns:p14="http://schemas.microsoft.com/office/powerpoint/2010/main" val="3950015501"/>
      </p:ext>
    </p:extLst>
  </p:cSld>
  <p:clrMapOvr>
    <a:masterClrMapping/>
  </p:clrMapOvr>
  <mc:AlternateContent xmlns:mc="http://schemas.openxmlformats.org/markup-compatibility/2006" xmlns:p14="http://schemas.microsoft.com/office/powerpoint/2010/main">
    <mc:Choice Requires="p14">
      <p:transition spd="slow" p14:dur="2000" advTm="83212"/>
    </mc:Choice>
    <mc:Fallback xmlns="">
      <p:transition spd="slow" advTm="8321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Planning Business Messages</a:t>
            </a:r>
          </a:p>
          <a:p>
            <a:r>
              <a:rPr lang="ar-EG" sz="2400" b="1" dirty="0">
                <a:solidFill>
                  <a:srgbClr val="00B0F0"/>
                </a:solidFill>
                <a:latin typeface="Alexandria" charset="0"/>
                <a:cs typeface="Alexandria" charset="0"/>
              </a:rPr>
              <a:t>الكتابة المهنية: التخطيط والتنظيم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a:solidFill>
                  <a:srgbClr val="44546A"/>
                </a:solidFill>
              </a:rPr>
              <a:t>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- 19</a:t>
            </a: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03</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nvGraphicFramePr>
        <p:xfrm>
          <a:off x="3450565" y="2330036"/>
          <a:ext cx="8054111" cy="441960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826900">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Describe the three-step writing process.</a:t>
                      </a:r>
                      <a:r>
                        <a:rPr lang="ar-EG" sz="1800" kern="0" dirty="0">
                          <a:solidFill>
                            <a:schemeClr val="tx1"/>
                          </a:solidFill>
                          <a:effectLst/>
                          <a:latin typeface="+mn-lt"/>
                          <a:ea typeface="+mn-ea"/>
                          <a:cs typeface="Times New Roman" panose="02020603050405020304" pitchFamily="18" charset="0"/>
                        </a:rPr>
                        <a:t/>
                      </a:r>
                      <a:br>
                        <a:rPr lang="ar-EG" sz="1800" kern="0" dirty="0">
                          <a:solidFill>
                            <a:schemeClr val="tx1"/>
                          </a:solidFill>
                          <a:effectLst/>
                          <a:latin typeface="+mn-lt"/>
                          <a:ea typeface="+mn-ea"/>
                          <a:cs typeface="Times New Roman" panose="02020603050405020304" pitchFamily="18" charset="0"/>
                        </a:rPr>
                      </a:br>
                      <a:endParaRPr lang="en-US" sz="18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Explain why it’s important to analyze a communication situation in order to define your purpose and profile your audience before writing a message.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Discuss information-gathering options for simple messages, and identify three attributes of quality information.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List the factors to consider when choosing the most appropriate medium for a message.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Explain why good organization is important to both you and your audience, and list the tasks involved in organizing a message..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a:effectLst/>
                          <a:latin typeface="+mn-lt"/>
                          <a:cs typeface="+mn-cs"/>
                        </a:rPr>
                        <a:t>وصف عملية الكتابة المكونة من ثلاث خطوات.</a:t>
                      </a:r>
                      <a:endParaRPr lang="ar-EG" sz="18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a:effectLst/>
                          <a:latin typeface="+mn-lt"/>
                          <a:cs typeface="+mn-cs"/>
                        </a:rPr>
                        <a:t>شرح أهمية تحليل موقف تواصلي لتحديد هدفك وفهم جمهورك قبل كتابة الرسالة.</a:t>
                      </a:r>
                      <a:r>
                        <a:rPr lang="ar-EG" sz="1800" kern="0" dirty="0">
                          <a:effectLst/>
                          <a:latin typeface="+mn-lt"/>
                          <a:cs typeface="+mn-cs"/>
                        </a:rPr>
                        <a:t/>
                      </a:r>
                      <a:br>
                        <a:rPr lang="ar-EG" sz="1800" kern="0" dirty="0">
                          <a:effectLst/>
                          <a:latin typeface="+mn-lt"/>
                          <a:cs typeface="+mn-cs"/>
                        </a:rPr>
                      </a:br>
                      <a:r>
                        <a:rPr lang="ar-EG" sz="1800" kern="0" dirty="0">
                          <a:effectLst/>
                          <a:latin typeface="+mn-lt"/>
                          <a:cs typeface="+mn-cs"/>
                        </a:rPr>
                        <a:t/>
                      </a:r>
                      <a:br>
                        <a:rPr lang="ar-EG" sz="1800" kern="0" dirty="0">
                          <a:effectLst/>
                          <a:latin typeface="+mn-lt"/>
                          <a:cs typeface="+mn-cs"/>
                        </a:rPr>
                      </a:br>
                      <a:endParaRPr lang="ar-EG" sz="18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a:effectLst/>
                          <a:latin typeface="+mn-lt"/>
                          <a:cs typeface="+mn-cs"/>
                        </a:rPr>
                        <a:t>مناقشة خيارات جمع المعلومات للرسائل البسيطة، وتحديد ثلاث سمات للمعلومات الجيدة.</a:t>
                      </a:r>
                      <a:endParaRPr lang="ar-EG" sz="18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a:effectLst/>
                          <a:latin typeface="+mn-lt"/>
                          <a:cs typeface="+mn-cs"/>
                        </a:rPr>
                        <a:t>سرد العوامل التي يجب مراعاتها عند اختيار الوسيلة الأنسب للرسالة.</a:t>
                      </a:r>
                      <a:r>
                        <a:rPr lang="ar-EG" sz="1800" kern="0" dirty="0">
                          <a:effectLst/>
                          <a:latin typeface="+mn-lt"/>
                          <a:cs typeface="+mn-cs"/>
                        </a:rPr>
                        <a:t/>
                      </a:r>
                      <a:br>
                        <a:rPr lang="ar-EG" sz="1800" kern="0" dirty="0">
                          <a:effectLst/>
                          <a:latin typeface="+mn-lt"/>
                          <a:cs typeface="+mn-cs"/>
                        </a:rPr>
                      </a:br>
                      <a:endParaRPr lang="ar-EG" sz="18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SA" sz="1800" kern="0" dirty="0">
                          <a:effectLst/>
                          <a:latin typeface="+mn-lt"/>
                          <a:cs typeface="+mn-cs"/>
                        </a:rPr>
                        <a:t>شرح أهمية التنظيم الجيد لك ولجمهورك، وسرد المهام اللازمة لتنظيم الرسالة</a:t>
                      </a:r>
                      <a:r>
                        <a:rPr lang="ar-EG" sz="1800" kern="0" dirty="0">
                          <a:effectLst/>
                          <a:latin typeface="+mn-lt"/>
                          <a:cs typeface="+mn-cs"/>
                        </a:rPr>
                        <a:t>.</a:t>
                      </a:r>
                      <a:endParaRPr lang="en-US" sz="18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82794573"/>
      </p:ext>
    </p:extLst>
  </p:cSld>
  <p:clrMapOvr>
    <a:masterClrMapping/>
  </p:clrMapOvr>
  <mc:AlternateContent xmlns:mc="http://schemas.openxmlformats.org/markup-compatibility/2006" xmlns:p14="http://schemas.microsoft.com/office/powerpoint/2010/main">
    <mc:Choice Requires="p14">
      <p:transition spd="slow" p14:dur="2000" advTm="48345"/>
    </mc:Choice>
    <mc:Fallback xmlns="">
      <p:transition spd="slow" advTm="4834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054644"/>
            <a:ext cx="7038285"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Crafting written messages and adapting to the audience</a:t>
            </a:r>
          </a:p>
          <a:p>
            <a:r>
              <a:rPr lang="ar-EG" sz="2400" b="1" dirty="0">
                <a:solidFill>
                  <a:srgbClr val="00B0F0"/>
                </a:solidFill>
                <a:latin typeface="Alexandria" charset="0"/>
                <a:cs typeface="Alexandria" charset="0"/>
              </a:rPr>
              <a:t>صياغة الرسائل المكتوبة والتكيف مع الجمهور</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a:solidFill>
                  <a:srgbClr val="44546A"/>
                </a:solidFill>
              </a:rPr>
              <a:t>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- 20</a:t>
            </a: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04</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nvGraphicFramePr>
        <p:xfrm>
          <a:off x="3450565" y="2330036"/>
          <a:ext cx="8054111" cy="422148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826900">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Identify the four aspects of being sensitive to audience needs when writing business messages.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Identify seven characteristics that build and maintain a communicator’s credibility.</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Explain how to achieve a tone that is conversational but businesslike.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Describe how to select words that are both correct and effective.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Define the four types of sentences, and explain how sentence style affects emphasis within a message.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List five techniques for writing effective messages for mobile readers.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تحديد الجوانب الأربعة لمراعاة احتياجات الجمهور عند كتابة الرسائل التجارية.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بيان سبع خصائص تبني مصداقية المُراسِل وتحافظ عليها.</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شرح كيفية تحقيق نبرة حوارية وعملية في آنٍ واحد.</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وصف كيفية اختيار الكلمات الصحيحة والفعالة.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التعرف أنواع الجمل الأربعة، واشرح كيف يؤثر أسلوب الجملة على التوكيد في الرسالة.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a:effectLst/>
                          <a:latin typeface="+mn-lt"/>
                          <a:cs typeface="+mn-cs"/>
                        </a:rPr>
                        <a:t>ذكر </a:t>
                      </a:r>
                      <a:r>
                        <a:rPr lang="ar-EG" sz="1800" kern="0" dirty="0">
                          <a:effectLst/>
                          <a:latin typeface="+mn-lt"/>
                          <a:cs typeface="+mn-cs"/>
                        </a:rPr>
                        <a:t>خمس تقنيات لكتابة رسائل فعّالة للقراء عبر الهاتف المحمول.</a:t>
                      </a:r>
                      <a:endParaRPr lang="en-US" sz="18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2782983907"/>
      </p:ext>
    </p:extLst>
  </p:cSld>
  <p:clrMapOvr>
    <a:masterClrMapping/>
  </p:clrMapOvr>
  <mc:AlternateContent xmlns:mc="http://schemas.openxmlformats.org/markup-compatibility/2006" xmlns:p14="http://schemas.microsoft.com/office/powerpoint/2010/main">
    <mc:Choice Requires="p14">
      <p:transition spd="slow" p14:dur="2000" advTm="79143"/>
    </mc:Choice>
    <mc:Fallback xmlns="">
      <p:transition spd="slow" advTm="7914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081940"/>
            <a:ext cx="7038285"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Reviewing, editing, and producing professional messages</a:t>
            </a:r>
          </a:p>
          <a:p>
            <a:r>
              <a:rPr lang="ar-EG" sz="2400" b="1" dirty="0">
                <a:solidFill>
                  <a:srgbClr val="00B0F0"/>
                </a:solidFill>
                <a:latin typeface="Alexandria" charset="0"/>
                <a:cs typeface="Alexandria" charset="0"/>
              </a:rPr>
              <a:t>المراجعة والتحرير وإخراج الرسائل بشكل احترافي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a:solidFill>
                  <a:srgbClr val="44546A"/>
                </a:solidFill>
              </a:rPr>
              <a:t>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- 21</a:t>
            </a: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05</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nvGraphicFramePr>
        <p:xfrm>
          <a:off x="3450565" y="2330036"/>
          <a:ext cx="8054111" cy="382690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826900">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Discuss the value of careful revision, and describe the</a:t>
                      </a:r>
                      <a:r>
                        <a:rPr lang="ar-EG" sz="1800" kern="0" baseline="0" dirty="0">
                          <a:solidFill>
                            <a:schemeClr val="tx1"/>
                          </a:solidFill>
                          <a:effectLst/>
                          <a:latin typeface="+mn-lt"/>
                          <a:ea typeface="+mn-ea"/>
                          <a:cs typeface="Times New Roman" panose="02020603050405020304" pitchFamily="18" charset="0"/>
                        </a:rPr>
                        <a:t> </a:t>
                      </a:r>
                      <a:r>
                        <a:rPr lang="en-US" sz="1800" kern="0" dirty="0">
                          <a:solidFill>
                            <a:schemeClr val="tx1"/>
                          </a:solidFill>
                          <a:effectLst/>
                          <a:latin typeface="+mn-lt"/>
                          <a:ea typeface="+mn-ea"/>
                          <a:cs typeface="Times New Roman" panose="02020603050405020304" pitchFamily="18" charset="0"/>
                        </a:rPr>
                        <a:t>tasks involved in evaluating your first drafts and the work</a:t>
                      </a:r>
                      <a:r>
                        <a:rPr lang="ar-EG" sz="1800" kern="0" baseline="0" dirty="0">
                          <a:solidFill>
                            <a:schemeClr val="tx1"/>
                          </a:solidFill>
                          <a:effectLst/>
                          <a:latin typeface="+mn-lt"/>
                          <a:ea typeface="+mn-ea"/>
                          <a:cs typeface="Times New Roman" panose="02020603050405020304" pitchFamily="18" charset="0"/>
                        </a:rPr>
                        <a:t> </a:t>
                      </a:r>
                      <a:r>
                        <a:rPr lang="en-US" sz="1800" kern="0" dirty="0">
                          <a:solidFill>
                            <a:schemeClr val="tx1"/>
                          </a:solidFill>
                          <a:effectLst/>
                          <a:latin typeface="+mn-lt"/>
                          <a:ea typeface="+mn-ea"/>
                          <a:cs typeface="Times New Roman" panose="02020603050405020304" pitchFamily="18" charset="0"/>
                        </a:rPr>
                        <a:t>of other writers.</a:t>
                      </a:r>
                      <a:endParaRPr lang="ar-EG" sz="18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List techniques you can use to improve the</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readability of your messages.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explain the</a:t>
                      </a:r>
                      <a:r>
                        <a:rPr lang="en-US" sz="1800" kern="0" baseline="0" dirty="0">
                          <a:solidFill>
                            <a:schemeClr val="tx1"/>
                          </a:solidFill>
                          <a:effectLst/>
                          <a:latin typeface="+mn-lt"/>
                          <a:ea typeface="+mn-ea"/>
                          <a:cs typeface="Times New Roman" panose="02020603050405020304" pitchFamily="18" charset="0"/>
                        </a:rPr>
                        <a:t> </a:t>
                      </a:r>
                      <a:r>
                        <a:rPr lang="en-US" sz="1800" kern="0" dirty="0">
                          <a:solidFill>
                            <a:schemeClr val="tx1"/>
                          </a:solidFill>
                          <a:effectLst/>
                          <a:latin typeface="+mn-lt"/>
                          <a:ea typeface="+mn-ea"/>
                          <a:cs typeface="Times New Roman" panose="02020603050405020304" pitchFamily="18" charset="0"/>
                        </a:rPr>
                        <a:t>role of major design elements in document readability.</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Explain the importance of proofreading, and give seven</a:t>
                      </a:r>
                      <a:r>
                        <a:rPr lang="en-US" sz="1800" kern="0" baseline="0" dirty="0">
                          <a:solidFill>
                            <a:schemeClr val="tx1"/>
                          </a:solidFill>
                          <a:effectLst/>
                          <a:latin typeface="+mn-lt"/>
                          <a:ea typeface="+mn-ea"/>
                          <a:cs typeface="Times New Roman" panose="02020603050405020304" pitchFamily="18" charset="0"/>
                        </a:rPr>
                        <a:t> </a:t>
                      </a:r>
                      <a:r>
                        <a:rPr lang="en-US" sz="1800" kern="0" dirty="0">
                          <a:solidFill>
                            <a:schemeClr val="tx1"/>
                          </a:solidFill>
                          <a:effectLst/>
                          <a:latin typeface="+mn-lt"/>
                          <a:ea typeface="+mn-ea"/>
                          <a:cs typeface="Times New Roman" panose="02020603050405020304" pitchFamily="18" charset="0"/>
                        </a:rPr>
                        <a:t>tips for successful proofreading.</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800" kern="0" dirty="0">
                          <a:solidFill>
                            <a:schemeClr val="tx1"/>
                          </a:solidFill>
                          <a:effectLst/>
                          <a:latin typeface="+mn-lt"/>
                          <a:ea typeface="+mn-ea"/>
                          <a:cs typeface="Times New Roman" panose="02020603050405020304" pitchFamily="18" charset="0"/>
                        </a:rPr>
                        <a:t>Discuss the most important issues to consider when</a:t>
                      </a:r>
                      <a:r>
                        <a:rPr lang="en-US" sz="1800" kern="0" baseline="0" dirty="0">
                          <a:solidFill>
                            <a:schemeClr val="tx1"/>
                          </a:solidFill>
                          <a:effectLst/>
                          <a:latin typeface="+mn-lt"/>
                          <a:ea typeface="+mn-ea"/>
                          <a:cs typeface="Times New Roman" panose="02020603050405020304" pitchFamily="18" charset="0"/>
                        </a:rPr>
                        <a:t> </a:t>
                      </a:r>
                      <a:r>
                        <a:rPr lang="en-US" sz="1800" kern="0" dirty="0">
                          <a:solidFill>
                            <a:schemeClr val="tx1"/>
                          </a:solidFill>
                          <a:effectLst/>
                          <a:latin typeface="+mn-lt"/>
                          <a:ea typeface="+mn-ea"/>
                          <a:cs typeface="Times New Roman" panose="02020603050405020304" pitchFamily="18" charset="0"/>
                        </a:rPr>
                        <a:t>distributing your messages.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مناقش قيمة المراجعة الدقيقة، ووصف المهام المتضمنة في تقييم مسوداتك الأولى وأعمال الكُتّاب الآخرين.</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ذكر التقنيات التي يمكنك استخدامها لتحسين قابلية قراءة رسائلك.</a:t>
                      </a:r>
                      <a:endParaRPr lang="en-US" sz="18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شرح دور عناصر التصميم الرئيسية في قابلية قراءة المستند</a:t>
                      </a:r>
                      <a:r>
                        <a:rPr lang="en-US" sz="1800" kern="0" dirty="0">
                          <a:effectLst/>
                          <a:latin typeface="+mn-lt"/>
                          <a:cs typeface="+mn-cs"/>
                        </a:rPr>
                        <a:t>.</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شرح أهمية التدقيق اللغوي، وقدم سبع نصائح لنجاح التدقيق اللغوي</a:t>
                      </a:r>
                      <a:r>
                        <a:rPr lang="en-US" sz="1800" kern="0" dirty="0">
                          <a:effectLst/>
                          <a:latin typeface="+mn-lt"/>
                          <a:cs typeface="+mn-cs"/>
                        </a:rPr>
                        <a:t>.</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800" kern="0" dirty="0">
                          <a:effectLst/>
                          <a:latin typeface="+mn-lt"/>
                          <a:cs typeface="+mn-cs"/>
                        </a:rPr>
                        <a:t>مناقشة</a:t>
                      </a:r>
                      <a:r>
                        <a:rPr lang="ar-EG" sz="1800" kern="0" baseline="0" dirty="0">
                          <a:effectLst/>
                          <a:latin typeface="+mn-lt"/>
                          <a:cs typeface="+mn-cs"/>
                        </a:rPr>
                        <a:t> </a:t>
                      </a:r>
                      <a:r>
                        <a:rPr lang="ar-EG" sz="1800" kern="0" dirty="0">
                          <a:effectLst/>
                          <a:latin typeface="+mn-lt"/>
                          <a:cs typeface="+mn-cs"/>
                        </a:rPr>
                        <a:t>أهم القضايا التي يجب مراعاتها عند توزيع رسائلك.</a:t>
                      </a:r>
                      <a:endParaRPr lang="en-US" sz="18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3927459332"/>
      </p:ext>
    </p:extLst>
  </p:cSld>
  <p:clrMapOvr>
    <a:masterClrMapping/>
  </p:clrMapOvr>
  <mc:AlternateContent xmlns:mc="http://schemas.openxmlformats.org/markup-compatibility/2006" xmlns:p14="http://schemas.microsoft.com/office/powerpoint/2010/main">
    <mc:Choice Requires="p14">
      <p:transition spd="slow" p14:dur="2000" advTm="62107"/>
    </mc:Choice>
    <mc:Fallback xmlns="">
      <p:transition spd="slow" advTm="62107"/>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054644"/>
            <a:ext cx="7038285"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Writing routine, positive, and negative messages</a:t>
            </a:r>
          </a:p>
          <a:p>
            <a:r>
              <a:rPr lang="ar-EG" sz="2400" b="1" dirty="0">
                <a:solidFill>
                  <a:srgbClr val="00B0F0"/>
                </a:solidFill>
                <a:latin typeface="Alexandria" charset="0"/>
                <a:cs typeface="Alexandria" charset="0"/>
              </a:rPr>
              <a:t>كتابة الرسائل الروتينية والإيجابية والسلبية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- 22</a:t>
            </a: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nvGraphicFramePr>
        <p:xfrm>
          <a:off x="3450565" y="2330036"/>
          <a:ext cx="8054111" cy="443484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826900">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Outline an effective strategy for writing routine business</a:t>
                      </a:r>
                      <a:r>
                        <a:rPr lang="en-US" sz="1600" kern="0" baseline="0" dirty="0">
                          <a:solidFill>
                            <a:schemeClr val="tx1"/>
                          </a:solidFill>
                          <a:effectLst/>
                          <a:latin typeface="+mn-lt"/>
                          <a:ea typeface="+mn-ea"/>
                          <a:cs typeface="Times New Roman" panose="02020603050405020304" pitchFamily="18" charset="0"/>
                        </a:rPr>
                        <a:t> </a:t>
                      </a:r>
                      <a:r>
                        <a:rPr lang="en-US" sz="1600" kern="0" dirty="0">
                          <a:solidFill>
                            <a:schemeClr val="tx1"/>
                          </a:solidFill>
                          <a:effectLst/>
                          <a:latin typeface="+mn-lt"/>
                          <a:ea typeface="+mn-ea"/>
                          <a:cs typeface="Times New Roman" panose="02020603050405020304" pitchFamily="18" charset="0"/>
                        </a:rPr>
                        <a:t>requests.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Describe three common types of routine requests.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Outline an effective strategy for writing routine replies,</a:t>
                      </a:r>
                      <a:r>
                        <a:rPr lang="en-US" sz="1600" kern="0" baseline="0" dirty="0">
                          <a:solidFill>
                            <a:schemeClr val="tx1"/>
                          </a:solidFill>
                          <a:effectLst/>
                          <a:latin typeface="+mn-lt"/>
                          <a:ea typeface="+mn-ea"/>
                          <a:cs typeface="Times New Roman" panose="02020603050405020304" pitchFamily="18" charset="0"/>
                        </a:rPr>
                        <a:t> </a:t>
                      </a:r>
                      <a:r>
                        <a:rPr lang="en-US" sz="1600" kern="0" dirty="0">
                          <a:solidFill>
                            <a:schemeClr val="tx1"/>
                          </a:solidFill>
                          <a:effectLst/>
                          <a:latin typeface="+mn-lt"/>
                          <a:ea typeface="+mn-ea"/>
                          <a:cs typeface="Times New Roman" panose="02020603050405020304" pitchFamily="18" charset="0"/>
                        </a:rPr>
                        <a:t>routine messages, and positive messages.</a:t>
                      </a:r>
                      <a:endParaRPr lang="ar-EG" sz="16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Apply the three-step writing process to negative messages.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how to use the direct approach effectively when conveying negative news.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how to use the indirect approach effectively when conveying negative news.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Describe successful strategies for sending negative messages on routine business matters.</a:t>
                      </a:r>
                      <a:endParaRPr lang="ar-EG" sz="16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 Describe successful strategies for sending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تحديد استراتيجية فعّالة لكتابة طلبات العمل الروتينية.</a:t>
                      </a: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وصف ثلاثة أنواع شائعة من الطلبات الروتينية.</a:t>
                      </a: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تحديد استراتيجية فعّالة لكتابة الردود الروتينية، والرسائل الروتينية، والرسائل الإيجابية.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تطبيق عملية الكتابة المكونة من ثلاث خطوات على الرسائل السلبية.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كيفية استخدام الأسلوب المباشر بفعالية عند نقل الأخبار السلبية.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كيفية استخدام الأسلوب غير المباشر بفعالية عند نقل الأخبار السلبية.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وصف استراتيجيات ناجحة لإرسال رسائل سلبية في مسائل العمل الروتينية.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وصف استراتيجيات ناجحة لإرسال</a:t>
                      </a:r>
                      <a:endParaRPr lang="en-US" sz="16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635657931"/>
      </p:ext>
    </p:extLst>
  </p:cSld>
  <p:clrMapOvr>
    <a:masterClrMapping/>
  </p:clrMapOvr>
  <mc:AlternateContent xmlns:mc="http://schemas.openxmlformats.org/markup-compatibility/2006" xmlns:p14="http://schemas.microsoft.com/office/powerpoint/2010/main">
    <mc:Choice Requires="p14">
      <p:transition spd="slow" p14:dur="2000" advTm="77351"/>
    </mc:Choice>
    <mc:Fallback xmlns="">
      <p:transition spd="slow" advTm="7735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Writing Persuasive Messages</a:t>
            </a:r>
          </a:p>
          <a:p>
            <a:r>
              <a:rPr lang="ar-EG" sz="2400" b="1" dirty="0">
                <a:solidFill>
                  <a:srgbClr val="00B0F0"/>
                </a:solidFill>
                <a:latin typeface="Alexandria" charset="0"/>
                <a:cs typeface="Alexandria" charset="0"/>
              </a:rPr>
              <a:t>كتابة الرسائل الإقناعية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- 23</a:t>
            </a: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07</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nvGraphicFramePr>
        <p:xfrm>
          <a:off x="3395973" y="2330036"/>
          <a:ext cx="8054111" cy="450342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047182">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a:solidFill>
                            <a:schemeClr val="tx1"/>
                          </a:solidFill>
                          <a:effectLst/>
                          <a:latin typeface="+mn-lt"/>
                          <a:ea typeface="+mn-ea"/>
                          <a:cs typeface="Times New Roman" panose="02020603050405020304" pitchFamily="18" charset="0"/>
                        </a:rPr>
                        <a:t>Apply the three-step writing process to persuasive messages.</a:t>
                      </a:r>
                    </a:p>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a:solidFill>
                            <a:schemeClr val="tx1"/>
                          </a:solidFill>
                          <a:effectLst/>
                          <a:latin typeface="+mn-lt"/>
                          <a:ea typeface="+mn-ea"/>
                          <a:cs typeface="Times New Roman" panose="02020603050405020304" pitchFamily="18" charset="0"/>
                        </a:rPr>
                        <a:t>Describe an effective strategy for developing persuasive business messages, and identify the three most common categories of persuasive business messages.</a:t>
                      </a:r>
                    </a:p>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a:solidFill>
                            <a:schemeClr val="tx1"/>
                          </a:solidFill>
                          <a:effectLst/>
                          <a:latin typeface="+mn-lt"/>
                          <a:ea typeface="+mn-ea"/>
                          <a:cs typeface="Times New Roman" panose="02020603050405020304" pitchFamily="18" charset="0"/>
                        </a:rPr>
                        <a:t>Describe an effective strategy for developing marketing and sales messages.</a:t>
                      </a:r>
                    </a:p>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700" kern="0" dirty="0">
                          <a:solidFill>
                            <a:schemeClr val="tx1"/>
                          </a:solidFill>
                          <a:effectLst/>
                          <a:latin typeface="+mn-lt"/>
                          <a:ea typeface="+mn-ea"/>
                          <a:cs typeface="Times New Roman" panose="02020603050405020304" pitchFamily="18" charset="0"/>
                        </a:rPr>
                        <a:t>Identify steps you can take to avoid ethical lapses in marketing and sales messages.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a:effectLst/>
                          <a:latin typeface="+mn-lt"/>
                          <a:cs typeface="+mn-cs"/>
                        </a:rPr>
                        <a:t>تطبيق عملية الكتابة ثلاثية الخطوات على الرسائل الإقناعية.</a:t>
                      </a:r>
                      <a:endParaRPr lang="en-US" sz="1700" kern="0" dirty="0">
                        <a:effectLst/>
                        <a:latin typeface="+mn-lt"/>
                        <a:cs typeface="+mn-cs"/>
                      </a:endParaRPr>
                    </a:p>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a:effectLst/>
                          <a:latin typeface="+mn-lt"/>
                          <a:cs typeface="+mn-cs"/>
                        </a:rPr>
                        <a:t>وصف استراتيجية فعّالة لتطوير رسائل أعمال مقنعة، وتحديد الفئات الثلاث الأكثر شيوعًا لهذه الرسائل.</a:t>
                      </a:r>
                      <a:r>
                        <a:rPr lang="en-US" sz="1700" kern="0" dirty="0">
                          <a:effectLst/>
                          <a:latin typeface="+mn-lt"/>
                          <a:cs typeface="+mn-cs"/>
                        </a:rPr>
                        <a:t>     </a:t>
                      </a:r>
                      <a:br>
                        <a:rPr lang="en-US" sz="1700" kern="0" dirty="0">
                          <a:effectLst/>
                          <a:latin typeface="+mn-lt"/>
                          <a:cs typeface="+mn-cs"/>
                        </a:rPr>
                      </a:br>
                      <a:endParaRPr lang="ar-EG" sz="1700" kern="0" dirty="0">
                        <a:effectLst/>
                        <a:latin typeface="+mn-lt"/>
                        <a:cs typeface="+mn-cs"/>
                      </a:endParaRPr>
                    </a:p>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a:effectLst/>
                          <a:latin typeface="+mn-lt"/>
                          <a:cs typeface="+mn-cs"/>
                        </a:rPr>
                        <a:t>وصف استراتيجية فعّالة لتطوير رسائل التسويق والمبيعات.</a:t>
                      </a:r>
                    </a:p>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700" kern="0" dirty="0">
                          <a:effectLst/>
                          <a:latin typeface="+mn-lt"/>
                          <a:cs typeface="+mn-cs"/>
                        </a:rPr>
                        <a:t>تحديد الخطوات التي يمكنك اتخاذها لتجنب الأخطاء الأخلاقية في رسائل التسويق والمبيعات.</a:t>
                      </a:r>
                      <a:endParaRPr lang="en-US" sz="17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3257200579"/>
      </p:ext>
    </p:extLst>
  </p:cSld>
  <p:clrMapOvr>
    <a:masterClrMapping/>
  </p:clrMapOvr>
  <mc:AlternateContent xmlns:mc="http://schemas.openxmlformats.org/markup-compatibility/2006" xmlns:p14="http://schemas.microsoft.com/office/powerpoint/2010/main">
    <mc:Choice Requires="p14">
      <p:transition spd="slow" p14:dur="2000" advTm="79708"/>
    </mc:Choice>
    <mc:Fallback xmlns="">
      <p:transition spd="slow" advTm="7970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Planning, preparing reports and proposals</a:t>
            </a:r>
          </a:p>
          <a:p>
            <a:r>
              <a:rPr lang="ar-EG" sz="2400" b="1" dirty="0">
                <a:solidFill>
                  <a:srgbClr val="00B0F0"/>
                </a:solidFill>
                <a:latin typeface="Alexandria" charset="0"/>
                <a:cs typeface="Alexandria" charset="0"/>
              </a:rPr>
              <a:t>التخطيط وإعداد التقارير والمقترحات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- 24</a:t>
            </a: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08</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nvGraphicFramePr>
        <p:xfrm>
          <a:off x="3377699" y="2330036"/>
          <a:ext cx="8115646" cy="4389120"/>
        </p:xfrm>
        <a:graphic>
          <a:graphicData uri="http://schemas.openxmlformats.org/drawingml/2006/table">
            <a:tbl>
              <a:tblPr firstRow="1" firstCol="1" bandRow="1">
                <a:tableStyleId>{2D5ABB26-0587-4C30-8999-92F81FD0307C}</a:tableStyleId>
              </a:tblPr>
              <a:tblGrid>
                <a:gridCol w="4705532">
                  <a:extLst>
                    <a:ext uri="{9D8B030D-6E8A-4147-A177-3AD203B41FA5}">
                      <a16:colId xmlns:a16="http://schemas.microsoft.com/office/drawing/2014/main" val="1232974083"/>
                    </a:ext>
                  </a:extLst>
                </a:gridCol>
                <a:gridCol w="3410114">
                  <a:extLst>
                    <a:ext uri="{9D8B030D-6E8A-4147-A177-3AD203B41FA5}">
                      <a16:colId xmlns:a16="http://schemas.microsoft.com/office/drawing/2014/main" val="1444719435"/>
                    </a:ext>
                  </a:extLst>
                </a:gridCol>
              </a:tblGrid>
              <a:tr h="3047182">
                <a:tc>
                  <a:txBody>
                    <a:bodyPr/>
                    <a:lstStyle/>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Adapt the three-step writing process to reports and proposals.</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List the options for organizing informational reports, and identify the key parts of a business plan.</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Discuss three major ways to organize analytical reports.</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how to choose an organizational strategy when writing a proposal.</a:t>
                      </a:r>
                      <a:endParaRPr lang="ar-EG" sz="16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how to adapt to your audiences when writing reports and proposals.</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Name five characteristics of effective report content. </a:t>
                      </a:r>
                      <a:endParaRPr lang="ar-EG" sz="16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List six strategies to strengthen a proposal argument.</a:t>
                      </a: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Identify the elements to include in a request for proposals (RFP).</a:t>
                      </a:r>
                      <a:endParaRPr lang="ar-EG" sz="16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16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القيام</a:t>
                      </a:r>
                      <a:r>
                        <a:rPr lang="ar-EG" sz="1600" kern="0" baseline="0" dirty="0">
                          <a:effectLst/>
                          <a:latin typeface="+mn-lt"/>
                          <a:cs typeface="+mn-cs"/>
                        </a:rPr>
                        <a:t> </a:t>
                      </a:r>
                      <a:r>
                        <a:rPr lang="ar-EG" sz="1600" kern="0" dirty="0">
                          <a:effectLst/>
                          <a:latin typeface="+mn-lt"/>
                          <a:cs typeface="+mn-cs"/>
                        </a:rPr>
                        <a:t>بالتكييف مع عملية الكتابة المكونة من ثلاث خطوات مع التقارير والمقترحات.</a:t>
                      </a:r>
                      <a:endParaRPr lang="en-US" sz="1600" kern="0" dirty="0">
                        <a:effectLst/>
                        <a:latin typeface="+mn-lt"/>
                        <a:cs typeface="+mn-cs"/>
                      </a:endParaRP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سرد خيارات تنظيم التقارير المعلوماتية، وتحديد الأجزاء الرئيسية لخطة العمل.</a:t>
                      </a:r>
                      <a:br>
                        <a:rPr lang="ar-EG" sz="1600" kern="0" dirty="0">
                          <a:effectLst/>
                          <a:latin typeface="+mn-lt"/>
                          <a:cs typeface="+mn-cs"/>
                        </a:rPr>
                      </a:br>
                      <a:endParaRPr lang="en-US" sz="1600" kern="0" dirty="0">
                        <a:effectLst/>
                        <a:latin typeface="+mn-lt"/>
                        <a:cs typeface="+mn-cs"/>
                      </a:endParaRP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مناقشة ثلاث طرق رئيسية لتنظيم التقارير التحليلية.</a:t>
                      </a:r>
                      <a:endParaRPr lang="en-US" sz="1600" kern="0" dirty="0">
                        <a:effectLst/>
                        <a:latin typeface="+mn-lt"/>
                        <a:cs typeface="+mn-cs"/>
                      </a:endParaRP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شرح كيفية اختيار استراتيجية تنظيمية عند كتابة مقترح.</a:t>
                      </a: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شرح كيفية التكيف مع جمهورك عند كتابة التقارير والمقترحات.</a:t>
                      </a: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 ذكر خمس خصائص لمحتوى التقارير الفعّال.</a:t>
                      </a: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ذكر ست استراتيجيات لتعزيز حجّة المقترح.</a:t>
                      </a:r>
                      <a:br>
                        <a:rPr lang="ar-EG" sz="1600" kern="0" dirty="0">
                          <a:effectLst/>
                          <a:latin typeface="+mn-lt"/>
                          <a:cs typeface="+mn-cs"/>
                        </a:rPr>
                      </a:br>
                      <a:endParaRPr lang="ar-EG" sz="1600" kern="0" dirty="0">
                        <a:effectLst/>
                        <a:latin typeface="+mn-lt"/>
                        <a:cs typeface="+mn-cs"/>
                      </a:endParaRP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600" kern="0" dirty="0">
                          <a:effectLst/>
                          <a:latin typeface="+mn-lt"/>
                          <a:cs typeface="+mn-cs"/>
                        </a:rPr>
                        <a:t>تحديد العناصر التي يجب تضمينها في طلب تقديم العروض.</a:t>
                      </a:r>
                    </a:p>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16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33543621"/>
      </p:ext>
    </p:extLst>
  </p:cSld>
  <p:clrMapOvr>
    <a:masterClrMapping/>
  </p:clrMapOvr>
  <mc:AlternateContent xmlns:mc="http://schemas.openxmlformats.org/markup-compatibility/2006" xmlns:p14="http://schemas.microsoft.com/office/powerpoint/2010/main">
    <mc:Choice Requires="p14">
      <p:transition spd="slow" p14:dur="2000" advTm="77856"/>
    </mc:Choice>
    <mc:Fallback xmlns="">
      <p:transition spd="slow" advTm="7785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204769"/>
            <a:ext cx="7038285"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Developing and delivering business presentations</a:t>
            </a:r>
          </a:p>
          <a:p>
            <a:r>
              <a:rPr lang="ar-EG" sz="2400" b="1" dirty="0">
                <a:solidFill>
                  <a:srgbClr val="00B0F0"/>
                </a:solidFill>
                <a:latin typeface="Alexandria" charset="0"/>
                <a:cs typeface="Alexandria" charset="0"/>
              </a:rPr>
              <a:t>تطوير وتقديم العروض التقديمية للأعمال</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0 - 25</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09</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nvGraphicFramePr>
        <p:xfrm>
          <a:off x="3385474" y="2396061"/>
          <a:ext cx="8669548" cy="4114800"/>
        </p:xfrm>
        <a:graphic>
          <a:graphicData uri="http://schemas.openxmlformats.org/drawingml/2006/table">
            <a:tbl>
              <a:tblPr firstRow="1" firstCol="1" bandRow="1">
                <a:tableStyleId>{2D5ABB26-0587-4C30-8999-92F81FD0307C}</a:tableStyleId>
              </a:tblPr>
              <a:tblGrid>
                <a:gridCol w="4864483">
                  <a:extLst>
                    <a:ext uri="{9D8B030D-6E8A-4147-A177-3AD203B41FA5}">
                      <a16:colId xmlns:a16="http://schemas.microsoft.com/office/drawing/2014/main" val="1232974083"/>
                    </a:ext>
                  </a:extLst>
                </a:gridCol>
                <a:gridCol w="3805065">
                  <a:extLst>
                    <a:ext uri="{9D8B030D-6E8A-4147-A177-3AD203B41FA5}">
                      <a16:colId xmlns:a16="http://schemas.microsoft.com/office/drawing/2014/main" val="1444719435"/>
                    </a:ext>
                  </a:extLst>
                </a:gridCol>
              </a:tblGrid>
              <a:tr h="3047182">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Describe the tasks involved in analyzing the situation for a  presentation and organizing a presentation.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how to adapt to your audience and develop an effective opening, body, and close for a presentation.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Discuss five steps for delivering a successful presentation.</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the role of visuals in business presentations.</a:t>
                      </a:r>
                      <a:r>
                        <a:rPr lang="ar-EG" sz="1600" kern="0" dirty="0">
                          <a:solidFill>
                            <a:schemeClr val="tx1"/>
                          </a:solidFill>
                          <a:effectLst/>
                          <a:latin typeface="+mn-lt"/>
                          <a:ea typeface="+mn-ea"/>
                          <a:cs typeface="Times New Roman" panose="02020603050405020304" pitchFamily="18" charset="0"/>
                        </a:rPr>
                        <a:t/>
                      </a:r>
                      <a:br>
                        <a:rPr lang="ar-EG" sz="1600" kern="0" dirty="0">
                          <a:solidFill>
                            <a:schemeClr val="tx1"/>
                          </a:solidFill>
                          <a:effectLst/>
                          <a:latin typeface="+mn-lt"/>
                          <a:ea typeface="+mn-ea"/>
                          <a:cs typeface="Times New Roman" panose="02020603050405020304" pitchFamily="18" charset="0"/>
                        </a:rPr>
                      </a:br>
                      <a:endParaRPr lang="en-US" sz="16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Outline the decisions involved in using a key visual and selecting color, artwork, and typefaces to create effective slide designs.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how to create effective slide content.</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a:solidFill>
                            <a:schemeClr val="tx1"/>
                          </a:solidFill>
                          <a:effectLst/>
                          <a:latin typeface="+mn-lt"/>
                          <a:ea typeface="+mn-ea"/>
                          <a:cs typeface="Times New Roman" panose="02020603050405020304" pitchFamily="18" charset="0"/>
                        </a:rPr>
                        <a:t>Explain the role of navigation slides, support slides, and handouts.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وصف المهام المطلوبة لتحليل الموقف وتنظيم العرض التقديمي.</a:t>
                      </a: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كيفية التكيف مع جمهورك وتطوير افتتاحية ومحتوى وخاتمة فعّالة للعرض التقديمي.</a:t>
                      </a:r>
                      <a:br>
                        <a:rPr lang="ar-EG" sz="1600" kern="0" dirty="0">
                          <a:effectLst/>
                          <a:latin typeface="+mn-lt"/>
                          <a:cs typeface="+mn-cs"/>
                        </a:rPr>
                      </a:b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مناقشة خمس خطوات لتقديم عرض تقديمي ناجح.</a:t>
                      </a:r>
                      <a:br>
                        <a:rPr lang="ar-EG" sz="1600" kern="0" dirty="0">
                          <a:effectLst/>
                          <a:latin typeface="+mn-lt"/>
                          <a:cs typeface="+mn-cs"/>
                        </a:rPr>
                      </a:br>
                      <a:endParaRPr lang="ar-EG"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دور العناصر المرئية في العروض التقديمية للأعمال.</a:t>
                      </a: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تحديد القرارات المتعلقة باستخدام عنصر مرئي رئيسي واختيار اللون والرسومات والخطوط لإنشاء تصميمات شرائح فعّالة.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كيفية إنشاء محتوى فعّال للشرائح.</a:t>
                      </a:r>
                      <a:endParaRPr lang="en-US" sz="1600" kern="0" dirty="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a:effectLst/>
                          <a:latin typeface="+mn-lt"/>
                          <a:cs typeface="+mn-cs"/>
                        </a:rPr>
                        <a:t>شرح دور شرائح التنقل، وشرائح الدعم، والنشرات.</a:t>
                      </a:r>
                      <a:endParaRPr lang="en-US" sz="16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1074512836"/>
      </p:ext>
    </p:extLst>
  </p:cSld>
  <p:clrMapOvr>
    <a:masterClrMapping/>
  </p:clrMapOvr>
  <mc:AlternateContent xmlns:mc="http://schemas.openxmlformats.org/markup-compatibility/2006" xmlns:p14="http://schemas.microsoft.com/office/powerpoint/2010/main">
    <mc:Choice Requires="p14">
      <p:transition spd="slow" p14:dur="2000" advTm="77937"/>
    </mc:Choice>
    <mc:Fallback xmlns="">
      <p:transition spd="slow" advTm="7793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054642"/>
            <a:ext cx="7038285" cy="1569660"/>
          </a:xfrm>
          <a:prstGeom prst="rect">
            <a:avLst/>
          </a:prstGeom>
          <a:noFill/>
        </p:spPr>
        <p:txBody>
          <a:bodyPr wrap="square" rtlCol="0">
            <a:spAutoFit/>
          </a:bodyPr>
          <a:lstStyle/>
          <a:p>
            <a:r>
              <a:rPr lang="en-US" sz="2400" b="1" dirty="0">
                <a:solidFill>
                  <a:srgbClr val="00B0F0"/>
                </a:solidFill>
                <a:latin typeface="Alexandria" charset="0"/>
                <a:cs typeface="Alexandria" charset="0"/>
              </a:rPr>
              <a:t>Preparing for Job Interviews &amp; Modern Digital Tools for Writing and Presentation.</a:t>
            </a:r>
          </a:p>
          <a:p>
            <a:pPr algn="r" rtl="1"/>
            <a:r>
              <a:rPr lang="ar-EG" sz="2400" b="1" dirty="0">
                <a:solidFill>
                  <a:srgbClr val="00B0F0"/>
                </a:solidFill>
                <a:latin typeface="Alexandria" charset="0"/>
                <a:cs typeface="Alexandria" charset="0"/>
              </a:rPr>
              <a:t>التحضير للمقابلات الوظيفية &amp; والأدوات الرقمية الحديثة في الكتابة والعرض التقديمي.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300346" y="6323076"/>
            <a:ext cx="88860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0 - 26</a:t>
            </a:r>
            <a:endParaRPr lang="en-US" sz="1600" dirty="0">
              <a:solidFill>
                <a:srgbClr val="44546A"/>
              </a:solidFill>
            </a:endParaRPr>
          </a:p>
        </p:txBody>
      </p:sp>
      <p:sp>
        <p:nvSpPr>
          <p:cNvPr id="16" name="Content Placeholder 2">
            <a:extLst>
              <a:ext uri="{FF2B5EF4-FFF2-40B4-BE49-F238E27FC236}">
                <a16:creationId xmlns:a16="http://schemas.microsoft.com/office/drawing/2014/main" id="{78ECE995-CFA5-7E11-E4B7-6158CE741D50}"/>
              </a:ext>
            </a:extLst>
          </p:cNvPr>
          <p:cNvSpPr txBox="1">
            <a:spLocks/>
          </p:cNvSpPr>
          <p:nvPr/>
        </p:nvSpPr>
        <p:spPr bwMode="auto">
          <a:xfrm>
            <a:off x="3380086" y="2860896"/>
            <a:ext cx="4829614" cy="346218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lnSpc>
                <a:spcPct val="150000"/>
              </a:lnSpc>
              <a:spcBef>
                <a:spcPts val="1200"/>
              </a:spcBef>
              <a:spcAft>
                <a:spcPts val="600"/>
              </a:spcAft>
              <a:buFont typeface="Wingdings" panose="05000000000000000000" pitchFamily="2" charset="2"/>
              <a:buChar char="q"/>
              <a:defRPr/>
            </a:pPr>
            <a:r>
              <a:rPr lang="en-US" sz="2000" b="0" kern="0" dirty="0">
                <a:solidFill>
                  <a:srgbClr val="000000"/>
                </a:solidFill>
              </a:rPr>
              <a:t>Preparing for a job interview</a:t>
            </a:r>
            <a:r>
              <a:rPr lang="ar-EG" sz="2000" b="0" kern="0" dirty="0">
                <a:solidFill>
                  <a:srgbClr val="000000"/>
                </a:solidFill>
              </a:rPr>
              <a:t>.</a:t>
            </a:r>
            <a:endParaRPr lang="en-US" sz="2000" b="0" kern="0" dirty="0">
              <a:solidFill>
                <a:srgbClr val="000000"/>
              </a:solidFill>
            </a:endParaRPr>
          </a:p>
          <a:p>
            <a:pPr lvl="0">
              <a:lnSpc>
                <a:spcPct val="150000"/>
              </a:lnSpc>
              <a:spcBef>
                <a:spcPts val="1200"/>
              </a:spcBef>
              <a:spcAft>
                <a:spcPts val="600"/>
              </a:spcAft>
              <a:buFont typeface="Wingdings" panose="05000000000000000000" pitchFamily="2" charset="2"/>
              <a:buChar char="q"/>
              <a:defRPr/>
            </a:pPr>
            <a:r>
              <a:rPr lang="en-US" sz="2000" b="0" kern="0" dirty="0">
                <a:solidFill>
                  <a:srgbClr val="000000"/>
                </a:solidFill>
              </a:rPr>
              <a:t>Interviewing for success</a:t>
            </a:r>
            <a:r>
              <a:rPr lang="ar-EG" sz="2000" b="0" kern="0" dirty="0">
                <a:solidFill>
                  <a:srgbClr val="000000"/>
                </a:solidFill>
              </a:rPr>
              <a:t>.</a:t>
            </a:r>
            <a:endParaRPr lang="en-US" sz="2000" b="0" kern="0" dirty="0">
              <a:solidFill>
                <a:srgbClr val="000000"/>
              </a:solidFill>
            </a:endParaRPr>
          </a:p>
          <a:p>
            <a:pPr lvl="0">
              <a:lnSpc>
                <a:spcPct val="150000"/>
              </a:lnSpc>
              <a:spcBef>
                <a:spcPts val="1200"/>
              </a:spcBef>
              <a:spcAft>
                <a:spcPts val="600"/>
              </a:spcAft>
              <a:buFont typeface="Wingdings" panose="05000000000000000000" pitchFamily="2" charset="2"/>
              <a:buChar char="q"/>
              <a:defRPr/>
            </a:pPr>
            <a:r>
              <a:rPr lang="en-US" sz="2000" b="0" kern="0" dirty="0">
                <a:solidFill>
                  <a:srgbClr val="000000"/>
                </a:solidFill>
              </a:rPr>
              <a:t>Following up after an interview</a:t>
            </a:r>
            <a:r>
              <a:rPr lang="ar-EG" sz="2000" b="0" kern="0" dirty="0">
                <a:solidFill>
                  <a:srgbClr val="000000"/>
                </a:solidFill>
              </a:rPr>
              <a:t>.</a:t>
            </a:r>
          </a:p>
          <a:p>
            <a:pPr lvl="0">
              <a:lnSpc>
                <a:spcPct val="150000"/>
              </a:lnSpc>
              <a:spcBef>
                <a:spcPts val="1200"/>
              </a:spcBef>
              <a:spcAft>
                <a:spcPts val="600"/>
              </a:spcAft>
              <a:buFont typeface="Wingdings" panose="05000000000000000000" pitchFamily="2" charset="2"/>
              <a:buChar char="q"/>
              <a:defRPr/>
            </a:pPr>
            <a:r>
              <a:rPr lang="en-US" sz="2000" b="0" kern="0" dirty="0">
                <a:solidFill>
                  <a:srgbClr val="000000"/>
                </a:solidFill>
              </a:rPr>
              <a:t>Modern Digital Tools for Writing and Presentation.</a:t>
            </a:r>
          </a:p>
        </p:txBody>
      </p:sp>
      <p:sp>
        <p:nvSpPr>
          <p:cNvPr id="17" name="Rectangle 16"/>
          <p:cNvSpPr/>
          <p:nvPr/>
        </p:nvSpPr>
        <p:spPr>
          <a:xfrm>
            <a:off x="7957246" y="2860895"/>
            <a:ext cx="4138498" cy="3323987"/>
          </a:xfrm>
          <a:prstGeom prst="rect">
            <a:avLst/>
          </a:prstGeom>
        </p:spPr>
        <p:txBody>
          <a:bodyPr wrap="square">
            <a:spAutoFit/>
          </a:bodyPr>
          <a:lstStyle/>
          <a:p>
            <a:pPr marL="342900" indent="-342900" algn="justLow" rtl="1">
              <a:lnSpc>
                <a:spcPct val="150000"/>
              </a:lnSpc>
              <a:spcBef>
                <a:spcPts val="2400"/>
              </a:spcBef>
              <a:buFont typeface="Wingdings" panose="05000000000000000000" pitchFamily="2" charset="2"/>
              <a:buChar char="q"/>
            </a:pPr>
            <a:r>
              <a:rPr lang="ar-EG" sz="2000" dirty="0"/>
              <a:t>التحضير لمقابلة عمل.</a:t>
            </a:r>
          </a:p>
          <a:p>
            <a:pPr marL="342900" indent="-342900" algn="justLow" rtl="1">
              <a:lnSpc>
                <a:spcPct val="150000"/>
              </a:lnSpc>
              <a:spcBef>
                <a:spcPts val="2400"/>
              </a:spcBef>
              <a:buFont typeface="Wingdings" panose="05000000000000000000" pitchFamily="2" charset="2"/>
              <a:buChar char="q"/>
            </a:pPr>
            <a:r>
              <a:rPr lang="ar-EG" sz="2000" dirty="0"/>
              <a:t>إجراء المقابلات من أجل النجاح.</a:t>
            </a:r>
          </a:p>
          <a:p>
            <a:pPr marL="342900" indent="-342900" algn="justLow" rtl="1">
              <a:lnSpc>
                <a:spcPct val="150000"/>
              </a:lnSpc>
              <a:spcBef>
                <a:spcPts val="2400"/>
              </a:spcBef>
              <a:buFont typeface="Wingdings" panose="05000000000000000000" pitchFamily="2" charset="2"/>
              <a:buChar char="q"/>
            </a:pPr>
            <a:r>
              <a:rPr lang="ar-EG" sz="2000" dirty="0"/>
              <a:t>المتابعة بعد المقابلة.</a:t>
            </a:r>
            <a:endParaRPr lang="en-US" sz="2000" dirty="0"/>
          </a:p>
          <a:p>
            <a:pPr marL="342900" indent="-342900" algn="justLow" rtl="1">
              <a:lnSpc>
                <a:spcPct val="150000"/>
              </a:lnSpc>
              <a:spcBef>
                <a:spcPts val="2400"/>
              </a:spcBef>
              <a:buFont typeface="Wingdings" panose="05000000000000000000" pitchFamily="2" charset="2"/>
              <a:buChar char="q"/>
            </a:pPr>
            <a:r>
              <a:rPr lang="ar-EG" sz="2000" dirty="0"/>
              <a:t>الأدوات الرقمية الحديثة في الكتابة والعرض التقديمي</a:t>
            </a:r>
          </a:p>
        </p:txBody>
      </p:sp>
    </p:spTree>
    <p:custDataLst>
      <p:tags r:id="rId1"/>
    </p:custDataLst>
    <p:extLst>
      <p:ext uri="{BB962C8B-B14F-4D97-AF65-F5344CB8AC3E}">
        <p14:creationId xmlns:p14="http://schemas.microsoft.com/office/powerpoint/2010/main" val="421464737"/>
      </p:ext>
    </p:extLst>
  </p:cSld>
  <p:clrMapOvr>
    <a:masterClrMapping/>
  </p:clrMapOvr>
  <mc:AlternateContent xmlns:mc="http://schemas.openxmlformats.org/markup-compatibility/2006" xmlns:p14="http://schemas.microsoft.com/office/powerpoint/2010/main">
    <mc:Choice Requires="p14">
      <p:transition spd="slow" p14:dur="2000" advTm="86246"/>
    </mc:Choice>
    <mc:Fallback xmlns="">
      <p:transition spd="slow" advTm="8624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 calcmode="lin" valueType="num">
                                      <p:cBhvr additive="base">
                                        <p:cTn id="13"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xEl>
                                              <p:pRg st="2" end="2"/>
                                            </p:txEl>
                                          </p:spTgt>
                                        </p:tgtEl>
                                        <p:attrNameLst>
                                          <p:attrName>style.visibility</p:attrName>
                                        </p:attrNameLst>
                                      </p:cBhvr>
                                      <p:to>
                                        <p:strVal val="visible"/>
                                      </p:to>
                                    </p:set>
                                    <p:anim calcmode="lin" valueType="num">
                                      <p:cBhvr additive="base">
                                        <p:cTn id="19"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6">
                                            <p:txEl>
                                              <p:pRg st="3" end="3"/>
                                            </p:txEl>
                                          </p:spTgt>
                                        </p:tgtEl>
                                        <p:attrNameLst>
                                          <p:attrName>style.visibility</p:attrName>
                                        </p:attrNameLst>
                                      </p:cBhvr>
                                      <p:to>
                                        <p:strVal val="visible"/>
                                      </p:to>
                                    </p:set>
                                    <p:anim calcmode="lin" valueType="num">
                                      <p:cBhvr additive="base">
                                        <p:cTn id="25"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32" name="Rectangle 31"/>
          <p:cNvSpPr/>
          <p:nvPr/>
        </p:nvSpPr>
        <p:spPr>
          <a:xfrm>
            <a:off x="957939" y="2424041"/>
            <a:ext cx="6043362" cy="2954655"/>
          </a:xfrm>
          <a:prstGeom prst="rect">
            <a:avLst/>
          </a:prstGeom>
        </p:spPr>
        <p:txBody>
          <a:bodyPr wrap="square">
            <a:spAutoFit/>
          </a:bodyPr>
          <a:lstStyle/>
          <a:p>
            <a:pPr marL="285750" indent="-285750" algn="just">
              <a:lnSpc>
                <a:spcPct val="115000"/>
              </a:lnSpc>
              <a:spcAft>
                <a:spcPts val="1000"/>
              </a:spcAft>
              <a:buFont typeface="Arial" panose="020B0604020202020204" pitchFamily="34" charset="0"/>
              <a:buChar char="•"/>
            </a:pPr>
            <a:r>
              <a:rPr lang="en-US" sz="2800" dirty="0">
                <a:effectLst/>
                <a:ea typeface="Calibri" panose="020F0502020204030204" pitchFamily="34" charset="0"/>
                <a:cs typeface="Arial" panose="020B0604020202020204" pitchFamily="34" charset="0"/>
              </a:rPr>
              <a:t>Required Textbook: </a:t>
            </a:r>
          </a:p>
          <a:p>
            <a:pPr algn="just">
              <a:lnSpc>
                <a:spcPct val="115000"/>
              </a:lnSpc>
              <a:spcAft>
                <a:spcPts val="1000"/>
              </a:spcAft>
            </a:pPr>
            <a:r>
              <a:rPr lang="en-US" sz="2800" dirty="0">
                <a:ea typeface="Calibri" panose="020F0502020204030204" pitchFamily="34" charset="0"/>
                <a:cs typeface="Arial" panose="020B0604020202020204" pitchFamily="34" charset="0"/>
              </a:rPr>
              <a:t>“Business Communication Today, Global Edition” </a:t>
            </a:r>
          </a:p>
          <a:p>
            <a:pPr algn="just">
              <a:lnSpc>
                <a:spcPct val="115000"/>
              </a:lnSpc>
              <a:spcAft>
                <a:spcPts val="1000"/>
              </a:spcAft>
            </a:pPr>
            <a:r>
              <a:rPr lang="en-US" sz="2800" dirty="0">
                <a:ea typeface="Calibri" panose="020F0502020204030204" pitchFamily="34" charset="0"/>
                <a:cs typeface="Arial" panose="020B0604020202020204" pitchFamily="34" charset="0"/>
              </a:rPr>
              <a:t>By Courtland </a:t>
            </a:r>
            <a:r>
              <a:rPr lang="en-US" sz="2800" dirty="0" err="1">
                <a:ea typeface="Calibri" panose="020F0502020204030204" pitchFamily="34" charset="0"/>
                <a:cs typeface="Arial" panose="020B0604020202020204" pitchFamily="34" charset="0"/>
              </a:rPr>
              <a:t>Bovee</a:t>
            </a:r>
            <a:r>
              <a:rPr lang="en-US" sz="2800" dirty="0">
                <a:ea typeface="Calibri" panose="020F0502020204030204" pitchFamily="34" charset="0"/>
                <a:cs typeface="Arial" panose="020B0604020202020204" pitchFamily="34" charset="0"/>
              </a:rPr>
              <a:t>, John </a:t>
            </a:r>
            <a:r>
              <a:rPr lang="en-US" sz="2800" dirty="0" err="1">
                <a:ea typeface="Calibri" panose="020F0502020204030204" pitchFamily="34" charset="0"/>
                <a:cs typeface="Arial" panose="020B0604020202020204" pitchFamily="34" charset="0"/>
              </a:rPr>
              <a:t>Thill</a:t>
            </a:r>
            <a:r>
              <a:rPr lang="en-US" sz="2800" dirty="0">
                <a:ea typeface="Calibri" panose="020F0502020204030204" pitchFamily="34" charset="0"/>
                <a:cs typeface="Arial" panose="020B0604020202020204" pitchFamily="34" charset="0"/>
              </a:rPr>
              <a:t>,</a:t>
            </a:r>
          </a:p>
          <a:p>
            <a:pPr algn="just">
              <a:lnSpc>
                <a:spcPct val="115000"/>
              </a:lnSpc>
              <a:spcAft>
                <a:spcPts val="1000"/>
              </a:spcAft>
            </a:pPr>
            <a:r>
              <a:rPr lang="en-US" sz="2800" dirty="0">
                <a:ea typeface="Calibri" panose="020F0502020204030204" pitchFamily="34" charset="0"/>
                <a:cs typeface="Arial" panose="020B0604020202020204" pitchFamily="34" charset="0"/>
              </a:rPr>
              <a:t>15th Edition</a:t>
            </a: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r="1097"/>
          <a:stretch/>
        </p:blipFill>
        <p:spPr>
          <a:xfrm>
            <a:off x="6905767" y="1821482"/>
            <a:ext cx="4148918" cy="4542538"/>
          </a:xfrm>
          <a:prstGeom prst="rect">
            <a:avLst/>
          </a:prstGeom>
        </p:spPr>
      </p:pic>
    </p:spTree>
    <p:extLst>
      <p:ext uri="{BB962C8B-B14F-4D97-AF65-F5344CB8AC3E}">
        <p14:creationId xmlns:p14="http://schemas.microsoft.com/office/powerpoint/2010/main" val="500433810"/>
      </p:ext>
    </p:extLst>
  </p:cSld>
  <p:clrMapOvr>
    <a:masterClrMapping/>
  </p:clrMapOvr>
  <p:transition spd="slow" advTm="20817">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8257"/>
    </mc:Choice>
    <mc:Fallback xmlns="">
      <p:transition spd="slow" advTm="58257"/>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81.7|1|0.9|0.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elements/1.1/"/>
    <ds:schemaRef ds:uri="d13aca44-ef33-4cf4-9980-7f0b00e6eeb9"/>
    <ds:schemaRef ds:uri="http://schemas.openxmlformats.org/package/2006/metadata/core-properties"/>
    <ds:schemaRef ds:uri="http://www.w3.org/XML/1998/namespace"/>
    <ds:schemaRef ds:uri="http://schemas.microsoft.com/office/2006/documentManagement/types"/>
    <ds:schemaRef ds:uri="http://schemas.microsoft.com/office/infopath/2007/PartnerControls"/>
    <ds:schemaRef ds:uri="http://purl.org/dc/terms/"/>
    <ds:schemaRef ds:uri="49100919-8a76-4266-be0c-7dc583902cb4"/>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4EA0871C-480E-44D0-BAD1-C1C6E25CC05E}"/>
</file>

<file path=docProps/app.xml><?xml version="1.0" encoding="utf-8"?>
<Properties xmlns="http://schemas.openxmlformats.org/officeDocument/2006/extended-properties" xmlns:vt="http://schemas.openxmlformats.org/officeDocument/2006/docPropsVTypes">
  <TotalTime>10228</TotalTime>
  <Words>1938</Words>
  <Application>Microsoft Office PowerPoint</Application>
  <PresentationFormat>Widescreen</PresentationFormat>
  <Paragraphs>343</Paragraphs>
  <Slides>28</Slides>
  <Notes>19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28</vt:i4>
      </vt:variant>
    </vt:vector>
  </HeadingPairs>
  <TitlesOfParts>
    <vt:vector size="38" baseType="lpstr">
      <vt:lpstr>Alexandria</vt:lpstr>
      <vt:lpstr>Arial</vt:lpstr>
      <vt:lpstr>Calibri</vt:lpstr>
      <vt:lpstr>Calibri Light</vt:lpstr>
      <vt:lpstr>Microsoft Sans Serif</vt:lpstr>
      <vt:lpstr>Roboto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1107</cp:revision>
  <dcterms:created xsi:type="dcterms:W3CDTF">2023-04-29T09:08:00Z</dcterms:created>
  <dcterms:modified xsi:type="dcterms:W3CDTF">2026-01-28T12:36:44Z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