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559" r:id="rId6"/>
    <p:sldId id="600" r:id="rId7"/>
    <p:sldId id="560" r:id="rId8"/>
    <p:sldId id="561" r:id="rId9"/>
    <p:sldId id="562" r:id="rId10"/>
    <p:sldId id="563" r:id="rId11"/>
    <p:sldId id="564" r:id="rId12"/>
    <p:sldId id="565" r:id="rId13"/>
    <p:sldId id="566" r:id="rId14"/>
    <p:sldId id="567" r:id="rId15"/>
    <p:sldId id="568" r:id="rId16"/>
    <p:sldId id="569" r:id="rId17"/>
    <p:sldId id="570" r:id="rId18"/>
    <p:sldId id="571" r:id="rId19"/>
    <p:sldId id="573" r:id="rId20"/>
    <p:sldId id="574" r:id="rId21"/>
    <p:sldId id="575" r:id="rId22"/>
    <p:sldId id="576" r:id="rId23"/>
    <p:sldId id="577" r:id="rId24"/>
    <p:sldId id="578" r:id="rId25"/>
    <p:sldId id="579" r:id="rId26"/>
    <p:sldId id="580" r:id="rId27"/>
    <p:sldId id="581" r:id="rId28"/>
    <p:sldId id="582" r:id="rId29"/>
    <p:sldId id="583" r:id="rId30"/>
    <p:sldId id="584" r:id="rId31"/>
    <p:sldId id="585" r:id="rId32"/>
    <p:sldId id="586" r:id="rId33"/>
    <p:sldId id="587" r:id="rId34"/>
    <p:sldId id="588" r:id="rId35"/>
    <p:sldId id="589" r:id="rId36"/>
    <p:sldId id="592" r:id="rId37"/>
    <p:sldId id="593" r:id="rId38"/>
    <p:sldId id="594" r:id="rId39"/>
    <p:sldId id="595" r:id="rId40"/>
    <p:sldId id="596" r:id="rId41"/>
    <p:sldId id="597" r:id="rId42"/>
    <p:sldId id="598" r:id="rId43"/>
    <p:sldId id="599" r:id="rId44"/>
    <p:sldId id="5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600"/>
            <p14:sldId id="560"/>
            <p14:sldId id="561"/>
            <p14:sldId id="562"/>
            <p14:sldId id="563"/>
            <p14:sldId id="564"/>
            <p14:sldId id="565"/>
            <p14:sldId id="566"/>
            <p14:sldId id="567"/>
            <p14:sldId id="568"/>
            <p14:sldId id="569"/>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2"/>
            <p14:sldId id="593"/>
            <p14:sldId id="594"/>
            <p14:sldId id="595"/>
            <p14:sldId id="596"/>
            <p14:sldId id="597"/>
            <p14:sldId id="598"/>
            <p14:sldId id="599"/>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58221"/>
    <a:srgbClr val="FAC748"/>
    <a:srgbClr val="669BBC"/>
    <a:srgbClr val="FFD200"/>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93738" autoAdjust="0"/>
  </p:normalViewPr>
  <p:slideViewPr>
    <p:cSldViewPr snapToGrid="0">
      <p:cViewPr varScale="1">
        <p:scale>
          <a:sx n="66" d="100"/>
          <a:sy n="66" d="100"/>
        </p:scale>
        <p:origin x="96"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8526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gb0da56bb78_1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9" name="Google Shape;859;gb0da56bb78_1_3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95143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17642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09600" y="547200"/>
            <a:ext cx="10972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400"/>
              <a:buNone/>
              <a:defRPr sz="3200"/>
            </a:lvl1pPr>
            <a:lvl2pPr lvl="1" algn="ctr">
              <a:spcBef>
                <a:spcPts val="0"/>
              </a:spcBef>
              <a:spcAft>
                <a:spcPts val="0"/>
              </a:spcAft>
              <a:buSzPts val="2400"/>
              <a:buNone/>
              <a:defRPr sz="3200"/>
            </a:lvl2pPr>
            <a:lvl3pPr lvl="2" algn="ctr">
              <a:spcBef>
                <a:spcPts val="0"/>
              </a:spcBef>
              <a:spcAft>
                <a:spcPts val="0"/>
              </a:spcAft>
              <a:buSzPts val="2400"/>
              <a:buNone/>
              <a:defRPr sz="3200"/>
            </a:lvl3pPr>
            <a:lvl4pPr lvl="3" algn="ctr">
              <a:spcBef>
                <a:spcPts val="0"/>
              </a:spcBef>
              <a:spcAft>
                <a:spcPts val="0"/>
              </a:spcAft>
              <a:buSzPts val="2400"/>
              <a:buNone/>
              <a:defRPr sz="3200"/>
            </a:lvl4pPr>
            <a:lvl5pPr lvl="4" algn="ctr">
              <a:spcBef>
                <a:spcPts val="0"/>
              </a:spcBef>
              <a:spcAft>
                <a:spcPts val="0"/>
              </a:spcAft>
              <a:buSzPts val="2400"/>
              <a:buNone/>
              <a:defRPr sz="3200"/>
            </a:lvl5pPr>
            <a:lvl6pPr lvl="5" algn="ctr">
              <a:spcBef>
                <a:spcPts val="0"/>
              </a:spcBef>
              <a:spcAft>
                <a:spcPts val="0"/>
              </a:spcAft>
              <a:buSzPts val="2400"/>
              <a:buNone/>
              <a:defRPr sz="3200"/>
            </a:lvl6pPr>
            <a:lvl7pPr lvl="6" algn="ctr">
              <a:spcBef>
                <a:spcPts val="0"/>
              </a:spcBef>
              <a:spcAft>
                <a:spcPts val="0"/>
              </a:spcAft>
              <a:buSzPts val="2400"/>
              <a:buNone/>
              <a:defRPr sz="3200"/>
            </a:lvl7pPr>
            <a:lvl8pPr lvl="7" algn="ctr">
              <a:spcBef>
                <a:spcPts val="0"/>
              </a:spcBef>
              <a:spcAft>
                <a:spcPts val="0"/>
              </a:spcAft>
              <a:buSzPts val="2400"/>
              <a:buNone/>
              <a:defRPr sz="3200"/>
            </a:lvl8pPr>
            <a:lvl9pPr lvl="8" algn="ctr">
              <a:spcBef>
                <a:spcPts val="0"/>
              </a:spcBef>
              <a:spcAft>
                <a:spcPts val="0"/>
              </a:spcAft>
              <a:buSzPts val="2400"/>
              <a:buNone/>
              <a:defRPr sz="3200"/>
            </a:lvl9pPr>
          </a:lstStyle>
          <a:p>
            <a:endParaRPr/>
          </a:p>
        </p:txBody>
      </p:sp>
      <p:sp>
        <p:nvSpPr>
          <p:cNvPr id="18" name="Google Shape;18;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52320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3549370" cy="707886"/>
          </a:xfrm>
          <a:prstGeom prst="rect">
            <a:avLst/>
          </a:prstGeom>
          <a:noFill/>
        </p:spPr>
        <p:txBody>
          <a:bodyPr wrap="none" rtlCol="0">
            <a:spAutoFit/>
          </a:bodyPr>
          <a:lstStyle/>
          <a:p>
            <a:r>
              <a:rPr lang="en-US" sz="4000" b="1" dirty="0" smtClean="0">
                <a:solidFill>
                  <a:srgbClr val="00B0F0"/>
                </a:solidFill>
                <a:latin typeface="Alexandria" charset="0"/>
                <a:cs typeface="Alexandria" charset="0"/>
              </a:rPr>
              <a:t>HRM Strategy</a:t>
            </a:r>
            <a:endParaRPr lang="en-US" sz="4000" b="1" dirty="0">
              <a:solidFill>
                <a:srgbClr val="00B0F0"/>
              </a:solidFill>
              <a:latin typeface="Alexandria" charset="0"/>
              <a:cs typeface="Alexandria" charset="0"/>
            </a:endParaRPr>
          </a:p>
        </p:txBody>
      </p:sp>
      <p:sp>
        <p:nvSpPr>
          <p:cNvPr id="34" name="Rectangle: Rounded Corners 33"/>
          <p:cNvSpPr/>
          <p:nvPr/>
        </p:nvSpPr>
        <p:spPr>
          <a:xfrm>
            <a:off x="337632" y="5929382"/>
            <a:ext cx="371185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3002745" cy="400110"/>
          </a:xfrm>
          <a:prstGeom prst="rect">
            <a:avLst/>
          </a:prstGeom>
          <a:noFill/>
        </p:spPr>
        <p:txBody>
          <a:bodyPr wrap="none" rtlCol="0">
            <a:spAutoFit/>
          </a:bodyPr>
          <a:lstStyle/>
          <a:p>
            <a:r>
              <a:rPr lang="en-US" sz="2000" dirty="0" smtClean="0">
                <a:latin typeface="Alexandria" charset="0"/>
                <a:cs typeface="Alexandria" charset="0"/>
              </a:rPr>
              <a:t>Lecture 2: HRM Strategy</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Main Topics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Alexandria"/>
                <a:cs typeface="Times New Roman" panose="02020603050405020304" pitchFamily="18" charset="0"/>
              </a:rPr>
              <a:t>Explain </a:t>
            </a:r>
            <a:r>
              <a:rPr lang="en-US" sz="2000" dirty="0">
                <a:latin typeface="Alexandria"/>
                <a:cs typeface="Times New Roman" panose="02020603050405020304" pitchFamily="18" charset="0"/>
              </a:rPr>
              <a:t>why strategic planning is important  to all managers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Explain </a:t>
            </a:r>
            <a:r>
              <a:rPr lang="en-US" sz="2000" dirty="0">
                <a:latin typeface="Alexandria"/>
                <a:cs typeface="Times New Roman" panose="02020603050405020304" pitchFamily="18" charset="0"/>
              </a:rPr>
              <a:t>each of the seven steps in the strategic planning process</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List </a:t>
            </a:r>
            <a:r>
              <a:rPr lang="en-US" sz="2000" dirty="0">
                <a:latin typeface="Alexandria"/>
                <a:cs typeface="Times New Roman" panose="02020603050405020304" pitchFamily="18" charset="0"/>
              </a:rPr>
              <a:t>with examples the main generic types of corporate strategies and competitive </a:t>
            </a:r>
            <a:r>
              <a:rPr lang="en-US" sz="2000" dirty="0" smtClean="0">
                <a:latin typeface="Alexandria"/>
                <a:cs typeface="Times New Roman" panose="02020603050405020304" pitchFamily="18" charset="0"/>
              </a:rPr>
              <a:t>strategies.</a:t>
            </a:r>
          </a:p>
          <a:p>
            <a:pPr marL="342900" indent="-342900">
              <a:buFont typeface="Arial" panose="020B0604020202020204" pitchFamily="34" charset="0"/>
              <a:buChar char="•"/>
            </a:pPr>
            <a:endParaRPr lang="en-US" sz="2000" dirty="0" smtClean="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Define </a:t>
            </a:r>
            <a:r>
              <a:rPr lang="en-US" sz="2000" dirty="0">
                <a:latin typeface="Alexandria"/>
                <a:cs typeface="Times New Roman" panose="02020603050405020304" pitchFamily="18" charset="0"/>
              </a:rPr>
              <a:t>strategic human resource management and give an example of strategic human resource management in practice</a:t>
            </a:r>
            <a:r>
              <a:rPr lang="en-US" sz="2000" dirty="0" smtClean="0">
                <a:latin typeface="Alexandria"/>
                <a:cs typeface="Times New Roman" panose="02020603050405020304" pitchFamily="18" charset="0"/>
              </a:rPr>
              <a:t>.</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r>
              <a:rPr lang="en-US" sz="2000" dirty="0" smtClean="0">
                <a:latin typeface="Alexandria"/>
                <a:cs typeface="Times New Roman" panose="02020603050405020304" pitchFamily="18" charset="0"/>
              </a:rPr>
              <a:t>Briefly </a:t>
            </a:r>
            <a:r>
              <a:rPr lang="en-US" sz="2000" dirty="0">
                <a:latin typeface="Alexandria"/>
                <a:cs typeface="Times New Roman" panose="02020603050405020304" pitchFamily="18" charset="0"/>
              </a:rPr>
              <a:t>describe three important strategic human resource management tools.</a:t>
            </a: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a:p>
            <a:pPr marL="342900" indent="-342900">
              <a:buFont typeface="Arial" panose="020B0604020202020204" pitchFamily="34" charset="0"/>
              <a:buChar char="•"/>
            </a:pPr>
            <a:endParaRPr lang="en-US" sz="2000" dirty="0">
              <a:latin typeface="Alexandria"/>
              <a:cs typeface="Times New Roman" panose="02020603050405020304" pitchFamily="18" charset="0"/>
            </a:endParaRPr>
          </a:p>
        </p:txBody>
      </p:sp>
    </p:spTree>
    <p:extLst>
      <p:ext uri="{BB962C8B-B14F-4D97-AF65-F5344CB8AC3E}">
        <p14:creationId xmlns:p14="http://schemas.microsoft.com/office/powerpoint/2010/main" val="105426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53140" y="2444153"/>
            <a:ext cx="10541000" cy="1938992"/>
          </a:xfrm>
          <a:prstGeom prst="rect">
            <a:avLst/>
          </a:prstGeom>
          <a:noFill/>
        </p:spPr>
        <p:txBody>
          <a:bodyPr wrap="square" rtlCol="0">
            <a:spAutoFit/>
          </a:bodyPr>
          <a:lstStyle/>
          <a:p>
            <a:pPr>
              <a:defRPr/>
            </a:pPr>
            <a:r>
              <a:rPr lang="en-US" sz="2000" b="1" dirty="0">
                <a:latin typeface="Alexandria"/>
              </a:rPr>
              <a:t>Strategic management </a:t>
            </a:r>
            <a:r>
              <a:rPr lang="en-US" sz="2000" dirty="0">
                <a:latin typeface="Alexandria"/>
              </a:rPr>
              <a:t>is the process of formulating and implementing an action plan to achieve corporate objectives, specifically including how these objectives are to be met</a:t>
            </a:r>
            <a:r>
              <a:rPr lang="en-US" sz="2000" dirty="0" smtClean="0">
                <a:latin typeface="Alexandria"/>
              </a:rPr>
              <a:t>.</a:t>
            </a:r>
          </a:p>
          <a:p>
            <a:pPr>
              <a:defRPr/>
            </a:pPr>
            <a:endParaRPr lang="en-US" sz="2000" dirty="0">
              <a:latin typeface="Alexandria"/>
            </a:endParaRPr>
          </a:p>
          <a:p>
            <a:pPr>
              <a:defRPr/>
            </a:pPr>
            <a:r>
              <a:rPr lang="en-US" sz="2000" dirty="0" smtClean="0">
                <a:latin typeface="Alexandria"/>
              </a:rPr>
              <a:t> </a:t>
            </a:r>
            <a:r>
              <a:rPr lang="en-US" sz="2000" dirty="0">
                <a:latin typeface="Alexandria"/>
              </a:rPr>
              <a:t>Senior management must find “fit” between the organization, its strategy and its environment. Strategic plans are long-range in nature, and require review and updating to ensure continued fit. </a:t>
            </a:r>
            <a:endParaRPr lang="en-US" sz="2000" dirty="0">
              <a:latin typeface="Alexandri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a:ea typeface="Roboto Light" panose="02000000000000000000" pitchFamily="2" charset="0"/>
            </a:endParaRPr>
          </a:p>
        </p:txBody>
      </p:sp>
      <p:sp>
        <p:nvSpPr>
          <p:cNvPr id="13" name="TextBox 1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a:cs typeface="Alexandria" charset="0"/>
              </a:rPr>
              <a:t>Introduction</a:t>
            </a: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Strategic Management</a:t>
            </a:r>
            <a:endParaRPr lang="en-US" sz="2400" b="1" dirty="0">
              <a:latin typeface="Alexandria"/>
              <a:cs typeface="Alexandria" charset="0"/>
            </a:endParaRPr>
          </a:p>
        </p:txBody>
      </p:sp>
      <p:grpSp>
        <p:nvGrpSpPr>
          <p:cNvPr id="11" name="Google Shape;59;p15"/>
          <p:cNvGrpSpPr/>
          <p:nvPr/>
        </p:nvGrpSpPr>
        <p:grpSpPr>
          <a:xfrm>
            <a:off x="9426826" y="3981854"/>
            <a:ext cx="1935244" cy="2001729"/>
            <a:chOff x="457200" y="682538"/>
            <a:chExt cx="3413031" cy="3778428"/>
          </a:xfrm>
        </p:grpSpPr>
        <p:grpSp>
          <p:nvGrpSpPr>
            <p:cNvPr id="15" name="Google Shape;60;p15"/>
            <p:cNvGrpSpPr/>
            <p:nvPr/>
          </p:nvGrpSpPr>
          <p:grpSpPr>
            <a:xfrm>
              <a:off x="2716343" y="1450280"/>
              <a:ext cx="1153888" cy="1144902"/>
              <a:chOff x="2716344" y="1450280"/>
              <a:chExt cx="1153888" cy="1144902"/>
            </a:xfrm>
          </p:grpSpPr>
          <p:sp>
            <p:nvSpPr>
              <p:cNvPr id="98" name="Google Shape;61;p15"/>
              <p:cNvSpPr/>
              <p:nvPr/>
            </p:nvSpPr>
            <p:spPr>
              <a:xfrm>
                <a:off x="3180766" y="1450280"/>
                <a:ext cx="216921" cy="141339"/>
              </a:xfrm>
              <a:custGeom>
                <a:avLst/>
                <a:gdLst/>
                <a:ahLst/>
                <a:cxnLst/>
                <a:rect l="l" t="t" r="r" b="b"/>
                <a:pathLst>
                  <a:path w="8082" h="5266" extrusionOk="0">
                    <a:moveTo>
                      <a:pt x="1677" y="1"/>
                    </a:moveTo>
                    <a:lnTo>
                      <a:pt x="1375" y="34"/>
                    </a:lnTo>
                    <a:lnTo>
                      <a:pt x="973" y="403"/>
                    </a:lnTo>
                    <a:lnTo>
                      <a:pt x="872" y="671"/>
                    </a:lnTo>
                    <a:lnTo>
                      <a:pt x="0" y="5265"/>
                    </a:lnTo>
                    <a:lnTo>
                      <a:pt x="8082" y="5265"/>
                    </a:lnTo>
                    <a:lnTo>
                      <a:pt x="7210" y="671"/>
                    </a:lnTo>
                    <a:lnTo>
                      <a:pt x="7109" y="403"/>
                    </a:lnTo>
                    <a:lnTo>
                      <a:pt x="6674" y="34"/>
                    </a:lnTo>
                    <a:lnTo>
                      <a:pt x="637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9" name="Google Shape;62;p15"/>
              <p:cNvSpPr/>
              <p:nvPr/>
            </p:nvSpPr>
            <p:spPr>
              <a:xfrm>
                <a:off x="2833342" y="1567278"/>
                <a:ext cx="227737" cy="227737"/>
              </a:xfrm>
              <a:custGeom>
                <a:avLst/>
                <a:gdLst/>
                <a:ahLst/>
                <a:cxnLst/>
                <a:rect l="l" t="t" r="r" b="b"/>
                <a:pathLst>
                  <a:path w="8485" h="8485" extrusionOk="0">
                    <a:moveTo>
                      <a:pt x="4360" y="1"/>
                    </a:moveTo>
                    <a:lnTo>
                      <a:pt x="3790" y="35"/>
                    </a:lnTo>
                    <a:lnTo>
                      <a:pt x="3555" y="236"/>
                    </a:lnTo>
                    <a:lnTo>
                      <a:pt x="2013" y="1778"/>
                    </a:lnTo>
                    <a:lnTo>
                      <a:pt x="1778" y="2013"/>
                    </a:lnTo>
                    <a:lnTo>
                      <a:pt x="235" y="3556"/>
                    </a:lnTo>
                    <a:lnTo>
                      <a:pt x="68" y="3790"/>
                    </a:lnTo>
                    <a:lnTo>
                      <a:pt x="1" y="4360"/>
                    </a:lnTo>
                    <a:lnTo>
                      <a:pt x="135" y="4595"/>
                    </a:lnTo>
                    <a:lnTo>
                      <a:pt x="2750" y="8485"/>
                    </a:lnTo>
                    <a:lnTo>
                      <a:pt x="5534" y="5735"/>
                    </a:lnTo>
                    <a:lnTo>
                      <a:pt x="5735" y="5500"/>
                    </a:lnTo>
                    <a:lnTo>
                      <a:pt x="8484" y="2751"/>
                    </a:lnTo>
                    <a:lnTo>
                      <a:pt x="4595" y="135"/>
                    </a:lnTo>
                    <a:lnTo>
                      <a:pt x="43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0" name="Google Shape;63;p15"/>
              <p:cNvSpPr/>
              <p:nvPr/>
            </p:nvSpPr>
            <p:spPr>
              <a:xfrm>
                <a:off x="2716343"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1" name="Google Shape;64;p15"/>
              <p:cNvSpPr/>
              <p:nvPr/>
            </p:nvSpPr>
            <p:spPr>
              <a:xfrm>
                <a:off x="2833342" y="2250419"/>
                <a:ext cx="227737" cy="227737"/>
              </a:xfrm>
              <a:custGeom>
                <a:avLst/>
                <a:gdLst/>
                <a:ahLst/>
                <a:cxnLst/>
                <a:rect l="l" t="t" r="r" b="b"/>
                <a:pathLst>
                  <a:path w="8485" h="8485" extrusionOk="0">
                    <a:moveTo>
                      <a:pt x="2750" y="1"/>
                    </a:moveTo>
                    <a:lnTo>
                      <a:pt x="135" y="3891"/>
                    </a:lnTo>
                    <a:lnTo>
                      <a:pt x="1" y="4159"/>
                    </a:lnTo>
                    <a:lnTo>
                      <a:pt x="68" y="4695"/>
                    </a:lnTo>
                    <a:lnTo>
                      <a:pt x="235" y="4930"/>
                    </a:lnTo>
                    <a:lnTo>
                      <a:pt x="1778" y="6506"/>
                    </a:lnTo>
                    <a:lnTo>
                      <a:pt x="2013" y="6707"/>
                    </a:lnTo>
                    <a:lnTo>
                      <a:pt x="3555" y="8250"/>
                    </a:lnTo>
                    <a:lnTo>
                      <a:pt x="3790" y="8451"/>
                    </a:lnTo>
                    <a:lnTo>
                      <a:pt x="4360" y="8485"/>
                    </a:lnTo>
                    <a:lnTo>
                      <a:pt x="4595" y="8351"/>
                    </a:lnTo>
                    <a:lnTo>
                      <a:pt x="8484" y="5735"/>
                    </a:lnTo>
                    <a:lnTo>
                      <a:pt x="5735" y="2985"/>
                    </a:lnTo>
                    <a:lnTo>
                      <a:pt x="5534" y="2784"/>
                    </a:lnTo>
                    <a:lnTo>
                      <a:pt x="275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2" name="Google Shape;65;p15"/>
              <p:cNvSpPr/>
              <p:nvPr/>
            </p:nvSpPr>
            <p:spPr>
              <a:xfrm>
                <a:off x="3180766" y="2453843"/>
                <a:ext cx="216921" cy="141339"/>
              </a:xfrm>
              <a:custGeom>
                <a:avLst/>
                <a:gdLst/>
                <a:ahLst/>
                <a:cxnLst/>
                <a:rect l="l" t="t" r="r" b="b"/>
                <a:pathLst>
                  <a:path w="8082" h="5266" extrusionOk="0">
                    <a:moveTo>
                      <a:pt x="0" y="0"/>
                    </a:moveTo>
                    <a:lnTo>
                      <a:pt x="872" y="4594"/>
                    </a:lnTo>
                    <a:lnTo>
                      <a:pt x="973" y="4863"/>
                    </a:lnTo>
                    <a:lnTo>
                      <a:pt x="1375" y="5232"/>
                    </a:lnTo>
                    <a:lnTo>
                      <a:pt x="1677" y="5265"/>
                    </a:lnTo>
                    <a:lnTo>
                      <a:pt x="6372" y="5265"/>
                    </a:lnTo>
                    <a:lnTo>
                      <a:pt x="6674" y="5232"/>
                    </a:lnTo>
                    <a:lnTo>
                      <a:pt x="7109" y="4863"/>
                    </a:lnTo>
                    <a:lnTo>
                      <a:pt x="7210" y="4594"/>
                    </a:lnTo>
                    <a:lnTo>
                      <a:pt x="808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3" name="Google Shape;66;p15"/>
              <p:cNvSpPr/>
              <p:nvPr/>
            </p:nvSpPr>
            <p:spPr>
              <a:xfrm>
                <a:off x="3517373" y="2250419"/>
                <a:ext cx="226852" cy="227737"/>
              </a:xfrm>
              <a:custGeom>
                <a:avLst/>
                <a:gdLst/>
                <a:ahLst/>
                <a:cxnLst/>
                <a:rect l="l" t="t" r="r" b="b"/>
                <a:pathLst>
                  <a:path w="8452" h="8485" extrusionOk="0">
                    <a:moveTo>
                      <a:pt x="5702" y="1"/>
                    </a:moveTo>
                    <a:lnTo>
                      <a:pt x="2952" y="2784"/>
                    </a:lnTo>
                    <a:lnTo>
                      <a:pt x="2751" y="2985"/>
                    </a:lnTo>
                    <a:lnTo>
                      <a:pt x="1" y="5735"/>
                    </a:lnTo>
                    <a:lnTo>
                      <a:pt x="3857" y="8351"/>
                    </a:lnTo>
                    <a:lnTo>
                      <a:pt x="4125" y="8485"/>
                    </a:lnTo>
                    <a:lnTo>
                      <a:pt x="4662" y="8451"/>
                    </a:lnTo>
                    <a:lnTo>
                      <a:pt x="4897" y="8250"/>
                    </a:lnTo>
                    <a:lnTo>
                      <a:pt x="6473" y="6707"/>
                    </a:lnTo>
                    <a:lnTo>
                      <a:pt x="6674" y="6506"/>
                    </a:lnTo>
                    <a:lnTo>
                      <a:pt x="8250" y="4930"/>
                    </a:lnTo>
                    <a:lnTo>
                      <a:pt x="8418" y="4695"/>
                    </a:lnTo>
                    <a:lnTo>
                      <a:pt x="8451" y="4159"/>
                    </a:lnTo>
                    <a:lnTo>
                      <a:pt x="8351" y="3891"/>
                    </a:lnTo>
                    <a:lnTo>
                      <a:pt x="5702"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4" name="Google Shape;67;p15"/>
              <p:cNvSpPr/>
              <p:nvPr/>
            </p:nvSpPr>
            <p:spPr>
              <a:xfrm>
                <a:off x="3517373" y="1567278"/>
                <a:ext cx="226852" cy="227737"/>
              </a:xfrm>
              <a:custGeom>
                <a:avLst/>
                <a:gdLst/>
                <a:ahLst/>
                <a:cxnLst/>
                <a:rect l="l" t="t" r="r" b="b"/>
                <a:pathLst>
                  <a:path w="8452" h="8485" extrusionOk="0">
                    <a:moveTo>
                      <a:pt x="4125" y="1"/>
                    </a:moveTo>
                    <a:lnTo>
                      <a:pt x="3857" y="135"/>
                    </a:lnTo>
                    <a:lnTo>
                      <a:pt x="1" y="2751"/>
                    </a:lnTo>
                    <a:lnTo>
                      <a:pt x="2751" y="5500"/>
                    </a:lnTo>
                    <a:lnTo>
                      <a:pt x="2952" y="5735"/>
                    </a:lnTo>
                    <a:lnTo>
                      <a:pt x="5702" y="8485"/>
                    </a:lnTo>
                    <a:lnTo>
                      <a:pt x="8351" y="4595"/>
                    </a:lnTo>
                    <a:lnTo>
                      <a:pt x="8451" y="4360"/>
                    </a:lnTo>
                    <a:lnTo>
                      <a:pt x="8418" y="3790"/>
                    </a:lnTo>
                    <a:lnTo>
                      <a:pt x="8250" y="3556"/>
                    </a:lnTo>
                    <a:lnTo>
                      <a:pt x="6674" y="2013"/>
                    </a:lnTo>
                    <a:lnTo>
                      <a:pt x="6473" y="1778"/>
                    </a:lnTo>
                    <a:lnTo>
                      <a:pt x="4897" y="236"/>
                    </a:lnTo>
                    <a:lnTo>
                      <a:pt x="4662" y="35"/>
                    </a:lnTo>
                    <a:lnTo>
                      <a:pt x="412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5" name="Google Shape;68;p15"/>
              <p:cNvSpPr/>
              <p:nvPr/>
            </p:nvSpPr>
            <p:spPr>
              <a:xfrm>
                <a:off x="2802743" y="1536679"/>
                <a:ext cx="972950" cy="972064"/>
              </a:xfrm>
              <a:custGeom>
                <a:avLst/>
                <a:gdLst/>
                <a:ahLst/>
                <a:cxnLst/>
                <a:rect l="l" t="t" r="r" b="b"/>
                <a:pathLst>
                  <a:path w="36250" h="36217" extrusionOk="0">
                    <a:moveTo>
                      <a:pt x="18108" y="8183"/>
                    </a:moveTo>
                    <a:lnTo>
                      <a:pt x="19148" y="8217"/>
                    </a:lnTo>
                    <a:lnTo>
                      <a:pt x="21059" y="8619"/>
                    </a:lnTo>
                    <a:lnTo>
                      <a:pt x="22837" y="9390"/>
                    </a:lnTo>
                    <a:lnTo>
                      <a:pt x="24446" y="10463"/>
                    </a:lnTo>
                    <a:lnTo>
                      <a:pt x="25788" y="11805"/>
                    </a:lnTo>
                    <a:lnTo>
                      <a:pt x="26861" y="13381"/>
                    </a:lnTo>
                    <a:lnTo>
                      <a:pt x="27598" y="15158"/>
                    </a:lnTo>
                    <a:lnTo>
                      <a:pt x="28001" y="17103"/>
                    </a:lnTo>
                    <a:lnTo>
                      <a:pt x="28034" y="18109"/>
                    </a:lnTo>
                    <a:lnTo>
                      <a:pt x="28001" y="19115"/>
                    </a:lnTo>
                    <a:lnTo>
                      <a:pt x="27598" y="21060"/>
                    </a:lnTo>
                    <a:lnTo>
                      <a:pt x="26861" y="22837"/>
                    </a:lnTo>
                    <a:lnTo>
                      <a:pt x="25788" y="24413"/>
                    </a:lnTo>
                    <a:lnTo>
                      <a:pt x="24446" y="25788"/>
                    </a:lnTo>
                    <a:lnTo>
                      <a:pt x="22837" y="26861"/>
                    </a:lnTo>
                    <a:lnTo>
                      <a:pt x="21059" y="27599"/>
                    </a:lnTo>
                    <a:lnTo>
                      <a:pt x="19148" y="28001"/>
                    </a:lnTo>
                    <a:lnTo>
                      <a:pt x="18108" y="28035"/>
                    </a:lnTo>
                    <a:lnTo>
                      <a:pt x="17102" y="28001"/>
                    </a:lnTo>
                    <a:lnTo>
                      <a:pt x="15157" y="27599"/>
                    </a:lnTo>
                    <a:lnTo>
                      <a:pt x="13380" y="26861"/>
                    </a:lnTo>
                    <a:lnTo>
                      <a:pt x="11804" y="25788"/>
                    </a:lnTo>
                    <a:lnTo>
                      <a:pt x="10463" y="24413"/>
                    </a:lnTo>
                    <a:lnTo>
                      <a:pt x="9390" y="22837"/>
                    </a:lnTo>
                    <a:lnTo>
                      <a:pt x="8618" y="21060"/>
                    </a:lnTo>
                    <a:lnTo>
                      <a:pt x="8216" y="19115"/>
                    </a:lnTo>
                    <a:lnTo>
                      <a:pt x="8183" y="18109"/>
                    </a:lnTo>
                    <a:lnTo>
                      <a:pt x="8216" y="17103"/>
                    </a:lnTo>
                    <a:lnTo>
                      <a:pt x="8618" y="15158"/>
                    </a:lnTo>
                    <a:lnTo>
                      <a:pt x="9390" y="13381"/>
                    </a:lnTo>
                    <a:lnTo>
                      <a:pt x="10463" y="11805"/>
                    </a:lnTo>
                    <a:lnTo>
                      <a:pt x="11804" y="10463"/>
                    </a:lnTo>
                    <a:lnTo>
                      <a:pt x="13380" y="9390"/>
                    </a:lnTo>
                    <a:lnTo>
                      <a:pt x="15157" y="8619"/>
                    </a:lnTo>
                    <a:lnTo>
                      <a:pt x="17102" y="8217"/>
                    </a:lnTo>
                    <a:lnTo>
                      <a:pt x="18108" y="8183"/>
                    </a:lnTo>
                    <a:close/>
                    <a:moveTo>
                      <a:pt x="17169" y="1"/>
                    </a:moveTo>
                    <a:lnTo>
                      <a:pt x="15359" y="202"/>
                    </a:lnTo>
                    <a:lnTo>
                      <a:pt x="13581" y="571"/>
                    </a:lnTo>
                    <a:lnTo>
                      <a:pt x="11871" y="1074"/>
                    </a:lnTo>
                    <a:lnTo>
                      <a:pt x="10262" y="1778"/>
                    </a:lnTo>
                    <a:lnTo>
                      <a:pt x="8719" y="2616"/>
                    </a:lnTo>
                    <a:lnTo>
                      <a:pt x="7277" y="3589"/>
                    </a:lnTo>
                    <a:lnTo>
                      <a:pt x="5936" y="4696"/>
                    </a:lnTo>
                    <a:lnTo>
                      <a:pt x="4695" y="5936"/>
                    </a:lnTo>
                    <a:lnTo>
                      <a:pt x="3588" y="7278"/>
                    </a:lnTo>
                    <a:lnTo>
                      <a:pt x="2616" y="8720"/>
                    </a:lnTo>
                    <a:lnTo>
                      <a:pt x="1778" y="10262"/>
                    </a:lnTo>
                    <a:lnTo>
                      <a:pt x="1107" y="11872"/>
                    </a:lnTo>
                    <a:lnTo>
                      <a:pt x="570" y="13582"/>
                    </a:lnTo>
                    <a:lnTo>
                      <a:pt x="202" y="15359"/>
                    </a:lnTo>
                    <a:lnTo>
                      <a:pt x="0" y="17170"/>
                    </a:lnTo>
                    <a:lnTo>
                      <a:pt x="0" y="18109"/>
                    </a:lnTo>
                    <a:lnTo>
                      <a:pt x="0" y="19048"/>
                    </a:lnTo>
                    <a:lnTo>
                      <a:pt x="202" y="20859"/>
                    </a:lnTo>
                    <a:lnTo>
                      <a:pt x="570" y="22636"/>
                    </a:lnTo>
                    <a:lnTo>
                      <a:pt x="1107" y="24346"/>
                    </a:lnTo>
                    <a:lnTo>
                      <a:pt x="1778" y="25956"/>
                    </a:lnTo>
                    <a:lnTo>
                      <a:pt x="2616" y="27498"/>
                    </a:lnTo>
                    <a:lnTo>
                      <a:pt x="3588" y="28940"/>
                    </a:lnTo>
                    <a:lnTo>
                      <a:pt x="4695" y="30315"/>
                    </a:lnTo>
                    <a:lnTo>
                      <a:pt x="5936" y="31522"/>
                    </a:lnTo>
                    <a:lnTo>
                      <a:pt x="7277" y="32629"/>
                    </a:lnTo>
                    <a:lnTo>
                      <a:pt x="8719" y="33601"/>
                    </a:lnTo>
                    <a:lnTo>
                      <a:pt x="10262" y="34440"/>
                    </a:lnTo>
                    <a:lnTo>
                      <a:pt x="11871" y="35144"/>
                    </a:lnTo>
                    <a:lnTo>
                      <a:pt x="13581" y="35680"/>
                    </a:lnTo>
                    <a:lnTo>
                      <a:pt x="15359" y="36016"/>
                    </a:lnTo>
                    <a:lnTo>
                      <a:pt x="17169" y="36217"/>
                    </a:lnTo>
                    <a:lnTo>
                      <a:pt x="19047" y="36217"/>
                    </a:lnTo>
                    <a:lnTo>
                      <a:pt x="20892" y="36016"/>
                    </a:lnTo>
                    <a:lnTo>
                      <a:pt x="22635" y="35680"/>
                    </a:lnTo>
                    <a:lnTo>
                      <a:pt x="24346" y="35144"/>
                    </a:lnTo>
                    <a:lnTo>
                      <a:pt x="25989" y="34440"/>
                    </a:lnTo>
                    <a:lnTo>
                      <a:pt x="27531" y="33601"/>
                    </a:lnTo>
                    <a:lnTo>
                      <a:pt x="28973" y="32629"/>
                    </a:lnTo>
                    <a:lnTo>
                      <a:pt x="30315" y="31522"/>
                    </a:lnTo>
                    <a:lnTo>
                      <a:pt x="31522" y="30315"/>
                    </a:lnTo>
                    <a:lnTo>
                      <a:pt x="32628" y="28940"/>
                    </a:lnTo>
                    <a:lnTo>
                      <a:pt x="33601" y="27498"/>
                    </a:lnTo>
                    <a:lnTo>
                      <a:pt x="34439" y="25956"/>
                    </a:lnTo>
                    <a:lnTo>
                      <a:pt x="35143" y="24346"/>
                    </a:lnTo>
                    <a:lnTo>
                      <a:pt x="35680" y="22636"/>
                    </a:lnTo>
                    <a:lnTo>
                      <a:pt x="36049" y="20859"/>
                    </a:lnTo>
                    <a:lnTo>
                      <a:pt x="36216" y="19048"/>
                    </a:lnTo>
                    <a:lnTo>
                      <a:pt x="36250" y="18109"/>
                    </a:lnTo>
                    <a:lnTo>
                      <a:pt x="36216" y="17170"/>
                    </a:lnTo>
                    <a:lnTo>
                      <a:pt x="36049" y="15359"/>
                    </a:lnTo>
                    <a:lnTo>
                      <a:pt x="35680" y="13582"/>
                    </a:lnTo>
                    <a:lnTo>
                      <a:pt x="35143" y="11872"/>
                    </a:lnTo>
                    <a:lnTo>
                      <a:pt x="34439" y="10262"/>
                    </a:lnTo>
                    <a:lnTo>
                      <a:pt x="33601" y="8720"/>
                    </a:lnTo>
                    <a:lnTo>
                      <a:pt x="32628" y="7278"/>
                    </a:lnTo>
                    <a:lnTo>
                      <a:pt x="31522" y="5936"/>
                    </a:lnTo>
                    <a:lnTo>
                      <a:pt x="30315" y="4696"/>
                    </a:lnTo>
                    <a:lnTo>
                      <a:pt x="28973" y="3589"/>
                    </a:lnTo>
                    <a:lnTo>
                      <a:pt x="27531" y="2616"/>
                    </a:lnTo>
                    <a:lnTo>
                      <a:pt x="25989" y="1778"/>
                    </a:lnTo>
                    <a:lnTo>
                      <a:pt x="24346" y="1074"/>
                    </a:lnTo>
                    <a:lnTo>
                      <a:pt x="22635" y="571"/>
                    </a:lnTo>
                    <a:lnTo>
                      <a:pt x="20892" y="202"/>
                    </a:lnTo>
                    <a:lnTo>
                      <a:pt x="1904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06" name="Google Shape;69;p15"/>
              <p:cNvSpPr/>
              <p:nvPr/>
            </p:nvSpPr>
            <p:spPr>
              <a:xfrm rot="10800000">
                <a:off x="3728918" y="1914700"/>
                <a:ext cx="141313" cy="216948"/>
              </a:xfrm>
              <a:custGeom>
                <a:avLst/>
                <a:gdLst/>
                <a:ahLst/>
                <a:cxnLst/>
                <a:rect l="l" t="t" r="r" b="b"/>
                <a:pathLst>
                  <a:path w="5265" h="8083" extrusionOk="0">
                    <a:moveTo>
                      <a:pt x="5265" y="1"/>
                    </a:moveTo>
                    <a:lnTo>
                      <a:pt x="671" y="873"/>
                    </a:lnTo>
                    <a:lnTo>
                      <a:pt x="403" y="940"/>
                    </a:lnTo>
                    <a:lnTo>
                      <a:pt x="34" y="1376"/>
                    </a:lnTo>
                    <a:lnTo>
                      <a:pt x="0" y="1678"/>
                    </a:lnTo>
                    <a:lnTo>
                      <a:pt x="0" y="3891"/>
                    </a:lnTo>
                    <a:lnTo>
                      <a:pt x="0" y="4193"/>
                    </a:lnTo>
                    <a:lnTo>
                      <a:pt x="0" y="6372"/>
                    </a:lnTo>
                    <a:lnTo>
                      <a:pt x="34" y="6674"/>
                    </a:lnTo>
                    <a:lnTo>
                      <a:pt x="403" y="7110"/>
                    </a:lnTo>
                    <a:lnTo>
                      <a:pt x="671" y="7177"/>
                    </a:lnTo>
                    <a:lnTo>
                      <a:pt x="5265" y="8082"/>
                    </a:lnTo>
                    <a:lnTo>
                      <a:pt x="5265" y="4193"/>
                    </a:lnTo>
                    <a:lnTo>
                      <a:pt x="5265" y="3891"/>
                    </a:lnTo>
                    <a:lnTo>
                      <a:pt x="5265"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16" name="Google Shape;70;p15"/>
            <p:cNvSpPr/>
            <p:nvPr/>
          </p:nvSpPr>
          <p:spPr>
            <a:xfrm>
              <a:off x="2565312" y="682538"/>
              <a:ext cx="171937" cy="199824"/>
            </a:xfrm>
            <a:custGeom>
              <a:avLst/>
              <a:gdLst/>
              <a:ahLst/>
              <a:cxnLst/>
              <a:rect l="l" t="t" r="r" b="b"/>
              <a:pathLst>
                <a:path w="6406" h="7445" extrusionOk="0">
                  <a:moveTo>
                    <a:pt x="6238" y="1"/>
                  </a:moveTo>
                  <a:lnTo>
                    <a:pt x="5735" y="235"/>
                  </a:lnTo>
                  <a:lnTo>
                    <a:pt x="3857" y="2214"/>
                  </a:lnTo>
                  <a:lnTo>
                    <a:pt x="805" y="5567"/>
                  </a:lnTo>
                  <a:lnTo>
                    <a:pt x="604" y="5735"/>
                  </a:lnTo>
                  <a:lnTo>
                    <a:pt x="101" y="6305"/>
                  </a:lnTo>
                  <a:lnTo>
                    <a:pt x="0" y="6472"/>
                  </a:lnTo>
                  <a:lnTo>
                    <a:pt x="101" y="6741"/>
                  </a:lnTo>
                  <a:lnTo>
                    <a:pt x="671" y="7110"/>
                  </a:lnTo>
                  <a:lnTo>
                    <a:pt x="1174" y="7378"/>
                  </a:lnTo>
                  <a:lnTo>
                    <a:pt x="1476" y="7445"/>
                  </a:lnTo>
                  <a:lnTo>
                    <a:pt x="2448" y="7177"/>
                  </a:lnTo>
                  <a:lnTo>
                    <a:pt x="4259" y="6305"/>
                  </a:lnTo>
                  <a:lnTo>
                    <a:pt x="5165" y="5634"/>
                  </a:lnTo>
                  <a:lnTo>
                    <a:pt x="5332" y="5500"/>
                  </a:lnTo>
                  <a:lnTo>
                    <a:pt x="5500" y="5131"/>
                  </a:lnTo>
                  <a:lnTo>
                    <a:pt x="5500" y="4528"/>
                  </a:lnTo>
                  <a:lnTo>
                    <a:pt x="4997" y="3421"/>
                  </a:lnTo>
                  <a:lnTo>
                    <a:pt x="4829" y="3220"/>
                  </a:lnTo>
                  <a:lnTo>
                    <a:pt x="4762" y="3086"/>
                  </a:lnTo>
                  <a:lnTo>
                    <a:pt x="4829" y="2717"/>
                  </a:lnTo>
                  <a:lnTo>
                    <a:pt x="5198" y="2013"/>
                  </a:lnTo>
                  <a:lnTo>
                    <a:pt x="5936" y="1040"/>
                  </a:lnTo>
                  <a:lnTo>
                    <a:pt x="6405" y="269"/>
                  </a:lnTo>
                  <a:lnTo>
                    <a:pt x="6372" y="101"/>
                  </a:lnTo>
                  <a:lnTo>
                    <a:pt x="6238"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7" name="Google Shape;71;p15"/>
            <p:cNvSpPr/>
            <p:nvPr/>
          </p:nvSpPr>
          <p:spPr>
            <a:xfrm>
              <a:off x="2503981" y="2498304"/>
              <a:ext cx="100838" cy="77433"/>
            </a:xfrm>
            <a:custGeom>
              <a:avLst/>
              <a:gdLst/>
              <a:ahLst/>
              <a:cxnLst/>
              <a:rect l="l" t="t" r="r" b="b"/>
              <a:pathLst>
                <a:path w="3757" h="2885" extrusionOk="0">
                  <a:moveTo>
                    <a:pt x="973" y="1"/>
                  </a:moveTo>
                  <a:lnTo>
                    <a:pt x="235" y="34"/>
                  </a:lnTo>
                  <a:lnTo>
                    <a:pt x="34" y="236"/>
                  </a:lnTo>
                  <a:lnTo>
                    <a:pt x="1" y="437"/>
                  </a:lnTo>
                  <a:lnTo>
                    <a:pt x="1" y="806"/>
                  </a:lnTo>
                  <a:lnTo>
                    <a:pt x="68" y="1946"/>
                  </a:lnTo>
                  <a:lnTo>
                    <a:pt x="235" y="2549"/>
                  </a:lnTo>
                  <a:lnTo>
                    <a:pt x="336" y="2650"/>
                  </a:lnTo>
                  <a:lnTo>
                    <a:pt x="873" y="2784"/>
                  </a:lnTo>
                  <a:lnTo>
                    <a:pt x="1946" y="2885"/>
                  </a:lnTo>
                  <a:lnTo>
                    <a:pt x="3253" y="2751"/>
                  </a:lnTo>
                  <a:lnTo>
                    <a:pt x="3622" y="2616"/>
                  </a:lnTo>
                  <a:lnTo>
                    <a:pt x="3756" y="2382"/>
                  </a:lnTo>
                  <a:lnTo>
                    <a:pt x="3723" y="1208"/>
                  </a:lnTo>
                  <a:lnTo>
                    <a:pt x="3689" y="604"/>
                  </a:lnTo>
                  <a:lnTo>
                    <a:pt x="3689" y="370"/>
                  </a:lnTo>
                  <a:lnTo>
                    <a:pt x="3522" y="101"/>
                  </a:lnTo>
                  <a:lnTo>
                    <a:pt x="2952"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8" name="Google Shape;72;p15"/>
            <p:cNvSpPr/>
            <p:nvPr/>
          </p:nvSpPr>
          <p:spPr>
            <a:xfrm>
              <a:off x="1983247" y="1864307"/>
              <a:ext cx="624647" cy="657070"/>
            </a:xfrm>
            <a:custGeom>
              <a:avLst/>
              <a:gdLst/>
              <a:ahLst/>
              <a:cxnLst/>
              <a:rect l="l" t="t" r="r" b="b"/>
              <a:pathLst>
                <a:path w="23273" h="24481" extrusionOk="0">
                  <a:moveTo>
                    <a:pt x="7814" y="1"/>
                  </a:moveTo>
                  <a:lnTo>
                    <a:pt x="4058" y="102"/>
                  </a:lnTo>
                  <a:lnTo>
                    <a:pt x="3689" y="135"/>
                  </a:lnTo>
                  <a:lnTo>
                    <a:pt x="3019" y="370"/>
                  </a:lnTo>
                  <a:lnTo>
                    <a:pt x="2080" y="1040"/>
                  </a:lnTo>
                  <a:lnTo>
                    <a:pt x="1040" y="2482"/>
                  </a:lnTo>
                  <a:lnTo>
                    <a:pt x="302" y="4193"/>
                  </a:lnTo>
                  <a:lnTo>
                    <a:pt x="1" y="6003"/>
                  </a:lnTo>
                  <a:lnTo>
                    <a:pt x="135" y="7278"/>
                  </a:lnTo>
                  <a:lnTo>
                    <a:pt x="403" y="8015"/>
                  </a:lnTo>
                  <a:lnTo>
                    <a:pt x="805" y="8653"/>
                  </a:lnTo>
                  <a:lnTo>
                    <a:pt x="1409" y="9122"/>
                  </a:lnTo>
                  <a:lnTo>
                    <a:pt x="2214" y="9424"/>
                  </a:lnTo>
                  <a:lnTo>
                    <a:pt x="3220" y="9524"/>
                  </a:lnTo>
                  <a:lnTo>
                    <a:pt x="3790" y="9491"/>
                  </a:lnTo>
                  <a:lnTo>
                    <a:pt x="6204" y="9156"/>
                  </a:lnTo>
                  <a:lnTo>
                    <a:pt x="10731" y="8317"/>
                  </a:lnTo>
                  <a:lnTo>
                    <a:pt x="14386" y="7613"/>
                  </a:lnTo>
                  <a:lnTo>
                    <a:pt x="16097" y="7479"/>
                  </a:lnTo>
                  <a:lnTo>
                    <a:pt x="16734" y="7680"/>
                  </a:lnTo>
                  <a:lnTo>
                    <a:pt x="16801" y="7881"/>
                  </a:lnTo>
                  <a:lnTo>
                    <a:pt x="17103" y="10597"/>
                  </a:lnTo>
                  <a:lnTo>
                    <a:pt x="18176" y="19651"/>
                  </a:lnTo>
                  <a:lnTo>
                    <a:pt x="18779" y="23105"/>
                  </a:lnTo>
                  <a:lnTo>
                    <a:pt x="19148" y="24380"/>
                  </a:lnTo>
                  <a:lnTo>
                    <a:pt x="19316" y="24480"/>
                  </a:lnTo>
                  <a:lnTo>
                    <a:pt x="20255" y="24413"/>
                  </a:lnTo>
                  <a:lnTo>
                    <a:pt x="22233" y="24246"/>
                  </a:lnTo>
                  <a:lnTo>
                    <a:pt x="22937" y="24011"/>
                  </a:lnTo>
                  <a:lnTo>
                    <a:pt x="23206" y="23776"/>
                  </a:lnTo>
                  <a:lnTo>
                    <a:pt x="23206" y="23642"/>
                  </a:lnTo>
                  <a:lnTo>
                    <a:pt x="23273" y="20456"/>
                  </a:lnTo>
                  <a:lnTo>
                    <a:pt x="23038" y="10128"/>
                  </a:lnTo>
                  <a:lnTo>
                    <a:pt x="22736" y="6205"/>
                  </a:lnTo>
                  <a:lnTo>
                    <a:pt x="22267" y="2985"/>
                  </a:lnTo>
                  <a:lnTo>
                    <a:pt x="21797" y="1376"/>
                  </a:lnTo>
                  <a:lnTo>
                    <a:pt x="21395" y="739"/>
                  </a:lnTo>
                  <a:lnTo>
                    <a:pt x="21160" y="605"/>
                  </a:lnTo>
                  <a:lnTo>
                    <a:pt x="20724" y="470"/>
                  </a:lnTo>
                  <a:lnTo>
                    <a:pt x="19215" y="269"/>
                  </a:lnTo>
                  <a:lnTo>
                    <a:pt x="15929" y="68"/>
                  </a:lnTo>
                  <a:lnTo>
                    <a:pt x="781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19" name="Google Shape;73;p15"/>
            <p:cNvSpPr/>
            <p:nvPr/>
          </p:nvSpPr>
          <p:spPr>
            <a:xfrm>
              <a:off x="457200" y="1565211"/>
              <a:ext cx="1017075" cy="382524"/>
            </a:xfrm>
            <a:custGeom>
              <a:avLst/>
              <a:gdLst/>
              <a:ahLst/>
              <a:cxnLst/>
              <a:rect l="l" t="t" r="r" b="b"/>
              <a:pathLst>
                <a:path w="37894" h="14252" extrusionOk="0">
                  <a:moveTo>
                    <a:pt x="19819" y="0"/>
                  </a:moveTo>
                  <a:lnTo>
                    <a:pt x="18108" y="302"/>
                  </a:lnTo>
                  <a:lnTo>
                    <a:pt x="16465" y="838"/>
                  </a:lnTo>
                  <a:lnTo>
                    <a:pt x="14990" y="1610"/>
                  </a:lnTo>
                  <a:lnTo>
                    <a:pt x="13615" y="2582"/>
                  </a:lnTo>
                  <a:lnTo>
                    <a:pt x="12441" y="3756"/>
                  </a:lnTo>
                  <a:lnTo>
                    <a:pt x="11435" y="5131"/>
                  </a:lnTo>
                  <a:lnTo>
                    <a:pt x="10631" y="6606"/>
                  </a:lnTo>
                  <a:lnTo>
                    <a:pt x="10362" y="7411"/>
                  </a:lnTo>
                  <a:lnTo>
                    <a:pt x="9692" y="7176"/>
                  </a:lnTo>
                  <a:lnTo>
                    <a:pt x="8250" y="6874"/>
                  </a:lnTo>
                  <a:lnTo>
                    <a:pt x="7512" y="6841"/>
                  </a:lnTo>
                  <a:lnTo>
                    <a:pt x="6741" y="6874"/>
                  </a:lnTo>
                  <a:lnTo>
                    <a:pt x="5299" y="7176"/>
                  </a:lnTo>
                  <a:lnTo>
                    <a:pt x="3957" y="7746"/>
                  </a:lnTo>
                  <a:lnTo>
                    <a:pt x="2750" y="8518"/>
                  </a:lnTo>
                  <a:lnTo>
                    <a:pt x="1744" y="9524"/>
                  </a:lnTo>
                  <a:lnTo>
                    <a:pt x="939" y="10731"/>
                  </a:lnTo>
                  <a:lnTo>
                    <a:pt x="369" y="12039"/>
                  </a:lnTo>
                  <a:lnTo>
                    <a:pt x="34" y="13480"/>
                  </a:lnTo>
                  <a:lnTo>
                    <a:pt x="0" y="14252"/>
                  </a:lnTo>
                  <a:lnTo>
                    <a:pt x="37893" y="14252"/>
                  </a:lnTo>
                  <a:lnTo>
                    <a:pt x="37658" y="13413"/>
                  </a:lnTo>
                  <a:lnTo>
                    <a:pt x="36753" y="11971"/>
                  </a:lnTo>
                  <a:lnTo>
                    <a:pt x="35445" y="10898"/>
                  </a:lnTo>
                  <a:lnTo>
                    <a:pt x="33836" y="10295"/>
                  </a:lnTo>
                  <a:lnTo>
                    <a:pt x="32930" y="10228"/>
                  </a:lnTo>
                  <a:lnTo>
                    <a:pt x="32293" y="10261"/>
                  </a:lnTo>
                  <a:lnTo>
                    <a:pt x="31689" y="10395"/>
                  </a:lnTo>
                  <a:lnTo>
                    <a:pt x="31589" y="9322"/>
                  </a:lnTo>
                  <a:lnTo>
                    <a:pt x="31086" y="7277"/>
                  </a:lnTo>
                  <a:lnTo>
                    <a:pt x="30214" y="5399"/>
                  </a:lnTo>
                  <a:lnTo>
                    <a:pt x="29007" y="3756"/>
                  </a:lnTo>
                  <a:lnTo>
                    <a:pt x="27531" y="2347"/>
                  </a:lnTo>
                  <a:lnTo>
                    <a:pt x="25821" y="1207"/>
                  </a:lnTo>
                  <a:lnTo>
                    <a:pt x="23910" y="436"/>
                  </a:lnTo>
                  <a:lnTo>
                    <a:pt x="21831"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0" name="Google Shape;74;p15"/>
            <p:cNvSpPr/>
            <p:nvPr/>
          </p:nvSpPr>
          <p:spPr>
            <a:xfrm>
              <a:off x="1061140" y="2433739"/>
              <a:ext cx="873964" cy="329434"/>
            </a:xfrm>
            <a:custGeom>
              <a:avLst/>
              <a:gdLst/>
              <a:ahLst/>
              <a:cxnLst/>
              <a:rect l="l" t="t" r="r" b="b"/>
              <a:pathLst>
                <a:path w="32562" h="12274" extrusionOk="0">
                  <a:moveTo>
                    <a:pt x="17807" y="1"/>
                  </a:moveTo>
                  <a:lnTo>
                    <a:pt x="17035" y="34"/>
                  </a:lnTo>
                  <a:lnTo>
                    <a:pt x="15560" y="269"/>
                  </a:lnTo>
                  <a:lnTo>
                    <a:pt x="14151" y="739"/>
                  </a:lnTo>
                  <a:lnTo>
                    <a:pt x="12844" y="1409"/>
                  </a:lnTo>
                  <a:lnTo>
                    <a:pt x="11703" y="2248"/>
                  </a:lnTo>
                  <a:lnTo>
                    <a:pt x="10664" y="3254"/>
                  </a:lnTo>
                  <a:lnTo>
                    <a:pt x="9792" y="4427"/>
                  </a:lnTo>
                  <a:lnTo>
                    <a:pt x="9121" y="5701"/>
                  </a:lnTo>
                  <a:lnTo>
                    <a:pt x="8887" y="6372"/>
                  </a:lnTo>
                  <a:lnTo>
                    <a:pt x="8317" y="6171"/>
                  </a:lnTo>
                  <a:lnTo>
                    <a:pt x="7076" y="5936"/>
                  </a:lnTo>
                  <a:lnTo>
                    <a:pt x="6439" y="5903"/>
                  </a:lnTo>
                  <a:lnTo>
                    <a:pt x="5768" y="5936"/>
                  </a:lnTo>
                  <a:lnTo>
                    <a:pt x="4527" y="6171"/>
                  </a:lnTo>
                  <a:lnTo>
                    <a:pt x="3387" y="6674"/>
                  </a:lnTo>
                  <a:lnTo>
                    <a:pt x="2348" y="7345"/>
                  </a:lnTo>
                  <a:lnTo>
                    <a:pt x="1476" y="8216"/>
                  </a:lnTo>
                  <a:lnTo>
                    <a:pt x="772" y="9222"/>
                  </a:lnTo>
                  <a:lnTo>
                    <a:pt x="302" y="10363"/>
                  </a:lnTo>
                  <a:lnTo>
                    <a:pt x="34" y="11603"/>
                  </a:lnTo>
                  <a:lnTo>
                    <a:pt x="0" y="12274"/>
                  </a:lnTo>
                  <a:lnTo>
                    <a:pt x="32561" y="12274"/>
                  </a:lnTo>
                  <a:lnTo>
                    <a:pt x="32360" y="11536"/>
                  </a:lnTo>
                  <a:lnTo>
                    <a:pt x="31589" y="10296"/>
                  </a:lnTo>
                  <a:lnTo>
                    <a:pt x="30449" y="9390"/>
                  </a:lnTo>
                  <a:lnTo>
                    <a:pt x="29040" y="8854"/>
                  </a:lnTo>
                  <a:lnTo>
                    <a:pt x="28269" y="8820"/>
                  </a:lnTo>
                  <a:lnTo>
                    <a:pt x="27732" y="8854"/>
                  </a:lnTo>
                  <a:lnTo>
                    <a:pt x="27229" y="8954"/>
                  </a:lnTo>
                  <a:lnTo>
                    <a:pt x="27129" y="8015"/>
                  </a:lnTo>
                  <a:lnTo>
                    <a:pt x="26693" y="6272"/>
                  </a:lnTo>
                  <a:lnTo>
                    <a:pt x="25955" y="4662"/>
                  </a:lnTo>
                  <a:lnTo>
                    <a:pt x="24916" y="3220"/>
                  </a:lnTo>
                  <a:lnTo>
                    <a:pt x="23641" y="2013"/>
                  </a:lnTo>
                  <a:lnTo>
                    <a:pt x="22166" y="1074"/>
                  </a:lnTo>
                  <a:lnTo>
                    <a:pt x="20523" y="403"/>
                  </a:lnTo>
                  <a:lnTo>
                    <a:pt x="18745" y="34"/>
                  </a:lnTo>
                  <a:lnTo>
                    <a:pt x="17807" y="1"/>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1" name="Google Shape;75;p15"/>
            <p:cNvSpPr/>
            <p:nvPr/>
          </p:nvSpPr>
          <p:spPr>
            <a:xfrm>
              <a:off x="2650638" y="729964"/>
              <a:ext cx="1017048" cy="382524"/>
            </a:xfrm>
            <a:custGeom>
              <a:avLst/>
              <a:gdLst/>
              <a:ahLst/>
              <a:cxnLst/>
              <a:rect l="l" t="t" r="r" b="b"/>
              <a:pathLst>
                <a:path w="37893" h="14252" extrusionOk="0">
                  <a:moveTo>
                    <a:pt x="19852" y="0"/>
                  </a:moveTo>
                  <a:lnTo>
                    <a:pt x="18108" y="302"/>
                  </a:lnTo>
                  <a:lnTo>
                    <a:pt x="16499" y="838"/>
                  </a:lnTo>
                  <a:lnTo>
                    <a:pt x="14990" y="1610"/>
                  </a:lnTo>
                  <a:lnTo>
                    <a:pt x="13615" y="2582"/>
                  </a:lnTo>
                  <a:lnTo>
                    <a:pt x="12441" y="3756"/>
                  </a:lnTo>
                  <a:lnTo>
                    <a:pt x="11435" y="5131"/>
                  </a:lnTo>
                  <a:lnTo>
                    <a:pt x="10664" y="6606"/>
                  </a:lnTo>
                  <a:lnTo>
                    <a:pt x="10362" y="7411"/>
                  </a:lnTo>
                  <a:lnTo>
                    <a:pt x="9691" y="7143"/>
                  </a:lnTo>
                  <a:lnTo>
                    <a:pt x="8249" y="6874"/>
                  </a:lnTo>
                  <a:lnTo>
                    <a:pt x="7512" y="6841"/>
                  </a:lnTo>
                  <a:lnTo>
                    <a:pt x="6740" y="6874"/>
                  </a:lnTo>
                  <a:lnTo>
                    <a:pt x="5299" y="7176"/>
                  </a:lnTo>
                  <a:lnTo>
                    <a:pt x="3957" y="7746"/>
                  </a:lnTo>
                  <a:lnTo>
                    <a:pt x="2750" y="8518"/>
                  </a:lnTo>
                  <a:lnTo>
                    <a:pt x="1744" y="9524"/>
                  </a:lnTo>
                  <a:lnTo>
                    <a:pt x="939" y="10731"/>
                  </a:lnTo>
                  <a:lnTo>
                    <a:pt x="369" y="12039"/>
                  </a:lnTo>
                  <a:lnTo>
                    <a:pt x="34" y="13481"/>
                  </a:lnTo>
                  <a:lnTo>
                    <a:pt x="0" y="14252"/>
                  </a:lnTo>
                  <a:lnTo>
                    <a:pt x="37893" y="14252"/>
                  </a:lnTo>
                  <a:lnTo>
                    <a:pt x="37658" y="13413"/>
                  </a:lnTo>
                  <a:lnTo>
                    <a:pt x="36753" y="11972"/>
                  </a:lnTo>
                  <a:lnTo>
                    <a:pt x="35445" y="10898"/>
                  </a:lnTo>
                  <a:lnTo>
                    <a:pt x="33835" y="10295"/>
                  </a:lnTo>
                  <a:lnTo>
                    <a:pt x="32930" y="10228"/>
                  </a:lnTo>
                  <a:lnTo>
                    <a:pt x="32293" y="10261"/>
                  </a:lnTo>
                  <a:lnTo>
                    <a:pt x="31689" y="10395"/>
                  </a:lnTo>
                  <a:lnTo>
                    <a:pt x="31622" y="9322"/>
                  </a:lnTo>
                  <a:lnTo>
                    <a:pt x="31086" y="7277"/>
                  </a:lnTo>
                  <a:lnTo>
                    <a:pt x="30214" y="5399"/>
                  </a:lnTo>
                  <a:lnTo>
                    <a:pt x="29040" y="3756"/>
                  </a:lnTo>
                  <a:lnTo>
                    <a:pt x="27565" y="2347"/>
                  </a:lnTo>
                  <a:lnTo>
                    <a:pt x="25821" y="1207"/>
                  </a:lnTo>
                  <a:lnTo>
                    <a:pt x="23910" y="436"/>
                  </a:lnTo>
                  <a:lnTo>
                    <a:pt x="21830" y="34"/>
                  </a:lnTo>
                  <a:lnTo>
                    <a:pt x="20724" y="0"/>
                  </a:lnTo>
                  <a:close/>
                </a:path>
              </a:pathLst>
            </a:custGeom>
            <a:solidFill>
              <a:srgbClr val="CFF1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2" name="Google Shape;76;p15"/>
            <p:cNvGrpSpPr/>
            <p:nvPr/>
          </p:nvGrpSpPr>
          <p:grpSpPr>
            <a:xfrm>
              <a:off x="2284318" y="2537531"/>
              <a:ext cx="1437389" cy="1437408"/>
              <a:chOff x="2284318" y="2537531"/>
              <a:chExt cx="1437389" cy="1437408"/>
            </a:xfrm>
          </p:grpSpPr>
          <p:sp>
            <p:nvSpPr>
              <p:cNvPr id="89" name="Google Shape;77;p15"/>
              <p:cNvSpPr/>
              <p:nvPr/>
            </p:nvSpPr>
            <p:spPr>
              <a:xfrm>
                <a:off x="2866651" y="2537531"/>
                <a:ext cx="272721" cy="177359"/>
              </a:xfrm>
              <a:custGeom>
                <a:avLst/>
                <a:gdLst/>
                <a:ahLst/>
                <a:cxnLst/>
                <a:rect l="l" t="t" r="r" b="b"/>
                <a:pathLst>
                  <a:path w="10161" h="6608" extrusionOk="0">
                    <a:moveTo>
                      <a:pt x="2113" y="1"/>
                    </a:moveTo>
                    <a:lnTo>
                      <a:pt x="1744" y="35"/>
                    </a:lnTo>
                    <a:lnTo>
                      <a:pt x="1207" y="470"/>
                    </a:lnTo>
                    <a:lnTo>
                      <a:pt x="1107" y="839"/>
                    </a:lnTo>
                    <a:lnTo>
                      <a:pt x="0" y="6607"/>
                    </a:lnTo>
                    <a:lnTo>
                      <a:pt x="10161" y="6607"/>
                    </a:lnTo>
                    <a:lnTo>
                      <a:pt x="9054" y="839"/>
                    </a:lnTo>
                    <a:lnTo>
                      <a:pt x="8920" y="470"/>
                    </a:lnTo>
                    <a:lnTo>
                      <a:pt x="8384" y="35"/>
                    </a:lnTo>
                    <a:lnTo>
                      <a:pt x="801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0" name="Google Shape;78;p15"/>
              <p:cNvSpPr/>
              <p:nvPr/>
            </p:nvSpPr>
            <p:spPr>
              <a:xfrm>
                <a:off x="2431028" y="2684241"/>
                <a:ext cx="285336" cy="285336"/>
              </a:xfrm>
              <a:custGeom>
                <a:avLst/>
                <a:gdLst/>
                <a:ahLst/>
                <a:cxnLst/>
                <a:rect l="l" t="t" r="r" b="b"/>
                <a:pathLst>
                  <a:path w="10631" h="10631" extrusionOk="0">
                    <a:moveTo>
                      <a:pt x="5433" y="1"/>
                    </a:moveTo>
                    <a:lnTo>
                      <a:pt x="4762" y="68"/>
                    </a:lnTo>
                    <a:lnTo>
                      <a:pt x="4460" y="269"/>
                    </a:lnTo>
                    <a:lnTo>
                      <a:pt x="2515" y="2248"/>
                    </a:lnTo>
                    <a:lnTo>
                      <a:pt x="2247" y="2516"/>
                    </a:lnTo>
                    <a:lnTo>
                      <a:pt x="268" y="4461"/>
                    </a:lnTo>
                    <a:lnTo>
                      <a:pt x="67" y="4763"/>
                    </a:lnTo>
                    <a:lnTo>
                      <a:pt x="0" y="5433"/>
                    </a:lnTo>
                    <a:lnTo>
                      <a:pt x="168" y="5769"/>
                    </a:lnTo>
                    <a:lnTo>
                      <a:pt x="3454" y="10631"/>
                    </a:lnTo>
                    <a:lnTo>
                      <a:pt x="6908" y="7177"/>
                    </a:lnTo>
                    <a:lnTo>
                      <a:pt x="7176" y="6909"/>
                    </a:lnTo>
                    <a:lnTo>
                      <a:pt x="10630" y="3455"/>
                    </a:lnTo>
                    <a:lnTo>
                      <a:pt x="5768" y="169"/>
                    </a:lnTo>
                    <a:lnTo>
                      <a:pt x="5433"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1" name="Google Shape;79;p15"/>
              <p:cNvSpPr/>
              <p:nvPr/>
            </p:nvSpPr>
            <p:spPr>
              <a:xfrm>
                <a:off x="2284318" y="3119887"/>
                <a:ext cx="177332" cy="272721"/>
              </a:xfrm>
              <a:custGeom>
                <a:avLst/>
                <a:gdLst/>
                <a:ahLst/>
                <a:cxnLst/>
                <a:rect l="l" t="t" r="r" b="b"/>
                <a:pathLst>
                  <a:path w="6607" h="10161" extrusionOk="0">
                    <a:moveTo>
                      <a:pt x="6606" y="0"/>
                    </a:moveTo>
                    <a:lnTo>
                      <a:pt x="839" y="1107"/>
                    </a:lnTo>
                    <a:lnTo>
                      <a:pt x="470" y="1207"/>
                    </a:lnTo>
                    <a:lnTo>
                      <a:pt x="34" y="1744"/>
                    </a:lnTo>
                    <a:lnTo>
                      <a:pt x="0" y="2113"/>
                    </a:lnTo>
                    <a:lnTo>
                      <a:pt x="0" y="4896"/>
                    </a:lnTo>
                    <a:lnTo>
                      <a:pt x="0" y="5265"/>
                    </a:lnTo>
                    <a:lnTo>
                      <a:pt x="0" y="8015"/>
                    </a:lnTo>
                    <a:lnTo>
                      <a:pt x="34" y="8383"/>
                    </a:lnTo>
                    <a:lnTo>
                      <a:pt x="470" y="8920"/>
                    </a:lnTo>
                    <a:lnTo>
                      <a:pt x="839" y="9054"/>
                    </a:lnTo>
                    <a:lnTo>
                      <a:pt x="6606" y="10161"/>
                    </a:lnTo>
                    <a:lnTo>
                      <a:pt x="6606" y="5265"/>
                    </a:lnTo>
                    <a:lnTo>
                      <a:pt x="6606" y="4896"/>
                    </a:lnTo>
                    <a:lnTo>
                      <a:pt x="6606"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2" name="Google Shape;80;p15"/>
              <p:cNvSpPr/>
              <p:nvPr/>
            </p:nvSpPr>
            <p:spPr>
              <a:xfrm>
                <a:off x="2431028" y="3542006"/>
                <a:ext cx="285336" cy="286222"/>
              </a:xfrm>
              <a:custGeom>
                <a:avLst/>
                <a:gdLst/>
                <a:ahLst/>
                <a:cxnLst/>
                <a:rect l="l" t="t" r="r" b="b"/>
                <a:pathLst>
                  <a:path w="10631" h="10664" extrusionOk="0">
                    <a:moveTo>
                      <a:pt x="3454" y="0"/>
                    </a:moveTo>
                    <a:lnTo>
                      <a:pt x="168" y="4863"/>
                    </a:lnTo>
                    <a:lnTo>
                      <a:pt x="0" y="5198"/>
                    </a:lnTo>
                    <a:lnTo>
                      <a:pt x="67" y="5902"/>
                    </a:lnTo>
                    <a:lnTo>
                      <a:pt x="268" y="6204"/>
                    </a:lnTo>
                    <a:lnTo>
                      <a:pt x="2247" y="8149"/>
                    </a:lnTo>
                    <a:lnTo>
                      <a:pt x="2515" y="8417"/>
                    </a:lnTo>
                    <a:lnTo>
                      <a:pt x="4460" y="10362"/>
                    </a:lnTo>
                    <a:lnTo>
                      <a:pt x="4762" y="10597"/>
                    </a:lnTo>
                    <a:lnTo>
                      <a:pt x="5433" y="10664"/>
                    </a:lnTo>
                    <a:lnTo>
                      <a:pt x="5768" y="10496"/>
                    </a:lnTo>
                    <a:lnTo>
                      <a:pt x="10630" y="7176"/>
                    </a:lnTo>
                    <a:lnTo>
                      <a:pt x="7176" y="3722"/>
                    </a:lnTo>
                    <a:lnTo>
                      <a:pt x="6908" y="3454"/>
                    </a:lnTo>
                    <a:lnTo>
                      <a:pt x="3454"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3" name="Google Shape;81;p15"/>
              <p:cNvSpPr/>
              <p:nvPr/>
            </p:nvSpPr>
            <p:spPr>
              <a:xfrm>
                <a:off x="2866651" y="3796721"/>
                <a:ext cx="272721" cy="178218"/>
              </a:xfrm>
              <a:custGeom>
                <a:avLst/>
                <a:gdLst/>
                <a:ahLst/>
                <a:cxnLst/>
                <a:rect l="l" t="t" r="r" b="b"/>
                <a:pathLst>
                  <a:path w="10161" h="6640" extrusionOk="0">
                    <a:moveTo>
                      <a:pt x="0" y="0"/>
                    </a:moveTo>
                    <a:lnTo>
                      <a:pt x="1107" y="5801"/>
                    </a:lnTo>
                    <a:lnTo>
                      <a:pt x="1207" y="6137"/>
                    </a:lnTo>
                    <a:lnTo>
                      <a:pt x="1744" y="6573"/>
                    </a:lnTo>
                    <a:lnTo>
                      <a:pt x="2113" y="6640"/>
                    </a:lnTo>
                    <a:lnTo>
                      <a:pt x="8015" y="6640"/>
                    </a:lnTo>
                    <a:lnTo>
                      <a:pt x="8384" y="6573"/>
                    </a:lnTo>
                    <a:lnTo>
                      <a:pt x="8920" y="6137"/>
                    </a:lnTo>
                    <a:lnTo>
                      <a:pt x="9054" y="5801"/>
                    </a:lnTo>
                    <a:lnTo>
                      <a:pt x="1016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4" name="Google Shape;82;p15"/>
              <p:cNvSpPr/>
              <p:nvPr/>
            </p:nvSpPr>
            <p:spPr>
              <a:xfrm>
                <a:off x="3288772" y="3542006"/>
                <a:ext cx="286249" cy="286222"/>
              </a:xfrm>
              <a:custGeom>
                <a:avLst/>
                <a:gdLst/>
                <a:ahLst/>
                <a:cxnLst/>
                <a:rect l="l" t="t" r="r" b="b"/>
                <a:pathLst>
                  <a:path w="10665" h="10664" extrusionOk="0">
                    <a:moveTo>
                      <a:pt x="7177" y="0"/>
                    </a:moveTo>
                    <a:lnTo>
                      <a:pt x="3723" y="3454"/>
                    </a:lnTo>
                    <a:lnTo>
                      <a:pt x="3454" y="3722"/>
                    </a:lnTo>
                    <a:lnTo>
                      <a:pt x="0" y="7176"/>
                    </a:lnTo>
                    <a:lnTo>
                      <a:pt x="4863" y="10496"/>
                    </a:lnTo>
                    <a:lnTo>
                      <a:pt x="5198" y="10664"/>
                    </a:lnTo>
                    <a:lnTo>
                      <a:pt x="5902" y="10597"/>
                    </a:lnTo>
                    <a:lnTo>
                      <a:pt x="6171" y="10362"/>
                    </a:lnTo>
                    <a:lnTo>
                      <a:pt x="8149" y="8417"/>
                    </a:lnTo>
                    <a:lnTo>
                      <a:pt x="8417" y="8149"/>
                    </a:lnTo>
                    <a:lnTo>
                      <a:pt x="10362" y="6204"/>
                    </a:lnTo>
                    <a:lnTo>
                      <a:pt x="10597" y="5902"/>
                    </a:lnTo>
                    <a:lnTo>
                      <a:pt x="10664" y="5198"/>
                    </a:lnTo>
                    <a:lnTo>
                      <a:pt x="10496" y="4863"/>
                    </a:lnTo>
                    <a:lnTo>
                      <a:pt x="71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5" name="Google Shape;83;p15"/>
              <p:cNvSpPr/>
              <p:nvPr/>
            </p:nvSpPr>
            <p:spPr>
              <a:xfrm>
                <a:off x="3543489" y="3119887"/>
                <a:ext cx="178218" cy="272721"/>
              </a:xfrm>
              <a:custGeom>
                <a:avLst/>
                <a:gdLst/>
                <a:ahLst/>
                <a:cxnLst/>
                <a:rect l="l" t="t" r="r" b="b"/>
                <a:pathLst>
                  <a:path w="6640" h="10161" extrusionOk="0">
                    <a:moveTo>
                      <a:pt x="0" y="0"/>
                    </a:moveTo>
                    <a:lnTo>
                      <a:pt x="0" y="4896"/>
                    </a:lnTo>
                    <a:lnTo>
                      <a:pt x="0" y="5265"/>
                    </a:lnTo>
                    <a:lnTo>
                      <a:pt x="0" y="10161"/>
                    </a:lnTo>
                    <a:lnTo>
                      <a:pt x="5802" y="9054"/>
                    </a:lnTo>
                    <a:lnTo>
                      <a:pt x="6137" y="8920"/>
                    </a:lnTo>
                    <a:lnTo>
                      <a:pt x="6573" y="8383"/>
                    </a:lnTo>
                    <a:lnTo>
                      <a:pt x="6640" y="8015"/>
                    </a:lnTo>
                    <a:lnTo>
                      <a:pt x="6640" y="5265"/>
                    </a:lnTo>
                    <a:lnTo>
                      <a:pt x="6640" y="4896"/>
                    </a:lnTo>
                    <a:lnTo>
                      <a:pt x="6640" y="2113"/>
                    </a:lnTo>
                    <a:lnTo>
                      <a:pt x="6573" y="1744"/>
                    </a:lnTo>
                    <a:lnTo>
                      <a:pt x="6137" y="1207"/>
                    </a:lnTo>
                    <a:lnTo>
                      <a:pt x="5802" y="1107"/>
                    </a:lnTo>
                    <a:lnTo>
                      <a:pt x="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6" name="Google Shape;84;p15"/>
              <p:cNvSpPr/>
              <p:nvPr/>
            </p:nvSpPr>
            <p:spPr>
              <a:xfrm>
                <a:off x="3288772" y="2684241"/>
                <a:ext cx="286249" cy="285336"/>
              </a:xfrm>
              <a:custGeom>
                <a:avLst/>
                <a:gdLst/>
                <a:ahLst/>
                <a:cxnLst/>
                <a:rect l="l" t="t" r="r" b="b"/>
                <a:pathLst>
                  <a:path w="10665" h="10631" extrusionOk="0">
                    <a:moveTo>
                      <a:pt x="5198" y="1"/>
                    </a:moveTo>
                    <a:lnTo>
                      <a:pt x="4863" y="169"/>
                    </a:lnTo>
                    <a:lnTo>
                      <a:pt x="0" y="3455"/>
                    </a:lnTo>
                    <a:lnTo>
                      <a:pt x="3454" y="6909"/>
                    </a:lnTo>
                    <a:lnTo>
                      <a:pt x="3723" y="7177"/>
                    </a:lnTo>
                    <a:lnTo>
                      <a:pt x="7177" y="10631"/>
                    </a:lnTo>
                    <a:lnTo>
                      <a:pt x="10496" y="5769"/>
                    </a:lnTo>
                    <a:lnTo>
                      <a:pt x="10664" y="5433"/>
                    </a:lnTo>
                    <a:lnTo>
                      <a:pt x="10597" y="4763"/>
                    </a:lnTo>
                    <a:lnTo>
                      <a:pt x="10362" y="4461"/>
                    </a:lnTo>
                    <a:lnTo>
                      <a:pt x="8417" y="2516"/>
                    </a:lnTo>
                    <a:lnTo>
                      <a:pt x="8149" y="2248"/>
                    </a:lnTo>
                    <a:lnTo>
                      <a:pt x="6171" y="269"/>
                    </a:lnTo>
                    <a:lnTo>
                      <a:pt x="5902" y="68"/>
                    </a:lnTo>
                    <a:lnTo>
                      <a:pt x="519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97" name="Google Shape;85;p15"/>
              <p:cNvSpPr/>
              <p:nvPr/>
            </p:nvSpPr>
            <p:spPr>
              <a:xfrm>
                <a:off x="2392324" y="2645537"/>
                <a:ext cx="1221354" cy="1221381"/>
              </a:xfrm>
              <a:custGeom>
                <a:avLst/>
                <a:gdLst/>
                <a:ahLst/>
                <a:cxnLst/>
                <a:rect l="l" t="t" r="r" b="b"/>
                <a:pathLst>
                  <a:path w="45505" h="45506" extrusionOk="0">
                    <a:moveTo>
                      <a:pt x="22736" y="10296"/>
                    </a:moveTo>
                    <a:lnTo>
                      <a:pt x="24010" y="10329"/>
                    </a:lnTo>
                    <a:lnTo>
                      <a:pt x="26458" y="10832"/>
                    </a:lnTo>
                    <a:lnTo>
                      <a:pt x="28671" y="11771"/>
                    </a:lnTo>
                    <a:lnTo>
                      <a:pt x="30683" y="13113"/>
                    </a:lnTo>
                    <a:lnTo>
                      <a:pt x="32360" y="14823"/>
                    </a:lnTo>
                    <a:lnTo>
                      <a:pt x="33701" y="16801"/>
                    </a:lnTo>
                    <a:lnTo>
                      <a:pt x="34640" y="19048"/>
                    </a:lnTo>
                    <a:lnTo>
                      <a:pt x="35143" y="21462"/>
                    </a:lnTo>
                    <a:lnTo>
                      <a:pt x="35210" y="22737"/>
                    </a:lnTo>
                    <a:lnTo>
                      <a:pt x="35143" y="24011"/>
                    </a:lnTo>
                    <a:lnTo>
                      <a:pt x="34640" y="26459"/>
                    </a:lnTo>
                    <a:lnTo>
                      <a:pt x="33701" y="28672"/>
                    </a:lnTo>
                    <a:lnTo>
                      <a:pt x="32360" y="30684"/>
                    </a:lnTo>
                    <a:lnTo>
                      <a:pt x="30683" y="32361"/>
                    </a:lnTo>
                    <a:lnTo>
                      <a:pt x="28671" y="33702"/>
                    </a:lnTo>
                    <a:lnTo>
                      <a:pt x="26458" y="34641"/>
                    </a:lnTo>
                    <a:lnTo>
                      <a:pt x="24010" y="35144"/>
                    </a:lnTo>
                    <a:lnTo>
                      <a:pt x="22736" y="35211"/>
                    </a:lnTo>
                    <a:lnTo>
                      <a:pt x="21462" y="35144"/>
                    </a:lnTo>
                    <a:lnTo>
                      <a:pt x="19047" y="34641"/>
                    </a:lnTo>
                    <a:lnTo>
                      <a:pt x="16800" y="33702"/>
                    </a:lnTo>
                    <a:lnTo>
                      <a:pt x="14822" y="32361"/>
                    </a:lnTo>
                    <a:lnTo>
                      <a:pt x="13112" y="30684"/>
                    </a:lnTo>
                    <a:lnTo>
                      <a:pt x="11770" y="28672"/>
                    </a:lnTo>
                    <a:lnTo>
                      <a:pt x="10831" y="26459"/>
                    </a:lnTo>
                    <a:lnTo>
                      <a:pt x="10328" y="24011"/>
                    </a:lnTo>
                    <a:lnTo>
                      <a:pt x="10295" y="22737"/>
                    </a:lnTo>
                    <a:lnTo>
                      <a:pt x="10328" y="21462"/>
                    </a:lnTo>
                    <a:lnTo>
                      <a:pt x="10831" y="19048"/>
                    </a:lnTo>
                    <a:lnTo>
                      <a:pt x="11770" y="16801"/>
                    </a:lnTo>
                    <a:lnTo>
                      <a:pt x="13112" y="14823"/>
                    </a:lnTo>
                    <a:lnTo>
                      <a:pt x="14822" y="13113"/>
                    </a:lnTo>
                    <a:lnTo>
                      <a:pt x="16800" y="11771"/>
                    </a:lnTo>
                    <a:lnTo>
                      <a:pt x="19047" y="10832"/>
                    </a:lnTo>
                    <a:lnTo>
                      <a:pt x="21462" y="10329"/>
                    </a:lnTo>
                    <a:lnTo>
                      <a:pt x="22736" y="10296"/>
                    </a:lnTo>
                    <a:close/>
                    <a:moveTo>
                      <a:pt x="21562" y="1"/>
                    </a:moveTo>
                    <a:lnTo>
                      <a:pt x="19282" y="236"/>
                    </a:lnTo>
                    <a:lnTo>
                      <a:pt x="17069" y="705"/>
                    </a:lnTo>
                    <a:lnTo>
                      <a:pt x="14923" y="1376"/>
                    </a:lnTo>
                    <a:lnTo>
                      <a:pt x="12877" y="2248"/>
                    </a:lnTo>
                    <a:lnTo>
                      <a:pt x="10932" y="3287"/>
                    </a:lnTo>
                    <a:lnTo>
                      <a:pt x="9121" y="4494"/>
                    </a:lnTo>
                    <a:lnTo>
                      <a:pt x="7445" y="5903"/>
                    </a:lnTo>
                    <a:lnTo>
                      <a:pt x="5902" y="7445"/>
                    </a:lnTo>
                    <a:lnTo>
                      <a:pt x="4494" y="9122"/>
                    </a:lnTo>
                    <a:lnTo>
                      <a:pt x="3286" y="10933"/>
                    </a:lnTo>
                    <a:lnTo>
                      <a:pt x="2213" y="12878"/>
                    </a:lnTo>
                    <a:lnTo>
                      <a:pt x="1375" y="14923"/>
                    </a:lnTo>
                    <a:lnTo>
                      <a:pt x="704" y="17069"/>
                    </a:lnTo>
                    <a:lnTo>
                      <a:pt x="235" y="19283"/>
                    </a:lnTo>
                    <a:lnTo>
                      <a:pt x="0" y="21563"/>
                    </a:lnTo>
                    <a:lnTo>
                      <a:pt x="0" y="22737"/>
                    </a:lnTo>
                    <a:lnTo>
                      <a:pt x="0" y="23910"/>
                    </a:lnTo>
                    <a:lnTo>
                      <a:pt x="235" y="26224"/>
                    </a:lnTo>
                    <a:lnTo>
                      <a:pt x="704" y="28437"/>
                    </a:lnTo>
                    <a:lnTo>
                      <a:pt x="1375" y="30583"/>
                    </a:lnTo>
                    <a:lnTo>
                      <a:pt x="2213" y="32595"/>
                    </a:lnTo>
                    <a:lnTo>
                      <a:pt x="3286" y="34540"/>
                    </a:lnTo>
                    <a:lnTo>
                      <a:pt x="4494" y="36351"/>
                    </a:lnTo>
                    <a:lnTo>
                      <a:pt x="5902" y="38061"/>
                    </a:lnTo>
                    <a:lnTo>
                      <a:pt x="7445" y="39604"/>
                    </a:lnTo>
                    <a:lnTo>
                      <a:pt x="9121" y="40979"/>
                    </a:lnTo>
                    <a:lnTo>
                      <a:pt x="10932" y="42219"/>
                    </a:lnTo>
                    <a:lnTo>
                      <a:pt x="12877" y="43259"/>
                    </a:lnTo>
                    <a:lnTo>
                      <a:pt x="14923" y="44131"/>
                    </a:lnTo>
                    <a:lnTo>
                      <a:pt x="17069" y="44802"/>
                    </a:lnTo>
                    <a:lnTo>
                      <a:pt x="19282" y="45237"/>
                    </a:lnTo>
                    <a:lnTo>
                      <a:pt x="21562" y="45472"/>
                    </a:lnTo>
                    <a:lnTo>
                      <a:pt x="22736" y="45506"/>
                    </a:lnTo>
                    <a:lnTo>
                      <a:pt x="23909" y="45472"/>
                    </a:lnTo>
                    <a:lnTo>
                      <a:pt x="26223" y="45237"/>
                    </a:lnTo>
                    <a:lnTo>
                      <a:pt x="28436" y="44802"/>
                    </a:lnTo>
                    <a:lnTo>
                      <a:pt x="30583" y="44131"/>
                    </a:lnTo>
                    <a:lnTo>
                      <a:pt x="32595" y="43259"/>
                    </a:lnTo>
                    <a:lnTo>
                      <a:pt x="34540" y="42219"/>
                    </a:lnTo>
                    <a:lnTo>
                      <a:pt x="36350" y="40979"/>
                    </a:lnTo>
                    <a:lnTo>
                      <a:pt x="38027" y="39604"/>
                    </a:lnTo>
                    <a:lnTo>
                      <a:pt x="39603" y="38061"/>
                    </a:lnTo>
                    <a:lnTo>
                      <a:pt x="40978" y="36351"/>
                    </a:lnTo>
                    <a:lnTo>
                      <a:pt x="42219" y="34540"/>
                    </a:lnTo>
                    <a:lnTo>
                      <a:pt x="43258" y="32595"/>
                    </a:lnTo>
                    <a:lnTo>
                      <a:pt x="44130" y="30583"/>
                    </a:lnTo>
                    <a:lnTo>
                      <a:pt x="44767" y="28437"/>
                    </a:lnTo>
                    <a:lnTo>
                      <a:pt x="45237" y="26224"/>
                    </a:lnTo>
                    <a:lnTo>
                      <a:pt x="45471" y="23910"/>
                    </a:lnTo>
                    <a:lnTo>
                      <a:pt x="45505" y="22737"/>
                    </a:lnTo>
                    <a:lnTo>
                      <a:pt x="45471" y="21563"/>
                    </a:lnTo>
                    <a:lnTo>
                      <a:pt x="45237" y="19283"/>
                    </a:lnTo>
                    <a:lnTo>
                      <a:pt x="44767" y="17069"/>
                    </a:lnTo>
                    <a:lnTo>
                      <a:pt x="44130" y="14923"/>
                    </a:lnTo>
                    <a:lnTo>
                      <a:pt x="43258" y="12878"/>
                    </a:lnTo>
                    <a:lnTo>
                      <a:pt x="42219" y="10933"/>
                    </a:lnTo>
                    <a:lnTo>
                      <a:pt x="40978" y="9122"/>
                    </a:lnTo>
                    <a:lnTo>
                      <a:pt x="39603" y="7445"/>
                    </a:lnTo>
                    <a:lnTo>
                      <a:pt x="38027" y="5903"/>
                    </a:lnTo>
                    <a:lnTo>
                      <a:pt x="36350" y="4494"/>
                    </a:lnTo>
                    <a:lnTo>
                      <a:pt x="34540" y="3287"/>
                    </a:lnTo>
                    <a:lnTo>
                      <a:pt x="32595" y="2248"/>
                    </a:lnTo>
                    <a:lnTo>
                      <a:pt x="30583" y="1376"/>
                    </a:lnTo>
                    <a:lnTo>
                      <a:pt x="28436" y="705"/>
                    </a:lnTo>
                    <a:lnTo>
                      <a:pt x="26223" y="236"/>
                    </a:lnTo>
                    <a:lnTo>
                      <a:pt x="2390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3" name="Google Shape;86;p15"/>
            <p:cNvSpPr/>
            <p:nvPr/>
          </p:nvSpPr>
          <p:spPr>
            <a:xfrm>
              <a:off x="2584932" y="2838170"/>
              <a:ext cx="835261" cy="835261"/>
            </a:xfrm>
            <a:custGeom>
              <a:avLst/>
              <a:gdLst/>
              <a:ahLst/>
              <a:cxnLst/>
              <a:rect l="l" t="t" r="r" b="b"/>
              <a:pathLst>
                <a:path w="31120" h="31120" extrusionOk="0">
                  <a:moveTo>
                    <a:pt x="15560" y="3119"/>
                  </a:moveTo>
                  <a:lnTo>
                    <a:pt x="16834" y="3152"/>
                  </a:lnTo>
                  <a:lnTo>
                    <a:pt x="19282" y="3655"/>
                  </a:lnTo>
                  <a:lnTo>
                    <a:pt x="21495" y="4594"/>
                  </a:lnTo>
                  <a:lnTo>
                    <a:pt x="23507" y="5936"/>
                  </a:lnTo>
                  <a:lnTo>
                    <a:pt x="25184" y="7646"/>
                  </a:lnTo>
                  <a:lnTo>
                    <a:pt x="26525" y="9624"/>
                  </a:lnTo>
                  <a:lnTo>
                    <a:pt x="27464" y="11871"/>
                  </a:lnTo>
                  <a:lnTo>
                    <a:pt x="27967" y="14285"/>
                  </a:lnTo>
                  <a:lnTo>
                    <a:pt x="28034" y="15560"/>
                  </a:lnTo>
                  <a:lnTo>
                    <a:pt x="27967" y="16834"/>
                  </a:lnTo>
                  <a:lnTo>
                    <a:pt x="27464" y="19282"/>
                  </a:lnTo>
                  <a:lnTo>
                    <a:pt x="26525" y="21495"/>
                  </a:lnTo>
                  <a:lnTo>
                    <a:pt x="25184" y="23507"/>
                  </a:lnTo>
                  <a:lnTo>
                    <a:pt x="23507" y="25184"/>
                  </a:lnTo>
                  <a:lnTo>
                    <a:pt x="21495" y="26525"/>
                  </a:lnTo>
                  <a:lnTo>
                    <a:pt x="19282" y="27464"/>
                  </a:lnTo>
                  <a:lnTo>
                    <a:pt x="16834" y="27967"/>
                  </a:lnTo>
                  <a:lnTo>
                    <a:pt x="15560" y="28034"/>
                  </a:lnTo>
                  <a:lnTo>
                    <a:pt x="14286" y="27967"/>
                  </a:lnTo>
                  <a:lnTo>
                    <a:pt x="11871" y="27464"/>
                  </a:lnTo>
                  <a:lnTo>
                    <a:pt x="9624" y="26525"/>
                  </a:lnTo>
                  <a:lnTo>
                    <a:pt x="7646" y="25184"/>
                  </a:lnTo>
                  <a:lnTo>
                    <a:pt x="5936" y="23507"/>
                  </a:lnTo>
                  <a:lnTo>
                    <a:pt x="4594" y="21495"/>
                  </a:lnTo>
                  <a:lnTo>
                    <a:pt x="3655" y="19282"/>
                  </a:lnTo>
                  <a:lnTo>
                    <a:pt x="3152" y="16834"/>
                  </a:lnTo>
                  <a:lnTo>
                    <a:pt x="3119" y="15560"/>
                  </a:lnTo>
                  <a:lnTo>
                    <a:pt x="3152" y="14285"/>
                  </a:lnTo>
                  <a:lnTo>
                    <a:pt x="3655" y="11871"/>
                  </a:lnTo>
                  <a:lnTo>
                    <a:pt x="4594" y="9624"/>
                  </a:lnTo>
                  <a:lnTo>
                    <a:pt x="5936" y="7646"/>
                  </a:lnTo>
                  <a:lnTo>
                    <a:pt x="7646" y="5936"/>
                  </a:lnTo>
                  <a:lnTo>
                    <a:pt x="9624" y="4594"/>
                  </a:lnTo>
                  <a:lnTo>
                    <a:pt x="11871" y="3655"/>
                  </a:lnTo>
                  <a:lnTo>
                    <a:pt x="14286" y="3152"/>
                  </a:lnTo>
                  <a:lnTo>
                    <a:pt x="15560" y="3119"/>
                  </a:lnTo>
                  <a:close/>
                  <a:moveTo>
                    <a:pt x="15560" y="0"/>
                  </a:moveTo>
                  <a:lnTo>
                    <a:pt x="14755" y="34"/>
                  </a:lnTo>
                  <a:lnTo>
                    <a:pt x="13212" y="168"/>
                  </a:lnTo>
                  <a:lnTo>
                    <a:pt x="10932" y="671"/>
                  </a:lnTo>
                  <a:lnTo>
                    <a:pt x="8149" y="1878"/>
                  </a:lnTo>
                  <a:lnTo>
                    <a:pt x="5667" y="3555"/>
                  </a:lnTo>
                  <a:lnTo>
                    <a:pt x="3555" y="5667"/>
                  </a:lnTo>
                  <a:lnTo>
                    <a:pt x="1878" y="8149"/>
                  </a:lnTo>
                  <a:lnTo>
                    <a:pt x="671" y="10932"/>
                  </a:lnTo>
                  <a:lnTo>
                    <a:pt x="168" y="13212"/>
                  </a:lnTo>
                  <a:lnTo>
                    <a:pt x="34" y="14755"/>
                  </a:lnTo>
                  <a:lnTo>
                    <a:pt x="0" y="15560"/>
                  </a:lnTo>
                  <a:lnTo>
                    <a:pt x="34" y="16364"/>
                  </a:lnTo>
                  <a:lnTo>
                    <a:pt x="168" y="17940"/>
                  </a:lnTo>
                  <a:lnTo>
                    <a:pt x="671" y="20187"/>
                  </a:lnTo>
                  <a:lnTo>
                    <a:pt x="1878" y="23004"/>
                  </a:lnTo>
                  <a:lnTo>
                    <a:pt x="3555" y="25485"/>
                  </a:lnTo>
                  <a:lnTo>
                    <a:pt x="5667" y="27598"/>
                  </a:lnTo>
                  <a:lnTo>
                    <a:pt x="8149" y="29275"/>
                  </a:lnTo>
                  <a:lnTo>
                    <a:pt x="10932" y="30448"/>
                  </a:lnTo>
                  <a:lnTo>
                    <a:pt x="13212" y="30951"/>
                  </a:lnTo>
                  <a:lnTo>
                    <a:pt x="14755" y="31119"/>
                  </a:lnTo>
                  <a:lnTo>
                    <a:pt x="16365" y="31119"/>
                  </a:lnTo>
                  <a:lnTo>
                    <a:pt x="17941" y="30951"/>
                  </a:lnTo>
                  <a:lnTo>
                    <a:pt x="20187" y="30448"/>
                  </a:lnTo>
                  <a:lnTo>
                    <a:pt x="23004" y="29275"/>
                  </a:lnTo>
                  <a:lnTo>
                    <a:pt x="25486" y="27598"/>
                  </a:lnTo>
                  <a:lnTo>
                    <a:pt x="27598" y="25485"/>
                  </a:lnTo>
                  <a:lnTo>
                    <a:pt x="29275" y="23004"/>
                  </a:lnTo>
                  <a:lnTo>
                    <a:pt x="30449" y="20187"/>
                  </a:lnTo>
                  <a:lnTo>
                    <a:pt x="30952" y="17940"/>
                  </a:lnTo>
                  <a:lnTo>
                    <a:pt x="31119" y="16364"/>
                  </a:lnTo>
                  <a:lnTo>
                    <a:pt x="31119" y="15560"/>
                  </a:lnTo>
                  <a:lnTo>
                    <a:pt x="31119" y="14755"/>
                  </a:lnTo>
                  <a:lnTo>
                    <a:pt x="30952" y="13212"/>
                  </a:lnTo>
                  <a:lnTo>
                    <a:pt x="30449" y="10932"/>
                  </a:lnTo>
                  <a:lnTo>
                    <a:pt x="29275" y="8149"/>
                  </a:lnTo>
                  <a:lnTo>
                    <a:pt x="27598" y="5667"/>
                  </a:lnTo>
                  <a:lnTo>
                    <a:pt x="25486" y="3555"/>
                  </a:lnTo>
                  <a:lnTo>
                    <a:pt x="23004" y="1878"/>
                  </a:lnTo>
                  <a:lnTo>
                    <a:pt x="20187" y="671"/>
                  </a:lnTo>
                  <a:lnTo>
                    <a:pt x="17941" y="168"/>
                  </a:lnTo>
                  <a:lnTo>
                    <a:pt x="16365" y="34"/>
                  </a:lnTo>
                  <a:lnTo>
                    <a:pt x="15560"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4" name="Google Shape;87;p15"/>
            <p:cNvGrpSpPr/>
            <p:nvPr/>
          </p:nvGrpSpPr>
          <p:grpSpPr>
            <a:xfrm>
              <a:off x="1369860" y="3316090"/>
              <a:ext cx="1144881" cy="1144875"/>
              <a:chOff x="1369860" y="3316090"/>
              <a:chExt cx="1144881" cy="1144875"/>
            </a:xfrm>
          </p:grpSpPr>
          <p:sp>
            <p:nvSpPr>
              <p:cNvPr id="80" name="Google Shape;88;p15"/>
              <p:cNvSpPr/>
              <p:nvPr/>
            </p:nvSpPr>
            <p:spPr>
              <a:xfrm>
                <a:off x="1833369" y="3316090"/>
                <a:ext cx="216948" cy="141339"/>
              </a:xfrm>
              <a:custGeom>
                <a:avLst/>
                <a:gdLst/>
                <a:ahLst/>
                <a:cxnLst/>
                <a:rect l="l" t="t" r="r" b="b"/>
                <a:pathLst>
                  <a:path w="8083" h="5266" extrusionOk="0">
                    <a:moveTo>
                      <a:pt x="1711" y="0"/>
                    </a:moveTo>
                    <a:lnTo>
                      <a:pt x="1409" y="34"/>
                    </a:lnTo>
                    <a:lnTo>
                      <a:pt x="973" y="403"/>
                    </a:lnTo>
                    <a:lnTo>
                      <a:pt x="906" y="671"/>
                    </a:lnTo>
                    <a:lnTo>
                      <a:pt x="1" y="5265"/>
                    </a:lnTo>
                    <a:lnTo>
                      <a:pt x="8083" y="5265"/>
                    </a:lnTo>
                    <a:lnTo>
                      <a:pt x="7211" y="671"/>
                    </a:lnTo>
                    <a:lnTo>
                      <a:pt x="7144" y="403"/>
                    </a:lnTo>
                    <a:lnTo>
                      <a:pt x="6708" y="34"/>
                    </a:lnTo>
                    <a:lnTo>
                      <a:pt x="640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1" name="Google Shape;89;p15"/>
              <p:cNvSpPr/>
              <p:nvPr/>
            </p:nvSpPr>
            <p:spPr>
              <a:xfrm>
                <a:off x="1486858" y="3433088"/>
                <a:ext cx="227737" cy="226852"/>
              </a:xfrm>
              <a:custGeom>
                <a:avLst/>
                <a:gdLst/>
                <a:ahLst/>
                <a:cxnLst/>
                <a:rect l="l" t="t" r="r" b="b"/>
                <a:pathLst>
                  <a:path w="8485" h="8452" extrusionOk="0">
                    <a:moveTo>
                      <a:pt x="4326" y="1"/>
                    </a:moveTo>
                    <a:lnTo>
                      <a:pt x="3790" y="34"/>
                    </a:lnTo>
                    <a:lnTo>
                      <a:pt x="3555" y="202"/>
                    </a:lnTo>
                    <a:lnTo>
                      <a:pt x="1979" y="1778"/>
                    </a:lnTo>
                    <a:lnTo>
                      <a:pt x="1778" y="1979"/>
                    </a:lnTo>
                    <a:lnTo>
                      <a:pt x="235" y="3555"/>
                    </a:lnTo>
                    <a:lnTo>
                      <a:pt x="34" y="3790"/>
                    </a:lnTo>
                    <a:lnTo>
                      <a:pt x="1" y="4326"/>
                    </a:lnTo>
                    <a:lnTo>
                      <a:pt x="135" y="4595"/>
                    </a:lnTo>
                    <a:lnTo>
                      <a:pt x="2750" y="8451"/>
                    </a:lnTo>
                    <a:lnTo>
                      <a:pt x="5500" y="5701"/>
                    </a:lnTo>
                    <a:lnTo>
                      <a:pt x="5701" y="5500"/>
                    </a:lnTo>
                    <a:lnTo>
                      <a:pt x="8485" y="2750"/>
                    </a:lnTo>
                    <a:lnTo>
                      <a:pt x="4595" y="135"/>
                    </a:lnTo>
                    <a:lnTo>
                      <a:pt x="4326"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2" name="Google Shape;90;p15"/>
              <p:cNvSpPr/>
              <p:nvPr/>
            </p:nvSpPr>
            <p:spPr>
              <a:xfrm>
                <a:off x="1369860" y="3779624"/>
                <a:ext cx="141339" cy="216921"/>
              </a:xfrm>
              <a:custGeom>
                <a:avLst/>
                <a:gdLst/>
                <a:ahLst/>
                <a:cxnLst/>
                <a:rect l="l" t="t" r="r" b="b"/>
                <a:pathLst>
                  <a:path w="5266" h="8082" extrusionOk="0">
                    <a:moveTo>
                      <a:pt x="5265" y="0"/>
                    </a:moveTo>
                    <a:lnTo>
                      <a:pt x="671" y="872"/>
                    </a:lnTo>
                    <a:lnTo>
                      <a:pt x="403" y="972"/>
                    </a:lnTo>
                    <a:lnTo>
                      <a:pt x="34" y="1408"/>
                    </a:lnTo>
                    <a:lnTo>
                      <a:pt x="0" y="1710"/>
                    </a:lnTo>
                    <a:lnTo>
                      <a:pt x="0" y="3890"/>
                    </a:lnTo>
                    <a:lnTo>
                      <a:pt x="0" y="4192"/>
                    </a:lnTo>
                    <a:lnTo>
                      <a:pt x="0" y="6405"/>
                    </a:lnTo>
                    <a:lnTo>
                      <a:pt x="34" y="6707"/>
                    </a:lnTo>
                    <a:lnTo>
                      <a:pt x="403" y="7109"/>
                    </a:lnTo>
                    <a:lnTo>
                      <a:pt x="671" y="7210"/>
                    </a:lnTo>
                    <a:lnTo>
                      <a:pt x="5265" y="8082"/>
                    </a:lnTo>
                    <a:lnTo>
                      <a:pt x="5265" y="4192"/>
                    </a:lnTo>
                    <a:lnTo>
                      <a:pt x="5265" y="3890"/>
                    </a:lnTo>
                    <a:lnTo>
                      <a:pt x="526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3" name="Google Shape;91;p15"/>
              <p:cNvSpPr/>
              <p:nvPr/>
            </p:nvSpPr>
            <p:spPr>
              <a:xfrm>
                <a:off x="1486858" y="4116230"/>
                <a:ext cx="227737" cy="227737"/>
              </a:xfrm>
              <a:custGeom>
                <a:avLst/>
                <a:gdLst/>
                <a:ahLst/>
                <a:cxnLst/>
                <a:rect l="l" t="t" r="r" b="b"/>
                <a:pathLst>
                  <a:path w="8485" h="8485" extrusionOk="0">
                    <a:moveTo>
                      <a:pt x="2750" y="0"/>
                    </a:moveTo>
                    <a:lnTo>
                      <a:pt x="135" y="3890"/>
                    </a:lnTo>
                    <a:lnTo>
                      <a:pt x="1" y="4125"/>
                    </a:lnTo>
                    <a:lnTo>
                      <a:pt x="34" y="4695"/>
                    </a:lnTo>
                    <a:lnTo>
                      <a:pt x="235" y="4930"/>
                    </a:lnTo>
                    <a:lnTo>
                      <a:pt x="1778" y="6472"/>
                    </a:lnTo>
                    <a:lnTo>
                      <a:pt x="1979" y="6707"/>
                    </a:lnTo>
                    <a:lnTo>
                      <a:pt x="3555" y="8250"/>
                    </a:lnTo>
                    <a:lnTo>
                      <a:pt x="3790" y="8417"/>
                    </a:lnTo>
                    <a:lnTo>
                      <a:pt x="4326" y="8484"/>
                    </a:lnTo>
                    <a:lnTo>
                      <a:pt x="4595" y="8350"/>
                    </a:lnTo>
                    <a:lnTo>
                      <a:pt x="8485" y="5735"/>
                    </a:lnTo>
                    <a:lnTo>
                      <a:pt x="5701" y="2951"/>
                    </a:lnTo>
                    <a:lnTo>
                      <a:pt x="5500" y="2750"/>
                    </a:lnTo>
                    <a:lnTo>
                      <a:pt x="2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4" name="Google Shape;92;p15"/>
              <p:cNvSpPr/>
              <p:nvPr/>
            </p:nvSpPr>
            <p:spPr>
              <a:xfrm>
                <a:off x="1833369" y="4319653"/>
                <a:ext cx="216948" cy="141313"/>
              </a:xfrm>
              <a:custGeom>
                <a:avLst/>
                <a:gdLst/>
                <a:ahLst/>
                <a:cxnLst/>
                <a:rect l="l" t="t" r="r" b="b"/>
                <a:pathLst>
                  <a:path w="8083" h="5265" extrusionOk="0">
                    <a:moveTo>
                      <a:pt x="1" y="0"/>
                    </a:moveTo>
                    <a:lnTo>
                      <a:pt x="906" y="4594"/>
                    </a:lnTo>
                    <a:lnTo>
                      <a:pt x="973" y="4862"/>
                    </a:lnTo>
                    <a:lnTo>
                      <a:pt x="1409" y="5231"/>
                    </a:lnTo>
                    <a:lnTo>
                      <a:pt x="1711" y="5265"/>
                    </a:lnTo>
                    <a:lnTo>
                      <a:pt x="6406" y="5265"/>
                    </a:lnTo>
                    <a:lnTo>
                      <a:pt x="6708" y="5231"/>
                    </a:lnTo>
                    <a:lnTo>
                      <a:pt x="7144" y="4862"/>
                    </a:lnTo>
                    <a:lnTo>
                      <a:pt x="7211" y="4594"/>
                    </a:lnTo>
                    <a:lnTo>
                      <a:pt x="808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5" name="Google Shape;93;p15"/>
              <p:cNvSpPr/>
              <p:nvPr/>
            </p:nvSpPr>
            <p:spPr>
              <a:xfrm>
                <a:off x="2170004" y="4116230"/>
                <a:ext cx="227737" cy="227737"/>
              </a:xfrm>
              <a:custGeom>
                <a:avLst/>
                <a:gdLst/>
                <a:ahLst/>
                <a:cxnLst/>
                <a:rect l="l" t="t" r="r" b="b"/>
                <a:pathLst>
                  <a:path w="8485" h="8485" extrusionOk="0">
                    <a:moveTo>
                      <a:pt x="5735" y="0"/>
                    </a:moveTo>
                    <a:lnTo>
                      <a:pt x="2985" y="2750"/>
                    </a:lnTo>
                    <a:lnTo>
                      <a:pt x="2750" y="2951"/>
                    </a:lnTo>
                    <a:lnTo>
                      <a:pt x="0" y="5735"/>
                    </a:lnTo>
                    <a:lnTo>
                      <a:pt x="3890" y="8350"/>
                    </a:lnTo>
                    <a:lnTo>
                      <a:pt x="4125" y="8484"/>
                    </a:lnTo>
                    <a:lnTo>
                      <a:pt x="4695" y="8417"/>
                    </a:lnTo>
                    <a:lnTo>
                      <a:pt x="4930" y="8250"/>
                    </a:lnTo>
                    <a:lnTo>
                      <a:pt x="6472" y="6707"/>
                    </a:lnTo>
                    <a:lnTo>
                      <a:pt x="6707" y="6472"/>
                    </a:lnTo>
                    <a:lnTo>
                      <a:pt x="8250" y="4930"/>
                    </a:lnTo>
                    <a:lnTo>
                      <a:pt x="8451" y="4695"/>
                    </a:lnTo>
                    <a:lnTo>
                      <a:pt x="8484" y="4125"/>
                    </a:lnTo>
                    <a:lnTo>
                      <a:pt x="8350" y="3890"/>
                    </a:lnTo>
                    <a:lnTo>
                      <a:pt x="5735"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6" name="Google Shape;94;p15"/>
              <p:cNvSpPr/>
              <p:nvPr/>
            </p:nvSpPr>
            <p:spPr>
              <a:xfrm>
                <a:off x="2373402" y="3779624"/>
                <a:ext cx="141339" cy="216921"/>
              </a:xfrm>
              <a:custGeom>
                <a:avLst/>
                <a:gdLst/>
                <a:ahLst/>
                <a:cxnLst/>
                <a:rect l="l" t="t" r="r" b="b"/>
                <a:pathLst>
                  <a:path w="5266" h="8082" extrusionOk="0">
                    <a:moveTo>
                      <a:pt x="1" y="0"/>
                    </a:moveTo>
                    <a:lnTo>
                      <a:pt x="1" y="3890"/>
                    </a:lnTo>
                    <a:lnTo>
                      <a:pt x="1" y="4192"/>
                    </a:lnTo>
                    <a:lnTo>
                      <a:pt x="1" y="8082"/>
                    </a:lnTo>
                    <a:lnTo>
                      <a:pt x="4595" y="7210"/>
                    </a:lnTo>
                    <a:lnTo>
                      <a:pt x="4863" y="7109"/>
                    </a:lnTo>
                    <a:lnTo>
                      <a:pt x="5232" y="6707"/>
                    </a:lnTo>
                    <a:lnTo>
                      <a:pt x="5266" y="6405"/>
                    </a:lnTo>
                    <a:lnTo>
                      <a:pt x="5266" y="4192"/>
                    </a:lnTo>
                    <a:lnTo>
                      <a:pt x="5266" y="3890"/>
                    </a:lnTo>
                    <a:lnTo>
                      <a:pt x="5266" y="1710"/>
                    </a:lnTo>
                    <a:lnTo>
                      <a:pt x="5232" y="1408"/>
                    </a:lnTo>
                    <a:lnTo>
                      <a:pt x="4863" y="972"/>
                    </a:lnTo>
                    <a:lnTo>
                      <a:pt x="4595" y="872"/>
                    </a:lnTo>
                    <a:lnTo>
                      <a:pt x="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7" name="Google Shape;95;p15"/>
              <p:cNvSpPr/>
              <p:nvPr/>
            </p:nvSpPr>
            <p:spPr>
              <a:xfrm>
                <a:off x="2170004" y="3433088"/>
                <a:ext cx="227737" cy="226852"/>
              </a:xfrm>
              <a:custGeom>
                <a:avLst/>
                <a:gdLst/>
                <a:ahLst/>
                <a:cxnLst/>
                <a:rect l="l" t="t" r="r" b="b"/>
                <a:pathLst>
                  <a:path w="8485" h="8452" extrusionOk="0">
                    <a:moveTo>
                      <a:pt x="4125" y="1"/>
                    </a:moveTo>
                    <a:lnTo>
                      <a:pt x="3890" y="135"/>
                    </a:lnTo>
                    <a:lnTo>
                      <a:pt x="0" y="2750"/>
                    </a:lnTo>
                    <a:lnTo>
                      <a:pt x="2750" y="5500"/>
                    </a:lnTo>
                    <a:lnTo>
                      <a:pt x="2985" y="5701"/>
                    </a:lnTo>
                    <a:lnTo>
                      <a:pt x="5735" y="8451"/>
                    </a:lnTo>
                    <a:lnTo>
                      <a:pt x="8350" y="4595"/>
                    </a:lnTo>
                    <a:lnTo>
                      <a:pt x="8484" y="4326"/>
                    </a:lnTo>
                    <a:lnTo>
                      <a:pt x="8451" y="3790"/>
                    </a:lnTo>
                    <a:lnTo>
                      <a:pt x="8250" y="3555"/>
                    </a:lnTo>
                    <a:lnTo>
                      <a:pt x="6707" y="1979"/>
                    </a:lnTo>
                    <a:lnTo>
                      <a:pt x="6472" y="1778"/>
                    </a:lnTo>
                    <a:lnTo>
                      <a:pt x="4930" y="202"/>
                    </a:lnTo>
                    <a:lnTo>
                      <a:pt x="4695" y="34"/>
                    </a:lnTo>
                    <a:lnTo>
                      <a:pt x="4125"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88" name="Google Shape;96;p15"/>
              <p:cNvSpPr/>
              <p:nvPr/>
            </p:nvSpPr>
            <p:spPr>
              <a:xfrm>
                <a:off x="1456260" y="3401604"/>
                <a:ext cx="972064" cy="972950"/>
              </a:xfrm>
              <a:custGeom>
                <a:avLst/>
                <a:gdLst/>
                <a:ahLst/>
                <a:cxnLst/>
                <a:rect l="l" t="t" r="r" b="b"/>
                <a:pathLst>
                  <a:path w="36217" h="36250" extrusionOk="0">
                    <a:moveTo>
                      <a:pt x="18108" y="8216"/>
                    </a:moveTo>
                    <a:lnTo>
                      <a:pt x="19114" y="8249"/>
                    </a:lnTo>
                    <a:lnTo>
                      <a:pt x="21059" y="8652"/>
                    </a:lnTo>
                    <a:lnTo>
                      <a:pt x="22837" y="9389"/>
                    </a:lnTo>
                    <a:lnTo>
                      <a:pt x="24413" y="10462"/>
                    </a:lnTo>
                    <a:lnTo>
                      <a:pt x="25754" y="11804"/>
                    </a:lnTo>
                    <a:lnTo>
                      <a:pt x="26827" y="13413"/>
                    </a:lnTo>
                    <a:lnTo>
                      <a:pt x="27598" y="15191"/>
                    </a:lnTo>
                    <a:lnTo>
                      <a:pt x="28001" y="17102"/>
                    </a:lnTo>
                    <a:lnTo>
                      <a:pt x="28034" y="18142"/>
                    </a:lnTo>
                    <a:lnTo>
                      <a:pt x="28001" y="19148"/>
                    </a:lnTo>
                    <a:lnTo>
                      <a:pt x="27598" y="21092"/>
                    </a:lnTo>
                    <a:lnTo>
                      <a:pt x="26827" y="22870"/>
                    </a:lnTo>
                    <a:lnTo>
                      <a:pt x="25754" y="24446"/>
                    </a:lnTo>
                    <a:lnTo>
                      <a:pt x="24413" y="25787"/>
                    </a:lnTo>
                    <a:lnTo>
                      <a:pt x="22837" y="26860"/>
                    </a:lnTo>
                    <a:lnTo>
                      <a:pt x="21059" y="27631"/>
                    </a:lnTo>
                    <a:lnTo>
                      <a:pt x="19114" y="28034"/>
                    </a:lnTo>
                    <a:lnTo>
                      <a:pt x="18108" y="28067"/>
                    </a:lnTo>
                    <a:lnTo>
                      <a:pt x="17069" y="28034"/>
                    </a:lnTo>
                    <a:lnTo>
                      <a:pt x="15158" y="27631"/>
                    </a:lnTo>
                    <a:lnTo>
                      <a:pt x="13380" y="26860"/>
                    </a:lnTo>
                    <a:lnTo>
                      <a:pt x="11804" y="25787"/>
                    </a:lnTo>
                    <a:lnTo>
                      <a:pt x="10429" y="24446"/>
                    </a:lnTo>
                    <a:lnTo>
                      <a:pt x="9356" y="22870"/>
                    </a:lnTo>
                    <a:lnTo>
                      <a:pt x="8619" y="21092"/>
                    </a:lnTo>
                    <a:lnTo>
                      <a:pt x="8216" y="19148"/>
                    </a:lnTo>
                    <a:lnTo>
                      <a:pt x="8183" y="18142"/>
                    </a:lnTo>
                    <a:lnTo>
                      <a:pt x="8216" y="17102"/>
                    </a:lnTo>
                    <a:lnTo>
                      <a:pt x="8619" y="15191"/>
                    </a:lnTo>
                    <a:lnTo>
                      <a:pt x="9356" y="13413"/>
                    </a:lnTo>
                    <a:lnTo>
                      <a:pt x="10429" y="11804"/>
                    </a:lnTo>
                    <a:lnTo>
                      <a:pt x="11804" y="10462"/>
                    </a:lnTo>
                    <a:lnTo>
                      <a:pt x="13380" y="9389"/>
                    </a:lnTo>
                    <a:lnTo>
                      <a:pt x="15158" y="8652"/>
                    </a:lnTo>
                    <a:lnTo>
                      <a:pt x="17069" y="8249"/>
                    </a:lnTo>
                    <a:lnTo>
                      <a:pt x="18108" y="8216"/>
                    </a:lnTo>
                    <a:close/>
                    <a:moveTo>
                      <a:pt x="18108" y="0"/>
                    </a:moveTo>
                    <a:lnTo>
                      <a:pt x="17170" y="34"/>
                    </a:lnTo>
                    <a:lnTo>
                      <a:pt x="15325" y="201"/>
                    </a:lnTo>
                    <a:lnTo>
                      <a:pt x="13581" y="570"/>
                    </a:lnTo>
                    <a:lnTo>
                      <a:pt x="11871" y="1107"/>
                    </a:lnTo>
                    <a:lnTo>
                      <a:pt x="10262" y="1811"/>
                    </a:lnTo>
                    <a:lnTo>
                      <a:pt x="8719" y="2649"/>
                    </a:lnTo>
                    <a:lnTo>
                      <a:pt x="7244" y="3622"/>
                    </a:lnTo>
                    <a:lnTo>
                      <a:pt x="5902" y="4728"/>
                    </a:lnTo>
                    <a:lnTo>
                      <a:pt x="4695" y="5935"/>
                    </a:lnTo>
                    <a:lnTo>
                      <a:pt x="3589" y="7277"/>
                    </a:lnTo>
                    <a:lnTo>
                      <a:pt x="2616" y="8719"/>
                    </a:lnTo>
                    <a:lnTo>
                      <a:pt x="1778" y="10261"/>
                    </a:lnTo>
                    <a:lnTo>
                      <a:pt x="1074" y="11904"/>
                    </a:lnTo>
                    <a:lnTo>
                      <a:pt x="537" y="13615"/>
                    </a:lnTo>
                    <a:lnTo>
                      <a:pt x="202" y="15358"/>
                    </a:lnTo>
                    <a:lnTo>
                      <a:pt x="0" y="17203"/>
                    </a:lnTo>
                    <a:lnTo>
                      <a:pt x="0" y="18142"/>
                    </a:lnTo>
                    <a:lnTo>
                      <a:pt x="0" y="19080"/>
                    </a:lnTo>
                    <a:lnTo>
                      <a:pt x="202" y="20891"/>
                    </a:lnTo>
                    <a:lnTo>
                      <a:pt x="537" y="22669"/>
                    </a:lnTo>
                    <a:lnTo>
                      <a:pt x="1074" y="24379"/>
                    </a:lnTo>
                    <a:lnTo>
                      <a:pt x="1778" y="25988"/>
                    </a:lnTo>
                    <a:lnTo>
                      <a:pt x="2616" y="27531"/>
                    </a:lnTo>
                    <a:lnTo>
                      <a:pt x="3589" y="28973"/>
                    </a:lnTo>
                    <a:lnTo>
                      <a:pt x="4695" y="30314"/>
                    </a:lnTo>
                    <a:lnTo>
                      <a:pt x="5902" y="31555"/>
                    </a:lnTo>
                    <a:lnTo>
                      <a:pt x="7244" y="32661"/>
                    </a:lnTo>
                    <a:lnTo>
                      <a:pt x="8719" y="33634"/>
                    </a:lnTo>
                    <a:lnTo>
                      <a:pt x="10262" y="34472"/>
                    </a:lnTo>
                    <a:lnTo>
                      <a:pt x="11871" y="35143"/>
                    </a:lnTo>
                    <a:lnTo>
                      <a:pt x="13581" y="35680"/>
                    </a:lnTo>
                    <a:lnTo>
                      <a:pt x="15325" y="36048"/>
                    </a:lnTo>
                    <a:lnTo>
                      <a:pt x="17170" y="36250"/>
                    </a:lnTo>
                    <a:lnTo>
                      <a:pt x="19047" y="36250"/>
                    </a:lnTo>
                    <a:lnTo>
                      <a:pt x="20858" y="36048"/>
                    </a:lnTo>
                    <a:lnTo>
                      <a:pt x="22636" y="35680"/>
                    </a:lnTo>
                    <a:lnTo>
                      <a:pt x="24346" y="35143"/>
                    </a:lnTo>
                    <a:lnTo>
                      <a:pt x="25955" y="34472"/>
                    </a:lnTo>
                    <a:lnTo>
                      <a:pt x="27498" y="33634"/>
                    </a:lnTo>
                    <a:lnTo>
                      <a:pt x="28940" y="32661"/>
                    </a:lnTo>
                    <a:lnTo>
                      <a:pt x="30281" y="31555"/>
                    </a:lnTo>
                    <a:lnTo>
                      <a:pt x="31522" y="30314"/>
                    </a:lnTo>
                    <a:lnTo>
                      <a:pt x="32628" y="28973"/>
                    </a:lnTo>
                    <a:lnTo>
                      <a:pt x="33601" y="27531"/>
                    </a:lnTo>
                    <a:lnTo>
                      <a:pt x="34439" y="25988"/>
                    </a:lnTo>
                    <a:lnTo>
                      <a:pt x="35143" y="24379"/>
                    </a:lnTo>
                    <a:lnTo>
                      <a:pt x="35646" y="22669"/>
                    </a:lnTo>
                    <a:lnTo>
                      <a:pt x="36015" y="20891"/>
                    </a:lnTo>
                    <a:lnTo>
                      <a:pt x="36217" y="19080"/>
                    </a:lnTo>
                    <a:lnTo>
                      <a:pt x="36217" y="18142"/>
                    </a:lnTo>
                    <a:lnTo>
                      <a:pt x="36217" y="17203"/>
                    </a:lnTo>
                    <a:lnTo>
                      <a:pt x="36015" y="15358"/>
                    </a:lnTo>
                    <a:lnTo>
                      <a:pt x="35646" y="13615"/>
                    </a:lnTo>
                    <a:lnTo>
                      <a:pt x="35143" y="11904"/>
                    </a:lnTo>
                    <a:lnTo>
                      <a:pt x="34439" y="10261"/>
                    </a:lnTo>
                    <a:lnTo>
                      <a:pt x="33601" y="8719"/>
                    </a:lnTo>
                    <a:lnTo>
                      <a:pt x="32628" y="7277"/>
                    </a:lnTo>
                    <a:lnTo>
                      <a:pt x="31522" y="5935"/>
                    </a:lnTo>
                    <a:lnTo>
                      <a:pt x="30281" y="4728"/>
                    </a:lnTo>
                    <a:lnTo>
                      <a:pt x="28940" y="3622"/>
                    </a:lnTo>
                    <a:lnTo>
                      <a:pt x="27498" y="2649"/>
                    </a:lnTo>
                    <a:lnTo>
                      <a:pt x="25955" y="1811"/>
                    </a:lnTo>
                    <a:lnTo>
                      <a:pt x="24346" y="1107"/>
                    </a:lnTo>
                    <a:lnTo>
                      <a:pt x="22636" y="570"/>
                    </a:lnTo>
                    <a:lnTo>
                      <a:pt x="20858" y="201"/>
                    </a:lnTo>
                    <a:lnTo>
                      <a:pt x="19047" y="34"/>
                    </a:lnTo>
                    <a:lnTo>
                      <a:pt x="181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26" name="Google Shape;97;p15"/>
            <p:cNvSpPr/>
            <p:nvPr/>
          </p:nvSpPr>
          <p:spPr>
            <a:xfrm>
              <a:off x="1609278" y="3555507"/>
              <a:ext cx="665149" cy="665149"/>
            </a:xfrm>
            <a:custGeom>
              <a:avLst/>
              <a:gdLst/>
              <a:ahLst/>
              <a:cxnLst/>
              <a:rect l="l" t="t" r="r" b="b"/>
              <a:pathLst>
                <a:path w="24782" h="24782" extrusionOk="0">
                  <a:moveTo>
                    <a:pt x="12407" y="2482"/>
                  </a:moveTo>
                  <a:lnTo>
                    <a:pt x="13413" y="2515"/>
                  </a:lnTo>
                  <a:lnTo>
                    <a:pt x="15358" y="2918"/>
                  </a:lnTo>
                  <a:lnTo>
                    <a:pt x="17136" y="3655"/>
                  </a:lnTo>
                  <a:lnTo>
                    <a:pt x="18712" y="4728"/>
                  </a:lnTo>
                  <a:lnTo>
                    <a:pt x="20053" y="6070"/>
                  </a:lnTo>
                  <a:lnTo>
                    <a:pt x="21126" y="7679"/>
                  </a:lnTo>
                  <a:lnTo>
                    <a:pt x="21897" y="9457"/>
                  </a:lnTo>
                  <a:lnTo>
                    <a:pt x="22300" y="11368"/>
                  </a:lnTo>
                  <a:lnTo>
                    <a:pt x="22333" y="12408"/>
                  </a:lnTo>
                  <a:lnTo>
                    <a:pt x="22300" y="13414"/>
                  </a:lnTo>
                  <a:lnTo>
                    <a:pt x="21897" y="15358"/>
                  </a:lnTo>
                  <a:lnTo>
                    <a:pt x="21126" y="17136"/>
                  </a:lnTo>
                  <a:lnTo>
                    <a:pt x="20053" y="18712"/>
                  </a:lnTo>
                  <a:lnTo>
                    <a:pt x="18712" y="20053"/>
                  </a:lnTo>
                  <a:lnTo>
                    <a:pt x="17136" y="21126"/>
                  </a:lnTo>
                  <a:lnTo>
                    <a:pt x="15358" y="21897"/>
                  </a:lnTo>
                  <a:lnTo>
                    <a:pt x="13413" y="22300"/>
                  </a:lnTo>
                  <a:lnTo>
                    <a:pt x="12407" y="22333"/>
                  </a:lnTo>
                  <a:lnTo>
                    <a:pt x="11368" y="22300"/>
                  </a:lnTo>
                  <a:lnTo>
                    <a:pt x="9457" y="21897"/>
                  </a:lnTo>
                  <a:lnTo>
                    <a:pt x="7679" y="21126"/>
                  </a:lnTo>
                  <a:lnTo>
                    <a:pt x="6103" y="20053"/>
                  </a:lnTo>
                  <a:lnTo>
                    <a:pt x="4728" y="18712"/>
                  </a:lnTo>
                  <a:lnTo>
                    <a:pt x="3655" y="17136"/>
                  </a:lnTo>
                  <a:lnTo>
                    <a:pt x="2918" y="15358"/>
                  </a:lnTo>
                  <a:lnTo>
                    <a:pt x="2515" y="13414"/>
                  </a:lnTo>
                  <a:lnTo>
                    <a:pt x="2482" y="12408"/>
                  </a:lnTo>
                  <a:lnTo>
                    <a:pt x="2515" y="11368"/>
                  </a:lnTo>
                  <a:lnTo>
                    <a:pt x="2918" y="9457"/>
                  </a:lnTo>
                  <a:lnTo>
                    <a:pt x="3655" y="7679"/>
                  </a:lnTo>
                  <a:lnTo>
                    <a:pt x="4728" y="6070"/>
                  </a:lnTo>
                  <a:lnTo>
                    <a:pt x="6103" y="4728"/>
                  </a:lnTo>
                  <a:lnTo>
                    <a:pt x="7679" y="3655"/>
                  </a:lnTo>
                  <a:lnTo>
                    <a:pt x="9457" y="2918"/>
                  </a:lnTo>
                  <a:lnTo>
                    <a:pt x="11368" y="2515"/>
                  </a:lnTo>
                  <a:lnTo>
                    <a:pt x="12407" y="2482"/>
                  </a:lnTo>
                  <a:close/>
                  <a:moveTo>
                    <a:pt x="12407" y="0"/>
                  </a:moveTo>
                  <a:lnTo>
                    <a:pt x="11133" y="67"/>
                  </a:lnTo>
                  <a:lnTo>
                    <a:pt x="8719" y="537"/>
                  </a:lnTo>
                  <a:lnTo>
                    <a:pt x="6506" y="1476"/>
                  </a:lnTo>
                  <a:lnTo>
                    <a:pt x="4527" y="2817"/>
                  </a:lnTo>
                  <a:lnTo>
                    <a:pt x="2817" y="4494"/>
                  </a:lnTo>
                  <a:lnTo>
                    <a:pt x="1476" y="6472"/>
                  </a:lnTo>
                  <a:lnTo>
                    <a:pt x="537" y="8719"/>
                  </a:lnTo>
                  <a:lnTo>
                    <a:pt x="67" y="11133"/>
                  </a:lnTo>
                  <a:lnTo>
                    <a:pt x="0" y="12408"/>
                  </a:lnTo>
                  <a:lnTo>
                    <a:pt x="67" y="13682"/>
                  </a:lnTo>
                  <a:lnTo>
                    <a:pt x="537" y="16096"/>
                  </a:lnTo>
                  <a:lnTo>
                    <a:pt x="1476" y="18309"/>
                  </a:lnTo>
                  <a:lnTo>
                    <a:pt x="2817" y="20288"/>
                  </a:lnTo>
                  <a:lnTo>
                    <a:pt x="4527" y="21965"/>
                  </a:lnTo>
                  <a:lnTo>
                    <a:pt x="6506" y="23306"/>
                  </a:lnTo>
                  <a:lnTo>
                    <a:pt x="8719" y="24245"/>
                  </a:lnTo>
                  <a:lnTo>
                    <a:pt x="11133" y="24748"/>
                  </a:lnTo>
                  <a:lnTo>
                    <a:pt x="12407" y="24781"/>
                  </a:lnTo>
                  <a:lnTo>
                    <a:pt x="13682" y="24748"/>
                  </a:lnTo>
                  <a:lnTo>
                    <a:pt x="16096" y="24245"/>
                  </a:lnTo>
                  <a:lnTo>
                    <a:pt x="18309" y="23306"/>
                  </a:lnTo>
                  <a:lnTo>
                    <a:pt x="20288" y="21965"/>
                  </a:lnTo>
                  <a:lnTo>
                    <a:pt x="21965" y="20288"/>
                  </a:lnTo>
                  <a:lnTo>
                    <a:pt x="23306" y="18309"/>
                  </a:lnTo>
                  <a:lnTo>
                    <a:pt x="24245" y="16096"/>
                  </a:lnTo>
                  <a:lnTo>
                    <a:pt x="24748" y="13682"/>
                  </a:lnTo>
                  <a:lnTo>
                    <a:pt x="24781" y="12408"/>
                  </a:lnTo>
                  <a:lnTo>
                    <a:pt x="24748" y="11133"/>
                  </a:lnTo>
                  <a:lnTo>
                    <a:pt x="24245" y="8719"/>
                  </a:lnTo>
                  <a:lnTo>
                    <a:pt x="23306" y="6472"/>
                  </a:lnTo>
                  <a:lnTo>
                    <a:pt x="21965" y="4494"/>
                  </a:lnTo>
                  <a:lnTo>
                    <a:pt x="20288" y="2817"/>
                  </a:lnTo>
                  <a:lnTo>
                    <a:pt x="18309" y="1476"/>
                  </a:lnTo>
                  <a:lnTo>
                    <a:pt x="16096" y="537"/>
                  </a:lnTo>
                  <a:lnTo>
                    <a:pt x="13682" y="67"/>
                  </a:lnTo>
                  <a:lnTo>
                    <a:pt x="1240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7" name="Google Shape;98;p15"/>
            <p:cNvSpPr/>
            <p:nvPr/>
          </p:nvSpPr>
          <p:spPr>
            <a:xfrm>
              <a:off x="3238014" y="1925843"/>
              <a:ext cx="122948" cy="188718"/>
            </a:xfrm>
            <a:custGeom>
              <a:avLst/>
              <a:gdLst/>
              <a:ahLst/>
              <a:cxnLst/>
              <a:rect l="l" t="t" r="r" b="b"/>
              <a:pathLst>
                <a:path w="5266" h="8083" extrusionOk="0">
                  <a:moveTo>
                    <a:pt x="1" y="1"/>
                  </a:moveTo>
                  <a:lnTo>
                    <a:pt x="1" y="3891"/>
                  </a:lnTo>
                  <a:lnTo>
                    <a:pt x="1" y="4193"/>
                  </a:lnTo>
                  <a:lnTo>
                    <a:pt x="1" y="8082"/>
                  </a:lnTo>
                  <a:lnTo>
                    <a:pt x="4595" y="7177"/>
                  </a:lnTo>
                  <a:lnTo>
                    <a:pt x="4863" y="7110"/>
                  </a:lnTo>
                  <a:lnTo>
                    <a:pt x="5232" y="6674"/>
                  </a:lnTo>
                  <a:lnTo>
                    <a:pt x="5266" y="6372"/>
                  </a:lnTo>
                  <a:lnTo>
                    <a:pt x="5266" y="4193"/>
                  </a:lnTo>
                  <a:lnTo>
                    <a:pt x="5266" y="3891"/>
                  </a:lnTo>
                  <a:lnTo>
                    <a:pt x="5266" y="1678"/>
                  </a:lnTo>
                  <a:lnTo>
                    <a:pt x="5232" y="1376"/>
                  </a:lnTo>
                  <a:lnTo>
                    <a:pt x="4863" y="940"/>
                  </a:lnTo>
                  <a:lnTo>
                    <a:pt x="4595" y="873"/>
                  </a:lnTo>
                  <a:lnTo>
                    <a:pt x="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28" name="Google Shape;99;p15"/>
            <p:cNvSpPr/>
            <p:nvPr/>
          </p:nvSpPr>
          <p:spPr>
            <a:xfrm>
              <a:off x="2956647" y="1690609"/>
              <a:ext cx="665149" cy="665149"/>
            </a:xfrm>
            <a:custGeom>
              <a:avLst/>
              <a:gdLst/>
              <a:ahLst/>
              <a:cxnLst/>
              <a:rect l="l" t="t" r="r" b="b"/>
              <a:pathLst>
                <a:path w="24782" h="24782" extrusionOk="0">
                  <a:moveTo>
                    <a:pt x="12374" y="2448"/>
                  </a:moveTo>
                  <a:lnTo>
                    <a:pt x="13414" y="2482"/>
                  </a:lnTo>
                  <a:lnTo>
                    <a:pt x="15325" y="2884"/>
                  </a:lnTo>
                  <a:lnTo>
                    <a:pt x="17103" y="3655"/>
                  </a:lnTo>
                  <a:lnTo>
                    <a:pt x="18712" y="4728"/>
                  </a:lnTo>
                  <a:lnTo>
                    <a:pt x="20054" y="6070"/>
                  </a:lnTo>
                  <a:lnTo>
                    <a:pt x="21127" y="7646"/>
                  </a:lnTo>
                  <a:lnTo>
                    <a:pt x="21864" y="9423"/>
                  </a:lnTo>
                  <a:lnTo>
                    <a:pt x="22267" y="11368"/>
                  </a:lnTo>
                  <a:lnTo>
                    <a:pt x="22300" y="12374"/>
                  </a:lnTo>
                  <a:lnTo>
                    <a:pt x="22267" y="13380"/>
                  </a:lnTo>
                  <a:lnTo>
                    <a:pt x="21864" y="15325"/>
                  </a:lnTo>
                  <a:lnTo>
                    <a:pt x="21127" y="17102"/>
                  </a:lnTo>
                  <a:lnTo>
                    <a:pt x="20054" y="18678"/>
                  </a:lnTo>
                  <a:lnTo>
                    <a:pt x="18712" y="20053"/>
                  </a:lnTo>
                  <a:lnTo>
                    <a:pt x="17103" y="21126"/>
                  </a:lnTo>
                  <a:lnTo>
                    <a:pt x="15325" y="21864"/>
                  </a:lnTo>
                  <a:lnTo>
                    <a:pt x="13414" y="22266"/>
                  </a:lnTo>
                  <a:lnTo>
                    <a:pt x="12374" y="22300"/>
                  </a:lnTo>
                  <a:lnTo>
                    <a:pt x="11368" y="22266"/>
                  </a:lnTo>
                  <a:lnTo>
                    <a:pt x="9423" y="21864"/>
                  </a:lnTo>
                  <a:lnTo>
                    <a:pt x="7646" y="21126"/>
                  </a:lnTo>
                  <a:lnTo>
                    <a:pt x="6070" y="20053"/>
                  </a:lnTo>
                  <a:lnTo>
                    <a:pt x="4729" y="18678"/>
                  </a:lnTo>
                  <a:lnTo>
                    <a:pt x="3656" y="17102"/>
                  </a:lnTo>
                  <a:lnTo>
                    <a:pt x="2884" y="15325"/>
                  </a:lnTo>
                  <a:lnTo>
                    <a:pt x="2482" y="13380"/>
                  </a:lnTo>
                  <a:lnTo>
                    <a:pt x="2449" y="12374"/>
                  </a:lnTo>
                  <a:lnTo>
                    <a:pt x="2482" y="11368"/>
                  </a:lnTo>
                  <a:lnTo>
                    <a:pt x="2884" y="9423"/>
                  </a:lnTo>
                  <a:lnTo>
                    <a:pt x="3656" y="7646"/>
                  </a:lnTo>
                  <a:lnTo>
                    <a:pt x="4729" y="6070"/>
                  </a:lnTo>
                  <a:lnTo>
                    <a:pt x="6070" y="4728"/>
                  </a:lnTo>
                  <a:lnTo>
                    <a:pt x="7646" y="3655"/>
                  </a:lnTo>
                  <a:lnTo>
                    <a:pt x="9423" y="2884"/>
                  </a:lnTo>
                  <a:lnTo>
                    <a:pt x="11368" y="2482"/>
                  </a:lnTo>
                  <a:lnTo>
                    <a:pt x="12374" y="2448"/>
                  </a:lnTo>
                  <a:close/>
                  <a:moveTo>
                    <a:pt x="12374" y="0"/>
                  </a:moveTo>
                  <a:lnTo>
                    <a:pt x="11100" y="34"/>
                  </a:lnTo>
                  <a:lnTo>
                    <a:pt x="8686" y="537"/>
                  </a:lnTo>
                  <a:lnTo>
                    <a:pt x="6473" y="1476"/>
                  </a:lnTo>
                  <a:lnTo>
                    <a:pt x="4494" y="2817"/>
                  </a:lnTo>
                  <a:lnTo>
                    <a:pt x="2817" y="4494"/>
                  </a:lnTo>
                  <a:lnTo>
                    <a:pt x="1476" y="6472"/>
                  </a:lnTo>
                  <a:lnTo>
                    <a:pt x="537" y="8685"/>
                  </a:lnTo>
                  <a:lnTo>
                    <a:pt x="34" y="11100"/>
                  </a:lnTo>
                  <a:lnTo>
                    <a:pt x="1" y="12374"/>
                  </a:lnTo>
                  <a:lnTo>
                    <a:pt x="34" y="13648"/>
                  </a:lnTo>
                  <a:lnTo>
                    <a:pt x="537" y="16063"/>
                  </a:lnTo>
                  <a:lnTo>
                    <a:pt x="1476" y="18276"/>
                  </a:lnTo>
                  <a:lnTo>
                    <a:pt x="2817" y="20254"/>
                  </a:lnTo>
                  <a:lnTo>
                    <a:pt x="4494" y="21964"/>
                  </a:lnTo>
                  <a:lnTo>
                    <a:pt x="6473" y="23272"/>
                  </a:lnTo>
                  <a:lnTo>
                    <a:pt x="8686" y="24245"/>
                  </a:lnTo>
                  <a:lnTo>
                    <a:pt x="11100" y="24714"/>
                  </a:lnTo>
                  <a:lnTo>
                    <a:pt x="12374" y="24781"/>
                  </a:lnTo>
                  <a:lnTo>
                    <a:pt x="13649" y="24714"/>
                  </a:lnTo>
                  <a:lnTo>
                    <a:pt x="16063" y="24245"/>
                  </a:lnTo>
                  <a:lnTo>
                    <a:pt x="18310" y="23272"/>
                  </a:lnTo>
                  <a:lnTo>
                    <a:pt x="20288" y="21964"/>
                  </a:lnTo>
                  <a:lnTo>
                    <a:pt x="21965" y="20254"/>
                  </a:lnTo>
                  <a:lnTo>
                    <a:pt x="23306" y="18276"/>
                  </a:lnTo>
                  <a:lnTo>
                    <a:pt x="24245" y="16063"/>
                  </a:lnTo>
                  <a:lnTo>
                    <a:pt x="24715" y="13648"/>
                  </a:lnTo>
                  <a:lnTo>
                    <a:pt x="24782" y="12374"/>
                  </a:lnTo>
                  <a:lnTo>
                    <a:pt x="24715" y="11100"/>
                  </a:lnTo>
                  <a:lnTo>
                    <a:pt x="24245" y="8685"/>
                  </a:lnTo>
                  <a:lnTo>
                    <a:pt x="23306" y="6472"/>
                  </a:lnTo>
                  <a:lnTo>
                    <a:pt x="21965" y="4494"/>
                  </a:lnTo>
                  <a:lnTo>
                    <a:pt x="20288" y="2817"/>
                  </a:lnTo>
                  <a:lnTo>
                    <a:pt x="18310" y="1476"/>
                  </a:lnTo>
                  <a:lnTo>
                    <a:pt x="16063" y="537"/>
                  </a:lnTo>
                  <a:lnTo>
                    <a:pt x="13649" y="34"/>
                  </a:lnTo>
                  <a:lnTo>
                    <a:pt x="1237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nvGrpSpPr>
            <p:cNvPr id="29" name="Google Shape;100;p15"/>
            <p:cNvGrpSpPr/>
            <p:nvPr/>
          </p:nvGrpSpPr>
          <p:grpSpPr>
            <a:xfrm>
              <a:off x="642615" y="2859750"/>
              <a:ext cx="911772" cy="911793"/>
              <a:chOff x="642615" y="2859750"/>
              <a:chExt cx="911772" cy="911793"/>
            </a:xfrm>
          </p:grpSpPr>
          <p:sp>
            <p:nvSpPr>
              <p:cNvPr id="71" name="Google Shape;101;p15"/>
              <p:cNvSpPr/>
              <p:nvPr/>
            </p:nvSpPr>
            <p:spPr>
              <a:xfrm>
                <a:off x="1011619" y="2859750"/>
                <a:ext cx="172850" cy="112540"/>
              </a:xfrm>
              <a:custGeom>
                <a:avLst/>
                <a:gdLst/>
                <a:ahLst/>
                <a:cxnLst/>
                <a:rect l="l" t="t" r="r" b="b"/>
                <a:pathLst>
                  <a:path w="6440" h="4193" extrusionOk="0">
                    <a:moveTo>
                      <a:pt x="1342" y="1"/>
                    </a:moveTo>
                    <a:lnTo>
                      <a:pt x="1141" y="34"/>
                    </a:lnTo>
                    <a:lnTo>
                      <a:pt x="772" y="336"/>
                    </a:lnTo>
                    <a:lnTo>
                      <a:pt x="705" y="537"/>
                    </a:lnTo>
                    <a:lnTo>
                      <a:pt x="1" y="4193"/>
                    </a:lnTo>
                    <a:lnTo>
                      <a:pt x="6439" y="4193"/>
                    </a:lnTo>
                    <a:lnTo>
                      <a:pt x="5735" y="537"/>
                    </a:lnTo>
                    <a:lnTo>
                      <a:pt x="5668" y="336"/>
                    </a:lnTo>
                    <a:lnTo>
                      <a:pt x="5333" y="34"/>
                    </a:lnTo>
                    <a:lnTo>
                      <a:pt x="509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2" name="Google Shape;102;p15"/>
              <p:cNvSpPr/>
              <p:nvPr/>
            </p:nvSpPr>
            <p:spPr>
              <a:xfrm>
                <a:off x="735322" y="2953369"/>
                <a:ext cx="181814" cy="180928"/>
              </a:xfrm>
              <a:custGeom>
                <a:avLst/>
                <a:gdLst/>
                <a:ahLst/>
                <a:cxnLst/>
                <a:rect l="l" t="t" r="r" b="b"/>
                <a:pathLst>
                  <a:path w="6774" h="6741" extrusionOk="0">
                    <a:moveTo>
                      <a:pt x="3454" y="0"/>
                    </a:moveTo>
                    <a:lnTo>
                      <a:pt x="3018" y="34"/>
                    </a:lnTo>
                    <a:lnTo>
                      <a:pt x="2851" y="168"/>
                    </a:lnTo>
                    <a:lnTo>
                      <a:pt x="1610" y="1409"/>
                    </a:lnTo>
                    <a:lnTo>
                      <a:pt x="1442" y="1576"/>
                    </a:lnTo>
                    <a:lnTo>
                      <a:pt x="201" y="2817"/>
                    </a:lnTo>
                    <a:lnTo>
                      <a:pt x="34" y="3018"/>
                    </a:lnTo>
                    <a:lnTo>
                      <a:pt x="0" y="3454"/>
                    </a:lnTo>
                    <a:lnTo>
                      <a:pt x="101" y="3656"/>
                    </a:lnTo>
                    <a:lnTo>
                      <a:pt x="2213" y="6741"/>
                    </a:lnTo>
                    <a:lnTo>
                      <a:pt x="4393" y="4561"/>
                    </a:lnTo>
                    <a:lnTo>
                      <a:pt x="4561" y="4393"/>
                    </a:lnTo>
                    <a:lnTo>
                      <a:pt x="6774" y="2180"/>
                    </a:lnTo>
                    <a:lnTo>
                      <a:pt x="3689" y="101"/>
                    </a:lnTo>
                    <a:lnTo>
                      <a:pt x="3454"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3" name="Google Shape;103;p15"/>
              <p:cNvSpPr/>
              <p:nvPr/>
            </p:nvSpPr>
            <p:spPr>
              <a:xfrm>
                <a:off x="642615" y="3229691"/>
                <a:ext cx="112513" cy="172823"/>
              </a:xfrm>
              <a:custGeom>
                <a:avLst/>
                <a:gdLst/>
                <a:ahLst/>
                <a:cxnLst/>
                <a:rect l="l" t="t" r="r" b="b"/>
                <a:pathLst>
                  <a:path w="4192" h="6439" extrusionOk="0">
                    <a:moveTo>
                      <a:pt x="4192" y="0"/>
                    </a:moveTo>
                    <a:lnTo>
                      <a:pt x="537" y="704"/>
                    </a:lnTo>
                    <a:lnTo>
                      <a:pt x="302" y="771"/>
                    </a:lnTo>
                    <a:lnTo>
                      <a:pt x="34" y="1107"/>
                    </a:lnTo>
                    <a:lnTo>
                      <a:pt x="0" y="1341"/>
                    </a:lnTo>
                    <a:lnTo>
                      <a:pt x="0" y="3085"/>
                    </a:lnTo>
                    <a:lnTo>
                      <a:pt x="0" y="3320"/>
                    </a:lnTo>
                    <a:lnTo>
                      <a:pt x="0" y="5097"/>
                    </a:lnTo>
                    <a:lnTo>
                      <a:pt x="34" y="5332"/>
                    </a:lnTo>
                    <a:lnTo>
                      <a:pt x="302" y="5667"/>
                    </a:lnTo>
                    <a:lnTo>
                      <a:pt x="537" y="5734"/>
                    </a:lnTo>
                    <a:lnTo>
                      <a:pt x="4192" y="6439"/>
                    </a:lnTo>
                    <a:lnTo>
                      <a:pt x="4192" y="3320"/>
                    </a:lnTo>
                    <a:lnTo>
                      <a:pt x="4192" y="3085"/>
                    </a:lnTo>
                    <a:lnTo>
                      <a:pt x="4192"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4" name="Google Shape;104;p15"/>
              <p:cNvSpPr/>
              <p:nvPr/>
            </p:nvSpPr>
            <p:spPr>
              <a:xfrm>
                <a:off x="735322" y="3497907"/>
                <a:ext cx="181814" cy="180928"/>
              </a:xfrm>
              <a:custGeom>
                <a:avLst/>
                <a:gdLst/>
                <a:ahLst/>
                <a:cxnLst/>
                <a:rect l="l" t="t" r="r" b="b"/>
                <a:pathLst>
                  <a:path w="6774" h="6741" extrusionOk="0">
                    <a:moveTo>
                      <a:pt x="2213" y="0"/>
                    </a:moveTo>
                    <a:lnTo>
                      <a:pt x="101" y="3085"/>
                    </a:lnTo>
                    <a:lnTo>
                      <a:pt x="0" y="3286"/>
                    </a:lnTo>
                    <a:lnTo>
                      <a:pt x="34" y="3722"/>
                    </a:lnTo>
                    <a:lnTo>
                      <a:pt x="201" y="3890"/>
                    </a:lnTo>
                    <a:lnTo>
                      <a:pt x="1442" y="5164"/>
                    </a:lnTo>
                    <a:lnTo>
                      <a:pt x="1610" y="5298"/>
                    </a:lnTo>
                    <a:lnTo>
                      <a:pt x="2851" y="6573"/>
                    </a:lnTo>
                    <a:lnTo>
                      <a:pt x="3018" y="6707"/>
                    </a:lnTo>
                    <a:lnTo>
                      <a:pt x="3454" y="6740"/>
                    </a:lnTo>
                    <a:lnTo>
                      <a:pt x="3689" y="6640"/>
                    </a:lnTo>
                    <a:lnTo>
                      <a:pt x="6774" y="4527"/>
                    </a:lnTo>
                    <a:lnTo>
                      <a:pt x="4561" y="2347"/>
                    </a:lnTo>
                    <a:lnTo>
                      <a:pt x="4393" y="2180"/>
                    </a:lnTo>
                    <a:lnTo>
                      <a:pt x="2213"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5" name="Google Shape;105;p15"/>
              <p:cNvSpPr/>
              <p:nvPr/>
            </p:nvSpPr>
            <p:spPr>
              <a:xfrm>
                <a:off x="1011619" y="3659003"/>
                <a:ext cx="172850" cy="112540"/>
              </a:xfrm>
              <a:custGeom>
                <a:avLst/>
                <a:gdLst/>
                <a:ahLst/>
                <a:cxnLst/>
                <a:rect l="l" t="t" r="r" b="b"/>
                <a:pathLst>
                  <a:path w="6440" h="4193" extrusionOk="0">
                    <a:moveTo>
                      <a:pt x="1" y="1"/>
                    </a:moveTo>
                    <a:lnTo>
                      <a:pt x="705" y="3656"/>
                    </a:lnTo>
                    <a:lnTo>
                      <a:pt x="772" y="3890"/>
                    </a:lnTo>
                    <a:lnTo>
                      <a:pt x="1141" y="4192"/>
                    </a:lnTo>
                    <a:lnTo>
                      <a:pt x="5333" y="4192"/>
                    </a:lnTo>
                    <a:lnTo>
                      <a:pt x="5668" y="3890"/>
                    </a:lnTo>
                    <a:lnTo>
                      <a:pt x="5735" y="3656"/>
                    </a:lnTo>
                    <a:lnTo>
                      <a:pt x="6439"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6" name="Google Shape;106;p15"/>
              <p:cNvSpPr/>
              <p:nvPr/>
            </p:nvSpPr>
            <p:spPr>
              <a:xfrm>
                <a:off x="1279836" y="3497907"/>
                <a:ext cx="181841" cy="180928"/>
              </a:xfrm>
              <a:custGeom>
                <a:avLst/>
                <a:gdLst/>
                <a:ahLst/>
                <a:cxnLst/>
                <a:rect l="l" t="t" r="r" b="b"/>
                <a:pathLst>
                  <a:path w="6775" h="6741" extrusionOk="0">
                    <a:moveTo>
                      <a:pt x="4561" y="0"/>
                    </a:moveTo>
                    <a:lnTo>
                      <a:pt x="2348" y="2180"/>
                    </a:lnTo>
                    <a:lnTo>
                      <a:pt x="2181" y="2347"/>
                    </a:lnTo>
                    <a:lnTo>
                      <a:pt x="1" y="4527"/>
                    </a:lnTo>
                    <a:lnTo>
                      <a:pt x="3086" y="6640"/>
                    </a:lnTo>
                    <a:lnTo>
                      <a:pt x="3287" y="6740"/>
                    </a:lnTo>
                    <a:lnTo>
                      <a:pt x="3723" y="6707"/>
                    </a:lnTo>
                    <a:lnTo>
                      <a:pt x="3924" y="6573"/>
                    </a:lnTo>
                    <a:lnTo>
                      <a:pt x="5165" y="5332"/>
                    </a:lnTo>
                    <a:lnTo>
                      <a:pt x="5333" y="5164"/>
                    </a:lnTo>
                    <a:lnTo>
                      <a:pt x="6573" y="3890"/>
                    </a:lnTo>
                    <a:lnTo>
                      <a:pt x="6708" y="3722"/>
                    </a:lnTo>
                    <a:lnTo>
                      <a:pt x="6775" y="3286"/>
                    </a:lnTo>
                    <a:lnTo>
                      <a:pt x="6641" y="3085"/>
                    </a:lnTo>
                    <a:lnTo>
                      <a:pt x="456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7" name="Google Shape;107;p15"/>
              <p:cNvSpPr/>
              <p:nvPr/>
            </p:nvSpPr>
            <p:spPr>
              <a:xfrm>
                <a:off x="1441846" y="3229691"/>
                <a:ext cx="112540" cy="172823"/>
              </a:xfrm>
              <a:custGeom>
                <a:avLst/>
                <a:gdLst/>
                <a:ahLst/>
                <a:cxnLst/>
                <a:rect l="l" t="t" r="r" b="b"/>
                <a:pathLst>
                  <a:path w="4193" h="6439" extrusionOk="0">
                    <a:moveTo>
                      <a:pt x="1" y="0"/>
                    </a:moveTo>
                    <a:lnTo>
                      <a:pt x="1" y="3085"/>
                    </a:lnTo>
                    <a:lnTo>
                      <a:pt x="1" y="3320"/>
                    </a:lnTo>
                    <a:lnTo>
                      <a:pt x="1" y="6439"/>
                    </a:lnTo>
                    <a:lnTo>
                      <a:pt x="3656" y="5734"/>
                    </a:lnTo>
                    <a:lnTo>
                      <a:pt x="3891" y="5667"/>
                    </a:lnTo>
                    <a:lnTo>
                      <a:pt x="4159" y="5332"/>
                    </a:lnTo>
                    <a:lnTo>
                      <a:pt x="4193" y="5097"/>
                    </a:lnTo>
                    <a:lnTo>
                      <a:pt x="4193" y="3320"/>
                    </a:lnTo>
                    <a:lnTo>
                      <a:pt x="4193" y="3085"/>
                    </a:lnTo>
                    <a:lnTo>
                      <a:pt x="4193" y="1341"/>
                    </a:lnTo>
                    <a:lnTo>
                      <a:pt x="4159" y="1107"/>
                    </a:lnTo>
                    <a:lnTo>
                      <a:pt x="3891" y="771"/>
                    </a:lnTo>
                    <a:lnTo>
                      <a:pt x="3656" y="704"/>
                    </a:lnTo>
                    <a:lnTo>
                      <a:pt x="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8" name="Google Shape;108;p15"/>
              <p:cNvSpPr/>
              <p:nvPr/>
            </p:nvSpPr>
            <p:spPr>
              <a:xfrm>
                <a:off x="1279836" y="2953369"/>
                <a:ext cx="181841" cy="180928"/>
              </a:xfrm>
              <a:custGeom>
                <a:avLst/>
                <a:gdLst/>
                <a:ahLst/>
                <a:cxnLst/>
                <a:rect l="l" t="t" r="r" b="b"/>
                <a:pathLst>
                  <a:path w="6775" h="6741" extrusionOk="0">
                    <a:moveTo>
                      <a:pt x="3287" y="0"/>
                    </a:moveTo>
                    <a:lnTo>
                      <a:pt x="3086" y="101"/>
                    </a:lnTo>
                    <a:lnTo>
                      <a:pt x="1" y="2180"/>
                    </a:lnTo>
                    <a:lnTo>
                      <a:pt x="2181" y="4393"/>
                    </a:lnTo>
                    <a:lnTo>
                      <a:pt x="2382" y="4561"/>
                    </a:lnTo>
                    <a:lnTo>
                      <a:pt x="4561" y="6741"/>
                    </a:lnTo>
                    <a:lnTo>
                      <a:pt x="6641" y="3656"/>
                    </a:lnTo>
                    <a:lnTo>
                      <a:pt x="6775" y="3454"/>
                    </a:lnTo>
                    <a:lnTo>
                      <a:pt x="6708" y="3018"/>
                    </a:lnTo>
                    <a:lnTo>
                      <a:pt x="6573" y="2817"/>
                    </a:lnTo>
                    <a:lnTo>
                      <a:pt x="5333" y="1576"/>
                    </a:lnTo>
                    <a:lnTo>
                      <a:pt x="5165" y="1409"/>
                    </a:lnTo>
                    <a:lnTo>
                      <a:pt x="3924" y="168"/>
                    </a:lnTo>
                    <a:lnTo>
                      <a:pt x="3723" y="34"/>
                    </a:lnTo>
                    <a:lnTo>
                      <a:pt x="3287"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9" name="Google Shape;109;p15"/>
              <p:cNvSpPr/>
              <p:nvPr/>
            </p:nvSpPr>
            <p:spPr>
              <a:xfrm>
                <a:off x="711004" y="2929052"/>
                <a:ext cx="774978" cy="774066"/>
              </a:xfrm>
              <a:custGeom>
                <a:avLst/>
                <a:gdLst/>
                <a:ahLst/>
                <a:cxnLst/>
                <a:rect l="l" t="t" r="r" b="b"/>
                <a:pathLst>
                  <a:path w="28874" h="28840" extrusionOk="0">
                    <a:moveTo>
                      <a:pt x="14420" y="6506"/>
                    </a:moveTo>
                    <a:lnTo>
                      <a:pt x="15225" y="6540"/>
                    </a:lnTo>
                    <a:lnTo>
                      <a:pt x="16768" y="6875"/>
                    </a:lnTo>
                    <a:lnTo>
                      <a:pt x="18209" y="7445"/>
                    </a:lnTo>
                    <a:lnTo>
                      <a:pt x="19450" y="8317"/>
                    </a:lnTo>
                    <a:lnTo>
                      <a:pt x="20523" y="9390"/>
                    </a:lnTo>
                    <a:lnTo>
                      <a:pt x="21395" y="10631"/>
                    </a:lnTo>
                    <a:lnTo>
                      <a:pt x="21999" y="12073"/>
                    </a:lnTo>
                    <a:lnTo>
                      <a:pt x="22301" y="13616"/>
                    </a:lnTo>
                    <a:lnTo>
                      <a:pt x="22334" y="14420"/>
                    </a:lnTo>
                    <a:lnTo>
                      <a:pt x="22301" y="15225"/>
                    </a:lnTo>
                    <a:lnTo>
                      <a:pt x="21999" y="16768"/>
                    </a:lnTo>
                    <a:lnTo>
                      <a:pt x="21395" y="18176"/>
                    </a:lnTo>
                    <a:lnTo>
                      <a:pt x="20523" y="19450"/>
                    </a:lnTo>
                    <a:lnTo>
                      <a:pt x="19450" y="20523"/>
                    </a:lnTo>
                    <a:lnTo>
                      <a:pt x="18209" y="21362"/>
                    </a:lnTo>
                    <a:lnTo>
                      <a:pt x="16768" y="21965"/>
                    </a:lnTo>
                    <a:lnTo>
                      <a:pt x="15225" y="22301"/>
                    </a:lnTo>
                    <a:lnTo>
                      <a:pt x="13615" y="22301"/>
                    </a:lnTo>
                    <a:lnTo>
                      <a:pt x="12073" y="21965"/>
                    </a:lnTo>
                    <a:lnTo>
                      <a:pt x="10664" y="21362"/>
                    </a:lnTo>
                    <a:lnTo>
                      <a:pt x="9390" y="20523"/>
                    </a:lnTo>
                    <a:lnTo>
                      <a:pt x="8317" y="19450"/>
                    </a:lnTo>
                    <a:lnTo>
                      <a:pt x="7479" y="18176"/>
                    </a:lnTo>
                    <a:lnTo>
                      <a:pt x="6875" y="16768"/>
                    </a:lnTo>
                    <a:lnTo>
                      <a:pt x="6573" y="15225"/>
                    </a:lnTo>
                    <a:lnTo>
                      <a:pt x="6540" y="14420"/>
                    </a:lnTo>
                    <a:lnTo>
                      <a:pt x="6573" y="13616"/>
                    </a:lnTo>
                    <a:lnTo>
                      <a:pt x="6875" y="12073"/>
                    </a:lnTo>
                    <a:lnTo>
                      <a:pt x="7479" y="10631"/>
                    </a:lnTo>
                    <a:lnTo>
                      <a:pt x="8317" y="9390"/>
                    </a:lnTo>
                    <a:lnTo>
                      <a:pt x="9390" y="8317"/>
                    </a:lnTo>
                    <a:lnTo>
                      <a:pt x="10664" y="7445"/>
                    </a:lnTo>
                    <a:lnTo>
                      <a:pt x="12073" y="6875"/>
                    </a:lnTo>
                    <a:lnTo>
                      <a:pt x="13615" y="6540"/>
                    </a:lnTo>
                    <a:lnTo>
                      <a:pt x="14420" y="6506"/>
                    </a:lnTo>
                    <a:close/>
                    <a:moveTo>
                      <a:pt x="14420" y="1"/>
                    </a:moveTo>
                    <a:lnTo>
                      <a:pt x="12945" y="35"/>
                    </a:lnTo>
                    <a:lnTo>
                      <a:pt x="10128" y="605"/>
                    </a:lnTo>
                    <a:lnTo>
                      <a:pt x="7546" y="1711"/>
                    </a:lnTo>
                    <a:lnTo>
                      <a:pt x="5232" y="3254"/>
                    </a:lnTo>
                    <a:lnTo>
                      <a:pt x="3287" y="5232"/>
                    </a:lnTo>
                    <a:lnTo>
                      <a:pt x="1711" y="7512"/>
                    </a:lnTo>
                    <a:lnTo>
                      <a:pt x="638" y="10128"/>
                    </a:lnTo>
                    <a:lnTo>
                      <a:pt x="34" y="12945"/>
                    </a:lnTo>
                    <a:lnTo>
                      <a:pt x="1" y="14420"/>
                    </a:lnTo>
                    <a:lnTo>
                      <a:pt x="34" y="15896"/>
                    </a:lnTo>
                    <a:lnTo>
                      <a:pt x="638" y="18713"/>
                    </a:lnTo>
                    <a:lnTo>
                      <a:pt x="1711" y="21295"/>
                    </a:lnTo>
                    <a:lnTo>
                      <a:pt x="3287" y="23608"/>
                    </a:lnTo>
                    <a:lnTo>
                      <a:pt x="5232" y="25553"/>
                    </a:lnTo>
                    <a:lnTo>
                      <a:pt x="7546" y="27129"/>
                    </a:lnTo>
                    <a:lnTo>
                      <a:pt x="10128" y="28203"/>
                    </a:lnTo>
                    <a:lnTo>
                      <a:pt x="12945" y="28806"/>
                    </a:lnTo>
                    <a:lnTo>
                      <a:pt x="14420" y="28840"/>
                    </a:lnTo>
                    <a:lnTo>
                      <a:pt x="15929" y="28806"/>
                    </a:lnTo>
                    <a:lnTo>
                      <a:pt x="18746" y="28203"/>
                    </a:lnTo>
                    <a:lnTo>
                      <a:pt x="21328" y="27129"/>
                    </a:lnTo>
                    <a:lnTo>
                      <a:pt x="23608" y="25553"/>
                    </a:lnTo>
                    <a:lnTo>
                      <a:pt x="25587" y="23608"/>
                    </a:lnTo>
                    <a:lnTo>
                      <a:pt x="27129" y="21295"/>
                    </a:lnTo>
                    <a:lnTo>
                      <a:pt x="28236" y="18713"/>
                    </a:lnTo>
                    <a:lnTo>
                      <a:pt x="28806" y="15896"/>
                    </a:lnTo>
                    <a:lnTo>
                      <a:pt x="28873" y="14420"/>
                    </a:lnTo>
                    <a:lnTo>
                      <a:pt x="28806" y="12945"/>
                    </a:lnTo>
                    <a:lnTo>
                      <a:pt x="28236" y="10128"/>
                    </a:lnTo>
                    <a:lnTo>
                      <a:pt x="27129" y="7512"/>
                    </a:lnTo>
                    <a:lnTo>
                      <a:pt x="25587" y="5232"/>
                    </a:lnTo>
                    <a:lnTo>
                      <a:pt x="23608" y="3254"/>
                    </a:lnTo>
                    <a:lnTo>
                      <a:pt x="21328" y="1711"/>
                    </a:lnTo>
                    <a:lnTo>
                      <a:pt x="18746" y="605"/>
                    </a:lnTo>
                    <a:lnTo>
                      <a:pt x="15929" y="35"/>
                    </a:lnTo>
                    <a:lnTo>
                      <a:pt x="1442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
          <p:nvSpPr>
            <p:cNvPr id="30" name="Google Shape;110;p15"/>
            <p:cNvSpPr/>
            <p:nvPr/>
          </p:nvSpPr>
          <p:spPr>
            <a:xfrm>
              <a:off x="833424" y="3051471"/>
              <a:ext cx="530144" cy="529258"/>
            </a:xfrm>
            <a:custGeom>
              <a:avLst/>
              <a:gdLst/>
              <a:ahLst/>
              <a:cxnLst/>
              <a:rect l="l" t="t" r="r" b="b"/>
              <a:pathLst>
                <a:path w="19752" h="19719" extrusionOk="0">
                  <a:moveTo>
                    <a:pt x="9859" y="1945"/>
                  </a:moveTo>
                  <a:lnTo>
                    <a:pt x="10664" y="1979"/>
                  </a:lnTo>
                  <a:lnTo>
                    <a:pt x="12207" y="2314"/>
                  </a:lnTo>
                  <a:lnTo>
                    <a:pt x="13648" y="2884"/>
                  </a:lnTo>
                  <a:lnTo>
                    <a:pt x="14889" y="3756"/>
                  </a:lnTo>
                  <a:lnTo>
                    <a:pt x="15962" y="4829"/>
                  </a:lnTo>
                  <a:lnTo>
                    <a:pt x="16834" y="6070"/>
                  </a:lnTo>
                  <a:lnTo>
                    <a:pt x="17438" y="7512"/>
                  </a:lnTo>
                  <a:lnTo>
                    <a:pt x="17740" y="9055"/>
                  </a:lnTo>
                  <a:lnTo>
                    <a:pt x="17773" y="9859"/>
                  </a:lnTo>
                  <a:lnTo>
                    <a:pt x="17740" y="10664"/>
                  </a:lnTo>
                  <a:lnTo>
                    <a:pt x="17438" y="12207"/>
                  </a:lnTo>
                  <a:lnTo>
                    <a:pt x="16834" y="13615"/>
                  </a:lnTo>
                  <a:lnTo>
                    <a:pt x="15962" y="14889"/>
                  </a:lnTo>
                  <a:lnTo>
                    <a:pt x="14889" y="15962"/>
                  </a:lnTo>
                  <a:lnTo>
                    <a:pt x="13648" y="16801"/>
                  </a:lnTo>
                  <a:lnTo>
                    <a:pt x="12207" y="17404"/>
                  </a:lnTo>
                  <a:lnTo>
                    <a:pt x="10664" y="17740"/>
                  </a:lnTo>
                  <a:lnTo>
                    <a:pt x="9054" y="17740"/>
                  </a:lnTo>
                  <a:lnTo>
                    <a:pt x="7512" y="17404"/>
                  </a:lnTo>
                  <a:lnTo>
                    <a:pt x="6103" y="16801"/>
                  </a:lnTo>
                  <a:lnTo>
                    <a:pt x="4829" y="15962"/>
                  </a:lnTo>
                  <a:lnTo>
                    <a:pt x="3756" y="14889"/>
                  </a:lnTo>
                  <a:lnTo>
                    <a:pt x="2918" y="13615"/>
                  </a:lnTo>
                  <a:lnTo>
                    <a:pt x="2314" y="12207"/>
                  </a:lnTo>
                  <a:lnTo>
                    <a:pt x="2012" y="10664"/>
                  </a:lnTo>
                  <a:lnTo>
                    <a:pt x="1979" y="9859"/>
                  </a:lnTo>
                  <a:lnTo>
                    <a:pt x="2012" y="9055"/>
                  </a:lnTo>
                  <a:lnTo>
                    <a:pt x="2314" y="7512"/>
                  </a:lnTo>
                  <a:lnTo>
                    <a:pt x="2918" y="6070"/>
                  </a:lnTo>
                  <a:lnTo>
                    <a:pt x="3756" y="4829"/>
                  </a:lnTo>
                  <a:lnTo>
                    <a:pt x="4829" y="3756"/>
                  </a:lnTo>
                  <a:lnTo>
                    <a:pt x="6103" y="2884"/>
                  </a:lnTo>
                  <a:lnTo>
                    <a:pt x="7512" y="2314"/>
                  </a:lnTo>
                  <a:lnTo>
                    <a:pt x="9054" y="1979"/>
                  </a:lnTo>
                  <a:lnTo>
                    <a:pt x="9859" y="1945"/>
                  </a:lnTo>
                  <a:close/>
                  <a:moveTo>
                    <a:pt x="9859" y="1"/>
                  </a:moveTo>
                  <a:lnTo>
                    <a:pt x="8853" y="34"/>
                  </a:lnTo>
                  <a:lnTo>
                    <a:pt x="6942" y="403"/>
                  </a:lnTo>
                  <a:lnTo>
                    <a:pt x="5165" y="1174"/>
                  </a:lnTo>
                  <a:lnTo>
                    <a:pt x="3588" y="2214"/>
                  </a:lnTo>
                  <a:lnTo>
                    <a:pt x="2247" y="3555"/>
                  </a:lnTo>
                  <a:lnTo>
                    <a:pt x="1174" y="5131"/>
                  </a:lnTo>
                  <a:lnTo>
                    <a:pt x="436" y="6908"/>
                  </a:lnTo>
                  <a:lnTo>
                    <a:pt x="34" y="8853"/>
                  </a:lnTo>
                  <a:lnTo>
                    <a:pt x="0" y="9859"/>
                  </a:lnTo>
                  <a:lnTo>
                    <a:pt x="34" y="10865"/>
                  </a:lnTo>
                  <a:lnTo>
                    <a:pt x="436" y="12777"/>
                  </a:lnTo>
                  <a:lnTo>
                    <a:pt x="1174" y="14554"/>
                  </a:lnTo>
                  <a:lnTo>
                    <a:pt x="2247" y="16130"/>
                  </a:lnTo>
                  <a:lnTo>
                    <a:pt x="3588" y="17471"/>
                  </a:lnTo>
                  <a:lnTo>
                    <a:pt x="5165" y="18544"/>
                  </a:lnTo>
                  <a:lnTo>
                    <a:pt x="6942" y="19282"/>
                  </a:lnTo>
                  <a:lnTo>
                    <a:pt x="8853" y="19685"/>
                  </a:lnTo>
                  <a:lnTo>
                    <a:pt x="9859" y="19718"/>
                  </a:lnTo>
                  <a:lnTo>
                    <a:pt x="10865" y="19685"/>
                  </a:lnTo>
                  <a:lnTo>
                    <a:pt x="12810" y="19282"/>
                  </a:lnTo>
                  <a:lnTo>
                    <a:pt x="14587" y="18544"/>
                  </a:lnTo>
                  <a:lnTo>
                    <a:pt x="16163" y="17471"/>
                  </a:lnTo>
                  <a:lnTo>
                    <a:pt x="17505" y="16130"/>
                  </a:lnTo>
                  <a:lnTo>
                    <a:pt x="18544" y="14554"/>
                  </a:lnTo>
                  <a:lnTo>
                    <a:pt x="19316" y="12777"/>
                  </a:lnTo>
                  <a:lnTo>
                    <a:pt x="19718" y="10865"/>
                  </a:lnTo>
                  <a:lnTo>
                    <a:pt x="19752" y="9859"/>
                  </a:lnTo>
                  <a:lnTo>
                    <a:pt x="19718" y="8853"/>
                  </a:lnTo>
                  <a:lnTo>
                    <a:pt x="19316" y="6908"/>
                  </a:lnTo>
                  <a:lnTo>
                    <a:pt x="18544" y="5131"/>
                  </a:lnTo>
                  <a:lnTo>
                    <a:pt x="17505" y="3555"/>
                  </a:lnTo>
                  <a:lnTo>
                    <a:pt x="16163" y="2214"/>
                  </a:lnTo>
                  <a:lnTo>
                    <a:pt x="14587" y="1174"/>
                  </a:lnTo>
                  <a:lnTo>
                    <a:pt x="12810" y="403"/>
                  </a:lnTo>
                  <a:lnTo>
                    <a:pt x="10865" y="34"/>
                  </a:lnTo>
                  <a:lnTo>
                    <a:pt x="985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1" name="Google Shape;111;p15"/>
            <p:cNvSpPr/>
            <p:nvPr/>
          </p:nvSpPr>
          <p:spPr>
            <a:xfrm>
              <a:off x="2777540" y="3030777"/>
              <a:ext cx="450053" cy="450026"/>
            </a:xfrm>
            <a:custGeom>
              <a:avLst/>
              <a:gdLst/>
              <a:ahLst/>
              <a:cxnLst/>
              <a:rect l="l" t="t" r="r" b="b"/>
              <a:pathLst>
                <a:path w="16768" h="16767" fill="none" extrusionOk="0">
                  <a:moveTo>
                    <a:pt x="16767" y="8384"/>
                  </a:moveTo>
                  <a:lnTo>
                    <a:pt x="16767" y="9255"/>
                  </a:lnTo>
                  <a:lnTo>
                    <a:pt x="16432" y="10899"/>
                  </a:lnTo>
                  <a:lnTo>
                    <a:pt x="15795" y="12408"/>
                  </a:lnTo>
                  <a:lnTo>
                    <a:pt x="14889" y="13749"/>
                  </a:lnTo>
                  <a:lnTo>
                    <a:pt x="13749" y="14889"/>
                  </a:lnTo>
                  <a:lnTo>
                    <a:pt x="12408" y="15794"/>
                  </a:lnTo>
                  <a:lnTo>
                    <a:pt x="10899" y="16432"/>
                  </a:lnTo>
                  <a:lnTo>
                    <a:pt x="9256" y="16767"/>
                  </a:lnTo>
                  <a:lnTo>
                    <a:pt x="8384" y="16767"/>
                  </a:lnTo>
                  <a:lnTo>
                    <a:pt x="7512" y="16767"/>
                  </a:lnTo>
                  <a:lnTo>
                    <a:pt x="5902" y="16432"/>
                  </a:lnTo>
                  <a:lnTo>
                    <a:pt x="4393" y="15794"/>
                  </a:lnTo>
                  <a:lnTo>
                    <a:pt x="3052" y="14889"/>
                  </a:lnTo>
                  <a:lnTo>
                    <a:pt x="1912" y="13749"/>
                  </a:lnTo>
                  <a:lnTo>
                    <a:pt x="1006" y="12408"/>
                  </a:lnTo>
                  <a:lnTo>
                    <a:pt x="369" y="10899"/>
                  </a:lnTo>
                  <a:lnTo>
                    <a:pt x="34" y="9255"/>
                  </a:lnTo>
                  <a:lnTo>
                    <a:pt x="0" y="8384"/>
                  </a:lnTo>
                  <a:lnTo>
                    <a:pt x="34" y="7545"/>
                  </a:lnTo>
                  <a:lnTo>
                    <a:pt x="369" y="5902"/>
                  </a:lnTo>
                  <a:lnTo>
                    <a:pt x="1006" y="4393"/>
                  </a:lnTo>
                  <a:lnTo>
                    <a:pt x="1912" y="3052"/>
                  </a:lnTo>
                  <a:lnTo>
                    <a:pt x="3052" y="1912"/>
                  </a:lnTo>
                  <a:lnTo>
                    <a:pt x="4393" y="1006"/>
                  </a:lnTo>
                  <a:lnTo>
                    <a:pt x="5902" y="369"/>
                  </a:lnTo>
                  <a:lnTo>
                    <a:pt x="7512" y="34"/>
                  </a:lnTo>
                  <a:lnTo>
                    <a:pt x="8384" y="0"/>
                  </a:lnTo>
                  <a:lnTo>
                    <a:pt x="9256" y="34"/>
                  </a:lnTo>
                  <a:lnTo>
                    <a:pt x="10899" y="369"/>
                  </a:lnTo>
                  <a:lnTo>
                    <a:pt x="12408" y="1006"/>
                  </a:lnTo>
                  <a:lnTo>
                    <a:pt x="13749" y="1912"/>
                  </a:lnTo>
                  <a:lnTo>
                    <a:pt x="14889" y="3052"/>
                  </a:lnTo>
                  <a:lnTo>
                    <a:pt x="15795" y="4393"/>
                  </a:lnTo>
                  <a:lnTo>
                    <a:pt x="16432" y="5902"/>
                  </a:lnTo>
                  <a:lnTo>
                    <a:pt x="16767" y="7545"/>
                  </a:lnTo>
                  <a:lnTo>
                    <a:pt x="16767" y="8384"/>
                  </a:lnTo>
                  <a:close/>
                </a:path>
              </a:pathLst>
            </a:custGeom>
            <a:noFill/>
            <a:ln w="62875" cap="flat" cmpd="sng">
              <a:solidFill>
                <a:schemeClr val="accent5"/>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2" name="Google Shape;112;p15"/>
            <p:cNvSpPr/>
            <p:nvPr/>
          </p:nvSpPr>
          <p:spPr>
            <a:xfrm>
              <a:off x="3002544" y="3132475"/>
              <a:ext cx="76548" cy="199824"/>
            </a:xfrm>
            <a:custGeom>
              <a:avLst/>
              <a:gdLst/>
              <a:ahLst/>
              <a:cxnLst/>
              <a:rect l="l" t="t" r="r" b="b"/>
              <a:pathLst>
                <a:path w="2852" h="7445" fill="none" extrusionOk="0">
                  <a:moveTo>
                    <a:pt x="1" y="1"/>
                  </a:moveTo>
                  <a:lnTo>
                    <a:pt x="1" y="4595"/>
                  </a:lnTo>
                  <a:lnTo>
                    <a:pt x="2851" y="7445"/>
                  </a:lnTo>
                </a:path>
              </a:pathLst>
            </a:custGeom>
            <a:noFill/>
            <a:ln w="20950" cap="rnd"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3" name="Google Shape;113;p15"/>
            <p:cNvSpPr/>
            <p:nvPr/>
          </p:nvSpPr>
          <p:spPr>
            <a:xfrm>
              <a:off x="1828887" y="3716603"/>
              <a:ext cx="222343" cy="279941"/>
            </a:xfrm>
            <a:custGeom>
              <a:avLst/>
              <a:gdLst/>
              <a:ahLst/>
              <a:cxnLst/>
              <a:rect l="l" t="t" r="r" b="b"/>
              <a:pathLst>
                <a:path w="8284" h="10430" extrusionOk="0">
                  <a:moveTo>
                    <a:pt x="3488" y="1"/>
                  </a:moveTo>
                  <a:lnTo>
                    <a:pt x="2314" y="370"/>
                  </a:lnTo>
                  <a:lnTo>
                    <a:pt x="1342" y="1007"/>
                  </a:lnTo>
                  <a:lnTo>
                    <a:pt x="604" y="1912"/>
                  </a:lnTo>
                  <a:lnTo>
                    <a:pt x="134" y="2952"/>
                  </a:lnTo>
                  <a:lnTo>
                    <a:pt x="0" y="4058"/>
                  </a:lnTo>
                  <a:lnTo>
                    <a:pt x="168" y="5232"/>
                  </a:lnTo>
                  <a:lnTo>
                    <a:pt x="704" y="6338"/>
                  </a:lnTo>
                  <a:lnTo>
                    <a:pt x="1140" y="6841"/>
                  </a:lnTo>
                  <a:lnTo>
                    <a:pt x="1878" y="7680"/>
                  </a:lnTo>
                  <a:lnTo>
                    <a:pt x="2616" y="9021"/>
                  </a:lnTo>
                  <a:lnTo>
                    <a:pt x="2716" y="10295"/>
                  </a:lnTo>
                  <a:lnTo>
                    <a:pt x="2616" y="10430"/>
                  </a:lnTo>
                  <a:lnTo>
                    <a:pt x="5634" y="10430"/>
                  </a:lnTo>
                  <a:lnTo>
                    <a:pt x="5533" y="10295"/>
                  </a:lnTo>
                  <a:lnTo>
                    <a:pt x="5634" y="9021"/>
                  </a:lnTo>
                  <a:lnTo>
                    <a:pt x="6372" y="7680"/>
                  </a:lnTo>
                  <a:lnTo>
                    <a:pt x="7109" y="6841"/>
                  </a:lnTo>
                  <a:lnTo>
                    <a:pt x="7545" y="6338"/>
                  </a:lnTo>
                  <a:lnTo>
                    <a:pt x="8082" y="5232"/>
                  </a:lnTo>
                  <a:lnTo>
                    <a:pt x="8283" y="4058"/>
                  </a:lnTo>
                  <a:lnTo>
                    <a:pt x="8115" y="2952"/>
                  </a:lnTo>
                  <a:lnTo>
                    <a:pt x="7646" y="1912"/>
                  </a:lnTo>
                  <a:lnTo>
                    <a:pt x="6908" y="1007"/>
                  </a:lnTo>
                  <a:lnTo>
                    <a:pt x="5936" y="370"/>
                  </a:lnTo>
                  <a:lnTo>
                    <a:pt x="4796"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4" name="Google Shape;114;p15"/>
            <p:cNvSpPr/>
            <p:nvPr/>
          </p:nvSpPr>
          <p:spPr>
            <a:xfrm>
              <a:off x="1879294" y="3986617"/>
              <a:ext cx="127812" cy="22546"/>
            </a:xfrm>
            <a:custGeom>
              <a:avLst/>
              <a:gdLst/>
              <a:ahLst/>
              <a:cxnLst/>
              <a:rect l="l" t="t" r="r" b="b"/>
              <a:pathLst>
                <a:path w="4762" h="840" extrusionOk="0">
                  <a:moveTo>
                    <a:pt x="403" y="1"/>
                  </a:moveTo>
                  <a:lnTo>
                    <a:pt x="268" y="34"/>
                  </a:lnTo>
                  <a:lnTo>
                    <a:pt x="34" y="269"/>
                  </a:lnTo>
                  <a:lnTo>
                    <a:pt x="0" y="403"/>
                  </a:lnTo>
                  <a:lnTo>
                    <a:pt x="34" y="571"/>
                  </a:lnTo>
                  <a:lnTo>
                    <a:pt x="268" y="805"/>
                  </a:lnTo>
                  <a:lnTo>
                    <a:pt x="403" y="839"/>
                  </a:lnTo>
                  <a:lnTo>
                    <a:pt x="4360" y="839"/>
                  </a:lnTo>
                  <a:lnTo>
                    <a:pt x="4494" y="805"/>
                  </a:lnTo>
                  <a:lnTo>
                    <a:pt x="4728" y="571"/>
                  </a:lnTo>
                  <a:lnTo>
                    <a:pt x="4762" y="403"/>
                  </a:lnTo>
                  <a:lnTo>
                    <a:pt x="4728" y="269"/>
                  </a:lnTo>
                  <a:lnTo>
                    <a:pt x="4494" y="34"/>
                  </a:lnTo>
                  <a:lnTo>
                    <a:pt x="436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5" name="Google Shape;115;p15"/>
            <p:cNvSpPr/>
            <p:nvPr/>
          </p:nvSpPr>
          <p:spPr>
            <a:xfrm>
              <a:off x="1879294" y="4009136"/>
              <a:ext cx="127812" cy="21606"/>
            </a:xfrm>
            <a:custGeom>
              <a:avLst/>
              <a:gdLst/>
              <a:ahLst/>
              <a:cxnLst/>
              <a:rect l="l" t="t" r="r" b="b"/>
              <a:pathLst>
                <a:path w="4762" h="805" extrusionOk="0">
                  <a:moveTo>
                    <a:pt x="268" y="0"/>
                  </a:moveTo>
                  <a:lnTo>
                    <a:pt x="34" y="235"/>
                  </a:lnTo>
                  <a:lnTo>
                    <a:pt x="0" y="402"/>
                  </a:lnTo>
                  <a:lnTo>
                    <a:pt x="34" y="570"/>
                  </a:lnTo>
                  <a:lnTo>
                    <a:pt x="268" y="771"/>
                  </a:lnTo>
                  <a:lnTo>
                    <a:pt x="403" y="805"/>
                  </a:lnTo>
                  <a:lnTo>
                    <a:pt x="4360" y="805"/>
                  </a:lnTo>
                  <a:lnTo>
                    <a:pt x="4494" y="771"/>
                  </a:lnTo>
                  <a:lnTo>
                    <a:pt x="4728" y="570"/>
                  </a:lnTo>
                  <a:lnTo>
                    <a:pt x="4762" y="402"/>
                  </a:lnTo>
                  <a:lnTo>
                    <a:pt x="4728" y="235"/>
                  </a:lnTo>
                  <a:lnTo>
                    <a:pt x="449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6" name="Google Shape;116;p15"/>
            <p:cNvSpPr/>
            <p:nvPr/>
          </p:nvSpPr>
          <p:spPr>
            <a:xfrm>
              <a:off x="1879294" y="4030716"/>
              <a:ext cx="127812" cy="21633"/>
            </a:xfrm>
            <a:custGeom>
              <a:avLst/>
              <a:gdLst/>
              <a:ahLst/>
              <a:cxnLst/>
              <a:rect l="l" t="t" r="r" b="b"/>
              <a:pathLst>
                <a:path w="4762" h="806" extrusionOk="0">
                  <a:moveTo>
                    <a:pt x="268" y="1"/>
                  </a:moveTo>
                  <a:lnTo>
                    <a:pt x="34" y="236"/>
                  </a:lnTo>
                  <a:lnTo>
                    <a:pt x="0" y="403"/>
                  </a:lnTo>
                  <a:lnTo>
                    <a:pt x="34" y="571"/>
                  </a:lnTo>
                  <a:lnTo>
                    <a:pt x="268" y="772"/>
                  </a:lnTo>
                  <a:lnTo>
                    <a:pt x="403" y="806"/>
                  </a:lnTo>
                  <a:lnTo>
                    <a:pt x="4360" y="806"/>
                  </a:lnTo>
                  <a:lnTo>
                    <a:pt x="4494" y="772"/>
                  </a:lnTo>
                  <a:lnTo>
                    <a:pt x="4728" y="571"/>
                  </a:lnTo>
                  <a:lnTo>
                    <a:pt x="4762" y="403"/>
                  </a:lnTo>
                  <a:lnTo>
                    <a:pt x="4728" y="236"/>
                  </a:lnTo>
                  <a:lnTo>
                    <a:pt x="449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7" name="Google Shape;117;p15"/>
            <p:cNvSpPr/>
            <p:nvPr/>
          </p:nvSpPr>
          <p:spPr>
            <a:xfrm>
              <a:off x="1900873" y="3823723"/>
              <a:ext cx="78346" cy="45011"/>
            </a:xfrm>
            <a:custGeom>
              <a:avLst/>
              <a:gdLst/>
              <a:ahLst/>
              <a:cxnLst/>
              <a:rect l="l" t="t" r="r" b="b"/>
              <a:pathLst>
                <a:path w="2919" h="1677" fill="none" extrusionOk="0">
                  <a:moveTo>
                    <a:pt x="1" y="0"/>
                  </a:moveTo>
                  <a:lnTo>
                    <a:pt x="2918" y="0"/>
                  </a:lnTo>
                  <a:lnTo>
                    <a:pt x="1476" y="1677"/>
                  </a:lnTo>
                  <a:lnTo>
                    <a:pt x="1" y="0"/>
                  </a:lnTo>
                  <a:close/>
                </a:path>
              </a:pathLst>
            </a:custGeom>
            <a:noFill/>
            <a:ln w="10900" cap="flat" cmpd="sng">
              <a:solidFill>
                <a:schemeClr val="accent1"/>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8" name="Google Shape;118;p15"/>
            <p:cNvSpPr/>
            <p:nvPr/>
          </p:nvSpPr>
          <p:spPr>
            <a:xfrm>
              <a:off x="3210478" y="1869715"/>
              <a:ext cx="165630" cy="318644"/>
            </a:xfrm>
            <a:custGeom>
              <a:avLst/>
              <a:gdLst/>
              <a:ahLst/>
              <a:cxnLst/>
              <a:rect l="l" t="t" r="r" b="b"/>
              <a:pathLst>
                <a:path w="6171" h="11872" extrusionOk="0">
                  <a:moveTo>
                    <a:pt x="2716" y="2381"/>
                  </a:moveTo>
                  <a:lnTo>
                    <a:pt x="2716" y="5030"/>
                  </a:lnTo>
                  <a:lnTo>
                    <a:pt x="2314" y="4930"/>
                  </a:lnTo>
                  <a:lnTo>
                    <a:pt x="1744" y="4728"/>
                  </a:lnTo>
                  <a:lnTo>
                    <a:pt x="1543" y="4561"/>
                  </a:lnTo>
                  <a:lnTo>
                    <a:pt x="1375" y="4393"/>
                  </a:lnTo>
                  <a:lnTo>
                    <a:pt x="1207" y="3991"/>
                  </a:lnTo>
                  <a:lnTo>
                    <a:pt x="1174" y="3722"/>
                  </a:lnTo>
                  <a:lnTo>
                    <a:pt x="1207" y="3454"/>
                  </a:lnTo>
                  <a:lnTo>
                    <a:pt x="1375" y="2985"/>
                  </a:lnTo>
                  <a:lnTo>
                    <a:pt x="1576" y="2817"/>
                  </a:lnTo>
                  <a:lnTo>
                    <a:pt x="1777" y="2649"/>
                  </a:lnTo>
                  <a:lnTo>
                    <a:pt x="2347" y="2448"/>
                  </a:lnTo>
                  <a:lnTo>
                    <a:pt x="2716" y="2381"/>
                  </a:lnTo>
                  <a:close/>
                  <a:moveTo>
                    <a:pt x="3353" y="6237"/>
                  </a:moveTo>
                  <a:lnTo>
                    <a:pt x="3756" y="6338"/>
                  </a:lnTo>
                  <a:lnTo>
                    <a:pt x="4359" y="6573"/>
                  </a:lnTo>
                  <a:lnTo>
                    <a:pt x="4594" y="6740"/>
                  </a:lnTo>
                  <a:lnTo>
                    <a:pt x="4762" y="6908"/>
                  </a:lnTo>
                  <a:lnTo>
                    <a:pt x="4963" y="7344"/>
                  </a:lnTo>
                  <a:lnTo>
                    <a:pt x="4963" y="7612"/>
                  </a:lnTo>
                  <a:lnTo>
                    <a:pt x="4963" y="7914"/>
                  </a:lnTo>
                  <a:lnTo>
                    <a:pt x="4762" y="8350"/>
                  </a:lnTo>
                  <a:lnTo>
                    <a:pt x="4561" y="8551"/>
                  </a:lnTo>
                  <a:lnTo>
                    <a:pt x="4326" y="8719"/>
                  </a:lnTo>
                  <a:lnTo>
                    <a:pt x="3722" y="8954"/>
                  </a:lnTo>
                  <a:lnTo>
                    <a:pt x="3353" y="9021"/>
                  </a:lnTo>
                  <a:lnTo>
                    <a:pt x="3353" y="6237"/>
                  </a:lnTo>
                  <a:close/>
                  <a:moveTo>
                    <a:pt x="2716" y="0"/>
                  </a:moveTo>
                  <a:lnTo>
                    <a:pt x="2716" y="1476"/>
                  </a:lnTo>
                  <a:lnTo>
                    <a:pt x="2079" y="1543"/>
                  </a:lnTo>
                  <a:lnTo>
                    <a:pt x="1073" y="1912"/>
                  </a:lnTo>
                  <a:lnTo>
                    <a:pt x="704" y="2180"/>
                  </a:lnTo>
                  <a:lnTo>
                    <a:pt x="369" y="2515"/>
                  </a:lnTo>
                  <a:lnTo>
                    <a:pt x="34" y="3320"/>
                  </a:lnTo>
                  <a:lnTo>
                    <a:pt x="0" y="3823"/>
                  </a:lnTo>
                  <a:lnTo>
                    <a:pt x="34" y="4292"/>
                  </a:lnTo>
                  <a:lnTo>
                    <a:pt x="335" y="5030"/>
                  </a:lnTo>
                  <a:lnTo>
                    <a:pt x="637" y="5332"/>
                  </a:lnTo>
                  <a:lnTo>
                    <a:pt x="1006" y="5600"/>
                  </a:lnTo>
                  <a:lnTo>
                    <a:pt x="2012" y="5969"/>
                  </a:lnTo>
                  <a:lnTo>
                    <a:pt x="2716" y="6103"/>
                  </a:lnTo>
                  <a:lnTo>
                    <a:pt x="2716" y="9021"/>
                  </a:lnTo>
                  <a:lnTo>
                    <a:pt x="2012" y="8987"/>
                  </a:lnTo>
                  <a:lnTo>
                    <a:pt x="1308" y="8819"/>
                  </a:lnTo>
                  <a:lnTo>
                    <a:pt x="671" y="8585"/>
                  </a:lnTo>
                  <a:lnTo>
                    <a:pt x="0" y="8216"/>
                  </a:lnTo>
                  <a:lnTo>
                    <a:pt x="0" y="9356"/>
                  </a:lnTo>
                  <a:lnTo>
                    <a:pt x="671" y="9624"/>
                  </a:lnTo>
                  <a:lnTo>
                    <a:pt x="1341" y="9792"/>
                  </a:lnTo>
                  <a:lnTo>
                    <a:pt x="2012" y="9893"/>
                  </a:lnTo>
                  <a:lnTo>
                    <a:pt x="2683" y="9926"/>
                  </a:lnTo>
                  <a:lnTo>
                    <a:pt x="2716" y="11871"/>
                  </a:lnTo>
                  <a:lnTo>
                    <a:pt x="3353" y="11871"/>
                  </a:lnTo>
                  <a:lnTo>
                    <a:pt x="3353" y="9926"/>
                  </a:lnTo>
                  <a:lnTo>
                    <a:pt x="3990" y="9859"/>
                  </a:lnTo>
                  <a:lnTo>
                    <a:pt x="5030" y="9490"/>
                  </a:lnTo>
                  <a:lnTo>
                    <a:pt x="5432" y="9222"/>
                  </a:lnTo>
                  <a:lnTo>
                    <a:pt x="5768" y="8887"/>
                  </a:lnTo>
                  <a:lnTo>
                    <a:pt x="6137" y="8015"/>
                  </a:lnTo>
                  <a:lnTo>
                    <a:pt x="6170" y="7512"/>
                  </a:lnTo>
                  <a:lnTo>
                    <a:pt x="6137" y="7009"/>
                  </a:lnTo>
                  <a:lnTo>
                    <a:pt x="5801" y="6237"/>
                  </a:lnTo>
                  <a:lnTo>
                    <a:pt x="5466" y="5936"/>
                  </a:lnTo>
                  <a:lnTo>
                    <a:pt x="5097" y="5667"/>
                  </a:lnTo>
                  <a:lnTo>
                    <a:pt x="4024" y="5265"/>
                  </a:lnTo>
                  <a:lnTo>
                    <a:pt x="3353" y="5131"/>
                  </a:lnTo>
                  <a:lnTo>
                    <a:pt x="3353" y="2415"/>
                  </a:lnTo>
                  <a:lnTo>
                    <a:pt x="3923" y="2448"/>
                  </a:lnTo>
                  <a:lnTo>
                    <a:pt x="4493" y="2582"/>
                  </a:lnTo>
                  <a:lnTo>
                    <a:pt x="5030" y="2750"/>
                  </a:lnTo>
                  <a:lnTo>
                    <a:pt x="5567" y="2985"/>
                  </a:lnTo>
                  <a:lnTo>
                    <a:pt x="5567" y="1878"/>
                  </a:lnTo>
                  <a:lnTo>
                    <a:pt x="5030" y="1710"/>
                  </a:lnTo>
                  <a:lnTo>
                    <a:pt x="4493" y="1610"/>
                  </a:lnTo>
                  <a:lnTo>
                    <a:pt x="3923" y="1509"/>
                  </a:lnTo>
                  <a:lnTo>
                    <a:pt x="3353" y="1476"/>
                  </a:lnTo>
                  <a:lnTo>
                    <a:pt x="3353"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39" name="Google Shape;119;p15"/>
            <p:cNvSpPr/>
            <p:nvPr/>
          </p:nvSpPr>
          <p:spPr>
            <a:xfrm>
              <a:off x="1011619" y="3275588"/>
              <a:ext cx="32450" cy="110715"/>
            </a:xfrm>
            <a:custGeom>
              <a:avLst/>
              <a:gdLst/>
              <a:ahLst/>
              <a:cxnLst/>
              <a:rect l="l" t="t" r="r" b="b"/>
              <a:pathLst>
                <a:path w="1209" h="4125" extrusionOk="0">
                  <a:moveTo>
                    <a:pt x="1" y="0"/>
                  </a:moveTo>
                  <a:lnTo>
                    <a:pt x="1" y="4125"/>
                  </a:lnTo>
                  <a:lnTo>
                    <a:pt x="1208" y="4125"/>
                  </a:lnTo>
                  <a:lnTo>
                    <a:pt x="120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0" name="Google Shape;120;p15"/>
            <p:cNvSpPr/>
            <p:nvPr/>
          </p:nvSpPr>
          <p:spPr>
            <a:xfrm>
              <a:off x="1071929" y="3323284"/>
              <a:ext cx="32423" cy="63020"/>
            </a:xfrm>
            <a:custGeom>
              <a:avLst/>
              <a:gdLst/>
              <a:ahLst/>
              <a:cxnLst/>
              <a:rect l="l" t="t" r="r" b="b"/>
              <a:pathLst>
                <a:path w="1208" h="2348" extrusionOk="0">
                  <a:moveTo>
                    <a:pt x="1" y="1"/>
                  </a:moveTo>
                  <a:lnTo>
                    <a:pt x="1" y="2348"/>
                  </a:lnTo>
                  <a:lnTo>
                    <a:pt x="1208" y="2348"/>
                  </a:lnTo>
                  <a:lnTo>
                    <a:pt x="1208"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1" name="Google Shape;121;p15"/>
            <p:cNvSpPr/>
            <p:nvPr/>
          </p:nvSpPr>
          <p:spPr>
            <a:xfrm>
              <a:off x="1132240" y="3204488"/>
              <a:ext cx="32423" cy="181814"/>
            </a:xfrm>
            <a:custGeom>
              <a:avLst/>
              <a:gdLst/>
              <a:ahLst/>
              <a:cxnLst/>
              <a:rect l="l" t="t" r="r" b="b"/>
              <a:pathLst>
                <a:path w="1208" h="6774" extrusionOk="0">
                  <a:moveTo>
                    <a:pt x="0" y="0"/>
                  </a:moveTo>
                  <a:lnTo>
                    <a:pt x="0" y="6774"/>
                  </a:lnTo>
                  <a:lnTo>
                    <a:pt x="1208" y="6774"/>
                  </a:lnTo>
                  <a:lnTo>
                    <a:pt x="120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2" name="Google Shape;122;p15"/>
            <p:cNvSpPr/>
            <p:nvPr/>
          </p:nvSpPr>
          <p:spPr>
            <a:xfrm>
              <a:off x="2495875" y="2551864"/>
              <a:ext cx="344733" cy="122417"/>
            </a:xfrm>
            <a:custGeom>
              <a:avLst/>
              <a:gdLst/>
              <a:ahLst/>
              <a:cxnLst/>
              <a:rect l="l" t="t" r="r" b="b"/>
              <a:pathLst>
                <a:path w="12844" h="4561" extrusionOk="0">
                  <a:moveTo>
                    <a:pt x="4092" y="0"/>
                  </a:moveTo>
                  <a:lnTo>
                    <a:pt x="3689" y="302"/>
                  </a:lnTo>
                  <a:lnTo>
                    <a:pt x="3455" y="503"/>
                  </a:lnTo>
                  <a:lnTo>
                    <a:pt x="2784" y="772"/>
                  </a:lnTo>
                  <a:lnTo>
                    <a:pt x="2013" y="839"/>
                  </a:lnTo>
                  <a:lnTo>
                    <a:pt x="1141" y="705"/>
                  </a:lnTo>
                  <a:lnTo>
                    <a:pt x="671" y="570"/>
                  </a:lnTo>
                  <a:lnTo>
                    <a:pt x="604" y="570"/>
                  </a:lnTo>
                  <a:lnTo>
                    <a:pt x="202" y="772"/>
                  </a:lnTo>
                  <a:lnTo>
                    <a:pt x="1" y="1107"/>
                  </a:lnTo>
                  <a:lnTo>
                    <a:pt x="1" y="1342"/>
                  </a:lnTo>
                  <a:lnTo>
                    <a:pt x="101" y="2717"/>
                  </a:lnTo>
                  <a:lnTo>
                    <a:pt x="303" y="4259"/>
                  </a:lnTo>
                  <a:lnTo>
                    <a:pt x="336" y="4527"/>
                  </a:lnTo>
                  <a:lnTo>
                    <a:pt x="336" y="4561"/>
                  </a:lnTo>
                  <a:lnTo>
                    <a:pt x="3052" y="4561"/>
                  </a:lnTo>
                  <a:lnTo>
                    <a:pt x="6875" y="4494"/>
                  </a:lnTo>
                  <a:lnTo>
                    <a:pt x="7747" y="4460"/>
                  </a:lnTo>
                  <a:lnTo>
                    <a:pt x="9491" y="4226"/>
                  </a:lnTo>
                  <a:lnTo>
                    <a:pt x="10228" y="3924"/>
                  </a:lnTo>
                  <a:lnTo>
                    <a:pt x="11972" y="2985"/>
                  </a:lnTo>
                  <a:lnTo>
                    <a:pt x="12844" y="2482"/>
                  </a:lnTo>
                  <a:lnTo>
                    <a:pt x="12743" y="2281"/>
                  </a:lnTo>
                  <a:lnTo>
                    <a:pt x="11939" y="1476"/>
                  </a:lnTo>
                  <a:lnTo>
                    <a:pt x="10966" y="1275"/>
                  </a:lnTo>
                  <a:lnTo>
                    <a:pt x="10295" y="1409"/>
                  </a:lnTo>
                  <a:lnTo>
                    <a:pt x="8250" y="1979"/>
                  </a:lnTo>
                  <a:lnTo>
                    <a:pt x="8082" y="2012"/>
                  </a:lnTo>
                  <a:lnTo>
                    <a:pt x="4494" y="134"/>
                  </a:lnTo>
                  <a:lnTo>
                    <a:pt x="4461" y="101"/>
                  </a:lnTo>
                  <a:lnTo>
                    <a:pt x="4092"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3" name="Google Shape;123;p15"/>
            <p:cNvSpPr/>
            <p:nvPr/>
          </p:nvSpPr>
          <p:spPr>
            <a:xfrm>
              <a:off x="2503981" y="2612174"/>
              <a:ext cx="343847" cy="88223"/>
            </a:xfrm>
            <a:custGeom>
              <a:avLst/>
              <a:gdLst/>
              <a:ahLst/>
              <a:cxnLst/>
              <a:rect l="l" t="t" r="r" b="b"/>
              <a:pathLst>
                <a:path w="12811" h="3287" extrusionOk="0">
                  <a:moveTo>
                    <a:pt x="12576" y="0"/>
                  </a:moveTo>
                  <a:lnTo>
                    <a:pt x="12441" y="34"/>
                  </a:lnTo>
                  <a:lnTo>
                    <a:pt x="12140" y="235"/>
                  </a:lnTo>
                  <a:lnTo>
                    <a:pt x="10362" y="1107"/>
                  </a:lnTo>
                  <a:lnTo>
                    <a:pt x="8987" y="1643"/>
                  </a:lnTo>
                  <a:lnTo>
                    <a:pt x="8384" y="1777"/>
                  </a:lnTo>
                  <a:lnTo>
                    <a:pt x="6540" y="1979"/>
                  </a:lnTo>
                  <a:lnTo>
                    <a:pt x="839" y="2113"/>
                  </a:lnTo>
                  <a:lnTo>
                    <a:pt x="1" y="2113"/>
                  </a:lnTo>
                  <a:lnTo>
                    <a:pt x="101" y="3286"/>
                  </a:lnTo>
                  <a:lnTo>
                    <a:pt x="4293" y="3219"/>
                  </a:lnTo>
                  <a:lnTo>
                    <a:pt x="4393" y="2414"/>
                  </a:lnTo>
                  <a:lnTo>
                    <a:pt x="4796" y="2414"/>
                  </a:lnTo>
                  <a:lnTo>
                    <a:pt x="7847" y="2280"/>
                  </a:lnTo>
                  <a:lnTo>
                    <a:pt x="9155" y="2046"/>
                  </a:lnTo>
                  <a:lnTo>
                    <a:pt x="10329" y="1677"/>
                  </a:lnTo>
                  <a:lnTo>
                    <a:pt x="12475" y="537"/>
                  </a:lnTo>
                  <a:lnTo>
                    <a:pt x="12777" y="369"/>
                  </a:lnTo>
                  <a:lnTo>
                    <a:pt x="12810" y="268"/>
                  </a:lnTo>
                  <a:lnTo>
                    <a:pt x="12777" y="34"/>
                  </a:lnTo>
                  <a:lnTo>
                    <a:pt x="12576" y="0"/>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4" name="Google Shape;124;p15"/>
            <p:cNvSpPr/>
            <p:nvPr/>
          </p:nvSpPr>
          <p:spPr>
            <a:xfrm>
              <a:off x="1857687" y="3084780"/>
              <a:ext cx="90934" cy="107118"/>
            </a:xfrm>
            <a:custGeom>
              <a:avLst/>
              <a:gdLst/>
              <a:ahLst/>
              <a:cxnLst/>
              <a:rect l="l" t="t" r="r" b="b"/>
              <a:pathLst>
                <a:path w="3388" h="3991" extrusionOk="0">
                  <a:moveTo>
                    <a:pt x="67" y="0"/>
                  </a:moveTo>
                  <a:lnTo>
                    <a:pt x="0" y="1308"/>
                  </a:lnTo>
                  <a:lnTo>
                    <a:pt x="101" y="2750"/>
                  </a:lnTo>
                  <a:lnTo>
                    <a:pt x="503" y="3018"/>
                  </a:lnTo>
                  <a:lnTo>
                    <a:pt x="2046" y="3823"/>
                  </a:lnTo>
                  <a:lnTo>
                    <a:pt x="2817" y="3991"/>
                  </a:lnTo>
                  <a:lnTo>
                    <a:pt x="3253" y="3924"/>
                  </a:lnTo>
                  <a:lnTo>
                    <a:pt x="3387" y="3790"/>
                  </a:lnTo>
                  <a:lnTo>
                    <a:pt x="3354" y="101"/>
                  </a:lnTo>
                  <a:lnTo>
                    <a:pt x="6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5" name="Google Shape;125;p15"/>
            <p:cNvSpPr/>
            <p:nvPr/>
          </p:nvSpPr>
          <p:spPr>
            <a:xfrm>
              <a:off x="1827974" y="3158564"/>
              <a:ext cx="340251" cy="146734"/>
            </a:xfrm>
            <a:custGeom>
              <a:avLst/>
              <a:gdLst/>
              <a:ahLst/>
              <a:cxnLst/>
              <a:rect l="l" t="t" r="r" b="b"/>
              <a:pathLst>
                <a:path w="12677" h="5467" extrusionOk="0">
                  <a:moveTo>
                    <a:pt x="1107" y="1"/>
                  </a:moveTo>
                  <a:lnTo>
                    <a:pt x="671" y="135"/>
                  </a:lnTo>
                  <a:lnTo>
                    <a:pt x="437" y="403"/>
                  </a:lnTo>
                  <a:lnTo>
                    <a:pt x="370" y="605"/>
                  </a:lnTo>
                  <a:lnTo>
                    <a:pt x="202" y="1979"/>
                  </a:lnTo>
                  <a:lnTo>
                    <a:pt x="34" y="3556"/>
                  </a:lnTo>
                  <a:lnTo>
                    <a:pt x="1" y="3790"/>
                  </a:lnTo>
                  <a:lnTo>
                    <a:pt x="1" y="3857"/>
                  </a:lnTo>
                  <a:lnTo>
                    <a:pt x="2683" y="4427"/>
                  </a:lnTo>
                  <a:lnTo>
                    <a:pt x="6439" y="5165"/>
                  </a:lnTo>
                  <a:lnTo>
                    <a:pt x="7278" y="5299"/>
                  </a:lnTo>
                  <a:lnTo>
                    <a:pt x="9021" y="5467"/>
                  </a:lnTo>
                  <a:lnTo>
                    <a:pt x="9793" y="5333"/>
                  </a:lnTo>
                  <a:lnTo>
                    <a:pt x="11704" y="4763"/>
                  </a:lnTo>
                  <a:lnTo>
                    <a:pt x="12676" y="4461"/>
                  </a:lnTo>
                  <a:lnTo>
                    <a:pt x="12643" y="4260"/>
                  </a:lnTo>
                  <a:lnTo>
                    <a:pt x="12006" y="3321"/>
                  </a:lnTo>
                  <a:lnTo>
                    <a:pt x="11100" y="2885"/>
                  </a:lnTo>
                  <a:lnTo>
                    <a:pt x="10430" y="2885"/>
                  </a:lnTo>
                  <a:lnTo>
                    <a:pt x="8284" y="3019"/>
                  </a:lnTo>
                  <a:lnTo>
                    <a:pt x="8116" y="2985"/>
                  </a:lnTo>
                  <a:lnTo>
                    <a:pt x="4997" y="403"/>
                  </a:lnTo>
                  <a:lnTo>
                    <a:pt x="4997" y="370"/>
                  </a:lnTo>
                  <a:lnTo>
                    <a:pt x="4628" y="202"/>
                  </a:lnTo>
                  <a:lnTo>
                    <a:pt x="4192" y="403"/>
                  </a:lnTo>
                  <a:lnTo>
                    <a:pt x="3924" y="538"/>
                  </a:lnTo>
                  <a:lnTo>
                    <a:pt x="3220" y="672"/>
                  </a:lnTo>
                  <a:lnTo>
                    <a:pt x="2415" y="571"/>
                  </a:lnTo>
                  <a:lnTo>
                    <a:pt x="1610" y="269"/>
                  </a:lnTo>
                  <a:lnTo>
                    <a:pt x="12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6" name="Google Shape;126;p15"/>
            <p:cNvSpPr/>
            <p:nvPr/>
          </p:nvSpPr>
          <p:spPr>
            <a:xfrm>
              <a:off x="1824378" y="3255780"/>
              <a:ext cx="351040" cy="54029"/>
            </a:xfrm>
            <a:custGeom>
              <a:avLst/>
              <a:gdLst/>
              <a:ahLst/>
              <a:cxnLst/>
              <a:rect l="l" t="t" r="r" b="b"/>
              <a:pathLst>
                <a:path w="13079" h="2013" extrusionOk="0">
                  <a:moveTo>
                    <a:pt x="168" y="1"/>
                  </a:moveTo>
                  <a:lnTo>
                    <a:pt x="1" y="1174"/>
                  </a:lnTo>
                  <a:lnTo>
                    <a:pt x="4125" y="2013"/>
                  </a:lnTo>
                  <a:lnTo>
                    <a:pt x="4393" y="1241"/>
                  </a:lnTo>
                  <a:lnTo>
                    <a:pt x="4796" y="1342"/>
                  </a:lnTo>
                  <a:lnTo>
                    <a:pt x="7780" y="1845"/>
                  </a:lnTo>
                  <a:lnTo>
                    <a:pt x="9122" y="1912"/>
                  </a:lnTo>
                  <a:lnTo>
                    <a:pt x="10329" y="1778"/>
                  </a:lnTo>
                  <a:lnTo>
                    <a:pt x="12710" y="1141"/>
                  </a:lnTo>
                  <a:lnTo>
                    <a:pt x="13012" y="1040"/>
                  </a:lnTo>
                  <a:lnTo>
                    <a:pt x="13079" y="940"/>
                  </a:lnTo>
                  <a:lnTo>
                    <a:pt x="13079" y="738"/>
                  </a:lnTo>
                  <a:lnTo>
                    <a:pt x="12911" y="604"/>
                  </a:lnTo>
                  <a:lnTo>
                    <a:pt x="12743" y="638"/>
                  </a:lnTo>
                  <a:lnTo>
                    <a:pt x="12408" y="738"/>
                  </a:lnTo>
                  <a:lnTo>
                    <a:pt x="10497" y="1241"/>
                  </a:lnTo>
                  <a:lnTo>
                    <a:pt x="9055" y="1476"/>
                  </a:lnTo>
                  <a:lnTo>
                    <a:pt x="8418" y="1476"/>
                  </a:lnTo>
                  <a:lnTo>
                    <a:pt x="6573" y="1275"/>
                  </a:lnTo>
                  <a:lnTo>
                    <a:pt x="1007" y="202"/>
                  </a:lnTo>
                  <a:lnTo>
                    <a:pt x="168" y="1"/>
                  </a:lnTo>
                  <a:close/>
                </a:path>
              </a:pathLst>
            </a:custGeom>
            <a:solidFill>
              <a:srgbClr val="18181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7" name="Google Shape;127;p15"/>
            <p:cNvSpPr/>
            <p:nvPr/>
          </p:nvSpPr>
          <p:spPr>
            <a:xfrm>
              <a:off x="1780279" y="1856214"/>
              <a:ext cx="243949" cy="1252864"/>
            </a:xfrm>
            <a:custGeom>
              <a:avLst/>
              <a:gdLst/>
              <a:ahLst/>
              <a:cxnLst/>
              <a:rect l="l" t="t" r="r" b="b"/>
              <a:pathLst>
                <a:path w="9089" h="46679" extrusionOk="0">
                  <a:moveTo>
                    <a:pt x="7277" y="0"/>
                  </a:moveTo>
                  <a:lnTo>
                    <a:pt x="6104" y="503"/>
                  </a:lnTo>
                  <a:lnTo>
                    <a:pt x="4695" y="1442"/>
                  </a:lnTo>
                  <a:lnTo>
                    <a:pt x="973" y="4628"/>
                  </a:lnTo>
                  <a:lnTo>
                    <a:pt x="0" y="5600"/>
                  </a:lnTo>
                  <a:lnTo>
                    <a:pt x="2113" y="24681"/>
                  </a:lnTo>
                  <a:lnTo>
                    <a:pt x="2314" y="46679"/>
                  </a:lnTo>
                  <a:lnTo>
                    <a:pt x="7143" y="46679"/>
                  </a:lnTo>
                  <a:lnTo>
                    <a:pt x="7311" y="45203"/>
                  </a:lnTo>
                  <a:lnTo>
                    <a:pt x="8250" y="36082"/>
                  </a:lnTo>
                  <a:lnTo>
                    <a:pt x="8820" y="28235"/>
                  </a:lnTo>
                  <a:lnTo>
                    <a:pt x="8987" y="24144"/>
                  </a:lnTo>
                  <a:lnTo>
                    <a:pt x="9088" y="20254"/>
                  </a:lnTo>
                  <a:lnTo>
                    <a:pt x="8920" y="12508"/>
                  </a:lnTo>
                  <a:lnTo>
                    <a:pt x="8384" y="3052"/>
                  </a:lnTo>
                  <a:lnTo>
                    <a:pt x="8149" y="671"/>
                  </a:lnTo>
                  <a:lnTo>
                    <a:pt x="8116" y="436"/>
                  </a:lnTo>
                  <a:lnTo>
                    <a:pt x="7881" y="101"/>
                  </a:lnTo>
                  <a:lnTo>
                    <a:pt x="72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49" name="Google Shape;128;p15"/>
            <p:cNvSpPr/>
            <p:nvPr/>
          </p:nvSpPr>
          <p:spPr>
            <a:xfrm>
              <a:off x="1869389" y="1216259"/>
              <a:ext cx="119733" cy="114338"/>
            </a:xfrm>
            <a:custGeom>
              <a:avLst/>
              <a:gdLst/>
              <a:ahLst/>
              <a:cxnLst/>
              <a:rect l="l" t="t" r="r" b="b"/>
              <a:pathLst>
                <a:path w="4461" h="4260" extrusionOk="0">
                  <a:moveTo>
                    <a:pt x="3219" y="1"/>
                  </a:moveTo>
                  <a:lnTo>
                    <a:pt x="0" y="135"/>
                  </a:lnTo>
                  <a:lnTo>
                    <a:pt x="67" y="1208"/>
                  </a:lnTo>
                  <a:lnTo>
                    <a:pt x="134" y="2214"/>
                  </a:lnTo>
                  <a:lnTo>
                    <a:pt x="269" y="3958"/>
                  </a:lnTo>
                  <a:lnTo>
                    <a:pt x="503" y="4126"/>
                  </a:lnTo>
                  <a:lnTo>
                    <a:pt x="1073" y="4260"/>
                  </a:lnTo>
                  <a:lnTo>
                    <a:pt x="2113" y="4159"/>
                  </a:lnTo>
                  <a:lnTo>
                    <a:pt x="4091" y="3388"/>
                  </a:lnTo>
                  <a:lnTo>
                    <a:pt x="4460" y="3153"/>
                  </a:lnTo>
                  <a:lnTo>
                    <a:pt x="3555" y="906"/>
                  </a:lnTo>
                  <a:lnTo>
                    <a:pt x="3354" y="437"/>
                  </a:lnTo>
                  <a:lnTo>
                    <a:pt x="321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0" name="Google Shape;129;p15"/>
            <p:cNvSpPr/>
            <p:nvPr/>
          </p:nvSpPr>
          <p:spPr>
            <a:xfrm>
              <a:off x="1705582" y="1294579"/>
              <a:ext cx="407726" cy="670544"/>
            </a:xfrm>
            <a:custGeom>
              <a:avLst/>
              <a:gdLst/>
              <a:ahLst/>
              <a:cxnLst/>
              <a:rect l="l" t="t" r="r" b="b"/>
              <a:pathLst>
                <a:path w="15191" h="24983" extrusionOk="0">
                  <a:moveTo>
                    <a:pt x="12206" y="0"/>
                  </a:moveTo>
                  <a:lnTo>
                    <a:pt x="11536" y="34"/>
                  </a:lnTo>
                  <a:lnTo>
                    <a:pt x="10832" y="235"/>
                  </a:lnTo>
                  <a:lnTo>
                    <a:pt x="9926" y="671"/>
                  </a:lnTo>
                  <a:lnTo>
                    <a:pt x="8484" y="1141"/>
                  </a:lnTo>
                  <a:lnTo>
                    <a:pt x="6841" y="1308"/>
                  </a:lnTo>
                  <a:lnTo>
                    <a:pt x="5869" y="1275"/>
                  </a:lnTo>
                  <a:lnTo>
                    <a:pt x="5366" y="1543"/>
                  </a:lnTo>
                  <a:lnTo>
                    <a:pt x="3521" y="2348"/>
                  </a:lnTo>
                  <a:lnTo>
                    <a:pt x="1979" y="3320"/>
                  </a:lnTo>
                  <a:lnTo>
                    <a:pt x="1073" y="4192"/>
                  </a:lnTo>
                  <a:lnTo>
                    <a:pt x="369" y="5232"/>
                  </a:lnTo>
                  <a:lnTo>
                    <a:pt x="0" y="6506"/>
                  </a:lnTo>
                  <a:lnTo>
                    <a:pt x="0" y="7277"/>
                  </a:lnTo>
                  <a:lnTo>
                    <a:pt x="67" y="8149"/>
                  </a:lnTo>
                  <a:lnTo>
                    <a:pt x="403" y="9759"/>
                  </a:lnTo>
                  <a:lnTo>
                    <a:pt x="1274" y="11972"/>
                  </a:lnTo>
                  <a:lnTo>
                    <a:pt x="2683" y="14688"/>
                  </a:lnTo>
                  <a:lnTo>
                    <a:pt x="3521" y="16767"/>
                  </a:lnTo>
                  <a:lnTo>
                    <a:pt x="3823" y="18243"/>
                  </a:lnTo>
                  <a:lnTo>
                    <a:pt x="3857" y="19047"/>
                  </a:lnTo>
                  <a:lnTo>
                    <a:pt x="3655" y="22702"/>
                  </a:lnTo>
                  <a:lnTo>
                    <a:pt x="3421" y="24614"/>
                  </a:lnTo>
                  <a:lnTo>
                    <a:pt x="3756" y="24714"/>
                  </a:lnTo>
                  <a:lnTo>
                    <a:pt x="5734" y="24983"/>
                  </a:lnTo>
                  <a:lnTo>
                    <a:pt x="7545" y="24983"/>
                  </a:lnTo>
                  <a:lnTo>
                    <a:pt x="9457" y="24614"/>
                  </a:lnTo>
                  <a:lnTo>
                    <a:pt x="10865" y="23943"/>
                  </a:lnTo>
                  <a:lnTo>
                    <a:pt x="11737" y="23340"/>
                  </a:lnTo>
                  <a:lnTo>
                    <a:pt x="12508" y="22501"/>
                  </a:lnTo>
                  <a:lnTo>
                    <a:pt x="13179" y="21495"/>
                  </a:lnTo>
                  <a:lnTo>
                    <a:pt x="13682" y="20221"/>
                  </a:lnTo>
                  <a:lnTo>
                    <a:pt x="14017" y="18712"/>
                  </a:lnTo>
                  <a:lnTo>
                    <a:pt x="14118" y="17840"/>
                  </a:lnTo>
                  <a:lnTo>
                    <a:pt x="14285" y="16398"/>
                  </a:lnTo>
                  <a:lnTo>
                    <a:pt x="14923" y="12307"/>
                  </a:lnTo>
                  <a:lnTo>
                    <a:pt x="15191" y="8786"/>
                  </a:lnTo>
                  <a:lnTo>
                    <a:pt x="15124" y="6405"/>
                  </a:lnTo>
                  <a:lnTo>
                    <a:pt x="14755" y="4125"/>
                  </a:lnTo>
                  <a:lnTo>
                    <a:pt x="13950" y="2046"/>
                  </a:lnTo>
                  <a:lnTo>
                    <a:pt x="13347" y="1107"/>
                  </a:lnTo>
                  <a:lnTo>
                    <a:pt x="13112" y="805"/>
                  </a:lnTo>
                  <a:lnTo>
                    <a:pt x="12575" y="235"/>
                  </a:lnTo>
                  <a:lnTo>
                    <a:pt x="1220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1" name="Google Shape;130;p15"/>
            <p:cNvSpPr/>
            <p:nvPr/>
          </p:nvSpPr>
          <p:spPr>
            <a:xfrm>
              <a:off x="1863082" y="1300887"/>
              <a:ext cx="174648" cy="337540"/>
            </a:xfrm>
            <a:custGeom>
              <a:avLst/>
              <a:gdLst/>
              <a:ahLst/>
              <a:cxnLst/>
              <a:rect l="l" t="t" r="r" b="b"/>
              <a:pathLst>
                <a:path w="6507" h="12576" extrusionOk="0">
                  <a:moveTo>
                    <a:pt x="4964" y="0"/>
                  </a:moveTo>
                  <a:lnTo>
                    <a:pt x="4729" y="101"/>
                  </a:lnTo>
                  <a:lnTo>
                    <a:pt x="3522" y="470"/>
                  </a:lnTo>
                  <a:lnTo>
                    <a:pt x="2147" y="771"/>
                  </a:lnTo>
                  <a:lnTo>
                    <a:pt x="1" y="1040"/>
                  </a:lnTo>
                  <a:lnTo>
                    <a:pt x="336" y="1509"/>
                  </a:lnTo>
                  <a:lnTo>
                    <a:pt x="3052" y="5734"/>
                  </a:lnTo>
                  <a:lnTo>
                    <a:pt x="4528" y="8451"/>
                  </a:lnTo>
                  <a:lnTo>
                    <a:pt x="5064" y="9591"/>
                  </a:lnTo>
                  <a:lnTo>
                    <a:pt x="5835" y="11670"/>
                  </a:lnTo>
                  <a:lnTo>
                    <a:pt x="6003" y="12575"/>
                  </a:lnTo>
                  <a:lnTo>
                    <a:pt x="6070" y="12307"/>
                  </a:lnTo>
                  <a:lnTo>
                    <a:pt x="6372" y="10496"/>
                  </a:lnTo>
                  <a:lnTo>
                    <a:pt x="6506" y="8652"/>
                  </a:lnTo>
                  <a:lnTo>
                    <a:pt x="6473" y="7545"/>
                  </a:lnTo>
                  <a:lnTo>
                    <a:pt x="6405" y="5902"/>
                  </a:lnTo>
                  <a:lnTo>
                    <a:pt x="5902" y="3119"/>
                  </a:lnTo>
                  <a:lnTo>
                    <a:pt x="5332" y="1073"/>
                  </a:lnTo>
                  <a:lnTo>
                    <a:pt x="4964" y="0"/>
                  </a:lnTo>
                  <a:close/>
                </a:path>
              </a:pathLst>
            </a:cu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2" name="Google Shape;131;p15"/>
            <p:cNvSpPr/>
            <p:nvPr/>
          </p:nvSpPr>
          <p:spPr>
            <a:xfrm>
              <a:off x="1937779" y="1313475"/>
              <a:ext cx="99952" cy="324952"/>
            </a:xfrm>
            <a:custGeom>
              <a:avLst/>
              <a:gdLst/>
              <a:ahLst/>
              <a:cxnLst/>
              <a:rect l="l" t="t" r="r" b="b"/>
              <a:pathLst>
                <a:path w="3724" h="12107" extrusionOk="0">
                  <a:moveTo>
                    <a:pt x="739" y="1"/>
                  </a:moveTo>
                  <a:lnTo>
                    <a:pt x="303" y="940"/>
                  </a:lnTo>
                  <a:lnTo>
                    <a:pt x="1" y="1107"/>
                  </a:lnTo>
                  <a:lnTo>
                    <a:pt x="1376" y="2147"/>
                  </a:lnTo>
                  <a:lnTo>
                    <a:pt x="1745" y="7982"/>
                  </a:lnTo>
                  <a:lnTo>
                    <a:pt x="2281" y="9122"/>
                  </a:lnTo>
                  <a:lnTo>
                    <a:pt x="3052" y="11201"/>
                  </a:lnTo>
                  <a:lnTo>
                    <a:pt x="3220" y="12106"/>
                  </a:lnTo>
                  <a:lnTo>
                    <a:pt x="3287" y="11838"/>
                  </a:lnTo>
                  <a:lnTo>
                    <a:pt x="3589" y="10027"/>
                  </a:lnTo>
                  <a:lnTo>
                    <a:pt x="3723" y="8183"/>
                  </a:lnTo>
                  <a:lnTo>
                    <a:pt x="3690" y="7076"/>
                  </a:lnTo>
                  <a:lnTo>
                    <a:pt x="2013" y="2080"/>
                  </a:lnTo>
                  <a:lnTo>
                    <a:pt x="2147" y="470"/>
                  </a:lnTo>
                  <a:lnTo>
                    <a:pt x="73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3" name="Google Shape;132;p15"/>
            <p:cNvSpPr/>
            <p:nvPr/>
          </p:nvSpPr>
          <p:spPr>
            <a:xfrm>
              <a:off x="1860371" y="1291868"/>
              <a:ext cx="97241" cy="73837"/>
            </a:xfrm>
            <a:custGeom>
              <a:avLst/>
              <a:gdLst/>
              <a:ahLst/>
              <a:cxnLst/>
              <a:rect l="l" t="t" r="r" b="b"/>
              <a:pathLst>
                <a:path w="3623" h="2751" extrusionOk="0">
                  <a:moveTo>
                    <a:pt x="269" y="1"/>
                  </a:moveTo>
                  <a:lnTo>
                    <a:pt x="1" y="1376"/>
                  </a:lnTo>
                  <a:lnTo>
                    <a:pt x="537" y="1845"/>
                  </a:lnTo>
                  <a:lnTo>
                    <a:pt x="1611" y="2415"/>
                  </a:lnTo>
                  <a:lnTo>
                    <a:pt x="3019" y="2751"/>
                  </a:lnTo>
                  <a:lnTo>
                    <a:pt x="3254" y="2751"/>
                  </a:lnTo>
                  <a:lnTo>
                    <a:pt x="3623" y="806"/>
                  </a:lnTo>
                  <a:lnTo>
                    <a:pt x="3086" y="806"/>
                  </a:lnTo>
                  <a:lnTo>
                    <a:pt x="1946" y="604"/>
                  </a:lnTo>
                  <a:lnTo>
                    <a:pt x="504" y="101"/>
                  </a:lnTo>
                  <a:lnTo>
                    <a:pt x="269" y="1"/>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4" name="Google Shape;133;p15"/>
            <p:cNvSpPr/>
            <p:nvPr/>
          </p:nvSpPr>
          <p:spPr>
            <a:xfrm>
              <a:off x="1957588" y="1277482"/>
              <a:ext cx="47722" cy="63020"/>
            </a:xfrm>
            <a:custGeom>
              <a:avLst/>
              <a:gdLst/>
              <a:ahLst/>
              <a:cxnLst/>
              <a:rect l="l" t="t" r="r" b="b"/>
              <a:pathLst>
                <a:path w="1778" h="2348" extrusionOk="0">
                  <a:moveTo>
                    <a:pt x="1007" y="0"/>
                  </a:moveTo>
                  <a:lnTo>
                    <a:pt x="973" y="235"/>
                  </a:lnTo>
                  <a:lnTo>
                    <a:pt x="671" y="704"/>
                  </a:lnTo>
                  <a:lnTo>
                    <a:pt x="101" y="1241"/>
                  </a:lnTo>
                  <a:lnTo>
                    <a:pt x="1" y="1342"/>
                  </a:lnTo>
                  <a:lnTo>
                    <a:pt x="1577" y="2348"/>
                  </a:lnTo>
                  <a:lnTo>
                    <a:pt x="1778" y="1744"/>
                  </a:lnTo>
                  <a:lnTo>
                    <a:pt x="1744" y="839"/>
                  </a:lnTo>
                  <a:lnTo>
                    <a:pt x="1744" y="738"/>
                  </a:lnTo>
                  <a:lnTo>
                    <a:pt x="1007" y="0"/>
                  </a:lnTo>
                  <a:close/>
                </a:path>
              </a:pathLst>
            </a:custGeom>
            <a:solidFill>
              <a:srgbClr val="F7F7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5" name="Google Shape;134;p15"/>
            <p:cNvSpPr/>
            <p:nvPr/>
          </p:nvSpPr>
          <p:spPr>
            <a:xfrm>
              <a:off x="1796491" y="1594306"/>
              <a:ext cx="52231" cy="369023"/>
            </a:xfrm>
            <a:custGeom>
              <a:avLst/>
              <a:gdLst/>
              <a:ahLst/>
              <a:cxnLst/>
              <a:rect l="l" t="t" r="r" b="b"/>
              <a:pathLst>
                <a:path w="1946" h="13749" extrusionOk="0">
                  <a:moveTo>
                    <a:pt x="1744" y="0"/>
                  </a:moveTo>
                  <a:lnTo>
                    <a:pt x="0" y="5064"/>
                  </a:lnTo>
                  <a:lnTo>
                    <a:pt x="235" y="6673"/>
                  </a:lnTo>
                  <a:lnTo>
                    <a:pt x="402" y="9691"/>
                  </a:lnTo>
                  <a:lnTo>
                    <a:pt x="201" y="13112"/>
                  </a:lnTo>
                  <a:lnTo>
                    <a:pt x="134" y="13648"/>
                  </a:lnTo>
                  <a:lnTo>
                    <a:pt x="973" y="13749"/>
                  </a:lnTo>
                  <a:lnTo>
                    <a:pt x="1241" y="12541"/>
                  </a:lnTo>
                  <a:lnTo>
                    <a:pt x="1844" y="8249"/>
                  </a:lnTo>
                  <a:lnTo>
                    <a:pt x="1945" y="7042"/>
                  </a:lnTo>
                  <a:lnTo>
                    <a:pt x="1945" y="4292"/>
                  </a:lnTo>
                  <a:lnTo>
                    <a:pt x="1811" y="671"/>
                  </a:lnTo>
                  <a:lnTo>
                    <a:pt x="17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6" name="Google Shape;135;p15"/>
            <p:cNvSpPr/>
            <p:nvPr/>
          </p:nvSpPr>
          <p:spPr>
            <a:xfrm>
              <a:off x="1871188" y="1226163"/>
              <a:ext cx="94530" cy="55827"/>
            </a:xfrm>
            <a:custGeom>
              <a:avLst/>
              <a:gdLst/>
              <a:ahLst/>
              <a:cxnLst/>
              <a:rect l="l" t="t" r="r" b="b"/>
              <a:pathLst>
                <a:path w="3522" h="2080" extrusionOk="0">
                  <a:moveTo>
                    <a:pt x="3387" y="1"/>
                  </a:moveTo>
                  <a:lnTo>
                    <a:pt x="3287" y="68"/>
                  </a:lnTo>
                  <a:lnTo>
                    <a:pt x="2683" y="303"/>
                  </a:lnTo>
                  <a:lnTo>
                    <a:pt x="1107" y="806"/>
                  </a:lnTo>
                  <a:lnTo>
                    <a:pt x="235" y="940"/>
                  </a:lnTo>
                  <a:lnTo>
                    <a:pt x="0" y="839"/>
                  </a:lnTo>
                  <a:lnTo>
                    <a:pt x="67" y="1845"/>
                  </a:lnTo>
                  <a:lnTo>
                    <a:pt x="604" y="1979"/>
                  </a:lnTo>
                  <a:lnTo>
                    <a:pt x="1878" y="2080"/>
                  </a:lnTo>
                  <a:lnTo>
                    <a:pt x="2448" y="1912"/>
                  </a:lnTo>
                  <a:lnTo>
                    <a:pt x="2851" y="1711"/>
                  </a:lnTo>
                  <a:lnTo>
                    <a:pt x="3320" y="1242"/>
                  </a:lnTo>
                  <a:lnTo>
                    <a:pt x="3521" y="672"/>
                  </a:lnTo>
                  <a:lnTo>
                    <a:pt x="3521" y="571"/>
                  </a:lnTo>
                  <a:lnTo>
                    <a:pt x="3488" y="537"/>
                  </a:lnTo>
                  <a:lnTo>
                    <a:pt x="3421" y="1"/>
                  </a:lnTo>
                  <a:close/>
                </a:path>
              </a:pathLst>
            </a:custGeom>
            <a:solidFill>
              <a:srgbClr val="FFCB9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7" name="Google Shape;136;p15"/>
            <p:cNvSpPr/>
            <p:nvPr/>
          </p:nvSpPr>
          <p:spPr>
            <a:xfrm>
              <a:off x="1782990" y="976869"/>
              <a:ext cx="228623" cy="288933"/>
            </a:xfrm>
            <a:custGeom>
              <a:avLst/>
              <a:gdLst/>
              <a:ahLst/>
              <a:cxnLst/>
              <a:rect l="l" t="t" r="r" b="b"/>
              <a:pathLst>
                <a:path w="8518" h="10765" extrusionOk="0">
                  <a:moveTo>
                    <a:pt x="5030" y="0"/>
                  </a:moveTo>
                  <a:lnTo>
                    <a:pt x="4225" y="335"/>
                  </a:lnTo>
                  <a:lnTo>
                    <a:pt x="1643" y="1643"/>
                  </a:lnTo>
                  <a:lnTo>
                    <a:pt x="436" y="2314"/>
                  </a:lnTo>
                  <a:lnTo>
                    <a:pt x="235" y="2850"/>
                  </a:lnTo>
                  <a:lnTo>
                    <a:pt x="0" y="3924"/>
                  </a:lnTo>
                  <a:lnTo>
                    <a:pt x="0" y="5231"/>
                  </a:lnTo>
                  <a:lnTo>
                    <a:pt x="134" y="5533"/>
                  </a:lnTo>
                  <a:lnTo>
                    <a:pt x="771" y="6774"/>
                  </a:lnTo>
                  <a:lnTo>
                    <a:pt x="2247" y="9356"/>
                  </a:lnTo>
                  <a:lnTo>
                    <a:pt x="2448" y="9691"/>
                  </a:lnTo>
                  <a:lnTo>
                    <a:pt x="2616" y="9960"/>
                  </a:lnTo>
                  <a:lnTo>
                    <a:pt x="2850" y="10261"/>
                  </a:lnTo>
                  <a:lnTo>
                    <a:pt x="3286" y="10664"/>
                  </a:lnTo>
                  <a:lnTo>
                    <a:pt x="3521" y="10764"/>
                  </a:lnTo>
                  <a:lnTo>
                    <a:pt x="3991" y="10764"/>
                  </a:lnTo>
                  <a:lnTo>
                    <a:pt x="5500" y="10429"/>
                  </a:lnTo>
                  <a:lnTo>
                    <a:pt x="7176" y="9792"/>
                  </a:lnTo>
                  <a:lnTo>
                    <a:pt x="8115" y="9222"/>
                  </a:lnTo>
                  <a:lnTo>
                    <a:pt x="8451" y="8853"/>
                  </a:lnTo>
                  <a:lnTo>
                    <a:pt x="8518" y="8652"/>
                  </a:lnTo>
                  <a:lnTo>
                    <a:pt x="8484" y="8249"/>
                  </a:lnTo>
                  <a:lnTo>
                    <a:pt x="8015" y="6707"/>
                  </a:lnTo>
                  <a:lnTo>
                    <a:pt x="7310" y="4661"/>
                  </a:lnTo>
                  <a:lnTo>
                    <a:pt x="6673" y="2649"/>
                  </a:lnTo>
                  <a:lnTo>
                    <a:pt x="6506" y="1844"/>
                  </a:lnTo>
                  <a:lnTo>
                    <a:pt x="6304" y="1073"/>
                  </a:lnTo>
                  <a:lnTo>
                    <a:pt x="6137" y="570"/>
                  </a:lnTo>
                  <a:lnTo>
                    <a:pt x="5935" y="369"/>
                  </a:lnTo>
                  <a:lnTo>
                    <a:pt x="5399" y="67"/>
                  </a:lnTo>
                  <a:lnTo>
                    <a:pt x="5030" y="0"/>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8" name="Google Shape;137;p15"/>
            <p:cNvSpPr/>
            <p:nvPr/>
          </p:nvSpPr>
          <p:spPr>
            <a:xfrm>
              <a:off x="1968377" y="1087559"/>
              <a:ext cx="43239" cy="67529"/>
            </a:xfrm>
            <a:custGeom>
              <a:avLst/>
              <a:gdLst/>
              <a:ahLst/>
              <a:cxnLst/>
              <a:rect l="l" t="t" r="r" b="b"/>
              <a:pathLst>
                <a:path w="1611" h="2516" extrusionOk="0">
                  <a:moveTo>
                    <a:pt x="1" y="1"/>
                  </a:moveTo>
                  <a:lnTo>
                    <a:pt x="202" y="2516"/>
                  </a:lnTo>
                  <a:lnTo>
                    <a:pt x="370" y="2449"/>
                  </a:lnTo>
                  <a:lnTo>
                    <a:pt x="1175" y="2113"/>
                  </a:lnTo>
                  <a:lnTo>
                    <a:pt x="1577" y="1812"/>
                  </a:lnTo>
                  <a:lnTo>
                    <a:pt x="1611" y="1677"/>
                  </a:lnTo>
                  <a:lnTo>
                    <a:pt x="806" y="772"/>
                  </a:lnTo>
                  <a:lnTo>
                    <a:pt x="1"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59" name="Google Shape;138;p15"/>
            <p:cNvSpPr/>
            <p:nvPr/>
          </p:nvSpPr>
          <p:spPr>
            <a:xfrm>
              <a:off x="1682177" y="1475483"/>
              <a:ext cx="203420" cy="740757"/>
            </a:xfrm>
            <a:custGeom>
              <a:avLst/>
              <a:gdLst/>
              <a:ahLst/>
              <a:cxnLst/>
              <a:rect l="l" t="t" r="r" b="b"/>
              <a:pathLst>
                <a:path w="7579" h="27599" extrusionOk="0">
                  <a:moveTo>
                    <a:pt x="2750" y="1"/>
                  </a:moveTo>
                  <a:lnTo>
                    <a:pt x="1811" y="34"/>
                  </a:lnTo>
                  <a:lnTo>
                    <a:pt x="1107" y="269"/>
                  </a:lnTo>
                  <a:lnTo>
                    <a:pt x="872" y="537"/>
                  </a:lnTo>
                  <a:lnTo>
                    <a:pt x="0" y="9692"/>
                  </a:lnTo>
                  <a:lnTo>
                    <a:pt x="2616" y="27599"/>
                  </a:lnTo>
                  <a:lnTo>
                    <a:pt x="6238" y="26693"/>
                  </a:lnTo>
                  <a:lnTo>
                    <a:pt x="6204" y="25218"/>
                  </a:lnTo>
                  <a:lnTo>
                    <a:pt x="5835" y="18042"/>
                  </a:lnTo>
                  <a:lnTo>
                    <a:pt x="5500" y="13850"/>
                  </a:lnTo>
                  <a:lnTo>
                    <a:pt x="5299" y="12810"/>
                  </a:lnTo>
                  <a:lnTo>
                    <a:pt x="5232" y="12408"/>
                  </a:lnTo>
                  <a:lnTo>
                    <a:pt x="5366" y="11234"/>
                  </a:lnTo>
                  <a:lnTo>
                    <a:pt x="5936" y="9021"/>
                  </a:lnTo>
                  <a:lnTo>
                    <a:pt x="6975" y="5768"/>
                  </a:lnTo>
                  <a:lnTo>
                    <a:pt x="7512" y="3689"/>
                  </a:lnTo>
                  <a:lnTo>
                    <a:pt x="7579" y="2683"/>
                  </a:lnTo>
                  <a:lnTo>
                    <a:pt x="7478" y="2348"/>
                  </a:lnTo>
                  <a:lnTo>
                    <a:pt x="7311" y="2080"/>
                  </a:lnTo>
                  <a:lnTo>
                    <a:pt x="6707" y="1510"/>
                  </a:lnTo>
                  <a:lnTo>
                    <a:pt x="5399" y="738"/>
                  </a:lnTo>
                  <a:lnTo>
                    <a:pt x="3790" y="202"/>
                  </a:lnTo>
                  <a:lnTo>
                    <a:pt x="275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0" name="Google Shape;139;p15"/>
            <p:cNvSpPr/>
            <p:nvPr/>
          </p:nvSpPr>
          <p:spPr>
            <a:xfrm>
              <a:off x="1928788" y="1093867"/>
              <a:ext cx="17124" cy="19835"/>
            </a:xfrm>
            <a:custGeom>
              <a:avLst/>
              <a:gdLst/>
              <a:ahLst/>
              <a:cxnLst/>
              <a:rect l="l" t="t" r="r" b="b"/>
              <a:pathLst>
                <a:path w="638" h="739" extrusionOk="0">
                  <a:moveTo>
                    <a:pt x="235" y="0"/>
                  </a:moveTo>
                  <a:lnTo>
                    <a:pt x="135" y="34"/>
                  </a:lnTo>
                  <a:lnTo>
                    <a:pt x="34" y="135"/>
                  </a:lnTo>
                  <a:lnTo>
                    <a:pt x="0" y="369"/>
                  </a:lnTo>
                  <a:lnTo>
                    <a:pt x="68" y="503"/>
                  </a:lnTo>
                  <a:lnTo>
                    <a:pt x="168" y="638"/>
                  </a:lnTo>
                  <a:lnTo>
                    <a:pt x="403" y="738"/>
                  </a:lnTo>
                  <a:lnTo>
                    <a:pt x="503" y="705"/>
                  </a:lnTo>
                  <a:lnTo>
                    <a:pt x="604" y="604"/>
                  </a:lnTo>
                  <a:lnTo>
                    <a:pt x="638" y="369"/>
                  </a:lnTo>
                  <a:lnTo>
                    <a:pt x="571" y="235"/>
                  </a:lnTo>
                  <a:lnTo>
                    <a:pt x="470" y="101"/>
                  </a:lnTo>
                  <a:lnTo>
                    <a:pt x="235" y="0"/>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1" name="Google Shape;140;p15"/>
            <p:cNvSpPr/>
            <p:nvPr/>
          </p:nvSpPr>
          <p:spPr>
            <a:xfrm>
              <a:off x="1783875" y="1722093"/>
              <a:ext cx="274546" cy="414061"/>
            </a:xfrm>
            <a:custGeom>
              <a:avLst/>
              <a:gdLst/>
              <a:ahLst/>
              <a:cxnLst/>
              <a:rect l="l" t="t" r="r" b="b"/>
              <a:pathLst>
                <a:path w="10229" h="15427" extrusionOk="0">
                  <a:moveTo>
                    <a:pt x="10228" y="1"/>
                  </a:moveTo>
                  <a:lnTo>
                    <a:pt x="2683" y="5031"/>
                  </a:lnTo>
                  <a:lnTo>
                    <a:pt x="1" y="15426"/>
                  </a:lnTo>
                  <a:lnTo>
                    <a:pt x="6204" y="14521"/>
                  </a:lnTo>
                  <a:lnTo>
                    <a:pt x="6707" y="13917"/>
                  </a:lnTo>
                  <a:lnTo>
                    <a:pt x="7579" y="12106"/>
                  </a:lnTo>
                  <a:lnTo>
                    <a:pt x="8686" y="8619"/>
                  </a:lnTo>
                  <a:lnTo>
                    <a:pt x="10061" y="1443"/>
                  </a:lnTo>
                  <a:lnTo>
                    <a:pt x="1022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2" name="Google Shape;141;p15"/>
            <p:cNvSpPr/>
            <p:nvPr/>
          </p:nvSpPr>
          <p:spPr>
            <a:xfrm>
              <a:off x="2007082" y="1647396"/>
              <a:ext cx="119733" cy="296126"/>
            </a:xfrm>
            <a:custGeom>
              <a:avLst/>
              <a:gdLst/>
              <a:ahLst/>
              <a:cxnLst/>
              <a:rect l="l" t="t" r="r" b="b"/>
              <a:pathLst>
                <a:path w="4461" h="11033" extrusionOk="0">
                  <a:moveTo>
                    <a:pt x="3555" y="0"/>
                  </a:moveTo>
                  <a:lnTo>
                    <a:pt x="605" y="10060"/>
                  </a:lnTo>
                  <a:lnTo>
                    <a:pt x="470" y="10295"/>
                  </a:lnTo>
                  <a:lnTo>
                    <a:pt x="1" y="11033"/>
                  </a:lnTo>
                  <a:lnTo>
                    <a:pt x="605" y="10295"/>
                  </a:lnTo>
                  <a:lnTo>
                    <a:pt x="1108" y="9759"/>
                  </a:lnTo>
                  <a:lnTo>
                    <a:pt x="2348" y="9054"/>
                  </a:lnTo>
                  <a:lnTo>
                    <a:pt x="4126" y="8551"/>
                  </a:lnTo>
                  <a:lnTo>
                    <a:pt x="4461" y="8518"/>
                  </a:lnTo>
                  <a:lnTo>
                    <a:pt x="355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3" name="Google Shape;142;p15"/>
            <p:cNvSpPr/>
            <p:nvPr/>
          </p:nvSpPr>
          <p:spPr>
            <a:xfrm>
              <a:off x="2014302" y="834642"/>
              <a:ext cx="611147" cy="649850"/>
            </a:xfrm>
            <a:custGeom>
              <a:avLst/>
              <a:gdLst/>
              <a:ahLst/>
              <a:cxnLst/>
              <a:rect l="l" t="t" r="r" b="b"/>
              <a:pathLst>
                <a:path w="22770" h="24212" extrusionOk="0">
                  <a:moveTo>
                    <a:pt x="20221" y="1"/>
                  </a:moveTo>
                  <a:lnTo>
                    <a:pt x="0" y="17371"/>
                  </a:lnTo>
                  <a:lnTo>
                    <a:pt x="2448" y="24212"/>
                  </a:lnTo>
                  <a:lnTo>
                    <a:pt x="3655" y="23139"/>
                  </a:lnTo>
                  <a:lnTo>
                    <a:pt x="9356" y="17841"/>
                  </a:lnTo>
                  <a:lnTo>
                    <a:pt x="12575" y="14722"/>
                  </a:lnTo>
                  <a:lnTo>
                    <a:pt x="13279" y="13884"/>
                  </a:lnTo>
                  <a:lnTo>
                    <a:pt x="18578" y="7244"/>
                  </a:lnTo>
                  <a:lnTo>
                    <a:pt x="22769" y="2181"/>
                  </a:lnTo>
                  <a:lnTo>
                    <a:pt x="202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4" name="Google Shape;143;p15"/>
            <p:cNvSpPr/>
            <p:nvPr/>
          </p:nvSpPr>
          <p:spPr>
            <a:xfrm>
              <a:off x="1756874" y="969649"/>
              <a:ext cx="206131" cy="262844"/>
            </a:xfrm>
            <a:custGeom>
              <a:avLst/>
              <a:gdLst/>
              <a:ahLst/>
              <a:cxnLst/>
              <a:rect l="l" t="t" r="r" b="b"/>
              <a:pathLst>
                <a:path w="7680" h="9793" extrusionOk="0">
                  <a:moveTo>
                    <a:pt x="6808" y="1"/>
                  </a:moveTo>
                  <a:lnTo>
                    <a:pt x="6405" y="101"/>
                  </a:lnTo>
                  <a:lnTo>
                    <a:pt x="6271" y="169"/>
                  </a:lnTo>
                  <a:lnTo>
                    <a:pt x="6003" y="269"/>
                  </a:lnTo>
                  <a:lnTo>
                    <a:pt x="5198" y="604"/>
                  </a:lnTo>
                  <a:lnTo>
                    <a:pt x="2616" y="1912"/>
                  </a:lnTo>
                  <a:lnTo>
                    <a:pt x="1409" y="2583"/>
                  </a:lnTo>
                  <a:lnTo>
                    <a:pt x="604" y="3086"/>
                  </a:lnTo>
                  <a:lnTo>
                    <a:pt x="269" y="3354"/>
                  </a:lnTo>
                  <a:lnTo>
                    <a:pt x="135" y="3522"/>
                  </a:lnTo>
                  <a:lnTo>
                    <a:pt x="1" y="4058"/>
                  </a:lnTo>
                  <a:lnTo>
                    <a:pt x="1" y="4964"/>
                  </a:lnTo>
                  <a:lnTo>
                    <a:pt x="68" y="5366"/>
                  </a:lnTo>
                  <a:lnTo>
                    <a:pt x="437" y="6104"/>
                  </a:lnTo>
                  <a:lnTo>
                    <a:pt x="2482" y="9290"/>
                  </a:lnTo>
                  <a:lnTo>
                    <a:pt x="2884" y="9793"/>
                  </a:lnTo>
                  <a:lnTo>
                    <a:pt x="3086" y="9726"/>
                  </a:lnTo>
                  <a:lnTo>
                    <a:pt x="3220" y="9625"/>
                  </a:lnTo>
                  <a:lnTo>
                    <a:pt x="3253" y="8149"/>
                  </a:lnTo>
                  <a:lnTo>
                    <a:pt x="3153" y="8183"/>
                  </a:lnTo>
                  <a:lnTo>
                    <a:pt x="2717" y="8149"/>
                  </a:lnTo>
                  <a:lnTo>
                    <a:pt x="2415" y="7915"/>
                  </a:lnTo>
                  <a:lnTo>
                    <a:pt x="1946" y="7009"/>
                  </a:lnTo>
                  <a:lnTo>
                    <a:pt x="1878" y="6506"/>
                  </a:lnTo>
                  <a:lnTo>
                    <a:pt x="2046" y="6339"/>
                  </a:lnTo>
                  <a:lnTo>
                    <a:pt x="2449" y="6171"/>
                  </a:lnTo>
                  <a:lnTo>
                    <a:pt x="2985" y="6372"/>
                  </a:lnTo>
                  <a:lnTo>
                    <a:pt x="3052" y="6406"/>
                  </a:lnTo>
                  <a:lnTo>
                    <a:pt x="3589" y="7177"/>
                  </a:lnTo>
                  <a:lnTo>
                    <a:pt x="3924" y="7009"/>
                  </a:lnTo>
                  <a:lnTo>
                    <a:pt x="3387" y="4427"/>
                  </a:lnTo>
                  <a:lnTo>
                    <a:pt x="4461" y="3924"/>
                  </a:lnTo>
                  <a:lnTo>
                    <a:pt x="6271" y="3187"/>
                  </a:lnTo>
                  <a:lnTo>
                    <a:pt x="7277" y="2784"/>
                  </a:lnTo>
                  <a:lnTo>
                    <a:pt x="7579" y="2650"/>
                  </a:lnTo>
                  <a:lnTo>
                    <a:pt x="7680" y="2214"/>
                  </a:lnTo>
                  <a:lnTo>
                    <a:pt x="7512" y="973"/>
                  </a:lnTo>
                  <a:lnTo>
                    <a:pt x="7411" y="604"/>
                  </a:lnTo>
                  <a:lnTo>
                    <a:pt x="7277" y="236"/>
                  </a:lnTo>
                  <a:lnTo>
                    <a:pt x="6808" y="1"/>
                  </a:lnTo>
                  <a:close/>
                </a:path>
              </a:pathLst>
            </a:custGeom>
            <a:solidFill>
              <a:srgbClr val="56331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5" name="Google Shape;144;p15"/>
            <p:cNvSpPr/>
            <p:nvPr/>
          </p:nvSpPr>
          <p:spPr>
            <a:xfrm>
              <a:off x="1714573" y="2233322"/>
              <a:ext cx="209728" cy="87337"/>
            </a:xfrm>
            <a:custGeom>
              <a:avLst/>
              <a:gdLst/>
              <a:ahLst/>
              <a:cxnLst/>
              <a:rect l="l" t="t" r="r" b="b"/>
              <a:pathLst>
                <a:path w="7814" h="3254" fill="none" extrusionOk="0">
                  <a:moveTo>
                    <a:pt x="1" y="3253"/>
                  </a:moveTo>
                  <a:lnTo>
                    <a:pt x="235" y="1879"/>
                  </a:lnTo>
                  <a:lnTo>
                    <a:pt x="269" y="1644"/>
                  </a:lnTo>
                  <a:lnTo>
                    <a:pt x="537" y="1174"/>
                  </a:lnTo>
                  <a:lnTo>
                    <a:pt x="939" y="772"/>
                  </a:lnTo>
                  <a:lnTo>
                    <a:pt x="1409" y="537"/>
                  </a:lnTo>
                  <a:lnTo>
                    <a:pt x="1677" y="504"/>
                  </a:lnTo>
                  <a:lnTo>
                    <a:pt x="5399" y="1"/>
                  </a:lnTo>
                  <a:lnTo>
                    <a:pt x="5668" y="1"/>
                  </a:lnTo>
                  <a:lnTo>
                    <a:pt x="6171" y="135"/>
                  </a:lnTo>
                  <a:lnTo>
                    <a:pt x="6640" y="403"/>
                  </a:lnTo>
                  <a:lnTo>
                    <a:pt x="7009" y="805"/>
                  </a:lnTo>
                  <a:lnTo>
                    <a:pt x="7110" y="1040"/>
                  </a:lnTo>
                  <a:lnTo>
                    <a:pt x="7814" y="2750"/>
                  </a:lnTo>
                </a:path>
              </a:pathLst>
            </a:custGeom>
            <a:noFill/>
            <a:ln w="31850" cap="flat" cmpd="sng">
              <a:solidFill>
                <a:srgbClr val="563312"/>
              </a:solidFill>
              <a:prstDash val="solid"/>
              <a:miter lim="335333"/>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6" name="Google Shape;145;p15"/>
            <p:cNvSpPr/>
            <p:nvPr/>
          </p:nvSpPr>
          <p:spPr>
            <a:xfrm>
              <a:off x="1583162" y="2272026"/>
              <a:ext cx="517556" cy="382551"/>
            </a:xfrm>
            <a:custGeom>
              <a:avLst/>
              <a:gdLst/>
              <a:ahLst/>
              <a:cxnLst/>
              <a:rect l="l" t="t" r="r" b="b"/>
              <a:pathLst>
                <a:path w="19283" h="14253" extrusionOk="0">
                  <a:moveTo>
                    <a:pt x="17170" y="1"/>
                  </a:moveTo>
                  <a:lnTo>
                    <a:pt x="17069" y="34"/>
                  </a:lnTo>
                  <a:lnTo>
                    <a:pt x="1141" y="1744"/>
                  </a:lnTo>
                  <a:lnTo>
                    <a:pt x="873" y="1778"/>
                  </a:lnTo>
                  <a:lnTo>
                    <a:pt x="470" y="2046"/>
                  </a:lnTo>
                  <a:lnTo>
                    <a:pt x="135" y="2415"/>
                  </a:lnTo>
                  <a:lnTo>
                    <a:pt x="1" y="2884"/>
                  </a:lnTo>
                  <a:lnTo>
                    <a:pt x="1" y="3119"/>
                  </a:lnTo>
                  <a:lnTo>
                    <a:pt x="537" y="9323"/>
                  </a:lnTo>
                  <a:lnTo>
                    <a:pt x="873" y="13112"/>
                  </a:lnTo>
                  <a:lnTo>
                    <a:pt x="906" y="13313"/>
                  </a:lnTo>
                  <a:lnTo>
                    <a:pt x="1007" y="13515"/>
                  </a:lnTo>
                  <a:lnTo>
                    <a:pt x="1208" y="13850"/>
                  </a:lnTo>
                  <a:lnTo>
                    <a:pt x="1845" y="14219"/>
                  </a:lnTo>
                  <a:lnTo>
                    <a:pt x="2247" y="14252"/>
                  </a:lnTo>
                  <a:lnTo>
                    <a:pt x="18142" y="13045"/>
                  </a:lnTo>
                  <a:lnTo>
                    <a:pt x="18411" y="13012"/>
                  </a:lnTo>
                  <a:lnTo>
                    <a:pt x="18846" y="12777"/>
                  </a:lnTo>
                  <a:lnTo>
                    <a:pt x="19148" y="12442"/>
                  </a:lnTo>
                  <a:lnTo>
                    <a:pt x="19282" y="11972"/>
                  </a:lnTo>
                  <a:lnTo>
                    <a:pt x="19282" y="11704"/>
                  </a:lnTo>
                  <a:lnTo>
                    <a:pt x="18411" y="1141"/>
                  </a:lnTo>
                  <a:lnTo>
                    <a:pt x="18310" y="705"/>
                  </a:lnTo>
                  <a:lnTo>
                    <a:pt x="17706" y="101"/>
                  </a:lnTo>
                  <a:lnTo>
                    <a:pt x="17270" y="34"/>
                  </a:lnTo>
                  <a:lnTo>
                    <a:pt x="17170" y="1"/>
                  </a:lnTo>
                  <a:close/>
                </a:path>
              </a:pathLst>
            </a:custGeom>
            <a:solidFill>
              <a:srgbClr val="45290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7" name="Google Shape;146;p15"/>
            <p:cNvSpPr/>
            <p:nvPr/>
          </p:nvSpPr>
          <p:spPr>
            <a:xfrm>
              <a:off x="1751479" y="2191022"/>
              <a:ext cx="123330" cy="106233"/>
            </a:xfrm>
            <a:custGeom>
              <a:avLst/>
              <a:gdLst/>
              <a:ahLst/>
              <a:cxnLst/>
              <a:rect l="l" t="t" r="r" b="b"/>
              <a:pathLst>
                <a:path w="4595" h="3958" extrusionOk="0">
                  <a:moveTo>
                    <a:pt x="3689" y="1"/>
                  </a:moveTo>
                  <a:lnTo>
                    <a:pt x="1644" y="369"/>
                  </a:lnTo>
                  <a:lnTo>
                    <a:pt x="0" y="738"/>
                  </a:lnTo>
                  <a:lnTo>
                    <a:pt x="0" y="1577"/>
                  </a:lnTo>
                  <a:lnTo>
                    <a:pt x="34" y="2516"/>
                  </a:lnTo>
                  <a:lnTo>
                    <a:pt x="168" y="2717"/>
                  </a:lnTo>
                  <a:lnTo>
                    <a:pt x="872" y="3723"/>
                  </a:lnTo>
                  <a:lnTo>
                    <a:pt x="1208" y="3958"/>
                  </a:lnTo>
                  <a:lnTo>
                    <a:pt x="1778" y="3924"/>
                  </a:lnTo>
                  <a:lnTo>
                    <a:pt x="3253" y="3421"/>
                  </a:lnTo>
                  <a:lnTo>
                    <a:pt x="3991" y="3086"/>
                  </a:lnTo>
                  <a:lnTo>
                    <a:pt x="4091" y="2952"/>
                  </a:lnTo>
                  <a:lnTo>
                    <a:pt x="4024" y="1811"/>
                  </a:lnTo>
                  <a:lnTo>
                    <a:pt x="3924" y="1007"/>
                  </a:lnTo>
                  <a:lnTo>
                    <a:pt x="4594" y="872"/>
                  </a:lnTo>
                  <a:lnTo>
                    <a:pt x="4527" y="772"/>
                  </a:lnTo>
                  <a:lnTo>
                    <a:pt x="4159" y="269"/>
                  </a:lnTo>
                  <a:lnTo>
                    <a:pt x="3857" y="34"/>
                  </a:lnTo>
                  <a:lnTo>
                    <a:pt x="3689" y="1"/>
                  </a:lnTo>
                  <a:close/>
                </a:path>
              </a:pathLst>
            </a:custGeom>
            <a:solidFill>
              <a:srgbClr val="FFD5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8" name="Google Shape;147;p15"/>
            <p:cNvSpPr/>
            <p:nvPr/>
          </p:nvSpPr>
          <p:spPr>
            <a:xfrm>
              <a:off x="1583162" y="2355741"/>
              <a:ext cx="63047" cy="165630"/>
            </a:xfrm>
            <a:custGeom>
              <a:avLst/>
              <a:gdLst/>
              <a:ahLst/>
              <a:cxnLst/>
              <a:rect l="l" t="t" r="r" b="b"/>
              <a:pathLst>
                <a:path w="2349" h="6171" fill="none" extrusionOk="0">
                  <a:moveTo>
                    <a:pt x="1" y="6103"/>
                  </a:moveTo>
                  <a:lnTo>
                    <a:pt x="1" y="0"/>
                  </a:lnTo>
                  <a:lnTo>
                    <a:pt x="2348" y="6103"/>
                  </a:lnTo>
                  <a:lnTo>
                    <a:pt x="1" y="617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69" name="Google Shape;148;p15"/>
            <p:cNvSpPr/>
            <p:nvPr/>
          </p:nvSpPr>
          <p:spPr>
            <a:xfrm>
              <a:off x="1597575" y="2282843"/>
              <a:ext cx="475229" cy="246633"/>
            </a:xfrm>
            <a:custGeom>
              <a:avLst/>
              <a:gdLst/>
              <a:ahLst/>
              <a:cxnLst/>
              <a:rect l="l" t="t" r="r" b="b"/>
              <a:pathLst>
                <a:path w="17706" h="9189" extrusionOk="0">
                  <a:moveTo>
                    <a:pt x="17102" y="0"/>
                  </a:moveTo>
                  <a:lnTo>
                    <a:pt x="17002" y="34"/>
                  </a:lnTo>
                  <a:lnTo>
                    <a:pt x="16901" y="637"/>
                  </a:lnTo>
                  <a:lnTo>
                    <a:pt x="16868" y="2347"/>
                  </a:lnTo>
                  <a:lnTo>
                    <a:pt x="17035" y="6774"/>
                  </a:lnTo>
                  <a:lnTo>
                    <a:pt x="17102" y="7780"/>
                  </a:lnTo>
                  <a:lnTo>
                    <a:pt x="0" y="8819"/>
                  </a:lnTo>
                  <a:lnTo>
                    <a:pt x="34" y="9188"/>
                  </a:lnTo>
                  <a:lnTo>
                    <a:pt x="17706" y="8316"/>
                  </a:lnTo>
                  <a:lnTo>
                    <a:pt x="17505" y="7411"/>
                  </a:lnTo>
                  <a:lnTo>
                    <a:pt x="17270" y="4795"/>
                  </a:lnTo>
                  <a:lnTo>
                    <a:pt x="17136" y="771"/>
                  </a:lnTo>
                  <a:lnTo>
                    <a:pt x="17102" y="0"/>
                  </a:lnTo>
                  <a:close/>
                </a:path>
              </a:pathLst>
            </a:custGeom>
            <a:solidFill>
              <a:srgbClr val="331E0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sp>
          <p:nvSpPr>
            <p:cNvPr id="70" name="Google Shape;149;p15"/>
            <p:cNvSpPr/>
            <p:nvPr/>
          </p:nvSpPr>
          <p:spPr>
            <a:xfrm>
              <a:off x="1803684" y="2491634"/>
              <a:ext cx="37818" cy="49547"/>
            </a:xfrm>
            <a:custGeom>
              <a:avLst/>
              <a:gdLst/>
              <a:ahLst/>
              <a:cxnLst/>
              <a:rect l="l" t="t" r="r" b="b"/>
              <a:pathLst>
                <a:path w="1409" h="1846" extrusionOk="0">
                  <a:moveTo>
                    <a:pt x="637" y="1"/>
                  </a:moveTo>
                  <a:lnTo>
                    <a:pt x="0" y="135"/>
                  </a:lnTo>
                  <a:lnTo>
                    <a:pt x="34" y="336"/>
                  </a:lnTo>
                  <a:lnTo>
                    <a:pt x="202" y="1208"/>
                  </a:lnTo>
                  <a:lnTo>
                    <a:pt x="470" y="1711"/>
                  </a:lnTo>
                  <a:lnTo>
                    <a:pt x="671" y="1812"/>
                  </a:lnTo>
                  <a:lnTo>
                    <a:pt x="839" y="1845"/>
                  </a:lnTo>
                  <a:lnTo>
                    <a:pt x="1140" y="1543"/>
                  </a:lnTo>
                  <a:lnTo>
                    <a:pt x="1409" y="671"/>
                  </a:lnTo>
                  <a:lnTo>
                    <a:pt x="1409" y="68"/>
                  </a:lnTo>
                  <a:lnTo>
                    <a:pt x="1342" y="68"/>
                  </a:lnTo>
                  <a:lnTo>
                    <a:pt x="637" y="1"/>
                  </a:lnTo>
                  <a:close/>
                </a:path>
              </a:pathLst>
            </a:custGeom>
            <a:solidFill>
              <a:srgbClr val="CDEE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lexandria"/>
              </a:endParaRPr>
            </a:p>
          </p:txBody>
        </p:sp>
      </p:grpSp>
    </p:spTree>
    <p:extLst>
      <p:ext uri="{BB962C8B-B14F-4D97-AF65-F5344CB8AC3E}">
        <p14:creationId xmlns:p14="http://schemas.microsoft.com/office/powerpoint/2010/main" val="457865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The Hierarchy </a:t>
            </a:r>
            <a:r>
              <a:rPr lang="en-US" sz="2400" dirty="0"/>
              <a:t>of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170099"/>
          </a:xfrm>
          <a:prstGeom prst="rect">
            <a:avLst/>
          </a:prstGeom>
          <a:noFill/>
        </p:spPr>
        <p:txBody>
          <a:bodyPr wrap="square" rtlCol="0">
            <a:spAutoFit/>
          </a:bodyPr>
          <a:lstStyle/>
          <a:p>
            <a:pPr marL="342900" lvl="0" indent="-342900">
              <a:buFont typeface="Arial" panose="020B0604020202020204" pitchFamily="34" charset="0"/>
              <a:buChar char="•"/>
            </a:pPr>
            <a:r>
              <a:rPr lang="en-US" sz="2000" dirty="0">
                <a:latin typeface="Alexandria"/>
              </a:rPr>
              <a:t>Strategic planning involves setting goals and developing a course of action to achieve them.</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Goals are typically structured in a hierarchy, from top-level strategic goals (set by top-level executives  to operational goals (set by subsequent levels)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The planning process begins with formulating long-term strategic plans and goals.</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This hierarchical structure ensures alignment and consistency throughout the organization.</a:t>
            </a:r>
          </a:p>
        </p:txBody>
      </p:sp>
    </p:spTree>
    <p:extLst>
      <p:ext uri="{BB962C8B-B14F-4D97-AF65-F5344CB8AC3E}">
        <p14:creationId xmlns:p14="http://schemas.microsoft.com/office/powerpoint/2010/main" val="3246351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The Hierarchy </a:t>
            </a:r>
            <a:r>
              <a:rPr lang="en-US" sz="2400" dirty="0"/>
              <a:t>of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702322" y="2236863"/>
            <a:ext cx="3666478" cy="3416320"/>
          </a:xfrm>
          <a:prstGeom prst="rect">
            <a:avLst/>
          </a:prstGeom>
          <a:noFill/>
        </p:spPr>
        <p:txBody>
          <a:bodyPr wrap="square" rtlCol="0">
            <a:spAutoFit/>
          </a:bodyPr>
          <a:lstStyle/>
          <a:p>
            <a:pPr algn="just"/>
            <a:r>
              <a:rPr lang="en-US" dirty="0" smtClean="0">
                <a:solidFill>
                  <a:srgbClr val="2D3956"/>
                </a:solidFill>
                <a:latin typeface="Alexandria"/>
                <a:cs typeface="Times New Roman" panose="02020603050405020304" pitchFamily="18" charset="0"/>
              </a:rPr>
              <a:t>In this Figure. </a:t>
            </a:r>
            <a:r>
              <a:rPr lang="en-US" dirty="0">
                <a:solidFill>
                  <a:srgbClr val="2D3956"/>
                </a:solidFill>
                <a:latin typeface="Alexandria"/>
                <a:cs typeface="Times New Roman" panose="02020603050405020304" pitchFamily="18" charset="0"/>
              </a:rPr>
              <a:t>At the top, the president sets long term or strategic goals (such as Double sales revenue to $16 million in fiscal year 2011 ). </a:t>
            </a:r>
            <a:endParaRPr lang="en-US" dirty="0" smtClean="0">
              <a:solidFill>
                <a:srgbClr val="2D3956"/>
              </a:solidFill>
              <a:latin typeface="Alexandria"/>
              <a:cs typeface="Times New Roman" panose="02020603050405020304" pitchFamily="18" charset="0"/>
            </a:endParaRPr>
          </a:p>
          <a:p>
            <a:pPr algn="just"/>
            <a:endParaRPr lang="en-US" dirty="0" smtClean="0">
              <a:solidFill>
                <a:srgbClr val="2D3956"/>
              </a:solidFill>
              <a:latin typeface="Alexandria"/>
              <a:cs typeface="Times New Roman" panose="02020603050405020304" pitchFamily="18" charset="0"/>
            </a:endParaRPr>
          </a:p>
          <a:p>
            <a:pPr algn="just"/>
            <a:r>
              <a:rPr lang="en-US" dirty="0" smtClean="0">
                <a:solidFill>
                  <a:srgbClr val="2D3956"/>
                </a:solidFill>
                <a:latin typeface="Alexandria"/>
                <a:cs typeface="Times New Roman" panose="02020603050405020304" pitchFamily="18" charset="0"/>
              </a:rPr>
              <a:t>His </a:t>
            </a:r>
            <a:r>
              <a:rPr lang="en-US" dirty="0">
                <a:solidFill>
                  <a:srgbClr val="2D3956"/>
                </a:solidFill>
                <a:latin typeface="Alexandria"/>
                <a:cs typeface="Times New Roman" panose="02020603050405020304" pitchFamily="18" charset="0"/>
              </a:rPr>
              <a:t>or her vice </a:t>
            </a:r>
            <a:r>
              <a:rPr lang="en-US" dirty="0" smtClean="0">
                <a:solidFill>
                  <a:srgbClr val="2D3956"/>
                </a:solidFill>
                <a:latin typeface="Alexandria"/>
                <a:cs typeface="Times New Roman" panose="02020603050405020304" pitchFamily="18" charset="0"/>
              </a:rPr>
              <a:t>presidents/Lower levels </a:t>
            </a:r>
            <a:r>
              <a:rPr lang="en-US" dirty="0">
                <a:solidFill>
                  <a:srgbClr val="2D3956"/>
                </a:solidFill>
                <a:latin typeface="Alexandria"/>
                <a:cs typeface="Times New Roman" panose="02020603050405020304" pitchFamily="18" charset="0"/>
              </a:rPr>
              <a:t>then set goals, such as add one production line at plant, which flow from and make sense in terms of accomplishing the presidents' goal.</a:t>
            </a:r>
          </a:p>
        </p:txBody>
      </p:sp>
      <p:pic>
        <p:nvPicPr>
          <p:cNvPr id="12" name="Picture 6" descr="0301">
            <a:extLst>
              <a:ext uri="{FF2B5EF4-FFF2-40B4-BE49-F238E27FC236}">
                <a16:creationId xmlns:a16="http://schemas.microsoft.com/office/drawing/2014/main" id="{A3237918-F6CD-E8DC-004E-9A84AB4F3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8800" y="1877012"/>
            <a:ext cx="7007419" cy="390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314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2862322"/>
          </a:xfrm>
          <a:prstGeom prst="rect">
            <a:avLst/>
          </a:prstGeom>
          <a:noFill/>
        </p:spPr>
        <p:txBody>
          <a:bodyPr wrap="square" rtlCol="0">
            <a:spAutoFit/>
          </a:bodyPr>
          <a:lstStyle/>
          <a:p>
            <a:pPr algn="just"/>
            <a:r>
              <a:rPr lang="en-US" sz="2000" b="1" dirty="0">
                <a:latin typeface="Alexandria"/>
              </a:rPr>
              <a:t>Strategic planning</a:t>
            </a:r>
            <a:r>
              <a:rPr lang="en-US" sz="2000" dirty="0">
                <a:latin typeface="Alexandria"/>
              </a:rPr>
              <a:t> is the process of aligning a company's internal capabilities with external opportunities and threats to achieve a competitive advantage. </a:t>
            </a:r>
            <a:endParaRPr lang="en-US" sz="2000" dirty="0" smtClean="0">
              <a:latin typeface="Alexandria"/>
            </a:endParaRPr>
          </a:p>
          <a:p>
            <a:pPr algn="just"/>
            <a:endParaRPr lang="en-US" sz="2000" dirty="0">
              <a:latin typeface="Alexandria"/>
            </a:endParaRPr>
          </a:p>
          <a:p>
            <a:pPr algn="just"/>
            <a:r>
              <a:rPr lang="en-US" sz="2000" dirty="0" smtClean="0">
                <a:latin typeface="Alexandria"/>
              </a:rPr>
              <a:t>It </a:t>
            </a:r>
            <a:r>
              <a:rPr lang="en-US" sz="2000" dirty="0">
                <a:latin typeface="Alexandria"/>
              </a:rPr>
              <a:t>involves defining the company's mission, assessing its strengths and weaknesses, formulating a new direction, setting strategic goals, and implementing and evaluating a strategic plan</a:t>
            </a:r>
            <a:r>
              <a:rPr lang="en-US" sz="2000" dirty="0" smtClean="0">
                <a:latin typeface="Alexandria"/>
              </a:rPr>
              <a:t>.</a:t>
            </a:r>
          </a:p>
          <a:p>
            <a:pPr algn="just"/>
            <a:endParaRPr lang="en-US" sz="2000" dirty="0">
              <a:latin typeface="Alexandria"/>
            </a:endParaRPr>
          </a:p>
          <a:p>
            <a:pPr lvl="0" algn="just"/>
            <a:r>
              <a:rPr lang="en-US" sz="2000" dirty="0">
                <a:latin typeface="Alexandria"/>
              </a:rPr>
              <a:t>It  focuses on the overall direction and goals of the company.</a:t>
            </a:r>
          </a:p>
          <a:p>
            <a:pPr algn="just"/>
            <a:endParaRPr lang="en-US" sz="2000" dirty="0">
              <a:latin typeface="Alexandria"/>
            </a:endParaRPr>
          </a:p>
        </p:txBody>
      </p:sp>
    </p:spTree>
    <p:extLst>
      <p:ext uri="{BB962C8B-B14F-4D97-AF65-F5344CB8AC3E}">
        <p14:creationId xmlns:p14="http://schemas.microsoft.com/office/powerpoint/2010/main" val="3937249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a:t>
            </a:r>
            <a:endParaRPr lang="en-US" sz="2400" dirty="0"/>
          </a:p>
        </p:txBody>
      </p:sp>
      <p:pic>
        <p:nvPicPr>
          <p:cNvPr id="12" name="Picture 4" descr="0305">
            <a:extLst>
              <a:ext uri="{FF2B5EF4-FFF2-40B4-BE49-F238E27FC236}">
                <a16:creationId xmlns:a16="http://schemas.microsoft.com/office/drawing/2014/main" id="{16EFBA34-E3F7-9A27-C855-C9C4388163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2251" y="2166914"/>
            <a:ext cx="9630417" cy="3589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8224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Strategic Planning Process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785652"/>
          </a:xfrm>
          <a:prstGeom prst="rect">
            <a:avLst/>
          </a:prstGeom>
          <a:noFill/>
        </p:spPr>
        <p:txBody>
          <a:bodyPr wrap="square" rtlCol="0">
            <a:spAutoFit/>
          </a:bodyPr>
          <a:lstStyle/>
          <a:p>
            <a:pPr lvl="0"/>
            <a:r>
              <a:rPr lang="en-US" sz="2000" b="1" dirty="0">
                <a:solidFill>
                  <a:srgbClr val="C00000"/>
                </a:solidFill>
                <a:latin typeface="Alexandria"/>
              </a:rPr>
              <a:t>Define the business and develop a mission:</a:t>
            </a:r>
            <a:r>
              <a:rPr lang="en-US" sz="2000" dirty="0">
                <a:solidFill>
                  <a:srgbClr val="C00000"/>
                </a:solidFill>
                <a:latin typeface="Alexandria"/>
              </a:rPr>
              <a:t> </a:t>
            </a:r>
            <a:r>
              <a:rPr lang="en-US" sz="2000" dirty="0">
                <a:latin typeface="Alexandria"/>
              </a:rPr>
              <a:t>Clearly articulate the company's purpose and values.</a:t>
            </a:r>
          </a:p>
          <a:p>
            <a:pPr lvl="0"/>
            <a:r>
              <a:rPr lang="en-US" sz="2000" b="1" dirty="0">
                <a:solidFill>
                  <a:srgbClr val="C00000"/>
                </a:solidFill>
                <a:latin typeface="Alexandria"/>
              </a:rPr>
              <a:t>Conduct a SWOT analysis</a:t>
            </a:r>
            <a:r>
              <a:rPr lang="en-US" sz="2000" b="1" dirty="0">
                <a:latin typeface="Alexandria"/>
              </a:rPr>
              <a:t>:</a:t>
            </a:r>
            <a:r>
              <a:rPr lang="en-US" sz="2000" dirty="0">
                <a:latin typeface="Alexandria"/>
              </a:rPr>
              <a:t> Evaluate the company's internal strengths and weaknesses, as well as external opportunities and threats.</a:t>
            </a:r>
          </a:p>
          <a:p>
            <a:pPr lvl="0"/>
            <a:r>
              <a:rPr lang="en-US" sz="2000" b="1" dirty="0">
                <a:solidFill>
                  <a:srgbClr val="C00000"/>
                </a:solidFill>
                <a:latin typeface="Alexandria"/>
              </a:rPr>
              <a:t>Formulate a new business direction</a:t>
            </a:r>
            <a:r>
              <a:rPr lang="en-US" sz="2000" b="1" dirty="0">
                <a:latin typeface="Alexandria"/>
              </a:rPr>
              <a:t>:</a:t>
            </a:r>
            <a:r>
              <a:rPr lang="en-US" sz="2000" dirty="0">
                <a:latin typeface="Alexandria"/>
              </a:rPr>
              <a:t> Determine the desired future state of the company.</a:t>
            </a:r>
          </a:p>
          <a:p>
            <a:pPr lvl="0"/>
            <a:r>
              <a:rPr lang="en-US" sz="2000" b="1" dirty="0">
                <a:solidFill>
                  <a:srgbClr val="C00000"/>
                </a:solidFill>
                <a:latin typeface="Alexandria"/>
              </a:rPr>
              <a:t>Translate the mission into strategic goals</a:t>
            </a:r>
            <a:r>
              <a:rPr lang="en-US" sz="2000" b="1" dirty="0">
                <a:latin typeface="Alexandria"/>
              </a:rPr>
              <a:t>:</a:t>
            </a:r>
            <a:r>
              <a:rPr lang="en-US" sz="2000" dirty="0">
                <a:latin typeface="Alexandria"/>
              </a:rPr>
              <a:t> Set specific, measurable, achievable, relevant, and time-bound (SMART) goals.</a:t>
            </a:r>
          </a:p>
          <a:p>
            <a:pPr lvl="0"/>
            <a:r>
              <a:rPr lang="en-US" sz="2000" b="1" dirty="0">
                <a:solidFill>
                  <a:srgbClr val="C00000"/>
                </a:solidFill>
                <a:latin typeface="Alexandria"/>
              </a:rPr>
              <a:t>Formulate strategies</a:t>
            </a:r>
            <a:r>
              <a:rPr lang="en-US" sz="2000" b="1" dirty="0">
                <a:latin typeface="Alexandria"/>
              </a:rPr>
              <a:t>:</a:t>
            </a:r>
            <a:r>
              <a:rPr lang="en-US" sz="2000" dirty="0">
                <a:latin typeface="Alexandria"/>
              </a:rPr>
              <a:t> Develop action plans to achieve the strategic goals.</a:t>
            </a:r>
          </a:p>
          <a:p>
            <a:pPr lvl="0"/>
            <a:r>
              <a:rPr lang="en-US" sz="2000" b="1" dirty="0">
                <a:solidFill>
                  <a:srgbClr val="C00000"/>
                </a:solidFill>
                <a:latin typeface="Alexandria"/>
              </a:rPr>
              <a:t>Implement the strategic plan</a:t>
            </a:r>
            <a:r>
              <a:rPr lang="en-US" sz="2000" b="1" dirty="0">
                <a:latin typeface="Alexandria"/>
              </a:rPr>
              <a:t>:</a:t>
            </a:r>
            <a:r>
              <a:rPr lang="en-US" sz="2000" dirty="0">
                <a:latin typeface="Alexandria"/>
              </a:rPr>
              <a:t> Put the strategies into action.</a:t>
            </a:r>
          </a:p>
          <a:p>
            <a:pPr lvl="0"/>
            <a:r>
              <a:rPr lang="en-US" sz="2000" b="1" dirty="0">
                <a:solidFill>
                  <a:srgbClr val="C00000"/>
                </a:solidFill>
                <a:latin typeface="Alexandria"/>
              </a:rPr>
              <a:t>Evaluate the strategic plan</a:t>
            </a:r>
            <a:r>
              <a:rPr lang="en-US" sz="2000" b="1" dirty="0">
                <a:latin typeface="Alexandria"/>
              </a:rPr>
              <a:t>:</a:t>
            </a:r>
            <a:r>
              <a:rPr lang="en-US" sz="2000" dirty="0">
                <a:latin typeface="Alexandria"/>
              </a:rPr>
              <a:t> Assess the effectiveness of the plan and make adjustments as needed.</a:t>
            </a:r>
          </a:p>
        </p:txBody>
      </p:sp>
    </p:spTree>
    <p:extLst>
      <p:ext uri="{BB962C8B-B14F-4D97-AF65-F5344CB8AC3E}">
        <p14:creationId xmlns:p14="http://schemas.microsoft.com/office/powerpoint/2010/main" val="3573173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1: Define Your Current Business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231654"/>
          </a:xfrm>
          <a:prstGeom prst="rect">
            <a:avLst/>
          </a:prstGeom>
          <a:noFill/>
        </p:spPr>
        <p:txBody>
          <a:bodyPr wrap="square" rtlCol="0">
            <a:spAutoFit/>
          </a:bodyPr>
          <a:lstStyle/>
          <a:p>
            <a:pPr lvl="0"/>
            <a:r>
              <a:rPr lang="en-US" sz="2000" b="1" dirty="0">
                <a:latin typeface="Alexandria"/>
              </a:rPr>
              <a:t>Core Business:</a:t>
            </a:r>
            <a:r>
              <a:rPr lang="en-US" sz="2000" dirty="0">
                <a:latin typeface="Alexandria"/>
              </a:rPr>
              <a:t> Clearly identify the products or services you offer, your target market, and how your offerings differ from competitors</a:t>
            </a:r>
            <a:r>
              <a:rPr lang="en-US" sz="2000" dirty="0" smtClean="0">
                <a:latin typeface="Alexandria"/>
              </a:rPr>
              <a:t>.</a:t>
            </a:r>
          </a:p>
          <a:p>
            <a:pPr lvl="0"/>
            <a:endParaRPr lang="en-US" sz="2000" dirty="0">
              <a:latin typeface="Alexandria"/>
            </a:endParaRPr>
          </a:p>
          <a:p>
            <a:r>
              <a:rPr lang="en-US" sz="2400" b="1" dirty="0" smtClean="0">
                <a:solidFill>
                  <a:srgbClr val="C00000"/>
                </a:solidFill>
                <a:latin typeface="Alexandria"/>
              </a:rPr>
              <a:t>Example </a:t>
            </a:r>
            <a:endParaRPr lang="en-US" sz="24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Products and Services:</a:t>
            </a:r>
            <a:r>
              <a:rPr lang="en-US" sz="2000" dirty="0">
                <a:latin typeface="Alexandria"/>
              </a:rPr>
              <a:t> Ford offers a wide range of vehicles, including cars, trucks, SUVs, and commercial vehicles.</a:t>
            </a:r>
          </a:p>
          <a:p>
            <a:pPr marL="342900" lvl="0" indent="-342900">
              <a:buFont typeface="Arial" panose="020B0604020202020204" pitchFamily="34" charset="0"/>
              <a:buChar char="•"/>
            </a:pPr>
            <a:r>
              <a:rPr lang="en-US" sz="2000" b="1" dirty="0">
                <a:latin typeface="Alexandria"/>
              </a:rPr>
              <a:t>Target Market:</a:t>
            </a:r>
            <a:r>
              <a:rPr lang="en-US" sz="2000" dirty="0">
                <a:latin typeface="Alexandria"/>
              </a:rPr>
              <a:t> Ford targets a diverse customer base, including individuals, families, businesses, and government agencies.</a:t>
            </a:r>
          </a:p>
          <a:p>
            <a:pPr marL="342900" lvl="0" indent="-342900">
              <a:buFont typeface="Arial" panose="020B0604020202020204" pitchFamily="34" charset="0"/>
              <a:buChar char="•"/>
            </a:pPr>
            <a:r>
              <a:rPr lang="en-US" sz="2000" b="1" dirty="0">
                <a:latin typeface="Alexandria"/>
              </a:rPr>
              <a:t>Competitive Differentiation:</a:t>
            </a:r>
            <a:r>
              <a:rPr lang="en-US" sz="2000" dirty="0">
                <a:latin typeface="Alexandria"/>
              </a:rPr>
              <a:t> Ford differentiates itself through its brand heritage, strong dealer network, and focus on innovation and technology.</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2999" y="4745932"/>
            <a:ext cx="1299029" cy="1299029"/>
          </a:xfrm>
          <a:prstGeom prst="rect">
            <a:avLst/>
          </a:prstGeom>
        </p:spPr>
      </p:pic>
    </p:spTree>
    <p:extLst>
      <p:ext uri="{BB962C8B-B14F-4D97-AF65-F5344CB8AC3E}">
        <p14:creationId xmlns:p14="http://schemas.microsoft.com/office/powerpoint/2010/main" val="2888856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2: Conduct External and Internal Audits</a:t>
            </a:r>
          </a:p>
        </p:txBody>
      </p:sp>
      <p:sp>
        <p:nvSpPr>
          <p:cNvPr id="2" name="TextBox 1">
            <a:extLst>
              <a:ext uri="{FF2B5EF4-FFF2-40B4-BE49-F238E27FC236}">
                <a16:creationId xmlns:a16="http://schemas.microsoft.com/office/drawing/2014/main" id="{D4011A71-17B9-1306-6C1A-F387217765C8}"/>
              </a:ext>
            </a:extLst>
          </p:cNvPr>
          <p:cNvSpPr txBox="1"/>
          <p:nvPr/>
        </p:nvSpPr>
        <p:spPr>
          <a:xfrm>
            <a:off x="942308" y="2223714"/>
            <a:ext cx="10291749" cy="3539430"/>
          </a:xfrm>
          <a:prstGeom prst="rect">
            <a:avLst/>
          </a:prstGeom>
          <a:noFill/>
        </p:spPr>
        <p:txBody>
          <a:bodyPr wrap="square" rtlCol="0">
            <a:spAutoFit/>
          </a:bodyPr>
          <a:lstStyle/>
          <a:p>
            <a:pPr lvl="0"/>
            <a:r>
              <a:rPr lang="en-US" sz="2000" b="1" dirty="0">
                <a:latin typeface="Alexandria"/>
              </a:rPr>
              <a:t>Environmental Scan:</a:t>
            </a:r>
            <a:r>
              <a:rPr lang="en-US" sz="2000" dirty="0">
                <a:latin typeface="Alexandria"/>
              </a:rPr>
              <a:t> Analyze external factors like economic conditions, competition, and political trends that may impact your business.</a:t>
            </a:r>
          </a:p>
          <a:p>
            <a:r>
              <a:rPr lang="en-US" sz="2400" b="1" dirty="0">
                <a:solidFill>
                  <a:srgbClr val="C00000"/>
                </a:solidFill>
                <a:latin typeface="Alexandria"/>
              </a:rPr>
              <a:t>Example: </a:t>
            </a:r>
            <a:endParaRPr lang="en-US" sz="24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Economic Trends:</a:t>
            </a:r>
            <a:r>
              <a:rPr lang="en-US" sz="2000" dirty="0">
                <a:latin typeface="Alexandria"/>
              </a:rPr>
              <a:t> The global automotive market is facing challenges due to economic uncertainty and geopolitical tensions.</a:t>
            </a:r>
          </a:p>
          <a:p>
            <a:pPr marL="342900" lvl="0" indent="-342900">
              <a:buFont typeface="Arial" panose="020B0604020202020204" pitchFamily="34" charset="0"/>
              <a:buChar char="•"/>
            </a:pPr>
            <a:r>
              <a:rPr lang="en-US" sz="2000" b="1" dirty="0">
                <a:latin typeface="Alexandria"/>
              </a:rPr>
              <a:t>Competitive Landscape:</a:t>
            </a:r>
            <a:r>
              <a:rPr lang="en-US" sz="2000" dirty="0">
                <a:latin typeface="Alexandria"/>
              </a:rPr>
              <a:t> The automotive industry is highly competitive, with major players like Toyota, Volkswagen, and General Motors.</a:t>
            </a:r>
          </a:p>
          <a:p>
            <a:pPr marL="342900" lvl="0" indent="-342900">
              <a:buFont typeface="Arial" panose="020B0604020202020204" pitchFamily="34" charset="0"/>
              <a:buChar char="•"/>
            </a:pPr>
            <a:r>
              <a:rPr lang="en-US" sz="2000" b="1" dirty="0">
                <a:latin typeface="Alexandria"/>
              </a:rPr>
              <a:t>Technological Advancements:</a:t>
            </a:r>
            <a:r>
              <a:rPr lang="en-US" sz="2000" dirty="0">
                <a:latin typeface="Alexandria"/>
              </a:rPr>
              <a:t> Rapid advancements in electric vehicles, autonomous driving, and connected car technologies are reshaping the industry.</a:t>
            </a:r>
          </a:p>
          <a:p>
            <a:pPr marL="342900" lvl="0" indent="-342900">
              <a:buFont typeface="Arial" panose="020B0604020202020204" pitchFamily="34" charset="0"/>
              <a:buChar char="•"/>
            </a:pPr>
            <a:r>
              <a:rPr lang="en-US" sz="2000" b="1" dirty="0">
                <a:latin typeface="Alexandria"/>
              </a:rPr>
              <a:t>Regulatory Environment:</a:t>
            </a:r>
            <a:r>
              <a:rPr lang="en-US" sz="2000" dirty="0">
                <a:latin typeface="Alexandria"/>
              </a:rPr>
              <a:t> Governments worldwide are imposing stricter regulations on fuel efficiency, emissions, and vehicle safety.</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2999" y="4745932"/>
            <a:ext cx="1299029" cy="1299029"/>
          </a:xfrm>
          <a:prstGeom prst="rect">
            <a:avLst/>
          </a:prstGeom>
        </p:spPr>
      </p:pic>
    </p:spTree>
    <p:extLst>
      <p:ext uri="{BB962C8B-B14F-4D97-AF65-F5344CB8AC3E}">
        <p14:creationId xmlns:p14="http://schemas.microsoft.com/office/powerpoint/2010/main" val="137584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2: Conduct External and Internal Audits</a:t>
            </a:r>
          </a:p>
        </p:txBody>
      </p:sp>
      <p:sp>
        <p:nvSpPr>
          <p:cNvPr id="2" name="TextBox 1">
            <a:extLst>
              <a:ext uri="{FF2B5EF4-FFF2-40B4-BE49-F238E27FC236}">
                <a16:creationId xmlns:a16="http://schemas.microsoft.com/office/drawing/2014/main" id="{D4011A71-17B9-1306-6C1A-F387217765C8}"/>
              </a:ext>
            </a:extLst>
          </p:cNvPr>
          <p:cNvSpPr txBox="1"/>
          <p:nvPr/>
        </p:nvSpPr>
        <p:spPr>
          <a:xfrm>
            <a:off x="739108" y="2166914"/>
            <a:ext cx="10291749" cy="3570208"/>
          </a:xfrm>
          <a:prstGeom prst="rect">
            <a:avLst/>
          </a:prstGeom>
          <a:noFill/>
        </p:spPr>
        <p:txBody>
          <a:bodyPr wrap="square" rtlCol="0">
            <a:spAutoFit/>
          </a:bodyPr>
          <a:lstStyle/>
          <a:p>
            <a:r>
              <a:rPr lang="en-US" sz="2000" b="1" dirty="0">
                <a:latin typeface="Alexandria"/>
              </a:rPr>
              <a:t>SWOT Analysis:</a:t>
            </a:r>
            <a:r>
              <a:rPr lang="en-US" sz="2000" dirty="0">
                <a:latin typeface="Alexandria"/>
              </a:rPr>
              <a:t> Assess your company's internal strengths, weaknesses, opportunities, and threats.</a:t>
            </a:r>
          </a:p>
          <a:p>
            <a:r>
              <a:rPr lang="en-US" sz="2400" b="1" dirty="0">
                <a:solidFill>
                  <a:srgbClr val="C00000"/>
                </a:solidFill>
                <a:latin typeface="Alexandria"/>
              </a:rPr>
              <a:t>Example</a:t>
            </a:r>
            <a:r>
              <a:rPr lang="en-US" sz="2400" b="1" dirty="0" smtClean="0">
                <a:solidFill>
                  <a:srgbClr val="C00000"/>
                </a:solidFill>
                <a:latin typeface="Alexandria"/>
              </a:rPr>
              <a:t>:</a:t>
            </a:r>
          </a:p>
          <a:p>
            <a:pPr marL="285750" lvl="0" indent="-285750">
              <a:buFont typeface="Arial" panose="020B0604020202020204" pitchFamily="34" charset="0"/>
              <a:buChar char="•"/>
            </a:pPr>
            <a:r>
              <a:rPr lang="en-US" b="1" dirty="0" smtClean="0">
                <a:latin typeface="Alexandria"/>
              </a:rPr>
              <a:t>Strengths</a:t>
            </a:r>
            <a:r>
              <a:rPr lang="en-US" b="1" dirty="0">
                <a:latin typeface="Alexandria"/>
              </a:rPr>
              <a:t>:</a:t>
            </a:r>
            <a:r>
              <a:rPr lang="en-US" dirty="0">
                <a:latin typeface="Alexandria"/>
              </a:rPr>
              <a:t> Strong brand recognition, extensive global presence, robust manufacturing capabilities, and a diverse product portfolio</a:t>
            </a:r>
            <a:r>
              <a:rPr lang="en-US" dirty="0" smtClean="0">
                <a:latin typeface="Alexandria"/>
              </a:rPr>
              <a:t>.</a:t>
            </a:r>
          </a:p>
          <a:p>
            <a:pPr marL="285750" lvl="0" indent="-285750">
              <a:buFont typeface="Arial" panose="020B0604020202020204" pitchFamily="34" charset="0"/>
              <a:buChar char="•"/>
            </a:pPr>
            <a:r>
              <a:rPr lang="en-US" b="1" dirty="0" smtClean="0">
                <a:latin typeface="Alexandria"/>
              </a:rPr>
              <a:t>Weaknesses</a:t>
            </a:r>
            <a:r>
              <a:rPr lang="en-US" b="1" dirty="0">
                <a:latin typeface="Alexandria"/>
              </a:rPr>
              <a:t>:</a:t>
            </a:r>
            <a:r>
              <a:rPr lang="en-US" dirty="0">
                <a:latin typeface="Alexandria"/>
              </a:rPr>
              <a:t> Dependence on traditional internal combustion engine vehicles, challenges in transitioning to electric vehicles, and high costs associated with research and development</a:t>
            </a:r>
            <a:r>
              <a:rPr lang="en-US" dirty="0" smtClean="0">
                <a:latin typeface="Alexandria"/>
              </a:rPr>
              <a:t>.</a:t>
            </a:r>
          </a:p>
          <a:p>
            <a:pPr marL="285750" lvl="0" indent="-285750">
              <a:buFont typeface="Arial" panose="020B0604020202020204" pitchFamily="34" charset="0"/>
              <a:buChar char="•"/>
            </a:pPr>
            <a:r>
              <a:rPr lang="en-US" b="1" dirty="0" smtClean="0">
                <a:latin typeface="Alexandria"/>
              </a:rPr>
              <a:t>Opportunities</a:t>
            </a:r>
            <a:r>
              <a:rPr lang="en-US" b="1" dirty="0">
                <a:latin typeface="Alexandria"/>
              </a:rPr>
              <a:t>:</a:t>
            </a:r>
            <a:r>
              <a:rPr lang="en-US" dirty="0">
                <a:latin typeface="Alexandria"/>
              </a:rPr>
              <a:t> Growth in emerging markets, increasing demand for electric vehicles and autonomous driving technologies, and opportunities for partnerships in mobility services</a:t>
            </a:r>
            <a:r>
              <a:rPr lang="en-US" dirty="0" smtClean="0">
                <a:latin typeface="Alexandria"/>
              </a:rPr>
              <a:t>.</a:t>
            </a:r>
          </a:p>
          <a:p>
            <a:pPr marL="285750" indent="-285750">
              <a:buFont typeface="Arial" panose="020B0604020202020204" pitchFamily="34" charset="0"/>
              <a:buChar char="•"/>
            </a:pPr>
            <a:r>
              <a:rPr lang="en-US" b="1" dirty="0" smtClean="0">
                <a:latin typeface="Alexandria"/>
              </a:rPr>
              <a:t>Threats</a:t>
            </a:r>
            <a:r>
              <a:rPr lang="en-US" b="1" dirty="0">
                <a:latin typeface="Alexandria"/>
              </a:rPr>
              <a:t>:</a:t>
            </a:r>
            <a:r>
              <a:rPr lang="en-US" dirty="0">
                <a:latin typeface="Alexandria"/>
              </a:rPr>
              <a:t> Competition from emerging electric vehicle manufacturers, potential </a:t>
            </a:r>
            <a:r>
              <a:rPr lang="en-US" dirty="0" smtClean="0">
                <a:latin typeface="Alexandria"/>
              </a:rPr>
              <a:t>disruptions</a:t>
            </a:r>
          </a:p>
          <a:p>
            <a:pPr marL="285750" indent="-285750">
              <a:buFont typeface="Arial" panose="020B0604020202020204" pitchFamily="34" charset="0"/>
              <a:buChar char="•"/>
            </a:pPr>
            <a:r>
              <a:rPr lang="en-US" dirty="0" smtClean="0">
                <a:latin typeface="Alexandria"/>
              </a:rPr>
              <a:t> </a:t>
            </a:r>
            <a:r>
              <a:rPr lang="en-US" dirty="0">
                <a:latin typeface="Alexandria"/>
              </a:rPr>
              <a:t>from new technologies, and regulatory challenges.</a:t>
            </a:r>
          </a:p>
          <a:p>
            <a:pPr lvl="0">
              <a:buFont typeface="Arial" panose="020B0604020202020204" pitchFamily="34" charset="0"/>
              <a:buChar char="•"/>
            </a:pPr>
            <a:endParaRPr lang="en-US"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2896" y="4905829"/>
            <a:ext cx="1139132" cy="1139132"/>
          </a:xfrm>
          <a:prstGeom prst="rect">
            <a:avLst/>
          </a:prstGeom>
        </p:spPr>
      </p:pic>
    </p:spTree>
    <p:extLst>
      <p:ext uri="{BB962C8B-B14F-4D97-AF65-F5344CB8AC3E}">
        <p14:creationId xmlns:p14="http://schemas.microsoft.com/office/powerpoint/2010/main" val="2165750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3: Formulate a New Direction</a:t>
            </a:r>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9507978" cy="2862322"/>
          </a:xfrm>
          <a:prstGeom prst="rect">
            <a:avLst/>
          </a:prstGeom>
          <a:noFill/>
        </p:spPr>
        <p:txBody>
          <a:bodyPr wrap="square" rtlCol="0">
            <a:spAutoFit/>
          </a:bodyPr>
          <a:lstStyle/>
          <a:p>
            <a:pPr lvl="0" algn="just"/>
            <a:r>
              <a:rPr lang="en-US" sz="2000" b="1" dirty="0" smtClean="0">
                <a:latin typeface="Alexandria"/>
              </a:rPr>
              <a:t>Vision Statement:</a:t>
            </a:r>
            <a:r>
              <a:rPr lang="en-US" sz="2000" dirty="0" smtClean="0">
                <a:latin typeface="Alexandria"/>
              </a:rPr>
              <a:t> Define </a:t>
            </a:r>
            <a:r>
              <a:rPr lang="en-US" sz="2000" dirty="0">
                <a:latin typeface="Alexandria"/>
              </a:rPr>
              <a:t>the company's desired future state and the essence of its business</a:t>
            </a:r>
            <a:r>
              <a:rPr lang="en-US" sz="2000" dirty="0" smtClean="0">
                <a:latin typeface="Alexandria"/>
              </a:rPr>
              <a:t>.</a:t>
            </a:r>
          </a:p>
          <a:p>
            <a:pPr lvl="0" algn="just"/>
            <a:endParaRPr lang="en-US" sz="2000" dirty="0">
              <a:latin typeface="Alexandria"/>
            </a:endParaRPr>
          </a:p>
          <a:p>
            <a:pPr lvl="0" algn="just"/>
            <a:r>
              <a:rPr lang="en-US" sz="2000" b="1" dirty="0">
                <a:latin typeface="Alexandria"/>
              </a:rPr>
              <a:t>Example:</a:t>
            </a:r>
            <a:r>
              <a:rPr lang="en-US" sz="2000" dirty="0">
                <a:latin typeface="Alexandria"/>
              </a:rPr>
              <a:t> </a:t>
            </a:r>
            <a:r>
              <a:rPr lang="en-US" sz="2000" b="1" dirty="0">
                <a:latin typeface="Alexandria"/>
              </a:rPr>
              <a:t> </a:t>
            </a:r>
            <a:r>
              <a:rPr lang="en-US" sz="2000" b="1" dirty="0" smtClean="0">
                <a:latin typeface="Alexandria"/>
              </a:rPr>
              <a:t>Ford Vision </a:t>
            </a:r>
            <a:r>
              <a:rPr lang="en-US" sz="2000" b="1" dirty="0">
                <a:latin typeface="Alexandria"/>
              </a:rPr>
              <a:t>Statement:</a:t>
            </a:r>
            <a:r>
              <a:rPr lang="en-US" sz="2000" dirty="0">
                <a:latin typeface="Alexandria"/>
              </a:rPr>
              <a:t> "To be the world's leading mobility company, providing sustainable and innovative transportation solutions that enrich people's lives</a:t>
            </a:r>
            <a:r>
              <a:rPr lang="en-US" sz="2000" dirty="0" smtClean="0">
                <a:latin typeface="Alexandria"/>
              </a:rPr>
              <a:t>.“</a:t>
            </a:r>
          </a:p>
          <a:p>
            <a:pPr lvl="0" algn="just"/>
            <a:endParaRPr lang="en-US" sz="2000" dirty="0" smtClean="0">
              <a:latin typeface="Alexandria"/>
            </a:endParaRPr>
          </a:p>
          <a:p>
            <a:pPr lvl="0" algn="just"/>
            <a:r>
              <a:rPr lang="en-US" sz="2000" b="1" dirty="0">
                <a:latin typeface="Alexandria"/>
              </a:rPr>
              <a:t>Ford Mission Statement: </a:t>
            </a:r>
            <a:r>
              <a:rPr lang="en-US" sz="2000" dirty="0">
                <a:latin typeface="Alexandria"/>
              </a:rPr>
              <a:t>To help build a better world, where every person is free to move and pursue their dreams.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387420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894947"/>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4: Translate the Desired New Direction into Strategic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762272" y="2276887"/>
            <a:ext cx="9507978" cy="2554545"/>
          </a:xfrm>
          <a:prstGeom prst="rect">
            <a:avLst/>
          </a:prstGeom>
          <a:noFill/>
        </p:spPr>
        <p:txBody>
          <a:bodyPr wrap="square" rtlCol="0">
            <a:spAutoFit/>
          </a:bodyPr>
          <a:lstStyle/>
          <a:p>
            <a:pPr lvl="0"/>
            <a:r>
              <a:rPr lang="en-US" sz="2000" b="1" dirty="0">
                <a:latin typeface="Alexandria"/>
              </a:rPr>
              <a:t>Specific Goals:</a:t>
            </a:r>
            <a:r>
              <a:rPr lang="en-US" sz="2000" dirty="0">
                <a:latin typeface="Alexandria"/>
              </a:rPr>
              <a:t> Break down the vision into concrete, measurable goals</a:t>
            </a:r>
            <a:r>
              <a:rPr lang="en-US" sz="2000" dirty="0" smtClean="0">
                <a:latin typeface="Alexandria"/>
              </a:rPr>
              <a:t>.</a:t>
            </a:r>
          </a:p>
          <a:p>
            <a:pPr lvl="0"/>
            <a:endParaRPr lang="en-US" sz="2000" dirty="0">
              <a:latin typeface="Alexandria"/>
            </a:endParaRPr>
          </a:p>
          <a:p>
            <a:pPr lvl="0"/>
            <a:r>
              <a:rPr lang="en-US" sz="2000" b="1" dirty="0">
                <a:latin typeface="Alexandria"/>
              </a:rPr>
              <a:t>Goal 1:</a:t>
            </a:r>
            <a:r>
              <a:rPr lang="en-US" sz="2000" dirty="0">
                <a:latin typeface="Alexandria"/>
              </a:rPr>
              <a:t> Accelerate the transition to electric vehicles, with a target of 50% of global sales to be electrified by 2030.</a:t>
            </a:r>
          </a:p>
          <a:p>
            <a:pPr lvl="0"/>
            <a:r>
              <a:rPr lang="en-US" sz="2000" b="1" dirty="0">
                <a:latin typeface="Alexandria"/>
              </a:rPr>
              <a:t>Goal 2:</a:t>
            </a:r>
            <a:r>
              <a:rPr lang="en-US" sz="2000" dirty="0">
                <a:latin typeface="Alexandria"/>
              </a:rPr>
              <a:t> Expand into new mobility services, such as ride-sharing and autonomous driving.</a:t>
            </a:r>
          </a:p>
          <a:p>
            <a:pPr lvl="0"/>
            <a:r>
              <a:rPr lang="en-US" sz="2000" b="1" dirty="0">
                <a:latin typeface="Alexandria"/>
              </a:rPr>
              <a:t>Goal 3:</a:t>
            </a:r>
            <a:r>
              <a:rPr lang="en-US" sz="2000" dirty="0">
                <a:latin typeface="Alexandria"/>
              </a:rPr>
              <a:t> Enhance customer satisfaction and loyalty through exceptional product quality and customer service.</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65821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5: Formulate Strategies to Achieve Strategic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9507978" cy="2862322"/>
          </a:xfrm>
          <a:prstGeom prst="rect">
            <a:avLst/>
          </a:prstGeom>
          <a:noFill/>
        </p:spPr>
        <p:txBody>
          <a:bodyPr wrap="square" rtlCol="0">
            <a:spAutoFit/>
          </a:bodyPr>
          <a:lstStyle/>
          <a:p>
            <a:pPr lvl="0"/>
            <a:r>
              <a:rPr lang="en-US" sz="2000" b="1" dirty="0">
                <a:latin typeface="Alexandria"/>
              </a:rPr>
              <a:t>Action Plans:</a:t>
            </a:r>
            <a:r>
              <a:rPr lang="en-US" sz="2000" dirty="0">
                <a:latin typeface="Alexandria"/>
              </a:rPr>
              <a:t> Develop specific strategies or courses of action to achieve the goals</a:t>
            </a:r>
            <a:r>
              <a:rPr lang="en-US" sz="2000" dirty="0" smtClean="0">
                <a:latin typeface="Alexandria"/>
              </a:rPr>
              <a:t>.</a:t>
            </a:r>
          </a:p>
          <a:p>
            <a:pPr lvl="0"/>
            <a:endParaRPr lang="en-US" sz="2000" dirty="0">
              <a:latin typeface="Alexandria"/>
            </a:endParaRPr>
          </a:p>
          <a:p>
            <a:r>
              <a:rPr lang="en-US" sz="2000" dirty="0">
                <a:latin typeface="Alexandria"/>
              </a:rPr>
              <a:t> </a:t>
            </a:r>
            <a:r>
              <a:rPr lang="en-US" sz="2000" b="1" dirty="0">
                <a:latin typeface="Alexandria"/>
              </a:rPr>
              <a:t>Strategy to Accelerate the Transition to Electric Vehicles:</a:t>
            </a:r>
            <a:endParaRPr lang="en-US" sz="2000" dirty="0">
              <a:latin typeface="Alexandria"/>
            </a:endParaRPr>
          </a:p>
          <a:p>
            <a:pPr marL="342900" lvl="0" indent="-342900">
              <a:buFont typeface="Arial" panose="020B0604020202020204" pitchFamily="34" charset="0"/>
              <a:buChar char="•"/>
            </a:pPr>
            <a:r>
              <a:rPr lang="en-US" sz="2000" dirty="0">
                <a:latin typeface="Alexandria"/>
              </a:rPr>
              <a:t>Invest heavily in research and development of electric vehicle technologies.</a:t>
            </a:r>
          </a:p>
          <a:p>
            <a:pPr marL="342900" lvl="0" indent="-342900">
              <a:buFont typeface="Arial" panose="020B0604020202020204" pitchFamily="34" charset="0"/>
              <a:buChar char="•"/>
            </a:pPr>
            <a:r>
              <a:rPr lang="en-US" sz="2000" dirty="0">
                <a:latin typeface="Alexandria"/>
              </a:rPr>
              <a:t>Expand manufacturing capabilities for electric vehicles.</a:t>
            </a:r>
          </a:p>
          <a:p>
            <a:pPr marL="342900" lvl="0" indent="-342900">
              <a:buFont typeface="Arial" panose="020B0604020202020204" pitchFamily="34" charset="0"/>
              <a:buChar char="•"/>
            </a:pPr>
            <a:r>
              <a:rPr lang="en-US" sz="2000" dirty="0">
                <a:latin typeface="Alexandria"/>
              </a:rPr>
              <a:t>Develop a comprehensive charging infrastructure.</a:t>
            </a:r>
          </a:p>
          <a:p>
            <a:pPr marL="342900" lvl="0" indent="-342900">
              <a:buFont typeface="Arial" panose="020B0604020202020204" pitchFamily="34" charset="0"/>
              <a:buChar char="•"/>
            </a:pPr>
            <a:r>
              <a:rPr lang="en-US" sz="2000" dirty="0">
                <a:latin typeface="Alexandria"/>
              </a:rPr>
              <a:t>Partner with suppliers and technology companies to accelerate the development of electric vehicle components.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3191894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5: Formulate Strategies to Achieve Strategic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9507978" cy="3170099"/>
          </a:xfrm>
          <a:prstGeom prst="rect">
            <a:avLst/>
          </a:prstGeom>
          <a:noFill/>
        </p:spPr>
        <p:txBody>
          <a:bodyPr wrap="square" rtlCol="0">
            <a:spAutoFit/>
          </a:bodyPr>
          <a:lstStyle/>
          <a:p>
            <a:r>
              <a:rPr lang="en-US" sz="2000" b="1" dirty="0">
                <a:latin typeface="Alexandria"/>
              </a:rPr>
              <a:t>Strategy to Expand into New Mobility Services:</a:t>
            </a:r>
            <a:endParaRPr lang="en-US" sz="2000" dirty="0">
              <a:latin typeface="Alexandria"/>
            </a:endParaRPr>
          </a:p>
          <a:p>
            <a:pPr marL="342900" lvl="0" indent="-342900">
              <a:buFont typeface="Arial" panose="020B0604020202020204" pitchFamily="34" charset="0"/>
              <a:buChar char="•"/>
            </a:pPr>
            <a:r>
              <a:rPr lang="en-US" sz="2000" dirty="0">
                <a:latin typeface="Alexandria"/>
              </a:rPr>
              <a:t>Acquire or invest in mobility startups.</a:t>
            </a:r>
          </a:p>
          <a:p>
            <a:pPr marL="342900" lvl="0" indent="-342900">
              <a:buFont typeface="Arial" panose="020B0604020202020204" pitchFamily="34" charset="0"/>
              <a:buChar char="•"/>
            </a:pPr>
            <a:r>
              <a:rPr lang="en-US" sz="2000" dirty="0">
                <a:latin typeface="Alexandria"/>
              </a:rPr>
              <a:t>Pilot and scale mobility services in select markets.</a:t>
            </a:r>
          </a:p>
          <a:p>
            <a:pPr marL="342900" lvl="0" indent="-342900">
              <a:buFont typeface="Arial" panose="020B0604020202020204" pitchFamily="34" charset="0"/>
              <a:buChar char="•"/>
            </a:pPr>
            <a:r>
              <a:rPr lang="en-US" sz="2000" dirty="0">
                <a:latin typeface="Alexandria"/>
              </a:rPr>
              <a:t>Leverage existing technology and infrastructure to support mobility services</a:t>
            </a:r>
            <a:r>
              <a:rPr lang="en-US" sz="2000" dirty="0" smtClean="0">
                <a:latin typeface="Alexandria"/>
              </a:rPr>
              <a:t>.</a:t>
            </a:r>
          </a:p>
          <a:p>
            <a:pPr lvl="0"/>
            <a:endParaRPr lang="en-US" sz="2000" dirty="0">
              <a:latin typeface="Alexandria"/>
            </a:endParaRPr>
          </a:p>
          <a:p>
            <a:r>
              <a:rPr lang="en-US" sz="2000" b="1" dirty="0">
                <a:latin typeface="Alexandria"/>
              </a:rPr>
              <a:t>Strategy to Enhance Customer Satisfaction:</a:t>
            </a:r>
            <a:endParaRPr lang="en-US" sz="2000" dirty="0">
              <a:latin typeface="Alexandria"/>
            </a:endParaRPr>
          </a:p>
          <a:p>
            <a:pPr marL="342900" lvl="0" indent="-342900">
              <a:buFont typeface="Arial" panose="020B0604020202020204" pitchFamily="34" charset="0"/>
              <a:buChar char="•"/>
            </a:pPr>
            <a:r>
              <a:rPr lang="en-US" sz="2000" dirty="0">
                <a:latin typeface="Alexandria"/>
              </a:rPr>
              <a:t>Implement a customer-centric approach throughout the organization.</a:t>
            </a:r>
          </a:p>
          <a:p>
            <a:pPr marL="342900" lvl="0" indent="-342900">
              <a:buFont typeface="Arial" panose="020B0604020202020204" pitchFamily="34" charset="0"/>
              <a:buChar char="•"/>
            </a:pPr>
            <a:r>
              <a:rPr lang="en-US" sz="2000" dirty="0">
                <a:latin typeface="Alexandria"/>
              </a:rPr>
              <a:t>Invest in customer experience initiatives, such as personalized services and digital tools.</a:t>
            </a:r>
          </a:p>
          <a:p>
            <a:pPr marL="342900" lvl="0" indent="-342900">
              <a:buFont typeface="Arial" panose="020B0604020202020204" pitchFamily="34" charset="0"/>
              <a:buChar char="•"/>
            </a:pPr>
            <a:r>
              <a:rPr lang="en-US" sz="2000" dirty="0">
                <a:latin typeface="Alexandria"/>
              </a:rPr>
              <a:t>Continuously monitor and address customer feedback.</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002283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Step </a:t>
            </a:r>
            <a:r>
              <a:rPr lang="en-US" sz="2400" dirty="0" smtClean="0"/>
              <a:t>6 </a:t>
            </a:r>
            <a:r>
              <a:rPr lang="en-US" sz="2400" dirty="0"/>
              <a:t>Implement the </a:t>
            </a:r>
            <a:r>
              <a:rPr lang="en-US" sz="2400" dirty="0" smtClean="0"/>
              <a:t>Strategies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867242" y="2441585"/>
            <a:ext cx="10312796" cy="1631216"/>
          </a:xfrm>
          <a:prstGeom prst="rect">
            <a:avLst/>
          </a:prstGeom>
          <a:noFill/>
        </p:spPr>
        <p:txBody>
          <a:bodyPr wrap="square" rtlCol="0">
            <a:spAutoFit/>
          </a:bodyPr>
          <a:lstStyle/>
          <a:p>
            <a:pPr marL="342900" lvl="0" indent="-342900">
              <a:buFont typeface="Arial" panose="020B0604020202020204" pitchFamily="34" charset="0"/>
              <a:buChar char="•"/>
            </a:pPr>
            <a:r>
              <a:rPr lang="en-US" sz="2000" b="1" dirty="0" smtClean="0">
                <a:latin typeface="Alexandria"/>
              </a:rPr>
              <a:t>Allocate </a:t>
            </a:r>
            <a:r>
              <a:rPr lang="en-US" sz="2000" b="1" dirty="0">
                <a:latin typeface="Alexandria"/>
              </a:rPr>
              <a:t>resources</a:t>
            </a:r>
            <a:r>
              <a:rPr lang="en-US" sz="2000" dirty="0">
                <a:latin typeface="Alexandria"/>
              </a:rPr>
              <a:t> to support the implementation of the strategic plan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Create a cross-functional team</a:t>
            </a:r>
            <a:r>
              <a:rPr lang="en-US" sz="2000" dirty="0">
                <a:latin typeface="Alexandria"/>
              </a:rPr>
              <a:t> to oversee the execution of the strategies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a:latin typeface="Alexandria"/>
              </a:rPr>
              <a:t>Monitor progress</a:t>
            </a:r>
            <a:r>
              <a:rPr lang="en-US" sz="2000" dirty="0">
                <a:latin typeface="Alexandria"/>
              </a:rPr>
              <a:t> and make necessary adjustments</a:t>
            </a:r>
            <a:r>
              <a:rPr lang="en-US" sz="2000" dirty="0" smtClean="0">
                <a:latin typeface="Alexandria"/>
              </a:rPr>
              <a:t>.</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3346730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Step 7: Evaluate Performance</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10312796" cy="3785652"/>
          </a:xfrm>
          <a:prstGeom prst="rect">
            <a:avLst/>
          </a:prstGeom>
          <a:noFill/>
        </p:spPr>
        <p:txBody>
          <a:bodyPr wrap="square" rtlCol="0">
            <a:spAutoFit/>
          </a:bodyPr>
          <a:lstStyle/>
          <a:p>
            <a:pPr lvl="0"/>
            <a:r>
              <a:rPr lang="en-US" sz="2000" b="1" dirty="0" smtClean="0">
                <a:latin typeface="Alexandria"/>
              </a:rPr>
              <a:t>Continuous </a:t>
            </a:r>
            <a:r>
              <a:rPr lang="en-US" sz="2000" b="1" dirty="0">
                <a:latin typeface="Alexandria"/>
              </a:rPr>
              <a:t>Assessment:</a:t>
            </a:r>
            <a:r>
              <a:rPr lang="en-US" sz="2000" dirty="0">
                <a:latin typeface="Alexandria"/>
              </a:rPr>
              <a:t> Monitor the progress of the strategic plan and make adjustments as needed</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Example:</a:t>
            </a:r>
            <a:r>
              <a:rPr lang="en-US" sz="2000" dirty="0">
                <a:solidFill>
                  <a:srgbClr val="C00000"/>
                </a:solidFill>
                <a:latin typeface="Alexandria"/>
              </a:rPr>
              <a:t>  </a:t>
            </a:r>
            <a:endParaRPr lang="en-US" sz="2000" dirty="0" smtClean="0">
              <a:solidFill>
                <a:srgbClr val="C00000"/>
              </a:solidFill>
              <a:latin typeface="Alexandria"/>
            </a:endParaRP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Track key performance indicators</a:t>
            </a:r>
            <a:r>
              <a:rPr lang="en-US" sz="2000" dirty="0">
                <a:latin typeface="Alexandria"/>
              </a:rPr>
              <a:t> such as market share, sales volume, customer satisfaction, and profitability.</a:t>
            </a:r>
          </a:p>
          <a:p>
            <a:pPr marL="342900" lvl="0" indent="-342900">
              <a:buFont typeface="Arial" panose="020B0604020202020204" pitchFamily="34" charset="0"/>
              <a:buChar char="•"/>
            </a:pPr>
            <a:r>
              <a:rPr lang="en-US" sz="2000" b="1" dirty="0">
                <a:latin typeface="Alexandria"/>
              </a:rPr>
              <a:t>Conduct regular reviews of the strategic plan</a:t>
            </a:r>
            <a:r>
              <a:rPr lang="en-US" sz="2000" dirty="0">
                <a:latin typeface="Alexandria"/>
              </a:rPr>
              <a:t> to assess progress and identify areas for improvement.</a:t>
            </a:r>
          </a:p>
          <a:p>
            <a:pPr marL="342900" lvl="0" indent="-342900">
              <a:buFont typeface="Arial" panose="020B0604020202020204" pitchFamily="34" charset="0"/>
              <a:buChar char="•"/>
            </a:pPr>
            <a:r>
              <a:rPr lang="en-US" sz="2000" b="1" dirty="0">
                <a:latin typeface="Alexandria"/>
              </a:rPr>
              <a:t>Utilize customer feedback</a:t>
            </a:r>
            <a:r>
              <a:rPr lang="en-US" sz="2000" dirty="0">
                <a:latin typeface="Alexandria"/>
              </a:rPr>
              <a:t> to inform future strategy development.</a:t>
            </a:r>
          </a:p>
          <a:p>
            <a:r>
              <a:rPr lang="en-US" sz="2000" dirty="0">
                <a:latin typeface="Alexandria"/>
              </a:rPr>
              <a:t> </a:t>
            </a:r>
          </a:p>
          <a:p>
            <a:endParaRPr lang="en-US" sz="20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0580" y="4731657"/>
            <a:ext cx="1324250" cy="1324250"/>
          </a:xfrm>
          <a:prstGeom prst="rect">
            <a:avLst/>
          </a:prstGeom>
        </p:spPr>
      </p:pic>
    </p:spTree>
    <p:extLst>
      <p:ext uri="{BB962C8B-B14F-4D97-AF65-F5344CB8AC3E}">
        <p14:creationId xmlns:p14="http://schemas.microsoft.com/office/powerpoint/2010/main" val="2474992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Improving Productivity with Technology</a:t>
            </a:r>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10312796" cy="3477875"/>
          </a:xfrm>
          <a:prstGeom prst="rect">
            <a:avLst/>
          </a:prstGeom>
          <a:noFill/>
        </p:spPr>
        <p:txBody>
          <a:bodyPr wrap="square" rtlCol="0">
            <a:spAutoFit/>
          </a:bodyPr>
          <a:lstStyle/>
          <a:p>
            <a:pPr lvl="0"/>
            <a:r>
              <a:rPr lang="en-US" sz="2000" b="1" dirty="0">
                <a:latin typeface="Alexandria"/>
              </a:rPr>
              <a:t>HRIS (Human Resource Information Systems):</a:t>
            </a:r>
            <a:r>
              <a:rPr lang="en-US" sz="2000" dirty="0">
                <a:latin typeface="Alexandria"/>
              </a:rPr>
              <a:t> Streamline HR functions and improve employee productivity through automated tasks and data management. (Not mentioned in the provided excerpt</a:t>
            </a:r>
            <a:r>
              <a:rPr lang="en-US" sz="2000" dirty="0" smtClean="0">
                <a:latin typeface="Alexandria"/>
              </a:rPr>
              <a:t>).</a:t>
            </a:r>
          </a:p>
          <a:p>
            <a:pPr lvl="0"/>
            <a:endParaRPr lang="en-US" sz="2000" dirty="0">
              <a:latin typeface="Alexandria"/>
            </a:endParaRPr>
          </a:p>
          <a:p>
            <a:pPr lvl="0"/>
            <a:r>
              <a:rPr lang="en-US" sz="2000" b="1" dirty="0">
                <a:latin typeface="Alexandria"/>
              </a:rPr>
              <a:t>Business Planning Software:</a:t>
            </a:r>
            <a:r>
              <a:rPr lang="en-US" sz="2000" dirty="0">
                <a:latin typeface="Alexandria"/>
              </a:rPr>
              <a:t> Facilitate the creation of strategic plans</a:t>
            </a:r>
            <a:r>
              <a:rPr lang="en-US" sz="2000" dirty="0" smtClean="0">
                <a:latin typeface="Alexandria"/>
              </a:rPr>
              <a:t>:</a:t>
            </a:r>
          </a:p>
          <a:p>
            <a:pPr lvl="0"/>
            <a:endParaRPr lang="en-US" sz="2000" dirty="0">
              <a:latin typeface="Alexandria"/>
            </a:endParaRPr>
          </a:p>
          <a:p>
            <a:pPr marL="800100" lvl="1" indent="-342900">
              <a:buFont typeface="Arial" panose="020B0604020202020204" pitchFamily="34" charset="0"/>
              <a:buChar char="•"/>
            </a:pPr>
            <a:r>
              <a:rPr lang="en-US" sz="2000" b="1" dirty="0" err="1">
                <a:latin typeface="Alexandria"/>
              </a:rPr>
              <a:t>CheckMATE</a:t>
            </a:r>
            <a:r>
              <a:rPr lang="en-US" sz="2000" b="1" dirty="0">
                <a:latin typeface="Alexandria"/>
              </a:rPr>
              <a:t> (www.checkmateplan.com [invalid URL removed]):</a:t>
            </a:r>
            <a:r>
              <a:rPr lang="en-US" sz="2000" dirty="0">
                <a:latin typeface="Alexandria"/>
              </a:rPr>
              <a:t> Offers user-friendly tools like SWOT analysis for strategic planning, even for beginners.</a:t>
            </a:r>
          </a:p>
          <a:p>
            <a:pPr marL="800100" lvl="1" indent="-342900">
              <a:buFont typeface="Arial" panose="020B0604020202020204" pitchFamily="34" charset="0"/>
              <a:buChar char="•"/>
            </a:pPr>
            <a:r>
              <a:rPr lang="en-US" sz="2000" b="1" dirty="0">
                <a:latin typeface="Alexandria"/>
              </a:rPr>
              <a:t>Business Plan Pro from Palo Alto Software:</a:t>
            </a:r>
            <a:r>
              <a:rPr lang="en-US" sz="2000" dirty="0">
                <a:latin typeface="Alexandria"/>
              </a:rPr>
              <a:t> Provides comprehensive templates and guidance for crafting business plans, including sample plans, step-by-step instructions, and financial planning tools</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88008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Types of Strategies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718061" y="2153106"/>
            <a:ext cx="2968568" cy="4093428"/>
          </a:xfrm>
          <a:prstGeom prst="rect">
            <a:avLst/>
          </a:prstGeom>
          <a:noFill/>
        </p:spPr>
        <p:txBody>
          <a:bodyPr wrap="square" rtlCol="0">
            <a:spAutoFit/>
          </a:bodyPr>
          <a:lstStyle/>
          <a:p>
            <a:r>
              <a:rPr lang="en-US" sz="2000" b="1" dirty="0">
                <a:solidFill>
                  <a:srgbClr val="2D3956"/>
                </a:solidFill>
                <a:latin typeface="Alexandria"/>
                <a:cs typeface="Times New Roman" panose="02020603050405020304" pitchFamily="18" charset="0"/>
              </a:rPr>
              <a:t>Types of </a:t>
            </a:r>
            <a:r>
              <a:rPr lang="en-US" sz="2000" b="1" dirty="0" smtClean="0">
                <a:solidFill>
                  <a:srgbClr val="2D3956"/>
                </a:solidFill>
                <a:latin typeface="Alexandria"/>
                <a:cs typeface="Times New Roman" panose="02020603050405020304" pitchFamily="18" charset="0"/>
              </a:rPr>
              <a:t>Strategies</a:t>
            </a:r>
          </a:p>
          <a:p>
            <a:endParaRPr lang="en-US" sz="2000" b="1" dirty="0">
              <a:solidFill>
                <a:srgbClr val="2D3956"/>
              </a:solidFill>
              <a:latin typeface="Alexandria"/>
              <a:cs typeface="Times New Roman" panose="02020603050405020304" pitchFamily="18" charset="0"/>
            </a:endParaRPr>
          </a:p>
          <a:p>
            <a:r>
              <a:rPr lang="en-US" sz="2000" dirty="0">
                <a:solidFill>
                  <a:srgbClr val="2D3956"/>
                </a:solidFill>
                <a:latin typeface="Alexandria"/>
                <a:cs typeface="Times New Roman" panose="02020603050405020304" pitchFamily="18" charset="0"/>
              </a:rPr>
              <a:t>In practice, managers formulate three strategies. There is corporate-wide strategic planning, business unit (or competitive) strategic planning, and functional (or departmental) strategic planning.</a:t>
            </a:r>
          </a:p>
          <a:p>
            <a:endParaRPr lang="en-US" sz="2000" dirty="0">
              <a:solidFill>
                <a:srgbClr val="2D3956"/>
              </a:solidFill>
              <a:latin typeface="Alexandria"/>
              <a:cs typeface="Times New Roman" panose="02020603050405020304" pitchFamily="18" charset="0"/>
            </a:endParaRPr>
          </a:p>
          <a:p>
            <a:endParaRPr lang="en-US" sz="2000" dirty="0">
              <a:solidFill>
                <a:srgbClr val="2D3956"/>
              </a:solidFill>
              <a:latin typeface="Alexandria"/>
              <a:cs typeface="Times New Roman" panose="02020603050405020304" pitchFamily="18" charset="0"/>
            </a:endParaRPr>
          </a:p>
        </p:txBody>
      </p:sp>
      <p:pic>
        <p:nvPicPr>
          <p:cNvPr id="12" name="Picture 4" descr="0308">
            <a:extLst>
              <a:ext uri="{FF2B5EF4-FFF2-40B4-BE49-F238E27FC236}">
                <a16:creationId xmlns:a16="http://schemas.microsoft.com/office/drawing/2014/main" id="{F5381EF6-EEF2-A633-D440-59A2BECB00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8847" y="1803474"/>
            <a:ext cx="8045450"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526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5">
            <a:extLst>
              <a:ext uri="{FF2B5EF4-FFF2-40B4-BE49-F238E27FC236}">
                <a16:creationId xmlns:a16="http://schemas.microsoft.com/office/drawing/2014/main" id="{8673B700-8FA5-394C-A53E-CF1AF4A3A0C9}"/>
              </a:ext>
            </a:extLst>
          </p:cNvPr>
          <p:cNvSpPr/>
          <p:nvPr/>
        </p:nvSpPr>
        <p:spPr bwMode="auto">
          <a:xfrm>
            <a:off x="609695" y="2702781"/>
            <a:ext cx="2236306" cy="3989960"/>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3" name="Rectangle: Rounded Corners 14">
            <a:extLst>
              <a:ext uri="{FF2B5EF4-FFF2-40B4-BE49-F238E27FC236}">
                <a16:creationId xmlns:a16="http://schemas.microsoft.com/office/drawing/2014/main" id="{6936A521-D393-844F-9FDA-631E4039C8C7}"/>
              </a:ext>
            </a:extLst>
          </p:cNvPr>
          <p:cNvSpPr/>
          <p:nvPr/>
        </p:nvSpPr>
        <p:spPr bwMode="auto">
          <a:xfrm>
            <a:off x="2944253" y="2702781"/>
            <a:ext cx="2104285" cy="3989960"/>
          </a:xfrm>
          <a:prstGeom prst="roundRect">
            <a:avLst>
              <a:gd name="adj" fmla="val 6835"/>
            </a:avLst>
          </a:prstGeom>
          <a:solidFill>
            <a:schemeClr val="accent2"/>
          </a:solidFill>
          <a:ln>
            <a:solidFill>
              <a:schemeClr val="accent2">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4" name="Rectangle: Rounded Corners 15">
            <a:extLst>
              <a:ext uri="{FF2B5EF4-FFF2-40B4-BE49-F238E27FC236}">
                <a16:creationId xmlns:a16="http://schemas.microsoft.com/office/drawing/2014/main" id="{AA92EC6B-2C87-2646-BB5E-E64EB0F2F2D3}"/>
              </a:ext>
            </a:extLst>
          </p:cNvPr>
          <p:cNvSpPr/>
          <p:nvPr/>
        </p:nvSpPr>
        <p:spPr bwMode="auto">
          <a:xfrm>
            <a:off x="5157788" y="2702781"/>
            <a:ext cx="1972264" cy="3989960"/>
          </a:xfrm>
          <a:prstGeom prst="roundRect">
            <a:avLst>
              <a:gd name="adj" fmla="val 6835"/>
            </a:avLst>
          </a:prstGeom>
          <a:solidFill>
            <a:schemeClr val="accent3"/>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5" name="Rectangle: Rounded Corners 16">
            <a:extLst>
              <a:ext uri="{FF2B5EF4-FFF2-40B4-BE49-F238E27FC236}">
                <a16:creationId xmlns:a16="http://schemas.microsoft.com/office/drawing/2014/main" id="{9B505190-3300-C846-8462-F37702CCFFF1}"/>
              </a:ext>
            </a:extLst>
          </p:cNvPr>
          <p:cNvSpPr/>
          <p:nvPr/>
        </p:nvSpPr>
        <p:spPr bwMode="auto">
          <a:xfrm>
            <a:off x="7223935" y="2688792"/>
            <a:ext cx="2161132" cy="3975389"/>
          </a:xfrm>
          <a:prstGeom prst="roundRect">
            <a:avLst>
              <a:gd name="adj" fmla="val 6835"/>
            </a:avLst>
          </a:prstGeom>
          <a:solidFill>
            <a:schemeClr val="accent4"/>
          </a:solidFill>
          <a:ln>
            <a:solidFill>
              <a:schemeClr val="accent4">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16" name="TextBox 15">
            <a:extLst>
              <a:ext uri="{FF2B5EF4-FFF2-40B4-BE49-F238E27FC236}">
                <a16:creationId xmlns:a16="http://schemas.microsoft.com/office/drawing/2014/main" id="{19D034B1-0C1B-7D49-8935-760A8F274EDF}"/>
              </a:ext>
            </a:extLst>
          </p:cNvPr>
          <p:cNvSpPr txBox="1"/>
          <p:nvPr/>
        </p:nvSpPr>
        <p:spPr>
          <a:xfrm>
            <a:off x="3046780" y="2766077"/>
            <a:ext cx="2133780" cy="2585323"/>
          </a:xfrm>
          <a:prstGeom prst="rect">
            <a:avLst/>
          </a:prstGeom>
          <a:noFill/>
        </p:spPr>
        <p:txBody>
          <a:bodyPr wrap="square">
            <a:spAutoFit/>
          </a:bodyPr>
          <a:lstStyle/>
          <a:p>
            <a:endParaRPr lang="en-US" dirty="0"/>
          </a:p>
          <a:p>
            <a:pPr marL="0" lvl="1">
              <a:tabLst>
                <a:tab pos="347663" algn="l"/>
              </a:tabLst>
            </a:pPr>
            <a:r>
              <a:rPr lang="en-US" dirty="0">
                <a:solidFill>
                  <a:schemeClr val="bg1"/>
                </a:solidFill>
              </a:rPr>
              <a:t>Expand into new product lines or markets</a:t>
            </a:r>
            <a:r>
              <a:rPr lang="en-US" dirty="0" smtClean="0">
                <a:solidFill>
                  <a:schemeClr val="bg1"/>
                </a:solidFill>
              </a:rPr>
              <a:t>.</a:t>
            </a:r>
          </a:p>
          <a:p>
            <a:pPr marL="0" lvl="1">
              <a:tabLst>
                <a:tab pos="347663" algn="l"/>
              </a:tabLst>
            </a:pPr>
            <a:endParaRPr lang="en-US" dirty="0">
              <a:solidFill>
                <a:schemeClr val="bg1"/>
              </a:solidFill>
            </a:endParaRPr>
          </a:p>
          <a:p>
            <a:pPr marL="0" lvl="1">
              <a:tabLst>
                <a:tab pos="347663" algn="l"/>
              </a:tabLst>
            </a:pPr>
            <a:r>
              <a:rPr lang="en-US" dirty="0">
                <a:solidFill>
                  <a:schemeClr val="bg1"/>
                </a:solidFill>
              </a:rPr>
              <a:t>Example: PepsiCo, which diversified into snacks and beverages.</a:t>
            </a:r>
          </a:p>
        </p:txBody>
      </p:sp>
      <p:sp>
        <p:nvSpPr>
          <p:cNvPr id="17" name="TextBox 16">
            <a:extLst>
              <a:ext uri="{FF2B5EF4-FFF2-40B4-BE49-F238E27FC236}">
                <a16:creationId xmlns:a16="http://schemas.microsoft.com/office/drawing/2014/main" id="{19D034B1-0C1B-7D49-8935-760A8F274EDF}"/>
              </a:ext>
            </a:extLst>
          </p:cNvPr>
          <p:cNvSpPr txBox="1"/>
          <p:nvPr/>
        </p:nvSpPr>
        <p:spPr>
          <a:xfrm>
            <a:off x="7277583" y="2849919"/>
            <a:ext cx="2145542" cy="3970318"/>
          </a:xfrm>
          <a:prstGeom prst="rect">
            <a:avLst/>
          </a:prstGeom>
          <a:noFill/>
        </p:spPr>
        <p:txBody>
          <a:bodyPr wrap="square">
            <a:spAutoFit/>
          </a:bodyPr>
          <a:lstStyle/>
          <a:p>
            <a:pPr marL="0" lvl="1" defTabSz="290513"/>
            <a:r>
              <a:rPr lang="en-US" dirty="0">
                <a:solidFill>
                  <a:schemeClr val="bg1"/>
                </a:solidFill>
              </a:rPr>
              <a:t>Reduce the company's size through measures like divestitures or layoffs.</a:t>
            </a:r>
          </a:p>
          <a:p>
            <a:r>
              <a:rPr lang="en-US" dirty="0">
                <a:solidFill>
                  <a:schemeClr val="bg1"/>
                </a:solidFill>
              </a:rPr>
              <a:t>EX. General Motors: In recent years, GM has consolidated its operations by divesting non-core businesses and focusing on its core automotive business.</a:t>
            </a:r>
          </a:p>
        </p:txBody>
      </p:sp>
      <p:sp>
        <p:nvSpPr>
          <p:cNvPr id="18" name="TextBox 17">
            <a:extLst>
              <a:ext uri="{FF2B5EF4-FFF2-40B4-BE49-F238E27FC236}">
                <a16:creationId xmlns:a16="http://schemas.microsoft.com/office/drawing/2014/main" id="{19D034B1-0C1B-7D49-8935-760A8F274EDF}"/>
              </a:ext>
            </a:extLst>
          </p:cNvPr>
          <p:cNvSpPr txBox="1"/>
          <p:nvPr/>
        </p:nvSpPr>
        <p:spPr>
          <a:xfrm>
            <a:off x="5237474" y="2903753"/>
            <a:ext cx="2133780" cy="3693319"/>
          </a:xfrm>
          <a:prstGeom prst="rect">
            <a:avLst/>
          </a:prstGeom>
          <a:noFill/>
        </p:spPr>
        <p:txBody>
          <a:bodyPr wrap="square">
            <a:spAutoFit/>
          </a:bodyPr>
          <a:lstStyle/>
          <a:p>
            <a:endParaRPr lang="en-US" dirty="0"/>
          </a:p>
          <a:p>
            <a:pPr marL="0" lvl="1">
              <a:tabLst>
                <a:tab pos="347663" algn="l"/>
              </a:tabLst>
            </a:pPr>
            <a:r>
              <a:rPr lang="en-US" dirty="0">
                <a:solidFill>
                  <a:schemeClr val="bg1"/>
                </a:solidFill>
              </a:rPr>
              <a:t>Expand by taking control of different stages of the value chain, such as producing raw materials or selling directly to consumers</a:t>
            </a:r>
            <a:r>
              <a:rPr lang="en-US" dirty="0" smtClean="0">
                <a:solidFill>
                  <a:schemeClr val="bg1"/>
                </a:solidFill>
              </a:rPr>
              <a:t>.</a:t>
            </a:r>
          </a:p>
          <a:p>
            <a:pPr marL="0" lvl="1">
              <a:tabLst>
                <a:tab pos="347663" algn="l"/>
              </a:tabLst>
            </a:pPr>
            <a:endParaRPr lang="en-US" dirty="0">
              <a:solidFill>
                <a:schemeClr val="bg1"/>
              </a:solidFill>
            </a:endParaRPr>
          </a:p>
          <a:p>
            <a:pPr marL="0" lvl="1">
              <a:tabLst>
                <a:tab pos="347663" algn="l"/>
              </a:tabLst>
            </a:pPr>
            <a:r>
              <a:rPr lang="en-US" dirty="0">
                <a:solidFill>
                  <a:schemeClr val="bg1"/>
                </a:solidFill>
              </a:rPr>
              <a:t>Example: Apple opening its own retail stores.</a:t>
            </a:r>
          </a:p>
        </p:txBody>
      </p:sp>
      <p:sp>
        <p:nvSpPr>
          <p:cNvPr id="19" name="TextBox 18">
            <a:extLst>
              <a:ext uri="{FF2B5EF4-FFF2-40B4-BE49-F238E27FC236}">
                <a16:creationId xmlns:a16="http://schemas.microsoft.com/office/drawing/2014/main" id="{19D034B1-0C1B-7D49-8935-760A8F274EDF}"/>
              </a:ext>
            </a:extLst>
          </p:cNvPr>
          <p:cNvSpPr txBox="1"/>
          <p:nvPr/>
        </p:nvSpPr>
        <p:spPr>
          <a:xfrm>
            <a:off x="609695" y="2807676"/>
            <a:ext cx="2236306" cy="3970318"/>
          </a:xfrm>
          <a:prstGeom prst="rect">
            <a:avLst/>
          </a:prstGeom>
          <a:noFill/>
        </p:spPr>
        <p:txBody>
          <a:bodyPr wrap="square">
            <a:spAutoFit/>
          </a:bodyPr>
          <a:lstStyle/>
          <a:p>
            <a:pPr marL="0" lvl="1">
              <a:tabLst>
                <a:tab pos="347663" algn="l"/>
              </a:tabLst>
            </a:pPr>
            <a:r>
              <a:rPr lang="en-US" dirty="0">
                <a:solidFill>
                  <a:schemeClr val="bg1"/>
                </a:solidFill>
              </a:rPr>
              <a:t>Focus on a single product or product line within a specific market.</a:t>
            </a:r>
          </a:p>
          <a:p>
            <a:pPr>
              <a:tabLst>
                <a:tab pos="347663" algn="l"/>
              </a:tabLst>
            </a:pPr>
            <a:r>
              <a:rPr lang="en-US" dirty="0">
                <a:solidFill>
                  <a:schemeClr val="bg1"/>
                </a:solidFill>
              </a:rPr>
              <a:t>Example: Tesla: Primarily focuses on electric vehicles, energy storage, and solar panels, maintaining a strong concentration in the sustainable transportation and energy sectors.</a:t>
            </a:r>
          </a:p>
        </p:txBody>
      </p:sp>
      <p:sp>
        <p:nvSpPr>
          <p:cNvPr id="20" name="Rectangle: Rounded Corners 5">
            <a:extLst>
              <a:ext uri="{FF2B5EF4-FFF2-40B4-BE49-F238E27FC236}">
                <a16:creationId xmlns:a16="http://schemas.microsoft.com/office/drawing/2014/main" id="{8673B700-8FA5-394C-A53E-CF1AF4A3A0C9}"/>
              </a:ext>
            </a:extLst>
          </p:cNvPr>
          <p:cNvSpPr/>
          <p:nvPr/>
        </p:nvSpPr>
        <p:spPr bwMode="auto">
          <a:xfrm>
            <a:off x="609695" y="2121984"/>
            <a:ext cx="2236306" cy="531988"/>
          </a:xfrm>
          <a:prstGeom prst="roundRect">
            <a:avLst>
              <a:gd name="adj" fmla="val 6835"/>
            </a:avLst>
          </a:prstGeom>
          <a:solidFill>
            <a:schemeClr val="accent1"/>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1" name="TextBox 20">
            <a:extLst>
              <a:ext uri="{FF2B5EF4-FFF2-40B4-BE49-F238E27FC236}">
                <a16:creationId xmlns:a16="http://schemas.microsoft.com/office/drawing/2014/main" id="{19D034B1-0C1B-7D49-8935-760A8F274EDF}"/>
              </a:ext>
            </a:extLst>
          </p:cNvPr>
          <p:cNvSpPr txBox="1"/>
          <p:nvPr/>
        </p:nvSpPr>
        <p:spPr>
          <a:xfrm>
            <a:off x="712221" y="2185280"/>
            <a:ext cx="2133780" cy="369332"/>
          </a:xfrm>
          <a:prstGeom prst="rect">
            <a:avLst/>
          </a:prstGeom>
          <a:noFill/>
        </p:spPr>
        <p:txBody>
          <a:bodyPr wrap="square">
            <a:spAutoFit/>
          </a:bodyPr>
          <a:lstStyle/>
          <a:p>
            <a:pPr algn="ctr"/>
            <a:r>
              <a:rPr lang="en-US" b="1" dirty="0">
                <a:solidFill>
                  <a:schemeClr val="bg1"/>
                </a:solidFill>
              </a:rPr>
              <a:t>Concentration </a:t>
            </a:r>
            <a:endParaRPr lang="en-US" dirty="0">
              <a:solidFill>
                <a:schemeClr val="bg1"/>
              </a:solidFill>
            </a:endParaRPr>
          </a:p>
        </p:txBody>
      </p:sp>
      <p:sp>
        <p:nvSpPr>
          <p:cNvPr id="22" name="Rectangle: Rounded Corners 5">
            <a:extLst>
              <a:ext uri="{FF2B5EF4-FFF2-40B4-BE49-F238E27FC236}">
                <a16:creationId xmlns:a16="http://schemas.microsoft.com/office/drawing/2014/main" id="{8673B700-8FA5-394C-A53E-CF1AF4A3A0C9}"/>
              </a:ext>
            </a:extLst>
          </p:cNvPr>
          <p:cNvSpPr/>
          <p:nvPr/>
        </p:nvSpPr>
        <p:spPr bwMode="auto">
          <a:xfrm>
            <a:off x="3001098" y="2121984"/>
            <a:ext cx="2047440" cy="531988"/>
          </a:xfrm>
          <a:prstGeom prst="roundRect">
            <a:avLst>
              <a:gd name="adj" fmla="val 6835"/>
            </a:avLst>
          </a:prstGeom>
          <a:solidFill>
            <a:schemeClr val="accent2"/>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3" name="TextBox 22">
            <a:extLst>
              <a:ext uri="{FF2B5EF4-FFF2-40B4-BE49-F238E27FC236}">
                <a16:creationId xmlns:a16="http://schemas.microsoft.com/office/drawing/2014/main" id="{19D034B1-0C1B-7D49-8935-760A8F274EDF}"/>
              </a:ext>
            </a:extLst>
          </p:cNvPr>
          <p:cNvSpPr txBox="1"/>
          <p:nvPr/>
        </p:nvSpPr>
        <p:spPr>
          <a:xfrm>
            <a:off x="2924595" y="2194927"/>
            <a:ext cx="2133780" cy="369332"/>
          </a:xfrm>
          <a:prstGeom prst="rect">
            <a:avLst/>
          </a:prstGeom>
          <a:noFill/>
        </p:spPr>
        <p:txBody>
          <a:bodyPr wrap="square">
            <a:spAutoFit/>
          </a:bodyPr>
          <a:lstStyle/>
          <a:p>
            <a:pPr algn="ctr"/>
            <a:r>
              <a:rPr lang="en-US" b="1" dirty="0">
                <a:solidFill>
                  <a:schemeClr val="bg1"/>
                </a:solidFill>
              </a:rPr>
              <a:t>Diversification</a:t>
            </a:r>
            <a:endParaRPr lang="en-US" dirty="0">
              <a:solidFill>
                <a:schemeClr val="bg1"/>
              </a:solidFill>
            </a:endParaRPr>
          </a:p>
        </p:txBody>
      </p:sp>
      <p:sp>
        <p:nvSpPr>
          <p:cNvPr id="24" name="Rectangle: Rounded Corners 5">
            <a:extLst>
              <a:ext uri="{FF2B5EF4-FFF2-40B4-BE49-F238E27FC236}">
                <a16:creationId xmlns:a16="http://schemas.microsoft.com/office/drawing/2014/main" id="{8673B700-8FA5-394C-A53E-CF1AF4A3A0C9}"/>
              </a:ext>
            </a:extLst>
          </p:cNvPr>
          <p:cNvSpPr/>
          <p:nvPr/>
        </p:nvSpPr>
        <p:spPr bwMode="auto">
          <a:xfrm>
            <a:off x="5192571" y="2111980"/>
            <a:ext cx="1937481" cy="531988"/>
          </a:xfrm>
          <a:prstGeom prst="roundRect">
            <a:avLst>
              <a:gd name="adj" fmla="val 6835"/>
            </a:avLst>
          </a:prstGeom>
          <a:solidFill>
            <a:schemeClr val="accent3"/>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6" name="TextBox 25">
            <a:extLst>
              <a:ext uri="{FF2B5EF4-FFF2-40B4-BE49-F238E27FC236}">
                <a16:creationId xmlns:a16="http://schemas.microsoft.com/office/drawing/2014/main" id="{19D034B1-0C1B-7D49-8935-760A8F274EDF}"/>
              </a:ext>
            </a:extLst>
          </p:cNvPr>
          <p:cNvSpPr txBox="1"/>
          <p:nvPr/>
        </p:nvSpPr>
        <p:spPr>
          <a:xfrm>
            <a:off x="5070281" y="2264188"/>
            <a:ext cx="2133780" cy="369332"/>
          </a:xfrm>
          <a:prstGeom prst="rect">
            <a:avLst/>
          </a:prstGeom>
          <a:noFill/>
        </p:spPr>
        <p:txBody>
          <a:bodyPr wrap="square">
            <a:spAutoFit/>
          </a:bodyPr>
          <a:lstStyle/>
          <a:p>
            <a:pPr algn="ctr"/>
            <a:r>
              <a:rPr lang="en-US" b="1" dirty="0">
                <a:solidFill>
                  <a:schemeClr val="bg1"/>
                </a:solidFill>
              </a:rPr>
              <a:t>Vertical Integration</a:t>
            </a:r>
            <a:endParaRPr lang="en-US" dirty="0">
              <a:solidFill>
                <a:schemeClr val="bg1"/>
              </a:solidFill>
            </a:endParaRPr>
          </a:p>
        </p:txBody>
      </p:sp>
      <p:sp>
        <p:nvSpPr>
          <p:cNvPr id="27" name="Rectangle: Rounded Corners 5">
            <a:extLst>
              <a:ext uri="{FF2B5EF4-FFF2-40B4-BE49-F238E27FC236}">
                <a16:creationId xmlns:a16="http://schemas.microsoft.com/office/drawing/2014/main" id="{8673B700-8FA5-394C-A53E-CF1AF4A3A0C9}"/>
              </a:ext>
            </a:extLst>
          </p:cNvPr>
          <p:cNvSpPr/>
          <p:nvPr/>
        </p:nvSpPr>
        <p:spPr bwMode="auto">
          <a:xfrm>
            <a:off x="7272324" y="2142407"/>
            <a:ext cx="2064354" cy="531988"/>
          </a:xfrm>
          <a:prstGeom prst="roundRect">
            <a:avLst>
              <a:gd name="adj" fmla="val 6835"/>
            </a:avLst>
          </a:prstGeom>
          <a:solidFill>
            <a:schemeClr val="accent4"/>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28" name="TextBox 27">
            <a:extLst>
              <a:ext uri="{FF2B5EF4-FFF2-40B4-BE49-F238E27FC236}">
                <a16:creationId xmlns:a16="http://schemas.microsoft.com/office/drawing/2014/main" id="{19D034B1-0C1B-7D49-8935-760A8F274EDF}"/>
              </a:ext>
            </a:extLst>
          </p:cNvPr>
          <p:cNvSpPr txBox="1"/>
          <p:nvPr/>
        </p:nvSpPr>
        <p:spPr>
          <a:xfrm>
            <a:off x="7385698" y="2220522"/>
            <a:ext cx="2293152" cy="369332"/>
          </a:xfrm>
          <a:prstGeom prst="rect">
            <a:avLst/>
          </a:prstGeom>
          <a:noFill/>
        </p:spPr>
        <p:txBody>
          <a:bodyPr wrap="square">
            <a:spAutoFit/>
          </a:bodyPr>
          <a:lstStyle/>
          <a:p>
            <a:pPr lvl="0"/>
            <a:r>
              <a:rPr lang="en-US" b="1" dirty="0">
                <a:solidFill>
                  <a:schemeClr val="bg1"/>
                </a:solidFill>
              </a:rPr>
              <a:t>Consolidation:</a:t>
            </a:r>
            <a:endParaRPr lang="en-US" dirty="0">
              <a:solidFill>
                <a:schemeClr val="bg1"/>
              </a:solidFill>
            </a:endParaRPr>
          </a:p>
        </p:txBody>
      </p:sp>
      <p:sp>
        <p:nvSpPr>
          <p:cNvPr id="29" name="Rectangle: Rounded Corners 15">
            <a:extLst>
              <a:ext uri="{FF2B5EF4-FFF2-40B4-BE49-F238E27FC236}">
                <a16:creationId xmlns:a16="http://schemas.microsoft.com/office/drawing/2014/main" id="{AA92EC6B-2C87-2646-BB5E-E64EB0F2F2D3}"/>
              </a:ext>
            </a:extLst>
          </p:cNvPr>
          <p:cNvSpPr/>
          <p:nvPr/>
        </p:nvSpPr>
        <p:spPr bwMode="auto">
          <a:xfrm>
            <a:off x="9559453" y="2747604"/>
            <a:ext cx="2182603" cy="3841881"/>
          </a:xfrm>
          <a:prstGeom prst="roundRect">
            <a:avLst>
              <a:gd name="adj" fmla="val 6835"/>
            </a:avLst>
          </a:prstGeom>
          <a:solidFill>
            <a:srgbClr val="00B050"/>
          </a:solidFill>
          <a:ln>
            <a:solidFill>
              <a:schemeClr val="accent3">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30" name="TextBox 29">
            <a:extLst>
              <a:ext uri="{FF2B5EF4-FFF2-40B4-BE49-F238E27FC236}">
                <a16:creationId xmlns:a16="http://schemas.microsoft.com/office/drawing/2014/main" id="{19D034B1-0C1B-7D49-8935-760A8F274EDF}"/>
              </a:ext>
            </a:extLst>
          </p:cNvPr>
          <p:cNvSpPr txBox="1"/>
          <p:nvPr/>
        </p:nvSpPr>
        <p:spPr>
          <a:xfrm>
            <a:off x="9608058" y="2807676"/>
            <a:ext cx="2132937" cy="3662541"/>
          </a:xfrm>
          <a:prstGeom prst="rect">
            <a:avLst/>
          </a:prstGeom>
          <a:noFill/>
        </p:spPr>
        <p:txBody>
          <a:bodyPr wrap="square">
            <a:spAutoFit/>
          </a:bodyPr>
          <a:lstStyle/>
          <a:p>
            <a:pPr marL="0" lvl="1"/>
            <a:r>
              <a:rPr lang="en-US" dirty="0" smtClean="0">
                <a:solidFill>
                  <a:schemeClr val="bg1"/>
                </a:solidFill>
              </a:rPr>
              <a:t>Enter </a:t>
            </a:r>
            <a:r>
              <a:rPr lang="en-US" dirty="0">
                <a:solidFill>
                  <a:schemeClr val="bg1"/>
                </a:solidFill>
              </a:rPr>
              <a:t>new territorial markets, such as expanding into foreign countries</a:t>
            </a:r>
            <a:r>
              <a:rPr lang="en-US" dirty="0" smtClean="0">
                <a:solidFill>
                  <a:schemeClr val="bg1"/>
                </a:solidFill>
              </a:rPr>
              <a:t>.</a:t>
            </a:r>
          </a:p>
          <a:p>
            <a:pPr marL="0" lvl="1"/>
            <a:endParaRPr lang="en-US" sz="1600" dirty="0">
              <a:solidFill>
                <a:schemeClr val="bg1"/>
              </a:solidFill>
            </a:endParaRPr>
          </a:p>
          <a:p>
            <a:r>
              <a:rPr lang="en-US" b="1" dirty="0" smtClean="0">
                <a:solidFill>
                  <a:schemeClr val="bg1"/>
                </a:solidFill>
              </a:rPr>
              <a:t>Ex. </a:t>
            </a:r>
            <a:r>
              <a:rPr lang="en-US" dirty="0" smtClean="0">
                <a:solidFill>
                  <a:schemeClr val="bg1"/>
                </a:solidFill>
              </a:rPr>
              <a:t>Netflix </a:t>
            </a:r>
            <a:r>
              <a:rPr lang="en-US" dirty="0">
                <a:solidFill>
                  <a:schemeClr val="bg1"/>
                </a:solidFill>
              </a:rPr>
              <a:t>has successfully expanded its operations globally, offering its streaming service in numerous countries and regions.</a:t>
            </a:r>
          </a:p>
        </p:txBody>
      </p:sp>
      <p:sp>
        <p:nvSpPr>
          <p:cNvPr id="31" name="Rectangle: Rounded Corners 5">
            <a:extLst>
              <a:ext uri="{FF2B5EF4-FFF2-40B4-BE49-F238E27FC236}">
                <a16:creationId xmlns:a16="http://schemas.microsoft.com/office/drawing/2014/main" id="{8673B700-8FA5-394C-A53E-CF1AF4A3A0C9}"/>
              </a:ext>
            </a:extLst>
          </p:cNvPr>
          <p:cNvSpPr/>
          <p:nvPr/>
        </p:nvSpPr>
        <p:spPr bwMode="auto">
          <a:xfrm>
            <a:off x="9626479" y="2156804"/>
            <a:ext cx="2114517" cy="531988"/>
          </a:xfrm>
          <a:prstGeom prst="roundRect">
            <a:avLst>
              <a:gd name="adj" fmla="val 6835"/>
            </a:avLst>
          </a:prstGeom>
          <a:solidFill>
            <a:srgbClr val="00B050"/>
          </a:solidFill>
          <a:ln>
            <a:solidFill>
              <a:schemeClr val="accent1">
                <a:lumMod val="75000"/>
              </a:schemeClr>
            </a:solidFill>
          </a:ln>
        </p:spPr>
        <p:txBody>
          <a:bodyPr vert="horz" wrap="square" lIns="91440" tIns="45720" rIns="91440" bIns="45720" numCol="1" rtlCol="0" anchor="t" anchorCtr="0" compatLnSpc="1">
            <a:prstTxWarp prst="textNoShape">
              <a:avLst/>
            </a:prstTxWarp>
          </a:bodyPr>
          <a:lstStyle/>
          <a:p>
            <a:pPr algn="ctr"/>
            <a:endParaRPr lang="en-US"/>
          </a:p>
        </p:txBody>
      </p:sp>
      <p:sp>
        <p:nvSpPr>
          <p:cNvPr id="32" name="TextBox 31">
            <a:extLst>
              <a:ext uri="{FF2B5EF4-FFF2-40B4-BE49-F238E27FC236}">
                <a16:creationId xmlns:a16="http://schemas.microsoft.com/office/drawing/2014/main" id="{19D034B1-0C1B-7D49-8935-760A8F274EDF}"/>
              </a:ext>
            </a:extLst>
          </p:cNvPr>
          <p:cNvSpPr txBox="1"/>
          <p:nvPr/>
        </p:nvSpPr>
        <p:spPr>
          <a:xfrm>
            <a:off x="9421021" y="2119746"/>
            <a:ext cx="2133780" cy="646331"/>
          </a:xfrm>
          <a:prstGeom prst="rect">
            <a:avLst/>
          </a:prstGeom>
          <a:noFill/>
        </p:spPr>
        <p:txBody>
          <a:bodyPr wrap="square">
            <a:spAutoFit/>
          </a:bodyPr>
          <a:lstStyle/>
          <a:p>
            <a:pPr algn="ctr"/>
            <a:r>
              <a:rPr lang="en-US" b="1" dirty="0">
                <a:solidFill>
                  <a:schemeClr val="bg1"/>
                </a:solidFill>
              </a:rPr>
              <a:t>Geographic Expansion</a:t>
            </a:r>
            <a:endParaRPr lang="en-US" dirty="0">
              <a:solidFill>
                <a:schemeClr val="bg1"/>
              </a:solidFill>
            </a:endParaRPr>
          </a:p>
        </p:txBody>
      </p:sp>
      <p:sp>
        <p:nvSpPr>
          <p:cNvPr id="33" name="TextBox 32"/>
          <p:cNvSpPr txBox="1"/>
          <p:nvPr/>
        </p:nvSpPr>
        <p:spPr>
          <a:xfrm>
            <a:off x="1987744" y="1146227"/>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Corporate Strategies</a:t>
            </a:r>
            <a:endParaRPr lang="en-US" sz="2400" dirty="0"/>
          </a:p>
        </p:txBody>
      </p:sp>
    </p:spTree>
    <p:extLst>
      <p:ext uri="{BB962C8B-B14F-4D97-AF65-F5344CB8AC3E}">
        <p14:creationId xmlns:p14="http://schemas.microsoft.com/office/powerpoint/2010/main" val="2126113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sp>
        <p:nvSpPr>
          <p:cNvPr id="872" name="Google Shape;872;p29"/>
          <p:cNvSpPr txBox="1"/>
          <p:nvPr/>
        </p:nvSpPr>
        <p:spPr>
          <a:xfrm>
            <a:off x="433032" y="1258220"/>
            <a:ext cx="3475393" cy="642000"/>
          </a:xfrm>
          <a:prstGeom prst="rect">
            <a:avLst/>
          </a:prstGeom>
          <a:solidFill>
            <a:srgbClr val="00AABA"/>
          </a:solidFill>
          <a:ln>
            <a:noFill/>
          </a:ln>
        </p:spPr>
        <p:txBody>
          <a:bodyPr spcFirstLastPara="1" wrap="square" lIns="121900" tIns="121900" rIns="121900" bIns="121900" anchor="ctr" anchorCtr="0">
            <a:noAutofit/>
          </a:bodyPr>
          <a:lstStyle/>
          <a:p>
            <a:pPr algn="ctr"/>
            <a:r>
              <a:rPr lang="en-US" sz="2400" dirty="0">
                <a:solidFill>
                  <a:schemeClr val="bg1"/>
                </a:solidFill>
                <a:latin typeface="Alexandria"/>
              </a:rPr>
              <a:t>Cost </a:t>
            </a:r>
            <a:r>
              <a:rPr lang="en-US" sz="2400" dirty="0" smtClean="0">
                <a:solidFill>
                  <a:schemeClr val="bg1"/>
                </a:solidFill>
                <a:latin typeface="Alexandria"/>
              </a:rPr>
              <a:t>Leadership</a:t>
            </a:r>
            <a:endParaRPr sz="2400" dirty="0">
              <a:solidFill>
                <a:schemeClr val="bg1"/>
              </a:solidFill>
              <a:latin typeface="Alexandria"/>
              <a:ea typeface="Fira Sans Extra Condensed Medium"/>
              <a:cs typeface="Fira Sans Extra Condensed Medium"/>
              <a:sym typeface="Fira Sans Extra Condensed Medium"/>
            </a:endParaRPr>
          </a:p>
        </p:txBody>
      </p:sp>
      <p:grpSp>
        <p:nvGrpSpPr>
          <p:cNvPr id="32" name="Google Shape;870;p29"/>
          <p:cNvGrpSpPr/>
          <p:nvPr/>
        </p:nvGrpSpPr>
        <p:grpSpPr>
          <a:xfrm>
            <a:off x="4455886" y="1246677"/>
            <a:ext cx="3858690" cy="5350683"/>
            <a:chOff x="1430621" y="37021"/>
            <a:chExt cx="1491980" cy="4729755"/>
          </a:xfrm>
          <a:solidFill>
            <a:srgbClr val="00BE7F"/>
          </a:solidFill>
        </p:grpSpPr>
        <p:sp>
          <p:nvSpPr>
            <p:cNvPr id="33" name="Google Shape;871;p29"/>
            <p:cNvSpPr/>
            <p:nvPr/>
          </p:nvSpPr>
          <p:spPr>
            <a:xfrm>
              <a:off x="1437673" y="604519"/>
              <a:ext cx="1484928" cy="4162257"/>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4" name="Google Shape;872;p29"/>
            <p:cNvSpPr txBox="1"/>
            <p:nvPr/>
          </p:nvSpPr>
          <p:spPr>
            <a:xfrm>
              <a:off x="1430621" y="37021"/>
              <a:ext cx="1491980" cy="481500"/>
            </a:xfrm>
            <a:prstGeom prst="rect">
              <a:avLst/>
            </a:prstGeom>
            <a:grpFill/>
            <a:ln>
              <a:noFill/>
            </a:ln>
          </p:spPr>
          <p:txBody>
            <a:bodyPr spcFirstLastPara="1" wrap="square" lIns="121900" tIns="121900" rIns="121900" bIns="121900" anchor="ctr" anchorCtr="0">
              <a:noAutofit/>
            </a:bodyPr>
            <a:lstStyle/>
            <a:p>
              <a:pPr algn="ctr"/>
              <a:r>
                <a:rPr lang="en-GB" sz="2400" dirty="0" smtClean="0">
                  <a:solidFill>
                    <a:schemeClr val="lt1"/>
                  </a:solidFill>
                  <a:latin typeface="Alexandria"/>
                  <a:ea typeface="Fira Sans Extra Condensed Medium"/>
                  <a:cs typeface="Fira Sans Extra Condensed Medium"/>
                  <a:sym typeface="Fira Sans Extra Condensed Medium"/>
                </a:rPr>
                <a:t>Differentiation</a:t>
              </a:r>
              <a:endParaRPr sz="2400" dirty="0">
                <a:solidFill>
                  <a:schemeClr val="lt1"/>
                </a:solidFill>
                <a:latin typeface="Alexandria"/>
                <a:ea typeface="Fira Sans Extra Condensed Medium"/>
                <a:cs typeface="Fira Sans Extra Condensed Medium"/>
                <a:sym typeface="Fira Sans Extra Condensed Medium"/>
              </a:endParaRPr>
            </a:p>
          </p:txBody>
        </p:sp>
        <p:sp>
          <p:nvSpPr>
            <p:cNvPr id="35" name="Google Shape;873;p29"/>
            <p:cNvSpPr txBox="1"/>
            <p:nvPr/>
          </p:nvSpPr>
          <p:spPr>
            <a:xfrm>
              <a:off x="1487892" y="1953444"/>
              <a:ext cx="1375257" cy="985200"/>
            </a:xfrm>
            <a:prstGeom prst="rect">
              <a:avLst/>
            </a:prstGeom>
            <a:grpFill/>
            <a:ln>
              <a:noFill/>
            </a:ln>
          </p:spPr>
          <p:txBody>
            <a:bodyPr spcFirstLastPara="1" wrap="square" lIns="121900" tIns="121900" rIns="121900" bIns="121900" anchor="ctr" anchorCtr="0">
              <a:noAutofit/>
            </a:bodyPr>
            <a:lstStyle/>
            <a:p>
              <a:pPr lvl="0"/>
              <a:r>
                <a:rPr lang="en-US" b="1" dirty="0">
                  <a:solidFill>
                    <a:srgbClr val="002060"/>
                  </a:solidFill>
                </a:rPr>
                <a:t>Unique Value Proposition</a:t>
              </a:r>
              <a:r>
                <a:rPr lang="en-US" b="1" dirty="0"/>
                <a:t>:</a:t>
              </a:r>
              <a:r>
                <a:rPr lang="en-US" dirty="0"/>
                <a:t> </a:t>
              </a:r>
              <a:r>
                <a:rPr lang="en-US" dirty="0">
                  <a:solidFill>
                    <a:schemeClr val="bg1"/>
                  </a:solidFill>
                </a:rPr>
                <a:t>Differentiated companies offer products or services that are perceived as superior to competitors in terms of quality, features, performance, or design</a:t>
              </a:r>
              <a:r>
                <a:rPr lang="en-US" dirty="0" smtClean="0">
                  <a:solidFill>
                    <a:schemeClr val="bg1"/>
                  </a:solidFill>
                </a:rPr>
                <a:t>.</a:t>
              </a:r>
            </a:p>
            <a:p>
              <a:pPr lvl="0"/>
              <a:endParaRPr lang="en-US" dirty="0">
                <a:solidFill>
                  <a:schemeClr val="bg1"/>
                </a:solidFill>
              </a:endParaRPr>
            </a:p>
            <a:p>
              <a:pPr lvl="0"/>
              <a:r>
                <a:rPr lang="en-US" b="1" dirty="0">
                  <a:solidFill>
                    <a:srgbClr val="002060"/>
                  </a:solidFill>
                </a:rPr>
                <a:t>Premium Pricing</a:t>
              </a:r>
              <a:r>
                <a:rPr lang="en-US" b="1" dirty="0"/>
                <a:t>:</a:t>
              </a:r>
              <a:r>
                <a:rPr lang="en-US" dirty="0"/>
                <a:t> </a:t>
              </a:r>
              <a:r>
                <a:rPr lang="en-US" dirty="0">
                  <a:solidFill>
                    <a:schemeClr val="bg1"/>
                  </a:solidFill>
                </a:rPr>
                <a:t>Differentiated products often command premium prices, allowing for higher profit margins.</a:t>
              </a:r>
            </a:p>
            <a:p>
              <a:pPr lvl="0"/>
              <a:r>
                <a:rPr lang="en-US" b="1" dirty="0">
                  <a:solidFill>
                    <a:srgbClr val="002060"/>
                  </a:solidFill>
                </a:rPr>
                <a:t>Customer Loyalty</a:t>
              </a:r>
              <a:r>
                <a:rPr lang="en-US" b="1" dirty="0"/>
                <a:t>:</a:t>
              </a:r>
              <a:r>
                <a:rPr lang="en-US" dirty="0"/>
                <a:t> </a:t>
              </a:r>
              <a:r>
                <a:rPr lang="en-US" dirty="0">
                  <a:solidFill>
                    <a:schemeClr val="bg1"/>
                  </a:solidFill>
                </a:rPr>
                <a:t>Differentiation can create strong customer loyalty, reducing price sensitivity and increasing customer retention.</a:t>
              </a:r>
            </a:p>
          </p:txBody>
        </p:sp>
      </p:grpSp>
      <p:grpSp>
        <p:nvGrpSpPr>
          <p:cNvPr id="36" name="Google Shape;870;p29"/>
          <p:cNvGrpSpPr/>
          <p:nvPr/>
        </p:nvGrpSpPr>
        <p:grpSpPr>
          <a:xfrm>
            <a:off x="8580014" y="1246677"/>
            <a:ext cx="3476462" cy="5434300"/>
            <a:chOff x="1474500" y="935008"/>
            <a:chExt cx="1375200" cy="3810145"/>
          </a:xfrm>
          <a:solidFill>
            <a:srgbClr val="FF8D16"/>
          </a:solidFill>
        </p:grpSpPr>
        <p:sp>
          <p:nvSpPr>
            <p:cNvPr id="37" name="Google Shape;871;p29"/>
            <p:cNvSpPr/>
            <p:nvPr/>
          </p:nvSpPr>
          <p:spPr>
            <a:xfrm>
              <a:off x="1474500" y="1470390"/>
              <a:ext cx="1375200" cy="3274763"/>
            </a:xfrm>
            <a:prstGeom prst="rect">
              <a:avLst/>
            </a:prstGeom>
            <a:grpFill/>
            <a:ln>
              <a:noFill/>
            </a:ln>
          </p:spPr>
          <p:txBody>
            <a:bodyPr spcFirstLastPara="1" wrap="square" lIns="121900" tIns="121900" rIns="121900" bIns="121900" anchor="ctr" anchorCtr="0">
              <a:noAutofit/>
            </a:bodyPr>
            <a:lstStyle/>
            <a:p>
              <a:endParaRPr sz="2400">
                <a:latin typeface="Alexandria"/>
              </a:endParaRPr>
            </a:p>
          </p:txBody>
        </p:sp>
        <p:sp>
          <p:nvSpPr>
            <p:cNvPr id="38" name="Google Shape;872;p29"/>
            <p:cNvSpPr txBox="1"/>
            <p:nvPr/>
          </p:nvSpPr>
          <p:spPr>
            <a:xfrm>
              <a:off x="1474500" y="935008"/>
              <a:ext cx="1375200" cy="481500"/>
            </a:xfrm>
            <a:prstGeom prst="rect">
              <a:avLst/>
            </a:prstGeom>
            <a:grpFill/>
            <a:ln>
              <a:noFill/>
            </a:ln>
          </p:spPr>
          <p:txBody>
            <a:bodyPr spcFirstLastPara="1" wrap="square" lIns="121900" tIns="121900" rIns="121900" bIns="121900" anchor="ctr" anchorCtr="0">
              <a:noAutofit/>
            </a:bodyPr>
            <a:lstStyle/>
            <a:p>
              <a:pPr algn="ctr"/>
              <a:r>
                <a:rPr lang="en-US" sz="2000" dirty="0" smtClean="0">
                  <a:solidFill>
                    <a:schemeClr val="lt1"/>
                  </a:solidFill>
                  <a:latin typeface="Alexandria"/>
                  <a:ea typeface="Fira Sans Extra Condensed Medium"/>
                  <a:cs typeface="Fira Sans Extra Condensed Medium"/>
                </a:rPr>
                <a:t>Differentiation Focus</a:t>
              </a:r>
              <a:endParaRPr sz="2000" dirty="0">
                <a:solidFill>
                  <a:schemeClr val="lt1"/>
                </a:solidFill>
                <a:latin typeface="Alexandria"/>
                <a:ea typeface="Fira Sans Extra Condensed Medium"/>
                <a:cs typeface="Fira Sans Extra Condensed Medium"/>
                <a:sym typeface="Fira Sans Extra Condensed Medium"/>
              </a:endParaRPr>
            </a:p>
          </p:txBody>
        </p:sp>
        <p:sp>
          <p:nvSpPr>
            <p:cNvPr id="39" name="Google Shape;873;p29"/>
            <p:cNvSpPr txBox="1"/>
            <p:nvPr/>
          </p:nvSpPr>
          <p:spPr>
            <a:xfrm>
              <a:off x="1474500" y="2455065"/>
              <a:ext cx="1375200" cy="985200"/>
            </a:xfrm>
            <a:prstGeom prst="rect">
              <a:avLst/>
            </a:prstGeom>
            <a:grpFill/>
            <a:ln>
              <a:noFill/>
            </a:ln>
          </p:spPr>
          <p:txBody>
            <a:bodyPr spcFirstLastPara="1" wrap="square" lIns="121900" tIns="121900" rIns="121900" bIns="121900" anchor="ctr" anchorCtr="0">
              <a:noAutofit/>
            </a:bodyPr>
            <a:lstStyle/>
            <a:p>
              <a:pPr lvl="0"/>
              <a:r>
                <a:rPr lang="en-US" b="1" dirty="0">
                  <a:solidFill>
                    <a:srgbClr val="002060"/>
                  </a:solidFill>
                </a:rPr>
                <a:t>Niche Market: </a:t>
              </a:r>
              <a:r>
                <a:rPr lang="en-US" dirty="0" smtClean="0">
                  <a:solidFill>
                    <a:schemeClr val="bg1"/>
                  </a:solidFill>
                </a:rPr>
                <a:t>target </a:t>
              </a:r>
              <a:r>
                <a:rPr lang="en-US" dirty="0">
                  <a:solidFill>
                    <a:schemeClr val="bg1"/>
                  </a:solidFill>
                </a:rPr>
                <a:t>specific market segments with unique needs or preferences.</a:t>
              </a:r>
            </a:p>
            <a:p>
              <a:pPr lvl="0"/>
              <a:r>
                <a:rPr lang="en-US" b="1" dirty="0">
                  <a:solidFill>
                    <a:srgbClr val="002060"/>
                  </a:solidFill>
                </a:rPr>
                <a:t>Specialized Expertise: </a:t>
              </a:r>
              <a:r>
                <a:rPr lang="en-US" dirty="0">
                  <a:solidFill>
                    <a:schemeClr val="bg1"/>
                  </a:solidFill>
                </a:rPr>
                <a:t>Companies pursuing a focus strategy often have deep knowledge and expertise in their niche market.</a:t>
              </a:r>
            </a:p>
            <a:p>
              <a:pPr lvl="0"/>
              <a:r>
                <a:rPr lang="en-US" b="1" dirty="0">
                  <a:solidFill>
                    <a:srgbClr val="002060"/>
                  </a:solidFill>
                </a:rPr>
                <a:t>Customer Intimacy: </a:t>
              </a:r>
              <a:r>
                <a:rPr lang="en-US" dirty="0">
                  <a:solidFill>
                    <a:schemeClr val="bg1"/>
                  </a:solidFill>
                </a:rPr>
                <a:t>Focus strategies allow companies to develop close relationships with their customers, understanding their needs and providing tailored solutions.</a:t>
              </a:r>
            </a:p>
          </p:txBody>
        </p:sp>
      </p:grpSp>
      <p:sp>
        <p:nvSpPr>
          <p:cNvPr id="2" name="Rectangle 1"/>
          <p:cNvSpPr/>
          <p:nvPr/>
        </p:nvSpPr>
        <p:spPr>
          <a:xfrm>
            <a:off x="433032" y="1991767"/>
            <a:ext cx="3470527" cy="4524315"/>
          </a:xfrm>
          <a:prstGeom prst="rect">
            <a:avLst/>
          </a:prstGeom>
          <a:solidFill>
            <a:srgbClr val="00AABA"/>
          </a:solidFill>
        </p:spPr>
        <p:txBody>
          <a:bodyPr wrap="square">
            <a:spAutoFit/>
          </a:bodyPr>
          <a:lstStyle/>
          <a:p>
            <a:pPr lvl="0" algn="just"/>
            <a:r>
              <a:rPr lang="en-US" b="1" dirty="0">
                <a:solidFill>
                  <a:srgbClr val="002060"/>
                </a:solidFill>
              </a:rPr>
              <a:t>Operational Efficiency:</a:t>
            </a:r>
            <a:r>
              <a:rPr lang="en-US" dirty="0">
                <a:solidFill>
                  <a:srgbClr val="002060"/>
                </a:solidFill>
              </a:rPr>
              <a:t> </a:t>
            </a:r>
            <a:r>
              <a:rPr lang="en-US" dirty="0" smtClean="0">
                <a:solidFill>
                  <a:schemeClr val="bg1"/>
                </a:solidFill>
              </a:rPr>
              <a:t>focus </a:t>
            </a:r>
            <a:r>
              <a:rPr lang="en-US" dirty="0">
                <a:solidFill>
                  <a:schemeClr val="bg1"/>
                </a:solidFill>
              </a:rPr>
              <a:t>on optimizing </a:t>
            </a:r>
            <a:r>
              <a:rPr lang="en-US" dirty="0" smtClean="0">
                <a:solidFill>
                  <a:schemeClr val="bg1"/>
                </a:solidFill>
              </a:rPr>
              <a:t> </a:t>
            </a:r>
            <a:r>
              <a:rPr lang="en-US" dirty="0">
                <a:solidFill>
                  <a:schemeClr val="bg1"/>
                </a:solidFill>
              </a:rPr>
              <a:t>operations to reduce costs. This can involve streamlining processes, improving supply chain management, and investing in cost-saving technologies</a:t>
            </a:r>
            <a:r>
              <a:rPr lang="en-US" dirty="0" smtClean="0">
                <a:solidFill>
                  <a:schemeClr val="bg1"/>
                </a:solidFill>
              </a:rPr>
              <a:t>.</a:t>
            </a:r>
          </a:p>
          <a:p>
            <a:pPr lvl="0" algn="just"/>
            <a:endParaRPr lang="en-US" dirty="0">
              <a:solidFill>
                <a:schemeClr val="bg1"/>
              </a:solidFill>
            </a:endParaRPr>
          </a:p>
          <a:p>
            <a:pPr lvl="0" algn="just"/>
            <a:r>
              <a:rPr lang="en-US" b="1" dirty="0">
                <a:solidFill>
                  <a:srgbClr val="002060"/>
                </a:solidFill>
              </a:rPr>
              <a:t>Economies of Scale</a:t>
            </a:r>
            <a:r>
              <a:rPr lang="en-US" b="1" dirty="0">
                <a:solidFill>
                  <a:srgbClr val="203E5F"/>
                </a:solidFill>
              </a:rPr>
              <a:t>: </a:t>
            </a:r>
            <a:r>
              <a:rPr lang="en-US" dirty="0" smtClean="0">
                <a:solidFill>
                  <a:schemeClr val="bg1"/>
                </a:solidFill>
              </a:rPr>
              <a:t>they </a:t>
            </a:r>
            <a:r>
              <a:rPr lang="en-US" dirty="0">
                <a:solidFill>
                  <a:schemeClr val="bg1"/>
                </a:solidFill>
              </a:rPr>
              <a:t>can reduce costs per unit as they produce larger quantities</a:t>
            </a:r>
            <a:r>
              <a:rPr lang="en-US" dirty="0" smtClean="0">
                <a:solidFill>
                  <a:schemeClr val="bg1"/>
                </a:solidFill>
              </a:rPr>
              <a:t>.</a:t>
            </a:r>
          </a:p>
          <a:p>
            <a:pPr lvl="0" algn="just"/>
            <a:endParaRPr lang="en-US" dirty="0">
              <a:solidFill>
                <a:schemeClr val="bg1"/>
              </a:solidFill>
            </a:endParaRPr>
          </a:p>
          <a:p>
            <a:pPr lvl="0" algn="just"/>
            <a:r>
              <a:rPr lang="en-US" b="1" dirty="0">
                <a:solidFill>
                  <a:srgbClr val="002060"/>
                </a:solidFill>
              </a:rPr>
              <a:t>Bargaining Power with Supplier</a:t>
            </a:r>
            <a:r>
              <a:rPr lang="en-US" b="1" dirty="0" smtClean="0">
                <a:solidFill>
                  <a:schemeClr val="bg1"/>
                </a:solidFill>
              </a:rPr>
              <a:t>:</a:t>
            </a:r>
            <a:r>
              <a:rPr lang="en-US" dirty="0" smtClean="0">
                <a:solidFill>
                  <a:schemeClr val="bg1"/>
                </a:solidFill>
              </a:rPr>
              <a:t> Greater </a:t>
            </a:r>
            <a:r>
              <a:rPr lang="en-US" dirty="0">
                <a:solidFill>
                  <a:schemeClr val="bg1"/>
                </a:solidFill>
              </a:rPr>
              <a:t>bargaining power with suppliers due to </a:t>
            </a:r>
            <a:r>
              <a:rPr lang="en-US" dirty="0" smtClean="0">
                <a:solidFill>
                  <a:schemeClr val="bg1"/>
                </a:solidFill>
              </a:rPr>
              <a:t>large </a:t>
            </a:r>
            <a:r>
              <a:rPr lang="en-US" dirty="0">
                <a:solidFill>
                  <a:schemeClr val="bg1"/>
                </a:solidFill>
              </a:rPr>
              <a:t>purchasing volume</a:t>
            </a:r>
            <a:r>
              <a:rPr lang="en-US" dirty="0" smtClean="0">
                <a:solidFill>
                  <a:schemeClr val="bg1"/>
                </a:solidFill>
              </a:rPr>
              <a:t>.</a:t>
            </a:r>
          </a:p>
          <a:p>
            <a:pPr lvl="0" algn="just"/>
            <a:endParaRPr lang="en-US" dirty="0">
              <a:solidFill>
                <a:schemeClr val="bg1"/>
              </a:solidFill>
            </a:endParaRPr>
          </a:p>
        </p:txBody>
      </p:sp>
    </p:spTree>
    <p:extLst>
      <p:ext uri="{BB962C8B-B14F-4D97-AF65-F5344CB8AC3E}">
        <p14:creationId xmlns:p14="http://schemas.microsoft.com/office/powerpoint/2010/main" val="34240772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60"/>
        <p:cNvGrpSpPr/>
        <p:nvPr/>
      </p:nvGrpSpPr>
      <p:grpSpPr>
        <a:xfrm>
          <a:off x="0" y="0"/>
          <a:ext cx="0" cy="0"/>
          <a:chOff x="0" y="0"/>
          <a:chExt cx="0" cy="0"/>
        </a:xfrm>
      </p:grpSpPr>
      <p:sp>
        <p:nvSpPr>
          <p:cNvPr id="861" name="Google Shape;861;p29"/>
          <p:cNvSpPr txBox="1">
            <a:spLocks noGrp="1"/>
          </p:cNvSpPr>
          <p:nvPr>
            <p:ph type="title"/>
          </p:nvPr>
        </p:nvSpPr>
        <p:spPr>
          <a:xfrm>
            <a:off x="1182424" y="547200"/>
            <a:ext cx="10399976" cy="763600"/>
          </a:xfrm>
          <a:prstGeom prst="rect">
            <a:avLst/>
          </a:prstGeom>
        </p:spPr>
        <p:txBody>
          <a:bodyPr spcFirstLastPara="1" vert="horz" wrap="square" lIns="121900" tIns="121900" rIns="121900" bIns="121900" rtlCol="0" anchor="t" anchorCtr="0">
            <a:noAutofit/>
          </a:bodyPr>
          <a:lstStyle/>
          <a:p>
            <a:r>
              <a:rPr lang="en-GB" sz="2400" b="1" dirty="0" smtClean="0">
                <a:latin typeface="Alexandria"/>
                <a:ea typeface="+mn-ea"/>
                <a:cs typeface="Alexandria" charset="0"/>
              </a:rPr>
              <a:t>Business </a:t>
            </a:r>
            <a:r>
              <a:rPr lang="en-GB" sz="2400" b="1" dirty="0">
                <a:latin typeface="Alexandria"/>
                <a:ea typeface="+mn-ea"/>
                <a:cs typeface="Alexandria" charset="0"/>
              </a:rPr>
              <a:t>Strategies</a:t>
            </a:r>
            <a:endParaRPr sz="2400" b="1" dirty="0">
              <a:latin typeface="Alexandria"/>
              <a:ea typeface="+mn-ea"/>
              <a:cs typeface="Alexandria" charset="0"/>
            </a:endParaRPr>
          </a:p>
        </p:txBody>
      </p:sp>
      <p:pic>
        <p:nvPicPr>
          <p:cNvPr id="5" name="Picture 4"/>
          <p:cNvPicPr>
            <a:picLocks noChangeAspect="1"/>
          </p:cNvPicPr>
          <p:nvPr/>
        </p:nvPicPr>
        <p:blipFill>
          <a:blip r:embed="rId3"/>
          <a:stretch>
            <a:fillRect/>
          </a:stretch>
        </p:blipFill>
        <p:spPr>
          <a:xfrm>
            <a:off x="5100385" y="1789771"/>
            <a:ext cx="6781800" cy="4800600"/>
          </a:xfrm>
          <a:prstGeom prst="rect">
            <a:avLst/>
          </a:prstGeom>
        </p:spPr>
      </p:pic>
      <p:sp>
        <p:nvSpPr>
          <p:cNvPr id="4" name="TextBox 3">
            <a:extLst>
              <a:ext uri="{FF2B5EF4-FFF2-40B4-BE49-F238E27FC236}">
                <a16:creationId xmlns:a16="http://schemas.microsoft.com/office/drawing/2014/main" id="{D4011A71-17B9-1306-6C1A-F387217765C8}"/>
              </a:ext>
            </a:extLst>
          </p:cNvPr>
          <p:cNvSpPr txBox="1"/>
          <p:nvPr/>
        </p:nvSpPr>
        <p:spPr>
          <a:xfrm>
            <a:off x="398747" y="2283735"/>
            <a:ext cx="4028110" cy="3170099"/>
          </a:xfrm>
          <a:prstGeom prst="rect">
            <a:avLst/>
          </a:prstGeom>
          <a:noFill/>
        </p:spPr>
        <p:txBody>
          <a:bodyPr wrap="square" rtlCol="0">
            <a:spAutoFit/>
          </a:bodyPr>
          <a:lstStyle/>
          <a:p>
            <a:pPr lvl="0"/>
            <a:r>
              <a:rPr lang="en-US" sz="2000" b="1" dirty="0">
                <a:latin typeface="Alexandria"/>
              </a:rPr>
              <a:t>Hybrid Strategies</a:t>
            </a:r>
            <a:r>
              <a:rPr lang="en-US" sz="2000" b="1" dirty="0" smtClean="0">
                <a:latin typeface="Alexandria"/>
              </a:rPr>
              <a:t>:</a:t>
            </a:r>
          </a:p>
          <a:p>
            <a:pPr lvl="0"/>
            <a:endParaRPr lang="en-US" sz="2000" b="1" dirty="0" smtClean="0">
              <a:latin typeface="Alexandria"/>
            </a:endParaRPr>
          </a:p>
          <a:p>
            <a:pPr lvl="0"/>
            <a:r>
              <a:rPr lang="en-US" sz="2000" dirty="0" smtClean="0">
                <a:latin typeface="Alexandria"/>
              </a:rPr>
              <a:t> </a:t>
            </a:r>
            <a:r>
              <a:rPr lang="en-US" sz="2000" dirty="0">
                <a:latin typeface="Alexandria"/>
              </a:rPr>
              <a:t>In some cases, companies may combine elements of different competitive strategies</a:t>
            </a:r>
            <a:r>
              <a:rPr lang="en-US" sz="2000" dirty="0" smtClean="0">
                <a:latin typeface="Alexandria"/>
              </a:rPr>
              <a:t>.</a:t>
            </a:r>
          </a:p>
          <a:p>
            <a:pPr lvl="0"/>
            <a:endParaRPr lang="en-US" sz="2000" dirty="0">
              <a:latin typeface="Alexandria"/>
            </a:endParaRPr>
          </a:p>
          <a:p>
            <a:pPr lvl="0"/>
            <a:r>
              <a:rPr lang="en-US" sz="2000" dirty="0" smtClean="0">
                <a:latin typeface="Alexandria"/>
              </a:rPr>
              <a:t> </a:t>
            </a:r>
            <a:r>
              <a:rPr lang="en-US" sz="2000" dirty="0">
                <a:latin typeface="Alexandria"/>
              </a:rPr>
              <a:t>For example, a company might pursue a differentiation strategy in certain markets while focusing on cost leadership in others.</a:t>
            </a:r>
          </a:p>
        </p:txBody>
      </p:sp>
    </p:spTree>
    <p:extLst>
      <p:ext uri="{BB962C8B-B14F-4D97-AF65-F5344CB8AC3E}">
        <p14:creationId xmlns:p14="http://schemas.microsoft.com/office/powerpoint/2010/main" val="42206897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Functional Strategy</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55954"/>
            <a:ext cx="10312796"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a:rPr>
              <a:t>Finally, functional strategies identify what each department must do in order to help the business accomplish its competitive goals. </a:t>
            </a: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As </a:t>
            </a:r>
            <a:r>
              <a:rPr lang="en-US" sz="2000" dirty="0">
                <a:latin typeface="Alexandria"/>
              </a:rPr>
              <a:t>an example, a hotel might want to differentiate itself with exceptional service. </a:t>
            </a:r>
            <a:r>
              <a:rPr lang="en-US" sz="2000" dirty="0" smtClean="0">
                <a:latin typeface="Alexandria"/>
              </a:rPr>
              <a:t>Therefore</a:t>
            </a:r>
            <a:r>
              <a:rPr lang="en-US" sz="2000" dirty="0">
                <a:latin typeface="Alexandria"/>
              </a:rPr>
              <a:t>, its human resources department must put in place policies and practices that will enable the hotel to select and train employees who are exceptionally customer oriented.</a:t>
            </a:r>
          </a:p>
        </p:txBody>
      </p:sp>
    </p:spTree>
    <p:extLst>
      <p:ext uri="{BB962C8B-B14F-4D97-AF65-F5344CB8AC3E}">
        <p14:creationId xmlns:p14="http://schemas.microsoft.com/office/powerpoint/2010/main" val="4465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8710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Managers' Roles in Strategic Planning</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55954"/>
            <a:ext cx="10312796" cy="3785652"/>
          </a:xfrm>
          <a:prstGeom prst="rect">
            <a:avLst/>
          </a:prstGeom>
          <a:noFill/>
        </p:spPr>
        <p:txBody>
          <a:bodyPr wrap="square" rtlCol="0">
            <a:spAutoFit/>
          </a:bodyPr>
          <a:lstStyle/>
          <a:p>
            <a:r>
              <a:rPr lang="en-US" sz="2000" b="1" dirty="0">
                <a:latin typeface="Alexandria"/>
              </a:rPr>
              <a:t>Strategic planning</a:t>
            </a:r>
            <a:r>
              <a:rPr lang="en-US" sz="2000" dirty="0">
                <a:latin typeface="Alexandria"/>
              </a:rPr>
              <a:t> is a collaborative process involving managers at all levels. While top management ultimately makes the final decisions, input from lower-level managers is essential</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Roles of Managers:</a:t>
            </a:r>
            <a:endParaRPr lang="en-US" sz="2000" dirty="0">
              <a:solidFill>
                <a:srgbClr val="C00000"/>
              </a:solidFill>
              <a:latin typeface="Alexandria"/>
            </a:endParaRPr>
          </a:p>
          <a:p>
            <a:pPr lvl="0"/>
            <a:r>
              <a:rPr lang="en-US" sz="2000" b="1" dirty="0">
                <a:latin typeface="Alexandria"/>
              </a:rPr>
              <a:t>Provide Competitive Intelligence:</a:t>
            </a:r>
            <a:r>
              <a:rPr lang="en-US" sz="2000" dirty="0">
                <a:latin typeface="Alexandria"/>
              </a:rPr>
              <a:t> Managers, especially HR managers, have valuable insights into industry trends, competitor activities, and employee concerns.</a:t>
            </a:r>
          </a:p>
          <a:p>
            <a:r>
              <a:rPr lang="en-US" sz="2000" b="1" dirty="0">
                <a:latin typeface="Alexandria"/>
              </a:rPr>
              <a:t>Offer Expertise:</a:t>
            </a:r>
            <a:r>
              <a:rPr lang="en-US" sz="2000" dirty="0">
                <a:latin typeface="Alexandria"/>
              </a:rPr>
              <a:t> Managers contribute their knowledge and experience to inform strategic decision-making</a:t>
            </a:r>
            <a:r>
              <a:rPr lang="en-US" sz="2000" dirty="0" smtClean="0">
                <a:latin typeface="Alexandria"/>
              </a:rPr>
              <a:t>.</a:t>
            </a:r>
            <a:r>
              <a:rPr lang="en-US" sz="2000" b="1" dirty="0">
                <a:latin typeface="Alexandria"/>
              </a:rPr>
              <a:t> </a:t>
            </a:r>
            <a:endParaRPr lang="en-US" sz="2000" b="1" dirty="0" smtClean="0">
              <a:latin typeface="Alexandria"/>
            </a:endParaRPr>
          </a:p>
          <a:p>
            <a:r>
              <a:rPr lang="en-US" sz="2000" b="1" dirty="0" smtClean="0">
                <a:latin typeface="Alexandria"/>
              </a:rPr>
              <a:t>Facilitate </a:t>
            </a:r>
            <a:r>
              <a:rPr lang="en-US" sz="2000" b="1" dirty="0">
                <a:latin typeface="Alexandria"/>
              </a:rPr>
              <a:t>Collaboration:</a:t>
            </a:r>
            <a:r>
              <a:rPr lang="en-US" sz="2000" dirty="0">
                <a:latin typeface="Alexandria"/>
              </a:rPr>
              <a:t> Managers participate in discussions and meetings to develop and refine the strategic plan.</a:t>
            </a:r>
          </a:p>
          <a:p>
            <a:pPr lvl="0"/>
            <a:endParaRPr lang="en-US" sz="2000" dirty="0">
              <a:latin typeface="Alexandria"/>
            </a:endParaRPr>
          </a:p>
        </p:txBody>
      </p:sp>
    </p:spTree>
    <p:extLst>
      <p:ext uri="{BB962C8B-B14F-4D97-AF65-F5344CB8AC3E}">
        <p14:creationId xmlns:p14="http://schemas.microsoft.com/office/powerpoint/2010/main" val="3154634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Goals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55954"/>
            <a:ext cx="10312796" cy="3477875"/>
          </a:xfrm>
          <a:prstGeom prst="rect">
            <a:avLst/>
          </a:prstGeom>
          <a:noFill/>
        </p:spPr>
        <p:txBody>
          <a:bodyPr wrap="square" rtlCol="0">
            <a:spAutoFit/>
          </a:bodyPr>
          <a:lstStyle/>
          <a:p>
            <a:r>
              <a:rPr lang="en-US" sz="2000" b="1" dirty="0">
                <a:solidFill>
                  <a:srgbClr val="C00000"/>
                </a:solidFill>
                <a:latin typeface="Alexandria"/>
              </a:rPr>
              <a:t>Strategic human resource management (SHRM</a:t>
            </a:r>
            <a:r>
              <a:rPr lang="en-US" sz="2000" b="1" dirty="0">
                <a:latin typeface="Alexandria"/>
              </a:rPr>
              <a:t>)</a:t>
            </a:r>
            <a:r>
              <a:rPr lang="en-US" sz="2000" dirty="0">
                <a:latin typeface="Alexandria"/>
              </a:rPr>
              <a:t> is the process of aligning HR policies and practices with a company's overall strategic goals. It ensures that the company has the right people with the right skills and behaviors to achieve its objectives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Elements of SHRM:</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Strategic Alignment:</a:t>
            </a:r>
            <a:r>
              <a:rPr lang="en-US" sz="2000" dirty="0">
                <a:latin typeface="Alexandria"/>
              </a:rPr>
              <a:t> HR policies and practices should be consistent with the company's strategic direction.</a:t>
            </a:r>
          </a:p>
          <a:p>
            <a:pPr marL="342900" lvl="0" indent="-342900">
              <a:buFont typeface="Arial" panose="020B0604020202020204" pitchFamily="34" charset="0"/>
              <a:buChar char="•"/>
            </a:pPr>
            <a:r>
              <a:rPr lang="en-US" sz="2000" b="1" dirty="0">
                <a:latin typeface="Alexandria"/>
              </a:rPr>
              <a:t>Employee Competencies:</a:t>
            </a:r>
            <a:r>
              <a:rPr lang="en-US" sz="2000" dirty="0">
                <a:latin typeface="Alexandria"/>
              </a:rPr>
              <a:t> Identify the specific skills and behaviors employees need to contribute to the company's success.</a:t>
            </a:r>
          </a:p>
          <a:p>
            <a:pPr marL="342900" lvl="0" indent="-342900">
              <a:buFont typeface="Arial" panose="020B0604020202020204" pitchFamily="34" charset="0"/>
              <a:buChar char="•"/>
            </a:pPr>
            <a:r>
              <a:rPr lang="en-US" sz="2000" b="1" dirty="0">
                <a:latin typeface="Alexandria"/>
              </a:rPr>
              <a:t>HR Policies and Practices:</a:t>
            </a:r>
            <a:r>
              <a:rPr lang="en-US" sz="2000" dirty="0">
                <a:latin typeface="Alexandria"/>
              </a:rPr>
              <a:t> Develop and implement HR policies and practices that support the development and retention of employees with the required competencies.</a:t>
            </a:r>
          </a:p>
        </p:txBody>
      </p:sp>
    </p:spTree>
    <p:extLst>
      <p:ext uri="{BB962C8B-B14F-4D97-AF65-F5344CB8AC3E}">
        <p14:creationId xmlns:p14="http://schemas.microsoft.com/office/powerpoint/2010/main" val="1187908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 Example</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r>
              <a:rPr lang="en-US" sz="2000" dirty="0" smtClean="0">
                <a:latin typeface="Alexandria"/>
              </a:rPr>
              <a:t>A </a:t>
            </a:r>
            <a:r>
              <a:rPr lang="en-US" sz="2000" dirty="0">
                <a:latin typeface="Alexandria"/>
              </a:rPr>
              <a:t>high-end retailer like Neiman Marcus would have different HR policies than a mass retailer like Walmart. Neiman Marcus might focus on attracting and retaining highly skilled employees with exceptional customer service abilities, while Walmart might prioritize efficiency and cost-effectiveness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SHRM Process: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Formulate Strategic Plans and Goals:</a:t>
            </a:r>
            <a:r>
              <a:rPr lang="en-US" sz="2000" dirty="0">
                <a:latin typeface="Alexandria"/>
              </a:rPr>
              <a:t> Define the company's overall direction and objectives.</a:t>
            </a:r>
          </a:p>
          <a:p>
            <a:pPr marL="342900" lvl="0" indent="-342900">
              <a:buFont typeface="Arial" panose="020B0604020202020204" pitchFamily="34" charset="0"/>
              <a:buChar char="•"/>
            </a:pPr>
            <a:r>
              <a:rPr lang="en-US" sz="2000" b="1" dirty="0">
                <a:latin typeface="Alexandria"/>
              </a:rPr>
              <a:t>Identify Required Employee Competencies and Behaviors:</a:t>
            </a:r>
            <a:r>
              <a:rPr lang="en-US" sz="2000" dirty="0">
                <a:latin typeface="Alexandria"/>
              </a:rPr>
              <a:t> Determine the skills and behaviors needed to achieve strategic goals.</a:t>
            </a:r>
          </a:p>
          <a:p>
            <a:pPr marL="342900" lvl="0" indent="-342900">
              <a:buFont typeface="Arial" panose="020B0604020202020204" pitchFamily="34" charset="0"/>
              <a:buChar char="•"/>
            </a:pPr>
            <a:r>
              <a:rPr lang="en-US" sz="2000" b="1" dirty="0">
                <a:latin typeface="Alexandria"/>
              </a:rPr>
              <a:t>Develop HR Policies and Practices:</a:t>
            </a:r>
            <a:r>
              <a:rPr lang="en-US" sz="2000" dirty="0">
                <a:latin typeface="Alexandria"/>
              </a:rPr>
              <a:t> Implement HR policies and practices that support the development and retention of employees with the required </a:t>
            </a:r>
            <a:r>
              <a:rPr lang="en-US" sz="2000" dirty="0" smtClean="0">
                <a:latin typeface="Alexandria"/>
              </a:rPr>
              <a:t>competencies.</a:t>
            </a:r>
          </a:p>
          <a:p>
            <a:pPr lvl="0"/>
            <a:endParaRPr lang="en-US" sz="2000" dirty="0">
              <a:latin typeface="Alexandria"/>
            </a:endParaRPr>
          </a:p>
        </p:txBody>
      </p:sp>
    </p:spTree>
    <p:extLst>
      <p:ext uri="{BB962C8B-B14F-4D97-AF65-F5344CB8AC3E}">
        <p14:creationId xmlns:p14="http://schemas.microsoft.com/office/powerpoint/2010/main" val="260718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55954"/>
            <a:ext cx="10812720" cy="2246769"/>
          </a:xfrm>
          <a:prstGeom prst="rect">
            <a:avLst/>
          </a:prstGeom>
          <a:noFill/>
        </p:spPr>
        <p:txBody>
          <a:bodyPr wrap="square" rtlCol="0">
            <a:spAutoFit/>
          </a:bodyPr>
          <a:lstStyle/>
          <a:p>
            <a:r>
              <a:rPr lang="en-US" sz="2000" b="1" dirty="0">
                <a:latin typeface="Alexandria"/>
              </a:rPr>
              <a:t>Human resource strategies</a:t>
            </a:r>
            <a:r>
              <a:rPr lang="en-US" sz="2000" dirty="0">
                <a:latin typeface="Alexandria"/>
              </a:rPr>
              <a:t> are the specific HR policies and practices implemented to support a company's strategic goals. These strategies should be aligned with the company's overall direction and business objectives</a:t>
            </a:r>
            <a:r>
              <a:rPr lang="en-US" sz="2000" dirty="0" smtClean="0">
                <a:latin typeface="Alexandria"/>
              </a:rPr>
              <a:t>.</a:t>
            </a:r>
          </a:p>
          <a:p>
            <a:endParaRPr lang="en-US" sz="2000" dirty="0">
              <a:latin typeface="Alexandria"/>
            </a:endParaRPr>
          </a:p>
          <a:p>
            <a:r>
              <a:rPr lang="en-US" sz="2000" dirty="0">
                <a:latin typeface="Alexandria"/>
              </a:rPr>
              <a:t>Example: A Technology Company</a:t>
            </a:r>
            <a:endParaRPr lang="en-US" sz="2000" b="1" dirty="0">
              <a:latin typeface="Alexandria"/>
            </a:endParaRPr>
          </a:p>
          <a:p>
            <a:r>
              <a:rPr lang="en-US" sz="2000" b="1" dirty="0">
                <a:latin typeface="Alexandria"/>
              </a:rPr>
              <a:t>Scenario:</a:t>
            </a:r>
            <a:r>
              <a:rPr lang="en-US" sz="2000" dirty="0">
                <a:latin typeface="Alexandria"/>
              </a:rPr>
              <a:t> A technology company is transitioning from a traditional software development model to a more agile methodology</a:t>
            </a:r>
            <a:r>
              <a:rPr lang="en-US" sz="2000" dirty="0" smtClean="0">
                <a:latin typeface="Alexandria"/>
              </a:rPr>
              <a:t>.</a:t>
            </a:r>
            <a:endParaRPr lang="en-US" sz="2000" dirty="0">
              <a:latin typeface="Alexandria"/>
            </a:endParaRPr>
          </a:p>
        </p:txBody>
      </p:sp>
    </p:spTree>
    <p:extLst>
      <p:ext uri="{BB962C8B-B14F-4D97-AF65-F5344CB8AC3E}">
        <p14:creationId xmlns:p14="http://schemas.microsoft.com/office/powerpoint/2010/main" val="114566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901429"/>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a:t>
            </a:r>
            <a:endParaRPr lang="en-US" sz="2400" dirty="0" smtClean="0"/>
          </a:p>
          <a:p>
            <a:r>
              <a:rPr lang="en-US" sz="2400" dirty="0" smtClean="0"/>
              <a:t>Aligning </a:t>
            </a:r>
            <a:r>
              <a:rPr lang="en-US" sz="2400" dirty="0"/>
              <a:t>HR with Business </a:t>
            </a:r>
            <a:r>
              <a:rPr lang="en-US" sz="2400" dirty="0" smtClean="0"/>
              <a:t>Goals</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3477875"/>
          </a:xfrm>
          <a:prstGeom prst="rect">
            <a:avLst/>
          </a:prstGeom>
          <a:noFill/>
        </p:spPr>
        <p:txBody>
          <a:bodyPr wrap="square" rtlCol="0">
            <a:spAutoFit/>
          </a:bodyPr>
          <a:lstStyle/>
          <a:p>
            <a:r>
              <a:rPr lang="en-US" sz="2000" b="1" dirty="0">
                <a:solidFill>
                  <a:srgbClr val="C00000"/>
                </a:solidFill>
                <a:latin typeface="Alexandria"/>
              </a:rPr>
              <a:t>HR </a:t>
            </a:r>
            <a:r>
              <a:rPr lang="en-US" sz="2000" b="1" dirty="0" smtClean="0">
                <a:solidFill>
                  <a:srgbClr val="C00000"/>
                </a:solidFill>
                <a:latin typeface="Alexandria"/>
              </a:rPr>
              <a:t>Strategies Example:</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Skill Assessment:</a:t>
            </a:r>
            <a:r>
              <a:rPr lang="en-US" sz="2000" dirty="0">
                <a:latin typeface="Alexandria"/>
              </a:rPr>
              <a:t> Evaluate the current workforce's skills and identify any gaps in agile methodologies and tools.</a:t>
            </a:r>
          </a:p>
          <a:p>
            <a:pPr marL="342900" lvl="0" indent="-342900">
              <a:buFont typeface="Arial" panose="020B0604020202020204" pitchFamily="34" charset="0"/>
              <a:buChar char="•"/>
            </a:pPr>
            <a:r>
              <a:rPr lang="en-US" sz="2000" b="1" dirty="0">
                <a:latin typeface="Alexandria"/>
              </a:rPr>
              <a:t>Training and Development:</a:t>
            </a:r>
            <a:r>
              <a:rPr lang="en-US" sz="2000" dirty="0">
                <a:latin typeface="Alexandria"/>
              </a:rPr>
              <a:t> Implement training programs to equip employees with the necessary agile skills, such as Scrum, </a:t>
            </a:r>
            <a:r>
              <a:rPr lang="en-US" sz="2000" dirty="0" err="1">
                <a:latin typeface="Alexandria"/>
              </a:rPr>
              <a:t>Kanban</a:t>
            </a:r>
            <a:r>
              <a:rPr lang="en-US" sz="2000" dirty="0">
                <a:latin typeface="Alexandria"/>
              </a:rPr>
              <a:t>, and continuous integration.</a:t>
            </a:r>
          </a:p>
          <a:p>
            <a:pPr marL="342900" lvl="0" indent="-342900">
              <a:buFont typeface="Arial" panose="020B0604020202020204" pitchFamily="34" charset="0"/>
              <a:buChar char="•"/>
            </a:pPr>
            <a:r>
              <a:rPr lang="en-US" sz="2000" b="1" dirty="0">
                <a:latin typeface="Alexandria"/>
              </a:rPr>
              <a:t>Performance Management:</a:t>
            </a:r>
            <a:r>
              <a:rPr lang="en-US" sz="2000" dirty="0">
                <a:latin typeface="Alexandria"/>
              </a:rPr>
              <a:t> Modify performance metrics to align with agile principles, focusing on outcomes rather than solely on individual tasks.</a:t>
            </a:r>
          </a:p>
          <a:p>
            <a:pPr marL="342900" lvl="0" indent="-342900">
              <a:buFont typeface="Arial" panose="020B0604020202020204" pitchFamily="34" charset="0"/>
              <a:buChar char="•"/>
            </a:pPr>
            <a:r>
              <a:rPr lang="en-US" sz="2000" b="1" dirty="0">
                <a:latin typeface="Alexandria"/>
              </a:rPr>
              <a:t>Cross-Functional Teams:</a:t>
            </a:r>
            <a:r>
              <a:rPr lang="en-US" sz="2000" dirty="0">
                <a:latin typeface="Alexandria"/>
              </a:rPr>
              <a:t> Encourage the formation of cross-functional teams to foster collaboration and knowledge sharing.</a:t>
            </a:r>
          </a:p>
          <a:p>
            <a:pPr marL="342900" lvl="0" indent="-342900">
              <a:buFont typeface="Arial" panose="020B0604020202020204" pitchFamily="34" charset="0"/>
              <a:buChar char="•"/>
            </a:pPr>
            <a:r>
              <a:rPr lang="en-US" sz="2000" b="1" dirty="0">
                <a:latin typeface="Alexandria"/>
              </a:rPr>
              <a:t>Flexible Work Arrangements:</a:t>
            </a:r>
            <a:r>
              <a:rPr lang="en-US" sz="2000" dirty="0">
                <a:latin typeface="Alexandria"/>
              </a:rPr>
              <a:t> Implement flexible work arrangements to support agile methodologies and improve employee satisfaction.</a:t>
            </a:r>
          </a:p>
        </p:txBody>
      </p:sp>
    </p:spTree>
    <p:extLst>
      <p:ext uri="{BB962C8B-B14F-4D97-AF65-F5344CB8AC3E}">
        <p14:creationId xmlns:p14="http://schemas.microsoft.com/office/powerpoint/2010/main" val="535467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3785652"/>
          </a:xfrm>
          <a:prstGeom prst="rect">
            <a:avLst/>
          </a:prstGeom>
          <a:noFill/>
        </p:spPr>
        <p:txBody>
          <a:bodyPr wrap="square" rtlCol="0">
            <a:spAutoFit/>
          </a:bodyPr>
          <a:lstStyle/>
          <a:p>
            <a:r>
              <a:rPr lang="en-US" sz="2000" dirty="0">
                <a:latin typeface="Alexandria"/>
              </a:rPr>
              <a:t>T</a:t>
            </a:r>
            <a:r>
              <a:rPr lang="en-US" sz="2000" dirty="0" smtClean="0">
                <a:latin typeface="Alexandria"/>
              </a:rPr>
              <a:t>hree </a:t>
            </a:r>
            <a:r>
              <a:rPr lang="en-US" sz="2000" dirty="0">
                <a:latin typeface="Alexandria"/>
              </a:rPr>
              <a:t>key tools used in strategic human resource management: </a:t>
            </a:r>
            <a:r>
              <a:rPr lang="en-US" sz="2000" dirty="0">
                <a:solidFill>
                  <a:srgbClr val="C00000"/>
                </a:solidFill>
                <a:latin typeface="Alexandria"/>
              </a:rPr>
              <a:t>the strategy map</a:t>
            </a:r>
            <a:r>
              <a:rPr lang="en-US" sz="2000" dirty="0">
                <a:latin typeface="Alexandria"/>
              </a:rPr>
              <a:t>, the </a:t>
            </a:r>
            <a:r>
              <a:rPr lang="en-US" sz="2000" dirty="0">
                <a:solidFill>
                  <a:srgbClr val="C00000"/>
                </a:solidFill>
                <a:latin typeface="Alexandria"/>
              </a:rPr>
              <a:t>HR scorecard</a:t>
            </a:r>
            <a:r>
              <a:rPr lang="en-US" sz="2000" dirty="0">
                <a:latin typeface="Alexandria"/>
              </a:rPr>
              <a:t>, and the </a:t>
            </a:r>
            <a:r>
              <a:rPr lang="en-US" sz="2000" dirty="0">
                <a:solidFill>
                  <a:srgbClr val="C00000"/>
                </a:solidFill>
                <a:latin typeface="Alexandria"/>
              </a:rPr>
              <a:t>digital dashboard</a:t>
            </a:r>
            <a:r>
              <a:rPr lang="en-US" sz="2000" dirty="0" smtClean="0">
                <a:latin typeface="Alexandria"/>
              </a:rPr>
              <a:t>.</a:t>
            </a:r>
          </a:p>
          <a:p>
            <a:endParaRPr lang="en-US" sz="2000" dirty="0" smtClean="0">
              <a:latin typeface="Alexandria"/>
            </a:endParaRPr>
          </a:p>
          <a:p>
            <a:r>
              <a:rPr lang="en-US" sz="2000" b="1" dirty="0">
                <a:solidFill>
                  <a:srgbClr val="C00000"/>
                </a:solidFill>
                <a:latin typeface="Alexandria"/>
              </a:rPr>
              <a:t>1. Strategy Map</a:t>
            </a:r>
          </a:p>
          <a:p>
            <a:pPr marL="342900" lvl="0" indent="-342900">
              <a:buFont typeface="Arial" panose="020B0604020202020204" pitchFamily="34" charset="0"/>
              <a:buChar char="•"/>
            </a:pPr>
            <a:r>
              <a:rPr lang="en-US" sz="2000" b="1" dirty="0">
                <a:latin typeface="Alexandria"/>
              </a:rPr>
              <a:t>Visualizes Strategic Alignment:</a:t>
            </a:r>
            <a:r>
              <a:rPr lang="en-US" sz="2000" dirty="0">
                <a:latin typeface="Alexandria"/>
              </a:rPr>
              <a:t> The strategy map illustrates how each department's performance contributes to the overall strategic goals.</a:t>
            </a:r>
          </a:p>
          <a:p>
            <a:pPr marL="342900" lvl="0" indent="-342900">
              <a:buFont typeface="Arial" panose="020B0604020202020204" pitchFamily="34" charset="0"/>
              <a:buChar char="•"/>
            </a:pPr>
            <a:r>
              <a:rPr lang="en-US" sz="2000" b="1" dirty="0">
                <a:latin typeface="Alexandria"/>
              </a:rPr>
              <a:t>Clarity and Understanding:</a:t>
            </a:r>
            <a:r>
              <a:rPr lang="en-US" sz="2000" dirty="0">
                <a:latin typeface="Alexandria"/>
              </a:rPr>
              <a:t> Helps employees understand how their work connects to the company's broader objectives.</a:t>
            </a:r>
          </a:p>
          <a:p>
            <a:pPr marL="342900" lvl="0" indent="-342900">
              <a:buFont typeface="Arial" panose="020B0604020202020204" pitchFamily="34" charset="0"/>
              <a:buChar char="•"/>
            </a:pPr>
            <a:r>
              <a:rPr lang="en-US" sz="2000" b="1" dirty="0">
                <a:latin typeface="Alexandria"/>
              </a:rPr>
              <a:t>Example:</a:t>
            </a:r>
            <a:r>
              <a:rPr lang="en-US" sz="2000" dirty="0">
                <a:latin typeface="Alexandria"/>
              </a:rPr>
              <a:t> Southwest Airlines' strategy map shows the link between employee motivation, on-time flights, and financial performance.</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3661317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Southwest </a:t>
            </a:r>
            <a:r>
              <a:rPr lang="en-US" sz="2400" dirty="0"/>
              <a:t>Airlines' strategy map</a:t>
            </a:r>
          </a:p>
        </p:txBody>
      </p:sp>
      <p:pic>
        <p:nvPicPr>
          <p:cNvPr id="3" name="Picture 2"/>
          <p:cNvPicPr>
            <a:picLocks noChangeAspect="1"/>
          </p:cNvPicPr>
          <p:nvPr/>
        </p:nvPicPr>
        <p:blipFill>
          <a:blip r:embed="rId3"/>
          <a:stretch>
            <a:fillRect/>
          </a:stretch>
        </p:blipFill>
        <p:spPr>
          <a:xfrm>
            <a:off x="7213600" y="1710168"/>
            <a:ext cx="4123508" cy="4345739"/>
          </a:xfrm>
          <a:prstGeom prst="rect">
            <a:avLst/>
          </a:prstGeom>
        </p:spPr>
      </p:pic>
      <p:sp>
        <p:nvSpPr>
          <p:cNvPr id="12" name="TextBox 11">
            <a:extLst>
              <a:ext uri="{FF2B5EF4-FFF2-40B4-BE49-F238E27FC236}">
                <a16:creationId xmlns:a16="http://schemas.microsoft.com/office/drawing/2014/main" id="{D4011A71-17B9-1306-6C1A-F387217765C8}"/>
              </a:ext>
            </a:extLst>
          </p:cNvPr>
          <p:cNvSpPr txBox="1"/>
          <p:nvPr/>
        </p:nvSpPr>
        <p:spPr>
          <a:xfrm>
            <a:off x="617280" y="2101396"/>
            <a:ext cx="6378606" cy="4401205"/>
          </a:xfrm>
          <a:prstGeom prst="rect">
            <a:avLst/>
          </a:prstGeom>
          <a:noFill/>
        </p:spPr>
        <p:txBody>
          <a:bodyPr wrap="square" rtlCol="0">
            <a:spAutoFit/>
          </a:bodyPr>
          <a:lstStyle/>
          <a:p>
            <a:r>
              <a:rPr lang="en-US" sz="2000" dirty="0">
                <a:latin typeface="Alexandria"/>
              </a:rPr>
              <a:t>Southwest's strategy map likely outlines a clear connection between its </a:t>
            </a:r>
            <a:r>
              <a:rPr lang="en-US" sz="2000" b="1" dirty="0">
                <a:latin typeface="Alexandria"/>
              </a:rPr>
              <a:t>low-cost leader strategy</a:t>
            </a:r>
            <a:r>
              <a:rPr lang="en-US" sz="2000" dirty="0">
                <a:latin typeface="Alexandria"/>
              </a:rPr>
              <a:t> and its </a:t>
            </a:r>
            <a:r>
              <a:rPr lang="en-US" sz="2000" b="1" dirty="0">
                <a:latin typeface="Alexandria"/>
              </a:rPr>
              <a:t>operational efficiency</a:t>
            </a:r>
            <a:r>
              <a:rPr lang="en-US" sz="2000" dirty="0">
                <a:latin typeface="Alexandria"/>
              </a:rPr>
              <a:t>. </a:t>
            </a:r>
            <a:endParaRPr lang="en-US" sz="2000" dirty="0" smtClean="0">
              <a:latin typeface="Alexandria"/>
            </a:endParaRPr>
          </a:p>
          <a:p>
            <a:r>
              <a:rPr lang="en-US" sz="2000" dirty="0" smtClean="0">
                <a:latin typeface="Alexandria"/>
              </a:rPr>
              <a:t>To </a:t>
            </a:r>
            <a:r>
              <a:rPr lang="en-US" sz="2000" dirty="0">
                <a:latin typeface="Alexandria"/>
              </a:rPr>
              <a:t>achieve its financial goals, the airline must focus on:</a:t>
            </a:r>
          </a:p>
          <a:p>
            <a:pPr lvl="0"/>
            <a:r>
              <a:rPr lang="en-US" sz="2000" b="1" dirty="0">
                <a:latin typeface="Alexandria"/>
              </a:rPr>
              <a:t>Cost reduction:</a:t>
            </a:r>
            <a:r>
              <a:rPr lang="en-US" sz="2000" dirty="0">
                <a:latin typeface="Alexandria"/>
              </a:rPr>
              <a:t> Minimizing expenses through efficient operations and negotiation with suppliers.   </a:t>
            </a:r>
          </a:p>
          <a:p>
            <a:pPr lvl="0"/>
            <a:r>
              <a:rPr lang="en-US" sz="2000" b="1" dirty="0">
                <a:latin typeface="Alexandria"/>
              </a:rPr>
              <a:t>Revenue generation:</a:t>
            </a:r>
            <a:r>
              <a:rPr lang="en-US" sz="2000" dirty="0">
                <a:latin typeface="Alexandria"/>
              </a:rPr>
              <a:t> Maximizing load factors (percentage of seats filled) and ancillary revenue (fees for baggage, seat selection, etc</a:t>
            </a:r>
            <a:r>
              <a:rPr lang="en-US" sz="2000" dirty="0" smtClean="0">
                <a:latin typeface="Alexandria"/>
              </a:rPr>
              <a:t>.).</a:t>
            </a:r>
          </a:p>
          <a:p>
            <a:r>
              <a:rPr lang="en-US" sz="2000" dirty="0">
                <a:latin typeface="Alexandria"/>
              </a:rPr>
              <a:t>Southwest Airlines likely uses a strategy map to visually represent the interconnectedness of its various strategic initiatives</a:t>
            </a:r>
          </a:p>
          <a:p>
            <a:pPr lvl="0"/>
            <a:endParaRPr lang="en-US" sz="2000" dirty="0" smtClean="0">
              <a:latin typeface="Alexandria"/>
            </a:endParaRPr>
          </a:p>
          <a:p>
            <a:pPr lvl="0"/>
            <a:endParaRPr lang="en-US" sz="2000" dirty="0">
              <a:latin typeface="Alexandria"/>
            </a:endParaRPr>
          </a:p>
        </p:txBody>
      </p:sp>
    </p:spTree>
    <p:extLst>
      <p:ext uri="{BB962C8B-B14F-4D97-AF65-F5344CB8AC3E}">
        <p14:creationId xmlns:p14="http://schemas.microsoft.com/office/powerpoint/2010/main" val="1514500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Example: Southwest </a:t>
            </a:r>
            <a:r>
              <a:rPr lang="en-US" sz="2400" dirty="0"/>
              <a:t>Airlines' strategy map</a:t>
            </a:r>
          </a:p>
        </p:txBody>
      </p:sp>
      <p:pic>
        <p:nvPicPr>
          <p:cNvPr id="3" name="Picture 2"/>
          <p:cNvPicPr>
            <a:picLocks noChangeAspect="1"/>
          </p:cNvPicPr>
          <p:nvPr/>
        </p:nvPicPr>
        <p:blipFill>
          <a:blip r:embed="rId3"/>
          <a:stretch>
            <a:fillRect/>
          </a:stretch>
        </p:blipFill>
        <p:spPr>
          <a:xfrm>
            <a:off x="4919576" y="1745427"/>
            <a:ext cx="7272424" cy="5112573"/>
          </a:xfrm>
          <a:prstGeom prst="rect">
            <a:avLst/>
          </a:prstGeom>
        </p:spPr>
      </p:pic>
      <p:sp>
        <p:nvSpPr>
          <p:cNvPr id="12" name="TextBox 11">
            <a:extLst>
              <a:ext uri="{FF2B5EF4-FFF2-40B4-BE49-F238E27FC236}">
                <a16:creationId xmlns:a16="http://schemas.microsoft.com/office/drawing/2014/main" id="{D4011A71-17B9-1306-6C1A-F387217765C8}"/>
              </a:ext>
            </a:extLst>
          </p:cNvPr>
          <p:cNvSpPr txBox="1"/>
          <p:nvPr/>
        </p:nvSpPr>
        <p:spPr>
          <a:xfrm>
            <a:off x="443108" y="2101396"/>
            <a:ext cx="4230491" cy="4401205"/>
          </a:xfrm>
          <a:prstGeom prst="rect">
            <a:avLst/>
          </a:prstGeom>
          <a:noFill/>
        </p:spPr>
        <p:txBody>
          <a:bodyPr wrap="square" rtlCol="0">
            <a:spAutoFit/>
          </a:bodyPr>
          <a:lstStyle/>
          <a:p>
            <a:r>
              <a:rPr lang="en-US" sz="2000" dirty="0">
                <a:latin typeface="Alexandria"/>
              </a:rPr>
              <a:t>In essence, Southwest's strategy map demonstrates how </a:t>
            </a:r>
            <a:r>
              <a:rPr lang="en-US" sz="2000" b="1" dirty="0">
                <a:latin typeface="Alexandria"/>
              </a:rPr>
              <a:t>strong organizational capabilities</a:t>
            </a:r>
            <a:r>
              <a:rPr lang="en-US" sz="2000" dirty="0">
                <a:latin typeface="Alexandria"/>
              </a:rPr>
              <a:t> (e.g., employee engagement) enable </a:t>
            </a:r>
            <a:r>
              <a:rPr lang="en-US" sz="2000" b="1" dirty="0">
                <a:latin typeface="Alexandria"/>
              </a:rPr>
              <a:t>efficient internal business processes</a:t>
            </a:r>
            <a:r>
              <a:rPr lang="en-US" sz="2000" dirty="0">
                <a:latin typeface="Alexandria"/>
              </a:rPr>
              <a:t> (e.g., quick turnaround times), which in turn lead to </a:t>
            </a:r>
            <a:r>
              <a:rPr lang="en-US" sz="2000" b="1" dirty="0">
                <a:latin typeface="Alexandria"/>
              </a:rPr>
              <a:t>positive customer-based results</a:t>
            </a:r>
            <a:r>
              <a:rPr lang="en-US" sz="2000" dirty="0">
                <a:latin typeface="Alexandria"/>
              </a:rPr>
              <a:t> (e.g., high customer satisfaction and financial performance). This interconnectedness underscores the importance of aligning all aspects of the business to achieve strategic goals.</a:t>
            </a:r>
          </a:p>
        </p:txBody>
      </p:sp>
    </p:spTree>
    <p:extLst>
      <p:ext uri="{BB962C8B-B14F-4D97-AF65-F5344CB8AC3E}">
        <p14:creationId xmlns:p14="http://schemas.microsoft.com/office/powerpoint/2010/main" val="3236119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4401205"/>
          </a:xfrm>
          <a:prstGeom prst="rect">
            <a:avLst/>
          </a:prstGeom>
          <a:noFill/>
        </p:spPr>
        <p:txBody>
          <a:bodyPr wrap="square" rtlCol="0">
            <a:spAutoFit/>
          </a:bodyPr>
          <a:lstStyle/>
          <a:p>
            <a:r>
              <a:rPr lang="en-US" sz="2000" b="1" dirty="0">
                <a:solidFill>
                  <a:srgbClr val="C00000"/>
                </a:solidFill>
              </a:rPr>
              <a:t>2. </a:t>
            </a:r>
            <a:r>
              <a:rPr lang="en-US" sz="2000" b="1" dirty="0">
                <a:solidFill>
                  <a:srgbClr val="C00000"/>
                </a:solidFill>
                <a:latin typeface="Alexandria"/>
              </a:rPr>
              <a:t>HR Scorecard</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Quantifies Strategic Activities:</a:t>
            </a:r>
            <a:r>
              <a:rPr lang="en-US" sz="2000" dirty="0">
                <a:latin typeface="Alexandria"/>
              </a:rPr>
              <a:t> Assigns financial and non-financial metrics to HR-related activities.</a:t>
            </a:r>
          </a:p>
          <a:p>
            <a:pPr marL="342900" lvl="0" indent="-342900">
              <a:buFont typeface="Arial" panose="020B0604020202020204" pitchFamily="34" charset="0"/>
              <a:buChar char="•"/>
            </a:pPr>
            <a:r>
              <a:rPr lang="en-US" sz="2000" b="1" dirty="0">
                <a:latin typeface="Alexandria"/>
              </a:rPr>
              <a:t>Measures Performance:</a:t>
            </a:r>
            <a:r>
              <a:rPr lang="en-US" sz="2000" dirty="0">
                <a:latin typeface="Alexandria"/>
              </a:rPr>
              <a:t> Tracks progress towards achieving strategic goals.</a:t>
            </a:r>
          </a:p>
          <a:p>
            <a:pPr marL="342900" lvl="0" indent="-342900">
              <a:buFont typeface="Arial" panose="020B0604020202020204" pitchFamily="34" charset="0"/>
              <a:buChar char="•"/>
            </a:pPr>
            <a:r>
              <a:rPr lang="en-US" sz="2000" b="1" dirty="0">
                <a:latin typeface="Alexandria"/>
              </a:rPr>
              <a:t>Example:</a:t>
            </a:r>
            <a:r>
              <a:rPr lang="en-US" sz="2000" dirty="0">
                <a:latin typeface="Alexandria"/>
              </a:rPr>
              <a:t> Southwest Airlines might use metrics like ;</a:t>
            </a:r>
          </a:p>
          <a:p>
            <a:pPr marL="342900" indent="-342900">
              <a:buFont typeface="Arial" panose="020B0604020202020204" pitchFamily="34" charset="0"/>
              <a:buChar char="•"/>
            </a:pPr>
            <a:endParaRPr lang="en-US" sz="2000" dirty="0" smtClean="0">
              <a:latin typeface="Alexandria"/>
            </a:endParaRPr>
          </a:p>
          <a:p>
            <a:r>
              <a:rPr lang="en-US" sz="2000" b="1" dirty="0">
                <a:latin typeface="Alexandria"/>
              </a:rPr>
              <a:t>Airplane Turnaround Time:</a:t>
            </a:r>
            <a:endParaRPr lang="en-US" sz="2000" dirty="0">
              <a:latin typeface="Alexandria"/>
            </a:endParaRPr>
          </a:p>
          <a:p>
            <a:pPr marL="342900" lvl="0" indent="-342900">
              <a:buFont typeface="Arial" panose="020B0604020202020204" pitchFamily="34" charset="0"/>
              <a:buChar char="•"/>
            </a:pPr>
            <a:r>
              <a:rPr lang="en-US" sz="2000" b="1" dirty="0">
                <a:latin typeface="Alexandria"/>
              </a:rPr>
              <a:t>Definition:</a:t>
            </a:r>
            <a:r>
              <a:rPr lang="en-US" sz="2000" dirty="0">
                <a:latin typeface="Alexandria"/>
              </a:rPr>
              <a:t> The time it takes for an aircraft to disembark passengers, refuel, clean, and </a:t>
            </a:r>
            <a:r>
              <a:rPr lang="en-US" sz="2000" dirty="0" err="1">
                <a:latin typeface="Alexandria"/>
              </a:rPr>
              <a:t>reboard</a:t>
            </a:r>
            <a:r>
              <a:rPr lang="en-US" sz="2000" dirty="0">
                <a:latin typeface="Alexandria"/>
              </a:rPr>
              <a:t> passengers for the next flight.</a:t>
            </a:r>
          </a:p>
          <a:p>
            <a:pPr marL="342900" lvl="0" indent="-342900">
              <a:buFont typeface="Arial" panose="020B0604020202020204" pitchFamily="34" charset="0"/>
              <a:buChar char="•"/>
            </a:pPr>
            <a:r>
              <a:rPr lang="en-US" sz="2000" b="1" dirty="0">
                <a:latin typeface="Alexandria"/>
              </a:rPr>
              <a:t>Importance:</a:t>
            </a:r>
            <a:r>
              <a:rPr lang="en-US" sz="2000" dirty="0">
                <a:latin typeface="Alexandria"/>
              </a:rPr>
              <a:t> Faster turnaround times allow airlines to operate more flights per day, increasing revenue and efficiency.</a:t>
            </a:r>
          </a:p>
          <a:p>
            <a:pPr marL="342900" lvl="0" indent="-342900">
              <a:buFont typeface="Arial" panose="020B0604020202020204" pitchFamily="34" charset="0"/>
              <a:buChar char="•"/>
            </a:pPr>
            <a:r>
              <a:rPr lang="en-US" sz="2000" b="1" dirty="0">
                <a:latin typeface="Alexandria"/>
              </a:rPr>
              <a:t>Measurement:</a:t>
            </a:r>
            <a:r>
              <a:rPr lang="en-US" sz="2000" dirty="0">
                <a:latin typeface="Alexandria"/>
              </a:rPr>
              <a:t> Typically measured in minutes, comparing the actual turnaround time to the target or planned time.</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3447675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9061570" cy="2554545"/>
          </a:xfrm>
          <a:prstGeom prst="rect">
            <a:avLst/>
          </a:prstGeom>
          <a:noFill/>
        </p:spPr>
        <p:txBody>
          <a:bodyPr wrap="square" rtlCol="0">
            <a:spAutoFit/>
          </a:bodyPr>
          <a:lstStyle/>
          <a:p>
            <a:pPr lvl="0"/>
            <a:endParaRPr lang="en-US" sz="2000" b="1" dirty="0" smtClean="0"/>
          </a:p>
          <a:p>
            <a:pPr lvl="0"/>
            <a:r>
              <a:rPr lang="en-US" sz="2000" b="1" dirty="0" smtClean="0"/>
              <a:t>3</a:t>
            </a:r>
            <a:r>
              <a:rPr lang="en-US" sz="2000" b="1" dirty="0"/>
              <a:t>. </a:t>
            </a:r>
            <a:r>
              <a:rPr lang="en-US" sz="2000" b="1" dirty="0">
                <a:latin typeface="Alexandria"/>
              </a:rPr>
              <a:t>Digital </a:t>
            </a:r>
            <a:r>
              <a:rPr lang="en-US" sz="2000" b="1" dirty="0" smtClean="0">
                <a:latin typeface="Alexandria"/>
              </a:rPr>
              <a:t>Dashboard</a:t>
            </a:r>
          </a:p>
          <a:p>
            <a:pPr lvl="0"/>
            <a:endParaRPr lang="en-US" sz="2000" b="1" dirty="0" smtClean="0">
              <a:latin typeface="Alexandria"/>
            </a:endParaRPr>
          </a:p>
          <a:p>
            <a:pPr marL="342900" lvl="0" indent="-342900">
              <a:buFont typeface="Arial" panose="020B0604020202020204" pitchFamily="34" charset="0"/>
              <a:buChar char="•"/>
            </a:pPr>
            <a:r>
              <a:rPr lang="en-US" sz="2000" b="1" dirty="0">
                <a:latin typeface="Alexandria"/>
              </a:rPr>
              <a:t>Visualizes Key Performance Indicators (KPIs):</a:t>
            </a:r>
            <a:r>
              <a:rPr lang="en-US" sz="2000" dirty="0">
                <a:latin typeface="Alexandria"/>
              </a:rPr>
              <a:t> Presents real-time data and trends in a visually appealing format</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Enables Proactive Action:</a:t>
            </a:r>
            <a:r>
              <a:rPr lang="en-US" sz="2000" dirty="0">
                <a:latin typeface="Alexandria"/>
              </a:rPr>
              <a:t> Allows managers to identify issues and take corrective measures</a:t>
            </a:r>
            <a:r>
              <a:rPr lang="en-US" sz="2000" dirty="0" smtClean="0">
                <a:latin typeface="Alexandria"/>
              </a:rPr>
              <a:t>.</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4900" y="4369982"/>
            <a:ext cx="2705100" cy="1685925"/>
          </a:xfrm>
          <a:prstGeom prst="rect">
            <a:avLst/>
          </a:prstGeom>
        </p:spPr>
      </p:pic>
    </p:spTree>
    <p:extLst>
      <p:ext uri="{BB962C8B-B14F-4D97-AF65-F5344CB8AC3E}">
        <p14:creationId xmlns:p14="http://schemas.microsoft.com/office/powerpoint/2010/main" val="865270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249001" y="102261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Strategic Human Resource Management Tools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8338034" cy="4093428"/>
          </a:xfrm>
          <a:prstGeom prst="rect">
            <a:avLst/>
          </a:prstGeom>
          <a:noFill/>
        </p:spPr>
        <p:txBody>
          <a:bodyPr wrap="square" rtlCol="0">
            <a:spAutoFit/>
          </a:bodyPr>
          <a:lstStyle/>
          <a:p>
            <a:pPr lvl="0"/>
            <a:r>
              <a:rPr lang="en-US" sz="2000" b="1" dirty="0" smtClean="0">
                <a:latin typeface="Alexandria"/>
              </a:rPr>
              <a:t>Digital Dashboard Example</a:t>
            </a:r>
          </a:p>
          <a:p>
            <a:pPr lvl="0"/>
            <a:endParaRPr lang="en-US" sz="2000" b="1" dirty="0" smtClean="0">
              <a:latin typeface="Alexandria"/>
            </a:endParaRPr>
          </a:p>
          <a:p>
            <a:r>
              <a:rPr lang="en-US" sz="2000" dirty="0" smtClean="0">
                <a:latin typeface="Alexandria"/>
              </a:rPr>
              <a:t>Southwest's </a:t>
            </a:r>
            <a:r>
              <a:rPr lang="en-US" sz="2000" dirty="0">
                <a:latin typeface="Alexandria"/>
              </a:rPr>
              <a:t>digital dashboard would likely display real-time data on various KPIs, including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b="1" dirty="0">
                <a:latin typeface="Alexandria"/>
              </a:rPr>
              <a:t>On-time performance:</a:t>
            </a:r>
            <a:r>
              <a:rPr lang="en-US" sz="2000" dirty="0">
                <a:latin typeface="Alexandria"/>
              </a:rPr>
              <a:t> Monitors the percentage of flights that arrive and depart on time.</a:t>
            </a:r>
          </a:p>
          <a:p>
            <a:pPr marL="342900" lvl="0" indent="-342900">
              <a:buFont typeface="Arial" panose="020B0604020202020204" pitchFamily="34" charset="0"/>
              <a:buChar char="•"/>
            </a:pPr>
            <a:r>
              <a:rPr lang="en-US" sz="2000" b="1" dirty="0">
                <a:latin typeface="Alexandria"/>
              </a:rPr>
              <a:t>Baggage handling:</a:t>
            </a:r>
            <a:r>
              <a:rPr lang="en-US" sz="2000" dirty="0">
                <a:latin typeface="Alexandria"/>
              </a:rPr>
              <a:t> Tracks the rate of lost or mishandled baggage.</a:t>
            </a:r>
          </a:p>
          <a:p>
            <a:pPr marL="342900" lvl="0" indent="-342900">
              <a:buFont typeface="Arial" panose="020B0604020202020204" pitchFamily="34" charset="0"/>
              <a:buChar char="•"/>
            </a:pPr>
            <a:r>
              <a:rPr lang="en-US" sz="2000" b="1" dirty="0">
                <a:latin typeface="Alexandria"/>
              </a:rPr>
              <a:t>Customer satisfaction:</a:t>
            </a:r>
            <a:r>
              <a:rPr lang="en-US" sz="2000" dirty="0">
                <a:latin typeface="Alexandria"/>
              </a:rPr>
              <a:t> Displays customer satisfaction ratings and feedback.</a:t>
            </a:r>
          </a:p>
          <a:p>
            <a:pPr marL="342900" lvl="0" indent="-342900">
              <a:buFont typeface="Arial" panose="020B0604020202020204" pitchFamily="34" charset="0"/>
              <a:buChar char="•"/>
            </a:pPr>
            <a:r>
              <a:rPr lang="en-US" sz="2000" b="1" dirty="0">
                <a:latin typeface="Alexandria"/>
              </a:rPr>
              <a:t>Employee engagement:</a:t>
            </a:r>
            <a:r>
              <a:rPr lang="en-US" sz="2000" dirty="0">
                <a:latin typeface="Alexandria"/>
              </a:rPr>
              <a:t> Shows employee satisfaction surveys and other metrics related to employee morale and productivity.</a:t>
            </a:r>
          </a:p>
          <a:p>
            <a:pPr marL="342900" lvl="0" indent="-342900">
              <a:buFont typeface="Arial" panose="020B0604020202020204" pitchFamily="34" charset="0"/>
              <a:buChar char="•"/>
            </a:pPr>
            <a:endParaRPr lang="en-US" sz="2000" b="1" dirty="0" smtClean="0">
              <a:latin typeface="Alexandria"/>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4900" y="4369982"/>
            <a:ext cx="2705100" cy="1685925"/>
          </a:xfrm>
          <a:prstGeom prst="rect">
            <a:avLst/>
          </a:prstGeom>
        </p:spPr>
      </p:pic>
    </p:spTree>
    <p:extLst>
      <p:ext uri="{BB962C8B-B14F-4D97-AF65-F5344CB8AC3E}">
        <p14:creationId xmlns:p14="http://schemas.microsoft.com/office/powerpoint/2010/main" val="2943327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3785652"/>
          </a:xfrm>
          <a:prstGeom prst="rect">
            <a:avLst/>
          </a:prstGeom>
          <a:noFill/>
        </p:spPr>
        <p:txBody>
          <a:bodyPr wrap="square" rtlCol="0">
            <a:spAutoFit/>
          </a:bodyPr>
          <a:lstStyle/>
          <a:p>
            <a:endParaRPr lang="en-US" sz="2000" b="1" dirty="0" smtClean="0"/>
          </a:p>
          <a:p>
            <a:r>
              <a:rPr lang="en-US" sz="2000" b="1" dirty="0" smtClean="0">
                <a:latin typeface="Alexandria"/>
              </a:rPr>
              <a:t>Evidence-based </a:t>
            </a:r>
            <a:r>
              <a:rPr lang="en-US" sz="2000" b="1" dirty="0">
                <a:latin typeface="Alexandria"/>
              </a:rPr>
              <a:t>human resource management (EBHRM)</a:t>
            </a:r>
            <a:r>
              <a:rPr lang="en-US" sz="2000" dirty="0">
                <a:latin typeface="Alexandria"/>
              </a:rPr>
              <a:t> involves making HR decisions based on data, research, and analytics rather than relying solely on intuition or assumptions. It's akin to a scientific approach, where objectivity, experimentation, and evidence are prioritized</a:t>
            </a:r>
            <a:r>
              <a:rPr lang="en-US" sz="2000" dirty="0" smtClean="0">
                <a:latin typeface="Alexandria"/>
              </a:rPr>
              <a:t>.</a:t>
            </a:r>
          </a:p>
          <a:p>
            <a:endParaRPr lang="en-US" sz="2000" dirty="0">
              <a:latin typeface="Alexandria"/>
            </a:endParaRPr>
          </a:p>
          <a:p>
            <a:r>
              <a:rPr lang="en-US" sz="2000" b="1" dirty="0">
                <a:solidFill>
                  <a:srgbClr val="C00000"/>
                </a:solidFill>
                <a:latin typeface="Alexandria"/>
              </a:rPr>
              <a:t>Key Principles of EBHRM</a:t>
            </a:r>
            <a:r>
              <a:rPr lang="en-US" sz="2000" b="1" dirty="0" smtClean="0">
                <a:solidFill>
                  <a:srgbClr val="C00000"/>
                </a:solidFill>
                <a:latin typeface="Alexandria"/>
              </a:rPr>
              <a:t>:</a:t>
            </a:r>
          </a:p>
          <a:p>
            <a:pPr marL="342900" lvl="0" indent="-342900">
              <a:buFont typeface="Arial" panose="020B0604020202020204" pitchFamily="34" charset="0"/>
              <a:buChar char="•"/>
            </a:pPr>
            <a:r>
              <a:rPr lang="en-US" sz="2000" b="1" dirty="0" smtClean="0">
                <a:latin typeface="Alexandria"/>
              </a:rPr>
              <a:t>Objectivity</a:t>
            </a:r>
            <a:r>
              <a:rPr lang="en-US" sz="2000" b="1" dirty="0">
                <a:latin typeface="Alexandria"/>
              </a:rPr>
              <a:t>:</a:t>
            </a:r>
            <a:r>
              <a:rPr lang="en-US" sz="2000" dirty="0">
                <a:latin typeface="Alexandria"/>
              </a:rPr>
              <a:t> Gathering data and evidence without bias or preconceived notions.</a:t>
            </a:r>
          </a:p>
          <a:p>
            <a:pPr marL="342900" lvl="0" indent="-342900">
              <a:buFont typeface="Arial" panose="020B0604020202020204" pitchFamily="34" charset="0"/>
              <a:buChar char="•"/>
            </a:pPr>
            <a:r>
              <a:rPr lang="en-US" sz="2000" b="1" dirty="0">
                <a:latin typeface="Alexandria"/>
              </a:rPr>
              <a:t>Experimentation:</a:t>
            </a:r>
            <a:r>
              <a:rPr lang="en-US" sz="2000" dirty="0">
                <a:latin typeface="Alexandria"/>
              </a:rPr>
              <a:t> Conducting controlled experiments to test hypotheses and measure outcomes.</a:t>
            </a:r>
          </a:p>
          <a:p>
            <a:pPr marL="342900" lvl="0" indent="-342900">
              <a:buFont typeface="Arial" panose="020B0604020202020204" pitchFamily="34" charset="0"/>
              <a:buChar char="•"/>
            </a:pPr>
            <a:r>
              <a:rPr lang="en-US" sz="2000" b="1" dirty="0">
                <a:latin typeface="Alexandria"/>
              </a:rPr>
              <a:t>Prediction:</a:t>
            </a:r>
            <a:r>
              <a:rPr lang="en-US" sz="2000" dirty="0">
                <a:latin typeface="Alexandria"/>
              </a:rPr>
              <a:t> Using data and analysis to forecast future trends and outcomes.</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256119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p>
          <a:p>
            <a:r>
              <a:rPr lang="en-US" sz="2000" b="1" dirty="0">
                <a:solidFill>
                  <a:srgbClr val="C00000"/>
                </a:solidFill>
                <a:latin typeface="Alexandria"/>
              </a:rPr>
              <a:t>Benefits of EBHRM</a:t>
            </a:r>
            <a:r>
              <a:rPr lang="en-US" sz="2000" b="1" dirty="0" smtClean="0">
                <a:solidFill>
                  <a:srgbClr val="C00000"/>
                </a:solidFill>
                <a:latin typeface="Alexandria"/>
              </a:rPr>
              <a:t>:</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Improved Decision Making:</a:t>
            </a:r>
            <a:r>
              <a:rPr lang="en-US" sz="2000" dirty="0">
                <a:latin typeface="Alexandria"/>
              </a:rPr>
              <a:t> Data-driven decisions are more likely to be effective and lead to positive outcomes.</a:t>
            </a:r>
          </a:p>
          <a:p>
            <a:pPr marL="342900" lvl="0" indent="-342900">
              <a:buFont typeface="Arial" panose="020B0604020202020204" pitchFamily="34" charset="0"/>
              <a:buChar char="•"/>
            </a:pPr>
            <a:r>
              <a:rPr lang="en-US" sz="2000" b="1" dirty="0">
                <a:latin typeface="Alexandria"/>
              </a:rPr>
              <a:t>Enhanced Credibility:</a:t>
            </a:r>
            <a:r>
              <a:rPr lang="en-US" sz="2000" dirty="0">
                <a:latin typeface="Alexandria"/>
              </a:rPr>
              <a:t> Evidence-based practices enhance the credibility and professionalism of HR functions.</a:t>
            </a:r>
          </a:p>
          <a:p>
            <a:pPr marL="342900" lvl="0" indent="-342900">
              <a:buFont typeface="Arial" panose="020B0604020202020204" pitchFamily="34" charset="0"/>
              <a:buChar char="•"/>
            </a:pPr>
            <a:r>
              <a:rPr lang="en-US" sz="2000" b="1" dirty="0">
                <a:latin typeface="Alexandria"/>
              </a:rPr>
              <a:t>Increased Efficiency:</a:t>
            </a:r>
            <a:r>
              <a:rPr lang="en-US" sz="2000" dirty="0">
                <a:latin typeface="Alexandria"/>
              </a:rPr>
              <a:t> By using data to identify trends and patterns, organizations can streamline processes and allocate resources more effectively.</a:t>
            </a:r>
          </a:p>
        </p:txBody>
      </p:sp>
    </p:spTree>
    <p:extLst>
      <p:ext uri="{BB962C8B-B14F-4D97-AF65-F5344CB8AC3E}">
        <p14:creationId xmlns:p14="http://schemas.microsoft.com/office/powerpoint/2010/main" val="1061844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83099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Evidence-Based HR: A Scientific Approach to Decision Making</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p>
          <a:p>
            <a:r>
              <a:rPr lang="en-US" sz="2000" b="1" dirty="0">
                <a:solidFill>
                  <a:srgbClr val="C00000"/>
                </a:solidFill>
                <a:latin typeface="Alexandria"/>
              </a:rPr>
              <a:t>Example: Evaluating the Impact of an Incentive </a:t>
            </a:r>
            <a:r>
              <a:rPr lang="en-US" sz="2000" b="1" dirty="0" smtClean="0">
                <a:solidFill>
                  <a:srgbClr val="C00000"/>
                </a:solidFill>
                <a:latin typeface="Alexandria"/>
              </a:rPr>
              <a:t>Plan</a:t>
            </a:r>
          </a:p>
          <a:p>
            <a:endParaRPr lang="en-US" sz="2000" dirty="0">
              <a:solidFill>
                <a:srgbClr val="C00000"/>
              </a:solidFill>
              <a:latin typeface="Alexandria"/>
            </a:endParaRPr>
          </a:p>
          <a:p>
            <a:pPr marL="623888" indent="-333375">
              <a:buFont typeface="Wingdings" panose="05000000000000000000" pitchFamily="2" charset="2"/>
              <a:buChar char="Ø"/>
            </a:pPr>
            <a:r>
              <a:rPr lang="en-US" sz="2000" dirty="0">
                <a:latin typeface="Alexandria"/>
              </a:rPr>
              <a:t>To assess the effectiveness of a new incentive plan, a company could conduct an experiment by implementing it in a specific department or group of employees (the experimental group) while maintaining the previous incentive plan in a control group</a:t>
            </a:r>
            <a:r>
              <a:rPr lang="en-US" sz="2000" dirty="0" smtClean="0">
                <a:latin typeface="Alexandria"/>
              </a:rPr>
              <a:t>.</a:t>
            </a:r>
          </a:p>
          <a:p>
            <a:pPr marL="623888" indent="-333375">
              <a:buFont typeface="Wingdings" panose="05000000000000000000" pitchFamily="2" charset="2"/>
              <a:buChar char="Ø"/>
            </a:pPr>
            <a:endParaRPr lang="en-US" sz="2000" dirty="0">
              <a:latin typeface="Alexandria"/>
            </a:endParaRPr>
          </a:p>
          <a:p>
            <a:pPr marL="623888" indent="-333375">
              <a:buFont typeface="Wingdings" panose="05000000000000000000" pitchFamily="2" charset="2"/>
              <a:buChar char="Ø"/>
            </a:pPr>
            <a:r>
              <a:rPr lang="en-US" sz="2000" dirty="0" smtClean="0">
                <a:latin typeface="Alexandria"/>
              </a:rPr>
              <a:t> </a:t>
            </a:r>
            <a:r>
              <a:rPr lang="en-US" sz="2000" dirty="0">
                <a:latin typeface="Alexandria"/>
              </a:rPr>
              <a:t>By comparing the performance outcomes of both groups, the company can determine if the new incentive plan had a significant impact on productivity or other relevant metrics.</a:t>
            </a:r>
          </a:p>
        </p:txBody>
      </p:sp>
    </p:spTree>
    <p:extLst>
      <p:ext uri="{BB962C8B-B14F-4D97-AF65-F5344CB8AC3E}">
        <p14:creationId xmlns:p14="http://schemas.microsoft.com/office/powerpoint/2010/main" val="310566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endParaRPr lang="en-US" sz="2000" b="1" dirty="0" smtClean="0">
              <a:solidFill>
                <a:srgbClr val="C00000"/>
              </a:solidFill>
            </a:endParaRPr>
          </a:p>
          <a:p>
            <a:r>
              <a:rPr lang="en-US" sz="2000" b="1" dirty="0">
                <a:solidFill>
                  <a:srgbClr val="C00000"/>
                </a:solidFill>
                <a:latin typeface="Alexandria"/>
              </a:rPr>
              <a:t>Key Steps in Strategic Management:</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Defining the Business and Mission</a:t>
            </a:r>
            <a:r>
              <a:rPr lang="en-US" sz="2000" dirty="0">
                <a:latin typeface="Alexandria"/>
              </a:rPr>
              <a:t>: Organizations must clearly articulate their purpose, values, and core offerings.</a:t>
            </a:r>
          </a:p>
          <a:p>
            <a:pPr marL="342900" lvl="0" indent="-342900">
              <a:buFont typeface="Arial" panose="020B0604020202020204" pitchFamily="34" charset="0"/>
              <a:buChar char="•"/>
            </a:pPr>
            <a:r>
              <a:rPr lang="en-US" sz="2000" b="1" dirty="0">
                <a:latin typeface="Alexandria"/>
              </a:rPr>
              <a:t>Conducting SWOT Analysis</a:t>
            </a:r>
            <a:r>
              <a:rPr lang="en-US" sz="2000" dirty="0">
                <a:latin typeface="Alexandria"/>
              </a:rPr>
              <a:t>: This involves evaluating internal strengths and weaknesses alongside external opportunities and threats to assess the company’s position.</a:t>
            </a:r>
          </a:p>
          <a:p>
            <a:pPr marL="342900" lvl="0" indent="-342900">
              <a:buFont typeface="Arial" panose="020B0604020202020204" pitchFamily="34" charset="0"/>
              <a:buChar char="•"/>
            </a:pPr>
            <a:r>
              <a:rPr lang="en-US" sz="2000" b="1" dirty="0">
                <a:latin typeface="Alexandria"/>
              </a:rPr>
              <a:t>Formulating a New Direction</a:t>
            </a:r>
            <a:r>
              <a:rPr lang="en-US" sz="2000" dirty="0">
                <a:latin typeface="Alexandria"/>
              </a:rPr>
              <a:t>: Establishing a vision statement and translating it into specific, measurable strategic goals.</a:t>
            </a:r>
          </a:p>
          <a:p>
            <a:pPr marL="342900" lvl="0" indent="-342900">
              <a:buFont typeface="Arial" panose="020B0604020202020204" pitchFamily="34" charset="0"/>
              <a:buChar char="•"/>
            </a:pPr>
            <a:r>
              <a:rPr lang="en-US" sz="2000" b="1" dirty="0">
                <a:latin typeface="Alexandria"/>
              </a:rPr>
              <a:t>Developing Action Plans</a:t>
            </a:r>
            <a:r>
              <a:rPr lang="en-US" sz="2000" dirty="0">
                <a:latin typeface="Alexandria"/>
              </a:rPr>
              <a:t>: Creating strategies to achieve these goals with clear action steps.</a:t>
            </a:r>
          </a:p>
          <a:p>
            <a:pPr marL="342900" lvl="0" indent="-342900">
              <a:buFont typeface="Arial" panose="020B0604020202020204" pitchFamily="34" charset="0"/>
              <a:buChar char="•"/>
            </a:pPr>
            <a:r>
              <a:rPr lang="en-US" sz="2000" b="1" dirty="0">
                <a:latin typeface="Alexandria"/>
              </a:rPr>
              <a:t>Implementation</a:t>
            </a:r>
            <a:r>
              <a:rPr lang="en-US" sz="2000" dirty="0">
                <a:latin typeface="Alexandria"/>
              </a:rPr>
              <a:t>: Allocating resources and executing the strategic plan.</a:t>
            </a:r>
          </a:p>
          <a:p>
            <a:pPr marL="342900" lvl="0" indent="-342900">
              <a:buFont typeface="Arial" panose="020B0604020202020204" pitchFamily="34" charset="0"/>
              <a:buChar char="•"/>
            </a:pPr>
            <a:r>
              <a:rPr lang="en-US" sz="2000" b="1" dirty="0">
                <a:latin typeface="Alexandria"/>
              </a:rPr>
              <a:t>Evaluation</a:t>
            </a:r>
            <a:r>
              <a:rPr lang="en-US" sz="2000" dirty="0">
                <a:latin typeface="Alexandria"/>
              </a:rPr>
              <a:t>: Continuously monitoring performance against key metrics to assess effectiveness and make necessary adjustments.</a:t>
            </a:r>
          </a:p>
        </p:txBody>
      </p:sp>
    </p:spTree>
    <p:extLst>
      <p:ext uri="{BB962C8B-B14F-4D97-AF65-F5344CB8AC3E}">
        <p14:creationId xmlns:p14="http://schemas.microsoft.com/office/powerpoint/2010/main" val="2927183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4093428"/>
          </a:xfrm>
          <a:prstGeom prst="rect">
            <a:avLst/>
          </a:prstGeom>
          <a:noFill/>
        </p:spPr>
        <p:txBody>
          <a:bodyPr wrap="square" rtlCol="0">
            <a:spAutoFit/>
          </a:bodyPr>
          <a:lstStyle/>
          <a:p>
            <a:endParaRPr lang="en-US" sz="2000" b="1" dirty="0" smtClean="0">
              <a:solidFill>
                <a:srgbClr val="C00000"/>
              </a:solidFill>
            </a:endParaRPr>
          </a:p>
          <a:p>
            <a:r>
              <a:rPr lang="en-US" sz="2000" b="1" dirty="0">
                <a:solidFill>
                  <a:srgbClr val="C00000"/>
                </a:solidFill>
                <a:latin typeface="Alexandria"/>
              </a:rPr>
              <a:t>Types of Strategies</a:t>
            </a:r>
            <a:r>
              <a:rPr lang="en-US" sz="2000" dirty="0">
                <a:latin typeface="Alexandria"/>
              </a:rPr>
              <a:t> discussed include:</a:t>
            </a:r>
          </a:p>
          <a:p>
            <a:pPr lvl="0"/>
            <a:r>
              <a:rPr lang="en-US" sz="2000" b="1" dirty="0">
                <a:latin typeface="Alexandria"/>
              </a:rPr>
              <a:t>Corporate Strategy</a:t>
            </a:r>
            <a:r>
              <a:rPr lang="en-US" sz="2000" dirty="0">
                <a:latin typeface="Alexandria"/>
              </a:rPr>
              <a:t>: Focuses on the overall scope and direction of the company, including concentration, diversification, vertical integration, consolidation, and geographic expansion.</a:t>
            </a:r>
          </a:p>
          <a:p>
            <a:pPr lvl="0"/>
            <a:r>
              <a:rPr lang="en-US" sz="2000" b="1" dirty="0">
                <a:latin typeface="Alexandria"/>
              </a:rPr>
              <a:t>Competitive Strategies</a:t>
            </a:r>
            <a:r>
              <a:rPr lang="en-US" sz="2000" dirty="0">
                <a:latin typeface="Alexandria"/>
              </a:rPr>
              <a:t>: Encompass cost leadership, differentiation, and focus strategies tailored to specific market segments</a:t>
            </a:r>
            <a:r>
              <a:rPr lang="en-US" sz="2000" dirty="0" smtClean="0">
                <a:latin typeface="Alexandria"/>
              </a:rPr>
              <a:t>.</a:t>
            </a:r>
          </a:p>
          <a:p>
            <a:pPr lvl="0"/>
            <a:endParaRPr lang="en-US" sz="2000" dirty="0">
              <a:latin typeface="Alexandria"/>
            </a:endParaRPr>
          </a:p>
          <a:p>
            <a:r>
              <a:rPr lang="en-US" sz="2000" b="1" dirty="0">
                <a:latin typeface="Alexandria"/>
              </a:rPr>
              <a:t>Strategic Human Resource Management (SHRM)</a:t>
            </a:r>
            <a:r>
              <a:rPr lang="en-US" sz="2000" dirty="0">
                <a:latin typeface="Alexandria"/>
              </a:rPr>
              <a:t> is presented as a vital component, ensuring that HR policies align with business goals and that the organization has the right talent to succeed. This includes conducting HR audits to assess practices, ensuring compliance, and identifying areas for improvement.</a:t>
            </a:r>
          </a:p>
          <a:p>
            <a:pPr lvl="0"/>
            <a:endParaRPr lang="en-US" sz="2000" dirty="0" smtClean="0">
              <a:latin typeface="Alexandria"/>
            </a:endParaRPr>
          </a:p>
          <a:p>
            <a:pPr lvl="0"/>
            <a:endParaRPr lang="en-US" sz="2000" dirty="0">
              <a:latin typeface="Alexandria"/>
            </a:endParaRPr>
          </a:p>
        </p:txBody>
      </p:sp>
    </p:spTree>
    <p:extLst>
      <p:ext uri="{BB962C8B-B14F-4D97-AF65-F5344CB8AC3E}">
        <p14:creationId xmlns:p14="http://schemas.microsoft.com/office/powerpoint/2010/main" val="303877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smtClean="0">
                <a:solidFill>
                  <a:schemeClr val="bg1"/>
                </a:solidFill>
                <a:latin typeface="Alexandria" charset="0"/>
                <a:cs typeface="Alexandria" charset="0"/>
              </a:rPr>
              <a:t>Ch.</a:t>
            </a:r>
            <a:endParaRPr lang="en-US" sz="20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187971" y="935396"/>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Conclusion</a:t>
            </a:r>
            <a:endParaRPr lang="en-US" sz="2400" dirty="0"/>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041837"/>
            <a:ext cx="10812720" cy="2862322"/>
          </a:xfrm>
          <a:prstGeom prst="rect">
            <a:avLst/>
          </a:prstGeom>
          <a:noFill/>
        </p:spPr>
        <p:txBody>
          <a:bodyPr wrap="square" rtlCol="0">
            <a:spAutoFit/>
          </a:bodyPr>
          <a:lstStyle/>
          <a:p>
            <a:endParaRPr lang="en-US" sz="2000" b="1" dirty="0" smtClean="0">
              <a:solidFill>
                <a:srgbClr val="C00000"/>
              </a:solidFill>
            </a:endParaRPr>
          </a:p>
          <a:p>
            <a:r>
              <a:rPr lang="en-US" sz="2000" dirty="0">
                <a:latin typeface="Alexandria"/>
              </a:rPr>
              <a:t>Through </a:t>
            </a:r>
            <a:r>
              <a:rPr lang="en-US" sz="2000" b="1" dirty="0">
                <a:solidFill>
                  <a:srgbClr val="C00000"/>
                </a:solidFill>
                <a:latin typeface="Alexandria"/>
              </a:rPr>
              <a:t>evidence-based HR practices</a:t>
            </a:r>
            <a:r>
              <a:rPr lang="en-US" sz="2000" dirty="0">
                <a:latin typeface="Alexandria"/>
              </a:rPr>
              <a:t>, organizations can make data-driven decisions that enhance credibility and efficiency. The chapter concludes by underscoring the importance of a collaborative approach to strategic planning, involving input from managers at all levels to foster alignment and promote a culture of continuous improvement</a:t>
            </a:r>
            <a:r>
              <a:rPr lang="en-US" sz="2000" dirty="0" smtClean="0">
                <a:latin typeface="Alexandria"/>
              </a:rPr>
              <a:t>.</a:t>
            </a:r>
          </a:p>
          <a:p>
            <a:endParaRPr lang="en-US" sz="2000" dirty="0">
              <a:latin typeface="Alexandria"/>
            </a:endParaRPr>
          </a:p>
          <a:p>
            <a:r>
              <a:rPr lang="en-US" sz="2000" dirty="0">
                <a:latin typeface="Alexandria"/>
              </a:rPr>
              <a:t>Overall, this chapter serves as a guide for organizations seeking to develop robust strategic management practices that drive success in a competitive landscape.</a:t>
            </a:r>
          </a:p>
          <a:p>
            <a:r>
              <a:rPr lang="en-US" sz="2000" dirty="0">
                <a:latin typeface="Alexandria"/>
              </a:rPr>
              <a:t> </a:t>
            </a:r>
          </a:p>
        </p:txBody>
      </p:sp>
    </p:spTree>
    <p:extLst>
      <p:ext uri="{BB962C8B-B14F-4D97-AF65-F5344CB8AC3E}">
        <p14:creationId xmlns:p14="http://schemas.microsoft.com/office/powerpoint/2010/main" val="260216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purl.org/dc/terms/"/>
    <ds:schemaRef ds:uri="http://www.w3.org/XML/1998/namespace"/>
    <ds:schemaRef ds:uri="http://schemas.openxmlformats.org/package/2006/metadata/core-properties"/>
    <ds:schemaRef ds:uri="http://schemas.microsoft.com/office/2006/documentManagement/types"/>
    <ds:schemaRef ds:uri="http://purl.org/dc/elements/1.1/"/>
    <ds:schemaRef ds:uri="aca13214-df29-4e3c-a050-857c0bf7bd8e"/>
    <ds:schemaRef ds:uri="688354b5-287c-4cda-825e-1d7935aea40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0132476-44B2-42FF-948D-CEC8E7AFDDB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4643</TotalTime>
  <Words>3378</Words>
  <Application>Microsoft Office PowerPoint</Application>
  <PresentationFormat>Widescreen</PresentationFormat>
  <Paragraphs>379</Paragraphs>
  <Slides>42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Fira Sans Extra Condensed Medium</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Business Strategies</vt:lpstr>
      <vt:lpstr>Business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327</cp:revision>
  <dcterms:created xsi:type="dcterms:W3CDTF">2023-04-29T09:08:00Z</dcterms:created>
  <dcterms:modified xsi:type="dcterms:W3CDTF">2026-08-30T17:43:05Z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5308900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