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diagrams/quickStyle4.xml" ContentType="application/vnd.openxmlformats-officedocument.drawingml.diagramStyle+xml"/>
  <Override PartName="/ppt/diagrams/layout2.xml" ContentType="application/vnd.openxmlformats-officedocument.drawingml.diagramLayout+xml"/>
  <Override PartName="/ppt/diagrams/layout4.xml" ContentType="application/vnd.openxmlformats-officedocument.drawingml.diagramLayout+xml"/>
  <Override PartName="/ppt/diagrams/colors4.xml" ContentType="application/vnd.openxmlformats-officedocument.drawingml.diagramColors+xml"/>
  <Override PartName="/ppt/diagrams/drawing4.xml" ContentType="application/vnd.ms-office.drawingml.diagramDrawing+xml"/>
  <Override PartName="/ppt/diagrams/quickStyle2.xml" ContentType="application/vnd.openxmlformats-officedocument.drawingml.diagramStyle+xml"/>
  <Override PartName="/ppt/diagrams/drawing2.xml" ContentType="application/vnd.ms-office.drawingml.diagramDrawing+xml"/>
  <Override PartName="/ppt/diagrams/layout3.xml" ContentType="application/vnd.openxmlformats-officedocument.drawingml.diagramLayout+xml"/>
  <Override PartName="/ppt/diagrams/colors3.xml" ContentType="application/vnd.openxmlformats-officedocument.drawingml.diagramColors+xml"/>
  <Override PartName="/ppt/diagrams/drawing3.xml" ContentType="application/vnd.ms-office.drawingml.diagramDrawing+xml"/>
  <Override PartName="/ppt/diagrams/colors2.xml" ContentType="application/vnd.openxmlformats-officedocument.drawingml.diagramCol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quickStyle3.xml" ContentType="application/vnd.openxmlformats-officedocument.drawingml.diagramStyl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docProps/core0.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metadata/core-properties" Target="docProps/core0.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2" r:id="rId1"/>
  </p:sldMasterIdLst>
  <p:notesMasterIdLst>
    <p:notesMasterId r:id="rId42"/>
  </p:notesMasterIdLst>
  <p:sldIdLst>
    <p:sldId id="494" r:id="rId2"/>
    <p:sldId id="303" r:id="rId3"/>
    <p:sldId id="313" r:id="rId4"/>
    <p:sldId id="3515" r:id="rId5"/>
    <p:sldId id="3510" r:id="rId6"/>
    <p:sldId id="498" r:id="rId7"/>
    <p:sldId id="3512" r:id="rId8"/>
    <p:sldId id="260" r:id="rId9"/>
    <p:sldId id="3513" r:id="rId10"/>
    <p:sldId id="3516" r:id="rId11"/>
    <p:sldId id="278" r:id="rId12"/>
    <p:sldId id="265" r:id="rId13"/>
    <p:sldId id="279" r:id="rId14"/>
    <p:sldId id="3519" r:id="rId15"/>
    <p:sldId id="3494" r:id="rId16"/>
    <p:sldId id="3520" r:id="rId17"/>
    <p:sldId id="3508" r:id="rId18"/>
    <p:sldId id="539" r:id="rId19"/>
    <p:sldId id="3507" r:id="rId20"/>
    <p:sldId id="280" r:id="rId21"/>
    <p:sldId id="281" r:id="rId22"/>
    <p:sldId id="256" r:id="rId23"/>
    <p:sldId id="267" r:id="rId24"/>
    <p:sldId id="269" r:id="rId25"/>
    <p:sldId id="282" r:id="rId26"/>
    <p:sldId id="268" r:id="rId27"/>
    <p:sldId id="3505" r:id="rId28"/>
    <p:sldId id="3517" r:id="rId29"/>
    <p:sldId id="3501" r:id="rId30"/>
    <p:sldId id="3502" r:id="rId31"/>
    <p:sldId id="3503" r:id="rId32"/>
    <p:sldId id="3504" r:id="rId33"/>
    <p:sldId id="3518" r:id="rId34"/>
    <p:sldId id="271" r:id="rId35"/>
    <p:sldId id="272" r:id="rId36"/>
    <p:sldId id="3509" r:id="rId37"/>
    <p:sldId id="274" r:id="rId38"/>
    <p:sldId id="3511" r:id="rId39"/>
    <p:sldId id="3506" r:id="rId40"/>
    <p:sldId id="568" r:id="rId41"/>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09" autoAdjust="0"/>
    <p:restoredTop sz="94660"/>
  </p:normalViewPr>
  <p:slideViewPr>
    <p:cSldViewPr snapToGrid="0">
      <p:cViewPr varScale="1">
        <p:scale>
          <a:sx n="94" d="100"/>
          <a:sy n="94"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65A3AD-4F95-4CA4-A602-DBF2C658CAEB}" type="doc">
      <dgm:prSet loTypeId="urn:microsoft.com/office/officeart/2005/8/layout/vList5" loCatId="list" qsTypeId="urn:microsoft.com/office/officeart/2005/8/quickstyle/3d3" qsCatId="3D" csTypeId="urn:microsoft.com/office/officeart/2005/8/colors/colorful1" csCatId="colorful" phldr="1"/>
      <dgm:spPr/>
      <dgm:t>
        <a:bodyPr/>
        <a:lstStyle/>
        <a:p>
          <a:endParaRPr lang="en-CA"/>
        </a:p>
      </dgm:t>
    </dgm:pt>
    <dgm:pt modelId="{E5D76C9D-0ABF-4DEE-947B-4EC806B331F6}">
      <dgm:prSet phldrT="[Tex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Building training programs focused on behaviors linked to the brand</a:t>
          </a:r>
          <a:endParaRPr lang="en-CA" sz="1100" b="1" dirty="0">
            <a:solidFill>
              <a:schemeClr val="tx1"/>
            </a:solidFill>
            <a:latin typeface="Times New Roman" panose="02020603050405020304" pitchFamily="18" charset="0"/>
            <a:cs typeface="Times New Roman" panose="02020603050405020304" pitchFamily="18" charset="0"/>
          </a:endParaRPr>
        </a:p>
      </dgm:t>
    </dgm:pt>
    <dgm:pt modelId="{EA68671D-4C14-4DC4-8559-5D04B44EA766}" type="parTrans" cxnId="{7AB96EB5-AEFE-4D33-9133-01B8C860F62B}">
      <dgm:prSet/>
      <dgm:spPr/>
      <dgm:t>
        <a:bodyPr/>
        <a:lstStyle/>
        <a:p>
          <a:endParaRPr lang="en-CA" sz="2000">
            <a:solidFill>
              <a:schemeClr val="tx1"/>
            </a:solidFill>
          </a:endParaRPr>
        </a:p>
      </dgm:t>
    </dgm:pt>
    <dgm:pt modelId="{D5ED5440-407A-4513-A7F4-4C3B7077D195}" type="sibTrans" cxnId="{7AB96EB5-AEFE-4D33-9133-01B8C860F62B}">
      <dgm:prSet/>
      <dgm:spPr/>
      <dgm:t>
        <a:bodyPr/>
        <a:lstStyle/>
        <a:p>
          <a:endParaRPr lang="en-CA" sz="2000">
            <a:solidFill>
              <a:schemeClr val="tx1"/>
            </a:solidFill>
          </a:endParaRPr>
        </a:p>
      </dgm:t>
    </dgm:pt>
    <dgm:pt modelId="{EEDB1066-65A0-405C-BEE7-E23917C35103}">
      <dgm:prSet phldrT="[Text]" custT="1"/>
      <dgm:spPr/>
      <dgm:t>
        <a:bodyPr/>
        <a:lstStyle/>
        <a:p>
          <a:r>
            <a:rPr lang="en-CA" sz="1400" b="1" i="0" dirty="0">
              <a:solidFill>
                <a:schemeClr val="tx1"/>
              </a:solidFill>
              <a:latin typeface="Times New Roman" panose="02020603050405020304" pitchFamily="18" charset="0"/>
              <a:cs typeface="Times New Roman" panose="02020603050405020304" pitchFamily="18" charset="0"/>
            </a:rPr>
            <a:t>Collaboration with Marketing Departments</a:t>
          </a:r>
          <a:endParaRPr lang="en-CA" sz="1400" b="1" dirty="0">
            <a:solidFill>
              <a:schemeClr val="tx1"/>
            </a:solidFill>
            <a:latin typeface="Times New Roman" panose="02020603050405020304" pitchFamily="18" charset="0"/>
            <a:cs typeface="Times New Roman" panose="02020603050405020304" pitchFamily="18" charset="0"/>
          </a:endParaRPr>
        </a:p>
      </dgm:t>
    </dgm:pt>
    <dgm:pt modelId="{45192C6D-CA4F-4E97-A7CB-285118DE2537}" type="parTrans" cxnId="{C5E66E26-E7AB-4BAD-A9B4-4C2553F23CA2}">
      <dgm:prSet/>
      <dgm:spPr/>
      <dgm:t>
        <a:bodyPr/>
        <a:lstStyle/>
        <a:p>
          <a:endParaRPr lang="en-CA" sz="2000">
            <a:solidFill>
              <a:schemeClr val="tx1"/>
            </a:solidFill>
          </a:endParaRPr>
        </a:p>
      </dgm:t>
    </dgm:pt>
    <dgm:pt modelId="{2B5C0669-E473-4FDE-B93D-4850C2EC9EF3}" type="sibTrans" cxnId="{C5E66E26-E7AB-4BAD-A9B4-4C2553F23CA2}">
      <dgm:prSet/>
      <dgm:spPr/>
      <dgm:t>
        <a:bodyPr/>
        <a:lstStyle/>
        <a:p>
          <a:endParaRPr lang="en-CA" sz="2000">
            <a:solidFill>
              <a:schemeClr val="tx1"/>
            </a:solidFill>
          </a:endParaRPr>
        </a:p>
      </dgm:t>
    </dgm:pt>
    <dgm:pt modelId="{1B7356F1-AAAB-43AB-A70A-88468F3A8B26}">
      <dgm:prSet phldrT="[Tex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Collaborating with marketing departments to ensure message consistency</a:t>
          </a:r>
          <a:endParaRPr lang="en-CA" sz="1100" b="1" dirty="0">
            <a:solidFill>
              <a:schemeClr val="tx1"/>
            </a:solidFill>
            <a:latin typeface="Times New Roman" panose="02020603050405020304" pitchFamily="18" charset="0"/>
            <a:cs typeface="Times New Roman" panose="02020603050405020304" pitchFamily="18" charset="0"/>
          </a:endParaRPr>
        </a:p>
      </dgm:t>
    </dgm:pt>
    <dgm:pt modelId="{184CEE3A-6533-408C-8166-E2759FF386CB}" type="parTrans" cxnId="{8F2367C6-7AC9-432A-BE82-90160E6E4792}">
      <dgm:prSet/>
      <dgm:spPr/>
      <dgm:t>
        <a:bodyPr/>
        <a:lstStyle/>
        <a:p>
          <a:endParaRPr lang="en-CA" sz="2000">
            <a:solidFill>
              <a:schemeClr val="tx1"/>
            </a:solidFill>
          </a:endParaRPr>
        </a:p>
      </dgm:t>
    </dgm:pt>
    <dgm:pt modelId="{CDCCDC12-2C89-44D9-A943-C43EF9C9F0EF}" type="sibTrans" cxnId="{8F2367C6-7AC9-432A-BE82-90160E6E4792}">
      <dgm:prSet/>
      <dgm:spPr/>
      <dgm:t>
        <a:bodyPr/>
        <a:lstStyle/>
        <a:p>
          <a:endParaRPr lang="en-CA" sz="2000">
            <a:solidFill>
              <a:schemeClr val="tx1"/>
            </a:solidFill>
          </a:endParaRPr>
        </a:p>
      </dgm:t>
    </dgm:pt>
    <dgm:pt modelId="{F5559F47-0753-4E37-A085-C52D6DD64C3B}">
      <dgm:prSet phldrT="[Text]" custT="1"/>
      <dgm:spPr/>
      <dgm:t>
        <a:bodyPr/>
        <a:lstStyle/>
        <a:p>
          <a:r>
            <a:rPr lang="en-CA" sz="1400" b="1" i="0" dirty="0">
              <a:solidFill>
                <a:schemeClr val="tx1"/>
              </a:solidFill>
              <a:latin typeface="Times New Roman" panose="02020603050405020304" pitchFamily="18" charset="0"/>
              <a:cs typeface="Times New Roman" panose="02020603050405020304" pitchFamily="18" charset="0"/>
            </a:rPr>
            <a:t>Onboarding Programs</a:t>
          </a:r>
          <a:endParaRPr lang="en-CA" sz="1400" b="1" dirty="0">
            <a:solidFill>
              <a:schemeClr val="tx1"/>
            </a:solidFill>
            <a:latin typeface="Times New Roman" panose="02020603050405020304" pitchFamily="18" charset="0"/>
            <a:cs typeface="Times New Roman" panose="02020603050405020304" pitchFamily="18" charset="0"/>
          </a:endParaRPr>
        </a:p>
      </dgm:t>
    </dgm:pt>
    <dgm:pt modelId="{844F8A93-9F11-42B3-A706-A4479D9FE6EF}" type="parTrans" cxnId="{C3C87BD4-1690-416A-83C7-4209E0CECA99}">
      <dgm:prSet/>
      <dgm:spPr/>
      <dgm:t>
        <a:bodyPr/>
        <a:lstStyle/>
        <a:p>
          <a:endParaRPr lang="en-CA" sz="2000">
            <a:solidFill>
              <a:schemeClr val="tx1"/>
            </a:solidFill>
          </a:endParaRPr>
        </a:p>
      </dgm:t>
    </dgm:pt>
    <dgm:pt modelId="{145882B0-8C44-48DD-A58D-EE2372D08D05}" type="sibTrans" cxnId="{C3C87BD4-1690-416A-83C7-4209E0CECA99}">
      <dgm:prSet/>
      <dgm:spPr/>
      <dgm:t>
        <a:bodyPr/>
        <a:lstStyle/>
        <a:p>
          <a:endParaRPr lang="en-CA" sz="2000">
            <a:solidFill>
              <a:schemeClr val="tx1"/>
            </a:solidFill>
          </a:endParaRPr>
        </a:p>
      </dgm:t>
    </dgm:pt>
    <dgm:pt modelId="{1C75079C-2CB0-4106-9F8C-EE46DE943C7F}">
      <dgm:prSet phldrT="[Tex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Designing onboarding programs that instill the brand identity</a:t>
          </a:r>
          <a:endParaRPr lang="en-CA" sz="1100" b="1" dirty="0">
            <a:solidFill>
              <a:schemeClr val="tx1"/>
            </a:solidFill>
            <a:latin typeface="Times New Roman" panose="02020603050405020304" pitchFamily="18" charset="0"/>
            <a:cs typeface="Times New Roman" panose="02020603050405020304" pitchFamily="18" charset="0"/>
          </a:endParaRPr>
        </a:p>
      </dgm:t>
    </dgm:pt>
    <dgm:pt modelId="{28EB9661-C261-4A79-832D-9F0995039CAE}" type="parTrans" cxnId="{A8ED51CE-93D9-46A2-9BE3-42CE2DA156CD}">
      <dgm:prSet/>
      <dgm:spPr/>
      <dgm:t>
        <a:bodyPr/>
        <a:lstStyle/>
        <a:p>
          <a:endParaRPr lang="en-CA" sz="2000">
            <a:solidFill>
              <a:schemeClr val="tx1"/>
            </a:solidFill>
          </a:endParaRPr>
        </a:p>
      </dgm:t>
    </dgm:pt>
    <dgm:pt modelId="{841BF1E5-D698-4174-A791-C3D9A76AC08E}" type="sibTrans" cxnId="{A8ED51CE-93D9-46A2-9BE3-42CE2DA156CD}">
      <dgm:prSet/>
      <dgm:spPr/>
      <dgm:t>
        <a:bodyPr/>
        <a:lstStyle/>
        <a:p>
          <a:endParaRPr lang="en-CA" sz="2000">
            <a:solidFill>
              <a:schemeClr val="tx1"/>
            </a:solidFill>
          </a:endParaRPr>
        </a:p>
      </dgm:t>
    </dgm:pt>
    <dgm:pt modelId="{164C261E-CE3D-4794-B869-A62C452FD9FD}">
      <dgm:prSet phldrT="[Text]" custT="1"/>
      <dgm:spPr/>
      <dgm:t>
        <a:bodyPr/>
        <a:lstStyle/>
        <a:p>
          <a:r>
            <a:rPr lang="en-CA" sz="1400" b="1" i="0" dirty="0">
              <a:solidFill>
                <a:schemeClr val="tx1"/>
              </a:solidFill>
              <a:latin typeface="Times New Roman" panose="02020603050405020304" pitchFamily="18" charset="0"/>
              <a:cs typeface="Times New Roman" panose="02020603050405020304" pitchFamily="18" charset="0"/>
            </a:rPr>
            <a:t>Reward and Recognition Systems</a:t>
          </a:r>
          <a:endParaRPr lang="en-CA" sz="1400" b="1" dirty="0">
            <a:solidFill>
              <a:schemeClr val="tx1"/>
            </a:solidFill>
            <a:latin typeface="Times New Roman" panose="02020603050405020304" pitchFamily="18" charset="0"/>
            <a:cs typeface="Times New Roman" panose="02020603050405020304" pitchFamily="18" charset="0"/>
          </a:endParaRPr>
        </a:p>
      </dgm:t>
    </dgm:pt>
    <dgm:pt modelId="{39BE5662-CFDE-4E64-9D09-6DFA4962F97F}" type="parTrans" cxnId="{F6E793DE-618D-44F4-A6AC-161C907AA20C}">
      <dgm:prSet/>
      <dgm:spPr/>
      <dgm:t>
        <a:bodyPr/>
        <a:lstStyle/>
        <a:p>
          <a:endParaRPr lang="en-CA" sz="2000">
            <a:solidFill>
              <a:schemeClr val="tx1"/>
            </a:solidFill>
          </a:endParaRPr>
        </a:p>
      </dgm:t>
    </dgm:pt>
    <dgm:pt modelId="{EA565DA3-E112-4A38-AF41-DD6703B45C1A}" type="sibTrans" cxnId="{F6E793DE-618D-44F4-A6AC-161C907AA20C}">
      <dgm:prSet/>
      <dgm:spPr/>
      <dgm:t>
        <a:bodyPr/>
        <a:lstStyle/>
        <a:p>
          <a:endParaRPr lang="en-CA" sz="2000">
            <a:solidFill>
              <a:schemeClr val="tx1"/>
            </a:solidFill>
          </a:endParaRPr>
        </a:p>
      </dgm:t>
    </dgm:pt>
    <dgm:pt modelId="{E78353B3-85E1-45BA-90E5-9A4A2749BB7C}">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Developing employee skills in line with the brand identity</a:t>
          </a:r>
        </a:p>
      </dgm:t>
    </dgm:pt>
    <dgm:pt modelId="{D542F616-8CA9-4538-AB40-8E1139371C47}" type="parTrans" cxnId="{5AF694F3-2346-4659-9C04-6D3810EE25CE}">
      <dgm:prSet/>
      <dgm:spPr/>
      <dgm:t>
        <a:bodyPr/>
        <a:lstStyle/>
        <a:p>
          <a:endParaRPr lang="en-CA" sz="2000">
            <a:solidFill>
              <a:schemeClr val="tx1"/>
            </a:solidFill>
          </a:endParaRPr>
        </a:p>
      </dgm:t>
    </dgm:pt>
    <dgm:pt modelId="{D49076F6-7B24-4731-9E0C-5035DFC9A853}" type="sibTrans" cxnId="{5AF694F3-2346-4659-9C04-6D3810EE25CE}">
      <dgm:prSet/>
      <dgm:spPr/>
      <dgm:t>
        <a:bodyPr/>
        <a:lstStyle/>
        <a:p>
          <a:endParaRPr lang="en-CA" sz="2000">
            <a:solidFill>
              <a:schemeClr val="tx1"/>
            </a:solidFill>
          </a:endParaRPr>
        </a:p>
      </dgm:t>
    </dgm:pt>
    <dgm:pt modelId="{F1BDD378-262E-42EF-BE24-CC2C6AC8FC46}">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Enhancing organizational culture through development programs</a:t>
          </a:r>
        </a:p>
      </dgm:t>
    </dgm:pt>
    <dgm:pt modelId="{A5C93D04-5DAB-40B2-9FBB-04F960D68F4D}" type="parTrans" cxnId="{07B9A541-6F08-4610-80FF-6D3A9EB44E6F}">
      <dgm:prSet/>
      <dgm:spPr/>
      <dgm:t>
        <a:bodyPr/>
        <a:lstStyle/>
        <a:p>
          <a:endParaRPr lang="en-CA" sz="2000">
            <a:solidFill>
              <a:schemeClr val="tx1"/>
            </a:solidFill>
          </a:endParaRPr>
        </a:p>
      </dgm:t>
    </dgm:pt>
    <dgm:pt modelId="{524C196B-A8B1-4606-9304-6D8566C94864}" type="sibTrans" cxnId="{07B9A541-6F08-4610-80FF-6D3A9EB44E6F}">
      <dgm:prSet/>
      <dgm:spPr/>
      <dgm:t>
        <a:bodyPr/>
        <a:lstStyle/>
        <a:p>
          <a:endParaRPr lang="en-CA" sz="2000">
            <a:solidFill>
              <a:schemeClr val="tx1"/>
            </a:solidFill>
          </a:endParaRPr>
        </a:p>
      </dgm:t>
    </dgm:pt>
    <dgm:pt modelId="{BAD409A0-DE7C-4237-B6A3-32085CA5C988}">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Aligning internal communications with the external brand identity</a:t>
          </a:r>
        </a:p>
      </dgm:t>
    </dgm:pt>
    <dgm:pt modelId="{783E82E3-752F-4CDC-8CFA-BF4EB0BE9733}" type="parTrans" cxnId="{6AE6D61D-D8C3-4AC3-B808-437F8BFC237D}">
      <dgm:prSet/>
      <dgm:spPr/>
      <dgm:t>
        <a:bodyPr/>
        <a:lstStyle/>
        <a:p>
          <a:endParaRPr lang="en-CA" sz="2000">
            <a:solidFill>
              <a:schemeClr val="tx1"/>
            </a:solidFill>
          </a:endParaRPr>
        </a:p>
      </dgm:t>
    </dgm:pt>
    <dgm:pt modelId="{9E0ED2DF-8CCD-43E7-96F5-5DDC16FCC264}" type="sibTrans" cxnId="{6AE6D61D-D8C3-4AC3-B808-437F8BFC237D}">
      <dgm:prSet/>
      <dgm:spPr/>
      <dgm:t>
        <a:bodyPr/>
        <a:lstStyle/>
        <a:p>
          <a:endParaRPr lang="en-CA" sz="2000">
            <a:solidFill>
              <a:schemeClr val="tx1"/>
            </a:solidFill>
          </a:endParaRPr>
        </a:p>
      </dgm:t>
    </dgm:pt>
    <dgm:pt modelId="{33F1807F-380C-4308-A634-3D3DD472180A}">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Ensuring a harmonious experience between customers and employees</a:t>
          </a:r>
        </a:p>
      </dgm:t>
    </dgm:pt>
    <dgm:pt modelId="{B547BEC6-597F-4AFA-A5CE-C549F1A741F1}" type="parTrans" cxnId="{ED5B02FA-1866-4D4A-B14A-781E1D500975}">
      <dgm:prSet/>
      <dgm:spPr/>
      <dgm:t>
        <a:bodyPr/>
        <a:lstStyle/>
        <a:p>
          <a:endParaRPr lang="en-CA" sz="2000">
            <a:solidFill>
              <a:schemeClr val="tx1"/>
            </a:solidFill>
          </a:endParaRPr>
        </a:p>
      </dgm:t>
    </dgm:pt>
    <dgm:pt modelId="{1566D9BA-23DA-49F7-A39A-CA4495FDDD83}" type="sibTrans" cxnId="{ED5B02FA-1866-4D4A-B14A-781E1D500975}">
      <dgm:prSet/>
      <dgm:spPr/>
      <dgm:t>
        <a:bodyPr/>
        <a:lstStyle/>
        <a:p>
          <a:endParaRPr lang="en-CA" sz="2000">
            <a:solidFill>
              <a:schemeClr val="tx1"/>
            </a:solidFill>
          </a:endParaRPr>
        </a:p>
      </dgm:t>
    </dgm:pt>
    <dgm:pt modelId="{6D74BED5-F748-4242-88B1-0FF11D0A6A9B}">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Reinforcing brand affiliation from day one</a:t>
          </a:r>
        </a:p>
      </dgm:t>
    </dgm:pt>
    <dgm:pt modelId="{3EDB5C15-ABEA-48A0-9C81-E4ED3BB68F9C}" type="parTrans" cxnId="{2CD97103-EF05-4E37-8503-6A6A0D1E65FF}">
      <dgm:prSet/>
      <dgm:spPr/>
      <dgm:t>
        <a:bodyPr/>
        <a:lstStyle/>
        <a:p>
          <a:endParaRPr lang="en-CA" sz="2000">
            <a:solidFill>
              <a:schemeClr val="tx1"/>
            </a:solidFill>
          </a:endParaRPr>
        </a:p>
      </dgm:t>
    </dgm:pt>
    <dgm:pt modelId="{24403E10-4DBA-41B7-A1EB-5A6CAA921636}" type="sibTrans" cxnId="{2CD97103-EF05-4E37-8503-6A6A0D1E65FF}">
      <dgm:prSet/>
      <dgm:spPr/>
      <dgm:t>
        <a:bodyPr/>
        <a:lstStyle/>
        <a:p>
          <a:endParaRPr lang="en-CA" sz="2000">
            <a:solidFill>
              <a:schemeClr val="tx1"/>
            </a:solidFill>
          </a:endParaRPr>
        </a:p>
      </dgm:t>
    </dgm:pt>
    <dgm:pt modelId="{64C1699B-BE7F-497E-9C87-336F49E8A9BE}">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Linking recruitment procedures with corporate brand values</a:t>
          </a:r>
        </a:p>
      </dgm:t>
    </dgm:pt>
    <dgm:pt modelId="{F30E0791-CBC5-43D5-A46D-EB64B7F5DEAE}" type="parTrans" cxnId="{6540AAF8-95BA-40BA-A140-118CED5693C5}">
      <dgm:prSet/>
      <dgm:spPr/>
      <dgm:t>
        <a:bodyPr/>
        <a:lstStyle/>
        <a:p>
          <a:endParaRPr lang="en-CA" sz="2000">
            <a:solidFill>
              <a:schemeClr val="tx1"/>
            </a:solidFill>
          </a:endParaRPr>
        </a:p>
      </dgm:t>
    </dgm:pt>
    <dgm:pt modelId="{3446401A-E8DD-4CA0-8392-098D7920EF9A}" type="sibTrans" cxnId="{6540AAF8-95BA-40BA-A140-118CED5693C5}">
      <dgm:prSet/>
      <dgm:spPr/>
      <dgm:t>
        <a:bodyPr/>
        <a:lstStyle/>
        <a:p>
          <a:endParaRPr lang="en-CA" sz="2000">
            <a:solidFill>
              <a:schemeClr val="tx1"/>
            </a:solidFill>
          </a:endParaRPr>
        </a:p>
      </dgm:t>
    </dgm:pt>
    <dgm:pt modelId="{EACB1074-C272-4668-AC20-084C4D835026}">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Redesigning reward systems to align with corporate values</a:t>
          </a:r>
          <a:endParaRPr lang="en-CA" sz="1100" b="1" dirty="0">
            <a:solidFill>
              <a:schemeClr val="tx1"/>
            </a:solidFill>
            <a:latin typeface="Times New Roman" panose="02020603050405020304" pitchFamily="18" charset="0"/>
            <a:cs typeface="Times New Roman" panose="02020603050405020304" pitchFamily="18" charset="0"/>
          </a:endParaRPr>
        </a:p>
      </dgm:t>
    </dgm:pt>
    <dgm:pt modelId="{B5C750F0-8F05-4760-BC86-39C19F97E402}" type="parTrans" cxnId="{CC716FE7-474C-43DE-90CE-DB19E6BA3594}">
      <dgm:prSet/>
      <dgm:spPr/>
      <dgm:t>
        <a:bodyPr/>
        <a:lstStyle/>
        <a:p>
          <a:endParaRPr lang="en-CA" sz="2000">
            <a:solidFill>
              <a:schemeClr val="tx1"/>
            </a:solidFill>
          </a:endParaRPr>
        </a:p>
      </dgm:t>
    </dgm:pt>
    <dgm:pt modelId="{15D2F726-5EF0-4772-8B12-EB21E660DE6E}" type="sibTrans" cxnId="{CC716FE7-474C-43DE-90CE-DB19E6BA3594}">
      <dgm:prSet/>
      <dgm:spPr/>
      <dgm:t>
        <a:bodyPr/>
        <a:lstStyle/>
        <a:p>
          <a:endParaRPr lang="en-CA" sz="2000">
            <a:solidFill>
              <a:schemeClr val="tx1"/>
            </a:solidFill>
          </a:endParaRPr>
        </a:p>
      </dgm:t>
    </dgm:pt>
    <dgm:pt modelId="{ADDE505C-69B7-4899-979E-1EB36D22BCA3}">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Developing recognition systems that reinforce brand behaviors</a:t>
          </a:r>
        </a:p>
      </dgm:t>
    </dgm:pt>
    <dgm:pt modelId="{9297FAB8-A248-49C3-A40F-E185AB913EB7}" type="parTrans" cxnId="{7E49A20D-5D35-4380-B9E5-E4725B23594C}">
      <dgm:prSet/>
      <dgm:spPr/>
      <dgm:t>
        <a:bodyPr/>
        <a:lstStyle/>
        <a:p>
          <a:endParaRPr lang="en-CA" sz="2000">
            <a:solidFill>
              <a:schemeClr val="tx1"/>
            </a:solidFill>
          </a:endParaRPr>
        </a:p>
      </dgm:t>
    </dgm:pt>
    <dgm:pt modelId="{9738E81A-F378-4394-A400-913CCFB3AD16}" type="sibTrans" cxnId="{7E49A20D-5D35-4380-B9E5-E4725B23594C}">
      <dgm:prSet/>
      <dgm:spPr/>
      <dgm:t>
        <a:bodyPr/>
        <a:lstStyle/>
        <a:p>
          <a:endParaRPr lang="en-CA" sz="2000">
            <a:solidFill>
              <a:schemeClr val="tx1"/>
            </a:solidFill>
          </a:endParaRPr>
        </a:p>
      </dgm:t>
    </dgm:pt>
    <dgm:pt modelId="{8F7AF5BA-A930-4D4B-BD17-2723C4F1B355}">
      <dgm:prSet custT="1"/>
      <dgm:spPr/>
      <dgm:t>
        <a:bodyPr/>
        <a:lstStyle/>
        <a:p>
          <a:r>
            <a:rPr lang="en-US" sz="1100" b="1" i="0" dirty="0">
              <a:solidFill>
                <a:schemeClr val="tx1"/>
              </a:solidFill>
              <a:latin typeface="Times New Roman" panose="02020603050405020304" pitchFamily="18" charset="0"/>
              <a:cs typeface="Times New Roman" panose="02020603050405020304" pitchFamily="18" charset="0"/>
            </a:rPr>
            <a:t>Linking incentives to performance that aligns with the brand identity</a:t>
          </a:r>
        </a:p>
      </dgm:t>
    </dgm:pt>
    <dgm:pt modelId="{2833AF02-BFEA-4813-B220-B179F8F7325C}" type="parTrans" cxnId="{1DD78940-BF02-49D7-8496-061BD2876BEF}">
      <dgm:prSet/>
      <dgm:spPr/>
      <dgm:t>
        <a:bodyPr/>
        <a:lstStyle/>
        <a:p>
          <a:endParaRPr lang="en-CA" sz="2000">
            <a:solidFill>
              <a:schemeClr val="tx1"/>
            </a:solidFill>
          </a:endParaRPr>
        </a:p>
      </dgm:t>
    </dgm:pt>
    <dgm:pt modelId="{4219742C-46AB-46AD-8DE0-95108FA067FD}" type="sibTrans" cxnId="{1DD78940-BF02-49D7-8496-061BD2876BEF}">
      <dgm:prSet/>
      <dgm:spPr/>
      <dgm:t>
        <a:bodyPr/>
        <a:lstStyle/>
        <a:p>
          <a:endParaRPr lang="en-CA" sz="2000">
            <a:solidFill>
              <a:schemeClr val="tx1"/>
            </a:solidFill>
          </a:endParaRPr>
        </a:p>
      </dgm:t>
    </dgm:pt>
    <dgm:pt modelId="{05F2B425-D807-4486-BBF1-5A9F90C47C1F}">
      <dgm:prSet phldrT="[Text]" custT="1"/>
      <dgm:spPr/>
      <dgm:t>
        <a:bodyPr/>
        <a:lstStyle/>
        <a:p>
          <a:r>
            <a:rPr lang="en-CA" sz="1400" b="1" i="0" dirty="0">
              <a:solidFill>
                <a:schemeClr val="tx1"/>
              </a:solidFill>
              <a:latin typeface="Times New Roman" panose="02020603050405020304" pitchFamily="18" charset="0"/>
              <a:cs typeface="Times New Roman" panose="02020603050405020304" pitchFamily="18" charset="0"/>
            </a:rPr>
            <a:t>Training and Development Programs</a:t>
          </a:r>
          <a:endParaRPr lang="en-CA" sz="1400" b="1" dirty="0">
            <a:solidFill>
              <a:schemeClr val="tx1"/>
            </a:solidFill>
            <a:latin typeface="Times New Roman" panose="02020603050405020304" pitchFamily="18" charset="0"/>
            <a:cs typeface="Times New Roman" panose="02020603050405020304" pitchFamily="18" charset="0"/>
          </a:endParaRPr>
        </a:p>
      </dgm:t>
    </dgm:pt>
    <dgm:pt modelId="{0B74C1AE-E75A-4C67-A40F-7DFAC8993813}" type="sibTrans" cxnId="{A63CFCFF-D114-4451-9DE9-4C5FAE1059A5}">
      <dgm:prSet/>
      <dgm:spPr/>
      <dgm:t>
        <a:bodyPr/>
        <a:lstStyle/>
        <a:p>
          <a:endParaRPr lang="en-CA" sz="2000">
            <a:solidFill>
              <a:schemeClr val="tx1"/>
            </a:solidFill>
          </a:endParaRPr>
        </a:p>
      </dgm:t>
    </dgm:pt>
    <dgm:pt modelId="{A9FDBC5D-B80F-40E0-8AAB-D5A152D28A45}" type="parTrans" cxnId="{A63CFCFF-D114-4451-9DE9-4C5FAE1059A5}">
      <dgm:prSet/>
      <dgm:spPr/>
      <dgm:t>
        <a:bodyPr/>
        <a:lstStyle/>
        <a:p>
          <a:endParaRPr lang="en-CA" sz="2000">
            <a:solidFill>
              <a:schemeClr val="tx1"/>
            </a:solidFill>
          </a:endParaRPr>
        </a:p>
      </dgm:t>
    </dgm:pt>
    <dgm:pt modelId="{B3B99A62-48E9-4CD6-84A1-D0D93E951AB1}" type="pres">
      <dgm:prSet presAssocID="{1965A3AD-4F95-4CA4-A602-DBF2C658CAEB}" presName="Name0" presStyleCnt="0">
        <dgm:presLayoutVars>
          <dgm:dir/>
          <dgm:animLvl val="lvl"/>
          <dgm:resizeHandles val="exact"/>
        </dgm:presLayoutVars>
      </dgm:prSet>
      <dgm:spPr/>
    </dgm:pt>
    <dgm:pt modelId="{4897BE7C-F4A7-4CBA-BF8D-AD009B3E1CFA}" type="pres">
      <dgm:prSet presAssocID="{05F2B425-D807-4486-BBF1-5A9F90C47C1F}" presName="linNode" presStyleCnt="0"/>
      <dgm:spPr/>
    </dgm:pt>
    <dgm:pt modelId="{85AA787F-0142-4C1B-97EF-0FC4985C2042}" type="pres">
      <dgm:prSet presAssocID="{05F2B425-D807-4486-BBF1-5A9F90C47C1F}" presName="parentText" presStyleLbl="node1" presStyleIdx="0" presStyleCnt="4">
        <dgm:presLayoutVars>
          <dgm:chMax val="1"/>
          <dgm:bulletEnabled val="1"/>
        </dgm:presLayoutVars>
      </dgm:prSet>
      <dgm:spPr/>
    </dgm:pt>
    <dgm:pt modelId="{3849880A-8022-4445-9573-C96BB7CFC4AC}" type="pres">
      <dgm:prSet presAssocID="{05F2B425-D807-4486-BBF1-5A9F90C47C1F}" presName="descendantText" presStyleLbl="alignAccFollowNode1" presStyleIdx="0" presStyleCnt="4">
        <dgm:presLayoutVars>
          <dgm:bulletEnabled val="1"/>
        </dgm:presLayoutVars>
      </dgm:prSet>
      <dgm:spPr/>
    </dgm:pt>
    <dgm:pt modelId="{448A0EE2-FFE5-4E49-8E6F-91C563637195}" type="pres">
      <dgm:prSet presAssocID="{0B74C1AE-E75A-4C67-A40F-7DFAC8993813}" presName="sp" presStyleCnt="0"/>
      <dgm:spPr/>
    </dgm:pt>
    <dgm:pt modelId="{1D3752EF-1994-4CC1-B485-703C54E479D8}" type="pres">
      <dgm:prSet presAssocID="{EEDB1066-65A0-405C-BEE7-E23917C35103}" presName="linNode" presStyleCnt="0"/>
      <dgm:spPr/>
    </dgm:pt>
    <dgm:pt modelId="{24DE66B2-C836-4B83-B937-51ADCEE8DDD4}" type="pres">
      <dgm:prSet presAssocID="{EEDB1066-65A0-405C-BEE7-E23917C35103}" presName="parentText" presStyleLbl="node1" presStyleIdx="1" presStyleCnt="4">
        <dgm:presLayoutVars>
          <dgm:chMax val="1"/>
          <dgm:bulletEnabled val="1"/>
        </dgm:presLayoutVars>
      </dgm:prSet>
      <dgm:spPr/>
    </dgm:pt>
    <dgm:pt modelId="{FCFEAEAF-F6D3-4C41-A359-4732E296255F}" type="pres">
      <dgm:prSet presAssocID="{EEDB1066-65A0-405C-BEE7-E23917C35103}" presName="descendantText" presStyleLbl="alignAccFollowNode1" presStyleIdx="1" presStyleCnt="4">
        <dgm:presLayoutVars>
          <dgm:bulletEnabled val="1"/>
        </dgm:presLayoutVars>
      </dgm:prSet>
      <dgm:spPr/>
    </dgm:pt>
    <dgm:pt modelId="{71264DF9-C5B1-4DF3-8561-FA6D86CFDF56}" type="pres">
      <dgm:prSet presAssocID="{2B5C0669-E473-4FDE-B93D-4850C2EC9EF3}" presName="sp" presStyleCnt="0"/>
      <dgm:spPr/>
    </dgm:pt>
    <dgm:pt modelId="{1D40625F-C3AB-44FF-98EF-F30865A76D08}" type="pres">
      <dgm:prSet presAssocID="{F5559F47-0753-4E37-A085-C52D6DD64C3B}" presName="linNode" presStyleCnt="0"/>
      <dgm:spPr/>
    </dgm:pt>
    <dgm:pt modelId="{7C5E4115-104C-4729-AA47-E8402FC7E0BD}" type="pres">
      <dgm:prSet presAssocID="{F5559F47-0753-4E37-A085-C52D6DD64C3B}" presName="parentText" presStyleLbl="node1" presStyleIdx="2" presStyleCnt="4">
        <dgm:presLayoutVars>
          <dgm:chMax val="1"/>
          <dgm:bulletEnabled val="1"/>
        </dgm:presLayoutVars>
      </dgm:prSet>
      <dgm:spPr/>
    </dgm:pt>
    <dgm:pt modelId="{56E2F09C-F4A3-47BE-8CA8-647FBB59757C}" type="pres">
      <dgm:prSet presAssocID="{F5559F47-0753-4E37-A085-C52D6DD64C3B}" presName="descendantText" presStyleLbl="alignAccFollowNode1" presStyleIdx="2" presStyleCnt="4">
        <dgm:presLayoutVars>
          <dgm:bulletEnabled val="1"/>
        </dgm:presLayoutVars>
      </dgm:prSet>
      <dgm:spPr/>
    </dgm:pt>
    <dgm:pt modelId="{E38620E4-05DD-436A-B70E-20505EAF00FA}" type="pres">
      <dgm:prSet presAssocID="{145882B0-8C44-48DD-A58D-EE2372D08D05}" presName="sp" presStyleCnt="0"/>
      <dgm:spPr/>
    </dgm:pt>
    <dgm:pt modelId="{F3F3D147-6F5D-44D8-BAFB-B3D7B764A12A}" type="pres">
      <dgm:prSet presAssocID="{164C261E-CE3D-4794-B869-A62C452FD9FD}" presName="linNode" presStyleCnt="0"/>
      <dgm:spPr/>
    </dgm:pt>
    <dgm:pt modelId="{30E6F57E-743D-4B78-A01D-54F982A59DCA}" type="pres">
      <dgm:prSet presAssocID="{164C261E-CE3D-4794-B869-A62C452FD9FD}" presName="parentText" presStyleLbl="node1" presStyleIdx="3" presStyleCnt="4">
        <dgm:presLayoutVars>
          <dgm:chMax val="1"/>
          <dgm:bulletEnabled val="1"/>
        </dgm:presLayoutVars>
      </dgm:prSet>
      <dgm:spPr/>
    </dgm:pt>
    <dgm:pt modelId="{A980F2B3-9798-410E-895E-F3C994101578}" type="pres">
      <dgm:prSet presAssocID="{164C261E-CE3D-4794-B869-A62C452FD9FD}" presName="descendantText" presStyleLbl="alignAccFollowNode1" presStyleIdx="3" presStyleCnt="4">
        <dgm:presLayoutVars>
          <dgm:bulletEnabled val="1"/>
        </dgm:presLayoutVars>
      </dgm:prSet>
      <dgm:spPr/>
    </dgm:pt>
  </dgm:ptLst>
  <dgm:cxnLst>
    <dgm:cxn modelId="{2CD97103-EF05-4E37-8503-6A6A0D1E65FF}" srcId="{F5559F47-0753-4E37-A085-C52D6DD64C3B}" destId="{6D74BED5-F748-4242-88B1-0FF11D0A6A9B}" srcOrd="1" destOrd="0" parTransId="{3EDB5C15-ABEA-48A0-9C81-E4ED3BB68F9C}" sibTransId="{24403E10-4DBA-41B7-A1EB-5A6CAA921636}"/>
    <dgm:cxn modelId="{B6314A06-93EC-4A05-9139-8DD470E0F876}" type="presOf" srcId="{1B7356F1-AAAB-43AB-A70A-88468F3A8B26}" destId="{FCFEAEAF-F6D3-4C41-A359-4732E296255F}" srcOrd="0" destOrd="0" presId="urn:microsoft.com/office/officeart/2005/8/layout/vList5"/>
    <dgm:cxn modelId="{7E49A20D-5D35-4380-B9E5-E4725B23594C}" srcId="{164C261E-CE3D-4794-B869-A62C452FD9FD}" destId="{ADDE505C-69B7-4899-979E-1EB36D22BCA3}" srcOrd="1" destOrd="0" parTransId="{9297FAB8-A248-49C3-A40F-E185AB913EB7}" sibTransId="{9738E81A-F378-4394-A400-913CCFB3AD16}"/>
    <dgm:cxn modelId="{C54A081A-C848-4C98-80A7-58E2FF5764C2}" type="presOf" srcId="{33F1807F-380C-4308-A634-3D3DD472180A}" destId="{FCFEAEAF-F6D3-4C41-A359-4732E296255F}" srcOrd="0" destOrd="2" presId="urn:microsoft.com/office/officeart/2005/8/layout/vList5"/>
    <dgm:cxn modelId="{6AE6D61D-D8C3-4AC3-B808-437F8BFC237D}" srcId="{EEDB1066-65A0-405C-BEE7-E23917C35103}" destId="{BAD409A0-DE7C-4237-B6A3-32085CA5C988}" srcOrd="1" destOrd="0" parTransId="{783E82E3-752F-4CDC-8CFA-BF4EB0BE9733}" sibTransId="{9E0ED2DF-8CCD-43E7-96F5-5DDC16FCC264}"/>
    <dgm:cxn modelId="{7B5ED122-AE19-46C8-9563-B4E206D0522E}" type="presOf" srcId="{F1BDD378-262E-42EF-BE24-CC2C6AC8FC46}" destId="{3849880A-8022-4445-9573-C96BB7CFC4AC}" srcOrd="0" destOrd="2" presId="urn:microsoft.com/office/officeart/2005/8/layout/vList5"/>
    <dgm:cxn modelId="{C5E66E26-E7AB-4BAD-A9B4-4C2553F23CA2}" srcId="{1965A3AD-4F95-4CA4-A602-DBF2C658CAEB}" destId="{EEDB1066-65A0-405C-BEE7-E23917C35103}" srcOrd="1" destOrd="0" parTransId="{45192C6D-CA4F-4E97-A7CB-285118DE2537}" sibTransId="{2B5C0669-E473-4FDE-B93D-4850C2EC9EF3}"/>
    <dgm:cxn modelId="{C5C98E29-D32E-4439-B28D-010F11E42487}" type="presOf" srcId="{EEDB1066-65A0-405C-BEE7-E23917C35103}" destId="{24DE66B2-C836-4B83-B937-51ADCEE8DDD4}" srcOrd="0" destOrd="0" presId="urn:microsoft.com/office/officeart/2005/8/layout/vList5"/>
    <dgm:cxn modelId="{B507B232-BF69-4011-BCF0-E38EDF32C608}" type="presOf" srcId="{164C261E-CE3D-4794-B869-A62C452FD9FD}" destId="{30E6F57E-743D-4B78-A01D-54F982A59DCA}" srcOrd="0" destOrd="0" presId="urn:microsoft.com/office/officeart/2005/8/layout/vList5"/>
    <dgm:cxn modelId="{5EE99635-CC44-4105-8BAE-43FCB9A4C1B5}" type="presOf" srcId="{EACB1074-C272-4668-AC20-084C4D835026}" destId="{A980F2B3-9798-410E-895E-F3C994101578}" srcOrd="0" destOrd="0" presId="urn:microsoft.com/office/officeart/2005/8/layout/vList5"/>
    <dgm:cxn modelId="{505E6E38-0195-497D-B637-5D0417333024}" type="presOf" srcId="{05F2B425-D807-4486-BBF1-5A9F90C47C1F}" destId="{85AA787F-0142-4C1B-97EF-0FC4985C2042}" srcOrd="0" destOrd="0" presId="urn:microsoft.com/office/officeart/2005/8/layout/vList5"/>
    <dgm:cxn modelId="{1DD78940-BF02-49D7-8496-061BD2876BEF}" srcId="{164C261E-CE3D-4794-B869-A62C452FD9FD}" destId="{8F7AF5BA-A930-4D4B-BD17-2723C4F1B355}" srcOrd="2" destOrd="0" parTransId="{2833AF02-BFEA-4813-B220-B179F8F7325C}" sibTransId="{4219742C-46AB-46AD-8DE0-95108FA067FD}"/>
    <dgm:cxn modelId="{07B9A541-6F08-4610-80FF-6D3A9EB44E6F}" srcId="{05F2B425-D807-4486-BBF1-5A9F90C47C1F}" destId="{F1BDD378-262E-42EF-BE24-CC2C6AC8FC46}" srcOrd="2" destOrd="0" parTransId="{A5C93D04-5DAB-40B2-9FBB-04F960D68F4D}" sibTransId="{524C196B-A8B1-4606-9304-6D8566C94864}"/>
    <dgm:cxn modelId="{F1E5C445-12F6-4300-8322-92182FE8DAE9}" type="presOf" srcId="{BAD409A0-DE7C-4237-B6A3-32085CA5C988}" destId="{FCFEAEAF-F6D3-4C41-A359-4732E296255F}" srcOrd="0" destOrd="1" presId="urn:microsoft.com/office/officeart/2005/8/layout/vList5"/>
    <dgm:cxn modelId="{8BE2E34C-BC34-4B16-8857-5D1D7B223AFC}" type="presOf" srcId="{1965A3AD-4F95-4CA4-A602-DBF2C658CAEB}" destId="{B3B99A62-48E9-4CD6-84A1-D0D93E951AB1}" srcOrd="0" destOrd="0" presId="urn:microsoft.com/office/officeart/2005/8/layout/vList5"/>
    <dgm:cxn modelId="{6B254150-8DFD-409A-9516-5F60AB7E8DA4}" type="presOf" srcId="{E5D76C9D-0ABF-4DEE-947B-4EC806B331F6}" destId="{3849880A-8022-4445-9573-C96BB7CFC4AC}" srcOrd="0" destOrd="0" presId="urn:microsoft.com/office/officeart/2005/8/layout/vList5"/>
    <dgm:cxn modelId="{8D8C8279-C122-48C6-93F7-B2E0A2E2FAF9}" type="presOf" srcId="{F5559F47-0753-4E37-A085-C52D6DD64C3B}" destId="{7C5E4115-104C-4729-AA47-E8402FC7E0BD}" srcOrd="0" destOrd="0" presId="urn:microsoft.com/office/officeart/2005/8/layout/vList5"/>
    <dgm:cxn modelId="{F5865B7C-A267-4F5F-9E59-33E3140B9D1C}" type="presOf" srcId="{1C75079C-2CB0-4106-9F8C-EE46DE943C7F}" destId="{56E2F09C-F4A3-47BE-8CA8-647FBB59757C}" srcOrd="0" destOrd="0" presId="urn:microsoft.com/office/officeart/2005/8/layout/vList5"/>
    <dgm:cxn modelId="{45650F87-7379-4814-8F5F-6171BAA5F9AB}" type="presOf" srcId="{ADDE505C-69B7-4899-979E-1EB36D22BCA3}" destId="{A980F2B3-9798-410E-895E-F3C994101578}" srcOrd="0" destOrd="1" presId="urn:microsoft.com/office/officeart/2005/8/layout/vList5"/>
    <dgm:cxn modelId="{FA7828B4-F56F-4FEB-9951-A3764498FE1E}" type="presOf" srcId="{6D74BED5-F748-4242-88B1-0FF11D0A6A9B}" destId="{56E2F09C-F4A3-47BE-8CA8-647FBB59757C}" srcOrd="0" destOrd="1" presId="urn:microsoft.com/office/officeart/2005/8/layout/vList5"/>
    <dgm:cxn modelId="{7AB96EB5-AEFE-4D33-9133-01B8C860F62B}" srcId="{05F2B425-D807-4486-BBF1-5A9F90C47C1F}" destId="{E5D76C9D-0ABF-4DEE-947B-4EC806B331F6}" srcOrd="0" destOrd="0" parTransId="{EA68671D-4C14-4DC4-8559-5D04B44EA766}" sibTransId="{D5ED5440-407A-4513-A7F4-4C3B7077D195}"/>
    <dgm:cxn modelId="{8F2367C6-7AC9-432A-BE82-90160E6E4792}" srcId="{EEDB1066-65A0-405C-BEE7-E23917C35103}" destId="{1B7356F1-AAAB-43AB-A70A-88468F3A8B26}" srcOrd="0" destOrd="0" parTransId="{184CEE3A-6533-408C-8166-E2759FF386CB}" sibTransId="{CDCCDC12-2C89-44D9-A943-C43EF9C9F0EF}"/>
    <dgm:cxn modelId="{A8ED51CE-93D9-46A2-9BE3-42CE2DA156CD}" srcId="{F5559F47-0753-4E37-A085-C52D6DD64C3B}" destId="{1C75079C-2CB0-4106-9F8C-EE46DE943C7F}" srcOrd="0" destOrd="0" parTransId="{28EB9661-C261-4A79-832D-9F0995039CAE}" sibTransId="{841BF1E5-D698-4174-A791-C3D9A76AC08E}"/>
    <dgm:cxn modelId="{7DF0B6CE-9FB0-45A6-992E-9EF7454C3430}" type="presOf" srcId="{64C1699B-BE7F-497E-9C87-336F49E8A9BE}" destId="{56E2F09C-F4A3-47BE-8CA8-647FBB59757C}" srcOrd="0" destOrd="2" presId="urn:microsoft.com/office/officeart/2005/8/layout/vList5"/>
    <dgm:cxn modelId="{FF7B61D4-E21B-4482-8B38-D533A78EA21F}" type="presOf" srcId="{E78353B3-85E1-45BA-90E5-9A4A2749BB7C}" destId="{3849880A-8022-4445-9573-C96BB7CFC4AC}" srcOrd="0" destOrd="1" presId="urn:microsoft.com/office/officeart/2005/8/layout/vList5"/>
    <dgm:cxn modelId="{C3C87BD4-1690-416A-83C7-4209E0CECA99}" srcId="{1965A3AD-4F95-4CA4-A602-DBF2C658CAEB}" destId="{F5559F47-0753-4E37-A085-C52D6DD64C3B}" srcOrd="2" destOrd="0" parTransId="{844F8A93-9F11-42B3-A706-A4479D9FE6EF}" sibTransId="{145882B0-8C44-48DD-A58D-EE2372D08D05}"/>
    <dgm:cxn modelId="{F6E793DE-618D-44F4-A6AC-161C907AA20C}" srcId="{1965A3AD-4F95-4CA4-A602-DBF2C658CAEB}" destId="{164C261E-CE3D-4794-B869-A62C452FD9FD}" srcOrd="3" destOrd="0" parTransId="{39BE5662-CFDE-4E64-9D09-6DFA4962F97F}" sibTransId="{EA565DA3-E112-4A38-AF41-DD6703B45C1A}"/>
    <dgm:cxn modelId="{CC716FE7-474C-43DE-90CE-DB19E6BA3594}" srcId="{164C261E-CE3D-4794-B869-A62C452FD9FD}" destId="{EACB1074-C272-4668-AC20-084C4D835026}" srcOrd="0" destOrd="0" parTransId="{B5C750F0-8F05-4760-BC86-39C19F97E402}" sibTransId="{15D2F726-5EF0-4772-8B12-EB21E660DE6E}"/>
    <dgm:cxn modelId="{5AF694F3-2346-4659-9C04-6D3810EE25CE}" srcId="{05F2B425-D807-4486-BBF1-5A9F90C47C1F}" destId="{E78353B3-85E1-45BA-90E5-9A4A2749BB7C}" srcOrd="1" destOrd="0" parTransId="{D542F616-8CA9-4538-AB40-8E1139371C47}" sibTransId="{D49076F6-7B24-4731-9E0C-5035DFC9A853}"/>
    <dgm:cxn modelId="{6540AAF8-95BA-40BA-A140-118CED5693C5}" srcId="{F5559F47-0753-4E37-A085-C52D6DD64C3B}" destId="{64C1699B-BE7F-497E-9C87-336F49E8A9BE}" srcOrd="2" destOrd="0" parTransId="{F30E0791-CBC5-43D5-A46D-EB64B7F5DEAE}" sibTransId="{3446401A-E8DD-4CA0-8392-098D7920EF9A}"/>
    <dgm:cxn modelId="{ED5B02FA-1866-4D4A-B14A-781E1D500975}" srcId="{EEDB1066-65A0-405C-BEE7-E23917C35103}" destId="{33F1807F-380C-4308-A634-3D3DD472180A}" srcOrd="2" destOrd="0" parTransId="{B547BEC6-597F-4AFA-A5CE-C549F1A741F1}" sibTransId="{1566D9BA-23DA-49F7-A39A-CA4495FDDD83}"/>
    <dgm:cxn modelId="{C54C79FC-61C4-4884-949C-0909CDE0DA60}" type="presOf" srcId="{8F7AF5BA-A930-4D4B-BD17-2723C4F1B355}" destId="{A980F2B3-9798-410E-895E-F3C994101578}" srcOrd="0" destOrd="2" presId="urn:microsoft.com/office/officeart/2005/8/layout/vList5"/>
    <dgm:cxn modelId="{A63CFCFF-D114-4451-9DE9-4C5FAE1059A5}" srcId="{1965A3AD-4F95-4CA4-A602-DBF2C658CAEB}" destId="{05F2B425-D807-4486-BBF1-5A9F90C47C1F}" srcOrd="0" destOrd="0" parTransId="{A9FDBC5D-B80F-40E0-8AAB-D5A152D28A45}" sibTransId="{0B74C1AE-E75A-4C67-A40F-7DFAC8993813}"/>
    <dgm:cxn modelId="{32D2BB54-F878-4F57-9A64-C2F2096BF9A1}" type="presParOf" srcId="{B3B99A62-48E9-4CD6-84A1-D0D93E951AB1}" destId="{4897BE7C-F4A7-4CBA-BF8D-AD009B3E1CFA}" srcOrd="0" destOrd="0" presId="urn:microsoft.com/office/officeart/2005/8/layout/vList5"/>
    <dgm:cxn modelId="{554E302C-C5EF-4967-AA59-2BAA0EBFC416}" type="presParOf" srcId="{4897BE7C-F4A7-4CBA-BF8D-AD009B3E1CFA}" destId="{85AA787F-0142-4C1B-97EF-0FC4985C2042}" srcOrd="0" destOrd="0" presId="urn:microsoft.com/office/officeart/2005/8/layout/vList5"/>
    <dgm:cxn modelId="{E2409318-269D-4E48-B634-9E914018724B}" type="presParOf" srcId="{4897BE7C-F4A7-4CBA-BF8D-AD009B3E1CFA}" destId="{3849880A-8022-4445-9573-C96BB7CFC4AC}" srcOrd="1" destOrd="0" presId="urn:microsoft.com/office/officeart/2005/8/layout/vList5"/>
    <dgm:cxn modelId="{7CBC2B53-BA91-41B6-AF68-6857BC5BE2E6}" type="presParOf" srcId="{B3B99A62-48E9-4CD6-84A1-D0D93E951AB1}" destId="{448A0EE2-FFE5-4E49-8E6F-91C563637195}" srcOrd="1" destOrd="0" presId="urn:microsoft.com/office/officeart/2005/8/layout/vList5"/>
    <dgm:cxn modelId="{F5602F3A-1964-4009-9F0F-60F28E070CF9}" type="presParOf" srcId="{B3B99A62-48E9-4CD6-84A1-D0D93E951AB1}" destId="{1D3752EF-1994-4CC1-B485-703C54E479D8}" srcOrd="2" destOrd="0" presId="urn:microsoft.com/office/officeart/2005/8/layout/vList5"/>
    <dgm:cxn modelId="{C9B29F28-6F39-4403-8F98-A73A7B6F88EE}" type="presParOf" srcId="{1D3752EF-1994-4CC1-B485-703C54E479D8}" destId="{24DE66B2-C836-4B83-B937-51ADCEE8DDD4}" srcOrd="0" destOrd="0" presId="urn:microsoft.com/office/officeart/2005/8/layout/vList5"/>
    <dgm:cxn modelId="{DAB282E2-0031-4BBF-A5DE-A9E64332F588}" type="presParOf" srcId="{1D3752EF-1994-4CC1-B485-703C54E479D8}" destId="{FCFEAEAF-F6D3-4C41-A359-4732E296255F}" srcOrd="1" destOrd="0" presId="urn:microsoft.com/office/officeart/2005/8/layout/vList5"/>
    <dgm:cxn modelId="{CC41200C-FE78-4A4B-B858-BE3C1C70459D}" type="presParOf" srcId="{B3B99A62-48E9-4CD6-84A1-D0D93E951AB1}" destId="{71264DF9-C5B1-4DF3-8561-FA6D86CFDF56}" srcOrd="3" destOrd="0" presId="urn:microsoft.com/office/officeart/2005/8/layout/vList5"/>
    <dgm:cxn modelId="{DA242E59-954F-41F3-8407-90AB393FA569}" type="presParOf" srcId="{B3B99A62-48E9-4CD6-84A1-D0D93E951AB1}" destId="{1D40625F-C3AB-44FF-98EF-F30865A76D08}" srcOrd="4" destOrd="0" presId="urn:microsoft.com/office/officeart/2005/8/layout/vList5"/>
    <dgm:cxn modelId="{8CA3CF1F-E10F-4050-ABEE-358D2D3BEC0C}" type="presParOf" srcId="{1D40625F-C3AB-44FF-98EF-F30865A76D08}" destId="{7C5E4115-104C-4729-AA47-E8402FC7E0BD}" srcOrd="0" destOrd="0" presId="urn:microsoft.com/office/officeart/2005/8/layout/vList5"/>
    <dgm:cxn modelId="{51D8F986-BE50-41C8-A1A1-37D2B5B2BDCB}" type="presParOf" srcId="{1D40625F-C3AB-44FF-98EF-F30865A76D08}" destId="{56E2F09C-F4A3-47BE-8CA8-647FBB59757C}" srcOrd="1" destOrd="0" presId="urn:microsoft.com/office/officeart/2005/8/layout/vList5"/>
    <dgm:cxn modelId="{9AEC9148-FD76-430A-8121-53A475B0024B}" type="presParOf" srcId="{B3B99A62-48E9-4CD6-84A1-D0D93E951AB1}" destId="{E38620E4-05DD-436A-B70E-20505EAF00FA}" srcOrd="5" destOrd="0" presId="urn:microsoft.com/office/officeart/2005/8/layout/vList5"/>
    <dgm:cxn modelId="{1CD79E05-CDA3-4A5B-A681-B940A4BA1C23}" type="presParOf" srcId="{B3B99A62-48E9-4CD6-84A1-D0D93E951AB1}" destId="{F3F3D147-6F5D-44D8-BAFB-B3D7B764A12A}" srcOrd="6" destOrd="0" presId="urn:microsoft.com/office/officeart/2005/8/layout/vList5"/>
    <dgm:cxn modelId="{36D33939-8455-4A73-9189-7C07098C4C4A}" type="presParOf" srcId="{F3F3D147-6F5D-44D8-BAFB-B3D7B764A12A}" destId="{30E6F57E-743D-4B78-A01D-54F982A59DCA}" srcOrd="0" destOrd="0" presId="urn:microsoft.com/office/officeart/2005/8/layout/vList5"/>
    <dgm:cxn modelId="{43CDF7C8-6E1D-4584-BBD4-A99658155903}" type="presParOf" srcId="{F3F3D147-6F5D-44D8-BAFB-B3D7B764A12A}" destId="{A980F2B3-9798-410E-895E-F3C99410157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0CC05E3-4F66-498E-9F5C-A4574BCF4E49}" type="doc">
      <dgm:prSet loTypeId="urn:microsoft.com/office/officeart/2005/8/layout/matrix3" loCatId="matrix" qsTypeId="urn:microsoft.com/office/officeart/2005/8/quickstyle/simple1" qsCatId="simple" csTypeId="urn:microsoft.com/office/officeart/2005/8/colors/colorful1" csCatId="colorful" phldr="1"/>
      <dgm:spPr/>
      <dgm:t>
        <a:bodyPr/>
        <a:lstStyle/>
        <a:p>
          <a:endParaRPr lang="en-CA"/>
        </a:p>
      </dgm:t>
    </dgm:pt>
    <dgm:pt modelId="{9FDEA28E-1A40-4C18-92DF-53BD1B24DE0E}">
      <dgm:prSet phldrT="[Text]" custT="1"/>
      <dgm:spPr/>
      <dgm:t>
        <a:bodyPr/>
        <a:lstStyle/>
        <a:p>
          <a:pPr algn="ctr" rtl="1"/>
          <a:r>
            <a:rPr lang="en-US" sz="2000" b="1" dirty="0">
              <a:solidFill>
                <a:schemeClr val="bg1"/>
              </a:solidFill>
              <a:latin typeface="Times New Roman" panose="02020603050405020304" pitchFamily="18" charset="0"/>
              <a:cs typeface="Times New Roman" panose="02020603050405020304" pitchFamily="18" charset="0"/>
            </a:rPr>
            <a:t>Separate</a:t>
          </a:r>
          <a:r>
            <a:rPr lang="en-US" sz="1400" b="1" dirty="0">
              <a:latin typeface="Times New Roman" panose="02020603050405020304" pitchFamily="18" charset="0"/>
              <a:cs typeface="Times New Roman" panose="02020603050405020304" pitchFamily="18" charset="0"/>
            </a:rPr>
            <a:t> 
I can do my job, but I don't have an emotional attachment to the company</a:t>
          </a:r>
          <a:endParaRPr lang="en-CA" sz="1700" dirty="0">
            <a:latin typeface="Times New Roman" panose="02020603050405020304" pitchFamily="18" charset="0"/>
            <a:cs typeface="Times New Roman" panose="02020603050405020304" pitchFamily="18" charset="0"/>
          </a:endParaRPr>
        </a:p>
      </dgm:t>
    </dgm:pt>
    <dgm:pt modelId="{2291A82A-438F-4718-9084-7C7E5E5E5EFF}" type="parTrans" cxnId="{BD2FDEB4-188C-472A-8701-427E52604665}">
      <dgm:prSet/>
      <dgm:spPr/>
      <dgm:t>
        <a:bodyPr/>
        <a:lstStyle/>
        <a:p>
          <a:endParaRPr lang="en-CA">
            <a:latin typeface="Times New Roman" panose="02020603050405020304" pitchFamily="18" charset="0"/>
            <a:cs typeface="Times New Roman" panose="02020603050405020304" pitchFamily="18" charset="0"/>
          </a:endParaRPr>
        </a:p>
      </dgm:t>
    </dgm:pt>
    <dgm:pt modelId="{9694991B-D87F-4979-8E89-37D71354DC6C}" type="sibTrans" cxnId="{BD2FDEB4-188C-472A-8701-427E52604665}">
      <dgm:prSet/>
      <dgm:spPr/>
      <dgm:t>
        <a:bodyPr/>
        <a:lstStyle/>
        <a:p>
          <a:endParaRPr lang="en-CA">
            <a:latin typeface="Times New Roman" panose="02020603050405020304" pitchFamily="18" charset="0"/>
            <a:cs typeface="Times New Roman" panose="02020603050405020304" pitchFamily="18" charset="0"/>
          </a:endParaRPr>
        </a:p>
      </dgm:t>
    </dgm:pt>
    <dgm:pt modelId="{EC5786D7-0CFC-4984-B222-1FB6F79DB7AF}">
      <dgm:prSet phldrT="[Text]" custT="1"/>
      <dgm:spPr/>
      <dgm:t>
        <a:bodyPr/>
        <a:lstStyle/>
        <a:p>
          <a:pPr algn="ctr" rtl="1"/>
          <a:r>
            <a:rPr lang="en-US" sz="1600" b="1" dirty="0">
              <a:solidFill>
                <a:srgbClr val="FF0000"/>
              </a:solidFill>
              <a:latin typeface="Times New Roman" panose="02020603050405020304" pitchFamily="18" charset="0"/>
              <a:cs typeface="Times New Roman" panose="02020603050405020304" pitchFamily="18" charset="0"/>
            </a:rPr>
            <a:t>Most Effective 
I am very dedicated and able to work and perform to the best of my ability</a:t>
          </a:r>
          <a:endParaRPr lang="en-CA" sz="1800" dirty="0">
            <a:solidFill>
              <a:schemeClr val="accent1">
                <a:lumMod val="50000"/>
              </a:schemeClr>
            </a:solidFill>
            <a:latin typeface="Times New Roman" panose="02020603050405020304" pitchFamily="18" charset="0"/>
            <a:cs typeface="Times New Roman" panose="02020603050405020304" pitchFamily="18" charset="0"/>
          </a:endParaRPr>
        </a:p>
      </dgm:t>
    </dgm:pt>
    <dgm:pt modelId="{D972BF74-FB01-4B2D-8FAC-FA149D4F5565}" type="parTrans" cxnId="{CCFAC962-845C-49A2-91C8-12731F21260C}">
      <dgm:prSet/>
      <dgm:spPr/>
      <dgm:t>
        <a:bodyPr/>
        <a:lstStyle/>
        <a:p>
          <a:endParaRPr lang="en-CA">
            <a:latin typeface="Times New Roman" panose="02020603050405020304" pitchFamily="18" charset="0"/>
            <a:cs typeface="Times New Roman" panose="02020603050405020304" pitchFamily="18" charset="0"/>
          </a:endParaRPr>
        </a:p>
      </dgm:t>
    </dgm:pt>
    <dgm:pt modelId="{83327CD7-3AEC-4432-8AAC-EBCE28A5C447}" type="sibTrans" cxnId="{CCFAC962-845C-49A2-91C8-12731F21260C}">
      <dgm:prSet/>
      <dgm:spPr/>
      <dgm:t>
        <a:bodyPr/>
        <a:lstStyle/>
        <a:p>
          <a:endParaRPr lang="en-CA">
            <a:latin typeface="Times New Roman" panose="02020603050405020304" pitchFamily="18" charset="0"/>
            <a:cs typeface="Times New Roman" panose="02020603050405020304" pitchFamily="18" charset="0"/>
          </a:endParaRPr>
        </a:p>
      </dgm:t>
    </dgm:pt>
    <dgm:pt modelId="{8037459E-8E8A-4FC9-98A9-E50DE246B499}">
      <dgm:prSet phldrT="[Text]" phldr="1"/>
      <dgm:spPr/>
      <dgm:t>
        <a:bodyPr/>
        <a:lstStyle/>
        <a:p>
          <a:endParaRPr lang="en-CA" dirty="0">
            <a:latin typeface="Times New Roman" panose="02020603050405020304" pitchFamily="18" charset="0"/>
            <a:cs typeface="Times New Roman" panose="02020603050405020304" pitchFamily="18" charset="0"/>
          </a:endParaRPr>
        </a:p>
      </dgm:t>
    </dgm:pt>
    <dgm:pt modelId="{1F0E51CE-136F-4598-92C3-5B07E026035B}" type="parTrans" cxnId="{040F4165-A1A9-4A7B-B8BB-14B9B6ED49E2}">
      <dgm:prSet/>
      <dgm:spPr/>
      <dgm:t>
        <a:bodyPr/>
        <a:lstStyle/>
        <a:p>
          <a:endParaRPr lang="en-CA">
            <a:latin typeface="Times New Roman" panose="02020603050405020304" pitchFamily="18" charset="0"/>
            <a:cs typeface="Times New Roman" panose="02020603050405020304" pitchFamily="18" charset="0"/>
          </a:endParaRPr>
        </a:p>
      </dgm:t>
    </dgm:pt>
    <dgm:pt modelId="{A4DB622D-470C-48DA-8953-BB69B462FB8A}" type="sibTrans" cxnId="{040F4165-A1A9-4A7B-B8BB-14B9B6ED49E2}">
      <dgm:prSet/>
      <dgm:spPr/>
      <dgm:t>
        <a:bodyPr/>
        <a:lstStyle/>
        <a:p>
          <a:endParaRPr lang="en-CA">
            <a:latin typeface="Times New Roman" panose="02020603050405020304" pitchFamily="18" charset="0"/>
            <a:cs typeface="Times New Roman" panose="02020603050405020304" pitchFamily="18" charset="0"/>
          </a:endParaRPr>
        </a:p>
      </dgm:t>
    </dgm:pt>
    <dgm:pt modelId="{8434B2DF-CC8C-46DB-AD2F-588ED003299A}">
      <dgm:prSet phldrT="[Text]" phldr="1"/>
      <dgm:spPr/>
      <dgm:t>
        <a:bodyPr/>
        <a:lstStyle/>
        <a:p>
          <a:endParaRPr lang="en-CA" dirty="0">
            <a:latin typeface="Times New Roman" panose="02020603050405020304" pitchFamily="18" charset="0"/>
            <a:cs typeface="Times New Roman" panose="02020603050405020304" pitchFamily="18" charset="0"/>
          </a:endParaRPr>
        </a:p>
      </dgm:t>
    </dgm:pt>
    <dgm:pt modelId="{9F297F7E-CC89-429C-91A4-B3430C41D336}" type="parTrans" cxnId="{3E0C99E8-F8BD-4BCD-8A17-747D77ABFFDA}">
      <dgm:prSet/>
      <dgm:spPr/>
      <dgm:t>
        <a:bodyPr/>
        <a:lstStyle/>
        <a:p>
          <a:endParaRPr lang="en-CA">
            <a:latin typeface="Times New Roman" panose="02020603050405020304" pitchFamily="18" charset="0"/>
            <a:cs typeface="Times New Roman" panose="02020603050405020304" pitchFamily="18" charset="0"/>
          </a:endParaRPr>
        </a:p>
      </dgm:t>
    </dgm:pt>
    <dgm:pt modelId="{5D6A5F1B-877C-482E-B317-993010A73C70}" type="sibTrans" cxnId="{3E0C99E8-F8BD-4BCD-8A17-747D77ABFFDA}">
      <dgm:prSet/>
      <dgm:spPr/>
      <dgm:t>
        <a:bodyPr/>
        <a:lstStyle/>
        <a:p>
          <a:endParaRPr lang="en-CA">
            <a:latin typeface="Times New Roman" panose="02020603050405020304" pitchFamily="18" charset="0"/>
            <a:cs typeface="Times New Roman" panose="02020603050405020304" pitchFamily="18" charset="0"/>
          </a:endParaRPr>
        </a:p>
      </dgm:t>
    </dgm:pt>
    <dgm:pt modelId="{39050982-18AB-41F7-AEAF-0A5B29D25DB7}">
      <dgm:prSet custT="1"/>
      <dgm:spPr/>
      <dgm:t>
        <a:bodyPr/>
        <a:lstStyle/>
        <a:p>
          <a:pPr rtl="1"/>
          <a:r>
            <a:rPr lang="en-US" sz="1600" b="1" dirty="0">
              <a:latin typeface="Times New Roman" panose="02020603050405020304" pitchFamily="18" charset="0"/>
              <a:cs typeface="Times New Roman" panose="02020603050405020304" pitchFamily="18" charset="0"/>
            </a:rPr>
            <a:t>Least effective </a:t>
          </a:r>
          <a:r>
            <a:rPr lang="en-US" sz="1400" b="1" dirty="0">
              <a:latin typeface="Times New Roman" panose="02020603050405020304" pitchFamily="18" charset="0"/>
              <a:cs typeface="Times New Roman" panose="02020603050405020304" pitchFamily="18" charset="0"/>
            </a:rPr>
            <a:t>
I am not dedicated, I am not able to work, and I do not achieve my full potential at work</a:t>
          </a:r>
          <a:endParaRPr lang="en-CA" sz="1800" dirty="0">
            <a:latin typeface="Times New Roman" panose="02020603050405020304" pitchFamily="18" charset="0"/>
            <a:cs typeface="Times New Roman" panose="02020603050405020304" pitchFamily="18" charset="0"/>
          </a:endParaRPr>
        </a:p>
      </dgm:t>
    </dgm:pt>
    <dgm:pt modelId="{03DFE454-A366-4CF1-A346-D9BBEDEC8FCE}" type="parTrans" cxnId="{662373EB-1757-494A-BD2E-1C156EB961A7}">
      <dgm:prSet/>
      <dgm:spPr/>
      <dgm:t>
        <a:bodyPr/>
        <a:lstStyle/>
        <a:p>
          <a:endParaRPr lang="en-CA">
            <a:latin typeface="Times New Roman" panose="02020603050405020304" pitchFamily="18" charset="0"/>
            <a:cs typeface="Times New Roman" panose="02020603050405020304" pitchFamily="18" charset="0"/>
          </a:endParaRPr>
        </a:p>
      </dgm:t>
    </dgm:pt>
    <dgm:pt modelId="{323F9DAD-8FA0-4F0F-A7A1-9370200DCB61}" type="sibTrans" cxnId="{662373EB-1757-494A-BD2E-1C156EB961A7}">
      <dgm:prSet/>
      <dgm:spPr/>
      <dgm:t>
        <a:bodyPr/>
        <a:lstStyle/>
        <a:p>
          <a:endParaRPr lang="en-CA">
            <a:latin typeface="Times New Roman" panose="02020603050405020304" pitchFamily="18" charset="0"/>
            <a:cs typeface="Times New Roman" panose="02020603050405020304" pitchFamily="18" charset="0"/>
          </a:endParaRPr>
        </a:p>
      </dgm:t>
    </dgm:pt>
    <dgm:pt modelId="{86B8C87A-E21D-4E4F-A540-E48C2BD423ED}">
      <dgm:prSet custT="1"/>
      <dgm:spPr/>
      <dgm:t>
        <a:bodyPr/>
        <a:lstStyle/>
        <a:p>
          <a:r>
            <a:rPr lang="en-US" sz="1800" b="1" dirty="0">
              <a:latin typeface="Times New Roman" panose="02020603050405020304" pitchFamily="18" charset="0"/>
              <a:cs typeface="Times New Roman" panose="02020603050405020304" pitchFamily="18" charset="0"/>
            </a:rPr>
            <a:t>Frustrating</a:t>
          </a:r>
          <a:r>
            <a:rPr lang="en-US" sz="1400" b="1" dirty="0">
              <a:latin typeface="Times New Roman" panose="02020603050405020304" pitchFamily="18" charset="0"/>
              <a:cs typeface="Times New Roman" panose="02020603050405020304" pitchFamily="18" charset="0"/>
            </a:rPr>
            <a:t>
I am dedicated but I face obstacles that prevent me from doing a good job</a:t>
          </a:r>
          <a:endParaRPr lang="en-CA" sz="1700" dirty="0">
            <a:latin typeface="Times New Roman" panose="02020603050405020304" pitchFamily="18" charset="0"/>
            <a:cs typeface="Times New Roman" panose="02020603050405020304" pitchFamily="18" charset="0"/>
          </a:endParaRPr>
        </a:p>
      </dgm:t>
    </dgm:pt>
    <dgm:pt modelId="{61EA20D2-3D88-4FE5-8467-8631E6F0F436}" type="parTrans" cxnId="{093E5AA7-1E53-4DFF-BDC2-0E0B88FCD4E8}">
      <dgm:prSet/>
      <dgm:spPr/>
      <dgm:t>
        <a:bodyPr/>
        <a:lstStyle/>
        <a:p>
          <a:endParaRPr lang="en-CA">
            <a:latin typeface="Times New Roman" panose="02020603050405020304" pitchFamily="18" charset="0"/>
            <a:cs typeface="Times New Roman" panose="02020603050405020304" pitchFamily="18" charset="0"/>
          </a:endParaRPr>
        </a:p>
      </dgm:t>
    </dgm:pt>
    <dgm:pt modelId="{1DCEED22-214D-4ACF-83BA-1F9CCE99B10B}" type="sibTrans" cxnId="{093E5AA7-1E53-4DFF-BDC2-0E0B88FCD4E8}">
      <dgm:prSet/>
      <dgm:spPr/>
      <dgm:t>
        <a:bodyPr/>
        <a:lstStyle/>
        <a:p>
          <a:endParaRPr lang="en-CA">
            <a:latin typeface="Times New Roman" panose="02020603050405020304" pitchFamily="18" charset="0"/>
            <a:cs typeface="Times New Roman" panose="02020603050405020304" pitchFamily="18" charset="0"/>
          </a:endParaRPr>
        </a:p>
      </dgm:t>
    </dgm:pt>
    <dgm:pt modelId="{C9FE5968-0324-4D88-A9A3-C252356817F2}" type="pres">
      <dgm:prSet presAssocID="{F0CC05E3-4F66-498E-9F5C-A4574BCF4E49}" presName="matrix" presStyleCnt="0">
        <dgm:presLayoutVars>
          <dgm:chMax val="1"/>
          <dgm:dir/>
          <dgm:resizeHandles val="exact"/>
        </dgm:presLayoutVars>
      </dgm:prSet>
      <dgm:spPr/>
    </dgm:pt>
    <dgm:pt modelId="{0EFFEF34-F0AF-448F-A70B-478422378DE5}" type="pres">
      <dgm:prSet presAssocID="{F0CC05E3-4F66-498E-9F5C-A4574BCF4E49}" presName="diamond" presStyleLbl="bgShp" presStyleIdx="0" presStyleCnt="1"/>
      <dgm:spPr/>
    </dgm:pt>
    <dgm:pt modelId="{23AB3860-CA1E-4FA5-B7A1-0D8070F67CBA}" type="pres">
      <dgm:prSet presAssocID="{F0CC05E3-4F66-498E-9F5C-A4574BCF4E49}" presName="quad1" presStyleLbl="node1" presStyleIdx="0" presStyleCnt="4">
        <dgm:presLayoutVars>
          <dgm:chMax val="0"/>
          <dgm:chPref val="0"/>
          <dgm:bulletEnabled val="1"/>
        </dgm:presLayoutVars>
      </dgm:prSet>
      <dgm:spPr/>
    </dgm:pt>
    <dgm:pt modelId="{79FE9489-BDF7-48ED-9ECA-1389D5CF221B}" type="pres">
      <dgm:prSet presAssocID="{F0CC05E3-4F66-498E-9F5C-A4574BCF4E49}" presName="quad2" presStyleLbl="node1" presStyleIdx="1" presStyleCnt="4">
        <dgm:presLayoutVars>
          <dgm:chMax val="0"/>
          <dgm:chPref val="0"/>
          <dgm:bulletEnabled val="1"/>
        </dgm:presLayoutVars>
      </dgm:prSet>
      <dgm:spPr/>
    </dgm:pt>
    <dgm:pt modelId="{BA9BABB7-250D-4FE4-B291-24CABF0ED03F}" type="pres">
      <dgm:prSet presAssocID="{F0CC05E3-4F66-498E-9F5C-A4574BCF4E49}" presName="quad3" presStyleLbl="node1" presStyleIdx="2" presStyleCnt="4">
        <dgm:presLayoutVars>
          <dgm:chMax val="0"/>
          <dgm:chPref val="0"/>
          <dgm:bulletEnabled val="1"/>
        </dgm:presLayoutVars>
      </dgm:prSet>
      <dgm:spPr/>
    </dgm:pt>
    <dgm:pt modelId="{052FA562-8602-4D1E-BD55-30E936B99B92}" type="pres">
      <dgm:prSet presAssocID="{F0CC05E3-4F66-498E-9F5C-A4574BCF4E49}" presName="quad4" presStyleLbl="node1" presStyleIdx="3" presStyleCnt="4">
        <dgm:presLayoutVars>
          <dgm:chMax val="0"/>
          <dgm:chPref val="0"/>
          <dgm:bulletEnabled val="1"/>
        </dgm:presLayoutVars>
      </dgm:prSet>
      <dgm:spPr/>
    </dgm:pt>
  </dgm:ptLst>
  <dgm:cxnLst>
    <dgm:cxn modelId="{061E3C0B-A0C2-41C9-9F5F-3FD4F22B6EC5}" type="presOf" srcId="{F0CC05E3-4F66-498E-9F5C-A4574BCF4E49}" destId="{C9FE5968-0324-4D88-A9A3-C252356817F2}" srcOrd="0" destOrd="0" presId="urn:microsoft.com/office/officeart/2005/8/layout/matrix3"/>
    <dgm:cxn modelId="{7FEB1911-8156-4393-8A28-DD592CA8321E}" type="presOf" srcId="{86B8C87A-E21D-4E4F-A540-E48C2BD423ED}" destId="{052FA562-8602-4D1E-BD55-30E936B99B92}" srcOrd="0" destOrd="0" presId="urn:microsoft.com/office/officeart/2005/8/layout/matrix3"/>
    <dgm:cxn modelId="{21D11923-4B94-49E6-8BDF-3920ADD40AE3}" type="presOf" srcId="{9FDEA28E-1A40-4C18-92DF-53BD1B24DE0E}" destId="{23AB3860-CA1E-4FA5-B7A1-0D8070F67CBA}" srcOrd="0" destOrd="0" presId="urn:microsoft.com/office/officeart/2005/8/layout/matrix3"/>
    <dgm:cxn modelId="{CCFAC962-845C-49A2-91C8-12731F21260C}" srcId="{F0CC05E3-4F66-498E-9F5C-A4574BCF4E49}" destId="{EC5786D7-0CFC-4984-B222-1FB6F79DB7AF}" srcOrd="1" destOrd="0" parTransId="{D972BF74-FB01-4B2D-8FAC-FA149D4F5565}" sibTransId="{83327CD7-3AEC-4432-8AAC-EBCE28A5C447}"/>
    <dgm:cxn modelId="{040F4165-A1A9-4A7B-B8BB-14B9B6ED49E2}" srcId="{F0CC05E3-4F66-498E-9F5C-A4574BCF4E49}" destId="{8037459E-8E8A-4FC9-98A9-E50DE246B499}" srcOrd="4" destOrd="0" parTransId="{1F0E51CE-136F-4598-92C3-5B07E026035B}" sibTransId="{A4DB622D-470C-48DA-8953-BB69B462FB8A}"/>
    <dgm:cxn modelId="{018E8747-0B51-4C83-AF14-B971DA8C496A}" type="presOf" srcId="{39050982-18AB-41F7-AEAF-0A5B29D25DB7}" destId="{BA9BABB7-250D-4FE4-B291-24CABF0ED03F}" srcOrd="0" destOrd="0" presId="urn:microsoft.com/office/officeart/2005/8/layout/matrix3"/>
    <dgm:cxn modelId="{093E5AA7-1E53-4DFF-BDC2-0E0B88FCD4E8}" srcId="{F0CC05E3-4F66-498E-9F5C-A4574BCF4E49}" destId="{86B8C87A-E21D-4E4F-A540-E48C2BD423ED}" srcOrd="3" destOrd="0" parTransId="{61EA20D2-3D88-4FE5-8467-8631E6F0F436}" sibTransId="{1DCEED22-214D-4ACF-83BA-1F9CCE99B10B}"/>
    <dgm:cxn modelId="{BD2FDEB4-188C-472A-8701-427E52604665}" srcId="{F0CC05E3-4F66-498E-9F5C-A4574BCF4E49}" destId="{9FDEA28E-1A40-4C18-92DF-53BD1B24DE0E}" srcOrd="0" destOrd="0" parTransId="{2291A82A-438F-4718-9084-7C7E5E5E5EFF}" sibTransId="{9694991B-D87F-4979-8E89-37D71354DC6C}"/>
    <dgm:cxn modelId="{0BB145CB-0804-419E-9956-C6F1A8242762}" type="presOf" srcId="{EC5786D7-0CFC-4984-B222-1FB6F79DB7AF}" destId="{79FE9489-BDF7-48ED-9ECA-1389D5CF221B}" srcOrd="0" destOrd="0" presId="urn:microsoft.com/office/officeart/2005/8/layout/matrix3"/>
    <dgm:cxn modelId="{3E0C99E8-F8BD-4BCD-8A17-747D77ABFFDA}" srcId="{F0CC05E3-4F66-498E-9F5C-A4574BCF4E49}" destId="{8434B2DF-CC8C-46DB-AD2F-588ED003299A}" srcOrd="5" destOrd="0" parTransId="{9F297F7E-CC89-429C-91A4-B3430C41D336}" sibTransId="{5D6A5F1B-877C-482E-B317-993010A73C70}"/>
    <dgm:cxn modelId="{662373EB-1757-494A-BD2E-1C156EB961A7}" srcId="{F0CC05E3-4F66-498E-9F5C-A4574BCF4E49}" destId="{39050982-18AB-41F7-AEAF-0A5B29D25DB7}" srcOrd="2" destOrd="0" parTransId="{03DFE454-A366-4CF1-A346-D9BBEDEC8FCE}" sibTransId="{323F9DAD-8FA0-4F0F-A7A1-9370200DCB61}"/>
    <dgm:cxn modelId="{D6863303-0631-4F21-8059-7833A25B5947}" type="presParOf" srcId="{C9FE5968-0324-4D88-A9A3-C252356817F2}" destId="{0EFFEF34-F0AF-448F-A70B-478422378DE5}" srcOrd="0" destOrd="0" presId="urn:microsoft.com/office/officeart/2005/8/layout/matrix3"/>
    <dgm:cxn modelId="{C13B10EA-0522-42EB-9739-0E99C3F27840}" type="presParOf" srcId="{C9FE5968-0324-4D88-A9A3-C252356817F2}" destId="{23AB3860-CA1E-4FA5-B7A1-0D8070F67CBA}" srcOrd="1" destOrd="0" presId="urn:microsoft.com/office/officeart/2005/8/layout/matrix3"/>
    <dgm:cxn modelId="{2ED1064E-7557-499F-9366-58BCFA59F68D}" type="presParOf" srcId="{C9FE5968-0324-4D88-A9A3-C252356817F2}" destId="{79FE9489-BDF7-48ED-9ECA-1389D5CF221B}" srcOrd="2" destOrd="0" presId="urn:microsoft.com/office/officeart/2005/8/layout/matrix3"/>
    <dgm:cxn modelId="{0FC3A2FE-D141-4304-A538-CF00AF42BA3D}" type="presParOf" srcId="{C9FE5968-0324-4D88-A9A3-C252356817F2}" destId="{BA9BABB7-250D-4FE4-B291-24CABF0ED03F}" srcOrd="3" destOrd="0" presId="urn:microsoft.com/office/officeart/2005/8/layout/matrix3"/>
    <dgm:cxn modelId="{61A18860-2CB8-433F-AE9A-7D3BD30FF01C}" type="presParOf" srcId="{C9FE5968-0324-4D88-A9A3-C252356817F2}" destId="{052FA562-8602-4D1E-BD55-30E936B99B92}"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80D449-C9F7-46E0-9DA8-BD342D650CC9}"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CA"/>
        </a:p>
      </dgm:t>
    </dgm:pt>
    <dgm:pt modelId="{4E44FDC1-5E71-465A-BD53-1645BA127098}">
      <dgm:prSet phldrT="[Text]"/>
      <dgm:spPr/>
      <dgm:t>
        <a:bodyPr/>
        <a:lstStyle/>
        <a:p>
          <a:pPr algn="ctr" rtl="1"/>
          <a:r>
            <a:rPr lang="en-US" b="1" dirty="0">
              <a:effectLst/>
              <a:latin typeface="Times New Roman" panose="02020603050405020304" pitchFamily="18" charset="0"/>
              <a:ea typeface="MS Mincho" panose="02020609040205080304" pitchFamily="49" charset="-128"/>
              <a:cs typeface="Arial" panose="020B0604020202020204" pitchFamily="34" charset="0"/>
            </a:rPr>
            <a:t>- Increased clarity of the role and tasks related to the value of the </a:t>
          </a:r>
          <a:r>
            <a:rPr lang="en-CA" b="1" dirty="0">
              <a:effectLst/>
              <a:latin typeface="Times New Roman" panose="02020603050405020304" pitchFamily="18" charset="0"/>
              <a:ea typeface="MS Mincho" panose="02020609040205080304" pitchFamily="49" charset="-128"/>
              <a:cs typeface="Arial" panose="020B0604020202020204" pitchFamily="34" charset="0"/>
            </a:rPr>
            <a:t>brand</a:t>
          </a:r>
          <a:endParaRPr lang="en-CA" b="1" dirty="0"/>
        </a:p>
      </dgm:t>
    </dgm:pt>
    <dgm:pt modelId="{55C4B7ED-D4D7-4E33-9838-12BE5CB6DE2D}" type="parTrans" cxnId="{7DF2D930-C2F6-4B8B-BBF0-7C3D77A45F26}">
      <dgm:prSet/>
      <dgm:spPr/>
      <dgm:t>
        <a:bodyPr/>
        <a:lstStyle/>
        <a:p>
          <a:pPr algn="ctr" rtl="1"/>
          <a:endParaRPr lang="en-CA" b="1"/>
        </a:p>
      </dgm:t>
    </dgm:pt>
    <dgm:pt modelId="{5E40086C-B03D-414E-AAB5-F438718801DC}" type="sibTrans" cxnId="{7DF2D930-C2F6-4B8B-BBF0-7C3D77A45F26}">
      <dgm:prSet/>
      <dgm:spPr/>
      <dgm:t>
        <a:bodyPr/>
        <a:lstStyle/>
        <a:p>
          <a:pPr algn="ctr" rtl="1"/>
          <a:endParaRPr lang="en-CA" b="1"/>
        </a:p>
      </dgm:t>
    </dgm:pt>
    <dgm:pt modelId="{69E7C775-7F85-447F-8886-C58DCC1442E0}">
      <dgm:prSet phldrT="[Text]"/>
      <dgm:spPr/>
      <dgm:t>
        <a:bodyPr/>
        <a:lstStyle/>
        <a:p>
          <a:pPr algn="ctr" rtl="1"/>
          <a:r>
            <a:rPr lang="en-US" b="1" dirty="0">
              <a:effectLst/>
              <a:latin typeface="Times New Roman" panose="02020603050405020304" pitchFamily="18" charset="0"/>
              <a:ea typeface="MS Mincho" panose="02020609040205080304" pitchFamily="49" charset="-128"/>
              <a:cs typeface="Arial" panose="020B0604020202020204" pitchFamily="34" charset="0"/>
            </a:rPr>
            <a:t>- Enhance a sense of belonging and importance.</a:t>
          </a:r>
          <a:endParaRPr lang="en-CA" b="1" dirty="0"/>
        </a:p>
      </dgm:t>
    </dgm:pt>
    <dgm:pt modelId="{BD796333-6399-4B0D-AF18-7BB3B3AC1513}" type="parTrans" cxnId="{7EE837B0-72B5-4A7A-AB42-596D908D66D1}">
      <dgm:prSet/>
      <dgm:spPr/>
      <dgm:t>
        <a:bodyPr/>
        <a:lstStyle/>
        <a:p>
          <a:pPr algn="ctr" rtl="1"/>
          <a:endParaRPr lang="en-CA" b="1"/>
        </a:p>
      </dgm:t>
    </dgm:pt>
    <dgm:pt modelId="{4D847AD9-401A-471C-88E9-65115C1A52F0}" type="sibTrans" cxnId="{7EE837B0-72B5-4A7A-AB42-596D908D66D1}">
      <dgm:prSet/>
      <dgm:spPr/>
      <dgm:t>
        <a:bodyPr/>
        <a:lstStyle/>
        <a:p>
          <a:pPr algn="ctr" rtl="1"/>
          <a:endParaRPr lang="en-CA" b="1"/>
        </a:p>
      </dgm:t>
    </dgm:pt>
    <dgm:pt modelId="{7E18810D-9EBA-4364-A4DF-5C0C7F227A05}">
      <dgm:prSet phldrT="[Text]"/>
      <dgm:spPr/>
      <dgm:t>
        <a:bodyPr/>
        <a:lstStyle/>
        <a:p>
          <a:pPr algn="ctr" rtl="1"/>
          <a:r>
            <a:rPr lang="en-US" b="1" dirty="0">
              <a:effectLst/>
              <a:latin typeface="Times New Roman" panose="02020603050405020304" pitchFamily="18" charset="0"/>
              <a:ea typeface="MS Mincho" panose="02020609040205080304" pitchFamily="49" charset="-128"/>
              <a:cs typeface="Arial" panose="020B0604020202020204" pitchFamily="34" charset="0"/>
            </a:rPr>
            <a:t>- Providing feedback channels and moral and material rewards.</a:t>
          </a:r>
          <a:endParaRPr lang="en-CA" b="1" dirty="0"/>
        </a:p>
      </dgm:t>
    </dgm:pt>
    <dgm:pt modelId="{E685BACF-A4FA-4609-8FA4-D1C37B4A9C41}" type="parTrans" cxnId="{D09B1A6B-4F44-405B-9604-DFB87D4982FE}">
      <dgm:prSet/>
      <dgm:spPr/>
      <dgm:t>
        <a:bodyPr/>
        <a:lstStyle/>
        <a:p>
          <a:pPr algn="ctr" rtl="1"/>
          <a:endParaRPr lang="en-CA" b="1"/>
        </a:p>
      </dgm:t>
    </dgm:pt>
    <dgm:pt modelId="{8E0C107B-2043-47A9-BE93-E23BEA8A839E}" type="sibTrans" cxnId="{D09B1A6B-4F44-405B-9604-DFB87D4982FE}">
      <dgm:prSet/>
      <dgm:spPr/>
      <dgm:t>
        <a:bodyPr/>
        <a:lstStyle/>
        <a:p>
          <a:pPr algn="ctr" rtl="1"/>
          <a:endParaRPr lang="en-CA" b="1"/>
        </a:p>
      </dgm:t>
    </dgm:pt>
    <dgm:pt modelId="{7264DDD3-D4D4-4C67-8A93-7DBDCDAC8681}" type="pres">
      <dgm:prSet presAssocID="{6480D449-C9F7-46E0-9DA8-BD342D650CC9}" presName="Name0" presStyleCnt="0">
        <dgm:presLayoutVars>
          <dgm:chMax val="11"/>
          <dgm:chPref val="11"/>
          <dgm:dir/>
          <dgm:resizeHandles/>
        </dgm:presLayoutVars>
      </dgm:prSet>
      <dgm:spPr/>
    </dgm:pt>
    <dgm:pt modelId="{0CD5F23D-A199-4FD7-B695-3464CC0D0CDC}" type="pres">
      <dgm:prSet presAssocID="{7E18810D-9EBA-4364-A4DF-5C0C7F227A05}" presName="Accent3" presStyleCnt="0"/>
      <dgm:spPr/>
    </dgm:pt>
    <dgm:pt modelId="{E65765FD-1A3F-4AEB-9F9B-F2DBEBB51DAA}" type="pres">
      <dgm:prSet presAssocID="{7E18810D-9EBA-4364-A4DF-5C0C7F227A05}" presName="Accent" presStyleLbl="node1" presStyleIdx="0" presStyleCnt="3"/>
      <dgm:spPr/>
    </dgm:pt>
    <dgm:pt modelId="{D3FC0161-71E6-498F-B82A-674EDDBCC6EB}" type="pres">
      <dgm:prSet presAssocID="{7E18810D-9EBA-4364-A4DF-5C0C7F227A05}" presName="ParentBackground3" presStyleCnt="0"/>
      <dgm:spPr/>
    </dgm:pt>
    <dgm:pt modelId="{27F737B0-ED73-49E5-81DB-9F6146A09592}" type="pres">
      <dgm:prSet presAssocID="{7E18810D-9EBA-4364-A4DF-5C0C7F227A05}" presName="ParentBackground" presStyleLbl="fgAcc1" presStyleIdx="0" presStyleCnt="3"/>
      <dgm:spPr/>
    </dgm:pt>
    <dgm:pt modelId="{C1808417-11EE-4AFB-92C4-50815990ED65}" type="pres">
      <dgm:prSet presAssocID="{7E18810D-9EBA-4364-A4DF-5C0C7F227A05}" presName="Parent3" presStyleLbl="revTx" presStyleIdx="0" presStyleCnt="0">
        <dgm:presLayoutVars>
          <dgm:chMax val="1"/>
          <dgm:chPref val="1"/>
          <dgm:bulletEnabled val="1"/>
        </dgm:presLayoutVars>
      </dgm:prSet>
      <dgm:spPr/>
    </dgm:pt>
    <dgm:pt modelId="{FBD835DB-1B6F-4BE8-AAFE-19EBA6303862}" type="pres">
      <dgm:prSet presAssocID="{69E7C775-7F85-447F-8886-C58DCC1442E0}" presName="Accent2" presStyleCnt="0"/>
      <dgm:spPr/>
    </dgm:pt>
    <dgm:pt modelId="{98A49ED2-3E0E-45B1-956B-012123ECB0E7}" type="pres">
      <dgm:prSet presAssocID="{69E7C775-7F85-447F-8886-C58DCC1442E0}" presName="Accent" presStyleLbl="node1" presStyleIdx="1" presStyleCnt="3"/>
      <dgm:spPr/>
    </dgm:pt>
    <dgm:pt modelId="{9EF1C530-7C0E-4315-9005-C241F010B525}" type="pres">
      <dgm:prSet presAssocID="{69E7C775-7F85-447F-8886-C58DCC1442E0}" presName="ParentBackground2" presStyleCnt="0"/>
      <dgm:spPr/>
    </dgm:pt>
    <dgm:pt modelId="{299DAB8F-4F06-411A-937E-C5DA492DF085}" type="pres">
      <dgm:prSet presAssocID="{69E7C775-7F85-447F-8886-C58DCC1442E0}" presName="ParentBackground" presStyleLbl="fgAcc1" presStyleIdx="1" presStyleCnt="3"/>
      <dgm:spPr/>
    </dgm:pt>
    <dgm:pt modelId="{51DEBC35-ECF6-45A4-BCC4-80115182F33A}" type="pres">
      <dgm:prSet presAssocID="{69E7C775-7F85-447F-8886-C58DCC1442E0}" presName="Parent2" presStyleLbl="revTx" presStyleIdx="0" presStyleCnt="0">
        <dgm:presLayoutVars>
          <dgm:chMax val="1"/>
          <dgm:chPref val="1"/>
          <dgm:bulletEnabled val="1"/>
        </dgm:presLayoutVars>
      </dgm:prSet>
      <dgm:spPr/>
    </dgm:pt>
    <dgm:pt modelId="{93B4F447-9E07-4824-BECD-6A529415A835}" type="pres">
      <dgm:prSet presAssocID="{4E44FDC1-5E71-465A-BD53-1645BA127098}" presName="Accent1" presStyleCnt="0"/>
      <dgm:spPr/>
    </dgm:pt>
    <dgm:pt modelId="{1DDC0A53-EC89-4959-95BD-44F28DB1EDE9}" type="pres">
      <dgm:prSet presAssocID="{4E44FDC1-5E71-465A-BD53-1645BA127098}" presName="Accent" presStyleLbl="node1" presStyleIdx="2" presStyleCnt="3"/>
      <dgm:spPr/>
    </dgm:pt>
    <dgm:pt modelId="{10530EC5-5DBF-4397-8596-C07E562F463D}" type="pres">
      <dgm:prSet presAssocID="{4E44FDC1-5E71-465A-BD53-1645BA127098}" presName="ParentBackground1" presStyleCnt="0"/>
      <dgm:spPr/>
    </dgm:pt>
    <dgm:pt modelId="{B09123A4-711F-4E56-A8B3-87E10EB2FA68}" type="pres">
      <dgm:prSet presAssocID="{4E44FDC1-5E71-465A-BD53-1645BA127098}" presName="ParentBackground" presStyleLbl="fgAcc1" presStyleIdx="2" presStyleCnt="3"/>
      <dgm:spPr/>
    </dgm:pt>
    <dgm:pt modelId="{34907728-A2B0-4497-87FB-3502DD6C3025}" type="pres">
      <dgm:prSet presAssocID="{4E44FDC1-5E71-465A-BD53-1645BA127098}" presName="Parent1" presStyleLbl="revTx" presStyleIdx="0" presStyleCnt="0">
        <dgm:presLayoutVars>
          <dgm:chMax val="1"/>
          <dgm:chPref val="1"/>
          <dgm:bulletEnabled val="1"/>
        </dgm:presLayoutVars>
      </dgm:prSet>
      <dgm:spPr/>
    </dgm:pt>
  </dgm:ptLst>
  <dgm:cxnLst>
    <dgm:cxn modelId="{9E35A618-735B-4D97-BDC1-4CE14759DC04}" type="presOf" srcId="{69E7C775-7F85-447F-8886-C58DCC1442E0}" destId="{299DAB8F-4F06-411A-937E-C5DA492DF085}" srcOrd="0" destOrd="0" presId="urn:microsoft.com/office/officeart/2011/layout/CircleProcess"/>
    <dgm:cxn modelId="{2D3E9A1E-72AB-4615-84F7-A710284E0FA9}" type="presOf" srcId="{7E18810D-9EBA-4364-A4DF-5C0C7F227A05}" destId="{C1808417-11EE-4AFB-92C4-50815990ED65}" srcOrd="1" destOrd="0" presId="urn:microsoft.com/office/officeart/2011/layout/CircleProcess"/>
    <dgm:cxn modelId="{7DF2D930-C2F6-4B8B-BBF0-7C3D77A45F26}" srcId="{6480D449-C9F7-46E0-9DA8-BD342D650CC9}" destId="{4E44FDC1-5E71-465A-BD53-1645BA127098}" srcOrd="0" destOrd="0" parTransId="{55C4B7ED-D4D7-4E33-9838-12BE5CB6DE2D}" sibTransId="{5E40086C-B03D-414E-AAB5-F438718801DC}"/>
    <dgm:cxn modelId="{E7907644-901A-4683-AB0B-F022F974F68A}" type="presOf" srcId="{69E7C775-7F85-447F-8886-C58DCC1442E0}" destId="{51DEBC35-ECF6-45A4-BCC4-80115182F33A}" srcOrd="1" destOrd="0" presId="urn:microsoft.com/office/officeart/2011/layout/CircleProcess"/>
    <dgm:cxn modelId="{D09B1A6B-4F44-405B-9604-DFB87D4982FE}" srcId="{6480D449-C9F7-46E0-9DA8-BD342D650CC9}" destId="{7E18810D-9EBA-4364-A4DF-5C0C7F227A05}" srcOrd="2" destOrd="0" parTransId="{E685BACF-A4FA-4609-8FA4-D1C37B4A9C41}" sibTransId="{8E0C107B-2043-47A9-BE93-E23BEA8A839E}"/>
    <dgm:cxn modelId="{6CE0377A-2FBA-4BBC-96F5-D0E98D3F117F}" type="presOf" srcId="{7E18810D-9EBA-4364-A4DF-5C0C7F227A05}" destId="{27F737B0-ED73-49E5-81DB-9F6146A09592}" srcOrd="0" destOrd="0" presId="urn:microsoft.com/office/officeart/2011/layout/CircleProcess"/>
    <dgm:cxn modelId="{193412A7-F2B0-4795-94C2-9F2E923F4110}" type="presOf" srcId="{6480D449-C9F7-46E0-9DA8-BD342D650CC9}" destId="{7264DDD3-D4D4-4C67-8A93-7DBDCDAC8681}" srcOrd="0" destOrd="0" presId="urn:microsoft.com/office/officeart/2011/layout/CircleProcess"/>
    <dgm:cxn modelId="{7EE837B0-72B5-4A7A-AB42-596D908D66D1}" srcId="{6480D449-C9F7-46E0-9DA8-BD342D650CC9}" destId="{69E7C775-7F85-447F-8886-C58DCC1442E0}" srcOrd="1" destOrd="0" parTransId="{BD796333-6399-4B0D-AF18-7BB3B3AC1513}" sibTransId="{4D847AD9-401A-471C-88E9-65115C1A52F0}"/>
    <dgm:cxn modelId="{79EB67E9-2BF4-46EC-AD28-57CA41241315}" type="presOf" srcId="{4E44FDC1-5E71-465A-BD53-1645BA127098}" destId="{34907728-A2B0-4497-87FB-3502DD6C3025}" srcOrd="1" destOrd="0" presId="urn:microsoft.com/office/officeart/2011/layout/CircleProcess"/>
    <dgm:cxn modelId="{DDD977F9-795C-407C-A7D0-6A1823CB33FF}" type="presOf" srcId="{4E44FDC1-5E71-465A-BD53-1645BA127098}" destId="{B09123A4-711F-4E56-A8B3-87E10EB2FA68}" srcOrd="0" destOrd="0" presId="urn:microsoft.com/office/officeart/2011/layout/CircleProcess"/>
    <dgm:cxn modelId="{EDDAA02B-5EA1-4E1B-A3DB-EE36FBB9BB1E}" type="presParOf" srcId="{7264DDD3-D4D4-4C67-8A93-7DBDCDAC8681}" destId="{0CD5F23D-A199-4FD7-B695-3464CC0D0CDC}" srcOrd="0" destOrd="0" presId="urn:microsoft.com/office/officeart/2011/layout/CircleProcess"/>
    <dgm:cxn modelId="{B46C08D2-D67F-4E65-ACDA-F8536C439ED4}" type="presParOf" srcId="{0CD5F23D-A199-4FD7-B695-3464CC0D0CDC}" destId="{E65765FD-1A3F-4AEB-9F9B-F2DBEBB51DAA}" srcOrd="0" destOrd="0" presId="urn:microsoft.com/office/officeart/2011/layout/CircleProcess"/>
    <dgm:cxn modelId="{B6C185AC-8CB0-407C-BEF6-14CB105547BC}" type="presParOf" srcId="{7264DDD3-D4D4-4C67-8A93-7DBDCDAC8681}" destId="{D3FC0161-71E6-498F-B82A-674EDDBCC6EB}" srcOrd="1" destOrd="0" presId="urn:microsoft.com/office/officeart/2011/layout/CircleProcess"/>
    <dgm:cxn modelId="{7D58E9AB-2C5B-4C71-AE80-FFA43656A95C}" type="presParOf" srcId="{D3FC0161-71E6-498F-B82A-674EDDBCC6EB}" destId="{27F737B0-ED73-49E5-81DB-9F6146A09592}" srcOrd="0" destOrd="0" presId="urn:microsoft.com/office/officeart/2011/layout/CircleProcess"/>
    <dgm:cxn modelId="{1E639E90-27C7-422F-96CC-D528E9589519}" type="presParOf" srcId="{7264DDD3-D4D4-4C67-8A93-7DBDCDAC8681}" destId="{C1808417-11EE-4AFB-92C4-50815990ED65}" srcOrd="2" destOrd="0" presId="urn:microsoft.com/office/officeart/2011/layout/CircleProcess"/>
    <dgm:cxn modelId="{94D997EE-62D1-4B2F-831A-7B7686B3DEBD}" type="presParOf" srcId="{7264DDD3-D4D4-4C67-8A93-7DBDCDAC8681}" destId="{FBD835DB-1B6F-4BE8-AAFE-19EBA6303862}" srcOrd="3" destOrd="0" presId="urn:microsoft.com/office/officeart/2011/layout/CircleProcess"/>
    <dgm:cxn modelId="{3F6DD1CE-A4A2-4988-880F-29E839DE0F6F}" type="presParOf" srcId="{FBD835DB-1B6F-4BE8-AAFE-19EBA6303862}" destId="{98A49ED2-3E0E-45B1-956B-012123ECB0E7}" srcOrd="0" destOrd="0" presId="urn:microsoft.com/office/officeart/2011/layout/CircleProcess"/>
    <dgm:cxn modelId="{69397DE0-1F3D-45DB-9F90-A7209BE1FFE1}" type="presParOf" srcId="{7264DDD3-D4D4-4C67-8A93-7DBDCDAC8681}" destId="{9EF1C530-7C0E-4315-9005-C241F010B525}" srcOrd="4" destOrd="0" presId="urn:microsoft.com/office/officeart/2011/layout/CircleProcess"/>
    <dgm:cxn modelId="{9A5C6676-2F75-498E-8517-7FA42739C345}" type="presParOf" srcId="{9EF1C530-7C0E-4315-9005-C241F010B525}" destId="{299DAB8F-4F06-411A-937E-C5DA492DF085}" srcOrd="0" destOrd="0" presId="urn:microsoft.com/office/officeart/2011/layout/CircleProcess"/>
    <dgm:cxn modelId="{315A397F-A983-4264-831E-D03D83E7B27A}" type="presParOf" srcId="{7264DDD3-D4D4-4C67-8A93-7DBDCDAC8681}" destId="{51DEBC35-ECF6-45A4-BCC4-80115182F33A}" srcOrd="5" destOrd="0" presId="urn:microsoft.com/office/officeart/2011/layout/CircleProcess"/>
    <dgm:cxn modelId="{6211C0FF-7CF5-4A47-A0C7-80C3630DA1D1}" type="presParOf" srcId="{7264DDD3-D4D4-4C67-8A93-7DBDCDAC8681}" destId="{93B4F447-9E07-4824-BECD-6A529415A835}" srcOrd="6" destOrd="0" presId="urn:microsoft.com/office/officeart/2011/layout/CircleProcess"/>
    <dgm:cxn modelId="{1FCE40A5-90CC-4C21-9A69-BED42775B419}" type="presParOf" srcId="{93B4F447-9E07-4824-BECD-6A529415A835}" destId="{1DDC0A53-EC89-4959-95BD-44F28DB1EDE9}" srcOrd="0" destOrd="0" presId="urn:microsoft.com/office/officeart/2011/layout/CircleProcess"/>
    <dgm:cxn modelId="{5FDA3561-1E6C-459E-952A-6E979AAAD594}" type="presParOf" srcId="{7264DDD3-D4D4-4C67-8A93-7DBDCDAC8681}" destId="{10530EC5-5DBF-4397-8596-C07E562F463D}" srcOrd="7" destOrd="0" presId="urn:microsoft.com/office/officeart/2011/layout/CircleProcess"/>
    <dgm:cxn modelId="{5F1FD4C0-2CCE-45FA-B41F-D6F35F07820C}" type="presParOf" srcId="{10530EC5-5DBF-4397-8596-C07E562F463D}" destId="{B09123A4-711F-4E56-A8B3-87E10EB2FA68}" srcOrd="0" destOrd="0" presId="urn:microsoft.com/office/officeart/2011/layout/CircleProcess"/>
    <dgm:cxn modelId="{50C5D147-2A32-4E48-AFB3-4DFD8F0E7997}" type="presParOf" srcId="{7264DDD3-D4D4-4C67-8A93-7DBDCDAC8681}" destId="{34907728-A2B0-4497-87FB-3502DD6C3025}"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5FC4C21-5AE4-46F4-98FC-C2CA6109265C}" type="doc">
      <dgm:prSet loTypeId="urn:microsoft.com/office/officeart/2009/layout/CircleArrowProcess" loCatId="process" qsTypeId="urn:microsoft.com/office/officeart/2005/8/quickstyle/simple1" qsCatId="simple" csTypeId="urn:microsoft.com/office/officeart/2005/8/colors/colorful1" csCatId="colorful" phldr="1"/>
      <dgm:spPr/>
      <dgm:t>
        <a:bodyPr/>
        <a:lstStyle/>
        <a:p>
          <a:endParaRPr lang="en-CA"/>
        </a:p>
      </dgm:t>
    </dgm:pt>
    <dgm:pt modelId="{B92F5D00-0777-4CA6-9C7A-F57AACCB8BC9}">
      <dgm:prSet phldrT="[Text]"/>
      <dgm:spPr/>
      <dgm:t>
        <a:bodyPr/>
        <a:lstStyle/>
        <a:p>
          <a:r>
            <a:rPr lang="en-CA" b="1" u="none" strike="noStrike" dirty="0">
              <a:effectLst/>
              <a:uFillTx/>
              <a:latin typeface="Calibri"/>
              <a:cs typeface="Roboto Mono"/>
            </a:rPr>
            <a:t>Resistance to Change</a:t>
          </a:r>
          <a:endParaRPr lang="en-CA" dirty="0"/>
        </a:p>
      </dgm:t>
    </dgm:pt>
    <dgm:pt modelId="{509BD98D-C6C8-4DF1-BE93-C043B21ADA16}" type="parTrans" cxnId="{BF07B957-BB46-49CA-A493-6814E694146B}">
      <dgm:prSet/>
      <dgm:spPr/>
      <dgm:t>
        <a:bodyPr/>
        <a:lstStyle/>
        <a:p>
          <a:endParaRPr lang="en-CA"/>
        </a:p>
      </dgm:t>
    </dgm:pt>
    <dgm:pt modelId="{A75342E9-D868-44C4-A14F-647443698E61}" type="sibTrans" cxnId="{BF07B957-BB46-49CA-A493-6814E694146B}">
      <dgm:prSet/>
      <dgm:spPr/>
      <dgm:t>
        <a:bodyPr/>
        <a:lstStyle/>
        <a:p>
          <a:endParaRPr lang="en-CA"/>
        </a:p>
      </dgm:t>
    </dgm:pt>
    <dgm:pt modelId="{F56B6FB3-1BED-4D9B-AF2D-E6516FC78D0E}">
      <dgm:prSet phldrT="[Text]"/>
      <dgm:spPr/>
      <dgm:t>
        <a:bodyPr/>
        <a:lstStyle/>
        <a:p>
          <a:r>
            <a:rPr lang="en-CA" b="1" u="none" strike="noStrike" dirty="0">
              <a:effectLst/>
              <a:uFillTx/>
              <a:latin typeface="Calibri"/>
              <a:cs typeface="Roboto Mono"/>
            </a:rPr>
            <a:t>Poor communication</a:t>
          </a:r>
          <a:endParaRPr lang="en-CA" dirty="0"/>
        </a:p>
      </dgm:t>
    </dgm:pt>
    <dgm:pt modelId="{37CF3EE4-6114-4317-8019-0461B881C473}" type="parTrans" cxnId="{75CB18F5-1B36-4913-9EC7-A408D7C96560}">
      <dgm:prSet/>
      <dgm:spPr/>
      <dgm:t>
        <a:bodyPr/>
        <a:lstStyle/>
        <a:p>
          <a:endParaRPr lang="en-CA"/>
        </a:p>
      </dgm:t>
    </dgm:pt>
    <dgm:pt modelId="{5E1549CD-0536-47C9-B669-04798DE5A461}" type="sibTrans" cxnId="{75CB18F5-1B36-4913-9EC7-A408D7C96560}">
      <dgm:prSet/>
      <dgm:spPr/>
      <dgm:t>
        <a:bodyPr/>
        <a:lstStyle/>
        <a:p>
          <a:endParaRPr lang="en-CA"/>
        </a:p>
      </dgm:t>
    </dgm:pt>
    <dgm:pt modelId="{ADE9CD87-6AE5-49C8-8F7C-4258613883A1}">
      <dgm:prSet phldrT="[Text]"/>
      <dgm:spPr/>
      <dgm:t>
        <a:bodyPr/>
        <a:lstStyle/>
        <a:p>
          <a:r>
            <a:rPr lang="en-CA" b="1" u="none" strike="noStrike" dirty="0">
              <a:effectLst/>
              <a:uFillTx/>
              <a:latin typeface="Calibri"/>
              <a:cs typeface="Roboto Mono"/>
            </a:rPr>
            <a:t>Lack of impact measurement</a:t>
          </a:r>
          <a:endParaRPr lang="en-CA" dirty="0"/>
        </a:p>
      </dgm:t>
    </dgm:pt>
    <dgm:pt modelId="{D842CDAE-53A2-47ED-B710-D94DDE82863F}" type="parTrans" cxnId="{EC6DEF6B-7B41-4DA0-A7B7-AB6D064FB621}">
      <dgm:prSet/>
      <dgm:spPr/>
      <dgm:t>
        <a:bodyPr/>
        <a:lstStyle/>
        <a:p>
          <a:endParaRPr lang="en-CA"/>
        </a:p>
      </dgm:t>
    </dgm:pt>
    <dgm:pt modelId="{C4FCE8E0-EB65-4614-A9A5-922F78E5D684}" type="sibTrans" cxnId="{EC6DEF6B-7B41-4DA0-A7B7-AB6D064FB621}">
      <dgm:prSet/>
      <dgm:spPr/>
      <dgm:t>
        <a:bodyPr/>
        <a:lstStyle/>
        <a:p>
          <a:endParaRPr lang="en-CA"/>
        </a:p>
      </dgm:t>
    </dgm:pt>
    <dgm:pt modelId="{79EB5C0D-9D3B-473D-B754-3D1FA296A726}" type="pres">
      <dgm:prSet presAssocID="{A5FC4C21-5AE4-46F4-98FC-C2CA6109265C}" presName="Name0" presStyleCnt="0">
        <dgm:presLayoutVars>
          <dgm:chMax val="7"/>
          <dgm:chPref val="7"/>
          <dgm:dir/>
          <dgm:animLvl val="lvl"/>
        </dgm:presLayoutVars>
      </dgm:prSet>
      <dgm:spPr/>
    </dgm:pt>
    <dgm:pt modelId="{93986638-7BDA-4360-BFBE-5AB5AE6AF697}" type="pres">
      <dgm:prSet presAssocID="{B92F5D00-0777-4CA6-9C7A-F57AACCB8BC9}" presName="Accent1" presStyleCnt="0"/>
      <dgm:spPr/>
    </dgm:pt>
    <dgm:pt modelId="{F8E7A6C8-A1F9-45E6-B293-C84C034F7602}" type="pres">
      <dgm:prSet presAssocID="{B92F5D00-0777-4CA6-9C7A-F57AACCB8BC9}" presName="Accent" presStyleLbl="node1" presStyleIdx="0" presStyleCnt="3"/>
      <dgm:spPr/>
    </dgm:pt>
    <dgm:pt modelId="{1BD3A15B-538E-4774-B534-5AA61EA74F5D}" type="pres">
      <dgm:prSet presAssocID="{B92F5D00-0777-4CA6-9C7A-F57AACCB8BC9}" presName="Parent1" presStyleLbl="revTx" presStyleIdx="0" presStyleCnt="3">
        <dgm:presLayoutVars>
          <dgm:chMax val="1"/>
          <dgm:chPref val="1"/>
          <dgm:bulletEnabled val="1"/>
        </dgm:presLayoutVars>
      </dgm:prSet>
      <dgm:spPr/>
    </dgm:pt>
    <dgm:pt modelId="{22607AD9-30D9-4F85-950A-1E86EC2CA903}" type="pres">
      <dgm:prSet presAssocID="{F56B6FB3-1BED-4D9B-AF2D-E6516FC78D0E}" presName="Accent2" presStyleCnt="0"/>
      <dgm:spPr/>
    </dgm:pt>
    <dgm:pt modelId="{1BAB8064-F000-457F-95BF-AB0384ECB115}" type="pres">
      <dgm:prSet presAssocID="{F56B6FB3-1BED-4D9B-AF2D-E6516FC78D0E}" presName="Accent" presStyleLbl="node1" presStyleIdx="1" presStyleCnt="3"/>
      <dgm:spPr/>
    </dgm:pt>
    <dgm:pt modelId="{FFCC89A2-3E01-480E-984C-1CBC375FE90B}" type="pres">
      <dgm:prSet presAssocID="{F56B6FB3-1BED-4D9B-AF2D-E6516FC78D0E}" presName="Parent2" presStyleLbl="revTx" presStyleIdx="1" presStyleCnt="3">
        <dgm:presLayoutVars>
          <dgm:chMax val="1"/>
          <dgm:chPref val="1"/>
          <dgm:bulletEnabled val="1"/>
        </dgm:presLayoutVars>
      </dgm:prSet>
      <dgm:spPr/>
    </dgm:pt>
    <dgm:pt modelId="{30C290D0-68F0-4AE4-8070-6B7193927721}" type="pres">
      <dgm:prSet presAssocID="{ADE9CD87-6AE5-49C8-8F7C-4258613883A1}" presName="Accent3" presStyleCnt="0"/>
      <dgm:spPr/>
    </dgm:pt>
    <dgm:pt modelId="{03966BDB-6A46-48EE-933C-DDA794672BC3}" type="pres">
      <dgm:prSet presAssocID="{ADE9CD87-6AE5-49C8-8F7C-4258613883A1}" presName="Accent" presStyleLbl="node1" presStyleIdx="2" presStyleCnt="3"/>
      <dgm:spPr/>
    </dgm:pt>
    <dgm:pt modelId="{E3A82F3C-E39E-431F-8EB9-F8D5DDC26BA7}" type="pres">
      <dgm:prSet presAssocID="{ADE9CD87-6AE5-49C8-8F7C-4258613883A1}" presName="Parent3" presStyleLbl="revTx" presStyleIdx="2" presStyleCnt="3">
        <dgm:presLayoutVars>
          <dgm:chMax val="1"/>
          <dgm:chPref val="1"/>
          <dgm:bulletEnabled val="1"/>
        </dgm:presLayoutVars>
      </dgm:prSet>
      <dgm:spPr/>
    </dgm:pt>
  </dgm:ptLst>
  <dgm:cxnLst>
    <dgm:cxn modelId="{ECD5D444-C9B1-45CF-92E4-AA38C351FBFF}" type="presOf" srcId="{ADE9CD87-6AE5-49C8-8F7C-4258613883A1}" destId="{E3A82F3C-E39E-431F-8EB9-F8D5DDC26BA7}" srcOrd="0" destOrd="0" presId="urn:microsoft.com/office/officeart/2009/layout/CircleArrowProcess"/>
    <dgm:cxn modelId="{EC6DEF6B-7B41-4DA0-A7B7-AB6D064FB621}" srcId="{A5FC4C21-5AE4-46F4-98FC-C2CA6109265C}" destId="{ADE9CD87-6AE5-49C8-8F7C-4258613883A1}" srcOrd="2" destOrd="0" parTransId="{D842CDAE-53A2-47ED-B710-D94DDE82863F}" sibTransId="{C4FCE8E0-EB65-4614-A9A5-922F78E5D684}"/>
    <dgm:cxn modelId="{BF07B957-BB46-49CA-A493-6814E694146B}" srcId="{A5FC4C21-5AE4-46F4-98FC-C2CA6109265C}" destId="{B92F5D00-0777-4CA6-9C7A-F57AACCB8BC9}" srcOrd="0" destOrd="0" parTransId="{509BD98D-C6C8-4DF1-BE93-C043B21ADA16}" sibTransId="{A75342E9-D868-44C4-A14F-647443698E61}"/>
    <dgm:cxn modelId="{2EB9EE83-3D54-4666-A234-D890A39392E9}" type="presOf" srcId="{B92F5D00-0777-4CA6-9C7A-F57AACCB8BC9}" destId="{1BD3A15B-538E-4774-B534-5AA61EA74F5D}" srcOrd="0" destOrd="0" presId="urn:microsoft.com/office/officeart/2009/layout/CircleArrowProcess"/>
    <dgm:cxn modelId="{A0DE63E0-2D92-46BF-9BDF-33CD17D282C2}" type="presOf" srcId="{F56B6FB3-1BED-4D9B-AF2D-E6516FC78D0E}" destId="{FFCC89A2-3E01-480E-984C-1CBC375FE90B}" srcOrd="0" destOrd="0" presId="urn:microsoft.com/office/officeart/2009/layout/CircleArrowProcess"/>
    <dgm:cxn modelId="{2F9328EA-3DFC-4592-8DD8-6BBE9C6D8ECC}" type="presOf" srcId="{A5FC4C21-5AE4-46F4-98FC-C2CA6109265C}" destId="{79EB5C0D-9D3B-473D-B754-3D1FA296A726}" srcOrd="0" destOrd="0" presId="urn:microsoft.com/office/officeart/2009/layout/CircleArrowProcess"/>
    <dgm:cxn modelId="{75CB18F5-1B36-4913-9EC7-A408D7C96560}" srcId="{A5FC4C21-5AE4-46F4-98FC-C2CA6109265C}" destId="{F56B6FB3-1BED-4D9B-AF2D-E6516FC78D0E}" srcOrd="1" destOrd="0" parTransId="{37CF3EE4-6114-4317-8019-0461B881C473}" sibTransId="{5E1549CD-0536-47C9-B669-04798DE5A461}"/>
    <dgm:cxn modelId="{7FE130BD-AF7C-4F6A-ABCF-25E2D5DABB65}" type="presParOf" srcId="{79EB5C0D-9D3B-473D-B754-3D1FA296A726}" destId="{93986638-7BDA-4360-BFBE-5AB5AE6AF697}" srcOrd="0" destOrd="0" presId="urn:microsoft.com/office/officeart/2009/layout/CircleArrowProcess"/>
    <dgm:cxn modelId="{9F005353-28EE-4A31-A6BC-D184A04DFD12}" type="presParOf" srcId="{93986638-7BDA-4360-BFBE-5AB5AE6AF697}" destId="{F8E7A6C8-A1F9-45E6-B293-C84C034F7602}" srcOrd="0" destOrd="0" presId="urn:microsoft.com/office/officeart/2009/layout/CircleArrowProcess"/>
    <dgm:cxn modelId="{BC099502-653C-4B82-930E-F18D64E7491F}" type="presParOf" srcId="{79EB5C0D-9D3B-473D-B754-3D1FA296A726}" destId="{1BD3A15B-538E-4774-B534-5AA61EA74F5D}" srcOrd="1" destOrd="0" presId="urn:microsoft.com/office/officeart/2009/layout/CircleArrowProcess"/>
    <dgm:cxn modelId="{0BDDB205-76BB-4A94-9F35-053A18617CF1}" type="presParOf" srcId="{79EB5C0D-9D3B-473D-B754-3D1FA296A726}" destId="{22607AD9-30D9-4F85-950A-1E86EC2CA903}" srcOrd="2" destOrd="0" presId="urn:microsoft.com/office/officeart/2009/layout/CircleArrowProcess"/>
    <dgm:cxn modelId="{44F935B1-334C-4E0B-8C87-31750ED424E6}" type="presParOf" srcId="{22607AD9-30D9-4F85-950A-1E86EC2CA903}" destId="{1BAB8064-F000-457F-95BF-AB0384ECB115}" srcOrd="0" destOrd="0" presId="urn:microsoft.com/office/officeart/2009/layout/CircleArrowProcess"/>
    <dgm:cxn modelId="{C306F7E7-DEC4-4BD2-BCDF-5754532EA7DA}" type="presParOf" srcId="{79EB5C0D-9D3B-473D-B754-3D1FA296A726}" destId="{FFCC89A2-3E01-480E-984C-1CBC375FE90B}" srcOrd="3" destOrd="0" presId="urn:microsoft.com/office/officeart/2009/layout/CircleArrowProcess"/>
    <dgm:cxn modelId="{3D586D6F-F570-48F9-914C-2F530F351E22}" type="presParOf" srcId="{79EB5C0D-9D3B-473D-B754-3D1FA296A726}" destId="{30C290D0-68F0-4AE4-8070-6B7193927721}" srcOrd="4" destOrd="0" presId="urn:microsoft.com/office/officeart/2009/layout/CircleArrowProcess"/>
    <dgm:cxn modelId="{8E728C10-8CFE-46C5-A478-0D49846363BA}" type="presParOf" srcId="{30C290D0-68F0-4AE4-8070-6B7193927721}" destId="{03966BDB-6A46-48EE-933C-DDA794672BC3}" srcOrd="0" destOrd="0" presId="urn:microsoft.com/office/officeart/2009/layout/CircleArrowProcess"/>
    <dgm:cxn modelId="{E1B1165A-FEC0-45E4-A67C-318D1AA4272F}" type="presParOf" srcId="{79EB5C0D-9D3B-473D-B754-3D1FA296A726}" destId="{E3A82F3C-E39E-431F-8EB9-F8D5DDC26BA7}" srcOrd="5"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49880A-8022-4445-9573-C96BB7CFC4AC}">
      <dsp:nvSpPr>
        <dsp:cNvPr id="0" name=""/>
        <dsp:cNvSpPr/>
      </dsp:nvSpPr>
      <dsp:spPr>
        <a:xfrm rot="5400000">
          <a:off x="5004159" y="-2101841"/>
          <a:ext cx="645052" cy="5013351"/>
        </a:xfrm>
        <a:prstGeom prst="round2SameRect">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Building training programs focused on behaviors linked to the brand</a:t>
          </a:r>
          <a:endParaRPr lang="en-CA" sz="1100" b="1" kern="1200" dirty="0">
            <a:solidFill>
              <a:schemeClr val="tx1"/>
            </a:solidFill>
            <a:latin typeface="Times New Roman" panose="02020603050405020304" pitchFamily="18" charset="0"/>
            <a:cs typeface="Times New Roman" panose="02020603050405020304" pitchFamily="18" charset="0"/>
          </a:endParaRP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Developing employee skills in line with the brand identity</a:t>
          </a: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Enhancing organizational culture through development programs</a:t>
          </a:r>
        </a:p>
      </dsp:txBody>
      <dsp:txXfrm rot="-5400000">
        <a:off x="2820010" y="113797"/>
        <a:ext cx="4981862" cy="582074"/>
      </dsp:txXfrm>
    </dsp:sp>
    <dsp:sp modelId="{85AA787F-0142-4C1B-97EF-0FC4985C2042}">
      <dsp:nvSpPr>
        <dsp:cNvPr id="0" name=""/>
        <dsp:cNvSpPr/>
      </dsp:nvSpPr>
      <dsp:spPr>
        <a:xfrm>
          <a:off x="0" y="1676"/>
          <a:ext cx="2820009" cy="806315"/>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CA" sz="1400" b="1" i="0" kern="1200" dirty="0">
              <a:solidFill>
                <a:schemeClr val="tx1"/>
              </a:solidFill>
              <a:latin typeface="Times New Roman" panose="02020603050405020304" pitchFamily="18" charset="0"/>
              <a:cs typeface="Times New Roman" panose="02020603050405020304" pitchFamily="18" charset="0"/>
            </a:rPr>
            <a:t>Training and Development Programs</a:t>
          </a:r>
          <a:endParaRPr lang="en-CA" sz="1400" b="1" kern="1200" dirty="0">
            <a:solidFill>
              <a:schemeClr val="tx1"/>
            </a:solidFill>
            <a:latin typeface="Times New Roman" panose="02020603050405020304" pitchFamily="18" charset="0"/>
            <a:cs typeface="Times New Roman" panose="02020603050405020304" pitchFamily="18" charset="0"/>
          </a:endParaRPr>
        </a:p>
      </dsp:txBody>
      <dsp:txXfrm>
        <a:off x="39361" y="41037"/>
        <a:ext cx="2741287" cy="727593"/>
      </dsp:txXfrm>
    </dsp:sp>
    <dsp:sp modelId="{FCFEAEAF-F6D3-4C41-A359-4732E296255F}">
      <dsp:nvSpPr>
        <dsp:cNvPr id="0" name=""/>
        <dsp:cNvSpPr/>
      </dsp:nvSpPr>
      <dsp:spPr>
        <a:xfrm rot="5400000">
          <a:off x="5004159" y="-1255209"/>
          <a:ext cx="645052" cy="5013351"/>
        </a:xfrm>
        <a:prstGeom prst="round2SameRect">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Collaborating with marketing departments to ensure message consistency</a:t>
          </a:r>
          <a:endParaRPr lang="en-CA" sz="1100" b="1" kern="1200" dirty="0">
            <a:solidFill>
              <a:schemeClr val="tx1"/>
            </a:solidFill>
            <a:latin typeface="Times New Roman" panose="02020603050405020304" pitchFamily="18" charset="0"/>
            <a:cs typeface="Times New Roman" panose="02020603050405020304" pitchFamily="18" charset="0"/>
          </a:endParaRP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Aligning internal communications with the external brand identity</a:t>
          </a: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Ensuring a harmonious experience between customers and employees</a:t>
          </a:r>
        </a:p>
      </dsp:txBody>
      <dsp:txXfrm rot="-5400000">
        <a:off x="2820010" y="960429"/>
        <a:ext cx="4981862" cy="582074"/>
      </dsp:txXfrm>
    </dsp:sp>
    <dsp:sp modelId="{24DE66B2-C836-4B83-B937-51ADCEE8DDD4}">
      <dsp:nvSpPr>
        <dsp:cNvPr id="0" name=""/>
        <dsp:cNvSpPr/>
      </dsp:nvSpPr>
      <dsp:spPr>
        <a:xfrm>
          <a:off x="0" y="848308"/>
          <a:ext cx="2820009" cy="806315"/>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CA" sz="1400" b="1" i="0" kern="1200" dirty="0">
              <a:solidFill>
                <a:schemeClr val="tx1"/>
              </a:solidFill>
              <a:latin typeface="Times New Roman" panose="02020603050405020304" pitchFamily="18" charset="0"/>
              <a:cs typeface="Times New Roman" panose="02020603050405020304" pitchFamily="18" charset="0"/>
            </a:rPr>
            <a:t>Collaboration with Marketing Departments</a:t>
          </a:r>
          <a:endParaRPr lang="en-CA" sz="1400" b="1" kern="1200" dirty="0">
            <a:solidFill>
              <a:schemeClr val="tx1"/>
            </a:solidFill>
            <a:latin typeface="Times New Roman" panose="02020603050405020304" pitchFamily="18" charset="0"/>
            <a:cs typeface="Times New Roman" panose="02020603050405020304" pitchFamily="18" charset="0"/>
          </a:endParaRPr>
        </a:p>
      </dsp:txBody>
      <dsp:txXfrm>
        <a:off x="39361" y="887669"/>
        <a:ext cx="2741287" cy="727593"/>
      </dsp:txXfrm>
    </dsp:sp>
    <dsp:sp modelId="{56E2F09C-F4A3-47BE-8CA8-647FBB59757C}">
      <dsp:nvSpPr>
        <dsp:cNvPr id="0" name=""/>
        <dsp:cNvSpPr/>
      </dsp:nvSpPr>
      <dsp:spPr>
        <a:xfrm rot="5400000">
          <a:off x="5004159" y="-408577"/>
          <a:ext cx="645052" cy="5013351"/>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Designing onboarding programs that instill the brand identity</a:t>
          </a:r>
          <a:endParaRPr lang="en-CA" sz="1100" b="1" kern="1200" dirty="0">
            <a:solidFill>
              <a:schemeClr val="tx1"/>
            </a:solidFill>
            <a:latin typeface="Times New Roman" panose="02020603050405020304" pitchFamily="18" charset="0"/>
            <a:cs typeface="Times New Roman" panose="02020603050405020304" pitchFamily="18" charset="0"/>
          </a:endParaRP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Reinforcing brand affiliation from day one</a:t>
          </a: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Linking recruitment procedures with corporate brand values</a:t>
          </a:r>
        </a:p>
      </dsp:txBody>
      <dsp:txXfrm rot="-5400000">
        <a:off x="2820010" y="1807061"/>
        <a:ext cx="4981862" cy="582074"/>
      </dsp:txXfrm>
    </dsp:sp>
    <dsp:sp modelId="{7C5E4115-104C-4729-AA47-E8402FC7E0BD}">
      <dsp:nvSpPr>
        <dsp:cNvPr id="0" name=""/>
        <dsp:cNvSpPr/>
      </dsp:nvSpPr>
      <dsp:spPr>
        <a:xfrm>
          <a:off x="0" y="1694939"/>
          <a:ext cx="2820009" cy="806315"/>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CA" sz="1400" b="1" i="0" kern="1200" dirty="0">
              <a:solidFill>
                <a:schemeClr val="tx1"/>
              </a:solidFill>
              <a:latin typeface="Times New Roman" panose="02020603050405020304" pitchFamily="18" charset="0"/>
              <a:cs typeface="Times New Roman" panose="02020603050405020304" pitchFamily="18" charset="0"/>
            </a:rPr>
            <a:t>Onboarding Programs</a:t>
          </a:r>
          <a:endParaRPr lang="en-CA" sz="1400" b="1" kern="1200" dirty="0">
            <a:solidFill>
              <a:schemeClr val="tx1"/>
            </a:solidFill>
            <a:latin typeface="Times New Roman" panose="02020603050405020304" pitchFamily="18" charset="0"/>
            <a:cs typeface="Times New Roman" panose="02020603050405020304" pitchFamily="18" charset="0"/>
          </a:endParaRPr>
        </a:p>
      </dsp:txBody>
      <dsp:txXfrm>
        <a:off x="39361" y="1734300"/>
        <a:ext cx="2741287" cy="727593"/>
      </dsp:txXfrm>
    </dsp:sp>
    <dsp:sp modelId="{A980F2B3-9798-410E-895E-F3C994101578}">
      <dsp:nvSpPr>
        <dsp:cNvPr id="0" name=""/>
        <dsp:cNvSpPr/>
      </dsp:nvSpPr>
      <dsp:spPr>
        <a:xfrm rot="5400000">
          <a:off x="5004159" y="438054"/>
          <a:ext cx="645052" cy="5013351"/>
        </a:xfrm>
        <a:prstGeom prst="round2SameRect">
          <a:avLst/>
        </a:prstGeom>
        <a:solidFill>
          <a:schemeClr val="accent5">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Redesigning reward systems to align with corporate values</a:t>
          </a:r>
          <a:endParaRPr lang="en-CA" sz="1100" b="1" kern="1200" dirty="0">
            <a:solidFill>
              <a:schemeClr val="tx1"/>
            </a:solidFill>
            <a:latin typeface="Times New Roman" panose="02020603050405020304" pitchFamily="18" charset="0"/>
            <a:cs typeface="Times New Roman" panose="02020603050405020304" pitchFamily="18" charset="0"/>
          </a:endParaRP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Developing recognition systems that reinforce brand behaviors</a:t>
          </a:r>
        </a:p>
        <a:p>
          <a:pPr marL="57150" lvl="1" indent="-57150" algn="l" defTabSz="488950">
            <a:lnSpc>
              <a:spcPct val="90000"/>
            </a:lnSpc>
            <a:spcBef>
              <a:spcPct val="0"/>
            </a:spcBef>
            <a:spcAft>
              <a:spcPct val="15000"/>
            </a:spcAft>
            <a:buChar char="•"/>
          </a:pPr>
          <a:r>
            <a:rPr lang="en-US" sz="1100" b="1" i="0" kern="1200" dirty="0">
              <a:solidFill>
                <a:schemeClr val="tx1"/>
              </a:solidFill>
              <a:latin typeface="Times New Roman" panose="02020603050405020304" pitchFamily="18" charset="0"/>
              <a:cs typeface="Times New Roman" panose="02020603050405020304" pitchFamily="18" charset="0"/>
            </a:rPr>
            <a:t>Linking incentives to performance that aligns with the brand identity</a:t>
          </a:r>
        </a:p>
      </dsp:txBody>
      <dsp:txXfrm rot="-5400000">
        <a:off x="2820010" y="2653693"/>
        <a:ext cx="4981862" cy="582074"/>
      </dsp:txXfrm>
    </dsp:sp>
    <dsp:sp modelId="{30E6F57E-743D-4B78-A01D-54F982A59DCA}">
      <dsp:nvSpPr>
        <dsp:cNvPr id="0" name=""/>
        <dsp:cNvSpPr/>
      </dsp:nvSpPr>
      <dsp:spPr>
        <a:xfrm>
          <a:off x="0" y="2541571"/>
          <a:ext cx="2820009" cy="806315"/>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90000"/>
            </a:lnSpc>
            <a:spcBef>
              <a:spcPct val="0"/>
            </a:spcBef>
            <a:spcAft>
              <a:spcPct val="35000"/>
            </a:spcAft>
            <a:buNone/>
          </a:pPr>
          <a:r>
            <a:rPr lang="en-CA" sz="1400" b="1" i="0" kern="1200" dirty="0">
              <a:solidFill>
                <a:schemeClr val="tx1"/>
              </a:solidFill>
              <a:latin typeface="Times New Roman" panose="02020603050405020304" pitchFamily="18" charset="0"/>
              <a:cs typeface="Times New Roman" panose="02020603050405020304" pitchFamily="18" charset="0"/>
            </a:rPr>
            <a:t>Reward and Recognition Systems</a:t>
          </a:r>
          <a:endParaRPr lang="en-CA" sz="1400" b="1" kern="1200" dirty="0">
            <a:solidFill>
              <a:schemeClr val="tx1"/>
            </a:solidFill>
            <a:latin typeface="Times New Roman" panose="02020603050405020304" pitchFamily="18" charset="0"/>
            <a:cs typeface="Times New Roman" panose="02020603050405020304" pitchFamily="18" charset="0"/>
          </a:endParaRPr>
        </a:p>
      </dsp:txBody>
      <dsp:txXfrm>
        <a:off x="39361" y="2580932"/>
        <a:ext cx="2741287" cy="7275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FFEF34-F0AF-448F-A70B-478422378DE5}">
      <dsp:nvSpPr>
        <dsp:cNvPr id="0" name=""/>
        <dsp:cNvSpPr/>
      </dsp:nvSpPr>
      <dsp:spPr>
        <a:xfrm>
          <a:off x="890360" y="0"/>
          <a:ext cx="4315279" cy="4315279"/>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AB3860-CA1E-4FA5-B7A1-0D8070F67CBA}">
      <dsp:nvSpPr>
        <dsp:cNvPr id="0" name=""/>
        <dsp:cNvSpPr/>
      </dsp:nvSpPr>
      <dsp:spPr>
        <a:xfrm>
          <a:off x="1300312" y="409951"/>
          <a:ext cx="1682958" cy="168295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en-US" sz="2000" b="1" kern="1200" dirty="0">
              <a:solidFill>
                <a:schemeClr val="bg1"/>
              </a:solidFill>
              <a:latin typeface="Times New Roman" panose="02020603050405020304" pitchFamily="18" charset="0"/>
              <a:cs typeface="Times New Roman" panose="02020603050405020304" pitchFamily="18" charset="0"/>
            </a:rPr>
            <a:t>Separate</a:t>
          </a:r>
          <a:r>
            <a:rPr lang="en-US" sz="1400" b="1" kern="1200" dirty="0">
              <a:latin typeface="Times New Roman" panose="02020603050405020304" pitchFamily="18" charset="0"/>
              <a:cs typeface="Times New Roman" panose="02020603050405020304" pitchFamily="18" charset="0"/>
            </a:rPr>
            <a:t> 
I can do my job, but I don't have an emotional attachment to the company</a:t>
          </a:r>
          <a:endParaRPr lang="en-CA" sz="1700" kern="1200" dirty="0">
            <a:latin typeface="Times New Roman" panose="02020603050405020304" pitchFamily="18" charset="0"/>
            <a:cs typeface="Times New Roman" panose="02020603050405020304" pitchFamily="18" charset="0"/>
          </a:endParaRPr>
        </a:p>
      </dsp:txBody>
      <dsp:txXfrm>
        <a:off x="1382467" y="492106"/>
        <a:ext cx="1518648" cy="1518648"/>
      </dsp:txXfrm>
    </dsp:sp>
    <dsp:sp modelId="{79FE9489-BDF7-48ED-9ECA-1389D5CF221B}">
      <dsp:nvSpPr>
        <dsp:cNvPr id="0" name=""/>
        <dsp:cNvSpPr/>
      </dsp:nvSpPr>
      <dsp:spPr>
        <a:xfrm>
          <a:off x="3112729" y="409951"/>
          <a:ext cx="1682958" cy="168295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en-US" sz="1600" b="1" kern="1200" dirty="0">
              <a:solidFill>
                <a:srgbClr val="FF0000"/>
              </a:solidFill>
              <a:latin typeface="Times New Roman" panose="02020603050405020304" pitchFamily="18" charset="0"/>
              <a:cs typeface="Times New Roman" panose="02020603050405020304" pitchFamily="18" charset="0"/>
            </a:rPr>
            <a:t>Most Effective 
I am very dedicated and able to work and perform to the best of my ability</a:t>
          </a:r>
          <a:endParaRPr lang="en-CA" sz="1800" kern="1200" dirty="0">
            <a:solidFill>
              <a:schemeClr val="accent1">
                <a:lumMod val="50000"/>
              </a:schemeClr>
            </a:solidFill>
            <a:latin typeface="Times New Roman" panose="02020603050405020304" pitchFamily="18" charset="0"/>
            <a:cs typeface="Times New Roman" panose="02020603050405020304" pitchFamily="18" charset="0"/>
          </a:endParaRPr>
        </a:p>
      </dsp:txBody>
      <dsp:txXfrm>
        <a:off x="3194884" y="492106"/>
        <a:ext cx="1518648" cy="1518648"/>
      </dsp:txXfrm>
    </dsp:sp>
    <dsp:sp modelId="{BA9BABB7-250D-4FE4-B291-24CABF0ED03F}">
      <dsp:nvSpPr>
        <dsp:cNvPr id="0" name=""/>
        <dsp:cNvSpPr/>
      </dsp:nvSpPr>
      <dsp:spPr>
        <a:xfrm>
          <a:off x="1300312" y="2222368"/>
          <a:ext cx="1682958" cy="168295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Least effective </a:t>
          </a:r>
          <a:r>
            <a:rPr lang="en-US" sz="1400" b="1" kern="1200" dirty="0">
              <a:latin typeface="Times New Roman" panose="02020603050405020304" pitchFamily="18" charset="0"/>
              <a:cs typeface="Times New Roman" panose="02020603050405020304" pitchFamily="18" charset="0"/>
            </a:rPr>
            <a:t>
I am not dedicated, I am not able to work, and I do not achieve my full potential at work</a:t>
          </a:r>
          <a:endParaRPr lang="en-CA" sz="1800" kern="1200" dirty="0">
            <a:latin typeface="Times New Roman" panose="02020603050405020304" pitchFamily="18" charset="0"/>
            <a:cs typeface="Times New Roman" panose="02020603050405020304" pitchFamily="18" charset="0"/>
          </a:endParaRPr>
        </a:p>
      </dsp:txBody>
      <dsp:txXfrm>
        <a:off x="1382467" y="2304523"/>
        <a:ext cx="1518648" cy="1518648"/>
      </dsp:txXfrm>
    </dsp:sp>
    <dsp:sp modelId="{052FA562-8602-4D1E-BD55-30E936B99B92}">
      <dsp:nvSpPr>
        <dsp:cNvPr id="0" name=""/>
        <dsp:cNvSpPr/>
      </dsp:nvSpPr>
      <dsp:spPr>
        <a:xfrm>
          <a:off x="3112729" y="2222368"/>
          <a:ext cx="1682958" cy="168295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Frustrating</a:t>
          </a:r>
          <a:r>
            <a:rPr lang="en-US" sz="1400" b="1" kern="1200" dirty="0">
              <a:latin typeface="Times New Roman" panose="02020603050405020304" pitchFamily="18" charset="0"/>
              <a:cs typeface="Times New Roman" panose="02020603050405020304" pitchFamily="18" charset="0"/>
            </a:rPr>
            <a:t>
I am dedicated but I face obstacles that prevent me from doing a good job</a:t>
          </a:r>
          <a:endParaRPr lang="en-CA" sz="1700" kern="1200" dirty="0">
            <a:latin typeface="Times New Roman" panose="02020603050405020304" pitchFamily="18" charset="0"/>
            <a:cs typeface="Times New Roman" panose="02020603050405020304" pitchFamily="18" charset="0"/>
          </a:endParaRPr>
        </a:p>
      </dsp:txBody>
      <dsp:txXfrm>
        <a:off x="3194884" y="2304523"/>
        <a:ext cx="1518648" cy="15186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5765FD-1A3F-4AEB-9F9B-F2DBEBB51DAA}">
      <dsp:nvSpPr>
        <dsp:cNvPr id="0" name=""/>
        <dsp:cNvSpPr/>
      </dsp:nvSpPr>
      <dsp:spPr>
        <a:xfrm>
          <a:off x="4449880" y="633185"/>
          <a:ext cx="1677292" cy="167760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F737B0-ED73-49E5-81DB-9F6146A09592}">
      <dsp:nvSpPr>
        <dsp:cNvPr id="0" name=""/>
        <dsp:cNvSpPr/>
      </dsp:nvSpPr>
      <dsp:spPr>
        <a:xfrm>
          <a:off x="4505571" y="689115"/>
          <a:ext cx="1565909" cy="1565742"/>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kern="1200" dirty="0">
              <a:effectLst/>
              <a:latin typeface="Times New Roman" panose="02020603050405020304" pitchFamily="18" charset="0"/>
              <a:ea typeface="MS Mincho" panose="02020609040205080304" pitchFamily="49" charset="-128"/>
              <a:cs typeface="Arial" panose="020B0604020202020204" pitchFamily="34" charset="0"/>
            </a:rPr>
            <a:t>- Providing feedback channels and moral and material rewards.</a:t>
          </a:r>
          <a:endParaRPr lang="en-CA" sz="1300" b="1" kern="1200" dirty="0"/>
        </a:p>
      </dsp:txBody>
      <dsp:txXfrm>
        <a:off x="4729429" y="912834"/>
        <a:ext cx="1118194" cy="1118303"/>
      </dsp:txXfrm>
    </dsp:sp>
    <dsp:sp modelId="{98A49ED2-3E0E-45B1-956B-012123ECB0E7}">
      <dsp:nvSpPr>
        <dsp:cNvPr id="0" name=""/>
        <dsp:cNvSpPr/>
      </dsp:nvSpPr>
      <dsp:spPr>
        <a:xfrm rot="2700000">
          <a:off x="2718370" y="635213"/>
          <a:ext cx="1673252" cy="1673252"/>
        </a:xfrm>
        <a:prstGeom prst="teardrop">
          <a:avLst>
            <a:gd name="adj" fmla="val 10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9DAB8F-4F06-411A-937E-C5DA492DF085}">
      <dsp:nvSpPr>
        <dsp:cNvPr id="0" name=""/>
        <dsp:cNvSpPr/>
      </dsp:nvSpPr>
      <dsp:spPr>
        <a:xfrm>
          <a:off x="2772042" y="689115"/>
          <a:ext cx="1565909" cy="1565742"/>
        </a:xfrm>
        <a:prstGeom prst="ellipse">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kern="1200" dirty="0">
              <a:effectLst/>
              <a:latin typeface="Times New Roman" panose="02020603050405020304" pitchFamily="18" charset="0"/>
              <a:ea typeface="MS Mincho" panose="02020609040205080304" pitchFamily="49" charset="-128"/>
              <a:cs typeface="Arial" panose="020B0604020202020204" pitchFamily="34" charset="0"/>
            </a:rPr>
            <a:t>- Enhance a sense of belonging and importance.</a:t>
          </a:r>
          <a:endParaRPr lang="en-CA" sz="1300" b="1" kern="1200" dirty="0"/>
        </a:p>
      </dsp:txBody>
      <dsp:txXfrm>
        <a:off x="2995899" y="912834"/>
        <a:ext cx="1118194" cy="1118303"/>
      </dsp:txXfrm>
    </dsp:sp>
    <dsp:sp modelId="{1DDC0A53-EC89-4959-95BD-44F28DB1EDE9}">
      <dsp:nvSpPr>
        <dsp:cNvPr id="0" name=""/>
        <dsp:cNvSpPr/>
      </dsp:nvSpPr>
      <dsp:spPr>
        <a:xfrm rot="2700000">
          <a:off x="984841" y="635213"/>
          <a:ext cx="1673252" cy="1673252"/>
        </a:xfrm>
        <a:prstGeom prst="teardrop">
          <a:avLst>
            <a:gd name="adj" fmla="val 10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9123A4-711F-4E56-A8B3-87E10EB2FA68}">
      <dsp:nvSpPr>
        <dsp:cNvPr id="0" name=""/>
        <dsp:cNvSpPr/>
      </dsp:nvSpPr>
      <dsp:spPr>
        <a:xfrm>
          <a:off x="1038512" y="689115"/>
          <a:ext cx="1565909" cy="1565742"/>
        </a:xfrm>
        <a:prstGeom prst="ellipse">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kern="1200" dirty="0">
              <a:effectLst/>
              <a:latin typeface="Times New Roman" panose="02020603050405020304" pitchFamily="18" charset="0"/>
              <a:ea typeface="MS Mincho" panose="02020609040205080304" pitchFamily="49" charset="-128"/>
              <a:cs typeface="Arial" panose="020B0604020202020204" pitchFamily="34" charset="0"/>
            </a:rPr>
            <a:t>- Increased clarity of the role and tasks related to the value of the </a:t>
          </a:r>
          <a:r>
            <a:rPr lang="en-CA" sz="1300" b="1" kern="1200" dirty="0">
              <a:effectLst/>
              <a:latin typeface="Times New Roman" panose="02020603050405020304" pitchFamily="18" charset="0"/>
              <a:ea typeface="MS Mincho" panose="02020609040205080304" pitchFamily="49" charset="-128"/>
              <a:cs typeface="Arial" panose="020B0604020202020204" pitchFamily="34" charset="0"/>
            </a:rPr>
            <a:t>brand</a:t>
          </a:r>
          <a:endParaRPr lang="en-CA" sz="1300" b="1" kern="1200" dirty="0"/>
        </a:p>
      </dsp:txBody>
      <dsp:txXfrm>
        <a:off x="1262369" y="912834"/>
        <a:ext cx="1118194" cy="11183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E7A6C8-A1F9-45E6-B293-C84C034F7602}">
      <dsp:nvSpPr>
        <dsp:cNvPr id="0" name=""/>
        <dsp:cNvSpPr/>
      </dsp:nvSpPr>
      <dsp:spPr>
        <a:xfrm>
          <a:off x="2807805" y="0"/>
          <a:ext cx="1591960" cy="1592203"/>
        </a:xfrm>
        <a:prstGeom prst="circularArrow">
          <a:avLst>
            <a:gd name="adj1" fmla="val 10980"/>
            <a:gd name="adj2" fmla="val 1142322"/>
            <a:gd name="adj3" fmla="val 4500000"/>
            <a:gd name="adj4" fmla="val 10800000"/>
            <a:gd name="adj5" fmla="val 125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D3A15B-538E-4774-B534-5AA61EA74F5D}">
      <dsp:nvSpPr>
        <dsp:cNvPr id="0" name=""/>
        <dsp:cNvSpPr/>
      </dsp:nvSpPr>
      <dsp:spPr>
        <a:xfrm>
          <a:off x="3159681" y="574833"/>
          <a:ext cx="884621" cy="442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CA" sz="1000" b="1" u="none" strike="noStrike" kern="1200" dirty="0">
              <a:effectLst/>
              <a:uFillTx/>
              <a:latin typeface="Calibri"/>
              <a:cs typeface="Roboto Mono"/>
            </a:rPr>
            <a:t>Resistance to Change</a:t>
          </a:r>
          <a:endParaRPr lang="en-CA" sz="1000" kern="1200" dirty="0"/>
        </a:p>
      </dsp:txBody>
      <dsp:txXfrm>
        <a:off x="3159681" y="574833"/>
        <a:ext cx="884621" cy="442205"/>
      </dsp:txXfrm>
    </dsp:sp>
    <dsp:sp modelId="{1BAB8064-F000-457F-95BF-AB0384ECB115}">
      <dsp:nvSpPr>
        <dsp:cNvPr id="0" name=""/>
        <dsp:cNvSpPr/>
      </dsp:nvSpPr>
      <dsp:spPr>
        <a:xfrm>
          <a:off x="2365644" y="914838"/>
          <a:ext cx="1591960" cy="1592203"/>
        </a:xfrm>
        <a:prstGeom prst="leftCircularArrow">
          <a:avLst>
            <a:gd name="adj1" fmla="val 10980"/>
            <a:gd name="adj2" fmla="val 1142322"/>
            <a:gd name="adj3" fmla="val 6300000"/>
            <a:gd name="adj4" fmla="val 18900000"/>
            <a:gd name="adj5" fmla="val 125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CC89A2-3E01-480E-984C-1CBC375FE90B}">
      <dsp:nvSpPr>
        <dsp:cNvPr id="0" name=""/>
        <dsp:cNvSpPr/>
      </dsp:nvSpPr>
      <dsp:spPr>
        <a:xfrm>
          <a:off x="2719313" y="1494964"/>
          <a:ext cx="884621" cy="442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CA" sz="1000" b="1" u="none" strike="noStrike" kern="1200" dirty="0">
              <a:effectLst/>
              <a:uFillTx/>
              <a:latin typeface="Calibri"/>
              <a:cs typeface="Roboto Mono"/>
            </a:rPr>
            <a:t>Poor communication</a:t>
          </a:r>
          <a:endParaRPr lang="en-CA" sz="1000" kern="1200" dirty="0"/>
        </a:p>
      </dsp:txBody>
      <dsp:txXfrm>
        <a:off x="2719313" y="1494964"/>
        <a:ext cx="884621" cy="442205"/>
      </dsp:txXfrm>
    </dsp:sp>
    <dsp:sp modelId="{03966BDB-6A46-48EE-933C-DDA794672BC3}">
      <dsp:nvSpPr>
        <dsp:cNvPr id="0" name=""/>
        <dsp:cNvSpPr/>
      </dsp:nvSpPr>
      <dsp:spPr>
        <a:xfrm>
          <a:off x="2921111" y="1939153"/>
          <a:ext cx="1367740" cy="1368289"/>
        </a:xfrm>
        <a:prstGeom prst="blockArc">
          <a:avLst>
            <a:gd name="adj1" fmla="val 13500000"/>
            <a:gd name="adj2" fmla="val 10800000"/>
            <a:gd name="adj3" fmla="val 1274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A82F3C-E39E-431F-8EB9-F8D5DDC26BA7}">
      <dsp:nvSpPr>
        <dsp:cNvPr id="0" name=""/>
        <dsp:cNvSpPr/>
      </dsp:nvSpPr>
      <dsp:spPr>
        <a:xfrm>
          <a:off x="3161774" y="2416417"/>
          <a:ext cx="884621" cy="442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CA" sz="1000" b="1" u="none" strike="noStrike" kern="1200" dirty="0">
              <a:effectLst/>
              <a:uFillTx/>
              <a:latin typeface="Calibri"/>
              <a:cs typeface="Roboto Mono"/>
            </a:rPr>
            <a:t>Lack of impact measurement</a:t>
          </a:r>
          <a:endParaRPr lang="en-CA" sz="1000" kern="1200" dirty="0"/>
        </a:p>
      </dsp:txBody>
      <dsp:txXfrm>
        <a:off x="3161774" y="2416417"/>
        <a:ext cx="884621" cy="44220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144BDA-BF80-40F8-995C-9486308CA148}" type="datetimeFigureOut">
              <a:rPr lang="en-CA" smtClean="0"/>
              <a:t>2025-12-06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4BABE5-5463-48AB-A1C6-621DE4F14560}" type="slidenum">
              <a:rPr lang="en-CA" smtClean="0"/>
              <a:t>‹#›</a:t>
            </a:fld>
            <a:endParaRPr lang="en-CA"/>
          </a:p>
        </p:txBody>
      </p:sp>
    </p:spTree>
    <p:extLst>
      <p:ext uri="{BB962C8B-B14F-4D97-AF65-F5344CB8AC3E}">
        <p14:creationId xmlns:p14="http://schemas.microsoft.com/office/powerpoint/2010/main" val="3455359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495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6645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4910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Content Placeholder 2"/>
          <p:cNvSpPr>
            <a:spLocks noGrp="1"/>
          </p:cNvSpPr>
          <p:nvPr>
            <p:ph sz="half" idx="1"/>
          </p:nvPr>
        </p:nvSpPr>
        <p:spPr>
          <a:xfrm>
            <a:off x="628650" y="1369219"/>
            <a:ext cx="3886200" cy="3263504"/>
          </a:xfrm>
        </p:spPr>
        <p:txBody>
          <a:bodyPr/>
          <a:lstStyle>
            <a:lvl1pPr algn="l" rtl="0">
              <a:defRPr/>
            </a:lvl1pPr>
            <a:lvl2pPr algn="l" rtl="0">
              <a:defRPr/>
            </a:lvl2pPr>
            <a:lvl3pPr algn="l" rtl="0">
              <a:defRPr/>
            </a:lvl3pPr>
            <a:lvl4pPr algn="l" rtl="0">
              <a:defRPr/>
            </a:lvl4pPr>
            <a:lvl5pPr algn="l" rtl="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369219"/>
            <a:ext cx="3886200" cy="3263504"/>
          </a:xfrm>
        </p:spPr>
        <p:txBody>
          <a:bodyPr/>
          <a:lstStyle>
            <a:lvl1pPr algn="l" rtl="0">
              <a:defRPr/>
            </a:lvl1pPr>
            <a:lvl2pPr algn="l" rtl="0">
              <a:defRPr/>
            </a:lvl2pPr>
            <a:lvl3pPr algn="l" rtl="0">
              <a:defRPr/>
            </a:lvl3pPr>
            <a:lvl4pPr algn="l" rtl="0">
              <a:defRPr/>
            </a:lvl4pPr>
            <a:lvl5pPr algn="l" rtl="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0126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7285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
        <p:nvSpPr>
          <p:cNvPr id="6" name="Rectangle 5">
            <a:extLst>
              <a:ext uri="{FF2B5EF4-FFF2-40B4-BE49-F238E27FC236}">
                <a16:creationId xmlns:a16="http://schemas.microsoft.com/office/drawing/2014/main" id="{C336D8CF-BBEF-4980-BFB9-BB2BC4BAFA29}"/>
              </a:ext>
            </a:extLst>
          </p:cNvPr>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59EC755-F4F5-48EB-A1CB-AAE39C031317}"/>
              </a:ext>
            </a:extLst>
          </p:cNvPr>
          <p:cNvSpPr txBox="1"/>
          <p:nvPr userDrawn="1"/>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E551258B-B705-4D52-B7F9-6DCE1FCEA9F3}"/>
              </a:ext>
            </a:extLst>
          </p:cNvPr>
          <p:cNvSpPr txBox="1"/>
          <p:nvPr userDrawn="1"/>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spTree>
    <p:extLst>
      <p:ext uri="{BB962C8B-B14F-4D97-AF65-F5344CB8AC3E}">
        <p14:creationId xmlns:p14="http://schemas.microsoft.com/office/powerpoint/2010/main" val="3411821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9239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2894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0237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3246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862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51435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209220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447198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7719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842963"/>
            <a:ext cx="7452360" cy="3457575"/>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3056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2"/>
            <a:ext cx="6554513" cy="51435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r>
              <a:rPr lang="en-US"/>
              <a:t>Click icon to add picture</a:t>
            </a:r>
            <a:endParaRPr lang="id-ID"/>
          </a:p>
        </p:txBody>
      </p:sp>
    </p:spTree>
    <p:extLst>
      <p:ext uri="{BB962C8B-B14F-4D97-AF65-F5344CB8AC3E}">
        <p14:creationId xmlns:p14="http://schemas.microsoft.com/office/powerpoint/2010/main" val="243782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3" name="PlaceHolder 1"/>
          <p:cNvSpPr>
            <a:spLocks noGrp="1"/>
          </p:cNvSpPr>
          <p:nvPr>
            <p:ph type="body"/>
          </p:nvPr>
        </p:nvSpPr>
        <p:spPr>
          <a:xfrm>
            <a:off x="5805360" y="1317240"/>
            <a:ext cx="2831400" cy="2647800"/>
          </a:xfrm>
          <a:prstGeom prst="rect">
            <a:avLst/>
          </a:prstGeom>
          <a:noFill/>
          <a:ln w="19080">
            <a:solidFill>
              <a:schemeClr val="dk2"/>
            </a:solidFill>
            <a:round/>
          </a:ln>
        </p:spPr>
        <p:txBody>
          <a:bodyPr lIns="90000" tIns="45000" rIns="90000" bIns="45000" anchor="t">
            <a:normAutofit fontScale="32500" lnSpcReduction="19999"/>
          </a:bodyPr>
          <a:lstStyle/>
          <a:p>
            <a:pPr marL="432000" indent="-324000">
              <a:spcBef>
                <a:spcPts val="1417"/>
              </a:spcBef>
              <a:buClr>
                <a:srgbClr val="000000"/>
              </a:buClr>
              <a:buSzPct val="45000"/>
              <a:buFont typeface="Wingdings" charset="2"/>
              <a:buChar char=""/>
            </a:pPr>
            <a:r>
              <a:rPr lang="fr-FR" sz="18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8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8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8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Seventh Outline Level</a:t>
            </a:r>
          </a:p>
        </p:txBody>
      </p:sp>
      <p:sp>
        <p:nvSpPr>
          <p:cNvPr id="4" name="PlaceHolder 2"/>
          <p:cNvSpPr>
            <a:spLocks noGrp="1"/>
          </p:cNvSpPr>
          <p:nvPr>
            <p:ph type="title"/>
          </p:nvPr>
        </p:nvSpPr>
        <p:spPr>
          <a:xfrm>
            <a:off x="606960" y="849600"/>
            <a:ext cx="5060520" cy="2462040"/>
          </a:xfrm>
          <a:prstGeom prst="rect">
            <a:avLst/>
          </a:prstGeom>
          <a:noFill/>
          <a:ln w="0">
            <a:noFill/>
          </a:ln>
        </p:spPr>
        <p:txBody>
          <a:bodyPr lIns="91440" tIns="91440" rIns="91440" bIns="91440" anchor="t">
            <a:noAutofit/>
          </a:bodyPr>
          <a:lstStyle/>
          <a:p>
            <a:pPr indent="0">
              <a:buNone/>
            </a:pPr>
            <a:r>
              <a:rPr lang="fr-FR" sz="5600" b="0" u="none" strike="noStrike">
                <a:solidFill>
                  <a:schemeClr val="dk1"/>
                </a:solidFill>
                <a:effectLst/>
                <a:uFillTx/>
                <a:latin typeface="Arial"/>
              </a:rPr>
              <a:t>Click to edit the title text format</a:t>
            </a:r>
          </a:p>
        </p:txBody>
      </p:sp>
    </p:spTree>
    <p:extLst>
      <p:ext uri="{BB962C8B-B14F-4D97-AF65-F5344CB8AC3E}">
        <p14:creationId xmlns:p14="http://schemas.microsoft.com/office/powerpoint/2010/main" val="19633725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TITLE_AND_BODY">
    <p:spTree>
      <p:nvGrpSpPr>
        <p:cNvPr id="1" name=""/>
        <p:cNvGrpSpPr/>
        <p:nvPr/>
      </p:nvGrpSpPr>
      <p:grpSpPr>
        <a:xfrm>
          <a:off x="0" y="0"/>
          <a:ext cx="0" cy="0"/>
          <a:chOff x="0" y="0"/>
          <a:chExt cx="0" cy="0"/>
        </a:xfrm>
      </p:grpSpPr>
      <p:sp>
        <p:nvSpPr>
          <p:cNvPr id="77" name="PlaceHolder 1"/>
          <p:cNvSpPr>
            <a:spLocks noGrp="1"/>
          </p:cNvSpPr>
          <p:nvPr>
            <p:ph type="title"/>
          </p:nvPr>
        </p:nvSpPr>
        <p:spPr>
          <a:xfrm>
            <a:off x="720000" y="444960"/>
            <a:ext cx="7703640" cy="572400"/>
          </a:xfrm>
          <a:prstGeom prst="rect">
            <a:avLst/>
          </a:prstGeom>
          <a:noFill/>
          <a:ln w="0">
            <a:noFill/>
          </a:ln>
        </p:spPr>
        <p:txBody>
          <a:bodyPr lIns="91440" tIns="91440" rIns="91440" bIns="91440" anchor="t">
            <a:noAutofit/>
          </a:bodyPr>
          <a:lstStyle/>
          <a:p>
            <a:pPr indent="0">
              <a:buNone/>
            </a:pPr>
            <a:r>
              <a:rPr lang="fr-FR" sz="2600" b="0" u="none" strike="noStrike">
                <a:solidFill>
                  <a:schemeClr val="dk1"/>
                </a:solidFill>
                <a:effectLst/>
                <a:uFillTx/>
                <a:latin typeface="Arial"/>
              </a:rPr>
              <a:t>Click to edit the title text format</a:t>
            </a:r>
          </a:p>
        </p:txBody>
      </p:sp>
      <p:sp>
        <p:nvSpPr>
          <p:cNvPr id="78" name="PlaceHolder 2"/>
          <p:cNvSpPr>
            <a:spLocks noGrp="1"/>
          </p:cNvSpPr>
          <p:nvPr>
            <p:ph type="body"/>
          </p:nvPr>
        </p:nvSpPr>
        <p:spPr>
          <a:xfrm>
            <a:off x="720000" y="1152360"/>
            <a:ext cx="7703640" cy="3416040"/>
          </a:xfrm>
          <a:prstGeom prst="rect">
            <a:avLst/>
          </a:prstGeom>
          <a:noFill/>
          <a:ln w="0">
            <a:noFill/>
          </a:ln>
        </p:spPr>
        <p:txBody>
          <a:bodyPr lIns="91440" tIns="91440" rIns="91440" bIns="91440" anchor="t">
            <a:noAutofit/>
          </a:bodyPr>
          <a:lstStyle/>
          <a:p>
            <a:pPr marL="432000" indent="-324000">
              <a:spcBef>
                <a:spcPts val="1417"/>
              </a:spcBef>
              <a:buClr>
                <a:srgbClr val="000000"/>
              </a:buClr>
              <a:buSzPct val="45000"/>
              <a:buFont typeface="Wingdings" charset="2"/>
              <a:buChar char=""/>
            </a:pPr>
            <a:r>
              <a:rPr lang="fr-FR" sz="12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2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2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2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200" b="0" u="none" strike="noStrike">
                <a:solidFill>
                  <a:srgbClr val="000000"/>
                </a:solidFill>
                <a:effectLst/>
                <a:uFillTx/>
                <a:latin typeface="Arial"/>
              </a:rPr>
              <a:t>Seventh Outline Level</a:t>
            </a:r>
          </a:p>
        </p:txBody>
      </p:sp>
    </p:spTree>
    <p:extLst>
      <p:ext uri="{BB962C8B-B14F-4D97-AF65-F5344CB8AC3E}">
        <p14:creationId xmlns:p14="http://schemas.microsoft.com/office/powerpoint/2010/main" val="21972946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SECTION_HEADER">
    <p:spTree>
      <p:nvGrpSpPr>
        <p:cNvPr id="1" name=""/>
        <p:cNvGrpSpPr/>
        <p:nvPr/>
      </p:nvGrpSpPr>
      <p:grpSpPr>
        <a:xfrm>
          <a:off x="0" y="0"/>
          <a:ext cx="0" cy="0"/>
          <a:chOff x="0" y="0"/>
          <a:chExt cx="0" cy="0"/>
        </a:xfrm>
      </p:grpSpPr>
      <p:sp>
        <p:nvSpPr>
          <p:cNvPr id="62" name="PlaceHolder 1"/>
          <p:cNvSpPr>
            <a:spLocks noGrp="1"/>
          </p:cNvSpPr>
          <p:nvPr>
            <p:ph type="title"/>
          </p:nvPr>
        </p:nvSpPr>
        <p:spPr>
          <a:xfrm>
            <a:off x="1860480" y="1532520"/>
            <a:ext cx="3458520" cy="1520640"/>
          </a:xfrm>
          <a:prstGeom prst="rect">
            <a:avLst/>
          </a:prstGeom>
          <a:noFill/>
          <a:ln w="0">
            <a:noFill/>
          </a:ln>
        </p:spPr>
        <p:txBody>
          <a:bodyPr lIns="91440" tIns="91440" rIns="91440" bIns="91440" anchor="ctr">
            <a:noAutofit/>
          </a:bodyPr>
          <a:lstStyle>
            <a:lvl1pPr algn="r" rtl="1">
              <a:defRPr/>
            </a:lvl1pPr>
          </a:lstStyle>
          <a:p>
            <a:pPr indent="0">
              <a:buNone/>
            </a:pPr>
            <a:r>
              <a:rPr lang="fr-FR" sz="4000" b="0" u="none" strike="noStrike" dirty="0">
                <a:solidFill>
                  <a:schemeClr val="dk1"/>
                </a:solidFill>
                <a:effectLst/>
                <a:uFillTx/>
                <a:latin typeface="Arial"/>
              </a:rPr>
              <a:t>Click to </a:t>
            </a:r>
            <a:r>
              <a:rPr lang="fr-FR" sz="4000" b="0" u="none" strike="noStrike" dirty="0" err="1">
                <a:solidFill>
                  <a:schemeClr val="dk1"/>
                </a:solidFill>
                <a:effectLst/>
                <a:uFillTx/>
                <a:latin typeface="Arial"/>
              </a:rPr>
              <a:t>edit</a:t>
            </a:r>
            <a:r>
              <a:rPr lang="fr-FR" sz="4000" b="0" u="none" strike="noStrike" dirty="0">
                <a:solidFill>
                  <a:schemeClr val="dk1"/>
                </a:solidFill>
                <a:effectLst/>
                <a:uFillTx/>
                <a:latin typeface="Arial"/>
              </a:rPr>
              <a:t> the </a:t>
            </a:r>
            <a:r>
              <a:rPr lang="fr-FR" sz="4000" b="0" u="none" strike="noStrike" dirty="0" err="1">
                <a:solidFill>
                  <a:schemeClr val="dk1"/>
                </a:solidFill>
                <a:effectLst/>
                <a:uFillTx/>
                <a:latin typeface="Arial"/>
              </a:rPr>
              <a:t>title</a:t>
            </a:r>
            <a:r>
              <a:rPr lang="fr-FR" sz="4000" b="0" u="none" strike="noStrike" dirty="0">
                <a:solidFill>
                  <a:schemeClr val="dk1"/>
                </a:solidFill>
                <a:effectLst/>
                <a:uFillTx/>
                <a:latin typeface="Arial"/>
              </a:rPr>
              <a:t> </a:t>
            </a:r>
            <a:r>
              <a:rPr lang="fr-FR" sz="4000" b="0" u="none" strike="noStrike" dirty="0" err="1">
                <a:solidFill>
                  <a:schemeClr val="dk1"/>
                </a:solidFill>
                <a:effectLst/>
                <a:uFillTx/>
                <a:latin typeface="Arial"/>
              </a:rPr>
              <a:t>text</a:t>
            </a:r>
            <a:r>
              <a:rPr lang="fr-FR" sz="4000" b="0" u="none" strike="noStrike" dirty="0">
                <a:solidFill>
                  <a:schemeClr val="dk1"/>
                </a:solidFill>
                <a:effectLst/>
                <a:uFillTx/>
                <a:latin typeface="Arial"/>
              </a:rPr>
              <a:t> format</a:t>
            </a:r>
          </a:p>
        </p:txBody>
      </p:sp>
      <p:sp>
        <p:nvSpPr>
          <p:cNvPr id="63" name="PlaceHolder 2"/>
          <p:cNvSpPr>
            <a:spLocks noGrp="1"/>
          </p:cNvSpPr>
          <p:nvPr>
            <p:ph type="title"/>
          </p:nvPr>
        </p:nvSpPr>
        <p:spPr>
          <a:xfrm>
            <a:off x="779760" y="1910880"/>
            <a:ext cx="777960" cy="763920"/>
          </a:xfrm>
          <a:prstGeom prst="rect">
            <a:avLst/>
          </a:prstGeom>
          <a:noFill/>
          <a:ln w="0">
            <a:noFill/>
          </a:ln>
        </p:spPr>
        <p:txBody>
          <a:bodyPr lIns="91440" tIns="91440" rIns="91440" bIns="91440" anchor="ctr">
            <a:noAutofit/>
          </a:bodyPr>
          <a:lstStyle/>
          <a:p>
            <a:pPr indent="0" algn="ctr">
              <a:lnSpc>
                <a:spcPct val="100000"/>
              </a:lnSpc>
              <a:buNone/>
            </a:pPr>
            <a:r>
              <a:rPr lang="fr-FR" sz="5000" b="0" u="none" strike="noStrike">
                <a:solidFill>
                  <a:schemeClr val="dk2"/>
                </a:solidFill>
                <a:effectLst/>
                <a:uFillTx/>
                <a:latin typeface="VT323"/>
                <a:ea typeface="VT323"/>
              </a:rPr>
              <a:t>xx%</a:t>
            </a:r>
            <a:endParaRPr lang="fr-FR" sz="5000" b="0" u="none" strike="noStrike">
              <a:solidFill>
                <a:schemeClr val="dk1"/>
              </a:solidFill>
              <a:effectLst/>
              <a:uFillTx/>
              <a:latin typeface="Arial"/>
            </a:endParaRPr>
          </a:p>
        </p:txBody>
      </p:sp>
      <p:sp>
        <p:nvSpPr>
          <p:cNvPr id="64" name="PlaceHolder 3"/>
          <p:cNvSpPr>
            <a:spLocks noGrp="1"/>
          </p:cNvSpPr>
          <p:nvPr>
            <p:ph type="body"/>
          </p:nvPr>
        </p:nvSpPr>
        <p:spPr>
          <a:xfrm>
            <a:off x="6387120" y="947160"/>
            <a:ext cx="2107080" cy="2067120"/>
          </a:xfrm>
          <a:prstGeom prst="rect">
            <a:avLst/>
          </a:prstGeom>
          <a:noFill/>
          <a:ln w="19080">
            <a:solidFill>
              <a:schemeClr val="dk2"/>
            </a:solidFill>
            <a:round/>
          </a:ln>
        </p:spPr>
        <p:txBody>
          <a:bodyPr lIns="90000" tIns="45000" rIns="90000" bIns="45000" anchor="t">
            <a:normAutofit fontScale="25000" lnSpcReduction="19999"/>
          </a:bodyPr>
          <a:lstStyle/>
          <a:p>
            <a:pPr marL="432000" indent="-324000">
              <a:spcBef>
                <a:spcPts val="1417"/>
              </a:spcBef>
              <a:buClr>
                <a:srgbClr val="000000"/>
              </a:buClr>
              <a:buSzPct val="45000"/>
              <a:buFont typeface="Wingdings" charset="2"/>
              <a:buChar char=""/>
            </a:pPr>
            <a:r>
              <a:rPr lang="fr-FR" sz="18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8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8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8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Seventh Outline Level</a:t>
            </a:r>
          </a:p>
        </p:txBody>
      </p:sp>
    </p:spTree>
    <p:extLst>
      <p:ext uri="{BB962C8B-B14F-4D97-AF65-F5344CB8AC3E}">
        <p14:creationId xmlns:p14="http://schemas.microsoft.com/office/powerpoint/2010/main" val="15403596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CUSTOM">
    <p:spTree>
      <p:nvGrpSpPr>
        <p:cNvPr id="1" name=""/>
        <p:cNvGrpSpPr/>
        <p:nvPr/>
      </p:nvGrpSpPr>
      <p:grpSpPr>
        <a:xfrm>
          <a:off x="0" y="0"/>
          <a:ext cx="0" cy="0"/>
          <a:chOff x="0" y="0"/>
          <a:chExt cx="0" cy="0"/>
        </a:xfrm>
      </p:grpSpPr>
      <p:sp>
        <p:nvSpPr>
          <p:cNvPr id="22" name="PlaceHolder 1"/>
          <p:cNvSpPr>
            <a:spLocks noGrp="1"/>
          </p:cNvSpPr>
          <p:nvPr>
            <p:ph type="title"/>
          </p:nvPr>
        </p:nvSpPr>
        <p:spPr>
          <a:xfrm>
            <a:off x="679320" y="794520"/>
            <a:ext cx="7866360" cy="698040"/>
          </a:xfrm>
          <a:prstGeom prst="rect">
            <a:avLst/>
          </a:prstGeom>
          <a:noFill/>
          <a:ln w="0">
            <a:noFill/>
          </a:ln>
        </p:spPr>
        <p:txBody>
          <a:bodyPr lIns="91440" tIns="91440" rIns="91440" bIns="91440" anchor="t">
            <a:noAutofit/>
          </a:bodyPr>
          <a:lstStyle>
            <a:lvl1pPr algn="r" rtl="1">
              <a:defRPr/>
            </a:lvl1pPr>
          </a:lstStyle>
          <a:p>
            <a:pPr indent="0">
              <a:buNone/>
            </a:pPr>
            <a:r>
              <a:rPr lang="fr-FR" sz="4000" b="0" u="none" strike="noStrike">
                <a:solidFill>
                  <a:schemeClr val="dk1"/>
                </a:solidFill>
                <a:effectLst/>
                <a:uFillTx/>
                <a:latin typeface="Arial"/>
              </a:rPr>
              <a:t>Click to edit the title text format</a:t>
            </a:r>
          </a:p>
        </p:txBody>
      </p:sp>
      <p:sp>
        <p:nvSpPr>
          <p:cNvPr id="24" name="PlaceHolder 2"/>
          <p:cNvSpPr>
            <a:spLocks noGrp="1"/>
          </p:cNvSpPr>
          <p:nvPr>
            <p:ph type="body"/>
          </p:nvPr>
        </p:nvSpPr>
        <p:spPr>
          <a:xfrm>
            <a:off x="457200" y="1203480"/>
            <a:ext cx="8229240" cy="2982960"/>
          </a:xfrm>
          <a:prstGeom prst="rect">
            <a:avLst/>
          </a:prstGeom>
          <a:noFill/>
          <a:ln w="0">
            <a:noFill/>
          </a:ln>
        </p:spPr>
        <p:txBody>
          <a:bodyPr lIns="0" tIns="0" rIns="0" bIns="0" anchor="t">
            <a:normAutofit/>
          </a:bodyPr>
          <a:lstStyle>
            <a:lvl1pPr algn="r" rtl="1">
              <a:defRPr/>
            </a:lvl1pPr>
            <a:lvl2pPr algn="r" rtl="1">
              <a:defRPr/>
            </a:lvl2pPr>
            <a:lvl3pPr algn="r" rtl="1">
              <a:defRPr/>
            </a:lvl3pPr>
            <a:lvl4pPr algn="r" rtl="1">
              <a:defRPr/>
            </a:lvl4pPr>
            <a:lvl5pPr algn="r" rtl="1">
              <a:defRPr/>
            </a:lvl5pPr>
            <a:lvl6pPr algn="r" rtl="1">
              <a:defRPr/>
            </a:lvl6pPr>
            <a:lvl7pPr algn="r" rtl="1">
              <a:defRPr/>
            </a:lvl7pPr>
          </a:lstStyle>
          <a:p>
            <a:pPr marL="432000" indent="-324000">
              <a:spcBef>
                <a:spcPts val="1417"/>
              </a:spcBef>
              <a:buClr>
                <a:srgbClr val="000000"/>
              </a:buClr>
              <a:buSzPct val="45000"/>
              <a:buFont typeface="Wingdings" charset="2"/>
              <a:buChar char=""/>
            </a:pPr>
            <a:r>
              <a:rPr lang="fr-FR" sz="1400" b="0" u="none" strike="noStrike" dirty="0">
                <a:solidFill>
                  <a:srgbClr val="000000"/>
                </a:solidFill>
                <a:effectLst/>
                <a:uFillTx/>
                <a:latin typeface="Arial"/>
              </a:rPr>
              <a:t>Click to </a:t>
            </a:r>
            <a:r>
              <a:rPr lang="fr-FR" sz="1400" b="0" u="none" strike="noStrike" dirty="0" err="1">
                <a:solidFill>
                  <a:srgbClr val="000000"/>
                </a:solidFill>
                <a:effectLst/>
                <a:uFillTx/>
                <a:latin typeface="Arial"/>
              </a:rPr>
              <a:t>edit</a:t>
            </a:r>
            <a:r>
              <a:rPr lang="fr-FR" sz="1400" b="0" u="none" strike="noStrike" dirty="0">
                <a:solidFill>
                  <a:srgbClr val="000000"/>
                </a:solidFill>
                <a:effectLst/>
                <a:uFillTx/>
                <a:latin typeface="Arial"/>
              </a:rPr>
              <a:t> the </a:t>
            </a:r>
            <a:r>
              <a:rPr lang="fr-FR" sz="1400" b="0" u="none" strike="noStrike" dirty="0" err="1">
                <a:solidFill>
                  <a:srgbClr val="000000"/>
                </a:solidFill>
                <a:effectLst/>
                <a:uFillTx/>
                <a:latin typeface="Arial"/>
              </a:rPr>
              <a:t>outline</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text</a:t>
            </a:r>
            <a:r>
              <a:rPr lang="fr-FR" sz="1400" b="0" u="none" strike="noStrike" dirty="0">
                <a:solidFill>
                  <a:srgbClr val="000000"/>
                </a:solidFill>
                <a:effectLst/>
                <a:uFillTx/>
                <a:latin typeface="Arial"/>
              </a:rPr>
              <a:t> format</a:t>
            </a:r>
          </a:p>
          <a:p>
            <a:pPr marL="864000" lvl="1" indent="-324000">
              <a:spcBef>
                <a:spcPts val="1134"/>
              </a:spcBef>
              <a:buClr>
                <a:srgbClr val="000000"/>
              </a:buClr>
              <a:buSzPct val="75000"/>
              <a:buFont typeface="Symbol" charset="2"/>
              <a:buChar char=""/>
            </a:pPr>
            <a:r>
              <a:rPr lang="fr-FR" sz="1400" b="0" u="none" strike="noStrike" dirty="0">
                <a:solidFill>
                  <a:srgbClr val="000000"/>
                </a:solidFill>
                <a:effectLst/>
                <a:uFillTx/>
                <a:latin typeface="Arial"/>
              </a:rPr>
              <a:t>Second </a:t>
            </a:r>
            <a:r>
              <a:rPr lang="fr-FR" sz="1400" b="0" u="none" strike="noStrike" dirty="0" err="1">
                <a:solidFill>
                  <a:srgbClr val="000000"/>
                </a:solidFill>
                <a:effectLst/>
                <a:uFillTx/>
                <a:latin typeface="Arial"/>
              </a:rPr>
              <a:t>Outline</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Level</a:t>
            </a:r>
            <a:endParaRPr lang="fr-FR" sz="1400" b="0" u="none" strike="noStrike" dirty="0">
              <a:solidFill>
                <a:srgbClr val="000000"/>
              </a:solidFill>
              <a:effectLst/>
              <a:uFillTx/>
              <a:latin typeface="Arial"/>
            </a:endParaRPr>
          </a:p>
          <a:p>
            <a:pPr marL="1296000" lvl="2" indent="-288000">
              <a:spcBef>
                <a:spcPts val="850"/>
              </a:spcBef>
              <a:buClr>
                <a:srgbClr val="000000"/>
              </a:buClr>
              <a:buSzPct val="45000"/>
              <a:buFont typeface="Wingdings" charset="2"/>
              <a:buChar char=""/>
            </a:pPr>
            <a:r>
              <a:rPr lang="fr-FR" sz="1400" b="0" u="none" strike="noStrike" dirty="0" err="1">
                <a:solidFill>
                  <a:srgbClr val="000000"/>
                </a:solidFill>
                <a:effectLst/>
                <a:uFillTx/>
                <a:latin typeface="Arial"/>
              </a:rPr>
              <a:t>Third</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Outline</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Level</a:t>
            </a:r>
            <a:endParaRPr lang="fr-FR" sz="1400" b="0" u="none" strike="noStrike" dirty="0">
              <a:solidFill>
                <a:srgbClr val="000000"/>
              </a:solidFill>
              <a:effectLst/>
              <a:uFillTx/>
              <a:latin typeface="Arial"/>
            </a:endParaRPr>
          </a:p>
          <a:p>
            <a:pPr marL="1728000" lvl="3" indent="-216000">
              <a:spcBef>
                <a:spcPts val="567"/>
              </a:spcBef>
              <a:buClr>
                <a:srgbClr val="000000"/>
              </a:buClr>
              <a:buSzPct val="75000"/>
              <a:buFont typeface="Symbol" charset="2"/>
              <a:buChar char=""/>
            </a:pPr>
            <a:r>
              <a:rPr lang="fr-FR" sz="1400" b="0" u="none" strike="noStrike" dirty="0" err="1">
                <a:solidFill>
                  <a:srgbClr val="000000"/>
                </a:solidFill>
                <a:effectLst/>
                <a:uFillTx/>
                <a:latin typeface="Arial"/>
              </a:rPr>
              <a:t>Fourth</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Outline</a:t>
            </a:r>
            <a:r>
              <a:rPr lang="fr-FR" sz="1400" b="0" u="none" strike="noStrike" dirty="0">
                <a:solidFill>
                  <a:srgbClr val="000000"/>
                </a:solidFill>
                <a:effectLst/>
                <a:uFillTx/>
                <a:latin typeface="Arial"/>
              </a:rPr>
              <a:t> </a:t>
            </a:r>
            <a:r>
              <a:rPr lang="fr-FR" sz="1400" b="0" u="none" strike="noStrike" dirty="0" err="1">
                <a:solidFill>
                  <a:srgbClr val="000000"/>
                </a:solidFill>
                <a:effectLst/>
                <a:uFillTx/>
                <a:latin typeface="Arial"/>
              </a:rPr>
              <a:t>Level</a:t>
            </a:r>
            <a:endParaRPr lang="fr-FR" sz="1400" b="0" u="none" strike="noStrike" dirty="0">
              <a:solidFill>
                <a:srgbClr val="000000"/>
              </a:solidFill>
              <a:effectLst/>
              <a:uFillTx/>
              <a:latin typeface="Arial"/>
            </a:endParaRPr>
          </a:p>
          <a:p>
            <a:pPr marL="2160000" lvl="4" indent="-216000">
              <a:spcBef>
                <a:spcPts val="283"/>
              </a:spcBef>
              <a:buClr>
                <a:srgbClr val="000000"/>
              </a:buClr>
              <a:buSzPct val="45000"/>
              <a:buFont typeface="Wingdings" charset="2"/>
              <a:buChar char=""/>
            </a:pPr>
            <a:r>
              <a:rPr lang="fr-FR" sz="2000" b="0" u="none" strike="noStrike" dirty="0" err="1">
                <a:solidFill>
                  <a:srgbClr val="000000"/>
                </a:solidFill>
                <a:effectLst/>
                <a:uFillTx/>
                <a:latin typeface="Arial"/>
              </a:rPr>
              <a:t>Fifth</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Outline</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Level</a:t>
            </a:r>
            <a:endParaRPr lang="fr-FR" sz="2000" b="0" u="none" strike="noStrike" dirty="0">
              <a:solidFill>
                <a:srgbClr val="000000"/>
              </a:solidFill>
              <a:effectLst/>
              <a:uFillTx/>
              <a:latin typeface="Arial"/>
            </a:endParaRPr>
          </a:p>
          <a:p>
            <a:pPr marL="2592000" lvl="5" indent="-216000">
              <a:spcBef>
                <a:spcPts val="283"/>
              </a:spcBef>
              <a:buClr>
                <a:srgbClr val="000000"/>
              </a:buClr>
              <a:buSzPct val="45000"/>
              <a:buFont typeface="Wingdings" charset="2"/>
              <a:buChar char=""/>
            </a:pPr>
            <a:r>
              <a:rPr lang="fr-FR" sz="2000" b="0" u="none" strike="noStrike" dirty="0" err="1">
                <a:solidFill>
                  <a:srgbClr val="000000"/>
                </a:solidFill>
                <a:effectLst/>
                <a:uFillTx/>
                <a:latin typeface="Arial"/>
              </a:rPr>
              <a:t>Sixth</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Outline</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Level</a:t>
            </a:r>
            <a:endParaRPr lang="fr-FR" sz="2000" b="0" u="none" strike="noStrike" dirty="0">
              <a:solidFill>
                <a:srgbClr val="000000"/>
              </a:solidFill>
              <a:effectLst/>
              <a:uFillTx/>
              <a:latin typeface="Arial"/>
            </a:endParaRPr>
          </a:p>
          <a:p>
            <a:pPr marL="3024000" lvl="6" indent="-216000">
              <a:spcBef>
                <a:spcPts val="283"/>
              </a:spcBef>
              <a:buClr>
                <a:srgbClr val="000000"/>
              </a:buClr>
              <a:buSzPct val="45000"/>
              <a:buFont typeface="Wingdings" charset="2"/>
              <a:buChar char=""/>
            </a:pPr>
            <a:r>
              <a:rPr lang="fr-FR" sz="2000" b="0" u="none" strike="noStrike" dirty="0" err="1">
                <a:solidFill>
                  <a:srgbClr val="000000"/>
                </a:solidFill>
                <a:effectLst/>
                <a:uFillTx/>
                <a:latin typeface="Arial"/>
              </a:rPr>
              <a:t>Seventh</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Outline</a:t>
            </a:r>
            <a:r>
              <a:rPr lang="fr-FR" sz="2000" b="0" u="none" strike="noStrike" dirty="0">
                <a:solidFill>
                  <a:srgbClr val="000000"/>
                </a:solidFill>
                <a:effectLst/>
                <a:uFillTx/>
                <a:latin typeface="Arial"/>
              </a:rPr>
              <a:t> </a:t>
            </a:r>
            <a:r>
              <a:rPr lang="fr-FR" sz="2000" b="0" u="none" strike="noStrike" dirty="0" err="1">
                <a:solidFill>
                  <a:srgbClr val="000000"/>
                </a:solidFill>
                <a:effectLst/>
                <a:uFillTx/>
                <a:latin typeface="Arial"/>
              </a:rPr>
              <a:t>Level</a:t>
            </a:r>
            <a:endParaRPr lang="fr-FR" sz="2000" b="0" u="none" strike="noStrike" dirty="0">
              <a:solidFill>
                <a:srgbClr val="000000"/>
              </a:solidFill>
              <a:effectLst/>
              <a:uFillTx/>
              <a:latin typeface="Arial"/>
            </a:endParaRPr>
          </a:p>
        </p:txBody>
      </p:sp>
    </p:spTree>
    <p:extLst>
      <p:ext uri="{BB962C8B-B14F-4D97-AF65-F5344CB8AC3E}">
        <p14:creationId xmlns:p14="http://schemas.microsoft.com/office/powerpoint/2010/main" val="2452285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ONE_COLUMN_TEXT_1">
    <p:spTree>
      <p:nvGrpSpPr>
        <p:cNvPr id="1" name=""/>
        <p:cNvGrpSpPr/>
        <p:nvPr/>
      </p:nvGrpSpPr>
      <p:grpSpPr>
        <a:xfrm>
          <a:off x="0" y="0"/>
          <a:ext cx="0" cy="0"/>
          <a:chOff x="0" y="0"/>
          <a:chExt cx="0" cy="0"/>
        </a:xfrm>
      </p:grpSpPr>
      <p:sp>
        <p:nvSpPr>
          <p:cNvPr id="26" name="PlaceHolder 1"/>
          <p:cNvSpPr>
            <a:spLocks noGrp="1"/>
          </p:cNvSpPr>
          <p:nvPr>
            <p:ph type="title"/>
          </p:nvPr>
        </p:nvSpPr>
        <p:spPr>
          <a:xfrm>
            <a:off x="3789360" y="795960"/>
            <a:ext cx="4547520" cy="1255320"/>
          </a:xfrm>
          <a:prstGeom prst="rect">
            <a:avLst/>
          </a:prstGeom>
          <a:noFill/>
          <a:ln w="0">
            <a:noFill/>
          </a:ln>
        </p:spPr>
        <p:txBody>
          <a:bodyPr lIns="91440" tIns="91440" rIns="91440" bIns="91440" anchor="t">
            <a:noAutofit/>
          </a:bodyPr>
          <a:lstStyle/>
          <a:p>
            <a:pPr indent="0">
              <a:buNone/>
            </a:pPr>
            <a:r>
              <a:rPr lang="fr-FR" sz="3200" b="0" u="none" strike="noStrike">
                <a:solidFill>
                  <a:schemeClr val="dk1"/>
                </a:solidFill>
                <a:effectLst/>
                <a:uFillTx/>
                <a:latin typeface="Arial"/>
              </a:rPr>
              <a:t>Click to edit the title text format</a:t>
            </a:r>
          </a:p>
        </p:txBody>
      </p:sp>
      <p:sp>
        <p:nvSpPr>
          <p:cNvPr id="27" name="PlaceHolder 2"/>
          <p:cNvSpPr>
            <a:spLocks noGrp="1"/>
          </p:cNvSpPr>
          <p:nvPr>
            <p:ph type="body"/>
          </p:nvPr>
        </p:nvSpPr>
        <p:spPr>
          <a:xfrm>
            <a:off x="3789360" y="2229480"/>
            <a:ext cx="4939920" cy="2532240"/>
          </a:xfrm>
          <a:prstGeom prst="rect">
            <a:avLst/>
          </a:prstGeom>
          <a:noFill/>
          <a:ln w="0">
            <a:noFill/>
          </a:ln>
        </p:spPr>
        <p:txBody>
          <a:bodyPr lIns="91440" tIns="91440" rIns="91440" bIns="91440" anchor="t">
            <a:noAutofit/>
          </a:bodyPr>
          <a:lstStyle/>
          <a:p>
            <a:pPr marL="432000" indent="-324000">
              <a:spcBef>
                <a:spcPts val="1417"/>
              </a:spcBef>
              <a:buClr>
                <a:srgbClr val="000000"/>
              </a:buClr>
              <a:buSzPct val="45000"/>
              <a:buFont typeface="Wingdings" charset="2"/>
              <a:buChar char=""/>
            </a:pPr>
            <a:r>
              <a:rPr lang="fr-FR" sz="14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4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4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4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4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4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400" b="0" u="none" strike="noStrike">
                <a:solidFill>
                  <a:srgbClr val="000000"/>
                </a:solidFill>
                <a:effectLst/>
                <a:uFillTx/>
                <a:latin typeface="Arial"/>
              </a:rPr>
              <a:t>Seventh Outline Level</a:t>
            </a:r>
          </a:p>
        </p:txBody>
      </p:sp>
      <p:sp>
        <p:nvSpPr>
          <p:cNvPr id="28" name="PlaceHolder 3"/>
          <p:cNvSpPr>
            <a:spLocks noGrp="1"/>
          </p:cNvSpPr>
          <p:nvPr>
            <p:ph type="body"/>
          </p:nvPr>
        </p:nvSpPr>
        <p:spPr>
          <a:xfrm>
            <a:off x="522360" y="1195200"/>
            <a:ext cx="2946960" cy="3341160"/>
          </a:xfrm>
          <a:prstGeom prst="rect">
            <a:avLst/>
          </a:prstGeom>
          <a:noFill/>
          <a:ln w="9360">
            <a:solidFill>
              <a:schemeClr val="dk2"/>
            </a:solidFill>
            <a:round/>
          </a:ln>
        </p:spPr>
        <p:txBody>
          <a:bodyPr lIns="90000" tIns="45000" rIns="90000" bIns="45000" anchor="t">
            <a:normAutofit fontScale="47500" lnSpcReduction="19999"/>
          </a:bodyPr>
          <a:lstStyle/>
          <a:p>
            <a:pPr marL="432000" indent="-324000">
              <a:spcBef>
                <a:spcPts val="1417"/>
              </a:spcBef>
              <a:buClr>
                <a:srgbClr val="000000"/>
              </a:buClr>
              <a:buSzPct val="45000"/>
              <a:buFont typeface="Wingdings" charset="2"/>
              <a:buChar char=""/>
            </a:pPr>
            <a:r>
              <a:rPr lang="fr-FR" sz="1800" b="0" u="none" strike="noStrike">
                <a:solidFill>
                  <a:srgbClr val="000000"/>
                </a:solidFill>
                <a:effectLst/>
                <a:uFillTx/>
                <a:latin typeface="Arial"/>
              </a:rPr>
              <a:t>Click to edit the outline text format</a:t>
            </a:r>
          </a:p>
          <a:p>
            <a:pPr marL="864000" lvl="1" indent="-324000">
              <a:spcBef>
                <a:spcPts val="1134"/>
              </a:spcBef>
              <a:buClr>
                <a:srgbClr val="000000"/>
              </a:buClr>
              <a:buSzPct val="75000"/>
              <a:buFont typeface="Symbol" charset="2"/>
              <a:buChar char=""/>
            </a:pPr>
            <a:r>
              <a:rPr lang="fr-FR" sz="1800" b="0" u="none" strike="noStrike">
                <a:solidFill>
                  <a:srgbClr val="000000"/>
                </a:solidFill>
                <a:effectLst/>
                <a:uFillTx/>
                <a:latin typeface="Arial"/>
              </a:rPr>
              <a:t>Second Outline Level</a:t>
            </a:r>
          </a:p>
          <a:p>
            <a:pPr marL="1296000" lvl="2" indent="-288000">
              <a:spcBef>
                <a:spcPts val="850"/>
              </a:spcBef>
              <a:buClr>
                <a:srgbClr val="000000"/>
              </a:buClr>
              <a:buSzPct val="45000"/>
              <a:buFont typeface="Wingdings" charset="2"/>
              <a:buChar char=""/>
            </a:pPr>
            <a:r>
              <a:rPr lang="fr-FR" sz="1800" b="0" u="none" strike="noStrike">
                <a:solidFill>
                  <a:srgbClr val="000000"/>
                </a:solidFill>
                <a:effectLst/>
                <a:uFillTx/>
                <a:latin typeface="Arial"/>
              </a:rPr>
              <a:t>Third Outline Level</a:t>
            </a:r>
          </a:p>
          <a:p>
            <a:pPr marL="1728000" lvl="3" indent="-216000">
              <a:spcBef>
                <a:spcPts val="567"/>
              </a:spcBef>
              <a:buClr>
                <a:srgbClr val="000000"/>
              </a:buClr>
              <a:buSzPct val="75000"/>
              <a:buFont typeface="Symbol" charset="2"/>
              <a:buChar char=""/>
            </a:pPr>
            <a:r>
              <a:rPr lang="fr-FR" sz="1800" b="0" u="none" strike="noStrike">
                <a:solidFill>
                  <a:srgbClr val="000000"/>
                </a:solidFill>
                <a:effectLst/>
                <a:uFillTx/>
                <a:latin typeface="Arial"/>
              </a:rPr>
              <a:t>Fourth Outline Level</a:t>
            </a:r>
          </a:p>
          <a:p>
            <a:pPr marL="2160000" lvl="4"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Fifth Outline Level</a:t>
            </a:r>
          </a:p>
          <a:p>
            <a:pPr marL="2592000" lvl="5"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Sixth Outline Level</a:t>
            </a:r>
          </a:p>
          <a:p>
            <a:pPr marL="3024000" lvl="6" indent="-216000">
              <a:spcBef>
                <a:spcPts val="283"/>
              </a:spcBef>
              <a:buClr>
                <a:srgbClr val="000000"/>
              </a:buClr>
              <a:buSzPct val="45000"/>
              <a:buFont typeface="Wingdings" charset="2"/>
              <a:buChar char=""/>
            </a:pPr>
            <a:r>
              <a:rPr lang="fr-FR" sz="1800" b="0" u="none" strike="noStrike">
                <a:solidFill>
                  <a:srgbClr val="000000"/>
                </a:solidFill>
                <a:effectLst/>
                <a:uFillTx/>
                <a:latin typeface="Arial"/>
              </a:rPr>
              <a:t>Seventh Outline Level</a:t>
            </a:r>
          </a:p>
        </p:txBody>
      </p:sp>
    </p:spTree>
    <p:extLst>
      <p:ext uri="{BB962C8B-B14F-4D97-AF65-F5344CB8AC3E}">
        <p14:creationId xmlns:p14="http://schemas.microsoft.com/office/powerpoint/2010/main" val="834645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381615"/>
            <a:ext cx="2776385" cy="3888043"/>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78267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5143499"/>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290630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7683" y="307777"/>
            <a:ext cx="7886700" cy="99417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72956A9-99BF-4968-B87F-A3790316A377}"/>
              </a:ext>
            </a:extLst>
          </p:cNvPr>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14841" y="43133"/>
            <a:ext cx="2129159" cy="861634"/>
          </a:xfrm>
          <a:prstGeom prst="rect">
            <a:avLst/>
          </a:prstGeom>
        </p:spPr>
      </p:pic>
    </p:spTree>
    <p:extLst>
      <p:ext uri="{BB962C8B-B14F-4D97-AF65-F5344CB8AC3E}">
        <p14:creationId xmlns:p14="http://schemas.microsoft.com/office/powerpoint/2010/main" val="29937189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9" r:id="rId15"/>
    <p:sldLayoutId id="2147483691" r:id="rId16"/>
    <p:sldLayoutId id="2147483692" r:id="rId17"/>
    <p:sldLayoutId id="2147483693" r:id="rId18"/>
    <p:sldLayoutId id="2147483695" r:id="rId19"/>
    <p:sldLayoutId id="2147483696" r:id="rId20"/>
    <p:sldLayoutId id="2147483697" r:id="rId21"/>
    <p:sldLayoutId id="2147483698" r:id="rId22"/>
  </p:sldLayoutIdLst>
  <p:txStyles>
    <p:titleStyle>
      <a:lvl1pPr algn="ctr"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1.xml"/><Relationship Id="rId5" Type="http://schemas.openxmlformats.org/officeDocument/2006/relationships/image" Target="../media/image23.jpe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slideLayout" Target="../slideLayouts/slideLayout1.xml"/><Relationship Id="rId7" Type="http://schemas.openxmlformats.org/officeDocument/2006/relationships/image" Target="../media/image32.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hyperlink" Target="https://www.fruugo.us/the-disneyization-of-society-by-alan-bryman-paperback-book/p-322298805-714607808#:~:text=%2A%20Publication%20Date%3A%20%202013" TargetMode="External"/><Relationship Id="rId2" Type="http://schemas.openxmlformats.org/officeDocument/2006/relationships/hyperlink" Target="https://link.springer.com/article/10.1057/palgrave.bm.2540223#:~:text=Building%20brand%20commitment%3A%20A%20behavioural,approach%20to%20internal%20brand%20management" TargetMode="External"/><Relationship Id="rId1" Type="http://schemas.openxmlformats.org/officeDocument/2006/relationships/slideLayout" Target="../slideLayouts/slideLayout2.xml"/><Relationship Id="rId6" Type="http://schemas.openxmlformats.org/officeDocument/2006/relationships/hyperlink" Target="https://hbr.org/2022/06/gen-z-employees-are-feeling-disconnected-heres-how-employers-can-help#:~:text=Gen%20Z%20Employees%20Are%20Feeling,Here%E2%80%99s%20How%20Employers%20Can%20Help" TargetMode="External"/><Relationship Id="rId5" Type="http://schemas.openxmlformats.org/officeDocument/2006/relationships/hyperlink" Target="https://www.deloitte.com/us/en/insights/topics/talent/human-capital-trends/2023/future-of-workforce-management.html#:~:text=Deloitte%202023%20Global%20Human%20Capital,Trends" TargetMode="External"/><Relationship Id="rId4" Type="http://schemas.openxmlformats.org/officeDocument/2006/relationships/hyperlink" Target="https://hbr.org/2016/12/how-starbuckss-culture-brings-its-strategy-to-life#:~:text=How%20Starbucks%E2%80%99s%20Culture%20Brings%20Its,Strategy%20to%20Life"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540544"/>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a:endParaRPr>
          </a:p>
        </p:txBody>
      </p:sp>
      <p:sp>
        <p:nvSpPr>
          <p:cNvPr id="30" name="TextBox 29"/>
          <p:cNvSpPr txBox="1"/>
          <p:nvPr/>
        </p:nvSpPr>
        <p:spPr>
          <a:xfrm>
            <a:off x="828898" y="2845797"/>
            <a:ext cx="3664847" cy="369332"/>
          </a:xfrm>
          <a:prstGeom prst="rect">
            <a:avLst/>
          </a:prstGeom>
          <a:noFill/>
        </p:spPr>
        <p:txBody>
          <a:bodyPr wrap="square" rtlCol="0">
            <a:spAutoFit/>
          </a:bodyPr>
          <a:lstStyle/>
          <a:p>
            <a:pPr defTabSz="685800">
              <a:defRPr/>
            </a:pPr>
            <a:r>
              <a:rPr lang="en-US" b="1" dirty="0">
                <a:solidFill>
                  <a:prstClr val="black"/>
                </a:solidFill>
                <a:latin typeface="Times New Roman" panose="02020603050405020304" pitchFamily="18" charset="0"/>
                <a:cs typeface="Times New Roman" panose="02020603050405020304" pitchFamily="18" charset="0"/>
              </a:rPr>
              <a:t>Prepared by Dr. Samah </a:t>
            </a:r>
            <a:r>
              <a:rPr lang="en-US" b="1" dirty="0" err="1">
                <a:solidFill>
                  <a:prstClr val="black"/>
                </a:solidFill>
                <a:latin typeface="Times New Roman" panose="02020603050405020304" pitchFamily="18" charset="0"/>
                <a:cs typeface="Times New Roman" panose="02020603050405020304" pitchFamily="18" charset="0"/>
              </a:rPr>
              <a:t>Abdelfatah</a:t>
            </a:r>
            <a:endParaRPr lang="en-US" b="1" dirty="0">
              <a:solidFill>
                <a:prstClr val="black"/>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45962" y="1389666"/>
            <a:ext cx="4334800" cy="1107996"/>
          </a:xfrm>
          <a:prstGeom prst="rect">
            <a:avLst/>
          </a:prstGeom>
          <a:noFill/>
        </p:spPr>
        <p:txBody>
          <a:bodyPr wrap="square" rtlCol="0">
            <a:spAutoFit/>
          </a:bodyPr>
          <a:lstStyle/>
          <a:p>
            <a:pPr algn="ctr" defTabSz="685800">
              <a:defRPr/>
            </a:pPr>
            <a:r>
              <a:rPr lang="en-US" sz="3300" b="1" dirty="0">
                <a:solidFill>
                  <a:srgbClr val="00B0F0"/>
                </a:solidFill>
                <a:latin typeface="Times New Roman" panose="02020603050405020304" pitchFamily="18" charset="0"/>
                <a:cs typeface="Times New Roman" panose="02020603050405020304" pitchFamily="18" charset="0"/>
              </a:rPr>
              <a:t>Human Resources Management </a:t>
            </a:r>
          </a:p>
        </p:txBody>
      </p:sp>
      <p:sp>
        <p:nvSpPr>
          <p:cNvPr id="34" name="Rectangle: Rounded Corners 33"/>
          <p:cNvSpPr/>
          <p:nvPr/>
        </p:nvSpPr>
        <p:spPr>
          <a:xfrm>
            <a:off x="-405199" y="4382743"/>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r>
              <a:rPr lang="en-US" sz="2100" b="1" dirty="0">
                <a:solidFill>
                  <a:prstClr val="white"/>
                </a:solidFill>
                <a:latin typeface="Times New Roman" panose="02020603050405020304" pitchFamily="18" charset="0"/>
                <a:cs typeface="Times New Roman" panose="02020603050405020304" pitchFamily="18" charset="0"/>
              </a:rPr>
              <a:t>Lecture 10</a:t>
            </a:r>
          </a:p>
        </p:txBody>
      </p:sp>
      <p:sp>
        <p:nvSpPr>
          <p:cNvPr id="46" name="TextBox 45"/>
          <p:cNvSpPr txBox="1"/>
          <p:nvPr/>
        </p:nvSpPr>
        <p:spPr>
          <a:xfrm>
            <a:off x="225028" y="3967488"/>
            <a:ext cx="1328738" cy="323165"/>
          </a:xfrm>
          <a:prstGeom prst="rect">
            <a:avLst/>
          </a:prstGeom>
          <a:noFill/>
        </p:spPr>
        <p:txBody>
          <a:bodyPr wrap="square" rtlCol="0">
            <a:spAutoFit/>
          </a:bodyPr>
          <a:lstStyle/>
          <a:p>
            <a:pPr defTabSz="685800">
              <a:defRPr/>
            </a:pPr>
            <a:r>
              <a:rPr lang="en-US" sz="1500" dirty="0">
                <a:solidFill>
                  <a:prstClr val="black"/>
                </a:solidFill>
                <a:latin typeface="Times New Roman" panose="02020603050405020304" pitchFamily="18" charset="0"/>
                <a:cs typeface="Times New Roman" panose="02020603050405020304" pitchFamily="18" charset="0"/>
              </a:rPr>
              <a:t>MGM 243</a:t>
            </a:r>
          </a:p>
        </p:txBody>
      </p:sp>
      <p:sp>
        <p:nvSpPr>
          <p:cNvPr id="14" name="Oval 13"/>
          <p:cNvSpPr/>
          <p:nvPr/>
        </p:nvSpPr>
        <p:spPr>
          <a:xfrm>
            <a:off x="4650257" y="-240507"/>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202240"/>
            <a:ext cx="2215991" cy="103471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4" y="-43544"/>
            <a:ext cx="9497814" cy="5290458"/>
          </a:xfrm>
          <a:prstGeom prst="rect">
            <a:avLst/>
          </a:prstGeom>
        </p:spPr>
      </p:pic>
      <p:sp>
        <p:nvSpPr>
          <p:cNvPr id="2" name="Rectangle: Single Corner Rounded 1"/>
          <p:cNvSpPr/>
          <p:nvPr/>
        </p:nvSpPr>
        <p:spPr>
          <a:xfrm flipV="1">
            <a:off x="-114299" y="93881"/>
            <a:ext cx="9143999" cy="43623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32657"/>
            <a:ext cx="6494748" cy="3975599"/>
          </a:xfrm>
        </p:spPr>
      </p:pic>
      <p:sp>
        <p:nvSpPr>
          <p:cNvPr id="9" name="TextBox 8"/>
          <p:cNvSpPr txBox="1"/>
          <p:nvPr/>
        </p:nvSpPr>
        <p:spPr>
          <a:xfrm>
            <a:off x="4314994" y="2505142"/>
            <a:ext cx="4565177" cy="584775"/>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Internal Branding</a:t>
            </a:r>
            <a:endParaRPr lang="en-US" sz="3200" b="1" dirty="0">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4788554" y="3174196"/>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4777668" y="3601914"/>
            <a:ext cx="1003801" cy="323165"/>
          </a:xfrm>
          <a:prstGeom prst="rect">
            <a:avLst/>
          </a:prstGeom>
          <a:noFill/>
        </p:spPr>
        <p:txBody>
          <a:bodyPr wrap="none" rtlCol="0">
            <a:spAutoFit/>
          </a:bodyPr>
          <a:lstStyle/>
          <a:p>
            <a:pPr defTabSz="685800">
              <a:defRPr/>
            </a:pPr>
            <a:r>
              <a:rPr lang="en-US" sz="1500" dirty="0">
                <a:solidFill>
                  <a:prstClr val="black"/>
                </a:solidFill>
                <a:latin typeface="Times New Roman" panose="02020603050405020304" pitchFamily="18" charset="0"/>
                <a:cs typeface="Times New Roman" panose="02020603050405020304" pitchFamily="18" charset="0"/>
              </a:rPr>
              <a:t>MGM 243</a:t>
            </a:r>
          </a:p>
        </p:txBody>
      </p:sp>
      <p:sp>
        <p:nvSpPr>
          <p:cNvPr id="12" name="TextBox 11"/>
          <p:cNvSpPr txBox="1"/>
          <p:nvPr/>
        </p:nvSpPr>
        <p:spPr>
          <a:xfrm>
            <a:off x="344389" y="4640654"/>
            <a:ext cx="3664847" cy="415498"/>
          </a:xfrm>
          <a:prstGeom prst="rect">
            <a:avLst/>
          </a:prstGeom>
          <a:noFill/>
        </p:spPr>
        <p:txBody>
          <a:bodyPr wrap="square" rtlCol="0">
            <a:spAutoFit/>
          </a:bodyPr>
          <a:lstStyle/>
          <a:p>
            <a:r>
              <a:rPr lang="en-US" sz="2100" b="1" dirty="0">
                <a:solidFill>
                  <a:srgbClr val="00B0F0"/>
                </a:solidFill>
                <a:latin typeface="Times New Roman" panose="02020603050405020304" pitchFamily="18" charset="0"/>
                <a:cs typeface="Times New Roman" panose="02020603050405020304" pitchFamily="18" charset="0"/>
              </a:rPr>
              <a:t>Dr. Samah </a:t>
            </a:r>
            <a:r>
              <a:rPr lang="en-US" sz="2100" b="1" dirty="0" err="1">
                <a:solidFill>
                  <a:srgbClr val="00B0F0"/>
                </a:solidFill>
                <a:latin typeface="Times New Roman" panose="02020603050405020304" pitchFamily="18" charset="0"/>
                <a:cs typeface="Times New Roman" panose="02020603050405020304" pitchFamily="18" charset="0"/>
              </a:rPr>
              <a:t>Abdelfatah</a:t>
            </a:r>
            <a:endParaRPr lang="en-US" sz="21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344389" y="4373225"/>
            <a:ext cx="3664847" cy="369332"/>
          </a:xfrm>
          <a:prstGeom prst="rect">
            <a:avLst/>
          </a:prstGeom>
          <a:noFill/>
        </p:spPr>
        <p:txBody>
          <a:bodyPr wrap="square" rtlCol="0">
            <a:spAutoFit/>
          </a:bodyPr>
          <a:lstStyle/>
          <a:p>
            <a:r>
              <a:rPr lang="en-US"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44842"/>
            <a:ext cx="1728856" cy="807257"/>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3679050" y="2892620"/>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3717222" y="2888527"/>
            <a:ext cx="818257" cy="323165"/>
          </a:xfrm>
          <a:prstGeom prst="rect">
            <a:avLst/>
          </a:prstGeom>
          <a:noFill/>
        </p:spPr>
        <p:txBody>
          <a:bodyPr wrap="square" rtlCol="0">
            <a:spAutoFit/>
          </a:bodyPr>
          <a:lstStyle/>
          <a:p>
            <a:pPr algn="ctr"/>
            <a:r>
              <a:rPr lang="en-US" sz="150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3818363" y="3037493"/>
            <a:ext cx="614325" cy="600164"/>
          </a:xfrm>
          <a:prstGeom prst="rect">
            <a:avLst/>
          </a:prstGeom>
          <a:noFill/>
        </p:spPr>
        <p:txBody>
          <a:bodyPr wrap="square" rtlCol="0">
            <a:spAutoFit/>
          </a:bodyPr>
          <a:lstStyle/>
          <a:p>
            <a:pPr algn="ctr"/>
            <a:r>
              <a:rPr lang="en-US" sz="3300" b="1" dirty="0">
                <a:solidFill>
                  <a:schemeClr val="bg1"/>
                </a:solidFill>
                <a:latin typeface="Times New Roman" panose="02020603050405020304" pitchFamily="18" charset="0"/>
                <a:cs typeface="Times New Roman" panose="02020603050405020304" pitchFamily="18" charset="0"/>
              </a:rPr>
              <a:t>14</a:t>
            </a:r>
            <a:endParaRPr lang="en-US" sz="9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0"/>
            <a:ext cx="4160764" cy="4180116"/>
          </a:xfrm>
        </p:spPr>
      </p:pic>
      <p:sp>
        <p:nvSpPr>
          <p:cNvPr id="2" name="Right Triangle 1"/>
          <p:cNvSpPr/>
          <p:nvPr/>
        </p:nvSpPr>
        <p:spPr>
          <a:xfrm rot="5400000">
            <a:off x="-3132" y="3132"/>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479867" y="3074617"/>
            <a:ext cx="4180115"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059715"/>
            <a:ext cx="3085424" cy="415498"/>
          </a:xfrm>
          <a:prstGeom prst="rect">
            <a:avLst/>
          </a:prstGeom>
          <a:noFill/>
        </p:spPr>
        <p:txBody>
          <a:bodyPr wrap="square" rtlCol="0">
            <a:spAutoFit/>
          </a:bodyPr>
          <a:lstStyle/>
          <a:p>
            <a:r>
              <a:rPr lang="en-US" sz="21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2363117" y="43758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539106" y="1742646"/>
            <a:ext cx="6604895" cy="3139321"/>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After you have read this chapter, you should be able to:</a:t>
            </a:r>
          </a:p>
          <a:p>
            <a:pPr marL="285750" indent="-285750">
              <a:buFont typeface="Arial" panose="020B0604020202020204" pitchFamily="34" charset="0"/>
              <a:buChar char="•"/>
            </a:pPr>
            <a:r>
              <a:rPr lang="en-CA" dirty="0">
                <a:latin typeface="Times New Roman" panose="02020603050405020304" pitchFamily="18" charset="0"/>
                <a:cs typeface="Times New Roman" panose="02020603050405020304" pitchFamily="18" charset="0"/>
              </a:rPr>
              <a:t>Provide a clear scientific definition of the concept of internal branding
Clarify the mechanisms of internal marketing and how to integrate it with HR and corporate marketing strategies.
Highlight the relationship between Internal marketing and attracting and retention of new talent within the organization.
Presenting practical case studies from global organizations to illustrate how to apply internal branding.
Derive practical and actionable recommendations to leadership, HR, and brand officials.</a:t>
            </a:r>
          </a:p>
        </p:txBody>
      </p:sp>
      <p:sp>
        <p:nvSpPr>
          <p:cNvPr id="32" name="Rectangle 31"/>
          <p:cNvSpPr/>
          <p:nvPr/>
        </p:nvSpPr>
        <p:spPr>
          <a:xfrm>
            <a:off x="2539903" y="1001306"/>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997213"/>
            <a:ext cx="818257" cy="323165"/>
          </a:xfrm>
          <a:prstGeom prst="rect">
            <a:avLst/>
          </a:prstGeom>
          <a:noFill/>
        </p:spPr>
        <p:txBody>
          <a:bodyPr wrap="square" rtlCol="0">
            <a:spAutoFit/>
          </a:bodyPr>
          <a:lstStyle/>
          <a:p>
            <a:pPr algn="ctr"/>
            <a:r>
              <a:rPr lang="en-US" sz="150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2698688" y="1199960"/>
            <a:ext cx="614325" cy="600164"/>
          </a:xfrm>
          <a:prstGeom prst="rect">
            <a:avLst/>
          </a:prstGeom>
          <a:noFill/>
        </p:spPr>
        <p:txBody>
          <a:bodyPr wrap="square" rtlCol="0">
            <a:spAutoFit/>
          </a:bodyPr>
          <a:lstStyle/>
          <a:p>
            <a:pPr algn="ctr"/>
            <a:r>
              <a:rPr lang="en-US" sz="3300" b="1" dirty="0">
                <a:solidFill>
                  <a:schemeClr val="bg1"/>
                </a:solidFill>
                <a:latin typeface="Times New Roman" panose="02020603050405020304" pitchFamily="18" charset="0"/>
                <a:cs typeface="Times New Roman" panose="02020603050405020304" pitchFamily="18" charset="0"/>
              </a:rPr>
              <a:t>14</a:t>
            </a:r>
            <a:endParaRPr lang="en-US" sz="9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110716" y="1679475"/>
            <a:ext cx="6323989" cy="1843888"/>
          </a:xfrm>
          <a:prstGeom prst="rect">
            <a:avLst/>
          </a:prstGeom>
          <a:noFill/>
          <a:ln w="0">
            <a:noFill/>
          </a:ln>
        </p:spPr>
        <p:txBody>
          <a:bodyPr vert="horz" lIns="91440" tIns="91440" rIns="91440" bIns="91440" rtlCol="0" anchor="ctr">
            <a:normAutofit fontScale="975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algn="l" rtl="0">
              <a:spcBef>
                <a:spcPts val="750"/>
              </a:spcBef>
              <a:spcAft>
                <a:spcPts val="1000"/>
              </a:spcAft>
              <a:defRPr/>
            </a:pPr>
            <a:r>
              <a:rPr lang="en-US" sz="3200" b="1" dirty="0">
                <a:solidFill>
                  <a:srgbClr val="00B0F0"/>
                </a:solidFill>
                <a:latin typeface="Calibri" panose="020F0502020204030204" pitchFamily="34" charset="0"/>
                <a:ea typeface="MS Gothic" panose="020B0609070205080204" pitchFamily="49" charset="-128"/>
                <a:cs typeface="Times New Roman" panose="02020603050405020304" pitchFamily="18" charset="0"/>
              </a:rPr>
              <a:t>Definition Of Internal Branding</a:t>
            </a: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5" name="Google Shape;259;p32">
            <a:extLst>
              <a:ext uri="{FF2B5EF4-FFF2-40B4-BE49-F238E27FC236}">
                <a16:creationId xmlns:a16="http://schemas.microsoft.com/office/drawing/2014/main" id="{FD45F55C-654C-4727-BF01-CA53E30C9674}"/>
              </a:ext>
            </a:extLst>
          </p:cNvPr>
          <p:cNvPicPr/>
          <p:nvPr/>
        </p:nvPicPr>
        <p:blipFill>
          <a:blip r:embed="rId2"/>
          <a:srcRect l="20933" r="20933"/>
          <a:stretch/>
        </p:blipFill>
        <p:spPr>
          <a:xfrm flipH="1">
            <a:off x="6596300" y="963894"/>
            <a:ext cx="2547696" cy="3215712"/>
          </a:xfrm>
          <a:prstGeom prst="rect">
            <a:avLst/>
          </a:prstGeom>
          <a:noFill/>
          <a:ln w="19050">
            <a:solidFill>
              <a:srgbClr val="707070"/>
            </a:solidFill>
            <a:round/>
          </a:ln>
        </p:spPr>
      </p:pic>
      <p:sp>
        <p:nvSpPr>
          <p:cNvPr id="16" name="PlaceHolder 3">
            <a:extLst>
              <a:ext uri="{FF2B5EF4-FFF2-40B4-BE49-F238E27FC236}">
                <a16:creationId xmlns:a16="http://schemas.microsoft.com/office/drawing/2014/main" id="{3960C923-56E8-4205-B780-3900034AA6B1}"/>
              </a:ext>
            </a:extLst>
          </p:cNvPr>
          <p:cNvSpPr txBox="1">
            <a:spLocks/>
          </p:cNvSpPr>
          <p:nvPr/>
        </p:nvSpPr>
        <p:spPr>
          <a:xfrm>
            <a:off x="193372" y="4230325"/>
            <a:ext cx="780840" cy="761760"/>
          </a:xfrm>
          <a:prstGeom prst="rect">
            <a:avLst/>
          </a:prstGeom>
          <a:noFill/>
          <a:ln w="0">
            <a:noFill/>
          </a:ln>
        </p:spPr>
        <p:txBody>
          <a:bodyPr lIns="91440" tIns="91440" rIns="91440" bIns="91440" anchor="ctr">
            <a:normAutofit fontScale="90000" lnSpcReduction="20000"/>
          </a:bodyPr>
          <a:lstStyle>
            <a:lvl1pPr algn="ctr" defTabSz="685800" rtl="1" eaLnBrk="1" latinLnBrk="0" hangingPunct="1">
              <a:lnSpc>
                <a:spcPct val="90000"/>
              </a:lnSpc>
              <a:spcBef>
                <a:spcPct val="0"/>
              </a:spcBef>
              <a:buNone/>
              <a:defRPr sz="3300" kern="1200">
                <a:solidFill>
                  <a:schemeClr val="tx1"/>
                </a:solidFill>
                <a:latin typeface="+mj-lt"/>
                <a:ea typeface="+mj-ea"/>
                <a:cs typeface="+mj-cs"/>
              </a:defRPr>
            </a:lvl1pPr>
          </a:lstStyle>
          <a:p>
            <a:pPr>
              <a:lnSpc>
                <a:spcPct val="100000"/>
              </a:lnSpc>
              <a:tabLst>
                <a:tab pos="0" algn="l"/>
              </a:tabLst>
            </a:pPr>
            <a:r>
              <a:rPr lang="en-US" sz="5000" dirty="0">
                <a:solidFill>
                  <a:schemeClr val="dk2"/>
                </a:solidFill>
                <a:latin typeface="Calibri"/>
                <a:ea typeface="VT323"/>
              </a:rPr>
              <a:t>01</a:t>
            </a:r>
            <a:endParaRPr lang="fr-FR" sz="5000" dirty="0">
              <a:solidFill>
                <a:schemeClr val="dk1"/>
              </a:solidFill>
              <a:latin typeface="Arial"/>
            </a:endParaRPr>
          </a:p>
        </p:txBody>
      </p:sp>
    </p:spTree>
    <p:extLst>
      <p:ext uri="{BB962C8B-B14F-4D97-AF65-F5344CB8AC3E}">
        <p14:creationId xmlns:p14="http://schemas.microsoft.com/office/powerpoint/2010/main" val="3239108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D04F480-4E7F-4789-9431-EAC81606B7BE}"/>
              </a:ext>
            </a:extLst>
          </p:cNvPr>
          <p:cNvSpPr/>
          <p:nvPr/>
        </p:nvSpPr>
        <p:spPr>
          <a:xfrm>
            <a:off x="174173" y="1299360"/>
            <a:ext cx="4985654"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a:extLst>
              <a:ext uri="{FF2B5EF4-FFF2-40B4-BE49-F238E27FC236}">
                <a16:creationId xmlns:a16="http://schemas.microsoft.com/office/drawing/2014/main" id="{46B13F1C-FB5E-4F3C-8F0E-54746328FBE7}"/>
              </a:ext>
            </a:extLst>
          </p:cNvPr>
          <p:cNvSpPr>
            <a:spLocks noGrp="1"/>
          </p:cNvSpPr>
          <p:nvPr>
            <p:ph type="title"/>
          </p:nvPr>
        </p:nvSpPr>
        <p:spPr>
          <a:xfrm>
            <a:off x="174173" y="1545769"/>
            <a:ext cx="5007426" cy="2950030"/>
          </a:xfrm>
        </p:spPr>
        <p:txBody>
          <a:bodyPr/>
          <a:lstStyle/>
          <a:p>
            <a:pPr algn="l" rtl="0"/>
            <a:r>
              <a:rPr lang="en-US" sz="2000" dirty="0">
                <a:latin typeface="Times New Roman" panose="02020603050405020304" pitchFamily="18" charset="0"/>
                <a:cs typeface="Times New Roman" panose="02020603050405020304" pitchFamily="18" charset="0"/>
              </a:rPr>
              <a:t>A brand is the identity of a company or product as it is perceived in the minds of the public, and includes the </a:t>
            </a:r>
            <a:r>
              <a:rPr lang="en-US" sz="2000" b="1" dirty="0">
                <a:solidFill>
                  <a:srgbClr val="C00000"/>
                </a:solidFill>
                <a:latin typeface="Times New Roman" panose="02020603050405020304" pitchFamily="18" charset="0"/>
                <a:cs typeface="Times New Roman" panose="02020603050405020304" pitchFamily="18" charset="0"/>
              </a:rPr>
              <a:t>name, logo, design, values, experience, and reputation</a:t>
            </a:r>
            <a:r>
              <a:rPr lang="en-US" sz="2000" dirty="0">
                <a:latin typeface="Times New Roman" panose="02020603050405020304" pitchFamily="18" charset="0"/>
                <a:cs typeface="Times New Roman" panose="02020603050405020304" pitchFamily="18" charset="0"/>
              </a:rPr>
              <a:t> that distinguishes it from its competitors.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It's not just a logo or a brand name, it's a promise that an organization makes to its customers about what they can expect from its products or services, and how it will make them feel when doing business with it.</a:t>
            </a:r>
            <a:endParaRPr lang="en-CA" sz="2000" dirty="0">
              <a:latin typeface="Times New Roman" panose="02020603050405020304" pitchFamily="18" charset="0"/>
              <a:cs typeface="Times New Roman" panose="02020603050405020304" pitchFamily="18" charset="0"/>
            </a:endParaRPr>
          </a:p>
        </p:txBody>
      </p:sp>
      <p:pic>
        <p:nvPicPr>
          <p:cNvPr id="1030" name="Picture 6">
            <a:extLst>
              <a:ext uri="{FF2B5EF4-FFF2-40B4-BE49-F238E27FC236}">
                <a16:creationId xmlns:a16="http://schemas.microsoft.com/office/drawing/2014/main" id="{02A3139F-2544-4122-9240-967F4C3ACB9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02295" y="1442719"/>
            <a:ext cx="3667532" cy="283971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417FFCC-2C5F-4C7D-A07F-A03A56B729F9}"/>
              </a:ext>
            </a:extLst>
          </p:cNvPr>
          <p:cNvSpPr txBox="1"/>
          <p:nvPr/>
        </p:nvSpPr>
        <p:spPr>
          <a:xfrm>
            <a:off x="1272969" y="580936"/>
            <a:ext cx="4572000" cy="584775"/>
          </a:xfrm>
          <a:prstGeom prst="rect">
            <a:avLst/>
          </a:prstGeom>
          <a:noFill/>
        </p:spPr>
        <p:txBody>
          <a:bodyPr wrap="square">
            <a:spAutoFit/>
          </a:bodyPr>
          <a:lstStyle/>
          <a:p>
            <a:pPr algn="ctr"/>
            <a:r>
              <a:rPr lang="en-CA" sz="3200" b="1" dirty="0">
                <a:latin typeface="Times New Roman" panose="02020603050405020304" pitchFamily="18" charset="0"/>
                <a:ea typeface="MS Gothic" panose="020B0609070205080204" pitchFamily="49" charset="-128"/>
                <a:cs typeface="Times New Roman" panose="02020603050405020304" pitchFamily="18" charset="0"/>
              </a:rPr>
              <a:t>BRANDING</a:t>
            </a:r>
            <a:endParaRPr lang="en-CA" sz="3200"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8FE6E6FC-E0ED-4C6C-ACDD-B5E58FFFBD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7" name="TextBox 6">
            <a:extLst>
              <a:ext uri="{FF2B5EF4-FFF2-40B4-BE49-F238E27FC236}">
                <a16:creationId xmlns:a16="http://schemas.microsoft.com/office/drawing/2014/main" id="{37EBD820-00D5-4CE7-A54C-B135C5196F5A}"/>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2227E15-2731-4E21-9ABF-9E4C72FAA5F1}"/>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8605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0098" y="1299360"/>
            <a:ext cx="8109540"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TextBox 2"/>
          <p:cNvSpPr txBox="1"/>
          <p:nvPr/>
        </p:nvSpPr>
        <p:spPr>
          <a:xfrm>
            <a:off x="1884862" y="764302"/>
            <a:ext cx="5961155"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Concept of Internal Branding</a:t>
            </a:r>
          </a:p>
        </p:txBody>
      </p:sp>
      <p:sp>
        <p:nvSpPr>
          <p:cNvPr id="5" name="Rectangle 4"/>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614362" y="1951565"/>
            <a:ext cx="7789595" cy="242558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rtl="0">
              <a:spcAft>
                <a:spcPts val="10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nternal Branding is a strategic process that aims to convey the values, identity, and expected behaviors of the brand within the organization, so that each employee is able to represent the brand credibly in their interactions with customers, colleagues, and stakeholders. 
In other words, it is the systematic effort to create a consensus between what the organization is telling the outside world about its brand and what employees are experiencing internally. This alignment ensures that the customer experience is identical to the branding promise that the organization proclaims.</a:t>
            </a:r>
            <a:endParaRPr lang="en-US" sz="1800" b="0" u="none" strike="noStrike" dirty="0">
              <a:effectLst/>
              <a:uFillTx/>
              <a:latin typeface="Times New Roman" panose="02020603050405020304" pitchFamily="18" charset="0"/>
              <a:cs typeface="Times New Roman" panose="02020603050405020304" pitchFamily="18" charset="0"/>
            </a:endParaRPr>
          </a:p>
          <a:p>
            <a:endParaRPr lang="en-CA"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0098" y="1299360"/>
            <a:ext cx="5736861"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TextBox 2"/>
          <p:cNvSpPr txBox="1"/>
          <p:nvPr/>
        </p:nvSpPr>
        <p:spPr>
          <a:xfrm>
            <a:off x="1760074" y="750213"/>
            <a:ext cx="7088597"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Difference Between Internal and External Branding</a:t>
            </a:r>
          </a:p>
        </p:txBody>
      </p:sp>
      <p:sp>
        <p:nvSpPr>
          <p:cNvPr id="5" name="Rectangle 4"/>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518161" y="1951565"/>
            <a:ext cx="5506720" cy="242558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rtl="0">
              <a:spcAft>
                <a:spcPts val="1000"/>
              </a:spcAf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The internal branding is targeted at employees while the external brand focuses on customers to enhance the company's image.</a:t>
            </a:r>
            <a:r>
              <a:rPr lang="en-US" sz="1800" dirty="0">
                <a:latin typeface="Times New Roman" panose="02020603050405020304" pitchFamily="18" charset="0"/>
                <a:cs typeface="Times New Roman" panose="02020603050405020304" pitchFamily="18" charset="0"/>
              </a:rPr>
              <a:t>
True success is achieved when these two images are interconnected and identical: </a:t>
            </a:r>
            <a:r>
              <a:rPr lang="en-US" sz="1800" b="1" i="1" dirty="0">
                <a:solidFill>
                  <a:srgbClr val="C00000"/>
                </a:solidFill>
                <a:latin typeface="Times New Roman" panose="02020603050405020304" pitchFamily="18" charset="0"/>
                <a:cs typeface="Times New Roman" panose="02020603050405020304" pitchFamily="18" charset="0"/>
              </a:rPr>
              <a:t>what the organization promises externally must be reflected in its internal policies and practices. </a:t>
            </a:r>
          </a:p>
          <a:p>
            <a:pPr marL="342900" indent="-342900" rtl="0">
              <a:spcAft>
                <a:spcPts val="1000"/>
              </a:spcAf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If there is a gap between them, credibility declines and customer and employee trust is weakened.</a:t>
            </a:r>
          </a:p>
          <a:p>
            <a:endParaRPr lang="en-CA"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9" name="Picture 2">
            <a:extLst>
              <a:ext uri="{FF2B5EF4-FFF2-40B4-BE49-F238E27FC236}">
                <a16:creationId xmlns:a16="http://schemas.microsoft.com/office/drawing/2014/main" id="{324CDEEE-62D2-4DF0-8243-9BF25768E7B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6360862" y="1576047"/>
            <a:ext cx="2629427" cy="2670833"/>
          </a:xfrm>
          <a:prstGeom prst="rect">
            <a:avLst/>
          </a:prstGeom>
          <a:solidFill>
            <a:srgbClr val="FFFFFF"/>
          </a:solidFill>
        </p:spPr>
      </p:pic>
    </p:spTree>
    <p:extLst>
      <p:ext uri="{BB962C8B-B14F-4D97-AF65-F5344CB8AC3E}">
        <p14:creationId xmlns:p14="http://schemas.microsoft.com/office/powerpoint/2010/main" val="221434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C09D216-24A9-412B-99F4-439FD122871B}"/>
              </a:ext>
            </a:extLst>
          </p:cNvPr>
          <p:cNvSpPr/>
          <p:nvPr/>
        </p:nvSpPr>
        <p:spPr>
          <a:xfrm>
            <a:off x="252382" y="1404898"/>
            <a:ext cx="5579458"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123" name="Google Shape;249;p31"/>
          <p:cNvPicPr/>
          <p:nvPr/>
        </p:nvPicPr>
        <p:blipFill>
          <a:blip r:embed="rId2"/>
          <a:srcRect l="20603" r="20610"/>
          <a:stretch/>
        </p:blipFill>
        <p:spPr>
          <a:xfrm>
            <a:off x="5944658" y="1492069"/>
            <a:ext cx="2946960" cy="3341160"/>
          </a:xfrm>
          <a:prstGeom prst="rect">
            <a:avLst/>
          </a:prstGeom>
          <a:noFill/>
          <a:ln w="9525">
            <a:solidFill>
              <a:srgbClr val="707070"/>
            </a:solidFill>
            <a:round/>
          </a:ln>
        </p:spPr>
      </p:pic>
      <p:sp>
        <p:nvSpPr>
          <p:cNvPr id="125" name="PlaceHolder 2"/>
          <p:cNvSpPr>
            <a:spLocks noGrp="1"/>
          </p:cNvSpPr>
          <p:nvPr>
            <p:ph type="body"/>
          </p:nvPr>
        </p:nvSpPr>
        <p:spPr>
          <a:xfrm>
            <a:off x="252382" y="1576047"/>
            <a:ext cx="5579458" cy="2980897"/>
          </a:xfrm>
          <a:prstGeom prst="rect">
            <a:avLst/>
          </a:prstGeom>
          <a:noFill/>
          <a:ln w="0">
            <a:noFill/>
          </a:ln>
        </p:spPr>
        <p:txBody>
          <a:bodyPr lIns="91440" tIns="91440" rIns="91440" bIns="91440" anchor="t">
            <a:normAutofit/>
          </a:bodyPr>
          <a:lstStyle/>
          <a:p>
            <a:pPr marL="285750" indent="-285750" algn="l" rtl="0">
              <a:lnSpc>
                <a:spcPct val="120000"/>
              </a:lnSpc>
              <a:buFont typeface="Arial" panose="020B0604020202020204" pitchFamily="34" charset="0"/>
              <a:buChar char="•"/>
              <a:tabLst>
                <a:tab pos="0" algn="l"/>
              </a:tabLst>
            </a:pPr>
            <a:r>
              <a:rPr lang="en-US" sz="1800" dirty="0">
                <a:solidFill>
                  <a:schemeClr val="dk1"/>
                </a:solidFill>
                <a:latin typeface="Times New Roman" panose="02020603050405020304" pitchFamily="18" charset="0"/>
                <a:cs typeface="Roboto Mono"/>
              </a:rPr>
              <a:t>Internal marketing promotes employee satisfaction, which raises productivity and creates a positive work environment that supports the achievement of the company's goals.
Employee as Ambassador
Improve customer experience
Reduce employee turnover
Supporting the recruitment strategy</a:t>
            </a:r>
            <a:endParaRPr lang="fr-FR" sz="2400" dirty="0">
              <a:latin typeface="Times New Roman" panose="02020603050405020304" pitchFamily="18" charset="0"/>
              <a:ea typeface="MS Mincho" panose="02020609040205080304" pitchFamily="49" charset="-128"/>
              <a:cs typeface="Arial" panose="020B0604020202020204" pitchFamily="34" charset="0"/>
            </a:endParaRPr>
          </a:p>
        </p:txBody>
      </p:sp>
      <p:grpSp>
        <p:nvGrpSpPr>
          <p:cNvPr id="126" name="Google Shape;252;p31"/>
          <p:cNvGrpSpPr/>
          <p:nvPr/>
        </p:nvGrpSpPr>
        <p:grpSpPr>
          <a:xfrm>
            <a:off x="511200" y="947160"/>
            <a:ext cx="2970720" cy="265320"/>
            <a:chOff x="511200" y="947160"/>
            <a:chExt cx="2970720" cy="265320"/>
          </a:xfrm>
        </p:grpSpPr>
      </p:grpSp>
      <p:sp>
        <p:nvSpPr>
          <p:cNvPr id="124" name="PlaceHolder 1"/>
          <p:cNvSpPr>
            <a:spLocks noGrp="1"/>
          </p:cNvSpPr>
          <p:nvPr>
            <p:ph type="title"/>
          </p:nvPr>
        </p:nvSpPr>
        <p:spPr>
          <a:xfrm>
            <a:off x="1635305" y="586556"/>
            <a:ext cx="6973414" cy="754966"/>
          </a:xfrm>
          <a:prstGeom prst="rect">
            <a:avLst/>
          </a:prstGeom>
          <a:noFill/>
          <a:ln w="0">
            <a:noFill/>
          </a:ln>
        </p:spPr>
        <p:txBody>
          <a:bodyPr lIns="91440" tIns="91440" rIns="91440" bIns="91440" anchor="t">
            <a:noAutofit/>
          </a:bodyPr>
          <a:lstStyle/>
          <a:p>
            <a:pPr defTabSz="914400" rtl="0">
              <a:tabLst>
                <a:tab pos="0" algn="l"/>
              </a:tabLst>
            </a:pPr>
            <a:r>
              <a:rPr lang="en-US" sz="2400" b="1" dirty="0">
                <a:latin typeface="Times New Roman" panose="02020603050405020304" pitchFamily="18" charset="0"/>
                <a:ea typeface="MS Gothic" panose="020B0609070205080204" pitchFamily="49" charset="-128"/>
                <a:cs typeface="Times New Roman" panose="02020603050405020304" pitchFamily="18" charset="0"/>
              </a:rPr>
              <a:t>The Importance of Internal Marketing  and its Impact on the Employee Experience</a:t>
            </a:r>
            <a:endParaRPr lang="fr-FR" sz="2400" b="1" dirty="0">
              <a:latin typeface="Times New Roman" panose="02020603050405020304" pitchFamily="18" charset="0"/>
              <a:ea typeface="MS Gothic" panose="020B0609070205080204" pitchFamily="49" charset="-128"/>
              <a:cs typeface="Times New Roman" panose="02020603050405020304" pitchFamily="18" charset="0"/>
            </a:endParaRPr>
          </a:p>
        </p:txBody>
      </p:sp>
      <p:sp>
        <p:nvSpPr>
          <p:cNvPr id="7" name="Rectangle 6">
            <a:extLst>
              <a:ext uri="{FF2B5EF4-FFF2-40B4-BE49-F238E27FC236}">
                <a16:creationId xmlns:a16="http://schemas.microsoft.com/office/drawing/2014/main" id="{46225AA3-31BB-4AE2-887D-44784BD56F18}"/>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7">
            <a:extLst>
              <a:ext uri="{FF2B5EF4-FFF2-40B4-BE49-F238E27FC236}">
                <a16:creationId xmlns:a16="http://schemas.microsoft.com/office/drawing/2014/main" id="{1E19EDD1-F777-4474-8D29-0059E990F1FF}"/>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C69DFFC-71BB-4076-B866-C72E3BA0DBD8}"/>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8244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0098" y="1299360"/>
            <a:ext cx="8109540"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TextBox 2"/>
          <p:cNvSpPr txBox="1"/>
          <p:nvPr/>
        </p:nvSpPr>
        <p:spPr>
          <a:xfrm>
            <a:off x="1681077" y="781592"/>
            <a:ext cx="7513003" cy="461665"/>
          </a:xfrm>
          <a:prstGeom prst="rect">
            <a:avLst/>
          </a:prstGeom>
          <a:noFill/>
        </p:spPr>
        <p:txBody>
          <a:bodyPr wrap="square" rtlCol="0">
            <a:spAutoFit/>
          </a:bodyPr>
          <a:lstStyle/>
          <a:p>
            <a:r>
              <a:rPr lang="en-US" sz="2400" b="1" dirty="0">
                <a:latin typeface="Times New Roman" panose="02020603050405020304" pitchFamily="18" charset="0"/>
                <a:ea typeface="MS Gothic" panose="020B0609070205080204" pitchFamily="49" charset="-128"/>
                <a:cs typeface="Times New Roman" panose="02020603050405020304" pitchFamily="18" charset="0"/>
              </a:rPr>
              <a:t>Internal Marketing Deepens Employee Experience </a:t>
            </a:r>
            <a:endParaRPr lang="en-US" sz="24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718366" y="1648819"/>
            <a:ext cx="7490914" cy="2020995"/>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0" indent="0">
              <a:spcBef>
                <a:spcPts val="1000"/>
              </a:spcBef>
              <a:spcAft>
                <a:spcPts val="0"/>
              </a:spcAft>
              <a:buNone/>
            </a:pPr>
            <a:endParaRPr lang="en-US" sz="2000" dirty="0">
              <a:solidFill>
                <a:srgbClr val="C00000"/>
              </a:solidFill>
              <a:latin typeface="Times New Roman" panose="02020603050405020304" pitchFamily="18" charset="0"/>
              <a:cs typeface="Times New Roman" panose="02020603050405020304" pitchFamily="18" charset="0"/>
            </a:endParaRPr>
          </a:p>
          <a:p>
            <a:pPr>
              <a:spcBef>
                <a:spcPts val="1000"/>
              </a:spcBef>
              <a:spcAft>
                <a:spcPts val="0"/>
              </a:spcAft>
              <a:buFont typeface="Wingdings" panose="05000000000000000000" pitchFamily="2" charset="2"/>
              <a:buChar char="ü"/>
            </a:pPr>
            <a:r>
              <a:rPr lang="en-US" sz="2000" dirty="0">
                <a:solidFill>
                  <a:srgbClr val="002060"/>
                </a:solidFill>
                <a:latin typeface="Times New Roman" panose="02020603050405020304" pitchFamily="18" charset="0"/>
                <a:cs typeface="Times New Roman" panose="02020603050405020304" pitchFamily="18" charset="0"/>
              </a:rPr>
              <a:t>Clarify expected values and behaviors.
Building innovative onboarding programs that define the employee with the organizational identity.
Create development paths and rewards consistent with the brand message.
Practical Result: More engaged, productive, and loyal employees</a:t>
            </a:r>
            <a:endParaRPr lang="en-CA" sz="2800" dirty="0">
              <a:solidFill>
                <a:srgbClr val="002060"/>
              </a:solidFill>
              <a:latin typeface="Times New Roman" panose="02020603050405020304" pitchFamily="18" charset="0"/>
              <a:cs typeface="Times New Roman" panose="02020603050405020304" pitchFamily="18" charset="0"/>
            </a:endParaRPr>
          </a:p>
          <a:p>
            <a:endParaRPr lang="en-CA" sz="20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5286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423457" y="1723566"/>
            <a:ext cx="5032477" cy="1843888"/>
          </a:xfrm>
          <a:prstGeom prst="rect">
            <a:avLst/>
          </a:prstGeom>
          <a:noFill/>
          <a:ln w="0">
            <a:noFill/>
          </a:ln>
        </p:spPr>
        <p:txBody>
          <a:bodyPr vert="horz" lIns="91440" tIns="91440" rIns="91440" bIns="91440" rtlCol="0" anchor="ctr">
            <a:normAutofit fontScale="90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rtl="0">
              <a:spcBef>
                <a:spcPts val="750"/>
              </a:spcBef>
              <a:spcAft>
                <a:spcPts val="1000"/>
              </a:spcAft>
              <a:defRPr/>
            </a:pP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The Working Mechanisms Of Internal Marketing And How To Integrate It With HR And Corporate Marketing Strategies</a:t>
            </a: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5" name="Picture Placeholder 4">
            <a:extLst>
              <a:ext uri="{FF2B5EF4-FFF2-40B4-BE49-F238E27FC236}">
                <a16:creationId xmlns:a16="http://schemas.microsoft.com/office/drawing/2014/main" id="{4F39C3AF-2277-4F5E-9BD6-4709EA2E682B}"/>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a:fillRect/>
          </a:stretch>
        </p:blipFill>
        <p:spPr>
          <a:xfrm>
            <a:off x="6455934" y="1032063"/>
            <a:ext cx="2688065" cy="3062418"/>
          </a:xfrm>
          <a:prstGeom prst="rect">
            <a:avLst/>
          </a:prstGeom>
        </p:spPr>
      </p:pic>
      <p:sp>
        <p:nvSpPr>
          <p:cNvPr id="16" name="PlaceHolder 3">
            <a:extLst>
              <a:ext uri="{FF2B5EF4-FFF2-40B4-BE49-F238E27FC236}">
                <a16:creationId xmlns:a16="http://schemas.microsoft.com/office/drawing/2014/main" id="{DF1CF1C4-EAD9-4013-8C3A-52043B5052A2}"/>
              </a:ext>
            </a:extLst>
          </p:cNvPr>
          <p:cNvSpPr txBox="1">
            <a:spLocks/>
          </p:cNvSpPr>
          <p:nvPr/>
        </p:nvSpPr>
        <p:spPr>
          <a:xfrm>
            <a:off x="283028" y="4204847"/>
            <a:ext cx="780840" cy="761760"/>
          </a:xfrm>
          <a:prstGeom prst="rect">
            <a:avLst/>
          </a:prstGeom>
          <a:noFill/>
          <a:ln w="0">
            <a:noFill/>
          </a:ln>
        </p:spPr>
        <p:txBody>
          <a:bodyPr lIns="91440" tIns="91440" rIns="91440" bIns="91440" anchor="ctr">
            <a:normAutofit fontScale="90000" lnSpcReduction="20000"/>
          </a:bodyPr>
          <a:lstStyle>
            <a:lvl1pPr algn="ctr" defTabSz="685800" rtl="1" eaLnBrk="1" latinLnBrk="0" hangingPunct="1">
              <a:lnSpc>
                <a:spcPct val="90000"/>
              </a:lnSpc>
              <a:spcBef>
                <a:spcPct val="0"/>
              </a:spcBef>
              <a:buNone/>
              <a:defRPr sz="3300" kern="1200">
                <a:solidFill>
                  <a:schemeClr val="tx1"/>
                </a:solidFill>
                <a:latin typeface="+mj-lt"/>
                <a:ea typeface="+mj-ea"/>
                <a:cs typeface="+mj-cs"/>
              </a:defRPr>
            </a:lvl1pPr>
          </a:lstStyle>
          <a:p>
            <a:pPr>
              <a:lnSpc>
                <a:spcPct val="100000"/>
              </a:lnSpc>
              <a:tabLst>
                <a:tab pos="0" algn="l"/>
              </a:tabLst>
            </a:pPr>
            <a:r>
              <a:rPr lang="en-US" sz="5000">
                <a:solidFill>
                  <a:schemeClr val="dk2"/>
                </a:solidFill>
                <a:latin typeface="Calibri"/>
                <a:ea typeface="VT323"/>
              </a:rPr>
              <a:t>02</a:t>
            </a:r>
            <a:endParaRPr lang="fr-FR" sz="5000" dirty="0">
              <a:solidFill>
                <a:schemeClr val="dk1"/>
              </a:solidFill>
              <a:latin typeface="Arial"/>
            </a:endParaRPr>
          </a:p>
        </p:txBody>
      </p:sp>
    </p:spTree>
    <p:extLst>
      <p:ext uri="{BB962C8B-B14F-4D97-AF65-F5344CB8AC3E}">
        <p14:creationId xmlns:p14="http://schemas.microsoft.com/office/powerpoint/2010/main" val="1637677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18A1D8EA-B77B-4862-9D5A-F211A8B9BBB6}"/>
              </a:ext>
            </a:extLst>
          </p:cNvPr>
          <p:cNvSpPr/>
          <p:nvPr/>
        </p:nvSpPr>
        <p:spPr>
          <a:xfrm>
            <a:off x="212090" y="1332382"/>
            <a:ext cx="4945268" cy="3503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Title 4">
            <a:extLst>
              <a:ext uri="{FF2B5EF4-FFF2-40B4-BE49-F238E27FC236}">
                <a16:creationId xmlns:a16="http://schemas.microsoft.com/office/drawing/2014/main" id="{08FF2BDA-7008-47F6-B8A2-A81192EF7373}"/>
              </a:ext>
            </a:extLst>
          </p:cNvPr>
          <p:cNvSpPr>
            <a:spLocks noGrp="1"/>
          </p:cNvSpPr>
          <p:nvPr>
            <p:ph type="title"/>
          </p:nvPr>
        </p:nvSpPr>
        <p:spPr>
          <a:xfrm>
            <a:off x="667942" y="454574"/>
            <a:ext cx="7886700" cy="994172"/>
          </a:xfrm>
        </p:spPr>
        <p:txBody>
          <a:bodyPr anchor="ctr">
            <a:normAutofit/>
          </a:bodyPr>
          <a:lstStyle/>
          <a:p>
            <a:r>
              <a:rPr lang="en-US" sz="2800" b="1" dirty="0">
                <a:latin typeface="Times New Roman" panose="02020603050405020304" pitchFamily="18" charset="0"/>
                <a:cs typeface="Times New Roman" panose="02020603050405020304" pitchFamily="18" charset="0"/>
              </a:rPr>
              <a:t>Internal marketing elements</a:t>
            </a:r>
            <a:endParaRPr lang="en-CA" sz="2800" dirty="0">
              <a:latin typeface="Times New Roman" panose="02020603050405020304" pitchFamily="18" charset="0"/>
              <a:cs typeface="Times New Roman" panose="02020603050405020304" pitchFamily="18" charset="0"/>
            </a:endParaRPr>
          </a:p>
        </p:txBody>
      </p:sp>
      <p:sp>
        <p:nvSpPr>
          <p:cNvPr id="6" name="Text Placeholder 5">
            <a:extLst>
              <a:ext uri="{FF2B5EF4-FFF2-40B4-BE49-F238E27FC236}">
                <a16:creationId xmlns:a16="http://schemas.microsoft.com/office/drawing/2014/main" id="{18EB4ADE-864B-477C-824B-B13DE0378C65}"/>
              </a:ext>
            </a:extLst>
          </p:cNvPr>
          <p:cNvSpPr>
            <a:spLocks noGrp="1"/>
          </p:cNvSpPr>
          <p:nvPr>
            <p:ph sz="half" idx="1"/>
          </p:nvPr>
        </p:nvSpPr>
        <p:spPr>
          <a:xfrm>
            <a:off x="212090" y="1639423"/>
            <a:ext cx="4945268" cy="3196300"/>
          </a:xfrm>
        </p:spPr>
        <p:txBody>
          <a:bodyPr>
            <a:normAutofit fontScale="92500" lnSpcReduction="10000"/>
          </a:bodyPr>
          <a:lstStyle/>
          <a:p>
            <a:pPr>
              <a:spcAft>
                <a:spcPts val="1000"/>
              </a:spcAft>
            </a:pPr>
            <a:r>
              <a:rPr lang="en-US" sz="1600" b="1" dirty="0">
                <a:solidFill>
                  <a:srgbClr val="C00000"/>
                </a:solidFill>
                <a:latin typeface="Times New Roman" panose="02020603050405020304" pitchFamily="18" charset="0"/>
                <a:cs typeface="Times New Roman" panose="02020603050405020304" pitchFamily="18" charset="0"/>
              </a:rPr>
              <a:t>The basic elements of Internal marketing can be summarized as follows:</a:t>
            </a:r>
            <a:r>
              <a:rPr lang="en-US" sz="1600" b="1" dirty="0">
                <a:latin typeface="Times New Roman" panose="02020603050405020304" pitchFamily="18" charset="0"/>
                <a:cs typeface="Times New Roman" panose="02020603050405020304" pitchFamily="18" charset="0"/>
              </a:rPr>
              <a:t>
</a:t>
            </a:r>
            <a:r>
              <a:rPr lang="en-US" sz="1600" b="1" dirty="0">
                <a:solidFill>
                  <a:srgbClr val="C00000"/>
                </a:solidFill>
                <a:latin typeface="Times New Roman" panose="02020603050405020304" pitchFamily="18" charset="0"/>
                <a:cs typeface="Times New Roman" panose="02020603050405020304" pitchFamily="18" charset="0"/>
              </a:rPr>
              <a:t>Corporate Values</a:t>
            </a:r>
            <a:r>
              <a:rPr lang="en-US" sz="1600" b="1" dirty="0">
                <a:latin typeface="Times New Roman" panose="02020603050405020304" pitchFamily="18" charset="0"/>
                <a:cs typeface="Times New Roman" panose="02020603050405020304" pitchFamily="18" charset="0"/>
              </a:rPr>
              <a:t>: The set of values that define an employee's behavior and attitudes.
</a:t>
            </a:r>
            <a:r>
              <a:rPr lang="en-US" sz="1600" b="1" dirty="0">
                <a:solidFill>
                  <a:srgbClr val="C00000"/>
                </a:solidFill>
                <a:latin typeface="Times New Roman" panose="02020603050405020304" pitchFamily="18" charset="0"/>
                <a:cs typeface="Times New Roman" panose="02020603050405020304" pitchFamily="18" charset="0"/>
              </a:rPr>
              <a:t>Organizational culture: </a:t>
            </a:r>
            <a:r>
              <a:rPr lang="en-US" sz="1600" b="1" dirty="0">
                <a:latin typeface="Times New Roman" panose="02020603050405020304" pitchFamily="18" charset="0"/>
                <a:cs typeface="Times New Roman" panose="02020603050405020304" pitchFamily="18" charset="0"/>
              </a:rPr>
              <a:t>The customs, rituals, and internal language that determine how we operate.
</a:t>
            </a:r>
            <a:r>
              <a:rPr lang="en-US" sz="1600" b="1" dirty="0">
                <a:solidFill>
                  <a:srgbClr val="C00000"/>
                </a:solidFill>
                <a:latin typeface="Times New Roman" panose="02020603050405020304" pitchFamily="18" charset="0"/>
                <a:cs typeface="Times New Roman" panose="02020603050405020304" pitchFamily="18" charset="0"/>
              </a:rPr>
              <a:t>Internal messaging: </a:t>
            </a:r>
            <a:r>
              <a:rPr lang="en-US" sz="1600" b="1" dirty="0">
                <a:latin typeface="Times New Roman" panose="02020603050405020304" pitchFamily="18" charset="0"/>
                <a:cs typeface="Times New Roman" panose="02020603050405020304" pitchFamily="18" charset="0"/>
              </a:rPr>
              <a:t>Formal and informal communications that convey the brand's insights.
</a:t>
            </a:r>
            <a:r>
              <a:rPr lang="en-US" sz="1600" b="1" dirty="0">
                <a:solidFill>
                  <a:srgbClr val="C00000"/>
                </a:solidFill>
                <a:latin typeface="Times New Roman" panose="02020603050405020304" pitchFamily="18" charset="0"/>
                <a:cs typeface="Times New Roman" panose="02020603050405020304" pitchFamily="18" charset="0"/>
              </a:rPr>
              <a:t>Policies and procedures: </a:t>
            </a:r>
            <a:r>
              <a:rPr lang="en-US" sz="1600" b="1" dirty="0">
                <a:latin typeface="Times New Roman" panose="02020603050405020304" pitchFamily="18" charset="0"/>
                <a:cs typeface="Times New Roman" panose="02020603050405020304" pitchFamily="18" charset="0"/>
              </a:rPr>
              <a:t>Anything that supports or hinders the implementation of identity such as recruitment systems, rewards, and evaluation practices.</a:t>
            </a:r>
            <a:endParaRPr lang="en-CA" sz="16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CFC302A0-1B0D-4188-8FAD-FE41B90DAE46}"/>
              </a:ext>
            </a:extLst>
          </p:cNvPr>
          <p:cNvPicPr>
            <a:picLocks noChangeAspect="1"/>
          </p:cNvPicPr>
          <p:nvPr/>
        </p:nvPicPr>
        <p:blipFill>
          <a:blip r:embed="rId2">
            <a:clrChange>
              <a:clrFrom>
                <a:srgbClr val="FDFDFD"/>
              </a:clrFrom>
              <a:clrTo>
                <a:srgbClr val="FDFDFD">
                  <a:alpha val="0"/>
                </a:srgbClr>
              </a:clrTo>
            </a:clrChange>
          </a:blip>
          <a:stretch>
            <a:fillRect/>
          </a:stretch>
        </p:blipFill>
        <p:spPr>
          <a:xfrm>
            <a:off x="5196147" y="1229360"/>
            <a:ext cx="3774552" cy="3364623"/>
          </a:xfrm>
          <a:prstGeom prst="rect">
            <a:avLst/>
          </a:prstGeom>
          <a:noFill/>
        </p:spPr>
      </p:pic>
      <p:sp>
        <p:nvSpPr>
          <p:cNvPr id="7" name="Rectangle 6">
            <a:extLst>
              <a:ext uri="{FF2B5EF4-FFF2-40B4-BE49-F238E27FC236}">
                <a16:creationId xmlns:a16="http://schemas.microsoft.com/office/drawing/2014/main" id="{BFA3AD50-6E78-4EED-9817-85DF0DF44A1D}"/>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7">
            <a:extLst>
              <a:ext uri="{FF2B5EF4-FFF2-40B4-BE49-F238E27FC236}">
                <a16:creationId xmlns:a16="http://schemas.microsoft.com/office/drawing/2014/main" id="{435F6F7C-3388-4A36-9531-9D5305878AA2}"/>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185B038-2408-4CED-9EDC-28D6C371243A}"/>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1226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6E3A573-63A1-441C-BC99-72246790FD0C}"/>
              </a:ext>
            </a:extLst>
          </p:cNvPr>
          <p:cNvSpPr/>
          <p:nvPr/>
        </p:nvSpPr>
        <p:spPr>
          <a:xfrm>
            <a:off x="182612" y="1458283"/>
            <a:ext cx="5374908" cy="32559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138" name="Google Shape;249;p31"/>
          <p:cNvPicPr/>
          <p:nvPr/>
        </p:nvPicPr>
        <p:blipFill>
          <a:blip r:embed="rId2"/>
          <a:srcRect l="20603" r="20610"/>
          <a:stretch/>
        </p:blipFill>
        <p:spPr>
          <a:xfrm>
            <a:off x="5678880" y="1682807"/>
            <a:ext cx="2946960" cy="2960313"/>
          </a:xfrm>
          <a:prstGeom prst="rect">
            <a:avLst/>
          </a:prstGeom>
          <a:noFill/>
          <a:ln w="9525">
            <a:solidFill>
              <a:srgbClr val="707070"/>
            </a:solidFill>
            <a:round/>
          </a:ln>
        </p:spPr>
      </p:pic>
      <p:sp>
        <p:nvSpPr>
          <p:cNvPr id="140" name="PlaceHolder 2"/>
          <p:cNvSpPr>
            <a:spLocks noGrp="1"/>
          </p:cNvSpPr>
          <p:nvPr>
            <p:ph type="body"/>
          </p:nvPr>
        </p:nvSpPr>
        <p:spPr>
          <a:xfrm>
            <a:off x="243281" y="1536832"/>
            <a:ext cx="5314239" cy="3106288"/>
          </a:xfrm>
          <a:prstGeom prst="rect">
            <a:avLst/>
          </a:prstGeom>
          <a:noFill/>
          <a:ln w="0">
            <a:noFill/>
          </a:ln>
        </p:spPr>
        <p:txBody>
          <a:bodyPr lIns="91440" tIns="91440" rIns="91440" bIns="91440" anchor="t">
            <a:normAutofit fontScale="77500" lnSpcReduction="20000"/>
          </a:bodyPr>
          <a:lstStyle/>
          <a:p>
            <a:pPr algn="l" rtl="0">
              <a:lnSpc>
                <a:spcPct val="110000"/>
              </a:lnSpc>
              <a:spcAft>
                <a:spcPts val="1000"/>
              </a:spcAft>
            </a:pPr>
            <a:r>
              <a:rPr lang="en-US" sz="1800" b="1" dirty="0">
                <a:latin typeface="Times New Roman" panose="02020603050405020304" pitchFamily="18" charset="0"/>
                <a:ea typeface="MS Mincho" panose="02020609040205080304" pitchFamily="49" charset="-128"/>
                <a:cs typeface="Arial" panose="020B0604020202020204" pitchFamily="34" charset="0"/>
              </a:rPr>
              <a:t>Leadership is pivotal to the success of internal marketing efforts, as leaders serve not only as communicators of the message but also as behavioral role models from whom employees learn.</a:t>
            </a:r>
          </a:p>
          <a:p>
            <a:pPr algn="l" rtl="0">
              <a:lnSpc>
                <a:spcPct val="110000"/>
              </a:lnSpc>
              <a:spcAft>
                <a:spcPts val="1000"/>
              </a:spcAft>
            </a:pPr>
            <a:r>
              <a:rPr lang="en-US" sz="1800" dirty="0">
                <a:solidFill>
                  <a:srgbClr val="C00000"/>
                </a:solidFill>
                <a:latin typeface="Times New Roman" panose="02020603050405020304" pitchFamily="18" charset="0"/>
                <a:ea typeface="MS Mincho" panose="02020609040205080304" pitchFamily="49" charset="-128"/>
                <a:cs typeface="Arial" panose="020B0604020202020204" pitchFamily="34" charset="0"/>
              </a:rPr>
              <a:t>Leaders' commitment to professed values strengthens the following:</a:t>
            </a:r>
          </a:p>
          <a:p>
            <a:pPr marL="285750" indent="-285750" algn="l" rtl="0">
              <a:lnSpc>
                <a:spcPct val="110000"/>
              </a:lnSpc>
              <a:spcAft>
                <a:spcPts val="1000"/>
              </a:spcAft>
              <a:buFont typeface="Wingdings" panose="05000000000000000000" pitchFamily="2" charset="2"/>
              <a:buChar char="ü"/>
            </a:pPr>
            <a:r>
              <a:rPr lang="en-US" sz="2000" b="1" dirty="0">
                <a:solidFill>
                  <a:srgbClr val="0070C0"/>
                </a:solidFill>
                <a:latin typeface="Times New Roman" panose="02020603050405020304" pitchFamily="18" charset="0"/>
                <a:ea typeface="MS Mincho" panose="02020609040205080304" pitchFamily="49" charset="-128"/>
                <a:cs typeface="Arial" panose="020B0604020202020204" pitchFamily="34" charset="0"/>
              </a:rPr>
              <a:t>Credibility of the messages.
 The speed with which desirable behaviors spread.
 Employee receptivity to change and new initiatives.
Without tangible support from leaders — whether through behavior or resource allocation — most Internal marketing programs fail</a:t>
            </a:r>
            <a:endParaRPr lang="fr-FR" sz="2000" b="1" u="none" strike="noStrike" dirty="0">
              <a:solidFill>
                <a:srgbClr val="0070C0"/>
              </a:solidFill>
              <a:effectLst/>
              <a:uFillTx/>
              <a:latin typeface="Times New Roman" panose="02020603050405020304" pitchFamily="18" charset="0"/>
              <a:cs typeface="Times New Roman" panose="02020603050405020304" pitchFamily="18" charset="0"/>
            </a:endParaRPr>
          </a:p>
        </p:txBody>
      </p:sp>
      <p:grpSp>
        <p:nvGrpSpPr>
          <p:cNvPr id="141" name="Google Shape;252;p31"/>
          <p:cNvGrpSpPr/>
          <p:nvPr/>
        </p:nvGrpSpPr>
        <p:grpSpPr>
          <a:xfrm>
            <a:off x="511200" y="947160"/>
            <a:ext cx="2970720" cy="265320"/>
            <a:chOff x="511200" y="947160"/>
            <a:chExt cx="2970720" cy="265320"/>
          </a:xfrm>
        </p:grpSpPr>
      </p:grpSp>
      <p:sp>
        <p:nvSpPr>
          <p:cNvPr id="139" name="PlaceHolder 1"/>
          <p:cNvSpPr>
            <a:spLocks noGrp="1"/>
          </p:cNvSpPr>
          <p:nvPr>
            <p:ph type="title"/>
          </p:nvPr>
        </p:nvSpPr>
        <p:spPr>
          <a:xfrm>
            <a:off x="1727642" y="804165"/>
            <a:ext cx="7233746" cy="669291"/>
          </a:xfrm>
          <a:prstGeom prst="rect">
            <a:avLst/>
          </a:prstGeom>
          <a:noFill/>
          <a:ln w="0">
            <a:noFill/>
          </a:ln>
        </p:spPr>
        <p:txBody>
          <a:bodyPr lIns="91440" tIns="91440" rIns="91440" bIns="91440" anchor="t">
            <a:noAutofit/>
          </a:bodyPr>
          <a:lstStyle/>
          <a:p>
            <a:pPr>
              <a:lnSpc>
                <a:spcPct val="80000"/>
              </a:lnSpc>
              <a:tabLst>
                <a:tab pos="0" algn="l"/>
              </a:tabLst>
            </a:pPr>
            <a:r>
              <a:rPr lang="en-US" sz="2800" b="1" dirty="0">
                <a:solidFill>
                  <a:schemeClr val="dk1"/>
                </a:solidFill>
                <a:latin typeface="Times New Roman" panose="02020603050405020304" pitchFamily="18" charset="0"/>
                <a:cs typeface="VT323"/>
              </a:rPr>
              <a:t>The Role of Leadership in Internal Marketing</a:t>
            </a:r>
            <a:endParaRPr lang="fr-FR" sz="28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CAAA4E6-9108-4D0B-B9E9-15692B0B4ADB}"/>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9" name="TextBox 8">
            <a:extLst>
              <a:ext uri="{FF2B5EF4-FFF2-40B4-BE49-F238E27FC236}">
                <a16:creationId xmlns:a16="http://schemas.microsoft.com/office/drawing/2014/main" id="{B8D1B551-8413-4DE0-8ED4-A3E61225F09F}"/>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5A16-76D6-4631-BA0B-BC7A3A9467BC}"/>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1C5D4-209F-453A-B19B-0202E8085130}"/>
              </a:ext>
            </a:extLst>
          </p:cNvPr>
          <p:cNvSpPr>
            <a:spLocks noGrp="1"/>
          </p:cNvSpPr>
          <p:nvPr>
            <p:ph type="title"/>
          </p:nvPr>
        </p:nvSpPr>
        <p:spPr>
          <a:xfrm>
            <a:off x="200568" y="467360"/>
            <a:ext cx="8471808" cy="730988"/>
          </a:xfrm>
        </p:spPr>
        <p:txBody>
          <a:bodyPr anchor="ctr">
            <a:noAutofit/>
          </a:bodyPr>
          <a:lstStyle/>
          <a:p>
            <a:r>
              <a:rPr lang="en-US" sz="2800" b="1" dirty="0">
                <a:latin typeface="Times New Roman" panose="02020603050405020304" pitchFamily="18" charset="0"/>
                <a:cs typeface="Times New Roman" panose="02020603050405020304" pitchFamily="18" charset="0"/>
              </a:rPr>
              <a:t>The Role of Human Resources in Internal Marketing</a:t>
            </a:r>
            <a:endParaRPr lang="en-CA"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0A40B33-DC89-40D5-A0D3-82D0431630DA}"/>
              </a:ext>
            </a:extLst>
          </p:cNvPr>
          <p:cNvSpPr txBox="1"/>
          <p:nvPr/>
        </p:nvSpPr>
        <p:spPr>
          <a:xfrm>
            <a:off x="152400" y="4486952"/>
            <a:ext cx="8991599" cy="830997"/>
          </a:xfrm>
          <a:prstGeom prst="rect">
            <a:avLst/>
          </a:prstGeom>
          <a:noFill/>
        </p:spPr>
        <p:txBody>
          <a:bodyPr wrap="square">
            <a:spAutoFit/>
          </a:bodyPr>
          <a:lstStyle/>
          <a:p>
            <a:pPr algn="ctr"/>
            <a:r>
              <a:rPr lang="en-US" sz="1600" b="1" dirty="0">
                <a:solidFill>
                  <a:srgbClr val="FF0000"/>
                </a:solidFill>
                <a:latin typeface="Tajawal"/>
                <a:cs typeface="+mj-cs"/>
              </a:rPr>
              <a:t>Human resources are not only implementers, but also a strategic partner in building the internal brand and designing internal marketing programs that enhance the brand's identity and corporate values.</a:t>
            </a:r>
            <a:br>
              <a:rPr lang="ar-SA" sz="1600" dirty="0">
                <a:cs typeface="+mj-cs"/>
              </a:rPr>
            </a:br>
            <a:endParaRPr lang="en-CA" sz="1600" dirty="0">
              <a:cs typeface="+mj-cs"/>
            </a:endParaRPr>
          </a:p>
        </p:txBody>
      </p:sp>
      <p:graphicFrame>
        <p:nvGraphicFramePr>
          <p:cNvPr id="14" name="Diagram 13">
            <a:extLst>
              <a:ext uri="{FF2B5EF4-FFF2-40B4-BE49-F238E27FC236}">
                <a16:creationId xmlns:a16="http://schemas.microsoft.com/office/drawing/2014/main" id="{574B5A71-38EF-427D-80DB-D398C1018EB5}"/>
              </a:ext>
            </a:extLst>
          </p:cNvPr>
          <p:cNvGraphicFramePr/>
          <p:nvPr>
            <p:extLst>
              <p:ext uri="{D42A27DB-BD31-4B8C-83A1-F6EECF244321}">
                <p14:modId xmlns:p14="http://schemas.microsoft.com/office/powerpoint/2010/main" val="2961148626"/>
              </p:ext>
            </p:extLst>
          </p:nvPr>
        </p:nvGraphicFramePr>
        <p:xfrm>
          <a:off x="519792" y="1045948"/>
          <a:ext cx="7833361" cy="33495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80892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137497" y="1723566"/>
            <a:ext cx="5710343" cy="1843888"/>
          </a:xfrm>
          <a:prstGeom prst="rect">
            <a:avLst/>
          </a:prstGeom>
          <a:noFill/>
          <a:ln w="0">
            <a:noFill/>
          </a:ln>
        </p:spPr>
        <p:txBody>
          <a:bodyPr vert="horz" lIns="91440" tIns="91440" rIns="91440" bIns="91440" rtlCol="0" anchor="ctr">
            <a:normAutofit fontScale="975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rtl="0">
              <a:lnSpc>
                <a:spcPct val="120000"/>
              </a:lnSpc>
              <a:spcBef>
                <a:spcPts val="750"/>
              </a:spcBef>
              <a:spcAft>
                <a:spcPts val="1000"/>
              </a:spcAft>
              <a:defRPr/>
            </a:pPr>
            <a:endParaRPr lang="en-CA"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endParaRP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DD82DA9-7661-4474-A804-B51B019B4587}"/>
              </a:ext>
            </a:extLst>
          </p:cNvPr>
          <p:cNvSpPr txBox="1"/>
          <p:nvPr/>
        </p:nvSpPr>
        <p:spPr>
          <a:xfrm>
            <a:off x="1137497" y="1563717"/>
            <a:ext cx="3888839" cy="1938992"/>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EMPLOYEE BENEFITS</a:t>
            </a:r>
            <a:r>
              <a:rPr lang="en-US" sz="2400" dirty="0">
                <a:latin typeface="Times New Roman" panose="02020603050405020304" pitchFamily="18" charset="0"/>
                <a:cs typeface="Times New Roman" panose="02020603050405020304" pitchFamily="18" charset="0"/>
              </a:rPr>
              <a:t>  Are indirect rewards given to an employee or a group of employees for organizational membership.</a:t>
            </a:r>
          </a:p>
        </p:txBody>
      </p:sp>
      <p:pic>
        <p:nvPicPr>
          <p:cNvPr id="10" name="Picture 9">
            <a:extLst>
              <a:ext uri="{FF2B5EF4-FFF2-40B4-BE49-F238E27FC236}">
                <a16:creationId xmlns:a16="http://schemas.microsoft.com/office/drawing/2014/main" id="{ECC23F3D-85E9-47A3-85B5-BF069A344E7F}"/>
              </a:ext>
            </a:extLst>
          </p:cNvPr>
          <p:cNvPicPr>
            <a:picLocks noChangeAspect="1"/>
          </p:cNvPicPr>
          <p:nvPr/>
        </p:nvPicPr>
        <p:blipFill>
          <a:blip r:embed="rId2"/>
          <a:stretch>
            <a:fillRect/>
          </a:stretch>
        </p:blipFill>
        <p:spPr>
          <a:xfrm>
            <a:off x="4872996" y="1281632"/>
            <a:ext cx="2818976" cy="1819761"/>
          </a:xfrm>
          <a:prstGeom prst="rect">
            <a:avLst/>
          </a:prstGeom>
        </p:spPr>
      </p:pic>
    </p:spTree>
    <p:extLst>
      <p:ext uri="{BB962C8B-B14F-4D97-AF65-F5344CB8AC3E}">
        <p14:creationId xmlns:p14="http://schemas.microsoft.com/office/powerpoint/2010/main" val="560778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A57F09-7BF7-48EA-AA3E-88FC58E572E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673817" y="662062"/>
            <a:ext cx="5652038" cy="4241783"/>
          </a:xfrm>
          <a:prstGeom prst="rect">
            <a:avLst/>
          </a:prstGeom>
        </p:spPr>
      </p:pic>
      <p:sp>
        <p:nvSpPr>
          <p:cNvPr id="5" name="TextBox 4">
            <a:extLst>
              <a:ext uri="{FF2B5EF4-FFF2-40B4-BE49-F238E27FC236}">
                <a16:creationId xmlns:a16="http://schemas.microsoft.com/office/drawing/2014/main" id="{846BC1CA-F4FF-49F1-A9D5-40A7F5D806D3}"/>
              </a:ext>
            </a:extLst>
          </p:cNvPr>
          <p:cNvSpPr txBox="1"/>
          <p:nvPr/>
        </p:nvSpPr>
        <p:spPr>
          <a:xfrm>
            <a:off x="2045777" y="320347"/>
            <a:ext cx="5280078" cy="415498"/>
          </a:xfrm>
          <a:prstGeom prst="rect">
            <a:avLst/>
          </a:prstGeom>
          <a:noFill/>
        </p:spPr>
        <p:txBody>
          <a:bodyPr wrap="square">
            <a:spAutoFit/>
          </a:bodyPr>
          <a:lstStyle/>
          <a:p>
            <a:r>
              <a:rPr lang="en-US" sz="2100" b="1" dirty="0">
                <a:latin typeface="Times New Roman" panose="02020603050405020304" pitchFamily="18" charset="0"/>
                <a:cs typeface="Times New Roman" panose="02020603050405020304" pitchFamily="18" charset="0"/>
              </a:rPr>
              <a:t>BENEFITS AND HR STRATEGY</a:t>
            </a:r>
          </a:p>
        </p:txBody>
      </p:sp>
    </p:spTree>
    <p:extLst>
      <p:ext uri="{BB962C8B-B14F-4D97-AF65-F5344CB8AC3E}">
        <p14:creationId xmlns:p14="http://schemas.microsoft.com/office/powerpoint/2010/main" val="111700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653583-E875-41F9-B823-9B87BBADA8AB}"/>
              </a:ext>
            </a:extLst>
          </p:cNvPr>
          <p:cNvPicPr>
            <a:picLocks noChangeAspect="1"/>
          </p:cNvPicPr>
          <p:nvPr/>
        </p:nvPicPr>
        <p:blipFill>
          <a:blip r:embed="rId2"/>
          <a:stretch>
            <a:fillRect/>
          </a:stretch>
        </p:blipFill>
        <p:spPr>
          <a:xfrm>
            <a:off x="0" y="0"/>
            <a:ext cx="9144000" cy="5143500"/>
          </a:xfrm>
          <a:prstGeom prst="rect">
            <a:avLst/>
          </a:prstGeom>
        </p:spPr>
      </p:pic>
      <p:pic>
        <p:nvPicPr>
          <p:cNvPr id="9" name="Graphic 21">
            <a:extLst>
              <a:ext uri="{FF2B5EF4-FFF2-40B4-BE49-F238E27FC236}">
                <a16:creationId xmlns:a16="http://schemas.microsoft.com/office/drawing/2014/main" id="{F1CBDE38-24A7-46C2-B01E-28726C6BE7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415144" y="0"/>
            <a:ext cx="1728856" cy="807257"/>
          </a:xfrm>
          <a:prstGeom prst="rect">
            <a:avLst/>
          </a:prstGeom>
        </p:spPr>
      </p:pic>
    </p:spTree>
    <p:extLst>
      <p:ext uri="{BB962C8B-B14F-4D97-AF65-F5344CB8AC3E}">
        <p14:creationId xmlns:p14="http://schemas.microsoft.com/office/powerpoint/2010/main" val="7798178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B4553-32C1-44B3-B45A-D1C99F4D375C}"/>
              </a:ext>
            </a:extLst>
          </p:cNvPr>
          <p:cNvSpPr>
            <a:spLocks noGrp="1"/>
          </p:cNvSpPr>
          <p:nvPr>
            <p:ph type="title"/>
          </p:nvPr>
        </p:nvSpPr>
        <p:spPr>
          <a:xfrm>
            <a:off x="628650" y="556619"/>
            <a:ext cx="7886700" cy="542585"/>
          </a:xfrm>
        </p:spPr>
        <p:txBody>
          <a:bodyPr>
            <a:normAutofit/>
          </a:bodyPr>
          <a:lstStyle/>
          <a:p>
            <a:r>
              <a:rPr lang="en-US" sz="2800" b="1" dirty="0">
                <a:solidFill>
                  <a:schemeClr val="accent1"/>
                </a:solidFill>
                <a:latin typeface="Times New Roman" panose="02020603050405020304" pitchFamily="18" charset="0"/>
                <a:cs typeface="Times New Roman" panose="02020603050405020304" pitchFamily="18" charset="0"/>
              </a:rPr>
              <a:t>Employee Segmentation Examples</a:t>
            </a:r>
            <a:endParaRPr lang="en-CA" sz="2800" dirty="0">
              <a:latin typeface="Times New Roman" panose="02020603050405020304" pitchFamily="18" charset="0"/>
              <a:cs typeface="Times New Roman" panose="02020603050405020304" pitchFamily="18" charset="0"/>
            </a:endParaRPr>
          </a:p>
        </p:txBody>
      </p:sp>
      <p:pic>
        <p:nvPicPr>
          <p:cNvPr id="2050" name="Picture 2" descr="employee segmentation methods">
            <a:extLst>
              <a:ext uri="{FF2B5EF4-FFF2-40B4-BE49-F238E27FC236}">
                <a16:creationId xmlns:a16="http://schemas.microsoft.com/office/drawing/2014/main" id="{7C8A28B0-BC5B-4F74-98AD-C8A3B3F0362E}"/>
              </a:ext>
            </a:extLst>
          </p:cNvPr>
          <p:cNvPicPr>
            <a:picLocks noGrp="1" noChangeAspect="1" noChangeArrowheads="1"/>
          </p:cNvPicPr>
          <p:nvPr>
            <p:ph sz="half" idx="1"/>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69720" y="816429"/>
            <a:ext cx="5290457" cy="405322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FF44367-FBF2-443D-8DB6-138E07AABDE0}"/>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A5EE0F1B-76F9-44F7-8D99-3DBEA154583F}"/>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41137D-5103-4DF3-97E7-DCFB3A873E20}"/>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74334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9CA0F677-EFD7-4C12-80F9-65E94C8D1A80}"/>
              </a:ext>
            </a:extLst>
          </p:cNvPr>
          <p:cNvSpPr/>
          <p:nvPr/>
        </p:nvSpPr>
        <p:spPr>
          <a:xfrm>
            <a:off x="4584198" y="1445538"/>
            <a:ext cx="4356354"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TextBox 2"/>
          <p:cNvSpPr txBox="1"/>
          <p:nvPr/>
        </p:nvSpPr>
        <p:spPr>
          <a:xfrm>
            <a:off x="1640979" y="764302"/>
            <a:ext cx="6087563"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ONE SIZE NO LONGER FITS FOR ALL</a:t>
            </a:r>
          </a:p>
        </p:txBody>
      </p:sp>
      <p:sp>
        <p:nvSpPr>
          <p:cNvPr id="6" name="TextBox 5"/>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Content Placeholder 3">
            <a:extLst>
              <a:ext uri="{FF2B5EF4-FFF2-40B4-BE49-F238E27FC236}">
                <a16:creationId xmlns:a16="http://schemas.microsoft.com/office/drawing/2014/main" id="{2EA1DACD-D6DF-4B5E-A1D8-C12770B76583}"/>
              </a:ext>
            </a:extLst>
          </p:cNvPr>
          <p:cNvSpPr txBox="1">
            <a:spLocks/>
          </p:cNvSpPr>
          <p:nvPr/>
        </p:nvSpPr>
        <p:spPr>
          <a:xfrm>
            <a:off x="4563835" y="1668015"/>
            <a:ext cx="4356354" cy="2832854"/>
          </a:xfrm>
          <a:prstGeom prst="rect">
            <a:avLst/>
          </a:prstGeom>
        </p:spPr>
        <p:txBody>
          <a:bodyPr>
            <a:normAutofit fontScale="92500" lnSpcReduction="10000"/>
          </a:bodyPr>
          <a:lst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a:r>
              <a:rPr lang="en-US" dirty="0">
                <a:latin typeface="Times New Roman" panose="02020603050405020304" pitchFamily="18" charset="0"/>
                <a:cs typeface="Times New Roman" panose="02020603050405020304" pitchFamily="18" charset="0"/>
              </a:rPr>
              <a:t>"True workforce segmentation is not the art of offering the same Employee Value Proposition to all your employees but figuring out what to offer to each of them.
 It is the art of identifying and understanding the needs of your employees and creating a unique bundle of benefits that achieve employee satisfaction, profits for the organization, and benefits for stakeholders."</a:t>
            </a:r>
          </a:p>
        </p:txBody>
      </p:sp>
      <p:pic>
        <p:nvPicPr>
          <p:cNvPr id="1026" name="Picture 2" descr="33,400+ Mom Carrying Baby Stock Photos, Pictures &amp; Royalty-Free Images -  iStock | Mom carrying baby white background, Mom carrying baby outside">
            <a:extLst>
              <a:ext uri="{FF2B5EF4-FFF2-40B4-BE49-F238E27FC236}">
                <a16:creationId xmlns:a16="http://schemas.microsoft.com/office/drawing/2014/main" id="{0EF4475A-E226-458B-A806-D7A6DD4A39A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811" y="1546344"/>
            <a:ext cx="2061482" cy="137432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24,300+ Woman Holding Cat Stock Photos, Pictures &amp; Royalty-Free Images -  iStock | Funny woman holding cat, Black woman holding cat, Older woman  holding cat">
            <a:extLst>
              <a:ext uri="{FF2B5EF4-FFF2-40B4-BE49-F238E27FC236}">
                <a16:creationId xmlns:a16="http://schemas.microsoft.com/office/drawing/2014/main" id="{92A1DBBE-2DBA-436B-A10F-739C177362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2179" y="2920666"/>
            <a:ext cx="2061481" cy="145853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40+ Man Carrying Various Balls Stock Photos, Pictures &amp; Royalty-Free Images  - iStock">
            <a:extLst>
              <a:ext uri="{FF2B5EF4-FFF2-40B4-BE49-F238E27FC236}">
                <a16:creationId xmlns:a16="http://schemas.microsoft.com/office/drawing/2014/main" id="{757BDAE2-9171-41CF-A497-4DD29462D2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77914" y="1546344"/>
            <a:ext cx="2061482" cy="137432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lose up portrait of happy mature adult man looking and smiling at camera  standing outdoors | Premium Photo">
            <a:extLst>
              <a:ext uri="{FF2B5EF4-FFF2-40B4-BE49-F238E27FC236}">
                <a16:creationId xmlns:a16="http://schemas.microsoft.com/office/drawing/2014/main" id="{00C40102-1F53-45DC-B8BC-17209E331BC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3659" y="2920667"/>
            <a:ext cx="2061481" cy="14585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8FF80D0D-813A-488B-9F15-E0F8540EE913}"/>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0" name="TextBox 9">
            <a:extLst>
              <a:ext uri="{FF2B5EF4-FFF2-40B4-BE49-F238E27FC236}">
                <a16:creationId xmlns:a16="http://schemas.microsoft.com/office/drawing/2014/main" id="{3AB571BA-02DE-4A80-99F2-528366DBBF0B}"/>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78472DE-CDAA-4353-A764-BC2AD168CF04}"/>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174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4AE98-C5DC-48B3-8761-8E9509398723}"/>
              </a:ext>
            </a:extLst>
          </p:cNvPr>
          <p:cNvSpPr>
            <a:spLocks noGrp="1"/>
          </p:cNvSpPr>
          <p:nvPr>
            <p:ph type="title"/>
          </p:nvPr>
        </p:nvSpPr>
        <p:spPr>
          <a:xfrm>
            <a:off x="1047934" y="256505"/>
            <a:ext cx="6826066" cy="572211"/>
          </a:xfrm>
        </p:spPr>
        <p:txBody>
          <a:bodyPr anchor="ctr">
            <a:noAutofit/>
          </a:bodyPr>
          <a:lstStyle/>
          <a:p>
            <a:r>
              <a:rPr lang="en-US" sz="2400" b="1" dirty="0">
                <a:latin typeface="Times New Roman" panose="02020603050405020304" pitchFamily="18" charset="0"/>
                <a:cs typeface="Times New Roman" panose="02020603050405020304" pitchFamily="18" charset="0"/>
              </a:rPr>
              <a:t>Employee Segmentation Framework</a:t>
            </a:r>
            <a:endParaRPr lang="en-CA" sz="2400" b="1" dirty="0">
              <a:latin typeface="Times New Roman" panose="02020603050405020304" pitchFamily="18"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D2DD774B-37D6-4DD3-8C8C-66AC4F9E9152}"/>
              </a:ext>
            </a:extLst>
          </p:cNvPr>
          <p:cNvGraphicFramePr/>
          <p:nvPr>
            <p:extLst>
              <p:ext uri="{D42A27DB-BD31-4B8C-83A1-F6EECF244321}">
                <p14:modId xmlns:p14="http://schemas.microsoft.com/office/powerpoint/2010/main" val="3038378823"/>
              </p:ext>
            </p:extLst>
          </p:nvPr>
        </p:nvGraphicFramePr>
        <p:xfrm>
          <a:off x="2215239" y="656771"/>
          <a:ext cx="6096000" cy="43152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a:extLst>
              <a:ext uri="{FF2B5EF4-FFF2-40B4-BE49-F238E27FC236}">
                <a16:creationId xmlns:a16="http://schemas.microsoft.com/office/drawing/2014/main" id="{8DAE013F-EA2E-4CB2-9149-227FE49D673A}"/>
              </a:ext>
            </a:extLst>
          </p:cNvPr>
          <p:cNvSpPr txBox="1"/>
          <p:nvPr/>
        </p:nvSpPr>
        <p:spPr>
          <a:xfrm>
            <a:off x="2667087" y="741165"/>
            <a:ext cx="878753" cy="461665"/>
          </a:xfrm>
          <a:prstGeom prst="rect">
            <a:avLst/>
          </a:prstGeom>
          <a:noFill/>
        </p:spPr>
        <p:txBody>
          <a:bodyPr wrap="square" rtlCol="0">
            <a:spAutoFit/>
          </a:bodyPr>
          <a:lstStyle/>
          <a:p>
            <a:r>
              <a:rPr lang="en-CA" sz="2400" b="1" dirty="0">
                <a:latin typeface="Times New Roman" panose="02020603050405020304" pitchFamily="18" charset="0"/>
                <a:cs typeface="Times New Roman" panose="02020603050405020304" pitchFamily="18" charset="0"/>
              </a:rPr>
              <a:t>High</a:t>
            </a:r>
          </a:p>
        </p:txBody>
      </p:sp>
      <p:grpSp>
        <p:nvGrpSpPr>
          <p:cNvPr id="22" name="Group 21">
            <a:extLst>
              <a:ext uri="{FF2B5EF4-FFF2-40B4-BE49-F238E27FC236}">
                <a16:creationId xmlns:a16="http://schemas.microsoft.com/office/drawing/2014/main" id="{C08C1E28-5DD8-4B12-BB7D-9C109FB28F06}"/>
              </a:ext>
            </a:extLst>
          </p:cNvPr>
          <p:cNvGrpSpPr/>
          <p:nvPr/>
        </p:nvGrpSpPr>
        <p:grpSpPr>
          <a:xfrm>
            <a:off x="2198911" y="1181783"/>
            <a:ext cx="6254011" cy="3828953"/>
            <a:chOff x="0" y="1268015"/>
            <a:chExt cx="6254011" cy="3828953"/>
          </a:xfrm>
        </p:grpSpPr>
        <p:cxnSp>
          <p:nvCxnSpPr>
            <p:cNvPr id="6" name="Straight Arrow Connector 5">
              <a:extLst>
                <a:ext uri="{FF2B5EF4-FFF2-40B4-BE49-F238E27FC236}">
                  <a16:creationId xmlns:a16="http://schemas.microsoft.com/office/drawing/2014/main" id="{7BA5D1FF-7B47-4D3D-BD7C-EAAFAA1C9627}"/>
                </a:ext>
              </a:extLst>
            </p:cNvPr>
            <p:cNvCxnSpPr>
              <a:cxnSpLocks/>
            </p:cNvCxnSpPr>
            <p:nvPr/>
          </p:nvCxnSpPr>
          <p:spPr>
            <a:xfrm flipV="1">
              <a:off x="849086" y="1268015"/>
              <a:ext cx="0" cy="3453697"/>
            </a:xfrm>
            <a:prstGeom prst="straightConnector1">
              <a:avLst/>
            </a:prstGeom>
            <a:ln w="76200">
              <a:tailEnd type="triangle"/>
            </a:ln>
          </p:spPr>
          <p:style>
            <a:lnRef idx="3">
              <a:schemeClr val="accent1"/>
            </a:lnRef>
            <a:fillRef idx="0">
              <a:schemeClr val="accent1"/>
            </a:fillRef>
            <a:effectRef idx="2">
              <a:schemeClr val="accent1"/>
            </a:effectRef>
            <a:fontRef idx="minor">
              <a:schemeClr val="tx1"/>
            </a:fontRef>
          </p:style>
        </p:cxnSp>
        <p:cxnSp>
          <p:nvCxnSpPr>
            <p:cNvPr id="9" name="Straight Arrow Connector 8">
              <a:extLst>
                <a:ext uri="{FF2B5EF4-FFF2-40B4-BE49-F238E27FC236}">
                  <a16:creationId xmlns:a16="http://schemas.microsoft.com/office/drawing/2014/main" id="{875505F3-C19D-49F6-BB71-E08BE4CF261F}"/>
                </a:ext>
              </a:extLst>
            </p:cNvPr>
            <p:cNvCxnSpPr>
              <a:cxnSpLocks/>
            </p:cNvCxnSpPr>
            <p:nvPr/>
          </p:nvCxnSpPr>
          <p:spPr>
            <a:xfrm>
              <a:off x="849086" y="4720065"/>
              <a:ext cx="4430485"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4617197-EF3B-4700-8D85-6F43BC9BCF78}"/>
                </a:ext>
              </a:extLst>
            </p:cNvPr>
            <p:cNvSpPr txBox="1"/>
            <p:nvPr/>
          </p:nvSpPr>
          <p:spPr>
            <a:xfrm>
              <a:off x="5383166" y="4439148"/>
              <a:ext cx="870845" cy="461665"/>
            </a:xfrm>
            <a:prstGeom prst="rect">
              <a:avLst/>
            </a:prstGeom>
            <a:noFill/>
          </p:spPr>
          <p:txBody>
            <a:bodyPr wrap="square" rtlCol="0">
              <a:spAutoFit/>
            </a:bodyPr>
            <a:lstStyle/>
            <a:p>
              <a:r>
                <a:rPr lang="en-CA" sz="2400" b="1" dirty="0">
                  <a:latin typeface="Times New Roman" panose="02020603050405020304" pitchFamily="18" charset="0"/>
                  <a:cs typeface="Times New Roman" panose="02020603050405020304" pitchFamily="18" charset="0"/>
                </a:rPr>
                <a:t>High</a:t>
              </a:r>
            </a:p>
          </p:txBody>
        </p:sp>
        <p:sp>
          <p:nvSpPr>
            <p:cNvPr id="16" name="TextBox 15">
              <a:extLst>
                <a:ext uri="{FF2B5EF4-FFF2-40B4-BE49-F238E27FC236}">
                  <a16:creationId xmlns:a16="http://schemas.microsoft.com/office/drawing/2014/main" id="{4E38A7B6-5262-4581-8218-B89735734735}"/>
                </a:ext>
              </a:extLst>
            </p:cNvPr>
            <p:cNvSpPr txBox="1"/>
            <p:nvPr/>
          </p:nvSpPr>
          <p:spPr>
            <a:xfrm>
              <a:off x="0" y="4635303"/>
              <a:ext cx="1064072" cy="461665"/>
            </a:xfrm>
            <a:prstGeom prst="rect">
              <a:avLst/>
            </a:prstGeom>
            <a:noFill/>
          </p:spPr>
          <p:txBody>
            <a:bodyPr wrap="square" rtlCol="0">
              <a:spAutoFit/>
            </a:bodyPr>
            <a:lstStyle/>
            <a:p>
              <a:r>
                <a:rPr lang="en-CA" sz="2400" b="1" dirty="0">
                  <a:latin typeface="Times New Roman" panose="02020603050405020304" pitchFamily="18" charset="0"/>
                  <a:cs typeface="Times New Roman" panose="02020603050405020304" pitchFamily="18" charset="0"/>
                </a:rPr>
                <a:t>low</a:t>
              </a:r>
            </a:p>
          </p:txBody>
        </p:sp>
        <p:sp>
          <p:nvSpPr>
            <p:cNvPr id="14" name="TextBox 13">
              <a:extLst>
                <a:ext uri="{FF2B5EF4-FFF2-40B4-BE49-F238E27FC236}">
                  <a16:creationId xmlns:a16="http://schemas.microsoft.com/office/drawing/2014/main" id="{21D9E0E3-078B-484F-8738-6A1379E584E4}"/>
                </a:ext>
              </a:extLst>
            </p:cNvPr>
            <p:cNvSpPr txBox="1"/>
            <p:nvPr/>
          </p:nvSpPr>
          <p:spPr>
            <a:xfrm rot="16200000">
              <a:off x="-592239" y="2715978"/>
              <a:ext cx="2120830" cy="369332"/>
            </a:xfrm>
            <a:prstGeom prst="rect">
              <a:avLst/>
            </a:prstGeom>
            <a:noFill/>
          </p:spPr>
          <p:txBody>
            <a:bodyPr wrap="square" rtlCol="0">
              <a:spAutoFit/>
            </a:bodyPr>
            <a:lstStyle/>
            <a:p>
              <a:r>
                <a:rPr lang="en-CA" b="1" dirty="0">
                  <a:solidFill>
                    <a:srgbClr val="C00000"/>
                  </a:solidFill>
                  <a:latin typeface="Times New Roman" panose="02020603050405020304" pitchFamily="18" charset="0"/>
                  <a:cs typeface="Times New Roman" panose="02020603050405020304" pitchFamily="18" charset="0"/>
                </a:rPr>
                <a:t>Ability to work</a:t>
              </a:r>
            </a:p>
          </p:txBody>
        </p:sp>
        <p:sp>
          <p:nvSpPr>
            <p:cNvPr id="19" name="TextBox 18">
              <a:extLst>
                <a:ext uri="{FF2B5EF4-FFF2-40B4-BE49-F238E27FC236}">
                  <a16:creationId xmlns:a16="http://schemas.microsoft.com/office/drawing/2014/main" id="{2CE4F775-A587-4FD3-9BAB-A4DE03344565}"/>
                </a:ext>
              </a:extLst>
            </p:cNvPr>
            <p:cNvSpPr txBox="1"/>
            <p:nvPr/>
          </p:nvSpPr>
          <p:spPr>
            <a:xfrm>
              <a:off x="1608903" y="4727636"/>
              <a:ext cx="3774263" cy="369332"/>
            </a:xfrm>
            <a:prstGeom prst="rect">
              <a:avLst/>
            </a:prstGeom>
            <a:noFill/>
          </p:spPr>
          <p:txBody>
            <a:bodyPr wrap="square" rtlCol="0">
              <a:spAutoFit/>
            </a:bodyPr>
            <a:lstStyle/>
            <a:p>
              <a:r>
                <a:rPr lang="en-CA" b="1" dirty="0">
                  <a:solidFill>
                    <a:srgbClr val="C00000"/>
                  </a:solidFill>
                  <a:latin typeface="Times New Roman" panose="02020603050405020304" pitchFamily="18" charset="0"/>
                  <a:cs typeface="Times New Roman" panose="02020603050405020304" pitchFamily="18" charset="0"/>
                </a:rPr>
                <a:t>Engagement with the Organization</a:t>
              </a:r>
            </a:p>
          </p:txBody>
        </p:sp>
      </p:grpSp>
      <p:sp>
        <p:nvSpPr>
          <p:cNvPr id="13" name="Rectangle 12">
            <a:extLst>
              <a:ext uri="{FF2B5EF4-FFF2-40B4-BE49-F238E27FC236}">
                <a16:creationId xmlns:a16="http://schemas.microsoft.com/office/drawing/2014/main" id="{F87A649A-2F1A-4AD8-905B-E192DCB32B74}"/>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7" name="TextBox 16">
            <a:extLst>
              <a:ext uri="{FF2B5EF4-FFF2-40B4-BE49-F238E27FC236}">
                <a16:creationId xmlns:a16="http://schemas.microsoft.com/office/drawing/2014/main" id="{68D20E7D-FA2C-4D60-B925-F72A14E3D029}"/>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C5EA446-BC84-4BEE-A8DA-51E1C571C27D}"/>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03991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02967-0FF4-45D6-B7EC-09EF6B3AA492}"/>
              </a:ext>
            </a:extLst>
          </p:cNvPr>
          <p:cNvSpPr>
            <a:spLocks noGrp="1"/>
          </p:cNvSpPr>
          <p:nvPr>
            <p:ph type="title"/>
          </p:nvPr>
        </p:nvSpPr>
        <p:spPr>
          <a:xfrm>
            <a:off x="487680" y="377167"/>
            <a:ext cx="8016240" cy="994172"/>
          </a:xfrm>
        </p:spPr>
        <p:txBody>
          <a:bodyPr anchor="ctr">
            <a:normAutofit/>
          </a:bodyPr>
          <a:lstStyle/>
          <a:p>
            <a:pPr>
              <a:tabLst>
                <a:tab pos="0" algn="l"/>
              </a:tabLst>
            </a:pPr>
            <a:r>
              <a:rPr lang="en-US" sz="2400" b="1" dirty="0">
                <a:latin typeface="Times New Roman" panose="02020603050405020304" pitchFamily="18" charset="0"/>
                <a:cs typeface="Times New Roman" panose="02020603050405020304" pitchFamily="18" charset="0"/>
              </a:rPr>
              <a:t>Linking Internal Marketing To The Organization's Strategy</a:t>
            </a:r>
            <a:endParaRPr lang="en-CA" sz="24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B7E95DC2-4C52-4333-AED1-AB31DB1F0E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2186" y="1384008"/>
            <a:ext cx="3787227" cy="3697014"/>
          </a:xfrm>
          <a:prstGeom prst="rect">
            <a:avLst/>
          </a:prstGeom>
        </p:spPr>
      </p:pic>
      <p:sp>
        <p:nvSpPr>
          <p:cNvPr id="12" name="TextBox 11">
            <a:extLst>
              <a:ext uri="{FF2B5EF4-FFF2-40B4-BE49-F238E27FC236}">
                <a16:creationId xmlns:a16="http://schemas.microsoft.com/office/drawing/2014/main" id="{84F77B3E-365B-4F56-87E4-343BEDB33929}"/>
              </a:ext>
            </a:extLst>
          </p:cNvPr>
          <p:cNvSpPr txBox="1"/>
          <p:nvPr/>
        </p:nvSpPr>
        <p:spPr>
          <a:xfrm>
            <a:off x="399867" y="1959151"/>
            <a:ext cx="3131108" cy="646331"/>
          </a:xfrm>
          <a:prstGeom prst="rect">
            <a:avLst/>
          </a:prstGeom>
          <a:noFill/>
        </p:spPr>
        <p:txBody>
          <a:bodyPr wrap="square">
            <a:spAutoFit/>
          </a:bodyPr>
          <a:lstStyle/>
          <a:p>
            <a:pPr algn="ctr"/>
            <a:r>
              <a:rPr lang="en-US" sz="1800" dirty="0">
                <a:latin typeface="Times New Roman" panose="02020603050405020304" pitchFamily="18" charset="0"/>
                <a:ea typeface="MS Mincho" panose="02020609040205080304" pitchFamily="49" charset="-128"/>
                <a:cs typeface="Arial" panose="020B0604020202020204" pitchFamily="34" charset="0"/>
              </a:rPr>
              <a:t>Clear goals for the brand as a strategic asset.</a:t>
            </a:r>
            <a:endParaRPr lang="en-CA" dirty="0"/>
          </a:p>
        </p:txBody>
      </p:sp>
      <p:sp>
        <p:nvSpPr>
          <p:cNvPr id="13" name="TextBox 12">
            <a:extLst>
              <a:ext uri="{FF2B5EF4-FFF2-40B4-BE49-F238E27FC236}">
                <a16:creationId xmlns:a16="http://schemas.microsoft.com/office/drawing/2014/main" id="{9C98345A-26C6-426D-93E7-99E354F4174E}"/>
              </a:ext>
            </a:extLst>
          </p:cNvPr>
          <p:cNvSpPr txBox="1"/>
          <p:nvPr/>
        </p:nvSpPr>
        <p:spPr>
          <a:xfrm>
            <a:off x="5916663" y="2282316"/>
            <a:ext cx="3212387" cy="923330"/>
          </a:xfrm>
          <a:prstGeom prst="rect">
            <a:avLst/>
          </a:prstGeom>
          <a:noFill/>
        </p:spPr>
        <p:txBody>
          <a:bodyPr wrap="square">
            <a:spAutoFit/>
          </a:bodyPr>
          <a:lstStyle/>
          <a:p>
            <a:r>
              <a:rPr lang="en-US" sz="1800" dirty="0">
                <a:latin typeface="Times New Roman" panose="02020603050405020304" pitchFamily="18" charset="0"/>
                <a:ea typeface="MS Mincho" panose="02020609040205080304" pitchFamily="49" charset="-128"/>
                <a:cs typeface="Arial" panose="020B0604020202020204" pitchFamily="34" charset="0"/>
              </a:rPr>
              <a:t>Performance metrics related to loyalty, employee engagement, and brand value.</a:t>
            </a:r>
            <a:endParaRPr lang="en-CA" dirty="0"/>
          </a:p>
        </p:txBody>
      </p:sp>
      <p:sp>
        <p:nvSpPr>
          <p:cNvPr id="15" name="TextBox 14">
            <a:extLst>
              <a:ext uri="{FF2B5EF4-FFF2-40B4-BE49-F238E27FC236}">
                <a16:creationId xmlns:a16="http://schemas.microsoft.com/office/drawing/2014/main" id="{8123E62C-D50B-4C61-A9F3-9D51FABF5E8A}"/>
              </a:ext>
            </a:extLst>
          </p:cNvPr>
          <p:cNvSpPr txBox="1"/>
          <p:nvPr/>
        </p:nvSpPr>
        <p:spPr>
          <a:xfrm>
            <a:off x="-4468" y="3312791"/>
            <a:ext cx="3263168" cy="923330"/>
          </a:xfrm>
          <a:prstGeom prst="rect">
            <a:avLst/>
          </a:prstGeom>
          <a:noFill/>
        </p:spPr>
        <p:txBody>
          <a:bodyPr wrap="square">
            <a:spAutoFit/>
          </a:bodyPr>
          <a:lstStyle/>
          <a:p>
            <a:pPr algn="ctr"/>
            <a:r>
              <a:rPr lang="en-US" sz="1800" dirty="0">
                <a:latin typeface="Times New Roman" panose="02020603050405020304" pitchFamily="18" charset="0"/>
                <a:ea typeface="MS Mincho" panose="02020609040205080304" pitchFamily="49" charset="-128"/>
                <a:cs typeface="Arial" panose="020B0604020202020204" pitchFamily="34" charset="0"/>
              </a:rPr>
              <a:t>Dedicated resources and time programs for the implementation of internal initiatives.</a:t>
            </a:r>
            <a:endParaRPr lang="en-CA" dirty="0"/>
          </a:p>
        </p:txBody>
      </p:sp>
      <p:sp>
        <p:nvSpPr>
          <p:cNvPr id="17" name="TextBox 16">
            <a:extLst>
              <a:ext uri="{FF2B5EF4-FFF2-40B4-BE49-F238E27FC236}">
                <a16:creationId xmlns:a16="http://schemas.microsoft.com/office/drawing/2014/main" id="{769808C3-513C-4F3D-8854-B15496EFFD09}"/>
              </a:ext>
            </a:extLst>
          </p:cNvPr>
          <p:cNvSpPr txBox="1"/>
          <p:nvPr/>
        </p:nvSpPr>
        <p:spPr>
          <a:xfrm>
            <a:off x="5461019" y="3875629"/>
            <a:ext cx="3698843" cy="1200329"/>
          </a:xfrm>
          <a:prstGeom prst="rect">
            <a:avLst/>
          </a:prstGeom>
          <a:noFill/>
        </p:spPr>
        <p:txBody>
          <a:bodyPr wrap="square">
            <a:spAutoFit/>
          </a:bodyPr>
          <a:lstStyle/>
          <a:p>
            <a:r>
              <a:rPr lang="en-US" sz="1800" dirty="0">
                <a:latin typeface="Times New Roman" panose="02020603050405020304" pitchFamily="18" charset="0"/>
                <a:ea typeface="MS Mincho" panose="02020609040205080304" pitchFamily="49" charset="-128"/>
                <a:cs typeface="Arial" panose="020B0604020202020204" pitchFamily="34" charset="0"/>
              </a:rPr>
              <a:t>The linkage should ensure that the internal marketing efforts serve the organization's growth and competitiveness goals</a:t>
            </a:r>
            <a:endParaRPr lang="en-CA" dirty="0"/>
          </a:p>
        </p:txBody>
      </p:sp>
      <p:sp>
        <p:nvSpPr>
          <p:cNvPr id="21" name="TextBox 20">
            <a:extLst>
              <a:ext uri="{FF2B5EF4-FFF2-40B4-BE49-F238E27FC236}">
                <a16:creationId xmlns:a16="http://schemas.microsoft.com/office/drawing/2014/main" id="{AD7D33E5-0316-43AD-A9C2-F9ABE5FCBB7E}"/>
              </a:ext>
            </a:extLst>
          </p:cNvPr>
          <p:cNvSpPr txBox="1"/>
          <p:nvPr/>
        </p:nvSpPr>
        <p:spPr>
          <a:xfrm>
            <a:off x="111760" y="1114250"/>
            <a:ext cx="8920480" cy="679673"/>
          </a:xfrm>
          <a:prstGeom prst="rect">
            <a:avLst/>
          </a:prstGeom>
          <a:noFill/>
        </p:spPr>
        <p:txBody>
          <a:bodyPr wrap="square">
            <a:spAutoFit/>
          </a:bodyPr>
          <a:lstStyle/>
          <a:p>
            <a:pPr marL="0" indent="0" algn="l">
              <a:lnSpc>
                <a:spcPct val="110000"/>
              </a:lnSpc>
              <a:spcAft>
                <a:spcPts val="1000"/>
              </a:spcAft>
              <a:buNone/>
            </a:pPr>
            <a:r>
              <a:rPr lang="en-US" sz="1800" b="1" dirty="0">
                <a:solidFill>
                  <a:srgbClr val="FF0000"/>
                </a:solidFill>
                <a:latin typeface="Times New Roman" panose="02020603050405020304" pitchFamily="18" charset="0"/>
                <a:ea typeface="MS Mincho" panose="02020609040205080304" pitchFamily="49" charset="-128"/>
                <a:cs typeface="Arial" panose="020B0604020202020204" pitchFamily="34" charset="0"/>
              </a:rPr>
              <a:t>Internal marketing does not work as an isolated campaign but rather should be an integral part of the corporate strategy. When planning a strategy it should include:</a:t>
            </a:r>
          </a:p>
        </p:txBody>
      </p:sp>
    </p:spTree>
    <p:extLst>
      <p:ext uri="{BB962C8B-B14F-4D97-AF65-F5344CB8AC3E}">
        <p14:creationId xmlns:p14="http://schemas.microsoft.com/office/powerpoint/2010/main" val="2739127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24700-4E72-4C02-9D86-720007B43ACC}"/>
              </a:ext>
            </a:extLst>
          </p:cNvPr>
          <p:cNvSpPr>
            <a:spLocks noGrp="1"/>
          </p:cNvSpPr>
          <p:nvPr>
            <p:ph type="title"/>
          </p:nvPr>
        </p:nvSpPr>
        <p:spPr>
          <a:xfrm>
            <a:off x="0" y="446315"/>
            <a:ext cx="8752114" cy="1012371"/>
          </a:xfrm>
        </p:spPr>
        <p:txBody>
          <a:bodyPr>
            <a:normAutofit fontScale="90000"/>
          </a:bodyPr>
          <a:lstStyle/>
          <a:p>
            <a:br>
              <a:rPr lang="en-US" sz="3600" b="1" dirty="0">
                <a:effectLst/>
                <a:latin typeface="Times New Roman" panose="02020603050405020304" pitchFamily="18" charset="0"/>
                <a:ea typeface="MS Mincho" panose="02020609040205080304" pitchFamily="49" charset="-128"/>
                <a:cs typeface="Times New Roman" panose="02020603050405020304" pitchFamily="18" charset="0"/>
              </a:rPr>
            </a:br>
            <a:r>
              <a:rPr lang="en-US" sz="3600" b="1" dirty="0">
                <a:effectLst/>
                <a:latin typeface="Times New Roman" panose="02020603050405020304" pitchFamily="18" charset="0"/>
                <a:ea typeface="MS Mincho" panose="02020609040205080304" pitchFamily="49" charset="-128"/>
                <a:cs typeface="Times New Roman" panose="02020603050405020304" pitchFamily="18" charset="0"/>
              </a:rPr>
              <a:t>Employee Engagement</a:t>
            </a:r>
            <a:br>
              <a:rPr lang="en-CA" sz="3600" b="1" dirty="0">
                <a:effectLst/>
                <a:latin typeface="Times New Roman" panose="02020603050405020304" pitchFamily="18" charset="0"/>
                <a:ea typeface="MS Gothic" panose="020B0609070205080204" pitchFamily="49" charset="-128"/>
                <a:cs typeface="Times New Roman" panose="02020603050405020304" pitchFamily="18" charset="0"/>
              </a:rPr>
            </a:br>
            <a:endParaRPr lang="en-CA"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F75AD7D-5378-453A-BEB4-E332DB3B0B94}"/>
              </a:ext>
            </a:extLst>
          </p:cNvPr>
          <p:cNvSpPr>
            <a:spLocks noGrp="1"/>
          </p:cNvSpPr>
          <p:nvPr>
            <p:ph idx="1"/>
          </p:nvPr>
        </p:nvSpPr>
        <p:spPr>
          <a:xfrm>
            <a:off x="157843" y="4130924"/>
            <a:ext cx="8828314" cy="1012576"/>
          </a:xfrm>
        </p:spPr>
        <p:txBody>
          <a:bodyPr>
            <a:normAutofit fontScale="92500" lnSpcReduction="10000"/>
          </a:bodyPr>
          <a:lstStyle/>
          <a:p>
            <a:pPr marL="0" indent="0" algn="ctr">
              <a:lnSpc>
                <a:spcPct val="115000"/>
              </a:lnSpc>
              <a:spcAft>
                <a:spcPts val="1000"/>
              </a:spcAft>
              <a:buNone/>
            </a:pPr>
            <a:r>
              <a:rPr lang="en-US" sz="2000" b="1" dirty="0">
                <a:solidFill>
                  <a:srgbClr val="C00000"/>
                </a:solidFill>
                <a:latin typeface="Times New Roman" panose="02020603050405020304" pitchFamily="18" charset="0"/>
                <a:ea typeface="MS Mincho" panose="02020609040205080304" pitchFamily="49" charset="-128"/>
                <a:cs typeface="+mj-cs"/>
              </a:rPr>
              <a:t>According to studies, organizations that implement internal policies that are consistent with their brand have higher engagement rates and a positive impact on performance indicators.</a:t>
            </a:r>
            <a:endParaRPr lang="en-CA" b="1" dirty="0"/>
          </a:p>
        </p:txBody>
      </p:sp>
      <p:graphicFrame>
        <p:nvGraphicFramePr>
          <p:cNvPr id="4" name="Diagram 3">
            <a:extLst>
              <a:ext uri="{FF2B5EF4-FFF2-40B4-BE49-F238E27FC236}">
                <a16:creationId xmlns:a16="http://schemas.microsoft.com/office/drawing/2014/main" id="{C58AB5F0-037A-42C4-9B3B-9A77E97441EE}"/>
              </a:ext>
            </a:extLst>
          </p:cNvPr>
          <p:cNvGraphicFramePr/>
          <p:nvPr>
            <p:extLst>
              <p:ext uri="{D42A27DB-BD31-4B8C-83A1-F6EECF244321}">
                <p14:modId xmlns:p14="http://schemas.microsoft.com/office/powerpoint/2010/main" val="2903976685"/>
              </p:ext>
            </p:extLst>
          </p:nvPr>
        </p:nvGraphicFramePr>
        <p:xfrm>
          <a:off x="1284877" y="1629309"/>
          <a:ext cx="6765472" cy="29436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F490A54C-E5C1-4DDC-995F-9ABDF6E51E92}"/>
              </a:ext>
            </a:extLst>
          </p:cNvPr>
          <p:cNvSpPr txBox="1"/>
          <p:nvPr/>
        </p:nvSpPr>
        <p:spPr>
          <a:xfrm>
            <a:off x="157842" y="1546715"/>
            <a:ext cx="8436429" cy="771814"/>
          </a:xfrm>
          <a:prstGeom prst="rect">
            <a:avLst/>
          </a:prstGeom>
          <a:noFill/>
        </p:spPr>
        <p:txBody>
          <a:bodyPr wrap="square">
            <a:spAutoFit/>
          </a:bodyPr>
          <a:lstStyle/>
          <a:p>
            <a:pPr algn="r" rtl="1">
              <a:lnSpc>
                <a:spcPct val="115000"/>
              </a:lnSpc>
              <a:spcAft>
                <a:spcPts val="1000"/>
              </a:spcAft>
            </a:pPr>
            <a:r>
              <a:rPr lang="en-US" sz="2000" b="1" dirty="0">
                <a:latin typeface="Times New Roman" panose="02020603050405020304" pitchFamily="18" charset="0"/>
                <a:ea typeface="MS Mincho" panose="02020609040205080304" pitchFamily="49" charset="-128"/>
                <a:cs typeface="Arial" panose="020B0604020202020204" pitchFamily="34" charset="0"/>
              </a:rPr>
              <a:t>Internal marketing directly contributes to raising the level of employee engagement with the organization through several tracks:</a:t>
            </a:r>
            <a:endParaRPr lang="en-CA" sz="2000" b="1" dirty="0">
              <a:effectLst/>
              <a:latin typeface="Times New Roman" panose="02020603050405020304" pitchFamily="18" charset="0"/>
              <a:ea typeface="MS Mincho" panose="02020609040205080304" pitchFamily="49" charset="-128"/>
              <a:cs typeface="Arial" panose="020B0604020202020204" pitchFamily="34" charset="0"/>
            </a:endParaRPr>
          </a:p>
        </p:txBody>
      </p:sp>
    </p:spTree>
    <p:extLst>
      <p:ext uri="{BB962C8B-B14F-4D97-AF65-F5344CB8AC3E}">
        <p14:creationId xmlns:p14="http://schemas.microsoft.com/office/powerpoint/2010/main" val="1061164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423457" y="1723566"/>
            <a:ext cx="5032477" cy="1843888"/>
          </a:xfrm>
          <a:prstGeom prst="rect">
            <a:avLst/>
          </a:prstGeom>
          <a:noFill/>
          <a:ln w="0">
            <a:noFill/>
          </a:ln>
        </p:spPr>
        <p:txBody>
          <a:bodyPr vert="horz" lIns="91440" tIns="91440" rIns="91440" bIns="91440" rtlCol="0" anchor="ctr">
            <a:normAutofit fontScale="75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rtl="0">
              <a:lnSpc>
                <a:spcPct val="120000"/>
              </a:lnSpc>
              <a:spcBef>
                <a:spcPts val="750"/>
              </a:spcBef>
              <a:spcAft>
                <a:spcPts val="1000"/>
              </a:spcAft>
              <a:defRPr/>
            </a:pP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The Relationship Between Internal Marketing And Attracting Modern Talent And Keeping Them Within The Organization</a:t>
            </a:r>
            <a:endParaRPr lang="en-CA"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endParaRPr>
          </a:p>
        </p:txBody>
      </p:sp>
      <p:pic>
        <p:nvPicPr>
          <p:cNvPr id="10" name="Google Shape;259;p32">
            <a:extLst>
              <a:ext uri="{FF2B5EF4-FFF2-40B4-BE49-F238E27FC236}">
                <a16:creationId xmlns:a16="http://schemas.microsoft.com/office/drawing/2014/main" id="{B4614C7F-5DE1-412C-AD9A-72AF212D6844}"/>
              </a:ext>
            </a:extLst>
          </p:cNvPr>
          <p:cNvPicPr/>
          <p:nvPr/>
        </p:nvPicPr>
        <p:blipFill>
          <a:blip r:embed="rId2"/>
          <a:srcRect l="20933" r="20933"/>
          <a:stretch/>
        </p:blipFill>
        <p:spPr>
          <a:xfrm flipH="1">
            <a:off x="6576538" y="963894"/>
            <a:ext cx="2637137" cy="3215712"/>
          </a:xfrm>
          <a:prstGeom prst="rect">
            <a:avLst/>
          </a:prstGeom>
          <a:noFill/>
          <a:ln w="19050">
            <a:solidFill>
              <a:srgbClr val="707070"/>
            </a:solidFill>
            <a:round/>
          </a:ln>
        </p:spPr>
      </p:pic>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PlaceHolder 3">
            <a:extLst>
              <a:ext uri="{FF2B5EF4-FFF2-40B4-BE49-F238E27FC236}">
                <a16:creationId xmlns:a16="http://schemas.microsoft.com/office/drawing/2014/main" id="{4C5D9651-F970-4738-AA9F-E0AD5F4B6477}"/>
              </a:ext>
            </a:extLst>
          </p:cNvPr>
          <p:cNvSpPr txBox="1">
            <a:spLocks/>
          </p:cNvSpPr>
          <p:nvPr/>
        </p:nvSpPr>
        <p:spPr>
          <a:xfrm>
            <a:off x="356657" y="4015423"/>
            <a:ext cx="780840" cy="761760"/>
          </a:xfrm>
          <a:prstGeom prst="rect">
            <a:avLst/>
          </a:prstGeom>
          <a:noFill/>
          <a:ln w="0">
            <a:noFill/>
          </a:ln>
        </p:spPr>
        <p:txBody>
          <a:bodyPr vert="horz" lIns="91440" tIns="91440" rIns="91440" bIns="91440" rtlCol="0" anchor="ctr">
            <a:normAutofit fontScale="90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a:lnSpc>
                <a:spcPct val="100000"/>
              </a:lnSpc>
              <a:tabLst>
                <a:tab pos="0" algn="l"/>
              </a:tabLst>
            </a:pPr>
            <a:r>
              <a:rPr lang="en-US" sz="5000" dirty="0">
                <a:solidFill>
                  <a:schemeClr val="dk2"/>
                </a:solidFill>
                <a:latin typeface="Calibri"/>
                <a:ea typeface="VT323"/>
              </a:rPr>
              <a:t>03</a:t>
            </a:r>
            <a:endParaRPr lang="fr-FR" sz="5000" dirty="0">
              <a:solidFill>
                <a:schemeClr val="dk1"/>
              </a:solidFill>
              <a:latin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700D243-ECC0-4CF7-8217-59F9810DA131}"/>
              </a:ext>
            </a:extLst>
          </p:cNvPr>
          <p:cNvSpPr/>
          <p:nvPr/>
        </p:nvSpPr>
        <p:spPr>
          <a:xfrm>
            <a:off x="252381" y="1474476"/>
            <a:ext cx="8607139"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48" name="PlaceHolder 2"/>
          <p:cNvSpPr>
            <a:spLocks noGrp="1"/>
          </p:cNvSpPr>
          <p:nvPr>
            <p:ph type="body"/>
          </p:nvPr>
        </p:nvSpPr>
        <p:spPr>
          <a:xfrm>
            <a:off x="522514" y="1650659"/>
            <a:ext cx="8103326" cy="2855866"/>
          </a:xfrm>
          <a:prstGeom prst="rect">
            <a:avLst/>
          </a:prstGeom>
          <a:noFill/>
          <a:ln w="0">
            <a:noFill/>
          </a:ln>
        </p:spPr>
        <p:txBody>
          <a:bodyPr lIns="91440" tIns="91440" rIns="91440" bIns="91440" anchor="t">
            <a:normAutofit fontScale="92500" lnSpcReduction="10000"/>
          </a:bodyPr>
          <a:lstStyle/>
          <a:p>
            <a:pPr algn="l" rtl="0">
              <a:lnSpc>
                <a:spcPct val="115000"/>
              </a:lnSpc>
              <a:spcBef>
                <a:spcPts val="1000"/>
              </a:spcBef>
            </a:pPr>
            <a:r>
              <a:rPr lang="en-US" sz="2400" b="1" dirty="0">
                <a:latin typeface="Times New Roman" panose="02020603050405020304" pitchFamily="18" charset="0"/>
                <a:ea typeface="MS Gothic" panose="020B0609070205080204" pitchFamily="49" charset="-128"/>
                <a:cs typeface="Times New Roman" panose="02020603050405020304" pitchFamily="18" charset="0"/>
              </a:rPr>
              <a:t>Internal marketing is a key element in building an organization's brand that attracts talent. When employees live the values of the organization and candidates witness success stories and positive experiences, the organization is better able to attract talent. 
Insider stories and employee act as social proof for candidates, lowering the barrier of ambiguity from the real work environment</a:t>
            </a: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en-CA" sz="18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147" name="PlaceHolder 1"/>
          <p:cNvSpPr>
            <a:spLocks noGrp="1"/>
          </p:cNvSpPr>
          <p:nvPr>
            <p:ph type="title"/>
          </p:nvPr>
        </p:nvSpPr>
        <p:spPr>
          <a:xfrm>
            <a:off x="1372390" y="602841"/>
            <a:ext cx="7162010" cy="694800"/>
          </a:xfrm>
          <a:prstGeom prst="rect">
            <a:avLst/>
          </a:prstGeom>
          <a:noFill/>
          <a:ln w="0">
            <a:noFill/>
          </a:ln>
        </p:spPr>
        <p:txBody>
          <a:bodyPr lIns="91440" tIns="91440" rIns="91440" bIns="91440" anchor="t">
            <a:noAutofit/>
          </a:bodyPr>
          <a:lstStyle/>
          <a:p>
            <a:pPr algn="ctr">
              <a:lnSpc>
                <a:spcPct val="100000"/>
              </a:lnSpc>
              <a:tabLst>
                <a:tab pos="0" algn="l"/>
              </a:tabLst>
            </a:pPr>
            <a:r>
              <a:rPr lang="en-US" sz="2400" b="1" dirty="0">
                <a:solidFill>
                  <a:schemeClr val="dk1"/>
                </a:solidFill>
                <a:latin typeface="Times New Roman" panose="02020603050405020304" pitchFamily="18" charset="0"/>
                <a:cs typeface="Times New Roman" panose="02020603050405020304" pitchFamily="18" charset="0"/>
              </a:rPr>
              <a:t>The Impact of Internal Marketing on Talent Attraction and the Recruitment Process</a:t>
            </a:r>
            <a:endParaRPr lang="fr-FR" sz="24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EE4DCECE-0CC3-47C7-9642-6B1C8F6B9010}"/>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A17B9F89-790C-4DD9-B029-E7A12DCCC133}"/>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70858E1-B7BF-4124-BFBA-7F39D80D20C3}"/>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BDFA783-72CB-4CC2-A4F6-96862BFF455B}"/>
              </a:ext>
            </a:extLst>
          </p:cNvPr>
          <p:cNvSpPr/>
          <p:nvPr/>
        </p:nvSpPr>
        <p:spPr>
          <a:xfrm>
            <a:off x="243840" y="1484271"/>
            <a:ext cx="5579458" cy="327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151" name="Google Shape;249;p31"/>
          <p:cNvPicPr/>
          <p:nvPr/>
        </p:nvPicPr>
        <p:blipFill>
          <a:blip r:embed="rId2"/>
          <a:srcRect l="20603" r="20610"/>
          <a:stretch/>
        </p:blipFill>
        <p:spPr>
          <a:xfrm>
            <a:off x="5982686" y="1484271"/>
            <a:ext cx="2724434" cy="3128369"/>
          </a:xfrm>
          <a:prstGeom prst="rect">
            <a:avLst/>
          </a:prstGeom>
          <a:noFill/>
          <a:ln w="9525">
            <a:solidFill>
              <a:srgbClr val="707070"/>
            </a:solidFill>
            <a:round/>
          </a:ln>
        </p:spPr>
      </p:pic>
      <p:sp>
        <p:nvSpPr>
          <p:cNvPr id="153" name="PlaceHolder 2"/>
          <p:cNvSpPr>
            <a:spLocks noGrp="1"/>
          </p:cNvSpPr>
          <p:nvPr>
            <p:ph type="body"/>
          </p:nvPr>
        </p:nvSpPr>
        <p:spPr>
          <a:xfrm>
            <a:off x="346560" y="1886347"/>
            <a:ext cx="5476738" cy="2533320"/>
          </a:xfrm>
          <a:prstGeom prst="rect">
            <a:avLst/>
          </a:prstGeom>
          <a:noFill/>
          <a:ln w="0">
            <a:noFill/>
          </a:ln>
        </p:spPr>
        <p:txBody>
          <a:bodyPr lIns="91440" tIns="91440" rIns="91440" bIns="91440" anchor="t">
            <a:normAutofit fontScale="92500"/>
          </a:bodyPr>
          <a:lstStyle/>
          <a:p>
            <a:pPr algn="l">
              <a:lnSpc>
                <a:spcPct val="120000"/>
              </a:lnSpc>
              <a:tabLst>
                <a:tab pos="0" algn="l"/>
              </a:tabLst>
            </a:pPr>
            <a:r>
              <a:rPr lang="en-US" sz="2400" b="1" dirty="0">
                <a:solidFill>
                  <a:schemeClr val="dk1"/>
                </a:solidFill>
                <a:latin typeface="Times New Roman" panose="02020603050405020304" pitchFamily="18" charset="0"/>
                <a:cs typeface="Roboto Mono"/>
              </a:rPr>
              <a:t>Retention is grounded in a consistent work experience, transparent communication, and continuous recognition of employee accomplishments that foster loyalty and organizational engagement.</a:t>
            </a:r>
            <a:endParaRPr lang="fr-FR" sz="2400" b="1" u="none" strike="noStrike" dirty="0">
              <a:solidFill>
                <a:srgbClr val="000000"/>
              </a:solidFill>
              <a:effectLst/>
              <a:uFillTx/>
              <a:latin typeface="Times New Roman" panose="02020603050405020304" pitchFamily="18" charset="0"/>
              <a:cs typeface="Times New Roman" panose="02020603050405020304" pitchFamily="18" charset="0"/>
            </a:endParaRPr>
          </a:p>
        </p:txBody>
      </p:sp>
      <p:grpSp>
        <p:nvGrpSpPr>
          <p:cNvPr id="154" name="Google Shape;252;p31"/>
          <p:cNvGrpSpPr/>
          <p:nvPr/>
        </p:nvGrpSpPr>
        <p:grpSpPr>
          <a:xfrm>
            <a:off x="511200" y="947160"/>
            <a:ext cx="2970720" cy="265320"/>
            <a:chOff x="511200" y="947160"/>
            <a:chExt cx="2970720" cy="265320"/>
          </a:xfrm>
        </p:grpSpPr>
      </p:grpSp>
      <p:sp>
        <p:nvSpPr>
          <p:cNvPr id="152" name="PlaceHolder 1"/>
          <p:cNvSpPr>
            <a:spLocks noGrp="1"/>
          </p:cNvSpPr>
          <p:nvPr>
            <p:ph type="title"/>
          </p:nvPr>
        </p:nvSpPr>
        <p:spPr>
          <a:xfrm>
            <a:off x="1805846" y="653072"/>
            <a:ext cx="6901274" cy="1257120"/>
          </a:xfrm>
          <a:prstGeom prst="rect">
            <a:avLst/>
          </a:prstGeom>
          <a:noFill/>
          <a:ln w="0">
            <a:noFill/>
          </a:ln>
        </p:spPr>
        <p:txBody>
          <a:bodyPr lIns="91440" tIns="91440" rIns="91440" bIns="91440" anchor="t">
            <a:normAutofit/>
          </a:bodyPr>
          <a:lstStyle/>
          <a:p>
            <a:pPr>
              <a:lnSpc>
                <a:spcPct val="80000"/>
              </a:lnSpc>
              <a:tabLst>
                <a:tab pos="0" algn="l"/>
              </a:tabLst>
            </a:pPr>
            <a:r>
              <a:rPr lang="en-CA" sz="2800" b="1" dirty="0">
                <a:solidFill>
                  <a:schemeClr val="dk1"/>
                </a:solidFill>
                <a:latin typeface="Times New Roman" panose="02020603050405020304" pitchFamily="18" charset="0"/>
                <a:cs typeface="VT323"/>
              </a:rPr>
              <a:t>Talent retention, internal communication roles, and recognition</a:t>
            </a:r>
            <a:endParaRPr lang="fr-FR" sz="28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B3046DF3-FA9A-478B-961E-1CBE60324E86}"/>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7" name="TextBox 6">
            <a:extLst>
              <a:ext uri="{FF2B5EF4-FFF2-40B4-BE49-F238E27FC236}">
                <a16:creationId xmlns:a16="http://schemas.microsoft.com/office/drawing/2014/main" id="{3956FA3F-A926-4374-88CB-D16F94D6C661}"/>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F082AD6-A7E4-427B-8274-966F2564A9BF}"/>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2127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F9234-8ED1-4E16-8174-7A590EBBF912}"/>
              </a:ext>
            </a:extLst>
          </p:cNvPr>
          <p:cNvSpPr>
            <a:spLocks noGrp="1"/>
          </p:cNvSpPr>
          <p:nvPr>
            <p:ph type="title"/>
          </p:nvPr>
        </p:nvSpPr>
        <p:spPr>
          <a:xfrm>
            <a:off x="1610895" y="407769"/>
            <a:ext cx="7288318" cy="994172"/>
          </a:xfrm>
        </p:spPr>
        <p:txBody>
          <a:bodyPr anchor="ctr">
            <a:normAutofit/>
          </a:bodyPr>
          <a:lstStyle/>
          <a:p>
            <a:r>
              <a:rPr lang="en-US" sz="2400" b="1" dirty="0">
                <a:latin typeface="Times New Roman" panose="02020603050405020304" pitchFamily="18" charset="0"/>
                <a:cs typeface="Times New Roman" panose="02020603050405020304" pitchFamily="18" charset="0"/>
              </a:rPr>
              <a:t>Internal Branding Role In The Recruitment Process</a:t>
            </a:r>
            <a:endParaRPr lang="en-CA"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3D70DE14-0A15-45FA-8900-1B4FC3BC53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1338" y="867370"/>
            <a:ext cx="3439089" cy="3086179"/>
          </a:xfrm>
          <a:prstGeom prst="rect">
            <a:avLst/>
          </a:prstGeom>
        </p:spPr>
      </p:pic>
      <p:sp>
        <p:nvSpPr>
          <p:cNvPr id="7" name="TextBox 6">
            <a:extLst>
              <a:ext uri="{FF2B5EF4-FFF2-40B4-BE49-F238E27FC236}">
                <a16:creationId xmlns:a16="http://schemas.microsoft.com/office/drawing/2014/main" id="{4AD2A089-554A-4C18-A7F0-EC524B32CB10}"/>
              </a:ext>
            </a:extLst>
          </p:cNvPr>
          <p:cNvSpPr txBox="1"/>
          <p:nvPr/>
        </p:nvSpPr>
        <p:spPr>
          <a:xfrm>
            <a:off x="5684592" y="1872348"/>
            <a:ext cx="2877944" cy="615553"/>
          </a:xfrm>
          <a:prstGeom prst="rect">
            <a:avLst/>
          </a:prstGeom>
          <a:noFill/>
        </p:spPr>
        <p:txBody>
          <a:bodyPr wrap="square">
            <a:spAutoFit/>
          </a:bodyPr>
          <a:lstStyle/>
          <a:p>
            <a:r>
              <a:rPr lang="en-US" sz="1600" b="1" dirty="0">
                <a:latin typeface="Times New Roman" panose="02020603050405020304" pitchFamily="18" charset="0"/>
                <a:cs typeface="Times New Roman" panose="02020603050405020304" pitchFamily="18" charset="0"/>
              </a:rPr>
              <a:t> </a:t>
            </a:r>
            <a:r>
              <a:rPr lang="en-US" b="1" dirty="0">
                <a:solidFill>
                  <a:srgbClr val="00B0F0"/>
                </a:solidFill>
                <a:latin typeface="Times New Roman" panose="02020603050405020304" pitchFamily="18" charset="0"/>
                <a:cs typeface="Times New Roman" panose="02020603050405020304" pitchFamily="18" charset="0"/>
              </a:rPr>
              <a:t>Posting jobs: </a:t>
            </a:r>
            <a:r>
              <a:rPr lang="en-US" sz="1600" b="1" dirty="0">
                <a:latin typeface="Times New Roman" panose="02020603050405020304" pitchFamily="18" charset="0"/>
                <a:cs typeface="Times New Roman" panose="02020603050405020304" pitchFamily="18" charset="0"/>
              </a:rPr>
              <a:t>More honest and engaging messages.</a:t>
            </a:r>
            <a:endParaRPr lang="en-CA" sz="1600" dirty="0"/>
          </a:p>
        </p:txBody>
      </p:sp>
      <p:sp>
        <p:nvSpPr>
          <p:cNvPr id="9" name="TextBox 8">
            <a:extLst>
              <a:ext uri="{FF2B5EF4-FFF2-40B4-BE49-F238E27FC236}">
                <a16:creationId xmlns:a16="http://schemas.microsoft.com/office/drawing/2014/main" id="{B54B1D15-58E2-4D03-887A-00F1ABDB8D29}"/>
              </a:ext>
            </a:extLst>
          </p:cNvPr>
          <p:cNvSpPr txBox="1"/>
          <p:nvPr/>
        </p:nvSpPr>
        <p:spPr>
          <a:xfrm>
            <a:off x="2815468" y="3846845"/>
            <a:ext cx="2559172" cy="1107996"/>
          </a:xfrm>
          <a:prstGeom prst="rect">
            <a:avLst/>
          </a:prstGeom>
          <a:noFill/>
        </p:spPr>
        <p:txBody>
          <a:bodyPr wrap="square">
            <a:spAutoFit/>
          </a:bodyPr>
          <a:lstStyle/>
          <a:p>
            <a:r>
              <a:rPr lang="en-US" b="1" dirty="0">
                <a:solidFill>
                  <a:srgbClr val="FFC000"/>
                </a:solidFill>
                <a:latin typeface="Times New Roman" panose="02020603050405020304" pitchFamily="18" charset="0"/>
                <a:cs typeface="Times New Roman" panose="02020603050405020304" pitchFamily="18" charset="0"/>
              </a:rPr>
              <a:t>Interviews: </a:t>
            </a:r>
            <a:r>
              <a:rPr lang="en-US" sz="1600" b="1" dirty="0">
                <a:latin typeface="Times New Roman" panose="02020603050405020304" pitchFamily="18" charset="0"/>
                <a:cs typeface="Times New Roman" panose="02020603050405020304" pitchFamily="18" charset="0"/>
              </a:rPr>
              <a:t>A candidate enters the interview with a realistic perception of the values and career climate.</a:t>
            </a:r>
            <a:endParaRPr lang="en-CA" sz="1600" dirty="0"/>
          </a:p>
        </p:txBody>
      </p:sp>
      <p:sp>
        <p:nvSpPr>
          <p:cNvPr id="11" name="TextBox 10">
            <a:extLst>
              <a:ext uri="{FF2B5EF4-FFF2-40B4-BE49-F238E27FC236}">
                <a16:creationId xmlns:a16="http://schemas.microsoft.com/office/drawing/2014/main" id="{6BE4BD64-4216-40CD-84D2-00FBD2FD7DFD}"/>
              </a:ext>
            </a:extLst>
          </p:cNvPr>
          <p:cNvSpPr txBox="1"/>
          <p:nvPr/>
        </p:nvSpPr>
        <p:spPr>
          <a:xfrm>
            <a:off x="3459409" y="1733351"/>
            <a:ext cx="1365535" cy="1169551"/>
          </a:xfrm>
          <a:prstGeom prst="rect">
            <a:avLst/>
          </a:prstGeom>
          <a:noFill/>
        </p:spPr>
        <p:txBody>
          <a:bodyPr wrap="square">
            <a:spAutoFit/>
          </a:bodyPr>
          <a:lstStyle/>
          <a:p>
            <a:r>
              <a:rPr lang="en-US" sz="1400" b="1" dirty="0">
                <a:latin typeface="Times New Roman" panose="02020603050405020304" pitchFamily="18" charset="0"/>
                <a:cs typeface="Times New Roman" panose="02020603050405020304" pitchFamily="18" charset="0"/>
              </a:rPr>
              <a:t>Internal branding affects every stage of employment </a:t>
            </a:r>
            <a:endParaRPr lang="en-CA" sz="1400" dirty="0"/>
          </a:p>
        </p:txBody>
      </p:sp>
      <p:sp>
        <p:nvSpPr>
          <p:cNvPr id="13" name="TextBox 12">
            <a:extLst>
              <a:ext uri="{FF2B5EF4-FFF2-40B4-BE49-F238E27FC236}">
                <a16:creationId xmlns:a16="http://schemas.microsoft.com/office/drawing/2014/main" id="{76DF7B98-02C9-412E-A0F3-51ECBADC3136}"/>
              </a:ext>
            </a:extLst>
          </p:cNvPr>
          <p:cNvSpPr txBox="1"/>
          <p:nvPr/>
        </p:nvSpPr>
        <p:spPr>
          <a:xfrm>
            <a:off x="5255054" y="2902902"/>
            <a:ext cx="3307482" cy="861774"/>
          </a:xfrm>
          <a:prstGeom prst="rect">
            <a:avLst/>
          </a:prstGeom>
          <a:noFill/>
        </p:spPr>
        <p:txBody>
          <a:bodyPr wrap="square">
            <a:spAutoFit/>
          </a:bodyPr>
          <a:lstStyle/>
          <a:p>
            <a:r>
              <a:rPr lang="en-US" b="1" dirty="0">
                <a:solidFill>
                  <a:schemeClr val="accent1"/>
                </a:solidFill>
                <a:latin typeface="Times New Roman" panose="02020603050405020304" pitchFamily="18" charset="0"/>
                <a:cs typeface="Times New Roman" panose="02020603050405020304" pitchFamily="18" charset="0"/>
              </a:rPr>
              <a:t>Acceptance decision: </a:t>
            </a:r>
            <a:r>
              <a:rPr lang="en-US" sz="1600" b="1" dirty="0">
                <a:latin typeface="Times New Roman" panose="02020603050405020304" pitchFamily="18" charset="0"/>
                <a:cs typeface="Times New Roman" panose="02020603050405020304" pitchFamily="18" charset="0"/>
              </a:rPr>
              <a:t>Positive experiences of former employees boost trust.</a:t>
            </a:r>
            <a:endParaRPr lang="en-CA" sz="1600" dirty="0"/>
          </a:p>
        </p:txBody>
      </p:sp>
      <p:sp>
        <p:nvSpPr>
          <p:cNvPr id="15" name="TextBox 14">
            <a:extLst>
              <a:ext uri="{FF2B5EF4-FFF2-40B4-BE49-F238E27FC236}">
                <a16:creationId xmlns:a16="http://schemas.microsoft.com/office/drawing/2014/main" id="{0C3715AC-3A4B-4E90-B8FA-63ED69B45B95}"/>
              </a:ext>
            </a:extLst>
          </p:cNvPr>
          <p:cNvSpPr txBox="1"/>
          <p:nvPr/>
        </p:nvSpPr>
        <p:spPr>
          <a:xfrm>
            <a:off x="380623" y="2821972"/>
            <a:ext cx="2303723" cy="1354217"/>
          </a:xfrm>
          <a:prstGeom prst="rect">
            <a:avLst/>
          </a:prstGeom>
          <a:noFill/>
        </p:spPr>
        <p:txBody>
          <a:bodyPr wrap="square">
            <a:spAutoFit/>
          </a:bodyPr>
          <a:lstStyle/>
          <a:p>
            <a:pPr marL="0" indent="0">
              <a:spcAft>
                <a:spcPts val="1000"/>
              </a:spcAft>
              <a:buNone/>
            </a:pPr>
            <a:r>
              <a:rPr lang="en-US" b="1" dirty="0">
                <a:solidFill>
                  <a:schemeClr val="accent2">
                    <a:lumMod val="75000"/>
                  </a:schemeClr>
                </a:solidFill>
                <a:latin typeface="Times New Roman" panose="02020603050405020304" pitchFamily="18" charset="0"/>
                <a:cs typeface="Times New Roman" panose="02020603050405020304" pitchFamily="18" charset="0"/>
              </a:rPr>
              <a:t>The result: </a:t>
            </a:r>
            <a:r>
              <a:rPr lang="en-US" sz="1600" b="1" dirty="0">
                <a:latin typeface="Times New Roman" panose="02020603050405020304" pitchFamily="18" charset="0"/>
                <a:cs typeface="Times New Roman" panose="02020603050405020304" pitchFamily="18" charset="0"/>
              </a:rPr>
              <a:t>reduced turnover rates after recruitment and increased quality of recruitment</a:t>
            </a:r>
            <a:endParaRPr lang="en-CA" sz="1600" dirty="0">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0425E35-B07F-4F60-9F7B-B07A99CEACEC}"/>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1385A9E2-792D-4857-A9EA-3D197AF816D7}"/>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6FFED070-DB2A-4A10-9D64-FE0B9BDE0C6E}"/>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83357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3"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D71EC65F-7C15-4268-9F4D-5FE18AA5D6D2}"/>
              </a:ext>
            </a:extLst>
          </p:cNvPr>
          <p:cNvSpPr/>
          <p:nvPr/>
        </p:nvSpPr>
        <p:spPr>
          <a:xfrm>
            <a:off x="252382" y="1485360"/>
            <a:ext cx="5737816" cy="3197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50" name="PlaceHolder 2"/>
          <p:cNvSpPr>
            <a:spLocks noGrp="1"/>
          </p:cNvSpPr>
          <p:nvPr>
            <p:ph type="body"/>
          </p:nvPr>
        </p:nvSpPr>
        <p:spPr>
          <a:xfrm>
            <a:off x="391887" y="1485360"/>
            <a:ext cx="5737816" cy="2858040"/>
          </a:xfrm>
          <a:prstGeom prst="rect">
            <a:avLst/>
          </a:prstGeom>
          <a:noFill/>
          <a:ln w="0">
            <a:noFill/>
          </a:ln>
        </p:spPr>
        <p:txBody>
          <a:bodyPr lIns="91440" tIns="91440" rIns="91440" bIns="91440" anchor="t">
            <a:normAutofit fontScale="77500" lnSpcReduction="20000"/>
          </a:bodyPr>
          <a:lstStyle/>
          <a:p>
            <a:pPr marL="342900" indent="-342900" algn="l" rtl="0">
              <a:lnSpc>
                <a:spcPct val="120000"/>
              </a:lnSpc>
              <a:buFont typeface="Arial" panose="020B0604020202020204" pitchFamily="34" charset="0"/>
              <a:buChar char="•"/>
              <a:tabLst>
                <a:tab pos="0" algn="l"/>
              </a:tabLst>
            </a:pPr>
            <a:r>
              <a:rPr lang="en-US" sz="2400" b="1" dirty="0">
                <a:solidFill>
                  <a:schemeClr val="accent1">
                    <a:lumMod val="50000"/>
                  </a:schemeClr>
                </a:solidFill>
                <a:latin typeface="Times New Roman" panose="02020603050405020304" pitchFamily="18" charset="0"/>
                <a:cs typeface="Roboto Mono"/>
              </a:rPr>
              <a:t>Focusing on the meaning of work, professional growth, flexibility, and interactive content across job sites and social media are effective attraction tools.</a:t>
            </a:r>
            <a:r>
              <a:rPr lang="en-US" sz="2400" b="1" dirty="0">
                <a:solidFill>
                  <a:srgbClr val="FF0000"/>
                </a:solidFill>
                <a:latin typeface="Times New Roman" panose="02020603050405020304" pitchFamily="18" charset="0"/>
                <a:cs typeface="Roboto Mono"/>
              </a:rPr>
              <a:t>
Digital Internal Platforms
Employee Engagement &amp; Innovation Programs
Flexible Benefits Platforms
Motivational Games (Gamification Tool)
Continuous Learning &amp; E-Learning Programs</a:t>
            </a:r>
            <a:endParaRPr lang="en-US" sz="1600" b="1" u="none" strike="noStrike" dirty="0">
              <a:solidFill>
                <a:srgbClr val="000000"/>
              </a:solidFill>
              <a:effectLst/>
              <a:uFillTx/>
              <a:latin typeface="Times New Roman" panose="02020603050405020304" pitchFamily="18" charset="0"/>
              <a:cs typeface="Times New Roman" panose="02020603050405020304" pitchFamily="18" charset="0"/>
            </a:endParaRPr>
          </a:p>
        </p:txBody>
      </p:sp>
      <p:sp>
        <p:nvSpPr>
          <p:cNvPr id="149" name="PlaceHolder 1"/>
          <p:cNvSpPr>
            <a:spLocks noGrp="1"/>
          </p:cNvSpPr>
          <p:nvPr>
            <p:ph type="title"/>
          </p:nvPr>
        </p:nvSpPr>
        <p:spPr>
          <a:xfrm>
            <a:off x="1493521" y="638171"/>
            <a:ext cx="7559040" cy="694800"/>
          </a:xfrm>
          <a:prstGeom prst="rect">
            <a:avLst/>
          </a:prstGeom>
          <a:noFill/>
          <a:ln w="0">
            <a:noFill/>
          </a:ln>
        </p:spPr>
        <p:txBody>
          <a:bodyPr lIns="91440" tIns="91440" rIns="91440" bIns="91440" anchor="t">
            <a:noAutofit/>
          </a:bodyPr>
          <a:lstStyle/>
          <a:p>
            <a:pPr algn="ctr" rtl="0">
              <a:lnSpc>
                <a:spcPct val="100000"/>
              </a:lnSpc>
              <a:tabLst>
                <a:tab pos="0" algn="l"/>
              </a:tabLst>
            </a:pPr>
            <a:r>
              <a:rPr lang="en-US" sz="2400" b="1" dirty="0">
                <a:solidFill>
                  <a:schemeClr val="dk1"/>
                </a:solidFill>
                <a:latin typeface="Times New Roman" panose="02020603050405020304" pitchFamily="18" charset="0"/>
                <a:cs typeface="Times New Roman" panose="02020603050405020304" pitchFamily="18" charset="0"/>
              </a:rPr>
              <a:t>Effective tools and practices to attract millennials and Gen Z</a:t>
            </a:r>
            <a:endParaRPr lang="fr-FR" sz="24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pic>
        <p:nvPicPr>
          <p:cNvPr id="4" name="Google Shape;259;p32">
            <a:extLst>
              <a:ext uri="{FF2B5EF4-FFF2-40B4-BE49-F238E27FC236}">
                <a16:creationId xmlns:a16="http://schemas.microsoft.com/office/drawing/2014/main" id="{6D4DE0E6-2909-45B8-B52E-DF5537CF316F}"/>
              </a:ext>
            </a:extLst>
          </p:cNvPr>
          <p:cNvPicPr/>
          <p:nvPr/>
        </p:nvPicPr>
        <p:blipFill>
          <a:blip r:embed="rId2"/>
          <a:srcRect l="20933" r="20933"/>
          <a:stretch/>
        </p:blipFill>
        <p:spPr>
          <a:xfrm flipH="1">
            <a:off x="6129703" y="1786270"/>
            <a:ext cx="2922858" cy="2633330"/>
          </a:xfrm>
          <a:prstGeom prst="rect">
            <a:avLst/>
          </a:prstGeom>
          <a:noFill/>
          <a:ln w="19050">
            <a:solidFill>
              <a:srgbClr val="707070"/>
            </a:solidFill>
            <a:round/>
          </a:ln>
        </p:spPr>
      </p:pic>
      <p:sp>
        <p:nvSpPr>
          <p:cNvPr id="5" name="Rectangle 4">
            <a:extLst>
              <a:ext uri="{FF2B5EF4-FFF2-40B4-BE49-F238E27FC236}">
                <a16:creationId xmlns:a16="http://schemas.microsoft.com/office/drawing/2014/main" id="{96B26893-335A-4D41-930D-ABD6DED8657E}"/>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a:extLst>
              <a:ext uri="{FF2B5EF4-FFF2-40B4-BE49-F238E27FC236}">
                <a16:creationId xmlns:a16="http://schemas.microsoft.com/office/drawing/2014/main" id="{ACFFBF19-566E-4517-A3EF-0807B62A45DA}"/>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8FA07DA-DDB3-41A6-8070-359FC41252FB}"/>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651F6-61B0-462B-9424-E18155B12ECC}"/>
              </a:ext>
            </a:extLst>
          </p:cNvPr>
          <p:cNvSpPr>
            <a:spLocks noGrp="1"/>
          </p:cNvSpPr>
          <p:nvPr>
            <p:ph type="title"/>
          </p:nvPr>
        </p:nvSpPr>
        <p:spPr>
          <a:xfrm>
            <a:off x="230233" y="382230"/>
            <a:ext cx="6984607" cy="698040"/>
          </a:xfrm>
        </p:spPr>
        <p:txBody>
          <a:bodyPr/>
          <a:lstStyle/>
          <a:p>
            <a:pPr algn="l"/>
            <a:r>
              <a:rPr lang="en-US" sz="2400" b="1" dirty="0">
                <a:latin typeface="Times New Roman" panose="02020603050405020304" pitchFamily="18" charset="0"/>
                <a:cs typeface="Times New Roman" panose="02020603050405020304" pitchFamily="18" charset="0"/>
              </a:rPr>
              <a:t>Effective Internal Marketing Strategies with Gen Z</a:t>
            </a:r>
            <a:endParaRPr lang="en-CA" sz="2400" b="1" dirty="0">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DFEFF468-05E3-493E-B9DE-C89082D514D5}"/>
              </a:ext>
            </a:extLst>
          </p:cNvPr>
          <p:cNvGraphicFramePr>
            <a:graphicFrameLocks noGrp="1"/>
          </p:cNvGraphicFramePr>
          <p:nvPr>
            <p:extLst>
              <p:ext uri="{D42A27DB-BD31-4B8C-83A1-F6EECF244321}">
                <p14:modId xmlns:p14="http://schemas.microsoft.com/office/powerpoint/2010/main" val="857851303"/>
              </p:ext>
            </p:extLst>
          </p:nvPr>
        </p:nvGraphicFramePr>
        <p:xfrm>
          <a:off x="253999" y="985520"/>
          <a:ext cx="8659767" cy="3938710"/>
        </p:xfrm>
        <a:graphic>
          <a:graphicData uri="http://schemas.openxmlformats.org/drawingml/2006/table">
            <a:tbl>
              <a:tblPr firstRow="1" firstCol="1" lastRow="1" bandRow="1">
                <a:tableStyleId>{69CF1AB2-1976-4502-BF36-3FF5EA218861}</a:tableStyleId>
              </a:tblPr>
              <a:tblGrid>
                <a:gridCol w="1746353">
                  <a:extLst>
                    <a:ext uri="{9D8B030D-6E8A-4147-A177-3AD203B41FA5}">
                      <a16:colId xmlns:a16="http://schemas.microsoft.com/office/drawing/2014/main" val="1658528146"/>
                    </a:ext>
                  </a:extLst>
                </a:gridCol>
                <a:gridCol w="3522868">
                  <a:extLst>
                    <a:ext uri="{9D8B030D-6E8A-4147-A177-3AD203B41FA5}">
                      <a16:colId xmlns:a16="http://schemas.microsoft.com/office/drawing/2014/main" val="26761615"/>
                    </a:ext>
                  </a:extLst>
                </a:gridCol>
                <a:gridCol w="3390546">
                  <a:extLst>
                    <a:ext uri="{9D8B030D-6E8A-4147-A177-3AD203B41FA5}">
                      <a16:colId xmlns:a16="http://schemas.microsoft.com/office/drawing/2014/main" val="70999878"/>
                    </a:ext>
                  </a:extLst>
                </a:gridCol>
              </a:tblGrid>
              <a:tr h="346796">
                <a:tc>
                  <a:txBody>
                    <a:bodyPr/>
                    <a:lstStyle/>
                    <a:p>
                      <a:pPr algn="ctr" rtl="1"/>
                      <a:r>
                        <a:rPr lang="en-CA" sz="1200" b="1" dirty="0">
                          <a:latin typeface="Times New Roman" panose="02020603050405020304" pitchFamily="18" charset="0"/>
                          <a:cs typeface="Times New Roman" panose="02020603050405020304" pitchFamily="18" charset="0"/>
                        </a:rPr>
                        <a:t>Strategy</a:t>
                      </a:r>
                      <a:endParaRPr lang="ar-SA" sz="1200" b="1" dirty="0">
                        <a:latin typeface="Times New Roman" panose="02020603050405020304" pitchFamily="18" charset="0"/>
                        <a:cs typeface="Times New Roman" panose="02020603050405020304" pitchFamily="18" charset="0"/>
                      </a:endParaRPr>
                    </a:p>
                  </a:txBody>
                  <a:tcPr marL="75868" marR="75868" marT="37934" marB="37934"/>
                </a:tc>
                <a:tc>
                  <a:txBody>
                    <a:bodyPr/>
                    <a:lstStyle/>
                    <a:p>
                      <a:pPr algn="ctr" rtl="1"/>
                      <a:r>
                        <a:rPr lang="en-CA" sz="1200" b="1" kern="1200" dirty="0">
                          <a:solidFill>
                            <a:schemeClr val="dk1"/>
                          </a:solidFill>
                          <a:latin typeface="Times New Roman" panose="02020603050405020304" pitchFamily="18" charset="0"/>
                          <a:ea typeface="+mn-ea"/>
                          <a:cs typeface="+mj-cs"/>
                        </a:rPr>
                        <a:t>Explanation</a:t>
                      </a:r>
                      <a:endParaRPr lang="ar-SA" sz="1200" b="1" dirty="0">
                        <a:latin typeface="Times New Roman" panose="02020603050405020304" pitchFamily="18" charset="0"/>
                        <a:cs typeface="+mj-cs"/>
                      </a:endParaRPr>
                    </a:p>
                  </a:txBody>
                  <a:tcPr marL="75868" marR="75868" marT="37934" marB="37934"/>
                </a:tc>
                <a:tc>
                  <a:txBody>
                    <a:bodyPr/>
                    <a:lstStyle/>
                    <a:p>
                      <a:pPr algn="ctr" rtl="1"/>
                      <a:r>
                        <a:rPr lang="en-CA" sz="1200" b="1" dirty="0">
                          <a:latin typeface="Times New Roman" panose="02020603050405020304" pitchFamily="18" charset="0"/>
                          <a:cs typeface="Times New Roman" panose="02020603050405020304" pitchFamily="18" charset="0"/>
                        </a:rPr>
                        <a:t>Applied Example</a:t>
                      </a:r>
                      <a:endParaRPr lang="ar-SA" sz="1200" b="1" dirty="0">
                        <a:latin typeface="Times New Roman" panose="02020603050405020304" pitchFamily="18" charset="0"/>
                        <a:cs typeface="Times New Roman" panose="02020603050405020304" pitchFamily="18" charset="0"/>
                      </a:endParaRPr>
                    </a:p>
                  </a:txBody>
                  <a:tcPr marL="75868" marR="75868" marT="37934" marB="37934"/>
                </a:tc>
                <a:extLst>
                  <a:ext uri="{0D108BD9-81ED-4DB2-BD59-A6C34878D82A}">
                    <a16:rowId xmlns:a16="http://schemas.microsoft.com/office/drawing/2014/main" val="1593824914"/>
                  </a:ext>
                </a:extLst>
              </a:tr>
              <a:tr h="851107">
                <a:tc>
                  <a:txBody>
                    <a:bodyPr/>
                    <a:lstStyle/>
                    <a:p>
                      <a:pPr algn="l" rtl="0"/>
                      <a:r>
                        <a:rPr lang="en-CA" sz="1200" b="1" dirty="0">
                          <a:cs typeface="+mj-cs"/>
                        </a:rPr>
                        <a:t>1. Purpose-driven Brand</a:t>
                      </a:r>
                      <a:endParaRPr lang="en-CA" sz="1200" dirty="0">
                        <a:cs typeface="+mj-cs"/>
                      </a:endParaRPr>
                    </a:p>
                  </a:txBody>
                  <a:tcPr marL="75868" marR="75868" marT="37934" marB="37934"/>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200" b="1" kern="1200" dirty="0">
                          <a:solidFill>
                            <a:schemeClr val="dk1"/>
                          </a:solidFill>
                          <a:latin typeface="+mn-lt"/>
                          <a:ea typeface="+mn-ea"/>
                          <a:cs typeface="+mj-cs"/>
                        </a:rPr>
                        <a:t>The new generations are looking for work in an organization that has a humanitarian and social purpose.</a:t>
                      </a:r>
                      <a:endParaRPr lang="ar-SA" sz="1200" b="1" kern="1200" dirty="0">
                        <a:solidFill>
                          <a:schemeClr val="dk1"/>
                        </a:solidFill>
                        <a:latin typeface="+mn-lt"/>
                        <a:ea typeface="+mn-ea"/>
                        <a:cs typeface="+mj-cs"/>
                      </a:endParaRPr>
                    </a:p>
                    <a:p>
                      <a:pPr algn="l" rtl="0"/>
                      <a:endParaRPr lang="ar-SA" sz="1200" b="1" dirty="0">
                        <a:cs typeface="+mj-cs"/>
                      </a:endParaRPr>
                    </a:p>
                  </a:txBody>
                  <a:tcPr marL="75868" marR="75868" marT="37934" marB="37934"/>
                </a:tc>
                <a:tc>
                  <a:txBody>
                    <a:bodyPr/>
                    <a:lstStyle/>
                    <a:p>
                      <a:pPr algn="ctr" rtl="1"/>
                      <a:r>
                        <a:rPr lang="en-US" sz="1200" b="1" dirty="0">
                          <a:cs typeface="+mj-cs"/>
                        </a:rPr>
                        <a:t>Patagonia builds its internal culture on protecting the environment, and gets its employees involved in environmental activities.</a:t>
                      </a:r>
                      <a:endParaRPr lang="ar-SA" sz="1200" b="1" dirty="0">
                        <a:cs typeface="+mj-cs"/>
                      </a:endParaRPr>
                    </a:p>
                  </a:txBody>
                  <a:tcPr marL="75868" marR="75868" marT="37934" marB="37934"/>
                </a:tc>
                <a:extLst>
                  <a:ext uri="{0D108BD9-81ED-4DB2-BD59-A6C34878D82A}">
                    <a16:rowId xmlns:a16="http://schemas.microsoft.com/office/drawing/2014/main" val="2546158807"/>
                  </a:ext>
                </a:extLst>
              </a:tr>
              <a:tr h="460295">
                <a:tc>
                  <a:txBody>
                    <a:bodyPr/>
                    <a:lstStyle/>
                    <a:p>
                      <a:pPr algn="l" rtl="0"/>
                      <a:r>
                        <a:rPr lang="en-CA" sz="1200" b="1" dirty="0">
                          <a:cs typeface="+mj-cs"/>
                        </a:rPr>
                        <a:t>2. Transparency</a:t>
                      </a:r>
                      <a:endParaRPr lang="en-CA" sz="1200" dirty="0">
                        <a:cs typeface="+mj-cs"/>
                      </a:endParaRPr>
                    </a:p>
                  </a:txBody>
                  <a:tcPr marL="75868" marR="75868" marT="37934" marB="37934"/>
                </a:tc>
                <a:tc>
                  <a:txBody>
                    <a:bodyPr/>
                    <a:lstStyle/>
                    <a:p>
                      <a:pPr algn="ctr" rtl="1"/>
                      <a:r>
                        <a:rPr lang="en-US" sz="1200" b="1" dirty="0">
                          <a:cs typeface="+mj-cs"/>
                        </a:rPr>
                        <a:t>Open communication about decisions, goals, and policies.</a:t>
                      </a:r>
                      <a:endParaRPr lang="ar-SA" sz="1200" b="1" dirty="0">
                        <a:cs typeface="+mj-cs"/>
                      </a:endParaRPr>
                    </a:p>
                  </a:txBody>
                  <a:tcPr marL="75868" marR="75868" marT="37934" marB="37934"/>
                </a:tc>
                <a:tc>
                  <a:txBody>
                    <a:bodyPr/>
                    <a:lstStyle/>
                    <a:p>
                      <a:pPr algn="ctr" rtl="1"/>
                      <a:r>
                        <a:rPr lang="en-US" sz="1200" b="1" dirty="0">
                          <a:cs typeface="+mj-cs"/>
                        </a:rPr>
                        <a:t>Buffer publicly publishes the salary structure and details of decisions to boost trust.</a:t>
                      </a:r>
                      <a:endParaRPr lang="ar-SA" sz="1200" b="1" dirty="0">
                        <a:cs typeface="+mj-cs"/>
                      </a:endParaRPr>
                    </a:p>
                  </a:txBody>
                  <a:tcPr marL="75868" marR="75868" marT="37934" marB="37934"/>
                </a:tc>
                <a:extLst>
                  <a:ext uri="{0D108BD9-81ED-4DB2-BD59-A6C34878D82A}">
                    <a16:rowId xmlns:a16="http://schemas.microsoft.com/office/drawing/2014/main" val="4040724565"/>
                  </a:ext>
                </a:extLst>
              </a:tr>
              <a:tr h="655701">
                <a:tc>
                  <a:txBody>
                    <a:bodyPr/>
                    <a:lstStyle/>
                    <a:p>
                      <a:pPr algn="l" rtl="0"/>
                      <a:r>
                        <a:rPr lang="en-CA" sz="1200" b="1" dirty="0">
                          <a:cs typeface="+mj-cs"/>
                        </a:rPr>
                        <a:t>3. Flexible working environment)</a:t>
                      </a:r>
                      <a:endParaRPr lang="en-CA" sz="1200" dirty="0">
                        <a:cs typeface="+mj-cs"/>
                      </a:endParaRPr>
                    </a:p>
                  </a:txBody>
                  <a:tcPr marL="75868" marR="75868" marT="37934" marB="37934"/>
                </a:tc>
                <a:tc>
                  <a:txBody>
                    <a:bodyPr/>
                    <a:lstStyle/>
                    <a:p>
                      <a:pPr algn="ctr" rtl="1"/>
                      <a:r>
                        <a:rPr lang="en-US" sz="1200" b="1" dirty="0">
                          <a:cs typeface="+mj-cs"/>
                        </a:rPr>
                        <a:t>Allow for remote work, flexible hours, and creative spaces.</a:t>
                      </a:r>
                      <a:endParaRPr lang="ar-SA" sz="1200" b="1" dirty="0">
                        <a:cs typeface="+mj-cs"/>
                      </a:endParaRPr>
                    </a:p>
                  </a:txBody>
                  <a:tcPr marL="75868" marR="75868" marT="37934" marB="37934"/>
                </a:tc>
                <a:tc>
                  <a:txBody>
                    <a:bodyPr/>
                    <a:lstStyle/>
                    <a:p>
                      <a:pPr algn="ctr" rtl="1"/>
                      <a:r>
                        <a:rPr lang="en-US" sz="1200" b="1" dirty="0">
                          <a:cs typeface="+mj-cs"/>
                        </a:rPr>
                        <a:t>Airbnb gives you the freedom to choose your workplace and offers a flexible youth work environment.</a:t>
                      </a:r>
                      <a:endParaRPr lang="ar-SA" sz="1200" b="1" dirty="0">
                        <a:cs typeface="+mj-cs"/>
                      </a:endParaRPr>
                    </a:p>
                  </a:txBody>
                  <a:tcPr marL="75868" marR="75868" marT="37934" marB="37934"/>
                </a:tc>
                <a:extLst>
                  <a:ext uri="{0D108BD9-81ED-4DB2-BD59-A6C34878D82A}">
                    <a16:rowId xmlns:a16="http://schemas.microsoft.com/office/drawing/2014/main" val="1082129323"/>
                  </a:ext>
                </a:extLst>
              </a:tr>
              <a:tr h="655701">
                <a:tc>
                  <a:txBody>
                    <a:bodyPr/>
                    <a:lstStyle/>
                    <a:p>
                      <a:pPr algn="l" rtl="0"/>
                      <a:r>
                        <a:rPr lang="en-CA" sz="1200" b="1" dirty="0">
                          <a:cs typeface="+mj-cs"/>
                        </a:rPr>
                        <a:t>4. Employee Co-Creation</a:t>
                      </a:r>
                      <a:endParaRPr lang="en-CA" sz="1200" dirty="0">
                        <a:cs typeface="+mj-cs"/>
                      </a:endParaRPr>
                    </a:p>
                  </a:txBody>
                  <a:tcPr marL="75868" marR="75868" marT="37934" marB="37934"/>
                </a:tc>
                <a:tc>
                  <a:txBody>
                    <a:bodyPr/>
                    <a:lstStyle/>
                    <a:p>
                      <a:pPr algn="ctr" rtl="1"/>
                      <a:r>
                        <a:rPr lang="en-US" sz="1200" b="1" dirty="0">
                          <a:cs typeface="+mj-cs"/>
                        </a:rPr>
                        <a:t>Allow employees to express the brand in their own style.</a:t>
                      </a:r>
                      <a:endParaRPr lang="ar-SA" sz="1200" b="1" dirty="0">
                        <a:cs typeface="+mj-cs"/>
                      </a:endParaRPr>
                    </a:p>
                  </a:txBody>
                  <a:tcPr marL="75868" marR="75868" marT="37934" marB="37934"/>
                </a:tc>
                <a:tc>
                  <a:txBody>
                    <a:bodyPr/>
                    <a:lstStyle/>
                    <a:p>
                      <a:pPr algn="ctr" rtl="1"/>
                      <a:r>
                        <a:rPr lang="en-US" sz="1200" b="1" dirty="0">
                          <a:cs typeface="+mj-cs"/>
                        </a:rPr>
                        <a:t>Adidas engages its internal teams in #Here To Create campaigns to generate content from within the organization.</a:t>
                      </a:r>
                      <a:endParaRPr lang="ar-SA" sz="1200" b="1" dirty="0">
                        <a:cs typeface="+mj-cs"/>
                      </a:endParaRPr>
                    </a:p>
                  </a:txBody>
                  <a:tcPr marL="75868" marR="75868" marT="37934" marB="37934"/>
                </a:tc>
                <a:extLst>
                  <a:ext uri="{0D108BD9-81ED-4DB2-BD59-A6C34878D82A}">
                    <a16:rowId xmlns:a16="http://schemas.microsoft.com/office/drawing/2014/main" val="1908746050"/>
                  </a:ext>
                </a:extLst>
              </a:tr>
              <a:tr h="460295">
                <a:tc>
                  <a:txBody>
                    <a:bodyPr/>
                    <a:lstStyle/>
                    <a:p>
                      <a:pPr algn="l" rtl="0"/>
                      <a:r>
                        <a:rPr lang="en-CA" sz="1200" b="1" dirty="0">
                          <a:cs typeface="+mj-cs"/>
                        </a:rPr>
                        <a:t>5. Recognition &amp; Appreciation</a:t>
                      </a:r>
                      <a:endParaRPr lang="en-CA" sz="1200" dirty="0">
                        <a:cs typeface="+mj-cs"/>
                      </a:endParaRPr>
                    </a:p>
                  </a:txBody>
                  <a:tcPr marL="75868" marR="75868" marT="37934" marB="37934"/>
                </a:tc>
                <a:tc>
                  <a:txBody>
                    <a:bodyPr/>
                    <a:lstStyle/>
                    <a:p>
                      <a:pPr algn="ctr" rtl="1"/>
                      <a:r>
                        <a:rPr lang="en-US" sz="1200" b="1" dirty="0">
                          <a:cs typeface="+mj-cs"/>
                        </a:rPr>
                        <a:t>Use real-time reward systems and public recognition.</a:t>
                      </a:r>
                      <a:endParaRPr lang="ar-SA" sz="1200" b="1" dirty="0">
                        <a:cs typeface="+mj-cs"/>
                      </a:endParaRPr>
                    </a:p>
                  </a:txBody>
                  <a:tcPr marL="75868" marR="75868" marT="37934" marB="37934"/>
                </a:tc>
                <a:tc>
                  <a:txBody>
                    <a:bodyPr/>
                    <a:lstStyle/>
                    <a:p>
                      <a:pPr algn="ctr" rtl="1"/>
                      <a:r>
                        <a:rPr lang="en-US" sz="1200" b="1" dirty="0">
                          <a:cs typeface="+mj-cs"/>
                        </a:rPr>
                        <a:t>HubSpot has an in-house software called Spotlight to estimate performance via the digital platform.</a:t>
                      </a:r>
                      <a:endParaRPr lang="ar-SA" sz="1200" b="1" dirty="0">
                        <a:cs typeface="+mj-cs"/>
                      </a:endParaRPr>
                    </a:p>
                  </a:txBody>
                  <a:tcPr marL="75868" marR="75868" marT="37934" marB="37934"/>
                </a:tc>
                <a:extLst>
                  <a:ext uri="{0D108BD9-81ED-4DB2-BD59-A6C34878D82A}">
                    <a16:rowId xmlns:a16="http://schemas.microsoft.com/office/drawing/2014/main" val="1251205550"/>
                  </a:ext>
                </a:extLst>
              </a:tr>
              <a:tr h="508815">
                <a:tc>
                  <a:txBody>
                    <a:bodyPr/>
                    <a:lstStyle/>
                    <a:p>
                      <a:pPr algn="l" rtl="0"/>
                      <a:r>
                        <a:rPr lang="en-US" sz="1200" b="1" dirty="0">
                          <a:cs typeface="+mj-cs"/>
                        </a:rPr>
                        <a:t>6. Promoting a culture of inclusion &amp; diversity</a:t>
                      </a:r>
                      <a:endParaRPr lang="en-CA" sz="1200" dirty="0">
                        <a:cs typeface="+mj-cs"/>
                      </a:endParaRPr>
                    </a:p>
                  </a:txBody>
                  <a:tcPr marL="75868" marR="75868" marT="37934" marB="37934"/>
                </a:tc>
                <a:tc>
                  <a:txBody>
                    <a:bodyPr/>
                    <a:lstStyle/>
                    <a:p>
                      <a:pPr algn="ctr" rtl="1"/>
                      <a:r>
                        <a:rPr lang="en-US" sz="1200" b="1" dirty="0">
                          <a:cs typeface="+mj-cs"/>
                        </a:rPr>
                        <a:t>Create an environment that respects differences and supports diversity.</a:t>
                      </a:r>
                      <a:endParaRPr lang="ar-SA" sz="1200" b="1" dirty="0">
                        <a:cs typeface="+mj-cs"/>
                      </a:endParaRPr>
                    </a:p>
                  </a:txBody>
                  <a:tcPr marL="75868" marR="75868" marT="37934" marB="37934"/>
                </a:tc>
                <a:tc>
                  <a:txBody>
                    <a:bodyPr/>
                    <a:lstStyle/>
                    <a:p>
                      <a:pPr algn="ctr" rtl="1"/>
                      <a:r>
                        <a:rPr lang="en-US" sz="1200" b="1" dirty="0">
                          <a:cs typeface="+mj-cs"/>
                        </a:rPr>
                        <a:t>Microsoft implements Inclusion Labs programs to train employees to embrace diversity.</a:t>
                      </a:r>
                      <a:endParaRPr lang="ar-SA" sz="1200" b="1" dirty="0">
                        <a:cs typeface="+mj-cs"/>
                      </a:endParaRPr>
                    </a:p>
                  </a:txBody>
                  <a:tcPr marL="75868" marR="75868" marT="37934" marB="37934"/>
                </a:tc>
                <a:extLst>
                  <a:ext uri="{0D108BD9-81ED-4DB2-BD59-A6C34878D82A}">
                    <a16:rowId xmlns:a16="http://schemas.microsoft.com/office/drawing/2014/main" val="1287030289"/>
                  </a:ext>
                </a:extLst>
              </a:tr>
            </a:tbl>
          </a:graphicData>
        </a:graphic>
      </p:graphicFrame>
    </p:spTree>
    <p:extLst>
      <p:ext uri="{BB962C8B-B14F-4D97-AF65-F5344CB8AC3E}">
        <p14:creationId xmlns:p14="http://schemas.microsoft.com/office/powerpoint/2010/main" val="1174743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875383" y="1767909"/>
            <a:ext cx="4646555" cy="1843888"/>
          </a:xfrm>
          <a:prstGeom prst="rect">
            <a:avLst/>
          </a:prstGeom>
          <a:noFill/>
          <a:ln w="0">
            <a:noFill/>
          </a:ln>
        </p:spPr>
        <p:txBody>
          <a:bodyPr vert="horz" lIns="91440" tIns="91440" rIns="91440" bIns="91440" rtlCol="0" anchor="ctr">
            <a:normAutofit fontScale="90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algn="l" rtl="0">
              <a:spcBef>
                <a:spcPts val="750"/>
              </a:spcBef>
              <a:spcAft>
                <a:spcPts val="1000"/>
              </a:spcAft>
              <a:defRPr/>
            </a:pP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Presenting Practical Case Studies From Global Organizations To Illustrate How </a:t>
            </a:r>
            <a:r>
              <a:rPr lang="en-CA"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They</a:t>
            </a: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 Apply Internal Branding</a:t>
            </a:r>
            <a:endParaRPr lang="en-CA"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endParaRP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9" name="Picture 4">
            <a:extLst>
              <a:ext uri="{FF2B5EF4-FFF2-40B4-BE49-F238E27FC236}">
                <a16:creationId xmlns:a16="http://schemas.microsoft.com/office/drawing/2014/main" id="{72875414-752C-46F0-BDA8-064DC6B6AA69}"/>
              </a:ext>
            </a:extLst>
          </p:cNvPr>
          <p:cNvPicPr>
            <a:picLocks noChangeAspect="1" noChangeArrowheads="1"/>
          </p:cNvPicPr>
          <p:nvPr/>
        </p:nvPicPr>
        <p:blipFill>
          <a:blip r:embed="rId4" cstate="print">
            <a:clrChange>
              <a:clrFrom>
                <a:srgbClr val="FAF9F9"/>
              </a:clrFrom>
              <a:clrTo>
                <a:srgbClr val="FAF9F9">
                  <a:alpha val="0"/>
                </a:srgbClr>
              </a:clrTo>
            </a:clrChange>
            <a:extLst>
              <a:ext uri="{28A0092B-C50C-407E-A947-70E740481C1C}">
                <a14:useLocalDpi xmlns:a14="http://schemas.microsoft.com/office/drawing/2010/main" val="0"/>
              </a:ext>
            </a:extLst>
          </a:blip>
          <a:srcRect/>
          <a:stretch>
            <a:fillRect/>
          </a:stretch>
        </p:blipFill>
        <p:spPr bwMode="auto">
          <a:xfrm>
            <a:off x="5664723" y="882021"/>
            <a:ext cx="1836648" cy="103370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a:extLst>
              <a:ext uri="{FF2B5EF4-FFF2-40B4-BE49-F238E27FC236}">
                <a16:creationId xmlns:a16="http://schemas.microsoft.com/office/drawing/2014/main" id="{BEBD8761-C2C3-4280-B047-4A8F98A998D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646" y="2621475"/>
            <a:ext cx="1427143" cy="80276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14B21854-AD8B-4BE1-9BFD-2AF5CCE2C3C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48799" y="1639071"/>
            <a:ext cx="1668496" cy="93852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descr="A castle in the water&#10;&#10;Description automatically generated">
            <a:extLst>
              <a:ext uri="{FF2B5EF4-FFF2-40B4-BE49-F238E27FC236}">
                <a16:creationId xmlns:a16="http://schemas.microsoft.com/office/drawing/2014/main" id="{3C5E1956-BCCE-4228-8202-C2FF9725425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l="15465" r="17550" b="-3"/>
          <a:stretch>
            <a:fillRect/>
          </a:stretch>
        </p:blipFill>
        <p:spPr bwMode="auto">
          <a:xfrm>
            <a:off x="5461656" y="2571750"/>
            <a:ext cx="1256802" cy="1055421"/>
          </a:xfrm>
          <a:prstGeom prst="rect">
            <a:avLst/>
          </a:prstGeom>
          <a:solidFill>
            <a:srgbClr val="FFFFFF"/>
          </a:solidFill>
        </p:spPr>
      </p:pic>
      <p:sp>
        <p:nvSpPr>
          <p:cNvPr id="24" name="PlaceHolder 3">
            <a:extLst>
              <a:ext uri="{FF2B5EF4-FFF2-40B4-BE49-F238E27FC236}">
                <a16:creationId xmlns:a16="http://schemas.microsoft.com/office/drawing/2014/main" id="{EE086185-CEA2-40B6-9DBE-D86863D01304}"/>
              </a:ext>
            </a:extLst>
          </p:cNvPr>
          <p:cNvSpPr txBox="1">
            <a:spLocks/>
          </p:cNvSpPr>
          <p:nvPr/>
        </p:nvSpPr>
        <p:spPr>
          <a:xfrm>
            <a:off x="215143" y="4169229"/>
            <a:ext cx="873428" cy="794111"/>
          </a:xfrm>
          <a:prstGeom prst="rect">
            <a:avLst/>
          </a:prstGeom>
          <a:noFill/>
          <a:ln w="0">
            <a:noFill/>
          </a:ln>
        </p:spPr>
        <p:txBody>
          <a:bodyPr vert="horz" lIns="91440" tIns="91440" rIns="91440" bIns="91440" rtlCol="0" anchor="ctr">
            <a:normAutofit fontScale="90000" lnSpcReduction="20000"/>
          </a:bodyPr>
          <a:lstStyle>
            <a:lvl1pPr algn="r" defTabSz="685800" rtl="1" eaLnBrk="1" latinLnBrk="0" hangingPunct="1">
              <a:lnSpc>
                <a:spcPct val="90000"/>
              </a:lnSpc>
              <a:spcBef>
                <a:spcPct val="0"/>
              </a:spcBef>
              <a:buNone/>
              <a:defRPr sz="3300" kern="1200">
                <a:solidFill>
                  <a:schemeClr val="tx1"/>
                </a:solidFill>
                <a:latin typeface="+mj-lt"/>
                <a:ea typeface="+mj-ea"/>
                <a:cs typeface="+mj-cs"/>
              </a:defRPr>
            </a:lvl1pPr>
          </a:lstStyle>
          <a:p>
            <a:pPr algn="ctr">
              <a:lnSpc>
                <a:spcPct val="100000"/>
              </a:lnSpc>
              <a:tabLst>
                <a:tab pos="0" algn="l"/>
              </a:tabLst>
            </a:pPr>
            <a:r>
              <a:rPr lang="en-US" sz="5000" dirty="0">
                <a:solidFill>
                  <a:schemeClr val="dk2"/>
                </a:solidFill>
                <a:latin typeface="Calibri"/>
                <a:ea typeface="VT323"/>
              </a:rPr>
              <a:t>04</a:t>
            </a:r>
            <a:endParaRPr lang="fr-FR" sz="5000" dirty="0">
              <a:solidFill>
                <a:schemeClr val="dk1"/>
              </a:solidFill>
              <a:latin typeface="Arial"/>
            </a:endParaRPr>
          </a:p>
        </p:txBody>
      </p:sp>
      <p:pic>
        <p:nvPicPr>
          <p:cNvPr id="14" name="Audio 1">
            <a:hlinkClick r:id="" action="ppaction://media"/>
            <a:extLst>
              <a:ext uri="{FF2B5EF4-FFF2-40B4-BE49-F238E27FC236}">
                <a16:creationId xmlns:a16="http://schemas.microsoft.com/office/drawing/2014/main" id="{542306D1-A759-454F-8521-8EAE1E118D8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4318000"/>
            <a:ext cx="609600" cy="609600"/>
          </a:xfrm>
          <a:prstGeom prst="rect">
            <a:avLst/>
          </a:prstGeom>
        </p:spPr>
      </p:pic>
    </p:spTree>
    <p:extLst>
      <p:ext uri="{BB962C8B-B14F-4D97-AF65-F5344CB8AC3E}">
        <p14:creationId xmlns:p14="http://schemas.microsoft.com/office/powerpoint/2010/main" val="25052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3B258B1-D55B-4AC5-AF41-AC25D280955E}"/>
              </a:ext>
            </a:extLst>
          </p:cNvPr>
          <p:cNvSpPr/>
          <p:nvPr/>
        </p:nvSpPr>
        <p:spPr>
          <a:xfrm>
            <a:off x="284358" y="1410177"/>
            <a:ext cx="8503921" cy="3514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6" name="Picture 4">
            <a:extLst>
              <a:ext uri="{FF2B5EF4-FFF2-40B4-BE49-F238E27FC236}">
                <a16:creationId xmlns:a16="http://schemas.microsoft.com/office/drawing/2014/main" id="{0BA905F5-BD42-4D62-8EDF-328A71745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11680" y="232227"/>
            <a:ext cx="1884572" cy="106007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051A56D-06CE-4C0D-8DE4-FE8AE418B75D}"/>
              </a:ext>
            </a:extLst>
          </p:cNvPr>
          <p:cNvSpPr txBox="1"/>
          <p:nvPr/>
        </p:nvSpPr>
        <p:spPr>
          <a:xfrm>
            <a:off x="248678" y="1479529"/>
            <a:ext cx="8539601" cy="3477875"/>
          </a:xfrm>
          <a:prstGeom prst="rect">
            <a:avLst/>
          </a:prstGeom>
          <a:noFill/>
        </p:spPr>
        <p:txBody>
          <a:bodyPr wrap="square">
            <a:spAutoFit/>
          </a:bodyPr>
          <a:lstStyle/>
          <a:p>
            <a:pPr marL="342900" indent="-342900" algn="l">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Application</a:t>
            </a:r>
            <a:r>
              <a:rPr lang="en-US" sz="2000" b="1" dirty="0">
                <a:latin typeface="Times New Roman" panose="02020603050405020304" pitchFamily="18" charset="0"/>
                <a:cs typeface="Times New Roman" panose="02020603050405020304" pitchFamily="18" charset="0"/>
              </a:rPr>
              <a:t>: Starbucks considers its employees "Partners, not just workers."
</a:t>
            </a:r>
            <a:r>
              <a:rPr lang="en-US" sz="2000" b="1" dirty="0">
                <a:solidFill>
                  <a:srgbClr val="C00000"/>
                </a:solidFill>
                <a:latin typeface="Times New Roman" panose="02020603050405020304" pitchFamily="18" charset="0"/>
                <a:cs typeface="Times New Roman" panose="02020603050405020304" pitchFamily="18" charset="0"/>
              </a:rPr>
              <a:t>Internal Marketing</a:t>
            </a:r>
            <a:r>
              <a:rPr lang="en-US" sz="2000" b="1" dirty="0">
                <a:latin typeface="Times New Roman" panose="02020603050405020304" pitchFamily="18" charset="0"/>
                <a:cs typeface="Times New Roman" panose="02020603050405020304" pitchFamily="18" charset="0"/>
              </a:rPr>
              <a:t>: Provides intensive training programs on the brand's story and the importance of providing a warm experience for every customer.
Gives employees the freedom to choose your "own blend" of benefits that best suit their </a:t>
            </a:r>
            <a:r>
              <a:rPr lang="en-US" sz="2000" b="1" dirty="0" err="1">
                <a:latin typeface="Times New Roman" panose="02020603050405020304" pitchFamily="18" charset="0"/>
                <a:cs typeface="Times New Roman" panose="02020603050405020304" pitchFamily="18" charset="0"/>
              </a:rPr>
              <a:t>needs.Your</a:t>
            </a:r>
            <a:r>
              <a:rPr lang="en-US" sz="2000" b="1" dirty="0">
                <a:latin typeface="Times New Roman" panose="02020603050405020304" pitchFamily="18" charset="0"/>
                <a:cs typeface="Times New Roman" panose="02020603050405020304" pitchFamily="18" charset="0"/>
              </a:rPr>
              <a:t> Blend of benefits — whether educational, medical, or family — fosters brand affiliation.
</a:t>
            </a:r>
            <a:r>
              <a:rPr lang="en-US" sz="2000" b="1" dirty="0">
                <a:solidFill>
                  <a:srgbClr val="C00000"/>
                </a:solidFill>
                <a:latin typeface="Times New Roman" panose="02020603050405020304" pitchFamily="18" charset="0"/>
                <a:cs typeface="Times New Roman" panose="02020603050405020304" pitchFamily="18" charset="0"/>
              </a:rPr>
              <a:t>The result: </a:t>
            </a:r>
            <a:r>
              <a:rPr lang="en-US" sz="2000" b="1" dirty="0">
                <a:latin typeface="Times New Roman" panose="02020603050405020304" pitchFamily="18" charset="0"/>
                <a:cs typeface="Times New Roman" panose="02020603050405020304" pitchFamily="18" charset="0"/>
              </a:rPr>
              <a:t>This alignment of internal (employees) and external (customers) values has made Starbucks a symbol of outstanding customer experience.</a:t>
            </a:r>
            <a:endParaRPr lang="en-CA" sz="20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B52CA44-6F0C-49A0-88B0-2FCCAFB025E4}"/>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D995CB37-5E74-4B20-A391-179E94E7F211}"/>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88DFFD-4D69-43B0-8D23-B7A310A7B508}"/>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AEFA276-E433-45A2-A89F-9DBF57ED3F64}"/>
              </a:ext>
            </a:extLst>
          </p:cNvPr>
          <p:cNvSpPr txBox="1"/>
          <p:nvPr/>
        </p:nvSpPr>
        <p:spPr>
          <a:xfrm>
            <a:off x="1881966" y="567691"/>
            <a:ext cx="457200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S Gothic" panose="020B0609070205080204" pitchFamily="49" charset="-128"/>
                <a:cs typeface="Times New Roman" panose="02020603050405020304" pitchFamily="18" charset="0"/>
              </a:rPr>
              <a:t>Practical Case Studies </a:t>
            </a:r>
            <a:endParaRPr lang="en-CA" dirty="0"/>
          </a:p>
        </p:txBody>
      </p:sp>
    </p:spTree>
    <p:extLst>
      <p:ext uri="{BB962C8B-B14F-4D97-AF65-F5344CB8AC3E}">
        <p14:creationId xmlns:p14="http://schemas.microsoft.com/office/powerpoint/2010/main" val="2449760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FD4B6D8-FE52-4821-B03E-112A69F2D81C}"/>
              </a:ext>
            </a:extLst>
          </p:cNvPr>
          <p:cNvSpPr/>
          <p:nvPr/>
        </p:nvSpPr>
        <p:spPr>
          <a:xfrm>
            <a:off x="252381" y="1474476"/>
            <a:ext cx="6270339"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1" name="Content Placeholder 2">
            <a:extLst>
              <a:ext uri="{FF2B5EF4-FFF2-40B4-BE49-F238E27FC236}">
                <a16:creationId xmlns:a16="http://schemas.microsoft.com/office/drawing/2014/main" id="{D30C2A86-9FA6-C1D3-E0D6-1157B386ABB3}"/>
              </a:ext>
            </a:extLst>
          </p:cNvPr>
          <p:cNvSpPr>
            <a:spLocks noGrp="1"/>
          </p:cNvSpPr>
          <p:nvPr>
            <p:ph sz="half" idx="1"/>
          </p:nvPr>
        </p:nvSpPr>
        <p:spPr>
          <a:xfrm>
            <a:off x="252381" y="1633191"/>
            <a:ext cx="6270338" cy="3208231"/>
          </a:xfrm>
        </p:spPr>
        <p:txBody>
          <a:bodyPr>
            <a:normAutofit lnSpcReduction="10000"/>
          </a:bodyPr>
          <a:lstStyle/>
          <a:p>
            <a:pPr algn="just"/>
            <a:r>
              <a:rPr lang="en-US" sz="2000" b="1" dirty="0">
                <a:solidFill>
                  <a:srgbClr val="C00000"/>
                </a:solidFill>
                <a:latin typeface="Times New Roman" panose="02020603050405020304" pitchFamily="18" charset="0"/>
                <a:cs typeface="Times New Roman" panose="02020603050405020304" pitchFamily="18" charset="0"/>
              </a:rPr>
              <a:t>Application</a:t>
            </a:r>
            <a:r>
              <a:rPr lang="en-US" sz="2000" b="1" dirty="0">
                <a:latin typeface="Times New Roman" panose="02020603050405020304" pitchFamily="18" charset="0"/>
                <a:cs typeface="Times New Roman" panose="02020603050405020304" pitchFamily="18" charset="0"/>
              </a:rPr>
              <a:t>: Google's culture is based on innovation and openness.
</a:t>
            </a:r>
            <a:r>
              <a:rPr lang="en-US" sz="2000" b="1" dirty="0">
                <a:solidFill>
                  <a:srgbClr val="C00000"/>
                </a:solidFill>
                <a:latin typeface="Times New Roman" panose="02020603050405020304" pitchFamily="18" charset="0"/>
                <a:cs typeface="Times New Roman" panose="02020603050405020304" pitchFamily="18" charset="0"/>
              </a:rPr>
              <a:t>Internal Marketing</a:t>
            </a:r>
            <a:r>
              <a:rPr lang="en-US" sz="2000" b="1" dirty="0">
                <a:latin typeface="Times New Roman" panose="02020603050405020304" pitchFamily="18" charset="0"/>
                <a:cs typeface="Times New Roman" panose="02020603050405020304" pitchFamily="18" charset="0"/>
              </a:rPr>
              <a:t>: In-house programs such as "20% Time" are designed that allow employees to use a portion of their time for their own creative projects. Flexible Benefits include flexible work options, psychological and health support, and incentives to innovate.
</a:t>
            </a:r>
            <a:r>
              <a:rPr lang="en-US" sz="2000" b="1" dirty="0">
                <a:solidFill>
                  <a:srgbClr val="C00000"/>
                </a:solidFill>
                <a:latin typeface="Times New Roman" panose="02020603050405020304" pitchFamily="18" charset="0"/>
                <a:cs typeface="Times New Roman" panose="02020603050405020304" pitchFamily="18" charset="0"/>
              </a:rPr>
              <a:t>Brand Linking: </a:t>
            </a:r>
            <a:r>
              <a:rPr lang="en-US" sz="2000" b="1" dirty="0">
                <a:latin typeface="Times New Roman" panose="02020603050405020304" pitchFamily="18" charset="0"/>
                <a:cs typeface="Times New Roman" panose="02020603050405020304" pitchFamily="18" charset="0"/>
              </a:rPr>
              <a:t>These practices make employees live Google's logo "Innovate and Think Differently," reflecting the brand's image of innovation externally.</a:t>
            </a:r>
          </a:p>
        </p:txBody>
      </p:sp>
      <p:pic>
        <p:nvPicPr>
          <p:cNvPr id="8" name="Picture 4">
            <a:extLst>
              <a:ext uri="{FF2B5EF4-FFF2-40B4-BE49-F238E27FC236}">
                <a16:creationId xmlns:a16="http://schemas.microsoft.com/office/drawing/2014/main" id="{648C694F-245C-477D-BDC1-EED252CC5929}"/>
              </a:ext>
            </a:extLst>
          </p:cNvPr>
          <p:cNvPicPr>
            <a:picLocks noChangeAspect="1" noChangeArrowheads="1"/>
          </p:cNvPicPr>
          <p:nvPr/>
        </p:nvPicPr>
        <p:blipFill>
          <a:blip r:embed="rId2" cstate="print">
            <a:clrChange>
              <a:clrFrom>
                <a:srgbClr val="FAF9F9"/>
              </a:clrFrom>
              <a:clrTo>
                <a:srgbClr val="FAF9F9">
                  <a:alpha val="0"/>
                </a:srgbClr>
              </a:clrTo>
            </a:clrChange>
            <a:extLst>
              <a:ext uri="{28A0092B-C50C-407E-A947-70E740481C1C}">
                <a14:useLocalDpi xmlns:a14="http://schemas.microsoft.com/office/drawing/2010/main" val="0"/>
              </a:ext>
            </a:extLst>
          </a:blip>
          <a:srcRect/>
          <a:stretch>
            <a:fillRect/>
          </a:stretch>
        </p:blipFill>
        <p:spPr bwMode="auto">
          <a:xfrm>
            <a:off x="6310981" y="2137338"/>
            <a:ext cx="3026228" cy="135252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D0449D01-334A-4AB0-94A7-1B800914448A}"/>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DC30F287-CB1B-411D-8D94-936B3FBC4FAA}"/>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7C53AC-958D-448B-BCD0-B6911098CCAE}"/>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35FF908-4024-4D90-8081-E9048C909C40}"/>
              </a:ext>
            </a:extLst>
          </p:cNvPr>
          <p:cNvSpPr txBox="1"/>
          <p:nvPr/>
        </p:nvSpPr>
        <p:spPr>
          <a:xfrm>
            <a:off x="1881965" y="567691"/>
            <a:ext cx="5095103"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S Gothic" panose="020B0609070205080204" pitchFamily="49" charset="-128"/>
                <a:cs typeface="Times New Roman" panose="02020603050405020304" pitchFamily="18" charset="0"/>
              </a:rPr>
              <a:t>Practical Case Studies Cont </a:t>
            </a:r>
            <a:endParaRPr lang="en-CA" dirty="0"/>
          </a:p>
        </p:txBody>
      </p:sp>
    </p:spTree>
    <p:extLst>
      <p:ext uri="{BB962C8B-B14F-4D97-AF65-F5344CB8AC3E}">
        <p14:creationId xmlns:p14="http://schemas.microsoft.com/office/powerpoint/2010/main" val="20298959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78869F8A-D89E-4EA2-9E36-4334CF6AA3DA}"/>
              </a:ext>
            </a:extLst>
          </p:cNvPr>
          <p:cNvSpPr/>
          <p:nvPr/>
        </p:nvSpPr>
        <p:spPr>
          <a:xfrm>
            <a:off x="252381" y="1474475"/>
            <a:ext cx="5874099" cy="343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Content Placeholder 2">
            <a:extLst>
              <a:ext uri="{FF2B5EF4-FFF2-40B4-BE49-F238E27FC236}">
                <a16:creationId xmlns:a16="http://schemas.microsoft.com/office/drawing/2014/main" id="{21E60D9F-E75B-4550-9BE5-8C1675A664DC}"/>
              </a:ext>
            </a:extLst>
          </p:cNvPr>
          <p:cNvSpPr>
            <a:spLocks noGrp="1"/>
          </p:cNvSpPr>
          <p:nvPr>
            <p:ph sz="half" idx="1"/>
          </p:nvPr>
        </p:nvSpPr>
        <p:spPr>
          <a:xfrm>
            <a:off x="284480" y="1585422"/>
            <a:ext cx="5842000" cy="3434613"/>
          </a:xfrm>
        </p:spPr>
        <p:txBody>
          <a:bodyPr>
            <a:normAutofit lnSpcReduction="10000"/>
          </a:bodyPr>
          <a:lstStyle/>
          <a:p>
            <a:pPr algn="just"/>
            <a:r>
              <a:rPr lang="en-US" sz="2000" b="1" dirty="0">
                <a:solidFill>
                  <a:srgbClr val="C00000"/>
                </a:solidFill>
                <a:latin typeface="Times New Roman" panose="02020603050405020304" pitchFamily="18" charset="0"/>
                <a:cs typeface="Times New Roman" panose="02020603050405020304" pitchFamily="18" charset="0"/>
              </a:rPr>
              <a:t>Application</a:t>
            </a:r>
            <a:r>
              <a:rPr lang="en-US" sz="2000" b="1" dirty="0">
                <a:latin typeface="Times New Roman" panose="02020603050405020304" pitchFamily="18" charset="0"/>
                <a:cs typeface="Times New Roman" panose="02020603050405020304" pitchFamily="18" charset="0"/>
              </a:rPr>
              <a:t>: After rebuilding its image in 2010, Domino's started an internal campaign called "Our Piece of the Pie" aimed at employees.
</a:t>
            </a:r>
            <a:r>
              <a:rPr lang="en-US" sz="2000" b="1" dirty="0">
                <a:solidFill>
                  <a:srgbClr val="C00000"/>
                </a:solidFill>
                <a:latin typeface="Times New Roman" panose="02020603050405020304" pitchFamily="18" charset="0"/>
                <a:cs typeface="Times New Roman" panose="02020603050405020304" pitchFamily="18" charset="0"/>
              </a:rPr>
              <a:t>Internal marketing: </a:t>
            </a:r>
            <a:r>
              <a:rPr lang="en-US" sz="2000" b="1" dirty="0">
                <a:latin typeface="Times New Roman" panose="02020603050405020304" pitchFamily="18" charset="0"/>
                <a:cs typeface="Times New Roman" panose="02020603050405020304" pitchFamily="18" charset="0"/>
              </a:rPr>
              <a:t>Allows employees to choose their own benefits and get "choose your piece of the pie" to suit their needs. Training programs focus on connecting each employee to the concept of "Continuous Improvement."
</a:t>
            </a:r>
            <a:r>
              <a:rPr lang="en-US" sz="2000" b="1" dirty="0">
                <a:solidFill>
                  <a:srgbClr val="C00000"/>
                </a:solidFill>
                <a:latin typeface="Times New Roman" panose="02020603050405020304" pitchFamily="18" charset="0"/>
                <a:cs typeface="Times New Roman" panose="02020603050405020304" pitchFamily="18" charset="0"/>
              </a:rPr>
              <a:t> Brand Linking: : </a:t>
            </a:r>
            <a:r>
              <a:rPr lang="en-US" sz="2000" b="1" dirty="0">
                <a:latin typeface="Times New Roman" panose="02020603050405020304" pitchFamily="18" charset="0"/>
                <a:cs typeface="Times New Roman" panose="02020603050405020304" pitchFamily="18" charset="0"/>
              </a:rPr>
              <a:t>This creates a synergy between the internal employee experience and the external customer experience that promises to always improve the product and service.</a:t>
            </a:r>
            <a:endParaRPr lang="en-CA" sz="2000" b="1" dirty="0">
              <a:latin typeface="Times New Roman" panose="02020603050405020304" pitchFamily="18" charset="0"/>
              <a:cs typeface="Times New Roman" panose="02020603050405020304" pitchFamily="18" charset="0"/>
            </a:endParaRPr>
          </a:p>
        </p:txBody>
      </p:sp>
      <p:pic>
        <p:nvPicPr>
          <p:cNvPr id="5" name="Picture 2">
            <a:extLst>
              <a:ext uri="{FF2B5EF4-FFF2-40B4-BE49-F238E27FC236}">
                <a16:creationId xmlns:a16="http://schemas.microsoft.com/office/drawing/2014/main" id="{0FE8E5F5-DE3B-4D00-B6B9-F8801F54C322}"/>
              </a:ext>
            </a:extLst>
          </p:cNvPr>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6271895" y="2224238"/>
            <a:ext cx="2872105" cy="14154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8A3E695-8F1E-4F2A-A085-CD2CA15A3AD1}"/>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a:extLst>
              <a:ext uri="{FF2B5EF4-FFF2-40B4-BE49-F238E27FC236}">
                <a16:creationId xmlns:a16="http://schemas.microsoft.com/office/drawing/2014/main" id="{DFA9D1A8-6AFA-46D8-92CE-38356196777D}"/>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FBD759B-38BF-4B30-AD86-8F520ABC4738}"/>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AE45A1F-E799-451D-8040-71FE8E0FCBC2}"/>
              </a:ext>
            </a:extLst>
          </p:cNvPr>
          <p:cNvSpPr txBox="1"/>
          <p:nvPr/>
        </p:nvSpPr>
        <p:spPr>
          <a:xfrm>
            <a:off x="1881966" y="567691"/>
            <a:ext cx="5230034"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S Gothic" panose="020B0609070205080204" pitchFamily="49" charset="-128"/>
                <a:cs typeface="Times New Roman" panose="02020603050405020304" pitchFamily="18" charset="0"/>
              </a:rPr>
              <a:t>Practical Case Studies Cont</a:t>
            </a:r>
            <a:endParaRPr lang="en-CA" dirty="0"/>
          </a:p>
        </p:txBody>
      </p:sp>
    </p:spTree>
    <p:extLst>
      <p:ext uri="{BB962C8B-B14F-4D97-AF65-F5344CB8AC3E}">
        <p14:creationId xmlns:p14="http://schemas.microsoft.com/office/powerpoint/2010/main" val="32282660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5358AAE-3563-4A8D-BCFE-7914CDCD09C3}"/>
              </a:ext>
            </a:extLst>
          </p:cNvPr>
          <p:cNvSpPr/>
          <p:nvPr/>
        </p:nvSpPr>
        <p:spPr>
          <a:xfrm>
            <a:off x="252381" y="1474476"/>
            <a:ext cx="6116669"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5123" name="Picture 3" descr="A castle in the water&#10;&#10;Description automatically generated">
            <a:extLst>
              <a:ext uri="{FF2B5EF4-FFF2-40B4-BE49-F238E27FC236}">
                <a16:creationId xmlns:a16="http://schemas.microsoft.com/office/drawing/2014/main" id="{3E58AE07-EFEB-48EF-9B96-5583127C3E7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15465" r="17550" b="-3"/>
          <a:stretch>
            <a:fillRect/>
          </a:stretch>
        </p:blipFill>
        <p:spPr bwMode="auto">
          <a:xfrm>
            <a:off x="6543040" y="1911712"/>
            <a:ext cx="2425700" cy="2217263"/>
          </a:xfrm>
          <a:prstGeom prst="rect">
            <a:avLst/>
          </a:prstGeom>
          <a:solidFill>
            <a:srgbClr val="FFFFFF"/>
          </a:solidFill>
        </p:spPr>
      </p:pic>
      <p:sp>
        <p:nvSpPr>
          <p:cNvPr id="4" name="Content Placeholder 3">
            <a:extLst>
              <a:ext uri="{FF2B5EF4-FFF2-40B4-BE49-F238E27FC236}">
                <a16:creationId xmlns:a16="http://schemas.microsoft.com/office/drawing/2014/main" id="{4E70B0DF-906C-4C44-A890-30FCCF9D1795}"/>
              </a:ext>
            </a:extLst>
          </p:cNvPr>
          <p:cNvSpPr>
            <a:spLocks noGrp="1"/>
          </p:cNvSpPr>
          <p:nvPr>
            <p:ph sz="half" idx="2"/>
          </p:nvPr>
        </p:nvSpPr>
        <p:spPr>
          <a:xfrm>
            <a:off x="252381" y="1651215"/>
            <a:ext cx="6007696" cy="2790738"/>
          </a:xfrm>
        </p:spPr>
        <p:txBody>
          <a:bodyPr>
            <a:normAutofit/>
          </a:bodyPr>
          <a:lstStyle/>
          <a:p>
            <a:pPr algn="just"/>
            <a:r>
              <a:rPr lang="en-US" sz="2000" b="1" dirty="0">
                <a:solidFill>
                  <a:srgbClr val="C00000"/>
                </a:solidFill>
                <a:latin typeface="Times New Roman" panose="02020603050405020304" pitchFamily="18" charset="0"/>
                <a:cs typeface="Times New Roman" panose="02020603050405020304" pitchFamily="18" charset="0"/>
              </a:rPr>
              <a:t>Application</a:t>
            </a:r>
            <a:r>
              <a:rPr lang="en-US" sz="2000" b="1" dirty="0">
                <a:latin typeface="Times New Roman" panose="02020603050405020304" pitchFamily="18" charset="0"/>
                <a:cs typeface="Times New Roman" panose="02020603050405020304" pitchFamily="18" charset="0"/>
              </a:rPr>
              <a:t>: Disney's motto "Creating Happiness" starts from within.
</a:t>
            </a:r>
            <a:r>
              <a:rPr lang="en-US" sz="2000" b="1" dirty="0">
                <a:solidFill>
                  <a:srgbClr val="C00000"/>
                </a:solidFill>
                <a:latin typeface="Times New Roman" panose="02020603050405020304" pitchFamily="18" charset="0"/>
                <a:cs typeface="Times New Roman" panose="02020603050405020304" pitchFamily="18" charset="0"/>
              </a:rPr>
              <a:t>Internal Marketing</a:t>
            </a:r>
            <a:r>
              <a:rPr lang="en-US" sz="2000" b="1" dirty="0">
                <a:latin typeface="Times New Roman" panose="02020603050405020304" pitchFamily="18" charset="0"/>
                <a:cs typeface="Times New Roman" panose="02020603050405020304" pitchFamily="18" charset="0"/>
              </a:rPr>
              <a:t>: Disney University offers to train employees on the philosophy of "Stage Performance," where every interaction with a customer is seen as a theatrical spectacle.
 </a:t>
            </a:r>
            <a:r>
              <a:rPr lang="en-US" sz="2000" b="1" dirty="0">
                <a:solidFill>
                  <a:srgbClr val="C00000"/>
                </a:solidFill>
                <a:latin typeface="Times New Roman" panose="02020603050405020304" pitchFamily="18" charset="0"/>
                <a:cs typeface="Times New Roman" panose="02020603050405020304" pitchFamily="18" charset="0"/>
              </a:rPr>
              <a:t>Brand Linking: </a:t>
            </a:r>
            <a:r>
              <a:rPr lang="en-US" sz="2000" b="1" dirty="0">
                <a:latin typeface="Times New Roman" panose="02020603050405020304" pitchFamily="18" charset="0"/>
                <a:cs typeface="Times New Roman" panose="02020603050405020304" pitchFamily="18" charset="0"/>
              </a:rPr>
              <a:t>A clear link between the internal culture (creating happiness for the employee) and the external sign (creating happiness for visitors).</a:t>
            </a:r>
            <a:endParaRPr lang="en-CA" sz="20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C529DB5-1B60-4D6A-BA7C-EF49E43D294C}"/>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6" name="TextBox 5">
            <a:extLst>
              <a:ext uri="{FF2B5EF4-FFF2-40B4-BE49-F238E27FC236}">
                <a16:creationId xmlns:a16="http://schemas.microsoft.com/office/drawing/2014/main" id="{C1F7163D-071A-40C1-9A54-707F57DEBA8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3375292-58D7-433D-813F-ABB55E9C8AEF}"/>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9BED9C8-54E6-4148-B7B5-27D357938100}"/>
              </a:ext>
            </a:extLst>
          </p:cNvPr>
          <p:cNvSpPr txBox="1"/>
          <p:nvPr/>
        </p:nvSpPr>
        <p:spPr>
          <a:xfrm>
            <a:off x="1881966" y="567691"/>
            <a:ext cx="5047154"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S Gothic" panose="020B0609070205080204" pitchFamily="49" charset="-128"/>
                <a:cs typeface="Times New Roman" panose="02020603050405020304" pitchFamily="18" charset="0"/>
              </a:rPr>
              <a:t>Practical Case Studies Cont </a:t>
            </a:r>
            <a:endParaRPr lang="en-CA" dirty="0"/>
          </a:p>
        </p:txBody>
      </p:sp>
    </p:spTree>
    <p:extLst>
      <p:ext uri="{BB962C8B-B14F-4D97-AF65-F5344CB8AC3E}">
        <p14:creationId xmlns:p14="http://schemas.microsoft.com/office/powerpoint/2010/main" val="383041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6407253" y="742647"/>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Rounded Corners 24"/>
          <p:cNvSpPr/>
          <p:nvPr/>
        </p:nvSpPr>
        <p:spPr>
          <a:xfrm>
            <a:off x="885796" y="96389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laceHolder 2">
            <a:extLst>
              <a:ext uri="{FF2B5EF4-FFF2-40B4-BE49-F238E27FC236}">
                <a16:creationId xmlns:a16="http://schemas.microsoft.com/office/drawing/2014/main" id="{94D97DD1-5D85-489F-9D02-CFA51FF9DF88}"/>
              </a:ext>
            </a:extLst>
          </p:cNvPr>
          <p:cNvSpPr txBox="1">
            <a:spLocks/>
          </p:cNvSpPr>
          <p:nvPr/>
        </p:nvSpPr>
        <p:spPr>
          <a:xfrm>
            <a:off x="1226419" y="1740504"/>
            <a:ext cx="5360882" cy="1843888"/>
          </a:xfrm>
          <a:prstGeom prst="rect">
            <a:avLst/>
          </a:prstGeom>
          <a:noFill/>
          <a:ln w="0">
            <a:noFill/>
          </a:ln>
        </p:spPr>
        <p:txBody>
          <a:bodyPr vert="horz" lIns="91440" tIns="91440" rIns="91440" bIns="91440" rtlCol="0" anchor="ctr">
            <a:normAutofit fontScale="975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rtl="0">
              <a:spcBef>
                <a:spcPts val="750"/>
              </a:spcBef>
              <a:spcAft>
                <a:spcPts val="1000"/>
              </a:spcAft>
              <a:defRPr/>
            </a:pPr>
            <a:r>
              <a:rPr lang="en-US" sz="3200" b="1" dirty="0">
                <a:solidFill>
                  <a:srgbClr val="00B0F0"/>
                </a:solidFill>
                <a:latin typeface="Times New Roman" panose="02020603050405020304" pitchFamily="18" charset="0"/>
                <a:ea typeface="MS Gothic" panose="020B0609070205080204" pitchFamily="49" charset="-128"/>
                <a:cs typeface="Times New Roman" panose="02020603050405020304" pitchFamily="18" charset="0"/>
              </a:rPr>
              <a:t>Challenges And Developments</a:t>
            </a:r>
          </a:p>
        </p:txBody>
      </p:sp>
      <p:sp>
        <p:nvSpPr>
          <p:cNvPr id="11" name="Rectangle 10">
            <a:extLst>
              <a:ext uri="{FF2B5EF4-FFF2-40B4-BE49-F238E27FC236}">
                <a16:creationId xmlns:a16="http://schemas.microsoft.com/office/drawing/2014/main" id="{0609580E-C823-44F4-B21D-63650E61949F}"/>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2" name="TextBox 11">
            <a:extLst>
              <a:ext uri="{FF2B5EF4-FFF2-40B4-BE49-F238E27FC236}">
                <a16:creationId xmlns:a16="http://schemas.microsoft.com/office/drawing/2014/main" id="{431641AD-E5CD-45DC-A7CD-932171DAAEEE}"/>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03DFE50-DD82-48C4-A0FD-34186D781607}"/>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oogle Shape;259;p32">
            <a:extLst>
              <a:ext uri="{FF2B5EF4-FFF2-40B4-BE49-F238E27FC236}">
                <a16:creationId xmlns:a16="http://schemas.microsoft.com/office/drawing/2014/main" id="{DB141425-4D14-4203-816C-C962BBF0F2B9}"/>
              </a:ext>
            </a:extLst>
          </p:cNvPr>
          <p:cNvPicPr/>
          <p:nvPr/>
        </p:nvPicPr>
        <p:blipFill>
          <a:blip r:embed="rId2"/>
          <a:srcRect l="20933" r="20933"/>
          <a:stretch/>
        </p:blipFill>
        <p:spPr>
          <a:xfrm flipH="1">
            <a:off x="6767348" y="990000"/>
            <a:ext cx="2376651" cy="3189606"/>
          </a:xfrm>
          <a:prstGeom prst="rect">
            <a:avLst/>
          </a:prstGeom>
          <a:noFill/>
          <a:ln w="19050">
            <a:solidFill>
              <a:srgbClr val="707070"/>
            </a:solidFill>
            <a:round/>
          </a:ln>
        </p:spPr>
      </p:pic>
      <p:sp>
        <p:nvSpPr>
          <p:cNvPr id="15" name="PlaceHolder 3">
            <a:extLst>
              <a:ext uri="{FF2B5EF4-FFF2-40B4-BE49-F238E27FC236}">
                <a16:creationId xmlns:a16="http://schemas.microsoft.com/office/drawing/2014/main" id="{D4876347-1D0B-4324-A082-09449AA202A8}"/>
              </a:ext>
            </a:extLst>
          </p:cNvPr>
          <p:cNvSpPr txBox="1">
            <a:spLocks/>
          </p:cNvSpPr>
          <p:nvPr/>
        </p:nvSpPr>
        <p:spPr>
          <a:xfrm>
            <a:off x="269571" y="4248180"/>
            <a:ext cx="780840" cy="761760"/>
          </a:xfrm>
          <a:prstGeom prst="rect">
            <a:avLst/>
          </a:prstGeom>
          <a:noFill/>
          <a:ln w="0">
            <a:noFill/>
          </a:ln>
        </p:spPr>
        <p:txBody>
          <a:bodyPr vert="horz" lIns="91440" tIns="91440" rIns="91440" bIns="91440" rtlCol="0" anchor="ctr">
            <a:normAutofit fontScale="90000" lnSpcReduction="20000"/>
          </a:bodyPr>
          <a:lstStyle>
            <a:lvl1pPr algn="ctr" defTabSz="685800" rtl="1" eaLnBrk="1" latinLnBrk="0" hangingPunct="1">
              <a:lnSpc>
                <a:spcPct val="90000"/>
              </a:lnSpc>
              <a:spcBef>
                <a:spcPct val="0"/>
              </a:spcBef>
              <a:buNone/>
              <a:defRPr sz="4500" kern="1200">
                <a:solidFill>
                  <a:schemeClr val="tx1"/>
                </a:solidFill>
                <a:latin typeface="+mj-lt"/>
                <a:ea typeface="+mj-ea"/>
                <a:cs typeface="+mj-cs"/>
              </a:defRPr>
            </a:lvl1pPr>
          </a:lstStyle>
          <a:p>
            <a:pPr>
              <a:lnSpc>
                <a:spcPct val="100000"/>
              </a:lnSpc>
              <a:tabLst>
                <a:tab pos="0" algn="l"/>
              </a:tabLst>
            </a:pPr>
            <a:r>
              <a:rPr lang="en-US" sz="5000">
                <a:solidFill>
                  <a:schemeClr val="dk2"/>
                </a:solidFill>
                <a:latin typeface="Calibri"/>
                <a:ea typeface="VT323"/>
              </a:rPr>
              <a:t>05</a:t>
            </a:r>
            <a:endParaRPr lang="fr-FR" sz="5000" dirty="0">
              <a:solidFill>
                <a:schemeClr val="dk1"/>
              </a:solidFill>
              <a:latin typeface="Arial"/>
            </a:endParaRPr>
          </a:p>
        </p:txBody>
      </p:sp>
    </p:spTree>
    <p:extLst>
      <p:ext uri="{BB962C8B-B14F-4D97-AF65-F5344CB8AC3E}">
        <p14:creationId xmlns:p14="http://schemas.microsoft.com/office/powerpoint/2010/main" val="25686833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PlaceHolder 2"/>
          <p:cNvSpPr>
            <a:spLocks noGrp="1"/>
          </p:cNvSpPr>
          <p:nvPr>
            <p:ph type="body"/>
          </p:nvPr>
        </p:nvSpPr>
        <p:spPr>
          <a:xfrm>
            <a:off x="809172" y="4376058"/>
            <a:ext cx="7449092" cy="694800"/>
          </a:xfrm>
          <a:prstGeom prst="rect">
            <a:avLst/>
          </a:prstGeom>
          <a:noFill/>
          <a:ln w="0">
            <a:noFill/>
          </a:ln>
        </p:spPr>
        <p:txBody>
          <a:bodyPr lIns="91440" tIns="91440" rIns="91440" bIns="91440" anchor="t">
            <a:normAutofit/>
          </a:bodyPr>
          <a:lstStyle/>
          <a:p>
            <a:pPr algn="ctr">
              <a:lnSpc>
                <a:spcPct val="120000"/>
              </a:lnSpc>
              <a:tabLst>
                <a:tab pos="0" algn="l"/>
              </a:tabLst>
            </a:pPr>
            <a:r>
              <a:rPr lang="en-US" sz="1800" b="1" dirty="0">
                <a:solidFill>
                  <a:srgbClr val="FF0000"/>
                </a:solidFill>
                <a:latin typeface="Times New Roman" panose="02020603050405020304" pitchFamily="18" charset="0"/>
                <a:cs typeface="Times New Roman" panose="02020603050405020304" pitchFamily="18" charset="0"/>
              </a:rPr>
              <a:t>Those key challenges require leadership support and clear action plans.</a:t>
            </a:r>
            <a:endParaRPr lang="en-US" sz="1100" b="1" u="none" strike="noStrike" dirty="0">
              <a:solidFill>
                <a:srgbClr val="FF0000"/>
              </a:solidFill>
              <a:effectLst/>
              <a:uFillTx/>
              <a:latin typeface="Times New Roman" panose="02020603050405020304" pitchFamily="18" charset="0"/>
              <a:cs typeface="Times New Roman" panose="02020603050405020304" pitchFamily="18" charset="0"/>
            </a:endParaRPr>
          </a:p>
        </p:txBody>
      </p:sp>
      <p:sp>
        <p:nvSpPr>
          <p:cNvPr id="160" name="PlaceHolder 1"/>
          <p:cNvSpPr>
            <a:spLocks noGrp="1"/>
          </p:cNvSpPr>
          <p:nvPr>
            <p:ph type="title"/>
          </p:nvPr>
        </p:nvSpPr>
        <p:spPr>
          <a:xfrm>
            <a:off x="1809518" y="780549"/>
            <a:ext cx="7157109" cy="694800"/>
          </a:xfrm>
          <a:prstGeom prst="rect">
            <a:avLst/>
          </a:prstGeom>
          <a:noFill/>
          <a:ln w="0">
            <a:noFill/>
          </a:ln>
        </p:spPr>
        <p:txBody>
          <a:bodyPr lIns="91440" tIns="91440" rIns="91440" bIns="91440" anchor="t">
            <a:noAutofit/>
          </a:bodyPr>
          <a:lstStyle/>
          <a:p>
            <a:pPr algn="ctr">
              <a:lnSpc>
                <a:spcPct val="100000"/>
              </a:lnSpc>
              <a:tabLst>
                <a:tab pos="0" algn="l"/>
              </a:tabLst>
            </a:pPr>
            <a:r>
              <a:rPr lang="en-US" sz="2400" b="1" dirty="0">
                <a:solidFill>
                  <a:schemeClr val="dk1"/>
                </a:solidFill>
                <a:latin typeface="Times New Roman" panose="02020603050405020304" pitchFamily="18" charset="0"/>
                <a:cs typeface="Times New Roman" panose="02020603050405020304" pitchFamily="18" charset="0"/>
              </a:rPr>
              <a:t>Key Challenges in Implementing Internal Marketing</a:t>
            </a:r>
            <a:endParaRPr lang="fr-FR" sz="24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C22F5905-68ED-4D12-8FD8-E98B807DA70D}"/>
              </a:ext>
            </a:extLst>
          </p:cNvPr>
          <p:cNvGraphicFramePr/>
          <p:nvPr>
            <p:extLst>
              <p:ext uri="{D42A27DB-BD31-4B8C-83A1-F6EECF244321}">
                <p14:modId xmlns:p14="http://schemas.microsoft.com/office/powerpoint/2010/main" val="3557853351"/>
              </p:ext>
            </p:extLst>
          </p:nvPr>
        </p:nvGraphicFramePr>
        <p:xfrm>
          <a:off x="1492853" y="1223835"/>
          <a:ext cx="6765411" cy="33074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433E9E1B-B163-4B7E-8307-87E4DEEFCF34}"/>
              </a:ext>
            </a:extLst>
          </p:cNvPr>
          <p:cNvSpPr txBox="1"/>
          <p:nvPr/>
        </p:nvSpPr>
        <p:spPr>
          <a:xfrm>
            <a:off x="3242156" y="381389"/>
            <a:ext cx="2589684" cy="461665"/>
          </a:xfrm>
          <a:prstGeom prst="rect">
            <a:avLst/>
          </a:prstGeom>
          <a:noFill/>
        </p:spPr>
        <p:txBody>
          <a:bodyPr wrap="square">
            <a:spAutoFit/>
          </a:bodyPr>
          <a:lstStyle/>
          <a:p>
            <a:r>
              <a:rPr lang="en-CA" sz="24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rPr>
              <a:t>CHALLENGES</a:t>
            </a:r>
            <a:endParaRPr lang="en-CA"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A77E3C69-3D91-48D0-BADC-2FF6735FE6BB}"/>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8" name="TextBox 7">
            <a:extLst>
              <a:ext uri="{FF2B5EF4-FFF2-40B4-BE49-F238E27FC236}">
                <a16:creationId xmlns:a16="http://schemas.microsoft.com/office/drawing/2014/main" id="{A875EDFD-1580-4B85-9BB8-B828609A1A20}"/>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7EA3F3B-C2A5-49AA-AFD5-72D5384873C2}"/>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C138178B-3CEC-4964-90E7-780D1AA6A138}"/>
              </a:ext>
            </a:extLst>
          </p:cNvPr>
          <p:cNvSpPr/>
          <p:nvPr/>
        </p:nvSpPr>
        <p:spPr>
          <a:xfrm>
            <a:off x="4103268" y="1474476"/>
            <a:ext cx="4984978" cy="3495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62" name="PlaceHolder 1"/>
          <p:cNvSpPr>
            <a:spLocks noGrp="1"/>
          </p:cNvSpPr>
          <p:nvPr>
            <p:ph type="title"/>
          </p:nvPr>
        </p:nvSpPr>
        <p:spPr>
          <a:xfrm>
            <a:off x="1760074" y="649445"/>
            <a:ext cx="6994345" cy="994172"/>
          </a:xfrm>
        </p:spPr>
        <p:txBody>
          <a:bodyPr lIns="91440" tIns="91440" rIns="91440" bIns="91440" anchor="ctr">
            <a:noAutofit/>
          </a:bodyPr>
          <a:lstStyle/>
          <a:p>
            <a:pPr>
              <a:tabLst>
                <a:tab pos="0" algn="l"/>
              </a:tabLst>
            </a:pPr>
            <a:r>
              <a:rPr lang="en-US" sz="2400" b="1" dirty="0">
                <a:latin typeface="Times New Roman" panose="02020603050405020304" pitchFamily="18" charset="0"/>
                <a:cs typeface="Times New Roman" panose="02020603050405020304" pitchFamily="18" charset="0"/>
              </a:rPr>
              <a:t>Digital Transformation and its Impact on the Internal Brand</a:t>
            </a:r>
            <a:endParaRPr lang="fr-FR" sz="2400" b="1" u="none" strike="noStrike" dirty="0">
              <a:effectLst/>
              <a:uFillTx/>
              <a:latin typeface="Times New Roman" panose="02020603050405020304" pitchFamily="18" charset="0"/>
              <a:cs typeface="Times New Roman" panose="02020603050405020304" pitchFamily="18" charset="0"/>
            </a:endParaRPr>
          </a:p>
        </p:txBody>
      </p:sp>
      <p:pic>
        <p:nvPicPr>
          <p:cNvPr id="4" name="Google Shape;249;p31">
            <a:extLst>
              <a:ext uri="{FF2B5EF4-FFF2-40B4-BE49-F238E27FC236}">
                <a16:creationId xmlns:a16="http://schemas.microsoft.com/office/drawing/2014/main" id="{500672D0-791E-4BF5-A905-13FFB6824DE7}"/>
              </a:ext>
            </a:extLst>
          </p:cNvPr>
          <p:cNvPicPr/>
          <p:nvPr/>
        </p:nvPicPr>
        <p:blipFill>
          <a:blip r:embed="rId2"/>
          <a:srcRect l="10253" r="10261" b="1"/>
          <a:stretch>
            <a:fillRect/>
          </a:stretch>
        </p:blipFill>
        <p:spPr>
          <a:xfrm>
            <a:off x="628650" y="1369219"/>
            <a:ext cx="3355523" cy="3263504"/>
          </a:xfrm>
          <a:prstGeom prst="rect">
            <a:avLst/>
          </a:prstGeom>
          <a:noFill/>
          <a:ln w="9525">
            <a:solidFill>
              <a:srgbClr val="707070"/>
            </a:solidFill>
            <a:round/>
          </a:ln>
        </p:spPr>
      </p:pic>
      <p:sp>
        <p:nvSpPr>
          <p:cNvPr id="163" name="PlaceHolder 2"/>
          <p:cNvSpPr>
            <a:spLocks noGrp="1"/>
          </p:cNvSpPr>
          <p:nvPr>
            <p:ph sz="half" idx="2"/>
          </p:nvPr>
        </p:nvSpPr>
        <p:spPr>
          <a:xfrm>
            <a:off x="4317999" y="1499348"/>
            <a:ext cx="4770245" cy="1546304"/>
          </a:xfrm>
        </p:spPr>
        <p:txBody>
          <a:bodyPr lIns="91440" tIns="91440" rIns="91440" bIns="91440">
            <a:normAutofit fontScale="92500"/>
          </a:bodyPr>
          <a:lstStyle/>
          <a:p>
            <a:pPr marL="0" indent="0" rtl="1">
              <a:lnSpc>
                <a:spcPct val="110000"/>
              </a:lnSpc>
              <a:spcBef>
                <a:spcPct val="0"/>
              </a:spcBef>
              <a:buNone/>
              <a:tabLst>
                <a:tab pos="0" algn="l"/>
              </a:tabLst>
            </a:pPr>
            <a:r>
              <a:rPr lang="en-US" sz="1800" b="1" dirty="0">
                <a:solidFill>
                  <a:schemeClr val="dk1"/>
                </a:solidFill>
                <a:latin typeface="Times New Roman" panose="02020603050405020304" pitchFamily="18" charset="0"/>
                <a:ea typeface="+mj-ea"/>
              </a:rPr>
              <a:t>Digital transformation provides communication and online training platforms that facilitate content personalization and engagement tracking, but it must be humanized.</a:t>
            </a:r>
          </a:p>
        </p:txBody>
      </p:sp>
      <p:sp>
        <p:nvSpPr>
          <p:cNvPr id="6" name="TextBox 5">
            <a:extLst>
              <a:ext uri="{FF2B5EF4-FFF2-40B4-BE49-F238E27FC236}">
                <a16:creationId xmlns:a16="http://schemas.microsoft.com/office/drawing/2014/main" id="{6FB735CB-A7C9-4409-BED4-543E999E4B33}"/>
              </a:ext>
            </a:extLst>
          </p:cNvPr>
          <p:cNvSpPr txBox="1"/>
          <p:nvPr/>
        </p:nvSpPr>
        <p:spPr>
          <a:xfrm>
            <a:off x="3869216" y="2722671"/>
            <a:ext cx="5000160" cy="830997"/>
          </a:xfrm>
          <a:prstGeom prst="rect">
            <a:avLst/>
          </a:prstGeom>
          <a:noFill/>
        </p:spPr>
        <p:txBody>
          <a:bodyPr wrap="square">
            <a:spAutoFit/>
          </a:bodyPr>
          <a:lstStyle/>
          <a:p>
            <a:pPr algn="ctr" rtl="1"/>
            <a:r>
              <a:rPr lang="en-US" sz="2400" b="1" dirty="0">
                <a:solidFill>
                  <a:srgbClr val="FF0000"/>
                </a:solidFill>
                <a:latin typeface="Times New Roman" panose="02020603050405020304" pitchFamily="18" charset="0"/>
                <a:cs typeface="Times New Roman" panose="02020603050405020304" pitchFamily="18" charset="0"/>
              </a:rPr>
              <a:t>AI and employee experience personalization</a:t>
            </a:r>
            <a:endParaRPr lang="en-CA" sz="2400" b="1" dirty="0">
              <a:solidFill>
                <a:srgbClr val="FF0000"/>
              </a:solidFill>
              <a:latin typeface="Times New Roman" panose="02020603050405020304" pitchFamily="18" charset="0"/>
              <a:cs typeface="Times New Roman" panose="02020603050405020304" pitchFamily="18" charset="0"/>
            </a:endParaRPr>
          </a:p>
        </p:txBody>
      </p:sp>
      <p:sp>
        <p:nvSpPr>
          <p:cNvPr id="7" name="PlaceHolder 2">
            <a:extLst>
              <a:ext uri="{FF2B5EF4-FFF2-40B4-BE49-F238E27FC236}">
                <a16:creationId xmlns:a16="http://schemas.microsoft.com/office/drawing/2014/main" id="{3B6536D3-2594-4068-A7A3-618E66B0A4D4}"/>
              </a:ext>
            </a:extLst>
          </p:cNvPr>
          <p:cNvSpPr txBox="1">
            <a:spLocks/>
          </p:cNvSpPr>
          <p:nvPr/>
        </p:nvSpPr>
        <p:spPr>
          <a:xfrm>
            <a:off x="4216400" y="3534908"/>
            <a:ext cx="4871844" cy="1453733"/>
          </a:xfrm>
          <a:prstGeom prst="rect">
            <a:avLst/>
          </a:prstGeom>
          <a:noFill/>
          <a:ln w="0">
            <a:noFill/>
          </a:ln>
        </p:spPr>
        <p:txBody>
          <a:bodyPr vert="horz" lIns="91440" tIns="91440" rIns="91440" bIns="91440" rtlCol="0" anchor="t">
            <a:normAutofit fontScale="92500"/>
          </a:bodyPr>
          <a:lstStyle>
            <a:lvl1pPr algn="r" defTabSz="685800" rtl="1" eaLnBrk="1" latinLnBrk="0" hangingPunct="1">
              <a:lnSpc>
                <a:spcPct val="90000"/>
              </a:lnSpc>
              <a:spcBef>
                <a:spcPct val="0"/>
              </a:spcBef>
              <a:buNone/>
              <a:defRPr sz="3300" kern="1200">
                <a:solidFill>
                  <a:schemeClr val="tx1"/>
                </a:solidFill>
                <a:latin typeface="+mj-lt"/>
                <a:ea typeface="+mj-ea"/>
                <a:cs typeface="+mj-cs"/>
              </a:defRPr>
            </a:lvl1pPr>
          </a:lstStyle>
          <a:p>
            <a:pPr algn="l">
              <a:lnSpc>
                <a:spcPct val="120000"/>
              </a:lnSpc>
              <a:tabLst>
                <a:tab pos="0" algn="l"/>
              </a:tabLst>
            </a:pPr>
            <a:r>
              <a:rPr lang="en-US" sz="2000" b="1" dirty="0">
                <a:solidFill>
                  <a:schemeClr val="dk1"/>
                </a:solidFill>
                <a:latin typeface="Times New Roman" panose="02020603050405020304" pitchFamily="18" charset="0"/>
                <a:cs typeface="Roboto Mono"/>
              </a:rPr>
              <a:t>AI customizes learning, analyzes employee emotions, while ensuring privacy, to enhance the human experience, not replace it.</a:t>
            </a:r>
            <a:endParaRPr lang="fr-FR" sz="2000" b="1" dirty="0">
              <a:solidFill>
                <a:srgbClr val="00000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2EC05F6-8063-404B-86A9-A373BD16B57D}"/>
              </a:ext>
            </a:extLst>
          </p:cNvPr>
          <p:cNvSpPr txBox="1"/>
          <p:nvPr/>
        </p:nvSpPr>
        <p:spPr>
          <a:xfrm>
            <a:off x="3242156" y="381389"/>
            <a:ext cx="2752244" cy="461665"/>
          </a:xfrm>
          <a:prstGeom prst="rect">
            <a:avLst/>
          </a:prstGeom>
          <a:noFill/>
        </p:spPr>
        <p:txBody>
          <a:bodyPr wrap="square">
            <a:spAutoFit/>
          </a:bodyPr>
          <a:lstStyle/>
          <a:p>
            <a:r>
              <a:rPr lang="en-CA" sz="24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rPr>
              <a:t>DEVELOPMENT</a:t>
            </a:r>
            <a:endParaRPr lang="en-CA" sz="24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DD141194-810F-4D51-946F-7DBF7543C8FB}"/>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10" name="TextBox 9">
            <a:extLst>
              <a:ext uri="{FF2B5EF4-FFF2-40B4-BE49-F238E27FC236}">
                <a16:creationId xmlns:a16="http://schemas.microsoft.com/office/drawing/2014/main" id="{AAA0D185-71F7-47C2-AF8A-BC32B0A0E952}"/>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821422D2-4630-4905-B278-0BD9CAAD6FB2}"/>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B807EE5-AE61-432F-A2C3-46E39E00D69A}"/>
              </a:ext>
            </a:extLst>
          </p:cNvPr>
          <p:cNvSpPr/>
          <p:nvPr/>
        </p:nvSpPr>
        <p:spPr>
          <a:xfrm>
            <a:off x="252381" y="1474476"/>
            <a:ext cx="8588814" cy="35382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a:extLst>
              <a:ext uri="{FF2B5EF4-FFF2-40B4-BE49-F238E27FC236}">
                <a16:creationId xmlns:a16="http://schemas.microsoft.com/office/drawing/2014/main" id="{97F73463-85A4-4FC6-A00D-E5DE0BFE54E1}"/>
              </a:ext>
            </a:extLst>
          </p:cNvPr>
          <p:cNvSpPr>
            <a:spLocks noGrp="1"/>
          </p:cNvSpPr>
          <p:nvPr>
            <p:ph type="title"/>
          </p:nvPr>
        </p:nvSpPr>
        <p:spPr>
          <a:xfrm>
            <a:off x="1681076" y="727063"/>
            <a:ext cx="7160119" cy="698040"/>
          </a:xfrm>
        </p:spPr>
        <p:txBody>
          <a:bodyPr/>
          <a:lstStyle/>
          <a:p>
            <a:pPr algn="ctr">
              <a:lnSpc>
                <a:spcPct val="115000"/>
              </a:lnSpc>
              <a:spcAft>
                <a:spcPts val="1000"/>
              </a:spcAft>
            </a:pPr>
            <a:r>
              <a:rPr lang="en-US" sz="2400" b="1" dirty="0">
                <a:solidFill>
                  <a:schemeClr val="tx1">
                    <a:lumMod val="95000"/>
                    <a:lumOff val="5000"/>
                  </a:schemeClr>
                </a:solidFill>
                <a:latin typeface="Times New Roman" panose="02020603050405020304" pitchFamily="18" charset="0"/>
                <a:ea typeface="MS Mincho" panose="02020609040205080304" pitchFamily="49" charset="-128"/>
                <a:cs typeface="Times New Roman" panose="02020603050405020304" pitchFamily="18" charset="0"/>
              </a:rPr>
              <a:t>Practical Recommendations for Internal Marketing</a:t>
            </a:r>
            <a:endParaRPr lang="en-CA"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BF7B0B8E-3844-48EA-A76C-88FEE584EE94}"/>
              </a:ext>
            </a:extLst>
          </p:cNvPr>
          <p:cNvSpPr>
            <a:spLocks noGrp="1"/>
          </p:cNvSpPr>
          <p:nvPr>
            <p:ph type="body"/>
          </p:nvPr>
        </p:nvSpPr>
        <p:spPr>
          <a:xfrm>
            <a:off x="528320" y="1488479"/>
            <a:ext cx="8312875" cy="3538222"/>
          </a:xfrm>
        </p:spPr>
        <p:txBody>
          <a:bodyPr>
            <a:normAutofit fontScale="92500"/>
          </a:bodyPr>
          <a:lstStyle/>
          <a:p>
            <a:pPr marL="342900" indent="-342900" algn="l" rtl="0">
              <a:buFont typeface="Arial" panose="020B0604020202020204" pitchFamily="34" charset="0"/>
              <a:buChar char="•"/>
            </a:pPr>
            <a:r>
              <a:rPr lang="en-US" sz="2400" b="1" dirty="0">
                <a:latin typeface="Times New Roman" panose="02020603050405020304" pitchFamily="18" charset="0"/>
                <a:ea typeface="MS Mincho" panose="02020609040205080304" pitchFamily="49" charset="-128"/>
                <a:cs typeface="Times New Roman" panose="02020603050405020304" pitchFamily="18" charset="0"/>
              </a:rPr>
              <a:t>Senior Leadership</a:t>
            </a:r>
          </a:p>
          <a:p>
            <a:pPr marL="342900" indent="-342900" algn="l" rtl="0">
              <a:buFont typeface="Courier New" panose="02070309020205020404" pitchFamily="49" charset="0"/>
              <a:buChar char="o"/>
            </a:pPr>
            <a:r>
              <a:rPr lang="en-US" sz="2400" dirty="0">
                <a:latin typeface="Times New Roman" panose="02020603050405020304" pitchFamily="18" charset="0"/>
                <a:ea typeface="MS Mincho" panose="02020609040205080304" pitchFamily="49" charset="-128"/>
                <a:cs typeface="Times New Roman" panose="02020603050405020304" pitchFamily="18" charset="0"/>
              </a:rPr>
              <a:t>Ensuring the integration between the external and internal image of the brand
Lead implementation and support initiatives internally</a:t>
            </a:r>
            <a:endParaRPr lang="en-US" sz="2400" b="1" dirty="0">
              <a:latin typeface="Times New Roman" panose="02020603050405020304" pitchFamily="18" charset="0"/>
              <a:ea typeface="MS Mincho" panose="02020609040205080304" pitchFamily="49" charset="-128"/>
              <a:cs typeface="Times New Roman" panose="02020603050405020304" pitchFamily="18" charset="0"/>
            </a:endParaRPr>
          </a:p>
          <a:p>
            <a:pPr marL="342900" indent="-342900" algn="l" rtl="0">
              <a:buFont typeface="Arial" panose="020B0604020202020204" pitchFamily="34" charset="0"/>
              <a:buChar char="•"/>
            </a:pPr>
            <a:r>
              <a:rPr lang="en-US" sz="2400" b="1" dirty="0">
                <a:latin typeface="Times New Roman" panose="02020603050405020304" pitchFamily="18" charset="0"/>
                <a:ea typeface="MS Mincho" panose="02020609040205080304" pitchFamily="49" charset="-128"/>
                <a:cs typeface="Times New Roman" panose="02020603050405020304" pitchFamily="18" charset="0"/>
              </a:rPr>
              <a:t>Human Resources</a:t>
            </a:r>
          </a:p>
          <a:p>
            <a:pPr marL="342900" indent="-342900" algn="l" rtl="0">
              <a:buFont typeface="Courier New" panose="02070309020205020404" pitchFamily="49" charset="0"/>
              <a:buChar char="o"/>
            </a:pPr>
            <a:r>
              <a:rPr lang="en-US" sz="2400" dirty="0">
                <a:latin typeface="Times New Roman" panose="02020603050405020304" pitchFamily="18" charset="0"/>
                <a:ea typeface="MS Mincho" panose="02020609040205080304" pitchFamily="49" charset="-128"/>
                <a:cs typeface="Times New Roman" panose="02020603050405020304" pitchFamily="18" charset="0"/>
              </a:rPr>
              <a:t>Strategic Partnership in Building the Internal Brand</a:t>
            </a:r>
            <a:r>
              <a:rPr lang="ar-SA" sz="2400" dirty="0">
                <a:latin typeface="Times New Roman" panose="02020603050405020304" pitchFamily="18" charset="0"/>
                <a:ea typeface="MS Mincho" panose="02020609040205080304" pitchFamily="49" charset="-128"/>
                <a:cs typeface="Times New Roman" panose="02020603050405020304" pitchFamily="18" charset="0"/>
              </a:rPr>
              <a:t> </a:t>
            </a:r>
            <a:r>
              <a:rPr lang="en-CA" sz="2400" dirty="0">
                <a:latin typeface="Times New Roman" panose="02020603050405020304" pitchFamily="18" charset="0"/>
                <a:ea typeface="MS Mincho" panose="02020609040205080304" pitchFamily="49" charset="-128"/>
                <a:cs typeface="Times New Roman" panose="02020603050405020304" pitchFamily="18" charset="0"/>
              </a:rPr>
              <a:t>, </a:t>
            </a:r>
            <a:r>
              <a:rPr lang="en-US" sz="2400" dirty="0">
                <a:latin typeface="Times New Roman" panose="02020603050405020304" pitchFamily="18" charset="0"/>
                <a:ea typeface="MS Mincho" panose="02020609040205080304" pitchFamily="49" charset="-128"/>
                <a:cs typeface="Times New Roman" panose="02020603050405020304" pitchFamily="18" charset="0"/>
              </a:rPr>
              <a:t>Employee segmentation and value proposition (EVP) </a:t>
            </a:r>
          </a:p>
          <a:p>
            <a:pPr marL="342900" indent="-342900" algn="l" rtl="0">
              <a:buFont typeface="Arial" panose="020B0604020202020204" pitchFamily="34" charset="0"/>
              <a:buChar char="•"/>
            </a:pPr>
            <a:r>
              <a:rPr lang="en-US" sz="2400" b="1" dirty="0">
                <a:latin typeface="Times New Roman" panose="02020603050405020304" pitchFamily="18" charset="0"/>
                <a:ea typeface="MS Mincho" panose="02020609040205080304" pitchFamily="49" charset="-128"/>
                <a:cs typeface="Times New Roman" panose="02020603050405020304" pitchFamily="18" charset="0"/>
              </a:rPr>
              <a:t>Marketing Teams</a:t>
            </a:r>
          </a:p>
          <a:p>
            <a:pPr marL="342900" indent="-342900" algn="l" rtl="0">
              <a:buFont typeface="Courier New" panose="02070309020205020404" pitchFamily="49" charset="0"/>
              <a:buChar char="o"/>
            </a:pPr>
            <a:r>
              <a:rPr lang="en-US" sz="2400" dirty="0">
                <a:latin typeface="Times New Roman" panose="02020603050405020304" pitchFamily="18" charset="0"/>
                <a:ea typeface="MS Mincho" panose="02020609040205080304" pitchFamily="49" charset="-128"/>
                <a:cs typeface="Times New Roman" panose="02020603050405020304" pitchFamily="18" charset="0"/>
              </a:rPr>
              <a:t>Strengthening the brand from the inside out through storytelling</a:t>
            </a:r>
          </a:p>
          <a:p>
            <a:pPr marL="342900" indent="-342900" algn="l" rtl="0">
              <a:buFont typeface="Courier New" panose="02070309020205020404" pitchFamily="49" charset="0"/>
              <a:buChar char="o"/>
            </a:pPr>
            <a:r>
              <a:rPr lang="en-US" sz="2400" dirty="0">
                <a:latin typeface="Times New Roman" panose="02020603050405020304" pitchFamily="18" charset="0"/>
                <a:ea typeface="MS Mincho" panose="02020609040205080304" pitchFamily="49" charset="-128"/>
                <a:cs typeface="Times New Roman" panose="02020603050405020304" pitchFamily="18" charset="0"/>
              </a:rPr>
              <a:t>Leveraging digital transformation to enhance internal communication</a:t>
            </a:r>
            <a:endParaRPr lang="en-CA" sz="28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D09DF203-A4B2-4FBB-B485-A07637AC1787}"/>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F95A3D03-2507-4172-83DD-3E2BAEC381A8}"/>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4F7B86B-BC9A-4D47-910B-FB9425B11F85}"/>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45198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DE571C8-59C3-4570-9821-20FE11BCA005}"/>
              </a:ext>
            </a:extLst>
          </p:cNvPr>
          <p:cNvSpPr/>
          <p:nvPr/>
        </p:nvSpPr>
        <p:spPr>
          <a:xfrm>
            <a:off x="252381" y="1474476"/>
            <a:ext cx="8637619"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69" name="PlaceHolder 2"/>
          <p:cNvSpPr>
            <a:spLocks noGrp="1"/>
          </p:cNvSpPr>
          <p:nvPr>
            <p:ph type="body"/>
          </p:nvPr>
        </p:nvSpPr>
        <p:spPr>
          <a:xfrm>
            <a:off x="326571" y="1819440"/>
            <a:ext cx="8112189" cy="2542680"/>
          </a:xfrm>
          <a:prstGeom prst="rect">
            <a:avLst/>
          </a:prstGeom>
          <a:noFill/>
          <a:ln w="0">
            <a:noFill/>
          </a:ln>
        </p:spPr>
        <p:txBody>
          <a:bodyPr lIns="91440" tIns="91440" rIns="91440" bIns="91440" anchor="t">
            <a:normAutofit fontScale="92500" lnSpcReduction="20000"/>
          </a:bodyPr>
          <a:lstStyle/>
          <a:p>
            <a:pPr algn="l">
              <a:lnSpc>
                <a:spcPct val="120000"/>
              </a:lnSpc>
              <a:tabLst>
                <a:tab pos="0" algn="l"/>
              </a:tabLst>
            </a:pPr>
            <a:r>
              <a:rPr lang="en-US" sz="3200" dirty="0">
                <a:solidFill>
                  <a:schemeClr val="dk1"/>
                </a:solidFill>
                <a:latin typeface="Times New Roman" panose="02020603050405020304" pitchFamily="18" charset="0"/>
                <a:cs typeface="Times New Roman" panose="02020603050405020304" pitchFamily="18" charset="0"/>
              </a:rPr>
              <a:t>Internal marketing is a strategic factor for attracting and retaining talent and improving performance. It requires an effective integration of leadership, human resources, marketing and technology to ensure its success and sustainability.</a:t>
            </a:r>
            <a:endParaRPr lang="en-US" sz="3200" b="0" u="none" strike="noStrike" dirty="0">
              <a:solidFill>
                <a:srgbClr val="000000"/>
              </a:solidFill>
              <a:effectLst/>
              <a:uFillTx/>
              <a:latin typeface="Times New Roman" panose="02020603050405020304" pitchFamily="18" charset="0"/>
              <a:cs typeface="Times New Roman" panose="02020603050405020304" pitchFamily="18" charset="0"/>
            </a:endParaRPr>
          </a:p>
        </p:txBody>
      </p:sp>
      <p:sp>
        <p:nvSpPr>
          <p:cNvPr id="168" name="PlaceHolder 1"/>
          <p:cNvSpPr>
            <a:spLocks noGrp="1"/>
          </p:cNvSpPr>
          <p:nvPr>
            <p:ph type="title"/>
          </p:nvPr>
        </p:nvSpPr>
        <p:spPr>
          <a:xfrm>
            <a:off x="1839208" y="792000"/>
            <a:ext cx="6197352" cy="694800"/>
          </a:xfrm>
          <a:prstGeom prst="rect">
            <a:avLst/>
          </a:prstGeom>
          <a:noFill/>
          <a:ln w="0">
            <a:noFill/>
          </a:ln>
        </p:spPr>
        <p:txBody>
          <a:bodyPr lIns="91440" tIns="91440" rIns="91440" bIns="91440" anchor="t">
            <a:noAutofit/>
          </a:bodyPr>
          <a:lstStyle/>
          <a:p>
            <a:pPr indent="0" algn="l">
              <a:lnSpc>
                <a:spcPct val="100000"/>
              </a:lnSpc>
              <a:buNone/>
              <a:tabLst>
                <a:tab pos="0" algn="l"/>
              </a:tabLst>
            </a:pPr>
            <a:r>
              <a:rPr lang="en-US" sz="3200" b="1" u="none" strike="noStrike" dirty="0">
                <a:solidFill>
                  <a:schemeClr val="dk1"/>
                </a:solidFill>
                <a:effectLst/>
                <a:uFillTx/>
                <a:latin typeface="Times New Roman" panose="02020603050405020304" pitchFamily="18" charset="0"/>
                <a:cs typeface="Times New Roman" panose="02020603050405020304" pitchFamily="18" charset="0"/>
              </a:rPr>
              <a:t>Conclusion</a:t>
            </a:r>
            <a:endParaRPr lang="fr-FR" sz="3200" b="1" u="none" strike="noStrike" dirty="0">
              <a:solidFill>
                <a:schemeClr val="dk1"/>
              </a:solidFill>
              <a:effectLst/>
              <a:uFillTx/>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753B50A-1567-44E3-AC4E-4F24CC52A41B}"/>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3318483D-278D-4E71-9C54-09C28CA7E984}"/>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4206A37-FE73-48C4-9104-40F652B7BCA1}"/>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11476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82DE8075-B274-40AE-ACC6-241F4E0982D3}"/>
              </a:ext>
            </a:extLst>
          </p:cNvPr>
          <p:cNvSpPr/>
          <p:nvPr/>
        </p:nvSpPr>
        <p:spPr>
          <a:xfrm>
            <a:off x="252381" y="1474476"/>
            <a:ext cx="8229240" cy="320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a:extLst>
              <a:ext uri="{FF2B5EF4-FFF2-40B4-BE49-F238E27FC236}">
                <a16:creationId xmlns:a16="http://schemas.microsoft.com/office/drawing/2014/main" id="{72BC1C9E-A38D-49DF-9AFC-04C10445288B}"/>
              </a:ext>
            </a:extLst>
          </p:cNvPr>
          <p:cNvSpPr>
            <a:spLocks noGrp="1"/>
          </p:cNvSpPr>
          <p:nvPr>
            <p:ph type="title"/>
          </p:nvPr>
        </p:nvSpPr>
        <p:spPr>
          <a:xfrm>
            <a:off x="1760074" y="739580"/>
            <a:ext cx="4996326" cy="698040"/>
          </a:xfrm>
        </p:spPr>
        <p:txBody>
          <a:bodyPr/>
          <a:lstStyle/>
          <a:p>
            <a:pPr algn="l"/>
            <a:r>
              <a:rPr lang="en-CA" sz="3200" b="1" dirty="0">
                <a:solidFill>
                  <a:schemeClr val="tx1">
                    <a:lumMod val="95000"/>
                    <a:lumOff val="5000"/>
                  </a:schemeClr>
                </a:solidFill>
                <a:latin typeface="Times New Roman" panose="02020603050405020304" pitchFamily="18" charset="0"/>
                <a:cs typeface="Times New Roman" panose="02020603050405020304" pitchFamily="18" charset="0"/>
              </a:rPr>
              <a:t>Summary</a:t>
            </a:r>
            <a:endParaRPr lang="en-CA"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FADD405D-7017-4135-AD22-BA177C32CE11}"/>
              </a:ext>
            </a:extLst>
          </p:cNvPr>
          <p:cNvSpPr>
            <a:spLocks noGrp="1"/>
          </p:cNvSpPr>
          <p:nvPr>
            <p:ph type="body"/>
          </p:nvPr>
        </p:nvSpPr>
        <p:spPr>
          <a:xfrm>
            <a:off x="447039" y="1771572"/>
            <a:ext cx="8034581" cy="2670381"/>
          </a:xfrm>
        </p:spPr>
        <p:txBody>
          <a:bodyPr>
            <a:normAutofit/>
          </a:bodyPr>
          <a:lstStyle/>
          <a:p>
            <a:pPr algn="l" rtl="0">
              <a:lnSpc>
                <a:spcPct val="100000"/>
              </a:lnSpc>
              <a:buFont typeface="Courier New" panose="02070309020205020404" pitchFamily="49" charset="0"/>
              <a:buChar char="o"/>
            </a:pPr>
            <a:r>
              <a:rPr lang="en-US"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Definition of Internal Branding</a:t>
            </a:r>
          </a:p>
          <a:p>
            <a:pPr algn="l" rtl="0">
              <a:lnSpc>
                <a:spcPct val="100000"/>
              </a:lnSpc>
              <a:buFont typeface="Courier New" panose="02070309020205020404" pitchFamily="49" charset="0"/>
              <a:buChar char="o"/>
            </a:pPr>
            <a:r>
              <a:rPr lang="en-CA"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T</a:t>
            </a:r>
            <a:r>
              <a:rPr lang="en-US"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he working mechanisms of internal marketing and how to integrate it with HR and corporate marketing strategies.</a:t>
            </a:r>
          </a:p>
          <a:p>
            <a:pPr algn="l" rtl="0">
              <a:lnSpc>
                <a:spcPct val="100000"/>
              </a:lnSpc>
              <a:buFont typeface="Courier New" panose="02070309020205020404" pitchFamily="49" charset="0"/>
              <a:buChar char="o"/>
            </a:pPr>
            <a:r>
              <a:rPr lang="en-US"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The relationship between Internal marketing and attracting modern talent and keeping them within the organization.</a:t>
            </a:r>
          </a:p>
          <a:p>
            <a:pPr algn="l" rtl="0">
              <a:lnSpc>
                <a:spcPct val="100000"/>
              </a:lnSpc>
              <a:buFont typeface="Courier New" panose="02070309020205020404" pitchFamily="49" charset="0"/>
              <a:buChar char="o"/>
            </a:pPr>
            <a:r>
              <a:rPr lang="en-US"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Practical case studies from global organizations to illustrate how to apply Internal Branding.</a:t>
            </a:r>
          </a:p>
          <a:p>
            <a:pPr algn="l" rtl="0">
              <a:lnSpc>
                <a:spcPct val="100000"/>
              </a:lnSpc>
              <a:buFont typeface="Courier New" panose="02070309020205020404" pitchFamily="49" charset="0"/>
              <a:buChar char="o"/>
            </a:pPr>
            <a:r>
              <a:rPr lang="en-CA"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rPr>
              <a:t>Challenges and Developments</a:t>
            </a:r>
            <a:endParaRPr lang="fr-FR" sz="2000" b="1" dirty="0">
              <a:solidFill>
                <a:srgbClr val="C00000"/>
              </a:solidFill>
              <a:latin typeface="Times New Roman" panose="02020603050405020304" pitchFamily="18" charset="0"/>
              <a:ea typeface="MS Gothic" panose="020B0609070205080204" pitchFamily="49" charset="-128"/>
              <a:cs typeface="Times New Roman" panose="02020603050405020304" pitchFamily="18" charset="0"/>
            </a:endParaRPr>
          </a:p>
          <a:p>
            <a:pPr algn="l" rtl="0">
              <a:lnSpc>
                <a:spcPct val="100000"/>
              </a:lnSpc>
              <a:buFont typeface="Courier New" panose="02070309020205020404" pitchFamily="49" charset="0"/>
              <a:buChar char="o"/>
            </a:pPr>
            <a:endParaRPr lang="en-US" sz="20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endParaRPr>
          </a:p>
          <a:p>
            <a:pPr algn="l" rtl="0">
              <a:lnSpc>
                <a:spcPct val="100000"/>
              </a:lnSpc>
              <a:buFont typeface="Courier New" panose="02070309020205020404" pitchFamily="49" charset="0"/>
              <a:buChar char="o"/>
            </a:pPr>
            <a:endParaRPr lang="fr-FR" sz="20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endParaRPr>
          </a:p>
          <a:p>
            <a:pPr algn="l" rtl="0">
              <a:lnSpc>
                <a:spcPct val="100000"/>
              </a:lnSpc>
              <a:buFont typeface="Courier New" panose="02070309020205020404" pitchFamily="49" charset="0"/>
              <a:buChar char="o"/>
            </a:pPr>
            <a:endParaRPr lang="fr-FR" sz="2000" b="1" dirty="0">
              <a:solidFill>
                <a:srgbClr val="4F81BD"/>
              </a:solidFill>
              <a:latin typeface="Times New Roman" panose="02020603050405020304" pitchFamily="18" charset="0"/>
              <a:ea typeface="MS Gothic" panose="020B0609070205080204" pitchFamily="49" charset="-128"/>
              <a:cs typeface="Times New Roman" panose="02020603050405020304" pitchFamily="18" charset="0"/>
            </a:endParaRPr>
          </a:p>
          <a:p>
            <a:pPr algn="l" rtl="0">
              <a:lnSpc>
                <a:spcPct val="100000"/>
              </a:lnSpc>
            </a:pPr>
            <a:endParaRPr lang="en-CA"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81A52D03-7CC6-4BBD-92A2-266B4CDA4A2C}"/>
              </a:ext>
            </a:extLst>
          </p:cNvPr>
          <p:cNvSpPr/>
          <p:nvPr/>
        </p:nvSpPr>
        <p:spPr>
          <a:xfrm>
            <a:off x="706731" y="70154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5" name="TextBox 4">
            <a:extLst>
              <a:ext uri="{FF2B5EF4-FFF2-40B4-BE49-F238E27FC236}">
                <a16:creationId xmlns:a16="http://schemas.microsoft.com/office/drawing/2014/main" id="{8FE8432C-69AA-4B85-AB35-DFB4BBCE8CB4}"/>
              </a:ext>
            </a:extLst>
          </p:cNvPr>
          <p:cNvSpPr txBox="1"/>
          <p:nvPr/>
        </p:nvSpPr>
        <p:spPr>
          <a:xfrm>
            <a:off x="864862" y="731980"/>
            <a:ext cx="776117" cy="300082"/>
          </a:xfrm>
          <a:prstGeom prst="rect">
            <a:avLst/>
          </a:prstGeom>
          <a:noFill/>
        </p:spPr>
        <p:txBody>
          <a:bodyPr wrap="square" rtlCol="0">
            <a:spAutoFit/>
          </a:bodyPr>
          <a:lstStyle/>
          <a:p>
            <a:pPr algn="ctr"/>
            <a:r>
              <a:rPr lang="en-US" sz="1350" dirty="0">
                <a:solidFill>
                  <a:schemeClr val="bg1"/>
                </a:solidFill>
                <a:latin typeface="Times New Roman" panose="02020603050405020304" pitchFamily="18" charset="0"/>
                <a:cs typeface="Times New Roman" panose="02020603050405020304" pitchFamily="18" charset="0"/>
              </a:rPr>
              <a:t>Chapter</a:t>
            </a:r>
            <a:endParaRPr lang="en-US" sz="21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6A3F695-2580-4A9C-8BEB-0AB401262122}"/>
              </a:ext>
            </a:extLst>
          </p:cNvPr>
          <p:cNvSpPr txBox="1"/>
          <p:nvPr/>
        </p:nvSpPr>
        <p:spPr>
          <a:xfrm>
            <a:off x="910634" y="923842"/>
            <a:ext cx="724671" cy="715581"/>
          </a:xfrm>
          <a:prstGeom prst="rect">
            <a:avLst/>
          </a:prstGeom>
          <a:noFill/>
        </p:spPr>
        <p:txBody>
          <a:bodyPr wrap="square" rtlCol="0">
            <a:spAutoFit/>
          </a:bodyPr>
          <a:lstStyle/>
          <a:p>
            <a:pPr algn="ctr"/>
            <a:r>
              <a:rPr lang="en-US" sz="405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267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F416D-2528-46A2-AE7F-8F922F62E3DF}"/>
              </a:ext>
            </a:extLst>
          </p:cNvPr>
          <p:cNvSpPr>
            <a:spLocks noGrp="1"/>
          </p:cNvSpPr>
          <p:nvPr>
            <p:ph type="title"/>
          </p:nvPr>
        </p:nvSpPr>
        <p:spPr>
          <a:xfrm>
            <a:off x="905717" y="959644"/>
            <a:ext cx="2254043" cy="586129"/>
          </a:xfrm>
        </p:spPr>
        <p:txBody>
          <a:bodyPr vert="horz" lIns="91440" tIns="45720" rIns="91440" bIns="45720" rtlCol="0" anchor="ctr">
            <a:normAutofit fontScale="90000"/>
          </a:bodyPr>
          <a:lstStyle/>
          <a:p>
            <a:pPr algn="l"/>
            <a:r>
              <a:rPr lang="en-US" sz="3600" b="1" dirty="0">
                <a:solidFill>
                  <a:schemeClr val="tx1">
                    <a:lumMod val="95000"/>
                    <a:lumOff val="5000"/>
                  </a:schemeClr>
                </a:solidFill>
                <a:latin typeface="Times New Roman" panose="02020603050405020304" pitchFamily="18" charset="0"/>
                <a:cs typeface="Times New Roman" panose="02020603050405020304" pitchFamily="18" charset="0"/>
              </a:rPr>
              <a:t>References</a:t>
            </a:r>
            <a:r>
              <a:rPr lang="en-US" sz="3700" b="1" dirty="0">
                <a:solidFill>
                  <a:schemeClr val="tx1">
                    <a:lumMod val="95000"/>
                    <a:lumOff val="5000"/>
                  </a:schemeClr>
                </a:solidFill>
                <a:latin typeface="Times New Roman" panose="02020603050405020304" pitchFamily="18" charset="0"/>
                <a:cs typeface="Times New Roman" panose="02020603050405020304" pitchFamily="18" charset="0"/>
              </a:rPr>
              <a:t> </a:t>
            </a:r>
            <a:br>
              <a:rPr lang="en-US" sz="3100" b="1" kern="1200" dirty="0">
                <a:latin typeface="+mj-lt"/>
                <a:ea typeface="+mj-ea"/>
                <a:cs typeface="+mj-cs"/>
              </a:rPr>
            </a:br>
            <a:endParaRPr lang="en-US" sz="3100" b="1" kern="1200" dirty="0">
              <a:latin typeface="+mj-lt"/>
              <a:ea typeface="+mj-ea"/>
              <a:cs typeface="+mj-cs"/>
            </a:endParaRPr>
          </a:p>
        </p:txBody>
      </p:sp>
      <p:sp>
        <p:nvSpPr>
          <p:cNvPr id="10" name="Rectangle 2">
            <a:extLst>
              <a:ext uri="{FF2B5EF4-FFF2-40B4-BE49-F238E27FC236}">
                <a16:creationId xmlns:a16="http://schemas.microsoft.com/office/drawing/2014/main" id="{17A0D2B8-66AF-40B5-B12F-F22761F4D764}"/>
              </a:ext>
            </a:extLst>
          </p:cNvPr>
          <p:cNvSpPr>
            <a:spLocks noChangeArrowheads="1"/>
          </p:cNvSpPr>
          <p:nvPr/>
        </p:nvSpPr>
        <p:spPr bwMode="auto">
          <a:xfrm>
            <a:off x="277068" y="1280161"/>
            <a:ext cx="8623092" cy="3749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Autofit/>
          </a:bodyPr>
          <a:lstStyle/>
          <a:p>
            <a:pPr marL="228600" marR="0" lvl="0" indent="-228600" algn="l" defTabSz="685800" fontAlgn="base">
              <a:lnSpc>
                <a:spcPct val="90000"/>
              </a:lnSpc>
              <a:spcBef>
                <a:spcPts val="750"/>
              </a:spcBef>
              <a:spcAft>
                <a:spcPct val="0"/>
              </a:spcAft>
              <a:buClrTx/>
              <a:buSzTx/>
              <a:buFont typeface="+mj-lt"/>
              <a:buAutoNum type="arabicPeriod"/>
              <a:tabLst/>
            </a:pPr>
            <a:endParaRPr kumimoji="0" lang="en-US" altLang="en-US" sz="1050" b="0" i="0" u="none" strike="noStrike" cap="none" normalizeH="0" baseline="0" dirty="0">
              <a:ln>
                <a:noFill/>
              </a:ln>
              <a:effectLst/>
            </a:endParaRP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err="1">
                <a:ln>
                  <a:noFill/>
                </a:ln>
                <a:effectLst/>
              </a:rPr>
              <a:t>Burmann</a:t>
            </a:r>
            <a:r>
              <a:rPr kumimoji="0" lang="en-US" altLang="en-US" sz="1050" b="0" i="0" u="none" strike="noStrike" cap="none" normalizeH="0" baseline="0" dirty="0">
                <a:ln>
                  <a:noFill/>
                </a:ln>
                <a:effectLst/>
              </a:rPr>
              <a:t>, C., &amp; </a:t>
            </a:r>
            <a:r>
              <a:rPr kumimoji="0" lang="en-US" altLang="en-US" sz="1050" b="0" i="0" u="none" strike="noStrike" cap="none" normalizeH="0" baseline="0" dirty="0" err="1">
                <a:ln>
                  <a:noFill/>
                </a:ln>
                <a:effectLst/>
              </a:rPr>
              <a:t>Zeplin</a:t>
            </a:r>
            <a:r>
              <a:rPr kumimoji="0" lang="en-US" altLang="en-US" sz="1050" b="0" i="0" u="none" strike="noStrike" cap="none" normalizeH="0" baseline="0" dirty="0">
                <a:ln>
                  <a:noFill/>
                </a:ln>
                <a:effectLst/>
              </a:rPr>
              <a:t>, S. (2005). </a:t>
            </a:r>
            <a:r>
              <a:rPr kumimoji="0" lang="en-US" altLang="en-US" sz="1050" b="0" i="1" u="none" strike="noStrike" cap="none" normalizeH="0" baseline="0" dirty="0">
                <a:ln>
                  <a:noFill/>
                </a:ln>
                <a:effectLst/>
              </a:rPr>
              <a:t>Building brand commitment: A behavioral approach to internal brand management.</a:t>
            </a:r>
            <a:r>
              <a:rPr kumimoji="0" lang="en-US" altLang="en-US" sz="1050" b="0" i="0" u="none" strike="noStrike" cap="none" normalizeH="0" baseline="0" dirty="0">
                <a:ln>
                  <a:noFill/>
                </a:ln>
                <a:effectLst/>
              </a:rPr>
              <a:t> </a:t>
            </a:r>
            <a:r>
              <a:rPr kumimoji="0" lang="en-US" altLang="en-US" sz="1050" b="1" i="0" u="none" strike="noStrike" cap="none" normalizeH="0" baseline="0" dirty="0">
                <a:ln>
                  <a:noFill/>
                </a:ln>
                <a:effectLst/>
              </a:rPr>
              <a:t>Journal of Brand Management, 12</a:t>
            </a:r>
            <a:r>
              <a:rPr kumimoji="0" lang="en-US" altLang="en-US" sz="1050" b="0" i="0" u="none" strike="noStrike" cap="none" normalizeH="0" baseline="0" dirty="0">
                <a:ln>
                  <a:noFill/>
                </a:ln>
                <a:effectLst/>
              </a:rPr>
              <a:t>(4), 279–300</a:t>
            </a:r>
            <a:r>
              <a:rPr kumimoji="0" lang="en-US" altLang="en-US" sz="1050" b="0" i="0" u="none" strike="noStrike" cap="none" normalizeH="0" baseline="0" dirty="0">
                <a:ln>
                  <a:noFill/>
                </a:ln>
                <a:effectLst/>
                <a:hlinkClick r:id="rId2">
                  <a:extLst>
                    <a:ext uri="{A12FA001-AC4F-418D-AE19-62706E023703}">
                      <ahyp:hlinkClr xmlns:ahyp="http://schemas.microsoft.com/office/drawing/2018/hyperlinkcolor" val="tx"/>
                    </a:ext>
                  </a:extLst>
                </a:hlinkClick>
              </a:rPr>
              <a:t>link.springer.com</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Bryman, A. (2013). </a:t>
            </a:r>
            <a:r>
              <a:rPr kumimoji="0" lang="en-US" altLang="en-US" sz="1050" b="0" i="1" u="none" strike="noStrike" cap="none" normalizeH="0" baseline="0" dirty="0">
                <a:ln>
                  <a:noFill/>
                </a:ln>
                <a:effectLst/>
              </a:rPr>
              <a:t>The </a:t>
            </a:r>
            <a:r>
              <a:rPr kumimoji="0" lang="en-US" altLang="en-US" sz="1050" b="0" i="1" u="none" strike="noStrike" cap="none" normalizeH="0" baseline="0" dirty="0" err="1">
                <a:ln>
                  <a:noFill/>
                </a:ln>
                <a:effectLst/>
              </a:rPr>
              <a:t>Disneyization</a:t>
            </a:r>
            <a:r>
              <a:rPr kumimoji="0" lang="en-US" altLang="en-US" sz="1050" b="0" i="1" u="none" strike="noStrike" cap="none" normalizeH="0" baseline="0" dirty="0">
                <a:ln>
                  <a:noFill/>
                </a:ln>
                <a:effectLst/>
              </a:rPr>
              <a:t> of society.</a:t>
            </a:r>
            <a:r>
              <a:rPr kumimoji="0" lang="en-US" altLang="en-US" sz="1050" b="0" i="0" u="none" strike="noStrike" cap="none" normalizeH="0" baseline="0" dirty="0">
                <a:ln>
                  <a:noFill/>
                </a:ln>
                <a:effectLst/>
              </a:rPr>
              <a:t> Sage Publications</a:t>
            </a:r>
            <a:r>
              <a:rPr kumimoji="0" lang="en-US" altLang="en-US" sz="1050" b="0" i="0" u="none" strike="noStrike" cap="none" normalizeH="0" baseline="0" dirty="0">
                <a:ln>
                  <a:noFill/>
                </a:ln>
                <a:effectLst/>
                <a:hlinkClick r:id="rId3">
                  <a:extLst>
                    <a:ext uri="{A12FA001-AC4F-418D-AE19-62706E023703}">
                      <ahyp:hlinkClr xmlns:ahyp="http://schemas.microsoft.com/office/drawing/2018/hyperlinkcolor" val="tx"/>
                    </a:ext>
                  </a:extLst>
                </a:hlinkClick>
              </a:rPr>
              <a:t>fruugo.us</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CIPD. (2022). </a:t>
            </a:r>
            <a:r>
              <a:rPr kumimoji="0" lang="en-US" altLang="en-US" sz="1050" b="0" i="1" u="none" strike="noStrike" cap="none" normalizeH="0" baseline="0" dirty="0">
                <a:ln>
                  <a:noFill/>
                </a:ln>
                <a:effectLst/>
              </a:rPr>
              <a:t>Internal communication and employee engagement in the digital era.</a:t>
            </a:r>
            <a:r>
              <a:rPr kumimoji="0" lang="en-US" altLang="en-US" sz="1050" b="0" i="0" u="none" strike="noStrike" cap="none" normalizeH="0" baseline="0" dirty="0">
                <a:ln>
                  <a:noFill/>
                </a:ln>
                <a:effectLst/>
              </a:rPr>
              <a:t> CIPD. Retrieved October 8, 2025, from https://www.cipd.org</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Davidson, V., &amp; </a:t>
            </a:r>
            <a:r>
              <a:rPr kumimoji="0" lang="en-US" altLang="en-US" sz="1050" b="0" i="0" u="none" strike="noStrike" cap="none" normalizeH="0" baseline="0" dirty="0" err="1">
                <a:ln>
                  <a:noFill/>
                </a:ln>
                <a:effectLst/>
              </a:rPr>
              <a:t>Leinwand</a:t>
            </a:r>
            <a:r>
              <a:rPr kumimoji="0" lang="en-US" altLang="en-US" sz="1050" b="0" i="0" u="none" strike="noStrike" cap="none" normalizeH="0" baseline="0" dirty="0">
                <a:ln>
                  <a:noFill/>
                </a:ln>
                <a:effectLst/>
              </a:rPr>
              <a:t>, P. (2016, December 30). </a:t>
            </a:r>
            <a:r>
              <a:rPr kumimoji="0" lang="en-US" altLang="en-US" sz="1050" b="0" i="1" u="none" strike="noStrike" cap="none" normalizeH="0" baseline="0" dirty="0">
                <a:ln>
                  <a:noFill/>
                </a:ln>
                <a:effectLst/>
              </a:rPr>
              <a:t>How Starbucks’s culture brings its strategy to life.</a:t>
            </a:r>
            <a:r>
              <a:rPr kumimoji="0" lang="en-US" altLang="en-US" sz="1050" b="0" i="0" u="none" strike="noStrike" cap="none" normalizeH="0" baseline="0" dirty="0">
                <a:ln>
                  <a:noFill/>
                </a:ln>
                <a:effectLst/>
              </a:rPr>
              <a:t> </a:t>
            </a:r>
            <a:r>
              <a:rPr kumimoji="0" lang="en-US" altLang="en-US" sz="1050" b="1" i="0" u="none" strike="noStrike" cap="none" normalizeH="0" baseline="0" dirty="0">
                <a:ln>
                  <a:noFill/>
                </a:ln>
                <a:effectLst/>
              </a:rPr>
              <a:t>Harvard Business Review.</a:t>
            </a:r>
            <a:r>
              <a:rPr kumimoji="0" lang="en-US" altLang="en-US" sz="1050" b="0" i="0" u="none" strike="noStrike" cap="none" normalizeH="0" baseline="0" dirty="0">
                <a:ln>
                  <a:noFill/>
                </a:ln>
                <a:effectLst/>
              </a:rPr>
              <a:t> Retrieved October 8, 2025, from https://hbr.org/2016/12/how-starbuckss-culture-brings-its-strategy-to-life </a:t>
            </a:r>
            <a:r>
              <a:rPr kumimoji="0" lang="en-US" altLang="en-US" sz="1050" b="0" i="0" u="none" strike="noStrike" cap="none" normalizeH="0" baseline="0" dirty="0">
                <a:ln>
                  <a:noFill/>
                </a:ln>
                <a:effectLst/>
                <a:hlinkClick r:id="rId4">
                  <a:extLst>
                    <a:ext uri="{A12FA001-AC4F-418D-AE19-62706E023703}">
                      <ahyp:hlinkClr xmlns:ahyp="http://schemas.microsoft.com/office/drawing/2018/hyperlinkcolor" val="tx"/>
                    </a:ext>
                  </a:extLst>
                </a:hlinkClick>
              </a:rPr>
              <a:t>hbr.org</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Deloitte. (2023). </a:t>
            </a:r>
            <a:r>
              <a:rPr kumimoji="0" lang="en-US" altLang="en-US" sz="1050" b="0" i="1" u="none" strike="noStrike" cap="none" normalizeH="0" baseline="0" dirty="0">
                <a:ln>
                  <a:noFill/>
                </a:ln>
                <a:effectLst/>
              </a:rPr>
              <a:t>2023 Global human capital trends: New fundamentals for a boundaryless world.</a:t>
            </a:r>
            <a:r>
              <a:rPr kumimoji="0" lang="en-US" altLang="en-US" sz="1050" b="0" i="0" u="none" strike="noStrike" cap="none" normalizeH="0" baseline="0" dirty="0">
                <a:ln>
                  <a:noFill/>
                </a:ln>
                <a:effectLst/>
              </a:rPr>
              <a:t> Deloitte Insights. Retrieved October 8, 2025, from https://www.deloitte.com/us/en/insights/topics/talent/human-capital-trends/2023/future-of-workforce-management.html </a:t>
            </a:r>
            <a:r>
              <a:rPr kumimoji="0" lang="en-US" altLang="en-US" sz="1050" b="0" i="0" u="none" strike="noStrike" cap="none" normalizeH="0" baseline="0" dirty="0">
                <a:ln>
                  <a:noFill/>
                </a:ln>
                <a:effectLst/>
                <a:hlinkClick r:id="rId5">
                  <a:extLst>
                    <a:ext uri="{A12FA001-AC4F-418D-AE19-62706E023703}">
                      <ahyp:hlinkClr xmlns:ahyp="http://schemas.microsoft.com/office/drawing/2018/hyperlinkcolor" val="tx"/>
                    </a:ext>
                  </a:extLst>
                </a:hlinkClick>
              </a:rPr>
              <a:t>deloitte.com</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Forbes. (2021). </a:t>
            </a:r>
            <a:r>
              <a:rPr kumimoji="0" lang="en-US" altLang="en-US" sz="1050" b="0" i="1" u="none" strike="noStrike" cap="none" normalizeH="0" baseline="0" dirty="0">
                <a:ln>
                  <a:noFill/>
                </a:ln>
                <a:effectLst/>
              </a:rPr>
              <a:t>The future of work: What millennials and Gen Z expect.</a:t>
            </a:r>
            <a:r>
              <a:rPr kumimoji="0" lang="en-US" altLang="en-US" sz="1050" b="0" i="0" u="none" strike="noStrike" cap="none" normalizeH="0" baseline="0" dirty="0">
                <a:ln>
                  <a:noFill/>
                </a:ln>
                <a:effectLst/>
              </a:rPr>
              <a:t> Forbes. Retrieved October 8, 2025, from https://www.forbes.com</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a:ln>
                  <a:noFill/>
                </a:ln>
                <a:effectLst/>
              </a:rPr>
              <a:t>Forbes. (2021). </a:t>
            </a:r>
            <a:r>
              <a:rPr kumimoji="0" lang="en-US" altLang="en-US" sz="1050" b="0" i="1" u="none" strike="noStrike" cap="none" normalizeH="0" baseline="0" dirty="0">
                <a:ln>
                  <a:noFill/>
                </a:ln>
                <a:effectLst/>
              </a:rPr>
              <a:t>Inside Google’s culture of innovation.</a:t>
            </a:r>
            <a:r>
              <a:rPr kumimoji="0" lang="en-US" altLang="en-US" sz="1050" b="0" i="0" u="none" strike="noStrike" cap="none" normalizeH="0" baseline="0" dirty="0">
                <a:ln>
                  <a:noFill/>
                </a:ln>
                <a:effectLst/>
              </a:rPr>
              <a:t> Forbes. Retrieved October 8, 2025, from https://www.forbes.com</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0" u="none" strike="noStrike" cap="none" normalizeH="0" baseline="0" dirty="0" err="1">
                <a:ln>
                  <a:noFill/>
                </a:ln>
                <a:effectLst/>
              </a:rPr>
              <a:t>Poswolsky</a:t>
            </a:r>
            <a:r>
              <a:rPr kumimoji="0" lang="en-US" altLang="en-US" sz="1050" b="0" i="0" u="none" strike="noStrike" cap="none" normalizeH="0" baseline="0" dirty="0">
                <a:ln>
                  <a:noFill/>
                </a:ln>
                <a:effectLst/>
              </a:rPr>
              <a:t>, A. S. (2022, June 13). </a:t>
            </a:r>
            <a:r>
              <a:rPr kumimoji="0" lang="en-US" altLang="en-US" sz="1050" b="0" i="1" u="none" strike="noStrike" cap="none" normalizeH="0" baseline="0" dirty="0">
                <a:ln>
                  <a:noFill/>
                </a:ln>
                <a:effectLst/>
              </a:rPr>
              <a:t>Gen Z employees are feeling disconnected. Here’s how employers can help.</a:t>
            </a:r>
            <a:r>
              <a:rPr kumimoji="0" lang="en-US" altLang="en-US" sz="1050" b="0" i="0" u="none" strike="noStrike" cap="none" normalizeH="0" baseline="0" dirty="0">
                <a:ln>
                  <a:noFill/>
                </a:ln>
                <a:effectLst/>
              </a:rPr>
              <a:t> </a:t>
            </a:r>
            <a:r>
              <a:rPr kumimoji="0" lang="en-US" altLang="en-US" sz="1050" b="1" i="0" u="none" strike="noStrike" cap="none" normalizeH="0" baseline="0" dirty="0">
                <a:ln>
                  <a:noFill/>
                </a:ln>
                <a:effectLst/>
              </a:rPr>
              <a:t>Harvard Business Review.</a:t>
            </a:r>
            <a:r>
              <a:rPr kumimoji="0" lang="en-US" altLang="en-US" sz="1050" b="0" i="0" u="none" strike="noStrike" cap="none" normalizeH="0" baseline="0" dirty="0">
                <a:ln>
                  <a:noFill/>
                </a:ln>
                <a:effectLst/>
              </a:rPr>
              <a:t> Retrieved October 8, 2025, from https://hbr.org/2022/06/gen-z-employees-are-feeling-disconnected-heres-how-employers-can-help </a:t>
            </a:r>
            <a:r>
              <a:rPr kumimoji="0" lang="en-US" altLang="en-US" sz="1050" b="0" i="0" u="none" strike="noStrike" cap="none" normalizeH="0" baseline="0" dirty="0">
                <a:ln>
                  <a:noFill/>
                </a:ln>
                <a:effectLst/>
                <a:hlinkClick r:id="rId6">
                  <a:extLst>
                    <a:ext uri="{A12FA001-AC4F-418D-AE19-62706E023703}">
                      <ahyp:hlinkClr xmlns:ahyp="http://schemas.microsoft.com/office/drawing/2018/hyperlinkcolor" val="tx"/>
                    </a:ext>
                  </a:extLst>
                </a:hlinkClick>
              </a:rPr>
              <a:t>hbr.org</a:t>
            </a:r>
            <a:r>
              <a:rPr kumimoji="0" lang="en-US" altLang="en-US" sz="1050" b="0" i="0" u="none" strike="noStrike" cap="none" normalizeH="0" baseline="0" dirty="0">
                <a:ln>
                  <a:noFill/>
                </a:ln>
                <a:effectLst/>
              </a:rPr>
              <a:t>.</a:t>
            </a: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1" u="none" strike="noStrike" cap="none" normalizeH="0" baseline="0" dirty="0">
                <a:ln>
                  <a:noFill/>
                </a:ln>
                <a:effectLst/>
              </a:rPr>
              <a:t>Internal branding and employee engagement in service firms.</a:t>
            </a:r>
            <a:r>
              <a:rPr kumimoji="0" lang="en-US" altLang="en-US" sz="1050" b="0" i="0" u="none" strike="noStrike" cap="none" normalizeH="0" baseline="0" dirty="0">
                <a:ln>
                  <a:noFill/>
                </a:ln>
                <a:effectLst/>
              </a:rPr>
              <a:t> (2019). </a:t>
            </a:r>
            <a:r>
              <a:rPr kumimoji="0" lang="en-US" altLang="en-US" sz="1050" b="1" i="0" u="none" strike="noStrike" cap="none" normalizeH="0" baseline="0" dirty="0">
                <a:ln>
                  <a:noFill/>
                </a:ln>
                <a:effectLst/>
              </a:rPr>
              <a:t>Journal of Brand Management.</a:t>
            </a:r>
            <a:endParaRPr kumimoji="0" lang="en-US" altLang="en-US" sz="1050" b="0" i="0" u="none" strike="noStrike" cap="none" normalizeH="0" baseline="0" dirty="0">
              <a:ln>
                <a:noFill/>
              </a:ln>
              <a:effectLst/>
            </a:endParaRPr>
          </a:p>
          <a:p>
            <a:pPr marL="228600" marR="0" lvl="0" indent="-228600" algn="l" defTabSz="685800" fontAlgn="base">
              <a:lnSpc>
                <a:spcPct val="90000"/>
              </a:lnSpc>
              <a:spcBef>
                <a:spcPts val="750"/>
              </a:spcBef>
              <a:spcAft>
                <a:spcPct val="0"/>
              </a:spcAft>
              <a:buClrTx/>
              <a:buSzTx/>
              <a:buFont typeface="+mj-lt"/>
              <a:buAutoNum type="arabicPeriod"/>
              <a:tabLst/>
            </a:pPr>
            <a:r>
              <a:rPr kumimoji="0" lang="en-US" altLang="en-US" sz="1050" b="0" i="1" u="none" strike="noStrike" cap="none" normalizeH="0" baseline="0" dirty="0">
                <a:ln>
                  <a:noFill/>
                </a:ln>
                <a:effectLst/>
              </a:rPr>
              <a:t>Internal branding for generational cohesion.</a:t>
            </a:r>
            <a:r>
              <a:rPr kumimoji="0" lang="en-US" altLang="en-US" sz="1050" b="0" i="0" u="none" strike="noStrike" cap="none" normalizeH="0" baseline="0" dirty="0">
                <a:ln>
                  <a:noFill/>
                </a:ln>
                <a:effectLst/>
              </a:rPr>
              <a:t> (2020). </a:t>
            </a:r>
            <a:r>
              <a:rPr kumimoji="0" lang="en-US" altLang="en-US" sz="1050" b="1" i="0" u="none" strike="noStrike" cap="none" normalizeH="0" baseline="0" dirty="0">
                <a:ln>
                  <a:noFill/>
                </a:ln>
                <a:effectLst/>
              </a:rPr>
              <a:t>Journal of Brand Management.</a:t>
            </a:r>
            <a:endParaRPr kumimoji="0" lang="en-US" altLang="en-US" sz="1050" b="0" i="0" u="none" strike="noStrike" cap="none" normalizeH="0" baseline="0" dirty="0">
              <a:ln>
                <a:noFill/>
              </a:ln>
              <a:effectLst/>
            </a:endParaRPr>
          </a:p>
          <a:p>
            <a:pPr marL="228600" marR="0" lvl="0" indent="-228600" algn="l" defTabSz="685800" fontAlgn="base">
              <a:lnSpc>
                <a:spcPct val="90000"/>
              </a:lnSpc>
              <a:spcBef>
                <a:spcPts val="750"/>
              </a:spcBef>
              <a:spcAft>
                <a:spcPct val="0"/>
              </a:spcAft>
              <a:buClrTx/>
              <a:buSzTx/>
              <a:buFont typeface="+mj-lt"/>
              <a:buAutoNum type="arabicPeriod"/>
              <a:tabLst/>
            </a:pPr>
            <a:endParaRPr kumimoji="0" lang="en-US" altLang="en-US" sz="1050" b="0" i="0" u="none" strike="noStrike" cap="none" normalizeH="0" baseline="0" dirty="0">
              <a:ln>
                <a:noFill/>
              </a:ln>
              <a:effectLst/>
            </a:endParaRPr>
          </a:p>
        </p:txBody>
      </p:sp>
    </p:spTree>
    <p:extLst>
      <p:ext uri="{BB962C8B-B14F-4D97-AF65-F5344CB8AC3E}">
        <p14:creationId xmlns:p14="http://schemas.microsoft.com/office/powerpoint/2010/main" val="39746818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5334"/>
            <a:ext cx="9144000" cy="5132832"/>
          </a:xfrm>
          <a:prstGeom prst="rect">
            <a:avLst/>
          </a:prstGeom>
        </p:spPr>
      </p:pic>
      <p:sp>
        <p:nvSpPr>
          <p:cNvPr id="2" name="Right Triangle 1"/>
          <p:cNvSpPr/>
          <p:nvPr/>
        </p:nvSpPr>
        <p:spPr>
          <a:xfrm flipH="1">
            <a:off x="4884484" y="236482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436505" y="4280307"/>
            <a:ext cx="3393424" cy="715581"/>
          </a:xfrm>
          <a:prstGeom prst="rect">
            <a:avLst/>
          </a:prstGeom>
          <a:noFill/>
        </p:spPr>
        <p:txBody>
          <a:bodyPr wrap="square" rtlCol="0">
            <a:spAutoFit/>
          </a:bodyPr>
          <a:lstStyle/>
          <a:p>
            <a:r>
              <a:rPr lang="en-US" sz="405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35" y="4626555"/>
            <a:ext cx="1709450" cy="288039"/>
          </a:xfrm>
          <a:prstGeom prst="rect">
            <a:avLst/>
          </a:prstGeom>
        </p:spPr>
      </p:pic>
      <p:sp>
        <p:nvSpPr>
          <p:cNvPr id="14" name="Parallelogram 13"/>
          <p:cNvSpPr/>
          <p:nvPr/>
        </p:nvSpPr>
        <p:spPr>
          <a:xfrm rot="16200000" flipV="1">
            <a:off x="-1544208" y="330106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08995" y="-1"/>
            <a:ext cx="1935005" cy="903515"/>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0.3|2|11|43.4|47.3|52"/>
</p:tagLst>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58B8B8F-083E-4CD2-B738-96126940253F}"/>
</file>

<file path=customXml/itemProps2.xml><?xml version="1.0" encoding="utf-8"?>
<ds:datastoreItem xmlns:ds="http://schemas.openxmlformats.org/officeDocument/2006/customXml" ds:itemID="{7B996447-08AA-4E96-B6B7-2B388DBD04AE}"/>
</file>

<file path=customXml/itemProps3.xml><?xml version="1.0" encoding="utf-8"?>
<ds:datastoreItem xmlns:ds="http://schemas.openxmlformats.org/officeDocument/2006/customXml" ds:itemID="{2E01B38E-19A4-480B-8F9D-4825483B4CA7}"/>
</file>

<file path=docProps/app.xml><?xml version="1.0" encoding="utf-8"?>
<Properties xmlns="http://schemas.openxmlformats.org/officeDocument/2006/extended-properties" xmlns:vt="http://schemas.openxmlformats.org/officeDocument/2006/docPropsVTypes">
  <TotalTime>652</TotalTime>
  <Words>2694</Words>
  <Application>Microsoft Office PowerPoint</Application>
  <PresentationFormat>On-screen Show (16:9)</PresentationFormat>
  <Paragraphs>237</Paragraphs>
  <Slides>40</Slides>
  <Notes>3</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Alexandria</vt:lpstr>
      <vt:lpstr>Arial</vt:lpstr>
      <vt:lpstr>Calibri</vt:lpstr>
      <vt:lpstr>Calibri Light</vt:lpstr>
      <vt:lpstr>Courier New</vt:lpstr>
      <vt:lpstr>Symbol</vt:lpstr>
      <vt:lpstr>Tajawal</vt:lpstr>
      <vt:lpstr>Times New Roman</vt:lpstr>
      <vt:lpstr>VT323</vt:lpstr>
      <vt:lpstr>Wingdings</vt:lpstr>
      <vt:lpstr>Presentation Midocean  White</vt:lpstr>
      <vt:lpstr>PowerPoint Presentation</vt:lpstr>
      <vt:lpstr>PowerPoint Presentation</vt:lpstr>
      <vt:lpstr>PowerPoint Presentation</vt:lpstr>
      <vt:lpstr>PowerPoint Presentation</vt:lpstr>
      <vt:lpstr>A brand is the identity of a company or product as it is perceived in the minds of the public, and includes the name, logo, design, values, experience, and reputation that distinguishes it from its competitors. It's not just a logo or a brand name, it's a promise that an organization makes to its customers about what they can expect from its products or services, and how it will make them feel when doing business with it.</vt:lpstr>
      <vt:lpstr>PowerPoint Presentation</vt:lpstr>
      <vt:lpstr>PowerPoint Presentation</vt:lpstr>
      <vt:lpstr>The Importance of Internal Marketing  and its Impact on the Employee Experience</vt:lpstr>
      <vt:lpstr>PowerPoint Presentation</vt:lpstr>
      <vt:lpstr>PowerPoint Presentation</vt:lpstr>
      <vt:lpstr>Internal marketing elements</vt:lpstr>
      <vt:lpstr>The Role of Leadership in Internal Marketing</vt:lpstr>
      <vt:lpstr>The Role of Human Resources in Internal Marketing</vt:lpstr>
      <vt:lpstr>PowerPoint Presentation</vt:lpstr>
      <vt:lpstr>PowerPoint Presentation</vt:lpstr>
      <vt:lpstr>PowerPoint Presentation</vt:lpstr>
      <vt:lpstr>Employee Segmentation Examples</vt:lpstr>
      <vt:lpstr>PowerPoint Presentation</vt:lpstr>
      <vt:lpstr>Employee Segmentation Framework</vt:lpstr>
      <vt:lpstr>Linking Internal Marketing To The Organization's Strategy</vt:lpstr>
      <vt:lpstr> Employee Engagement </vt:lpstr>
      <vt:lpstr>PowerPoint Presentation</vt:lpstr>
      <vt:lpstr>The Impact of Internal Marketing on Talent Attraction and the Recruitment Process</vt:lpstr>
      <vt:lpstr>Talent retention, internal communication roles, and recognition</vt:lpstr>
      <vt:lpstr>Internal Branding Role In The Recruitment Process</vt:lpstr>
      <vt:lpstr>Effective tools and practices to attract millennials and Gen Z</vt:lpstr>
      <vt:lpstr>Effective Internal Marketing Strategies with Gen Z</vt:lpstr>
      <vt:lpstr>PowerPoint Presentation</vt:lpstr>
      <vt:lpstr>PowerPoint Presentation</vt:lpstr>
      <vt:lpstr>PowerPoint Presentation</vt:lpstr>
      <vt:lpstr>PowerPoint Presentation</vt:lpstr>
      <vt:lpstr>PowerPoint Presentation</vt:lpstr>
      <vt:lpstr>PowerPoint Presentation</vt:lpstr>
      <vt:lpstr>Key Challenges in Implementing Internal Marketing</vt:lpstr>
      <vt:lpstr>Digital Transformation and its Impact on the Internal Brand</vt:lpstr>
      <vt:lpstr>Practical Recommendations for Internal Marketing</vt:lpstr>
      <vt:lpstr>Conclusion</vt:lpstr>
      <vt:lpstr>Summary</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M Elhakim</dc:creator>
  <cp:lastModifiedBy>Nour M Elhakim</cp:lastModifiedBy>
  <cp:revision>33</cp:revision>
  <dcterms:created xsi:type="dcterms:W3CDTF">2025-11-26T12:40:09Z</dcterms:created>
  <dcterms:modified xsi:type="dcterms:W3CDTF">2025-12-06T20:05:09Z</dcterms:modified>
</cp:coreProperties>
</file>

<file path=docProps/core0.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2025-09-21T18:46:09Z</dcterms:created>
  <dc:creator>Unknown Creator</dc:creator>
  <dc:description/>
  <dc:language>en-US</dc:language>
  <cp:lastModifiedBy>Unknown Creator</cp:lastModifiedBy>
  <dcterms:modified xsi:type="dcterms:W3CDTF">2025-09-21T18:46:09Z</dcterms:modified>
  <cp:revision>0</cp:revision>
  <dc:subject/>
  <dc:title>Untitled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