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313" r:id="rId6"/>
    <p:sldId id="594" r:id="rId7"/>
    <p:sldId id="676" r:id="rId8"/>
    <p:sldId id="645" r:id="rId9"/>
    <p:sldId id="646" r:id="rId10"/>
    <p:sldId id="647" r:id="rId11"/>
    <p:sldId id="648" r:id="rId12"/>
    <p:sldId id="649" r:id="rId13"/>
    <p:sldId id="650" r:id="rId14"/>
    <p:sldId id="651" r:id="rId15"/>
    <p:sldId id="652" r:id="rId16"/>
    <p:sldId id="653" r:id="rId17"/>
    <p:sldId id="654" r:id="rId18"/>
    <p:sldId id="655" r:id="rId19"/>
    <p:sldId id="656" r:id="rId20"/>
    <p:sldId id="657" r:id="rId21"/>
    <p:sldId id="658" r:id="rId22"/>
    <p:sldId id="659" r:id="rId23"/>
    <p:sldId id="623" r:id="rId24"/>
    <p:sldId id="643" r:id="rId25"/>
    <p:sldId id="644" r:id="rId26"/>
    <p:sldId id="660" r:id="rId27"/>
    <p:sldId id="661" r:id="rId28"/>
    <p:sldId id="662" r:id="rId29"/>
    <p:sldId id="663" r:id="rId30"/>
    <p:sldId id="664" r:id="rId31"/>
    <p:sldId id="665" r:id="rId32"/>
    <p:sldId id="666" r:id="rId33"/>
    <p:sldId id="667" r:id="rId34"/>
    <p:sldId id="669" r:id="rId35"/>
    <p:sldId id="670" r:id="rId36"/>
    <p:sldId id="672" r:id="rId37"/>
    <p:sldId id="673" r:id="rId38"/>
    <p:sldId id="674" r:id="rId39"/>
    <p:sldId id="497" r:id="rId40"/>
    <p:sldId id="580" r:id="rId41"/>
    <p:sldId id="675" r:id="rId42"/>
    <p:sldId id="584" r:id="rId43"/>
    <p:sldId id="55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94"/>
            <p14:sldId id="676"/>
            <p14:sldId id="645"/>
            <p14:sldId id="646"/>
            <p14:sldId id="647"/>
            <p14:sldId id="648"/>
            <p14:sldId id="649"/>
            <p14:sldId id="650"/>
            <p14:sldId id="651"/>
            <p14:sldId id="652"/>
            <p14:sldId id="653"/>
            <p14:sldId id="654"/>
            <p14:sldId id="655"/>
            <p14:sldId id="656"/>
            <p14:sldId id="657"/>
            <p14:sldId id="658"/>
            <p14:sldId id="659"/>
            <p14:sldId id="623"/>
            <p14:sldId id="643"/>
            <p14:sldId id="644"/>
            <p14:sldId id="660"/>
            <p14:sldId id="661"/>
            <p14:sldId id="662"/>
            <p14:sldId id="663"/>
            <p14:sldId id="664"/>
            <p14:sldId id="665"/>
            <p14:sldId id="666"/>
            <p14:sldId id="667"/>
            <p14:sldId id="669"/>
            <p14:sldId id="670"/>
            <p14:sldId id="672"/>
            <p14:sldId id="673"/>
            <p14:sldId id="674"/>
            <p14:sldId id="497"/>
            <p14:sldId id="580"/>
            <p14:sldId id="675"/>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3738" autoAdjust="0"/>
  </p:normalViewPr>
  <p:slideViewPr>
    <p:cSldViewPr snapToGrid="0">
      <p:cViewPr varScale="1">
        <p:scale>
          <a:sx n="65" d="100"/>
          <a:sy n="65" d="100"/>
        </p:scale>
        <p:origin x="82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hyperlink" Target="https://datacatalogs.org/" TargetMode="Externa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1.tmp"/><Relationship Id="rId2" Type="http://schemas.openxmlformats.org/officeDocument/2006/relationships/hyperlink" Target="https://open.data.gov.sa/ar/home" TargetMode="Externa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data.imf.org/" TargetMode="External"/><Relationship Id="rId2" Type="http://schemas.openxmlformats.org/officeDocument/2006/relationships/hyperlink" Target="https://data.worldbank.org/" TargetMode="External"/><Relationship Id="rId1" Type="http://schemas.openxmlformats.org/officeDocument/2006/relationships/slideLayout" Target="../slideLayouts/slideLayout4.xml"/><Relationship Id="rId5" Type="http://schemas.openxmlformats.org/officeDocument/2006/relationships/hyperlink" Target="http://www.who.int/" TargetMode="External"/><Relationship Id="rId4" Type="http://schemas.openxmlformats.org/officeDocument/2006/relationships/hyperlink" Target="http://www.oecd.org/"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www.fao.org/" TargetMode="External"/><Relationship Id="rId2" Type="http://schemas.openxmlformats.org/officeDocument/2006/relationships/hyperlink" Target="http://www.undp.org/" TargetMode="External"/><Relationship Id="rId1" Type="http://schemas.openxmlformats.org/officeDocument/2006/relationships/slideLayout" Target="../slideLayouts/slideLayout4.xml"/><Relationship Id="rId5" Type="http://schemas.openxmlformats.org/officeDocument/2006/relationships/hyperlink" Target="http://www.iea.org/" TargetMode="External"/><Relationship Id="rId4" Type="http://schemas.openxmlformats.org/officeDocument/2006/relationships/hyperlink" Target="http://www.ebrd.com/"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wfp.org/" TargetMode="External"/><Relationship Id="rId2" Type="http://schemas.openxmlformats.org/officeDocument/2006/relationships/hyperlink" Target="http://www.wto.org/" TargetMode="External"/><Relationship Id="rId1" Type="http://schemas.openxmlformats.org/officeDocument/2006/relationships/slideLayout" Target="../slideLayouts/slideLayout4.xml"/><Relationship Id="rId6" Type="http://schemas.openxmlformats.org/officeDocument/2006/relationships/hyperlink" Target="https://www.unwomen.org/" TargetMode="External"/><Relationship Id="rId5" Type="http://schemas.openxmlformats.org/officeDocument/2006/relationships/hyperlink" Target="https://www.ilo.org/" TargetMode="External"/><Relationship Id="rId4" Type="http://schemas.openxmlformats.org/officeDocument/2006/relationships/hyperlink" Target="http://www.unicef.org/"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image" Target="../media/image26.tmp"/><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33.tmp"/><Relationship Id="rId2" Type="http://schemas.openxmlformats.org/officeDocument/2006/relationships/hyperlink" Target="https://www.masrawy.com/news/news_various/details/2023/2/13/2370113/%D8%A7%D9" TargetMode="Externa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4.tmp"/><Relationship Id="rId2" Type="http://schemas.openxmlformats.org/officeDocument/2006/relationships/hyperlink" Target="https://www.almasryalyoum.com/news/details/3227629" TargetMode="Externa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5.tmp"/><Relationship Id="rId2" Type="http://schemas.openxmlformats.org/officeDocument/2006/relationships/hyperlink" Target="https://www.masrawy.com/CrossMedia/DamgOnPaper/?fbclid=IwZXh0bgNhZW0CMTEAAR1it3SXq1hmts94Jdsnlvuh4TL0Wb0IJb-brYZBQIf0tSY" TargetMode="Externa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6.tmp"/><Relationship Id="rId2" Type="http://schemas.openxmlformats.org/officeDocument/2006/relationships/hyperlink" Target="https://www.masrawy.com/crossmedia/family-gaza/index.html" TargetMode="Externa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jpeg"/><Relationship Id="rId1" Type="http://schemas.openxmlformats.org/officeDocument/2006/relationships/slideLayout" Target="../slideLayouts/slideLayout14.xml"/><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2367" y="1788100"/>
            <a:ext cx="4464935"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764433" y="5766293"/>
            <a:ext cx="3916040" cy="1077218"/>
          </a:xfrm>
          <a:prstGeom prst="rect">
            <a:avLst/>
          </a:prstGeom>
          <a:noFill/>
        </p:spPr>
        <p:txBody>
          <a:bodyPr wrap="square" rtlCol="0">
            <a:spAutoFit/>
          </a:bodyPr>
          <a:lstStyle/>
          <a:p>
            <a:pPr algn="ctr"/>
            <a:r>
              <a:rPr lang="ar-EG" sz="3200" b="1">
                <a:solidFill>
                  <a:srgbClr val="00B0F0"/>
                </a:solidFill>
                <a:latin typeface="Simplified Arabic" panose="02020603050405020304" pitchFamily="18" charset="-78"/>
                <a:cs typeface="Simplified Arabic" panose="02020603050405020304" pitchFamily="18" charset="-78"/>
              </a:rPr>
              <a:t>إعداد</a:t>
            </a:r>
          </a:p>
          <a:p>
            <a:pPr algn="ctr"/>
            <a:r>
              <a:rPr lang="ar-EG" sz="3200" b="1">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193587" y="3588796"/>
            <a:ext cx="1893025" cy="523220"/>
          </a:xfrm>
          <a:prstGeom prst="rect">
            <a:avLst/>
          </a:prstGeom>
          <a:noFill/>
        </p:spPr>
        <p:txBody>
          <a:bodyPr wrap="square" rtlCol="0">
            <a:spAutoFit/>
          </a:bodyPr>
          <a:lstStyle/>
          <a:p>
            <a:pPr algn="ctr"/>
            <a:r>
              <a:rPr lang="en-US" sz="2800" b="1">
                <a:latin typeface="Simplified Arabic" panose="02020603050405020304" pitchFamily="18" charset="-78"/>
                <a:cs typeface="Simplified Arabic" panose="02020603050405020304" pitchFamily="18" charset="-78"/>
              </a:rPr>
              <a:t>DGM 231</a:t>
            </a:r>
            <a:endParaRPr lang="en-US" sz="2800" b="1" dirty="0">
              <a:latin typeface="Simplified Arabic" panose="02020603050405020304" pitchFamily="18" charset="-78"/>
              <a:cs typeface="Simplified Arabic" panose="02020603050405020304" pitchFamily="18" charset="-78"/>
            </a:endParaRP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p:cNvSpPr/>
          <p:nvPr/>
        </p:nvSpPr>
        <p:spPr>
          <a:xfrm>
            <a:off x="422426" y="2846715"/>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الثالثة</a:t>
            </a: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153739" y="4273374"/>
            <a:ext cx="4464935" cy="119085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a:solidFill>
                  <a:schemeClr val="tx1"/>
                </a:solidFill>
                <a:latin typeface="Simplified Arabic" panose="02020603050405020304" pitchFamily="18" charset="-78"/>
                <a:cs typeface="Simplified Arabic" panose="02020603050405020304" pitchFamily="18" charset="-78"/>
              </a:rPr>
              <a:t>مصادر البيانات الصحفية وأنواعها</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7097"/>
    </mc:Choice>
    <mc:Fallback xmlns="">
      <p:transition spd="slow" advTm="270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0325" y="1799303"/>
            <a:ext cx="7898159" cy="4554067"/>
          </a:xfrm>
          <a:prstGeom prst="rect">
            <a:avLst/>
          </a:prstGeom>
          <a:noFill/>
        </p:spPr>
        <p:txBody>
          <a:bodyPr wrap="square" rtlCol="0">
            <a:spAutoFit/>
          </a:bodyPr>
          <a:lstStyle/>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أولًا: أنواع البيانات. </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ثانيًا:</a:t>
            </a:r>
            <a:r>
              <a:rPr lang="en-US" sz="3600" b="1">
                <a:latin typeface="Simplified Arabic" panose="02020603050405020304" pitchFamily="18" charset="-78"/>
                <a:cs typeface="Simplified Arabic" panose="02020603050405020304" pitchFamily="18" charset="-78"/>
              </a:rPr>
              <a:t> </a:t>
            </a:r>
            <a:r>
              <a:rPr lang="ar-EG" sz="3600" b="1">
                <a:latin typeface="Simplified Arabic" panose="02020603050405020304" pitchFamily="18" charset="-78"/>
                <a:cs typeface="Simplified Arabic" panose="02020603050405020304" pitchFamily="18" charset="-78"/>
              </a:rPr>
              <a:t>مصادرالبيانات الصحفية. </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‏ثالثًا:</a:t>
            </a:r>
            <a:r>
              <a:rPr lang="en-US" sz="3600" b="1">
                <a:latin typeface="Simplified Arabic" panose="02020603050405020304" pitchFamily="18" charset="-78"/>
                <a:cs typeface="Simplified Arabic" panose="02020603050405020304" pitchFamily="18" charset="-78"/>
              </a:rPr>
              <a:t> </a:t>
            </a:r>
            <a:r>
              <a:rPr lang="ar-EG" sz="3600" b="1">
                <a:latin typeface="Simplified Arabic" panose="02020603050405020304" pitchFamily="18" charset="-78"/>
                <a:cs typeface="Simplified Arabic" panose="02020603050405020304" pitchFamily="18" charset="-78"/>
              </a:rPr>
              <a:t>صيغ البيانات.</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رابعًا: إنشاء قواعد البيانات.</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خامسًا:طرق تقديم صحافة</a:t>
            </a:r>
            <a:r>
              <a:rPr lang="en-US" sz="3600" b="1">
                <a:latin typeface="Simplified Arabic" panose="02020603050405020304" pitchFamily="18" charset="-78"/>
                <a:cs typeface="Simplified Arabic" panose="02020603050405020304" pitchFamily="18" charset="-78"/>
              </a:rPr>
              <a:t> </a:t>
            </a:r>
            <a:r>
              <a:rPr lang="ar-EG" sz="3600" b="1">
                <a:latin typeface="Simplified Arabic" panose="02020603050405020304" pitchFamily="18" charset="-78"/>
                <a:cs typeface="Simplified Arabic" panose="02020603050405020304" pitchFamily="18" charset="-78"/>
              </a:rPr>
              <a:t>البيانات في غرف الأخبار.</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سادسًا:</a:t>
            </a:r>
            <a:r>
              <a:rPr lang="en-US" sz="3600" b="1">
                <a:latin typeface="Simplified Arabic" panose="02020603050405020304" pitchFamily="18" charset="-78"/>
                <a:cs typeface="Simplified Arabic" panose="02020603050405020304" pitchFamily="18" charset="-78"/>
              </a:rPr>
              <a:t>5</a:t>
            </a:r>
            <a:r>
              <a:rPr lang="ar-EG" sz="3600" b="1">
                <a:latin typeface="Simplified Arabic" panose="02020603050405020304" pitchFamily="18" charset="-78"/>
                <a:cs typeface="Simplified Arabic" panose="02020603050405020304" pitchFamily="18" charset="-78"/>
              </a:rPr>
              <a:t>أفكار مغلوطة عن صحافة البيانات.</a:t>
            </a:r>
            <a:endParaRPr lang="en-US" sz="3600" b="1">
              <a:latin typeface="Simplified Arabic" panose="02020603050405020304" pitchFamily="18" charset="-78"/>
              <a:cs typeface="Simplified Arabic" panose="02020603050405020304" pitchFamily="18"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7135" y="922108"/>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6119"/>
    </mc:Choice>
    <mc:Fallback xmlns="">
      <p:transition spd="slow" advTm="4611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مقدمة</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11" name="Content Placeholder 10">
            <a:extLst>
              <a:ext uri="{FF2B5EF4-FFF2-40B4-BE49-F238E27FC236}">
                <a16:creationId xmlns:a16="http://schemas.microsoft.com/office/drawing/2014/main" id="{C94FB705-422C-6372-A4AA-AC6D33CAE45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0217" y="1520864"/>
            <a:ext cx="5181600" cy="4997923"/>
          </a:xfrm>
        </p:spPr>
      </p:pic>
      <p:sp>
        <p:nvSpPr>
          <p:cNvPr id="10" name="TextBox 9">
            <a:extLst>
              <a:ext uri="{FF2B5EF4-FFF2-40B4-BE49-F238E27FC236}">
                <a16:creationId xmlns:a16="http://schemas.microsoft.com/office/drawing/2014/main" id="{8E50715B-9999-301E-78DF-44EE1930A0A0}"/>
              </a:ext>
            </a:extLst>
          </p:cNvPr>
          <p:cNvSpPr txBox="1"/>
          <p:nvPr/>
        </p:nvSpPr>
        <p:spPr>
          <a:xfrm>
            <a:off x="5500047" y="1604558"/>
            <a:ext cx="6098458" cy="4373633"/>
          </a:xfrm>
          <a:prstGeom prst="rect">
            <a:avLst/>
          </a:prstGeom>
          <a:noFill/>
        </p:spPr>
        <p:txBody>
          <a:bodyPr wrap="square">
            <a:spAutoFit/>
          </a:bodyPr>
          <a:lstStyle/>
          <a:p>
            <a:pPr algn="just" rtl="1">
              <a:lnSpc>
                <a:spcPct val="107000"/>
              </a:lnSpc>
              <a:spcAft>
                <a:spcPts val="800"/>
              </a:spcAft>
            </a:pPr>
            <a:r>
              <a:rPr lang="ar-EG" sz="2600" b="1">
                <a:effectLst/>
                <a:latin typeface="Calibri" panose="020F0502020204030204" pitchFamily="34" charset="0"/>
                <a:ea typeface="Calibri" panose="020F0502020204030204" pitchFamily="34" charset="0"/>
                <a:cs typeface="Simplified Arabic" panose="02020603050405020304" pitchFamily="18" charset="-78"/>
              </a:rPr>
              <a:t>يوجد العديد من أنواع البيانات المختلفة ومن المهم معرفة الصحفي بما يمكنه فعله بكل نوع منها؛ حتى يتسنى له جمعها بالشكل الأكثر ملاءمة لما يحتاج إليه، ‏وتتنوع البيانات في خصائصها بشكل واضح</a:t>
            </a:r>
            <a:r>
              <a:rPr lang="ar-EG" sz="2600" b="1">
                <a:latin typeface="Calibri" panose="020F0502020204030204" pitchFamily="34" charset="0"/>
                <a:ea typeface="Calibri" panose="020F0502020204030204" pitchFamily="34" charset="0"/>
                <a:cs typeface="Simplified Arabic" panose="02020603050405020304" pitchFamily="18" charset="-78"/>
              </a:rPr>
              <a:t>؛</a:t>
            </a:r>
            <a:r>
              <a:rPr lang="ar-EG" sz="2600" b="1">
                <a:effectLst/>
                <a:latin typeface="Calibri" panose="020F0502020204030204" pitchFamily="34" charset="0"/>
                <a:ea typeface="Calibri" panose="020F0502020204030204" pitchFamily="34" charset="0"/>
                <a:cs typeface="Simplified Arabic" panose="02020603050405020304" pitchFamily="18" charset="-78"/>
              </a:rPr>
              <a:t> </a:t>
            </a:r>
            <a:r>
              <a:rPr lang="ar-EG" sz="2600" b="1" u="sng">
                <a:effectLst/>
                <a:latin typeface="Calibri" panose="020F0502020204030204" pitchFamily="34" charset="0"/>
                <a:ea typeface="Calibri" panose="020F0502020204030204" pitchFamily="34" charset="0"/>
                <a:cs typeface="Simplified Arabic" panose="02020603050405020304" pitchFamily="18" charset="-78"/>
              </a:rPr>
              <a:t>حيث تمتاز بتباينها بين النموذج النوعي والكمي، وبناء على الهيكل المنظم أو شبه المنظم أو غير المنظم، وأيضا بناء على المصدر أو الغرض من جمعها، ومن المهم أن ندرك أن البيانات ليست مقتصرة على الأرقام فقط، بل تمتد لتشمل مجموعة واسعة من الأشكال والأنواع، </a:t>
            </a:r>
            <a:r>
              <a:rPr lang="ar-EG" sz="26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وفيما يأتي تعريف مفصل لأنواع البيانات.</a:t>
            </a:r>
            <a:endParaRPr lang="en-US" sz="2600" b="1" u="sng">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28322909"/>
      </p:ext>
    </p:extLst>
  </p:cSld>
  <p:clrMapOvr>
    <a:masterClrMapping/>
  </p:clrMapOvr>
  <mc:AlternateContent xmlns:mc="http://schemas.openxmlformats.org/markup-compatibility/2006" xmlns:p14="http://schemas.microsoft.com/office/powerpoint/2010/main">
    <mc:Choice Requires="p14">
      <p:transition spd="slow" p14:dur="2000" advTm="96961"/>
    </mc:Choice>
    <mc:Fallback xmlns="">
      <p:transition spd="slow" advTm="9696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أنواع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527156" y="1382443"/>
            <a:ext cx="6098458" cy="5034455"/>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يمكن تقسيم البيانات إلى نوعين رئيسين:</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البيانات الكمية: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60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600" b="1" u="sng">
                <a:effectLst/>
                <a:latin typeface="Simplified Arabic" panose="02020603050405020304" pitchFamily="18" charset="-78"/>
                <a:ea typeface="Calibri" panose="020F0502020204030204" pitchFamily="34" charset="0"/>
                <a:cs typeface="Simplified Arabic" panose="02020603050405020304" pitchFamily="18" charset="-78"/>
              </a:rPr>
              <a:t>وهى نوع من البيانات يتيح لنا التعامل معها بشكل كمي ورقمي، </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‏وهى تشمل مجموعة متنوعة من السمات والمتغيرات التي يمكن قياسها و تعبيرها باستخدام الأرقام مثل</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 أعمار الإنسان و أعدد السكان و الأطوال و المسافات، وتمتاز البيانات الكمية بقابليتها للتحليل الرياضي والإحصائي، حيث يمكن إجراء العمليات الحسابية و الاحصائية عليها بسهولة، </a:t>
            </a:r>
            <a:r>
              <a:rPr lang="ar-EG" sz="26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وتنقسم البيانات الكمية إلى نوعين رئيسيين:</a:t>
            </a:r>
            <a:endParaRPr lang="en-US" sz="26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600" b="1" u="sng">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Content Placeholder 8" descr="A diagram of a data organization&#10;&#10;Description automatically generated with medium confidence">
            <a:extLst>
              <a:ext uri="{FF2B5EF4-FFF2-40B4-BE49-F238E27FC236}">
                <a16:creationId xmlns:a16="http://schemas.microsoft.com/office/drawing/2014/main" id="{A174B9F3-7993-23CE-2B4B-426235DF9F8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3108" y="1520865"/>
            <a:ext cx="5181600" cy="4997922"/>
          </a:xfrm>
        </p:spPr>
      </p:pic>
    </p:spTree>
    <p:extLst>
      <p:ext uri="{BB962C8B-B14F-4D97-AF65-F5344CB8AC3E}">
        <p14:creationId xmlns:p14="http://schemas.microsoft.com/office/powerpoint/2010/main" val="403778799"/>
      </p:ext>
    </p:extLst>
  </p:cSld>
  <p:clrMapOvr>
    <a:masterClrMapping/>
  </p:clrMapOvr>
  <mc:AlternateContent xmlns:mc="http://schemas.openxmlformats.org/markup-compatibility/2006" xmlns:p14="http://schemas.microsoft.com/office/powerpoint/2010/main">
    <mc:Choice Requires="p14">
      <p:transition spd="slow" p14:dur="2000" advTm="112318"/>
    </mc:Choice>
    <mc:Fallback xmlns="">
      <p:transition spd="slow" advTm="112318"/>
    </mc:Fallback>
  </mc:AlternateContent>
  <p:extLst>
    <p:ext uri="{3A86A75C-4F4B-4683-9AE1-C65F6400EC91}">
      <p14:laserTraceLst xmlns:p14="http://schemas.microsoft.com/office/powerpoint/2010/main">
        <p14:tracePtLst>
          <p14:tracePt t="17953" x="4286250" y="6215063"/>
          <p14:tracePt t="18327" x="3100388" y="6354763"/>
          <p14:tracePt t="18334" x="3048000" y="6251575"/>
          <p14:tracePt t="18350" x="2919413" y="5915025"/>
          <p14:tracePt t="18365" x="2711450" y="5424488"/>
          <p14:tracePt t="18384" x="2492375" y="4713288"/>
          <p14:tracePt t="18398" x="2427288" y="4313238"/>
          <p14:tracePt t="18415" x="2338388" y="3822700"/>
          <p14:tracePt t="18433" x="2260600" y="3384550"/>
          <p14:tracePt t="18448" x="2233613" y="3176588"/>
          <p14:tracePt t="18466" x="2208213" y="2982913"/>
          <p14:tracePt t="18481" x="2208213" y="2906713"/>
          <p14:tracePt t="18498" x="2247900" y="2841625"/>
          <p14:tracePt t="18500" x="2273300" y="2816225"/>
          <p14:tracePt t="18517" x="2338388" y="2751138"/>
          <p14:tracePt t="18531" x="2401888" y="2711450"/>
          <p14:tracePt t="18550" x="2622550" y="2686050"/>
          <p14:tracePt t="18565" x="2789238" y="2686050"/>
          <p14:tracePt t="19121" x="3035300" y="2570163"/>
          <p14:tracePt t="19127" x="3487738" y="2389188"/>
          <p14:tracePt t="19134" x="3744913" y="2311400"/>
          <p14:tracePt t="19149" x="4313238" y="2117725"/>
          <p14:tracePt t="19164" x="4559300" y="2105025"/>
          <p14:tracePt t="19183" x="4946650" y="2117725"/>
          <p14:tracePt t="19198" x="5114925" y="2182813"/>
          <p14:tracePt t="19216" x="5295900" y="2338388"/>
          <p14:tracePt t="19231" x="5346700" y="2454275"/>
          <p14:tracePt t="19250" x="5359400" y="2635250"/>
          <p14:tracePt t="19265" x="5308600" y="2789238"/>
          <p14:tracePt t="19281" x="5140325" y="2995613"/>
          <p14:tracePt t="19298" x="4803775" y="3254375"/>
          <p14:tracePt t="19314" x="4572000" y="3384550"/>
          <p14:tracePt t="19331" x="4184650" y="3513138"/>
          <p14:tracePt t="19334" x="3913188" y="3551238"/>
          <p14:tracePt t="19347" x="3551238" y="3590925"/>
          <p14:tracePt t="19364" x="3125788" y="3590925"/>
          <p14:tracePt t="19383" x="2789238" y="3525838"/>
          <p14:tracePt t="19397" x="2660650" y="3487738"/>
          <p14:tracePt t="19416" x="2622550" y="3435350"/>
          <p14:tracePt t="19431" x="2622550" y="3409950"/>
          <p14:tracePt t="19447" x="2622550" y="3384550"/>
          <p14:tracePt t="19466" x="2932113" y="3113088"/>
          <p14:tracePt t="19480" x="3138488" y="2957513"/>
          <p14:tracePt t="19499" x="3357563" y="2879725"/>
          <p14:tracePt t="19514" x="3513138" y="2892425"/>
          <p14:tracePt t="19531" x="3616325" y="2932113"/>
          <p14:tracePt t="19532" x="3641725" y="2944813"/>
          <p14:tracePt t="19549" x="3681413" y="2957513"/>
          <p14:tracePt t="19564" x="3694113" y="2995613"/>
          <p14:tracePt t="19581" x="3706813" y="3086100"/>
          <p14:tracePt t="19597" x="3694113" y="3163888"/>
          <p14:tracePt t="19614" x="3654425" y="3228975"/>
          <p14:tracePt t="19615" x="3616325" y="3279775"/>
          <p14:tracePt t="19630" x="3538538" y="3370263"/>
          <p14:tracePt t="19647" x="3397250" y="3513138"/>
          <p14:tracePt t="19649" x="3332163" y="3563938"/>
          <p14:tracePt t="19664" x="3203575" y="3629025"/>
          <p14:tracePt t="19680" x="3163888" y="3668713"/>
          <p14:tracePt t="19697" x="3100388" y="3694113"/>
          <p14:tracePt t="19714" x="3086100" y="3706813"/>
          <p14:tracePt t="19730" x="3073400" y="3706813"/>
          <p14:tracePt t="44184" x="3100388" y="3797300"/>
          <p14:tracePt t="44190" x="3163888" y="3951288"/>
          <p14:tracePt t="44197" x="3216275" y="4184650"/>
          <p14:tracePt t="44208" x="3279775" y="4456113"/>
          <p14:tracePt t="44211" x="3332163" y="4610100"/>
          <p14:tracePt t="44226" x="3435350" y="4921250"/>
          <p14:tracePt t="44240" x="3500438" y="5102225"/>
          <p14:tracePt t="44260" x="3578225" y="5565775"/>
          <p14:tracePt t="44275" x="3654425" y="5876925"/>
          <p14:tracePt t="44290" x="3694113" y="6083300"/>
          <p14:tracePt t="44308" x="3744913" y="6380163"/>
          <p14:tracePt t="44325" x="3757613" y="6586538"/>
          <p14:tracePt t="44340" x="3757613" y="6754813"/>
          <p14:tracePt t="45508"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أنواع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F3E9332B-42DB-FC7F-C689-1636DEBEC826}"/>
              </a:ext>
            </a:extLst>
          </p:cNvPr>
          <p:cNvSpPr txBox="1"/>
          <p:nvPr/>
        </p:nvSpPr>
        <p:spPr>
          <a:xfrm>
            <a:off x="5567718" y="1604437"/>
            <a:ext cx="5854888" cy="4903971"/>
          </a:xfrm>
          <a:prstGeom prst="rect">
            <a:avLst/>
          </a:prstGeom>
          <a:noFill/>
        </p:spPr>
        <p:txBody>
          <a:bodyPr wrap="square">
            <a:spAutoFit/>
          </a:bodyPr>
          <a:lstStyle/>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800">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أ.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البيانات المنفصلة أو المتقطعة:</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مثل قيم</a:t>
            </a:r>
            <a:r>
              <a:rPr lang="ar-EG" sz="2500" b="1" u="sng">
                <a:latin typeface="Simplified Arabic" panose="02020603050405020304" pitchFamily="18" charset="-78"/>
                <a:ea typeface="Calibri" panose="020F0502020204030204" pitchFamily="34" charset="0"/>
                <a:cs typeface="Simplified Arabic" panose="02020603050405020304" pitchFamily="18" charset="-78"/>
              </a:rPr>
              <a:t>ً</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ا يمكن تعدادها بشكل دقيق حيث؛ تعبر عن أعداد صحيحة محددة، مثل: إجمالي عدد السكان في منطقة معينة أو كمية الأمطار المسجلة خلال فترة زمنية محددة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أو عدد السيارات المسجلة في مدينة معينة، أو عدد الطلاب المسجلين في جامعة أو مدرسة، هذه البيانات تتميز بأنها تأخذ قيما صحيحة مكتملة، ولا يمكن تقسيمها إلى أجزاء صغيرة</a:t>
            </a:r>
            <a:r>
              <a:rPr lang="ar-EG" sz="2500" b="1">
                <a:latin typeface="Simplified Arabic" panose="02020603050405020304" pitchFamily="18" charset="-78"/>
                <a:ea typeface="Calibri" panose="020F0502020204030204" pitchFamily="34" charset="0"/>
                <a:cs typeface="Simplified Arabic" panose="02020603050405020304" pitchFamily="18" charset="-78"/>
              </a:rPr>
              <a:t>،</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500" b="1">
                <a:latin typeface="Simplified Arabic" panose="02020603050405020304" pitchFamily="18" charset="-78"/>
                <a:ea typeface="Calibri" panose="020F0502020204030204" pitchFamily="34" charset="0"/>
                <a:cs typeface="Simplified Arabic" panose="02020603050405020304" pitchFamily="18" charset="-78"/>
              </a:rPr>
              <a:t>ولكن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يمكن تمثيل البيانات المنفصلة بواسطة الكسور في بعض الحالات مثل: درجات الطلاب، إذن هى بيانات يمكن عدها.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Content Placeholder 9" descr="A black and white diagram with numbers and circles&#10;&#10;Description automatically generated">
            <a:extLst>
              <a:ext uri="{FF2B5EF4-FFF2-40B4-BE49-F238E27FC236}">
                <a16:creationId xmlns:a16="http://schemas.microsoft.com/office/drawing/2014/main" id="{ECD1657A-3523-56D4-3077-A859BD231FD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9491" y="1604437"/>
            <a:ext cx="4953053" cy="4914350"/>
          </a:xfrm>
        </p:spPr>
      </p:pic>
    </p:spTree>
    <p:extLst>
      <p:ext uri="{BB962C8B-B14F-4D97-AF65-F5344CB8AC3E}">
        <p14:creationId xmlns:p14="http://schemas.microsoft.com/office/powerpoint/2010/main" val="552104594"/>
      </p:ext>
    </p:extLst>
  </p:cSld>
  <p:clrMapOvr>
    <a:masterClrMapping/>
  </p:clrMapOvr>
  <mc:AlternateContent xmlns:mc="http://schemas.openxmlformats.org/markup-compatibility/2006" xmlns:p14="http://schemas.microsoft.com/office/powerpoint/2010/main">
    <mc:Choice Requires="p14">
      <p:transition spd="slow" p14:dur="2000" advTm="120524"/>
    </mc:Choice>
    <mc:Fallback xmlns="">
      <p:transition spd="slow" advTm="120524"/>
    </mc:Fallback>
  </mc:AlternateContent>
  <p:extLst>
    <p:ext uri="{3A86A75C-4F4B-4683-9AE1-C65F6400EC91}">
      <p14:laserTraceLst xmlns:p14="http://schemas.microsoft.com/office/powerpoint/2010/main">
        <p14:tracePtLst>
          <p14:tracePt t="24188" x="4295775" y="6215063"/>
          <p14:tracePt t="24436" x="2982913" y="6561138"/>
          <p14:tracePt t="24451" x="2854325" y="6289675"/>
          <p14:tracePt t="24470" x="2686050" y="5849938"/>
          <p14:tracePt t="24472" x="2622550" y="5695950"/>
          <p14:tracePt t="24484" x="2479675" y="5140325"/>
          <p14:tracePt t="24501" x="2351088" y="4791075"/>
          <p14:tracePt t="24519" x="2273300" y="4352925"/>
          <p14:tracePt t="24534" x="2260600" y="4068763"/>
          <p14:tracePt t="24551" x="2273300" y="3835400"/>
          <p14:tracePt t="24553" x="2324100" y="3732213"/>
          <p14:tracePt t="24568" x="2427288" y="3551238"/>
          <p14:tracePt t="24585" x="2570163" y="3397250"/>
          <p14:tracePt t="24602" x="2816225" y="3176588"/>
          <p14:tracePt t="24619" x="2944813" y="3086100"/>
          <p14:tracePt t="24634" x="3073400" y="3035300"/>
          <p14:tracePt t="24636" x="3151188" y="3022600"/>
          <p14:tracePt t="24651" x="3267075" y="2995613"/>
          <p14:tracePt t="24668" x="3319463" y="3009900"/>
          <p14:tracePt t="24670" x="3344863" y="3009900"/>
          <p14:tracePt t="24684" x="3397250" y="3035300"/>
          <p14:tracePt t="24701" x="3448050" y="3060700"/>
          <p14:tracePt t="24718" x="3525838" y="3100388"/>
          <p14:tracePt t="24734" x="3616325" y="3216275"/>
          <p14:tracePt t="24752" x="3719513" y="3473450"/>
          <p14:tracePt t="24767" x="3757613" y="3706813"/>
          <p14:tracePt t="24784" x="3744913" y="3862388"/>
          <p14:tracePt t="24801" x="3694113" y="4081463"/>
          <p14:tracePt t="24817" x="3616325" y="4210050"/>
          <p14:tracePt t="24835" x="3435350" y="4300538"/>
          <p14:tracePt t="24850" x="3189288" y="4391025"/>
          <p14:tracePt t="24867" x="2982913" y="4416425"/>
          <p14:tracePt t="24869" x="2854325" y="4416425"/>
          <p14:tracePt t="24884" x="2595563" y="4403725"/>
          <p14:tracePt t="24901" x="2363788" y="4365625"/>
          <p14:tracePt t="24917" x="2157413" y="4262438"/>
          <p14:tracePt t="24934" x="2066925" y="4159250"/>
          <p14:tracePt t="24952" x="1963738" y="3925888"/>
          <p14:tracePt t="24967" x="1963738" y="3797300"/>
          <p14:tracePt t="24984" x="2001838" y="3551238"/>
          <p14:tracePt t="25001" x="2182813" y="3279775"/>
          <p14:tracePt t="25017" x="2273300" y="3216275"/>
          <p14:tracePt t="25035" x="2608263" y="3125788"/>
          <p14:tracePt t="25051" x="2789238" y="3113088"/>
          <p14:tracePt t="25067" x="2995613" y="3100388"/>
          <p14:tracePt t="25069" x="3073400" y="3113088"/>
          <p14:tracePt t="25084" x="3294063" y="3189288"/>
          <p14:tracePt t="25100" x="3473450" y="3294063"/>
          <p14:tracePt t="25120" x="3694113" y="3525838"/>
          <p14:tracePt t="25134" x="3810000" y="3732213"/>
          <p14:tracePt t="25152" x="3938588" y="4068763"/>
          <p14:tracePt t="25167" x="3951288" y="4262438"/>
          <p14:tracePt t="25184" x="3951288" y="4519613"/>
          <p14:tracePt t="25186" x="3925888" y="4624388"/>
          <p14:tracePt t="25200" x="3848100" y="4856163"/>
          <p14:tracePt t="25217" x="3732213" y="5049838"/>
          <p14:tracePt t="25234" x="3473450" y="5411788"/>
          <p14:tracePt t="25250" x="3306763" y="5592763"/>
          <p14:tracePt t="25268" x="2970213" y="5786438"/>
          <p14:tracePt t="25284" x="2801938" y="5849938"/>
          <p14:tracePt t="25300" x="2647950" y="5876925"/>
          <p14:tracePt t="25303" x="2582863" y="5876925"/>
          <p14:tracePt t="25317" x="2454275" y="5799138"/>
          <p14:tracePt t="25334" x="2351088" y="5592763"/>
          <p14:tracePt t="25351" x="2260600" y="5178425"/>
          <p14:tracePt t="25367" x="2247900" y="4933950"/>
          <p14:tracePt t="25384" x="2247900" y="4713288"/>
          <p14:tracePt t="25385" x="2247900" y="4649788"/>
          <p14:tracePt t="25400" x="2273300" y="4559300"/>
          <p14:tracePt t="25417" x="2286000" y="4533900"/>
          <p14:tracePt t="25433" x="2286000" y="4519613"/>
          <p14:tracePt t="25450" x="2311400" y="4519613"/>
          <p14:tracePt t="25468" x="2389188" y="4506913"/>
          <p14:tracePt t="25484" x="2517775" y="4519613"/>
          <p14:tracePt t="25500" x="2635250" y="4546600"/>
          <p14:tracePt t="25517" x="2801938" y="4675188"/>
          <p14:tracePt t="25533" x="2957513" y="4868863"/>
          <p14:tracePt t="25550" x="3009900" y="4933950"/>
          <p14:tracePt t="27561" x="3125788" y="4843463"/>
          <p14:tracePt t="27567" x="3228975" y="4765675"/>
          <p14:tracePt t="27582" x="3422650" y="4649788"/>
          <p14:tracePt t="27600" x="3616325" y="4572000"/>
          <p14:tracePt t="27603" x="3757613" y="4533900"/>
          <p14:tracePt t="27617" x="3938588" y="4519613"/>
          <p14:tracePt t="27632" x="4068763" y="4519613"/>
          <p14:tracePt t="27652" x="4222750" y="4584700"/>
          <p14:tracePt t="27664" x="4287838" y="4649788"/>
          <p14:tracePt t="27682" x="4340225" y="4778375"/>
          <p14:tracePt t="27698" x="4352925" y="4946650"/>
          <p14:tracePt t="27715" x="4262438" y="5127625"/>
          <p14:tracePt t="27732" x="3990975" y="5372100"/>
          <p14:tracePt t="27748" x="3875088" y="5449888"/>
          <p14:tracePt t="27765" x="3732213" y="5475288"/>
          <p14:tracePt t="27766" x="3641725" y="5502275"/>
          <p14:tracePt t="27781" x="3538538" y="5502275"/>
          <p14:tracePt t="27798" x="3473450" y="5514975"/>
          <p14:tracePt t="27815" x="3422650" y="5514975"/>
          <p14:tracePt t="27831" x="3384550" y="5502275"/>
          <p14:tracePt t="27849" x="3294063" y="5462588"/>
          <p14:tracePt t="27865" x="3203575" y="5424488"/>
          <p14:tracePt t="27881" x="3100388" y="5386388"/>
          <p14:tracePt t="27898" x="3009900" y="5308600"/>
          <p14:tracePt t="27914" x="2970213" y="5281613"/>
          <p14:tracePt t="27931" x="2957513" y="5268913"/>
          <p14:tracePt t="27948" x="2957513" y="5256213"/>
          <p14:tracePt t="27965" x="2970213" y="5178425"/>
          <p14:tracePt t="27981" x="3203575" y="5011738"/>
          <p14:tracePt t="27998" x="3590925" y="4856163"/>
          <p14:tracePt t="28015" x="4016375" y="4830763"/>
          <p14:tracePt t="28032" x="4184650" y="4881563"/>
          <p14:tracePt t="28048" x="4325938" y="4997450"/>
          <p14:tracePt t="28065" x="4365625" y="5127625"/>
          <p14:tracePt t="28082" x="4340225" y="5321300"/>
          <p14:tracePt t="28097" x="4235450" y="5580063"/>
          <p14:tracePt t="28114" x="4132263" y="5773738"/>
          <p14:tracePt t="28132" x="3978275" y="5940425"/>
          <p14:tracePt t="28147" x="3900488" y="6018213"/>
          <p14:tracePt t="28165" x="3848100" y="6057900"/>
          <p14:tracePt t="28181" x="3835400" y="6057900"/>
          <p14:tracePt t="28407" x="3810000" y="6096000"/>
          <p14:tracePt t="28414" x="3771900" y="6148388"/>
          <p14:tracePt t="28419" x="3719513" y="6211888"/>
          <p14:tracePt t="28431" x="3681413" y="6289675"/>
          <p14:tracePt t="28449" x="3603625" y="6496050"/>
          <p14:tracePt t="28464" x="3563938" y="6664325"/>
          <p14:tracePt t="28483" x="3538538" y="6845300"/>
          <p14:tracePt t="29462" x="0" y="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أنواع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DDFAA05F-268F-E86C-AEFC-2DF9F51F3FDA}"/>
              </a:ext>
            </a:extLst>
          </p:cNvPr>
          <p:cNvSpPr txBox="1"/>
          <p:nvPr/>
        </p:nvSpPr>
        <p:spPr>
          <a:xfrm>
            <a:off x="5500047" y="1573425"/>
            <a:ext cx="6098458" cy="4509120"/>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 البيانات المتصلة أو المستمرة: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تمثل نوعًا من البيانات التي تتميز بطابعها الاستمراري، وهذه البيانات تتواجد ضمن نطاق أو مدى محدد، وعادة ما تكون متصلة ببعضها، ويمكن قياسها بدقة؛ </a:t>
            </a:r>
            <a:r>
              <a:rPr lang="ar-EG" sz="2600" b="1" u="sng">
                <a:effectLst/>
                <a:latin typeface="Simplified Arabic" panose="02020603050405020304" pitchFamily="18" charset="-78"/>
                <a:ea typeface="Calibri" panose="020F0502020204030204" pitchFamily="34" charset="0"/>
                <a:cs typeface="Simplified Arabic" panose="02020603050405020304" pitchFamily="18" charset="-78"/>
              </a:rPr>
              <a:t>مثل الوقت والكتلة والطول والمسافة والسرعة، ويمكن تقسيمها لأجزاء صغيرة فيمكننا تقسيم الوقت إلى فترات زمنية أصغر: مثل السنين أو الشهور، أو الأسابيع أو الأيام أو الساعات، والدقائق، والثواني؛ إذن هى بيانات يمكن تقسيمها إلى لأجزاء صغيرة </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ويتبقى منها أجزاء </a:t>
            </a:r>
            <a:r>
              <a:rPr lang="ar-EG" sz="2600" b="1">
                <a:latin typeface="Simplified Arabic" panose="02020603050405020304" pitchFamily="18" charset="-78"/>
                <a:ea typeface="Calibri" panose="020F0502020204030204" pitchFamily="34" charset="0"/>
                <a:cs typeface="Simplified Arabic" panose="02020603050405020304" pitchFamily="18" charset="-78"/>
              </a:rPr>
              <a:t>أ</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صغر منها.</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group of people holding signs and clocks&#10;&#10;Description automatically generated">
            <a:extLst>
              <a:ext uri="{FF2B5EF4-FFF2-40B4-BE49-F238E27FC236}">
                <a16:creationId xmlns:a16="http://schemas.microsoft.com/office/drawing/2014/main" id="{6F035CE8-3A0C-6A06-909A-CF82087E5D0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3108" y="1520865"/>
            <a:ext cx="5181600" cy="4997922"/>
          </a:xfrm>
        </p:spPr>
      </p:pic>
    </p:spTree>
    <p:extLst>
      <p:ext uri="{BB962C8B-B14F-4D97-AF65-F5344CB8AC3E}">
        <p14:creationId xmlns:p14="http://schemas.microsoft.com/office/powerpoint/2010/main" val="2619091284"/>
      </p:ext>
    </p:extLst>
  </p:cSld>
  <p:clrMapOvr>
    <a:masterClrMapping/>
  </p:clrMapOvr>
  <mc:AlternateContent xmlns:mc="http://schemas.openxmlformats.org/markup-compatibility/2006" xmlns:p14="http://schemas.microsoft.com/office/powerpoint/2010/main">
    <mc:Choice Requires="p14">
      <p:transition spd="slow" p14:dur="2000" advTm="73101"/>
    </mc:Choice>
    <mc:Fallback xmlns="">
      <p:transition spd="slow" advTm="7310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253840"/>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أنواع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4FB88E2F-FC43-D324-2851-F9627DD9C6F7}"/>
              </a:ext>
            </a:extLst>
          </p:cNvPr>
          <p:cNvSpPr txBox="1"/>
          <p:nvPr/>
        </p:nvSpPr>
        <p:spPr>
          <a:xfrm>
            <a:off x="5049670" y="1211531"/>
            <a:ext cx="6440605" cy="5002844"/>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البيانات الوصفية أو النوعية أو الفئوية: </a:t>
            </a:r>
            <a:r>
              <a:rPr lang="ar-EG" sz="1800" b="1">
                <a:effectLst/>
                <a:latin typeface="Calibri" panose="020F0502020204030204" pitchFamily="34" charset="0"/>
                <a:ea typeface="Calibri" panose="020F0502020204030204" pitchFamily="34" charset="0"/>
                <a:cs typeface="Simplified Arabic" panose="02020603050405020304" pitchFamily="18" charset="-78"/>
              </a:rPr>
              <a:t>‏</a:t>
            </a:r>
            <a:endParaRPr lang="en-US" sz="14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EG" sz="2400" b="1" u="sng">
                <a:effectLst/>
                <a:latin typeface="Calibri" panose="020F0502020204030204" pitchFamily="34" charset="0"/>
                <a:ea typeface="Calibri" panose="020F0502020204030204" pitchFamily="34" charset="0"/>
                <a:cs typeface="Simplified Arabic" panose="02020603050405020304" pitchFamily="18" charset="-78"/>
              </a:rPr>
              <a:t>تمثل نوعًا من البيانات الغير رقمية ندرس من خلالها الأنماط والتوجهات بشكل عام</a:t>
            </a:r>
            <a:r>
              <a:rPr lang="ar-EG" sz="2400" b="1">
                <a:effectLst/>
                <a:latin typeface="Calibri" panose="020F0502020204030204" pitchFamily="34" charset="0"/>
                <a:ea typeface="Calibri" panose="020F0502020204030204" pitchFamily="34" charset="0"/>
                <a:cs typeface="Simplified Arabic" panose="02020603050405020304" pitchFamily="18" charset="-78"/>
              </a:rPr>
              <a:t>، تكون غنية بالمعلومات أكثر من الأرقام، ‏تعمل هذه البيانات على تمثيل العناصر والمفاهيم إلى فئات أو تصنيفات مختلفة وهى غالبا ما تحمل معلومات غنية وتعبيرات تصف خصائص معينة، وتعبر البيانات النوعية عن مجموعة متنوعة من الفئات، وتتميز بأنها واضحة ومحددة، وعادة ما تمثل بكلمات وعبارات ورموز وليس لها دلالة حسابية، ومن أمثلة البيانات الوصفية الجنسية ( سعودي - لبناني - مصري) أو الحالة الاجتماعية( أعزب - أرمل - متزوج) أو تقديرات الطلاب في إحدى المواد ( ممتاز - جيد جدا - جيد)، ‏</a:t>
            </a:r>
            <a:r>
              <a:rPr lang="ar-EG" sz="24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ويمكن تقسيم البيانات النوعية إلى فئتين رئيسيتين: </a:t>
            </a:r>
            <a:endParaRPr lang="en-US" sz="2400" b="1" u="sng">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Content Placeholder 8">
            <a:extLst>
              <a:ext uri="{FF2B5EF4-FFF2-40B4-BE49-F238E27FC236}">
                <a16:creationId xmlns:a16="http://schemas.microsoft.com/office/drawing/2014/main" id="{3CFFB0FF-81A6-7F15-3AC6-94C3BD6B8BC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2303" y="1382442"/>
            <a:ext cx="4622028" cy="5221718"/>
          </a:xfrm>
          <a:prstGeom prst="rect">
            <a:avLst/>
          </a:prstGeom>
        </p:spPr>
      </p:pic>
    </p:spTree>
    <p:extLst>
      <p:ext uri="{BB962C8B-B14F-4D97-AF65-F5344CB8AC3E}">
        <p14:creationId xmlns:p14="http://schemas.microsoft.com/office/powerpoint/2010/main" val="1279951332"/>
      </p:ext>
    </p:extLst>
  </p:cSld>
  <p:clrMapOvr>
    <a:masterClrMapping/>
  </p:clrMapOvr>
  <mc:AlternateContent xmlns:mc="http://schemas.openxmlformats.org/markup-compatibility/2006" xmlns:p14="http://schemas.microsoft.com/office/powerpoint/2010/main">
    <mc:Choice Requires="p14">
      <p:transition spd="slow" p14:dur="2000" advTm="97785"/>
    </mc:Choice>
    <mc:Fallback xmlns="">
      <p:transition spd="slow" advTm="9778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أنواع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500047" y="1435326"/>
            <a:ext cx="6098458" cy="5002844"/>
          </a:xfrm>
          <a:prstGeom prst="rect">
            <a:avLst/>
          </a:prstGeom>
          <a:noFill/>
        </p:spPr>
        <p:txBody>
          <a:bodyPr wrap="square">
            <a:spAutoFit/>
          </a:bodyPr>
          <a:lstStyle/>
          <a:p>
            <a:pPr algn="just" rtl="1">
              <a:lnSpc>
                <a:spcPct val="107000"/>
              </a:lnSpc>
              <a:spcAft>
                <a:spcPts val="80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أ.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البيانات الأسمية: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‏ترتبط بالأسماء وهى ذات قيم إسمية أو رموز، مثل أسماء الأشياء أو الأشخاص، كما أنها لا تخضع للترتيب، ‏ويمكن أن تمثل فئات أو تصنيفات معينة</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 فعلى سبيل المثال في قاعدة بيانات مبيعات أحد الشركات يمكن أن تأخذ بعض الحقول  سمات مثل (الحالة الاجتماعية) التي تكون القيام المحتملة لها هى: أعزب متزوج، أرمل، أو مطلق، وهذه القيم جميعها هى قيم إسمية، ‏إلا أنه في بعض الأحيان قد تحتوي البيانات الأسمية على أرقام، يتم التعامل معها كقيم أسمية مثل رقم الهاتف أو البريد الإلكتروني أو الرمز البريدي</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فالأرقام في هذه الحالات هى قيم اسمية وذلك لأنه لا يمكن جمعها أو طرحها أو مقارنتها حسابيًا مع بعضها البعض.</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3" name="Content Placeholder 22" descr="A diagram of a network&#10;&#10;Description automatically generated with medium confidence">
            <a:extLst>
              <a:ext uri="{FF2B5EF4-FFF2-40B4-BE49-F238E27FC236}">
                <a16:creationId xmlns:a16="http://schemas.microsoft.com/office/drawing/2014/main" id="{02172F07-3E62-DA69-503A-804A60BBE3E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39213" y="1435326"/>
            <a:ext cx="5025206" cy="5186700"/>
          </a:xfrm>
        </p:spPr>
      </p:pic>
    </p:spTree>
    <p:extLst>
      <p:ext uri="{BB962C8B-B14F-4D97-AF65-F5344CB8AC3E}">
        <p14:creationId xmlns:p14="http://schemas.microsoft.com/office/powerpoint/2010/main" val="2993350362"/>
      </p:ext>
    </p:extLst>
  </p:cSld>
  <p:clrMapOvr>
    <a:masterClrMapping/>
  </p:clrMapOvr>
  <mc:AlternateContent xmlns:mc="http://schemas.openxmlformats.org/markup-compatibility/2006" xmlns:p14="http://schemas.microsoft.com/office/powerpoint/2010/main">
    <mc:Choice Requires="p14">
      <p:transition spd="slow" p14:dur="2000" advTm="126000"/>
    </mc:Choice>
    <mc:Fallback xmlns="">
      <p:transition spd="slow" advTm="126000"/>
    </mc:Fallback>
  </mc:AlternateContent>
  <p:extLst>
    <p:ext uri="{3A86A75C-4F4B-4683-9AE1-C65F6400EC91}">
      <p14:laserTraceLst xmlns:p14="http://schemas.microsoft.com/office/powerpoint/2010/main">
        <p14:tracePtLst>
          <p14:tracePt t="95345" x="4303713" y="6180138"/>
          <p14:tracePt t="95560" x="3073400" y="6638925"/>
          <p14:tracePt t="95567" x="2892425" y="6251575"/>
          <p14:tracePt t="95582" x="2595563" y="5683250"/>
          <p14:tracePt t="95598" x="2401888" y="5192713"/>
          <p14:tracePt t="95616" x="2144713" y="4287838"/>
          <p14:tracePt t="95631" x="2092325" y="3965575"/>
          <p14:tracePt t="95648" x="2079625" y="3732213"/>
          <p14:tracePt t="95664" x="2144713" y="3384550"/>
          <p14:tracePt t="95681" x="2233613" y="3241675"/>
          <p14:tracePt t="95698" x="2532063" y="2982913"/>
          <p14:tracePt t="95714" x="2776538" y="2828925"/>
          <p14:tracePt t="95730" x="2957513" y="2751138"/>
          <p14:tracePt t="96361" x="3163888" y="2635250"/>
          <p14:tracePt t="96367" x="3357563" y="2544763"/>
          <p14:tracePt t="96383" x="3771900" y="2363788"/>
          <p14:tracePt t="96398" x="3965575" y="2324100"/>
          <p14:tracePt t="96417" x="4275138" y="2324100"/>
          <p14:tracePt t="96431" x="4468813" y="2389188"/>
          <p14:tracePt t="96447" x="4624388" y="2466975"/>
          <p14:tracePt t="96449" x="4700588" y="2532063"/>
          <p14:tracePt t="96463" x="4843463" y="2622550"/>
          <p14:tracePt t="96480" x="4959350" y="2725738"/>
          <p14:tracePt t="96498" x="5075238" y="2957513"/>
          <p14:tracePt t="96513" x="5140325" y="3138488"/>
          <p14:tracePt t="96532" x="5165725" y="3435350"/>
          <p14:tracePt t="96546" x="5140325" y="3563938"/>
          <p14:tracePt t="96564" x="5114925" y="3771900"/>
          <p14:tracePt t="96566" x="5062538" y="3875088"/>
          <p14:tracePt t="96581" x="4997450" y="3978275"/>
          <p14:tracePt t="96597" x="4868863" y="4106863"/>
          <p14:tracePt t="96614" x="4649788" y="4235450"/>
          <p14:tracePt t="96630" x="4481513" y="4325938"/>
          <p14:tracePt t="96647" x="4275138" y="4391025"/>
          <p14:tracePt t="96648" x="4184650" y="4416425"/>
          <p14:tracePt t="96663" x="4068763" y="4443413"/>
          <p14:tracePt t="96680" x="3965575" y="4443413"/>
          <p14:tracePt t="96697" x="3862388" y="4403725"/>
          <p14:tracePt t="96713" x="3771900" y="4300538"/>
          <p14:tracePt t="96731" x="3681413" y="4132263"/>
          <p14:tracePt t="96746" x="3668713" y="4003675"/>
          <p14:tracePt t="96763" x="3654425" y="3900488"/>
          <p14:tracePt t="96780" x="3732213" y="3629025"/>
          <p14:tracePt t="96797" x="3810000" y="3500438"/>
          <p14:tracePt t="96815" x="3978275" y="3267075"/>
          <p14:tracePt t="96829" x="4068763" y="3203575"/>
          <p14:tracePt t="96847" x="4340225" y="3048000"/>
          <p14:tracePt t="96863" x="4443413" y="3009900"/>
          <p14:tracePt t="96880" x="4546600" y="3009900"/>
          <p14:tracePt t="96896" x="4700588" y="2995613"/>
          <p14:tracePt t="96913" x="4765675" y="3009900"/>
          <p14:tracePt t="96931" x="4881563" y="3113088"/>
          <p14:tracePt t="96946" x="4959350" y="3228975"/>
          <p14:tracePt t="96963" x="5011738" y="3357563"/>
          <p14:tracePt t="96964" x="5037138" y="3422650"/>
          <p14:tracePt t="96979" x="5075238" y="3563938"/>
          <p14:tracePt t="96996" x="5075238" y="3681413"/>
          <p14:tracePt t="97012" x="5075238" y="3784600"/>
          <p14:tracePt t="97029" x="5062538" y="3848100"/>
          <p14:tracePt t="97048" x="5011738" y="3925888"/>
          <p14:tracePt t="97062" x="4972050" y="3965575"/>
          <p14:tracePt t="97079" x="4921250" y="4003675"/>
          <p14:tracePt t="97096" x="4778375" y="4068763"/>
          <p14:tracePt t="97112" x="4649788" y="4068763"/>
          <p14:tracePt t="97131" x="4352925" y="3938588"/>
          <p14:tracePt t="97147" x="4159250" y="3757613"/>
          <p14:tracePt t="97164" x="4029075" y="3654425"/>
          <p14:tracePt t="97179" x="4003675" y="3590925"/>
          <p14:tracePt t="97196" x="3978275" y="3513138"/>
          <p14:tracePt t="97213" x="3978275" y="3267075"/>
          <p14:tracePt t="97229" x="3990975" y="3189288"/>
          <p14:tracePt t="97247" x="4068763" y="3060700"/>
          <p14:tracePt t="97262" x="4171950" y="2982913"/>
          <p14:tracePt t="97279" x="4325938" y="2906713"/>
          <p14:tracePt t="97296" x="4559300" y="2867025"/>
          <p14:tracePt t="97312" x="4700588" y="2867025"/>
          <p14:tracePt t="97331" x="4856163" y="2867025"/>
          <p14:tracePt t="97346" x="4984750" y="2906713"/>
          <p14:tracePt t="97364" x="5153025" y="3009900"/>
          <p14:tracePt t="97379" x="5268913" y="3138488"/>
          <p14:tracePt t="97396" x="5321300" y="3241675"/>
          <p14:tracePt t="97414" x="5372100" y="3409950"/>
          <p14:tracePt t="97429" x="5411788" y="3563938"/>
          <p14:tracePt t="97447" x="5424488" y="3744913"/>
          <p14:tracePt t="97462" x="5424488" y="3862388"/>
          <p14:tracePt t="97479" x="5424488" y="3900488"/>
          <p14:tracePt t="97481" x="5411788" y="3913188"/>
          <p14:tracePt t="97496" x="5399088" y="3938588"/>
          <p14:tracePt t="97512" x="5372100" y="3951288"/>
          <p14:tracePt t="97530" x="5243513" y="4016375"/>
          <p14:tracePt t="97546" x="5075238" y="4094163"/>
          <p14:tracePt t="97563" x="4868863" y="4171950"/>
          <p14:tracePt t="97579" x="4740275" y="4171950"/>
          <p14:tracePt t="97596" x="4662488" y="4132263"/>
          <p14:tracePt t="97598" x="4610100" y="4081463"/>
          <p14:tracePt t="97613" x="4494213" y="3965575"/>
          <p14:tracePt t="97629" x="4365625" y="3835400"/>
          <p14:tracePt t="97647" x="4184650" y="3563938"/>
          <p14:tracePt t="97662" x="4094163" y="3473450"/>
          <p14:tracePt t="97679" x="4029075" y="3422650"/>
          <p14:tracePt t="97680" x="4003675" y="3397250"/>
          <p14:tracePt t="97695" x="3887788" y="3306763"/>
          <p14:tracePt t="97712" x="3797300" y="3241675"/>
          <p14:tracePt t="97729" x="3616325" y="3113088"/>
          <p14:tracePt t="97746" x="3473450" y="3035300"/>
          <p14:tracePt t="97763" x="3344863" y="2970213"/>
          <p14:tracePt t="97778" x="3267075" y="2932113"/>
          <p14:tracePt t="97795" x="3138488" y="2919413"/>
          <p14:tracePt t="97797" x="3073400" y="2919413"/>
          <p14:tracePt t="97812" x="2944813" y="2892425"/>
          <p14:tracePt t="97829" x="2867025" y="2892425"/>
          <p14:tracePt t="97845" x="2711450" y="2879725"/>
          <p14:tracePt t="97862" x="2622550" y="2919413"/>
          <p14:tracePt t="97880" x="2517775" y="2970213"/>
          <p14:tracePt t="97895" x="2454275" y="3022600"/>
          <p14:tracePt t="97912" x="2363788" y="3100388"/>
          <p14:tracePt t="97928" x="2144713" y="3344863"/>
          <p14:tracePt t="97945" x="2027238" y="3473450"/>
          <p14:tracePt t="97963" x="1808163" y="3771900"/>
          <p14:tracePt t="97979" x="1730375" y="3913188"/>
          <p14:tracePt t="97995" x="1679575" y="4029075"/>
          <p14:tracePt t="97997" x="1665288" y="4068763"/>
          <p14:tracePt t="98011" x="1639888" y="4119563"/>
          <p14:tracePt t="98028" x="1614488" y="4184650"/>
          <p14:tracePt t="98045" x="1614488" y="4235450"/>
          <p14:tracePt t="98061" x="1614488" y="4249738"/>
          <p14:tracePt t="98079" x="1614488" y="4313238"/>
          <p14:tracePt t="98095" x="1614488" y="4391025"/>
          <p14:tracePt t="98111" x="1639888" y="4506913"/>
          <p14:tracePt t="98128" x="1639888" y="4572000"/>
          <p14:tracePt t="98145" x="1652588" y="4610100"/>
          <p14:tracePt t="98163" x="1652588" y="4649788"/>
          <p14:tracePt t="98178" x="1652588" y="4675188"/>
          <p14:tracePt t="98195" x="1652588" y="4687888"/>
          <p14:tracePt t="98211" x="1652588" y="4713288"/>
          <p14:tracePt t="98245" x="1652588" y="4727575"/>
          <p14:tracePt t="98251" x="1639888" y="4727575"/>
          <p14:tracePt t="98265" x="1639888" y="4713288"/>
          <p14:tracePt t="98278" x="1639888" y="4481513"/>
          <p14:tracePt t="98295" x="1692275" y="4197350"/>
          <p14:tracePt t="98311" x="1808163" y="3925888"/>
          <p14:tracePt t="98328" x="2014538" y="3694113"/>
          <p14:tracePt t="98344" x="2233613" y="3538538"/>
          <p14:tracePt t="98361" x="2505075" y="3344863"/>
          <p14:tracePt t="98378" x="2751138" y="3216275"/>
          <p14:tracePt t="98395" x="3113088" y="3086100"/>
          <p14:tracePt t="98411" x="3384550" y="3048000"/>
          <p14:tracePt t="98428" x="3668713" y="3048000"/>
          <p14:tracePt t="98444" x="4016375" y="3100388"/>
          <p14:tracePt t="98461" x="4222750" y="3113088"/>
          <p14:tracePt t="98478" x="4430713" y="3228975"/>
          <p14:tracePt t="98494" x="4559300" y="3344863"/>
          <p14:tracePt t="98511" x="4637088" y="3409950"/>
          <p14:tracePt t="98512" x="4662488" y="3435350"/>
          <p14:tracePt t="98528" x="4700588" y="3460750"/>
          <p14:tracePt t="98544" x="4727575" y="3487738"/>
          <p14:tracePt t="98562" x="4740275" y="3603625"/>
          <p14:tracePt t="98578" x="4727575" y="3668713"/>
          <p14:tracePt t="98595" x="4533900" y="3810000"/>
          <p14:tracePt t="98611" x="4249738" y="3925888"/>
          <p14:tracePt t="98628" x="3913188" y="4016375"/>
          <p14:tracePt t="98644" x="3487738" y="4068763"/>
          <p14:tracePt t="98661" x="3241675" y="4029075"/>
          <p14:tracePt t="98679" x="2879725" y="4016375"/>
          <p14:tracePt t="98694" x="2776538" y="4016375"/>
          <p14:tracePt t="102044" x="2686050" y="3990975"/>
          <p14:tracePt t="102050" x="2557463" y="3965575"/>
          <p14:tracePt t="102058" x="2441575" y="3951288"/>
          <p14:tracePt t="102079" x="2144713" y="3990975"/>
          <p14:tracePt t="102092" x="2039938" y="4016375"/>
          <p14:tracePt t="102108" x="1782763" y="4106863"/>
          <p14:tracePt t="102126" x="1511300" y="4184650"/>
          <p14:tracePt t="102141" x="1395413" y="4210050"/>
          <p14:tracePt t="102158" x="1317625" y="4235450"/>
          <p14:tracePt t="102160" x="1304925" y="4235450"/>
          <p14:tracePt t="102174" x="1292225" y="4249738"/>
          <p14:tracePt t="102215" x="1292225" y="4262438"/>
          <p14:tracePt t="102241" x="1292225" y="4275138"/>
          <p14:tracePt t="102257" x="1292225" y="4287838"/>
          <p14:tracePt t="102263" x="1292225" y="4300538"/>
          <p14:tracePt t="102274" x="1304925" y="4340225"/>
          <p14:tracePt t="102276" x="1330325" y="4365625"/>
          <p14:tracePt t="102292" x="1368425" y="4403725"/>
          <p14:tracePt t="102308" x="1408113" y="4443413"/>
          <p14:tracePt t="102326" x="1458913" y="4481513"/>
          <p14:tracePt t="102341" x="1511300" y="4519613"/>
          <p14:tracePt t="102359" x="1576388" y="4584700"/>
          <p14:tracePt t="102374" x="1627188" y="4610100"/>
          <p14:tracePt t="102391" x="1652588" y="4637088"/>
          <p14:tracePt t="102408" x="1692275" y="4675188"/>
          <p14:tracePt t="102425" x="1704975" y="4700588"/>
          <p14:tracePt t="102442" x="1770063" y="4778375"/>
          <p14:tracePt t="102457" x="1833563" y="4856163"/>
          <p14:tracePt t="102474" x="1898650" y="4984750"/>
          <p14:tracePt t="102477" x="1949450" y="5049838"/>
          <p14:tracePt t="102491" x="1989138" y="5127625"/>
          <p14:tracePt t="102507" x="2039938" y="5218113"/>
          <p14:tracePt t="102524" x="2105025" y="5321300"/>
          <p14:tracePt t="102541" x="2170113" y="5437188"/>
          <p14:tracePt t="102559" x="2208213" y="5565775"/>
          <p14:tracePt t="102574" x="2220913" y="5592763"/>
          <p14:tracePt t="102591" x="2220913" y="5630863"/>
          <p14:tracePt t="102593" x="2233613" y="5683250"/>
          <p14:tracePt t="105010" x="2182813" y="5592763"/>
          <p14:tracePt t="105016" x="2092325" y="5437188"/>
          <p14:tracePt t="105024" x="1911350" y="5127625"/>
          <p14:tracePt t="105039" x="1755775" y="4933950"/>
          <p14:tracePt t="105058" x="1576388" y="4843463"/>
          <p14:tracePt t="105072" x="1433513" y="4830763"/>
          <p14:tracePt t="105092" x="1355725" y="4830763"/>
          <p14:tracePt t="105107" x="1277938" y="4843463"/>
          <p14:tracePt t="105123" x="1201738" y="4856163"/>
          <p14:tracePt t="105139" x="1111250" y="4921250"/>
          <p14:tracePt t="105156" x="1071563" y="4946650"/>
          <p14:tracePt t="105172" x="1020763" y="4984750"/>
          <p14:tracePt t="105174" x="1008063" y="5011738"/>
          <p14:tracePt t="105189" x="955675" y="5102225"/>
          <p14:tracePt t="105205" x="865188" y="5230813"/>
          <p14:tracePt t="105223" x="827088" y="5295900"/>
          <p14:tracePt t="105238" x="814388" y="5334000"/>
          <p14:tracePt t="105255" x="814388" y="5346700"/>
          <p14:tracePt t="105257" x="814388" y="5359400"/>
          <p14:tracePt t="105271" x="814388" y="5386388"/>
          <p14:tracePt t="105288" x="814388" y="5424488"/>
          <p14:tracePt t="105306" x="814388" y="5502275"/>
          <p14:tracePt t="105321" x="827088" y="5540375"/>
          <p14:tracePt t="105339" x="827088" y="5592763"/>
          <p14:tracePt t="105355" x="839788" y="5618163"/>
          <p14:tracePt t="105371" x="839788" y="5630863"/>
          <p14:tracePt t="105374" x="839788" y="5643563"/>
          <p14:tracePt t="105388" x="839788" y="5656263"/>
          <p14:tracePt t="105405" x="839788" y="5670550"/>
          <p14:tracePt t="105422" x="839788" y="5683250"/>
          <p14:tracePt t="105755" x="865188" y="5580063"/>
          <p14:tracePt t="105759" x="917575" y="5386388"/>
          <p14:tracePt t="105774" x="1174750" y="4894263"/>
          <p14:tracePt t="105788" x="1395413" y="4624388"/>
          <p14:tracePt t="105808" x="2027238" y="3978275"/>
          <p14:tracePt t="105823" x="2233613" y="3784600"/>
          <p14:tracePt t="105837" x="2595563" y="3500438"/>
          <p14:tracePt t="105856" x="2932113" y="3294063"/>
          <p14:tracePt t="105871" x="3151188" y="3189288"/>
          <p14:tracePt t="105888" x="3306763" y="3138488"/>
          <p14:tracePt t="105889" x="3357563" y="3125788"/>
          <p14:tracePt t="105905" x="3473450" y="3100388"/>
          <p14:tracePt t="105921" x="3563938" y="3113088"/>
          <p14:tracePt t="105938" x="3706813" y="3176588"/>
          <p14:tracePt t="105954" x="3822700" y="3254375"/>
          <p14:tracePt t="105971" x="3965575" y="3397250"/>
          <p14:tracePt t="105987" x="4029075" y="3448050"/>
          <p14:tracePt t="106004" x="4056063" y="3487738"/>
          <p14:tracePt t="106020" x="4119563" y="3563938"/>
          <p14:tracePt t="106037" x="4159250" y="3641725"/>
          <p14:tracePt t="106056" x="4222750" y="3757613"/>
          <p14:tracePt t="106071" x="4249738" y="3797300"/>
          <p14:tracePt t="106088" x="4249738" y="3835400"/>
          <p14:tracePt t="106104" x="4249738" y="3862388"/>
          <p14:tracePt t="106120" x="4249738" y="3925888"/>
          <p14:tracePt t="106137" x="4171950" y="4146550"/>
          <p14:tracePt t="106154" x="4106863" y="4313238"/>
          <p14:tracePt t="106171" x="4094163" y="4340225"/>
          <p14:tracePt t="106910" x="4171950" y="4313238"/>
          <p14:tracePt t="106915" x="4313238" y="4287838"/>
          <p14:tracePt t="106921" x="4468813" y="4249738"/>
          <p14:tracePt t="106937" x="4687888" y="4222750"/>
          <p14:tracePt t="106954" x="4791075" y="4222750"/>
          <p14:tracePt t="106957" x="4856163" y="4222750"/>
          <p14:tracePt t="106972" x="4984750" y="4287838"/>
          <p14:tracePt t="106987" x="5049838" y="4340225"/>
          <p14:tracePt t="107008" x="5165725" y="4572000"/>
          <p14:tracePt t="107020" x="5205413" y="4687888"/>
          <p14:tracePt t="107036" x="5205413" y="4881563"/>
          <p14:tracePt t="107039" x="5205413" y="5011738"/>
          <p14:tracePt t="107053" x="5205413" y="5165725"/>
          <p14:tracePt t="107070" x="5140325" y="5386388"/>
          <p14:tracePt t="107087" x="5087938" y="5565775"/>
          <p14:tracePt t="107103" x="5062538" y="5656263"/>
          <p14:tracePt t="107120" x="5049838" y="5695950"/>
          <p14:tracePt t="107136" x="5024438" y="5734050"/>
          <p14:tracePt t="107152" x="5024438" y="5746750"/>
          <p14:tracePt t="107169" x="5011738" y="5786438"/>
          <p14:tracePt t="107189" x="4997450" y="5799138"/>
          <p14:tracePt t="107204" x="4972050" y="5811838"/>
          <p14:tracePt t="107219" x="4933950" y="5811838"/>
          <p14:tracePt t="107236" x="4894263" y="5811838"/>
          <p14:tracePt t="107238" x="4881563" y="5811838"/>
          <p14:tracePt t="107253" x="4856163" y="5799138"/>
          <p14:tracePt t="107270" x="4843463" y="5799138"/>
          <p14:tracePt t="107287" x="4818063" y="5773738"/>
          <p14:tracePt t="107303" x="4818063" y="5759450"/>
          <p14:tracePt t="107320" x="4868863" y="5695950"/>
          <p14:tracePt t="107336" x="4946650" y="5630863"/>
          <p14:tracePt t="107353" x="5127625" y="5553075"/>
          <p14:tracePt t="107355" x="5192713" y="5540375"/>
          <p14:tracePt t="107369" x="5334000" y="5540375"/>
          <p14:tracePt t="107386" x="5449888" y="5553075"/>
          <p14:tracePt t="107403" x="5527675" y="5580063"/>
          <p14:tracePt t="107419" x="5565775" y="5605463"/>
          <p14:tracePt t="107436" x="5565775" y="5618163"/>
          <p14:tracePt t="107452" x="5565775" y="5643563"/>
          <p14:tracePt t="107469" x="5565775" y="5656263"/>
          <p14:tracePt t="107486" x="5462588" y="5759450"/>
          <p14:tracePt t="107502" x="5295900" y="5837238"/>
          <p14:tracePt t="107520" x="5011738" y="5902325"/>
          <p14:tracePt t="107536" x="4946650" y="5902325"/>
          <p14:tracePt t="107552" x="4881563" y="5889625"/>
          <p14:tracePt t="107554" x="4868863" y="5876925"/>
          <p14:tracePt t="107570" x="4818063" y="5811838"/>
          <p14:tracePt t="107585" x="4803775" y="5670550"/>
          <p14:tracePt t="107603" x="4843463" y="5502275"/>
          <p14:tracePt t="107619" x="4894263" y="5437188"/>
          <p14:tracePt t="107637" x="4984750" y="5359400"/>
          <p14:tracePt t="107652" x="5102225" y="5321300"/>
          <p14:tracePt t="107669" x="5165725" y="5321300"/>
          <p14:tracePt t="107686" x="5230813" y="5321300"/>
          <p14:tracePt t="107702" x="5256213" y="5321300"/>
          <p14:tracePt t="107720" x="5268913" y="5346700"/>
          <p14:tracePt t="107736" x="5268913" y="5359400"/>
          <p14:tracePt t="108499" x="5308600" y="5295900"/>
          <p14:tracePt t="108504" x="5386388" y="5205413"/>
          <p14:tracePt t="108521" x="5527675" y="4997450"/>
          <p14:tracePt t="108536" x="5721350" y="4752975"/>
          <p14:tracePt t="108554" x="6251575" y="4094163"/>
          <p14:tracePt t="108569" x="6586538" y="3848100"/>
          <p14:tracePt t="108588" x="7167563" y="3460750"/>
          <p14:tracePt t="108603" x="7439025" y="3357563"/>
          <p14:tracePt t="108618" x="7866063" y="3216275"/>
          <p14:tracePt t="108636" x="8162925" y="3138488"/>
          <p14:tracePt t="108651" x="8369300" y="3113088"/>
          <p14:tracePt t="108670" x="8588375" y="3151188"/>
          <p14:tracePt t="108685" x="8743950" y="3267075"/>
          <p14:tracePt t="108702" x="8794750" y="3332163"/>
          <p14:tracePt t="108718" x="8885238" y="3603625"/>
          <p14:tracePt t="108735" x="8885238" y="3706813"/>
          <p14:tracePt t="108752" x="8731250" y="4029075"/>
          <p14:tracePt t="108768" x="8588375" y="4184650"/>
          <p14:tracePt t="108787" x="7981950" y="4559300"/>
          <p14:tracePt t="108801" x="7748588" y="4662488"/>
          <p14:tracePt t="108818" x="7270750" y="4803775"/>
          <p14:tracePt t="108836" x="6780213" y="4921250"/>
          <p14:tracePt t="108851" x="6380163" y="4933950"/>
          <p14:tracePt t="108869" x="5954713" y="4830763"/>
          <p14:tracePt t="108885" x="5630863" y="4727575"/>
          <p14:tracePt t="108903" x="5386388" y="4649788"/>
          <p14:tracePt t="108918" x="5308600" y="4610100"/>
          <p14:tracePt t="108934" x="5268913" y="4584700"/>
          <p14:tracePt t="108952" x="5243513" y="4506913"/>
          <p14:tracePt t="108968" x="5243513" y="4494213"/>
          <p14:tracePt t="110439" x="5178425" y="4456113"/>
          <p14:tracePt t="110446" x="5062538" y="4443413"/>
          <p14:tracePt t="110451" x="4984750" y="4403725"/>
          <p14:tracePt t="110467" x="4791075" y="4352925"/>
          <p14:tracePt t="110484" x="4443413" y="4313238"/>
          <p14:tracePt t="110488" x="4325938" y="4313238"/>
          <p14:tracePt t="110500" x="4106863" y="4365625"/>
          <p14:tracePt t="110518" x="3978275" y="4430713"/>
          <p14:tracePt t="110534" x="3706813" y="4519613"/>
          <p14:tracePt t="110550" x="3525838" y="4546600"/>
          <p14:tracePt t="110567" x="3319463" y="4649788"/>
          <p14:tracePt t="110583" x="3100388" y="4921250"/>
          <p14:tracePt t="110600" x="3035300" y="5062538"/>
          <p14:tracePt t="110617" x="2995613" y="5256213"/>
          <p14:tracePt t="110633" x="2982913" y="5411788"/>
          <p14:tracePt t="110650" x="2970213" y="5502275"/>
          <p14:tracePt t="110652" x="2970213" y="5540375"/>
          <p14:tracePt t="110666" x="2970213" y="5605463"/>
          <p14:tracePt t="110683" x="2970213" y="5670550"/>
          <p14:tracePt t="110685" x="2970213" y="5695950"/>
          <p14:tracePt t="110700" x="2970213" y="5759450"/>
          <p14:tracePt t="110716" x="3009900" y="5799138"/>
          <p14:tracePt t="110734" x="3073400" y="5849938"/>
          <p14:tracePt t="110751" x="3086100" y="5876925"/>
          <p14:tracePt t="110768" x="3113088" y="5902325"/>
          <p14:tracePt t="110783" x="3138488" y="5915025"/>
          <p14:tracePt t="110799" x="3163888" y="5940425"/>
          <p14:tracePt t="110817" x="3189288" y="5954713"/>
          <p14:tracePt t="112861" x="3241675" y="5940425"/>
          <p14:tracePt t="112868" x="3294063" y="5915025"/>
          <p14:tracePt t="112882" x="3460750" y="5849938"/>
          <p14:tracePt t="112899" x="3590925" y="5799138"/>
          <p14:tracePt t="112902" x="3641725" y="5786438"/>
          <p14:tracePt t="112917" x="3732213" y="5759450"/>
          <p14:tracePt t="112930" x="3848100" y="5759450"/>
          <p14:tracePt t="112951" x="3925888" y="5759450"/>
          <p14:tracePt t="112965" x="3965575" y="5759450"/>
          <p14:tracePt t="112981" x="3978275" y="5773738"/>
          <p14:tracePt t="112998" x="4003675" y="5824538"/>
          <p14:tracePt t="113014" x="4029075" y="5864225"/>
          <p14:tracePt t="113033" x="4029075" y="6005513"/>
          <p14:tracePt t="113048" x="4003675" y="6121400"/>
          <p14:tracePt t="113064" x="3951288" y="6224588"/>
          <p14:tracePt t="113080" x="3810000" y="6432550"/>
          <p14:tracePt t="113098" x="3744913" y="6521450"/>
          <p14:tracePt t="113115" x="3706813" y="6573838"/>
          <p14:tracePt t="113131" x="3706813" y="6586538"/>
          <p14:tracePt t="113149" x="3694113" y="6626225"/>
          <p14:tracePt t="113164" x="3694113" y="6651625"/>
          <p14:tracePt t="113181" x="3694113" y="6677025"/>
          <p14:tracePt t="113198" x="3694113" y="6716713"/>
          <p14:tracePt t="113214" x="3694113" y="6742113"/>
          <p14:tracePt t="113232" x="3706813" y="6780213"/>
          <p14:tracePt t="113247" x="3732213" y="6832600"/>
          <p14:tracePt t="114136" x="0" y="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أنواع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527445" y="1382443"/>
            <a:ext cx="6098458" cy="5500608"/>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 البيانات الترتيبية:</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‏وهى تقع في مستوى أعلى من البيانات الأسمية؛ حيث تسمح بالمفاضلة؛ ‏بمعنى ترتيب القيم حسب سلم معين مثل: مستويات:  عال، متوسط ، ومنخفض، إذ يمكننا الحكم أن مستوى الدخل العالي أكبر من الدخل المتوسط؛ ولكن لا نعلم كم الزيادة في الدخل العالي عن المتوسط، ورغم كون هذه البيانات غير عددية استطعنا أن نرتبها هرميا، ومن أمثلة البيانات الترتيبية: المستوى التعليمي (ابتدائي - إعدادي- ثانوي-جامعي)، مستوى الدخل (متدن- متوسط -عالي) الدرجة الأكاديمية (مدرس -أستاذ مساعد- أستاذ مشارك- أستاذ)، المؤهل العلمي ( ثانوية عامة - دبلوم - بكالوريوس - ماجستير- دكتوراه).</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7" name="Content Placeholder 16" descr="A row of peppers in different colors&#10;&#10;Description automatically generated">
            <a:extLst>
              <a:ext uri="{FF2B5EF4-FFF2-40B4-BE49-F238E27FC236}">
                <a16:creationId xmlns:a16="http://schemas.microsoft.com/office/drawing/2014/main" id="{52EB5E24-6F1D-2E1F-FECB-9A77C8AF5AB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0219" y="1633807"/>
            <a:ext cx="5084200" cy="4884980"/>
          </a:xfrm>
        </p:spPr>
      </p:pic>
    </p:spTree>
    <p:extLst>
      <p:ext uri="{BB962C8B-B14F-4D97-AF65-F5344CB8AC3E}">
        <p14:creationId xmlns:p14="http://schemas.microsoft.com/office/powerpoint/2010/main" val="2267774291"/>
      </p:ext>
    </p:extLst>
  </p:cSld>
  <p:clrMapOvr>
    <a:masterClrMapping/>
  </p:clrMapOvr>
  <mc:AlternateContent xmlns:mc="http://schemas.openxmlformats.org/markup-compatibility/2006" xmlns:p14="http://schemas.microsoft.com/office/powerpoint/2010/main">
    <mc:Choice Requires="p14">
      <p:transition spd="slow" p14:dur="2000" advTm="131764"/>
    </mc:Choice>
    <mc:Fallback xmlns="">
      <p:transition spd="slow" advTm="131764"/>
    </mc:Fallback>
  </mc:AlternateContent>
  <p:extLst>
    <p:ext uri="{3A86A75C-4F4B-4683-9AE1-C65F6400EC91}">
      <p14:laserTraceLst xmlns:p14="http://schemas.microsoft.com/office/powerpoint/2010/main">
        <p14:tracePtLst>
          <p14:tracePt t="103185" x="4303713" y="6224588"/>
          <p14:tracePt t="103407" x="3086100" y="6315075"/>
          <p14:tracePt t="103412" x="2957513" y="5967413"/>
          <p14:tracePt t="103428" x="2816225" y="5437188"/>
          <p14:tracePt t="103445" x="2557463" y="4700588"/>
          <p14:tracePt t="103463" x="2247900" y="3990975"/>
          <p14:tracePt t="103478" x="2117725" y="3681413"/>
          <p14:tracePt t="103497" x="2014538" y="3384550"/>
          <p14:tracePt t="103511" x="1963738" y="3294063"/>
          <p14:tracePt t="103528" x="1949450" y="3294063"/>
          <p14:tracePt t="104468" x="2117725" y="3203575"/>
          <p14:tracePt t="104472" x="2363788" y="3100388"/>
          <p14:tracePt t="104479" x="2608263" y="2970213"/>
          <p14:tracePt t="104495" x="3151188" y="2789238"/>
          <p14:tracePt t="104512" x="3654425" y="2622550"/>
          <p14:tracePt t="104514" x="3810000" y="2570163"/>
          <p14:tracePt t="104529" x="4146550" y="2427288"/>
          <p14:tracePt t="104543" x="4494213" y="2311400"/>
          <p14:tracePt t="104564" x="4818063" y="2260600"/>
          <p14:tracePt t="104577" x="4946650" y="2247900"/>
          <p14:tracePt t="104594" x="5011738" y="2247900"/>
          <p14:tracePt t="104611" x="5087938" y="2247900"/>
          <p14:tracePt t="104627" x="5114925" y="2273300"/>
          <p14:tracePt t="104645" x="5153025" y="2311400"/>
          <p14:tracePt t="104660" x="5165725" y="2351088"/>
          <p14:tracePt t="104677" x="5165725" y="2414588"/>
          <p14:tracePt t="104679" x="5165725" y="2441575"/>
          <p14:tracePt t="104694" x="5165725" y="2505075"/>
          <p14:tracePt t="104710" x="5087938" y="2608263"/>
          <p14:tracePt t="104727" x="4340225" y="3228975"/>
          <p14:tracePt t="104743" x="3938588" y="3487738"/>
          <p14:tracePt t="104761" x="3732213" y="3629025"/>
          <p14:tracePt t="104762" x="3616325" y="3732213"/>
          <p14:tracePt t="104776" x="3384550" y="3900488"/>
          <p14:tracePt t="104793" x="3228975" y="4041775"/>
          <p14:tracePt t="104810" x="3138488" y="4056063"/>
          <p14:tracePt t="105780" x="3035300" y="4056063"/>
          <p14:tracePt t="105788" x="2957513" y="4094163"/>
          <p14:tracePt t="105795" x="2892425" y="4106863"/>
          <p14:tracePt t="105809" x="2763838" y="4171950"/>
          <p14:tracePt t="105829" x="2441575" y="4340225"/>
          <p14:tracePt t="105845" x="2273300" y="4456113"/>
          <p14:tracePt t="105860" x="2117725" y="4559300"/>
          <p14:tracePt t="105877" x="1898650" y="4778375"/>
          <p14:tracePt t="105892" x="1808163" y="4881563"/>
          <p14:tracePt t="105911" x="1704975" y="5037138"/>
          <p14:tracePt t="105925" x="1665288" y="5153025"/>
          <p14:tracePt t="105942" x="1639888" y="5256213"/>
          <p14:tracePt t="105961" x="1639888" y="5359400"/>
          <p14:tracePt t="105976" x="1639888" y="5399088"/>
          <p14:tracePt t="105994" x="1639888" y="5424488"/>
          <p14:tracePt t="106008" x="1639888" y="5449888"/>
          <p14:tracePt t="106026" x="1652588" y="5462588"/>
          <p14:tracePt t="106029" x="1665288" y="5475288"/>
          <p14:tracePt t="106042" x="1665288" y="5489575"/>
          <p14:tracePt t="106059" x="1692275" y="5502275"/>
          <p14:tracePt t="106077" x="1873250" y="5514975"/>
          <p14:tracePt t="106092" x="2105025" y="5449888"/>
          <p14:tracePt t="106111" x="2582863" y="5230813"/>
          <p14:tracePt t="106125" x="2686050" y="5178425"/>
          <p14:tracePt t="106142" x="2711450" y="5178425"/>
          <p14:tracePt t="106193" x="2673350" y="5178425"/>
          <p14:tracePt t="106199" x="2544763" y="5178425"/>
          <p14:tracePt t="106208" x="2311400" y="5178425"/>
          <p14:tracePt t="106228" x="1627188" y="5256213"/>
          <p14:tracePt t="106242" x="1382713" y="5281613"/>
          <p14:tracePt t="106259" x="1187450" y="5334000"/>
          <p14:tracePt t="106262" x="1071563" y="5346700"/>
          <p14:tracePt t="106277" x="942975" y="5359400"/>
          <p14:tracePt t="106293" x="890588" y="5359400"/>
          <p14:tracePt t="106310" x="852488" y="5346700"/>
          <p14:tracePt t="106326" x="839788" y="5346700"/>
          <p14:tracePt t="107018" x="955675" y="5243513"/>
          <p14:tracePt t="107028" x="1304925" y="5037138"/>
          <p14:tracePt t="107033" x="1576388" y="4881563"/>
          <p14:tracePt t="107041" x="1770063" y="4803775"/>
          <p14:tracePt t="107059" x="2505075" y="4494213"/>
          <p14:tracePt t="107075" x="2944813" y="4313238"/>
          <p14:tracePt t="107093" x="3487738" y="4106863"/>
          <p14:tracePt t="107097" x="3654425" y="4068763"/>
          <p14:tracePt t="107108" x="3925888" y="3990975"/>
          <p14:tracePt t="107124" x="4159250" y="3913188"/>
          <p14:tracePt t="107144" x="4403725" y="3862388"/>
          <p14:tracePt t="107157" x="4533900" y="3822700"/>
          <p14:tracePt t="107174" x="4597400" y="3822700"/>
          <p14:tracePt t="107177" x="4624388" y="3822700"/>
          <p14:tracePt t="107193" x="4687888" y="3822700"/>
          <p14:tracePt t="107208" x="4740275" y="3822700"/>
          <p14:tracePt t="107226" x="4868863" y="3822700"/>
          <p14:tracePt t="107241" x="4946650" y="3822700"/>
          <p14:tracePt t="107257" x="4997450" y="3822700"/>
          <p14:tracePt t="107260" x="5024438" y="3822700"/>
          <p14:tracePt t="107274" x="5062538" y="3810000"/>
          <p14:tracePt t="107291" x="5087938" y="3810000"/>
          <p14:tracePt t="107308" x="5102225" y="3810000"/>
          <p14:tracePt t="109269" x="5011738" y="3797300"/>
          <p14:tracePt t="109277" x="4778375" y="3797300"/>
          <p14:tracePt t="109293" x="4275138" y="3822700"/>
          <p14:tracePt t="109305" x="4003675" y="3862388"/>
          <p14:tracePt t="109326" x="3681413" y="3913188"/>
          <p14:tracePt t="109339" x="3538538" y="3938588"/>
          <p14:tracePt t="109356" x="3397250" y="3938588"/>
          <p14:tracePt t="109358" x="3306763" y="3965575"/>
          <p14:tracePt t="109374" x="3163888" y="3990975"/>
          <p14:tracePt t="109389" x="3086100" y="4041775"/>
          <p14:tracePt t="109407" x="2982913" y="4106863"/>
          <p14:tracePt t="109422" x="2867025" y="4159250"/>
          <p14:tracePt t="109439" x="2698750" y="4235450"/>
          <p14:tracePt t="109441" x="2595563" y="4300538"/>
          <p14:tracePt t="109456" x="2454275" y="4403725"/>
          <p14:tracePt t="109472" x="2324100" y="4481513"/>
          <p14:tracePt t="109491" x="2195513" y="4533900"/>
          <p14:tracePt t="109505" x="2092325" y="4584700"/>
          <p14:tracePt t="109524" x="1989138" y="4700588"/>
          <p14:tracePt t="109538" x="1924050" y="4818063"/>
          <p14:tracePt t="109555" x="1873250" y="4856163"/>
          <p14:tracePt t="109575" x="1730375" y="4933950"/>
          <p14:tracePt t="109589" x="1627188" y="5011738"/>
          <p14:tracePt t="109607" x="1549400" y="5062538"/>
          <p14:tracePt t="109622" x="1524000" y="5075238"/>
          <p14:tracePt t="109641" x="1498600" y="5102225"/>
          <p14:tracePt t="109655" x="1471613" y="5127625"/>
          <p14:tracePt t="109672" x="1446213" y="5140325"/>
          <p14:tracePt t="109691" x="1408113" y="5178425"/>
          <p14:tracePt t="109706" x="1382713" y="5192713"/>
          <p14:tracePt t="109724" x="1368425" y="5205413"/>
          <p14:tracePt t="111451" x="1498600" y="5087938"/>
          <p14:tracePt t="111459" x="1782763" y="4868863"/>
          <p14:tracePt t="111474" x="2182813" y="4675188"/>
          <p14:tracePt t="111487" x="2532063" y="4559300"/>
          <p14:tracePt t="111507" x="2841625" y="4481513"/>
          <p14:tracePt t="111521" x="2970213" y="4468813"/>
          <p14:tracePt t="111537" x="3073400" y="4456113"/>
          <p14:tracePt t="111556" x="3163888" y="4456113"/>
          <p14:tracePt t="111570" x="3176588" y="4456113"/>
          <p14:tracePt t="111601" x="3189288" y="4468813"/>
          <p14:tracePt t="111837" x="3241675" y="4416425"/>
          <p14:tracePt t="111842" x="3344863" y="4313238"/>
          <p14:tracePt t="111853" x="3448050" y="4222750"/>
          <p14:tracePt t="111870" x="3862388" y="3925888"/>
          <p14:tracePt t="111886" x="4146550" y="3771900"/>
          <p14:tracePt t="111904" x="4572000" y="3641725"/>
          <p14:tracePt t="111920" x="4803775" y="3616325"/>
          <p14:tracePt t="111936" x="4933950" y="3616325"/>
          <p14:tracePt t="111939" x="4959350" y="3616325"/>
          <p14:tracePt t="111955" x="5011738" y="3629025"/>
          <p14:tracePt t="111969" x="5049838" y="3641725"/>
          <p14:tracePt t="111988" x="5087938" y="3668713"/>
          <p14:tracePt t="112003" x="5102225" y="3706813"/>
          <p14:tracePt t="112022" x="5140325" y="3757613"/>
          <p14:tracePt t="115877" x="5037138" y="3757613"/>
          <p14:tracePt t="115882" x="4881563" y="3744913"/>
          <p14:tracePt t="115888" x="4713288" y="3732213"/>
          <p14:tracePt t="115900" x="4572000" y="3732213"/>
          <p14:tracePt t="115919" x="4210050" y="3719513"/>
          <p14:tracePt t="115933" x="4016375" y="3744913"/>
          <p14:tracePt t="115952" x="3578225" y="3771900"/>
          <p14:tracePt t="115966" x="3422650" y="3822700"/>
          <p14:tracePt t="115986" x="3254375" y="3925888"/>
          <p14:tracePt t="116000" x="3189288" y="3978275"/>
          <p14:tracePt t="116017" x="3151188" y="4016375"/>
          <p14:tracePt t="116034" x="3138488" y="4068763"/>
          <p14:tracePt t="116049" x="3125788" y="4171950"/>
          <p14:tracePt t="116066" x="3125788" y="4262438"/>
          <p14:tracePt t="116068" x="3138488" y="4287838"/>
          <p14:tracePt t="116083" x="3203575" y="4365625"/>
          <p14:tracePt t="116100" x="3294063" y="4443413"/>
          <p14:tracePt t="116102" x="3332163" y="4468813"/>
          <p14:tracePt t="116117" x="3551238" y="4546600"/>
          <p14:tracePt t="116132" x="3978275" y="4572000"/>
          <p14:tracePt t="116150" x="4843463" y="4481513"/>
          <p14:tracePt t="116166" x="5321300" y="4416425"/>
          <p14:tracePt t="116182" x="5643563" y="4378325"/>
          <p14:tracePt t="116199" x="6186488" y="4275138"/>
          <p14:tracePt t="116216" x="6405563" y="4210050"/>
          <p14:tracePt t="116234" x="6561138" y="4146550"/>
          <p14:tracePt t="116248" x="6573838" y="4132263"/>
          <p14:tracePt t="116266" x="6586538" y="4132263"/>
          <p14:tracePt t="116294" x="6573838" y="4132263"/>
          <p14:tracePt t="116301" x="6508750" y="4146550"/>
          <p14:tracePt t="116315" x="6134100" y="4249738"/>
          <p14:tracePt t="116332" x="5386388" y="4325938"/>
          <p14:tracePt t="116350" x="4519613" y="4391025"/>
          <p14:tracePt t="116366" x="3990975" y="4430713"/>
          <p14:tracePt t="116383" x="3216275" y="4456113"/>
          <p14:tracePt t="116398" x="2841625" y="4456113"/>
          <p14:tracePt t="116415" x="2532063" y="4506913"/>
          <p14:tracePt t="116432" x="2170113" y="4597400"/>
          <p14:tracePt t="116449" x="2001838" y="4662488"/>
          <p14:tracePt t="116467" x="1873250" y="4778375"/>
          <p14:tracePt t="116482" x="1860550" y="4803775"/>
          <p14:tracePt t="116498" x="1846263" y="4830763"/>
          <p14:tracePt t="116501" x="1846263" y="4843463"/>
          <p14:tracePt t="116515" x="1860550" y="4894263"/>
          <p14:tracePt t="116532" x="1911350" y="4946650"/>
          <p14:tracePt t="116549" x="2376488" y="5087938"/>
          <p14:tracePt t="116565" x="2919413" y="5153025"/>
          <p14:tracePt t="116582" x="3500438" y="5192713"/>
          <p14:tracePt t="116598" x="3887788" y="5230813"/>
          <p14:tracePt t="116615" x="4300538" y="5243513"/>
          <p14:tracePt t="116617" x="4468813" y="5243513"/>
          <p14:tracePt t="116632" x="4713288" y="5205413"/>
          <p14:tracePt t="116648" x="4921250" y="5178425"/>
          <p14:tracePt t="116666" x="5062538" y="5140325"/>
          <p14:tracePt t="116682" x="5075238" y="5127625"/>
          <p14:tracePt t="119716" x="4972050" y="5165725"/>
          <p14:tracePt t="119724" x="4687888" y="5308600"/>
          <p14:tracePt t="119729" x="4519613" y="5386388"/>
          <p14:tracePt t="119747" x="4365625" y="5514975"/>
          <p14:tracePt t="119750" x="4313238" y="5580063"/>
          <p14:tracePt t="119766" x="4197350" y="5695950"/>
          <p14:tracePt t="119779" x="4029075" y="5849938"/>
          <p14:tracePt t="119799" x="3822700" y="6173788"/>
          <p14:tracePt t="119814" x="3719513" y="6354763"/>
          <p14:tracePt t="119829" x="3668713" y="6548438"/>
          <p14:tracePt t="119846" x="3654425" y="6767513"/>
          <p14:tracePt t="121322" x="0" y="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أنواع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500047" y="1441285"/>
            <a:ext cx="6098458" cy="3458832"/>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أنواع البيانات من حيث طرق الحصول عليها:</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b="1">
                <a:effectLst/>
                <a:latin typeface="Calibri" panose="020F0502020204030204" pitchFamily="34" charset="0"/>
                <a:ea typeface="Calibri" panose="020F0502020204030204" pitchFamily="34" charset="0"/>
                <a:cs typeface="Simplified Arabic" panose="02020603050405020304" pitchFamily="18" charset="-78"/>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لم تكن مصادر البيانات أبدا متنوعة وديناميكية مثل اليوم، فمع تطور التكنولوجيا وتوسع الإمكانيات، أصبح من الممكن استكمال البيانات باستخدام مصادر أولية وثانوية في استكشاف الكثير من القضايا وطرق الحل.</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person and person standing next to a clipboard with a pen and a cup of coffee&#10;&#10;Description automatically generated">
            <a:extLst>
              <a:ext uri="{FF2B5EF4-FFF2-40B4-BE49-F238E27FC236}">
                <a16:creationId xmlns:a16="http://schemas.microsoft.com/office/drawing/2014/main" id="{C5C791FA-553E-C94D-7939-BC550A43866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8447" y="1665246"/>
            <a:ext cx="5181600" cy="4853541"/>
          </a:xfrm>
        </p:spPr>
      </p:pic>
    </p:spTree>
    <p:extLst>
      <p:ext uri="{BB962C8B-B14F-4D97-AF65-F5344CB8AC3E}">
        <p14:creationId xmlns:p14="http://schemas.microsoft.com/office/powerpoint/2010/main" val="544277944"/>
      </p:ext>
    </p:extLst>
  </p:cSld>
  <p:clrMapOvr>
    <a:masterClrMapping/>
  </p:clrMapOvr>
  <mc:AlternateContent xmlns:mc="http://schemas.openxmlformats.org/markup-compatibility/2006" xmlns:p14="http://schemas.microsoft.com/office/powerpoint/2010/main">
    <mc:Choice Requires="p14">
      <p:transition spd="slow" p14:dur="2000" advTm="61791"/>
    </mc:Choice>
    <mc:Fallback xmlns="">
      <p:transition spd="slow" advTm="6179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6776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أنواع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578575" y="1520865"/>
            <a:ext cx="5979370" cy="4360809"/>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البيانات الأولية: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تعتبر البيانات الأولية من أهم انواع البيانات حيث يتم جمعها مباشرة من المصدر الأصلي ويمكن الحصول على هذه البيانات </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من خلال العديد من الوسائل مثل: استمارات استطلاعات الرأي والمقابلات الشخصية وتجربة الملاحظة الشخصية للظواهر الاجتماعية، ‏وتشمل الاستطلاعات توزيع الاستمارات على عينة محددة من الجمهور سواء عبر الإنترنت أو بالشكل الورقي</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أما المقابلات، فيمكن أن تجرى عبر الهاتف أو الإنترنت أو حتى اللقاءات الشخصية.</a:t>
            </a:r>
            <a:endParaRPr lang="en-US" sz="25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screenshot of a computer&#10;&#10;Description automatically generated">
            <a:extLst>
              <a:ext uri="{FF2B5EF4-FFF2-40B4-BE49-F238E27FC236}">
                <a16:creationId xmlns:a16="http://schemas.microsoft.com/office/drawing/2014/main" id="{9AE13E09-E593-CAE7-1B9F-9667A618205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9716" y="1435326"/>
            <a:ext cx="5054992" cy="5197977"/>
          </a:xfrm>
          <a:prstGeom prst="rect">
            <a:avLst/>
          </a:prstGeom>
        </p:spPr>
      </p:pic>
    </p:spTree>
    <p:extLst>
      <p:ext uri="{BB962C8B-B14F-4D97-AF65-F5344CB8AC3E}">
        <p14:creationId xmlns:p14="http://schemas.microsoft.com/office/powerpoint/2010/main" val="3228221756"/>
      </p:ext>
    </p:extLst>
  </p:cSld>
  <p:clrMapOvr>
    <a:masterClrMapping/>
  </p:clrMapOvr>
  <mc:AlternateContent xmlns:mc="http://schemas.openxmlformats.org/markup-compatibility/2006" xmlns:p14="http://schemas.microsoft.com/office/powerpoint/2010/main">
    <mc:Choice Requires="p14">
      <p:transition spd="slow" p14:dur="2000" advTm="208202"/>
    </mc:Choice>
    <mc:Fallback xmlns="">
      <p:transition spd="slow" advTm="208202"/>
    </mc:Fallback>
  </mc:AlternateContent>
  <p:extLst>
    <p:ext uri="{3A86A75C-4F4B-4683-9AE1-C65F6400EC91}">
      <p14:laserTraceLst xmlns:p14="http://schemas.microsoft.com/office/powerpoint/2010/main">
        <p14:tracePtLst>
          <p14:tracePt t="59118" x="4330700" y="6276975"/>
          <p14:tracePt t="59280" x="3397250" y="6561138"/>
          <p14:tracePt t="59289" x="3332163" y="6264275"/>
          <p14:tracePt t="59310" x="3138488" y="5424488"/>
          <p14:tracePt t="59323" x="3009900" y="4921250"/>
          <p14:tracePt t="59343" x="2879725" y="4481513"/>
          <p14:tracePt t="59357" x="2854325" y="4262438"/>
          <p14:tracePt t="59373" x="2816225" y="4029075"/>
          <p14:tracePt t="59391" x="2763838" y="3719513"/>
          <p14:tracePt t="59406" x="2763838" y="3603625"/>
          <p14:tracePt t="59425" x="2751138" y="3525838"/>
          <p14:tracePt t="59441" x="2751138" y="3513138"/>
          <p14:tracePt t="66509" x="2698750" y="3563938"/>
          <p14:tracePt t="66513" x="2608263" y="3668713"/>
          <p14:tracePt t="66520" x="2532063" y="3757613"/>
          <p14:tracePt t="66535" x="2454275" y="3900488"/>
          <p14:tracePt t="66549" x="2401888" y="4041775"/>
          <p14:tracePt t="66569" x="2363788" y="4249738"/>
          <p14:tracePt t="66582" x="2363788" y="4313238"/>
          <p14:tracePt t="66599" x="2376488" y="4365625"/>
          <p14:tracePt t="66617" x="2427288" y="4416425"/>
          <p14:tracePt t="66632" x="2635250" y="4533900"/>
          <p14:tracePt t="66650" x="2854325" y="4597400"/>
          <p14:tracePt t="66651" x="3113088" y="4624388"/>
          <p14:tracePt t="66666" x="3409950" y="4637088"/>
          <p14:tracePt t="66682" x="3629025" y="4624388"/>
          <p14:tracePt t="66700" x="3835400" y="4584700"/>
          <p14:tracePt t="66716" x="3900488" y="4572000"/>
          <p14:tracePt t="66734" x="3938588" y="4572000"/>
          <p14:tracePt t="66749" x="3951288" y="4559300"/>
          <p14:tracePt t="66816" x="3938588" y="4559300"/>
          <p14:tracePt t="66823" x="3875088" y="4584700"/>
          <p14:tracePt t="66832" x="3732213" y="4649788"/>
          <p14:tracePt t="66850" x="3100388" y="4921250"/>
          <p14:tracePt t="66866" x="2711450" y="5087938"/>
          <p14:tracePt t="66883" x="2517775" y="5165725"/>
          <p14:tracePt t="66884" x="2454275" y="5205413"/>
          <p14:tracePt t="66899" x="2389188" y="5218113"/>
          <p14:tracePt t="66916" x="2363788" y="5218113"/>
          <p14:tracePt t="66934" x="2351088" y="5218113"/>
          <p14:tracePt t="66988" x="2363788" y="5218113"/>
          <p14:tracePt t="66995" x="2389188" y="5218113"/>
          <p14:tracePt t="67002" x="2466975" y="5192713"/>
          <p14:tracePt t="67018" x="2816225" y="5114925"/>
          <p14:tracePt t="67032" x="3086100" y="5075238"/>
          <p14:tracePt t="67050" x="3357563" y="5062538"/>
          <p14:tracePt t="67065" x="3448050" y="5062538"/>
          <p14:tracePt t="67082" x="3500438" y="5062538"/>
          <p14:tracePt t="67099" x="3538538" y="5075238"/>
          <p14:tracePt t="67116" x="3551238" y="5087938"/>
          <p14:tracePt t="67135" x="3563938" y="5114925"/>
          <p14:tracePt t="67148" x="3563938" y="5140325"/>
          <p14:tracePt t="67166" x="3563938" y="5165725"/>
          <p14:tracePt t="74648" x="3448050" y="5295900"/>
          <p14:tracePt t="74654" x="3306763" y="5449888"/>
          <p14:tracePt t="74661" x="3241675" y="5553075"/>
          <p14:tracePt t="74678" x="3125788" y="5773738"/>
          <p14:tracePt t="74693" x="3035300" y="5940425"/>
          <p14:tracePt t="74711" x="2982913" y="6134100"/>
          <p14:tracePt t="74725" x="2982913" y="6211888"/>
          <p14:tracePt t="74741" x="2982913" y="6418263"/>
          <p14:tracePt t="74759" x="3009900" y="6611938"/>
          <p14:tracePt t="74775" x="3048000" y="6716713"/>
          <p14:tracePt t="74792" x="3086100" y="6805613"/>
          <p14:tracePt t="76008" x="0" y="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أنواع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500047" y="1435326"/>
            <a:ext cx="6098458" cy="4446923"/>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البيانات الثانوية: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تمثل البيانات الثانوية البيانات التي تم جمعها من قبل أفراد آخرين، أو أجهزة وهيئات رسمية متخصصة، ويمكن أن تشمل هذه البيانات الدراسات العلمية والمجلات والدوريات والكتب وبيانات السجلات المالية العامة وبيانات الدراسات الاستقصائية وبيانات المنظمات الدولية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‏كما أن وسائل التواصل الاجتماعي مصدر من مصادر البيانات الغنية وتؤدي هذه البيانات دورا مهما في توفير معلومات غنية ومتنوعة للصحفيين.</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a:extLst>
              <a:ext uri="{FF2B5EF4-FFF2-40B4-BE49-F238E27FC236}">
                <a16:creationId xmlns:a16="http://schemas.microsoft.com/office/drawing/2014/main" id="{855CECB3-226B-F9E4-CE1E-D7C3BF86068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0219" y="1520865"/>
            <a:ext cx="5084489" cy="4997922"/>
          </a:xfrm>
          <a:prstGeom prst="rect">
            <a:avLst/>
          </a:prstGeom>
        </p:spPr>
      </p:pic>
    </p:spTree>
    <p:extLst>
      <p:ext uri="{BB962C8B-B14F-4D97-AF65-F5344CB8AC3E}">
        <p14:creationId xmlns:p14="http://schemas.microsoft.com/office/powerpoint/2010/main" val="2020006014"/>
      </p:ext>
    </p:extLst>
  </p:cSld>
  <p:clrMapOvr>
    <a:masterClrMapping/>
  </p:clrMapOvr>
  <mc:AlternateContent xmlns:mc="http://schemas.openxmlformats.org/markup-compatibility/2006" xmlns:p14="http://schemas.microsoft.com/office/powerpoint/2010/main">
    <mc:Choice Requires="p14">
      <p:transition spd="slow" p14:dur="2000" advTm="102284"/>
    </mc:Choice>
    <mc:Fallback xmlns="">
      <p:transition spd="slow" advTm="102284"/>
    </mc:Fallback>
  </mc:AlternateContent>
  <p:extLst>
    <p:ext uri="{3A86A75C-4F4B-4683-9AE1-C65F6400EC91}">
      <p14:laserTraceLst xmlns:p14="http://schemas.microsoft.com/office/powerpoint/2010/main">
        <p14:tracePtLst>
          <p14:tracePt t="72950" x="4367213" y="6180138"/>
          <p14:tracePt t="73348" x="2957513" y="6716713"/>
          <p14:tracePt t="73355" x="2789238" y="6508750"/>
          <p14:tracePt t="73367" x="2635250" y="6315075"/>
          <p14:tracePt t="73369" x="2557463" y="6199188"/>
          <p14:tracePt t="73384" x="2324100" y="5695950"/>
          <p14:tracePt t="73402" x="2144713" y="5268913"/>
          <p14:tracePt t="73418" x="2001838" y="4740275"/>
          <p14:tracePt t="73434" x="1976438" y="4572000"/>
          <p14:tracePt t="73452" x="2001838" y="4222750"/>
          <p14:tracePt t="73468" x="2066925" y="4106863"/>
          <p14:tracePt t="73486" x="2311400" y="3862388"/>
          <p14:tracePt t="73503" x="2441575" y="3810000"/>
          <p14:tracePt t="73790" x="2324100" y="3810000"/>
          <p14:tracePt t="73796" x="2144713" y="3835400"/>
          <p14:tracePt t="73803" x="1989138" y="3862388"/>
          <p14:tracePt t="73818" x="1743075" y="3900488"/>
          <p14:tracePt t="73836" x="1511300" y="3925888"/>
          <p14:tracePt t="73838" x="1395413" y="3925888"/>
          <p14:tracePt t="73852" x="1149350" y="3900488"/>
          <p14:tracePt t="73869" x="774700" y="3784600"/>
          <p14:tracePt t="73886" x="465138" y="3578225"/>
          <p14:tracePt t="73901" x="336550" y="3435350"/>
          <p14:tracePt t="73919" x="296863" y="3279775"/>
          <p14:tracePt t="73920" x="296863" y="3216275"/>
          <p14:tracePt t="73935" x="309563" y="3060700"/>
          <p14:tracePt t="73951" x="425450" y="2816225"/>
          <p14:tracePt t="73969" x="709613" y="2557463"/>
          <p14:tracePt t="73984" x="930275" y="2441575"/>
          <p14:tracePt t="74002" x="1292225" y="2351088"/>
          <p14:tracePt t="74017" x="1524000" y="2324100"/>
          <p14:tracePt t="74034" x="1717675" y="2338388"/>
          <p14:tracePt t="74037" x="1833563" y="2376488"/>
          <p14:tracePt t="74052" x="2066925" y="2427288"/>
          <p14:tracePt t="74068" x="2273300" y="2532063"/>
          <p14:tracePt t="74085" x="2479675" y="2725738"/>
          <p14:tracePt t="74101" x="2582863" y="2879725"/>
          <p14:tracePt t="74120" x="2673350" y="3035300"/>
          <p14:tracePt t="74134" x="2711450" y="3151188"/>
          <p14:tracePt t="74150" x="2751138" y="3319463"/>
          <p14:tracePt t="74168" x="2725738" y="3563938"/>
          <p14:tracePt t="74184" x="2686050" y="3732213"/>
          <p14:tracePt t="74202" x="2582863" y="3990975"/>
          <p14:tracePt t="74217" x="2517775" y="4119563"/>
          <p14:tracePt t="74234" x="2454275" y="4184650"/>
          <p14:tracePt t="74236" x="2441575" y="4210050"/>
          <p14:tracePt t="74250" x="2363788" y="4275138"/>
          <p14:tracePt t="74267" x="2233613" y="4340225"/>
          <p14:tracePt t="74284" x="2027238" y="4391025"/>
          <p14:tracePt t="74301" x="1936750" y="4416425"/>
          <p14:tracePt t="74319" x="1782763" y="4416425"/>
          <p14:tracePt t="74334" x="1704975" y="4403725"/>
          <p14:tracePt t="74350" x="1639888" y="4391025"/>
          <p14:tracePt t="74368" x="1589088" y="4365625"/>
          <p14:tracePt t="74383" x="1576388" y="4340225"/>
          <p14:tracePt t="74403" x="1536700" y="4275138"/>
          <p14:tracePt t="74416" x="1524000" y="4184650"/>
          <p14:tracePt t="74434" x="1524000" y="4029075"/>
          <p14:tracePt t="74435" x="1549400" y="3925888"/>
          <p14:tracePt t="74450" x="1639888" y="3744913"/>
          <p14:tracePt t="74466" x="1795463" y="3563938"/>
          <p14:tracePt t="74484" x="2157413" y="3332163"/>
          <p14:tracePt t="74501" x="2454275" y="3241675"/>
          <p14:tracePt t="74518" x="2776538" y="3163888"/>
          <p14:tracePt t="74533" x="2906713" y="3151188"/>
          <p14:tracePt t="74550" x="3022600" y="3203575"/>
          <p14:tracePt t="74552" x="3086100" y="3216275"/>
          <p14:tracePt t="74566" x="3203575" y="3319463"/>
          <p14:tracePt t="74583" x="3279775" y="3397250"/>
          <p14:tracePt t="74600" x="3344863" y="3551238"/>
          <p14:tracePt t="74617" x="3370263" y="3629025"/>
          <p14:tracePt t="74635" x="3384550" y="3706813"/>
          <p14:tracePt t="74650" x="3370263" y="3784600"/>
          <p14:tracePt t="74666" x="3357563" y="3822700"/>
          <p14:tracePt t="75243" x="3163888" y="3887788"/>
          <p14:tracePt t="75248" x="2995613" y="3938588"/>
          <p14:tracePt t="75254" x="2879725" y="3990975"/>
          <p14:tracePt t="75268" x="2608263" y="4094163"/>
          <p14:tracePt t="75285" x="2376488" y="4171950"/>
          <p14:tracePt t="75300" x="2066925" y="4210050"/>
          <p14:tracePt t="75304" x="1949450" y="4210050"/>
          <p14:tracePt t="75319" x="1755775" y="4184650"/>
          <p14:tracePt t="75332" x="1614488" y="4171950"/>
          <p14:tracePt t="75350" x="1485900" y="4132263"/>
          <p14:tracePt t="75366" x="1458913" y="4106863"/>
          <p14:tracePt t="75382" x="1446213" y="4094163"/>
          <p14:tracePt t="75385" x="1433513" y="4094163"/>
          <p14:tracePt t="75405" x="1420813" y="4094163"/>
          <p14:tracePt t="75419" x="1420813" y="4081463"/>
          <p14:tracePt t="75434" x="1420813" y="4068763"/>
          <p14:tracePt t="75449" x="1433513" y="4029075"/>
          <p14:tracePt t="75466" x="1485900" y="3978275"/>
          <p14:tracePt t="75468" x="1536700" y="3938588"/>
          <p14:tracePt t="75482" x="1743075" y="3784600"/>
          <p14:tracePt t="75499" x="2001838" y="3654425"/>
          <p14:tracePt t="75516" x="2441575" y="3563938"/>
          <p14:tracePt t="75532" x="2570163" y="3563938"/>
          <p14:tracePt t="75550" x="2673350" y="3551238"/>
          <p14:tracePt t="75565" x="2711450" y="3563938"/>
          <p14:tracePt t="75582" x="2738438" y="3590925"/>
          <p14:tracePt t="75584" x="2751138" y="3616325"/>
          <p14:tracePt t="75599" x="2789238" y="3641725"/>
          <p14:tracePt t="75615" x="2801938" y="3719513"/>
          <p14:tracePt t="75633" x="2816225" y="3913188"/>
          <p14:tracePt t="75649" x="2751138" y="4184650"/>
          <p14:tracePt t="75667" x="2660650" y="4430713"/>
          <p14:tracePt t="75682" x="2582863" y="4506913"/>
          <p14:tracePt t="75699" x="2532063" y="4572000"/>
          <p14:tracePt t="75715" x="2389188" y="4624388"/>
          <p14:tracePt t="75732" x="2286000" y="4624388"/>
          <p14:tracePt t="75750" x="2117725" y="4597400"/>
          <p14:tracePt t="75765" x="2014538" y="4494213"/>
          <p14:tracePt t="75783" x="1898650" y="4171950"/>
          <p14:tracePt t="75799" x="1898650" y="3900488"/>
          <p14:tracePt t="75815" x="1936750" y="3616325"/>
          <p14:tracePt t="75832" x="2157413" y="3279775"/>
          <p14:tracePt t="75848" x="2414588" y="3009900"/>
          <p14:tracePt t="75866" x="2673350" y="2751138"/>
          <p14:tracePt t="75882" x="2854325" y="2622550"/>
          <p14:tracePt t="75898" x="3086100" y="2517775"/>
          <p14:tracePt t="75915" x="3332163" y="2454275"/>
          <p14:tracePt t="75932" x="3473450" y="2454275"/>
          <p14:tracePt t="75949" x="3590925" y="2454275"/>
          <p14:tracePt t="75965" x="3681413" y="2492375"/>
          <p14:tracePt t="75982" x="3757613" y="2544763"/>
          <p14:tracePt t="75998" x="3797300" y="2622550"/>
          <p14:tracePt t="76015" x="3835400" y="2711450"/>
          <p14:tracePt t="76032" x="3835400" y="2816225"/>
          <p14:tracePt t="76460" x="3925888" y="2686050"/>
          <p14:tracePt t="76465" x="4003675" y="2582863"/>
          <p14:tracePt t="76473" x="4094163" y="2454275"/>
          <p14:tracePt t="76482" x="4159250" y="2363788"/>
          <p14:tracePt t="76502" x="4313238" y="2208213"/>
          <p14:tracePt t="76517" x="4416425" y="2157413"/>
          <p14:tracePt t="76531" x="4519613" y="2117725"/>
          <p14:tracePt t="76548" x="4662488" y="2079625"/>
          <p14:tracePt t="76565" x="4713288" y="2079625"/>
          <p14:tracePt t="76582" x="4818063" y="2079625"/>
          <p14:tracePt t="76598" x="4856163" y="2105025"/>
          <p14:tracePt t="76616" x="4921250" y="2170113"/>
          <p14:tracePt t="76631" x="4972050" y="2247900"/>
          <p14:tracePt t="76648" x="4997450" y="2338388"/>
          <p14:tracePt t="76651" x="5011738" y="2401888"/>
          <p14:tracePt t="76665" x="5024438" y="2544763"/>
          <p14:tracePt t="76681" x="5011738" y="2635250"/>
          <p14:tracePt t="76699" x="4984750" y="2725738"/>
          <p14:tracePt t="76714" x="4946650" y="2763838"/>
          <p14:tracePt t="76733" x="4881563" y="2789238"/>
          <p14:tracePt t="76748" x="4830763" y="2801938"/>
          <p14:tracePt t="76765" x="4752975" y="2801938"/>
          <p14:tracePt t="76782" x="4559300" y="2801938"/>
          <p14:tracePt t="76798" x="4456113" y="2801938"/>
          <p14:tracePt t="76816" x="4249738" y="2776538"/>
          <p14:tracePt t="76832" x="4119563" y="2751138"/>
          <p14:tracePt t="76847" x="3978275" y="2686050"/>
          <p14:tracePt t="76867" x="3887788" y="2622550"/>
          <p14:tracePt t="76881" x="3848100" y="2582863"/>
          <p14:tracePt t="76900" x="3822700" y="2544763"/>
          <p14:tracePt t="76914" x="3810000" y="2532063"/>
          <p14:tracePt t="76931" x="3810000" y="2517775"/>
          <p14:tracePt t="76947" x="3810000" y="2505075"/>
          <p14:tracePt t="76964" x="3810000" y="2492375"/>
          <p14:tracePt t="76983" x="3862388" y="2441575"/>
          <p14:tracePt t="76997" x="3965575" y="2376488"/>
          <p14:tracePt t="77015" x="4146550" y="2311400"/>
          <p14:tracePt t="77031" x="4275138" y="2286000"/>
          <p14:tracePt t="77048" x="4403725" y="2286000"/>
          <p14:tracePt t="77049" x="4443413" y="2286000"/>
          <p14:tracePt t="77064" x="4506913" y="2286000"/>
          <p14:tracePt t="77080" x="4559300" y="2298700"/>
          <p14:tracePt t="77098" x="4610100" y="2324100"/>
          <p14:tracePt t="77114" x="4637088" y="2351088"/>
          <p14:tracePt t="77131" x="4687888" y="2414588"/>
          <p14:tracePt t="77147" x="4713288" y="2479675"/>
          <p14:tracePt t="77164" x="4740275" y="2557463"/>
          <p14:tracePt t="77180" x="4752975" y="2673350"/>
          <p14:tracePt t="77197" x="4752975" y="2776538"/>
          <p14:tracePt t="77214" x="4752975" y="2892425"/>
          <p14:tracePt t="77230" x="4740275" y="2957513"/>
          <p14:tracePt t="77247" x="4727575" y="3009900"/>
          <p14:tracePt t="77249" x="4727575" y="3022600"/>
          <p14:tracePt t="77264" x="4700588" y="3073400"/>
          <p14:tracePt t="77280" x="4687888" y="3125788"/>
          <p14:tracePt t="77298" x="4624388" y="3241675"/>
          <p14:tracePt t="77314" x="4546600" y="3344863"/>
          <p14:tracePt t="77330" x="4481513" y="3448050"/>
          <p14:tracePt t="77332" x="4430713" y="3487738"/>
          <p14:tracePt t="77347" x="4352925" y="3551238"/>
          <p14:tracePt t="77364" x="4300538" y="3590925"/>
          <p14:tracePt t="77365" x="4287838" y="3603625"/>
          <p14:tracePt t="77380" x="4249738" y="3629025"/>
          <p14:tracePt t="77397" x="4222750" y="3641725"/>
          <p14:tracePt t="77414" x="4159250" y="3668713"/>
          <p14:tracePt t="77430" x="4094163" y="3681413"/>
          <p14:tracePt t="77447" x="4041775" y="3681413"/>
          <p14:tracePt t="77448" x="4016375" y="3681413"/>
          <p14:tracePt t="77463" x="3978275" y="3681413"/>
          <p14:tracePt t="77480" x="3938588" y="3654425"/>
          <p14:tracePt t="77497" x="3862388" y="3616325"/>
          <p14:tracePt t="77513" x="3848100" y="3578225"/>
          <p14:tracePt t="77531" x="3810000" y="3513138"/>
          <p14:tracePt t="77547" x="3797300" y="3473450"/>
          <p14:tracePt t="77563" x="3797300" y="3435350"/>
          <p14:tracePt t="77580" x="3797300" y="3384550"/>
          <p14:tracePt t="77597" x="3862388" y="3294063"/>
          <p14:tracePt t="77613" x="4210050" y="3009900"/>
          <p14:tracePt t="77630" x="4365625" y="2932113"/>
          <p14:tracePt t="77647" x="4559300" y="2867025"/>
          <p14:tracePt t="77663" x="4675188" y="2841625"/>
          <p14:tracePt t="77680" x="4740275" y="2841625"/>
          <p14:tracePt t="77696" x="4818063" y="2854325"/>
          <p14:tracePt t="77713" x="4830763" y="2867025"/>
          <p14:tracePt t="77731" x="4856163" y="2879725"/>
          <p14:tracePt t="77746" x="4881563" y="2919413"/>
          <p14:tracePt t="77764" x="4921250" y="2970213"/>
          <p14:tracePt t="77765" x="4933950" y="3009900"/>
          <p14:tracePt t="77780" x="4959350" y="3086100"/>
          <p14:tracePt t="77796" x="4984750" y="3216275"/>
          <p14:tracePt t="77813" x="4997450" y="3397250"/>
          <p14:tracePt t="77830" x="4997450" y="3487738"/>
          <p14:tracePt t="77847" x="4984750" y="3563938"/>
          <p14:tracePt t="77863" x="4959350" y="3590925"/>
          <p14:tracePt t="77880" x="4921250" y="3629025"/>
          <p14:tracePt t="77882" x="4894263" y="3654425"/>
          <p14:tracePt t="77896" x="4778375" y="3732213"/>
          <p14:tracePt t="77913" x="4649788" y="3797300"/>
          <p14:tracePt t="77930" x="4403725" y="3875088"/>
          <p14:tracePt t="77946" x="4275138" y="3913188"/>
          <p14:tracePt t="77964" x="4171950" y="3900488"/>
          <p14:tracePt t="77980" x="4106863" y="3887788"/>
          <p14:tracePt t="77996" x="4041775" y="3862388"/>
          <p14:tracePt t="78013" x="3990975" y="3822700"/>
          <p14:tracePt t="78029" x="3951288" y="3757613"/>
          <p14:tracePt t="78047" x="3925888" y="3654425"/>
          <p14:tracePt t="78063" x="3925888" y="3513138"/>
          <p14:tracePt t="78080" x="3938588" y="3370263"/>
          <p14:tracePt t="78081" x="3951288" y="3332163"/>
          <p14:tracePt t="78096" x="3978275" y="3279775"/>
          <p14:tracePt t="78113" x="4016375" y="3228975"/>
          <p14:tracePt t="78130" x="4222750" y="3113088"/>
          <p14:tracePt t="78146" x="4365625" y="3035300"/>
          <p14:tracePt t="78163" x="4519613" y="2957513"/>
          <p14:tracePt t="78179" x="4649788" y="2932113"/>
          <p14:tracePt t="78196" x="4727575" y="2932113"/>
          <p14:tracePt t="78197" x="4765675" y="2932113"/>
          <p14:tracePt t="78213" x="4818063" y="2932113"/>
          <p14:tracePt t="78229" x="4856163" y="2944813"/>
          <p14:tracePt t="78246" x="4908550" y="2995613"/>
          <p14:tracePt t="78263" x="4933950" y="3022600"/>
          <p14:tracePt t="78279" x="4972050" y="3086100"/>
          <p14:tracePt t="78281" x="4997450" y="3125788"/>
          <p14:tracePt t="78296" x="5024438" y="3228975"/>
          <p14:tracePt t="78313" x="5037138" y="3384550"/>
          <p14:tracePt t="78330" x="5037138" y="3641725"/>
          <p14:tracePt t="78346" x="5011738" y="3757613"/>
          <p14:tracePt t="78363" x="4959350" y="3848100"/>
          <p14:tracePt t="78379" x="4946650" y="3900488"/>
          <p14:tracePt t="78396" x="4908550" y="3925888"/>
          <p14:tracePt t="78413" x="4856163" y="3978275"/>
          <p14:tracePt t="78429" x="4803775" y="4029075"/>
          <p14:tracePt t="78446" x="4727575" y="4068763"/>
          <p14:tracePt t="78462" x="4675188" y="4106863"/>
          <p14:tracePt t="79108" x="4624388" y="4106863"/>
          <p14:tracePt t="79114" x="4546600" y="4106863"/>
          <p14:tracePt t="79121" x="4456113" y="4106863"/>
          <p14:tracePt t="79128" x="4340225" y="4106863"/>
          <p14:tracePt t="79149" x="4056063" y="3990975"/>
          <p14:tracePt t="79164" x="3938588" y="3925888"/>
          <p14:tracePt t="79181" x="3887788" y="3862388"/>
          <p14:tracePt t="79184" x="3862388" y="3862388"/>
          <p14:tracePt t="79198" x="3862388" y="3835400"/>
          <p14:tracePt t="79212" x="3835400" y="3835400"/>
          <p14:tracePt t="79229" x="3822700" y="3822700"/>
          <p14:tracePt t="79230" x="3822700" y="3810000"/>
          <p14:tracePt t="79245" x="3822700" y="3797300"/>
          <p14:tracePt t="79262" x="3822700" y="3784600"/>
          <p14:tracePt t="79279" x="4146550" y="3590925"/>
          <p14:tracePt t="79295" x="4352925" y="3500438"/>
          <p14:tracePt t="79313" x="4637088" y="3448050"/>
          <p14:tracePt t="79328" x="4752975" y="3448050"/>
          <p14:tracePt t="79345" x="4818063" y="3473450"/>
          <p14:tracePt t="79362" x="4881563" y="3500438"/>
          <p14:tracePt t="79378" x="4894263" y="3525838"/>
          <p14:tracePt t="79396" x="4921250" y="3590925"/>
          <p14:tracePt t="79412" x="4946650" y="3668713"/>
          <p14:tracePt t="79429" x="4933950" y="3925888"/>
          <p14:tracePt t="79445" x="4881563" y="4056063"/>
          <p14:tracePt t="79462" x="4791075" y="4171950"/>
          <p14:tracePt t="79478" x="4687888" y="4313238"/>
          <p14:tracePt t="79495" x="4572000" y="4403725"/>
          <p14:tracePt t="79513" x="4378325" y="4546600"/>
          <p14:tracePt t="79528" x="4210050" y="4637088"/>
          <p14:tracePt t="79545" x="4081463" y="4675188"/>
          <p14:tracePt t="79547" x="4016375" y="4675188"/>
          <p14:tracePt t="79563" x="3875088" y="4649788"/>
          <p14:tracePt t="80162" x="3965575" y="4572000"/>
          <p14:tracePt t="80166" x="4132263" y="4468813"/>
          <p14:tracePt t="80182" x="4481513" y="4300538"/>
          <p14:tracePt t="80196" x="4662488" y="4249738"/>
          <p14:tracePt t="80212" x="4830763" y="4235450"/>
          <p14:tracePt t="80231" x="5062538" y="4287838"/>
          <p14:tracePt t="80245" x="5140325" y="4340225"/>
          <p14:tracePt t="80263" x="5178425" y="4378325"/>
          <p14:tracePt t="80264" x="5192713" y="4391025"/>
          <p14:tracePt t="80278" x="5230813" y="4430713"/>
          <p14:tracePt t="80294" x="5243513" y="4468813"/>
          <p14:tracePt t="80312" x="5268913" y="4559300"/>
          <p14:tracePt t="80328" x="5268913" y="4675188"/>
          <p14:tracePt t="80347" x="5153025" y="4959350"/>
          <p14:tracePt t="80360" x="5037138" y="5062538"/>
          <p14:tracePt t="80377" x="4894263" y="5205413"/>
          <p14:tracePt t="80394" x="4533900" y="5386388"/>
          <p14:tracePt t="80411" x="4313238" y="5462588"/>
          <p14:tracePt t="80428" x="3990975" y="5502275"/>
          <p14:tracePt t="80444" x="3822700" y="5489575"/>
          <p14:tracePt t="80461" x="3641725" y="5462588"/>
          <p14:tracePt t="80477" x="3563938" y="5437188"/>
          <p14:tracePt t="80494" x="3525838" y="5411788"/>
          <p14:tracePt t="80511" x="3500438" y="5386388"/>
          <p14:tracePt t="80527" x="3487738" y="5372100"/>
          <p14:tracePt t="80545" x="3473450" y="5334000"/>
          <p14:tracePt t="80560" x="3473450" y="5308600"/>
          <p14:tracePt t="80577" x="3500438" y="5256213"/>
          <p14:tracePt t="80594" x="3603625" y="5153025"/>
          <p14:tracePt t="80610" x="3694113" y="5087938"/>
          <p14:tracePt t="80627" x="3938588" y="4972050"/>
          <p14:tracePt t="80644" x="4119563" y="4933950"/>
          <p14:tracePt t="80661" x="4325938" y="4959350"/>
          <p14:tracePt t="80677" x="4430713" y="4997450"/>
          <p14:tracePt t="80694" x="4494213" y="5037138"/>
          <p14:tracePt t="80695" x="4506913" y="5049838"/>
          <p14:tracePt t="80710" x="4546600" y="5087938"/>
          <p14:tracePt t="80727" x="4559300" y="5102225"/>
          <p14:tracePt t="80744" x="4584700" y="5140325"/>
          <p14:tracePt t="80760" x="4597400" y="5192713"/>
          <p14:tracePt t="80777" x="4597400" y="5230813"/>
          <p14:tracePt t="80794" x="4597400" y="5295900"/>
          <p14:tracePt t="80810" x="4572000" y="5334000"/>
          <p14:tracePt t="80827" x="4519613" y="5411788"/>
          <p14:tracePt t="80844" x="4443413" y="5527675"/>
          <p14:tracePt t="80861" x="4222750" y="5746750"/>
          <p14:tracePt t="80877" x="4029075" y="5849938"/>
          <p14:tracePt t="80894" x="3848100" y="5889625"/>
          <p14:tracePt t="80895" x="3732213" y="5889625"/>
          <p14:tracePt t="80910" x="3578225" y="5786438"/>
          <p14:tracePt t="80927" x="3435350" y="5643563"/>
          <p14:tracePt t="80944" x="3332163" y="5553075"/>
          <p14:tracePt t="80960" x="3306763" y="5540375"/>
          <p14:tracePt t="80977" x="3294063" y="5540375"/>
          <p14:tracePt t="82177" x="3370263" y="5475288"/>
          <p14:tracePt t="82182" x="3525838" y="5372100"/>
          <p14:tracePt t="82192" x="3641725" y="5281613"/>
          <p14:tracePt t="82214" x="4003675" y="5140325"/>
          <p14:tracePt t="82226" x="4146550" y="5102225"/>
          <p14:tracePt t="82246" x="4403725" y="5087938"/>
          <p14:tracePt t="82259" x="4506913" y="5087938"/>
          <p14:tracePt t="82276" x="4597400" y="5114925"/>
          <p14:tracePt t="82293" x="4649788" y="5140325"/>
          <p14:tracePt t="82309" x="4687888" y="5178425"/>
          <p14:tracePt t="82326" x="4740275" y="5295900"/>
          <p14:tracePt t="82342" x="4740275" y="5359400"/>
          <p14:tracePt t="82359" x="4740275" y="5424488"/>
          <p14:tracePt t="82376" x="4662488" y="5527675"/>
          <p14:tracePt t="82392" x="4584700" y="5592763"/>
          <p14:tracePt t="82410" x="4325938" y="5683250"/>
          <p14:tracePt t="82425" x="4146550" y="5721350"/>
          <p14:tracePt t="82443" x="3887788" y="5759450"/>
          <p14:tracePt t="82459" x="3732213" y="5759450"/>
          <p14:tracePt t="82475" x="3616325" y="5759450"/>
          <p14:tracePt t="82493" x="3500438" y="5721350"/>
          <p14:tracePt t="82509" x="3487738" y="5708650"/>
          <p14:tracePt t="82526" x="3460750" y="5695950"/>
          <p14:tracePt t="82542" x="3460750" y="5683250"/>
          <p14:tracePt t="82558" x="3460750" y="5670550"/>
          <p14:tracePt t="82575" x="3460750" y="5643563"/>
          <p14:tracePt t="86583" x="3460750" y="5553075"/>
          <p14:tracePt t="86588" x="3460750" y="5411788"/>
          <p14:tracePt t="86595" x="3500438" y="5230813"/>
          <p14:tracePt t="86605" x="3590925" y="4997450"/>
          <p14:tracePt t="86624" x="3810000" y="4649788"/>
          <p14:tracePt t="86639" x="4029075" y="4506913"/>
          <p14:tracePt t="86659" x="4416425" y="4313238"/>
          <p14:tracePt t="86672" x="4597400" y="4235450"/>
          <p14:tracePt t="86688" x="4752975" y="4235450"/>
          <p14:tracePt t="86707" x="4843463" y="4275138"/>
          <p14:tracePt t="86722" x="4881563" y="4300538"/>
          <p14:tracePt t="86739" x="4894263" y="4352925"/>
          <p14:tracePt t="86754" x="4894263" y="4430713"/>
          <p14:tracePt t="86772" x="4765675" y="4637088"/>
          <p14:tracePt t="86774" x="4662488" y="4791075"/>
          <p14:tracePt t="86789" x="4352925" y="5127625"/>
          <p14:tracePt t="86805" x="4159250" y="5268913"/>
          <p14:tracePt t="86822" x="3654425" y="5553075"/>
          <p14:tracePt t="86839" x="3397250" y="5643563"/>
          <p14:tracePt t="86855" x="3203575" y="5695950"/>
          <p14:tracePt t="86857" x="3113088" y="5708650"/>
          <p14:tracePt t="86871" x="3009900" y="5708650"/>
          <p14:tracePt t="87477" x="2841625" y="5734050"/>
          <p14:tracePt t="87482" x="2686050" y="5799138"/>
          <p14:tracePt t="87490" x="2557463" y="5849938"/>
          <p14:tracePt t="87504" x="2389188" y="5927725"/>
          <p14:tracePt t="87521" x="2311400" y="6005513"/>
          <p14:tracePt t="87540" x="2208213" y="6083300"/>
          <p14:tracePt t="87554" x="2157413" y="6148388"/>
          <p14:tracePt t="87572" x="2117725" y="6264275"/>
          <p14:tracePt t="87587" x="2105025" y="6302375"/>
          <p14:tracePt t="87604" x="2105025" y="6342063"/>
          <p14:tracePt t="87621" x="2105025" y="6445250"/>
          <p14:tracePt t="87637" x="2117725" y="6535738"/>
          <p14:tracePt t="87655" x="2130425" y="6626225"/>
          <p14:tracePt t="87670" x="2144713" y="6664325"/>
          <p14:tracePt t="87689" x="2208213" y="6742113"/>
          <p14:tracePt t="87704" x="2247900" y="6805613"/>
          <p14:tracePt t="89155" x="0" y="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أنواع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527156" y="1520865"/>
            <a:ext cx="6098458" cy="4187237"/>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أنواع البيانات من حيث الشكل:</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chemeClr val="accent5">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البيانات المنظمة:</a:t>
            </a:r>
            <a:r>
              <a:rPr lang="ar-EG" sz="2800" u="sng">
                <a:solidFill>
                  <a:schemeClr val="accent5">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a:solidFill>
                <a:schemeClr val="accent5">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1800">
                <a:effectLst/>
                <a:latin typeface="Calibri" panose="020F0502020204030204" pitchFamily="34" charset="0"/>
                <a:ea typeface="Calibri" panose="020F0502020204030204" pitchFamily="34" charset="0"/>
                <a:cs typeface="Simplified Arabic" panose="02020603050405020304" pitchFamily="18" charset="-78"/>
              </a:rPr>
              <a:t>‏</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هى نوع من البيانات التي تتميز بوجود هيكل و تنظيم محدد، يمكن تنظيم هذه البيانات عادة في جداول أو قاعدة بيانات أو مصفوفات محددة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على سبيل المثال: جداول البيانات في برنامج مثل: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Microsoft Excel</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تعتبر أمثلة على البيانات المنظمة حيث يمكن تنظيم البيانات في صفوف وأعمدة محددة.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table with numbers and letters&#10;&#10;Description automatically generated">
            <a:extLst>
              <a:ext uri="{FF2B5EF4-FFF2-40B4-BE49-F238E27FC236}">
                <a16:creationId xmlns:a16="http://schemas.microsoft.com/office/drawing/2014/main" id="{55F46BC4-0FE8-328F-2AE0-C993FC0B478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8400" y="1635679"/>
            <a:ext cx="4980970" cy="4883108"/>
          </a:xfrm>
        </p:spPr>
      </p:pic>
    </p:spTree>
    <p:extLst>
      <p:ext uri="{BB962C8B-B14F-4D97-AF65-F5344CB8AC3E}">
        <p14:creationId xmlns:p14="http://schemas.microsoft.com/office/powerpoint/2010/main" val="2681079350"/>
      </p:ext>
    </p:extLst>
  </p:cSld>
  <p:clrMapOvr>
    <a:masterClrMapping/>
  </p:clrMapOvr>
  <mc:AlternateContent xmlns:mc="http://schemas.openxmlformats.org/markup-compatibility/2006" xmlns:p14="http://schemas.microsoft.com/office/powerpoint/2010/main">
    <mc:Choice Requires="p14">
      <p:transition spd="slow" p14:dur="2000" advTm="83158"/>
    </mc:Choice>
    <mc:Fallback xmlns="">
      <p:transition spd="slow" advTm="83158"/>
    </mc:Fallback>
  </mc:AlternateContent>
  <p:extLst>
    <p:ext uri="{3A86A75C-4F4B-4683-9AE1-C65F6400EC91}">
      <p14:laserTraceLst xmlns:p14="http://schemas.microsoft.com/office/powerpoint/2010/main">
        <p14:tracePtLst>
          <p14:tracePt t="37289" x="4251325" y="6251575"/>
          <p14:tracePt t="37513" x="2595563" y="6689725"/>
          <p14:tracePt t="37520" x="2454275" y="6496050"/>
          <p14:tracePt t="37535" x="2195513" y="6005513"/>
          <p14:tracePt t="37551" x="1898650" y="5256213"/>
          <p14:tracePt t="37569" x="1665288" y="4494213"/>
          <p14:tracePt t="37584" x="1549400" y="3938588"/>
          <p14:tracePt t="37601" x="1524000" y="3694113"/>
          <p14:tracePt t="37603" x="1524000" y="3603625"/>
          <p14:tracePt t="37618" x="1562100" y="3384550"/>
          <p14:tracePt t="37634" x="1652588" y="3228975"/>
          <p14:tracePt t="37652" x="1820863" y="3009900"/>
          <p14:tracePt t="37668" x="1989138" y="2906713"/>
          <p14:tracePt t="37686" x="2286000" y="2841625"/>
          <p14:tracePt t="37701" x="2557463" y="2854325"/>
          <p14:tracePt t="37717" x="2854325" y="2919413"/>
          <p14:tracePt t="37735" x="3176588" y="3022600"/>
          <p14:tracePt t="37750" x="3384550" y="3151188"/>
          <p14:tracePt t="37768" x="3616325" y="3448050"/>
          <p14:tracePt t="37784" x="3668713" y="3641725"/>
          <p14:tracePt t="37800" x="3694113" y="3822700"/>
          <p14:tracePt t="37802" x="3694113" y="3887788"/>
          <p14:tracePt t="37817" x="3654425" y="4029075"/>
          <p14:tracePt t="37834" x="3590925" y="4132263"/>
          <p14:tracePt t="37851" x="3294063" y="4300538"/>
          <p14:tracePt t="37868" x="3060700" y="4403725"/>
          <p14:tracePt t="37886" x="2763838" y="4519613"/>
          <p14:tracePt t="37900" x="2582863" y="4546600"/>
          <p14:tracePt t="37917" x="2479675" y="4559300"/>
          <p14:tracePt t="37919" x="2466975" y="4559300"/>
          <p14:tracePt t="37934" x="2389188" y="4494213"/>
          <p14:tracePt t="37951" x="2351088" y="4340225"/>
          <p14:tracePt t="37967" x="2363788" y="4041775"/>
          <p14:tracePt t="37983" x="2454275" y="3875088"/>
          <p14:tracePt t="38000" x="2544763" y="3771900"/>
          <p14:tracePt t="38003" x="2608263" y="3719513"/>
          <p14:tracePt t="38017" x="2801938" y="3616325"/>
          <p14:tracePt t="38033" x="2982913" y="3563938"/>
          <p14:tracePt t="38051" x="3319463" y="3563938"/>
          <p14:tracePt t="38068" x="3603625" y="3641725"/>
          <p14:tracePt t="49012" x="3538538" y="3641725"/>
          <p14:tracePt t="49019" x="3460750" y="3641725"/>
          <p14:tracePt t="49024" x="3370263" y="3641725"/>
          <p14:tracePt t="49040" x="3279775" y="3641725"/>
          <p14:tracePt t="49057" x="3203575" y="3641725"/>
          <p14:tracePt t="49060" x="3176588" y="3641725"/>
          <p14:tracePt t="49076" x="3100388" y="3641725"/>
          <p14:tracePt t="49092" x="3035300" y="3641725"/>
          <p14:tracePt t="49095" x="2944813" y="3641725"/>
          <p14:tracePt t="49108" x="2738438" y="3641725"/>
          <p14:tracePt t="49123" x="2517775" y="3616325"/>
          <p14:tracePt t="49139" x="2351088" y="3603625"/>
          <p14:tracePt t="49156" x="2220913" y="3603625"/>
          <p14:tracePt t="49173" x="2157413" y="3603625"/>
          <p14:tracePt t="49191" x="2105025" y="3603625"/>
          <p14:tracePt t="49206" x="2092325" y="3603625"/>
          <p14:tracePt t="49224" x="2079625" y="3603625"/>
          <p14:tracePt t="49292" x="2105025" y="3603625"/>
          <p14:tracePt t="49300" x="2220913" y="3603625"/>
          <p14:tracePt t="49307" x="2363788" y="3603625"/>
          <p14:tracePt t="49322" x="2867025" y="3616325"/>
          <p14:tracePt t="49339" x="3344863" y="3551238"/>
          <p14:tracePt t="49356" x="3797300" y="3473450"/>
          <p14:tracePt t="49373" x="4197350" y="3435350"/>
          <p14:tracePt t="49391" x="4572000" y="3409950"/>
          <p14:tracePt t="49406" x="4752975" y="3422650"/>
          <p14:tracePt t="49423" x="4959350" y="3525838"/>
          <p14:tracePt t="49439" x="5011738" y="3538538"/>
          <p14:tracePt t="49456" x="5024438" y="3551238"/>
          <p14:tracePt t="49473" x="5062538" y="3590925"/>
          <p14:tracePt t="49489" x="5062538" y="3629025"/>
          <p14:tracePt t="49507" x="5062538" y="3668713"/>
          <p14:tracePt t="49522" x="5024438" y="3706813"/>
          <p14:tracePt t="49539" x="4972050" y="3771900"/>
          <p14:tracePt t="49541" x="4933950" y="3822700"/>
          <p14:tracePt t="49556" x="4778375" y="3990975"/>
          <p14:tracePt t="49572" x="4624388" y="4119563"/>
          <p14:tracePt t="49590" x="4494213" y="4210050"/>
          <p14:tracePt t="49606" x="4456113" y="4222750"/>
          <p14:tracePt t="49624" x="4365625" y="4222750"/>
          <p14:tracePt t="49639" x="4275138" y="4197350"/>
          <p14:tracePt t="49656" x="4184650" y="4171950"/>
          <p14:tracePt t="49658" x="4159250" y="4159250"/>
          <p14:tracePt t="49673" x="4094163" y="4146550"/>
          <p14:tracePt t="49689" x="4068763" y="4132263"/>
          <p14:tracePt t="49706" x="4029075" y="4119563"/>
          <p14:tracePt t="49733" x="4016375" y="4119563"/>
          <p14:tracePt t="49754" x="4003675" y="4119563"/>
          <p14:tracePt t="49767" x="3990975" y="4119563"/>
          <p14:tracePt t="49790" x="3978275" y="4132263"/>
          <p14:tracePt t="49795" x="3978275" y="4159250"/>
          <p14:tracePt t="49806" x="3951288" y="4184650"/>
          <p14:tracePt t="49823" x="3938588" y="4494213"/>
          <p14:tracePt t="49839" x="3990975" y="4946650"/>
          <p14:tracePt t="50492" x="3900488" y="5037138"/>
          <p14:tracePt t="50497" x="3784600" y="5140325"/>
          <p14:tracePt t="50505" x="3681413" y="5205413"/>
          <p14:tracePt t="50523" x="3500438" y="5386388"/>
          <p14:tracePt t="50525" x="3435350" y="5502275"/>
          <p14:tracePt t="50541" x="3344863" y="5695950"/>
          <p14:tracePt t="50555" x="3294063" y="5927725"/>
          <p14:tracePt t="50573" x="3267075" y="6108700"/>
          <p14:tracePt t="50574" x="3241675" y="6211888"/>
          <p14:tracePt t="50588" x="3216275" y="6405563"/>
          <p14:tracePt t="50605" x="3228975" y="6573838"/>
          <p14:tracePt t="50607" x="3279775" y="6689725"/>
          <p14:tracePt t="50624" x="3357563" y="6845300"/>
          <p14:tracePt t="51732" x="0" y="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أولًا: أنواع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4993908" y="1520865"/>
            <a:ext cx="6867165" cy="6177140"/>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البيانات شبه المنظمة: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تكون ذات هيكل شبه منظم، ولكنها ليس لها بنية بشكل كامل مثل البيانات المنظمة، وتتضمن هذه الفئة مثلا ملفات ال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PDF</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التي تحتوي على نصوص وصور وجداول، ورسائل البريد الإلكتروني، والملفات المضغوطة.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البيانات غير منظمة: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‏هى نوع من البيانات ليس لها هيكل منظم ‏ولا يمكن تنظيمها بسهولة، هذه البيانات وتشمل مجموعة متنوعة من المعلومات غير المرتبة؛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مثل</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 بيانات مواقع التواصل الاجتماعي التي تحتوي على منشورات وتعليقات ووسائط متنوعة، وبيانات مواقع الويب التي تتضمن صفحات ومقالات وروابط، ومقاطع الفيديو والصور والرسوم.</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5" name="Content Placeholder 14" descr="A diagram of data types&#10;&#10;Description automatically generated">
            <a:extLst>
              <a:ext uri="{FF2B5EF4-FFF2-40B4-BE49-F238E27FC236}">
                <a16:creationId xmlns:a16="http://schemas.microsoft.com/office/drawing/2014/main" id="{6A513582-1515-2641-5F35-684D0221FF3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30927" y="1520866"/>
            <a:ext cx="4474885" cy="4997922"/>
          </a:xfrm>
        </p:spPr>
      </p:pic>
    </p:spTree>
    <p:extLst>
      <p:ext uri="{BB962C8B-B14F-4D97-AF65-F5344CB8AC3E}">
        <p14:creationId xmlns:p14="http://schemas.microsoft.com/office/powerpoint/2010/main" val="2571286348"/>
      </p:ext>
    </p:extLst>
  </p:cSld>
  <p:clrMapOvr>
    <a:masterClrMapping/>
  </p:clrMapOvr>
  <mc:AlternateContent xmlns:mc="http://schemas.openxmlformats.org/markup-compatibility/2006" xmlns:p14="http://schemas.microsoft.com/office/powerpoint/2010/main">
    <mc:Choice Requires="p14">
      <p:transition spd="slow" p14:dur="2000" advTm="141779"/>
    </mc:Choice>
    <mc:Fallback xmlns="">
      <p:transition spd="slow" advTm="141779"/>
    </mc:Fallback>
  </mc:AlternateContent>
  <p:extLst>
    <p:ext uri="{3A86A75C-4F4B-4683-9AE1-C65F6400EC91}">
      <p14:laserTraceLst xmlns:p14="http://schemas.microsoft.com/office/powerpoint/2010/main">
        <p14:tracePtLst>
          <p14:tracePt t="93823" x="4276725" y="6232525"/>
          <p14:tracePt t="94060" x="2363788" y="6586538"/>
          <p14:tracePt t="94066" x="2182813" y="6380163"/>
          <p14:tracePt t="94076" x="2054225" y="6199188"/>
          <p14:tracePt t="94096" x="1589088" y="5449888"/>
          <p14:tracePt t="94110" x="1368425" y="5049838"/>
          <p14:tracePt t="94129" x="1123950" y="4637088"/>
          <p14:tracePt t="94143" x="1033463" y="4403725"/>
          <p14:tracePt t="94160" x="1008063" y="4197350"/>
          <p14:tracePt t="94178" x="1071563" y="3784600"/>
          <p14:tracePt t="94193" x="1201738" y="3578225"/>
          <p14:tracePt t="94212" x="1368425" y="3344863"/>
          <p14:tracePt t="94227" x="1524000" y="3267075"/>
          <p14:tracePt t="94243" x="1717675" y="3228975"/>
          <p14:tracePt t="94245" x="1846263" y="3228975"/>
          <p14:tracePt t="94260" x="2039938" y="3228975"/>
          <p14:tracePt t="94277" x="2220913" y="3228975"/>
          <p14:tracePt t="94296" x="2505075" y="3294063"/>
          <p14:tracePt t="94310" x="2647950" y="3344863"/>
          <p14:tracePt t="94329" x="3009900" y="3563938"/>
          <p14:tracePt t="94343" x="3203575" y="3706813"/>
          <p14:tracePt t="94667" x="3138488" y="3641725"/>
          <p14:tracePt t="94674" x="3048000" y="3525838"/>
          <p14:tracePt t="94679" x="2957513" y="3409950"/>
          <p14:tracePt t="94695" x="2816225" y="3216275"/>
          <p14:tracePt t="94710" x="2698750" y="2879725"/>
          <p14:tracePt t="94727" x="2686050" y="2273300"/>
          <p14:tracePt t="94743" x="2763838" y="2014538"/>
          <p14:tracePt t="94763" x="2995613" y="1652588"/>
          <p14:tracePt t="94776" x="3241675" y="1446213"/>
          <p14:tracePt t="94793" x="3629025" y="1330325"/>
          <p14:tracePt t="94811" x="3978275" y="1292225"/>
          <p14:tracePt t="94827" x="4210050" y="1330325"/>
          <p14:tracePt t="94845" x="4443413" y="1485900"/>
          <p14:tracePt t="94860" x="4584700" y="1665288"/>
          <p14:tracePt t="94876" x="4662488" y="1911350"/>
          <p14:tracePt t="94894" x="4662488" y="2441575"/>
          <p14:tracePt t="94909" x="4519613" y="2698750"/>
          <p14:tracePt t="94928" x="4132263" y="3151188"/>
          <p14:tracePt t="94942" x="3784600" y="3460750"/>
          <p14:tracePt t="94961" x="3100388" y="3835400"/>
          <p14:tracePt t="94977" x="2582863" y="4106863"/>
          <p14:tracePt t="94993" x="2273300" y="4197350"/>
          <p14:tracePt t="95011" x="1679575" y="4184650"/>
          <p14:tracePt t="95026" x="1433513" y="4056063"/>
          <p14:tracePt t="95045" x="1292225" y="3951288"/>
          <p14:tracePt t="95059" x="1277938" y="3862388"/>
          <p14:tracePt t="95076" x="1343025" y="3757613"/>
          <p14:tracePt t="95092" x="1446213" y="3668713"/>
          <p14:tracePt t="96360" x="1446213" y="3590925"/>
          <p14:tracePt t="96364" x="1420813" y="3487738"/>
          <p14:tracePt t="96374" x="1382713" y="3357563"/>
          <p14:tracePt t="96394" x="1292225" y="3022600"/>
          <p14:tracePt t="96408" x="1227138" y="2841625"/>
          <p14:tracePt t="96428" x="1187450" y="2711450"/>
          <p14:tracePt t="96442" x="1187450" y="2673350"/>
          <p14:tracePt t="96459" x="1174750" y="2647950"/>
          <p14:tracePt t="96462" x="1174750" y="2635250"/>
          <p14:tracePt t="96523" x="1174750" y="2647950"/>
          <p14:tracePt t="96530" x="1174750" y="2660650"/>
          <p14:tracePt t="96541" x="1187450" y="2686050"/>
          <p14:tracePt t="96559" x="1355725" y="3100388"/>
          <p14:tracePt t="96575" x="1446213" y="3538538"/>
          <p14:tracePt t="96592" x="1420813" y="3938588"/>
          <p14:tracePt t="96608" x="1343025" y="4119563"/>
          <p14:tracePt t="96624" x="1304925" y="4249738"/>
          <p14:tracePt t="96626" x="1277938" y="4325938"/>
          <p14:tracePt t="96641" x="1239838" y="4506913"/>
          <p14:tracePt t="96658" x="1227138" y="4662488"/>
          <p14:tracePt t="96675" x="1187450" y="4830763"/>
          <p14:tracePt t="96691" x="1187450" y="4856163"/>
          <p14:tracePt t="96709" x="1187450" y="4921250"/>
          <p14:tracePt t="96724" x="1201738" y="4959350"/>
          <p14:tracePt t="98692" x="1201738" y="4868863"/>
          <p14:tracePt t="98700" x="1214438" y="4740275"/>
          <p14:tracePt t="98705" x="1227138" y="4584700"/>
          <p14:tracePt t="98726" x="1277938" y="4184650"/>
          <p14:tracePt t="98741" x="1292225" y="3990975"/>
          <p14:tracePt t="98756" x="1304925" y="3848100"/>
          <p14:tracePt t="98775" x="1304925" y="3757613"/>
          <p14:tracePt t="98789" x="1304925" y="3732213"/>
          <p14:tracePt t="98807" x="1304925" y="3719513"/>
          <p14:tracePt t="98863" x="1304925" y="3732213"/>
          <p14:tracePt t="98876" x="1304925" y="3744913"/>
          <p14:tracePt t="98884" x="1304925" y="3784600"/>
          <p14:tracePt t="98890" x="1355725" y="3887788"/>
          <p14:tracePt t="98906" x="1420813" y="4159250"/>
          <p14:tracePt t="98922" x="1485900" y="4506913"/>
          <p14:tracePt t="98941" x="1485900" y="4675188"/>
          <p14:tracePt t="98955" x="1471613" y="4740275"/>
          <p14:tracePt t="101210" x="1524000" y="4572000"/>
          <p14:tracePt t="101217" x="1614488" y="4365625"/>
          <p14:tracePt t="101223" x="1704975" y="4222750"/>
          <p14:tracePt t="101240" x="1820863" y="3965575"/>
          <p14:tracePt t="101253" x="1911350" y="3797300"/>
          <p14:tracePt t="101273" x="2054225" y="3487738"/>
          <p14:tracePt t="101286" x="2170113" y="3332163"/>
          <p14:tracePt t="101303" x="2298700" y="3228975"/>
          <p14:tracePt t="101306" x="2401888" y="3151188"/>
          <p14:tracePt t="101321" x="2582863" y="2995613"/>
          <p14:tracePt t="101336" x="2751138" y="2841625"/>
          <p14:tracePt t="101354" x="2932113" y="2763838"/>
          <p14:tracePt t="101369" x="3073400" y="2751138"/>
          <p14:tracePt t="101386" x="3163888" y="2738438"/>
          <p14:tracePt t="101403" x="3203575" y="2738438"/>
          <p14:tracePt t="101420" x="3241675" y="2751138"/>
          <p14:tracePt t="101438" x="3279775" y="2776538"/>
          <p14:tracePt t="101453" x="3294063" y="2828925"/>
          <p14:tracePt t="101471" x="3306763" y="2970213"/>
          <p14:tracePt t="101486" x="3306763" y="3151188"/>
          <p14:tracePt t="101503" x="3228975" y="3397250"/>
          <p14:tracePt t="101520" x="3125788" y="3706813"/>
          <p14:tracePt t="101536" x="3100388" y="3784600"/>
          <p14:tracePt t="101553" x="3035300" y="3887788"/>
          <p14:tracePt t="101569" x="2982913" y="3951288"/>
          <p14:tracePt t="101586" x="2970213" y="3965575"/>
          <p14:tracePt t="103007" x="2919413" y="4016375"/>
          <p14:tracePt t="103014" x="2879725" y="4081463"/>
          <p14:tracePt t="103020" x="2841625" y="4132263"/>
          <p14:tracePt t="103036" x="2763838" y="4235450"/>
          <p14:tracePt t="103053" x="2608263" y="4456113"/>
          <p14:tracePt t="103056" x="2557463" y="4572000"/>
          <p14:tracePt t="103069" x="2466975" y="4791075"/>
          <p14:tracePt t="103085" x="2427288" y="4921250"/>
          <p14:tracePt t="103105" x="2414588" y="5011738"/>
          <p14:tracePt t="103120" x="2401888" y="5062538"/>
          <p14:tracePt t="103137" x="2401888" y="5114925"/>
          <p14:tracePt t="103152" x="2401888" y="5140325"/>
          <p14:tracePt t="103169" x="2401888" y="5153025"/>
          <p14:tracePt t="103186" x="2401888" y="5165725"/>
          <p14:tracePt t="103201" x="2401888" y="5178425"/>
          <p14:tracePt t="103219" x="2401888" y="5192713"/>
          <p14:tracePt t="103235" x="2401888" y="5205413"/>
          <p14:tracePt t="105755" x="2466975" y="5127625"/>
          <p14:tracePt t="105758" x="2608263" y="4959350"/>
          <p14:tracePt t="105766" x="2738438" y="4791075"/>
          <p14:tracePt t="105783" x="2957513" y="4403725"/>
          <p14:tracePt t="105802" x="3216275" y="4029075"/>
          <p14:tracePt t="105816" x="3500438" y="3797300"/>
          <p14:tracePt t="105832" x="3784600" y="3603625"/>
          <p14:tracePt t="105849" x="4235450" y="3332163"/>
          <p14:tracePt t="105865" x="4481513" y="3241675"/>
          <p14:tracePt t="105882" x="4687888" y="3189288"/>
          <p14:tracePt t="105902" x="4791075" y="3163888"/>
          <p14:tracePt t="105915" x="4868863" y="3163888"/>
          <p14:tracePt t="105917" x="4908550" y="3176588"/>
          <p14:tracePt t="105932" x="4946650" y="3216275"/>
          <p14:tracePt t="105948" x="4997450" y="3267075"/>
          <p14:tracePt t="105965" x="5049838" y="3384550"/>
          <p14:tracePt t="105982" x="5049838" y="3473450"/>
          <p14:tracePt t="105999" x="4984750" y="3757613"/>
          <p14:tracePt t="106015" x="4856163" y="4041775"/>
          <p14:tracePt t="106032" x="4752975" y="4249738"/>
          <p14:tracePt t="106034" x="4687888" y="4340225"/>
          <p14:tracePt t="106049" x="4610100" y="4443413"/>
          <p14:tracePt t="106065" x="4506913" y="4559300"/>
          <p14:tracePt t="106082" x="4352925" y="4700588"/>
          <p14:tracePt t="106098" x="4249738" y="4778375"/>
          <p14:tracePt t="106116" x="4184650" y="4830763"/>
          <p14:tracePt t="106131" x="4171950" y="4830763"/>
          <p14:tracePt t="106148" x="4159250" y="4830763"/>
          <p14:tracePt t="108893" x="4171950" y="4752975"/>
          <p14:tracePt t="108897" x="4262438" y="4572000"/>
          <p14:tracePt t="108914" x="4391025" y="4340225"/>
          <p14:tracePt t="108929" x="4727575" y="3925888"/>
          <p14:tracePt t="108933" x="4803775" y="3810000"/>
          <p14:tracePt t="108947" x="5024438" y="3563938"/>
          <p14:tracePt t="108963" x="5153025" y="3384550"/>
          <p14:tracePt t="108981" x="5243513" y="3228975"/>
          <p14:tracePt t="108995" x="5243513" y="3189288"/>
          <p14:tracePt t="109030" x="5256213" y="3189288"/>
          <p14:tracePt t="109471" x="5178425" y="3203575"/>
          <p14:tracePt t="109477" x="4959350" y="3279775"/>
          <p14:tracePt t="109482" x="4713288" y="3344863"/>
          <p14:tracePt t="109499" x="4159250" y="3384550"/>
          <p14:tracePt t="109513" x="3513138" y="3473450"/>
          <p14:tracePt t="109531" x="2660650" y="3732213"/>
          <p14:tracePt t="109548" x="2054225" y="3978275"/>
          <p14:tracePt t="109562" x="1420813" y="4300538"/>
          <p14:tracePt t="109580" x="762000" y="4624388"/>
          <p14:tracePt t="109595" x="503238" y="4752975"/>
          <p14:tracePt t="109612" x="284163" y="4843463"/>
          <p14:tracePt t="109613" x="231775" y="4881563"/>
          <p14:tracePt t="109629" x="155575" y="4959350"/>
          <p14:tracePt t="109645" x="141288" y="4984750"/>
          <p14:tracePt t="109663" x="141288" y="5024438"/>
          <p14:tracePt t="109678" x="141288" y="5037138"/>
          <p14:tracePt t="109696" x="219075" y="5087938"/>
          <p14:tracePt t="109711" x="400050" y="5165725"/>
          <p14:tracePt t="109729" x="581025" y="5230813"/>
          <p14:tracePt t="109731" x="671513" y="5281613"/>
          <p14:tracePt t="109745" x="827088" y="5437188"/>
          <p14:tracePt t="109762" x="903288" y="5527675"/>
          <p14:tracePt t="109780" x="1046163" y="5643563"/>
          <p14:tracePt t="109795" x="1136650" y="5683250"/>
          <p14:tracePt t="109814" x="1420813" y="5618163"/>
          <p14:tracePt t="109828" x="1704975" y="5295900"/>
          <p14:tracePt t="109845" x="1873250" y="5087938"/>
          <p14:tracePt t="109862" x="1989138" y="4921250"/>
          <p14:tracePt t="109879" x="2014538" y="4803775"/>
          <p14:tracePt t="109897" x="1949450" y="4391025"/>
          <p14:tracePt t="109912" x="1846263" y="4184650"/>
          <p14:tracePt t="109928" x="1717675" y="4056063"/>
          <p14:tracePt t="109930" x="1627188" y="3990975"/>
          <p14:tracePt t="109944" x="1433513" y="3913188"/>
          <p14:tracePt t="109961" x="1304925" y="3875088"/>
          <p14:tracePt t="109978" x="1111250" y="3835400"/>
          <p14:tracePt t="109994" x="981075" y="3835400"/>
          <p14:tracePt t="110011" x="955675" y="3835400"/>
          <p14:tracePt t="110028" x="930275" y="3835400"/>
          <p14:tracePt t="110044" x="917575" y="3835400"/>
          <p14:tracePt t="110061" x="903288" y="3875088"/>
          <p14:tracePt t="110078" x="890588" y="3913188"/>
          <p14:tracePt t="110094" x="890588" y="3925888"/>
          <p14:tracePt t="110689" x="930275" y="4068763"/>
          <p14:tracePt t="110694" x="981075" y="4235450"/>
          <p14:tracePt t="110701" x="1020763" y="4365625"/>
          <p14:tracePt t="110712" x="1033463" y="4443413"/>
          <p14:tracePt t="110731" x="1058863" y="4662488"/>
          <p14:tracePt t="110745" x="1071563" y="4843463"/>
          <p14:tracePt t="110761" x="1071563" y="5011738"/>
          <p14:tracePt t="110764" x="1058863" y="5114925"/>
          <p14:tracePt t="110778" x="1058863" y="5205413"/>
          <p14:tracePt t="110794" x="1058863" y="5230813"/>
          <p14:tracePt t="110812" x="1058863" y="5321300"/>
          <p14:tracePt t="110827" x="1058863" y="5359400"/>
          <p14:tracePt t="110846" x="1071563" y="5437188"/>
          <p14:tracePt t="110860" x="1098550" y="5527675"/>
          <p14:tracePt t="110877" x="1111250" y="5580063"/>
          <p14:tracePt t="110894" x="1123950" y="5630863"/>
          <p14:tracePt t="110910" x="1123950" y="5643563"/>
          <p14:tracePt t="110955" x="1123950" y="5630863"/>
          <p14:tracePt t="110962" x="1123950" y="5592763"/>
          <p14:tracePt t="110969" x="1123950" y="5462588"/>
          <p14:tracePt t="110977" x="1123950" y="5321300"/>
          <p14:tracePt t="110994" x="1084263" y="5049838"/>
          <p14:tracePt t="111011" x="1020763" y="4597400"/>
          <p14:tracePt t="111026" x="981075" y="4325938"/>
          <p14:tracePt t="111044" x="942975" y="3938588"/>
          <p14:tracePt t="111060" x="942975" y="3771900"/>
          <p14:tracePt t="111077" x="942975" y="3538538"/>
          <p14:tracePt t="111093" x="917575" y="3332163"/>
          <p14:tracePt t="111110" x="917575" y="3306763"/>
          <p14:tracePt t="111155" x="903288" y="3306763"/>
          <p14:tracePt t="111196" x="903288" y="3332163"/>
          <p14:tracePt t="111203" x="903288" y="3384550"/>
          <p14:tracePt t="111210" x="917575" y="3487738"/>
          <p14:tracePt t="111227" x="968375" y="3784600"/>
          <p14:tracePt t="111244" x="1058863" y="4275138"/>
          <p14:tracePt t="111260" x="1136650" y="4584700"/>
          <p14:tracePt t="111276" x="1174750" y="4727575"/>
          <p14:tracePt t="111278" x="1201738" y="4803775"/>
          <p14:tracePt t="111293" x="1239838" y="4959350"/>
          <p14:tracePt t="111310" x="1292225" y="5114925"/>
          <p14:tracePt t="111328" x="1317625" y="5399088"/>
          <p14:tracePt t="111343" x="1317625" y="5489575"/>
          <p14:tracePt t="111360" x="1330325" y="5592763"/>
          <p14:tracePt t="111361" x="1330325" y="5618163"/>
          <p14:tracePt t="111377" x="1330325" y="5670550"/>
          <p14:tracePt t="111393" x="1330325" y="5695950"/>
          <p14:tracePt t="111416" x="1317625" y="5695950"/>
          <p14:tracePt t="111437" x="1317625" y="5708650"/>
          <p14:tracePt t="111444" x="1304925" y="5708650"/>
          <p14:tracePt t="112300" x="1304925" y="5424488"/>
          <p14:tracePt t="112304" x="1330325" y="5037138"/>
          <p14:tracePt t="112311" x="1330325" y="4894263"/>
          <p14:tracePt t="112329" x="1330325" y="4818063"/>
          <p14:tracePt t="112344" x="1330325" y="4752975"/>
          <p14:tracePt t="112346" x="1330325" y="4675188"/>
          <p14:tracePt t="112362" x="1330325" y="4416425"/>
          <p14:tracePt t="112376" x="1317625" y="4132263"/>
          <p14:tracePt t="112395" x="1292225" y="3771900"/>
          <p14:tracePt t="112409" x="1277938" y="3563938"/>
          <p14:tracePt t="112426" x="1277938" y="3357563"/>
          <p14:tracePt t="112443" x="1292225" y="3163888"/>
          <p14:tracePt t="112459" x="1304925" y="3138488"/>
          <p14:tracePt t="112476" x="1317625" y="3138488"/>
          <p14:tracePt t="112560" x="1330325" y="3151188"/>
          <p14:tracePt t="112566" x="1330325" y="3163888"/>
          <p14:tracePt t="112576" x="1343025" y="3163888"/>
          <p14:tracePt t="112594" x="1382713" y="3344863"/>
          <p14:tracePt t="112610" x="1382713" y="3460750"/>
          <p14:tracePt t="112626" x="1382713" y="3525838"/>
          <p14:tracePt t="112629" x="1382713" y="3578225"/>
          <p14:tracePt t="112642" x="1382713" y="3641725"/>
          <p14:tracePt t="112659" x="1355725" y="3744913"/>
          <p14:tracePt t="112678" x="1252538" y="4094163"/>
          <p14:tracePt t="112693" x="1174750" y="4262438"/>
          <p14:tracePt t="112711" x="1084263" y="4325938"/>
          <p14:tracePt t="112725" x="1033463" y="4340225"/>
          <p14:tracePt t="112743" x="968375" y="4340225"/>
          <p14:tracePt t="112745" x="942975" y="4340225"/>
          <p14:tracePt t="112759" x="839788" y="4340225"/>
          <p14:tracePt t="112775" x="723900" y="4325938"/>
          <p14:tracePt t="112793" x="671513" y="4313238"/>
          <p14:tracePt t="112809" x="646113" y="4313238"/>
          <p14:tracePt t="112826" x="633413" y="4313238"/>
          <p14:tracePt t="112843" x="620713" y="4300538"/>
          <p14:tracePt t="112859" x="606425" y="4300538"/>
          <p14:tracePt t="112917" x="633413" y="4287838"/>
          <p14:tracePt t="112925" x="696913" y="4287838"/>
          <p14:tracePt t="112930" x="787400" y="4275138"/>
          <p14:tracePt t="112943" x="865188" y="4275138"/>
          <p14:tracePt t="112945" x="930275" y="4275138"/>
          <p14:tracePt t="112960" x="1033463" y="4275138"/>
          <p14:tracePt t="112975" x="1111250" y="4287838"/>
          <p14:tracePt t="112993" x="1187450" y="4313238"/>
          <p14:tracePt t="113008" x="1214438" y="4325938"/>
          <p14:tracePt t="113025" x="1239838" y="4340225"/>
          <p14:tracePt t="113042" x="1252538" y="4352925"/>
          <p14:tracePt t="113059" x="1265238" y="4352925"/>
          <p14:tracePt t="113075" x="1277938" y="4365625"/>
          <p14:tracePt t="113092" x="1277938" y="4378325"/>
          <p14:tracePt t="113130" x="1265238" y="4378325"/>
          <p14:tracePt t="113137" x="1252538" y="4378325"/>
          <p14:tracePt t="113144" x="1227138" y="4378325"/>
          <p14:tracePt t="113158" x="1162050" y="4378325"/>
          <p14:tracePt t="113175" x="1033463" y="4340225"/>
          <p14:tracePt t="113193" x="839788" y="4275138"/>
          <p14:tracePt t="113209" x="736600" y="4210050"/>
          <p14:tracePt t="113226" x="709613" y="4197350"/>
          <p14:tracePt t="113241" x="696913" y="4184650"/>
          <p14:tracePt t="113281" x="696913" y="4171950"/>
          <p14:tracePt t="113309" x="709613" y="4171950"/>
          <p14:tracePt t="113316" x="723900" y="4171950"/>
          <p14:tracePt t="113324" x="749300" y="4171950"/>
          <p14:tracePt t="113342" x="800100" y="4184650"/>
          <p14:tracePt t="113358" x="930275" y="4222750"/>
          <p14:tracePt t="113374" x="1008063" y="4275138"/>
          <p14:tracePt t="113393" x="1071563" y="4325938"/>
          <p14:tracePt t="113408" x="1098550" y="4352925"/>
          <p14:tracePt t="113425" x="1111250" y="4365625"/>
          <p14:tracePt t="113427" x="1123950" y="4391025"/>
          <p14:tracePt t="113441" x="1149350" y="4430713"/>
          <p14:tracePt t="113458" x="1149350" y="4468813"/>
          <p14:tracePt t="113476" x="1149350" y="4533900"/>
          <p14:tracePt t="113491" x="1111250" y="4649788"/>
          <p14:tracePt t="113509" x="1008063" y="4868863"/>
          <p14:tracePt t="113525" x="930275" y="4984750"/>
          <p14:tracePt t="113541" x="877888" y="5127625"/>
          <p14:tracePt t="113544" x="852488" y="5153025"/>
          <p14:tracePt t="113559" x="827088" y="5205413"/>
          <p14:tracePt t="113576" x="814388" y="5218113"/>
          <p14:tracePt t="113591" x="787400" y="5243513"/>
          <p14:tracePt t="113609" x="774700" y="5256213"/>
          <p14:tracePt t="113639" x="762000" y="5256213"/>
          <p14:tracePt t="113667" x="749300" y="5256213"/>
          <p14:tracePt t="113675" x="749300" y="5218113"/>
          <p14:tracePt t="113680" x="736600" y="5153025"/>
          <p14:tracePt t="113691" x="736600" y="5011738"/>
          <p14:tracePt t="113709" x="736600" y="4624388"/>
          <p14:tracePt t="113725" x="736600" y="4494213"/>
          <p14:tracePt t="113741" x="736600" y="4378325"/>
          <p14:tracePt t="113743" x="749300" y="4313238"/>
          <p14:tracePt t="113757" x="774700" y="4184650"/>
          <p14:tracePt t="113774" x="774700" y="4119563"/>
          <p14:tracePt t="113791" x="774700" y="4068763"/>
          <p14:tracePt t="113807" x="774700" y="4056063"/>
          <p14:tracePt t="113825" x="774700" y="4016375"/>
          <p14:tracePt t="113842" x="762000" y="3978275"/>
          <p14:tracePt t="113858" x="762000" y="3951288"/>
          <p14:tracePt t="113860" x="749300" y="3951288"/>
          <p14:tracePt t="113874" x="749300" y="3938588"/>
          <p14:tracePt t="113901" x="749300" y="3925888"/>
          <p14:tracePt t="113935" x="762000" y="3925888"/>
          <p14:tracePt t="113949" x="774700" y="3925888"/>
          <p14:tracePt t="113956" x="774700" y="3938588"/>
          <p14:tracePt t="113962" x="787400" y="3951288"/>
          <p14:tracePt t="113974" x="800100" y="3965575"/>
          <p14:tracePt t="113992" x="852488" y="4041775"/>
          <p14:tracePt t="114007" x="917575" y="4146550"/>
          <p14:tracePt t="114026" x="968375" y="4222750"/>
          <p14:tracePt t="114041" x="1008063" y="4262438"/>
          <p14:tracePt t="114058" x="1020763" y="4313238"/>
          <p14:tracePt t="114060" x="1033463" y="4340225"/>
          <p14:tracePt t="114074" x="1046163" y="4391025"/>
          <p14:tracePt t="114091" x="1046163" y="4430713"/>
          <p14:tracePt t="114109" x="1046163" y="4506913"/>
          <p14:tracePt t="114124" x="1020763" y="4610100"/>
          <p14:tracePt t="114143" x="993775" y="4765675"/>
          <p14:tracePt t="114157" x="968375" y="4908550"/>
          <p14:tracePt t="114174" x="942975" y="4984750"/>
          <p14:tracePt t="114190" x="930275" y="5049838"/>
          <p14:tracePt t="114207" x="930275" y="5062538"/>
          <p14:tracePt t="114225" x="917575" y="5075238"/>
          <p14:tracePt t="114241" x="917575" y="5087938"/>
          <p14:tracePt t="114265" x="903288" y="5087938"/>
          <p14:tracePt t="114275" x="890588" y="5087938"/>
          <p14:tracePt t="114908" x="890588" y="4818063"/>
          <p14:tracePt t="114913" x="890588" y="4662488"/>
          <p14:tracePt t="114923" x="890588" y="4559300"/>
          <p14:tracePt t="114942" x="890588" y="4340225"/>
          <p14:tracePt t="114957" x="890588" y="4146550"/>
          <p14:tracePt t="114976" x="890588" y="4016375"/>
          <p14:tracePt t="114990" x="890588" y="3965575"/>
          <p14:tracePt t="115008" x="890588" y="3925888"/>
          <p14:tracePt t="115010" x="890588" y="3913188"/>
          <p14:tracePt t="115025" x="890588" y="3862388"/>
          <p14:tracePt t="115040" x="890588" y="3835400"/>
          <p14:tracePt t="115132" x="890588" y="3848100"/>
          <p14:tracePt t="115141" x="890588" y="3862388"/>
          <p14:tracePt t="115146" x="890588" y="3875088"/>
          <p14:tracePt t="115156" x="890588" y="3900488"/>
          <p14:tracePt t="115173" x="890588" y="3951288"/>
          <p14:tracePt t="115175" x="890588" y="3990975"/>
          <p14:tracePt t="115190" x="877888" y="4094163"/>
          <p14:tracePt t="115206" x="865188" y="4171950"/>
          <p14:tracePt t="115224" x="852488" y="4235450"/>
          <p14:tracePt t="115241" x="852488" y="4300538"/>
          <p14:tracePt t="115259" x="814388" y="4391025"/>
          <p14:tracePt t="115273" x="800100" y="4443413"/>
          <p14:tracePt t="115292" x="774700" y="4506913"/>
          <p14:tracePt t="115306" x="774700" y="4533900"/>
          <p14:tracePt t="115323" x="774700" y="4546600"/>
          <p14:tracePt t="115340" x="762000" y="4559300"/>
          <p14:tracePt t="115357" x="762000" y="4584700"/>
          <p14:tracePt t="115374" x="762000" y="4610100"/>
          <p14:tracePt t="115389" x="762000" y="4649788"/>
          <p14:tracePt t="115406" x="774700" y="4687888"/>
          <p14:tracePt t="115409" x="800100" y="4713288"/>
          <p14:tracePt t="115423" x="839788" y="4752975"/>
          <p14:tracePt t="115440" x="865188" y="4778375"/>
          <p14:tracePt t="115457" x="917575" y="4818063"/>
          <p14:tracePt t="115473" x="930275" y="4843463"/>
          <p14:tracePt t="115490" x="942975" y="4881563"/>
          <p14:tracePt t="115491" x="942975" y="4921250"/>
          <p14:tracePt t="115506" x="942975" y="4997450"/>
          <p14:tracePt t="115933" x="1162050" y="4687888"/>
          <p14:tracePt t="115938" x="1368425" y="4403725"/>
          <p14:tracePt t="115945" x="1498600" y="4300538"/>
          <p14:tracePt t="115956" x="1627188" y="4184650"/>
          <p14:tracePt t="115963" x="1743075" y="4106863"/>
          <p14:tracePt t="115973" x="1949450" y="3951288"/>
          <p14:tracePt t="115992" x="2157413" y="3822700"/>
          <p14:tracePt t="115995" x="2260600" y="3757613"/>
          <p14:tracePt t="116005" x="2311400" y="3732213"/>
          <p14:tracePt t="116006" x="2338388" y="3719513"/>
          <p14:tracePt t="116022" x="2389188" y="3719513"/>
          <p14:tracePt t="116039" x="2427288" y="3719513"/>
          <p14:tracePt t="116055" x="2466975" y="3706813"/>
          <p14:tracePt t="116072" x="2505075" y="3719513"/>
          <p14:tracePt t="116089" x="2557463" y="3771900"/>
          <p14:tracePt t="116090" x="2582863" y="3784600"/>
          <p14:tracePt t="116105" x="2635250" y="3848100"/>
          <p14:tracePt t="116122" x="2698750" y="3925888"/>
          <p14:tracePt t="116124" x="2725738" y="4003675"/>
          <p14:tracePt t="116139" x="2776538" y="4146550"/>
          <p14:tracePt t="116155" x="2789238" y="4287838"/>
          <p14:tracePt t="116172" x="2789238" y="4443413"/>
          <p14:tracePt t="116188" x="2763838" y="4533900"/>
          <p14:tracePt t="116205" x="2698750" y="4597400"/>
          <p14:tracePt t="116207" x="2673350" y="4624388"/>
          <p14:tracePt t="116222" x="2532063" y="4740275"/>
          <p14:tracePt t="116238" x="2401888" y="4803775"/>
          <p14:tracePt t="116255" x="2298700" y="4856163"/>
          <p14:tracePt t="116271" x="2220913" y="4856163"/>
          <p14:tracePt t="116290" x="2170113" y="4856163"/>
          <p14:tracePt t="116305" x="2130425" y="4803775"/>
          <p14:tracePt t="116322" x="2130425" y="4687888"/>
          <p14:tracePt t="116324" x="2130425" y="4610100"/>
          <p14:tracePt t="116338" x="2195513" y="4468813"/>
          <p14:tracePt t="116355" x="2311400" y="4365625"/>
          <p14:tracePt t="116373" x="2582863" y="4184650"/>
          <p14:tracePt t="116388" x="2673350" y="4159250"/>
          <p14:tracePt t="116406" x="2801938" y="4171950"/>
          <p14:tracePt t="116422" x="2841625" y="4197350"/>
          <p14:tracePt t="116439" x="2867025" y="4222750"/>
          <p14:tracePt t="117991" x="2841625" y="4235450"/>
          <p14:tracePt t="117997" x="2776538" y="4235450"/>
          <p14:tracePt t="118005" x="2686050" y="4262438"/>
          <p14:tracePt t="118021" x="2479675" y="4340225"/>
          <p14:tracePt t="118039" x="2195513" y="4533900"/>
          <p14:tracePt t="118054" x="2066925" y="4700588"/>
          <p14:tracePt t="118073" x="1898650" y="4908550"/>
          <p14:tracePt t="118087" x="1846263" y="4984750"/>
          <p14:tracePt t="118104" x="1808163" y="5049838"/>
          <p14:tracePt t="118120" x="1782763" y="5268913"/>
          <p14:tracePt t="118137" x="1808163" y="5489575"/>
          <p14:tracePt t="118155" x="1885950" y="5618163"/>
          <p14:tracePt t="118170" x="1949450" y="5683250"/>
          <p14:tracePt t="118187" x="2054225" y="5773738"/>
          <p14:tracePt t="118190" x="2105025" y="5811838"/>
          <p14:tracePt t="118204" x="2220913" y="5902325"/>
          <p14:tracePt t="118220" x="2401888" y="5992813"/>
          <p14:tracePt t="118238" x="2763838" y="6096000"/>
          <p14:tracePt t="118253" x="2970213" y="6121400"/>
          <p14:tracePt t="118272" x="3176588" y="6121400"/>
          <p14:tracePt t="118286" x="3228975" y="6108700"/>
          <p14:tracePt t="118303" x="3267075" y="6070600"/>
          <p14:tracePt t="118321" x="3319463" y="6005513"/>
          <p14:tracePt t="118336" x="3332163" y="5940425"/>
          <p14:tracePt t="118354" x="3332163" y="5824538"/>
          <p14:tracePt t="118370" x="3294063" y="5734050"/>
          <p14:tracePt t="118387" x="3189288" y="5565775"/>
          <p14:tracePt t="118389" x="3151188" y="5475288"/>
          <p14:tracePt t="118404" x="2995613" y="5218113"/>
          <p14:tracePt t="118420" x="2879725" y="5102225"/>
          <p14:tracePt t="118437" x="2789238" y="5062538"/>
          <p14:tracePt t="118453" x="2660650" y="5037138"/>
          <p14:tracePt t="118471" x="2544763" y="5037138"/>
          <p14:tracePt t="118486" x="2466975" y="5037138"/>
          <p14:tracePt t="118506" x="2286000" y="5153025"/>
          <p14:tracePt t="118520" x="2233613" y="5205413"/>
          <p14:tracePt t="118536" x="2220913" y="5243513"/>
          <p14:tracePt t="118556" x="2182813" y="5346700"/>
          <p14:tracePt t="118570" x="2182813" y="5449888"/>
          <p14:tracePt t="118588" x="2247900" y="5580063"/>
          <p14:tracePt t="118603" x="2338388" y="5670550"/>
          <p14:tracePt t="118620" x="2466975" y="5759450"/>
          <p14:tracePt t="118622" x="2557463" y="5786438"/>
          <p14:tracePt t="118637" x="2622550" y="5811838"/>
          <p14:tracePt t="118652" x="2686050" y="5811838"/>
          <p14:tracePt t="118670" x="2763838" y="5811838"/>
          <p14:tracePt t="118686" x="2789238" y="5811838"/>
          <p14:tracePt t="118703" x="2801938" y="5811838"/>
          <p14:tracePt t="118719" x="2828925" y="5811838"/>
          <p14:tracePt t="118736" x="2841625" y="5811838"/>
          <p14:tracePt t="118753" x="2854325" y="5811838"/>
          <p14:tracePt t="118780" x="2854325" y="5824538"/>
          <p14:tracePt t="118802" x="2854325" y="5837238"/>
          <p14:tracePt t="118808" x="2854325" y="5849938"/>
          <p14:tracePt t="118819" x="2854325" y="5864225"/>
          <p14:tracePt t="118836" x="2841625" y="5902325"/>
          <p14:tracePt t="118852" x="2776538" y="5954713"/>
          <p14:tracePt t="118870" x="2517775" y="6096000"/>
          <p14:tracePt t="118886" x="2247900" y="6199188"/>
          <p14:tracePt t="118902" x="2079625" y="6199188"/>
          <p14:tracePt t="118904" x="2027238" y="6148388"/>
          <p14:tracePt t="118919" x="1963738" y="6096000"/>
          <p14:tracePt t="118936" x="1898650" y="6005513"/>
          <p14:tracePt t="118953" x="1846263" y="5889625"/>
          <p14:tracePt t="118969" x="1833563" y="5759450"/>
          <p14:tracePt t="118988" x="1846263" y="5618163"/>
          <p14:tracePt t="119002" x="1898650" y="5502275"/>
          <p14:tracePt t="119019" x="2027238" y="5346700"/>
          <p14:tracePt t="119036" x="2260600" y="5127625"/>
          <p14:tracePt t="119053" x="2505075" y="5011738"/>
          <p14:tracePt t="119071" x="2801938" y="4933950"/>
          <p14:tracePt t="119086" x="2906713" y="4921250"/>
          <p14:tracePt t="119102" x="3022600" y="4921250"/>
          <p14:tracePt t="119119" x="3138488" y="4972050"/>
          <p14:tracePt t="119135" x="3203575" y="5049838"/>
          <p14:tracePt t="119154" x="3267075" y="5205413"/>
          <p14:tracePt t="119169" x="3267075" y="5334000"/>
          <p14:tracePt t="119186" x="3216275" y="5592763"/>
          <p14:tracePt t="119202" x="3125788" y="5721350"/>
          <p14:tracePt t="119219" x="3060700" y="5824538"/>
          <p14:tracePt t="119236" x="2841625" y="5967413"/>
          <p14:tracePt t="119252" x="2686050" y="6018213"/>
          <p14:tracePt t="119270" x="2427288" y="6018213"/>
          <p14:tracePt t="119285" x="2286000" y="5954713"/>
          <p14:tracePt t="119303" x="2105025" y="5876925"/>
          <p14:tracePt t="119319" x="2027238" y="5837238"/>
          <p14:tracePt t="119335" x="1963738" y="5773738"/>
          <p14:tracePt t="119353" x="1873250" y="5630863"/>
          <p14:tracePt t="119369" x="1833563" y="5462588"/>
          <p14:tracePt t="119386" x="1846263" y="5153025"/>
          <p14:tracePt t="119402" x="1911350" y="5011738"/>
          <p14:tracePt t="119419" x="1976438" y="4946650"/>
          <p14:tracePt t="119421" x="2039938" y="4908550"/>
          <p14:tracePt t="119435" x="2220913" y="4818063"/>
          <p14:tracePt t="119452" x="2441575" y="4752975"/>
          <p14:tracePt t="119469" x="2698750" y="4687888"/>
          <p14:tracePt t="119485" x="2816225" y="4675188"/>
          <p14:tracePt t="119502" x="2879725" y="4675188"/>
          <p14:tracePt t="119504" x="2919413" y="4687888"/>
          <p14:tracePt t="119519" x="2995613" y="4727575"/>
          <p14:tracePt t="119535" x="3086100" y="4778375"/>
          <p14:tracePt t="119553" x="3203575" y="4908550"/>
          <p14:tracePt t="119569" x="3254375" y="5024438"/>
          <p14:tracePt t="119586" x="3267075" y="5178425"/>
          <p14:tracePt t="119602" x="3203575" y="5346700"/>
          <p14:tracePt t="119619" x="3125788" y="5449888"/>
          <p14:tracePt t="119620" x="3048000" y="5527675"/>
          <p14:tracePt t="119635" x="2919413" y="5630863"/>
          <p14:tracePt t="119652" x="2738438" y="5695950"/>
          <p14:tracePt t="119669" x="2389188" y="5746750"/>
          <p14:tracePt t="119685" x="2170113" y="5708650"/>
          <p14:tracePt t="119703" x="1976438" y="5411788"/>
          <p14:tracePt t="119719" x="1911350" y="5178425"/>
          <p14:tracePt t="119735" x="1911350" y="5075238"/>
          <p14:tracePt t="120235" x="1924050" y="4984750"/>
          <p14:tracePt t="120239" x="1936750" y="4908550"/>
          <p14:tracePt t="120253" x="1963738" y="4818063"/>
          <p14:tracePt t="120254" x="2001838" y="4727575"/>
          <p14:tracePt t="120269" x="2130425" y="4506913"/>
          <p14:tracePt t="120285" x="2286000" y="4365625"/>
          <p14:tracePt t="120304" x="2544763" y="4184650"/>
          <p14:tracePt t="120319" x="2698750" y="4132263"/>
          <p14:tracePt t="120335" x="2816225" y="4094163"/>
          <p14:tracePt t="120336" x="2867025" y="4094163"/>
          <p14:tracePt t="120352" x="2944813" y="4094163"/>
          <p14:tracePt t="120368" x="3009900" y="4106863"/>
          <p14:tracePt t="120386" x="3073400" y="4146550"/>
          <p14:tracePt t="120401" x="3113088" y="4197350"/>
          <p14:tracePt t="120419" x="3176588" y="4378325"/>
          <p14:tracePt t="120435" x="3176588" y="4559300"/>
          <p14:tracePt t="120451" x="3113088" y="4765675"/>
          <p14:tracePt t="120454" x="3073400" y="4868863"/>
          <p14:tracePt t="120468" x="2932113" y="5062538"/>
          <p14:tracePt t="120485" x="2801938" y="5178425"/>
          <p14:tracePt t="120503" x="2532063" y="5346700"/>
          <p14:tracePt t="120518" x="2324100" y="5411788"/>
          <p14:tracePt t="120536" x="2105025" y="5386388"/>
          <p14:tracePt t="120551" x="1989138" y="5321300"/>
          <p14:tracePt t="120570" x="1885950" y="5268913"/>
          <p14:tracePt t="120585" x="1873250" y="5268913"/>
          <p14:tracePt t="120601" x="1846263" y="5230813"/>
          <p14:tracePt t="120619" x="1846263" y="5127625"/>
          <p14:tracePt t="120634" x="1846263" y="5062538"/>
          <p14:tracePt t="120652" x="1924050" y="4843463"/>
          <p14:tracePt t="120669" x="2054225" y="4713288"/>
          <p14:tracePt t="120684" x="2324100" y="4584700"/>
          <p14:tracePt t="122175" x="2466975" y="4559300"/>
          <p14:tracePt t="122182" x="2635250" y="4546600"/>
          <p14:tracePt t="122187" x="2763838" y="4519613"/>
          <p14:tracePt t="122202" x="2982913" y="4506913"/>
          <p14:tracePt t="122217" x="3125788" y="4546600"/>
          <p14:tracePt t="122233" x="3228975" y="4572000"/>
          <p14:tracePt t="122237" x="3254375" y="4597400"/>
          <p14:tracePt t="122251" x="3319463" y="4649788"/>
          <p14:tracePt t="122266" x="3384550" y="4752975"/>
          <p14:tracePt t="122285" x="3409950" y="4908550"/>
          <p14:tracePt t="122299" x="3384550" y="5102225"/>
          <p14:tracePt t="122316" x="3279775" y="5565775"/>
          <p14:tracePt t="122332" x="3100388" y="5837238"/>
          <p14:tracePt t="122349" x="2932113" y="6005513"/>
          <p14:tracePt t="122367" x="2686050" y="6148388"/>
          <p14:tracePt t="122383" x="2570163" y="6186488"/>
          <p14:tracePt t="122399" x="2479675" y="6173788"/>
          <p14:tracePt t="122416" x="2338388" y="6057900"/>
          <p14:tracePt t="122433" x="2298700" y="6030913"/>
          <p14:tracePt t="122450" x="2247900" y="5967413"/>
          <p14:tracePt t="122466" x="2208213" y="5889625"/>
          <p14:tracePt t="122483" x="2170113" y="5746750"/>
          <p14:tracePt t="122499" x="2144713" y="5683250"/>
          <p14:tracePt t="122516" x="2144713" y="5630863"/>
          <p14:tracePt t="122532" x="2208213" y="5502275"/>
          <p14:tracePt t="122549" x="2338388" y="5386388"/>
          <p14:tracePt t="122566" x="2595563" y="5281613"/>
          <p14:tracePt t="122582" x="2738438" y="5218113"/>
          <p14:tracePt t="122600" x="2867025" y="5205413"/>
          <p14:tracePt t="122616" x="2919413" y="5218113"/>
          <p14:tracePt t="122632" x="2957513" y="5256213"/>
          <p14:tracePt t="122649" x="3009900" y="5334000"/>
          <p14:tracePt t="122665" x="3022600" y="5372100"/>
          <p14:tracePt t="122684" x="3048000" y="5656263"/>
          <p14:tracePt t="122699" x="2982913" y="5824538"/>
          <p14:tracePt t="122716" x="2906713" y="5954713"/>
          <p14:tracePt t="122717" x="2879725" y="5992813"/>
          <p14:tracePt t="122732" x="2763838" y="6096000"/>
          <p14:tracePt t="122749" x="2635250" y="6148388"/>
          <p14:tracePt t="122766" x="2517775" y="6161088"/>
          <p14:tracePt t="122782" x="2427288" y="6121400"/>
          <p14:tracePt t="122800" x="2351088" y="6070600"/>
          <p14:tracePt t="122815" x="2311400" y="6030913"/>
          <p14:tracePt t="122832" x="2247900" y="5954713"/>
          <p14:tracePt t="122834" x="2220913" y="5849938"/>
          <p14:tracePt t="122849" x="2182813" y="5656263"/>
          <p14:tracePt t="122865" x="2182813" y="5540375"/>
          <p14:tracePt t="122884" x="2195513" y="5372100"/>
          <p14:tracePt t="122899" x="2247900" y="5321300"/>
          <p14:tracePt t="122915" x="2286000" y="5281613"/>
          <p14:tracePt t="122917" x="2324100" y="5256213"/>
          <p14:tracePt t="122932" x="2376488" y="5218113"/>
          <p14:tracePt t="122949" x="2441575" y="5165725"/>
          <p14:tracePt t="122965" x="2582863" y="5127625"/>
          <p14:tracePt t="122982" x="2711450" y="5127625"/>
          <p14:tracePt t="123000" x="2879725" y="5205413"/>
          <p14:tracePt t="123015" x="2970213" y="5268913"/>
          <p14:tracePt t="123032" x="3035300" y="5334000"/>
          <p14:tracePt t="123034" x="3035300" y="5359400"/>
          <p14:tracePt t="123049" x="3060700" y="5437188"/>
          <p14:tracePt t="123065" x="3060700" y="5618163"/>
          <p14:tracePt t="123083" x="2970213" y="5824538"/>
          <p14:tracePt t="123099" x="2906713" y="5876925"/>
          <p14:tracePt t="123116" x="2711450" y="5954713"/>
          <p14:tracePt t="123132" x="2595563" y="5967413"/>
          <p14:tracePt t="123149" x="2427288" y="5915025"/>
          <p14:tracePt t="123165" x="2298700" y="5824538"/>
          <p14:tracePt t="123182" x="2182813" y="5708650"/>
          <p14:tracePt t="123200" x="2092325" y="5540375"/>
          <p14:tracePt t="123215" x="2066925" y="5372100"/>
          <p14:tracePt t="123232" x="2079625" y="5256213"/>
          <p14:tracePt t="123234" x="2144713" y="5153025"/>
          <p14:tracePt t="123248" x="2324100" y="4946650"/>
          <p14:tracePt t="123265" x="2673350" y="4752975"/>
          <p14:tracePt t="123771" x="2738438" y="4572000"/>
          <p14:tracePt t="123777" x="2879725" y="4300538"/>
          <p14:tracePt t="123784" x="2982913" y="4159250"/>
          <p14:tracePt t="123801" x="3203575" y="3862388"/>
          <p14:tracePt t="123815" x="3500438" y="3590925"/>
          <p14:tracePt t="123835" x="3990975" y="3344863"/>
          <p14:tracePt t="123848" x="4210050" y="3254375"/>
          <p14:tracePt t="123865" x="4325938" y="3189288"/>
          <p14:tracePt t="123867" x="4391025" y="3189288"/>
          <p14:tracePt t="123881" x="4481513" y="3189288"/>
          <p14:tracePt t="123898" x="4546600" y="3216275"/>
          <p14:tracePt t="123915" x="4610100" y="3279775"/>
          <p14:tracePt t="123931" x="4649788" y="3332163"/>
          <p14:tracePt t="123948" x="4700588" y="3435350"/>
          <p14:tracePt t="123949" x="4727575" y="3460750"/>
          <p14:tracePt t="123964" x="4778375" y="3603625"/>
          <p14:tracePt t="123981" x="4818063" y="3719513"/>
          <p14:tracePt t="123997" x="4791075" y="3978275"/>
          <p14:tracePt t="124014" x="4713288" y="4119563"/>
          <p14:tracePt t="124031" x="4584700" y="4287838"/>
          <p14:tracePt t="124047" x="4494213" y="4378325"/>
          <p14:tracePt t="124064" x="4300538" y="4559300"/>
          <p14:tracePt t="124065" x="4210050" y="4637088"/>
          <p14:tracePt t="124081" x="4003675" y="4752975"/>
          <p14:tracePt t="124097" x="3925888" y="4803775"/>
          <p14:tracePt t="124114" x="3862388" y="4818063"/>
          <p14:tracePt t="124131" x="3835400" y="4818063"/>
          <p14:tracePt t="124147" x="3822700" y="4818063"/>
          <p14:tracePt t="124950" x="3887788" y="4778375"/>
          <p14:tracePt t="124954" x="3965575" y="4727575"/>
          <p14:tracePt t="124963" x="4056063" y="4662488"/>
          <p14:tracePt t="124982" x="4365625" y="4584700"/>
          <p14:tracePt t="124997" x="4546600" y="4572000"/>
          <p14:tracePt t="125016" x="4687888" y="4572000"/>
          <p14:tracePt t="125032" x="4765675" y="4597400"/>
          <p14:tracePt t="125047" x="4830763" y="4649788"/>
          <p14:tracePt t="125067" x="4908550" y="4727575"/>
          <p14:tracePt t="125080" x="4933950" y="4765675"/>
          <p14:tracePt t="125097" x="4946650" y="4830763"/>
          <p14:tracePt t="125098" x="4959350" y="4894263"/>
          <p14:tracePt t="125114" x="4933950" y="5075238"/>
          <p14:tracePt t="125130" x="4868863" y="5230813"/>
          <p14:tracePt t="125134" x="4830763" y="5281613"/>
          <p14:tracePt t="125149" x="4752975" y="5386388"/>
          <p14:tracePt t="125163" x="4610100" y="5449888"/>
          <p14:tracePt t="125181" x="4325938" y="5540375"/>
          <p14:tracePt t="125196" x="4146550" y="5553075"/>
          <p14:tracePt t="125213" x="4041775" y="5553075"/>
          <p14:tracePt t="125215" x="4003675" y="5553075"/>
          <p14:tracePt t="125230" x="3965575" y="5540375"/>
          <p14:tracePt t="125246" x="3938588" y="5527675"/>
          <p14:tracePt t="125264" x="3913188" y="5514975"/>
          <p14:tracePt t="125280" x="3900488" y="5514975"/>
          <p14:tracePt t="125297" x="3875088" y="5502275"/>
          <p14:tracePt t="125339" x="3875088" y="5475288"/>
          <p14:tracePt t="125346" x="3951288" y="5437188"/>
          <p14:tracePt t="125352" x="4068763" y="5386388"/>
          <p14:tracePt t="125363" x="4287838" y="5334000"/>
          <p14:tracePt t="125381" x="4894263" y="5295900"/>
          <p14:tracePt t="125396" x="5037138" y="5321300"/>
          <p14:tracePt t="125413" x="5127625" y="5334000"/>
          <p14:tracePt t="125414" x="5153025" y="5359400"/>
          <p14:tracePt t="125430" x="5192713" y="5399088"/>
          <p14:tracePt t="125446" x="5230813" y="5424488"/>
          <p14:tracePt t="125463" x="5243513" y="5489575"/>
          <p14:tracePt t="125479" x="5243513" y="5527675"/>
          <p14:tracePt t="125496" x="5230813" y="5540375"/>
          <p14:tracePt t="125497" x="5230813" y="5565775"/>
          <p14:tracePt t="125513" x="5192713" y="5605463"/>
          <p14:tracePt t="125530" x="5153025" y="5656263"/>
          <p14:tracePt t="125532" x="5114925" y="5683250"/>
          <p14:tracePt t="125546" x="4908550" y="5759450"/>
          <p14:tracePt t="125563" x="4662488" y="5799138"/>
          <p14:tracePt t="125580" x="4235450" y="5773738"/>
          <p14:tracePt t="125596" x="4029075" y="5708650"/>
          <p14:tracePt t="125613" x="3887788" y="5592763"/>
          <p14:tracePt t="125615" x="3822700" y="5540375"/>
          <p14:tracePt t="125630" x="3732213" y="5411788"/>
          <p14:tracePt t="125646" x="3681413" y="5334000"/>
          <p14:tracePt t="125663" x="3668713" y="5218113"/>
          <p14:tracePt t="125679" x="3668713" y="5102225"/>
          <p14:tracePt t="125697" x="3913188" y="4713288"/>
          <p14:tracePt t="125713" x="4159250" y="4416425"/>
          <p14:tracePt t="125729" x="4365625" y="4262438"/>
          <p14:tracePt t="125746" x="4649788" y="4184650"/>
          <p14:tracePt t="125762" x="4765675" y="4184650"/>
          <p14:tracePt t="125780" x="4803775" y="4184650"/>
          <p14:tracePt t="125796" x="4830763" y="4210050"/>
          <p14:tracePt t="125813" x="4881563" y="4313238"/>
          <p14:tracePt t="125829" x="4921250" y="4416425"/>
          <p14:tracePt t="125846" x="4933950" y="4468813"/>
          <p14:tracePt t="125862" x="4933950" y="4597400"/>
          <p14:tracePt t="125879" x="4908550" y="4803775"/>
          <p14:tracePt t="125896" x="4818063" y="5011738"/>
          <p14:tracePt t="125912" x="4740275" y="5087938"/>
          <p14:tracePt t="125929" x="4610100" y="5165725"/>
          <p14:tracePt t="125930" x="4519613" y="5205413"/>
          <p14:tracePt t="125946" x="4352925" y="5268913"/>
          <p14:tracePt t="125962" x="4235450" y="5295900"/>
          <p14:tracePt t="125979" x="4146550" y="5295900"/>
          <p14:tracePt t="125996" x="4081463" y="5295900"/>
          <p14:tracePt t="126016" x="4041775" y="5256213"/>
          <p14:tracePt t="126017" x="4016375" y="5230813"/>
          <p14:tracePt t="126029" x="3978275" y="5140325"/>
          <p14:tracePt t="126847" x="3965575" y="5114925"/>
          <p14:tracePt t="126854" x="3965575" y="5037138"/>
          <p14:tracePt t="126862" x="3951288" y="4972050"/>
          <p14:tracePt t="126879" x="3978275" y="4752975"/>
          <p14:tracePt t="126882" x="3990975" y="4649788"/>
          <p14:tracePt t="126896" x="4081463" y="4352925"/>
          <p14:tracePt t="126914" x="4352925" y="3757613"/>
          <p14:tracePt t="126916" x="4430713" y="3668713"/>
          <p14:tracePt t="126931" x="4572000" y="3538538"/>
          <p14:tracePt t="126945" x="4752975" y="3448050"/>
          <p14:tracePt t="126963" x="5011738" y="3409950"/>
          <p14:tracePt t="126978" x="5102225" y="3409950"/>
          <p14:tracePt t="126995" x="5153025" y="3409950"/>
          <p14:tracePt t="127013" x="5205413" y="3409950"/>
          <p14:tracePt t="127029" x="5218113" y="3448050"/>
          <p14:tracePt t="127046" x="5268913" y="3525838"/>
          <p14:tracePt t="127061" x="5295900" y="3641725"/>
          <p14:tracePt t="127079" x="5295900" y="3757613"/>
          <p14:tracePt t="127081" x="5295900" y="3835400"/>
          <p14:tracePt t="127096" x="5243513" y="4016375"/>
          <p14:tracePt t="127112" x="5165725" y="4106863"/>
          <p14:tracePt t="127130" x="4997450" y="4171950"/>
          <p14:tracePt t="127144" x="4765675" y="4210050"/>
          <p14:tracePt t="127163" x="4519613" y="4210050"/>
          <p14:tracePt t="127178" x="4325938" y="4235450"/>
          <p14:tracePt t="127194" x="4184650" y="4275138"/>
          <p14:tracePt t="127211" x="3965575" y="4275138"/>
          <p14:tracePt t="127228" x="3771900" y="4262438"/>
          <p14:tracePt t="127246" x="3681413" y="4262438"/>
          <p14:tracePt t="127261" x="3654425" y="4262438"/>
          <p14:tracePt t="127278" x="3629025" y="4262438"/>
          <p14:tracePt t="127294" x="3616325" y="4262438"/>
          <p14:tracePt t="127335" x="3616325" y="4275138"/>
          <p14:tracePt t="127349" x="3616325" y="4287838"/>
          <p14:tracePt t="127355" x="3654425" y="4300538"/>
          <p14:tracePt t="127362" x="3732213" y="4313238"/>
          <p14:tracePt t="127378" x="4132263" y="4325938"/>
          <p14:tracePt t="127394" x="4713288" y="4378325"/>
          <p14:tracePt t="127411" x="5075238" y="4443413"/>
          <p14:tracePt t="127428" x="5192713" y="4494213"/>
          <p14:tracePt t="127445" x="5281613" y="4546600"/>
          <p14:tracePt t="127461" x="5308600" y="4584700"/>
          <p14:tracePt t="127477" x="5308600" y="4637088"/>
          <p14:tracePt t="127480" x="5281613" y="4675188"/>
          <p14:tracePt t="127494" x="5205413" y="4803775"/>
          <p14:tracePt t="127511" x="5037138" y="5037138"/>
          <p14:tracePt t="127529" x="4791075" y="5205413"/>
          <p14:tracePt t="127544" x="4572000" y="5230813"/>
          <p14:tracePt t="127560" x="4443413" y="5230813"/>
          <p14:tracePt t="127562" x="4403725" y="5230813"/>
          <p14:tracePt t="127577" x="4313238" y="5230813"/>
          <p14:tracePt t="127594" x="4197350" y="5230813"/>
          <p14:tracePt t="127596" x="4159250" y="5230813"/>
          <p14:tracePt t="127611" x="4119563" y="5230813"/>
          <p14:tracePt t="127627" x="4106863" y="5243513"/>
          <p14:tracePt t="128568" x="3978275" y="5243513"/>
          <p14:tracePt t="128575" x="3668713" y="5243513"/>
          <p14:tracePt t="128581" x="3332163" y="5334000"/>
          <p14:tracePt t="128597" x="2919413" y="5514975"/>
          <p14:tracePt t="128610" x="2582863" y="5695950"/>
          <p14:tracePt t="128632" x="2311400" y="5876925"/>
          <p14:tracePt t="128644" x="2117725" y="6030913"/>
          <p14:tracePt t="128661" x="1989138" y="6161088"/>
          <p14:tracePt t="128679" x="1924050" y="6445250"/>
          <p14:tracePt t="128693" x="1924050" y="6573838"/>
          <p14:tracePt t="128710" x="1924050" y="6651625"/>
          <p14:tracePt t="128712" x="1924050" y="6716713"/>
          <p14:tracePt t="130182" x="0" y="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مصادر البيانات الصحفية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049670" y="1520865"/>
            <a:ext cx="6657795" cy="5514587"/>
          </a:xfrm>
          <a:prstGeom prst="rect">
            <a:avLst/>
          </a:prstGeom>
          <a:noFill/>
        </p:spPr>
        <p:txBody>
          <a:bodyPr wrap="square">
            <a:spAutoFit/>
          </a:bodyPr>
          <a:lstStyle/>
          <a:p>
            <a:pPr algn="just" rtl="1">
              <a:lnSpc>
                <a:spcPct val="110000"/>
              </a:lnSpc>
              <a:spcBef>
                <a:spcPts val="110"/>
              </a:spcBef>
              <a:spcAft>
                <a:spcPts val="110"/>
              </a:spcAft>
            </a:pP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تتعدد وتختلف مصادر البيانات بين المصادر الآنية والمصادر الافتراضية، كما يوجد عديد من مصادر البيانات المفتوحة</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وتتعدد مصادر البيانات على النحو الآتي:</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أولًا: بوابات البيانات الرسمية:</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في ظل الاتجاه العالمي نحو مبدأ الشفافية الحكومية، نفذت بعض الحكومات حول العالم بوابات مفتوحة للبيانات مثل: البوابة الأمريكية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data .gov</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 ‏والبوابة البريطانية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data. </a:t>
            </a:r>
            <a:r>
              <a:rPr lang="en-US" sz="2400" b="1" u="sng">
                <a:latin typeface="Simplified Arabic" panose="02020603050405020304" pitchFamily="18" charset="-78"/>
                <a:ea typeface="Calibri" panose="020F0502020204030204" pitchFamily="34" charset="0"/>
                <a:cs typeface="Simplified Arabic" panose="02020603050405020304" pitchFamily="18" charset="-78"/>
              </a:rPr>
              <a:t>g</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ov.uk</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 ‏يهدف هذا الإجراء إلى تعزيز مبدأ إعادة استخدام البيانات الحكومية من قبل مختلف القطاعات المدنية.</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a:extLst>
              <a:ext uri="{FF2B5EF4-FFF2-40B4-BE49-F238E27FC236}">
                <a16:creationId xmlns:a16="http://schemas.microsoft.com/office/drawing/2014/main" id="{5C3B5ABE-1003-D312-75BB-EE9DFBFDE0A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0218" y="1435325"/>
            <a:ext cx="4552261" cy="5216197"/>
          </a:xfrm>
          <a:prstGeom prst="rect">
            <a:avLst/>
          </a:prstGeom>
        </p:spPr>
      </p:pic>
    </p:spTree>
    <p:extLst>
      <p:ext uri="{BB962C8B-B14F-4D97-AF65-F5344CB8AC3E}">
        <p14:creationId xmlns:p14="http://schemas.microsoft.com/office/powerpoint/2010/main" val="2354650023"/>
      </p:ext>
    </p:extLst>
  </p:cSld>
  <p:clrMapOvr>
    <a:masterClrMapping/>
  </p:clrMapOvr>
  <mc:AlternateContent xmlns:mc="http://schemas.openxmlformats.org/markup-compatibility/2006" xmlns:p14="http://schemas.microsoft.com/office/powerpoint/2010/main">
    <mc:Choice Requires="p14">
      <p:transition spd="slow" p14:dur="2000" advTm="114916"/>
    </mc:Choice>
    <mc:Fallback xmlns="">
      <p:transition spd="slow" advTm="11491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مصادر البيانات الصحفية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207188" y="1545521"/>
            <a:ext cx="6440605" cy="3817263"/>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ويتيح هذا الإجراء للمواطنين الوصول إلى هذه البيانات العامة والاستفادة منها، ويمكن العثور على البيانات التي تتيحها البوابات الحكومية الرسمية من خلال "موقع مؤسسة المعرفة المفتوحة" على الإنترنت (</a:t>
            </a:r>
            <a:r>
              <a:rPr lang="en-US" sz="2800"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https://datacatalogs.org</a:t>
            </a:r>
            <a:r>
              <a:rPr lang="ar-EG" sz="2800"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وهو بمثابة محرك بحثي يحتوي على فهارس لبيانات الحكومات المتاحة على مستوى العالم.</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screenshot of a computer&#10;&#10;Description automatically generated">
            <a:extLst>
              <a:ext uri="{FF2B5EF4-FFF2-40B4-BE49-F238E27FC236}">
                <a16:creationId xmlns:a16="http://schemas.microsoft.com/office/drawing/2014/main" id="{643FBB64-5D60-4CD5-0CBC-C4B21220B06F}"/>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92579" y="1435326"/>
            <a:ext cx="4757091" cy="5083461"/>
          </a:xfrm>
          <a:prstGeom prst="rect">
            <a:avLst/>
          </a:prstGeom>
        </p:spPr>
      </p:pic>
    </p:spTree>
    <p:extLst>
      <p:ext uri="{BB962C8B-B14F-4D97-AF65-F5344CB8AC3E}">
        <p14:creationId xmlns:p14="http://schemas.microsoft.com/office/powerpoint/2010/main" val="2462924598"/>
      </p:ext>
    </p:extLst>
  </p:cSld>
  <p:clrMapOvr>
    <a:masterClrMapping/>
  </p:clrMapOvr>
  <mc:AlternateContent xmlns:mc="http://schemas.openxmlformats.org/markup-compatibility/2006" xmlns:p14="http://schemas.microsoft.com/office/powerpoint/2010/main">
    <mc:Choice Requires="p14">
      <p:transition spd="slow" p14:dur="2000" advTm="69211"/>
    </mc:Choice>
    <mc:Fallback xmlns="">
      <p:transition spd="slow" advTm="69211"/>
    </mc:Fallback>
  </mc:AlternateContent>
  <p:extLst>
    <p:ext uri="{3A86A75C-4F4B-4683-9AE1-C65F6400EC91}">
      <p14:laserTraceLst xmlns:p14="http://schemas.microsoft.com/office/powerpoint/2010/main">
        <p14:tracePtLst>
          <p14:tracePt t="52542" x="4313238" y="6215063"/>
          <p14:tracePt t="52731" x="3035300" y="6508750"/>
          <p14:tracePt t="52738" x="2879725" y="6211888"/>
          <p14:tracePt t="52752" x="2532063" y="5399088"/>
          <p14:tracePt t="52768" x="2273300" y="4713288"/>
          <p14:tracePt t="52786" x="2170113" y="4313238"/>
          <p14:tracePt t="52788" x="2117725" y="4106863"/>
          <p14:tracePt t="52801" x="2079625" y="3732213"/>
          <p14:tracePt t="52818" x="2092325" y="3448050"/>
          <p14:tracePt t="52834" x="2144713" y="3319463"/>
          <p14:tracePt t="52835" x="2182813" y="3241675"/>
          <p14:tracePt t="52851" x="2273300" y="3151188"/>
          <p14:tracePt t="52869" x="2647950" y="2995613"/>
          <p14:tracePt t="52884" x="2867025" y="2932113"/>
          <p14:tracePt t="52901" x="3035300" y="2957513"/>
          <p14:tracePt t="52919" x="3357563" y="3060700"/>
          <p14:tracePt t="52934" x="3525838" y="3163888"/>
          <p14:tracePt t="52952" x="3719513" y="3344863"/>
          <p14:tracePt t="52967" x="3784600" y="3525838"/>
          <p14:tracePt t="52984" x="3797300" y="3732213"/>
          <p14:tracePt t="52987" x="3784600" y="3784600"/>
          <p14:tracePt t="53001" x="3694113" y="3990975"/>
          <p14:tracePt t="53017" x="3538538" y="4146550"/>
          <p14:tracePt t="53036" x="3241675" y="4313238"/>
          <p14:tracePt t="53051" x="3125788" y="4391025"/>
          <p14:tracePt t="53067" x="3048000" y="4416425"/>
          <p14:tracePt t="53069" x="3009900" y="4443413"/>
          <p14:tracePt t="53084" x="2982913" y="4443413"/>
          <p14:tracePt t="53100" x="2957513" y="4443413"/>
          <p14:tracePt t="53118" x="2932113" y="4456113"/>
          <p14:tracePt t="56024" x="3151188" y="4287838"/>
          <p14:tracePt t="56031" x="3384550" y="4106863"/>
          <p14:tracePt t="56036" x="3668713" y="3913188"/>
          <p14:tracePt t="56048" x="3990975" y="3732213"/>
          <p14:tracePt t="56050" x="4171950" y="3668713"/>
          <p14:tracePt t="56066" x="4687888" y="3460750"/>
          <p14:tracePt t="56082" x="5205413" y="3319463"/>
          <p14:tracePt t="56086" x="5399088" y="3254375"/>
          <p14:tracePt t="56099" x="5773738" y="3189288"/>
          <p14:tracePt t="56115" x="6005513" y="3203575"/>
          <p14:tracePt t="56132" x="6186488" y="3319463"/>
          <p14:tracePt t="56148" x="6264275" y="3409950"/>
          <p14:tracePt t="56164" x="6289675" y="3525838"/>
          <p14:tracePt t="56181" x="6186488" y="3900488"/>
          <p14:tracePt t="56198" x="5980113" y="4210050"/>
          <p14:tracePt t="56215" x="5502275" y="4843463"/>
          <p14:tracePt t="56231" x="5205413" y="5165725"/>
          <p14:tracePt t="56248" x="4765675" y="5502275"/>
          <p14:tracePt t="56264" x="4094163" y="5786438"/>
          <p14:tracePt t="56281" x="3603625" y="5799138"/>
          <p14:tracePt t="56298" x="3228975" y="5708650"/>
          <p14:tracePt t="56314" x="2970213" y="5540375"/>
          <p14:tracePt t="56332" x="2698750" y="5334000"/>
          <p14:tracePt t="56347" x="2608263" y="5140325"/>
          <p14:tracePt t="56364" x="2608263" y="5011738"/>
          <p14:tracePt t="56381" x="2725738" y="4662488"/>
          <p14:tracePt t="56397" x="2879725" y="4443413"/>
          <p14:tracePt t="56415" x="3125788" y="4197350"/>
          <p14:tracePt t="56430" x="3306763" y="4119563"/>
          <p14:tracePt t="56448" x="3563938" y="4003675"/>
          <p14:tracePt t="56449" x="3654425" y="3978275"/>
          <p14:tracePt t="56464" x="3887788" y="3913188"/>
          <p14:tracePt t="56481" x="4119563" y="3900488"/>
          <p14:tracePt t="56498" x="4443413" y="3938588"/>
          <p14:tracePt t="56514" x="4597400" y="3978275"/>
          <p14:tracePt t="56531" x="4675188" y="4016375"/>
          <p14:tracePt t="56532" x="4713288" y="4056063"/>
          <p14:tracePt t="56547" x="4765675" y="4119563"/>
          <p14:tracePt t="56564" x="4778375" y="4249738"/>
          <p14:tracePt t="56582" x="4675188" y="4559300"/>
          <p14:tracePt t="56598" x="4519613" y="4778375"/>
          <p14:tracePt t="56614" x="4094163" y="5140325"/>
          <p14:tracePt t="56630" x="3810000" y="5321300"/>
          <p14:tracePt t="56647" x="3578225" y="5411788"/>
          <p14:tracePt t="56649" x="3409950" y="5449888"/>
          <p14:tracePt t="56664" x="3203575" y="5449888"/>
          <p14:tracePt t="56680" x="3022600" y="5411788"/>
          <p14:tracePt t="56697" x="2841625" y="5205413"/>
          <p14:tracePt t="56713" x="2801938" y="4997450"/>
          <p14:tracePt t="56732" x="2867025" y="4765675"/>
          <p14:tracePt t="56747" x="3048000" y="4584700"/>
          <p14:tracePt t="56764" x="3267075" y="4443413"/>
          <p14:tracePt t="56780" x="3578225" y="4313238"/>
          <p14:tracePt t="56797" x="3822700" y="4313238"/>
          <p14:tracePt t="56815" x="4068763" y="4456113"/>
          <p14:tracePt t="56830" x="4132263" y="4649788"/>
          <p14:tracePt t="57241" x="3990975" y="4765675"/>
          <p14:tracePt t="57250" x="3862388" y="4881563"/>
          <p14:tracePt t="57254" x="3668713" y="5062538"/>
          <p14:tracePt t="57263" x="3563938" y="5192713"/>
          <p14:tracePt t="57283" x="3254375" y="5527675"/>
          <p14:tracePt t="57298" x="3048000" y="5837238"/>
          <p14:tracePt t="57314" x="2919413" y="6148388"/>
          <p14:tracePt t="57333" x="2801938" y="6521450"/>
          <p14:tracePt t="57347" x="2776538" y="6716713"/>
          <p14:tracePt t="58481" x="0" y="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مصادر البيانات الصحفية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500047" y="1520865"/>
            <a:ext cx="6098458" cy="4871398"/>
          </a:xfrm>
          <a:prstGeom prst="rect">
            <a:avLst/>
          </a:prstGeom>
          <a:noFill/>
        </p:spPr>
        <p:txBody>
          <a:bodyPr wrap="square">
            <a:spAutoFit/>
          </a:bodyPr>
          <a:lstStyle/>
          <a:p>
            <a:pPr algn="just" rtl="1">
              <a:lnSpc>
                <a:spcPct val="107000"/>
              </a:lnSpc>
              <a:spcAft>
                <a:spcPts val="800"/>
              </a:spcAft>
            </a:pP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ورغم أن الدول العربية ‏لم تقم بتوفير مثل هذه البوابات حتى الآن، </a:t>
            </a:r>
            <a:r>
              <a:rPr lang="ar-EG" sz="2600" b="1" u="sng">
                <a:effectLst/>
                <a:latin typeface="Simplified Arabic" panose="02020603050405020304" pitchFamily="18" charset="-78"/>
                <a:ea typeface="Calibri" panose="020F0502020204030204" pitchFamily="34" charset="0"/>
                <a:cs typeface="Simplified Arabic" panose="02020603050405020304" pitchFamily="18" charset="-78"/>
              </a:rPr>
              <a:t>إلى أنه يمكن الاطلاع على مواقع الجهات الإحصائية الوطنية، حيث تعتبر مصادر غنية بالبيانات والمعلومات، وتوفر هذه المواقع بيانات تتعلق بمجموعة متنوعة من البيانات مثل:‏ عمر السكان وعددهم وأماكن إقامتهم،</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 وتوفر هذه المواقع بيانات قيمة يمكن أن تساعد الصحفيين في إنشاء قصص ملهمة، يمكن أيضًا البحث في مواقع الوزارات والدوائر الحكومية التي تصدر تقارير حكومية دورية يمكن أن يكون ذلك مصدرًا جيدا للبيانات والمعلومات المفيدة للصحفيين.</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descr="A screenshot of a video chat&#10;&#10;Description automatically generated">
            <a:extLst>
              <a:ext uri="{FF2B5EF4-FFF2-40B4-BE49-F238E27FC236}">
                <a16:creationId xmlns:a16="http://schemas.microsoft.com/office/drawing/2014/main" id="{FA04B0B2-BE47-5739-B6D0-A0F6E454579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734" y="1520865"/>
            <a:ext cx="5131974" cy="4997922"/>
          </a:xfrm>
          <a:prstGeom prst="rect">
            <a:avLst/>
          </a:prstGeom>
        </p:spPr>
      </p:pic>
    </p:spTree>
    <p:extLst>
      <p:ext uri="{BB962C8B-B14F-4D97-AF65-F5344CB8AC3E}">
        <p14:creationId xmlns:p14="http://schemas.microsoft.com/office/powerpoint/2010/main" val="1573283936"/>
      </p:ext>
    </p:extLst>
  </p:cSld>
  <p:clrMapOvr>
    <a:masterClrMapping/>
  </p:clrMapOvr>
  <mc:AlternateContent xmlns:mc="http://schemas.openxmlformats.org/markup-compatibility/2006" xmlns:p14="http://schemas.microsoft.com/office/powerpoint/2010/main">
    <mc:Choice Requires="p14">
      <p:transition spd="slow" p14:dur="2000" advTm="81243"/>
    </mc:Choice>
    <mc:Fallback xmlns="">
      <p:transition spd="slow" advTm="81243"/>
    </mc:Fallback>
  </mc:AlternateContent>
  <p:extLst>
    <p:ext uri="{3A86A75C-4F4B-4683-9AE1-C65F6400EC91}">
      <p14:laserTraceLst xmlns:p14="http://schemas.microsoft.com/office/powerpoint/2010/main">
        <p14:tracePtLst>
          <p14:tracePt t="45616" x="4295775" y="6242050"/>
          <p14:tracePt t="45794" x="2932113" y="6535738"/>
          <p14:tracePt t="45801" x="2841625" y="6354763"/>
          <p14:tracePt t="45816" x="2673350" y="5889625"/>
          <p14:tracePt t="45833" x="2570163" y="5540375"/>
          <p14:tracePt t="45850" x="2441575" y="4765675"/>
          <p14:tracePt t="45866" x="2441575" y="4494213"/>
          <p14:tracePt t="45886" x="2492375" y="4119563"/>
          <p14:tracePt t="45900" x="2557463" y="3887788"/>
          <p14:tracePt t="45919" x="2660650" y="3668713"/>
          <p14:tracePt t="45933" x="2738438" y="3578225"/>
          <p14:tracePt t="45950" x="2801938" y="3513138"/>
          <p14:tracePt t="45967" x="3022600" y="3460750"/>
          <p14:tracePt t="45983" x="3203575" y="3409950"/>
          <p14:tracePt t="46000" x="3525838" y="3397250"/>
          <p14:tracePt t="46017" x="3875088" y="3473450"/>
          <p14:tracePt t="46382" x="3771900" y="3538538"/>
          <p14:tracePt t="46386" x="3603625" y="3616325"/>
          <p14:tracePt t="46403" x="3344863" y="3706813"/>
          <p14:tracePt t="46417" x="2816225" y="3771900"/>
          <p14:tracePt t="46436" x="2105025" y="3744913"/>
          <p14:tracePt t="46450" x="1627188" y="3681413"/>
          <p14:tracePt t="46466" x="1317625" y="3603625"/>
          <p14:tracePt t="46484" x="1033463" y="3435350"/>
          <p14:tracePt t="46499" x="981075" y="3306763"/>
          <p14:tracePt t="46517" x="993775" y="3100388"/>
          <p14:tracePt t="46532" x="1149350" y="2828925"/>
          <p14:tracePt t="46549" x="1536700" y="2441575"/>
          <p14:tracePt t="46566" x="2208213" y="2001838"/>
          <p14:tracePt t="46582" x="2582863" y="1808163"/>
          <p14:tracePt t="46600" x="3409950" y="1524000"/>
          <p14:tracePt t="46615" x="3771900" y="1511300"/>
          <p14:tracePt t="46632" x="4068763" y="1549400"/>
          <p14:tracePt t="46649" x="4403725" y="1704975"/>
          <p14:tracePt t="46665" x="4624388" y="1911350"/>
          <p14:tracePt t="46682" x="4791075" y="2260600"/>
          <p14:tracePt t="46699" x="4818063" y="2532063"/>
          <p14:tracePt t="46716" x="4713288" y="2970213"/>
          <p14:tracePt t="46733" x="4533900" y="3203575"/>
          <p14:tracePt t="46749" x="4275138" y="3513138"/>
          <p14:tracePt t="46766" x="3771900" y="3835400"/>
          <p14:tracePt t="47049" x="3654425" y="3925888"/>
          <p14:tracePt t="47054" x="3500438" y="4068763"/>
          <p14:tracePt t="47065" x="3409950" y="4171950"/>
          <p14:tracePt t="47082" x="3228975" y="4403725"/>
          <p14:tracePt t="47100" x="3113088" y="4597400"/>
          <p14:tracePt t="47103" x="3086100" y="4740275"/>
          <p14:tracePt t="47119" x="3048000" y="4959350"/>
          <p14:tracePt t="47132" x="3035300" y="5178425"/>
          <p14:tracePt t="47152" x="3073400" y="5553075"/>
          <p14:tracePt t="47165" x="3138488" y="5824538"/>
          <p14:tracePt t="47182" x="3267075" y="6096000"/>
          <p14:tracePt t="47185" x="3306763" y="6186488"/>
          <p14:tracePt t="47199" x="3435350" y="6380163"/>
          <p14:tracePt t="47215" x="3563938" y="6599238"/>
          <p14:tracePt t="47233" x="3694113" y="6805613"/>
          <p14:tracePt t="48525" x="0" y="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مصادر البيانات الصحفية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235676" y="1638728"/>
            <a:ext cx="6799007" cy="4588628"/>
          </a:xfrm>
          <a:prstGeom prst="rect">
            <a:avLst/>
          </a:prstGeom>
          <a:noFill/>
        </p:spPr>
        <p:txBody>
          <a:bodyPr wrap="square">
            <a:spAutoFit/>
          </a:bodyPr>
          <a:lstStyle/>
          <a:p>
            <a:pPr marL="914400" lvl="1" indent="-457200" algn="just" rtl="1">
              <a:lnSpc>
                <a:spcPct val="110000"/>
              </a:lnSpc>
              <a:spcBef>
                <a:spcPts val="110"/>
              </a:spcBef>
              <a:spcAft>
                <a:spcPts val="110"/>
              </a:spcAft>
              <a:buFont typeface="Wingdings" panose="05000000000000000000" pitchFamily="2" charset="2"/>
              <a:buChar char="§"/>
            </a:pP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ومن النماذج المتاحة في الدول العربية للحصول على البيانات منصة البيانات المفتوحة السعودية،</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وهى مبادرة حكومية أطلقتها المملكة العربية السعودية بهدف توفير البيانات العامة للمواطنين والباحثين والشركات والجهات الحكومية بطريقة شفافة</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وسهلة</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الوصول</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 </a:t>
            </a:r>
            <a:r>
              <a:rPr lang="en-US" sz="2400" b="1" u="sng">
                <a:latin typeface="Simplified Arabic" panose="02020603050405020304" pitchFamily="18" charset="-78"/>
                <a:ea typeface="Calibri" panose="020F0502020204030204" pitchFamily="34" charset="0"/>
                <a:cs typeface="Simplified Arabic" panose="02020603050405020304" pitchFamily="18" charset="-78"/>
              </a:rPr>
              <a:t>(</a:t>
            </a:r>
            <a:r>
              <a:rPr lang="en-US" sz="2400" b="1" u="sng">
                <a:latin typeface="Simplified Arabic" panose="02020603050405020304" pitchFamily="18" charset="-78"/>
                <a:ea typeface="Calibri" panose="020F0502020204030204" pitchFamily="34" charset="0"/>
                <a:cs typeface="Simplified Arabic" panose="02020603050405020304" pitchFamily="18" charset="-78"/>
                <a:hlinkClick r:id="rId2"/>
              </a:rPr>
              <a:t>https://open.data.gov.sa/ar/home</a:t>
            </a:r>
            <a:r>
              <a:rPr lang="en-US" sz="2400" b="1" u="sng">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  </a:t>
            </a:r>
            <a:endParaRPr lang="ar-EG" sz="2400" b="1">
              <a:latin typeface="Simplified Arabic" panose="02020603050405020304" pitchFamily="18" charset="-78"/>
              <a:ea typeface="Calibri" panose="020F0502020204030204" pitchFamily="34" charset="0"/>
              <a:cs typeface="Simplified Arabic" panose="02020603050405020304" pitchFamily="18" charset="-78"/>
            </a:endParaRPr>
          </a:p>
          <a:p>
            <a:pPr marL="914400" lvl="1" indent="-45720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تهدف المنصة إلى دعم التحول الرقمي في المملكة وتعزيز الشفافية والابتكار من خلال تمكين المستخدمين من الوصول إلى البيانات الحكومية المتنوعة في مجالات مختلفة مثل التعليم، الصحة، الاقتصاد، البيئة، وغيرها</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map of the country&#10;&#10;Description automatically generated">
            <a:extLst>
              <a:ext uri="{FF2B5EF4-FFF2-40B4-BE49-F238E27FC236}">
                <a16:creationId xmlns:a16="http://schemas.microsoft.com/office/drawing/2014/main" id="{E21D9B18-B593-2AAD-C4B8-0383079736A3}"/>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81578" y="1520865"/>
            <a:ext cx="4728910" cy="5096460"/>
          </a:xfrm>
          <a:prstGeom prst="rect">
            <a:avLst/>
          </a:prstGeom>
        </p:spPr>
      </p:pic>
    </p:spTree>
    <p:extLst>
      <p:ext uri="{BB962C8B-B14F-4D97-AF65-F5344CB8AC3E}">
        <p14:creationId xmlns:p14="http://schemas.microsoft.com/office/powerpoint/2010/main" val="1604210756"/>
      </p:ext>
    </p:extLst>
  </p:cSld>
  <p:clrMapOvr>
    <a:masterClrMapping/>
  </p:clrMapOvr>
  <mc:AlternateContent xmlns:mc="http://schemas.openxmlformats.org/markup-compatibility/2006" xmlns:p14="http://schemas.microsoft.com/office/powerpoint/2010/main">
    <mc:Choice Requires="p14">
      <p:transition spd="slow" p14:dur="2000" advTm="81155"/>
    </mc:Choice>
    <mc:Fallback xmlns="">
      <p:transition spd="slow" advTm="81155"/>
    </mc:Fallback>
  </mc:AlternateContent>
  <p:extLst>
    <p:ext uri="{3A86A75C-4F4B-4683-9AE1-C65F6400EC91}">
      <p14:laserTraceLst xmlns:p14="http://schemas.microsoft.com/office/powerpoint/2010/main">
        <p14:tracePtLst>
          <p14:tracePt t="60912" x="4259263" y="6215063"/>
          <p14:tracePt t="61114" x="2647950" y="6445250"/>
          <p14:tracePt t="61120" x="2454275" y="6083300"/>
          <p14:tracePt t="61137" x="2220913" y="5580063"/>
          <p14:tracePt t="61153" x="2092325" y="5127625"/>
          <p14:tracePt t="61156" x="2054225" y="4894263"/>
          <p14:tracePt t="61171" x="2027238" y="4430713"/>
          <p14:tracePt t="61187" x="2054225" y="4081463"/>
          <p14:tracePt t="61204" x="2273300" y="3538538"/>
          <p14:tracePt t="61221" x="2441575" y="3279775"/>
          <p14:tracePt t="61235" x="2686050" y="3073400"/>
          <p14:tracePt t="61253" x="3151188" y="2801938"/>
          <p14:tracePt t="61268" x="3500438" y="2776538"/>
          <p14:tracePt t="61286" x="3862388" y="2841625"/>
          <p14:tracePt t="61301" x="4056063" y="2995613"/>
          <p14:tracePt t="61318" x="4197350" y="3151188"/>
          <p14:tracePt t="61335" x="4300538" y="3422650"/>
          <p14:tracePt t="61351" x="4300538" y="3641725"/>
          <p14:tracePt t="61369" x="4159250" y="4056063"/>
          <p14:tracePt t="61384" x="3978275" y="4275138"/>
          <p14:tracePt t="61401" x="3694113" y="4546600"/>
          <p14:tracePt t="61403" x="3603625" y="4597400"/>
          <p14:tracePt t="61418" x="3294063" y="4727575"/>
          <p14:tracePt t="61435" x="2970213" y="4791075"/>
          <p14:tracePt t="61452" x="2454275" y="4778375"/>
          <p14:tracePt t="61468" x="2157413" y="4727575"/>
          <p14:tracePt t="61484" x="1963738" y="4649788"/>
          <p14:tracePt t="61501" x="1833563" y="4506913"/>
          <p14:tracePt t="61518" x="1820863" y="4378325"/>
          <p14:tracePt t="61535" x="1873250" y="4119563"/>
          <p14:tracePt t="61551" x="2039938" y="3835400"/>
          <p14:tracePt t="61568" x="2389188" y="3513138"/>
          <p14:tracePt t="61584" x="2647950" y="3384550"/>
          <p14:tracePt t="61601" x="2816225" y="3357563"/>
          <p14:tracePt t="61602" x="2932113" y="3344863"/>
          <p14:tracePt t="61618" x="3086100" y="3344863"/>
          <p14:tracePt t="61635" x="3241675" y="3370263"/>
          <p14:tracePt t="61652" x="3487738" y="3487738"/>
          <p14:tracePt t="61668" x="3629025" y="3629025"/>
          <p14:tracePt t="61685" x="3719513" y="3848100"/>
          <p14:tracePt t="62246" x="3875088" y="3771900"/>
          <p14:tracePt t="62251" x="4041775" y="3694113"/>
          <p14:tracePt t="62257" x="4184650" y="3629025"/>
          <p14:tracePt t="62267" x="4313238" y="3590925"/>
          <p14:tracePt t="62288" x="4662488" y="3538538"/>
          <p14:tracePt t="62302" x="4818063" y="3551238"/>
          <p14:tracePt t="62318" x="4959350" y="3616325"/>
          <p14:tracePt t="62334" x="5024438" y="3694113"/>
          <p14:tracePt t="62351" x="5037138" y="3732213"/>
          <p14:tracePt t="62369" x="4908550" y="4068763"/>
          <p14:tracePt t="62384" x="4637088" y="4378325"/>
          <p14:tracePt t="62404" x="3978275" y="4856163"/>
          <p14:tracePt t="62417" x="3513138" y="5102225"/>
          <p14:tracePt t="62436" x="3022600" y="5372100"/>
          <p14:tracePt t="62437" x="2879725" y="5411788"/>
          <p14:tracePt t="62452" x="2686050" y="5489575"/>
          <p14:tracePt t="62467" x="2544763" y="5553075"/>
          <p14:tracePt t="62485" x="2454275" y="5605463"/>
          <p14:tracePt t="62500" x="2441575" y="5630863"/>
          <p14:tracePt t="62519" x="2441575" y="5670550"/>
          <p14:tracePt t="62761" x="2492375" y="5786438"/>
          <p14:tracePt t="62768" x="2608263" y="5954713"/>
          <p14:tracePt t="62774" x="2738438" y="6148388"/>
          <p14:tracePt t="62784" x="2879725" y="6327775"/>
          <p14:tracePt t="62804" x="3060700" y="6561138"/>
          <p14:tracePt t="62818" x="3125788" y="6689725"/>
          <p14:tracePt t="62837" x="3189288" y="6845300"/>
          <p14:tracePt t="63789" x="0" y="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مصادر البيانات الصحفية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153073" y="1396237"/>
            <a:ext cx="6548836" cy="5932843"/>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وتوفر المنصة بيانات مفتوحة يمكن تحميلها وإعادة استخدامها لتطوير تطبيقات أو إجراء تحليلات تدعم صنع القرار وتحسين الخدمات العامة. كما تساهم في تحقيق أهداف رؤية المملكة</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2030 </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التي تسعى إلى تحسين جودة الحياة وتعزيز الاقتصاد القائم على المعرفة من خلال توسيع نطاق الشفافية والمشاركة المجتمعية</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indent="-342900" algn="just" rtl="1">
              <a:lnSpc>
                <a:spcPct val="107000"/>
              </a:lnSpc>
              <a:spcAft>
                <a:spcPts val="800"/>
              </a:spcAft>
              <a:buFont typeface="Wingdings" panose="05000000000000000000" pitchFamily="2" charset="2"/>
              <a:buChar char="§"/>
            </a:pPr>
            <a:r>
              <a:rPr lang="ar-SA" sz="2600" b="1" u="sng">
                <a:effectLst/>
                <a:latin typeface="Simplified Arabic" panose="02020603050405020304" pitchFamily="18" charset="-78"/>
                <a:ea typeface="Calibri" panose="020F0502020204030204" pitchFamily="34" charset="0"/>
                <a:cs typeface="Simplified Arabic" panose="02020603050405020304" pitchFamily="18" charset="-78"/>
              </a:rPr>
              <a:t>كما يوجد في مصر موقع "الجهاز المركزي للتعبئة العامة والإحصاء" و"الجهاز المركزي للمحاسبات" وهما جهتان حكوميتان يصدرا الكثير من البيانات الرسمية عما يدور داخل مصر </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بشكل دوري ومتاح بشكل مجاني للصحفيين والمواطنين</a:t>
            </a:r>
            <a:r>
              <a:rPr lang="ar-SA" sz="2600">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6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a:extLst>
              <a:ext uri="{FF2B5EF4-FFF2-40B4-BE49-F238E27FC236}">
                <a16:creationId xmlns:a16="http://schemas.microsoft.com/office/drawing/2014/main" id="{EB603078-BB2F-F46E-84DE-8423F15CB7D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3896" y="1520865"/>
            <a:ext cx="4530585" cy="4997922"/>
          </a:xfrm>
          <a:prstGeom prst="rect">
            <a:avLst/>
          </a:prstGeom>
        </p:spPr>
      </p:pic>
    </p:spTree>
    <p:extLst>
      <p:ext uri="{BB962C8B-B14F-4D97-AF65-F5344CB8AC3E}">
        <p14:creationId xmlns:p14="http://schemas.microsoft.com/office/powerpoint/2010/main" val="2221298167"/>
      </p:ext>
    </p:extLst>
  </p:cSld>
  <p:clrMapOvr>
    <a:masterClrMapping/>
  </p:clrMapOvr>
  <mc:AlternateContent xmlns:mc="http://schemas.openxmlformats.org/markup-compatibility/2006" xmlns:p14="http://schemas.microsoft.com/office/powerpoint/2010/main">
    <mc:Choice Requires="p14">
      <p:transition spd="slow" p14:dur="2000" advTm="161920"/>
    </mc:Choice>
    <mc:Fallback xmlns="">
      <p:transition spd="slow" advTm="161920"/>
    </mc:Fallback>
  </mc:AlternateContent>
  <p:extLst>
    <p:ext uri="{3A86A75C-4F4B-4683-9AE1-C65F6400EC91}">
      <p14:laserTraceLst xmlns:p14="http://schemas.microsoft.com/office/powerpoint/2010/main">
        <p14:tracePtLst>
          <p14:tracePt t="141508" x="4259263" y="6242050"/>
          <p14:tracePt t="141670" x="2260600" y="6677025"/>
          <p14:tracePt t="141677" x="2092325" y="6573838"/>
          <p14:tracePt t="141686" x="1795463" y="6315075"/>
          <p14:tracePt t="141703" x="1227138" y="5746750"/>
          <p14:tracePt t="141707" x="968375" y="5437188"/>
          <p14:tracePt t="141720" x="620713" y="4946650"/>
          <p14:tracePt t="141737" x="219075" y="4210050"/>
          <p14:tracePt t="141739" x="141288" y="3951288"/>
          <p14:tracePt t="141754" x="77788" y="3525838"/>
          <p14:tracePt t="141770" x="103188" y="3216275"/>
          <p14:tracePt t="141788" x="309563" y="2789238"/>
          <p14:tracePt t="141804" x="530225" y="2595563"/>
          <p14:tracePt t="141820" x="723900" y="2454275"/>
          <p14:tracePt t="141836" x="1123950" y="2338388"/>
          <p14:tracePt t="141853" x="1471613" y="2324100"/>
          <p14:tracePt t="141872" x="1898650" y="2389188"/>
          <p14:tracePt t="141886" x="2195513" y="2466975"/>
          <p14:tracePt t="141905" x="2570163" y="2595563"/>
          <p14:tracePt t="141920" x="2854325" y="2738438"/>
          <p14:tracePt t="141936" x="3035300" y="2892425"/>
          <p14:tracePt t="141955" x="3216275" y="3241675"/>
          <p14:tracePt t="141970" x="3254375" y="3487738"/>
          <p14:tracePt t="141989" x="3203575" y="3848100"/>
          <p14:tracePt t="142003" x="3113088" y="4041775"/>
          <p14:tracePt t="142021" x="2957513" y="4249738"/>
          <p14:tracePt t="142022" x="2879725" y="4325938"/>
          <p14:tracePt t="142036" x="2622550" y="4533900"/>
          <p14:tracePt t="142053" x="2311400" y="4740275"/>
          <p14:tracePt t="142070" x="1949450" y="4894263"/>
          <p14:tracePt t="142086" x="1755775" y="4908550"/>
          <p14:tracePt t="142105" x="1498600" y="4727575"/>
          <p14:tracePt t="142119" x="1395413" y="4506913"/>
          <p14:tracePt t="142136" x="1382713" y="4275138"/>
          <p14:tracePt t="142138" x="1382713" y="4159250"/>
          <p14:tracePt t="142153" x="1498600" y="3925888"/>
          <p14:tracePt t="142169" x="1743075" y="3719513"/>
          <p14:tracePt t="142187" x="2247900" y="3473450"/>
          <p14:tracePt t="142203" x="2544763" y="3397250"/>
          <p14:tracePt t="142219" x="2801938" y="3397250"/>
          <p14:tracePt t="142221" x="2944813" y="3435350"/>
          <p14:tracePt t="142236" x="3176588" y="3551238"/>
          <p14:tracePt t="142253" x="3397250" y="3771900"/>
          <p14:tracePt t="142270" x="3563938" y="4171950"/>
          <p14:tracePt t="142286" x="3590925" y="4456113"/>
          <p14:tracePt t="143072" x="3668713" y="4300538"/>
          <p14:tracePt t="143076" x="3862388" y="4068763"/>
          <p14:tracePt t="143086" x="4068763" y="3848100"/>
          <p14:tracePt t="143090" x="4171950" y="3757613"/>
          <p14:tracePt t="143104" x="4416425" y="3551238"/>
          <p14:tracePt t="143120" x="4675188" y="3409950"/>
          <p14:tracePt t="143138" x="4997450" y="3344863"/>
          <p14:tracePt t="143153" x="5140325" y="3344863"/>
          <p14:tracePt t="143168" x="5268913" y="3422650"/>
          <p14:tracePt t="143186" x="5399088" y="3551238"/>
          <p14:tracePt t="143202" x="5424488" y="3706813"/>
          <p14:tracePt t="143220" x="5321300" y="4094163"/>
          <p14:tracePt t="143235" x="5114925" y="4391025"/>
          <p14:tracePt t="143254" x="4818063" y="4752975"/>
          <p14:tracePt t="143268" x="4481513" y="5049838"/>
          <p14:tracePt t="143285" x="4275138" y="5205413"/>
          <p14:tracePt t="143303" x="4003675" y="5462588"/>
          <p14:tracePt t="143318" x="3900488" y="5514975"/>
          <p14:tracePt t="143550" x="3744913" y="5695950"/>
          <p14:tracePt t="143557" x="3641725" y="5837238"/>
          <p14:tracePt t="143568" x="3551238" y="5980113"/>
          <p14:tracePt t="143585" x="3422650" y="6367463"/>
          <p14:tracePt t="143602" x="3409950" y="6611938"/>
          <p14:tracePt t="145300" x="0" y="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530645" y="1382443"/>
            <a:ext cx="5959630" cy="4594465"/>
          </a:xfrm>
        </p:spPr>
        <p:txBody>
          <a:bodyPr/>
          <a:lstStyle/>
          <a:p>
            <a:pPr rtl="1"/>
            <a:r>
              <a:rPr lang="ar-EG"/>
              <a:t>‏</a:t>
            </a:r>
            <a:endParaRPr lang="en-US"/>
          </a:p>
        </p:txBody>
      </p:sp>
      <p:sp>
        <p:nvSpPr>
          <p:cNvPr id="3" name="Rectangle: Rounded Corners 33">
            <a:extLst>
              <a:ext uri="{FF2B5EF4-FFF2-40B4-BE49-F238E27FC236}">
                <a16:creationId xmlns:a16="http://schemas.microsoft.com/office/drawing/2014/main" id="{0B2ED8AF-DF70-63D1-EEA1-AE6B1E72FE6C}"/>
              </a:ext>
            </a:extLst>
          </p:cNvPr>
          <p:cNvSpPr txBox="1">
            <a:spLocks/>
          </p:cNvSpPr>
          <p:nvPr/>
        </p:nvSpPr>
        <p:spPr>
          <a:xfrm>
            <a:off x="838200" y="130062"/>
            <a:ext cx="10515600" cy="70140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مصادر البيانات الصحفية</a:t>
            </a:r>
            <a:endParaRPr lang="en-US"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9" name="Table 8">
            <a:extLst>
              <a:ext uri="{FF2B5EF4-FFF2-40B4-BE49-F238E27FC236}">
                <a16:creationId xmlns:a16="http://schemas.microsoft.com/office/drawing/2014/main" id="{BE784633-321C-A1E2-C0F8-AF9C5C883D0B}"/>
              </a:ext>
            </a:extLst>
          </p:cNvPr>
          <p:cNvGraphicFramePr>
            <a:graphicFrameLocks noGrp="1"/>
          </p:cNvGraphicFramePr>
          <p:nvPr>
            <p:extLst>
              <p:ext uri="{D42A27DB-BD31-4B8C-83A1-F6EECF244321}">
                <p14:modId xmlns:p14="http://schemas.microsoft.com/office/powerpoint/2010/main" val="2647122986"/>
              </p:ext>
            </p:extLst>
          </p:nvPr>
        </p:nvGraphicFramePr>
        <p:xfrm>
          <a:off x="231058" y="1358143"/>
          <a:ext cx="11779046" cy="5221605"/>
        </p:xfrm>
        <a:graphic>
          <a:graphicData uri="http://schemas.openxmlformats.org/drawingml/2006/table">
            <a:tbl>
              <a:tblPr firstRow="1" bandRow="1">
                <a:tableStyleId>{073A0DAA-6AF3-43AB-8588-CEC1D06C72B9}</a:tableStyleId>
              </a:tblPr>
              <a:tblGrid>
                <a:gridCol w="6388383">
                  <a:extLst>
                    <a:ext uri="{9D8B030D-6E8A-4147-A177-3AD203B41FA5}">
                      <a16:colId xmlns:a16="http://schemas.microsoft.com/office/drawing/2014/main" val="1756158441"/>
                    </a:ext>
                  </a:extLst>
                </a:gridCol>
                <a:gridCol w="5390663">
                  <a:extLst>
                    <a:ext uri="{9D8B030D-6E8A-4147-A177-3AD203B41FA5}">
                      <a16:colId xmlns:a16="http://schemas.microsoft.com/office/drawing/2014/main" val="3408276855"/>
                    </a:ext>
                  </a:extLst>
                </a:gridCol>
              </a:tblGrid>
              <a:tr h="438270">
                <a:tc>
                  <a:txBody>
                    <a:bodyPr/>
                    <a:lstStyle/>
                    <a:p>
                      <a:pPr algn="ctr" rtl="1">
                        <a:lnSpc>
                          <a:spcPct val="107000"/>
                        </a:lnSpc>
                        <a:spcAft>
                          <a:spcPts val="800"/>
                        </a:spcAft>
                      </a:pPr>
                      <a:r>
                        <a:rPr lang="ar-EG" sz="2800">
                          <a:effectLst/>
                          <a:latin typeface="Simplified Arabic" panose="02020603050405020304" pitchFamily="18" charset="-78"/>
                          <a:ea typeface="Calibri" panose="020F0502020204030204" pitchFamily="34" charset="0"/>
                          <a:cs typeface="Simplified Arabic" panose="02020603050405020304" pitchFamily="18" charset="-78"/>
                        </a:rPr>
                        <a:t>التعريف</a:t>
                      </a:r>
                      <a:r>
                        <a:rPr lang="en-US" sz="2800">
                          <a:effectLst/>
                          <a:latin typeface="Simplified Arabic" panose="02020603050405020304" pitchFamily="18" charset="-78"/>
                          <a:ea typeface="Calibri" panose="020F0502020204030204" pitchFamily="34" charset="0"/>
                          <a:cs typeface="Simplified Arabic" panose="02020603050405020304" pitchFamily="18" charset="-78"/>
                        </a:rPr>
                        <a:t> </a:t>
                      </a:r>
                    </a:p>
                  </a:txBody>
                  <a:tcPr marL="68580" marR="68580" marT="0" marB="0"/>
                </a:tc>
                <a:tc>
                  <a:txBody>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lang="ar-EG" sz="2800" b="1" kern="1200">
                          <a:solidFill>
                            <a:schemeClr val="lt1"/>
                          </a:solidFill>
                          <a:effectLst/>
                          <a:latin typeface="Simplified Arabic" panose="02020603050405020304" pitchFamily="18" charset="-78"/>
                          <a:ea typeface="+mn-ea"/>
                          <a:cs typeface="Simplified Arabic" panose="02020603050405020304" pitchFamily="18" charset="-78"/>
                        </a:rPr>
                        <a:t>اسم ورابط الموقع</a:t>
                      </a:r>
                      <a:endParaRPr lang="en-US" sz="2800" b="1" kern="1200">
                        <a:solidFill>
                          <a:schemeClr val="lt1"/>
                        </a:solidFill>
                        <a:effectLst/>
                        <a:latin typeface="Simplified Arabic" panose="02020603050405020304" pitchFamily="18" charset="-78"/>
                        <a:ea typeface="+mn-ea"/>
                        <a:cs typeface="Simplified Arabic" panose="02020603050405020304" pitchFamily="18" charset="-78"/>
                      </a:endParaRPr>
                    </a:p>
                  </a:txBody>
                  <a:tcPr marL="68580" marR="68580" marT="0" marB="0"/>
                </a:tc>
                <a:extLst>
                  <a:ext uri="{0D108BD9-81ED-4DB2-BD59-A6C34878D82A}">
                    <a16:rowId xmlns:a16="http://schemas.microsoft.com/office/drawing/2014/main" val="4043954696"/>
                  </a:ext>
                </a:extLst>
              </a:tr>
              <a:tr h="1053310">
                <a:tc>
                  <a:txBody>
                    <a:bodyPr/>
                    <a:lstStyle/>
                    <a:p>
                      <a:pPr algn="r">
                        <a:lnSpc>
                          <a:spcPct val="100000"/>
                        </a:lnSpc>
                        <a:spcBef>
                          <a:spcPts val="110"/>
                        </a:spcBef>
                        <a:spcAft>
                          <a:spcPts val="110"/>
                        </a:spcAft>
                      </a:pPr>
                      <a:r>
                        <a:rPr lang="ar-EG" sz="2400" b="1" kern="1200">
                          <a:solidFill>
                            <a:schemeClr val="dk1"/>
                          </a:solidFill>
                          <a:effectLst/>
                          <a:latin typeface="Simplified Arabic" panose="02020603050405020304" pitchFamily="18" charset="-78"/>
                          <a:ea typeface="+mn-ea"/>
                          <a:cs typeface="Simplified Arabic" panose="02020603050405020304" pitchFamily="18" charset="-78"/>
                        </a:rPr>
                        <a:t>بوابة البنك الدولي للبيانات تتيح الوصول إلى مجموعة واسعة من البيانات الاقتصادية والاجتماعية المفتوحة والقابلة للتحميل.</a:t>
                      </a:r>
                      <a:endParaRPr lang="en-US" sz="2400" b="1">
                        <a:latin typeface="Simplified Arabic" panose="02020603050405020304" pitchFamily="18" charset="-78"/>
                        <a:cs typeface="Simplified Arabic" panose="02020603050405020304" pitchFamily="18" charset="-78"/>
                      </a:endParaRPr>
                    </a:p>
                  </a:txBody>
                  <a:tcPr/>
                </a:tc>
                <a:tc>
                  <a:txBody>
                    <a:bodyPr/>
                    <a:lstStyle/>
                    <a:p>
                      <a:pPr algn="r" rtl="1">
                        <a:lnSpc>
                          <a:spcPct val="100000"/>
                        </a:lnSpc>
                        <a:spcBef>
                          <a:spcPts val="110"/>
                        </a:spcBef>
                        <a:spcAft>
                          <a:spcPts val="110"/>
                        </a:spcAft>
                      </a:pPr>
                      <a:r>
                        <a:rPr lang="ar-SA" sz="2400" b="1" kern="1200">
                          <a:solidFill>
                            <a:schemeClr val="dk1"/>
                          </a:solidFill>
                          <a:effectLst/>
                          <a:latin typeface="Simplified Arabic" panose="02020603050405020304" pitchFamily="18" charset="-78"/>
                          <a:ea typeface="+mn-ea"/>
                          <a:cs typeface="Simplified Arabic" panose="02020603050405020304" pitchFamily="18" charset="-78"/>
                        </a:rPr>
                        <a:t>بوابة بيانات البنك الدولي</a:t>
                      </a:r>
                      <a:r>
                        <a:rPr lang="en-US" sz="2400" b="1" kern="1200">
                          <a:solidFill>
                            <a:schemeClr val="dk1"/>
                          </a:solidFill>
                          <a:effectLst/>
                          <a:latin typeface="Simplified Arabic" panose="02020603050405020304" pitchFamily="18" charset="-78"/>
                          <a:ea typeface="+mn-ea"/>
                          <a:cs typeface="Simplified Arabic" panose="02020603050405020304" pitchFamily="18" charset="-78"/>
                        </a:rPr>
                        <a:t> (World Bank Data)</a:t>
                      </a:r>
                    </a:p>
                    <a:p>
                      <a:pPr algn="r">
                        <a:lnSpc>
                          <a:spcPct val="100000"/>
                        </a:lnSpc>
                        <a:spcBef>
                          <a:spcPts val="110"/>
                        </a:spcBef>
                        <a:spcAft>
                          <a:spcPts val="110"/>
                        </a:spcAft>
                      </a:pPr>
                      <a:r>
                        <a:rPr lang="en-US" sz="2400" u="sng" kern="1200">
                          <a:solidFill>
                            <a:schemeClr val="dk1"/>
                          </a:solidFill>
                          <a:effectLst/>
                          <a:latin typeface="Simplified Arabic" panose="02020603050405020304" pitchFamily="18" charset="-78"/>
                          <a:ea typeface="+mn-ea"/>
                          <a:cs typeface="Simplified Arabic" panose="02020603050405020304" pitchFamily="18" charset="-78"/>
                          <a:hlinkClick r:id="rId2"/>
                        </a:rPr>
                        <a:t>https://data.worldbank.org/</a:t>
                      </a:r>
                      <a:endParaRPr lang="en-US" sz="2400" kern="1200">
                        <a:solidFill>
                          <a:schemeClr val="dk1"/>
                        </a:solidFill>
                        <a:effectLst/>
                        <a:latin typeface="Simplified Arabic" panose="02020603050405020304" pitchFamily="18" charset="-78"/>
                        <a:ea typeface="+mn-ea"/>
                        <a:cs typeface="Simplified Arabic" panose="02020603050405020304" pitchFamily="18" charset="-78"/>
                      </a:endParaRPr>
                    </a:p>
                    <a:p>
                      <a:pPr algn="ctr">
                        <a:lnSpc>
                          <a:spcPct val="100000"/>
                        </a:lnSpc>
                        <a:spcBef>
                          <a:spcPts val="110"/>
                        </a:spcBef>
                        <a:spcAft>
                          <a:spcPts val="110"/>
                        </a:spcAft>
                      </a:pPr>
                      <a:endParaRPr lang="en-US"/>
                    </a:p>
                  </a:txBody>
                  <a:tcPr/>
                </a:tc>
                <a:extLst>
                  <a:ext uri="{0D108BD9-81ED-4DB2-BD59-A6C34878D82A}">
                    <a16:rowId xmlns:a16="http://schemas.microsoft.com/office/drawing/2014/main" val="3456842702"/>
                  </a:ext>
                </a:extLst>
              </a:tr>
              <a:tr h="1141086">
                <a:tc>
                  <a:txBody>
                    <a:bodyPr/>
                    <a:lstStyle/>
                    <a:p>
                      <a:pPr algn="r">
                        <a:lnSpc>
                          <a:spcPct val="100000"/>
                        </a:lnSpc>
                        <a:spcBef>
                          <a:spcPts val="110"/>
                        </a:spcBef>
                        <a:spcAft>
                          <a:spcPts val="110"/>
                        </a:spcAft>
                      </a:pPr>
                      <a:r>
                        <a:rPr lang="ar-SA" sz="2400" b="1" kern="1200">
                          <a:solidFill>
                            <a:schemeClr val="dk1"/>
                          </a:solidFill>
                          <a:effectLst/>
                          <a:latin typeface="Simplified Arabic" panose="02020603050405020304" pitchFamily="18" charset="-78"/>
                          <a:ea typeface="+mn-ea"/>
                          <a:cs typeface="Simplified Arabic" panose="02020603050405020304" pitchFamily="18" charset="-78"/>
                        </a:rPr>
                        <a:t>يقدم صندوق النقد الدولي بيانات حول الاقتصاد الكلي، بما في ذلك الناتج المحلي الإجمالي، التضخم، والميزانيات العمومية للدول</a:t>
                      </a:r>
                      <a:r>
                        <a:rPr lang="ar-EG" sz="2400" b="1" kern="1200">
                          <a:solidFill>
                            <a:schemeClr val="dk1"/>
                          </a:solidFill>
                          <a:effectLst/>
                          <a:latin typeface="Simplified Arabic" panose="02020603050405020304" pitchFamily="18" charset="-78"/>
                          <a:ea typeface="+mn-ea"/>
                          <a:cs typeface="Simplified Arabic" panose="02020603050405020304" pitchFamily="18" charset="-78"/>
                        </a:rPr>
                        <a:t>.</a:t>
                      </a:r>
                      <a:endParaRPr lang="en-US" sz="2400" b="1">
                        <a:latin typeface="Simplified Arabic" panose="02020603050405020304" pitchFamily="18" charset="-78"/>
                        <a:cs typeface="Simplified Arabic" panose="02020603050405020304" pitchFamily="18" charset="-78"/>
                      </a:endParaRPr>
                    </a:p>
                  </a:txBody>
                  <a:tcPr/>
                </a:tc>
                <a:tc>
                  <a:txBody>
                    <a:bodyPr/>
                    <a:lstStyle/>
                    <a:p>
                      <a:pPr algn="r" rtl="1">
                        <a:lnSpc>
                          <a:spcPct val="100000"/>
                        </a:lnSpc>
                        <a:spcBef>
                          <a:spcPts val="110"/>
                        </a:spcBef>
                        <a:spcAft>
                          <a:spcPts val="110"/>
                        </a:spcAft>
                      </a:pPr>
                      <a:r>
                        <a:rPr lang="ar-SA" sz="2400" b="1" kern="1200">
                          <a:solidFill>
                            <a:schemeClr val="dk1"/>
                          </a:solidFill>
                          <a:effectLst/>
                          <a:latin typeface="Simplified Arabic" panose="02020603050405020304" pitchFamily="18" charset="-78"/>
                          <a:ea typeface="+mn-ea"/>
                          <a:cs typeface="Simplified Arabic" panose="02020603050405020304" pitchFamily="18" charset="-78"/>
                        </a:rPr>
                        <a:t>صندوق النقد الدولي</a:t>
                      </a:r>
                      <a:r>
                        <a:rPr lang="en-US" sz="2400" b="1" kern="1200">
                          <a:solidFill>
                            <a:schemeClr val="dk1"/>
                          </a:solidFill>
                          <a:effectLst/>
                          <a:latin typeface="Simplified Arabic" panose="02020603050405020304" pitchFamily="18" charset="-78"/>
                          <a:ea typeface="+mn-ea"/>
                          <a:cs typeface="Simplified Arabic" panose="02020603050405020304" pitchFamily="18" charset="-78"/>
                        </a:rPr>
                        <a:t> (IMF)</a:t>
                      </a:r>
                    </a:p>
                    <a:p>
                      <a:pPr algn="r">
                        <a:lnSpc>
                          <a:spcPct val="100000"/>
                        </a:lnSpc>
                        <a:spcBef>
                          <a:spcPts val="110"/>
                        </a:spcBef>
                        <a:spcAft>
                          <a:spcPts val="110"/>
                        </a:spcAft>
                      </a:pPr>
                      <a:r>
                        <a:rPr lang="en-US" sz="2400" u="sng" kern="1200">
                          <a:solidFill>
                            <a:schemeClr val="dk1"/>
                          </a:solidFill>
                          <a:effectLst/>
                          <a:latin typeface="Simplified Arabic" panose="02020603050405020304" pitchFamily="18" charset="-78"/>
                          <a:ea typeface="+mn-ea"/>
                          <a:cs typeface="Simplified Arabic" panose="02020603050405020304" pitchFamily="18" charset="-78"/>
                          <a:hlinkClick r:id="rId3"/>
                        </a:rPr>
                        <a:t>https://data.imf.org</a:t>
                      </a:r>
                      <a:endParaRPr lang="en-US" sz="2400" kern="1200">
                        <a:solidFill>
                          <a:schemeClr val="dk1"/>
                        </a:solidFill>
                        <a:effectLst/>
                        <a:latin typeface="Simplified Arabic" panose="02020603050405020304" pitchFamily="18" charset="-78"/>
                        <a:ea typeface="+mn-ea"/>
                        <a:cs typeface="Simplified Arabic" panose="02020603050405020304" pitchFamily="18" charset="-78"/>
                      </a:endParaRPr>
                    </a:p>
                    <a:p>
                      <a:pPr algn="r">
                        <a:lnSpc>
                          <a:spcPct val="100000"/>
                        </a:lnSpc>
                        <a:spcBef>
                          <a:spcPts val="110"/>
                        </a:spcBef>
                        <a:spcAft>
                          <a:spcPts val="110"/>
                        </a:spcAft>
                      </a:pPr>
                      <a:endParaRPr lang="en-US" sz="2400"/>
                    </a:p>
                  </a:txBody>
                  <a:tcPr/>
                </a:tc>
                <a:extLst>
                  <a:ext uri="{0D108BD9-81ED-4DB2-BD59-A6C34878D82A}">
                    <a16:rowId xmlns:a16="http://schemas.microsoft.com/office/drawing/2014/main" val="167303647"/>
                  </a:ext>
                </a:extLst>
              </a:tr>
              <a:tr h="1084882">
                <a:tc>
                  <a:txBody>
                    <a:bodyPr/>
                    <a:lstStyle/>
                    <a:p>
                      <a:pPr algn="r">
                        <a:lnSpc>
                          <a:spcPct val="100000"/>
                        </a:lnSpc>
                        <a:spcBef>
                          <a:spcPts val="110"/>
                        </a:spcBef>
                        <a:spcAft>
                          <a:spcPts val="110"/>
                        </a:spcAft>
                      </a:pPr>
                      <a:r>
                        <a:rPr lang="ar-SA" sz="2400" b="1" kern="1200">
                          <a:solidFill>
                            <a:schemeClr val="dk1"/>
                          </a:solidFill>
                          <a:effectLst/>
                          <a:latin typeface="Simplified Arabic" panose="02020603050405020304" pitchFamily="18" charset="-78"/>
                          <a:ea typeface="+mn-ea"/>
                          <a:cs typeface="Simplified Arabic" panose="02020603050405020304" pitchFamily="18" charset="-78"/>
                        </a:rPr>
                        <a:t>توفر منظمة التعاون الاقتصادي والتنمية بيانات حول التعليم، الاقتصاد، الصحة، والتكنولوجيا في الدول المتقدمة وبعض الدول النامية</a:t>
                      </a:r>
                      <a:r>
                        <a:rPr lang="ar-EG" sz="2400" b="1" kern="1200">
                          <a:solidFill>
                            <a:schemeClr val="dk1"/>
                          </a:solidFill>
                          <a:effectLst/>
                          <a:latin typeface="Simplified Arabic" panose="02020603050405020304" pitchFamily="18" charset="-78"/>
                          <a:ea typeface="+mn-ea"/>
                          <a:cs typeface="Simplified Arabic" panose="02020603050405020304" pitchFamily="18" charset="-78"/>
                        </a:rPr>
                        <a:t>.</a:t>
                      </a:r>
                      <a:endParaRPr lang="en-US" sz="2400" b="1">
                        <a:latin typeface="Simplified Arabic" panose="02020603050405020304" pitchFamily="18" charset="-78"/>
                        <a:cs typeface="Simplified Arabic" panose="02020603050405020304" pitchFamily="18" charset="-78"/>
                      </a:endParaRPr>
                    </a:p>
                  </a:txBody>
                  <a:tcPr/>
                </a:tc>
                <a:tc>
                  <a:txBody>
                    <a:bodyPr/>
                    <a:lstStyle/>
                    <a:p>
                      <a:pPr algn="r" rtl="1">
                        <a:lnSpc>
                          <a:spcPct val="10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منظمة التعاون الاقتصادي والتنمية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(OECD)</a:t>
                      </a:r>
                    </a:p>
                    <a:p>
                      <a:pPr algn="r" rtl="0">
                        <a:lnSpc>
                          <a:spcPct val="100000"/>
                        </a:lnSpc>
                        <a:spcBef>
                          <a:spcPts val="110"/>
                        </a:spcBef>
                        <a:spcAft>
                          <a:spcPts val="110"/>
                        </a:spcAft>
                      </a:pPr>
                      <a:r>
                        <a:rPr lang="en-US" sz="2400"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4"/>
                        </a:rPr>
                        <a:t> www.oecd.org</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0000"/>
                        </a:lnSpc>
                        <a:spcBef>
                          <a:spcPts val="110"/>
                        </a:spcBef>
                        <a:spcAft>
                          <a:spcPts val="110"/>
                        </a:spcAft>
                      </a:pPr>
                      <a:r>
                        <a:rPr lang="ar-EG" sz="240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1421866260"/>
                  </a:ext>
                </a:extLst>
              </a:tr>
              <a:tr h="1141086">
                <a:tc>
                  <a:txBody>
                    <a:bodyPr/>
                    <a:lstStyle/>
                    <a:p>
                      <a:pPr algn="r">
                        <a:lnSpc>
                          <a:spcPct val="100000"/>
                        </a:lnSpc>
                        <a:spcBef>
                          <a:spcPts val="110"/>
                        </a:spcBef>
                        <a:spcAft>
                          <a:spcPts val="110"/>
                        </a:spcAft>
                      </a:pPr>
                      <a:r>
                        <a:rPr lang="ar-SA" sz="2400" b="1" kern="1200">
                          <a:solidFill>
                            <a:schemeClr val="dk1"/>
                          </a:solidFill>
                          <a:effectLst/>
                          <a:latin typeface="Simplified Arabic" panose="02020603050405020304" pitchFamily="18" charset="-78"/>
                          <a:ea typeface="+mn-ea"/>
                          <a:cs typeface="Simplified Arabic" panose="02020603050405020304" pitchFamily="18" charset="-78"/>
                        </a:rPr>
                        <a:t>تقدم منظمة الصحة العالمية بيانات حول الصحة العالمية، بما في ذلك الإحصاءات المتعلقة بالأمراض، خدمات الرعاية الصحية، والتوزيع الجغرافي للموارد الصحي</a:t>
                      </a:r>
                      <a:r>
                        <a:rPr lang="ar-EG" sz="2400" b="1" kern="1200">
                          <a:solidFill>
                            <a:schemeClr val="dk1"/>
                          </a:solidFill>
                          <a:effectLst/>
                          <a:latin typeface="Simplified Arabic" panose="02020603050405020304" pitchFamily="18" charset="-78"/>
                          <a:ea typeface="+mn-ea"/>
                          <a:cs typeface="Simplified Arabic" panose="02020603050405020304" pitchFamily="18" charset="-78"/>
                        </a:rPr>
                        <a:t>ة.</a:t>
                      </a:r>
                      <a:endParaRPr lang="en-US" sz="2400">
                        <a:latin typeface="Simplified Arabic" panose="02020603050405020304" pitchFamily="18" charset="-78"/>
                        <a:cs typeface="Simplified Arabic" panose="02020603050405020304" pitchFamily="18" charset="-78"/>
                      </a:endParaRPr>
                    </a:p>
                  </a:txBody>
                  <a:tcPr/>
                </a:tc>
                <a:tc>
                  <a:txBody>
                    <a:bodyPr/>
                    <a:lstStyle/>
                    <a:p>
                      <a:pPr algn="just" rtl="1">
                        <a:lnSpc>
                          <a:spcPct val="100000"/>
                        </a:lnSpc>
                        <a:spcBef>
                          <a:spcPts val="110"/>
                        </a:spcBef>
                        <a:spcAft>
                          <a:spcPts val="110"/>
                        </a:spcAft>
                      </a:pPr>
                      <a:r>
                        <a:rPr lang="ar-SA" sz="2400" b="1">
                          <a:effectLst/>
                          <a:latin typeface="Calibri" panose="020F0502020204030204" pitchFamily="34" charset="0"/>
                          <a:ea typeface="Calibri" panose="020F0502020204030204" pitchFamily="34" charset="0"/>
                          <a:cs typeface="Simplified Arabic" panose="02020603050405020304" pitchFamily="18" charset="-78"/>
                        </a:rPr>
                        <a:t>منظمة الصحة العالمية</a:t>
                      </a:r>
                      <a:r>
                        <a:rPr lang="en-US" sz="2400" b="1">
                          <a:effectLst/>
                          <a:latin typeface="Simplified Arabic" panose="02020603050405020304" pitchFamily="18" charset="-78"/>
                          <a:ea typeface="Calibri" panose="020F0502020204030204" pitchFamily="34" charset="0"/>
                          <a:cs typeface="Arial" panose="020B0604020202020204" pitchFamily="34" charset="0"/>
                        </a:rPr>
                        <a:t> (WHO)</a:t>
                      </a:r>
                      <a:endParaRPr lang="ar-EG" sz="2400" b="1">
                        <a:effectLst/>
                        <a:latin typeface="Simplified Arabic" panose="02020603050405020304" pitchFamily="18" charset="-78"/>
                        <a:ea typeface="Calibri" panose="020F0502020204030204" pitchFamily="34" charset="0"/>
                        <a:cs typeface="Arial" panose="020B0604020202020204" pitchFamily="34" charset="0"/>
                      </a:endParaRPr>
                    </a:p>
                    <a:p>
                      <a:pPr marL="0" marR="0" lvl="0" indent="0" algn="just" defTabSz="914400" rtl="1" eaLnBrk="1" fontAlgn="auto" latinLnBrk="0" hangingPunct="1">
                        <a:lnSpc>
                          <a:spcPct val="100000"/>
                        </a:lnSpc>
                        <a:spcBef>
                          <a:spcPts val="110"/>
                        </a:spcBef>
                        <a:spcAft>
                          <a:spcPts val="110"/>
                        </a:spcAft>
                        <a:buClrTx/>
                        <a:buSzTx/>
                        <a:buFontTx/>
                        <a:buNone/>
                        <a:tabLst/>
                        <a:defRPr/>
                      </a:pPr>
                      <a:r>
                        <a:rPr lang="en-US" sz="2400" u="sng" kern="1200">
                          <a:solidFill>
                            <a:schemeClr val="dk1"/>
                          </a:solidFill>
                          <a:effectLst/>
                          <a:latin typeface="Simplified Arabic" panose="02020603050405020304" pitchFamily="18" charset="-78"/>
                          <a:ea typeface="+mn-ea"/>
                          <a:cs typeface="Simplified Arabic" panose="02020603050405020304" pitchFamily="18" charset="-78"/>
                          <a:hlinkClick r:id="rId5"/>
                        </a:rPr>
                        <a:t>www.who.int</a:t>
                      </a:r>
                      <a:endParaRPr lang="en-US" sz="2400" kern="1200">
                        <a:solidFill>
                          <a:schemeClr val="dk1"/>
                        </a:solidFill>
                        <a:effectLst/>
                        <a:latin typeface="Simplified Arabic" panose="02020603050405020304" pitchFamily="18" charset="-78"/>
                        <a:ea typeface="+mn-ea"/>
                        <a:cs typeface="Simplified Arabic" panose="02020603050405020304" pitchFamily="18" charset="-78"/>
                      </a:endParaRPr>
                    </a:p>
                  </a:txBody>
                  <a:tcPr marL="9525" marR="9525" marT="9525" marB="9525" anchor="ctr"/>
                </a:tc>
                <a:extLst>
                  <a:ext uri="{0D108BD9-81ED-4DB2-BD59-A6C34878D82A}">
                    <a16:rowId xmlns:a16="http://schemas.microsoft.com/office/drawing/2014/main" val="1469066990"/>
                  </a:ext>
                </a:extLst>
              </a:tr>
            </a:tbl>
          </a:graphicData>
        </a:graphic>
      </p:graphicFrame>
      <p:sp>
        <p:nvSpPr>
          <p:cNvPr id="5" name="TextBox 4">
            <a:extLst>
              <a:ext uri="{FF2B5EF4-FFF2-40B4-BE49-F238E27FC236}">
                <a16:creationId xmlns:a16="http://schemas.microsoft.com/office/drawing/2014/main" id="{C2B91639-5331-407E-EFDE-FB5E658D4703}"/>
              </a:ext>
            </a:extLst>
          </p:cNvPr>
          <p:cNvSpPr txBox="1"/>
          <p:nvPr/>
        </p:nvSpPr>
        <p:spPr>
          <a:xfrm>
            <a:off x="5869858" y="804786"/>
            <a:ext cx="6098458" cy="553357"/>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ثانيًا مواقع </a:t>
            </a:r>
            <a:r>
              <a:rPr lang="ar-EG" sz="2800" b="1" u="sng">
                <a:solidFill>
                  <a:srgbClr val="002060"/>
                </a:solidFill>
                <a:latin typeface="Calibri" panose="020F0502020204030204" pitchFamily="34" charset="0"/>
                <a:ea typeface="Calibri" panose="020F0502020204030204" pitchFamily="34" charset="0"/>
                <a:cs typeface="Simplified Arabic" panose="02020603050405020304" pitchFamily="18" charset="-78"/>
              </a:rPr>
              <a:t>ا</a:t>
            </a:r>
            <a:r>
              <a:rPr lang="ar-SA"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لمؤسسات الدولية</a:t>
            </a:r>
            <a:r>
              <a:rPr lang="ar-SA" sz="1800" b="1" u="sng">
                <a:effectLst/>
                <a:latin typeface="Calibri" panose="020F0502020204030204" pitchFamily="34" charset="0"/>
                <a:ea typeface="Calibri" panose="020F0502020204030204" pitchFamily="34" charset="0"/>
                <a:cs typeface="Simplified Arabic" panose="02020603050405020304" pitchFamily="18" charset="-78"/>
              </a:rPr>
              <a:t>:</a:t>
            </a: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28916016"/>
      </p:ext>
    </p:extLst>
  </p:cSld>
  <p:clrMapOvr>
    <a:masterClrMapping/>
  </p:clrMapOvr>
  <mc:AlternateContent xmlns:mc="http://schemas.openxmlformats.org/markup-compatibility/2006" xmlns:p14="http://schemas.microsoft.com/office/powerpoint/2010/main">
    <mc:Choice Requires="p14">
      <p:transition spd="slow" p14:dur="2000" advTm="124293"/>
    </mc:Choice>
    <mc:Fallback xmlns="">
      <p:transition spd="slow" advTm="12429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530645" y="1382443"/>
            <a:ext cx="5959630" cy="4594465"/>
          </a:xfrm>
        </p:spPr>
        <p:txBody>
          <a:bodyPr/>
          <a:lstStyle/>
          <a:p>
            <a:pPr rtl="1"/>
            <a:r>
              <a:rPr lang="ar-EG"/>
              <a:t>‏</a:t>
            </a:r>
            <a:endParaRPr lang="en-US"/>
          </a:p>
        </p:txBody>
      </p:sp>
      <p:sp>
        <p:nvSpPr>
          <p:cNvPr id="3" name="Rectangle: Rounded Corners 33">
            <a:extLst>
              <a:ext uri="{FF2B5EF4-FFF2-40B4-BE49-F238E27FC236}">
                <a16:creationId xmlns:a16="http://schemas.microsoft.com/office/drawing/2014/main" id="{0B2ED8AF-DF70-63D1-EEA1-AE6B1E72FE6C}"/>
              </a:ext>
            </a:extLst>
          </p:cNvPr>
          <p:cNvSpPr txBox="1">
            <a:spLocks/>
          </p:cNvSpPr>
          <p:nvPr/>
        </p:nvSpPr>
        <p:spPr>
          <a:xfrm>
            <a:off x="838200" y="198705"/>
            <a:ext cx="10515600" cy="70275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مصادر البيانات الصحفية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9" name="Table 8">
            <a:extLst>
              <a:ext uri="{FF2B5EF4-FFF2-40B4-BE49-F238E27FC236}">
                <a16:creationId xmlns:a16="http://schemas.microsoft.com/office/drawing/2014/main" id="{BE784633-321C-A1E2-C0F8-AF9C5C883D0B}"/>
              </a:ext>
            </a:extLst>
          </p:cNvPr>
          <p:cNvGraphicFramePr>
            <a:graphicFrameLocks noGrp="1"/>
          </p:cNvGraphicFramePr>
          <p:nvPr>
            <p:extLst>
              <p:ext uri="{D42A27DB-BD31-4B8C-83A1-F6EECF244321}">
                <p14:modId xmlns:p14="http://schemas.microsoft.com/office/powerpoint/2010/main" val="33004439"/>
              </p:ext>
            </p:extLst>
          </p:nvPr>
        </p:nvGraphicFramePr>
        <p:xfrm>
          <a:off x="98323" y="1119185"/>
          <a:ext cx="11665974" cy="5338705"/>
        </p:xfrm>
        <a:graphic>
          <a:graphicData uri="http://schemas.openxmlformats.org/drawingml/2006/table">
            <a:tbl>
              <a:tblPr firstRow="1" bandRow="1">
                <a:tableStyleId>{073A0DAA-6AF3-43AB-8588-CEC1D06C72B9}</a:tableStyleId>
              </a:tblPr>
              <a:tblGrid>
                <a:gridCol w="6033261">
                  <a:extLst>
                    <a:ext uri="{9D8B030D-6E8A-4147-A177-3AD203B41FA5}">
                      <a16:colId xmlns:a16="http://schemas.microsoft.com/office/drawing/2014/main" val="1756158441"/>
                    </a:ext>
                  </a:extLst>
                </a:gridCol>
                <a:gridCol w="5632713">
                  <a:extLst>
                    <a:ext uri="{9D8B030D-6E8A-4147-A177-3AD203B41FA5}">
                      <a16:colId xmlns:a16="http://schemas.microsoft.com/office/drawing/2014/main" val="3408276855"/>
                    </a:ext>
                  </a:extLst>
                </a:gridCol>
              </a:tblGrid>
              <a:tr h="436253">
                <a:tc>
                  <a:txBody>
                    <a:bodyPr/>
                    <a:lstStyle/>
                    <a:p>
                      <a:pPr algn="ctr" rtl="1">
                        <a:lnSpc>
                          <a:spcPct val="107000"/>
                        </a:lnSpc>
                        <a:spcAft>
                          <a:spcPts val="800"/>
                        </a:spcAft>
                      </a:pPr>
                      <a:r>
                        <a:rPr lang="ar-EG" sz="2800">
                          <a:effectLst/>
                          <a:latin typeface="Simplified Arabic" panose="02020603050405020304" pitchFamily="18" charset="-78"/>
                          <a:ea typeface="Calibri" panose="020F0502020204030204" pitchFamily="34" charset="0"/>
                          <a:cs typeface="Simplified Arabic" panose="02020603050405020304" pitchFamily="18" charset="-78"/>
                        </a:rPr>
                        <a:t>التعريف</a:t>
                      </a:r>
                      <a:r>
                        <a:rPr lang="en-US" sz="2800">
                          <a:effectLst/>
                          <a:latin typeface="Simplified Arabic" panose="02020603050405020304" pitchFamily="18" charset="-78"/>
                          <a:ea typeface="Calibri" panose="020F0502020204030204" pitchFamily="34" charset="0"/>
                          <a:cs typeface="Simplified Arabic" panose="02020603050405020304" pitchFamily="18" charset="-78"/>
                        </a:rPr>
                        <a:t> </a:t>
                      </a:r>
                    </a:p>
                  </a:txBody>
                  <a:tcPr marL="68580" marR="68580" marT="0" marB="0"/>
                </a:tc>
                <a:tc>
                  <a:txBody>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lang="ar-EG" sz="2800" b="1" kern="1200">
                          <a:solidFill>
                            <a:schemeClr val="lt1"/>
                          </a:solidFill>
                          <a:effectLst/>
                          <a:latin typeface="Simplified Arabic" panose="02020603050405020304" pitchFamily="18" charset="-78"/>
                          <a:ea typeface="+mn-ea"/>
                          <a:cs typeface="Simplified Arabic" panose="02020603050405020304" pitchFamily="18" charset="-78"/>
                        </a:rPr>
                        <a:t>اسم ورابط الموقع</a:t>
                      </a:r>
                      <a:endParaRPr lang="en-US" sz="2800" b="1" kern="1200">
                        <a:solidFill>
                          <a:schemeClr val="lt1"/>
                        </a:solidFill>
                        <a:effectLst/>
                        <a:latin typeface="Simplified Arabic" panose="02020603050405020304" pitchFamily="18" charset="-78"/>
                        <a:ea typeface="+mn-ea"/>
                        <a:cs typeface="Simplified Arabic" panose="02020603050405020304" pitchFamily="18" charset="-78"/>
                      </a:endParaRPr>
                    </a:p>
                  </a:txBody>
                  <a:tcPr marL="68580" marR="68580" marT="0" marB="0"/>
                </a:tc>
                <a:extLst>
                  <a:ext uri="{0D108BD9-81ED-4DB2-BD59-A6C34878D82A}">
                    <a16:rowId xmlns:a16="http://schemas.microsoft.com/office/drawing/2014/main" val="4043954696"/>
                  </a:ext>
                </a:extLst>
              </a:tr>
              <a:tr h="1135835">
                <a:tc>
                  <a:txBody>
                    <a:bodyPr/>
                    <a:lstStyle/>
                    <a:p>
                      <a:pPr algn="r" rtl="0">
                        <a:lnSpc>
                          <a:spcPct val="100000"/>
                        </a:lnSpc>
                        <a:spcBef>
                          <a:spcPts val="110"/>
                        </a:spcBef>
                        <a:spcAft>
                          <a:spcPts val="110"/>
                        </a:spcAft>
                      </a:pPr>
                      <a:r>
                        <a:rPr lang="ar-SA" sz="2400" b="1" kern="1200">
                          <a:solidFill>
                            <a:schemeClr val="dk1"/>
                          </a:solidFill>
                          <a:effectLst/>
                          <a:latin typeface="Simplified Arabic" panose="02020603050405020304" pitchFamily="18" charset="-78"/>
                          <a:ea typeface="+mn-ea"/>
                          <a:cs typeface="Simplified Arabic" panose="02020603050405020304" pitchFamily="18" charset="-78"/>
                        </a:rPr>
                        <a:t>يوفر برنامج الأمم المتحدة الإنمائي بيانات حول التنمية البشرية، الفقر، والبيئة، مع التركيز على المشاريع التنموية المستدام</a:t>
                      </a:r>
                      <a:r>
                        <a:rPr lang="ar-EG" sz="2400" b="1" kern="1200">
                          <a:solidFill>
                            <a:schemeClr val="dk1"/>
                          </a:solidFill>
                          <a:effectLst/>
                          <a:latin typeface="Simplified Arabic" panose="02020603050405020304" pitchFamily="18" charset="-78"/>
                          <a:ea typeface="+mn-ea"/>
                          <a:cs typeface="Simplified Arabic" panose="02020603050405020304" pitchFamily="18" charset="-78"/>
                        </a:rPr>
                        <a:t>ة.</a:t>
                      </a:r>
                      <a:endParaRPr lang="en-US" sz="2400" b="1">
                        <a:latin typeface="Simplified Arabic" panose="02020603050405020304" pitchFamily="18" charset="-78"/>
                        <a:cs typeface="Simplified Arabic" panose="02020603050405020304" pitchFamily="18" charset="-78"/>
                      </a:endParaRPr>
                    </a:p>
                  </a:txBody>
                  <a:tcPr/>
                </a:tc>
                <a:tc>
                  <a:txBody>
                    <a:bodyPr/>
                    <a:lstStyle/>
                    <a:p>
                      <a:pPr algn="r" rtl="1">
                        <a:lnSpc>
                          <a:spcPct val="100000"/>
                        </a:lnSpc>
                        <a:spcBef>
                          <a:spcPts val="110"/>
                        </a:spcBef>
                        <a:spcAft>
                          <a:spcPts val="110"/>
                        </a:spcAft>
                      </a:pPr>
                      <a:r>
                        <a:rPr lang="ar-SA" sz="2400" b="1" kern="1200">
                          <a:solidFill>
                            <a:schemeClr val="dk1"/>
                          </a:solidFill>
                          <a:effectLst/>
                          <a:latin typeface="Simplified Arabic" panose="02020603050405020304" pitchFamily="18" charset="-78"/>
                          <a:ea typeface="+mn-ea"/>
                          <a:cs typeface="Simplified Arabic" panose="02020603050405020304" pitchFamily="18" charset="-78"/>
                        </a:rPr>
                        <a:t>برنامج الأمم المتحدة الإنمائي</a:t>
                      </a:r>
                      <a:r>
                        <a:rPr lang="en-US" sz="2400" b="1" kern="1200">
                          <a:solidFill>
                            <a:schemeClr val="dk1"/>
                          </a:solidFill>
                          <a:effectLst/>
                          <a:latin typeface="Simplified Arabic" panose="02020603050405020304" pitchFamily="18" charset="-78"/>
                          <a:ea typeface="+mn-ea"/>
                          <a:cs typeface="Simplified Arabic" panose="02020603050405020304" pitchFamily="18" charset="-78"/>
                        </a:rPr>
                        <a:t> (UNDP)</a:t>
                      </a:r>
                    </a:p>
                    <a:p>
                      <a:pPr algn="r">
                        <a:lnSpc>
                          <a:spcPct val="100000"/>
                        </a:lnSpc>
                        <a:spcBef>
                          <a:spcPts val="110"/>
                        </a:spcBef>
                        <a:spcAft>
                          <a:spcPts val="110"/>
                        </a:spcAft>
                      </a:pPr>
                      <a:r>
                        <a:rPr lang="en-US" sz="2400" u="sng" kern="1200">
                          <a:solidFill>
                            <a:schemeClr val="dk1"/>
                          </a:solidFill>
                          <a:effectLst/>
                          <a:latin typeface="Simplified Arabic" panose="02020603050405020304" pitchFamily="18" charset="-78"/>
                          <a:ea typeface="+mn-ea"/>
                          <a:cs typeface="Simplified Arabic" panose="02020603050405020304" pitchFamily="18" charset="-78"/>
                          <a:hlinkClick r:id="rId2"/>
                        </a:rPr>
                        <a:t>www.undp.org</a:t>
                      </a:r>
                      <a:endParaRPr lang="en-US" sz="2400" kern="1200">
                        <a:solidFill>
                          <a:schemeClr val="dk1"/>
                        </a:solidFill>
                        <a:effectLst/>
                        <a:latin typeface="Simplified Arabic" panose="02020603050405020304" pitchFamily="18" charset="-78"/>
                        <a:ea typeface="+mn-ea"/>
                        <a:cs typeface="Simplified Arabic" panose="02020603050405020304" pitchFamily="18" charset="-78"/>
                      </a:endParaRPr>
                    </a:p>
                    <a:p>
                      <a:pPr algn="r">
                        <a:lnSpc>
                          <a:spcPct val="100000"/>
                        </a:lnSpc>
                        <a:spcBef>
                          <a:spcPts val="110"/>
                        </a:spcBef>
                        <a:spcAft>
                          <a:spcPts val="110"/>
                        </a:spcAft>
                      </a:pPr>
                      <a:endParaRPr lang="en-US"/>
                    </a:p>
                  </a:txBody>
                  <a:tcPr/>
                </a:tc>
                <a:extLst>
                  <a:ext uri="{0D108BD9-81ED-4DB2-BD59-A6C34878D82A}">
                    <a16:rowId xmlns:a16="http://schemas.microsoft.com/office/drawing/2014/main" val="3456842702"/>
                  </a:ext>
                </a:extLst>
              </a:tr>
              <a:tr h="1135835">
                <a:tc>
                  <a:txBody>
                    <a:bodyPr/>
                    <a:lstStyle/>
                    <a:p>
                      <a:pPr algn="r">
                        <a:lnSpc>
                          <a:spcPct val="100000"/>
                        </a:lnSpc>
                        <a:spcBef>
                          <a:spcPts val="110"/>
                        </a:spcBef>
                        <a:spcAft>
                          <a:spcPts val="110"/>
                        </a:spcAft>
                      </a:pPr>
                      <a:r>
                        <a:rPr lang="ar-SA" sz="2400" b="1" kern="1200">
                          <a:solidFill>
                            <a:schemeClr val="dk1"/>
                          </a:solidFill>
                          <a:effectLst/>
                          <a:latin typeface="Simplified Arabic" panose="02020603050405020304" pitchFamily="18" charset="-78"/>
                          <a:ea typeface="+mn-ea"/>
                          <a:cs typeface="Simplified Arabic" panose="02020603050405020304" pitchFamily="18" charset="-78"/>
                        </a:rPr>
                        <a:t>تقدم منظمة الأغذية والزراعة بيانات حول الزراعة، الأمن الغذائي، الثروة الحيوانية، مصايد الأسماك، والغابات على مستوى العالم</a:t>
                      </a:r>
                      <a:r>
                        <a:rPr lang="ar-EG" sz="2400" b="1" kern="1200">
                          <a:solidFill>
                            <a:schemeClr val="dk1"/>
                          </a:solidFill>
                          <a:effectLst/>
                          <a:latin typeface="Simplified Arabic" panose="02020603050405020304" pitchFamily="18" charset="-78"/>
                          <a:ea typeface="+mn-ea"/>
                          <a:cs typeface="Simplified Arabic" panose="02020603050405020304" pitchFamily="18" charset="-78"/>
                        </a:rPr>
                        <a:t>.</a:t>
                      </a:r>
                      <a:endParaRPr lang="en-US" sz="2400" b="1">
                        <a:latin typeface="Simplified Arabic" panose="02020603050405020304" pitchFamily="18" charset="-78"/>
                        <a:cs typeface="Simplified Arabic" panose="02020603050405020304" pitchFamily="18" charset="-78"/>
                      </a:endParaRPr>
                    </a:p>
                  </a:txBody>
                  <a:tcPr/>
                </a:tc>
                <a:tc>
                  <a:txBody>
                    <a:bodyPr/>
                    <a:lstStyle/>
                    <a:p>
                      <a:pPr algn="r" rtl="1">
                        <a:lnSpc>
                          <a:spcPct val="10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منظمة الأغذية والزراعة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(FAO)</a:t>
                      </a:r>
                    </a:p>
                    <a:p>
                      <a:pPr algn="r" rtl="0">
                        <a:lnSpc>
                          <a:spcPct val="100000"/>
                        </a:lnSpc>
                        <a:spcBef>
                          <a:spcPts val="110"/>
                        </a:spcBef>
                        <a:spcAft>
                          <a:spcPts val="110"/>
                        </a:spcAft>
                      </a:pPr>
                      <a:r>
                        <a:rPr lang="en-US" sz="2400"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3"/>
                        </a:rPr>
                        <a:t>www.fao.org</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0000"/>
                        </a:lnSpc>
                        <a:spcBef>
                          <a:spcPts val="110"/>
                        </a:spcBef>
                        <a:spcAft>
                          <a:spcPts val="110"/>
                        </a:spcAft>
                      </a:pPr>
                      <a:r>
                        <a:rPr lang="ar-EG" sz="240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167303647"/>
                  </a:ext>
                </a:extLst>
              </a:tr>
              <a:tr h="1315980">
                <a:tc>
                  <a:txBody>
                    <a:bodyPr/>
                    <a:lstStyle/>
                    <a:p>
                      <a:pPr algn="just" rtl="1">
                        <a:lnSpc>
                          <a:spcPct val="100000"/>
                        </a:lnSpc>
                        <a:spcBef>
                          <a:spcPts val="110"/>
                        </a:spcBef>
                        <a:spcAft>
                          <a:spcPts val="110"/>
                        </a:spcAft>
                      </a:pPr>
                      <a:r>
                        <a:rPr lang="ar-SA" sz="2400" b="1" kern="1200">
                          <a:solidFill>
                            <a:schemeClr val="dk1"/>
                          </a:solidFill>
                          <a:effectLst/>
                          <a:latin typeface="Simplified Arabic" panose="02020603050405020304" pitchFamily="18" charset="-78"/>
                          <a:ea typeface="+mn-ea"/>
                          <a:cs typeface="Simplified Arabic" panose="02020603050405020304" pitchFamily="18" charset="-78"/>
                        </a:rPr>
                        <a:t>يقدم البنك الأوروبي لإعادة الإعمار والتنمية بيانات حول الاستثمارات والمشروعات في البلدان النامية في أوروبا وآسيا الوسطى</a:t>
                      </a:r>
                      <a:r>
                        <a:rPr lang="ar-EG" sz="2400" b="1" kern="1200">
                          <a:solidFill>
                            <a:schemeClr val="dk1"/>
                          </a:solidFill>
                          <a:effectLst/>
                          <a:latin typeface="Simplified Arabic" panose="02020603050405020304" pitchFamily="18" charset="-78"/>
                          <a:ea typeface="+mn-ea"/>
                          <a:cs typeface="Simplified Arabic" panose="02020603050405020304" pitchFamily="18" charset="-78"/>
                        </a:rPr>
                        <a:t>.</a:t>
                      </a:r>
                      <a:endParaRPr lang="en-US" sz="2400" b="1">
                        <a:latin typeface="Simplified Arabic" panose="02020603050405020304" pitchFamily="18" charset="-78"/>
                        <a:cs typeface="Simplified Arabic" panose="02020603050405020304" pitchFamily="18" charset="-78"/>
                      </a:endParaRPr>
                    </a:p>
                  </a:txBody>
                  <a:tcPr/>
                </a:tc>
                <a:tc>
                  <a:txBody>
                    <a:bodyPr/>
                    <a:lstStyle/>
                    <a:p>
                      <a:pPr algn="r">
                        <a:lnSpc>
                          <a:spcPct val="100000"/>
                        </a:lnSpc>
                        <a:spcBef>
                          <a:spcPts val="110"/>
                        </a:spcBef>
                        <a:spcAft>
                          <a:spcPts val="110"/>
                        </a:spcAft>
                      </a:pPr>
                      <a:r>
                        <a:rPr lang="ar-SA" sz="2400" b="1" kern="1200">
                          <a:solidFill>
                            <a:schemeClr val="dk1"/>
                          </a:solidFill>
                          <a:effectLst/>
                          <a:latin typeface="Simplified Arabic" panose="02020603050405020304" pitchFamily="18" charset="-78"/>
                          <a:ea typeface="+mn-ea"/>
                          <a:cs typeface="Simplified Arabic" panose="02020603050405020304" pitchFamily="18" charset="-78"/>
                        </a:rPr>
                        <a:t>البنك الأوروبي لإعادة الإعمار والتنمية</a:t>
                      </a:r>
                      <a:endParaRPr lang="ar-EG" sz="2400" b="1" kern="1200">
                        <a:solidFill>
                          <a:schemeClr val="dk1"/>
                        </a:solidFill>
                        <a:effectLst/>
                        <a:latin typeface="Simplified Arabic" panose="02020603050405020304" pitchFamily="18" charset="-78"/>
                        <a:ea typeface="+mn-ea"/>
                        <a:cs typeface="Simplified Arabic" panose="02020603050405020304" pitchFamily="18" charset="-78"/>
                      </a:endParaRPr>
                    </a:p>
                    <a:p>
                      <a:pPr algn="r">
                        <a:lnSpc>
                          <a:spcPct val="100000"/>
                        </a:lnSpc>
                        <a:spcBef>
                          <a:spcPts val="110"/>
                        </a:spcBef>
                        <a:spcAft>
                          <a:spcPts val="110"/>
                        </a:spcAft>
                      </a:pPr>
                      <a:r>
                        <a:rPr lang="en-US" sz="2400" u="sng" kern="1200">
                          <a:solidFill>
                            <a:schemeClr val="dk1"/>
                          </a:solidFill>
                          <a:effectLst/>
                          <a:latin typeface="Simplified Arabic" panose="02020603050405020304" pitchFamily="18" charset="-78"/>
                          <a:ea typeface="+mn-ea"/>
                          <a:cs typeface="Simplified Arabic" panose="02020603050405020304" pitchFamily="18" charset="-78"/>
                          <a:hlinkClick r:id="rId4"/>
                        </a:rPr>
                        <a:t>www.ebrd.com</a:t>
                      </a:r>
                      <a:r>
                        <a:rPr lang="ar-EG" sz="2400" u="sng" kern="1200">
                          <a:solidFill>
                            <a:schemeClr val="dk1"/>
                          </a:solidFill>
                          <a:effectLst/>
                          <a:latin typeface="Simplified Arabic" panose="02020603050405020304" pitchFamily="18" charset="-78"/>
                          <a:ea typeface="+mn-ea"/>
                          <a:cs typeface="Simplified Arabic" panose="02020603050405020304" pitchFamily="18" charset="-78"/>
                        </a:rPr>
                        <a:t> </a:t>
                      </a:r>
                      <a:r>
                        <a:rPr lang="en-US" sz="2400" kern="1200">
                          <a:solidFill>
                            <a:schemeClr val="dk1"/>
                          </a:solidFill>
                          <a:effectLst/>
                          <a:latin typeface="Simplified Arabic" panose="02020603050405020304" pitchFamily="18" charset="-78"/>
                          <a:ea typeface="+mn-ea"/>
                          <a:cs typeface="Simplified Arabic" panose="02020603050405020304" pitchFamily="18" charset="-78"/>
                        </a:rPr>
                        <a:t> </a:t>
                      </a:r>
                      <a:r>
                        <a:rPr lang="en-US" sz="2400" b="1" kern="1200">
                          <a:solidFill>
                            <a:schemeClr val="dk1"/>
                          </a:solidFill>
                          <a:effectLst/>
                          <a:latin typeface="Simplified Arabic" panose="02020603050405020304" pitchFamily="18" charset="-78"/>
                          <a:ea typeface="+mn-ea"/>
                          <a:cs typeface="Simplified Arabic" panose="02020603050405020304" pitchFamily="18" charset="-78"/>
                        </a:rPr>
                        <a:t>(EBRD)</a:t>
                      </a:r>
                      <a:endParaRPr lang="en-US" sz="2400" b="1">
                        <a:latin typeface="Simplified Arabic" panose="02020603050405020304" pitchFamily="18" charset="-78"/>
                        <a:cs typeface="Simplified Arabic" panose="02020603050405020304" pitchFamily="18" charset="-78"/>
                      </a:endParaRPr>
                    </a:p>
                  </a:txBody>
                  <a:tcPr marL="68580" marR="68580" marT="0" marB="0"/>
                </a:tc>
                <a:extLst>
                  <a:ext uri="{0D108BD9-81ED-4DB2-BD59-A6C34878D82A}">
                    <a16:rowId xmlns:a16="http://schemas.microsoft.com/office/drawing/2014/main" val="1421866260"/>
                  </a:ext>
                </a:extLst>
              </a:tr>
              <a:tr h="222705">
                <a:tc>
                  <a:txBody>
                    <a:bodyPr/>
                    <a:lstStyle/>
                    <a:p>
                      <a:pPr algn="r">
                        <a:lnSpc>
                          <a:spcPct val="100000"/>
                        </a:lnSpc>
                        <a:spcBef>
                          <a:spcPts val="110"/>
                        </a:spcBef>
                        <a:spcAft>
                          <a:spcPts val="110"/>
                        </a:spcAft>
                      </a:pPr>
                      <a:r>
                        <a:rPr lang="ar-SA" sz="2400" b="1" kern="1200">
                          <a:solidFill>
                            <a:schemeClr val="dk1"/>
                          </a:solidFill>
                          <a:effectLst/>
                          <a:latin typeface="Simplified Arabic" panose="02020603050405020304" pitchFamily="18" charset="-78"/>
                          <a:ea typeface="+mn-ea"/>
                          <a:cs typeface="Simplified Arabic" panose="02020603050405020304" pitchFamily="18" charset="-78"/>
                        </a:rPr>
                        <a:t>توفر وكالة الطاقة الدولية بيانات حول إنتاج واستهلاك الطاقة، بما في ذلك بيانات حول النفط، الغاز، والكهرباء، بالإضافة إلى بيانات الطاقة المتجددة</a:t>
                      </a:r>
                      <a:r>
                        <a:rPr lang="ar-EG" sz="2400" b="1" kern="1200">
                          <a:solidFill>
                            <a:schemeClr val="dk1"/>
                          </a:solidFill>
                          <a:effectLst/>
                          <a:latin typeface="Simplified Arabic" panose="02020603050405020304" pitchFamily="18" charset="-78"/>
                          <a:ea typeface="+mn-ea"/>
                          <a:cs typeface="Simplified Arabic" panose="02020603050405020304" pitchFamily="18" charset="-78"/>
                        </a:rPr>
                        <a:t>.</a:t>
                      </a:r>
                      <a:endParaRPr lang="en-US" sz="2400" b="1">
                        <a:latin typeface="Simplified Arabic" panose="02020603050405020304" pitchFamily="18" charset="-78"/>
                        <a:cs typeface="Simplified Arabic" panose="02020603050405020304" pitchFamily="18" charset="-78"/>
                      </a:endParaRPr>
                    </a:p>
                  </a:txBody>
                  <a:tcPr/>
                </a:tc>
                <a:tc>
                  <a:txBody>
                    <a:bodyPr/>
                    <a:lstStyle/>
                    <a:p>
                      <a:pPr algn="r" rtl="1">
                        <a:lnSpc>
                          <a:spcPct val="100000"/>
                        </a:lnSpc>
                        <a:spcBef>
                          <a:spcPts val="110"/>
                        </a:spcBef>
                        <a:spcAft>
                          <a:spcPts val="110"/>
                        </a:spcAft>
                      </a:pPr>
                      <a:r>
                        <a:rPr lang="en-US" sz="1100">
                          <a:effectLst/>
                          <a:latin typeface="Calibri" panose="020F0502020204030204" pitchFamily="34" charset="0"/>
                          <a:cs typeface="Arial" panose="020B0604020202020204" pitchFamily="34" charset="0"/>
                        </a:rPr>
                        <a:t>  </a:t>
                      </a:r>
                      <a:r>
                        <a:rPr lang="ar-SA" sz="2400" b="1" kern="1200">
                          <a:solidFill>
                            <a:schemeClr val="dk1"/>
                          </a:solidFill>
                          <a:effectLst/>
                          <a:latin typeface="Simplified Arabic" panose="02020603050405020304" pitchFamily="18" charset="-78"/>
                          <a:ea typeface="+mn-ea"/>
                          <a:cs typeface="Simplified Arabic" panose="02020603050405020304" pitchFamily="18" charset="-78"/>
                        </a:rPr>
                        <a:t>وكالة الطاقة الدولية</a:t>
                      </a:r>
                      <a:r>
                        <a:rPr lang="en-US" sz="2400" b="1" kern="1200">
                          <a:solidFill>
                            <a:schemeClr val="dk1"/>
                          </a:solidFill>
                          <a:effectLst/>
                          <a:latin typeface="Simplified Arabic" panose="02020603050405020304" pitchFamily="18" charset="-78"/>
                          <a:ea typeface="+mn-ea"/>
                          <a:cs typeface="Simplified Arabic" panose="02020603050405020304" pitchFamily="18" charset="-78"/>
                        </a:rPr>
                        <a:t> (IEA)</a:t>
                      </a:r>
                    </a:p>
                    <a:p>
                      <a:pPr algn="r">
                        <a:lnSpc>
                          <a:spcPct val="100000"/>
                        </a:lnSpc>
                        <a:spcBef>
                          <a:spcPts val="110"/>
                        </a:spcBef>
                        <a:spcAft>
                          <a:spcPts val="110"/>
                        </a:spcAft>
                      </a:pPr>
                      <a:r>
                        <a:rPr lang="en-US" sz="2400" u="sng" kern="1200">
                          <a:solidFill>
                            <a:schemeClr val="dk1"/>
                          </a:solidFill>
                          <a:effectLst/>
                          <a:latin typeface="Simplified Arabic" panose="02020603050405020304" pitchFamily="18" charset="-78"/>
                          <a:ea typeface="+mn-ea"/>
                          <a:cs typeface="Simplified Arabic" panose="02020603050405020304" pitchFamily="18" charset="-78"/>
                          <a:hlinkClick r:id="rId5"/>
                        </a:rPr>
                        <a:t>www.iea.org</a:t>
                      </a:r>
                      <a:endParaRPr lang="en-US" sz="2400" kern="1200">
                        <a:solidFill>
                          <a:schemeClr val="dk1"/>
                        </a:solidFill>
                        <a:effectLst/>
                        <a:latin typeface="Simplified Arabic" panose="02020603050405020304" pitchFamily="18" charset="-78"/>
                        <a:ea typeface="+mn-ea"/>
                        <a:cs typeface="Simplified Arabic" panose="02020603050405020304" pitchFamily="18" charset="-78"/>
                      </a:endParaRPr>
                    </a:p>
                    <a:p>
                      <a:pPr algn="r" rtl="1">
                        <a:lnSpc>
                          <a:spcPct val="100000"/>
                        </a:lnSpc>
                        <a:spcBef>
                          <a:spcPts val="110"/>
                        </a:spcBef>
                        <a:spcAft>
                          <a:spcPts val="110"/>
                        </a:spcAft>
                      </a:pPr>
                      <a:endParaRPr lang="en-US" sz="1100">
                        <a:effectLst/>
                        <a:latin typeface="Calibri" panose="020F0502020204030204" pitchFamily="34" charset="0"/>
                        <a:cs typeface="Arial" panose="020B0604020202020204" pitchFamily="34" charset="0"/>
                      </a:endParaRPr>
                    </a:p>
                  </a:txBody>
                  <a:tcPr marL="9525" marR="9525" marT="9525" marB="9525"/>
                </a:tc>
                <a:extLst>
                  <a:ext uri="{0D108BD9-81ED-4DB2-BD59-A6C34878D82A}">
                    <a16:rowId xmlns:a16="http://schemas.microsoft.com/office/drawing/2014/main" val="236184038"/>
                  </a:ext>
                </a:extLst>
              </a:tr>
            </a:tbl>
          </a:graphicData>
        </a:graphic>
      </p:graphicFrame>
    </p:spTree>
    <p:extLst>
      <p:ext uri="{BB962C8B-B14F-4D97-AF65-F5344CB8AC3E}">
        <p14:creationId xmlns:p14="http://schemas.microsoft.com/office/powerpoint/2010/main" val="1736582321"/>
      </p:ext>
    </p:extLst>
  </p:cSld>
  <p:clrMapOvr>
    <a:masterClrMapping/>
  </p:clrMapOvr>
  <mc:AlternateContent xmlns:mc="http://schemas.openxmlformats.org/markup-compatibility/2006" xmlns:p14="http://schemas.microsoft.com/office/powerpoint/2010/main">
    <mc:Choice Requires="p14">
      <p:transition spd="slow" p14:dur="2000" advTm="74363"/>
    </mc:Choice>
    <mc:Fallback xmlns="">
      <p:transition spd="slow" advTm="7436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530645" y="1382443"/>
            <a:ext cx="5959630" cy="4594465"/>
          </a:xfrm>
        </p:spPr>
        <p:txBody>
          <a:bodyPr/>
          <a:lstStyle/>
          <a:p>
            <a:pPr rtl="1"/>
            <a:r>
              <a:rPr lang="ar-EG"/>
              <a:t>‏</a:t>
            </a:r>
            <a:endParaRPr lang="en-US"/>
          </a:p>
        </p:txBody>
      </p:sp>
      <p:sp>
        <p:nvSpPr>
          <p:cNvPr id="3" name="Rectangle: Rounded Corners 33">
            <a:extLst>
              <a:ext uri="{FF2B5EF4-FFF2-40B4-BE49-F238E27FC236}">
                <a16:creationId xmlns:a16="http://schemas.microsoft.com/office/drawing/2014/main" id="{0B2ED8AF-DF70-63D1-EEA1-AE6B1E72FE6C}"/>
              </a:ext>
            </a:extLst>
          </p:cNvPr>
          <p:cNvSpPr txBox="1">
            <a:spLocks/>
          </p:cNvSpPr>
          <p:nvPr/>
        </p:nvSpPr>
        <p:spPr>
          <a:xfrm>
            <a:off x="838200" y="213690"/>
            <a:ext cx="10515600" cy="70140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مصادر البيانات الصحفية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graphicFrame>
        <p:nvGraphicFramePr>
          <p:cNvPr id="9" name="Table 8">
            <a:extLst>
              <a:ext uri="{FF2B5EF4-FFF2-40B4-BE49-F238E27FC236}">
                <a16:creationId xmlns:a16="http://schemas.microsoft.com/office/drawing/2014/main" id="{BE784633-321C-A1E2-C0F8-AF9C5C883D0B}"/>
              </a:ext>
            </a:extLst>
          </p:cNvPr>
          <p:cNvGraphicFramePr>
            <a:graphicFrameLocks noGrp="1"/>
          </p:cNvGraphicFramePr>
          <p:nvPr>
            <p:extLst>
              <p:ext uri="{D42A27DB-BD31-4B8C-83A1-F6EECF244321}">
                <p14:modId xmlns:p14="http://schemas.microsoft.com/office/powerpoint/2010/main" val="454715894"/>
              </p:ext>
            </p:extLst>
          </p:nvPr>
        </p:nvGraphicFramePr>
        <p:xfrm>
          <a:off x="263013" y="1172421"/>
          <a:ext cx="11665974" cy="5285469"/>
        </p:xfrm>
        <a:graphic>
          <a:graphicData uri="http://schemas.openxmlformats.org/drawingml/2006/table">
            <a:tbl>
              <a:tblPr firstRow="1" bandRow="1">
                <a:tableStyleId>{073A0DAA-6AF3-43AB-8588-CEC1D06C72B9}</a:tableStyleId>
              </a:tblPr>
              <a:tblGrid>
                <a:gridCol w="6033261">
                  <a:extLst>
                    <a:ext uri="{9D8B030D-6E8A-4147-A177-3AD203B41FA5}">
                      <a16:colId xmlns:a16="http://schemas.microsoft.com/office/drawing/2014/main" val="1756158441"/>
                    </a:ext>
                  </a:extLst>
                </a:gridCol>
                <a:gridCol w="5632713">
                  <a:extLst>
                    <a:ext uri="{9D8B030D-6E8A-4147-A177-3AD203B41FA5}">
                      <a16:colId xmlns:a16="http://schemas.microsoft.com/office/drawing/2014/main" val="3408276855"/>
                    </a:ext>
                  </a:extLst>
                </a:gridCol>
              </a:tblGrid>
              <a:tr h="438248">
                <a:tc>
                  <a:txBody>
                    <a:bodyPr/>
                    <a:lstStyle/>
                    <a:p>
                      <a:pPr algn="ctr" rtl="1">
                        <a:lnSpc>
                          <a:spcPct val="100000"/>
                        </a:lnSpc>
                        <a:spcBef>
                          <a:spcPts val="110"/>
                        </a:spcBef>
                        <a:spcAft>
                          <a:spcPts val="110"/>
                        </a:spcAft>
                      </a:pPr>
                      <a:r>
                        <a:rPr lang="ar-EG" sz="2200">
                          <a:effectLst/>
                          <a:latin typeface="Simplified Arabic" panose="02020603050405020304" pitchFamily="18" charset="-78"/>
                          <a:ea typeface="Calibri" panose="020F0502020204030204" pitchFamily="34" charset="0"/>
                          <a:cs typeface="Simplified Arabic" panose="02020603050405020304" pitchFamily="18" charset="-78"/>
                        </a:rPr>
                        <a:t>التعريف</a:t>
                      </a:r>
                      <a:r>
                        <a:rPr lang="en-US" sz="2200">
                          <a:effectLst/>
                          <a:latin typeface="Simplified Arabic" panose="02020603050405020304" pitchFamily="18" charset="-78"/>
                          <a:ea typeface="Calibri" panose="020F0502020204030204" pitchFamily="34" charset="0"/>
                          <a:cs typeface="Simplified Arabic" panose="02020603050405020304" pitchFamily="18" charset="-78"/>
                        </a:rPr>
                        <a:t> </a:t>
                      </a:r>
                    </a:p>
                  </a:txBody>
                  <a:tcPr marL="68580" marR="68580" marT="0" marB="0"/>
                </a:tc>
                <a:tc>
                  <a:txBody>
                    <a:bodyPr/>
                    <a:lstStyle/>
                    <a:p>
                      <a:pPr marL="0" marR="0" lvl="0" indent="0" algn="ctr" defTabSz="914400" rtl="1" eaLnBrk="1" fontAlgn="auto" latinLnBrk="0" hangingPunct="1">
                        <a:lnSpc>
                          <a:spcPct val="100000"/>
                        </a:lnSpc>
                        <a:spcBef>
                          <a:spcPts val="110"/>
                        </a:spcBef>
                        <a:spcAft>
                          <a:spcPts val="110"/>
                        </a:spcAft>
                        <a:buClrTx/>
                        <a:buSzTx/>
                        <a:buFontTx/>
                        <a:buNone/>
                        <a:tabLst/>
                        <a:defRPr/>
                      </a:pPr>
                      <a:r>
                        <a:rPr lang="ar-EG" sz="2200" b="1" kern="1200">
                          <a:solidFill>
                            <a:schemeClr val="lt1"/>
                          </a:solidFill>
                          <a:effectLst/>
                          <a:latin typeface="Simplified Arabic" panose="02020603050405020304" pitchFamily="18" charset="-78"/>
                          <a:ea typeface="+mn-ea"/>
                          <a:cs typeface="Simplified Arabic" panose="02020603050405020304" pitchFamily="18" charset="-78"/>
                        </a:rPr>
                        <a:t>اسم ورابط الموقع</a:t>
                      </a:r>
                      <a:endParaRPr lang="en-US" sz="2200" b="1" kern="1200">
                        <a:solidFill>
                          <a:schemeClr val="lt1"/>
                        </a:solidFill>
                        <a:effectLst/>
                        <a:latin typeface="Simplified Arabic" panose="02020603050405020304" pitchFamily="18" charset="-78"/>
                        <a:ea typeface="+mn-ea"/>
                        <a:cs typeface="Simplified Arabic" panose="02020603050405020304" pitchFamily="18" charset="-78"/>
                      </a:endParaRPr>
                    </a:p>
                  </a:txBody>
                  <a:tcPr marL="68580" marR="68580" marT="0" marB="0"/>
                </a:tc>
                <a:extLst>
                  <a:ext uri="{0D108BD9-81ED-4DB2-BD59-A6C34878D82A}">
                    <a16:rowId xmlns:a16="http://schemas.microsoft.com/office/drawing/2014/main" val="4043954696"/>
                  </a:ext>
                </a:extLst>
              </a:tr>
              <a:tr h="774868">
                <a:tc>
                  <a:txBody>
                    <a:bodyPr/>
                    <a:lstStyle/>
                    <a:p>
                      <a:pPr algn="r" rtl="0">
                        <a:lnSpc>
                          <a:spcPct val="100000"/>
                        </a:lnSpc>
                        <a:spcBef>
                          <a:spcPts val="110"/>
                        </a:spcBef>
                        <a:spcAft>
                          <a:spcPts val="110"/>
                        </a:spcAft>
                      </a:pPr>
                      <a:r>
                        <a:rPr lang="ar-SA" sz="2200" b="1" kern="1200">
                          <a:solidFill>
                            <a:schemeClr val="dk1"/>
                          </a:solidFill>
                          <a:effectLst/>
                          <a:latin typeface="Simplified Arabic" panose="02020603050405020304" pitchFamily="18" charset="-78"/>
                          <a:ea typeface="+mn-ea"/>
                          <a:cs typeface="Simplified Arabic" panose="02020603050405020304" pitchFamily="18" charset="-78"/>
                        </a:rPr>
                        <a:t>تقدم منظمة التجارة العالمية بيانات حول التجارة الدولية، بما في ذلك التعريفات الجمركية، تدفقات التجارة، والسياسات التجاري</a:t>
                      </a:r>
                      <a:r>
                        <a:rPr lang="ar-EG" sz="2200" b="1" kern="1200">
                          <a:solidFill>
                            <a:schemeClr val="dk1"/>
                          </a:solidFill>
                          <a:effectLst/>
                          <a:latin typeface="Simplified Arabic" panose="02020603050405020304" pitchFamily="18" charset="-78"/>
                          <a:ea typeface="+mn-ea"/>
                          <a:cs typeface="Simplified Arabic" panose="02020603050405020304" pitchFamily="18" charset="-78"/>
                        </a:rPr>
                        <a:t>ة.</a:t>
                      </a:r>
                      <a:endParaRPr lang="en-US" sz="2200" b="1">
                        <a:latin typeface="Simplified Arabic" panose="02020603050405020304" pitchFamily="18" charset="-78"/>
                        <a:cs typeface="Simplified Arabic" panose="02020603050405020304" pitchFamily="18" charset="-78"/>
                      </a:endParaRPr>
                    </a:p>
                  </a:txBody>
                  <a:tcPr/>
                </a:tc>
                <a:tc>
                  <a:txBody>
                    <a:bodyPr/>
                    <a:lstStyle/>
                    <a:p>
                      <a:pPr algn="r" rtl="1">
                        <a:lnSpc>
                          <a:spcPct val="100000"/>
                        </a:lnSpc>
                        <a:spcBef>
                          <a:spcPts val="110"/>
                        </a:spcBef>
                        <a:spcAft>
                          <a:spcPts val="110"/>
                        </a:spcAft>
                      </a:pPr>
                      <a:r>
                        <a:rPr lang="ar-SA" sz="2200" b="1" kern="1200">
                          <a:solidFill>
                            <a:schemeClr val="dk1"/>
                          </a:solidFill>
                          <a:effectLst/>
                          <a:latin typeface="Simplified Arabic" panose="02020603050405020304" pitchFamily="18" charset="-78"/>
                          <a:ea typeface="+mn-ea"/>
                          <a:cs typeface="Simplified Arabic" panose="02020603050405020304" pitchFamily="18" charset="-78"/>
                        </a:rPr>
                        <a:t>منظمة التجارة العالمية</a:t>
                      </a:r>
                      <a:r>
                        <a:rPr lang="en-US" sz="2200" b="1" kern="1200">
                          <a:solidFill>
                            <a:schemeClr val="dk1"/>
                          </a:solidFill>
                          <a:effectLst/>
                          <a:latin typeface="Simplified Arabic" panose="02020603050405020304" pitchFamily="18" charset="-78"/>
                          <a:ea typeface="+mn-ea"/>
                          <a:cs typeface="Simplified Arabic" panose="02020603050405020304" pitchFamily="18" charset="-78"/>
                        </a:rPr>
                        <a:t> (WTO)</a:t>
                      </a:r>
                    </a:p>
                    <a:p>
                      <a:pPr algn="r">
                        <a:lnSpc>
                          <a:spcPct val="100000"/>
                        </a:lnSpc>
                        <a:spcBef>
                          <a:spcPts val="110"/>
                        </a:spcBef>
                        <a:spcAft>
                          <a:spcPts val="110"/>
                        </a:spcAft>
                      </a:pPr>
                      <a:r>
                        <a:rPr lang="en-US" sz="2200" u="sng" kern="1200">
                          <a:solidFill>
                            <a:schemeClr val="dk1"/>
                          </a:solidFill>
                          <a:effectLst/>
                          <a:latin typeface="Simplified Arabic" panose="02020603050405020304" pitchFamily="18" charset="-78"/>
                          <a:ea typeface="+mn-ea"/>
                          <a:cs typeface="Simplified Arabic" panose="02020603050405020304" pitchFamily="18" charset="-78"/>
                          <a:hlinkClick r:id="rId2"/>
                        </a:rPr>
                        <a:t>www.wto.org</a:t>
                      </a:r>
                      <a:endParaRPr lang="en-US" sz="2200" kern="1200">
                        <a:solidFill>
                          <a:schemeClr val="dk1"/>
                        </a:solidFill>
                        <a:effectLst/>
                        <a:latin typeface="Simplified Arabic" panose="02020603050405020304" pitchFamily="18" charset="-78"/>
                        <a:ea typeface="+mn-ea"/>
                        <a:cs typeface="Simplified Arabic" panose="02020603050405020304" pitchFamily="18" charset="-78"/>
                      </a:endParaRPr>
                    </a:p>
                  </a:txBody>
                  <a:tcPr/>
                </a:tc>
                <a:extLst>
                  <a:ext uri="{0D108BD9-81ED-4DB2-BD59-A6C34878D82A}">
                    <a16:rowId xmlns:a16="http://schemas.microsoft.com/office/drawing/2014/main" val="3456842702"/>
                  </a:ext>
                </a:extLst>
              </a:tr>
              <a:tr h="811161">
                <a:tc>
                  <a:txBody>
                    <a:bodyPr/>
                    <a:lstStyle/>
                    <a:p>
                      <a:pPr algn="r">
                        <a:lnSpc>
                          <a:spcPct val="100000"/>
                        </a:lnSpc>
                        <a:spcBef>
                          <a:spcPts val="110"/>
                        </a:spcBef>
                        <a:spcAft>
                          <a:spcPts val="110"/>
                        </a:spcAft>
                      </a:pPr>
                      <a:r>
                        <a:rPr lang="ar-SA" sz="2200" b="1" kern="1200">
                          <a:solidFill>
                            <a:schemeClr val="dk1"/>
                          </a:solidFill>
                          <a:effectLst/>
                          <a:latin typeface="Simplified Arabic" panose="02020603050405020304" pitchFamily="18" charset="-78"/>
                          <a:ea typeface="+mn-ea"/>
                          <a:cs typeface="Simplified Arabic" panose="02020603050405020304" pitchFamily="18" charset="-78"/>
                        </a:rPr>
                        <a:t>تقدم منظمة الأغذية والزراعة بيانات حول الزراعة، الأمن الغذائي، الثروة الحيوانية، مصايد الأسماك، والغابات على مستوى العالم</a:t>
                      </a:r>
                      <a:r>
                        <a:rPr lang="ar-EG" sz="2200" b="1" kern="1200">
                          <a:solidFill>
                            <a:schemeClr val="dk1"/>
                          </a:solidFill>
                          <a:effectLst/>
                          <a:latin typeface="Simplified Arabic" panose="02020603050405020304" pitchFamily="18" charset="-78"/>
                          <a:ea typeface="+mn-ea"/>
                          <a:cs typeface="Simplified Arabic" panose="02020603050405020304" pitchFamily="18" charset="-78"/>
                        </a:rPr>
                        <a:t>.</a:t>
                      </a:r>
                      <a:endParaRPr lang="en-US" sz="2200" b="1">
                        <a:latin typeface="Simplified Arabic" panose="02020603050405020304" pitchFamily="18" charset="-78"/>
                        <a:cs typeface="Simplified Arabic" panose="02020603050405020304" pitchFamily="18" charset="-78"/>
                      </a:endParaRPr>
                    </a:p>
                  </a:txBody>
                  <a:tcPr/>
                </a:tc>
                <a:tc>
                  <a:txBody>
                    <a:bodyPr/>
                    <a:lstStyle/>
                    <a:p>
                      <a:pPr algn="r" rtl="1">
                        <a:lnSpc>
                          <a:spcPct val="100000"/>
                        </a:lnSpc>
                        <a:spcBef>
                          <a:spcPts val="110"/>
                        </a:spcBef>
                        <a:spcAft>
                          <a:spcPts val="110"/>
                        </a:spcAft>
                      </a:pPr>
                      <a:r>
                        <a:rPr lang="ar-SA" sz="2200" b="1" kern="1200">
                          <a:solidFill>
                            <a:schemeClr val="dk1"/>
                          </a:solidFill>
                          <a:effectLst/>
                          <a:latin typeface="Simplified Arabic" panose="02020603050405020304" pitchFamily="18" charset="-78"/>
                          <a:ea typeface="+mn-ea"/>
                          <a:cs typeface="Simplified Arabic" panose="02020603050405020304" pitchFamily="18" charset="-78"/>
                        </a:rPr>
                        <a:t>برنامج الأغذية العالمي</a:t>
                      </a:r>
                      <a:r>
                        <a:rPr lang="en-US" sz="2200" b="1" kern="1200">
                          <a:solidFill>
                            <a:schemeClr val="dk1"/>
                          </a:solidFill>
                          <a:effectLst/>
                          <a:latin typeface="Simplified Arabic" panose="02020603050405020304" pitchFamily="18" charset="-78"/>
                          <a:ea typeface="+mn-ea"/>
                          <a:cs typeface="Simplified Arabic" panose="02020603050405020304" pitchFamily="18" charset="-78"/>
                        </a:rPr>
                        <a:t> (WFP)</a:t>
                      </a:r>
                    </a:p>
                    <a:p>
                      <a:pPr algn="r">
                        <a:lnSpc>
                          <a:spcPct val="100000"/>
                        </a:lnSpc>
                        <a:spcBef>
                          <a:spcPts val="110"/>
                        </a:spcBef>
                        <a:spcAft>
                          <a:spcPts val="110"/>
                        </a:spcAft>
                      </a:pPr>
                      <a:r>
                        <a:rPr lang="en-US" sz="2200" u="sng" kern="1200">
                          <a:solidFill>
                            <a:schemeClr val="dk1"/>
                          </a:solidFill>
                          <a:effectLst/>
                          <a:latin typeface="Simplified Arabic" panose="02020603050405020304" pitchFamily="18" charset="-78"/>
                          <a:ea typeface="+mn-ea"/>
                          <a:cs typeface="Simplified Arabic" panose="02020603050405020304" pitchFamily="18" charset="-78"/>
                          <a:hlinkClick r:id="rId3"/>
                        </a:rPr>
                        <a:t>https://www.wfp.org/</a:t>
                      </a:r>
                      <a:r>
                        <a:rPr lang="ar-EG" sz="220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200">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extLst>
                  <a:ext uri="{0D108BD9-81ED-4DB2-BD59-A6C34878D82A}">
                    <a16:rowId xmlns:a16="http://schemas.microsoft.com/office/drawing/2014/main" val="167303647"/>
                  </a:ext>
                </a:extLst>
              </a:tr>
              <a:tr h="1080709">
                <a:tc>
                  <a:txBody>
                    <a:bodyPr/>
                    <a:lstStyle/>
                    <a:p>
                      <a:pPr algn="just" rtl="1">
                        <a:lnSpc>
                          <a:spcPct val="100000"/>
                        </a:lnSpc>
                        <a:spcBef>
                          <a:spcPts val="110"/>
                        </a:spcBef>
                        <a:spcAft>
                          <a:spcPts val="110"/>
                        </a:spcAft>
                      </a:pPr>
                      <a:r>
                        <a:rPr lang="ar-SA" sz="2200" b="1" kern="1200">
                          <a:solidFill>
                            <a:schemeClr val="dk1"/>
                          </a:solidFill>
                          <a:effectLst/>
                          <a:latin typeface="Simplified Arabic" panose="02020603050405020304" pitchFamily="18" charset="-78"/>
                          <a:ea typeface="+mn-ea"/>
                          <a:cs typeface="Simplified Arabic" panose="02020603050405020304" pitchFamily="18" charset="-78"/>
                        </a:rPr>
                        <a:t>توفر اليونيسف بيانات حول حقوق الطفل، التعليم، الصحة، وحماية الأطفال في مختلف أنحاء العالم، مع تركيز على الفئات المستضعفة</a:t>
                      </a:r>
                      <a:r>
                        <a:rPr lang="en-US" sz="2200" b="1" kern="1200">
                          <a:solidFill>
                            <a:schemeClr val="dk1"/>
                          </a:solidFill>
                          <a:effectLst/>
                          <a:latin typeface="Simplified Arabic" panose="02020603050405020304" pitchFamily="18" charset="-78"/>
                          <a:ea typeface="+mn-ea"/>
                          <a:cs typeface="Simplified Arabic" panose="02020603050405020304" pitchFamily="18" charset="-78"/>
                        </a:rPr>
                        <a:t>.</a:t>
                      </a:r>
                      <a:endParaRPr lang="en-US" sz="2200" b="1">
                        <a:latin typeface="Simplified Arabic" panose="02020603050405020304" pitchFamily="18" charset="-78"/>
                        <a:cs typeface="Simplified Arabic" panose="02020603050405020304" pitchFamily="18" charset="-78"/>
                      </a:endParaRPr>
                    </a:p>
                  </a:txBody>
                  <a:tcPr/>
                </a:tc>
                <a:tc>
                  <a:txBody>
                    <a:bodyPr/>
                    <a:lstStyle/>
                    <a:p>
                      <a:pPr algn="r" rtl="1">
                        <a:lnSpc>
                          <a:spcPct val="100000"/>
                        </a:lnSpc>
                        <a:spcBef>
                          <a:spcPts val="110"/>
                        </a:spcBef>
                        <a:spcAft>
                          <a:spcPts val="110"/>
                        </a:spcAft>
                      </a:pPr>
                      <a:r>
                        <a:rPr lang="ar-SA" sz="2200" b="1" kern="1200">
                          <a:solidFill>
                            <a:schemeClr val="dk1"/>
                          </a:solidFill>
                          <a:effectLst/>
                          <a:latin typeface="Simplified Arabic" panose="02020603050405020304" pitchFamily="18" charset="-78"/>
                          <a:ea typeface="+mn-ea"/>
                          <a:cs typeface="Simplified Arabic" panose="02020603050405020304" pitchFamily="18" charset="-78"/>
                        </a:rPr>
                        <a:t>اليونيسف</a:t>
                      </a:r>
                      <a:r>
                        <a:rPr lang="en-US" sz="2200" b="1" kern="1200">
                          <a:solidFill>
                            <a:schemeClr val="dk1"/>
                          </a:solidFill>
                          <a:effectLst/>
                          <a:latin typeface="Simplified Arabic" panose="02020603050405020304" pitchFamily="18" charset="-78"/>
                          <a:ea typeface="+mn-ea"/>
                          <a:cs typeface="Simplified Arabic" panose="02020603050405020304" pitchFamily="18" charset="-78"/>
                        </a:rPr>
                        <a:t> (UNICEF)</a:t>
                      </a:r>
                    </a:p>
                    <a:p>
                      <a:pPr algn="r">
                        <a:lnSpc>
                          <a:spcPct val="100000"/>
                        </a:lnSpc>
                        <a:spcBef>
                          <a:spcPts val="110"/>
                        </a:spcBef>
                        <a:spcAft>
                          <a:spcPts val="110"/>
                        </a:spcAft>
                      </a:pPr>
                      <a:r>
                        <a:rPr lang="en-US" sz="2200" u="sng" kern="1200">
                          <a:solidFill>
                            <a:schemeClr val="dk1"/>
                          </a:solidFill>
                          <a:effectLst/>
                          <a:latin typeface="Simplified Arabic" panose="02020603050405020304" pitchFamily="18" charset="-78"/>
                          <a:ea typeface="+mn-ea"/>
                          <a:cs typeface="Simplified Arabic" panose="02020603050405020304" pitchFamily="18" charset="-78"/>
                          <a:hlinkClick r:id="rId4"/>
                        </a:rPr>
                        <a:t>www.unicef.org</a:t>
                      </a:r>
                      <a:endParaRPr lang="en-US" sz="2200" kern="1200">
                        <a:solidFill>
                          <a:schemeClr val="dk1"/>
                        </a:solidFill>
                        <a:effectLst/>
                        <a:latin typeface="Simplified Arabic" panose="02020603050405020304" pitchFamily="18" charset="-78"/>
                        <a:ea typeface="+mn-ea"/>
                        <a:cs typeface="Simplified Arabic" panose="02020603050405020304" pitchFamily="18" charset="-78"/>
                      </a:endParaRPr>
                    </a:p>
                  </a:txBody>
                  <a:tcPr marL="68580" marR="68580" marT="0" marB="0"/>
                </a:tc>
                <a:extLst>
                  <a:ext uri="{0D108BD9-81ED-4DB2-BD59-A6C34878D82A}">
                    <a16:rowId xmlns:a16="http://schemas.microsoft.com/office/drawing/2014/main" val="1421866260"/>
                  </a:ext>
                </a:extLst>
              </a:tr>
              <a:tr h="688762">
                <a:tc>
                  <a:txBody>
                    <a:bodyPr/>
                    <a:lstStyle/>
                    <a:p>
                      <a:pPr algn="just" rtl="1">
                        <a:lnSpc>
                          <a:spcPct val="100000"/>
                        </a:lnSpc>
                        <a:spcBef>
                          <a:spcPts val="110"/>
                        </a:spcBef>
                        <a:spcAft>
                          <a:spcPts val="110"/>
                        </a:spcAft>
                      </a:pPr>
                      <a:r>
                        <a:rPr lang="ar-SA" sz="2200" b="1">
                          <a:effectLst/>
                          <a:latin typeface="Simplified Arabic" panose="02020603050405020304" pitchFamily="18" charset="-78"/>
                          <a:ea typeface="Calibri" panose="020F0502020204030204" pitchFamily="34" charset="0"/>
                          <a:cs typeface="Simplified Arabic" panose="02020603050405020304" pitchFamily="18" charset="-78"/>
                        </a:rPr>
                        <a:t>تقدم منظمة العمل الدولية بيانات حول سوق العمل، العمالة، حقوق العمال، والمعايير الدولية المتعلقة بالعمل والبطالة</a:t>
                      </a:r>
                      <a:r>
                        <a:rPr lang="en-US" sz="2200" b="1">
                          <a:effectLst/>
                          <a:latin typeface="Simplified Arabic" panose="02020603050405020304" pitchFamily="18" charset="-78"/>
                          <a:ea typeface="Calibri" panose="020F0502020204030204" pitchFamily="34" charset="0"/>
                          <a:cs typeface="Simplified Arabic" panose="02020603050405020304" pitchFamily="18" charset="-78"/>
                        </a:rPr>
                        <a:t>.</a:t>
                      </a:r>
                    </a:p>
                  </a:txBody>
                  <a:tcPr marL="68580" marR="68580" marT="0" marB="0"/>
                </a:tc>
                <a:tc>
                  <a:txBody>
                    <a:bodyPr/>
                    <a:lstStyle/>
                    <a:p>
                      <a:pPr algn="r" rtl="1">
                        <a:lnSpc>
                          <a:spcPct val="100000"/>
                        </a:lnSpc>
                        <a:spcBef>
                          <a:spcPts val="110"/>
                        </a:spcBef>
                        <a:spcAft>
                          <a:spcPts val="110"/>
                        </a:spcAft>
                      </a:pPr>
                      <a:r>
                        <a:rPr lang="en-US" sz="2200">
                          <a:effectLst/>
                          <a:latin typeface="Simplified Arabic" panose="02020603050405020304" pitchFamily="18" charset="-78"/>
                          <a:cs typeface="Simplified Arabic" panose="02020603050405020304" pitchFamily="18" charset="-78"/>
                        </a:rPr>
                        <a:t> </a:t>
                      </a:r>
                      <a:r>
                        <a:rPr lang="ar-SA" sz="2200" b="1" kern="1200">
                          <a:solidFill>
                            <a:schemeClr val="dk1"/>
                          </a:solidFill>
                          <a:effectLst/>
                          <a:latin typeface="Simplified Arabic" panose="02020603050405020304" pitchFamily="18" charset="-78"/>
                          <a:ea typeface="+mn-ea"/>
                          <a:cs typeface="Simplified Arabic" panose="02020603050405020304" pitchFamily="18" charset="-78"/>
                        </a:rPr>
                        <a:t>منظمة العمل الدولية</a:t>
                      </a:r>
                      <a:r>
                        <a:rPr lang="ar-EG" sz="2200" b="1" kern="1200">
                          <a:solidFill>
                            <a:schemeClr val="dk1"/>
                          </a:solidFill>
                          <a:effectLst/>
                          <a:latin typeface="Simplified Arabic" panose="02020603050405020304" pitchFamily="18" charset="-78"/>
                          <a:ea typeface="+mn-ea"/>
                          <a:cs typeface="Simplified Arabic" panose="02020603050405020304" pitchFamily="18" charset="-78"/>
                        </a:rPr>
                        <a:t> </a:t>
                      </a:r>
                      <a:r>
                        <a:rPr lang="en-US" sz="2200" b="1" kern="1200">
                          <a:solidFill>
                            <a:schemeClr val="dk1"/>
                          </a:solidFill>
                          <a:effectLst/>
                          <a:latin typeface="Simplified Arabic" panose="02020603050405020304" pitchFamily="18" charset="-78"/>
                          <a:ea typeface="+mn-ea"/>
                          <a:cs typeface="Simplified Arabic" panose="02020603050405020304" pitchFamily="18" charset="-78"/>
                        </a:rPr>
                        <a:t> (ILO)</a:t>
                      </a:r>
                    </a:p>
                    <a:p>
                      <a:pPr algn="r">
                        <a:lnSpc>
                          <a:spcPct val="100000"/>
                        </a:lnSpc>
                        <a:spcBef>
                          <a:spcPts val="110"/>
                        </a:spcBef>
                        <a:spcAft>
                          <a:spcPts val="110"/>
                        </a:spcAft>
                      </a:pPr>
                      <a:r>
                        <a:rPr lang="en-US" sz="2200" u="sng" kern="1200">
                          <a:solidFill>
                            <a:schemeClr val="dk1"/>
                          </a:solidFill>
                          <a:effectLst/>
                          <a:latin typeface="Simplified Arabic" panose="02020603050405020304" pitchFamily="18" charset="-78"/>
                          <a:ea typeface="+mn-ea"/>
                          <a:cs typeface="Simplified Arabic" panose="02020603050405020304" pitchFamily="18" charset="-78"/>
                          <a:hlinkClick r:id="rId5"/>
                        </a:rPr>
                        <a:t>https://www.ilo.org/</a:t>
                      </a:r>
                      <a:endParaRPr lang="en-US" sz="2200">
                        <a:effectLst/>
                        <a:latin typeface="Simplified Arabic" panose="02020603050405020304" pitchFamily="18" charset="-78"/>
                        <a:cs typeface="Simplified Arabic" panose="02020603050405020304" pitchFamily="18" charset="-78"/>
                      </a:endParaRPr>
                    </a:p>
                  </a:txBody>
                  <a:tcPr marL="9525" marR="9525" marT="9525" marB="9525"/>
                </a:tc>
                <a:extLst>
                  <a:ext uri="{0D108BD9-81ED-4DB2-BD59-A6C34878D82A}">
                    <a16:rowId xmlns:a16="http://schemas.microsoft.com/office/drawing/2014/main" val="236184038"/>
                  </a:ext>
                </a:extLst>
              </a:tr>
              <a:tr h="1305600">
                <a:tc>
                  <a:txBody>
                    <a:bodyPr/>
                    <a:lstStyle/>
                    <a:p>
                      <a:pPr algn="just" rtl="1">
                        <a:lnSpc>
                          <a:spcPct val="100000"/>
                        </a:lnSpc>
                        <a:spcBef>
                          <a:spcPts val="110"/>
                        </a:spcBef>
                        <a:spcAft>
                          <a:spcPts val="110"/>
                        </a:spcAft>
                      </a:pPr>
                      <a:r>
                        <a:rPr lang="ar-SA" sz="2200" b="1" kern="1200">
                          <a:solidFill>
                            <a:schemeClr val="dk1"/>
                          </a:solidFill>
                          <a:effectLst/>
                          <a:latin typeface="Simplified Arabic" panose="02020603050405020304" pitchFamily="18" charset="-78"/>
                          <a:ea typeface="+mn-ea"/>
                          <a:cs typeface="Simplified Arabic" panose="02020603050405020304" pitchFamily="18" charset="-78"/>
                        </a:rPr>
                        <a:t>يوفر برنامج الأمم المتحدة للمرأة بيانات حول المساواة بين الجنسين، تمكين المرأة، ومكافحة العنف ضد النساء، بالإضافة إلى إحصاءات تتعلق بالمرأة والتنمية</a:t>
                      </a:r>
                      <a:r>
                        <a:rPr lang="en-US" sz="2200" b="1" kern="1200">
                          <a:solidFill>
                            <a:schemeClr val="dk1"/>
                          </a:solidFill>
                          <a:effectLst/>
                          <a:latin typeface="Simplified Arabic" panose="02020603050405020304" pitchFamily="18" charset="-78"/>
                          <a:ea typeface="+mn-ea"/>
                          <a:cs typeface="Simplified Arabic" panose="02020603050405020304" pitchFamily="18" charset="-78"/>
                        </a:rPr>
                        <a:t>.</a:t>
                      </a:r>
                      <a:endParaRPr lang="en-US" sz="2200" b="1">
                        <a:effectLst/>
                        <a:latin typeface="Simplified Arabic" panose="02020603050405020304" pitchFamily="18" charset="-78"/>
                        <a:ea typeface="Calibri" panose="020F0502020204030204" pitchFamily="34" charset="0"/>
                        <a:cs typeface="Simplified Arabic" panose="02020603050405020304" pitchFamily="18" charset="-78"/>
                      </a:endParaRPr>
                    </a:p>
                  </a:txBody>
                  <a:tcPr marL="68580" marR="68580" marT="0" marB="0"/>
                </a:tc>
                <a:tc>
                  <a:txBody>
                    <a:bodyPr/>
                    <a:lstStyle/>
                    <a:p>
                      <a:pPr algn="r" rtl="1">
                        <a:lnSpc>
                          <a:spcPct val="100000"/>
                        </a:lnSpc>
                        <a:spcBef>
                          <a:spcPts val="110"/>
                        </a:spcBef>
                        <a:spcAft>
                          <a:spcPts val="110"/>
                        </a:spcAft>
                      </a:pPr>
                      <a:r>
                        <a:rPr lang="ar-SA" sz="2200" b="1" kern="1200">
                          <a:solidFill>
                            <a:schemeClr val="dk1"/>
                          </a:solidFill>
                          <a:effectLst/>
                          <a:latin typeface="Simplified Arabic" panose="02020603050405020304" pitchFamily="18" charset="-78"/>
                          <a:ea typeface="+mn-ea"/>
                          <a:cs typeface="Simplified Arabic" panose="02020603050405020304" pitchFamily="18" charset="-78"/>
                        </a:rPr>
                        <a:t>برنامج الأمم المتحدة للمرأة</a:t>
                      </a:r>
                      <a:endParaRPr lang="en-US" sz="2200" b="1" kern="1200">
                        <a:solidFill>
                          <a:schemeClr val="dk1"/>
                        </a:solidFill>
                        <a:effectLst/>
                        <a:latin typeface="Simplified Arabic" panose="02020603050405020304" pitchFamily="18" charset="-78"/>
                        <a:ea typeface="+mn-ea"/>
                        <a:cs typeface="Simplified Arabic" panose="02020603050405020304" pitchFamily="18" charset="-78"/>
                      </a:endParaRPr>
                    </a:p>
                    <a:p>
                      <a:pPr algn="r" rtl="1">
                        <a:lnSpc>
                          <a:spcPct val="100000"/>
                        </a:lnSpc>
                        <a:spcBef>
                          <a:spcPts val="110"/>
                        </a:spcBef>
                        <a:spcAft>
                          <a:spcPts val="110"/>
                        </a:spcAft>
                      </a:pPr>
                      <a:r>
                        <a:rPr lang="ar-SA" sz="2200" kern="1200">
                          <a:solidFill>
                            <a:schemeClr val="dk1"/>
                          </a:solidFill>
                          <a:effectLst/>
                          <a:latin typeface="Simplified Arabic" panose="02020603050405020304" pitchFamily="18" charset="-78"/>
                          <a:ea typeface="+mn-ea"/>
                          <a:cs typeface="Simplified Arabic" panose="02020603050405020304" pitchFamily="18" charset="-78"/>
                        </a:rPr>
                        <a:t>(</a:t>
                      </a:r>
                      <a:r>
                        <a:rPr lang="en-US" sz="2200" kern="1200">
                          <a:solidFill>
                            <a:schemeClr val="dk1"/>
                          </a:solidFill>
                          <a:effectLst/>
                          <a:latin typeface="Simplified Arabic" panose="02020603050405020304" pitchFamily="18" charset="-78"/>
                          <a:ea typeface="+mn-ea"/>
                          <a:cs typeface="Simplified Arabic" panose="02020603050405020304" pitchFamily="18" charset="-78"/>
                        </a:rPr>
                        <a:t>(</a:t>
                      </a:r>
                      <a:r>
                        <a:rPr lang="en-US" sz="2200" b="1" kern="1200">
                          <a:solidFill>
                            <a:schemeClr val="dk1"/>
                          </a:solidFill>
                          <a:effectLst/>
                          <a:latin typeface="Simplified Arabic" panose="02020603050405020304" pitchFamily="18" charset="-78"/>
                          <a:ea typeface="+mn-ea"/>
                          <a:cs typeface="Simplified Arabic" panose="02020603050405020304" pitchFamily="18" charset="-78"/>
                        </a:rPr>
                        <a:t>UN Women</a:t>
                      </a:r>
                    </a:p>
                    <a:p>
                      <a:pPr algn="r">
                        <a:lnSpc>
                          <a:spcPct val="100000"/>
                        </a:lnSpc>
                        <a:spcBef>
                          <a:spcPts val="110"/>
                        </a:spcBef>
                        <a:spcAft>
                          <a:spcPts val="110"/>
                        </a:spcAft>
                      </a:pPr>
                      <a:r>
                        <a:rPr lang="en-US" sz="2200" u="sng" kern="1200">
                          <a:solidFill>
                            <a:schemeClr val="dk1"/>
                          </a:solidFill>
                          <a:effectLst/>
                          <a:latin typeface="Simplified Arabic" panose="02020603050405020304" pitchFamily="18" charset="-78"/>
                          <a:ea typeface="+mn-ea"/>
                          <a:cs typeface="Simplified Arabic" panose="02020603050405020304" pitchFamily="18" charset="-78"/>
                          <a:hlinkClick r:id="rId6"/>
                        </a:rPr>
                        <a:t>https://www.unwomen.org/</a:t>
                      </a:r>
                      <a:endParaRPr lang="en-US" sz="2200" u="sng" kern="1200">
                        <a:solidFill>
                          <a:schemeClr val="dk1"/>
                        </a:solidFill>
                        <a:effectLst/>
                        <a:latin typeface="Simplified Arabic" panose="02020603050405020304" pitchFamily="18" charset="-78"/>
                        <a:ea typeface="+mn-ea"/>
                        <a:cs typeface="Simplified Arabic" panose="02020603050405020304" pitchFamily="18" charset="-78"/>
                      </a:endParaRPr>
                    </a:p>
                    <a:p>
                      <a:pPr algn="r">
                        <a:lnSpc>
                          <a:spcPct val="100000"/>
                        </a:lnSpc>
                        <a:spcBef>
                          <a:spcPts val="110"/>
                        </a:spcBef>
                        <a:spcAft>
                          <a:spcPts val="110"/>
                        </a:spcAft>
                      </a:pPr>
                      <a:endParaRPr lang="en-US" sz="2200" kern="1200">
                        <a:solidFill>
                          <a:schemeClr val="dk1"/>
                        </a:solidFill>
                        <a:effectLst/>
                        <a:latin typeface="Simplified Arabic" panose="02020603050405020304" pitchFamily="18" charset="-78"/>
                        <a:ea typeface="+mn-ea"/>
                        <a:cs typeface="Simplified Arabic" panose="02020603050405020304" pitchFamily="18" charset="-78"/>
                      </a:endParaRPr>
                    </a:p>
                  </a:txBody>
                  <a:tcPr marL="9525" marR="9525" marT="9525" marB="9525"/>
                </a:tc>
                <a:extLst>
                  <a:ext uri="{0D108BD9-81ED-4DB2-BD59-A6C34878D82A}">
                    <a16:rowId xmlns:a16="http://schemas.microsoft.com/office/drawing/2014/main" val="2244706743"/>
                  </a:ext>
                </a:extLst>
              </a:tr>
            </a:tbl>
          </a:graphicData>
        </a:graphic>
      </p:graphicFrame>
    </p:spTree>
    <p:extLst>
      <p:ext uri="{BB962C8B-B14F-4D97-AF65-F5344CB8AC3E}">
        <p14:creationId xmlns:p14="http://schemas.microsoft.com/office/powerpoint/2010/main" val="3698508284"/>
      </p:ext>
    </p:extLst>
  </p:cSld>
  <p:clrMapOvr>
    <a:masterClrMapping/>
  </p:clrMapOvr>
  <mc:AlternateContent xmlns:mc="http://schemas.openxmlformats.org/markup-compatibility/2006" xmlns:p14="http://schemas.microsoft.com/office/powerpoint/2010/main">
    <mc:Choice Requires="p14">
      <p:transition spd="slow" p14:dur="2000" advTm="110134"/>
    </mc:Choice>
    <mc:Fallback xmlns="">
      <p:transition spd="slow" advTm="11013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مصادر البيانات الصحفية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049670" y="1435326"/>
            <a:ext cx="6548836" cy="4805162"/>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ثالثًا: مواقع التواصل الاجتماعي: </a:t>
            </a:r>
          </a:p>
          <a:p>
            <a:pPr algn="just" rtl="1">
              <a:lnSpc>
                <a:spcPct val="107000"/>
              </a:lnSpc>
              <a:spcAft>
                <a:spcPts val="800"/>
              </a:spcAft>
            </a:pPr>
            <a:r>
              <a:rPr lang="ar-EG" sz="2800" b="1" u="sng">
                <a:effectLst/>
                <a:latin typeface="Calibri" panose="020F0502020204030204" pitchFamily="34" charset="0"/>
                <a:ea typeface="Calibri" panose="020F0502020204030204" pitchFamily="34" charset="0"/>
                <a:cs typeface="Simplified Arabic" panose="02020603050405020304" pitchFamily="18" charset="-78"/>
              </a:rPr>
              <a:t>في الوقت الحالي تعد وسائل التواصل الاجتماعي مثل:</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(فيس بوك، تويتر، إنستجرام، إلخ)</a:t>
            </a:r>
            <a:r>
              <a:rPr lang="ar-EG" sz="2800" b="1" u="sng">
                <a:effectLst/>
                <a:latin typeface="Calibri" panose="020F0502020204030204" pitchFamily="34" charset="0"/>
                <a:ea typeface="Calibri" panose="020F0502020204030204" pitchFamily="34" charset="0"/>
                <a:cs typeface="Simplified Arabic" panose="02020603050405020304" pitchFamily="18" charset="-78"/>
              </a:rPr>
              <a:t>  فرصة هائلة بالنسبة للصحفيين للعثور على المعلومات</a:t>
            </a:r>
            <a:r>
              <a:rPr lang="ar-EG" sz="2800" b="1">
                <a:effectLst/>
                <a:latin typeface="Calibri" panose="020F0502020204030204" pitchFamily="34" charset="0"/>
                <a:ea typeface="Calibri" panose="020F0502020204030204" pitchFamily="34" charset="0"/>
                <a:cs typeface="Simplified Arabic" panose="02020603050405020304" pitchFamily="18" charset="-78"/>
              </a:rPr>
              <a:t>، والتواصل مع الأفراد، والتقاط الأخبار العاجلة قبل الآخرين، ولكن هذه البيئة محفوفة بالمخاطر عندما يتعلق الأمر بضرورة التحقق من صدق هذه المعلومات وأصالتها، الأمر الذي يحتاج دومًا من الصحفي الذي يستخدم الشبكات الاجتماعية أن يشحذ كافة مهاراته في التحقق من المعلومات وتأكيدها في تلك البيئة الرقمية</a:t>
            </a:r>
            <a:r>
              <a:rPr lang="en-US" sz="2800" b="1">
                <a:effectLst/>
                <a:latin typeface="Simplified Arabic" panose="02020603050405020304" pitchFamily="18" charset="-78"/>
                <a:ea typeface="Calibri" panose="020F0502020204030204" pitchFamily="34" charset="0"/>
                <a:cs typeface="Arial" panose="020B0604020202020204" pitchFamily="34" charset="0"/>
              </a:rPr>
              <a:t>.</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Content Placeholder 9" descr="A group of colorful circles with different logos&#10;&#10;Description automatically generated">
            <a:extLst>
              <a:ext uri="{FF2B5EF4-FFF2-40B4-BE49-F238E27FC236}">
                <a16:creationId xmlns:a16="http://schemas.microsoft.com/office/drawing/2014/main" id="{607226CF-80C1-6313-2DE3-F3EB4C7E510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9716" y="1629261"/>
            <a:ext cx="4514766" cy="4992765"/>
          </a:xfrm>
        </p:spPr>
      </p:pic>
    </p:spTree>
    <p:extLst>
      <p:ext uri="{BB962C8B-B14F-4D97-AF65-F5344CB8AC3E}">
        <p14:creationId xmlns:p14="http://schemas.microsoft.com/office/powerpoint/2010/main" val="2589647576"/>
      </p:ext>
    </p:extLst>
  </p:cSld>
  <p:clrMapOvr>
    <a:masterClrMapping/>
  </p:clrMapOvr>
  <mc:AlternateContent xmlns:mc="http://schemas.openxmlformats.org/markup-compatibility/2006" xmlns:p14="http://schemas.microsoft.com/office/powerpoint/2010/main">
    <mc:Choice Requires="p14">
      <p:transition spd="slow" p14:dur="2000" advTm="86836"/>
    </mc:Choice>
    <mc:Fallback xmlns="">
      <p:transition spd="slow" advTm="868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ثانيًا: مصادر البيانات الصحفية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B581342A-3D92-750B-6B0D-FCEA3A501053}"/>
              </a:ext>
            </a:extLst>
          </p:cNvPr>
          <p:cNvSpPr txBox="1"/>
          <p:nvPr/>
        </p:nvSpPr>
        <p:spPr>
          <a:xfrm>
            <a:off x="5500047" y="1435326"/>
            <a:ext cx="6098458" cy="3504229"/>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رابعًا: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تسريبات البيانات</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وهى البيانات التي يمكن أن يحصل عليها صحفي البيانات و تصل إليهم من المبرمجين التقنيين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‏وهم من أهم المصادر التي يمكن الاستعانة بها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لل</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حصول على البيانات مثل ما حدث في وثائق ويكيليكس ووثائق بنما.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Content Placeholder 9" descr="A graph of data in arabic&#10;&#10;Description automatically generated with medium confidence">
            <a:extLst>
              <a:ext uri="{FF2B5EF4-FFF2-40B4-BE49-F238E27FC236}">
                <a16:creationId xmlns:a16="http://schemas.microsoft.com/office/drawing/2014/main" id="{91390F79-E504-F13E-ABAB-4AA33FE31E9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3458" y="1520864"/>
            <a:ext cx="4981250" cy="5101161"/>
          </a:xfrm>
        </p:spPr>
      </p:pic>
    </p:spTree>
    <p:extLst>
      <p:ext uri="{BB962C8B-B14F-4D97-AF65-F5344CB8AC3E}">
        <p14:creationId xmlns:p14="http://schemas.microsoft.com/office/powerpoint/2010/main" val="4039579949"/>
      </p:ext>
    </p:extLst>
  </p:cSld>
  <p:clrMapOvr>
    <a:masterClrMapping/>
  </p:clrMapOvr>
  <mc:AlternateContent xmlns:mc="http://schemas.openxmlformats.org/markup-compatibility/2006" xmlns:p14="http://schemas.microsoft.com/office/powerpoint/2010/main">
    <mc:Choice Requires="p14">
      <p:transition spd="slow" p14:dur="2000" advTm="111400"/>
    </mc:Choice>
    <mc:Fallback xmlns="">
      <p:transition spd="slow" advTm="111400"/>
    </mc:Fallback>
  </mc:AlternateContent>
  <p:extLst>
    <p:ext uri="{3A86A75C-4F4B-4683-9AE1-C65F6400EC91}">
      <p14:laserTraceLst xmlns:p14="http://schemas.microsoft.com/office/powerpoint/2010/main">
        <p14:tracePtLst>
          <p14:tracePt t="87995" x="4367213" y="6197600"/>
          <p14:tracePt t="88277" x="3319463" y="6573838"/>
          <p14:tracePt t="88285" x="3294063" y="6521450"/>
          <p14:tracePt t="88299" x="3203575" y="6380163"/>
          <p14:tracePt t="88317" x="3113088" y="6186488"/>
          <p14:tracePt t="88319" x="3073400" y="6083300"/>
          <p14:tracePt t="88333" x="3022600" y="5837238"/>
          <p14:tracePt t="88349" x="2995613" y="5514975"/>
          <p14:tracePt t="88367" x="2944813" y="5049838"/>
          <p14:tracePt t="88383" x="2957513" y="4843463"/>
          <p14:tracePt t="88399" x="2970213" y="4752975"/>
          <p14:tracePt t="88416" x="3009900" y="4637088"/>
          <p14:tracePt t="88432" x="3073400" y="4572000"/>
          <p14:tracePt t="88450" x="3151188" y="4519613"/>
          <p14:tracePt t="88465" x="3189288" y="4494213"/>
          <p14:tracePt t="88483" x="3241675" y="4468813"/>
          <p14:tracePt t="88485" x="3279775" y="4443413"/>
          <p14:tracePt t="88499" x="3344863" y="4443413"/>
          <p14:tracePt t="88516" x="3435350" y="4443413"/>
          <p14:tracePt t="88533" x="3460750" y="4456113"/>
          <p14:tracePt t="92615" x="3460750" y="4443413"/>
          <p14:tracePt t="92622" x="3460750" y="4391025"/>
          <p14:tracePt t="92629" x="3473450" y="4262438"/>
          <p14:tracePt t="92649" x="3629025" y="3875088"/>
          <p14:tracePt t="92665" x="3875088" y="3654425"/>
          <p14:tracePt t="92678" x="4159250" y="3460750"/>
          <p14:tracePt t="92697" x="4559300" y="3306763"/>
          <p14:tracePt t="92712" x="4778375" y="3203575"/>
          <p14:tracePt t="92729" x="4984750" y="3151188"/>
          <p14:tracePt t="92747" x="5178425" y="3189288"/>
          <p14:tracePt t="92762" x="5218113" y="3228975"/>
          <p14:tracePt t="92780" x="5256213" y="3279775"/>
          <p14:tracePt t="92795" x="5256213" y="3344863"/>
          <p14:tracePt t="92814" x="5114925" y="3694113"/>
          <p14:tracePt t="92829" x="4830763" y="4094163"/>
          <p14:tracePt t="92845" x="4559300" y="4403725"/>
          <p14:tracePt t="92864" x="4132263" y="4649788"/>
          <p14:tracePt t="92879" x="3875088" y="4740275"/>
          <p14:tracePt t="92898" x="3590925" y="4803775"/>
          <p14:tracePt t="92912" x="3460750" y="4803775"/>
          <p14:tracePt t="92928" x="3409950" y="4803775"/>
          <p14:tracePt t="92945" x="3397250" y="4803775"/>
          <p14:tracePt t="92963" x="3397250" y="4791075"/>
          <p14:tracePt t="92980" x="3409950" y="4765675"/>
          <p14:tracePt t="92995" x="3487738" y="4649788"/>
          <p14:tracePt t="93013" x="3848100" y="4443413"/>
          <p14:tracePt t="95190" x="3784600" y="4506913"/>
          <p14:tracePt t="95195" x="3706813" y="4610100"/>
          <p14:tracePt t="95210" x="3563938" y="4894263"/>
          <p14:tracePt t="95227" x="3460750" y="5062538"/>
          <p14:tracePt t="95229" x="3422650" y="5192713"/>
          <p14:tracePt t="95244" x="3357563" y="5449888"/>
          <p14:tracePt t="95263" x="3267075" y="5721350"/>
          <p14:tracePt t="95279" x="3125788" y="6083300"/>
          <p14:tracePt t="95293" x="3073400" y="6224588"/>
          <p14:tracePt t="95309" x="3060700" y="6276975"/>
          <p14:tracePt t="95326" x="3048000" y="6289675"/>
          <p14:tracePt t="95678" x="3048000" y="6392863"/>
          <p14:tracePt t="95683" x="3048000" y="6483350"/>
          <p14:tracePt t="95692" x="3048000" y="6548438"/>
          <p14:tracePt t="95711" x="3060700" y="6651625"/>
          <p14:tracePt t="95712" x="3060700" y="6729413"/>
          <p14:tracePt t="97059" x="0" y="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صيغ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2C377237-7077-B4BD-1455-C3EDB4DB56BF}"/>
              </a:ext>
            </a:extLst>
          </p:cNvPr>
          <p:cNvSpPr txBox="1"/>
          <p:nvPr/>
        </p:nvSpPr>
        <p:spPr>
          <a:xfrm>
            <a:off x="5255342" y="1520863"/>
            <a:ext cx="6098458" cy="4249240"/>
          </a:xfrm>
          <a:prstGeom prst="rect">
            <a:avLst/>
          </a:prstGeom>
          <a:noFill/>
        </p:spPr>
        <p:txBody>
          <a:bodyPr wrap="square">
            <a:spAutoFit/>
          </a:bodyPr>
          <a:lstStyle/>
          <a:p>
            <a:pPr algn="just" rtl="1">
              <a:lnSpc>
                <a:spcPct val="107000"/>
              </a:lnSpc>
              <a:spcAft>
                <a:spcPts val="800"/>
              </a:spcAft>
            </a:pP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لا يمكننا التعامل مع البيانات إلا عند تحويلها لصيغ يفهمها الحاسوب، حتى يتمكن من تنظيم البيانات في صفوف وأعمدة وخلايا،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ويمكن تصنيف صيغ البيانات على النحو الآتي:</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صيغ بيانات منظمة: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‏هذه الصور تتيح للحاسوب قراءة البيانات بسهولة ومعالجتها، وتحتوي هذه الصيغ على بنية منظمة تمكن البرمجيات من التعرف على ترتيب وهيكل البيانات، </a:t>
            </a:r>
            <a:r>
              <a:rPr lang="ar-EG"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ومن أمثلتها:</a:t>
            </a:r>
            <a:endParaRPr lang="en-US"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screenshot of a computer&#10;&#10;Description automatically generated">
            <a:extLst>
              <a:ext uri="{FF2B5EF4-FFF2-40B4-BE49-F238E27FC236}">
                <a16:creationId xmlns:a16="http://schemas.microsoft.com/office/drawing/2014/main" id="{416ABA28-F8AB-CD18-7B55-F2774A28CA0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0382" y="1520863"/>
            <a:ext cx="4792559" cy="4997923"/>
          </a:xfrm>
        </p:spPr>
      </p:pic>
    </p:spTree>
    <p:extLst>
      <p:ext uri="{BB962C8B-B14F-4D97-AF65-F5344CB8AC3E}">
        <p14:creationId xmlns:p14="http://schemas.microsoft.com/office/powerpoint/2010/main" val="2270981110"/>
      </p:ext>
    </p:extLst>
  </p:cSld>
  <p:clrMapOvr>
    <a:masterClrMapping/>
  </p:clrMapOvr>
  <mc:AlternateContent xmlns:mc="http://schemas.openxmlformats.org/markup-compatibility/2006" xmlns:p14="http://schemas.microsoft.com/office/powerpoint/2010/main">
    <mc:Choice Requires="p14">
      <p:transition spd="slow" p14:dur="2000" advTm="103152"/>
    </mc:Choice>
    <mc:Fallback xmlns="">
      <p:transition spd="slow" advTm="103152"/>
    </mc:Fallback>
  </mc:AlternateContent>
  <p:extLst>
    <p:ext uri="{3A86A75C-4F4B-4683-9AE1-C65F6400EC91}">
      <p14:laserTraceLst xmlns:p14="http://schemas.microsoft.com/office/powerpoint/2010/main">
        <p14:tracePtLst>
          <p14:tracePt t="71422" x="4276725" y="6259513"/>
          <p14:tracePt t="71631" x="2466975" y="6573838"/>
          <p14:tracePt t="71637" x="2324100" y="6251575"/>
          <p14:tracePt t="71653" x="2130425" y="5734050"/>
          <p14:tracePt t="71669" x="2092325" y="5399088"/>
          <p14:tracePt t="71687" x="2260600" y="4597400"/>
          <p14:tracePt t="71702" x="2479675" y="4094163"/>
          <p14:tracePt t="71720" x="2982913" y="3176588"/>
          <p14:tracePt t="71736" x="3357563" y="2841625"/>
          <p14:tracePt t="71753" x="3913188" y="2505075"/>
          <p14:tracePt t="71769" x="4340225" y="2324100"/>
          <p14:tracePt t="71786" x="4700588" y="2298700"/>
          <p14:tracePt t="71803" x="5024438" y="2389188"/>
          <p14:tracePt t="71819" x="5268913" y="2608263"/>
          <p14:tracePt t="71836" x="5411788" y="2789238"/>
          <p14:tracePt t="71838" x="5437188" y="2879725"/>
          <p14:tracePt t="71852" x="5475288" y="3176588"/>
          <p14:tracePt t="71869" x="5424488" y="3460750"/>
          <p14:tracePt t="71886" x="5114925" y="4146550"/>
          <p14:tracePt t="71902" x="4946650" y="4403725"/>
          <p14:tracePt t="71919" x="4365625" y="4908550"/>
          <p14:tracePt t="71935" x="4106863" y="4972050"/>
          <p14:tracePt t="71952" x="3629025" y="4984750"/>
          <p14:tracePt t="71969" x="3022600" y="4803775"/>
          <p14:tracePt t="71985" x="2517775" y="4533900"/>
          <p14:tracePt t="72003" x="2130425" y="4235450"/>
          <p14:tracePt t="72019" x="1936750" y="4016375"/>
          <p14:tracePt t="72035" x="1873250" y="3862388"/>
          <p14:tracePt t="72037" x="1846263" y="3822700"/>
          <p14:tracePt t="72052" x="1860550" y="3629025"/>
          <p14:tracePt t="72068" x="1949450" y="3448050"/>
          <p14:tracePt t="72085" x="2220913" y="3125788"/>
          <p14:tracePt t="72102" x="2414588" y="2970213"/>
          <p14:tracePt t="72119" x="2776538" y="2841625"/>
          <p14:tracePt t="72135" x="3035300" y="2841625"/>
          <p14:tracePt t="72152" x="3294063" y="2879725"/>
          <p14:tracePt t="72153" x="3473450" y="2944813"/>
          <p14:tracePt t="72168" x="3706813" y="3035300"/>
          <p14:tracePt t="72185" x="3900488" y="3138488"/>
          <p14:tracePt t="72202" x="4106863" y="3422650"/>
          <p14:tracePt t="72218" x="4159250" y="3629025"/>
          <p14:tracePt t="72235" x="4119563" y="3900488"/>
          <p14:tracePt t="72236" x="4094163" y="3990975"/>
          <p14:tracePt t="72252" x="3938588" y="4184650"/>
          <p14:tracePt t="72268" x="3694113" y="4403725"/>
          <p14:tracePt t="72285" x="3306763" y="4559300"/>
          <p14:tracePt t="72301" x="2944813" y="4675188"/>
          <p14:tracePt t="72747" x="2906713" y="4519613"/>
          <p14:tracePt t="72753" x="2892425" y="4391025"/>
          <p14:tracePt t="72760" x="2892425" y="4222750"/>
          <p14:tracePt t="72768" x="2919413" y="3875088"/>
          <p14:tracePt t="72786" x="3035300" y="3525838"/>
          <p14:tracePt t="72789" x="3100388" y="3397250"/>
          <p14:tracePt t="72802" x="3422650" y="2944813"/>
          <p14:tracePt t="72819" x="3784600" y="2505075"/>
          <p14:tracePt t="72837" x="4456113" y="1963738"/>
          <p14:tracePt t="72852" x="4843463" y="1820863"/>
          <p14:tracePt t="72868" x="5114925" y="1808163"/>
          <p14:tracePt t="72870" x="5243513" y="1808163"/>
          <p14:tracePt t="72885" x="5527675" y="1898650"/>
          <p14:tracePt t="72903" x="5695950" y="2039938"/>
          <p14:tracePt t="72904" x="5759450" y="2117725"/>
          <p14:tracePt t="72919" x="5889625" y="2441575"/>
          <p14:tracePt t="72935" x="5902325" y="2673350"/>
          <p14:tracePt t="72952" x="5734050" y="3254375"/>
          <p14:tracePt t="72968" x="5514975" y="3681413"/>
          <p14:tracePt t="72985" x="5243513" y="4081463"/>
          <p14:tracePt t="73004" x="4700588" y="4649788"/>
          <p14:tracePt t="73018" x="4403725" y="4843463"/>
          <p14:tracePt t="73037" x="3835400" y="5114925"/>
          <p14:tracePt t="73051" x="3525838" y="5153025"/>
          <p14:tracePt t="73070" x="3009900" y="5087938"/>
          <p14:tracePt t="73085" x="2801938" y="4946650"/>
          <p14:tracePt t="73101" x="2544763" y="4700588"/>
          <p14:tracePt t="73118" x="2389188" y="4494213"/>
          <p14:tracePt t="73134" x="2351088" y="4249738"/>
          <p14:tracePt t="73152" x="2441575" y="3990975"/>
          <p14:tracePt t="73168" x="2751138" y="3603625"/>
          <p14:tracePt t="73184" x="3009900" y="3422650"/>
          <p14:tracePt t="73202" x="3694113" y="3086100"/>
          <p14:tracePt t="73217" x="3925888" y="3035300"/>
          <p14:tracePt t="73236" x="4352925" y="2970213"/>
          <p14:tracePt t="73251" x="4546600" y="2995613"/>
          <p14:tracePt t="73268" x="4765675" y="3138488"/>
          <p14:tracePt t="73268" x="4856163" y="3241675"/>
          <p14:tracePt t="73284" x="4908550" y="3422650"/>
          <p14:tracePt t="73301" x="4908550" y="3694113"/>
          <p14:tracePt t="73303" x="4856163" y="3900488"/>
          <p14:tracePt t="73318" x="4765675" y="4081463"/>
          <p14:tracePt t="73334" x="4559300" y="4391025"/>
          <p14:tracePt t="73351" x="4300538" y="4584700"/>
          <p14:tracePt t="73367" x="4029075" y="4727575"/>
          <p14:tracePt t="73384" x="3771900" y="4765675"/>
          <p14:tracePt t="73401" x="3654425" y="4752975"/>
          <p14:tracePt t="74338" x="3513138" y="4713288"/>
          <p14:tracePt t="74343" x="3397250" y="4662488"/>
          <p14:tracePt t="74351" x="3267075" y="4610100"/>
          <p14:tracePt t="74367" x="2932113" y="4468813"/>
          <p14:tracePt t="74385" x="2492375" y="4325938"/>
          <p14:tracePt t="74402" x="2376488" y="4275138"/>
          <p14:tracePt t="74417" x="2311400" y="4210050"/>
          <p14:tracePt t="74419" x="2298700" y="4197350"/>
          <p14:tracePt t="74433" x="2298700" y="4171950"/>
          <p14:tracePt t="74450" x="2351088" y="4119563"/>
          <p14:tracePt t="74468" x="2738438" y="3938588"/>
          <p14:tracePt t="74484" x="3163888" y="3913188"/>
          <p14:tracePt t="74502" x="3578225" y="3978275"/>
          <p14:tracePt t="74516" x="3810000" y="4081463"/>
          <p14:tracePt t="74534" x="4016375" y="4262438"/>
          <p14:tracePt t="74551" x="4184650" y="4649788"/>
          <p14:tracePt t="74567" x="4184650" y="4868863"/>
          <p14:tracePt t="74587" x="4068763" y="5218113"/>
          <p14:tracePt t="74600" x="3978275" y="5399088"/>
          <p14:tracePt t="74617" x="3875088" y="5514975"/>
          <p14:tracePt t="74617" x="3797300" y="5580063"/>
          <p14:tracePt t="74633" x="3681413" y="5670550"/>
          <p14:tracePt t="74650" x="3525838" y="5683250"/>
          <p14:tracePt t="74963" x="3397250" y="5708650"/>
          <p14:tracePt t="74971" x="3267075" y="5746750"/>
          <p14:tracePt t="74986" x="3009900" y="5876925"/>
          <p14:tracePt t="75001" x="2854325" y="5992813"/>
          <p14:tracePt t="75003" x="2816225" y="6018213"/>
          <p14:tracePt t="75019" x="2751138" y="6108700"/>
          <p14:tracePt t="75033" x="2738438" y="6161088"/>
          <p14:tracePt t="75050" x="2738438" y="6302375"/>
          <p14:tracePt t="75053" x="2776538" y="6405563"/>
          <p14:tracePt t="75067" x="2906713" y="6573838"/>
          <p14:tracePt t="75082" x="3048000" y="6716713"/>
          <p14:tracePt t="76459" x="0" y="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صيغ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2C377237-7077-B4BD-1455-C3EDB4DB56BF}"/>
              </a:ext>
            </a:extLst>
          </p:cNvPr>
          <p:cNvSpPr txBox="1"/>
          <p:nvPr/>
        </p:nvSpPr>
        <p:spPr>
          <a:xfrm>
            <a:off x="5088194" y="1520864"/>
            <a:ext cx="6265606" cy="4578818"/>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ملفات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XLS</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 : ‏يتم حفظ البيانات في جداول يمكن قراءتها باستخدام برنامج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Microsoft Excel </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أو</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sheets ‫Google</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 وتتضمن بنية مماثلة من الأعمدة والصفوف.</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ملفات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CSV</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 اختصار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Comma - Separated Values</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 وهى ملفات نصية تستخدم فواصل لفصل البيانات، يمكن قراءتها ومعالجتها بسهولة. </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ملفات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TSV</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اختصار ل </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Tab -Separated Values</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وهى صيغ ملفات نصية مفصولة بعلامات تبويب.</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Content Placeholder 11">
            <a:extLst>
              <a:ext uri="{FF2B5EF4-FFF2-40B4-BE49-F238E27FC236}">
                <a16:creationId xmlns:a16="http://schemas.microsoft.com/office/drawing/2014/main" id="{D261977A-72D5-1214-D928-80D72E32F09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38089" y="1420077"/>
            <a:ext cx="4098661" cy="1976484"/>
          </a:xfrm>
          <a:prstGeom prst="rect">
            <a:avLst/>
          </a:prstGeom>
        </p:spPr>
      </p:pic>
      <p:sp>
        <p:nvSpPr>
          <p:cNvPr id="13" name="Rectangle 12">
            <a:extLst>
              <a:ext uri="{FF2B5EF4-FFF2-40B4-BE49-F238E27FC236}">
                <a16:creationId xmlns:a16="http://schemas.microsoft.com/office/drawing/2014/main" id="{4D1BCD8C-D1FF-911A-E153-83C1B6E87F62}"/>
              </a:ext>
            </a:extLst>
          </p:cNvPr>
          <p:cNvSpPr/>
          <p:nvPr/>
        </p:nvSpPr>
        <p:spPr>
          <a:xfrm>
            <a:off x="438088" y="3461441"/>
            <a:ext cx="4098662" cy="49112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a:solidFill>
                  <a:schemeClr val="tx1"/>
                </a:solidFill>
                <a:effectLst/>
                <a:ea typeface="Times New Roman" panose="02020603050405020304" pitchFamily="18" charset="0"/>
                <a:cs typeface="Simplified Arabic" panose="02020603050405020304" pitchFamily="18" charset="-78"/>
              </a:rPr>
              <a:t>نموذجًا لصيغة </a:t>
            </a:r>
            <a:r>
              <a:rPr lang="en-US" sz="32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rPr>
              <a:t>csv</a:t>
            </a:r>
            <a:endParaRPr lang="en-US" sz="3200" b="1">
              <a:solidFill>
                <a:schemeClr val="tx1"/>
              </a:solidFill>
              <a:latin typeface="Simplified Arabic" panose="02020603050405020304" pitchFamily="18" charset="-78"/>
              <a:cs typeface="Simplified Arabic" panose="02020603050405020304" pitchFamily="18" charset="-78"/>
            </a:endParaRPr>
          </a:p>
        </p:txBody>
      </p:sp>
      <p:pic>
        <p:nvPicPr>
          <p:cNvPr id="2" name="Picture 1" descr="A black background with white text&#10;&#10;Description automatically generated">
            <a:extLst>
              <a:ext uri="{FF2B5EF4-FFF2-40B4-BE49-F238E27FC236}">
                <a16:creationId xmlns:a16="http://schemas.microsoft.com/office/drawing/2014/main" id="{3A29DD0D-D233-BC8D-6F7F-F0ED15CE5A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088" y="4127858"/>
            <a:ext cx="4098662" cy="1638761"/>
          </a:xfrm>
          <a:prstGeom prst="rect">
            <a:avLst/>
          </a:prstGeom>
        </p:spPr>
      </p:pic>
      <p:sp>
        <p:nvSpPr>
          <p:cNvPr id="4" name="Rectangle 3">
            <a:extLst>
              <a:ext uri="{FF2B5EF4-FFF2-40B4-BE49-F238E27FC236}">
                <a16:creationId xmlns:a16="http://schemas.microsoft.com/office/drawing/2014/main" id="{867A8FBA-530B-34B2-20B2-D8B8D59B5395}"/>
              </a:ext>
            </a:extLst>
          </p:cNvPr>
          <p:cNvSpPr/>
          <p:nvPr/>
        </p:nvSpPr>
        <p:spPr>
          <a:xfrm>
            <a:off x="438088" y="5854118"/>
            <a:ext cx="4098662" cy="49112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a:solidFill>
                  <a:schemeClr val="tx1"/>
                </a:solidFill>
                <a:effectLst/>
                <a:ea typeface="Times New Roman" panose="02020603050405020304" pitchFamily="18" charset="0"/>
                <a:cs typeface="Simplified Arabic" panose="02020603050405020304" pitchFamily="18" charset="-78"/>
              </a:rPr>
              <a:t>نموذجًا لصيغة </a:t>
            </a:r>
            <a:r>
              <a:rPr lang="en-US" sz="32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rPr>
              <a:t>Tsv</a:t>
            </a:r>
            <a:endParaRPr lang="en-US" sz="3200" b="1">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419313220"/>
      </p:ext>
    </p:extLst>
  </p:cSld>
  <p:clrMapOvr>
    <a:masterClrMapping/>
  </p:clrMapOvr>
  <mc:AlternateContent xmlns:mc="http://schemas.openxmlformats.org/markup-compatibility/2006" xmlns:p14="http://schemas.microsoft.com/office/powerpoint/2010/main">
    <mc:Choice Requires="p14">
      <p:transition spd="slow" p14:dur="2000" advTm="154776"/>
    </mc:Choice>
    <mc:Fallback xmlns="">
      <p:transition spd="slow" advTm="154776"/>
    </mc:Fallback>
  </mc:AlternateContent>
  <p:extLst>
    <p:ext uri="{3A86A75C-4F4B-4683-9AE1-C65F6400EC91}">
      <p14:laserTraceLst xmlns:p14="http://schemas.microsoft.com/office/powerpoint/2010/main">
        <p14:tracePtLst>
          <p14:tracePt t="83981" x="4276725" y="6251575"/>
          <p14:tracePt t="84173" x="2816225" y="6573838"/>
          <p14:tracePt t="84179" x="2582863" y="6237288"/>
          <p14:tracePt t="84194" x="2260600" y="5708650"/>
          <p14:tracePt t="84210" x="1949450" y="5256213"/>
          <p14:tracePt t="84226" x="1730375" y="4856163"/>
          <p14:tracePt t="84229" x="1639888" y="4675188"/>
          <p14:tracePt t="84243" x="1549400" y="4300538"/>
          <p14:tracePt t="84259" x="1536700" y="3913188"/>
          <p14:tracePt t="84276" x="1730375" y="3473450"/>
          <p14:tracePt t="84293" x="1936750" y="3216275"/>
          <p14:tracePt t="84309" x="2220913" y="2957513"/>
          <p14:tracePt t="84311" x="2363788" y="2867025"/>
          <p14:tracePt t="84326" x="2725738" y="2711450"/>
          <p14:tracePt t="84343" x="3176588" y="2570163"/>
          <p14:tracePt t="84359" x="3590925" y="2492375"/>
          <p14:tracePt t="84376" x="3848100" y="2505075"/>
          <p14:tracePt t="84393" x="4094163" y="2622550"/>
          <p14:tracePt t="84409" x="4171950" y="2711450"/>
          <p14:tracePt t="84426" x="4235450" y="2816225"/>
          <p14:tracePt t="84442" x="4132263" y="3035300"/>
          <p14:tracePt t="84459" x="3913188" y="3216275"/>
          <p14:tracePt t="84477" x="3460750" y="3538538"/>
          <p14:tracePt t="84492" x="3228975" y="3694113"/>
          <p14:tracePt t="84510" x="2544763" y="3784600"/>
          <p14:tracePt t="84526" x="2092325" y="3835400"/>
          <p14:tracePt t="84542" x="1755775" y="3810000"/>
          <p14:tracePt t="84546" x="1627188" y="3757613"/>
          <p14:tracePt t="84559" x="1395413" y="3668713"/>
          <p14:tracePt t="84576" x="1277938" y="3563938"/>
          <p14:tracePt t="84593" x="1174750" y="3448050"/>
          <p14:tracePt t="84609" x="1162050" y="3267075"/>
          <p14:tracePt t="84626" x="1265238" y="3048000"/>
          <p14:tracePt t="84627" x="1343025" y="2944813"/>
          <p14:tracePt t="84642" x="1589088" y="2816225"/>
          <p14:tracePt t="84659" x="1820863" y="2673350"/>
          <p14:tracePt t="84676" x="2414588" y="2389188"/>
          <p14:tracePt t="84692" x="2841625" y="2338388"/>
          <p14:tracePt t="84709" x="3125788" y="2311400"/>
          <p14:tracePt t="84725" x="3422650" y="2389188"/>
          <p14:tracePt t="84742" x="3578225" y="2466975"/>
          <p14:tracePt t="84744" x="3629025" y="2532063"/>
          <p14:tracePt t="84759" x="3668713" y="2686050"/>
          <p14:tracePt t="87925" x="3538538" y="2647950"/>
          <p14:tracePt t="87932" x="3357563" y="2532063"/>
          <p14:tracePt t="87941" x="3216275" y="2427288"/>
          <p14:tracePt t="87956" x="3073400" y="2273300"/>
          <p14:tracePt t="87975" x="2816225" y="2039938"/>
          <p14:tracePt t="87990" x="2673350" y="1976438"/>
          <p14:tracePt t="87992" x="2635250" y="1963738"/>
          <p14:tracePt t="88008" x="2608263" y="1949450"/>
          <p14:tracePt t="88023" x="2557463" y="1924050"/>
          <p14:tracePt t="88041" x="2376488" y="1860550"/>
          <p14:tracePt t="88057" x="2298700" y="1846263"/>
          <p14:tracePt t="88073" x="2208213" y="1820863"/>
          <p14:tracePt t="88090" x="2130425" y="1808163"/>
          <p14:tracePt t="88106" x="2066925" y="1808163"/>
          <p14:tracePt t="88124" x="2001838" y="1808163"/>
          <p14:tracePt t="88125" x="1989138" y="1808163"/>
          <p14:tracePt t="88139" x="1963738" y="1808163"/>
          <p14:tracePt t="88156" x="1936750" y="1808163"/>
          <p14:tracePt t="88174" x="1924050" y="1820863"/>
          <p14:tracePt t="88189" x="1911350" y="1820863"/>
          <p14:tracePt t="88213" x="1898650" y="1833563"/>
          <p14:tracePt t="88222" x="1873250" y="1833563"/>
          <p14:tracePt t="88240" x="1692275" y="1911350"/>
          <p14:tracePt t="88241" x="1576388" y="1949450"/>
          <p14:tracePt t="88255" x="1382713" y="2027238"/>
          <p14:tracePt t="88273" x="1304925" y="2054225"/>
          <p14:tracePt t="88275" x="1292225" y="2054225"/>
          <p14:tracePt t="88290" x="1265238" y="2066925"/>
          <p14:tracePt t="88306" x="1252538" y="2066925"/>
          <p14:tracePt t="88324" x="1239838" y="2066925"/>
          <p14:tracePt t="88340" x="1214438" y="2079625"/>
          <p14:tracePt t="88356" x="1201738" y="2092325"/>
          <p14:tracePt t="88358" x="1187450" y="2117725"/>
          <p14:tracePt t="88372" x="1162050" y="2144713"/>
          <p14:tracePt t="88390" x="1136650" y="2170113"/>
          <p14:tracePt t="88392" x="1136650" y="2182813"/>
          <p14:tracePt t="88408" x="1123950" y="2195513"/>
          <p14:tracePt t="88423" x="1111250" y="2208213"/>
          <p14:tracePt t="88441" x="1084263" y="2260600"/>
          <p14:tracePt t="88457" x="1020763" y="2466975"/>
          <p14:tracePt t="88473" x="930275" y="2711450"/>
          <p14:tracePt t="88491" x="827088" y="3125788"/>
          <p14:tracePt t="88506" x="814388" y="3294063"/>
          <p14:tracePt t="88523" x="800100" y="3435350"/>
          <p14:tracePt t="88539" x="800100" y="3563938"/>
          <p14:tracePt t="88558" x="827088" y="3694113"/>
          <p14:tracePt t="88572" x="865188" y="3757613"/>
          <p14:tracePt t="88588" x="903288" y="3797300"/>
          <p14:tracePt t="88606" x="981075" y="3810000"/>
          <p14:tracePt t="88622" x="1084263" y="3784600"/>
          <p14:tracePt t="88638" x="1304925" y="3578225"/>
          <p14:tracePt t="88640" x="1471613" y="3344863"/>
          <p14:tracePt t="88655" x="1589088" y="3151188"/>
          <p14:tracePt t="88672" x="1717675" y="2970213"/>
          <p14:tracePt t="88674" x="1770063" y="2879725"/>
          <p14:tracePt t="88688" x="1885950" y="2711450"/>
          <p14:tracePt t="88705" x="1963738" y="2544763"/>
          <p14:tracePt t="88723" x="2039938" y="2363788"/>
          <p14:tracePt t="88739" x="2092325" y="2208213"/>
          <p14:tracePt t="88755" x="2117725" y="2105025"/>
          <p14:tracePt t="88772" x="2144713" y="2054225"/>
          <p14:tracePt t="88788" x="2144713" y="2027238"/>
          <p14:tracePt t="88818" x="2157413" y="2027238"/>
          <p14:tracePt t="88832" x="2170113" y="2027238"/>
          <p14:tracePt t="88838" x="2195513" y="2027238"/>
          <p14:tracePt t="88855" x="2298700" y="2027238"/>
          <p14:tracePt t="88871" x="2532063" y="2092325"/>
          <p14:tracePt t="88888" x="2854325" y="2220913"/>
          <p14:tracePt t="88905" x="3048000" y="2298700"/>
          <p14:tracePt t="88923" x="3151188" y="2363788"/>
          <p14:tracePt t="88938" x="3203575" y="2401888"/>
          <p14:tracePt t="88956" x="3357563" y="2454275"/>
          <p14:tracePt t="88971" x="3500438" y="2505075"/>
          <p14:tracePt t="88989" x="3616325" y="2557463"/>
          <p14:tracePt t="89006" x="3797300" y="2660650"/>
          <p14:tracePt t="89021" x="3848100" y="2698750"/>
          <p14:tracePt t="96403" x="3744913" y="2698750"/>
          <p14:tracePt t="96411" x="3629025" y="2698750"/>
          <p14:tracePt t="96417" x="3525838" y="2698750"/>
          <p14:tracePt t="96432" x="3357563" y="2698750"/>
          <p14:tracePt t="96449" x="3151188" y="2698750"/>
          <p14:tracePt t="96451" x="3022600" y="2698750"/>
          <p14:tracePt t="96465" x="2801938" y="2698750"/>
          <p14:tracePt t="96482" x="2557463" y="2698750"/>
          <p14:tracePt t="96499" x="2273300" y="2686050"/>
          <p14:tracePt t="96514" x="2144713" y="2660650"/>
          <p14:tracePt t="96533" x="1963738" y="2595563"/>
          <p14:tracePt t="96549" x="1833563" y="2557463"/>
          <p14:tracePt t="96564" x="1692275" y="2557463"/>
          <p14:tracePt t="96582" x="1446213" y="2517775"/>
          <p14:tracePt t="96598" x="1252538" y="2466975"/>
          <p14:tracePt t="96616" x="1046163" y="2376488"/>
          <p14:tracePt t="96631" x="981075" y="2324100"/>
          <p14:tracePt t="96648" x="968375" y="2311400"/>
          <p14:tracePt t="96650" x="968375" y="2298700"/>
          <p14:tracePt t="96664" x="955675" y="2286000"/>
          <p14:tracePt t="96684" x="955675" y="2273300"/>
          <p14:tracePt t="96699" x="942975" y="2273300"/>
          <p14:tracePt t="96714" x="942975" y="2260600"/>
          <p14:tracePt t="96730" x="930275" y="2260600"/>
          <p14:tracePt t="96747" x="930275" y="2247900"/>
          <p14:tracePt t="96767" x="917575" y="2233613"/>
          <p14:tracePt t="96788" x="917575" y="2220913"/>
          <p14:tracePt t="96801" x="917575" y="2208213"/>
          <p14:tracePt t="96815" x="930275" y="2195513"/>
          <p14:tracePt t="96831" x="942975" y="2157413"/>
          <p14:tracePt t="96847" x="968375" y="2130425"/>
          <p14:tracePt t="96849" x="968375" y="2117725"/>
          <p14:tracePt t="96864" x="993775" y="2066925"/>
          <p14:tracePt t="96881" x="1008063" y="2039938"/>
          <p14:tracePt t="96899" x="1008063" y="2027238"/>
          <p14:tracePt t="96914" x="1008063" y="2014538"/>
          <p14:tracePt t="96931" x="1008063" y="2001838"/>
          <p14:tracePt t="96932" x="1020763" y="1989138"/>
          <p14:tracePt t="96947" x="1020763" y="1976438"/>
          <p14:tracePt t="96966" x="1033463" y="1963738"/>
          <p14:tracePt t="96981" x="1098550" y="1949450"/>
          <p14:tracePt t="96997" x="1187450" y="1936750"/>
          <p14:tracePt t="97016" x="1343025" y="1936750"/>
          <p14:tracePt t="97031" x="1382713" y="1949450"/>
          <p14:tracePt t="97047" x="1408113" y="1949450"/>
          <p14:tracePt t="97050" x="1433513" y="1963738"/>
          <p14:tracePt t="97066" x="1471613" y="1989138"/>
          <p14:tracePt t="97080" x="1511300" y="2001838"/>
          <p14:tracePt t="97098" x="1549400" y="2014538"/>
          <p14:tracePt t="97114" x="1562100" y="2027238"/>
          <p14:tracePt t="97132" x="1576388" y="2027238"/>
          <p14:tracePt t="97147" x="1589088" y="2027238"/>
          <p14:tracePt t="97164" x="1601788" y="2039938"/>
          <p14:tracePt t="97241" x="1601788" y="2027238"/>
          <p14:tracePt t="97269" x="1601788" y="2014538"/>
          <p14:tracePt t="97304" x="1601788" y="2001838"/>
          <p14:tracePt t="97338" x="1589088" y="2001838"/>
          <p14:tracePt t="97373" x="1576388" y="2001838"/>
          <p14:tracePt t="97386" x="1576388" y="2014538"/>
          <p14:tracePt t="97394" x="1576388" y="2027238"/>
          <p14:tracePt t="97400" x="1576388" y="2054225"/>
          <p14:tracePt t="97415" x="1576388" y="2066925"/>
          <p14:tracePt t="97430" x="1576388" y="2092325"/>
          <p14:tracePt t="97447" x="1562100" y="2117725"/>
          <p14:tracePt t="97464" x="1562100" y="2144713"/>
          <p14:tracePt t="97480" x="1549400" y="2157413"/>
          <p14:tracePt t="97499" x="1536700" y="2170113"/>
          <p14:tracePt t="97514" x="1536700" y="2182813"/>
          <p14:tracePt t="97532" x="1524000" y="2182813"/>
          <p14:tracePt t="97547" x="1511300" y="2182813"/>
          <p14:tracePt t="97564" x="1485900" y="2182813"/>
          <p14:tracePt t="97567" x="1471613" y="2182813"/>
          <p14:tracePt t="97581" x="1458913" y="2170113"/>
          <p14:tracePt t="97596" x="1446213" y="2170113"/>
          <p14:tracePt t="97615" x="1433513" y="2144713"/>
          <p14:tracePt t="97630" x="1420813" y="2130425"/>
          <p14:tracePt t="97646" x="1420813" y="2117725"/>
          <p14:tracePt t="97664" x="1420813" y="2092325"/>
          <p14:tracePt t="97680" x="1420813" y="2079625"/>
          <p14:tracePt t="97699" x="1420813" y="2066925"/>
          <p14:tracePt t="97718" x="1420813" y="2054225"/>
          <p14:tracePt t="97744" x="1420813" y="2039938"/>
          <p14:tracePt t="97751" x="1433513" y="2039938"/>
          <p14:tracePt t="97763" x="1446213" y="2039938"/>
          <p14:tracePt t="97766" x="1458913" y="2039938"/>
          <p14:tracePt t="97781" x="1471613" y="2039938"/>
          <p14:tracePt t="97797" x="1498600" y="2066925"/>
          <p14:tracePt t="97814" x="1549400" y="2157413"/>
          <p14:tracePt t="97830" x="1549400" y="2208213"/>
          <p14:tracePt t="97848" x="1549400" y="2260600"/>
          <p14:tracePt t="97863" x="1549400" y="2273300"/>
          <p14:tracePt t="97880" x="1536700" y="2286000"/>
          <p14:tracePt t="97898" x="1511300" y="2298700"/>
          <p14:tracePt t="97913" x="1498600" y="2298700"/>
          <p14:tracePt t="97932" x="1446213" y="2286000"/>
          <p14:tracePt t="97946" x="1433513" y="2260600"/>
          <p14:tracePt t="97963" x="1408113" y="2247900"/>
          <p14:tracePt t="97965" x="1408113" y="2233613"/>
          <p14:tracePt t="97980" x="1395413" y="2233613"/>
          <p14:tracePt t="97997" x="1395413" y="2220913"/>
          <p14:tracePt t="98013" x="1395413" y="2208213"/>
          <p14:tracePt t="98029" x="1420813" y="2208213"/>
          <p14:tracePt t="98048" x="1458913" y="2195513"/>
          <p14:tracePt t="98063" x="1485900" y="2195513"/>
          <p14:tracePt t="98079" x="1511300" y="2208213"/>
          <p14:tracePt t="98082" x="1511300" y="2220913"/>
          <p14:tracePt t="98097" x="1524000" y="2247900"/>
          <p14:tracePt t="98113" x="1524000" y="2338388"/>
          <p14:tracePt t="98132" x="1471613" y="2557463"/>
          <p14:tracePt t="98146" x="1433513" y="2622550"/>
          <p14:tracePt t="98165" x="1395413" y="2698750"/>
          <p14:tracePt t="98180" x="1382713" y="2711450"/>
          <p14:tracePt t="98199" x="1382713" y="2725738"/>
          <p14:tracePt t="98234" x="1382713" y="2738438"/>
          <p14:tracePt t="98240" x="1408113" y="2738438"/>
          <p14:tracePt t="98248" x="1471613" y="2751138"/>
          <p14:tracePt t="101194" x="1471613" y="2660650"/>
          <p14:tracePt t="101200" x="1471613" y="2570163"/>
          <p14:tracePt t="101212" x="1536700" y="2376488"/>
          <p14:tracePt t="101227" x="1665288" y="2195513"/>
          <p14:tracePt t="101244" x="1924050" y="1963738"/>
          <p14:tracePt t="101264" x="2635250" y="1471613"/>
          <p14:tracePt t="101277" x="3125788" y="1187450"/>
          <p14:tracePt t="101294" x="3551238" y="993775"/>
          <p14:tracePt t="101295" x="3732213" y="930275"/>
          <p14:tracePt t="101309" x="3951288" y="852488"/>
          <p14:tracePt t="101327" x="4171950" y="839788"/>
          <p14:tracePt t="101344" x="4519613" y="981075"/>
          <p14:tracePt t="101359" x="4637088" y="1136650"/>
          <p14:tracePt t="101377" x="4713288" y="1511300"/>
          <p14:tracePt t="101393" x="4584700" y="1782763"/>
          <p14:tracePt t="101409" x="4403725" y="2066925"/>
          <p14:tracePt t="101426" x="4146550" y="2454275"/>
          <p14:tracePt t="101444" x="3965575" y="2711450"/>
          <p14:tracePt t="101460" x="3668713" y="2919413"/>
          <p14:tracePt t="101476" x="3384550" y="3060700"/>
          <p14:tracePt t="101494" x="2828925" y="3241675"/>
          <p14:tracePt t="101509" x="2608263" y="3306763"/>
          <p14:tracePt t="101526" x="2401888" y="3306763"/>
          <p14:tracePt t="101543" x="2157413" y="3241675"/>
          <p14:tracePt t="101559" x="2092325" y="3176588"/>
          <p14:tracePt t="101576" x="2054225" y="3073400"/>
          <p14:tracePt t="101593" x="2066925" y="2970213"/>
          <p14:tracePt t="101609" x="2233613" y="2711450"/>
          <p14:tracePt t="101626" x="2816225" y="2286000"/>
          <p14:tracePt t="101643" x="3100388" y="2157413"/>
          <p14:tracePt t="101661" x="3538538" y="2105025"/>
          <p14:tracePt t="101676" x="3835400" y="2105025"/>
          <p14:tracePt t="101693" x="4081463" y="2247900"/>
          <p14:tracePt t="101709" x="4171950" y="2363788"/>
          <p14:tracePt t="101726" x="4210050" y="2479675"/>
          <p14:tracePt t="101743" x="4210050" y="2725738"/>
          <p14:tracePt t="101759" x="4159250" y="2879725"/>
          <p14:tracePt t="101777" x="3965575" y="3073400"/>
          <p14:tracePt t="102301" x="3706813" y="3086100"/>
          <p14:tracePt t="102307" x="3357563" y="3125788"/>
          <p14:tracePt t="102313" x="3086100" y="3189288"/>
          <p14:tracePt t="102328" x="2532063" y="3319463"/>
          <p14:tracePt t="102342" x="1989138" y="3397250"/>
          <p14:tracePt t="102360" x="1368425" y="3563938"/>
          <p14:tracePt t="102364" x="1174750" y="3629025"/>
          <p14:tracePt t="102378" x="723900" y="3757613"/>
          <p14:tracePt t="102393" x="465138" y="3835400"/>
          <p14:tracePt t="102409" x="231775" y="3925888"/>
          <p14:tracePt t="102410" x="155575" y="3938588"/>
          <p14:tracePt t="102425" x="38100" y="4016375"/>
          <p14:tracePt t="102441" x="0" y="4029075"/>
          <p14:tracePt t="102459" x="0" y="4041775"/>
          <p14:tracePt t="102484" x="0" y="4056063"/>
          <p14:tracePt t="102499" x="25400" y="4056063"/>
          <p14:tracePt t="102508" x="90488" y="4056063"/>
          <p14:tracePt t="102525" x="412750" y="4056063"/>
          <p14:tracePt t="102542" x="1046163" y="4081463"/>
          <p14:tracePt t="102558" x="1277938" y="4081463"/>
          <p14:tracePt t="102576" x="1627188" y="4081463"/>
          <p14:tracePt t="102592" x="1833563" y="4081463"/>
          <p14:tracePt t="102609" x="2130425" y="4094163"/>
          <p14:tracePt t="102625" x="2338388" y="4094163"/>
          <p14:tracePt t="102641" x="2466975" y="4094163"/>
          <p14:tracePt t="102659" x="2622550" y="4106863"/>
          <p14:tracePt t="102675" x="2725738" y="4106863"/>
          <p14:tracePt t="102692" x="2789238" y="4106863"/>
          <p14:tracePt t="102708" x="2816225" y="4106863"/>
          <p14:tracePt t="102725" x="2816225" y="4119563"/>
          <p14:tracePt t="102741" x="2854325" y="4119563"/>
          <p14:tracePt t="102758" x="2867025" y="4119563"/>
          <p14:tracePt t="102775" x="2906713" y="4106863"/>
          <p14:tracePt t="102791" x="2919413" y="4106863"/>
          <p14:tracePt t="103306" x="2828925" y="4132263"/>
          <p14:tracePt t="103311" x="2698750" y="4197350"/>
          <p14:tracePt t="103327" x="2517775" y="4287838"/>
          <p14:tracePt t="103342" x="2427288" y="4443413"/>
          <p14:tracePt t="103362" x="2376488" y="4740275"/>
          <p14:tracePt t="103375" x="2414588" y="4921250"/>
          <p14:tracePt t="103392" x="2479675" y="5037138"/>
          <p14:tracePt t="103408" x="2608263" y="5205413"/>
          <p14:tracePt t="103424" x="2660650" y="5268913"/>
          <p14:tracePt t="103442" x="2711450" y="5334000"/>
          <p14:tracePt t="103457" x="2738438" y="5359400"/>
          <p14:tracePt t="103925" x="2738438" y="5372100"/>
          <p14:tracePt t="103931" x="2738438" y="5386388"/>
          <p14:tracePt t="103940" x="2725738" y="5399088"/>
          <p14:tracePt t="103958" x="2725738" y="5437188"/>
          <p14:tracePt t="103974" x="2725738" y="5475288"/>
          <p14:tracePt t="103991" x="2725738" y="5502275"/>
          <p14:tracePt t="104007" x="2725738" y="5527675"/>
          <p14:tracePt t="104024" x="2725738" y="5540375"/>
          <p14:tracePt t="104043" x="2738438" y="5540375"/>
          <p14:tracePt t="104058" x="2854325" y="5502275"/>
          <p14:tracePt t="104075" x="3125788" y="5281613"/>
          <p14:tracePt t="104091" x="3216275" y="5243513"/>
          <p14:tracePt t="104107" x="3370263" y="5178425"/>
          <p14:tracePt t="104124" x="3681413" y="5062538"/>
          <p14:tracePt t="104140" x="3862388" y="5024438"/>
          <p14:tracePt t="104158" x="4094163" y="5062538"/>
          <p14:tracePt t="104173" x="4159250" y="5087938"/>
          <p14:tracePt t="104190" x="4222750" y="5114925"/>
          <p14:tracePt t="104192" x="4249738" y="5127625"/>
          <p14:tracePt t="104207" x="4262438" y="5153025"/>
          <p14:tracePt t="104223" x="4262438" y="5178425"/>
          <p14:tracePt t="104242" x="4171950" y="5334000"/>
          <p14:tracePt t="104257" x="3771900" y="5643563"/>
          <p14:tracePt t="104274" x="3409950" y="5786438"/>
          <p14:tracePt t="104274" x="3279775" y="5811838"/>
          <p14:tracePt t="104290" x="2995613" y="5849938"/>
          <p14:tracePt t="104307" x="2751138" y="5864225"/>
          <p14:tracePt t="104309" x="2660650" y="5864225"/>
          <p14:tracePt t="104323" x="2532063" y="5811838"/>
          <p14:tracePt t="104340" x="2479675" y="5773738"/>
          <p14:tracePt t="104358" x="2466975" y="5734050"/>
          <p14:tracePt t="104373" x="2492375" y="5618163"/>
          <p14:tracePt t="120204" x="2647950" y="5424488"/>
          <p14:tracePt t="120212" x="2801938" y="5256213"/>
          <p14:tracePt t="120227" x="3203575" y="4959350"/>
          <p14:tracePt t="120243" x="3563938" y="4830763"/>
          <p14:tracePt t="120245" x="3681413" y="4803775"/>
          <p14:tracePt t="120260" x="3925888" y="4803775"/>
          <p14:tracePt t="120274" x="4197350" y="4818063"/>
          <p14:tracePt t="120295" x="4649788" y="4881563"/>
          <p14:tracePt t="120310" x="4791075" y="4908550"/>
          <p14:tracePt t="120325" x="4843463" y="4933950"/>
          <p14:tracePt t="120342" x="4984750" y="5102225"/>
          <p14:tracePt t="120358" x="5062538" y="5295900"/>
          <p14:tracePt t="120374" x="5049838" y="5449888"/>
          <p14:tracePt t="120376" x="4984750" y="5540375"/>
          <p14:tracePt t="120391" x="4803775" y="5746750"/>
          <p14:tracePt t="120408" x="4559300" y="5954713"/>
          <p14:tracePt t="120425" x="4041775" y="6148388"/>
          <p14:tracePt t="120441" x="3629025" y="6211888"/>
          <p14:tracePt t="120460" x="2932113" y="6199188"/>
          <p14:tracePt t="120474" x="2557463" y="6108700"/>
          <p14:tracePt t="120491" x="2338388" y="6018213"/>
          <p14:tracePt t="120508" x="2092325" y="5786438"/>
          <p14:tracePt t="120524" x="2001838" y="5643563"/>
          <p14:tracePt t="120542" x="2001838" y="5462588"/>
          <p14:tracePt t="120558" x="2039938" y="5243513"/>
          <p14:tracePt t="120576" x="2208213" y="5037138"/>
          <p14:tracePt t="120591" x="2351088" y="4959350"/>
          <p14:tracePt t="120608" x="2544763" y="4908550"/>
          <p14:tracePt t="120624" x="2957513" y="4868863"/>
          <p14:tracePt t="120641" x="3319463" y="4881563"/>
          <p14:tracePt t="120658" x="3706813" y="4908550"/>
          <p14:tracePt t="122187" x="3473450" y="4868863"/>
          <p14:tracePt t="122192" x="3279775" y="4830763"/>
          <p14:tracePt t="122209" x="2932113" y="4765675"/>
          <p14:tracePt t="122223" x="2698750" y="4727575"/>
          <p14:tracePt t="122244" x="2130425" y="4662488"/>
          <p14:tracePt t="122256" x="1730375" y="4649788"/>
          <p14:tracePt t="122273" x="1395413" y="4610100"/>
          <p14:tracePt t="122290" x="1020763" y="4597400"/>
          <p14:tracePt t="122306" x="890588" y="4597400"/>
          <p14:tracePt t="122325" x="852488" y="4597400"/>
          <p14:tracePt t="122372" x="877888" y="4572000"/>
          <p14:tracePt t="122378" x="981075" y="4519613"/>
          <p14:tracePt t="122390" x="1239838" y="4416425"/>
          <p14:tracePt t="122408" x="1976438" y="4197350"/>
          <p14:tracePt t="122423" x="2351088" y="4132263"/>
          <p14:tracePt t="122442" x="2816225" y="4119563"/>
          <p14:tracePt t="122456" x="2995613" y="4119563"/>
          <p14:tracePt t="122475" x="3203575" y="4171950"/>
          <p14:tracePt t="122489" x="3241675" y="4287838"/>
          <p14:tracePt t="122506" x="3241675" y="4456113"/>
          <p14:tracePt t="122524" x="3048000" y="4740275"/>
          <p14:tracePt t="122539" x="2828925" y="4959350"/>
          <p14:tracePt t="122558" x="2414588" y="5243513"/>
          <p14:tracePt t="122573" x="2157413" y="5346700"/>
          <p14:tracePt t="122589" x="1898650" y="5399088"/>
          <p14:tracePt t="122591" x="1770063" y="5399088"/>
          <p14:tracePt t="122607" x="1536700" y="5386388"/>
          <p14:tracePt t="122623" x="1395413" y="5359400"/>
          <p14:tracePt t="122640" x="1265238" y="5321300"/>
          <p14:tracePt t="122656" x="1239838" y="5295900"/>
          <p14:tracePt t="122674" x="1162050" y="5205413"/>
          <p14:tracePt t="122689" x="1071563" y="5049838"/>
          <p14:tracePt t="122706" x="981075" y="4881563"/>
          <p14:tracePt t="122723" x="930275" y="4675188"/>
          <p14:tracePt t="122739" x="903288" y="4506913"/>
          <p14:tracePt t="122757" x="903288" y="4378325"/>
          <p14:tracePt t="122772" x="903288" y="4340225"/>
          <p14:tracePt t="122789" x="890588" y="4340225"/>
          <p14:tracePt t="122807" x="890588" y="4325938"/>
          <p14:tracePt t="122881" x="890588" y="4352925"/>
          <p14:tracePt t="122887" x="890588" y="4416425"/>
          <p14:tracePt t="122894" x="903288" y="4506913"/>
          <p14:tracePt t="122905" x="955675" y="4713288"/>
          <p14:tracePt t="122924" x="1058863" y="5192713"/>
          <p14:tracePt t="122939" x="1136650" y="5449888"/>
          <p14:tracePt t="122957" x="1187450" y="5721350"/>
          <p14:tracePt t="122973" x="1239838" y="5864225"/>
          <p14:tracePt t="122990" x="1265238" y="5902325"/>
          <p14:tracePt t="122991" x="1277938" y="5915025"/>
          <p14:tracePt t="123005" x="1292225" y="5927725"/>
          <p14:tracePt t="123022" x="1330325" y="5927725"/>
          <p14:tracePt t="123041" x="1485900" y="5799138"/>
          <p14:tracePt t="123055" x="1795463" y="5489575"/>
          <p14:tracePt t="123074" x="2195513" y="5024438"/>
          <p14:tracePt t="123089" x="2427288" y="4843463"/>
          <p14:tracePt t="123106" x="2608263" y="4727575"/>
          <p14:tracePt t="123108" x="2686050" y="4687888"/>
          <p14:tracePt t="123123" x="2789238" y="4637088"/>
          <p14:tracePt t="123139" x="2841625" y="4637088"/>
          <p14:tracePt t="123157" x="2932113" y="4662488"/>
          <p14:tracePt t="123172" x="3009900" y="4713288"/>
          <p14:tracePt t="123190" x="3125788" y="4830763"/>
          <p14:tracePt t="123205" x="3189288" y="4933950"/>
          <p14:tracePt t="123223" x="3306763" y="5049838"/>
          <p14:tracePt t="123225" x="3397250" y="5102225"/>
          <p14:tracePt t="123238" x="3513138" y="5165725"/>
          <p14:tracePt t="123256" x="3668713" y="5268913"/>
          <p14:tracePt t="123273" x="3797300" y="5268913"/>
          <p14:tracePt t="126754" x="3578225" y="5205413"/>
          <p14:tracePt t="126760" x="3357563" y="5165725"/>
          <p14:tracePt t="126769" x="3203575" y="5127625"/>
          <p14:tracePt t="126788" x="2505075" y="5102225"/>
          <p14:tracePt t="126804" x="2039938" y="5075238"/>
          <p14:tracePt t="126819" x="1692275" y="5024438"/>
          <p14:tracePt t="126837" x="1162050" y="4959350"/>
          <p14:tracePt t="126853" x="762000" y="4868863"/>
          <p14:tracePt t="126856" x="620713" y="4856163"/>
          <p14:tracePt t="126869" x="477838" y="4803775"/>
          <p14:tracePt t="126870" x="361950" y="4752975"/>
          <p14:tracePt t="126885" x="231775" y="4675188"/>
          <p14:tracePt t="126901" x="155575" y="4624388"/>
          <p14:tracePt t="126920" x="128588" y="4559300"/>
          <p14:tracePt t="126935" x="141288" y="4494213"/>
          <p14:tracePt t="126953" x="296863" y="4340225"/>
          <p14:tracePt t="126968" x="503238" y="4249738"/>
          <p14:tracePt t="126985" x="723900" y="4197350"/>
          <p14:tracePt t="126987" x="890588" y="4197350"/>
          <p14:tracePt t="127002" x="1149350" y="4249738"/>
          <p14:tracePt t="127018" x="1330325" y="4313238"/>
          <p14:tracePt t="127036" x="1614488" y="4519613"/>
          <p14:tracePt t="127051" x="1679575" y="4597400"/>
          <p14:tracePt t="127070" x="1755775" y="4700588"/>
          <p14:tracePt t="127085" x="1770063" y="4713288"/>
          <p14:tracePt t="127102" x="1770063" y="4727575"/>
          <p14:tracePt t="127104" x="1770063" y="4740275"/>
          <p14:tracePt t="127152" x="1755775" y="4740275"/>
          <p14:tracePt t="127158" x="1743075" y="4740275"/>
          <p14:tracePt t="127168" x="1730375" y="4740275"/>
          <p14:tracePt t="127185" x="1639888" y="4687888"/>
          <p14:tracePt t="127187" x="1601788" y="4662488"/>
          <p14:tracePt t="127201" x="1471613" y="4572000"/>
          <p14:tracePt t="127219" x="1330325" y="4456113"/>
          <p14:tracePt t="127222" x="1277938" y="4416425"/>
          <p14:tracePt t="127235" x="1162050" y="4340225"/>
          <p14:tracePt t="127252" x="1123950" y="4313238"/>
          <p14:tracePt t="127270" x="1084263" y="4287838"/>
          <p14:tracePt t="127304" x="1071563" y="4287838"/>
          <p14:tracePt t="127337" x="1084263" y="4287838"/>
          <p14:tracePt t="127344" x="1123950" y="4287838"/>
          <p14:tracePt t="127353" x="1214438" y="4325938"/>
          <p14:tracePt t="127368" x="1576388" y="4519613"/>
          <p14:tracePt t="127386" x="2001838" y="4921250"/>
          <p14:tracePt t="127401" x="2130425" y="5114925"/>
          <p14:tracePt t="127418" x="2170113" y="5230813"/>
          <p14:tracePt t="127436" x="2182813" y="5321300"/>
          <p14:tracePt t="128041" x="2170113" y="5230813"/>
          <p14:tracePt t="128047" x="2117725" y="5087938"/>
          <p14:tracePt t="128054" x="2079625" y="4959350"/>
          <p14:tracePt t="128068" x="1873250" y="4624388"/>
          <p14:tracePt t="128084" x="1717675" y="4416425"/>
          <p14:tracePt t="128103" x="1498600" y="4184650"/>
          <p14:tracePt t="128117" x="1420813" y="4081463"/>
          <p14:tracePt t="128137" x="1368425" y="4029075"/>
          <p14:tracePt t="128164" x="1355725" y="4029075"/>
          <p14:tracePt t="128204" x="1368425" y="4041775"/>
          <p14:tracePt t="128212" x="1408113" y="4056063"/>
          <p14:tracePt t="128219" x="1485900" y="4119563"/>
          <p14:tracePt t="128233" x="1679575" y="4287838"/>
          <p14:tracePt t="128250" x="2014538" y="4624388"/>
          <p14:tracePt t="128267" x="2311400" y="4921250"/>
          <p14:tracePt t="128284" x="2492375" y="5102225"/>
          <p14:tracePt t="128304" x="2660650" y="5372100"/>
          <p14:tracePt t="128317" x="2725738" y="5553075"/>
          <p14:tracePt t="128334" x="2776538" y="5656263"/>
          <p14:tracePt t="128336" x="2789238" y="5683250"/>
          <p14:tracePt t="128350" x="2828925" y="5746750"/>
          <p14:tracePt t="128368" x="2854325" y="5786438"/>
          <p14:tracePt t="128384" x="2854325" y="5799138"/>
          <p14:tracePt t="128425" x="2841625" y="5759450"/>
          <p14:tracePt t="128433" x="2801938" y="5683250"/>
          <p14:tracePt t="128438" x="2763838" y="5605463"/>
          <p14:tracePt t="128450" x="2698750" y="5527675"/>
          <p14:tracePt t="128452" x="2647950" y="5449888"/>
          <p14:tracePt t="128467" x="2517775" y="5268913"/>
          <p14:tracePt t="128483" x="2376488" y="5049838"/>
          <p14:tracePt t="128500" x="2247900" y="4843463"/>
          <p14:tracePt t="128517" x="2182813" y="4752975"/>
          <p14:tracePt t="128534" x="2144713" y="4662488"/>
          <p14:tracePt t="128534" x="2130425" y="4637088"/>
          <p14:tracePt t="128550" x="2130425" y="4597400"/>
          <p14:tracePt t="128567" x="2117725" y="4584700"/>
          <p14:tracePt t="128604" x="2144713" y="4584700"/>
          <p14:tracePt t="128610" x="2182813" y="4597400"/>
          <p14:tracePt t="128617" x="2260600" y="4649788"/>
          <p14:tracePt t="128633" x="2427288" y="4765675"/>
          <p14:tracePt t="128650" x="2608263" y="4946650"/>
          <p14:tracePt t="128652" x="2711450" y="5024438"/>
          <p14:tracePt t="128666" x="2879725" y="5218113"/>
          <p14:tracePt t="128683" x="2982913" y="5399088"/>
          <p14:tracePt t="128701" x="3060700" y="5553075"/>
          <p14:tracePt t="128716" x="3086100" y="5618163"/>
          <p14:tracePt t="128735" x="3113088" y="5670550"/>
          <p14:tracePt t="128750" x="3113088" y="5683250"/>
          <p14:tracePt t="128767" x="3113088" y="5695950"/>
          <p14:tracePt t="128788" x="3100388" y="5695950"/>
          <p14:tracePt t="128803" x="3086100" y="5683250"/>
          <p14:tracePt t="128818" x="2995613" y="5605463"/>
          <p14:tracePt t="128833" x="2854325" y="5475288"/>
          <p14:tracePt t="128849" x="2686050" y="5334000"/>
          <p14:tracePt t="128866" x="2479675" y="5127625"/>
          <p14:tracePt t="128883" x="2414588" y="5049838"/>
          <p14:tracePt t="128900" x="2351088" y="4959350"/>
          <p14:tracePt t="128916" x="2324100" y="4921250"/>
          <p14:tracePt t="128934" x="2273300" y="4868863"/>
          <p14:tracePt t="128949" x="2260600" y="4856163"/>
          <p14:tracePt t="128966" x="2247900" y="4856163"/>
          <p14:tracePt t="128968" x="2247900" y="4843463"/>
          <p14:tracePt t="129009" x="2233613" y="4843463"/>
          <p14:tracePt t="129044" x="2220913" y="4843463"/>
          <p14:tracePt t="129051" x="2220913" y="4830763"/>
          <p14:tracePt t="129057" x="2208213" y="4830763"/>
          <p14:tracePt t="129072" x="2195513" y="4830763"/>
          <p14:tracePt t="129083" x="2182813" y="4830763"/>
          <p14:tracePt t="129100" x="2105025" y="4818063"/>
          <p14:tracePt t="129116" x="2027238" y="4803775"/>
          <p14:tracePt t="129133" x="1911350" y="4791075"/>
          <p14:tracePt t="129149" x="1755775" y="4778375"/>
          <p14:tracePt t="129166" x="1601788" y="4778375"/>
          <p14:tracePt t="129168" x="1536700" y="4778375"/>
          <p14:tracePt t="129183" x="1433513" y="4765675"/>
          <p14:tracePt t="129199" x="1395413" y="4765675"/>
          <p14:tracePt t="129218" x="1368425" y="4765675"/>
          <p14:tracePt t="129233" x="1355725" y="4752975"/>
          <p14:tracePt t="129250" x="1343025" y="4752975"/>
          <p14:tracePt t="129285" x="1343025" y="4740275"/>
          <p14:tracePt t="129299" x="1343025" y="4727575"/>
          <p14:tracePt t="129312" x="1343025" y="4713288"/>
          <p14:tracePt t="129340" x="1343025" y="4700588"/>
          <p14:tracePt t="129374" x="1343025" y="4687888"/>
          <p14:tracePt t="129381" x="1330325" y="4687888"/>
          <p14:tracePt t="129395" x="1330325" y="4675188"/>
          <p14:tracePt t="129408" x="1317625" y="4675188"/>
          <p14:tracePt t="129416" x="1317625" y="4662488"/>
          <p14:tracePt t="129435" x="1277938" y="4637088"/>
          <p14:tracePt t="129449" x="1252538" y="4624388"/>
          <p14:tracePt t="129466" x="1227138" y="4624388"/>
          <p14:tracePt t="129483" x="1214438" y="4624388"/>
          <p14:tracePt t="129499" x="1214438" y="4610100"/>
          <p14:tracePt t="129516" x="1201738" y="4610100"/>
          <p14:tracePt t="129533" x="1187450" y="4610100"/>
          <p14:tracePt t="129567" x="1174750" y="4610100"/>
          <p14:tracePt t="129629" x="1187450" y="4624388"/>
          <p14:tracePt t="129636" x="1239838" y="4649788"/>
          <p14:tracePt t="129644" x="1292225" y="4713288"/>
          <p14:tracePt t="129649" x="1382713" y="4803775"/>
          <p14:tracePt t="129666" x="1627188" y="5087938"/>
          <p14:tracePt t="129683" x="1898650" y="5386388"/>
          <p14:tracePt t="129684" x="1963738" y="5475288"/>
          <p14:tracePt t="129699" x="2014538" y="5527675"/>
          <p14:tracePt t="129715" x="2039938" y="5540375"/>
          <p14:tracePt t="129733" x="2054225" y="5540375"/>
          <p14:tracePt t="129749" x="2066925" y="5527675"/>
          <p14:tracePt t="129766" x="2092325" y="5424488"/>
          <p14:tracePt t="129767" x="2117725" y="5334000"/>
          <p14:tracePt t="129782" x="2117725" y="5153025"/>
          <p14:tracePt t="129799" x="2105025" y="4997450"/>
          <p14:tracePt t="129801" x="2066925" y="4921250"/>
          <p14:tracePt t="129816" x="2014538" y="4778375"/>
          <p14:tracePt t="129832" x="1989138" y="4700588"/>
          <p14:tracePt t="129850" x="1911350" y="4572000"/>
          <p14:tracePt t="129865" x="1873250" y="4519613"/>
          <p14:tracePt t="129882" x="1860550" y="4494213"/>
          <p14:tracePt t="129898" x="1860550" y="4481513"/>
          <p14:tracePt t="129915" x="1846263" y="4481513"/>
          <p14:tracePt t="129986" x="1846263" y="4494213"/>
          <p14:tracePt t="129994" x="1860550" y="4494213"/>
          <p14:tracePt t="130002" x="1860550" y="4506913"/>
          <p14:tracePt t="130015" x="1911350" y="4559300"/>
          <p14:tracePt t="130032" x="2039938" y="4713288"/>
          <p14:tracePt t="130051" x="2182813" y="4908550"/>
          <p14:tracePt t="130065" x="2247900" y="5011738"/>
          <p14:tracePt t="130082" x="2298700" y="5087938"/>
          <p14:tracePt t="130085" x="2298700" y="5114925"/>
          <p14:tracePt t="130098" x="2363788" y="5218113"/>
          <p14:tracePt t="130115" x="2532063" y="5386388"/>
          <p14:tracePt t="130133" x="2698750" y="5540375"/>
          <p14:tracePt t="130148" x="2801938" y="5605463"/>
          <p14:tracePt t="130167" x="2854325" y="5618163"/>
          <p14:tracePt t="130182" x="2879725" y="5618163"/>
          <p14:tracePt t="130200" x="2957513" y="5618163"/>
          <p14:tracePt t="130216" x="3009900" y="5592763"/>
          <p14:tracePt t="130232" x="3048000" y="5592763"/>
          <p14:tracePt t="130628" x="3176588" y="5502275"/>
          <p14:tracePt t="130634" x="3487738" y="5321300"/>
          <p14:tracePt t="130649" x="4171950" y="5087938"/>
          <p14:tracePt t="130664" x="4649788" y="5011738"/>
          <p14:tracePt t="130685" x="5075238" y="5037138"/>
          <p14:tracePt t="130699" x="5281613" y="5102225"/>
          <p14:tracePt t="130718" x="5527675" y="5281613"/>
          <p14:tracePt t="130731" x="5592763" y="5399088"/>
          <p14:tracePt t="130749" x="5618163" y="5527675"/>
          <p14:tracePt t="130751" x="5618163" y="5592763"/>
          <p14:tracePt t="130766" x="5605463" y="5721350"/>
          <p14:tracePt t="130781" x="5565775" y="5864225"/>
          <p14:tracePt t="130799" x="5462588" y="6030913"/>
          <p14:tracePt t="130815" x="5411788" y="6083300"/>
          <p14:tracePt t="130831" x="5359400" y="6096000"/>
          <p14:tracePt t="146204" x="5230813" y="6096000"/>
          <p14:tracePt t="146208" x="5102225" y="6096000"/>
          <p14:tracePt t="146216" x="4933950" y="6096000"/>
          <p14:tracePt t="146234" x="4662488" y="6134100"/>
          <p14:tracePt t="146238" x="4519613" y="6161088"/>
          <p14:tracePt t="146250" x="4275138" y="6211888"/>
          <p14:tracePt t="146267" x="4068763" y="6264275"/>
          <p14:tracePt t="146285" x="3848100" y="6380163"/>
          <p14:tracePt t="146299" x="3732213" y="6470650"/>
          <p14:tracePt t="146316" x="3706813" y="6496050"/>
          <p14:tracePt t="146334" x="3681413" y="6521450"/>
          <p14:tracePt t="146349" x="3681413" y="6535738"/>
          <p14:tracePt t="146368" x="3681413" y="6561138"/>
          <p14:tracePt t="146384" x="3681413" y="6599238"/>
          <p14:tracePt t="146400" x="3706813" y="6742113"/>
          <p14:tracePt t="146402" x="3719513" y="6805613"/>
          <p14:tracePt t="147581" x="0" y="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صيغ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2C377237-7077-B4BD-1455-C3EDB4DB56BF}"/>
              </a:ext>
            </a:extLst>
          </p:cNvPr>
          <p:cNvSpPr txBox="1"/>
          <p:nvPr/>
        </p:nvSpPr>
        <p:spPr>
          <a:xfrm>
            <a:off x="5255342" y="1520864"/>
            <a:ext cx="6098458" cy="4344138"/>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ملفات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PDF</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على الرغم من أن ملفات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PDF</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تستخدم عادة للوثائق والتقارير، تحتوي في بعض الأحيان على جداول منظمة. </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البيانات الممسوحة ضوئيا مثل ملفات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PDf, PNG, JPEG, bit map Gif , BMP</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التي تحتاج إلى برمجيات التعرف الضوئي على الحروف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OCR (optical character Recongnition)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،لتميز النص الموجود بالملف.</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screenshot of a computer program&#10;&#10;Description automatically generated">
            <a:extLst>
              <a:ext uri="{FF2B5EF4-FFF2-40B4-BE49-F238E27FC236}">
                <a16:creationId xmlns:a16="http://schemas.microsoft.com/office/drawing/2014/main" id="{6D135AE0-7202-D8B6-CD02-B9C755EB21B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4727" y="1513663"/>
            <a:ext cx="4533750" cy="5005123"/>
          </a:xfrm>
        </p:spPr>
      </p:pic>
    </p:spTree>
    <p:extLst>
      <p:ext uri="{BB962C8B-B14F-4D97-AF65-F5344CB8AC3E}">
        <p14:creationId xmlns:p14="http://schemas.microsoft.com/office/powerpoint/2010/main" val="2199422355"/>
      </p:ext>
    </p:extLst>
  </p:cSld>
  <p:clrMapOvr>
    <a:masterClrMapping/>
  </p:clrMapOvr>
  <mc:AlternateContent xmlns:mc="http://schemas.openxmlformats.org/markup-compatibility/2006" xmlns:p14="http://schemas.microsoft.com/office/powerpoint/2010/main">
    <mc:Choice Requires="p14">
      <p:transition spd="slow" p14:dur="2000" advTm="140328"/>
    </mc:Choice>
    <mc:Fallback xmlns="">
      <p:transition spd="slow" advTm="140328"/>
    </mc:Fallback>
  </mc:AlternateContent>
  <p:extLst>
    <p:ext uri="{3A86A75C-4F4B-4683-9AE1-C65F6400EC91}">
      <p14:laserTraceLst xmlns:p14="http://schemas.microsoft.com/office/powerpoint/2010/main">
        <p14:tracePtLst>
          <p14:tracePt t="123871" x="4286250" y="6269038"/>
          <p14:tracePt t="124039" x="2816225" y="6418263"/>
          <p14:tracePt t="124047" x="2698750" y="6251575"/>
          <p14:tracePt t="124067" x="2144713" y="5437188"/>
          <p14:tracePt t="124081" x="1808163" y="4856163"/>
          <p14:tracePt t="124097" x="1665288" y="4443413"/>
          <p14:tracePt t="124100" x="1652588" y="4325938"/>
          <p14:tracePt t="124114" x="1639888" y="4094163"/>
          <p14:tracePt t="124130" x="1704975" y="3668713"/>
          <p14:tracePt t="124149" x="2027238" y="3332163"/>
          <p14:tracePt t="124164" x="2247900" y="3189288"/>
          <p14:tracePt t="124182" x="2622550" y="2982913"/>
          <p14:tracePt t="124197" x="2854325" y="2932113"/>
          <p14:tracePt t="124214" x="3060700" y="2970213"/>
          <p14:tracePt t="124230" x="3332163" y="3113088"/>
          <p14:tracePt t="124247" x="3460750" y="3216275"/>
          <p14:tracePt t="124265" x="3538538" y="3384550"/>
          <p14:tracePt t="124280" x="3551238" y="3551238"/>
          <p14:tracePt t="124298" x="3487738" y="3822700"/>
          <p14:tracePt t="124314" x="3344863" y="4056063"/>
          <p14:tracePt t="124330" x="3216275" y="4210050"/>
          <p14:tracePt t="124347" x="2854325" y="4481513"/>
          <p14:tracePt t="124363" x="2660650" y="4572000"/>
          <p14:tracePt t="124381" x="2427288" y="4662488"/>
          <p14:tracePt t="124397" x="2311400" y="4649788"/>
          <p14:tracePt t="124413" x="2233613" y="4584700"/>
          <p14:tracePt t="124416" x="2208213" y="4559300"/>
          <p14:tracePt t="124430" x="2195513" y="4468813"/>
          <p14:tracePt t="124447" x="2401888" y="4159250"/>
          <p14:tracePt t="124465" x="2789238" y="3862388"/>
          <p14:tracePt t="127749" x="2816225" y="3771900"/>
          <p14:tracePt t="127754" x="2892425" y="3654425"/>
          <p14:tracePt t="127761" x="2995613" y="3500438"/>
          <p14:tracePt t="127778" x="3397250" y="3113088"/>
          <p14:tracePt t="127797" x="3797300" y="2816225"/>
          <p14:tracePt t="127810" x="4041775" y="2647950"/>
          <p14:tracePt t="127827" x="4340225" y="2479675"/>
          <p14:tracePt t="127828" x="4456113" y="2441575"/>
          <p14:tracePt t="127846" x="4856163" y="2338388"/>
          <p14:tracePt t="127860" x="5114925" y="2311400"/>
          <p14:tracePt t="127877" x="5346700" y="2324100"/>
          <p14:tracePt t="127894" x="5411788" y="2338388"/>
          <p14:tracePt t="127912" x="5489575" y="2505075"/>
          <p14:tracePt t="127927" x="5489575" y="2711450"/>
          <p14:tracePt t="127944" x="5411788" y="2906713"/>
          <p14:tracePt t="127946" x="5346700" y="3035300"/>
          <p14:tracePt t="127960" x="5114925" y="3279775"/>
          <p14:tracePt t="127977" x="4894263" y="3487738"/>
          <p14:tracePt t="127995" x="4249738" y="3951288"/>
          <p14:tracePt t="128010" x="3848100" y="4262438"/>
          <p14:tracePt t="128027" x="3500438" y="4456113"/>
          <p14:tracePt t="128029" x="3294063" y="4533900"/>
          <p14:tracePt t="128043" x="3035300" y="4584700"/>
          <p14:tracePt t="128060" x="2801938" y="4584700"/>
          <p14:tracePt t="128077" x="2505075" y="4481513"/>
          <p14:tracePt t="128093" x="2351088" y="4365625"/>
          <p14:tracePt t="128111" x="2144713" y="4094163"/>
          <p14:tracePt t="128126" x="2027238" y="3887788"/>
          <p14:tracePt t="128143" x="1989138" y="3797300"/>
          <p14:tracePt t="128146" x="1989138" y="3744913"/>
          <p14:tracePt t="128160" x="1989138" y="3616325"/>
          <p14:tracePt t="128176" x="2079625" y="3487738"/>
          <p14:tracePt t="128194" x="2517775" y="3176588"/>
          <p14:tracePt t="128210" x="2763838" y="3060700"/>
          <p14:tracePt t="128228" x="3525838" y="2879725"/>
          <p14:tracePt t="128243" x="3938588" y="2789238"/>
          <p14:tracePt t="128260" x="4171950" y="2816225"/>
          <p14:tracePt t="128277" x="4559300" y="2970213"/>
          <p14:tracePt t="128293" x="4713288" y="3163888"/>
          <p14:tracePt t="128310" x="4778375" y="3460750"/>
          <p14:tracePt t="128326" x="4713288" y="3732213"/>
          <p14:tracePt t="128343" x="4481513" y="4094163"/>
          <p14:tracePt t="128345" x="4275138" y="4325938"/>
          <p14:tracePt t="128360" x="3978275" y="4649788"/>
          <p14:tracePt t="128376" x="3694113" y="4856163"/>
          <p14:tracePt t="128394" x="3319463" y="5075238"/>
          <p14:tracePt t="128410" x="3113088" y="5178425"/>
          <p14:tracePt t="128428" x="2906713" y="5205413"/>
          <p14:tracePt t="128443" x="2892425" y="5205413"/>
          <p14:tracePt t="128898" x="3035300" y="5102225"/>
          <p14:tracePt t="128904" x="3203575" y="4997450"/>
          <p14:tracePt t="128910" x="3294063" y="4946650"/>
          <p14:tracePt t="128928" x="3487738" y="4921250"/>
          <p14:tracePt t="128931" x="3551238" y="4921250"/>
          <p14:tracePt t="128945" x="3641725" y="4933950"/>
          <p14:tracePt t="128959" x="3694113" y="4959350"/>
          <p14:tracePt t="128979" x="3797300" y="5049838"/>
          <p14:tracePt t="128994" x="3875088" y="5140325"/>
          <p14:tracePt t="129010" x="3900488" y="5268913"/>
          <p14:tracePt t="129028" x="3848100" y="5540375"/>
          <p14:tracePt t="129042" x="3784600" y="5708650"/>
          <p14:tracePt t="129059" x="3668713" y="5811838"/>
          <p14:tracePt t="129060" x="3603625" y="5889625"/>
          <p14:tracePt t="129076" x="3422650" y="6057900"/>
          <p14:tracePt t="129093" x="3189288" y="6251575"/>
          <p14:tracePt t="129111" x="2970213" y="6392863"/>
          <p14:tracePt t="129125" x="2906713" y="6405563"/>
          <p14:tracePt t="129143" x="2801938" y="6405563"/>
          <p14:tracePt t="129159" x="2711450" y="6392863"/>
          <p14:tracePt t="129176" x="2673350" y="6392863"/>
          <p14:tracePt t="129194" x="2660650" y="6392863"/>
          <p14:tracePt t="129209" x="2647950" y="6392863"/>
          <p14:tracePt t="129227" x="2635250" y="6392863"/>
          <p14:tracePt t="129242" x="2622550" y="6405563"/>
          <p14:tracePt t="129261" x="2608263" y="6418263"/>
          <p14:tracePt t="129281" x="2608263" y="6432550"/>
          <p14:tracePt t="129293" x="2608263" y="6445250"/>
          <p14:tracePt t="129296" x="2608263" y="6457950"/>
          <p14:tracePt t="129309" x="2608263" y="6496050"/>
          <p14:tracePt t="129326" x="2622550" y="6535738"/>
          <p14:tracePt t="129344" x="2660650" y="6611938"/>
          <p14:tracePt t="129358" x="2725738" y="6664325"/>
          <p14:tracePt t="129375" x="2789238" y="6702425"/>
          <p14:tracePt t="129392" x="2919413" y="6754813"/>
          <p14:tracePt t="129409" x="2995613" y="6780213"/>
          <p14:tracePt t="129426" x="3048000" y="6792913"/>
          <p14:tracePt t="129442" x="3086100" y="6805613"/>
          <p14:tracePt t="129459" x="3113088" y="6832600"/>
          <p14:tracePt t="129475" x="3125788" y="6832600"/>
          <p14:tracePt t="129492" x="3125788" y="6845300"/>
          <p14:tracePt t="130652" x="0" y="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ثالثًا: صيغ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2C377237-7077-B4BD-1455-C3EDB4DB56BF}"/>
              </a:ext>
            </a:extLst>
          </p:cNvPr>
          <p:cNvSpPr txBox="1"/>
          <p:nvPr/>
        </p:nvSpPr>
        <p:spPr>
          <a:xfrm>
            <a:off x="5309436" y="1301131"/>
            <a:ext cx="6236110" cy="5437386"/>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صيغ بيانات غير المنظمة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هى بيانات يتم إنشاؤها بواسطة الكمبيوتر ولكنها لا تحتوي على بنية قابلة للقراءة آليا</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مثل النصوص الموجودة في المواقع الإلكترونية لذلك لابد من استخلاصها في صيغ قابلة للقراءة آليا مثل :</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رسائل البريد الإلكتروني</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المنشورات على شبكات التواصل الاجتماعي.</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ملفات الصوت.</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ملفات الفيديو.</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ملفات الورد.</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blue envelope with a white paper and colorful icons&#10;&#10;Description automatically generated with medium confidence">
            <a:extLst>
              <a:ext uri="{FF2B5EF4-FFF2-40B4-BE49-F238E27FC236}">
                <a16:creationId xmlns:a16="http://schemas.microsoft.com/office/drawing/2014/main" id="{79EE9FF6-61B3-61DB-FB6F-0F0696CFF0A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68709" y="1520863"/>
            <a:ext cx="4630993" cy="4997923"/>
          </a:xfrm>
        </p:spPr>
      </p:pic>
    </p:spTree>
    <p:extLst>
      <p:ext uri="{BB962C8B-B14F-4D97-AF65-F5344CB8AC3E}">
        <p14:creationId xmlns:p14="http://schemas.microsoft.com/office/powerpoint/2010/main" val="459389306"/>
      </p:ext>
    </p:extLst>
  </p:cSld>
  <p:clrMapOvr>
    <a:masterClrMapping/>
  </p:clrMapOvr>
  <mc:AlternateContent xmlns:mc="http://schemas.openxmlformats.org/markup-compatibility/2006" xmlns:p14="http://schemas.microsoft.com/office/powerpoint/2010/main">
    <mc:Choice Requires="p14">
      <p:transition spd="slow" p14:dur="2000" advTm="60339"/>
    </mc:Choice>
    <mc:Fallback xmlns="">
      <p:transition spd="slow" advTm="6033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إنشاء قواعد البيانات </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A1B9B5C-48E5-1410-84CF-E59C0A05537B}"/>
              </a:ext>
            </a:extLst>
          </p:cNvPr>
          <p:cNvSpPr txBox="1"/>
          <p:nvPr/>
        </p:nvSpPr>
        <p:spPr>
          <a:xfrm>
            <a:off x="5378262" y="1526561"/>
            <a:ext cx="6098458" cy="4710264"/>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إنشاء قواعد البيانات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Data Bases</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07000"/>
              </a:lnSpc>
              <a:spcAft>
                <a:spcPts val="800"/>
              </a:spcAft>
              <a:buFont typeface="Arial" panose="020B0604020202020204" pitchFamily="34" charset="0"/>
              <a:buChar char="•"/>
            </a:pPr>
            <a:r>
              <a:rPr lang="ar-EG" sz="1800" b="1" u="sng">
                <a:effectLst/>
                <a:latin typeface="Calibri" panose="020F0502020204030204" pitchFamily="34" charset="0"/>
                <a:ea typeface="Calibri" panose="020F0502020204030204" pitchFamily="34" charset="0"/>
                <a:cs typeface="Simplified Arabic" panose="02020603050405020304" pitchFamily="18" charset="-78"/>
              </a:rPr>
              <a:t>‏</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يلجأ صحفيو البيانات في حالات نقص البيانات أو عدم العثور عليها، أو التضارب في دقتها، إلى الاعتماد على أنفسهم، بقيامهم بإنشاء قاعدة بيانات خاصة يتم فيها هيكلة البيانات التي عثروا عليها بطريقة تمكنهم من التعامل معها ومعالجتها.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وتعرف قاعدة البيانات الإلكترونية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Data base</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  ‏بأنها مجموعة من البيانات تنتمي إلى موضوع أو موضوعات معينة، ثم تخزينها على وسيط إلكتروني بصورة نموذجية بحيث يمكن استدعاءها وإدارتها حسب أغراض معينة بما يسهل الاستفادة منها.</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computer and computer connected to a cloud server&#10;&#10;Description automatically generated">
            <a:extLst>
              <a:ext uri="{FF2B5EF4-FFF2-40B4-BE49-F238E27FC236}">
                <a16:creationId xmlns:a16="http://schemas.microsoft.com/office/drawing/2014/main" id="{530964A4-CF5A-BCC0-8710-9A8B0BFCAFAD}"/>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9716" y="1520865"/>
            <a:ext cx="4946761" cy="4997922"/>
          </a:xfrm>
        </p:spPr>
      </p:pic>
    </p:spTree>
    <p:extLst>
      <p:ext uri="{BB962C8B-B14F-4D97-AF65-F5344CB8AC3E}">
        <p14:creationId xmlns:p14="http://schemas.microsoft.com/office/powerpoint/2010/main" val="4206532147"/>
      </p:ext>
    </p:extLst>
  </p:cSld>
  <p:clrMapOvr>
    <a:masterClrMapping/>
  </p:clrMapOvr>
  <mc:AlternateContent xmlns:mc="http://schemas.openxmlformats.org/markup-compatibility/2006" xmlns:p14="http://schemas.microsoft.com/office/powerpoint/2010/main">
    <mc:Choice Requires="p14">
      <p:transition spd="slow" p14:dur="2000" advTm="79973"/>
    </mc:Choice>
    <mc:Fallback xmlns="">
      <p:transition spd="slow" advTm="7997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إنشاء قواعد البيانات </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A1B9B5C-48E5-1410-84CF-E59C0A05537B}"/>
              </a:ext>
            </a:extLst>
          </p:cNvPr>
          <p:cNvSpPr txBox="1"/>
          <p:nvPr/>
        </p:nvSpPr>
        <p:spPr>
          <a:xfrm>
            <a:off x="5500047" y="1520865"/>
            <a:ext cx="6098458" cy="5200334"/>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ويتمثل الهدف من إنشاء قاعدة بيانات ضم البيانات التي تم جمعها في جدول واحد بصيغة واحدة بعد أن تم جمعها بعدة صيغ مختلفة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فقد تكون البيانات مطبوعة أو إلكترونية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أو في شكل صور أو وبصيغ مختلفة كأن تكون ملفات ورد أو إكسل أو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pdf</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أو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jpg</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أو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Html</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وغيرها من الصيغ، </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وبالتالي يجب جمعها في حزم مترابطة ومرتبطة ببعضها البعض، لتكون في جدول بيانات واحد نظيف يمكن معالجته والتعامل معه. </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blue cylinder with a red warning sign&#10;&#10;Description automatically generated with medium confidence">
            <a:extLst>
              <a:ext uri="{FF2B5EF4-FFF2-40B4-BE49-F238E27FC236}">
                <a16:creationId xmlns:a16="http://schemas.microsoft.com/office/drawing/2014/main" id="{01E2EFF1-C102-F0CB-C22B-799B7D1DF9E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1226" y="1587233"/>
            <a:ext cx="4960373" cy="4931554"/>
          </a:xfrm>
        </p:spPr>
      </p:pic>
    </p:spTree>
    <p:extLst>
      <p:ext uri="{BB962C8B-B14F-4D97-AF65-F5344CB8AC3E}">
        <p14:creationId xmlns:p14="http://schemas.microsoft.com/office/powerpoint/2010/main" val="1687638573"/>
      </p:ext>
    </p:extLst>
  </p:cSld>
  <p:clrMapOvr>
    <a:masterClrMapping/>
  </p:clrMapOvr>
  <mc:AlternateContent xmlns:mc="http://schemas.openxmlformats.org/markup-compatibility/2006" xmlns:p14="http://schemas.microsoft.com/office/powerpoint/2010/main">
    <mc:Choice Requires="p14">
      <p:transition spd="slow" p14:dur="2000" advTm="80882"/>
    </mc:Choice>
    <mc:Fallback xmlns="">
      <p:transition spd="slow" advTm="8088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إنشاء قواعد البيانات </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A1B9B5C-48E5-1410-84CF-E59C0A05537B}"/>
              </a:ext>
            </a:extLst>
          </p:cNvPr>
          <p:cNvSpPr txBox="1"/>
          <p:nvPr/>
        </p:nvSpPr>
        <p:spPr>
          <a:xfrm>
            <a:off x="5029200" y="1526561"/>
            <a:ext cx="6447520" cy="4702569"/>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وهناك عدة طرق لتجميع البيانات المفقودة في قاعدة واحدة، من بين هذه الطرق وأكثرها استخدامًا من جانب صحفي البيانات، </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استطلاعات الرأي التي تتم على مواقع الصحف أو صفحاتها في شبكات التواصل الاجتماعي، كما يمكن للصحفي مراجعة ما نشرته وسائل الإعلام من قبل عن القضية التي يبحثها، واستخدام أرشيف الصحف ومواقعها الإلكترونية أو الرجوع إلى المصادر الفاعلة في هذه القضية خاصة أن البيانات المفقودة قد تجعل المؤشرات غير دقيقة ومضللة.</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8" name="Content Placeholder 17" descr="A close-up of a computer screen&#10;&#10;Description automatically generated">
            <a:extLst>
              <a:ext uri="{FF2B5EF4-FFF2-40B4-BE49-F238E27FC236}">
                <a16:creationId xmlns:a16="http://schemas.microsoft.com/office/drawing/2014/main" id="{35FA71B2-3F96-7FBC-55A6-271D6A09EEA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0722" y="1520865"/>
            <a:ext cx="4656693" cy="4797867"/>
          </a:xfrm>
        </p:spPr>
      </p:pic>
    </p:spTree>
    <p:extLst>
      <p:ext uri="{BB962C8B-B14F-4D97-AF65-F5344CB8AC3E}">
        <p14:creationId xmlns:p14="http://schemas.microsoft.com/office/powerpoint/2010/main" val="1076708097"/>
      </p:ext>
    </p:extLst>
  </p:cSld>
  <p:clrMapOvr>
    <a:masterClrMapping/>
  </p:clrMapOvr>
  <mc:AlternateContent xmlns:mc="http://schemas.openxmlformats.org/markup-compatibility/2006" xmlns:p14="http://schemas.microsoft.com/office/powerpoint/2010/main">
    <mc:Choice Requires="p14">
      <p:transition spd="slow" p14:dur="2000" advTm="129205"/>
    </mc:Choice>
    <mc:Fallback xmlns="">
      <p:transition spd="slow" advTm="129205"/>
    </mc:Fallback>
  </mc:AlternateContent>
  <p:extLst>
    <p:ext uri="{3A86A75C-4F4B-4683-9AE1-C65F6400EC91}">
      <p14:laserTraceLst xmlns:p14="http://schemas.microsoft.com/office/powerpoint/2010/main">
        <p14:tracePtLst>
          <p14:tracePt t="23904" x="4367213" y="6180138"/>
          <p14:tracePt t="24015" x="3370263" y="6677025"/>
          <p14:tracePt t="24022" x="3319463" y="6496050"/>
          <p14:tracePt t="24031" x="3254375" y="6251575"/>
          <p14:tracePt t="24051" x="3125788" y="5773738"/>
          <p14:tracePt t="24065" x="3060700" y="5502275"/>
          <p14:tracePt t="24081" x="2995613" y="5295900"/>
          <p14:tracePt t="24101" x="2970213" y="5011738"/>
          <p14:tracePt t="24114" x="2970213" y="4959350"/>
          <p14:tracePt t="24132" x="2970213" y="4881563"/>
          <p14:tracePt t="24160" x="2970213" y="4868863"/>
          <p14:tracePt t="24167" x="2982913" y="4856163"/>
          <p14:tracePt t="24181" x="2995613" y="4843463"/>
          <p14:tracePt t="24198" x="3100388" y="4818063"/>
          <p14:tracePt t="24215" x="3370263" y="4803775"/>
          <p14:tracePt t="24500" x="3279775" y="4752975"/>
          <p14:tracePt t="24504" x="3241675" y="4727575"/>
          <p14:tracePt t="24515" x="3189288" y="4675188"/>
          <p14:tracePt t="24534" x="3073400" y="4416425"/>
          <p14:tracePt t="24549" x="3125788" y="4119563"/>
          <p14:tracePt t="24568" x="3344863" y="3835400"/>
          <p14:tracePt t="24582" x="3694113" y="3435350"/>
          <p14:tracePt t="24598" x="3900488" y="3294063"/>
          <p14:tracePt t="24616" x="4325938" y="3113088"/>
          <p14:tracePt t="24631" x="4546600" y="3100388"/>
          <p14:tracePt t="24649" x="4818063" y="3125788"/>
          <p14:tracePt t="24664" x="4946650" y="3203575"/>
          <p14:tracePt t="24681" x="5011738" y="3344863"/>
          <p14:tracePt t="24698" x="5037138" y="3563938"/>
          <p14:tracePt t="24714" x="4856163" y="3822700"/>
          <p14:tracePt t="24733" x="4365625" y="4262438"/>
          <p14:tracePt t="24747" x="3848100" y="4546600"/>
          <p14:tracePt t="24764" x="3538538" y="4662488"/>
          <p14:tracePt t="24766" x="3344863" y="4713288"/>
          <p14:tracePt t="24781" x="2944813" y="4778375"/>
          <p14:tracePt t="24797" x="2698750" y="4752975"/>
          <p14:tracePt t="24816" x="2454275" y="4610100"/>
          <p14:tracePt t="24830" x="2427288" y="4559300"/>
          <p14:tracePt t="24848" x="2414588" y="4456113"/>
          <p14:tracePt t="24864" x="2454275" y="4378325"/>
          <p14:tracePt t="24881" x="2544763" y="4300538"/>
          <p14:tracePt t="24898" x="2906713" y="4159250"/>
          <p14:tracePt t="24914" x="3216275" y="4132263"/>
          <p14:tracePt t="24932" x="3732213" y="4378325"/>
          <p14:tracePt t="24947" x="3990975" y="4700588"/>
          <p14:tracePt t="25276" x="3913188" y="4662488"/>
          <p14:tracePt t="25283" x="3771900" y="4546600"/>
          <p14:tracePt t="25298" x="3694113" y="4416425"/>
          <p14:tracePt t="25314" x="3654425" y="4287838"/>
          <p14:tracePt t="25331" x="3771900" y="3965575"/>
          <p14:tracePt t="25348" x="3925888" y="3771900"/>
          <p14:tracePt t="25365" x="4235450" y="3590925"/>
          <p14:tracePt t="25380" x="4403725" y="3538538"/>
          <p14:tracePt t="25397" x="4519613" y="3538538"/>
          <p14:tracePt t="25414" x="4610100" y="3590925"/>
          <p14:tracePt t="25431" x="4637088" y="3694113"/>
          <p14:tracePt t="25448" x="4468813" y="4119563"/>
          <p14:tracePt t="25463" x="4171950" y="4352925"/>
          <p14:tracePt t="25482" x="3641725" y="4791075"/>
          <p14:tracePt t="25497" x="3397250" y="5037138"/>
          <p14:tracePt t="25513" x="3189288" y="5178425"/>
          <p14:tracePt t="25533" x="3009900" y="5281613"/>
          <p14:tracePt t="25547" x="3009900" y="5295900"/>
          <p14:tracePt t="25807" x="3086100" y="5462588"/>
          <p14:tracePt t="25814" x="3176588" y="5630863"/>
          <p14:tracePt t="25818" x="3319463" y="5849938"/>
          <p14:tracePt t="25831" x="3397250" y="5954713"/>
          <p14:tracePt t="25833" x="3473450" y="6083300"/>
          <p14:tracePt t="25848" x="3578225" y="6289675"/>
          <p14:tracePt t="25863" x="3641725" y="6432550"/>
          <p14:tracePt t="25882" x="3706813" y="6651625"/>
          <p14:tracePt t="25896" x="3706813" y="6780213"/>
          <p14:tracePt t="27044" x="3875088" y="6315075"/>
          <p14:tracePt t="27050" x="4041775" y="5940425"/>
          <p14:tracePt t="27062" x="4197350" y="5670550"/>
          <p14:tracePt t="27079" x="4778375" y="5049838"/>
          <p14:tracePt t="27095" x="5192713" y="4791075"/>
          <p14:tracePt t="27113" x="5773738" y="4430713"/>
          <p14:tracePt t="27128" x="5967413" y="4300538"/>
          <p14:tracePt t="27147" x="6315075" y="4171950"/>
          <p14:tracePt t="27162" x="6470650" y="4146550"/>
          <p14:tracePt t="27179" x="6586538" y="4146550"/>
          <p14:tracePt t="27196" x="6729413" y="4184650"/>
          <p14:tracePt t="79819" x="6626225" y="4132263"/>
          <p14:tracePt t="79823" x="6432550" y="4041775"/>
          <p14:tracePt t="79830" x="6289675" y="3990975"/>
          <p14:tracePt t="79848" x="6057900" y="3925888"/>
          <p14:tracePt t="79861" x="5824538" y="3848100"/>
          <p14:tracePt t="79881" x="5102225" y="3900488"/>
          <p14:tracePt t="79896" x="4546600" y="4068763"/>
          <p14:tracePt t="79913" x="3822700" y="4235450"/>
          <p14:tracePt t="79928" x="3344863" y="4352925"/>
          <p14:tracePt t="79944" x="2789238" y="4519613"/>
          <p14:tracePt t="79962" x="2414588" y="4830763"/>
          <p14:tracePt t="79978" x="2286000" y="4997450"/>
          <p14:tracePt t="79996" x="2157413" y="5308600"/>
          <p14:tracePt t="80011" x="2117725" y="5580063"/>
          <p14:tracePt t="80028" x="2117725" y="5824538"/>
          <p14:tracePt t="80045" x="2117725" y="6237288"/>
          <p14:tracePt t="80060" x="2117725" y="6483350"/>
          <p14:tracePt t="80079" x="2170113" y="6702425"/>
          <p14:tracePt t="80094" x="2220913" y="6780213"/>
          <p14:tracePt t="81650" x="0" y="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طرق تقديم صحافة البيانات في غرف الأخبار </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A1B9B5C-48E5-1410-84CF-E59C0A05537B}"/>
              </a:ext>
            </a:extLst>
          </p:cNvPr>
          <p:cNvSpPr txBox="1"/>
          <p:nvPr/>
        </p:nvSpPr>
        <p:spPr>
          <a:xfrm>
            <a:off x="5500047" y="1461958"/>
            <a:ext cx="6006169" cy="5581784"/>
          </a:xfrm>
          <a:prstGeom prst="rect">
            <a:avLst/>
          </a:prstGeom>
          <a:noFill/>
        </p:spPr>
        <p:txBody>
          <a:bodyPr wrap="square">
            <a:spAutoFit/>
          </a:bodyPr>
          <a:lstStyle/>
          <a:p>
            <a:pPr algn="just" rtl="1">
              <a:lnSpc>
                <a:spcPct val="107000"/>
              </a:lnSpc>
              <a:spcAft>
                <a:spcPts val="800"/>
              </a:spcAft>
            </a:pPr>
            <a:r>
              <a:rPr lang="en-US"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EG"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الأخبار</a:t>
            </a:r>
            <a:r>
              <a:rPr lang="en-US"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يمكنكم الإطلاع على خبر الزلازل اليوم كاملًا على موقع مصراوي من خلال الرابط التالي:</a:t>
            </a:r>
          </a:p>
          <a:p>
            <a:pPr algn="just" rtl="1">
              <a:lnSpc>
                <a:spcPct val="107000"/>
              </a:lnSpc>
              <a:spcAft>
                <a:spcPts val="800"/>
              </a:spcAft>
            </a:pPr>
            <a:r>
              <a:rPr lang="en-US" sz="2800"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https://www.masrawy.com/news/news_various/details/2023/2/13/2370113/%D8%A7%D9</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1" descr="A map of the world with orange dots&#10;&#10;Description automatically generated">
            <a:extLst>
              <a:ext uri="{FF2B5EF4-FFF2-40B4-BE49-F238E27FC236}">
                <a16:creationId xmlns:a16="http://schemas.microsoft.com/office/drawing/2014/main" id="{03819712-6523-BCE3-A503-4340D26E48C5}"/>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67167" y="1461958"/>
            <a:ext cx="5181600" cy="4510521"/>
          </a:xfrm>
          <a:prstGeom prst="rect">
            <a:avLst/>
          </a:prstGeom>
        </p:spPr>
      </p:pic>
      <p:sp>
        <p:nvSpPr>
          <p:cNvPr id="8" name="Rectangle 7">
            <a:extLst>
              <a:ext uri="{FF2B5EF4-FFF2-40B4-BE49-F238E27FC236}">
                <a16:creationId xmlns:a16="http://schemas.microsoft.com/office/drawing/2014/main" id="{8A4258CE-966B-1E29-5D53-1EB821D4B6DC}"/>
              </a:ext>
            </a:extLst>
          </p:cNvPr>
          <p:cNvSpPr/>
          <p:nvPr/>
        </p:nvSpPr>
        <p:spPr>
          <a:xfrm>
            <a:off x="167167" y="6115077"/>
            <a:ext cx="5019548" cy="60376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EG" sz="2000" b="1">
                <a:solidFill>
                  <a:schemeClr val="tx1"/>
                </a:solidFill>
                <a:effectLst/>
                <a:ea typeface="Times New Roman" panose="02020603050405020304" pitchFamily="18" charset="0"/>
                <a:cs typeface="Simplified Arabic" panose="02020603050405020304" pitchFamily="18" charset="-78"/>
              </a:rPr>
              <a:t>نموذجًا لخبر مدعوم بالبيانات منشور على موقع مصراوي</a:t>
            </a:r>
            <a:endParaRPr lang="en-US" sz="2000" b="1">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266545740"/>
      </p:ext>
    </p:extLst>
  </p:cSld>
  <p:clrMapOvr>
    <a:masterClrMapping/>
  </p:clrMapOvr>
  <mc:AlternateContent xmlns:mc="http://schemas.openxmlformats.org/markup-compatibility/2006" xmlns:p14="http://schemas.microsoft.com/office/powerpoint/2010/main">
    <mc:Choice Requires="p14">
      <p:transition spd="slow" p14:dur="2000" advTm="75992"/>
    </mc:Choice>
    <mc:Fallback xmlns="">
      <p:transition spd="slow" advTm="7599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طرق تقديم صحافة البيانات في غرف الأخبار </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A1B9B5C-48E5-1410-84CF-E59C0A05537B}"/>
              </a:ext>
            </a:extLst>
          </p:cNvPr>
          <p:cNvSpPr txBox="1"/>
          <p:nvPr/>
        </p:nvSpPr>
        <p:spPr>
          <a:xfrm>
            <a:off x="6096000" y="1520864"/>
            <a:ext cx="5424964" cy="4820422"/>
          </a:xfrm>
          <a:prstGeom prst="rect">
            <a:avLst/>
          </a:prstGeom>
          <a:noFill/>
        </p:spPr>
        <p:txBody>
          <a:bodyPr wrap="square">
            <a:spAutoFit/>
          </a:bodyPr>
          <a:lstStyle/>
          <a:p>
            <a:pPr algn="just" rtl="1">
              <a:lnSpc>
                <a:spcPct val="107000"/>
              </a:lnSpc>
              <a:spcAft>
                <a:spcPts val="800"/>
              </a:spcAft>
            </a:pPr>
            <a:r>
              <a:rPr lang="en-US"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2</a:t>
            </a:r>
            <a:r>
              <a:rPr lang="ar-EG"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r>
              <a:rPr lang="ar-EG"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التقارير المرتبطة بالأحداث:</a:t>
            </a: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يمكنكم الإطلاع على تقرير مدفوع بالبيانات رفع أسعار تذاكر المترو كاملًا على موقع المصري اليوم من خلال الرابط التالي:</a:t>
            </a:r>
          </a:p>
          <a:p>
            <a:pPr rtl="1">
              <a:lnSpc>
                <a:spcPct val="107000"/>
              </a:lnSpc>
              <a:spcAft>
                <a:spcPts val="800"/>
              </a:spcAft>
            </a:pPr>
            <a:r>
              <a:rPr lang="en-US" sz="28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https://www.almasryalyoum.com/news/details/3227629</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1" descr="A screenshot of a website&#10;&#10;Description automatically generated">
            <a:extLst>
              <a:ext uri="{FF2B5EF4-FFF2-40B4-BE49-F238E27FC236}">
                <a16:creationId xmlns:a16="http://schemas.microsoft.com/office/drawing/2014/main" id="{7C1B681A-B961-3C4F-FFC2-023494116EA2}"/>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58205" y="1446690"/>
            <a:ext cx="5128673" cy="4518601"/>
          </a:xfrm>
          <a:prstGeom prst="rect">
            <a:avLst/>
          </a:prstGeom>
        </p:spPr>
      </p:pic>
      <p:sp>
        <p:nvSpPr>
          <p:cNvPr id="5" name="Rectangle 4">
            <a:extLst>
              <a:ext uri="{FF2B5EF4-FFF2-40B4-BE49-F238E27FC236}">
                <a16:creationId xmlns:a16="http://schemas.microsoft.com/office/drawing/2014/main" id="{A8F2419D-1F02-F4B2-FDC2-EF977687879A}"/>
              </a:ext>
            </a:extLst>
          </p:cNvPr>
          <p:cNvSpPr/>
          <p:nvPr/>
        </p:nvSpPr>
        <p:spPr>
          <a:xfrm>
            <a:off x="167167" y="6115077"/>
            <a:ext cx="5019548" cy="60376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000" b="1">
                <a:solidFill>
                  <a:schemeClr val="tx1"/>
                </a:solidFill>
                <a:effectLst/>
                <a:ea typeface="Times New Roman" panose="02020603050405020304" pitchFamily="18" charset="0"/>
                <a:cs typeface="Simplified Arabic" panose="02020603050405020304" pitchFamily="18" charset="-78"/>
              </a:rPr>
              <a:t>نموذجًا لتقرير مدفوع بالبيانات منشور على موقع المصري اليوم</a:t>
            </a:r>
            <a:endParaRPr lang="en-US" sz="2000" b="1">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414800160"/>
      </p:ext>
    </p:extLst>
  </p:cSld>
  <p:clrMapOvr>
    <a:masterClrMapping/>
  </p:clrMapOvr>
  <mc:AlternateContent xmlns:mc="http://schemas.openxmlformats.org/markup-compatibility/2006" xmlns:p14="http://schemas.microsoft.com/office/powerpoint/2010/main">
    <mc:Choice Requires="p14">
      <p:transition spd="slow" p14:dur="2000" advTm="72722"/>
    </mc:Choice>
    <mc:Fallback xmlns="">
      <p:transition spd="slow" advTm="7272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طرق تقديم صحافة البيانات في غرف الأخبار </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A1B9B5C-48E5-1410-84CF-E59C0A05537B}"/>
              </a:ext>
            </a:extLst>
          </p:cNvPr>
          <p:cNvSpPr txBox="1"/>
          <p:nvPr/>
        </p:nvSpPr>
        <p:spPr>
          <a:xfrm>
            <a:off x="5286613" y="1497721"/>
            <a:ext cx="6447520" cy="4915448"/>
          </a:xfrm>
          <a:prstGeom prst="rect">
            <a:avLst/>
          </a:prstGeom>
          <a:noFill/>
        </p:spPr>
        <p:txBody>
          <a:bodyPr wrap="square">
            <a:spAutoFit/>
          </a:bodyPr>
          <a:lstStyle/>
          <a:p>
            <a:pPr algn="just" rtl="1">
              <a:lnSpc>
                <a:spcPct val="107000"/>
              </a:lnSpc>
              <a:spcAft>
                <a:spcPts val="800"/>
              </a:spcAft>
            </a:pPr>
            <a:r>
              <a:rPr lang="en-US"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 3</a:t>
            </a:r>
            <a:r>
              <a:rPr lang="ar-EG"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التحقيقات المعمقة:</a:t>
            </a:r>
          </a:p>
          <a:p>
            <a:pPr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يمكنكم الإطلاع على ت</a:t>
            </a:r>
            <a:r>
              <a:rPr lang="ar-EG" sz="2800" b="1">
                <a:latin typeface="Simplified Arabic" panose="02020603050405020304" pitchFamily="18" charset="-78"/>
                <a:ea typeface="Calibri" panose="020F0502020204030204" pitchFamily="34" charset="0"/>
                <a:cs typeface="Simplified Arabic" panose="02020603050405020304" pitchFamily="18" charset="-78"/>
              </a:rPr>
              <a:t>حقيق</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مدعوم بالبيانات دمج على ورق كاملًا على موقع المصري اليوم من خلال الرابط التالي:</a:t>
            </a:r>
          </a:p>
          <a:p>
            <a:pPr rtl="1">
              <a:lnSpc>
                <a:spcPct val="107000"/>
              </a:lnSpc>
              <a:spcAft>
                <a:spcPts val="800"/>
              </a:spcAft>
            </a:pPr>
            <a:r>
              <a:rPr lang="en-US" sz="24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https://www.masrawy.com/CrossMedia/DamgOnPaper/?fbclid=IwZXh0bgNhZW0CMTEAAR1it3SXq1hmts94Jdsnlvuh4TL0Wb0IJb-brYZBQIf0tSY</a:t>
            </a: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Content Placeholder 1" descr="A hand holding a pencil&#10;&#10;Description automatically generated">
            <a:extLst>
              <a:ext uri="{FF2B5EF4-FFF2-40B4-BE49-F238E27FC236}">
                <a16:creationId xmlns:a16="http://schemas.microsoft.com/office/drawing/2014/main" id="{8E0F94C5-CAF1-08BD-9CE1-A128AF59AE34}"/>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06609" y="1497721"/>
            <a:ext cx="4914241" cy="4460627"/>
          </a:xfrm>
          <a:prstGeom prst="rect">
            <a:avLst/>
          </a:prstGeom>
        </p:spPr>
      </p:pic>
      <p:sp>
        <p:nvSpPr>
          <p:cNvPr id="5" name="Rectangle 4">
            <a:extLst>
              <a:ext uri="{FF2B5EF4-FFF2-40B4-BE49-F238E27FC236}">
                <a16:creationId xmlns:a16="http://schemas.microsoft.com/office/drawing/2014/main" id="{1369CC8A-BD74-E89C-B71A-CDB9F0DD93FA}"/>
              </a:ext>
            </a:extLst>
          </p:cNvPr>
          <p:cNvSpPr/>
          <p:nvPr/>
        </p:nvSpPr>
        <p:spPr>
          <a:xfrm>
            <a:off x="167167" y="6115077"/>
            <a:ext cx="5019548" cy="60376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000" b="1">
                <a:solidFill>
                  <a:schemeClr val="tx1"/>
                </a:solidFill>
                <a:effectLst/>
                <a:ea typeface="Times New Roman" panose="02020603050405020304" pitchFamily="18" charset="0"/>
                <a:cs typeface="Simplified Arabic" panose="02020603050405020304" pitchFamily="18" charset="-78"/>
              </a:rPr>
              <a:t>نموذجًا لتحقيق مد</a:t>
            </a:r>
            <a:r>
              <a:rPr lang="ar-EG" sz="2000" b="1">
                <a:solidFill>
                  <a:schemeClr val="tx1"/>
                </a:solidFill>
                <a:ea typeface="Times New Roman" panose="02020603050405020304" pitchFamily="18" charset="0"/>
                <a:cs typeface="Simplified Arabic" panose="02020603050405020304" pitchFamily="18" charset="-78"/>
              </a:rPr>
              <a:t>عوم</a:t>
            </a:r>
            <a:r>
              <a:rPr lang="ar-EG" sz="2000" b="1">
                <a:solidFill>
                  <a:schemeClr val="tx1"/>
                </a:solidFill>
                <a:effectLst/>
                <a:ea typeface="Times New Roman" panose="02020603050405020304" pitchFamily="18" charset="0"/>
                <a:cs typeface="Simplified Arabic" panose="02020603050405020304" pitchFamily="18" charset="-78"/>
              </a:rPr>
              <a:t> بالبيانات منشور على موقع المصري اليوم</a:t>
            </a:r>
            <a:endParaRPr lang="en-US" sz="2000" b="1">
              <a:solidFill>
                <a:schemeClr val="tx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694593838"/>
      </p:ext>
    </p:extLst>
  </p:cSld>
  <p:clrMapOvr>
    <a:masterClrMapping/>
  </p:clrMapOvr>
  <mc:AlternateContent xmlns:mc="http://schemas.openxmlformats.org/markup-compatibility/2006" xmlns:p14="http://schemas.microsoft.com/office/powerpoint/2010/main">
    <mc:Choice Requires="p14">
      <p:transition spd="slow" p14:dur="2000" advTm="103481"/>
    </mc:Choice>
    <mc:Fallback xmlns="">
      <p:transition spd="slow" advTm="10348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خامسًا: طرق تقديم صحافة البيانات في غرف الأخبار </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A1B9B5C-48E5-1410-84CF-E59C0A05537B}"/>
              </a:ext>
            </a:extLst>
          </p:cNvPr>
          <p:cNvSpPr txBox="1"/>
          <p:nvPr/>
        </p:nvSpPr>
        <p:spPr>
          <a:xfrm>
            <a:off x="5782867" y="1520863"/>
            <a:ext cx="5854889" cy="8000780"/>
          </a:xfrm>
          <a:prstGeom prst="rect">
            <a:avLst/>
          </a:prstGeom>
          <a:noFill/>
        </p:spPr>
        <p:txBody>
          <a:bodyPr wrap="square">
            <a:spAutoFit/>
          </a:bodyPr>
          <a:lstStyle/>
          <a:p>
            <a:pPr algn="just" rtl="1">
              <a:lnSpc>
                <a:spcPct val="107000"/>
              </a:lnSpc>
              <a:spcAft>
                <a:spcPts val="800"/>
              </a:spcAft>
            </a:pPr>
            <a:r>
              <a:rPr lang="en-US"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 4</a:t>
            </a:r>
            <a:r>
              <a:rPr lang="ar-EG"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القصص الصحفية المدفوعة بالبيانات:</a:t>
            </a:r>
          </a:p>
          <a:p>
            <a:pPr algn="just" rtl="1">
              <a:lnSpc>
                <a:spcPct val="107000"/>
              </a:lnSpc>
              <a:spcAft>
                <a:spcPts val="800"/>
              </a:spcAft>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صحافة البيانات لا تعني ضرورة العثور على معنى مستتر بين البيانات، فأحيانا تستخدم البيانات لمجرد إثراء القصة الصحفية والمساعدة في تعزيز فهمها والتفاعل معها.</a:t>
            </a:r>
            <a:endParaRPr lang="ar-EG"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latin typeface="Simplified Arabic" panose="02020603050405020304" pitchFamily="18" charset="-78"/>
                <a:ea typeface="Calibri" panose="020F0502020204030204" pitchFamily="34" charset="0"/>
                <a:cs typeface="Simplified Arabic" panose="02020603050405020304" pitchFamily="18" charset="-78"/>
              </a:rPr>
              <a:t>يمكنكم الاطلاع على القصة الصحفية التفاعلية على موقع مصراوي من خلال الرابط التالي:</a:t>
            </a:r>
          </a:p>
          <a:p>
            <a:pPr rtl="1">
              <a:lnSpc>
                <a:spcPct val="107000"/>
              </a:lnSpc>
              <a:spcAft>
                <a:spcPts val="800"/>
              </a:spcAft>
            </a:pPr>
            <a:r>
              <a:rPr lang="en-US" sz="24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https://www.masrawy.com/crossmedia/family-gaza/index.html</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24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24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24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7">
            <a:extLst>
              <a:ext uri="{FF2B5EF4-FFF2-40B4-BE49-F238E27FC236}">
                <a16:creationId xmlns:a16="http://schemas.microsoft.com/office/drawing/2014/main" id="{16533DB0-87C0-F818-92A4-2BD62C803A6A}"/>
              </a:ext>
            </a:extLst>
          </p:cNvPr>
          <p:cNvSpPr/>
          <p:nvPr/>
        </p:nvSpPr>
        <p:spPr>
          <a:xfrm>
            <a:off x="267129" y="5937479"/>
            <a:ext cx="5019548" cy="76250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000" b="1">
                <a:solidFill>
                  <a:schemeClr val="tx1"/>
                </a:solidFill>
                <a:effectLst/>
                <a:ea typeface="Times New Roman" panose="02020603050405020304" pitchFamily="18" charset="0"/>
                <a:cs typeface="Simplified Arabic" panose="02020603050405020304" pitchFamily="18" charset="-78"/>
              </a:rPr>
              <a:t>نموذجًا لقصة صحفية مدعومة بالبيانات منشورة على موقع مصراوي</a:t>
            </a:r>
            <a:endParaRPr lang="en-US" sz="2000" b="1">
              <a:solidFill>
                <a:schemeClr val="tx1"/>
              </a:solidFill>
              <a:latin typeface="Simplified Arabic" panose="02020603050405020304" pitchFamily="18" charset="-78"/>
              <a:cs typeface="Simplified Arabic" panose="02020603050405020304" pitchFamily="18" charset="-78"/>
            </a:endParaRPr>
          </a:p>
        </p:txBody>
      </p:sp>
      <p:pic>
        <p:nvPicPr>
          <p:cNvPr id="2" name="Content Placeholder 1" descr="A family walking together&#10;&#10;Description automatically generated">
            <a:extLst>
              <a:ext uri="{FF2B5EF4-FFF2-40B4-BE49-F238E27FC236}">
                <a16:creationId xmlns:a16="http://schemas.microsoft.com/office/drawing/2014/main" id="{18D4086F-E2DB-E01E-6DFC-E78478B93FC3}"/>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71304" y="1520863"/>
            <a:ext cx="5181600" cy="4290001"/>
          </a:xfrm>
          <a:prstGeom prst="rect">
            <a:avLst/>
          </a:prstGeom>
        </p:spPr>
      </p:pic>
    </p:spTree>
    <p:extLst>
      <p:ext uri="{BB962C8B-B14F-4D97-AF65-F5344CB8AC3E}">
        <p14:creationId xmlns:p14="http://schemas.microsoft.com/office/powerpoint/2010/main" val="3774395761"/>
      </p:ext>
    </p:extLst>
  </p:cSld>
  <p:clrMapOvr>
    <a:masterClrMapping/>
  </p:clrMapOvr>
  <mc:AlternateContent xmlns:mc="http://schemas.openxmlformats.org/markup-compatibility/2006" xmlns:p14="http://schemas.microsoft.com/office/powerpoint/2010/main">
    <mc:Choice Requires="p14">
      <p:transition spd="slow" p14:dur="2000" advTm="178014"/>
    </mc:Choice>
    <mc:Fallback xmlns="">
      <p:transition spd="slow" advTm="17801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2" name="مستطيل 1"/>
          <p:cNvSpPr/>
          <p:nvPr/>
        </p:nvSpPr>
        <p:spPr>
          <a:xfrm>
            <a:off x="5332743" y="1391315"/>
            <a:ext cx="6096000" cy="553357"/>
          </a:xfrm>
          <a:prstGeom prst="rect">
            <a:avLst/>
          </a:prstGeom>
        </p:spPr>
        <p:txBody>
          <a:bodyPr>
            <a:spAutoFit/>
          </a:bodyPr>
          <a:lstStyle/>
          <a:p>
            <a:pPr algn="r" rtl="1">
              <a:lnSpc>
                <a:spcPct val="107000"/>
              </a:lnSpc>
              <a:spcAft>
                <a:spcPts val="800"/>
              </a:spcAft>
            </a:pP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574B3143-A430-0D83-2C1E-8C1006F1DAEB}"/>
              </a:ext>
            </a:extLst>
          </p:cNvPr>
          <p:cNvSpPr txBox="1">
            <a:spLocks noGrp="1"/>
          </p:cNvSpPr>
          <p:nvPr>
            <p:ph type="title"/>
          </p:nvPr>
        </p:nvSpPr>
        <p:spPr>
          <a:xfrm>
            <a:off x="838200" y="285436"/>
            <a:ext cx="10515600" cy="93730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5400" b="1">
                <a:solidFill>
                  <a:schemeClr val="bg1"/>
                </a:solidFill>
                <a:latin typeface="Simplified Arabic" panose="02020603050405020304" pitchFamily="18" charset="-78"/>
                <a:cs typeface="Simplified Arabic" panose="02020603050405020304" pitchFamily="18" charset="-78"/>
              </a:rPr>
              <a:t>سادسًا: </a:t>
            </a:r>
            <a:r>
              <a:rPr lang="en-US" sz="5400" b="1">
                <a:solidFill>
                  <a:schemeClr val="bg1"/>
                </a:solidFill>
                <a:latin typeface="Simplified Arabic" panose="02020603050405020304" pitchFamily="18" charset="-78"/>
                <a:cs typeface="Simplified Arabic" panose="02020603050405020304" pitchFamily="18" charset="-78"/>
              </a:rPr>
              <a:t>5</a:t>
            </a:r>
            <a:r>
              <a:rPr lang="ar-EG" sz="5400" b="1">
                <a:solidFill>
                  <a:schemeClr val="bg1"/>
                </a:solidFill>
                <a:latin typeface="Simplified Arabic" panose="02020603050405020304" pitchFamily="18" charset="-78"/>
                <a:cs typeface="Simplified Arabic" panose="02020603050405020304" pitchFamily="18" charset="-78"/>
              </a:rPr>
              <a:t>أفكار مغلوطة عن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984DAC79-D16B-7A8F-01AD-1AE0B20C44F1}"/>
              </a:ext>
            </a:extLst>
          </p:cNvPr>
          <p:cNvSpPr txBox="1"/>
          <p:nvPr/>
        </p:nvSpPr>
        <p:spPr>
          <a:xfrm>
            <a:off x="283768" y="1239454"/>
            <a:ext cx="11184835" cy="1033616"/>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يوجد العديد من الصور النمطية المغلوطة عن صحافة البيانات يمكن تلخيصها في ما يلي: </a:t>
            </a:r>
          </a:p>
          <a:p>
            <a:pPr algn="just" rtl="1">
              <a:lnSpc>
                <a:spcPct val="107000"/>
              </a:lnSpc>
              <a:spcAft>
                <a:spcPts val="800"/>
              </a:spcAft>
            </a:pPr>
            <a:endParaRPr lang="en-US" sz="2400" b="1" u="sng">
              <a:effectLst/>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12" name="جدول 2">
            <a:extLst>
              <a:ext uri="{FF2B5EF4-FFF2-40B4-BE49-F238E27FC236}">
                <a16:creationId xmlns:a16="http://schemas.microsoft.com/office/drawing/2014/main" id="{06ED1572-528E-EAB9-857B-C49983311904}"/>
              </a:ext>
            </a:extLst>
          </p:cNvPr>
          <p:cNvGraphicFramePr>
            <a:graphicFrameLocks noGrp="1"/>
          </p:cNvGraphicFramePr>
          <p:nvPr>
            <p:extLst>
              <p:ext uri="{D42A27DB-BD31-4B8C-83A1-F6EECF244321}">
                <p14:modId xmlns:p14="http://schemas.microsoft.com/office/powerpoint/2010/main" val="231489238"/>
              </p:ext>
            </p:extLst>
          </p:nvPr>
        </p:nvGraphicFramePr>
        <p:xfrm>
          <a:off x="415348" y="2113247"/>
          <a:ext cx="11184835" cy="3673874"/>
        </p:xfrm>
        <a:graphic>
          <a:graphicData uri="http://schemas.openxmlformats.org/drawingml/2006/table">
            <a:tbl>
              <a:tblPr rtl="1" firstRow="1" firstCol="1" bandRow="1">
                <a:tableStyleId>{073A0DAA-6AF3-43AB-8588-CEC1D06C72B9}</a:tableStyleId>
              </a:tblPr>
              <a:tblGrid>
                <a:gridCol w="3158052">
                  <a:extLst>
                    <a:ext uri="{9D8B030D-6E8A-4147-A177-3AD203B41FA5}">
                      <a16:colId xmlns:a16="http://schemas.microsoft.com/office/drawing/2014/main" val="20000"/>
                    </a:ext>
                  </a:extLst>
                </a:gridCol>
                <a:gridCol w="8026783">
                  <a:extLst>
                    <a:ext uri="{9D8B030D-6E8A-4147-A177-3AD203B41FA5}">
                      <a16:colId xmlns:a16="http://schemas.microsoft.com/office/drawing/2014/main" val="20001"/>
                    </a:ext>
                  </a:extLst>
                </a:gridCol>
              </a:tblGrid>
              <a:tr h="857522">
                <a:tc>
                  <a:txBody>
                    <a:bodyPr/>
                    <a:lstStyle/>
                    <a:p>
                      <a:pPr algn="ctr" rtl="1">
                        <a:lnSpc>
                          <a:spcPct val="110000"/>
                        </a:lnSpc>
                        <a:spcBef>
                          <a:spcPts val="110"/>
                        </a:spcBef>
                        <a:spcAft>
                          <a:spcPts val="110"/>
                        </a:spcAft>
                      </a:pPr>
                      <a:r>
                        <a:rPr lang="ar-EG" sz="4000" b="1">
                          <a:effectLst/>
                          <a:latin typeface="Simplified Arabic" panose="02020603050405020304" pitchFamily="18" charset="-78"/>
                          <a:ea typeface="Times New Roman" panose="02020603050405020304" pitchFamily="18" charset="0"/>
                          <a:cs typeface="Simplified Arabic" panose="02020603050405020304" pitchFamily="18" charset="-78"/>
                        </a:rPr>
                        <a:t>شائعات </a:t>
                      </a:r>
                      <a:endParaRPr lang="en-US" sz="40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ctr" rtl="1">
                        <a:lnSpc>
                          <a:spcPct val="110000"/>
                        </a:lnSpc>
                        <a:spcBef>
                          <a:spcPts val="110"/>
                        </a:spcBef>
                        <a:spcAft>
                          <a:spcPts val="110"/>
                        </a:spcAft>
                      </a:pPr>
                      <a:r>
                        <a:rPr lang="ar-EG" sz="4000" b="1">
                          <a:solidFill>
                            <a:schemeClr val="bg1"/>
                          </a:solidFill>
                          <a:effectLst/>
                          <a:latin typeface="Simplified Arabic" panose="02020603050405020304" pitchFamily="18" charset="-78"/>
                          <a:ea typeface="Times New Roman" panose="02020603050405020304" pitchFamily="18" charset="0"/>
                          <a:cs typeface="Simplified Arabic" panose="02020603050405020304" pitchFamily="18" charset="-78"/>
                        </a:rPr>
                        <a:t>حقائق</a:t>
                      </a:r>
                      <a:endParaRPr lang="en-US" sz="4000" b="1">
                        <a:solidFill>
                          <a:schemeClr val="bg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0"/>
                  </a:ext>
                </a:extLst>
              </a:tr>
              <a:tr h="1124612">
                <a:tc>
                  <a:txBody>
                    <a:bodyPr/>
                    <a:lstStyle/>
                    <a:p>
                      <a:pPr algn="ctr" rtl="1">
                        <a:lnSpc>
                          <a:spcPct val="110000"/>
                        </a:lnSpc>
                        <a:spcBef>
                          <a:spcPts val="110"/>
                        </a:spcBef>
                        <a:spcAft>
                          <a:spcPts val="110"/>
                        </a:spcAft>
                      </a:pPr>
                      <a:r>
                        <a:rPr lang="ar-EG" sz="2400" b="1" kern="1200">
                          <a:solidFill>
                            <a:schemeClr val="lt1"/>
                          </a:solidFill>
                          <a:effectLst/>
                          <a:latin typeface="Simplified Arabic" panose="02020603050405020304" pitchFamily="18" charset="-78"/>
                          <a:ea typeface="+mn-ea"/>
                          <a:cs typeface="Simplified Arabic" panose="02020603050405020304" pitchFamily="18" charset="-78"/>
                        </a:rPr>
                        <a:t>صحافة البيانات تنتج قصصًا جامدة ولا تهتم بالأشخاص</a:t>
                      </a:r>
                      <a:r>
                        <a:rPr lang="en-US" sz="2400" b="1" kern="1200">
                          <a:solidFill>
                            <a:schemeClr val="lt1"/>
                          </a:solidFill>
                          <a:effectLst/>
                          <a:latin typeface="Simplified Arabic" panose="02020603050405020304" pitchFamily="18" charset="-78"/>
                          <a:ea typeface="+mn-ea"/>
                          <a:cs typeface="Simplified Arabic" panose="02020603050405020304" pitchFamily="18" charset="-78"/>
                        </a:rPr>
                        <a:t>.</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marL="0" marR="0" lvl="0" indent="0" algn="just" defTabSz="914400" rtl="1" eaLnBrk="1" fontAlgn="auto" latinLnBrk="0" hangingPunct="1">
                        <a:lnSpc>
                          <a:spcPct val="110000"/>
                        </a:lnSpc>
                        <a:spcBef>
                          <a:spcPts val="110"/>
                        </a:spcBef>
                        <a:spcAft>
                          <a:spcPts val="110"/>
                        </a:spcAft>
                        <a:buClrTx/>
                        <a:buSzTx/>
                        <a:buFontTx/>
                        <a:buNone/>
                        <a:tabLst/>
                        <a:defRPr/>
                      </a:pPr>
                      <a:r>
                        <a:rPr lang="ar-EG" sz="2400" b="1" kern="1200">
                          <a:solidFill>
                            <a:schemeClr val="dk1"/>
                          </a:solidFill>
                          <a:effectLst/>
                          <a:latin typeface="Simplified Arabic" panose="02020603050405020304" pitchFamily="18" charset="-78"/>
                          <a:ea typeface="+mn-ea"/>
                          <a:cs typeface="Simplified Arabic" panose="02020603050405020304" pitchFamily="18" charset="-78"/>
                        </a:rPr>
                        <a:t>بالعكس تمامًا صحافة البيانات تهتم بالقصص التي تؤثر مباشرة على حياة الناس، ‏للعديد من القصص في صحافة البيانات القدرة على إخبار القصص الإنسانية وحسب، وإنما أيضا على وضعها في سياقها الأوسع.</a:t>
                      </a:r>
                      <a:endParaRPr lang="en-US" sz="2400" b="1" kern="1200">
                        <a:solidFill>
                          <a:schemeClr val="dk1"/>
                        </a:solidFill>
                        <a:effectLst/>
                        <a:latin typeface="Simplified Arabic" panose="02020603050405020304" pitchFamily="18" charset="-78"/>
                        <a:ea typeface="+mn-ea"/>
                        <a:cs typeface="Simplified Arabic" panose="02020603050405020304" pitchFamily="18" charset="-78"/>
                      </a:endParaRPr>
                    </a:p>
                  </a:txBody>
                  <a:tcPr marL="68580" marR="68580" marT="0" marB="0"/>
                </a:tc>
                <a:extLst>
                  <a:ext uri="{0D108BD9-81ED-4DB2-BD59-A6C34878D82A}">
                    <a16:rowId xmlns:a16="http://schemas.microsoft.com/office/drawing/2014/main" val="10001"/>
                  </a:ext>
                </a:extLst>
              </a:tr>
              <a:tr h="1499482">
                <a:tc>
                  <a:txBody>
                    <a:bodyPr/>
                    <a:lstStyle/>
                    <a:p>
                      <a:pPr marL="0" marR="0" lvl="0" indent="0" algn="r" defTabSz="914400" rtl="1" eaLnBrk="1" fontAlgn="auto" latinLnBrk="0" hangingPunct="1">
                        <a:lnSpc>
                          <a:spcPct val="110000"/>
                        </a:lnSpc>
                        <a:spcBef>
                          <a:spcPts val="110"/>
                        </a:spcBef>
                        <a:spcAft>
                          <a:spcPts val="110"/>
                        </a:spcAft>
                        <a:buClrTx/>
                        <a:buSzTx/>
                        <a:buFontTx/>
                        <a:buNone/>
                        <a:tabLst/>
                        <a:defRPr/>
                      </a:pPr>
                      <a:r>
                        <a:rPr lang="ar-EG" sz="2400" b="1" kern="1200">
                          <a:solidFill>
                            <a:schemeClr val="lt1"/>
                          </a:solidFill>
                          <a:effectLst/>
                          <a:latin typeface="Simplified Arabic" panose="02020603050405020304" pitchFamily="18" charset="-78"/>
                          <a:ea typeface="+mn-ea"/>
                          <a:cs typeface="Simplified Arabic" panose="02020603050405020304" pitchFamily="18" charset="-78"/>
                        </a:rPr>
                        <a:t>صحفيو البيانات ليسوا صحفيين بالمعنى التقليدي، إنما هم أشخاص مهتمون بالأرقام لا بالقصص الصحفية.</a:t>
                      </a:r>
                      <a:endParaRPr lang="en-US" sz="2400" b="1" kern="1200">
                        <a:solidFill>
                          <a:schemeClr val="lt1"/>
                        </a:solidFill>
                        <a:effectLst/>
                        <a:latin typeface="Simplified Arabic" panose="02020603050405020304" pitchFamily="18" charset="-78"/>
                        <a:ea typeface="+mn-ea"/>
                        <a:cs typeface="Simplified Arabic" panose="02020603050405020304" pitchFamily="18" charset="-78"/>
                      </a:endParaRPr>
                    </a:p>
                  </a:txBody>
                  <a:tcPr marL="68580" marR="68580" marT="0" marB="0"/>
                </a:tc>
                <a:tc>
                  <a:txBody>
                    <a:bodyPr/>
                    <a:lstStyle/>
                    <a:p>
                      <a:pPr marL="0" marR="0" lvl="0" indent="0" algn="just" defTabSz="914400" rtl="1" eaLnBrk="1" fontAlgn="auto" latinLnBrk="0" hangingPunct="1">
                        <a:lnSpc>
                          <a:spcPct val="110000"/>
                        </a:lnSpc>
                        <a:spcBef>
                          <a:spcPts val="110"/>
                        </a:spcBef>
                        <a:spcAft>
                          <a:spcPts val="110"/>
                        </a:spcAft>
                        <a:buClrTx/>
                        <a:buSzTx/>
                        <a:buFontTx/>
                        <a:buNone/>
                        <a:tabLst/>
                        <a:defRPr/>
                      </a:pPr>
                      <a:r>
                        <a:rPr lang="ar-EG" sz="2400" b="1" kern="1200">
                          <a:solidFill>
                            <a:schemeClr val="dk1"/>
                          </a:solidFill>
                          <a:effectLst/>
                          <a:latin typeface="Simplified Arabic" panose="02020603050405020304" pitchFamily="18" charset="-78"/>
                          <a:ea typeface="+mn-ea"/>
                          <a:cs typeface="Simplified Arabic" panose="02020603050405020304" pitchFamily="18" charset="-78"/>
                        </a:rPr>
                        <a:t>لا يقتصر عمل صحفي البيانات على نبش أكوام من البيانات وتحديد التوجهات العامة لها، فهو عادة ما يتعامل مع القصة الصحفية من زاوية جديدة تضمن تفاعل جمهور أوسع معها.</a:t>
                      </a:r>
                      <a:endParaRPr lang="en-US" sz="2400" b="1" kern="1200">
                        <a:solidFill>
                          <a:schemeClr val="dk1"/>
                        </a:solidFill>
                        <a:effectLst/>
                        <a:latin typeface="Simplified Arabic" panose="02020603050405020304" pitchFamily="18" charset="-78"/>
                        <a:ea typeface="+mn-ea"/>
                        <a:cs typeface="Simplified Arabic" panose="02020603050405020304" pitchFamily="18" charset="-78"/>
                      </a:endParaRPr>
                    </a:p>
                  </a:txBody>
                  <a:tcPr marL="68580" marR="68580"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163431"/>
    </mc:Choice>
    <mc:Fallback xmlns="">
      <p:transition spd="slow" advTm="16343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جدول 2">
            <a:extLst>
              <a:ext uri="{FF2B5EF4-FFF2-40B4-BE49-F238E27FC236}">
                <a16:creationId xmlns:a16="http://schemas.microsoft.com/office/drawing/2014/main" id="{D46D3C15-06BE-49BC-A93F-9F9A7E6D8DEB}"/>
              </a:ext>
            </a:extLst>
          </p:cNvPr>
          <p:cNvGraphicFramePr>
            <a:graphicFrameLocks noGrp="1"/>
          </p:cNvGraphicFramePr>
          <p:nvPr>
            <p:extLst>
              <p:ext uri="{D42A27DB-BD31-4B8C-83A1-F6EECF244321}">
                <p14:modId xmlns:p14="http://schemas.microsoft.com/office/powerpoint/2010/main" val="3249028109"/>
              </p:ext>
            </p:extLst>
          </p:nvPr>
        </p:nvGraphicFramePr>
        <p:xfrm>
          <a:off x="420329" y="1516233"/>
          <a:ext cx="11351342" cy="4764257"/>
        </p:xfrm>
        <a:graphic>
          <a:graphicData uri="http://schemas.openxmlformats.org/drawingml/2006/table">
            <a:tbl>
              <a:tblPr rtl="1" firstRow="1" firstCol="1" bandRow="1">
                <a:tableStyleId>{073A0DAA-6AF3-43AB-8588-CEC1D06C72B9}</a:tableStyleId>
              </a:tblPr>
              <a:tblGrid>
                <a:gridCol w="3766506">
                  <a:extLst>
                    <a:ext uri="{9D8B030D-6E8A-4147-A177-3AD203B41FA5}">
                      <a16:colId xmlns:a16="http://schemas.microsoft.com/office/drawing/2014/main" val="20000"/>
                    </a:ext>
                  </a:extLst>
                </a:gridCol>
                <a:gridCol w="7584836">
                  <a:extLst>
                    <a:ext uri="{9D8B030D-6E8A-4147-A177-3AD203B41FA5}">
                      <a16:colId xmlns:a16="http://schemas.microsoft.com/office/drawing/2014/main" val="20001"/>
                    </a:ext>
                  </a:extLst>
                </a:gridCol>
              </a:tblGrid>
              <a:tr h="646815">
                <a:tc>
                  <a:txBody>
                    <a:bodyPr/>
                    <a:lstStyle/>
                    <a:p>
                      <a:pPr algn="ctr" rtl="1">
                        <a:lnSpc>
                          <a:spcPct val="110000"/>
                        </a:lnSpc>
                        <a:spcBef>
                          <a:spcPts val="110"/>
                        </a:spcBef>
                        <a:spcAft>
                          <a:spcPts val="110"/>
                        </a:spcAft>
                      </a:pPr>
                      <a:r>
                        <a:rPr lang="ar-EG" sz="4000" b="1">
                          <a:effectLst/>
                          <a:latin typeface="Simplified Arabic" panose="02020603050405020304" pitchFamily="18" charset="-78"/>
                          <a:ea typeface="Times New Roman" panose="02020603050405020304" pitchFamily="18" charset="0"/>
                          <a:cs typeface="Simplified Arabic" panose="02020603050405020304" pitchFamily="18" charset="-78"/>
                        </a:rPr>
                        <a:t>شائعات</a:t>
                      </a:r>
                      <a:r>
                        <a:rPr lang="ar-EG" sz="2400" b="1">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ctr" rtl="1">
                        <a:lnSpc>
                          <a:spcPct val="110000"/>
                        </a:lnSpc>
                        <a:spcBef>
                          <a:spcPts val="110"/>
                        </a:spcBef>
                        <a:spcAft>
                          <a:spcPts val="110"/>
                        </a:spcAft>
                      </a:pPr>
                      <a:r>
                        <a:rPr lang="ar-EG" sz="4000" b="1">
                          <a:solidFill>
                            <a:schemeClr val="bg1"/>
                          </a:solidFill>
                          <a:effectLst/>
                          <a:latin typeface="Simplified Arabic" panose="02020603050405020304" pitchFamily="18" charset="-78"/>
                          <a:ea typeface="Times New Roman" panose="02020603050405020304" pitchFamily="18" charset="0"/>
                          <a:cs typeface="Simplified Arabic" panose="02020603050405020304" pitchFamily="18" charset="-78"/>
                        </a:rPr>
                        <a:t>حقائق</a:t>
                      </a:r>
                      <a:endParaRPr lang="en-US" sz="4000" b="1">
                        <a:solidFill>
                          <a:schemeClr val="bg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0"/>
                  </a:ext>
                </a:extLst>
              </a:tr>
              <a:tr h="2102149">
                <a:tc>
                  <a:txBody>
                    <a:bodyPr/>
                    <a:lstStyle/>
                    <a:p>
                      <a:pPr marL="0" marR="0" lvl="0" indent="0" algn="r" defTabSz="914400" rtl="1" eaLnBrk="1" fontAlgn="auto" latinLnBrk="0" hangingPunct="1">
                        <a:lnSpc>
                          <a:spcPct val="110000"/>
                        </a:lnSpc>
                        <a:spcBef>
                          <a:spcPts val="110"/>
                        </a:spcBef>
                        <a:spcAft>
                          <a:spcPts val="110"/>
                        </a:spcAft>
                        <a:buClrTx/>
                        <a:buSzTx/>
                        <a:buFontTx/>
                        <a:buNone/>
                        <a:tabLst/>
                        <a:defRPr/>
                      </a:pPr>
                      <a:r>
                        <a:rPr lang="ar-EG" sz="2400" b="1" kern="1200">
                          <a:solidFill>
                            <a:schemeClr val="lt1"/>
                          </a:solidFill>
                          <a:effectLst/>
                          <a:latin typeface="Simplified Arabic" panose="02020603050405020304" pitchFamily="18" charset="-78"/>
                          <a:ea typeface="+mn-ea"/>
                          <a:cs typeface="Simplified Arabic" panose="02020603050405020304" pitchFamily="18" charset="-78"/>
                        </a:rPr>
                        <a:t>صحافة البيانات مناسبة للمختصين بالبرمجة والتصميم.</a:t>
                      </a:r>
                      <a:endParaRPr lang="en-US" sz="2400" b="1" kern="1200">
                        <a:solidFill>
                          <a:schemeClr val="lt1"/>
                        </a:solidFill>
                        <a:effectLst/>
                        <a:latin typeface="Simplified Arabic" panose="02020603050405020304" pitchFamily="18" charset="-78"/>
                        <a:ea typeface="+mn-ea"/>
                        <a:cs typeface="Simplified Arabic" panose="02020603050405020304" pitchFamily="18" charset="-78"/>
                      </a:endParaRPr>
                    </a:p>
                    <a:p>
                      <a:pPr algn="r" rtl="1">
                        <a:lnSpc>
                          <a:spcPct val="110000"/>
                        </a:lnSpc>
                        <a:spcBef>
                          <a:spcPts val="110"/>
                        </a:spcBef>
                        <a:spcAft>
                          <a:spcPts val="110"/>
                        </a:spcAft>
                      </a:pP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marL="0" marR="0" lvl="0" indent="0" algn="just" defTabSz="914400" rtl="1" eaLnBrk="1" fontAlgn="auto" latinLnBrk="0" hangingPunct="1">
                        <a:lnSpc>
                          <a:spcPct val="110000"/>
                        </a:lnSpc>
                        <a:spcBef>
                          <a:spcPts val="110"/>
                        </a:spcBef>
                        <a:spcAft>
                          <a:spcPts val="110"/>
                        </a:spcAft>
                        <a:buClrTx/>
                        <a:buSzTx/>
                        <a:buFontTx/>
                        <a:buNone/>
                        <a:tabLst/>
                        <a:defRPr/>
                      </a:pPr>
                      <a:r>
                        <a:rPr lang="ar-EG" sz="2600" b="1" kern="1200">
                          <a:solidFill>
                            <a:schemeClr val="dk1"/>
                          </a:solidFill>
                          <a:effectLst/>
                          <a:latin typeface="Simplified Arabic" panose="02020603050405020304" pitchFamily="18" charset="-78"/>
                          <a:ea typeface="+mn-ea"/>
                          <a:cs typeface="Simplified Arabic" panose="02020603050405020304" pitchFamily="18" charset="-78"/>
                        </a:rPr>
                        <a:t>صحيح أن المختصين في مجال البرمجة والتصميم قد يساعدون في بناء القصص المستندة إلى البيانات لكن الجزء الأكبر من العمل قائم على الفهم التحريري للموضوع كما هو الحال الصحافة التقليدية، ‏فما دام الصحفي يبحث عن قصص جديدة ولديه استعداد للتعاون مع الآخرين فهذا يعني أنه يستطيع أن يكون صحفي بيانات جيدًا.</a:t>
                      </a:r>
                    </a:p>
                  </a:txBody>
                  <a:tcPr marL="68580" marR="68580" marT="0" marB="0"/>
                </a:tc>
                <a:extLst>
                  <a:ext uri="{0D108BD9-81ED-4DB2-BD59-A6C34878D82A}">
                    <a16:rowId xmlns:a16="http://schemas.microsoft.com/office/drawing/2014/main" val="10001"/>
                  </a:ext>
                </a:extLst>
              </a:tr>
              <a:tr h="1914377">
                <a:tc>
                  <a:txBody>
                    <a:bodyPr/>
                    <a:lstStyle/>
                    <a:p>
                      <a:pPr marL="0" marR="0" lvl="0" indent="0" algn="r" defTabSz="914400" rtl="1" eaLnBrk="1" fontAlgn="auto" latinLnBrk="0" hangingPunct="1">
                        <a:lnSpc>
                          <a:spcPct val="110000"/>
                        </a:lnSpc>
                        <a:spcBef>
                          <a:spcPts val="110"/>
                        </a:spcBef>
                        <a:spcAft>
                          <a:spcPts val="110"/>
                        </a:spcAft>
                        <a:buClrTx/>
                        <a:buSzTx/>
                        <a:buFontTx/>
                        <a:buNone/>
                        <a:tabLst/>
                        <a:defRPr/>
                      </a:pPr>
                      <a:r>
                        <a:rPr lang="ar-EG" sz="2400" b="1" kern="1200">
                          <a:solidFill>
                            <a:schemeClr val="lt1"/>
                          </a:solidFill>
                          <a:effectLst/>
                          <a:latin typeface="Simplified Arabic" panose="02020603050405020304" pitchFamily="18" charset="-78"/>
                          <a:ea typeface="+mn-ea"/>
                          <a:cs typeface="Simplified Arabic" panose="02020603050405020304" pitchFamily="18" charset="-78"/>
                        </a:rPr>
                        <a:t>صحافة البيانات تهتم حصريا بإعداد الرسوم البيانية وتصاميم الإنفوجراف.</a:t>
                      </a:r>
                      <a:endParaRPr lang="en-US" sz="2400" b="1" kern="1200">
                        <a:solidFill>
                          <a:schemeClr val="lt1"/>
                        </a:solidFill>
                        <a:effectLst/>
                        <a:latin typeface="Simplified Arabic" panose="02020603050405020304" pitchFamily="18" charset="-78"/>
                        <a:ea typeface="+mn-ea"/>
                        <a:cs typeface="Simplified Arabic" panose="02020603050405020304" pitchFamily="18" charset="-78"/>
                      </a:endParaRPr>
                    </a:p>
                    <a:p>
                      <a:pPr marL="0" marR="0" lvl="0" indent="0" algn="r" defTabSz="914400" rtl="1" eaLnBrk="1" fontAlgn="auto" latinLnBrk="0" hangingPunct="1">
                        <a:lnSpc>
                          <a:spcPct val="110000"/>
                        </a:lnSpc>
                        <a:spcBef>
                          <a:spcPts val="110"/>
                        </a:spcBef>
                        <a:spcAft>
                          <a:spcPts val="110"/>
                        </a:spcAft>
                        <a:buClrTx/>
                        <a:buSzTx/>
                        <a:buFontTx/>
                        <a:buNone/>
                        <a:tabLst/>
                        <a:defRPr/>
                      </a:pPr>
                      <a:endParaRPr lang="en-US" sz="2400" b="1" kern="1200">
                        <a:solidFill>
                          <a:schemeClr val="lt1"/>
                        </a:solidFill>
                        <a:effectLst/>
                        <a:latin typeface="Simplified Arabic" panose="02020603050405020304" pitchFamily="18" charset="-78"/>
                        <a:ea typeface="+mn-ea"/>
                        <a:cs typeface="Simplified Arabic" panose="02020603050405020304" pitchFamily="18" charset="-78"/>
                      </a:endParaRPr>
                    </a:p>
                  </a:txBody>
                  <a:tcPr marL="68580" marR="68580" marT="0" marB="0"/>
                </a:tc>
                <a:tc>
                  <a:txBody>
                    <a:bodyPr/>
                    <a:lstStyle/>
                    <a:p>
                      <a:pPr marL="0" marR="0" lvl="0" indent="0" algn="just" defTabSz="914400" rtl="1" eaLnBrk="1" fontAlgn="auto" latinLnBrk="0" hangingPunct="1">
                        <a:lnSpc>
                          <a:spcPct val="110000"/>
                        </a:lnSpc>
                        <a:spcBef>
                          <a:spcPts val="110"/>
                        </a:spcBef>
                        <a:spcAft>
                          <a:spcPts val="110"/>
                        </a:spcAft>
                        <a:buClrTx/>
                        <a:buSzTx/>
                        <a:buFontTx/>
                        <a:buNone/>
                        <a:tabLst/>
                        <a:defRPr/>
                      </a:pPr>
                      <a:r>
                        <a:rPr lang="ar-EG" sz="2700" b="1" kern="1200">
                          <a:solidFill>
                            <a:schemeClr val="dk1"/>
                          </a:solidFill>
                          <a:effectLst/>
                          <a:latin typeface="Simplified Arabic" panose="02020603050405020304" pitchFamily="18" charset="-78"/>
                          <a:ea typeface="+mn-ea"/>
                          <a:cs typeface="Simplified Arabic" panose="02020603050405020304" pitchFamily="18" charset="-78"/>
                        </a:rPr>
                        <a:t>لا يمكن أن نصنف الإنفوجراف أو الرسم البياني بأنه" صحافة بيانات" إن لم يكن ذلك قائما على قصة صحفية، فأي مشروع في صحافة البيانات لابد أن يتضمن العمل على بناء قصة بالاعتماد على ما جمعه الصحفي من بيانات.</a:t>
                      </a:r>
                      <a:endParaRPr lang="en-US" sz="2700" b="1" kern="1200">
                        <a:solidFill>
                          <a:schemeClr val="dk1"/>
                        </a:solidFill>
                        <a:effectLst/>
                        <a:latin typeface="Simplified Arabic" panose="02020603050405020304" pitchFamily="18" charset="-78"/>
                        <a:ea typeface="+mn-ea"/>
                        <a:cs typeface="Simplified Arabic" panose="02020603050405020304" pitchFamily="18" charset="-78"/>
                      </a:endParaRPr>
                    </a:p>
                  </a:txBody>
                  <a:tcPr marL="68580" marR="68580" marT="0" marB="0"/>
                </a:tc>
                <a:extLst>
                  <a:ext uri="{0D108BD9-81ED-4DB2-BD59-A6C34878D82A}">
                    <a16:rowId xmlns:a16="http://schemas.microsoft.com/office/drawing/2014/main" val="2109309032"/>
                  </a:ext>
                </a:extLst>
              </a:tr>
            </a:tbl>
          </a:graphicData>
        </a:graphic>
      </p:graphicFrame>
      <p:sp>
        <p:nvSpPr>
          <p:cNvPr id="2" name="Rectangle: Rounded Corners 33">
            <a:extLst>
              <a:ext uri="{FF2B5EF4-FFF2-40B4-BE49-F238E27FC236}">
                <a16:creationId xmlns:a16="http://schemas.microsoft.com/office/drawing/2014/main" id="{21D539FD-C9F4-EC86-162A-930E9A8F2F8E}"/>
              </a:ext>
            </a:extLst>
          </p:cNvPr>
          <p:cNvSpPr txBox="1">
            <a:spLocks noGrp="1"/>
          </p:cNvSpPr>
          <p:nvPr>
            <p:ph type="title"/>
          </p:nvPr>
        </p:nvSpPr>
        <p:spPr>
          <a:xfrm>
            <a:off x="838200" y="285436"/>
            <a:ext cx="10515600" cy="93730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5400" b="1">
                <a:solidFill>
                  <a:schemeClr val="bg1"/>
                </a:solidFill>
                <a:latin typeface="Simplified Arabic" panose="02020603050405020304" pitchFamily="18" charset="-78"/>
                <a:cs typeface="Simplified Arabic" panose="02020603050405020304" pitchFamily="18" charset="-78"/>
              </a:rPr>
              <a:t>سادسًا: </a:t>
            </a:r>
            <a:r>
              <a:rPr lang="en-US" sz="5400" b="1">
                <a:solidFill>
                  <a:schemeClr val="bg1"/>
                </a:solidFill>
                <a:latin typeface="Simplified Arabic" panose="02020603050405020304" pitchFamily="18" charset="-78"/>
                <a:cs typeface="Simplified Arabic" panose="02020603050405020304" pitchFamily="18" charset="-78"/>
              </a:rPr>
              <a:t>5</a:t>
            </a:r>
            <a:r>
              <a:rPr lang="ar-EG" sz="5400" b="1">
                <a:solidFill>
                  <a:schemeClr val="bg1"/>
                </a:solidFill>
                <a:latin typeface="Simplified Arabic" panose="02020603050405020304" pitchFamily="18" charset="-78"/>
                <a:cs typeface="Simplified Arabic" panose="02020603050405020304" pitchFamily="18" charset="-78"/>
              </a:rPr>
              <a:t>أفكار مغلوطة عن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099063835"/>
      </p:ext>
    </p:extLst>
  </p:cSld>
  <p:clrMapOvr>
    <a:masterClrMapping/>
  </p:clrMapOvr>
  <mc:AlternateContent xmlns:mc="http://schemas.openxmlformats.org/markup-compatibility/2006" xmlns:p14="http://schemas.microsoft.com/office/powerpoint/2010/main">
    <mc:Choice Requires="p14">
      <p:transition spd="slow" p14:dur="2000" advTm="131716"/>
    </mc:Choice>
    <mc:Fallback xmlns="">
      <p:transition spd="slow" advTm="13171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جدول 2">
            <a:extLst>
              <a:ext uri="{FF2B5EF4-FFF2-40B4-BE49-F238E27FC236}">
                <a16:creationId xmlns:a16="http://schemas.microsoft.com/office/drawing/2014/main" id="{D46D3C15-06BE-49BC-A93F-9F9A7E6D8DEB}"/>
              </a:ext>
            </a:extLst>
          </p:cNvPr>
          <p:cNvGraphicFramePr>
            <a:graphicFrameLocks noGrp="1"/>
          </p:cNvGraphicFramePr>
          <p:nvPr>
            <p:extLst>
              <p:ext uri="{D42A27DB-BD31-4B8C-83A1-F6EECF244321}">
                <p14:modId xmlns:p14="http://schemas.microsoft.com/office/powerpoint/2010/main" val="694161154"/>
              </p:ext>
            </p:extLst>
          </p:nvPr>
        </p:nvGraphicFramePr>
        <p:xfrm>
          <a:off x="353962" y="1557730"/>
          <a:ext cx="11213690" cy="3486912"/>
        </p:xfrm>
        <a:graphic>
          <a:graphicData uri="http://schemas.openxmlformats.org/drawingml/2006/table">
            <a:tbl>
              <a:tblPr rtl="1" firstRow="1" firstCol="1" bandRow="1">
                <a:tableStyleId>{073A0DAA-6AF3-43AB-8588-CEC1D06C72B9}</a:tableStyleId>
              </a:tblPr>
              <a:tblGrid>
                <a:gridCol w="3870429">
                  <a:extLst>
                    <a:ext uri="{9D8B030D-6E8A-4147-A177-3AD203B41FA5}">
                      <a16:colId xmlns:a16="http://schemas.microsoft.com/office/drawing/2014/main" val="20000"/>
                    </a:ext>
                  </a:extLst>
                </a:gridCol>
                <a:gridCol w="7343261">
                  <a:extLst>
                    <a:ext uri="{9D8B030D-6E8A-4147-A177-3AD203B41FA5}">
                      <a16:colId xmlns:a16="http://schemas.microsoft.com/office/drawing/2014/main" val="20001"/>
                    </a:ext>
                  </a:extLst>
                </a:gridCol>
              </a:tblGrid>
              <a:tr h="630549">
                <a:tc>
                  <a:txBody>
                    <a:bodyPr/>
                    <a:lstStyle/>
                    <a:p>
                      <a:pPr algn="ctr" rtl="1">
                        <a:lnSpc>
                          <a:spcPct val="110000"/>
                        </a:lnSpc>
                        <a:spcBef>
                          <a:spcPts val="110"/>
                        </a:spcBef>
                        <a:spcAft>
                          <a:spcPts val="110"/>
                        </a:spcAft>
                      </a:pPr>
                      <a:r>
                        <a:rPr lang="ar-EG" sz="4000" b="1">
                          <a:effectLst/>
                          <a:latin typeface="Simplified Arabic" panose="02020603050405020304" pitchFamily="18" charset="-78"/>
                          <a:ea typeface="Times New Roman" panose="02020603050405020304" pitchFamily="18" charset="0"/>
                          <a:cs typeface="Simplified Arabic" panose="02020603050405020304" pitchFamily="18" charset="-78"/>
                        </a:rPr>
                        <a:t>شائعات</a:t>
                      </a:r>
                      <a:r>
                        <a:rPr lang="ar-EG" sz="2400" b="1">
                          <a:effectLst/>
                          <a:latin typeface="Simplified Arabic" panose="02020603050405020304" pitchFamily="18" charset="-78"/>
                          <a:ea typeface="Times New Roman" panose="02020603050405020304" pitchFamily="18" charset="0"/>
                          <a:cs typeface="Simplified Arabic" panose="02020603050405020304" pitchFamily="18" charset="-78"/>
                        </a:rPr>
                        <a:t> </a:t>
                      </a:r>
                      <a:endParaRPr lang="en-US" sz="2400" b="1">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tc>
                  <a:txBody>
                    <a:bodyPr/>
                    <a:lstStyle/>
                    <a:p>
                      <a:pPr algn="ctr" rtl="1">
                        <a:lnSpc>
                          <a:spcPct val="110000"/>
                        </a:lnSpc>
                        <a:spcBef>
                          <a:spcPts val="110"/>
                        </a:spcBef>
                        <a:spcAft>
                          <a:spcPts val="110"/>
                        </a:spcAft>
                      </a:pPr>
                      <a:r>
                        <a:rPr lang="ar-EG" sz="4000" b="1">
                          <a:solidFill>
                            <a:schemeClr val="bg1"/>
                          </a:solidFill>
                          <a:effectLst/>
                          <a:latin typeface="Simplified Arabic" panose="02020603050405020304" pitchFamily="18" charset="-78"/>
                          <a:ea typeface="Times New Roman" panose="02020603050405020304" pitchFamily="18" charset="0"/>
                          <a:cs typeface="Simplified Arabic" panose="02020603050405020304" pitchFamily="18" charset="-78"/>
                        </a:rPr>
                        <a:t>حقائق</a:t>
                      </a:r>
                      <a:endParaRPr lang="en-US" sz="4000" b="1">
                        <a:solidFill>
                          <a:schemeClr val="bg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0000"/>
                  </a:ext>
                </a:extLst>
              </a:tr>
              <a:tr h="1891647">
                <a:tc>
                  <a:txBody>
                    <a:bodyPr/>
                    <a:lstStyle/>
                    <a:p>
                      <a:pPr marL="0" marR="0" lvl="0" indent="0" algn="r" defTabSz="914400" rtl="1" eaLnBrk="1" fontAlgn="auto" latinLnBrk="0" hangingPunct="1">
                        <a:lnSpc>
                          <a:spcPct val="110000"/>
                        </a:lnSpc>
                        <a:spcBef>
                          <a:spcPts val="110"/>
                        </a:spcBef>
                        <a:spcAft>
                          <a:spcPts val="110"/>
                        </a:spcAft>
                        <a:buClrTx/>
                        <a:buSzTx/>
                        <a:buFontTx/>
                        <a:buNone/>
                        <a:tabLst/>
                        <a:defRPr/>
                      </a:pPr>
                      <a:r>
                        <a:rPr lang="ar-EG" sz="2800" b="1" kern="1200">
                          <a:solidFill>
                            <a:schemeClr val="lt1"/>
                          </a:solidFill>
                          <a:effectLst/>
                          <a:latin typeface="Simplified Arabic" panose="02020603050405020304" pitchFamily="18" charset="-78"/>
                          <a:ea typeface="+mn-ea"/>
                          <a:cs typeface="Simplified Arabic" panose="02020603050405020304" pitchFamily="18" charset="-78"/>
                        </a:rPr>
                        <a:t>صحافة البيانات مكلفة وتستهلك الكثير من الوقت.</a:t>
                      </a:r>
                      <a:endParaRPr lang="en-US" sz="2800" b="1" kern="1200">
                        <a:solidFill>
                          <a:schemeClr val="lt1"/>
                        </a:solidFill>
                        <a:effectLst/>
                        <a:latin typeface="Simplified Arabic" panose="02020603050405020304" pitchFamily="18" charset="-78"/>
                        <a:ea typeface="+mn-ea"/>
                        <a:cs typeface="Simplified Arabic" panose="02020603050405020304" pitchFamily="18" charset="-78"/>
                      </a:endParaRPr>
                    </a:p>
                    <a:p>
                      <a:pPr marL="0" marR="0" lvl="0" indent="0" algn="r" defTabSz="914400" rtl="1" eaLnBrk="1" fontAlgn="auto" latinLnBrk="0" hangingPunct="1">
                        <a:lnSpc>
                          <a:spcPct val="110000"/>
                        </a:lnSpc>
                        <a:spcBef>
                          <a:spcPts val="110"/>
                        </a:spcBef>
                        <a:spcAft>
                          <a:spcPts val="110"/>
                        </a:spcAft>
                        <a:buClrTx/>
                        <a:buSzTx/>
                        <a:buFontTx/>
                        <a:buNone/>
                        <a:tabLst/>
                        <a:defRPr/>
                      </a:pPr>
                      <a:endParaRPr lang="en-US" sz="2200" b="1" kern="1200">
                        <a:solidFill>
                          <a:schemeClr val="lt1"/>
                        </a:solidFill>
                        <a:effectLst/>
                        <a:latin typeface="Simplified Arabic" panose="02020603050405020304" pitchFamily="18" charset="-78"/>
                        <a:ea typeface="+mn-ea"/>
                        <a:cs typeface="Simplified Arabic" panose="02020603050405020304" pitchFamily="18" charset="-78"/>
                      </a:endParaRPr>
                    </a:p>
                  </a:txBody>
                  <a:tcPr marL="68580" marR="68580" marT="0" marB="0"/>
                </a:tc>
                <a:tc>
                  <a:txBody>
                    <a:bodyPr/>
                    <a:lstStyle/>
                    <a:p>
                      <a:pPr marL="0" marR="0" lvl="0" indent="0" algn="just" defTabSz="914400" rtl="1" eaLnBrk="1" fontAlgn="auto" latinLnBrk="0" hangingPunct="1">
                        <a:lnSpc>
                          <a:spcPct val="110000"/>
                        </a:lnSpc>
                        <a:spcBef>
                          <a:spcPts val="110"/>
                        </a:spcBef>
                        <a:spcAft>
                          <a:spcPts val="110"/>
                        </a:spcAft>
                        <a:buClrTx/>
                        <a:buSzTx/>
                        <a:buFontTx/>
                        <a:buNone/>
                        <a:tabLst/>
                        <a:defRPr/>
                      </a:pPr>
                      <a:r>
                        <a:rPr lang="ar-EG" sz="2800" b="1" kern="1200">
                          <a:solidFill>
                            <a:schemeClr val="dk1"/>
                          </a:solidFill>
                          <a:effectLst/>
                          <a:latin typeface="Simplified Arabic" panose="02020603050405020304" pitchFamily="18" charset="-78"/>
                          <a:ea typeface="+mn-ea"/>
                          <a:cs typeface="Simplified Arabic" panose="02020603050405020304" pitchFamily="18" charset="-78"/>
                        </a:rPr>
                        <a:t>يتم إنتاج الكثير من المشاريع في صحافة البيانات باستخدام الهاتف المحمول وكاميرا وحاسوب، ‏صحيح أن بعض المشاريع الاستقصائية الطويلة المدى تتطلب الكثير من الوقت والمصادر، إلا أن هناك العديد من القصص اليومية التي تنتج في غرف الأخبار ولا تتطلب سوى تحليل البيانات وعرضها بالطريقة الأنسب.</a:t>
                      </a:r>
                      <a:endParaRPr lang="en-US" sz="2800" b="1" kern="1200">
                        <a:solidFill>
                          <a:schemeClr val="dk1"/>
                        </a:solidFill>
                        <a:effectLst/>
                        <a:latin typeface="Simplified Arabic" panose="02020603050405020304" pitchFamily="18" charset="-78"/>
                        <a:ea typeface="+mn-ea"/>
                        <a:cs typeface="Simplified Arabic" panose="02020603050405020304" pitchFamily="18" charset="-78"/>
                      </a:endParaRPr>
                    </a:p>
                  </a:txBody>
                  <a:tcPr marL="68580" marR="68580" marT="0" marB="0"/>
                </a:tc>
                <a:extLst>
                  <a:ext uri="{0D108BD9-81ED-4DB2-BD59-A6C34878D82A}">
                    <a16:rowId xmlns:a16="http://schemas.microsoft.com/office/drawing/2014/main" val="10002"/>
                  </a:ext>
                </a:extLst>
              </a:tr>
            </a:tbl>
          </a:graphicData>
        </a:graphic>
      </p:graphicFrame>
      <p:sp>
        <p:nvSpPr>
          <p:cNvPr id="2" name="Rectangle: Rounded Corners 33">
            <a:extLst>
              <a:ext uri="{FF2B5EF4-FFF2-40B4-BE49-F238E27FC236}">
                <a16:creationId xmlns:a16="http://schemas.microsoft.com/office/drawing/2014/main" id="{66ACEFE1-6208-FC4D-8538-042048BA7DC9}"/>
              </a:ext>
            </a:extLst>
          </p:cNvPr>
          <p:cNvSpPr txBox="1">
            <a:spLocks noGrp="1"/>
          </p:cNvSpPr>
          <p:nvPr>
            <p:ph type="title"/>
          </p:nvPr>
        </p:nvSpPr>
        <p:spPr>
          <a:xfrm>
            <a:off x="838200" y="285436"/>
            <a:ext cx="10515600" cy="93730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5400" b="1">
                <a:solidFill>
                  <a:schemeClr val="bg1"/>
                </a:solidFill>
                <a:latin typeface="Simplified Arabic" panose="02020603050405020304" pitchFamily="18" charset="-78"/>
                <a:cs typeface="Simplified Arabic" panose="02020603050405020304" pitchFamily="18" charset="-78"/>
              </a:rPr>
              <a:t>سادسًا: </a:t>
            </a:r>
            <a:r>
              <a:rPr lang="en-US" sz="5400" b="1">
                <a:solidFill>
                  <a:schemeClr val="bg1"/>
                </a:solidFill>
                <a:latin typeface="Simplified Arabic" panose="02020603050405020304" pitchFamily="18" charset="-78"/>
                <a:cs typeface="Simplified Arabic" panose="02020603050405020304" pitchFamily="18" charset="-78"/>
              </a:rPr>
              <a:t>5</a:t>
            </a:r>
            <a:r>
              <a:rPr lang="ar-EG" sz="5400" b="1">
                <a:solidFill>
                  <a:schemeClr val="bg1"/>
                </a:solidFill>
                <a:latin typeface="Simplified Arabic" panose="02020603050405020304" pitchFamily="18" charset="-78"/>
                <a:cs typeface="Simplified Arabic" panose="02020603050405020304" pitchFamily="18" charset="-78"/>
              </a:rPr>
              <a:t>أفكار مغلوطة عن صحافة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512785329"/>
      </p:ext>
    </p:extLst>
  </p:cSld>
  <p:clrMapOvr>
    <a:masterClrMapping/>
  </p:clrMapOvr>
  <mc:AlternateContent xmlns:mc="http://schemas.openxmlformats.org/markup-compatibility/2006" xmlns:p14="http://schemas.microsoft.com/office/powerpoint/2010/main">
    <mc:Choice Requires="p14">
      <p:transition spd="slow" p14:dur="2000" advTm="84550"/>
    </mc:Choice>
    <mc:Fallback xmlns="">
      <p:transition spd="slow" advTm="8455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365125"/>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4800" b="1">
                <a:solidFill>
                  <a:schemeClr val="bg1"/>
                </a:solidFill>
                <a:latin typeface="Simplified Arabic" panose="02020603050405020304" pitchFamily="18" charset="-78"/>
                <a:cs typeface="Simplified Arabic" panose="02020603050405020304" pitchFamily="18" charset="-78"/>
              </a:rPr>
              <a:t>ملخص المحاضرة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CD982B9C-0015-8946-B148-19429810BB0B}"/>
              </a:ext>
            </a:extLst>
          </p:cNvPr>
          <p:cNvSpPr txBox="1"/>
          <p:nvPr/>
        </p:nvSpPr>
        <p:spPr>
          <a:xfrm>
            <a:off x="3329602" y="1537305"/>
            <a:ext cx="7898159" cy="4554067"/>
          </a:xfrm>
          <a:prstGeom prst="rect">
            <a:avLst/>
          </a:prstGeom>
          <a:noFill/>
        </p:spPr>
        <p:txBody>
          <a:bodyPr wrap="square" rtlCol="0">
            <a:spAutoFit/>
          </a:bodyPr>
          <a:lstStyle/>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أولًا: أنواع البيانات. </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ثانيًا:</a:t>
            </a:r>
            <a:r>
              <a:rPr lang="en-US" sz="3600" b="1">
                <a:latin typeface="Simplified Arabic" panose="02020603050405020304" pitchFamily="18" charset="-78"/>
                <a:cs typeface="Simplified Arabic" panose="02020603050405020304" pitchFamily="18" charset="-78"/>
              </a:rPr>
              <a:t> </a:t>
            </a:r>
            <a:r>
              <a:rPr lang="ar-EG" sz="3600" b="1">
                <a:latin typeface="Simplified Arabic" panose="02020603050405020304" pitchFamily="18" charset="-78"/>
                <a:cs typeface="Simplified Arabic" panose="02020603050405020304" pitchFamily="18" charset="-78"/>
              </a:rPr>
              <a:t>مصادرالبيانات الصحفية. </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‏ثالثًا:</a:t>
            </a:r>
            <a:r>
              <a:rPr lang="en-US" sz="3600" b="1">
                <a:latin typeface="Simplified Arabic" panose="02020603050405020304" pitchFamily="18" charset="-78"/>
                <a:cs typeface="Simplified Arabic" panose="02020603050405020304" pitchFamily="18" charset="-78"/>
              </a:rPr>
              <a:t> </a:t>
            </a:r>
            <a:r>
              <a:rPr lang="ar-EG" sz="3600" b="1">
                <a:latin typeface="Simplified Arabic" panose="02020603050405020304" pitchFamily="18" charset="-78"/>
                <a:cs typeface="Simplified Arabic" panose="02020603050405020304" pitchFamily="18" charset="-78"/>
              </a:rPr>
              <a:t>صيغ البيانات.</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رابعًا: إنشاء قواعد البيانات.</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خامسًا: طرق تقديم صحافة</a:t>
            </a:r>
            <a:r>
              <a:rPr lang="en-US" sz="3600" b="1">
                <a:latin typeface="Simplified Arabic" panose="02020603050405020304" pitchFamily="18" charset="-78"/>
                <a:cs typeface="Simplified Arabic" panose="02020603050405020304" pitchFamily="18" charset="-78"/>
              </a:rPr>
              <a:t> </a:t>
            </a:r>
            <a:r>
              <a:rPr lang="ar-EG" sz="3600" b="1">
                <a:latin typeface="Simplified Arabic" panose="02020603050405020304" pitchFamily="18" charset="-78"/>
                <a:cs typeface="Simplified Arabic" panose="02020603050405020304" pitchFamily="18" charset="-78"/>
              </a:rPr>
              <a:t>البيانات في غرف الأخبار.</a:t>
            </a:r>
          </a:p>
          <a:p>
            <a:pPr algn="just" rtl="1">
              <a:lnSpc>
                <a:spcPct val="110000"/>
              </a:lnSpc>
              <a:spcBef>
                <a:spcPts val="110"/>
              </a:spcBef>
              <a:spcAft>
                <a:spcPts val="110"/>
              </a:spcAft>
            </a:pPr>
            <a:r>
              <a:rPr lang="ar-EG" sz="3600" b="1">
                <a:latin typeface="Simplified Arabic" panose="02020603050405020304" pitchFamily="18" charset="-78"/>
                <a:cs typeface="Simplified Arabic" panose="02020603050405020304" pitchFamily="18" charset="-78"/>
              </a:rPr>
              <a:t>سادسًا:</a:t>
            </a:r>
            <a:r>
              <a:rPr lang="en-US" sz="3600" b="1">
                <a:latin typeface="Simplified Arabic" panose="02020603050405020304" pitchFamily="18" charset="-78"/>
                <a:cs typeface="Simplified Arabic" panose="02020603050405020304" pitchFamily="18" charset="-78"/>
              </a:rPr>
              <a:t>5</a:t>
            </a:r>
            <a:r>
              <a:rPr lang="ar-EG" sz="3600" b="1">
                <a:latin typeface="Simplified Arabic" panose="02020603050405020304" pitchFamily="18" charset="-78"/>
                <a:cs typeface="Simplified Arabic" panose="02020603050405020304" pitchFamily="18" charset="-78"/>
              </a:rPr>
              <a:t>أفكار مغلوطة عن صحافة البيانات.</a:t>
            </a:r>
            <a:endParaRPr lang="en-US" sz="36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117071"/>
    </mc:Choice>
    <mc:Fallback xmlns="">
      <p:transition spd="slow" advTm="11707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0182"/>
    </mc:Choice>
    <mc:Fallback xmlns="">
      <p:transition spd="slow" advTm="301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customXml/itemProps3.xml><?xml version="1.0" encoding="utf-8"?>
<ds:datastoreItem xmlns:ds="http://schemas.openxmlformats.org/officeDocument/2006/customXml" ds:itemID="{489F4AC0-7C1D-46FB-816B-8CA2FDDDC64E}"/>
</file>

<file path=docProps/app.xml><?xml version="1.0" encoding="utf-8"?>
<Properties xmlns="http://schemas.openxmlformats.org/officeDocument/2006/extended-properties" xmlns:vt="http://schemas.openxmlformats.org/officeDocument/2006/docPropsVTypes">
  <TotalTime>9980</TotalTime>
  <Words>3361</Words>
  <Application>Microsoft Office PowerPoint</Application>
  <PresentationFormat>Widescreen</PresentationFormat>
  <Paragraphs>239</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Simplified Arabic</vt:lpstr>
      <vt:lpstr>Times New Roman</vt:lpstr>
      <vt:lpstr>Wingdings</vt:lpstr>
      <vt:lpstr>Office Theme</vt:lpstr>
      <vt:lpstr>PowerPoint Presentation</vt:lpstr>
      <vt:lpstr>PowerPoint Presentation</vt:lpstr>
      <vt:lpstr>‏</vt:lpstr>
      <vt:lpstr>‏</vt:lpstr>
      <vt:lpstr>‏</vt:lpstr>
      <vt:lpstr>‏</vt:lpstr>
      <vt:lpstr>‏</vt:lpstr>
      <vt:lpstr>‏</vt:lpstr>
      <vt:lpstr>‏</vt:lpstr>
      <vt:lpstr>PowerPoint Presentation</vt:lpstr>
      <vt:lpstr>‏</vt:lpstr>
      <vt:lpstr>‏</vt:lpstr>
      <vt:lpstr>‏</vt:lpstr>
      <vt:lpstr>‏</vt:lpstr>
      <vt:lpstr>‏</vt:lpstr>
      <vt:lpstr>‏</vt:lpstr>
      <vt:lpstr>‏</vt:lpstr>
      <vt:lpstr>‏</vt:lpstr>
      <vt:lpstr>‏</vt:lpstr>
      <vt:lpstr>‏</vt:lpstr>
      <vt:lpstr>‏</vt:lpstr>
      <vt:lpstr>‏</vt:lpstr>
      <vt:lpstr>‏</vt:lpstr>
      <vt:lpst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سادسًا: 5أفكار مغلوطة عن صحافة البيانات</vt:lpstr>
      <vt:lpstr>سادسًا: 5أفكار مغلوطة عن صحافة البيانات</vt:lpstr>
      <vt:lpstr>سادسًا: 5أفكار مغلوطة عن صحافة البيانات</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998</cp:revision>
  <dcterms:created xsi:type="dcterms:W3CDTF">2023-04-29T09:08:00Z</dcterms:created>
  <dcterms:modified xsi:type="dcterms:W3CDTF">2026-09-22T00:26:11Z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