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2.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3.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76"/>
  </p:notesMasterIdLst>
  <p:sldIdLst>
    <p:sldId id="527" r:id="rId5"/>
    <p:sldId id="620" r:id="rId6"/>
    <p:sldId id="614" r:id="rId7"/>
    <p:sldId id="583" r:id="rId8"/>
    <p:sldId id="584" r:id="rId9"/>
    <p:sldId id="585" r:id="rId10"/>
    <p:sldId id="586" r:id="rId11"/>
    <p:sldId id="587" r:id="rId12"/>
    <p:sldId id="588" r:id="rId13"/>
    <p:sldId id="589" r:id="rId14"/>
    <p:sldId id="590" r:id="rId15"/>
    <p:sldId id="595" r:id="rId16"/>
    <p:sldId id="616" r:id="rId17"/>
    <p:sldId id="596" r:id="rId18"/>
    <p:sldId id="597" r:id="rId19"/>
    <p:sldId id="615" r:id="rId20"/>
    <p:sldId id="525" r:id="rId21"/>
    <p:sldId id="559" r:id="rId22"/>
    <p:sldId id="557" r:id="rId23"/>
    <p:sldId id="558" r:id="rId24"/>
    <p:sldId id="548" r:id="rId25"/>
    <p:sldId id="529" r:id="rId26"/>
    <p:sldId id="560" r:id="rId27"/>
    <p:sldId id="530" r:id="rId28"/>
    <p:sldId id="582" r:id="rId29"/>
    <p:sldId id="563" r:id="rId30"/>
    <p:sldId id="551" r:id="rId31"/>
    <p:sldId id="609" r:id="rId32"/>
    <p:sldId id="552" r:id="rId33"/>
    <p:sldId id="564" r:id="rId34"/>
    <p:sldId id="531" r:id="rId35"/>
    <p:sldId id="561" r:id="rId36"/>
    <p:sldId id="598" r:id="rId37"/>
    <p:sldId id="565" r:id="rId38"/>
    <p:sldId id="591" r:id="rId39"/>
    <p:sldId id="549" r:id="rId40"/>
    <p:sldId id="592" r:id="rId41"/>
    <p:sldId id="593" r:id="rId42"/>
    <p:sldId id="594" r:id="rId43"/>
    <p:sldId id="566" r:id="rId44"/>
    <p:sldId id="550" r:id="rId45"/>
    <p:sldId id="553" r:id="rId46"/>
    <p:sldId id="554" r:id="rId47"/>
    <p:sldId id="567" r:id="rId48"/>
    <p:sldId id="610" r:id="rId49"/>
    <p:sldId id="555" r:id="rId50"/>
    <p:sldId id="562" r:id="rId51"/>
    <p:sldId id="568" r:id="rId52"/>
    <p:sldId id="556" r:id="rId53"/>
    <p:sldId id="611" r:id="rId54"/>
    <p:sldId id="612" r:id="rId55"/>
    <p:sldId id="569" r:id="rId56"/>
    <p:sldId id="570" r:id="rId57"/>
    <p:sldId id="572" r:id="rId58"/>
    <p:sldId id="574" r:id="rId59"/>
    <p:sldId id="577" r:id="rId60"/>
    <p:sldId id="576" r:id="rId61"/>
    <p:sldId id="579" r:id="rId62"/>
    <p:sldId id="617" r:id="rId63"/>
    <p:sldId id="618" r:id="rId64"/>
    <p:sldId id="581" r:id="rId65"/>
    <p:sldId id="578" r:id="rId66"/>
    <p:sldId id="621" r:id="rId67"/>
    <p:sldId id="599" r:id="rId68"/>
    <p:sldId id="600" r:id="rId69"/>
    <p:sldId id="601" r:id="rId70"/>
    <p:sldId id="602" r:id="rId71"/>
    <p:sldId id="603" r:id="rId72"/>
    <p:sldId id="619" r:id="rId73"/>
    <p:sldId id="613" r:id="rId74"/>
    <p:sldId id="622"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7"/>
            <p14:sldId id="620"/>
            <p14:sldId id="614"/>
            <p14:sldId id="583"/>
            <p14:sldId id="584"/>
            <p14:sldId id="585"/>
            <p14:sldId id="586"/>
            <p14:sldId id="587"/>
            <p14:sldId id="588"/>
            <p14:sldId id="589"/>
            <p14:sldId id="590"/>
            <p14:sldId id="595"/>
            <p14:sldId id="616"/>
            <p14:sldId id="596"/>
            <p14:sldId id="597"/>
            <p14:sldId id="615"/>
            <p14:sldId id="525"/>
            <p14:sldId id="559"/>
            <p14:sldId id="557"/>
            <p14:sldId id="558"/>
            <p14:sldId id="548"/>
            <p14:sldId id="529"/>
            <p14:sldId id="560"/>
            <p14:sldId id="530"/>
            <p14:sldId id="582"/>
            <p14:sldId id="563"/>
            <p14:sldId id="551"/>
            <p14:sldId id="609"/>
            <p14:sldId id="552"/>
            <p14:sldId id="564"/>
            <p14:sldId id="531"/>
            <p14:sldId id="561"/>
            <p14:sldId id="598"/>
            <p14:sldId id="565"/>
            <p14:sldId id="591"/>
            <p14:sldId id="549"/>
            <p14:sldId id="592"/>
            <p14:sldId id="593"/>
            <p14:sldId id="594"/>
            <p14:sldId id="566"/>
            <p14:sldId id="550"/>
            <p14:sldId id="553"/>
            <p14:sldId id="554"/>
            <p14:sldId id="567"/>
            <p14:sldId id="610"/>
            <p14:sldId id="555"/>
            <p14:sldId id="562"/>
            <p14:sldId id="568"/>
            <p14:sldId id="556"/>
            <p14:sldId id="611"/>
            <p14:sldId id="612"/>
            <p14:sldId id="569"/>
            <p14:sldId id="570"/>
            <p14:sldId id="572"/>
            <p14:sldId id="574"/>
            <p14:sldId id="577"/>
            <p14:sldId id="576"/>
            <p14:sldId id="579"/>
            <p14:sldId id="617"/>
            <p14:sldId id="618"/>
            <p14:sldId id="581"/>
            <p14:sldId id="578"/>
            <p14:sldId id="621"/>
            <p14:sldId id="599"/>
            <p14:sldId id="600"/>
            <p14:sldId id="601"/>
            <p14:sldId id="602"/>
            <p14:sldId id="603"/>
            <p14:sldId id="619"/>
            <p14:sldId id="613"/>
            <p14:sldId id="62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86339" autoAdjust="0"/>
  </p:normalViewPr>
  <p:slideViewPr>
    <p:cSldViewPr snapToGrid="0">
      <p:cViewPr varScale="1">
        <p:scale>
          <a:sx n="55" d="100"/>
          <a:sy n="55" d="100"/>
        </p:scale>
        <p:origin x="1008" y="4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67182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152217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352936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496676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954321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736916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5485283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767575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43962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7334961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22764564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1236025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6018574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310428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29404713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907803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10"/>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338936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8.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5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5.png"/></Relationships>
</file>

<file path=ppt/slides/_rels/slide5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6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7.pn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49.png"/><Relationship Id="rId2" Type="http://schemas.openxmlformats.org/officeDocument/2006/relationships/slideLayout" Target="../slideLayouts/slideLayout1.xml"/><Relationship Id="rId1" Type="http://schemas.openxmlformats.org/officeDocument/2006/relationships/themeOverride" Target="../theme/themeOverride2.xml"/><Relationship Id="rId6" Type="http://schemas.openxmlformats.org/officeDocument/2006/relationships/image" Target="../media/image48.png"/><Relationship Id="rId5" Type="http://schemas.openxmlformats.org/officeDocument/2006/relationships/image" Target="../media/image4.png"/><Relationship Id="rId4" Type="http://schemas.openxmlformats.org/officeDocument/2006/relationships/image" Target="../media/image1.png"/></Relationships>
</file>

<file path=ppt/slides/_rels/slide6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4.png"/></Relationships>
</file>

<file path=ppt/slides/_rels/slide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hemeOverride" Target="../theme/themeOverride3.xml"/><Relationship Id="rId6" Type="http://schemas.openxmlformats.org/officeDocument/2006/relationships/image" Target="../media/image50.png"/><Relationship Id="rId5" Type="http://schemas.openxmlformats.org/officeDocument/2006/relationships/image" Target="../media/image4.png"/><Relationship Id="rId4" Type="http://schemas.openxmlformats.org/officeDocument/2006/relationships/image" Target="../media/image1.png"/></Relationships>
</file>

<file path=ppt/slides/_rels/slide6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6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2.png"/></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4.png"/></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7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86156" y="2882790"/>
            <a:ext cx="5580374" cy="707886"/>
          </a:xfrm>
          <a:prstGeom prst="rect">
            <a:avLst/>
          </a:prstGeom>
          <a:noFill/>
        </p:spPr>
        <p:txBody>
          <a:bodyPr wrap="none" rtlCol="0">
            <a:spAutoFit/>
          </a:bodyPr>
          <a:lstStyle/>
          <a:p>
            <a:pPr algn="ctr"/>
            <a:r>
              <a:rPr lang="ar-SA" sz="4000" dirty="0">
                <a:solidFill>
                  <a:srgbClr val="00AEEF"/>
                </a:solidFill>
                <a:latin typeface="Times New Roman"/>
                <a:cs typeface="Times New Roman"/>
              </a:rPr>
              <a:t>مقدمة إلى تحليل </a:t>
            </a:r>
            <a:r>
              <a:rPr lang="ar-EG" sz="4000" dirty="0">
                <a:solidFill>
                  <a:srgbClr val="00AEEF"/>
                </a:solidFill>
                <a:latin typeface="Times New Roman"/>
                <a:cs typeface="Times New Roman"/>
              </a:rPr>
              <a:t>ال</a:t>
            </a:r>
            <a:r>
              <a:rPr lang="ar-SA" sz="4000" dirty="0">
                <a:solidFill>
                  <a:srgbClr val="00AEEF"/>
                </a:solidFill>
                <a:latin typeface="Times New Roman"/>
                <a:cs typeface="Times New Roman"/>
              </a:rPr>
              <a:t>بيانات التسويق</a:t>
            </a:r>
            <a:r>
              <a:rPr lang="ar-EG" sz="4000" dirty="0">
                <a:solidFill>
                  <a:srgbClr val="00AEEF"/>
                </a:solidFill>
                <a:latin typeface="Times New Roman"/>
                <a:cs typeface="Times New Roman"/>
              </a:rPr>
              <a:t>ية</a:t>
            </a:r>
            <a:endParaRPr lang="en-US" sz="40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الاولى</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1913829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87321" y="1918299"/>
            <a:ext cx="5948248" cy="2246769"/>
          </a:xfrm>
          <a:prstGeom prst="rect">
            <a:avLst/>
          </a:prstGeom>
          <a:noFill/>
        </p:spPr>
        <p:txBody>
          <a:bodyPr wrap="square" rtlCol="0">
            <a:spAutoFit/>
          </a:bodyPr>
          <a:lstStyle/>
          <a:p>
            <a:pPr marL="285750" indent="-285750" algn="r" rtl="1">
              <a:buFont typeface="Arial" panose="020B0604020202020204" pitchFamily="34" charset="0"/>
              <a:buChar char="•"/>
            </a:pPr>
            <a:r>
              <a:rPr lang="ar-EG" sz="2800" b="1" dirty="0">
                <a:latin typeface="Alexandria" charset="0"/>
              </a:rPr>
              <a:t>في المحاضرة السابقة </a:t>
            </a:r>
            <a:r>
              <a:rPr lang="ar-EG" sz="2800" dirty="0">
                <a:latin typeface="Alexandria" charset="0"/>
              </a:rPr>
              <a:t>:</a:t>
            </a:r>
          </a:p>
          <a:p>
            <a:pPr algn="r" rtl="1"/>
            <a:endParaRPr lang="ar-EG" sz="2800" dirty="0">
              <a:latin typeface="Alexandria" charset="0"/>
            </a:endParaRPr>
          </a:p>
          <a:p>
            <a:pPr marL="457200" indent="-457200" algn="r" rtl="1">
              <a:buFont typeface="Wingdings" panose="05000000000000000000" pitchFamily="2" charset="2"/>
              <a:buChar char="ü"/>
            </a:pPr>
            <a:r>
              <a:rPr lang="ar-EG" sz="2800" dirty="0">
                <a:latin typeface="Alexandria" charset="0"/>
              </a:rPr>
              <a:t>توصيف المقرر وأهدافة.</a:t>
            </a:r>
          </a:p>
          <a:p>
            <a:pPr marL="457200" indent="-457200" algn="r" rtl="1">
              <a:buFont typeface="Wingdings" panose="05000000000000000000" pitchFamily="2" charset="2"/>
              <a:buChar char="ü"/>
            </a:pPr>
            <a:r>
              <a:rPr lang="ar-EG" sz="2800" dirty="0">
                <a:latin typeface="Alexandria" charset="0"/>
              </a:rPr>
              <a:t>مفهوم تحليل</a:t>
            </a:r>
            <a:r>
              <a:rPr lang="ar-JO" sz="2800" dirty="0">
                <a:latin typeface="Alexandria" charset="0"/>
              </a:rPr>
              <a:t>ات</a:t>
            </a:r>
            <a:r>
              <a:rPr lang="ar-EG" sz="2800" dirty="0">
                <a:latin typeface="Alexandria" charset="0"/>
              </a:rPr>
              <a:t> التسويق وأدواته. </a:t>
            </a:r>
          </a:p>
          <a:p>
            <a:pPr marL="457200" indent="-457200" algn="r" rtl="1">
              <a:buFont typeface="Wingdings" panose="05000000000000000000" pitchFamily="2" charset="2"/>
              <a:buChar char="ü"/>
            </a:pPr>
            <a:r>
              <a:rPr lang="ar-EG" sz="2800" dirty="0">
                <a:latin typeface="Alexandria" charset="0"/>
              </a:rPr>
              <a:t>المكانة الاكاديمية لتحليلات التسويق وأهميتها</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1593352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69370" y="1242769"/>
            <a:ext cx="7028118" cy="3970318"/>
          </a:xfrm>
          <a:prstGeom prst="rect">
            <a:avLst/>
          </a:prstGeom>
          <a:noFill/>
        </p:spPr>
        <p:txBody>
          <a:bodyPr wrap="square" rtlCol="0">
            <a:spAutoFit/>
          </a:bodyPr>
          <a:lstStyle/>
          <a:p>
            <a:pPr marL="285750" indent="-285750" algn="r" rtl="1">
              <a:buFont typeface="Arial" panose="020B0604020202020204" pitchFamily="34" charset="0"/>
              <a:buChar char="•"/>
            </a:pPr>
            <a:r>
              <a:rPr lang="ar-EG" sz="2800" dirty="0">
                <a:latin typeface="Alexandria" charset="0"/>
              </a:rPr>
              <a:t>من أين تاتي بيانات التسويق ؟</a:t>
            </a:r>
            <a:endParaRPr lang="ar-SA" sz="2800" dirty="0">
              <a:latin typeface="Alexandria" charset="0"/>
            </a:endParaRPr>
          </a:p>
          <a:p>
            <a:pPr marL="285750" indent="-285750" algn="r" rtl="1">
              <a:buFont typeface="Arial" panose="020B0604020202020204" pitchFamily="34" charset="0"/>
              <a:buChar char="•"/>
            </a:pPr>
            <a:r>
              <a:rPr lang="ar-EG" sz="2800" dirty="0">
                <a:latin typeface="Alexandria" charset="0"/>
              </a:rPr>
              <a:t>مفهوم تحليل البيانات التسويقية</a:t>
            </a:r>
            <a:r>
              <a:rPr lang="ar-SA" sz="2800" dirty="0">
                <a:latin typeface="Alexandria" charset="0"/>
              </a:rPr>
              <a:t>. </a:t>
            </a:r>
          </a:p>
          <a:p>
            <a:pPr marL="285750" indent="-285750" algn="r" rtl="1">
              <a:buFont typeface="Arial" panose="020B0604020202020204" pitchFamily="34" charset="0"/>
              <a:buChar char="•"/>
            </a:pPr>
            <a:r>
              <a:rPr lang="ar-EG" sz="2800" dirty="0">
                <a:latin typeface="Alexandria" charset="0"/>
              </a:rPr>
              <a:t>دور وأهمية وفوائد تحليل البيانات التسويقية </a:t>
            </a:r>
            <a:r>
              <a:rPr lang="ar-SA" sz="2800" dirty="0">
                <a:latin typeface="Alexandria" charset="0"/>
              </a:rPr>
              <a:t>. </a:t>
            </a:r>
          </a:p>
          <a:p>
            <a:pPr marL="285750" indent="-285750" algn="r" rtl="1">
              <a:buFont typeface="Arial" panose="020B0604020202020204" pitchFamily="34" charset="0"/>
              <a:buChar char="•"/>
            </a:pPr>
            <a:r>
              <a:rPr lang="ar-EG" sz="2800" dirty="0">
                <a:latin typeface="Alexandria" charset="0"/>
              </a:rPr>
              <a:t>كيف يمكن تحليل البيانات التسويقية؟</a:t>
            </a:r>
            <a:endParaRPr lang="ar-SA" sz="2800" dirty="0">
              <a:latin typeface="Alexandria" charset="0"/>
            </a:endParaRPr>
          </a:p>
          <a:p>
            <a:pPr marL="285750" indent="-285750" algn="r" rtl="1">
              <a:buFont typeface="Arial" panose="020B0604020202020204" pitchFamily="34" charset="0"/>
              <a:buChar char="•"/>
            </a:pPr>
            <a:r>
              <a:rPr lang="ar-EG" sz="2800" dirty="0">
                <a:latin typeface="Alexandria" charset="0"/>
              </a:rPr>
              <a:t>تحديات تحليل البيانات التسويقية </a:t>
            </a:r>
            <a:r>
              <a:rPr lang="ar-SA" sz="2800" dirty="0">
                <a:latin typeface="Alexandria" charset="0"/>
              </a:rPr>
              <a:t>. </a:t>
            </a:r>
          </a:p>
          <a:p>
            <a:pPr marL="285750" indent="-285750" algn="r" rtl="1">
              <a:buFont typeface="Arial" panose="020B0604020202020204" pitchFamily="34" charset="0"/>
              <a:buChar char="•"/>
            </a:pPr>
            <a:r>
              <a:rPr lang="ar-EG" sz="2800" dirty="0">
                <a:latin typeface="Alexandria" charset="0"/>
              </a:rPr>
              <a:t>تفسير رؤى تحليل البيانات التسويقية</a:t>
            </a:r>
            <a:r>
              <a:rPr lang="ar-SA" sz="2800" dirty="0">
                <a:latin typeface="Alexandria" charset="0"/>
              </a:rPr>
              <a:t>. </a:t>
            </a:r>
          </a:p>
          <a:p>
            <a:pPr marL="285750" indent="-285750" algn="r" rtl="1">
              <a:buFont typeface="Arial" panose="020B0604020202020204" pitchFamily="34" charset="0"/>
              <a:buChar char="•"/>
            </a:pPr>
            <a:r>
              <a:rPr lang="ar-EG" sz="2800" dirty="0">
                <a:latin typeface="Alexandria" charset="0"/>
              </a:rPr>
              <a:t>كيف تبدأ عملية تحليل البيانات التسويقية</a:t>
            </a:r>
            <a:r>
              <a:rPr lang="ar-SA" sz="2800" dirty="0">
                <a:latin typeface="Alexandria" charset="0"/>
              </a:rPr>
              <a:t>.</a:t>
            </a:r>
            <a:endParaRPr lang="ar-EG" sz="2800" dirty="0">
              <a:latin typeface="Alexandria" charset="0"/>
            </a:endParaRPr>
          </a:p>
          <a:p>
            <a:pPr marL="285750" indent="-285750" algn="r" rtl="1">
              <a:buFont typeface="Arial" panose="020B0604020202020204" pitchFamily="34" charset="0"/>
              <a:buChar char="•"/>
            </a:pPr>
            <a:r>
              <a:rPr lang="ar-EG" sz="2800" dirty="0">
                <a:latin typeface="Alexandria" charset="0"/>
              </a:rPr>
              <a:t>حالات استخدام تحليل البيانات التسويقية.</a:t>
            </a:r>
            <a:r>
              <a:rPr lang="ar-SA" sz="2800" dirty="0">
                <a:latin typeface="Alexandria" charset="0"/>
              </a:rPr>
              <a:t> </a:t>
            </a:r>
          </a:p>
          <a:p>
            <a:pPr marL="285750" indent="-285750" algn="r" rtl="1">
              <a:buFont typeface="Arial" panose="020B0604020202020204" pitchFamily="34" charset="0"/>
              <a:buChar char="•"/>
            </a:pPr>
            <a:r>
              <a:rPr lang="ar-SA" sz="2800"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1714167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81061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3453897" y="2287670"/>
            <a:ext cx="6894063" cy="3416320"/>
          </a:xfrm>
          <a:prstGeom prst="rect">
            <a:avLst/>
          </a:prstGeom>
          <a:noFill/>
        </p:spPr>
        <p:txBody>
          <a:bodyPr wrap="square" rtlCol="0">
            <a:spAutoFit/>
          </a:bodyPr>
          <a:lstStyle/>
          <a:p>
            <a:pPr algn="just" rtl="1"/>
            <a:r>
              <a:rPr lang="ar-EG" sz="2400" dirty="0">
                <a:latin typeface="+mj-lt"/>
                <a:cs typeface="Calibri" panose="020F0502020204030204" pitchFamily="34" charset="0"/>
              </a:rPr>
              <a:t>	 يتم جمع هذه</a:t>
            </a:r>
            <a:r>
              <a:rPr lang="ar-EG" sz="2400" b="1" dirty="0">
                <a:latin typeface="+mj-lt"/>
                <a:cs typeface="Calibri" panose="020F0502020204030204" pitchFamily="34" charset="0"/>
              </a:rPr>
              <a:t> البيانات </a:t>
            </a:r>
            <a:r>
              <a:rPr lang="ar-EG" sz="2400" dirty="0">
                <a:latin typeface="+mj-lt"/>
                <a:cs typeface="Calibri" panose="020F0502020204030204" pitchFamily="34" charset="0"/>
              </a:rPr>
              <a:t>عادةً من مصادر مختلفة، بما في ذلك </a:t>
            </a:r>
            <a:r>
              <a:rPr lang="ar-EG" sz="2400" b="1" dirty="0">
                <a:latin typeface="+mj-lt"/>
                <a:cs typeface="Calibri" panose="020F0502020204030204" pitchFamily="34" charset="0"/>
              </a:rPr>
              <a:t>مواقع الويب </a:t>
            </a:r>
            <a:r>
              <a:rPr lang="ar-EG" sz="2400" b="1" u="sng" dirty="0">
                <a:latin typeface="+mj-lt"/>
                <a:cs typeface="Calibri" panose="020F0502020204030204" pitchFamily="34" charset="0"/>
              </a:rPr>
              <a:t>وتطبيقات الدردشة </a:t>
            </a:r>
            <a:r>
              <a:rPr lang="ar-EG" sz="2400" dirty="0">
                <a:latin typeface="+mj-lt"/>
                <a:cs typeface="Calibri" panose="020F0502020204030204" pitchFamily="34" charset="0"/>
              </a:rPr>
              <a:t>ومنصا</a:t>
            </a:r>
            <a:r>
              <a:rPr lang="ar-EG" sz="2400" b="1" u="sng" dirty="0">
                <a:latin typeface="+mj-lt"/>
                <a:cs typeface="Calibri" panose="020F0502020204030204" pitchFamily="34" charset="0"/>
              </a:rPr>
              <a:t>ت الوسائط الاجتماعية</a:t>
            </a:r>
            <a:r>
              <a:rPr lang="ar-EG" sz="2400" dirty="0">
                <a:latin typeface="+mj-lt"/>
                <a:cs typeface="Calibri" panose="020F0502020204030204" pitchFamily="34" charset="0"/>
              </a:rPr>
              <a:t> </a:t>
            </a:r>
            <a:r>
              <a:rPr lang="ar-EG" sz="2400" b="1" u="sng" dirty="0">
                <a:latin typeface="+mj-lt"/>
                <a:cs typeface="Calibri" panose="020F0502020204030204" pitchFamily="34" charset="0"/>
              </a:rPr>
              <a:t>واستطلاعات العملاء وسجلات المبيعات</a:t>
            </a:r>
            <a:r>
              <a:rPr lang="ar-EG" sz="2400" dirty="0">
                <a:latin typeface="+mj-lt"/>
                <a:cs typeface="Calibri" panose="020F0502020204030204" pitchFamily="34" charset="0"/>
              </a:rPr>
              <a:t>.</a:t>
            </a:r>
          </a:p>
          <a:p>
            <a:pPr algn="just" rtl="1"/>
            <a:r>
              <a:rPr lang="ar-EG" sz="2400" dirty="0">
                <a:latin typeface="+mj-lt"/>
                <a:cs typeface="Calibri" panose="020F0502020204030204" pitchFamily="34" charset="0"/>
              </a:rPr>
              <a:t> هناك </a:t>
            </a:r>
            <a:r>
              <a:rPr lang="ar-EG" sz="2400" b="1" dirty="0">
                <a:latin typeface="+mj-lt"/>
                <a:cs typeface="Calibri" panose="020F0502020204030204" pitchFamily="34" charset="0"/>
              </a:rPr>
              <a:t>ثلاثة أنواع من بيانات التسويق</a:t>
            </a:r>
            <a:r>
              <a:rPr lang="ar-EG" sz="2400" dirty="0">
                <a:latin typeface="+mj-lt"/>
                <a:cs typeface="Calibri" panose="020F0502020204030204" pitchFamily="34" charset="0"/>
              </a:rPr>
              <a:t>: بيانات </a:t>
            </a:r>
            <a:r>
              <a:rPr lang="ar-EG" sz="2400" b="1" u="sng" dirty="0">
                <a:latin typeface="+mj-lt"/>
                <a:cs typeface="Calibri" panose="020F0502020204030204" pitchFamily="34" charset="0"/>
              </a:rPr>
              <a:t>الطرف الأول</a:t>
            </a:r>
            <a:r>
              <a:rPr lang="ar-EG" sz="2400" dirty="0">
                <a:latin typeface="+mj-lt"/>
                <a:cs typeface="Calibri" panose="020F0502020204030204" pitchFamily="34" charset="0"/>
              </a:rPr>
              <a:t>، بيانات </a:t>
            </a:r>
            <a:r>
              <a:rPr lang="ar-EG" sz="2400" b="1" u="sng" dirty="0">
                <a:latin typeface="+mj-lt"/>
                <a:cs typeface="Calibri" panose="020F0502020204030204" pitchFamily="34" charset="0"/>
              </a:rPr>
              <a:t>الطرف الثاني</a:t>
            </a:r>
            <a:r>
              <a:rPr lang="ar-EG" sz="2400" dirty="0">
                <a:latin typeface="+mj-lt"/>
                <a:cs typeface="Calibri" panose="020F0502020204030204" pitchFamily="34" charset="0"/>
              </a:rPr>
              <a:t>، وبيانات </a:t>
            </a:r>
            <a:r>
              <a:rPr lang="ar-EG" sz="2400" b="1" u="sng" dirty="0">
                <a:latin typeface="+mj-lt"/>
                <a:cs typeface="Calibri" panose="020F0502020204030204" pitchFamily="34" charset="0"/>
              </a:rPr>
              <a:t>الطرف الثالث</a:t>
            </a:r>
            <a:r>
              <a:rPr lang="ar-EG" sz="2400" b="1" dirty="0">
                <a:latin typeface="+mj-lt"/>
                <a:cs typeface="Calibri" panose="020F0502020204030204" pitchFamily="34" charset="0"/>
              </a:rPr>
              <a:t>.</a:t>
            </a:r>
          </a:p>
          <a:p>
            <a:pPr algn="just" rtl="1"/>
            <a:r>
              <a:rPr lang="ar-EG" sz="2400" b="1" dirty="0">
                <a:latin typeface="+mj-lt"/>
                <a:cs typeface="Calibri" panose="020F0502020204030204" pitchFamily="34" charset="0"/>
              </a:rPr>
              <a:t>الطرف الأول </a:t>
            </a:r>
            <a:r>
              <a:rPr lang="ar-EG" sz="2400" dirty="0">
                <a:latin typeface="+mj-lt"/>
                <a:cs typeface="Calibri" panose="020F0502020204030204" pitchFamily="34" charset="0"/>
              </a:rPr>
              <a:t>: يتم جمع بيانات الطرف الأول </a:t>
            </a:r>
            <a:r>
              <a:rPr lang="ar-EG" sz="2400" b="1" u="sng" dirty="0">
                <a:latin typeface="+mj-lt"/>
                <a:cs typeface="Calibri" panose="020F0502020204030204" pitchFamily="34" charset="0"/>
              </a:rPr>
              <a:t>مباشرة من المستخدمين</a:t>
            </a:r>
            <a:r>
              <a:rPr lang="ar-EG" sz="2400" dirty="0">
                <a:latin typeface="+mj-lt"/>
                <a:cs typeface="Calibri" panose="020F0502020204030204" pitchFamily="34" charset="0"/>
              </a:rPr>
              <a:t> من قبل مؤسستك </a:t>
            </a:r>
            <a:r>
              <a:rPr lang="ar-EG" sz="2400" dirty="0">
                <a:cs typeface="Calibri" panose="020F0502020204030204" pitchFamily="34" charset="0"/>
              </a:rPr>
              <a:t>، </a:t>
            </a:r>
            <a:r>
              <a:rPr lang="ar-EG" sz="2400" dirty="0">
                <a:latin typeface="+mj-lt"/>
                <a:cs typeface="Calibri" panose="020F0502020204030204" pitchFamily="34" charset="0"/>
              </a:rPr>
              <a:t>وهي تعتبر أكثر أنواع البيانات </a:t>
            </a:r>
            <a:r>
              <a:rPr lang="ar-EG" sz="2400" b="1" u="sng" dirty="0">
                <a:latin typeface="+mj-lt"/>
                <a:cs typeface="Calibri" panose="020F0502020204030204" pitchFamily="34" charset="0"/>
              </a:rPr>
              <a:t>قيمة</a:t>
            </a:r>
            <a:r>
              <a:rPr lang="ar-EG" sz="2400" dirty="0">
                <a:latin typeface="+mj-lt"/>
                <a:cs typeface="Calibri" panose="020F0502020204030204" pitchFamily="34" charset="0"/>
              </a:rPr>
              <a:t> لأنك </a:t>
            </a:r>
            <a:r>
              <a:rPr lang="ar-EG" sz="2400" u="sng" dirty="0">
                <a:latin typeface="+mj-lt"/>
                <a:cs typeface="Calibri" panose="020F0502020204030204" pitchFamily="34" charset="0"/>
              </a:rPr>
              <a:t>تتلقى معلومات حول كيفية تصرف جمهورك وتفكيره وشعوره</a:t>
            </a:r>
            <a:r>
              <a:rPr lang="ar-EG" sz="2400" dirty="0">
                <a:latin typeface="+mj-lt"/>
              </a:rPr>
              <a:t>.</a:t>
            </a:r>
          </a:p>
          <a:p>
            <a:pPr lvl="0" algn="r" rtl="1"/>
            <a:endParaRPr lang="en-MY" sz="2400" dirty="0"/>
          </a:p>
        </p:txBody>
      </p:sp>
      <p:pic>
        <p:nvPicPr>
          <p:cNvPr id="2" name="Picture 1"/>
          <p:cNvPicPr>
            <a:picLocks noChangeAspect="1"/>
          </p:cNvPicPr>
          <p:nvPr/>
        </p:nvPicPr>
        <p:blipFill>
          <a:blip r:embed="rId3"/>
          <a:stretch>
            <a:fillRect/>
          </a:stretch>
        </p:blipFill>
        <p:spPr>
          <a:xfrm>
            <a:off x="1248379" y="2802454"/>
            <a:ext cx="2193245" cy="1523015"/>
          </a:xfrm>
          <a:prstGeom prst="rect">
            <a:avLst/>
          </a:prstGeom>
        </p:spPr>
      </p:pic>
    </p:spTree>
    <p:extLst>
      <p:ext uri="{BB962C8B-B14F-4D97-AF65-F5344CB8AC3E}">
        <p14:creationId xmlns:p14="http://schemas.microsoft.com/office/powerpoint/2010/main" val="7356672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8"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89199" y="1755158"/>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1569719" y="2247029"/>
            <a:ext cx="6024417" cy="3200876"/>
          </a:xfrm>
          <a:prstGeom prst="rect">
            <a:avLst/>
          </a:prstGeom>
          <a:noFill/>
        </p:spPr>
        <p:txBody>
          <a:bodyPr wrap="square" rtlCol="0">
            <a:spAutoFit/>
          </a:bodyPr>
          <a:lstStyle/>
          <a:p>
            <a:pPr algn="just" rtl="1"/>
            <a:endParaRPr lang="ar-EG" sz="2400" dirty="0">
              <a:latin typeface="+mj-lt"/>
            </a:endParaRPr>
          </a:p>
          <a:p>
            <a:pPr algn="just" rtl="1"/>
            <a:r>
              <a:rPr lang="ar-EG" sz="2800" b="1" dirty="0">
                <a:latin typeface="+mj-lt"/>
                <a:cs typeface="Calibri" panose="020F0502020204030204" pitchFamily="34" charset="0"/>
              </a:rPr>
              <a:t>الطرف الثاني </a:t>
            </a:r>
            <a:r>
              <a:rPr lang="ar-EG" sz="2800" dirty="0">
                <a:latin typeface="+mj-lt"/>
                <a:cs typeface="Calibri" panose="020F0502020204030204" pitchFamily="34" charset="0"/>
              </a:rPr>
              <a:t>: بيانات الطرف الثاني هي البيانات التي </a:t>
            </a:r>
            <a:r>
              <a:rPr lang="ar-EG" sz="2800" b="1" u="sng" dirty="0">
                <a:latin typeface="+mj-lt"/>
                <a:cs typeface="Calibri" panose="020F0502020204030204" pitchFamily="34" charset="0"/>
              </a:rPr>
              <a:t>تشاركها مؤسسة أخرى حول عملائها </a:t>
            </a:r>
            <a:r>
              <a:rPr lang="ar-EG" sz="2800" dirty="0">
                <a:latin typeface="+mj-lt"/>
                <a:cs typeface="Calibri" panose="020F0502020204030204" pitchFamily="34" charset="0"/>
              </a:rPr>
              <a:t>(أو بيانات الطرف الأول). يمكن أن تكون مفيدة إذا كانت أنواع جمهورك متماثلة أو لها </a:t>
            </a:r>
            <a:r>
              <a:rPr lang="ar-EG" sz="2800" b="1" u="sng" dirty="0">
                <a:latin typeface="+mj-lt"/>
                <a:cs typeface="Calibri" panose="020F0502020204030204" pitchFamily="34" charset="0"/>
              </a:rPr>
              <a:t>ديموغرافية مماثلة</a:t>
            </a:r>
            <a:r>
              <a:rPr lang="ar-EG" sz="2800" dirty="0">
                <a:latin typeface="+mj-lt"/>
                <a:cs typeface="Calibri" panose="020F0502020204030204" pitchFamily="34" charset="0"/>
              </a:rPr>
              <a:t>، أو إذا كانت شركتك تدير </a:t>
            </a:r>
            <a:r>
              <a:rPr lang="ar-EG" sz="2800" b="1" dirty="0">
                <a:latin typeface="+mj-lt"/>
                <a:cs typeface="Calibri" panose="020F0502020204030204" pitchFamily="34" charset="0"/>
              </a:rPr>
              <a:t>حملة ترويجية معًا</a:t>
            </a:r>
            <a:r>
              <a:rPr lang="ar-EG" sz="2800" dirty="0">
                <a:latin typeface="+mj-lt"/>
                <a:cs typeface="Calibri" panose="020F0502020204030204" pitchFamily="34" charset="0"/>
              </a:rPr>
              <a:t>، أو إذا </a:t>
            </a:r>
            <a:r>
              <a:rPr lang="ar-EG" sz="2800" b="1" dirty="0">
                <a:latin typeface="+mj-lt"/>
                <a:cs typeface="Calibri" panose="020F0502020204030204" pitchFamily="34" charset="0"/>
              </a:rPr>
              <a:t>كانت لديك شراكة</a:t>
            </a:r>
            <a:r>
              <a:rPr lang="ar-EG" sz="2400" dirty="0">
                <a:latin typeface="+mj-lt"/>
              </a:rPr>
              <a:t>.</a:t>
            </a:r>
          </a:p>
          <a:p>
            <a:pPr lvl="0" algn="r" rtl="1"/>
            <a:endParaRPr lang="en-MY" sz="1000" dirty="0"/>
          </a:p>
        </p:txBody>
      </p:sp>
      <p:pic>
        <p:nvPicPr>
          <p:cNvPr id="2" name="Picture 1"/>
          <p:cNvPicPr>
            <a:picLocks noChangeAspect="1"/>
          </p:cNvPicPr>
          <p:nvPr/>
        </p:nvPicPr>
        <p:blipFill>
          <a:blip r:embed="rId4"/>
          <a:stretch>
            <a:fillRect/>
          </a:stretch>
        </p:blipFill>
        <p:spPr>
          <a:xfrm>
            <a:off x="8076974" y="2173312"/>
            <a:ext cx="2331946" cy="2781300"/>
          </a:xfrm>
          <a:prstGeom prst="rect">
            <a:avLst/>
          </a:prstGeom>
        </p:spPr>
      </p:pic>
    </p:spTree>
    <p:extLst>
      <p:ext uri="{BB962C8B-B14F-4D97-AF65-F5344CB8AC3E}">
        <p14:creationId xmlns:p14="http://schemas.microsoft.com/office/powerpoint/2010/main" val="8588416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65274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840173"/>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3414532" y="2158829"/>
            <a:ext cx="6581987" cy="3046988"/>
          </a:xfrm>
          <a:prstGeom prst="rect">
            <a:avLst/>
          </a:prstGeom>
          <a:noFill/>
        </p:spPr>
        <p:txBody>
          <a:bodyPr wrap="square" rtlCol="0">
            <a:spAutoFit/>
          </a:bodyPr>
          <a:lstStyle/>
          <a:p>
            <a:pPr algn="r" rtl="1"/>
            <a:endParaRPr lang="ar-EG" sz="2400" dirty="0">
              <a:latin typeface="+mj-lt"/>
              <a:cs typeface="Calibri" panose="020F0502020204030204" pitchFamily="34" charset="0"/>
            </a:endParaRPr>
          </a:p>
          <a:p>
            <a:pPr algn="r" rtl="1"/>
            <a:r>
              <a:rPr lang="ar-EG" sz="2400" b="1" dirty="0">
                <a:latin typeface="+mj-lt"/>
                <a:cs typeface="Calibri" panose="020F0502020204030204" pitchFamily="34" charset="0"/>
              </a:rPr>
              <a:t>الطرف الثالث </a:t>
            </a:r>
            <a:r>
              <a:rPr lang="ar-EG" sz="2400" dirty="0">
                <a:latin typeface="+mj-lt"/>
                <a:cs typeface="Calibri" panose="020F0502020204030204" pitchFamily="34" charset="0"/>
              </a:rPr>
              <a:t>: </a:t>
            </a:r>
            <a:r>
              <a:rPr lang="ar-EG" sz="2400" b="1" dirty="0">
                <a:latin typeface="+mj-lt"/>
                <a:cs typeface="Calibri" panose="020F0502020204030204" pitchFamily="34" charset="0"/>
              </a:rPr>
              <a:t>بيانات الطرف الثالث </a:t>
            </a:r>
            <a:r>
              <a:rPr lang="ar-EG" sz="2400" dirty="0">
                <a:latin typeface="+mj-lt"/>
                <a:cs typeface="Calibri" panose="020F0502020204030204" pitchFamily="34" charset="0"/>
              </a:rPr>
              <a:t>هي </a:t>
            </a:r>
            <a:r>
              <a:rPr lang="ar-EG" sz="2400" u="sng" dirty="0">
                <a:latin typeface="+mj-lt"/>
                <a:cs typeface="Calibri" panose="020F0502020204030204" pitchFamily="34" charset="0"/>
              </a:rPr>
              <a:t>البيانات التي تم جمعها واستئجارها أو بيعها من قبل مؤسسات ليس لديها اتصال بشركتك أو المستخدمين.</a:t>
            </a:r>
            <a:r>
              <a:rPr lang="ar-EG" sz="2400" dirty="0">
                <a:latin typeface="+mj-lt"/>
                <a:cs typeface="Calibri" panose="020F0502020204030204" pitchFamily="34" charset="0"/>
              </a:rPr>
              <a:t> على الرغم من جمعها بأحجام كبيرة ويمكنها توفير معلومات </a:t>
            </a:r>
            <a:r>
              <a:rPr lang="ar-EG" sz="2400" b="1" dirty="0">
                <a:latin typeface="+mj-lt"/>
                <a:cs typeface="Calibri" panose="020F0502020204030204" pitchFamily="34" charset="0"/>
              </a:rPr>
              <a:t>حول المستخدمين المشابهين لشركتك</a:t>
            </a:r>
            <a:r>
              <a:rPr lang="ar-EG" sz="2400" dirty="0">
                <a:latin typeface="+mj-lt"/>
                <a:cs typeface="Calibri" panose="020F0502020204030204" pitchFamily="34" charset="0"/>
              </a:rPr>
              <a:t>، إلا أن بيانات الطرف الثالث </a:t>
            </a:r>
            <a:r>
              <a:rPr lang="ar-EG" sz="2400" b="1" u="sng" dirty="0">
                <a:latin typeface="+mj-lt"/>
                <a:cs typeface="Calibri" panose="020F0502020204030204" pitchFamily="34" charset="0"/>
              </a:rPr>
              <a:t>ليست الأكثر موثوقية لأنها لا تأتي من عملائك </a:t>
            </a:r>
            <a:r>
              <a:rPr lang="ar-EG" sz="2400" dirty="0">
                <a:latin typeface="+mj-lt"/>
                <a:cs typeface="Calibri" panose="020F0502020204030204" pitchFamily="34" charset="0"/>
              </a:rPr>
              <a:t>أو مصدر موثوق به من جهة ثانية.</a:t>
            </a:r>
          </a:p>
          <a:p>
            <a:pPr lvl="0" algn="r" rtl="1"/>
            <a:endParaRPr lang="en-MY" sz="2400" dirty="0"/>
          </a:p>
        </p:txBody>
      </p:sp>
      <p:pic>
        <p:nvPicPr>
          <p:cNvPr id="2" name="Picture 1"/>
          <p:cNvPicPr>
            <a:picLocks noChangeAspect="1"/>
          </p:cNvPicPr>
          <p:nvPr/>
        </p:nvPicPr>
        <p:blipFill>
          <a:blip r:embed="rId3"/>
          <a:stretch>
            <a:fillRect/>
          </a:stretch>
        </p:blipFill>
        <p:spPr>
          <a:xfrm>
            <a:off x="1371947" y="2918724"/>
            <a:ext cx="2042585" cy="1527198"/>
          </a:xfrm>
          <a:prstGeom prst="rect">
            <a:avLst/>
          </a:prstGeom>
        </p:spPr>
      </p:pic>
    </p:spTree>
    <p:extLst>
      <p:ext uri="{BB962C8B-B14F-4D97-AF65-F5344CB8AC3E}">
        <p14:creationId xmlns:p14="http://schemas.microsoft.com/office/powerpoint/2010/main" val="1821302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37875" y="9675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607" y="1475565"/>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79155" y="1791755"/>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545790" y="1948653"/>
            <a:ext cx="5563630" cy="3046988"/>
          </a:xfrm>
          <a:prstGeom prst="rect">
            <a:avLst/>
          </a:prstGeom>
          <a:noFill/>
        </p:spPr>
        <p:txBody>
          <a:bodyPr wrap="square" rtlCol="0">
            <a:spAutoFit/>
          </a:bodyPr>
          <a:lstStyle/>
          <a:p>
            <a:pPr algn="r" rtl="1"/>
            <a:endParaRPr lang="ar-EG" sz="2400" dirty="0"/>
          </a:p>
          <a:p>
            <a:pPr algn="just" rtl="1"/>
            <a:r>
              <a:rPr lang="ar-EG" sz="2400" dirty="0">
                <a:latin typeface="+mj-lt"/>
                <a:cs typeface="Calibri" panose="020F0502020204030204" pitchFamily="34" charset="0"/>
              </a:rPr>
              <a:t>في حين أنه من المهم معرفة وجود مصادر خارجية وثانوية، فإن بيانات </a:t>
            </a:r>
            <a:r>
              <a:rPr lang="ar-EG" sz="2400" b="1" u="sng" dirty="0">
                <a:latin typeface="+mj-lt"/>
                <a:cs typeface="Calibri" panose="020F0502020204030204" pitchFamily="34" charset="0"/>
              </a:rPr>
              <a:t>الطرف الأول هي الأكثر موثوقية </a:t>
            </a:r>
            <a:r>
              <a:rPr lang="ar-EG" sz="2400" b="1" dirty="0">
                <a:latin typeface="+mj-lt"/>
                <a:cs typeface="Calibri" panose="020F0502020204030204" pitchFamily="34" charset="0"/>
              </a:rPr>
              <a:t>من بين المصادر الثلاثة لأنها تأتي مباشرة من عملائك وتتحدث عن سلوكياتهم ومعتقداتهم ومشاعرهم.</a:t>
            </a:r>
            <a:r>
              <a:rPr lang="ar-EG" sz="2400" b="1" u="sng" dirty="0">
                <a:latin typeface="+mj-lt"/>
                <a:cs typeface="Calibri" panose="020F0502020204030204" pitchFamily="34" charset="0"/>
              </a:rPr>
              <a:t> </a:t>
            </a:r>
            <a:r>
              <a:rPr lang="ar-EG" sz="2400" dirty="0">
                <a:latin typeface="+mj-lt"/>
                <a:cs typeface="Calibri" panose="020F0502020204030204" pitchFamily="34" charset="0"/>
              </a:rPr>
              <a:t>تأتي بيانات التسويق من مجموعة واسعة من </a:t>
            </a:r>
            <a:r>
              <a:rPr lang="ar-EG" sz="2400" b="1" u="sng" dirty="0">
                <a:latin typeface="+mj-lt"/>
                <a:cs typeface="Calibri" panose="020F0502020204030204" pitchFamily="34" charset="0"/>
              </a:rPr>
              <a:t>المصادر، سواء عبر الإنترنت أو دون الاتصال بالإنترنت. فيما يلي بعض المصادر الشائعة لبيانات التسويق:</a:t>
            </a:r>
            <a:endParaRPr lang="en-MY" sz="2400" b="1" u="sng" dirty="0">
              <a:latin typeface="+mj-lt"/>
              <a:cs typeface="Calibri" panose="020F0502020204030204" pitchFamily="34" charset="0"/>
            </a:endParaRPr>
          </a:p>
        </p:txBody>
      </p:sp>
      <p:pic>
        <p:nvPicPr>
          <p:cNvPr id="4" name="Picture 3"/>
          <p:cNvPicPr>
            <a:picLocks noChangeAspect="1"/>
          </p:cNvPicPr>
          <p:nvPr/>
        </p:nvPicPr>
        <p:blipFill>
          <a:blip r:embed="rId5"/>
          <a:stretch>
            <a:fillRect/>
          </a:stretch>
        </p:blipFill>
        <p:spPr>
          <a:xfrm>
            <a:off x="1810021" y="2051973"/>
            <a:ext cx="2400300" cy="2971800"/>
          </a:xfrm>
          <a:prstGeom prst="rect">
            <a:avLst/>
          </a:prstGeom>
        </p:spPr>
      </p:pic>
    </p:spTree>
    <p:extLst>
      <p:ext uri="{BB962C8B-B14F-4D97-AF65-F5344CB8AC3E}">
        <p14:creationId xmlns:p14="http://schemas.microsoft.com/office/powerpoint/2010/main" val="3635735718"/>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67530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022211" y="1849081"/>
            <a:ext cx="6187253" cy="3693319"/>
          </a:xfrm>
          <a:prstGeom prst="rect">
            <a:avLst/>
          </a:prstGeom>
          <a:noFill/>
        </p:spPr>
        <p:txBody>
          <a:bodyPr wrap="square" rtlCol="0">
            <a:spAutoFit/>
          </a:bodyPr>
          <a:lstStyle/>
          <a:p>
            <a:pPr algn="r" rtl="1"/>
            <a:endParaRPr lang="ar-EG" sz="2800" dirty="0">
              <a:solidFill>
                <a:srgbClr val="C00000"/>
              </a:solidFill>
              <a:latin typeface="Calibri" panose="020F0502020204030204" pitchFamily="34" charset="0"/>
              <a:cs typeface="Calibri" panose="020F0502020204030204" pitchFamily="34" charset="0"/>
            </a:endParaRPr>
          </a:p>
          <a:p>
            <a:pPr algn="just" rtl="1"/>
            <a:r>
              <a:rPr lang="ar-EG" sz="2400" dirty="0">
                <a:latin typeface="Calibri" panose="020F0502020204030204" pitchFamily="34" charset="0"/>
                <a:cs typeface="Calibri" panose="020F0502020204030204" pitchFamily="34" charset="0"/>
              </a:rPr>
              <a:t>هناك بعض الطرق لجمع بيانات الطرف الأول :</a:t>
            </a:r>
            <a:endParaRPr lang="ar-JO" sz="2400" dirty="0">
              <a:latin typeface="Calibri" panose="020F0502020204030204" pitchFamily="34" charset="0"/>
              <a:cs typeface="Calibri" panose="020F0502020204030204" pitchFamily="34" charset="0"/>
            </a:endParaRPr>
          </a:p>
          <a:p>
            <a:pPr algn="just" rtl="1"/>
            <a:endParaRPr lang="ar-EG" sz="1100" dirty="0">
              <a:latin typeface="Calibri" panose="020F0502020204030204" pitchFamily="34" charset="0"/>
              <a:cs typeface="Calibri" panose="020F0502020204030204" pitchFamily="34" charset="0"/>
            </a:endParaRPr>
          </a:p>
          <a:p>
            <a:pPr algn="just" rtl="1"/>
            <a:r>
              <a:rPr lang="ar-EG" sz="2400" dirty="0">
                <a:latin typeface="Calibri" panose="020F0502020204030204" pitchFamily="34" charset="0"/>
                <a:cs typeface="Calibri" panose="020F0502020204030204" pitchFamily="34" charset="0"/>
              </a:rPr>
              <a:t>1. </a:t>
            </a:r>
            <a:r>
              <a:rPr lang="ar-EG" sz="2400" b="1" dirty="0">
                <a:solidFill>
                  <a:srgbClr val="C00000"/>
                </a:solidFill>
                <a:latin typeface="Calibri" panose="020F0502020204030204" pitchFamily="34" charset="0"/>
                <a:cs typeface="Calibri" panose="020F0502020204030204" pitchFamily="34" charset="0"/>
              </a:rPr>
              <a:t>الاستطلاعات: </a:t>
            </a:r>
            <a:r>
              <a:rPr lang="ar-EG" sz="2400" dirty="0">
                <a:latin typeface="Calibri" panose="020F0502020204030204" pitchFamily="34" charset="0"/>
                <a:cs typeface="Calibri" panose="020F0502020204030204" pitchFamily="34" charset="0"/>
              </a:rPr>
              <a:t>إن استطلاع </a:t>
            </a:r>
            <a:r>
              <a:rPr lang="ar-EG" sz="2400" b="1" u="sng" dirty="0">
                <a:latin typeface="Calibri" panose="020F0502020204030204" pitchFamily="34" charset="0"/>
                <a:cs typeface="Calibri" panose="020F0502020204030204" pitchFamily="34" charset="0"/>
              </a:rPr>
              <a:t>آراء العملاء الحاليين والمحتملين</a:t>
            </a:r>
            <a:r>
              <a:rPr lang="ar-EG" sz="2400" dirty="0">
                <a:latin typeface="Calibri" panose="020F0502020204030204" pitchFamily="34" charset="0"/>
                <a:cs typeface="Calibri" panose="020F0502020204030204" pitchFamily="34" charset="0"/>
              </a:rPr>
              <a:t> هو وسيلة مباشرة لسؤالهم عن تجاربهم مع منتجك، وسبب شرائهم، وما يمكن تحسينه، وما إذا كانوا سيوصون بمنتجك لشخص آخر. يمكن أن تكون الاستطلاعات </a:t>
            </a:r>
            <a:r>
              <a:rPr lang="ar-EG" sz="2400" b="1" u="sng" dirty="0">
                <a:latin typeface="Calibri" panose="020F0502020204030204" pitchFamily="34" charset="0"/>
                <a:cs typeface="Calibri" panose="020F0502020204030204" pitchFamily="34" charset="0"/>
              </a:rPr>
              <a:t>أي شيء من المقابلات متعددة الأسئلة </a:t>
            </a:r>
            <a:r>
              <a:rPr lang="ar-EG" sz="2400" b="1" dirty="0">
                <a:latin typeface="Calibri" panose="020F0502020204030204" pitchFamily="34" charset="0"/>
                <a:cs typeface="Calibri" panose="020F0502020204030204" pitchFamily="34" charset="0"/>
              </a:rPr>
              <a:t>إلى نافذة منبثقة تطلب</a:t>
            </a:r>
            <a:r>
              <a:rPr lang="ar-EG" sz="2400" dirty="0">
                <a:latin typeface="Calibri" panose="020F0502020204030204" pitchFamily="34" charset="0"/>
                <a:cs typeface="Calibri" panose="020F0502020204030204" pitchFamily="34" charset="0"/>
              </a:rPr>
              <a:t> من المستخدم تقييم تجربته على موقع الويب الخاص بك.</a:t>
            </a:r>
            <a:endParaRPr lang="en-MY" sz="24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631241" y="2195951"/>
            <a:ext cx="1951423" cy="1368011"/>
          </a:xfrm>
          <a:prstGeom prst="rect">
            <a:avLst/>
          </a:prstGeom>
        </p:spPr>
      </p:pic>
      <p:pic>
        <p:nvPicPr>
          <p:cNvPr id="2" name="Picture 1"/>
          <p:cNvPicPr>
            <a:picLocks noChangeAspect="1"/>
          </p:cNvPicPr>
          <p:nvPr/>
        </p:nvPicPr>
        <p:blipFill>
          <a:blip r:embed="rId4"/>
          <a:stretch>
            <a:fillRect/>
          </a:stretch>
        </p:blipFill>
        <p:spPr>
          <a:xfrm>
            <a:off x="1631241" y="3678599"/>
            <a:ext cx="1951423" cy="1297162"/>
          </a:xfrm>
          <a:prstGeom prst="rect">
            <a:avLst/>
          </a:prstGeom>
        </p:spPr>
      </p:pic>
    </p:spTree>
    <p:extLst>
      <p:ext uri="{BB962C8B-B14F-4D97-AF65-F5344CB8AC3E}">
        <p14:creationId xmlns:p14="http://schemas.microsoft.com/office/powerpoint/2010/main" val="3531237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24663" y="108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496599" y="1663866"/>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3677044" y="1870147"/>
            <a:ext cx="6286210" cy="3639458"/>
          </a:xfrm>
          <a:prstGeom prst="rect">
            <a:avLst/>
          </a:prstGeom>
          <a:noFill/>
        </p:spPr>
        <p:txBody>
          <a:bodyPr wrap="square" rtlCol="0">
            <a:spAutoFit/>
          </a:bodyPr>
          <a:lstStyle/>
          <a:p>
            <a:pPr algn="r" rtl="1"/>
            <a:endParaRPr lang="ar-EG" sz="2800" b="1" dirty="0">
              <a:solidFill>
                <a:srgbClr val="C00000"/>
              </a:solidFill>
              <a:latin typeface="Calibri" panose="020F0502020204030204" pitchFamily="34" charset="0"/>
              <a:cs typeface="Calibri" panose="020F0502020204030204" pitchFamily="34" charset="0"/>
            </a:endParaRPr>
          </a:p>
          <a:p>
            <a:pPr algn="just" rtl="1"/>
            <a:r>
              <a:rPr lang="ar-EG" sz="2400" b="1" dirty="0">
                <a:latin typeface="Calibri" panose="020F0502020204030204" pitchFamily="34" charset="0"/>
                <a:cs typeface="Calibri" panose="020F0502020204030204" pitchFamily="34" charset="0"/>
              </a:rPr>
              <a:t>هناك بعض الطرق لجمع بيانات الطرف الأول :</a:t>
            </a:r>
            <a:endParaRPr lang="ar-JO" sz="2400" b="1" dirty="0">
              <a:latin typeface="Calibri" panose="020F0502020204030204" pitchFamily="34" charset="0"/>
              <a:cs typeface="Calibri" panose="020F0502020204030204" pitchFamily="34" charset="0"/>
            </a:endParaRPr>
          </a:p>
          <a:p>
            <a:pPr algn="just" rtl="1"/>
            <a:endParaRPr lang="ar-EG" sz="1050" b="1" dirty="0">
              <a:latin typeface="Calibri" panose="020F0502020204030204" pitchFamily="34" charset="0"/>
              <a:cs typeface="Calibri" panose="020F0502020204030204" pitchFamily="34" charset="0"/>
            </a:endParaRPr>
          </a:p>
          <a:p>
            <a:pPr algn="just" rtl="1"/>
            <a:r>
              <a:rPr lang="ar-EG" sz="2400" dirty="0">
                <a:solidFill>
                  <a:srgbClr val="C00000"/>
                </a:solidFill>
                <a:latin typeface="Calibri" panose="020F0502020204030204" pitchFamily="34" charset="0"/>
                <a:cs typeface="Calibri" panose="020F0502020204030204" pitchFamily="34" charset="0"/>
              </a:rPr>
              <a:t>2. اختبار أ/ب (</a:t>
            </a:r>
            <a:r>
              <a:rPr lang="en-MY" sz="2400" dirty="0">
                <a:solidFill>
                  <a:srgbClr val="C00000"/>
                </a:solidFill>
                <a:latin typeface="Calibri" panose="020F0502020204030204" pitchFamily="34" charset="0"/>
                <a:cs typeface="Calibri" panose="020F0502020204030204" pitchFamily="34" charset="0"/>
              </a:rPr>
              <a:t>A/B Testing</a:t>
            </a:r>
            <a:r>
              <a:rPr lang="ar-EG" sz="2400" dirty="0">
                <a:solidFill>
                  <a:srgbClr val="C00000"/>
                </a:solidFill>
                <a:latin typeface="Calibri" panose="020F0502020204030204" pitchFamily="34" charset="0"/>
                <a:cs typeface="Calibri" panose="020F0502020204030204" pitchFamily="34" charset="0"/>
              </a:rPr>
              <a:t> ):  </a:t>
            </a:r>
            <a:r>
              <a:rPr lang="ar-EG" sz="2400" dirty="0">
                <a:latin typeface="Calibri" panose="020F0502020204030204" pitchFamily="34" charset="0"/>
                <a:cs typeface="Calibri" panose="020F0502020204030204" pitchFamily="34" charset="0"/>
              </a:rPr>
              <a:t>يُطلق عليه أيضاً "اختبار التقسيم"، </a:t>
            </a:r>
            <a:r>
              <a:rPr lang="ar-EG" sz="2400" b="1" u="sng" dirty="0">
                <a:latin typeface="Calibri" panose="020F0502020204030204" pitchFamily="34" charset="0"/>
                <a:cs typeface="Calibri" panose="020F0502020204030204" pitchFamily="34" charset="0"/>
              </a:rPr>
              <a:t>وهو أداة تسويقية تُستخدم في تحديد أفضلية أحد الخياريْن على الآخر</a:t>
            </a:r>
            <a:r>
              <a:rPr lang="ar-EG" sz="2400" dirty="0">
                <a:latin typeface="Calibri" panose="020F0502020204030204" pitchFamily="34" charset="0"/>
                <a:cs typeface="Calibri" panose="020F0502020204030204" pitchFamily="34" charset="0"/>
              </a:rPr>
              <a:t>. بمعنى اخر هي وسيلة لاختبار فرضية من خلال مقارنة تفاعلات المستخدم مع إصدار متغير من موقع الويب الخاص بك أو منتجك بإصدار غير متغير. على سبيل المثال :(سجل الآن، أو انضم إلينا - الشراء أو التسجيل).</a:t>
            </a:r>
            <a:endParaRPr lang="en-MY" sz="24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467930" y="3823979"/>
            <a:ext cx="2117036" cy="1145131"/>
          </a:xfrm>
          <a:prstGeom prst="rect">
            <a:avLst/>
          </a:prstGeom>
        </p:spPr>
      </p:pic>
      <p:pic>
        <p:nvPicPr>
          <p:cNvPr id="6" name="Picture 5"/>
          <p:cNvPicPr>
            <a:picLocks noChangeAspect="1"/>
          </p:cNvPicPr>
          <p:nvPr/>
        </p:nvPicPr>
        <p:blipFill>
          <a:blip r:embed="rId4"/>
          <a:stretch>
            <a:fillRect/>
          </a:stretch>
        </p:blipFill>
        <p:spPr>
          <a:xfrm>
            <a:off x="1378000" y="2094282"/>
            <a:ext cx="2206966" cy="1555379"/>
          </a:xfrm>
          <a:prstGeom prst="rect">
            <a:avLst/>
          </a:prstGeom>
        </p:spPr>
      </p:pic>
    </p:spTree>
    <p:extLst>
      <p:ext uri="{BB962C8B-B14F-4D97-AF65-F5344CB8AC3E}">
        <p14:creationId xmlns:p14="http://schemas.microsoft.com/office/powerpoint/2010/main" val="3599082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24663" y="108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28259" y="166585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011976" y="1905506"/>
            <a:ext cx="5884642" cy="3416320"/>
          </a:xfrm>
          <a:prstGeom prst="rect">
            <a:avLst/>
          </a:prstGeom>
          <a:noFill/>
        </p:spPr>
        <p:txBody>
          <a:bodyPr wrap="square" rtlCol="0">
            <a:spAutoFit/>
          </a:bodyPr>
          <a:lstStyle/>
          <a:p>
            <a:pPr algn="r" rtl="1"/>
            <a:endParaRPr lang="ar-EG" sz="2400" dirty="0"/>
          </a:p>
          <a:p>
            <a:pPr algn="just" rtl="1"/>
            <a:r>
              <a:rPr lang="ar-EG" sz="2400" b="1" dirty="0">
                <a:latin typeface="Calibri" panose="020F0502020204030204" pitchFamily="34" charset="0"/>
                <a:cs typeface="Calibri" panose="020F0502020204030204" pitchFamily="34" charset="0"/>
              </a:rPr>
              <a:t>هناك بعض الطرق لجمع بيانات الطرف الأول :</a:t>
            </a:r>
          </a:p>
          <a:p>
            <a:pPr algn="just" rtl="1"/>
            <a:r>
              <a:rPr lang="ar-EG" sz="2400" dirty="0">
                <a:latin typeface="Calibri" panose="020F0502020204030204" pitchFamily="34" charset="0"/>
                <a:cs typeface="Calibri" panose="020F0502020204030204" pitchFamily="34" charset="0"/>
              </a:rPr>
              <a:t>3. </a:t>
            </a:r>
            <a:r>
              <a:rPr lang="ar-EG" sz="2400" dirty="0">
                <a:solidFill>
                  <a:srgbClr val="C00000"/>
                </a:solidFill>
                <a:latin typeface="Calibri" panose="020F0502020204030204" pitchFamily="34" charset="0"/>
                <a:cs typeface="Calibri" panose="020F0502020204030204" pitchFamily="34" charset="0"/>
              </a:rPr>
              <a:t>التفاعل مع المحتوى الاصلي </a:t>
            </a:r>
            <a:r>
              <a:rPr lang="ar-EG" sz="2400" dirty="0">
                <a:latin typeface="Calibri" panose="020F0502020204030204" pitchFamily="34" charset="0"/>
                <a:cs typeface="Calibri" panose="020F0502020204030204" pitchFamily="34" charset="0"/>
              </a:rPr>
              <a:t>:يمكن تتبع التفاعل مع المحتوى الاصلي - مثل </a:t>
            </a:r>
            <a:r>
              <a:rPr lang="ar-EG" sz="2400" b="1" dirty="0">
                <a:latin typeface="Calibri" panose="020F0502020204030204" pitchFamily="34" charset="0"/>
                <a:cs typeface="Calibri" panose="020F0502020204030204" pitchFamily="34" charset="0"/>
              </a:rPr>
              <a:t>منشورات المدونة والعروض القابلة للتنزيل ورسائل البريد الإلكتروني .</a:t>
            </a:r>
          </a:p>
          <a:p>
            <a:pPr algn="just" rtl="1"/>
            <a:r>
              <a:rPr lang="ar-EG" sz="2400" dirty="0">
                <a:latin typeface="Calibri" panose="020F0502020204030204" pitchFamily="34" charset="0"/>
                <a:cs typeface="Calibri" panose="020F0502020204030204" pitchFamily="34" charset="0"/>
              </a:rPr>
              <a:t>توفر منصات الوسائط الاجتماعية مثل </a:t>
            </a:r>
            <a:r>
              <a:rPr lang="en-MY" sz="2400" b="1" dirty="0">
                <a:latin typeface="Calibri" panose="020F0502020204030204" pitchFamily="34" charset="0"/>
                <a:cs typeface="Calibri" panose="020F0502020204030204" pitchFamily="34" charset="0"/>
              </a:rPr>
              <a:t>Facebook</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و</a:t>
            </a:r>
            <a:r>
              <a:rPr lang="en-MY" sz="2400" b="1" dirty="0">
                <a:latin typeface="Calibri" panose="020F0502020204030204" pitchFamily="34" charset="0"/>
                <a:cs typeface="Calibri" panose="020F0502020204030204" pitchFamily="34" charset="0"/>
              </a:rPr>
              <a:t>Twitter </a:t>
            </a:r>
            <a:r>
              <a:rPr lang="ar-EG" sz="2400" b="1"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إمكانية الوصول إلى البيانات الديموغرافية حول </a:t>
            </a:r>
            <a:r>
              <a:rPr lang="ar-EG" sz="2400" b="1" u="sng" dirty="0">
                <a:latin typeface="Calibri" panose="020F0502020204030204" pitchFamily="34" charset="0"/>
                <a:cs typeface="Calibri" panose="020F0502020204030204" pitchFamily="34" charset="0"/>
              </a:rPr>
              <a:t>متابعيك</a:t>
            </a:r>
            <a:r>
              <a:rPr lang="ar-EG" sz="2400" dirty="0">
                <a:latin typeface="Calibri" panose="020F0502020204030204" pitchFamily="34" charset="0"/>
                <a:cs typeface="Calibri" panose="020F0502020204030204" pitchFamily="34" charset="0"/>
              </a:rPr>
              <a:t>، بالإضافة إلى </a:t>
            </a:r>
            <a:r>
              <a:rPr lang="ar-EG" sz="2400" u="sng" dirty="0">
                <a:latin typeface="Calibri" panose="020F0502020204030204" pitchFamily="34" charset="0"/>
                <a:cs typeface="Calibri" panose="020F0502020204030204" pitchFamily="34" charset="0"/>
              </a:rPr>
              <a:t>مقاييس التفاعل </a:t>
            </a:r>
            <a:r>
              <a:rPr lang="ar-EG" sz="2400" dirty="0">
                <a:latin typeface="Calibri" panose="020F0502020204030204" pitchFamily="34" charset="0"/>
                <a:cs typeface="Calibri" panose="020F0502020204030204" pitchFamily="34" charset="0"/>
              </a:rPr>
              <a:t>مثل </a:t>
            </a:r>
            <a:r>
              <a:rPr lang="ar-EG" sz="2400" b="1" u="sng" dirty="0">
                <a:latin typeface="Calibri" panose="020F0502020204030204" pitchFamily="34" charset="0"/>
                <a:cs typeface="Calibri" panose="020F0502020204030204" pitchFamily="34" charset="0"/>
              </a:rPr>
              <a:t>الإعجابات والمشاركات والتعليقات</a:t>
            </a:r>
            <a:r>
              <a:rPr lang="ar-EG" sz="2400" dirty="0"/>
              <a:t>..</a:t>
            </a:r>
            <a:endParaRPr lang="en-MY" sz="2400" dirty="0"/>
          </a:p>
        </p:txBody>
      </p:sp>
      <p:pic>
        <p:nvPicPr>
          <p:cNvPr id="4" name="Picture 3"/>
          <p:cNvPicPr>
            <a:picLocks noChangeAspect="1"/>
          </p:cNvPicPr>
          <p:nvPr/>
        </p:nvPicPr>
        <p:blipFill>
          <a:blip r:embed="rId3"/>
          <a:stretch>
            <a:fillRect/>
          </a:stretch>
        </p:blipFill>
        <p:spPr>
          <a:xfrm>
            <a:off x="1520042" y="2205054"/>
            <a:ext cx="1931060" cy="1145131"/>
          </a:xfrm>
          <a:prstGeom prst="rect">
            <a:avLst/>
          </a:prstGeom>
        </p:spPr>
      </p:pic>
      <p:pic>
        <p:nvPicPr>
          <p:cNvPr id="8" name="Picture 7"/>
          <p:cNvPicPr>
            <a:picLocks noChangeAspect="1"/>
          </p:cNvPicPr>
          <p:nvPr/>
        </p:nvPicPr>
        <p:blipFill>
          <a:blip r:embed="rId4"/>
          <a:stretch>
            <a:fillRect/>
          </a:stretch>
        </p:blipFill>
        <p:spPr>
          <a:xfrm>
            <a:off x="1399496" y="3451645"/>
            <a:ext cx="2051606" cy="1708673"/>
          </a:xfrm>
          <a:prstGeom prst="rect">
            <a:avLst/>
          </a:prstGeom>
        </p:spPr>
      </p:pic>
    </p:spTree>
    <p:extLst>
      <p:ext uri="{BB962C8B-B14F-4D97-AF65-F5344CB8AC3E}">
        <p14:creationId xmlns:p14="http://schemas.microsoft.com/office/powerpoint/2010/main" val="3280710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2519" y="128812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977424" y="1649602"/>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من أين تأتي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1606100" y="1684913"/>
            <a:ext cx="6606845" cy="3847207"/>
          </a:xfrm>
          <a:prstGeom prst="rect">
            <a:avLst/>
          </a:prstGeom>
          <a:noFill/>
        </p:spPr>
        <p:txBody>
          <a:bodyPr wrap="square" rtlCol="0">
            <a:spAutoFit/>
          </a:bodyPr>
          <a:lstStyle/>
          <a:p>
            <a:pPr algn="r" rtl="1"/>
            <a:endParaRPr lang="ar-EG" sz="2800" b="1" dirty="0">
              <a:solidFill>
                <a:srgbClr val="C00000"/>
              </a:solidFill>
              <a:latin typeface="Calibri" panose="020F0502020204030204" pitchFamily="34" charset="0"/>
              <a:cs typeface="Calibri" panose="020F0502020204030204" pitchFamily="34" charset="0"/>
            </a:endParaRPr>
          </a:p>
          <a:p>
            <a:pPr algn="just" rtl="1"/>
            <a:r>
              <a:rPr lang="ar-EG" sz="2400" b="1" dirty="0">
                <a:latin typeface="Calibri" panose="020F0502020204030204" pitchFamily="34" charset="0"/>
                <a:cs typeface="Calibri" panose="020F0502020204030204" pitchFamily="34" charset="0"/>
              </a:rPr>
              <a:t>هناك بعض الطرق لجمع بيانات الطرف الأول :</a:t>
            </a:r>
          </a:p>
          <a:p>
            <a:pPr algn="just" rtl="1"/>
            <a:endParaRPr lang="ar-EG" sz="2400" dirty="0">
              <a:latin typeface="Calibri" panose="020F0502020204030204" pitchFamily="34" charset="0"/>
              <a:cs typeface="Calibri" panose="020F0502020204030204" pitchFamily="34" charset="0"/>
            </a:endParaRPr>
          </a:p>
          <a:p>
            <a:pPr algn="just" rtl="1"/>
            <a:r>
              <a:rPr lang="en-US" sz="2400" b="1" dirty="0">
                <a:latin typeface="Calibri" panose="020F0502020204030204" pitchFamily="34" charset="0"/>
                <a:cs typeface="Calibri" panose="020F0502020204030204" pitchFamily="34" charset="0"/>
              </a:rPr>
              <a:t>4</a:t>
            </a:r>
            <a:r>
              <a:rPr lang="ar-EG" sz="2400" b="1" dirty="0">
                <a:latin typeface="Calibri" panose="020F0502020204030204" pitchFamily="34" charset="0"/>
                <a:cs typeface="Calibri" panose="020F0502020204030204" pitchFamily="34" charset="0"/>
              </a:rPr>
              <a:t>. التفاعل مع الإعلانات المدفوعه: </a:t>
            </a:r>
            <a:r>
              <a:rPr lang="ar-EG" sz="2400" dirty="0">
                <a:latin typeface="Calibri" panose="020F0502020204030204" pitchFamily="34" charset="0"/>
                <a:cs typeface="Calibri" panose="020F0502020204030204" pitchFamily="34" charset="0"/>
              </a:rPr>
              <a:t>يمكن أيضاً تتبع تفاعل شخص ما مع إعلان رقمي دفعت مقابل عرضه، سواء كان على </a:t>
            </a:r>
            <a:r>
              <a:rPr lang="ar-EG" sz="2400" b="1" u="sng" dirty="0">
                <a:latin typeface="Calibri" panose="020F0502020204030204" pitchFamily="34" charset="0"/>
                <a:cs typeface="Calibri" panose="020F0502020204030204" pitchFamily="34" charset="0"/>
              </a:rPr>
              <a:t>موقع ويب آخر أو في أعلى نتائج البحث أو رعاية محتوى علامة تجارية أخرى</a:t>
            </a:r>
            <a:r>
              <a:rPr lang="ar-EG" sz="2400" dirty="0">
                <a:latin typeface="Calibri" panose="020F0502020204030204" pitchFamily="34" charset="0"/>
                <a:cs typeface="Calibri" panose="020F0502020204030204" pitchFamily="34" charset="0"/>
              </a:rPr>
              <a:t>. يمكن لأدوات مثل </a:t>
            </a:r>
            <a:r>
              <a:rPr lang="en-MY" sz="2400" b="1" dirty="0">
                <a:latin typeface="Calibri" panose="020F0502020204030204" pitchFamily="34" charset="0"/>
                <a:cs typeface="Calibri" panose="020F0502020204030204" pitchFamily="34" charset="0"/>
              </a:rPr>
              <a:t>Google Analytics </a:t>
            </a:r>
            <a:r>
              <a:rPr lang="ar-EG" sz="2400" dirty="0">
                <a:latin typeface="Calibri" panose="020F0502020204030204" pitchFamily="34" charset="0"/>
                <a:cs typeface="Calibri" panose="020F0502020204030204" pitchFamily="34" charset="0"/>
              </a:rPr>
              <a:t>توفير قدر كبير من المعلومات حول </a:t>
            </a:r>
            <a:r>
              <a:rPr lang="ar-EG" sz="2400" b="1" dirty="0">
                <a:latin typeface="Calibri" panose="020F0502020204030204" pitchFamily="34" charset="0"/>
                <a:cs typeface="Calibri" panose="020F0502020204030204" pitchFamily="34" charset="0"/>
              </a:rPr>
              <a:t>زوار موقعك على الويب</a:t>
            </a:r>
            <a:r>
              <a:rPr lang="ar-EG" sz="2400" dirty="0">
                <a:latin typeface="Calibri" panose="020F0502020204030204" pitchFamily="34" charset="0"/>
                <a:cs typeface="Calibri" panose="020F0502020204030204" pitchFamily="34" charset="0"/>
              </a:rPr>
              <a:t>، مثل المكان الذي يأتون منه، </a:t>
            </a:r>
            <a:r>
              <a:rPr lang="ar-EG" sz="2400" b="1" u="sng" dirty="0">
                <a:latin typeface="Calibri" panose="020F0502020204030204" pitchFamily="34" charset="0"/>
                <a:cs typeface="Calibri" panose="020F0502020204030204" pitchFamily="34" charset="0"/>
              </a:rPr>
              <a:t>والصفحات التي يزورونها، ومدة بقائهم على موقعك.</a:t>
            </a:r>
            <a:endParaRPr lang="en-MY" sz="2400" b="1" u="sng"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8212945" y="2935605"/>
            <a:ext cx="2066920" cy="1657350"/>
          </a:xfrm>
          <a:prstGeom prst="rect">
            <a:avLst/>
          </a:prstGeom>
        </p:spPr>
      </p:pic>
    </p:spTree>
    <p:extLst>
      <p:ext uri="{BB962C8B-B14F-4D97-AF65-F5344CB8AC3E}">
        <p14:creationId xmlns:p14="http://schemas.microsoft.com/office/powerpoint/2010/main" val="2774070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54436" y="10958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67530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انواع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418430" y="1917473"/>
            <a:ext cx="5800217" cy="3416320"/>
          </a:xfrm>
          <a:prstGeom prst="rect">
            <a:avLst/>
          </a:prstGeom>
          <a:noFill/>
        </p:spPr>
        <p:txBody>
          <a:bodyPr wrap="square" rtlCol="0">
            <a:spAutoFit/>
          </a:bodyPr>
          <a:lstStyle/>
          <a:p>
            <a:pPr algn="just" rtl="1"/>
            <a:endParaRPr lang="en-US" sz="2400" dirty="0"/>
          </a:p>
          <a:p>
            <a:pPr marL="457200" indent="-457200" algn="just" rtl="1">
              <a:buAutoNum type="romanUcPeriod"/>
            </a:pPr>
            <a:r>
              <a:rPr lang="ar-EG" sz="2400" b="1" u="sng" dirty="0">
                <a:solidFill>
                  <a:srgbClr val="C00000"/>
                </a:solidFill>
                <a:latin typeface="Calibri" panose="020F0502020204030204" pitchFamily="34" charset="0"/>
                <a:cs typeface="Calibri" panose="020F0502020204030204" pitchFamily="34" charset="0"/>
              </a:rPr>
              <a:t>بيانات العملاء الديموغرافية: </a:t>
            </a:r>
          </a:p>
          <a:p>
            <a:pPr marL="514350" indent="-514350" algn="just" rtl="1">
              <a:buFont typeface="Arial" panose="020B0604020202020204" pitchFamily="34" charset="0"/>
              <a:buChar char="•"/>
            </a:pPr>
            <a:r>
              <a:rPr lang="ar-EG" sz="2400" dirty="0">
                <a:latin typeface="Calibri" panose="020F0502020204030204" pitchFamily="34" charset="0"/>
                <a:cs typeface="Calibri" panose="020F0502020204030204" pitchFamily="34" charset="0"/>
              </a:rPr>
              <a:t>تتضمن بيانات العملاء </a:t>
            </a:r>
            <a:r>
              <a:rPr lang="ar-EG" sz="2400" dirty="0">
                <a:solidFill>
                  <a:srgbClr val="C00000"/>
                </a:solidFill>
                <a:latin typeface="Calibri" panose="020F0502020204030204" pitchFamily="34" charset="0"/>
                <a:cs typeface="Calibri" panose="020F0502020204030204" pitchFamily="34" charset="0"/>
              </a:rPr>
              <a:t>التركيبة السكانية</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الأسماء، العناوين، العمر، الجنس، الموقع، الدخل، الخلفية التعليمية، الحالة الوظيفية، والحالة الاجتماعية، وما إلى ذلك</a:t>
            </a:r>
            <a:r>
              <a:rPr lang="ar-EG" sz="2400" dirty="0">
                <a:latin typeface="Calibri" panose="020F0502020204030204" pitchFamily="34" charset="0"/>
                <a:cs typeface="Calibri" panose="020F0502020204030204" pitchFamily="34" charset="0"/>
              </a:rPr>
              <a:t>)</a:t>
            </a:r>
          </a:p>
          <a:p>
            <a:pPr marL="514350" indent="-514350" algn="just" rtl="1">
              <a:buFont typeface="Arial" panose="020B0604020202020204" pitchFamily="34" charset="0"/>
              <a:buChar char="•"/>
            </a:pPr>
            <a:r>
              <a:rPr lang="ar-EG" sz="2400" dirty="0">
                <a:latin typeface="Calibri" panose="020F0502020204030204" pitchFamily="34" charset="0"/>
                <a:cs typeface="Calibri" panose="020F0502020204030204" pitchFamily="34" charset="0"/>
              </a:rPr>
              <a:t> </a:t>
            </a:r>
            <a:r>
              <a:rPr lang="ar-EG" sz="2400" dirty="0">
                <a:solidFill>
                  <a:srgbClr val="C00000"/>
                </a:solidFill>
                <a:latin typeface="Calibri" panose="020F0502020204030204" pitchFamily="34" charset="0"/>
                <a:cs typeface="Calibri" panose="020F0502020204030204" pitchFamily="34" charset="0"/>
              </a:rPr>
              <a:t>والتركيبة النفسية </a:t>
            </a:r>
            <a:r>
              <a:rPr lang="ar-EG" sz="2400" dirty="0">
                <a:latin typeface="Calibri" panose="020F0502020204030204" pitchFamily="34" charset="0"/>
                <a:cs typeface="Calibri" panose="020F0502020204030204" pitchFamily="34" charset="0"/>
              </a:rPr>
              <a:t>(</a:t>
            </a:r>
            <a:r>
              <a:rPr lang="ar-EG" sz="2400" b="1" dirty="0">
                <a:latin typeface="Calibri" panose="020F0502020204030204" pitchFamily="34" charset="0"/>
                <a:cs typeface="Calibri" panose="020F0502020204030204" pitchFamily="34" charset="0"/>
              </a:rPr>
              <a:t>السلوك، التفضيلات، القيم والمعتقدات الدينية، والانتماءات السياسية، وما إلى ذلك</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6" name="Picture 5"/>
          <p:cNvPicPr>
            <a:picLocks noChangeAspect="1"/>
          </p:cNvPicPr>
          <p:nvPr/>
        </p:nvPicPr>
        <p:blipFill>
          <a:blip r:embed="rId3"/>
          <a:stretch>
            <a:fillRect/>
          </a:stretch>
        </p:blipFill>
        <p:spPr>
          <a:xfrm>
            <a:off x="1333001" y="2240967"/>
            <a:ext cx="2404110" cy="2376066"/>
          </a:xfrm>
          <a:prstGeom prst="rect">
            <a:avLst/>
          </a:prstGeom>
        </p:spPr>
      </p:pic>
    </p:spTree>
    <p:extLst>
      <p:ext uri="{BB962C8B-B14F-4D97-AF65-F5344CB8AC3E}">
        <p14:creationId xmlns:p14="http://schemas.microsoft.com/office/powerpoint/2010/main" val="1762186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224876"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81061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أنواع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2113342" y="2339593"/>
            <a:ext cx="5800217" cy="2677656"/>
          </a:xfrm>
          <a:prstGeom prst="rect">
            <a:avLst/>
          </a:prstGeom>
          <a:noFill/>
        </p:spPr>
        <p:txBody>
          <a:bodyPr wrap="square" rtlCol="0">
            <a:spAutoFit/>
          </a:bodyPr>
          <a:lstStyle/>
          <a:p>
            <a:pPr algn="just" rtl="1"/>
            <a:endParaRPr lang="en-US" sz="2400" dirty="0"/>
          </a:p>
          <a:p>
            <a:pPr algn="just" rtl="1"/>
            <a:r>
              <a:rPr lang="ar-EG" sz="2400" b="1" u="sng" dirty="0">
                <a:solidFill>
                  <a:srgbClr val="C00000"/>
                </a:solidFill>
                <a:latin typeface="Calibri" panose="020F0502020204030204" pitchFamily="34" charset="0"/>
                <a:cs typeface="Calibri" panose="020F0502020204030204" pitchFamily="34" charset="0"/>
              </a:rPr>
              <a:t>2. البيانات السلوكية: </a:t>
            </a:r>
            <a:r>
              <a:rPr lang="ar-EG" sz="2400" dirty="0">
                <a:latin typeface="Calibri" panose="020F0502020204030204" pitchFamily="34" charset="0"/>
                <a:cs typeface="Calibri" panose="020F0502020204030204" pitchFamily="34" charset="0"/>
              </a:rPr>
              <a:t>تتضمن البيانات السلوكية معلومات حول </a:t>
            </a:r>
            <a:r>
              <a:rPr lang="ar-EG" sz="2400" b="1" dirty="0">
                <a:latin typeface="Calibri" panose="020F0502020204030204" pitchFamily="34" charset="0"/>
                <a:cs typeface="Calibri" panose="020F0502020204030204" pitchFamily="34" charset="0"/>
              </a:rPr>
              <a:t>كيفية تفاعل المستهلكين </a:t>
            </a:r>
            <a:r>
              <a:rPr lang="ar-EG" sz="2400" dirty="0">
                <a:latin typeface="Calibri" panose="020F0502020204030204" pitchFamily="34" charset="0"/>
                <a:cs typeface="Calibri" panose="020F0502020204030204" pitchFamily="34" charset="0"/>
              </a:rPr>
              <a:t>مع منتجات أو خدمات الشركة. يمكن أن يتضمن هذا النوع من البيانات </a:t>
            </a:r>
            <a:r>
              <a:rPr lang="ar-EG" sz="2400" b="1" u="sng" dirty="0">
                <a:latin typeface="Calibri" panose="020F0502020204030204" pitchFamily="34" charset="0"/>
                <a:cs typeface="Calibri" panose="020F0502020204030204" pitchFamily="34" charset="0"/>
              </a:rPr>
              <a:t>تفاعلات الموقع الإلكتروني</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والمشاركة على وسائل التواصل الاجتماعي</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ومعدل المشاركة</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ومعدلات النقر </a:t>
            </a:r>
            <a:r>
              <a:rPr lang="ar-EG" sz="2400" dirty="0">
                <a:latin typeface="Calibri" panose="020F0502020204030204" pitchFamily="34" charset="0"/>
                <a:cs typeface="Calibri" panose="020F0502020204030204" pitchFamily="34" charset="0"/>
              </a:rPr>
              <a:t>على </a:t>
            </a:r>
            <a:r>
              <a:rPr lang="ar-EG" sz="2400" b="1" u="sng" dirty="0">
                <a:latin typeface="Calibri" panose="020F0502020204030204" pitchFamily="34" charset="0"/>
                <a:cs typeface="Calibri" panose="020F0502020204030204" pitchFamily="34" charset="0"/>
              </a:rPr>
              <a:t>رسائل البريد الإلكتروني</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8180809" y="3069349"/>
            <a:ext cx="2191490" cy="1574269"/>
          </a:xfrm>
          <a:prstGeom prst="rect">
            <a:avLst/>
          </a:prstGeom>
        </p:spPr>
      </p:pic>
    </p:spTree>
    <p:extLst>
      <p:ext uri="{BB962C8B-B14F-4D97-AF65-F5344CB8AC3E}">
        <p14:creationId xmlns:p14="http://schemas.microsoft.com/office/powerpoint/2010/main" val="317691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875692"/>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أنواع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378036" y="2115572"/>
            <a:ext cx="5611341" cy="2308324"/>
          </a:xfrm>
          <a:prstGeom prst="rect">
            <a:avLst/>
          </a:prstGeom>
          <a:noFill/>
        </p:spPr>
        <p:txBody>
          <a:bodyPr wrap="square" rtlCol="0">
            <a:spAutoFit/>
          </a:bodyPr>
          <a:lstStyle/>
          <a:p>
            <a:pPr algn="r" rtl="1"/>
            <a:endParaRPr lang="ar-EG" sz="2400" dirty="0"/>
          </a:p>
          <a:p>
            <a:pPr algn="just" rtl="1"/>
            <a:r>
              <a:rPr lang="ar-EG" sz="2400" b="1" u="sng" dirty="0">
                <a:solidFill>
                  <a:srgbClr val="C00000"/>
                </a:solidFill>
              </a:rPr>
              <a:t>3</a:t>
            </a:r>
            <a:r>
              <a:rPr lang="ar-EG" sz="2400" b="1" u="sng" dirty="0">
                <a:solidFill>
                  <a:srgbClr val="C00000"/>
                </a:solidFill>
                <a:latin typeface="Calibri" panose="020F0502020204030204" pitchFamily="34" charset="0"/>
                <a:cs typeface="Calibri" panose="020F0502020204030204" pitchFamily="34" charset="0"/>
              </a:rPr>
              <a:t>. بيانات السوق: </a:t>
            </a:r>
            <a:r>
              <a:rPr lang="ar-EG" sz="2400" dirty="0">
                <a:latin typeface="Calibri" panose="020F0502020204030204" pitchFamily="34" charset="0"/>
                <a:cs typeface="Calibri" panose="020F0502020204030204" pitchFamily="34" charset="0"/>
              </a:rPr>
              <a:t>تغطي بيانات السوق بيئة السوق الأوسع التي تعمل فيها الشركة. وهي تشمل اتجاهات الصناعة وتحليل المنافسين وحجم السوق وحصة السوق وإمكانات النمو. </a:t>
            </a:r>
            <a:r>
              <a:rPr lang="ar-EG" sz="2400" u="sng" dirty="0">
                <a:latin typeface="Calibri" panose="020F0502020204030204" pitchFamily="34" charset="0"/>
                <a:cs typeface="Calibri" panose="020F0502020204030204" pitchFamily="34" charset="0"/>
              </a:rPr>
              <a:t>كما تتضمن تتبع المؤشرات الاقتصادية ومعنويات المستهلك والطلب في السوق</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654556" y="2344477"/>
            <a:ext cx="2337677" cy="2169046"/>
          </a:xfrm>
          <a:prstGeom prst="rect">
            <a:avLst/>
          </a:prstGeom>
        </p:spPr>
      </p:pic>
    </p:spTree>
    <p:extLst>
      <p:ext uri="{BB962C8B-B14F-4D97-AF65-F5344CB8AC3E}">
        <p14:creationId xmlns:p14="http://schemas.microsoft.com/office/powerpoint/2010/main" val="341763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33685"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(سجل الآن، أو انضم إلينا).</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54556" y="1861917"/>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أنواع بيانات التسويق</a:t>
            </a:r>
            <a:r>
              <a:rPr lang="ar-EG" sz="2800" b="1" dirty="0">
                <a:solidFill>
                  <a:srgbClr val="C00000"/>
                </a:solidFill>
              </a:rPr>
              <a:t>:</a:t>
            </a:r>
            <a:endParaRPr lang="en-US" sz="2800" b="1" dirty="0">
              <a:solidFill>
                <a:srgbClr val="C00000"/>
              </a:solidFill>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1905209" y="2152360"/>
            <a:ext cx="5794561" cy="2677656"/>
          </a:xfrm>
          <a:prstGeom prst="rect">
            <a:avLst/>
          </a:prstGeom>
          <a:noFill/>
        </p:spPr>
        <p:txBody>
          <a:bodyPr wrap="square" rtlCol="0">
            <a:spAutoFit/>
          </a:bodyPr>
          <a:lstStyle/>
          <a:p>
            <a:pPr algn="r" rtl="1"/>
            <a:endParaRPr lang="ar-EG" sz="2400" dirty="0"/>
          </a:p>
          <a:p>
            <a:pPr algn="just" rtl="1"/>
            <a:r>
              <a:rPr lang="ar-EG" sz="2400" b="1" u="sng" dirty="0">
                <a:solidFill>
                  <a:srgbClr val="C00000"/>
                </a:solidFill>
              </a:rPr>
              <a:t>4</a:t>
            </a:r>
            <a:r>
              <a:rPr lang="ar-EG" sz="2400" b="1" u="sng" dirty="0">
                <a:solidFill>
                  <a:srgbClr val="C00000"/>
                </a:solidFill>
                <a:latin typeface="Calibri" panose="020F0502020204030204" pitchFamily="34" charset="0"/>
                <a:cs typeface="Calibri" panose="020F0502020204030204" pitchFamily="34" charset="0"/>
              </a:rPr>
              <a:t>. بيانات المعاملات</a:t>
            </a:r>
            <a:r>
              <a:rPr lang="ar-EG" sz="2400" dirty="0">
                <a:solidFill>
                  <a:srgbClr val="C00000"/>
                </a:solidFill>
                <a:latin typeface="Calibri" panose="020F0502020204030204" pitchFamily="34" charset="0"/>
                <a:cs typeface="Calibri" panose="020F0502020204030204" pitchFamily="34" charset="0"/>
              </a:rPr>
              <a:t> </a:t>
            </a:r>
            <a:r>
              <a:rPr lang="en-US" sz="2400" dirty="0">
                <a:latin typeface="Calibri" panose="020F0502020204030204" pitchFamily="34" charset="0"/>
                <a:cs typeface="Calibri" panose="020F0502020204030204" pitchFamily="34" charset="0"/>
              </a:rPr>
              <a:t>:</a:t>
            </a:r>
            <a:r>
              <a:rPr lang="ar-EG" sz="2400" dirty="0">
                <a:latin typeface="Calibri" panose="020F0502020204030204" pitchFamily="34" charset="0"/>
                <a:cs typeface="Calibri" panose="020F0502020204030204" pitchFamily="34" charset="0"/>
              </a:rPr>
              <a:t> يتضمن هذا النوع من البيانات معلومات حول مشتريات العملاء ومعاملاتهم، مثل </a:t>
            </a:r>
            <a:r>
              <a:rPr lang="ar-EG" sz="2400" b="1" u="sng" dirty="0">
                <a:latin typeface="Calibri" panose="020F0502020204030204" pitchFamily="34" charset="0"/>
                <a:cs typeface="Calibri" panose="020F0502020204030204" pitchFamily="34" charset="0"/>
              </a:rPr>
              <a:t>سجل الطلبات وتكرار الشراء ومتوسط ​​قيمة الطلب</a:t>
            </a:r>
            <a:r>
              <a:rPr lang="ar-EG" sz="2400" dirty="0">
                <a:latin typeface="Calibri" panose="020F0502020204030204" pitchFamily="34" charset="0"/>
                <a:cs typeface="Calibri" panose="020F0502020204030204" pitchFamily="34" charset="0"/>
              </a:rPr>
              <a:t>. يمكن أن تساعد بيانات المعاملات الشركات على فهم </a:t>
            </a:r>
            <a:r>
              <a:rPr lang="ar-EG" sz="2400" u="sng" dirty="0">
                <a:latin typeface="Calibri" panose="020F0502020204030204" pitchFamily="34" charset="0"/>
                <a:cs typeface="Calibri" panose="020F0502020204030204" pitchFamily="34" charset="0"/>
              </a:rPr>
              <a:t>تفضيلات العملاء، وتحديد فرص البيع المتبادل وزيادة المبيعات</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وتحسين الأسعار والعروض الترويجية</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7813251" y="2558938"/>
            <a:ext cx="2295001" cy="1972222"/>
          </a:xfrm>
          <a:prstGeom prst="rect">
            <a:avLst/>
          </a:prstGeom>
        </p:spPr>
      </p:pic>
    </p:spTree>
    <p:extLst>
      <p:ext uri="{BB962C8B-B14F-4D97-AF65-F5344CB8AC3E}">
        <p14:creationId xmlns:p14="http://schemas.microsoft.com/office/powerpoint/2010/main" val="9686348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489222" y="5140221"/>
            <a:ext cx="5478843" cy="1274195"/>
          </a:xfrm>
          <a:prstGeom prst="rect">
            <a:avLst/>
          </a:prstGeom>
          <a:noFill/>
        </p:spPr>
        <p:txBody>
          <a:bodyPr wrap="square">
            <a:spAutoFit/>
          </a:bodyPr>
          <a:lstStyle/>
          <a:p>
            <a:pPr algn="ctr">
              <a:lnSpc>
                <a:spcPct val="120000"/>
              </a:lnSpc>
            </a:pPr>
            <a:r>
              <a:rPr lang="ar-EG" sz="3200" b="1" dirty="0">
                <a:latin typeface="Calibri" panose="020F0502020204030204" pitchFamily="34" charset="0"/>
                <a:cs typeface="Calibri" panose="020F0502020204030204" pitchFamily="34" charset="0"/>
              </a:rPr>
              <a:t>ما</a:t>
            </a:r>
            <a:r>
              <a:rPr lang="ar-JO" sz="3200" b="1" dirty="0">
                <a:latin typeface="Calibri" panose="020F0502020204030204" pitchFamily="34" charset="0"/>
                <a:cs typeface="Calibri" panose="020F0502020204030204" pitchFamily="34" charset="0"/>
              </a:rPr>
              <a:t> ا</a:t>
            </a:r>
            <a:r>
              <a:rPr lang="ar-EG" sz="3200" b="1" dirty="0">
                <a:latin typeface="Calibri" panose="020F0502020204030204" pitchFamily="34" charset="0"/>
                <a:cs typeface="Calibri" panose="020F0502020204030204" pitchFamily="34" charset="0"/>
              </a:rPr>
              <a:t>لمقصود بتحليل البيانات التسويقية؟</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937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15494" y="2367804"/>
            <a:ext cx="8466655"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882711" y="3016879"/>
            <a:ext cx="5177641" cy="1846659"/>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من المثير للقلق أنه لا يوجد تعريف </a:t>
            </a:r>
            <a:r>
              <a:rPr lang="ar-EG" sz="2400" b="1" u="sng" dirty="0">
                <a:latin typeface="Calibri" panose="020F0502020204030204" pitchFamily="34" charset="0"/>
                <a:cs typeface="Calibri" panose="020F0502020204030204" pitchFamily="34" charset="0"/>
              </a:rPr>
              <a:t>مقبول بشكل عام</a:t>
            </a:r>
            <a:r>
              <a:rPr lang="ar-EG" sz="2400" dirty="0">
                <a:latin typeface="Calibri" panose="020F0502020204030204" pitchFamily="34" charset="0"/>
                <a:cs typeface="Calibri" panose="020F0502020204030204" pitchFamily="34" charset="0"/>
              </a:rPr>
              <a:t> لتحليلات بيانات التسويق، حيث يوضح هذا الافتقار إلى الإجماع </a:t>
            </a:r>
            <a:r>
              <a:rPr lang="ar-EG" sz="2400" b="1" dirty="0">
                <a:latin typeface="Calibri" panose="020F0502020204030204" pitchFamily="34" charset="0"/>
                <a:cs typeface="Calibri" panose="020F0502020204030204" pitchFamily="34" charset="0"/>
              </a:rPr>
              <a:t>الى عمـق المشكلة.</a:t>
            </a:r>
          </a:p>
          <a:p>
            <a:pPr lvl="0" algn="r" rtl="1"/>
            <a:endParaRPr lang="ar-EG" sz="3200" dirty="0"/>
          </a:p>
          <a:p>
            <a:pPr lvl="0" algn="r" rtl="1"/>
            <a:endParaRPr lang="en-MY" sz="1000" dirty="0"/>
          </a:p>
        </p:txBody>
      </p:sp>
      <p:pic>
        <p:nvPicPr>
          <p:cNvPr id="4" name="Picture 3"/>
          <p:cNvPicPr>
            <a:picLocks noChangeAspect="1"/>
          </p:cNvPicPr>
          <p:nvPr/>
        </p:nvPicPr>
        <p:blipFill>
          <a:blip r:embed="rId3"/>
          <a:stretch>
            <a:fillRect/>
          </a:stretch>
        </p:blipFill>
        <p:spPr>
          <a:xfrm>
            <a:off x="1735579" y="2148809"/>
            <a:ext cx="2871145" cy="2560381"/>
          </a:xfrm>
          <a:prstGeom prst="rect">
            <a:avLst/>
          </a:prstGeom>
        </p:spPr>
      </p:pic>
    </p:spTree>
    <p:extLst>
      <p:ext uri="{BB962C8B-B14F-4D97-AF65-F5344CB8AC3E}">
        <p14:creationId xmlns:p14="http://schemas.microsoft.com/office/powerpoint/2010/main" val="2047919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743154"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142439" y="1902279"/>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1774961" y="2608252"/>
            <a:ext cx="5549255" cy="3061028"/>
          </a:xfrm>
          <a:prstGeom prst="rect">
            <a:avLst/>
          </a:prstGeom>
          <a:noFill/>
        </p:spPr>
        <p:txBody>
          <a:bodyPr wrap="square" rtlCol="0">
            <a:spAutoFit/>
          </a:bodyPr>
          <a:lstStyle/>
          <a:p>
            <a:pPr algn="just" rtl="1"/>
            <a:r>
              <a:rPr lang="ar-EG" sz="2400" b="1" u="sng" dirty="0">
                <a:solidFill>
                  <a:srgbClr val="C00000"/>
                </a:solidFill>
                <a:latin typeface="Calibri" panose="020F0502020204030204" pitchFamily="34" charset="0"/>
                <a:cs typeface="Calibri" panose="020F0502020204030204" pitchFamily="34" charset="0"/>
              </a:rPr>
              <a:t>والسبب</a:t>
            </a:r>
            <a:r>
              <a:rPr lang="ar-EG" sz="2400" dirty="0">
                <a:latin typeface="Calibri" panose="020F0502020204030204" pitchFamily="34" charset="0"/>
                <a:cs typeface="Calibri" panose="020F0502020204030204" pitchFamily="34" charset="0"/>
              </a:rPr>
              <a:t> يكمن في أن </a:t>
            </a:r>
            <a:r>
              <a:rPr lang="ar-EG" sz="2400" b="1" u="sng" dirty="0">
                <a:latin typeface="Calibri" panose="020F0502020204030204" pitchFamily="34" charset="0"/>
                <a:cs typeface="Calibri" panose="020F0502020204030204" pitchFamily="34" charset="0"/>
              </a:rPr>
              <a:t>تحليلات بيانات التسويق</a:t>
            </a:r>
            <a:r>
              <a:rPr lang="ar-EG" sz="2400" dirty="0">
                <a:latin typeface="Calibri" panose="020F0502020204030204" pitchFamily="34" charset="0"/>
                <a:cs typeface="Calibri" panose="020F0502020204030204" pitchFamily="34" charset="0"/>
              </a:rPr>
              <a:t> تتقاطع مع </a:t>
            </a:r>
            <a:r>
              <a:rPr lang="ar-EG" sz="2400" b="1" u="sng" dirty="0">
                <a:latin typeface="Calibri" panose="020F0502020204030204" pitchFamily="34" charset="0"/>
                <a:cs typeface="Calibri" panose="020F0502020204030204" pitchFamily="34" charset="0"/>
              </a:rPr>
              <a:t>علم البيانات وتحليلات الأعمال</a:t>
            </a:r>
            <a:r>
              <a:rPr lang="ar-EG" sz="2400" dirty="0">
                <a:latin typeface="Calibri" panose="020F0502020204030204" pitchFamily="34" charset="0"/>
                <a:cs typeface="Calibri" panose="020F0502020204030204" pitchFamily="34" charset="0"/>
              </a:rPr>
              <a:t>، مما يخلق مشهدًا معقدًا يفتقر إلى تعريف واحد .</a:t>
            </a:r>
            <a:r>
              <a:rPr lang="ar-EG" sz="2400" u="sng" dirty="0">
                <a:latin typeface="Calibri" panose="020F0502020204030204" pitchFamily="34" charset="0"/>
                <a:cs typeface="Calibri" panose="020F0502020204030204" pitchFamily="34" charset="0"/>
              </a:rPr>
              <a:t>أضف الى ذلك هناك تداخل مع تحليلات الأعمال، حيث يستخدم بعض الباحثين المصطلحين بالتبادل.</a:t>
            </a:r>
          </a:p>
          <a:p>
            <a:pPr lvl="0" algn="r" rtl="1"/>
            <a:r>
              <a:rPr lang="ar-EG" sz="3200" dirty="0"/>
              <a:t>.</a:t>
            </a:r>
          </a:p>
          <a:p>
            <a:pPr lvl="0" algn="r" rtl="1"/>
            <a:endParaRPr lang="ar-EG" sz="3200" dirty="0"/>
          </a:p>
          <a:p>
            <a:pPr lvl="0" algn="r" rtl="1"/>
            <a:endParaRPr lang="en-MY" sz="1000" dirty="0"/>
          </a:p>
        </p:txBody>
      </p:sp>
      <p:pic>
        <p:nvPicPr>
          <p:cNvPr id="2" name="Picture 1"/>
          <p:cNvPicPr>
            <a:picLocks noChangeAspect="1"/>
          </p:cNvPicPr>
          <p:nvPr/>
        </p:nvPicPr>
        <p:blipFill>
          <a:blip r:embed="rId3"/>
          <a:stretch>
            <a:fillRect/>
          </a:stretch>
        </p:blipFill>
        <p:spPr>
          <a:xfrm>
            <a:off x="7594137" y="2485864"/>
            <a:ext cx="2723343" cy="2566638"/>
          </a:xfrm>
          <a:prstGeom prst="rect">
            <a:avLst/>
          </a:prstGeom>
        </p:spPr>
      </p:pic>
    </p:spTree>
    <p:extLst>
      <p:ext uri="{BB962C8B-B14F-4D97-AF65-F5344CB8AC3E}">
        <p14:creationId xmlns:p14="http://schemas.microsoft.com/office/powerpoint/2010/main" val="4201494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6524" y="127005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18562" y="147705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06014" y="1707223"/>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D66CD5EE-E6DD-8C8A-DB88-F95E5C1E3F08}"/>
              </a:ext>
            </a:extLst>
          </p:cNvPr>
          <p:cNvSpPr txBox="1"/>
          <p:nvPr/>
        </p:nvSpPr>
        <p:spPr>
          <a:xfrm>
            <a:off x="4304387" y="2536207"/>
            <a:ext cx="5401582" cy="3816429"/>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علاوة على ذلك ، هناك تشابة </a:t>
            </a:r>
            <a:r>
              <a:rPr lang="ar-EG" sz="2400" b="1" u="sng" dirty="0">
                <a:latin typeface="Calibri" panose="020F0502020204030204" pitchFamily="34" charset="0"/>
                <a:cs typeface="Calibri" panose="020F0502020204030204" pitchFamily="34" charset="0"/>
              </a:rPr>
              <a:t>بين تحليل البيانات الرقمية وتحليل بيانات التسويق </a:t>
            </a:r>
            <a:r>
              <a:rPr lang="ar-EG" sz="2400" dirty="0">
                <a:latin typeface="Calibri" panose="020F0502020204030204" pitchFamily="34" charset="0"/>
                <a:cs typeface="Calibri" panose="020F0502020204030204" pitchFamily="34" charset="0"/>
              </a:rPr>
              <a:t>. في حين نشأت التحليلات الرقمية من تحليلات الويب، وهي تقنية مبكرة </a:t>
            </a:r>
            <a:r>
              <a:rPr lang="ar-EG" sz="2400" b="1" u="sng" dirty="0">
                <a:latin typeface="Calibri" panose="020F0502020204030204" pitchFamily="34" charset="0"/>
                <a:cs typeface="Calibri" panose="020F0502020204030204" pitchFamily="34" charset="0"/>
              </a:rPr>
              <a:t>لقياس أداء التسويق الرقمي</a:t>
            </a:r>
            <a:r>
              <a:rPr lang="ar-EG" sz="2400" dirty="0">
                <a:latin typeface="Calibri" panose="020F0502020204030204" pitchFamily="34" charset="0"/>
                <a:cs typeface="Calibri" panose="020F0502020204030204" pitchFamily="34" charset="0"/>
              </a:rPr>
              <a:t>. وهذا يعني أن التحليلات الرقمية توفر معلومات من مصادر رقمية حول </a:t>
            </a:r>
            <a:r>
              <a:rPr lang="ar-EG" sz="2400" u="sng" dirty="0">
                <a:latin typeface="Calibri" panose="020F0502020204030204" pitchFamily="34" charset="0"/>
                <a:cs typeface="Calibri" panose="020F0502020204030204" pitchFamily="34" charset="0"/>
              </a:rPr>
              <a:t>كيفية </a:t>
            </a:r>
            <a:r>
              <a:rPr lang="ar-EG" sz="2400" b="1" u="sng" dirty="0">
                <a:latin typeface="Calibri" panose="020F0502020204030204" pitchFamily="34" charset="0"/>
                <a:cs typeface="Calibri" panose="020F0502020204030204" pitchFamily="34" charset="0"/>
              </a:rPr>
              <a:t>إستجابة العملاء للمحتوى والحملات التسويقية أو التفاعل معها</a:t>
            </a:r>
            <a:r>
              <a:rPr lang="ar-EG" sz="2400" dirty="0">
                <a:latin typeface="Calibri" panose="020F0502020204030204" pitchFamily="34" charset="0"/>
                <a:cs typeface="Calibri" panose="020F0502020204030204" pitchFamily="34" charset="0"/>
              </a:rPr>
              <a:t>.</a:t>
            </a:r>
          </a:p>
          <a:p>
            <a:pPr lvl="0" algn="r" rtl="1"/>
            <a:endParaRPr lang="ar-EG" sz="3200" dirty="0"/>
          </a:p>
          <a:p>
            <a:pPr lvl="0" algn="r" rtl="1"/>
            <a:endParaRPr lang="ar-EG" sz="3200" dirty="0"/>
          </a:p>
          <a:p>
            <a:pPr lvl="0" algn="r" rtl="1"/>
            <a:endParaRPr lang="en-MY" sz="1000" dirty="0"/>
          </a:p>
        </p:txBody>
      </p:sp>
      <p:pic>
        <p:nvPicPr>
          <p:cNvPr id="4" name="Picture 3"/>
          <p:cNvPicPr>
            <a:picLocks noChangeAspect="1"/>
          </p:cNvPicPr>
          <p:nvPr/>
        </p:nvPicPr>
        <p:blipFill>
          <a:blip r:embed="rId3"/>
          <a:stretch>
            <a:fillRect/>
          </a:stretch>
        </p:blipFill>
        <p:spPr>
          <a:xfrm>
            <a:off x="806475" y="2580722"/>
            <a:ext cx="2196936" cy="1959146"/>
          </a:xfrm>
          <a:prstGeom prst="rect">
            <a:avLst/>
          </a:prstGeom>
        </p:spPr>
      </p:pic>
    </p:spTree>
    <p:extLst>
      <p:ext uri="{BB962C8B-B14F-4D97-AF65-F5344CB8AC3E}">
        <p14:creationId xmlns:p14="http://schemas.microsoft.com/office/powerpoint/2010/main" val="4196984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29837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18562" y="1477051"/>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641829" y="1477051"/>
            <a:ext cx="8466655" cy="892552"/>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r>
              <a:rPr lang="ar-EG" sz="2400" dirty="0">
                <a:latin typeface="Calibri" panose="020F0502020204030204" pitchFamily="34" charset="0"/>
                <a:cs typeface="Calibri" panose="020F0502020204030204" pitchFamily="34" charset="0"/>
              </a:rPr>
              <a:t>الفرق بن تحليلات الاعمال والتحليلات الرقمية وتحليلات التسويق </a:t>
            </a:r>
            <a:endParaRPr lang="en-US" sz="2400" dirty="0">
              <a:latin typeface="Calibri" panose="020F0502020204030204" pitchFamily="34" charset="0"/>
              <a:cs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984069629"/>
              </p:ext>
            </p:extLst>
          </p:nvPr>
        </p:nvGraphicFramePr>
        <p:xfrm>
          <a:off x="1173707" y="2361798"/>
          <a:ext cx="8884693" cy="3200400"/>
        </p:xfrm>
        <a:graphic>
          <a:graphicData uri="http://schemas.openxmlformats.org/drawingml/2006/table">
            <a:tbl>
              <a:tblPr firstRow="1" bandRow="1">
                <a:tableStyleId>{5C22544A-7EE6-4342-B048-85BDC9FD1C3A}</a:tableStyleId>
              </a:tblPr>
              <a:tblGrid>
                <a:gridCol w="2961564">
                  <a:extLst>
                    <a:ext uri="{9D8B030D-6E8A-4147-A177-3AD203B41FA5}">
                      <a16:colId xmlns:a16="http://schemas.microsoft.com/office/drawing/2014/main" val="20000"/>
                    </a:ext>
                  </a:extLst>
                </a:gridCol>
                <a:gridCol w="4422228">
                  <a:extLst>
                    <a:ext uri="{9D8B030D-6E8A-4147-A177-3AD203B41FA5}">
                      <a16:colId xmlns:a16="http://schemas.microsoft.com/office/drawing/2014/main" val="20001"/>
                    </a:ext>
                  </a:extLst>
                </a:gridCol>
                <a:gridCol w="1500901">
                  <a:extLst>
                    <a:ext uri="{9D8B030D-6E8A-4147-A177-3AD203B41FA5}">
                      <a16:colId xmlns:a16="http://schemas.microsoft.com/office/drawing/2014/main" val="20002"/>
                    </a:ext>
                  </a:extLst>
                </a:gridCol>
              </a:tblGrid>
              <a:tr h="332141">
                <a:tc>
                  <a:txBody>
                    <a:bodyPr/>
                    <a:lstStyle/>
                    <a:p>
                      <a:pPr algn="r"/>
                      <a:r>
                        <a:rPr lang="ar-EG" dirty="0"/>
                        <a:t>التطبيق </a:t>
                      </a:r>
                      <a:endParaRPr lang="en-MY" dirty="0"/>
                    </a:p>
                  </a:txBody>
                  <a:tcPr/>
                </a:tc>
                <a:tc>
                  <a:txBody>
                    <a:bodyPr/>
                    <a:lstStyle/>
                    <a:p>
                      <a:pPr algn="r"/>
                      <a:r>
                        <a:rPr lang="ar-EG" sz="1600" dirty="0"/>
                        <a:t>التعريف</a:t>
                      </a:r>
                      <a:endParaRPr lang="en-MY" sz="1600" dirty="0"/>
                    </a:p>
                  </a:txBody>
                  <a:tcPr/>
                </a:tc>
                <a:tc>
                  <a:txBody>
                    <a:bodyPr/>
                    <a:lstStyle/>
                    <a:p>
                      <a:pPr algn="r"/>
                      <a:r>
                        <a:rPr lang="ar-EG" dirty="0"/>
                        <a:t>المصطلح </a:t>
                      </a:r>
                      <a:endParaRPr lang="en-MY" dirty="0"/>
                    </a:p>
                  </a:txBody>
                  <a:tcPr/>
                </a:tc>
                <a:extLst>
                  <a:ext uri="{0D108BD9-81ED-4DB2-BD59-A6C34878D82A}">
                    <a16:rowId xmlns:a16="http://schemas.microsoft.com/office/drawing/2014/main" val="10000"/>
                  </a:ext>
                </a:extLst>
              </a:tr>
              <a:tr h="747318">
                <a:tc>
                  <a:txBody>
                    <a:bodyPr/>
                    <a:lstStyle/>
                    <a:p>
                      <a:pPr algn="r"/>
                      <a:r>
                        <a:rPr lang="ar-EG" sz="1600" kern="1200" dirty="0">
                          <a:solidFill>
                            <a:schemeClr val="dk1"/>
                          </a:solidFill>
                          <a:latin typeface="+mn-lt"/>
                          <a:ea typeface="+mn-ea"/>
                          <a:cs typeface="+mn-cs"/>
                        </a:rPr>
                        <a:t>طريقة لدعم اتخاذ القرارات الاعمال لتحسين أداء الشركة</a:t>
                      </a:r>
                      <a:endParaRPr lang="en-MY" sz="1600" kern="1200" dirty="0">
                        <a:solidFill>
                          <a:schemeClr val="dk1"/>
                        </a:solidFill>
                        <a:latin typeface="+mn-lt"/>
                        <a:ea typeface="+mn-ea"/>
                        <a:cs typeface="+mn-cs"/>
                      </a:endParaRPr>
                    </a:p>
                  </a:txBody>
                  <a:tcPr/>
                </a:tc>
                <a:tc>
                  <a:txBody>
                    <a:bodyPr/>
                    <a:lstStyle/>
                    <a:p>
                      <a:pPr algn="r"/>
                      <a:r>
                        <a:rPr lang="ar-EG" sz="1600" kern="1200" dirty="0">
                          <a:solidFill>
                            <a:schemeClr val="dk1"/>
                          </a:solidFill>
                          <a:latin typeface="+mn-lt"/>
                          <a:ea typeface="+mn-ea"/>
                          <a:cs typeface="+mn-cs"/>
                        </a:rPr>
                        <a:t>عملية تستخدم تقنيات مختلفة لتحليل وتفسير أشكال مختلفة من البيانات لتمكين اتخاذ قرارات أفضل وتحسين أداء الشركة</a:t>
                      </a:r>
                      <a:endParaRPr lang="en-MY" sz="1600" kern="1200" dirty="0">
                        <a:solidFill>
                          <a:schemeClr val="dk1"/>
                        </a:solidFill>
                        <a:latin typeface="+mn-lt"/>
                        <a:ea typeface="+mn-ea"/>
                        <a:cs typeface="+mn-cs"/>
                      </a:endParaRPr>
                    </a:p>
                  </a:txBody>
                  <a:tcPr/>
                </a:tc>
                <a:tc>
                  <a:txBody>
                    <a:bodyPr/>
                    <a:lstStyle/>
                    <a:p>
                      <a:pPr algn="r"/>
                      <a:r>
                        <a:rPr lang="ar-EG" sz="1600" kern="1200" dirty="0">
                          <a:solidFill>
                            <a:schemeClr val="dk1"/>
                          </a:solidFill>
                          <a:latin typeface="+mn-lt"/>
                          <a:ea typeface="+mn-ea"/>
                          <a:cs typeface="+mn-cs"/>
                        </a:rPr>
                        <a:t>تحليلات الاعمال </a:t>
                      </a:r>
                    </a:p>
                    <a:p>
                      <a:r>
                        <a:rPr lang="en-MY" sz="1600" kern="1200" dirty="0">
                          <a:solidFill>
                            <a:schemeClr val="dk1"/>
                          </a:solidFill>
                          <a:latin typeface="+mn-lt"/>
                          <a:ea typeface="+mn-ea"/>
                          <a:cs typeface="+mn-cs"/>
                        </a:rPr>
                        <a:t>Business</a:t>
                      </a:r>
                      <a:endParaRPr lang="ar-EG" sz="1600" kern="1200" dirty="0">
                        <a:solidFill>
                          <a:schemeClr val="dk1"/>
                        </a:solidFill>
                        <a:latin typeface="+mn-lt"/>
                        <a:ea typeface="+mn-ea"/>
                        <a:cs typeface="+mn-cs"/>
                      </a:endParaRPr>
                    </a:p>
                    <a:p>
                      <a:r>
                        <a:rPr lang="en-MY" sz="1600" kern="1200" dirty="0">
                          <a:solidFill>
                            <a:schemeClr val="dk1"/>
                          </a:solidFill>
                          <a:latin typeface="+mn-lt"/>
                          <a:ea typeface="+mn-ea"/>
                          <a:cs typeface="+mn-cs"/>
                        </a:rPr>
                        <a:t>analytics</a:t>
                      </a:r>
                    </a:p>
                  </a:txBody>
                  <a:tcPr/>
                </a:tc>
                <a:extLst>
                  <a:ext uri="{0D108BD9-81ED-4DB2-BD59-A6C34878D82A}">
                    <a16:rowId xmlns:a16="http://schemas.microsoft.com/office/drawing/2014/main" val="10001"/>
                  </a:ext>
                </a:extLst>
              </a:tr>
              <a:tr h="858032">
                <a:tc>
                  <a:txBody>
                    <a:bodyPr/>
                    <a:lstStyle/>
                    <a:p>
                      <a:pPr algn="r"/>
                      <a:r>
                        <a:rPr lang="ar-EG" sz="1400" kern="1200" dirty="0">
                          <a:solidFill>
                            <a:schemeClr val="dk1"/>
                          </a:solidFill>
                          <a:latin typeface="+mn-lt"/>
                          <a:ea typeface="+mn-ea"/>
                          <a:cs typeface="+mn-cs"/>
                        </a:rPr>
                        <a:t>طريقة لدعم اتخاذ القرارات التسويقية لتحسين تفاعل الشركة مع العملاء</a:t>
                      </a:r>
                      <a:endParaRPr lang="en-MY" sz="1400" kern="1200" dirty="0">
                        <a:solidFill>
                          <a:schemeClr val="dk1"/>
                        </a:solidFill>
                        <a:latin typeface="+mn-lt"/>
                        <a:ea typeface="+mn-ea"/>
                        <a:cs typeface="+mn-cs"/>
                      </a:endParaRPr>
                    </a:p>
                  </a:txBody>
                  <a:tcPr/>
                </a:tc>
                <a:tc>
                  <a:txBody>
                    <a:bodyPr/>
                    <a:lstStyle/>
                    <a:p>
                      <a:pPr algn="r"/>
                      <a:r>
                        <a:rPr lang="ar-EG" sz="1400" kern="1200" dirty="0">
                          <a:solidFill>
                            <a:schemeClr val="dk1"/>
                          </a:solidFill>
                          <a:latin typeface="+mn-lt"/>
                          <a:ea typeface="+mn-ea"/>
                          <a:cs typeface="+mn-cs"/>
                        </a:rPr>
                        <a:t>التحليلات التي تتم باستخدام التكنولوجيا للبيانات والعمليات باستخدام تقنيات العصر الجديد (مثل الذكاء الاصطناعي) وغيرها من مصادر البيانات عبر الإنترنت وغير المتصلة بالإنترنت لتصميم وتقديم مشاركة شخصية مستمرة وجهاً لوجه في الوقت الفعلي."</a:t>
                      </a:r>
                      <a:endParaRPr lang="en-MY" sz="1400" kern="1200" dirty="0">
                        <a:solidFill>
                          <a:schemeClr val="dk1"/>
                        </a:solidFill>
                        <a:latin typeface="+mn-lt"/>
                        <a:ea typeface="+mn-ea"/>
                        <a:cs typeface="+mn-cs"/>
                      </a:endParaRPr>
                    </a:p>
                  </a:txBody>
                  <a:tcPr/>
                </a:tc>
                <a:tc>
                  <a:txBody>
                    <a:bodyPr/>
                    <a:lstStyle/>
                    <a:p>
                      <a:pPr algn="r"/>
                      <a:r>
                        <a:rPr lang="ar-EG" sz="1400" kern="1200" dirty="0">
                          <a:solidFill>
                            <a:schemeClr val="dk1"/>
                          </a:solidFill>
                          <a:latin typeface="+mn-lt"/>
                          <a:ea typeface="+mn-ea"/>
                          <a:cs typeface="+mn-cs"/>
                        </a:rPr>
                        <a:t>التحليلات الرقمية</a:t>
                      </a:r>
                    </a:p>
                    <a:p>
                      <a:r>
                        <a:rPr lang="en-MY" sz="1400" kern="1200" dirty="0">
                          <a:solidFill>
                            <a:schemeClr val="dk1"/>
                          </a:solidFill>
                          <a:latin typeface="+mn-lt"/>
                          <a:ea typeface="+mn-ea"/>
                          <a:cs typeface="+mn-cs"/>
                        </a:rPr>
                        <a:t>Digital</a:t>
                      </a:r>
                    </a:p>
                    <a:p>
                      <a:r>
                        <a:rPr lang="en-MY" sz="1400" kern="1200" dirty="0">
                          <a:solidFill>
                            <a:schemeClr val="dk1"/>
                          </a:solidFill>
                          <a:latin typeface="+mn-lt"/>
                          <a:ea typeface="+mn-ea"/>
                          <a:cs typeface="+mn-cs"/>
                        </a:rPr>
                        <a:t>analytics</a:t>
                      </a:r>
                      <a:r>
                        <a:rPr lang="ar-EG" sz="1400" kern="1200" dirty="0">
                          <a:solidFill>
                            <a:schemeClr val="dk1"/>
                          </a:solidFill>
                          <a:latin typeface="+mn-lt"/>
                          <a:ea typeface="+mn-ea"/>
                          <a:cs typeface="+mn-cs"/>
                        </a:rPr>
                        <a:t> </a:t>
                      </a:r>
                      <a:endParaRPr lang="en-MY" sz="1600" kern="1200" dirty="0">
                        <a:solidFill>
                          <a:schemeClr val="dk1"/>
                        </a:solidFill>
                        <a:latin typeface="+mn-lt"/>
                        <a:ea typeface="+mn-ea"/>
                        <a:cs typeface="+mn-cs"/>
                      </a:endParaRPr>
                    </a:p>
                  </a:txBody>
                  <a:tcPr/>
                </a:tc>
                <a:extLst>
                  <a:ext uri="{0D108BD9-81ED-4DB2-BD59-A6C34878D82A}">
                    <a16:rowId xmlns:a16="http://schemas.microsoft.com/office/drawing/2014/main" val="10002"/>
                  </a:ext>
                </a:extLst>
              </a:tr>
              <a:tr h="968746">
                <a:tc>
                  <a:txBody>
                    <a:bodyPr/>
                    <a:lstStyle/>
                    <a:p>
                      <a:pPr algn="r"/>
                      <a:r>
                        <a:rPr lang="ar-EG" sz="1600" kern="1200" dirty="0">
                          <a:solidFill>
                            <a:schemeClr val="dk1"/>
                          </a:solidFill>
                          <a:latin typeface="+mn-lt"/>
                          <a:ea typeface="+mn-ea"/>
                          <a:cs typeface="+mn-cs"/>
                        </a:rPr>
                        <a:t>طريقة لدعم اتخاذ القرارات التسويقية لتحسين الأداء المالي للشركة.</a:t>
                      </a:r>
                      <a:endParaRPr lang="en-MY" sz="1600" kern="1200" dirty="0">
                        <a:solidFill>
                          <a:schemeClr val="dk1"/>
                        </a:solidFill>
                        <a:latin typeface="+mn-lt"/>
                        <a:ea typeface="+mn-ea"/>
                        <a:cs typeface="+mn-cs"/>
                      </a:endParaRPr>
                    </a:p>
                  </a:txBody>
                  <a:tcPr/>
                </a:tc>
                <a:tc>
                  <a:txBody>
                    <a:bodyPr/>
                    <a:lstStyle/>
                    <a:p>
                      <a:pPr algn="r"/>
                      <a:r>
                        <a:rPr lang="ar-EG" sz="1600" kern="1200" dirty="0">
                          <a:solidFill>
                            <a:schemeClr val="dk1"/>
                          </a:solidFill>
                          <a:latin typeface="+mn-lt"/>
                          <a:ea typeface="+mn-ea"/>
                          <a:cs typeface="+mn-cs"/>
                        </a:rPr>
                        <a:t>تتضمن تحليلات التسويق جمع وإدارة وتحليل البيانات الوصفية والمنظورية</a:t>
                      </a:r>
                      <a:r>
                        <a:rPr lang="ar-EG" sz="1600" kern="1200" baseline="0" dirty="0">
                          <a:solidFill>
                            <a:schemeClr val="dk1"/>
                          </a:solidFill>
                          <a:latin typeface="+mn-lt"/>
                          <a:ea typeface="+mn-ea"/>
                          <a:cs typeface="+mn-cs"/>
                        </a:rPr>
                        <a:t> </a:t>
                      </a:r>
                      <a:r>
                        <a:rPr lang="ar-EG" sz="1600" kern="1200" dirty="0">
                          <a:solidFill>
                            <a:schemeClr val="dk1"/>
                          </a:solidFill>
                          <a:latin typeface="+mn-lt"/>
                          <a:ea typeface="+mn-ea"/>
                          <a:cs typeface="+mn-cs"/>
                        </a:rPr>
                        <a:t>والتنبؤية للحصول على رؤى حول أداء التسويق، وتعظيم فعالية أدوات التحكم في التسويق، وتحسين عائد الاستثمار للشركات.</a:t>
                      </a:r>
                      <a:endParaRPr lang="en-MY" sz="1600" kern="1200" dirty="0">
                        <a:solidFill>
                          <a:schemeClr val="dk1"/>
                        </a:solidFill>
                        <a:latin typeface="+mn-lt"/>
                        <a:ea typeface="+mn-ea"/>
                        <a:cs typeface="+mn-cs"/>
                      </a:endParaRPr>
                    </a:p>
                  </a:txBody>
                  <a:tcPr/>
                </a:tc>
                <a:tc>
                  <a:txBody>
                    <a:bodyPr/>
                    <a:lstStyle/>
                    <a:p>
                      <a:pPr algn="r"/>
                      <a:r>
                        <a:rPr lang="ar-EG" sz="1600" kern="1200" dirty="0">
                          <a:solidFill>
                            <a:schemeClr val="dk1"/>
                          </a:solidFill>
                          <a:latin typeface="+mn-lt"/>
                          <a:ea typeface="+mn-ea"/>
                          <a:cs typeface="+mn-cs"/>
                        </a:rPr>
                        <a:t>تحليلات التسويق</a:t>
                      </a:r>
                    </a:p>
                    <a:p>
                      <a:r>
                        <a:rPr lang="en-MY" sz="1600" kern="1200" dirty="0">
                          <a:solidFill>
                            <a:schemeClr val="dk1"/>
                          </a:solidFill>
                          <a:latin typeface="+mn-lt"/>
                          <a:ea typeface="+mn-ea"/>
                          <a:cs typeface="+mn-cs"/>
                        </a:rPr>
                        <a:t>Marketing</a:t>
                      </a:r>
                    </a:p>
                    <a:p>
                      <a:r>
                        <a:rPr lang="en-MY" sz="1600" kern="1200" dirty="0">
                          <a:solidFill>
                            <a:schemeClr val="dk1"/>
                          </a:solidFill>
                          <a:latin typeface="+mn-lt"/>
                          <a:ea typeface="+mn-ea"/>
                          <a:cs typeface="+mn-cs"/>
                        </a:rPr>
                        <a:t>analytics</a:t>
                      </a:r>
                      <a:r>
                        <a:rPr lang="ar-EG" sz="1600" kern="1200" dirty="0">
                          <a:solidFill>
                            <a:schemeClr val="dk1"/>
                          </a:solidFill>
                          <a:latin typeface="+mn-lt"/>
                          <a:ea typeface="+mn-ea"/>
                          <a:cs typeface="+mn-cs"/>
                        </a:rPr>
                        <a:t> </a:t>
                      </a:r>
                      <a:endParaRPr lang="en-MY" sz="1600" kern="1200" dirty="0">
                        <a:solidFill>
                          <a:schemeClr val="dk1"/>
                        </a:solidFill>
                        <a:latin typeface="+mn-lt"/>
                        <a:ea typeface="+mn-ea"/>
                        <a:cs typeface="+mn-cs"/>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908850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1640" y="133164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66CD5EE-E6DD-8C8A-DB88-F95E5C1E3F08}"/>
              </a:ext>
            </a:extLst>
          </p:cNvPr>
          <p:cNvSpPr txBox="1"/>
          <p:nvPr/>
        </p:nvSpPr>
        <p:spPr>
          <a:xfrm>
            <a:off x="2244507" y="2152361"/>
            <a:ext cx="7940040" cy="738664"/>
          </a:xfrm>
          <a:prstGeom prst="rect">
            <a:avLst/>
          </a:prstGeom>
          <a:noFill/>
        </p:spPr>
        <p:txBody>
          <a:bodyPr wrap="square" rtlCol="0">
            <a:spAutoFit/>
          </a:bodyPr>
          <a:lstStyle/>
          <a:p>
            <a:pPr algn="r" rtl="1"/>
            <a:r>
              <a:rPr lang="ar-EG" sz="3200" dirty="0"/>
              <a:t>	</a:t>
            </a:r>
          </a:p>
          <a:p>
            <a:pPr lvl="0" algn="r" rtl="1"/>
            <a:endParaRPr lang="en-MY" sz="1000" dirty="0"/>
          </a:p>
        </p:txBody>
      </p:sp>
      <p:graphicFrame>
        <p:nvGraphicFramePr>
          <p:cNvPr id="8" name="Table 7"/>
          <p:cNvGraphicFramePr>
            <a:graphicFrameLocks noGrp="1"/>
          </p:cNvGraphicFramePr>
          <p:nvPr>
            <p:extLst>
              <p:ext uri="{D42A27DB-BD31-4B8C-83A1-F6EECF244321}">
                <p14:modId xmlns:p14="http://schemas.microsoft.com/office/powerpoint/2010/main" val="2138830501"/>
              </p:ext>
            </p:extLst>
          </p:nvPr>
        </p:nvGraphicFramePr>
        <p:xfrm>
          <a:off x="1751579" y="1663866"/>
          <a:ext cx="8158240" cy="3824788"/>
        </p:xfrm>
        <a:graphic>
          <a:graphicData uri="http://schemas.openxmlformats.org/drawingml/2006/table">
            <a:tbl>
              <a:tblPr firstRow="1" bandRow="1">
                <a:tableStyleId>{5C22544A-7EE6-4342-B048-85BDC9FD1C3A}</a:tableStyleId>
              </a:tblPr>
              <a:tblGrid>
                <a:gridCol w="6464229">
                  <a:extLst>
                    <a:ext uri="{9D8B030D-6E8A-4147-A177-3AD203B41FA5}">
                      <a16:colId xmlns:a16="http://schemas.microsoft.com/office/drawing/2014/main" val="20000"/>
                    </a:ext>
                  </a:extLst>
                </a:gridCol>
                <a:gridCol w="1694011">
                  <a:extLst>
                    <a:ext uri="{9D8B030D-6E8A-4147-A177-3AD203B41FA5}">
                      <a16:colId xmlns:a16="http://schemas.microsoft.com/office/drawing/2014/main" val="20001"/>
                    </a:ext>
                  </a:extLst>
                </a:gridCol>
              </a:tblGrid>
              <a:tr h="449354">
                <a:tc>
                  <a:txBody>
                    <a:bodyPr/>
                    <a:lstStyle/>
                    <a:p>
                      <a:pPr algn="ctr"/>
                      <a:r>
                        <a:rPr lang="ar-EG" sz="2400" dirty="0">
                          <a:latin typeface="Calibri" panose="020F0502020204030204" pitchFamily="34" charset="0"/>
                          <a:cs typeface="Calibri" panose="020F0502020204030204" pitchFamily="34" charset="0"/>
                        </a:rPr>
                        <a:t>امثلة لتعريفات تحليل</a:t>
                      </a:r>
                      <a:r>
                        <a:rPr lang="ar-EG" sz="2400" baseline="0" dirty="0">
                          <a:latin typeface="Calibri" panose="020F0502020204030204" pitchFamily="34" charset="0"/>
                          <a:cs typeface="Calibri" panose="020F0502020204030204" pitchFamily="34" charset="0"/>
                        </a:rPr>
                        <a:t> البيانات التسويقية</a:t>
                      </a:r>
                      <a:endParaRPr lang="en-MY" sz="2400" dirty="0">
                        <a:latin typeface="Calibri" panose="020F0502020204030204" pitchFamily="34" charset="0"/>
                        <a:cs typeface="Calibri" panose="020F0502020204030204" pitchFamily="34" charset="0"/>
                      </a:endParaRPr>
                    </a:p>
                  </a:txBody>
                  <a:tcPr/>
                </a:tc>
                <a:tc>
                  <a:txBody>
                    <a:bodyPr/>
                    <a:lstStyle/>
                    <a:p>
                      <a:pPr algn="r"/>
                      <a:r>
                        <a:rPr lang="ar-EG" sz="2400" b="1" kern="1200" dirty="0">
                          <a:solidFill>
                            <a:schemeClr val="lt1"/>
                          </a:solidFill>
                          <a:latin typeface="Calibri" panose="020F0502020204030204" pitchFamily="34" charset="0"/>
                          <a:ea typeface="+mn-ea"/>
                          <a:cs typeface="Calibri" panose="020F0502020204030204" pitchFamily="34" charset="0"/>
                        </a:rPr>
                        <a:t>المؤلف</a:t>
                      </a:r>
                      <a:endParaRPr lang="en-MY" sz="2400" b="1" kern="1200" dirty="0">
                        <a:solidFill>
                          <a:schemeClr val="lt1"/>
                        </a:solidFill>
                        <a:latin typeface="Calibri" panose="020F0502020204030204" pitchFamily="34" charset="0"/>
                        <a:ea typeface="+mn-ea"/>
                        <a:cs typeface="Calibri" panose="020F0502020204030204" pitchFamily="34" charset="0"/>
                      </a:endParaRPr>
                    </a:p>
                  </a:txBody>
                  <a:tcPr/>
                </a:tc>
                <a:extLst>
                  <a:ext uri="{0D108BD9-81ED-4DB2-BD59-A6C34878D82A}">
                    <a16:rowId xmlns:a16="http://schemas.microsoft.com/office/drawing/2014/main" val="10000"/>
                  </a:ext>
                </a:extLst>
              </a:tr>
              <a:tr h="898708">
                <a:tc>
                  <a:txBody>
                    <a:bodyPr/>
                    <a:lstStyle/>
                    <a:p>
                      <a:pPr algn="r" rtl="1"/>
                      <a:r>
                        <a:rPr lang="ar-EG" dirty="0">
                          <a:latin typeface="Calibri" panose="020F0502020204030204" pitchFamily="34" charset="0"/>
                          <a:cs typeface="Calibri" panose="020F0502020204030204" pitchFamily="34" charset="0"/>
                        </a:rPr>
                        <a:t>يمكن لتحليلات بيانات التسويق أن تملأ البعد المفقود في البحث من </a:t>
                      </a:r>
                      <a:r>
                        <a:rPr lang="ar-EG" u="sng" dirty="0">
                          <a:solidFill>
                            <a:srgbClr val="C00000"/>
                          </a:solidFill>
                          <a:latin typeface="Calibri" panose="020F0502020204030204" pitchFamily="34" charset="0"/>
                          <a:cs typeface="Calibri" panose="020F0502020204030204" pitchFamily="34" charset="0"/>
                        </a:rPr>
                        <a:t>خلال سد الفجوة بين استخراج البيانات والأساليب النوعية والكمية </a:t>
                      </a:r>
                      <a:r>
                        <a:rPr lang="ar-EG" dirty="0">
                          <a:latin typeface="Calibri" panose="020F0502020204030204" pitchFamily="34" charset="0"/>
                          <a:cs typeface="Calibri" panose="020F0502020204030204" pitchFamily="34" charset="0"/>
                        </a:rPr>
                        <a:t>لتشكيل مثلث بحثي يتمتع بمستقبل مشرق في القرن الحادي والعشرين.</a:t>
                      </a:r>
                      <a:endParaRPr lang="en-MY" dirty="0">
                        <a:latin typeface="Calibri" panose="020F0502020204030204" pitchFamily="34" charset="0"/>
                        <a:cs typeface="Calibri" panose="020F0502020204030204" pitchFamily="34" charset="0"/>
                      </a:endParaRPr>
                    </a:p>
                  </a:txBody>
                  <a:tcPr/>
                </a:tc>
                <a:tc>
                  <a:txBody>
                    <a:bodyPr/>
                    <a:lstStyle/>
                    <a:p>
                      <a:pPr algn="r"/>
                      <a:r>
                        <a:rPr lang="ar-EG" dirty="0">
                          <a:latin typeface="Calibri" panose="020F0502020204030204" pitchFamily="34" charset="0"/>
                          <a:cs typeface="Calibri" panose="020F0502020204030204" pitchFamily="34" charset="0"/>
                        </a:rPr>
                        <a:t>هاوزر (2007)</a:t>
                      </a:r>
                      <a:endParaRPr lang="en-MY"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898708">
                <a:tc>
                  <a:txBody>
                    <a:bodyPr/>
                    <a:lstStyle/>
                    <a:p>
                      <a:pPr algn="r"/>
                      <a:r>
                        <a:rPr lang="ar-EG" dirty="0">
                          <a:latin typeface="Calibri" panose="020F0502020204030204" pitchFamily="34" charset="0"/>
                          <a:cs typeface="Calibri" panose="020F0502020204030204" pitchFamily="34" charset="0"/>
                        </a:rPr>
                        <a:t>في </a:t>
                      </a:r>
                      <a:r>
                        <a:rPr lang="ar-EG" sz="1800" kern="1200" dirty="0">
                          <a:solidFill>
                            <a:schemeClr val="dk1"/>
                          </a:solidFill>
                          <a:latin typeface="Calibri" panose="020F0502020204030204" pitchFamily="34" charset="0"/>
                          <a:ea typeface="+mn-ea"/>
                          <a:cs typeface="Calibri" panose="020F0502020204030204" pitchFamily="34" charset="0"/>
                        </a:rPr>
                        <a:t>المستقبل، سوف ينمو </a:t>
                      </a:r>
                      <a:r>
                        <a:rPr lang="ar-EG" sz="1800" u="sng" kern="1200" dirty="0">
                          <a:solidFill>
                            <a:srgbClr val="C00000"/>
                          </a:solidFill>
                          <a:latin typeface="Calibri" panose="020F0502020204030204" pitchFamily="34" charset="0"/>
                          <a:ea typeface="+mn-ea"/>
                          <a:cs typeface="Calibri" panose="020F0502020204030204" pitchFamily="34" charset="0"/>
                        </a:rPr>
                        <a:t>هذا المجال أكاديميًا وعمليًا بفضل ظهور مستودعات </a:t>
                      </a:r>
                      <a:r>
                        <a:rPr lang="ar-EG" sz="1800" kern="1200" dirty="0">
                          <a:solidFill>
                            <a:schemeClr val="dk1"/>
                          </a:solidFill>
                          <a:latin typeface="Calibri" panose="020F0502020204030204" pitchFamily="34" charset="0"/>
                          <a:ea typeface="+mn-ea"/>
                          <a:cs typeface="Calibri" panose="020F0502020204030204" pitchFamily="34" charset="0"/>
                        </a:rPr>
                        <a:t>البيانات الضخمة غير المتجانسة (المنظمة وغير المنظمة) والتحليلية.</a:t>
                      </a:r>
                      <a:endParaRPr lang="en-MY" sz="1800" kern="1200" dirty="0">
                        <a:solidFill>
                          <a:schemeClr val="dk1"/>
                        </a:solidFill>
                        <a:latin typeface="Calibri" panose="020F0502020204030204" pitchFamily="34" charset="0"/>
                        <a:ea typeface="+mn-ea"/>
                        <a:cs typeface="Calibri" panose="020F0502020204030204" pitchFamily="34" charset="0"/>
                      </a:endParaRPr>
                    </a:p>
                  </a:txBody>
                  <a:tcPr/>
                </a:tc>
                <a:tc>
                  <a:txBody>
                    <a:bodyPr/>
                    <a:lstStyle/>
                    <a:p>
                      <a:pPr algn="r"/>
                      <a:r>
                        <a:rPr lang="ar-EG" dirty="0">
                          <a:latin typeface="Calibri" panose="020F0502020204030204" pitchFamily="34" charset="0"/>
                          <a:cs typeface="Calibri" panose="020F0502020204030204" pitchFamily="34" charset="0"/>
                        </a:rPr>
                        <a:t>ويدل وكانان (2016)</a:t>
                      </a:r>
                      <a:endParaRPr lang="en-MY"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898708">
                <a:tc>
                  <a:txBody>
                    <a:bodyPr/>
                    <a:lstStyle/>
                    <a:p>
                      <a:pPr algn="r"/>
                      <a:r>
                        <a:rPr lang="ar-EG" sz="1800" dirty="0">
                          <a:latin typeface="Calibri" panose="020F0502020204030204" pitchFamily="34" charset="0"/>
                          <a:cs typeface="Calibri" panose="020F0502020204030204" pitchFamily="34" charset="0"/>
                        </a:rPr>
                        <a:t>تحليل</a:t>
                      </a:r>
                      <a:r>
                        <a:rPr lang="ar-EG" sz="1800" baseline="0" dirty="0">
                          <a:latin typeface="Calibri" panose="020F0502020204030204" pitchFamily="34" charset="0"/>
                          <a:cs typeface="Calibri" panose="020F0502020204030204" pitchFamily="34" charset="0"/>
                        </a:rPr>
                        <a:t> البيانات التسويقية يشير الى : </a:t>
                      </a:r>
                      <a:r>
                        <a:rPr lang="ar-EG" dirty="0">
                          <a:latin typeface="Calibri" panose="020F0502020204030204" pitchFamily="34" charset="0"/>
                          <a:cs typeface="Calibri" panose="020F0502020204030204" pitchFamily="34" charset="0"/>
                        </a:rPr>
                        <a:t>استخدام البيانات لاتخاذ القرارات </a:t>
                      </a:r>
                      <a:r>
                        <a:rPr lang="ar-EG" u="sng" dirty="0">
                          <a:solidFill>
                            <a:srgbClr val="C00000"/>
                          </a:solidFill>
                          <a:latin typeface="Calibri" panose="020F0502020204030204" pitchFamily="34" charset="0"/>
                          <a:cs typeface="Calibri" panose="020F0502020204030204" pitchFamily="34" charset="0"/>
                        </a:rPr>
                        <a:t>بشأن العملاء المستهدفين لتحقيق أقصى قدر من الأرباح </a:t>
                      </a:r>
                      <a:r>
                        <a:rPr lang="ar-EG" dirty="0">
                          <a:latin typeface="Calibri" panose="020F0502020204030204" pitchFamily="34" charset="0"/>
                          <a:cs typeface="Calibri" panose="020F0502020204030204" pitchFamily="34" charset="0"/>
                        </a:rPr>
                        <a:t>والحفاظ على اتصال العملاء إلى أجل غير مسمى مع تقليل المخاطر المرتبطة بهذا المستوى من الترابط.</a:t>
                      </a:r>
                      <a:endParaRPr lang="en-MY" dirty="0">
                        <a:latin typeface="Calibri" panose="020F0502020204030204" pitchFamily="34" charset="0"/>
                        <a:cs typeface="Calibri" panose="020F0502020204030204" pitchFamily="34" charset="0"/>
                      </a:endParaRPr>
                    </a:p>
                  </a:txBody>
                  <a:tcPr/>
                </a:tc>
                <a:tc>
                  <a:txBody>
                    <a:bodyPr/>
                    <a:lstStyle/>
                    <a:p>
                      <a:pPr algn="r"/>
                      <a:r>
                        <a:rPr lang="ar-EG" dirty="0">
                          <a:latin typeface="Calibri" panose="020F0502020204030204" pitchFamily="34" charset="0"/>
                          <a:cs typeface="Calibri" panose="020F0502020204030204" pitchFamily="34" charset="0"/>
                        </a:rPr>
                        <a:t>ناير وآخرون (2017) </a:t>
                      </a:r>
                      <a:endParaRPr lang="en-MY"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629095">
                <a:tc>
                  <a:txBody>
                    <a:bodyPr/>
                    <a:lstStyle/>
                    <a:p>
                      <a:pPr algn="r"/>
                      <a:r>
                        <a:rPr lang="ar-EG" dirty="0">
                          <a:latin typeface="Calibri" panose="020F0502020204030204" pitchFamily="34" charset="0"/>
                          <a:cs typeface="Calibri" panose="020F0502020204030204" pitchFamily="34" charset="0"/>
                        </a:rPr>
                        <a:t>مركز للعديد من التطبيقات التي تعتمد على البيانات والتي يمكنها مساعدة </a:t>
                      </a:r>
                      <a:r>
                        <a:rPr lang="ar-EG" u="sng" dirty="0">
                          <a:solidFill>
                            <a:srgbClr val="C00000"/>
                          </a:solidFill>
                          <a:latin typeface="Calibri" panose="020F0502020204030204" pitchFamily="34" charset="0"/>
                          <a:cs typeface="Calibri" panose="020F0502020204030204" pitchFamily="34" charset="0"/>
                        </a:rPr>
                        <a:t>الشركات على بناء حملات في الوقت الفعلي باستخدام أحدث المعلومات</a:t>
                      </a:r>
                      <a:r>
                        <a:rPr lang="ar-EG" dirty="0">
                          <a:latin typeface="Calibri" panose="020F0502020204030204" pitchFamily="34" charset="0"/>
                          <a:cs typeface="Calibri" panose="020F0502020204030204" pitchFamily="34" charset="0"/>
                        </a:rPr>
                        <a:t>.</a:t>
                      </a:r>
                      <a:endParaRPr lang="en-MY" dirty="0">
                        <a:latin typeface="Calibri" panose="020F0502020204030204" pitchFamily="34" charset="0"/>
                        <a:cs typeface="Calibri" panose="020F0502020204030204" pitchFamily="34" charset="0"/>
                      </a:endParaRPr>
                    </a:p>
                  </a:txBody>
                  <a:tcPr/>
                </a:tc>
                <a:tc>
                  <a:txBody>
                    <a:bodyPr/>
                    <a:lstStyle/>
                    <a:p>
                      <a:pPr algn="r"/>
                      <a:r>
                        <a:rPr lang="ar-EG" dirty="0">
                          <a:latin typeface="Calibri" panose="020F0502020204030204" pitchFamily="34" charset="0"/>
                          <a:cs typeface="Calibri" panose="020F0502020204030204" pitchFamily="34" charset="0"/>
                        </a:rPr>
                        <a:t>بيترسكو وكريشين (2017) </a:t>
                      </a:r>
                      <a:endParaRPr lang="en-MY"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9819233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759219"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89071" y="162296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162242" y="1926252"/>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مالمقصود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id="{EC5CF803-1BC6-5196-230D-D619845F8047}"/>
              </a:ext>
            </a:extLst>
          </p:cNvPr>
          <p:cNvSpPr txBox="1"/>
          <p:nvPr/>
        </p:nvSpPr>
        <p:spPr>
          <a:xfrm>
            <a:off x="3128077" y="2658873"/>
            <a:ext cx="6534986" cy="1938992"/>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في حين قدم ليو وبيرنز </a:t>
            </a:r>
            <a:r>
              <a:rPr lang="ar-EG" sz="2400" dirty="0">
                <a:solidFill>
                  <a:srgbClr val="C00000"/>
                </a:solidFill>
                <a:latin typeface="Calibri" panose="020F0502020204030204" pitchFamily="34" charset="0"/>
                <a:cs typeface="Calibri" panose="020F0502020204030204" pitchFamily="34" charset="0"/>
              </a:rPr>
              <a:t>(2018) </a:t>
            </a:r>
            <a:r>
              <a:rPr lang="ar-EG" sz="2400" dirty="0">
                <a:latin typeface="Calibri" panose="020F0502020204030204" pitchFamily="34" charset="0"/>
                <a:cs typeface="Calibri" panose="020F0502020204030204" pitchFamily="34" charset="0"/>
              </a:rPr>
              <a:t>تعريفًا أكثر شمولاً ووضوحًا لتحليلات بيانات التسويق على أنها: "إستخراج البيانات، وتحسين محرك البحث، وتحليلات وسائل التواصل الاجتماعي، وتحليلات البيانات الضخمة، </a:t>
            </a:r>
            <a:r>
              <a:rPr lang="ar-EG" sz="2400" u="sng" dirty="0">
                <a:latin typeface="Calibri" panose="020F0502020204030204" pitchFamily="34" charset="0"/>
                <a:cs typeface="Calibri" panose="020F0502020204030204" pitchFamily="34" charset="0"/>
              </a:rPr>
              <a:t>واستخدام مقاييس التسويق والتحليلات الأخرى</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959940" y="2950022"/>
            <a:ext cx="2097269" cy="1553865"/>
          </a:xfrm>
          <a:prstGeom prst="rect">
            <a:avLst/>
          </a:prstGeom>
        </p:spPr>
      </p:pic>
    </p:spTree>
    <p:extLst>
      <p:ext uri="{BB962C8B-B14F-4D97-AF65-F5344CB8AC3E}">
        <p14:creationId xmlns:p14="http://schemas.microsoft.com/office/powerpoint/2010/main" val="38349873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221779" y="135906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931997" y="1728000"/>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a16="http://schemas.microsoft.com/office/drawing/2014/main" id="{15CAB64C-440A-5E1A-C062-7150E518443A}"/>
              </a:ext>
            </a:extLst>
          </p:cNvPr>
          <p:cNvPicPr>
            <a:picLocks noChangeAspect="1"/>
          </p:cNvPicPr>
          <p:nvPr/>
        </p:nvPicPr>
        <p:blipFill>
          <a:blip r:embed="rId3"/>
          <a:stretch>
            <a:fillRect/>
          </a:stretch>
        </p:blipFill>
        <p:spPr>
          <a:xfrm>
            <a:off x="1793205" y="2554764"/>
            <a:ext cx="2226876" cy="1888177"/>
          </a:xfrm>
          <a:prstGeom prst="rect">
            <a:avLst/>
          </a:prstGeom>
        </p:spPr>
      </p:pic>
      <p:sp>
        <p:nvSpPr>
          <p:cNvPr id="3" name="TextBox 2">
            <a:extLst>
              <a:ext uri="{FF2B5EF4-FFF2-40B4-BE49-F238E27FC236}">
                <a16:creationId xmlns:a16="http://schemas.microsoft.com/office/drawing/2014/main" id="{4C0F408B-6FB7-447C-07FE-71BFB5EBA134}"/>
              </a:ext>
            </a:extLst>
          </p:cNvPr>
          <p:cNvSpPr txBox="1"/>
          <p:nvPr/>
        </p:nvSpPr>
        <p:spPr>
          <a:xfrm>
            <a:off x="4439788" y="2493976"/>
            <a:ext cx="5883219" cy="1938992"/>
          </a:xfrm>
          <a:prstGeom prst="rect">
            <a:avLst/>
          </a:prstGeom>
          <a:noFill/>
        </p:spPr>
        <p:txBody>
          <a:bodyPr wrap="square" rtlCol="0">
            <a:spAutoFit/>
          </a:bodyPr>
          <a:lstStyle/>
          <a:p>
            <a:pPr lvl="0" algn="r" rtl="1"/>
            <a:r>
              <a:rPr lang="ar-EG" sz="2400" dirty="0">
                <a:latin typeface="Calibri" panose="020F0502020204030204" pitchFamily="34" charset="0"/>
                <a:cs typeface="Calibri" panose="020F0502020204030204" pitchFamily="34" charset="0"/>
              </a:rPr>
              <a:t>ببساطة، "</a:t>
            </a:r>
            <a:r>
              <a:rPr lang="ar-EG" sz="2400" b="1" dirty="0">
                <a:solidFill>
                  <a:srgbClr val="C00000"/>
                </a:solidFill>
                <a:latin typeface="Calibri" panose="020F0502020204030204" pitchFamily="34" charset="0"/>
                <a:cs typeface="Calibri" panose="020F0502020204030204" pitchFamily="34" charset="0"/>
              </a:rPr>
              <a:t>تحليلات البيانات التسويقية</a:t>
            </a:r>
            <a:r>
              <a:rPr lang="ar-EG" sz="2400" dirty="0">
                <a:latin typeface="Calibri" panose="020F0502020204030204" pitchFamily="34" charset="0"/>
                <a:cs typeface="Calibri" panose="020F0502020204030204" pitchFamily="34" charset="0"/>
              </a:rPr>
              <a:t>" هي عملية </a:t>
            </a:r>
            <a:r>
              <a:rPr lang="ar-EG" sz="2400" b="1" u="sng" dirty="0">
                <a:latin typeface="Calibri" panose="020F0502020204030204" pitchFamily="34" charset="0"/>
                <a:cs typeface="Calibri" panose="020F0502020204030204" pitchFamily="34" charset="0"/>
              </a:rPr>
              <a:t>جمع </a:t>
            </a:r>
            <a:r>
              <a:rPr lang="ar-EG" sz="2400" dirty="0">
                <a:latin typeface="Calibri" panose="020F0502020204030204" pitchFamily="34" charset="0"/>
                <a:cs typeface="Calibri" panose="020F0502020204030204" pitchFamily="34" charset="0"/>
              </a:rPr>
              <a:t>و</a:t>
            </a:r>
            <a:r>
              <a:rPr lang="ar-EG" sz="2400" b="1" u="sng" dirty="0">
                <a:latin typeface="Calibri" panose="020F0502020204030204" pitchFamily="34" charset="0"/>
                <a:cs typeface="Calibri" panose="020F0502020204030204" pitchFamily="34" charset="0"/>
              </a:rPr>
              <a:t>تحليل</a:t>
            </a:r>
            <a:r>
              <a:rPr lang="ar-EG" sz="2400" dirty="0">
                <a:latin typeface="Calibri" panose="020F0502020204030204" pitchFamily="34" charset="0"/>
                <a:cs typeface="Calibri" panose="020F0502020204030204" pitchFamily="34" charset="0"/>
              </a:rPr>
              <a:t> و</a:t>
            </a:r>
            <a:r>
              <a:rPr lang="ar-EG" sz="2400" b="1" u="sng" dirty="0">
                <a:latin typeface="Calibri" panose="020F0502020204030204" pitchFamily="34" charset="0"/>
                <a:cs typeface="Calibri" panose="020F0502020204030204" pitchFamily="34" charset="0"/>
              </a:rPr>
              <a:t>تفسير</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البيانات المتعلقة بالحملات التسويقية </a:t>
            </a:r>
            <a:r>
              <a:rPr lang="ar-EG" sz="2400" dirty="0">
                <a:latin typeface="Calibri" panose="020F0502020204030204" pitchFamily="34" charset="0"/>
                <a:cs typeface="Calibri" panose="020F0502020204030204" pitchFamily="34" charset="0"/>
              </a:rPr>
              <a:t>لفهم مدى فعاليتها. وهي تساعد في تحديد الاستراتيجيات </a:t>
            </a:r>
            <a:r>
              <a:rPr lang="ar-EG" sz="2400" b="1" u="sng" dirty="0">
                <a:latin typeface="Calibri" panose="020F0502020204030204" pitchFamily="34" charset="0"/>
                <a:cs typeface="Calibri" panose="020F0502020204030204" pitchFamily="34" charset="0"/>
              </a:rPr>
              <a:t>الناجحة وغير الناجحة</a:t>
            </a:r>
            <a:r>
              <a:rPr lang="ar-EG" sz="2400" dirty="0">
                <a:latin typeface="Calibri" panose="020F0502020204030204" pitchFamily="34" charset="0"/>
                <a:cs typeface="Calibri" panose="020F0502020204030204" pitchFamily="34" charset="0"/>
              </a:rPr>
              <a:t>. وبدون هذا التحليل، فإنك في الأساس تخمن </a:t>
            </a:r>
            <a:r>
              <a:rPr lang="ar-EG" sz="2400" b="1" dirty="0">
                <a:latin typeface="Calibri" panose="020F0502020204030204" pitchFamily="34" charset="0"/>
                <a:cs typeface="Calibri" panose="020F0502020204030204" pitchFamily="34" charset="0"/>
              </a:rPr>
              <a:t>مدى نجاح جهودك التسويقية</a:t>
            </a:r>
            <a:r>
              <a:rPr lang="ar-EG" sz="2400" dirty="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85694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78777" y="1138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984152" y="1812662"/>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C0F408B-6FB7-447C-07FE-71BFB5EBA134}"/>
              </a:ext>
            </a:extLst>
          </p:cNvPr>
          <p:cNvSpPr txBox="1"/>
          <p:nvPr/>
        </p:nvSpPr>
        <p:spPr>
          <a:xfrm>
            <a:off x="1493693" y="2645465"/>
            <a:ext cx="5878286" cy="1938992"/>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توفر التحليلات أدلة ملموسة على الأداء، من حركة مرور المستهلكين  </a:t>
            </a:r>
            <a:r>
              <a:rPr lang="ar-EG" sz="2400" b="1" u="sng" dirty="0">
                <a:latin typeface="Calibri" panose="020F0502020204030204" pitchFamily="34" charset="0"/>
                <a:cs typeface="Calibri" panose="020F0502020204030204" pitchFamily="34" charset="0"/>
              </a:rPr>
              <a:t>عبر موقع الويب والمشاركة </a:t>
            </a:r>
            <a:r>
              <a:rPr lang="ar-EG" sz="2400" dirty="0">
                <a:latin typeface="Calibri" panose="020F0502020204030204" pitchFamily="34" charset="0"/>
                <a:cs typeface="Calibri" panose="020F0502020204030204" pitchFamily="34" charset="0"/>
              </a:rPr>
              <a:t>على وسائل التواصل الاجتماعي إلى الشراء وما بعد الشراء. كما توفر رؤى حول النجاحات والإخفاقات، </a:t>
            </a:r>
            <a:r>
              <a:rPr lang="ar-EG" sz="2400" b="1" dirty="0">
                <a:latin typeface="Calibri" panose="020F0502020204030204" pitchFamily="34" charset="0"/>
                <a:cs typeface="Calibri" panose="020F0502020204030204" pitchFamily="34" charset="0"/>
              </a:rPr>
              <a:t>وتوجه عملية اتخاذ القرار بشكل أفضل للحملات المستقبلية.</a:t>
            </a:r>
            <a:endParaRPr lang="en-MY" sz="24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7779438" y="2492399"/>
            <a:ext cx="2143125" cy="2143125"/>
          </a:xfrm>
          <a:prstGeom prst="rect">
            <a:avLst/>
          </a:prstGeom>
        </p:spPr>
      </p:pic>
    </p:spTree>
    <p:extLst>
      <p:ext uri="{BB962C8B-B14F-4D97-AF65-F5344CB8AC3E}">
        <p14:creationId xmlns:p14="http://schemas.microsoft.com/office/powerpoint/2010/main" val="19083953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073961" y="124199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56759" y="2084273"/>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ما</a:t>
            </a:r>
            <a:r>
              <a:rPr lang="ar-JO" sz="2800" b="1" dirty="0">
                <a:solidFill>
                  <a:srgbClr val="C00000"/>
                </a:solidFill>
                <a:latin typeface="Calibri" panose="020F0502020204030204" pitchFamily="34" charset="0"/>
                <a:cs typeface="Calibri" panose="020F0502020204030204" pitchFamily="34" charset="0"/>
              </a:rPr>
              <a:t> ا</a:t>
            </a:r>
            <a:r>
              <a:rPr lang="ar-EG" sz="2800" b="1" dirty="0">
                <a:solidFill>
                  <a:srgbClr val="C00000"/>
                </a:solidFill>
                <a:latin typeface="Calibri" panose="020F0502020204030204" pitchFamily="34" charset="0"/>
                <a:cs typeface="Calibri" panose="020F0502020204030204" pitchFamily="34" charset="0"/>
              </a:rPr>
              <a:t>لمقصود بتحليل البيانات التسويقية :</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C0F408B-6FB7-447C-07FE-71BFB5EBA134}"/>
              </a:ext>
            </a:extLst>
          </p:cNvPr>
          <p:cNvSpPr txBox="1"/>
          <p:nvPr/>
        </p:nvSpPr>
        <p:spPr>
          <a:xfrm>
            <a:off x="4105127" y="3053093"/>
            <a:ext cx="5878286" cy="1569660"/>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يمكن أن تساعد المعلومات المستقاة من تحليلات التسويق المؤسسات على </a:t>
            </a:r>
            <a:r>
              <a:rPr lang="ar-EG" sz="2400" b="1" dirty="0">
                <a:latin typeface="Calibri" panose="020F0502020204030204" pitchFamily="34" charset="0"/>
                <a:cs typeface="Calibri" panose="020F0502020204030204" pitchFamily="34" charset="0"/>
              </a:rPr>
              <a:t>تحسين تجارب عملائها</a:t>
            </a:r>
            <a:r>
              <a:rPr lang="ar-EG" sz="2400" dirty="0">
                <a:latin typeface="Calibri" panose="020F0502020204030204" pitchFamily="34" charset="0"/>
                <a:cs typeface="Calibri" panose="020F0502020204030204" pitchFamily="34" charset="0"/>
              </a:rPr>
              <a:t>، وزيادة العائد على الاستثمار (</a:t>
            </a:r>
            <a:r>
              <a:rPr lang="en-MY" sz="2400" dirty="0">
                <a:latin typeface="Calibri" panose="020F0502020204030204" pitchFamily="34" charset="0"/>
                <a:cs typeface="Calibri" panose="020F0502020204030204" pitchFamily="34" charset="0"/>
              </a:rPr>
              <a:t>ROI) </a:t>
            </a:r>
            <a:r>
              <a:rPr lang="ar-EG" sz="2400" dirty="0">
                <a:latin typeface="Calibri" panose="020F0502020204030204" pitchFamily="34" charset="0"/>
                <a:cs typeface="Calibri" panose="020F0502020204030204" pitchFamily="34" charset="0"/>
              </a:rPr>
              <a:t>) لجهود التسويق، </a:t>
            </a:r>
            <a:r>
              <a:rPr lang="ar-EG" sz="2400" b="1" dirty="0">
                <a:latin typeface="Calibri" panose="020F0502020204030204" pitchFamily="34" charset="0"/>
                <a:cs typeface="Calibri" panose="020F0502020204030204" pitchFamily="34" charset="0"/>
              </a:rPr>
              <a:t>وصياغة استراتيجيات تسويقية مستقبلية</a:t>
            </a:r>
            <a:endParaRPr lang="en-MY" sz="24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517500" y="2986972"/>
            <a:ext cx="2143125" cy="2143125"/>
          </a:xfrm>
          <a:prstGeom prst="rect">
            <a:avLst/>
          </a:prstGeom>
        </p:spPr>
      </p:pic>
    </p:spTree>
    <p:extLst>
      <p:ext uri="{BB962C8B-B14F-4D97-AF65-F5344CB8AC3E}">
        <p14:creationId xmlns:p14="http://schemas.microsoft.com/office/powerpoint/2010/main" val="32880491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973157"/>
            <a:ext cx="4747323" cy="631198"/>
          </a:xfrm>
          <a:prstGeom prst="rect">
            <a:avLst/>
          </a:prstGeom>
          <a:noFill/>
        </p:spPr>
        <p:txBody>
          <a:bodyPr wrap="square">
            <a:spAutoFit/>
          </a:bodyPr>
          <a:lstStyle/>
          <a:p>
            <a:pPr algn="ctr">
              <a:lnSpc>
                <a:spcPct val="120000"/>
              </a:lnSpc>
            </a:pPr>
            <a:r>
              <a:rPr lang="ar-EG" sz="3200" b="1" dirty="0"/>
              <a:t>دور تحليل البيانات التسويقية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231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54556" y="1728000"/>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 هو دور تحليل البيانات في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C0F408B-6FB7-447C-07FE-71BFB5EBA134}"/>
              </a:ext>
            </a:extLst>
          </p:cNvPr>
          <p:cNvSpPr txBox="1"/>
          <p:nvPr/>
        </p:nvSpPr>
        <p:spPr>
          <a:xfrm>
            <a:off x="3710955" y="2392464"/>
            <a:ext cx="6512745" cy="2677656"/>
          </a:xfrm>
          <a:prstGeom prst="rect">
            <a:avLst/>
          </a:prstGeom>
          <a:noFill/>
        </p:spPr>
        <p:txBody>
          <a:bodyPr wrap="square" rtlCol="0">
            <a:spAutoFit/>
          </a:bodyPr>
          <a:lstStyle/>
          <a:p>
            <a:pPr marL="342900" lvl="0" indent="-342900" algn="just" rtl="1">
              <a:buFont typeface="Wingdings" panose="05000000000000000000" pitchFamily="2" charset="2"/>
              <a:buChar char="Ø"/>
            </a:pPr>
            <a:r>
              <a:rPr lang="ar-EG" sz="2400" dirty="0">
                <a:latin typeface="Calibri" panose="020F0502020204030204" pitchFamily="34" charset="0"/>
                <a:cs typeface="Calibri" panose="020F0502020204030204" pitchFamily="34" charset="0"/>
              </a:rPr>
              <a:t>تلعب تحليلات البيانات في التسويق </a:t>
            </a:r>
            <a:r>
              <a:rPr lang="ar-EG" sz="2400" b="1" u="sng" dirty="0">
                <a:latin typeface="Calibri" panose="020F0502020204030204" pitchFamily="34" charset="0"/>
                <a:cs typeface="Calibri" panose="020F0502020204030204" pitchFamily="34" charset="0"/>
              </a:rPr>
              <a:t>دورًا حاسمًا </a:t>
            </a:r>
            <a:r>
              <a:rPr lang="ar-EG" sz="2400" dirty="0">
                <a:latin typeface="Calibri" panose="020F0502020204030204" pitchFamily="34" charset="0"/>
                <a:cs typeface="Calibri" panose="020F0502020204030204" pitchFamily="34" charset="0"/>
              </a:rPr>
              <a:t>في فهم سلوك العملاء وتفضيلاتهم واتجاهاتهم وعادات الشراء. </a:t>
            </a:r>
          </a:p>
          <a:p>
            <a:pPr marL="342900" lvl="0" indent="-342900" algn="just" rtl="1">
              <a:buFont typeface="Wingdings" panose="05000000000000000000" pitchFamily="2" charset="2"/>
              <a:buChar char="Ø"/>
            </a:pPr>
            <a:endParaRPr lang="ar-EG" sz="2400" dirty="0">
              <a:latin typeface="Calibri" panose="020F0502020204030204" pitchFamily="34" charset="0"/>
              <a:cs typeface="Calibri" panose="020F0502020204030204" pitchFamily="34" charset="0"/>
            </a:endParaRPr>
          </a:p>
          <a:p>
            <a:pPr marL="342900" lvl="0" indent="-342900" algn="just" rtl="1">
              <a:buFont typeface="Wingdings" panose="05000000000000000000" pitchFamily="2" charset="2"/>
              <a:buChar char="Ø"/>
            </a:pPr>
            <a:r>
              <a:rPr lang="ar-EG" sz="2400" dirty="0">
                <a:latin typeface="Calibri" panose="020F0502020204030204" pitchFamily="34" charset="0"/>
                <a:cs typeface="Calibri" panose="020F0502020204030204" pitchFamily="34" charset="0"/>
              </a:rPr>
              <a:t> من خلال الاستفادة من تحليلات البيانات في التسويق، يمكن </a:t>
            </a:r>
            <a:r>
              <a:rPr lang="ar-EG" sz="2400" b="1" u="sng" dirty="0">
                <a:latin typeface="Calibri" panose="020F0502020204030204" pitchFamily="34" charset="0"/>
                <a:cs typeface="Calibri" panose="020F0502020204030204" pitchFamily="34" charset="0"/>
              </a:rPr>
              <a:t>للمسوقين</a:t>
            </a:r>
            <a:r>
              <a:rPr lang="ar-EG" sz="2400" u="sng" dirty="0">
                <a:latin typeface="Calibri" panose="020F0502020204030204" pitchFamily="34" charset="0"/>
                <a:cs typeface="Calibri" panose="020F0502020204030204" pitchFamily="34" charset="0"/>
              </a:rPr>
              <a:t> تصميم استراتيجياتهم لاستهداف جمهورهم بشكل أفضل، وتحسين الإنفاق التسويقي، وتعزيز الفعالية الإجمالية لحملاتهم.  </a:t>
            </a:r>
            <a:endParaRPr lang="en-MY" sz="2400" u="sng"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1476056" y="2998343"/>
            <a:ext cx="1921155" cy="1465897"/>
          </a:xfrm>
          <a:prstGeom prst="rect">
            <a:avLst/>
          </a:prstGeom>
        </p:spPr>
      </p:pic>
    </p:spTree>
    <p:extLst>
      <p:ext uri="{BB962C8B-B14F-4D97-AF65-F5344CB8AC3E}">
        <p14:creationId xmlns:p14="http://schemas.microsoft.com/office/powerpoint/2010/main" val="2752332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00155" y="128229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54556" y="1728000"/>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 هو دور تحليل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C0F408B-6FB7-447C-07FE-71BFB5EBA134}"/>
              </a:ext>
            </a:extLst>
          </p:cNvPr>
          <p:cNvSpPr txBox="1"/>
          <p:nvPr/>
        </p:nvSpPr>
        <p:spPr>
          <a:xfrm>
            <a:off x="2134849" y="2419622"/>
            <a:ext cx="5147630" cy="2677656"/>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 كما تمكن التحليلات </a:t>
            </a:r>
            <a:r>
              <a:rPr lang="ar-EG" sz="2400" b="1" u="sng" dirty="0">
                <a:latin typeface="Calibri" panose="020F0502020204030204" pitchFamily="34" charset="0"/>
                <a:cs typeface="Calibri" panose="020F0502020204030204" pitchFamily="34" charset="0"/>
              </a:rPr>
              <a:t>الشركات من التنبؤ بالاتجاهات المستقبلية، وقياس عائد الاستثمار في أنشطة التسويق،</a:t>
            </a:r>
            <a:r>
              <a:rPr lang="ar-EG" sz="2400" dirty="0">
                <a:latin typeface="Calibri" panose="020F0502020204030204" pitchFamily="34" charset="0"/>
                <a:cs typeface="Calibri" panose="020F0502020204030204" pitchFamily="34" charset="0"/>
              </a:rPr>
              <a:t> وتحسين تكتيكاتها التسويقية باستمرار بناءً على رؤى البيانات في الوقت الفعلي. لذا تعد </a:t>
            </a:r>
            <a:r>
              <a:rPr lang="ar-EG" sz="2400" b="1" u="sng" dirty="0">
                <a:latin typeface="Calibri" panose="020F0502020204030204" pitchFamily="34" charset="0"/>
                <a:cs typeface="Calibri" panose="020F0502020204030204" pitchFamily="34" charset="0"/>
              </a:rPr>
              <a:t>تحليل بيانات التسويق ضرورية لإنشاء استراتيجيات تسويقية أكثر تخصيصًا وكفاءة ونجاحًا.</a:t>
            </a:r>
            <a:endParaRPr lang="en-MY" sz="2400" b="1" u="sng"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3"/>
          <a:stretch>
            <a:fillRect/>
          </a:stretch>
        </p:blipFill>
        <p:spPr>
          <a:xfrm>
            <a:off x="7762772" y="2722856"/>
            <a:ext cx="2255520" cy="2071188"/>
          </a:xfrm>
          <a:prstGeom prst="rect">
            <a:avLst/>
          </a:prstGeom>
        </p:spPr>
      </p:pic>
    </p:spTree>
    <p:extLst>
      <p:ext uri="{BB962C8B-B14F-4D97-AF65-F5344CB8AC3E}">
        <p14:creationId xmlns:p14="http://schemas.microsoft.com/office/powerpoint/2010/main" val="11780881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2908" y="120572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54556" y="1728000"/>
            <a:ext cx="8466655" cy="954107"/>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ما هو دور تحليل بيانات التسويق؟:</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id="{4C0F408B-6FB7-447C-07FE-71BFB5EBA134}"/>
              </a:ext>
            </a:extLst>
          </p:cNvPr>
          <p:cNvSpPr txBox="1"/>
          <p:nvPr/>
        </p:nvSpPr>
        <p:spPr>
          <a:xfrm>
            <a:off x="3835014" y="2343054"/>
            <a:ext cx="6286197" cy="3046988"/>
          </a:xfrm>
          <a:prstGeom prst="rect">
            <a:avLst/>
          </a:prstGeom>
          <a:noFill/>
        </p:spPr>
        <p:txBody>
          <a:bodyPr wrap="square" rtlCol="0">
            <a:spAutoFit/>
          </a:bodyPr>
          <a:lstStyle/>
          <a:p>
            <a:pPr marL="34290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يساعد ايضا  </a:t>
            </a:r>
            <a:r>
              <a:rPr lang="ar-EG" sz="2400" b="1" dirty="0">
                <a:latin typeface="Calibri" panose="020F0502020204030204" pitchFamily="34" charset="0"/>
                <a:cs typeface="Calibri" panose="020F0502020204030204" pitchFamily="34" charset="0"/>
              </a:rPr>
              <a:t>تحليل البيانات التسويقية </a:t>
            </a:r>
            <a:r>
              <a:rPr lang="ar-EG" sz="2400" dirty="0">
                <a:latin typeface="Calibri" panose="020F0502020204030204" pitchFamily="34" charset="0"/>
                <a:cs typeface="Calibri" panose="020F0502020204030204" pitchFamily="34" charset="0"/>
              </a:rPr>
              <a:t>في التعرف على العوامل التي </a:t>
            </a:r>
            <a:r>
              <a:rPr lang="ar-EG" sz="2400" b="1" u="sng" dirty="0">
                <a:latin typeface="Calibri" panose="020F0502020204030204" pitchFamily="34" charset="0"/>
                <a:cs typeface="Calibri" panose="020F0502020204030204" pitchFamily="34" charset="0"/>
              </a:rPr>
              <a:t>تدفع العملاء إلى الولاء وتحديد مخاطر الانحدار المحتملة</a:t>
            </a:r>
            <a:r>
              <a:rPr lang="ar-EG" sz="2400" dirty="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 من خلال تحليل </a:t>
            </a:r>
            <a:r>
              <a:rPr lang="ar-EG" sz="2400" u="sng" dirty="0">
                <a:latin typeface="Calibri" panose="020F0502020204030204" pitchFamily="34" charset="0"/>
                <a:cs typeface="Calibri" panose="020F0502020204030204" pitchFamily="34" charset="0"/>
              </a:rPr>
              <a:t>تفاعلات العملاء وردود الفعل وسجلات الشراء</a:t>
            </a:r>
            <a:r>
              <a:rPr lang="ar-EG" sz="2400" dirty="0">
                <a:latin typeface="Calibri" panose="020F0502020204030204" pitchFamily="34" charset="0"/>
                <a:cs typeface="Calibri" panose="020F0502020204030204" pitchFamily="34" charset="0"/>
              </a:rPr>
              <a:t>، يمكنك تحديد مجالات التحسين في منتجاتك وخدماتك وتجربة العملاء بشكل عام .ف</a:t>
            </a:r>
            <a:r>
              <a:rPr lang="ar-EG" sz="2400" dirty="0">
                <a:solidFill>
                  <a:srgbClr val="C00000"/>
                </a:solidFill>
                <a:latin typeface="Calibri" panose="020F0502020204030204" pitchFamily="34" charset="0"/>
                <a:cs typeface="Calibri" panose="020F0502020204030204" pitchFamily="34" charset="0"/>
              </a:rPr>
              <a:t>ي النهاية، يعمل تحليل بيانات التسويق على زيادة الأرباح من خلال تحسين الاحتفاظ بالعملاء.</a:t>
            </a:r>
            <a:endParaRPr lang="en-MY" sz="2400" dirty="0">
              <a:solidFill>
                <a:srgbClr val="C00000"/>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33001" y="2343054"/>
            <a:ext cx="2178616" cy="2776476"/>
          </a:xfrm>
          <a:prstGeom prst="rect">
            <a:avLst/>
          </a:prstGeom>
        </p:spPr>
      </p:pic>
    </p:spTree>
    <p:extLst>
      <p:ext uri="{BB962C8B-B14F-4D97-AF65-F5344CB8AC3E}">
        <p14:creationId xmlns:p14="http://schemas.microsoft.com/office/powerpoint/2010/main" val="7027735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973157"/>
            <a:ext cx="4747323" cy="640688"/>
          </a:xfrm>
          <a:prstGeom prst="rect">
            <a:avLst/>
          </a:prstGeom>
          <a:noFill/>
        </p:spPr>
        <p:txBody>
          <a:bodyPr wrap="square">
            <a:spAutoFit/>
          </a:bodyPr>
          <a:lstStyle/>
          <a:p>
            <a:pPr algn="ctr">
              <a:lnSpc>
                <a:spcPct val="120000"/>
              </a:lnSpc>
            </a:pPr>
            <a:r>
              <a:rPr lang="ar-EG" sz="3200" b="1" dirty="0"/>
              <a:t>أهمية تحليل البيانات التسويقية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3487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0617" y="130361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5008" y="1579170"/>
            <a:ext cx="9345750" cy="44012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54556" y="1728000"/>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أهمية تحليل البيانات التسويقية (للمسوقين):</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220380" y="2265343"/>
            <a:ext cx="7245486" cy="4770537"/>
          </a:xfrm>
          <a:prstGeom prst="rect">
            <a:avLst/>
          </a:prstGeom>
          <a:noFill/>
        </p:spPr>
        <p:txBody>
          <a:bodyPr wrap="square" rtlCol="0">
            <a:spAutoFit/>
          </a:bodyPr>
          <a:lstStyle/>
          <a:p>
            <a:pPr indent="-514350" algn="just" rtl="1">
              <a:buFont typeface="+mj-lt"/>
              <a:buAutoNum type="arabicPeriod"/>
            </a:pPr>
            <a:r>
              <a:rPr lang="ar-EG" sz="2400" dirty="0">
                <a:latin typeface="Calibri" panose="020F0502020204030204" pitchFamily="34" charset="0"/>
                <a:cs typeface="Calibri" panose="020F0502020204030204" pitchFamily="34" charset="0"/>
              </a:rPr>
              <a:t>يساعد المسوقين على </a:t>
            </a:r>
            <a:r>
              <a:rPr lang="ar-EG" sz="2400" b="1" dirty="0">
                <a:latin typeface="Calibri" panose="020F0502020204030204" pitchFamily="34" charset="0"/>
                <a:cs typeface="Calibri" panose="020F0502020204030204" pitchFamily="34" charset="0"/>
              </a:rPr>
              <a:t>تحديد إتجاهات سلوك العملاء</a:t>
            </a:r>
            <a:r>
              <a:rPr lang="ar-EG" sz="2400" dirty="0">
                <a:latin typeface="Calibri" panose="020F0502020204030204" pitchFamily="34" charset="0"/>
                <a:cs typeface="Calibri" panose="020F0502020204030204" pitchFamily="34" charset="0"/>
              </a:rPr>
              <a:t>، وفهمهم بشكل أفضل، وتطوير استراتيجيات أكثر ذكاءً للوصول إلى أهدافهم.</a:t>
            </a:r>
          </a:p>
          <a:p>
            <a:pPr indent="-514350" algn="just" rtl="1">
              <a:buFont typeface="+mj-lt"/>
              <a:buAutoNum type="arabicPeriod"/>
            </a:pPr>
            <a:endParaRPr lang="ar-EG" sz="2400" dirty="0">
              <a:latin typeface="Calibri" panose="020F0502020204030204" pitchFamily="34" charset="0"/>
              <a:cs typeface="Calibri" panose="020F0502020204030204" pitchFamily="34" charset="0"/>
            </a:endParaRPr>
          </a:p>
          <a:p>
            <a:pPr indent="-514350" algn="just" rtl="1">
              <a:buFont typeface="+mj-lt"/>
              <a:buAutoNum type="arabicPeriod"/>
            </a:pPr>
            <a:r>
              <a:rPr lang="ar-EG" sz="2400" dirty="0">
                <a:latin typeface="Calibri" panose="020F0502020204030204" pitchFamily="34" charset="0"/>
                <a:cs typeface="Calibri" panose="020F0502020204030204" pitchFamily="34" charset="0"/>
              </a:rPr>
              <a:t>من خلال </a:t>
            </a:r>
            <a:r>
              <a:rPr lang="ar-EG" sz="2400" b="1" dirty="0">
                <a:latin typeface="Calibri" panose="020F0502020204030204" pitchFamily="34" charset="0"/>
                <a:cs typeface="Calibri" panose="020F0502020204030204" pitchFamily="34" charset="0"/>
              </a:rPr>
              <a:t>التعمق في البيانات وراء الحملات التسويقية</a:t>
            </a:r>
            <a:r>
              <a:rPr lang="ar-EG" sz="2400" dirty="0">
                <a:latin typeface="Calibri" panose="020F0502020204030204" pitchFamily="34" charset="0"/>
                <a:cs typeface="Calibri" panose="020F0502020204030204" pitchFamily="34" charset="0"/>
              </a:rPr>
              <a:t>، يمكن للشركات اتخاذ قرارات مستنيرة تعمل على تحسين المنتجات، مما يساعد على تخصيصها بشكل أوثق لاحتياجات العملاء.</a:t>
            </a:r>
          </a:p>
          <a:p>
            <a:pPr indent="-514350" algn="just" rtl="1">
              <a:buFont typeface="+mj-lt"/>
              <a:buAutoNum type="arabicPeriod"/>
            </a:pPr>
            <a:endParaRPr lang="ar-EG" sz="2400" dirty="0">
              <a:latin typeface="Calibri" panose="020F0502020204030204" pitchFamily="34" charset="0"/>
              <a:cs typeface="Calibri" panose="020F0502020204030204" pitchFamily="34" charset="0"/>
            </a:endParaRPr>
          </a:p>
          <a:p>
            <a:pPr indent="-514350" algn="just" rtl="1">
              <a:buFont typeface="+mj-lt"/>
              <a:buAutoNum type="arabicPeriod"/>
            </a:pPr>
            <a:r>
              <a:rPr lang="ar-EG" sz="2400" dirty="0">
                <a:latin typeface="Calibri" panose="020F0502020204030204" pitchFamily="34" charset="0"/>
                <a:cs typeface="Calibri" panose="020F0502020204030204" pitchFamily="34" charset="0"/>
              </a:rPr>
              <a:t>تساعد </a:t>
            </a:r>
            <a:r>
              <a:rPr lang="ar-EG" sz="2400" b="1" dirty="0">
                <a:latin typeface="Calibri" panose="020F0502020204030204" pitchFamily="34" charset="0"/>
                <a:cs typeface="Calibri" panose="020F0502020204030204" pitchFamily="34" charset="0"/>
              </a:rPr>
              <a:t>التحليلات التنبؤية </a:t>
            </a:r>
            <a:r>
              <a:rPr lang="ar-EG" sz="2400" dirty="0">
                <a:latin typeface="Calibri" panose="020F0502020204030204" pitchFamily="34" charset="0"/>
                <a:cs typeface="Calibri" panose="020F0502020204030204" pitchFamily="34" charset="0"/>
              </a:rPr>
              <a:t>في التنبؤ بسلوكيات السوق المستقبلية، مما يؤدي إلى تخصيص ميزانية أكثر كفاءة وزيادة فرص جذب عملاء جدد</a:t>
            </a:r>
            <a:r>
              <a:rPr lang="ar-EG" sz="2000" dirty="0"/>
              <a:t>.</a:t>
            </a:r>
          </a:p>
          <a:p>
            <a:pPr lvl="0" algn="just" rtl="1"/>
            <a:br>
              <a:rPr lang="ar-EG" sz="3200" dirty="0"/>
            </a:br>
            <a:endParaRPr lang="en-MY" sz="3200" dirty="0"/>
          </a:p>
        </p:txBody>
      </p:sp>
      <p:pic>
        <p:nvPicPr>
          <p:cNvPr id="3" name="Picture 2"/>
          <p:cNvPicPr>
            <a:picLocks noChangeAspect="1"/>
          </p:cNvPicPr>
          <p:nvPr/>
        </p:nvPicPr>
        <p:blipFill>
          <a:blip r:embed="rId3"/>
          <a:stretch>
            <a:fillRect/>
          </a:stretch>
        </p:blipFill>
        <p:spPr>
          <a:xfrm>
            <a:off x="1307878" y="3087643"/>
            <a:ext cx="1817610" cy="1619250"/>
          </a:xfrm>
          <a:prstGeom prst="rect">
            <a:avLst/>
          </a:prstGeom>
        </p:spPr>
      </p:pic>
    </p:spTree>
    <p:extLst>
      <p:ext uri="{BB962C8B-B14F-4D97-AF65-F5344CB8AC3E}">
        <p14:creationId xmlns:p14="http://schemas.microsoft.com/office/powerpoint/2010/main" val="24497091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38363" y="108780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39651" y="2012611"/>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أهمية تحليل البيانات التسويقية (للمستهلكين):</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407829" y="2631058"/>
            <a:ext cx="5940519" cy="3293209"/>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وتضمن التحليلات أيضًا أن يرى المستهلكون </a:t>
            </a:r>
            <a:r>
              <a:rPr lang="ar-EG" sz="2400" b="1" u="sng" dirty="0">
                <a:latin typeface="Calibri" panose="020F0502020204030204" pitchFamily="34" charset="0"/>
                <a:cs typeface="Calibri" panose="020F0502020204030204" pitchFamily="34" charset="0"/>
              </a:rPr>
              <a:t>عددًا أكبر من الإعلانات المستهدفة والمخصصة</a:t>
            </a:r>
            <a:r>
              <a:rPr lang="ar-EG" sz="2400" dirty="0">
                <a:latin typeface="Calibri" panose="020F0502020204030204" pitchFamily="34" charset="0"/>
                <a:cs typeface="Calibri" panose="020F0502020204030204" pitchFamily="34" charset="0"/>
              </a:rPr>
              <a:t> التي تتحدث عن إحتياجاتهم وإهتماماتهم المحددة، بدلاً من الإتصالات الجماعية التي تميل إلى الإزعاج. سيسمح هذا لفرق التسويق بتقديم </a:t>
            </a:r>
            <a:r>
              <a:rPr lang="ar-EG" sz="2400" b="1" u="sng" dirty="0">
                <a:latin typeface="Calibri" panose="020F0502020204030204" pitchFamily="34" charset="0"/>
                <a:cs typeface="Calibri" panose="020F0502020204030204" pitchFamily="34" charset="0"/>
              </a:rPr>
              <a:t>الإعلان المناسب</a:t>
            </a:r>
            <a:r>
              <a:rPr lang="ar-EG" sz="2400" dirty="0">
                <a:latin typeface="Calibri" panose="020F0502020204030204" pitchFamily="34" charset="0"/>
                <a:cs typeface="Calibri" panose="020F0502020204030204" pitchFamily="34" charset="0"/>
              </a:rPr>
              <a:t>، في </a:t>
            </a:r>
            <a:r>
              <a:rPr lang="ar-EG" sz="2400" b="1" u="sng" dirty="0">
                <a:latin typeface="Calibri" panose="020F0502020204030204" pitchFamily="34" charset="0"/>
                <a:cs typeface="Calibri" panose="020F0502020204030204" pitchFamily="34" charset="0"/>
              </a:rPr>
              <a:t>الوقت المناسب</a:t>
            </a:r>
            <a:r>
              <a:rPr lang="ar-EG" sz="2400" dirty="0">
                <a:latin typeface="Calibri" panose="020F0502020204030204" pitchFamily="34" charset="0"/>
                <a:cs typeface="Calibri" panose="020F0502020204030204" pitchFamily="34" charset="0"/>
              </a:rPr>
              <a:t>، على ا</a:t>
            </a:r>
            <a:r>
              <a:rPr lang="ar-EG" sz="2400" b="1" u="sng" dirty="0">
                <a:latin typeface="Calibri" panose="020F0502020204030204" pitchFamily="34" charset="0"/>
                <a:cs typeface="Calibri" panose="020F0502020204030204" pitchFamily="34" charset="0"/>
              </a:rPr>
              <a:t>لقناة المناسبة </a:t>
            </a:r>
            <a:r>
              <a:rPr lang="ar-EG" sz="2400" dirty="0">
                <a:latin typeface="Calibri" panose="020F0502020204030204" pitchFamily="34" charset="0"/>
                <a:cs typeface="Calibri" panose="020F0502020204030204" pitchFamily="34" charset="0"/>
              </a:rPr>
              <a:t>لتحريك المستهلكين إلى أسفل مسار المبيعات.</a:t>
            </a:r>
          </a:p>
          <a:p>
            <a:pPr lvl="0" algn="just" rtl="1"/>
            <a:br>
              <a:rPr lang="ar-EG" sz="3200" dirty="0"/>
            </a:br>
            <a:endParaRPr lang="en-MY" sz="3200" dirty="0"/>
          </a:p>
        </p:txBody>
      </p:sp>
      <p:pic>
        <p:nvPicPr>
          <p:cNvPr id="3" name="Picture 2"/>
          <p:cNvPicPr>
            <a:picLocks noChangeAspect="1"/>
          </p:cNvPicPr>
          <p:nvPr/>
        </p:nvPicPr>
        <p:blipFill>
          <a:blip r:embed="rId3"/>
          <a:stretch>
            <a:fillRect/>
          </a:stretch>
        </p:blipFill>
        <p:spPr>
          <a:xfrm>
            <a:off x="7728632" y="2743663"/>
            <a:ext cx="2600696" cy="1909285"/>
          </a:xfrm>
          <a:prstGeom prst="rect">
            <a:avLst/>
          </a:prstGeom>
        </p:spPr>
      </p:pic>
    </p:spTree>
    <p:extLst>
      <p:ext uri="{BB962C8B-B14F-4D97-AF65-F5344CB8AC3E}">
        <p14:creationId xmlns:p14="http://schemas.microsoft.com/office/powerpoint/2010/main" val="9566249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82980" y="1280117"/>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850538" y="1864520"/>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أهمية تحليل البيانات التسويقية (للمستهلكين):</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029912" y="2342209"/>
            <a:ext cx="6107905" cy="4031873"/>
          </a:xfrm>
          <a:prstGeom prst="rect">
            <a:avLst/>
          </a:prstGeom>
          <a:noFill/>
        </p:spPr>
        <p:txBody>
          <a:bodyPr wrap="square" rtlCol="0">
            <a:spAutoFit/>
          </a:bodyPr>
          <a:lstStyle/>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تحسين معدل الإحتفاظ بالعملاء: تظهر الأبحاث أن زيادة معدل الاحتفاظ بالعملاء بنسبة </a:t>
            </a:r>
            <a:r>
              <a:rPr lang="ar-EG" sz="2400" b="1" dirty="0">
                <a:latin typeface="Calibri" panose="020F0502020204030204" pitchFamily="34" charset="0"/>
                <a:cs typeface="Calibri" panose="020F0502020204030204" pitchFamily="34" charset="0"/>
              </a:rPr>
              <a:t>5% </a:t>
            </a:r>
            <a:r>
              <a:rPr lang="ar-EG" sz="2400" dirty="0">
                <a:latin typeface="Calibri" panose="020F0502020204030204" pitchFamily="34" charset="0"/>
                <a:cs typeface="Calibri" panose="020F0502020204030204" pitchFamily="34" charset="0"/>
              </a:rPr>
              <a:t>يمكن أن تزيد الأرباح بنسبة تتراوح بين </a:t>
            </a:r>
            <a:r>
              <a:rPr lang="ar-EG" sz="2400" b="1" dirty="0">
                <a:latin typeface="Calibri" panose="020F0502020204030204" pitchFamily="34" charset="0"/>
                <a:cs typeface="Calibri" panose="020F0502020204030204" pitchFamily="34" charset="0"/>
              </a:rPr>
              <a:t>25% و95%. </a:t>
            </a: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يساعد تحليل بيانات العملاء في </a:t>
            </a:r>
            <a:r>
              <a:rPr lang="ar-EG" sz="2400" b="1" dirty="0">
                <a:latin typeface="Calibri" panose="020F0502020204030204" pitchFamily="34" charset="0"/>
                <a:cs typeface="Calibri" panose="020F0502020204030204" pitchFamily="34" charset="0"/>
              </a:rPr>
              <a:t>التعرف على العوامل التي تدفع إلى الولاء وتحديد مخاطر الإنحدار المحتملة</a:t>
            </a:r>
            <a:r>
              <a:rPr lang="ar-EG" sz="2400" dirty="0">
                <a:latin typeface="Calibri" panose="020F0502020204030204" pitchFamily="34" charset="0"/>
                <a:cs typeface="Calibri" panose="020F0502020204030204" pitchFamily="34" charset="0"/>
              </a:rPr>
              <a:t>. </a:t>
            </a:r>
          </a:p>
          <a:p>
            <a:pPr marL="342900" lvl="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من خلال </a:t>
            </a:r>
            <a:r>
              <a:rPr lang="ar-EG" sz="2400" b="1" dirty="0">
                <a:latin typeface="Calibri" panose="020F0502020204030204" pitchFamily="34" charset="0"/>
                <a:cs typeface="Calibri" panose="020F0502020204030204" pitchFamily="34" charset="0"/>
              </a:rPr>
              <a:t>تحليل</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تفاعلات العملاء وردود الفعل وسجلات الشراء، </a:t>
            </a:r>
            <a:r>
              <a:rPr lang="ar-EG" sz="2400" dirty="0">
                <a:latin typeface="Calibri" panose="020F0502020204030204" pitchFamily="34" charset="0"/>
                <a:cs typeface="Calibri" panose="020F0502020204030204" pitchFamily="34" charset="0"/>
              </a:rPr>
              <a:t>يمكنك تحديد مجالات التحسين في منتجاتك وخدماتك وتجربة العملاء بشكل عام</a:t>
            </a:r>
            <a:r>
              <a:rPr lang="ar-EG" sz="2400" dirty="0"/>
              <a:t>.</a:t>
            </a:r>
          </a:p>
          <a:p>
            <a:pPr lvl="0" algn="just" rtl="1"/>
            <a:br>
              <a:rPr lang="ar-EG" sz="3200" dirty="0"/>
            </a:br>
            <a:endParaRPr lang="en-MY" sz="3200" dirty="0"/>
          </a:p>
        </p:txBody>
      </p:sp>
      <p:pic>
        <p:nvPicPr>
          <p:cNvPr id="4" name="Picture 3"/>
          <p:cNvPicPr>
            <a:picLocks noChangeAspect="1"/>
          </p:cNvPicPr>
          <p:nvPr/>
        </p:nvPicPr>
        <p:blipFill>
          <a:blip r:embed="rId3"/>
          <a:stretch>
            <a:fillRect/>
          </a:stretch>
        </p:blipFill>
        <p:spPr>
          <a:xfrm>
            <a:off x="1595375" y="2564826"/>
            <a:ext cx="2204194" cy="1937726"/>
          </a:xfrm>
          <a:prstGeom prst="rect">
            <a:avLst/>
          </a:prstGeom>
        </p:spPr>
      </p:pic>
    </p:spTree>
    <p:extLst>
      <p:ext uri="{BB962C8B-B14F-4D97-AF65-F5344CB8AC3E}">
        <p14:creationId xmlns:p14="http://schemas.microsoft.com/office/powerpoint/2010/main" val="23865841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1127760" y="4973157"/>
            <a:ext cx="4747323" cy="640688"/>
          </a:xfrm>
          <a:prstGeom prst="rect">
            <a:avLst/>
          </a:prstGeom>
          <a:noFill/>
        </p:spPr>
        <p:txBody>
          <a:bodyPr wrap="square">
            <a:spAutoFit/>
          </a:bodyPr>
          <a:lstStyle/>
          <a:p>
            <a:pPr algn="ctr">
              <a:lnSpc>
                <a:spcPct val="120000"/>
              </a:lnSpc>
            </a:pPr>
            <a:r>
              <a:rPr lang="ar-EG" sz="3200" b="1" dirty="0"/>
              <a:t>فوائد تحليل البيانات التسويقية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380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68151" y="92444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29918" y="1860263"/>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فوائد تحليل البيانات التسويقية:</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982421" y="2480476"/>
            <a:ext cx="6249941" cy="3170099"/>
          </a:xfrm>
          <a:prstGeom prst="rect">
            <a:avLst/>
          </a:prstGeom>
          <a:noFill/>
        </p:spPr>
        <p:txBody>
          <a:bodyPr wrap="square" rtlCol="0">
            <a:spAutoFit/>
          </a:bodyPr>
          <a:lstStyle/>
          <a:p>
            <a:pPr marL="342900" indent="-342900" algn="just" rtl="1">
              <a:buFont typeface="Wingdings" panose="05000000000000000000" pitchFamily="2" charset="2"/>
              <a:buChar char="v"/>
            </a:pPr>
            <a:r>
              <a:rPr lang="ar-EG" sz="2400" dirty="0">
                <a:latin typeface="Calibri" panose="020F0502020204030204" pitchFamily="34" charset="0"/>
                <a:cs typeface="Calibri" panose="020F0502020204030204" pitchFamily="34" charset="0"/>
              </a:rPr>
              <a:t>تحسين </a:t>
            </a:r>
            <a:r>
              <a:rPr lang="ar-EG" sz="2400" b="1" dirty="0">
                <a:latin typeface="Calibri" panose="020F0502020204030204" pitchFamily="34" charset="0"/>
                <a:cs typeface="Calibri" panose="020F0502020204030204" pitchFamily="34" charset="0"/>
              </a:rPr>
              <a:t>تجربة العملاء</a:t>
            </a:r>
            <a:r>
              <a:rPr lang="ar-EG" sz="2400" dirty="0">
                <a:latin typeface="Calibri" panose="020F0502020204030204" pitchFamily="34" charset="0"/>
                <a:cs typeface="Calibri" panose="020F0502020204030204" pitchFamily="34" charset="0"/>
              </a:rPr>
              <a:t>: سواء كانت مشاعرهم مذكورة صراحةً (</a:t>
            </a:r>
            <a:r>
              <a:rPr lang="ar-EG" sz="2400" b="1" u="sng" dirty="0">
                <a:latin typeface="Calibri" panose="020F0502020204030204" pitchFamily="34" charset="0"/>
                <a:cs typeface="Calibri" panose="020F0502020204030204" pitchFamily="34" charset="0"/>
              </a:rPr>
              <a:t>على سبيل المثال، في استطلاع رأي</a:t>
            </a:r>
            <a:r>
              <a:rPr lang="ar-EG" sz="2400" dirty="0">
                <a:latin typeface="Calibri" panose="020F0502020204030204" pitchFamily="34" charset="0"/>
                <a:cs typeface="Calibri" panose="020F0502020204030204" pitchFamily="34" charset="0"/>
              </a:rPr>
              <a:t>) أو ضمنية في سلوكياتهم (</a:t>
            </a:r>
            <a:r>
              <a:rPr lang="ar-EG" sz="2400" b="1" u="sng" dirty="0">
                <a:latin typeface="Calibri" panose="020F0502020204030204" pitchFamily="34" charset="0"/>
                <a:cs typeface="Calibri" panose="020F0502020204030204" pitchFamily="34" charset="0"/>
              </a:rPr>
              <a:t>على سبيل المثال، مغادرة الموقع الإلكتروني بعد وقت قصير من تحميل الصفحة</a:t>
            </a:r>
            <a:r>
              <a:rPr lang="ar-EG" sz="2400" dirty="0">
                <a:latin typeface="Calibri" panose="020F0502020204030204" pitchFamily="34" charset="0"/>
                <a:cs typeface="Calibri" panose="020F0502020204030204" pitchFamily="34" charset="0"/>
              </a:rPr>
              <a:t>)، فإن الحصول على هذه </a:t>
            </a:r>
            <a:r>
              <a:rPr lang="ar-EG" sz="2400" b="1" u="sng" dirty="0">
                <a:latin typeface="Calibri" panose="020F0502020204030204" pitchFamily="34" charset="0"/>
                <a:cs typeface="Calibri" panose="020F0502020204030204" pitchFamily="34" charset="0"/>
              </a:rPr>
              <a:t>المعلومات النوعية والكمية </a:t>
            </a:r>
            <a:r>
              <a:rPr lang="ar-EG" sz="2400" dirty="0">
                <a:latin typeface="Calibri" panose="020F0502020204030204" pitchFamily="34" charset="0"/>
                <a:cs typeface="Calibri" panose="020F0502020204030204" pitchFamily="34" charset="0"/>
              </a:rPr>
              <a:t>يمكن أن يسمح لمنظمتك بإجراء تغييرات </a:t>
            </a:r>
            <a:r>
              <a:rPr lang="ar-EG" sz="2400" u="sng" dirty="0">
                <a:latin typeface="Calibri" panose="020F0502020204030204" pitchFamily="34" charset="0"/>
                <a:cs typeface="Calibri" panose="020F0502020204030204" pitchFamily="34" charset="0"/>
              </a:rPr>
              <a:t>تلبي احتياجاتهم وتزيد من إمكانية تحول العملاء المحتملين إلى عملاء</a:t>
            </a:r>
            <a:r>
              <a:rPr lang="en-US" sz="2400" u="sng" dirty="0">
                <a:latin typeface="Calibri" panose="020F0502020204030204" pitchFamily="34" charset="0"/>
                <a:cs typeface="Calibri" panose="020F0502020204030204" pitchFamily="34" charset="0"/>
              </a:rPr>
              <a:t>. </a:t>
            </a:r>
            <a:endParaRPr lang="en-MY" sz="2400" u="sng" dirty="0">
              <a:latin typeface="Calibri" panose="020F0502020204030204" pitchFamily="34" charset="0"/>
              <a:cs typeface="Calibri" panose="020F0502020204030204" pitchFamily="34" charset="0"/>
            </a:endParaRPr>
          </a:p>
          <a:p>
            <a:pPr lvl="0" algn="r" rtl="1"/>
            <a:endParaRPr lang="en-MY" sz="3200" dirty="0"/>
          </a:p>
        </p:txBody>
      </p:sp>
      <p:pic>
        <p:nvPicPr>
          <p:cNvPr id="3" name="Picture 2"/>
          <p:cNvPicPr>
            <a:picLocks noChangeAspect="1"/>
          </p:cNvPicPr>
          <p:nvPr/>
        </p:nvPicPr>
        <p:blipFill>
          <a:blip r:embed="rId3"/>
          <a:stretch>
            <a:fillRect/>
          </a:stretch>
        </p:blipFill>
        <p:spPr>
          <a:xfrm>
            <a:off x="1214154" y="2676763"/>
            <a:ext cx="2464800" cy="2232170"/>
          </a:xfrm>
          <a:prstGeom prst="rect">
            <a:avLst/>
          </a:prstGeom>
        </p:spPr>
      </p:pic>
    </p:spTree>
    <p:extLst>
      <p:ext uri="{BB962C8B-B14F-4D97-AF65-F5344CB8AC3E}">
        <p14:creationId xmlns:p14="http://schemas.microsoft.com/office/powerpoint/2010/main" val="37171962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502244" y="127496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29918" y="1722656"/>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فوائد تحليل البيانات التسويقية:</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665838" y="2438135"/>
            <a:ext cx="6129224" cy="3477875"/>
          </a:xfrm>
          <a:prstGeom prst="rect">
            <a:avLst/>
          </a:prstGeom>
          <a:noFill/>
        </p:spPr>
        <p:txBody>
          <a:bodyPr wrap="square" rtlCol="0">
            <a:spAutoFit/>
          </a:bodyPr>
          <a:lstStyle/>
          <a:p>
            <a:pPr marL="342900" indent="-342900" algn="just" rtl="1">
              <a:buFont typeface="Wingdings" panose="05000000000000000000" pitchFamily="2" charset="2"/>
              <a:buChar char="v"/>
            </a:pPr>
            <a:r>
              <a:rPr lang="en-US" sz="2400" dirty="0">
                <a:latin typeface="+mj-lt"/>
              </a:rPr>
              <a:t> </a:t>
            </a:r>
            <a:r>
              <a:rPr lang="ar-EG" sz="2400" dirty="0">
                <a:latin typeface="Calibri" panose="020F0502020204030204" pitchFamily="34" charset="0"/>
                <a:cs typeface="Calibri" panose="020F0502020204030204" pitchFamily="34" charset="0"/>
              </a:rPr>
              <a:t>التخطيط </a:t>
            </a:r>
            <a:r>
              <a:rPr lang="ar-EG" sz="2400" b="1" dirty="0">
                <a:solidFill>
                  <a:srgbClr val="C00000"/>
                </a:solidFill>
                <a:latin typeface="Calibri" panose="020F0502020204030204" pitchFamily="34" charset="0"/>
                <a:cs typeface="Calibri" panose="020F0502020204030204" pitchFamily="34" charset="0"/>
              </a:rPr>
              <a:t>لاستراتيجيات التسويق المستقبلية</a:t>
            </a:r>
            <a:r>
              <a:rPr lang="ar-EG" sz="2400" dirty="0">
                <a:latin typeface="Calibri" panose="020F0502020204030204" pitchFamily="34" charset="0"/>
                <a:cs typeface="Calibri" panose="020F0502020204030204" pitchFamily="34" charset="0"/>
              </a:rPr>
              <a:t>: توفر تحليلات التسويق فرصة لإنشاء استراتيجيات تعتمد على البيانات لمنظمتك</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من خلال تحليل بيانات التسويق، يمكنك </a:t>
            </a:r>
            <a:r>
              <a:rPr lang="ar-EG" sz="2400" b="1" u="sng" dirty="0">
                <a:latin typeface="Calibri" panose="020F0502020204030204" pitchFamily="34" charset="0"/>
                <a:cs typeface="Calibri" panose="020F0502020204030204" pitchFamily="34" charset="0"/>
              </a:rPr>
              <a:t>اكتشاف ما ينجح وما لا ينجح، وكيف يشعر عملاؤك بشأن تجاربهم مع منتجك وموقعك الإلكتروني</a:t>
            </a:r>
            <a:r>
              <a:rPr lang="ar-EG" sz="2400" dirty="0">
                <a:latin typeface="Calibri" panose="020F0502020204030204" pitchFamily="34" charset="0"/>
                <a:cs typeface="Calibri" panose="020F0502020204030204" pitchFamily="34" charset="0"/>
              </a:rPr>
              <a:t>. كما يمكنك الحصول على صورة كاملة للتأثير الذي تحدثه </a:t>
            </a:r>
            <a:r>
              <a:rPr lang="ar-EG" sz="2400" b="1" u="sng" dirty="0">
                <a:latin typeface="Calibri" panose="020F0502020204030204" pitchFamily="34" charset="0"/>
                <a:cs typeface="Calibri" panose="020F0502020204030204" pitchFamily="34" charset="0"/>
              </a:rPr>
              <a:t>جهود التسويق على شركتك</a:t>
            </a:r>
            <a:r>
              <a:rPr lang="ar-EG" sz="2000" b="1" dirty="0"/>
              <a:t>.</a:t>
            </a:r>
          </a:p>
          <a:p>
            <a:pPr lvl="0" algn="just" rtl="1"/>
            <a:endParaRPr lang="en-MY" sz="2000" dirty="0"/>
          </a:p>
          <a:p>
            <a:pPr marL="514350" lvl="0" indent="-514350" algn="r" rtl="1">
              <a:buFont typeface="+mj-lt"/>
              <a:buAutoNum type="arabicPeriod"/>
            </a:pPr>
            <a:endParaRPr lang="en-MY" sz="3200" dirty="0"/>
          </a:p>
        </p:txBody>
      </p:sp>
      <p:pic>
        <p:nvPicPr>
          <p:cNvPr id="3" name="Picture 2"/>
          <p:cNvPicPr>
            <a:picLocks noChangeAspect="1"/>
          </p:cNvPicPr>
          <p:nvPr/>
        </p:nvPicPr>
        <p:blipFill>
          <a:blip r:embed="rId3"/>
          <a:stretch>
            <a:fillRect/>
          </a:stretch>
        </p:blipFill>
        <p:spPr>
          <a:xfrm>
            <a:off x="7975484" y="2594104"/>
            <a:ext cx="2381538" cy="2156766"/>
          </a:xfrm>
          <a:prstGeom prst="rect">
            <a:avLst/>
          </a:prstGeom>
        </p:spPr>
      </p:pic>
    </p:spTree>
    <p:extLst>
      <p:ext uri="{BB962C8B-B14F-4D97-AF65-F5344CB8AC3E}">
        <p14:creationId xmlns:p14="http://schemas.microsoft.com/office/powerpoint/2010/main" val="16270470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144852" y="1155869"/>
            <a:ext cx="32156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875513" y="1822508"/>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فوائد تحليل البيانات التسويقية:</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158775" y="2467454"/>
            <a:ext cx="7051381" cy="3170099"/>
          </a:xfrm>
          <a:prstGeom prst="rect">
            <a:avLst/>
          </a:prstGeom>
          <a:noFill/>
        </p:spPr>
        <p:txBody>
          <a:bodyPr wrap="square" rtlCol="0">
            <a:spAutoFit/>
          </a:bodyPr>
          <a:lstStyle/>
          <a:p>
            <a:pPr indent="-342900" algn="r" rtl="1">
              <a:buFont typeface="Wingdings" panose="05000000000000000000" pitchFamily="2" charset="2"/>
              <a:buChar char="v"/>
            </a:pPr>
            <a:r>
              <a:rPr lang="ar-EG" sz="2400" dirty="0">
                <a:latin typeface="Calibri" panose="020F0502020204030204" pitchFamily="34" charset="0"/>
                <a:cs typeface="Calibri" panose="020F0502020204030204" pitchFamily="34" charset="0"/>
              </a:rPr>
              <a:t> من الوظائف المهمة الأخرى </a:t>
            </a:r>
            <a:r>
              <a:rPr lang="ar-EG" sz="2400" b="1" u="sng" dirty="0">
                <a:latin typeface="Calibri" panose="020F0502020204030204" pitchFamily="34" charset="0"/>
                <a:cs typeface="Calibri" panose="020F0502020204030204" pitchFamily="34" charset="0"/>
              </a:rPr>
              <a:t>لتحليل بيانات التسويق </a:t>
            </a:r>
            <a:r>
              <a:rPr lang="ar-EG" sz="2400" dirty="0">
                <a:latin typeface="Calibri" panose="020F0502020204030204" pitchFamily="34" charset="0"/>
                <a:cs typeface="Calibri" panose="020F0502020204030204" pitchFamily="34" charset="0"/>
              </a:rPr>
              <a:t>حساب المكاسب النقدية التي يمكن أن تُعزى إلى قنوات أو حملات تسويقية محددة.</a:t>
            </a:r>
          </a:p>
          <a:p>
            <a:pPr algn="r" rtl="1"/>
            <a:r>
              <a:rPr lang="ar-EG" sz="2400" dirty="0">
                <a:latin typeface="Calibri" panose="020F0502020204030204" pitchFamily="34" charset="0"/>
                <a:cs typeface="Calibri" panose="020F0502020204030204" pitchFamily="34" charset="0"/>
              </a:rPr>
              <a:t> لحساب العائد على الاستثمار لجهود تسويقية محددة.</a:t>
            </a:r>
            <a:endParaRPr lang="en-US" sz="2400" dirty="0">
              <a:latin typeface="Calibri" panose="020F0502020204030204" pitchFamily="34" charset="0"/>
              <a:cs typeface="Calibri" panose="020F0502020204030204" pitchFamily="34" charset="0"/>
            </a:endParaRPr>
          </a:p>
          <a:p>
            <a:pPr algn="r" rtl="1"/>
            <a:endParaRPr lang="en-US" sz="2400" dirty="0">
              <a:latin typeface="Calibri" panose="020F0502020204030204" pitchFamily="34" charset="0"/>
              <a:cs typeface="Calibri" panose="020F0502020204030204" pitchFamily="34" charset="0"/>
            </a:endParaRPr>
          </a:p>
          <a:p>
            <a:pPr algn="r" rtl="1"/>
            <a:r>
              <a:rPr lang="ar-EG" sz="2400" dirty="0">
                <a:latin typeface="Calibri" panose="020F0502020204030204" pitchFamily="34" charset="0"/>
                <a:cs typeface="Calibri" panose="020F0502020204030204" pitchFamily="34" charset="0"/>
              </a:rPr>
              <a:t> استخدم الصيغة التالية:</a:t>
            </a:r>
            <a:endParaRPr lang="en-US" sz="2400" dirty="0">
              <a:latin typeface="Calibri" panose="020F0502020204030204" pitchFamily="34" charset="0"/>
              <a:cs typeface="Calibri" panose="020F0502020204030204" pitchFamily="34" charset="0"/>
            </a:endParaRPr>
          </a:p>
          <a:p>
            <a:pPr algn="r" rtl="1"/>
            <a:r>
              <a:rPr lang="en-US"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 (صافي الربح / تكلفة الاستثمار) ×</a:t>
            </a:r>
            <a:r>
              <a:rPr lang="ar-EG" sz="2400" dirty="0">
                <a:solidFill>
                  <a:srgbClr val="C00000"/>
                </a:solidFill>
                <a:latin typeface="Calibri" panose="020F0502020204030204" pitchFamily="34" charset="0"/>
                <a:cs typeface="Calibri" panose="020F0502020204030204" pitchFamily="34" charset="0"/>
              </a:rPr>
              <a:t> </a:t>
            </a:r>
            <a:r>
              <a:rPr lang="ar-EG" sz="2400" dirty="0">
                <a:solidFill>
                  <a:srgbClr val="C00000"/>
                </a:solidFill>
              </a:rPr>
              <a:t>100</a:t>
            </a:r>
            <a:endParaRPr lang="en-MY" sz="2400" dirty="0">
              <a:solidFill>
                <a:srgbClr val="C00000"/>
              </a:solidFill>
            </a:endParaRPr>
          </a:p>
          <a:p>
            <a:pPr marL="514350" lvl="0" indent="-514350" algn="r" rtl="1">
              <a:buFont typeface="+mj-lt"/>
              <a:buAutoNum type="arabicPeriod"/>
            </a:pPr>
            <a:endParaRPr lang="en-MY" sz="3200" dirty="0"/>
          </a:p>
        </p:txBody>
      </p:sp>
      <p:pic>
        <p:nvPicPr>
          <p:cNvPr id="3" name="Picture 2"/>
          <p:cNvPicPr>
            <a:picLocks noChangeAspect="1"/>
          </p:cNvPicPr>
          <p:nvPr/>
        </p:nvPicPr>
        <p:blipFill>
          <a:blip r:embed="rId3"/>
          <a:stretch>
            <a:fillRect/>
          </a:stretch>
        </p:blipFill>
        <p:spPr>
          <a:xfrm>
            <a:off x="1414598" y="2776615"/>
            <a:ext cx="2038092" cy="1846661"/>
          </a:xfrm>
          <a:prstGeom prst="rect">
            <a:avLst/>
          </a:prstGeom>
        </p:spPr>
      </p:pic>
    </p:spTree>
    <p:extLst>
      <p:ext uri="{BB962C8B-B14F-4D97-AF65-F5344CB8AC3E}">
        <p14:creationId xmlns:p14="http://schemas.microsoft.com/office/powerpoint/2010/main" val="4767738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719283" y="129763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485713"/>
            <a:ext cx="9345750" cy="4764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3965347" y="1589909"/>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فوائد تحليل البيانات التسويقية:</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543525" y="2066962"/>
            <a:ext cx="8642087" cy="4154984"/>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على سبيل المثال، لنفترض أنك أطلقت مقطع فيديو يشرح فوائد منتجك الذي تكلف </a:t>
            </a:r>
            <a:r>
              <a:rPr lang="ar-EG" sz="2400" b="1" dirty="0">
                <a:latin typeface="Calibri" panose="020F0502020204030204" pitchFamily="34" charset="0"/>
                <a:cs typeface="Calibri" panose="020F0502020204030204" pitchFamily="34" charset="0"/>
              </a:rPr>
              <a:t>إنتاجه 1000 دولار</a:t>
            </a:r>
            <a:r>
              <a:rPr lang="ar-EG" sz="2400" dirty="0">
                <a:latin typeface="Calibri" panose="020F0502020204030204" pitchFamily="34" charset="0"/>
                <a:cs typeface="Calibri" panose="020F0502020204030204" pitchFamily="34" charset="0"/>
              </a:rPr>
              <a:t>. يمكنك تتبع عدد الأشخاص الذين ينتقلون إلى صفحة المنتج على موقعك الإلكتروني فورًا بعد مشاهدة الفيديو ولاحظت أنه أدى إلى </a:t>
            </a:r>
            <a:r>
              <a:rPr lang="ar-EG" sz="2400" b="1" dirty="0">
                <a:latin typeface="Calibri" panose="020F0502020204030204" pitchFamily="34" charset="0"/>
                <a:cs typeface="Calibri" panose="020F0502020204030204" pitchFamily="34" charset="0"/>
              </a:rPr>
              <a:t>30 عميلًا جديدًا </a:t>
            </a:r>
            <a:r>
              <a:rPr lang="ar-EG" sz="2400" dirty="0">
                <a:latin typeface="Calibri" panose="020F0502020204030204" pitchFamily="34" charset="0"/>
                <a:cs typeface="Calibri" panose="020F0502020204030204" pitchFamily="34" charset="0"/>
              </a:rPr>
              <a:t>في فترة زمنية معينة. إذا كان سعر منتجك</a:t>
            </a:r>
            <a:r>
              <a:rPr lang="ar-EG" sz="2400" b="1" dirty="0">
                <a:latin typeface="Calibri" panose="020F0502020204030204" pitchFamily="34" charset="0"/>
                <a:cs typeface="Calibri" panose="020F0502020204030204" pitchFamily="34" charset="0"/>
              </a:rPr>
              <a:t> 50 دولارًا</a:t>
            </a:r>
            <a:r>
              <a:rPr lang="ar-EG" sz="2400" dirty="0">
                <a:latin typeface="Calibri" panose="020F0502020204030204" pitchFamily="34" charset="0"/>
                <a:cs typeface="Calibri" panose="020F0502020204030204" pitchFamily="34" charset="0"/>
              </a:rPr>
              <a:t>، واشترى كل عميل محتمل جديد منتجًا.</a:t>
            </a:r>
          </a:p>
          <a:p>
            <a:pPr algn="just" rtl="1"/>
            <a:r>
              <a:rPr lang="ar-EG" sz="2400" dirty="0">
                <a:latin typeface="Calibri" panose="020F0502020204030204" pitchFamily="34" charset="0"/>
                <a:cs typeface="Calibri" panose="020F0502020204030204" pitchFamily="34" charset="0"/>
              </a:rPr>
              <a:t>فيمكنك أن </a:t>
            </a:r>
            <a:r>
              <a:rPr lang="ar-EG" sz="2400" b="1" dirty="0">
                <a:latin typeface="Calibri" panose="020F0502020204030204" pitchFamily="34" charset="0"/>
                <a:cs typeface="Calibri" panose="020F0502020204030204" pitchFamily="34" charset="0"/>
              </a:rPr>
              <a:t>تنسب 1500 دولار </a:t>
            </a:r>
            <a:r>
              <a:rPr lang="ar-EG" sz="2400" dirty="0">
                <a:latin typeface="Calibri" panose="020F0502020204030204" pitchFamily="34" charset="0"/>
                <a:cs typeface="Calibri" panose="020F0502020204030204" pitchFamily="34" charset="0"/>
              </a:rPr>
              <a:t>من الإيرادات إلى الفيديو. صافي الربح في هذه الحالة هو 5</a:t>
            </a:r>
            <a:r>
              <a:rPr lang="ar-EG" sz="2400" b="1" dirty="0">
                <a:latin typeface="Calibri" panose="020F0502020204030204" pitchFamily="34" charset="0"/>
                <a:cs typeface="Calibri" panose="020F0502020204030204" pitchFamily="34" charset="0"/>
              </a:rPr>
              <a:t>00 دولار. يبدو </a:t>
            </a:r>
            <a:r>
              <a:rPr lang="ar-EG" sz="2400" dirty="0">
                <a:latin typeface="Calibri" panose="020F0502020204030204" pitchFamily="34" charset="0"/>
                <a:cs typeface="Calibri" panose="020F0502020204030204" pitchFamily="34" charset="0"/>
              </a:rPr>
              <a:t>إدخال هذا في صيغة العائد على الاستثمار على النحو التالي:</a:t>
            </a:r>
            <a:endParaRPr lang="ar-JO" sz="2400" dirty="0">
              <a:latin typeface="Calibri" panose="020F0502020204030204" pitchFamily="34" charset="0"/>
              <a:cs typeface="Calibri" panose="020F0502020204030204" pitchFamily="34" charset="0"/>
            </a:endParaRPr>
          </a:p>
          <a:p>
            <a:pPr algn="just" rtl="1"/>
            <a:endParaRPr lang="ar-EG" sz="2400" dirty="0">
              <a:latin typeface="Calibri" panose="020F0502020204030204" pitchFamily="34" charset="0"/>
              <a:cs typeface="Calibri" panose="020F0502020204030204" pitchFamily="34" charset="0"/>
            </a:endParaRPr>
          </a:p>
          <a:p>
            <a:pPr algn="just" rtl="1"/>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 (500 دولار / 1000 دولار) × 100</a:t>
            </a:r>
          </a:p>
          <a:p>
            <a:pPr algn="just" rtl="1"/>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 (0.5) × 100</a:t>
            </a:r>
          </a:p>
          <a:p>
            <a:pPr algn="just" rtl="1"/>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 50% </a:t>
            </a:r>
            <a:endParaRPr lang="en-MY" sz="24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0689529" y="2638054"/>
            <a:ext cx="3006090" cy="2271476"/>
          </a:xfrm>
          <a:prstGeom prst="rect">
            <a:avLst/>
          </a:prstGeom>
        </p:spPr>
      </p:pic>
    </p:spTree>
    <p:extLst>
      <p:ext uri="{BB962C8B-B14F-4D97-AF65-F5344CB8AC3E}">
        <p14:creationId xmlns:p14="http://schemas.microsoft.com/office/powerpoint/2010/main" val="17542188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62041" y="1308269"/>
            <a:ext cx="369077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651817"/>
            <a:ext cx="8466655" cy="954107"/>
          </a:xfrm>
          <a:prstGeom prst="rect">
            <a:avLst/>
          </a:prstGeom>
          <a:noFill/>
        </p:spPr>
        <p:txBody>
          <a:bodyPr wrap="square" rtlCol="0">
            <a:spAutoFit/>
          </a:bodyPr>
          <a:lstStyle/>
          <a:p>
            <a:pPr lvl="0" algn="ctr" rtl="1"/>
            <a:r>
              <a:rPr lang="ar-EG" sz="2800" b="1" dirty="0">
                <a:solidFill>
                  <a:srgbClr val="C00000"/>
                </a:solidFill>
                <a:latin typeface="Calibri" panose="020F0502020204030204" pitchFamily="34" charset="0"/>
                <a:cs typeface="Calibri" panose="020F0502020204030204" pitchFamily="34" charset="0"/>
              </a:rPr>
              <a:t>فوائد تحليل البيانات التسويقية:</a:t>
            </a:r>
            <a:endParaRPr lang="en-US"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919293" y="2115800"/>
            <a:ext cx="6178603" cy="3416320"/>
          </a:xfrm>
          <a:prstGeom prst="rect">
            <a:avLst/>
          </a:prstGeom>
          <a:noFill/>
        </p:spPr>
        <p:txBody>
          <a:bodyPr wrap="square" rtlCol="0">
            <a:spAutoFit/>
          </a:bodyPr>
          <a:lstStyle/>
          <a:p>
            <a:pPr indent="-342900" algn="r" rtl="1">
              <a:buFont typeface="Wingdings" panose="05000000000000000000" pitchFamily="2" charset="2"/>
              <a:buChar char="v"/>
            </a:pPr>
            <a:r>
              <a:rPr lang="ar-EG" sz="2400" dirty="0">
                <a:latin typeface="Calibri" panose="020F0502020204030204" pitchFamily="34" charset="0"/>
                <a:cs typeface="Calibri" panose="020F0502020204030204" pitchFamily="34" charset="0"/>
              </a:rPr>
              <a:t>في أي وقت تكون فيه نسبة </a:t>
            </a:r>
            <a:r>
              <a:rPr lang="ar-EG" sz="2400" b="1" dirty="0">
                <a:latin typeface="Calibri" panose="020F0502020204030204" pitchFamily="34" charset="0"/>
                <a:cs typeface="Calibri" panose="020F0502020204030204" pitchFamily="34" charset="0"/>
              </a:rPr>
              <a:t>العائد على الاستثمار إيجابية</a:t>
            </a:r>
            <a:r>
              <a:rPr lang="ar-EG" sz="2400" dirty="0">
                <a:latin typeface="Calibri" panose="020F0502020204030204" pitchFamily="34" charset="0"/>
                <a:cs typeface="Calibri" panose="020F0502020204030204" pitchFamily="34" charset="0"/>
              </a:rPr>
              <a:t>، يمكن اعتبار </a:t>
            </a:r>
            <a:r>
              <a:rPr lang="ar-EG" sz="2400" b="1" u="sng" dirty="0">
                <a:latin typeface="Calibri" panose="020F0502020204030204" pitchFamily="34" charset="0"/>
                <a:cs typeface="Calibri" panose="020F0502020204030204" pitchFamily="34" charset="0"/>
              </a:rPr>
              <a:t>الجهد التسويقي ناجحا </a:t>
            </a:r>
            <a:r>
              <a:rPr lang="ar-EG" sz="2400" dirty="0">
                <a:latin typeface="Calibri" panose="020F0502020204030204" pitchFamily="34" charset="0"/>
                <a:cs typeface="Calibri" panose="020F0502020204030204" pitchFamily="34" charset="0"/>
              </a:rPr>
              <a:t>(</a:t>
            </a:r>
            <a:r>
              <a:rPr lang="ar-EG" sz="2400" b="1" u="sng" dirty="0">
                <a:latin typeface="Calibri" panose="020F0502020204030204" pitchFamily="34" charset="0"/>
                <a:cs typeface="Calibri" panose="020F0502020204030204" pitchFamily="34" charset="0"/>
              </a:rPr>
              <a:t>في هذه الحالة الفيديو مربحًا). </a:t>
            </a:r>
          </a:p>
          <a:p>
            <a:pPr indent="-342900" algn="just" rtl="1">
              <a:buFont typeface="Wingdings" panose="05000000000000000000" pitchFamily="2" charset="2"/>
              <a:buChar char="v"/>
            </a:pPr>
            <a:r>
              <a:rPr lang="ar-EG" sz="2400" dirty="0">
                <a:latin typeface="Calibri" panose="020F0502020204030204" pitchFamily="34" charset="0"/>
                <a:cs typeface="Calibri" panose="020F0502020204030204" pitchFamily="34" charset="0"/>
              </a:rPr>
              <a:t>وبدون البيانات اللازمة لفهم مصادر العملاء المحتملين، لن يكون من الممكن </a:t>
            </a:r>
            <a:r>
              <a:rPr lang="ar-EG" sz="2400" b="1" dirty="0">
                <a:latin typeface="Calibri" panose="020F0502020204030204" pitchFamily="34" charset="0"/>
                <a:cs typeface="Calibri" panose="020F0502020204030204" pitchFamily="34" charset="0"/>
              </a:rPr>
              <a:t>حساب العائد على الاستثمار لجهود معينة</a:t>
            </a:r>
            <a:r>
              <a:rPr lang="ar-EG" sz="2400" dirty="0">
                <a:latin typeface="Calibri" panose="020F0502020204030204" pitchFamily="34" charset="0"/>
                <a:cs typeface="Calibri" panose="020F0502020204030204" pitchFamily="34" charset="0"/>
              </a:rPr>
              <a:t>. </a:t>
            </a:r>
          </a:p>
          <a:p>
            <a:pPr indent="-342900" algn="just" rtl="1">
              <a:buFont typeface="Wingdings" panose="05000000000000000000" pitchFamily="2" charset="2"/>
              <a:buChar char="v"/>
            </a:pPr>
            <a:r>
              <a:rPr lang="ar-EG" sz="2400" dirty="0">
                <a:latin typeface="Calibri" panose="020F0502020204030204" pitchFamily="34" charset="0"/>
                <a:cs typeface="Calibri" panose="020F0502020204030204" pitchFamily="34" charset="0"/>
              </a:rPr>
              <a:t>ويمكن لحسابات </a:t>
            </a:r>
            <a:r>
              <a:rPr lang="ar-EG" sz="2400" b="1" dirty="0">
                <a:latin typeface="Calibri" panose="020F0502020204030204" pitchFamily="34" charset="0"/>
                <a:cs typeface="Calibri" panose="020F0502020204030204" pitchFamily="34" charset="0"/>
              </a:rPr>
              <a:t>العائد على الاستثمار </a:t>
            </a:r>
            <a:r>
              <a:rPr lang="ar-EG" sz="2400" dirty="0">
                <a:latin typeface="Calibri" panose="020F0502020204030204" pitchFamily="34" charset="0"/>
                <a:cs typeface="Calibri" panose="020F0502020204030204" pitchFamily="34" charset="0"/>
              </a:rPr>
              <a:t>تحديد الجهود التسويقية التي تحقق </a:t>
            </a:r>
            <a:r>
              <a:rPr lang="ar-EG" sz="2400" b="1" u="sng" dirty="0">
                <a:latin typeface="Calibri" panose="020F0502020204030204" pitchFamily="34" charset="0"/>
                <a:cs typeface="Calibri" panose="020F0502020204030204" pitchFamily="34" charset="0"/>
              </a:rPr>
              <a:t>أكبر قدر من المبيعات وإثبات قيمة المشاريع.</a:t>
            </a:r>
            <a:endParaRPr lang="en-MY" sz="2400" b="1" u="sng"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333001" y="2529374"/>
            <a:ext cx="2453912" cy="1676400"/>
          </a:xfrm>
          <a:prstGeom prst="rect">
            <a:avLst/>
          </a:prstGeom>
        </p:spPr>
      </p:pic>
    </p:spTree>
    <p:extLst>
      <p:ext uri="{BB962C8B-B14F-4D97-AF65-F5344CB8AC3E}">
        <p14:creationId xmlns:p14="http://schemas.microsoft.com/office/powerpoint/2010/main" val="40271333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629392" y="4973157"/>
            <a:ext cx="5245691" cy="631198"/>
          </a:xfrm>
          <a:prstGeom prst="rect">
            <a:avLst/>
          </a:prstGeom>
          <a:noFill/>
        </p:spPr>
        <p:txBody>
          <a:bodyPr wrap="square">
            <a:spAutoFit/>
          </a:bodyPr>
          <a:lstStyle/>
          <a:p>
            <a:pPr algn="ctr">
              <a:lnSpc>
                <a:spcPct val="120000"/>
              </a:lnSpc>
            </a:pPr>
            <a:r>
              <a:rPr lang="ar-EG" sz="3200" b="1" dirty="0"/>
              <a:t>كيف يمكن تحليل البيانات التسويقية؟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710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856528" y="1681993"/>
            <a:ext cx="9773970" cy="1015663"/>
          </a:xfrm>
          <a:prstGeom prst="rect">
            <a:avLst/>
          </a:prstGeom>
          <a:noFill/>
        </p:spPr>
        <p:txBody>
          <a:bodyPr wrap="square" rtlCol="0">
            <a:spAutoFit/>
          </a:bodyPr>
          <a:lstStyle/>
          <a:p>
            <a:pPr lvl="0" indent="-342900" algn="ct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 يمكن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ct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678878" y="2344623"/>
            <a:ext cx="5664634" cy="2677656"/>
          </a:xfrm>
          <a:prstGeom prst="rect">
            <a:avLst/>
          </a:prstGeom>
          <a:noFill/>
        </p:spPr>
        <p:txBody>
          <a:bodyPr wrap="square" rtlCol="0">
            <a:spAutoFit/>
          </a:bodyPr>
          <a:lstStyle/>
          <a:p>
            <a:pPr indent="-342900" algn="r" rtl="1">
              <a:buFont typeface="Wingdings" panose="05000000000000000000" pitchFamily="2" charset="2"/>
              <a:buChar char="v"/>
            </a:pPr>
            <a:r>
              <a:rPr lang="ar-EG" sz="2400" b="1" dirty="0">
                <a:latin typeface="Calibri" panose="020F0502020204030204" pitchFamily="34" charset="0"/>
                <a:cs typeface="Calibri" panose="020F0502020204030204" pitchFamily="34" charset="0"/>
              </a:rPr>
              <a:t>الخطوة 1: جمع البيانات</a:t>
            </a:r>
          </a:p>
          <a:p>
            <a:pPr marL="114300" lvl="1" algn="just" rtl="1"/>
            <a:r>
              <a:rPr lang="ar-EG" sz="2400" dirty="0">
                <a:latin typeface="Calibri" panose="020F0502020204030204" pitchFamily="34" charset="0"/>
                <a:cs typeface="Calibri" panose="020F0502020204030204" pitchFamily="34" charset="0"/>
              </a:rPr>
              <a:t>	إن جمع البيانات من مصادر مختلفة قد يكون مهمة ضخمة وتستغرق وقتًا طويلاً  بالنسبة للعديد من الشركات. على </a:t>
            </a:r>
            <a:r>
              <a:rPr lang="ar-EG" sz="2400" b="1" u="sng" dirty="0">
                <a:latin typeface="Calibri" panose="020F0502020204030204" pitchFamily="34" charset="0"/>
                <a:cs typeface="Calibri" panose="020F0502020204030204" pitchFamily="34" charset="0"/>
              </a:rPr>
              <a:t>سبيل المثال يوفر </a:t>
            </a:r>
            <a:r>
              <a:rPr lang="en-MY" sz="2400" b="1" dirty="0" err="1">
                <a:latin typeface="Calibri" panose="020F0502020204030204" pitchFamily="34" charset="0"/>
                <a:cs typeface="Calibri" panose="020F0502020204030204" pitchFamily="34" charset="0"/>
              </a:rPr>
              <a:t>Coupler.io</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 حلاً كاملاً لجميع احتياجات إدارة البيانات الخاصة بك، بما في ذلك أدوات </a:t>
            </a:r>
            <a:r>
              <a:rPr lang="ar-EG" sz="2400" b="1" dirty="0">
                <a:latin typeface="Calibri" panose="020F0502020204030204" pitchFamily="34" charset="0"/>
                <a:cs typeface="Calibri" panose="020F0502020204030204" pitchFamily="34" charset="0"/>
              </a:rPr>
              <a:t>تكامل البيانات وأتمتتها وخدمات تحليل البيانات المتميزة.</a:t>
            </a:r>
          </a:p>
        </p:txBody>
      </p:sp>
      <p:pic>
        <p:nvPicPr>
          <p:cNvPr id="3" name="Picture 2"/>
          <p:cNvPicPr>
            <a:picLocks noChangeAspect="1"/>
          </p:cNvPicPr>
          <p:nvPr/>
        </p:nvPicPr>
        <p:blipFill>
          <a:blip r:embed="rId3"/>
          <a:stretch>
            <a:fillRect/>
          </a:stretch>
        </p:blipFill>
        <p:spPr>
          <a:xfrm>
            <a:off x="1404751" y="2388360"/>
            <a:ext cx="2664038" cy="1726527"/>
          </a:xfrm>
          <a:prstGeom prst="rect">
            <a:avLst/>
          </a:prstGeom>
        </p:spPr>
      </p:pic>
      <p:pic>
        <p:nvPicPr>
          <p:cNvPr id="4" name="Picture 3"/>
          <p:cNvPicPr>
            <a:picLocks noChangeAspect="1"/>
          </p:cNvPicPr>
          <p:nvPr/>
        </p:nvPicPr>
        <p:blipFill>
          <a:blip r:embed="rId4"/>
          <a:stretch>
            <a:fillRect/>
          </a:stretch>
        </p:blipFill>
        <p:spPr>
          <a:xfrm>
            <a:off x="1246358" y="4200880"/>
            <a:ext cx="2881969" cy="1195115"/>
          </a:xfrm>
          <a:prstGeom prst="rect">
            <a:avLst/>
          </a:prstGeom>
        </p:spPr>
      </p:pic>
    </p:spTree>
    <p:extLst>
      <p:ext uri="{BB962C8B-B14F-4D97-AF65-F5344CB8AC3E}">
        <p14:creationId xmlns:p14="http://schemas.microsoft.com/office/powerpoint/2010/main" val="6885954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90030" y="127778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0" y="1621460"/>
            <a:ext cx="8466655" cy="1015663"/>
          </a:xfrm>
          <a:prstGeom prst="rect">
            <a:avLst/>
          </a:prstGeom>
          <a:noFill/>
        </p:spPr>
        <p:txBody>
          <a:bodyPr wrap="square" rtlCol="0">
            <a:spAutoFit/>
          </a:bodyPr>
          <a:lstStyle/>
          <a:p>
            <a:pPr lvl="0"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 يمكن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333001" y="2193591"/>
            <a:ext cx="7423463" cy="2985433"/>
          </a:xfrm>
          <a:prstGeom prst="rect">
            <a:avLst/>
          </a:prstGeom>
          <a:noFill/>
        </p:spPr>
        <p:txBody>
          <a:bodyPr wrap="square" rtlCol="0">
            <a:spAutoFit/>
          </a:bodyPr>
          <a:lstStyle/>
          <a:p>
            <a:pPr indent="-342900" algn="r" rtl="1">
              <a:buFont typeface="Wingdings" panose="05000000000000000000" pitchFamily="2" charset="2"/>
              <a:buChar char="v"/>
            </a:pPr>
            <a:r>
              <a:rPr lang="ar-EG" sz="2400" b="1" dirty="0">
                <a:latin typeface="Calibri" panose="020F0502020204030204" pitchFamily="34" charset="0"/>
                <a:cs typeface="Calibri" panose="020F0502020204030204" pitchFamily="34" charset="0"/>
              </a:rPr>
              <a:t>الخطوة 2: تنظيم البيانات وتنظيفها</a:t>
            </a:r>
          </a:p>
          <a:p>
            <a:pPr algn="r" rtl="1"/>
            <a:r>
              <a:rPr lang="ar-EG" sz="24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قد تتضمن هذه الخطوة طرقًا مختلفة لإعداد البيانات مثل تنظيف البيانات </a:t>
            </a:r>
            <a:r>
              <a:rPr lang="ar-EG" sz="2000" u="sng" dirty="0">
                <a:latin typeface="Calibri" panose="020F0502020204030204" pitchFamily="34" charset="0"/>
                <a:cs typeface="Calibri" panose="020F0502020204030204" pitchFamily="34" charset="0"/>
              </a:rPr>
              <a:t>يتضمن ذلك تحديد الأخطاء وتصحيحها وإزالة الإدخالات المكررة وملء القيم المفقودة</a:t>
            </a:r>
            <a:r>
              <a:rPr lang="ar-EG" sz="2000" dirty="0">
                <a:latin typeface="Calibri" panose="020F0502020204030204" pitchFamily="34" charset="0"/>
                <a:cs typeface="Calibri" panose="020F0502020204030204" pitchFamily="34" charset="0"/>
              </a:rPr>
              <a:t>.</a:t>
            </a:r>
          </a:p>
          <a:p>
            <a:pPr indent="-342900" algn="r" rtl="1">
              <a:buFont typeface="Wingdings" panose="05000000000000000000" pitchFamily="2" charset="2"/>
              <a:buChar char="v"/>
            </a:pPr>
            <a:r>
              <a:rPr lang="ar-EG" sz="2000" b="1" dirty="0">
                <a:latin typeface="Calibri" panose="020F0502020204030204" pitchFamily="34" charset="0"/>
                <a:cs typeface="Calibri" panose="020F0502020204030204" pitchFamily="34" charset="0"/>
              </a:rPr>
              <a:t>أدارة الأعمدة </a:t>
            </a:r>
            <a:r>
              <a:rPr lang="ar-EG" sz="2000" dirty="0">
                <a:latin typeface="Calibri" panose="020F0502020204030204" pitchFamily="34" charset="0"/>
                <a:cs typeface="Calibri" panose="020F0502020204030204" pitchFamily="34" charset="0"/>
              </a:rPr>
              <a:t>– إخفاء الأعمدة غير الضرورية للحصول على عرض واضح للبيانات</a:t>
            </a:r>
          </a:p>
          <a:p>
            <a:pPr indent="-342900" algn="r" rtl="1">
              <a:buFont typeface="Wingdings" panose="05000000000000000000" pitchFamily="2" charset="2"/>
              <a:buChar char="v"/>
            </a:pPr>
            <a:r>
              <a:rPr lang="ar-EG" sz="2000" b="1" dirty="0">
                <a:latin typeface="Calibri" panose="020F0502020204030204" pitchFamily="34" charset="0"/>
                <a:cs typeface="Calibri" panose="020F0502020204030204" pitchFamily="34" charset="0"/>
              </a:rPr>
              <a:t>الفرز والتصفية </a:t>
            </a:r>
            <a:r>
              <a:rPr lang="ar-EG" sz="2000" dirty="0">
                <a:latin typeface="Calibri" panose="020F0502020204030204" pitchFamily="34" charset="0"/>
                <a:cs typeface="Calibri" panose="020F0502020204030204" pitchFamily="34" charset="0"/>
              </a:rPr>
              <a:t>– اختر الفرز والتصفية بناءً على معايير معينة. </a:t>
            </a:r>
          </a:p>
          <a:p>
            <a:pPr indent="-342900" algn="r" rtl="1">
              <a:buFont typeface="Wingdings" panose="05000000000000000000" pitchFamily="2" charset="2"/>
              <a:buChar char="v"/>
            </a:pPr>
            <a:r>
              <a:rPr lang="ar-EG" sz="2000" b="1" dirty="0">
                <a:latin typeface="Calibri" panose="020F0502020204030204" pitchFamily="34" charset="0"/>
                <a:cs typeface="Calibri" panose="020F0502020204030204" pitchFamily="34" charset="0"/>
              </a:rPr>
              <a:t>الأعمدة المحسوبة </a:t>
            </a:r>
            <a:r>
              <a:rPr lang="ar-EG" sz="2000" dirty="0">
                <a:latin typeface="Calibri" panose="020F0502020204030204" pitchFamily="34" charset="0"/>
                <a:cs typeface="Calibri" panose="020F0502020204030204" pitchFamily="34" charset="0"/>
              </a:rPr>
              <a:t>– أنشئ أعمدة جديدة عن طريق إضافة حسابات إلى الأعمدة الموجودة. </a:t>
            </a:r>
          </a:p>
          <a:p>
            <a:pPr indent="-342900" algn="r" rtl="1">
              <a:buFont typeface="Wingdings" panose="05000000000000000000" pitchFamily="2" charset="2"/>
              <a:buChar char="v"/>
            </a:pPr>
            <a:r>
              <a:rPr lang="ar-EG" sz="2000" b="1" dirty="0">
                <a:latin typeface="Calibri" panose="020F0502020204030204" pitchFamily="34" charset="0"/>
                <a:cs typeface="Calibri" panose="020F0502020204030204" pitchFamily="34" charset="0"/>
              </a:rPr>
              <a:t>على سبيل المثال، تحتوي بيانات إعلانات</a:t>
            </a:r>
            <a:r>
              <a:rPr lang="ar-EG" sz="2000" b="1" dirty="0"/>
              <a:t> </a:t>
            </a:r>
            <a:r>
              <a:rPr lang="en-MY" sz="2000" b="1" u="sng" dirty="0"/>
              <a:t>Facebook</a:t>
            </a:r>
            <a:r>
              <a:rPr lang="en-MY" sz="2000" b="1" u="sng"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على العدد الإجمالي لمرات الظهور والعدد الإجمالي للنقرات. يمكنك الآن إنشاء عمود جديد لمعدل النقر .</a:t>
            </a:r>
            <a:endParaRPr lang="ar-EG" sz="2000" b="1" dirty="0"/>
          </a:p>
        </p:txBody>
      </p:sp>
      <p:pic>
        <p:nvPicPr>
          <p:cNvPr id="6" name="Picture 5"/>
          <p:cNvPicPr>
            <a:picLocks noChangeAspect="1"/>
          </p:cNvPicPr>
          <p:nvPr/>
        </p:nvPicPr>
        <p:blipFill>
          <a:blip r:embed="rId3"/>
          <a:stretch>
            <a:fillRect/>
          </a:stretch>
        </p:blipFill>
        <p:spPr>
          <a:xfrm>
            <a:off x="8958742" y="1595804"/>
            <a:ext cx="4681058" cy="4254331"/>
          </a:xfrm>
          <a:prstGeom prst="rect">
            <a:avLst/>
          </a:prstGeom>
          <a:ln>
            <a:noFill/>
          </a:ln>
          <a:effectLst>
            <a:softEdge rad="112500"/>
          </a:effectLst>
        </p:spPr>
      </p:pic>
    </p:spTree>
    <p:extLst>
      <p:ext uri="{BB962C8B-B14F-4D97-AF65-F5344CB8AC3E}">
        <p14:creationId xmlns:p14="http://schemas.microsoft.com/office/powerpoint/2010/main" val="32694123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070789" y="1622962"/>
            <a:ext cx="8466655" cy="1015663"/>
          </a:xfrm>
          <a:prstGeom prst="rect">
            <a:avLst/>
          </a:prstGeom>
          <a:noFill/>
        </p:spPr>
        <p:txBody>
          <a:bodyPr wrap="square" rtlCol="0">
            <a:spAutoFit/>
          </a:bodyPr>
          <a:lstStyle/>
          <a:p>
            <a:pPr lvl="0"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 يمكن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156610" y="2238911"/>
            <a:ext cx="6113835" cy="3293209"/>
          </a:xfrm>
          <a:prstGeom prst="rect">
            <a:avLst/>
          </a:prstGeom>
          <a:noFill/>
        </p:spPr>
        <p:txBody>
          <a:bodyPr wrap="square" rtlCol="0">
            <a:spAutoFit/>
          </a:bodyPr>
          <a:lstStyle/>
          <a:p>
            <a:pPr indent="-342900" algn="r" rtl="1">
              <a:buFont typeface="Wingdings" panose="05000000000000000000" pitchFamily="2" charset="2"/>
              <a:buChar char="v"/>
            </a:pPr>
            <a:r>
              <a:rPr lang="ar-EG" sz="2400" b="1" dirty="0">
                <a:latin typeface="Calibri" panose="020F0502020204030204" pitchFamily="34" charset="0"/>
                <a:cs typeface="Calibri" panose="020F0502020204030204" pitchFamily="34" charset="0"/>
              </a:rPr>
              <a:t>الخطوة 3: تصور ونمذجة البيانات </a:t>
            </a:r>
            <a:r>
              <a:rPr lang="ar-EG" sz="2400" dirty="0">
                <a:latin typeface="Calibri" panose="020F0502020204030204" pitchFamily="34" charset="0"/>
                <a:cs typeface="Calibri" panose="020F0502020204030204" pitchFamily="34" charset="0"/>
              </a:rPr>
              <a:t> </a:t>
            </a:r>
          </a:p>
          <a:p>
            <a:pPr indent="-342900" algn="just"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التصور: </a:t>
            </a:r>
            <a:r>
              <a:rPr lang="ar-EG" sz="2000" u="sng" dirty="0">
                <a:latin typeface="Calibri" panose="020F0502020204030204" pitchFamily="34" charset="0"/>
                <a:cs typeface="Calibri" panose="020F0502020204030204" pitchFamily="34" charset="0"/>
              </a:rPr>
              <a:t>بمجرد تنظيف بياناتك وتنظيمها</a:t>
            </a:r>
            <a:r>
              <a:rPr lang="ar-EG" sz="2000" dirty="0">
                <a:latin typeface="Calibri" panose="020F0502020204030204" pitchFamily="34" charset="0"/>
                <a:cs typeface="Calibri" panose="020F0502020204030204" pitchFamily="34" charset="0"/>
              </a:rPr>
              <a:t>، يمكنك البدء في تصورها لتحديد الأنماط والاتجاهات. ويمكن القيام بذلك </a:t>
            </a:r>
            <a:r>
              <a:rPr lang="ar-EG" sz="2000" b="1" dirty="0">
                <a:latin typeface="Calibri" panose="020F0502020204030204" pitchFamily="34" charset="0"/>
                <a:cs typeface="Calibri" panose="020F0502020204030204" pitchFamily="34" charset="0"/>
              </a:rPr>
              <a:t>باستخدام الرسوم البيانية والمخططات والوسائل البصرية الأخرى</a:t>
            </a:r>
            <a:r>
              <a:rPr lang="ar-EG" sz="2000" dirty="0">
                <a:latin typeface="Calibri" panose="020F0502020204030204" pitchFamily="34" charset="0"/>
                <a:cs typeface="Calibri" panose="020F0502020204030204" pitchFamily="34" charset="0"/>
              </a:rPr>
              <a:t>. يمكن أن يساعدك التصور في تحديد </a:t>
            </a:r>
            <a:r>
              <a:rPr lang="ar-EG" sz="2000" b="1" dirty="0">
                <a:latin typeface="Calibri" panose="020F0502020204030204" pitchFamily="34" charset="0"/>
                <a:cs typeface="Calibri" panose="020F0502020204030204" pitchFamily="34" charset="0"/>
              </a:rPr>
              <a:t>الارتباطات بين نقاط البيانات </a:t>
            </a:r>
            <a:r>
              <a:rPr lang="ar-EG" sz="2000" dirty="0">
                <a:latin typeface="Calibri" panose="020F0502020204030204" pitchFamily="34" charset="0"/>
                <a:cs typeface="Calibri" panose="020F0502020204030204" pitchFamily="34" charset="0"/>
              </a:rPr>
              <a:t>المختلفة واكتشاف الأفكار التي قد لا تكون واضحة على الفور من البيانات الخام.</a:t>
            </a:r>
          </a:p>
          <a:p>
            <a:pPr indent="-342900" algn="just" rtl="1">
              <a:buFont typeface="Wingdings" panose="05000000000000000000" pitchFamily="2" charset="2"/>
              <a:buChar char="v"/>
            </a:pPr>
            <a:r>
              <a:rPr lang="ar-EG" sz="2000" dirty="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النمذجة</a:t>
            </a:r>
            <a:r>
              <a:rPr lang="ar-EG" sz="2000" dirty="0">
                <a:latin typeface="Calibri" panose="020F0502020204030204" pitchFamily="34" charset="0"/>
                <a:cs typeface="Calibri" panose="020F0502020204030204" pitchFamily="34" charset="0"/>
              </a:rPr>
              <a:t>: بعد تصور بياناتك، يمكنك البدء في </a:t>
            </a:r>
            <a:r>
              <a:rPr lang="ar-EG" sz="2000" b="1" dirty="0">
                <a:latin typeface="Calibri" panose="020F0502020204030204" pitchFamily="34" charset="0"/>
                <a:cs typeface="Calibri" panose="020F0502020204030204" pitchFamily="34" charset="0"/>
              </a:rPr>
              <a:t>بناء نماذج لاختبار الفرضيات والتنبؤ بالنتائج</a:t>
            </a:r>
            <a:r>
              <a:rPr lang="ar-EG" sz="2000" dirty="0">
                <a:latin typeface="Calibri" panose="020F0502020204030204" pitchFamily="34" charset="0"/>
                <a:cs typeface="Calibri" panose="020F0502020204030204" pitchFamily="34" charset="0"/>
              </a:rPr>
              <a:t>. يتضمن هذا استخدام التقنيات الإحصائية </a:t>
            </a:r>
            <a:r>
              <a:rPr lang="ar-EG" sz="2000" b="1" u="sng" dirty="0">
                <a:latin typeface="Calibri" panose="020F0502020204030204" pitchFamily="34" charset="0"/>
                <a:cs typeface="Calibri" panose="020F0502020204030204" pitchFamily="34" charset="0"/>
              </a:rPr>
              <a:t>لتحديد العلاقات بين المتغيرات المختلفة وإجراء تنبؤات بناءً على تلك العلاقات</a:t>
            </a:r>
            <a:r>
              <a:rPr lang="ar-EG" sz="2400" b="1" u="sng" dirty="0">
                <a:latin typeface="Calibri" panose="020F0502020204030204" pitchFamily="34" charset="0"/>
                <a:cs typeface="Calibri" panose="020F0502020204030204" pitchFamily="34" charset="0"/>
              </a:rPr>
              <a:t>.</a:t>
            </a:r>
          </a:p>
        </p:txBody>
      </p:sp>
      <p:pic>
        <p:nvPicPr>
          <p:cNvPr id="3" name="Picture 2"/>
          <p:cNvPicPr>
            <a:picLocks noChangeAspect="1"/>
          </p:cNvPicPr>
          <p:nvPr/>
        </p:nvPicPr>
        <p:blipFill>
          <a:blip r:embed="rId3"/>
          <a:stretch>
            <a:fillRect/>
          </a:stretch>
        </p:blipFill>
        <p:spPr>
          <a:xfrm>
            <a:off x="1238323" y="2148853"/>
            <a:ext cx="2651289" cy="3287989"/>
          </a:xfrm>
          <a:prstGeom prst="rect">
            <a:avLst/>
          </a:prstGeom>
        </p:spPr>
      </p:pic>
    </p:spTree>
    <p:extLst>
      <p:ext uri="{BB962C8B-B14F-4D97-AF65-F5344CB8AC3E}">
        <p14:creationId xmlns:p14="http://schemas.microsoft.com/office/powerpoint/2010/main" val="34227047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629392" y="4973157"/>
            <a:ext cx="5245691" cy="631198"/>
          </a:xfrm>
          <a:prstGeom prst="rect">
            <a:avLst/>
          </a:prstGeom>
          <a:noFill/>
        </p:spPr>
        <p:txBody>
          <a:bodyPr wrap="square">
            <a:spAutoFit/>
          </a:bodyPr>
          <a:lstStyle/>
          <a:p>
            <a:pPr algn="ctr">
              <a:lnSpc>
                <a:spcPct val="120000"/>
              </a:lnSpc>
            </a:pPr>
            <a:r>
              <a:rPr lang="ar-EG" sz="3200" b="1" dirty="0"/>
              <a:t>تحديات تحليل البيانات التسويقية</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290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62672" y="1618363"/>
            <a:ext cx="8466655" cy="1077218"/>
          </a:xfrm>
          <a:prstGeom prst="rect">
            <a:avLst/>
          </a:prstGeom>
          <a:noFill/>
        </p:spPr>
        <p:txBody>
          <a:bodyPr wrap="square" rtlCol="0">
            <a:spAutoFit/>
          </a:bodyPr>
          <a:lstStyle/>
          <a:p>
            <a:pPr lvl="0"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تحديات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r" rtl="1"/>
            <a:endParaRPr lang="en-US" sz="32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178963" y="2239158"/>
            <a:ext cx="7150364" cy="3046988"/>
          </a:xfrm>
          <a:prstGeom prst="rect">
            <a:avLst/>
          </a:prstGeom>
          <a:noFill/>
        </p:spPr>
        <p:txBody>
          <a:bodyPr wrap="square" rtlCol="0">
            <a:spAutoFit/>
          </a:bodyPr>
          <a:lstStyle/>
          <a:p>
            <a:pPr marL="571500" lvl="1" indent="-457200" algn="r" rtl="1">
              <a:buFont typeface="+mj-lt"/>
              <a:buAutoNum type="arabicPeriod"/>
            </a:pPr>
            <a:r>
              <a:rPr lang="ar-EG" sz="2400" b="1" dirty="0">
                <a:latin typeface="Calibri" panose="020F0502020204030204" pitchFamily="34" charset="0"/>
                <a:cs typeface="Calibri" panose="020F0502020204030204" pitchFamily="34" charset="0"/>
              </a:rPr>
              <a:t>حجم وتنوع البيانات التسويقية</a:t>
            </a:r>
            <a:r>
              <a:rPr lang="ar-EG" sz="2400" dirty="0">
                <a:latin typeface="Calibri" panose="020F0502020204030204" pitchFamily="34" charset="0"/>
                <a:cs typeface="Calibri" panose="020F0502020204030204" pitchFamily="34" charset="0"/>
              </a:rPr>
              <a:t>: تعدد القنوات رقمية، الحملات الاعلانية التي تنتج محتوى يستهلكه الناس عبر العديد من الأجهزة والمنصات.</a:t>
            </a:r>
          </a:p>
          <a:p>
            <a:pPr marL="571500" lvl="1" indent="-457200" algn="r" rtl="1">
              <a:buFont typeface="+mj-lt"/>
              <a:buAutoNum type="arabicPeriod"/>
            </a:pPr>
            <a:r>
              <a:rPr lang="ar-EG" sz="2400" b="1" dirty="0">
                <a:latin typeface="Calibri" panose="020F0502020204030204" pitchFamily="34" charset="0"/>
                <a:cs typeface="Calibri" panose="020F0502020204030204" pitchFamily="34" charset="0"/>
              </a:rPr>
              <a:t>نقص الموارد</a:t>
            </a:r>
            <a:r>
              <a:rPr lang="ar-EG" sz="2400" dirty="0">
                <a:latin typeface="Calibri" panose="020F0502020204030204" pitchFamily="34" charset="0"/>
                <a:cs typeface="Calibri" panose="020F0502020204030204" pitchFamily="34" charset="0"/>
              </a:rPr>
              <a:t> :من </a:t>
            </a:r>
            <a:r>
              <a:rPr lang="ar-EG" sz="2400" u="sng" dirty="0">
                <a:latin typeface="Calibri" panose="020F0502020204030204" pitchFamily="34" charset="0"/>
                <a:cs typeface="Calibri" panose="020F0502020204030204" pitchFamily="34" charset="0"/>
              </a:rPr>
              <a:t>التحديات الشائعة </a:t>
            </a:r>
            <a:r>
              <a:rPr lang="ar-EG" sz="2400" dirty="0">
                <a:latin typeface="Calibri" panose="020F0502020204030204" pitchFamily="34" charset="0"/>
                <a:cs typeface="Calibri" panose="020F0502020204030204" pitchFamily="34" charset="0"/>
              </a:rPr>
              <a:t>الأخرى إحتياج الشركات إلى المزيد من الموارد للإستفادة من تحليلات البيانات بشكل صحيح.</a:t>
            </a:r>
          </a:p>
          <a:p>
            <a:pPr marL="571500" lvl="1" indent="-457200" algn="r" rtl="1">
              <a:buFont typeface="+mj-lt"/>
              <a:buAutoNum type="arabicPeriod"/>
            </a:pPr>
            <a:endParaRPr lang="ar-EG" sz="2400" dirty="0">
              <a:latin typeface="Calibri" panose="020F0502020204030204" pitchFamily="34" charset="0"/>
              <a:cs typeface="Calibri" panose="020F0502020204030204" pitchFamily="34" charset="0"/>
            </a:endParaRPr>
          </a:p>
          <a:p>
            <a:pPr marL="571500" lvl="1" indent="-457200" algn="r" rtl="1">
              <a:buFont typeface="+mj-lt"/>
              <a:buAutoNum type="arabicPeriod"/>
            </a:pPr>
            <a:r>
              <a:rPr lang="ar-EG" sz="2400" b="1" dirty="0">
                <a:latin typeface="Calibri" panose="020F0502020204030204" pitchFamily="34" charset="0"/>
                <a:cs typeface="Calibri" panose="020F0502020204030204" pitchFamily="34" charset="0"/>
              </a:rPr>
              <a:t>نقص المعرفة والمهارات</a:t>
            </a:r>
            <a:r>
              <a:rPr lang="ar-EG" sz="2400" dirty="0">
                <a:latin typeface="Calibri" panose="020F0502020204030204" pitchFamily="34" charset="0"/>
                <a:cs typeface="Calibri" panose="020F0502020204030204" pitchFamily="34" charset="0"/>
              </a:rPr>
              <a:t>: تحتاج العديد من منظمات التسويق إلى المزيد من </a:t>
            </a:r>
            <a:r>
              <a:rPr lang="ar-EG" sz="2400" b="1" dirty="0">
                <a:latin typeface="Calibri" panose="020F0502020204030204" pitchFamily="34" charset="0"/>
                <a:cs typeface="Calibri" panose="020F0502020204030204" pitchFamily="34" charset="0"/>
              </a:rPr>
              <a:t>المهارات لإستخدام تحليلات البيانات </a:t>
            </a:r>
            <a:r>
              <a:rPr lang="ar-EG" sz="2400" dirty="0">
                <a:latin typeface="Calibri" panose="020F0502020204030204" pitchFamily="34" charset="0"/>
                <a:cs typeface="Calibri" panose="020F0502020204030204" pitchFamily="34" charset="0"/>
              </a:rPr>
              <a:t>بشكل فعال.</a:t>
            </a:r>
          </a:p>
        </p:txBody>
      </p:sp>
      <p:pic>
        <p:nvPicPr>
          <p:cNvPr id="4" name="Picture 3"/>
          <p:cNvPicPr>
            <a:picLocks noChangeAspect="1"/>
          </p:cNvPicPr>
          <p:nvPr/>
        </p:nvPicPr>
        <p:blipFill>
          <a:blip r:embed="rId3"/>
          <a:stretch>
            <a:fillRect/>
          </a:stretch>
        </p:blipFill>
        <p:spPr>
          <a:xfrm>
            <a:off x="1333001" y="3668206"/>
            <a:ext cx="1496539" cy="1490996"/>
          </a:xfrm>
          <a:prstGeom prst="rect">
            <a:avLst/>
          </a:prstGeom>
          <a:ln>
            <a:noFill/>
          </a:ln>
          <a:effectLst>
            <a:softEdge rad="112500"/>
          </a:effectLst>
        </p:spPr>
      </p:pic>
    </p:spTree>
    <p:extLst>
      <p:ext uri="{BB962C8B-B14F-4D97-AF65-F5344CB8AC3E}">
        <p14:creationId xmlns:p14="http://schemas.microsoft.com/office/powerpoint/2010/main" val="772527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132912" y="12864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862672" y="1618363"/>
            <a:ext cx="8466655" cy="1077218"/>
          </a:xfrm>
          <a:prstGeom prst="rect">
            <a:avLst/>
          </a:prstGeom>
          <a:noFill/>
        </p:spPr>
        <p:txBody>
          <a:bodyPr wrap="square" rtlCol="0">
            <a:spAutoFit/>
          </a:bodyPr>
          <a:lstStyle/>
          <a:p>
            <a:pPr lvl="0"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تحديات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r" rtl="1"/>
            <a:endParaRPr lang="en-US" sz="32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597836" y="2594466"/>
            <a:ext cx="5440680" cy="1938992"/>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4. </a:t>
            </a:r>
            <a:r>
              <a:rPr lang="ar-EG" sz="2400" b="1" dirty="0">
                <a:latin typeface="Calibri" panose="020F0502020204030204" pitchFamily="34" charset="0"/>
                <a:cs typeface="Calibri" panose="020F0502020204030204" pitchFamily="34" charset="0"/>
              </a:rPr>
              <a:t>من الصعب تحديد وتتبع التحليلات ذات المغزى</a:t>
            </a:r>
            <a:r>
              <a:rPr lang="ar-EG" sz="2400" dirty="0">
                <a:latin typeface="Calibri" panose="020F0502020204030204" pitchFamily="34" charset="0"/>
                <a:cs typeface="Calibri" panose="020F0502020204030204" pitchFamily="34" charset="0"/>
              </a:rPr>
              <a:t>: يعد هذا أحد أصعب التحديات التي يواجهها المسوقون. تبدأ عملية </a:t>
            </a:r>
            <a:r>
              <a:rPr lang="ar-EG" sz="2400" u="sng" dirty="0">
                <a:latin typeface="Calibri" panose="020F0502020204030204" pitchFamily="34" charset="0"/>
                <a:cs typeface="Calibri" panose="020F0502020204030204" pitchFamily="34" charset="0"/>
              </a:rPr>
              <a:t>تحديد المقاييس عادةً بالنظر إلى أي مقاييس متاحة أو مجرد إتباع عمليات التسويق الحالية.</a:t>
            </a:r>
          </a:p>
        </p:txBody>
      </p:sp>
      <p:pic>
        <p:nvPicPr>
          <p:cNvPr id="4" name="Picture 3"/>
          <p:cNvPicPr>
            <a:picLocks noChangeAspect="1"/>
          </p:cNvPicPr>
          <p:nvPr/>
        </p:nvPicPr>
        <p:blipFill>
          <a:blip r:embed="rId3"/>
          <a:stretch>
            <a:fillRect/>
          </a:stretch>
        </p:blipFill>
        <p:spPr>
          <a:xfrm>
            <a:off x="7246633" y="2856367"/>
            <a:ext cx="2743200" cy="1899660"/>
          </a:xfrm>
          <a:prstGeom prst="rect">
            <a:avLst/>
          </a:prstGeom>
          <a:ln>
            <a:noFill/>
          </a:ln>
          <a:effectLst>
            <a:softEdge rad="112500"/>
          </a:effectLst>
        </p:spPr>
      </p:pic>
    </p:spTree>
    <p:extLst>
      <p:ext uri="{BB962C8B-B14F-4D97-AF65-F5344CB8AC3E}">
        <p14:creationId xmlns:p14="http://schemas.microsoft.com/office/powerpoint/2010/main" val="25219544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658349" y="108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22536" y="1700780"/>
            <a:ext cx="8466655" cy="1015663"/>
          </a:xfrm>
          <a:prstGeom prst="rect">
            <a:avLst/>
          </a:prstGeom>
          <a:noFill/>
        </p:spPr>
        <p:txBody>
          <a:bodyPr wrap="square" rtlCol="0">
            <a:spAutoFit/>
          </a:bodyPr>
          <a:lstStyle/>
          <a:p>
            <a:pPr lvl="0"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تحديات تحليل البيانات التسويقية:</a:t>
            </a:r>
            <a:endParaRPr lang="en-US" sz="3200"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595900" y="2442297"/>
            <a:ext cx="6452856" cy="2677656"/>
          </a:xfrm>
          <a:prstGeom prst="rect">
            <a:avLst/>
          </a:prstGeom>
          <a:noFill/>
        </p:spPr>
        <p:txBody>
          <a:bodyPr wrap="square" rtlCol="0">
            <a:spAutoFit/>
          </a:bodyPr>
          <a:lstStyle/>
          <a:p>
            <a:pPr indent="-342900" algn="just" rtl="1">
              <a:buFont typeface="Wingdings" panose="05000000000000000000" pitchFamily="2" charset="2"/>
              <a:buChar char="v"/>
            </a:pPr>
            <a:r>
              <a:rPr lang="en-US" sz="2400" b="1" dirty="0">
                <a:latin typeface="Calibri" panose="020F0502020204030204" pitchFamily="34" charset="0"/>
                <a:cs typeface="Calibri" panose="020F0502020204030204" pitchFamily="34" charset="0"/>
              </a:rPr>
              <a:t>  . 5 </a:t>
            </a:r>
            <a:r>
              <a:rPr lang="ar-EG" sz="2400" b="1" dirty="0">
                <a:latin typeface="Calibri" panose="020F0502020204030204" pitchFamily="34" charset="0"/>
                <a:cs typeface="Calibri" panose="020F0502020204030204" pitchFamily="34" charset="0"/>
              </a:rPr>
              <a:t>أحد التحديات الرئيسية أن المسوقين </a:t>
            </a:r>
            <a:r>
              <a:rPr lang="ar-EG" sz="2400" dirty="0">
                <a:latin typeface="Calibri" panose="020F0502020204030204" pitchFamily="34" charset="0"/>
                <a:cs typeface="Calibri" panose="020F0502020204030204" pitchFamily="34" charset="0"/>
              </a:rPr>
              <a:t>لا يمكنهم تحليل </a:t>
            </a:r>
            <a:r>
              <a:rPr lang="ar-EG" sz="2400" b="1" dirty="0">
                <a:latin typeface="Calibri" panose="020F0502020204030204" pitchFamily="34" charset="0"/>
                <a:cs typeface="Calibri" panose="020F0502020204030204" pitchFamily="34" charset="0"/>
              </a:rPr>
              <a:t>جميع البيانات في الوقت المناسب </a:t>
            </a:r>
            <a:r>
              <a:rPr lang="ar-EG" sz="2400" dirty="0">
                <a:latin typeface="Calibri" panose="020F0502020204030204" pitchFamily="34" charset="0"/>
                <a:cs typeface="Calibri" panose="020F0502020204030204" pitchFamily="34" charset="0"/>
              </a:rPr>
              <a:t>لإجراء تحسينات في الوقت الفعلي. </a:t>
            </a:r>
          </a:p>
          <a:p>
            <a:pPr algn="just" rtl="1"/>
            <a:r>
              <a:rPr lang="ar-EG" sz="2400" dirty="0">
                <a:latin typeface="Calibri" panose="020F0502020204030204" pitchFamily="34" charset="0"/>
                <a:cs typeface="Calibri" panose="020F0502020204030204" pitchFamily="34" charset="0"/>
              </a:rPr>
              <a:t>	وهنا يأتي دور قوة معالجة منصات التحليلات المتقدمة، مما </a:t>
            </a:r>
            <a:r>
              <a:rPr lang="ar-EG" sz="2400" b="1" dirty="0">
                <a:latin typeface="Calibri" panose="020F0502020204030204" pitchFamily="34" charset="0"/>
                <a:cs typeface="Calibri" panose="020F0502020204030204" pitchFamily="34" charset="0"/>
              </a:rPr>
              <a:t>يمكن المسوقين من تعديل و</a:t>
            </a:r>
            <a:r>
              <a:rPr lang="ar-EG" sz="2400" b="1" u="sng" dirty="0">
                <a:latin typeface="Calibri" panose="020F0502020204030204" pitchFamily="34" charset="0"/>
                <a:cs typeface="Calibri" panose="020F0502020204030204" pitchFamily="34" charset="0"/>
              </a:rPr>
              <a:t>ضع الإعلان الإبداعي </a:t>
            </a:r>
            <a:r>
              <a:rPr lang="ar-EG" sz="2400" dirty="0">
                <a:latin typeface="Calibri" panose="020F0502020204030204" pitchFamily="34" charset="0"/>
                <a:cs typeface="Calibri" panose="020F0502020204030204" pitchFamily="34" charset="0"/>
              </a:rPr>
              <a:t>حسب الحاجة قبل انتهاء الحملة، مما يعزز عائد الاستثمار المحتمل.</a:t>
            </a:r>
          </a:p>
        </p:txBody>
      </p:sp>
      <p:pic>
        <p:nvPicPr>
          <p:cNvPr id="3" name="Picture 2"/>
          <p:cNvPicPr>
            <a:picLocks noChangeAspect="1"/>
          </p:cNvPicPr>
          <p:nvPr/>
        </p:nvPicPr>
        <p:blipFill>
          <a:blip r:embed="rId3"/>
          <a:stretch>
            <a:fillRect/>
          </a:stretch>
        </p:blipFill>
        <p:spPr>
          <a:xfrm>
            <a:off x="1510994" y="2685449"/>
            <a:ext cx="1765606" cy="2160357"/>
          </a:xfrm>
          <a:prstGeom prst="rect">
            <a:avLst/>
          </a:prstGeom>
        </p:spPr>
      </p:pic>
    </p:spTree>
    <p:extLst>
      <p:ext uri="{BB962C8B-B14F-4D97-AF65-F5344CB8AC3E}">
        <p14:creationId xmlns:p14="http://schemas.microsoft.com/office/powerpoint/2010/main" val="320556443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629392" y="4973157"/>
            <a:ext cx="5245691" cy="628955"/>
          </a:xfrm>
          <a:prstGeom prst="rect">
            <a:avLst/>
          </a:prstGeom>
          <a:noFill/>
        </p:spPr>
        <p:txBody>
          <a:bodyPr wrap="square">
            <a:spAutoFit/>
          </a:bodyPr>
          <a:lstStyle/>
          <a:p>
            <a:pPr algn="ctr">
              <a:lnSpc>
                <a:spcPct val="120000"/>
              </a:lnSpc>
            </a:pPr>
            <a:r>
              <a:rPr lang="ar-EG" sz="3200" b="1" dirty="0"/>
              <a:t>تفسير رؤى تحليل البيانات التسويقية </a:t>
            </a:r>
          </a:p>
        </p:txBody>
      </p:sp>
    </p:spTree>
    <p:extLst>
      <p:ext uri="{BB962C8B-B14F-4D97-AF65-F5344CB8AC3E}">
        <p14:creationId xmlns:p14="http://schemas.microsoft.com/office/powerpoint/2010/main" val="263440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87816" y="11898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21161" y="1748152"/>
            <a:ext cx="8466655" cy="1015663"/>
          </a:xfrm>
          <a:prstGeom prst="rect">
            <a:avLst/>
          </a:prstGeom>
          <a:noFill/>
        </p:spPr>
        <p:txBody>
          <a:bodyPr wrap="square" rtlCol="0">
            <a:spAutoFit/>
          </a:bodyPr>
          <a:lstStyle/>
          <a:p>
            <a:pPr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كيفية تفسير رؤى تحليل البيانات التسويقية؟</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931575" y="2592068"/>
            <a:ext cx="6141720" cy="2308324"/>
          </a:xfrm>
          <a:prstGeom prst="rect">
            <a:avLst/>
          </a:prstGeom>
          <a:noFill/>
        </p:spPr>
        <p:txBody>
          <a:bodyPr wrap="square" rtlCol="0">
            <a:spAutoFit/>
          </a:bodyPr>
          <a:lstStyle/>
          <a:p>
            <a:pPr indent="-342900" algn="just" rtl="1">
              <a:buFont typeface="Wingdings" panose="05000000000000000000" pitchFamily="2" charset="2"/>
              <a:buChar char="v"/>
            </a:pPr>
            <a:r>
              <a:rPr lang="ar-EG" sz="2400" dirty="0">
                <a:solidFill>
                  <a:srgbClr val="C00000"/>
                </a:solidFill>
                <a:latin typeface="+mj-lt"/>
                <a:cs typeface="Calibri" panose="020F0502020204030204" pitchFamily="34" charset="0"/>
              </a:rPr>
              <a:t>تفسير رؤى البيانات التسويقية </a:t>
            </a:r>
            <a:r>
              <a:rPr lang="ar-EG" sz="2400" b="1" dirty="0">
                <a:latin typeface="+mj-lt"/>
                <a:cs typeface="Calibri" panose="020F0502020204030204" pitchFamily="34" charset="0"/>
              </a:rPr>
              <a:t>يقصد به </a:t>
            </a:r>
            <a:r>
              <a:rPr lang="ar-EG" sz="2400" dirty="0">
                <a:latin typeface="+mj-lt"/>
                <a:cs typeface="Calibri" panose="020F0502020204030204" pitchFamily="34" charset="0"/>
              </a:rPr>
              <a:t>عمليات مختلفة. </a:t>
            </a:r>
          </a:p>
          <a:p>
            <a:pPr indent="-342900" algn="just" rtl="1">
              <a:buFont typeface="Wingdings" panose="05000000000000000000" pitchFamily="2" charset="2"/>
              <a:buChar char="v"/>
            </a:pPr>
            <a:r>
              <a:rPr lang="ar-EG" sz="2400" dirty="0">
                <a:latin typeface="+mj-lt"/>
                <a:cs typeface="Calibri" panose="020F0502020204030204" pitchFamily="34" charset="0"/>
              </a:rPr>
              <a:t>تقوم هذه العملية بتحليل ومراجعة البيانات للحصول على </a:t>
            </a:r>
            <a:r>
              <a:rPr lang="ar-EG" sz="2400" b="1" dirty="0">
                <a:latin typeface="+mj-lt"/>
                <a:cs typeface="Calibri" panose="020F0502020204030204" pitchFamily="34" charset="0"/>
              </a:rPr>
              <a:t>رؤى وتحديد الأنماط والسلوكيات الناشئة</a:t>
            </a:r>
            <a:r>
              <a:rPr lang="ar-EG" sz="2400" dirty="0">
                <a:latin typeface="+mj-lt"/>
                <a:cs typeface="Calibri" panose="020F0502020204030204" pitchFamily="34" charset="0"/>
              </a:rPr>
              <a:t>.</a:t>
            </a:r>
          </a:p>
          <a:p>
            <a:pPr indent="-342900" algn="just" rtl="1">
              <a:buFont typeface="Wingdings" panose="05000000000000000000" pitchFamily="2" charset="2"/>
              <a:buChar char="v"/>
            </a:pPr>
            <a:r>
              <a:rPr lang="ar-EG" sz="2400" dirty="0">
                <a:latin typeface="+mj-lt"/>
                <a:cs typeface="Calibri" panose="020F0502020204030204" pitchFamily="34" charset="0"/>
              </a:rPr>
              <a:t> ستساعدك هذه الاستنتاجات كمدير في اتخاذ قرار مستنير بناءً </a:t>
            </a:r>
            <a:r>
              <a:rPr lang="ar-EG" sz="2400" b="1" dirty="0">
                <a:latin typeface="+mj-lt"/>
                <a:cs typeface="Calibri" panose="020F0502020204030204" pitchFamily="34" charset="0"/>
              </a:rPr>
              <a:t>على الأرقام مع وجود جميع الحقائق تحت تصرفك</a:t>
            </a:r>
            <a:r>
              <a:rPr lang="ar-EG" sz="2400" dirty="0">
                <a:latin typeface="+mj-lt"/>
                <a:cs typeface="Calibri" panose="020F0502020204030204" pitchFamily="34" charset="0"/>
              </a:rPr>
              <a:t>.</a:t>
            </a:r>
          </a:p>
        </p:txBody>
      </p:sp>
      <p:pic>
        <p:nvPicPr>
          <p:cNvPr id="3" name="Picture 2"/>
          <p:cNvPicPr>
            <a:picLocks noChangeAspect="1"/>
          </p:cNvPicPr>
          <p:nvPr/>
        </p:nvPicPr>
        <p:blipFill>
          <a:blip r:embed="rId3"/>
          <a:stretch>
            <a:fillRect/>
          </a:stretch>
        </p:blipFill>
        <p:spPr>
          <a:xfrm>
            <a:off x="8199121" y="2603284"/>
            <a:ext cx="2020220" cy="2125361"/>
          </a:xfrm>
          <a:prstGeom prst="rect">
            <a:avLst/>
          </a:prstGeom>
        </p:spPr>
      </p:pic>
    </p:spTree>
    <p:extLst>
      <p:ext uri="{BB962C8B-B14F-4D97-AF65-F5344CB8AC3E}">
        <p14:creationId xmlns:p14="http://schemas.microsoft.com/office/powerpoint/2010/main" val="17862361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216773" y="13476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938364" y="1625465"/>
            <a:ext cx="11386729" cy="1015663"/>
          </a:xfrm>
          <a:prstGeom prst="rect">
            <a:avLst/>
          </a:prstGeom>
          <a:noFill/>
        </p:spPr>
        <p:txBody>
          <a:bodyPr wrap="square" rtlCol="0">
            <a:spAutoFit/>
          </a:bodyPr>
          <a:lstStyle/>
          <a:p>
            <a:pPr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ما هي خطوات تفسير تحليل البيانات التسويقية؟</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446664" y="2144735"/>
            <a:ext cx="9001702" cy="3477875"/>
          </a:xfrm>
          <a:prstGeom prst="rect">
            <a:avLst/>
          </a:prstGeom>
          <a:noFill/>
        </p:spPr>
        <p:txBody>
          <a:bodyPr wrap="square" rtlCol="0">
            <a:spAutoFit/>
          </a:bodyPr>
          <a:lstStyle/>
          <a:p>
            <a:pPr marL="457200" indent="-457200" algn="just" rtl="1">
              <a:buFont typeface="+mj-lt"/>
              <a:buAutoNum type="arabicPeriod"/>
            </a:pPr>
            <a:r>
              <a:rPr lang="ar-EG" sz="2200" b="1" dirty="0">
                <a:latin typeface="Calibri" panose="020F0502020204030204" pitchFamily="34" charset="0"/>
                <a:cs typeface="Calibri" panose="020F0502020204030204" pitchFamily="34" charset="0"/>
              </a:rPr>
              <a:t>وضوح الأهداف</a:t>
            </a:r>
            <a:r>
              <a:rPr lang="ar-EG" sz="2200" dirty="0">
                <a:latin typeface="Calibri" panose="020F0502020204030204" pitchFamily="34" charset="0"/>
                <a:cs typeface="Calibri" panose="020F0502020204030204" pitchFamily="34" charset="0"/>
              </a:rPr>
              <a:t>: ابدأ بمحاذاة تحليلك مع أهداف تسويقية محددة.</a:t>
            </a:r>
          </a:p>
          <a:p>
            <a:pPr marL="114300" indent="-457200" algn="just" rtl="1">
              <a:buFont typeface="+mj-lt"/>
              <a:buAutoNum type="arabicPeriod"/>
            </a:pPr>
            <a:r>
              <a:rPr lang="ar-EG" sz="2200" b="1" dirty="0">
                <a:latin typeface="Calibri" panose="020F0502020204030204" pitchFamily="34" charset="0"/>
                <a:cs typeface="Calibri" panose="020F0502020204030204" pitchFamily="34" charset="0"/>
              </a:rPr>
              <a:t>التركيز على المقاييس الرئيسية</a:t>
            </a:r>
            <a:r>
              <a:rPr lang="ar-EG" sz="2200" dirty="0">
                <a:latin typeface="Calibri" panose="020F0502020204030204" pitchFamily="34" charset="0"/>
                <a:cs typeface="Calibri" panose="020F0502020204030204" pitchFamily="34" charset="0"/>
              </a:rPr>
              <a:t>: ركز على المقاييس ذات الصلة التي ترتبط مباشرة بأهدافك، مثل معدلات المشاركة لحملات التعريف بالعلامة التجارية.</a:t>
            </a:r>
          </a:p>
          <a:p>
            <a:pPr marL="114300" indent="-457200" algn="just" rtl="1">
              <a:buFont typeface="+mj-lt"/>
              <a:buAutoNum type="arabicPeriod"/>
            </a:pPr>
            <a:r>
              <a:rPr lang="ar-EG" sz="2200" b="1" dirty="0">
                <a:latin typeface="Calibri" panose="020F0502020204030204" pitchFamily="34" charset="0"/>
                <a:cs typeface="Calibri" panose="020F0502020204030204" pitchFamily="34" charset="0"/>
              </a:rPr>
              <a:t>تحديد الاتجاهات والأنماط:</a:t>
            </a:r>
            <a:r>
              <a:rPr lang="ar-EG" sz="2200" dirty="0">
                <a:latin typeface="Calibri" panose="020F0502020204030204" pitchFamily="34" charset="0"/>
                <a:cs typeface="Calibri" panose="020F0502020204030204" pitchFamily="34" charset="0"/>
              </a:rPr>
              <a:t> تحديد السلوكيات المتسقة أو التغييرات في البيانات، مثل ارتفاع حاد في حركة المرور من مصدر معين.</a:t>
            </a:r>
          </a:p>
          <a:p>
            <a:pPr marL="114300" indent="-457200" algn="just" rtl="1">
              <a:buFont typeface="+mj-lt"/>
              <a:buAutoNum type="arabicPeriod"/>
            </a:pPr>
            <a:r>
              <a:rPr lang="ar-EG" sz="2200" b="1" dirty="0">
                <a:latin typeface="Calibri" panose="020F0502020204030204" pitchFamily="34" charset="0"/>
                <a:cs typeface="Calibri" panose="020F0502020204030204" pitchFamily="34" charset="0"/>
              </a:rPr>
              <a:t>اتخاذ القرار</a:t>
            </a:r>
            <a:r>
              <a:rPr lang="ar-EG" sz="2200" dirty="0">
                <a:latin typeface="Calibri" panose="020F0502020204030204" pitchFamily="34" charset="0"/>
                <a:cs typeface="Calibri" panose="020F0502020204030204" pitchFamily="34" charset="0"/>
              </a:rPr>
              <a:t>: البدء في بناء نماذج لاختبار الفرضيات والتنبؤ بالنتائج. يتضمن ذلك استخدام التقنيات الإحصائية لتحديد </a:t>
            </a:r>
            <a:r>
              <a:rPr lang="ar-EG" sz="2200" b="1" u="sng" dirty="0">
                <a:latin typeface="Calibri" panose="020F0502020204030204" pitchFamily="34" charset="0"/>
                <a:cs typeface="Calibri" panose="020F0502020204030204" pitchFamily="34" charset="0"/>
              </a:rPr>
              <a:t>العلاقات بين المتغيرات المختلفة وإجراء التنبؤات بناءً على تلك العلاقات</a:t>
            </a:r>
            <a:r>
              <a:rPr lang="ar-EG" sz="2200" dirty="0">
                <a:latin typeface="Calibri" panose="020F0502020204030204" pitchFamily="34" charset="0"/>
                <a:cs typeface="Calibri" panose="020F0502020204030204" pitchFamily="34" charset="0"/>
              </a:rPr>
              <a:t>. </a:t>
            </a:r>
          </a:p>
          <a:p>
            <a:pPr marL="114300" indent="-457200" algn="just" rtl="1">
              <a:buFont typeface="+mj-lt"/>
              <a:buAutoNum type="arabicPeriod"/>
            </a:pPr>
            <a:r>
              <a:rPr lang="ar-EG" sz="2200" b="1" dirty="0">
                <a:latin typeface="Calibri" panose="020F0502020204030204" pitchFamily="34" charset="0"/>
                <a:cs typeface="Calibri" panose="020F0502020204030204" pitchFamily="34" charset="0"/>
              </a:rPr>
              <a:t>المراقبة المستمرة</a:t>
            </a:r>
            <a:r>
              <a:rPr lang="ar-EG" sz="2200" dirty="0">
                <a:latin typeface="Calibri" panose="020F0502020204030204" pitchFamily="34" charset="0"/>
                <a:cs typeface="Calibri" panose="020F0502020204030204" pitchFamily="34" charset="0"/>
              </a:rPr>
              <a:t>: مراجعة البيانات </a:t>
            </a:r>
            <a:r>
              <a:rPr lang="ar-EG" sz="2200" b="1" dirty="0">
                <a:latin typeface="Calibri" panose="020F0502020204030204" pitchFamily="34" charset="0"/>
                <a:cs typeface="Calibri" panose="020F0502020204030204" pitchFamily="34" charset="0"/>
              </a:rPr>
              <a:t>بشكل منتظم للبقاء </a:t>
            </a:r>
            <a:r>
              <a:rPr lang="ar-EG" sz="2200" dirty="0">
                <a:latin typeface="Calibri" panose="020F0502020204030204" pitchFamily="34" charset="0"/>
                <a:cs typeface="Calibri" panose="020F0502020204030204" pitchFamily="34" charset="0"/>
              </a:rPr>
              <a:t>قادرًا على التكيف والاستجابة لتغيرات السوق.</a:t>
            </a:r>
          </a:p>
        </p:txBody>
      </p:sp>
      <p:pic>
        <p:nvPicPr>
          <p:cNvPr id="3" name="Picture 2"/>
          <p:cNvPicPr>
            <a:picLocks noChangeAspect="1"/>
          </p:cNvPicPr>
          <p:nvPr/>
        </p:nvPicPr>
        <p:blipFill>
          <a:blip r:embed="rId3"/>
          <a:stretch>
            <a:fillRect/>
          </a:stretch>
        </p:blipFill>
        <p:spPr>
          <a:xfrm>
            <a:off x="-620917" y="3337147"/>
            <a:ext cx="1854831" cy="2035813"/>
          </a:xfrm>
          <a:prstGeom prst="rect">
            <a:avLst/>
          </a:prstGeom>
        </p:spPr>
      </p:pic>
    </p:spTree>
    <p:extLst>
      <p:ext uri="{BB962C8B-B14F-4D97-AF65-F5344CB8AC3E}">
        <p14:creationId xmlns:p14="http://schemas.microsoft.com/office/powerpoint/2010/main" val="39288438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87816" y="118980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545300" y="1757079"/>
            <a:ext cx="8466655" cy="1015663"/>
          </a:xfrm>
          <a:prstGeom prst="rect">
            <a:avLst/>
          </a:prstGeom>
          <a:noFill/>
        </p:spPr>
        <p:txBody>
          <a:bodyPr wrap="square" rtlCol="0">
            <a:spAutoFit/>
          </a:bodyPr>
          <a:lstStyle/>
          <a:p>
            <a:pPr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كيفية تفسير رؤى البيانات التسويقية؟</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894560" y="2582457"/>
            <a:ext cx="6141720" cy="2462213"/>
          </a:xfrm>
          <a:prstGeom prst="rect">
            <a:avLst/>
          </a:prstGeom>
          <a:noFill/>
        </p:spPr>
        <p:txBody>
          <a:bodyPr wrap="square" rtlCol="0">
            <a:spAutoFit/>
          </a:bodyPr>
          <a:lstStyle/>
          <a:p>
            <a:pPr indent="-342900" algn="just" rtl="1">
              <a:buFont typeface="Wingdings" panose="05000000000000000000" pitchFamily="2" charset="2"/>
              <a:buChar char="v"/>
            </a:pPr>
            <a:r>
              <a:rPr lang="ar-EG" sz="2200" dirty="0">
                <a:latin typeface="Calibri" panose="020F0502020204030204" pitchFamily="34" charset="0"/>
                <a:cs typeface="Calibri" panose="020F0502020204030204" pitchFamily="34" charset="0"/>
              </a:rPr>
              <a:t>لنفترض </a:t>
            </a:r>
            <a:r>
              <a:rPr lang="ar-EG" sz="2200" b="1" u="sng" dirty="0">
                <a:latin typeface="Calibri" panose="020F0502020204030204" pitchFamily="34" charset="0"/>
                <a:cs typeface="Calibri" panose="020F0502020204030204" pitchFamily="34" charset="0"/>
              </a:rPr>
              <a:t>أن المستخدمين ينقسمون إلى أربع فئات عمرية</a:t>
            </a:r>
            <a:r>
              <a:rPr lang="ar-EG" sz="2200" dirty="0">
                <a:latin typeface="Calibri" panose="020F0502020204030204" pitchFamily="34" charset="0"/>
                <a:cs typeface="Calibri" panose="020F0502020204030204" pitchFamily="34" charset="0"/>
              </a:rPr>
              <a:t>. حتى تتمكن الشركة من معرفة الفئة العمرية التي تحب محتواها أو منتجها.</a:t>
            </a:r>
          </a:p>
          <a:p>
            <a:pPr indent="-342900" algn="just" rtl="1">
              <a:buFont typeface="Wingdings" panose="05000000000000000000" pitchFamily="2" charset="2"/>
              <a:buChar char="v"/>
            </a:pPr>
            <a:r>
              <a:rPr lang="ar-EG" sz="2200" dirty="0">
                <a:latin typeface="Calibri" panose="020F0502020204030204" pitchFamily="34" charset="0"/>
                <a:cs typeface="Calibri" panose="020F0502020204030204" pitchFamily="34" charset="0"/>
              </a:rPr>
              <a:t> واستنادًا إلى </a:t>
            </a:r>
            <a:r>
              <a:rPr lang="ar-EG" sz="2200" b="1" u="sng" dirty="0">
                <a:latin typeface="Calibri" panose="020F0502020204030204" pitchFamily="34" charset="0"/>
                <a:cs typeface="Calibri" panose="020F0502020204030204" pitchFamily="34" charset="0"/>
              </a:rPr>
              <a:t>المخططات الشريطية أو المخططات الدائرية</a:t>
            </a:r>
            <a:r>
              <a:rPr lang="ar-EG" sz="2200" dirty="0">
                <a:latin typeface="Calibri" panose="020F0502020204030204" pitchFamily="34" charset="0"/>
                <a:cs typeface="Calibri" panose="020F0502020204030204" pitchFamily="34" charset="0"/>
              </a:rPr>
              <a:t>، يمكنهم تطوير </a:t>
            </a:r>
            <a:r>
              <a:rPr lang="ar-EG" sz="2200" b="1" dirty="0">
                <a:latin typeface="Calibri" panose="020F0502020204030204" pitchFamily="34" charset="0"/>
                <a:cs typeface="Calibri" panose="020F0502020204030204" pitchFamily="34" charset="0"/>
              </a:rPr>
              <a:t>إستراتيجية تسويق للوصول </a:t>
            </a:r>
            <a:r>
              <a:rPr lang="ar-EG" sz="2200" dirty="0">
                <a:latin typeface="Calibri" panose="020F0502020204030204" pitchFamily="34" charset="0"/>
                <a:cs typeface="Calibri" panose="020F0502020204030204" pitchFamily="34" charset="0"/>
              </a:rPr>
              <a:t>إلى المجموعات غير المهتمة أو </a:t>
            </a:r>
            <a:r>
              <a:rPr lang="ar-EG" sz="2200" b="1" dirty="0">
                <a:latin typeface="Calibri" panose="020F0502020204030204" pitchFamily="34" charset="0"/>
                <a:cs typeface="Calibri" panose="020F0502020204030204" pitchFamily="34" charset="0"/>
              </a:rPr>
              <a:t>إستراتيجية تواصل لتنمية قاعدة المستخدمين الأساسية.</a:t>
            </a:r>
          </a:p>
        </p:txBody>
      </p:sp>
      <p:pic>
        <p:nvPicPr>
          <p:cNvPr id="4" name="Picture 3"/>
          <p:cNvPicPr>
            <a:picLocks noChangeAspect="1"/>
          </p:cNvPicPr>
          <p:nvPr/>
        </p:nvPicPr>
        <p:blipFill>
          <a:blip r:embed="rId3"/>
          <a:stretch>
            <a:fillRect/>
          </a:stretch>
        </p:blipFill>
        <p:spPr>
          <a:xfrm>
            <a:off x="8231766" y="2704630"/>
            <a:ext cx="2118360" cy="1718664"/>
          </a:xfrm>
          <a:prstGeom prst="rect">
            <a:avLst/>
          </a:prstGeom>
        </p:spPr>
      </p:pic>
    </p:spTree>
    <p:extLst>
      <p:ext uri="{BB962C8B-B14F-4D97-AF65-F5344CB8AC3E}">
        <p14:creationId xmlns:p14="http://schemas.microsoft.com/office/powerpoint/2010/main" val="35091322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806954" y="4973157"/>
            <a:ext cx="5260934" cy="631198"/>
          </a:xfrm>
          <a:prstGeom prst="rect">
            <a:avLst/>
          </a:prstGeom>
          <a:noFill/>
        </p:spPr>
        <p:txBody>
          <a:bodyPr wrap="square">
            <a:spAutoFit/>
          </a:bodyPr>
          <a:lstStyle/>
          <a:p>
            <a:pPr algn="ctr">
              <a:lnSpc>
                <a:spcPct val="120000"/>
              </a:lnSpc>
            </a:pPr>
            <a:r>
              <a:rPr lang="ar-EG" sz="3200" b="1" dirty="0"/>
              <a:t>كيف يتم تحليل بيانات التسويق؟</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064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57000" y="128649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94244" y="15792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503" y="1634874"/>
            <a:ext cx="8466655" cy="1508105"/>
          </a:xfrm>
          <a:prstGeom prst="rect">
            <a:avLst/>
          </a:prstGeom>
          <a:noFill/>
        </p:spPr>
        <p:txBody>
          <a:bodyPr wrap="square" rtlCol="0">
            <a:spAutoFit/>
          </a:bodyPr>
          <a:lstStyle/>
          <a:p>
            <a:pPr indent="-342900" algn="r" rtl="1">
              <a:buFont typeface="Wingdings" panose="05000000000000000000" pitchFamily="2" charset="2"/>
              <a:buChar char="v"/>
            </a:pPr>
            <a:r>
              <a:rPr lang="ar-EG" sz="3200" dirty="0">
                <a:solidFill>
                  <a:srgbClr val="C00000"/>
                </a:solidFill>
                <a:latin typeface="Calibri" panose="020F0502020204030204" pitchFamily="34" charset="0"/>
                <a:cs typeface="Calibri" panose="020F0502020204030204" pitchFamily="34" charset="0"/>
              </a:rPr>
              <a:t>كيف يتم تحليل بيانات التسويقية؟</a:t>
            </a:r>
          </a:p>
          <a:p>
            <a:pPr lvl="0" algn="ctr" rtl="1"/>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490113" y="2363543"/>
            <a:ext cx="5908946" cy="3046988"/>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ضع خطة: </a:t>
            </a:r>
            <a:r>
              <a:rPr lang="ar-EG" sz="2400" dirty="0">
                <a:latin typeface="Calibri" panose="020F0502020204030204" pitchFamily="34" charset="0"/>
                <a:cs typeface="Calibri" panose="020F0502020204030204" pitchFamily="34" charset="0"/>
              </a:rPr>
              <a:t>حدد الاهداف وأنشئ معايير لنفسك حتى تتمكن من عمل تقرير عن بياناتك بدقة وفعالية مع مراعاة :</a:t>
            </a:r>
          </a:p>
          <a:p>
            <a:pPr algn="r" rtl="1"/>
            <a:r>
              <a:rPr lang="ar-EG" sz="2400" dirty="0">
                <a:latin typeface="Calibri" panose="020F0502020204030204" pitchFamily="34" charset="0"/>
                <a:cs typeface="Calibri" panose="020F0502020204030204" pitchFamily="34" charset="0"/>
              </a:rPr>
              <a:t>1. زيادة الوعي </a:t>
            </a:r>
            <a:r>
              <a:rPr lang="ar-EG" sz="2400" b="1" dirty="0">
                <a:latin typeface="Calibri" panose="020F0502020204030204" pitchFamily="34" charset="0"/>
                <a:cs typeface="Calibri" panose="020F0502020204030204" pitchFamily="34" charset="0"/>
              </a:rPr>
              <a:t>بالعلامة التجارية</a:t>
            </a:r>
          </a:p>
          <a:p>
            <a:pPr algn="r" rtl="1"/>
            <a:r>
              <a:rPr lang="ar-EG" sz="2400" dirty="0">
                <a:latin typeface="Calibri" panose="020F0502020204030204" pitchFamily="34" charset="0"/>
                <a:cs typeface="Calibri" panose="020F0502020204030204" pitchFamily="34" charset="0"/>
              </a:rPr>
              <a:t> 2. توليد المزيد من </a:t>
            </a:r>
            <a:r>
              <a:rPr lang="ar-EG" sz="2400" b="1" dirty="0">
                <a:latin typeface="Calibri" panose="020F0502020204030204" pitchFamily="34" charset="0"/>
                <a:cs typeface="Calibri" panose="020F0502020204030204" pitchFamily="34" charset="0"/>
              </a:rPr>
              <a:t>العملاء المحتملين</a:t>
            </a:r>
          </a:p>
          <a:p>
            <a:pPr algn="r" rtl="1"/>
            <a:r>
              <a:rPr lang="ar-EG" sz="2400" dirty="0">
                <a:latin typeface="Calibri" panose="020F0502020204030204" pitchFamily="34" charset="0"/>
                <a:cs typeface="Calibri" panose="020F0502020204030204" pitchFamily="34" charset="0"/>
              </a:rPr>
              <a:t>3. زيادة </a:t>
            </a:r>
            <a:r>
              <a:rPr lang="ar-EG" sz="2400" b="1" dirty="0">
                <a:latin typeface="Calibri" panose="020F0502020204030204" pitchFamily="34" charset="0"/>
                <a:cs typeface="Calibri" panose="020F0502020204030204" pitchFamily="34" charset="0"/>
              </a:rPr>
              <a:t>حركة المرور </a:t>
            </a:r>
            <a:r>
              <a:rPr lang="ar-EG" sz="2400" dirty="0">
                <a:latin typeface="Calibri" panose="020F0502020204030204" pitchFamily="34" charset="0"/>
                <a:cs typeface="Calibri" panose="020F0502020204030204" pitchFamily="34" charset="0"/>
              </a:rPr>
              <a:t>على الموقع</a:t>
            </a:r>
          </a:p>
          <a:p>
            <a:pPr algn="r" rtl="1"/>
            <a:r>
              <a:rPr lang="ar-EG" sz="2400" dirty="0">
                <a:latin typeface="Calibri" panose="020F0502020204030204" pitchFamily="34" charset="0"/>
                <a:cs typeface="Calibri" panose="020F0502020204030204" pitchFamily="34" charset="0"/>
              </a:rPr>
              <a:t>4 . زيادة </a:t>
            </a:r>
            <a:r>
              <a:rPr lang="ar-EG" sz="2400" b="1" dirty="0">
                <a:latin typeface="Calibri" panose="020F0502020204030204" pitchFamily="34" charset="0"/>
                <a:cs typeface="Calibri" panose="020F0502020204030204" pitchFamily="34" charset="0"/>
              </a:rPr>
              <a:t>الإيرادات</a:t>
            </a:r>
          </a:p>
          <a:p>
            <a:pPr algn="r" rtl="1"/>
            <a:r>
              <a:rPr lang="ar-EG" sz="2400" dirty="0">
                <a:latin typeface="Calibri" panose="020F0502020204030204" pitchFamily="34" charset="0"/>
                <a:cs typeface="Calibri" panose="020F0502020204030204" pitchFamily="34" charset="0"/>
              </a:rPr>
              <a:t>5 . زيادة</a:t>
            </a:r>
            <a:r>
              <a:rPr lang="ar-EG" sz="2400" b="1" dirty="0">
                <a:latin typeface="Calibri" panose="020F0502020204030204" pitchFamily="34" charset="0"/>
                <a:cs typeface="Calibri" panose="020F0502020204030204" pitchFamily="34" charset="0"/>
              </a:rPr>
              <a:t> حركة المرور </a:t>
            </a:r>
            <a:r>
              <a:rPr lang="ar-EG" sz="2400" dirty="0">
                <a:latin typeface="Calibri" panose="020F0502020204030204" pitchFamily="34" charset="0"/>
                <a:cs typeface="Calibri" panose="020F0502020204030204" pitchFamily="34" charset="0"/>
              </a:rPr>
              <a:t>العضوية</a:t>
            </a:r>
          </a:p>
          <a:p>
            <a:pPr indent="-342900" algn="r" rtl="1">
              <a:buFont typeface="Wingdings" panose="05000000000000000000" pitchFamily="2" charset="2"/>
              <a:buChar char="v"/>
            </a:pPr>
            <a:endParaRPr lang="ar-EG" sz="2400"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3"/>
          <a:stretch>
            <a:fillRect/>
          </a:stretch>
        </p:blipFill>
        <p:spPr>
          <a:xfrm>
            <a:off x="1811399" y="3671673"/>
            <a:ext cx="2536156" cy="1566808"/>
          </a:xfrm>
          <a:prstGeom prst="rect">
            <a:avLst/>
          </a:prstGeom>
        </p:spPr>
      </p:pic>
    </p:spTree>
    <p:extLst>
      <p:ext uri="{BB962C8B-B14F-4D97-AF65-F5344CB8AC3E}">
        <p14:creationId xmlns:p14="http://schemas.microsoft.com/office/powerpoint/2010/main" val="19718141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9612" y="14502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086788" y="1666445"/>
            <a:ext cx="8466655" cy="1077218"/>
          </a:xfrm>
          <a:prstGeom prst="rect">
            <a:avLst/>
          </a:prstGeom>
          <a:noFill/>
        </p:spPr>
        <p:txBody>
          <a:bodyPr wrap="square" rtlCol="0">
            <a:spAutoFit/>
          </a:bodyPr>
          <a:lstStyle/>
          <a:p>
            <a:pPr algn="r" rtl="1"/>
            <a:r>
              <a:rPr lang="ar-EG" sz="3600" b="1" dirty="0">
                <a:solidFill>
                  <a:srgbClr val="C00000"/>
                </a:solidFill>
              </a:rPr>
              <a:t>كيف يتم تحليل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158034" y="2862485"/>
            <a:ext cx="5576674" cy="1569660"/>
          </a:xfrm>
          <a:prstGeom prst="rect">
            <a:avLst/>
          </a:prstGeom>
          <a:noFill/>
        </p:spPr>
        <p:txBody>
          <a:bodyPr wrap="square" rtlCol="0">
            <a:spAutoFit/>
          </a:bodyPr>
          <a:lstStyle/>
          <a:p>
            <a:pPr algn="r" rtl="1"/>
            <a:r>
              <a:rPr lang="ar-EG" sz="2400" b="1" dirty="0"/>
              <a:t>2</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نفذ خطتك: </a:t>
            </a:r>
            <a:r>
              <a:rPr lang="ar-EG" sz="2400" dirty="0">
                <a:latin typeface="Calibri" panose="020F0502020204030204" pitchFamily="34" charset="0"/>
                <a:cs typeface="Calibri" panose="020F0502020204030204" pitchFamily="34" charset="0"/>
              </a:rPr>
              <a:t>ركز على توجيه بياناتك إلى الأماكن الصحيحة في عملك حيث ستحصل على أكبر فائدة منها. يعد وجود </a:t>
            </a:r>
            <a:r>
              <a:rPr lang="ar-EG" sz="2400" b="1" dirty="0">
                <a:latin typeface="Calibri" panose="020F0502020204030204" pitchFamily="34" charset="0"/>
                <a:cs typeface="Calibri" panose="020F0502020204030204" pitchFamily="34" charset="0"/>
              </a:rPr>
              <a:t>الفريق المناسب في المكان المناسب </a:t>
            </a:r>
            <a:r>
              <a:rPr lang="ar-EG" sz="2400" dirty="0">
                <a:latin typeface="Calibri" panose="020F0502020204030204" pitchFamily="34" charset="0"/>
                <a:cs typeface="Calibri" panose="020F0502020204030204" pitchFamily="34" charset="0"/>
              </a:rPr>
              <a:t>أمرًا أساسيًا.</a:t>
            </a:r>
          </a:p>
        </p:txBody>
      </p:sp>
      <p:pic>
        <p:nvPicPr>
          <p:cNvPr id="4" name="Picture 3"/>
          <p:cNvPicPr>
            <a:picLocks noChangeAspect="1"/>
          </p:cNvPicPr>
          <p:nvPr/>
        </p:nvPicPr>
        <p:blipFill>
          <a:blip r:embed="rId3"/>
          <a:stretch>
            <a:fillRect/>
          </a:stretch>
        </p:blipFill>
        <p:spPr>
          <a:xfrm>
            <a:off x="1438285" y="3062987"/>
            <a:ext cx="2538484" cy="15696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971343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347642"/>
            <a:ext cx="34749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2070789" y="1868258"/>
            <a:ext cx="8466655" cy="1015663"/>
          </a:xfrm>
          <a:prstGeom prst="rect">
            <a:avLst/>
          </a:prstGeom>
          <a:noFill/>
        </p:spPr>
        <p:txBody>
          <a:bodyPr wrap="square" rtlCol="0">
            <a:spAutoFit/>
          </a:bodyPr>
          <a:lstStyle/>
          <a:p>
            <a:pPr algn="ctr" rtl="1"/>
            <a:r>
              <a:rPr lang="ar-EG" sz="3200" b="1" dirty="0">
                <a:solidFill>
                  <a:srgbClr val="C00000"/>
                </a:solidFill>
              </a:rPr>
              <a:t>كيف يتم تحليل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349157" y="2791751"/>
            <a:ext cx="5452098" cy="1569660"/>
          </a:xfrm>
          <a:prstGeom prst="rect">
            <a:avLst/>
          </a:prstGeom>
          <a:noFill/>
        </p:spPr>
        <p:txBody>
          <a:bodyPr wrap="square" rtlCol="0">
            <a:spAutoFit/>
          </a:bodyPr>
          <a:lstStyle/>
          <a:p>
            <a:pPr algn="r" rtl="1"/>
            <a:r>
              <a:rPr lang="ar-EG" sz="2400" b="1" dirty="0"/>
              <a:t>3</a:t>
            </a:r>
            <a:r>
              <a:rPr lang="ar-EG" sz="2400" b="1" dirty="0">
                <a:latin typeface="Calibri" panose="020F0502020204030204" pitchFamily="34" charset="0"/>
                <a:cs typeface="Calibri" panose="020F0502020204030204" pitchFamily="34" charset="0"/>
              </a:rPr>
              <a:t>. تحسين خطتك: </a:t>
            </a:r>
            <a:r>
              <a:rPr lang="ar-EG" sz="2400" dirty="0">
                <a:latin typeface="Calibri" panose="020F0502020204030204" pitchFamily="34" charset="0"/>
                <a:cs typeface="Calibri" panose="020F0502020204030204" pitchFamily="34" charset="0"/>
              </a:rPr>
              <a:t>بمجرد تنفيذ خطتك، قم بإجراء تعديلات على فريقك أو تدفق البيانات بناءً على نتائجك من أجل نقل العملاء المحتملين إلى أسفل مسار المبيعات بشكل أسرع.</a:t>
            </a:r>
          </a:p>
        </p:txBody>
      </p:sp>
      <p:pic>
        <p:nvPicPr>
          <p:cNvPr id="4" name="Picture 3"/>
          <p:cNvPicPr>
            <a:picLocks noChangeAspect="1"/>
          </p:cNvPicPr>
          <p:nvPr/>
        </p:nvPicPr>
        <p:blipFill>
          <a:blip r:embed="rId3"/>
          <a:stretch>
            <a:fillRect/>
          </a:stretch>
        </p:blipFill>
        <p:spPr>
          <a:xfrm>
            <a:off x="1522659" y="3038967"/>
            <a:ext cx="2538484" cy="1569661"/>
          </a:xfrm>
          <a:prstGeom prst="rect">
            <a:avLst/>
          </a:prstGeom>
        </p:spPr>
      </p:pic>
    </p:spTree>
    <p:extLst>
      <p:ext uri="{BB962C8B-B14F-4D97-AF65-F5344CB8AC3E}">
        <p14:creationId xmlns:p14="http://schemas.microsoft.com/office/powerpoint/2010/main" val="26830938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5270" y="4973157"/>
            <a:ext cx="5412795" cy="631198"/>
          </a:xfrm>
          <a:prstGeom prst="rect">
            <a:avLst/>
          </a:prstGeom>
          <a:noFill/>
        </p:spPr>
        <p:txBody>
          <a:bodyPr wrap="square">
            <a:spAutoFit/>
          </a:bodyPr>
          <a:lstStyle/>
          <a:p>
            <a:pPr algn="ctr">
              <a:lnSpc>
                <a:spcPct val="120000"/>
              </a:lnSpc>
            </a:pPr>
            <a:r>
              <a:rPr lang="ar-EG" sz="3200" b="1" dirty="0"/>
              <a:t>كيف تبدأ عملية تحليل بيانات التسويق؟</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2077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96060" y="1395680"/>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191694" y="1925018"/>
            <a:ext cx="8466655" cy="144655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كيف تبدأ بعملية تحليل بيانات التسويق؟</a:t>
            </a:r>
          </a:p>
          <a:p>
            <a:pPr lvl="0" algn="ctr" rtl="1"/>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650636" y="2779132"/>
            <a:ext cx="5866329" cy="2308324"/>
          </a:xfrm>
          <a:prstGeom prst="rect">
            <a:avLst/>
          </a:prstGeom>
          <a:noFill/>
        </p:spPr>
        <p:txBody>
          <a:bodyPr wrap="square" rtlCol="0">
            <a:spAutoFit/>
          </a:bodyPr>
          <a:lstStyle/>
          <a:p>
            <a:pPr marL="457200" indent="-457200" algn="r" rtl="1">
              <a:buAutoNum type="arabicPeriod"/>
            </a:pPr>
            <a:r>
              <a:rPr lang="ar-EG" sz="2400" b="1" dirty="0">
                <a:latin typeface="Calibri" panose="020F0502020204030204" pitchFamily="34" charset="0"/>
                <a:cs typeface="Calibri" panose="020F0502020204030204" pitchFamily="34" charset="0"/>
              </a:rPr>
              <a:t> فهم ما تريد قياسه</a:t>
            </a:r>
          </a:p>
          <a:p>
            <a:pPr algn="just" rtl="1"/>
            <a:r>
              <a:rPr lang="ar-EG" sz="2400" dirty="0">
                <a:latin typeface="Calibri" panose="020F0502020204030204" pitchFamily="34" charset="0"/>
                <a:cs typeface="Calibri" panose="020F0502020204030204" pitchFamily="34" charset="0"/>
              </a:rPr>
              <a:t>هناك العديد من الجوانب التي يمكنك قياسها في أي حملة تسويقية: </a:t>
            </a:r>
            <a:r>
              <a:rPr lang="ar-EG" sz="2400" b="1" u="sng" dirty="0">
                <a:latin typeface="Calibri" panose="020F0502020204030204" pitchFamily="34" charset="0"/>
                <a:cs typeface="Calibri" panose="020F0502020204030204" pitchFamily="34" charset="0"/>
              </a:rPr>
              <a:t>معدلات التحويل</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والعملاء المحتملين</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والتعرف على العلامة التجارية</a:t>
            </a:r>
            <a:r>
              <a:rPr lang="ar-EG" sz="2400" dirty="0">
                <a:latin typeface="Calibri" panose="020F0502020204030204" pitchFamily="34" charset="0"/>
                <a:cs typeface="Calibri" panose="020F0502020204030204" pitchFamily="34" charset="0"/>
              </a:rPr>
              <a:t>، على سبيل المثال لا الحصر. </a:t>
            </a:r>
            <a:r>
              <a:rPr lang="ar-EG" sz="2400" u="sng" dirty="0">
                <a:latin typeface="Calibri" panose="020F0502020204030204" pitchFamily="34" charset="0"/>
                <a:cs typeface="Calibri" panose="020F0502020204030204" pitchFamily="34" charset="0"/>
              </a:rPr>
              <a:t>حاول فهم المشكلة التي تحاول حلها أو المعلومات التي تحاول اكتسابها عند البدء في تحليل بياناتك</a:t>
            </a:r>
            <a:r>
              <a:rPr lang="ar-EG" sz="2400" dirty="0">
                <a:latin typeface="Calibri" panose="020F0502020204030204" pitchFamily="34" charset="0"/>
                <a:cs typeface="Calibri" panose="020F0502020204030204" pitchFamily="34" charset="0"/>
              </a:rPr>
              <a:t>.</a:t>
            </a:r>
          </a:p>
        </p:txBody>
      </p:sp>
      <p:pic>
        <p:nvPicPr>
          <p:cNvPr id="3" name="Picture 2"/>
          <p:cNvPicPr>
            <a:picLocks noChangeAspect="1"/>
          </p:cNvPicPr>
          <p:nvPr/>
        </p:nvPicPr>
        <p:blipFill>
          <a:blip r:embed="rId4"/>
          <a:stretch>
            <a:fillRect/>
          </a:stretch>
        </p:blipFill>
        <p:spPr>
          <a:xfrm>
            <a:off x="7986768" y="2779132"/>
            <a:ext cx="2358235" cy="1537108"/>
          </a:xfrm>
          <a:prstGeom prst="rect">
            <a:avLst/>
          </a:prstGeom>
        </p:spPr>
      </p:pic>
    </p:spTree>
    <p:extLst>
      <p:ext uri="{BB962C8B-B14F-4D97-AF65-F5344CB8AC3E}">
        <p14:creationId xmlns:p14="http://schemas.microsoft.com/office/powerpoint/2010/main" val="35608039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277657" y="1286496"/>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33001" y="1934684"/>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كيف تبدا بعملية تحليل بيانات التسويق؟</a:t>
            </a:r>
          </a:p>
          <a:p>
            <a:pPr algn="r" rtl="1"/>
            <a:endParaRPr lang="en-US" sz="2800" b="1" dirty="0">
              <a:solidFill>
                <a:srgbClr val="FF000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662088" y="2750920"/>
            <a:ext cx="6286483" cy="2308324"/>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2 .إنشاء معيار</a:t>
            </a:r>
          </a:p>
          <a:p>
            <a:pPr algn="just" rtl="1"/>
            <a:r>
              <a:rPr lang="ar-EG" sz="2400" dirty="0">
                <a:latin typeface="Calibri" panose="020F0502020204030204" pitchFamily="34" charset="0"/>
                <a:cs typeface="Calibri" panose="020F0502020204030204" pitchFamily="34" charset="0"/>
              </a:rPr>
              <a:t>كيف تبدو الحملة الناجحة؟ سيحدد هذا أنواع البيانات والمقاييس التي يجمعها المسوقون. على سبيل المثال، إذا كان الهدف هو </a:t>
            </a:r>
            <a:r>
              <a:rPr lang="ar-EG" sz="2400" b="1" dirty="0">
                <a:latin typeface="Calibri" panose="020F0502020204030204" pitchFamily="34" charset="0"/>
                <a:cs typeface="Calibri" panose="020F0502020204030204" pitchFamily="34" charset="0"/>
              </a:rPr>
              <a:t>زيادة الوعي بالعلامة التجارية </a:t>
            </a:r>
            <a:r>
              <a:rPr lang="ar-EG" sz="2400" dirty="0">
                <a:latin typeface="Calibri" panose="020F0502020204030204" pitchFamily="34" charset="0"/>
                <a:cs typeface="Calibri" panose="020F0502020204030204" pitchFamily="34" charset="0"/>
              </a:rPr>
              <a:t>- </a:t>
            </a:r>
            <a:r>
              <a:rPr lang="ar-EG" sz="2400" u="sng" dirty="0">
                <a:latin typeface="Calibri" panose="020F0502020204030204" pitchFamily="34" charset="0"/>
                <a:cs typeface="Calibri" panose="020F0502020204030204" pitchFamily="34" charset="0"/>
              </a:rPr>
              <a:t>فقد يكون معيار النجاح هو زيادة نسبة ولاء العلامة التجارية التي تظهر في لوحة العملاء، وليس النقر أو الظهور عبر الإنترنت.</a:t>
            </a:r>
            <a:endParaRPr lang="ar-EG" sz="2400" u="sng" dirty="0">
              <a:solidFill>
                <a:srgbClr val="FF0000"/>
              </a:solidFill>
            </a:endParaRPr>
          </a:p>
        </p:txBody>
      </p:sp>
      <p:pic>
        <p:nvPicPr>
          <p:cNvPr id="3" name="Picture 2"/>
          <p:cNvPicPr>
            <a:picLocks noChangeAspect="1"/>
          </p:cNvPicPr>
          <p:nvPr/>
        </p:nvPicPr>
        <p:blipFill>
          <a:blip r:embed="rId4"/>
          <a:stretch>
            <a:fillRect/>
          </a:stretch>
        </p:blipFill>
        <p:spPr>
          <a:xfrm>
            <a:off x="8189324" y="2576290"/>
            <a:ext cx="2385742" cy="2372720"/>
          </a:xfrm>
          <a:prstGeom prst="rect">
            <a:avLst/>
          </a:prstGeom>
        </p:spPr>
      </p:pic>
    </p:spTree>
    <p:extLst>
      <p:ext uri="{BB962C8B-B14F-4D97-AF65-F5344CB8AC3E}">
        <p14:creationId xmlns:p14="http://schemas.microsoft.com/office/powerpoint/2010/main" val="66735797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169761" y="1286495"/>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19923" y="1825905"/>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كيف تبدأ بعملية تحليل بيانات التسويق؟</a:t>
            </a:r>
          </a:p>
          <a:p>
            <a:pPr algn="r" rtl="1"/>
            <a:endParaRPr lang="en-US" sz="2800" b="1" dirty="0">
              <a:solidFill>
                <a:srgbClr val="FF000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2196253" y="2608487"/>
            <a:ext cx="5720762" cy="2308324"/>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3. قم بتقييم قدراتك الحالية</a:t>
            </a:r>
          </a:p>
          <a:p>
            <a:pPr algn="just" rtl="1"/>
            <a:r>
              <a:rPr lang="ar-EG" sz="2400" dirty="0">
                <a:latin typeface="Calibri" panose="020F0502020204030204" pitchFamily="34" charset="0"/>
                <a:cs typeface="Calibri" panose="020F0502020204030204" pitchFamily="34" charset="0"/>
              </a:rPr>
              <a:t>ماذا تفعل شركتك اليوم؟ ما هي نقاط ضعفك؟ سواء كنت </a:t>
            </a:r>
            <a:r>
              <a:rPr lang="ar-EG" sz="2400" b="1" dirty="0">
                <a:latin typeface="Calibri" panose="020F0502020204030204" pitchFamily="34" charset="0"/>
                <a:cs typeface="Calibri" panose="020F0502020204030204" pitchFamily="34" charset="0"/>
              </a:rPr>
              <a:t>تقوم بتقييم نتائج الحملة غير المتصلة بالإنترنت </a:t>
            </a:r>
            <a:r>
              <a:rPr lang="ar-EG" sz="2400" dirty="0">
                <a:latin typeface="Calibri" panose="020F0502020204030204" pitchFamily="34" charset="0"/>
                <a:cs typeface="Calibri" panose="020F0502020204030204" pitchFamily="34" charset="0"/>
              </a:rPr>
              <a:t>أو </a:t>
            </a:r>
            <a:r>
              <a:rPr lang="ar-EG" sz="2400" b="1" dirty="0">
                <a:latin typeface="Calibri" panose="020F0502020204030204" pitchFamily="34" charset="0"/>
                <a:cs typeface="Calibri" panose="020F0502020204030204" pitchFamily="34" charset="0"/>
              </a:rPr>
              <a:t>تحديد الوسائط الأكثر احتمالاً للتحويل</a:t>
            </a:r>
            <a:r>
              <a:rPr lang="ar-EG" sz="2400" dirty="0">
                <a:latin typeface="Calibri" panose="020F0502020204030204" pitchFamily="34" charset="0"/>
                <a:cs typeface="Calibri" panose="020F0502020204030204" pitchFamily="34" charset="0"/>
              </a:rPr>
              <a:t>، فإن فهم هذه النقاط الضعيفة يمكن أن </a:t>
            </a:r>
            <a:r>
              <a:rPr lang="ar-EG" sz="2400" b="1" dirty="0">
                <a:latin typeface="Calibri" panose="020F0502020204030204" pitchFamily="34" charset="0"/>
                <a:cs typeface="Calibri" panose="020F0502020204030204" pitchFamily="34" charset="0"/>
              </a:rPr>
              <a:t>يساعدك في تعزيز برنامجك.</a:t>
            </a:r>
            <a:endParaRPr lang="ar-EG" sz="2400" b="1" dirty="0">
              <a:solidFill>
                <a:srgbClr val="FF0000"/>
              </a:solidFill>
            </a:endParaRPr>
          </a:p>
        </p:txBody>
      </p:sp>
      <p:pic>
        <p:nvPicPr>
          <p:cNvPr id="4" name="Picture 3"/>
          <p:cNvPicPr>
            <a:picLocks noChangeAspect="1"/>
          </p:cNvPicPr>
          <p:nvPr/>
        </p:nvPicPr>
        <p:blipFill>
          <a:blip r:embed="rId4"/>
          <a:stretch>
            <a:fillRect/>
          </a:stretch>
        </p:blipFill>
        <p:spPr>
          <a:xfrm>
            <a:off x="8332935" y="2474093"/>
            <a:ext cx="2148526" cy="1942264"/>
          </a:xfrm>
          <a:prstGeom prst="rect">
            <a:avLst/>
          </a:prstGeom>
        </p:spPr>
      </p:pic>
    </p:spTree>
    <p:extLst>
      <p:ext uri="{BB962C8B-B14F-4D97-AF65-F5344CB8AC3E}">
        <p14:creationId xmlns:p14="http://schemas.microsoft.com/office/powerpoint/2010/main" val="136647883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96576" y="1354734"/>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191694" y="1796813"/>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كيف تبدا بعملية تحليل بيانات التسويق؟</a:t>
            </a:r>
          </a:p>
          <a:p>
            <a:pPr algn="r" rtl="1"/>
            <a:endParaRPr lang="en-US" sz="2800" b="1" dirty="0">
              <a:solidFill>
                <a:srgbClr val="FF000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882067" y="2439982"/>
            <a:ext cx="6286483" cy="3046988"/>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4. استخدام أداة تحليل التسويق المناسبة:</a:t>
            </a:r>
          </a:p>
          <a:p>
            <a:pPr algn="just" rtl="1"/>
            <a:r>
              <a:rPr lang="ar-EG" sz="2400" dirty="0">
                <a:latin typeface="Calibri" panose="020F0502020204030204" pitchFamily="34" charset="0"/>
                <a:cs typeface="Calibri" panose="020F0502020204030204" pitchFamily="34" charset="0"/>
              </a:rPr>
              <a:t>ستزداد أهمية أدوات تحليل التسويق مع ز</a:t>
            </a:r>
            <a:r>
              <a:rPr lang="ar-EG" sz="2400" b="1" dirty="0">
                <a:latin typeface="Calibri" panose="020F0502020204030204" pitchFamily="34" charset="0"/>
                <a:cs typeface="Calibri" panose="020F0502020204030204" pitchFamily="34" charset="0"/>
              </a:rPr>
              <a:t>يادة انتقائية المستهلكين ونمو مجموعات البيانات</a:t>
            </a:r>
            <a:r>
              <a:rPr lang="ar-EG" sz="2400" dirty="0">
                <a:latin typeface="Calibri" panose="020F0502020204030204" pitchFamily="34" charset="0"/>
                <a:cs typeface="Calibri" panose="020F0502020204030204" pitchFamily="34" charset="0"/>
              </a:rPr>
              <a:t>. يوفر هذا نظرة شاملة للحملات الناجحة والحملات التي لا تحقق أداءً جيدًا في الوقت الفعلي. يجب أن يكون مديرو التحليلات على دراية بأدوات تحليل التسويق ، </a:t>
            </a:r>
            <a:r>
              <a:rPr lang="ar-EG" sz="2400" u="sng" dirty="0">
                <a:latin typeface="Calibri" panose="020F0502020204030204" pitchFamily="34" charset="0"/>
                <a:cs typeface="Calibri" panose="020F0502020204030204" pitchFamily="34" charset="0"/>
              </a:rPr>
              <a:t>وذلك بسبب الدور الحيوي الذي تلعبه هذه الأدوات في تقليل الوقت المستغرق على تحديد الرسائل التي تلقى صدى وأنواع الوسائط التي يتم تحويلها.</a:t>
            </a:r>
            <a:endParaRPr lang="ar-EG" sz="2400" dirty="0">
              <a:solidFill>
                <a:srgbClr val="FF0000"/>
              </a:solidFill>
            </a:endParaRPr>
          </a:p>
        </p:txBody>
      </p:sp>
      <p:pic>
        <p:nvPicPr>
          <p:cNvPr id="4" name="Picture 3"/>
          <p:cNvPicPr>
            <a:picLocks noChangeAspect="1"/>
          </p:cNvPicPr>
          <p:nvPr/>
        </p:nvPicPr>
        <p:blipFill>
          <a:blip r:embed="rId4"/>
          <a:stretch>
            <a:fillRect/>
          </a:stretch>
        </p:blipFill>
        <p:spPr>
          <a:xfrm>
            <a:off x="1897908" y="2814675"/>
            <a:ext cx="1473958" cy="1713524"/>
          </a:xfrm>
          <a:prstGeom prst="rect">
            <a:avLst/>
          </a:prstGeom>
        </p:spPr>
      </p:pic>
    </p:spTree>
    <p:extLst>
      <p:ext uri="{BB962C8B-B14F-4D97-AF65-F5344CB8AC3E}">
        <p14:creationId xmlns:p14="http://schemas.microsoft.com/office/powerpoint/2010/main" val="22490075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89798" y="136554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772548" y="1754002"/>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كيف تبدا بعملية  تحليل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175760" y="2538361"/>
            <a:ext cx="5943431" cy="2308324"/>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5. </a:t>
            </a:r>
            <a:r>
              <a:rPr lang="ar-EG" sz="2400" b="1" dirty="0">
                <a:latin typeface="Calibri" panose="020F0502020204030204" pitchFamily="34" charset="0"/>
                <a:cs typeface="Calibri" panose="020F0502020204030204" pitchFamily="34" charset="0"/>
              </a:rPr>
              <a:t>التعاون مع أصحاب المصلحة</a:t>
            </a:r>
            <a:r>
              <a:rPr lang="ar-EG" sz="2400" dirty="0">
                <a:latin typeface="Calibri" panose="020F0502020204030204" pitchFamily="34" charset="0"/>
                <a:cs typeface="Calibri" panose="020F0502020204030204" pitchFamily="34" charset="0"/>
              </a:rPr>
              <a:t>: أخيرًا، يجب أن يكون أعضاء فريق التحليلات قادرين على استخدام البيانات التي يعملون بها لسرد قصة مقنعة لأصحاب المصلحة، وإظهار الطرق التي يمكن للأقسام الأخرى، </a:t>
            </a:r>
            <a:r>
              <a:rPr lang="ar-EG" sz="2400" b="1" u="sng" dirty="0">
                <a:latin typeface="Calibri" panose="020F0502020204030204" pitchFamily="34" charset="0"/>
                <a:cs typeface="Calibri" panose="020F0502020204030204" pitchFamily="34" charset="0"/>
              </a:rPr>
              <a:t>مثل المبيعات أو تطوير المنتجات، من خلالها استخدام هذه النتائج لتعزيز التفاعل والتحويلات</a:t>
            </a:r>
            <a:r>
              <a:rPr lang="ar-EG" sz="2400" b="1" u="sng" dirty="0"/>
              <a:t>.</a:t>
            </a:r>
            <a:endParaRPr lang="ar-EG" sz="2400" b="1" u="sng" dirty="0">
              <a:solidFill>
                <a:srgbClr val="FF0000"/>
              </a:solidFill>
            </a:endParaRPr>
          </a:p>
        </p:txBody>
      </p:sp>
      <p:pic>
        <p:nvPicPr>
          <p:cNvPr id="4" name="Picture 3"/>
          <p:cNvPicPr>
            <a:picLocks noChangeAspect="1"/>
          </p:cNvPicPr>
          <p:nvPr/>
        </p:nvPicPr>
        <p:blipFill>
          <a:blip r:embed="rId6"/>
          <a:stretch>
            <a:fillRect/>
          </a:stretch>
        </p:blipFill>
        <p:spPr>
          <a:xfrm>
            <a:off x="1498146" y="2402494"/>
            <a:ext cx="2334562" cy="1481705"/>
          </a:xfrm>
          <a:prstGeom prst="rect">
            <a:avLst/>
          </a:prstGeom>
        </p:spPr>
      </p:pic>
      <p:pic>
        <p:nvPicPr>
          <p:cNvPr id="6" name="Picture 5"/>
          <p:cNvPicPr>
            <a:picLocks noChangeAspect="1"/>
          </p:cNvPicPr>
          <p:nvPr/>
        </p:nvPicPr>
        <p:blipFill>
          <a:blip r:embed="rId7"/>
          <a:stretch>
            <a:fillRect/>
          </a:stretch>
        </p:blipFill>
        <p:spPr>
          <a:xfrm>
            <a:off x="1498146" y="4030477"/>
            <a:ext cx="2334562" cy="1278571"/>
          </a:xfrm>
          <a:prstGeom prst="rect">
            <a:avLst/>
          </a:prstGeom>
        </p:spPr>
      </p:pic>
    </p:spTree>
    <p:extLst>
      <p:ext uri="{BB962C8B-B14F-4D97-AF65-F5344CB8AC3E}">
        <p14:creationId xmlns:p14="http://schemas.microsoft.com/office/powerpoint/2010/main" val="4263839556"/>
      </p:ext>
    </p:extLst>
  </p:cSld>
  <p:clrMapOvr>
    <a:overrideClrMapping bg1="lt1" tx1="dk1" bg2="lt2" tx2="dk2" accent1="accent1" accent2="accent2" accent3="accent3" accent4="accent4" accent5="accent5" accent6="accent6" hlink="hlink" folHlink="folHlink"/>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6076" y="1286497"/>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631241" y="1641613"/>
            <a:ext cx="8466655" cy="1015663"/>
          </a:xfrm>
          <a:prstGeom prst="rect">
            <a:avLst/>
          </a:prstGeom>
          <a:noFill/>
        </p:spPr>
        <p:txBody>
          <a:bodyPr wrap="square" rtlCol="0">
            <a:spAutoFit/>
          </a:bodyPr>
          <a:lstStyle/>
          <a:p>
            <a:pPr algn="ctr" rtl="1"/>
            <a:r>
              <a:rPr lang="ar-EG" sz="3200" b="1" dirty="0">
                <a:solidFill>
                  <a:srgbClr val="C00000"/>
                </a:solidFill>
              </a:rPr>
              <a:t>كيف تبدأ بعملية تحليل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2905696" y="2362021"/>
            <a:ext cx="7530576" cy="3170099"/>
          </a:xfrm>
          <a:prstGeom prst="rect">
            <a:avLst/>
          </a:prstGeom>
          <a:noFill/>
        </p:spPr>
        <p:txBody>
          <a:bodyPr wrap="square" rtlCol="0">
            <a:spAutoFit/>
          </a:bodyPr>
          <a:lstStyle/>
          <a:p>
            <a:pPr algn="just" rtl="1"/>
            <a:r>
              <a:rPr lang="ar-EG" sz="2400" b="1" dirty="0">
                <a:latin typeface="Calibri" panose="020F0502020204030204" pitchFamily="34" charset="0"/>
                <a:cs typeface="Calibri" panose="020F0502020204030204" pitchFamily="34" charset="0"/>
              </a:rPr>
              <a:t>6</a:t>
            </a:r>
            <a:r>
              <a:rPr lang="ar-EG" sz="2200" b="1" dirty="0">
                <a:latin typeface="Calibri" panose="020F0502020204030204" pitchFamily="34" charset="0"/>
                <a:cs typeface="Calibri" panose="020F0502020204030204" pitchFamily="34" charset="0"/>
              </a:rPr>
              <a:t>. تقديم توصيات التحسين: </a:t>
            </a:r>
            <a:r>
              <a:rPr lang="ar-EG" sz="2200" dirty="0">
                <a:latin typeface="Calibri" panose="020F0502020204030204" pitchFamily="34" charset="0"/>
                <a:cs typeface="Calibri" panose="020F0502020204030204" pitchFamily="34" charset="0"/>
              </a:rPr>
              <a:t>بمجرد الحصول على تحليلات البيانات، يمكن تحسين استراتيجيات تسويقية محددة، </a:t>
            </a:r>
            <a:r>
              <a:rPr lang="ar-EG" sz="2200" b="1" dirty="0">
                <a:latin typeface="Calibri" panose="020F0502020204030204" pitchFamily="34" charset="0"/>
                <a:cs typeface="Calibri" panose="020F0502020204030204" pitchFamily="34" charset="0"/>
              </a:rPr>
              <a:t>مثل التسويق عبر البريد الإلكتروني وتسويق المحتوى.</a:t>
            </a:r>
          </a:p>
          <a:p>
            <a:pPr algn="just" rtl="1"/>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على سبيل المثال</a:t>
            </a:r>
            <a:r>
              <a:rPr lang="ar-EG" sz="2200" dirty="0">
                <a:latin typeface="Calibri" panose="020F0502020204030204" pitchFamily="34" charset="0"/>
                <a:cs typeface="Calibri" panose="020F0502020204030204" pitchFamily="34" charset="0"/>
              </a:rPr>
              <a:t>، قد تظهر البيانات أن أحد المستهلكين تفاعل مع المحتوى الذي </a:t>
            </a:r>
            <a:r>
              <a:rPr lang="ar-EG" sz="2200" b="1" u="sng" dirty="0">
                <a:latin typeface="Calibri" panose="020F0502020204030204" pitchFamily="34" charset="0"/>
                <a:cs typeface="Calibri" panose="020F0502020204030204" pitchFamily="34" charset="0"/>
              </a:rPr>
              <a:t>يحمل علامة تجارية </a:t>
            </a:r>
            <a:r>
              <a:rPr lang="ar-EG" sz="2200" dirty="0">
                <a:latin typeface="Calibri" panose="020F0502020204030204" pitchFamily="34" charset="0"/>
                <a:cs typeface="Calibri" panose="020F0502020204030204" pitchFamily="34" charset="0"/>
              </a:rPr>
              <a:t>في المساء فقط، مما يشير إلى تحول استراتيجي لتقديم الإعلان أثناء تنقل المستهلك إلى المنزل، بدلاً من التنقل في الصباح</a:t>
            </a:r>
            <a:r>
              <a:rPr lang="ar-EG" sz="2200" b="1" dirty="0">
                <a:solidFill>
                  <a:srgbClr val="FF0000"/>
                </a:solidFill>
              </a:rPr>
              <a:t>.</a:t>
            </a:r>
          </a:p>
          <a:p>
            <a:pPr marL="342900" indent="-34290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يمكن للشركات استخدام تحليل البيانات </a:t>
            </a:r>
            <a:r>
              <a:rPr lang="ar-EG" sz="2200" dirty="0">
                <a:latin typeface="Calibri" panose="020F0502020204030204" pitchFamily="34" charset="0"/>
                <a:cs typeface="Calibri" panose="020F0502020204030204" pitchFamily="34" charset="0"/>
              </a:rPr>
              <a:t>لتتبع أداء حملات البريد الإلكتروني الخاصة بها، بما في ذلك معدلات الفتح ونسب النقر إلى الظهور ومعدلات التحويل</a:t>
            </a:r>
            <a:r>
              <a:rPr lang="ar-EG" sz="2200" dirty="0"/>
              <a:t>.</a:t>
            </a:r>
            <a:endParaRPr lang="ar-EG" sz="2200" dirty="0">
              <a:solidFill>
                <a:srgbClr val="FF0000"/>
              </a:solidFill>
            </a:endParaRPr>
          </a:p>
        </p:txBody>
      </p:sp>
      <p:pic>
        <p:nvPicPr>
          <p:cNvPr id="3" name="Picture 2"/>
          <p:cNvPicPr>
            <a:picLocks noChangeAspect="1"/>
          </p:cNvPicPr>
          <p:nvPr/>
        </p:nvPicPr>
        <p:blipFill>
          <a:blip r:embed="rId4"/>
          <a:stretch>
            <a:fillRect/>
          </a:stretch>
        </p:blipFill>
        <p:spPr>
          <a:xfrm>
            <a:off x="711876" y="3508004"/>
            <a:ext cx="2050805" cy="1537108"/>
          </a:xfrm>
          <a:prstGeom prst="rect">
            <a:avLst/>
          </a:prstGeom>
        </p:spPr>
      </p:pic>
    </p:spTree>
    <p:extLst>
      <p:ext uri="{BB962C8B-B14F-4D97-AF65-F5344CB8AC3E}">
        <p14:creationId xmlns:p14="http://schemas.microsoft.com/office/powerpoint/2010/main" val="23525038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5270" y="4973157"/>
            <a:ext cx="5412795" cy="1231619"/>
          </a:xfrm>
          <a:prstGeom prst="rect">
            <a:avLst/>
          </a:prstGeom>
          <a:noFill/>
        </p:spPr>
        <p:txBody>
          <a:bodyPr wrap="square">
            <a:spAutoFit/>
          </a:bodyPr>
          <a:lstStyle/>
          <a:p>
            <a:pPr algn="ctr">
              <a:lnSpc>
                <a:spcPct val="120000"/>
              </a:lnSpc>
            </a:pPr>
            <a:r>
              <a:rPr lang="ar-EG" sz="3200" b="1" dirty="0"/>
              <a:t>حالات استخدام تحليلات بيانات التسويق؟</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53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89798" y="136554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424351" y="1774131"/>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193577" y="2480327"/>
            <a:ext cx="7299352" cy="2800767"/>
          </a:xfrm>
          <a:prstGeom prst="rect">
            <a:avLst/>
          </a:prstGeom>
          <a:noFill/>
        </p:spPr>
        <p:txBody>
          <a:bodyPr wrap="square" rtlCol="0">
            <a:spAutoFit/>
          </a:bodyPr>
          <a:lstStyle/>
          <a:p>
            <a:pPr marL="457200" indent="-457200" algn="just" rtl="1">
              <a:buAutoNum type="arabicPeriod"/>
            </a:pPr>
            <a:r>
              <a:rPr lang="ar-EG" sz="2200" b="1" dirty="0">
                <a:latin typeface="Calibri" panose="020F0502020204030204" pitchFamily="34" charset="0"/>
                <a:cs typeface="Calibri" panose="020F0502020204030204" pitchFamily="34" charset="0"/>
              </a:rPr>
              <a:t>الوصول المستهدف: </a:t>
            </a:r>
            <a:r>
              <a:rPr lang="ar-EG" sz="2200" dirty="0">
                <a:latin typeface="Calibri" panose="020F0502020204030204" pitchFamily="34" charset="0"/>
                <a:cs typeface="Calibri" panose="020F0502020204030204" pitchFamily="34" charset="0"/>
              </a:rPr>
              <a:t>الاعتماد على البيانات يسمح باستهداف الجماهير استنادًا إلى المعلومات الديموغرافية والنفسية واقتراح المحتوى المناسب وقناة التوصيل للوصول إليهم. </a:t>
            </a:r>
          </a:p>
          <a:p>
            <a:pPr algn="just" rtl="1"/>
            <a:r>
              <a:rPr lang="ar-EG" sz="2200" dirty="0">
                <a:latin typeface="Calibri" panose="020F0502020204030204" pitchFamily="34" charset="0"/>
                <a:cs typeface="Calibri" panose="020F0502020204030204" pitchFamily="34" charset="0"/>
              </a:rPr>
              <a:t>	من </a:t>
            </a:r>
            <a:r>
              <a:rPr lang="ar-EG" sz="2200" u="sng" dirty="0">
                <a:latin typeface="Calibri" panose="020F0502020204030204" pitchFamily="34" charset="0"/>
                <a:cs typeface="Calibri" panose="020F0502020204030204" pitchFamily="34" charset="0"/>
              </a:rPr>
              <a:t>خلال التحدث إلى المستهلكين أو استطلاع آراء الجمهور المستهدف أو إشراكهم في الاستطلاعات</a:t>
            </a:r>
            <a:r>
              <a:rPr lang="ar-EG" sz="2200" dirty="0">
                <a:latin typeface="Calibri" panose="020F0502020204030204" pitchFamily="34" charset="0"/>
                <a:cs typeface="Calibri" panose="020F0502020204030204" pitchFamily="34" charset="0"/>
              </a:rPr>
              <a:t>، تستطيع المؤسسات فهم العوامل التي تميز منتجاتها والمزايا التنافسية لها بشكل أفضل. ومن هناك، </a:t>
            </a:r>
            <a:r>
              <a:rPr lang="ar-EG" sz="2200" b="1" dirty="0">
                <a:latin typeface="Calibri" panose="020F0502020204030204" pitchFamily="34" charset="0"/>
                <a:cs typeface="Calibri" panose="020F0502020204030204" pitchFamily="34" charset="0"/>
              </a:rPr>
              <a:t>تستطيع الفرق </a:t>
            </a:r>
            <a:r>
              <a:rPr lang="ar-EG" sz="2200" dirty="0">
                <a:latin typeface="Calibri" panose="020F0502020204030204" pitchFamily="34" charset="0"/>
                <a:cs typeface="Calibri" panose="020F0502020204030204" pitchFamily="34" charset="0"/>
              </a:rPr>
              <a:t>أن توفق بشكل أفضل بين المنتجات </a:t>
            </a:r>
            <a:r>
              <a:rPr lang="ar-EG" sz="2200" b="1" u="sng" dirty="0">
                <a:latin typeface="Calibri" panose="020F0502020204030204" pitchFamily="34" charset="0"/>
                <a:cs typeface="Calibri" panose="020F0502020204030204" pitchFamily="34" charset="0"/>
              </a:rPr>
              <a:t>والاهتمامات الفريدة للمستهلكين والمشاكل التي تساعد في دفع معدلات التحويل.</a:t>
            </a:r>
          </a:p>
        </p:txBody>
      </p:sp>
      <p:pic>
        <p:nvPicPr>
          <p:cNvPr id="3" name="Picture 2"/>
          <p:cNvPicPr>
            <a:picLocks noChangeAspect="1"/>
          </p:cNvPicPr>
          <p:nvPr/>
        </p:nvPicPr>
        <p:blipFill>
          <a:blip r:embed="rId6"/>
          <a:stretch>
            <a:fillRect/>
          </a:stretch>
        </p:blipFill>
        <p:spPr>
          <a:xfrm>
            <a:off x="926443" y="2728238"/>
            <a:ext cx="2127861" cy="2219715"/>
          </a:xfrm>
          <a:prstGeom prst="rect">
            <a:avLst/>
          </a:prstGeom>
        </p:spPr>
      </p:pic>
    </p:spTree>
    <p:extLst>
      <p:ext uri="{BB962C8B-B14F-4D97-AF65-F5344CB8AC3E}">
        <p14:creationId xmlns:p14="http://schemas.microsoft.com/office/powerpoint/2010/main" val="2628517379"/>
      </p:ext>
    </p:extLst>
  </p:cSld>
  <p:clrMapOvr>
    <a:overrideClrMapping bg1="lt1" tx1="dk1" bg2="lt2" tx2="dk2" accent1="accent1" accent2="accent2" accent3="accent3" accent4="accent4" accent5="accent5" accent6="accent6" hlink="hlink" folHlink="folHlink"/>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1234" y="1365546"/>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93453"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958726" y="1846866"/>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300796" y="2468296"/>
            <a:ext cx="6286483" cy="3046988"/>
          </a:xfrm>
          <a:prstGeom prst="rect">
            <a:avLst/>
          </a:prstGeom>
          <a:noFill/>
        </p:spPr>
        <p:txBody>
          <a:bodyPr wrap="square" rtlCol="0">
            <a:spAutoFit/>
          </a:bodyPr>
          <a:lstStyle/>
          <a:p>
            <a:pPr algn="just" rtl="1"/>
            <a:r>
              <a:rPr lang="ar-EG" sz="2400" b="1" dirty="0"/>
              <a:t>2</a:t>
            </a:r>
            <a:r>
              <a:rPr lang="ar-EG" sz="2400" b="1" dirty="0">
                <a:latin typeface="Calibri" panose="020F0502020204030204" pitchFamily="34" charset="0"/>
                <a:cs typeface="Calibri" panose="020F0502020204030204" pitchFamily="34" charset="0"/>
              </a:rPr>
              <a:t>. التحليل التنبؤي : </a:t>
            </a:r>
            <a:r>
              <a:rPr lang="ar-EG" sz="2400" dirty="0">
                <a:latin typeface="Calibri" panose="020F0502020204030204" pitchFamily="34" charset="0"/>
                <a:cs typeface="Calibri" panose="020F0502020204030204" pitchFamily="34" charset="0"/>
              </a:rPr>
              <a:t>يستخدم التحليل التنبؤي النماذج الإحصائية والبيانات التاريخية </a:t>
            </a:r>
            <a:r>
              <a:rPr lang="ar-EG" sz="2400" b="1" u="sng" dirty="0">
                <a:latin typeface="Calibri" panose="020F0502020204030204" pitchFamily="34" charset="0"/>
                <a:cs typeface="Calibri" panose="020F0502020204030204" pitchFamily="34" charset="0"/>
              </a:rPr>
              <a:t>للتنبؤ باتجاهات السوق وتقلبات الطلب</a:t>
            </a:r>
            <a:r>
              <a:rPr lang="ar-EG" sz="2400" dirty="0">
                <a:latin typeface="Calibri" panose="020F0502020204030204" pitchFamily="34" charset="0"/>
                <a:cs typeface="Calibri" panose="020F0502020204030204" pitchFamily="34" charset="0"/>
              </a:rPr>
              <a:t>. يساعد هذا النهج الشركات على </a:t>
            </a:r>
            <a:r>
              <a:rPr lang="ar-EG" sz="2400" u="sng" dirty="0">
                <a:latin typeface="Calibri" panose="020F0502020204030204" pitchFamily="34" charset="0"/>
                <a:cs typeface="Calibri" panose="020F0502020204030204" pitchFamily="34" charset="0"/>
              </a:rPr>
              <a:t>توقع النتائج المستقبلية.</a:t>
            </a:r>
            <a:r>
              <a:rPr lang="ar-EG" sz="2400" dirty="0">
                <a:latin typeface="Calibri" panose="020F0502020204030204" pitchFamily="34" charset="0"/>
                <a:cs typeface="Calibri" panose="020F0502020204030204" pitchFamily="34" charset="0"/>
              </a:rPr>
              <a:t> كما يمكن أن </a:t>
            </a:r>
            <a:r>
              <a:rPr lang="ar-EG" sz="2400" b="1" dirty="0">
                <a:latin typeface="Calibri" panose="020F0502020204030204" pitchFamily="34" charset="0"/>
                <a:cs typeface="Calibri" panose="020F0502020204030204" pitchFamily="34" charset="0"/>
              </a:rPr>
              <a:t>تخبرك التحليلات التنبؤية </a:t>
            </a:r>
            <a:r>
              <a:rPr lang="ar-EG" sz="2400" dirty="0">
                <a:latin typeface="Calibri" panose="020F0502020204030204" pitchFamily="34" charset="0"/>
                <a:cs typeface="Calibri" panose="020F0502020204030204" pitchFamily="34" charset="0"/>
              </a:rPr>
              <a:t>بالكثير عن المستهلكين. ما هي </a:t>
            </a:r>
            <a:r>
              <a:rPr lang="ar-EG" sz="2400" b="1" u="sng" dirty="0">
                <a:latin typeface="Calibri" panose="020F0502020204030204" pitchFamily="34" charset="0"/>
                <a:cs typeface="Calibri" panose="020F0502020204030204" pitchFamily="34" charset="0"/>
              </a:rPr>
              <a:t>الرسائل/الإبداعات</a:t>
            </a:r>
            <a:r>
              <a:rPr lang="ar-EG" sz="2400" dirty="0">
                <a:latin typeface="Calibri" panose="020F0502020204030204" pitchFamily="34" charset="0"/>
                <a:cs typeface="Calibri" panose="020F0502020204030204" pitchFamily="34" charset="0"/>
              </a:rPr>
              <a:t> التي تلقى صدى لديهم؟ ما هي</a:t>
            </a:r>
            <a:r>
              <a:rPr lang="ar-EG" sz="2400" u="sng"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المنتجات</a:t>
            </a:r>
            <a:r>
              <a:rPr lang="ar-EG" sz="2400" u="sng"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التي يشترونها وما هي المنتجات التي </a:t>
            </a:r>
            <a:r>
              <a:rPr lang="ar-EG" sz="2400" u="sng" dirty="0">
                <a:latin typeface="Calibri" panose="020F0502020204030204" pitchFamily="34" charset="0"/>
                <a:cs typeface="Calibri" panose="020F0502020204030204" pitchFamily="34" charset="0"/>
              </a:rPr>
              <a:t>بحثوا عنها في </a:t>
            </a:r>
            <a:r>
              <a:rPr lang="ar-EG" sz="2400" b="1" u="sng" dirty="0">
                <a:latin typeface="Calibri" panose="020F0502020204030204" pitchFamily="34" charset="0"/>
                <a:cs typeface="Calibri" panose="020F0502020204030204" pitchFamily="34" charset="0"/>
              </a:rPr>
              <a:t>الماضي</a:t>
            </a:r>
            <a:r>
              <a:rPr lang="ar-EG" sz="2400" dirty="0">
                <a:latin typeface="Calibri" panose="020F0502020204030204" pitchFamily="34" charset="0"/>
                <a:cs typeface="Calibri" panose="020F0502020204030204" pitchFamily="34" charset="0"/>
              </a:rPr>
              <a:t>؟ ما هي </a:t>
            </a:r>
            <a:r>
              <a:rPr lang="ar-EG" sz="2400" b="1" u="sng" dirty="0">
                <a:latin typeface="Calibri" panose="020F0502020204030204" pitchFamily="34" charset="0"/>
                <a:cs typeface="Calibri" panose="020F0502020204030204" pitchFamily="34" charset="0"/>
              </a:rPr>
              <a:t>الإعلانات</a:t>
            </a:r>
            <a:r>
              <a:rPr lang="ar-EG" sz="2400" dirty="0">
                <a:latin typeface="Calibri" panose="020F0502020204030204" pitchFamily="34" charset="0"/>
                <a:cs typeface="Calibri" panose="020F0502020204030204" pitchFamily="34" charset="0"/>
              </a:rPr>
              <a:t> التي تؤدي إلى التحويلات وما هي </a:t>
            </a:r>
            <a:r>
              <a:rPr lang="ar-EG" sz="2400" b="1" u="sng" dirty="0">
                <a:latin typeface="Calibri" panose="020F0502020204030204" pitchFamily="34" charset="0"/>
                <a:cs typeface="Calibri" panose="020F0502020204030204" pitchFamily="34" charset="0"/>
              </a:rPr>
              <a:t>الإعلانات</a:t>
            </a:r>
            <a:r>
              <a:rPr lang="ar-EG" sz="2400" dirty="0">
                <a:latin typeface="Calibri" panose="020F0502020204030204" pitchFamily="34" charset="0"/>
                <a:cs typeface="Calibri" panose="020F0502020204030204" pitchFamily="34" charset="0"/>
              </a:rPr>
              <a:t> التي يتم</a:t>
            </a:r>
            <a:r>
              <a:rPr lang="ar-EG" sz="2400" b="1"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تجاهلها</a:t>
            </a:r>
            <a:r>
              <a:rPr lang="ar-EG" sz="2400" u="sng" dirty="0">
                <a:latin typeface="Calibri" panose="020F0502020204030204" pitchFamily="34" charset="0"/>
                <a:cs typeface="Calibri" panose="020F0502020204030204" pitchFamily="34" charset="0"/>
              </a:rPr>
              <a:t>؟</a:t>
            </a:r>
            <a:r>
              <a:rPr lang="ar-EG" sz="2400" u="sng" dirty="0"/>
              <a:t>.</a:t>
            </a:r>
            <a:endParaRPr lang="ar-EG" sz="2400" u="sng" dirty="0">
              <a:solidFill>
                <a:srgbClr val="FF0000"/>
              </a:solidFill>
            </a:endParaRPr>
          </a:p>
        </p:txBody>
      </p:sp>
      <p:pic>
        <p:nvPicPr>
          <p:cNvPr id="4" name="Picture 3"/>
          <p:cNvPicPr>
            <a:picLocks noChangeAspect="1"/>
          </p:cNvPicPr>
          <p:nvPr/>
        </p:nvPicPr>
        <p:blipFill>
          <a:blip r:embed="rId4"/>
          <a:stretch>
            <a:fillRect/>
          </a:stretch>
        </p:blipFill>
        <p:spPr>
          <a:xfrm>
            <a:off x="7994622" y="3073876"/>
            <a:ext cx="2244581" cy="1920240"/>
          </a:xfrm>
          <a:prstGeom prst="rect">
            <a:avLst/>
          </a:prstGeom>
        </p:spPr>
      </p:pic>
    </p:spTree>
    <p:extLst>
      <p:ext uri="{BB962C8B-B14F-4D97-AF65-F5344CB8AC3E}">
        <p14:creationId xmlns:p14="http://schemas.microsoft.com/office/powerpoint/2010/main" val="24273256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89798" y="136554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33001" y="1911430"/>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r>
              <a:rPr lang="ar-EG" sz="2800" b="1" dirty="0">
                <a:solidFill>
                  <a:srgbClr val="C00000"/>
                </a:solidFill>
              </a:rPr>
              <a:t>؟</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3832708" y="2538361"/>
            <a:ext cx="6286483" cy="2308324"/>
          </a:xfrm>
          <a:prstGeom prst="rect">
            <a:avLst/>
          </a:prstGeom>
          <a:noFill/>
        </p:spPr>
        <p:txBody>
          <a:bodyPr wrap="square" rtlCol="0">
            <a:spAutoFit/>
          </a:bodyPr>
          <a:lstStyle/>
          <a:p>
            <a:pPr algn="r" rtl="1"/>
            <a:r>
              <a:rPr lang="en-US" sz="2400" dirty="0">
                <a:latin typeface="Calibri" panose="020F0502020204030204" pitchFamily="34" charset="0"/>
                <a:cs typeface="Calibri" panose="020F0502020204030204" pitchFamily="34" charset="0"/>
              </a:rPr>
              <a:t>2</a:t>
            </a:r>
            <a:r>
              <a:rPr lang="ar-EG" sz="2400" b="1" dirty="0">
                <a:latin typeface="Calibri" panose="020F0502020204030204" pitchFamily="34" charset="0"/>
                <a:cs typeface="Calibri" panose="020F0502020204030204" pitchFamily="34" charset="0"/>
              </a:rPr>
              <a:t>. أبحاث السوق : </a:t>
            </a:r>
            <a:r>
              <a:rPr lang="ar-EG" sz="2400" dirty="0">
                <a:latin typeface="Calibri" panose="020F0502020204030204" pitchFamily="34" charset="0"/>
                <a:cs typeface="Calibri" panose="020F0502020204030204" pitchFamily="34" charset="0"/>
              </a:rPr>
              <a:t>لقد جعلت تحليلات البيانات ممارسات أبحاث السوق التقليدية قديمة الطراز. فقد ساعدت المسوقين على تطوير </a:t>
            </a:r>
            <a:r>
              <a:rPr lang="ar-EG" sz="2400" b="1" dirty="0">
                <a:latin typeface="Calibri" panose="020F0502020204030204" pitchFamily="34" charset="0"/>
                <a:cs typeface="Calibri" panose="020F0502020204030204" pitchFamily="34" charset="0"/>
              </a:rPr>
              <a:t>فهم أعمق وأكثر شمولاً لقيم عملائهم ومواقفهم وأنظمة معتقداتهم وتفضيلاتهم</a:t>
            </a:r>
            <a:r>
              <a:rPr lang="ar-EG" sz="2400" dirty="0">
                <a:latin typeface="Calibri" panose="020F0502020204030204" pitchFamily="34" charset="0"/>
                <a:cs typeface="Calibri" panose="020F0502020204030204" pitchFamily="34" charset="0"/>
              </a:rPr>
              <a:t>. تعمل الأدوات التي تعتمد على الذكاء الاصطناعي على تحليل عمليات اتخاذ القرار المعقدة للمستهلكين لتقديم رؤى واتجاهات قابلة للتنفيذ</a:t>
            </a:r>
            <a:r>
              <a:rPr lang="ar-EG" sz="2400" b="1" dirty="0"/>
              <a:t>.</a:t>
            </a:r>
            <a:endParaRPr lang="ar-EG" sz="2400" b="1" dirty="0">
              <a:solidFill>
                <a:srgbClr val="FF0000"/>
              </a:solidFill>
            </a:endParaRPr>
          </a:p>
        </p:txBody>
      </p:sp>
      <p:pic>
        <p:nvPicPr>
          <p:cNvPr id="4" name="Picture 3"/>
          <p:cNvPicPr>
            <a:picLocks noChangeAspect="1"/>
          </p:cNvPicPr>
          <p:nvPr/>
        </p:nvPicPr>
        <p:blipFill>
          <a:blip r:embed="rId4"/>
          <a:stretch>
            <a:fillRect/>
          </a:stretch>
        </p:blipFill>
        <p:spPr>
          <a:xfrm>
            <a:off x="1539239" y="2753661"/>
            <a:ext cx="2066901" cy="1673297"/>
          </a:xfrm>
          <a:prstGeom prst="rect">
            <a:avLst/>
          </a:prstGeom>
        </p:spPr>
      </p:pic>
    </p:spTree>
    <p:extLst>
      <p:ext uri="{BB962C8B-B14F-4D97-AF65-F5344CB8AC3E}">
        <p14:creationId xmlns:p14="http://schemas.microsoft.com/office/powerpoint/2010/main" val="10728770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1234" y="1365546"/>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333001" y="1860862"/>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664476" y="2491750"/>
            <a:ext cx="5990491" cy="2308324"/>
          </a:xfrm>
          <a:prstGeom prst="rect">
            <a:avLst/>
          </a:prstGeom>
          <a:noFill/>
        </p:spPr>
        <p:txBody>
          <a:bodyPr wrap="square" rtlCol="0">
            <a:spAutoFit/>
          </a:bodyPr>
          <a:lstStyle/>
          <a:p>
            <a:pPr algn="just" rtl="1"/>
            <a:r>
              <a:rPr lang="ar-EG" sz="2400" b="1" dirty="0">
                <a:latin typeface="+mj-lt"/>
              </a:rPr>
              <a:t>4</a:t>
            </a:r>
            <a:r>
              <a:rPr lang="ar-EG" sz="2400" b="1" dirty="0">
                <a:latin typeface="Calibri" panose="020F0502020204030204" pitchFamily="34" charset="0"/>
                <a:cs typeface="Calibri" panose="020F0502020204030204" pitchFamily="34" charset="0"/>
              </a:rPr>
              <a:t>. تحليل السلوك </a:t>
            </a:r>
            <a:r>
              <a:rPr lang="ar-EG" sz="2400" dirty="0">
                <a:latin typeface="Calibri" panose="020F0502020204030204" pitchFamily="34" charset="0"/>
                <a:cs typeface="Calibri" panose="020F0502020204030204" pitchFamily="34" charset="0"/>
              </a:rPr>
              <a:t>: تحليل السلوك يشير هذا إلى فحص كيفية تفاعل العملاء مع علامتك التجارية. ويستند إلى أنشطتهم الرقمية، </a:t>
            </a:r>
            <a:r>
              <a:rPr lang="ar-EG" sz="2400" b="1" u="sng" dirty="0">
                <a:latin typeface="Calibri" panose="020F0502020204030204" pitchFamily="34" charset="0"/>
                <a:cs typeface="Calibri" panose="020F0502020204030204" pitchFamily="34" charset="0"/>
              </a:rPr>
              <a:t>مثل التفاعلات مع موقعك الإلكتروني وأنماط الشراء والدفع وسجل التعليقات</a:t>
            </a:r>
            <a:r>
              <a:rPr lang="ar-EG" sz="2400" dirty="0">
                <a:latin typeface="Calibri" panose="020F0502020204030204" pitchFamily="34" charset="0"/>
                <a:cs typeface="Calibri" panose="020F0502020204030204" pitchFamily="34" charset="0"/>
              </a:rPr>
              <a:t>. يمكن أن يساعدك في تحليل بيانات المستهلكين و </a:t>
            </a:r>
            <a:r>
              <a:rPr lang="ar-EG" sz="2400" u="sng" dirty="0">
                <a:latin typeface="Calibri" panose="020F0502020204030204" pitchFamily="34" charset="0"/>
                <a:cs typeface="Calibri" panose="020F0502020204030204" pitchFamily="34" charset="0"/>
              </a:rPr>
              <a:t>فهم سلوكهم وتعزيز التحويلات والمشاركة والاحتفاظ بهم</a:t>
            </a:r>
            <a:r>
              <a:rPr lang="ar-EG" sz="2400" b="1" u="sng" dirty="0">
                <a:latin typeface="+mj-lt"/>
              </a:rPr>
              <a:t>.</a:t>
            </a:r>
            <a:endParaRPr lang="ar-EG" sz="2400" b="1" u="sng" dirty="0">
              <a:solidFill>
                <a:srgbClr val="FF0000"/>
              </a:solidFill>
              <a:latin typeface="+mj-lt"/>
            </a:endParaRPr>
          </a:p>
        </p:txBody>
      </p:sp>
      <p:pic>
        <p:nvPicPr>
          <p:cNvPr id="3" name="Picture 2"/>
          <p:cNvPicPr>
            <a:picLocks noChangeAspect="1"/>
          </p:cNvPicPr>
          <p:nvPr/>
        </p:nvPicPr>
        <p:blipFill>
          <a:blip r:embed="rId4"/>
          <a:stretch>
            <a:fillRect/>
          </a:stretch>
        </p:blipFill>
        <p:spPr>
          <a:xfrm>
            <a:off x="8061960" y="2950945"/>
            <a:ext cx="2240280" cy="1343025"/>
          </a:xfrm>
          <a:prstGeom prst="rect">
            <a:avLst/>
          </a:prstGeom>
        </p:spPr>
      </p:pic>
    </p:spTree>
    <p:extLst>
      <p:ext uri="{BB962C8B-B14F-4D97-AF65-F5344CB8AC3E}">
        <p14:creationId xmlns:p14="http://schemas.microsoft.com/office/powerpoint/2010/main" val="3011502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89798" y="136554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489608" y="1863855"/>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4353636" y="2538361"/>
            <a:ext cx="5765555" cy="2308324"/>
          </a:xfrm>
          <a:prstGeom prst="rect">
            <a:avLst/>
          </a:prstGeom>
          <a:noFill/>
        </p:spPr>
        <p:txBody>
          <a:bodyPr wrap="square" rtlCol="0">
            <a:spAutoFit/>
          </a:bodyPr>
          <a:lstStyle/>
          <a:p>
            <a:pPr algn="just" rtl="1"/>
            <a:r>
              <a:rPr lang="ar-EG" sz="2400" b="1" dirty="0"/>
              <a:t>5</a:t>
            </a:r>
            <a:r>
              <a:rPr lang="ar-EG" sz="2400" dirty="0">
                <a:latin typeface="Calibri" panose="020F0502020204030204" pitchFamily="34" charset="0"/>
                <a:cs typeface="Calibri" panose="020F0502020204030204" pitchFamily="34" charset="0"/>
              </a:rPr>
              <a:t>. ا</a:t>
            </a:r>
            <a:r>
              <a:rPr lang="ar-EG" sz="2400" b="1" dirty="0">
                <a:latin typeface="Calibri" panose="020F0502020204030204" pitchFamily="34" charset="0"/>
                <a:cs typeface="Calibri" panose="020F0502020204030204" pitchFamily="34" charset="0"/>
              </a:rPr>
              <a:t>لتخصيص</a:t>
            </a:r>
            <a:r>
              <a:rPr lang="ar-EG" sz="2400" dirty="0">
                <a:latin typeface="Calibri" panose="020F0502020204030204" pitchFamily="34" charset="0"/>
                <a:cs typeface="Calibri" panose="020F0502020204030204" pitchFamily="34" charset="0"/>
              </a:rPr>
              <a:t>: في العصر الرقمي، يتوقع العملاء تجارب مخصصة. وهذا </a:t>
            </a:r>
            <a:r>
              <a:rPr lang="ar-EG" sz="2400" b="1" dirty="0">
                <a:latin typeface="Calibri" panose="020F0502020204030204" pitchFamily="34" charset="0"/>
                <a:cs typeface="Calibri" panose="020F0502020204030204" pitchFamily="34" charset="0"/>
              </a:rPr>
              <a:t>يعني تخصيص رحلة العميل لآلاف أو ملايين المشترين.</a:t>
            </a:r>
            <a:r>
              <a:rPr lang="ar-EG" sz="2400" dirty="0">
                <a:latin typeface="Calibri" panose="020F0502020204030204" pitchFamily="34" charset="0"/>
                <a:cs typeface="Calibri" panose="020F0502020204030204" pitchFamily="34" charset="0"/>
              </a:rPr>
              <a:t> </a:t>
            </a:r>
            <a:r>
              <a:rPr lang="ar-EG" sz="2400" b="1" u="sng" dirty="0">
                <a:latin typeface="Calibri" panose="020F0502020204030204" pitchFamily="34" charset="0"/>
                <a:cs typeface="Calibri" panose="020F0502020204030204" pitchFamily="34" charset="0"/>
              </a:rPr>
              <a:t>تساعد التحليلات أيضًا في </a:t>
            </a:r>
            <a:r>
              <a:rPr lang="ar-EG" sz="2400" u="sng" dirty="0">
                <a:latin typeface="Calibri" panose="020F0502020204030204" pitchFamily="34" charset="0"/>
                <a:cs typeface="Calibri" panose="020F0502020204030204" pitchFamily="34" charset="0"/>
              </a:rPr>
              <a:t>الكشف عن مجالات </a:t>
            </a:r>
            <a:r>
              <a:rPr lang="ar-EG" sz="2400" dirty="0">
                <a:latin typeface="Calibri" panose="020F0502020204030204" pitchFamily="34" charset="0"/>
                <a:cs typeface="Calibri" panose="020F0502020204030204" pitchFamily="34" charset="0"/>
              </a:rPr>
              <a:t>رحلة المشتري التي يمكن تبسيطها أو تحسينها</a:t>
            </a:r>
            <a:r>
              <a:rPr lang="ar-EG" sz="2400" u="sng" dirty="0">
                <a:latin typeface="Calibri" panose="020F0502020204030204" pitchFamily="34" charset="0"/>
                <a:cs typeface="Calibri" panose="020F0502020204030204" pitchFamily="34" charset="0"/>
              </a:rPr>
              <a:t>. أين يواجه عملاؤك </a:t>
            </a:r>
            <a:r>
              <a:rPr lang="ar-EG" sz="2400" b="1" u="sng" dirty="0">
                <a:latin typeface="Calibri" panose="020F0502020204030204" pitchFamily="34" charset="0"/>
                <a:cs typeface="Calibri" panose="020F0502020204030204" pitchFamily="34" charset="0"/>
              </a:rPr>
              <a:t>صعوبات</a:t>
            </a:r>
            <a:r>
              <a:rPr lang="ar-EG" sz="2400" u="sng" dirty="0">
                <a:latin typeface="Calibri" panose="020F0502020204030204" pitchFamily="34" charset="0"/>
                <a:cs typeface="Calibri" panose="020F0502020204030204" pitchFamily="34" charset="0"/>
              </a:rPr>
              <a:t>؟ هل هناك </a:t>
            </a:r>
            <a:r>
              <a:rPr lang="ar-EG" sz="2400" b="1" u="sng" dirty="0">
                <a:latin typeface="Calibri" panose="020F0502020204030204" pitchFamily="34" charset="0"/>
                <a:cs typeface="Calibri" panose="020F0502020204030204" pitchFamily="34" charset="0"/>
              </a:rPr>
              <a:t>طرق يمكنك من خلالها تبسيط منتجك أو تسهيل عملية الدفع</a:t>
            </a:r>
            <a:r>
              <a:rPr lang="ar-EG" sz="2400" u="sng" dirty="0">
                <a:latin typeface="Calibri" panose="020F0502020204030204" pitchFamily="34" charset="0"/>
                <a:cs typeface="Calibri" panose="020F0502020204030204" pitchFamily="34" charset="0"/>
              </a:rPr>
              <a:t>؟</a:t>
            </a:r>
            <a:endParaRPr lang="ar-EG" sz="2400" dirty="0">
              <a:solidFill>
                <a:srgbClr val="FF0000"/>
              </a:solidFill>
            </a:endParaRPr>
          </a:p>
        </p:txBody>
      </p:sp>
      <p:pic>
        <p:nvPicPr>
          <p:cNvPr id="3" name="Picture 2"/>
          <p:cNvPicPr>
            <a:picLocks noChangeAspect="1"/>
          </p:cNvPicPr>
          <p:nvPr/>
        </p:nvPicPr>
        <p:blipFill>
          <a:blip r:embed="rId4"/>
          <a:stretch>
            <a:fillRect/>
          </a:stretch>
        </p:blipFill>
        <p:spPr>
          <a:xfrm>
            <a:off x="1489608" y="2538361"/>
            <a:ext cx="2273140" cy="1938992"/>
          </a:xfrm>
          <a:prstGeom prst="rect">
            <a:avLst/>
          </a:prstGeom>
        </p:spPr>
      </p:pic>
    </p:spTree>
    <p:extLst>
      <p:ext uri="{BB962C8B-B14F-4D97-AF65-F5344CB8AC3E}">
        <p14:creationId xmlns:p14="http://schemas.microsoft.com/office/powerpoint/2010/main" val="281830777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189798" y="136554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772548" y="1786496"/>
            <a:ext cx="8466655" cy="954107"/>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حالات استخدام تحليلات بيانات التسويق؟</a:t>
            </a: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2626178" y="2502874"/>
            <a:ext cx="7967998" cy="2677656"/>
          </a:xfrm>
          <a:prstGeom prst="rect">
            <a:avLst/>
          </a:prstGeom>
          <a:noFill/>
        </p:spPr>
        <p:txBody>
          <a:bodyPr wrap="square" rtlCol="0">
            <a:spAutoFit/>
          </a:bodyPr>
          <a:lstStyle/>
          <a:p>
            <a:pPr algn="just" rtl="1"/>
            <a:r>
              <a:rPr lang="ar-EG" sz="2400" b="1" dirty="0"/>
              <a:t>6</a:t>
            </a:r>
            <a:r>
              <a:rPr lang="ar-EG" sz="2400" b="1" dirty="0">
                <a:latin typeface="Calibri" panose="020F0502020204030204" pitchFamily="34" charset="0"/>
                <a:cs typeface="Calibri" panose="020F0502020204030204" pitchFamily="34" charset="0"/>
              </a:rPr>
              <a:t>. الرسائل والوسائط: </a:t>
            </a:r>
            <a:r>
              <a:rPr lang="ar-EG" sz="2400" dirty="0">
                <a:latin typeface="Calibri" panose="020F0502020204030204" pitchFamily="34" charset="0"/>
                <a:cs typeface="Calibri" panose="020F0502020204030204" pitchFamily="34" charset="0"/>
              </a:rPr>
              <a:t>يمكن لتحليل البيانات تحديد المكان الذي يختاره المسوقون لعرض الرسائل لمستهلكين معينين. وقد أصبح هذا مهمًا بشكل خاص بسبب العدد الهائل من القنوات. بالإضافة إلى </a:t>
            </a:r>
            <a:r>
              <a:rPr lang="ar-EG" sz="2400" b="1" dirty="0">
                <a:latin typeface="Calibri" panose="020F0502020204030204" pitchFamily="34" charset="0"/>
                <a:cs typeface="Calibri" panose="020F0502020204030204" pitchFamily="34" charset="0"/>
              </a:rPr>
              <a:t>قنوات التسويق التقليدية مثل المطبوعات والتلفزيون والإذاعة</a:t>
            </a:r>
            <a:r>
              <a:rPr lang="ar-EG" sz="2400" dirty="0">
                <a:latin typeface="Calibri" panose="020F0502020204030204" pitchFamily="34" charset="0"/>
                <a:cs typeface="Calibri" panose="020F0502020204030204" pitchFamily="34" charset="0"/>
              </a:rPr>
              <a:t>، يجب على المسوقين أيضًا معرفة القنوات الرقمية وشبكات التواصل الاجتماعي التي يفضلها المستهلكون. تجيب التحليلات على هذه الأسئلة </a:t>
            </a:r>
            <a:r>
              <a:rPr lang="ar-EG" sz="2400" u="sng" dirty="0">
                <a:latin typeface="Calibri" panose="020F0502020204030204" pitchFamily="34" charset="0"/>
                <a:cs typeface="Calibri" panose="020F0502020204030204" pitchFamily="34" charset="0"/>
              </a:rPr>
              <a:t>الرئيسية:ما الوسائط التي يجب عليك شراؤها؟ما هي الوسائط التي تحقق أكبر قدر من المبيعات؟ما الرسالة التي تلقى صدى لدى جمهورك؟</a:t>
            </a:r>
            <a:endParaRPr lang="ar-EG" sz="2400" u="sng" dirty="0">
              <a:solidFill>
                <a:srgbClr val="FF0000"/>
              </a:solidFill>
            </a:endParaRPr>
          </a:p>
        </p:txBody>
      </p:sp>
      <p:pic>
        <p:nvPicPr>
          <p:cNvPr id="3" name="Picture 2"/>
          <p:cNvPicPr>
            <a:picLocks noChangeAspect="1"/>
          </p:cNvPicPr>
          <p:nvPr/>
        </p:nvPicPr>
        <p:blipFill>
          <a:blip r:embed="rId4"/>
          <a:stretch>
            <a:fillRect/>
          </a:stretch>
        </p:blipFill>
        <p:spPr>
          <a:xfrm>
            <a:off x="296142" y="2964539"/>
            <a:ext cx="2273140" cy="1938992"/>
          </a:xfrm>
          <a:prstGeom prst="rect">
            <a:avLst/>
          </a:prstGeom>
        </p:spPr>
      </p:pic>
    </p:spTree>
    <p:extLst>
      <p:ext uri="{BB962C8B-B14F-4D97-AF65-F5344CB8AC3E}">
        <p14:creationId xmlns:p14="http://schemas.microsoft.com/office/powerpoint/2010/main" val="162069901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20329" y="1335068"/>
            <a:ext cx="37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654300"/>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7EF556D-5D9A-AEB5-2619-7876E3A936E4}"/>
              </a:ext>
            </a:extLst>
          </p:cNvPr>
          <p:cNvSpPr txBox="1"/>
          <p:nvPr/>
        </p:nvSpPr>
        <p:spPr>
          <a:xfrm>
            <a:off x="1536834" y="1883494"/>
            <a:ext cx="8466655" cy="954107"/>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الخلاصة </a:t>
            </a:r>
            <a:r>
              <a:rPr lang="en-US" sz="2800" b="1" dirty="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id="{DD8EFD84-C936-6509-8FD5-F02CC2F93EF3}"/>
              </a:ext>
            </a:extLst>
          </p:cNvPr>
          <p:cNvSpPr txBox="1"/>
          <p:nvPr/>
        </p:nvSpPr>
        <p:spPr>
          <a:xfrm>
            <a:off x="1688574" y="2609763"/>
            <a:ext cx="6286483" cy="2308324"/>
          </a:xfrm>
          <a:prstGeom prst="rect">
            <a:avLst/>
          </a:prstGeom>
          <a:noFill/>
        </p:spPr>
        <p:txBody>
          <a:bodyPr wrap="square" rtlCol="0">
            <a:spAutoFit/>
          </a:bodyPr>
          <a:lstStyle/>
          <a:p>
            <a:pPr algn="just" rtl="1"/>
            <a:r>
              <a:rPr lang="ar-EG" sz="2400" dirty="0">
                <a:latin typeface="Calibri" panose="020F0502020204030204" pitchFamily="34" charset="0"/>
                <a:cs typeface="Calibri" panose="020F0502020204030204" pitchFamily="34" charset="0"/>
              </a:rPr>
              <a:t>في هذه المحاضرة تعرفنا على </a:t>
            </a:r>
            <a:r>
              <a:rPr lang="ar-EG" sz="2400" b="1" dirty="0"/>
              <a:t>بيانات التسويق وانواعها  </a:t>
            </a:r>
            <a:r>
              <a:rPr lang="ar-EG" sz="2400" dirty="0">
                <a:latin typeface="Calibri" panose="020F0502020204030204" pitchFamily="34" charset="0"/>
                <a:cs typeface="Calibri" panose="020F0502020204030204" pitchFamily="34" charset="0"/>
              </a:rPr>
              <a:t>وطرق جمعها، وكذلك </a:t>
            </a:r>
            <a:r>
              <a:rPr lang="ar-EG" sz="2400" b="1" dirty="0">
                <a:latin typeface="Calibri" panose="020F0502020204030204" pitchFamily="34" charset="0"/>
                <a:cs typeface="Calibri" panose="020F0502020204030204" pitchFamily="34" charset="0"/>
              </a:rPr>
              <a:t>مفهوم تحليل البيانات </a:t>
            </a:r>
            <a:r>
              <a:rPr lang="ar-EG" sz="2400" dirty="0">
                <a:latin typeface="Calibri" panose="020F0502020204030204" pitchFamily="34" charset="0"/>
                <a:cs typeface="Calibri" panose="020F0502020204030204" pitchFamily="34" charset="0"/>
              </a:rPr>
              <a:t>التسويقية ودورها وأهميتها وفوائدها بالنسبة للأسواق والمستهلكين، بالإضافة إلى </a:t>
            </a:r>
            <a:r>
              <a:rPr lang="ar-EG" sz="2400" b="1" dirty="0">
                <a:latin typeface="Calibri" panose="020F0502020204030204" pitchFamily="34" charset="0"/>
                <a:cs typeface="Calibri" panose="020F0502020204030204" pitchFamily="34" charset="0"/>
              </a:rPr>
              <a:t>تفسير رؤى البيانات وخطواتها</a:t>
            </a:r>
            <a:r>
              <a:rPr lang="en-MY" sz="2400" dirty="0"/>
              <a:t>،</a:t>
            </a:r>
            <a:r>
              <a:rPr lang="ar-EG" sz="2400" b="1"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كيف يمكن البدء </a:t>
            </a:r>
            <a:r>
              <a:rPr lang="ar-EG" sz="2400" b="1" dirty="0">
                <a:latin typeface="Calibri" panose="020F0502020204030204" pitchFamily="34" charset="0"/>
                <a:cs typeface="Calibri" panose="020F0502020204030204" pitchFamily="34" charset="0"/>
              </a:rPr>
              <a:t>بتحليل بيانات التسويق</a:t>
            </a:r>
            <a:r>
              <a:rPr lang="ar-EG" sz="2400" dirty="0">
                <a:latin typeface="Calibri" panose="020F0502020204030204" pitchFamily="34" charset="0"/>
                <a:cs typeface="Calibri" panose="020F0502020204030204" pitchFamily="34" charset="0"/>
              </a:rPr>
              <a:t>، بالإضافة إلى حالات استخدام تحليل البيانات التسويقية.</a:t>
            </a:r>
          </a:p>
        </p:txBody>
      </p:sp>
      <p:pic>
        <p:nvPicPr>
          <p:cNvPr id="4" name="Picture 3"/>
          <p:cNvPicPr>
            <a:picLocks noChangeAspect="1"/>
          </p:cNvPicPr>
          <p:nvPr/>
        </p:nvPicPr>
        <p:blipFill>
          <a:blip r:embed="rId4"/>
          <a:stretch>
            <a:fillRect/>
          </a:stretch>
        </p:blipFill>
        <p:spPr>
          <a:xfrm>
            <a:off x="8107679" y="2737393"/>
            <a:ext cx="2270761" cy="1770130"/>
          </a:xfrm>
          <a:prstGeom prst="rect">
            <a:avLst/>
          </a:prstGeom>
        </p:spPr>
      </p:pic>
    </p:spTree>
    <p:extLst>
      <p:ext uri="{BB962C8B-B14F-4D97-AF65-F5344CB8AC3E}">
        <p14:creationId xmlns:p14="http://schemas.microsoft.com/office/powerpoint/2010/main" val="1244279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ال</a:t>
            </a:r>
            <a:r>
              <a:rPr lang="ar-EG" dirty="0">
                <a:solidFill>
                  <a:schemeClr val="bg1"/>
                </a:solidFill>
                <a:latin typeface="Alexandria" charset="0"/>
                <a:cs typeface="Alexandria" charset="0"/>
              </a:rPr>
              <a:t>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F0FD337-6BE3-014B-6916-AFAF1FABB81E}"/>
              </a:ext>
            </a:extLst>
          </p:cNvPr>
          <p:cNvSpPr/>
          <p:nvPr/>
        </p:nvSpPr>
        <p:spPr>
          <a:xfrm>
            <a:off x="555270" y="4973157"/>
            <a:ext cx="5412795" cy="631198"/>
          </a:xfrm>
          <a:prstGeom prst="rect">
            <a:avLst/>
          </a:prstGeom>
          <a:noFill/>
        </p:spPr>
        <p:txBody>
          <a:bodyPr wrap="square">
            <a:spAutoFit/>
          </a:bodyPr>
          <a:lstStyle/>
          <a:p>
            <a:pPr algn="ctr">
              <a:lnSpc>
                <a:spcPct val="120000"/>
              </a:lnSpc>
            </a:pPr>
            <a:r>
              <a:rPr lang="ar-EG" sz="3200" b="1"/>
              <a:t> شكراً لحسن إصغائكم</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32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617C15E-9E7D-4F84-BA8B-8BB8A85388B7}"/>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terms/"/>
    <ds:schemaRef ds:uri="http://schemas.microsoft.com/office/2006/documentManagement/types"/>
    <ds:schemaRef ds:uri="688354b5-287c-4cda-825e-1d7935aea40e"/>
    <ds:schemaRef ds:uri="http://www.w3.org/XML/1998/namespace"/>
    <ds:schemaRef ds:uri="http://purl.org/dc/elements/1.1/"/>
    <ds:schemaRef ds:uri="http://purl.org/dc/dcmitype/"/>
    <ds:schemaRef ds:uri="http://schemas.microsoft.com/office/infopath/2007/PartnerControls"/>
    <ds:schemaRef ds:uri="http://schemas.openxmlformats.org/package/2006/metadata/core-propertie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emplate/>
  <TotalTime>3269</TotalTime>
  <Words>4001</Words>
  <Application>Microsoft Office PowerPoint</Application>
  <PresentationFormat>Widescreen</PresentationFormat>
  <Paragraphs>284</Paragraphs>
  <Slides>71</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71</vt:i4>
      </vt:variant>
    </vt:vector>
  </HeadingPairs>
  <TitlesOfParts>
    <vt:vector size="81"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Dr.Mohsen Murshid</cp:lastModifiedBy>
  <cp:revision>152</cp:revision>
  <dcterms:created xsi:type="dcterms:W3CDTF">2023-04-29T09:08:00Z</dcterms:created>
  <dcterms:modified xsi:type="dcterms:W3CDTF">2024-09-22T19:24:56Z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