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4" r:id="rId1"/>
  </p:sldMasterIdLst>
  <p:notesMasterIdLst>
    <p:notesMasterId r:id="rId39"/>
  </p:notesMasterIdLst>
  <p:sldIdLst>
    <p:sldId id="510" r:id="rId2"/>
    <p:sldId id="511" r:id="rId3"/>
    <p:sldId id="257" r:id="rId4"/>
    <p:sldId id="261" r:id="rId5"/>
    <p:sldId id="490" r:id="rId6"/>
    <p:sldId id="401" r:id="rId7"/>
    <p:sldId id="354" r:id="rId8"/>
    <p:sldId id="509" r:id="rId9"/>
    <p:sldId id="410" r:id="rId10"/>
    <p:sldId id="411" r:id="rId11"/>
    <p:sldId id="415" r:id="rId12"/>
    <p:sldId id="463" r:id="rId13"/>
    <p:sldId id="461" r:id="rId14"/>
    <p:sldId id="450" r:id="rId15"/>
    <p:sldId id="452" r:id="rId16"/>
    <p:sldId id="466" r:id="rId17"/>
    <p:sldId id="473" r:id="rId18"/>
    <p:sldId id="475" r:id="rId19"/>
    <p:sldId id="479" r:id="rId20"/>
    <p:sldId id="480" r:id="rId21"/>
    <p:sldId id="481" r:id="rId22"/>
    <p:sldId id="482" r:id="rId23"/>
    <p:sldId id="483" r:id="rId24"/>
    <p:sldId id="484" r:id="rId25"/>
    <p:sldId id="485" r:id="rId26"/>
    <p:sldId id="486" r:id="rId27"/>
    <p:sldId id="492" r:id="rId28"/>
    <p:sldId id="493" r:id="rId29"/>
    <p:sldId id="496" r:id="rId30"/>
    <p:sldId id="498" r:id="rId31"/>
    <p:sldId id="501" r:id="rId32"/>
    <p:sldId id="505" r:id="rId33"/>
    <p:sldId id="503" r:id="rId34"/>
    <p:sldId id="507" r:id="rId35"/>
    <p:sldId id="465" r:id="rId36"/>
    <p:sldId id="285" r:id="rId37"/>
    <p:sldId id="271" r:id="rId3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7EAD4D2-E90A-4CCD-9B89-DE42607CC083}">
  <a:tblStyle styleId="{37EAD4D2-E90A-4CCD-9B89-DE42607CC083}"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73" d="100"/>
          <a:sy n="73" d="100"/>
        </p:scale>
        <p:origin x="59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284cd0a645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g284cd0a645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0" name="Google Shape;110;g284cd0a6451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736185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31489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13024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94764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999802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970098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55459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34006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99920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758477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840393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945442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381587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23037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315933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23733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99241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8319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535140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74595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00361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587761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218673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129257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39513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68764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01923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367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204346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45879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288961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849868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6" name="Google Shape;236;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37" name="Google Shape;237;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37</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1"/>
        <p:cNvGrpSpPr/>
        <p:nvPr/>
      </p:nvGrpSpPr>
      <p:grpSpPr>
        <a:xfrm>
          <a:off x="0" y="0"/>
          <a:ext cx="0" cy="0"/>
          <a:chOff x="0" y="0"/>
          <a:chExt cx="0" cy="0"/>
        </a:xfrm>
      </p:grpSpPr>
      <p:sp>
        <p:nvSpPr>
          <p:cNvPr id="22" name="Google Shape;22;p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4" name="Google Shape;24;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5" name="Google Shape;25;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9"/>
        <p:cNvGrpSpPr/>
        <p:nvPr/>
      </p:nvGrpSpPr>
      <p:grpSpPr>
        <a:xfrm>
          <a:off x="0" y="0"/>
          <a:ext cx="0" cy="0"/>
          <a:chOff x="0" y="0"/>
          <a:chExt cx="0" cy="0"/>
        </a:xfrm>
      </p:grpSpPr>
      <p:sp>
        <p:nvSpPr>
          <p:cNvPr id="30" name="Google Shape;30;p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p:tgtEl>
                                          <p:spTgt spid="3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7"/>
        <p:cNvGrpSpPr/>
        <p:nvPr/>
      </p:nvGrpSpPr>
      <p:grpSpPr>
        <a:xfrm>
          <a:off x="0" y="0"/>
          <a:ext cx="0" cy="0"/>
          <a:chOff x="0" y="0"/>
          <a:chExt cx="0" cy="0"/>
        </a:xfrm>
      </p:grpSpPr>
      <p:sp>
        <p:nvSpPr>
          <p:cNvPr id="38" name="Google Shape;38;p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0" name="Google Shape;40;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1" name="Google Shape;41;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2" name="Google Shape;42;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0"/>
        <p:cNvGrpSpPr/>
        <p:nvPr/>
      </p:nvGrpSpPr>
      <p:grpSpPr>
        <a:xfrm>
          <a:off x="0" y="0"/>
          <a:ext cx="0" cy="0"/>
          <a:chOff x="0" y="0"/>
          <a:chExt cx="0" cy="0"/>
        </a:xfrm>
      </p:grpSpPr>
      <p:sp>
        <p:nvSpPr>
          <p:cNvPr id="51" name="Google Shape;51;p1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1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1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1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5" name="Google Shape;55;p1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 name="Google Shape;56;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7" name="Google Shape;57;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8" name="Google Shape;58;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4"/>
        <p:cNvGrpSpPr/>
        <p:nvPr/>
      </p:nvGrpSpPr>
      <p:grpSpPr>
        <a:xfrm>
          <a:off x="0" y="0"/>
          <a:ext cx="0" cy="0"/>
          <a:chOff x="0" y="0"/>
          <a:chExt cx="0" cy="0"/>
        </a:xfrm>
      </p:grpSpPr>
      <p:sp>
        <p:nvSpPr>
          <p:cNvPr id="65" name="Google Shape;65;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6" name="Google Shape;66;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8"/>
        <p:cNvGrpSpPr/>
        <p:nvPr/>
      </p:nvGrpSpPr>
      <p:grpSpPr>
        <a:xfrm>
          <a:off x="0" y="0"/>
          <a:ext cx="0" cy="0"/>
          <a:chOff x="0" y="0"/>
          <a:chExt cx="0" cy="0"/>
        </a:xfrm>
      </p:grpSpPr>
      <p:sp>
        <p:nvSpPr>
          <p:cNvPr id="69" name="Google Shape;69;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1" name="Google Shape;71;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2" name="Google Shape;72;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4" name="Google Shape;74;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5"/>
        <p:cNvGrpSpPr/>
        <p:nvPr/>
      </p:nvGrpSpPr>
      <p:grpSpPr>
        <a:xfrm>
          <a:off x="0" y="0"/>
          <a:ext cx="0" cy="0"/>
          <a:chOff x="0" y="0"/>
          <a:chExt cx="0" cy="0"/>
        </a:xfrm>
      </p:grpSpPr>
      <p:sp>
        <p:nvSpPr>
          <p:cNvPr id="76" name="Google Shape;76;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7" name="Google Shape;77;p15"/>
          <p:cNvSpPr>
            <a:spLocks noGrp="1"/>
          </p:cNvSpPr>
          <p:nvPr>
            <p:ph type="pic" idx="2"/>
          </p:nvPr>
        </p:nvSpPr>
        <p:spPr>
          <a:xfrm>
            <a:off x="5183188" y="987425"/>
            <a:ext cx="6172200" cy="4873625"/>
          </a:xfrm>
          <a:prstGeom prst="rect">
            <a:avLst/>
          </a:prstGeom>
          <a:noFill/>
          <a:ln>
            <a:noFill/>
          </a:ln>
        </p:spPr>
      </p:sp>
      <p:sp>
        <p:nvSpPr>
          <p:cNvPr id="78" name="Google Shape;78;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9" name="Google Shape;79;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0" name="Google Shape;80;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1" name="Google Shape;81;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2"/>
        <p:cNvGrpSpPr/>
        <p:nvPr/>
      </p:nvGrpSpPr>
      <p:grpSpPr>
        <a:xfrm>
          <a:off x="0" y="0"/>
          <a:ext cx="0" cy="0"/>
          <a:chOff x="0" y="0"/>
          <a:chExt cx="0" cy="0"/>
        </a:xfrm>
      </p:grpSpPr>
      <p:sp>
        <p:nvSpPr>
          <p:cNvPr id="83" name="Google Shape;83;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6" name="Google Shape;86;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7" name="Google Shape;87;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8"/>
        <p:cNvGrpSpPr/>
        <p:nvPr/>
      </p:nvGrpSpPr>
      <p:grpSpPr>
        <a:xfrm>
          <a:off x="0" y="0"/>
          <a:ext cx="0" cy="0"/>
          <a:chOff x="0" y="0"/>
          <a:chExt cx="0" cy="0"/>
        </a:xfrm>
      </p:grpSpPr>
      <p:sp>
        <p:nvSpPr>
          <p:cNvPr id="89" name="Google Shape;89;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0" name="Google Shape;90;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2" name="Google Shape;92;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3" name="Google Shape;93;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9212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3" r:id="rId3"/>
    <p:sldLayoutId id="2147483655" r:id="rId4"/>
    <p:sldLayoutId id="2147483657" r:id="rId5"/>
    <p:sldLayoutId id="2147483659" r:id="rId6"/>
    <p:sldLayoutId id="2147483660" r:id="rId7"/>
    <p:sldLayoutId id="2147483661" r:id="rId8"/>
    <p:sldLayoutId id="2147483662" r:id="rId9"/>
    <p:sldLayoutId id="2147483663" r:id="rId10"/>
    <p:sldLayoutId id="214748366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5.xml"/><Relationship Id="rId1" Type="http://schemas.openxmlformats.org/officeDocument/2006/relationships/slideLayout" Target="../slideLayouts/slideLayout3.xml"/><Relationship Id="rId6" Type="http://schemas.openxmlformats.org/officeDocument/2006/relationships/image" Target="../media/image12.jpg"/><Relationship Id="rId5" Type="http://schemas.openxmlformats.org/officeDocument/2006/relationships/image" Target="../media/image4.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pic>
        <p:nvPicPr>
          <p:cNvPr id="3" name="Picture 2"/>
          <p:cNvPicPr>
            <a:picLocks noChangeAspect="1"/>
          </p:cNvPicPr>
          <p:nvPr/>
        </p:nvPicPr>
        <p:blipFill>
          <a:blip r:embed="rId2"/>
          <a:stretch>
            <a:fillRect/>
          </a:stretch>
        </p:blipFill>
        <p:spPr>
          <a:xfrm>
            <a:off x="0" y="2"/>
            <a:ext cx="12192000" cy="6857998"/>
          </a:xfrm>
          <a:prstGeom prst="rect">
            <a:avLst/>
          </a:prstGeom>
        </p:spPr>
      </p:pic>
    </p:spTree>
    <p:extLst>
      <p:ext uri="{BB962C8B-B14F-4D97-AF65-F5344CB8AC3E}">
        <p14:creationId xmlns:p14="http://schemas.microsoft.com/office/powerpoint/2010/main" val="1406183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0"/>
          </p:nvPr>
        </p:nvSpPr>
        <p:spPr/>
      </p:sp>
      <p:pic>
        <p:nvPicPr>
          <p:cNvPr id="3" name="Picture 2"/>
          <p:cNvPicPr>
            <a:picLocks noChangeAspect="1"/>
          </p:cNvPicPr>
          <p:nvPr/>
        </p:nvPicPr>
        <p:blipFill>
          <a:blip r:embed="rId2"/>
          <a:stretch>
            <a:fillRect/>
          </a:stretch>
        </p:blipFill>
        <p:spPr>
          <a:xfrm>
            <a:off x="2" y="0"/>
            <a:ext cx="12191998" cy="6858000"/>
          </a:xfrm>
          <a:prstGeom prst="rect">
            <a:avLst/>
          </a:prstGeom>
        </p:spPr>
      </p:pic>
    </p:spTree>
    <p:extLst>
      <p:ext uri="{BB962C8B-B14F-4D97-AF65-F5344CB8AC3E}">
        <p14:creationId xmlns:p14="http://schemas.microsoft.com/office/powerpoint/2010/main" val="5039058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19"/>
          <p:cNvSpPr txBox="1"/>
          <p:nvPr/>
        </p:nvSpPr>
        <p:spPr>
          <a:xfrm>
            <a:off x="2338251" y="997909"/>
            <a:ext cx="4904510" cy="646290"/>
          </a:xfrm>
          <a:prstGeom prst="rect">
            <a:avLst/>
          </a:prstGeom>
          <a:noFill/>
          <a:ln>
            <a:noFill/>
          </a:ln>
        </p:spPr>
        <p:txBody>
          <a:bodyPr spcFirstLastPara="1" wrap="square" lIns="91425" tIns="45700" rIns="91425" bIns="45700" anchor="t" anchorCtr="0">
            <a:spAutoFit/>
          </a:bodyPr>
          <a:lstStyle/>
          <a:p>
            <a:pPr lvl="0" algn="ctr"/>
            <a:r>
              <a:rPr lang="en-US" sz="3600" b="1" dirty="0">
                <a:solidFill>
                  <a:srgbClr val="00B0F0"/>
                </a:solidFill>
                <a:latin typeface="Times New Roman"/>
                <a:ea typeface="Times New Roman"/>
                <a:cs typeface="Times New Roman"/>
                <a:sym typeface="Times New Roman"/>
              </a:rPr>
              <a:t>Learning Objectives</a:t>
            </a:r>
            <a:endParaRPr sz="3600" dirty="0"/>
          </a:p>
        </p:txBody>
      </p:sp>
      <p:sp>
        <p:nvSpPr>
          <p:cNvPr id="113" name="Google Shape;113;p19"/>
          <p:cNvSpPr txBox="1"/>
          <p:nvPr/>
        </p:nvSpPr>
        <p:spPr>
          <a:xfrm>
            <a:off x="2664823" y="1846995"/>
            <a:ext cx="9392193" cy="3954888"/>
          </a:xfrm>
          <a:prstGeom prst="rect">
            <a:avLst/>
          </a:prstGeom>
          <a:noFill/>
          <a:ln>
            <a:noFill/>
          </a:ln>
        </p:spPr>
        <p:txBody>
          <a:bodyPr spcFirstLastPara="1" wrap="square" lIns="91425" tIns="45700" rIns="91425" bIns="45700" anchor="t" anchorCtr="0">
            <a:spAutoFit/>
          </a:bodyPr>
          <a:lstStyle/>
          <a:p>
            <a:pPr lvl="0"/>
            <a:endParaRPr lang="en-US" sz="2700" b="1" dirty="0">
              <a:solidFill>
                <a:schemeClr val="bg1"/>
              </a:solidFill>
              <a:latin typeface="Times New Roman"/>
              <a:ea typeface="Times New Roman"/>
              <a:cs typeface="Times New Roman"/>
              <a:sym typeface="Times New Roman"/>
            </a:endParaRPr>
          </a:p>
          <a:p>
            <a:pPr lvl="0"/>
            <a:r>
              <a:rPr lang="en-US" sz="2800" b="1" dirty="0">
                <a:solidFill>
                  <a:schemeClr val="bg1"/>
                </a:solidFill>
                <a:latin typeface="Times New Roman"/>
                <a:ea typeface="Times New Roman"/>
                <a:cs typeface="Times New Roman"/>
                <a:sym typeface="Times New Roman"/>
              </a:rPr>
              <a:t>1- Identify the key factors to be considered when designing</a:t>
            </a:r>
          </a:p>
          <a:p>
            <a:pPr lvl="0"/>
            <a:r>
              <a:rPr lang="en-US" sz="2800" b="1" dirty="0">
                <a:solidFill>
                  <a:schemeClr val="bg1"/>
                </a:solidFill>
                <a:latin typeface="Times New Roman"/>
                <a:ea typeface="Times New Roman"/>
                <a:cs typeface="Times New Roman"/>
                <a:sym typeface="Times New Roman"/>
              </a:rPr>
              <a:t>    a distribution network.</a:t>
            </a:r>
          </a:p>
          <a:p>
            <a:pPr lvl="0"/>
            <a:endParaRPr lang="en-US" sz="2800" b="1" dirty="0">
              <a:solidFill>
                <a:schemeClr val="bg1"/>
              </a:solidFill>
              <a:latin typeface="Times New Roman"/>
              <a:ea typeface="Times New Roman"/>
              <a:cs typeface="Times New Roman"/>
              <a:sym typeface="Times New Roman"/>
            </a:endParaRPr>
          </a:p>
          <a:p>
            <a:pPr lvl="0"/>
            <a:r>
              <a:rPr lang="en-US" sz="2800" b="1" dirty="0">
                <a:solidFill>
                  <a:schemeClr val="bg1"/>
                </a:solidFill>
                <a:latin typeface="Times New Roman"/>
                <a:ea typeface="Times New Roman"/>
                <a:cs typeface="Times New Roman"/>
                <a:sym typeface="Times New Roman"/>
              </a:rPr>
              <a:t>2- Discuss the strengths and weaknesses of various</a:t>
            </a:r>
          </a:p>
          <a:p>
            <a:pPr lvl="0"/>
            <a:r>
              <a:rPr lang="en-US" sz="2800" b="1" dirty="0">
                <a:solidFill>
                  <a:schemeClr val="bg1"/>
                </a:solidFill>
                <a:latin typeface="Times New Roman"/>
                <a:ea typeface="Times New Roman"/>
                <a:cs typeface="Times New Roman"/>
                <a:sym typeface="Times New Roman"/>
              </a:rPr>
              <a:t>    distribution options.</a:t>
            </a:r>
          </a:p>
          <a:p>
            <a:pPr lvl="0"/>
            <a:endParaRPr lang="en-US" sz="2800" b="1" dirty="0">
              <a:solidFill>
                <a:schemeClr val="bg1"/>
              </a:solidFill>
              <a:latin typeface="Times New Roman"/>
              <a:ea typeface="Times New Roman"/>
              <a:cs typeface="Times New Roman"/>
              <a:sym typeface="Times New Roman"/>
            </a:endParaRPr>
          </a:p>
          <a:p>
            <a:pPr lvl="0"/>
            <a:r>
              <a:rPr lang="en-US" sz="2800" b="1" dirty="0">
                <a:solidFill>
                  <a:schemeClr val="bg1"/>
                </a:solidFill>
                <a:latin typeface="Times New Roman"/>
                <a:ea typeface="Times New Roman"/>
                <a:cs typeface="Times New Roman"/>
                <a:sym typeface="Times New Roman"/>
              </a:rPr>
              <a:t>3- Understand how e-business have affected the design of </a:t>
            </a:r>
          </a:p>
          <a:p>
            <a:pPr lvl="0"/>
            <a:r>
              <a:rPr lang="en-US" sz="2800" b="1" dirty="0">
                <a:solidFill>
                  <a:schemeClr val="bg1"/>
                </a:solidFill>
                <a:latin typeface="Times New Roman"/>
                <a:ea typeface="Times New Roman"/>
                <a:cs typeface="Times New Roman"/>
                <a:sym typeface="Times New Roman"/>
              </a:rPr>
              <a:t>    distribution networks in different industries.</a:t>
            </a:r>
          </a:p>
        </p:txBody>
      </p:sp>
      <p:pic>
        <p:nvPicPr>
          <p:cNvPr id="114" name="Google Shape;114;p19"/>
          <p:cNvPicPr preferRelativeResize="0"/>
          <p:nvPr/>
        </p:nvPicPr>
        <p:blipFill rotWithShape="1">
          <a:blip r:embed="rId3">
            <a:alphaModFix/>
          </a:blip>
          <a:srcRect/>
          <a:stretch/>
        </p:blipFill>
        <p:spPr>
          <a:xfrm>
            <a:off x="9497088" y="87721"/>
            <a:ext cx="2383738" cy="1125123"/>
          </a:xfrm>
          <a:prstGeom prst="rect">
            <a:avLst/>
          </a:prstGeom>
          <a:noFill/>
          <a:ln>
            <a:noFill/>
          </a:ln>
        </p:spPr>
      </p:pic>
      <p:pic>
        <p:nvPicPr>
          <p:cNvPr id="115" name="Google Shape;115;p19"/>
          <p:cNvPicPr preferRelativeResize="0"/>
          <p:nvPr/>
        </p:nvPicPr>
        <p:blipFill>
          <a:blip r:embed="rId4">
            <a:alphaModFix/>
          </a:blip>
          <a:stretch>
            <a:fillRect/>
          </a:stretch>
        </p:blipFill>
        <p:spPr>
          <a:xfrm>
            <a:off x="156754" y="966651"/>
            <a:ext cx="2403566" cy="5151294"/>
          </a:xfrm>
          <a:prstGeom prst="roundRect">
            <a:avLst>
              <a:gd name="adj" fmla="val 16667"/>
            </a:avLst>
          </a:prstGeom>
          <a:noFill/>
          <a:ln>
            <a:noFill/>
          </a:ln>
        </p:spPr>
      </p:pic>
      <p:sp>
        <p:nvSpPr>
          <p:cNvPr id="116" name="Google Shape;116;p19"/>
          <p:cNvSpPr txBox="1"/>
          <p:nvPr/>
        </p:nvSpPr>
        <p:spPr>
          <a:xfrm>
            <a:off x="4376057" y="6400766"/>
            <a:ext cx="3028143"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91440" y="841497"/>
            <a:ext cx="3648746" cy="588587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76" y="1241028"/>
            <a:ext cx="10515606" cy="5216772"/>
          </a:xfrm>
          <a:prstGeom prst="rect">
            <a:avLst/>
          </a:prstGeom>
          <a:solidFill>
            <a:srgbClr val="DDEAF6"/>
          </a:solidFill>
          <a:ln>
            <a:noFill/>
          </a:ln>
        </p:spPr>
        <p:txBody>
          <a:bodyPr spcFirstLastPara="1" wrap="square" lIns="91425" tIns="45700" rIns="91425" bIns="45700" anchor="t" anchorCtr="0">
            <a:spAutoFit/>
          </a:bodyPr>
          <a:lstStyle/>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Distribution</a:t>
            </a:r>
            <a:r>
              <a:rPr lang="en-US" altLang="en-US" sz="2800" kern="1200" dirty="0">
                <a:solidFill>
                  <a:prstClr val="black"/>
                </a:solidFill>
                <a:latin typeface="Times New Roman" panose="02020603050405020304" pitchFamily="18" charset="0"/>
                <a:ea typeface="+mn-ea"/>
                <a:cs typeface="Times New Roman" panose="02020603050405020304" pitchFamily="18" charset="0"/>
              </a:rPr>
              <a:t> – the steps taken to move and store a product from the supplier stage to the customer stage in a supply chain</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Distribution</a:t>
            </a:r>
            <a:r>
              <a:rPr lang="en-US" altLang="en-US" sz="2800" kern="1200" dirty="0">
                <a:solidFill>
                  <a:prstClr val="black"/>
                </a:solidFill>
                <a:latin typeface="Times New Roman" panose="02020603050405020304" pitchFamily="18" charset="0"/>
                <a:ea typeface="+mn-ea"/>
                <a:cs typeface="Times New Roman" panose="02020603050405020304" pitchFamily="18" charset="0"/>
              </a:rPr>
              <a:t>- is a key driver of the overall profitability of a firm because it affects both the supply chain cost and the customer value directly</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Choice of distribution network can achieve supply chain objectives from low cost to high responsiveness</a:t>
            </a:r>
          </a:p>
          <a:p>
            <a:pPr marL="342900" lvl="0" indent="-342900" defTabSz="457200" fontAlgn="base">
              <a:spcBef>
                <a:spcPct val="0"/>
              </a:spcBef>
              <a:spcAft>
                <a:spcPts val="600"/>
              </a:spcAft>
              <a:buClrTx/>
              <a:buSzPct val="150000"/>
              <a:buFont typeface="Arial" panose="020B0604020202020204" pitchFamily="34" charset="0"/>
              <a:buChar char="•"/>
            </a:pPr>
            <a:r>
              <a:rPr lang="en-US" sz="2800" kern="1200" dirty="0">
                <a:solidFill>
                  <a:prstClr val="black"/>
                </a:solidFill>
                <a:latin typeface="Times New Roman" panose="02020603050405020304" pitchFamily="18" charset="0"/>
                <a:ea typeface="+mn-ea"/>
                <a:cs typeface="Times New Roman" panose="02020603050405020304" pitchFamily="18" charset="0"/>
              </a:rPr>
              <a:t>In the apparel retail industry, for example, distribution affects about 35 percent of the revenue (including its influence on markdowns and lost sales).</a:t>
            </a:r>
          </a:p>
          <a:p>
            <a:pPr lvl="0" defTabSz="457200" fontAlgn="base">
              <a:spcBef>
                <a:spcPct val="0"/>
              </a:spcBef>
              <a:spcAft>
                <a:spcPts val="600"/>
              </a:spcAft>
              <a:buClrTx/>
              <a:buSzPct val="150000"/>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52" name="Google Shape;152;p23"/>
          <p:cNvPicPr preferRelativeResize="0"/>
          <p:nvPr/>
        </p:nvPicPr>
        <p:blipFill rotWithShape="1">
          <a:blip r:embed="rId3">
            <a:alphaModFix/>
          </a:blip>
          <a:srcRect/>
          <a:stretch/>
        </p:blipFill>
        <p:spPr>
          <a:xfrm>
            <a:off x="10959737" y="23585"/>
            <a:ext cx="1232263" cy="1122729"/>
          </a:xfrm>
          <a:prstGeom prst="rect">
            <a:avLst/>
          </a:prstGeom>
          <a:noFill/>
          <a:ln>
            <a:noFill/>
          </a:ln>
        </p:spPr>
      </p:pic>
      <p:sp>
        <p:nvSpPr>
          <p:cNvPr id="153" name="Google Shape;153;p23"/>
          <p:cNvSpPr/>
          <p:nvPr/>
        </p:nvSpPr>
        <p:spPr>
          <a:xfrm flipH="1">
            <a:off x="287375" y="106692"/>
            <a:ext cx="10515607" cy="956513"/>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The Role of Distribution</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in the Supply Chain</a:t>
            </a:r>
          </a:p>
        </p:txBody>
      </p:sp>
      <p:sp>
        <p:nvSpPr>
          <p:cNvPr id="154" name="Google Shape;154;p23"/>
          <p:cNvSpPr txBox="1"/>
          <p:nvPr/>
        </p:nvSpPr>
        <p:spPr>
          <a:xfrm>
            <a:off x="4713824" y="6457800"/>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91440" y="841497"/>
            <a:ext cx="3648746" cy="588587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76" y="1328456"/>
            <a:ext cx="10515606" cy="5216772"/>
          </a:xfrm>
          <a:prstGeom prst="rect">
            <a:avLst/>
          </a:prstGeom>
          <a:solidFill>
            <a:srgbClr val="DDEAF6"/>
          </a:solidFill>
          <a:ln>
            <a:noFill/>
          </a:ln>
        </p:spPr>
        <p:txBody>
          <a:bodyPr spcFirstLastPara="1" wrap="square" lIns="91425" tIns="45700" rIns="91425" bIns="45700" anchor="t" anchorCtr="0">
            <a:spAutoFit/>
          </a:bodyPr>
          <a:lstStyle/>
          <a:p>
            <a:pPr marL="342900" lvl="0" indent="-342900" defTabSz="457200" fontAlgn="base">
              <a:spcBef>
                <a:spcPct val="0"/>
              </a:spcBef>
              <a:spcAft>
                <a:spcPts val="600"/>
              </a:spcAft>
              <a:buClrTx/>
              <a:buSzPct val="150000"/>
              <a:buFont typeface="Arial" panose="020B0604020202020204" pitchFamily="34" charset="0"/>
              <a:buChar char="•"/>
            </a:pPr>
            <a:r>
              <a:rPr lang="en-US" sz="2800" kern="1200" dirty="0">
                <a:solidFill>
                  <a:prstClr val="black"/>
                </a:solidFill>
                <a:latin typeface="Times New Roman" panose="02020603050405020304" pitchFamily="18" charset="0"/>
                <a:ea typeface="+mn-ea"/>
                <a:cs typeface="Times New Roman" panose="02020603050405020304" pitchFamily="18" charset="0"/>
              </a:rPr>
              <a:t>Until 2007, </a:t>
            </a:r>
            <a:r>
              <a:rPr lang="en-US" sz="2800" b="1" kern="1200" dirty="0">
                <a:solidFill>
                  <a:prstClr val="black"/>
                </a:solidFill>
                <a:latin typeface="Times New Roman" panose="02020603050405020304" pitchFamily="18" charset="0"/>
                <a:ea typeface="+mn-ea"/>
                <a:cs typeface="Times New Roman" panose="02020603050405020304" pitchFamily="18" charset="0"/>
              </a:rPr>
              <a:t>Dell</a:t>
            </a:r>
            <a:r>
              <a:rPr lang="en-US" sz="2800" kern="1200" dirty="0">
                <a:solidFill>
                  <a:prstClr val="black"/>
                </a:solidFill>
                <a:latin typeface="Times New Roman" panose="02020603050405020304" pitchFamily="18" charset="0"/>
                <a:ea typeface="+mn-ea"/>
                <a:cs typeface="Times New Roman" panose="02020603050405020304" pitchFamily="18" charset="0"/>
              </a:rPr>
              <a:t> distributed its PCs directly to end consumers, whereas companies such as </a:t>
            </a:r>
            <a:r>
              <a:rPr lang="en-US" sz="2800" b="1" kern="1200" dirty="0">
                <a:solidFill>
                  <a:prstClr val="black"/>
                </a:solidFill>
                <a:latin typeface="Times New Roman" panose="02020603050405020304" pitchFamily="18" charset="0"/>
                <a:ea typeface="+mn-ea"/>
                <a:cs typeface="Times New Roman" panose="02020603050405020304" pitchFamily="18" charset="0"/>
              </a:rPr>
              <a:t>HP</a:t>
            </a:r>
            <a:r>
              <a:rPr lang="en-US" sz="2800" kern="1200" dirty="0">
                <a:solidFill>
                  <a:prstClr val="black"/>
                </a:solidFill>
                <a:latin typeface="Times New Roman" panose="02020603050405020304" pitchFamily="18" charset="0"/>
                <a:ea typeface="+mn-ea"/>
                <a:cs typeface="Times New Roman" panose="02020603050405020304" pitchFamily="18" charset="0"/>
              </a:rPr>
              <a:t> distributed through resellers. </a:t>
            </a:r>
          </a:p>
          <a:p>
            <a:pPr marL="342900" lvl="0" indent="-342900" defTabSz="457200" fontAlgn="base">
              <a:spcBef>
                <a:spcPct val="0"/>
              </a:spcBef>
              <a:spcAft>
                <a:spcPts val="600"/>
              </a:spcAft>
              <a:buClrTx/>
              <a:buSzPct val="150000"/>
              <a:buFont typeface="Arial" panose="020B0604020202020204" pitchFamily="34" charset="0"/>
              <a:buChar char="•"/>
            </a:pPr>
            <a:r>
              <a:rPr lang="en-US" sz="2800" kern="1200" dirty="0">
                <a:solidFill>
                  <a:prstClr val="black"/>
                </a:solidFill>
                <a:latin typeface="Times New Roman" panose="02020603050405020304" pitchFamily="18" charset="0"/>
                <a:ea typeface="+mn-ea"/>
                <a:cs typeface="Times New Roman" panose="02020603050405020304" pitchFamily="18" charset="0"/>
              </a:rPr>
              <a:t>Dell customers waited several days to get a PC, whereas customers could walk away with an </a:t>
            </a:r>
            <a:r>
              <a:rPr lang="en-US" sz="2800" b="1" kern="1200" dirty="0">
                <a:solidFill>
                  <a:prstClr val="black"/>
                </a:solidFill>
                <a:latin typeface="Times New Roman" panose="02020603050405020304" pitchFamily="18" charset="0"/>
                <a:ea typeface="+mn-ea"/>
                <a:cs typeface="Times New Roman" panose="02020603050405020304" pitchFamily="18" charset="0"/>
              </a:rPr>
              <a:t>HP</a:t>
            </a:r>
            <a:r>
              <a:rPr lang="en-US" sz="2800" kern="1200" dirty="0">
                <a:solidFill>
                  <a:prstClr val="black"/>
                </a:solidFill>
                <a:latin typeface="Times New Roman" panose="02020603050405020304" pitchFamily="18" charset="0"/>
                <a:ea typeface="+mn-ea"/>
                <a:cs typeface="Times New Roman" panose="02020603050405020304" pitchFamily="18" charset="0"/>
              </a:rPr>
              <a:t> computer from a reseller.</a:t>
            </a:r>
          </a:p>
          <a:p>
            <a:pPr marL="342900" lvl="0" indent="-342900" defTabSz="457200" fontAlgn="base">
              <a:spcBef>
                <a:spcPct val="0"/>
              </a:spcBef>
              <a:spcAft>
                <a:spcPts val="600"/>
              </a:spcAft>
              <a:buClrTx/>
              <a:buSzPct val="150000"/>
              <a:buFont typeface="Arial" panose="020B0604020202020204" pitchFamily="34" charset="0"/>
              <a:buChar char="•"/>
            </a:pPr>
            <a:r>
              <a:rPr lang="en-US" sz="2800" kern="1200" dirty="0">
                <a:solidFill>
                  <a:prstClr val="black"/>
                </a:solidFill>
                <a:latin typeface="Times New Roman" panose="02020603050405020304" pitchFamily="18" charset="0"/>
                <a:ea typeface="+mn-ea"/>
                <a:cs typeface="Times New Roman" panose="02020603050405020304" pitchFamily="18" charset="0"/>
              </a:rPr>
              <a:t>Starting in June 2007, Dell also started selling its PCs through retailers such as Walmart. </a:t>
            </a:r>
          </a:p>
          <a:p>
            <a:pPr marL="342900" lvl="0" indent="-342900" defTabSz="457200" fontAlgn="base">
              <a:spcBef>
                <a:spcPct val="0"/>
              </a:spcBef>
              <a:spcAft>
                <a:spcPts val="600"/>
              </a:spcAft>
              <a:buClrTx/>
              <a:buSzPct val="150000"/>
              <a:buFont typeface="Arial" panose="020B0604020202020204" pitchFamily="34" charset="0"/>
              <a:buChar char="•"/>
            </a:pPr>
            <a:r>
              <a:rPr lang="en-US" sz="2800" kern="1200" dirty="0">
                <a:solidFill>
                  <a:prstClr val="black"/>
                </a:solidFill>
                <a:latin typeface="Times New Roman" panose="02020603050405020304" pitchFamily="18" charset="0"/>
                <a:ea typeface="+mn-ea"/>
                <a:cs typeface="Times New Roman" panose="02020603050405020304" pitchFamily="18" charset="0"/>
              </a:rPr>
              <a:t>In the late 1990s, </a:t>
            </a:r>
            <a:r>
              <a:rPr lang="en-US" sz="2800" b="1" kern="1200" dirty="0">
                <a:solidFill>
                  <a:prstClr val="black"/>
                </a:solidFill>
                <a:latin typeface="Times New Roman" panose="02020603050405020304" pitchFamily="18" charset="0"/>
                <a:ea typeface="+mn-ea"/>
                <a:cs typeface="Times New Roman" panose="02020603050405020304" pitchFamily="18" charset="0"/>
              </a:rPr>
              <a:t>Gateway</a:t>
            </a:r>
            <a:r>
              <a:rPr lang="en-US" sz="2800" kern="1200" dirty="0">
                <a:solidFill>
                  <a:prstClr val="black"/>
                </a:solidFill>
                <a:latin typeface="Times New Roman" panose="02020603050405020304" pitchFamily="18" charset="0"/>
                <a:ea typeface="+mn-ea"/>
                <a:cs typeface="Times New Roman" panose="02020603050405020304" pitchFamily="18" charset="0"/>
              </a:rPr>
              <a:t> opened Gateway Country stores, wherein customers could examine the products and have salespeople help them configure a PC that suited their needs. Gateway, however, chose to sell no products at the stores; all PCs were shipped directly from the factory to the customer.</a:t>
            </a:r>
          </a:p>
        </p:txBody>
      </p:sp>
      <p:pic>
        <p:nvPicPr>
          <p:cNvPr id="152" name="Google Shape;152;p23"/>
          <p:cNvPicPr preferRelativeResize="0"/>
          <p:nvPr/>
        </p:nvPicPr>
        <p:blipFill rotWithShape="1">
          <a:blip r:embed="rId3">
            <a:alphaModFix/>
          </a:blip>
          <a:srcRect/>
          <a:stretch/>
        </p:blipFill>
        <p:spPr>
          <a:xfrm>
            <a:off x="10959737" y="23585"/>
            <a:ext cx="1232263" cy="1122729"/>
          </a:xfrm>
          <a:prstGeom prst="rect">
            <a:avLst/>
          </a:prstGeom>
          <a:noFill/>
          <a:ln>
            <a:noFill/>
          </a:ln>
        </p:spPr>
      </p:pic>
      <p:sp>
        <p:nvSpPr>
          <p:cNvPr id="153" name="Google Shape;153;p23"/>
          <p:cNvSpPr/>
          <p:nvPr/>
        </p:nvSpPr>
        <p:spPr>
          <a:xfrm flipH="1">
            <a:off x="287375" y="189801"/>
            <a:ext cx="10515607" cy="956513"/>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The Role of Distribution</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in the Supply Chain</a:t>
            </a:r>
          </a:p>
        </p:txBody>
      </p:sp>
      <p:sp>
        <p:nvSpPr>
          <p:cNvPr id="154" name="Google Shape;154;p23"/>
          <p:cNvSpPr txBox="1"/>
          <p:nvPr/>
        </p:nvSpPr>
        <p:spPr>
          <a:xfrm>
            <a:off x="4713824" y="6457800"/>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846145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91440" y="841497"/>
            <a:ext cx="3648746" cy="588587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78" y="1139401"/>
            <a:ext cx="10202091" cy="5370661"/>
          </a:xfrm>
          <a:prstGeom prst="rect">
            <a:avLst/>
          </a:prstGeom>
          <a:solidFill>
            <a:srgbClr val="DDEAF6"/>
          </a:solidFill>
          <a:ln>
            <a:noFill/>
          </a:ln>
        </p:spPr>
        <p:txBody>
          <a:bodyPr spcFirstLastPara="1" wrap="square" lIns="91425" tIns="45700" rIns="91425" bIns="45700" anchor="t" anchorCtr="0">
            <a:spAutoFit/>
          </a:bodyPr>
          <a:lstStyle/>
          <a:p>
            <a:pPr marL="342900" lvl="0" indent="-342900" defTabSz="457200">
              <a:spcAft>
                <a:spcPts val="600"/>
              </a:spcAft>
              <a:buClrTx/>
              <a:buSzPct val="150000"/>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Distribution network performance evaluated along two dimensions</a:t>
            </a:r>
          </a:p>
          <a:p>
            <a:pPr marL="971550" lvl="1" indent="-514350" defTabSz="457200">
              <a:spcAft>
                <a:spcPts val="600"/>
              </a:spcAft>
              <a:buClrTx/>
              <a:buFont typeface="+mj-lt"/>
              <a:buAutoNum type="arabicPeriod"/>
              <a:defRPr/>
            </a:pPr>
            <a:r>
              <a:rPr lang="en-US" sz="2800" kern="1200" dirty="0">
                <a:solidFill>
                  <a:prstClr val="black"/>
                </a:solidFill>
                <a:latin typeface="Times New Roman" panose="02020603050405020304" pitchFamily="18" charset="0"/>
                <a:ea typeface="+mn-ea"/>
                <a:cs typeface="Times New Roman" panose="02020603050405020304" pitchFamily="18" charset="0"/>
              </a:rPr>
              <a:t>Customer needs that are met</a:t>
            </a:r>
          </a:p>
          <a:p>
            <a:pPr marL="971550" lvl="1" indent="-514350" defTabSz="457200">
              <a:spcAft>
                <a:spcPts val="600"/>
              </a:spcAft>
              <a:buClrTx/>
              <a:buFont typeface="+mj-lt"/>
              <a:buAutoNum type="arabicPeriod"/>
              <a:defRPr/>
            </a:pPr>
            <a:r>
              <a:rPr lang="en-US" sz="2800" kern="1200" dirty="0">
                <a:solidFill>
                  <a:prstClr val="black"/>
                </a:solidFill>
                <a:latin typeface="Times New Roman" panose="02020603050405020304" pitchFamily="18" charset="0"/>
                <a:ea typeface="+mn-ea"/>
                <a:cs typeface="Times New Roman" panose="02020603050405020304" pitchFamily="18" charset="0"/>
              </a:rPr>
              <a:t>Cost of meeting customer needs</a:t>
            </a:r>
          </a:p>
          <a:p>
            <a:pPr marL="342900" lvl="0" indent="-342900" defTabSz="457200">
              <a:spcAft>
                <a:spcPts val="600"/>
              </a:spcAft>
              <a:buClrTx/>
              <a:buSzPct val="150000"/>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Evaluate the impact on customer service and cost for different distribution network options</a:t>
            </a:r>
          </a:p>
          <a:p>
            <a:pPr marL="342900" lvl="0" indent="-342900" defTabSz="457200">
              <a:spcAft>
                <a:spcPts val="600"/>
              </a:spcAft>
              <a:buClrTx/>
              <a:buSzPct val="150000"/>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Profitability of the delivery network determined by revenue from met customer needs and network costs</a:t>
            </a:r>
          </a:p>
          <a:p>
            <a:pPr marL="342900" lvl="0" indent="-342900" defTabSz="457200">
              <a:spcAft>
                <a:spcPts val="600"/>
              </a:spcAft>
              <a:buClrTx/>
              <a:buSzPct val="150000"/>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Inbound transportation costs are costs incurred in bringing material into a facility</a:t>
            </a:r>
          </a:p>
          <a:p>
            <a:pPr marL="342900" lvl="0" indent="-342900" defTabSz="457200">
              <a:spcAft>
                <a:spcPts val="600"/>
              </a:spcAft>
              <a:buClrTx/>
              <a:buSzPct val="150000"/>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Outbound transportation costs are costs incurred in sending material out of a facility </a:t>
            </a:r>
          </a:p>
        </p:txBody>
      </p:sp>
      <p:pic>
        <p:nvPicPr>
          <p:cNvPr id="152" name="Google Shape;152;p23"/>
          <p:cNvPicPr preferRelativeResize="0"/>
          <p:nvPr/>
        </p:nvPicPr>
        <p:blipFill rotWithShape="1">
          <a:blip r:embed="rId3">
            <a:alphaModFix/>
          </a:blip>
          <a:srcRect/>
          <a:stretch/>
        </p:blipFill>
        <p:spPr>
          <a:xfrm>
            <a:off x="10489473" y="23585"/>
            <a:ext cx="1702527" cy="1017389"/>
          </a:xfrm>
          <a:prstGeom prst="rect">
            <a:avLst/>
          </a:prstGeom>
          <a:noFill/>
          <a:ln>
            <a:noFill/>
          </a:ln>
        </p:spPr>
      </p:pic>
      <p:sp>
        <p:nvSpPr>
          <p:cNvPr id="153" name="Google Shape;153;p23"/>
          <p:cNvSpPr/>
          <p:nvPr/>
        </p:nvSpPr>
        <p:spPr>
          <a:xfrm flipH="1">
            <a:off x="287378" y="173659"/>
            <a:ext cx="10202091" cy="902359"/>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Factors Influencing</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Distribution Network Design</a:t>
            </a:r>
          </a:p>
        </p:txBody>
      </p:sp>
      <p:sp>
        <p:nvSpPr>
          <p:cNvPr id="154" name="Google Shape;154;p23"/>
          <p:cNvSpPr txBox="1"/>
          <p:nvPr/>
        </p:nvSpPr>
        <p:spPr>
          <a:xfrm>
            <a:off x="4080273" y="6457800"/>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871051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91440" y="841497"/>
            <a:ext cx="3648746" cy="588587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76" y="1342792"/>
            <a:ext cx="10202091" cy="4724330"/>
          </a:xfrm>
          <a:prstGeom prst="rect">
            <a:avLst/>
          </a:prstGeom>
          <a:solidFill>
            <a:srgbClr val="DDEAF6"/>
          </a:solidFill>
          <a:ln>
            <a:noFill/>
          </a:ln>
        </p:spPr>
        <p:txBody>
          <a:bodyPr spcFirstLastPara="1" wrap="square" lIns="91425" tIns="45700" rIns="91425" bIns="45700" anchor="t" anchorCtr="0">
            <a:spAutoFit/>
          </a:bodyPr>
          <a:lstStyle/>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Elements of customer service influenced by network structure:</a:t>
            </a:r>
          </a:p>
          <a:p>
            <a:pPr marL="342900" lvl="0" indent="-342900" defTabSz="457200" fontAlgn="base">
              <a:spcBef>
                <a:spcPct val="0"/>
              </a:spcBef>
              <a:spcAft>
                <a:spcPts val="600"/>
              </a:spcAft>
              <a:buClrTx/>
              <a:buSzPct val="150000"/>
              <a:buFont typeface="Arial" panose="020B0604020202020204" pitchFamily="34" charset="0"/>
              <a:buChar char="•"/>
            </a:pPr>
            <a:endParaRPr lang="en-US" altLang="en-US" sz="32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Response time</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Product variety</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Product availability</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Customer experience</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Order visibility</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Returnability</a:t>
            </a:r>
          </a:p>
          <a:p>
            <a:pPr marL="742950" lvl="1" indent="-285750" defTabSz="457200" fontAlgn="base">
              <a:spcBef>
                <a:spcPct val="0"/>
              </a:spcBef>
              <a:spcAft>
                <a:spcPts val="600"/>
              </a:spcAft>
              <a:buClrTx/>
              <a:buFont typeface="Arial" panose="020B0604020202020204" pitchFamily="34" charset="0"/>
              <a:buChar char="–"/>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52" name="Google Shape;152;p23"/>
          <p:cNvPicPr preferRelativeResize="0"/>
          <p:nvPr/>
        </p:nvPicPr>
        <p:blipFill rotWithShape="1">
          <a:blip r:embed="rId3">
            <a:alphaModFix/>
          </a:blip>
          <a:srcRect/>
          <a:stretch/>
        </p:blipFill>
        <p:spPr>
          <a:xfrm>
            <a:off x="10489473" y="98715"/>
            <a:ext cx="1702527" cy="920188"/>
          </a:xfrm>
          <a:prstGeom prst="rect">
            <a:avLst/>
          </a:prstGeom>
          <a:noFill/>
          <a:ln>
            <a:noFill/>
          </a:ln>
        </p:spPr>
      </p:pic>
      <p:sp>
        <p:nvSpPr>
          <p:cNvPr id="153" name="Google Shape;153;p23"/>
          <p:cNvSpPr/>
          <p:nvPr/>
        </p:nvSpPr>
        <p:spPr>
          <a:xfrm flipH="1">
            <a:off x="287376" y="98715"/>
            <a:ext cx="10202091" cy="105081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Factors Influencing</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Distribution Network Design</a:t>
            </a:r>
          </a:p>
        </p:txBody>
      </p:sp>
      <p:sp>
        <p:nvSpPr>
          <p:cNvPr id="154" name="Google Shape;154;p23"/>
          <p:cNvSpPr txBox="1"/>
          <p:nvPr/>
        </p:nvSpPr>
        <p:spPr>
          <a:xfrm>
            <a:off x="4713824" y="6457800"/>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6486614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91440" y="841497"/>
            <a:ext cx="3648746" cy="588587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73" y="1421229"/>
            <a:ext cx="10202091" cy="4955162"/>
          </a:xfrm>
          <a:prstGeom prst="rect">
            <a:avLst/>
          </a:prstGeom>
          <a:solidFill>
            <a:srgbClr val="DDEAF6"/>
          </a:solidFill>
          <a:ln>
            <a:noFill/>
          </a:ln>
        </p:spPr>
        <p:txBody>
          <a:bodyPr spcFirstLastPara="1" wrap="square" lIns="91425" tIns="45700" rIns="91425" bIns="45700" anchor="t" anchorCtr="0">
            <a:spAutoFit/>
          </a:bodyPr>
          <a:lstStyle/>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Supply chain costs affected by network structure:</a:t>
            </a:r>
          </a:p>
          <a:p>
            <a:pPr marL="914400" lvl="1" indent="-457200" defTabSz="457200" fontAlgn="base">
              <a:spcBef>
                <a:spcPct val="0"/>
              </a:spcBef>
              <a:spcAft>
                <a:spcPts val="600"/>
              </a:spcAft>
              <a:buClrTx/>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Inventories</a:t>
            </a:r>
          </a:p>
          <a:p>
            <a:pPr marL="914400" lvl="1" indent="-457200" defTabSz="457200" fontAlgn="base">
              <a:spcBef>
                <a:spcPct val="0"/>
              </a:spcBef>
              <a:spcAft>
                <a:spcPts val="600"/>
              </a:spcAft>
              <a:buClrTx/>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Transportation</a:t>
            </a:r>
          </a:p>
          <a:p>
            <a:pPr marL="914400" lvl="1" indent="-457200" defTabSz="457200" fontAlgn="base">
              <a:spcBef>
                <a:spcPct val="0"/>
              </a:spcBef>
              <a:spcAft>
                <a:spcPts val="600"/>
              </a:spcAft>
              <a:buClrTx/>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Facilities and handling</a:t>
            </a:r>
          </a:p>
          <a:p>
            <a:pPr marL="914400" lvl="1" indent="-457200" defTabSz="457200" fontAlgn="base">
              <a:spcBef>
                <a:spcPct val="0"/>
              </a:spcBef>
              <a:spcAft>
                <a:spcPts val="600"/>
              </a:spcAft>
              <a:buClrTx/>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Information</a:t>
            </a:r>
          </a:p>
          <a:p>
            <a:pPr marL="457200" lvl="1" defTabSz="457200" fontAlgn="base">
              <a:spcBef>
                <a:spcPct val="0"/>
              </a:spcBef>
              <a:spcAft>
                <a:spcPts val="600"/>
              </a:spcAft>
              <a:buClrTx/>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914400" lvl="1" indent="-457200" defTabSz="457200" fontAlgn="base">
              <a:spcBef>
                <a:spcPct val="0"/>
              </a:spcBef>
              <a:spcAft>
                <a:spcPts val="600"/>
              </a:spcAft>
              <a:buClrTx/>
              <a:buFont typeface="Wingdings" panose="05000000000000000000" pitchFamily="2" charset="2"/>
              <a:buChar char="q"/>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The choice of the distribution network can be used to achieve supply chain objectives such as low cost and high responsiveness</a:t>
            </a:r>
          </a:p>
          <a:p>
            <a:pPr marL="914400" lvl="1" indent="-457200" defTabSz="457200" fontAlgn="base">
              <a:spcBef>
                <a:spcPct val="0"/>
              </a:spcBef>
              <a:spcAft>
                <a:spcPts val="600"/>
              </a:spcAft>
              <a:buClrTx/>
              <a:buFont typeface="Wingdings" panose="05000000000000000000" pitchFamily="2" charset="2"/>
              <a:buChar char="q"/>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Total logistics costs for a supply chain network are a sum of inventory, transportation, and facility costs</a:t>
            </a:r>
          </a:p>
        </p:txBody>
      </p:sp>
      <p:pic>
        <p:nvPicPr>
          <p:cNvPr id="152" name="Google Shape;152;p23"/>
          <p:cNvPicPr preferRelativeResize="0"/>
          <p:nvPr/>
        </p:nvPicPr>
        <p:blipFill rotWithShape="1">
          <a:blip r:embed="rId3">
            <a:alphaModFix/>
          </a:blip>
          <a:srcRect/>
          <a:stretch/>
        </p:blipFill>
        <p:spPr>
          <a:xfrm>
            <a:off x="10489473" y="98715"/>
            <a:ext cx="1702527" cy="920188"/>
          </a:xfrm>
          <a:prstGeom prst="rect">
            <a:avLst/>
          </a:prstGeom>
          <a:noFill/>
          <a:ln>
            <a:noFill/>
          </a:ln>
        </p:spPr>
      </p:pic>
      <p:sp>
        <p:nvSpPr>
          <p:cNvPr id="153" name="Google Shape;153;p23"/>
          <p:cNvSpPr/>
          <p:nvPr/>
        </p:nvSpPr>
        <p:spPr>
          <a:xfrm flipH="1">
            <a:off x="287373" y="154887"/>
            <a:ext cx="10202091" cy="1020770"/>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Factors Influencing</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Distribution Network Design</a:t>
            </a:r>
          </a:p>
        </p:txBody>
      </p:sp>
      <p:sp>
        <p:nvSpPr>
          <p:cNvPr id="154" name="Google Shape;154;p23"/>
          <p:cNvSpPr txBox="1"/>
          <p:nvPr/>
        </p:nvSpPr>
        <p:spPr>
          <a:xfrm>
            <a:off x="4713824" y="6457800"/>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40172096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91440" y="841497"/>
            <a:ext cx="3648746" cy="588587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77" y="1394916"/>
            <a:ext cx="10202091" cy="5062884"/>
          </a:xfrm>
          <a:prstGeom prst="rect">
            <a:avLst/>
          </a:prstGeom>
          <a:solidFill>
            <a:srgbClr val="DDEAF6"/>
          </a:solidFill>
          <a:ln>
            <a:noFill/>
          </a:ln>
        </p:spPr>
        <p:txBody>
          <a:bodyPr spcFirstLastPara="1" wrap="square" lIns="91425" tIns="45700" rIns="91425" bIns="45700" anchor="t" anchorCtr="0">
            <a:spAutoFit/>
          </a:bodyPr>
          <a:lstStyle/>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Distribution network choices from the manufacturer to the end consumer</a:t>
            </a:r>
          </a:p>
          <a:p>
            <a:pPr lvl="0" defTabSz="457200" fontAlgn="base">
              <a:spcBef>
                <a:spcPct val="0"/>
              </a:spcBef>
              <a:spcAft>
                <a:spcPts val="600"/>
              </a:spcAft>
              <a:buClrTx/>
              <a:buSzPct val="150000"/>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Two key decisions</a:t>
            </a:r>
          </a:p>
          <a:p>
            <a:pPr lvl="0" defTabSz="457200" fontAlgn="base">
              <a:spcBef>
                <a:spcPct val="0"/>
              </a:spcBef>
              <a:spcAft>
                <a:spcPts val="600"/>
              </a:spcAft>
              <a:buClrTx/>
              <a:buSzPct val="150000"/>
            </a:pPr>
            <a:endParaRPr lang="en-US" altLang="en-US" sz="3200" kern="1200" dirty="0">
              <a:solidFill>
                <a:prstClr val="black"/>
              </a:solidFill>
              <a:latin typeface="Times New Roman" panose="02020603050405020304" pitchFamily="18" charset="0"/>
              <a:ea typeface="+mn-ea"/>
              <a:cs typeface="Times New Roman" panose="02020603050405020304" pitchFamily="18" charset="0"/>
            </a:endParaRPr>
          </a:p>
          <a:p>
            <a:pPr marL="914400" lvl="1" indent="-457200"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Will product be delivered to the customer location or picked up from a prearranged site?</a:t>
            </a:r>
          </a:p>
          <a:p>
            <a:pPr marL="914400" lvl="1" indent="-457200"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Will product flow through an intermediary (or intermediate location)?</a:t>
            </a:r>
          </a:p>
          <a:p>
            <a:pPr marL="914400" lvl="1" indent="-457200" defTabSz="457200" fontAlgn="base">
              <a:spcBef>
                <a:spcPct val="0"/>
              </a:spcBef>
              <a:spcAft>
                <a:spcPts val="600"/>
              </a:spcAft>
              <a:buClrTx/>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52" name="Google Shape;152;p23"/>
          <p:cNvPicPr preferRelativeResize="0"/>
          <p:nvPr/>
        </p:nvPicPr>
        <p:blipFill rotWithShape="1">
          <a:blip r:embed="rId3">
            <a:alphaModFix/>
          </a:blip>
          <a:srcRect/>
          <a:stretch/>
        </p:blipFill>
        <p:spPr>
          <a:xfrm>
            <a:off x="10489473" y="98715"/>
            <a:ext cx="1702527" cy="920188"/>
          </a:xfrm>
          <a:prstGeom prst="rect">
            <a:avLst/>
          </a:prstGeom>
          <a:noFill/>
          <a:ln>
            <a:noFill/>
          </a:ln>
        </p:spPr>
      </p:pic>
      <p:sp>
        <p:nvSpPr>
          <p:cNvPr id="153" name="Google Shape;153;p23"/>
          <p:cNvSpPr/>
          <p:nvPr/>
        </p:nvSpPr>
        <p:spPr>
          <a:xfrm flipH="1">
            <a:off x="287377" y="165503"/>
            <a:ext cx="10202091" cy="987461"/>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Design Options for a </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Distribution Network</a:t>
            </a:r>
          </a:p>
        </p:txBody>
      </p:sp>
      <p:sp>
        <p:nvSpPr>
          <p:cNvPr id="154" name="Google Shape;154;p23"/>
          <p:cNvSpPr txBox="1"/>
          <p:nvPr/>
        </p:nvSpPr>
        <p:spPr>
          <a:xfrm>
            <a:off x="4713824" y="6457800"/>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1715267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91440" y="841497"/>
            <a:ext cx="3648746" cy="588587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78" y="1152964"/>
            <a:ext cx="10437227" cy="5170606"/>
          </a:xfrm>
          <a:prstGeom prst="rect">
            <a:avLst/>
          </a:prstGeom>
          <a:solidFill>
            <a:srgbClr val="DDEAF6"/>
          </a:solidFill>
          <a:ln>
            <a:noFill/>
          </a:ln>
        </p:spPr>
        <p:txBody>
          <a:bodyPr spcFirstLastPara="1" wrap="square" lIns="91425" tIns="45700" rIns="91425" bIns="45700" anchor="t" anchorCtr="0">
            <a:spAutoFit/>
          </a:bodyPr>
          <a:lstStyle/>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One of six designs may be used</a:t>
            </a:r>
          </a:p>
          <a:p>
            <a:pPr lvl="0" defTabSz="457200" fontAlgn="base">
              <a:spcBef>
                <a:spcPct val="0"/>
              </a:spcBef>
              <a:spcAft>
                <a:spcPts val="600"/>
              </a:spcAft>
              <a:buClrTx/>
              <a:buSzPct val="150000"/>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971550" lvl="1" indent="-514350"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 storage with direct shipping</a:t>
            </a:r>
          </a:p>
          <a:p>
            <a:pPr marL="971550" lvl="1" indent="-514350"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 storage with direct shipping and in-transit merge</a:t>
            </a:r>
          </a:p>
          <a:p>
            <a:pPr marL="971550" lvl="1" indent="-514350"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Distributor storage with carrier delivery</a:t>
            </a:r>
          </a:p>
          <a:p>
            <a:pPr marL="971550" lvl="1" indent="-514350"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Distributor storage with last-mile delivery</a:t>
            </a:r>
          </a:p>
          <a:p>
            <a:pPr marL="971550" lvl="1" indent="-514350"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Manufacturer/distributor storage with customer pickup</a:t>
            </a:r>
          </a:p>
          <a:p>
            <a:pPr marL="971550" lvl="1" indent="-514350"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Retail storage with customer pickup</a:t>
            </a:r>
          </a:p>
          <a:p>
            <a:pPr marL="971550" lvl="1" indent="-514350" defTabSz="457200" fontAlgn="base">
              <a:spcBef>
                <a:spcPct val="0"/>
              </a:spcBef>
              <a:spcAft>
                <a:spcPts val="600"/>
              </a:spcAft>
              <a:buClrTx/>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971550" lvl="1" indent="-514350" defTabSz="457200" fontAlgn="base">
              <a:spcBef>
                <a:spcPct val="0"/>
              </a:spcBef>
              <a:spcAft>
                <a:spcPts val="600"/>
              </a:spcAft>
              <a:buClrTx/>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52" name="Google Shape;152;p23"/>
          <p:cNvPicPr preferRelativeResize="0"/>
          <p:nvPr/>
        </p:nvPicPr>
        <p:blipFill rotWithShape="1">
          <a:blip r:embed="rId3">
            <a:alphaModFix/>
          </a:blip>
          <a:srcRect/>
          <a:stretch/>
        </p:blipFill>
        <p:spPr>
          <a:xfrm>
            <a:off x="10894423" y="98715"/>
            <a:ext cx="1297577" cy="920188"/>
          </a:xfrm>
          <a:prstGeom prst="rect">
            <a:avLst/>
          </a:prstGeom>
          <a:noFill/>
          <a:ln>
            <a:noFill/>
          </a:ln>
        </p:spPr>
      </p:pic>
      <p:sp>
        <p:nvSpPr>
          <p:cNvPr id="153" name="Google Shape;153;p23"/>
          <p:cNvSpPr/>
          <p:nvPr/>
        </p:nvSpPr>
        <p:spPr>
          <a:xfrm flipH="1">
            <a:off x="287377" y="165503"/>
            <a:ext cx="10437228" cy="853399"/>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Design Options for a </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Distribution Network</a:t>
            </a:r>
          </a:p>
        </p:txBody>
      </p:sp>
      <p:sp>
        <p:nvSpPr>
          <p:cNvPr id="154" name="Google Shape;154;p23"/>
          <p:cNvSpPr txBox="1"/>
          <p:nvPr/>
        </p:nvSpPr>
        <p:spPr>
          <a:xfrm>
            <a:off x="4713824" y="6457800"/>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437347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91440" y="841497"/>
            <a:ext cx="3648746" cy="588587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77" y="1018903"/>
            <a:ext cx="10202091" cy="5262939"/>
          </a:xfrm>
          <a:prstGeom prst="rect">
            <a:avLst/>
          </a:prstGeom>
          <a:solidFill>
            <a:srgbClr val="DDEAF6"/>
          </a:solidFill>
          <a:ln>
            <a:noFill/>
          </a:ln>
        </p:spPr>
        <p:txBody>
          <a:bodyPr spcFirstLastPara="1" wrap="square" lIns="91425" tIns="45700" rIns="91425" bIns="45700" anchor="t" anchorCtr="0">
            <a:spAutoFit/>
          </a:bodyPr>
          <a:lstStyle/>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52" name="Google Shape;152;p23"/>
          <p:cNvPicPr preferRelativeResize="0"/>
          <p:nvPr/>
        </p:nvPicPr>
        <p:blipFill rotWithShape="1">
          <a:blip r:embed="rId3">
            <a:alphaModFix/>
          </a:blip>
          <a:srcRect/>
          <a:stretch/>
        </p:blipFill>
        <p:spPr>
          <a:xfrm>
            <a:off x="10489473" y="98715"/>
            <a:ext cx="1702527" cy="920188"/>
          </a:xfrm>
          <a:prstGeom prst="rect">
            <a:avLst/>
          </a:prstGeom>
          <a:noFill/>
          <a:ln>
            <a:noFill/>
          </a:ln>
        </p:spPr>
      </p:pic>
      <p:sp>
        <p:nvSpPr>
          <p:cNvPr id="153" name="Google Shape;153;p23"/>
          <p:cNvSpPr/>
          <p:nvPr/>
        </p:nvSpPr>
        <p:spPr>
          <a:xfrm flipH="1">
            <a:off x="287377" y="165504"/>
            <a:ext cx="10202091" cy="675994"/>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Manufacturer Storage with Direct Shipping Network</a:t>
            </a:r>
          </a:p>
        </p:txBody>
      </p:sp>
      <p:sp>
        <p:nvSpPr>
          <p:cNvPr id="154" name="Google Shape;154;p23"/>
          <p:cNvSpPr txBox="1"/>
          <p:nvPr/>
        </p:nvSpPr>
        <p:spPr>
          <a:xfrm>
            <a:off x="4713824" y="6457800"/>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pic>
        <p:nvPicPr>
          <p:cNvPr id="2" name="Picture 1"/>
          <p:cNvPicPr>
            <a:picLocks noChangeAspect="1"/>
          </p:cNvPicPr>
          <p:nvPr/>
        </p:nvPicPr>
        <p:blipFill>
          <a:blip r:embed="rId4"/>
          <a:stretch>
            <a:fillRect/>
          </a:stretch>
        </p:blipFill>
        <p:spPr>
          <a:xfrm>
            <a:off x="535577" y="1306286"/>
            <a:ext cx="9483634" cy="4454433"/>
          </a:xfrm>
          <a:prstGeom prst="rect">
            <a:avLst/>
          </a:prstGeom>
        </p:spPr>
      </p:pic>
    </p:spTree>
    <p:extLst>
      <p:ext uri="{BB962C8B-B14F-4D97-AF65-F5344CB8AC3E}">
        <p14:creationId xmlns:p14="http://schemas.microsoft.com/office/powerpoint/2010/main" val="14195400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91440" y="841497"/>
            <a:ext cx="3648746" cy="588587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77" y="1018903"/>
            <a:ext cx="10202091" cy="5262939"/>
          </a:xfrm>
          <a:prstGeom prst="rect">
            <a:avLst/>
          </a:prstGeom>
          <a:solidFill>
            <a:srgbClr val="DDEAF6"/>
          </a:solidFill>
          <a:ln>
            <a:noFill/>
          </a:ln>
        </p:spPr>
        <p:txBody>
          <a:bodyPr spcFirstLastPara="1" wrap="square" lIns="91425" tIns="45700" rIns="91425" bIns="45700" anchor="t" anchorCtr="0">
            <a:spAutoFit/>
          </a:bodyPr>
          <a:lstStyle/>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a:p>
            <a:pPr lvl="0" defTabSz="457200">
              <a:buClrTx/>
            </a:pPr>
            <a:endParaRPr lang="en-US" sz="2400"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52" name="Google Shape;152;p23"/>
          <p:cNvPicPr preferRelativeResize="0"/>
          <p:nvPr/>
        </p:nvPicPr>
        <p:blipFill rotWithShape="1">
          <a:blip r:embed="rId3">
            <a:alphaModFix/>
          </a:blip>
          <a:srcRect/>
          <a:stretch/>
        </p:blipFill>
        <p:spPr>
          <a:xfrm>
            <a:off x="10685403" y="98715"/>
            <a:ext cx="1506597" cy="920188"/>
          </a:xfrm>
          <a:prstGeom prst="rect">
            <a:avLst/>
          </a:prstGeom>
          <a:noFill/>
          <a:ln>
            <a:noFill/>
          </a:ln>
        </p:spPr>
      </p:pic>
      <p:sp>
        <p:nvSpPr>
          <p:cNvPr id="153" name="Google Shape;153;p23"/>
          <p:cNvSpPr/>
          <p:nvPr/>
        </p:nvSpPr>
        <p:spPr>
          <a:xfrm flipH="1">
            <a:off x="287376" y="165504"/>
            <a:ext cx="10202091" cy="675993"/>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Manufacturer Storage with Direct Shipping Network</a:t>
            </a:r>
          </a:p>
        </p:txBody>
      </p:sp>
      <p:sp>
        <p:nvSpPr>
          <p:cNvPr id="154" name="Google Shape;154;p23"/>
          <p:cNvSpPr txBox="1"/>
          <p:nvPr/>
        </p:nvSpPr>
        <p:spPr>
          <a:xfrm>
            <a:off x="4713824" y="6457800"/>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pic>
        <p:nvPicPr>
          <p:cNvPr id="3" name="Picture 2"/>
          <p:cNvPicPr>
            <a:picLocks noChangeAspect="1"/>
          </p:cNvPicPr>
          <p:nvPr/>
        </p:nvPicPr>
        <p:blipFill>
          <a:blip r:embed="rId4"/>
          <a:stretch>
            <a:fillRect/>
          </a:stretch>
        </p:blipFill>
        <p:spPr>
          <a:xfrm>
            <a:off x="493808" y="1243295"/>
            <a:ext cx="9789227" cy="5038547"/>
          </a:xfrm>
          <a:prstGeom prst="rect">
            <a:avLst/>
          </a:prstGeom>
        </p:spPr>
      </p:pic>
    </p:spTree>
    <p:extLst>
      <p:ext uri="{BB962C8B-B14F-4D97-AF65-F5344CB8AC3E}">
        <p14:creationId xmlns:p14="http://schemas.microsoft.com/office/powerpoint/2010/main" val="7925112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33164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180" name="Google Shape;180;p26"/>
          <p:cNvSpPr txBox="1"/>
          <p:nvPr/>
        </p:nvSpPr>
        <p:spPr>
          <a:xfrm>
            <a:off x="365752" y="1256746"/>
            <a:ext cx="10293539" cy="5004407"/>
          </a:xfrm>
          <a:prstGeom prst="rect">
            <a:avLst/>
          </a:prstGeom>
          <a:solidFill>
            <a:srgbClr val="DDEAF6"/>
          </a:solidFill>
          <a:ln>
            <a:noFill/>
          </a:ln>
        </p:spPr>
        <p:txBody>
          <a:bodyPr spcFirstLastPara="1" wrap="square" lIns="91425" tIns="45700" rIns="91425" bIns="45700" anchor="t" anchorCtr="0">
            <a:spAutoFit/>
          </a:bodyPr>
          <a:lstStyle/>
          <a:p>
            <a:pPr marL="742950" lvl="1" indent="-285750" defTabSz="457200">
              <a:lnSpc>
                <a:spcPct val="90000"/>
              </a:lnSpc>
              <a:spcAft>
                <a:spcPts val="600"/>
              </a:spcAft>
              <a:buClrTx/>
              <a:buFont typeface="Arial"/>
              <a:buChar cha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sym typeface="Arial"/>
            </a:endParaRPr>
          </a:p>
          <a:p>
            <a:pPr marL="457200" lvl="1" defTabSz="457200">
              <a:lnSpc>
                <a:spcPct val="90000"/>
              </a:lnSpc>
              <a:spcAft>
                <a:spcPts val="600"/>
              </a:spcAft>
              <a:buClrTx/>
            </a:pPr>
            <a:endParaRPr lang="en-US" sz="2400" kern="1200" dirty="0">
              <a:solidFill>
                <a:schemeClr val="tx1"/>
              </a:solidFill>
              <a:latin typeface="Times New Roman" panose="02020603050405020304" pitchFamily="18" charset="0"/>
              <a:ea typeface="+mn-ea"/>
              <a:cs typeface="Times New Roman" panose="02020603050405020304" pitchFamily="18" charset="0"/>
            </a:endParaRPr>
          </a:p>
          <a:p>
            <a:pPr marL="457200" lvl="1" defTabSz="457200">
              <a:lnSpc>
                <a:spcPct val="90000"/>
              </a:lnSpc>
              <a:spcAft>
                <a:spcPts val="600"/>
              </a:spcAft>
              <a:buClrTx/>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sym typeface="Arial"/>
            </a:endParaRPr>
          </a:p>
          <a:p>
            <a:pPr marL="457200" lvl="1" defTabSz="457200">
              <a:lnSpc>
                <a:spcPct val="90000"/>
              </a:lnSpc>
              <a:spcAft>
                <a:spcPts val="600"/>
              </a:spcAft>
              <a:buClrTx/>
            </a:pPr>
            <a:endParaRPr lang="en-US" sz="2400" kern="1200" dirty="0">
              <a:solidFill>
                <a:schemeClr val="tx1"/>
              </a:solidFill>
              <a:latin typeface="Times New Roman" panose="02020603050405020304" pitchFamily="18" charset="0"/>
              <a:ea typeface="+mn-ea"/>
              <a:cs typeface="Times New Roman" panose="02020603050405020304" pitchFamily="18" charset="0"/>
            </a:endParaRPr>
          </a:p>
          <a:p>
            <a:pPr marL="457200" lvl="1" defTabSz="457200">
              <a:lnSpc>
                <a:spcPct val="90000"/>
              </a:lnSpc>
              <a:spcAft>
                <a:spcPts val="600"/>
              </a:spcAft>
              <a:buClrTx/>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sym typeface="Arial"/>
            </a:endParaRPr>
          </a:p>
          <a:p>
            <a:pPr marL="457200" lvl="1" defTabSz="457200">
              <a:lnSpc>
                <a:spcPct val="90000"/>
              </a:lnSpc>
              <a:spcAft>
                <a:spcPts val="600"/>
              </a:spcAft>
              <a:buClrTx/>
            </a:pPr>
            <a:endParaRPr lang="en-US" sz="2400" kern="1200" dirty="0">
              <a:solidFill>
                <a:schemeClr val="tx1"/>
              </a:solidFill>
              <a:latin typeface="Times New Roman" panose="02020603050405020304" pitchFamily="18" charset="0"/>
              <a:ea typeface="+mn-ea"/>
              <a:cs typeface="Times New Roman" panose="02020603050405020304" pitchFamily="18" charset="0"/>
            </a:endParaRPr>
          </a:p>
          <a:p>
            <a:pPr marL="457200" lvl="1" defTabSz="457200">
              <a:lnSpc>
                <a:spcPct val="90000"/>
              </a:lnSpc>
              <a:spcAft>
                <a:spcPts val="600"/>
              </a:spcAft>
              <a:buClrTx/>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sym typeface="Arial"/>
            </a:endParaRPr>
          </a:p>
          <a:p>
            <a:pPr marL="457200" lvl="1" defTabSz="457200">
              <a:lnSpc>
                <a:spcPct val="90000"/>
              </a:lnSpc>
              <a:spcAft>
                <a:spcPts val="600"/>
              </a:spcAft>
              <a:buClrTx/>
            </a:pPr>
            <a:endParaRPr lang="en-US" sz="2400" kern="1200" dirty="0">
              <a:solidFill>
                <a:schemeClr val="tx1"/>
              </a:solidFill>
              <a:latin typeface="Times New Roman" panose="02020603050405020304" pitchFamily="18" charset="0"/>
              <a:ea typeface="+mn-ea"/>
              <a:cs typeface="Times New Roman" panose="02020603050405020304" pitchFamily="18" charset="0"/>
            </a:endParaRPr>
          </a:p>
          <a:p>
            <a:pPr marL="457200" lvl="1" defTabSz="457200">
              <a:lnSpc>
                <a:spcPct val="90000"/>
              </a:lnSpc>
              <a:spcAft>
                <a:spcPts val="600"/>
              </a:spcAft>
              <a:buClrTx/>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sym typeface="Arial"/>
            </a:endParaRPr>
          </a:p>
          <a:p>
            <a:pPr marL="457200" lvl="1" defTabSz="457200">
              <a:lnSpc>
                <a:spcPct val="90000"/>
              </a:lnSpc>
              <a:spcAft>
                <a:spcPts val="600"/>
              </a:spcAft>
              <a:buClrTx/>
            </a:pPr>
            <a:endParaRPr lang="en-US" sz="2400" kern="1200" dirty="0">
              <a:solidFill>
                <a:schemeClr val="tx1"/>
              </a:solidFill>
              <a:latin typeface="Times New Roman" panose="02020603050405020304" pitchFamily="18" charset="0"/>
              <a:ea typeface="+mn-ea"/>
              <a:cs typeface="Times New Roman" panose="02020603050405020304" pitchFamily="18" charset="0"/>
            </a:endParaRPr>
          </a:p>
          <a:p>
            <a:pPr marL="457200" lvl="1" defTabSz="457200">
              <a:lnSpc>
                <a:spcPct val="90000"/>
              </a:lnSpc>
              <a:spcAft>
                <a:spcPts val="600"/>
              </a:spcAft>
              <a:buClrTx/>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sym typeface="Arial"/>
            </a:endParaRPr>
          </a:p>
          <a:p>
            <a:pPr marL="457200" lvl="1" defTabSz="457200">
              <a:lnSpc>
                <a:spcPct val="90000"/>
              </a:lnSpc>
              <a:spcAft>
                <a:spcPts val="600"/>
              </a:spcAft>
              <a:buClrTx/>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181" name="Google Shape;181;p26"/>
          <p:cNvPicPr preferRelativeResize="0"/>
          <p:nvPr/>
        </p:nvPicPr>
        <p:blipFill rotWithShape="1">
          <a:blip r:embed="rId3">
            <a:alphaModFix/>
          </a:blip>
          <a:srcRect/>
          <a:stretch/>
        </p:blipFill>
        <p:spPr>
          <a:xfrm>
            <a:off x="10816047" y="0"/>
            <a:ext cx="1280160" cy="1212844"/>
          </a:xfrm>
          <a:prstGeom prst="rect">
            <a:avLst/>
          </a:prstGeom>
          <a:noFill/>
          <a:ln>
            <a:noFill/>
          </a:ln>
        </p:spPr>
      </p:pic>
      <p:sp>
        <p:nvSpPr>
          <p:cNvPr id="182" name="Google Shape;182;p26"/>
          <p:cNvSpPr/>
          <p:nvPr/>
        </p:nvSpPr>
        <p:spPr>
          <a:xfrm flipH="1">
            <a:off x="365752" y="298913"/>
            <a:ext cx="10293539" cy="771240"/>
          </a:xfrm>
          <a:prstGeom prst="rect">
            <a:avLst/>
          </a:prstGeom>
          <a:solidFill>
            <a:srgbClr val="DDEAF6"/>
          </a:solidFill>
          <a:ln>
            <a:noFill/>
          </a:ln>
        </p:spPr>
        <p:txBody>
          <a:bodyPr spcFirstLastPara="1" wrap="square" lIns="91425" tIns="45700" rIns="91425" bIns="45700" anchor="ctr" anchorCtr="0">
            <a:noAutofit/>
          </a:bodyPr>
          <a:lstStyle/>
          <a:p>
            <a:pPr lvl="0" algn="ctr">
              <a:defRPr/>
            </a:pPr>
            <a:r>
              <a:rPr lang="en-US" sz="2800" b="1" dirty="0">
                <a:latin typeface="Times New Roman" panose="02020603050405020304" pitchFamily="18" charset="0"/>
                <a:cs typeface="Times New Roman" panose="02020603050405020304" pitchFamily="18" charset="0"/>
              </a:rPr>
              <a:t>In-Transit Merge</a:t>
            </a:r>
            <a:endParaRPr kumimoji="0" sz="2800" b="1" i="0" u="none" strike="noStrike" kern="0" cap="none" spc="0" normalizeH="0" baseline="0" noProof="0" dirty="0">
              <a:ln>
                <a:noFill/>
              </a:ln>
              <a:solidFill>
                <a:srgbClr val="00000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FFFFFF"/>
                </a:solidFill>
                <a:effectLst/>
                <a:uLnTx/>
                <a:uFillTx/>
                <a:latin typeface="Calibri"/>
                <a:ea typeface="Calibri"/>
                <a:cs typeface="Calibri"/>
                <a:sym typeface="Calibri"/>
              </a:rPr>
              <a:t>www.midocean.ae</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graphicFrame>
        <p:nvGraphicFramePr>
          <p:cNvPr id="7" name="Table 6"/>
          <p:cNvGraphicFramePr>
            <a:graphicFrameLocks noGrp="1"/>
          </p:cNvGraphicFramePr>
          <p:nvPr>
            <p:extLst>
              <p:ext uri="{D42A27DB-BD31-4B8C-83A1-F6EECF244321}">
                <p14:modId xmlns:p14="http://schemas.microsoft.com/office/powerpoint/2010/main" val="3610057543"/>
              </p:ext>
            </p:extLst>
          </p:nvPr>
        </p:nvGraphicFramePr>
        <p:xfrm>
          <a:off x="365753" y="1256744"/>
          <a:ext cx="10293538" cy="4517038"/>
        </p:xfrm>
        <a:graphic>
          <a:graphicData uri="http://schemas.openxmlformats.org/drawingml/2006/table">
            <a:tbl>
              <a:tblPr firstRow="1" bandRow="1"/>
              <a:tblGrid>
                <a:gridCol w="3084708">
                  <a:extLst>
                    <a:ext uri="{9D8B030D-6E8A-4147-A177-3AD203B41FA5}">
                      <a16:colId xmlns:a16="http://schemas.microsoft.com/office/drawing/2014/main" val="20000"/>
                    </a:ext>
                  </a:extLst>
                </a:gridCol>
                <a:gridCol w="7208830">
                  <a:extLst>
                    <a:ext uri="{9D8B030D-6E8A-4147-A177-3AD203B41FA5}">
                      <a16:colId xmlns:a16="http://schemas.microsoft.com/office/drawing/2014/main" val="20001"/>
                    </a:ext>
                  </a:extLst>
                </a:gridCol>
              </a:tblGrid>
              <a:tr h="629282">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Cost Factor</a:t>
                      </a:r>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Performance</a:t>
                      </a:r>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629282">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kern="1200" dirty="0">
                          <a:solidFill>
                            <a:schemeClr val="tx1"/>
                          </a:solidFill>
                          <a:latin typeface="+mn-lt"/>
                          <a:ea typeface="+mn-ea"/>
                          <a:cs typeface="+mn-cs"/>
                        </a:rPr>
                        <a:t>Inventory</a:t>
                      </a:r>
                    </a:p>
                  </a:txBody>
                  <a:tcPr marT="45725" marB="45725">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kern="1200" dirty="0">
                          <a:solidFill>
                            <a:schemeClr val="tx1"/>
                          </a:solidFill>
                          <a:latin typeface="+mn-lt"/>
                          <a:ea typeface="+mn-ea"/>
                          <a:cs typeface="+mn-cs"/>
                        </a:rPr>
                        <a:t>Similar to drop-shipping. </a:t>
                      </a:r>
                    </a:p>
                  </a:txBody>
                  <a:tcPr marT="45725" marB="45725">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kern="1200" dirty="0">
                          <a:solidFill>
                            <a:schemeClr val="tx1"/>
                          </a:solidFill>
                          <a:latin typeface="+mn-lt"/>
                          <a:ea typeface="+mn-ea"/>
                          <a:cs typeface="+mn-cs"/>
                        </a:rPr>
                        <a:t>Transportation</a:t>
                      </a:r>
                      <a:endParaRPr lang="en-US" sz="2000" dirty="0"/>
                    </a:p>
                  </a:txBody>
                  <a:tcPr marT="45725" marB="45725">
                    <a:lnL>
                      <a:noFill/>
                    </a:lnL>
                    <a:lnR>
                      <a:noFill/>
                    </a:lnR>
                    <a:lnT>
                      <a:noFill/>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Somewhat lower transportation costs than drop-shipping.</a:t>
                      </a:r>
                    </a:p>
                  </a:txBody>
                  <a:tcPr marT="45725" marB="45725">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marT="45725" marB="45725">
                    <a:lnL>
                      <a:noFill/>
                    </a:lnL>
                    <a:lnR>
                      <a:noFill/>
                    </a:lnR>
                    <a:lnT>
                      <a:noFill/>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kern="1200" dirty="0">
                          <a:solidFill>
                            <a:schemeClr val="tx1"/>
                          </a:solidFill>
                          <a:latin typeface="+mn-lt"/>
                          <a:ea typeface="+mn-ea"/>
                          <a:cs typeface="+mn-cs"/>
                        </a:rPr>
                        <a:t>Handling costs higher than drop-shipping at carrier; receiving costs lower at customer.</a:t>
                      </a:r>
                      <a:endParaRPr lang="en-US" sz="2000" dirty="0"/>
                    </a:p>
                  </a:txBody>
                  <a:tcPr marT="45725" marB="45725">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kern="1200" dirty="0">
                          <a:solidFill>
                            <a:schemeClr val="tx1"/>
                          </a:solidFill>
                          <a:latin typeface="+mn-lt"/>
                          <a:ea typeface="+mn-ea"/>
                          <a:cs typeface="+mn-cs"/>
                        </a:rPr>
                        <a:t>Information</a:t>
                      </a:r>
                      <a:endParaRPr lang="en-US" sz="2000" dirty="0"/>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Investment is somewhat higher than for drop-shipping.</a:t>
                      </a:r>
                      <a:endParaRPr lang="en-US" sz="2000" dirty="0"/>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072060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strips(downRigh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7" y="1191766"/>
            <a:ext cx="10241278" cy="5204461"/>
          </a:xfrm>
          <a:prstGeom prst="rect">
            <a:avLst/>
          </a:prstGeom>
          <a:solidFill>
            <a:srgbClr val="DDEAF6"/>
          </a:solidFill>
          <a:ln>
            <a:noFill/>
          </a:ln>
        </p:spPr>
        <p:txBody>
          <a:bodyPr spcFirstLastPara="1" wrap="square" lIns="91425" tIns="45700" rIns="91425" bIns="45700" anchor="t" anchorCtr="0">
            <a:spAutoFit/>
          </a:bodyPr>
          <a:lstStyle/>
          <a:p>
            <a:pPr marL="342900" lvl="0" indent="-342900" defTabSz="457200">
              <a:lnSpc>
                <a:spcPct val="90000"/>
              </a:lnSpc>
              <a:spcAft>
                <a:spcPts val="600"/>
              </a:spcAft>
              <a:buClrTx/>
              <a:buSzPct val="150000"/>
              <a:buFont typeface="Arial"/>
              <a:buChar char="•"/>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defTabSz="457200">
              <a:lnSpc>
                <a:spcPct val="90000"/>
              </a:lnSpc>
              <a:spcAft>
                <a:spcPts val="600"/>
              </a:spcAft>
              <a:buClrTx/>
              <a:buSzPct val="150000"/>
              <a:buFont typeface="Arial"/>
              <a:buChar char="•"/>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defTabSz="457200">
              <a:lnSpc>
                <a:spcPct val="90000"/>
              </a:lnSpc>
              <a:spcAft>
                <a:spcPts val="600"/>
              </a:spcAft>
              <a:buClrTx/>
              <a:buSzPct val="150000"/>
              <a:buFont typeface="Arial"/>
              <a:buChar char="•"/>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defTabSz="457200">
              <a:lnSpc>
                <a:spcPct val="90000"/>
              </a:lnSpc>
              <a:spcAft>
                <a:spcPts val="600"/>
              </a:spcAft>
              <a:buClrTx/>
              <a:buSzPct val="150000"/>
              <a:buFont typeface="Arial"/>
              <a:buChar char="•"/>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defTabSz="457200">
              <a:lnSpc>
                <a:spcPct val="90000"/>
              </a:lnSpc>
              <a:spcAft>
                <a:spcPts val="600"/>
              </a:spcAft>
              <a:buClrTx/>
              <a:buSzPct val="150000"/>
              <a:buFont typeface="Arial"/>
              <a:buChar char="•"/>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defTabSz="457200">
              <a:lnSpc>
                <a:spcPct val="90000"/>
              </a:lnSpc>
              <a:spcAft>
                <a:spcPts val="600"/>
              </a:spcAft>
              <a:buClrTx/>
              <a:buSzPct val="150000"/>
              <a:buFont typeface="Arial"/>
              <a:buChar char="•"/>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defTabSz="457200">
              <a:lnSpc>
                <a:spcPct val="90000"/>
              </a:lnSpc>
              <a:spcAft>
                <a:spcPts val="600"/>
              </a:spcAft>
              <a:buClrTx/>
              <a:buSzPct val="150000"/>
              <a:buFont typeface="Arial"/>
              <a:buChar char="•"/>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defTabSz="457200">
              <a:lnSpc>
                <a:spcPct val="90000"/>
              </a:lnSpc>
              <a:spcAft>
                <a:spcPts val="600"/>
              </a:spcAft>
              <a:buClrTx/>
              <a:buSzPct val="150000"/>
              <a:buFont typeface="Arial"/>
              <a:buChar char="•"/>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defTabSz="457200">
              <a:lnSpc>
                <a:spcPct val="90000"/>
              </a:lnSpc>
              <a:spcAft>
                <a:spcPts val="600"/>
              </a:spcAft>
              <a:buClrTx/>
              <a:buSzPct val="150000"/>
              <a:buFont typeface="Arial"/>
              <a:buChar char="•"/>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defTabSz="457200">
              <a:lnSpc>
                <a:spcPct val="90000"/>
              </a:lnSpc>
              <a:spcAft>
                <a:spcPts val="600"/>
              </a:spcAft>
              <a:buClrTx/>
              <a:buSzPct val="150000"/>
              <a:buFont typeface="Arial"/>
              <a:buChar char="•"/>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defTabSz="457200">
              <a:lnSpc>
                <a:spcPct val="90000"/>
              </a:lnSpc>
              <a:spcAft>
                <a:spcPts val="600"/>
              </a:spcAft>
              <a:buClrTx/>
              <a:buSzPct val="150000"/>
              <a:buFont typeface="Arial"/>
              <a:buChar char="•"/>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0607039" y="187614"/>
            <a:ext cx="1584961" cy="1025230"/>
          </a:xfrm>
          <a:prstGeom prst="rect">
            <a:avLst/>
          </a:prstGeom>
          <a:noFill/>
          <a:ln>
            <a:noFill/>
          </a:ln>
        </p:spPr>
      </p:pic>
      <p:sp>
        <p:nvSpPr>
          <p:cNvPr id="182" name="Google Shape;182;p26"/>
          <p:cNvSpPr/>
          <p:nvPr/>
        </p:nvSpPr>
        <p:spPr>
          <a:xfrm flipH="1">
            <a:off x="365757" y="128313"/>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In-Transit Merge</a:t>
            </a:r>
            <a:endParaRPr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graphicFrame>
        <p:nvGraphicFramePr>
          <p:cNvPr id="7" name="Table 6"/>
          <p:cNvGraphicFramePr>
            <a:graphicFrameLocks noGrp="1"/>
          </p:cNvGraphicFramePr>
          <p:nvPr>
            <p:extLst>
              <p:ext uri="{D42A27DB-BD31-4B8C-83A1-F6EECF244321}">
                <p14:modId xmlns:p14="http://schemas.microsoft.com/office/powerpoint/2010/main" val="4213158172"/>
              </p:ext>
            </p:extLst>
          </p:nvPr>
        </p:nvGraphicFramePr>
        <p:xfrm>
          <a:off x="365754" y="1212847"/>
          <a:ext cx="10123720" cy="5083451"/>
        </p:xfrm>
        <a:graphic>
          <a:graphicData uri="http://schemas.openxmlformats.org/drawingml/2006/table">
            <a:tbl>
              <a:tblPr firstRow="1" bandRow="1">
                <a:tableStyleId>{2D5ABB26-0587-4C30-8999-92F81FD0307C}</a:tableStyleId>
              </a:tblPr>
              <a:tblGrid>
                <a:gridCol w="2734030">
                  <a:extLst>
                    <a:ext uri="{9D8B030D-6E8A-4147-A177-3AD203B41FA5}">
                      <a16:colId xmlns:a16="http://schemas.microsoft.com/office/drawing/2014/main" val="20000"/>
                    </a:ext>
                  </a:extLst>
                </a:gridCol>
                <a:gridCol w="7389690">
                  <a:extLst>
                    <a:ext uri="{9D8B030D-6E8A-4147-A177-3AD203B41FA5}">
                      <a16:colId xmlns:a16="http://schemas.microsoft.com/office/drawing/2014/main" val="20001"/>
                    </a:ext>
                  </a:extLst>
                </a:gridCol>
              </a:tblGrid>
              <a:tr h="582539">
                <a:tc>
                  <a:txBody>
                    <a:bodyPr/>
                    <a:lstStyle/>
                    <a:p>
                      <a:r>
                        <a:rPr lang="en-US" sz="2000" b="1" kern="1200" dirty="0">
                          <a:solidFill>
                            <a:schemeClr val="tx1"/>
                          </a:solidFill>
                          <a:latin typeface="+mn-lt"/>
                          <a:ea typeface="+mn-ea"/>
                          <a:cs typeface="+mn-cs"/>
                        </a:rPr>
                        <a:t>Service Factor</a:t>
                      </a:r>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582539">
                <a:tc>
                  <a:txBody>
                    <a:bodyPr/>
                    <a:lstStyle/>
                    <a:p>
                      <a:r>
                        <a:rPr lang="en-US" sz="2000" kern="1200" dirty="0">
                          <a:solidFill>
                            <a:schemeClr val="tx1"/>
                          </a:solidFill>
                          <a:latin typeface="+mn-lt"/>
                          <a:ea typeface="+mn-ea"/>
                          <a:cs typeface="+mn-cs"/>
                        </a:rPr>
                        <a:t>Response time</a:t>
                      </a:r>
                    </a:p>
                  </a:txBody>
                  <a:tcPr marT="45710" marB="45710">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Similar to drop-shipping; may be marginally higher.</a:t>
                      </a:r>
                    </a:p>
                  </a:txBody>
                  <a:tcPr marT="45710" marB="45710">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582539">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Product variety</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drop-shipping.</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582539">
                <a:tc>
                  <a:txBody>
                    <a:bodyPr/>
                    <a:lstStyle/>
                    <a:p>
                      <a:r>
                        <a:rPr lang="en-US" sz="2000" kern="1200" dirty="0">
                          <a:solidFill>
                            <a:schemeClr val="tx1"/>
                          </a:solidFill>
                          <a:latin typeface="+mn-lt"/>
                          <a:ea typeface="+mn-ea"/>
                          <a:cs typeface="+mn-cs"/>
                        </a:rPr>
                        <a:t>Product availability</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drop-shipping.</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100567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Customer experience</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Better than drop-shipping because only a single delivery has to be received.</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2539">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Time to market</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drop-shipping.</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582539">
                <a:tc>
                  <a:txBody>
                    <a:bodyPr/>
                    <a:lstStyle/>
                    <a:p>
                      <a:r>
                        <a:rPr lang="en-US" sz="2000" kern="1200" dirty="0">
                          <a:solidFill>
                            <a:schemeClr val="tx1"/>
                          </a:solidFill>
                          <a:latin typeface="+mn-lt"/>
                          <a:ea typeface="+mn-ea"/>
                          <a:cs typeface="+mn-cs"/>
                        </a:rPr>
                        <a:t>Order visibility</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drop-shipping. </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82539">
                <a:tc>
                  <a:txBody>
                    <a:bodyPr/>
                    <a:lstStyle/>
                    <a:p>
                      <a:r>
                        <a:rPr lang="en-US" sz="2000" kern="1200" dirty="0">
                          <a:solidFill>
                            <a:schemeClr val="tx1"/>
                          </a:solidFill>
                          <a:latin typeface="+mn-lt"/>
                          <a:ea typeface="+mn-ea"/>
                          <a:cs typeface="+mn-cs"/>
                        </a:rPr>
                        <a:t>Returnability</a:t>
                      </a:r>
                      <a:endParaRPr lang="en-US" sz="2000" dirty="0"/>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drop-shipping.</a:t>
                      </a:r>
                      <a:endParaRPr lang="en-US" sz="2000" dirty="0"/>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779752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strips(downRigh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8" y="1389252"/>
            <a:ext cx="10241278" cy="4739719"/>
          </a:xfrm>
          <a:prstGeom prst="rect">
            <a:avLst/>
          </a:prstGeom>
          <a:solidFill>
            <a:srgbClr val="DDEAF6"/>
          </a:solidFill>
          <a:ln>
            <a:noFill/>
          </a:ln>
        </p:spPr>
        <p:txBody>
          <a:bodyPr spcFirstLastPara="1" wrap="square" lIns="91425" tIns="45700" rIns="91425" bIns="45700" anchor="t" anchorCtr="0">
            <a:spAutoFit/>
          </a:bodyPr>
          <a:lstStyle/>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8" y="224677"/>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Distributor Storage with</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Carrier Delivery</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graphicFrame>
        <p:nvGraphicFramePr>
          <p:cNvPr id="7" name="Table 6"/>
          <p:cNvGraphicFramePr>
            <a:graphicFrameLocks noGrp="1"/>
          </p:cNvGraphicFramePr>
          <p:nvPr>
            <p:extLst>
              <p:ext uri="{D42A27DB-BD31-4B8C-83A1-F6EECF244321}">
                <p14:modId xmlns:p14="http://schemas.microsoft.com/office/powerpoint/2010/main" val="3810665773"/>
              </p:ext>
            </p:extLst>
          </p:nvPr>
        </p:nvGraphicFramePr>
        <p:xfrm>
          <a:off x="365758" y="1408870"/>
          <a:ext cx="10241278" cy="4600043"/>
        </p:xfrm>
        <a:graphic>
          <a:graphicData uri="http://schemas.openxmlformats.org/drawingml/2006/table">
            <a:tbl>
              <a:tblPr firstRow="1" bandRow="1">
                <a:tableStyleId>{2D5ABB26-0587-4C30-8999-92F81FD0307C}</a:tableStyleId>
              </a:tblPr>
              <a:tblGrid>
                <a:gridCol w="3069047">
                  <a:extLst>
                    <a:ext uri="{9D8B030D-6E8A-4147-A177-3AD203B41FA5}">
                      <a16:colId xmlns:a16="http://schemas.microsoft.com/office/drawing/2014/main" val="20000"/>
                    </a:ext>
                  </a:extLst>
                </a:gridCol>
                <a:gridCol w="7172231">
                  <a:extLst>
                    <a:ext uri="{9D8B030D-6E8A-4147-A177-3AD203B41FA5}">
                      <a16:colId xmlns:a16="http://schemas.microsoft.com/office/drawing/2014/main" val="20001"/>
                    </a:ext>
                  </a:extLst>
                </a:gridCol>
              </a:tblGrid>
              <a:tr h="640846">
                <a:tc>
                  <a:txBody>
                    <a:bodyPr/>
                    <a:lstStyle/>
                    <a:p>
                      <a:r>
                        <a:rPr lang="en-US" sz="2000" b="1" kern="1200" dirty="0">
                          <a:solidFill>
                            <a:schemeClr val="tx1"/>
                          </a:solidFill>
                          <a:latin typeface="+mn-lt"/>
                          <a:ea typeface="+mn-ea"/>
                          <a:cs typeface="+mn-cs"/>
                        </a:rPr>
                        <a:t>Cost Factor</a:t>
                      </a:r>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1106117">
                <a:tc>
                  <a:txBody>
                    <a:bodyPr/>
                    <a:lstStyle/>
                    <a:p>
                      <a:r>
                        <a:rPr lang="en-US" sz="2000" kern="1200" dirty="0">
                          <a:solidFill>
                            <a:schemeClr val="tx1"/>
                          </a:solidFill>
                          <a:latin typeface="+mn-lt"/>
                          <a:ea typeface="+mn-ea"/>
                          <a:cs typeface="+mn-cs"/>
                        </a:rPr>
                        <a:t>Inventory</a:t>
                      </a:r>
                    </a:p>
                  </a:txBody>
                  <a:tcPr>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Higher than manufacturer storage. Difference is not large for faster moving items but can be large for very slow-moving items. </a:t>
                      </a:r>
                      <a:endParaRPr lang="en-US" sz="2000" dirty="0"/>
                    </a:p>
                  </a:txBody>
                  <a:tcPr>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106117">
                <a:tc>
                  <a:txBody>
                    <a:bodyPr/>
                    <a:lstStyle/>
                    <a:p>
                      <a:r>
                        <a:rPr lang="en-US" sz="2000" kern="1200" dirty="0">
                          <a:solidFill>
                            <a:schemeClr val="tx1"/>
                          </a:solidFill>
                          <a:latin typeface="+mn-lt"/>
                          <a:ea typeface="+mn-ea"/>
                          <a:cs typeface="+mn-cs"/>
                        </a:rPr>
                        <a:t>Transportation</a:t>
                      </a:r>
                      <a:endParaRPr lang="en-US" sz="2000" dirty="0"/>
                    </a:p>
                  </a:txBody>
                  <a:tcPr>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manufacturer storage. Reduction is highest for faster moving items.</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10611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Somewhat higher than manufacturer storage. The difference can be large for very slow-moving items.</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640846">
                <a:tc>
                  <a:txBody>
                    <a:bodyPr/>
                    <a:lstStyle/>
                    <a:p>
                      <a:r>
                        <a:rPr lang="en-US" sz="2000" kern="1200" dirty="0">
                          <a:solidFill>
                            <a:schemeClr val="tx1"/>
                          </a:solidFill>
                          <a:latin typeface="+mn-lt"/>
                          <a:ea typeface="+mn-ea"/>
                          <a:cs typeface="+mn-cs"/>
                        </a:rPr>
                        <a:t>Information</a:t>
                      </a:r>
                      <a:endParaRPr lang="en-US" sz="2000" dirty="0"/>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Simpler infrastructure compared to manufacturer storage.</a:t>
                      </a:r>
                      <a:endParaRPr lang="en-US" sz="2000" dirty="0"/>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732716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strips(downRigh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61" y="1408872"/>
            <a:ext cx="10241278" cy="4739719"/>
          </a:xfrm>
          <a:prstGeom prst="rect">
            <a:avLst/>
          </a:prstGeom>
          <a:solidFill>
            <a:srgbClr val="DDEAF6"/>
          </a:solidFill>
          <a:ln>
            <a:noFill/>
          </a:ln>
        </p:spPr>
        <p:txBody>
          <a:bodyPr spcFirstLastPara="1" wrap="square" lIns="91425" tIns="45700" rIns="91425" bIns="45700" anchor="t" anchorCtr="0">
            <a:spAutoFit/>
          </a:bodyPr>
          <a:lstStyle/>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8" y="224677"/>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Distributor Storage with</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Carrier Delivery</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graphicFrame>
        <p:nvGraphicFramePr>
          <p:cNvPr id="8" name="Table 7"/>
          <p:cNvGraphicFramePr>
            <a:graphicFrameLocks noGrp="1"/>
          </p:cNvGraphicFramePr>
          <p:nvPr>
            <p:extLst>
              <p:ext uri="{D42A27DB-BD31-4B8C-83A1-F6EECF244321}">
                <p14:modId xmlns:p14="http://schemas.microsoft.com/office/powerpoint/2010/main" val="605661115"/>
              </p:ext>
            </p:extLst>
          </p:nvPr>
        </p:nvGraphicFramePr>
        <p:xfrm>
          <a:off x="365758" y="1408872"/>
          <a:ext cx="10241282" cy="4182028"/>
        </p:xfrm>
        <a:graphic>
          <a:graphicData uri="http://schemas.openxmlformats.org/drawingml/2006/table">
            <a:tbl>
              <a:tblPr firstRow="1" bandRow="1">
                <a:tableStyleId>{2D5ABB26-0587-4C30-8999-92F81FD0307C}</a:tableStyleId>
              </a:tblPr>
              <a:tblGrid>
                <a:gridCol w="2765779">
                  <a:extLst>
                    <a:ext uri="{9D8B030D-6E8A-4147-A177-3AD203B41FA5}">
                      <a16:colId xmlns:a16="http://schemas.microsoft.com/office/drawing/2014/main" val="20000"/>
                    </a:ext>
                  </a:extLst>
                </a:gridCol>
                <a:gridCol w="7475503">
                  <a:extLst>
                    <a:ext uri="{9D8B030D-6E8A-4147-A177-3AD203B41FA5}">
                      <a16:colId xmlns:a16="http://schemas.microsoft.com/office/drawing/2014/main" val="20001"/>
                    </a:ext>
                  </a:extLst>
                </a:gridCol>
              </a:tblGrid>
              <a:tr h="450277">
                <a:tc>
                  <a:txBody>
                    <a:bodyPr/>
                    <a:lstStyle/>
                    <a:p>
                      <a:r>
                        <a:rPr lang="en-US" sz="2000" b="1" kern="1200" dirty="0">
                          <a:solidFill>
                            <a:schemeClr val="tx1"/>
                          </a:solidFill>
                          <a:latin typeface="+mn-lt"/>
                          <a:ea typeface="+mn-ea"/>
                          <a:cs typeface="+mn-cs"/>
                        </a:rPr>
                        <a:t>Service Factor</a:t>
                      </a:r>
                    </a:p>
                  </a:txBody>
                  <a:tcPr marT="45728" marB="45728">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28" marB="45728">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50277">
                <a:tc>
                  <a:txBody>
                    <a:bodyPr/>
                    <a:lstStyle/>
                    <a:p>
                      <a:r>
                        <a:rPr lang="en-US" sz="2000" kern="1200" dirty="0">
                          <a:solidFill>
                            <a:schemeClr val="tx1"/>
                          </a:solidFill>
                          <a:latin typeface="+mn-lt"/>
                          <a:ea typeface="+mn-ea"/>
                          <a:cs typeface="+mn-cs"/>
                        </a:rPr>
                        <a:t>Response time</a:t>
                      </a:r>
                    </a:p>
                  </a:txBody>
                  <a:tcPr marT="45728" marB="45728">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Faster than manufacturer storage. </a:t>
                      </a:r>
                    </a:p>
                  </a:txBody>
                  <a:tcPr marT="45728" marB="45728">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5027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Product variety</a:t>
                      </a:r>
                    </a:p>
                  </a:txBody>
                  <a:tcPr marT="45728" marB="45728">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manufacturer storage.</a:t>
                      </a:r>
                    </a:p>
                  </a:txBody>
                  <a:tcPr marT="45728" marB="45728">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777192">
                <a:tc>
                  <a:txBody>
                    <a:bodyPr/>
                    <a:lstStyle/>
                    <a:p>
                      <a:r>
                        <a:rPr lang="en-US" sz="2000" kern="1200" dirty="0">
                          <a:solidFill>
                            <a:schemeClr val="tx1"/>
                          </a:solidFill>
                          <a:latin typeface="+mn-lt"/>
                          <a:ea typeface="+mn-ea"/>
                          <a:cs typeface="+mn-cs"/>
                        </a:rPr>
                        <a:t>Product availability</a:t>
                      </a:r>
                      <a:endParaRPr lang="en-US" sz="2000" dirty="0"/>
                    </a:p>
                  </a:txBody>
                  <a:tcPr marT="45728" marB="45728">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Higher cost to provide the same level of availability as manufacturer  storage.</a:t>
                      </a:r>
                    </a:p>
                  </a:txBody>
                  <a:tcPr marT="45728" marB="45728">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03174">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Customer experience</a:t>
                      </a:r>
                    </a:p>
                  </a:txBody>
                  <a:tcPr marT="45728" marB="45728">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Better than manufacturer storage with drop-shipping. </a:t>
                      </a:r>
                      <a:endParaRPr lang="en-US" sz="2000" dirty="0"/>
                    </a:p>
                  </a:txBody>
                  <a:tcPr marT="45728" marB="45728">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5027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Time to market</a:t>
                      </a:r>
                    </a:p>
                  </a:txBody>
                  <a:tcPr marT="45728" marB="45728">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Higher than manufacturer storage. </a:t>
                      </a:r>
                      <a:endParaRPr lang="en-US" sz="2000" dirty="0"/>
                    </a:p>
                  </a:txBody>
                  <a:tcPr marT="45728" marB="45728">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50277">
                <a:tc>
                  <a:txBody>
                    <a:bodyPr/>
                    <a:lstStyle/>
                    <a:p>
                      <a:r>
                        <a:rPr lang="en-US" sz="2000" kern="1200" dirty="0">
                          <a:solidFill>
                            <a:schemeClr val="tx1"/>
                          </a:solidFill>
                          <a:latin typeface="+mn-lt"/>
                          <a:ea typeface="+mn-ea"/>
                          <a:cs typeface="+mn-cs"/>
                        </a:rPr>
                        <a:t>Order visibility</a:t>
                      </a:r>
                      <a:endParaRPr lang="en-US" sz="2000" dirty="0"/>
                    </a:p>
                  </a:txBody>
                  <a:tcPr marT="45728" marB="45728">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Easier than manufacturer storage. </a:t>
                      </a:r>
                      <a:endParaRPr lang="en-US" sz="2000" dirty="0"/>
                    </a:p>
                  </a:txBody>
                  <a:tcPr marT="45728" marB="45728">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50277">
                <a:tc>
                  <a:txBody>
                    <a:bodyPr/>
                    <a:lstStyle/>
                    <a:p>
                      <a:r>
                        <a:rPr lang="en-US" sz="2000" kern="1200" dirty="0">
                          <a:solidFill>
                            <a:schemeClr val="tx1"/>
                          </a:solidFill>
                          <a:latin typeface="+mn-lt"/>
                          <a:ea typeface="+mn-ea"/>
                          <a:cs typeface="+mn-cs"/>
                        </a:rPr>
                        <a:t>Returnability</a:t>
                      </a:r>
                      <a:endParaRPr lang="en-US" sz="2000" dirty="0"/>
                    </a:p>
                  </a:txBody>
                  <a:tcPr marT="45728" marB="45728">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Easier than manufacturer storage.</a:t>
                      </a:r>
                      <a:endParaRPr lang="en-US" sz="2000" dirty="0"/>
                    </a:p>
                  </a:txBody>
                  <a:tcPr marT="45728" marB="45728">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162646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strips(downRight)">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8" y="1389252"/>
            <a:ext cx="10241278" cy="4739719"/>
          </a:xfrm>
          <a:prstGeom prst="rect">
            <a:avLst/>
          </a:prstGeom>
          <a:solidFill>
            <a:srgbClr val="DDEAF6"/>
          </a:solidFill>
          <a:ln>
            <a:noFill/>
          </a:ln>
        </p:spPr>
        <p:txBody>
          <a:bodyPr spcFirstLastPara="1" wrap="square" lIns="91425" tIns="45700" rIns="91425" bIns="45700" anchor="t" anchorCtr="0">
            <a:spAutoFit/>
          </a:bodyPr>
          <a:lstStyle/>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8" y="224677"/>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Distributor Storage with</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Last Mile Delivery</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graphicFrame>
        <p:nvGraphicFramePr>
          <p:cNvPr id="8" name="Table 7"/>
          <p:cNvGraphicFramePr>
            <a:graphicFrameLocks noGrp="1"/>
          </p:cNvGraphicFramePr>
          <p:nvPr>
            <p:extLst>
              <p:ext uri="{D42A27DB-BD31-4B8C-83A1-F6EECF244321}">
                <p14:modId xmlns:p14="http://schemas.microsoft.com/office/powerpoint/2010/main" val="3311556431"/>
              </p:ext>
            </p:extLst>
          </p:nvPr>
        </p:nvGraphicFramePr>
        <p:xfrm>
          <a:off x="365758" y="1408870"/>
          <a:ext cx="10241278" cy="4720102"/>
        </p:xfrm>
        <a:graphic>
          <a:graphicData uri="http://schemas.openxmlformats.org/drawingml/2006/table">
            <a:tbl>
              <a:tblPr firstRow="1" bandRow="1">
                <a:tableStyleId>{2D5ABB26-0587-4C30-8999-92F81FD0307C}</a:tableStyleId>
              </a:tblPr>
              <a:tblGrid>
                <a:gridCol w="3069047">
                  <a:extLst>
                    <a:ext uri="{9D8B030D-6E8A-4147-A177-3AD203B41FA5}">
                      <a16:colId xmlns:a16="http://schemas.microsoft.com/office/drawing/2014/main" val="20000"/>
                    </a:ext>
                  </a:extLst>
                </a:gridCol>
                <a:gridCol w="7172231">
                  <a:extLst>
                    <a:ext uri="{9D8B030D-6E8A-4147-A177-3AD203B41FA5}">
                      <a16:colId xmlns:a16="http://schemas.microsoft.com/office/drawing/2014/main" val="20001"/>
                    </a:ext>
                  </a:extLst>
                </a:gridCol>
              </a:tblGrid>
              <a:tr h="466262">
                <a:tc>
                  <a:txBody>
                    <a:bodyPr/>
                    <a:lstStyle/>
                    <a:p>
                      <a:r>
                        <a:rPr lang="en-US" sz="2000" b="1" kern="1200" dirty="0">
                          <a:solidFill>
                            <a:schemeClr val="tx1"/>
                          </a:solidFill>
                          <a:latin typeface="+mn-lt"/>
                          <a:ea typeface="+mn-ea"/>
                          <a:cs typeface="+mn-cs"/>
                        </a:rPr>
                        <a:t>Cost Factor</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804780">
                <a:tc>
                  <a:txBody>
                    <a:bodyPr/>
                    <a:lstStyle/>
                    <a:p>
                      <a:r>
                        <a:rPr lang="en-US" sz="2000" kern="1200" dirty="0">
                          <a:solidFill>
                            <a:schemeClr val="tx1"/>
                          </a:solidFill>
                          <a:latin typeface="+mn-lt"/>
                          <a:ea typeface="+mn-ea"/>
                          <a:cs typeface="+mn-cs"/>
                        </a:rPr>
                        <a:t>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Higher than distributor storage with package carrier delivery.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149687">
                <a:tc>
                  <a:txBody>
                    <a:bodyPr/>
                    <a:lstStyle/>
                    <a:p>
                      <a:r>
                        <a:rPr lang="en-US" sz="2000" kern="1200" dirty="0">
                          <a:solidFill>
                            <a:schemeClr val="tx1"/>
                          </a:solidFill>
                          <a:latin typeface="+mn-lt"/>
                          <a:ea typeface="+mn-ea"/>
                          <a:cs typeface="+mn-cs"/>
                        </a:rPr>
                        <a:t>Transportation</a:t>
                      </a:r>
                      <a:endParaRPr lang="en-US" sz="2000" dirty="0"/>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Very high cost given minimal scale economies. Higher than any other distribution option.</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49459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Facility costs higher than manufacturer storage or distributor storage with package carrier delivery, but lower than a chain of retail stores.</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804780">
                <a:tc>
                  <a:txBody>
                    <a:bodyPr/>
                    <a:lstStyle/>
                    <a:p>
                      <a:r>
                        <a:rPr lang="en-US" sz="2000" kern="1200" dirty="0">
                          <a:solidFill>
                            <a:schemeClr val="tx1"/>
                          </a:solidFill>
                          <a:latin typeface="+mn-lt"/>
                          <a:ea typeface="+mn-ea"/>
                          <a:cs typeface="+mn-cs"/>
                        </a:rPr>
                        <a:t>Information</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distributor storage with package carrier delivery.</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299933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strips(downRight)">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8" y="1389252"/>
            <a:ext cx="10241278" cy="4739719"/>
          </a:xfrm>
          <a:prstGeom prst="rect">
            <a:avLst/>
          </a:prstGeom>
          <a:solidFill>
            <a:srgbClr val="DDEAF6"/>
          </a:solidFill>
          <a:ln>
            <a:noFill/>
          </a:ln>
        </p:spPr>
        <p:txBody>
          <a:bodyPr spcFirstLastPara="1" wrap="square" lIns="91425" tIns="45700" rIns="91425" bIns="45700" anchor="t" anchorCtr="0">
            <a:spAutoFit/>
          </a:bodyPr>
          <a:lstStyle/>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8" y="224677"/>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Distributor Storage with</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Last Mile Delivery</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graphicFrame>
        <p:nvGraphicFramePr>
          <p:cNvPr id="8" name="Table 7"/>
          <p:cNvGraphicFramePr>
            <a:graphicFrameLocks noGrp="1"/>
          </p:cNvGraphicFramePr>
          <p:nvPr>
            <p:extLst>
              <p:ext uri="{D42A27DB-BD31-4B8C-83A1-F6EECF244321}">
                <p14:modId xmlns:p14="http://schemas.microsoft.com/office/powerpoint/2010/main" val="3957706791"/>
              </p:ext>
            </p:extLst>
          </p:nvPr>
        </p:nvGraphicFramePr>
        <p:xfrm>
          <a:off x="365758" y="1408869"/>
          <a:ext cx="10241278" cy="4720102"/>
        </p:xfrm>
        <a:graphic>
          <a:graphicData uri="http://schemas.openxmlformats.org/drawingml/2006/table">
            <a:tbl>
              <a:tblPr firstRow="1" bandRow="1">
                <a:tableStyleId>{2D5ABB26-0587-4C30-8999-92F81FD0307C}</a:tableStyleId>
              </a:tblPr>
              <a:tblGrid>
                <a:gridCol w="2765777">
                  <a:extLst>
                    <a:ext uri="{9D8B030D-6E8A-4147-A177-3AD203B41FA5}">
                      <a16:colId xmlns:a16="http://schemas.microsoft.com/office/drawing/2014/main" val="20000"/>
                    </a:ext>
                  </a:extLst>
                </a:gridCol>
                <a:gridCol w="7475501">
                  <a:extLst>
                    <a:ext uri="{9D8B030D-6E8A-4147-A177-3AD203B41FA5}">
                      <a16:colId xmlns:a16="http://schemas.microsoft.com/office/drawing/2014/main" val="20001"/>
                    </a:ext>
                  </a:extLst>
                </a:gridCol>
              </a:tblGrid>
              <a:tr h="381159">
                <a:tc>
                  <a:txBody>
                    <a:bodyPr/>
                    <a:lstStyle/>
                    <a:p>
                      <a:r>
                        <a:rPr lang="en-US" sz="1800" b="1" kern="1200" dirty="0">
                          <a:solidFill>
                            <a:schemeClr val="tx1"/>
                          </a:solidFill>
                          <a:latin typeface="+mn-lt"/>
                          <a:ea typeface="+mn-ea"/>
                          <a:cs typeface="+mn-cs"/>
                        </a:rPr>
                        <a:t>Service Factor</a:t>
                      </a:r>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b="1" kern="1200" dirty="0">
                          <a:solidFill>
                            <a:schemeClr val="tx1"/>
                          </a:solidFill>
                          <a:latin typeface="+mn-lt"/>
                          <a:ea typeface="+mn-ea"/>
                          <a:cs typeface="+mn-cs"/>
                        </a:rPr>
                        <a:t>Performance</a:t>
                      </a:r>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81159">
                <a:tc>
                  <a:txBody>
                    <a:bodyPr/>
                    <a:lstStyle/>
                    <a:p>
                      <a:r>
                        <a:rPr lang="en-US" sz="1800" kern="1200" dirty="0">
                          <a:solidFill>
                            <a:schemeClr val="tx1"/>
                          </a:solidFill>
                          <a:latin typeface="+mn-lt"/>
                          <a:ea typeface="+mn-ea"/>
                          <a:cs typeface="+mn-cs"/>
                        </a:rPr>
                        <a:t>Response time</a:t>
                      </a:r>
                    </a:p>
                  </a:txBody>
                  <a:tcPr marT="45723" marB="45723">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Very quick. Same day to next-day delivery.</a:t>
                      </a:r>
                    </a:p>
                  </a:txBody>
                  <a:tcPr marT="45723" marB="45723">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65789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Product variety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Somewhat less than distributor storage with package carrier delivery but larger than retail stores.</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657890">
                <a:tc>
                  <a:txBody>
                    <a:bodyPr/>
                    <a:lstStyle/>
                    <a:p>
                      <a:r>
                        <a:rPr lang="en-US" sz="1800" kern="1200" dirty="0">
                          <a:solidFill>
                            <a:schemeClr val="tx1"/>
                          </a:solidFill>
                          <a:latin typeface="+mn-lt"/>
                          <a:ea typeface="+mn-ea"/>
                          <a:cs typeface="+mn-cs"/>
                        </a:rPr>
                        <a:t>Product availability</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More expensive to provide availability than any other option except retail stores.</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3984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Customer experience</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Very good, particularly for bulky items. Slightly higher than distributor storage with package carrier delivery.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93984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Time to market</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Less of an issue and easier to implement than manufacturer storage or distributor storage with package carrier delivery.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81159">
                <a:tc>
                  <a:txBody>
                    <a:bodyPr/>
                    <a:lstStyle/>
                    <a:p>
                      <a:r>
                        <a:rPr lang="en-US" sz="1800" kern="1200" dirty="0">
                          <a:solidFill>
                            <a:schemeClr val="tx1"/>
                          </a:solidFill>
                          <a:latin typeface="+mn-lt"/>
                          <a:ea typeface="+mn-ea"/>
                          <a:cs typeface="+mn-cs"/>
                        </a:rPr>
                        <a:t>Order visibility</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Easier to implement than other previous options. </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381159">
                <a:tc>
                  <a:txBody>
                    <a:bodyPr/>
                    <a:lstStyle/>
                    <a:p>
                      <a:r>
                        <a:rPr lang="en-US" sz="1800" kern="1200" dirty="0">
                          <a:solidFill>
                            <a:schemeClr val="tx1"/>
                          </a:solidFill>
                          <a:latin typeface="+mn-lt"/>
                          <a:ea typeface="+mn-ea"/>
                          <a:cs typeface="+mn-cs"/>
                        </a:rPr>
                        <a:t>Returnability</a:t>
                      </a:r>
                      <a:endParaRPr lang="en-US" sz="1800" dirty="0"/>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Harder and more expensive than a retail network.</a:t>
                      </a:r>
                      <a:endParaRPr lang="en-US" sz="1800" dirty="0"/>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940248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strips(downRight)">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8" y="1389252"/>
            <a:ext cx="10241278" cy="4739719"/>
          </a:xfrm>
          <a:prstGeom prst="rect">
            <a:avLst/>
          </a:prstGeom>
          <a:solidFill>
            <a:srgbClr val="DDEAF6"/>
          </a:solidFill>
          <a:ln>
            <a:noFill/>
          </a:ln>
        </p:spPr>
        <p:txBody>
          <a:bodyPr spcFirstLastPara="1" wrap="square" lIns="91425" tIns="45700" rIns="91425" bIns="45700" anchor="t" anchorCtr="0">
            <a:spAutoFit/>
          </a:bodyPr>
          <a:lstStyle/>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8" y="224677"/>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Manufacturer or Distributor Storage with Customer Pickup</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graphicFrame>
        <p:nvGraphicFramePr>
          <p:cNvPr id="10" name="Table 9"/>
          <p:cNvGraphicFramePr>
            <a:graphicFrameLocks noGrp="1"/>
          </p:cNvGraphicFramePr>
          <p:nvPr>
            <p:extLst>
              <p:ext uri="{D42A27DB-BD31-4B8C-83A1-F6EECF244321}">
                <p14:modId xmlns:p14="http://schemas.microsoft.com/office/powerpoint/2010/main" val="907727302"/>
              </p:ext>
            </p:extLst>
          </p:nvPr>
        </p:nvGraphicFramePr>
        <p:xfrm>
          <a:off x="365758" y="1408870"/>
          <a:ext cx="10241278" cy="4720102"/>
        </p:xfrm>
        <a:graphic>
          <a:graphicData uri="http://schemas.openxmlformats.org/drawingml/2006/table">
            <a:tbl>
              <a:tblPr firstRow="1" bandRow="1">
                <a:tableStyleId>{2D5ABB26-0587-4C30-8999-92F81FD0307C}</a:tableStyleId>
              </a:tblPr>
              <a:tblGrid>
                <a:gridCol w="3069047">
                  <a:extLst>
                    <a:ext uri="{9D8B030D-6E8A-4147-A177-3AD203B41FA5}">
                      <a16:colId xmlns:a16="http://schemas.microsoft.com/office/drawing/2014/main" val="20000"/>
                    </a:ext>
                  </a:extLst>
                </a:gridCol>
                <a:gridCol w="7172231">
                  <a:extLst>
                    <a:ext uri="{9D8B030D-6E8A-4147-A177-3AD203B41FA5}">
                      <a16:colId xmlns:a16="http://schemas.microsoft.com/office/drawing/2014/main" val="20001"/>
                    </a:ext>
                  </a:extLst>
                </a:gridCol>
              </a:tblGrid>
              <a:tr h="466262">
                <a:tc>
                  <a:txBody>
                    <a:bodyPr/>
                    <a:lstStyle/>
                    <a:p>
                      <a:r>
                        <a:rPr lang="en-US" sz="2000" b="1" kern="1200" dirty="0">
                          <a:solidFill>
                            <a:schemeClr val="tx1"/>
                          </a:solidFill>
                          <a:latin typeface="+mn-lt"/>
                          <a:ea typeface="+mn-ea"/>
                          <a:cs typeface="+mn-cs"/>
                        </a:rPr>
                        <a:t>Cost Factor</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804780">
                <a:tc>
                  <a:txBody>
                    <a:bodyPr/>
                    <a:lstStyle/>
                    <a:p>
                      <a:r>
                        <a:rPr lang="en-US" sz="2000" kern="1200" dirty="0">
                          <a:solidFill>
                            <a:schemeClr val="tx1"/>
                          </a:solidFill>
                          <a:latin typeface="+mn-lt"/>
                          <a:ea typeface="+mn-ea"/>
                          <a:cs typeface="+mn-cs"/>
                        </a:rPr>
                        <a:t>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Can match any other option, depending on the location of 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149687">
                <a:tc>
                  <a:txBody>
                    <a:bodyPr/>
                    <a:lstStyle/>
                    <a:p>
                      <a:r>
                        <a:rPr lang="en-US" sz="2000" kern="1200" dirty="0">
                          <a:solidFill>
                            <a:schemeClr val="tx1"/>
                          </a:solidFill>
                          <a:latin typeface="+mn-lt"/>
                          <a:ea typeface="+mn-ea"/>
                          <a:cs typeface="+mn-cs"/>
                        </a:rPr>
                        <a:t>Transportation</a:t>
                      </a:r>
                      <a:endParaRPr lang="en-US" sz="2000" dirty="0"/>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the use of package carriers, especially if using an existing delivery network.</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49459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Facility costs can be high if new facilities have to be built. Costs are lower if existing facilities are used. The increase in handling cost at the pickup site can be significant.</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804780">
                <a:tc>
                  <a:txBody>
                    <a:bodyPr/>
                    <a:lstStyle/>
                    <a:p>
                      <a:r>
                        <a:rPr lang="en-US" sz="2000" kern="1200" dirty="0">
                          <a:solidFill>
                            <a:schemeClr val="tx1"/>
                          </a:solidFill>
                          <a:latin typeface="+mn-lt"/>
                          <a:ea typeface="+mn-ea"/>
                          <a:cs typeface="+mn-cs"/>
                        </a:rPr>
                        <a:t>Information</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Significant investment in infrastructure required.</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222772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10"/>
                                        </p:tgtEl>
                                        <p:attrNameLst>
                                          <p:attrName>style.visibility</p:attrName>
                                        </p:attrNameLst>
                                      </p:cBhvr>
                                      <p:to>
                                        <p:strVal val="visible"/>
                                      </p:to>
                                    </p:set>
                                    <p:animEffect transition="in" filter="strips(downRight)">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8" y="1266446"/>
            <a:ext cx="10241278" cy="5204461"/>
          </a:xfrm>
          <a:prstGeom prst="rect">
            <a:avLst/>
          </a:prstGeom>
          <a:solidFill>
            <a:srgbClr val="DDEAF6"/>
          </a:solidFill>
          <a:ln>
            <a:noFill/>
          </a:ln>
        </p:spPr>
        <p:txBody>
          <a:bodyPr spcFirstLastPara="1" wrap="square" lIns="91425" tIns="45700" rIns="91425" bIns="45700" anchor="t" anchorCtr="0">
            <a:spAutoFit/>
          </a:bodyPr>
          <a:lstStyle/>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8" y="224677"/>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Manufacturer or Distributor Storage with Customer Pickup</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670334" y="6457800"/>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graphicFrame>
        <p:nvGraphicFramePr>
          <p:cNvPr id="10" name="Table 9"/>
          <p:cNvGraphicFramePr>
            <a:graphicFrameLocks noGrp="1"/>
          </p:cNvGraphicFramePr>
          <p:nvPr>
            <p:extLst>
              <p:ext uri="{D42A27DB-BD31-4B8C-83A1-F6EECF244321}">
                <p14:modId xmlns:p14="http://schemas.microsoft.com/office/powerpoint/2010/main" val="2226672885"/>
              </p:ext>
            </p:extLst>
          </p:nvPr>
        </p:nvGraphicFramePr>
        <p:xfrm>
          <a:off x="522514" y="1266445"/>
          <a:ext cx="10084522" cy="5208535"/>
        </p:xfrm>
        <a:graphic>
          <a:graphicData uri="http://schemas.openxmlformats.org/drawingml/2006/table">
            <a:tbl>
              <a:tblPr firstRow="1" bandRow="1">
                <a:tableStyleId>{2D5ABB26-0587-4C30-8999-92F81FD0307C}</a:tableStyleId>
              </a:tblPr>
              <a:tblGrid>
                <a:gridCol w="2723443">
                  <a:extLst>
                    <a:ext uri="{9D8B030D-6E8A-4147-A177-3AD203B41FA5}">
                      <a16:colId xmlns:a16="http://schemas.microsoft.com/office/drawing/2014/main" val="20000"/>
                    </a:ext>
                  </a:extLst>
                </a:gridCol>
                <a:gridCol w="7361079">
                  <a:extLst>
                    <a:ext uri="{9D8B030D-6E8A-4147-A177-3AD203B41FA5}">
                      <a16:colId xmlns:a16="http://schemas.microsoft.com/office/drawing/2014/main" val="20001"/>
                    </a:ext>
                  </a:extLst>
                </a:gridCol>
              </a:tblGrid>
              <a:tr h="392146">
                <a:tc>
                  <a:txBody>
                    <a:bodyPr/>
                    <a:lstStyle/>
                    <a:p>
                      <a:r>
                        <a:rPr lang="en-US" sz="2000" b="1" kern="1200" dirty="0">
                          <a:solidFill>
                            <a:schemeClr val="tx1"/>
                          </a:solidFill>
                          <a:latin typeface="+mn-lt"/>
                          <a:ea typeface="+mn-ea"/>
                          <a:cs typeface="+mn-cs"/>
                        </a:rPr>
                        <a:t>Service Factor</a:t>
                      </a:r>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1058089">
                <a:tc>
                  <a:txBody>
                    <a:bodyPr/>
                    <a:lstStyle/>
                    <a:p>
                      <a:r>
                        <a:rPr lang="en-US" sz="2000" kern="1200" dirty="0">
                          <a:solidFill>
                            <a:schemeClr val="tx1"/>
                          </a:solidFill>
                          <a:latin typeface="+mn-lt"/>
                          <a:ea typeface="+mn-ea"/>
                          <a:cs typeface="+mn-cs"/>
                        </a:rPr>
                        <a:t>Response time</a:t>
                      </a:r>
                    </a:p>
                  </a:txBody>
                  <a:tcPr marT="45710" marB="45710">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package carrier delivery with manufacturer or distributor storage. Same-day delivery possible for items stored locally at pickup site.</a:t>
                      </a:r>
                    </a:p>
                  </a:txBody>
                  <a:tcPr marT="45710" marB="45710">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6769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Product variety</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other manufacturer or distributor storage options. </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676981">
                <a:tc>
                  <a:txBody>
                    <a:bodyPr/>
                    <a:lstStyle/>
                    <a:p>
                      <a:r>
                        <a:rPr lang="en-US" sz="2000" kern="1200" dirty="0">
                          <a:solidFill>
                            <a:schemeClr val="tx1"/>
                          </a:solidFill>
                          <a:latin typeface="+mn-lt"/>
                          <a:ea typeface="+mn-ea"/>
                          <a:cs typeface="+mn-cs"/>
                        </a:rPr>
                        <a:t>Product availability</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other manufacturer or distributor storage options.</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6712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Customer experience</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other options because of the lack of home delivery. Experience is sensitive to capability of pickup location.</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2322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Time to market</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Similar to manufacturer storage options. </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23221">
                <a:tc>
                  <a:txBody>
                    <a:bodyPr/>
                    <a:lstStyle/>
                    <a:p>
                      <a:r>
                        <a:rPr lang="en-US" sz="2000" kern="1200" dirty="0">
                          <a:solidFill>
                            <a:schemeClr val="tx1"/>
                          </a:solidFill>
                          <a:latin typeface="+mn-lt"/>
                          <a:ea typeface="+mn-ea"/>
                          <a:cs typeface="+mn-cs"/>
                        </a:rPr>
                        <a:t>Order visibility</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Difficult but essential. </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86697">
                <a:tc>
                  <a:txBody>
                    <a:bodyPr/>
                    <a:lstStyle/>
                    <a:p>
                      <a:r>
                        <a:rPr lang="en-US" sz="2000" kern="1200" dirty="0">
                          <a:solidFill>
                            <a:schemeClr val="tx1"/>
                          </a:solidFill>
                          <a:latin typeface="+mn-lt"/>
                          <a:ea typeface="+mn-ea"/>
                          <a:cs typeface="+mn-cs"/>
                        </a:rPr>
                        <a:t>Returnability</a:t>
                      </a:r>
                      <a:endParaRPr lang="en-US" sz="2000" dirty="0"/>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Somewhat easier given that pickup location can handle returns.</a:t>
                      </a:r>
                      <a:endParaRPr lang="en-US" sz="2000" dirty="0"/>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782995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10"/>
                                        </p:tgtEl>
                                        <p:attrNameLst>
                                          <p:attrName>style.visibility</p:attrName>
                                        </p:attrNameLst>
                                      </p:cBhvr>
                                      <p:to>
                                        <p:strVal val="visible"/>
                                      </p:to>
                                    </p:set>
                                    <p:animEffect transition="in" filter="strips(downRight)">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8" y="1389252"/>
            <a:ext cx="10241278" cy="4739719"/>
          </a:xfrm>
          <a:prstGeom prst="rect">
            <a:avLst/>
          </a:prstGeom>
          <a:solidFill>
            <a:srgbClr val="DDEAF6"/>
          </a:solidFill>
          <a:ln>
            <a:noFill/>
          </a:ln>
        </p:spPr>
        <p:txBody>
          <a:bodyPr spcFirstLastPara="1" wrap="square" lIns="91425" tIns="45700" rIns="91425" bIns="45700" anchor="t" anchorCtr="0">
            <a:spAutoFit/>
          </a:bodyPr>
          <a:lstStyle/>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0698480" y="187614"/>
            <a:ext cx="1332410" cy="1025230"/>
          </a:xfrm>
          <a:prstGeom prst="rect">
            <a:avLst/>
          </a:prstGeom>
          <a:noFill/>
          <a:ln>
            <a:noFill/>
          </a:ln>
        </p:spPr>
      </p:pic>
      <p:sp>
        <p:nvSpPr>
          <p:cNvPr id="182" name="Google Shape;182;p26"/>
          <p:cNvSpPr/>
          <p:nvPr/>
        </p:nvSpPr>
        <p:spPr>
          <a:xfrm flipH="1">
            <a:off x="365758" y="224677"/>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Retail Storage with Customer Pickup</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graphicFrame>
        <p:nvGraphicFramePr>
          <p:cNvPr id="9" name="Table 8"/>
          <p:cNvGraphicFramePr>
            <a:graphicFrameLocks noGrp="1"/>
          </p:cNvGraphicFramePr>
          <p:nvPr>
            <p:extLst>
              <p:ext uri="{D42A27DB-BD31-4B8C-83A1-F6EECF244321}">
                <p14:modId xmlns:p14="http://schemas.microsoft.com/office/powerpoint/2010/main" val="1757427023"/>
              </p:ext>
            </p:extLst>
          </p:nvPr>
        </p:nvGraphicFramePr>
        <p:xfrm>
          <a:off x="496389" y="1554479"/>
          <a:ext cx="9966959" cy="4480559"/>
        </p:xfrm>
        <a:graphic>
          <a:graphicData uri="http://schemas.openxmlformats.org/drawingml/2006/table">
            <a:tbl>
              <a:tblPr firstRow="1" bandRow="1">
                <a:tableStyleId>{2D5ABB26-0587-4C30-8999-92F81FD0307C}</a:tableStyleId>
              </a:tblPr>
              <a:tblGrid>
                <a:gridCol w="2986841">
                  <a:extLst>
                    <a:ext uri="{9D8B030D-6E8A-4147-A177-3AD203B41FA5}">
                      <a16:colId xmlns:a16="http://schemas.microsoft.com/office/drawing/2014/main" val="20000"/>
                    </a:ext>
                  </a:extLst>
                </a:gridCol>
                <a:gridCol w="6980118">
                  <a:extLst>
                    <a:ext uri="{9D8B030D-6E8A-4147-A177-3AD203B41FA5}">
                      <a16:colId xmlns:a16="http://schemas.microsoft.com/office/drawing/2014/main" val="20001"/>
                    </a:ext>
                  </a:extLst>
                </a:gridCol>
              </a:tblGrid>
              <a:tr h="694439">
                <a:tc>
                  <a:txBody>
                    <a:bodyPr/>
                    <a:lstStyle/>
                    <a:p>
                      <a:r>
                        <a:rPr lang="en-US" sz="2000" b="1" kern="1200" dirty="0">
                          <a:solidFill>
                            <a:schemeClr val="tx1"/>
                          </a:solidFill>
                          <a:latin typeface="+mn-lt"/>
                          <a:ea typeface="+mn-ea"/>
                          <a:cs typeface="+mn-cs"/>
                        </a:rPr>
                        <a:t>Cost Factor</a:t>
                      </a:r>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694439">
                <a:tc>
                  <a:txBody>
                    <a:bodyPr/>
                    <a:lstStyle/>
                    <a:p>
                      <a:r>
                        <a:rPr lang="en-US" sz="2000" kern="1200" dirty="0">
                          <a:solidFill>
                            <a:schemeClr val="tx1"/>
                          </a:solidFill>
                          <a:latin typeface="+mn-lt"/>
                          <a:ea typeface="+mn-ea"/>
                          <a:cs typeface="+mn-cs"/>
                        </a:rPr>
                        <a:t>Inventory</a:t>
                      </a:r>
                    </a:p>
                  </a:txBody>
                  <a:tcPr>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Higher than all other options. </a:t>
                      </a:r>
                      <a:endParaRPr lang="en-US" sz="2000" dirty="0"/>
                    </a:p>
                  </a:txBody>
                  <a:tcPr>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694439">
                <a:tc>
                  <a:txBody>
                    <a:bodyPr/>
                    <a:lstStyle/>
                    <a:p>
                      <a:r>
                        <a:rPr lang="en-US" sz="2000" kern="1200" dirty="0">
                          <a:solidFill>
                            <a:schemeClr val="tx1"/>
                          </a:solidFill>
                          <a:latin typeface="+mn-lt"/>
                          <a:ea typeface="+mn-ea"/>
                          <a:cs typeface="+mn-cs"/>
                        </a:rPr>
                        <a:t>Transportation</a:t>
                      </a:r>
                      <a:endParaRPr lang="en-US" sz="2000" dirty="0"/>
                    </a:p>
                  </a:txBody>
                  <a:tcPr>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all other options.</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19862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Higher than other options. The increase in handling cost at the pickup site can be significant for online and phone orders.</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1198621">
                <a:tc>
                  <a:txBody>
                    <a:bodyPr/>
                    <a:lstStyle/>
                    <a:p>
                      <a:r>
                        <a:rPr lang="en-US" sz="2000" kern="1200" dirty="0">
                          <a:solidFill>
                            <a:schemeClr val="tx1"/>
                          </a:solidFill>
                          <a:latin typeface="+mn-lt"/>
                          <a:ea typeface="+mn-ea"/>
                          <a:cs typeface="+mn-cs"/>
                        </a:rPr>
                        <a:t>Information</a:t>
                      </a:r>
                      <a:endParaRPr lang="en-US" sz="2000" dirty="0"/>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Some investment in infrastructure required for online and phone orders.</a:t>
                      </a:r>
                      <a:endParaRPr lang="en-US" sz="2000" dirty="0"/>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098809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8" y="1389252"/>
            <a:ext cx="10241278" cy="4739719"/>
          </a:xfrm>
          <a:prstGeom prst="rect">
            <a:avLst/>
          </a:prstGeom>
          <a:solidFill>
            <a:srgbClr val="DDEAF6"/>
          </a:solidFill>
          <a:ln>
            <a:noFill/>
          </a:ln>
        </p:spPr>
        <p:txBody>
          <a:bodyPr spcFirstLastPara="1" wrap="square" lIns="91425" tIns="45700" rIns="91425" bIns="45700" anchor="t" anchorCtr="0">
            <a:spAutoFit/>
          </a:bodyPr>
          <a:lstStyle/>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b="1"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8" y="224677"/>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Retail Storage with Customer Pickup</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graphicFrame>
        <p:nvGraphicFramePr>
          <p:cNvPr id="10" name="Table 9"/>
          <p:cNvGraphicFramePr>
            <a:graphicFrameLocks noGrp="1"/>
          </p:cNvGraphicFramePr>
          <p:nvPr>
            <p:extLst>
              <p:ext uri="{D42A27DB-BD31-4B8C-83A1-F6EECF244321}">
                <p14:modId xmlns:p14="http://schemas.microsoft.com/office/powerpoint/2010/main" val="3741632106"/>
              </p:ext>
            </p:extLst>
          </p:nvPr>
        </p:nvGraphicFramePr>
        <p:xfrm>
          <a:off x="457200" y="1515292"/>
          <a:ext cx="9901645" cy="4454432"/>
        </p:xfrm>
        <a:graphic>
          <a:graphicData uri="http://schemas.openxmlformats.org/drawingml/2006/table">
            <a:tbl>
              <a:tblPr firstRow="1" bandRow="1">
                <a:tableStyleId>{2D5ABB26-0587-4C30-8999-92F81FD0307C}</a:tableStyleId>
              </a:tblPr>
              <a:tblGrid>
                <a:gridCol w="2674056">
                  <a:extLst>
                    <a:ext uri="{9D8B030D-6E8A-4147-A177-3AD203B41FA5}">
                      <a16:colId xmlns:a16="http://schemas.microsoft.com/office/drawing/2014/main" val="20000"/>
                    </a:ext>
                  </a:extLst>
                </a:gridCol>
                <a:gridCol w="7227589">
                  <a:extLst>
                    <a:ext uri="{9D8B030D-6E8A-4147-A177-3AD203B41FA5}">
                      <a16:colId xmlns:a16="http://schemas.microsoft.com/office/drawing/2014/main" val="20001"/>
                    </a:ext>
                  </a:extLst>
                </a:gridCol>
              </a:tblGrid>
              <a:tr h="408483">
                <a:tc>
                  <a:txBody>
                    <a:bodyPr/>
                    <a:lstStyle/>
                    <a:p>
                      <a:r>
                        <a:rPr lang="en-US" sz="2000" b="1" kern="1200" dirty="0">
                          <a:solidFill>
                            <a:schemeClr val="tx1"/>
                          </a:solidFill>
                          <a:latin typeface="+mn-lt"/>
                          <a:ea typeface="+mn-ea"/>
                          <a:cs typeface="+mn-cs"/>
                        </a:rPr>
                        <a:t>Service Factor</a:t>
                      </a:r>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05125">
                <a:tc>
                  <a:txBody>
                    <a:bodyPr/>
                    <a:lstStyle/>
                    <a:p>
                      <a:r>
                        <a:rPr lang="en-US" sz="2000" kern="1200" dirty="0">
                          <a:solidFill>
                            <a:schemeClr val="tx1"/>
                          </a:solidFill>
                          <a:latin typeface="+mn-lt"/>
                          <a:ea typeface="+mn-ea"/>
                          <a:cs typeface="+mn-cs"/>
                        </a:rPr>
                        <a:t>Response time</a:t>
                      </a:r>
                    </a:p>
                  </a:txBody>
                  <a:tcPr marT="45714" marB="45714">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Same-day (immediate) pickup possible for items stored locally at pickup site.</a:t>
                      </a:r>
                    </a:p>
                  </a:txBody>
                  <a:tcPr marT="45714" marB="45714">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0848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Product variety</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all other options.</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08483">
                <a:tc>
                  <a:txBody>
                    <a:bodyPr/>
                    <a:lstStyle/>
                    <a:p>
                      <a:r>
                        <a:rPr lang="en-US" sz="2000" kern="1200" dirty="0">
                          <a:solidFill>
                            <a:schemeClr val="tx1"/>
                          </a:solidFill>
                          <a:latin typeface="+mn-lt"/>
                          <a:ea typeface="+mn-ea"/>
                          <a:cs typeface="+mn-cs"/>
                        </a:rPr>
                        <a:t>Product availability</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More expensive to provide than all other options.</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0512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Customer experience</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Related to whether shopping is viewed as a positive or negative experience by customer.</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0848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Time to market</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Highest among distribution options. </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705125">
                <a:tc>
                  <a:txBody>
                    <a:bodyPr/>
                    <a:lstStyle/>
                    <a:p>
                      <a:r>
                        <a:rPr lang="en-US" sz="2000" kern="1200" dirty="0">
                          <a:solidFill>
                            <a:schemeClr val="tx1"/>
                          </a:solidFill>
                          <a:latin typeface="+mn-lt"/>
                          <a:ea typeface="+mn-ea"/>
                          <a:cs typeface="+mn-cs"/>
                        </a:rPr>
                        <a:t>Order visibility</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Trivial for in-store orders. Difficult, but essential, for online and phone orders. </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705125">
                <a:tc>
                  <a:txBody>
                    <a:bodyPr/>
                    <a:lstStyle/>
                    <a:p>
                      <a:r>
                        <a:rPr lang="en-US" sz="2000" kern="1200" dirty="0">
                          <a:solidFill>
                            <a:schemeClr val="tx1"/>
                          </a:solidFill>
                          <a:latin typeface="+mn-lt"/>
                          <a:ea typeface="+mn-ea"/>
                          <a:cs typeface="+mn-cs"/>
                        </a:rPr>
                        <a:t>Returnability</a:t>
                      </a:r>
                      <a:endParaRPr lang="en-US" sz="2000" dirty="0"/>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Easier than other options because retail store can provide a substitute.</a:t>
                      </a:r>
                      <a:endParaRPr lang="en-US" sz="2000" dirty="0"/>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530819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10"/>
                                        </p:tgtEl>
                                        <p:attrNameLst>
                                          <p:attrName>style.visibility</p:attrName>
                                        </p:attrNameLst>
                                      </p:cBhvr>
                                      <p:to>
                                        <p:strVal val="visible"/>
                                      </p:to>
                                    </p:set>
                                    <p:animEffect transition="in" filter="strips(downRight)">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7" y="1389252"/>
            <a:ext cx="10489475" cy="4585830"/>
          </a:xfrm>
          <a:prstGeom prst="rect">
            <a:avLst/>
          </a:prstGeom>
          <a:solidFill>
            <a:srgbClr val="DDEAF6"/>
          </a:solidFill>
          <a:ln>
            <a:noFill/>
          </a:ln>
        </p:spPr>
        <p:txBody>
          <a:bodyPr spcFirstLastPara="1" wrap="square" lIns="91425" tIns="45700" rIns="91425" bIns="45700" anchor="t" anchorCtr="0">
            <a:spAutoFit/>
          </a:bodyPr>
          <a:lstStyle/>
          <a:p>
            <a:pPr marL="342900" lvl="0" indent="-342900" defTabSz="457200">
              <a:spcAft>
                <a:spcPts val="600"/>
              </a:spcAft>
              <a:buClrTx/>
              <a:buSzPct val="150000"/>
              <a:buFont typeface="Arial"/>
              <a:buChar char="•"/>
              <a:defRPr/>
            </a:pPr>
            <a:r>
              <a:rPr lang="en-US" sz="2800" b="1" kern="1200" dirty="0">
                <a:solidFill>
                  <a:prstClr val="black"/>
                </a:solidFill>
                <a:latin typeface="Times New Roman" panose="02020603050405020304" pitchFamily="18" charset="0"/>
                <a:ea typeface="+mn-ea"/>
                <a:cs typeface="Times New Roman" panose="02020603050405020304" pitchFamily="18" charset="0"/>
              </a:rPr>
              <a:t>Response time to customers</a:t>
            </a: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Physical products take longer to fulfill than retail store</a:t>
            </a: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No delay for information goods</a:t>
            </a:r>
          </a:p>
          <a:p>
            <a:pPr marL="342900" lvl="0" indent="-342900" defTabSz="457200">
              <a:spcAft>
                <a:spcPts val="600"/>
              </a:spcAft>
              <a:buClrTx/>
              <a:buSzPct val="150000"/>
              <a:buFont typeface="Arial"/>
              <a:buChar char="•"/>
              <a:defRPr/>
            </a:pPr>
            <a:r>
              <a:rPr lang="en-US" sz="2800" b="1" kern="1200" dirty="0">
                <a:solidFill>
                  <a:prstClr val="black"/>
                </a:solidFill>
                <a:latin typeface="Times New Roman" panose="02020603050405020304" pitchFamily="18" charset="0"/>
                <a:ea typeface="+mn-ea"/>
                <a:cs typeface="Times New Roman" panose="02020603050405020304" pitchFamily="18" charset="0"/>
              </a:rPr>
              <a:t>Product variety</a:t>
            </a: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Easier to offer larger selection</a:t>
            </a:r>
          </a:p>
          <a:p>
            <a:pPr marL="342900" lvl="0" indent="-342900" defTabSz="457200">
              <a:spcAft>
                <a:spcPts val="600"/>
              </a:spcAft>
              <a:buClrTx/>
              <a:buSzPct val="150000"/>
              <a:buFont typeface="Arial"/>
              <a:buChar char="•"/>
              <a:defRPr/>
            </a:pPr>
            <a:r>
              <a:rPr lang="en-US" sz="2800" b="1" kern="1200" dirty="0">
                <a:solidFill>
                  <a:prstClr val="black"/>
                </a:solidFill>
                <a:latin typeface="Times New Roman" panose="02020603050405020304" pitchFamily="18" charset="0"/>
                <a:ea typeface="+mn-ea"/>
                <a:cs typeface="Times New Roman" panose="02020603050405020304" pitchFamily="18" charset="0"/>
              </a:rPr>
              <a:t>Product availability</a:t>
            </a: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Aggregating inventory and better information on customer preferences improves product availability</a:t>
            </a:r>
          </a:p>
          <a:p>
            <a:pPr marL="742950" lvl="1" indent="-285750" defTabSz="457200">
              <a:spcAft>
                <a:spcPts val="600"/>
              </a:spcAft>
              <a:buClrTx/>
              <a:buFont typeface="Arial"/>
              <a:buChar char="–"/>
              <a:defRPr/>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1011989" y="187614"/>
            <a:ext cx="1018901" cy="1025230"/>
          </a:xfrm>
          <a:prstGeom prst="rect">
            <a:avLst/>
          </a:prstGeom>
          <a:noFill/>
          <a:ln>
            <a:noFill/>
          </a:ln>
        </p:spPr>
      </p:pic>
      <p:sp>
        <p:nvSpPr>
          <p:cNvPr id="182" name="Google Shape;182;p26"/>
          <p:cNvSpPr/>
          <p:nvPr/>
        </p:nvSpPr>
        <p:spPr>
          <a:xfrm flipH="1">
            <a:off x="365757" y="224677"/>
            <a:ext cx="10489476"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Impact of Online Sales on Customer Service</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1013187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5" y="1256622"/>
            <a:ext cx="10241278" cy="5170606"/>
          </a:xfrm>
          <a:prstGeom prst="rect">
            <a:avLst/>
          </a:prstGeom>
          <a:solidFill>
            <a:srgbClr val="DDEAF6"/>
          </a:solidFill>
          <a:ln>
            <a:noFill/>
          </a:ln>
        </p:spPr>
        <p:txBody>
          <a:bodyPr spcFirstLastPara="1" wrap="square" lIns="91425" tIns="45700" rIns="91425" bIns="45700" anchor="t" anchorCtr="0">
            <a:spAutoFit/>
          </a:bodyPr>
          <a:lstStyle/>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Customer experience</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Improved access, customization, and convenience</a:t>
            </a:r>
          </a:p>
          <a:p>
            <a:pPr marL="742950" lvl="1" indent="-285750" defTabSz="457200" fontAlgn="base">
              <a:spcBef>
                <a:spcPct val="0"/>
              </a:spcBef>
              <a:spcAft>
                <a:spcPts val="600"/>
              </a:spcAft>
              <a:buClrTx/>
              <a:buFont typeface="Arial" panose="020B0604020202020204" pitchFamily="34" charset="0"/>
              <a:buChar char="–"/>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Faster time to market</a:t>
            </a:r>
          </a:p>
          <a:p>
            <a:pPr marL="342900" lvl="0" indent="-342900" defTabSz="457200" fontAlgn="base">
              <a:spcBef>
                <a:spcPct val="0"/>
              </a:spcBef>
              <a:spcAft>
                <a:spcPts val="600"/>
              </a:spcAft>
              <a:buClrTx/>
              <a:buSzPct val="150000"/>
              <a:buFont typeface="Arial" panose="020B0604020202020204" pitchFamily="34" charset="0"/>
              <a:buChar char="•"/>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Order Visibility</a:t>
            </a:r>
          </a:p>
          <a:p>
            <a:pPr lvl="0" defTabSz="457200" fontAlgn="base">
              <a:spcBef>
                <a:spcPct val="0"/>
              </a:spcBef>
              <a:spcAft>
                <a:spcPts val="600"/>
              </a:spcAft>
              <a:buClrTx/>
              <a:buSzPct val="150000"/>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Returnability</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Harder with online orders</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Proportion of returns likely to be much higher</a:t>
            </a: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5" y="124038"/>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Impact of Online Sales on Customer Service</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3252970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7" y="1389252"/>
            <a:ext cx="10489475" cy="4832052"/>
          </a:xfrm>
          <a:prstGeom prst="rect">
            <a:avLst/>
          </a:prstGeom>
          <a:solidFill>
            <a:srgbClr val="DDEAF6"/>
          </a:solidFill>
          <a:ln>
            <a:noFill/>
          </a:ln>
        </p:spPr>
        <p:txBody>
          <a:bodyPr spcFirstLastPara="1" wrap="square" lIns="91425" tIns="45700" rIns="91425" bIns="45700" anchor="t" anchorCtr="0">
            <a:spAutoFit/>
          </a:bodyPr>
          <a:lstStyle/>
          <a:p>
            <a:pPr marL="457200" indent="-457200" eaLnBrk="1" hangingPunct="1">
              <a:buFont typeface="Wingdings" panose="05000000000000000000" pitchFamily="2" charset="2"/>
              <a:buChar char="§"/>
            </a:pPr>
            <a:r>
              <a:rPr lang="en-US" altLang="en-US" sz="2800" b="1" dirty="0">
                <a:latin typeface="Times New Roman" panose="02020603050405020304" pitchFamily="18" charset="0"/>
                <a:cs typeface="Times New Roman" panose="02020603050405020304" pitchFamily="18" charset="0"/>
              </a:rPr>
              <a:t>Direct Sales to Customers</a:t>
            </a:r>
          </a:p>
          <a:p>
            <a:pPr lvl="1" eaLnBrk="1" hangingPunct="1"/>
            <a:r>
              <a:rPr lang="en-US" altLang="en-US" sz="2800" dirty="0">
                <a:latin typeface="Times New Roman" panose="02020603050405020304" pitchFamily="18" charset="0"/>
                <a:cs typeface="Times New Roman" panose="02020603050405020304" pitchFamily="18" charset="0"/>
              </a:rPr>
              <a:t>Social networking channels allow firms to directly pitch products and promotion</a:t>
            </a:r>
          </a:p>
          <a:p>
            <a:pPr lvl="1" eaLnBrk="1" hangingPunct="1"/>
            <a:endParaRPr lang="en-US" altLang="en-US" sz="2800" dirty="0">
              <a:latin typeface="Times New Roman" panose="02020603050405020304" pitchFamily="18" charset="0"/>
              <a:cs typeface="Times New Roman" panose="02020603050405020304" pitchFamily="18" charset="0"/>
            </a:endParaRPr>
          </a:p>
          <a:p>
            <a:pPr marL="457200" indent="-457200" eaLnBrk="1" hangingPunct="1">
              <a:buFont typeface="Wingdings" panose="05000000000000000000" pitchFamily="2" charset="2"/>
              <a:buChar char="§"/>
            </a:pPr>
            <a:r>
              <a:rPr lang="en-US" altLang="en-US" sz="2800" b="1" dirty="0">
                <a:latin typeface="Times New Roman" panose="02020603050405020304" pitchFamily="18" charset="0"/>
                <a:cs typeface="Times New Roman" panose="02020603050405020304" pitchFamily="18" charset="0"/>
              </a:rPr>
              <a:t>Flexible Pricing, Product Portfolio, and Promotions</a:t>
            </a:r>
            <a:endParaRPr lang="en-US" altLang="en-US" sz="2800" dirty="0">
              <a:latin typeface="Times New Roman" panose="02020603050405020304" pitchFamily="18" charset="0"/>
              <a:cs typeface="Times New Roman" panose="02020603050405020304" pitchFamily="18" charset="0"/>
            </a:endParaRPr>
          </a:p>
          <a:p>
            <a:pPr lvl="1" eaLnBrk="1" hangingPunct="1"/>
            <a:r>
              <a:rPr lang="en-US" altLang="en-US" sz="2800" dirty="0">
                <a:latin typeface="Times New Roman" panose="02020603050405020304" pitchFamily="18" charset="0"/>
                <a:cs typeface="Times New Roman" panose="02020603050405020304" pitchFamily="18" charset="0"/>
              </a:rPr>
              <a:t>Manage revenues from product portfolio more effectively than traditional channels</a:t>
            </a:r>
          </a:p>
          <a:p>
            <a:pPr lvl="1" eaLnBrk="1" hangingPunct="1"/>
            <a:r>
              <a:rPr lang="en-US" altLang="en-US" sz="2800" dirty="0">
                <a:latin typeface="Times New Roman" panose="02020603050405020304" pitchFamily="18" charset="0"/>
                <a:cs typeface="Times New Roman" panose="02020603050405020304" pitchFamily="18" charset="0"/>
              </a:rPr>
              <a:t>Promotion information can be conveyed to customers quickly and inexpensively </a:t>
            </a:r>
          </a:p>
          <a:p>
            <a:pPr lvl="1" eaLnBrk="1" hangingPunct="1"/>
            <a:endParaRPr lang="en-US" altLang="en-US" sz="2800" b="1" dirty="0">
              <a:latin typeface="Times New Roman" panose="02020603050405020304" pitchFamily="18" charset="0"/>
              <a:cs typeface="Times New Roman" panose="02020603050405020304" pitchFamily="18" charset="0"/>
            </a:endParaRPr>
          </a:p>
          <a:p>
            <a:pPr marL="457200" indent="-457200" eaLnBrk="1" hangingPunct="1">
              <a:buFont typeface="Wingdings" panose="05000000000000000000" pitchFamily="2" charset="2"/>
              <a:buChar char="§"/>
            </a:pPr>
            <a:r>
              <a:rPr lang="en-US" altLang="en-US" sz="2800" b="1" dirty="0">
                <a:latin typeface="Times New Roman" panose="02020603050405020304" pitchFamily="18" charset="0"/>
                <a:cs typeface="Times New Roman" panose="02020603050405020304" pitchFamily="18" charset="0"/>
              </a:rPr>
              <a:t>Efficient Funds Transfer</a:t>
            </a:r>
          </a:p>
        </p:txBody>
      </p:sp>
      <p:pic>
        <p:nvPicPr>
          <p:cNvPr id="181" name="Google Shape;181;p26"/>
          <p:cNvPicPr preferRelativeResize="0"/>
          <p:nvPr/>
        </p:nvPicPr>
        <p:blipFill rotWithShape="1">
          <a:blip r:embed="rId3">
            <a:alphaModFix/>
          </a:blip>
          <a:srcRect/>
          <a:stretch/>
        </p:blipFill>
        <p:spPr>
          <a:xfrm>
            <a:off x="10946674" y="187614"/>
            <a:ext cx="1084216" cy="1025230"/>
          </a:xfrm>
          <a:prstGeom prst="rect">
            <a:avLst/>
          </a:prstGeom>
          <a:noFill/>
          <a:ln>
            <a:noFill/>
          </a:ln>
        </p:spPr>
      </p:pic>
      <p:sp>
        <p:nvSpPr>
          <p:cNvPr id="182" name="Google Shape;182;p26"/>
          <p:cNvSpPr/>
          <p:nvPr/>
        </p:nvSpPr>
        <p:spPr>
          <a:xfrm flipH="1">
            <a:off x="365757" y="224677"/>
            <a:ext cx="10489476"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Impact of Online Sales on Customer Service</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3200116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248192" y="886331"/>
            <a:ext cx="11051180" cy="5570715"/>
          </a:xfrm>
          <a:prstGeom prst="rect">
            <a:avLst/>
          </a:prstGeom>
          <a:solidFill>
            <a:srgbClr val="DDEAF6"/>
          </a:solidFill>
          <a:ln>
            <a:noFill/>
          </a:ln>
        </p:spPr>
        <p:txBody>
          <a:bodyPr spcFirstLastPara="1" wrap="square" lIns="91425" tIns="45700" rIns="91425" bIns="45700" anchor="t" anchorCtr="0">
            <a:spAutoFit/>
          </a:bodyPr>
          <a:lstStyle/>
          <a:p>
            <a:pPr lvl="0" defTabSz="457200" fontAlgn="base">
              <a:spcBef>
                <a:spcPct val="0"/>
              </a:spcBef>
              <a:spcAft>
                <a:spcPts val="600"/>
              </a:spcAft>
              <a:buClrTx/>
              <a:buSzPct val="150000"/>
            </a:pPr>
            <a:r>
              <a:rPr lang="en-US" altLang="en-US" sz="2400" b="1" kern="1200" dirty="0">
                <a:solidFill>
                  <a:prstClr val="black"/>
                </a:solidFill>
                <a:latin typeface="Times New Roman" panose="02020603050405020304" pitchFamily="18" charset="0"/>
                <a:ea typeface="+mn-ea"/>
                <a:cs typeface="Times New Roman" panose="02020603050405020304" pitchFamily="18" charset="0"/>
              </a:rPr>
              <a:t>      </a:t>
            </a:r>
            <a:r>
              <a:rPr lang="en-US" altLang="en-US" sz="2600" b="1" kern="1200" dirty="0">
                <a:solidFill>
                  <a:prstClr val="black"/>
                </a:solidFill>
                <a:latin typeface="Times New Roman" panose="02020603050405020304" pitchFamily="18" charset="0"/>
                <a:ea typeface="+mn-ea"/>
                <a:cs typeface="Times New Roman" panose="02020603050405020304" pitchFamily="18" charset="0"/>
              </a:rPr>
              <a:t>Inventory</a:t>
            </a:r>
          </a:p>
          <a:p>
            <a:pPr marL="800100" lvl="1" indent="-342900" defTabSz="457200" fontAlgn="base">
              <a:spcBef>
                <a:spcPct val="0"/>
              </a:spcBef>
              <a:spcAft>
                <a:spcPts val="600"/>
              </a:spcAft>
              <a:buClrTx/>
              <a:buFont typeface="Wingdings" panose="05000000000000000000" pitchFamily="2" charset="2"/>
              <a:buChar char="Ø"/>
            </a:pPr>
            <a:r>
              <a:rPr lang="en-US" altLang="en-US" sz="2400" kern="1200" dirty="0">
                <a:solidFill>
                  <a:prstClr val="black"/>
                </a:solidFill>
                <a:latin typeface="Times New Roman" panose="02020603050405020304" pitchFamily="18" charset="0"/>
                <a:ea typeface="+mn-ea"/>
                <a:cs typeface="Times New Roman" panose="02020603050405020304" pitchFamily="18" charset="0"/>
              </a:rPr>
              <a:t>Lower inventory levels if customers will wait</a:t>
            </a:r>
          </a:p>
          <a:p>
            <a:pPr marL="800100" lvl="1" indent="-342900" defTabSz="457200" fontAlgn="base">
              <a:spcBef>
                <a:spcPct val="0"/>
              </a:spcBef>
              <a:spcAft>
                <a:spcPts val="600"/>
              </a:spcAft>
              <a:buClrTx/>
              <a:buFont typeface="Wingdings" panose="05000000000000000000" pitchFamily="2" charset="2"/>
              <a:buChar char="Ø"/>
            </a:pPr>
            <a:r>
              <a:rPr lang="en-US" altLang="en-US" sz="2400" kern="1200" dirty="0">
                <a:solidFill>
                  <a:prstClr val="black"/>
                </a:solidFill>
                <a:latin typeface="Times New Roman" panose="02020603050405020304" pitchFamily="18" charset="0"/>
                <a:ea typeface="+mn-ea"/>
                <a:cs typeface="Times New Roman" panose="02020603050405020304" pitchFamily="18" charset="0"/>
              </a:rPr>
              <a:t>Postpone variety until after the customer order is received</a:t>
            </a:r>
          </a:p>
          <a:p>
            <a:pPr lvl="0" defTabSz="457200" fontAlgn="base">
              <a:spcBef>
                <a:spcPct val="0"/>
              </a:spcBef>
              <a:spcAft>
                <a:spcPts val="600"/>
              </a:spcAft>
              <a:buClrTx/>
              <a:buSzPct val="150000"/>
            </a:pPr>
            <a:r>
              <a:rPr lang="en-US" altLang="en-US" sz="2400" b="1" kern="1200" dirty="0">
                <a:solidFill>
                  <a:prstClr val="black"/>
                </a:solidFill>
                <a:latin typeface="Times New Roman" panose="02020603050405020304" pitchFamily="18" charset="0"/>
                <a:ea typeface="+mn-ea"/>
                <a:cs typeface="Times New Roman" panose="02020603050405020304" pitchFamily="18" charset="0"/>
              </a:rPr>
              <a:t>      </a:t>
            </a:r>
            <a:r>
              <a:rPr lang="en-US" altLang="en-US" sz="2600" b="1" kern="1200" dirty="0">
                <a:solidFill>
                  <a:prstClr val="black"/>
                </a:solidFill>
                <a:latin typeface="Times New Roman" panose="02020603050405020304" pitchFamily="18" charset="0"/>
                <a:ea typeface="+mn-ea"/>
                <a:cs typeface="Times New Roman" panose="02020603050405020304" pitchFamily="18" charset="0"/>
              </a:rPr>
              <a:t>Facilities</a:t>
            </a:r>
          </a:p>
          <a:p>
            <a:pPr marL="800100" lvl="1" indent="-342900" defTabSz="457200" fontAlgn="base">
              <a:spcBef>
                <a:spcPct val="0"/>
              </a:spcBef>
              <a:spcAft>
                <a:spcPts val="600"/>
              </a:spcAft>
              <a:buClrTx/>
              <a:buFont typeface="Wingdings" panose="05000000000000000000" pitchFamily="2" charset="2"/>
              <a:buChar char="Ø"/>
            </a:pPr>
            <a:r>
              <a:rPr lang="en-US" altLang="en-US" sz="2400" kern="1200" dirty="0">
                <a:solidFill>
                  <a:prstClr val="black"/>
                </a:solidFill>
                <a:latin typeface="Times New Roman" panose="02020603050405020304" pitchFamily="18" charset="0"/>
                <a:ea typeface="+mn-ea"/>
                <a:cs typeface="Times New Roman" panose="02020603050405020304" pitchFamily="18" charset="0"/>
              </a:rPr>
              <a:t>Costs related to the number and location of facilities in a network</a:t>
            </a:r>
          </a:p>
          <a:p>
            <a:pPr marL="800100" lvl="1" indent="-342900" defTabSz="457200" fontAlgn="base">
              <a:spcBef>
                <a:spcPct val="0"/>
              </a:spcBef>
              <a:spcAft>
                <a:spcPts val="600"/>
              </a:spcAft>
              <a:buClrTx/>
              <a:buFont typeface="Wingdings" panose="05000000000000000000" pitchFamily="2" charset="2"/>
              <a:buChar char="Ø"/>
            </a:pPr>
            <a:r>
              <a:rPr lang="en-US" altLang="en-US" sz="2400" kern="1200" dirty="0">
                <a:solidFill>
                  <a:prstClr val="black"/>
                </a:solidFill>
                <a:latin typeface="Times New Roman" panose="02020603050405020304" pitchFamily="18" charset="0"/>
                <a:ea typeface="+mn-ea"/>
                <a:cs typeface="Times New Roman" panose="02020603050405020304" pitchFamily="18" charset="0"/>
              </a:rPr>
              <a:t>Costs associated with the operations in these facilities</a:t>
            </a:r>
          </a:p>
          <a:p>
            <a:pPr marL="457200" lvl="1" defTabSz="457200" fontAlgn="base">
              <a:spcBef>
                <a:spcPct val="0"/>
              </a:spcBef>
              <a:spcAft>
                <a:spcPts val="600"/>
              </a:spcAft>
              <a:buClrTx/>
            </a:pPr>
            <a:r>
              <a:rPr lang="en-US" altLang="en-US" sz="2600" b="1" kern="1200" dirty="0">
                <a:solidFill>
                  <a:prstClr val="black"/>
                </a:solidFill>
                <a:latin typeface="Times New Roman" panose="02020603050405020304" pitchFamily="18" charset="0"/>
                <a:ea typeface="+mn-ea"/>
                <a:cs typeface="Times New Roman" panose="02020603050405020304" pitchFamily="18" charset="0"/>
              </a:rPr>
              <a:t>Transportation</a:t>
            </a:r>
          </a:p>
          <a:p>
            <a:pPr marL="800100" lvl="1" indent="-342900" defTabSz="457200" fontAlgn="base">
              <a:spcBef>
                <a:spcPct val="0"/>
              </a:spcBef>
              <a:spcAft>
                <a:spcPts val="600"/>
              </a:spcAft>
              <a:buClrTx/>
              <a:buFont typeface="Wingdings" panose="05000000000000000000" pitchFamily="2" charset="2"/>
              <a:buChar char="Ø"/>
            </a:pPr>
            <a:r>
              <a:rPr lang="en-US" altLang="en-US" sz="2400" kern="1200" dirty="0">
                <a:solidFill>
                  <a:prstClr val="black"/>
                </a:solidFill>
                <a:latin typeface="Times New Roman" panose="02020603050405020304" pitchFamily="18" charset="0"/>
                <a:ea typeface="+mn-ea"/>
                <a:cs typeface="Times New Roman" panose="02020603050405020304" pitchFamily="18" charset="0"/>
              </a:rPr>
              <a:t>Lower cost of “transporting” information goods in digital form</a:t>
            </a:r>
          </a:p>
          <a:p>
            <a:pPr marL="800100" lvl="1" indent="-342900" defTabSz="457200" fontAlgn="base">
              <a:spcBef>
                <a:spcPct val="0"/>
              </a:spcBef>
              <a:spcAft>
                <a:spcPts val="600"/>
              </a:spcAft>
              <a:buClrTx/>
              <a:buFont typeface="Wingdings" panose="05000000000000000000" pitchFamily="2" charset="2"/>
              <a:buChar char="Ø"/>
            </a:pPr>
            <a:r>
              <a:rPr lang="en-US" altLang="en-US" sz="2400" kern="1200" dirty="0">
                <a:solidFill>
                  <a:prstClr val="black"/>
                </a:solidFill>
                <a:latin typeface="Times New Roman" panose="02020603050405020304" pitchFamily="18" charset="0"/>
                <a:ea typeface="+mn-ea"/>
                <a:cs typeface="Times New Roman" panose="02020603050405020304" pitchFamily="18" charset="0"/>
              </a:rPr>
              <a:t>For nondigital, aggregating inventories increases outbound transportation </a:t>
            </a:r>
          </a:p>
          <a:p>
            <a:pPr marL="457200" lvl="1" defTabSz="457200" fontAlgn="base">
              <a:spcBef>
                <a:spcPct val="0"/>
              </a:spcBef>
              <a:spcAft>
                <a:spcPts val="600"/>
              </a:spcAft>
              <a:buClrTx/>
            </a:pPr>
            <a:r>
              <a:rPr lang="en-US" altLang="en-US" sz="2600" b="1" kern="1200" dirty="0">
                <a:solidFill>
                  <a:prstClr val="black"/>
                </a:solidFill>
                <a:latin typeface="Times New Roman" panose="02020603050405020304" pitchFamily="18" charset="0"/>
                <a:ea typeface="+mn-ea"/>
                <a:cs typeface="Times New Roman" panose="02020603050405020304" pitchFamily="18" charset="0"/>
              </a:rPr>
              <a:t>Information</a:t>
            </a:r>
          </a:p>
          <a:p>
            <a:pPr marL="800100" lvl="1" indent="-342900" defTabSz="457200" fontAlgn="base">
              <a:spcBef>
                <a:spcPct val="0"/>
              </a:spcBef>
              <a:spcAft>
                <a:spcPts val="600"/>
              </a:spcAft>
              <a:buClrTx/>
              <a:buFont typeface="Wingdings" panose="05000000000000000000" pitchFamily="2" charset="2"/>
              <a:buChar char="Ø"/>
            </a:pPr>
            <a:r>
              <a:rPr lang="en-US" altLang="en-US" sz="2400" kern="1200" dirty="0">
                <a:solidFill>
                  <a:prstClr val="black"/>
                </a:solidFill>
                <a:latin typeface="Times New Roman" panose="02020603050405020304" pitchFamily="18" charset="0"/>
                <a:ea typeface="+mn-ea"/>
                <a:cs typeface="Times New Roman" panose="02020603050405020304" pitchFamily="18" charset="0"/>
              </a:rPr>
              <a:t>Share demand, planning, and forecasting information throughout its supply chain</a:t>
            </a:r>
          </a:p>
          <a:p>
            <a:pPr marL="800100" lvl="1" indent="-342900" defTabSz="457200" fontAlgn="base">
              <a:spcBef>
                <a:spcPct val="0"/>
              </a:spcBef>
              <a:spcAft>
                <a:spcPts val="600"/>
              </a:spcAft>
              <a:buClrTx/>
              <a:buFont typeface="Wingdings" panose="05000000000000000000" pitchFamily="2" charset="2"/>
              <a:buChar char="Ø"/>
            </a:pPr>
            <a:r>
              <a:rPr lang="en-US" altLang="en-US" sz="2400" kern="1200" dirty="0">
                <a:solidFill>
                  <a:prstClr val="black"/>
                </a:solidFill>
                <a:latin typeface="Times New Roman" panose="02020603050405020304" pitchFamily="18" charset="0"/>
                <a:ea typeface="+mn-ea"/>
                <a:cs typeface="Times New Roman" panose="02020603050405020304" pitchFamily="18" charset="0"/>
              </a:rPr>
              <a:t>Additional costs to build and maintain the information infrastructure</a:t>
            </a:r>
          </a:p>
        </p:txBody>
      </p:sp>
      <p:pic>
        <p:nvPicPr>
          <p:cNvPr id="181" name="Google Shape;181;p26"/>
          <p:cNvPicPr preferRelativeResize="0"/>
          <p:nvPr/>
        </p:nvPicPr>
        <p:blipFill rotWithShape="1">
          <a:blip r:embed="rId3">
            <a:alphaModFix/>
          </a:blip>
          <a:srcRect/>
          <a:stretch/>
        </p:blipFill>
        <p:spPr>
          <a:xfrm>
            <a:off x="11194869" y="39243"/>
            <a:ext cx="997132" cy="873248"/>
          </a:xfrm>
          <a:prstGeom prst="rect">
            <a:avLst/>
          </a:prstGeom>
          <a:noFill/>
          <a:ln>
            <a:noFill/>
          </a:ln>
        </p:spPr>
      </p:pic>
      <p:sp>
        <p:nvSpPr>
          <p:cNvPr id="182" name="Google Shape;182;p26"/>
          <p:cNvSpPr/>
          <p:nvPr/>
        </p:nvSpPr>
        <p:spPr>
          <a:xfrm flipH="1">
            <a:off x="248191" y="164582"/>
            <a:ext cx="10946677" cy="622569"/>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Impact of Online Sales on </a:t>
            </a:r>
            <a:r>
              <a:rPr lang="en-US" sz="3200" b="1" dirty="0">
                <a:latin typeface="Times New Roman" panose="02020603050405020304" pitchFamily="18" charset="0"/>
                <a:cs typeface="Times New Roman" panose="02020603050405020304" pitchFamily="18" charset="0"/>
              </a:rPr>
              <a:t>Cost</a:t>
            </a:r>
            <a:endParaRPr lang="en-US" sz="32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4545939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8" y="1389252"/>
            <a:ext cx="10241278" cy="4662775"/>
          </a:xfrm>
          <a:prstGeom prst="rect">
            <a:avLst/>
          </a:prstGeom>
          <a:solidFill>
            <a:srgbClr val="DDEAF6"/>
          </a:solidFill>
          <a:ln>
            <a:noFill/>
          </a:ln>
        </p:spPr>
        <p:txBody>
          <a:bodyPr spcFirstLastPara="1" wrap="square" lIns="91425" tIns="45700" rIns="91425" bIns="45700" anchor="t" anchorCtr="0">
            <a:spAutoFit/>
          </a:bodyPr>
          <a:lstStyle/>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Impact of online sales on customer service</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Delay in fulfilling customer request</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Impact of online sales on cost</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Reduced inventory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Lower facility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Higher total transportation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Incremental increase in information costs</a:t>
            </a: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8" y="224677"/>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Using Online Sales to Sell Computer Hardware: Dell</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9320190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8" y="1389252"/>
            <a:ext cx="10241278" cy="5016718"/>
          </a:xfrm>
          <a:prstGeom prst="rect">
            <a:avLst/>
          </a:prstGeom>
          <a:solidFill>
            <a:srgbClr val="DDEAF6"/>
          </a:solidFill>
          <a:ln>
            <a:noFill/>
          </a:ln>
        </p:spPr>
        <p:txBody>
          <a:bodyPr spcFirstLastPara="1" wrap="square" lIns="91425" tIns="45700" rIns="91425" bIns="45700" anchor="t" anchorCtr="0">
            <a:spAutoFit/>
          </a:bodyPr>
          <a:lstStyle/>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A tailored supply chain network to sell c</a:t>
            </a:r>
            <a:r>
              <a:rPr lang="en-US" sz="2800" b="1" dirty="0">
                <a:latin typeface="Times New Roman" panose="02020603050405020304" pitchFamily="18" charset="0"/>
                <a:cs typeface="Times New Roman" panose="02020603050405020304" pitchFamily="18" charset="0"/>
              </a:rPr>
              <a:t>omputer hardware for Dell includes :</a:t>
            </a: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lvl="0" defTabSz="457200" fontAlgn="base">
              <a:spcBef>
                <a:spcPct val="0"/>
              </a:spcBef>
              <a:spcAft>
                <a:spcPts val="600"/>
              </a:spcAft>
              <a:buClrTx/>
              <a:buSzPct val="100000"/>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A hybrid model can be very effective</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More significant as hardware becomes more of a commodity</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Take advantage of the strengths of both online sales and traditional retail and distribution channels</a:t>
            </a:r>
          </a:p>
          <a:p>
            <a:pPr marL="457200" lvl="0" indent="-457200" defTabSz="457200" fontAlgn="base">
              <a:spcBef>
                <a:spcPct val="0"/>
              </a:spcBef>
              <a:spcAft>
                <a:spcPts val="600"/>
              </a:spcAft>
              <a:buClrTx/>
              <a:buSzPct val="100000"/>
              <a:buFont typeface="Wingdings" panose="05000000000000000000" pitchFamily="2" charset="2"/>
              <a:buChar char="Ø"/>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8" y="224677"/>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Using Online Sales to Sell Computer Hardware: Dell</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3102075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5" y="1185893"/>
            <a:ext cx="10241278" cy="5339883"/>
          </a:xfrm>
          <a:prstGeom prst="rect">
            <a:avLst/>
          </a:prstGeom>
          <a:solidFill>
            <a:srgbClr val="DDEAF6"/>
          </a:solidFill>
          <a:ln>
            <a:noFill/>
          </a:ln>
        </p:spPr>
        <p:txBody>
          <a:bodyPr spcFirstLastPara="1" wrap="square" lIns="91425" tIns="45700" rIns="91425" bIns="45700" anchor="t" anchorCtr="0">
            <a:spAutoFit/>
          </a:bodyPr>
          <a:lstStyle/>
          <a:p>
            <a:pPr marL="342900" lvl="0" indent="-342900" defTabSz="457200" fontAlgn="base">
              <a:spcBef>
                <a:spcPct val="0"/>
              </a:spcBef>
              <a:spcAft>
                <a:spcPts val="600"/>
              </a:spcAft>
              <a:buClrTx/>
              <a:buSzPct val="150000"/>
              <a:buFont typeface="Arial" panose="020B0604020202020204" pitchFamily="34" charset="0"/>
              <a:buChar char="•"/>
            </a:pPr>
            <a:r>
              <a:rPr lang="en-US" altLang="en-US" sz="2600" b="1" kern="1200" dirty="0">
                <a:solidFill>
                  <a:prstClr val="black"/>
                </a:solidFill>
                <a:latin typeface="Times New Roman" panose="02020603050405020304" pitchFamily="18" charset="0"/>
                <a:ea typeface="+mn-ea"/>
                <a:cs typeface="Times New Roman" panose="02020603050405020304" pitchFamily="18" charset="0"/>
              </a:rPr>
              <a:t>Impact of online sales on customer service</a:t>
            </a:r>
          </a:p>
          <a:p>
            <a:pPr marL="742950" lvl="1" indent="-285750" defTabSz="457200" fontAlgn="base">
              <a:spcBef>
                <a:spcPct val="0"/>
              </a:spcBef>
              <a:spcAft>
                <a:spcPts val="600"/>
              </a:spcAft>
              <a:buClrTx/>
              <a:buFont typeface="Arial" panose="020B0604020202020204" pitchFamily="34" charset="0"/>
              <a:buChar char="–"/>
            </a:pPr>
            <a:r>
              <a:rPr lang="en-US" altLang="en-US" sz="2600" kern="1200" dirty="0">
                <a:solidFill>
                  <a:prstClr val="black"/>
                </a:solidFill>
                <a:latin typeface="Times New Roman" panose="02020603050405020304" pitchFamily="18" charset="0"/>
                <a:ea typeface="+mn-ea"/>
                <a:cs typeface="Times New Roman" panose="02020603050405020304" pitchFamily="18" charset="0"/>
              </a:rPr>
              <a:t>Internet has not shortened supply chains</a:t>
            </a:r>
          </a:p>
          <a:p>
            <a:pPr marL="742950" lvl="1" indent="-285750" defTabSz="457200" fontAlgn="base">
              <a:spcBef>
                <a:spcPct val="0"/>
              </a:spcBef>
              <a:spcAft>
                <a:spcPts val="600"/>
              </a:spcAft>
              <a:buClrTx/>
              <a:buFont typeface="Arial" panose="020B0604020202020204" pitchFamily="34" charset="0"/>
              <a:buChar char="–"/>
            </a:pPr>
            <a:r>
              <a:rPr lang="en-US" altLang="en-US" sz="2600" kern="1200" dirty="0">
                <a:solidFill>
                  <a:prstClr val="black"/>
                </a:solidFill>
                <a:latin typeface="Times New Roman" panose="02020603050405020304" pitchFamily="18" charset="0"/>
                <a:ea typeface="+mn-ea"/>
                <a:cs typeface="Times New Roman" panose="02020603050405020304" pitchFamily="18" charset="0"/>
              </a:rPr>
              <a:t>Increased selection, convenience</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600" b="1" kern="1200" dirty="0">
                <a:solidFill>
                  <a:prstClr val="black"/>
                </a:solidFill>
                <a:latin typeface="Times New Roman" panose="02020603050405020304" pitchFamily="18" charset="0"/>
                <a:ea typeface="+mn-ea"/>
                <a:cs typeface="Times New Roman" panose="02020603050405020304" pitchFamily="18" charset="0"/>
              </a:rPr>
              <a:t>Impact of online sales on cost</a:t>
            </a:r>
          </a:p>
          <a:p>
            <a:pPr marL="742950" lvl="1" indent="-285750" defTabSz="457200" fontAlgn="base">
              <a:spcBef>
                <a:spcPct val="0"/>
              </a:spcBef>
              <a:spcAft>
                <a:spcPts val="600"/>
              </a:spcAft>
              <a:buClrTx/>
              <a:buFont typeface="Arial" panose="020B0604020202020204" pitchFamily="34" charset="0"/>
              <a:buChar char="–"/>
            </a:pPr>
            <a:r>
              <a:rPr lang="en-US" altLang="en-US" sz="2600" kern="1200" dirty="0">
                <a:solidFill>
                  <a:prstClr val="black"/>
                </a:solidFill>
                <a:latin typeface="Times New Roman" panose="02020603050405020304" pitchFamily="18" charset="0"/>
                <a:ea typeface="+mn-ea"/>
                <a:cs typeface="Times New Roman" panose="02020603050405020304" pitchFamily="18" charset="0"/>
              </a:rPr>
              <a:t>Reduced inventory costs</a:t>
            </a:r>
          </a:p>
          <a:p>
            <a:pPr marL="742950" lvl="1" indent="-285750" defTabSz="457200" fontAlgn="base">
              <a:spcBef>
                <a:spcPct val="0"/>
              </a:spcBef>
              <a:spcAft>
                <a:spcPts val="600"/>
              </a:spcAft>
              <a:buClrTx/>
              <a:buFont typeface="Arial" panose="020B0604020202020204" pitchFamily="34" charset="0"/>
              <a:buChar char="–"/>
            </a:pPr>
            <a:r>
              <a:rPr lang="en-US" altLang="en-US" sz="2600" kern="1200" dirty="0">
                <a:solidFill>
                  <a:prstClr val="black"/>
                </a:solidFill>
                <a:latin typeface="Times New Roman" panose="02020603050405020304" pitchFamily="18" charset="0"/>
                <a:ea typeface="+mn-ea"/>
                <a:cs typeface="Times New Roman" panose="02020603050405020304" pitchFamily="18" charset="0"/>
              </a:rPr>
              <a:t>Lower facility costs</a:t>
            </a:r>
          </a:p>
          <a:p>
            <a:pPr marL="742950" lvl="1" indent="-285750" defTabSz="457200" fontAlgn="base">
              <a:spcBef>
                <a:spcPct val="0"/>
              </a:spcBef>
              <a:spcAft>
                <a:spcPts val="600"/>
              </a:spcAft>
              <a:buClrTx/>
              <a:buFont typeface="Arial" panose="020B0604020202020204" pitchFamily="34" charset="0"/>
              <a:buChar char="–"/>
            </a:pPr>
            <a:r>
              <a:rPr lang="en-US" altLang="en-US" sz="2600" kern="1200" dirty="0">
                <a:solidFill>
                  <a:prstClr val="black"/>
                </a:solidFill>
                <a:latin typeface="Times New Roman" panose="02020603050405020304" pitchFamily="18" charset="0"/>
                <a:ea typeface="+mn-ea"/>
                <a:cs typeface="Times New Roman" panose="02020603050405020304" pitchFamily="18" charset="0"/>
              </a:rPr>
              <a:t>Higher total transportation costs</a:t>
            </a:r>
          </a:p>
          <a:p>
            <a:pPr marL="742950" lvl="1" indent="-285750" defTabSz="457200" fontAlgn="base">
              <a:spcBef>
                <a:spcPct val="0"/>
              </a:spcBef>
              <a:spcAft>
                <a:spcPts val="600"/>
              </a:spcAft>
              <a:buClrTx/>
              <a:buFont typeface="Arial" panose="020B0604020202020204" pitchFamily="34" charset="0"/>
              <a:buChar char="–"/>
            </a:pPr>
            <a:r>
              <a:rPr lang="en-US" altLang="en-US" sz="2600" kern="1200" dirty="0">
                <a:solidFill>
                  <a:prstClr val="black"/>
                </a:solidFill>
                <a:latin typeface="Times New Roman" panose="02020603050405020304" pitchFamily="18" charset="0"/>
                <a:ea typeface="+mn-ea"/>
                <a:cs typeface="Times New Roman" panose="02020603050405020304" pitchFamily="18" charset="0"/>
              </a:rPr>
              <a:t>Increase in information costs</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600" b="1" kern="1200" dirty="0">
                <a:solidFill>
                  <a:prstClr val="black"/>
                </a:solidFill>
                <a:latin typeface="Times New Roman" panose="02020603050405020304" pitchFamily="18" charset="0"/>
                <a:ea typeface="+mn-ea"/>
                <a:cs typeface="Times New Roman" panose="02020603050405020304" pitchFamily="18" charset="0"/>
              </a:rPr>
              <a:t>A supply chain network for books</a:t>
            </a:r>
          </a:p>
          <a:p>
            <a:pPr marL="742950" lvl="1" indent="-285750" defTabSz="457200" fontAlgn="base">
              <a:spcBef>
                <a:spcPct val="0"/>
              </a:spcBef>
              <a:spcAft>
                <a:spcPts val="600"/>
              </a:spcAft>
              <a:buClrTx/>
              <a:buFont typeface="Arial" panose="020B0604020202020204" pitchFamily="34" charset="0"/>
              <a:buChar char="–"/>
            </a:pPr>
            <a:r>
              <a:rPr lang="en-US" altLang="en-US" sz="2600" kern="1200" dirty="0">
                <a:solidFill>
                  <a:prstClr val="black"/>
                </a:solidFill>
                <a:latin typeface="Times New Roman" panose="02020603050405020304" pitchFamily="18" charset="0"/>
                <a:ea typeface="+mn-ea"/>
                <a:cs typeface="Times New Roman" panose="02020603050405020304" pitchFamily="18" charset="0"/>
              </a:rPr>
              <a:t>Traditional bookstores pressured from both ends</a:t>
            </a:r>
          </a:p>
          <a:p>
            <a:pPr marL="742950" lvl="1" indent="-285750" defTabSz="457200" fontAlgn="base">
              <a:spcBef>
                <a:spcPct val="0"/>
              </a:spcBef>
              <a:spcAft>
                <a:spcPts val="600"/>
              </a:spcAft>
              <a:buClrTx/>
              <a:buFont typeface="Arial" panose="020B0604020202020204" pitchFamily="34" charset="0"/>
              <a:buChar char="–"/>
            </a:pPr>
            <a:r>
              <a:rPr lang="en-US" altLang="en-US" sz="2600" kern="1200" dirty="0">
                <a:solidFill>
                  <a:prstClr val="black"/>
                </a:solidFill>
                <a:latin typeface="Times New Roman" panose="02020603050405020304" pitchFamily="18" charset="0"/>
                <a:ea typeface="+mn-ea"/>
                <a:cs typeface="Times New Roman" panose="02020603050405020304" pitchFamily="18" charset="0"/>
              </a:rPr>
              <a:t>Amazon more efficient</a:t>
            </a: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5" y="155578"/>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Using Online Sales to Sell Books: Amazon</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557309" y="6452148"/>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8869366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5" y="1185893"/>
            <a:ext cx="10241278" cy="5093662"/>
          </a:xfrm>
          <a:prstGeom prst="rect">
            <a:avLst/>
          </a:prstGeom>
          <a:solidFill>
            <a:srgbClr val="DDEAF6"/>
          </a:solidFill>
          <a:ln>
            <a:noFill/>
          </a:ln>
        </p:spPr>
        <p:txBody>
          <a:bodyPr spcFirstLastPara="1" wrap="square" lIns="91425" tIns="45700" rIns="91425" bIns="45700" anchor="t" anchorCtr="0">
            <a:spAutoFit/>
          </a:bodyPr>
          <a:lstStyle/>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Impact of online sales on customer service</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Sell convenience and the time savings</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Offers less variety</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Creating a personalized shopping experience and customized advertising and promotions</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Impact of online sales on cost</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Reduced inventory costs</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Higher facility costs due to picking operation</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Significantly higher total transportation costs</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Increase in information costs</a:t>
            </a: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5" y="155578"/>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Using the Internet to Sell Groceries: Peapod</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557309" y="6452148"/>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5038296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5" y="1185893"/>
            <a:ext cx="10241278" cy="4585830"/>
          </a:xfrm>
          <a:prstGeom prst="rect">
            <a:avLst/>
          </a:prstGeom>
          <a:solidFill>
            <a:srgbClr val="DDEAF6"/>
          </a:solidFill>
          <a:ln>
            <a:noFill/>
          </a:ln>
        </p:spPr>
        <p:txBody>
          <a:bodyPr spcFirstLastPara="1" wrap="square" lIns="91425" tIns="45700" rIns="91425" bIns="45700" anchor="t" anchorCtr="0">
            <a:spAutoFit/>
          </a:bodyPr>
          <a:lstStyle/>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prstClr val="black"/>
                </a:solidFill>
                <a:latin typeface="Times New Roman" panose="02020603050405020304" pitchFamily="18" charset="0"/>
                <a:ea typeface="+mn-ea"/>
                <a:cs typeface="Times New Roman" panose="02020603050405020304" pitchFamily="18" charset="0"/>
              </a:rPr>
              <a:t>Value of online sales to a traditional grocery chain</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Complement the strengths of their existing network</a:t>
            </a:r>
          </a:p>
          <a:p>
            <a:pPr marL="457200" lvl="1" defTabSz="457200" fontAlgn="base">
              <a:spcBef>
                <a:spcPct val="0"/>
              </a:spcBef>
              <a:spcAft>
                <a:spcPts val="600"/>
              </a:spcAft>
              <a:buClrTx/>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1" defTabSz="457200" fontAlgn="base">
              <a:spcBef>
                <a:spcPct val="0"/>
              </a:spcBef>
              <a:spcAft>
                <a:spcPts val="600"/>
              </a:spcAft>
              <a:buClrTx/>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Offer an entire array of services at differing prices based on the amount of work the customer does</a:t>
            </a:r>
          </a:p>
          <a:p>
            <a:pPr marL="457200" lvl="1" defTabSz="457200" fontAlgn="base">
              <a:spcBef>
                <a:spcPct val="0"/>
              </a:spcBef>
              <a:spcAft>
                <a:spcPts val="600"/>
              </a:spcAft>
              <a:buClrTx/>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fontAlgn="base">
              <a:spcBef>
                <a:spcPct val="0"/>
              </a:spcBef>
              <a:spcAft>
                <a:spcPts val="600"/>
              </a:spcAft>
              <a:buClrTx/>
              <a:buFont typeface="Arial" panose="020B0604020202020204" pitchFamily="34" charset="0"/>
              <a:buChar char="–"/>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defTabSz="457200" fontAlgn="base">
              <a:spcBef>
                <a:spcPct val="0"/>
              </a:spcBef>
              <a:spcAft>
                <a:spcPts val="600"/>
              </a:spcAft>
              <a:buClrTx/>
              <a:buFont typeface="Arial" panose="020B0604020202020204" pitchFamily="34" charset="0"/>
              <a:buChar char="–"/>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5" y="155578"/>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Using the Internet to Sell Groceries: Peapod</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557309" y="6452148"/>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7340105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5" y="1357712"/>
            <a:ext cx="10241278" cy="4939773"/>
          </a:xfrm>
          <a:prstGeom prst="rect">
            <a:avLst/>
          </a:prstGeom>
          <a:solidFill>
            <a:srgbClr val="DDEAF6"/>
          </a:solidFill>
          <a:ln>
            <a:noFill/>
          </a:ln>
        </p:spPr>
        <p:txBody>
          <a:bodyPr spcFirstLastPara="1" wrap="square" lIns="91425" tIns="45700" rIns="91425" bIns="45700" anchor="t" anchorCtr="0">
            <a:spAutoFit/>
          </a:bodyPr>
          <a:lstStyle/>
          <a:p>
            <a:pPr marL="342900" lvl="0" indent="-342900" defTabSz="457200" fontAlgn="base">
              <a:spcBef>
                <a:spcPct val="0"/>
              </a:spcBef>
              <a:spcAft>
                <a:spcPts val="600"/>
              </a:spcAft>
              <a:buClrTx/>
              <a:buSzPct val="150000"/>
              <a:buFont typeface="Arial" panose="020B0604020202020204" pitchFamily="34" charset="0"/>
              <a:buChar char="•"/>
            </a:pPr>
            <a:r>
              <a:rPr lang="en-US" altLang="en-US" sz="2700" b="1" kern="1200" dirty="0">
                <a:solidFill>
                  <a:prstClr val="black"/>
                </a:solidFill>
                <a:latin typeface="Times New Roman" panose="02020603050405020304" pitchFamily="18" charset="0"/>
                <a:ea typeface="+mn-ea"/>
                <a:cs typeface="Times New Roman" panose="02020603050405020304" pitchFamily="18" charset="0"/>
              </a:rPr>
              <a:t>Impact of online sales on customer service</a:t>
            </a:r>
          </a:p>
          <a:p>
            <a:pPr marL="742950" lvl="1" indent="-285750"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Staggering selection and an excellent recommendation engine</a:t>
            </a:r>
          </a:p>
          <a:p>
            <a:pPr marL="742950" lvl="1" indent="-285750"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Video streaming through a variety of devices</a:t>
            </a:r>
          </a:p>
          <a:p>
            <a:pPr marL="742950" lvl="1" indent="-285750"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Customers received their DVDs within 24 hours of being shipped</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700" b="1" kern="1200" dirty="0">
                <a:solidFill>
                  <a:prstClr val="black"/>
                </a:solidFill>
                <a:latin typeface="Times New Roman" panose="02020603050405020304" pitchFamily="18" charset="0"/>
                <a:ea typeface="+mn-ea"/>
                <a:cs typeface="Times New Roman" panose="02020603050405020304" pitchFamily="18" charset="0"/>
              </a:rPr>
              <a:t>Impact of online sales on cost</a:t>
            </a:r>
          </a:p>
          <a:p>
            <a:pPr marL="742950" lvl="1" indent="-285750"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Reduced inventory costs</a:t>
            </a:r>
          </a:p>
          <a:p>
            <a:pPr marL="742950" lvl="1" indent="-285750"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Lower facility costs</a:t>
            </a:r>
          </a:p>
          <a:p>
            <a:pPr marL="742950" lvl="1" indent="-285750"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Considerably higher total transportation costs, increased streaming will reduce transportation costs</a:t>
            </a:r>
          </a:p>
          <a:p>
            <a:pPr marL="742950" lvl="1" indent="-285750"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Increase in information costs</a:t>
            </a: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4" y="155578"/>
            <a:ext cx="10241281" cy="105726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kern="1200" dirty="0">
                <a:solidFill>
                  <a:prstClr val="black"/>
                </a:solidFill>
                <a:latin typeface="Times New Roman" panose="02020603050405020304" pitchFamily="18" charset="0"/>
                <a:ea typeface="+mj-ea"/>
                <a:cs typeface="Times New Roman" panose="02020603050405020304" pitchFamily="18" charset="0"/>
              </a:rPr>
              <a:t>Using the Internet to Rent Movies: Netflix</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557309" y="6452148"/>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9325425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8" y="1389252"/>
            <a:ext cx="10241278" cy="4508886"/>
          </a:xfrm>
          <a:prstGeom prst="rect">
            <a:avLst/>
          </a:prstGeom>
          <a:solidFill>
            <a:srgbClr val="DDEAF6"/>
          </a:solidFill>
          <a:ln>
            <a:noFill/>
          </a:ln>
        </p:spPr>
        <p:txBody>
          <a:bodyPr spcFirstLastPara="1" wrap="square" lIns="91425" tIns="45700" rIns="91425" bIns="45700" anchor="t" anchorCtr="0">
            <a:spAutoFit/>
          </a:bodyPr>
          <a:lstStyle/>
          <a:p>
            <a:pPr marL="514350" lvl="0" indent="-514350"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The ownership structure of the distribution network can have as big as an impact as the type of distribution network</a:t>
            </a:r>
          </a:p>
          <a:p>
            <a:pPr marL="514350" lvl="0" indent="-51435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It is important to have adaptable distribution networks</a:t>
            </a:r>
          </a:p>
          <a:p>
            <a:pPr marL="514350" lvl="0" indent="-51435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Product price, commoditization, and criticality affect the type of distribution system preferred by customers</a:t>
            </a:r>
          </a:p>
          <a:p>
            <a:pPr marL="514350" lvl="0" indent="-514350" defTabSz="457200" fontAlgn="base">
              <a:spcBef>
                <a:spcPct val="0"/>
              </a:spcBef>
              <a:spcAft>
                <a:spcPts val="600"/>
              </a:spcAft>
              <a:buClrTx/>
              <a:buSzPct val="100000"/>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defTabSz="457200" fontAlgn="base">
              <a:spcBef>
                <a:spcPct val="0"/>
              </a:spcBef>
              <a:spcAft>
                <a:spcPts val="600"/>
              </a:spcAft>
              <a:buClrTx/>
              <a:buSzPct val="100000"/>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8" y="224677"/>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Distribution Networks in Practice</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3285952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8840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8" y="1389252"/>
            <a:ext cx="10241278" cy="4585830"/>
          </a:xfrm>
          <a:prstGeom prst="rect">
            <a:avLst/>
          </a:prstGeom>
          <a:solidFill>
            <a:srgbClr val="DDEAF6"/>
          </a:solidFill>
          <a:ln>
            <a:noFill/>
          </a:ln>
        </p:spPr>
        <p:txBody>
          <a:bodyPr spcFirstLastPara="1" wrap="square" lIns="91425" tIns="45700" rIns="91425" bIns="45700" anchor="t" anchorCtr="0">
            <a:spAutoFit/>
          </a:bodyPr>
          <a:lstStyle/>
          <a:p>
            <a:pPr marL="457200" lvl="0" indent="-45720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Integrate the Internet with the existing physical network</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Consider whether an exclusive distribution strategy is advantageous</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8" y="224677"/>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Distribution Networks in Practice</a:t>
            </a:r>
            <a:endParaRPr lang="en-US" sz="28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40155530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33164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180" name="Google Shape;180;p26"/>
          <p:cNvSpPr txBox="1"/>
          <p:nvPr/>
        </p:nvSpPr>
        <p:spPr>
          <a:xfrm>
            <a:off x="365761" y="1668018"/>
            <a:ext cx="10411096" cy="4401164"/>
          </a:xfrm>
          <a:prstGeom prst="rect">
            <a:avLst/>
          </a:prstGeom>
          <a:solidFill>
            <a:srgbClr val="DDEAF6"/>
          </a:solidFill>
          <a:ln>
            <a:noFill/>
          </a:ln>
        </p:spPr>
        <p:txBody>
          <a:bodyPr spcFirstLastPara="1" wrap="square" lIns="91425" tIns="45700" rIns="91425" bIns="45700" anchor="t" anchorCtr="0">
            <a:spAutoFit/>
          </a:bodyPr>
          <a:lstStyle/>
          <a:p>
            <a:pPr lvl="0"/>
            <a:r>
              <a:rPr lang="en-US" sz="2800" dirty="0">
                <a:solidFill>
                  <a:schemeClr val="tx1"/>
                </a:solidFill>
                <a:latin typeface="Times New Roman"/>
                <a:ea typeface="Times New Roman"/>
                <a:cs typeface="Times New Roman"/>
                <a:sym typeface="Times New Roman"/>
              </a:rPr>
              <a:t>1- Identify the key factors to be considered when designing</a:t>
            </a:r>
          </a:p>
          <a:p>
            <a:pPr lvl="0"/>
            <a:r>
              <a:rPr lang="en-US" sz="2800" dirty="0">
                <a:solidFill>
                  <a:schemeClr val="tx1"/>
                </a:solidFill>
                <a:latin typeface="Times New Roman"/>
                <a:ea typeface="Times New Roman"/>
                <a:cs typeface="Times New Roman"/>
                <a:sym typeface="Times New Roman"/>
              </a:rPr>
              <a:t>    a distribution network.</a:t>
            </a:r>
          </a:p>
          <a:p>
            <a:pPr lvl="0"/>
            <a:endParaRPr lang="en-US" sz="2800" dirty="0">
              <a:solidFill>
                <a:schemeClr val="tx1"/>
              </a:solidFill>
              <a:latin typeface="Times New Roman"/>
              <a:ea typeface="Times New Roman"/>
              <a:cs typeface="Times New Roman"/>
              <a:sym typeface="Times New Roman"/>
            </a:endParaRPr>
          </a:p>
          <a:p>
            <a:pPr lvl="0"/>
            <a:endParaRPr lang="en-US" sz="2800" dirty="0">
              <a:solidFill>
                <a:schemeClr val="tx1"/>
              </a:solidFill>
              <a:latin typeface="Times New Roman"/>
              <a:ea typeface="Times New Roman"/>
              <a:cs typeface="Times New Roman"/>
              <a:sym typeface="Times New Roman"/>
            </a:endParaRPr>
          </a:p>
          <a:p>
            <a:pPr lvl="0"/>
            <a:r>
              <a:rPr lang="en-US" sz="2800" dirty="0">
                <a:solidFill>
                  <a:schemeClr val="tx1"/>
                </a:solidFill>
                <a:latin typeface="Times New Roman"/>
                <a:ea typeface="Times New Roman"/>
                <a:cs typeface="Times New Roman"/>
                <a:sym typeface="Times New Roman"/>
              </a:rPr>
              <a:t>2- Discuss the strengths and weaknesses of various distribution options.</a:t>
            </a:r>
          </a:p>
          <a:p>
            <a:pPr lvl="0"/>
            <a:endParaRPr lang="en-US" sz="2800" dirty="0">
              <a:solidFill>
                <a:schemeClr val="tx1"/>
              </a:solidFill>
              <a:latin typeface="Times New Roman"/>
              <a:ea typeface="Times New Roman"/>
              <a:cs typeface="Times New Roman"/>
              <a:sym typeface="Times New Roman"/>
            </a:endParaRPr>
          </a:p>
          <a:p>
            <a:pPr lvl="0"/>
            <a:endParaRPr lang="en-US" sz="2800" dirty="0">
              <a:solidFill>
                <a:schemeClr val="tx1"/>
              </a:solidFill>
              <a:latin typeface="Times New Roman"/>
              <a:ea typeface="Times New Roman"/>
              <a:cs typeface="Times New Roman"/>
              <a:sym typeface="Times New Roman"/>
            </a:endParaRPr>
          </a:p>
          <a:p>
            <a:pPr lvl="0"/>
            <a:r>
              <a:rPr lang="en-US" sz="2800" dirty="0">
                <a:solidFill>
                  <a:schemeClr val="tx1"/>
                </a:solidFill>
                <a:latin typeface="Times New Roman"/>
                <a:ea typeface="Times New Roman"/>
                <a:cs typeface="Times New Roman"/>
                <a:sym typeface="Times New Roman"/>
              </a:rPr>
              <a:t>3- Understand how e-business have affected the design of </a:t>
            </a:r>
          </a:p>
          <a:p>
            <a:pPr lvl="0"/>
            <a:r>
              <a:rPr lang="en-US" sz="2800" dirty="0">
                <a:solidFill>
                  <a:schemeClr val="tx1"/>
                </a:solidFill>
                <a:latin typeface="Times New Roman"/>
                <a:ea typeface="Times New Roman"/>
                <a:cs typeface="Times New Roman"/>
                <a:sym typeface="Times New Roman"/>
              </a:rPr>
              <a:t>    distribution networks in different industries.</a:t>
            </a:r>
          </a:p>
          <a:p>
            <a:pPr lvl="0"/>
            <a:endParaRPr lang="en-US" sz="2800" dirty="0">
              <a:solidFill>
                <a:schemeClr val="tx1"/>
              </a:solidFill>
              <a:latin typeface="Times New Roman"/>
              <a:ea typeface="Times New Roman"/>
              <a:cs typeface="Times New Roman"/>
              <a:sym typeface="Times New Roman"/>
            </a:endParaRPr>
          </a:p>
        </p:txBody>
      </p:sp>
      <p:pic>
        <p:nvPicPr>
          <p:cNvPr id="181" name="Google Shape;181;p26"/>
          <p:cNvPicPr preferRelativeResize="0"/>
          <p:nvPr/>
        </p:nvPicPr>
        <p:blipFill rotWithShape="1">
          <a:blip r:embed="rId3">
            <a:alphaModFix/>
          </a:blip>
          <a:srcRect/>
          <a:stretch/>
        </p:blipFill>
        <p:spPr>
          <a:xfrm>
            <a:off x="10933611" y="187614"/>
            <a:ext cx="1097279" cy="1025230"/>
          </a:xfrm>
          <a:prstGeom prst="rect">
            <a:avLst/>
          </a:prstGeom>
          <a:noFill/>
          <a:ln>
            <a:noFill/>
          </a:ln>
        </p:spPr>
      </p:pic>
      <p:sp>
        <p:nvSpPr>
          <p:cNvPr id="182" name="Google Shape;182;p26"/>
          <p:cNvSpPr/>
          <p:nvPr/>
        </p:nvSpPr>
        <p:spPr>
          <a:xfrm flipH="1">
            <a:off x="365756" y="300446"/>
            <a:ext cx="10411100" cy="1035988"/>
          </a:xfrm>
          <a:prstGeom prst="rect">
            <a:avLst/>
          </a:prstGeom>
          <a:solidFill>
            <a:srgbClr val="DDEAF6"/>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Summary of Learning Objectives</a:t>
            </a:r>
            <a:endParaRPr kumimoji="0" sz="2800" b="1" i="0" u="none" strike="noStrike" kern="0" cap="none" spc="0" normalizeH="0" baseline="0" noProof="0" dirty="0">
              <a:ln>
                <a:noFill/>
              </a:ln>
              <a:solidFill>
                <a:srgbClr val="00000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FFFFFF"/>
                </a:solidFill>
                <a:effectLst/>
                <a:uLnTx/>
                <a:uFillTx/>
                <a:latin typeface="Calibri"/>
                <a:ea typeface="Calibri"/>
                <a:cs typeface="Calibri"/>
                <a:sym typeface="Calibri"/>
              </a:rPr>
              <a:t>www.midocean.ae</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9965931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33164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7" y="1928143"/>
            <a:ext cx="10332723" cy="3108503"/>
          </a:xfrm>
          <a:prstGeom prst="rect">
            <a:avLst/>
          </a:prstGeom>
          <a:solidFill>
            <a:srgbClr val="DDEAF6"/>
          </a:solidFill>
          <a:ln>
            <a:noFill/>
          </a:ln>
        </p:spPr>
        <p:txBody>
          <a:bodyPr spcFirstLastPara="1" wrap="square" lIns="91425" tIns="45700" rIns="91425" bIns="45700" anchor="t" anchorCtr="0">
            <a:spAutoFit/>
          </a:bodyPr>
          <a:lstStyle/>
          <a:p>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r>
              <a:rPr lang="en-US" sz="2400" b="1" dirty="0">
                <a:solidFill>
                  <a:schemeClr val="dk1"/>
                </a:solidFill>
                <a:latin typeface="Times New Roman" panose="02020603050405020304" pitchFamily="18" charset="0"/>
                <a:cs typeface="Times New Roman" panose="02020603050405020304" pitchFamily="18" charset="0"/>
                <a:sym typeface="Times New Roman"/>
              </a:rPr>
              <a:t>Chapter Four</a:t>
            </a:r>
            <a:r>
              <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rPr>
              <a:t>.</a:t>
            </a:r>
          </a:p>
          <a:p>
            <a:endPar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endParaRPr lang="en-US" sz="2800" dirty="0">
              <a:latin typeface="Times New Roman" panose="02020603050405020304" pitchFamily="18" charset="0"/>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7" y="300446"/>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solidFill>
                  <a:schemeClr val="tx1"/>
                </a:solidFill>
                <a:latin typeface="Times New Roman"/>
                <a:ea typeface="Times New Roman"/>
                <a:cs typeface="Times New Roman"/>
                <a:sym typeface="Times New Roman"/>
              </a:rPr>
              <a:t>Essential Reference</a:t>
            </a:r>
            <a:endParaRPr sz="3200" b="1" dirty="0">
              <a:solidFill>
                <a:schemeClr val="tx1"/>
              </a:solidFill>
              <a:latin typeface="Calibri"/>
              <a:ea typeface="Calibri"/>
              <a:cs typeface="Calibri"/>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2687896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pic>
        <p:nvPicPr>
          <p:cNvPr id="239" name="Google Shape;239;p33"/>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240" name="Google Shape;240;p33"/>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241" name="Google Shape;241;p33"/>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242" name="Google Shape;242;p33"/>
          <p:cNvSpPr txBox="1"/>
          <p:nvPr/>
        </p:nvSpPr>
        <p:spPr>
          <a:xfrm>
            <a:off x="534381" y="5945200"/>
            <a:ext cx="4524565"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dirty="0">
                <a:solidFill>
                  <a:schemeClr val="lt1"/>
                </a:solidFill>
                <a:latin typeface="Times New Roman"/>
                <a:ea typeface="Times New Roman"/>
                <a:cs typeface="Times New Roman"/>
                <a:sym typeface="Times New Roman"/>
              </a:rPr>
              <a:t>Thank You</a:t>
            </a:r>
            <a:endParaRPr dirty="0"/>
          </a:p>
        </p:txBody>
      </p:sp>
      <p:sp>
        <p:nvSpPr>
          <p:cNvPr id="243" name="Google Shape;243;p33"/>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44" name="Google Shape;244;p33"/>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12436</TotalTime>
  <Words>2039</Words>
  <Application>Microsoft Office PowerPoint</Application>
  <PresentationFormat>Widescreen</PresentationFormat>
  <Paragraphs>475</Paragraphs>
  <Slides>37</Slides>
  <Notes>35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Tarek Mohamed</dc:creator>
  <cp:lastModifiedBy>TarekLaptop</cp:lastModifiedBy>
  <cp:revision>226</cp:revision>
  <dcterms:modified xsi:type="dcterms:W3CDTF">2023-10-26T06:51:36Z</dcterms:modified>
</cp:coreProperties>
</file>