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48.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8.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47.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3840">
          <p15:clr>
            <a:srgbClr val="000000"/>
          </p15:clr>
        </p15:guide>
      </p15:sldGuideLst>
    </p:ext>
    <p:ext uri="GoogleSlidesCustomDataVersion2">
      <go:slidesCustomData xmlns:go="http://customooxmlschemas.google.com/" r:id="rId54" roundtripDataSignature="AMtx7mhW5T8sBwZjgc4iIoHhBhNDOfSTr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11" Type="http://schemas.openxmlformats.org/officeDocument/2006/relationships/slide" Target="slides/slide6.xml"/><Relationship Id="rId10" Type="http://schemas.openxmlformats.org/officeDocument/2006/relationships/slide" Target="slides/slide5.xml"/><Relationship Id="rId54" Type="http://customschemas.google.com/relationships/presentationmetadata" Target="metadata"/><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ar-EG"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4" name="Google Shape;94;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5" name="Google Shape;95;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5" name="Google Shape;10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6" name="Google Shape;10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 name="Google Shape;11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0" name="Google Shape;13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7" name="Google Shape;13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4" name="Google Shape;14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1" name="Google Shape;15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8" name="Google Shape;15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5" name="Google Shape;165;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2" name="Google Shape;17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9" name="Google Shape;17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6" name="Google Shape;186;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3" name="Google Shape;193;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7" name="Google Shape;207;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4" name="Google Shape;214;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1" name="Google Shape;221;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6" name="Shape 226"/>
        <p:cNvGrpSpPr/>
        <p:nvPr/>
      </p:nvGrpSpPr>
      <p:grpSpPr>
        <a:xfrm>
          <a:off x="0" y="0"/>
          <a:ext cx="0" cy="0"/>
          <a:chOff x="0" y="0"/>
          <a:chExt cx="0" cy="0"/>
        </a:xfrm>
      </p:grpSpPr>
      <p:sp>
        <p:nvSpPr>
          <p:cNvPr id="227" name="Google Shape;227;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8" name="Google Shape;228;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1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5" name="Google Shape;235;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2" name="Google Shape;242;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9" name="Google Shape;249;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6" name="Google Shape;256;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2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3" name="Google Shape;263;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2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0" name="Google Shape;270;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2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7" name="Google Shape;277;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p2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4" name="Google Shape;284;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p2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1" name="Google Shape;291;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6" name="Shape 296"/>
        <p:cNvGrpSpPr/>
        <p:nvPr/>
      </p:nvGrpSpPr>
      <p:grpSpPr>
        <a:xfrm>
          <a:off x="0" y="0"/>
          <a:ext cx="0" cy="0"/>
          <a:chOff x="0" y="0"/>
          <a:chExt cx="0" cy="0"/>
        </a:xfrm>
      </p:grpSpPr>
      <p:sp>
        <p:nvSpPr>
          <p:cNvPr id="297" name="Google Shape;297;p2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8" name="Google Shape;298;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p2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5" name="Google Shape;305;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p3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2" name="Google Shape;312;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7" name="Shape 317"/>
        <p:cNvGrpSpPr/>
        <p:nvPr/>
      </p:nvGrpSpPr>
      <p:grpSpPr>
        <a:xfrm>
          <a:off x="0" y="0"/>
          <a:ext cx="0" cy="0"/>
          <a:chOff x="0" y="0"/>
          <a:chExt cx="0" cy="0"/>
        </a:xfrm>
      </p:grpSpPr>
      <p:sp>
        <p:nvSpPr>
          <p:cNvPr id="318" name="Google Shape;318;p3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9" name="Google Shape;319;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p3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6" name="Google Shape;326;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1" name="Shape 331"/>
        <p:cNvGrpSpPr/>
        <p:nvPr/>
      </p:nvGrpSpPr>
      <p:grpSpPr>
        <a:xfrm>
          <a:off x="0" y="0"/>
          <a:ext cx="0" cy="0"/>
          <a:chOff x="0" y="0"/>
          <a:chExt cx="0" cy="0"/>
        </a:xfrm>
      </p:grpSpPr>
      <p:sp>
        <p:nvSpPr>
          <p:cNvPr id="332" name="Google Shape;332;p3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3" name="Google Shape;333;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8" name="Shape 338"/>
        <p:cNvGrpSpPr/>
        <p:nvPr/>
      </p:nvGrpSpPr>
      <p:grpSpPr>
        <a:xfrm>
          <a:off x="0" y="0"/>
          <a:ext cx="0" cy="0"/>
          <a:chOff x="0" y="0"/>
          <a:chExt cx="0" cy="0"/>
        </a:xfrm>
      </p:grpSpPr>
      <p:sp>
        <p:nvSpPr>
          <p:cNvPr id="339" name="Google Shape;339;p3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0" name="Google Shape;340;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p3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7" name="Google Shape;347;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2" name="Shape 352"/>
        <p:cNvGrpSpPr/>
        <p:nvPr/>
      </p:nvGrpSpPr>
      <p:grpSpPr>
        <a:xfrm>
          <a:off x="0" y="0"/>
          <a:ext cx="0" cy="0"/>
          <a:chOff x="0" y="0"/>
          <a:chExt cx="0" cy="0"/>
        </a:xfrm>
      </p:grpSpPr>
      <p:sp>
        <p:nvSpPr>
          <p:cNvPr id="353" name="Google Shape;353;p3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4" name="Google Shape;354;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9" name="Shape 359"/>
        <p:cNvGrpSpPr/>
        <p:nvPr/>
      </p:nvGrpSpPr>
      <p:grpSpPr>
        <a:xfrm>
          <a:off x="0" y="0"/>
          <a:ext cx="0" cy="0"/>
          <a:chOff x="0" y="0"/>
          <a:chExt cx="0" cy="0"/>
        </a:xfrm>
      </p:grpSpPr>
      <p:sp>
        <p:nvSpPr>
          <p:cNvPr id="360" name="Google Shape;360;p3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1" name="Google Shape;361;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6" name="Shape 366"/>
        <p:cNvGrpSpPr/>
        <p:nvPr/>
      </p:nvGrpSpPr>
      <p:grpSpPr>
        <a:xfrm>
          <a:off x="0" y="0"/>
          <a:ext cx="0" cy="0"/>
          <a:chOff x="0" y="0"/>
          <a:chExt cx="0" cy="0"/>
        </a:xfrm>
      </p:grpSpPr>
      <p:sp>
        <p:nvSpPr>
          <p:cNvPr id="367" name="Google Shape;367;p3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8" name="Google Shape;368;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3" name="Shape 373"/>
        <p:cNvGrpSpPr/>
        <p:nvPr/>
      </p:nvGrpSpPr>
      <p:grpSpPr>
        <a:xfrm>
          <a:off x="0" y="0"/>
          <a:ext cx="0" cy="0"/>
          <a:chOff x="0" y="0"/>
          <a:chExt cx="0" cy="0"/>
        </a:xfrm>
      </p:grpSpPr>
      <p:sp>
        <p:nvSpPr>
          <p:cNvPr id="374" name="Google Shape;374;p3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5" name="Google Shape;375;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p4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2" name="Google Shape;382;p4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7" name="Shape 387"/>
        <p:cNvGrpSpPr/>
        <p:nvPr/>
      </p:nvGrpSpPr>
      <p:grpSpPr>
        <a:xfrm>
          <a:off x="0" y="0"/>
          <a:ext cx="0" cy="0"/>
          <a:chOff x="0" y="0"/>
          <a:chExt cx="0" cy="0"/>
        </a:xfrm>
      </p:grpSpPr>
      <p:sp>
        <p:nvSpPr>
          <p:cNvPr id="388" name="Google Shape;388;p4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9" name="Google Shape;389;p4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4" name="Shape 394"/>
        <p:cNvGrpSpPr/>
        <p:nvPr/>
      </p:nvGrpSpPr>
      <p:grpSpPr>
        <a:xfrm>
          <a:off x="0" y="0"/>
          <a:ext cx="0" cy="0"/>
          <a:chOff x="0" y="0"/>
          <a:chExt cx="0" cy="0"/>
        </a:xfrm>
      </p:grpSpPr>
      <p:sp>
        <p:nvSpPr>
          <p:cNvPr id="395" name="Google Shape;395;p4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6" name="Google Shape;396;p4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p4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3" name="Google Shape;403;p4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p4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0" name="Google Shape;410;p4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5" name="Shape 415"/>
        <p:cNvGrpSpPr/>
        <p:nvPr/>
      </p:nvGrpSpPr>
      <p:grpSpPr>
        <a:xfrm>
          <a:off x="0" y="0"/>
          <a:ext cx="0" cy="0"/>
          <a:chOff x="0" y="0"/>
          <a:chExt cx="0" cy="0"/>
        </a:xfrm>
      </p:grpSpPr>
      <p:sp>
        <p:nvSpPr>
          <p:cNvPr id="416" name="Google Shape;416;p4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7" name="Google Shape;417;p4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2" name="Shape 422"/>
        <p:cNvGrpSpPr/>
        <p:nvPr/>
      </p:nvGrpSpPr>
      <p:grpSpPr>
        <a:xfrm>
          <a:off x="0" y="0"/>
          <a:ext cx="0" cy="0"/>
          <a:chOff x="0" y="0"/>
          <a:chExt cx="0" cy="0"/>
        </a:xfrm>
      </p:grpSpPr>
      <p:sp>
        <p:nvSpPr>
          <p:cNvPr id="423" name="Google Shape;423;p4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4" name="Google Shape;424;p4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9" name="Shape 429"/>
        <p:cNvGrpSpPr/>
        <p:nvPr/>
      </p:nvGrpSpPr>
      <p:grpSpPr>
        <a:xfrm>
          <a:off x="0" y="0"/>
          <a:ext cx="0" cy="0"/>
          <a:chOff x="0" y="0"/>
          <a:chExt cx="0" cy="0"/>
        </a:xfrm>
      </p:grpSpPr>
      <p:sp>
        <p:nvSpPr>
          <p:cNvPr id="430" name="Google Shape;430;p4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1" name="Google Shape;431;p4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 name="Shape 436"/>
        <p:cNvGrpSpPr/>
        <p:nvPr/>
      </p:nvGrpSpPr>
      <p:grpSpPr>
        <a:xfrm>
          <a:off x="0" y="0"/>
          <a:ext cx="0" cy="0"/>
          <a:chOff x="0" y="0"/>
          <a:chExt cx="0" cy="0"/>
        </a:xfrm>
      </p:grpSpPr>
      <p:sp>
        <p:nvSpPr>
          <p:cNvPr id="437" name="Google Shape;437;p4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38" name="Google Shape;438;p4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9" name="Google Shape;439;p4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Title Slide">
  <p:cSld name="8_Title Slide">
    <p:spTree>
      <p:nvGrpSpPr>
        <p:cNvPr id="15" name="Shape 15"/>
        <p:cNvGrpSpPr/>
        <p:nvPr/>
      </p:nvGrpSpPr>
      <p:grpSpPr>
        <a:xfrm>
          <a:off x="0" y="0"/>
          <a:ext cx="0" cy="0"/>
          <a:chOff x="0" y="0"/>
          <a:chExt cx="0" cy="0"/>
        </a:xfrm>
      </p:grpSpPr>
      <p:sp>
        <p:nvSpPr>
          <p:cNvPr id="16" name="Google Shape;16;p50"/>
          <p:cNvSpPr/>
          <p:nvPr>
            <p:ph idx="2" type="pic"/>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3_Title Slide">
  <p:cSld name="23_Title Slide">
    <p:spTree>
      <p:nvGrpSpPr>
        <p:cNvPr id="17" name="Shape 17"/>
        <p:cNvGrpSpPr/>
        <p:nvPr/>
      </p:nvGrpSpPr>
      <p:grpSpPr>
        <a:xfrm>
          <a:off x="0" y="0"/>
          <a:ext cx="0" cy="0"/>
          <a:chOff x="0" y="0"/>
          <a:chExt cx="0" cy="0"/>
        </a:xfrm>
      </p:grpSpPr>
      <p:sp>
        <p:nvSpPr>
          <p:cNvPr id="18" name="Google Shape;18;p51"/>
          <p:cNvSpPr/>
          <p:nvPr>
            <p:ph idx="2" type="pic"/>
          </p:nvPr>
        </p:nvSpPr>
        <p:spPr>
          <a:xfrm>
            <a:off x="1" y="0"/>
            <a:ext cx="9740898" cy="5962650"/>
          </a:xfrm>
          <a:prstGeom prst="rect">
            <a:avLst/>
          </a:prstGeom>
          <a:solidFill>
            <a:srgbClr val="D8D8D8">
              <a:alpha val="49803"/>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1">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p:tgtEl>
                                          <p:spTgt spid="18"/>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9_Title Slide">
  <p:cSld name="29_Title Slide">
    <p:spTree>
      <p:nvGrpSpPr>
        <p:cNvPr id="19" name="Shape 19"/>
        <p:cNvGrpSpPr/>
        <p:nvPr/>
      </p:nvGrpSpPr>
      <p:grpSpPr>
        <a:xfrm>
          <a:off x="0" y="0"/>
          <a:ext cx="0" cy="0"/>
          <a:chOff x="0" y="0"/>
          <a:chExt cx="0" cy="0"/>
        </a:xfrm>
      </p:grpSpPr>
      <p:sp>
        <p:nvSpPr>
          <p:cNvPr id="20" name="Google Shape;20;p52"/>
          <p:cNvSpPr/>
          <p:nvPr>
            <p:ph idx="2" type="pic"/>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p:tgtEl>
                                          <p:spTgt spid="20"/>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5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5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5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5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5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8_Title Slide">
  <p:cSld name="48_Title Slide">
    <p:spTree>
      <p:nvGrpSpPr>
        <p:cNvPr id="27" name="Shape 27"/>
        <p:cNvGrpSpPr/>
        <p:nvPr/>
      </p:nvGrpSpPr>
      <p:grpSpPr>
        <a:xfrm>
          <a:off x="0" y="0"/>
          <a:ext cx="0" cy="0"/>
          <a:chOff x="0" y="0"/>
          <a:chExt cx="0" cy="0"/>
        </a:xfrm>
      </p:grpSpPr>
      <p:sp>
        <p:nvSpPr>
          <p:cNvPr id="28" name="Google Shape;28;p54"/>
          <p:cNvSpPr/>
          <p:nvPr>
            <p:ph idx="2" type="pic"/>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2">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p:tgtEl>
                                          <p:spTgt spid="28"/>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9" name="Shape 29"/>
        <p:cNvGrpSpPr/>
        <p:nvPr/>
      </p:nvGrpSpPr>
      <p:grpSpPr>
        <a:xfrm>
          <a:off x="0" y="0"/>
          <a:ext cx="0" cy="0"/>
          <a:chOff x="0" y="0"/>
          <a:chExt cx="0" cy="0"/>
        </a:xfrm>
      </p:grpSpPr>
      <p:sp>
        <p:nvSpPr>
          <p:cNvPr id="30" name="Google Shape;30;p55"/>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55"/>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2" name="Google Shape;32;p5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5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5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5" name="Shape 35"/>
        <p:cNvGrpSpPr/>
        <p:nvPr/>
      </p:nvGrpSpPr>
      <p:grpSpPr>
        <a:xfrm>
          <a:off x="0" y="0"/>
          <a:ext cx="0" cy="0"/>
          <a:chOff x="0" y="0"/>
          <a:chExt cx="0" cy="0"/>
        </a:xfrm>
      </p:grpSpPr>
      <p:sp>
        <p:nvSpPr>
          <p:cNvPr id="36" name="Google Shape;36;p56"/>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7" name="Google Shape;37;p56"/>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8" name="Google Shape;38;p5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5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5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1" name="Shape 41"/>
        <p:cNvGrpSpPr/>
        <p:nvPr/>
      </p:nvGrpSpPr>
      <p:grpSpPr>
        <a:xfrm>
          <a:off x="0" y="0"/>
          <a:ext cx="0" cy="0"/>
          <a:chOff x="0" y="0"/>
          <a:chExt cx="0" cy="0"/>
        </a:xfrm>
      </p:grpSpPr>
      <p:sp>
        <p:nvSpPr>
          <p:cNvPr id="42" name="Google Shape;42;p5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 name="Google Shape;43;p57"/>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57"/>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 name="Google Shape;45;p5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5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5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8" name="Shape 48"/>
        <p:cNvGrpSpPr/>
        <p:nvPr/>
      </p:nvGrpSpPr>
      <p:grpSpPr>
        <a:xfrm>
          <a:off x="0" y="0"/>
          <a:ext cx="0" cy="0"/>
          <a:chOff x="0" y="0"/>
          <a:chExt cx="0" cy="0"/>
        </a:xfrm>
      </p:grpSpPr>
      <p:sp>
        <p:nvSpPr>
          <p:cNvPr id="49" name="Google Shape;49;p5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 name="Google Shape;50;p5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1" name="Google Shape;51;p5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 name="Google Shape;52;p5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3" name="Google Shape;53;p5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 name="Google Shape;54;p5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5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5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 name="Shape 57"/>
        <p:cNvGrpSpPr/>
        <p:nvPr/>
      </p:nvGrpSpPr>
      <p:grpSpPr>
        <a:xfrm>
          <a:off x="0" y="0"/>
          <a:ext cx="0" cy="0"/>
          <a:chOff x="0" y="0"/>
          <a:chExt cx="0" cy="0"/>
        </a:xfrm>
      </p:grpSpPr>
      <p:sp>
        <p:nvSpPr>
          <p:cNvPr id="58" name="Google Shape;58;p5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9" name="Google Shape;59;p5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5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5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2" name="Shape 62"/>
        <p:cNvGrpSpPr/>
        <p:nvPr/>
      </p:nvGrpSpPr>
      <p:grpSpPr>
        <a:xfrm>
          <a:off x="0" y="0"/>
          <a:ext cx="0" cy="0"/>
          <a:chOff x="0" y="0"/>
          <a:chExt cx="0" cy="0"/>
        </a:xfrm>
      </p:grpSpPr>
      <p:sp>
        <p:nvSpPr>
          <p:cNvPr id="63" name="Google Shape;63;p6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6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6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6" name="Shape 66"/>
        <p:cNvGrpSpPr/>
        <p:nvPr/>
      </p:nvGrpSpPr>
      <p:grpSpPr>
        <a:xfrm>
          <a:off x="0" y="0"/>
          <a:ext cx="0" cy="0"/>
          <a:chOff x="0" y="0"/>
          <a:chExt cx="0" cy="0"/>
        </a:xfrm>
      </p:grpSpPr>
      <p:sp>
        <p:nvSpPr>
          <p:cNvPr id="67" name="Google Shape;67;p61"/>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8" name="Google Shape;68;p61"/>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9" name="Google Shape;69;p61"/>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0" name="Google Shape;70;p6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6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6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3" name="Shape 73"/>
        <p:cNvGrpSpPr/>
        <p:nvPr/>
      </p:nvGrpSpPr>
      <p:grpSpPr>
        <a:xfrm>
          <a:off x="0" y="0"/>
          <a:ext cx="0" cy="0"/>
          <a:chOff x="0" y="0"/>
          <a:chExt cx="0" cy="0"/>
        </a:xfrm>
      </p:grpSpPr>
      <p:sp>
        <p:nvSpPr>
          <p:cNvPr id="74" name="Google Shape;74;p6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 name="Google Shape;75;p62"/>
          <p:cNvSpPr/>
          <p:nvPr>
            <p:ph idx="2" type="pic"/>
          </p:nvPr>
        </p:nvSpPr>
        <p:spPr>
          <a:xfrm>
            <a:off x="5183188" y="987425"/>
            <a:ext cx="6172200" cy="4873625"/>
          </a:xfrm>
          <a:prstGeom prst="rect">
            <a:avLst/>
          </a:prstGeom>
          <a:noFill/>
          <a:ln>
            <a:noFill/>
          </a:ln>
        </p:spPr>
      </p:sp>
      <p:sp>
        <p:nvSpPr>
          <p:cNvPr id="76" name="Google Shape;76;p62"/>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7" name="Google Shape;77;p6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6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6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0" name="Shape 80"/>
        <p:cNvGrpSpPr/>
        <p:nvPr/>
      </p:nvGrpSpPr>
      <p:grpSpPr>
        <a:xfrm>
          <a:off x="0" y="0"/>
          <a:ext cx="0" cy="0"/>
          <a:chOff x="0" y="0"/>
          <a:chExt cx="0" cy="0"/>
        </a:xfrm>
      </p:grpSpPr>
      <p:sp>
        <p:nvSpPr>
          <p:cNvPr id="81" name="Google Shape;81;p6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63"/>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6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6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6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6" name="Shape 86"/>
        <p:cNvGrpSpPr/>
        <p:nvPr/>
      </p:nvGrpSpPr>
      <p:grpSpPr>
        <a:xfrm>
          <a:off x="0" y="0"/>
          <a:ext cx="0" cy="0"/>
          <a:chOff x="0" y="0"/>
          <a:chExt cx="0" cy="0"/>
        </a:xfrm>
      </p:grpSpPr>
      <p:sp>
        <p:nvSpPr>
          <p:cNvPr id="87" name="Google Shape;87;p64"/>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64"/>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9" name="Google Shape;89;p6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6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6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ar-EG"/>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theme" Target="../theme/theme1.xml"/><Relationship Id="rId16" Type="http://schemas.openxmlformats.org/officeDocument/2006/relationships/slideLayout" Target="../slideLayouts/slideLayout15.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4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4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4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4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4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ar-EG"/>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1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6.jpg"/><Relationship Id="rId4" Type="http://schemas.openxmlformats.org/officeDocument/2006/relationships/image" Target="../media/image8.png"/><Relationship Id="rId5"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9.jp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image" Target="../media/image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 Id="rId3"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 Id="rId3" Type="http://schemas.openxmlformats.org/officeDocument/2006/relationships/image" Target="../media/image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 Id="rId3" Type="http://schemas.openxmlformats.org/officeDocument/2006/relationships/image" Target="../media/image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 Id="rId3" Type="http://schemas.openxmlformats.org/officeDocument/2006/relationships/image" Target="../media/image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 Id="rId3" Type="http://schemas.openxmlformats.org/officeDocument/2006/relationships/image" Target="../media/image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 Id="rId3" Type="http://schemas.openxmlformats.org/officeDocument/2006/relationships/image" Target="../media/image4.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 Id="rId3" Type="http://schemas.openxmlformats.org/officeDocument/2006/relationships/image" Target="../media/image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4.xml"/><Relationship Id="rId3" Type="http://schemas.openxmlformats.org/officeDocument/2006/relationships/image" Target="../media/image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5.xml"/><Relationship Id="rId3" Type="http://schemas.openxmlformats.org/officeDocument/2006/relationships/image" Target="../media/image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6.xml"/><Relationship Id="rId3" Type="http://schemas.openxmlformats.org/officeDocument/2006/relationships/image" Target="../media/image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7.xml"/><Relationship Id="rId3" Type="http://schemas.openxmlformats.org/officeDocument/2006/relationships/image" Target="../media/image4.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 Id="rId3" Type="http://schemas.openxmlformats.org/officeDocument/2006/relationships/image" Target="../media/image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9.xml"/><Relationship Id="rId3" Type="http://schemas.openxmlformats.org/officeDocument/2006/relationships/image" Target="../media/image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0.xml"/><Relationship Id="rId3" Type="http://schemas.openxmlformats.org/officeDocument/2006/relationships/image" Target="../media/image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1.xml"/><Relationship Id="rId3" Type="http://schemas.openxmlformats.org/officeDocument/2006/relationships/image" Target="../media/image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2.xml"/><Relationship Id="rId3" Type="http://schemas.openxmlformats.org/officeDocument/2006/relationships/image" Target="../media/image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3.xml"/><Relationship Id="rId3" Type="http://schemas.openxmlformats.org/officeDocument/2006/relationships/image" Target="../media/image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4.xml"/><Relationship Id="rId3" Type="http://schemas.openxmlformats.org/officeDocument/2006/relationships/image" Target="../media/image4.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5.xml"/><Relationship Id="rId3" Type="http://schemas.openxmlformats.org/officeDocument/2006/relationships/image" Target="../media/image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6.xml"/><Relationship Id="rId3" Type="http://schemas.openxmlformats.org/officeDocument/2006/relationships/image" Target="../media/image4.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7.xml"/><Relationship Id="rId3" Type="http://schemas.openxmlformats.org/officeDocument/2006/relationships/image" Target="../media/image4.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8.xml"/><Relationship Id="rId3" Type="http://schemas.openxmlformats.org/officeDocument/2006/relationships/image" Target="../media/image4.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9.xml"/><Relationship Id="rId3" Type="http://schemas.openxmlformats.org/officeDocument/2006/relationships/image" Target="../media/image4.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0.xml"/><Relationship Id="rId3" Type="http://schemas.openxmlformats.org/officeDocument/2006/relationships/image" Target="../media/image4.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1.xml"/><Relationship Id="rId3" Type="http://schemas.openxmlformats.org/officeDocument/2006/relationships/image" Target="../media/image4.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2.xml"/><Relationship Id="rId3" Type="http://schemas.openxmlformats.org/officeDocument/2006/relationships/image" Target="../media/image4.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3.xml"/><Relationship Id="rId3" Type="http://schemas.openxmlformats.org/officeDocument/2006/relationships/image" Target="../media/image4.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4.xml"/><Relationship Id="rId3" Type="http://schemas.openxmlformats.org/officeDocument/2006/relationships/image" Target="../media/image4.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5.xml"/><Relationship Id="rId3" Type="http://schemas.openxmlformats.org/officeDocument/2006/relationships/image" Target="../media/image4.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6.xml"/><Relationship Id="rId3" Type="http://schemas.openxmlformats.org/officeDocument/2006/relationships/image" Target="../media/image4.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7.xml"/><Relationship Id="rId3" Type="http://schemas.openxmlformats.org/officeDocument/2006/relationships/image" Target="../media/image4.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8.xml"/><Relationship Id="rId3" Type="http://schemas.openxmlformats.org/officeDocument/2006/relationships/image" Target="../media/image11.png"/><Relationship Id="rId4" Type="http://schemas.openxmlformats.org/officeDocument/2006/relationships/image" Target="../media/image8.png"/><Relationship Id="rId5" Type="http://schemas.openxmlformats.org/officeDocument/2006/relationships/image" Target="../media/image4.png"/><Relationship Id="rId6"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pic>
        <p:nvPicPr>
          <p:cNvPr id="97" name="Google Shape;97;p1"/>
          <p:cNvPicPr preferRelativeResize="0"/>
          <p:nvPr/>
        </p:nvPicPr>
        <p:blipFill rotWithShape="1">
          <a:blip r:embed="rId3">
            <a:alphaModFix/>
          </a:blip>
          <a:srcRect b="0" l="0" r="0" t="0"/>
          <a:stretch/>
        </p:blipFill>
        <p:spPr>
          <a:xfrm>
            <a:off x="-57149" y="439838"/>
            <a:ext cx="11701282" cy="6373711"/>
          </a:xfrm>
          <a:prstGeom prst="rect">
            <a:avLst/>
          </a:prstGeom>
          <a:noFill/>
          <a:ln>
            <a:noFill/>
          </a:ln>
        </p:spPr>
      </p:pic>
      <p:sp>
        <p:nvSpPr>
          <p:cNvPr id="98" name="Google Shape;98;p1"/>
          <p:cNvSpPr/>
          <p:nvPr/>
        </p:nvSpPr>
        <p:spPr>
          <a:xfrm>
            <a:off x="6054430" y="312516"/>
            <a:ext cx="5774898" cy="6545484"/>
          </a:xfrm>
          <a:prstGeom prst="ellipse">
            <a:avLst/>
          </a:prstGeom>
          <a:solidFill>
            <a:srgbClr val="00B0F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9" name="Google Shape;99;p1"/>
          <p:cNvSpPr txBox="1"/>
          <p:nvPr/>
        </p:nvSpPr>
        <p:spPr>
          <a:xfrm>
            <a:off x="601884" y="3794396"/>
            <a:ext cx="5389775" cy="126188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ar-EG" sz="2800" u="none" cap="none" strike="noStrike">
                <a:solidFill>
                  <a:srgbClr val="FF0000"/>
                </a:solidFill>
                <a:latin typeface="Times New Roman"/>
                <a:ea typeface="Times New Roman"/>
                <a:cs typeface="Times New Roman"/>
                <a:sym typeface="Times New Roman"/>
              </a:rPr>
              <a:t>مقرر الحكومة الرقمية </a:t>
            </a:r>
            <a:endParaRPr/>
          </a:p>
          <a:p>
            <a:pPr indent="0" lvl="0" marL="0" marR="0" rtl="0" algn="ctr">
              <a:spcBef>
                <a:spcPts val="0"/>
              </a:spcBef>
              <a:spcAft>
                <a:spcPts val="0"/>
              </a:spcAft>
              <a:buNone/>
            </a:pPr>
            <a:r>
              <a:rPr b="0" i="0" lang="ar-EG" sz="2400" u="none" cap="none" strike="noStrike">
                <a:solidFill>
                  <a:schemeClr val="lt1"/>
                </a:solidFill>
                <a:latin typeface="Times New Roman"/>
                <a:ea typeface="Times New Roman"/>
                <a:cs typeface="Times New Roman"/>
                <a:sym typeface="Times New Roman"/>
              </a:rPr>
              <a:t>LAW625</a:t>
            </a:r>
            <a:endParaRPr/>
          </a:p>
          <a:p>
            <a:pPr indent="0" lvl="0" marL="0" marR="0" rtl="0" algn="ctr">
              <a:spcBef>
                <a:spcPts val="0"/>
              </a:spcBef>
              <a:spcAft>
                <a:spcPts val="0"/>
              </a:spcAft>
              <a:buNone/>
            </a:pPr>
            <a:r>
              <a:t/>
            </a:r>
            <a:endParaRPr b="0" i="0" sz="2400" u="none" cap="none" strike="noStrike">
              <a:solidFill>
                <a:schemeClr val="lt1"/>
              </a:solidFill>
              <a:latin typeface="Times New Roman"/>
              <a:ea typeface="Times New Roman"/>
              <a:cs typeface="Times New Roman"/>
              <a:sym typeface="Times New Roman"/>
            </a:endParaRPr>
          </a:p>
        </p:txBody>
      </p:sp>
      <p:sp>
        <p:nvSpPr>
          <p:cNvPr id="100" name="Google Shape;100;p1"/>
          <p:cNvSpPr txBox="1"/>
          <p:nvPr/>
        </p:nvSpPr>
        <p:spPr>
          <a:xfrm>
            <a:off x="1108643" y="1937901"/>
            <a:ext cx="4759721" cy="144655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ar-EG" sz="4400" u="none" cap="none" strike="noStrike">
                <a:solidFill>
                  <a:srgbClr val="00B0F0"/>
                </a:solidFill>
                <a:latin typeface="Times New Roman"/>
                <a:ea typeface="Times New Roman"/>
                <a:cs typeface="Times New Roman"/>
                <a:sym typeface="Times New Roman"/>
              </a:rPr>
              <a:t>ماجستير القانون الرقمي </a:t>
            </a:r>
            <a:endParaRPr b="1" sz="4400">
              <a:solidFill>
                <a:srgbClr val="00B0F0"/>
              </a:solidFill>
              <a:latin typeface="Times New Roman"/>
              <a:ea typeface="Times New Roman"/>
              <a:cs typeface="Times New Roman"/>
              <a:sym typeface="Times New Roman"/>
            </a:endParaRPr>
          </a:p>
          <a:p>
            <a:pPr indent="0" lvl="0" marL="0" marR="0" rtl="0" algn="l">
              <a:spcBef>
                <a:spcPts val="0"/>
              </a:spcBef>
              <a:spcAft>
                <a:spcPts val="0"/>
              </a:spcAft>
              <a:buNone/>
            </a:pPr>
            <a:r>
              <a:rPr b="1" lang="ar-EG" sz="4400">
                <a:solidFill>
                  <a:srgbClr val="00B0F0"/>
                </a:solidFill>
                <a:latin typeface="Times New Roman"/>
                <a:ea typeface="Times New Roman"/>
                <a:cs typeface="Times New Roman"/>
                <a:sym typeface="Times New Roman"/>
              </a:rPr>
              <a:t> </a:t>
            </a:r>
            <a:endParaRPr b="1" sz="4400">
              <a:solidFill>
                <a:srgbClr val="00B0F0"/>
              </a:solidFill>
              <a:latin typeface="Times New Roman"/>
              <a:ea typeface="Times New Roman"/>
              <a:cs typeface="Times New Roman"/>
              <a:sym typeface="Times New Roman"/>
            </a:endParaRPr>
          </a:p>
        </p:txBody>
      </p:sp>
      <p:pic>
        <p:nvPicPr>
          <p:cNvPr id="101" name="Google Shape;101;p1"/>
          <p:cNvPicPr preferRelativeResize="0"/>
          <p:nvPr/>
        </p:nvPicPr>
        <p:blipFill rotWithShape="1">
          <a:blip r:embed="rId4">
            <a:alphaModFix/>
          </a:blip>
          <a:srcRect b="0" l="0" r="0" t="0"/>
          <a:stretch/>
        </p:blipFill>
        <p:spPr>
          <a:xfrm>
            <a:off x="328545" y="198943"/>
            <a:ext cx="2876694" cy="1357799"/>
          </a:xfrm>
          <a:prstGeom prst="rect">
            <a:avLst/>
          </a:prstGeom>
          <a:noFill/>
          <a:ln>
            <a:noFill/>
          </a:ln>
        </p:spPr>
      </p:pic>
      <p:sp>
        <p:nvSpPr>
          <p:cNvPr id="102" name="Google Shape;102;p1"/>
          <p:cNvSpPr/>
          <p:nvPr/>
        </p:nvSpPr>
        <p:spPr>
          <a:xfrm>
            <a:off x="6200343" y="648181"/>
            <a:ext cx="5628985" cy="5787343"/>
          </a:xfrm>
          <a:prstGeom prst="ellipse">
            <a:avLst/>
          </a:prstGeom>
          <a:blipFill rotWithShape="1">
            <a:blip r:embed="rId5">
              <a:alphaModFix/>
            </a:blip>
            <a:stretch>
              <a:fillRect b="0" l="0" r="0" t="-999"/>
            </a:stretch>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
          <p:cNvSpPr/>
          <p:nvPr/>
        </p:nvSpPr>
        <p:spPr>
          <a:xfrm flipH="1" rot="10800000">
            <a:off x="-1" y="0"/>
            <a:ext cx="12191999" cy="5816453"/>
          </a:xfrm>
          <a:prstGeom prst="round1Rect">
            <a:avLst>
              <a:gd fmla="val 32222" name="adj"/>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pic>
        <p:nvPicPr>
          <p:cNvPr id="109" name="Google Shape;109;p2"/>
          <p:cNvPicPr preferRelativeResize="0"/>
          <p:nvPr>
            <p:ph idx="2" type="pic"/>
          </p:nvPr>
        </p:nvPicPr>
        <p:blipFill rotWithShape="1">
          <a:blip r:embed="rId3">
            <a:alphaModFix/>
          </a:blip>
          <a:srcRect b="0" l="4175" r="4175" t="0"/>
          <a:stretch/>
        </p:blipFill>
        <p:spPr>
          <a:xfrm>
            <a:off x="0" y="-43542"/>
            <a:ext cx="8659664" cy="5300798"/>
          </a:xfrm>
          <a:prstGeom prst="rect">
            <a:avLst/>
          </a:prstGeom>
          <a:solidFill>
            <a:srgbClr val="D8D8D8">
              <a:alpha val="49803"/>
            </a:srgbClr>
          </a:solidFill>
          <a:ln>
            <a:noFill/>
          </a:ln>
        </p:spPr>
      </p:pic>
      <p:sp>
        <p:nvSpPr>
          <p:cNvPr id="110" name="Google Shape;110;p2"/>
          <p:cNvSpPr txBox="1"/>
          <p:nvPr/>
        </p:nvSpPr>
        <p:spPr>
          <a:xfrm>
            <a:off x="6794035" y="2785710"/>
            <a:ext cx="3094117" cy="144655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ar-EG" sz="4400">
                <a:solidFill>
                  <a:srgbClr val="00B0F0"/>
                </a:solidFill>
                <a:latin typeface="Times New Roman"/>
                <a:ea typeface="Times New Roman"/>
                <a:cs typeface="Times New Roman"/>
                <a:sym typeface="Times New Roman"/>
              </a:rPr>
              <a:t>الحكومة الرقمية</a:t>
            </a:r>
            <a:endParaRPr/>
          </a:p>
          <a:p>
            <a:pPr indent="0" lvl="0" marL="0" marR="0" rtl="0" algn="l">
              <a:spcBef>
                <a:spcPts val="0"/>
              </a:spcBef>
              <a:spcAft>
                <a:spcPts val="0"/>
              </a:spcAft>
              <a:buNone/>
            </a:pPr>
            <a:r>
              <a:t/>
            </a:r>
            <a:endParaRPr b="1" sz="4400">
              <a:solidFill>
                <a:srgbClr val="00B0F0"/>
              </a:solidFill>
              <a:latin typeface="Times New Roman"/>
              <a:ea typeface="Times New Roman"/>
              <a:cs typeface="Times New Roman"/>
              <a:sym typeface="Times New Roman"/>
            </a:endParaRPr>
          </a:p>
        </p:txBody>
      </p:sp>
      <p:sp>
        <p:nvSpPr>
          <p:cNvPr id="111" name="Google Shape;111;p2"/>
          <p:cNvSpPr/>
          <p:nvPr/>
        </p:nvSpPr>
        <p:spPr>
          <a:xfrm>
            <a:off x="5856791" y="3508985"/>
            <a:ext cx="5104434" cy="1252443"/>
          </a:xfrm>
          <a:prstGeom prst="roundRect">
            <a:avLst>
              <a:gd fmla="val 16667" name="adj"/>
            </a:avLst>
          </a:prstGeom>
          <a:solidFill>
            <a:schemeClr val="lt1"/>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1" sz="2800">
              <a:solidFill>
                <a:schemeClr val="dk1"/>
              </a:solidFill>
              <a:latin typeface="Times New Roman"/>
              <a:ea typeface="Times New Roman"/>
              <a:cs typeface="Times New Roman"/>
              <a:sym typeface="Times New Roman"/>
            </a:endParaRPr>
          </a:p>
          <a:p>
            <a:pPr indent="0" lvl="0" marL="0" marR="0" rtl="0" algn="ctr">
              <a:spcBef>
                <a:spcPts val="0"/>
              </a:spcBef>
              <a:spcAft>
                <a:spcPts val="0"/>
              </a:spcAft>
              <a:buNone/>
            </a:pPr>
            <a:r>
              <a:rPr b="1" lang="ar-EG" sz="2800">
                <a:solidFill>
                  <a:schemeClr val="dk1"/>
                </a:solidFill>
                <a:latin typeface="Times New Roman"/>
                <a:ea typeface="Times New Roman"/>
                <a:cs typeface="Times New Roman"/>
                <a:sym typeface="Times New Roman"/>
              </a:rPr>
              <a:t>المحاضرة الثانية</a:t>
            </a:r>
            <a:endParaRPr/>
          </a:p>
          <a:p>
            <a:pPr indent="0" lvl="0" marL="0" marR="0" rtl="0" algn="ctr">
              <a:spcBef>
                <a:spcPts val="0"/>
              </a:spcBef>
              <a:spcAft>
                <a:spcPts val="0"/>
              </a:spcAft>
              <a:buNone/>
            </a:pPr>
            <a:r>
              <a:rPr b="1" lang="ar-EG" sz="2800">
                <a:solidFill>
                  <a:schemeClr val="dk1"/>
                </a:solidFill>
                <a:latin typeface="Times New Roman"/>
                <a:ea typeface="Times New Roman"/>
                <a:cs typeface="Times New Roman"/>
                <a:sym typeface="Times New Roman"/>
              </a:rPr>
              <a:t>المبادئ الأساسية لتطبيق الحكومة الرقمية </a:t>
            </a:r>
            <a:endParaRPr b="1" sz="2800">
              <a:solidFill>
                <a:schemeClr val="dk1"/>
              </a:solidFill>
              <a:latin typeface="Times New Roman"/>
              <a:ea typeface="Times New Roman"/>
              <a:cs typeface="Times New Roman"/>
              <a:sym typeface="Times New Roman"/>
            </a:endParaRPr>
          </a:p>
          <a:p>
            <a:pPr indent="0" lvl="0" marL="0" marR="0" rtl="0" algn="ctr">
              <a:spcBef>
                <a:spcPts val="0"/>
              </a:spcBef>
              <a:spcAft>
                <a:spcPts val="0"/>
              </a:spcAft>
              <a:buNone/>
            </a:pPr>
            <a:r>
              <a:rPr b="1" lang="ar-EG" sz="2800">
                <a:solidFill>
                  <a:schemeClr val="dk1"/>
                </a:solidFill>
                <a:latin typeface="Times New Roman"/>
                <a:ea typeface="Times New Roman"/>
                <a:cs typeface="Times New Roman"/>
                <a:sym typeface="Times New Roman"/>
              </a:rPr>
              <a:t>(معوقات التطبيق)</a:t>
            </a:r>
            <a:endParaRPr b="1" sz="2800">
              <a:solidFill>
                <a:schemeClr val="dk1"/>
              </a:solidFill>
              <a:latin typeface="Times New Roman"/>
              <a:ea typeface="Times New Roman"/>
              <a:cs typeface="Times New Roman"/>
              <a:sym typeface="Times New Roman"/>
            </a:endParaRPr>
          </a:p>
          <a:p>
            <a:pPr indent="0" lvl="0" marL="0" marR="0" rtl="0" algn="ctr">
              <a:spcBef>
                <a:spcPts val="0"/>
              </a:spcBef>
              <a:spcAft>
                <a:spcPts val="0"/>
              </a:spcAft>
              <a:buNone/>
            </a:pPr>
            <a:r>
              <a:t/>
            </a:r>
            <a:endParaRPr b="1" sz="2800">
              <a:solidFill>
                <a:schemeClr val="dk1"/>
              </a:solidFill>
              <a:latin typeface="Times New Roman"/>
              <a:ea typeface="Times New Roman"/>
              <a:cs typeface="Times New Roman"/>
              <a:sym typeface="Times New Roman"/>
            </a:endParaRPr>
          </a:p>
        </p:txBody>
      </p:sp>
      <p:sp>
        <p:nvSpPr>
          <p:cNvPr id="112" name="Google Shape;112;p2"/>
          <p:cNvSpPr txBox="1"/>
          <p:nvPr/>
        </p:nvSpPr>
        <p:spPr>
          <a:xfrm>
            <a:off x="2870522" y="4802552"/>
            <a:ext cx="4502551" cy="70788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ar-EG" sz="2000">
                <a:solidFill>
                  <a:srgbClr val="1F3864"/>
                </a:solidFill>
                <a:latin typeface="Times New Roman"/>
                <a:ea typeface="Times New Roman"/>
                <a:cs typeface="Times New Roman"/>
                <a:sym typeface="Times New Roman"/>
              </a:rPr>
              <a:t>Prepared by Dr. Haytham Eissa Manaa	</a:t>
            </a:r>
            <a:endParaRPr/>
          </a:p>
        </p:txBody>
      </p:sp>
      <p:pic>
        <p:nvPicPr>
          <p:cNvPr id="113" name="Google Shape;113;p2"/>
          <p:cNvPicPr preferRelativeResize="0"/>
          <p:nvPr/>
        </p:nvPicPr>
        <p:blipFill rotWithShape="1">
          <a:blip r:embed="rId4">
            <a:alphaModFix/>
          </a:blip>
          <a:srcRect b="0" l="0" r="0" t="0"/>
          <a:stretch/>
        </p:blipFill>
        <p:spPr>
          <a:xfrm>
            <a:off x="313679" y="372325"/>
            <a:ext cx="2457656" cy="670874"/>
          </a:xfrm>
          <a:prstGeom prst="rect">
            <a:avLst/>
          </a:prstGeom>
          <a:noFill/>
          <a:ln>
            <a:noFill/>
          </a:ln>
        </p:spPr>
      </p:pic>
      <p:pic>
        <p:nvPicPr>
          <p:cNvPr id="114" name="Google Shape;114;p2"/>
          <p:cNvPicPr preferRelativeResize="0"/>
          <p:nvPr/>
        </p:nvPicPr>
        <p:blipFill rotWithShape="1">
          <a:blip r:embed="rId5">
            <a:alphaModFix/>
          </a:blip>
          <a:srcRect b="0" l="0" r="0" t="0"/>
          <a:stretch/>
        </p:blipFill>
        <p:spPr>
          <a:xfrm>
            <a:off x="9264625" y="248508"/>
            <a:ext cx="2470340" cy="1166001"/>
          </a:xfrm>
          <a:prstGeom prst="rect">
            <a:avLst/>
          </a:prstGeom>
          <a:noFill/>
          <a:ln>
            <a:noFill/>
          </a:ln>
        </p:spPr>
      </p:pic>
      <p:sp>
        <p:nvSpPr>
          <p:cNvPr id="115" name="Google Shape;115;p2"/>
          <p:cNvSpPr txBox="1"/>
          <p:nvPr/>
        </p:nvSpPr>
        <p:spPr>
          <a:xfrm>
            <a:off x="9264625" y="6292631"/>
            <a:ext cx="2616200" cy="40011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ar-EG" sz="2000">
                <a:solidFill>
                  <a:schemeClr val="lt1"/>
                </a:solidFill>
                <a:latin typeface="Calibri"/>
                <a:ea typeface="Calibri"/>
                <a:cs typeface="Calibri"/>
                <a:sym typeface="Calibri"/>
              </a:rPr>
              <a:t>www.midocean.ae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3"/>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21" name="Google Shape;121;p3"/>
          <p:cNvSpPr/>
          <p:nvPr/>
        </p:nvSpPr>
        <p:spPr>
          <a:xfrm>
            <a:off x="1127760" y="1123950"/>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pic>
        <p:nvPicPr>
          <p:cNvPr id="122" name="Google Shape;122;p3"/>
          <p:cNvPicPr preferRelativeResize="0"/>
          <p:nvPr>
            <p:ph idx="2" type="pic"/>
          </p:nvPr>
        </p:nvPicPr>
        <p:blipFill rotWithShape="1">
          <a:blip r:embed="rId3">
            <a:alphaModFix/>
          </a:blip>
          <a:srcRect b="8678" l="0" r="0" t="8679"/>
          <a:stretch/>
        </p:blipFill>
        <p:spPr>
          <a:xfrm>
            <a:off x="1388962" y="1123950"/>
            <a:ext cx="9675278" cy="4488913"/>
          </a:xfrm>
          <a:prstGeom prst="rect">
            <a:avLst/>
          </a:prstGeom>
          <a:solidFill>
            <a:srgbClr val="D8D8D8">
              <a:alpha val="49803"/>
            </a:srgbClr>
          </a:solidFill>
          <a:ln>
            <a:noFill/>
          </a:ln>
        </p:spPr>
      </p:pic>
      <p:sp>
        <p:nvSpPr>
          <p:cNvPr id="123" name="Google Shape;123;p3"/>
          <p:cNvSpPr/>
          <p:nvPr/>
        </p:nvSpPr>
        <p:spPr>
          <a:xfrm>
            <a:off x="-1508238" y="621707"/>
            <a:ext cx="10625587" cy="4572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pic>
        <p:nvPicPr>
          <p:cNvPr id="124" name="Google Shape;124;p3"/>
          <p:cNvPicPr preferRelativeResize="0"/>
          <p:nvPr/>
        </p:nvPicPr>
        <p:blipFill rotWithShape="1">
          <a:blip r:embed="rId4">
            <a:alphaModFix/>
          </a:blip>
          <a:srcRect b="0" l="0" r="0" t="0"/>
          <a:stretch/>
        </p:blipFill>
        <p:spPr>
          <a:xfrm>
            <a:off x="9497088" y="59146"/>
            <a:ext cx="2383737" cy="1125123"/>
          </a:xfrm>
          <a:prstGeom prst="rect">
            <a:avLst/>
          </a:prstGeom>
          <a:noFill/>
          <a:ln>
            <a:noFill/>
          </a:ln>
        </p:spPr>
      </p:pic>
      <p:sp>
        <p:nvSpPr>
          <p:cNvPr id="125" name="Google Shape;125;p3"/>
          <p:cNvSpPr/>
          <p:nvPr/>
        </p:nvSpPr>
        <p:spPr>
          <a:xfrm>
            <a:off x="1127760" y="4884389"/>
            <a:ext cx="4942047" cy="757130"/>
          </a:xfrm>
          <a:prstGeom prst="rect">
            <a:avLst/>
          </a:prstGeom>
          <a:noFill/>
          <a:ln>
            <a:noFill/>
          </a:ln>
        </p:spPr>
        <p:txBody>
          <a:bodyPr anchorCtr="0" anchor="t" bIns="45700" lIns="91425" spcFirstLastPara="1" rIns="91425" wrap="square" tIns="45700">
            <a:spAutoFit/>
          </a:bodyPr>
          <a:lstStyle/>
          <a:p>
            <a:pPr indent="0" lvl="0" marL="0" marR="0" rtl="0" algn="r">
              <a:lnSpc>
                <a:spcPct val="120000"/>
              </a:lnSpc>
              <a:spcBef>
                <a:spcPts val="0"/>
              </a:spcBef>
              <a:spcAft>
                <a:spcPts val="0"/>
              </a:spcAft>
              <a:buNone/>
            </a:pPr>
            <a:r>
              <a:rPr b="1" lang="ar-EG" sz="3600">
                <a:solidFill>
                  <a:schemeClr val="lt1"/>
                </a:solidFill>
                <a:latin typeface="Times New Roman"/>
                <a:ea typeface="Times New Roman"/>
                <a:cs typeface="Times New Roman"/>
                <a:sym typeface="Times New Roman"/>
              </a:rPr>
              <a:t>معوقات تطبيق الحكومة الرقمية </a:t>
            </a:r>
            <a:endParaRPr/>
          </a:p>
        </p:txBody>
      </p:sp>
      <p:sp>
        <p:nvSpPr>
          <p:cNvPr id="126" name="Google Shape;126;p3"/>
          <p:cNvSpPr txBox="1"/>
          <p:nvPr/>
        </p:nvSpPr>
        <p:spPr>
          <a:xfrm>
            <a:off x="6301339" y="1259391"/>
            <a:ext cx="2775119" cy="58477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ar-EG" sz="3200">
                <a:solidFill>
                  <a:srgbClr val="FF0000"/>
                </a:solidFill>
                <a:latin typeface="Times New Roman"/>
                <a:ea typeface="Times New Roman"/>
                <a:cs typeface="Times New Roman"/>
                <a:sym typeface="Times New Roman"/>
              </a:rPr>
              <a:t>موضوع  المحاضرة</a:t>
            </a:r>
            <a:endParaRPr b="1" sz="3200">
              <a:solidFill>
                <a:srgbClr val="FF0000"/>
              </a:solidFill>
              <a:latin typeface="Times New Roman"/>
              <a:ea typeface="Times New Roman"/>
              <a:cs typeface="Times New Roman"/>
              <a:sym typeface="Times New Roman"/>
            </a:endParaRPr>
          </a:p>
        </p:txBody>
      </p:sp>
      <p:sp>
        <p:nvSpPr>
          <p:cNvPr id="127" name="Google Shape;127;p3"/>
          <p:cNvSpPr txBox="1"/>
          <p:nvPr/>
        </p:nvSpPr>
        <p:spPr>
          <a:xfrm>
            <a:off x="4787900" y="6400766"/>
            <a:ext cx="2616200" cy="40011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ar-EG" sz="2000">
                <a:solidFill>
                  <a:schemeClr val="lt1"/>
                </a:solidFill>
                <a:latin typeface="Calibri"/>
                <a:ea typeface="Calibri"/>
                <a:cs typeface="Calibri"/>
                <a:sym typeface="Calibri"/>
              </a:rPr>
              <a:t>www.midocean.ae</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50"/>
                                  </p:stCondLst>
                                  <p:childTnLst>
                                    <p:set>
                                      <p:cBhvr>
                                        <p:cTn dur="1" fill="hold">
                                          <p:stCondLst>
                                            <p:cond delay="0"/>
                                          </p:stCondLst>
                                        </p:cTn>
                                        <p:tgtEl>
                                          <p:spTgt spid="121"/>
                                        </p:tgtEl>
                                        <p:attrNameLst>
                                          <p:attrName>style.visibility</p:attrName>
                                        </p:attrNameLst>
                                      </p:cBhvr>
                                      <p:to>
                                        <p:strVal val="visible"/>
                                      </p:to>
                                    </p:set>
                                    <p:animEffect filter="fade" transition="in">
                                      <p:cBhvr>
                                        <p:cTn dur="500"/>
                                        <p:tgtEl>
                                          <p:spTgt spid="121"/>
                                        </p:tgtEl>
                                      </p:cBhvr>
                                    </p:animEffect>
                                  </p:childTnLst>
                                </p:cTn>
                              </p:par>
                              <p:par>
                                <p:cTn fill="hold" nodeType="withEffect" presetClass="entr" presetID="10" presetSubtype="0">
                                  <p:stCondLst>
                                    <p:cond delay="250"/>
                                  </p:stCondLst>
                                  <p:childTnLst>
                                    <p:set>
                                      <p:cBhvr>
                                        <p:cTn dur="1" fill="hold">
                                          <p:stCondLst>
                                            <p:cond delay="0"/>
                                          </p:stCondLst>
                                        </p:cTn>
                                        <p:tgtEl>
                                          <p:spTgt spid="120"/>
                                        </p:tgtEl>
                                        <p:attrNameLst>
                                          <p:attrName>style.visibility</p:attrName>
                                        </p:attrNameLst>
                                      </p:cBhvr>
                                      <p:to>
                                        <p:strVal val="visible"/>
                                      </p:to>
                                    </p:set>
                                    <p:animEffect filter="fade" transition="in">
                                      <p:cBhvr>
                                        <p:cTn dur="500"/>
                                        <p:tgtEl>
                                          <p:spTgt spid="12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Clr>
                <a:schemeClr val="lt1"/>
              </a:buClr>
              <a:buSzPct val="100000"/>
              <a:buFont typeface="Calibri"/>
              <a:buNone/>
            </a:pPr>
            <a:br>
              <a:rPr lang="ar-EG">
                <a:solidFill>
                  <a:schemeClr val="lt1"/>
                </a:solidFill>
              </a:rPr>
            </a:br>
            <a:br>
              <a:rPr lang="ar-EG">
                <a:solidFill>
                  <a:schemeClr val="lt1"/>
                </a:solidFill>
              </a:rPr>
            </a:br>
            <a:r>
              <a:rPr lang="ar-EG">
                <a:solidFill>
                  <a:schemeClr val="lt1"/>
                </a:solidFill>
              </a:rPr>
              <a:t>معوقات تطبيق الحكومة الرقمية </a:t>
            </a:r>
            <a:br>
              <a:rPr lang="ar-EG">
                <a:solidFill>
                  <a:schemeClr val="lt1"/>
                </a:solidFill>
              </a:rPr>
            </a:br>
            <a:endParaRPr>
              <a:solidFill>
                <a:schemeClr val="lt1"/>
              </a:solidFill>
            </a:endParaRPr>
          </a:p>
        </p:txBody>
      </p:sp>
      <p:sp>
        <p:nvSpPr>
          <p:cNvPr id="133" name="Google Shape;133;p4"/>
          <p:cNvSpPr txBox="1"/>
          <p:nvPr>
            <p:ph idx="1" type="body"/>
          </p:nvPr>
        </p:nvSpPr>
        <p:spPr>
          <a:xfrm>
            <a:off x="370390" y="1724627"/>
            <a:ext cx="11377913" cy="4452335"/>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هناك معوقات يمكن أن تقف أمام تطبيق الحكومة الرقمية وتمثل تحديات في الواقع أمام الدول للعبور إلى العالم الرقمي عن طريق استخدام تكنولوجيا المعلومات والاتصالات في الادارة العامة، ويمكن تقسيم هذه المعوقات إلى أربع فئات:</a:t>
            </a:r>
            <a:endParaRPr/>
          </a:p>
        </p:txBody>
      </p:sp>
      <p:pic>
        <p:nvPicPr>
          <p:cNvPr id="134" name="Google Shape;134;p4"/>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dk1"/>
              </a:buClr>
              <a:buSzPts val="4400"/>
              <a:buFont typeface="Calibri"/>
              <a:buNone/>
            </a:pPr>
            <a:r>
              <a:t/>
            </a:r>
            <a:endParaRPr/>
          </a:p>
        </p:txBody>
      </p:sp>
      <p:sp>
        <p:nvSpPr>
          <p:cNvPr id="140" name="Google Shape;140;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rgbClr val="FFFFFF"/>
              </a:buClr>
              <a:buSzPts val="2800"/>
              <a:buNone/>
            </a:pPr>
            <a:r>
              <a:rPr lang="ar-EG">
                <a:solidFill>
                  <a:srgbClr val="FFFFFF"/>
                </a:solidFill>
                <a:latin typeface="Simplified Arabic"/>
                <a:ea typeface="Simplified Arabic"/>
                <a:cs typeface="Simplified Arabic"/>
                <a:sym typeface="Simplified Arabic"/>
              </a:rPr>
              <a:t>1- معوقات تقنية </a:t>
            </a:r>
            <a:endParaRPr/>
          </a:p>
          <a:p>
            <a:pPr indent="0" lvl="0" marL="0" rtl="1" algn="just">
              <a:lnSpc>
                <a:spcPct val="150000"/>
              </a:lnSpc>
              <a:spcBef>
                <a:spcPts val="1000"/>
              </a:spcBef>
              <a:spcAft>
                <a:spcPts val="0"/>
              </a:spcAft>
              <a:buClr>
                <a:srgbClr val="FFFFFF"/>
              </a:buClr>
              <a:buSzPts val="2800"/>
              <a:buNone/>
            </a:pPr>
            <a:r>
              <a:rPr lang="ar-EG">
                <a:solidFill>
                  <a:srgbClr val="FFFFFF"/>
                </a:solidFill>
                <a:latin typeface="Simplified Arabic"/>
                <a:ea typeface="Simplified Arabic"/>
                <a:cs typeface="Simplified Arabic"/>
                <a:sym typeface="Simplified Arabic"/>
              </a:rPr>
              <a:t>2-معوقات تنظيمية </a:t>
            </a:r>
            <a:endParaRPr/>
          </a:p>
          <a:p>
            <a:pPr indent="0" lvl="0" marL="0" rtl="1" algn="just">
              <a:lnSpc>
                <a:spcPct val="150000"/>
              </a:lnSpc>
              <a:spcBef>
                <a:spcPts val="1000"/>
              </a:spcBef>
              <a:spcAft>
                <a:spcPts val="0"/>
              </a:spcAft>
              <a:buClr>
                <a:srgbClr val="FFFFFF"/>
              </a:buClr>
              <a:buSzPts val="2800"/>
              <a:buNone/>
            </a:pPr>
            <a:r>
              <a:rPr lang="ar-EG">
                <a:solidFill>
                  <a:srgbClr val="FFFFFF"/>
                </a:solidFill>
                <a:latin typeface="Simplified Arabic"/>
                <a:ea typeface="Simplified Arabic"/>
                <a:cs typeface="Simplified Arabic"/>
                <a:sym typeface="Simplified Arabic"/>
              </a:rPr>
              <a:t>3-معوقات اجتماعية </a:t>
            </a:r>
            <a:endParaRPr/>
          </a:p>
          <a:p>
            <a:pPr indent="0" lvl="0" marL="0" rtl="1" algn="just">
              <a:lnSpc>
                <a:spcPct val="150000"/>
              </a:lnSpc>
              <a:spcBef>
                <a:spcPts val="1000"/>
              </a:spcBef>
              <a:spcAft>
                <a:spcPts val="0"/>
              </a:spcAft>
              <a:buClr>
                <a:srgbClr val="FFFFFF"/>
              </a:buClr>
              <a:buSzPts val="2800"/>
              <a:buNone/>
            </a:pPr>
            <a:r>
              <a:rPr lang="ar-EG">
                <a:solidFill>
                  <a:srgbClr val="FFFFFF"/>
                </a:solidFill>
                <a:latin typeface="Simplified Arabic"/>
                <a:ea typeface="Simplified Arabic"/>
                <a:cs typeface="Simplified Arabic"/>
                <a:sym typeface="Simplified Arabic"/>
              </a:rPr>
              <a:t>4-معوقات مالية </a:t>
            </a:r>
            <a:endParaRPr>
              <a:solidFill>
                <a:srgbClr val="FFFFFF"/>
              </a:solidFill>
              <a:latin typeface="Simplified Arabic"/>
              <a:ea typeface="Simplified Arabic"/>
              <a:cs typeface="Simplified Arabic"/>
              <a:sym typeface="Simplified Arabic"/>
            </a:endParaRPr>
          </a:p>
          <a:p>
            <a:pPr indent="0" lvl="0" marL="0" rtl="0" algn="r">
              <a:lnSpc>
                <a:spcPct val="90000"/>
              </a:lnSpc>
              <a:spcBef>
                <a:spcPts val="1000"/>
              </a:spcBef>
              <a:spcAft>
                <a:spcPts val="0"/>
              </a:spcAft>
              <a:buClr>
                <a:schemeClr val="dk1"/>
              </a:buClr>
              <a:buSzPts val="2800"/>
              <a:buNone/>
            </a:pPr>
            <a:r>
              <a:t/>
            </a:r>
            <a:endParaRPr/>
          </a:p>
        </p:txBody>
      </p:sp>
      <p:pic>
        <p:nvPicPr>
          <p:cNvPr id="141" name="Google Shape;141;p5"/>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lt1"/>
              </a:buClr>
              <a:buSzPts val="4800"/>
              <a:buFont typeface="Calibri"/>
              <a:buNone/>
            </a:pPr>
            <a:br>
              <a:rPr lang="ar-EG" sz="4800">
                <a:solidFill>
                  <a:schemeClr val="lt1"/>
                </a:solidFill>
              </a:rPr>
            </a:br>
            <a:br>
              <a:rPr lang="ar-EG" sz="4800">
                <a:solidFill>
                  <a:schemeClr val="lt1"/>
                </a:solidFill>
              </a:rPr>
            </a:br>
            <a:r>
              <a:rPr lang="ar-EG" sz="4800">
                <a:solidFill>
                  <a:schemeClr val="lt1"/>
                </a:solidFill>
              </a:rPr>
              <a:t>1- معوقات تقنية </a:t>
            </a:r>
            <a:br>
              <a:rPr lang="ar-EG" sz="4800">
                <a:solidFill>
                  <a:schemeClr val="lt1"/>
                </a:solidFill>
              </a:rPr>
            </a:br>
            <a:endParaRPr sz="4800">
              <a:solidFill>
                <a:schemeClr val="lt1"/>
              </a:solidFill>
            </a:endParaRPr>
          </a:p>
        </p:txBody>
      </p:sp>
      <p:sp>
        <p:nvSpPr>
          <p:cNvPr id="147" name="Google Shape;147;p6"/>
          <p:cNvSpPr txBox="1"/>
          <p:nvPr>
            <p:ph idx="1" type="body"/>
          </p:nvPr>
        </p:nvSpPr>
        <p:spPr>
          <a:xfrm>
            <a:off x="1134319" y="1643604"/>
            <a:ext cx="9554637" cy="4533359"/>
          </a:xfrm>
          <a:prstGeom prst="rect">
            <a:avLst/>
          </a:prstGeom>
          <a:noFill/>
          <a:ln>
            <a:noFill/>
          </a:ln>
        </p:spPr>
        <p:txBody>
          <a:bodyPr anchorCtr="0" anchor="t" bIns="45700" lIns="91425" spcFirstLastPara="1" rIns="91425" wrap="square" tIns="45700">
            <a:normAutofit/>
          </a:bodyPr>
          <a:lstStyle/>
          <a:p>
            <a:pPr indent="0" lvl="0" marL="0" rtl="1" algn="r">
              <a:lnSpc>
                <a:spcPct val="90000"/>
              </a:lnSpc>
              <a:spcBef>
                <a:spcPts val="0"/>
              </a:spcBef>
              <a:spcAft>
                <a:spcPts val="0"/>
              </a:spcAft>
              <a:buClr>
                <a:schemeClr val="dk1"/>
              </a:buClr>
              <a:buSzPts val="2800"/>
              <a:buNone/>
            </a:pPr>
            <a:r>
              <a:t/>
            </a:r>
            <a:endParaRPr>
              <a:solidFill>
                <a:schemeClr val="lt1"/>
              </a:solidFill>
            </a:endParaRPr>
          </a:p>
          <a:p>
            <a:pPr indent="0" lvl="0" marL="0" rtl="1" algn="just">
              <a:lnSpc>
                <a:spcPct val="90000"/>
              </a:lnSpc>
              <a:spcBef>
                <a:spcPts val="100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إن انعدام أو ضعف البنية التحتية لتكنولوجيا المعلومات والاتصالات أحد أهم التحديات التي يمكن أن تقف أمام الدول في تطبيق الحكومة الرقمية؛ وهو أمر منطقي فكما وضحنا من قبل إن السبب الذي ينقل أي حكومة إلى العالم الرقمي هو استخدامها لتكنولوجيا المعلومات والاتصالات في تقديم الخدمات العامة أو بمعنى أدق في العلاقات بين الأجهزة الحكومية ذاتها أو بينها وبين المواطن أو قطاع الأعمال.</a:t>
            </a:r>
            <a:endParaRPr>
              <a:solidFill>
                <a:schemeClr val="lt1"/>
              </a:solidFill>
              <a:latin typeface="Simplified Arabic"/>
              <a:ea typeface="Simplified Arabic"/>
              <a:cs typeface="Simplified Arabic"/>
              <a:sym typeface="Simplified Arabic"/>
            </a:endParaRPr>
          </a:p>
        </p:txBody>
      </p:sp>
      <p:pic>
        <p:nvPicPr>
          <p:cNvPr id="148" name="Google Shape;148;p6"/>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54" name="Google Shape;154;p7"/>
          <p:cNvSpPr txBox="1"/>
          <p:nvPr>
            <p:ph idx="1" type="body"/>
          </p:nvPr>
        </p:nvSpPr>
        <p:spPr>
          <a:xfrm>
            <a:off x="1608881" y="1921397"/>
            <a:ext cx="8866208" cy="4255566"/>
          </a:xfrm>
          <a:prstGeom prst="rect">
            <a:avLst/>
          </a:prstGeom>
          <a:noFill/>
          <a:ln>
            <a:noFill/>
          </a:ln>
        </p:spPr>
        <p:txBody>
          <a:bodyPr anchorCtr="0" anchor="t" bIns="45700" lIns="91425" spcFirstLastPara="1" rIns="91425" wrap="square" tIns="45700">
            <a:normAutofit/>
          </a:bodyPr>
          <a:lstStyle/>
          <a:p>
            <a:pPr indent="0" lvl="0" marL="0" rtl="1" algn="r">
              <a:lnSpc>
                <a:spcPct val="9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ويمكن تحليل موضوع البنية التحتية التكنولوجية في الواقع إلى عدة مسائل فرعية:</a:t>
            </a:r>
            <a:endParaRPr/>
          </a:p>
          <a:p>
            <a:pPr indent="0" lvl="0" marL="0" rtl="1" algn="r">
              <a:lnSpc>
                <a:spcPct val="90000"/>
              </a:lnSpc>
              <a:spcBef>
                <a:spcPts val="100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9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(أ)-الافتقار إلى الانظمة الالكترونية الكافية التي يمكن تأسيس الحكومة الرقمية عليها:</a:t>
            </a:r>
            <a:endParaRPr/>
          </a:p>
          <a:p>
            <a:pPr indent="0" lvl="0" marL="0" rtl="1" algn="just">
              <a:lnSpc>
                <a:spcPct val="9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ويعني ذلك أن الدولة لن تستطيع تقديم خدماتها العامة للجمهور بصورة رقمية أو تقوم بذلك بصورة محدودة أو غير مكتملة لا تعبر عن أي تحول رقمي حقيقي وفعال. </a:t>
            </a:r>
            <a:endParaRPr>
              <a:solidFill>
                <a:schemeClr val="lt1"/>
              </a:solidFill>
              <a:latin typeface="Simplified Arabic"/>
              <a:ea typeface="Simplified Arabic"/>
              <a:cs typeface="Simplified Arabic"/>
              <a:sym typeface="Simplified Arabic"/>
            </a:endParaRPr>
          </a:p>
        </p:txBody>
      </p:sp>
      <p:pic>
        <p:nvPicPr>
          <p:cNvPr id="155" name="Google Shape;155;p7"/>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8"/>
          <p:cNvSpPr txBox="1"/>
          <p:nvPr>
            <p:ph idx="1" type="body"/>
          </p:nvPr>
        </p:nvSpPr>
        <p:spPr>
          <a:xfrm>
            <a:off x="1747776" y="2060294"/>
            <a:ext cx="8518967" cy="4116668"/>
          </a:xfrm>
          <a:prstGeom prst="rect">
            <a:avLst/>
          </a:prstGeom>
          <a:noFill/>
          <a:ln>
            <a:noFill/>
          </a:ln>
        </p:spPr>
        <p:txBody>
          <a:bodyPr anchorCtr="0" anchor="t" bIns="45700" lIns="91425" spcFirstLastPara="1" rIns="91425" wrap="square" tIns="45700">
            <a:normAutofit/>
          </a:bodyPr>
          <a:lstStyle/>
          <a:p>
            <a:pPr indent="0" lvl="0" marL="0" rtl="0" algn="r">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والجدير بالذكر في هذا الاطار أن هناك فجوة رقمية بين الدول المتقدمة من ناحية والدول النامية والفقيرة من ناحية أخرى؛ فالفئة الأولى تمتلك الشركات التكنولوجية العملاقة المسيطرة على سوق التكنولوجيا سواء من حيث الأجهزة أو البرامج والتطبيقات)، أما الفئة الثانية إما أنها مستهلكة للتكنولوجيا أو لا تمتلك قدرات مكافئة لتلك التي تمتلكها الدول المتقدمة.  </a:t>
            </a:r>
            <a:endParaRPr>
              <a:solidFill>
                <a:schemeClr val="lt1"/>
              </a:solidFill>
              <a:latin typeface="Simplified Arabic"/>
              <a:ea typeface="Simplified Arabic"/>
              <a:cs typeface="Simplified Arabic"/>
              <a:sym typeface="Simplified Arabic"/>
            </a:endParaRPr>
          </a:p>
        </p:txBody>
      </p:sp>
      <p:sp>
        <p:nvSpPr>
          <p:cNvPr id="161" name="Google Shape;161;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pic>
        <p:nvPicPr>
          <p:cNvPr id="162" name="Google Shape;162;p8"/>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dk1"/>
              </a:buClr>
              <a:buSzPts val="4400"/>
              <a:buFont typeface="Calibri"/>
              <a:buNone/>
            </a:pPr>
            <a:r>
              <a:t/>
            </a:r>
            <a:endParaRPr/>
          </a:p>
        </p:txBody>
      </p:sp>
      <p:sp>
        <p:nvSpPr>
          <p:cNvPr id="168" name="Google Shape;168;p9"/>
          <p:cNvSpPr txBox="1"/>
          <p:nvPr>
            <p:ph idx="1" type="body"/>
          </p:nvPr>
        </p:nvSpPr>
        <p:spPr>
          <a:xfrm>
            <a:off x="1608880" y="2013995"/>
            <a:ext cx="9080075" cy="4162968"/>
          </a:xfrm>
          <a:prstGeom prst="rect">
            <a:avLst/>
          </a:prstGeom>
          <a:noFill/>
          <a:ln>
            <a:noFill/>
          </a:ln>
        </p:spPr>
        <p:txBody>
          <a:bodyPr anchorCtr="0" anchor="t" bIns="45700" lIns="91425" spcFirstLastPara="1" rIns="91425" wrap="square" tIns="45700">
            <a:normAutofit/>
          </a:bodyPr>
          <a:lstStyle/>
          <a:p>
            <a:pPr indent="0" lvl="0" marL="0" rtl="1" algn="just">
              <a:lnSpc>
                <a:spcPct val="90000"/>
              </a:lnSpc>
              <a:spcBef>
                <a:spcPts val="0"/>
              </a:spcBef>
              <a:spcAft>
                <a:spcPts val="0"/>
              </a:spcAft>
              <a:buClr>
                <a:schemeClr val="dk1"/>
              </a:buClr>
              <a:buSzPts val="2800"/>
              <a:buNone/>
            </a:pPr>
            <a:r>
              <a:t/>
            </a:r>
            <a:endParaRPr>
              <a:solidFill>
                <a:srgbClr val="FFFFFF"/>
              </a:solidFill>
              <a:latin typeface="Simplified Arabic"/>
              <a:ea typeface="Simplified Arabic"/>
              <a:cs typeface="Simplified Arabic"/>
              <a:sym typeface="Simplified Arabic"/>
            </a:endParaRPr>
          </a:p>
          <a:p>
            <a:pPr indent="0" lvl="0" marL="0" rtl="1" algn="just">
              <a:lnSpc>
                <a:spcPct val="90000"/>
              </a:lnSpc>
              <a:spcBef>
                <a:spcPts val="1000"/>
              </a:spcBef>
              <a:spcAft>
                <a:spcPts val="0"/>
              </a:spcAft>
              <a:buClr>
                <a:srgbClr val="FFFFFF"/>
              </a:buClr>
              <a:buSzPts val="2800"/>
              <a:buNone/>
            </a:pPr>
            <a:r>
              <a:rPr lang="ar-EG">
                <a:solidFill>
                  <a:srgbClr val="FFFFFF"/>
                </a:solidFill>
                <a:latin typeface="Simplified Arabic"/>
                <a:ea typeface="Simplified Arabic"/>
                <a:cs typeface="Simplified Arabic"/>
                <a:sym typeface="Simplified Arabic"/>
              </a:rPr>
              <a:t>(ب)- الافتقار إلى أنظمة الاتصالات والشبكات الكافية أو ضعف جودتها:</a:t>
            </a:r>
            <a:endParaRPr>
              <a:solidFill>
                <a:srgbClr val="FFFFFF"/>
              </a:solidFill>
              <a:latin typeface="Simplified Arabic"/>
              <a:ea typeface="Simplified Arabic"/>
              <a:cs typeface="Simplified Arabic"/>
              <a:sym typeface="Simplified Arabic"/>
            </a:endParaRPr>
          </a:p>
          <a:p>
            <a:pPr indent="0" lvl="0" marL="0" rtl="1" algn="just">
              <a:lnSpc>
                <a:spcPct val="90000"/>
              </a:lnSpc>
              <a:spcBef>
                <a:spcPts val="1000"/>
              </a:spcBef>
              <a:spcAft>
                <a:spcPts val="0"/>
              </a:spcAft>
              <a:buClr>
                <a:schemeClr val="dk1"/>
              </a:buClr>
              <a:buSzPts val="2800"/>
              <a:buNone/>
            </a:pPr>
            <a:r>
              <a:t/>
            </a:r>
            <a:endParaRPr>
              <a:solidFill>
                <a:srgbClr val="FFFFFF"/>
              </a:solidFill>
              <a:latin typeface="Simplified Arabic"/>
              <a:ea typeface="Simplified Arabic"/>
              <a:cs typeface="Simplified Arabic"/>
              <a:sym typeface="Simplified Arabic"/>
            </a:endParaRPr>
          </a:p>
          <a:p>
            <a:pPr indent="0" lvl="0" marL="0" rtl="1" algn="just">
              <a:lnSpc>
                <a:spcPct val="90000"/>
              </a:lnSpc>
              <a:spcBef>
                <a:spcPts val="1000"/>
              </a:spcBef>
              <a:spcAft>
                <a:spcPts val="0"/>
              </a:spcAft>
              <a:buClr>
                <a:srgbClr val="FFFFFF"/>
              </a:buClr>
              <a:buSzPts val="2800"/>
              <a:buNone/>
            </a:pPr>
            <a:r>
              <a:rPr lang="ar-EG">
                <a:solidFill>
                  <a:srgbClr val="FFFFFF"/>
                </a:solidFill>
                <a:latin typeface="Simplified Arabic"/>
                <a:ea typeface="Simplified Arabic"/>
                <a:cs typeface="Simplified Arabic"/>
                <a:sym typeface="Simplified Arabic"/>
              </a:rPr>
              <a:t>قد يعوق الحكومة أيضا عن تقديم خدماتها إلى الجمهور بشكل الكتروني، عدم تغطية أنظمة الاتصالات، الشبكات والانترنت لكافة المناطق داخل الدولة أو تغطيتها لكن بكفاءة قليلة أو اتصال ضعيف.</a:t>
            </a:r>
            <a:endParaRPr/>
          </a:p>
          <a:p>
            <a:pPr indent="0" lvl="0" marL="0" rtl="1" algn="just">
              <a:lnSpc>
                <a:spcPct val="90000"/>
              </a:lnSpc>
              <a:spcBef>
                <a:spcPts val="1000"/>
              </a:spcBef>
              <a:spcAft>
                <a:spcPts val="0"/>
              </a:spcAft>
              <a:buClr>
                <a:srgbClr val="FFFFFF"/>
              </a:buClr>
              <a:buSzPts val="2800"/>
              <a:buNone/>
            </a:pPr>
            <a:r>
              <a:rPr lang="ar-EG">
                <a:solidFill>
                  <a:srgbClr val="FFFFFF"/>
                </a:solidFill>
                <a:latin typeface="Simplified Arabic"/>
                <a:ea typeface="Simplified Arabic"/>
                <a:cs typeface="Simplified Arabic"/>
                <a:sym typeface="Simplified Arabic"/>
              </a:rPr>
              <a:t> </a:t>
            </a:r>
            <a:endParaRPr>
              <a:solidFill>
                <a:srgbClr val="FFFFFF"/>
              </a:solidFill>
              <a:latin typeface="Simplified Arabic"/>
              <a:ea typeface="Simplified Arabic"/>
              <a:cs typeface="Simplified Arabic"/>
              <a:sym typeface="Simplified Arabic"/>
            </a:endParaRPr>
          </a:p>
          <a:p>
            <a:pPr indent="0" lvl="0" marL="0" rtl="0" algn="r">
              <a:lnSpc>
                <a:spcPct val="90000"/>
              </a:lnSpc>
              <a:spcBef>
                <a:spcPts val="1000"/>
              </a:spcBef>
              <a:spcAft>
                <a:spcPts val="0"/>
              </a:spcAft>
              <a:buClr>
                <a:schemeClr val="dk1"/>
              </a:buClr>
              <a:buSzPts val="2800"/>
              <a:buNone/>
            </a:pPr>
            <a:r>
              <a:t/>
            </a:r>
            <a:endParaRPr>
              <a:solidFill>
                <a:schemeClr val="lt1"/>
              </a:solidFill>
            </a:endParaRPr>
          </a:p>
        </p:txBody>
      </p:sp>
      <p:pic>
        <p:nvPicPr>
          <p:cNvPr id="169" name="Google Shape;169;p9"/>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75" name="Google Shape;175;p10"/>
          <p:cNvSpPr txBox="1"/>
          <p:nvPr>
            <p:ph idx="1" type="body"/>
          </p:nvPr>
        </p:nvSpPr>
        <p:spPr>
          <a:xfrm>
            <a:off x="1851948" y="2349661"/>
            <a:ext cx="8461095" cy="3827301"/>
          </a:xfrm>
          <a:prstGeom prst="rect">
            <a:avLst/>
          </a:prstGeom>
          <a:noFill/>
          <a:ln>
            <a:noFill/>
          </a:ln>
        </p:spPr>
        <p:txBody>
          <a:bodyPr anchorCtr="0" anchor="t" bIns="45700" lIns="91425" spcFirstLastPara="1" rIns="91425" wrap="square" tIns="45700">
            <a:normAutofit/>
          </a:bodyPr>
          <a:lstStyle/>
          <a:p>
            <a:pPr indent="0" lvl="0" marL="0" rtl="0" algn="r">
              <a:lnSpc>
                <a:spcPct val="90000"/>
              </a:lnSpc>
              <a:spcBef>
                <a:spcPts val="0"/>
              </a:spcBef>
              <a:spcAft>
                <a:spcPts val="0"/>
              </a:spcAft>
              <a:buClr>
                <a:schemeClr val="lt1"/>
              </a:buClr>
              <a:buSzPts val="2800"/>
              <a:buNone/>
            </a:pPr>
            <a:r>
              <a:rPr lang="ar-EG">
                <a:solidFill>
                  <a:schemeClr val="lt1"/>
                </a:solidFill>
              </a:rPr>
              <a:t>(جـ)- عدم القابلية للتشغيل البيني: </a:t>
            </a:r>
            <a:endParaRPr/>
          </a:p>
          <a:p>
            <a:pPr indent="0" lvl="0" marL="0" rtl="0" algn="r">
              <a:lnSpc>
                <a:spcPct val="90000"/>
              </a:lnSpc>
              <a:spcBef>
                <a:spcPts val="1000"/>
              </a:spcBef>
              <a:spcAft>
                <a:spcPts val="0"/>
              </a:spcAft>
              <a:buClr>
                <a:schemeClr val="dk1"/>
              </a:buClr>
              <a:buSzPts val="2800"/>
              <a:buNone/>
            </a:pPr>
            <a:r>
              <a:t/>
            </a:r>
            <a:endParaRPr>
              <a:solidFill>
                <a:schemeClr val="lt1"/>
              </a:solidFill>
            </a:endParaRPr>
          </a:p>
          <a:p>
            <a:pPr indent="0" lvl="0" marL="0" rtl="1" algn="just">
              <a:lnSpc>
                <a:spcPct val="90000"/>
              </a:lnSpc>
              <a:spcBef>
                <a:spcPts val="1000"/>
              </a:spcBef>
              <a:spcAft>
                <a:spcPts val="0"/>
              </a:spcAft>
              <a:buClr>
                <a:schemeClr val="lt1"/>
              </a:buClr>
              <a:buSzPts val="2800"/>
              <a:buNone/>
            </a:pPr>
            <a:r>
              <a:rPr lang="ar-EG">
                <a:solidFill>
                  <a:schemeClr val="lt1"/>
                </a:solidFill>
              </a:rPr>
              <a:t>قد تكون هناك أنظمة الكترونية حكومية لكنها لا تعمل معا بشكل متكامل، وهذا الأمر بكل تأكيد يعوق حركة انتقال المعلومات والوصول إلى الخدمات المختلفة.</a:t>
            </a:r>
            <a:endParaRPr>
              <a:solidFill>
                <a:schemeClr val="lt1"/>
              </a:solidFill>
            </a:endParaRPr>
          </a:p>
          <a:p>
            <a:pPr indent="0" lvl="0" marL="0" rtl="0" algn="r">
              <a:lnSpc>
                <a:spcPct val="90000"/>
              </a:lnSpc>
              <a:spcBef>
                <a:spcPts val="1000"/>
              </a:spcBef>
              <a:spcAft>
                <a:spcPts val="0"/>
              </a:spcAft>
              <a:buClr>
                <a:schemeClr val="dk1"/>
              </a:buClr>
              <a:buSzPts val="2800"/>
              <a:buNone/>
            </a:pPr>
            <a:r>
              <a:t/>
            </a:r>
            <a:endParaRPr>
              <a:solidFill>
                <a:schemeClr val="lt1"/>
              </a:solidFill>
            </a:endParaRPr>
          </a:p>
        </p:txBody>
      </p:sp>
      <p:pic>
        <p:nvPicPr>
          <p:cNvPr id="176" name="Google Shape;176;p10"/>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82" name="Google Shape;182;p11"/>
          <p:cNvSpPr txBox="1"/>
          <p:nvPr>
            <p:ph idx="1" type="body"/>
          </p:nvPr>
        </p:nvSpPr>
        <p:spPr>
          <a:xfrm>
            <a:off x="1921397" y="2338085"/>
            <a:ext cx="8403220" cy="3838877"/>
          </a:xfrm>
          <a:prstGeom prst="rect">
            <a:avLst/>
          </a:prstGeom>
          <a:noFill/>
          <a:ln>
            <a:noFill/>
          </a:ln>
        </p:spPr>
        <p:txBody>
          <a:bodyPr anchorCtr="0" anchor="t" bIns="45700" lIns="91425" spcFirstLastPara="1" rIns="91425" wrap="square" tIns="45700">
            <a:normAutofit/>
          </a:bodyPr>
          <a:lstStyle/>
          <a:p>
            <a:pPr indent="0" lvl="0" marL="0" rtl="0" algn="r">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(جـ)-أمن الأنظمة والخصوصية: </a:t>
            </a:r>
            <a:endParaRPr/>
          </a:p>
          <a:p>
            <a:pPr indent="0" lvl="0" marL="0" rtl="0" algn="r">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 أمن الأنظمة:</a:t>
            </a:r>
            <a:r>
              <a:rPr lang="ar-EG">
                <a:solidFill>
                  <a:schemeClr val="lt1"/>
                </a:solidFill>
              </a:rPr>
              <a:t> </a:t>
            </a:r>
            <a:endParaRPr/>
          </a:p>
          <a:p>
            <a:pPr indent="0" lvl="0" marL="0" rtl="0" algn="r">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قضية أمن الأنظمة هي أحد أهم القضايا الخاصة بتطبيق الحكومة الرقمية؛ يكفي القول بأن الاهمال في هذا الجانب قد يترتب عليه ضياع كل جهود الحكومة في التحول الرقمي والإضرار بالمصالح الخاصة والعامة.</a:t>
            </a:r>
            <a:endParaRPr>
              <a:solidFill>
                <a:schemeClr val="lt1"/>
              </a:solidFill>
              <a:latin typeface="Simplified Arabic"/>
              <a:ea typeface="Simplified Arabic"/>
              <a:cs typeface="Simplified Arabic"/>
              <a:sym typeface="Simplified Arabic"/>
            </a:endParaRPr>
          </a:p>
        </p:txBody>
      </p:sp>
      <p:pic>
        <p:nvPicPr>
          <p:cNvPr id="183" name="Google Shape;183;p11"/>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89" name="Google Shape;189;p12"/>
          <p:cNvSpPr txBox="1"/>
          <p:nvPr>
            <p:ph idx="1" type="body"/>
          </p:nvPr>
        </p:nvSpPr>
        <p:spPr>
          <a:xfrm>
            <a:off x="2187614" y="1944547"/>
            <a:ext cx="8345347" cy="4097438"/>
          </a:xfrm>
          <a:prstGeom prst="rect">
            <a:avLst/>
          </a:prstGeom>
          <a:noFill/>
          <a:ln>
            <a:noFill/>
          </a:ln>
        </p:spPr>
        <p:txBody>
          <a:bodyPr anchorCtr="0" anchor="t" bIns="45700" lIns="91425" spcFirstLastPara="1" rIns="91425" wrap="square" tIns="45700">
            <a:normAutofit lnSpcReduction="10000"/>
          </a:bodyPr>
          <a:lstStyle/>
          <a:p>
            <a:pPr indent="0" lvl="0" marL="0" rtl="1" algn="just">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أمن الأنظمة هو حمايتها من أي دخول غير مصرح به أو اختراق أو تعديلها أو تدميرها.</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وهو أمر يتجاوز قيمة الخسائر المادية الناتجة عن ذلك، ويمتد إلى التأثير السلبي على الثقة بين الحكومة وأصحاب المصلحة الآخرين (المواطن – قطاع الأعمال- العاملين).</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 </a:t>
            </a:r>
            <a:endParaRPr>
              <a:solidFill>
                <a:schemeClr val="lt1"/>
              </a:solidFill>
              <a:latin typeface="Simplified Arabic"/>
              <a:ea typeface="Simplified Arabic"/>
              <a:cs typeface="Simplified Arabic"/>
              <a:sym typeface="Simplified Arabic"/>
            </a:endParaRPr>
          </a:p>
        </p:txBody>
      </p:sp>
      <p:pic>
        <p:nvPicPr>
          <p:cNvPr id="190" name="Google Shape;190;p12"/>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96" name="Google Shape;196;p13"/>
          <p:cNvSpPr txBox="1"/>
          <p:nvPr>
            <p:ph idx="1" type="body"/>
          </p:nvPr>
        </p:nvSpPr>
        <p:spPr>
          <a:xfrm>
            <a:off x="2465407" y="2141316"/>
            <a:ext cx="7905509" cy="4035647"/>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وهذا يضع على الحكومة عبء وضع معايير أمنية تلبي توقعات الأفراد وأصحاب المصلحة عموما، بما يشجع الجميع على التفاعل مع المشاريع الحكومية في هذا المجال.</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ويترتب على ذلك إنه يجب أن يكون أمن المعلومات أو الأمن السيبراني هو أحد المحاور الرئيسية لأي استراتيجية للحكومة الرقمية.</a:t>
            </a:r>
            <a:endParaRPr>
              <a:solidFill>
                <a:schemeClr val="lt1"/>
              </a:solidFill>
              <a:latin typeface="Simplified Arabic"/>
              <a:ea typeface="Simplified Arabic"/>
              <a:cs typeface="Simplified Arabic"/>
              <a:sym typeface="Simplified Arabic"/>
            </a:endParaRPr>
          </a:p>
        </p:txBody>
      </p:sp>
      <p:pic>
        <p:nvPicPr>
          <p:cNvPr id="197" name="Google Shape;197;p13"/>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03" name="Google Shape;203;p14"/>
          <p:cNvSpPr txBox="1"/>
          <p:nvPr>
            <p:ph idx="1" type="body"/>
          </p:nvPr>
        </p:nvSpPr>
        <p:spPr>
          <a:xfrm>
            <a:off x="2303362" y="2025570"/>
            <a:ext cx="7928658" cy="4151392"/>
          </a:xfrm>
          <a:prstGeom prst="rect">
            <a:avLst/>
          </a:prstGeom>
          <a:noFill/>
          <a:ln>
            <a:noFill/>
          </a:ln>
        </p:spPr>
        <p:txBody>
          <a:bodyPr anchorCtr="0" anchor="t" bIns="45700" lIns="91425" spcFirstLastPara="1" rIns="91425" wrap="square" tIns="45700">
            <a:normAutofit/>
          </a:bodyPr>
          <a:lstStyle/>
          <a:p>
            <a:pPr indent="0" lvl="0" marL="0" rtl="0" algn="r">
              <a:lnSpc>
                <a:spcPct val="150000"/>
              </a:lnSpc>
              <a:spcBef>
                <a:spcPts val="0"/>
              </a:spcBef>
              <a:spcAft>
                <a:spcPts val="0"/>
              </a:spcAft>
              <a:buClr>
                <a:schemeClr val="lt1"/>
              </a:buClr>
              <a:buSzPts val="2800"/>
              <a:buNone/>
            </a:pPr>
            <a:r>
              <a:rPr b="1" lang="ar-EG">
                <a:solidFill>
                  <a:schemeClr val="lt1"/>
                </a:solidFill>
                <a:latin typeface="Simplified Arabic"/>
                <a:ea typeface="Simplified Arabic"/>
                <a:cs typeface="Simplified Arabic"/>
                <a:sym typeface="Simplified Arabic"/>
              </a:rPr>
              <a:t>-الخصوصية:</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يتطلب استخدام التطبيقات أو المواقع الإلكترونية الحكومية، والاستفادة من الخدمات المقدمة، تقديم الفرد بياناته الشخصية، كالاسم، السن، الحالة الاجتماعية أو حتى في بعض الأحيان البيانات الخاصة بحالته الصحية وغير ذلك من البيانات بحسب الأحوال.</a:t>
            </a:r>
            <a:endParaRPr/>
          </a:p>
          <a:p>
            <a:pPr indent="0" lvl="0" marL="0" rtl="0" algn="r">
              <a:lnSpc>
                <a:spcPct val="150000"/>
              </a:lnSpc>
              <a:spcBef>
                <a:spcPts val="1000"/>
              </a:spcBef>
              <a:spcAft>
                <a:spcPts val="0"/>
              </a:spcAft>
              <a:buClr>
                <a:schemeClr val="dk1"/>
              </a:buClr>
              <a:buSzPts val="2800"/>
              <a:buNone/>
            </a:pPr>
            <a:r>
              <a:t/>
            </a:r>
            <a:endParaRPr>
              <a:solidFill>
                <a:schemeClr val="lt1"/>
              </a:solidFill>
              <a:latin typeface="Arial"/>
              <a:ea typeface="Arial"/>
              <a:cs typeface="Arial"/>
              <a:sym typeface="Arial"/>
            </a:endParaRPr>
          </a:p>
        </p:txBody>
      </p:sp>
      <p:pic>
        <p:nvPicPr>
          <p:cNvPr id="204" name="Google Shape;204;p14"/>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1" algn="r">
              <a:lnSpc>
                <a:spcPct val="90000"/>
              </a:lnSpc>
              <a:spcBef>
                <a:spcPts val="0"/>
              </a:spcBef>
              <a:spcAft>
                <a:spcPts val="0"/>
              </a:spcAft>
              <a:buClr>
                <a:schemeClr val="dk1"/>
              </a:buClr>
              <a:buSzPts val="4400"/>
              <a:buFont typeface="Calibri"/>
              <a:buNone/>
            </a:pPr>
            <a:r>
              <a:t/>
            </a:r>
            <a:endParaRPr/>
          </a:p>
        </p:txBody>
      </p:sp>
      <p:sp>
        <p:nvSpPr>
          <p:cNvPr id="210" name="Google Shape;210;p15"/>
          <p:cNvSpPr txBox="1"/>
          <p:nvPr>
            <p:ph idx="1" type="body"/>
          </p:nvPr>
        </p:nvSpPr>
        <p:spPr>
          <a:xfrm>
            <a:off x="2395958" y="2164467"/>
            <a:ext cx="7905510" cy="4012496"/>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ولاشك أن ذلك هو أحد التحديات المهمة أمام الحكومات في هذا العصر بحيث يجب التغلب عليه لتطبيق الحكومة الرقمية على الوجه المعقول؛ ويحتاج ذلك إلى تمكين الفرد من التحكم في بياناته الشخصية.</a:t>
            </a:r>
            <a:endParaRPr>
              <a:solidFill>
                <a:schemeClr val="lt1"/>
              </a:solidFill>
              <a:latin typeface="Simplified Arabic"/>
              <a:ea typeface="Simplified Arabic"/>
              <a:cs typeface="Simplified Arabic"/>
              <a:sym typeface="Simplified Arabic"/>
            </a:endParaRPr>
          </a:p>
        </p:txBody>
      </p:sp>
      <p:pic>
        <p:nvPicPr>
          <p:cNvPr id="211" name="Google Shape;211;p15"/>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dk1"/>
              </a:buClr>
              <a:buSzPts val="4400"/>
              <a:buFont typeface="Calibri"/>
              <a:buNone/>
            </a:pPr>
            <a:r>
              <a:t/>
            </a:r>
            <a:endParaRPr/>
          </a:p>
        </p:txBody>
      </p:sp>
      <p:sp>
        <p:nvSpPr>
          <p:cNvPr id="217" name="Google Shape;217;p16"/>
          <p:cNvSpPr txBox="1"/>
          <p:nvPr>
            <p:ph idx="1" type="body"/>
          </p:nvPr>
        </p:nvSpPr>
        <p:spPr>
          <a:xfrm>
            <a:off x="2083442" y="2013994"/>
            <a:ext cx="8414795" cy="4595149"/>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dk1"/>
              </a:buClr>
              <a:buSzPts val="2800"/>
              <a:buNone/>
            </a:pPr>
            <a:r>
              <a:t/>
            </a:r>
            <a:endParaRPr>
              <a:solidFill>
                <a:srgbClr val="FFFFFF"/>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rgbClr val="FFFFFF"/>
              </a:buClr>
              <a:buSzPts val="2800"/>
              <a:buNone/>
            </a:pPr>
            <a:r>
              <a:rPr lang="ar-EG">
                <a:solidFill>
                  <a:srgbClr val="FFFFFF"/>
                </a:solidFill>
                <a:latin typeface="Simplified Arabic"/>
                <a:ea typeface="Simplified Arabic"/>
                <a:cs typeface="Simplified Arabic"/>
                <a:sym typeface="Simplified Arabic"/>
              </a:rPr>
              <a:t>ويحتل هذا الموضوع أهمية كبيرة نظرا للاعتماد المتزايد على أنظمة الذكاء الاصطناعي القادرة على تحديد ملامح شخصية الإنسان بناء على البيانات المتاحة عنه رقميا.</a:t>
            </a:r>
            <a:endParaRPr/>
          </a:p>
          <a:p>
            <a:pPr indent="0" lvl="0" marL="0" rtl="1" algn="just">
              <a:lnSpc>
                <a:spcPct val="150000"/>
              </a:lnSpc>
              <a:spcBef>
                <a:spcPts val="1000"/>
              </a:spcBef>
              <a:spcAft>
                <a:spcPts val="0"/>
              </a:spcAft>
              <a:buClr>
                <a:schemeClr val="dk1"/>
              </a:buClr>
              <a:buSzPts val="2800"/>
              <a:buNone/>
            </a:pPr>
            <a:r>
              <a:t/>
            </a:r>
            <a:endParaRPr>
              <a:solidFill>
                <a:srgbClr val="FFFFFF"/>
              </a:solidFill>
              <a:latin typeface="Simplified Arabic"/>
              <a:ea typeface="Simplified Arabic"/>
              <a:cs typeface="Simplified Arabic"/>
              <a:sym typeface="Simplified Arabic"/>
            </a:endParaRPr>
          </a:p>
          <a:p>
            <a:pPr indent="0" lvl="0" marL="0" rtl="1" algn="r">
              <a:lnSpc>
                <a:spcPct val="90000"/>
              </a:lnSpc>
              <a:spcBef>
                <a:spcPts val="1000"/>
              </a:spcBef>
              <a:spcAft>
                <a:spcPts val="0"/>
              </a:spcAft>
              <a:buClr>
                <a:schemeClr val="dk1"/>
              </a:buClr>
              <a:buSzPts val="2800"/>
              <a:buNone/>
            </a:pPr>
            <a:r>
              <a:t/>
            </a:r>
            <a:endParaRPr>
              <a:solidFill>
                <a:schemeClr val="lt1"/>
              </a:solidFill>
            </a:endParaRPr>
          </a:p>
        </p:txBody>
      </p:sp>
      <p:pic>
        <p:nvPicPr>
          <p:cNvPr id="218" name="Google Shape;218;p16"/>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1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dk1"/>
              </a:buClr>
              <a:buSzPts val="4400"/>
              <a:buFont typeface="Calibri"/>
              <a:buNone/>
            </a:pPr>
            <a:r>
              <a:t/>
            </a:r>
            <a:endParaRPr/>
          </a:p>
        </p:txBody>
      </p:sp>
      <p:sp>
        <p:nvSpPr>
          <p:cNvPr id="224" name="Google Shape;224;p17"/>
          <p:cNvSpPr txBox="1"/>
          <p:nvPr>
            <p:ph idx="1" type="body"/>
          </p:nvPr>
        </p:nvSpPr>
        <p:spPr>
          <a:xfrm>
            <a:off x="2071868" y="1747776"/>
            <a:ext cx="8762036" cy="4815069"/>
          </a:xfrm>
          <a:prstGeom prst="rect">
            <a:avLst/>
          </a:prstGeom>
          <a:noFill/>
          <a:ln>
            <a:noFill/>
          </a:ln>
        </p:spPr>
        <p:txBody>
          <a:bodyPr anchorCtr="0" anchor="t" bIns="45700" lIns="91425" spcFirstLastPara="1" rIns="91425" wrap="square" tIns="45700">
            <a:normAutofit fontScale="92500"/>
          </a:bodyPr>
          <a:lstStyle/>
          <a:p>
            <a:pPr indent="0" lvl="0" marL="0" rtl="1" algn="just">
              <a:lnSpc>
                <a:spcPct val="150000"/>
              </a:lnSpc>
              <a:spcBef>
                <a:spcPts val="0"/>
              </a:spcBef>
              <a:spcAft>
                <a:spcPts val="0"/>
              </a:spcAft>
              <a:buClr>
                <a:srgbClr val="FFFFFF"/>
              </a:buClr>
              <a:buSzPct val="100000"/>
              <a:buNone/>
            </a:pPr>
            <a:r>
              <a:rPr lang="ar-EG">
                <a:solidFill>
                  <a:srgbClr val="FFFFFF"/>
                </a:solidFill>
                <a:latin typeface="Simplified Arabic"/>
                <a:ea typeface="Simplified Arabic"/>
                <a:cs typeface="Simplified Arabic"/>
                <a:sym typeface="Simplified Arabic"/>
              </a:rPr>
              <a:t>فالخطر لم يعد كما كان في السابق يتركز حول مسألة معالجة البيانات الشخصية بصورة تقليدية عن طريق تجميعها وإرسالها أو استقبالها أو تعديلها أو حتى تحليلها، بل تجاوز إلى الحد الذي أصبحت فيه تقنيات الذكاء الاصطناعي قادرة على تحديد ملامح شخصية الإنسان ومعرفة ماذا يحب أو يفضل وما هي حالته الصحية أو النفسية أو الاجتماعية أو غير ذلك من الجوانب المختلفة لشخصيته، وهي العملية التي أطلقت عليها التشخيص الرقمي، ويساعد على ذلك ازدياد حجم البيانات في عصرنا أو ما يعرف الآن بالبيانات الضخمة.</a:t>
            </a:r>
            <a:endParaRPr>
              <a:solidFill>
                <a:srgbClr val="FFFFFF"/>
              </a:solidFill>
              <a:latin typeface="Simplified Arabic"/>
              <a:ea typeface="Simplified Arabic"/>
              <a:cs typeface="Simplified Arabic"/>
              <a:sym typeface="Simplified Arabic"/>
            </a:endParaRPr>
          </a:p>
          <a:p>
            <a:pPr indent="0" lvl="0" marL="0" rtl="1" algn="r">
              <a:lnSpc>
                <a:spcPct val="90000"/>
              </a:lnSpc>
              <a:spcBef>
                <a:spcPts val="1000"/>
              </a:spcBef>
              <a:spcAft>
                <a:spcPts val="0"/>
              </a:spcAft>
              <a:buClr>
                <a:schemeClr val="dk1"/>
              </a:buClr>
              <a:buSzPct val="100000"/>
              <a:buNone/>
            </a:pPr>
            <a:r>
              <a:t/>
            </a:r>
            <a:endParaRPr/>
          </a:p>
        </p:txBody>
      </p:sp>
      <p:pic>
        <p:nvPicPr>
          <p:cNvPr id="225" name="Google Shape;225;p17"/>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9" name="Shape 229"/>
        <p:cNvGrpSpPr/>
        <p:nvPr/>
      </p:nvGrpSpPr>
      <p:grpSpPr>
        <a:xfrm>
          <a:off x="0" y="0"/>
          <a:ext cx="0" cy="0"/>
          <a:chOff x="0" y="0"/>
          <a:chExt cx="0" cy="0"/>
        </a:xfrm>
      </p:grpSpPr>
      <p:sp>
        <p:nvSpPr>
          <p:cNvPr id="230" name="Google Shape;230;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br>
              <a:rPr lang="ar-EG"/>
            </a:br>
            <a:r>
              <a:rPr lang="ar-EG">
                <a:solidFill>
                  <a:schemeClr val="lt1"/>
                </a:solidFill>
              </a:rPr>
              <a:t>2-</a:t>
            </a:r>
            <a:r>
              <a:rPr lang="ar-EG">
                <a:solidFill>
                  <a:schemeClr val="lt1"/>
                </a:solidFill>
                <a:latin typeface="Simplified Arabic"/>
                <a:ea typeface="Simplified Arabic"/>
                <a:cs typeface="Simplified Arabic"/>
                <a:sym typeface="Simplified Arabic"/>
              </a:rPr>
              <a:t>معوقات تنظيمية</a:t>
            </a:r>
            <a:endParaRPr/>
          </a:p>
        </p:txBody>
      </p:sp>
      <p:sp>
        <p:nvSpPr>
          <p:cNvPr id="231" name="Google Shape;231;p18"/>
          <p:cNvSpPr txBox="1"/>
          <p:nvPr>
            <p:ph idx="1" type="body"/>
          </p:nvPr>
        </p:nvSpPr>
        <p:spPr>
          <a:xfrm>
            <a:off x="2071868" y="1967695"/>
            <a:ext cx="8310623" cy="4548852"/>
          </a:xfrm>
          <a:prstGeom prst="rect">
            <a:avLst/>
          </a:prstGeom>
          <a:noFill/>
          <a:ln>
            <a:noFill/>
          </a:ln>
        </p:spPr>
        <p:txBody>
          <a:bodyPr anchorCtr="0" anchor="t" bIns="45700" lIns="91425" spcFirstLastPara="1" rIns="91425" wrap="square" tIns="45700">
            <a:normAutofit lnSpcReduction="10000"/>
          </a:bodyPr>
          <a:lstStyle/>
          <a:p>
            <a:pPr indent="0" lvl="0" marL="0" rtl="1" algn="just">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تعد البنية التحتية التقنية على النحو الموضح في العنصر السابق، مسألة رئيسية لبناء الحكومة الرقمية وتنفيذها في الواقع، لكنها ليست كافية وحدها لبلوغ هذا الهدف.</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فالمسائل التنظيمية تعد من المحاور الرئيسية التي يجب أن تكون ضمن أولويات الحكومات للوصول إلى ذلك الهدف، ابتداء من صياغة الرؤية وبناء الاستراتيجية وخلق المناخ المناسب وتوفير الادارة المؤهلة للقيام بتنفيذ مشاريع الحكومة الرقمية، وسن التشريعات اللازمة.</a:t>
            </a:r>
            <a:endParaRPr/>
          </a:p>
        </p:txBody>
      </p:sp>
      <p:pic>
        <p:nvPicPr>
          <p:cNvPr id="232" name="Google Shape;232;p18"/>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6" name="Shape 236"/>
        <p:cNvGrpSpPr/>
        <p:nvPr/>
      </p:nvGrpSpPr>
      <p:grpSpPr>
        <a:xfrm>
          <a:off x="0" y="0"/>
          <a:ext cx="0" cy="0"/>
          <a:chOff x="0" y="0"/>
          <a:chExt cx="0" cy="0"/>
        </a:xfrm>
      </p:grpSpPr>
      <p:sp>
        <p:nvSpPr>
          <p:cNvPr id="237" name="Google Shape;237;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t/>
            </a:r>
            <a:endParaRPr/>
          </a:p>
        </p:txBody>
      </p:sp>
      <p:sp>
        <p:nvSpPr>
          <p:cNvPr id="238" name="Google Shape;238;p19"/>
          <p:cNvSpPr txBox="1"/>
          <p:nvPr>
            <p:ph idx="1" type="body"/>
          </p:nvPr>
        </p:nvSpPr>
        <p:spPr>
          <a:xfrm>
            <a:off x="1898248" y="2071868"/>
            <a:ext cx="8137003" cy="4105095"/>
          </a:xfrm>
          <a:prstGeom prst="rect">
            <a:avLst/>
          </a:prstGeom>
          <a:noFill/>
          <a:ln>
            <a:noFill/>
          </a:ln>
        </p:spPr>
        <p:txBody>
          <a:bodyPr anchorCtr="0" anchor="t" bIns="45700" lIns="91425" spcFirstLastPara="1" rIns="91425" wrap="square" tIns="45700">
            <a:normAutofit lnSpcReduction="10000"/>
          </a:bodyPr>
          <a:lstStyle/>
          <a:p>
            <a:pPr indent="0" lvl="0" marL="0" rtl="0" algn="r">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ونتناول في هذا السياق عدد من المسائل على النحو التالي:</a:t>
            </a:r>
            <a:endParaRPr/>
          </a:p>
          <a:p>
            <a:pPr indent="0" lvl="0" marL="0" rtl="0" algn="r">
              <a:lnSpc>
                <a:spcPct val="150000"/>
              </a:lnSpc>
              <a:spcBef>
                <a:spcPts val="100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(أ)-غياب التخطيط: </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انعدام الرؤية الواضحة فيما يتعلق بهذا الشأن وعدم وجود استراتيجية تعبر عن خطة الدولة لتطبيق الحكومة الرقمية عبر أجهزة الدولة المختلفة، يعد بلا شك أحد المعوقات الرئيسية التي تقف أمام الحكومات في هذا السياق.</a:t>
            </a:r>
            <a:endParaRPr>
              <a:solidFill>
                <a:schemeClr val="lt1"/>
              </a:solidFill>
              <a:latin typeface="Simplified Arabic"/>
              <a:ea typeface="Simplified Arabic"/>
              <a:cs typeface="Simplified Arabic"/>
              <a:sym typeface="Simplified Arabic"/>
            </a:endParaRPr>
          </a:p>
        </p:txBody>
      </p:sp>
      <p:pic>
        <p:nvPicPr>
          <p:cNvPr id="239" name="Google Shape;239;p19"/>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sp>
        <p:nvSpPr>
          <p:cNvPr id="244" name="Google Shape;244;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45" name="Google Shape;245;p20"/>
          <p:cNvSpPr txBox="1"/>
          <p:nvPr>
            <p:ph idx="1" type="body"/>
          </p:nvPr>
        </p:nvSpPr>
        <p:spPr>
          <a:xfrm>
            <a:off x="2013995" y="2095017"/>
            <a:ext cx="7893934" cy="4081945"/>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(ب)-دعم الادارة العليا:</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إن غياب القيادة الداعمة يعوق تطبيق مشاريع الحكومة الرقمية؛ فالقيادة تضمن توفير الموارد والتنسيق بين مختلف الجهات ودفع هذه المشاريع نحو التطوير وحل المشكلات المعقدة، التي قد لا يكون لغير القيادة العليا صلاحية التدخل لحلها.</a:t>
            </a:r>
            <a:endParaRPr b="1" u="sng">
              <a:solidFill>
                <a:schemeClr val="lt1"/>
              </a:solidFill>
              <a:latin typeface="Simplified Arabic"/>
              <a:ea typeface="Simplified Arabic"/>
              <a:cs typeface="Simplified Arabic"/>
              <a:sym typeface="Simplified Arabic"/>
            </a:endParaRPr>
          </a:p>
        </p:txBody>
      </p:sp>
      <p:pic>
        <p:nvPicPr>
          <p:cNvPr id="246" name="Google Shape;246;p20"/>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0" name="Shape 250"/>
        <p:cNvGrpSpPr/>
        <p:nvPr/>
      </p:nvGrpSpPr>
      <p:grpSpPr>
        <a:xfrm>
          <a:off x="0" y="0"/>
          <a:ext cx="0" cy="0"/>
          <a:chOff x="0" y="0"/>
          <a:chExt cx="0" cy="0"/>
        </a:xfrm>
      </p:grpSpPr>
      <p:sp>
        <p:nvSpPr>
          <p:cNvPr id="251" name="Google Shape;251;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52" name="Google Shape;252;p21"/>
          <p:cNvSpPr txBox="1"/>
          <p:nvPr>
            <p:ph idx="1" type="body"/>
          </p:nvPr>
        </p:nvSpPr>
        <p:spPr>
          <a:xfrm>
            <a:off x="1817225" y="2141316"/>
            <a:ext cx="8299048" cy="4035646"/>
          </a:xfrm>
          <a:prstGeom prst="rect">
            <a:avLst/>
          </a:prstGeom>
          <a:noFill/>
          <a:ln>
            <a:noFill/>
          </a:ln>
        </p:spPr>
        <p:txBody>
          <a:bodyPr anchorCtr="0" anchor="t" bIns="45700" lIns="91425" spcFirstLastPara="1" rIns="91425" wrap="square" tIns="45700">
            <a:normAutofit lnSpcReduction="10000"/>
          </a:bodyPr>
          <a:lstStyle/>
          <a:p>
            <a:pPr indent="0" lvl="0" marL="0" rtl="1" algn="r">
              <a:lnSpc>
                <a:spcPct val="150000"/>
              </a:lnSpc>
              <a:spcBef>
                <a:spcPts val="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(جـ)-مقاومة التغيير: </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الحكومة الرقمية تعني التحول من أساليب العمل التقليدية اليدوية في تقديم الخدمات العامة إلى الأساليب المعتمدة على تكنولوجيا المعلومات والاتصالات.</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ويحدث ذلك في وجود عدد من الموظفين العاملين لدى الحكومة وفقا للأساليب التقليدية لعدة سنوات سابقة.</a:t>
            </a:r>
            <a:endParaRPr>
              <a:solidFill>
                <a:schemeClr val="lt1"/>
              </a:solidFill>
              <a:latin typeface="Simplified Arabic"/>
              <a:ea typeface="Simplified Arabic"/>
              <a:cs typeface="Simplified Arabic"/>
              <a:sym typeface="Simplified Arabic"/>
            </a:endParaRPr>
          </a:p>
        </p:txBody>
      </p:sp>
      <p:pic>
        <p:nvPicPr>
          <p:cNvPr id="253" name="Google Shape;253;p21"/>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2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59" name="Google Shape;259;p22"/>
          <p:cNvSpPr txBox="1"/>
          <p:nvPr>
            <p:ph idx="1" type="body"/>
          </p:nvPr>
        </p:nvSpPr>
        <p:spPr>
          <a:xfrm>
            <a:off x="1817225" y="1863523"/>
            <a:ext cx="8727312" cy="4525701"/>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وبطبيعة الحال سوف يثير الوضع السابق مخاوف العاملين في الجهاز الإداري بشأن خسارة وظائفهم أو على الأقل تغيير مراكزهم المستقرة لعدة سنوات.</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ونتيجة هذه المخاوف سوف يقاوم الموظف عملية التحول إلى الحكومة الرقمية، ويعد ذلك تحديا آخر أمام الحكومات التي تسعى لتقديم خدماتها العامة عبر الوسائل الالكترونية.</a:t>
            </a:r>
            <a:endParaRPr>
              <a:solidFill>
                <a:schemeClr val="lt1"/>
              </a:solidFill>
              <a:latin typeface="Simplified Arabic"/>
              <a:ea typeface="Simplified Arabic"/>
              <a:cs typeface="Simplified Arabic"/>
              <a:sym typeface="Simplified Arabic"/>
            </a:endParaRPr>
          </a:p>
        </p:txBody>
      </p:sp>
      <p:pic>
        <p:nvPicPr>
          <p:cNvPr id="260" name="Google Shape;260;p22"/>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2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66" name="Google Shape;266;p23"/>
          <p:cNvSpPr txBox="1"/>
          <p:nvPr>
            <p:ph idx="1" type="body"/>
          </p:nvPr>
        </p:nvSpPr>
        <p:spPr>
          <a:xfrm>
            <a:off x="1539433" y="1990846"/>
            <a:ext cx="8947230" cy="4186117"/>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وحل هذه المشكلة في الواقع يقتضي من الحكومة إعلام الموظفين بأهمية تطبيق الحكومة الرقمية وبأن ذلك لن يترتب عليه خسارة وظائفهم بل تغيير هذه الوظائف فقط وإحلال وظائف أخرى  محلها - على أن تكون مناسبة لهم- والاحتفاظ بهم داخل الإدارة، وينبغي تدريبهم على الوظائف الجديدة لتبديد مخاوفهم. </a:t>
            </a:r>
            <a:endParaRPr>
              <a:solidFill>
                <a:schemeClr val="lt1"/>
              </a:solidFill>
              <a:latin typeface="Simplified Arabic"/>
              <a:ea typeface="Simplified Arabic"/>
              <a:cs typeface="Simplified Arabic"/>
              <a:sym typeface="Simplified Arabic"/>
            </a:endParaRPr>
          </a:p>
        </p:txBody>
      </p:sp>
      <p:pic>
        <p:nvPicPr>
          <p:cNvPr id="267" name="Google Shape;267;p23"/>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73" name="Google Shape;273;p24"/>
          <p:cNvSpPr txBox="1"/>
          <p:nvPr>
            <p:ph idx="1" type="body"/>
          </p:nvPr>
        </p:nvSpPr>
        <p:spPr>
          <a:xfrm>
            <a:off x="1817225" y="1979271"/>
            <a:ext cx="8333772" cy="4197691"/>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(د)-التعاون: </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يعد التعاون بين جميع الشركاء من أهم عوامل نجاح أي مشروع للحكومة الرقمية، فينبغي أن تشجع الحكومة التعاون بين القطاعين الخاص والعام، لتزويدها بالموارد والمهارات والخطط والخبرات التي قد لا تتوافر لديها، وبوجه عام يجب على الحكومات تشجيع كافة القطاعات المعنية على المشاركة في تطوير الحكومة الرقمية وتنفيذها.</a:t>
            </a:r>
            <a:endParaRPr>
              <a:solidFill>
                <a:schemeClr val="lt1"/>
              </a:solidFill>
              <a:latin typeface="Simplified Arabic"/>
              <a:ea typeface="Simplified Arabic"/>
              <a:cs typeface="Simplified Arabic"/>
              <a:sym typeface="Simplified Arabic"/>
            </a:endParaRPr>
          </a:p>
        </p:txBody>
      </p:sp>
      <p:pic>
        <p:nvPicPr>
          <p:cNvPr id="274" name="Google Shape;274;p24"/>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p2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80" name="Google Shape;280;p25"/>
          <p:cNvSpPr txBox="1"/>
          <p:nvPr>
            <p:ph idx="1" type="body"/>
          </p:nvPr>
        </p:nvSpPr>
        <p:spPr>
          <a:xfrm>
            <a:off x="1886673" y="1608881"/>
            <a:ext cx="8657864" cy="5000263"/>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(هـ)-نقص الكوادر المؤهلة والتدريب: </a:t>
            </a:r>
            <a:endParaRPr/>
          </a:p>
          <a:p>
            <a:pPr indent="0" lvl="0" marL="0" rtl="1" algn="r">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لا شك أن الموظف المؤهل مطلب ضروري لتنفيذ مشاريع الحكومة الرقمية المختلفة، وبدون ذلك لن تستطيع الدول تحقيق هذا الهدف، فعلى الرغم من الاعتماد على وسائل تكنولوجيا المعلومات والاتصالات كقاعدة لانطلاق الحكومة الرقمية، إلا أن ذلك يحتاج إلى العنصر البشري الذي يبدأ في ذلك ويتابع حركة تقديم الخدمات الكترونيا بحيث يكون قادر إن لزم الأمر على التدخل لحل مشكلة طارئة.</a:t>
            </a:r>
            <a:endParaRPr>
              <a:solidFill>
                <a:schemeClr val="lt1"/>
              </a:solidFill>
              <a:latin typeface="Simplified Arabic"/>
              <a:ea typeface="Simplified Arabic"/>
              <a:cs typeface="Simplified Arabic"/>
              <a:sym typeface="Simplified Arabic"/>
            </a:endParaRPr>
          </a:p>
        </p:txBody>
      </p:sp>
      <p:pic>
        <p:nvPicPr>
          <p:cNvPr id="281" name="Google Shape;281;p25"/>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2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87" name="Google Shape;287;p26"/>
          <p:cNvSpPr txBox="1"/>
          <p:nvPr>
            <p:ph idx="1" type="body"/>
          </p:nvPr>
        </p:nvSpPr>
        <p:spPr>
          <a:xfrm>
            <a:off x="1944547" y="2060294"/>
            <a:ext cx="8576840" cy="4116668"/>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وهذا يعني أن وجود وسائل تكنولوجيا المعلومات والاتصالات لن يلغي وجود العنصر البشري، ولكن سيجعله في مرتبة أعلى، والتحدي هنا أمام الحكومة يتمثل في اختيار الموظف المؤهل لذلك، من بين الموظفين السابقين، أو تعيين موظفين جدد لهذا الغرض.</a:t>
            </a:r>
            <a:endParaRPr>
              <a:solidFill>
                <a:schemeClr val="lt1"/>
              </a:solidFill>
              <a:latin typeface="Simplified Arabic"/>
              <a:ea typeface="Simplified Arabic"/>
              <a:cs typeface="Simplified Arabic"/>
              <a:sym typeface="Simplified Arabic"/>
            </a:endParaRPr>
          </a:p>
        </p:txBody>
      </p:sp>
      <p:pic>
        <p:nvPicPr>
          <p:cNvPr id="288" name="Google Shape;288;p26"/>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2" name="Shape 292"/>
        <p:cNvGrpSpPr/>
        <p:nvPr/>
      </p:nvGrpSpPr>
      <p:grpSpPr>
        <a:xfrm>
          <a:off x="0" y="0"/>
          <a:ext cx="0" cy="0"/>
          <a:chOff x="0" y="0"/>
          <a:chExt cx="0" cy="0"/>
        </a:xfrm>
      </p:grpSpPr>
      <p:sp>
        <p:nvSpPr>
          <p:cNvPr id="293" name="Google Shape;293;p2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94" name="Google Shape;294;p27"/>
          <p:cNvSpPr txBox="1"/>
          <p:nvPr>
            <p:ph idx="1" type="body"/>
          </p:nvPr>
        </p:nvSpPr>
        <p:spPr>
          <a:xfrm>
            <a:off x="1909822" y="2002421"/>
            <a:ext cx="7940234" cy="4174542"/>
          </a:xfrm>
          <a:prstGeom prst="rect">
            <a:avLst/>
          </a:prstGeom>
          <a:noFill/>
          <a:ln>
            <a:noFill/>
          </a:ln>
        </p:spPr>
        <p:txBody>
          <a:bodyPr anchorCtr="0" anchor="t" bIns="45700" lIns="91425" spcFirstLastPara="1" rIns="91425" wrap="square" tIns="45700">
            <a:normAutofit/>
          </a:bodyPr>
          <a:lstStyle/>
          <a:p>
            <a:pPr indent="0" lvl="0" marL="0" rtl="0" algn="r">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ومن ناحية أخرى يعد التدريب أحد الأسباب الرئيسية اللازمة للبدء في تنفيذ الحكومة الرقمية وضمان استمراريتها.</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وينطبق ذلك على الموظفين السابقين والجدد؛ حيث يتعين على الحكومات تدريب الموظف السابق على موقعه الجديد في الحكومة الرقمية، ولا شك أن ذلك يبدد لديه، كما وضحنا في السابق، المخاوف من خسارة وظيفيته، واحلال التكنولوجيا محله.  </a:t>
            </a:r>
            <a:endParaRPr>
              <a:solidFill>
                <a:schemeClr val="lt1"/>
              </a:solidFill>
              <a:latin typeface="Simplified Arabic"/>
              <a:ea typeface="Simplified Arabic"/>
              <a:cs typeface="Simplified Arabic"/>
              <a:sym typeface="Simplified Arabic"/>
            </a:endParaRPr>
          </a:p>
        </p:txBody>
      </p:sp>
      <p:pic>
        <p:nvPicPr>
          <p:cNvPr id="295" name="Google Shape;295;p27"/>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9" name="Shape 299"/>
        <p:cNvGrpSpPr/>
        <p:nvPr/>
      </p:nvGrpSpPr>
      <p:grpSpPr>
        <a:xfrm>
          <a:off x="0" y="0"/>
          <a:ext cx="0" cy="0"/>
          <a:chOff x="0" y="0"/>
          <a:chExt cx="0" cy="0"/>
        </a:xfrm>
      </p:grpSpPr>
      <p:sp>
        <p:nvSpPr>
          <p:cNvPr id="300" name="Google Shape;300;p2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01" name="Google Shape;301;p28"/>
          <p:cNvSpPr txBox="1"/>
          <p:nvPr>
            <p:ph idx="1" type="body"/>
          </p:nvPr>
        </p:nvSpPr>
        <p:spPr>
          <a:xfrm>
            <a:off x="1956122" y="2291787"/>
            <a:ext cx="7963382" cy="3885175"/>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كما يجب على الحكومة الحفاظ على استمرار التدريب بشكل دوري، بالنسبة لجميع العاملين، سابقين أو جدد؛ وذلك لأن التكنولوجيا تتطور بشكل متسارع، بحيث لا يستطيع الفرد العادي متابعة كل جديد في نطاق تخصصه بدون مساعدة وتدريب مستمر فيما يتعلق بهذا الشأن.</a:t>
            </a:r>
            <a:endParaRPr>
              <a:solidFill>
                <a:schemeClr val="lt1"/>
              </a:solidFill>
              <a:latin typeface="Simplified Arabic"/>
              <a:ea typeface="Simplified Arabic"/>
              <a:cs typeface="Simplified Arabic"/>
              <a:sym typeface="Simplified Arabic"/>
            </a:endParaRPr>
          </a:p>
        </p:txBody>
      </p:sp>
      <p:pic>
        <p:nvPicPr>
          <p:cNvPr id="302" name="Google Shape;302;p28"/>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sp>
        <p:nvSpPr>
          <p:cNvPr id="307" name="Google Shape;307;p2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08" name="Google Shape;308;p29"/>
          <p:cNvSpPr txBox="1"/>
          <p:nvPr>
            <p:ph idx="1" type="body"/>
          </p:nvPr>
        </p:nvSpPr>
        <p:spPr>
          <a:xfrm>
            <a:off x="1782500" y="1794076"/>
            <a:ext cx="8588416" cy="4382887"/>
          </a:xfrm>
          <a:prstGeom prst="rect">
            <a:avLst/>
          </a:prstGeom>
          <a:noFill/>
          <a:ln>
            <a:noFill/>
          </a:ln>
        </p:spPr>
        <p:txBody>
          <a:bodyPr anchorCtr="0" anchor="t" bIns="45700" lIns="91425" spcFirstLastPara="1" rIns="91425" wrap="square" tIns="45700">
            <a:normAutofit lnSpcReduction="10000"/>
          </a:bodyPr>
          <a:lstStyle/>
          <a:p>
            <a:pPr indent="0" lvl="0" marL="0" rtl="1" algn="r">
              <a:lnSpc>
                <a:spcPct val="90000"/>
              </a:lnSpc>
              <a:spcBef>
                <a:spcPts val="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(و)-التشريعات:</a:t>
            </a:r>
            <a:endParaRPr/>
          </a:p>
          <a:p>
            <a:pPr indent="0" lvl="0" marL="0" rtl="1" algn="just">
              <a:lnSpc>
                <a:spcPct val="150000"/>
              </a:lnSpc>
              <a:spcBef>
                <a:spcPts val="100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إن حماية المصالح العامة أو الخاصة يقتضي وجود تشريعات تستوعب التطورات في مختلف المجالات والقطاعات، وأبرز التطورات في العصر الحديث، هو استخدام الانسان لتكنولوجيا المعلومات والاتصالات في انجاز الأعمال البشرية.</a:t>
            </a:r>
            <a:endParaRPr u="sng">
              <a:solidFill>
                <a:schemeClr val="lt1"/>
              </a:solidFill>
              <a:latin typeface="Simplified Arabic"/>
              <a:ea typeface="Simplified Arabic"/>
              <a:cs typeface="Simplified Arabic"/>
              <a:sym typeface="Simplified Arabic"/>
            </a:endParaRPr>
          </a:p>
          <a:p>
            <a:pPr indent="0" lvl="0" marL="0" rtl="1" algn="r">
              <a:lnSpc>
                <a:spcPct val="90000"/>
              </a:lnSpc>
              <a:spcBef>
                <a:spcPts val="1000"/>
              </a:spcBef>
              <a:spcAft>
                <a:spcPts val="0"/>
              </a:spcAft>
              <a:buClr>
                <a:schemeClr val="lt1"/>
              </a:buClr>
              <a:buSzPts val="2800"/>
              <a:buNone/>
            </a:pPr>
            <a:r>
              <a:rPr lang="ar-EG" u="sng">
                <a:solidFill>
                  <a:schemeClr val="lt1"/>
                </a:solidFill>
                <a:latin typeface="Simplified Arabic"/>
                <a:ea typeface="Simplified Arabic"/>
                <a:cs typeface="Simplified Arabic"/>
                <a:sym typeface="Simplified Arabic"/>
              </a:rPr>
              <a:t> </a:t>
            </a:r>
            <a:endParaRPr u="sng">
              <a:solidFill>
                <a:schemeClr val="lt1"/>
              </a:solidFill>
              <a:latin typeface="Simplified Arabic"/>
              <a:ea typeface="Simplified Arabic"/>
              <a:cs typeface="Simplified Arabic"/>
              <a:sym typeface="Simplified Arabic"/>
            </a:endParaRPr>
          </a:p>
        </p:txBody>
      </p:sp>
      <p:pic>
        <p:nvPicPr>
          <p:cNvPr id="309" name="Google Shape;309;p29"/>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sp>
        <p:nvSpPr>
          <p:cNvPr id="314" name="Google Shape;314;p3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15" name="Google Shape;315;p30"/>
          <p:cNvSpPr txBox="1"/>
          <p:nvPr>
            <p:ph idx="1" type="body"/>
          </p:nvPr>
        </p:nvSpPr>
        <p:spPr>
          <a:xfrm>
            <a:off x="1643605" y="2118167"/>
            <a:ext cx="8125428" cy="4058796"/>
          </a:xfrm>
          <a:prstGeom prst="rect">
            <a:avLst/>
          </a:prstGeom>
          <a:noFill/>
          <a:ln>
            <a:noFill/>
          </a:ln>
        </p:spPr>
        <p:txBody>
          <a:bodyPr anchorCtr="0" anchor="t" bIns="45700" lIns="91425" spcFirstLastPara="1" rIns="91425" wrap="square" tIns="45700">
            <a:normAutofit/>
          </a:bodyPr>
          <a:lstStyle/>
          <a:p>
            <a:pPr indent="0" lvl="0" marL="0" rtl="0" algn="r">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وقد أثار هذا الأمر تساؤلا فيما يتعلق بهذا الشأن، حول مدى استيعاب التشريعات الموجودة لهذا التطور الحادث ومدى قدرتها على تحقيق الحماية الكافية للمصالح العامة و الخاصة.</a:t>
            </a:r>
            <a:endParaRPr>
              <a:solidFill>
                <a:schemeClr val="lt1"/>
              </a:solidFill>
              <a:latin typeface="Simplified Arabic"/>
              <a:ea typeface="Simplified Arabic"/>
              <a:cs typeface="Simplified Arabic"/>
              <a:sym typeface="Simplified Arabic"/>
            </a:endParaRPr>
          </a:p>
        </p:txBody>
      </p:sp>
      <p:pic>
        <p:nvPicPr>
          <p:cNvPr id="316" name="Google Shape;316;p30"/>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0" name="Shape 320"/>
        <p:cNvGrpSpPr/>
        <p:nvPr/>
      </p:nvGrpSpPr>
      <p:grpSpPr>
        <a:xfrm>
          <a:off x="0" y="0"/>
          <a:ext cx="0" cy="0"/>
          <a:chOff x="0" y="0"/>
          <a:chExt cx="0" cy="0"/>
        </a:xfrm>
      </p:grpSpPr>
      <p:sp>
        <p:nvSpPr>
          <p:cNvPr id="321" name="Google Shape;321;p3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22" name="Google Shape;322;p31"/>
          <p:cNvSpPr txBox="1"/>
          <p:nvPr>
            <p:ph idx="1" type="body"/>
          </p:nvPr>
        </p:nvSpPr>
        <p:spPr>
          <a:xfrm>
            <a:off x="2176041" y="2037145"/>
            <a:ext cx="7836060" cy="4139818"/>
          </a:xfrm>
          <a:prstGeom prst="rect">
            <a:avLst/>
          </a:prstGeom>
          <a:noFill/>
          <a:ln>
            <a:noFill/>
          </a:ln>
        </p:spPr>
        <p:txBody>
          <a:bodyPr anchorCtr="0" anchor="t" bIns="45700" lIns="91425" spcFirstLastPara="1" rIns="91425" wrap="square" tIns="45700">
            <a:normAutofit lnSpcReduction="10000"/>
          </a:bodyPr>
          <a:lstStyle/>
          <a:p>
            <a:pPr indent="0" lvl="0" marL="0" rtl="1" algn="r">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ومنذ ظهور تكنولوجيا المعلومات والاتصالات تحاول الدول استيعاب النتائج المترتبة على ذلك عن طريق تشريعاتها الموجودة أو سن تشريعات جديدة.</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ومع ذلك لم تستطع الدول مواجهة كافة المخاطر الناشئة عن الانتقال إلى العالم الرقمي.</a:t>
            </a:r>
            <a:endParaRPr>
              <a:solidFill>
                <a:schemeClr val="lt1"/>
              </a:solidFill>
              <a:latin typeface="Simplified Arabic"/>
              <a:ea typeface="Simplified Arabic"/>
              <a:cs typeface="Simplified Arabic"/>
              <a:sym typeface="Simplified Arabic"/>
            </a:endParaRPr>
          </a:p>
        </p:txBody>
      </p:sp>
      <p:pic>
        <p:nvPicPr>
          <p:cNvPr id="323" name="Google Shape;323;p31"/>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7" name="Shape 327"/>
        <p:cNvGrpSpPr/>
        <p:nvPr/>
      </p:nvGrpSpPr>
      <p:grpSpPr>
        <a:xfrm>
          <a:off x="0" y="0"/>
          <a:ext cx="0" cy="0"/>
          <a:chOff x="0" y="0"/>
          <a:chExt cx="0" cy="0"/>
        </a:xfrm>
      </p:grpSpPr>
      <p:sp>
        <p:nvSpPr>
          <p:cNvPr id="328" name="Google Shape;328;p3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29" name="Google Shape;329;p32"/>
          <p:cNvSpPr txBox="1"/>
          <p:nvPr>
            <p:ph idx="1" type="body"/>
          </p:nvPr>
        </p:nvSpPr>
        <p:spPr>
          <a:xfrm>
            <a:off x="2152891" y="2164467"/>
            <a:ext cx="8148577" cy="3946966"/>
          </a:xfrm>
          <a:prstGeom prst="rect">
            <a:avLst/>
          </a:prstGeom>
          <a:noFill/>
          <a:ln>
            <a:noFill/>
          </a:ln>
        </p:spPr>
        <p:txBody>
          <a:bodyPr anchorCtr="0" anchor="t" bIns="45700" lIns="91425" spcFirstLastPara="1" rIns="91425" wrap="square" tIns="45700">
            <a:normAutofit lnSpcReduction="10000"/>
          </a:bodyPr>
          <a:lstStyle/>
          <a:p>
            <a:pPr indent="0" lvl="0" marL="0" rtl="1" algn="just">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فإذا نظرنا إلى نهج سن التشريعات الجديدة لمواجهة مخاطر استخدام تكنولوجيا المعلومات والاتصالات، فإن الإشكالية تظهر في حالتين:</a:t>
            </a:r>
            <a:endParaRPr/>
          </a:p>
          <a:p>
            <a:pPr indent="0" lvl="0" marL="0" rtl="1" algn="just">
              <a:lnSpc>
                <a:spcPct val="150000"/>
              </a:lnSpc>
              <a:spcBef>
                <a:spcPts val="100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الحالة الأولى</a:t>
            </a:r>
            <a:r>
              <a:rPr lang="ar-EG">
                <a:solidFill>
                  <a:schemeClr val="lt1"/>
                </a:solidFill>
                <a:latin typeface="Simplified Arabic"/>
                <a:ea typeface="Simplified Arabic"/>
                <a:cs typeface="Simplified Arabic"/>
                <a:sym typeface="Simplified Arabic"/>
              </a:rPr>
              <a:t>: إذا قامت الدولة بنقل تشريع دولة أخرى في ذات الموضوع إلى نظامها القانوني دون مراعاة الاختلاف الثقافي أو الاجتماعي أو السياسي أو اختلاف النظام القانوني ذاته أو غير ذلك من الاعتبارات الأخرى. </a:t>
            </a:r>
            <a:endParaRPr>
              <a:solidFill>
                <a:schemeClr val="lt1"/>
              </a:solidFill>
              <a:latin typeface="Simplified Arabic"/>
              <a:ea typeface="Simplified Arabic"/>
              <a:cs typeface="Simplified Arabic"/>
              <a:sym typeface="Simplified Arabic"/>
            </a:endParaRPr>
          </a:p>
        </p:txBody>
      </p:sp>
      <p:pic>
        <p:nvPicPr>
          <p:cNvPr id="330" name="Google Shape;330;p32"/>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4" name="Shape 334"/>
        <p:cNvGrpSpPr/>
        <p:nvPr/>
      </p:nvGrpSpPr>
      <p:grpSpPr>
        <a:xfrm>
          <a:off x="0" y="0"/>
          <a:ext cx="0" cy="0"/>
          <a:chOff x="0" y="0"/>
          <a:chExt cx="0" cy="0"/>
        </a:xfrm>
      </p:grpSpPr>
      <p:sp>
        <p:nvSpPr>
          <p:cNvPr id="335" name="Google Shape;335;p3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36" name="Google Shape;336;p33"/>
          <p:cNvSpPr txBox="1"/>
          <p:nvPr>
            <p:ph idx="1" type="body"/>
          </p:nvPr>
        </p:nvSpPr>
        <p:spPr>
          <a:xfrm>
            <a:off x="1909823" y="1863524"/>
            <a:ext cx="8125428" cy="4313438"/>
          </a:xfrm>
          <a:prstGeom prst="rect">
            <a:avLst/>
          </a:prstGeom>
          <a:noFill/>
          <a:ln>
            <a:noFill/>
          </a:ln>
        </p:spPr>
        <p:txBody>
          <a:bodyPr anchorCtr="0" anchor="t" bIns="45700" lIns="91425" spcFirstLastPara="1" rIns="91425" wrap="square" tIns="45700">
            <a:normAutofit lnSpcReduction="10000"/>
          </a:bodyPr>
          <a:lstStyle/>
          <a:p>
            <a:pPr indent="0" lvl="0" marL="0" rtl="1" algn="just">
              <a:lnSpc>
                <a:spcPct val="150000"/>
              </a:lnSpc>
              <a:spcBef>
                <a:spcPts val="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الحالة الثانية: </a:t>
            </a:r>
            <a:r>
              <a:rPr lang="ar-EG">
                <a:solidFill>
                  <a:schemeClr val="lt1"/>
                </a:solidFill>
                <a:latin typeface="Simplified Arabic"/>
                <a:ea typeface="Simplified Arabic"/>
                <a:cs typeface="Simplified Arabic"/>
                <a:sym typeface="Simplified Arabic"/>
              </a:rPr>
              <a:t>  تظهر أيضا الإشكالية عندما يقدم المشرع على تنظيم موضوع من موضوعات تكنولوجيا المعلومات والاتصالات دون توفر عنصر الخبرة في ذلك الموضوع، فالقاعدة أن الحكم على الشيء فرع عن تصوره، فكيف لأعضاء المجالس التشريعية القيام بدور سن تشريعات في مجالات التكنولوجيا دون المعرفة بالمسائل التقنية المرتبطة بذلك؛ لذا ينبغي إشراك المتخصصين في هذا المجال مع القانونيين للوصول إلى النموذج التشريعي الأمثل لحكم المسألة.</a:t>
            </a:r>
            <a:endParaRPr b="1" u="sng">
              <a:solidFill>
                <a:schemeClr val="lt1"/>
              </a:solidFill>
              <a:latin typeface="Simplified Arabic"/>
              <a:ea typeface="Simplified Arabic"/>
              <a:cs typeface="Simplified Arabic"/>
              <a:sym typeface="Simplified Arabic"/>
            </a:endParaRPr>
          </a:p>
        </p:txBody>
      </p:sp>
      <p:pic>
        <p:nvPicPr>
          <p:cNvPr id="337" name="Google Shape;337;p33"/>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1" name="Shape 341"/>
        <p:cNvGrpSpPr/>
        <p:nvPr/>
      </p:nvGrpSpPr>
      <p:grpSpPr>
        <a:xfrm>
          <a:off x="0" y="0"/>
          <a:ext cx="0" cy="0"/>
          <a:chOff x="0" y="0"/>
          <a:chExt cx="0" cy="0"/>
        </a:xfrm>
      </p:grpSpPr>
      <p:sp>
        <p:nvSpPr>
          <p:cNvPr id="342" name="Google Shape;342;p3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43" name="Google Shape;343;p34"/>
          <p:cNvSpPr txBox="1"/>
          <p:nvPr>
            <p:ph idx="1" type="body"/>
          </p:nvPr>
        </p:nvSpPr>
        <p:spPr>
          <a:xfrm>
            <a:off x="1678328" y="2071868"/>
            <a:ext cx="8241175" cy="4105094"/>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أما فيما يتعلق بنهج استيعاب التشريعات القديمة للتطورات الحديثة، فإن الأصل هو وجود تشريعات تتسم بالمرونة في مواجهة المخاطر المختلفة التي لم تكن موجودة وقت سن هذه التشريعات.</a:t>
            </a:r>
            <a:endParaRPr/>
          </a:p>
          <a:p>
            <a:pPr indent="0" lvl="0" marL="0" rtl="1" algn="r">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لكن الإشكالية تظهر في حالتين: </a:t>
            </a:r>
            <a:endParaRPr>
              <a:solidFill>
                <a:schemeClr val="lt1"/>
              </a:solidFill>
              <a:latin typeface="Simplified Arabic"/>
              <a:ea typeface="Simplified Arabic"/>
              <a:cs typeface="Simplified Arabic"/>
              <a:sym typeface="Simplified Arabic"/>
            </a:endParaRPr>
          </a:p>
        </p:txBody>
      </p:sp>
      <p:pic>
        <p:nvPicPr>
          <p:cNvPr id="344" name="Google Shape;344;p34"/>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8" name="Shape 348"/>
        <p:cNvGrpSpPr/>
        <p:nvPr/>
      </p:nvGrpSpPr>
      <p:grpSpPr>
        <a:xfrm>
          <a:off x="0" y="0"/>
          <a:ext cx="0" cy="0"/>
          <a:chOff x="0" y="0"/>
          <a:chExt cx="0" cy="0"/>
        </a:xfrm>
      </p:grpSpPr>
      <p:sp>
        <p:nvSpPr>
          <p:cNvPr id="349" name="Google Shape;349;p3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50" name="Google Shape;350;p35"/>
          <p:cNvSpPr txBox="1"/>
          <p:nvPr>
            <p:ph idx="1" type="body"/>
          </p:nvPr>
        </p:nvSpPr>
        <p:spPr>
          <a:xfrm>
            <a:off x="1562582" y="1851950"/>
            <a:ext cx="9126374" cy="4514126"/>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lt1"/>
              </a:buClr>
              <a:buSzPts val="2800"/>
              <a:buNone/>
            </a:pPr>
            <a:r>
              <a:rPr b="1" lang="ar-EG">
                <a:solidFill>
                  <a:schemeClr val="lt1"/>
                </a:solidFill>
                <a:latin typeface="Simplified Arabic"/>
                <a:ea typeface="Simplified Arabic"/>
                <a:cs typeface="Simplified Arabic"/>
                <a:sym typeface="Simplified Arabic"/>
              </a:rPr>
              <a:t>الحالة الأولى</a:t>
            </a:r>
            <a:r>
              <a:rPr lang="ar-EG">
                <a:solidFill>
                  <a:schemeClr val="lt1"/>
                </a:solidFill>
                <a:latin typeface="Simplified Arabic"/>
                <a:ea typeface="Simplified Arabic"/>
                <a:cs typeface="Simplified Arabic"/>
                <a:sym typeface="Simplified Arabic"/>
              </a:rPr>
              <a:t>: إذا كانت صياغة التشريعات تتسم بالجمود بحيث لا تستوعب التطورات الواقعة في زمن مختلف عن الزمن الذي وضعت فيه.</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b="1" lang="ar-EG">
                <a:solidFill>
                  <a:schemeClr val="lt1"/>
                </a:solidFill>
                <a:latin typeface="Simplified Arabic"/>
                <a:ea typeface="Simplified Arabic"/>
                <a:cs typeface="Simplified Arabic"/>
                <a:sym typeface="Simplified Arabic"/>
              </a:rPr>
              <a:t>الحالة الثانية</a:t>
            </a:r>
            <a:r>
              <a:rPr lang="ar-EG">
                <a:solidFill>
                  <a:schemeClr val="lt1"/>
                </a:solidFill>
                <a:latin typeface="Simplified Arabic"/>
                <a:ea typeface="Simplified Arabic"/>
                <a:cs typeface="Simplified Arabic"/>
                <a:sym typeface="Simplified Arabic"/>
              </a:rPr>
              <a:t>: إذا كانت العبارات تتسم بالمرونة لكنها لم تجد المسؤول المتخصص لتنفيذها أو تطبيقها في الواقع، سواء جهة الإدارة المتخصصة أو جهات الضبط المتخصصة في مسائل التكنولوجيا، الشرطة المتخصصة، عند حدوث نزاع أو وقوع جريمة، أو جهات التحقيق أو المحاكم المتخصصة.</a:t>
            </a:r>
            <a:endParaRPr>
              <a:solidFill>
                <a:schemeClr val="lt1"/>
              </a:solidFill>
              <a:latin typeface="Simplified Arabic"/>
              <a:ea typeface="Simplified Arabic"/>
              <a:cs typeface="Simplified Arabic"/>
              <a:sym typeface="Simplified Arabic"/>
            </a:endParaRPr>
          </a:p>
        </p:txBody>
      </p:sp>
      <p:pic>
        <p:nvPicPr>
          <p:cNvPr id="351" name="Google Shape;351;p35"/>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5" name="Shape 355"/>
        <p:cNvGrpSpPr/>
        <p:nvPr/>
      </p:nvGrpSpPr>
      <p:grpSpPr>
        <a:xfrm>
          <a:off x="0" y="0"/>
          <a:ext cx="0" cy="0"/>
          <a:chOff x="0" y="0"/>
          <a:chExt cx="0" cy="0"/>
        </a:xfrm>
      </p:grpSpPr>
      <p:sp>
        <p:nvSpPr>
          <p:cNvPr id="356" name="Google Shape;356;p3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400"/>
              <a:buFont typeface="Calibri"/>
              <a:buNone/>
            </a:pPr>
            <a:r>
              <a:rPr lang="ar-EG">
                <a:solidFill>
                  <a:schemeClr val="lt1"/>
                </a:solidFill>
              </a:rPr>
              <a:t>3-معوقات اجتماعية</a:t>
            </a:r>
            <a:endParaRPr>
              <a:solidFill>
                <a:schemeClr val="lt1"/>
              </a:solidFill>
            </a:endParaRPr>
          </a:p>
        </p:txBody>
      </p:sp>
      <p:sp>
        <p:nvSpPr>
          <p:cNvPr id="357" name="Google Shape;357;p36"/>
          <p:cNvSpPr txBox="1"/>
          <p:nvPr>
            <p:ph idx="1" type="body"/>
          </p:nvPr>
        </p:nvSpPr>
        <p:spPr>
          <a:xfrm>
            <a:off x="2025570" y="1921398"/>
            <a:ext cx="8079129" cy="4027990"/>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تتركز المعوقات الاجتماعية في إمكانية الوصول إلى خدمات الحكومة الرقمية من جانب الجمهور أو أصحاب المصلحة مع اختلاف أوضاعهم المعيشية والبيئة وغير ذلك من العوامل الاجتماعية الأخرى. </a:t>
            </a:r>
            <a:endParaRPr>
              <a:solidFill>
                <a:schemeClr val="lt1"/>
              </a:solidFill>
              <a:latin typeface="Simplified Arabic"/>
              <a:ea typeface="Simplified Arabic"/>
              <a:cs typeface="Simplified Arabic"/>
              <a:sym typeface="Simplified Arabic"/>
            </a:endParaRPr>
          </a:p>
        </p:txBody>
      </p:sp>
      <p:pic>
        <p:nvPicPr>
          <p:cNvPr id="358" name="Google Shape;358;p36"/>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2" name="Shape 362"/>
        <p:cNvGrpSpPr/>
        <p:nvPr/>
      </p:nvGrpSpPr>
      <p:grpSpPr>
        <a:xfrm>
          <a:off x="0" y="0"/>
          <a:ext cx="0" cy="0"/>
          <a:chOff x="0" y="0"/>
          <a:chExt cx="0" cy="0"/>
        </a:xfrm>
      </p:grpSpPr>
      <p:sp>
        <p:nvSpPr>
          <p:cNvPr id="363" name="Google Shape;363;p3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64" name="Google Shape;364;p37"/>
          <p:cNvSpPr txBox="1"/>
          <p:nvPr>
            <p:ph idx="1" type="body"/>
          </p:nvPr>
        </p:nvSpPr>
        <p:spPr>
          <a:xfrm>
            <a:off x="1632030" y="2095018"/>
            <a:ext cx="8715737" cy="4081944"/>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ونتحدث في هذا السياق عن اثنين من العوامل المؤثرة في إمكانية وصول خدمات الحكومة الرقمية إلى قطاعات واسعة من السكان أو أصحاب المصلحة، وهما الفجوة الرقمية Digital divide  والثقافة، وذلك على النحو التالي:</a:t>
            </a:r>
            <a:endParaRPr/>
          </a:p>
          <a:p>
            <a:pPr indent="0" lvl="0" marL="0" rtl="1" algn="r">
              <a:lnSpc>
                <a:spcPct val="150000"/>
              </a:lnSpc>
              <a:spcBef>
                <a:spcPts val="100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p:txBody>
      </p:sp>
      <p:pic>
        <p:nvPicPr>
          <p:cNvPr id="365" name="Google Shape;365;p37"/>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9" name="Shape 369"/>
        <p:cNvGrpSpPr/>
        <p:nvPr/>
      </p:nvGrpSpPr>
      <p:grpSpPr>
        <a:xfrm>
          <a:off x="0" y="0"/>
          <a:ext cx="0" cy="0"/>
          <a:chOff x="0" y="0"/>
          <a:chExt cx="0" cy="0"/>
        </a:xfrm>
      </p:grpSpPr>
      <p:sp>
        <p:nvSpPr>
          <p:cNvPr id="370" name="Google Shape;370;p38"/>
          <p:cNvSpPr txBox="1"/>
          <p:nvPr>
            <p:ph type="title"/>
          </p:nvPr>
        </p:nvSpPr>
        <p:spPr>
          <a:xfrm>
            <a:off x="838200" y="388274"/>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71" name="Google Shape;371;p38"/>
          <p:cNvSpPr txBox="1"/>
          <p:nvPr>
            <p:ph idx="1" type="body"/>
          </p:nvPr>
        </p:nvSpPr>
        <p:spPr>
          <a:xfrm>
            <a:off x="2245488" y="1909823"/>
            <a:ext cx="7789762" cy="3958542"/>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(أ)-الفجوة الرقمية Digital divide: </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يشير مصطلح الفجوة الرقمية إلى الفجوة في الفرص المتوفرة بين أولئك الذين لديهم القدرة على الوصول إلى الأجهزة التقنية واستخدامها وأولئك الذين لا يستطيعون القيام بذلك.</a:t>
            </a:r>
            <a:endParaRPr>
              <a:solidFill>
                <a:schemeClr val="lt1"/>
              </a:solidFill>
              <a:latin typeface="Simplified Arabic"/>
              <a:ea typeface="Simplified Arabic"/>
              <a:cs typeface="Simplified Arabic"/>
              <a:sym typeface="Simplified Arabic"/>
            </a:endParaRPr>
          </a:p>
        </p:txBody>
      </p:sp>
      <p:pic>
        <p:nvPicPr>
          <p:cNvPr id="372" name="Google Shape;372;p38"/>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6" name="Shape 376"/>
        <p:cNvGrpSpPr/>
        <p:nvPr/>
      </p:nvGrpSpPr>
      <p:grpSpPr>
        <a:xfrm>
          <a:off x="0" y="0"/>
          <a:ext cx="0" cy="0"/>
          <a:chOff x="0" y="0"/>
          <a:chExt cx="0" cy="0"/>
        </a:xfrm>
      </p:grpSpPr>
      <p:sp>
        <p:nvSpPr>
          <p:cNvPr id="377" name="Google Shape;377;p3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78" name="Google Shape;378;p39"/>
          <p:cNvSpPr txBox="1"/>
          <p:nvPr>
            <p:ph idx="1" type="body"/>
          </p:nvPr>
        </p:nvSpPr>
        <p:spPr>
          <a:xfrm>
            <a:off x="1956122" y="1886673"/>
            <a:ext cx="8160151" cy="3738623"/>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ويترتب عدم قدرة البعض في الوصول إلى الأجهزة اللازمة أو استخدامها حرمانهم من خدمات الحكومة الرقمية.</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والسبب وراء ذلك قد يكون عدم قدرتهم المادية للحصول على الأجهزة الضرورية ومن ثم الاستفادة بالخدمات المختلفة المقدمة من الحكومة الرقمية. </a:t>
            </a:r>
            <a:endParaRPr>
              <a:solidFill>
                <a:schemeClr val="lt1"/>
              </a:solidFill>
              <a:latin typeface="Simplified Arabic"/>
              <a:ea typeface="Simplified Arabic"/>
              <a:cs typeface="Simplified Arabic"/>
              <a:sym typeface="Simplified Arabic"/>
            </a:endParaRPr>
          </a:p>
        </p:txBody>
      </p:sp>
      <p:pic>
        <p:nvPicPr>
          <p:cNvPr id="379" name="Google Shape;379;p39"/>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3" name="Shape 383"/>
        <p:cNvGrpSpPr/>
        <p:nvPr/>
      </p:nvGrpSpPr>
      <p:grpSpPr>
        <a:xfrm>
          <a:off x="0" y="0"/>
          <a:ext cx="0" cy="0"/>
          <a:chOff x="0" y="0"/>
          <a:chExt cx="0" cy="0"/>
        </a:xfrm>
      </p:grpSpPr>
      <p:sp>
        <p:nvSpPr>
          <p:cNvPr id="384" name="Google Shape;384;p4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85" name="Google Shape;385;p40"/>
          <p:cNvSpPr txBox="1"/>
          <p:nvPr>
            <p:ph idx="1" type="body"/>
          </p:nvPr>
        </p:nvSpPr>
        <p:spPr>
          <a:xfrm>
            <a:off x="1909822" y="1794076"/>
            <a:ext cx="8472669" cy="4382887"/>
          </a:xfrm>
          <a:prstGeom prst="rect">
            <a:avLst/>
          </a:prstGeom>
          <a:noFill/>
          <a:ln>
            <a:noFill/>
          </a:ln>
        </p:spPr>
        <p:txBody>
          <a:bodyPr anchorCtr="0" anchor="t" bIns="45700" lIns="91425" spcFirstLastPara="1" rIns="91425" wrap="square" tIns="45700">
            <a:normAutofit/>
          </a:bodyPr>
          <a:lstStyle/>
          <a:p>
            <a:pPr indent="0" lvl="0" marL="0" rtl="0" algn="r">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0" algn="r">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وقد يكون ذلك بسبب نقص المهارة اللازمة لاستخدام الأجهزة التكنولوجية، وهو أمر يتعلق بما تحدثنا عنه من قبل حول موضوع الأمية التقنية والتي تمثل تحديا أمام الحكومات في عصرنا الحالي.</a:t>
            </a:r>
            <a:endParaRPr>
              <a:solidFill>
                <a:schemeClr val="lt1"/>
              </a:solidFill>
              <a:latin typeface="Simplified Arabic"/>
              <a:ea typeface="Simplified Arabic"/>
              <a:cs typeface="Simplified Arabic"/>
              <a:sym typeface="Simplified Arabic"/>
            </a:endParaRPr>
          </a:p>
        </p:txBody>
      </p:sp>
      <p:pic>
        <p:nvPicPr>
          <p:cNvPr id="386" name="Google Shape;386;p40"/>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0" name="Shape 390"/>
        <p:cNvGrpSpPr/>
        <p:nvPr/>
      </p:nvGrpSpPr>
      <p:grpSpPr>
        <a:xfrm>
          <a:off x="0" y="0"/>
          <a:ext cx="0" cy="0"/>
          <a:chOff x="0" y="0"/>
          <a:chExt cx="0" cy="0"/>
        </a:xfrm>
      </p:grpSpPr>
      <p:sp>
        <p:nvSpPr>
          <p:cNvPr id="391" name="Google Shape;391;p4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92" name="Google Shape;392;p41"/>
          <p:cNvSpPr txBox="1"/>
          <p:nvPr>
            <p:ph idx="1" type="body"/>
          </p:nvPr>
        </p:nvSpPr>
        <p:spPr>
          <a:xfrm>
            <a:off x="1944546" y="1979272"/>
            <a:ext cx="8241176" cy="3900668"/>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r">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وقد يكون وراء ذلك هو ضعف البنية التحتية التقنية، كما أشرنا من قبل، فقد لا تغطي شبكات الاتصالات والانترنت كافة المناطق داخل الدولة، مما يعني حرمان البعض من خدمات الحكومة الرقمية، وقد يكون هناك اتصال بالشبكات والإنترنت لكنه اتصال ضعيف.</a:t>
            </a:r>
            <a:endParaRPr>
              <a:solidFill>
                <a:schemeClr val="lt1"/>
              </a:solidFill>
              <a:latin typeface="Simplified Arabic"/>
              <a:ea typeface="Simplified Arabic"/>
              <a:cs typeface="Simplified Arabic"/>
              <a:sym typeface="Simplified Arabic"/>
            </a:endParaRPr>
          </a:p>
        </p:txBody>
      </p:sp>
      <p:pic>
        <p:nvPicPr>
          <p:cNvPr id="393" name="Google Shape;393;p41"/>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7" name="Shape 397"/>
        <p:cNvGrpSpPr/>
        <p:nvPr/>
      </p:nvGrpSpPr>
      <p:grpSpPr>
        <a:xfrm>
          <a:off x="0" y="0"/>
          <a:ext cx="0" cy="0"/>
          <a:chOff x="0" y="0"/>
          <a:chExt cx="0" cy="0"/>
        </a:xfrm>
      </p:grpSpPr>
      <p:sp>
        <p:nvSpPr>
          <p:cNvPr id="398" name="Google Shape;398;p4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399" name="Google Shape;399;p42"/>
          <p:cNvSpPr txBox="1"/>
          <p:nvPr>
            <p:ph idx="1" type="body"/>
          </p:nvPr>
        </p:nvSpPr>
        <p:spPr>
          <a:xfrm>
            <a:off x="2071868" y="2129741"/>
            <a:ext cx="8137003" cy="4047221"/>
          </a:xfrm>
          <a:prstGeom prst="rect">
            <a:avLst/>
          </a:prstGeom>
          <a:noFill/>
          <a:ln>
            <a:noFill/>
          </a:ln>
        </p:spPr>
        <p:txBody>
          <a:bodyPr anchorCtr="0" anchor="t" bIns="45700" lIns="91425" spcFirstLastPara="1" rIns="91425" wrap="square" tIns="45700">
            <a:normAutofit/>
          </a:bodyPr>
          <a:lstStyle/>
          <a:p>
            <a:pPr indent="0" lvl="0" marL="0" rtl="0" algn="r">
              <a:lnSpc>
                <a:spcPct val="150000"/>
              </a:lnSpc>
              <a:spcBef>
                <a:spcPts val="0"/>
              </a:spcBef>
              <a:spcAft>
                <a:spcPts val="0"/>
              </a:spcAft>
              <a:buClr>
                <a:schemeClr val="dk1"/>
              </a:buClr>
              <a:buSzPts val="2800"/>
              <a:buNone/>
            </a:pPr>
            <a:r>
              <a:t/>
            </a:r>
            <a:endParaRPr>
              <a:solidFill>
                <a:schemeClr val="lt1"/>
              </a:solidFill>
              <a:latin typeface="Simplified Arabic"/>
              <a:ea typeface="Simplified Arabic"/>
              <a:cs typeface="Simplified Arabic"/>
              <a:sym typeface="Simplified Arabic"/>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ويمكن للحكومات مواجهة ذلك عن طريق مد البنية التحية الرقمية لتشمل كافة مناطق الدولة، كما تسعى لتوفير مكاتب خبرة متخصصة لتقديم المساعدة الرقمية عند الحاجة، بالنسبة لأولئك الذين لا يملكون المعرفة لاستخدام الأجهزة الالكترونية والشبكات.</a:t>
            </a:r>
            <a:endParaRPr>
              <a:solidFill>
                <a:schemeClr val="lt1"/>
              </a:solidFill>
              <a:latin typeface="Simplified Arabic"/>
              <a:ea typeface="Simplified Arabic"/>
              <a:cs typeface="Simplified Arabic"/>
              <a:sym typeface="Simplified Arabic"/>
            </a:endParaRPr>
          </a:p>
        </p:txBody>
      </p:sp>
      <p:pic>
        <p:nvPicPr>
          <p:cNvPr id="400" name="Google Shape;400;p42"/>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4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406" name="Google Shape;406;p43"/>
          <p:cNvSpPr txBox="1"/>
          <p:nvPr>
            <p:ph idx="1" type="body"/>
          </p:nvPr>
        </p:nvSpPr>
        <p:spPr>
          <a:xfrm>
            <a:off x="2071868" y="2002419"/>
            <a:ext cx="8079129" cy="4174543"/>
          </a:xfrm>
          <a:prstGeom prst="rect">
            <a:avLst/>
          </a:prstGeom>
          <a:noFill/>
          <a:ln>
            <a:noFill/>
          </a:ln>
        </p:spPr>
        <p:txBody>
          <a:bodyPr anchorCtr="0" anchor="t" bIns="45700" lIns="91425" spcFirstLastPara="1" rIns="91425" wrap="square" tIns="45700">
            <a:normAutofit/>
          </a:bodyPr>
          <a:lstStyle/>
          <a:p>
            <a:pPr indent="0" lvl="0" marL="0" rtl="1" algn="just">
              <a:lnSpc>
                <a:spcPct val="150000"/>
              </a:lnSpc>
              <a:spcBef>
                <a:spcPts val="0"/>
              </a:spcBef>
              <a:spcAft>
                <a:spcPts val="0"/>
              </a:spcAft>
              <a:buClr>
                <a:schemeClr val="lt1"/>
              </a:buClr>
              <a:buSzPts val="2800"/>
              <a:buNone/>
            </a:pPr>
            <a:r>
              <a:rPr b="1" lang="ar-EG" u="sng">
                <a:solidFill>
                  <a:schemeClr val="lt1"/>
                </a:solidFill>
                <a:latin typeface="Simplified Arabic"/>
                <a:ea typeface="Simplified Arabic"/>
                <a:cs typeface="Simplified Arabic"/>
                <a:sym typeface="Simplified Arabic"/>
              </a:rPr>
              <a:t>(ب)- الثقافة:</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مجموعة القيم والمعتقدات التي يشترك فيها الجميع تؤثر بلا شك في مدى قبول المجتمع للحكومة الرقمية.</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وتقوم الثقافة على عدة عوامل تختلف من فرد لآخر، منها التعليم، الدين، اللغة، الفلسفة الاقتصادية، وغير ذلك. </a:t>
            </a:r>
            <a:r>
              <a:rPr b="1" lang="ar-EG" u="sng">
                <a:solidFill>
                  <a:schemeClr val="lt1"/>
                </a:solidFill>
                <a:latin typeface="Simplified Arabic"/>
                <a:ea typeface="Simplified Arabic"/>
                <a:cs typeface="Simplified Arabic"/>
                <a:sym typeface="Simplified Arabic"/>
              </a:rPr>
              <a:t> </a:t>
            </a:r>
            <a:endParaRPr b="1" u="sng">
              <a:solidFill>
                <a:schemeClr val="lt1"/>
              </a:solidFill>
              <a:latin typeface="Simplified Arabic"/>
              <a:ea typeface="Simplified Arabic"/>
              <a:cs typeface="Simplified Arabic"/>
              <a:sym typeface="Simplified Arabic"/>
            </a:endParaRPr>
          </a:p>
        </p:txBody>
      </p:sp>
      <p:pic>
        <p:nvPicPr>
          <p:cNvPr id="407" name="Google Shape;407;p43"/>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1" name="Shape 411"/>
        <p:cNvGrpSpPr/>
        <p:nvPr/>
      </p:nvGrpSpPr>
      <p:grpSpPr>
        <a:xfrm>
          <a:off x="0" y="0"/>
          <a:ext cx="0" cy="0"/>
          <a:chOff x="0" y="0"/>
          <a:chExt cx="0" cy="0"/>
        </a:xfrm>
      </p:grpSpPr>
      <p:sp>
        <p:nvSpPr>
          <p:cNvPr id="412" name="Google Shape;412;p4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400"/>
              <a:buFont typeface="Calibri"/>
              <a:buNone/>
            </a:pPr>
            <a:r>
              <a:rPr lang="ar-EG">
                <a:solidFill>
                  <a:schemeClr val="lt1"/>
                </a:solidFill>
              </a:rPr>
              <a:t>4- معوقات مالية</a:t>
            </a:r>
            <a:endParaRPr>
              <a:solidFill>
                <a:schemeClr val="lt1"/>
              </a:solidFill>
            </a:endParaRPr>
          </a:p>
        </p:txBody>
      </p:sp>
      <p:sp>
        <p:nvSpPr>
          <p:cNvPr id="413" name="Google Shape;413;p44"/>
          <p:cNvSpPr txBox="1"/>
          <p:nvPr>
            <p:ph idx="1" type="body"/>
          </p:nvPr>
        </p:nvSpPr>
        <p:spPr>
          <a:xfrm>
            <a:off x="1805650" y="2002420"/>
            <a:ext cx="8883305" cy="4174543"/>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يعد أحد أهم العقبات في طريق تطبيق الحكومة الرقمية هو نقص التمويل اللازم للقيام بذلك.</a:t>
            </a:r>
            <a:endParaRPr/>
          </a:p>
          <a:p>
            <a:pPr indent="0" lvl="0" marL="0" rtl="1" algn="r">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ويظهر ذلك ابتداء من بدء تنفيذ الحكومة الرقمية حتى ضمان استمراريتها في العمل على الوجه المعقول.</a:t>
            </a:r>
            <a:endParaRPr>
              <a:solidFill>
                <a:schemeClr val="lt1"/>
              </a:solidFill>
              <a:latin typeface="Simplified Arabic"/>
              <a:ea typeface="Simplified Arabic"/>
              <a:cs typeface="Simplified Arabic"/>
              <a:sym typeface="Simplified Arabic"/>
            </a:endParaRPr>
          </a:p>
        </p:txBody>
      </p:sp>
      <p:pic>
        <p:nvPicPr>
          <p:cNvPr id="414" name="Google Shape;414;p44"/>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8" name="Shape 418"/>
        <p:cNvGrpSpPr/>
        <p:nvPr/>
      </p:nvGrpSpPr>
      <p:grpSpPr>
        <a:xfrm>
          <a:off x="0" y="0"/>
          <a:ext cx="0" cy="0"/>
          <a:chOff x="0" y="0"/>
          <a:chExt cx="0" cy="0"/>
        </a:xfrm>
      </p:grpSpPr>
      <p:sp>
        <p:nvSpPr>
          <p:cNvPr id="419" name="Google Shape;419;p4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420" name="Google Shape;420;p45"/>
          <p:cNvSpPr txBox="1"/>
          <p:nvPr>
            <p:ph idx="1" type="body"/>
          </p:nvPr>
        </p:nvSpPr>
        <p:spPr>
          <a:xfrm>
            <a:off x="2430684" y="1921398"/>
            <a:ext cx="7974957" cy="4016416"/>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ونوجز ذلك فيما يلي:</a:t>
            </a:r>
            <a:endParaRPr/>
          </a:p>
          <a:p>
            <a:pPr indent="0" lvl="0" marL="0" rtl="1" algn="r">
              <a:lnSpc>
                <a:spcPct val="150000"/>
              </a:lnSpc>
              <a:spcBef>
                <a:spcPts val="1000"/>
              </a:spcBef>
              <a:spcAft>
                <a:spcPts val="0"/>
              </a:spcAft>
              <a:buClr>
                <a:schemeClr val="lt1"/>
              </a:buClr>
              <a:buSzPts val="2800"/>
              <a:buNone/>
            </a:pPr>
            <a:r>
              <a:rPr lang="ar-EG" u="sng">
                <a:solidFill>
                  <a:schemeClr val="lt1"/>
                </a:solidFill>
                <a:latin typeface="Simplified Arabic"/>
                <a:ea typeface="Simplified Arabic"/>
                <a:cs typeface="Simplified Arabic"/>
                <a:sym typeface="Simplified Arabic"/>
              </a:rPr>
              <a:t>(أ)- تمويل بدء مشاريع الحكومة الرقمية: </a:t>
            </a:r>
            <a:endParaRPr/>
          </a:p>
          <a:p>
            <a:pPr indent="0" lvl="0" marL="0" rtl="1" algn="just">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قد لا تتوافر لدى الدولة الامكانيات المالية للحصول على الأجهزة اللازمة لتشغيل الحكومة الرقمية وبناء الأنظمة الالكترونية المستخدمة في ذلك والحصول على البرامج الضرورية.</a:t>
            </a:r>
            <a:endParaRPr>
              <a:solidFill>
                <a:schemeClr val="lt1"/>
              </a:solidFill>
              <a:latin typeface="Simplified Arabic"/>
              <a:ea typeface="Simplified Arabic"/>
              <a:cs typeface="Simplified Arabic"/>
              <a:sym typeface="Simplified Arabic"/>
            </a:endParaRPr>
          </a:p>
        </p:txBody>
      </p:sp>
      <p:pic>
        <p:nvPicPr>
          <p:cNvPr id="421" name="Google Shape;421;p45"/>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5" name="Shape 425"/>
        <p:cNvGrpSpPr/>
        <p:nvPr/>
      </p:nvGrpSpPr>
      <p:grpSpPr>
        <a:xfrm>
          <a:off x="0" y="0"/>
          <a:ext cx="0" cy="0"/>
          <a:chOff x="0" y="0"/>
          <a:chExt cx="0" cy="0"/>
        </a:xfrm>
      </p:grpSpPr>
      <p:sp>
        <p:nvSpPr>
          <p:cNvPr id="426" name="Google Shape;426;p4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427" name="Google Shape;427;p46"/>
          <p:cNvSpPr txBox="1"/>
          <p:nvPr>
            <p:ph idx="1" type="body"/>
          </p:nvPr>
        </p:nvSpPr>
        <p:spPr>
          <a:xfrm>
            <a:off x="2280212" y="1886673"/>
            <a:ext cx="8032831" cy="4290290"/>
          </a:xfrm>
          <a:prstGeom prst="rect">
            <a:avLst/>
          </a:prstGeom>
          <a:noFill/>
          <a:ln>
            <a:noFill/>
          </a:ln>
        </p:spPr>
        <p:txBody>
          <a:bodyPr anchorCtr="0" anchor="t" bIns="45700" lIns="91425" spcFirstLastPara="1" rIns="91425" wrap="square" tIns="45700">
            <a:normAutofit/>
          </a:bodyPr>
          <a:lstStyle/>
          <a:p>
            <a:pPr indent="0" lvl="0" marL="0" rtl="0" algn="r">
              <a:lnSpc>
                <a:spcPct val="150000"/>
              </a:lnSpc>
              <a:spcBef>
                <a:spcPts val="0"/>
              </a:spcBef>
              <a:spcAft>
                <a:spcPts val="0"/>
              </a:spcAft>
              <a:buClr>
                <a:schemeClr val="dk1"/>
              </a:buClr>
              <a:buSzPts val="2800"/>
              <a:buNone/>
            </a:pPr>
            <a:r>
              <a:t/>
            </a:r>
            <a:endParaRPr u="sng">
              <a:solidFill>
                <a:schemeClr val="lt1"/>
              </a:solidFill>
              <a:latin typeface="Simplified Arabic"/>
              <a:ea typeface="Simplified Arabic"/>
              <a:cs typeface="Simplified Arabic"/>
              <a:sym typeface="Simplified Arabic"/>
            </a:endParaRPr>
          </a:p>
          <a:p>
            <a:pPr indent="0" lvl="0" marL="0" rtl="0" algn="r">
              <a:lnSpc>
                <a:spcPct val="150000"/>
              </a:lnSpc>
              <a:spcBef>
                <a:spcPts val="1000"/>
              </a:spcBef>
              <a:spcAft>
                <a:spcPts val="0"/>
              </a:spcAft>
              <a:buClr>
                <a:schemeClr val="lt1"/>
              </a:buClr>
              <a:buSzPts val="2800"/>
              <a:buNone/>
            </a:pPr>
            <a:r>
              <a:rPr lang="ar-EG" u="sng">
                <a:solidFill>
                  <a:schemeClr val="lt1"/>
                </a:solidFill>
                <a:latin typeface="Simplified Arabic"/>
                <a:ea typeface="Simplified Arabic"/>
                <a:cs typeface="Simplified Arabic"/>
                <a:sym typeface="Simplified Arabic"/>
              </a:rPr>
              <a:t>(ب)-تمويل صيانة الأجهزة والأنظمة:</a:t>
            </a:r>
            <a:endParaRPr/>
          </a:p>
          <a:p>
            <a:pPr indent="0" lvl="0" marL="0" rtl="0" algn="r">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تحتاج الأجهزة والأنظمة إلى صيانة دورية لضمان عملها بالكفاءة والجودة المطلوبة، ويكلف ذلك الحكومات أموالا طائلة.</a:t>
            </a:r>
            <a:endParaRPr>
              <a:solidFill>
                <a:schemeClr val="lt1"/>
              </a:solidFill>
              <a:latin typeface="Simplified Arabic"/>
              <a:ea typeface="Simplified Arabic"/>
              <a:cs typeface="Simplified Arabic"/>
              <a:sym typeface="Simplified Arabic"/>
            </a:endParaRPr>
          </a:p>
        </p:txBody>
      </p:sp>
      <p:pic>
        <p:nvPicPr>
          <p:cNvPr id="428" name="Google Shape;428;p46"/>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2" name="Shape 432"/>
        <p:cNvGrpSpPr/>
        <p:nvPr/>
      </p:nvGrpSpPr>
      <p:grpSpPr>
        <a:xfrm>
          <a:off x="0" y="0"/>
          <a:ext cx="0" cy="0"/>
          <a:chOff x="0" y="0"/>
          <a:chExt cx="0" cy="0"/>
        </a:xfrm>
      </p:grpSpPr>
      <p:sp>
        <p:nvSpPr>
          <p:cNvPr id="433" name="Google Shape;433;p4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434" name="Google Shape;434;p47"/>
          <p:cNvSpPr txBox="1"/>
          <p:nvPr>
            <p:ph idx="1" type="body"/>
          </p:nvPr>
        </p:nvSpPr>
        <p:spPr>
          <a:xfrm>
            <a:off x="2083442" y="2152891"/>
            <a:ext cx="8275899" cy="4024072"/>
          </a:xfrm>
          <a:prstGeom prst="rect">
            <a:avLst/>
          </a:prstGeom>
          <a:noFill/>
          <a:ln>
            <a:noFill/>
          </a:ln>
        </p:spPr>
        <p:txBody>
          <a:bodyPr anchorCtr="0" anchor="t" bIns="45700" lIns="91425" spcFirstLastPara="1" rIns="91425" wrap="square" tIns="45700">
            <a:normAutofit/>
          </a:bodyPr>
          <a:lstStyle/>
          <a:p>
            <a:pPr indent="0" lvl="0" marL="0" rtl="1" algn="r">
              <a:lnSpc>
                <a:spcPct val="150000"/>
              </a:lnSpc>
              <a:spcBef>
                <a:spcPts val="0"/>
              </a:spcBef>
              <a:spcAft>
                <a:spcPts val="0"/>
              </a:spcAft>
              <a:buClr>
                <a:schemeClr val="lt1"/>
              </a:buClr>
              <a:buSzPts val="2800"/>
              <a:buNone/>
            </a:pPr>
            <a:r>
              <a:rPr lang="ar-EG" u="sng">
                <a:solidFill>
                  <a:schemeClr val="lt1"/>
                </a:solidFill>
                <a:latin typeface="Simplified Arabic"/>
                <a:ea typeface="Simplified Arabic"/>
                <a:cs typeface="Simplified Arabic"/>
                <a:sym typeface="Simplified Arabic"/>
              </a:rPr>
              <a:t>(جـ)-تمويل برامج التدريب: </a:t>
            </a:r>
            <a:endParaRPr/>
          </a:p>
          <a:p>
            <a:pPr indent="0" lvl="0" marL="0" rtl="1" algn="r">
              <a:lnSpc>
                <a:spcPct val="150000"/>
              </a:lnSpc>
              <a:spcBef>
                <a:spcPts val="1000"/>
              </a:spcBef>
              <a:spcAft>
                <a:spcPts val="0"/>
              </a:spcAft>
              <a:buClr>
                <a:schemeClr val="lt1"/>
              </a:buClr>
              <a:buSzPts val="2800"/>
              <a:buNone/>
            </a:pPr>
            <a:r>
              <a:rPr lang="ar-EG">
                <a:solidFill>
                  <a:schemeClr val="lt1"/>
                </a:solidFill>
                <a:latin typeface="Simplified Arabic"/>
                <a:ea typeface="Simplified Arabic"/>
                <a:cs typeface="Simplified Arabic"/>
                <a:sym typeface="Simplified Arabic"/>
              </a:rPr>
              <a:t>تتطلب استمرارية عمل الحكومة الرقمية بصورة جيدة وفعالة، أن يتلقى العنصر البشري تدريبا دوريا على تشغيل الأنظمة الالكترونية المختلفة لضمان الحصول على المستجدات في المجال وتوفر الكفاءة اللازمة.</a:t>
            </a:r>
            <a:endParaRPr>
              <a:solidFill>
                <a:schemeClr val="lt1"/>
              </a:solidFill>
              <a:latin typeface="Simplified Arabic"/>
              <a:ea typeface="Simplified Arabic"/>
              <a:cs typeface="Simplified Arabic"/>
              <a:sym typeface="Simplified Arabic"/>
            </a:endParaRPr>
          </a:p>
        </p:txBody>
      </p:sp>
      <p:pic>
        <p:nvPicPr>
          <p:cNvPr id="435" name="Google Shape;435;p47"/>
          <p:cNvPicPr preferRelativeResize="0"/>
          <p:nvPr/>
        </p:nvPicPr>
        <p:blipFill rotWithShape="1">
          <a:blip r:embed="rId3">
            <a:alphaModFix/>
          </a:blip>
          <a:srcRect b="0" l="0" r="0" t="0"/>
          <a:stretch/>
        </p:blipFill>
        <p:spPr>
          <a:xfrm>
            <a:off x="9497088" y="59146"/>
            <a:ext cx="2383737" cy="1125123"/>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0" name="Shape 440"/>
        <p:cNvGrpSpPr/>
        <p:nvPr/>
      </p:nvGrpSpPr>
      <p:grpSpPr>
        <a:xfrm>
          <a:off x="0" y="0"/>
          <a:ext cx="0" cy="0"/>
          <a:chOff x="0" y="0"/>
          <a:chExt cx="0" cy="0"/>
        </a:xfrm>
      </p:grpSpPr>
      <p:pic>
        <p:nvPicPr>
          <p:cNvPr id="441" name="Google Shape;441;p48"/>
          <p:cNvPicPr preferRelativeResize="0"/>
          <p:nvPr/>
        </p:nvPicPr>
        <p:blipFill rotWithShape="1">
          <a:blip r:embed="rId3">
            <a:alphaModFix/>
          </a:blip>
          <a:srcRect b="0" l="0" r="0" t="0"/>
          <a:stretch/>
        </p:blipFill>
        <p:spPr>
          <a:xfrm>
            <a:off x="9576180" y="6168740"/>
            <a:ext cx="2279266" cy="384052"/>
          </a:xfrm>
          <a:prstGeom prst="rect">
            <a:avLst/>
          </a:prstGeom>
          <a:noFill/>
          <a:ln>
            <a:noFill/>
          </a:ln>
        </p:spPr>
      </p:pic>
      <p:pic>
        <p:nvPicPr>
          <p:cNvPr id="442" name="Google Shape;442;p48"/>
          <p:cNvPicPr preferRelativeResize="0"/>
          <p:nvPr/>
        </p:nvPicPr>
        <p:blipFill rotWithShape="1">
          <a:blip r:embed="rId4">
            <a:alphaModFix/>
          </a:blip>
          <a:srcRect b="0" l="0" r="0" t="0"/>
          <a:stretch/>
        </p:blipFill>
        <p:spPr>
          <a:xfrm>
            <a:off x="367466" y="485415"/>
            <a:ext cx="2758843" cy="753090"/>
          </a:xfrm>
          <a:prstGeom prst="rect">
            <a:avLst/>
          </a:prstGeom>
          <a:noFill/>
          <a:ln>
            <a:noFill/>
          </a:ln>
        </p:spPr>
      </p:pic>
      <p:pic>
        <p:nvPicPr>
          <p:cNvPr id="443" name="Google Shape;443;p48"/>
          <p:cNvPicPr preferRelativeResize="0"/>
          <p:nvPr/>
        </p:nvPicPr>
        <p:blipFill rotWithShape="1">
          <a:blip r:embed="rId5">
            <a:alphaModFix/>
          </a:blip>
          <a:srcRect b="0" l="0" r="0" t="0"/>
          <a:stretch/>
        </p:blipFill>
        <p:spPr>
          <a:xfrm>
            <a:off x="9497088" y="87721"/>
            <a:ext cx="2383737" cy="1125123"/>
          </a:xfrm>
          <a:prstGeom prst="rect">
            <a:avLst/>
          </a:prstGeom>
          <a:noFill/>
          <a:ln>
            <a:noFill/>
          </a:ln>
        </p:spPr>
      </p:pic>
      <p:sp>
        <p:nvSpPr>
          <p:cNvPr id="444" name="Google Shape;444;p48"/>
          <p:cNvSpPr/>
          <p:nvPr/>
        </p:nvSpPr>
        <p:spPr>
          <a:xfrm>
            <a:off x="1340017" y="1410088"/>
            <a:ext cx="9661358" cy="4312207"/>
          </a:xfrm>
          <a:custGeom>
            <a:rect b="b" l="l" r="r" t="t"/>
            <a:pathLst>
              <a:path extrusionOk="0" h="4595536" w="10296146">
                <a:moveTo>
                  <a:pt x="0" y="190500"/>
                </a:moveTo>
                <a:lnTo>
                  <a:pt x="9886571" y="0"/>
                </a:lnTo>
                <a:lnTo>
                  <a:pt x="10296146" y="4328836"/>
                </a:lnTo>
                <a:lnTo>
                  <a:pt x="438150" y="4595536"/>
                </a:lnTo>
                <a:lnTo>
                  <a:pt x="0" y="19050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pic>
        <p:nvPicPr>
          <p:cNvPr id="445" name="Google Shape;445;p48"/>
          <p:cNvPicPr preferRelativeResize="0"/>
          <p:nvPr/>
        </p:nvPicPr>
        <p:blipFill rotWithShape="1">
          <a:blip r:embed="rId6">
            <a:alphaModFix/>
          </a:blip>
          <a:srcRect b="0" l="0" r="0" t="0"/>
          <a:stretch/>
        </p:blipFill>
        <p:spPr>
          <a:xfrm>
            <a:off x="3722688" y="2974694"/>
            <a:ext cx="4743450" cy="1387756"/>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2023-04-29T09:08:23Z</dcterms:created>
  <dc:creator>start</dc:creator>
</cp:coreProperties>
</file>