
<file path=[Content_Types].xml><?xml version="1.0" encoding="utf-8"?>
<Types xmlns="http://schemas.openxmlformats.org/package/2006/content-types">
  <Default Extension="gif" ContentType="image/gi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20.xml" ContentType="application/vnd.openxmlformats-officedocument.presentationml.tags+xml"/>
  <Override PartName="/ppt/tags/tag36.xml" ContentType="application/vnd.openxmlformats-officedocument.presentationml.tags+xml"/>
  <Override PartName="/ppt/tags/tag35.xml" ContentType="application/vnd.openxmlformats-officedocument.presentationml.tags+xml"/>
  <Override PartName="/ppt/tags/tag41.xml" ContentType="application/vnd.openxmlformats-officedocument.presentationml.tags+xml"/>
  <Override PartName="/ppt/tags/tag18.xml" ContentType="application/vnd.openxmlformats-officedocument.presentationml.tags+xml"/>
  <Override PartName="/ppt/tags/tag39.xml" ContentType="application/vnd.openxmlformats-officedocument.presentationml.tags+xml"/>
  <Override PartName="/ppt/tags/tag45.xml" ContentType="application/vnd.openxmlformats-officedocument.presentationml.tags+xml"/>
  <Override PartName="/ppt/tags/tag42.xml" ContentType="application/vnd.openxmlformats-officedocument.presentationml.tags+xml"/>
  <Override PartName="/ppt/tags/tag46.xml" ContentType="application/vnd.openxmlformats-officedocument.presentationml.tags+xml"/>
  <Override PartName="/ppt/tags/tag38.xml" ContentType="application/vnd.openxmlformats-officedocument.presentationml.tags+xml"/>
  <Override PartName="/ppt/tags/tag21.xml" ContentType="application/vnd.openxmlformats-officedocument.presentationml.tags+xml"/>
  <Override PartName="/ppt/tags/tag19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tags/tag43.xml" ContentType="application/vnd.openxmlformats-officedocument.presentationml.tags+xml"/>
  <Override PartName="/ppt/tags/tag31.xml" ContentType="application/vnd.openxmlformats-officedocument.presentationml.tags+xml"/>
  <Override PartName="/ppt/tags/tag30.xml" ContentType="application/vnd.openxmlformats-officedocument.presentationml.tags+xml"/>
  <Override PartName="/ppt/tags/tag10.xml" ContentType="application/vnd.openxmlformats-officedocument.presentationml.tags+xml"/>
  <Override PartName="/ppt/tags/tag17.xml" ContentType="application/vnd.openxmlformats-officedocument.presentationml.tags+xml"/>
  <Override PartName="/ppt/tags/tag32.xml" ContentType="application/vnd.openxmlformats-officedocument.presentationml.tags+xml"/>
  <Override PartName="/ppt/tags/tag44.xml" ContentType="application/vnd.openxmlformats-officedocument.presentationml.tags+xml"/>
  <Override PartName="/ppt/tags/tag33.xml" ContentType="application/vnd.openxmlformats-officedocument.presentationml.tags+xml"/>
  <Override PartName="/ppt/tags/tag40.xml" ContentType="application/vnd.openxmlformats-officedocument.presentationml.tags+xml"/>
  <Override PartName="/ppt/tags/tag34.xml" ContentType="application/vnd.openxmlformats-officedocument.presentationml.tags+xml"/>
  <Override PartName="/ppt/tags/tag37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6" r:id="rId2"/>
  </p:sldMasterIdLst>
  <p:notesMasterIdLst>
    <p:notesMasterId r:id="rId62"/>
  </p:notesMasterIdLst>
  <p:handoutMasterIdLst>
    <p:handoutMasterId r:id="rId63"/>
  </p:handoutMasterIdLst>
  <p:sldIdLst>
    <p:sldId id="480" r:id="rId3"/>
    <p:sldId id="817" r:id="rId4"/>
    <p:sldId id="981" r:id="rId5"/>
    <p:sldId id="821" r:id="rId6"/>
    <p:sldId id="982" r:id="rId7"/>
    <p:sldId id="983" r:id="rId8"/>
    <p:sldId id="937" r:id="rId9"/>
    <p:sldId id="938" r:id="rId10"/>
    <p:sldId id="984" r:id="rId11"/>
    <p:sldId id="985" r:id="rId12"/>
    <p:sldId id="939" r:id="rId13"/>
    <p:sldId id="940" r:id="rId14"/>
    <p:sldId id="941" r:id="rId15"/>
    <p:sldId id="942" r:id="rId16"/>
    <p:sldId id="943" r:id="rId17"/>
    <p:sldId id="944" r:id="rId18"/>
    <p:sldId id="945" r:id="rId19"/>
    <p:sldId id="946" r:id="rId20"/>
    <p:sldId id="947" r:id="rId21"/>
    <p:sldId id="948" r:id="rId22"/>
    <p:sldId id="949" r:id="rId23"/>
    <p:sldId id="950" r:id="rId24"/>
    <p:sldId id="951" r:id="rId25"/>
    <p:sldId id="952" r:id="rId26"/>
    <p:sldId id="953" r:id="rId27"/>
    <p:sldId id="954" r:id="rId28"/>
    <p:sldId id="955" r:id="rId29"/>
    <p:sldId id="986" r:id="rId30"/>
    <p:sldId id="994" r:id="rId31"/>
    <p:sldId id="956" r:id="rId32"/>
    <p:sldId id="957" r:id="rId33"/>
    <p:sldId id="958" r:id="rId34"/>
    <p:sldId id="988" r:id="rId35"/>
    <p:sldId id="989" r:id="rId36"/>
    <p:sldId id="959" r:id="rId37"/>
    <p:sldId id="960" r:id="rId38"/>
    <p:sldId id="962" r:id="rId39"/>
    <p:sldId id="963" r:id="rId40"/>
    <p:sldId id="990" r:id="rId41"/>
    <p:sldId id="964" r:id="rId42"/>
    <p:sldId id="965" r:id="rId43"/>
    <p:sldId id="967" r:id="rId44"/>
    <p:sldId id="966" r:id="rId45"/>
    <p:sldId id="968" r:id="rId46"/>
    <p:sldId id="970" r:id="rId47"/>
    <p:sldId id="971" r:id="rId48"/>
    <p:sldId id="995" r:id="rId49"/>
    <p:sldId id="973" r:id="rId50"/>
    <p:sldId id="974" r:id="rId51"/>
    <p:sldId id="975" r:id="rId52"/>
    <p:sldId id="976" r:id="rId53"/>
    <p:sldId id="897" r:id="rId54"/>
    <p:sldId id="513" r:id="rId55"/>
    <p:sldId id="992" r:id="rId56"/>
    <p:sldId id="993" r:id="rId57"/>
    <p:sldId id="996" r:id="rId58"/>
    <p:sldId id="833" r:id="rId59"/>
    <p:sldId id="788" r:id="rId60"/>
    <p:sldId id="349" r:id="rId6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817"/>
            <p14:sldId id="981"/>
            <p14:sldId id="821"/>
            <p14:sldId id="982"/>
            <p14:sldId id="983"/>
            <p14:sldId id="937"/>
            <p14:sldId id="938"/>
            <p14:sldId id="984"/>
            <p14:sldId id="985"/>
            <p14:sldId id="939"/>
            <p14:sldId id="940"/>
            <p14:sldId id="941"/>
            <p14:sldId id="942"/>
            <p14:sldId id="943"/>
            <p14:sldId id="944"/>
            <p14:sldId id="945"/>
            <p14:sldId id="946"/>
            <p14:sldId id="947"/>
            <p14:sldId id="948"/>
            <p14:sldId id="949"/>
            <p14:sldId id="950"/>
            <p14:sldId id="951"/>
            <p14:sldId id="952"/>
            <p14:sldId id="953"/>
            <p14:sldId id="954"/>
            <p14:sldId id="955"/>
            <p14:sldId id="986"/>
            <p14:sldId id="994"/>
            <p14:sldId id="956"/>
            <p14:sldId id="957"/>
            <p14:sldId id="958"/>
            <p14:sldId id="988"/>
            <p14:sldId id="989"/>
            <p14:sldId id="959"/>
            <p14:sldId id="960"/>
            <p14:sldId id="962"/>
            <p14:sldId id="963"/>
            <p14:sldId id="990"/>
            <p14:sldId id="964"/>
            <p14:sldId id="965"/>
            <p14:sldId id="967"/>
            <p14:sldId id="966"/>
            <p14:sldId id="968"/>
            <p14:sldId id="970"/>
            <p14:sldId id="971"/>
            <p14:sldId id="995"/>
            <p14:sldId id="973"/>
            <p14:sldId id="974"/>
            <p14:sldId id="975"/>
            <p14:sldId id="976"/>
            <p14:sldId id="897"/>
            <p14:sldId id="513"/>
            <p14:sldId id="992"/>
            <p14:sldId id="993"/>
            <p14:sldId id="996"/>
            <p14:sldId id="833"/>
            <p14:sldId id="78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ell" initials="d" lastIdx="3" clrIdx="0">
    <p:extLst>
      <p:ext uri="{19B8F6BF-5375-455C-9EA6-DF929625EA0E}">
        <p15:presenceInfo xmlns:p15="http://schemas.microsoft.com/office/powerpoint/2012/main" userId="del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7" autoAdjust="0"/>
    <p:restoredTop sz="95208" autoAdjust="0"/>
  </p:normalViewPr>
  <p:slideViewPr>
    <p:cSldViewPr snapToGrid="0">
      <p:cViewPr varScale="1">
        <p:scale>
          <a:sx n="85" d="100"/>
          <a:sy n="85" d="100"/>
        </p:scale>
        <p:origin x="45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3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handoutMaster" Target="handoutMasters/handoutMaster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customXml" Target="../customXml/item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commentAuthors" Target="commentAuthors.xml"/><Relationship Id="rId69" Type="http://schemas.openxmlformats.org/officeDocument/2006/relationships/customXml" Target="../customXml/item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notesMaster" Target="notesMasters/notesMaster1.xml"/><Relationship Id="rId7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CC74A7B-F00B-4497-8E46-C80D511B8672}">
      <dgm:prSet custT="1"/>
      <dgm:spPr/>
      <dgm:t>
        <a:bodyPr/>
        <a:lstStyle/>
        <a:p>
          <a:r>
            <a:rPr lang="ar-EG" sz="1800" b="1" dirty="0"/>
            <a:t>محاور المحاضرة</a:t>
          </a:r>
        </a:p>
      </dgm:t>
    </dgm:pt>
    <dgm:pt modelId="{FC82C050-7EF8-4F14-A295-82F0D552D152}" type="parTrans" cxnId="{958DE56A-18E7-4D3B-9E5C-F2FD1CF5EE89}">
      <dgm:prSet/>
      <dgm:spPr/>
      <dgm:t>
        <a:bodyPr/>
        <a:lstStyle/>
        <a:p>
          <a:endParaRPr lang="en-US"/>
        </a:p>
      </dgm:t>
    </dgm:pt>
    <dgm:pt modelId="{72DD4EFD-3980-4870-B575-E118780DFA09}" type="sibTrans" cxnId="{958DE56A-18E7-4D3B-9E5C-F2FD1CF5EE89}">
      <dgm:prSet/>
      <dgm:spPr/>
      <dgm:t>
        <a:bodyPr/>
        <a:lstStyle/>
        <a:p>
          <a:endParaRPr lang="en-US"/>
        </a:p>
      </dgm:t>
    </dgm:pt>
    <dgm:pt modelId="{B727D555-34B1-47AB-9611-D78BD2A984F0}">
      <dgm:prSet custT="1"/>
      <dgm:spPr/>
      <dgm:t>
        <a:bodyPr/>
        <a:lstStyle/>
        <a:p>
          <a:r>
            <a:rPr lang="ar-EG" sz="1800" b="1" dirty="0"/>
            <a:t>المحور الأول</a:t>
          </a:r>
        </a:p>
        <a:p>
          <a:r>
            <a:rPr lang="ar-EG" sz="1800" b="1" dirty="0"/>
            <a:t>المسئولية الجنائية للوسطاء في الجريمة السيبرانية </a:t>
          </a:r>
          <a:endParaRPr lang="en-US" sz="1800" b="1" dirty="0"/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BFF56A07-3878-4837-8313-F520E5AE901A}">
      <dgm:prSet custT="1"/>
      <dgm:spPr/>
      <dgm:t>
        <a:bodyPr/>
        <a:lstStyle/>
        <a:p>
          <a:r>
            <a:rPr lang="ar-EG" sz="1800" b="1" dirty="0"/>
            <a:t>المحور الثاني</a:t>
          </a:r>
        </a:p>
        <a:p>
          <a:r>
            <a:rPr lang="ar-EG" sz="1800" b="1" dirty="0"/>
            <a:t> الشريعة الإسلامية والتعاون الدولي في مواجهة الجرائم السيبرانية</a:t>
          </a:r>
        </a:p>
      </dgm:t>
    </dgm:pt>
    <dgm:pt modelId="{6CBBDA09-B1E6-4FBB-994A-8D10DEB6A335}" type="sibTrans" cxnId="{D999366A-AED8-4D18-AD6D-77B2A84BF012}">
      <dgm:prSet/>
      <dgm:spPr/>
      <dgm:t>
        <a:bodyPr/>
        <a:lstStyle/>
        <a:p>
          <a:endParaRPr lang="en-US"/>
        </a:p>
      </dgm:t>
    </dgm:pt>
    <dgm:pt modelId="{19A0F332-6E9A-4354-9A39-E12118869304}" type="parTrans" cxnId="{D999366A-AED8-4D18-AD6D-77B2A84BF012}">
      <dgm:prSet/>
      <dgm:spPr/>
      <dgm:t>
        <a:bodyPr/>
        <a:lstStyle/>
        <a:p>
          <a:endParaRPr lang="en-US"/>
        </a:p>
      </dgm:t>
    </dgm:pt>
    <dgm:pt modelId="{2CF760AE-909E-4C74-BF7C-4E5D0435F895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EF88488E-52FF-44B3-AD9F-3A939DEA1169}" type="pres">
      <dgm:prSet presAssocID="{BFF56A07-3878-4837-8313-F520E5AE901A}" presName="twoplus" presStyleLbl="node1" presStyleIdx="0" presStyleCnt="3" custScaleX="185023" custScaleY="72791" custRadScaleRad="101465" custRadScaleInc="-6411">
        <dgm:presLayoutVars>
          <dgm:bulletEnabled val="1"/>
        </dgm:presLayoutVars>
      </dgm:prSet>
      <dgm:spPr/>
    </dgm:pt>
    <dgm:pt modelId="{ACA1BF79-DCE2-4AA7-B9C1-231CFD57E8A9}" type="pres">
      <dgm:prSet presAssocID="{BCC74A7B-F00B-4497-8E46-C80D511B8672}" presName="twoplus" presStyleLbl="node1" presStyleIdx="1" presStyleCnt="3" custScaleY="44441" custRadScaleRad="106540" custRadScaleInc="480">
        <dgm:presLayoutVars>
          <dgm:bulletEnabled val="1"/>
        </dgm:presLayoutVars>
      </dgm:prSet>
      <dgm:spPr/>
    </dgm:pt>
    <dgm:pt modelId="{C8BFE931-952E-4899-A3AD-05CD888CCDAA}" type="pres">
      <dgm:prSet presAssocID="{B727D555-34B1-47AB-9611-D78BD2A984F0}" presName="twoplus" presStyleLbl="node1" presStyleIdx="2" presStyleCnt="3" custScaleX="175878" custScaleY="77556">
        <dgm:presLayoutVars>
          <dgm:bulletEnabled val="1"/>
        </dgm:presLayoutVars>
      </dgm:prSet>
      <dgm:spPr/>
    </dgm:pt>
  </dgm:ptLst>
  <dgm:cxnLst>
    <dgm:cxn modelId="{4FCA4100-8842-46A0-A377-EF67DD69A4D6}" type="presOf" srcId="{BCC74A7B-F00B-4497-8E46-C80D511B8672}" destId="{ACA1BF79-DCE2-4AA7-B9C1-231CFD57E8A9}" srcOrd="0" destOrd="0" presId="urn:diagrams.loki3.com/TabbedArc+Icon"/>
    <dgm:cxn modelId="{D8F91C28-607A-41B9-9D11-A750585C755E}" type="presOf" srcId="{B727D555-34B1-47AB-9611-D78BD2A984F0}" destId="{C8BFE931-952E-4899-A3AD-05CD888CCDAA}" srcOrd="0" destOrd="0" presId="urn:diagrams.loki3.com/TabbedArc+Icon"/>
    <dgm:cxn modelId="{117DC267-080A-44AA-9902-6BC56B9D04B9}" type="presOf" srcId="{BFF56A07-3878-4837-8313-F520E5AE901A}" destId="{EF88488E-52FF-44B3-AD9F-3A939DEA1169}" srcOrd="0" destOrd="0" presId="urn:diagrams.loki3.com/TabbedArc+Icon"/>
    <dgm:cxn modelId="{D999366A-AED8-4D18-AD6D-77B2A84BF012}" srcId="{A33CFBFF-3A41-4E1F-8194-F726626524DE}" destId="{BFF56A07-3878-4837-8313-F520E5AE901A}" srcOrd="0" destOrd="0" parTransId="{19A0F332-6E9A-4354-9A39-E12118869304}" sibTransId="{6CBBDA09-B1E6-4FBB-994A-8D10DEB6A335}"/>
    <dgm:cxn modelId="{958DE56A-18E7-4D3B-9E5C-F2FD1CF5EE89}" srcId="{A33CFBFF-3A41-4E1F-8194-F726626524DE}" destId="{BCC74A7B-F00B-4497-8E46-C80D511B8672}" srcOrd="1" destOrd="0" parTransId="{FC82C050-7EF8-4F14-A295-82F0D552D152}" sibTransId="{72DD4EFD-3980-4870-B575-E118780DFA09}"/>
    <dgm:cxn modelId="{921E42D7-9012-4929-997D-17F92C4A79E6}" srcId="{A33CFBFF-3A41-4E1F-8194-F726626524DE}" destId="{B727D555-34B1-47AB-9611-D78BD2A984F0}" srcOrd="2" destOrd="0" parTransId="{9C3CCB45-9D8C-4733-9B5E-1D9967CB8F55}" sibTransId="{066AF218-867C-436F-B316-054EF824E770}"/>
    <dgm:cxn modelId="{B4DE87F3-37F3-4807-A687-E2392E77DBD1}" type="presOf" srcId="{A33CFBFF-3A41-4E1F-8194-F726626524DE}" destId="{2CF760AE-909E-4C74-BF7C-4E5D0435F895}" srcOrd="0" destOrd="0" presId="urn:diagrams.loki3.com/TabbedArc+Icon"/>
    <dgm:cxn modelId="{27A2B364-0106-4B72-B1C3-28BE96947A20}" type="presParOf" srcId="{2CF760AE-909E-4C74-BF7C-4E5D0435F895}" destId="{EF88488E-52FF-44B3-AD9F-3A939DEA1169}" srcOrd="0" destOrd="0" presId="urn:diagrams.loki3.com/TabbedArc+Icon"/>
    <dgm:cxn modelId="{F5CAAEC8-077A-4341-94A8-77C0369D3F54}" type="presParOf" srcId="{2CF760AE-909E-4C74-BF7C-4E5D0435F895}" destId="{ACA1BF79-DCE2-4AA7-B9C1-231CFD57E8A9}" srcOrd="1" destOrd="0" presId="urn:diagrams.loki3.com/TabbedArc+Icon"/>
    <dgm:cxn modelId="{28B9C220-47D8-4645-AE14-63AEBAAB152B}" type="presParOf" srcId="{2CF760AE-909E-4C74-BF7C-4E5D0435F895}" destId="{C8BFE931-952E-4899-A3AD-05CD888CCDAA}" srcOrd="2" destOrd="0" presId="urn:diagrams.loki3.com/TabbedArc+Icon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88488E-52FF-44B3-AD9F-3A939DEA1169}">
      <dsp:nvSpPr>
        <dsp:cNvPr id="0" name=""/>
        <dsp:cNvSpPr/>
      </dsp:nvSpPr>
      <dsp:spPr>
        <a:xfrm rot="19200000">
          <a:off x="-925090" y="2373864"/>
          <a:ext cx="4265261" cy="1090714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22860" rIns="6858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b="1" kern="1200" dirty="0"/>
            <a:t>المحور الثاني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b="1" kern="1200" dirty="0"/>
            <a:t> الشريعة الإسلامية والتعاون الدولي في مواجهة الجرائم السيبرانية</a:t>
          </a:r>
        </a:p>
      </dsp:txBody>
      <dsp:txXfrm>
        <a:off x="-854734" y="2420880"/>
        <a:ext cx="4158773" cy="1037470"/>
      </dsp:txXfrm>
    </dsp:sp>
    <dsp:sp modelId="{ACA1BF79-DCE2-4AA7-B9C1-231CFD57E8A9}">
      <dsp:nvSpPr>
        <dsp:cNvPr id="0" name=""/>
        <dsp:cNvSpPr/>
      </dsp:nvSpPr>
      <dsp:spPr>
        <a:xfrm>
          <a:off x="2708454" y="1033582"/>
          <a:ext cx="2305260" cy="665912"/>
        </a:xfrm>
        <a:prstGeom prst="round2Same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22860" rIns="6858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b="1" kern="1200" dirty="0"/>
            <a:t>محاور المحاضرة</a:t>
          </a:r>
        </a:p>
      </dsp:txBody>
      <dsp:txXfrm>
        <a:off x="2740961" y="1066089"/>
        <a:ext cx="2240246" cy="633405"/>
      </dsp:txXfrm>
    </dsp:sp>
    <dsp:sp modelId="{C8BFE931-952E-4899-A3AD-05CD888CCDAA}">
      <dsp:nvSpPr>
        <dsp:cNvPr id="0" name=""/>
        <dsp:cNvSpPr/>
      </dsp:nvSpPr>
      <dsp:spPr>
        <a:xfrm rot="2400000">
          <a:off x="4400426" y="2000803"/>
          <a:ext cx="4054445" cy="1162114"/>
        </a:xfrm>
        <a:prstGeom prst="round2Same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22860" rIns="6858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b="1" kern="1200" dirty="0"/>
            <a:t>المحور الأول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b="1" kern="1200" dirty="0"/>
            <a:t>المسئولية الجنائية للوسطاء في الجريمة السيبرانية </a:t>
          </a:r>
          <a:endParaRPr lang="en-US" sz="1800" b="1" kern="1200" dirty="0"/>
        </a:p>
      </dsp:txBody>
      <dsp:txXfrm>
        <a:off x="4438923" y="2050897"/>
        <a:ext cx="3940985" cy="11053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55DE94B-A71E-4286-A016-5F616DC1022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370E8D-9D1C-46DA-BF70-4FECFFC1FE7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B8DA7E-F5AF-474F-9D81-697C9706217C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BB035E-795F-47E9-B423-E59C8BBF8C3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90C9B5-F486-4D02-85C5-EF6B613EA16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59E168-CC1F-42B0-9B29-A593EA3007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3042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06499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2946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0010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8864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82591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48592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49871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92920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73701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2155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70171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90380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74825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74992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673145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41484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99322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41329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61331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52386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03434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13001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13882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025612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939867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742269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21554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619373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023463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472922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121358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469220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5694817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010174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065286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612933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05211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716569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532614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883927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960526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165517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0956711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564221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791770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168924-ADC5-8347-74C8-282E4CE5FB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CAED0C-14AE-3EFF-8C46-86E0280F06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B35723-7778-BD27-B23B-9FAD066FCD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7DCC2A-3F50-D8C6-1D23-795FC50BF5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747644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6577197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9682554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4384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492780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256700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0957701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3626681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526861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843307-E942-5901-86D3-51604BE8AA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EEE781-1DD7-BEF3-C8E6-45E092B258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78F462-BE08-45DB-A89F-087E18CDBE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930DE2-B77F-738D-D2BC-58669ED456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47314009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4113817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9817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2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883306" y="6139619"/>
            <a:ext cx="425388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5EF545D8-9539-418A-92C3-1C4A1C588F0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0750" y="0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36F0ADC-2E81-4C54-B9FE-7CDA0DEDB2CB}"/>
              </a:ext>
            </a:extLst>
          </p:cNvPr>
          <p:cNvSpPr/>
          <p:nvPr userDrawn="1"/>
        </p:nvSpPr>
        <p:spPr>
          <a:xfrm>
            <a:off x="2269797" y="501635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2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5EF545D8-9539-418A-92C3-1C4A1C588F0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0750" y="0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36F0ADC-2E81-4C54-B9FE-7CDA0DEDB2CB}"/>
              </a:ext>
            </a:extLst>
          </p:cNvPr>
          <p:cNvSpPr/>
          <p:nvPr userDrawn="1"/>
        </p:nvSpPr>
        <p:spPr>
          <a:xfrm>
            <a:off x="2269797" y="501635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8996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8460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9688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6451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8489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7450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9483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4318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12962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54712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526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60421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03864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703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notesSlide" Target="../notesSlides/notesSlide4.xml"/><Relationship Id="rId7" Type="http://schemas.openxmlformats.org/officeDocument/2006/relationships/diagramQuickStyle" Target="../diagrams/quickStyl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6.png"/><Relationship Id="rId9" Type="http://schemas.microsoft.com/office/2007/relationships/diagramDrawing" Target="../diagrams/drawin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17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5" Type="http://schemas.openxmlformats.org/officeDocument/2006/relationships/image" Target="../media/image18.png"/><Relationship Id="rId4" Type="http://schemas.openxmlformats.org/officeDocument/2006/relationships/image" Target="../media/image17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5" Type="http://schemas.openxmlformats.org/officeDocument/2006/relationships/image" Target="../media/image19.png"/><Relationship Id="rId4" Type="http://schemas.openxmlformats.org/officeDocument/2006/relationships/image" Target="../media/image1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4" Type="http://schemas.openxmlformats.org/officeDocument/2006/relationships/image" Target="../media/image14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4" Type="http://schemas.openxmlformats.org/officeDocument/2006/relationships/image" Target="../media/image14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4" Type="http://schemas.openxmlformats.org/officeDocument/2006/relationships/image" Target="../media/image14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5" Type="http://schemas.openxmlformats.org/officeDocument/2006/relationships/image" Target="../media/image11.gif"/><Relationship Id="rId4" Type="http://schemas.openxmlformats.org/officeDocument/2006/relationships/image" Target="../media/image1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4" Type="http://schemas.openxmlformats.org/officeDocument/2006/relationships/image" Target="../media/image8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20.png"/><Relationship Id="rId2" Type="http://schemas.microsoft.com/office/2007/relationships/media" Target="../media/media1.m4a"/><Relationship Id="rId1" Type="http://schemas.openxmlformats.org/officeDocument/2006/relationships/tags" Target="../tags/tag20.xml"/><Relationship Id="rId6" Type="http://schemas.openxmlformats.org/officeDocument/2006/relationships/image" Target="../media/image8.gif"/><Relationship Id="rId5" Type="http://schemas.openxmlformats.org/officeDocument/2006/relationships/notesSlide" Target="../notesSlides/notesSlide29.xml"/><Relationship Id="rId4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4" Type="http://schemas.openxmlformats.org/officeDocument/2006/relationships/image" Target="../media/image21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4" Type="http://schemas.openxmlformats.org/officeDocument/2006/relationships/image" Target="../media/image21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4" Type="http://schemas.openxmlformats.org/officeDocument/2006/relationships/image" Target="../media/image21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4" Type="http://schemas.openxmlformats.org/officeDocument/2006/relationships/image" Target="../media/image22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4" Type="http://schemas.openxmlformats.org/officeDocument/2006/relationships/image" Target="../media/image2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4" Type="http://schemas.openxmlformats.org/officeDocument/2006/relationships/image" Target="../media/image22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8.xml"/><Relationship Id="rId4" Type="http://schemas.openxmlformats.org/officeDocument/2006/relationships/image" Target="../media/image22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9.xml"/><Relationship Id="rId4" Type="http://schemas.openxmlformats.org/officeDocument/2006/relationships/image" Target="../media/image2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0.xml"/><Relationship Id="rId4" Type="http://schemas.openxmlformats.org/officeDocument/2006/relationships/image" Target="../media/image2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.xml"/><Relationship Id="rId4" Type="http://schemas.openxmlformats.org/officeDocument/2006/relationships/image" Target="../media/image23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2.xml"/><Relationship Id="rId4" Type="http://schemas.openxmlformats.org/officeDocument/2006/relationships/image" Target="../media/image23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Relationship Id="rId4" Type="http://schemas.openxmlformats.org/officeDocument/2006/relationships/image" Target="../media/image23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4.xml"/><Relationship Id="rId4" Type="http://schemas.openxmlformats.org/officeDocument/2006/relationships/image" Target="../media/image23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5.xml"/><Relationship Id="rId4" Type="http://schemas.openxmlformats.org/officeDocument/2006/relationships/image" Target="../media/image24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6.xml"/><Relationship Id="rId4" Type="http://schemas.openxmlformats.org/officeDocument/2006/relationships/image" Target="../media/image24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7.xml"/><Relationship Id="rId4" Type="http://schemas.openxmlformats.org/officeDocument/2006/relationships/image" Target="../media/image24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8.xml"/><Relationship Id="rId4" Type="http://schemas.openxmlformats.org/officeDocument/2006/relationships/image" Target="../media/image24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9.xml"/><Relationship Id="rId4" Type="http://schemas.openxmlformats.org/officeDocument/2006/relationships/image" Target="../media/image25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0.xml"/><Relationship Id="rId4" Type="http://schemas.openxmlformats.org/officeDocument/2006/relationships/image" Target="../media/image25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1.xml"/><Relationship Id="rId4" Type="http://schemas.openxmlformats.org/officeDocument/2006/relationships/image" Target="../media/image25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2.xml"/><Relationship Id="rId4" Type="http://schemas.openxmlformats.org/officeDocument/2006/relationships/image" Target="../media/image25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20.png"/><Relationship Id="rId2" Type="http://schemas.microsoft.com/office/2007/relationships/media" Target="../media/media2.m4a"/><Relationship Id="rId1" Type="http://schemas.openxmlformats.org/officeDocument/2006/relationships/tags" Target="../tags/tag43.xml"/><Relationship Id="rId6" Type="http://schemas.openxmlformats.org/officeDocument/2006/relationships/image" Target="../media/image5.gif"/><Relationship Id="rId5" Type="http://schemas.openxmlformats.org/officeDocument/2006/relationships/notesSlide" Target="../notesSlides/notesSlide52.xml"/><Relationship Id="rId4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3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4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hyperlink" Target="https://espesl.journals.ekb.eg.pdf/" TargetMode="External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16/j.jeconc.2023.100034" TargetMode="External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doi.org/10.1057/s41599-023-01560-x" TargetMode="External"/><Relationship Id="rId4" Type="http://schemas.openxmlformats.org/officeDocument/2006/relationships/hyperlink" Target="https://doi.org/10.3390/forensicsci2020028" TargetMode="Externa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hyperlink" Target="https://blog.cloudflare.com/fr-fr/magic-transit-fr-fr" TargetMode="External"/><Relationship Id="rId13" Type="http://schemas.openxmlformats.org/officeDocument/2006/relationships/hyperlink" Target="https://fr.equinix.ch/products/data-center-services/colocation" TargetMode="External"/><Relationship Id="rId18" Type="http://schemas.openxmlformats.org/officeDocument/2006/relationships/hyperlink" Target="https://siecledigital.fr/2023/10/04/cooperation-internationale-cle-de-voute-pour-affronter-cybermenaces/" TargetMode="External"/><Relationship Id="rId3" Type="http://schemas.openxmlformats.org/officeDocument/2006/relationships/notesSlide" Target="../notesSlides/notesSlide57.xml"/><Relationship Id="rId21" Type="http://schemas.openxmlformats.org/officeDocument/2006/relationships/hyperlink" Target="https://www.pinterest.com/pin/687995280571275766/" TargetMode="External"/><Relationship Id="rId7" Type="http://schemas.openxmlformats.org/officeDocument/2006/relationships/hyperlink" Target="https://tenor.com/view/hacking-gif-20202201" TargetMode="External"/><Relationship Id="rId12" Type="http://schemas.openxmlformats.org/officeDocument/2006/relationships/hyperlink" Target="https://softflow.ca/fr/services/" TargetMode="External"/><Relationship Id="rId17" Type="http://schemas.openxmlformats.org/officeDocument/2006/relationships/hyperlink" Target="https://www.cimtl.org/cyberattaque-wannacry-securite-internationale-et-cooperation-internationale-les-nouveaux-enjeux-de-la-generation-2-0/" TargetMode="External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gifer.com/en/72uZ#google_vignette" TargetMode="External"/><Relationship Id="rId20" Type="http://schemas.openxmlformats.org/officeDocument/2006/relationships/hyperlink" Target="https://www.coe.int/fr/web/cybercrime/webinars" TargetMode="External"/><Relationship Id="rId1" Type="http://schemas.openxmlformats.org/officeDocument/2006/relationships/tags" Target="../tags/tag45.xml"/><Relationship Id="rId6" Type="http://schemas.openxmlformats.org/officeDocument/2006/relationships/hyperlink" Target="https://blog.avast.com/who-and-what-are-cybercriminals-avast" TargetMode="External"/><Relationship Id="rId11" Type="http://schemas.openxmlformats.org/officeDocument/2006/relationships/hyperlink" Target="https://sospc.name/choisir-fournisseur-dacces-a-internet-fai-thierry/" TargetMode="External"/><Relationship Id="rId5" Type="http://schemas.openxmlformats.org/officeDocument/2006/relationships/hyperlink" Target="https://www.linkedin.com/pulse/scattered-spider-profiling-financially-motivated-group-kotha-xujrc/" TargetMode="External"/><Relationship Id="rId15" Type="http://schemas.openxmlformats.org/officeDocument/2006/relationships/hyperlink" Target="https://www.azinformatique.ch/" TargetMode="External"/><Relationship Id="rId10" Type="http://schemas.openxmlformats.org/officeDocument/2006/relationships/hyperlink" Target="https://www.immo974.com/fournisseurs-dacces-a-reunion.html" TargetMode="External"/><Relationship Id="rId19" Type="http://schemas.openxmlformats.org/officeDocument/2006/relationships/hyperlink" Target="https://www.zdnet.fr/actualites/comment-l-interieur-se-reorganise-pour-mieux-lutter-contre-la-cybercriminalite-39962634.htm" TargetMode="External"/><Relationship Id="rId4" Type="http://schemas.openxmlformats.org/officeDocument/2006/relationships/hyperlink" Target="http://www.indianmediacouncil.in/" TargetMode="External"/><Relationship Id="rId9" Type="http://schemas.openxmlformats.org/officeDocument/2006/relationships/hyperlink" Target="https://www.stor.fr/top-9-des-raisons-dexternaliser-ses-donnees-dans-le-cloud-a-la-reunion/" TargetMode="External"/><Relationship Id="rId14" Type="http://schemas.openxmlformats.org/officeDocument/2006/relationships/hyperlink" Target="https://www.blogdumoderateur.com/chiffres-reseaux-sociaux/" TargetMode="Externa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6.xml"/><Relationship Id="rId4" Type="http://schemas.openxmlformats.org/officeDocument/2006/relationships/image" Target="../media/image26.gi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-1166696" y="-129531"/>
            <a:ext cx="8034221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160713" y="3065929"/>
            <a:ext cx="47713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1600" b="1" dirty="0">
                <a:latin typeface="Alexandria" pitchFamily="2" charset="-78"/>
                <a:cs typeface="Alexandria" pitchFamily="2" charset="-78"/>
              </a:rPr>
              <a:t>د. أسماء رويعي</a:t>
            </a:r>
            <a:endParaRPr lang="en-US" sz="1600" b="1" dirty="0">
              <a:latin typeface="Alexandria" pitchFamily="2" charset="-78"/>
              <a:cs typeface="Alexandria" pitchFamily="2" charset="-78"/>
            </a:endParaRPr>
          </a:p>
          <a:p>
            <a:pPr algn="ctr"/>
            <a:endParaRPr lang="en-US" sz="1600" b="1" dirty="0">
              <a:latin typeface="Alexandria" pitchFamily="2" charset="-78"/>
              <a:cs typeface="Alexandria" pitchFamily="2" charset="-78"/>
            </a:endParaRPr>
          </a:p>
          <a:p>
            <a:pPr algn="ctr"/>
            <a:r>
              <a:rPr lang="ar-EG" sz="1600" dirty="0">
                <a:latin typeface="Alexandria" pitchFamily="2" charset="-78"/>
                <a:cs typeface="Alexandria" pitchFamily="2" charset="-78"/>
              </a:rPr>
              <a:t>المشرفة علي قسم ماجستير القانون الرقمي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442057" y="2103734"/>
            <a:ext cx="43538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rgbClr val="00B0F0"/>
                </a:solidFill>
                <a:latin typeface="Alexandria ExtraBold" pitchFamily="2" charset="-78"/>
                <a:cs typeface="Alexandria ExtraBold" pitchFamily="2" charset="-78"/>
              </a:rPr>
              <a:t>مقرر الجرائم السيبرانية</a:t>
            </a:r>
            <a:endParaRPr lang="en-US" sz="2800" b="1" dirty="0">
              <a:solidFill>
                <a:srgbClr val="00B0F0"/>
              </a:solidFill>
              <a:latin typeface="Alexandria ExtraBold" pitchFamily="2" charset="-78"/>
              <a:cs typeface="Alexandria ExtraBold" pitchFamily="2" charset="-78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6096000" y="5387241"/>
            <a:ext cx="6009989" cy="83099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000" b="1" dirty="0">
                <a:solidFill>
                  <a:schemeClr val="bg1"/>
                </a:solidFill>
              </a:rPr>
              <a:t>المسئولية الجنائية للوسطاء والتعاون الدولي والشريعة الإسلامية في مواجهة الجرائم السيبرانية</a:t>
            </a:r>
            <a:endParaRPr lang="en-US" sz="20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113059" y="4251656"/>
            <a:ext cx="31091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+mj-lt"/>
                <a:cs typeface="Times New Roman" panose="02020603050405020304" pitchFamily="18" charset="0"/>
              </a:rPr>
              <a:t>LAW616</a:t>
            </a:r>
            <a:endParaRPr lang="ar-EG" sz="2000" dirty="0">
              <a:latin typeface="+mj-lt"/>
              <a:cs typeface="Times New Roman" panose="02020603050405020304" pitchFamily="18" charset="0"/>
            </a:endParaRPr>
          </a:p>
          <a:p>
            <a:pPr algn="ctr"/>
            <a:endParaRPr lang="ar-EG" sz="2000" dirty="0">
              <a:latin typeface="+mj-lt"/>
              <a:cs typeface="Times New Roman" panose="02020603050405020304" pitchFamily="18" charset="0"/>
            </a:endParaRPr>
          </a:p>
          <a:p>
            <a:pPr algn="ctr"/>
            <a:r>
              <a:rPr lang="ar-EG" sz="2000" dirty="0">
                <a:latin typeface="Alexandria" pitchFamily="2" charset="-78"/>
                <a:cs typeface="Alexandria" pitchFamily="2" charset="-78"/>
              </a:rPr>
              <a:t>المحاضرة العاشرة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8643334" y="209848"/>
            <a:ext cx="3050278" cy="1379622"/>
          </a:xfrm>
          <a:prstGeom prst="rect">
            <a:avLst/>
          </a:prstGeom>
        </p:spPr>
      </p:pic>
      <p:pic>
        <p:nvPicPr>
          <p:cNvPr id="11" name="Picture 2" descr="Cybercrime has cost organisations and individuals over $ 4 billion in 2020  - IT Security Guru">
            <a:extLst>
              <a:ext uri="{FF2B5EF4-FFF2-40B4-BE49-F238E27FC236}">
                <a16:creationId xmlns:a16="http://schemas.microsoft.com/office/drawing/2014/main" id="{69EE8B08-3F78-49A0-9E23-A142F622DC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9221" y="114300"/>
            <a:ext cx="7823422" cy="69723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" name="Picture 9" descr="Electric Webcam Overlays! | DiablosCrusade | Frame by frame animation,  Overlays, Dont touch my phone wallpapers">
            <a:extLst>
              <a:ext uri="{FF2B5EF4-FFF2-40B4-BE49-F238E27FC236}">
                <a16:creationId xmlns:a16="http://schemas.microsoft.com/office/drawing/2014/main" id="{478D900F-57AD-413D-A0BA-0FF3F51F01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3575" y="1485900"/>
            <a:ext cx="8824386" cy="3886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3925940" y="2800905"/>
            <a:ext cx="5319655" cy="1256184"/>
          </a:xfrm>
          <a:prstGeom prst="ellipse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</a:rPr>
              <a:t> </a:t>
            </a:r>
            <a:endParaRPr lang="ar-EG" sz="2400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ربط المحاضرات السابقة</a:t>
            </a:r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بالمحاضرة الحالية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+mn-ea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71046217"/>
      </p:ext>
    </p:extLst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8194" name="Picture 2" descr="Scattered Spider: Profiling a Financially Motivated Cybercriminal Group">
            <a:extLst>
              <a:ext uri="{FF2B5EF4-FFF2-40B4-BE49-F238E27FC236}">
                <a16:creationId xmlns:a16="http://schemas.microsoft.com/office/drawing/2014/main" id="{E9058C11-18AB-4856-9FEA-BA393E68C0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5549" y="1363251"/>
            <a:ext cx="9083040" cy="41314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4070796" y="1524000"/>
            <a:ext cx="4619513" cy="787699"/>
          </a:xfrm>
          <a:prstGeom prst="ellipse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4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تمهيد وتقسيم :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98636937"/>
      </p:ext>
    </p:extLst>
  </p:cSld>
  <p:clrMapOvr>
    <a:masterClrMapping/>
  </p:clrMapOvr>
  <p:transition spd="slow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2850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en-US" kern="0" dirty="0">
              <a:solidFill>
                <a:sysClr val="windowText" lastClr="000000"/>
              </a:solidFill>
            </a:endParaRPr>
          </a:p>
        </p:txBody>
      </p:sp>
      <p:pic>
        <p:nvPicPr>
          <p:cNvPr id="11" name="Picture 2" descr="Scattered Spider: Profiling a Financially Motivated Cybercriminal Group">
            <a:extLst>
              <a:ext uri="{FF2B5EF4-FFF2-40B4-BE49-F238E27FC236}">
                <a16:creationId xmlns:a16="http://schemas.microsoft.com/office/drawing/2014/main" id="{D89E2E3D-A47A-4303-B326-0D4F76D544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5549" y="1306562"/>
            <a:ext cx="9083040" cy="41314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8C13E9ED-0A5C-40DE-A7A1-56BB9FE447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17369987"/>
              </p:ext>
            </p:extLst>
          </p:nvPr>
        </p:nvGraphicFramePr>
        <p:xfrm>
          <a:off x="2788024" y="952843"/>
          <a:ext cx="7529782" cy="4461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2" name="Arrow: Down 1">
            <a:extLst>
              <a:ext uri="{FF2B5EF4-FFF2-40B4-BE49-F238E27FC236}">
                <a16:creationId xmlns:a16="http://schemas.microsoft.com/office/drawing/2014/main" id="{6C022DFA-CD2F-49B3-AAFD-82A30BF7287D}"/>
              </a:ext>
            </a:extLst>
          </p:cNvPr>
          <p:cNvSpPr/>
          <p:nvPr/>
        </p:nvSpPr>
        <p:spPr>
          <a:xfrm>
            <a:off x="8005482" y="2877671"/>
            <a:ext cx="45719" cy="457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90845274"/>
      </p:ext>
    </p:extLst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Who And What Are Cybercriminals? | Avast">
            <a:extLst>
              <a:ext uri="{FF2B5EF4-FFF2-40B4-BE49-F238E27FC236}">
                <a16:creationId xmlns:a16="http://schemas.microsoft.com/office/drawing/2014/main" id="{A66BAF85-D0F8-444A-A4C8-4289A50852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680" y="1460792"/>
            <a:ext cx="9083040" cy="40662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ounded Rectangle 5">
            <a:extLst>
              <a:ext uri="{FF2B5EF4-FFF2-40B4-BE49-F238E27FC236}">
                <a16:creationId xmlns:a16="http://schemas.microsoft.com/office/drawing/2014/main" id="{34141C60-7ED5-444A-955C-7D0F81403266}"/>
              </a:ext>
            </a:extLst>
          </p:cNvPr>
          <p:cNvSpPr/>
          <p:nvPr/>
        </p:nvSpPr>
        <p:spPr>
          <a:xfrm>
            <a:off x="7327567" y="1718711"/>
            <a:ext cx="3319304" cy="420981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ar-EG" sz="2800" b="1" dirty="0">
                <a:solidFill>
                  <a:schemeClr val="bg1"/>
                </a:solidFill>
                <a:latin typeface="Cascadia Code" panose="020B0609020000020004" pitchFamily="49" charset="0"/>
                <a:ea typeface="Cascadia Code" panose="020B0609020000020004" pitchFamily="49" charset="0"/>
              </a:rPr>
              <a:t>عناصر المحاضرة :</a:t>
            </a:r>
            <a:r>
              <a:rPr lang="en-US" sz="2800" b="1" dirty="0">
                <a:solidFill>
                  <a:schemeClr val="bg1"/>
                </a:solidFill>
                <a:latin typeface="Cascadia Code" panose="020B0609020000020004" pitchFamily="49" charset="0"/>
                <a:ea typeface="Cascadia Code" panose="020B0609020000020004" pitchFamily="49" charset="0"/>
              </a:rPr>
              <a:t> </a:t>
            </a:r>
            <a:r>
              <a:rPr lang="ar-EG" sz="2800" b="1" dirty="0">
                <a:solidFill>
                  <a:schemeClr val="bg1"/>
                </a:solidFill>
                <a:latin typeface="Cascadia Code" panose="020B0609020000020004" pitchFamily="49" charset="0"/>
                <a:ea typeface="Cascadia Code" panose="020B0609020000020004" pitchFamily="49" charset="0"/>
              </a:rPr>
              <a:t> </a:t>
            </a:r>
          </a:p>
        </p:txBody>
      </p:sp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1351280" y="3755534"/>
            <a:ext cx="7635939" cy="2799671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000" b="1" dirty="0">
                <a:solidFill>
                  <a:srgbClr val="FF0000"/>
                </a:solidFill>
              </a:rPr>
              <a:t>المحور الأول:</a:t>
            </a:r>
            <a:r>
              <a:rPr lang="ar-SA" sz="2000" b="1" dirty="0">
                <a:solidFill>
                  <a:srgbClr val="FF0000"/>
                </a:solidFill>
                <a:ea typeface="Times New Roman" panose="02020603050405020304" pitchFamily="18" charset="0"/>
              </a:rPr>
              <a:t>المسئولية الجنائية للوسطاء في خدمات الإنترنت :</a:t>
            </a:r>
            <a:endParaRPr lang="en-US" sz="2000" dirty="0">
              <a:solidFill>
                <a:srgbClr val="FF0000"/>
              </a:solidFill>
              <a:ea typeface="Times New Roman" panose="02020603050405020304" pitchFamily="18" charset="0"/>
            </a:endParaRPr>
          </a:p>
          <a:p>
            <a:pPr algn="just" rtl="1"/>
            <a:r>
              <a:rPr lang="ar-SA" sz="2000" b="1" dirty="0">
                <a:solidFill>
                  <a:srgbClr val="080800"/>
                </a:solidFill>
                <a:ea typeface="Times New Roman" panose="02020603050405020304" pitchFamily="18" charset="0"/>
              </a:rPr>
              <a:t>        أولاً: تعريف وسطاء الانترنت:</a:t>
            </a:r>
            <a:endParaRPr lang="en-US" sz="2000" dirty="0">
              <a:ea typeface="Times New Roman" panose="02020603050405020304" pitchFamily="18" charset="0"/>
            </a:endParaRPr>
          </a:p>
          <a:p>
            <a:pPr algn="r" rtl="1"/>
            <a:r>
              <a:rPr lang="ar-SA" sz="2000" b="1" dirty="0">
                <a:solidFill>
                  <a:srgbClr val="080800"/>
                </a:solidFill>
                <a:ea typeface="Times New Roman" panose="02020603050405020304" pitchFamily="18" charset="0"/>
              </a:rPr>
              <a:t>        ثا</a:t>
            </a:r>
            <a:r>
              <a:rPr lang="ar-EG" sz="2000" b="1" dirty="0">
                <a:solidFill>
                  <a:srgbClr val="080800"/>
                </a:solidFill>
                <a:ea typeface="Times New Roman" panose="02020603050405020304" pitchFamily="18" charset="0"/>
              </a:rPr>
              <a:t>ني</a:t>
            </a:r>
            <a:r>
              <a:rPr lang="ar-SA" sz="2000" b="1" dirty="0">
                <a:solidFill>
                  <a:srgbClr val="080800"/>
                </a:solidFill>
                <a:ea typeface="Times New Roman" panose="02020603050405020304" pitchFamily="18" charset="0"/>
              </a:rPr>
              <a:t>اً: أنواع وسطاء الإنترنت حسب التصنيف الوظيفي:</a:t>
            </a:r>
            <a:endParaRPr lang="en-US" sz="2000" dirty="0">
              <a:ea typeface="Times New Roman" panose="02020603050405020304" pitchFamily="18" charset="0"/>
            </a:endParaRPr>
          </a:p>
          <a:p>
            <a:pPr algn="just" rtl="1"/>
            <a:r>
              <a:rPr lang="ar-SA" sz="2000" b="1" dirty="0">
                <a:solidFill>
                  <a:srgbClr val="080800"/>
                </a:solidFill>
                <a:ea typeface="Times New Roman" panose="02020603050405020304" pitchFamily="18" charset="0"/>
              </a:rPr>
              <a:t>        ثالثا: حالات اعفاء وسطاء الإنترنت من المسئولية:</a:t>
            </a:r>
            <a:endParaRPr lang="en-US" sz="2000" dirty="0">
              <a:ea typeface="Times New Roman" panose="02020603050405020304" pitchFamily="18" charset="0"/>
            </a:endParaRPr>
          </a:p>
          <a:p>
            <a:pPr algn="just" rtl="1"/>
            <a:r>
              <a:rPr lang="ar-SA" sz="2000" b="1" dirty="0">
                <a:solidFill>
                  <a:srgbClr val="080800"/>
                </a:solidFill>
                <a:ea typeface="Times New Roman" panose="02020603050405020304" pitchFamily="18" charset="0"/>
              </a:rPr>
              <a:t>        رابعا: مسئولية وسطاء الإنترنت عن المحتوي الإلكتروني:</a:t>
            </a:r>
            <a:endParaRPr lang="en-US" sz="2000" dirty="0">
              <a:ea typeface="Times New Roman" panose="02020603050405020304" pitchFamily="18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dirty="0">
                <a:solidFill>
                  <a:srgbClr val="080800"/>
                </a:solidFill>
                <a:ea typeface="Times New Roman" panose="02020603050405020304" pitchFamily="18" charset="0"/>
              </a:rPr>
              <a:t>المسئولية الجنائية لمقدم خدمة الحوسبة السحابية.</a:t>
            </a:r>
            <a:endParaRPr lang="en-US" sz="2000" dirty="0">
              <a:ea typeface="Times New Roman" panose="02020603050405020304" pitchFamily="18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dirty="0">
                <a:solidFill>
                  <a:srgbClr val="080800"/>
                </a:solidFill>
                <a:ea typeface="Times New Roman" panose="02020603050405020304" pitchFamily="18" charset="0"/>
              </a:rPr>
              <a:t> المسئولية الجنائية لمقدم خدمة الاستضافة.</a:t>
            </a:r>
            <a:endParaRPr lang="en-US" sz="2000" dirty="0">
              <a:ea typeface="Times New Roman" panose="02020603050405020304" pitchFamily="18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dirty="0">
                <a:solidFill>
                  <a:srgbClr val="080800"/>
                </a:solidFill>
                <a:ea typeface="Times New Roman" panose="02020603050405020304" pitchFamily="18" charset="0"/>
              </a:rPr>
              <a:t>المسئولية الجنائية لمقدم خدمة الاتصال بالإنترنت.</a:t>
            </a:r>
            <a:endParaRPr lang="en-US" sz="2000" dirty="0"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60491154"/>
      </p:ext>
    </p:extLst>
  </p:cSld>
  <p:clrMapOvr>
    <a:masterClrMapping/>
  </p:clrMapOvr>
  <p:transition spd="slow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741516" y="1285189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9" name="Rounded Rectangle 5">
            <a:extLst>
              <a:ext uri="{FF2B5EF4-FFF2-40B4-BE49-F238E27FC236}">
                <a16:creationId xmlns:a16="http://schemas.microsoft.com/office/drawing/2014/main" id="{34141C60-7ED5-444A-955C-7D0F81403266}"/>
              </a:ext>
            </a:extLst>
          </p:cNvPr>
          <p:cNvSpPr/>
          <p:nvPr/>
        </p:nvSpPr>
        <p:spPr>
          <a:xfrm>
            <a:off x="8345057" y="2544672"/>
            <a:ext cx="2343037" cy="1181100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ar-EG" sz="2800" b="1" dirty="0">
                <a:solidFill>
                  <a:schemeClr val="bg1"/>
                </a:solidFill>
                <a:latin typeface="Cascadia Code" panose="020B0609020000020004" pitchFamily="49" charset="0"/>
                <a:ea typeface="Cascadia Code" panose="020B0609020000020004" pitchFamily="49" charset="0"/>
                <a:cs typeface="Cascadia Code" panose="020B0609020000020004" pitchFamily="49" charset="0"/>
              </a:rPr>
              <a:t>عناصر المحاضرة</a:t>
            </a:r>
          </a:p>
        </p:txBody>
      </p:sp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1418393" y="4038858"/>
            <a:ext cx="6780494" cy="2666742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EG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المحور الثاني : موقف </a:t>
            </a:r>
            <a:r>
              <a:rPr lang="ar-SA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الشريعة الإسلامية والتعاون الدولي في مواجهة الجرائم السيبرانية:</a:t>
            </a:r>
            <a:endParaRPr lang="ar-EG" sz="20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SA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أولا : </a:t>
            </a:r>
            <a:r>
              <a:rPr lang="ar-EG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موقف الشريعة الإسلامية في مواجهة الجرائم السيبرانية: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SA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أهمية التعاون الدولي لمكافحة الجرائم السيبرانية: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SA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ثالثاً: أنواع التعاون الدولي: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التعاون الدولي غير الرسمي:</a:t>
            </a:r>
            <a:endParaRPr lang="en-US" sz="160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التعاون الدولي الرسمي:</a:t>
            </a:r>
            <a:endParaRPr lang="en-US" sz="1600" dirty="0"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7" name="Picture 6" descr="Hacking GIF - Hacking - Discover &amp; Share GIFs">
            <a:extLst>
              <a:ext uri="{FF2B5EF4-FFF2-40B4-BE49-F238E27FC236}">
                <a16:creationId xmlns:a16="http://schemas.microsoft.com/office/drawing/2014/main" id="{4C775BBC-5B89-4379-A282-756D309DC94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760" y="1031706"/>
            <a:ext cx="6578125" cy="24636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69059114"/>
      </p:ext>
    </p:extLst>
  </p:cSld>
  <p:clrMapOvr>
    <a:masterClrMapping/>
  </p:clrMapOvr>
  <p:transition spd="slow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9" name="Rounded Rectangle 5">
            <a:extLst>
              <a:ext uri="{FF2B5EF4-FFF2-40B4-BE49-F238E27FC236}">
                <a16:creationId xmlns:a16="http://schemas.microsoft.com/office/drawing/2014/main" id="{34141C60-7ED5-444A-955C-7D0F81403266}"/>
              </a:ext>
            </a:extLst>
          </p:cNvPr>
          <p:cNvSpPr/>
          <p:nvPr/>
        </p:nvSpPr>
        <p:spPr>
          <a:xfrm>
            <a:off x="8525861" y="2884168"/>
            <a:ext cx="2159398" cy="1181100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ar-EG" sz="2800" b="1" dirty="0">
                <a:solidFill>
                  <a:srgbClr val="FFFFFF"/>
                </a:solidFill>
                <a:latin typeface="Cascadia Code" panose="020B0609020000020004" pitchFamily="49" charset="0"/>
                <a:ea typeface="Cascadia Code" panose="020B0609020000020004" pitchFamily="49" charset="0"/>
              </a:rPr>
              <a:t>عناصر المحاضرة</a:t>
            </a:r>
          </a:p>
        </p:txBody>
      </p:sp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1919606" y="1765192"/>
            <a:ext cx="6514435" cy="3347929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SA" b="1" dirty="0">
                <a:solidFill>
                  <a:schemeClr val="tx1"/>
                </a:solidFill>
                <a:ea typeface="Times New Roman" panose="02020603050405020304" pitchFamily="18" charset="0"/>
              </a:rPr>
              <a:t>رابعا: جهود منظمة الأمم المتحدة في مواجهة الجرائم السيبرانية:</a:t>
            </a:r>
            <a:endParaRPr lang="en-US" dirty="0">
              <a:solidFill>
                <a:schemeClr val="tx1"/>
              </a:solidFill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dirty="0">
                <a:solidFill>
                  <a:srgbClr val="080800"/>
                </a:solidFill>
                <a:ea typeface="Times New Roman" panose="02020603050405020304" pitchFamily="18" charset="0"/>
              </a:rPr>
              <a:t>وثائق الجمعية العامة للأمم المتحدة بشأن الجرائم السيبرانية:</a:t>
            </a:r>
            <a:endParaRPr lang="en-US" dirty="0"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dirty="0">
                <a:solidFill>
                  <a:srgbClr val="080800"/>
                </a:solidFill>
                <a:ea typeface="Times New Roman" panose="02020603050405020304" pitchFamily="18" charset="0"/>
              </a:rPr>
              <a:t>قرارات المجلس الاقتصادي والاجتماعي:</a:t>
            </a:r>
            <a:endParaRPr lang="en-US" dirty="0"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dirty="0">
                <a:solidFill>
                  <a:srgbClr val="080800"/>
                </a:solidFill>
                <a:ea typeface="Times New Roman" panose="02020603050405020304" pitchFamily="18" charset="0"/>
              </a:rPr>
              <a:t>مؤتمر الأمم المتحدة الثامن لمنع الجريمةمعاملة السجناء ... هافانا ۱۹۹۰ بشأن الجرائم ذات الصلة بالكمبيوتر:</a:t>
            </a:r>
            <a:endParaRPr lang="en-US" dirty="0">
              <a:ea typeface="Times New Roman" panose="02020603050405020304" pitchFamily="18" charset="0"/>
            </a:endParaRPr>
          </a:p>
          <a:p>
            <a:pPr algn="r" rtl="1"/>
            <a:r>
              <a:rPr lang="ar-EG" dirty="0">
                <a:solidFill>
                  <a:srgbClr val="080800"/>
                </a:solidFill>
                <a:ea typeface="Calibri" panose="020F0502020204030204" pitchFamily="34" charset="0"/>
              </a:rPr>
              <a:t>4. </a:t>
            </a:r>
            <a:r>
              <a:rPr lang="ar-SA" dirty="0">
                <a:solidFill>
                  <a:srgbClr val="080800"/>
                </a:solidFill>
                <a:ea typeface="Calibri" panose="020F0502020204030204" pitchFamily="34" charset="0"/>
              </a:rPr>
              <a:t>إنشاء فريق من الخبراء الحكوميين المعنيين بالعمليات السيبرانية :</a:t>
            </a:r>
            <a:endParaRPr lang="en-US" dirty="0"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30521133"/>
      </p:ext>
    </p:extLst>
  </p:cSld>
  <p:clrMapOvr>
    <a:masterClrMapping/>
  </p:clrMapOvr>
  <p:transition spd="slow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9" name="Rounded Rectangle 5">
            <a:extLst>
              <a:ext uri="{FF2B5EF4-FFF2-40B4-BE49-F238E27FC236}">
                <a16:creationId xmlns:a16="http://schemas.microsoft.com/office/drawing/2014/main" id="{34141C60-7ED5-444A-955C-7D0F81403266}"/>
              </a:ext>
            </a:extLst>
          </p:cNvPr>
          <p:cNvSpPr/>
          <p:nvPr/>
        </p:nvSpPr>
        <p:spPr>
          <a:xfrm>
            <a:off x="8525861" y="2884168"/>
            <a:ext cx="2159398" cy="1181100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ar-EG" sz="2800" b="1" dirty="0">
                <a:solidFill>
                  <a:srgbClr val="FFFFFF"/>
                </a:solidFill>
                <a:latin typeface="Cascadia Code" panose="020B0609020000020004" pitchFamily="49" charset="0"/>
                <a:ea typeface="Cascadia Code" panose="020B0609020000020004" pitchFamily="49" charset="0"/>
                <a:cs typeface="Cascadia Code" panose="020B0609020000020004" pitchFamily="49" charset="0"/>
              </a:rPr>
              <a:t>عناصر المحاضرة</a:t>
            </a:r>
          </a:p>
        </p:txBody>
      </p:sp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1919606" y="1920239"/>
            <a:ext cx="6514435" cy="3347929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0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خامسا : الاتفاقيات الدولية فى مجال مكافحة الجرائم السيبرانية</a:t>
            </a:r>
            <a:r>
              <a:rPr lang="ar-SA" sz="2000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معاهدة بودابست لمكافحة جرائم الإنترنت :</a:t>
            </a:r>
            <a:endParaRPr lang="en-US" sz="200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توصيات المجلس الأوروبي :</a:t>
            </a:r>
            <a:endParaRPr lang="en-US" sz="200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just" rtl="1"/>
            <a:r>
              <a:rPr lang="ar-SA" sz="20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سادسا : جهود بعض المنظّمات العالمية المتخصصة والتحالفات الدولية: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الاتحاد الدولي للاتصالات 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المنظمة العالمية للملكية الفكرية 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منظمة حلف شمال الأطلسي: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8855665"/>
      </p:ext>
    </p:extLst>
  </p:cSld>
  <p:clrMapOvr>
    <a:masterClrMapping/>
  </p:clrMapOvr>
  <p:transition spd="slow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10" name="Picture 2" descr="Intermédiaires internet - Liberté d'expression">
            <a:extLst>
              <a:ext uri="{FF2B5EF4-FFF2-40B4-BE49-F238E27FC236}">
                <a16:creationId xmlns:a16="http://schemas.microsoft.com/office/drawing/2014/main" id="{43683FC1-E70B-4196-BD72-729FCE4F3A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1840" y="1412240"/>
            <a:ext cx="9052559" cy="40741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3158709" y="2250635"/>
            <a:ext cx="6776720" cy="1727005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المحور الأول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المسئولية الجنائية للوسطاء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في خدمات الإنترنت</a:t>
            </a: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52044718"/>
      </p:ext>
    </p:extLst>
  </p:cSld>
  <p:clrMapOvr>
    <a:masterClrMapping/>
  </p:clrMapOvr>
  <p:transition spd="slow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4686"/>
            <a:ext cx="4128422" cy="495046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68279" y="1329523"/>
            <a:ext cx="10255442" cy="438950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050" name="Picture 2" descr="Intermédiaires internet - Liberté d'expression">
            <a:extLst>
              <a:ext uri="{FF2B5EF4-FFF2-40B4-BE49-F238E27FC236}">
                <a16:creationId xmlns:a16="http://schemas.microsoft.com/office/drawing/2014/main" id="{0D474E9E-0A33-4BC7-A033-3ACDD2A17B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280" y="1473200"/>
            <a:ext cx="9977119" cy="42458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ounded Rectangle 12">
            <a:extLst>
              <a:ext uri="{FF2B5EF4-FFF2-40B4-BE49-F238E27FC236}">
                <a16:creationId xmlns:a16="http://schemas.microsoft.com/office/drawing/2014/main" id="{626C7965-EA88-4B39-8B2C-8CD9E4E111BC}"/>
              </a:ext>
            </a:extLst>
          </p:cNvPr>
          <p:cNvSpPr/>
          <p:nvPr/>
        </p:nvSpPr>
        <p:spPr>
          <a:xfrm>
            <a:off x="4338321" y="1696720"/>
            <a:ext cx="4058622" cy="543414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أولاً: تعريف وسطاء الانترنت: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1576827"/>
      </p:ext>
    </p:extLst>
  </p:cSld>
  <p:clrMapOvr>
    <a:masterClrMapping/>
  </p:clrMapOvr>
  <p:transition spd="slow"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4686"/>
            <a:ext cx="4128422" cy="495046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68279" y="1339683"/>
            <a:ext cx="10255442" cy="438950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10" name="Picture 2" descr="Intermédiaires internet - Liberté d'expression">
            <a:extLst>
              <a:ext uri="{FF2B5EF4-FFF2-40B4-BE49-F238E27FC236}">
                <a16:creationId xmlns:a16="http://schemas.microsoft.com/office/drawing/2014/main" id="{A0067E00-4B5D-4A36-945E-C1A343FCC4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280" y="1473200"/>
            <a:ext cx="9977119" cy="42458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ounded Rectangle 12">
            <a:extLst>
              <a:ext uri="{FF2B5EF4-FFF2-40B4-BE49-F238E27FC236}">
                <a16:creationId xmlns:a16="http://schemas.microsoft.com/office/drawing/2014/main" id="{626C7965-EA88-4B39-8B2C-8CD9E4E111BC}"/>
              </a:ext>
            </a:extLst>
          </p:cNvPr>
          <p:cNvSpPr/>
          <p:nvPr/>
        </p:nvSpPr>
        <p:spPr>
          <a:xfrm>
            <a:off x="2985856" y="3429000"/>
            <a:ext cx="6199965" cy="573893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SA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ثا</a:t>
            </a:r>
            <a:r>
              <a:rPr lang="ar-EG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ني</a:t>
            </a:r>
            <a:r>
              <a:rPr lang="ar-SA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اً: أنواع وسطاء الإنترنت حسب التصنيف الوظيفي: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631459"/>
      </p:ext>
    </p:extLst>
  </p:cSld>
  <p:clrMapOvr>
    <a:masterClrMapping/>
  </p:clrMapOvr>
  <p:transition spd="slow">
    <p:randomBar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4686"/>
            <a:ext cx="4128422" cy="495046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68279" y="1339683"/>
            <a:ext cx="10255442" cy="438950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4098" name="Picture 2" descr="Magic Transit rend votre réseau plus intelligent, meilleur, plus fort et  moins coûteux à exploiter">
            <a:extLst>
              <a:ext uri="{FF2B5EF4-FFF2-40B4-BE49-F238E27FC236}">
                <a16:creationId xmlns:a16="http://schemas.microsoft.com/office/drawing/2014/main" id="{2B36DF74-4329-4358-8B2B-FBB64F98C0C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640" y="1442720"/>
            <a:ext cx="10038080" cy="41859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ounded Rectangle 12">
            <a:extLst>
              <a:ext uri="{FF2B5EF4-FFF2-40B4-BE49-F238E27FC236}">
                <a16:creationId xmlns:a16="http://schemas.microsoft.com/office/drawing/2014/main" id="{626C7965-EA88-4B39-8B2C-8CD9E4E111BC}"/>
              </a:ext>
            </a:extLst>
          </p:cNvPr>
          <p:cNvSpPr/>
          <p:nvPr/>
        </p:nvSpPr>
        <p:spPr>
          <a:xfrm>
            <a:off x="1403064" y="4175868"/>
            <a:ext cx="4349814" cy="1342449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ومن الأمثلة على وسطاء الإنترنت ما يلي: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r" rtl="1"/>
            <a:r>
              <a:rPr lang="ar-EG" sz="2000" dirty="0">
                <a:solidFill>
                  <a:srgbClr val="080800"/>
                </a:solidFill>
                <a:ea typeface="Calibri" panose="020F0502020204030204" pitchFamily="34" charset="0"/>
              </a:rPr>
              <a:t>       1. </a:t>
            </a:r>
            <a:r>
              <a:rPr lang="ar-SA" sz="2000" dirty="0">
                <a:solidFill>
                  <a:srgbClr val="080800"/>
                </a:solidFill>
                <a:ea typeface="Calibri" panose="020F0502020204030204" pitchFamily="34" charset="0"/>
              </a:rPr>
              <a:t>موفرو البنية التحتية للشبكة</a:t>
            </a:r>
            <a:r>
              <a:rPr lang="ar-EG" sz="2000" dirty="0">
                <a:solidFill>
                  <a:srgbClr val="080800"/>
                </a:solidFill>
                <a:ea typeface="Calibri" panose="020F0502020204030204" pitchFamily="34" charset="0"/>
              </a:rPr>
              <a:t> :</a:t>
            </a:r>
            <a:r>
              <a:rPr lang="ar-SA" sz="2000" dirty="0">
                <a:solidFill>
                  <a:srgbClr val="080800"/>
                </a:solidFill>
                <a:ea typeface="Calibri" panose="020F0502020204030204" pitchFamily="34" charset="0"/>
              </a:rPr>
              <a:t> 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411934"/>
      </p:ext>
    </p:extLst>
  </p:cSld>
  <p:clrMapOvr>
    <a:masterClrMapping/>
  </p:clrMapOvr>
  <p:transition spd="slow">
    <p:randomBar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4686"/>
            <a:ext cx="4128422" cy="495046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68279" y="1339683"/>
            <a:ext cx="10255442" cy="438950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2" name="Rounded Rectangle 12">
            <a:extLst>
              <a:ext uri="{FF2B5EF4-FFF2-40B4-BE49-F238E27FC236}">
                <a16:creationId xmlns:a16="http://schemas.microsoft.com/office/drawing/2014/main" id="{626C7965-EA88-4B39-8B2C-8CD9E4E111BC}"/>
              </a:ext>
            </a:extLst>
          </p:cNvPr>
          <p:cNvSpPr/>
          <p:nvPr/>
        </p:nvSpPr>
        <p:spPr>
          <a:xfrm>
            <a:off x="5064029" y="1790943"/>
            <a:ext cx="5853952" cy="949217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ومن الأمثلة على وسطاء الإنترنت ما يلي: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r" rtl="1"/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0808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       2. </a:t>
            </a:r>
            <a:r>
              <a:rPr lang="ar-SA" sz="2000" dirty="0">
                <a:solidFill>
                  <a:srgbClr val="080800"/>
                </a:solidFill>
                <a:ea typeface="Calibri" panose="020F0502020204030204" pitchFamily="34" charset="0"/>
              </a:rPr>
              <a:t>متعهد خدمات الوصول لشبكة الإنترنت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0808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: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808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146" name="Picture 2" descr="9 raisons d'externaliser ses données dans le cloud à La Réunion">
            <a:extLst>
              <a:ext uri="{FF2B5EF4-FFF2-40B4-BE49-F238E27FC236}">
                <a16:creationId xmlns:a16="http://schemas.microsoft.com/office/drawing/2014/main" id="{B49EA295-CFD4-49A1-AEE7-6DBF994A7CA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174" y="2740160"/>
            <a:ext cx="4095750" cy="292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Les fournisseurs d'accès à La Réunion - Immo974">
            <a:extLst>
              <a:ext uri="{FF2B5EF4-FFF2-40B4-BE49-F238E27FC236}">
                <a16:creationId xmlns:a16="http://schemas.microsoft.com/office/drawing/2014/main" id="{1424572B-43D2-40EB-87F4-FA77B071BC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955" y="2468685"/>
            <a:ext cx="4128422" cy="3467125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24578626"/>
      </p:ext>
    </p:extLst>
  </p:cSld>
  <p:clrMapOvr>
    <a:masterClrMapping/>
  </p:clrMapOvr>
  <p:transition spd="slow">
    <p:randomBar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4686"/>
            <a:ext cx="4128422" cy="495046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68279" y="1339683"/>
            <a:ext cx="10255442" cy="438950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2" name="Rounded Rectangle 12">
            <a:extLst>
              <a:ext uri="{FF2B5EF4-FFF2-40B4-BE49-F238E27FC236}">
                <a16:creationId xmlns:a16="http://schemas.microsoft.com/office/drawing/2014/main" id="{626C7965-EA88-4B39-8B2C-8CD9E4E111BC}"/>
              </a:ext>
            </a:extLst>
          </p:cNvPr>
          <p:cNvSpPr/>
          <p:nvPr/>
        </p:nvSpPr>
        <p:spPr>
          <a:xfrm>
            <a:off x="5802555" y="2021185"/>
            <a:ext cx="4967045" cy="949217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ومن الأمثلة على وسطاء الإنترنت ما يلي: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r" rtl="1"/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0808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       </a:t>
            </a:r>
            <a:r>
              <a:rPr lang="ar-EG" sz="2000" dirty="0">
                <a:solidFill>
                  <a:srgbClr val="080800"/>
                </a:solidFill>
                <a:latin typeface="Calibri" panose="020F0502020204030204"/>
                <a:ea typeface="Calibri" panose="020F0502020204030204" pitchFamily="34" charset="0"/>
              </a:rPr>
              <a:t>3. مقدمو خدمات الإنترنت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0808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: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808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1266" name="Picture 2" descr="Choisir son Fournisseur d'Accès à Internet (FAI), par Thierry. - SOSPC">
            <a:extLst>
              <a:ext uri="{FF2B5EF4-FFF2-40B4-BE49-F238E27FC236}">
                <a16:creationId xmlns:a16="http://schemas.microsoft.com/office/drawing/2014/main" id="{81CE11D0-BE40-429D-A8D7-AB04D2EE8F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7769" y="2621280"/>
            <a:ext cx="5757633" cy="28970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0993165"/>
      </p:ext>
    </p:extLst>
  </p:cSld>
  <p:clrMapOvr>
    <a:masterClrMapping/>
  </p:clrMapOvr>
  <p:transition spd="slow">
    <p:randomBar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4686"/>
            <a:ext cx="4128422" cy="495046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68279" y="1339683"/>
            <a:ext cx="10255442" cy="438950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7174" name="Picture 6" descr="Entreprise Informatique PME | Confiance Depuis 1987 | Consultant TI">
            <a:extLst>
              <a:ext uri="{FF2B5EF4-FFF2-40B4-BE49-F238E27FC236}">
                <a16:creationId xmlns:a16="http://schemas.microsoft.com/office/drawing/2014/main" id="{8E2A33D2-C361-4209-86BE-A73DCFE2EB6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400" y="1422401"/>
            <a:ext cx="9916160" cy="41767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Rounded Rectangle 12">
            <a:extLst>
              <a:ext uri="{FF2B5EF4-FFF2-40B4-BE49-F238E27FC236}">
                <a16:creationId xmlns:a16="http://schemas.microsoft.com/office/drawing/2014/main" id="{626C7965-EA88-4B39-8B2C-8CD9E4E111BC}"/>
              </a:ext>
            </a:extLst>
          </p:cNvPr>
          <p:cNvSpPr/>
          <p:nvPr/>
        </p:nvSpPr>
        <p:spPr>
          <a:xfrm>
            <a:off x="2936241" y="1545375"/>
            <a:ext cx="6980238" cy="949217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ومن الأمثلة على وسطاء الإنترنت ما يلي: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r" rtl="1"/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srgbClr val="0808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       </a:t>
            </a: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4. </a:t>
            </a:r>
            <a:r>
              <a:rPr lang="ar-EG" sz="2800" dirty="0">
                <a:solidFill>
                  <a:schemeClr val="bg1"/>
                </a:solidFill>
                <a:latin typeface="Calibri" panose="020F0502020204030204"/>
                <a:ea typeface="Calibri" panose="020F0502020204030204" pitchFamily="34" charset="0"/>
              </a:rPr>
              <a:t>مقدموا خدمات الإستضافة </a:t>
            </a: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:</a:t>
            </a:r>
            <a:r>
              <a:rPr kumimoji="0" lang="ar-SA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50612"/>
      </p:ext>
    </p:extLst>
  </p:cSld>
  <p:clrMapOvr>
    <a:masterClrMapping/>
  </p:clrMapOvr>
  <p:transition spd="slow">
    <p:randomBar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4686"/>
            <a:ext cx="4128422" cy="495046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68279" y="1339683"/>
            <a:ext cx="10255442" cy="438950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12292" name="Picture 4" descr="Hébergement d'infrastructures chez Equinix | Datacentres mondiaux">
            <a:extLst>
              <a:ext uri="{FF2B5EF4-FFF2-40B4-BE49-F238E27FC236}">
                <a16:creationId xmlns:a16="http://schemas.microsoft.com/office/drawing/2014/main" id="{0F160393-E9BA-4C07-AAD2-4D31D7CE524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279" y="1339683"/>
            <a:ext cx="10177241" cy="42584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ounded Rectangle 12">
            <a:extLst>
              <a:ext uri="{FF2B5EF4-FFF2-40B4-BE49-F238E27FC236}">
                <a16:creationId xmlns:a16="http://schemas.microsoft.com/office/drawing/2014/main" id="{626C7965-EA88-4B39-8B2C-8CD9E4E111BC}"/>
              </a:ext>
            </a:extLst>
          </p:cNvPr>
          <p:cNvSpPr/>
          <p:nvPr/>
        </p:nvSpPr>
        <p:spPr>
          <a:xfrm>
            <a:off x="3352800" y="2760927"/>
            <a:ext cx="4897120" cy="773507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ومن الأمثلة على وسطاء الإنترنت ما يلي: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r" rtl="1"/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0808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       5. ناقل للمعلومات: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808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442346"/>
      </p:ext>
    </p:extLst>
  </p:cSld>
  <p:clrMapOvr>
    <a:masterClrMapping/>
  </p:clrMapOvr>
  <p:transition spd="slow">
    <p:randomBa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4686"/>
            <a:ext cx="4128422" cy="495046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68279" y="1339683"/>
            <a:ext cx="10255442" cy="438950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13314" name="Picture 2" descr="Chiffres-reseaux-sociaux-2023">
            <a:extLst>
              <a:ext uri="{FF2B5EF4-FFF2-40B4-BE49-F238E27FC236}">
                <a16:creationId xmlns:a16="http://schemas.microsoft.com/office/drawing/2014/main" id="{F877B76A-7D9E-4C78-A996-5F35E3FF77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279" y="1339683"/>
            <a:ext cx="10136601" cy="43895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ounded Rectangle 12">
            <a:extLst>
              <a:ext uri="{FF2B5EF4-FFF2-40B4-BE49-F238E27FC236}">
                <a16:creationId xmlns:a16="http://schemas.microsoft.com/office/drawing/2014/main" id="{626C7965-EA88-4B39-8B2C-8CD9E4E111BC}"/>
              </a:ext>
            </a:extLst>
          </p:cNvPr>
          <p:cNvSpPr/>
          <p:nvPr/>
        </p:nvSpPr>
        <p:spPr>
          <a:xfrm>
            <a:off x="6319520" y="2862130"/>
            <a:ext cx="4428296" cy="949217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ومن الأمثلة على وسطاء الإنترنت ما يلي: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r" rtl="1"/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0808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       6. الشبكات الإجتماعية: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0808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 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209015"/>
      </p:ext>
    </p:extLst>
  </p:cSld>
  <p:clrMapOvr>
    <a:masterClrMapping/>
  </p:clrMapOvr>
  <p:transition spd="slow">
    <p:randomBa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1" name="Picture 2" descr="Intermédiaires internet - Liberté d'expression">
            <a:extLst>
              <a:ext uri="{FF2B5EF4-FFF2-40B4-BE49-F238E27FC236}">
                <a16:creationId xmlns:a16="http://schemas.microsoft.com/office/drawing/2014/main" id="{B69FC189-9D1F-4F9F-BBD1-7FA8FC5C77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6671" y="1391916"/>
            <a:ext cx="9052559" cy="40741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3667760" y="3276596"/>
            <a:ext cx="5774624" cy="800465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ثالثا: حالات اعفاء وسطاء الإنترنت من المسئولية: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0053472"/>
      </p:ext>
    </p:extLst>
  </p:cSld>
  <p:clrMapOvr>
    <a:masterClrMapping/>
  </p:clrMapOvr>
  <p:transition spd="slow">
    <p:randomBar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1" name="Picture 2" descr="Intermédiaires internet - Liberté d'expression">
            <a:extLst>
              <a:ext uri="{FF2B5EF4-FFF2-40B4-BE49-F238E27FC236}">
                <a16:creationId xmlns:a16="http://schemas.microsoft.com/office/drawing/2014/main" id="{2D2E689B-9E18-44FE-B580-5875C3D351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9929" y="1391916"/>
            <a:ext cx="9121591" cy="40741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282118" y="3301999"/>
            <a:ext cx="8139953" cy="2014111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000" b="1" dirty="0">
                <a:solidFill>
                  <a:srgbClr val="FF0000"/>
                </a:solidFill>
              </a:rPr>
              <a:t> </a:t>
            </a:r>
            <a:r>
              <a:rPr lang="ar-EG" sz="2000" b="1" dirty="0">
                <a:solidFill>
                  <a:srgbClr val="FF0000"/>
                </a:solidFill>
              </a:rPr>
              <a:t>    </a:t>
            </a:r>
            <a:r>
              <a:rPr lang="ar-SA" sz="2000" b="1" dirty="0">
                <a:solidFill>
                  <a:schemeClr val="tx1"/>
                </a:solidFill>
              </a:rPr>
              <a:t>وهناك ثلاث أنواع من مقدمي الخدمات الوسيطة منحها التوجيه الأور</a:t>
            </a:r>
            <a:r>
              <a:rPr lang="ar-EG" sz="2000" b="1" dirty="0">
                <a:solidFill>
                  <a:schemeClr val="tx1"/>
                </a:solidFill>
              </a:rPr>
              <a:t>و</a:t>
            </a:r>
            <a:r>
              <a:rPr lang="ar-SA" sz="2000" b="1" dirty="0">
                <a:solidFill>
                  <a:schemeClr val="tx1"/>
                </a:solidFill>
              </a:rPr>
              <a:t>بي الاعفاء المشروط من المسئولية وهم على وجه التحديد، إذا كان مقدم الخدمة:</a:t>
            </a:r>
            <a:endParaRPr lang="ar-EG" sz="2000" b="1" dirty="0">
              <a:solidFill>
                <a:schemeClr val="tx1"/>
              </a:solidFill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ناقل للمعلومات أو مجرد قناة ناقلة للمعلومات.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يقوم بالتخزين المؤقت للمحتوي.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أو يقوم بالاستضافة.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62011699"/>
      </p:ext>
    </p:extLst>
  </p:cSld>
  <p:clrMapOvr>
    <a:masterClrMapping/>
  </p:clrMapOvr>
  <p:transition spd="slow">
    <p:randomBar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1" name="Picture 2" descr="Intermédiaires internet - Liberté d'expression">
            <a:extLst>
              <a:ext uri="{FF2B5EF4-FFF2-40B4-BE49-F238E27FC236}">
                <a16:creationId xmlns:a16="http://schemas.microsoft.com/office/drawing/2014/main" id="{53FABFA5-3AB4-4340-9D4C-9CCEBA50E4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9929" y="1391916"/>
            <a:ext cx="9121591" cy="40741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976880" y="2679099"/>
            <a:ext cx="6053271" cy="1730341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رابعا: مسئولية وسطاء الإنترنت عن المحتوي الإلكتروني:</a:t>
            </a:r>
            <a:endParaRPr lang="ar-EG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المسئولية الجنائية لمقدم خدمة الحوسبة السحابية.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المسئولية الجنائية لمقدم خدمة الاستضافة.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المسئولية الجنائية لمقدم خدمة الاتصال بالإنترنت</a:t>
            </a:r>
            <a:r>
              <a:rPr lang="ar-SA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13299593"/>
      </p:ext>
    </p:extLst>
  </p:cSld>
  <p:clrMapOvr>
    <a:masterClrMapping/>
  </p:clrMapOvr>
  <p:transition spd="slow">
    <p:randomBar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1" name="Picture 4" descr="AZ Informatique | Expert Réseau Informatique">
            <a:extLst>
              <a:ext uri="{FF2B5EF4-FFF2-40B4-BE49-F238E27FC236}">
                <a16:creationId xmlns:a16="http://schemas.microsoft.com/office/drawing/2014/main" id="{0C1CC195-748B-4295-B547-B244FB254F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799" y="1330910"/>
            <a:ext cx="8956091" cy="41960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788919" y="5161375"/>
            <a:ext cx="6817361" cy="1005840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رابعا: مسئولية وسطاء الإنترنت عن المحتوي الإلكتروني:</a:t>
            </a:r>
            <a:endParaRPr lang="ar-EG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المسئولية الجنائية لمقدم خدمة الحوسبة السحابية</a:t>
            </a:r>
            <a:r>
              <a:rPr lang="ar-EG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R="0" lvl="0" algn="r" rtl="1"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أ. </a:t>
            </a:r>
            <a:r>
              <a:rPr lang="ar-SA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تعريف الحوسبة السحابية ومقدم خدمة الحوسبة السحابية: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69668688"/>
      </p:ext>
    </p:extLst>
  </p:cSld>
  <p:clrMapOvr>
    <a:masterClrMapping/>
  </p:clrMapOvr>
  <p:transition spd="slow">
    <p:randomBar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2" name="Picture 4" descr="AZ Informatique | Expert Réseau Informatique">
            <a:extLst>
              <a:ext uri="{FF2B5EF4-FFF2-40B4-BE49-F238E27FC236}">
                <a16:creationId xmlns:a16="http://schemas.microsoft.com/office/drawing/2014/main" id="{4EA907FD-5B44-4B72-BA2B-2C2FDC0027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681" y="1330910"/>
            <a:ext cx="9144000" cy="41960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4175435" y="1675980"/>
            <a:ext cx="6414847" cy="1239843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رابعا: مسئولية وسطاء الإنترنت عن المحتوي الإلكتروني:</a:t>
            </a:r>
            <a:endParaRPr lang="ar-EG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المسئولية الجنائية لمقدم خدمة الحوسبة السحابية</a:t>
            </a:r>
            <a:r>
              <a:rPr lang="ar-EG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R="0" lvl="0" algn="r" rtl="1"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ب. </a:t>
            </a:r>
            <a:r>
              <a:rPr lang="ar-SA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التزامات مقدم خدمة الحوسبة السحابية:</a:t>
            </a:r>
            <a:r>
              <a:rPr lang="ar-SA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Calibri" panose="020F0502020204030204" pitchFamily="34" charset="0"/>
              <a:buChar char="-"/>
            </a:pPr>
            <a:r>
              <a:rPr lang="ar-SA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القانون الأمريكي</a:t>
            </a:r>
            <a:r>
              <a:rPr lang="ar-EG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1266" name="Picture 2" descr="ما هو علم الولايات المتحدة الأمريكية؟ - انا مسافر">
            <a:extLst>
              <a:ext uri="{FF2B5EF4-FFF2-40B4-BE49-F238E27FC236}">
                <a16:creationId xmlns:a16="http://schemas.microsoft.com/office/drawing/2014/main" id="{FCB38B9E-4B77-4D35-8606-95EF95CE2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8005" y="3007360"/>
            <a:ext cx="2163339" cy="13254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25096863"/>
      </p:ext>
    </p:extLst>
  </p:cSld>
  <p:clrMapOvr>
    <a:masterClrMapping/>
  </p:clrMapOvr>
  <p:transition spd="slow">
    <p:randomBar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1" name="Picture 4" descr="AZ Informatique | Expert Réseau Informatique">
            <a:extLst>
              <a:ext uri="{FF2B5EF4-FFF2-40B4-BE49-F238E27FC236}">
                <a16:creationId xmlns:a16="http://schemas.microsoft.com/office/drawing/2014/main" id="{F06EA898-0C5E-44C1-A754-72453CE017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681" y="1330910"/>
            <a:ext cx="9144000" cy="41960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4279477" y="1560769"/>
            <a:ext cx="6414847" cy="1305225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رابعا: مسئولية وسطاء الإنترنت عن المحتوي الإلكتروني:</a:t>
            </a:r>
            <a:endParaRPr lang="ar-EG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المسئولية الجنائية لمقدم خدمة الحوسبة السحابية</a:t>
            </a:r>
            <a:r>
              <a:rPr lang="ar-EG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R="0" lvl="0" algn="r" rtl="1"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ب. </a:t>
            </a:r>
            <a:r>
              <a:rPr lang="ar-SA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التزامات مقدم خدمة الحوسبة السحابية:</a:t>
            </a:r>
            <a:r>
              <a:rPr lang="ar-SA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Calibri" panose="020F0502020204030204" pitchFamily="34" charset="0"/>
              <a:buChar char="-"/>
            </a:pPr>
            <a:r>
              <a:rPr lang="ar-SA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القانون ال</a:t>
            </a:r>
            <a:r>
              <a:rPr lang="ar-EG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سعودي: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242" name="Picture 2" descr="علم السعودية - المعرفة">
            <a:extLst>
              <a:ext uri="{FF2B5EF4-FFF2-40B4-BE49-F238E27FC236}">
                <a16:creationId xmlns:a16="http://schemas.microsoft.com/office/drawing/2014/main" id="{9CDFBF86-205E-455A-AF65-2805CE046F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134" y="2581611"/>
            <a:ext cx="2227634" cy="14823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97190637"/>
      </p:ext>
    </p:extLst>
  </p:cSld>
  <p:clrMapOvr>
    <a:masterClrMapping/>
  </p:clrMapOvr>
  <p:transition spd="slow">
    <p:randomBar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2" name="Picture 6" descr="Entreprise Informatique PME | Confiance Depuis 1987 | Consultant TI">
            <a:extLst>
              <a:ext uri="{FF2B5EF4-FFF2-40B4-BE49-F238E27FC236}">
                <a16:creationId xmlns:a16="http://schemas.microsoft.com/office/drawing/2014/main" id="{5FDFC179-D5B4-45F0-9C06-BBDCA47D8C9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810" y="1422401"/>
            <a:ext cx="9122230" cy="41046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3230396" y="1656030"/>
            <a:ext cx="5935858" cy="832344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رابعا: مسئولية وسطاء الإنترنت عن المحتوي الإلكتروني:</a:t>
            </a:r>
            <a:endParaRPr lang="ar-EG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2. </a:t>
            </a:r>
            <a:r>
              <a:rPr lang="ar-SA" b="1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المسئولية الجنائية لمقدم خدمة</a:t>
            </a:r>
            <a:r>
              <a:rPr lang="ar-EG" b="1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ar-SA" b="1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الإستضافة: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52724073"/>
      </p:ext>
    </p:extLst>
  </p:cSld>
  <p:clrMapOvr>
    <a:masterClrMapping/>
  </p:clrMapOvr>
  <p:transition spd="slow">
    <p:randomBar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1" name="Picture 6" descr="Entreprise Informatique PME | Confiance Depuis 1987 | Consultant TI">
            <a:extLst>
              <a:ext uri="{FF2B5EF4-FFF2-40B4-BE49-F238E27FC236}">
                <a16:creationId xmlns:a16="http://schemas.microsoft.com/office/drawing/2014/main" id="{EB2879FE-42AC-4F3F-A365-8B0A4E3C1B1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810" y="1422401"/>
            <a:ext cx="9122230" cy="41046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3297033" y="4908861"/>
            <a:ext cx="6005783" cy="1139604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رابعا: مسئولية وسطاء الإنترنت عن المحتوي الإلكتروني:</a:t>
            </a:r>
            <a:endParaRPr lang="ar-EG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2. </a:t>
            </a:r>
            <a:r>
              <a:rPr lang="ar-SA" b="1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المسئولية الجنائية لمقدم خدمة الإستضافة:</a:t>
            </a:r>
            <a:endParaRPr lang="ar-EG" b="1" dirty="0">
              <a:solidFill>
                <a:srgbClr val="0808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      أ. </a:t>
            </a:r>
            <a:r>
              <a:rPr lang="ar-SA" b="1" dirty="0">
                <a:solidFill>
                  <a:srgbClr val="002060"/>
                </a:solidFill>
                <a:ea typeface="Times New Roman" panose="02020603050405020304" pitchFamily="18" charset="0"/>
              </a:rPr>
              <a:t>تعريف مقدم خدمة الاستضافة </a:t>
            </a:r>
            <a:r>
              <a:rPr lang="ar-EG" b="1" dirty="0">
                <a:solidFill>
                  <a:srgbClr val="002060"/>
                </a:solidFill>
                <a:ea typeface="Times New Roman" panose="02020603050405020304" pitchFamily="18" charset="0"/>
              </a:rPr>
              <a:t>: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4798264"/>
      </p:ext>
    </p:extLst>
  </p:cSld>
  <p:clrMapOvr>
    <a:masterClrMapping/>
  </p:clrMapOvr>
  <p:transition spd="slow">
    <p:randomBar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1" name="Picture 6" descr="Entreprise Informatique PME | Confiance Depuis 1987 | Consultant TI">
            <a:extLst>
              <a:ext uri="{FF2B5EF4-FFF2-40B4-BE49-F238E27FC236}">
                <a16:creationId xmlns:a16="http://schemas.microsoft.com/office/drawing/2014/main" id="{C5FCB963-5037-4D46-A115-B15B2A26BF2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810" y="1422401"/>
            <a:ext cx="9122230" cy="41046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3012141" y="4906548"/>
            <a:ext cx="6167718" cy="1332521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رابعا: مسئولية وسطاء الإنترنت عن المحتوي الإلكتروني:</a:t>
            </a:r>
            <a:endParaRPr lang="ar-EG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2. </a:t>
            </a:r>
            <a:r>
              <a:rPr lang="ar-SA" b="1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المسئولية الجنائية لمقدم خدمة الإستضافة:</a:t>
            </a:r>
            <a:endParaRPr lang="ar-EG" b="1" dirty="0">
              <a:solidFill>
                <a:srgbClr val="0808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    ب. </a:t>
            </a:r>
            <a:r>
              <a:rPr lang="ar-SA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التزامات ومسئولية مقدم خدمة الاستضافة: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0108456"/>
      </p:ext>
    </p:extLst>
  </p:cSld>
  <p:clrMapOvr>
    <a:masterClrMapping/>
  </p:clrMapOvr>
  <p:transition spd="slow">
    <p:randomBar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3315680" y="1605691"/>
            <a:ext cx="5968490" cy="913990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رابعا: مسئولية وسطاء الإنترنت عن المحتوي الإلكتروني:</a:t>
            </a:r>
            <a:endParaRPr lang="ar-EG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3. مقدم خدمة الإتصال بالإنترنت:</a:t>
            </a:r>
          </a:p>
        </p:txBody>
      </p:sp>
      <p:pic>
        <p:nvPicPr>
          <p:cNvPr id="7" name="Picture 6" descr="Les fournisseurs d'accès à La Réunion - Immo974">
            <a:extLst>
              <a:ext uri="{FF2B5EF4-FFF2-40B4-BE49-F238E27FC236}">
                <a16:creationId xmlns:a16="http://schemas.microsoft.com/office/drawing/2014/main" id="{03BBD35D-7B0E-42F5-87B0-10A362AAFE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955" y="2277035"/>
            <a:ext cx="4128422" cy="394120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8" name="Picture 2" descr="9 raisons d'externaliser ses données dans le cloud à La Réunion">
            <a:extLst>
              <a:ext uri="{FF2B5EF4-FFF2-40B4-BE49-F238E27FC236}">
                <a16:creationId xmlns:a16="http://schemas.microsoft.com/office/drawing/2014/main" id="{03BDA99E-3F9A-4E89-8326-00F5CCF631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174" y="2740160"/>
            <a:ext cx="4095750" cy="292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94786139"/>
      </p:ext>
    </p:extLst>
  </p:cSld>
  <p:clrMapOvr>
    <a:masterClrMapping/>
  </p:clrMapOvr>
  <p:transition spd="slow">
    <p:randomBar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3258006" y="1568880"/>
            <a:ext cx="6578125" cy="1429969"/>
          </a:xfrm>
          <a:prstGeom prst="ellipse">
            <a:avLst/>
          </a:prstGeom>
          <a:solidFill>
            <a:schemeClr val="bg2">
              <a:lumMod val="1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المحور الثاني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الشريعة الإسلامية و التعاون الدولي في مواجهة الجرائم السيبرانية</a:t>
            </a:r>
            <a:endParaRPr kumimoji="0" lang="ar-EG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+mn-ea"/>
            </a:endParaRPr>
          </a:p>
        </p:txBody>
      </p:sp>
      <p:pic>
        <p:nvPicPr>
          <p:cNvPr id="6" name="Picture 5" descr="Hacking GIF - Hacking - Discover &amp; Share GIFs">
            <a:extLst>
              <a:ext uri="{FF2B5EF4-FFF2-40B4-BE49-F238E27FC236}">
                <a16:creationId xmlns:a16="http://schemas.microsoft.com/office/drawing/2014/main" id="{2517F711-55B3-407F-A059-6FFE6FACD9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8729" y="2691275"/>
            <a:ext cx="7862047" cy="24636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21247299"/>
      </p:ext>
    </p:extLst>
  </p:cSld>
  <p:clrMapOvr>
    <a:masterClrMapping/>
  </p:clrMapOvr>
  <p:transition spd="slow">
    <p:randomBar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4643718" y="1460494"/>
            <a:ext cx="3379694" cy="1429969"/>
          </a:xfrm>
          <a:prstGeom prst="ellipse">
            <a:avLst/>
          </a:prstGeom>
          <a:solidFill>
            <a:schemeClr val="bg2">
              <a:lumMod val="1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تمهيد وتقسيم :</a:t>
            </a:r>
            <a:endParaRPr kumimoji="0" lang="ar-EG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+mn-ea"/>
            </a:endParaRPr>
          </a:p>
        </p:txBody>
      </p:sp>
      <p:pic>
        <p:nvPicPr>
          <p:cNvPr id="6" name="Picture 5" descr="Hacking GIF - Hacking - Discover &amp; Share GIFs">
            <a:extLst>
              <a:ext uri="{FF2B5EF4-FFF2-40B4-BE49-F238E27FC236}">
                <a16:creationId xmlns:a16="http://schemas.microsoft.com/office/drawing/2014/main" id="{2517F711-55B3-407F-A059-6FFE6FACD9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045" y="2449228"/>
            <a:ext cx="7862047" cy="24636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Audio 1">
            <a:hlinkClick r:id="" action="ppaction://media"/>
            <a:extLst>
              <a:ext uri="{FF2B5EF4-FFF2-40B4-BE49-F238E27FC236}">
                <a16:creationId xmlns:a16="http://schemas.microsoft.com/office/drawing/2014/main" id="{93189B6E-53E8-45A8-BE4C-343C253E3B1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52238" y="62182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6090284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869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1838036" y="2105891"/>
            <a:ext cx="5029368" cy="3317757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0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أولا : </a:t>
            </a:r>
            <a:r>
              <a:rPr lang="ar-EG" sz="20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موقف الشريعة الإسلامية في مواجهة الجرائم السيبرانية: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SA" sz="20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أهمية التعاون الدولي لمكافحة الجرائم السيبرانية: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SA" sz="20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ثالثاً: أنواع التعاون الدولي: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 1. </a:t>
            </a:r>
            <a:r>
              <a:rPr lang="ar-SA" sz="2000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التعاون الدولي غير الرسمي:</a:t>
            </a:r>
            <a:endParaRPr lang="ar-EG" sz="2000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 2. </a:t>
            </a:r>
            <a:r>
              <a:rPr lang="ar-SA" sz="2000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التعاون الدولي الرسمي:</a:t>
            </a:r>
            <a:endParaRPr lang="en-US" sz="2000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1026" name="Picture 2" descr="Security computer cards GIF - Find on GIFER">
            <a:extLst>
              <a:ext uri="{FF2B5EF4-FFF2-40B4-BE49-F238E27FC236}">
                <a16:creationId xmlns:a16="http://schemas.microsoft.com/office/drawing/2014/main" id="{EBC11406-1866-424B-9A7B-E7457E041F6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1165" y="2225964"/>
            <a:ext cx="3791772" cy="28846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0252027"/>
      </p:ext>
    </p:extLst>
  </p:cSld>
  <p:clrMapOvr>
    <a:masterClrMapping/>
  </p:clrMapOvr>
  <p:transition spd="slow">
    <p:randomBar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1994238" y="2958353"/>
            <a:ext cx="8708208" cy="2169459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SA" b="1" dirty="0">
                <a:solidFill>
                  <a:schemeClr val="tx1"/>
                </a:solidFill>
                <a:ea typeface="Times New Roman" panose="02020603050405020304" pitchFamily="18" charset="0"/>
              </a:rPr>
              <a:t>رابعا: جهود منظمة الأمم المتحدة في مواجهة الجرائم السيبرانية:</a:t>
            </a:r>
            <a:endParaRPr lang="en-US" dirty="0">
              <a:solidFill>
                <a:schemeClr val="tx1"/>
              </a:solidFill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dirty="0">
                <a:solidFill>
                  <a:srgbClr val="080800"/>
                </a:solidFill>
                <a:ea typeface="Times New Roman" panose="02020603050405020304" pitchFamily="18" charset="0"/>
              </a:rPr>
              <a:t>وثائق الجمعية العامة للأمم المتحدة بشأن الجرائم السيبرانية:</a:t>
            </a:r>
            <a:endParaRPr lang="en-US" dirty="0"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dirty="0">
                <a:solidFill>
                  <a:srgbClr val="080800"/>
                </a:solidFill>
                <a:ea typeface="Times New Roman" panose="02020603050405020304" pitchFamily="18" charset="0"/>
              </a:rPr>
              <a:t>قرارات المجلس الاقتصادي والاجتماعي:</a:t>
            </a:r>
            <a:endParaRPr lang="en-US" dirty="0"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dirty="0">
                <a:solidFill>
                  <a:srgbClr val="080800"/>
                </a:solidFill>
                <a:ea typeface="Times New Roman" panose="02020603050405020304" pitchFamily="18" charset="0"/>
              </a:rPr>
              <a:t>مؤتمر الأمم المتحدة الثامن لمنع الجريمة</a:t>
            </a:r>
            <a:r>
              <a:rPr lang="en-US" dirty="0">
                <a:solidFill>
                  <a:srgbClr val="080800"/>
                </a:solidFill>
                <a:ea typeface="Times New Roman" panose="02020603050405020304" pitchFamily="18" charset="0"/>
              </a:rPr>
              <a:t> </a:t>
            </a:r>
            <a:r>
              <a:rPr lang="ar-SA" dirty="0">
                <a:solidFill>
                  <a:srgbClr val="080800"/>
                </a:solidFill>
                <a:ea typeface="Times New Roman" panose="02020603050405020304" pitchFamily="18" charset="0"/>
              </a:rPr>
              <a:t>معاملة السجناء ... هافانا ۱۹۹۰ بشأن الجرائم ذات الصلة بالكمبيوتر:</a:t>
            </a:r>
            <a:endParaRPr lang="en-US" dirty="0">
              <a:ea typeface="Times New Roman" panose="02020603050405020304" pitchFamily="18" charset="0"/>
            </a:endParaRPr>
          </a:p>
          <a:p>
            <a:pPr algn="r" rtl="1"/>
            <a:r>
              <a:rPr lang="ar-EG" dirty="0">
                <a:solidFill>
                  <a:srgbClr val="080800"/>
                </a:solidFill>
                <a:ea typeface="Calibri" panose="020F0502020204030204" pitchFamily="34" charset="0"/>
              </a:rPr>
              <a:t>4. </a:t>
            </a:r>
            <a:r>
              <a:rPr lang="ar-SA" dirty="0">
                <a:solidFill>
                  <a:srgbClr val="080800"/>
                </a:solidFill>
                <a:ea typeface="Calibri" panose="020F0502020204030204" pitchFamily="34" charset="0"/>
              </a:rPr>
              <a:t>إنشاء فريق من الخبراء الحكوميين المعنيين بالعمليات السيبرانية :</a:t>
            </a:r>
            <a:endParaRPr lang="en-US" dirty="0">
              <a:ea typeface="Times New Roman" panose="02020603050405020304" pitchFamily="18" charset="0"/>
            </a:endParaRPr>
          </a:p>
        </p:txBody>
      </p:sp>
      <p:pic>
        <p:nvPicPr>
          <p:cNvPr id="9" name="Picture 2" descr="Security computer cards GIF - Find on GIFER">
            <a:extLst>
              <a:ext uri="{FF2B5EF4-FFF2-40B4-BE49-F238E27FC236}">
                <a16:creationId xmlns:a16="http://schemas.microsoft.com/office/drawing/2014/main" id="{BFF9CBDB-BA8E-47E3-A992-FF6183F2B41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6474" y="1399746"/>
            <a:ext cx="5689600" cy="14897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12948674"/>
      </p:ext>
    </p:extLst>
  </p:cSld>
  <p:clrMapOvr>
    <a:masterClrMapping/>
  </p:clrMapOvr>
  <p:transition spd="slow">
    <p:randomBar dir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15865" y="133091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1828799" y="1555455"/>
            <a:ext cx="8919881" cy="3747084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خامسا : الاتفاقيات الدولية فى مجال مكافحة الجرائم السيبرانية</a:t>
            </a:r>
            <a:r>
              <a:rPr lang="ar-SA" sz="2400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معاهدة بودابست لمكافحة جرائم الإنترنت :</a:t>
            </a:r>
            <a:endParaRPr lang="en-US" sz="200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توصيات المجلس الأوروبي :</a:t>
            </a:r>
            <a:endParaRPr lang="en-US" sz="200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just" rtl="1"/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سادسا : جهود بعض المنظّمات العالمية المتخصصة والتحالفات الدولية: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الاتحاد الدولي للاتصالات 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المنظمة العالمية للملكية الفكرية 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منظمة حلف شمال الأطلسي: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3047742"/>
      </p:ext>
    </p:extLst>
  </p:cSld>
  <p:clrMapOvr>
    <a:masterClrMapping/>
  </p:clrMapOvr>
  <p:transition spd="slow">
    <p:randomBar dir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6" name="Picture 2" descr="Security computer cards GIF - Find on GIFER">
            <a:extLst>
              <a:ext uri="{FF2B5EF4-FFF2-40B4-BE49-F238E27FC236}">
                <a16:creationId xmlns:a16="http://schemas.microsoft.com/office/drawing/2014/main" id="{D6E5F0D6-F619-4143-B19F-CE368181B85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673" y="1403927"/>
            <a:ext cx="9098631" cy="40547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674315" y="4742600"/>
            <a:ext cx="7297271" cy="637229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0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أولا : </a:t>
            </a:r>
            <a:r>
              <a:rPr lang="ar-EG" sz="20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موقف الشريعة الإسلامية في مواجهة الجرائم السيبرانية: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90596886"/>
      </p:ext>
    </p:extLst>
  </p:cSld>
  <p:clrMapOvr>
    <a:masterClrMapping/>
  </p:clrMapOvr>
  <p:transition spd="slow">
    <p:randomBar dir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Cyberattaque « Wannacry », sécurité internationale et coopération  internationale : les nouveaux enjeux de la génération 2.0 – Connexion  internationale de Montréal (CIMtl)">
            <a:extLst>
              <a:ext uri="{FF2B5EF4-FFF2-40B4-BE49-F238E27FC236}">
                <a16:creationId xmlns:a16="http://schemas.microsoft.com/office/drawing/2014/main" id="{0EAD6DB6-448A-4D75-8F13-E97BECC875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153" y="1399039"/>
            <a:ext cx="9132047" cy="41280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459162" y="4479932"/>
            <a:ext cx="7727577" cy="728584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أهمية التعاون الدولي لمكافحة الجرائم السيبرانية: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00512978"/>
      </p:ext>
    </p:extLst>
  </p:cSld>
  <p:clrMapOvr>
    <a:masterClrMapping/>
  </p:clrMapOvr>
  <p:transition spd="slow">
    <p:randomBar dir="vert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7" name="Picture 2" descr="Cyberattaque « Wannacry », sécurité internationale et coopération  internationale : les nouveaux enjeux de la génération 2.0 – Connexion  internationale de Montréal (CIMtl)">
            <a:extLst>
              <a:ext uri="{FF2B5EF4-FFF2-40B4-BE49-F238E27FC236}">
                <a16:creationId xmlns:a16="http://schemas.microsoft.com/office/drawing/2014/main" id="{4C7BD99C-379E-4163-BE29-6B40925218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153" y="1399039"/>
            <a:ext cx="9132047" cy="41280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402541" y="4428565"/>
            <a:ext cx="7727577" cy="773407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أهمية التعاون الدولي لمكافحة الجرائم السيبرانية: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77612304"/>
      </p:ext>
    </p:extLst>
  </p:cSld>
  <p:clrMapOvr>
    <a:masterClrMapping/>
  </p:clrMapOvr>
  <p:transition spd="slow">
    <p:randomBar dir="vert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7" name="Picture 2" descr="Cyberattaque « Wannacry », sécurité internationale et coopération  internationale : les nouveaux enjeux de la génération 2.0 – Connexion  internationale de Montréal (CIMtl)">
            <a:extLst>
              <a:ext uri="{FF2B5EF4-FFF2-40B4-BE49-F238E27FC236}">
                <a16:creationId xmlns:a16="http://schemas.microsoft.com/office/drawing/2014/main" id="{F90C6A29-2F22-4AA8-9F3C-68B1C8DDA0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153" y="1399039"/>
            <a:ext cx="9132047" cy="41280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363492" y="4545106"/>
            <a:ext cx="3831119" cy="614817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ث</a:t>
            </a:r>
            <a:r>
              <a:rPr lang="ar-EG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الثا</a:t>
            </a:r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: أ</a:t>
            </a:r>
            <a:r>
              <a:rPr lang="ar-EG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نواع التعاون الدولي</a:t>
            </a:r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65542883"/>
      </p:ext>
    </p:extLst>
  </p:cSld>
  <p:clrMapOvr>
    <a:masterClrMapping/>
  </p:clrMapOvr>
  <p:transition spd="slow">
    <p:randomBar dir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7" name="Picture 2" descr="Cyberattaque « Wannacry », sécurité internationale et coopération  internationale : les nouveaux enjeux de la génération 2.0 – Connexion  internationale de Montréal (CIMtl)">
            <a:extLst>
              <a:ext uri="{FF2B5EF4-FFF2-40B4-BE49-F238E27FC236}">
                <a16:creationId xmlns:a16="http://schemas.microsoft.com/office/drawing/2014/main" id="{07E94006-6E82-4DA1-97D4-678B0F6E57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153" y="1399039"/>
            <a:ext cx="9132047" cy="41280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269796" y="4249271"/>
            <a:ext cx="4866110" cy="910652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ثا</a:t>
            </a:r>
            <a:r>
              <a:rPr lang="ar-EG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لث</a:t>
            </a:r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 : أ</a:t>
            </a:r>
            <a:r>
              <a:rPr lang="ar-EG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نواع التعاون الدولي</a:t>
            </a:r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ar-EG" sz="2400" b="1" dirty="0">
              <a:solidFill>
                <a:srgbClr val="0808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EG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أ. التعاون الدولي غير الرسمي</a:t>
            </a:r>
            <a:r>
              <a:rPr lang="ar-EG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5859846"/>
      </p:ext>
    </p:extLst>
  </p:cSld>
  <p:clrMapOvr>
    <a:masterClrMapping/>
  </p:clrMapOvr>
  <p:transition spd="slow">
    <p:randomBar dir="vert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7" name="Picture 2" descr="Cyberattaque « Wannacry », sécurité internationale et coopération  internationale : les nouveaux enjeux de la génération 2.0 – Connexion  internationale de Montréal (CIMtl)">
            <a:extLst>
              <a:ext uri="{FF2B5EF4-FFF2-40B4-BE49-F238E27FC236}">
                <a16:creationId xmlns:a16="http://schemas.microsoft.com/office/drawing/2014/main" id="{7F0EF12B-C60B-4D62-8DAA-9A9772727C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153" y="1399039"/>
            <a:ext cx="9132047" cy="41280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269796" y="4231341"/>
            <a:ext cx="4417875" cy="928582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EG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ثالثا</a:t>
            </a:r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: أ</a:t>
            </a:r>
            <a:r>
              <a:rPr lang="ar-EG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نواع التعاون الدولي</a:t>
            </a:r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ar-EG" sz="2400" b="1" dirty="0">
              <a:solidFill>
                <a:srgbClr val="0808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EG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ب. التعاون الدولي الرسمي</a:t>
            </a:r>
            <a:r>
              <a:rPr lang="ar-EG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6418442"/>
      </p:ext>
    </p:extLst>
  </p:cSld>
  <p:clrMapOvr>
    <a:masterClrMapping/>
  </p:clrMapOvr>
  <p:transition spd="slow">
    <p:randomBar dir="vert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5122" name="Picture 2" descr="La coopération internationale, clé de voûte pour affronter les cybermenaces  ?">
            <a:extLst>
              <a:ext uri="{FF2B5EF4-FFF2-40B4-BE49-F238E27FC236}">
                <a16:creationId xmlns:a16="http://schemas.microsoft.com/office/drawing/2014/main" id="{7A0A7F3D-9B9B-4651-BCC8-2F9181C73C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556" y="1425844"/>
            <a:ext cx="9097505" cy="41012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473434" y="4308529"/>
            <a:ext cx="7699033" cy="621868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SA" sz="2000" b="1" dirty="0">
                <a:solidFill>
                  <a:srgbClr val="080800"/>
                </a:solidFill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رابعا: جهود منظمة الأمم المتحدة في مواجهة الجرائم السيبرانية:</a:t>
            </a:r>
            <a:endParaRPr lang="en-US" sz="20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0642869"/>
      </p:ext>
    </p:extLst>
  </p:cSld>
  <p:clrMapOvr>
    <a:masterClrMapping/>
  </p:clrMapOvr>
  <p:transition spd="slow">
    <p:randomBar dir="vert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7" name="Picture 2" descr="La coopération internationale, clé de voûte pour affronter les cybermenaces  ?">
            <a:extLst>
              <a:ext uri="{FF2B5EF4-FFF2-40B4-BE49-F238E27FC236}">
                <a16:creationId xmlns:a16="http://schemas.microsoft.com/office/drawing/2014/main" id="{84C8935E-0061-4C12-9EF1-0AA4124AC6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312" y="1425844"/>
            <a:ext cx="9205993" cy="41012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3230127" y="4407103"/>
            <a:ext cx="6185647" cy="723900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SA" sz="16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رابعا: جهود منظمة الأمم المتحدة في مواجهة الجرائم السيبرانية:</a:t>
            </a:r>
            <a:r>
              <a:rPr lang="ar-EG" sz="16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</a:t>
            </a:r>
            <a:r>
              <a:rPr lang="ar-EG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و</a:t>
            </a:r>
            <a:r>
              <a:rPr lang="ar-SA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ثائق الجمعية العامة للأمم المتحدة بشأن الجرائم السيبرانية:</a:t>
            </a:r>
            <a:endParaRPr lang="en-US" sz="16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34785609"/>
      </p:ext>
    </p:extLst>
  </p:cSld>
  <p:clrMapOvr>
    <a:masterClrMapping/>
  </p:clrMapOvr>
  <p:transition spd="slow">
    <p:randomBar dir="vert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7" name="Picture 2" descr="La coopération internationale, clé de voûte pour affronter les cybermenaces  ?">
            <a:extLst>
              <a:ext uri="{FF2B5EF4-FFF2-40B4-BE49-F238E27FC236}">
                <a16:creationId xmlns:a16="http://schemas.microsoft.com/office/drawing/2014/main" id="{58E835DB-10AB-44DE-B45E-E77B624C14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556" y="1425844"/>
            <a:ext cx="9097505" cy="41012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964127" y="4332704"/>
            <a:ext cx="6956612" cy="826736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SA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رابعا: جهود منظمة الأمم المتحدة في مواجهة الجرائم السيبرانية:</a:t>
            </a:r>
            <a:r>
              <a:rPr lang="ar-EG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</a:t>
            </a:r>
          </a:p>
          <a:p>
            <a:pPr algn="r" rtl="1"/>
            <a:r>
              <a:rPr lang="ar-EG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ar-EG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2. قرارات المجلس الإقتصادي والإجتماعي</a:t>
            </a:r>
            <a:r>
              <a:rPr lang="ar-SA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48472159"/>
      </p:ext>
    </p:extLst>
  </p:cSld>
  <p:clrMapOvr>
    <a:masterClrMapping/>
  </p:clrMapOvr>
  <p:transition spd="slow">
    <p:randomBar dir="vert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7" name="Picture 2" descr="La coopération internationale, clé de voûte pour affronter les cybermenaces  ?">
            <a:extLst>
              <a:ext uri="{FF2B5EF4-FFF2-40B4-BE49-F238E27FC236}">
                <a16:creationId xmlns:a16="http://schemas.microsoft.com/office/drawing/2014/main" id="{1B22C567-8503-4561-939E-9F62F01030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062" y="1425844"/>
            <a:ext cx="9144000" cy="41012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393576" y="4326753"/>
            <a:ext cx="8148348" cy="956724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SA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رابعا: جهود منظمة الأمم المتحدة في مواجهة الجرائم السيبرانية:</a:t>
            </a:r>
            <a:endParaRPr lang="en-US" b="1" dirty="0">
              <a:solidFill>
                <a:srgbClr val="0808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r" rtl="1"/>
            <a:r>
              <a:rPr lang="ar-EG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م</a:t>
            </a:r>
            <a:r>
              <a:rPr lang="ar-SA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ؤتمر الأمم المتحدة الثامن لمنع الجريمة ومعاملة السجناء ... هافانا ۱۹۹۰ بشأن الجرائم ذات الصلة بالكمبيوتر: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05341747"/>
      </p:ext>
    </p:extLst>
  </p:cSld>
  <p:clrMapOvr>
    <a:masterClrMapping/>
  </p:clrMapOvr>
  <p:transition spd="slow">
    <p:randomBar dir="vert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7" name="Picture 2" descr="La coopération internationale, clé de voûte pour affronter les cybermenaces  ?">
            <a:extLst>
              <a:ext uri="{FF2B5EF4-FFF2-40B4-BE49-F238E27FC236}">
                <a16:creationId xmlns:a16="http://schemas.microsoft.com/office/drawing/2014/main" id="{602B1D07-D3E8-4E3C-989A-099FDA10B5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556" y="1425844"/>
            <a:ext cx="9097505" cy="41012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626178" y="3523128"/>
            <a:ext cx="7217069" cy="732607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SA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رابعا: جهود منظمة الأمم المتحدة في مواجهة الجرائم السيبرانية:</a:t>
            </a:r>
            <a:endParaRPr lang="en-US" b="1" dirty="0">
              <a:solidFill>
                <a:srgbClr val="0808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r" rtl="1"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4. </a:t>
            </a:r>
            <a:r>
              <a:rPr lang="ar-SA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إنشاء فريق من الخبراء الحكوميين المعنيين بالعمليات السيبرانية :</a:t>
            </a:r>
            <a:r>
              <a:rPr lang="ar-EG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</a:t>
            </a:r>
            <a:endParaRPr lang="en-US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165059"/>
      </p:ext>
    </p:extLst>
  </p:cSld>
  <p:clrMapOvr>
    <a:masterClrMapping/>
  </p:clrMapOvr>
  <p:transition spd="slow">
    <p:randomBar dir="vert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1266" name="Picture 2" descr="Comment l'Intérieur se réorganise pour mieux lutter contre la  cybercriminalité - ZDNet">
            <a:extLst>
              <a:ext uri="{FF2B5EF4-FFF2-40B4-BE49-F238E27FC236}">
                <a16:creationId xmlns:a16="http://schemas.microsoft.com/office/drawing/2014/main" id="{75BE8999-5DF3-4E67-920E-04B44B464B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73" y="1447304"/>
            <a:ext cx="9089756" cy="40548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3026880" y="4175576"/>
            <a:ext cx="6893859" cy="607101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SA" b="1" dirty="0">
                <a:solidFill>
                  <a:srgbClr val="080800"/>
                </a:solidFill>
                <a:ea typeface="Calibri" panose="020F0502020204030204" pitchFamily="34" charset="0"/>
              </a:rPr>
              <a:t>خامسا : الاتفاقيات الدولية فى مجال مكافحة الجرائم السيبرانية: </a:t>
            </a:r>
            <a:endParaRPr lang="en-US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82548813"/>
      </p:ext>
    </p:extLst>
  </p:cSld>
  <p:clrMapOvr>
    <a:masterClrMapping/>
  </p:clrMapOvr>
  <p:transition spd="slow">
    <p:randomBar dir="vert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7" name="Picture 2" descr="Comment l'Intérieur se réorganise pour mieux lutter contre la  cybercriminalité - ZDNet">
            <a:extLst>
              <a:ext uri="{FF2B5EF4-FFF2-40B4-BE49-F238E27FC236}">
                <a16:creationId xmlns:a16="http://schemas.microsoft.com/office/drawing/2014/main" id="{CC9AE84E-11A7-46EF-95C7-0E76F35E84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312" y="1433593"/>
            <a:ext cx="9151749" cy="40548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605954" y="4089387"/>
            <a:ext cx="7380464" cy="757966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SA" sz="2000" b="1" dirty="0">
                <a:solidFill>
                  <a:srgbClr val="080800"/>
                </a:solidFill>
                <a:ea typeface="Calibri" panose="020F0502020204030204" pitchFamily="34" charset="0"/>
              </a:rPr>
              <a:t>خامسا : الاتفاقيات الدولية فى مجال مكافحة الجرائم السيبرانية: </a:t>
            </a:r>
            <a:endParaRPr lang="ar-EG" sz="2000" b="1" dirty="0">
              <a:solidFill>
                <a:srgbClr val="080800"/>
              </a:solidFill>
              <a:ea typeface="Calibri" panose="020F0502020204030204" pitchFamily="34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معاهدة بودابست لمكافحة جرائم الإنترنت :</a:t>
            </a: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81817691"/>
      </p:ext>
    </p:extLst>
  </p:cSld>
  <p:clrMapOvr>
    <a:masterClrMapping/>
  </p:clrMapOvr>
  <p:transition spd="slow">
    <p:randomBar dir="vert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7" name="Picture 2" descr="Comment l'Intérieur se réorganise pour mieux lutter contre la  cybercriminalité - ZDNet">
            <a:extLst>
              <a:ext uri="{FF2B5EF4-FFF2-40B4-BE49-F238E27FC236}">
                <a16:creationId xmlns:a16="http://schemas.microsoft.com/office/drawing/2014/main" id="{64C39BEC-3CF2-4D06-AB35-AD5487A85C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305" y="1433593"/>
            <a:ext cx="9089756" cy="40548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920294" y="4136807"/>
            <a:ext cx="6667231" cy="707864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SA" b="1" dirty="0">
                <a:solidFill>
                  <a:srgbClr val="080800"/>
                </a:solidFill>
                <a:ea typeface="Calibri" panose="020F0502020204030204" pitchFamily="34" charset="0"/>
              </a:rPr>
              <a:t>خامسا : الاتفاقيات الدولية فى مجال مكافحة الجرائم السيبرانية:</a:t>
            </a:r>
            <a:endParaRPr lang="ar-EG" b="1" dirty="0">
              <a:solidFill>
                <a:srgbClr val="080800"/>
              </a:solidFill>
              <a:ea typeface="Calibri" panose="020F0502020204030204" pitchFamily="34" charset="0"/>
            </a:endParaRPr>
          </a:p>
          <a:p>
            <a:pPr algn="r" rtl="1"/>
            <a:r>
              <a:rPr lang="ar-EG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2. </a:t>
            </a:r>
            <a:r>
              <a:rPr lang="ar-SA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توصيات المجلس الأوروبي :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75795627"/>
      </p:ext>
    </p:extLst>
  </p:cSld>
  <p:clrMapOvr>
    <a:masterClrMapping/>
  </p:clrMapOvr>
  <p:transition spd="slow">
    <p:randomBar dir="vert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619260-8212-3654-2DA1-5765857171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7B826F69-6FFE-8B21-C009-7869C478471B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lexandria Medium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9E1EF5-7717-1053-2455-847F3C8A9752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7" name="Picture 2" descr="Comment l'Intérieur se réorganise pour mieux lutter contre la  cybercriminalité - ZDNet">
            <a:extLst>
              <a:ext uri="{FF2B5EF4-FFF2-40B4-BE49-F238E27FC236}">
                <a16:creationId xmlns:a16="http://schemas.microsoft.com/office/drawing/2014/main" id="{49D4ABB8-1A99-A612-9E77-6AC253E266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305" y="1433593"/>
            <a:ext cx="9089756" cy="40548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1ECEA2DE-FDAF-B493-BEAD-69FADB06E157}"/>
              </a:ext>
            </a:extLst>
          </p:cNvPr>
          <p:cNvSpPr/>
          <p:nvPr/>
        </p:nvSpPr>
        <p:spPr>
          <a:xfrm>
            <a:off x="2920294" y="4136807"/>
            <a:ext cx="7416012" cy="707864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indent="0" algn="r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1" i="0" u="none" strike="noStrike" kern="1200" cap="none" spc="0" normalizeH="0" baseline="0" noProof="0" dirty="0">
                <a:ln>
                  <a:noFill/>
                </a:ln>
                <a:solidFill>
                  <a:srgbClr val="080800"/>
                </a:solidFill>
                <a:effectLst/>
                <a:uLnTx/>
                <a:uFillTx/>
                <a:latin typeface="Alexandria Medium"/>
                <a:ea typeface="Calibri" panose="020F0502020204030204" pitchFamily="34" charset="0"/>
                <a:cs typeface="Alexandria Medium"/>
              </a:rPr>
              <a:t>خامسا : الاتفاقيات الدولية فى مجال مكافحة الجرائم السيبرانية:</a:t>
            </a:r>
            <a:endParaRPr lang="en-US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R="0" lvl="0" indent="0" algn="r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ar-EG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إتفاقية الأمم المتحدة لمكافحة الجريمة السيبرانية لعام 2025م:</a:t>
            </a:r>
            <a:endParaRPr lang="en-US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61525452"/>
      </p:ext>
    </p:extLst>
  </p:cSld>
  <p:clrMapOvr>
    <a:masterClrMapping/>
  </p:clrMapOvr>
  <p:transition spd="slow">
    <p:randomBar dir="vert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6386" name="Picture 2" descr="Webinaires sur la cybercriminalité - Cybercriminalité">
            <a:extLst>
              <a:ext uri="{FF2B5EF4-FFF2-40B4-BE49-F238E27FC236}">
                <a16:creationId xmlns:a16="http://schemas.microsoft.com/office/drawing/2014/main" id="{6D1BF2F8-01CC-4A3F-A51E-4EC645060A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305" y="1435147"/>
            <a:ext cx="9128501" cy="40919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554941" y="3675888"/>
            <a:ext cx="7781365" cy="651566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سادسا : جهود بعض المنظّمات العالمية المتخصصة والتحالفات الدولية: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48076832"/>
      </p:ext>
    </p:extLst>
  </p:cSld>
  <p:clrMapOvr>
    <a:masterClrMapping/>
  </p:clrMapOvr>
  <p:transition spd="slow">
    <p:randomBar dir="vert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7" name="Picture 2" descr="Webinaires sur la cybercriminalité - Cybercriminalité">
            <a:extLst>
              <a:ext uri="{FF2B5EF4-FFF2-40B4-BE49-F238E27FC236}">
                <a16:creationId xmlns:a16="http://schemas.microsoft.com/office/drawing/2014/main" id="{2AE22791-855C-4844-86D6-B71C78ED9F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305" y="1435147"/>
            <a:ext cx="9128501" cy="40919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670048" y="3535680"/>
            <a:ext cx="7666258" cy="791774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سادسا : جهود بعض المنظّمات العالمية المتخصصة والتحالفات الدولية:</a:t>
            </a:r>
            <a:endParaRPr lang="ar-EG" b="1" dirty="0">
              <a:solidFill>
                <a:srgbClr val="0808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EG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الإتحاد الدولي للإتصالات: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93311419"/>
      </p:ext>
    </p:extLst>
  </p:cSld>
  <p:clrMapOvr>
    <a:masterClrMapping/>
  </p:clrMapOvr>
  <p:transition spd="slow">
    <p:randomBar dir="vert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7" name="Picture 2" descr="Webinaires sur la cybercriminalité - Cybercriminalité">
            <a:extLst>
              <a:ext uri="{FF2B5EF4-FFF2-40B4-BE49-F238E27FC236}">
                <a16:creationId xmlns:a16="http://schemas.microsoft.com/office/drawing/2014/main" id="{E04E8671-48EA-4220-BE19-EB0C64C8BE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305" y="1435147"/>
            <a:ext cx="9128501" cy="40919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676144" y="3681984"/>
            <a:ext cx="7660162" cy="645470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سادسا : جهود بعض المنظّمات العالمية المتخصصة والتحالفات الدولية:</a:t>
            </a:r>
            <a:endParaRPr lang="ar-EG" b="1" dirty="0">
              <a:solidFill>
                <a:srgbClr val="0808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EG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المنظمة العالمية للملكية الفكرية: 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53454297"/>
      </p:ext>
    </p:extLst>
  </p:cSld>
  <p:clrMapOvr>
    <a:masterClrMapping/>
  </p:clrMapOvr>
  <p:transition spd="slow">
    <p:randomBar dir="vert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7" name="Picture 2" descr="Webinaires sur la cybercriminalité - Cybercriminalité">
            <a:extLst>
              <a:ext uri="{FF2B5EF4-FFF2-40B4-BE49-F238E27FC236}">
                <a16:creationId xmlns:a16="http://schemas.microsoft.com/office/drawing/2014/main" id="{72358DCE-97DE-4C87-86C4-79A84508F7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305" y="1435147"/>
            <a:ext cx="9128501" cy="40919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255521" y="3493008"/>
            <a:ext cx="7821167" cy="694238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سادسا : جهود بعض المنظّمات العالمية المتخصصة والتحالفات الدولية:</a:t>
            </a:r>
            <a:endParaRPr lang="ar-EG" b="1" dirty="0">
              <a:solidFill>
                <a:srgbClr val="0808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EG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منظمة حلف شمال الأطلسي: 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06102052"/>
      </p:ext>
    </p:extLst>
  </p:cSld>
  <p:clrMapOvr>
    <a:masterClrMapping/>
  </p:clrMapOvr>
  <p:transition spd="slow">
    <p:randomBar dir="vert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7" name="Picture 6" descr="Electric Webcam Overlays! | DiablosCrusade | Frame by frame animation,  Overlays, Dont touch my phone wallpapers">
            <a:extLst>
              <a:ext uri="{FF2B5EF4-FFF2-40B4-BE49-F238E27FC236}">
                <a16:creationId xmlns:a16="http://schemas.microsoft.com/office/drawing/2014/main" id="{6A38C789-3FCC-440A-BF70-4E2430E489F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3575" y="1485900"/>
            <a:ext cx="8824386" cy="3886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5367502" y="2729236"/>
            <a:ext cx="2306870" cy="139952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الخاتم</a:t>
            </a:r>
            <a:r>
              <a:rPr lang="ar-EG" sz="32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ه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40000"/>
                  <a:lumOff val="60000"/>
                </a:schemeClr>
              </a:solidFill>
              <a:effectLst/>
              <a:uLnTx/>
              <a:uFillTx/>
              <a:latin typeface="Calibri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</a:endParaRPr>
          </a:p>
        </p:txBody>
      </p:sp>
      <p:pic>
        <p:nvPicPr>
          <p:cNvPr id="8" name="Audio 2">
            <a:hlinkClick r:id="" action="ppaction://media"/>
            <a:extLst>
              <a:ext uri="{FF2B5EF4-FFF2-40B4-BE49-F238E27FC236}">
                <a16:creationId xmlns:a16="http://schemas.microsoft.com/office/drawing/2014/main" id="{10865686-8724-4965-AB01-C27D7277230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52238" y="62690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1691606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62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  <a:cs typeface="Alexandria Medium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31062" y="1285189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lexandria Medium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lexandria Medium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lexandria Medium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lexandria Medium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lexandria Medium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7321405" y="2064567"/>
            <a:ext cx="2880686" cy="2949063"/>
          </a:xfrm>
          <a:prstGeom prst="ellipse">
            <a:avLst/>
          </a:prstGeom>
          <a:solidFill>
            <a:schemeClr val="bg1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  <a:ea typeface="+mn-ea"/>
                <a:cs typeface="Alexandria Medium"/>
              </a:rPr>
              <a:t>مخرجات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  <a:ea typeface="+mn-ea"/>
                <a:cs typeface="Alexandria Medium"/>
              </a:rPr>
              <a:t>المقرر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exandria"/>
              <a:ea typeface="+mn-ea"/>
              <a:cs typeface="Alexandria Medium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37711" y="1501132"/>
            <a:ext cx="507678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lexandria Medium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Alexandria Medium"/>
              </a:rPr>
              <a:t>المعرفة والفهم النقدي لتطور الجريمة إلي أن تصبح جرائم السيبرانية و معرفة المصطلحات المرتبطة بهذه الجرائم .</a:t>
            </a: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ar-EG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lexandria Medium"/>
            </a:endParaRP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Alexandria Medium"/>
              </a:rPr>
              <a:t>2. معرفة وفهم الأعمال النظرية الرئيسية المتعلقة بالجرائم السيبرانية. </a:t>
            </a: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ar-EG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lexandria Medium"/>
            </a:endParaRP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Alexandria Medium"/>
              </a:rPr>
              <a:t>3. استخدام مفاهيم إجرامية مجردة ذات الصلة بالجرائم السيبرانية.</a:t>
            </a: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ar-EG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lexandria Medium"/>
            </a:endParaRP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ar-EG" sz="2000" b="1" dirty="0">
                <a:solidFill>
                  <a:prstClr val="black"/>
                </a:solidFill>
                <a:latin typeface="Alexandria"/>
                <a:cs typeface="Alexandria Medium"/>
              </a:rPr>
              <a:t>4. 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Alexandria Medium"/>
              </a:rPr>
              <a:t>تحليل و تقييم للتشريعات في مواجهة الجرائم السيبرانية.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77782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4905" y="1247452"/>
            <a:ext cx="11269579" cy="464754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1">
              <a:spcAft>
                <a:spcPts val="500"/>
              </a:spcAft>
              <a:defRPr/>
            </a:pPr>
            <a:r>
              <a:rPr lang="ar-EG" sz="2400" b="1" dirty="0">
                <a:solidFill>
                  <a:srgbClr val="FF0000"/>
                </a:solidFill>
                <a:ea typeface="Calibri" panose="020F0502020204030204" pitchFamily="34" charset="0"/>
              </a:rPr>
              <a:t>المراجع</a:t>
            </a:r>
          </a:p>
          <a:p>
            <a:pPr marL="342900" lvl="0" indent="-342900" algn="just" rtl="1">
              <a:spcAft>
                <a:spcPts val="500"/>
              </a:spcAft>
              <a:buFont typeface="Symbol" panose="05050102010706020507" pitchFamily="18" charset="2"/>
              <a:buChar char=""/>
              <a:defRPr/>
            </a:pPr>
            <a:r>
              <a:rPr lang="ar-EG" sz="2400" b="1" dirty="0">
                <a:solidFill>
                  <a:srgbClr val="4472C4"/>
                </a:solidFill>
                <a:ea typeface="Calibri" panose="020F0502020204030204" pitchFamily="34" charset="0"/>
              </a:rPr>
              <a:t>الكتب:</a:t>
            </a:r>
            <a:endParaRPr lang="ar-EG" sz="2400" b="1" dirty="0">
              <a:solidFill>
                <a:schemeClr val="tx1"/>
              </a:solidFill>
              <a:ea typeface="Calibri" panose="020F0502020204030204" pitchFamily="34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IQ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د. أحمد عبد اللاه المراغي، الجريمة الإلكترونية ودور القانون الجنائي في الحد منها، دراسة تحليلية تأصلية مقارنة، الطبعة الأولي، سنة 2017 .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IQ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الرسائل:</a:t>
            </a:r>
            <a:endParaRPr lang="en-US" sz="2400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B0B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ar-SA" sz="2400" dirty="0">
                <a:solidFill>
                  <a:srgbClr val="0B0B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د. أحمد طلعت عبد الحكيم عبد الحكيم عبد الرحمن، السياسة الجنائية في مواجهة جرائم تقنية المعلومات في ضوء القانون المصري رقم 175 لسنة 2018، رسالة دكتوراة، كلية الحقوق، جامعة القاهرة، 2022.  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ar-SA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د. محمد خالد إبراهيم، الجوانب الموضوعية لجرائم تقنية المعلومات، دراسة مقارنة، رسالة دكتوراة، كلية الحقوق، جامعة القاهرة، سنة 2023.</a:t>
            </a:r>
            <a:endParaRPr lang="en-US" sz="24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0" algn="just" rtl="1"/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613580"/>
      </p:ext>
    </p:extLst>
  </p:cSld>
  <p:clrMapOvr>
    <a:masterClrMapping/>
  </p:clrMapOvr>
  <p:transition spd="slow">
    <p:randomBar dir="vert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4905" y="1257612"/>
            <a:ext cx="11269579" cy="4151150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kumimoji="0" lang="ar-IQ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ال</a:t>
            </a: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مواقع الإلكترونية</a:t>
            </a:r>
            <a:r>
              <a:rPr kumimoji="0" lang="ar-IQ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:</a:t>
            </a: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</a:endParaRPr>
          </a:p>
          <a:p>
            <a:pPr marR="0" lvl="0" algn="r" rtl="1"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4. </a:t>
            </a:r>
            <a:r>
              <a:rPr lang="ar-IQ" sz="28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د. هاني محمد إبراهيم خليل، النظام القانوني الدو</a:t>
            </a:r>
            <a:r>
              <a:rPr lang="ar-EG" sz="28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لي لمكافحة المخاطر السيبرانية، بحث منشور علي موقع: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https://espesl.journals.ekb.eg.pdf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976087"/>
      </p:ext>
    </p:extLst>
  </p:cSld>
  <p:clrMapOvr>
    <a:masterClrMapping/>
  </p:clrMapOvr>
  <p:transition spd="slow">
    <p:randomBar dir="vert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FCADE6-0C7E-65E4-608E-21F87180A3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2F0EA91-C515-5613-B8DB-4A094A6C60D4}"/>
              </a:ext>
            </a:extLst>
          </p:cNvPr>
          <p:cNvSpPr/>
          <p:nvPr/>
        </p:nvSpPr>
        <p:spPr>
          <a:xfrm>
            <a:off x="7807515" y="952845"/>
            <a:ext cx="4128422" cy="517992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lexandria Medium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FDDCA7-D86F-6FCD-3495-2E5BB50EC30E}"/>
              </a:ext>
            </a:extLst>
          </p:cNvPr>
          <p:cNvSpPr/>
          <p:nvPr/>
        </p:nvSpPr>
        <p:spPr>
          <a:xfrm>
            <a:off x="344905" y="1241418"/>
            <a:ext cx="11269579" cy="4592813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tabLst/>
              <a:defRPr/>
            </a:pP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lexandria Medium"/>
              </a:rPr>
              <a:t>المراجع الأجنبية: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AutoNum type="arabicPeriod"/>
              <a:tabLst/>
              <a:defRPr/>
            </a:pPr>
            <a:r>
              <a:rPr lang="en-US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Sarkar, G., &amp; Shukla, S. K. (2023). Behavioral analysis of cybercrime: Paving the way for effective policing strategies. </a:t>
            </a:r>
            <a:r>
              <a:rPr lang="en-US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Journal of Economic Criminology</a:t>
            </a:r>
            <a:r>
              <a:rPr lang="en-US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US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2</a:t>
            </a:r>
            <a:r>
              <a:rPr lang="en-US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100034.</a:t>
            </a:r>
          </a:p>
          <a:p>
            <a:pPr marR="0" lvl="0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tabLst/>
              <a:defRPr/>
            </a:pPr>
            <a:r>
              <a:rPr lang="en-US" sz="1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‏</a:t>
            </a:r>
            <a:r>
              <a:rPr lang="en-US" sz="1600" b="0" i="0" u="none" strike="noStrike" dirty="0">
                <a:solidFill>
                  <a:srgbClr val="0272B1"/>
                </a:solidFill>
                <a:effectLst/>
                <a:latin typeface="ElsevierSans"/>
                <a:hlinkClick r:id="rId3" tooltip="Persistent link using digital object identifier"/>
              </a:rPr>
              <a:t>https://doi.org/10.1016/j.jeconc.2023.100034</a:t>
            </a:r>
            <a:endParaRPr lang="en-US" sz="1600" b="0" i="0" u="none" strike="noStrike" dirty="0">
              <a:solidFill>
                <a:srgbClr val="0272B1"/>
              </a:solidFill>
              <a:effectLst/>
              <a:latin typeface="ElsevierSans"/>
            </a:endParaRP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lexandria Medium"/>
              </a:rPr>
              <a:t>2. Phillips, K., Davidson, J. C., Farr, R. R., Burkhardt, C., </a:t>
            </a:r>
            <a:r>
              <a:rPr lang="en-US" sz="20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lexandria Medium"/>
              </a:rPr>
              <a:t>Caneppele</a:t>
            </a: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lexandria Medium"/>
              </a:rPr>
              <a:t>, S., &amp; Aiken, M. P. (2022). Conceptualizing cybercrime: Definitions, typologies and taxonomies. Forensic sciences, 2(2), 379-398.‏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lexandria Medium"/>
            </a:endParaRP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8EACDCF0-1B01-0A33-DA7B-9A7F9B45A1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074" y="4316885"/>
            <a:ext cx="11071240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4"/>
              </a:rPr>
              <a:t>https://doi.org/10.3390/forensicsci2020028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3. Chen, S., Hao, M., Ding, F., Jiang, D., Dong, J., Zhang, S., ... &amp; Gao, C. (2023). Exploring the global geography of cybercrime and its driving forces. Humanities and Social Sciences Communications, 10 (1), 1-10.‏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5"/>
              </a:rPr>
              <a:t>https://doi.org/10.1057/s41599-023-01560-x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0316209"/>
      </p:ext>
    </p:extLst>
  </p:cSld>
  <p:clrMapOvr>
    <a:masterClrMapping/>
  </p:clrMapOvr>
  <p:transition spd="slow">
    <p:randomBar dir="vert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890850"/>
            <a:ext cx="4128422" cy="5186776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31996" y="1188943"/>
            <a:ext cx="8201561" cy="47771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3D77FC-36FD-4F36-8EF0-C8AAB860E6A3}"/>
              </a:ext>
            </a:extLst>
          </p:cNvPr>
          <p:cNvSpPr txBox="1"/>
          <p:nvPr/>
        </p:nvSpPr>
        <p:spPr>
          <a:xfrm>
            <a:off x="2138765" y="780374"/>
            <a:ext cx="8592608" cy="526297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ar-IQ" sz="1400" dirty="0"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1. </a:t>
            </a:r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4"/>
              </a:rPr>
              <a:t>http://www.indianmediacouncil.in</a:t>
            </a:r>
            <a:endParaRPr lang="en-US" sz="14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3. </a:t>
            </a:r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5"/>
              </a:rPr>
              <a:t>https://www.linkedin.com/pulse/scattered-spider-profiling-financially-motivated-group-kotha-xujrc/</a:t>
            </a:r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.</a:t>
            </a:r>
            <a:endParaRPr lang="ar-EG" sz="14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ar-EG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 5</a:t>
            </a:r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. </a:t>
            </a:r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6"/>
              </a:rPr>
              <a:t>https://blog.avast.com/who-and-what-are-cybercriminals-avast</a:t>
            </a:r>
            <a:endParaRPr lang="en-US" sz="14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6. </a:t>
            </a:r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7"/>
              </a:rPr>
              <a:t>https://tenor.com/view/hacking-gif-20202201</a:t>
            </a:r>
            <a:endParaRPr lang="en-US" sz="14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ar-EG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9:11</a:t>
            </a:r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 https://www.coe.int/fr/web/freedom-expression/internet-intermediaries</a:t>
            </a:r>
            <a:r>
              <a:rPr lang="ar-EG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 </a:t>
            </a:r>
            <a:endParaRPr lang="en-US" sz="14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12. </a:t>
            </a:r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8"/>
              </a:rPr>
              <a:t>https://blog.cloudflare.com/fr-fr/magic-transit-fr-fr</a:t>
            </a:r>
            <a:endParaRPr lang="en-US" sz="14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13. </a:t>
            </a:r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9"/>
              </a:rPr>
              <a:t>https://www.stor.fr/top-9-des-raisons-dexternaliser-ses-donnees-dans-le-cloud-a-la-reunion/</a:t>
            </a:r>
            <a:endParaRPr lang="en-US" sz="14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0"/>
              </a:rPr>
              <a:t>https://www.immo974.com/fournisseurs-dacces-a-reunion.html</a:t>
            </a:r>
            <a:endParaRPr lang="en-US" sz="14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ar-EG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14</a:t>
            </a:r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. </a:t>
            </a:r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1"/>
              </a:rPr>
              <a:t>https://sospc.name/choisir-fournisseur-dacces-a-internet-fai-thierry/</a:t>
            </a:r>
            <a:endParaRPr lang="en-US" sz="14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15. </a:t>
            </a:r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2"/>
              </a:rPr>
              <a:t>https://softflow.ca/fr/services/</a:t>
            </a:r>
            <a:endParaRPr lang="en-US" sz="14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16. </a:t>
            </a:r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3"/>
              </a:rPr>
              <a:t>https://fr.equinix.ch/products/data-center-services/colocation</a:t>
            </a:r>
            <a:endParaRPr lang="ar-EG" sz="14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ar-EG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17</a:t>
            </a:r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. </a:t>
            </a:r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4"/>
              </a:rPr>
              <a:t>https://www.blogdumoderateur.com/chiffres-reseaux-sociaux/</a:t>
            </a:r>
            <a:endParaRPr lang="en-US" sz="14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21. </a:t>
            </a:r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5"/>
              </a:rPr>
              <a:t>https://www.azinformatique.ch/</a:t>
            </a:r>
            <a:endParaRPr lang="en-US" sz="14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33. </a:t>
            </a:r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6"/>
              </a:rPr>
              <a:t>https://gifer.com/en/72uZ#google_vignette</a:t>
            </a:r>
            <a:endParaRPr lang="ar-EG" sz="14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ar-EG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34</a:t>
            </a:r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. </a:t>
            </a:r>
            <a:r>
              <a:rPr lang="en-US" sz="14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7"/>
              </a:rPr>
              <a:t>https://www.cimtl.org/cyberattaque-wannacry-securite-internationale-et-cooperation-internationale-les-nouveaux-enjeux-de-la-generation-2-0/</a:t>
            </a:r>
            <a:endParaRPr lang="en-US" sz="14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400" dirty="0">
                <a:latin typeface="Alexandria Medium" pitchFamily="2" charset="-78"/>
                <a:cs typeface="Alexandria Medium" pitchFamily="2" charset="-78"/>
              </a:rPr>
              <a:t>39. </a:t>
            </a:r>
            <a:r>
              <a:rPr lang="en-US" sz="1400" dirty="0">
                <a:latin typeface="Alexandria Medium" pitchFamily="2" charset="-78"/>
                <a:cs typeface="Alexandria Medium" pitchFamily="2" charset="-78"/>
                <a:hlinkClick r:id="rId18"/>
              </a:rPr>
              <a:t>https://siecledigital.fr/2023/10/04/cooperation-internationale-cle-de-voute-pour-affronter-cybermenaces/</a:t>
            </a:r>
            <a:endParaRPr lang="en-US" sz="1400" dirty="0">
              <a:latin typeface="Alexandria Medium" pitchFamily="2" charset="-78"/>
              <a:cs typeface="Alexandria Medium" pitchFamily="2" charset="-78"/>
            </a:endParaRPr>
          </a:p>
          <a:p>
            <a:r>
              <a:rPr lang="en-US" sz="1400" dirty="0">
                <a:latin typeface="Alexandria Medium" pitchFamily="2" charset="-78"/>
                <a:cs typeface="Alexandria Medium" pitchFamily="2" charset="-78"/>
              </a:rPr>
              <a:t>44. </a:t>
            </a:r>
            <a:r>
              <a:rPr lang="en-US" sz="1400" dirty="0">
                <a:latin typeface="Alexandria Medium" pitchFamily="2" charset="-78"/>
                <a:cs typeface="Alexandria Medium" pitchFamily="2" charset="-78"/>
                <a:hlinkClick r:id="rId19"/>
              </a:rPr>
              <a:t>https://www.zdnet.fr/actualites/comment-l-interieur-se-reorganise-pour-mieux-lutter-contre-la-cybercriminalite-39962634.htm</a:t>
            </a:r>
            <a:endParaRPr lang="en-US" sz="1400" dirty="0">
              <a:latin typeface="Alexandria Medium" pitchFamily="2" charset="-78"/>
              <a:cs typeface="Alexandria Medium" pitchFamily="2" charset="-78"/>
            </a:endParaRPr>
          </a:p>
          <a:p>
            <a:r>
              <a:rPr lang="en-US" sz="1400" dirty="0">
                <a:latin typeface="Alexandria Medium" pitchFamily="2" charset="-78"/>
                <a:cs typeface="Alexandria Medium" pitchFamily="2" charset="-78"/>
              </a:rPr>
              <a:t>47. </a:t>
            </a:r>
            <a:r>
              <a:rPr lang="en-US" sz="1400" dirty="0">
                <a:latin typeface="Alexandria Medium" pitchFamily="2" charset="-78"/>
                <a:cs typeface="Alexandria Medium" pitchFamily="2" charset="-78"/>
                <a:hlinkClick r:id="rId20"/>
              </a:rPr>
              <a:t>https://www.coe.int/fr/web/cybercrime/webinars</a:t>
            </a:r>
            <a:endParaRPr lang="en-US" sz="1400" dirty="0">
              <a:latin typeface="Alexandria Medium" pitchFamily="2" charset="-78"/>
              <a:cs typeface="Alexandria Medium" pitchFamily="2" charset="-78"/>
            </a:endParaRPr>
          </a:p>
          <a:p>
            <a:r>
              <a:rPr lang="en-US" sz="1400" dirty="0">
                <a:latin typeface="Alexandria Medium" pitchFamily="2" charset="-78"/>
                <a:cs typeface="Alexandria Medium" pitchFamily="2" charset="-78"/>
              </a:rPr>
              <a:t>51. </a:t>
            </a:r>
            <a:r>
              <a:rPr lang="en-US" sz="1400" dirty="0">
                <a:latin typeface="Alexandria Medium" pitchFamily="2" charset="-78"/>
                <a:cs typeface="Alexandria Medium" pitchFamily="2" charset="-78"/>
                <a:hlinkClick r:id="rId21"/>
              </a:rPr>
              <a:t>https://www.pinterest.com/pin/687995280571275766/</a:t>
            </a:r>
            <a:endParaRPr lang="en-US" sz="1400" dirty="0">
              <a:latin typeface="Alexandria Medium" pitchFamily="2" charset="-78"/>
              <a:cs typeface="Alexandria Medium" pitchFamily="2" charset="-78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218D6D-E519-4437-AA45-20FDDC38E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57</a:t>
            </a:fld>
            <a:endParaRPr lang="en-US"/>
          </a:p>
        </p:txBody>
      </p:sp>
      <p:sp>
        <p:nvSpPr>
          <p:cNvPr id="6" name="Rounded Rectangle 12">
            <a:extLst>
              <a:ext uri="{FF2B5EF4-FFF2-40B4-BE49-F238E27FC236}">
                <a16:creationId xmlns:a16="http://schemas.microsoft.com/office/drawing/2014/main" id="{B964F6DC-70EB-48E0-8842-B79B2B12FF82}"/>
              </a:ext>
            </a:extLst>
          </p:cNvPr>
          <p:cNvSpPr/>
          <p:nvPr/>
        </p:nvSpPr>
        <p:spPr>
          <a:xfrm>
            <a:off x="7838322" y="364108"/>
            <a:ext cx="2619417" cy="639999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rtl="1"/>
            <a:r>
              <a:rPr lang="ar-EG" sz="1600" dirty="0">
                <a:solidFill>
                  <a:prstClr val="white"/>
                </a:solidFill>
                <a:latin typeface="Alexandria Medium" pitchFamily="2" charset="-78"/>
                <a:ea typeface="Calibri" panose="020F0502020204030204" pitchFamily="34" charset="0"/>
                <a:cs typeface="Alexandria Medium" pitchFamily="2" charset="-78"/>
              </a:rPr>
              <a:t>روابط الصور المستخدمة في المحاضرة :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71015259"/>
      </p:ext>
    </p:extLst>
  </p:cSld>
  <p:clrMapOvr>
    <a:masterClrMapping/>
  </p:clrMapOvr>
  <p:transition spd="slow">
    <p:randomBar dir="vert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7" name="Picture 12" descr="How 0s and 1s Translate to Digital Experiences | by Patricia Arnedo | The  Startup | Medium">
            <a:extLst>
              <a:ext uri="{FF2B5EF4-FFF2-40B4-BE49-F238E27FC236}">
                <a16:creationId xmlns:a16="http://schemas.microsoft.com/office/drawing/2014/main" id="{D3F5F2D6-E42A-4234-B6C3-2561CFB9913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1" y="1389528"/>
            <a:ext cx="9254848" cy="40968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2793106" y="2976880"/>
            <a:ext cx="7844413" cy="1981200"/>
          </a:xfrm>
          <a:prstGeom prst="ellipse">
            <a:avLst/>
          </a:prstGeom>
          <a:solidFill>
            <a:schemeClr val="bg1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algn="ct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تم بحمد الله </a:t>
            </a:r>
            <a:endParaRPr lang="ar-EG" sz="2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 marR="0" algn="ct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الإنتهاء من شرح المحاضرة ا</a:t>
            </a:r>
            <a:r>
              <a:rPr lang="ar-EG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لعاشرة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مع تمنياتي بالتوفيق د. أسماء رويعي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86238504"/>
      </p:ext>
    </p:extLst>
  </p:cSld>
  <p:clrMapOvr>
    <a:masterClrMapping/>
  </p:clrMapOvr>
  <p:transition spd="slow">
    <p:randomBar dir="vert"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5">
      <a:majorFont>
        <a:latin typeface="Alexandria Medium"/>
        <a:ea typeface=""/>
        <a:cs typeface="Alexandria Medium"/>
      </a:majorFont>
      <a:minorFont>
        <a:latin typeface="Alexandria Medium"/>
        <a:ea typeface=""/>
        <a:cs typeface="Alexandria Medium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3">
      <a:majorFont>
        <a:latin typeface="Alexandria"/>
        <a:ea typeface=""/>
        <a:cs typeface="Alexandria"/>
      </a:majorFont>
      <a:minorFont>
        <a:latin typeface="Alexandria"/>
        <a:ea typeface=""/>
        <a:cs typeface="Alexandria Medium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5" ma:contentTypeDescription="إنشاء مستند جديد." ma:contentTypeScope="" ma:versionID="1847e65fbe18533a4345b17285c3cf1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1281ef90392756b9808ef1249c6f6c88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3220646-B137-4373-AB9E-2498E9BC4BDA}"/>
</file>

<file path=customXml/itemProps2.xml><?xml version="1.0" encoding="utf-8"?>
<ds:datastoreItem xmlns:ds="http://schemas.openxmlformats.org/officeDocument/2006/customXml" ds:itemID="{B11407D3-1E24-43E2-B25D-F128108B91C8}"/>
</file>

<file path=customXml/itemProps3.xml><?xml version="1.0" encoding="utf-8"?>
<ds:datastoreItem xmlns:ds="http://schemas.openxmlformats.org/officeDocument/2006/customXml" ds:itemID="{478EE189-BCB1-4817-AFCE-541E055802A4}"/>
</file>

<file path=docProps/app.xml><?xml version="1.0" encoding="utf-8"?>
<Properties xmlns="http://schemas.openxmlformats.org/officeDocument/2006/extended-properties" xmlns:vt="http://schemas.openxmlformats.org/officeDocument/2006/docPropsVTypes">
  <TotalTime>7343</TotalTime>
  <Words>1857</Words>
  <Application>Microsoft Office PowerPoint</Application>
  <PresentationFormat>Widescreen</PresentationFormat>
  <Paragraphs>362</Paragraphs>
  <Slides>59</Slides>
  <Notes>58</Notes>
  <HiddenSlides>0</HiddenSlides>
  <MMClips>2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59</vt:i4>
      </vt:variant>
    </vt:vector>
  </HeadingPairs>
  <TitlesOfParts>
    <vt:vector size="70" baseType="lpstr">
      <vt:lpstr>Alexandria</vt:lpstr>
      <vt:lpstr>Alexandria ExtraBold</vt:lpstr>
      <vt:lpstr>Alexandria Medium</vt:lpstr>
      <vt:lpstr>Arial</vt:lpstr>
      <vt:lpstr>Calibri</vt:lpstr>
      <vt:lpstr>Cascadia Code</vt:lpstr>
      <vt:lpstr>ElsevierSans</vt:lpstr>
      <vt:lpstr>Symbol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Hassan</cp:lastModifiedBy>
  <cp:revision>1210</cp:revision>
  <dcterms:created xsi:type="dcterms:W3CDTF">2023-04-29T09:08:00Z</dcterms:created>
  <dcterms:modified xsi:type="dcterms:W3CDTF">2025-12-11T21:34:01Z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