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480" r:id="rId5"/>
    <p:sldId id="303" r:id="rId6"/>
    <p:sldId id="271" r:id="rId7"/>
    <p:sldId id="313" r:id="rId8"/>
    <p:sldId id="549" r:id="rId9"/>
    <p:sldId id="511" r:id="rId10"/>
    <p:sldId id="651" r:id="rId11"/>
    <p:sldId id="639" r:id="rId12"/>
    <p:sldId id="640" r:id="rId13"/>
    <p:sldId id="660" r:id="rId14"/>
    <p:sldId id="649" r:id="rId15"/>
    <p:sldId id="641" r:id="rId16"/>
    <p:sldId id="580" r:id="rId17"/>
    <p:sldId id="642" r:id="rId18"/>
    <p:sldId id="635" r:id="rId19"/>
    <p:sldId id="666" r:id="rId20"/>
    <p:sldId id="667" r:id="rId21"/>
    <p:sldId id="657" r:id="rId22"/>
    <p:sldId id="654" r:id="rId23"/>
    <p:sldId id="655" r:id="rId24"/>
    <p:sldId id="629" r:id="rId25"/>
    <p:sldId id="644" r:id="rId26"/>
    <p:sldId id="645" r:id="rId27"/>
    <p:sldId id="646" r:id="rId28"/>
    <p:sldId id="647" r:id="rId29"/>
    <p:sldId id="648" r:id="rId30"/>
    <p:sldId id="661" r:id="rId31"/>
    <p:sldId id="631" r:id="rId32"/>
    <p:sldId id="581" r:id="rId33"/>
    <p:sldId id="650" r:id="rId34"/>
    <p:sldId id="583" r:id="rId35"/>
    <p:sldId id="662" r:id="rId36"/>
    <p:sldId id="663" r:id="rId37"/>
    <p:sldId id="613" r:id="rId38"/>
    <p:sldId id="674" r:id="rId39"/>
    <p:sldId id="675" r:id="rId40"/>
    <p:sldId id="664" r:id="rId41"/>
    <p:sldId id="665" r:id="rId42"/>
    <p:sldId id="638" r:id="rId43"/>
    <p:sldId id="586" r:id="rId44"/>
    <p:sldId id="673" r:id="rId45"/>
    <p:sldId id="588" r:id="rId46"/>
    <p:sldId id="656" r:id="rId47"/>
    <p:sldId id="636" r:id="rId48"/>
    <p:sldId id="637" r:id="rId49"/>
    <p:sldId id="668" r:id="rId50"/>
    <p:sldId id="669" r:id="rId51"/>
    <p:sldId id="670" r:id="rId52"/>
    <p:sldId id="671" r:id="rId53"/>
    <p:sldId id="672" r:id="rId54"/>
    <p:sldId id="306"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651"/>
            <p14:sldId id="639"/>
            <p14:sldId id="640"/>
            <p14:sldId id="660"/>
            <p14:sldId id="649"/>
            <p14:sldId id="641"/>
            <p14:sldId id="580"/>
            <p14:sldId id="642"/>
            <p14:sldId id="635"/>
            <p14:sldId id="666"/>
            <p14:sldId id="667"/>
            <p14:sldId id="657"/>
            <p14:sldId id="654"/>
            <p14:sldId id="655"/>
            <p14:sldId id="629"/>
            <p14:sldId id="644"/>
            <p14:sldId id="645"/>
            <p14:sldId id="646"/>
            <p14:sldId id="647"/>
            <p14:sldId id="648"/>
            <p14:sldId id="661"/>
            <p14:sldId id="631"/>
            <p14:sldId id="581"/>
            <p14:sldId id="650"/>
            <p14:sldId id="583"/>
            <p14:sldId id="662"/>
            <p14:sldId id="663"/>
            <p14:sldId id="613"/>
            <p14:sldId id="674"/>
            <p14:sldId id="675"/>
            <p14:sldId id="664"/>
            <p14:sldId id="665"/>
            <p14:sldId id="638"/>
            <p14:sldId id="586"/>
            <p14:sldId id="673"/>
            <p14:sldId id="588"/>
            <p14:sldId id="656"/>
            <p14:sldId id="636"/>
            <p14:sldId id="637"/>
            <p14:sldId id="668"/>
            <p14:sldId id="669"/>
            <p14:sldId id="670"/>
            <p14:sldId id="671"/>
            <p14:sldId id="672"/>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8800"/>
    <a:srgbClr val="D4D4D4"/>
    <a:srgbClr val="F58221"/>
    <a:srgbClr val="00AEEF"/>
    <a:srgbClr val="FFD200"/>
    <a:srgbClr val="203E5F"/>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4660"/>
  </p:normalViewPr>
  <p:slideViewPr>
    <p:cSldViewPr snapToGrid="0">
      <p:cViewPr varScale="1">
        <p:scale>
          <a:sx n="64" d="100"/>
          <a:sy n="64" d="100"/>
        </p:scale>
        <p:origin x="9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0632291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6FF1B-7A67-4DAC-7404-0DF4CEB7FD51}"/>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C0F67539-71E7-CCC1-6C43-33FBC2E3E1D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E7F5BE51-1099-ED69-0972-955ADA496972}"/>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2824B30F-EBAF-4FBE-3946-461728EC99E7}"/>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374219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EDD77-F926-8141-B11B-060C153981E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DCB13BAA-8206-82B3-54AB-B91EC95A710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1CC0EDD0-B90B-8AF1-5300-C1250AB52422}"/>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FBC5406F-94E0-A717-57B0-9909E0C67808}"/>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171711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BC7E8-2519-6685-492D-626675F2692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C2C12B71-1490-E4AF-AA25-3FC266C6CCFE}"/>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812B0817-17BD-6C36-9EFC-9AAD93166CE4}"/>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9ACD5B8E-CE58-AB00-6E80-B5137436299B}"/>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898735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E5145-A8C1-73EC-91EF-3F88E3FA0E4C}"/>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5DBC71DE-886B-E36A-A81F-82D3412E1927}"/>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2CF5684A-26FA-5B5F-AD30-6E510A2197CC}"/>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34A5B900-9D29-B75A-050D-614E73FC5435}"/>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229657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C8ED3-DF4B-3D76-0791-4F006B37E93B}"/>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8EBCB418-6E0C-9BC9-D9DB-CC993AE8696C}"/>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B7061064-EE58-FDE6-7B1F-C3669BDAA334}"/>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BC4E12F1-CE21-08A3-E1E0-79BFFC99FC58}"/>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702401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EE346-2039-D9C7-FC2B-061DBB7A88CE}"/>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F381106E-EED3-3014-41B9-D4C471C895EA}"/>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565B2D20-2E31-D4B1-9FF3-D3980E9E1D58}"/>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45E7F8B8-3285-9507-F552-CBD2719850C9}"/>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530501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0.png"/><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0.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50.png"/><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34.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5.jpe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68080" y="3569460"/>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655"/>
    </mc:Choice>
    <mc:Fallback xmlns="">
      <p:transition spd="slow" advTm="446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12739" y="2347907"/>
            <a:ext cx="5075401" cy="1938992"/>
          </a:xfrm>
          <a:prstGeom prst="rect">
            <a:avLst/>
          </a:prstGeom>
          <a:noFill/>
        </p:spPr>
        <p:txBody>
          <a:bodyPr wrap="square" rtlCol="0">
            <a:spAutoFit/>
          </a:bodyPr>
          <a:lstStyle/>
          <a:p>
            <a:r>
              <a:rPr lang="en-US" sz="4000" b="1" dirty="0">
                <a:solidFill>
                  <a:srgbClr val="00B0F0"/>
                </a:solidFill>
                <a:latin typeface="Alexandria" charset="0"/>
                <a:cs typeface="Alexandria" charset="0"/>
              </a:rPr>
              <a:t>Environmental and Sustainability Issues in Urban Development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6370224" y="4802552"/>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530"/>
    </mc:Choice>
    <mc:Fallback xmlns="">
      <p:transition spd="slow" advTm="255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3060"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4987941"/>
            <a:ext cx="5941763" cy="1323439"/>
          </a:xfrm>
          <a:prstGeom prst="rect">
            <a:avLst/>
          </a:prstGeom>
          <a:noFill/>
        </p:spPr>
        <p:txBody>
          <a:bodyPr wrap="square">
            <a:spAutoFit/>
          </a:bodyPr>
          <a:lstStyle/>
          <a:p>
            <a:r>
              <a:rPr lang="en-US" sz="2000" dirty="0"/>
              <a:t>Sustainable urban development is a global imperative. It seeks to balance economic growth, social inclusion, and environmental protection—commonly referred to as the triple bottom line. </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95878" y="4129910"/>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0455" y="1099247"/>
            <a:ext cx="8417320" cy="5122941"/>
          </a:xfrm>
          <a:prstGeom prst="rect">
            <a:avLst/>
          </a:prstGeom>
          <a:noFill/>
        </p:spPr>
        <p:txBody>
          <a:bodyPr wrap="square" rtlCol="0">
            <a:spAutoFit/>
          </a:bodyPr>
          <a:lstStyle/>
          <a:p>
            <a:pPr marL="457200" indent="-457200">
              <a:lnSpc>
                <a:spcPct val="150000"/>
              </a:lnSpc>
              <a:buFont typeface="+mj-lt"/>
              <a:buAutoNum type="arabicPeriod"/>
            </a:pPr>
            <a:r>
              <a:rPr lang="en-US" sz="2000" dirty="0"/>
              <a:t>Introduction</a:t>
            </a:r>
          </a:p>
          <a:p>
            <a:pPr marL="457200" indent="-457200">
              <a:lnSpc>
                <a:spcPct val="150000"/>
              </a:lnSpc>
              <a:buFont typeface="+mj-lt"/>
              <a:buAutoNum type="arabicPeriod"/>
            </a:pPr>
            <a:r>
              <a:rPr lang="en-US" sz="2000" dirty="0">
                <a:latin typeface="Alexandria"/>
              </a:rPr>
              <a:t>The Environmental Context of Urbanization </a:t>
            </a:r>
          </a:p>
          <a:p>
            <a:pPr marL="457200" indent="-457200">
              <a:lnSpc>
                <a:spcPct val="150000"/>
              </a:lnSpc>
              <a:buFont typeface="+mj-lt"/>
              <a:buAutoNum type="arabicPeriod"/>
            </a:pPr>
            <a:r>
              <a:rPr lang="en-US" sz="2000" dirty="0">
                <a:latin typeface="Alexandria"/>
              </a:rPr>
              <a:t>Sustainability Principles in Urban Development </a:t>
            </a:r>
          </a:p>
          <a:p>
            <a:pPr marL="457200" indent="-457200">
              <a:lnSpc>
                <a:spcPct val="150000"/>
              </a:lnSpc>
              <a:buAutoNum type="arabicPeriod" startAt="4"/>
            </a:pPr>
            <a:r>
              <a:rPr lang="en-US" sz="2000" dirty="0">
                <a:latin typeface="Alexandria"/>
              </a:rPr>
              <a:t>Key Environmental Issues in Urban Areas</a:t>
            </a:r>
          </a:p>
          <a:p>
            <a:pPr marL="457200" indent="-457200">
              <a:lnSpc>
                <a:spcPct val="150000"/>
              </a:lnSpc>
              <a:buFontTx/>
              <a:buAutoNum type="arabicPeriod" startAt="4"/>
            </a:pPr>
            <a:r>
              <a:rPr lang="en-US" sz="2000" dirty="0">
                <a:latin typeface="Alexandria"/>
              </a:rPr>
              <a:t>Land Use and Urban Sprawl</a:t>
            </a:r>
          </a:p>
          <a:p>
            <a:pPr marL="457200" indent="-457200">
              <a:lnSpc>
                <a:spcPct val="150000"/>
              </a:lnSpc>
              <a:buFontTx/>
              <a:buAutoNum type="arabicPeriod" startAt="4"/>
            </a:pPr>
            <a:r>
              <a:rPr lang="en-US" sz="2000" dirty="0"/>
              <a:t>Climate Change and Urban Resilience</a:t>
            </a:r>
          </a:p>
          <a:p>
            <a:pPr marL="457200" indent="-457200">
              <a:lnSpc>
                <a:spcPct val="150000"/>
              </a:lnSpc>
              <a:buFontTx/>
              <a:buAutoNum type="arabicPeriod" startAt="4"/>
            </a:pPr>
            <a:r>
              <a:rPr lang="en-US" sz="2000" dirty="0"/>
              <a:t>Sustainable Urban Infrastructure</a:t>
            </a:r>
          </a:p>
          <a:p>
            <a:pPr marL="457200" indent="-457200">
              <a:lnSpc>
                <a:spcPct val="150000"/>
              </a:lnSpc>
              <a:buFontTx/>
              <a:buAutoNum type="arabicPeriod" startAt="4"/>
            </a:pPr>
            <a:r>
              <a:rPr lang="en-US" sz="2000" dirty="0"/>
              <a:t>Governance and Policy Frameworks</a:t>
            </a:r>
          </a:p>
          <a:p>
            <a:pPr marL="457200" indent="-457200">
              <a:lnSpc>
                <a:spcPct val="150000"/>
              </a:lnSpc>
              <a:buFontTx/>
              <a:buAutoNum type="arabicPeriod" startAt="4"/>
            </a:pPr>
            <a:r>
              <a:rPr lang="en-US" sz="2000" dirty="0">
                <a:latin typeface="Alexandria"/>
              </a:rPr>
              <a:t>Measuring Urban Sustainability</a:t>
            </a:r>
          </a:p>
          <a:p>
            <a:pPr marL="457200" indent="-457200">
              <a:lnSpc>
                <a:spcPct val="150000"/>
              </a:lnSpc>
              <a:buFontTx/>
              <a:buAutoNum type="arabicPeriod" startAt="4"/>
            </a:pPr>
            <a:r>
              <a:rPr lang="en-US" sz="2000" dirty="0">
                <a:latin typeface="Alexandria"/>
              </a:rPr>
              <a:t>Challenges and Future Directions</a:t>
            </a:r>
          </a:p>
          <a:p>
            <a:pPr>
              <a:lnSpc>
                <a:spcPct val="150000"/>
              </a:lnSpc>
            </a:pPr>
            <a:endParaRPr lang="en-US" sz="2000" dirty="0">
              <a:latin typeface="Alexandria"/>
            </a:endParaRPr>
          </a:p>
        </p:txBody>
      </p:sp>
      <p:sp>
        <p:nvSpPr>
          <p:cNvPr id="32" name="Rectangle 31"/>
          <p:cNvSpPr/>
          <p:nvPr/>
        </p:nvSpPr>
        <p:spPr>
          <a:xfrm>
            <a:off x="3305631" y="642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41827" y="1698447"/>
            <a:ext cx="8417320" cy="4315027"/>
          </a:xfrm>
          <a:prstGeom prst="rect">
            <a:avLst/>
          </a:prstGeom>
          <a:noFill/>
        </p:spPr>
        <p:txBody>
          <a:bodyPr wrap="square" rtlCol="0">
            <a:spAutoFit/>
          </a:bodyPr>
          <a:lstStyle/>
          <a:p>
            <a:pPr>
              <a:lnSpc>
                <a:spcPct val="200000"/>
              </a:lnSpc>
            </a:pPr>
            <a:r>
              <a:rPr lang="en-US" sz="2000" dirty="0">
                <a:latin typeface="Alexandria"/>
              </a:rPr>
              <a:t>By the end of the lecture, you will be able to:</a:t>
            </a:r>
          </a:p>
          <a:p>
            <a:pPr marL="285750" indent="-285750">
              <a:lnSpc>
                <a:spcPct val="200000"/>
              </a:lnSpc>
              <a:buFont typeface="Arial" panose="020B0604020202020204" pitchFamily="34" charset="0"/>
              <a:buChar char="•"/>
            </a:pPr>
            <a:r>
              <a:rPr lang="en-US" sz="2000" dirty="0">
                <a:latin typeface="Alexandria"/>
              </a:rPr>
              <a:t> </a:t>
            </a:r>
            <a:r>
              <a:rPr lang="en-US" sz="2000" b="1" dirty="0">
                <a:latin typeface="Alexandria"/>
              </a:rPr>
              <a:t>Explain</a:t>
            </a:r>
            <a:r>
              <a:rPr lang="en-US" sz="2000" dirty="0">
                <a:latin typeface="Alexandria"/>
              </a:rPr>
              <a:t> key environmental challenges in urban development.</a:t>
            </a:r>
          </a:p>
          <a:p>
            <a:pPr marL="285750" indent="-285750">
              <a:lnSpc>
                <a:spcPct val="200000"/>
              </a:lnSpc>
              <a:buFont typeface="Arial" panose="020B0604020202020204" pitchFamily="34" charset="0"/>
              <a:buChar char="•"/>
            </a:pPr>
            <a:r>
              <a:rPr lang="en-US" sz="2000" b="1" dirty="0">
                <a:latin typeface="Alexandria"/>
              </a:rPr>
              <a:t>Understand</a:t>
            </a:r>
            <a:r>
              <a:rPr lang="en-US" sz="2000" dirty="0">
                <a:latin typeface="Alexandria"/>
              </a:rPr>
              <a:t> principles and models of sustainable urban design.</a:t>
            </a:r>
          </a:p>
          <a:p>
            <a:pPr marL="285750" indent="-285750">
              <a:lnSpc>
                <a:spcPct val="200000"/>
              </a:lnSpc>
              <a:buFont typeface="Arial" panose="020B0604020202020204" pitchFamily="34" charset="0"/>
              <a:buChar char="•"/>
            </a:pPr>
            <a:r>
              <a:rPr lang="en-US" sz="2000" b="1" dirty="0">
                <a:latin typeface="Alexandria"/>
              </a:rPr>
              <a:t>Identify</a:t>
            </a:r>
            <a:r>
              <a:rPr lang="en-US" sz="2000" dirty="0">
                <a:latin typeface="Alexandria"/>
              </a:rPr>
              <a:t> indicators of urban sustainability and resilience.</a:t>
            </a:r>
          </a:p>
          <a:p>
            <a:pPr marL="285750" indent="-285750">
              <a:lnSpc>
                <a:spcPct val="200000"/>
              </a:lnSpc>
              <a:buFont typeface="Arial" panose="020B0604020202020204" pitchFamily="34" charset="0"/>
              <a:buChar char="•"/>
            </a:pPr>
            <a:r>
              <a:rPr lang="en-US" sz="2000" b="1" dirty="0">
                <a:latin typeface="Alexandria"/>
              </a:rPr>
              <a:t>Evaluate</a:t>
            </a:r>
            <a:r>
              <a:rPr lang="en-US" sz="2000" dirty="0">
                <a:latin typeface="Alexandria"/>
              </a:rPr>
              <a:t> green building, mobility, and waste management strategies.</a:t>
            </a:r>
          </a:p>
          <a:p>
            <a:pPr marL="342900" indent="-342900">
              <a:lnSpc>
                <a:spcPct val="200000"/>
              </a:lnSpc>
              <a:buFont typeface="Arial" panose="020B0604020202020204" pitchFamily="34" charset="0"/>
              <a:buChar char="•"/>
            </a:pPr>
            <a:r>
              <a:rPr lang="en-US" sz="2000" b="1" dirty="0">
                <a:latin typeface="Alexandria"/>
              </a:rPr>
              <a:t>Apply</a:t>
            </a:r>
            <a:r>
              <a:rPr lang="en-US" sz="2000" dirty="0">
                <a:latin typeface="Alexandria"/>
              </a:rPr>
              <a:t> tools such as the Urban Sustainability Index (USI).</a:t>
            </a:r>
          </a:p>
          <a:p>
            <a:pPr marL="342900" indent="-342900">
              <a:lnSpc>
                <a:spcPct val="200000"/>
              </a:lnSpc>
              <a:buFont typeface="Arial" panose="020B0604020202020204" pitchFamily="34" charset="0"/>
              <a:buChar char="•"/>
            </a:pPr>
            <a:r>
              <a:rPr lang="en-US" sz="2000" b="1" dirty="0">
                <a:latin typeface="Alexandria"/>
              </a:rPr>
              <a:t>Propose</a:t>
            </a:r>
            <a:r>
              <a:rPr lang="en-US" sz="2000" dirty="0">
                <a:latin typeface="Alexandria"/>
              </a:rPr>
              <a:t> solutions to enhance urban environmental performance.</a:t>
            </a:r>
            <a:endParaRPr lang="en-US" sz="2000" dirty="0">
              <a:latin typeface="Alexandria"/>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07629" y="1336121"/>
            <a:ext cx="4955591"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486158" y="1699290"/>
            <a:ext cx="3909257" cy="3785652"/>
          </a:xfrm>
          <a:prstGeom prst="rect">
            <a:avLst/>
          </a:prstGeom>
        </p:spPr>
        <p:txBody>
          <a:bodyPr wrap="square">
            <a:spAutoFit/>
          </a:bodyPr>
          <a:lstStyle/>
          <a:p>
            <a:r>
              <a:rPr lang="en-US" sz="2000" dirty="0">
                <a:latin typeface="Alexandria"/>
              </a:rPr>
              <a:t>Urban areas are economic, social, and cultural hubs; however, they also generate immense environmental pressures, including pollution, resource depletion, and climate change.</a:t>
            </a:r>
            <a:endParaRPr lang="ar-SY" sz="2000" dirty="0">
              <a:latin typeface="Alexandria"/>
            </a:endParaRPr>
          </a:p>
          <a:p>
            <a:r>
              <a:rPr lang="en-US" sz="2000" dirty="0">
                <a:latin typeface="Alexandria"/>
              </a:rPr>
              <a:t>Sustainable urban development is therefore a global imperative. It seeks to balance economic growth, social inclusion, and environmental protection—commonly referred to as the </a:t>
            </a:r>
            <a:r>
              <a:rPr lang="en-US" sz="2000" b="1" dirty="0">
                <a:latin typeface="Alexandria"/>
              </a:rPr>
              <a:t>triple bottom line.</a:t>
            </a:r>
            <a:endParaRPr lang="en-US" sz="2000" dirty="0">
              <a:latin typeface="Alexandria"/>
            </a:endParaRPr>
          </a:p>
        </p:txBody>
      </p:sp>
      <p:sp>
        <p:nvSpPr>
          <p:cNvPr id="7" name="Rectangle 6">
            <a:extLst>
              <a:ext uri="{FF2B5EF4-FFF2-40B4-BE49-F238E27FC236}">
                <a16:creationId xmlns:a16="http://schemas.microsoft.com/office/drawing/2014/main" id="{00409D73-08CA-85B8-D363-6BBA61235086}"/>
              </a:ext>
            </a:extLst>
          </p:cNvPr>
          <p:cNvSpPr/>
          <p:nvPr/>
        </p:nvSpPr>
        <p:spPr>
          <a:xfrm>
            <a:off x="6855589" y="3815831"/>
            <a:ext cx="4215670" cy="1631216"/>
          </a:xfrm>
          <a:prstGeom prst="rect">
            <a:avLst/>
          </a:prstGeom>
          <a:solidFill>
            <a:schemeClr val="accent1">
              <a:lumMod val="40000"/>
              <a:lumOff val="60000"/>
            </a:schemeClr>
          </a:solidFill>
        </p:spPr>
        <p:txBody>
          <a:bodyPr wrap="square">
            <a:spAutoFit/>
          </a:bodyPr>
          <a:lstStyle/>
          <a:p>
            <a:r>
              <a:rPr lang="en-US" sz="2000" dirty="0">
                <a:latin typeface="Alexandria"/>
              </a:rPr>
              <a:t>As cities expand, sustainability principles must guide land use, infrastructure, and governance to ensure livable and resilient environments.</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627A2394-C9A9-B611-6704-D9340DC741C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 1.Introduction</a:t>
            </a:r>
          </a:p>
        </p:txBody>
      </p:sp>
      <p:pic>
        <p:nvPicPr>
          <p:cNvPr id="13" name="عنصر نائب للصورة 12">
            <a:extLst>
              <a:ext uri="{FF2B5EF4-FFF2-40B4-BE49-F238E27FC236}">
                <a16:creationId xmlns:a16="http://schemas.microsoft.com/office/drawing/2014/main" id="{559A3A86-9C13-3301-0C94-F8259C9B6244}"/>
              </a:ext>
            </a:extLst>
          </p:cNvPr>
          <p:cNvPicPr>
            <a:picLocks noGrp="1" noChangeAspect="1"/>
          </p:cNvPicPr>
          <p:nvPr>
            <p:ph type="pic" sz="quarter" idx="10"/>
          </p:nvPr>
        </p:nvPicPr>
        <p:blipFill>
          <a:blip r:embed="rId3"/>
          <a:srcRect l="19356" r="19356"/>
          <a:stretch>
            <a:fillRect/>
          </a:stretch>
        </p:blipFill>
        <p:spPr>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56F4B-C165-C3D1-EC43-28B1EA0523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420CC4-3D13-1215-4997-F9CF02209AAC}"/>
              </a:ext>
            </a:extLst>
          </p:cNvPr>
          <p:cNvSpPr/>
          <p:nvPr/>
        </p:nvSpPr>
        <p:spPr>
          <a:xfrm>
            <a:off x="617280" y="140799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09791E0-B576-7C39-6AD0-BDAD5E7F78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708B7CE-F842-F147-AB72-EF62DFC09249}"/>
              </a:ext>
            </a:extLst>
          </p:cNvPr>
          <p:cNvSpPr txBox="1"/>
          <p:nvPr/>
        </p:nvSpPr>
        <p:spPr>
          <a:xfrm>
            <a:off x="705444" y="786563"/>
            <a:ext cx="8973406" cy="523220"/>
          </a:xfrm>
          <a:prstGeom prst="rect">
            <a:avLst/>
          </a:prstGeom>
          <a:noFill/>
        </p:spPr>
        <p:txBody>
          <a:bodyPr wrap="square">
            <a:spAutoFit/>
          </a:bodyPr>
          <a:lstStyle/>
          <a:p>
            <a:r>
              <a:rPr lang="en-US" sz="2800" dirty="0">
                <a:latin typeface="Alexandria"/>
              </a:rPr>
              <a:t>2. The Environmental Context of Urbanization</a:t>
            </a:r>
          </a:p>
        </p:txBody>
      </p:sp>
      <p:sp>
        <p:nvSpPr>
          <p:cNvPr id="6" name="TextBox 47">
            <a:extLst>
              <a:ext uri="{FF2B5EF4-FFF2-40B4-BE49-F238E27FC236}">
                <a16:creationId xmlns:a16="http://schemas.microsoft.com/office/drawing/2014/main" id="{028BF343-BEE1-E6F6-F214-C80BF688A4AB}"/>
              </a:ext>
            </a:extLst>
          </p:cNvPr>
          <p:cNvSpPr txBox="1"/>
          <p:nvPr/>
        </p:nvSpPr>
        <p:spPr>
          <a:xfrm>
            <a:off x="930110" y="1651891"/>
            <a:ext cx="10237562" cy="2246769"/>
          </a:xfrm>
          <a:prstGeom prst="rect">
            <a:avLst/>
          </a:prstGeom>
          <a:noFill/>
        </p:spPr>
        <p:txBody>
          <a:bodyPr wrap="square" rtlCol="0">
            <a:spAutoFit/>
          </a:bodyPr>
          <a:lstStyle/>
          <a:p>
            <a:r>
              <a:rPr lang="en-US" sz="2000" b="1" dirty="0">
                <a:latin typeface="Alexandria"/>
              </a:rPr>
              <a:t>2.1 Global Urbanization Trends</a:t>
            </a:r>
            <a:endParaRPr lang="en-US" sz="2000" dirty="0">
              <a:latin typeface="Alexandria"/>
            </a:endParaRPr>
          </a:p>
          <a:p>
            <a:r>
              <a:rPr lang="en-US" sz="2000" dirty="0">
                <a:latin typeface="Alexandria"/>
              </a:rPr>
              <a:t>Urbanization has accelerated dramatically in developing regions such as Asia and the Middle East. </a:t>
            </a:r>
          </a:p>
          <a:p>
            <a:r>
              <a:rPr lang="en-US" sz="2000" dirty="0">
                <a:latin typeface="Alexandria"/>
              </a:rPr>
              <a:t>Cities like Riyadh, Dubai, and Shanghai have experienced population booms that have transformed their economies but also strained their natural resources. </a:t>
            </a:r>
          </a:p>
          <a:p>
            <a:r>
              <a:rPr lang="en-US" sz="2000" dirty="0">
                <a:latin typeface="Alexandria"/>
              </a:rPr>
              <a:t>Urban growth drives economic prosperity but increases energy demand, waste generation, and greenhouse gas (GHG) emissions.</a:t>
            </a:r>
          </a:p>
          <a:p>
            <a:endParaRPr lang="en-US" sz="2000" dirty="0">
              <a:latin typeface="Alexandria"/>
            </a:endParaRPr>
          </a:p>
        </p:txBody>
      </p:sp>
      <p:pic>
        <p:nvPicPr>
          <p:cNvPr id="4" name="صورة 3">
            <a:extLst>
              <a:ext uri="{FF2B5EF4-FFF2-40B4-BE49-F238E27FC236}">
                <a16:creationId xmlns:a16="http://schemas.microsoft.com/office/drawing/2014/main" id="{B2D15AE3-DF20-1D8F-233D-8DE125D37C32}"/>
              </a:ext>
            </a:extLst>
          </p:cNvPr>
          <p:cNvPicPr>
            <a:picLocks noChangeAspect="1"/>
          </p:cNvPicPr>
          <p:nvPr/>
        </p:nvPicPr>
        <p:blipFill>
          <a:blip r:embed="rId3"/>
          <a:stretch>
            <a:fillRect/>
          </a:stretch>
        </p:blipFill>
        <p:spPr>
          <a:xfrm>
            <a:off x="4789093" y="3724915"/>
            <a:ext cx="2469094" cy="1847248"/>
          </a:xfrm>
          <a:prstGeom prst="rect">
            <a:avLst/>
          </a:prstGeom>
        </p:spPr>
      </p:pic>
    </p:spTree>
    <p:extLst>
      <p:ext uri="{BB962C8B-B14F-4D97-AF65-F5344CB8AC3E}">
        <p14:creationId xmlns:p14="http://schemas.microsoft.com/office/powerpoint/2010/main" val="2837208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B7CB1-25CC-48E8-9032-EA1185BACA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D4116D-8193-FA67-7B42-627F52D9A75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3. Decision Outcome:</a:t>
            </a:r>
          </a:p>
          <a:p>
            <a:r>
              <a:rPr lang="en-US" b="1" dirty="0"/>
              <a:t>Site A</a:t>
            </a:r>
            <a:r>
              <a:rPr lang="en-US" dirty="0"/>
              <a:t> offers the lowest total cost despite higher rent, thanks to better accessibility.</a:t>
            </a:r>
          </a:p>
          <a:p>
            <a:r>
              <a:rPr lang="en-US" dirty="0"/>
              <a:t>This shows how </a:t>
            </a:r>
            <a:r>
              <a:rPr lang="en-US" b="1" dirty="0"/>
              <a:t>transport accessibility directly affects business location choices</a:t>
            </a:r>
            <a:r>
              <a:rPr lang="en-US" dirty="0"/>
              <a:t>, balancing land cost and logistics efficiency.</a:t>
            </a:r>
          </a:p>
        </p:txBody>
      </p:sp>
      <p:pic>
        <p:nvPicPr>
          <p:cNvPr id="7" name="Graphic 21">
            <a:extLst>
              <a:ext uri="{FF2B5EF4-FFF2-40B4-BE49-F238E27FC236}">
                <a16:creationId xmlns:a16="http://schemas.microsoft.com/office/drawing/2014/main" id="{CA43D24F-2739-2DA1-5F90-0C03FF801A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C354C1F7-C9E8-AB56-4464-9210C8E8E5EA}"/>
              </a:ext>
            </a:extLst>
          </p:cNvPr>
          <p:cNvSpPr txBox="1"/>
          <p:nvPr/>
        </p:nvSpPr>
        <p:spPr>
          <a:xfrm>
            <a:off x="705444" y="1609922"/>
            <a:ext cx="10575996" cy="1631216"/>
          </a:xfrm>
          <a:prstGeom prst="rect">
            <a:avLst/>
          </a:prstGeom>
          <a:solidFill>
            <a:schemeClr val="bg1"/>
          </a:solidFill>
        </p:spPr>
        <p:txBody>
          <a:bodyPr wrap="square" rtlCol="0">
            <a:spAutoFit/>
          </a:bodyPr>
          <a:lstStyle/>
          <a:p>
            <a:r>
              <a:rPr lang="en-US" sz="2000" b="1" dirty="0">
                <a:latin typeface="Alexandria"/>
              </a:rPr>
              <a:t>2.2 Urban Ecological Footprint</a:t>
            </a:r>
          </a:p>
          <a:p>
            <a:r>
              <a:rPr lang="en-US" sz="2000" dirty="0">
                <a:latin typeface="Alexandria"/>
              </a:rPr>
              <a:t>Cities occupy only 3% of the Earth’s land surface but consume more than 75% of natural resources. </a:t>
            </a:r>
            <a:r>
              <a:rPr lang="en-US" sz="2000" b="1" dirty="0">
                <a:solidFill>
                  <a:schemeClr val="accent2">
                    <a:lumMod val="75000"/>
                  </a:schemeClr>
                </a:solidFill>
                <a:latin typeface="Alexandria"/>
              </a:rPr>
              <a:t>The ecological footprint: quantifies this impact by measuring how much land and water area a city requires to sustain its population. </a:t>
            </a:r>
          </a:p>
          <a:p>
            <a:r>
              <a:rPr lang="en-US" sz="2000" dirty="0">
                <a:latin typeface="Alexandria"/>
              </a:rPr>
              <a:t>Rapidly urbanizing cities face significant challenges in maintaining ecological balance.</a:t>
            </a:r>
          </a:p>
        </p:txBody>
      </p:sp>
      <p:pic>
        <p:nvPicPr>
          <p:cNvPr id="2" name="صورة 1">
            <a:extLst>
              <a:ext uri="{FF2B5EF4-FFF2-40B4-BE49-F238E27FC236}">
                <a16:creationId xmlns:a16="http://schemas.microsoft.com/office/drawing/2014/main" id="{D7F1FB0E-1E54-B4C9-FF75-BA45F88A5023}"/>
              </a:ext>
            </a:extLst>
          </p:cNvPr>
          <p:cNvPicPr>
            <a:picLocks noChangeAspect="1"/>
          </p:cNvPicPr>
          <p:nvPr/>
        </p:nvPicPr>
        <p:blipFill>
          <a:blip r:embed="rId3"/>
          <a:stretch>
            <a:fillRect/>
          </a:stretch>
        </p:blipFill>
        <p:spPr>
          <a:xfrm>
            <a:off x="3719512" y="3241138"/>
            <a:ext cx="4752975" cy="2673243"/>
          </a:xfrm>
          <a:prstGeom prst="rect">
            <a:avLst/>
          </a:prstGeom>
        </p:spPr>
      </p:pic>
      <p:sp>
        <p:nvSpPr>
          <p:cNvPr id="5" name="مربع نص 4">
            <a:extLst>
              <a:ext uri="{FF2B5EF4-FFF2-40B4-BE49-F238E27FC236}">
                <a16:creationId xmlns:a16="http://schemas.microsoft.com/office/drawing/2014/main" id="{3299B007-33A0-1116-A665-498FD17CEA04}"/>
              </a:ext>
            </a:extLst>
          </p:cNvPr>
          <p:cNvSpPr txBox="1"/>
          <p:nvPr/>
        </p:nvSpPr>
        <p:spPr>
          <a:xfrm>
            <a:off x="705444" y="786563"/>
            <a:ext cx="8973406" cy="523220"/>
          </a:xfrm>
          <a:prstGeom prst="rect">
            <a:avLst/>
          </a:prstGeom>
          <a:noFill/>
        </p:spPr>
        <p:txBody>
          <a:bodyPr wrap="square">
            <a:spAutoFit/>
          </a:bodyPr>
          <a:lstStyle/>
          <a:p>
            <a:r>
              <a:rPr lang="en-US" sz="2800" dirty="0">
                <a:latin typeface="Alexandria"/>
              </a:rPr>
              <a:t>2. The Environmental Context of Urbanization</a:t>
            </a:r>
          </a:p>
        </p:txBody>
      </p:sp>
    </p:spTree>
    <p:extLst>
      <p:ext uri="{BB962C8B-B14F-4D97-AF65-F5344CB8AC3E}">
        <p14:creationId xmlns:p14="http://schemas.microsoft.com/office/powerpoint/2010/main" val="240440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A0B413-6AB0-CC39-D187-1928493870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E1A77F-EC15-BAAC-E994-B2113BE24C0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CD5EEE2-3D47-3F14-6F2B-4723C985E9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D16B3E85-748E-9900-2086-4BB76B7D85B6}"/>
              </a:ext>
            </a:extLst>
          </p:cNvPr>
          <p:cNvSpPr txBox="1"/>
          <p:nvPr/>
        </p:nvSpPr>
        <p:spPr>
          <a:xfrm>
            <a:off x="762000" y="1827383"/>
            <a:ext cx="4349646" cy="3785652"/>
          </a:xfrm>
          <a:prstGeom prst="rect">
            <a:avLst/>
          </a:prstGeom>
          <a:solidFill>
            <a:schemeClr val="bg1"/>
          </a:solidFill>
        </p:spPr>
        <p:txBody>
          <a:bodyPr wrap="square" rtlCol="0">
            <a:spAutoFit/>
          </a:bodyPr>
          <a:lstStyle/>
          <a:p>
            <a:r>
              <a:rPr lang="en-US" sz="2000" b="1" dirty="0">
                <a:latin typeface="Alexandria"/>
              </a:rPr>
              <a:t>2.3 Urban Metabolism</a:t>
            </a:r>
            <a:endParaRPr lang="en-US" sz="2000" dirty="0">
              <a:latin typeface="Alexandria"/>
            </a:endParaRPr>
          </a:p>
          <a:p>
            <a:r>
              <a:rPr lang="en-US" sz="2000" dirty="0">
                <a:latin typeface="Alexandria"/>
              </a:rPr>
              <a:t>The </a:t>
            </a:r>
            <a:r>
              <a:rPr lang="en-US" sz="2000" b="1" dirty="0">
                <a:latin typeface="Alexandria"/>
              </a:rPr>
              <a:t>urban metabolism model</a:t>
            </a:r>
            <a:r>
              <a:rPr lang="en-US" sz="2000" dirty="0">
                <a:latin typeface="Alexandria"/>
              </a:rPr>
              <a:t> conceptualizes cities as living organisms with inputs (energy, materials, food, and water) and outputs (waste, emissions, and heat). </a:t>
            </a:r>
          </a:p>
          <a:p>
            <a:endParaRPr lang="en-US" sz="2000" dirty="0">
              <a:latin typeface="Alexandria"/>
            </a:endParaRPr>
          </a:p>
          <a:p>
            <a:r>
              <a:rPr lang="en-US" sz="2000" dirty="0">
                <a:latin typeface="Alexandria"/>
              </a:rPr>
              <a:t>Managing this flow efficiently is essential for achieving sustainability.</a:t>
            </a:r>
          </a:p>
          <a:p>
            <a:r>
              <a:rPr lang="en-US" sz="2000" i="1" dirty="0">
                <a:latin typeface="Alexandria"/>
              </a:rPr>
              <a:t>Figure :Urban Metabolism Model: inputs (energy, materials, food, water) → outputs (waste, emissions, heat).</a:t>
            </a:r>
            <a:endParaRPr lang="en-US" sz="2000" dirty="0">
              <a:latin typeface="Alexandria"/>
            </a:endParaRPr>
          </a:p>
        </p:txBody>
      </p:sp>
      <p:pic>
        <p:nvPicPr>
          <p:cNvPr id="4" name="صورة 3">
            <a:extLst>
              <a:ext uri="{FF2B5EF4-FFF2-40B4-BE49-F238E27FC236}">
                <a16:creationId xmlns:a16="http://schemas.microsoft.com/office/drawing/2014/main" id="{63129235-1F7E-7E15-E88E-EEEDDC0AD557}"/>
              </a:ext>
            </a:extLst>
          </p:cNvPr>
          <p:cNvPicPr>
            <a:picLocks noChangeAspect="1"/>
          </p:cNvPicPr>
          <p:nvPr/>
        </p:nvPicPr>
        <p:blipFill>
          <a:blip r:embed="rId3"/>
          <a:stretch>
            <a:fillRect/>
          </a:stretch>
        </p:blipFill>
        <p:spPr>
          <a:xfrm>
            <a:off x="5256366" y="1711563"/>
            <a:ext cx="5870707" cy="4054839"/>
          </a:xfrm>
          <a:prstGeom prst="rect">
            <a:avLst/>
          </a:prstGeom>
        </p:spPr>
      </p:pic>
      <p:sp>
        <p:nvSpPr>
          <p:cNvPr id="5" name="مربع نص 4">
            <a:extLst>
              <a:ext uri="{FF2B5EF4-FFF2-40B4-BE49-F238E27FC236}">
                <a16:creationId xmlns:a16="http://schemas.microsoft.com/office/drawing/2014/main" id="{39C1CCA0-E7DB-7AC5-8273-4EA0392154BE}"/>
              </a:ext>
            </a:extLst>
          </p:cNvPr>
          <p:cNvSpPr txBox="1"/>
          <p:nvPr/>
        </p:nvSpPr>
        <p:spPr>
          <a:xfrm>
            <a:off x="705444" y="786563"/>
            <a:ext cx="8973406" cy="523220"/>
          </a:xfrm>
          <a:prstGeom prst="rect">
            <a:avLst/>
          </a:prstGeom>
          <a:noFill/>
        </p:spPr>
        <p:txBody>
          <a:bodyPr wrap="square">
            <a:spAutoFit/>
          </a:bodyPr>
          <a:lstStyle/>
          <a:p>
            <a:r>
              <a:rPr lang="en-US" sz="2800" dirty="0">
                <a:latin typeface="Alexandria"/>
              </a:rPr>
              <a:t>2. The Environmental Context of Urbanization</a:t>
            </a:r>
          </a:p>
        </p:txBody>
      </p:sp>
    </p:spTree>
    <p:extLst>
      <p:ext uri="{BB962C8B-B14F-4D97-AF65-F5344CB8AC3E}">
        <p14:creationId xmlns:p14="http://schemas.microsoft.com/office/powerpoint/2010/main" val="2215153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E6F23-1754-9461-D3AD-98EBC0ACE3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59EEDB-6C8E-03F1-BA46-3A948ECD9C55}"/>
              </a:ext>
            </a:extLst>
          </p:cNvPr>
          <p:cNvSpPr/>
          <p:nvPr/>
        </p:nvSpPr>
        <p:spPr>
          <a:xfrm>
            <a:off x="566547"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D90083B-A201-696A-2985-7929C7F116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3848F493-8A05-59B1-14BA-47EAF05CFF9C}"/>
              </a:ext>
            </a:extLst>
          </p:cNvPr>
          <p:cNvSpPr txBox="1"/>
          <p:nvPr/>
        </p:nvSpPr>
        <p:spPr>
          <a:xfrm>
            <a:off x="705444" y="1473113"/>
            <a:ext cx="10145999" cy="2554545"/>
          </a:xfrm>
          <a:prstGeom prst="rect">
            <a:avLst/>
          </a:prstGeom>
          <a:noFill/>
        </p:spPr>
        <p:txBody>
          <a:bodyPr wrap="square" rtlCol="0">
            <a:spAutoFit/>
          </a:bodyPr>
          <a:lstStyle/>
          <a:p>
            <a:r>
              <a:rPr lang="en-US" sz="2000" b="1" dirty="0"/>
              <a:t>🌿 Definition of Sustainability</a:t>
            </a:r>
          </a:p>
          <a:p>
            <a:r>
              <a:rPr lang="en-US" sz="2000" b="1" dirty="0"/>
              <a:t>Sustainability</a:t>
            </a:r>
            <a:r>
              <a:rPr lang="en-US" sz="2000" dirty="0"/>
              <a:t> is the ability to meet the </a:t>
            </a:r>
            <a:r>
              <a:rPr lang="en-US" sz="2000" b="1" dirty="0"/>
              <a:t>needs of the present</a:t>
            </a:r>
            <a:r>
              <a:rPr lang="en-US" sz="2000" dirty="0"/>
              <a:t> without compromising the </a:t>
            </a:r>
            <a:r>
              <a:rPr lang="en-US" sz="2000" b="1" dirty="0"/>
              <a:t>ability of future generations</a:t>
            </a:r>
            <a:r>
              <a:rPr lang="en-US" sz="2000" dirty="0"/>
              <a:t> to meet their own needs.</a:t>
            </a:r>
          </a:p>
          <a:p>
            <a:endParaRPr lang="en-US" sz="2000" dirty="0">
              <a:latin typeface="Alexandria"/>
            </a:endParaRPr>
          </a:p>
          <a:p>
            <a:r>
              <a:rPr lang="en-US" sz="2000" b="1" dirty="0">
                <a:latin typeface="Alexandria"/>
              </a:rPr>
              <a:t>3.1 The Triple pillars</a:t>
            </a:r>
            <a:endParaRPr lang="en-US" sz="2000" dirty="0">
              <a:latin typeface="Alexandria"/>
            </a:endParaRPr>
          </a:p>
          <a:p>
            <a:pPr lvl="0"/>
            <a:r>
              <a:rPr lang="en-US" sz="2000" b="1" dirty="0">
                <a:latin typeface="Alexandria"/>
              </a:rPr>
              <a:t>Environmental:</a:t>
            </a:r>
            <a:r>
              <a:rPr lang="en-US" sz="2000" dirty="0">
                <a:latin typeface="Alexandria"/>
              </a:rPr>
              <a:t> Reduce pollution, protect ecosystems, and use renewable energy.</a:t>
            </a:r>
          </a:p>
          <a:p>
            <a:pPr lvl="0"/>
            <a:r>
              <a:rPr lang="en-US" sz="2000" b="1" dirty="0">
                <a:latin typeface="Alexandria"/>
              </a:rPr>
              <a:t>Social:</a:t>
            </a:r>
            <a:r>
              <a:rPr lang="en-US" sz="2000" dirty="0">
                <a:latin typeface="Alexandria"/>
              </a:rPr>
              <a:t> Ensure equity, health, and safety for all citizens.</a:t>
            </a:r>
          </a:p>
          <a:p>
            <a:r>
              <a:rPr lang="en-US" sz="2000" b="1" dirty="0">
                <a:latin typeface="Alexandria"/>
              </a:rPr>
              <a:t>Economic:</a:t>
            </a:r>
            <a:r>
              <a:rPr lang="en-US" sz="2000" dirty="0">
                <a:latin typeface="Alexandria"/>
              </a:rPr>
              <a:t> Promote productivity, innovation, and decent employment</a:t>
            </a:r>
          </a:p>
        </p:txBody>
      </p:sp>
      <p:sp>
        <p:nvSpPr>
          <p:cNvPr id="5" name="مربع نص 4">
            <a:extLst>
              <a:ext uri="{FF2B5EF4-FFF2-40B4-BE49-F238E27FC236}">
                <a16:creationId xmlns:a16="http://schemas.microsoft.com/office/drawing/2014/main" id="{0F655B67-0328-249D-94F8-BE9D62B7D32E}"/>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3. Sustainability Principles in Urban Development</a:t>
            </a:r>
          </a:p>
        </p:txBody>
      </p:sp>
      <p:pic>
        <p:nvPicPr>
          <p:cNvPr id="8" name="صورة 7">
            <a:extLst>
              <a:ext uri="{FF2B5EF4-FFF2-40B4-BE49-F238E27FC236}">
                <a16:creationId xmlns:a16="http://schemas.microsoft.com/office/drawing/2014/main" id="{42AE27D1-0E14-0B09-CADE-B2C1D4A2835C}"/>
              </a:ext>
            </a:extLst>
          </p:cNvPr>
          <p:cNvPicPr>
            <a:picLocks noChangeAspect="1"/>
          </p:cNvPicPr>
          <p:nvPr/>
        </p:nvPicPr>
        <p:blipFill>
          <a:blip r:embed="rId3"/>
          <a:stretch>
            <a:fillRect/>
          </a:stretch>
        </p:blipFill>
        <p:spPr>
          <a:xfrm>
            <a:off x="3751914" y="4027658"/>
            <a:ext cx="3817807" cy="2019624"/>
          </a:xfrm>
          <a:prstGeom prst="rect">
            <a:avLst/>
          </a:prstGeom>
        </p:spPr>
      </p:pic>
    </p:spTree>
    <p:extLst>
      <p:ext uri="{BB962C8B-B14F-4D97-AF65-F5344CB8AC3E}">
        <p14:creationId xmlns:p14="http://schemas.microsoft.com/office/powerpoint/2010/main" val="2945301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33B06-5F8F-B55C-A7BF-D7BF8AD3D6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784B3C-FF16-9C5A-8508-054177B95FC2}"/>
              </a:ext>
            </a:extLst>
          </p:cNvPr>
          <p:cNvSpPr/>
          <p:nvPr/>
        </p:nvSpPr>
        <p:spPr>
          <a:xfrm>
            <a:off x="443454" y="1345306"/>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12222A2-128F-43BD-68F8-41C3BA0AE3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737C6C27-0E1F-822C-BED9-D8FA5C3CE0A2}"/>
              </a:ext>
            </a:extLst>
          </p:cNvPr>
          <p:cNvSpPr txBox="1"/>
          <p:nvPr/>
        </p:nvSpPr>
        <p:spPr>
          <a:xfrm>
            <a:off x="761999" y="1690062"/>
            <a:ext cx="10180821" cy="1015663"/>
          </a:xfrm>
          <a:prstGeom prst="rect">
            <a:avLst/>
          </a:prstGeom>
          <a:noFill/>
        </p:spPr>
        <p:txBody>
          <a:bodyPr wrap="square" rtlCol="0">
            <a:spAutoFit/>
          </a:bodyPr>
          <a:lstStyle/>
          <a:p>
            <a:r>
              <a:rPr lang="en-US" sz="2000" b="1" dirty="0">
                <a:latin typeface="Alexandria"/>
              </a:rPr>
              <a:t>3.2 Circular Economy in Urban Systems</a:t>
            </a:r>
            <a:endParaRPr lang="en-US" sz="2000" dirty="0">
              <a:latin typeface="Alexandria"/>
            </a:endParaRPr>
          </a:p>
          <a:p>
            <a:r>
              <a:rPr lang="en-US" sz="2000" dirty="0">
                <a:latin typeface="Alexandria"/>
              </a:rPr>
              <a:t>A </a:t>
            </a:r>
            <a:r>
              <a:rPr lang="en-US" sz="2000" b="1" dirty="0">
                <a:latin typeface="Alexandria"/>
              </a:rPr>
              <a:t>circular economy</a:t>
            </a:r>
            <a:r>
              <a:rPr lang="en-US" sz="2000" dirty="0">
                <a:latin typeface="Alexandria"/>
              </a:rPr>
              <a:t> replaces the “take–make–dispose” model with “reduce–reuse–recycle.” Waste becomes a resource, and energy systems are designed to be regenerative.</a:t>
            </a:r>
          </a:p>
        </p:txBody>
      </p:sp>
      <p:sp>
        <p:nvSpPr>
          <p:cNvPr id="5" name="مربع نص 4">
            <a:extLst>
              <a:ext uri="{FF2B5EF4-FFF2-40B4-BE49-F238E27FC236}">
                <a16:creationId xmlns:a16="http://schemas.microsoft.com/office/drawing/2014/main" id="{41444901-14FD-7E9E-F25F-626E005FD4D8}"/>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3. Sustainability Principles in Urban Development</a:t>
            </a:r>
          </a:p>
        </p:txBody>
      </p:sp>
      <p:pic>
        <p:nvPicPr>
          <p:cNvPr id="3" name="صورة 2">
            <a:extLst>
              <a:ext uri="{FF2B5EF4-FFF2-40B4-BE49-F238E27FC236}">
                <a16:creationId xmlns:a16="http://schemas.microsoft.com/office/drawing/2014/main" id="{6FED72F8-B4A2-E239-6138-B6E9FD4C89FA}"/>
              </a:ext>
            </a:extLst>
          </p:cNvPr>
          <p:cNvPicPr>
            <a:picLocks noChangeAspect="1"/>
          </p:cNvPicPr>
          <p:nvPr/>
        </p:nvPicPr>
        <p:blipFill>
          <a:blip r:embed="rId3"/>
          <a:stretch>
            <a:fillRect/>
          </a:stretch>
        </p:blipFill>
        <p:spPr>
          <a:xfrm>
            <a:off x="2269429" y="3050481"/>
            <a:ext cx="3580385" cy="2183162"/>
          </a:xfrm>
          <a:prstGeom prst="rect">
            <a:avLst/>
          </a:prstGeom>
        </p:spPr>
      </p:pic>
      <p:pic>
        <p:nvPicPr>
          <p:cNvPr id="4" name="صورة 3">
            <a:extLst>
              <a:ext uri="{FF2B5EF4-FFF2-40B4-BE49-F238E27FC236}">
                <a16:creationId xmlns:a16="http://schemas.microsoft.com/office/drawing/2014/main" id="{DBC8021E-C79F-8657-839C-8A9AE79F21EE}"/>
              </a:ext>
            </a:extLst>
          </p:cNvPr>
          <p:cNvPicPr>
            <a:picLocks noChangeAspect="1"/>
          </p:cNvPicPr>
          <p:nvPr/>
        </p:nvPicPr>
        <p:blipFill>
          <a:blip r:embed="rId4"/>
          <a:stretch>
            <a:fillRect/>
          </a:stretch>
        </p:blipFill>
        <p:spPr>
          <a:xfrm>
            <a:off x="6515256" y="3060695"/>
            <a:ext cx="3028950" cy="2183162"/>
          </a:xfrm>
          <a:prstGeom prst="rect">
            <a:avLst/>
          </a:prstGeom>
        </p:spPr>
      </p:pic>
    </p:spTree>
    <p:extLst>
      <p:ext uri="{BB962C8B-B14F-4D97-AF65-F5344CB8AC3E}">
        <p14:creationId xmlns:p14="http://schemas.microsoft.com/office/powerpoint/2010/main" val="3282704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AC1D6-F3A2-4BFB-BB13-40E203A6A0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265906-20CE-709E-D783-A661FC8D324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E7DAF8A-F8DE-6CE1-1112-FE9B6B0D0C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0DDF3F8-0B97-1F3B-B83C-634AB8FA5E41}"/>
              </a:ext>
            </a:extLst>
          </p:cNvPr>
          <p:cNvSpPr txBox="1"/>
          <p:nvPr/>
        </p:nvSpPr>
        <p:spPr>
          <a:xfrm>
            <a:off x="762000" y="1538380"/>
            <a:ext cx="10465633" cy="4401205"/>
          </a:xfrm>
          <a:prstGeom prst="rect">
            <a:avLst/>
          </a:prstGeom>
          <a:solidFill>
            <a:schemeClr val="accent1">
              <a:lumMod val="20000"/>
              <a:lumOff val="80000"/>
            </a:schemeClr>
          </a:solidFill>
        </p:spPr>
        <p:txBody>
          <a:bodyPr wrap="square" rtlCol="0">
            <a:spAutoFit/>
          </a:bodyPr>
          <a:lstStyle/>
          <a:p>
            <a:r>
              <a:rPr lang="en-US" sz="2000" dirty="0">
                <a:latin typeface="Alexandria"/>
              </a:rPr>
              <a:t>Amsterdam is one of the leading global cities adopting a </a:t>
            </a:r>
            <a:r>
              <a:rPr lang="en-US" sz="2000" b="1" dirty="0">
                <a:latin typeface="Alexandria"/>
              </a:rPr>
              <a:t>circular economy model</a:t>
            </a:r>
            <a:r>
              <a:rPr lang="en-US" sz="2000" dirty="0">
                <a:latin typeface="Alexandria"/>
              </a:rPr>
              <a:t> to reduce waste, optimize resource use, and promote sustainability. The city aims to become fully circular by </a:t>
            </a:r>
            <a:r>
              <a:rPr lang="en-US" sz="2000" b="1" dirty="0">
                <a:latin typeface="Alexandria"/>
              </a:rPr>
              <a:t>2050</a:t>
            </a:r>
            <a:r>
              <a:rPr lang="en-US" sz="2000" dirty="0">
                <a:latin typeface="Alexandria"/>
              </a:rPr>
              <a:t>, integrating circular principles into urban planning, construction, energy, and consumption systems.</a:t>
            </a:r>
          </a:p>
          <a:p>
            <a:r>
              <a:rPr lang="en-US" sz="2000" b="1" dirty="0">
                <a:latin typeface="Alexandria"/>
              </a:rPr>
              <a:t>Construction and Demolition Waste Reuse:</a:t>
            </a:r>
            <a:endParaRPr lang="en-US" sz="2000" dirty="0">
              <a:latin typeface="Alexandria"/>
            </a:endParaRPr>
          </a:p>
          <a:p>
            <a:pPr lvl="1"/>
            <a:r>
              <a:rPr lang="en-US" sz="2000" dirty="0">
                <a:latin typeface="Alexandria"/>
              </a:rPr>
              <a:t>The city has developed policies to reuse up to </a:t>
            </a:r>
            <a:r>
              <a:rPr lang="en-US" sz="2000" b="1" dirty="0">
                <a:latin typeface="Alexandria"/>
              </a:rPr>
              <a:t>70% of construction waste</a:t>
            </a:r>
            <a:r>
              <a:rPr lang="en-US" sz="2000" dirty="0">
                <a:latin typeface="Alexandria"/>
              </a:rPr>
              <a:t> in new projects.</a:t>
            </a:r>
          </a:p>
          <a:p>
            <a:pPr lvl="1"/>
            <a:r>
              <a:rPr lang="en-US" sz="2000" dirty="0">
                <a:latin typeface="Alexandria"/>
              </a:rPr>
              <a:t>Old buildings are mapped for material recovery through the </a:t>
            </a:r>
            <a:r>
              <a:rPr lang="en-US" sz="2000" b="1" dirty="0">
                <a:latin typeface="Alexandria"/>
              </a:rPr>
              <a:t>“Buildings as Material Banks”</a:t>
            </a:r>
            <a:r>
              <a:rPr lang="en-US" sz="2000" dirty="0">
                <a:latin typeface="Alexandria"/>
              </a:rPr>
              <a:t> concept.</a:t>
            </a:r>
          </a:p>
          <a:p>
            <a:pPr lvl="1"/>
            <a:r>
              <a:rPr lang="en-US" sz="2000" dirty="0">
                <a:latin typeface="Alexandria"/>
              </a:rPr>
              <a:t>Example: The </a:t>
            </a:r>
            <a:r>
              <a:rPr lang="en-US" sz="2000" b="1" dirty="0" err="1">
                <a:latin typeface="Alexandria"/>
              </a:rPr>
              <a:t>Buiksloterham</a:t>
            </a:r>
            <a:r>
              <a:rPr lang="en-US" sz="2000" dirty="0">
                <a:latin typeface="Alexandria"/>
              </a:rPr>
              <a:t> district is designed as a circular neighborhood where materials are locally sourced, reused, and tracked.</a:t>
            </a:r>
          </a:p>
          <a:p>
            <a:r>
              <a:rPr lang="en-US" sz="2000" b="1" dirty="0">
                <a:latin typeface="Alexandria"/>
              </a:rPr>
              <a:t>Circular Food Systems:</a:t>
            </a:r>
            <a:endParaRPr lang="en-US" sz="2000" dirty="0">
              <a:latin typeface="Alexandria"/>
            </a:endParaRPr>
          </a:p>
          <a:p>
            <a:pPr lvl="1"/>
            <a:r>
              <a:rPr lang="en-US" sz="2000" dirty="0">
                <a:latin typeface="Alexandria"/>
              </a:rPr>
              <a:t>Food waste from households and restaurants is collected and converted into </a:t>
            </a:r>
            <a:r>
              <a:rPr lang="en-US" sz="2000" b="1" dirty="0">
                <a:latin typeface="Alexandria"/>
              </a:rPr>
              <a:t>biogas</a:t>
            </a:r>
            <a:r>
              <a:rPr lang="en-US" sz="2000" dirty="0">
                <a:latin typeface="Alexandria"/>
              </a:rPr>
              <a:t> or </a:t>
            </a:r>
            <a:r>
              <a:rPr lang="en-US" sz="2000" b="1" dirty="0">
                <a:latin typeface="Alexandria"/>
              </a:rPr>
              <a:t>compost</a:t>
            </a:r>
            <a:r>
              <a:rPr lang="en-US" sz="2000" dirty="0">
                <a:latin typeface="Alexandria"/>
              </a:rPr>
              <a:t> for urban farms.</a:t>
            </a:r>
          </a:p>
          <a:p>
            <a:pPr lvl="1"/>
            <a:r>
              <a:rPr lang="en-US" sz="2000" dirty="0">
                <a:latin typeface="Alexandria"/>
              </a:rPr>
              <a:t>Partnerships with start-ups promote local food production using vertical farming and aquaponics.</a:t>
            </a:r>
          </a:p>
        </p:txBody>
      </p:sp>
      <p:sp>
        <p:nvSpPr>
          <p:cNvPr id="10" name="مربع نص 9">
            <a:extLst>
              <a:ext uri="{FF2B5EF4-FFF2-40B4-BE49-F238E27FC236}">
                <a16:creationId xmlns:a16="http://schemas.microsoft.com/office/drawing/2014/main" id="{4DC0CF2A-7B8A-9796-83FF-6670CB144FF2}"/>
              </a:ext>
            </a:extLst>
          </p:cNvPr>
          <p:cNvSpPr txBox="1"/>
          <p:nvPr/>
        </p:nvSpPr>
        <p:spPr>
          <a:xfrm>
            <a:off x="617280" y="552686"/>
            <a:ext cx="9637769" cy="830997"/>
          </a:xfrm>
          <a:prstGeom prst="rect">
            <a:avLst/>
          </a:prstGeom>
          <a:noFill/>
        </p:spPr>
        <p:txBody>
          <a:bodyPr wrap="square">
            <a:spAutoFit/>
          </a:bodyPr>
          <a:lstStyle/>
          <a:p>
            <a:r>
              <a:rPr lang="en-US" sz="2400" dirty="0">
                <a:latin typeface="Alexandria"/>
              </a:rPr>
              <a:t>Example: Circular Economy in Urban Systems – Amsterdam, The Netherlands</a:t>
            </a:r>
          </a:p>
        </p:txBody>
      </p:sp>
    </p:spTree>
    <p:extLst>
      <p:ext uri="{BB962C8B-B14F-4D97-AF65-F5344CB8AC3E}">
        <p14:creationId xmlns:p14="http://schemas.microsoft.com/office/powerpoint/2010/main" val="4237817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4523A-52BC-87DB-70DF-C6D1CCAFAB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CD5AD-782B-7909-35A8-0AAC11BC1391}"/>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015D138-53B8-9A4C-26D8-A8615D1AF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7F8E700D-C9FE-22B4-090B-964552FBF69B}"/>
              </a:ext>
            </a:extLst>
          </p:cNvPr>
          <p:cNvSpPr txBox="1"/>
          <p:nvPr/>
        </p:nvSpPr>
        <p:spPr>
          <a:xfrm>
            <a:off x="762001" y="1538380"/>
            <a:ext cx="7512570" cy="4401205"/>
          </a:xfrm>
          <a:prstGeom prst="rect">
            <a:avLst/>
          </a:prstGeom>
          <a:solidFill>
            <a:schemeClr val="accent1">
              <a:lumMod val="20000"/>
              <a:lumOff val="80000"/>
            </a:schemeClr>
          </a:solidFill>
        </p:spPr>
        <p:txBody>
          <a:bodyPr wrap="square" rtlCol="0">
            <a:spAutoFit/>
          </a:bodyPr>
          <a:lstStyle/>
          <a:p>
            <a:r>
              <a:rPr lang="en-US" sz="2000" b="1" dirty="0">
                <a:latin typeface="Alexandria"/>
              </a:rPr>
              <a:t>Energy and Water Loops:</a:t>
            </a:r>
            <a:endParaRPr lang="en-US" sz="2000" dirty="0">
              <a:latin typeface="Alexandria"/>
            </a:endParaRPr>
          </a:p>
          <a:p>
            <a:pPr lvl="1"/>
            <a:r>
              <a:rPr lang="en-US" sz="2000" dirty="0">
                <a:latin typeface="Alexandria"/>
              </a:rPr>
              <a:t>Waste heat from data centers and industries is captured to heat residential buildings.</a:t>
            </a:r>
          </a:p>
          <a:p>
            <a:pPr lvl="1"/>
            <a:r>
              <a:rPr lang="en-US" sz="2000" dirty="0">
                <a:latin typeface="Alexandria"/>
              </a:rPr>
              <a:t>Wastewater is treated and reused in urban agriculture or industrial processes.</a:t>
            </a:r>
          </a:p>
          <a:p>
            <a:r>
              <a:rPr lang="en-US" sz="2000" b="1" dirty="0">
                <a:latin typeface="Alexandria"/>
              </a:rPr>
              <a:t>Digital Platforms for Resource Sharing:</a:t>
            </a:r>
            <a:endParaRPr lang="en-US" sz="2000" dirty="0">
              <a:latin typeface="Alexandria"/>
            </a:endParaRPr>
          </a:p>
          <a:p>
            <a:pPr lvl="1"/>
            <a:r>
              <a:rPr lang="en-US" sz="2000" dirty="0">
                <a:latin typeface="Alexandria"/>
              </a:rPr>
              <a:t>The city supports digital sharing platforms for tools, furniture, and transportation (e.g., car-sharing, bike-sharing).</a:t>
            </a:r>
          </a:p>
          <a:p>
            <a:pPr lvl="1"/>
            <a:r>
              <a:rPr lang="en-US" sz="2000" dirty="0">
                <a:latin typeface="Alexandria"/>
              </a:rPr>
              <a:t>The goal is to reduce material throughput and extend product life cycles.</a:t>
            </a:r>
          </a:p>
          <a:p>
            <a:r>
              <a:rPr lang="en-US" sz="2000" b="1" dirty="0">
                <a:latin typeface="Alexandria"/>
              </a:rPr>
              <a:t>Outcomes:</a:t>
            </a:r>
            <a:endParaRPr lang="en-US" sz="2000" dirty="0">
              <a:latin typeface="Alexandria"/>
            </a:endParaRPr>
          </a:p>
          <a:p>
            <a:pPr marL="342900" indent="-342900">
              <a:buFont typeface="Arial" panose="020B0604020202020204" pitchFamily="34" charset="0"/>
              <a:buChar char="•"/>
            </a:pPr>
            <a:r>
              <a:rPr lang="en-US" sz="2000" dirty="0">
                <a:latin typeface="Alexandria"/>
              </a:rPr>
              <a:t>Reduction in CO₂ emissions and landfill waste.</a:t>
            </a:r>
          </a:p>
          <a:p>
            <a:pPr marL="342900" indent="-342900">
              <a:buFont typeface="Arial" panose="020B0604020202020204" pitchFamily="34" charset="0"/>
              <a:buChar char="•"/>
            </a:pPr>
            <a:r>
              <a:rPr lang="en-US" sz="2000" dirty="0">
                <a:latin typeface="Alexandria"/>
              </a:rPr>
              <a:t>Growth in green jobs and innovation hubs.</a:t>
            </a:r>
          </a:p>
          <a:p>
            <a:pPr marL="342900" indent="-342900">
              <a:buFont typeface="Arial" panose="020B0604020202020204" pitchFamily="34" charset="0"/>
              <a:buChar char="•"/>
            </a:pPr>
            <a:r>
              <a:rPr lang="en-US" sz="2000" dirty="0">
                <a:latin typeface="Alexandria"/>
              </a:rPr>
              <a:t>Enhanced resilience of local supply chains.</a:t>
            </a:r>
          </a:p>
        </p:txBody>
      </p:sp>
      <p:pic>
        <p:nvPicPr>
          <p:cNvPr id="4" name="صورة 3">
            <a:extLst>
              <a:ext uri="{FF2B5EF4-FFF2-40B4-BE49-F238E27FC236}">
                <a16:creationId xmlns:a16="http://schemas.microsoft.com/office/drawing/2014/main" id="{AD835176-2C80-0BE6-B3F6-2541FCC40523}"/>
              </a:ext>
            </a:extLst>
          </p:cNvPr>
          <p:cNvPicPr>
            <a:picLocks noChangeAspect="1"/>
          </p:cNvPicPr>
          <p:nvPr/>
        </p:nvPicPr>
        <p:blipFill>
          <a:blip r:embed="rId3"/>
          <a:stretch>
            <a:fillRect/>
          </a:stretch>
        </p:blipFill>
        <p:spPr>
          <a:xfrm>
            <a:off x="8274570" y="2742496"/>
            <a:ext cx="3155429" cy="2247715"/>
          </a:xfrm>
          <a:prstGeom prst="rect">
            <a:avLst/>
          </a:prstGeom>
        </p:spPr>
      </p:pic>
      <p:sp>
        <p:nvSpPr>
          <p:cNvPr id="5" name="مربع نص 4">
            <a:extLst>
              <a:ext uri="{FF2B5EF4-FFF2-40B4-BE49-F238E27FC236}">
                <a16:creationId xmlns:a16="http://schemas.microsoft.com/office/drawing/2014/main" id="{2A5F07D6-13F9-2E80-2687-BE08E5A56668}"/>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3. Sustainability Principles in Urban Development</a:t>
            </a:r>
          </a:p>
        </p:txBody>
      </p:sp>
    </p:spTree>
    <p:extLst>
      <p:ext uri="{BB962C8B-B14F-4D97-AF65-F5344CB8AC3E}">
        <p14:creationId xmlns:p14="http://schemas.microsoft.com/office/powerpoint/2010/main" val="4174371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7768B-6DCC-3B4D-4A37-311DC93B40DC}"/>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F97C6EC5-81A4-4585-9234-F3A511FD818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err="1"/>
                  <a:t>tep</a:t>
                </a:r>
                <a:r>
                  <a:rPr lang="en-US" b="1" dirty="0"/>
                  <a:t> 1: Apply the formula</a:t>
                </a:r>
              </a:p>
              <a:p>
                <a:pPr/>
                <a14:m>
                  <m:oMathPara xmlns:m="http://schemas.openxmlformats.org/officeDocument/2006/math">
                    <m:oMathParaPr>
                      <m:jc m:val="centerGroup"/>
                    </m:oMathParaPr>
                    <m:oMath xmlns:m="http://schemas.openxmlformats.org/officeDocument/2006/math">
                      <m:sSub>
                        <m:sSubPr>
                          <m:ctrlPr>
                            <a:rPr lang="ar-SY" i="1">
                              <a:latin typeface="Cambria Math" panose="02040503050406030204" pitchFamily="18" charset="0"/>
                            </a:rPr>
                          </m:ctrlPr>
                        </m:sSubPr>
                        <m:e>
                          <m:r>
                            <a:rPr lang="ar-SY" i="1">
                              <a:latin typeface="Cambria Math" panose="02040503050406030204" pitchFamily="18" charset="0"/>
                            </a:rPr>
                            <m:t>𝐴</m:t>
                          </m:r>
                        </m:e>
                        <m:sub>
                          <m:r>
                            <a:rPr lang="ar-SY" i="1">
                              <a:latin typeface="Cambria Math" panose="02040503050406030204" pitchFamily="18" charset="0"/>
                            </a:rPr>
                            <m:t>𝑖</m:t>
                          </m:r>
                        </m:sub>
                      </m:sSub>
                      <m:r>
                        <a:rPr lang="ar-SY">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10</m:t>
                          </m:r>
                          <m:r>
                            <a:rPr lang="ar-SY">
                              <a:latin typeface="Cambria Math" panose="02040503050406030204" pitchFamily="18" charset="0"/>
                            </a:rPr>
                            <m:t>,</m:t>
                          </m:r>
                          <m:r>
                            <a:rPr lang="ar-SY">
                              <a:latin typeface="Cambria Math" panose="02040503050406030204" pitchFamily="18" charset="0"/>
                            </a:rPr>
                            <m:t>000</m:t>
                          </m:r>
                        </m:num>
                        <m:den>
                          <m:r>
                            <a:rPr lang="ar-SY">
                              <a:latin typeface="Cambria Math" panose="02040503050406030204" pitchFamily="18" charset="0"/>
                            </a:rPr>
                            <m:t>20</m:t>
                          </m:r>
                        </m:den>
                      </m:f>
                      <m:r>
                        <a:rPr lang="ar-SY">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8</m:t>
                          </m:r>
                          <m:r>
                            <a:rPr lang="ar-SY">
                              <a:latin typeface="Cambria Math" panose="02040503050406030204" pitchFamily="18" charset="0"/>
                            </a:rPr>
                            <m:t>,</m:t>
                          </m:r>
                          <m:r>
                            <a:rPr lang="ar-SY">
                              <a:latin typeface="Cambria Math" panose="02040503050406030204" pitchFamily="18" charset="0"/>
                            </a:rPr>
                            <m:t>000</m:t>
                          </m:r>
                        </m:num>
                        <m:den>
                          <m:r>
                            <a:rPr lang="ar-SY">
                              <a:latin typeface="Cambria Math" panose="02040503050406030204" pitchFamily="18" charset="0"/>
                            </a:rPr>
                            <m:t>40</m:t>
                          </m:r>
                        </m:den>
                      </m:f>
                      <m:r>
                        <a:rPr lang="ar-SY">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6</m:t>
                          </m:r>
                          <m:r>
                            <a:rPr lang="ar-SY">
                              <a:latin typeface="Cambria Math" panose="02040503050406030204" pitchFamily="18" charset="0"/>
                            </a:rPr>
                            <m:t>,</m:t>
                          </m:r>
                          <m:r>
                            <a:rPr lang="ar-SY">
                              <a:latin typeface="Cambria Math" panose="02040503050406030204" pitchFamily="18" charset="0"/>
                            </a:rPr>
                            <m:t>000</m:t>
                          </m:r>
                        </m:num>
                        <m:den>
                          <m:r>
                            <a:rPr lang="ar-SY">
                              <a:latin typeface="Cambria Math" panose="02040503050406030204" pitchFamily="18" charset="0"/>
                            </a:rPr>
                            <m:t>60</m:t>
                          </m:r>
                        </m:den>
                      </m:f>
                    </m:oMath>
                  </m:oMathPara>
                </a14:m>
                <a:endParaRPr lang="ar-SY" dirty="0"/>
              </a:p>
              <a:p>
                <a:pPr/>
                <a14:m>
                  <m:oMathPara xmlns:m="http://schemas.openxmlformats.org/officeDocument/2006/math">
                    <m:oMathParaPr>
                      <m:jc m:val="centerGroup"/>
                    </m:oMathParaPr>
                    <m:oMath xmlns:m="http://schemas.openxmlformats.org/officeDocument/2006/math">
                      <m:sSub>
                        <m:sSubPr>
                          <m:ctrlPr>
                            <a:rPr lang="ar-SY" i="1">
                              <a:latin typeface="Cambria Math" panose="02040503050406030204" pitchFamily="18" charset="0"/>
                            </a:rPr>
                          </m:ctrlPr>
                        </m:sSubPr>
                        <m:e>
                          <m:r>
                            <a:rPr lang="ar-SY" i="1">
                              <a:latin typeface="Cambria Math" panose="02040503050406030204" pitchFamily="18" charset="0"/>
                            </a:rPr>
                            <m:t>𝐴</m:t>
                          </m:r>
                        </m:e>
                        <m:sub>
                          <m:r>
                            <a:rPr lang="ar-SY" i="1">
                              <a:latin typeface="Cambria Math" panose="02040503050406030204" pitchFamily="18" charset="0"/>
                            </a:rPr>
                            <m:t>𝑖</m:t>
                          </m:r>
                        </m:sub>
                      </m:sSub>
                      <m:r>
                        <a:rPr lang="ar-SY">
                          <a:latin typeface="Cambria Math" panose="02040503050406030204" pitchFamily="18" charset="0"/>
                        </a:rPr>
                        <m:t>=</m:t>
                      </m:r>
                      <m:r>
                        <a:rPr lang="ar-SY">
                          <a:latin typeface="Cambria Math" panose="02040503050406030204" pitchFamily="18" charset="0"/>
                        </a:rPr>
                        <m:t>500</m:t>
                      </m:r>
                      <m:r>
                        <a:rPr lang="ar-SY">
                          <a:latin typeface="Cambria Math" panose="02040503050406030204" pitchFamily="18" charset="0"/>
                        </a:rPr>
                        <m:t>+</m:t>
                      </m:r>
                      <m:r>
                        <a:rPr lang="ar-SY">
                          <a:latin typeface="Cambria Math" panose="02040503050406030204" pitchFamily="18" charset="0"/>
                        </a:rPr>
                        <m:t>200</m:t>
                      </m:r>
                      <m:r>
                        <a:rPr lang="ar-SY">
                          <a:latin typeface="Cambria Math" panose="02040503050406030204" pitchFamily="18" charset="0"/>
                        </a:rPr>
                        <m:t>+</m:t>
                      </m:r>
                      <m:r>
                        <a:rPr lang="ar-SY">
                          <a:latin typeface="Cambria Math" panose="02040503050406030204" pitchFamily="18" charset="0"/>
                        </a:rPr>
                        <m:t>100</m:t>
                      </m:r>
                      <m:r>
                        <a:rPr lang="ar-SY">
                          <a:latin typeface="Cambria Math" panose="02040503050406030204" pitchFamily="18" charset="0"/>
                        </a:rPr>
                        <m:t>=</m:t>
                      </m:r>
                      <m:r>
                        <a:rPr lang="ar-SY">
                          <a:latin typeface="Cambria Math" panose="02040503050406030204" pitchFamily="18" charset="0"/>
                        </a:rPr>
                        <m:t>800</m:t>
                      </m:r>
                    </m:oMath>
                  </m:oMathPara>
                </a14:m>
                <a:endParaRPr lang="ar-SY" dirty="0"/>
              </a:p>
              <a:p>
                <a:br>
                  <a:rPr lang="ar-SY" dirty="0"/>
                </a:br>
                <a:endParaRPr lang="ar-SY" dirty="0"/>
              </a:p>
              <a:p>
                <a:r>
                  <a:rPr lang="en-US" b="1" dirty="0"/>
                  <a:t>Interpretation</a:t>
                </a:r>
              </a:p>
              <a:p>
                <a:r>
                  <a:rPr lang="en-US" dirty="0"/>
                  <a:t>The </a:t>
                </a:r>
                <a:r>
                  <a:rPr lang="en-US" b="1" dirty="0"/>
                  <a:t>accessibility index (Aᵢ = 800)</a:t>
                </a:r>
                <a:r>
                  <a:rPr lang="en-US" dirty="0"/>
                  <a:t> summarizes how easily residents at location </a:t>
                </a:r>
                <a:r>
                  <a:rPr lang="en-US" i="1" dirty="0" err="1"/>
                  <a:t>i</a:t>
                </a:r>
                <a:r>
                  <a:rPr lang="en-US" dirty="0"/>
                  <a:t> can reach available jobs.</a:t>
                </a:r>
              </a:p>
              <a:p>
                <a:r>
                  <a:rPr lang="en-US" dirty="0"/>
                  <a:t>If travel times decrease (e.g., through better transit), or if new job centers open nearby, </a:t>
                </a:r>
                <a:r>
                  <a:rPr lang="en-US" b="1" dirty="0"/>
                  <a:t>Aᵢ increases</a:t>
                </a:r>
                <a:r>
                  <a:rPr lang="en-US" dirty="0"/>
                  <a:t>, meaning improved accessibility.</a:t>
                </a:r>
              </a:p>
              <a:p>
                <a:r>
                  <a:rPr lang="en-US" dirty="0"/>
                  <a:t>Planners can compare different areas:</a:t>
                </a:r>
              </a:p>
              <a:p>
                <a:pPr lvl="1"/>
                <a:r>
                  <a:rPr lang="en-US" dirty="0"/>
                  <a:t>A neighborhood with Aᵢ = 1200 has higher accessibility than one with Aᵢ = 500.</a:t>
                </a:r>
              </a:p>
            </p:txBody>
          </p:sp>
        </mc:Choice>
        <mc:Fallback xmlns="">
          <p:sp>
            <p:nvSpPr>
              <p:cNvPr id="25" name="Rectangle: Rounded Corners 24">
                <a:extLst>
                  <a:ext uri="{FF2B5EF4-FFF2-40B4-BE49-F238E27FC236}">
                    <a16:creationId xmlns:a16="http://schemas.microsoft.com/office/drawing/2014/main" id="{F97C6EC5-81A4-4585-9234-F3A511FD8184}"/>
                  </a:ext>
                </a:extLst>
              </p:cNvPr>
              <p:cNvSpPr>
                <a:spLocks noRot="1" noChangeAspect="1" noMove="1" noResize="1" noEditPoints="1" noAdjustHandles="1" noChangeArrowheads="1" noChangeShapeType="1" noTextEdit="1"/>
              </p:cNvSpPr>
              <p:nvPr/>
            </p:nvSpPr>
            <p:spPr>
              <a:xfrm>
                <a:off x="617280" y="1422060"/>
                <a:ext cx="10812720" cy="4633847"/>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ar-SY">
                    <a:noFill/>
                  </a:rPr>
                  <a:t> </a:t>
                </a:r>
              </a:p>
            </p:txBody>
          </p:sp>
        </mc:Fallback>
      </mc:AlternateContent>
      <p:pic>
        <p:nvPicPr>
          <p:cNvPr id="7" name="Graphic 21">
            <a:extLst>
              <a:ext uri="{FF2B5EF4-FFF2-40B4-BE49-F238E27FC236}">
                <a16:creationId xmlns:a16="http://schemas.microsoft.com/office/drawing/2014/main" id="{CB33DA40-DF95-9942-D824-813ABD42A1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FC9129C7-87A7-0EF7-1546-4065D86742B4}"/>
              </a:ext>
            </a:extLst>
          </p:cNvPr>
          <p:cNvSpPr txBox="1"/>
          <p:nvPr/>
        </p:nvSpPr>
        <p:spPr>
          <a:xfrm>
            <a:off x="866347" y="1457583"/>
            <a:ext cx="10314586" cy="707886"/>
          </a:xfrm>
          <a:prstGeom prst="rect">
            <a:avLst/>
          </a:prstGeom>
          <a:solidFill>
            <a:schemeClr val="bg1"/>
          </a:solidFill>
        </p:spPr>
        <p:txBody>
          <a:bodyPr wrap="square" rtlCol="0">
            <a:spAutoFit/>
          </a:bodyPr>
          <a:lstStyle/>
          <a:p>
            <a:r>
              <a:rPr lang="en-US" sz="2000" b="1" dirty="0">
                <a:latin typeface="Alexandria"/>
              </a:rPr>
              <a:t>3.3 The SDGs and Urban Relevance :</a:t>
            </a:r>
            <a:r>
              <a:rPr lang="en-US" sz="2000" dirty="0">
                <a:latin typeface="Alexandria"/>
              </a:rPr>
              <a:t>The </a:t>
            </a:r>
            <a:r>
              <a:rPr lang="en-US" sz="2000" b="1" dirty="0">
                <a:latin typeface="Alexandria"/>
              </a:rPr>
              <a:t>UN Sustainable Development Goals (SDGs)</a:t>
            </a:r>
            <a:r>
              <a:rPr lang="en-US" sz="2000" dirty="0">
                <a:latin typeface="Alexandria"/>
              </a:rPr>
              <a:t> guide cities toward sustainability.</a:t>
            </a:r>
          </a:p>
        </p:txBody>
      </p:sp>
      <p:pic>
        <p:nvPicPr>
          <p:cNvPr id="9" name="صورة 8">
            <a:extLst>
              <a:ext uri="{FF2B5EF4-FFF2-40B4-BE49-F238E27FC236}">
                <a16:creationId xmlns:a16="http://schemas.microsoft.com/office/drawing/2014/main" id="{E7DF3BDF-4375-4FF3-6199-0B814EA97114}"/>
              </a:ext>
            </a:extLst>
          </p:cNvPr>
          <p:cNvPicPr>
            <a:picLocks noChangeAspect="1"/>
          </p:cNvPicPr>
          <p:nvPr/>
        </p:nvPicPr>
        <p:blipFill>
          <a:blip r:embed="rId4"/>
          <a:stretch>
            <a:fillRect/>
          </a:stretch>
        </p:blipFill>
        <p:spPr>
          <a:xfrm>
            <a:off x="1184223" y="2038662"/>
            <a:ext cx="9591829" cy="3897443"/>
          </a:xfrm>
          <a:prstGeom prst="rect">
            <a:avLst/>
          </a:prstGeom>
        </p:spPr>
      </p:pic>
      <p:sp>
        <p:nvSpPr>
          <p:cNvPr id="11" name="مربع نص 10">
            <a:extLst>
              <a:ext uri="{FF2B5EF4-FFF2-40B4-BE49-F238E27FC236}">
                <a16:creationId xmlns:a16="http://schemas.microsoft.com/office/drawing/2014/main" id="{068B5103-81FB-9129-4B48-4CCA2E6E62F2}"/>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3. Sustainability Principles in Urban Development</a:t>
            </a:r>
          </a:p>
        </p:txBody>
      </p:sp>
    </p:spTree>
    <p:extLst>
      <p:ext uri="{BB962C8B-B14F-4D97-AF65-F5344CB8AC3E}">
        <p14:creationId xmlns:p14="http://schemas.microsoft.com/office/powerpoint/2010/main" val="1175979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7124B-3F87-9647-3585-B731C8D70E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E2ECA2-5750-306E-1589-3AEA60226F65}"/>
              </a:ext>
            </a:extLst>
          </p:cNvPr>
          <p:cNvSpPr/>
          <p:nvPr/>
        </p:nvSpPr>
        <p:spPr>
          <a:xfrm>
            <a:off x="617280"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SDG	Objective	Relevance to Urban Sustainability</a:t>
            </a:r>
          </a:p>
        </p:txBody>
      </p:sp>
      <p:pic>
        <p:nvPicPr>
          <p:cNvPr id="7" name="Graphic 21">
            <a:extLst>
              <a:ext uri="{FF2B5EF4-FFF2-40B4-BE49-F238E27FC236}">
                <a16:creationId xmlns:a16="http://schemas.microsoft.com/office/drawing/2014/main" id="{6E67B792-5E1E-1501-AEE8-CF3418FFF7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182714E1-C839-33B4-1401-97BE4A7BA13D}"/>
              </a:ext>
            </a:extLst>
          </p:cNvPr>
          <p:cNvSpPr txBox="1"/>
          <p:nvPr/>
        </p:nvSpPr>
        <p:spPr>
          <a:xfrm>
            <a:off x="762000" y="1958707"/>
            <a:ext cx="10489932" cy="400110"/>
          </a:xfrm>
          <a:prstGeom prst="rect">
            <a:avLst/>
          </a:prstGeom>
          <a:solidFill>
            <a:schemeClr val="accent4">
              <a:lumMod val="20000"/>
              <a:lumOff val="80000"/>
            </a:schemeClr>
          </a:solidFill>
        </p:spPr>
        <p:txBody>
          <a:bodyPr wrap="square" rtlCol="0">
            <a:spAutoFit/>
          </a:bodyPr>
          <a:lstStyle/>
          <a:p>
            <a:r>
              <a:rPr lang="en-US" sz="2000" b="1" i="1" dirty="0">
                <a:latin typeface="Alexandria"/>
              </a:rPr>
              <a:t>Selected SDGs Related to Urban Development</a:t>
            </a:r>
            <a:endParaRPr lang="en-US" sz="2000" b="1" dirty="0">
              <a:latin typeface="Alexandria"/>
            </a:endParaRPr>
          </a:p>
        </p:txBody>
      </p:sp>
      <p:graphicFrame>
        <p:nvGraphicFramePr>
          <p:cNvPr id="4" name="جدول 3">
            <a:extLst>
              <a:ext uri="{FF2B5EF4-FFF2-40B4-BE49-F238E27FC236}">
                <a16:creationId xmlns:a16="http://schemas.microsoft.com/office/drawing/2014/main" id="{4182F8C3-15DC-8653-0EF0-348AAA1A17F3}"/>
              </a:ext>
            </a:extLst>
          </p:cNvPr>
          <p:cNvGraphicFramePr>
            <a:graphicFrameLocks noGrp="1"/>
          </p:cNvGraphicFramePr>
          <p:nvPr>
            <p:extLst>
              <p:ext uri="{D42A27DB-BD31-4B8C-83A1-F6EECF244321}">
                <p14:modId xmlns:p14="http://schemas.microsoft.com/office/powerpoint/2010/main" val="2667852882"/>
              </p:ext>
            </p:extLst>
          </p:nvPr>
        </p:nvGraphicFramePr>
        <p:xfrm>
          <a:off x="1025403" y="2849156"/>
          <a:ext cx="9996474" cy="2210816"/>
        </p:xfrm>
        <a:graphic>
          <a:graphicData uri="http://schemas.openxmlformats.org/drawingml/2006/table">
            <a:tbl>
              <a:tblPr firstRow="1" firstCol="1" bandRow="1"/>
              <a:tblGrid>
                <a:gridCol w="3332158">
                  <a:extLst>
                    <a:ext uri="{9D8B030D-6E8A-4147-A177-3AD203B41FA5}">
                      <a16:colId xmlns:a16="http://schemas.microsoft.com/office/drawing/2014/main" val="1137184807"/>
                    </a:ext>
                  </a:extLst>
                </a:gridCol>
                <a:gridCol w="3332158">
                  <a:extLst>
                    <a:ext uri="{9D8B030D-6E8A-4147-A177-3AD203B41FA5}">
                      <a16:colId xmlns:a16="http://schemas.microsoft.com/office/drawing/2014/main" val="1209724785"/>
                    </a:ext>
                  </a:extLst>
                </a:gridCol>
                <a:gridCol w="3332158">
                  <a:extLst>
                    <a:ext uri="{9D8B030D-6E8A-4147-A177-3AD203B41FA5}">
                      <a16:colId xmlns:a16="http://schemas.microsoft.com/office/drawing/2014/main" val="2975066678"/>
                    </a:ext>
                  </a:extLst>
                </a:gridCol>
              </a:tblGrid>
              <a:tr h="0">
                <a:tc>
                  <a:txBody>
                    <a:bodyPr/>
                    <a:lstStyle/>
                    <a:p>
                      <a:pPr algn="ctr" rtl="0">
                        <a:lnSpc>
                          <a:spcPct val="115000"/>
                        </a:lnSpc>
                        <a:spcAft>
                          <a:spcPts val="1000"/>
                        </a:spcAft>
                        <a:buNone/>
                      </a:pPr>
                      <a:r>
                        <a:rPr lang="en-US" sz="1800" b="1" kern="0">
                          <a:effectLst/>
                          <a:latin typeface="Alexandria"/>
                          <a:ea typeface="Times New Roman" panose="02020603050405020304" pitchFamily="18" charset="0"/>
                          <a:cs typeface="Arial" panose="020B0604020202020204" pitchFamily="34" charset="0"/>
                        </a:rPr>
                        <a:t>SDG</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ctr" rtl="0">
                        <a:lnSpc>
                          <a:spcPct val="115000"/>
                        </a:lnSpc>
                        <a:spcAft>
                          <a:spcPts val="1000"/>
                        </a:spcAft>
                        <a:buNone/>
                      </a:pPr>
                      <a:r>
                        <a:rPr lang="en-US" sz="1800" b="1" kern="0">
                          <a:effectLst/>
                          <a:latin typeface="Alexandria"/>
                          <a:ea typeface="Times New Roman" panose="02020603050405020304" pitchFamily="18" charset="0"/>
                          <a:cs typeface="Arial" panose="020B0604020202020204" pitchFamily="34" charset="0"/>
                        </a:rPr>
                        <a:t>Objective</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ctr" rtl="0">
                        <a:lnSpc>
                          <a:spcPct val="115000"/>
                        </a:lnSpc>
                        <a:spcAft>
                          <a:spcPts val="1000"/>
                        </a:spcAft>
                        <a:buNone/>
                      </a:pPr>
                      <a:r>
                        <a:rPr lang="en-US" sz="1800" b="1" kern="0">
                          <a:effectLst/>
                          <a:latin typeface="Alexandria"/>
                          <a:ea typeface="Times New Roman" panose="02020603050405020304" pitchFamily="18" charset="0"/>
                          <a:cs typeface="Arial" panose="020B0604020202020204" pitchFamily="34" charset="0"/>
                        </a:rPr>
                        <a:t>Relevance to Urban Sustainability</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extLst>
                  <a:ext uri="{0D108BD9-81ED-4DB2-BD59-A6C34878D82A}">
                    <a16:rowId xmlns:a16="http://schemas.microsoft.com/office/drawing/2014/main" val="2991979411"/>
                  </a:ext>
                </a:extLst>
              </a:tr>
              <a:tr h="0">
                <a:tc>
                  <a:txBody>
                    <a:bodyPr/>
                    <a:lstStyle/>
                    <a:p>
                      <a:pPr algn="l" rtl="0">
                        <a:lnSpc>
                          <a:spcPct val="115000"/>
                        </a:lnSpc>
                        <a:spcAft>
                          <a:spcPts val="1000"/>
                        </a:spcAft>
                        <a:buNone/>
                      </a:pPr>
                      <a:r>
                        <a:rPr lang="en-US" sz="1800" b="1" kern="0" dirty="0">
                          <a:effectLst/>
                          <a:latin typeface="Alexandria"/>
                          <a:ea typeface="Times New Roman" panose="02020603050405020304" pitchFamily="18" charset="0"/>
                          <a:cs typeface="Arial" panose="020B0604020202020204" pitchFamily="34" charset="0"/>
                        </a:rPr>
                        <a:t>SDG 6</a:t>
                      </a:r>
                      <a:endParaRPr lang="en-US" sz="1800" b="1" kern="100" dirty="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l" rtl="0">
                        <a:lnSpc>
                          <a:spcPct val="115000"/>
                        </a:lnSpc>
                        <a:spcAft>
                          <a:spcPts val="1000"/>
                        </a:spcAft>
                        <a:buNone/>
                      </a:pPr>
                      <a:r>
                        <a:rPr lang="en-US" sz="1800" kern="0">
                          <a:effectLst/>
                          <a:latin typeface="Alexandria"/>
                          <a:ea typeface="Times New Roman" panose="02020603050405020304" pitchFamily="18" charset="0"/>
                          <a:cs typeface="Arial" panose="020B0604020202020204" pitchFamily="34" charset="0"/>
                        </a:rPr>
                        <a:t>Clean Water and Sanitation</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l" rtl="0">
                        <a:lnSpc>
                          <a:spcPct val="115000"/>
                        </a:lnSpc>
                        <a:spcAft>
                          <a:spcPts val="1000"/>
                        </a:spcAft>
                        <a:buNone/>
                      </a:pPr>
                      <a:r>
                        <a:rPr lang="en-US" sz="1800" kern="0">
                          <a:effectLst/>
                          <a:latin typeface="Alexandria"/>
                          <a:ea typeface="Times New Roman" panose="02020603050405020304" pitchFamily="18" charset="0"/>
                          <a:cs typeface="Arial" panose="020B0604020202020204" pitchFamily="34" charset="0"/>
                        </a:rPr>
                        <a:t>Wastewater management, water reuse</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extLst>
                  <a:ext uri="{0D108BD9-81ED-4DB2-BD59-A6C34878D82A}">
                    <a16:rowId xmlns:a16="http://schemas.microsoft.com/office/drawing/2014/main" val="65485981"/>
                  </a:ext>
                </a:extLst>
              </a:tr>
              <a:tr h="0">
                <a:tc>
                  <a:txBody>
                    <a:bodyPr/>
                    <a:lstStyle/>
                    <a:p>
                      <a:pPr algn="l" rtl="0">
                        <a:lnSpc>
                          <a:spcPct val="115000"/>
                        </a:lnSpc>
                        <a:spcAft>
                          <a:spcPts val="1000"/>
                        </a:spcAft>
                        <a:buNone/>
                      </a:pPr>
                      <a:r>
                        <a:rPr lang="en-US" sz="1800" b="1" kern="0" dirty="0">
                          <a:effectLst/>
                          <a:latin typeface="Alexandria"/>
                          <a:ea typeface="Times New Roman" panose="02020603050405020304" pitchFamily="18" charset="0"/>
                          <a:cs typeface="Arial" panose="020B0604020202020204" pitchFamily="34" charset="0"/>
                        </a:rPr>
                        <a:t>SDG 7</a:t>
                      </a:r>
                      <a:endParaRPr lang="en-US" sz="1800" b="1" kern="100" dirty="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l" rtl="0">
                        <a:lnSpc>
                          <a:spcPct val="115000"/>
                        </a:lnSpc>
                        <a:spcAft>
                          <a:spcPts val="1000"/>
                        </a:spcAft>
                        <a:buNone/>
                      </a:pPr>
                      <a:r>
                        <a:rPr lang="en-US" sz="1800" kern="0">
                          <a:effectLst/>
                          <a:latin typeface="Alexandria"/>
                          <a:ea typeface="Times New Roman" panose="02020603050405020304" pitchFamily="18" charset="0"/>
                          <a:cs typeface="Arial" panose="020B0604020202020204" pitchFamily="34" charset="0"/>
                        </a:rPr>
                        <a:t>Affordable and Clean Energy</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l" rtl="0">
                        <a:lnSpc>
                          <a:spcPct val="115000"/>
                        </a:lnSpc>
                        <a:spcAft>
                          <a:spcPts val="1000"/>
                        </a:spcAft>
                        <a:buNone/>
                      </a:pPr>
                      <a:r>
                        <a:rPr lang="en-US" sz="1800" kern="0">
                          <a:effectLst/>
                          <a:latin typeface="Alexandria"/>
                          <a:ea typeface="Times New Roman" panose="02020603050405020304" pitchFamily="18" charset="0"/>
                          <a:cs typeface="Arial" panose="020B0604020202020204" pitchFamily="34" charset="0"/>
                        </a:rPr>
                        <a:t>Renewable energy systems</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extLst>
                  <a:ext uri="{0D108BD9-81ED-4DB2-BD59-A6C34878D82A}">
                    <a16:rowId xmlns:a16="http://schemas.microsoft.com/office/drawing/2014/main" val="3987977630"/>
                  </a:ext>
                </a:extLst>
              </a:tr>
              <a:tr h="0">
                <a:tc>
                  <a:txBody>
                    <a:bodyPr/>
                    <a:lstStyle/>
                    <a:p>
                      <a:pPr algn="l" rtl="0">
                        <a:lnSpc>
                          <a:spcPct val="115000"/>
                        </a:lnSpc>
                        <a:spcAft>
                          <a:spcPts val="1000"/>
                        </a:spcAft>
                        <a:buNone/>
                      </a:pPr>
                      <a:r>
                        <a:rPr lang="en-US" sz="1800" b="1" kern="0" dirty="0">
                          <a:effectLst/>
                          <a:latin typeface="Alexandria"/>
                          <a:ea typeface="Times New Roman" panose="02020603050405020304" pitchFamily="18" charset="0"/>
                          <a:cs typeface="Arial" panose="020B0604020202020204" pitchFamily="34" charset="0"/>
                        </a:rPr>
                        <a:t>SDG 11</a:t>
                      </a:r>
                      <a:endParaRPr lang="en-US" sz="1800" b="1" kern="100" dirty="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l" rtl="0">
                        <a:lnSpc>
                          <a:spcPct val="115000"/>
                        </a:lnSpc>
                        <a:spcAft>
                          <a:spcPts val="1000"/>
                        </a:spcAft>
                        <a:buNone/>
                      </a:pPr>
                      <a:r>
                        <a:rPr lang="en-US" sz="1800" kern="0">
                          <a:effectLst/>
                          <a:latin typeface="Alexandria"/>
                          <a:ea typeface="Times New Roman" panose="02020603050405020304" pitchFamily="18" charset="0"/>
                          <a:cs typeface="Arial" panose="020B0604020202020204" pitchFamily="34" charset="0"/>
                        </a:rPr>
                        <a:t>Sustainable Cities and Communities</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l" rtl="0">
                        <a:lnSpc>
                          <a:spcPct val="115000"/>
                        </a:lnSpc>
                        <a:spcAft>
                          <a:spcPts val="1000"/>
                        </a:spcAft>
                        <a:buNone/>
                      </a:pPr>
                      <a:r>
                        <a:rPr lang="en-US" sz="1800" kern="0">
                          <a:effectLst/>
                          <a:latin typeface="Alexandria"/>
                          <a:ea typeface="Times New Roman" panose="02020603050405020304" pitchFamily="18" charset="0"/>
                          <a:cs typeface="Arial" panose="020B0604020202020204" pitchFamily="34" charset="0"/>
                        </a:rPr>
                        <a:t>Urban resilience, housing, transport</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extLst>
                  <a:ext uri="{0D108BD9-81ED-4DB2-BD59-A6C34878D82A}">
                    <a16:rowId xmlns:a16="http://schemas.microsoft.com/office/drawing/2014/main" val="4137216661"/>
                  </a:ext>
                </a:extLst>
              </a:tr>
              <a:tr h="0">
                <a:tc>
                  <a:txBody>
                    <a:bodyPr/>
                    <a:lstStyle/>
                    <a:p>
                      <a:pPr algn="l" rtl="0">
                        <a:lnSpc>
                          <a:spcPct val="115000"/>
                        </a:lnSpc>
                        <a:spcAft>
                          <a:spcPts val="1000"/>
                        </a:spcAft>
                        <a:buNone/>
                      </a:pPr>
                      <a:r>
                        <a:rPr lang="en-US" sz="1800" b="1" kern="0" dirty="0">
                          <a:effectLst/>
                          <a:latin typeface="Alexandria"/>
                          <a:ea typeface="Times New Roman" panose="02020603050405020304" pitchFamily="18" charset="0"/>
                          <a:cs typeface="Arial" panose="020B0604020202020204" pitchFamily="34" charset="0"/>
                        </a:rPr>
                        <a:t>SDG 13</a:t>
                      </a:r>
                      <a:endParaRPr lang="en-US" sz="1800" b="1" kern="100" dirty="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l" rtl="0">
                        <a:lnSpc>
                          <a:spcPct val="115000"/>
                        </a:lnSpc>
                        <a:spcAft>
                          <a:spcPts val="1000"/>
                        </a:spcAft>
                        <a:buNone/>
                      </a:pPr>
                      <a:r>
                        <a:rPr lang="en-US" sz="1800" kern="0">
                          <a:effectLst/>
                          <a:latin typeface="Alexandria"/>
                          <a:ea typeface="Times New Roman" panose="02020603050405020304" pitchFamily="18" charset="0"/>
                          <a:cs typeface="Arial" panose="020B0604020202020204" pitchFamily="34" charset="0"/>
                        </a:rPr>
                        <a:t>Climate Action</a:t>
                      </a:r>
                      <a:endParaRPr lang="en-US" sz="1800" kern="10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tc>
                  <a:txBody>
                    <a:bodyPr/>
                    <a:lstStyle/>
                    <a:p>
                      <a:pPr algn="l" rtl="0">
                        <a:lnSpc>
                          <a:spcPct val="115000"/>
                        </a:lnSpc>
                        <a:spcAft>
                          <a:spcPts val="1000"/>
                        </a:spcAft>
                        <a:buNone/>
                      </a:pPr>
                      <a:r>
                        <a:rPr lang="en-US" sz="1800" kern="0" dirty="0">
                          <a:effectLst/>
                          <a:latin typeface="Alexandria"/>
                          <a:ea typeface="Times New Roman" panose="02020603050405020304" pitchFamily="18" charset="0"/>
                          <a:cs typeface="Arial" panose="020B0604020202020204" pitchFamily="34" charset="0"/>
                        </a:rPr>
                        <a:t>GHG mitigation and adaptation</a:t>
                      </a:r>
                      <a:endParaRPr lang="en-US" sz="1800" kern="100" dirty="0">
                        <a:effectLst/>
                        <a:latin typeface="Alexandria"/>
                        <a:ea typeface="Calibri" panose="020F0502020204030204" pitchFamily="34" charset="0"/>
                        <a:cs typeface="Arial" panose="020B0604020202020204" pitchFamily="34" charset="0"/>
                      </a:endParaRPr>
                    </a:p>
                  </a:txBody>
                  <a:tcPr marL="9525" marR="9525" marT="9525" marB="9525" anchor="ctr">
                    <a:lnL>
                      <a:noFill/>
                    </a:lnL>
                    <a:lnR>
                      <a:noFill/>
                    </a:lnR>
                    <a:lnT>
                      <a:noFill/>
                    </a:lnT>
                    <a:lnB>
                      <a:noFill/>
                    </a:lnB>
                    <a:noFill/>
                  </a:tcPr>
                </a:tc>
                <a:extLst>
                  <a:ext uri="{0D108BD9-81ED-4DB2-BD59-A6C34878D82A}">
                    <a16:rowId xmlns:a16="http://schemas.microsoft.com/office/drawing/2014/main" val="2714346920"/>
                  </a:ext>
                </a:extLst>
              </a:tr>
            </a:tbl>
          </a:graphicData>
        </a:graphic>
      </p:graphicFrame>
      <p:sp>
        <p:nvSpPr>
          <p:cNvPr id="5" name="مربع نص 4">
            <a:extLst>
              <a:ext uri="{FF2B5EF4-FFF2-40B4-BE49-F238E27FC236}">
                <a16:creationId xmlns:a16="http://schemas.microsoft.com/office/drawing/2014/main" id="{5DB3C37B-FB9A-DCC9-52CD-144C88314DB7}"/>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3. Sustainability Principles in Urban Development</a:t>
            </a:r>
          </a:p>
        </p:txBody>
      </p:sp>
    </p:spTree>
    <p:extLst>
      <p:ext uri="{BB962C8B-B14F-4D97-AF65-F5344CB8AC3E}">
        <p14:creationId xmlns:p14="http://schemas.microsoft.com/office/powerpoint/2010/main" val="2408043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96B84-582F-9B84-43CC-5BF512DF39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9C63F3-40AF-2662-BC56-0099C2DCA4D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132CBA7-F945-6F0A-5402-8A8A982B71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6D23BD88-041E-5A0E-E673-39916C10A8E4}"/>
              </a:ext>
            </a:extLst>
          </p:cNvPr>
          <p:cNvSpPr txBox="1"/>
          <p:nvPr/>
        </p:nvSpPr>
        <p:spPr>
          <a:xfrm>
            <a:off x="762000" y="1690062"/>
            <a:ext cx="10510603" cy="1938992"/>
          </a:xfrm>
          <a:prstGeom prst="rect">
            <a:avLst/>
          </a:prstGeom>
          <a:solidFill>
            <a:schemeClr val="bg1"/>
          </a:solidFill>
        </p:spPr>
        <p:txBody>
          <a:bodyPr wrap="square" rtlCol="0">
            <a:spAutoFit/>
          </a:bodyPr>
          <a:lstStyle/>
          <a:p>
            <a:r>
              <a:rPr lang="en-US" sz="2000" b="1" dirty="0">
                <a:latin typeface="Alexandria"/>
              </a:rPr>
              <a:t>4.1 Air Pollution</a:t>
            </a:r>
            <a:endParaRPr lang="en-US" sz="2000" dirty="0">
              <a:latin typeface="Alexandria"/>
            </a:endParaRPr>
          </a:p>
          <a:p>
            <a:r>
              <a:rPr lang="en-US" sz="2000" dirty="0">
                <a:latin typeface="Alexandria"/>
              </a:rPr>
              <a:t>Urban air pollution, mainly from transportation and industry, causes severe health and environmental problems. </a:t>
            </a:r>
          </a:p>
          <a:p>
            <a:r>
              <a:rPr lang="en-US" sz="2000" dirty="0">
                <a:latin typeface="Alexandria"/>
              </a:rPr>
              <a:t>Fine particulate matter (PM₂.₅) levels in major cities often exceed WHO guidelines.</a:t>
            </a:r>
          </a:p>
          <a:p>
            <a:endParaRPr lang="en-US" sz="2000" dirty="0">
              <a:latin typeface="Alexandria"/>
            </a:endParaRPr>
          </a:p>
          <a:p>
            <a:endParaRPr lang="en-US" sz="2000" dirty="0">
              <a:latin typeface="Alexandria"/>
            </a:endParaRPr>
          </a:p>
        </p:txBody>
      </p:sp>
      <p:sp>
        <p:nvSpPr>
          <p:cNvPr id="3" name="مربع نص 2">
            <a:extLst>
              <a:ext uri="{FF2B5EF4-FFF2-40B4-BE49-F238E27FC236}">
                <a16:creationId xmlns:a16="http://schemas.microsoft.com/office/drawing/2014/main" id="{25610067-4971-54BD-3C85-A292232D6FF2}"/>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
        <p:nvSpPr>
          <p:cNvPr id="2" name="TextBox 47">
            <a:extLst>
              <a:ext uri="{FF2B5EF4-FFF2-40B4-BE49-F238E27FC236}">
                <a16:creationId xmlns:a16="http://schemas.microsoft.com/office/drawing/2014/main" id="{5FE4CB7B-83FA-F2E5-C5C7-6A0C326A2121}"/>
              </a:ext>
            </a:extLst>
          </p:cNvPr>
          <p:cNvSpPr txBox="1"/>
          <p:nvPr/>
        </p:nvSpPr>
        <p:spPr>
          <a:xfrm>
            <a:off x="705444" y="3189171"/>
            <a:ext cx="10510603" cy="2246769"/>
          </a:xfrm>
          <a:prstGeom prst="rect">
            <a:avLst/>
          </a:prstGeom>
          <a:solidFill>
            <a:schemeClr val="accent4">
              <a:lumMod val="60000"/>
              <a:lumOff val="40000"/>
            </a:schemeClr>
          </a:solidFill>
        </p:spPr>
        <p:txBody>
          <a:bodyPr wrap="square" rtlCol="0">
            <a:spAutoFit/>
          </a:bodyPr>
          <a:lstStyle/>
          <a:p>
            <a:r>
              <a:rPr lang="en-US" sz="2000" dirty="0">
                <a:latin typeface="Alexandria"/>
              </a:rPr>
              <a:t>Fine particulate matter (PM_{2.5}) levels refer to the concentration of tiny airborne particles with a diameter of 2.5 micrometers or less, which are small enough to be inhaled deeply into the lungs. These levels are measured in units like micrograms per cubic meter (g/m) and can be high due to sources like vehicle emissions, industrial processes, wildfire smoke, and indoor activities such as cooking or burning candles.</a:t>
            </a:r>
          </a:p>
          <a:p>
            <a:r>
              <a:rPr lang="en-US" sz="2000" b="1" dirty="0">
                <a:latin typeface="Alexandria"/>
              </a:rPr>
              <a:t>High (PM_{2.5}) levels are associated with serious health issues like heart disease, lung cancer, and respiratory illnesses</a:t>
            </a:r>
            <a:r>
              <a:rPr lang="en-US" sz="2000" dirty="0">
                <a:latin typeface="Alexandria"/>
              </a:rPr>
              <a:t>. </a:t>
            </a:r>
          </a:p>
        </p:txBody>
      </p:sp>
    </p:spTree>
    <p:extLst>
      <p:ext uri="{BB962C8B-B14F-4D97-AF65-F5344CB8AC3E}">
        <p14:creationId xmlns:p14="http://schemas.microsoft.com/office/powerpoint/2010/main" val="807652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D1147-03DD-970B-6D92-0B884EBEE5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C4F28A-3524-C0EF-18B9-62C76EDA831D}"/>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35C9817-31D0-39F0-D1B0-51A22ABA54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7DCAE2D6-FB8F-E3D4-E3C3-7E1CFB121CE6}"/>
              </a:ext>
            </a:extLst>
          </p:cNvPr>
          <p:cNvSpPr txBox="1"/>
          <p:nvPr/>
        </p:nvSpPr>
        <p:spPr>
          <a:xfrm>
            <a:off x="762000" y="1769475"/>
            <a:ext cx="10510603" cy="1323439"/>
          </a:xfrm>
          <a:prstGeom prst="rect">
            <a:avLst/>
          </a:prstGeom>
          <a:solidFill>
            <a:schemeClr val="bg1"/>
          </a:solidFill>
        </p:spPr>
        <p:txBody>
          <a:bodyPr wrap="square" rtlCol="0">
            <a:spAutoFit/>
          </a:bodyPr>
          <a:lstStyle/>
          <a:p>
            <a:r>
              <a:rPr lang="en-US" sz="2000" b="1" dirty="0">
                <a:latin typeface="Alexandria"/>
              </a:rPr>
              <a:t>4.2 Water and Waste Management</a:t>
            </a:r>
            <a:endParaRPr lang="en-US" sz="2000" dirty="0">
              <a:latin typeface="Alexandria"/>
            </a:endParaRPr>
          </a:p>
          <a:p>
            <a:r>
              <a:rPr lang="en-US" sz="2000" dirty="0">
                <a:latin typeface="Alexandria"/>
              </a:rPr>
              <a:t>Rapid urbanization stresses water resources. Wastewater treatment and recycling systems are vital for sustainability. </a:t>
            </a:r>
          </a:p>
          <a:p>
            <a:r>
              <a:rPr lang="en-US" sz="2000" dirty="0">
                <a:latin typeface="Alexandria"/>
              </a:rPr>
              <a:t>Cities like Singapore have achieved near-complete water reuse through </a:t>
            </a:r>
            <a:r>
              <a:rPr lang="en-US" sz="2000" b="1" dirty="0">
                <a:latin typeface="Alexandria"/>
              </a:rPr>
              <a:t>NEWater</a:t>
            </a:r>
            <a:r>
              <a:rPr lang="en-US" sz="2000" dirty="0">
                <a:latin typeface="Alexandria"/>
              </a:rPr>
              <a:t> technology.</a:t>
            </a:r>
          </a:p>
        </p:txBody>
      </p:sp>
      <p:sp>
        <p:nvSpPr>
          <p:cNvPr id="2" name="TextBox 47">
            <a:extLst>
              <a:ext uri="{FF2B5EF4-FFF2-40B4-BE49-F238E27FC236}">
                <a16:creationId xmlns:a16="http://schemas.microsoft.com/office/drawing/2014/main" id="{8C395B3A-8073-22F5-329E-68203922CE14}"/>
              </a:ext>
            </a:extLst>
          </p:cNvPr>
          <p:cNvSpPr txBox="1"/>
          <p:nvPr/>
        </p:nvSpPr>
        <p:spPr>
          <a:xfrm>
            <a:off x="761999" y="3186453"/>
            <a:ext cx="10510603" cy="1015663"/>
          </a:xfrm>
          <a:prstGeom prst="rect">
            <a:avLst/>
          </a:prstGeom>
          <a:solidFill>
            <a:schemeClr val="accent4">
              <a:lumMod val="60000"/>
              <a:lumOff val="40000"/>
            </a:schemeClr>
          </a:solidFill>
        </p:spPr>
        <p:txBody>
          <a:bodyPr wrap="square" rtlCol="0">
            <a:spAutoFit/>
          </a:bodyPr>
          <a:lstStyle/>
          <a:p>
            <a:r>
              <a:rPr lang="en-US" sz="2000" dirty="0">
                <a:latin typeface="Alexandria"/>
              </a:rPr>
              <a:t>NEWater is a brand of highly purified reclaimed water developed by Singapore that uses a four-stage process to treat used water. The process involves conventional treatment, microfiltration, reverse osmosis, and ultraviolet disinfection to ensure the water is clean and safe for consumption</a:t>
            </a:r>
          </a:p>
        </p:txBody>
      </p:sp>
      <p:pic>
        <p:nvPicPr>
          <p:cNvPr id="5" name="صورة 4">
            <a:extLst>
              <a:ext uri="{FF2B5EF4-FFF2-40B4-BE49-F238E27FC236}">
                <a16:creationId xmlns:a16="http://schemas.microsoft.com/office/drawing/2014/main" id="{4297A808-B116-A662-1DF1-47E58653A2CA}"/>
              </a:ext>
            </a:extLst>
          </p:cNvPr>
          <p:cNvPicPr>
            <a:picLocks noChangeAspect="1"/>
          </p:cNvPicPr>
          <p:nvPr/>
        </p:nvPicPr>
        <p:blipFill>
          <a:blip r:embed="rId3"/>
          <a:stretch>
            <a:fillRect/>
          </a:stretch>
        </p:blipFill>
        <p:spPr>
          <a:xfrm>
            <a:off x="4591439" y="4312832"/>
            <a:ext cx="2619375" cy="1743075"/>
          </a:xfrm>
          <a:prstGeom prst="rect">
            <a:avLst/>
          </a:prstGeom>
        </p:spPr>
      </p:pic>
      <p:sp>
        <p:nvSpPr>
          <p:cNvPr id="8" name="مربع نص 7">
            <a:extLst>
              <a:ext uri="{FF2B5EF4-FFF2-40B4-BE49-F238E27FC236}">
                <a16:creationId xmlns:a16="http://schemas.microsoft.com/office/drawing/2014/main" id="{D91B3770-BD3D-1671-B65F-614389D527D1}"/>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Tree>
    <p:extLst>
      <p:ext uri="{BB962C8B-B14F-4D97-AF65-F5344CB8AC3E}">
        <p14:creationId xmlns:p14="http://schemas.microsoft.com/office/powerpoint/2010/main" val="995733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FA9AB-780A-451D-CC48-909DFA5F57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44D0C8-A3C0-C7BA-8930-53702FAEFB6C}"/>
              </a:ext>
            </a:extLst>
          </p:cNvPr>
          <p:cNvSpPr/>
          <p:nvPr/>
        </p:nvSpPr>
        <p:spPr>
          <a:xfrm>
            <a:off x="617280"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2B0C8D3-E521-00E2-67BE-B7DA757F7A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481715B5-239D-5DC3-78DE-4CAE7544EF1E}"/>
              </a:ext>
            </a:extLst>
          </p:cNvPr>
          <p:cNvSpPr txBox="1"/>
          <p:nvPr/>
        </p:nvSpPr>
        <p:spPr>
          <a:xfrm>
            <a:off x="705444" y="1534668"/>
            <a:ext cx="10475773" cy="1323439"/>
          </a:xfrm>
          <a:prstGeom prst="rect">
            <a:avLst/>
          </a:prstGeom>
          <a:noFill/>
        </p:spPr>
        <p:txBody>
          <a:bodyPr wrap="square" rtlCol="0">
            <a:spAutoFit/>
          </a:bodyPr>
          <a:lstStyle/>
          <a:p>
            <a:r>
              <a:rPr lang="en-US" sz="2000" b="1" dirty="0">
                <a:latin typeface="Alexandria"/>
              </a:rPr>
              <a:t>4.3 Energy Consumption and GHG Emissions</a:t>
            </a:r>
            <a:endParaRPr lang="en-US" sz="2000" dirty="0">
              <a:latin typeface="Alexandria"/>
            </a:endParaRPr>
          </a:p>
          <a:p>
            <a:r>
              <a:rPr lang="en-US" sz="2000" dirty="0">
                <a:latin typeface="Alexandria"/>
              </a:rPr>
              <a:t>Urban areas account for over 70% of global CO₂ emissions, primarily from transportation, heating, and cooling.</a:t>
            </a:r>
            <a:br>
              <a:rPr lang="en-US" sz="2000" dirty="0">
                <a:latin typeface="Alexandria"/>
              </a:rPr>
            </a:br>
            <a:endParaRPr lang="en-US" sz="2000" dirty="0">
              <a:latin typeface="Alexandria"/>
            </a:endParaRPr>
          </a:p>
        </p:txBody>
      </p:sp>
      <p:sp>
        <p:nvSpPr>
          <p:cNvPr id="4" name="TextBox 47">
            <a:extLst>
              <a:ext uri="{FF2B5EF4-FFF2-40B4-BE49-F238E27FC236}">
                <a16:creationId xmlns:a16="http://schemas.microsoft.com/office/drawing/2014/main" id="{9C509084-1290-61F9-78B2-62E4657F86CA}"/>
              </a:ext>
            </a:extLst>
          </p:cNvPr>
          <p:cNvSpPr txBox="1"/>
          <p:nvPr/>
        </p:nvSpPr>
        <p:spPr>
          <a:xfrm>
            <a:off x="670614" y="3754513"/>
            <a:ext cx="10510603" cy="1323439"/>
          </a:xfrm>
          <a:prstGeom prst="rect">
            <a:avLst/>
          </a:prstGeom>
          <a:solidFill>
            <a:schemeClr val="accent4">
              <a:lumMod val="60000"/>
              <a:lumOff val="40000"/>
            </a:schemeClr>
          </a:solidFill>
        </p:spPr>
        <p:txBody>
          <a:bodyPr wrap="square" rtlCol="0">
            <a:spAutoFit/>
          </a:bodyPr>
          <a:lstStyle/>
          <a:p>
            <a:r>
              <a:rPr lang="en-US" sz="2000" dirty="0">
                <a:latin typeface="Alexandria"/>
              </a:rPr>
              <a:t>GHG emissions, or greenhouse gas emissions, are gases released into the atmosphere that trap heat, contributing to global warming and climate change. The main sources are human activities like burning fossil fuels for energy and transportation, deforestation, and industrial agriculture. The primary gases involved are carbon dioxide (CO_{2}), methane (CH_{4}), and nitrous oxide (N_{2}O). </a:t>
            </a:r>
          </a:p>
        </p:txBody>
      </p:sp>
      <p:pic>
        <p:nvPicPr>
          <p:cNvPr id="8" name="صورة 7">
            <a:extLst>
              <a:ext uri="{FF2B5EF4-FFF2-40B4-BE49-F238E27FC236}">
                <a16:creationId xmlns:a16="http://schemas.microsoft.com/office/drawing/2014/main" id="{3D0109B5-16C7-D97E-E7D7-79FBA3749BDA}"/>
              </a:ext>
            </a:extLst>
          </p:cNvPr>
          <p:cNvPicPr>
            <a:picLocks noChangeAspect="1"/>
          </p:cNvPicPr>
          <p:nvPr/>
        </p:nvPicPr>
        <p:blipFill>
          <a:blip r:embed="rId3"/>
          <a:stretch>
            <a:fillRect/>
          </a:stretch>
        </p:blipFill>
        <p:spPr>
          <a:xfrm>
            <a:off x="9842096" y="2443029"/>
            <a:ext cx="1219200" cy="1219200"/>
          </a:xfrm>
          <a:prstGeom prst="rect">
            <a:avLst/>
          </a:prstGeom>
        </p:spPr>
      </p:pic>
      <p:sp>
        <p:nvSpPr>
          <p:cNvPr id="9" name="مربع نص 8">
            <a:extLst>
              <a:ext uri="{FF2B5EF4-FFF2-40B4-BE49-F238E27FC236}">
                <a16:creationId xmlns:a16="http://schemas.microsoft.com/office/drawing/2014/main" id="{9386CE55-6E79-5FC9-E1D1-C13C3E1E4E0D}"/>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Tree>
    <p:extLst>
      <p:ext uri="{BB962C8B-B14F-4D97-AF65-F5344CB8AC3E}">
        <p14:creationId xmlns:p14="http://schemas.microsoft.com/office/powerpoint/2010/main" val="1050728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8A7F3-1CCC-A412-15A2-FFDA8471EA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1D8F4C-DA15-41F0-71E8-0FFDD6CEB36B}"/>
              </a:ext>
            </a:extLst>
          </p:cNvPr>
          <p:cNvSpPr/>
          <p:nvPr/>
        </p:nvSpPr>
        <p:spPr>
          <a:xfrm>
            <a:off x="617280"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98274B7-BEF1-712E-45DA-0183E715F2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57DBCBE7-031C-238B-8C6C-1D3DB2FE1EBF}"/>
              </a:ext>
            </a:extLst>
          </p:cNvPr>
          <p:cNvSpPr txBox="1"/>
          <p:nvPr/>
        </p:nvSpPr>
        <p:spPr>
          <a:xfrm>
            <a:off x="705445" y="1553910"/>
            <a:ext cx="10562777" cy="400110"/>
          </a:xfrm>
          <a:prstGeom prst="rect">
            <a:avLst/>
          </a:prstGeom>
          <a:solidFill>
            <a:schemeClr val="bg1"/>
          </a:solidFill>
        </p:spPr>
        <p:txBody>
          <a:bodyPr wrap="square" rtlCol="0">
            <a:spAutoFit/>
          </a:bodyPr>
          <a:lstStyle/>
          <a:p>
            <a:r>
              <a:rPr lang="en-US" sz="2000" b="1" dirty="0"/>
              <a:t>Values</a:t>
            </a:r>
            <a:r>
              <a:rPr lang="en-US" sz="2000" dirty="0"/>
              <a:t> for annual CO₂ emissions by major world regions for the year </a:t>
            </a:r>
            <a:r>
              <a:rPr lang="en-US" sz="2000" b="1" dirty="0"/>
              <a:t>2021</a:t>
            </a:r>
            <a:r>
              <a:rPr lang="en-US" sz="2000" dirty="0"/>
              <a:t>,</a:t>
            </a:r>
            <a:endParaRPr lang="en-US" sz="2000" dirty="0">
              <a:latin typeface="Alexandria"/>
            </a:endParaRPr>
          </a:p>
        </p:txBody>
      </p:sp>
      <p:graphicFrame>
        <p:nvGraphicFramePr>
          <p:cNvPr id="3" name="جدول 2">
            <a:extLst>
              <a:ext uri="{FF2B5EF4-FFF2-40B4-BE49-F238E27FC236}">
                <a16:creationId xmlns:a16="http://schemas.microsoft.com/office/drawing/2014/main" id="{FA7FDE90-982A-D21C-CF29-6EC76941FBA4}"/>
              </a:ext>
            </a:extLst>
          </p:cNvPr>
          <p:cNvGraphicFramePr>
            <a:graphicFrameLocks noGrp="1"/>
          </p:cNvGraphicFramePr>
          <p:nvPr>
            <p:extLst>
              <p:ext uri="{D42A27DB-BD31-4B8C-83A1-F6EECF244321}">
                <p14:modId xmlns:p14="http://schemas.microsoft.com/office/powerpoint/2010/main" val="2922595856"/>
              </p:ext>
            </p:extLst>
          </p:nvPr>
        </p:nvGraphicFramePr>
        <p:xfrm>
          <a:off x="765840" y="2046304"/>
          <a:ext cx="10515600" cy="3870960"/>
        </p:xfrm>
        <a:graphic>
          <a:graphicData uri="http://schemas.openxmlformats.org/drawingml/2006/table">
            <a:tbl>
              <a:tblPr/>
              <a:tblGrid>
                <a:gridCol w="3505200">
                  <a:extLst>
                    <a:ext uri="{9D8B030D-6E8A-4147-A177-3AD203B41FA5}">
                      <a16:colId xmlns:a16="http://schemas.microsoft.com/office/drawing/2014/main" val="1511166553"/>
                    </a:ext>
                  </a:extLst>
                </a:gridCol>
                <a:gridCol w="3505200">
                  <a:extLst>
                    <a:ext uri="{9D8B030D-6E8A-4147-A177-3AD203B41FA5}">
                      <a16:colId xmlns:a16="http://schemas.microsoft.com/office/drawing/2014/main" val="1576355931"/>
                    </a:ext>
                  </a:extLst>
                </a:gridCol>
                <a:gridCol w="3505200">
                  <a:extLst>
                    <a:ext uri="{9D8B030D-6E8A-4147-A177-3AD203B41FA5}">
                      <a16:colId xmlns:a16="http://schemas.microsoft.com/office/drawing/2014/main" val="3863013226"/>
                    </a:ext>
                  </a:extLst>
                </a:gridCol>
              </a:tblGrid>
              <a:tr h="0">
                <a:tc>
                  <a:txBody>
                    <a:bodyPr/>
                    <a:lstStyle/>
                    <a:p>
                      <a:pPr>
                        <a:buNone/>
                      </a:pPr>
                      <a:r>
                        <a:rPr lang="en-US" sz="2000" b="1" dirty="0">
                          <a:latin typeface="Alexandria"/>
                        </a:rPr>
                        <a:t>Region</a:t>
                      </a:r>
                    </a:p>
                  </a:txBody>
                  <a:tcPr anchor="ctr">
                    <a:lnL>
                      <a:noFill/>
                    </a:lnL>
                    <a:lnR>
                      <a:noFill/>
                    </a:lnR>
                    <a:lnT>
                      <a:noFill/>
                    </a:lnT>
                    <a:lnB>
                      <a:noFill/>
                    </a:lnB>
                    <a:noFill/>
                  </a:tcPr>
                </a:tc>
                <a:tc>
                  <a:txBody>
                    <a:bodyPr/>
                    <a:lstStyle/>
                    <a:p>
                      <a:pPr>
                        <a:buNone/>
                      </a:pPr>
                      <a:r>
                        <a:rPr lang="en-US" sz="2000" b="1" dirty="0">
                          <a:latin typeface="Alexandria"/>
                        </a:rPr>
                        <a:t>Estimated Emissions (2021)</a:t>
                      </a:r>
                    </a:p>
                  </a:txBody>
                  <a:tcPr anchor="ctr">
                    <a:lnL>
                      <a:noFill/>
                    </a:lnL>
                    <a:lnR>
                      <a:noFill/>
                    </a:lnR>
                    <a:lnT>
                      <a:noFill/>
                    </a:lnT>
                    <a:lnB>
                      <a:noFill/>
                    </a:lnB>
                    <a:noFill/>
                  </a:tcPr>
                </a:tc>
                <a:tc>
                  <a:txBody>
                    <a:bodyPr/>
                    <a:lstStyle/>
                    <a:p>
                      <a:pPr>
                        <a:buNone/>
                      </a:pPr>
                      <a:r>
                        <a:rPr lang="en-US" sz="2000" b="1" dirty="0">
                          <a:latin typeface="Alexandria"/>
                        </a:rPr>
                        <a:t>Approximate % of world total*</a:t>
                      </a:r>
                    </a:p>
                  </a:txBody>
                  <a:tcPr anchor="ctr">
                    <a:lnL>
                      <a:noFill/>
                    </a:lnL>
                    <a:lnR>
                      <a:noFill/>
                    </a:lnR>
                    <a:lnT>
                      <a:noFill/>
                    </a:lnT>
                    <a:lnB>
                      <a:noFill/>
                    </a:lnB>
                    <a:noFill/>
                  </a:tcPr>
                </a:tc>
                <a:extLst>
                  <a:ext uri="{0D108BD9-81ED-4DB2-BD59-A6C34878D82A}">
                    <a16:rowId xmlns:a16="http://schemas.microsoft.com/office/drawing/2014/main" val="3520893556"/>
                  </a:ext>
                </a:extLst>
              </a:tr>
              <a:tr h="0">
                <a:tc>
                  <a:txBody>
                    <a:bodyPr/>
                    <a:lstStyle/>
                    <a:p>
                      <a:pPr>
                        <a:buNone/>
                      </a:pPr>
                      <a:r>
                        <a:rPr lang="en-US" sz="2000">
                          <a:latin typeface="Alexandria"/>
                        </a:rPr>
                        <a:t>East Asia &amp; Pacific (including China)</a:t>
                      </a:r>
                    </a:p>
                  </a:txBody>
                  <a:tcPr anchor="ctr">
                    <a:lnL>
                      <a:noFill/>
                    </a:lnL>
                    <a:lnR>
                      <a:noFill/>
                    </a:lnR>
                    <a:lnT>
                      <a:noFill/>
                    </a:lnT>
                    <a:lnB>
                      <a:noFill/>
                    </a:lnB>
                    <a:noFill/>
                  </a:tcPr>
                </a:tc>
                <a:tc>
                  <a:txBody>
                    <a:bodyPr/>
                    <a:lstStyle/>
                    <a:p>
                      <a:pPr>
                        <a:buNone/>
                      </a:pPr>
                      <a:r>
                        <a:rPr lang="en-US" sz="2000">
                          <a:latin typeface="Alexandria"/>
                        </a:rPr>
                        <a:t>~ 16.0 Gt CO₂</a:t>
                      </a:r>
                    </a:p>
                  </a:txBody>
                  <a:tcPr anchor="ctr">
                    <a:lnL>
                      <a:noFill/>
                    </a:lnL>
                    <a:lnR>
                      <a:noFill/>
                    </a:lnR>
                    <a:lnT>
                      <a:noFill/>
                    </a:lnT>
                    <a:lnB>
                      <a:noFill/>
                    </a:lnB>
                    <a:noFill/>
                  </a:tcPr>
                </a:tc>
                <a:tc>
                  <a:txBody>
                    <a:bodyPr/>
                    <a:lstStyle/>
                    <a:p>
                      <a:pPr>
                        <a:buNone/>
                      </a:pPr>
                      <a:r>
                        <a:rPr lang="ar-SY" sz="2000" dirty="0">
                          <a:latin typeface="Alexandria"/>
                        </a:rPr>
                        <a:t>~ </a:t>
                      </a:r>
                      <a:r>
                        <a:rPr lang="en-US" sz="2000" dirty="0">
                          <a:latin typeface="Alexandria"/>
                        </a:rPr>
                        <a:t>44</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2403226975"/>
                  </a:ext>
                </a:extLst>
              </a:tr>
              <a:tr h="0">
                <a:tc>
                  <a:txBody>
                    <a:bodyPr/>
                    <a:lstStyle/>
                    <a:p>
                      <a:pPr>
                        <a:buNone/>
                      </a:pPr>
                      <a:r>
                        <a:rPr lang="en-US" sz="2000">
                          <a:latin typeface="Alexandria"/>
                        </a:rPr>
                        <a:t>North America</a:t>
                      </a:r>
                    </a:p>
                  </a:txBody>
                  <a:tcPr anchor="ctr">
                    <a:lnL>
                      <a:noFill/>
                    </a:lnL>
                    <a:lnR>
                      <a:noFill/>
                    </a:lnR>
                    <a:lnT>
                      <a:noFill/>
                    </a:lnT>
                    <a:lnB>
                      <a:noFill/>
                    </a:lnB>
                    <a:noFill/>
                  </a:tcPr>
                </a:tc>
                <a:tc>
                  <a:txBody>
                    <a:bodyPr/>
                    <a:lstStyle/>
                    <a:p>
                      <a:pPr>
                        <a:buNone/>
                      </a:pPr>
                      <a:r>
                        <a:rPr lang="en-US" sz="2000">
                          <a:latin typeface="Alexandria"/>
                        </a:rPr>
                        <a:t>~ 6.6 Gt CO₂</a:t>
                      </a:r>
                    </a:p>
                  </a:txBody>
                  <a:tcPr anchor="ctr">
                    <a:lnL>
                      <a:noFill/>
                    </a:lnL>
                    <a:lnR>
                      <a:noFill/>
                    </a:lnR>
                    <a:lnT>
                      <a:noFill/>
                    </a:lnT>
                    <a:lnB>
                      <a:noFill/>
                    </a:lnB>
                    <a:noFill/>
                  </a:tcPr>
                </a:tc>
                <a:tc>
                  <a:txBody>
                    <a:bodyPr/>
                    <a:lstStyle/>
                    <a:p>
                      <a:pPr>
                        <a:buNone/>
                      </a:pPr>
                      <a:r>
                        <a:rPr lang="ar-SY" sz="2000" dirty="0">
                          <a:latin typeface="Alexandria"/>
                        </a:rPr>
                        <a:t>~ </a:t>
                      </a:r>
                      <a:r>
                        <a:rPr lang="en-US" sz="2000" dirty="0">
                          <a:latin typeface="Alexandria"/>
                        </a:rPr>
                        <a:t>18</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393816469"/>
                  </a:ext>
                </a:extLst>
              </a:tr>
              <a:tr h="0">
                <a:tc>
                  <a:txBody>
                    <a:bodyPr/>
                    <a:lstStyle/>
                    <a:p>
                      <a:pPr>
                        <a:buNone/>
                      </a:pPr>
                      <a:r>
                        <a:rPr lang="en-US" sz="2000">
                          <a:latin typeface="Alexandria"/>
                        </a:rPr>
                        <a:t>Europe &amp; Central Asia</a:t>
                      </a:r>
                    </a:p>
                  </a:txBody>
                  <a:tcPr anchor="ctr">
                    <a:lnL>
                      <a:noFill/>
                    </a:lnL>
                    <a:lnR>
                      <a:noFill/>
                    </a:lnR>
                    <a:lnT>
                      <a:noFill/>
                    </a:lnT>
                    <a:lnB>
                      <a:noFill/>
                    </a:lnB>
                    <a:noFill/>
                  </a:tcPr>
                </a:tc>
                <a:tc>
                  <a:txBody>
                    <a:bodyPr/>
                    <a:lstStyle/>
                    <a:p>
                      <a:pPr>
                        <a:buNone/>
                      </a:pPr>
                      <a:r>
                        <a:rPr lang="en-US" sz="2000">
                          <a:latin typeface="Alexandria"/>
                        </a:rPr>
                        <a:t>~ 4.4 Gt CO₂</a:t>
                      </a:r>
                    </a:p>
                  </a:txBody>
                  <a:tcPr anchor="ctr">
                    <a:lnL>
                      <a:noFill/>
                    </a:lnL>
                    <a:lnR>
                      <a:noFill/>
                    </a:lnR>
                    <a:lnT>
                      <a:noFill/>
                    </a:lnT>
                    <a:lnB>
                      <a:noFill/>
                    </a:lnB>
                    <a:noFill/>
                  </a:tcPr>
                </a:tc>
                <a:tc>
                  <a:txBody>
                    <a:bodyPr/>
                    <a:lstStyle/>
                    <a:p>
                      <a:pPr>
                        <a:buNone/>
                      </a:pPr>
                      <a:r>
                        <a:rPr lang="ar-SY" sz="2000" dirty="0">
                          <a:latin typeface="Alexandria"/>
                        </a:rPr>
                        <a:t>~ </a:t>
                      </a:r>
                      <a:r>
                        <a:rPr lang="en-US" sz="2000" dirty="0">
                          <a:latin typeface="Alexandria"/>
                        </a:rPr>
                        <a:t>12</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2510029860"/>
                  </a:ext>
                </a:extLst>
              </a:tr>
              <a:tr h="0">
                <a:tc>
                  <a:txBody>
                    <a:bodyPr/>
                    <a:lstStyle/>
                    <a:p>
                      <a:pPr>
                        <a:buNone/>
                      </a:pPr>
                      <a:r>
                        <a:rPr lang="en-US" sz="2000" dirty="0">
                          <a:latin typeface="Alexandria"/>
                        </a:rPr>
                        <a:t>South Asia (including India)</a:t>
                      </a:r>
                    </a:p>
                  </a:txBody>
                  <a:tcPr anchor="ctr">
                    <a:lnL>
                      <a:noFill/>
                    </a:lnL>
                    <a:lnR>
                      <a:noFill/>
                    </a:lnR>
                    <a:lnT>
                      <a:noFill/>
                    </a:lnT>
                    <a:lnB>
                      <a:noFill/>
                    </a:lnB>
                    <a:noFill/>
                  </a:tcPr>
                </a:tc>
                <a:tc>
                  <a:txBody>
                    <a:bodyPr/>
                    <a:lstStyle/>
                    <a:p>
                      <a:pPr>
                        <a:buNone/>
                      </a:pPr>
                      <a:r>
                        <a:rPr lang="en-US" sz="2000">
                          <a:latin typeface="Alexandria"/>
                        </a:rPr>
                        <a:t>~ 3.6 Gt CO₂</a:t>
                      </a:r>
                    </a:p>
                  </a:txBody>
                  <a:tcPr anchor="ctr">
                    <a:lnL>
                      <a:noFill/>
                    </a:lnL>
                    <a:lnR>
                      <a:noFill/>
                    </a:lnR>
                    <a:lnT>
                      <a:noFill/>
                    </a:lnT>
                    <a:lnB>
                      <a:noFill/>
                    </a:lnB>
                    <a:noFill/>
                  </a:tcPr>
                </a:tc>
                <a:tc>
                  <a:txBody>
                    <a:bodyPr/>
                    <a:lstStyle/>
                    <a:p>
                      <a:pPr>
                        <a:buNone/>
                      </a:pPr>
                      <a:r>
                        <a:rPr lang="ar-SY" sz="2000" dirty="0">
                          <a:latin typeface="Alexandria"/>
                        </a:rPr>
                        <a:t>~ </a:t>
                      </a:r>
                      <a:r>
                        <a:rPr lang="en-US" sz="2000" dirty="0">
                          <a:latin typeface="Alexandria"/>
                        </a:rPr>
                        <a:t>10</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483224801"/>
                  </a:ext>
                </a:extLst>
              </a:tr>
              <a:tr h="0">
                <a:tc>
                  <a:txBody>
                    <a:bodyPr/>
                    <a:lstStyle/>
                    <a:p>
                      <a:pPr>
                        <a:buNone/>
                      </a:pPr>
                      <a:r>
                        <a:rPr lang="en-US" sz="2000">
                          <a:latin typeface="Alexandria"/>
                        </a:rPr>
                        <a:t>Middle East &amp; North Africa</a:t>
                      </a:r>
                    </a:p>
                  </a:txBody>
                  <a:tcPr anchor="ctr">
                    <a:lnL>
                      <a:noFill/>
                    </a:lnL>
                    <a:lnR>
                      <a:noFill/>
                    </a:lnR>
                    <a:lnT>
                      <a:noFill/>
                    </a:lnT>
                    <a:lnB>
                      <a:noFill/>
                    </a:lnB>
                    <a:noFill/>
                  </a:tcPr>
                </a:tc>
                <a:tc>
                  <a:txBody>
                    <a:bodyPr/>
                    <a:lstStyle/>
                    <a:p>
                      <a:pPr>
                        <a:buNone/>
                      </a:pPr>
                      <a:r>
                        <a:rPr lang="en-US" sz="2000">
                          <a:latin typeface="Alexandria"/>
                        </a:rPr>
                        <a:t>~ 2.2 Gt CO₂</a:t>
                      </a:r>
                    </a:p>
                  </a:txBody>
                  <a:tcPr anchor="ctr">
                    <a:lnL>
                      <a:noFill/>
                    </a:lnL>
                    <a:lnR>
                      <a:noFill/>
                    </a:lnR>
                    <a:lnT>
                      <a:noFill/>
                    </a:lnT>
                    <a:lnB>
                      <a:noFill/>
                    </a:lnB>
                    <a:noFill/>
                  </a:tcPr>
                </a:tc>
                <a:tc>
                  <a:txBody>
                    <a:bodyPr/>
                    <a:lstStyle/>
                    <a:p>
                      <a:pPr>
                        <a:buNone/>
                      </a:pPr>
                      <a:r>
                        <a:rPr lang="ar-SY" sz="2000" dirty="0">
                          <a:latin typeface="Alexandria"/>
                        </a:rPr>
                        <a:t>~ </a:t>
                      </a:r>
                      <a:r>
                        <a:rPr lang="en-US" sz="2000" dirty="0">
                          <a:latin typeface="Alexandria"/>
                        </a:rPr>
                        <a:t>6</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41063091"/>
                  </a:ext>
                </a:extLst>
              </a:tr>
              <a:tr h="0">
                <a:tc>
                  <a:txBody>
                    <a:bodyPr/>
                    <a:lstStyle/>
                    <a:p>
                      <a:pPr>
                        <a:buNone/>
                      </a:pPr>
                      <a:r>
                        <a:rPr lang="en-US" sz="2000">
                          <a:latin typeface="Alexandria"/>
                        </a:rPr>
                        <a:t>Latin America &amp; Caribbean</a:t>
                      </a:r>
                    </a:p>
                  </a:txBody>
                  <a:tcPr anchor="ctr">
                    <a:lnL>
                      <a:noFill/>
                    </a:lnL>
                    <a:lnR>
                      <a:noFill/>
                    </a:lnR>
                    <a:lnT>
                      <a:noFill/>
                    </a:lnT>
                    <a:lnB>
                      <a:noFill/>
                    </a:lnB>
                    <a:noFill/>
                  </a:tcPr>
                </a:tc>
                <a:tc>
                  <a:txBody>
                    <a:bodyPr/>
                    <a:lstStyle/>
                    <a:p>
                      <a:pPr>
                        <a:buNone/>
                      </a:pPr>
                      <a:r>
                        <a:rPr lang="en-US" sz="2000">
                          <a:latin typeface="Alexandria"/>
                        </a:rPr>
                        <a:t>~ 1.9 Gt CO₂</a:t>
                      </a:r>
                    </a:p>
                  </a:txBody>
                  <a:tcPr anchor="ctr">
                    <a:lnL>
                      <a:noFill/>
                    </a:lnL>
                    <a:lnR>
                      <a:noFill/>
                    </a:lnR>
                    <a:lnT>
                      <a:noFill/>
                    </a:lnT>
                    <a:lnB>
                      <a:noFill/>
                    </a:lnB>
                    <a:noFill/>
                  </a:tcPr>
                </a:tc>
                <a:tc>
                  <a:txBody>
                    <a:bodyPr/>
                    <a:lstStyle/>
                    <a:p>
                      <a:pPr>
                        <a:buNone/>
                      </a:pPr>
                      <a:r>
                        <a:rPr lang="ar-SY" sz="2000" dirty="0">
                          <a:latin typeface="Alexandria"/>
                        </a:rPr>
                        <a:t>~ </a:t>
                      </a:r>
                      <a:r>
                        <a:rPr lang="en-US" sz="2000" dirty="0">
                          <a:latin typeface="Alexandria"/>
                        </a:rPr>
                        <a:t>5</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4044416923"/>
                  </a:ext>
                </a:extLst>
              </a:tr>
              <a:tr h="0">
                <a:tc>
                  <a:txBody>
                    <a:bodyPr/>
                    <a:lstStyle/>
                    <a:p>
                      <a:pPr>
                        <a:buNone/>
                      </a:pPr>
                      <a:r>
                        <a:rPr lang="en-US" sz="2000">
                          <a:latin typeface="Alexandria"/>
                        </a:rPr>
                        <a:t>Sub-Saharan Africa</a:t>
                      </a:r>
                    </a:p>
                  </a:txBody>
                  <a:tcPr anchor="ctr">
                    <a:lnL>
                      <a:noFill/>
                    </a:lnL>
                    <a:lnR>
                      <a:noFill/>
                    </a:lnR>
                    <a:lnT>
                      <a:noFill/>
                    </a:lnT>
                    <a:lnB>
                      <a:noFill/>
                    </a:lnB>
                    <a:noFill/>
                  </a:tcPr>
                </a:tc>
                <a:tc>
                  <a:txBody>
                    <a:bodyPr/>
                    <a:lstStyle/>
                    <a:p>
                      <a:pPr>
                        <a:buNone/>
                      </a:pPr>
                      <a:r>
                        <a:rPr lang="en-US" sz="2000">
                          <a:latin typeface="Alexandria"/>
                        </a:rPr>
                        <a:t>~ 1.2 Gt CO₂</a:t>
                      </a:r>
                    </a:p>
                  </a:txBody>
                  <a:tcPr anchor="ctr">
                    <a:lnL>
                      <a:noFill/>
                    </a:lnL>
                    <a:lnR>
                      <a:noFill/>
                    </a:lnR>
                    <a:lnT>
                      <a:noFill/>
                    </a:lnT>
                    <a:lnB>
                      <a:noFill/>
                    </a:lnB>
                    <a:noFill/>
                  </a:tcPr>
                </a:tc>
                <a:tc>
                  <a:txBody>
                    <a:bodyPr/>
                    <a:lstStyle/>
                    <a:p>
                      <a:pPr>
                        <a:buNone/>
                      </a:pPr>
                      <a:r>
                        <a:rPr lang="ar-SY" sz="2000" dirty="0">
                          <a:latin typeface="Alexandria"/>
                        </a:rPr>
                        <a:t>~ </a:t>
                      </a:r>
                      <a:r>
                        <a:rPr lang="en-US" sz="2000" dirty="0">
                          <a:latin typeface="Alexandria"/>
                        </a:rPr>
                        <a:t>3</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2728395167"/>
                  </a:ext>
                </a:extLst>
              </a:tr>
              <a:tr h="0">
                <a:tc>
                  <a:txBody>
                    <a:bodyPr/>
                    <a:lstStyle/>
                    <a:p>
                      <a:pPr>
                        <a:buNone/>
                      </a:pPr>
                      <a:r>
                        <a:rPr lang="en-US" sz="2000">
                          <a:latin typeface="Alexandria"/>
                        </a:rPr>
                        <a:t>Oceania</a:t>
                      </a:r>
                    </a:p>
                  </a:txBody>
                  <a:tcPr anchor="ctr">
                    <a:lnL>
                      <a:noFill/>
                    </a:lnL>
                    <a:lnR>
                      <a:noFill/>
                    </a:lnR>
                    <a:lnT>
                      <a:noFill/>
                    </a:lnT>
                    <a:lnB>
                      <a:noFill/>
                    </a:lnB>
                    <a:noFill/>
                  </a:tcPr>
                </a:tc>
                <a:tc>
                  <a:txBody>
                    <a:bodyPr/>
                    <a:lstStyle/>
                    <a:p>
                      <a:pPr>
                        <a:buNone/>
                      </a:pPr>
                      <a:r>
                        <a:rPr lang="en-US" sz="2000">
                          <a:latin typeface="Alexandria"/>
                        </a:rPr>
                        <a:t>~ 0.7 Gt CO₂</a:t>
                      </a:r>
                    </a:p>
                  </a:txBody>
                  <a:tcPr anchor="ctr">
                    <a:lnL>
                      <a:noFill/>
                    </a:lnL>
                    <a:lnR>
                      <a:noFill/>
                    </a:lnR>
                    <a:lnT>
                      <a:noFill/>
                    </a:lnT>
                    <a:lnB>
                      <a:noFill/>
                    </a:lnB>
                    <a:noFill/>
                  </a:tcPr>
                </a:tc>
                <a:tc>
                  <a:txBody>
                    <a:bodyPr/>
                    <a:lstStyle/>
                    <a:p>
                      <a:pPr>
                        <a:buNone/>
                      </a:pPr>
                      <a:r>
                        <a:rPr lang="ar-SY" sz="2000" dirty="0">
                          <a:latin typeface="Alexandria"/>
                        </a:rPr>
                        <a:t>~ </a:t>
                      </a:r>
                      <a:r>
                        <a:rPr lang="en-US" sz="2000" dirty="0">
                          <a:latin typeface="Alexandria"/>
                        </a:rPr>
                        <a:t>2</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1125901819"/>
                  </a:ext>
                </a:extLst>
              </a:tr>
            </a:tbl>
          </a:graphicData>
        </a:graphic>
      </p:graphicFrame>
      <p:sp>
        <p:nvSpPr>
          <p:cNvPr id="4" name="مربع نص 3">
            <a:extLst>
              <a:ext uri="{FF2B5EF4-FFF2-40B4-BE49-F238E27FC236}">
                <a16:creationId xmlns:a16="http://schemas.microsoft.com/office/drawing/2014/main" id="{858423E9-30FC-B394-A8CF-138F9AAB3924}"/>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
        <p:nvSpPr>
          <p:cNvPr id="8" name="مستطيل 1">
            <a:extLst>
              <a:ext uri="{FF2B5EF4-FFF2-40B4-BE49-F238E27FC236}">
                <a16:creationId xmlns:a16="http://schemas.microsoft.com/office/drawing/2014/main" id="{2C8EBC31-270D-9DAE-0D41-8A8BCAEC9BE5}"/>
              </a:ext>
            </a:extLst>
          </p:cNvPr>
          <p:cNvSpPr>
            <a:spLocks noChangeArrowheads="1"/>
          </p:cNvSpPr>
          <p:nvPr/>
        </p:nvSpPr>
        <p:spPr bwMode="auto">
          <a:xfrm>
            <a:off x="9363222" y="3981784"/>
            <a:ext cx="1905000" cy="1754187"/>
          </a:xfrm>
          <a:prstGeom prst="rect">
            <a:avLst/>
          </a:prstGeom>
          <a:solidFill>
            <a:srgbClr val="FFC000"/>
          </a:solidFill>
          <a:ln>
            <a:noFill/>
          </a:ln>
        </p:spPr>
        <p:txBody>
          <a:bodyPr>
            <a:spAutoFit/>
          </a:bodyPr>
          <a:lstStyle>
            <a:lvl1pPr>
              <a:spcBef>
                <a:spcPct val="20000"/>
              </a:spcBef>
              <a:buClr>
                <a:srgbClr val="126792"/>
              </a:buClr>
              <a:buSzPct val="95000"/>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95000"/>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SzPct val="95000"/>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9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SzPct val="95000"/>
              <a:buFont typeface="Wingdings" panose="05000000000000000000" pitchFamily="2" charset="2"/>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SzPct val="95000"/>
              <a:buFont typeface="Wingdings" panose="05000000000000000000" pitchFamily="2" charset="2"/>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SzPct val="95000"/>
              <a:buFont typeface="Wingdings" panose="05000000000000000000" pitchFamily="2" charset="2"/>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SzPct val="95000"/>
              <a:buFont typeface="Wingdings" panose="05000000000000000000" pitchFamily="2" charset="2"/>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SzPct val="9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US" altLang="ar-SY" sz="1800" b="1" dirty="0"/>
              <a:t>The built environment generates 40% of annual global CO2 emissions</a:t>
            </a:r>
          </a:p>
        </p:txBody>
      </p:sp>
    </p:spTree>
    <p:extLst>
      <p:ext uri="{BB962C8B-B14F-4D97-AF65-F5344CB8AC3E}">
        <p14:creationId xmlns:p14="http://schemas.microsoft.com/office/powerpoint/2010/main" val="424230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712B5-107A-AD91-5B00-AC16A5E174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CFFBE7-7E40-936B-E725-A4EF34D6FA9F}"/>
              </a:ext>
            </a:extLst>
          </p:cNvPr>
          <p:cNvSpPr/>
          <p:nvPr/>
        </p:nvSpPr>
        <p:spPr>
          <a:xfrm>
            <a:off x="617280" y="143759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034EF898-7DF5-BC1E-8232-982A4A008D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47">
            <a:extLst>
              <a:ext uri="{FF2B5EF4-FFF2-40B4-BE49-F238E27FC236}">
                <a16:creationId xmlns:a16="http://schemas.microsoft.com/office/drawing/2014/main" id="{59397971-4290-8CE7-E2B0-08C6DFCC80AC}"/>
              </a:ext>
            </a:extLst>
          </p:cNvPr>
          <p:cNvSpPr txBox="1"/>
          <p:nvPr/>
        </p:nvSpPr>
        <p:spPr>
          <a:xfrm>
            <a:off x="762000" y="1505685"/>
            <a:ext cx="10465633" cy="707886"/>
          </a:xfrm>
          <a:prstGeom prst="rect">
            <a:avLst/>
          </a:prstGeom>
          <a:solidFill>
            <a:schemeClr val="bg1"/>
          </a:solidFill>
        </p:spPr>
        <p:txBody>
          <a:bodyPr wrap="square" rtlCol="0">
            <a:spAutoFit/>
          </a:bodyPr>
          <a:lstStyle/>
          <a:p>
            <a:r>
              <a:rPr lang="en-US" sz="2000" b="1" dirty="0">
                <a:latin typeface="Alexandria"/>
              </a:rPr>
              <a:t>4.4 Urban Heat Island Effect</a:t>
            </a:r>
          </a:p>
          <a:p>
            <a:r>
              <a:rPr lang="en-US" sz="2000" dirty="0">
                <a:latin typeface="Alexandria"/>
              </a:rPr>
              <a:t>Dense construction, asphalt, and lack of vegetation cause urban areas to be hotter than rural zones.</a:t>
            </a:r>
          </a:p>
        </p:txBody>
      </p:sp>
      <p:sp>
        <p:nvSpPr>
          <p:cNvPr id="10" name="TextBox 47">
            <a:extLst>
              <a:ext uri="{FF2B5EF4-FFF2-40B4-BE49-F238E27FC236}">
                <a16:creationId xmlns:a16="http://schemas.microsoft.com/office/drawing/2014/main" id="{1BA2CBA9-60A0-1A54-0C44-D2A2E400B00C}"/>
              </a:ext>
            </a:extLst>
          </p:cNvPr>
          <p:cNvSpPr txBox="1"/>
          <p:nvPr/>
        </p:nvSpPr>
        <p:spPr>
          <a:xfrm>
            <a:off x="762000" y="2213571"/>
            <a:ext cx="6298366" cy="3785652"/>
          </a:xfrm>
          <a:prstGeom prst="rect">
            <a:avLst/>
          </a:prstGeom>
          <a:solidFill>
            <a:schemeClr val="bg1"/>
          </a:solidFill>
        </p:spPr>
        <p:txBody>
          <a:bodyPr wrap="square" rtlCol="0">
            <a:spAutoFit/>
          </a:bodyPr>
          <a:lstStyle/>
          <a:p>
            <a:r>
              <a:rPr lang="en-US" sz="2000" b="1" dirty="0">
                <a:latin typeface="Alexandria"/>
              </a:rPr>
              <a:t>Rural Zone</a:t>
            </a:r>
            <a:r>
              <a:rPr lang="en-US" sz="2000" dirty="0">
                <a:latin typeface="Alexandria"/>
              </a:rPr>
              <a:t>: Characterized by vegetation, open land, and low human activity. Surfaces are permeable and allow evaporation, helping cool the air.</a:t>
            </a:r>
          </a:p>
          <a:p>
            <a:r>
              <a:rPr lang="en-US" sz="2000" b="1" dirty="0">
                <a:latin typeface="Alexandria"/>
              </a:rPr>
              <a:t>Suburban Zone</a:t>
            </a:r>
            <a:r>
              <a:rPr lang="en-US" sz="2000" dirty="0">
                <a:latin typeface="Alexandria"/>
              </a:rPr>
              <a:t>: Intermediate area with mixed housing, roads, and green spaces. Temperatures start to rise due to more paved surfaces and reduced vegetation.</a:t>
            </a:r>
          </a:p>
          <a:p>
            <a:r>
              <a:rPr lang="en-US" sz="2000" b="1" dirty="0">
                <a:latin typeface="Alexandria"/>
              </a:rPr>
              <a:t>Urban Zone (City Center):</a:t>
            </a:r>
            <a:r>
              <a:rPr lang="en-US" sz="2000" dirty="0">
                <a:latin typeface="Alexandria"/>
              </a:rPr>
              <a:t>Highly built-up area with concrete, asphalt, and minimal greenery. Surfaces absorb and store heat during the day and release it at night .Human activities such as transportation, industry, and air conditioning add anthropogenic heat, creating the UHI peak</a:t>
            </a:r>
          </a:p>
        </p:txBody>
      </p:sp>
      <p:pic>
        <p:nvPicPr>
          <p:cNvPr id="12" name="صورة 11">
            <a:extLst>
              <a:ext uri="{FF2B5EF4-FFF2-40B4-BE49-F238E27FC236}">
                <a16:creationId xmlns:a16="http://schemas.microsoft.com/office/drawing/2014/main" id="{2F8BDCE9-4E34-A785-49A4-12C00BEE2EB1}"/>
              </a:ext>
            </a:extLst>
          </p:cNvPr>
          <p:cNvPicPr>
            <a:picLocks noChangeAspect="1"/>
          </p:cNvPicPr>
          <p:nvPr/>
        </p:nvPicPr>
        <p:blipFill>
          <a:blip r:embed="rId3"/>
          <a:srcRect r="15452" b="24249"/>
          <a:stretch>
            <a:fillRect/>
          </a:stretch>
        </p:blipFill>
        <p:spPr>
          <a:xfrm>
            <a:off x="6813031" y="2123089"/>
            <a:ext cx="3650104" cy="2774141"/>
          </a:xfrm>
          <a:prstGeom prst="rect">
            <a:avLst/>
          </a:prstGeom>
        </p:spPr>
      </p:pic>
      <p:sp>
        <p:nvSpPr>
          <p:cNvPr id="13" name="مربع نص 12">
            <a:extLst>
              <a:ext uri="{FF2B5EF4-FFF2-40B4-BE49-F238E27FC236}">
                <a16:creationId xmlns:a16="http://schemas.microsoft.com/office/drawing/2014/main" id="{1B67A35C-DF63-9506-A8D2-2C715D60DEC5}"/>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
        <p:nvSpPr>
          <p:cNvPr id="14" name="TextBox 47">
            <a:extLst>
              <a:ext uri="{FF2B5EF4-FFF2-40B4-BE49-F238E27FC236}">
                <a16:creationId xmlns:a16="http://schemas.microsoft.com/office/drawing/2014/main" id="{4108F1B4-2B1E-76ED-E074-8EFF192BC943}"/>
              </a:ext>
            </a:extLst>
          </p:cNvPr>
          <p:cNvSpPr txBox="1"/>
          <p:nvPr/>
        </p:nvSpPr>
        <p:spPr>
          <a:xfrm>
            <a:off x="6981673" y="4813706"/>
            <a:ext cx="4099808" cy="1077218"/>
          </a:xfrm>
          <a:prstGeom prst="rect">
            <a:avLst/>
          </a:prstGeom>
          <a:solidFill>
            <a:schemeClr val="accent1">
              <a:lumMod val="20000"/>
              <a:lumOff val="80000"/>
            </a:schemeClr>
          </a:solidFill>
        </p:spPr>
        <p:txBody>
          <a:bodyPr wrap="square" rtlCol="0">
            <a:spAutoFit/>
          </a:bodyPr>
          <a:lstStyle/>
          <a:p>
            <a:r>
              <a:rPr lang="en-US" sz="1600" dirty="0"/>
              <a:t>The UHI pattern highlights the importance of </a:t>
            </a:r>
            <a:r>
              <a:rPr lang="en-US" sz="1600" b="1" dirty="0"/>
              <a:t>urban greening</a:t>
            </a:r>
            <a:r>
              <a:rPr lang="en-US" sz="1600" dirty="0"/>
              <a:t>, </a:t>
            </a:r>
            <a:r>
              <a:rPr lang="en-US" sz="1600" b="1" dirty="0"/>
              <a:t>cool roofs</a:t>
            </a:r>
            <a:r>
              <a:rPr lang="en-US" sz="1600" dirty="0"/>
              <a:t>, </a:t>
            </a:r>
            <a:r>
              <a:rPr lang="en-US" sz="1600" b="1" dirty="0"/>
              <a:t>water-sensitive design</a:t>
            </a:r>
            <a:r>
              <a:rPr lang="en-US" sz="1600" dirty="0"/>
              <a:t>, and </a:t>
            </a:r>
            <a:r>
              <a:rPr lang="en-US" sz="1600" b="1" dirty="0"/>
              <a:t>sustainable materials</a:t>
            </a:r>
            <a:r>
              <a:rPr lang="en-US" sz="1600" dirty="0"/>
              <a:t> to reduce temperature extremes</a:t>
            </a:r>
            <a:r>
              <a:rPr lang="en-US" sz="1600" dirty="0">
                <a:latin typeface="Alexandria"/>
              </a:rPr>
              <a:t>.</a:t>
            </a:r>
          </a:p>
        </p:txBody>
      </p:sp>
    </p:spTree>
    <p:extLst>
      <p:ext uri="{BB962C8B-B14F-4D97-AF65-F5344CB8AC3E}">
        <p14:creationId xmlns:p14="http://schemas.microsoft.com/office/powerpoint/2010/main" val="458585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8535A-1054-F09F-BB1E-9461F7954B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55B3B2-E032-0CB4-59D7-3D9CCB7F939D}"/>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41508622-AAC1-F6E0-E569-1B106F1189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47">
            <a:extLst>
              <a:ext uri="{FF2B5EF4-FFF2-40B4-BE49-F238E27FC236}">
                <a16:creationId xmlns:a16="http://schemas.microsoft.com/office/drawing/2014/main" id="{12B5A1FB-7DE9-3790-C9B3-68FA30AFB04E}"/>
              </a:ext>
            </a:extLst>
          </p:cNvPr>
          <p:cNvSpPr txBox="1"/>
          <p:nvPr/>
        </p:nvSpPr>
        <p:spPr>
          <a:xfrm>
            <a:off x="833691" y="1433595"/>
            <a:ext cx="10379897" cy="2523768"/>
          </a:xfrm>
          <a:prstGeom prst="rect">
            <a:avLst/>
          </a:prstGeom>
          <a:solidFill>
            <a:schemeClr val="bg1"/>
          </a:solidFill>
        </p:spPr>
        <p:txBody>
          <a:bodyPr wrap="square" rtlCol="0">
            <a:spAutoFit/>
          </a:bodyPr>
          <a:lstStyle/>
          <a:p>
            <a:r>
              <a:rPr lang="en-US" sz="2000" b="1" dirty="0">
                <a:latin typeface="Alexandria"/>
              </a:rPr>
              <a:t>4.5 Solid Waste</a:t>
            </a:r>
            <a:endParaRPr lang="en-US" sz="2000" dirty="0">
              <a:latin typeface="Alexandria"/>
            </a:endParaRPr>
          </a:p>
          <a:p>
            <a:r>
              <a:rPr lang="en-US" sz="2000" dirty="0">
                <a:latin typeface="Alexandria"/>
              </a:rPr>
              <a:t>Poor waste collection and disposal practices in developing cities lead to pollution and health hazards. Integrated waste management—reduce, recycle, recover—must be prioritized.</a:t>
            </a:r>
          </a:p>
          <a:p>
            <a:endParaRPr lang="en-US" sz="2000" dirty="0">
              <a:latin typeface="Alexandria"/>
            </a:endParaRPr>
          </a:p>
          <a:p>
            <a:r>
              <a:rPr lang="en-US" sz="2000" dirty="0"/>
              <a:t>Integrated Waste Management (IWM) is a </a:t>
            </a:r>
            <a:r>
              <a:rPr lang="en-US" sz="2000" b="1" dirty="0"/>
              <a:t>systematic approach</a:t>
            </a:r>
            <a:r>
              <a:rPr lang="en-US" sz="2000" dirty="0"/>
              <a:t> that combines multiple waste handling methods — including </a:t>
            </a:r>
            <a:r>
              <a:rPr lang="en-US" sz="2000" b="1" dirty="0"/>
              <a:t>reduction, reuse, recycling, composting, energy recovery, and safe disposal</a:t>
            </a:r>
            <a:r>
              <a:rPr lang="en-US" sz="2000" dirty="0"/>
              <a:t> — to manage waste efficiently while minimizing environmental impact.</a:t>
            </a:r>
            <a:endParaRPr lang="en-US" sz="2000" dirty="0">
              <a:latin typeface="Alexandria"/>
            </a:endParaRPr>
          </a:p>
          <a:p>
            <a:pPr rtl="1"/>
            <a:endParaRPr lang="en-US" dirty="0"/>
          </a:p>
        </p:txBody>
      </p:sp>
      <p:sp>
        <p:nvSpPr>
          <p:cNvPr id="2" name="مربع نص 1">
            <a:extLst>
              <a:ext uri="{FF2B5EF4-FFF2-40B4-BE49-F238E27FC236}">
                <a16:creationId xmlns:a16="http://schemas.microsoft.com/office/drawing/2014/main" id="{51CCA76F-E368-D20D-3BEC-0F255EA85ECB}"/>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pic>
        <p:nvPicPr>
          <p:cNvPr id="5" name="صورة 4">
            <a:extLst>
              <a:ext uri="{FF2B5EF4-FFF2-40B4-BE49-F238E27FC236}">
                <a16:creationId xmlns:a16="http://schemas.microsoft.com/office/drawing/2014/main" id="{80EA064C-32E3-AF91-16F4-B5FCEBC0738B}"/>
              </a:ext>
            </a:extLst>
          </p:cNvPr>
          <p:cNvPicPr>
            <a:picLocks noChangeAspect="1"/>
          </p:cNvPicPr>
          <p:nvPr/>
        </p:nvPicPr>
        <p:blipFill>
          <a:blip r:embed="rId3"/>
          <a:srcRect b="21747"/>
          <a:stretch>
            <a:fillRect/>
          </a:stretch>
        </p:blipFill>
        <p:spPr>
          <a:xfrm>
            <a:off x="1328731" y="3714995"/>
            <a:ext cx="9144793" cy="2147102"/>
          </a:xfrm>
          <a:prstGeom prst="rect">
            <a:avLst/>
          </a:prstGeom>
        </p:spPr>
      </p:pic>
    </p:spTree>
    <p:extLst>
      <p:ext uri="{BB962C8B-B14F-4D97-AF65-F5344CB8AC3E}">
        <p14:creationId xmlns:p14="http://schemas.microsoft.com/office/powerpoint/2010/main" val="3147446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042D3-A9A8-D8D7-D219-F63BC9E36C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B1C55A-1040-F6E0-10BF-867F96D9BAB4}"/>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282F3F5B-20C6-1CBB-C329-D9D159704F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0E80F3CD-93B1-A345-26D0-A6E94B6E86E8}"/>
              </a:ext>
            </a:extLst>
          </p:cNvPr>
          <p:cNvSpPr txBox="1"/>
          <p:nvPr/>
        </p:nvSpPr>
        <p:spPr>
          <a:xfrm>
            <a:off x="762000" y="1709264"/>
            <a:ext cx="10289190" cy="3170099"/>
          </a:xfrm>
          <a:prstGeom prst="rect">
            <a:avLst/>
          </a:prstGeom>
          <a:solidFill>
            <a:schemeClr val="accent1">
              <a:lumMod val="20000"/>
              <a:lumOff val="80000"/>
            </a:schemeClr>
          </a:solidFill>
        </p:spPr>
        <p:txBody>
          <a:bodyPr wrap="square" rtlCol="0">
            <a:spAutoFit/>
          </a:bodyPr>
          <a:lstStyle/>
          <a:p>
            <a:r>
              <a:rPr lang="en-US" sz="2000" b="1" dirty="0">
                <a:latin typeface="Alexandria"/>
              </a:rPr>
              <a:t>2. Components of San Francisco’s Integrated Waste System</a:t>
            </a:r>
          </a:p>
          <a:p>
            <a:r>
              <a:rPr lang="en-US" sz="2000" b="1" dirty="0">
                <a:latin typeface="Alexandria"/>
              </a:rPr>
              <a:t>Source Reduction and Reuse:</a:t>
            </a:r>
            <a:endParaRPr lang="en-US" sz="2000" dirty="0">
              <a:latin typeface="Alexandria"/>
            </a:endParaRPr>
          </a:p>
          <a:p>
            <a:pPr lvl="1"/>
            <a:r>
              <a:rPr lang="en-US" sz="2000" dirty="0">
                <a:latin typeface="Alexandria"/>
              </a:rPr>
              <a:t>Policies encourage businesses and residents to </a:t>
            </a:r>
            <a:r>
              <a:rPr lang="en-US" sz="2000" b="1" dirty="0">
                <a:latin typeface="Alexandria"/>
              </a:rPr>
              <a:t>reduce packaging waste</a:t>
            </a:r>
            <a:r>
              <a:rPr lang="en-US" sz="2000" dirty="0">
                <a:latin typeface="Alexandria"/>
              </a:rPr>
              <a:t> and </a:t>
            </a:r>
            <a:r>
              <a:rPr lang="en-US" sz="2000" b="1" dirty="0">
                <a:latin typeface="Alexandria"/>
              </a:rPr>
              <a:t>reuse materials</a:t>
            </a:r>
            <a:r>
              <a:rPr lang="en-US" sz="2000" dirty="0">
                <a:latin typeface="Alexandria"/>
              </a:rPr>
              <a:t>.</a:t>
            </a:r>
          </a:p>
          <a:p>
            <a:pPr lvl="1"/>
            <a:r>
              <a:rPr lang="en-US" sz="2000" dirty="0">
                <a:latin typeface="Alexandria"/>
              </a:rPr>
              <a:t>Plastic bag bans and reusable container programs have been implemented citywide.</a:t>
            </a:r>
          </a:p>
          <a:p>
            <a:r>
              <a:rPr lang="en-US" sz="2000" b="1" dirty="0">
                <a:latin typeface="Alexandria"/>
              </a:rPr>
              <a:t>Recycling Programs:</a:t>
            </a:r>
            <a:endParaRPr lang="en-US" sz="2000" dirty="0">
              <a:latin typeface="Alexandria"/>
            </a:endParaRPr>
          </a:p>
          <a:p>
            <a:pPr lvl="1"/>
            <a:r>
              <a:rPr lang="en-US" sz="2000" dirty="0">
                <a:latin typeface="Alexandria"/>
              </a:rPr>
              <a:t>The city provides a </a:t>
            </a:r>
            <a:r>
              <a:rPr lang="en-US" sz="2000" b="1" dirty="0">
                <a:latin typeface="Alexandria"/>
              </a:rPr>
              <a:t>three-bin system</a:t>
            </a:r>
            <a:r>
              <a:rPr lang="en-US" sz="2000" dirty="0">
                <a:latin typeface="Alexandria"/>
              </a:rPr>
              <a:t>:</a:t>
            </a:r>
          </a:p>
          <a:p>
            <a:pPr lvl="2"/>
            <a:r>
              <a:rPr lang="en-US" sz="2000" b="1" dirty="0">
                <a:latin typeface="Alexandria"/>
              </a:rPr>
              <a:t>Blue bin:</a:t>
            </a:r>
            <a:r>
              <a:rPr lang="en-US" sz="2000" dirty="0">
                <a:latin typeface="Alexandria"/>
              </a:rPr>
              <a:t> Recyclables (paper, metals, glass, plastics).</a:t>
            </a:r>
          </a:p>
          <a:p>
            <a:pPr lvl="2"/>
            <a:r>
              <a:rPr lang="en-US" sz="2000" b="1" dirty="0">
                <a:latin typeface="Alexandria"/>
              </a:rPr>
              <a:t>Green bin:</a:t>
            </a:r>
            <a:r>
              <a:rPr lang="en-US" sz="2000" dirty="0">
                <a:latin typeface="Alexandria"/>
              </a:rPr>
              <a:t> Compostable materials (food and garden waste).</a:t>
            </a:r>
          </a:p>
          <a:p>
            <a:pPr lvl="2"/>
            <a:r>
              <a:rPr lang="en-US" sz="2000" b="1" dirty="0">
                <a:latin typeface="Alexandria"/>
              </a:rPr>
              <a:t>Black bin:</a:t>
            </a:r>
            <a:r>
              <a:rPr lang="en-US" sz="2000" dirty="0">
                <a:latin typeface="Alexandria"/>
              </a:rPr>
              <a:t> Residual landfill waste.</a:t>
            </a:r>
          </a:p>
          <a:p>
            <a:pPr lvl="1"/>
            <a:r>
              <a:rPr lang="en-US" sz="2000" dirty="0">
                <a:latin typeface="Alexandria"/>
              </a:rPr>
              <a:t>Recycling rates exceed </a:t>
            </a:r>
            <a:r>
              <a:rPr lang="en-US" sz="2000" b="1" dirty="0">
                <a:latin typeface="Alexandria"/>
              </a:rPr>
              <a:t>80%</a:t>
            </a:r>
            <a:r>
              <a:rPr lang="en-US" sz="2000" dirty="0">
                <a:latin typeface="Alexandria"/>
              </a:rPr>
              <a:t>, among the highest globally.</a:t>
            </a:r>
          </a:p>
        </p:txBody>
      </p:sp>
      <p:sp>
        <p:nvSpPr>
          <p:cNvPr id="2" name="مربع نص 1">
            <a:extLst>
              <a:ext uri="{FF2B5EF4-FFF2-40B4-BE49-F238E27FC236}">
                <a16:creationId xmlns:a16="http://schemas.microsoft.com/office/drawing/2014/main" id="{F42908ED-CFA2-8EED-A14A-34B8CD87DD2F}"/>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Tree>
    <p:extLst>
      <p:ext uri="{BB962C8B-B14F-4D97-AF65-F5344CB8AC3E}">
        <p14:creationId xmlns:p14="http://schemas.microsoft.com/office/powerpoint/2010/main" val="3468391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74D71C-FB84-8A0F-16E0-44766658B6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AB7DDF-1119-B97A-A8F3-E66DCAD0F184}"/>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B0D00F2A-E6AF-FB8F-3AB3-D737FCD3D9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F127643-F948-EB2E-4F5D-94F155B00BE8}"/>
              </a:ext>
            </a:extLst>
          </p:cNvPr>
          <p:cNvSpPr txBox="1"/>
          <p:nvPr/>
        </p:nvSpPr>
        <p:spPr>
          <a:xfrm>
            <a:off x="879045" y="1690062"/>
            <a:ext cx="10289190" cy="3477875"/>
          </a:xfrm>
          <a:prstGeom prst="rect">
            <a:avLst/>
          </a:prstGeom>
          <a:solidFill>
            <a:schemeClr val="accent1">
              <a:lumMod val="20000"/>
              <a:lumOff val="80000"/>
            </a:schemeClr>
          </a:solidFill>
        </p:spPr>
        <p:txBody>
          <a:bodyPr wrap="square" rtlCol="0">
            <a:spAutoFit/>
          </a:bodyPr>
          <a:lstStyle/>
          <a:p>
            <a:r>
              <a:rPr lang="en-US" sz="2000" b="1" dirty="0">
                <a:latin typeface="Alexandria"/>
              </a:rPr>
              <a:t>Composting:</a:t>
            </a:r>
            <a:endParaRPr lang="en-US" sz="2000" dirty="0">
              <a:latin typeface="Alexandria"/>
            </a:endParaRPr>
          </a:p>
          <a:p>
            <a:pPr lvl="1"/>
            <a:r>
              <a:rPr lang="en-US" sz="2000" dirty="0">
                <a:latin typeface="Alexandria"/>
              </a:rPr>
              <a:t>Organic waste from households and restaurants is collected and converted into compost for local farms and parks.</a:t>
            </a:r>
          </a:p>
          <a:p>
            <a:pPr lvl="1"/>
            <a:r>
              <a:rPr lang="en-US" sz="2000" dirty="0">
                <a:latin typeface="Alexandria"/>
              </a:rPr>
              <a:t>San Francisco processes more than </a:t>
            </a:r>
            <a:r>
              <a:rPr lang="en-US" sz="2000" b="1" dirty="0">
                <a:latin typeface="Alexandria"/>
              </a:rPr>
              <a:t>600 tons of organic waste daily</a:t>
            </a:r>
            <a:r>
              <a:rPr lang="en-US" sz="2000" dirty="0">
                <a:latin typeface="Alexandria"/>
              </a:rPr>
              <a:t>.</a:t>
            </a:r>
          </a:p>
          <a:p>
            <a:r>
              <a:rPr lang="en-US" sz="2000" b="1" dirty="0">
                <a:latin typeface="Alexandria"/>
              </a:rPr>
              <a:t>Waste-to-Energy and Recovery:</a:t>
            </a:r>
            <a:endParaRPr lang="en-US" sz="2000" dirty="0">
              <a:latin typeface="Alexandria"/>
            </a:endParaRPr>
          </a:p>
          <a:p>
            <a:pPr lvl="1"/>
            <a:r>
              <a:rPr lang="en-US" sz="2000" dirty="0">
                <a:latin typeface="Alexandria"/>
              </a:rPr>
              <a:t>Non-recyclable waste is minimized, but some residual waste is used in </a:t>
            </a:r>
            <a:r>
              <a:rPr lang="en-US" sz="2000" b="1" dirty="0">
                <a:latin typeface="Alexandria"/>
              </a:rPr>
              <a:t>energy recovery facilities</a:t>
            </a:r>
            <a:r>
              <a:rPr lang="en-US" sz="2000" dirty="0">
                <a:latin typeface="Alexandria"/>
              </a:rPr>
              <a:t> before landfilling.</a:t>
            </a:r>
          </a:p>
          <a:p>
            <a:pPr lvl="1"/>
            <a:r>
              <a:rPr lang="en-US" sz="2000" dirty="0">
                <a:latin typeface="Alexandria"/>
              </a:rPr>
              <a:t>The city partners with industries to convert waste oils into biofuels.</a:t>
            </a:r>
          </a:p>
          <a:p>
            <a:r>
              <a:rPr lang="en-US" sz="2000" b="1" dirty="0">
                <a:latin typeface="Alexandria"/>
              </a:rPr>
              <a:t>Public Education and Policy:</a:t>
            </a:r>
            <a:endParaRPr lang="en-US" sz="2000" dirty="0">
              <a:latin typeface="Alexandria"/>
            </a:endParaRPr>
          </a:p>
          <a:p>
            <a:pPr lvl="1"/>
            <a:r>
              <a:rPr lang="en-US" sz="2000" dirty="0">
                <a:latin typeface="Alexandria"/>
              </a:rPr>
              <a:t>Strong community participation is promoted through education campaigns, incentives, and strict enforcement of waste separation laws.</a:t>
            </a:r>
          </a:p>
        </p:txBody>
      </p:sp>
      <p:sp>
        <p:nvSpPr>
          <p:cNvPr id="2" name="مربع نص 1">
            <a:extLst>
              <a:ext uri="{FF2B5EF4-FFF2-40B4-BE49-F238E27FC236}">
                <a16:creationId xmlns:a16="http://schemas.microsoft.com/office/drawing/2014/main" id="{0BB12A96-8FA5-14D5-2663-01A5B7946860}"/>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Tree>
    <p:extLst>
      <p:ext uri="{BB962C8B-B14F-4D97-AF65-F5344CB8AC3E}">
        <p14:creationId xmlns:p14="http://schemas.microsoft.com/office/powerpoint/2010/main" val="3186855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DE136-7F28-2FE4-5875-92D92C31DA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3388DB-74A9-70BF-43D4-DB5FDFA49812}"/>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F2CCE3C2-6AC9-73C9-39AC-DDC66F0A6D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CE5C42EF-B7C5-1B61-3EA3-C462886BB484}"/>
              </a:ext>
            </a:extLst>
          </p:cNvPr>
          <p:cNvSpPr txBox="1"/>
          <p:nvPr/>
        </p:nvSpPr>
        <p:spPr>
          <a:xfrm>
            <a:off x="879045" y="1674276"/>
            <a:ext cx="10289190" cy="3785652"/>
          </a:xfrm>
          <a:prstGeom prst="rect">
            <a:avLst/>
          </a:prstGeom>
          <a:solidFill>
            <a:schemeClr val="accent1">
              <a:lumMod val="20000"/>
              <a:lumOff val="80000"/>
            </a:schemeClr>
          </a:solidFill>
        </p:spPr>
        <p:txBody>
          <a:bodyPr wrap="square" rtlCol="0">
            <a:spAutoFit/>
          </a:bodyPr>
          <a:lstStyle/>
          <a:p>
            <a:r>
              <a:rPr lang="en-US" sz="2000" b="1" dirty="0">
                <a:latin typeface="Alexandria"/>
              </a:rPr>
              <a:t>3. Results and Impacts</a:t>
            </a:r>
          </a:p>
          <a:p>
            <a:r>
              <a:rPr lang="en-US" sz="2000" b="1" dirty="0">
                <a:latin typeface="Alexandria"/>
              </a:rPr>
              <a:t>Landfill diversion rate:</a:t>
            </a:r>
            <a:r>
              <a:rPr lang="en-US" sz="2000" dirty="0">
                <a:latin typeface="Alexandria"/>
              </a:rPr>
              <a:t> Over </a:t>
            </a:r>
            <a:r>
              <a:rPr lang="en-US" sz="2000" b="1" dirty="0">
                <a:latin typeface="Alexandria"/>
              </a:rPr>
              <a:t>80%</a:t>
            </a:r>
            <a:r>
              <a:rPr lang="en-US" sz="2000" dirty="0">
                <a:latin typeface="Alexandria"/>
              </a:rPr>
              <a:t>.</a:t>
            </a:r>
          </a:p>
          <a:p>
            <a:r>
              <a:rPr lang="en-US" sz="2000" b="1" dirty="0">
                <a:latin typeface="Alexandria"/>
              </a:rPr>
              <a:t>Reduction in greenhouse gas emissions:</a:t>
            </a:r>
            <a:r>
              <a:rPr lang="en-US" sz="2000" dirty="0">
                <a:latin typeface="Alexandria"/>
              </a:rPr>
              <a:t> Significant, due to decreased methane from landfills.</a:t>
            </a:r>
          </a:p>
          <a:p>
            <a:r>
              <a:rPr lang="en-US" sz="2000" b="1" dirty="0">
                <a:latin typeface="Alexandria"/>
              </a:rPr>
              <a:t>Economic benefits:</a:t>
            </a:r>
            <a:r>
              <a:rPr lang="en-US" sz="2000" dirty="0">
                <a:latin typeface="Alexandria"/>
              </a:rPr>
              <a:t> Green jobs in recycling and composting industries.</a:t>
            </a:r>
          </a:p>
          <a:p>
            <a:r>
              <a:rPr lang="en-US" sz="2000" b="1" dirty="0">
                <a:latin typeface="Alexandria"/>
              </a:rPr>
              <a:t>Social engagement:</a:t>
            </a:r>
            <a:r>
              <a:rPr lang="en-US" sz="2000" dirty="0">
                <a:latin typeface="Alexandria"/>
              </a:rPr>
              <a:t> Public participation and awareness integrated into community life.</a:t>
            </a:r>
          </a:p>
          <a:p>
            <a:br>
              <a:rPr lang="en-US" sz="2000" dirty="0">
                <a:latin typeface="Alexandria"/>
              </a:rPr>
            </a:br>
            <a:endParaRPr lang="en-US" sz="2000" dirty="0">
              <a:latin typeface="Alexandria"/>
            </a:endParaRPr>
          </a:p>
          <a:p>
            <a:r>
              <a:rPr lang="en-US" sz="2000" b="1" dirty="0">
                <a:latin typeface="Alexandria"/>
              </a:rPr>
              <a:t>4. Lessons for Other Cities</a:t>
            </a:r>
          </a:p>
          <a:p>
            <a:r>
              <a:rPr lang="en-US" sz="2000" b="1" dirty="0">
                <a:latin typeface="Alexandria"/>
              </a:rPr>
              <a:t>Integration and coordination</a:t>
            </a:r>
            <a:r>
              <a:rPr lang="en-US" sz="2000" dirty="0">
                <a:latin typeface="Alexandria"/>
              </a:rPr>
              <a:t> between waste types and treatment technologies are essential.</a:t>
            </a:r>
          </a:p>
          <a:p>
            <a:r>
              <a:rPr lang="en-US" sz="2000" b="1" dirty="0">
                <a:latin typeface="Alexandria"/>
              </a:rPr>
              <a:t>Policy support</a:t>
            </a:r>
            <a:r>
              <a:rPr lang="en-US" sz="2000" dirty="0">
                <a:latin typeface="Alexandria"/>
              </a:rPr>
              <a:t> (such as bans and mandates) ensures compliance.</a:t>
            </a:r>
          </a:p>
          <a:p>
            <a:r>
              <a:rPr lang="en-US" sz="2000" b="1" dirty="0">
                <a:latin typeface="Alexandria"/>
              </a:rPr>
              <a:t>Community participation</a:t>
            </a:r>
            <a:r>
              <a:rPr lang="en-US" sz="2000" dirty="0">
                <a:latin typeface="Alexandria"/>
              </a:rPr>
              <a:t> is key to long-term success.</a:t>
            </a:r>
          </a:p>
          <a:p>
            <a:r>
              <a:rPr lang="en-US" sz="2000" dirty="0">
                <a:latin typeface="Alexandria"/>
              </a:rPr>
              <a:t>Urban waste systems should aim for a </a:t>
            </a:r>
            <a:r>
              <a:rPr lang="en-US" sz="2000" b="1" dirty="0">
                <a:latin typeface="Alexandria"/>
              </a:rPr>
              <a:t>circular economy</a:t>
            </a:r>
            <a:r>
              <a:rPr lang="en-US" sz="2000" dirty="0">
                <a:latin typeface="Alexandria"/>
              </a:rPr>
              <a:t>, transforming waste into resources.</a:t>
            </a:r>
          </a:p>
        </p:txBody>
      </p:sp>
      <p:sp>
        <p:nvSpPr>
          <p:cNvPr id="2" name="مربع نص 1">
            <a:extLst>
              <a:ext uri="{FF2B5EF4-FFF2-40B4-BE49-F238E27FC236}">
                <a16:creationId xmlns:a16="http://schemas.microsoft.com/office/drawing/2014/main" id="{1898C172-BA98-1887-243E-7C73EB7C5F24}"/>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Tree>
    <p:extLst>
      <p:ext uri="{BB962C8B-B14F-4D97-AF65-F5344CB8AC3E}">
        <p14:creationId xmlns:p14="http://schemas.microsoft.com/office/powerpoint/2010/main" val="378359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CB9BA6-48A3-EE35-EB69-DAD2E8151E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55A9A5-9D56-E350-2F18-829507A42B9E}"/>
              </a:ext>
            </a:extLst>
          </p:cNvPr>
          <p:cNvSpPr/>
          <p:nvPr/>
        </p:nvSpPr>
        <p:spPr>
          <a:xfrm>
            <a:off x="617280"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EA4F63CB-235D-75CD-6460-A8D81C36FB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FD287F20-5561-22FE-CC35-4C6D9AB4861A}"/>
              </a:ext>
            </a:extLst>
          </p:cNvPr>
          <p:cNvSpPr txBox="1"/>
          <p:nvPr/>
        </p:nvSpPr>
        <p:spPr>
          <a:xfrm>
            <a:off x="762000" y="1668281"/>
            <a:ext cx="10289190" cy="3785652"/>
          </a:xfrm>
          <a:prstGeom prst="rect">
            <a:avLst/>
          </a:prstGeom>
          <a:solidFill>
            <a:schemeClr val="accent1">
              <a:lumMod val="20000"/>
              <a:lumOff val="80000"/>
            </a:schemeClr>
          </a:solidFill>
        </p:spPr>
        <p:txBody>
          <a:bodyPr wrap="square" rtlCol="0">
            <a:spAutoFit/>
          </a:bodyPr>
          <a:lstStyle/>
          <a:p>
            <a:r>
              <a:rPr lang="en-US" sz="2000" b="1" dirty="0"/>
              <a:t>Example: Waste Management in the Kingdom of Saudi Arabia</a:t>
            </a:r>
          </a:p>
          <a:p>
            <a:r>
              <a:rPr lang="en-US" sz="2000" b="1" dirty="0"/>
              <a:t>Overview:</a:t>
            </a:r>
            <a:br>
              <a:rPr lang="en-US" sz="2000" dirty="0"/>
            </a:br>
            <a:r>
              <a:rPr lang="en-US" sz="2000" dirty="0"/>
              <a:t>Saudi Arabia is undergoing a major transformation in waste management as part of its </a:t>
            </a:r>
            <a:r>
              <a:rPr lang="en-US" sz="2000" b="1" dirty="0"/>
              <a:t>Vision 2030</a:t>
            </a:r>
            <a:r>
              <a:rPr lang="en-US" sz="2000" dirty="0"/>
              <a:t> strategy</a:t>
            </a:r>
          </a:p>
          <a:p>
            <a:r>
              <a:rPr lang="en-US" sz="2000" b="1" dirty="0"/>
              <a:t>1. Background and Challenges</a:t>
            </a:r>
          </a:p>
          <a:p>
            <a:r>
              <a:rPr lang="en-US" sz="2000" dirty="0"/>
              <a:t>KSA produces more than </a:t>
            </a:r>
            <a:r>
              <a:rPr lang="en-US" sz="2000" b="1" dirty="0"/>
              <a:t>15 million tons of municipal solid waste (MSW) annually</a:t>
            </a:r>
            <a:r>
              <a:rPr lang="en-US" sz="2000" dirty="0"/>
              <a:t>.</a:t>
            </a:r>
          </a:p>
          <a:p>
            <a:r>
              <a:rPr lang="en-US" sz="2000" dirty="0"/>
              <a:t>Major sources: </a:t>
            </a:r>
            <a:r>
              <a:rPr lang="en-US" sz="2000" b="1" dirty="0"/>
              <a:t>households, construction, commercial, and industrial sectors</a:t>
            </a:r>
            <a:r>
              <a:rPr lang="en-US" sz="2000" dirty="0"/>
              <a:t>.</a:t>
            </a:r>
          </a:p>
          <a:p>
            <a:r>
              <a:rPr lang="en-US" sz="2000" dirty="0"/>
              <a:t>Historically, more than </a:t>
            </a:r>
            <a:r>
              <a:rPr lang="en-US" sz="2000" b="1" dirty="0"/>
              <a:t>80% of waste</a:t>
            </a:r>
            <a:r>
              <a:rPr lang="en-US" sz="2000" dirty="0"/>
              <a:t> has gone to landfills or open dumps, leading to environmental and health concerns.</a:t>
            </a:r>
          </a:p>
          <a:p>
            <a:r>
              <a:rPr lang="en-US" sz="2000" dirty="0"/>
              <a:t>Rapid urbanization in cities such as </a:t>
            </a:r>
            <a:r>
              <a:rPr lang="en-US" sz="2000" b="1" dirty="0"/>
              <a:t>Riyadh, Jeddah, Dammam, and Makkah</a:t>
            </a:r>
            <a:r>
              <a:rPr lang="en-US" sz="2000" dirty="0"/>
              <a:t> has intensified the need for an integrated approach.</a:t>
            </a:r>
          </a:p>
          <a:p>
            <a:pPr lvl="1"/>
            <a:endParaRPr lang="en-US" sz="2000" dirty="0">
              <a:latin typeface="Alexandria"/>
            </a:endParaRPr>
          </a:p>
        </p:txBody>
      </p:sp>
      <p:sp>
        <p:nvSpPr>
          <p:cNvPr id="2" name="مربع نص 1">
            <a:extLst>
              <a:ext uri="{FF2B5EF4-FFF2-40B4-BE49-F238E27FC236}">
                <a16:creationId xmlns:a16="http://schemas.microsoft.com/office/drawing/2014/main" id="{4C6BE3CA-13E2-6611-F36A-682F206C8CE9}"/>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Tree>
    <p:extLst>
      <p:ext uri="{BB962C8B-B14F-4D97-AF65-F5344CB8AC3E}">
        <p14:creationId xmlns:p14="http://schemas.microsoft.com/office/powerpoint/2010/main" val="807565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C5AC2-6D86-6496-F89E-C5EF207231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0E3E73-752F-4E5A-9FEC-242DAE75B2CA}"/>
              </a:ext>
            </a:extLst>
          </p:cNvPr>
          <p:cNvSpPr/>
          <p:nvPr/>
        </p:nvSpPr>
        <p:spPr>
          <a:xfrm>
            <a:off x="617280" y="141411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7" name="Graphic 21">
            <a:extLst>
              <a:ext uri="{FF2B5EF4-FFF2-40B4-BE49-F238E27FC236}">
                <a16:creationId xmlns:a16="http://schemas.microsoft.com/office/drawing/2014/main" id="{24690837-C6F3-4636-D007-CB1958C26A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7F96121A-0E1E-C74A-3575-E931DA43BE13}"/>
              </a:ext>
            </a:extLst>
          </p:cNvPr>
          <p:cNvSpPr txBox="1"/>
          <p:nvPr/>
        </p:nvSpPr>
        <p:spPr>
          <a:xfrm>
            <a:off x="879045" y="1663425"/>
            <a:ext cx="10289190" cy="2554545"/>
          </a:xfrm>
          <a:prstGeom prst="rect">
            <a:avLst/>
          </a:prstGeom>
          <a:solidFill>
            <a:schemeClr val="accent1">
              <a:lumMod val="20000"/>
              <a:lumOff val="80000"/>
            </a:schemeClr>
          </a:solidFill>
        </p:spPr>
        <p:txBody>
          <a:bodyPr wrap="square" rtlCol="0">
            <a:spAutoFit/>
          </a:bodyPr>
          <a:lstStyle/>
          <a:p>
            <a:r>
              <a:rPr lang="en-US" sz="2000" b="1" dirty="0"/>
              <a:t>2. National Waste Management Strategy</a:t>
            </a:r>
          </a:p>
          <a:p>
            <a:r>
              <a:rPr lang="en-US" sz="2000" dirty="0"/>
              <a:t>As part of </a:t>
            </a:r>
            <a:r>
              <a:rPr lang="en-US" sz="2000" b="1" dirty="0"/>
              <a:t>Saudi Vision 2030</a:t>
            </a:r>
            <a:r>
              <a:rPr lang="en-US" sz="2000" dirty="0"/>
              <a:t> and the </a:t>
            </a:r>
            <a:r>
              <a:rPr lang="en-US" sz="2000" b="1" dirty="0"/>
              <a:t>National Center for Waste Management (MWAN)</a:t>
            </a:r>
            <a:r>
              <a:rPr lang="en-US" sz="2000" dirty="0"/>
              <a:t> established in 2019, KSA aims to:</a:t>
            </a:r>
          </a:p>
          <a:p>
            <a:pPr marL="342900" indent="-342900">
              <a:buFont typeface="Arial" panose="020B0604020202020204" pitchFamily="34" charset="0"/>
              <a:buChar char="•"/>
            </a:pPr>
            <a:r>
              <a:rPr lang="en-US" sz="2000" b="1" dirty="0"/>
              <a:t>Divert 82% of waste from landfills by 2035.</a:t>
            </a:r>
            <a:endParaRPr lang="en-US" sz="2000" dirty="0"/>
          </a:p>
          <a:p>
            <a:pPr marL="342900" indent="-342900">
              <a:buFont typeface="Arial" panose="020B0604020202020204" pitchFamily="34" charset="0"/>
              <a:buChar char="•"/>
            </a:pPr>
            <a:r>
              <a:rPr lang="en-US" sz="2000" b="1" dirty="0"/>
              <a:t>Recycle 35% of waste</a:t>
            </a:r>
            <a:r>
              <a:rPr lang="en-US" sz="2000" dirty="0"/>
              <a:t>, </a:t>
            </a:r>
            <a:r>
              <a:rPr lang="en-US" sz="2000" b="1" dirty="0"/>
              <a:t>recover 30% for energy</a:t>
            </a:r>
            <a:r>
              <a:rPr lang="en-US" sz="2000" dirty="0"/>
              <a:t>, and </a:t>
            </a:r>
            <a:r>
              <a:rPr lang="en-US" sz="2000" b="1" dirty="0"/>
              <a:t>treat 47%</a:t>
            </a:r>
            <a:r>
              <a:rPr lang="en-US" sz="2000" dirty="0"/>
              <a:t> through sustainable technologies.</a:t>
            </a:r>
          </a:p>
          <a:p>
            <a:pPr marL="342900" indent="-342900">
              <a:buFont typeface="Arial" panose="020B0604020202020204" pitchFamily="34" charset="0"/>
              <a:buChar char="•"/>
            </a:pPr>
            <a:r>
              <a:rPr lang="en-US" sz="2000" dirty="0"/>
              <a:t>Encourage </a:t>
            </a:r>
            <a:r>
              <a:rPr lang="en-US" sz="2000" b="1" dirty="0"/>
              <a:t>private sector participation</a:t>
            </a:r>
            <a:r>
              <a:rPr lang="en-US" sz="2000" dirty="0"/>
              <a:t> and </a:t>
            </a:r>
            <a:r>
              <a:rPr lang="en-US" sz="2000" b="1" dirty="0"/>
              <a:t>public awareness</a:t>
            </a:r>
            <a:r>
              <a:rPr lang="en-US" sz="2000" dirty="0"/>
              <a:t> through PPP (Public-Private Partnerships)</a:t>
            </a:r>
          </a:p>
        </p:txBody>
      </p:sp>
      <p:pic>
        <p:nvPicPr>
          <p:cNvPr id="2" name="صورة 1">
            <a:extLst>
              <a:ext uri="{FF2B5EF4-FFF2-40B4-BE49-F238E27FC236}">
                <a16:creationId xmlns:a16="http://schemas.microsoft.com/office/drawing/2014/main" id="{FDB7EB00-7750-9874-44AF-A60E7503DEBC}"/>
              </a:ext>
            </a:extLst>
          </p:cNvPr>
          <p:cNvPicPr>
            <a:picLocks noChangeAspect="1"/>
          </p:cNvPicPr>
          <p:nvPr/>
        </p:nvPicPr>
        <p:blipFill>
          <a:blip r:embed="rId3"/>
          <a:stretch>
            <a:fillRect/>
          </a:stretch>
        </p:blipFill>
        <p:spPr>
          <a:xfrm>
            <a:off x="1760641" y="4467281"/>
            <a:ext cx="3933825" cy="1162050"/>
          </a:xfrm>
          <a:prstGeom prst="rect">
            <a:avLst/>
          </a:prstGeom>
        </p:spPr>
      </p:pic>
      <p:pic>
        <p:nvPicPr>
          <p:cNvPr id="8" name="صورة 7">
            <a:extLst>
              <a:ext uri="{FF2B5EF4-FFF2-40B4-BE49-F238E27FC236}">
                <a16:creationId xmlns:a16="http://schemas.microsoft.com/office/drawing/2014/main" id="{D1FEEDFC-0205-FD82-F373-6669B581AA57}"/>
              </a:ext>
            </a:extLst>
          </p:cNvPr>
          <p:cNvPicPr>
            <a:picLocks noChangeAspect="1"/>
          </p:cNvPicPr>
          <p:nvPr/>
        </p:nvPicPr>
        <p:blipFill>
          <a:blip r:embed="rId4"/>
          <a:stretch>
            <a:fillRect/>
          </a:stretch>
        </p:blipFill>
        <p:spPr>
          <a:xfrm>
            <a:off x="7059475" y="4301730"/>
            <a:ext cx="3371884" cy="1541359"/>
          </a:xfrm>
          <a:prstGeom prst="rect">
            <a:avLst/>
          </a:prstGeom>
        </p:spPr>
      </p:pic>
      <p:sp>
        <p:nvSpPr>
          <p:cNvPr id="9" name="مربع نص 8">
            <a:extLst>
              <a:ext uri="{FF2B5EF4-FFF2-40B4-BE49-F238E27FC236}">
                <a16:creationId xmlns:a16="http://schemas.microsoft.com/office/drawing/2014/main" id="{27FF3645-964F-CBFA-46F9-07357210A830}"/>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Tree>
    <p:extLst>
      <p:ext uri="{BB962C8B-B14F-4D97-AF65-F5344CB8AC3E}">
        <p14:creationId xmlns:p14="http://schemas.microsoft.com/office/powerpoint/2010/main" val="1112613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12E14-9DBA-1E4E-934F-9719A1B4AE6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04A8A637-2237-A0F7-1E44-7E4D2D1C7023}"/>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Cost–Benefit Analysis (CBA)</a:t>
                </a:r>
              </a:p>
              <a:p>
                <a:r>
                  <a:rPr lang="en-US"/>
                  <a:t>Evaluates whether the benefits (time savings, safety, value uplift) exceed total costs.</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𝐵</m:t>
                      </m:r>
                      <m:r>
                        <a:rPr lang="en-US">
                          <a:latin typeface="Cambria Math" panose="02040503050406030204" pitchFamily="18" charset="0"/>
                        </a:rPr>
                        <m:t>/</m:t>
                      </m:r>
                      <m:r>
                        <a:rPr lang="en-US" i="1">
                          <a:latin typeface="Cambria Math" panose="02040503050406030204" pitchFamily="18" charset="0"/>
                        </a:rPr>
                        <m:t>𝐶</m:t>
                      </m:r>
                      <m:r>
                        <m:rPr>
                          <m:nor/>
                        </m:rPr>
                        <a:rPr lang="en-US" i="1"/>
                        <m:t> </m:t>
                      </m:r>
                      <m:r>
                        <a:rPr lang="en-US" i="1">
                          <a:latin typeface="Cambria Math" panose="02040503050406030204" pitchFamily="18" charset="0"/>
                        </a:rPr>
                        <m:t>𝑅𝑎𝑡𝑖𝑜</m:t>
                      </m:r>
                      <m:r>
                        <a:rPr lang="en-US">
                          <a:latin typeface="Cambria Math" panose="02040503050406030204" pitchFamily="18" charset="0"/>
                        </a:rPr>
                        <m:t>=</m:t>
                      </m:r>
                      <m:f>
                        <m:fPr>
                          <m:ctrlPr>
                            <a:rPr lang="ar-SY" i="1">
                              <a:latin typeface="Cambria Math" panose="02040503050406030204" pitchFamily="18" charset="0"/>
                            </a:rPr>
                          </m:ctrlPr>
                        </m:fPr>
                        <m:num>
                          <m:r>
                            <a:rPr lang="ar-SY" i="1">
                              <a:latin typeface="Cambria Math" panose="02040503050406030204" pitchFamily="18" charset="0"/>
                            </a:rPr>
                            <m:t>𝑃𝑟𝑒𝑠𝑒𝑛𝑡</m:t>
                          </m:r>
                          <m:r>
                            <m:rPr>
                              <m:nor/>
                            </m:rPr>
                            <a:rPr lang="ar-SY" i="1"/>
                            <m:t> </m:t>
                          </m:r>
                          <m:r>
                            <a:rPr lang="ar-SY" i="1">
                              <a:latin typeface="Cambria Math" panose="02040503050406030204" pitchFamily="18" charset="0"/>
                            </a:rPr>
                            <m:t>𝑉𝑎𝑙𝑢𝑒</m:t>
                          </m:r>
                          <m:r>
                            <m:rPr>
                              <m:nor/>
                            </m:rPr>
                            <a:rPr lang="ar-SY" i="1"/>
                            <m:t> </m:t>
                          </m:r>
                          <m:r>
                            <a:rPr lang="ar-SY" i="1">
                              <a:latin typeface="Cambria Math" panose="02040503050406030204" pitchFamily="18" charset="0"/>
                            </a:rPr>
                            <m:t>𝑜𝑓</m:t>
                          </m:r>
                          <m:r>
                            <m:rPr>
                              <m:nor/>
                            </m:rPr>
                            <a:rPr lang="ar-SY" i="1"/>
                            <m:t> </m:t>
                          </m:r>
                          <m:r>
                            <a:rPr lang="ar-SY" i="1">
                              <a:latin typeface="Cambria Math" panose="02040503050406030204" pitchFamily="18" charset="0"/>
                            </a:rPr>
                            <m:t>𝐵𝑒𝑛𝑒𝑓𝑖𝑡𝑠</m:t>
                          </m:r>
                        </m:num>
                        <m:den>
                          <m:r>
                            <a:rPr lang="ar-SY" i="1">
                              <a:latin typeface="Cambria Math" panose="02040503050406030204" pitchFamily="18" charset="0"/>
                            </a:rPr>
                            <m:t>𝑃𝑟𝑒𝑠𝑒𝑛𝑡</m:t>
                          </m:r>
                          <m:r>
                            <m:rPr>
                              <m:nor/>
                            </m:rPr>
                            <a:rPr lang="ar-SY" i="1"/>
                            <m:t> </m:t>
                          </m:r>
                          <m:r>
                            <a:rPr lang="ar-SY" i="1">
                              <a:latin typeface="Cambria Math" panose="02040503050406030204" pitchFamily="18" charset="0"/>
                            </a:rPr>
                            <m:t>𝑉𝑎𝑙𝑢𝑒</m:t>
                          </m:r>
                          <m:r>
                            <m:rPr>
                              <m:nor/>
                            </m:rPr>
                            <a:rPr lang="ar-SY" i="1"/>
                            <m:t> </m:t>
                          </m:r>
                          <m:r>
                            <a:rPr lang="ar-SY" i="1">
                              <a:latin typeface="Cambria Math" panose="02040503050406030204" pitchFamily="18" charset="0"/>
                            </a:rPr>
                            <m:t>𝑜𝑓</m:t>
                          </m:r>
                          <m:r>
                            <m:rPr>
                              <m:nor/>
                            </m:rPr>
                            <a:rPr lang="ar-SY" i="1"/>
                            <m:t> </m:t>
                          </m:r>
                          <m:r>
                            <a:rPr lang="ar-SY" i="1">
                              <a:latin typeface="Cambria Math" panose="02040503050406030204" pitchFamily="18" charset="0"/>
                            </a:rPr>
                            <m:t>𝐶𝑜𝑠𝑡𝑠</m:t>
                          </m:r>
                        </m:den>
                      </m:f>
                    </m:oMath>
                  </m:oMathPara>
                </a14:m>
                <a:endParaRPr lang="ar-SY" b="0"/>
              </a:p>
            </p:txBody>
          </p:sp>
        </mc:Choice>
        <mc:Fallback xmlns="">
          <p:sp>
            <p:nvSpPr>
              <p:cNvPr id="25" name="Rectangle: Rounded Corners 24">
                <a:extLst>
                  <a:ext uri="{FF2B5EF4-FFF2-40B4-BE49-F238E27FC236}">
                    <a16:creationId xmlns:a16="http://schemas.microsoft.com/office/drawing/2014/main" id="{04A8A637-2237-A0F7-1E44-7E4D2D1C7023}"/>
                  </a:ext>
                </a:extLst>
              </p:cNvPr>
              <p:cNvSpPr>
                <a:spLocks noRot="1" noChangeAspect="1" noMove="1" noResize="1" noEditPoints="1" noAdjustHandles="1" noChangeArrowheads="1" noChangeShapeType="1" noTextEdit="1"/>
              </p:cNvSpPr>
              <p:nvPr/>
            </p:nvSpPr>
            <p:spPr>
              <a:xfrm>
                <a:off x="617280" y="1422060"/>
                <a:ext cx="10812720" cy="4633847"/>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ar-SY">
                    <a:noFill/>
                  </a:rPr>
                  <a:t> </a:t>
                </a:r>
              </a:p>
            </p:txBody>
          </p:sp>
        </mc:Fallback>
      </mc:AlternateContent>
      <p:pic>
        <p:nvPicPr>
          <p:cNvPr id="7" name="Graphic 21">
            <a:extLst>
              <a:ext uri="{FF2B5EF4-FFF2-40B4-BE49-F238E27FC236}">
                <a16:creationId xmlns:a16="http://schemas.microsoft.com/office/drawing/2014/main" id="{B27E19BA-42F7-D793-D3C8-DEEA9BE4E9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EA4BCB6F-5826-EA59-22AC-D2E561A58663}"/>
              </a:ext>
            </a:extLst>
          </p:cNvPr>
          <p:cNvSpPr txBox="1"/>
          <p:nvPr/>
        </p:nvSpPr>
        <p:spPr>
          <a:xfrm>
            <a:off x="762000" y="1538380"/>
            <a:ext cx="10668000" cy="4401205"/>
          </a:xfrm>
          <a:prstGeom prst="rect">
            <a:avLst/>
          </a:prstGeom>
          <a:solidFill>
            <a:schemeClr val="accent1">
              <a:lumMod val="20000"/>
              <a:lumOff val="80000"/>
            </a:schemeClr>
          </a:solidFill>
        </p:spPr>
        <p:txBody>
          <a:bodyPr wrap="square" rtlCol="0">
            <a:spAutoFit/>
          </a:bodyPr>
          <a:lstStyle/>
          <a:p>
            <a:r>
              <a:rPr lang="en-US" sz="2000" b="1" dirty="0">
                <a:latin typeface="Alexandria"/>
              </a:rPr>
              <a:t>3. Key Initiatives and Projects</a:t>
            </a:r>
          </a:p>
          <a:p>
            <a:r>
              <a:rPr lang="en-US" sz="2000" b="1" dirty="0">
                <a:latin typeface="Alexandria"/>
              </a:rPr>
              <a:t>a. Waste Recycling and Material Recovery: Riyadh Integrated Waste Management Project:</a:t>
            </a:r>
            <a:br>
              <a:rPr lang="en-US" sz="2000" dirty="0">
                <a:latin typeface="Alexandria"/>
              </a:rPr>
            </a:br>
            <a:r>
              <a:rPr lang="en-US" sz="2000" dirty="0">
                <a:latin typeface="Alexandria"/>
              </a:rPr>
              <a:t>Developed by the </a:t>
            </a:r>
            <a:r>
              <a:rPr lang="en-US" sz="2000" b="1" dirty="0">
                <a:latin typeface="Alexandria"/>
              </a:rPr>
              <a:t>Saudi Investment Recycling Company (SIRC)</a:t>
            </a:r>
            <a:r>
              <a:rPr lang="en-US" sz="2000" dirty="0">
                <a:latin typeface="Alexandria"/>
              </a:rPr>
              <a:t>, a subsidiary of the Public Investment Fund (PIF). Includes sorting facilities, recycling plants, and energy recovery systems.</a:t>
            </a:r>
          </a:p>
          <a:p>
            <a:pPr lvl="1"/>
            <a:r>
              <a:rPr lang="en-US" sz="2000" dirty="0">
                <a:latin typeface="Alexandria"/>
              </a:rPr>
              <a:t>Target: recycle </a:t>
            </a:r>
            <a:r>
              <a:rPr lang="en-US" sz="2000" b="1" dirty="0">
                <a:latin typeface="Alexandria"/>
              </a:rPr>
              <a:t>5 million tons</a:t>
            </a:r>
            <a:r>
              <a:rPr lang="en-US" sz="2000" dirty="0">
                <a:latin typeface="Alexandria"/>
              </a:rPr>
              <a:t> of waste annually by 2035.</a:t>
            </a:r>
          </a:p>
          <a:p>
            <a:r>
              <a:rPr lang="en-US" sz="2000" b="1" dirty="0">
                <a:latin typeface="Alexandria"/>
              </a:rPr>
              <a:t>b. Construction and Demolition (C&amp;D) Waste:</a:t>
            </a:r>
          </a:p>
          <a:p>
            <a:r>
              <a:rPr lang="en-US" sz="2000" b="1" dirty="0">
                <a:latin typeface="Alexandria"/>
              </a:rPr>
              <a:t>Riyadh C&amp;D Waste Recycling Plant (2020):</a:t>
            </a:r>
            <a:endParaRPr lang="en-US" sz="2000" dirty="0">
              <a:latin typeface="Alexandria"/>
            </a:endParaRPr>
          </a:p>
          <a:p>
            <a:pPr marL="800100" lvl="1" indent="-342900">
              <a:buFont typeface="Arial" panose="020B0604020202020204" pitchFamily="34" charset="0"/>
              <a:buChar char="•"/>
            </a:pPr>
            <a:r>
              <a:rPr lang="en-US" sz="2000" dirty="0">
                <a:latin typeface="Alexandria"/>
              </a:rPr>
              <a:t>Operated by SIRC; processes </a:t>
            </a:r>
            <a:r>
              <a:rPr lang="en-US" sz="2000" b="1" dirty="0">
                <a:latin typeface="Alexandria"/>
              </a:rPr>
              <a:t>600 tons per hour</a:t>
            </a:r>
            <a:r>
              <a:rPr lang="en-US" sz="2000" dirty="0">
                <a:latin typeface="Alexandria"/>
              </a:rPr>
              <a:t>.</a:t>
            </a:r>
          </a:p>
          <a:p>
            <a:pPr marL="800100" lvl="1" indent="-342900">
              <a:buFont typeface="Arial" panose="020B0604020202020204" pitchFamily="34" charset="0"/>
              <a:buChar char="•"/>
            </a:pPr>
            <a:r>
              <a:rPr lang="en-US" sz="2000" dirty="0">
                <a:latin typeface="Alexandria"/>
              </a:rPr>
              <a:t>Converts waste into reusable materials for road construction and new buildings.</a:t>
            </a:r>
          </a:p>
          <a:p>
            <a:pPr marL="800100" lvl="1" indent="-342900">
              <a:buFont typeface="Arial" panose="020B0604020202020204" pitchFamily="34" charset="0"/>
              <a:buChar char="•"/>
            </a:pPr>
            <a:r>
              <a:rPr lang="en-US" sz="2000" dirty="0">
                <a:latin typeface="Alexandria"/>
              </a:rPr>
              <a:t>Part of efforts to recycle </a:t>
            </a:r>
            <a:r>
              <a:rPr lang="en-US" sz="2000" b="1" dirty="0">
                <a:latin typeface="Alexandria"/>
              </a:rPr>
              <a:t>up to 60%</a:t>
            </a:r>
            <a:r>
              <a:rPr lang="en-US" sz="2000" dirty="0">
                <a:latin typeface="Alexandria"/>
              </a:rPr>
              <a:t> of C&amp;D waste nationally.</a:t>
            </a:r>
          </a:p>
          <a:p>
            <a:r>
              <a:rPr lang="en-US" sz="2000" b="1" dirty="0">
                <a:latin typeface="Alexandria"/>
              </a:rPr>
              <a:t>c. Waste-to-Energy (</a:t>
            </a:r>
            <a:r>
              <a:rPr lang="en-US" sz="2000" b="1" dirty="0" err="1">
                <a:latin typeface="Alexandria"/>
              </a:rPr>
              <a:t>WtE</a:t>
            </a:r>
            <a:r>
              <a:rPr lang="en-US" sz="2000" b="1" dirty="0">
                <a:latin typeface="Alexandria"/>
              </a:rPr>
              <a:t>):</a:t>
            </a:r>
          </a:p>
          <a:p>
            <a:pPr marL="342900" indent="-342900">
              <a:buFont typeface="Arial" panose="020B0604020202020204" pitchFamily="34" charset="0"/>
              <a:buChar char="•"/>
            </a:pPr>
            <a:r>
              <a:rPr lang="en-US" sz="2000" dirty="0">
                <a:latin typeface="Alexandria"/>
              </a:rPr>
              <a:t>Planned </a:t>
            </a:r>
            <a:r>
              <a:rPr lang="en-US" sz="2000" b="1" dirty="0">
                <a:latin typeface="Alexandria"/>
              </a:rPr>
              <a:t>Waste-to-Energy Plant in Riyadh</a:t>
            </a:r>
            <a:r>
              <a:rPr lang="en-US" sz="2000" dirty="0">
                <a:latin typeface="Alexandria"/>
              </a:rPr>
              <a:t> with a capacity of </a:t>
            </a:r>
            <a:r>
              <a:rPr lang="en-US" sz="2000" b="1" dirty="0">
                <a:latin typeface="Alexandria"/>
              </a:rPr>
              <a:t>850,000 tons/year</a:t>
            </a:r>
            <a:r>
              <a:rPr lang="en-US" sz="2000" dirty="0">
                <a:latin typeface="Alexandria"/>
              </a:rPr>
              <a:t>, expected to generate </a:t>
            </a:r>
            <a:r>
              <a:rPr lang="en-US" sz="2000" b="1" dirty="0">
                <a:latin typeface="Alexandria"/>
              </a:rPr>
              <a:t>50 MW of electricity</a:t>
            </a:r>
            <a:r>
              <a:rPr lang="en-US" sz="2000" dirty="0">
                <a:latin typeface="Alexandria"/>
              </a:rPr>
              <a:t>.</a:t>
            </a:r>
          </a:p>
          <a:p>
            <a:pPr marL="342900" indent="-342900">
              <a:buFont typeface="Arial" panose="020B0604020202020204" pitchFamily="34" charset="0"/>
              <a:buChar char="•"/>
            </a:pPr>
            <a:r>
              <a:rPr lang="en-US" sz="2000" dirty="0">
                <a:latin typeface="Alexandria"/>
              </a:rPr>
              <a:t>Similar projects are being planned in </a:t>
            </a:r>
            <a:r>
              <a:rPr lang="en-US" sz="2000" b="1" dirty="0">
                <a:latin typeface="Alexandria"/>
              </a:rPr>
              <a:t>Jeddah and Dammam</a:t>
            </a:r>
            <a:r>
              <a:rPr lang="en-US" sz="2000" dirty="0">
                <a:latin typeface="Alexandria"/>
              </a:rPr>
              <a:t>.</a:t>
            </a:r>
          </a:p>
        </p:txBody>
      </p:sp>
      <p:sp>
        <p:nvSpPr>
          <p:cNvPr id="3" name="مربع نص 2">
            <a:extLst>
              <a:ext uri="{FF2B5EF4-FFF2-40B4-BE49-F238E27FC236}">
                <a16:creationId xmlns:a16="http://schemas.microsoft.com/office/drawing/2014/main" id="{48179046-15D0-D40F-0A3C-A1DEA90E4E1A}"/>
              </a:ext>
            </a:extLst>
          </p:cNvPr>
          <p:cNvSpPr txBox="1"/>
          <p:nvPr/>
        </p:nvSpPr>
        <p:spPr>
          <a:xfrm>
            <a:off x="705444" y="786563"/>
            <a:ext cx="8179975" cy="523220"/>
          </a:xfrm>
          <a:prstGeom prst="rect">
            <a:avLst/>
          </a:prstGeom>
          <a:noFill/>
        </p:spPr>
        <p:txBody>
          <a:bodyPr wrap="square">
            <a:spAutoFit/>
          </a:bodyPr>
          <a:lstStyle/>
          <a:p>
            <a:r>
              <a:rPr lang="en-US" sz="2800" dirty="0">
                <a:latin typeface="Alexandria"/>
              </a:rPr>
              <a:t>4. Key Environmental Issues in Urban Areas</a:t>
            </a:r>
          </a:p>
        </p:txBody>
      </p:sp>
    </p:spTree>
    <p:extLst>
      <p:ext uri="{BB962C8B-B14F-4D97-AF65-F5344CB8AC3E}">
        <p14:creationId xmlns:p14="http://schemas.microsoft.com/office/powerpoint/2010/main" val="2440147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43F39-BA97-6C83-F061-52CD9F147161}"/>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5" name="Rectangle: Rounded Corners 24">
                <a:extLst>
                  <a:ext uri="{FF2B5EF4-FFF2-40B4-BE49-F238E27FC236}">
                    <a16:creationId xmlns:a16="http://schemas.microsoft.com/office/drawing/2014/main" id="{993BD66B-BDF5-04A7-6923-3D74E593807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Cost–Benefit Analysis (CBA)</a:t>
                </a:r>
              </a:p>
              <a:p>
                <a:r>
                  <a:rPr lang="en-US"/>
                  <a:t>Evaluates whether the benefits (time savings, safety, value uplift) exceed total costs.</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𝐵</m:t>
                      </m:r>
                      <m:r>
                        <a:rPr lang="en-US">
                          <a:latin typeface="Cambria Math" panose="02040503050406030204" pitchFamily="18" charset="0"/>
                        </a:rPr>
                        <m:t>/</m:t>
                      </m:r>
                      <m:r>
                        <a:rPr lang="en-US" i="1">
                          <a:latin typeface="Cambria Math" panose="02040503050406030204" pitchFamily="18" charset="0"/>
                        </a:rPr>
                        <m:t>𝐶</m:t>
                      </m:r>
                      <m:r>
                        <m:rPr>
                          <m:nor/>
                        </m:rPr>
                        <a:rPr lang="en-US" i="1"/>
                        <m:t> </m:t>
                      </m:r>
                      <m:r>
                        <a:rPr lang="en-US" i="1">
                          <a:latin typeface="Cambria Math" panose="02040503050406030204" pitchFamily="18" charset="0"/>
                        </a:rPr>
                        <m:t>𝑅𝑎𝑡𝑖𝑜</m:t>
                      </m:r>
                      <m:r>
                        <a:rPr lang="en-US">
                          <a:latin typeface="Cambria Math" panose="02040503050406030204" pitchFamily="18" charset="0"/>
                        </a:rPr>
                        <m:t>=</m:t>
                      </m:r>
                      <m:f>
                        <m:fPr>
                          <m:ctrlPr>
                            <a:rPr lang="ar-SY" i="1">
                              <a:latin typeface="Cambria Math" panose="02040503050406030204" pitchFamily="18" charset="0"/>
                            </a:rPr>
                          </m:ctrlPr>
                        </m:fPr>
                        <m:num>
                          <m:r>
                            <a:rPr lang="ar-SY" i="1">
                              <a:latin typeface="Cambria Math" panose="02040503050406030204" pitchFamily="18" charset="0"/>
                            </a:rPr>
                            <m:t>𝑃𝑟𝑒𝑠𝑒𝑛𝑡</m:t>
                          </m:r>
                          <m:r>
                            <m:rPr>
                              <m:nor/>
                            </m:rPr>
                            <a:rPr lang="ar-SY" i="1"/>
                            <m:t> </m:t>
                          </m:r>
                          <m:r>
                            <a:rPr lang="ar-SY" i="1">
                              <a:latin typeface="Cambria Math" panose="02040503050406030204" pitchFamily="18" charset="0"/>
                            </a:rPr>
                            <m:t>𝑉𝑎𝑙𝑢𝑒</m:t>
                          </m:r>
                          <m:r>
                            <m:rPr>
                              <m:nor/>
                            </m:rPr>
                            <a:rPr lang="ar-SY" i="1"/>
                            <m:t> </m:t>
                          </m:r>
                          <m:r>
                            <a:rPr lang="ar-SY" i="1">
                              <a:latin typeface="Cambria Math" panose="02040503050406030204" pitchFamily="18" charset="0"/>
                            </a:rPr>
                            <m:t>𝑜𝑓</m:t>
                          </m:r>
                          <m:r>
                            <m:rPr>
                              <m:nor/>
                            </m:rPr>
                            <a:rPr lang="ar-SY" i="1"/>
                            <m:t> </m:t>
                          </m:r>
                          <m:r>
                            <a:rPr lang="ar-SY" i="1">
                              <a:latin typeface="Cambria Math" panose="02040503050406030204" pitchFamily="18" charset="0"/>
                            </a:rPr>
                            <m:t>𝐵𝑒𝑛𝑒𝑓𝑖𝑡𝑠</m:t>
                          </m:r>
                        </m:num>
                        <m:den>
                          <m:r>
                            <a:rPr lang="ar-SY" i="1">
                              <a:latin typeface="Cambria Math" panose="02040503050406030204" pitchFamily="18" charset="0"/>
                            </a:rPr>
                            <m:t>𝑃𝑟𝑒𝑠𝑒𝑛𝑡</m:t>
                          </m:r>
                          <m:r>
                            <m:rPr>
                              <m:nor/>
                            </m:rPr>
                            <a:rPr lang="ar-SY" i="1"/>
                            <m:t> </m:t>
                          </m:r>
                          <m:r>
                            <a:rPr lang="ar-SY" i="1">
                              <a:latin typeface="Cambria Math" panose="02040503050406030204" pitchFamily="18" charset="0"/>
                            </a:rPr>
                            <m:t>𝑉𝑎𝑙𝑢𝑒</m:t>
                          </m:r>
                          <m:r>
                            <m:rPr>
                              <m:nor/>
                            </m:rPr>
                            <a:rPr lang="ar-SY" i="1"/>
                            <m:t> </m:t>
                          </m:r>
                          <m:r>
                            <a:rPr lang="ar-SY" i="1">
                              <a:latin typeface="Cambria Math" panose="02040503050406030204" pitchFamily="18" charset="0"/>
                            </a:rPr>
                            <m:t>𝑜𝑓</m:t>
                          </m:r>
                          <m:r>
                            <m:rPr>
                              <m:nor/>
                            </m:rPr>
                            <a:rPr lang="ar-SY" i="1"/>
                            <m:t> </m:t>
                          </m:r>
                          <m:r>
                            <a:rPr lang="ar-SY" i="1">
                              <a:latin typeface="Cambria Math" panose="02040503050406030204" pitchFamily="18" charset="0"/>
                            </a:rPr>
                            <m:t>𝐶𝑜𝑠𝑡𝑠</m:t>
                          </m:r>
                        </m:den>
                      </m:f>
                    </m:oMath>
                  </m:oMathPara>
                </a14:m>
                <a:endParaRPr lang="ar-SY" b="0"/>
              </a:p>
            </p:txBody>
          </p:sp>
        </mc:Choice>
        <mc:Fallback xmlns="">
          <p:sp>
            <p:nvSpPr>
              <p:cNvPr id="25" name="Rectangle: Rounded Corners 24">
                <a:extLst>
                  <a:ext uri="{FF2B5EF4-FFF2-40B4-BE49-F238E27FC236}">
                    <a16:creationId xmlns:a16="http://schemas.microsoft.com/office/drawing/2014/main" id="{993BD66B-BDF5-04A7-6923-3D74E5938072}"/>
                  </a:ext>
                </a:extLst>
              </p:cNvPr>
              <p:cNvSpPr>
                <a:spLocks noRot="1" noChangeAspect="1" noMove="1" noResize="1" noEditPoints="1" noAdjustHandles="1" noChangeArrowheads="1" noChangeShapeType="1" noTextEdit="1"/>
              </p:cNvSpPr>
              <p:nvPr/>
            </p:nvSpPr>
            <p:spPr>
              <a:xfrm>
                <a:off x="617280" y="1422060"/>
                <a:ext cx="10812720" cy="4633847"/>
              </a:xfrm>
              <a:prstGeom prst="roundRect">
                <a:avLst>
                  <a:gd name="adj" fmla="val 6140"/>
                </a:avLst>
              </a:prstGeom>
              <a:blipFill>
                <a:blip r:embed="rId2"/>
                <a:stretch>
                  <a:fillRect/>
                </a:stretch>
              </a:blipFill>
              <a:ln w="38100">
                <a:solidFill>
                  <a:srgbClr val="00B0F0"/>
                </a:solidFill>
              </a:ln>
              <a:effectLst>
                <a:outerShdw blurRad="571500" sx="86000" sy="86000" algn="ctr" rotWithShape="0">
                  <a:prstClr val="black">
                    <a:alpha val="25000"/>
                  </a:prstClr>
                </a:outerShdw>
              </a:effectLst>
            </p:spPr>
            <p:txBody>
              <a:bodyPr/>
              <a:lstStyle/>
              <a:p>
                <a:r>
                  <a:rPr lang="ar-SY">
                    <a:noFill/>
                  </a:rPr>
                  <a:t> </a:t>
                </a:r>
              </a:p>
            </p:txBody>
          </p:sp>
        </mc:Fallback>
      </mc:AlternateContent>
      <p:pic>
        <p:nvPicPr>
          <p:cNvPr id="7" name="Graphic 21">
            <a:extLst>
              <a:ext uri="{FF2B5EF4-FFF2-40B4-BE49-F238E27FC236}">
                <a16:creationId xmlns:a16="http://schemas.microsoft.com/office/drawing/2014/main" id="{50DAC744-0A2D-CE9F-47B6-C54BEB56CF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6A623741-9A6D-61A7-AD3F-52980B0592F8}"/>
              </a:ext>
            </a:extLst>
          </p:cNvPr>
          <p:cNvSpPr txBox="1"/>
          <p:nvPr/>
        </p:nvSpPr>
        <p:spPr>
          <a:xfrm>
            <a:off x="705444" y="786563"/>
            <a:ext cx="9256703" cy="523220"/>
          </a:xfrm>
          <a:prstGeom prst="rect">
            <a:avLst/>
          </a:prstGeom>
          <a:noFill/>
        </p:spPr>
        <p:txBody>
          <a:bodyPr wrap="square">
            <a:spAutoFit/>
          </a:bodyPr>
          <a:lstStyle/>
          <a:p>
            <a:r>
              <a:rPr lang="en-US" sz="2800" dirty="0">
                <a:latin typeface="Alexandria"/>
              </a:rPr>
              <a:t>5. Land Use and Urban Sprawl</a:t>
            </a:r>
          </a:p>
        </p:txBody>
      </p:sp>
      <p:sp>
        <p:nvSpPr>
          <p:cNvPr id="5" name="TextBox 47">
            <a:extLst>
              <a:ext uri="{FF2B5EF4-FFF2-40B4-BE49-F238E27FC236}">
                <a16:creationId xmlns:a16="http://schemas.microsoft.com/office/drawing/2014/main" id="{7823C9F0-227E-E9CD-A66B-6CC1A3D79700}"/>
              </a:ext>
            </a:extLst>
          </p:cNvPr>
          <p:cNvSpPr txBox="1"/>
          <p:nvPr/>
        </p:nvSpPr>
        <p:spPr>
          <a:xfrm>
            <a:off x="705444" y="1538380"/>
            <a:ext cx="10668000" cy="4093428"/>
          </a:xfrm>
          <a:prstGeom prst="rect">
            <a:avLst/>
          </a:prstGeom>
          <a:solidFill>
            <a:schemeClr val="bg1"/>
          </a:solidFill>
        </p:spPr>
        <p:txBody>
          <a:bodyPr wrap="square" rtlCol="0">
            <a:spAutoFit/>
          </a:bodyPr>
          <a:lstStyle/>
          <a:p>
            <a:r>
              <a:rPr lang="en-US" sz="2000" dirty="0">
                <a:latin typeface="Alexandria"/>
              </a:rPr>
              <a:t>Urban sprawl—the unplanned expansion of cities—leads to inefficient land use, traffic congestion, and loss of agricultural land.</a:t>
            </a:r>
          </a:p>
          <a:p>
            <a:r>
              <a:rPr lang="en-US" sz="2000" b="1" dirty="0">
                <a:latin typeface="Alexandria"/>
              </a:rPr>
              <a:t>5.1 Impacts</a:t>
            </a:r>
            <a:endParaRPr lang="en-US" sz="2000" dirty="0">
              <a:latin typeface="Alexandria"/>
            </a:endParaRPr>
          </a:p>
          <a:p>
            <a:pPr lvl="0"/>
            <a:r>
              <a:rPr lang="en-US" sz="2000" dirty="0">
                <a:latin typeface="Alexandria"/>
              </a:rPr>
              <a:t>Habitat destruction and loss of biodiversity.</a:t>
            </a:r>
          </a:p>
          <a:p>
            <a:pPr lvl="0"/>
            <a:r>
              <a:rPr lang="en-US" sz="2000" dirty="0">
                <a:latin typeface="Alexandria"/>
              </a:rPr>
              <a:t>Higher per-capita infrastructure and transport costs.</a:t>
            </a:r>
          </a:p>
          <a:p>
            <a:pPr lvl="0"/>
            <a:r>
              <a:rPr lang="en-US" sz="2000" dirty="0">
                <a:latin typeface="Alexandria"/>
              </a:rPr>
              <a:t>Increased vehicle emissions and commuting times.</a:t>
            </a:r>
          </a:p>
          <a:p>
            <a:r>
              <a:rPr lang="en-US" sz="2000" b="1" dirty="0">
                <a:latin typeface="Alexandria"/>
              </a:rPr>
              <a:t>5.2 Smart Growth and Compact City Models</a:t>
            </a:r>
            <a:endParaRPr lang="en-US" sz="2000" dirty="0">
              <a:latin typeface="Alexandria"/>
            </a:endParaRPr>
          </a:p>
          <a:p>
            <a:r>
              <a:rPr lang="en-US" sz="2000" dirty="0">
                <a:latin typeface="Alexandria"/>
              </a:rPr>
              <a:t>Compact cities encourage mixed-use, high-density development near public transport. The </a:t>
            </a:r>
            <a:r>
              <a:rPr lang="en-US" sz="2000" b="1" dirty="0">
                <a:latin typeface="Alexandria"/>
              </a:rPr>
              <a:t>Smart Growth</a:t>
            </a:r>
            <a:r>
              <a:rPr lang="en-US" sz="2000" dirty="0">
                <a:latin typeface="Alexandria"/>
              </a:rPr>
              <a:t> model promotes efficient infrastructure, pedestrian-friendly neighborhoods, and community participation.</a:t>
            </a:r>
          </a:p>
          <a:p>
            <a:r>
              <a:rPr lang="en-US" sz="2000" b="1" dirty="0">
                <a:latin typeface="Alexandria"/>
              </a:rPr>
              <a:t>5.3 GIS and Remote Sensing Tools</a:t>
            </a:r>
            <a:endParaRPr lang="en-US" sz="2000" dirty="0">
              <a:latin typeface="Alexandria"/>
            </a:endParaRPr>
          </a:p>
          <a:p>
            <a:r>
              <a:rPr lang="en-US" sz="2000" dirty="0">
                <a:latin typeface="Alexandria"/>
              </a:rPr>
              <a:t>Geographic Information Systems (GIS) are used to monitor urban expansion, environmental degradation, and green cover changes.</a:t>
            </a:r>
          </a:p>
        </p:txBody>
      </p:sp>
      <p:pic>
        <p:nvPicPr>
          <p:cNvPr id="2" name="صورة 1">
            <a:extLst>
              <a:ext uri="{FF2B5EF4-FFF2-40B4-BE49-F238E27FC236}">
                <a16:creationId xmlns:a16="http://schemas.microsoft.com/office/drawing/2014/main" id="{2A558F47-AD0C-A00F-B4F0-18F34F51027F}"/>
              </a:ext>
            </a:extLst>
          </p:cNvPr>
          <p:cNvPicPr>
            <a:picLocks noChangeAspect="1"/>
          </p:cNvPicPr>
          <p:nvPr/>
        </p:nvPicPr>
        <p:blipFill>
          <a:blip r:embed="rId4"/>
          <a:stretch>
            <a:fillRect/>
          </a:stretch>
        </p:blipFill>
        <p:spPr>
          <a:xfrm>
            <a:off x="7739375" y="1995908"/>
            <a:ext cx="2619375" cy="1743075"/>
          </a:xfrm>
          <a:prstGeom prst="rect">
            <a:avLst/>
          </a:prstGeom>
        </p:spPr>
      </p:pic>
    </p:spTree>
    <p:extLst>
      <p:ext uri="{BB962C8B-B14F-4D97-AF65-F5344CB8AC3E}">
        <p14:creationId xmlns:p14="http://schemas.microsoft.com/office/powerpoint/2010/main" val="3187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A2DF0-F625-14CB-00E9-476C84FCD7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6FC304-6838-F084-1CF9-A7F0D98B82D2}"/>
              </a:ext>
            </a:extLst>
          </p:cNvPr>
          <p:cNvSpPr/>
          <p:nvPr/>
        </p:nvSpPr>
        <p:spPr>
          <a:xfrm>
            <a:off x="617280" y="1724268"/>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Travel Time Savings            | 80                             | Faster commuting (15 minutes saved per trip for 200,000 daily | **Type of Benefit**            | **Annual Value (USD)** | **Description**                      |</a:t>
            </a:r>
          </a:p>
          <a:p>
            <a:pPr algn="ctr"/>
            <a:r>
              <a:rPr lang="en-US" dirty="0"/>
              <a:t>| ------------------------------ | ---------------------- | ------------------------------------ |</a:t>
            </a:r>
          </a:p>
          <a:p>
            <a:pPr algn="ctr"/>
            <a:r>
              <a:rPr lang="en-US" dirty="0"/>
              <a:t>| Travel Time Savings            | 150,000                | Farmers reach markets faster         |</a:t>
            </a:r>
          </a:p>
          <a:p>
            <a:pPr algn="ctr"/>
            <a:r>
              <a:rPr lang="en-US" dirty="0"/>
              <a:t>| Vehicle Operating Cost Savings | 120,000                | Less wear on vehicles                |</a:t>
            </a:r>
          </a:p>
          <a:p>
            <a:pPr algn="ctr"/>
            <a:r>
              <a:rPr lang="en-US" dirty="0"/>
              <a:t>| Accident Reduction             | 30,000                 | Smoother and safer road              |</a:t>
            </a:r>
          </a:p>
          <a:p>
            <a:pPr algn="ctr"/>
            <a:r>
              <a:rPr lang="en-US" dirty="0"/>
              <a:t>| Increased Economic Activity    | 100,000                | Easier transport of goods and people |</a:t>
            </a:r>
          </a:p>
          <a:p>
            <a:pPr algn="ctr"/>
            <a:r>
              <a:rPr lang="en-US" dirty="0"/>
              <a:t>| **Total Annual Benefit**       | **400,000**            |                                      |</a:t>
            </a:r>
          </a:p>
          <a:p>
            <a:pPr algn="ctr"/>
            <a:r>
              <a:rPr lang="en-US" dirty="0"/>
              <a:t>users) |</a:t>
            </a:r>
          </a:p>
          <a:p>
            <a:pPr algn="ctr"/>
            <a:r>
              <a:rPr lang="en-US" dirty="0"/>
              <a:t>| Vehicle Operating Cost Savings | 40                             | Fewer private car trips (fuel and maintenance savings)               |</a:t>
            </a:r>
          </a:p>
          <a:p>
            <a:pPr algn="ctr"/>
            <a:r>
              <a:rPr lang="en-US" dirty="0"/>
              <a:t>| Reduced Congestion for Others  | 25                             | Road users benefit from reduced car traffic                          |</a:t>
            </a:r>
          </a:p>
          <a:p>
            <a:pPr algn="ctr"/>
            <a:r>
              <a:rPr lang="en-US" dirty="0"/>
              <a:t>| Accident Reduction             | 10                             | Fewer crashes and fatalities                                         |</a:t>
            </a:r>
          </a:p>
          <a:p>
            <a:pPr algn="ctr"/>
            <a:r>
              <a:rPr lang="en-US" dirty="0"/>
              <a:t>| Environmental Benefits         | 15                             | Lower CO₂ and NOₓ emissions                                          |</a:t>
            </a:r>
          </a:p>
          <a:p>
            <a:pPr algn="ctr"/>
            <a:r>
              <a:rPr lang="en-US" dirty="0"/>
              <a:t>| **Total Annual Benefit**       | **≈ 170 million**              |                                                                      |</a:t>
            </a:r>
          </a:p>
        </p:txBody>
      </p:sp>
      <p:pic>
        <p:nvPicPr>
          <p:cNvPr id="7" name="Graphic 21">
            <a:extLst>
              <a:ext uri="{FF2B5EF4-FFF2-40B4-BE49-F238E27FC236}">
                <a16:creationId xmlns:a16="http://schemas.microsoft.com/office/drawing/2014/main" id="{45FB986E-5084-E683-F6C6-3D7AE6EA7F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0A5F9D4D-9918-0A7C-50CC-06F80C98007B}"/>
              </a:ext>
            </a:extLst>
          </p:cNvPr>
          <p:cNvSpPr txBox="1"/>
          <p:nvPr/>
        </p:nvSpPr>
        <p:spPr>
          <a:xfrm>
            <a:off x="834356" y="1903176"/>
            <a:ext cx="10378568" cy="4199611"/>
          </a:xfrm>
          <a:prstGeom prst="rect">
            <a:avLst/>
          </a:prstGeom>
          <a:noFill/>
        </p:spPr>
        <p:txBody>
          <a:bodyPr wrap="square" rtlCol="0">
            <a:spAutoFit/>
          </a:bodyPr>
          <a:lstStyle/>
          <a:p>
            <a:pPr>
              <a:lnSpc>
                <a:spcPct val="150000"/>
              </a:lnSpc>
            </a:pPr>
            <a:r>
              <a:rPr lang="en-US" sz="2000" dirty="0">
                <a:latin typeface="Alexandria"/>
              </a:rPr>
              <a:t>Cities face dual roles in climate change: as major emitters and as vulnerable areas.</a:t>
            </a:r>
          </a:p>
          <a:p>
            <a:pPr>
              <a:lnSpc>
                <a:spcPct val="150000"/>
              </a:lnSpc>
            </a:pPr>
            <a:r>
              <a:rPr lang="en-US" sz="2000" b="1" dirty="0">
                <a:latin typeface="Alexandria"/>
              </a:rPr>
              <a:t>6.1 Urban Vulnerabilities</a:t>
            </a:r>
            <a:endParaRPr lang="en-US" sz="2000" dirty="0">
              <a:latin typeface="Alexandria"/>
            </a:endParaRPr>
          </a:p>
          <a:p>
            <a:pPr>
              <a:lnSpc>
                <a:spcPct val="150000"/>
              </a:lnSpc>
            </a:pPr>
            <a:r>
              <a:rPr lang="en-US" sz="2000" dirty="0">
                <a:latin typeface="Alexandria"/>
              </a:rPr>
              <a:t>Urban areas are highly exposed to floods, heatwaves, and storms. Poorly planned settlements increase disaster risks.</a:t>
            </a:r>
          </a:p>
          <a:p>
            <a:pPr>
              <a:lnSpc>
                <a:spcPct val="150000"/>
              </a:lnSpc>
            </a:pPr>
            <a:r>
              <a:rPr lang="en-US" sz="2000" b="1" dirty="0">
                <a:latin typeface="Alexandria"/>
              </a:rPr>
              <a:t>6.2 Urban Resilience Planning</a:t>
            </a:r>
            <a:endParaRPr lang="en-US" sz="2000" dirty="0">
              <a:latin typeface="Alexandria"/>
            </a:endParaRPr>
          </a:p>
          <a:p>
            <a:pPr marL="342900" indent="-342900">
              <a:lnSpc>
                <a:spcPct val="150000"/>
              </a:lnSpc>
              <a:buFont typeface="Arial" panose="020B0604020202020204" pitchFamily="34" charset="0"/>
              <a:buChar char="•"/>
            </a:pPr>
            <a:r>
              <a:rPr lang="en-US" sz="2000" dirty="0">
                <a:latin typeface="Alexandria"/>
              </a:rPr>
              <a:t>Resilience means the ability to anticipate, absorb, and recover from shocks. Strategies include:</a:t>
            </a:r>
          </a:p>
          <a:p>
            <a:pPr marL="342900" lvl="0" indent="-342900">
              <a:lnSpc>
                <a:spcPct val="150000"/>
              </a:lnSpc>
              <a:buFont typeface="Arial" panose="020B0604020202020204" pitchFamily="34" charset="0"/>
              <a:buChar char="•"/>
            </a:pPr>
            <a:r>
              <a:rPr lang="en-US" sz="2000" dirty="0">
                <a:latin typeface="Alexandria"/>
              </a:rPr>
              <a:t>Green infrastructure (parks, green roofs)</a:t>
            </a:r>
          </a:p>
          <a:p>
            <a:pPr marL="342900" lvl="0" indent="-342900">
              <a:lnSpc>
                <a:spcPct val="150000"/>
              </a:lnSpc>
              <a:buFont typeface="Arial" panose="020B0604020202020204" pitchFamily="34" charset="0"/>
              <a:buChar char="•"/>
            </a:pPr>
            <a:r>
              <a:rPr lang="en-US" sz="2000" dirty="0">
                <a:latin typeface="Alexandria"/>
              </a:rPr>
              <a:t>Flood control and water retention systems</a:t>
            </a:r>
          </a:p>
          <a:p>
            <a:pPr marL="342900" lvl="0" indent="-342900">
              <a:lnSpc>
                <a:spcPct val="150000"/>
              </a:lnSpc>
              <a:buFont typeface="Arial" panose="020B0604020202020204" pitchFamily="34" charset="0"/>
              <a:buChar char="•"/>
            </a:pPr>
            <a:r>
              <a:rPr lang="en-US" sz="2000" dirty="0">
                <a:latin typeface="Alexandria"/>
              </a:rPr>
              <a:t>Early warning and emergency management</a:t>
            </a:r>
          </a:p>
        </p:txBody>
      </p:sp>
      <p:sp>
        <p:nvSpPr>
          <p:cNvPr id="8" name="مربع نص 7">
            <a:extLst>
              <a:ext uri="{FF2B5EF4-FFF2-40B4-BE49-F238E27FC236}">
                <a16:creationId xmlns:a16="http://schemas.microsoft.com/office/drawing/2014/main" id="{30478EAB-803B-9CCE-9400-4F32033E349D}"/>
              </a:ext>
            </a:extLst>
          </p:cNvPr>
          <p:cNvSpPr txBox="1"/>
          <p:nvPr/>
        </p:nvSpPr>
        <p:spPr>
          <a:xfrm>
            <a:off x="617280" y="1000994"/>
            <a:ext cx="9256703" cy="523220"/>
          </a:xfrm>
          <a:prstGeom prst="rect">
            <a:avLst/>
          </a:prstGeom>
          <a:noFill/>
        </p:spPr>
        <p:txBody>
          <a:bodyPr wrap="square">
            <a:spAutoFit/>
          </a:bodyPr>
          <a:lstStyle/>
          <a:p>
            <a:r>
              <a:rPr lang="en-US" sz="2800" dirty="0">
                <a:latin typeface="Alexandria"/>
              </a:rPr>
              <a:t>6</a:t>
            </a:r>
            <a:r>
              <a:rPr lang="en-US" sz="2800" dirty="0"/>
              <a:t>. Climate Change and Urban Resilience</a:t>
            </a:r>
          </a:p>
        </p:txBody>
      </p:sp>
      <p:pic>
        <p:nvPicPr>
          <p:cNvPr id="2" name="صورة 1">
            <a:extLst>
              <a:ext uri="{FF2B5EF4-FFF2-40B4-BE49-F238E27FC236}">
                <a16:creationId xmlns:a16="http://schemas.microsoft.com/office/drawing/2014/main" id="{3E10B61F-4B3F-9198-9461-3186FA8F43E4}"/>
              </a:ext>
            </a:extLst>
          </p:cNvPr>
          <p:cNvPicPr>
            <a:picLocks noChangeAspect="1"/>
          </p:cNvPicPr>
          <p:nvPr/>
        </p:nvPicPr>
        <p:blipFill>
          <a:blip r:embed="rId3"/>
          <a:stretch>
            <a:fillRect/>
          </a:stretch>
        </p:blipFill>
        <p:spPr>
          <a:xfrm>
            <a:off x="6726100" y="4677876"/>
            <a:ext cx="2952750" cy="1552575"/>
          </a:xfrm>
          <a:prstGeom prst="rect">
            <a:avLst/>
          </a:prstGeom>
        </p:spPr>
      </p:pic>
    </p:spTree>
    <p:extLst>
      <p:ext uri="{BB962C8B-B14F-4D97-AF65-F5344CB8AC3E}">
        <p14:creationId xmlns:p14="http://schemas.microsoft.com/office/powerpoint/2010/main" val="133718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A04D9-E125-C88B-C802-2D2F701F81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0EA8F3-2797-8B2C-6260-DB1E61653372}"/>
              </a:ext>
            </a:extLst>
          </p:cNvPr>
          <p:cNvSpPr/>
          <p:nvPr/>
        </p:nvSpPr>
        <p:spPr>
          <a:xfrm>
            <a:off x="504985" y="1417019"/>
            <a:ext cx="10812720" cy="47586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**Indicator**                     | **Value**         | **Interpretation**                           |</a:t>
            </a:r>
          </a:p>
          <a:p>
            <a:pPr algn="ctr"/>
            <a:r>
              <a:rPr lang="en-US" dirty="0"/>
              <a:t>| --------------------------------- | ----------------- | -------------------------------------------- |</a:t>
            </a:r>
          </a:p>
          <a:p>
            <a:pPr algn="ctr"/>
            <a:r>
              <a:rPr lang="en-US" dirty="0"/>
              <a:t>| **Net Present Value (NPV)**       | + USD 540 million | Project’s discounted benefits exceed costs   |</a:t>
            </a:r>
          </a:p>
          <a:p>
            <a:pPr algn="ctr"/>
            <a:r>
              <a:rPr lang="en-US" dirty="0"/>
              <a:t>| **Benefit–Cost Ratio (BCR)**      | 1.54              | For every $1 invested, $1.54 in benefits     |</a:t>
            </a:r>
          </a:p>
          <a:p>
            <a:pPr algn="ctr"/>
            <a:r>
              <a:rPr lang="en-US" dirty="0"/>
              <a:t>| **Internal Rate of Return (IRR)** | 9.2%              | Economic return exceeds social discount rate |</a:t>
            </a:r>
          </a:p>
        </p:txBody>
      </p:sp>
      <p:pic>
        <p:nvPicPr>
          <p:cNvPr id="7" name="Graphic 21">
            <a:extLst>
              <a:ext uri="{FF2B5EF4-FFF2-40B4-BE49-F238E27FC236}">
                <a16:creationId xmlns:a16="http://schemas.microsoft.com/office/drawing/2014/main" id="{A4B8DAF9-9A44-BF1B-ECFC-854B6E4ACD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47">
            <a:extLst>
              <a:ext uri="{FF2B5EF4-FFF2-40B4-BE49-F238E27FC236}">
                <a16:creationId xmlns:a16="http://schemas.microsoft.com/office/drawing/2014/main" id="{B0075CB7-04D7-E50A-BDD8-B9B8C48AD064}"/>
              </a:ext>
            </a:extLst>
          </p:cNvPr>
          <p:cNvSpPr txBox="1"/>
          <p:nvPr/>
        </p:nvSpPr>
        <p:spPr>
          <a:xfrm>
            <a:off x="617279" y="1559036"/>
            <a:ext cx="10595363" cy="1938992"/>
          </a:xfrm>
          <a:prstGeom prst="rect">
            <a:avLst/>
          </a:prstGeom>
          <a:noFill/>
        </p:spPr>
        <p:txBody>
          <a:bodyPr wrap="square" rtlCol="0">
            <a:spAutoFit/>
          </a:bodyPr>
          <a:lstStyle/>
          <a:p>
            <a:r>
              <a:rPr lang="en-US" sz="2000" b="1" dirty="0">
                <a:latin typeface="Alexandria"/>
              </a:rPr>
              <a:t>6.3 Case Study: Jeddah, Saudi Arabia</a:t>
            </a:r>
            <a:endParaRPr lang="en-US" sz="2000" dirty="0">
              <a:latin typeface="Alexandria"/>
            </a:endParaRPr>
          </a:p>
          <a:p>
            <a:r>
              <a:rPr lang="en-US" sz="2000" dirty="0">
                <a:latin typeface="Alexandria"/>
              </a:rPr>
              <a:t>Jeddah has experienced recurrent flash floods.</a:t>
            </a:r>
          </a:p>
          <a:p>
            <a:r>
              <a:rPr lang="en-US" sz="2000" dirty="0">
                <a:latin typeface="Alexandria"/>
              </a:rPr>
              <a:t> The municipality implemented </a:t>
            </a:r>
            <a:r>
              <a:rPr lang="en-US" sz="2000" b="1" dirty="0">
                <a:latin typeface="Alexandria"/>
              </a:rPr>
              <a:t>stormwater drainage systems</a:t>
            </a:r>
            <a:r>
              <a:rPr lang="en-US" sz="2000" dirty="0">
                <a:latin typeface="Alexandria"/>
              </a:rPr>
              <a:t>, </a:t>
            </a:r>
            <a:r>
              <a:rPr lang="en-US" sz="2000" b="1" dirty="0">
                <a:latin typeface="Alexandria"/>
              </a:rPr>
              <a:t>green corridors</a:t>
            </a:r>
            <a:r>
              <a:rPr lang="en-US" sz="2000" dirty="0">
                <a:latin typeface="Alexandria"/>
              </a:rPr>
              <a:t>, and </a:t>
            </a:r>
            <a:r>
              <a:rPr lang="en-US" sz="2000" b="1" dirty="0">
                <a:latin typeface="Alexandria"/>
              </a:rPr>
              <a:t>flood retention basins</a:t>
            </a:r>
            <a:r>
              <a:rPr lang="en-US" sz="2000" dirty="0">
                <a:latin typeface="Alexandria"/>
              </a:rPr>
              <a:t> to enhance resilience and environmental quality.</a:t>
            </a:r>
          </a:p>
          <a:p>
            <a:r>
              <a:rPr lang="en-US" sz="2000" dirty="0"/>
              <a:t>In response, the government has invested in </a:t>
            </a:r>
            <a:r>
              <a:rPr lang="en-US" sz="2000" b="1" dirty="0"/>
              <a:t>flood control projects</a:t>
            </a:r>
            <a:r>
              <a:rPr lang="en-US" sz="2000" dirty="0"/>
              <a:t>, including new drainage tunnels, retention basins, and early warning systems.</a:t>
            </a:r>
            <a:endParaRPr lang="en-US" sz="2000" dirty="0">
              <a:latin typeface="Alexandria"/>
            </a:endParaRPr>
          </a:p>
        </p:txBody>
      </p:sp>
      <p:sp>
        <p:nvSpPr>
          <p:cNvPr id="2" name="مربع نص 1">
            <a:extLst>
              <a:ext uri="{FF2B5EF4-FFF2-40B4-BE49-F238E27FC236}">
                <a16:creationId xmlns:a16="http://schemas.microsoft.com/office/drawing/2014/main" id="{DD562D99-BB85-7B50-C80E-8560AB45C71A}"/>
              </a:ext>
            </a:extLst>
          </p:cNvPr>
          <p:cNvSpPr txBox="1"/>
          <p:nvPr/>
        </p:nvSpPr>
        <p:spPr>
          <a:xfrm>
            <a:off x="504985" y="822791"/>
            <a:ext cx="9256703" cy="523220"/>
          </a:xfrm>
          <a:prstGeom prst="rect">
            <a:avLst/>
          </a:prstGeom>
          <a:noFill/>
        </p:spPr>
        <p:txBody>
          <a:bodyPr wrap="square">
            <a:spAutoFit/>
          </a:bodyPr>
          <a:lstStyle/>
          <a:p>
            <a:r>
              <a:rPr lang="en-US" sz="2800" dirty="0">
                <a:latin typeface="Alexandria"/>
              </a:rPr>
              <a:t>6</a:t>
            </a:r>
            <a:r>
              <a:rPr lang="en-US" sz="2800" dirty="0"/>
              <a:t>. Climate Change and Urban Resilience</a:t>
            </a:r>
          </a:p>
        </p:txBody>
      </p:sp>
      <p:pic>
        <p:nvPicPr>
          <p:cNvPr id="4" name="صورة 3">
            <a:extLst>
              <a:ext uri="{FF2B5EF4-FFF2-40B4-BE49-F238E27FC236}">
                <a16:creationId xmlns:a16="http://schemas.microsoft.com/office/drawing/2014/main" id="{7EAE36EB-B270-2ADC-BDF2-FB220BCDB0C9}"/>
              </a:ext>
            </a:extLst>
          </p:cNvPr>
          <p:cNvPicPr>
            <a:picLocks noChangeAspect="1"/>
          </p:cNvPicPr>
          <p:nvPr/>
        </p:nvPicPr>
        <p:blipFill>
          <a:blip r:embed="rId3"/>
          <a:stretch>
            <a:fillRect/>
          </a:stretch>
        </p:blipFill>
        <p:spPr>
          <a:xfrm>
            <a:off x="3582649" y="3640045"/>
            <a:ext cx="4097457" cy="2302250"/>
          </a:xfrm>
          <a:prstGeom prst="rect">
            <a:avLst/>
          </a:prstGeom>
        </p:spPr>
      </p:pic>
    </p:spTree>
    <p:extLst>
      <p:ext uri="{BB962C8B-B14F-4D97-AF65-F5344CB8AC3E}">
        <p14:creationId xmlns:p14="http://schemas.microsoft.com/office/powerpoint/2010/main" val="845369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6ABBB-3938-65F6-86AC-5666499D8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B870BB-285A-209B-61AF-293C9E1B49E8}"/>
              </a:ext>
            </a:extLst>
          </p:cNvPr>
          <p:cNvSpPr/>
          <p:nvPr/>
        </p:nvSpPr>
        <p:spPr>
          <a:xfrm>
            <a:off x="673836"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2AF35E2-D09A-2F6D-47D5-BA57F0878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4291A44D-8067-7C06-6E89-23E3BA94DBD1}"/>
              </a:ext>
            </a:extLst>
          </p:cNvPr>
          <p:cNvSpPr txBox="1"/>
          <p:nvPr/>
        </p:nvSpPr>
        <p:spPr>
          <a:xfrm>
            <a:off x="705444" y="1692269"/>
            <a:ext cx="7554136" cy="4093428"/>
          </a:xfrm>
          <a:prstGeom prst="rect">
            <a:avLst/>
          </a:prstGeom>
          <a:solidFill>
            <a:schemeClr val="bg1"/>
          </a:solidFill>
        </p:spPr>
        <p:txBody>
          <a:bodyPr wrap="square" rtlCol="0">
            <a:spAutoFit/>
          </a:bodyPr>
          <a:lstStyle/>
          <a:p>
            <a:r>
              <a:rPr lang="en-US" sz="2000" b="1" dirty="0">
                <a:latin typeface="Alexandria"/>
              </a:rPr>
              <a:t>7.1 Green Buildings</a:t>
            </a:r>
            <a:endParaRPr lang="en-US" sz="2000" dirty="0">
              <a:latin typeface="Alexandria"/>
            </a:endParaRPr>
          </a:p>
          <a:p>
            <a:r>
              <a:rPr lang="en-US" sz="2000" dirty="0">
                <a:latin typeface="Alexandria"/>
              </a:rPr>
              <a:t>Green building standards such as </a:t>
            </a:r>
            <a:r>
              <a:rPr lang="en-US" sz="2000" b="1" dirty="0">
                <a:latin typeface="Alexandria"/>
              </a:rPr>
              <a:t>LEED</a:t>
            </a:r>
            <a:r>
              <a:rPr lang="en-US" sz="2000" dirty="0">
                <a:latin typeface="Alexandria"/>
              </a:rPr>
              <a:t>, </a:t>
            </a:r>
            <a:r>
              <a:rPr lang="en-US" sz="2000" b="1" dirty="0">
                <a:latin typeface="Alexandria"/>
              </a:rPr>
              <a:t>BREEAM</a:t>
            </a:r>
            <a:r>
              <a:rPr lang="en-US" sz="2000" dirty="0">
                <a:latin typeface="Alexandria"/>
              </a:rPr>
              <a:t>, and </a:t>
            </a:r>
            <a:r>
              <a:rPr lang="en-US" sz="2000" b="1" dirty="0" err="1">
                <a:latin typeface="Alexandria"/>
              </a:rPr>
              <a:t>Estidama</a:t>
            </a:r>
            <a:r>
              <a:rPr lang="en-US" sz="2000" dirty="0">
                <a:latin typeface="Alexandria"/>
              </a:rPr>
              <a:t> guide sustainable construction. Features include energy-efficient materials, solar systems, and natural lighting.</a:t>
            </a:r>
          </a:p>
          <a:p>
            <a:r>
              <a:rPr lang="en-US" sz="2000" b="1" dirty="0">
                <a:latin typeface="Alexandria"/>
              </a:rPr>
              <a:t>🌿 Green Building Standards: LEED (Leadership in Energy and Environmental Design)</a:t>
            </a:r>
          </a:p>
          <a:p>
            <a:r>
              <a:rPr lang="en-US" sz="2000" b="1" dirty="0">
                <a:latin typeface="Alexandria"/>
              </a:rPr>
              <a:t>Developed by:</a:t>
            </a:r>
            <a:br>
              <a:rPr lang="en-US" sz="2000" dirty="0">
                <a:latin typeface="Alexandria"/>
              </a:rPr>
            </a:br>
            <a:r>
              <a:rPr lang="en-US" sz="2000" dirty="0">
                <a:latin typeface="Alexandria"/>
              </a:rPr>
              <a:t>U.S. Green Building Council (USGBC) — first launched in </a:t>
            </a:r>
            <a:r>
              <a:rPr lang="en-US" sz="2000" b="1" dirty="0">
                <a:latin typeface="Alexandria"/>
              </a:rPr>
              <a:t>1998</a:t>
            </a:r>
            <a:r>
              <a:rPr lang="en-US" sz="2000" dirty="0">
                <a:latin typeface="Alexandria"/>
              </a:rPr>
              <a:t>.</a:t>
            </a:r>
          </a:p>
          <a:p>
            <a:r>
              <a:rPr lang="en-US" sz="2000" b="1" dirty="0">
                <a:latin typeface="Alexandria"/>
              </a:rPr>
              <a:t>Purpose:</a:t>
            </a:r>
            <a:br>
              <a:rPr lang="en-US" sz="2000" dirty="0">
                <a:latin typeface="Alexandria"/>
              </a:rPr>
            </a:br>
            <a:r>
              <a:rPr lang="en-US" sz="2000" dirty="0">
                <a:latin typeface="Alexandria"/>
              </a:rPr>
              <a:t>LEED provides a </a:t>
            </a:r>
            <a:r>
              <a:rPr lang="en-US" sz="2000" b="1" dirty="0">
                <a:latin typeface="Alexandria"/>
              </a:rPr>
              <a:t>global framework</a:t>
            </a:r>
            <a:r>
              <a:rPr lang="en-US" sz="2000" dirty="0">
                <a:latin typeface="Alexandria"/>
              </a:rPr>
              <a:t> for designing, constructing, operating, and certifying </a:t>
            </a:r>
            <a:r>
              <a:rPr lang="en-US" sz="2000" b="1" dirty="0">
                <a:latin typeface="Alexandria"/>
              </a:rPr>
              <a:t>green and sustainable buildings</a:t>
            </a:r>
            <a:r>
              <a:rPr lang="en-US" sz="2000" dirty="0">
                <a:latin typeface="Alexandria"/>
              </a:rPr>
              <a:t>. It helps reduce energy use, water consumption, and carbon emissions while improving occupant well-being.</a:t>
            </a:r>
          </a:p>
        </p:txBody>
      </p:sp>
      <p:sp>
        <p:nvSpPr>
          <p:cNvPr id="2" name="مربع نص 1">
            <a:extLst>
              <a:ext uri="{FF2B5EF4-FFF2-40B4-BE49-F238E27FC236}">
                <a16:creationId xmlns:a16="http://schemas.microsoft.com/office/drawing/2014/main" id="{E725C3ED-9AE3-1039-F6D9-75D07D009C5F}"/>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pic>
        <p:nvPicPr>
          <p:cNvPr id="5" name="صورة 4">
            <a:extLst>
              <a:ext uri="{FF2B5EF4-FFF2-40B4-BE49-F238E27FC236}">
                <a16:creationId xmlns:a16="http://schemas.microsoft.com/office/drawing/2014/main" id="{A811E912-CAF7-DBE9-EE1D-4E598310B75C}"/>
              </a:ext>
            </a:extLst>
          </p:cNvPr>
          <p:cNvPicPr>
            <a:picLocks noChangeAspect="1"/>
          </p:cNvPicPr>
          <p:nvPr/>
        </p:nvPicPr>
        <p:blipFill>
          <a:blip r:embed="rId3"/>
          <a:stretch>
            <a:fillRect/>
          </a:stretch>
        </p:blipFill>
        <p:spPr>
          <a:xfrm>
            <a:off x="8121512" y="2391478"/>
            <a:ext cx="3114675" cy="2695009"/>
          </a:xfrm>
          <a:prstGeom prst="rect">
            <a:avLst/>
          </a:prstGeom>
        </p:spPr>
      </p:pic>
    </p:spTree>
    <p:extLst>
      <p:ext uri="{BB962C8B-B14F-4D97-AF65-F5344CB8AC3E}">
        <p14:creationId xmlns:p14="http://schemas.microsoft.com/office/powerpoint/2010/main" val="2825676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8FBF1-1544-5FED-F6C9-11F834205F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5272DB-C7FE-6E7A-6956-39E214F1AB58}"/>
              </a:ext>
            </a:extLst>
          </p:cNvPr>
          <p:cNvSpPr/>
          <p:nvPr/>
        </p:nvSpPr>
        <p:spPr>
          <a:xfrm>
            <a:off x="617280" y="1422060"/>
            <a:ext cx="10812720" cy="4767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lexandria"/>
              </a:rPr>
              <a:t>| Benefit              | Result                                                                 |</a:t>
            </a:r>
          </a:p>
          <a:p>
            <a:pPr algn="ctr"/>
            <a:r>
              <a:rPr lang="en-US" sz="2000" dirty="0">
                <a:latin typeface="Alexandria"/>
              </a:rPr>
              <a:t>| -------------------- | ---------------------------------------------------------------------- |</a:t>
            </a:r>
          </a:p>
          <a:p>
            <a:pPr algn="ctr"/>
            <a:r>
              <a:rPr lang="en-US" sz="2000" dirty="0">
                <a:latin typeface="Alexandria"/>
              </a:rPr>
              <a:t>| **Economic**         | Real estate profits financed most of the metro line construction costs |</a:t>
            </a:r>
          </a:p>
          <a:p>
            <a:pPr algn="ctr"/>
            <a:r>
              <a:rPr lang="en-US" sz="2000" dirty="0">
                <a:latin typeface="Alexandria"/>
              </a:rPr>
              <a:t>| **Social**           | Easy access to housing, work, and shopping within one area             |</a:t>
            </a:r>
          </a:p>
          <a:p>
            <a:pPr algn="ctr"/>
            <a:r>
              <a:rPr lang="en-US" sz="2000" dirty="0">
                <a:latin typeface="Alexandria"/>
              </a:rPr>
              <a:t>| **Environmental**    | Low car use (under 10% ownership), reduced emissions and congestion    |</a:t>
            </a:r>
          </a:p>
          <a:p>
            <a:pPr algn="ctr"/>
            <a:r>
              <a:rPr lang="en-US" sz="2000" dirty="0">
                <a:latin typeface="Alexandria"/>
              </a:rPr>
              <a:t>| **Urban Efficiency** | 48% of all daily trips made by MTR; compact, walkable urban form       |</a:t>
            </a:r>
          </a:p>
        </p:txBody>
      </p:sp>
      <p:pic>
        <p:nvPicPr>
          <p:cNvPr id="7" name="Graphic 21">
            <a:extLst>
              <a:ext uri="{FF2B5EF4-FFF2-40B4-BE49-F238E27FC236}">
                <a16:creationId xmlns:a16="http://schemas.microsoft.com/office/drawing/2014/main" id="{D966EB9E-A895-4738-754C-6C72C29F03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532428B7-5C18-EEF3-F5FA-9294F51DCFA8}"/>
              </a:ext>
            </a:extLst>
          </p:cNvPr>
          <p:cNvSpPr txBox="1"/>
          <p:nvPr/>
        </p:nvSpPr>
        <p:spPr>
          <a:xfrm>
            <a:off x="762000" y="1630714"/>
            <a:ext cx="5653790" cy="1323439"/>
          </a:xfrm>
          <a:prstGeom prst="rect">
            <a:avLst/>
          </a:prstGeom>
          <a:solidFill>
            <a:schemeClr val="bg1"/>
          </a:solidFill>
        </p:spPr>
        <p:txBody>
          <a:bodyPr wrap="square" rtlCol="0">
            <a:spAutoFit/>
          </a:bodyPr>
          <a:lstStyle/>
          <a:p>
            <a:r>
              <a:rPr lang="en-US" sz="2000" b="1" dirty="0"/>
              <a:t>1. LEED Certification Levels</a:t>
            </a:r>
          </a:p>
          <a:p>
            <a:r>
              <a:rPr lang="en-US" sz="2000" dirty="0"/>
              <a:t>Projects earn points based on performance across categories.</a:t>
            </a:r>
            <a:br>
              <a:rPr lang="en-US" sz="2000" dirty="0"/>
            </a:br>
            <a:r>
              <a:rPr lang="en-US" sz="2000" dirty="0"/>
              <a:t>The total points determine the certification level:</a:t>
            </a:r>
          </a:p>
        </p:txBody>
      </p:sp>
      <p:graphicFrame>
        <p:nvGraphicFramePr>
          <p:cNvPr id="2" name="جدول 1">
            <a:extLst>
              <a:ext uri="{FF2B5EF4-FFF2-40B4-BE49-F238E27FC236}">
                <a16:creationId xmlns:a16="http://schemas.microsoft.com/office/drawing/2014/main" id="{A97704BE-F817-A525-EDD4-19B584FAE6BA}"/>
              </a:ext>
            </a:extLst>
          </p:cNvPr>
          <p:cNvGraphicFramePr>
            <a:graphicFrameLocks noGrp="1"/>
          </p:cNvGraphicFramePr>
          <p:nvPr>
            <p:extLst>
              <p:ext uri="{D42A27DB-BD31-4B8C-83A1-F6EECF244321}">
                <p14:modId xmlns:p14="http://schemas.microsoft.com/office/powerpoint/2010/main" val="528789420"/>
              </p:ext>
            </p:extLst>
          </p:nvPr>
        </p:nvGraphicFramePr>
        <p:xfrm>
          <a:off x="762000" y="3187678"/>
          <a:ext cx="4919272" cy="2286000"/>
        </p:xfrm>
        <a:graphic>
          <a:graphicData uri="http://schemas.openxmlformats.org/drawingml/2006/table">
            <a:tbl>
              <a:tblPr/>
              <a:tblGrid>
                <a:gridCol w="2459636">
                  <a:extLst>
                    <a:ext uri="{9D8B030D-6E8A-4147-A177-3AD203B41FA5}">
                      <a16:colId xmlns:a16="http://schemas.microsoft.com/office/drawing/2014/main" val="269312340"/>
                    </a:ext>
                  </a:extLst>
                </a:gridCol>
                <a:gridCol w="2459636">
                  <a:extLst>
                    <a:ext uri="{9D8B030D-6E8A-4147-A177-3AD203B41FA5}">
                      <a16:colId xmlns:a16="http://schemas.microsoft.com/office/drawing/2014/main" val="3181082481"/>
                    </a:ext>
                  </a:extLst>
                </a:gridCol>
              </a:tblGrid>
              <a:tr h="0">
                <a:tc>
                  <a:txBody>
                    <a:bodyPr/>
                    <a:lstStyle/>
                    <a:p>
                      <a:pPr>
                        <a:buNone/>
                      </a:pPr>
                      <a:r>
                        <a:rPr lang="en-US" sz="2000" b="1">
                          <a:latin typeface="Alexandria"/>
                        </a:rPr>
                        <a:t>Certification Level</a:t>
                      </a:r>
                      <a:endParaRPr lang="en-US" sz="2000">
                        <a:latin typeface="Alexandria"/>
                      </a:endParaRPr>
                    </a:p>
                  </a:txBody>
                  <a:tcPr anchor="ctr">
                    <a:lnL>
                      <a:noFill/>
                    </a:lnL>
                    <a:lnR>
                      <a:noFill/>
                    </a:lnR>
                    <a:lnT>
                      <a:noFill/>
                    </a:lnT>
                    <a:lnB>
                      <a:noFill/>
                    </a:lnB>
                    <a:noFill/>
                  </a:tcPr>
                </a:tc>
                <a:tc>
                  <a:txBody>
                    <a:bodyPr/>
                    <a:lstStyle/>
                    <a:p>
                      <a:pPr>
                        <a:buNone/>
                      </a:pPr>
                      <a:r>
                        <a:rPr lang="en-US" sz="2000" b="1">
                          <a:latin typeface="Alexandria"/>
                        </a:rPr>
                        <a:t>Points Range (out of 110)</a:t>
                      </a:r>
                      <a:endParaRPr lang="en-US" sz="2000">
                        <a:latin typeface="Alexandria"/>
                      </a:endParaRPr>
                    </a:p>
                  </a:txBody>
                  <a:tcPr anchor="ctr">
                    <a:lnL>
                      <a:noFill/>
                    </a:lnL>
                    <a:lnR>
                      <a:noFill/>
                    </a:lnR>
                    <a:lnT>
                      <a:noFill/>
                    </a:lnT>
                    <a:lnB>
                      <a:noFill/>
                    </a:lnB>
                    <a:noFill/>
                  </a:tcPr>
                </a:tc>
                <a:extLst>
                  <a:ext uri="{0D108BD9-81ED-4DB2-BD59-A6C34878D82A}">
                    <a16:rowId xmlns:a16="http://schemas.microsoft.com/office/drawing/2014/main" val="2462723909"/>
                  </a:ext>
                </a:extLst>
              </a:tr>
              <a:tr h="0">
                <a:tc>
                  <a:txBody>
                    <a:bodyPr/>
                    <a:lstStyle/>
                    <a:p>
                      <a:pPr>
                        <a:buNone/>
                      </a:pPr>
                      <a:r>
                        <a:rPr lang="en-US" sz="2000" b="1">
                          <a:latin typeface="Alexandria"/>
                        </a:rPr>
                        <a:t>Certified</a:t>
                      </a:r>
                      <a:endParaRPr lang="en-US" sz="2000">
                        <a:latin typeface="Alexandria"/>
                      </a:endParaRPr>
                    </a:p>
                  </a:txBody>
                  <a:tcPr anchor="ctr">
                    <a:lnL>
                      <a:noFill/>
                    </a:lnL>
                    <a:lnR>
                      <a:noFill/>
                    </a:lnR>
                    <a:lnT>
                      <a:noFill/>
                    </a:lnT>
                    <a:lnB>
                      <a:noFill/>
                    </a:lnB>
                    <a:noFill/>
                  </a:tcPr>
                </a:tc>
                <a:tc>
                  <a:txBody>
                    <a:bodyPr/>
                    <a:lstStyle/>
                    <a:p>
                      <a:pPr>
                        <a:buNone/>
                      </a:pPr>
                      <a:r>
                        <a:rPr lang="en-US" sz="2000" dirty="0">
                          <a:latin typeface="Alexandria"/>
                        </a:rPr>
                        <a:t>40–49 points</a:t>
                      </a:r>
                    </a:p>
                  </a:txBody>
                  <a:tcPr anchor="ctr">
                    <a:lnL>
                      <a:noFill/>
                    </a:lnL>
                    <a:lnR>
                      <a:noFill/>
                    </a:lnR>
                    <a:lnT>
                      <a:noFill/>
                    </a:lnT>
                    <a:lnB>
                      <a:noFill/>
                    </a:lnB>
                    <a:noFill/>
                  </a:tcPr>
                </a:tc>
                <a:extLst>
                  <a:ext uri="{0D108BD9-81ED-4DB2-BD59-A6C34878D82A}">
                    <a16:rowId xmlns:a16="http://schemas.microsoft.com/office/drawing/2014/main" val="4201173688"/>
                  </a:ext>
                </a:extLst>
              </a:tr>
              <a:tr h="0">
                <a:tc>
                  <a:txBody>
                    <a:bodyPr/>
                    <a:lstStyle/>
                    <a:p>
                      <a:pPr>
                        <a:buNone/>
                      </a:pPr>
                      <a:r>
                        <a:rPr lang="en-US" sz="2000" b="1">
                          <a:latin typeface="Alexandria"/>
                        </a:rPr>
                        <a:t>Silver</a:t>
                      </a:r>
                      <a:endParaRPr lang="en-US" sz="2000">
                        <a:latin typeface="Alexandria"/>
                      </a:endParaRPr>
                    </a:p>
                  </a:txBody>
                  <a:tcPr anchor="ctr">
                    <a:lnL>
                      <a:noFill/>
                    </a:lnL>
                    <a:lnR>
                      <a:noFill/>
                    </a:lnR>
                    <a:lnT>
                      <a:noFill/>
                    </a:lnT>
                    <a:lnB>
                      <a:noFill/>
                    </a:lnB>
                    <a:noFill/>
                  </a:tcPr>
                </a:tc>
                <a:tc>
                  <a:txBody>
                    <a:bodyPr/>
                    <a:lstStyle/>
                    <a:p>
                      <a:pPr>
                        <a:buNone/>
                      </a:pPr>
                      <a:r>
                        <a:rPr lang="en-US" sz="2000" dirty="0">
                          <a:latin typeface="Alexandria"/>
                        </a:rPr>
                        <a:t>50–59 points</a:t>
                      </a:r>
                    </a:p>
                  </a:txBody>
                  <a:tcPr anchor="ctr">
                    <a:lnL>
                      <a:noFill/>
                    </a:lnL>
                    <a:lnR>
                      <a:noFill/>
                    </a:lnR>
                    <a:lnT>
                      <a:noFill/>
                    </a:lnT>
                    <a:lnB>
                      <a:noFill/>
                    </a:lnB>
                    <a:noFill/>
                  </a:tcPr>
                </a:tc>
                <a:extLst>
                  <a:ext uri="{0D108BD9-81ED-4DB2-BD59-A6C34878D82A}">
                    <a16:rowId xmlns:a16="http://schemas.microsoft.com/office/drawing/2014/main" val="4081194921"/>
                  </a:ext>
                </a:extLst>
              </a:tr>
              <a:tr h="0">
                <a:tc>
                  <a:txBody>
                    <a:bodyPr/>
                    <a:lstStyle/>
                    <a:p>
                      <a:pPr>
                        <a:buNone/>
                      </a:pPr>
                      <a:r>
                        <a:rPr lang="en-US" sz="2000" b="1">
                          <a:latin typeface="Alexandria"/>
                        </a:rPr>
                        <a:t>Gold</a:t>
                      </a:r>
                      <a:endParaRPr lang="en-US" sz="2000">
                        <a:latin typeface="Alexandria"/>
                      </a:endParaRPr>
                    </a:p>
                  </a:txBody>
                  <a:tcPr anchor="ctr">
                    <a:lnL>
                      <a:noFill/>
                    </a:lnL>
                    <a:lnR>
                      <a:noFill/>
                    </a:lnR>
                    <a:lnT>
                      <a:noFill/>
                    </a:lnT>
                    <a:lnB>
                      <a:noFill/>
                    </a:lnB>
                    <a:noFill/>
                  </a:tcPr>
                </a:tc>
                <a:tc>
                  <a:txBody>
                    <a:bodyPr/>
                    <a:lstStyle/>
                    <a:p>
                      <a:pPr>
                        <a:buNone/>
                      </a:pPr>
                      <a:r>
                        <a:rPr lang="en-US" sz="2000">
                          <a:latin typeface="Alexandria"/>
                        </a:rPr>
                        <a:t>60–79 points</a:t>
                      </a:r>
                    </a:p>
                  </a:txBody>
                  <a:tcPr anchor="ctr">
                    <a:lnL>
                      <a:noFill/>
                    </a:lnL>
                    <a:lnR>
                      <a:noFill/>
                    </a:lnR>
                    <a:lnT>
                      <a:noFill/>
                    </a:lnT>
                    <a:lnB>
                      <a:noFill/>
                    </a:lnB>
                    <a:noFill/>
                  </a:tcPr>
                </a:tc>
                <a:extLst>
                  <a:ext uri="{0D108BD9-81ED-4DB2-BD59-A6C34878D82A}">
                    <a16:rowId xmlns:a16="http://schemas.microsoft.com/office/drawing/2014/main" val="2085915861"/>
                  </a:ext>
                </a:extLst>
              </a:tr>
              <a:tr h="0">
                <a:tc>
                  <a:txBody>
                    <a:bodyPr/>
                    <a:lstStyle/>
                    <a:p>
                      <a:pPr>
                        <a:buNone/>
                      </a:pPr>
                      <a:r>
                        <a:rPr lang="en-US" sz="2000" b="1">
                          <a:latin typeface="Alexandria"/>
                        </a:rPr>
                        <a:t>Platinum</a:t>
                      </a:r>
                      <a:endParaRPr lang="en-US" sz="2000">
                        <a:latin typeface="Alexandria"/>
                      </a:endParaRPr>
                    </a:p>
                  </a:txBody>
                  <a:tcPr anchor="ctr">
                    <a:lnL>
                      <a:noFill/>
                    </a:lnL>
                    <a:lnR>
                      <a:noFill/>
                    </a:lnR>
                    <a:lnT>
                      <a:noFill/>
                    </a:lnT>
                    <a:lnB>
                      <a:noFill/>
                    </a:lnB>
                    <a:noFill/>
                  </a:tcPr>
                </a:tc>
                <a:tc>
                  <a:txBody>
                    <a:bodyPr/>
                    <a:lstStyle/>
                    <a:p>
                      <a:pPr>
                        <a:buNone/>
                      </a:pPr>
                      <a:r>
                        <a:rPr lang="en-US" sz="2000" dirty="0">
                          <a:latin typeface="Alexandria"/>
                        </a:rPr>
                        <a:t>80+ points</a:t>
                      </a:r>
                    </a:p>
                  </a:txBody>
                  <a:tcPr anchor="ctr">
                    <a:lnL>
                      <a:noFill/>
                    </a:lnL>
                    <a:lnR>
                      <a:noFill/>
                    </a:lnR>
                    <a:lnT>
                      <a:noFill/>
                    </a:lnT>
                    <a:lnB>
                      <a:noFill/>
                    </a:lnB>
                    <a:noFill/>
                  </a:tcPr>
                </a:tc>
                <a:extLst>
                  <a:ext uri="{0D108BD9-81ED-4DB2-BD59-A6C34878D82A}">
                    <a16:rowId xmlns:a16="http://schemas.microsoft.com/office/drawing/2014/main" val="1818469755"/>
                  </a:ext>
                </a:extLst>
              </a:tr>
            </a:tbl>
          </a:graphicData>
        </a:graphic>
      </p:graphicFrame>
      <p:sp>
        <p:nvSpPr>
          <p:cNvPr id="5" name="مربع نص 4">
            <a:extLst>
              <a:ext uri="{FF2B5EF4-FFF2-40B4-BE49-F238E27FC236}">
                <a16:creationId xmlns:a16="http://schemas.microsoft.com/office/drawing/2014/main" id="{9B11C908-C745-26AE-1C2D-720376C71CE0}"/>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pic>
        <p:nvPicPr>
          <p:cNvPr id="8" name="صورة 7">
            <a:extLst>
              <a:ext uri="{FF2B5EF4-FFF2-40B4-BE49-F238E27FC236}">
                <a16:creationId xmlns:a16="http://schemas.microsoft.com/office/drawing/2014/main" id="{B63807E6-236F-04DE-A6A0-AD85A9BB2629}"/>
              </a:ext>
            </a:extLst>
          </p:cNvPr>
          <p:cNvPicPr>
            <a:picLocks noChangeAspect="1"/>
          </p:cNvPicPr>
          <p:nvPr/>
        </p:nvPicPr>
        <p:blipFill>
          <a:blip r:embed="rId3"/>
          <a:stretch>
            <a:fillRect/>
          </a:stretch>
        </p:blipFill>
        <p:spPr>
          <a:xfrm>
            <a:off x="6019800" y="1630714"/>
            <a:ext cx="5190956" cy="4076489"/>
          </a:xfrm>
          <a:prstGeom prst="rect">
            <a:avLst/>
          </a:prstGeom>
        </p:spPr>
      </p:pic>
    </p:spTree>
    <p:extLst>
      <p:ext uri="{BB962C8B-B14F-4D97-AF65-F5344CB8AC3E}">
        <p14:creationId xmlns:p14="http://schemas.microsoft.com/office/powerpoint/2010/main" val="919267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E9F497-886E-0E17-BB5F-574F3D9D82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73317F-A4FA-8B2A-F4D0-4763469A4E73}"/>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pic>
        <p:nvPicPr>
          <p:cNvPr id="7" name="Graphic 21">
            <a:extLst>
              <a:ext uri="{FF2B5EF4-FFF2-40B4-BE49-F238E27FC236}">
                <a16:creationId xmlns:a16="http://schemas.microsoft.com/office/drawing/2014/main" id="{CC47B424-B75A-D6A9-FFFD-F0DCB3B54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6B3D5A8-FEDF-5EE3-9F43-C7140CECF2BE}"/>
              </a:ext>
            </a:extLst>
          </p:cNvPr>
          <p:cNvSpPr txBox="1"/>
          <p:nvPr/>
        </p:nvSpPr>
        <p:spPr>
          <a:xfrm>
            <a:off x="756044" y="1478326"/>
            <a:ext cx="10045908" cy="400110"/>
          </a:xfrm>
          <a:prstGeom prst="rect">
            <a:avLst/>
          </a:prstGeom>
          <a:solidFill>
            <a:schemeClr val="bg1"/>
          </a:solidFill>
        </p:spPr>
        <p:txBody>
          <a:bodyPr wrap="square" rtlCol="0">
            <a:spAutoFit/>
          </a:bodyPr>
          <a:lstStyle/>
          <a:p>
            <a:r>
              <a:rPr lang="en-US" sz="2000" b="1" dirty="0">
                <a:latin typeface="Alexandria"/>
              </a:rPr>
              <a:t>2. Main LEED Categories</a:t>
            </a:r>
          </a:p>
        </p:txBody>
      </p:sp>
      <p:graphicFrame>
        <p:nvGraphicFramePr>
          <p:cNvPr id="2" name="جدول 1">
            <a:extLst>
              <a:ext uri="{FF2B5EF4-FFF2-40B4-BE49-F238E27FC236}">
                <a16:creationId xmlns:a16="http://schemas.microsoft.com/office/drawing/2014/main" id="{96A95173-2072-7BDB-4C72-C59EC9A0D948}"/>
              </a:ext>
            </a:extLst>
          </p:cNvPr>
          <p:cNvGraphicFramePr>
            <a:graphicFrameLocks noGrp="1"/>
          </p:cNvGraphicFramePr>
          <p:nvPr>
            <p:extLst>
              <p:ext uri="{D42A27DB-BD31-4B8C-83A1-F6EECF244321}">
                <p14:modId xmlns:p14="http://schemas.microsoft.com/office/powerpoint/2010/main" val="2342232047"/>
              </p:ext>
            </p:extLst>
          </p:nvPr>
        </p:nvGraphicFramePr>
        <p:xfrm>
          <a:off x="762000" y="1858443"/>
          <a:ext cx="10450643" cy="4351338"/>
        </p:xfrm>
        <a:graphic>
          <a:graphicData uri="http://schemas.openxmlformats.org/drawingml/2006/table">
            <a:tbl>
              <a:tblPr/>
              <a:tblGrid>
                <a:gridCol w="3653441">
                  <a:extLst>
                    <a:ext uri="{9D8B030D-6E8A-4147-A177-3AD203B41FA5}">
                      <a16:colId xmlns:a16="http://schemas.microsoft.com/office/drawing/2014/main" val="726637369"/>
                    </a:ext>
                  </a:extLst>
                </a:gridCol>
                <a:gridCol w="6797202">
                  <a:extLst>
                    <a:ext uri="{9D8B030D-6E8A-4147-A177-3AD203B41FA5}">
                      <a16:colId xmlns:a16="http://schemas.microsoft.com/office/drawing/2014/main" val="2195269121"/>
                    </a:ext>
                  </a:extLst>
                </a:gridCol>
              </a:tblGrid>
              <a:tr h="328403">
                <a:tc>
                  <a:txBody>
                    <a:bodyPr/>
                    <a:lstStyle/>
                    <a:p>
                      <a:pPr>
                        <a:buNone/>
                      </a:pPr>
                      <a:r>
                        <a:rPr lang="en-US" sz="1600" b="1" dirty="0"/>
                        <a:t>Category</a:t>
                      </a:r>
                      <a:endParaRPr lang="en-US" sz="1600" dirty="0"/>
                    </a:p>
                  </a:txBody>
                  <a:tcPr marL="82101" marR="82101" marT="41050" marB="41050" anchor="ctr">
                    <a:lnL>
                      <a:noFill/>
                    </a:lnL>
                    <a:lnR>
                      <a:noFill/>
                    </a:lnR>
                    <a:lnT>
                      <a:noFill/>
                    </a:lnT>
                    <a:lnB>
                      <a:noFill/>
                    </a:lnB>
                    <a:noFill/>
                  </a:tcPr>
                </a:tc>
                <a:tc>
                  <a:txBody>
                    <a:bodyPr/>
                    <a:lstStyle/>
                    <a:p>
                      <a:pPr>
                        <a:buNone/>
                      </a:pPr>
                      <a:r>
                        <a:rPr lang="en-US" sz="1600" b="1"/>
                        <a:t>Description</a:t>
                      </a:r>
                      <a:endParaRPr lang="en-US" sz="1600"/>
                    </a:p>
                  </a:txBody>
                  <a:tcPr marL="82101" marR="82101" marT="41050" marB="41050" anchor="ctr">
                    <a:lnL>
                      <a:noFill/>
                    </a:lnL>
                    <a:lnR>
                      <a:noFill/>
                    </a:lnR>
                    <a:lnT>
                      <a:noFill/>
                    </a:lnT>
                    <a:lnB>
                      <a:noFill/>
                    </a:lnB>
                    <a:noFill/>
                  </a:tcPr>
                </a:tc>
                <a:extLst>
                  <a:ext uri="{0D108BD9-81ED-4DB2-BD59-A6C34878D82A}">
                    <a16:rowId xmlns:a16="http://schemas.microsoft.com/office/drawing/2014/main" val="3657673365"/>
                  </a:ext>
                </a:extLst>
              </a:tr>
              <a:tr h="574705">
                <a:tc>
                  <a:txBody>
                    <a:bodyPr/>
                    <a:lstStyle/>
                    <a:p>
                      <a:pPr>
                        <a:buNone/>
                      </a:pPr>
                      <a:r>
                        <a:rPr lang="en-US" sz="1600" b="1" dirty="0"/>
                        <a:t>1. Sustainable Sites (SS)</a:t>
                      </a:r>
                      <a:endParaRPr lang="en-US" sz="1600" dirty="0"/>
                    </a:p>
                  </a:txBody>
                  <a:tcPr marL="82101" marR="82101" marT="41050" marB="41050" anchor="ctr">
                    <a:lnL>
                      <a:noFill/>
                    </a:lnL>
                    <a:lnR>
                      <a:noFill/>
                    </a:lnR>
                    <a:lnT>
                      <a:noFill/>
                    </a:lnT>
                    <a:lnB>
                      <a:noFill/>
                    </a:lnB>
                    <a:noFill/>
                  </a:tcPr>
                </a:tc>
                <a:tc>
                  <a:txBody>
                    <a:bodyPr/>
                    <a:lstStyle/>
                    <a:p>
                      <a:pPr>
                        <a:buNone/>
                      </a:pPr>
                      <a:r>
                        <a:rPr lang="en-US" sz="1600" dirty="0"/>
                        <a:t>Encourages minimizing environmental impact of site development and preserving ecosystems.</a:t>
                      </a:r>
                    </a:p>
                  </a:txBody>
                  <a:tcPr marL="82101" marR="82101" marT="41050" marB="41050" anchor="ctr">
                    <a:lnL>
                      <a:noFill/>
                    </a:lnL>
                    <a:lnR>
                      <a:noFill/>
                    </a:lnR>
                    <a:lnT>
                      <a:noFill/>
                    </a:lnT>
                    <a:lnB>
                      <a:noFill/>
                    </a:lnB>
                    <a:noFill/>
                  </a:tcPr>
                </a:tc>
                <a:extLst>
                  <a:ext uri="{0D108BD9-81ED-4DB2-BD59-A6C34878D82A}">
                    <a16:rowId xmlns:a16="http://schemas.microsoft.com/office/drawing/2014/main" val="1403649468"/>
                  </a:ext>
                </a:extLst>
              </a:tr>
              <a:tr h="574705">
                <a:tc>
                  <a:txBody>
                    <a:bodyPr/>
                    <a:lstStyle/>
                    <a:p>
                      <a:pPr>
                        <a:buNone/>
                      </a:pPr>
                      <a:r>
                        <a:rPr lang="en-US" sz="1600" b="1" dirty="0"/>
                        <a:t>2. Water Efficiency (WE)</a:t>
                      </a:r>
                      <a:endParaRPr lang="en-US" sz="1600" dirty="0"/>
                    </a:p>
                  </a:txBody>
                  <a:tcPr marL="82101" marR="82101" marT="41050" marB="41050" anchor="ctr">
                    <a:lnL>
                      <a:noFill/>
                    </a:lnL>
                    <a:lnR>
                      <a:noFill/>
                    </a:lnR>
                    <a:lnT>
                      <a:noFill/>
                    </a:lnT>
                    <a:lnB>
                      <a:noFill/>
                    </a:lnB>
                    <a:noFill/>
                  </a:tcPr>
                </a:tc>
                <a:tc>
                  <a:txBody>
                    <a:bodyPr/>
                    <a:lstStyle/>
                    <a:p>
                      <a:pPr>
                        <a:buNone/>
                      </a:pPr>
                      <a:r>
                        <a:rPr lang="en-US" sz="1600" dirty="0"/>
                        <a:t>Promotes smart water use, efficient irrigation, and greywater reuse.</a:t>
                      </a:r>
                    </a:p>
                  </a:txBody>
                  <a:tcPr marL="82101" marR="82101" marT="41050" marB="41050" anchor="ctr">
                    <a:lnL>
                      <a:noFill/>
                    </a:lnL>
                    <a:lnR>
                      <a:noFill/>
                    </a:lnR>
                    <a:lnT>
                      <a:noFill/>
                    </a:lnT>
                    <a:lnB>
                      <a:noFill/>
                    </a:lnB>
                    <a:noFill/>
                  </a:tcPr>
                </a:tc>
                <a:extLst>
                  <a:ext uri="{0D108BD9-81ED-4DB2-BD59-A6C34878D82A}">
                    <a16:rowId xmlns:a16="http://schemas.microsoft.com/office/drawing/2014/main" val="3696934915"/>
                  </a:ext>
                </a:extLst>
              </a:tr>
              <a:tr h="574705">
                <a:tc>
                  <a:txBody>
                    <a:bodyPr/>
                    <a:lstStyle/>
                    <a:p>
                      <a:pPr>
                        <a:buNone/>
                      </a:pPr>
                      <a:r>
                        <a:rPr lang="en-US" sz="1600" b="1" dirty="0"/>
                        <a:t>3. Energy &amp; Atmosphere (EA)</a:t>
                      </a:r>
                      <a:endParaRPr lang="en-US" sz="1600" dirty="0"/>
                    </a:p>
                  </a:txBody>
                  <a:tcPr marL="82101" marR="82101" marT="41050" marB="41050" anchor="ctr">
                    <a:lnL>
                      <a:noFill/>
                    </a:lnL>
                    <a:lnR>
                      <a:noFill/>
                    </a:lnR>
                    <a:lnT>
                      <a:noFill/>
                    </a:lnT>
                    <a:lnB>
                      <a:noFill/>
                    </a:lnB>
                    <a:noFill/>
                  </a:tcPr>
                </a:tc>
                <a:tc>
                  <a:txBody>
                    <a:bodyPr/>
                    <a:lstStyle/>
                    <a:p>
                      <a:pPr>
                        <a:buNone/>
                      </a:pPr>
                      <a:r>
                        <a:rPr lang="en-US" sz="1600" dirty="0"/>
                        <a:t>Focuses on energy performance, renewable energy integration, and reduced carbon emissions.</a:t>
                      </a:r>
                    </a:p>
                  </a:txBody>
                  <a:tcPr marL="82101" marR="82101" marT="41050" marB="41050" anchor="ctr">
                    <a:lnL>
                      <a:noFill/>
                    </a:lnL>
                    <a:lnR>
                      <a:noFill/>
                    </a:lnR>
                    <a:lnT>
                      <a:noFill/>
                    </a:lnT>
                    <a:lnB>
                      <a:noFill/>
                    </a:lnB>
                    <a:noFill/>
                  </a:tcPr>
                </a:tc>
                <a:extLst>
                  <a:ext uri="{0D108BD9-81ED-4DB2-BD59-A6C34878D82A}">
                    <a16:rowId xmlns:a16="http://schemas.microsoft.com/office/drawing/2014/main" val="1105975781"/>
                  </a:ext>
                </a:extLst>
              </a:tr>
              <a:tr h="574705">
                <a:tc>
                  <a:txBody>
                    <a:bodyPr/>
                    <a:lstStyle/>
                    <a:p>
                      <a:pPr>
                        <a:buNone/>
                      </a:pPr>
                      <a:r>
                        <a:rPr lang="en-US" sz="1600" b="1"/>
                        <a:t>4. Materials &amp; Resources (MR)</a:t>
                      </a:r>
                      <a:endParaRPr lang="en-US" sz="1600"/>
                    </a:p>
                  </a:txBody>
                  <a:tcPr marL="82101" marR="82101" marT="41050" marB="41050" anchor="ctr">
                    <a:lnL>
                      <a:noFill/>
                    </a:lnL>
                    <a:lnR>
                      <a:noFill/>
                    </a:lnR>
                    <a:lnT>
                      <a:noFill/>
                    </a:lnT>
                    <a:lnB>
                      <a:noFill/>
                    </a:lnB>
                    <a:noFill/>
                  </a:tcPr>
                </a:tc>
                <a:tc>
                  <a:txBody>
                    <a:bodyPr/>
                    <a:lstStyle/>
                    <a:p>
                      <a:pPr>
                        <a:buNone/>
                      </a:pPr>
                      <a:r>
                        <a:rPr lang="en-US" sz="1600" dirty="0"/>
                        <a:t>Encourages use of recycled, regional, and low-impact materials with waste reduction.</a:t>
                      </a:r>
                    </a:p>
                  </a:txBody>
                  <a:tcPr marL="82101" marR="82101" marT="41050" marB="41050" anchor="ctr">
                    <a:lnL>
                      <a:noFill/>
                    </a:lnL>
                    <a:lnR>
                      <a:noFill/>
                    </a:lnR>
                    <a:lnT>
                      <a:noFill/>
                    </a:lnT>
                    <a:lnB>
                      <a:noFill/>
                    </a:lnB>
                    <a:noFill/>
                  </a:tcPr>
                </a:tc>
                <a:extLst>
                  <a:ext uri="{0D108BD9-81ED-4DB2-BD59-A6C34878D82A}">
                    <a16:rowId xmlns:a16="http://schemas.microsoft.com/office/drawing/2014/main" val="1721444013"/>
                  </a:ext>
                </a:extLst>
              </a:tr>
              <a:tr h="574705">
                <a:tc>
                  <a:txBody>
                    <a:bodyPr/>
                    <a:lstStyle/>
                    <a:p>
                      <a:pPr>
                        <a:buNone/>
                      </a:pPr>
                      <a:r>
                        <a:rPr lang="en-US" sz="1600" b="1" dirty="0"/>
                        <a:t>5. Indoor Environmental Quality (IEQ)</a:t>
                      </a:r>
                      <a:endParaRPr lang="en-US" sz="1600" dirty="0"/>
                    </a:p>
                  </a:txBody>
                  <a:tcPr marL="82101" marR="82101" marT="41050" marB="41050" anchor="ctr">
                    <a:lnL>
                      <a:noFill/>
                    </a:lnL>
                    <a:lnR>
                      <a:noFill/>
                    </a:lnR>
                    <a:lnT>
                      <a:noFill/>
                    </a:lnT>
                    <a:lnB>
                      <a:noFill/>
                    </a:lnB>
                    <a:noFill/>
                  </a:tcPr>
                </a:tc>
                <a:tc>
                  <a:txBody>
                    <a:bodyPr/>
                    <a:lstStyle/>
                    <a:p>
                      <a:pPr>
                        <a:buNone/>
                      </a:pPr>
                      <a:r>
                        <a:rPr lang="en-US" sz="1600" dirty="0"/>
                        <a:t>Enhances air quality, natural lighting, and occupant comfort.</a:t>
                      </a:r>
                    </a:p>
                  </a:txBody>
                  <a:tcPr marL="82101" marR="82101" marT="41050" marB="41050" anchor="ctr">
                    <a:lnL>
                      <a:noFill/>
                    </a:lnL>
                    <a:lnR>
                      <a:noFill/>
                    </a:lnR>
                    <a:lnT>
                      <a:noFill/>
                    </a:lnT>
                    <a:lnB>
                      <a:noFill/>
                    </a:lnB>
                    <a:noFill/>
                  </a:tcPr>
                </a:tc>
                <a:extLst>
                  <a:ext uri="{0D108BD9-81ED-4DB2-BD59-A6C34878D82A}">
                    <a16:rowId xmlns:a16="http://schemas.microsoft.com/office/drawing/2014/main" val="4273655957"/>
                  </a:ext>
                </a:extLst>
              </a:tr>
              <a:tr h="574705">
                <a:tc>
                  <a:txBody>
                    <a:bodyPr/>
                    <a:lstStyle/>
                    <a:p>
                      <a:pPr>
                        <a:buNone/>
                      </a:pPr>
                      <a:r>
                        <a:rPr lang="en-US" sz="1600" b="1" dirty="0"/>
                        <a:t>6. Innovation (IN)</a:t>
                      </a:r>
                      <a:endParaRPr lang="en-US" sz="1600" dirty="0"/>
                    </a:p>
                  </a:txBody>
                  <a:tcPr marL="82101" marR="82101" marT="41050" marB="41050" anchor="ctr">
                    <a:lnL>
                      <a:noFill/>
                    </a:lnL>
                    <a:lnR>
                      <a:noFill/>
                    </a:lnR>
                    <a:lnT>
                      <a:noFill/>
                    </a:lnT>
                    <a:lnB>
                      <a:noFill/>
                    </a:lnB>
                    <a:noFill/>
                  </a:tcPr>
                </a:tc>
                <a:tc>
                  <a:txBody>
                    <a:bodyPr/>
                    <a:lstStyle/>
                    <a:p>
                      <a:pPr>
                        <a:buNone/>
                      </a:pPr>
                      <a:r>
                        <a:rPr lang="en-US" sz="1600" dirty="0"/>
                        <a:t>Rewards creative and exceptional sustainability strategies.</a:t>
                      </a:r>
                    </a:p>
                  </a:txBody>
                  <a:tcPr marL="82101" marR="82101" marT="41050" marB="41050" anchor="ctr">
                    <a:lnL>
                      <a:noFill/>
                    </a:lnL>
                    <a:lnR>
                      <a:noFill/>
                    </a:lnR>
                    <a:lnT>
                      <a:noFill/>
                    </a:lnT>
                    <a:lnB>
                      <a:noFill/>
                    </a:lnB>
                    <a:noFill/>
                  </a:tcPr>
                </a:tc>
                <a:extLst>
                  <a:ext uri="{0D108BD9-81ED-4DB2-BD59-A6C34878D82A}">
                    <a16:rowId xmlns:a16="http://schemas.microsoft.com/office/drawing/2014/main" val="1713046529"/>
                  </a:ext>
                </a:extLst>
              </a:tr>
              <a:tr h="574705">
                <a:tc>
                  <a:txBody>
                    <a:bodyPr/>
                    <a:lstStyle/>
                    <a:p>
                      <a:pPr>
                        <a:buNone/>
                      </a:pPr>
                      <a:r>
                        <a:rPr lang="en-US" sz="1600" b="1" dirty="0"/>
                        <a:t>7. Regional Priority (RP)</a:t>
                      </a:r>
                      <a:endParaRPr lang="en-US" sz="1600" dirty="0"/>
                    </a:p>
                  </a:txBody>
                  <a:tcPr marL="82101" marR="82101" marT="41050" marB="41050" anchor="ctr">
                    <a:lnL>
                      <a:noFill/>
                    </a:lnL>
                    <a:lnR>
                      <a:noFill/>
                    </a:lnR>
                    <a:lnT>
                      <a:noFill/>
                    </a:lnT>
                    <a:lnB>
                      <a:noFill/>
                    </a:lnB>
                    <a:noFill/>
                  </a:tcPr>
                </a:tc>
                <a:tc>
                  <a:txBody>
                    <a:bodyPr/>
                    <a:lstStyle/>
                    <a:p>
                      <a:pPr>
                        <a:buNone/>
                      </a:pPr>
                      <a:r>
                        <a:rPr lang="en-US" sz="1600" dirty="0"/>
                        <a:t>Awards extra points for addressing local environmental priorities.</a:t>
                      </a:r>
                    </a:p>
                  </a:txBody>
                  <a:tcPr marL="82101" marR="82101" marT="41050" marB="41050" anchor="ctr">
                    <a:lnL>
                      <a:noFill/>
                    </a:lnL>
                    <a:lnR>
                      <a:noFill/>
                    </a:lnR>
                    <a:lnT>
                      <a:noFill/>
                    </a:lnT>
                    <a:lnB>
                      <a:noFill/>
                    </a:lnB>
                    <a:noFill/>
                  </a:tcPr>
                </a:tc>
                <a:extLst>
                  <a:ext uri="{0D108BD9-81ED-4DB2-BD59-A6C34878D82A}">
                    <a16:rowId xmlns:a16="http://schemas.microsoft.com/office/drawing/2014/main" val="3440816064"/>
                  </a:ext>
                </a:extLst>
              </a:tr>
            </a:tbl>
          </a:graphicData>
        </a:graphic>
      </p:graphicFrame>
      <p:sp>
        <p:nvSpPr>
          <p:cNvPr id="5" name="مربع نص 4">
            <a:extLst>
              <a:ext uri="{FF2B5EF4-FFF2-40B4-BE49-F238E27FC236}">
                <a16:creationId xmlns:a16="http://schemas.microsoft.com/office/drawing/2014/main" id="{986F26B4-B1A2-5730-7F17-9E948361DDB5}"/>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spTree>
    <p:extLst>
      <p:ext uri="{BB962C8B-B14F-4D97-AF65-F5344CB8AC3E}">
        <p14:creationId xmlns:p14="http://schemas.microsoft.com/office/powerpoint/2010/main" val="1320965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7AC21-AD46-4F4E-213F-551BD76D34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C8FD2-0A0D-522A-32C8-38C4501545F0}"/>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2E9C9F8-E3D2-3E11-8018-1674E03C8C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58B7D76-531F-20EF-79B9-42171822A519}"/>
              </a:ext>
            </a:extLst>
          </p:cNvPr>
          <p:cNvSpPr txBox="1"/>
          <p:nvPr/>
        </p:nvSpPr>
        <p:spPr>
          <a:xfrm>
            <a:off x="762001" y="1690062"/>
            <a:ext cx="5995216" cy="4093428"/>
          </a:xfrm>
          <a:prstGeom prst="rect">
            <a:avLst/>
          </a:prstGeom>
          <a:solidFill>
            <a:schemeClr val="bg1"/>
          </a:solidFill>
        </p:spPr>
        <p:txBody>
          <a:bodyPr wrap="square" rtlCol="0">
            <a:spAutoFit/>
          </a:bodyPr>
          <a:lstStyle/>
          <a:p>
            <a:r>
              <a:rPr lang="en-US" sz="2000" b="1" dirty="0"/>
              <a:t>4. Key Benefits</a:t>
            </a:r>
          </a:p>
          <a:p>
            <a:r>
              <a:rPr lang="en-US" sz="2000" dirty="0"/>
              <a:t>Reduces </a:t>
            </a:r>
            <a:r>
              <a:rPr lang="en-US" sz="2000" b="1" dirty="0"/>
              <a:t>energy and water consumption</a:t>
            </a:r>
            <a:endParaRPr lang="en-US" sz="2000" dirty="0"/>
          </a:p>
          <a:p>
            <a:r>
              <a:rPr lang="en-US" sz="2000" dirty="0"/>
              <a:t>Lowers </a:t>
            </a:r>
            <a:r>
              <a:rPr lang="en-US" sz="2000" b="1" dirty="0"/>
              <a:t>operational costs</a:t>
            </a:r>
            <a:endParaRPr lang="en-US" sz="2000" dirty="0"/>
          </a:p>
          <a:p>
            <a:r>
              <a:rPr lang="en-US" sz="2000" dirty="0"/>
              <a:t>Improves </a:t>
            </a:r>
            <a:r>
              <a:rPr lang="en-US" sz="2000" b="1" dirty="0"/>
              <a:t>indoor air quality and occupant health</a:t>
            </a:r>
            <a:endParaRPr lang="en-US" sz="2000" dirty="0"/>
          </a:p>
          <a:p>
            <a:r>
              <a:rPr lang="en-US" sz="2000" dirty="0"/>
              <a:t>Enhances </a:t>
            </a:r>
            <a:r>
              <a:rPr lang="en-US" sz="2000" b="1" dirty="0"/>
              <a:t>property value and marketability</a:t>
            </a:r>
            <a:endParaRPr lang="en-US" sz="2000" dirty="0"/>
          </a:p>
          <a:p>
            <a:r>
              <a:rPr lang="en-US" sz="2000" dirty="0"/>
              <a:t>Supports </a:t>
            </a:r>
            <a:r>
              <a:rPr lang="en-US" sz="2000" b="1" dirty="0"/>
              <a:t>climate change mitigation</a:t>
            </a:r>
            <a:r>
              <a:rPr lang="en-US" sz="2000" dirty="0"/>
              <a:t> and sustainable urban growth</a:t>
            </a:r>
          </a:p>
          <a:p>
            <a:br>
              <a:rPr lang="en-US" sz="2000" dirty="0"/>
            </a:br>
            <a:r>
              <a:rPr lang="en-US" sz="2000" b="1" dirty="0"/>
              <a:t>5. Example</a:t>
            </a:r>
          </a:p>
          <a:p>
            <a:r>
              <a:rPr lang="en-US" sz="2000" b="1" dirty="0"/>
              <a:t>King Abdullah Financial District (KAFD)</a:t>
            </a:r>
            <a:r>
              <a:rPr lang="en-US" sz="2000" dirty="0"/>
              <a:t> in Riyadh is designed following </a:t>
            </a:r>
            <a:r>
              <a:rPr lang="en-US" sz="2000" b="1" dirty="0"/>
              <a:t>LEED Gold</a:t>
            </a:r>
            <a:r>
              <a:rPr lang="en-US" sz="2000" dirty="0"/>
              <a:t> standards, focusing on energy efficiency and sustainable materials.</a:t>
            </a:r>
          </a:p>
          <a:p>
            <a:endParaRPr lang="en-US" sz="2000" dirty="0">
              <a:latin typeface="Alexandria"/>
            </a:endParaRPr>
          </a:p>
        </p:txBody>
      </p:sp>
      <p:pic>
        <p:nvPicPr>
          <p:cNvPr id="3" name="صورة 2">
            <a:extLst>
              <a:ext uri="{FF2B5EF4-FFF2-40B4-BE49-F238E27FC236}">
                <a16:creationId xmlns:a16="http://schemas.microsoft.com/office/drawing/2014/main" id="{FF522144-4447-F749-A647-199FA7C69319}"/>
              </a:ext>
            </a:extLst>
          </p:cNvPr>
          <p:cNvPicPr>
            <a:picLocks noChangeAspect="1"/>
          </p:cNvPicPr>
          <p:nvPr/>
        </p:nvPicPr>
        <p:blipFill>
          <a:blip r:embed="rId3"/>
          <a:stretch>
            <a:fillRect/>
          </a:stretch>
        </p:blipFill>
        <p:spPr>
          <a:xfrm>
            <a:off x="6926692" y="1878436"/>
            <a:ext cx="4333832" cy="2883968"/>
          </a:xfrm>
          <a:prstGeom prst="rect">
            <a:avLst/>
          </a:prstGeom>
        </p:spPr>
      </p:pic>
      <p:sp>
        <p:nvSpPr>
          <p:cNvPr id="4" name="مربع نص 3">
            <a:extLst>
              <a:ext uri="{FF2B5EF4-FFF2-40B4-BE49-F238E27FC236}">
                <a16:creationId xmlns:a16="http://schemas.microsoft.com/office/drawing/2014/main" id="{0B722787-FFE4-96F0-2D58-02F2BDB643EE}"/>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spTree>
    <p:extLst>
      <p:ext uri="{BB962C8B-B14F-4D97-AF65-F5344CB8AC3E}">
        <p14:creationId xmlns:p14="http://schemas.microsoft.com/office/powerpoint/2010/main" val="204270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FA49D-F5A9-DFA4-72F4-9CF1EAEFAA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DA761A-F529-8387-7600-4986781B98E3}"/>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Item                              | Value                            |</a:t>
            </a:r>
          </a:p>
          <a:p>
            <a:pPr algn="ctr"/>
            <a:r>
              <a:rPr lang="en-US"/>
              <a:t>| --------------------------------- | -------------------------------- |</a:t>
            </a:r>
          </a:p>
          <a:p>
            <a:pPr algn="ctr"/>
            <a:r>
              <a:rPr lang="en-US"/>
              <a:t>| Baseline energy use               | 200,000 kWh/year                 |</a:t>
            </a:r>
          </a:p>
          <a:p>
            <a:pPr algn="ctr"/>
            <a:r>
              <a:rPr lang="en-US"/>
              <a:t>| New system energy use             | 120,000 kWh/year                 |</a:t>
            </a:r>
          </a:p>
          <a:p>
            <a:pPr algn="ctr"/>
            <a:r>
              <a:rPr lang="en-US"/>
              <a:t>| **Energy saved**                  | **80,000 kWh/year**              |</a:t>
            </a:r>
          </a:p>
          <a:p>
            <a:pPr algn="ctr"/>
            <a:r>
              <a:rPr lang="en-US"/>
              <a:t>| Electricity cost                  | $0.15 per kWh                    |</a:t>
            </a:r>
          </a:p>
          <a:p>
            <a:pPr algn="ctr"/>
            <a:r>
              <a:rPr lang="en-US"/>
              <a:t>| **Annual cost savings**           | **80,000 × 0.15 = $12,000/year** |</a:t>
            </a:r>
          </a:p>
          <a:p>
            <a:pPr algn="ctr"/>
            <a:r>
              <a:rPr lang="en-US"/>
              <a:t>| Installation cost (LED + sensors) | **$30,000**                      |</a:t>
            </a:r>
          </a:p>
        </p:txBody>
      </p:sp>
      <p:pic>
        <p:nvPicPr>
          <p:cNvPr id="7" name="Graphic 21">
            <a:extLst>
              <a:ext uri="{FF2B5EF4-FFF2-40B4-BE49-F238E27FC236}">
                <a16:creationId xmlns:a16="http://schemas.microsoft.com/office/drawing/2014/main" id="{017B523A-D1E1-07F6-C15C-FC1662EE6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C045AED7-0BBC-4286-BDAD-99D6899CFA3B}"/>
              </a:ext>
            </a:extLst>
          </p:cNvPr>
          <p:cNvSpPr txBox="1"/>
          <p:nvPr/>
        </p:nvSpPr>
        <p:spPr>
          <a:xfrm>
            <a:off x="762000" y="1621240"/>
            <a:ext cx="10270761" cy="707886"/>
          </a:xfrm>
          <a:prstGeom prst="rect">
            <a:avLst/>
          </a:prstGeom>
          <a:solidFill>
            <a:schemeClr val="accent1">
              <a:lumMod val="20000"/>
              <a:lumOff val="80000"/>
            </a:schemeClr>
          </a:solidFill>
        </p:spPr>
        <p:txBody>
          <a:bodyPr wrap="square" rtlCol="0">
            <a:spAutoFit/>
          </a:bodyPr>
          <a:lstStyle/>
          <a:p>
            <a:r>
              <a:rPr lang="en-US" sz="2000" b="1" dirty="0">
                <a:latin typeface="Alexandria"/>
              </a:rPr>
              <a:t>💡 Example: Energy and Cost Savings from LED Lighting Upgrade</a:t>
            </a:r>
          </a:p>
          <a:p>
            <a:r>
              <a:rPr lang="en-US" sz="2000" dirty="0">
                <a:latin typeface="Alexandria"/>
              </a:rPr>
              <a:t>A green office replaces conventional lighting with </a:t>
            </a:r>
            <a:r>
              <a:rPr lang="en-US" sz="2000" b="1" dirty="0">
                <a:latin typeface="Alexandria"/>
              </a:rPr>
              <a:t>LED lights and smart sensors</a:t>
            </a:r>
            <a:r>
              <a:rPr lang="en-US" sz="2000" dirty="0">
                <a:latin typeface="Alexandria"/>
              </a:rPr>
              <a:t>.</a:t>
            </a:r>
          </a:p>
        </p:txBody>
      </p:sp>
      <p:sp>
        <p:nvSpPr>
          <p:cNvPr id="2" name="مربع نص 1">
            <a:extLst>
              <a:ext uri="{FF2B5EF4-FFF2-40B4-BE49-F238E27FC236}">
                <a16:creationId xmlns:a16="http://schemas.microsoft.com/office/drawing/2014/main" id="{E4449D5C-4CE6-3DC0-825A-EA320FADB35E}"/>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graphicFrame>
        <p:nvGraphicFramePr>
          <p:cNvPr id="3" name="جدول 2">
            <a:extLst>
              <a:ext uri="{FF2B5EF4-FFF2-40B4-BE49-F238E27FC236}">
                <a16:creationId xmlns:a16="http://schemas.microsoft.com/office/drawing/2014/main" id="{3DF82681-2B69-2588-B1D2-E9AF8FF34AD7}"/>
              </a:ext>
            </a:extLst>
          </p:cNvPr>
          <p:cNvGraphicFramePr>
            <a:graphicFrameLocks noGrp="1"/>
          </p:cNvGraphicFramePr>
          <p:nvPr/>
        </p:nvGraphicFramePr>
        <p:xfrm>
          <a:off x="838200" y="2528306"/>
          <a:ext cx="10515600" cy="2560320"/>
        </p:xfrm>
        <a:graphic>
          <a:graphicData uri="http://schemas.openxmlformats.org/drawingml/2006/table">
            <a:tbl>
              <a:tblPr/>
              <a:tblGrid>
                <a:gridCol w="5257800">
                  <a:extLst>
                    <a:ext uri="{9D8B030D-6E8A-4147-A177-3AD203B41FA5}">
                      <a16:colId xmlns:a16="http://schemas.microsoft.com/office/drawing/2014/main" val="169042480"/>
                    </a:ext>
                  </a:extLst>
                </a:gridCol>
                <a:gridCol w="5257800">
                  <a:extLst>
                    <a:ext uri="{9D8B030D-6E8A-4147-A177-3AD203B41FA5}">
                      <a16:colId xmlns:a16="http://schemas.microsoft.com/office/drawing/2014/main" val="1801190311"/>
                    </a:ext>
                  </a:extLst>
                </a:gridCol>
              </a:tblGrid>
              <a:tr h="0">
                <a:tc>
                  <a:txBody>
                    <a:bodyPr/>
                    <a:lstStyle/>
                    <a:p>
                      <a:pPr>
                        <a:buNone/>
                      </a:pPr>
                      <a:r>
                        <a:rPr lang="en-US">
                          <a:latin typeface="Alexandria"/>
                        </a:rPr>
                        <a:t>Item</a:t>
                      </a:r>
                    </a:p>
                  </a:txBody>
                  <a:tcPr anchor="ctr">
                    <a:lnL>
                      <a:noFill/>
                    </a:lnL>
                    <a:lnR>
                      <a:noFill/>
                    </a:lnR>
                    <a:lnT>
                      <a:noFill/>
                    </a:lnT>
                    <a:lnB>
                      <a:noFill/>
                    </a:lnB>
                    <a:noFill/>
                  </a:tcPr>
                </a:tc>
                <a:tc>
                  <a:txBody>
                    <a:bodyPr/>
                    <a:lstStyle/>
                    <a:p>
                      <a:pPr>
                        <a:buNone/>
                      </a:pPr>
                      <a:r>
                        <a:rPr lang="en-US">
                          <a:latin typeface="Alexandria"/>
                        </a:rPr>
                        <a:t>Value</a:t>
                      </a:r>
                    </a:p>
                  </a:txBody>
                  <a:tcPr anchor="ctr">
                    <a:lnL>
                      <a:noFill/>
                    </a:lnL>
                    <a:lnR>
                      <a:noFill/>
                    </a:lnR>
                    <a:lnT>
                      <a:noFill/>
                    </a:lnT>
                    <a:lnB>
                      <a:noFill/>
                    </a:lnB>
                    <a:noFill/>
                  </a:tcPr>
                </a:tc>
                <a:extLst>
                  <a:ext uri="{0D108BD9-81ED-4DB2-BD59-A6C34878D82A}">
                    <a16:rowId xmlns:a16="http://schemas.microsoft.com/office/drawing/2014/main" val="1569028772"/>
                  </a:ext>
                </a:extLst>
              </a:tr>
              <a:tr h="0">
                <a:tc>
                  <a:txBody>
                    <a:bodyPr/>
                    <a:lstStyle/>
                    <a:p>
                      <a:pPr>
                        <a:buNone/>
                      </a:pPr>
                      <a:r>
                        <a:rPr lang="en-US">
                          <a:latin typeface="Alexandria"/>
                        </a:rPr>
                        <a:t>Baseline energy use</a:t>
                      </a:r>
                    </a:p>
                  </a:txBody>
                  <a:tcPr anchor="ctr">
                    <a:lnL>
                      <a:noFill/>
                    </a:lnL>
                    <a:lnR>
                      <a:noFill/>
                    </a:lnR>
                    <a:lnT>
                      <a:noFill/>
                    </a:lnT>
                    <a:lnB>
                      <a:noFill/>
                    </a:lnB>
                    <a:noFill/>
                  </a:tcPr>
                </a:tc>
                <a:tc>
                  <a:txBody>
                    <a:bodyPr/>
                    <a:lstStyle/>
                    <a:p>
                      <a:pPr>
                        <a:buNone/>
                      </a:pPr>
                      <a:r>
                        <a:rPr lang="en-US">
                          <a:latin typeface="Alexandria"/>
                        </a:rPr>
                        <a:t>200,000 kWh/year</a:t>
                      </a:r>
                    </a:p>
                  </a:txBody>
                  <a:tcPr anchor="ctr">
                    <a:lnL>
                      <a:noFill/>
                    </a:lnL>
                    <a:lnR>
                      <a:noFill/>
                    </a:lnR>
                    <a:lnT>
                      <a:noFill/>
                    </a:lnT>
                    <a:lnB>
                      <a:noFill/>
                    </a:lnB>
                    <a:noFill/>
                  </a:tcPr>
                </a:tc>
                <a:extLst>
                  <a:ext uri="{0D108BD9-81ED-4DB2-BD59-A6C34878D82A}">
                    <a16:rowId xmlns:a16="http://schemas.microsoft.com/office/drawing/2014/main" val="2196725080"/>
                  </a:ext>
                </a:extLst>
              </a:tr>
              <a:tr h="0">
                <a:tc>
                  <a:txBody>
                    <a:bodyPr/>
                    <a:lstStyle/>
                    <a:p>
                      <a:pPr>
                        <a:buNone/>
                      </a:pPr>
                      <a:r>
                        <a:rPr lang="en-US">
                          <a:latin typeface="Alexandria"/>
                        </a:rPr>
                        <a:t>New system energy use</a:t>
                      </a:r>
                    </a:p>
                  </a:txBody>
                  <a:tcPr anchor="ctr">
                    <a:lnL>
                      <a:noFill/>
                    </a:lnL>
                    <a:lnR>
                      <a:noFill/>
                    </a:lnR>
                    <a:lnT>
                      <a:noFill/>
                    </a:lnT>
                    <a:lnB>
                      <a:noFill/>
                    </a:lnB>
                    <a:noFill/>
                  </a:tcPr>
                </a:tc>
                <a:tc>
                  <a:txBody>
                    <a:bodyPr/>
                    <a:lstStyle/>
                    <a:p>
                      <a:pPr>
                        <a:buNone/>
                      </a:pPr>
                      <a:r>
                        <a:rPr lang="en-US" dirty="0">
                          <a:latin typeface="Alexandria"/>
                        </a:rPr>
                        <a:t>120,000 kWh/year</a:t>
                      </a:r>
                    </a:p>
                  </a:txBody>
                  <a:tcPr anchor="ctr">
                    <a:lnL>
                      <a:noFill/>
                    </a:lnL>
                    <a:lnR>
                      <a:noFill/>
                    </a:lnR>
                    <a:lnT>
                      <a:noFill/>
                    </a:lnT>
                    <a:lnB>
                      <a:noFill/>
                    </a:lnB>
                    <a:noFill/>
                  </a:tcPr>
                </a:tc>
                <a:extLst>
                  <a:ext uri="{0D108BD9-81ED-4DB2-BD59-A6C34878D82A}">
                    <a16:rowId xmlns:a16="http://schemas.microsoft.com/office/drawing/2014/main" val="1883161365"/>
                  </a:ext>
                </a:extLst>
              </a:tr>
              <a:tr h="0">
                <a:tc>
                  <a:txBody>
                    <a:bodyPr/>
                    <a:lstStyle/>
                    <a:p>
                      <a:pPr>
                        <a:buNone/>
                      </a:pPr>
                      <a:r>
                        <a:rPr lang="en-US" b="1">
                          <a:latin typeface="Alexandria"/>
                        </a:rPr>
                        <a:t>Energy saved</a:t>
                      </a:r>
                      <a:endParaRPr lang="en-US">
                        <a:latin typeface="Alexandria"/>
                      </a:endParaRPr>
                    </a:p>
                  </a:txBody>
                  <a:tcPr anchor="ctr">
                    <a:lnL>
                      <a:noFill/>
                    </a:lnL>
                    <a:lnR>
                      <a:noFill/>
                    </a:lnR>
                    <a:lnT>
                      <a:noFill/>
                    </a:lnT>
                    <a:lnB>
                      <a:noFill/>
                    </a:lnB>
                    <a:noFill/>
                  </a:tcPr>
                </a:tc>
                <a:tc>
                  <a:txBody>
                    <a:bodyPr/>
                    <a:lstStyle/>
                    <a:p>
                      <a:pPr>
                        <a:buNone/>
                      </a:pPr>
                      <a:r>
                        <a:rPr lang="en-US" b="1">
                          <a:latin typeface="Alexandria"/>
                        </a:rPr>
                        <a:t>80,000 kWh/year</a:t>
                      </a:r>
                      <a:endParaRPr lang="en-US">
                        <a:latin typeface="Alexandria"/>
                      </a:endParaRPr>
                    </a:p>
                  </a:txBody>
                  <a:tcPr anchor="ctr">
                    <a:lnL>
                      <a:noFill/>
                    </a:lnL>
                    <a:lnR>
                      <a:noFill/>
                    </a:lnR>
                    <a:lnT>
                      <a:noFill/>
                    </a:lnT>
                    <a:lnB>
                      <a:noFill/>
                    </a:lnB>
                    <a:noFill/>
                  </a:tcPr>
                </a:tc>
                <a:extLst>
                  <a:ext uri="{0D108BD9-81ED-4DB2-BD59-A6C34878D82A}">
                    <a16:rowId xmlns:a16="http://schemas.microsoft.com/office/drawing/2014/main" val="3760361144"/>
                  </a:ext>
                </a:extLst>
              </a:tr>
              <a:tr h="0">
                <a:tc>
                  <a:txBody>
                    <a:bodyPr/>
                    <a:lstStyle/>
                    <a:p>
                      <a:pPr>
                        <a:buNone/>
                      </a:pPr>
                      <a:r>
                        <a:rPr lang="en-US">
                          <a:latin typeface="Alexandria"/>
                        </a:rPr>
                        <a:t>Electricity cost</a:t>
                      </a:r>
                    </a:p>
                  </a:txBody>
                  <a:tcPr anchor="ctr">
                    <a:lnL>
                      <a:noFill/>
                    </a:lnL>
                    <a:lnR>
                      <a:noFill/>
                    </a:lnR>
                    <a:lnT>
                      <a:noFill/>
                    </a:lnT>
                    <a:lnB>
                      <a:noFill/>
                    </a:lnB>
                    <a:noFill/>
                  </a:tcPr>
                </a:tc>
                <a:tc>
                  <a:txBody>
                    <a:bodyPr/>
                    <a:lstStyle/>
                    <a:p>
                      <a:pPr>
                        <a:buNone/>
                      </a:pPr>
                      <a:r>
                        <a:rPr lang="en-US">
                          <a:latin typeface="Alexandria"/>
                        </a:rPr>
                        <a:t>$0.15 per kWh</a:t>
                      </a:r>
                    </a:p>
                  </a:txBody>
                  <a:tcPr anchor="ctr">
                    <a:lnL>
                      <a:noFill/>
                    </a:lnL>
                    <a:lnR>
                      <a:noFill/>
                    </a:lnR>
                    <a:lnT>
                      <a:noFill/>
                    </a:lnT>
                    <a:lnB>
                      <a:noFill/>
                    </a:lnB>
                    <a:noFill/>
                  </a:tcPr>
                </a:tc>
                <a:extLst>
                  <a:ext uri="{0D108BD9-81ED-4DB2-BD59-A6C34878D82A}">
                    <a16:rowId xmlns:a16="http://schemas.microsoft.com/office/drawing/2014/main" val="3286752309"/>
                  </a:ext>
                </a:extLst>
              </a:tr>
              <a:tr h="0">
                <a:tc>
                  <a:txBody>
                    <a:bodyPr/>
                    <a:lstStyle/>
                    <a:p>
                      <a:pPr>
                        <a:buNone/>
                      </a:pPr>
                      <a:r>
                        <a:rPr lang="en-US" b="1">
                          <a:latin typeface="Alexandria"/>
                        </a:rPr>
                        <a:t>Annual cost savings</a:t>
                      </a:r>
                      <a:endParaRPr lang="en-US">
                        <a:latin typeface="Alexandria"/>
                      </a:endParaRPr>
                    </a:p>
                  </a:txBody>
                  <a:tcPr anchor="ctr">
                    <a:lnL>
                      <a:noFill/>
                    </a:lnL>
                    <a:lnR>
                      <a:noFill/>
                    </a:lnR>
                    <a:lnT>
                      <a:noFill/>
                    </a:lnT>
                    <a:lnB>
                      <a:noFill/>
                    </a:lnB>
                    <a:noFill/>
                  </a:tcPr>
                </a:tc>
                <a:tc>
                  <a:txBody>
                    <a:bodyPr/>
                    <a:lstStyle/>
                    <a:p>
                      <a:pPr>
                        <a:buNone/>
                      </a:pPr>
                      <a:r>
                        <a:rPr lang="en-US" b="1">
                          <a:latin typeface="Alexandria"/>
                        </a:rPr>
                        <a:t>80,000 × 0.15 = $12,000/year</a:t>
                      </a:r>
                      <a:endParaRPr lang="en-US">
                        <a:latin typeface="Alexandria"/>
                      </a:endParaRPr>
                    </a:p>
                  </a:txBody>
                  <a:tcPr anchor="ctr">
                    <a:lnL>
                      <a:noFill/>
                    </a:lnL>
                    <a:lnR>
                      <a:noFill/>
                    </a:lnR>
                    <a:lnT>
                      <a:noFill/>
                    </a:lnT>
                    <a:lnB>
                      <a:noFill/>
                    </a:lnB>
                    <a:noFill/>
                  </a:tcPr>
                </a:tc>
                <a:extLst>
                  <a:ext uri="{0D108BD9-81ED-4DB2-BD59-A6C34878D82A}">
                    <a16:rowId xmlns:a16="http://schemas.microsoft.com/office/drawing/2014/main" val="186273661"/>
                  </a:ext>
                </a:extLst>
              </a:tr>
              <a:tr h="0">
                <a:tc>
                  <a:txBody>
                    <a:bodyPr/>
                    <a:lstStyle/>
                    <a:p>
                      <a:pPr>
                        <a:buNone/>
                      </a:pPr>
                      <a:r>
                        <a:rPr lang="en-US">
                          <a:latin typeface="Alexandria"/>
                        </a:rPr>
                        <a:t>Installation cost (LED + sensors)</a:t>
                      </a:r>
                    </a:p>
                  </a:txBody>
                  <a:tcPr anchor="ctr">
                    <a:lnL>
                      <a:noFill/>
                    </a:lnL>
                    <a:lnR>
                      <a:noFill/>
                    </a:lnR>
                    <a:lnT>
                      <a:noFill/>
                    </a:lnT>
                    <a:lnB>
                      <a:noFill/>
                    </a:lnB>
                    <a:noFill/>
                  </a:tcPr>
                </a:tc>
                <a:tc>
                  <a:txBody>
                    <a:bodyPr/>
                    <a:lstStyle/>
                    <a:p>
                      <a:pPr>
                        <a:buNone/>
                      </a:pPr>
                      <a:r>
                        <a:rPr lang="ar-SY" b="1" dirty="0">
                          <a:latin typeface="Alexandria"/>
                        </a:rPr>
                        <a:t>$</a:t>
                      </a:r>
                      <a:r>
                        <a:rPr lang="en-US" b="1" dirty="0">
                          <a:latin typeface="Alexandria"/>
                        </a:rPr>
                        <a:t>30000</a:t>
                      </a:r>
                      <a:endParaRPr lang="ar-SY" dirty="0">
                        <a:latin typeface="Alexandria"/>
                      </a:endParaRPr>
                    </a:p>
                  </a:txBody>
                  <a:tcPr anchor="ctr">
                    <a:lnL>
                      <a:noFill/>
                    </a:lnL>
                    <a:lnR>
                      <a:noFill/>
                    </a:lnR>
                    <a:lnT>
                      <a:noFill/>
                    </a:lnT>
                    <a:lnB>
                      <a:noFill/>
                    </a:lnB>
                    <a:noFill/>
                  </a:tcPr>
                </a:tc>
                <a:extLst>
                  <a:ext uri="{0D108BD9-81ED-4DB2-BD59-A6C34878D82A}">
                    <a16:rowId xmlns:a16="http://schemas.microsoft.com/office/drawing/2014/main" val="3980692153"/>
                  </a:ext>
                </a:extLst>
              </a:tr>
            </a:tbl>
          </a:graphicData>
        </a:graphic>
      </p:graphicFrame>
    </p:spTree>
    <p:extLst>
      <p:ext uri="{BB962C8B-B14F-4D97-AF65-F5344CB8AC3E}">
        <p14:creationId xmlns:p14="http://schemas.microsoft.com/office/powerpoint/2010/main" val="3153047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9F3E4-387E-E768-2A3F-75ADE1E7B8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9FF655-1C35-1200-13CE-608D771DA3A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Item                              | Value                            |</a:t>
            </a:r>
          </a:p>
          <a:p>
            <a:pPr algn="ctr"/>
            <a:r>
              <a:rPr lang="en-US"/>
              <a:t>| --------------------------------- | -------------------------------- |</a:t>
            </a:r>
          </a:p>
          <a:p>
            <a:pPr algn="ctr"/>
            <a:r>
              <a:rPr lang="en-US"/>
              <a:t>| Baseline energy use               | 200,000 kWh/year                 |</a:t>
            </a:r>
          </a:p>
          <a:p>
            <a:pPr algn="ctr"/>
            <a:r>
              <a:rPr lang="en-US"/>
              <a:t>| New system energy use             | 120,000 kWh/year                 |</a:t>
            </a:r>
          </a:p>
          <a:p>
            <a:pPr algn="ctr"/>
            <a:r>
              <a:rPr lang="en-US"/>
              <a:t>| **Energy saved**                  | **80,000 kWh/year**              |</a:t>
            </a:r>
          </a:p>
          <a:p>
            <a:pPr algn="ctr"/>
            <a:r>
              <a:rPr lang="en-US"/>
              <a:t>| Electricity cost                  | $0.15 per kWh                    |</a:t>
            </a:r>
          </a:p>
          <a:p>
            <a:pPr algn="ctr"/>
            <a:r>
              <a:rPr lang="en-US"/>
              <a:t>| **Annual cost savings**           | **80,000 × 0.15 = $12,000/year** |</a:t>
            </a:r>
          </a:p>
          <a:p>
            <a:pPr algn="ctr"/>
            <a:r>
              <a:rPr lang="en-US"/>
              <a:t>| Installation cost (LED + sensors) | **$30,000**                      |</a:t>
            </a:r>
          </a:p>
        </p:txBody>
      </p:sp>
      <p:pic>
        <p:nvPicPr>
          <p:cNvPr id="7" name="Graphic 21">
            <a:extLst>
              <a:ext uri="{FF2B5EF4-FFF2-40B4-BE49-F238E27FC236}">
                <a16:creationId xmlns:a16="http://schemas.microsoft.com/office/drawing/2014/main" id="{E8E07365-227D-0501-74DA-84E218E3FC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mc:Choice xmlns:a14="http://schemas.microsoft.com/office/drawing/2010/main" Requires="a14">
          <p:sp>
            <p:nvSpPr>
              <p:cNvPr id="4" name="TextBox 47">
                <a:extLst>
                  <a:ext uri="{FF2B5EF4-FFF2-40B4-BE49-F238E27FC236}">
                    <a16:creationId xmlns:a16="http://schemas.microsoft.com/office/drawing/2014/main" id="{76634A5E-BC3A-912D-77F7-8FB69CDD98DF}"/>
                  </a:ext>
                </a:extLst>
              </p:cNvPr>
              <p:cNvSpPr txBox="1"/>
              <p:nvPr/>
            </p:nvSpPr>
            <p:spPr>
              <a:xfrm>
                <a:off x="888259" y="1747668"/>
                <a:ext cx="10270761" cy="4096506"/>
              </a:xfrm>
              <a:prstGeom prst="rect">
                <a:avLst/>
              </a:prstGeom>
              <a:solidFill>
                <a:schemeClr val="accent1">
                  <a:lumMod val="20000"/>
                  <a:lumOff val="80000"/>
                </a:schemeClr>
              </a:solidFill>
            </p:spPr>
            <p:txBody>
              <a:bodyPr wrap="square" rtlCol="0">
                <a:spAutoFit/>
              </a:bodyPr>
              <a:lstStyle/>
              <a:p>
                <a:r>
                  <a:rPr lang="en-US" sz="2000" b="1" dirty="0">
                    <a:latin typeface="Alexandria"/>
                  </a:rPr>
                  <a:t>💡 Example: Energy and Cost Savings from LED Lighting Upgrade</a:t>
                </a:r>
              </a:p>
              <a:p>
                <a:r>
                  <a:rPr lang="en-US" sz="2000" b="1" dirty="0">
                    <a:latin typeface="Alexandria"/>
                  </a:rPr>
                  <a:t>Payback Period (Return on Investment)</a:t>
                </a:r>
              </a:p>
              <a:p>
                <a14:m>
                  <m:oMathPara xmlns:m="http://schemas.openxmlformats.org/officeDocument/2006/math">
                    <m:oMathParaPr>
                      <m:jc m:val="centerGroup"/>
                    </m:oMathParaPr>
                    <m:oMath xmlns:m="http://schemas.openxmlformats.org/officeDocument/2006/math">
                      <m:r>
                        <m:rPr>
                          <m:nor/>
                        </m:rPr>
                        <a:rPr lang="en-US" sz="2000" b="0">
                          <a:latin typeface="Alexandria"/>
                        </a:rPr>
                        <m:t>Payback</m:t>
                      </m:r>
                      <m:r>
                        <m:rPr>
                          <m:nor/>
                        </m:rPr>
                        <a:rPr lang="en-US" sz="2000" b="0" i="1">
                          <a:latin typeface="Alexandria"/>
                        </a:rPr>
                        <m:t> </m:t>
                      </m:r>
                      <m:r>
                        <m:rPr>
                          <m:nor/>
                        </m:rPr>
                        <a:rPr lang="en-US" sz="2000" b="0" i="1">
                          <a:latin typeface="Alexandria"/>
                        </a:rPr>
                        <m:t>Period</m:t>
                      </m:r>
                      <m:r>
                        <a:rPr lang="en-US" sz="2000"/>
                        <m:t>=</m:t>
                      </m:r>
                      <m:f>
                        <m:fPr>
                          <m:ctrlPr>
                            <a:rPr lang="ar-SY" sz="2000" i="1"/>
                          </m:ctrlPr>
                        </m:fPr>
                        <m:num>
                          <m:r>
                            <m:rPr>
                              <m:nor/>
                            </m:rPr>
                            <a:rPr lang="en-US" sz="2000" i="1">
                              <a:latin typeface="Alexandria"/>
                            </a:rPr>
                            <m:t>Installation</m:t>
                          </m:r>
                          <m:r>
                            <m:rPr>
                              <m:nor/>
                            </m:rPr>
                            <a:rPr lang="en-US" sz="2000" i="1">
                              <a:latin typeface="Alexandria"/>
                            </a:rPr>
                            <m:t> </m:t>
                          </m:r>
                          <m:r>
                            <m:rPr>
                              <m:nor/>
                            </m:rPr>
                            <a:rPr lang="en-US" sz="2000" i="1">
                              <a:latin typeface="Alexandria"/>
                            </a:rPr>
                            <m:t>Cost</m:t>
                          </m:r>
                        </m:num>
                        <m:den>
                          <m:r>
                            <m:rPr>
                              <m:nor/>
                            </m:rPr>
                            <a:rPr lang="en-US" sz="2000" i="1">
                              <a:latin typeface="Alexandria"/>
                            </a:rPr>
                            <m:t>Annual</m:t>
                          </m:r>
                          <m:r>
                            <m:rPr>
                              <m:nor/>
                            </m:rPr>
                            <a:rPr lang="en-US" sz="2000" i="1">
                              <a:latin typeface="Alexandria"/>
                            </a:rPr>
                            <m:t> </m:t>
                          </m:r>
                          <m:r>
                            <m:rPr>
                              <m:nor/>
                            </m:rPr>
                            <a:rPr lang="en-US" sz="2000" i="1">
                              <a:latin typeface="Alexandria"/>
                            </a:rPr>
                            <m:t>Savings</m:t>
                          </m:r>
                        </m:den>
                      </m:f>
                    </m:oMath>
                  </m:oMathPara>
                </a14:m>
                <a:endParaRPr lang="ar-SY" sz="2000" b="0" dirty="0">
                  <a:latin typeface="Alexandria"/>
                </a:endParaRPr>
              </a:p>
              <a:p>
                <a14:m>
                  <m:oMathPara xmlns:m="http://schemas.openxmlformats.org/officeDocument/2006/math">
                    <m:oMathParaPr>
                      <m:jc m:val="centerGroup"/>
                    </m:oMathParaPr>
                    <m:oMath xmlns:m="http://schemas.openxmlformats.org/officeDocument/2006/math">
                      <m:r>
                        <a:rPr lang="ar-SY" sz="2000"/>
                        <m:t>=</m:t>
                      </m:r>
                      <m:f>
                        <m:fPr>
                          <m:ctrlPr>
                            <a:rPr lang="ar-SY" sz="2000" i="1"/>
                          </m:ctrlPr>
                        </m:fPr>
                        <m:num>
                          <m:r>
                            <a:rPr lang="ar-SY" sz="2000"/>
                            <m:t>30</m:t>
                          </m:r>
                          <m:r>
                            <a:rPr lang="ar-SY" sz="2000"/>
                            <m:t>,</m:t>
                          </m:r>
                          <m:r>
                            <a:rPr lang="ar-SY" sz="2000"/>
                            <m:t>000</m:t>
                          </m:r>
                        </m:num>
                        <m:den>
                          <m:r>
                            <a:rPr lang="ar-SY" sz="2000"/>
                            <m:t>12</m:t>
                          </m:r>
                          <m:r>
                            <a:rPr lang="ar-SY" sz="2000"/>
                            <m:t>,</m:t>
                          </m:r>
                          <m:r>
                            <a:rPr lang="ar-SY" sz="2000"/>
                            <m:t>000</m:t>
                          </m:r>
                        </m:den>
                      </m:f>
                      <m:r>
                        <a:rPr lang="ar-SY" sz="2000"/>
                        <m:t>=</m:t>
                      </m:r>
                      <m:r>
                        <a:rPr lang="ar-SY" sz="2000"/>
                        <m:t>2</m:t>
                      </m:r>
                      <m:r>
                        <a:rPr lang="ar-SY" sz="2000"/>
                        <m:t>.</m:t>
                      </m:r>
                      <m:r>
                        <a:rPr lang="ar-SY" sz="2000"/>
                        <m:t>5</m:t>
                      </m:r>
                      <m:r>
                        <m:rPr>
                          <m:nor/>
                        </m:rPr>
                        <a:rPr lang="ar-SY" sz="2000" i="1">
                          <a:latin typeface="Alexandria"/>
                        </a:rPr>
                        <m:t> </m:t>
                      </m:r>
                      <m:r>
                        <m:rPr>
                          <m:nor/>
                        </m:rPr>
                        <a:rPr lang="en-US" sz="2000" i="1">
                          <a:latin typeface="Alexandria"/>
                        </a:rPr>
                        <m:t>years</m:t>
                      </m:r>
                    </m:oMath>
                  </m:oMathPara>
                </a14:m>
                <a:endParaRPr lang="en-US" sz="2000" dirty="0">
                  <a:latin typeface="Alexandria"/>
                </a:endParaRPr>
              </a:p>
              <a:p>
                <a:r>
                  <a:rPr lang="en-US" sz="2000" b="1" dirty="0">
                    <a:latin typeface="Alexandria"/>
                  </a:rPr>
                  <a:t>CO₂ Reduction</a:t>
                </a:r>
              </a:p>
              <a:p>
                <a14:m>
                  <m:oMathPara xmlns:m="http://schemas.openxmlformats.org/officeDocument/2006/math">
                    <m:oMathParaPr>
                      <m:jc m:val="centerGroup"/>
                    </m:oMathParaPr>
                    <m:oMath xmlns:m="http://schemas.openxmlformats.org/officeDocument/2006/math">
                      <m:r>
                        <a:rPr lang="en-US" sz="2000"/>
                        <m:t>80</m:t>
                      </m:r>
                      <m:r>
                        <a:rPr lang="en-US" sz="2000"/>
                        <m:t>,</m:t>
                      </m:r>
                      <m:r>
                        <a:rPr lang="en-US" sz="2000"/>
                        <m:t>000</m:t>
                      </m:r>
                      <m:r>
                        <m:rPr>
                          <m:nor/>
                        </m:rPr>
                        <a:rPr lang="en-US" sz="2000" i="1">
                          <a:latin typeface="Alexandria"/>
                        </a:rPr>
                        <m:t> </m:t>
                      </m:r>
                      <m:r>
                        <m:rPr>
                          <m:nor/>
                        </m:rPr>
                        <a:rPr lang="en-US" sz="2000" i="1">
                          <a:latin typeface="Alexandria"/>
                        </a:rPr>
                        <m:t>kWh</m:t>
                      </m:r>
                      <m:r>
                        <a:rPr lang="en-US" sz="2000"/>
                        <m:t>×</m:t>
                      </m:r>
                      <m:r>
                        <a:rPr lang="en-US" sz="2000"/>
                        <m:t>0</m:t>
                      </m:r>
                      <m:r>
                        <a:rPr lang="en-US" sz="2000"/>
                        <m:t>.</m:t>
                      </m:r>
                      <m:r>
                        <a:rPr lang="en-US" sz="2000"/>
                        <m:t>5</m:t>
                      </m:r>
                      <m:r>
                        <m:rPr>
                          <m:nor/>
                        </m:rPr>
                        <a:rPr lang="en-US" sz="2000" i="1">
                          <a:latin typeface="Alexandria"/>
                        </a:rPr>
                        <m:t> </m:t>
                      </m:r>
                      <m:r>
                        <m:rPr>
                          <m:nor/>
                        </m:rPr>
                        <a:rPr lang="en-US" sz="2000" i="1">
                          <a:latin typeface="Alexandria"/>
                        </a:rPr>
                        <m:t>kg</m:t>
                      </m:r>
                      <m:r>
                        <m:rPr>
                          <m:nor/>
                        </m:rPr>
                        <a:rPr lang="en-US" sz="2000" i="1">
                          <a:latin typeface="Alexandria"/>
                        </a:rPr>
                        <m:t> </m:t>
                      </m:r>
                      <m:r>
                        <m:rPr>
                          <m:nor/>
                        </m:rPr>
                        <a:rPr lang="en-US" sz="2000" i="1">
                          <a:latin typeface="Alexandria"/>
                        </a:rPr>
                        <m:t>CO</m:t>
                      </m:r>
                      <m:r>
                        <m:rPr>
                          <m:nor/>
                        </m:rPr>
                        <a:rPr lang="en-US" sz="2000" i="1">
                          <a:latin typeface="Alexandria"/>
                        </a:rPr>
                        <m:t>₂</m:t>
                      </m:r>
                      <m:r>
                        <m:rPr>
                          <m:nor/>
                        </m:rPr>
                        <a:rPr lang="en-US" sz="2000" i="1">
                          <a:latin typeface="Alexandria"/>
                        </a:rPr>
                        <m:t>/</m:t>
                      </m:r>
                      <m:r>
                        <m:rPr>
                          <m:nor/>
                        </m:rPr>
                        <a:rPr lang="en-US" sz="2000" i="1">
                          <a:latin typeface="Alexandria"/>
                        </a:rPr>
                        <m:t>kWh</m:t>
                      </m:r>
                      <m:r>
                        <a:rPr lang="en-US" sz="2000"/>
                        <m:t>=</m:t>
                      </m:r>
                      <m:r>
                        <a:rPr lang="en-US" sz="2000"/>
                        <m:t>40</m:t>
                      </m:r>
                      <m:r>
                        <a:rPr lang="en-US" sz="2000"/>
                        <m:t>,</m:t>
                      </m:r>
                      <m:r>
                        <a:rPr lang="en-US" sz="2000"/>
                        <m:t>000</m:t>
                      </m:r>
                      <m:r>
                        <m:rPr>
                          <m:nor/>
                        </m:rPr>
                        <a:rPr lang="en-US" sz="2000" i="1">
                          <a:latin typeface="Alexandria"/>
                        </a:rPr>
                        <m:t> </m:t>
                      </m:r>
                      <m:r>
                        <m:rPr>
                          <m:nor/>
                        </m:rPr>
                        <a:rPr lang="en-US" sz="2000" i="1">
                          <a:latin typeface="Alexandria"/>
                        </a:rPr>
                        <m:t>kg</m:t>
                      </m:r>
                      <m:r>
                        <m:rPr>
                          <m:nor/>
                        </m:rPr>
                        <a:rPr lang="en-US" sz="2000" i="1">
                          <a:latin typeface="Alexandria"/>
                        </a:rPr>
                        <m:t> </m:t>
                      </m:r>
                      <m:r>
                        <m:rPr>
                          <m:nor/>
                        </m:rPr>
                        <a:rPr lang="en-US" sz="2000" i="1">
                          <a:latin typeface="Alexandria"/>
                        </a:rPr>
                        <m:t>CO</m:t>
                      </m:r>
                      <m:r>
                        <m:rPr>
                          <m:nor/>
                        </m:rPr>
                        <a:rPr lang="en-US" sz="2000" i="1">
                          <a:latin typeface="Alexandria"/>
                        </a:rPr>
                        <m:t>₂</m:t>
                      </m:r>
                      <m:r>
                        <m:rPr>
                          <m:nor/>
                        </m:rPr>
                        <a:rPr lang="en-US" sz="2000" i="1">
                          <a:latin typeface="Alexandria"/>
                        </a:rPr>
                        <m:t>/</m:t>
                      </m:r>
                      <m:r>
                        <m:rPr>
                          <m:nor/>
                        </m:rPr>
                        <a:rPr lang="en-US" sz="2000" i="1">
                          <a:latin typeface="Alexandria"/>
                        </a:rPr>
                        <m:t>year</m:t>
                      </m:r>
                      <m:r>
                        <a:rPr lang="en-US" sz="2000"/>
                        <m:t>=</m:t>
                      </m:r>
                      <m:r>
                        <a:rPr lang="en-US" sz="2000"/>
                        <m:t>40</m:t>
                      </m:r>
                      <m:r>
                        <m:rPr>
                          <m:nor/>
                        </m:rPr>
                        <a:rPr lang="en-US" sz="2000" i="1">
                          <a:latin typeface="Alexandria"/>
                        </a:rPr>
                        <m:t> </m:t>
                      </m:r>
                      <m:r>
                        <m:rPr>
                          <m:nor/>
                        </m:rPr>
                        <a:rPr lang="en-US" sz="2000" i="1">
                          <a:latin typeface="Alexandria"/>
                        </a:rPr>
                        <m:t>tons</m:t>
                      </m:r>
                      <m:r>
                        <m:rPr>
                          <m:nor/>
                        </m:rPr>
                        <a:rPr lang="en-US" sz="2000" i="1">
                          <a:latin typeface="Alexandria"/>
                        </a:rPr>
                        <m:t> </m:t>
                      </m:r>
                      <m:r>
                        <m:rPr>
                          <m:nor/>
                        </m:rPr>
                        <a:rPr lang="en-US" sz="2000" i="1">
                          <a:latin typeface="Alexandria"/>
                        </a:rPr>
                        <m:t>CO</m:t>
                      </m:r>
                      <m:r>
                        <m:rPr>
                          <m:nor/>
                        </m:rPr>
                        <a:rPr lang="en-US" sz="2000" i="1">
                          <a:latin typeface="Alexandria"/>
                        </a:rPr>
                        <m:t>₂</m:t>
                      </m:r>
                      <m:r>
                        <m:rPr>
                          <m:nor/>
                        </m:rPr>
                        <a:rPr lang="en-US" sz="2000" i="1">
                          <a:latin typeface="Alexandria"/>
                        </a:rPr>
                        <m:t>/</m:t>
                      </m:r>
                      <m:r>
                        <m:rPr>
                          <m:nor/>
                        </m:rPr>
                        <a:rPr lang="en-US" sz="2000" i="1">
                          <a:latin typeface="Alexandria"/>
                        </a:rPr>
                        <m:t>year</m:t>
                      </m:r>
                    </m:oMath>
                  </m:oMathPara>
                </a14:m>
                <a:endParaRPr lang="en-US" sz="2000" b="0" dirty="0">
                  <a:latin typeface="Alexandria"/>
                </a:endParaRPr>
              </a:p>
              <a:p>
                <a:r>
                  <a:rPr lang="en-US" sz="2000" b="1" dirty="0">
                    <a:latin typeface="Alexandria"/>
                  </a:rPr>
                  <a:t>✅ Result</a:t>
                </a:r>
              </a:p>
              <a:p>
                <a:r>
                  <a:rPr lang="en-US" sz="2000" b="1" dirty="0">
                    <a:latin typeface="Alexandria"/>
                  </a:rPr>
                  <a:t>Annual savings:</a:t>
                </a:r>
                <a:r>
                  <a:rPr lang="en-US" sz="2000" dirty="0">
                    <a:latin typeface="Alexandria"/>
                  </a:rPr>
                  <a:t> $12,000</a:t>
                </a:r>
              </a:p>
              <a:p>
                <a:r>
                  <a:rPr lang="en-US" sz="2000" b="1" dirty="0">
                    <a:latin typeface="Alexandria"/>
                  </a:rPr>
                  <a:t>Payback period:</a:t>
                </a:r>
                <a:r>
                  <a:rPr lang="en-US" sz="2000" dirty="0">
                    <a:latin typeface="Alexandria"/>
                  </a:rPr>
                  <a:t> ~2.5 years</a:t>
                </a:r>
              </a:p>
              <a:p>
                <a:r>
                  <a:rPr lang="en-US" sz="2000" b="1" dirty="0">
                    <a:latin typeface="Alexandria"/>
                  </a:rPr>
                  <a:t>CO₂ reduction:</a:t>
                </a:r>
                <a:r>
                  <a:rPr lang="en-US" sz="2000" dirty="0">
                    <a:latin typeface="Alexandria"/>
                  </a:rPr>
                  <a:t> 40 tons/year</a:t>
                </a:r>
              </a:p>
              <a:p>
                <a:r>
                  <a:rPr lang="en-US" sz="2000" dirty="0">
                    <a:latin typeface="Alexandria"/>
                  </a:rPr>
                  <a:t>After 2.5 years, the building operates with </a:t>
                </a:r>
                <a:r>
                  <a:rPr lang="en-US" sz="2000" b="1" dirty="0">
                    <a:latin typeface="Alexandria"/>
                  </a:rPr>
                  <a:t>pure savings and lower environmental impact</a:t>
                </a:r>
                <a:endParaRPr lang="en-US" sz="2000" dirty="0">
                  <a:latin typeface="Alexandria"/>
                </a:endParaRPr>
              </a:p>
            </p:txBody>
          </p:sp>
        </mc:Choice>
        <mc:Fallback>
          <p:sp>
            <p:nvSpPr>
              <p:cNvPr id="4" name="TextBox 47">
                <a:extLst>
                  <a:ext uri="{FF2B5EF4-FFF2-40B4-BE49-F238E27FC236}">
                    <a16:creationId xmlns:a16="http://schemas.microsoft.com/office/drawing/2014/main" id="{76634A5E-BC3A-912D-77F7-8FB69CDD98DF}"/>
                  </a:ext>
                </a:extLst>
              </p:cNvPr>
              <p:cNvSpPr txBox="1">
                <a:spLocks noRot="1" noChangeAspect="1" noMove="1" noResize="1" noEditPoints="1" noAdjustHandles="1" noChangeArrowheads="1" noChangeShapeType="1" noTextEdit="1"/>
              </p:cNvSpPr>
              <p:nvPr/>
            </p:nvSpPr>
            <p:spPr>
              <a:xfrm>
                <a:off x="888259" y="1747668"/>
                <a:ext cx="10270761" cy="4096506"/>
              </a:xfrm>
              <a:prstGeom prst="rect">
                <a:avLst/>
              </a:prstGeom>
              <a:blipFill>
                <a:blip r:embed="rId3"/>
                <a:stretch>
                  <a:fillRect l="-653" t="-1042" b="-1786"/>
                </a:stretch>
              </a:blipFill>
            </p:spPr>
            <p:txBody>
              <a:bodyPr/>
              <a:lstStyle/>
              <a:p>
                <a:r>
                  <a:rPr lang="ar-SY">
                    <a:noFill/>
                  </a:rPr>
                  <a:t> </a:t>
                </a:r>
              </a:p>
            </p:txBody>
          </p:sp>
        </mc:Fallback>
      </mc:AlternateContent>
      <p:sp>
        <p:nvSpPr>
          <p:cNvPr id="2" name="مربع نص 1">
            <a:extLst>
              <a:ext uri="{FF2B5EF4-FFF2-40B4-BE49-F238E27FC236}">
                <a16:creationId xmlns:a16="http://schemas.microsoft.com/office/drawing/2014/main" id="{2C7883CF-E90B-750F-8E44-20373F427595}"/>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spTree>
    <p:extLst>
      <p:ext uri="{BB962C8B-B14F-4D97-AF65-F5344CB8AC3E}">
        <p14:creationId xmlns:p14="http://schemas.microsoft.com/office/powerpoint/2010/main" val="416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BCD0E-4B1A-A216-7B0F-080B3A2095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8E750D-1E5B-2EF2-BD50-51AC6DFCB7C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D05F0F2-3438-7E8F-BEB6-0BBB2E29A7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8588268-2A0F-E21E-82D9-88AD47A6FBCD}"/>
              </a:ext>
            </a:extLst>
          </p:cNvPr>
          <p:cNvSpPr txBox="1"/>
          <p:nvPr/>
        </p:nvSpPr>
        <p:spPr>
          <a:xfrm>
            <a:off x="757005" y="1692269"/>
            <a:ext cx="4639454" cy="4093428"/>
          </a:xfrm>
          <a:prstGeom prst="rect">
            <a:avLst/>
          </a:prstGeom>
          <a:solidFill>
            <a:schemeClr val="bg1"/>
          </a:solidFill>
        </p:spPr>
        <p:txBody>
          <a:bodyPr wrap="square" rtlCol="0">
            <a:spAutoFit/>
          </a:bodyPr>
          <a:lstStyle/>
          <a:p>
            <a:r>
              <a:rPr lang="en-US" sz="2000" b="1" dirty="0"/>
              <a:t>🌿 Example: Green Building Components — The Edge Building, Amsterdam, Netherlands</a:t>
            </a:r>
          </a:p>
          <a:p>
            <a:r>
              <a:rPr lang="en-US" sz="2000" b="1" dirty="0"/>
              <a:t>Overview:</a:t>
            </a:r>
            <a:br>
              <a:rPr lang="en-US" sz="2000" dirty="0"/>
            </a:br>
            <a:r>
              <a:rPr lang="en-US" sz="2000" dirty="0"/>
              <a:t>The Edge in Amsterdam, developed by </a:t>
            </a:r>
            <a:r>
              <a:rPr lang="en-US" sz="2000" b="1" dirty="0"/>
              <a:t>Deloitte</a:t>
            </a:r>
            <a:r>
              <a:rPr lang="en-US" sz="2000" dirty="0"/>
              <a:t> and designed by </a:t>
            </a:r>
            <a:r>
              <a:rPr lang="en-US" sz="2000" b="1" dirty="0"/>
              <a:t>PLP Architecture</a:t>
            </a:r>
            <a:r>
              <a:rPr lang="en-US" sz="2000" dirty="0"/>
              <a:t>, is one of the world’s most sustainable and smart office buildings.</a:t>
            </a:r>
            <a:br>
              <a:rPr lang="en-US" sz="2000" dirty="0"/>
            </a:br>
            <a:r>
              <a:rPr lang="en-US" sz="2000" dirty="0"/>
              <a:t>It earned a </a:t>
            </a:r>
            <a:r>
              <a:rPr lang="en-US" sz="2000" b="1" dirty="0"/>
              <a:t>LEED Platinum certification</a:t>
            </a:r>
            <a:r>
              <a:rPr lang="en-US" sz="2000" dirty="0"/>
              <a:t> with a record sustainability score (98/110).</a:t>
            </a:r>
            <a:br>
              <a:rPr lang="en-US" sz="2000" dirty="0"/>
            </a:br>
            <a:r>
              <a:rPr lang="en-US" sz="2000" dirty="0"/>
              <a:t>This project demonstrates how </a:t>
            </a:r>
            <a:r>
              <a:rPr lang="en-US" sz="2000" b="1" dirty="0"/>
              <a:t>green building components</a:t>
            </a:r>
            <a:r>
              <a:rPr lang="en-US" sz="2000" dirty="0"/>
              <a:t> integrate technology, design, and environmental performance.</a:t>
            </a:r>
          </a:p>
        </p:txBody>
      </p:sp>
      <p:sp>
        <p:nvSpPr>
          <p:cNvPr id="4" name="مربع نص 3">
            <a:extLst>
              <a:ext uri="{FF2B5EF4-FFF2-40B4-BE49-F238E27FC236}">
                <a16:creationId xmlns:a16="http://schemas.microsoft.com/office/drawing/2014/main" id="{B741EFFD-AD0C-A806-751C-6D3FD61153F9}"/>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pic>
        <p:nvPicPr>
          <p:cNvPr id="9" name="صورة 8">
            <a:extLst>
              <a:ext uri="{FF2B5EF4-FFF2-40B4-BE49-F238E27FC236}">
                <a16:creationId xmlns:a16="http://schemas.microsoft.com/office/drawing/2014/main" id="{3F83CF54-E771-7642-E104-D8A99FC42C6B}"/>
              </a:ext>
            </a:extLst>
          </p:cNvPr>
          <p:cNvPicPr>
            <a:picLocks noChangeAspect="1"/>
          </p:cNvPicPr>
          <p:nvPr/>
        </p:nvPicPr>
        <p:blipFill>
          <a:blip r:embed="rId3"/>
          <a:stretch>
            <a:fillRect/>
          </a:stretch>
        </p:blipFill>
        <p:spPr>
          <a:xfrm>
            <a:off x="5536184" y="1583861"/>
            <a:ext cx="5751409" cy="4310244"/>
          </a:xfrm>
          <a:prstGeom prst="rect">
            <a:avLst/>
          </a:prstGeom>
        </p:spPr>
      </p:pic>
    </p:spTree>
    <p:extLst>
      <p:ext uri="{BB962C8B-B14F-4D97-AF65-F5344CB8AC3E}">
        <p14:creationId xmlns:p14="http://schemas.microsoft.com/office/powerpoint/2010/main" val="3391384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80ABE-BCE4-8089-62E5-6D60BBC490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375E2F-571A-1141-1C65-577C41D59F59}"/>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A3D4AD5-B68D-AC22-497A-660D1B2144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1048EE38-467A-9FBC-265B-4968DA1C83E3}"/>
              </a:ext>
            </a:extLst>
          </p:cNvPr>
          <p:cNvSpPr txBox="1"/>
          <p:nvPr/>
        </p:nvSpPr>
        <p:spPr>
          <a:xfrm>
            <a:off x="762000" y="1478326"/>
            <a:ext cx="10510603" cy="400110"/>
          </a:xfrm>
          <a:prstGeom prst="rect">
            <a:avLst/>
          </a:prstGeom>
          <a:solidFill>
            <a:schemeClr val="bg1"/>
          </a:solidFill>
        </p:spPr>
        <p:txBody>
          <a:bodyPr wrap="square" rtlCol="0">
            <a:spAutoFit/>
          </a:bodyPr>
          <a:lstStyle/>
          <a:p>
            <a:r>
              <a:rPr lang="en-US" sz="2000" b="1" dirty="0"/>
              <a:t>Key Green Building Components</a:t>
            </a:r>
            <a:endParaRPr lang="en-US" sz="2000" b="1" dirty="0">
              <a:latin typeface="Alexandria"/>
            </a:endParaRPr>
          </a:p>
        </p:txBody>
      </p:sp>
      <p:graphicFrame>
        <p:nvGraphicFramePr>
          <p:cNvPr id="12" name="جدول 11">
            <a:extLst>
              <a:ext uri="{FF2B5EF4-FFF2-40B4-BE49-F238E27FC236}">
                <a16:creationId xmlns:a16="http://schemas.microsoft.com/office/drawing/2014/main" id="{561B5B60-4C79-3845-D54E-157EBCF76A7D}"/>
              </a:ext>
            </a:extLst>
          </p:cNvPr>
          <p:cNvGraphicFramePr>
            <a:graphicFrameLocks noGrp="1"/>
          </p:cNvGraphicFramePr>
          <p:nvPr>
            <p:extLst>
              <p:ext uri="{D42A27DB-BD31-4B8C-83A1-F6EECF244321}">
                <p14:modId xmlns:p14="http://schemas.microsoft.com/office/powerpoint/2010/main" val="2591351155"/>
              </p:ext>
            </p:extLst>
          </p:nvPr>
        </p:nvGraphicFramePr>
        <p:xfrm>
          <a:off x="689640" y="1849511"/>
          <a:ext cx="10582964" cy="3840636"/>
        </p:xfrm>
        <a:graphic>
          <a:graphicData uri="http://schemas.openxmlformats.org/drawingml/2006/table">
            <a:tbl>
              <a:tblPr/>
              <a:tblGrid>
                <a:gridCol w="3464462">
                  <a:extLst>
                    <a:ext uri="{9D8B030D-6E8A-4147-A177-3AD203B41FA5}">
                      <a16:colId xmlns:a16="http://schemas.microsoft.com/office/drawing/2014/main" val="3509361269"/>
                    </a:ext>
                  </a:extLst>
                </a:gridCol>
                <a:gridCol w="7118502">
                  <a:extLst>
                    <a:ext uri="{9D8B030D-6E8A-4147-A177-3AD203B41FA5}">
                      <a16:colId xmlns:a16="http://schemas.microsoft.com/office/drawing/2014/main" val="4112563669"/>
                    </a:ext>
                  </a:extLst>
                </a:gridCol>
              </a:tblGrid>
              <a:tr h="0">
                <a:tc>
                  <a:txBody>
                    <a:bodyPr/>
                    <a:lstStyle/>
                    <a:p>
                      <a:pPr>
                        <a:buNone/>
                      </a:pPr>
                      <a:r>
                        <a:rPr lang="en-US" sz="2000" b="1" dirty="0">
                          <a:latin typeface="Alexandria"/>
                        </a:rPr>
                        <a:t>Component</a:t>
                      </a:r>
                      <a:endParaRPr lang="en-US" sz="2000" dirty="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2000" b="1" dirty="0">
                          <a:latin typeface="Alexandria"/>
                        </a:rPr>
                        <a:t>Description and Features</a:t>
                      </a:r>
                      <a:endParaRPr lang="en-US" sz="2000" dirty="0">
                        <a:latin typeface="Alexandria"/>
                      </a:endParaRP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883694616"/>
                  </a:ext>
                </a:extLst>
              </a:tr>
              <a:tr h="528667">
                <a:tc>
                  <a:txBody>
                    <a:bodyPr/>
                    <a:lstStyle/>
                    <a:p>
                      <a:pPr>
                        <a:buNone/>
                      </a:pPr>
                      <a:r>
                        <a:rPr lang="en-US" sz="1800" b="1" dirty="0">
                          <a:latin typeface="Alexandria"/>
                        </a:rPr>
                        <a:t>1. Energy-efficient Building Envelope</a:t>
                      </a:r>
                      <a:endParaRPr lang="en-US" sz="1800" dirty="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dirty="0">
                          <a:latin typeface="Alexandria"/>
                        </a:rPr>
                        <a:t>High-performance glass façade with smart shading systems reduces heat gain while maximizing daylight. The double-skin façade and insulation minimize energy loss.</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776442639"/>
                  </a:ext>
                </a:extLst>
              </a:tr>
              <a:tr h="528667">
                <a:tc>
                  <a:txBody>
                    <a:bodyPr/>
                    <a:lstStyle/>
                    <a:p>
                      <a:pPr>
                        <a:buNone/>
                      </a:pPr>
                      <a:r>
                        <a:rPr lang="en-US" sz="1800" b="1">
                          <a:latin typeface="Alexandria"/>
                        </a:rPr>
                        <a:t>2. Renewable Energy Systems</a:t>
                      </a:r>
                      <a:endParaRPr lang="en-US" sz="180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dirty="0">
                          <a:latin typeface="Alexandria"/>
                        </a:rPr>
                        <a:t>A rooftop solar array (≈65,000 sq ft of panels) generates a significant portion of the building’s electricity. The building also uses </a:t>
                      </a:r>
                      <a:r>
                        <a:rPr lang="en-US" sz="1800" b="1" dirty="0">
                          <a:latin typeface="Alexandria"/>
                        </a:rPr>
                        <a:t>aquifer thermal energy storage (ATES)</a:t>
                      </a:r>
                      <a:r>
                        <a:rPr lang="en-US" sz="1800" dirty="0">
                          <a:latin typeface="Alexandria"/>
                        </a:rPr>
                        <a:t> for heating and cooling.</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320698522"/>
                  </a:ext>
                </a:extLst>
              </a:tr>
              <a:tr h="406667">
                <a:tc>
                  <a:txBody>
                    <a:bodyPr/>
                    <a:lstStyle/>
                    <a:p>
                      <a:pPr>
                        <a:buNone/>
                      </a:pPr>
                      <a:r>
                        <a:rPr lang="en-US" sz="1800" b="1">
                          <a:latin typeface="Alexandria"/>
                        </a:rPr>
                        <a:t>3. Water Conservation Systems</a:t>
                      </a:r>
                      <a:endParaRPr lang="en-US" sz="180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dirty="0">
                          <a:latin typeface="Alexandria"/>
                        </a:rPr>
                        <a:t>Rainwater is harvested for toilet flushing and irrigation. Water-saving fixtures reduce consumption by over 40%.</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77312348"/>
                  </a:ext>
                </a:extLst>
              </a:tr>
              <a:tr h="406667">
                <a:tc>
                  <a:txBody>
                    <a:bodyPr/>
                    <a:lstStyle/>
                    <a:p>
                      <a:pPr>
                        <a:buNone/>
                      </a:pPr>
                      <a:r>
                        <a:rPr lang="en-US" sz="1800" b="1">
                          <a:latin typeface="Alexandria"/>
                        </a:rPr>
                        <a:t>4. Smart Lighting and Controls</a:t>
                      </a:r>
                      <a:endParaRPr lang="en-US" sz="180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dirty="0">
                          <a:latin typeface="Alexandria"/>
                        </a:rPr>
                        <a:t>LED lighting integrated with sensors detects occupancy and daylight levels, reducing energy use by up to 70%.</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728888437"/>
                  </a:ext>
                </a:extLst>
              </a:tr>
              <a:tr h="284667">
                <a:tc>
                  <a:txBody>
                    <a:bodyPr/>
                    <a:lstStyle/>
                    <a:p>
                      <a:pPr>
                        <a:buNone/>
                      </a:pPr>
                      <a:r>
                        <a:rPr lang="en-US" sz="1800" b="1" dirty="0">
                          <a:latin typeface="Alexandria"/>
                        </a:rPr>
                        <a:t>5. Indoor Environmental Quality</a:t>
                      </a:r>
                      <a:endParaRPr lang="en-US" sz="1800" dirty="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dirty="0">
                          <a:latin typeface="Alexandria"/>
                        </a:rPr>
                        <a:t>Natural ventilation, non-toxic materials, and extensive greenery improve air quality and occupant well-being.</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81301933"/>
                  </a:ext>
                </a:extLst>
              </a:tr>
            </a:tbl>
          </a:graphicData>
        </a:graphic>
      </p:graphicFrame>
      <p:sp>
        <p:nvSpPr>
          <p:cNvPr id="13" name="مربع نص 12">
            <a:extLst>
              <a:ext uri="{FF2B5EF4-FFF2-40B4-BE49-F238E27FC236}">
                <a16:creationId xmlns:a16="http://schemas.microsoft.com/office/drawing/2014/main" id="{8CCB8C35-FFE2-C955-A857-C7E5D5D742D9}"/>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spTree>
    <p:extLst>
      <p:ext uri="{BB962C8B-B14F-4D97-AF65-F5344CB8AC3E}">
        <p14:creationId xmlns:p14="http://schemas.microsoft.com/office/powerpoint/2010/main" val="3734887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00495-E34B-1096-678B-B1EE89AD98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76F635-FA7E-B744-58D9-A5F29EBB9C66}"/>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884FE9E-DCC7-2161-33BC-2C7BB44DD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3" name="جدول 2">
            <a:extLst>
              <a:ext uri="{FF2B5EF4-FFF2-40B4-BE49-F238E27FC236}">
                <a16:creationId xmlns:a16="http://schemas.microsoft.com/office/drawing/2014/main" id="{A1041288-2B6D-DD7A-2578-59F6F3787ACC}"/>
              </a:ext>
            </a:extLst>
          </p:cNvPr>
          <p:cNvGraphicFramePr>
            <a:graphicFrameLocks noGrp="1"/>
          </p:cNvGraphicFramePr>
          <p:nvPr>
            <p:extLst>
              <p:ext uri="{D42A27DB-BD31-4B8C-83A1-F6EECF244321}">
                <p14:modId xmlns:p14="http://schemas.microsoft.com/office/powerpoint/2010/main" val="182787080"/>
              </p:ext>
            </p:extLst>
          </p:nvPr>
        </p:nvGraphicFramePr>
        <p:xfrm>
          <a:off x="914400" y="1825625"/>
          <a:ext cx="10515600" cy="3495170"/>
        </p:xfrm>
        <a:graphic>
          <a:graphicData uri="http://schemas.openxmlformats.org/drawingml/2006/table">
            <a:tbl>
              <a:tblPr/>
              <a:tblGrid>
                <a:gridCol w="3747541">
                  <a:extLst>
                    <a:ext uri="{9D8B030D-6E8A-4147-A177-3AD203B41FA5}">
                      <a16:colId xmlns:a16="http://schemas.microsoft.com/office/drawing/2014/main" val="3479804550"/>
                    </a:ext>
                  </a:extLst>
                </a:gridCol>
                <a:gridCol w="6768059">
                  <a:extLst>
                    <a:ext uri="{9D8B030D-6E8A-4147-A177-3AD203B41FA5}">
                      <a16:colId xmlns:a16="http://schemas.microsoft.com/office/drawing/2014/main" val="3142940642"/>
                    </a:ext>
                  </a:extLst>
                </a:gridCol>
              </a:tblGrid>
              <a:tr h="406667">
                <a:tc>
                  <a:txBody>
                    <a:bodyPr/>
                    <a:lstStyle/>
                    <a:p>
                      <a:pPr>
                        <a:buNone/>
                      </a:pPr>
                      <a:r>
                        <a:rPr lang="en-US" sz="1800" b="1">
                          <a:latin typeface="Alexandria"/>
                        </a:rPr>
                        <a:t>6. Waste Reduction and Recycling</a:t>
                      </a:r>
                      <a:endParaRPr lang="en-US" sz="180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dirty="0">
                          <a:latin typeface="Alexandria"/>
                        </a:rPr>
                        <a:t>Construction materials were selected for recyclability; a waste management system promotes separation and reuse during building operation.</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923792027"/>
                  </a:ext>
                </a:extLst>
              </a:tr>
              <a:tr h="406667">
                <a:tc>
                  <a:txBody>
                    <a:bodyPr/>
                    <a:lstStyle/>
                    <a:p>
                      <a:pPr>
                        <a:buNone/>
                      </a:pPr>
                      <a:r>
                        <a:rPr lang="en-US" sz="1800" b="1" dirty="0">
                          <a:latin typeface="Alexandria"/>
                        </a:rPr>
                        <a:t>7. Sustainable Materials</a:t>
                      </a:r>
                      <a:endParaRPr lang="en-US" sz="1800" dirty="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dirty="0">
                          <a:latin typeface="Alexandria"/>
                        </a:rPr>
                        <a:t>Recycled steel, FSC-certified wood, and low-VOC paints are used to minimize embodied carbon and pollutants.</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683023303"/>
                  </a:ext>
                </a:extLst>
              </a:tr>
              <a:tr h="406667">
                <a:tc>
                  <a:txBody>
                    <a:bodyPr/>
                    <a:lstStyle/>
                    <a:p>
                      <a:pPr>
                        <a:buNone/>
                      </a:pPr>
                      <a:r>
                        <a:rPr lang="en-US" sz="1800" b="1" dirty="0">
                          <a:latin typeface="Alexandria"/>
                        </a:rPr>
                        <a:t>8. Smart Building Technologies</a:t>
                      </a:r>
                      <a:endParaRPr lang="en-US" sz="1800" dirty="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a:latin typeface="Alexandria"/>
                        </a:rPr>
                        <a:t>Connected sensors monitor temperature, humidity, light, and occupancy. Employees use an app to adjust their workspace settings for comfort and efficiency.</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727665291"/>
                  </a:ext>
                </a:extLst>
              </a:tr>
              <a:tr h="406667">
                <a:tc>
                  <a:txBody>
                    <a:bodyPr/>
                    <a:lstStyle/>
                    <a:p>
                      <a:pPr>
                        <a:buNone/>
                      </a:pPr>
                      <a:r>
                        <a:rPr lang="en-US" sz="1800" b="1">
                          <a:latin typeface="Alexandria"/>
                        </a:rPr>
                        <a:t>9. Green Roof and Biodiversity</a:t>
                      </a:r>
                      <a:endParaRPr lang="en-US" sz="180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a:latin typeface="Alexandria"/>
                        </a:rPr>
                        <a:t>The building integrates green roofs that provide insulation, absorb rainwater, and enhance urban biodiversity.</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397691226"/>
                  </a:ext>
                </a:extLst>
              </a:tr>
              <a:tr h="406667">
                <a:tc>
                  <a:txBody>
                    <a:bodyPr/>
                    <a:lstStyle/>
                    <a:p>
                      <a:pPr>
                        <a:buNone/>
                      </a:pPr>
                      <a:r>
                        <a:rPr lang="en-US" sz="1800" b="1" dirty="0">
                          <a:latin typeface="Alexandria"/>
                        </a:rPr>
                        <a:t>10. Transportation and Accessibility</a:t>
                      </a:r>
                      <a:endParaRPr lang="en-US" sz="1800" dirty="0">
                        <a:latin typeface="Alexandria"/>
                      </a:endParaRPr>
                    </a:p>
                  </a:txBody>
                  <a:tcPr marL="40667" marR="40667" marT="20333" marB="20333" anchor="ctr">
                    <a:lnL>
                      <a:noFill/>
                    </a:lnL>
                    <a:lnR>
                      <a:noFill/>
                    </a:lnR>
                    <a:lnT>
                      <a:noFill/>
                    </a:lnT>
                    <a:lnB>
                      <a:noFill/>
                    </a:lnB>
                    <a:solidFill>
                      <a:schemeClr val="accent1">
                        <a:lumMod val="20000"/>
                        <a:lumOff val="80000"/>
                      </a:schemeClr>
                    </a:solidFill>
                  </a:tcPr>
                </a:tc>
                <a:tc>
                  <a:txBody>
                    <a:bodyPr/>
                    <a:lstStyle/>
                    <a:p>
                      <a:pPr>
                        <a:buNone/>
                      </a:pPr>
                      <a:r>
                        <a:rPr lang="en-US" sz="1800" dirty="0">
                          <a:latin typeface="Alexandria"/>
                        </a:rPr>
                        <a:t>Features include bike parking, electric car charging stations, and proximity to public transit to reduce carbon footprint.</a:t>
                      </a:r>
                    </a:p>
                  </a:txBody>
                  <a:tcPr marL="40667" marR="40667" marT="20333" marB="20333"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717499038"/>
                  </a:ext>
                </a:extLst>
              </a:tr>
            </a:tbl>
          </a:graphicData>
        </a:graphic>
      </p:graphicFrame>
      <p:sp>
        <p:nvSpPr>
          <p:cNvPr id="5" name="TextBox 47">
            <a:extLst>
              <a:ext uri="{FF2B5EF4-FFF2-40B4-BE49-F238E27FC236}">
                <a16:creationId xmlns:a16="http://schemas.microsoft.com/office/drawing/2014/main" id="{30EEB56D-929E-923E-B712-EDC62F34100E}"/>
              </a:ext>
            </a:extLst>
          </p:cNvPr>
          <p:cNvSpPr txBox="1"/>
          <p:nvPr/>
        </p:nvSpPr>
        <p:spPr>
          <a:xfrm>
            <a:off x="762000" y="1478326"/>
            <a:ext cx="10510603" cy="400110"/>
          </a:xfrm>
          <a:prstGeom prst="rect">
            <a:avLst/>
          </a:prstGeom>
          <a:solidFill>
            <a:schemeClr val="bg1"/>
          </a:solidFill>
        </p:spPr>
        <p:txBody>
          <a:bodyPr wrap="square" rtlCol="0">
            <a:spAutoFit/>
          </a:bodyPr>
          <a:lstStyle/>
          <a:p>
            <a:r>
              <a:rPr lang="en-US" sz="2000" b="1" dirty="0"/>
              <a:t>Key Green Building Components</a:t>
            </a:r>
            <a:endParaRPr lang="en-US" sz="2000" b="1" dirty="0">
              <a:latin typeface="Alexandria"/>
            </a:endParaRPr>
          </a:p>
        </p:txBody>
      </p:sp>
      <p:sp>
        <p:nvSpPr>
          <p:cNvPr id="8" name="مربع نص 7">
            <a:extLst>
              <a:ext uri="{FF2B5EF4-FFF2-40B4-BE49-F238E27FC236}">
                <a16:creationId xmlns:a16="http://schemas.microsoft.com/office/drawing/2014/main" id="{B846126E-779D-CAA3-C6A8-72B5A0BF1B76}"/>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spTree>
    <p:extLst>
      <p:ext uri="{BB962C8B-B14F-4D97-AF65-F5344CB8AC3E}">
        <p14:creationId xmlns:p14="http://schemas.microsoft.com/office/powerpoint/2010/main" val="386202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9CBFD-8C86-6C37-A348-0AA101655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35F608-78D9-5B40-73EB-14EBD98F7C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020FCFC-7B27-ACC8-49AF-BCF3819EB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1E47AE08-D31F-DA5A-C88B-E6A82524256C}"/>
              </a:ext>
            </a:extLst>
          </p:cNvPr>
          <p:cNvSpPr txBox="1"/>
          <p:nvPr/>
        </p:nvSpPr>
        <p:spPr>
          <a:xfrm>
            <a:off x="762000" y="1858875"/>
            <a:ext cx="10270761" cy="3170099"/>
          </a:xfrm>
          <a:prstGeom prst="rect">
            <a:avLst/>
          </a:prstGeom>
          <a:solidFill>
            <a:schemeClr val="accent1">
              <a:lumMod val="20000"/>
              <a:lumOff val="80000"/>
            </a:schemeClr>
          </a:solidFill>
        </p:spPr>
        <p:txBody>
          <a:bodyPr wrap="square" rtlCol="0">
            <a:spAutoFit/>
          </a:bodyPr>
          <a:lstStyle/>
          <a:p>
            <a:r>
              <a:rPr lang="en-US" sz="2000" b="1" dirty="0"/>
              <a:t>performance Results</a:t>
            </a:r>
          </a:p>
          <a:p>
            <a:r>
              <a:rPr lang="en-US" sz="2000" b="1" dirty="0"/>
              <a:t>Energy consumption:</a:t>
            </a:r>
            <a:r>
              <a:rPr lang="en-US" sz="2000" dirty="0"/>
              <a:t> 70% lower than comparable office buildings.</a:t>
            </a:r>
          </a:p>
          <a:p>
            <a:r>
              <a:rPr lang="en-US" sz="2000" b="1" dirty="0"/>
              <a:t>CO₂ emissions:</a:t>
            </a:r>
            <a:r>
              <a:rPr lang="en-US" sz="2000" dirty="0"/>
              <a:t> Reduced by over 50%.</a:t>
            </a:r>
          </a:p>
          <a:p>
            <a:r>
              <a:rPr lang="en-US" sz="2000" b="1" dirty="0"/>
              <a:t>Occupant satisfaction:</a:t>
            </a:r>
            <a:r>
              <a:rPr lang="en-US" sz="2000" dirty="0"/>
              <a:t> 90% (due to comfort, light, and air quality).</a:t>
            </a:r>
          </a:p>
          <a:p>
            <a:br>
              <a:rPr lang="en-US" sz="2000" dirty="0"/>
            </a:br>
            <a:endParaRPr lang="en-US" sz="2000" dirty="0"/>
          </a:p>
          <a:p>
            <a:r>
              <a:rPr lang="en-US" sz="2000" b="1" dirty="0"/>
              <a:t>Lessons for Sustainable Urban Design</a:t>
            </a:r>
          </a:p>
          <a:p>
            <a:r>
              <a:rPr lang="en-US" sz="2000" dirty="0"/>
              <a:t>Integrating </a:t>
            </a:r>
            <a:r>
              <a:rPr lang="en-US" sz="2000" b="1" dirty="0"/>
              <a:t>smart systems</a:t>
            </a:r>
            <a:r>
              <a:rPr lang="en-US" sz="2000" dirty="0"/>
              <a:t> with </a:t>
            </a:r>
            <a:r>
              <a:rPr lang="en-US" sz="2000" b="1" dirty="0"/>
              <a:t>environmental design</a:t>
            </a:r>
            <a:r>
              <a:rPr lang="en-US" sz="2000" dirty="0"/>
              <a:t> maximizes efficiency.</a:t>
            </a:r>
          </a:p>
          <a:p>
            <a:r>
              <a:rPr lang="en-US" sz="2000" b="1" dirty="0"/>
              <a:t>Data-driven management</a:t>
            </a:r>
            <a:r>
              <a:rPr lang="en-US" sz="2000" dirty="0"/>
              <a:t> helps maintain performance after construction.</a:t>
            </a:r>
          </a:p>
          <a:p>
            <a:r>
              <a:rPr lang="en-US" sz="2000" b="1" dirty="0"/>
              <a:t>Human-centered design</a:t>
            </a:r>
            <a:r>
              <a:rPr lang="en-US" sz="2000" dirty="0"/>
              <a:t> supports well-being and productivity alongside sustainability.</a:t>
            </a:r>
          </a:p>
        </p:txBody>
      </p:sp>
      <p:sp>
        <p:nvSpPr>
          <p:cNvPr id="2" name="مربع نص 1">
            <a:extLst>
              <a:ext uri="{FF2B5EF4-FFF2-40B4-BE49-F238E27FC236}">
                <a16:creationId xmlns:a16="http://schemas.microsoft.com/office/drawing/2014/main" id="{31133CE5-E970-9BFB-2416-09038771D2D4}"/>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spTree>
    <p:extLst>
      <p:ext uri="{BB962C8B-B14F-4D97-AF65-F5344CB8AC3E}">
        <p14:creationId xmlns:p14="http://schemas.microsoft.com/office/powerpoint/2010/main" val="270103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CF27C-B4AF-2A50-4FD5-EF8E45DB3E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8DEE6D-CB11-C8F2-8EEE-844A0296322E}"/>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00DDC5B-4CC0-427B-0249-9771619ABE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0770645-9F8A-CA29-9EEC-A62FB7CEABC8}"/>
              </a:ext>
            </a:extLst>
          </p:cNvPr>
          <p:cNvSpPr txBox="1"/>
          <p:nvPr/>
        </p:nvSpPr>
        <p:spPr>
          <a:xfrm>
            <a:off x="762001" y="1498814"/>
            <a:ext cx="4679429" cy="4401205"/>
          </a:xfrm>
          <a:prstGeom prst="rect">
            <a:avLst/>
          </a:prstGeom>
          <a:solidFill>
            <a:schemeClr val="bg1"/>
          </a:solidFill>
        </p:spPr>
        <p:txBody>
          <a:bodyPr wrap="square" rtlCol="0">
            <a:spAutoFit/>
          </a:bodyPr>
          <a:lstStyle/>
          <a:p>
            <a:r>
              <a:rPr lang="en-US" sz="2000" b="1" dirty="0"/>
              <a:t>Building Information Modeling (BIM)</a:t>
            </a:r>
            <a:r>
              <a:rPr lang="en-US" sz="2000" dirty="0"/>
              <a:t> helps achieve sustainability by :</a:t>
            </a:r>
          </a:p>
          <a:p>
            <a:r>
              <a:rPr lang="en-US" sz="2000" b="1" dirty="0"/>
              <a:t>Energy Efficiency:</a:t>
            </a:r>
            <a:r>
              <a:rPr lang="en-US" sz="2000" dirty="0"/>
              <a:t> Simulates lighting, ventilation, and energy use</a:t>
            </a:r>
          </a:p>
          <a:p>
            <a:r>
              <a:rPr lang="en-US" sz="2000" b="1" dirty="0"/>
              <a:t>Material Optimization:</a:t>
            </a:r>
            <a:r>
              <a:rPr lang="en-US" sz="2000" dirty="0"/>
              <a:t> Reduces waste by calculating exact material quantities.</a:t>
            </a:r>
          </a:p>
          <a:p>
            <a:r>
              <a:rPr lang="en-US" sz="2000" b="1" dirty="0"/>
              <a:t>Lifecycle Analysis:</a:t>
            </a:r>
            <a:r>
              <a:rPr lang="en-US" sz="2000" dirty="0"/>
              <a:t> Assesses environmental impact from design to demolition.</a:t>
            </a:r>
          </a:p>
          <a:p>
            <a:r>
              <a:rPr lang="en-US" sz="2000" b="1" dirty="0"/>
              <a:t>Water Management:</a:t>
            </a:r>
            <a:r>
              <a:rPr lang="en-US" sz="2000" dirty="0"/>
              <a:t> Models efficient plumbing and rainwater systems.</a:t>
            </a:r>
          </a:p>
          <a:p>
            <a:r>
              <a:rPr lang="en-US" sz="2000" b="1" dirty="0"/>
              <a:t>Collaboration:</a:t>
            </a:r>
            <a:r>
              <a:rPr lang="en-US" sz="2000" dirty="0"/>
              <a:t> Integrates architects, engineers, and sustainability experts</a:t>
            </a:r>
          </a:p>
          <a:p>
            <a:r>
              <a:rPr lang="en-US" sz="2000" b="1" dirty="0"/>
              <a:t>Facility Management:</a:t>
            </a:r>
            <a:r>
              <a:rPr lang="en-US" sz="2000" dirty="0"/>
              <a:t> Monitors energy and maintenance to reduce operational costs.</a:t>
            </a:r>
          </a:p>
        </p:txBody>
      </p:sp>
      <p:sp>
        <p:nvSpPr>
          <p:cNvPr id="4" name="مربع نص 3">
            <a:extLst>
              <a:ext uri="{FF2B5EF4-FFF2-40B4-BE49-F238E27FC236}">
                <a16:creationId xmlns:a16="http://schemas.microsoft.com/office/drawing/2014/main" id="{1CFED5C0-B60F-CBE1-C04D-5B364A38B756}"/>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pic>
        <p:nvPicPr>
          <p:cNvPr id="3" name="صورة 2">
            <a:extLst>
              <a:ext uri="{FF2B5EF4-FFF2-40B4-BE49-F238E27FC236}">
                <a16:creationId xmlns:a16="http://schemas.microsoft.com/office/drawing/2014/main" id="{3300812C-69EF-BBA2-CCC5-5F89C5403929}"/>
              </a:ext>
            </a:extLst>
          </p:cNvPr>
          <p:cNvPicPr>
            <a:picLocks noChangeAspect="1"/>
          </p:cNvPicPr>
          <p:nvPr/>
        </p:nvPicPr>
        <p:blipFill>
          <a:blip r:embed="rId3"/>
          <a:stretch>
            <a:fillRect/>
          </a:stretch>
        </p:blipFill>
        <p:spPr>
          <a:xfrm>
            <a:off x="5586151" y="1868526"/>
            <a:ext cx="5804154" cy="3937126"/>
          </a:xfrm>
          <a:prstGeom prst="rect">
            <a:avLst/>
          </a:prstGeom>
        </p:spPr>
      </p:pic>
    </p:spTree>
    <p:extLst>
      <p:ext uri="{BB962C8B-B14F-4D97-AF65-F5344CB8AC3E}">
        <p14:creationId xmlns:p14="http://schemas.microsoft.com/office/powerpoint/2010/main" val="2264768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A429-239B-61CE-2642-2C84A18F6C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D2CF76-FF57-2CD9-43B4-7935DC10B0AE}"/>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lexandria"/>
              </a:rPr>
              <a:t>| Supply Factor      | Description                                    |</a:t>
            </a:r>
          </a:p>
          <a:p>
            <a:pPr algn="ctr"/>
            <a:r>
              <a:rPr lang="en-US" sz="2000" dirty="0">
                <a:latin typeface="Alexandria"/>
              </a:rPr>
              <a:t>| ------------------ | ---------------------------------------------- |</a:t>
            </a:r>
          </a:p>
          <a:p>
            <a:pPr algn="ctr"/>
            <a:r>
              <a:rPr lang="en-US" sz="2000" dirty="0">
                <a:latin typeface="Alexandria"/>
              </a:rPr>
              <a:t>| Construction costs | Rising materials/labor costs limit new supply  |</a:t>
            </a:r>
          </a:p>
          <a:p>
            <a:pPr algn="ctr"/>
            <a:r>
              <a:rPr lang="en-US" sz="2000" dirty="0">
                <a:latin typeface="Alexandria"/>
              </a:rPr>
              <a:t>| Land availability  | Scarcity in CBDs drives densification          |</a:t>
            </a:r>
          </a:p>
          <a:p>
            <a:pPr algn="ctr"/>
            <a:r>
              <a:rPr lang="en-US" sz="2000" dirty="0">
                <a:latin typeface="Alexandria"/>
              </a:rPr>
              <a:t>| Regulations        | Zoning and permits constrain speed             |</a:t>
            </a:r>
          </a:p>
          <a:p>
            <a:pPr algn="ctr"/>
            <a:r>
              <a:rPr lang="en-US" sz="2000" dirty="0">
                <a:latin typeface="Alexandria"/>
              </a:rPr>
              <a:t>| Technology         | Modular construction can shorten delivery time |</a:t>
            </a:r>
          </a:p>
        </p:txBody>
      </p:sp>
      <p:pic>
        <p:nvPicPr>
          <p:cNvPr id="7" name="Graphic 21">
            <a:extLst>
              <a:ext uri="{FF2B5EF4-FFF2-40B4-BE49-F238E27FC236}">
                <a16:creationId xmlns:a16="http://schemas.microsoft.com/office/drawing/2014/main" id="{674A8D03-66FF-AB69-10F8-9471A62C25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514925DC-D984-5804-BE2E-CF52392129DB}"/>
              </a:ext>
            </a:extLst>
          </p:cNvPr>
          <p:cNvSpPr txBox="1"/>
          <p:nvPr/>
        </p:nvSpPr>
        <p:spPr>
          <a:xfrm>
            <a:off x="762000" y="1639570"/>
            <a:ext cx="10405672" cy="4093428"/>
          </a:xfrm>
          <a:prstGeom prst="rect">
            <a:avLst/>
          </a:prstGeom>
          <a:solidFill>
            <a:schemeClr val="bg1"/>
          </a:solidFill>
        </p:spPr>
        <p:txBody>
          <a:bodyPr wrap="square" rtlCol="0">
            <a:spAutoFit/>
          </a:bodyPr>
          <a:lstStyle/>
          <a:p>
            <a:r>
              <a:rPr lang="en-US" sz="2000" b="1" dirty="0">
                <a:latin typeface="Alexandria"/>
              </a:rPr>
              <a:t>7.2 Sustainable Transport</a:t>
            </a:r>
            <a:endParaRPr lang="en-US" sz="2000" dirty="0">
              <a:latin typeface="Alexandria"/>
            </a:endParaRPr>
          </a:p>
          <a:p>
            <a:r>
              <a:rPr lang="en-US" sz="2000" dirty="0">
                <a:latin typeface="Alexandria"/>
              </a:rPr>
              <a:t>Sustainable mobility—public transport, cycling, electric vehicles—reduces emissions.</a:t>
            </a:r>
          </a:p>
          <a:p>
            <a:br>
              <a:rPr lang="en-US" sz="2000" dirty="0">
                <a:latin typeface="Alexandria"/>
              </a:rPr>
            </a:br>
            <a:r>
              <a:rPr lang="en-US" sz="2000" b="1" dirty="0">
                <a:latin typeface="Alexandria"/>
              </a:rPr>
              <a:t>🚲 Example: Sustainable Mobility in Copenhagen, Denmark</a:t>
            </a:r>
          </a:p>
          <a:p>
            <a:r>
              <a:rPr lang="en-US" sz="2000" dirty="0">
                <a:latin typeface="Alexandria"/>
              </a:rPr>
              <a:t>Copenhagen is a global model for </a:t>
            </a:r>
            <a:r>
              <a:rPr lang="en-US" sz="2000" b="1" dirty="0">
                <a:latin typeface="Alexandria"/>
              </a:rPr>
              <a:t>sustainable urban mobility</a:t>
            </a:r>
            <a:r>
              <a:rPr lang="en-US" sz="2000" dirty="0">
                <a:latin typeface="Alexandria"/>
              </a:rPr>
              <a:t>. The city has invested heavily in </a:t>
            </a:r>
            <a:r>
              <a:rPr lang="en-US" sz="2000" b="1" dirty="0">
                <a:latin typeface="Alexandria"/>
              </a:rPr>
              <a:t>bicycle infrastructure</a:t>
            </a:r>
            <a:r>
              <a:rPr lang="en-US" sz="2000" dirty="0">
                <a:latin typeface="Alexandria"/>
              </a:rPr>
              <a:t>, with over </a:t>
            </a:r>
            <a:r>
              <a:rPr lang="en-US" sz="2000" b="1" dirty="0">
                <a:latin typeface="Alexandria"/>
              </a:rPr>
              <a:t>400 km of dedicated bike lanes</a:t>
            </a:r>
            <a:r>
              <a:rPr lang="en-US" sz="2000" dirty="0">
                <a:latin typeface="Alexandria"/>
              </a:rPr>
              <a:t>. More than </a:t>
            </a:r>
            <a:r>
              <a:rPr lang="en-US" sz="2000" b="1" dirty="0">
                <a:latin typeface="Alexandria"/>
              </a:rPr>
              <a:t>50% of residents commute by bicycle</a:t>
            </a:r>
            <a:r>
              <a:rPr lang="en-US" sz="2000" dirty="0">
                <a:latin typeface="Alexandria"/>
              </a:rPr>
              <a:t> daily, reducing traffic congestion and CO₂ emissions.</a:t>
            </a:r>
          </a:p>
          <a:p>
            <a:r>
              <a:rPr lang="en-US" sz="2000" dirty="0">
                <a:latin typeface="Alexandria"/>
              </a:rPr>
              <a:t>The city also integrates </a:t>
            </a:r>
            <a:r>
              <a:rPr lang="en-US" sz="2000" b="1" dirty="0">
                <a:latin typeface="Alexandria"/>
              </a:rPr>
              <a:t>electric public buses</a:t>
            </a:r>
            <a:r>
              <a:rPr lang="en-US" sz="2000" dirty="0">
                <a:latin typeface="Alexandria"/>
              </a:rPr>
              <a:t>, </a:t>
            </a:r>
            <a:r>
              <a:rPr lang="en-US" sz="2000" b="1" dirty="0">
                <a:latin typeface="Alexandria"/>
              </a:rPr>
              <a:t>metro expansion</a:t>
            </a:r>
            <a:r>
              <a:rPr lang="en-US" sz="2000" dirty="0">
                <a:latin typeface="Alexandria"/>
              </a:rPr>
              <a:t>, and </a:t>
            </a:r>
            <a:r>
              <a:rPr lang="en-US" sz="2000" b="1" dirty="0">
                <a:latin typeface="Alexandria"/>
              </a:rPr>
              <a:t>pedestrian-friendly streets</a:t>
            </a:r>
            <a:r>
              <a:rPr lang="en-US" sz="2000" dirty="0">
                <a:latin typeface="Alexandria"/>
              </a:rPr>
              <a:t>, encouraging low-carbon travel. Digital tools such as </a:t>
            </a:r>
            <a:r>
              <a:rPr lang="en-US" sz="2000" b="1" dirty="0">
                <a:latin typeface="Alexandria"/>
              </a:rPr>
              <a:t>real-time traffic apps</a:t>
            </a:r>
            <a:r>
              <a:rPr lang="en-US" sz="2000" dirty="0">
                <a:latin typeface="Alexandria"/>
              </a:rPr>
              <a:t> help optimize routes and reduce travel time.</a:t>
            </a:r>
          </a:p>
          <a:p>
            <a:r>
              <a:rPr lang="en-US" sz="2000" dirty="0">
                <a:latin typeface="Alexandria"/>
              </a:rPr>
              <a:t>As a result, Copenhagen has achieved a </a:t>
            </a:r>
            <a:r>
              <a:rPr lang="en-US" sz="2000" b="1" dirty="0">
                <a:latin typeface="Alexandria"/>
              </a:rPr>
              <a:t>45% reduction in transport-related emissions</a:t>
            </a:r>
            <a:r>
              <a:rPr lang="en-US" sz="2000" dirty="0">
                <a:latin typeface="Alexandria"/>
              </a:rPr>
              <a:t> since 2005 and aims to become </a:t>
            </a:r>
            <a:r>
              <a:rPr lang="en-US" sz="2000" b="1" dirty="0">
                <a:latin typeface="Alexandria"/>
              </a:rPr>
              <a:t>carbon neutral by 2030</a:t>
            </a:r>
            <a:r>
              <a:rPr lang="en-US" sz="2000" dirty="0">
                <a:latin typeface="Alexandria"/>
              </a:rPr>
              <a:t>.</a:t>
            </a:r>
          </a:p>
          <a:p>
            <a:endParaRPr lang="en-US" sz="2000" dirty="0">
              <a:latin typeface="Alexandria"/>
            </a:endParaRPr>
          </a:p>
        </p:txBody>
      </p:sp>
      <p:sp>
        <p:nvSpPr>
          <p:cNvPr id="3" name="مربع نص 2">
            <a:extLst>
              <a:ext uri="{FF2B5EF4-FFF2-40B4-BE49-F238E27FC236}">
                <a16:creationId xmlns:a16="http://schemas.microsoft.com/office/drawing/2014/main" id="{EF33BF83-283F-8CC2-D214-BEB62BBBC761}"/>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spTree>
    <p:extLst>
      <p:ext uri="{BB962C8B-B14F-4D97-AF65-F5344CB8AC3E}">
        <p14:creationId xmlns:p14="http://schemas.microsoft.com/office/powerpoint/2010/main" val="345568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03EE2-8B0D-E9F6-2678-4B130C12A3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2C8D4F-3C7E-BBAA-D571-8E73E1F75625}"/>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lexandria"/>
              </a:rPr>
              <a:t>| Supply Factor      | Description                                    |</a:t>
            </a:r>
          </a:p>
          <a:p>
            <a:pPr algn="ctr"/>
            <a:r>
              <a:rPr lang="en-US" sz="2000" dirty="0">
                <a:latin typeface="Alexandria"/>
              </a:rPr>
              <a:t>| ------------------ | ---------------------------------------------- |</a:t>
            </a:r>
          </a:p>
          <a:p>
            <a:pPr algn="ctr"/>
            <a:r>
              <a:rPr lang="en-US" sz="2000" dirty="0">
                <a:latin typeface="Alexandria"/>
              </a:rPr>
              <a:t>| Construction costs | Rising materials/labor costs limit new supply  |</a:t>
            </a:r>
          </a:p>
          <a:p>
            <a:pPr algn="ctr"/>
            <a:r>
              <a:rPr lang="en-US" sz="2000" dirty="0">
                <a:latin typeface="Alexandria"/>
              </a:rPr>
              <a:t>| Land availability  | Scarcity in CBDs drives densification          |</a:t>
            </a:r>
          </a:p>
          <a:p>
            <a:pPr algn="ctr"/>
            <a:r>
              <a:rPr lang="en-US" sz="2000" dirty="0">
                <a:latin typeface="Alexandria"/>
              </a:rPr>
              <a:t>| Regulations        | Zoning and permits constrain speed             |</a:t>
            </a:r>
          </a:p>
          <a:p>
            <a:pPr algn="ctr"/>
            <a:r>
              <a:rPr lang="en-US" sz="2000" dirty="0">
                <a:latin typeface="Alexandria"/>
              </a:rPr>
              <a:t>| Technology         | Modular construction can shorten delivery time |</a:t>
            </a:r>
          </a:p>
        </p:txBody>
      </p:sp>
      <p:pic>
        <p:nvPicPr>
          <p:cNvPr id="7" name="Graphic 21">
            <a:extLst>
              <a:ext uri="{FF2B5EF4-FFF2-40B4-BE49-F238E27FC236}">
                <a16:creationId xmlns:a16="http://schemas.microsoft.com/office/drawing/2014/main" id="{E8A8E4CA-D88E-241B-285D-C34FCE0371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1A26856F-5EF5-D6E8-9900-E24D8251751B}"/>
              </a:ext>
            </a:extLst>
          </p:cNvPr>
          <p:cNvSpPr txBox="1"/>
          <p:nvPr/>
        </p:nvSpPr>
        <p:spPr>
          <a:xfrm>
            <a:off x="762000" y="1579610"/>
            <a:ext cx="8352020" cy="4401205"/>
          </a:xfrm>
          <a:prstGeom prst="rect">
            <a:avLst/>
          </a:prstGeom>
          <a:solidFill>
            <a:schemeClr val="bg1"/>
          </a:solidFill>
        </p:spPr>
        <p:txBody>
          <a:bodyPr wrap="square" rtlCol="0">
            <a:spAutoFit/>
          </a:bodyPr>
          <a:lstStyle/>
          <a:p>
            <a:r>
              <a:rPr lang="en-US" sz="2000" b="1" dirty="0">
                <a:latin typeface="Alexandria"/>
              </a:rPr>
              <a:t>7.3 Water-Sensitive Urban Design (WSUD)</a:t>
            </a:r>
            <a:endParaRPr lang="en-US" sz="2000" dirty="0">
              <a:latin typeface="Alexandria"/>
            </a:endParaRPr>
          </a:p>
          <a:p>
            <a:r>
              <a:rPr lang="en-US" sz="2000" dirty="0">
                <a:latin typeface="Alexandria"/>
              </a:rPr>
              <a:t>WSUD integrates water management into urban design through rain gardens, permeable pavements, and green roofs.</a:t>
            </a:r>
          </a:p>
          <a:p>
            <a:r>
              <a:rPr lang="en-US" sz="2000" b="1" dirty="0">
                <a:latin typeface="Alexandria"/>
              </a:rPr>
              <a:t>💧 Example: Water-Sensitive Urban Design in Melbourne, Australia</a:t>
            </a:r>
          </a:p>
          <a:p>
            <a:r>
              <a:rPr lang="en-US" sz="2000" dirty="0">
                <a:latin typeface="Alexandria"/>
              </a:rPr>
              <a:t>Melbourne is a pioneer in applying </a:t>
            </a:r>
            <a:r>
              <a:rPr lang="en-US" sz="2000" b="1" dirty="0">
                <a:latin typeface="Alexandria"/>
              </a:rPr>
              <a:t>Water-Sensitive Urban Design (WSUD)</a:t>
            </a:r>
            <a:r>
              <a:rPr lang="en-US" sz="2000" dirty="0">
                <a:latin typeface="Alexandria"/>
              </a:rPr>
              <a:t> principles to manage stormwater sustainably. The city integrates </a:t>
            </a:r>
            <a:r>
              <a:rPr lang="en-US" sz="2000" b="1" dirty="0">
                <a:latin typeface="Alexandria"/>
              </a:rPr>
              <a:t>green roofs, rain gardens, permeable pavements, and wetlands</a:t>
            </a:r>
            <a:r>
              <a:rPr lang="en-US" sz="2000" dirty="0">
                <a:latin typeface="Alexandria"/>
              </a:rPr>
              <a:t> to capture, filter, and reuse rainwater.</a:t>
            </a:r>
          </a:p>
          <a:p>
            <a:r>
              <a:rPr lang="en-US" sz="2000" dirty="0">
                <a:latin typeface="Alexandria"/>
              </a:rPr>
              <a:t>One notable project is the </a:t>
            </a:r>
            <a:r>
              <a:rPr lang="en-US" sz="2000" b="1" dirty="0">
                <a:latin typeface="Alexandria"/>
              </a:rPr>
              <a:t>Docklands precinct</a:t>
            </a:r>
            <a:r>
              <a:rPr lang="en-US" sz="2000" dirty="0">
                <a:latin typeface="Alexandria"/>
              </a:rPr>
              <a:t>, where stormwater is collected from streets and roofs, filtered through wetlands, and reused for </a:t>
            </a:r>
            <a:r>
              <a:rPr lang="en-US" sz="2000" b="1" dirty="0">
                <a:latin typeface="Alexandria"/>
              </a:rPr>
              <a:t>irrigation and toilet flushing</a:t>
            </a:r>
            <a:r>
              <a:rPr lang="en-US" sz="2000" dirty="0">
                <a:latin typeface="Alexandria"/>
              </a:rPr>
              <a:t>. This reduces runoff, improves water quality, and enhances urban greenery.</a:t>
            </a:r>
          </a:p>
          <a:p>
            <a:r>
              <a:rPr lang="en-US" sz="2000" dirty="0">
                <a:latin typeface="Alexandria"/>
              </a:rPr>
              <a:t>WSUD in Melbourne has significantly decreased flooding risk, lowered potable water demand, and supported local biodiversity.</a:t>
            </a:r>
          </a:p>
        </p:txBody>
      </p:sp>
      <p:pic>
        <p:nvPicPr>
          <p:cNvPr id="3" name="صورة 2">
            <a:extLst>
              <a:ext uri="{FF2B5EF4-FFF2-40B4-BE49-F238E27FC236}">
                <a16:creationId xmlns:a16="http://schemas.microsoft.com/office/drawing/2014/main" id="{5E8DCC41-7729-9BB0-C790-524FD84E5D0D}"/>
              </a:ext>
            </a:extLst>
          </p:cNvPr>
          <p:cNvPicPr>
            <a:picLocks noChangeAspect="1"/>
          </p:cNvPicPr>
          <p:nvPr/>
        </p:nvPicPr>
        <p:blipFill>
          <a:blip r:embed="rId3"/>
          <a:stretch>
            <a:fillRect/>
          </a:stretch>
        </p:blipFill>
        <p:spPr>
          <a:xfrm>
            <a:off x="8887528" y="2815058"/>
            <a:ext cx="2466975" cy="1847850"/>
          </a:xfrm>
          <a:prstGeom prst="rect">
            <a:avLst/>
          </a:prstGeom>
        </p:spPr>
      </p:pic>
      <p:sp>
        <p:nvSpPr>
          <p:cNvPr id="6" name="مربع نص 5">
            <a:extLst>
              <a:ext uri="{FF2B5EF4-FFF2-40B4-BE49-F238E27FC236}">
                <a16:creationId xmlns:a16="http://schemas.microsoft.com/office/drawing/2014/main" id="{1C81624C-A932-78B7-F3F2-298CA1FF09DF}"/>
              </a:ext>
            </a:extLst>
          </p:cNvPr>
          <p:cNvSpPr txBox="1"/>
          <p:nvPr/>
        </p:nvSpPr>
        <p:spPr>
          <a:xfrm>
            <a:off x="705444" y="898840"/>
            <a:ext cx="9256703" cy="523220"/>
          </a:xfrm>
          <a:prstGeom prst="rect">
            <a:avLst/>
          </a:prstGeom>
          <a:noFill/>
        </p:spPr>
        <p:txBody>
          <a:bodyPr wrap="square">
            <a:spAutoFit/>
          </a:bodyPr>
          <a:lstStyle/>
          <a:p>
            <a:r>
              <a:rPr lang="en-US" sz="2800" dirty="0">
                <a:latin typeface="Alexandria"/>
              </a:rPr>
              <a:t>7</a:t>
            </a:r>
            <a:r>
              <a:rPr lang="en-US" sz="2800" dirty="0"/>
              <a:t> . Sustainable Urban Infrastructure</a:t>
            </a:r>
          </a:p>
        </p:txBody>
      </p:sp>
    </p:spTree>
    <p:extLst>
      <p:ext uri="{BB962C8B-B14F-4D97-AF65-F5344CB8AC3E}">
        <p14:creationId xmlns:p14="http://schemas.microsoft.com/office/powerpoint/2010/main" val="1193192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41132-9096-9718-DFA3-23BE35401C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EF700F-5126-89EC-33EF-53E85189F6D5}"/>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240E3BC-D550-1C81-DF16-8B37B5522C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A471F5A-ECAB-DD64-A832-6DF080D1DE2A}"/>
              </a:ext>
            </a:extLst>
          </p:cNvPr>
          <p:cNvSpPr txBox="1"/>
          <p:nvPr/>
        </p:nvSpPr>
        <p:spPr>
          <a:xfrm>
            <a:off x="762000" y="802093"/>
            <a:ext cx="10812720" cy="558743"/>
          </a:xfrm>
          <a:prstGeom prst="rect">
            <a:avLst/>
          </a:prstGeom>
          <a:noFill/>
        </p:spPr>
        <p:txBody>
          <a:bodyPr wrap="square">
            <a:spAutoFit/>
          </a:bodyPr>
          <a:lstStyle/>
          <a:p>
            <a:pPr>
              <a:lnSpc>
                <a:spcPct val="115000"/>
              </a:lnSpc>
              <a:spcAft>
                <a:spcPts val="1000"/>
              </a:spcAft>
            </a:pPr>
            <a:r>
              <a:rPr lang="en-US" sz="2800" dirty="0"/>
              <a:t>8. Governance and Policy Frameworks</a:t>
            </a:r>
          </a:p>
        </p:txBody>
      </p:sp>
      <p:sp>
        <p:nvSpPr>
          <p:cNvPr id="4" name="TextBox 47">
            <a:extLst>
              <a:ext uri="{FF2B5EF4-FFF2-40B4-BE49-F238E27FC236}">
                <a16:creationId xmlns:a16="http://schemas.microsoft.com/office/drawing/2014/main" id="{087B1A73-EFF1-2B27-D606-D9036F44D4DC}"/>
              </a:ext>
            </a:extLst>
          </p:cNvPr>
          <p:cNvSpPr txBox="1"/>
          <p:nvPr/>
        </p:nvSpPr>
        <p:spPr>
          <a:xfrm>
            <a:off x="791983" y="1538380"/>
            <a:ext cx="5998792" cy="4093428"/>
          </a:xfrm>
          <a:prstGeom prst="rect">
            <a:avLst/>
          </a:prstGeom>
          <a:noFill/>
        </p:spPr>
        <p:txBody>
          <a:bodyPr wrap="square" rtlCol="0">
            <a:spAutoFit/>
          </a:bodyPr>
          <a:lstStyle/>
          <a:p>
            <a:r>
              <a:rPr lang="en-US" sz="2000" b="1" dirty="0">
                <a:latin typeface="Alexandria"/>
              </a:rPr>
              <a:t>8.1 Environmental Policy Instruments</a:t>
            </a:r>
            <a:endParaRPr lang="en-US" sz="2000" dirty="0">
              <a:latin typeface="Alexandria"/>
            </a:endParaRPr>
          </a:p>
          <a:p>
            <a:r>
              <a:rPr lang="en-US" sz="2000" dirty="0">
                <a:latin typeface="Alexandria"/>
              </a:rPr>
              <a:t>Governments use regulations, taxes, and incentives to promote sustainability. Examples include pollution charges and green building codes.</a:t>
            </a:r>
          </a:p>
          <a:p>
            <a:r>
              <a:rPr lang="en-US" sz="2000" b="1" dirty="0">
                <a:latin typeface="Alexandria"/>
              </a:rPr>
              <a:t>8.2 Smart Governance</a:t>
            </a:r>
            <a:endParaRPr lang="en-US" sz="2000" dirty="0">
              <a:latin typeface="Alexandria"/>
            </a:endParaRPr>
          </a:p>
          <a:p>
            <a:r>
              <a:rPr lang="en-US" sz="2000" dirty="0">
                <a:latin typeface="Alexandria"/>
              </a:rPr>
              <a:t>Data-driven urban management systems use digital twins, IoT, and AI for monitoring air quality, waste, and traffic.</a:t>
            </a:r>
          </a:p>
          <a:p>
            <a:r>
              <a:rPr lang="en-US" sz="2000" b="1" dirty="0">
                <a:latin typeface="Alexandria"/>
              </a:rPr>
              <a:t>8.3 Saudi Arabia’s Vision 2030</a:t>
            </a:r>
            <a:endParaRPr lang="en-US" sz="2000" dirty="0">
              <a:latin typeface="Alexandria"/>
            </a:endParaRPr>
          </a:p>
          <a:p>
            <a:r>
              <a:rPr lang="en-US" sz="2000" dirty="0">
                <a:latin typeface="Alexandria"/>
              </a:rPr>
              <a:t>Vision 2030 emphasizes sustainability through mega-projects like </a:t>
            </a:r>
            <a:r>
              <a:rPr lang="en-US" sz="2000" b="1" dirty="0">
                <a:latin typeface="Alexandria"/>
              </a:rPr>
              <a:t>NEOM</a:t>
            </a:r>
            <a:r>
              <a:rPr lang="en-US" sz="2000" dirty="0">
                <a:latin typeface="Alexandria"/>
              </a:rPr>
              <a:t> and </a:t>
            </a:r>
            <a:r>
              <a:rPr lang="en-US" sz="2000" b="1" dirty="0">
                <a:latin typeface="Alexandria"/>
              </a:rPr>
              <a:t>The Line</a:t>
            </a:r>
            <a:r>
              <a:rPr lang="en-US" sz="2000" dirty="0">
                <a:latin typeface="Alexandria"/>
              </a:rPr>
              <a:t>, which integrate renewable energy, car-free transport, and conservation of biodiversity.</a:t>
            </a:r>
          </a:p>
        </p:txBody>
      </p:sp>
      <p:pic>
        <p:nvPicPr>
          <p:cNvPr id="6" name="صورة 5">
            <a:extLst>
              <a:ext uri="{FF2B5EF4-FFF2-40B4-BE49-F238E27FC236}">
                <a16:creationId xmlns:a16="http://schemas.microsoft.com/office/drawing/2014/main" id="{896DEFF6-98F6-A450-9678-B3EA88603B69}"/>
              </a:ext>
            </a:extLst>
          </p:cNvPr>
          <p:cNvPicPr>
            <a:picLocks noChangeAspect="1"/>
          </p:cNvPicPr>
          <p:nvPr/>
        </p:nvPicPr>
        <p:blipFill>
          <a:blip r:embed="rId4"/>
          <a:stretch>
            <a:fillRect/>
          </a:stretch>
        </p:blipFill>
        <p:spPr>
          <a:xfrm>
            <a:off x="6790775" y="2502328"/>
            <a:ext cx="4565369" cy="2660754"/>
          </a:xfrm>
          <a:prstGeom prst="rect">
            <a:avLst/>
          </a:prstGeom>
        </p:spPr>
      </p:pic>
    </p:spTree>
    <p:extLst>
      <p:ext uri="{BB962C8B-B14F-4D97-AF65-F5344CB8AC3E}">
        <p14:creationId xmlns:p14="http://schemas.microsoft.com/office/powerpoint/2010/main" val="2984818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2F9B6-34BA-B5B0-95CA-BE6B7F398F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8D86BD-DA94-F2EB-3B25-94A2CEC51C92}"/>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Source:</a:t>
            </a:r>
            <a:r>
              <a:rPr lang="en-US"/>
              <a:t> United Nations, Department of Economic and Social Affairs, </a:t>
            </a:r>
            <a:r>
              <a:rPr lang="en-US" b="1"/>
              <a:t>World Urbanization Prospects: The 2018 Revision</a:t>
            </a:r>
            <a:r>
              <a:rPr lang="en-US"/>
              <a:t> </a:t>
            </a:r>
            <a:endParaRPr lang="en-US" dirty="0"/>
          </a:p>
        </p:txBody>
      </p:sp>
      <p:pic>
        <p:nvPicPr>
          <p:cNvPr id="7" name="Graphic 21">
            <a:extLst>
              <a:ext uri="{FF2B5EF4-FFF2-40B4-BE49-F238E27FC236}">
                <a16:creationId xmlns:a16="http://schemas.microsoft.com/office/drawing/2014/main" id="{F6F51D58-63E5-B856-C4BD-396F101EF4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AD766039-A8F5-E52B-60AA-C9D98B466391}"/>
              </a:ext>
            </a:extLst>
          </p:cNvPr>
          <p:cNvSpPr txBox="1"/>
          <p:nvPr/>
        </p:nvSpPr>
        <p:spPr>
          <a:xfrm>
            <a:off x="791983" y="1632103"/>
            <a:ext cx="10490306" cy="4555093"/>
          </a:xfrm>
          <a:prstGeom prst="rect">
            <a:avLst/>
          </a:prstGeom>
          <a:noFill/>
        </p:spPr>
        <p:txBody>
          <a:bodyPr wrap="square" rtlCol="0">
            <a:spAutoFit/>
          </a:bodyPr>
          <a:lstStyle/>
          <a:p>
            <a:r>
              <a:rPr lang="en-US" sz="2000" b="1" dirty="0">
                <a:latin typeface="Alexandria"/>
              </a:rPr>
              <a:t>🌆 Urban Sustainability Index (USI)</a:t>
            </a:r>
          </a:p>
          <a:p>
            <a:r>
              <a:rPr lang="en-US" sz="2000" dirty="0">
                <a:latin typeface="Alexandria"/>
              </a:rPr>
              <a:t>The </a:t>
            </a:r>
            <a:r>
              <a:rPr lang="en-US" sz="2000" b="1" dirty="0">
                <a:latin typeface="Alexandria"/>
              </a:rPr>
              <a:t>Urban Sustainability Index (USI)</a:t>
            </a:r>
            <a:r>
              <a:rPr lang="en-US" sz="2000" dirty="0">
                <a:latin typeface="Alexandria"/>
              </a:rPr>
              <a:t> is a </a:t>
            </a:r>
            <a:r>
              <a:rPr lang="en-US" sz="2000" b="1" dirty="0">
                <a:latin typeface="Alexandria"/>
              </a:rPr>
              <a:t>composite measurement tool</a:t>
            </a:r>
            <a:r>
              <a:rPr lang="en-US" sz="2000" dirty="0">
                <a:latin typeface="Alexandria"/>
              </a:rPr>
              <a:t> used to assess how well cities balance </a:t>
            </a:r>
            <a:r>
              <a:rPr lang="en-US" sz="2000" b="1" dirty="0">
                <a:latin typeface="Alexandria"/>
              </a:rPr>
              <a:t>economic growth, environmental protection, and social equity</a:t>
            </a:r>
            <a:r>
              <a:rPr lang="en-US" sz="2000" dirty="0">
                <a:latin typeface="Alexandria"/>
              </a:rPr>
              <a:t> to achieve sustainable urban development. It provides a </a:t>
            </a:r>
            <a:r>
              <a:rPr lang="en-US" sz="2000" b="1" dirty="0">
                <a:latin typeface="Alexandria"/>
              </a:rPr>
              <a:t>quantitative framework</a:t>
            </a:r>
            <a:r>
              <a:rPr lang="en-US" sz="2000" dirty="0">
                <a:latin typeface="Alexandria"/>
              </a:rPr>
              <a:t> for comparing cities’ sustainability performance and identifying areas for improvement.</a:t>
            </a:r>
          </a:p>
          <a:p>
            <a:endParaRPr lang="en-US" sz="2000" b="1" dirty="0"/>
          </a:p>
          <a:p>
            <a:r>
              <a:rPr lang="en-US" sz="2000" b="1" dirty="0"/>
              <a:t>Purpose</a:t>
            </a:r>
          </a:p>
          <a:p>
            <a:r>
              <a:rPr lang="en-US" sz="2000" dirty="0"/>
              <a:t>The USI helps policymakers, planners, and researchers:</a:t>
            </a:r>
          </a:p>
          <a:p>
            <a:pPr marL="342900" indent="-342900">
              <a:lnSpc>
                <a:spcPct val="150000"/>
              </a:lnSpc>
              <a:buFont typeface="Wingdings" panose="05000000000000000000" pitchFamily="2" charset="2"/>
              <a:buChar char="§"/>
            </a:pPr>
            <a:r>
              <a:rPr lang="en-US" sz="2000" dirty="0"/>
              <a:t>Evaluate a city’s </a:t>
            </a:r>
            <a:r>
              <a:rPr lang="en-US" sz="2000" b="1" dirty="0"/>
              <a:t>sustainability progress</a:t>
            </a:r>
            <a:r>
              <a:rPr lang="en-US" sz="2000" dirty="0"/>
              <a:t>.</a:t>
            </a:r>
          </a:p>
          <a:p>
            <a:pPr marL="342900" indent="-342900">
              <a:lnSpc>
                <a:spcPct val="150000"/>
              </a:lnSpc>
              <a:buFont typeface="Wingdings" panose="05000000000000000000" pitchFamily="2" charset="2"/>
              <a:buChar char="§"/>
            </a:pPr>
            <a:r>
              <a:rPr lang="en-US" sz="2000" dirty="0"/>
              <a:t>Identify </a:t>
            </a:r>
            <a:r>
              <a:rPr lang="en-US" sz="2000" b="1" dirty="0"/>
              <a:t>strengths and weaknesses</a:t>
            </a:r>
            <a:r>
              <a:rPr lang="en-US" sz="2000" dirty="0"/>
              <a:t> in urban systems.</a:t>
            </a:r>
          </a:p>
          <a:p>
            <a:pPr marL="342900" indent="-342900">
              <a:lnSpc>
                <a:spcPct val="150000"/>
              </a:lnSpc>
              <a:buFont typeface="Wingdings" panose="05000000000000000000" pitchFamily="2" charset="2"/>
              <a:buChar char="§"/>
            </a:pPr>
            <a:r>
              <a:rPr lang="en-US" sz="2000" dirty="0"/>
              <a:t>Guide </a:t>
            </a:r>
            <a:r>
              <a:rPr lang="en-US" sz="2000" b="1" dirty="0"/>
              <a:t>urban planning</a:t>
            </a:r>
            <a:r>
              <a:rPr lang="en-US" sz="2000" dirty="0"/>
              <a:t>, </a:t>
            </a:r>
            <a:r>
              <a:rPr lang="en-US" sz="2000" b="1" dirty="0"/>
              <a:t>investment</a:t>
            </a:r>
            <a:r>
              <a:rPr lang="en-US" sz="2000" dirty="0"/>
              <a:t>, and </a:t>
            </a:r>
            <a:r>
              <a:rPr lang="en-US" sz="2000" b="1" dirty="0"/>
              <a:t>policy design</a:t>
            </a:r>
            <a:r>
              <a:rPr lang="en-US" sz="2000" dirty="0"/>
              <a:t> toward sustainability goals.</a:t>
            </a:r>
          </a:p>
          <a:p>
            <a:endParaRPr lang="en-US" sz="2000" dirty="0">
              <a:latin typeface="Alexandria"/>
            </a:endParaRPr>
          </a:p>
          <a:p>
            <a:r>
              <a:rPr lang="en-US" sz="2000" dirty="0">
                <a:latin typeface="Alexandria"/>
              </a:rPr>
              <a:t>.</a:t>
            </a:r>
          </a:p>
        </p:txBody>
      </p:sp>
      <p:sp>
        <p:nvSpPr>
          <p:cNvPr id="5" name="مربع نص 4">
            <a:extLst>
              <a:ext uri="{FF2B5EF4-FFF2-40B4-BE49-F238E27FC236}">
                <a16:creationId xmlns:a16="http://schemas.microsoft.com/office/drawing/2014/main" id="{D483B52E-30AA-5235-3752-606D93CEF30A}"/>
              </a:ext>
            </a:extLst>
          </p:cNvPr>
          <p:cNvSpPr txBox="1"/>
          <p:nvPr/>
        </p:nvSpPr>
        <p:spPr>
          <a:xfrm>
            <a:off x="791983" y="822086"/>
            <a:ext cx="10782737" cy="523220"/>
          </a:xfrm>
          <a:prstGeom prst="rect">
            <a:avLst/>
          </a:prstGeom>
          <a:noFill/>
        </p:spPr>
        <p:txBody>
          <a:bodyPr wrap="square">
            <a:spAutoFit/>
          </a:bodyPr>
          <a:lstStyle/>
          <a:p>
            <a:r>
              <a:rPr lang="en-US" sz="2800" dirty="0">
                <a:latin typeface="Alexandria"/>
              </a:rPr>
              <a:t>9.Measuring Urban Sustainability</a:t>
            </a:r>
          </a:p>
        </p:txBody>
      </p:sp>
    </p:spTree>
    <p:extLst>
      <p:ext uri="{BB962C8B-B14F-4D97-AF65-F5344CB8AC3E}">
        <p14:creationId xmlns:p14="http://schemas.microsoft.com/office/powerpoint/2010/main" val="2093172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6C052-18BE-69F4-2940-E018FFEDF4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0CC1C6-D6F7-B146-0A9C-D5EE9960EC2D}"/>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Source:</a:t>
            </a:r>
            <a:r>
              <a:rPr lang="en-US"/>
              <a:t> United Nations, Department of Economic and Social Affairs, </a:t>
            </a:r>
            <a:r>
              <a:rPr lang="en-US" b="1"/>
              <a:t>World Urbanization Prospects: The 2018 Revision</a:t>
            </a:r>
            <a:r>
              <a:rPr lang="en-US"/>
              <a:t> </a:t>
            </a:r>
            <a:endParaRPr lang="en-US" dirty="0"/>
          </a:p>
        </p:txBody>
      </p:sp>
      <p:pic>
        <p:nvPicPr>
          <p:cNvPr id="7" name="Graphic 21">
            <a:extLst>
              <a:ext uri="{FF2B5EF4-FFF2-40B4-BE49-F238E27FC236}">
                <a16:creationId xmlns:a16="http://schemas.microsoft.com/office/drawing/2014/main" id="{596A21DA-9C1D-FA2F-2E59-4106F9A052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0DA24371-7DF7-E452-7623-E8C43FC27632}"/>
              </a:ext>
            </a:extLst>
          </p:cNvPr>
          <p:cNvSpPr txBox="1"/>
          <p:nvPr/>
        </p:nvSpPr>
        <p:spPr>
          <a:xfrm>
            <a:off x="762001" y="1483773"/>
            <a:ext cx="10490306" cy="400110"/>
          </a:xfrm>
          <a:prstGeom prst="rect">
            <a:avLst/>
          </a:prstGeom>
          <a:noFill/>
        </p:spPr>
        <p:txBody>
          <a:bodyPr wrap="square" rtlCol="0">
            <a:spAutoFit/>
          </a:bodyPr>
          <a:lstStyle/>
          <a:p>
            <a:r>
              <a:rPr lang="en-US" sz="2000" b="1" dirty="0">
                <a:latin typeface="Alexandria"/>
              </a:rPr>
              <a:t>Dimensions and Indicators</a:t>
            </a:r>
          </a:p>
        </p:txBody>
      </p:sp>
      <p:sp>
        <p:nvSpPr>
          <p:cNvPr id="5" name="مربع نص 4">
            <a:extLst>
              <a:ext uri="{FF2B5EF4-FFF2-40B4-BE49-F238E27FC236}">
                <a16:creationId xmlns:a16="http://schemas.microsoft.com/office/drawing/2014/main" id="{0078DEFE-1293-3F42-38B1-1B6704C5B4BF}"/>
              </a:ext>
            </a:extLst>
          </p:cNvPr>
          <p:cNvSpPr txBox="1"/>
          <p:nvPr/>
        </p:nvSpPr>
        <p:spPr>
          <a:xfrm>
            <a:off x="791983" y="822086"/>
            <a:ext cx="10782737" cy="523220"/>
          </a:xfrm>
          <a:prstGeom prst="rect">
            <a:avLst/>
          </a:prstGeom>
          <a:noFill/>
        </p:spPr>
        <p:txBody>
          <a:bodyPr wrap="square">
            <a:spAutoFit/>
          </a:bodyPr>
          <a:lstStyle/>
          <a:p>
            <a:r>
              <a:rPr lang="en-US" sz="2800" dirty="0">
                <a:latin typeface="Alexandria"/>
              </a:rPr>
              <a:t>9.Measuring Urban Sustainability</a:t>
            </a:r>
          </a:p>
        </p:txBody>
      </p:sp>
      <p:graphicFrame>
        <p:nvGraphicFramePr>
          <p:cNvPr id="2" name="جدول 1">
            <a:extLst>
              <a:ext uri="{FF2B5EF4-FFF2-40B4-BE49-F238E27FC236}">
                <a16:creationId xmlns:a16="http://schemas.microsoft.com/office/drawing/2014/main" id="{1C9A4281-6F80-0547-9EEC-76610FCEEDE1}"/>
              </a:ext>
            </a:extLst>
          </p:cNvPr>
          <p:cNvGraphicFramePr>
            <a:graphicFrameLocks noGrp="1"/>
          </p:cNvGraphicFramePr>
          <p:nvPr>
            <p:extLst>
              <p:ext uri="{D42A27DB-BD31-4B8C-83A1-F6EECF244321}">
                <p14:modId xmlns:p14="http://schemas.microsoft.com/office/powerpoint/2010/main" val="1753929845"/>
              </p:ext>
            </p:extLst>
          </p:nvPr>
        </p:nvGraphicFramePr>
        <p:xfrm>
          <a:off x="778486" y="1766283"/>
          <a:ext cx="10490307" cy="4351337"/>
        </p:xfrm>
        <a:graphic>
          <a:graphicData uri="http://schemas.openxmlformats.org/drawingml/2006/table">
            <a:tbl>
              <a:tblPr/>
              <a:tblGrid>
                <a:gridCol w="3496769">
                  <a:extLst>
                    <a:ext uri="{9D8B030D-6E8A-4147-A177-3AD203B41FA5}">
                      <a16:colId xmlns:a16="http://schemas.microsoft.com/office/drawing/2014/main" val="1893268994"/>
                    </a:ext>
                  </a:extLst>
                </a:gridCol>
                <a:gridCol w="3496769">
                  <a:extLst>
                    <a:ext uri="{9D8B030D-6E8A-4147-A177-3AD203B41FA5}">
                      <a16:colId xmlns:a16="http://schemas.microsoft.com/office/drawing/2014/main" val="940706037"/>
                    </a:ext>
                  </a:extLst>
                </a:gridCol>
                <a:gridCol w="3496769">
                  <a:extLst>
                    <a:ext uri="{9D8B030D-6E8A-4147-A177-3AD203B41FA5}">
                      <a16:colId xmlns:a16="http://schemas.microsoft.com/office/drawing/2014/main" val="531515187"/>
                    </a:ext>
                  </a:extLst>
                </a:gridCol>
              </a:tblGrid>
              <a:tr h="328403">
                <a:tc>
                  <a:txBody>
                    <a:bodyPr/>
                    <a:lstStyle/>
                    <a:p>
                      <a:pPr>
                        <a:buNone/>
                      </a:pPr>
                      <a:r>
                        <a:rPr lang="en-US" sz="1600" b="1">
                          <a:latin typeface="Alexandria"/>
                        </a:rPr>
                        <a:t>Dimension</a:t>
                      </a:r>
                      <a:endParaRPr lang="en-US" sz="1600">
                        <a:latin typeface="Alexandria"/>
                      </a:endParaRPr>
                    </a:p>
                  </a:txBody>
                  <a:tcPr marL="82101" marR="82101" marT="41050" marB="41050" anchor="ctr">
                    <a:lnL>
                      <a:noFill/>
                    </a:lnL>
                    <a:lnR>
                      <a:noFill/>
                    </a:lnR>
                    <a:lnT>
                      <a:noFill/>
                    </a:lnT>
                    <a:lnB>
                      <a:noFill/>
                    </a:lnB>
                    <a:noFill/>
                  </a:tcPr>
                </a:tc>
                <a:tc>
                  <a:txBody>
                    <a:bodyPr/>
                    <a:lstStyle/>
                    <a:p>
                      <a:pPr>
                        <a:buNone/>
                      </a:pPr>
                      <a:r>
                        <a:rPr lang="en-US" sz="1600" b="1">
                          <a:latin typeface="Alexandria"/>
                        </a:rPr>
                        <a:t>Key Indicators</a:t>
                      </a:r>
                      <a:endParaRPr lang="en-US" sz="1600">
                        <a:latin typeface="Alexandria"/>
                      </a:endParaRPr>
                    </a:p>
                  </a:txBody>
                  <a:tcPr marL="82101" marR="82101" marT="41050" marB="41050" anchor="ctr">
                    <a:lnL>
                      <a:noFill/>
                    </a:lnL>
                    <a:lnR>
                      <a:noFill/>
                    </a:lnR>
                    <a:lnT>
                      <a:noFill/>
                    </a:lnT>
                    <a:lnB>
                      <a:noFill/>
                    </a:lnB>
                    <a:noFill/>
                  </a:tcPr>
                </a:tc>
                <a:tc>
                  <a:txBody>
                    <a:bodyPr/>
                    <a:lstStyle/>
                    <a:p>
                      <a:pPr>
                        <a:buNone/>
                      </a:pPr>
                      <a:r>
                        <a:rPr lang="en-US" sz="1600" b="1">
                          <a:latin typeface="Alexandria"/>
                        </a:rPr>
                        <a:t>Explanation</a:t>
                      </a:r>
                      <a:endParaRPr lang="en-US" sz="1600">
                        <a:latin typeface="Alexandria"/>
                      </a:endParaRPr>
                    </a:p>
                  </a:txBody>
                  <a:tcPr marL="82101" marR="82101" marT="41050" marB="41050" anchor="ctr">
                    <a:lnL>
                      <a:noFill/>
                    </a:lnL>
                    <a:lnR>
                      <a:noFill/>
                    </a:lnR>
                    <a:lnT>
                      <a:noFill/>
                    </a:lnT>
                    <a:lnB>
                      <a:noFill/>
                    </a:lnB>
                    <a:noFill/>
                  </a:tcPr>
                </a:tc>
                <a:extLst>
                  <a:ext uri="{0D108BD9-81ED-4DB2-BD59-A6C34878D82A}">
                    <a16:rowId xmlns:a16="http://schemas.microsoft.com/office/drawing/2014/main" val="42520742"/>
                  </a:ext>
                </a:extLst>
              </a:tr>
              <a:tr h="821007">
                <a:tc>
                  <a:txBody>
                    <a:bodyPr/>
                    <a:lstStyle/>
                    <a:p>
                      <a:pPr>
                        <a:buNone/>
                      </a:pPr>
                      <a:r>
                        <a:rPr lang="en-US" sz="1600" b="1" dirty="0">
                          <a:latin typeface="Alexandria"/>
                        </a:rPr>
                        <a:t>Economic Sustainability</a:t>
                      </a:r>
                      <a:endParaRPr lang="en-US" sz="1600" dirty="0">
                        <a:latin typeface="Alexandria"/>
                      </a:endParaRPr>
                    </a:p>
                  </a:txBody>
                  <a:tcPr marL="82101" marR="82101" marT="41050" marB="41050" anchor="ctr">
                    <a:lnL>
                      <a:noFill/>
                    </a:lnL>
                    <a:lnR>
                      <a:noFill/>
                    </a:lnR>
                    <a:lnT>
                      <a:noFill/>
                    </a:lnT>
                    <a:lnB>
                      <a:noFill/>
                    </a:lnB>
                    <a:noFill/>
                  </a:tcPr>
                </a:tc>
                <a:tc>
                  <a:txBody>
                    <a:bodyPr/>
                    <a:lstStyle/>
                    <a:p>
                      <a:pPr>
                        <a:buNone/>
                      </a:pPr>
                      <a:r>
                        <a:rPr lang="en-US" sz="1600" dirty="0">
                          <a:latin typeface="Alexandria"/>
                        </a:rPr>
                        <a:t>- GDP per capita - Employment rate - Innovation index (R&amp;D expenditure / GDP)</a:t>
                      </a:r>
                    </a:p>
                  </a:txBody>
                  <a:tcPr marL="82101" marR="82101" marT="41050" marB="41050" anchor="ctr">
                    <a:lnL>
                      <a:noFill/>
                    </a:lnL>
                    <a:lnR>
                      <a:noFill/>
                    </a:lnR>
                    <a:lnT>
                      <a:noFill/>
                    </a:lnT>
                    <a:lnB>
                      <a:noFill/>
                    </a:lnB>
                    <a:noFill/>
                  </a:tcPr>
                </a:tc>
                <a:tc>
                  <a:txBody>
                    <a:bodyPr/>
                    <a:lstStyle/>
                    <a:p>
                      <a:pPr>
                        <a:buNone/>
                      </a:pPr>
                      <a:r>
                        <a:rPr lang="en-US" sz="1600">
                          <a:latin typeface="Alexandria"/>
                        </a:rPr>
                        <a:t>Measures economic productivity and innovation capacity.</a:t>
                      </a:r>
                    </a:p>
                  </a:txBody>
                  <a:tcPr marL="82101" marR="82101" marT="41050" marB="41050" anchor="ctr">
                    <a:lnL>
                      <a:noFill/>
                    </a:lnL>
                    <a:lnR>
                      <a:noFill/>
                    </a:lnR>
                    <a:lnT>
                      <a:noFill/>
                    </a:lnT>
                    <a:lnB>
                      <a:noFill/>
                    </a:lnB>
                    <a:noFill/>
                  </a:tcPr>
                </a:tc>
                <a:extLst>
                  <a:ext uri="{0D108BD9-81ED-4DB2-BD59-A6C34878D82A}">
                    <a16:rowId xmlns:a16="http://schemas.microsoft.com/office/drawing/2014/main" val="4271967960"/>
                  </a:ext>
                </a:extLst>
              </a:tr>
              <a:tr h="1067309">
                <a:tc>
                  <a:txBody>
                    <a:bodyPr/>
                    <a:lstStyle/>
                    <a:p>
                      <a:pPr>
                        <a:buNone/>
                      </a:pPr>
                      <a:r>
                        <a:rPr lang="en-US" sz="1600" b="1">
                          <a:latin typeface="Alexandria"/>
                        </a:rPr>
                        <a:t>Environmental Sustainability</a:t>
                      </a:r>
                      <a:endParaRPr lang="en-US" sz="1600">
                        <a:latin typeface="Alexandria"/>
                      </a:endParaRPr>
                    </a:p>
                  </a:txBody>
                  <a:tcPr marL="82101" marR="82101" marT="41050" marB="41050" anchor="ctr">
                    <a:lnL>
                      <a:noFill/>
                    </a:lnL>
                    <a:lnR>
                      <a:noFill/>
                    </a:lnR>
                    <a:lnT>
                      <a:noFill/>
                    </a:lnT>
                    <a:lnB>
                      <a:noFill/>
                    </a:lnB>
                    <a:noFill/>
                  </a:tcPr>
                </a:tc>
                <a:tc>
                  <a:txBody>
                    <a:bodyPr/>
                    <a:lstStyle/>
                    <a:p>
                      <a:pPr>
                        <a:buNone/>
                      </a:pPr>
                      <a:r>
                        <a:rPr lang="en-US" sz="1600">
                          <a:latin typeface="Alexandria"/>
                        </a:rPr>
                        <a:t>- CO₂ emissions per capita - PM₂.₅ concentration (</a:t>
                      </a:r>
                      <a:r>
                        <a:rPr lang="el-GR" sz="1600"/>
                        <a:t>μ</a:t>
                      </a:r>
                      <a:r>
                        <a:rPr lang="en-US" sz="1600">
                          <a:latin typeface="Alexandria"/>
                        </a:rPr>
                        <a:t>g/m³) - Green space per capita (m²/person) - Waste recycling rate (%)</a:t>
                      </a:r>
                    </a:p>
                  </a:txBody>
                  <a:tcPr marL="82101" marR="82101" marT="41050" marB="41050" anchor="ctr">
                    <a:lnL>
                      <a:noFill/>
                    </a:lnL>
                    <a:lnR>
                      <a:noFill/>
                    </a:lnR>
                    <a:lnT>
                      <a:noFill/>
                    </a:lnT>
                    <a:lnB>
                      <a:noFill/>
                    </a:lnB>
                    <a:noFill/>
                  </a:tcPr>
                </a:tc>
                <a:tc>
                  <a:txBody>
                    <a:bodyPr/>
                    <a:lstStyle/>
                    <a:p>
                      <a:pPr>
                        <a:buNone/>
                      </a:pPr>
                      <a:r>
                        <a:rPr lang="en-US" sz="1600" dirty="0">
                          <a:latin typeface="Alexandria"/>
                        </a:rPr>
                        <a:t>Evaluates environmental quality and ecological management.</a:t>
                      </a:r>
                    </a:p>
                  </a:txBody>
                  <a:tcPr marL="82101" marR="82101" marT="41050" marB="41050" anchor="ctr">
                    <a:lnL>
                      <a:noFill/>
                    </a:lnL>
                    <a:lnR>
                      <a:noFill/>
                    </a:lnR>
                    <a:lnT>
                      <a:noFill/>
                    </a:lnT>
                    <a:lnB>
                      <a:noFill/>
                    </a:lnB>
                    <a:noFill/>
                  </a:tcPr>
                </a:tc>
                <a:extLst>
                  <a:ext uri="{0D108BD9-81ED-4DB2-BD59-A6C34878D82A}">
                    <a16:rowId xmlns:a16="http://schemas.microsoft.com/office/drawing/2014/main" val="2189986256"/>
                  </a:ext>
                </a:extLst>
              </a:tr>
              <a:tr h="1313611">
                <a:tc>
                  <a:txBody>
                    <a:bodyPr/>
                    <a:lstStyle/>
                    <a:p>
                      <a:pPr>
                        <a:buNone/>
                      </a:pPr>
                      <a:r>
                        <a:rPr lang="en-US" sz="1600" b="1">
                          <a:latin typeface="Alexandria"/>
                        </a:rPr>
                        <a:t>Social Sustainability</a:t>
                      </a:r>
                      <a:endParaRPr lang="en-US" sz="1600">
                        <a:latin typeface="Alexandria"/>
                      </a:endParaRPr>
                    </a:p>
                  </a:txBody>
                  <a:tcPr marL="82101" marR="82101" marT="41050" marB="41050" anchor="ctr">
                    <a:lnL>
                      <a:noFill/>
                    </a:lnL>
                    <a:lnR>
                      <a:noFill/>
                    </a:lnR>
                    <a:lnT>
                      <a:noFill/>
                    </a:lnT>
                    <a:lnB>
                      <a:noFill/>
                    </a:lnB>
                    <a:noFill/>
                  </a:tcPr>
                </a:tc>
                <a:tc>
                  <a:txBody>
                    <a:bodyPr/>
                    <a:lstStyle/>
                    <a:p>
                      <a:pPr>
                        <a:buNone/>
                      </a:pPr>
                      <a:r>
                        <a:rPr lang="en-US" sz="1600" dirty="0">
                          <a:latin typeface="Alexandria"/>
                        </a:rPr>
                        <a:t>- Education index (school enrollment rate) - Healthcare access (hospital beds per 1,000 people) - Affordable housing ratio - Public transport accessibility</a:t>
                      </a:r>
                    </a:p>
                  </a:txBody>
                  <a:tcPr marL="82101" marR="82101" marT="41050" marB="41050" anchor="ctr">
                    <a:lnL>
                      <a:noFill/>
                    </a:lnL>
                    <a:lnR>
                      <a:noFill/>
                    </a:lnR>
                    <a:lnT>
                      <a:noFill/>
                    </a:lnT>
                    <a:lnB>
                      <a:noFill/>
                    </a:lnB>
                    <a:noFill/>
                  </a:tcPr>
                </a:tc>
                <a:tc>
                  <a:txBody>
                    <a:bodyPr/>
                    <a:lstStyle/>
                    <a:p>
                      <a:pPr>
                        <a:buNone/>
                      </a:pPr>
                      <a:r>
                        <a:rPr lang="en-US" sz="1600" dirty="0">
                          <a:latin typeface="Alexandria"/>
                        </a:rPr>
                        <a:t>Reflects quality of life and social equity.</a:t>
                      </a:r>
                    </a:p>
                  </a:txBody>
                  <a:tcPr marL="82101" marR="82101" marT="41050" marB="41050" anchor="ctr">
                    <a:lnL>
                      <a:noFill/>
                    </a:lnL>
                    <a:lnR>
                      <a:noFill/>
                    </a:lnR>
                    <a:lnT>
                      <a:noFill/>
                    </a:lnT>
                    <a:lnB>
                      <a:noFill/>
                    </a:lnB>
                    <a:noFill/>
                  </a:tcPr>
                </a:tc>
                <a:extLst>
                  <a:ext uri="{0D108BD9-81ED-4DB2-BD59-A6C34878D82A}">
                    <a16:rowId xmlns:a16="http://schemas.microsoft.com/office/drawing/2014/main" val="380568482"/>
                  </a:ext>
                </a:extLst>
              </a:tr>
              <a:tr h="821007">
                <a:tc>
                  <a:txBody>
                    <a:bodyPr/>
                    <a:lstStyle/>
                    <a:p>
                      <a:pPr>
                        <a:buNone/>
                      </a:pPr>
                      <a:r>
                        <a:rPr lang="en-US" sz="1600" b="1" dirty="0">
                          <a:latin typeface="Alexandria"/>
                        </a:rPr>
                        <a:t>Institutional &amp; Governance</a:t>
                      </a:r>
                      <a:endParaRPr lang="en-US" sz="1600" dirty="0">
                        <a:latin typeface="Alexandria"/>
                      </a:endParaRPr>
                    </a:p>
                  </a:txBody>
                  <a:tcPr marL="82101" marR="82101" marT="41050" marB="41050" anchor="ctr">
                    <a:lnL>
                      <a:noFill/>
                    </a:lnL>
                    <a:lnR>
                      <a:noFill/>
                    </a:lnR>
                    <a:lnT>
                      <a:noFill/>
                    </a:lnT>
                    <a:lnB>
                      <a:noFill/>
                    </a:lnB>
                    <a:noFill/>
                  </a:tcPr>
                </a:tc>
                <a:tc>
                  <a:txBody>
                    <a:bodyPr/>
                    <a:lstStyle/>
                    <a:p>
                      <a:pPr>
                        <a:buNone/>
                      </a:pPr>
                      <a:r>
                        <a:rPr lang="en-US" sz="1600" dirty="0">
                          <a:latin typeface="Alexandria"/>
                        </a:rPr>
                        <a:t>- Urban planning efficiency - Citizen participation programs - Transparency of data reporting</a:t>
                      </a:r>
                    </a:p>
                  </a:txBody>
                  <a:tcPr marL="82101" marR="82101" marT="41050" marB="41050" anchor="ctr">
                    <a:lnL>
                      <a:noFill/>
                    </a:lnL>
                    <a:lnR>
                      <a:noFill/>
                    </a:lnR>
                    <a:lnT>
                      <a:noFill/>
                    </a:lnT>
                    <a:lnB>
                      <a:noFill/>
                    </a:lnB>
                    <a:noFill/>
                  </a:tcPr>
                </a:tc>
                <a:tc>
                  <a:txBody>
                    <a:bodyPr/>
                    <a:lstStyle/>
                    <a:p>
                      <a:pPr>
                        <a:buNone/>
                      </a:pPr>
                      <a:r>
                        <a:rPr lang="en-US" sz="1600" dirty="0">
                          <a:latin typeface="Alexandria"/>
                        </a:rPr>
                        <a:t>Assesses how governance supports sustainability.</a:t>
                      </a:r>
                    </a:p>
                  </a:txBody>
                  <a:tcPr marL="82101" marR="82101" marT="41050" marB="41050" anchor="ctr">
                    <a:lnL>
                      <a:noFill/>
                    </a:lnL>
                    <a:lnR>
                      <a:noFill/>
                    </a:lnR>
                    <a:lnT>
                      <a:noFill/>
                    </a:lnT>
                    <a:lnB>
                      <a:noFill/>
                    </a:lnB>
                    <a:noFill/>
                  </a:tcPr>
                </a:tc>
                <a:extLst>
                  <a:ext uri="{0D108BD9-81ED-4DB2-BD59-A6C34878D82A}">
                    <a16:rowId xmlns:a16="http://schemas.microsoft.com/office/drawing/2014/main" val="3807100426"/>
                  </a:ext>
                </a:extLst>
              </a:tr>
            </a:tbl>
          </a:graphicData>
        </a:graphic>
      </p:graphicFrame>
    </p:spTree>
    <p:extLst>
      <p:ext uri="{BB962C8B-B14F-4D97-AF65-F5344CB8AC3E}">
        <p14:creationId xmlns:p14="http://schemas.microsoft.com/office/powerpoint/2010/main" val="3743448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3EE9E4-F49E-43B9-916D-2113E7CF7B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9FB5D4-939F-A01C-BCF3-4953EE14E14F}"/>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 **Indicator**                  | **Shanghai Result**          | **Interpretation**                              |</a:t>
            </a:r>
          </a:p>
          <a:p>
            <a:r>
              <a:rPr lang="en-US" b="1" dirty="0"/>
              <a:t>| ------------------------------ | ---------------------------- | ----------------------------------------------- |</a:t>
            </a:r>
          </a:p>
          <a:p>
            <a:r>
              <a:rPr lang="en-US" b="1" dirty="0"/>
              <a:t>| GDP per capita                 | USD **25,000**               | High economic performance                       |</a:t>
            </a:r>
          </a:p>
          <a:p>
            <a:r>
              <a:rPr lang="en-US" b="1" dirty="0"/>
              <a:t>| Employment rate                | **96%**                      | Stable job market                               |</a:t>
            </a:r>
          </a:p>
          <a:p>
            <a:r>
              <a:rPr lang="en-US" b="1" dirty="0"/>
              <a:t>| CO₂ emissions per capita       | **6.3 tons/year**            | Moderate; improving with clean energy           |</a:t>
            </a:r>
          </a:p>
          <a:p>
            <a:r>
              <a:rPr lang="en-US" b="1" dirty="0"/>
              <a:t>| Green space per capita         | **8.5 m²/person**            | Improved urban greenery                         |</a:t>
            </a:r>
          </a:p>
          <a:p>
            <a:r>
              <a:rPr lang="en-US" b="1" dirty="0"/>
              <a:t>| Waste recycling rate           | **40%**                      | Growing circular economy                        |</a:t>
            </a:r>
          </a:p>
          <a:p>
            <a:r>
              <a:rPr lang="en-US" b="1" dirty="0"/>
              <a:t>| PM₂.₅ concentration            | **35 </a:t>
            </a:r>
            <a:r>
              <a:rPr lang="el-GR" b="1" dirty="0"/>
              <a:t>μ</a:t>
            </a:r>
            <a:r>
              <a:rPr lang="en-US" b="1" dirty="0"/>
              <a:t>g/m³**                 | Reduced from 60 </a:t>
            </a:r>
            <a:r>
              <a:rPr lang="el-GR" b="1" dirty="0"/>
              <a:t>μ</a:t>
            </a:r>
            <a:r>
              <a:rPr lang="en-US" b="1" dirty="0"/>
              <a:t>g/m³ in 2013                   |</a:t>
            </a:r>
          </a:p>
          <a:p>
            <a:r>
              <a:rPr lang="en-US" b="1" dirty="0"/>
              <a:t>| Education index                | **0.88 (on 1 scale)**        | Strong educational performance                  |</a:t>
            </a:r>
          </a:p>
          <a:p>
            <a:r>
              <a:rPr lang="en-US" b="1" dirty="0"/>
              <a:t>| Public transport accessibility | **&gt;85% population coverage** | High mobility and connectivity                  |</a:t>
            </a:r>
          </a:p>
          <a:p>
            <a:r>
              <a:rPr lang="en-US" b="1" dirty="0"/>
              <a:t>| Citizen participation index    | **0.72 (on 1 scale)**        | Moderate; increasing through digital governance |</a:t>
            </a:r>
          </a:p>
        </p:txBody>
      </p:sp>
      <p:pic>
        <p:nvPicPr>
          <p:cNvPr id="7" name="Graphic 21">
            <a:extLst>
              <a:ext uri="{FF2B5EF4-FFF2-40B4-BE49-F238E27FC236}">
                <a16:creationId xmlns:a16="http://schemas.microsoft.com/office/drawing/2014/main" id="{CDB547CE-A6FC-72F0-F688-0FC2CBC8BD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565D018F-1422-0A69-8831-C05C37E1A81F}"/>
              </a:ext>
            </a:extLst>
          </p:cNvPr>
          <p:cNvSpPr txBox="1"/>
          <p:nvPr/>
        </p:nvSpPr>
        <p:spPr>
          <a:xfrm>
            <a:off x="762001" y="1483773"/>
            <a:ext cx="10490306" cy="400110"/>
          </a:xfrm>
          <a:prstGeom prst="rect">
            <a:avLst/>
          </a:prstGeom>
          <a:noFill/>
        </p:spPr>
        <p:txBody>
          <a:bodyPr wrap="square" rtlCol="0">
            <a:spAutoFit/>
          </a:bodyPr>
          <a:lstStyle/>
          <a:p>
            <a:r>
              <a:rPr lang="en-US" sz="2000" b="1" dirty="0">
                <a:latin typeface="Alexandria"/>
              </a:rPr>
              <a:t>Shanghai’s Results (Example Year: 2021)</a:t>
            </a:r>
          </a:p>
        </p:txBody>
      </p:sp>
      <p:sp>
        <p:nvSpPr>
          <p:cNvPr id="5" name="مربع نص 4">
            <a:extLst>
              <a:ext uri="{FF2B5EF4-FFF2-40B4-BE49-F238E27FC236}">
                <a16:creationId xmlns:a16="http://schemas.microsoft.com/office/drawing/2014/main" id="{A46483E6-2B25-EDE7-9AD2-3EB2423BFCB0}"/>
              </a:ext>
            </a:extLst>
          </p:cNvPr>
          <p:cNvSpPr txBox="1"/>
          <p:nvPr/>
        </p:nvSpPr>
        <p:spPr>
          <a:xfrm>
            <a:off x="791983" y="822086"/>
            <a:ext cx="10782737" cy="523220"/>
          </a:xfrm>
          <a:prstGeom prst="rect">
            <a:avLst/>
          </a:prstGeom>
          <a:noFill/>
        </p:spPr>
        <p:txBody>
          <a:bodyPr wrap="square">
            <a:spAutoFit/>
          </a:bodyPr>
          <a:lstStyle/>
          <a:p>
            <a:r>
              <a:rPr lang="en-US" sz="2800" dirty="0">
                <a:latin typeface="Alexandria"/>
              </a:rPr>
              <a:t>9.Measuring Urban Sustainability</a:t>
            </a:r>
          </a:p>
        </p:txBody>
      </p:sp>
      <p:graphicFrame>
        <p:nvGraphicFramePr>
          <p:cNvPr id="3" name="جدول 2">
            <a:extLst>
              <a:ext uri="{FF2B5EF4-FFF2-40B4-BE49-F238E27FC236}">
                <a16:creationId xmlns:a16="http://schemas.microsoft.com/office/drawing/2014/main" id="{3630BDE3-B705-2758-F6D8-122686997420}"/>
              </a:ext>
            </a:extLst>
          </p:cNvPr>
          <p:cNvGraphicFramePr>
            <a:graphicFrameLocks noGrp="1"/>
          </p:cNvGraphicFramePr>
          <p:nvPr>
            <p:extLst>
              <p:ext uri="{D42A27DB-BD31-4B8C-83A1-F6EECF244321}">
                <p14:modId xmlns:p14="http://schemas.microsoft.com/office/powerpoint/2010/main" val="2612873456"/>
              </p:ext>
            </p:extLst>
          </p:nvPr>
        </p:nvGraphicFramePr>
        <p:xfrm>
          <a:off x="838200" y="1898174"/>
          <a:ext cx="10515600" cy="4206240"/>
        </p:xfrm>
        <a:graphic>
          <a:graphicData uri="http://schemas.openxmlformats.org/drawingml/2006/table">
            <a:tbl>
              <a:tblPr/>
              <a:tblGrid>
                <a:gridCol w="3505200">
                  <a:extLst>
                    <a:ext uri="{9D8B030D-6E8A-4147-A177-3AD203B41FA5}">
                      <a16:colId xmlns:a16="http://schemas.microsoft.com/office/drawing/2014/main" val="237111950"/>
                    </a:ext>
                  </a:extLst>
                </a:gridCol>
                <a:gridCol w="3505200">
                  <a:extLst>
                    <a:ext uri="{9D8B030D-6E8A-4147-A177-3AD203B41FA5}">
                      <a16:colId xmlns:a16="http://schemas.microsoft.com/office/drawing/2014/main" val="456293626"/>
                    </a:ext>
                  </a:extLst>
                </a:gridCol>
                <a:gridCol w="3505200">
                  <a:extLst>
                    <a:ext uri="{9D8B030D-6E8A-4147-A177-3AD203B41FA5}">
                      <a16:colId xmlns:a16="http://schemas.microsoft.com/office/drawing/2014/main" val="3375957164"/>
                    </a:ext>
                  </a:extLst>
                </a:gridCol>
              </a:tblGrid>
              <a:tr h="0">
                <a:tc>
                  <a:txBody>
                    <a:bodyPr/>
                    <a:lstStyle/>
                    <a:p>
                      <a:pPr>
                        <a:buNone/>
                      </a:pPr>
                      <a:r>
                        <a:rPr lang="en-US" b="1"/>
                        <a:t>Indicator</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b="1"/>
                        <a:t>Shanghai Result</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b="1"/>
                        <a:t>Interpretation</a:t>
                      </a:r>
                      <a:endParaRPr lang="en-US"/>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617668455"/>
                  </a:ext>
                </a:extLst>
              </a:tr>
              <a:tr h="0">
                <a:tc>
                  <a:txBody>
                    <a:bodyPr/>
                    <a:lstStyle/>
                    <a:p>
                      <a:pPr>
                        <a:buNone/>
                      </a:pPr>
                      <a:r>
                        <a:rPr lang="en-US"/>
                        <a:t>GDP per capita</a:t>
                      </a:r>
                    </a:p>
                  </a:txBody>
                  <a:tcPr anchor="ctr">
                    <a:lnL>
                      <a:noFill/>
                    </a:lnL>
                    <a:lnR>
                      <a:noFill/>
                    </a:lnR>
                    <a:lnT>
                      <a:noFill/>
                    </a:lnT>
                    <a:lnB>
                      <a:noFill/>
                    </a:lnB>
                    <a:solidFill>
                      <a:schemeClr val="accent1">
                        <a:lumMod val="20000"/>
                        <a:lumOff val="80000"/>
                      </a:schemeClr>
                    </a:solidFill>
                  </a:tcPr>
                </a:tc>
                <a:tc>
                  <a:txBody>
                    <a:bodyPr/>
                    <a:lstStyle/>
                    <a:p>
                      <a:pPr>
                        <a:buNone/>
                      </a:pPr>
                      <a:r>
                        <a:rPr lang="en-US"/>
                        <a:t>USD </a:t>
                      </a:r>
                      <a:r>
                        <a:rPr lang="en-US" b="1"/>
                        <a:t>25,000</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a:t>High economic performance</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998042503"/>
                  </a:ext>
                </a:extLst>
              </a:tr>
              <a:tr h="0">
                <a:tc>
                  <a:txBody>
                    <a:bodyPr/>
                    <a:lstStyle/>
                    <a:p>
                      <a:pPr>
                        <a:buNone/>
                      </a:pPr>
                      <a:r>
                        <a:rPr lang="en-US"/>
                        <a:t>Employment rate</a:t>
                      </a:r>
                    </a:p>
                  </a:txBody>
                  <a:tcPr anchor="ctr">
                    <a:lnL>
                      <a:noFill/>
                    </a:lnL>
                    <a:lnR>
                      <a:noFill/>
                    </a:lnR>
                    <a:lnT>
                      <a:noFill/>
                    </a:lnT>
                    <a:lnB>
                      <a:noFill/>
                    </a:lnB>
                    <a:solidFill>
                      <a:schemeClr val="accent1">
                        <a:lumMod val="20000"/>
                        <a:lumOff val="80000"/>
                      </a:schemeClr>
                    </a:solidFill>
                  </a:tcPr>
                </a:tc>
                <a:tc>
                  <a:txBody>
                    <a:bodyPr/>
                    <a:lstStyle/>
                    <a:p>
                      <a:pPr>
                        <a:buNone/>
                      </a:pPr>
                      <a:r>
                        <a:rPr lang="en-US" b="1" dirty="0"/>
                        <a:t>96</a:t>
                      </a:r>
                      <a:r>
                        <a:rPr lang="ar-SY" b="1" dirty="0"/>
                        <a:t>%</a:t>
                      </a:r>
                      <a:endParaRPr lang="ar-SY" dirty="0"/>
                    </a:p>
                  </a:txBody>
                  <a:tcPr anchor="ctr">
                    <a:lnL>
                      <a:noFill/>
                    </a:lnL>
                    <a:lnR>
                      <a:noFill/>
                    </a:lnR>
                    <a:lnT>
                      <a:noFill/>
                    </a:lnT>
                    <a:lnB>
                      <a:noFill/>
                    </a:lnB>
                    <a:solidFill>
                      <a:schemeClr val="accent1">
                        <a:lumMod val="20000"/>
                        <a:lumOff val="80000"/>
                      </a:schemeClr>
                    </a:solidFill>
                  </a:tcPr>
                </a:tc>
                <a:tc>
                  <a:txBody>
                    <a:bodyPr/>
                    <a:lstStyle/>
                    <a:p>
                      <a:pPr>
                        <a:buNone/>
                      </a:pPr>
                      <a:r>
                        <a:rPr lang="en-US"/>
                        <a:t>Stable job market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268671096"/>
                  </a:ext>
                </a:extLst>
              </a:tr>
              <a:tr h="0">
                <a:tc>
                  <a:txBody>
                    <a:bodyPr/>
                    <a:lstStyle/>
                    <a:p>
                      <a:pPr>
                        <a:buNone/>
                      </a:pPr>
                      <a:r>
                        <a:rPr lang="en-US"/>
                        <a:t>CO₂ emissions per capita</a:t>
                      </a:r>
                    </a:p>
                  </a:txBody>
                  <a:tcPr anchor="ctr">
                    <a:lnL>
                      <a:noFill/>
                    </a:lnL>
                    <a:lnR>
                      <a:noFill/>
                    </a:lnR>
                    <a:lnT>
                      <a:noFill/>
                    </a:lnT>
                    <a:lnB>
                      <a:noFill/>
                    </a:lnB>
                    <a:solidFill>
                      <a:schemeClr val="accent1">
                        <a:lumMod val="20000"/>
                        <a:lumOff val="80000"/>
                      </a:schemeClr>
                    </a:solidFill>
                  </a:tcPr>
                </a:tc>
                <a:tc>
                  <a:txBody>
                    <a:bodyPr/>
                    <a:lstStyle/>
                    <a:p>
                      <a:pPr>
                        <a:buNone/>
                      </a:pPr>
                      <a:r>
                        <a:rPr lang="en-US" b="1"/>
                        <a:t>6.3 tons/year</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a:t>Moderate; improving with clean energy</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95896613"/>
                  </a:ext>
                </a:extLst>
              </a:tr>
              <a:tr h="0">
                <a:tc>
                  <a:txBody>
                    <a:bodyPr/>
                    <a:lstStyle/>
                    <a:p>
                      <a:pPr>
                        <a:buNone/>
                      </a:pPr>
                      <a:r>
                        <a:rPr lang="en-US"/>
                        <a:t>Green space per capita</a:t>
                      </a:r>
                    </a:p>
                  </a:txBody>
                  <a:tcPr anchor="ctr">
                    <a:lnL>
                      <a:noFill/>
                    </a:lnL>
                    <a:lnR>
                      <a:noFill/>
                    </a:lnR>
                    <a:lnT>
                      <a:noFill/>
                    </a:lnT>
                    <a:lnB>
                      <a:noFill/>
                    </a:lnB>
                    <a:solidFill>
                      <a:schemeClr val="accent1">
                        <a:lumMod val="20000"/>
                        <a:lumOff val="80000"/>
                      </a:schemeClr>
                    </a:solidFill>
                  </a:tcPr>
                </a:tc>
                <a:tc>
                  <a:txBody>
                    <a:bodyPr/>
                    <a:lstStyle/>
                    <a:p>
                      <a:pPr>
                        <a:buNone/>
                      </a:pPr>
                      <a:r>
                        <a:rPr lang="en-US" b="1"/>
                        <a:t>8.5 m²/person</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a:t>Improved urban greenery</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750602765"/>
                  </a:ext>
                </a:extLst>
              </a:tr>
              <a:tr h="0">
                <a:tc>
                  <a:txBody>
                    <a:bodyPr/>
                    <a:lstStyle/>
                    <a:p>
                      <a:pPr>
                        <a:buNone/>
                      </a:pPr>
                      <a:r>
                        <a:rPr lang="en-US"/>
                        <a:t>Waste recycling rate</a:t>
                      </a:r>
                    </a:p>
                  </a:txBody>
                  <a:tcPr anchor="ctr">
                    <a:lnL>
                      <a:noFill/>
                    </a:lnL>
                    <a:lnR>
                      <a:noFill/>
                    </a:lnR>
                    <a:lnT>
                      <a:noFill/>
                    </a:lnT>
                    <a:lnB>
                      <a:noFill/>
                    </a:lnB>
                    <a:solidFill>
                      <a:schemeClr val="accent1">
                        <a:lumMod val="20000"/>
                        <a:lumOff val="80000"/>
                      </a:schemeClr>
                    </a:solidFill>
                  </a:tcPr>
                </a:tc>
                <a:tc>
                  <a:txBody>
                    <a:bodyPr/>
                    <a:lstStyle/>
                    <a:p>
                      <a:pPr>
                        <a:buNone/>
                      </a:pPr>
                      <a:r>
                        <a:rPr lang="en-US" b="1" dirty="0"/>
                        <a:t>40</a:t>
                      </a:r>
                      <a:r>
                        <a:rPr lang="ar-SY" b="1" dirty="0"/>
                        <a:t>%</a:t>
                      </a:r>
                      <a:endParaRPr lang="ar-SY" dirty="0"/>
                    </a:p>
                  </a:txBody>
                  <a:tcPr anchor="ctr">
                    <a:lnL>
                      <a:noFill/>
                    </a:lnL>
                    <a:lnR>
                      <a:noFill/>
                    </a:lnR>
                    <a:lnT>
                      <a:noFill/>
                    </a:lnT>
                    <a:lnB>
                      <a:noFill/>
                    </a:lnB>
                    <a:solidFill>
                      <a:schemeClr val="accent1">
                        <a:lumMod val="20000"/>
                        <a:lumOff val="80000"/>
                      </a:schemeClr>
                    </a:solidFill>
                  </a:tcPr>
                </a:tc>
                <a:tc>
                  <a:txBody>
                    <a:bodyPr/>
                    <a:lstStyle/>
                    <a:p>
                      <a:pPr>
                        <a:buNone/>
                      </a:pPr>
                      <a:r>
                        <a:rPr lang="en-US"/>
                        <a:t>Growing circular economy</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083503706"/>
                  </a:ext>
                </a:extLst>
              </a:tr>
              <a:tr h="0">
                <a:tc>
                  <a:txBody>
                    <a:bodyPr/>
                    <a:lstStyle/>
                    <a:p>
                      <a:pPr>
                        <a:buNone/>
                      </a:pPr>
                      <a:r>
                        <a:rPr lang="en-US"/>
                        <a:t>PM₂.₅ concentration</a:t>
                      </a:r>
                    </a:p>
                  </a:txBody>
                  <a:tcPr anchor="ctr">
                    <a:lnL>
                      <a:noFill/>
                    </a:lnL>
                    <a:lnR>
                      <a:noFill/>
                    </a:lnR>
                    <a:lnT>
                      <a:noFill/>
                    </a:lnT>
                    <a:lnB>
                      <a:noFill/>
                    </a:lnB>
                    <a:solidFill>
                      <a:schemeClr val="accent1">
                        <a:lumMod val="20000"/>
                        <a:lumOff val="80000"/>
                      </a:schemeClr>
                    </a:solidFill>
                  </a:tcPr>
                </a:tc>
                <a:tc>
                  <a:txBody>
                    <a:bodyPr/>
                    <a:lstStyle/>
                    <a:p>
                      <a:pPr>
                        <a:buNone/>
                      </a:pPr>
                      <a:r>
                        <a:rPr lang="el-GR" b="1"/>
                        <a:t>35 μ</a:t>
                      </a:r>
                      <a:r>
                        <a:rPr lang="en-US" b="1"/>
                        <a:t>g/m³</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a:t>Reduced from 60 μg/m³ in 2013</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875442174"/>
                  </a:ext>
                </a:extLst>
              </a:tr>
              <a:tr h="0">
                <a:tc>
                  <a:txBody>
                    <a:bodyPr/>
                    <a:lstStyle/>
                    <a:p>
                      <a:pPr>
                        <a:buNone/>
                      </a:pPr>
                      <a:r>
                        <a:rPr lang="en-US"/>
                        <a:t>Education index</a:t>
                      </a:r>
                    </a:p>
                  </a:txBody>
                  <a:tcPr anchor="ctr">
                    <a:lnL>
                      <a:noFill/>
                    </a:lnL>
                    <a:lnR>
                      <a:noFill/>
                    </a:lnR>
                    <a:lnT>
                      <a:noFill/>
                    </a:lnT>
                    <a:lnB>
                      <a:noFill/>
                    </a:lnB>
                    <a:solidFill>
                      <a:schemeClr val="accent1">
                        <a:lumMod val="20000"/>
                        <a:lumOff val="80000"/>
                      </a:schemeClr>
                    </a:solidFill>
                  </a:tcPr>
                </a:tc>
                <a:tc>
                  <a:txBody>
                    <a:bodyPr/>
                    <a:lstStyle/>
                    <a:p>
                      <a:pPr>
                        <a:buNone/>
                      </a:pPr>
                      <a:r>
                        <a:rPr lang="en-US" b="1"/>
                        <a:t>0.88 (on 1 scale)</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a:t>Strong educational performance</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721889174"/>
                  </a:ext>
                </a:extLst>
              </a:tr>
              <a:tr h="0">
                <a:tc>
                  <a:txBody>
                    <a:bodyPr/>
                    <a:lstStyle/>
                    <a:p>
                      <a:pPr>
                        <a:buNone/>
                      </a:pPr>
                      <a:r>
                        <a:rPr lang="en-US"/>
                        <a:t>Public transport accessibility</a:t>
                      </a:r>
                    </a:p>
                  </a:txBody>
                  <a:tcPr anchor="ctr">
                    <a:lnL>
                      <a:noFill/>
                    </a:lnL>
                    <a:lnR>
                      <a:noFill/>
                    </a:lnR>
                    <a:lnT>
                      <a:noFill/>
                    </a:lnT>
                    <a:lnB>
                      <a:noFill/>
                    </a:lnB>
                    <a:solidFill>
                      <a:schemeClr val="accent1">
                        <a:lumMod val="20000"/>
                        <a:lumOff val="80000"/>
                      </a:schemeClr>
                    </a:solidFill>
                  </a:tcPr>
                </a:tc>
                <a:tc>
                  <a:txBody>
                    <a:bodyPr/>
                    <a:lstStyle/>
                    <a:p>
                      <a:pPr>
                        <a:buNone/>
                      </a:pPr>
                      <a:r>
                        <a:rPr lang="en-US" b="1"/>
                        <a:t>&gt;85% population coverage</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a:t>High mobility and connectivity</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04987519"/>
                  </a:ext>
                </a:extLst>
              </a:tr>
              <a:tr h="0">
                <a:tc>
                  <a:txBody>
                    <a:bodyPr/>
                    <a:lstStyle/>
                    <a:p>
                      <a:pPr>
                        <a:buNone/>
                      </a:pPr>
                      <a:r>
                        <a:rPr lang="en-US"/>
                        <a:t>Citizen participation index</a:t>
                      </a:r>
                    </a:p>
                  </a:txBody>
                  <a:tcPr anchor="ctr">
                    <a:lnL>
                      <a:noFill/>
                    </a:lnL>
                    <a:lnR>
                      <a:noFill/>
                    </a:lnR>
                    <a:lnT>
                      <a:noFill/>
                    </a:lnT>
                    <a:lnB>
                      <a:noFill/>
                    </a:lnB>
                    <a:solidFill>
                      <a:schemeClr val="accent1">
                        <a:lumMod val="20000"/>
                        <a:lumOff val="80000"/>
                      </a:schemeClr>
                    </a:solidFill>
                  </a:tcPr>
                </a:tc>
                <a:tc>
                  <a:txBody>
                    <a:bodyPr/>
                    <a:lstStyle/>
                    <a:p>
                      <a:pPr>
                        <a:buNone/>
                      </a:pPr>
                      <a:r>
                        <a:rPr lang="en-US" b="1"/>
                        <a:t>0.72 (on 1 scale)</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dirty="0"/>
                        <a:t>Moderate; increasing through digital governance</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431976381"/>
                  </a:ext>
                </a:extLst>
              </a:tr>
            </a:tbl>
          </a:graphicData>
        </a:graphic>
      </p:graphicFrame>
    </p:spTree>
    <p:extLst>
      <p:ext uri="{BB962C8B-B14F-4D97-AF65-F5344CB8AC3E}">
        <p14:creationId xmlns:p14="http://schemas.microsoft.com/office/powerpoint/2010/main" val="2417475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16972-6194-16D5-8022-37840C322E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7D7D2F-A8E7-8437-E48F-B4D147194C2B}"/>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 **Indicator**                  | **Shanghai Result**          | **Interpretation**                              |</a:t>
            </a:r>
          </a:p>
          <a:p>
            <a:r>
              <a:rPr lang="en-US" b="1" dirty="0"/>
              <a:t>| ------------------------------ | ---------------------------- | ----------------------------------------------- |</a:t>
            </a:r>
          </a:p>
          <a:p>
            <a:r>
              <a:rPr lang="en-US" b="1" dirty="0"/>
              <a:t>| GDP per capita                 | USD **25,000**               | High economic performance                       |</a:t>
            </a:r>
          </a:p>
          <a:p>
            <a:r>
              <a:rPr lang="en-US" b="1" dirty="0"/>
              <a:t>| Employment rate                | **96%**                      | Stable job market                               |</a:t>
            </a:r>
          </a:p>
          <a:p>
            <a:r>
              <a:rPr lang="en-US" b="1" dirty="0"/>
              <a:t>| CO₂ emissions per capita       | **6.3 tons/year**            | Moderate; improving with clean energy           |</a:t>
            </a:r>
          </a:p>
          <a:p>
            <a:r>
              <a:rPr lang="en-US" b="1" dirty="0"/>
              <a:t>| Green space per capita         | **8.5 m²/person**            | Improved urban greenery                         |</a:t>
            </a:r>
          </a:p>
          <a:p>
            <a:r>
              <a:rPr lang="en-US" b="1" dirty="0"/>
              <a:t>| Waste recycling rate           | **40%**                      | Growing circular economy                        |</a:t>
            </a:r>
          </a:p>
          <a:p>
            <a:r>
              <a:rPr lang="en-US" b="1" dirty="0"/>
              <a:t>| PM₂.₅ concentration            | **35 </a:t>
            </a:r>
            <a:r>
              <a:rPr lang="el-GR" b="1" dirty="0"/>
              <a:t>μ</a:t>
            </a:r>
            <a:r>
              <a:rPr lang="en-US" b="1" dirty="0"/>
              <a:t>g/m³**                 | Reduced from 60 </a:t>
            </a:r>
            <a:r>
              <a:rPr lang="el-GR" b="1" dirty="0"/>
              <a:t>μ</a:t>
            </a:r>
            <a:r>
              <a:rPr lang="en-US" b="1" dirty="0"/>
              <a:t>g/m³ in 2013                   |</a:t>
            </a:r>
          </a:p>
          <a:p>
            <a:r>
              <a:rPr lang="en-US" b="1" dirty="0"/>
              <a:t>| Education index                | **0.88 (on 1 scale)**        | Strong educational performance                  |</a:t>
            </a:r>
          </a:p>
          <a:p>
            <a:r>
              <a:rPr lang="en-US" b="1" dirty="0"/>
              <a:t>| Public transport accessibility | **&gt;85% population coverage** | High mobility and connectivity                  |</a:t>
            </a:r>
          </a:p>
          <a:p>
            <a:r>
              <a:rPr lang="en-US" b="1" dirty="0"/>
              <a:t>| Citizen participation index    | **0.72 (on 1 scale)**        | Moderate; increasing through digital governance |</a:t>
            </a:r>
          </a:p>
        </p:txBody>
      </p:sp>
      <p:pic>
        <p:nvPicPr>
          <p:cNvPr id="7" name="Graphic 21">
            <a:extLst>
              <a:ext uri="{FF2B5EF4-FFF2-40B4-BE49-F238E27FC236}">
                <a16:creationId xmlns:a16="http://schemas.microsoft.com/office/drawing/2014/main" id="{6572F111-E8ED-FE4C-6656-37307EEF4B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866AD639-9BCB-3C33-6E25-4864BBCDD1E6}"/>
              </a:ext>
            </a:extLst>
          </p:cNvPr>
          <p:cNvSpPr txBox="1"/>
          <p:nvPr/>
        </p:nvSpPr>
        <p:spPr>
          <a:xfrm>
            <a:off x="762000" y="1793784"/>
            <a:ext cx="10490306" cy="400110"/>
          </a:xfrm>
          <a:prstGeom prst="rect">
            <a:avLst/>
          </a:prstGeom>
          <a:noFill/>
        </p:spPr>
        <p:txBody>
          <a:bodyPr wrap="square" rtlCol="0">
            <a:spAutoFit/>
          </a:bodyPr>
          <a:lstStyle/>
          <a:p>
            <a:r>
              <a:rPr lang="en-US" sz="2000" b="1" dirty="0">
                <a:latin typeface="Alexandria"/>
              </a:rPr>
              <a:t>Composite Urban Sustainability Index (Score)</a:t>
            </a:r>
          </a:p>
        </p:txBody>
      </p:sp>
      <p:sp>
        <p:nvSpPr>
          <p:cNvPr id="5" name="مربع نص 4">
            <a:extLst>
              <a:ext uri="{FF2B5EF4-FFF2-40B4-BE49-F238E27FC236}">
                <a16:creationId xmlns:a16="http://schemas.microsoft.com/office/drawing/2014/main" id="{17BA8953-24D8-F5FD-2B7F-4C40E2C6290D}"/>
              </a:ext>
            </a:extLst>
          </p:cNvPr>
          <p:cNvSpPr txBox="1"/>
          <p:nvPr/>
        </p:nvSpPr>
        <p:spPr>
          <a:xfrm>
            <a:off x="791983" y="822086"/>
            <a:ext cx="10782737" cy="523220"/>
          </a:xfrm>
          <a:prstGeom prst="rect">
            <a:avLst/>
          </a:prstGeom>
          <a:noFill/>
        </p:spPr>
        <p:txBody>
          <a:bodyPr wrap="square">
            <a:spAutoFit/>
          </a:bodyPr>
          <a:lstStyle/>
          <a:p>
            <a:r>
              <a:rPr lang="en-US" sz="2800" dirty="0">
                <a:latin typeface="Alexandria"/>
              </a:rPr>
              <a:t>9.Measuring Urban Sustainability</a:t>
            </a:r>
          </a:p>
        </p:txBody>
      </p:sp>
      <p:graphicFrame>
        <p:nvGraphicFramePr>
          <p:cNvPr id="2" name="جدول 1">
            <a:extLst>
              <a:ext uri="{FF2B5EF4-FFF2-40B4-BE49-F238E27FC236}">
                <a16:creationId xmlns:a16="http://schemas.microsoft.com/office/drawing/2014/main" id="{8C3688AB-533B-5685-784C-865EE2E7F301}"/>
              </a:ext>
            </a:extLst>
          </p:cNvPr>
          <p:cNvGraphicFramePr>
            <a:graphicFrameLocks noGrp="1"/>
          </p:cNvGraphicFramePr>
          <p:nvPr>
            <p:extLst>
              <p:ext uri="{D42A27DB-BD31-4B8C-83A1-F6EECF244321}">
                <p14:modId xmlns:p14="http://schemas.microsoft.com/office/powerpoint/2010/main" val="3704836649"/>
              </p:ext>
            </p:extLst>
          </p:nvPr>
        </p:nvGraphicFramePr>
        <p:xfrm>
          <a:off x="765840" y="2503905"/>
          <a:ext cx="10515600" cy="2194560"/>
        </p:xfrm>
        <a:graphic>
          <a:graphicData uri="http://schemas.openxmlformats.org/drawingml/2006/table">
            <a:tbl>
              <a:tblPr/>
              <a:tblGrid>
                <a:gridCol w="5257800">
                  <a:extLst>
                    <a:ext uri="{9D8B030D-6E8A-4147-A177-3AD203B41FA5}">
                      <a16:colId xmlns:a16="http://schemas.microsoft.com/office/drawing/2014/main" val="1357107637"/>
                    </a:ext>
                  </a:extLst>
                </a:gridCol>
                <a:gridCol w="5257800">
                  <a:extLst>
                    <a:ext uri="{9D8B030D-6E8A-4147-A177-3AD203B41FA5}">
                      <a16:colId xmlns:a16="http://schemas.microsoft.com/office/drawing/2014/main" val="3155108690"/>
                    </a:ext>
                  </a:extLst>
                </a:gridCol>
              </a:tblGrid>
              <a:tr h="0">
                <a:tc>
                  <a:txBody>
                    <a:bodyPr/>
                    <a:lstStyle/>
                    <a:p>
                      <a:pPr>
                        <a:buNone/>
                      </a:pPr>
                      <a:r>
                        <a:rPr lang="en-US" b="1"/>
                        <a:t>Dimension</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b="1"/>
                        <a:t>Score (out of 100)</a:t>
                      </a:r>
                      <a:endParaRPr lang="en-US"/>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772629945"/>
                  </a:ext>
                </a:extLst>
              </a:tr>
              <a:tr h="0">
                <a:tc>
                  <a:txBody>
                    <a:bodyPr/>
                    <a:lstStyle/>
                    <a:p>
                      <a:pPr>
                        <a:buNone/>
                      </a:pPr>
                      <a:r>
                        <a:rPr lang="en-US"/>
                        <a:t>Economic Sustainability</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t>90</a:t>
                      </a:r>
                      <a:endParaRPr lang="ar-SY" dirty="0"/>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330730215"/>
                  </a:ext>
                </a:extLst>
              </a:tr>
              <a:tr h="0">
                <a:tc>
                  <a:txBody>
                    <a:bodyPr/>
                    <a:lstStyle/>
                    <a:p>
                      <a:pPr>
                        <a:buNone/>
                      </a:pPr>
                      <a:r>
                        <a:rPr lang="en-US" dirty="0"/>
                        <a:t>Environmental Sustainability</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t>72</a:t>
                      </a:r>
                      <a:endParaRPr lang="ar-SY" dirty="0"/>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822528126"/>
                  </a:ext>
                </a:extLst>
              </a:tr>
              <a:tr h="0">
                <a:tc>
                  <a:txBody>
                    <a:bodyPr/>
                    <a:lstStyle/>
                    <a:p>
                      <a:pPr>
                        <a:buNone/>
                      </a:pPr>
                      <a:r>
                        <a:rPr lang="en-US"/>
                        <a:t>Social Sustainability</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t>80</a:t>
                      </a:r>
                      <a:endParaRPr lang="ar-SY" dirty="0"/>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608872882"/>
                  </a:ext>
                </a:extLst>
              </a:tr>
              <a:tr h="0">
                <a:tc>
                  <a:txBody>
                    <a:bodyPr/>
                    <a:lstStyle/>
                    <a:p>
                      <a:pPr>
                        <a:buNone/>
                      </a:pPr>
                      <a:r>
                        <a:rPr lang="en-US" dirty="0"/>
                        <a:t>Governance &amp; Institutional</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t>75</a:t>
                      </a:r>
                      <a:endParaRPr lang="ar-SY" dirty="0"/>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505435063"/>
                  </a:ext>
                </a:extLst>
              </a:tr>
              <a:tr h="0">
                <a:tc>
                  <a:txBody>
                    <a:bodyPr/>
                    <a:lstStyle/>
                    <a:p>
                      <a:pPr>
                        <a:buNone/>
                      </a:pPr>
                      <a:r>
                        <a:rPr lang="en-US" b="1"/>
                        <a:t>Overall Urban Sustainability Index (USI)</a:t>
                      </a:r>
                      <a:endParaRPr lang="en-US"/>
                    </a:p>
                  </a:txBody>
                  <a:tcPr anchor="ctr">
                    <a:lnL>
                      <a:noFill/>
                    </a:lnL>
                    <a:lnR>
                      <a:noFill/>
                    </a:lnR>
                    <a:lnT>
                      <a:noFill/>
                    </a:lnT>
                    <a:lnB>
                      <a:noFill/>
                    </a:lnB>
                    <a:solidFill>
                      <a:schemeClr val="accent1">
                        <a:lumMod val="20000"/>
                        <a:lumOff val="80000"/>
                      </a:schemeClr>
                    </a:solidFill>
                  </a:tcPr>
                </a:tc>
                <a:tc>
                  <a:txBody>
                    <a:bodyPr/>
                    <a:lstStyle/>
                    <a:p>
                      <a:pPr>
                        <a:buNone/>
                      </a:pPr>
                      <a:r>
                        <a:rPr lang="en-US" b="1" dirty="0"/>
                        <a:t>79 / 100 (High Sustainability)</a:t>
                      </a:r>
                      <a:endParaRPr lang="en-US" dirty="0"/>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3278034593"/>
                  </a:ext>
                </a:extLst>
              </a:tr>
            </a:tbl>
          </a:graphicData>
        </a:graphic>
      </p:graphicFrame>
    </p:spTree>
    <p:extLst>
      <p:ext uri="{BB962C8B-B14F-4D97-AF65-F5344CB8AC3E}">
        <p14:creationId xmlns:p14="http://schemas.microsoft.com/office/powerpoint/2010/main" val="1717363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84A13-C509-0940-DA7D-6CC6A7548A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B973B6-DC52-7B69-28E2-C81B64119183}"/>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 **Indicator**                  | **Shanghai Result**          | **Interpretation**                              |</a:t>
            </a:r>
          </a:p>
          <a:p>
            <a:r>
              <a:rPr lang="en-US" b="1" dirty="0"/>
              <a:t>| ------------------------------ | ---------------------------- | ----------------------------------------------- |</a:t>
            </a:r>
          </a:p>
          <a:p>
            <a:r>
              <a:rPr lang="en-US" b="1" dirty="0"/>
              <a:t>| GDP per capita                 | USD **25,000**               | High economic performance                       |</a:t>
            </a:r>
          </a:p>
          <a:p>
            <a:r>
              <a:rPr lang="en-US" b="1" dirty="0"/>
              <a:t>| Employment rate                | **96%**                      | Stable job market                               |</a:t>
            </a:r>
          </a:p>
          <a:p>
            <a:r>
              <a:rPr lang="en-US" b="1" dirty="0"/>
              <a:t>| CO₂ emissions per capita       | **6.3 tons/year**            | Moderate; improving with clean energy           |</a:t>
            </a:r>
          </a:p>
          <a:p>
            <a:r>
              <a:rPr lang="en-US" b="1" dirty="0"/>
              <a:t>| Green space per capita         | **8.5 m²/person**            | Improved urban greenery                         |</a:t>
            </a:r>
          </a:p>
          <a:p>
            <a:r>
              <a:rPr lang="en-US" b="1" dirty="0"/>
              <a:t>| Waste recycling rate           | **40%**                      | Growing circular economy                        |</a:t>
            </a:r>
          </a:p>
          <a:p>
            <a:r>
              <a:rPr lang="en-US" b="1" dirty="0"/>
              <a:t>| PM₂.₅ concentration            | **35 </a:t>
            </a:r>
            <a:r>
              <a:rPr lang="el-GR" b="1" dirty="0"/>
              <a:t>μ</a:t>
            </a:r>
            <a:r>
              <a:rPr lang="en-US" b="1" dirty="0"/>
              <a:t>g/m³**                 | Reduced from 60 </a:t>
            </a:r>
            <a:r>
              <a:rPr lang="el-GR" b="1" dirty="0"/>
              <a:t>μ</a:t>
            </a:r>
            <a:r>
              <a:rPr lang="en-US" b="1" dirty="0"/>
              <a:t>g/m³ in 2013                   |</a:t>
            </a:r>
          </a:p>
          <a:p>
            <a:r>
              <a:rPr lang="en-US" b="1" dirty="0"/>
              <a:t>| Education index                | **0.88 (on 1 scale)**        | Strong educational performance                  |</a:t>
            </a:r>
          </a:p>
          <a:p>
            <a:r>
              <a:rPr lang="en-US" b="1" dirty="0"/>
              <a:t>| Public transport accessibility | **&gt;85% population coverage** | High mobility and connectivity                  |</a:t>
            </a:r>
          </a:p>
          <a:p>
            <a:r>
              <a:rPr lang="en-US" b="1" dirty="0"/>
              <a:t>| Citizen participation index    | **0.72 (on 1 scale)**        | Moderate; increasing through digital governance |</a:t>
            </a:r>
          </a:p>
        </p:txBody>
      </p:sp>
      <p:pic>
        <p:nvPicPr>
          <p:cNvPr id="7" name="Graphic 21">
            <a:extLst>
              <a:ext uri="{FF2B5EF4-FFF2-40B4-BE49-F238E27FC236}">
                <a16:creationId xmlns:a16="http://schemas.microsoft.com/office/drawing/2014/main" id="{3DF01BD7-F16D-91B1-244B-4EDCAFD1C4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8835F853-C541-FB41-765E-610450A31A24}"/>
              </a:ext>
            </a:extLst>
          </p:cNvPr>
          <p:cNvSpPr txBox="1"/>
          <p:nvPr/>
        </p:nvSpPr>
        <p:spPr>
          <a:xfrm>
            <a:off x="762000" y="1703844"/>
            <a:ext cx="10490306" cy="3785652"/>
          </a:xfrm>
          <a:prstGeom prst="rect">
            <a:avLst/>
          </a:prstGeom>
          <a:solidFill>
            <a:schemeClr val="accent1">
              <a:lumMod val="20000"/>
              <a:lumOff val="80000"/>
            </a:schemeClr>
          </a:solidFill>
        </p:spPr>
        <p:txBody>
          <a:bodyPr wrap="square" rtlCol="0">
            <a:spAutoFit/>
          </a:bodyPr>
          <a:lstStyle/>
          <a:p>
            <a:r>
              <a:rPr lang="en-US" sz="2000" b="1" dirty="0">
                <a:latin typeface="Alexandria"/>
              </a:rPr>
              <a:t>Key Insights</a:t>
            </a:r>
          </a:p>
          <a:p>
            <a:r>
              <a:rPr lang="en-US" sz="2000" dirty="0">
                <a:latin typeface="Alexandria"/>
              </a:rPr>
              <a:t>Shanghai shows </a:t>
            </a:r>
            <a:r>
              <a:rPr lang="en-US" sz="2000" b="1" dirty="0">
                <a:latin typeface="Alexandria"/>
              </a:rPr>
              <a:t>strong economic and social sustainability</a:t>
            </a:r>
            <a:r>
              <a:rPr lang="en-US" sz="2000" dirty="0">
                <a:latin typeface="Alexandria"/>
              </a:rPr>
              <a:t>, supported by innovation and public infrastructure.</a:t>
            </a:r>
          </a:p>
          <a:p>
            <a:r>
              <a:rPr lang="en-US" sz="2000" b="1" dirty="0">
                <a:latin typeface="Alexandria"/>
              </a:rPr>
              <a:t>Environmental performance</a:t>
            </a:r>
            <a:r>
              <a:rPr lang="en-US" sz="2000" dirty="0">
                <a:latin typeface="Alexandria"/>
              </a:rPr>
              <a:t> is improving but remains the main challenge due to industrial emissions and urban density.</a:t>
            </a:r>
          </a:p>
          <a:p>
            <a:r>
              <a:rPr lang="en-US" sz="2000" b="1" dirty="0">
                <a:latin typeface="Alexandria"/>
              </a:rPr>
              <a:t>Governance innovation</a:t>
            </a:r>
            <a:r>
              <a:rPr lang="en-US" sz="2000" dirty="0">
                <a:latin typeface="Alexandria"/>
              </a:rPr>
              <a:t> (e-government, smart city platforms) enhances data transparency and community engagement.</a:t>
            </a:r>
          </a:p>
          <a:p>
            <a:endParaRPr lang="en-US" sz="2000" b="1" dirty="0">
              <a:latin typeface="Alexandria"/>
            </a:endParaRPr>
          </a:p>
          <a:p>
            <a:r>
              <a:rPr lang="en-US" sz="2000" b="1" dirty="0">
                <a:latin typeface="Alexandria"/>
              </a:rPr>
              <a:t>Policy Implications</a:t>
            </a:r>
          </a:p>
          <a:p>
            <a:r>
              <a:rPr lang="en-US" sz="2000" dirty="0">
                <a:latin typeface="Alexandria"/>
              </a:rPr>
              <a:t>Strengthen </a:t>
            </a:r>
            <a:r>
              <a:rPr lang="en-US" sz="2000" b="1" dirty="0">
                <a:latin typeface="Alexandria"/>
              </a:rPr>
              <a:t>renewable energy use</a:t>
            </a:r>
            <a:r>
              <a:rPr lang="en-US" sz="2000" dirty="0">
                <a:latin typeface="Alexandria"/>
              </a:rPr>
              <a:t> to lower CO₂ intensity.</a:t>
            </a:r>
          </a:p>
          <a:p>
            <a:r>
              <a:rPr lang="en-US" sz="2000" dirty="0">
                <a:latin typeface="Alexandria"/>
              </a:rPr>
              <a:t>Expand </a:t>
            </a:r>
            <a:r>
              <a:rPr lang="en-US" sz="2000" b="1" dirty="0">
                <a:latin typeface="Alexandria"/>
              </a:rPr>
              <a:t>green corridors and parks</a:t>
            </a:r>
            <a:r>
              <a:rPr lang="en-US" sz="2000" dirty="0">
                <a:latin typeface="Alexandria"/>
              </a:rPr>
              <a:t> to improve livability.</a:t>
            </a:r>
          </a:p>
          <a:p>
            <a:r>
              <a:rPr lang="en-US" sz="2000" dirty="0">
                <a:latin typeface="Alexandria"/>
              </a:rPr>
              <a:t>Continue </a:t>
            </a:r>
            <a:r>
              <a:rPr lang="en-US" sz="2000" b="1" dirty="0">
                <a:latin typeface="Alexandria"/>
              </a:rPr>
              <a:t>public participation</a:t>
            </a:r>
            <a:r>
              <a:rPr lang="en-US" sz="2000" dirty="0">
                <a:latin typeface="Alexandria"/>
              </a:rPr>
              <a:t> initiatives for inclusive planning.</a:t>
            </a:r>
          </a:p>
        </p:txBody>
      </p:sp>
      <p:sp>
        <p:nvSpPr>
          <p:cNvPr id="5" name="مربع نص 4">
            <a:extLst>
              <a:ext uri="{FF2B5EF4-FFF2-40B4-BE49-F238E27FC236}">
                <a16:creationId xmlns:a16="http://schemas.microsoft.com/office/drawing/2014/main" id="{55CCC66A-6292-0120-546A-860E0173DA70}"/>
              </a:ext>
            </a:extLst>
          </p:cNvPr>
          <p:cNvSpPr txBox="1"/>
          <p:nvPr/>
        </p:nvSpPr>
        <p:spPr>
          <a:xfrm>
            <a:off x="791983" y="822086"/>
            <a:ext cx="10782737" cy="523220"/>
          </a:xfrm>
          <a:prstGeom prst="rect">
            <a:avLst/>
          </a:prstGeom>
          <a:noFill/>
        </p:spPr>
        <p:txBody>
          <a:bodyPr wrap="square">
            <a:spAutoFit/>
          </a:bodyPr>
          <a:lstStyle/>
          <a:p>
            <a:r>
              <a:rPr lang="en-US" sz="2800" dirty="0">
                <a:latin typeface="Alexandria"/>
              </a:rPr>
              <a:t>9.Measuring Urban Sustainability</a:t>
            </a:r>
          </a:p>
        </p:txBody>
      </p:sp>
    </p:spTree>
    <p:extLst>
      <p:ext uri="{BB962C8B-B14F-4D97-AF65-F5344CB8AC3E}">
        <p14:creationId xmlns:p14="http://schemas.microsoft.com/office/powerpoint/2010/main" val="3781576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68EF8-BECB-82FA-29E3-BE755BAE6B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B1B649-3797-7EB3-45C4-79A2691A444F}"/>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 **Indicator**                  | **Shanghai Result**          | **Interpretation**                              |</a:t>
            </a:r>
          </a:p>
          <a:p>
            <a:r>
              <a:rPr lang="en-US" b="1" dirty="0"/>
              <a:t>| ------------------------------ | ---------------------------- | ----------------------------------------------- |</a:t>
            </a:r>
          </a:p>
          <a:p>
            <a:r>
              <a:rPr lang="en-US" b="1" dirty="0"/>
              <a:t>| GDP per capita                 | USD **25,000**               | High economic performance                       |</a:t>
            </a:r>
          </a:p>
          <a:p>
            <a:r>
              <a:rPr lang="en-US" b="1" dirty="0"/>
              <a:t>| Employment rate                | **96%**                      | Stable job market                               |</a:t>
            </a:r>
          </a:p>
          <a:p>
            <a:r>
              <a:rPr lang="en-US" b="1" dirty="0"/>
              <a:t>| CO₂ emissions per capita       | **6.3 tons/year**            | Moderate; improving with clean energy           |</a:t>
            </a:r>
          </a:p>
          <a:p>
            <a:r>
              <a:rPr lang="en-US" b="1" dirty="0"/>
              <a:t>| Green space per capita         | **8.5 m²/person**            | Improved urban greenery                         |</a:t>
            </a:r>
          </a:p>
          <a:p>
            <a:r>
              <a:rPr lang="en-US" b="1" dirty="0"/>
              <a:t>| Waste recycling rate           | **40%**                      | Growing circular economy                        |</a:t>
            </a:r>
          </a:p>
          <a:p>
            <a:r>
              <a:rPr lang="en-US" b="1" dirty="0"/>
              <a:t>| PM₂.₅ concentration            | **35 </a:t>
            </a:r>
            <a:r>
              <a:rPr lang="el-GR" b="1" dirty="0"/>
              <a:t>μ</a:t>
            </a:r>
            <a:r>
              <a:rPr lang="en-US" b="1" dirty="0"/>
              <a:t>g/m³**                 | Reduced from 60 </a:t>
            </a:r>
            <a:r>
              <a:rPr lang="el-GR" b="1" dirty="0"/>
              <a:t>μ</a:t>
            </a:r>
            <a:r>
              <a:rPr lang="en-US" b="1" dirty="0"/>
              <a:t>g/m³ in 2013                   |</a:t>
            </a:r>
          </a:p>
          <a:p>
            <a:r>
              <a:rPr lang="en-US" b="1" dirty="0"/>
              <a:t>| Education index                | **0.88 (on 1 scale)**        | Strong educational performance                  |</a:t>
            </a:r>
          </a:p>
          <a:p>
            <a:r>
              <a:rPr lang="en-US" b="1" dirty="0"/>
              <a:t>| Public transport accessibility | **&gt;85% population coverage** | High mobility and connectivity                  |</a:t>
            </a:r>
          </a:p>
          <a:p>
            <a:r>
              <a:rPr lang="en-US" b="1" dirty="0"/>
              <a:t>| Citizen participation index    | **0.72 (on 1 scale)**        | Moderate; increasing through digital governance |</a:t>
            </a:r>
          </a:p>
        </p:txBody>
      </p:sp>
      <p:pic>
        <p:nvPicPr>
          <p:cNvPr id="7" name="Graphic 21">
            <a:extLst>
              <a:ext uri="{FF2B5EF4-FFF2-40B4-BE49-F238E27FC236}">
                <a16:creationId xmlns:a16="http://schemas.microsoft.com/office/drawing/2014/main" id="{8DCA6381-1316-F5BC-0DBD-06A358B579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478D13E6-E0B7-7A3F-75ED-2BAA6A92CEA5}"/>
              </a:ext>
            </a:extLst>
          </p:cNvPr>
          <p:cNvSpPr txBox="1"/>
          <p:nvPr/>
        </p:nvSpPr>
        <p:spPr>
          <a:xfrm>
            <a:off x="762000" y="1703844"/>
            <a:ext cx="10490306" cy="3939540"/>
          </a:xfrm>
          <a:prstGeom prst="rect">
            <a:avLst/>
          </a:prstGeom>
          <a:noFill/>
        </p:spPr>
        <p:txBody>
          <a:bodyPr wrap="square" rtlCol="0">
            <a:spAutoFit/>
          </a:bodyPr>
          <a:lstStyle/>
          <a:p>
            <a:r>
              <a:rPr lang="en-US" sz="2000" dirty="0">
                <a:latin typeface="Alexandria"/>
              </a:rPr>
              <a:t>Sustainable urban development faces financial, institutional, and technical challenges:</a:t>
            </a:r>
          </a:p>
          <a:p>
            <a:pPr marL="342900" lvl="0" indent="-342900">
              <a:lnSpc>
                <a:spcPct val="150000"/>
              </a:lnSpc>
              <a:buFont typeface="Wingdings" panose="05000000000000000000" pitchFamily="2" charset="2"/>
              <a:buChar char="§"/>
            </a:pPr>
            <a:r>
              <a:rPr lang="en-US" sz="2000" dirty="0">
                <a:latin typeface="Alexandria"/>
              </a:rPr>
              <a:t>Lack of funding for green infrastructure</a:t>
            </a:r>
          </a:p>
          <a:p>
            <a:pPr marL="342900" lvl="0" indent="-342900">
              <a:lnSpc>
                <a:spcPct val="150000"/>
              </a:lnSpc>
              <a:buFont typeface="Wingdings" panose="05000000000000000000" pitchFamily="2" charset="2"/>
              <a:buChar char="§"/>
            </a:pPr>
            <a:r>
              <a:rPr lang="en-US" sz="2000" dirty="0">
                <a:latin typeface="Alexandria"/>
              </a:rPr>
              <a:t>Weak enforcement of environmental laws</a:t>
            </a:r>
          </a:p>
          <a:p>
            <a:pPr marL="342900" lvl="0" indent="-342900">
              <a:lnSpc>
                <a:spcPct val="150000"/>
              </a:lnSpc>
              <a:buFont typeface="Wingdings" panose="05000000000000000000" pitchFamily="2" charset="2"/>
              <a:buChar char="§"/>
            </a:pPr>
            <a:r>
              <a:rPr lang="en-US" sz="2000" dirty="0">
                <a:latin typeface="Alexandria"/>
              </a:rPr>
              <a:t>Insufficient data for monitoring</a:t>
            </a:r>
          </a:p>
          <a:p>
            <a:pPr marL="342900" lvl="0" indent="-342900">
              <a:lnSpc>
                <a:spcPct val="150000"/>
              </a:lnSpc>
              <a:buFont typeface="Wingdings" panose="05000000000000000000" pitchFamily="2" charset="2"/>
              <a:buChar char="§"/>
            </a:pPr>
            <a:r>
              <a:rPr lang="en-US" sz="2000" dirty="0">
                <a:latin typeface="Alexandria"/>
              </a:rPr>
              <a:t>Need for skilled professionals</a:t>
            </a:r>
          </a:p>
          <a:p>
            <a:pPr marL="342900" lvl="0" indent="-342900">
              <a:lnSpc>
                <a:spcPct val="150000"/>
              </a:lnSpc>
              <a:buFont typeface="Wingdings" panose="05000000000000000000" pitchFamily="2" charset="2"/>
              <a:buChar char="§"/>
            </a:pPr>
            <a:endParaRPr lang="en-US" sz="2000" dirty="0">
              <a:latin typeface="Alexandria"/>
            </a:endParaRPr>
          </a:p>
          <a:p>
            <a:r>
              <a:rPr lang="en-US" sz="2000" b="1" dirty="0">
                <a:latin typeface="Alexandria"/>
              </a:rPr>
              <a:t>Future directions emphasize collaboration among governments, private sectors, and citizens. Education and community awareness are key drivers of behavioral change.</a:t>
            </a:r>
          </a:p>
          <a:p>
            <a:endParaRPr lang="en-US" sz="2000" dirty="0">
              <a:latin typeface="Alexandria"/>
            </a:endParaRPr>
          </a:p>
          <a:p>
            <a:endParaRPr lang="en-US" sz="2000" dirty="0">
              <a:latin typeface="Alexandria"/>
            </a:endParaRPr>
          </a:p>
        </p:txBody>
      </p:sp>
      <p:sp>
        <p:nvSpPr>
          <p:cNvPr id="5" name="مربع نص 4">
            <a:extLst>
              <a:ext uri="{FF2B5EF4-FFF2-40B4-BE49-F238E27FC236}">
                <a16:creationId xmlns:a16="http://schemas.microsoft.com/office/drawing/2014/main" id="{B0236BAD-D11C-AAAB-5F63-9B5A98719751}"/>
              </a:ext>
            </a:extLst>
          </p:cNvPr>
          <p:cNvSpPr txBox="1"/>
          <p:nvPr/>
        </p:nvSpPr>
        <p:spPr>
          <a:xfrm>
            <a:off x="791983" y="822086"/>
            <a:ext cx="10782737" cy="523220"/>
          </a:xfrm>
          <a:prstGeom prst="rect">
            <a:avLst/>
          </a:prstGeom>
          <a:noFill/>
        </p:spPr>
        <p:txBody>
          <a:bodyPr wrap="square">
            <a:spAutoFit/>
          </a:bodyPr>
          <a:lstStyle/>
          <a:p>
            <a:r>
              <a:rPr lang="en-US" sz="2800" dirty="0">
                <a:latin typeface="Alexandria"/>
              </a:rPr>
              <a:t>10. Challenges and Future Directions</a:t>
            </a:r>
          </a:p>
        </p:txBody>
      </p:sp>
    </p:spTree>
    <p:extLst>
      <p:ext uri="{BB962C8B-B14F-4D97-AF65-F5344CB8AC3E}">
        <p14:creationId xmlns:p14="http://schemas.microsoft.com/office/powerpoint/2010/main" val="3055570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FF4A7178-C7F1-F787-0A75-A381250F6F45}"/>
              </a:ext>
            </a:extLst>
          </p:cNvPr>
          <p:cNvSpPr/>
          <p:nvPr/>
        </p:nvSpPr>
        <p:spPr>
          <a:xfrm>
            <a:off x="6068940" y="3861548"/>
            <a:ext cx="5070721" cy="23346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charset="0"/>
              </a:rPr>
              <a:t>Exercises</a:t>
            </a:r>
          </a:p>
          <a:p>
            <a:pPr algn="ctr"/>
            <a:r>
              <a:rPr lang="en-US" sz="2400" b="1" dirty="0">
                <a:solidFill>
                  <a:srgbClr val="00B0F0"/>
                </a:solidFill>
                <a:latin typeface="Alexandria" charset="0"/>
              </a:rPr>
              <a:t>-Using </a:t>
            </a:r>
            <a:r>
              <a:rPr lang="en-US" sz="2400" b="1" dirty="0" err="1">
                <a:solidFill>
                  <a:srgbClr val="00B0F0"/>
                </a:solidFill>
                <a:latin typeface="Alexandria" charset="0"/>
              </a:rPr>
              <a:t>leed</a:t>
            </a:r>
            <a:r>
              <a:rPr lang="en-US" sz="2400" b="1" dirty="0">
                <a:solidFill>
                  <a:srgbClr val="00B0F0"/>
                </a:solidFill>
                <a:latin typeface="Alexandria" charset="0"/>
              </a:rPr>
              <a:t> standard assess the sustainability of building in a project you work on?</a:t>
            </a:r>
          </a:p>
          <a:p>
            <a:pPr algn="ctr"/>
            <a:r>
              <a:rPr lang="en-US" sz="2400" b="1" dirty="0">
                <a:solidFill>
                  <a:srgbClr val="00B0F0"/>
                </a:solidFill>
                <a:latin typeface="Alexandria" charset="0"/>
              </a:rPr>
              <a:t>-Using Urban Sustainability Index (USI)</a:t>
            </a:r>
          </a:p>
          <a:p>
            <a:pPr algn="ctr"/>
            <a:r>
              <a:rPr lang="en-US" sz="2400" b="1" dirty="0">
                <a:solidFill>
                  <a:srgbClr val="00B0F0"/>
                </a:solidFill>
                <a:latin typeface="Alexandria" charset="0"/>
              </a:rPr>
              <a:t>Asses the sustainability of your city?</a:t>
            </a:r>
            <a:endParaRPr lang="id-ID" sz="2400" b="1" dirty="0">
              <a:solidFill>
                <a:srgbClr val="00B0F0"/>
              </a:solidFill>
              <a:latin typeface="Alexandria" charset="0"/>
            </a:endParaRPr>
          </a:p>
        </p:txBody>
      </p:sp>
      <p:sp>
        <p:nvSpPr>
          <p:cNvPr id="2" name="Rectangle 1"/>
          <p:cNvSpPr/>
          <p:nvPr/>
        </p:nvSpPr>
        <p:spPr>
          <a:xfrm>
            <a:off x="1114961" y="1007940"/>
            <a:ext cx="4955591" cy="36543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1229524" y="859748"/>
            <a:ext cx="4113898" cy="1569660"/>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  </a:t>
            </a:r>
          </a:p>
          <a:p>
            <a:endParaRPr lang="en-US"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18" name="Rectangle 17"/>
          <p:cNvSpPr/>
          <p:nvPr/>
        </p:nvSpPr>
        <p:spPr>
          <a:xfrm>
            <a:off x="5592018" y="29315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298397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3128" y="330168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09</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TextBox 47">
            <a:extLst>
              <a:ext uri="{FF2B5EF4-FFF2-40B4-BE49-F238E27FC236}">
                <a16:creationId xmlns:a16="http://schemas.microsoft.com/office/drawing/2014/main" id="{45010F6B-4622-F6A3-E8A4-951B7C551184}"/>
              </a:ext>
            </a:extLst>
          </p:cNvPr>
          <p:cNvSpPr txBox="1"/>
          <p:nvPr/>
        </p:nvSpPr>
        <p:spPr>
          <a:xfrm>
            <a:off x="1262011" y="1337371"/>
            <a:ext cx="4438211" cy="3293209"/>
          </a:xfrm>
          <a:prstGeom prst="rect">
            <a:avLst/>
          </a:prstGeom>
          <a:noFill/>
        </p:spPr>
        <p:txBody>
          <a:bodyPr wrap="square" rtlCol="0">
            <a:spAutoFit/>
          </a:bodyPr>
          <a:lstStyle/>
          <a:p>
            <a:r>
              <a:rPr lang="en-US" sz="2200" b="1" dirty="0">
                <a:solidFill>
                  <a:schemeClr val="accent2">
                    <a:lumMod val="75000"/>
                  </a:schemeClr>
                </a:solidFill>
                <a:latin typeface="Alexandria"/>
              </a:rPr>
              <a:t>Urban sustainability is not an option </a:t>
            </a:r>
            <a:r>
              <a:rPr lang="en-US" sz="2000" dirty="0">
                <a:latin typeface="Alexandria"/>
              </a:rPr>
              <a:t>but a necessity for the survival of modern societies. Cities must evolve from growth-driven models to sustainability-centered systems that integrate technology, environmental stewardship, and social equity. The path forward depends on visionary leadership, inclusive governance, and innovative planning tools</a:t>
            </a:r>
          </a:p>
        </p:txBody>
      </p:sp>
    </p:spTree>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cc6f09b39ca7bb66c461db6bfdf4f58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ba412c865aa50ebcb457dc13e7b89d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684C936-00B1-477C-A6A0-797E35BBFCE3}"/>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56530</TotalTime>
  <Words>6289</Words>
  <Application>Microsoft Office PowerPoint</Application>
  <PresentationFormat>شاشة عريضة</PresentationFormat>
  <Paragraphs>625</Paragraphs>
  <Slides>52</Slides>
  <Notes>11</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52</vt:i4>
      </vt:variant>
    </vt:vector>
  </HeadingPairs>
  <TitlesOfParts>
    <vt:vector size="60" baseType="lpstr">
      <vt:lpstr>Alexandria</vt:lpstr>
      <vt:lpstr>Arial</vt:lpstr>
      <vt:lpstr>Calibri</vt:lpstr>
      <vt:lpstr>Calibri Light</vt:lpstr>
      <vt:lpstr>Cambria Math</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416</cp:revision>
  <dcterms:created xsi:type="dcterms:W3CDTF">2023-04-29T09:08:00Z</dcterms:created>
  <dcterms:modified xsi:type="dcterms:W3CDTF">2025-11-15T19:49:51Z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