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480" r:id="rId2"/>
    <p:sldId id="497" r:id="rId3"/>
    <p:sldId id="917" r:id="rId4"/>
    <p:sldId id="498" r:id="rId5"/>
    <p:sldId id="499" r:id="rId6"/>
    <p:sldId id="857" r:id="rId7"/>
    <p:sldId id="858" r:id="rId8"/>
    <p:sldId id="482" r:id="rId9"/>
    <p:sldId id="859" r:id="rId10"/>
    <p:sldId id="911" r:id="rId11"/>
    <p:sldId id="860" r:id="rId12"/>
    <p:sldId id="861" r:id="rId13"/>
    <p:sldId id="870" r:id="rId14"/>
    <p:sldId id="871" r:id="rId15"/>
    <p:sldId id="872" r:id="rId16"/>
    <p:sldId id="916" r:id="rId17"/>
    <p:sldId id="873" r:id="rId18"/>
    <p:sldId id="874" r:id="rId19"/>
    <p:sldId id="910" r:id="rId20"/>
    <p:sldId id="875" r:id="rId21"/>
    <p:sldId id="876" r:id="rId22"/>
    <p:sldId id="877" r:id="rId23"/>
    <p:sldId id="878" r:id="rId24"/>
    <p:sldId id="879" r:id="rId25"/>
    <p:sldId id="880" r:id="rId26"/>
    <p:sldId id="881" r:id="rId27"/>
    <p:sldId id="912" r:id="rId28"/>
    <p:sldId id="882" r:id="rId29"/>
    <p:sldId id="883" r:id="rId30"/>
    <p:sldId id="884" r:id="rId31"/>
    <p:sldId id="885" r:id="rId32"/>
    <p:sldId id="886" r:id="rId33"/>
    <p:sldId id="887" r:id="rId34"/>
    <p:sldId id="889" r:id="rId35"/>
    <p:sldId id="890" r:id="rId36"/>
    <p:sldId id="891" r:id="rId37"/>
    <p:sldId id="892" r:id="rId38"/>
    <p:sldId id="893" r:id="rId39"/>
    <p:sldId id="894" r:id="rId40"/>
    <p:sldId id="895" r:id="rId41"/>
    <p:sldId id="896" r:id="rId42"/>
    <p:sldId id="897" r:id="rId43"/>
    <p:sldId id="898" r:id="rId44"/>
    <p:sldId id="899" r:id="rId45"/>
    <p:sldId id="900" r:id="rId46"/>
    <p:sldId id="901" r:id="rId47"/>
    <p:sldId id="902" r:id="rId48"/>
    <p:sldId id="903" r:id="rId49"/>
    <p:sldId id="914" r:id="rId50"/>
    <p:sldId id="915" r:id="rId51"/>
    <p:sldId id="913" r:id="rId52"/>
    <p:sldId id="904" r:id="rId53"/>
    <p:sldId id="905" r:id="rId54"/>
    <p:sldId id="907" r:id="rId55"/>
    <p:sldId id="908" r:id="rId56"/>
    <p:sldId id="909" r:id="rId57"/>
    <p:sldId id="856" r:id="rId58"/>
    <p:sldId id="918" r:id="rId59"/>
    <p:sldId id="349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917"/>
            <p14:sldId id="498"/>
            <p14:sldId id="499"/>
            <p14:sldId id="857"/>
            <p14:sldId id="858"/>
            <p14:sldId id="482"/>
            <p14:sldId id="859"/>
            <p14:sldId id="911"/>
            <p14:sldId id="860"/>
            <p14:sldId id="861"/>
            <p14:sldId id="870"/>
            <p14:sldId id="871"/>
            <p14:sldId id="872"/>
            <p14:sldId id="916"/>
            <p14:sldId id="873"/>
            <p14:sldId id="874"/>
            <p14:sldId id="910"/>
            <p14:sldId id="875"/>
            <p14:sldId id="876"/>
            <p14:sldId id="877"/>
            <p14:sldId id="878"/>
            <p14:sldId id="879"/>
            <p14:sldId id="880"/>
            <p14:sldId id="881"/>
            <p14:sldId id="912"/>
            <p14:sldId id="882"/>
            <p14:sldId id="883"/>
            <p14:sldId id="884"/>
            <p14:sldId id="885"/>
            <p14:sldId id="886"/>
            <p14:sldId id="887"/>
            <p14:sldId id="889"/>
            <p14:sldId id="890"/>
            <p14:sldId id="891"/>
            <p14:sldId id="892"/>
            <p14:sldId id="893"/>
            <p14:sldId id="894"/>
            <p14:sldId id="895"/>
            <p14:sldId id="896"/>
            <p14:sldId id="897"/>
            <p14:sldId id="898"/>
            <p14:sldId id="899"/>
            <p14:sldId id="900"/>
            <p14:sldId id="901"/>
            <p14:sldId id="902"/>
            <p14:sldId id="903"/>
            <p14:sldId id="914"/>
            <p14:sldId id="915"/>
            <p14:sldId id="913"/>
            <p14:sldId id="904"/>
            <p14:sldId id="905"/>
            <p14:sldId id="907"/>
            <p14:sldId id="908"/>
            <p14:sldId id="909"/>
            <p14:sldId id="856"/>
            <p14:sldId id="91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2D3956"/>
    <a:srgbClr val="4472C4"/>
    <a:srgbClr val="852F4A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66" d="100"/>
          <a:sy n="66" d="100"/>
        </p:scale>
        <p:origin x="668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68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18036" y="462325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105545" y="1782214"/>
            <a:ext cx="63336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Creative Strategy:</a:t>
            </a:r>
            <a:br>
              <a:rPr lang="en-US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Planning and Development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&amp;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Planning and Strategy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192864" y="4177335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6E38923-68A5-308B-8750-8CE521C572EA}"/>
              </a:ext>
            </a:extLst>
          </p:cNvPr>
          <p:cNvSpPr/>
          <p:nvPr/>
        </p:nvSpPr>
        <p:spPr>
          <a:xfrm>
            <a:off x="1902371" y="5933362"/>
            <a:ext cx="290493" cy="400110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3644459" y="2334696"/>
            <a:ext cx="8151301" cy="407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discuss what is meant by advertising creativity and examine the role of creative strategy in advertising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To consider the process that guides the creation of advertising messages and the research inputs into the stages of the creative process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examine creative strategy development and the roles of various client and agency personnel involved in it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examine various approaches used for determining major selling ideas that form the basis of an advertising campaign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726227E-1BD5-B96F-C7F8-5DD74B8A8326}"/>
              </a:ext>
            </a:extLst>
          </p:cNvPr>
          <p:cNvSpPr/>
          <p:nvPr/>
        </p:nvSpPr>
        <p:spPr>
          <a:xfrm>
            <a:off x="4808131" y="1564562"/>
            <a:ext cx="647789" cy="375998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9CA23-3E58-D003-D629-88CBB1D56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04D3186-81B9-E60D-AB4A-61E2B5CFDC49}"/>
              </a:ext>
            </a:extLst>
          </p:cNvPr>
          <p:cNvSpPr/>
          <p:nvPr/>
        </p:nvSpPr>
        <p:spPr>
          <a:xfrm>
            <a:off x="3989899" y="2558216"/>
            <a:ext cx="7328341" cy="3549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understand the key terminology used in media planning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know how a media plan is developed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know what constitutes media objectives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know the process of developing and implementing media strategies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To be familiar with various characteristics of media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B25CD08-5115-34B0-BE7A-21C64E12D733}"/>
              </a:ext>
            </a:extLst>
          </p:cNvPr>
          <p:cNvSpPr/>
          <p:nvPr/>
        </p:nvSpPr>
        <p:spPr>
          <a:xfrm>
            <a:off x="4808131" y="1564562"/>
            <a:ext cx="647789" cy="375998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65243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24058" y="175757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Creative Strategy and Tactics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8EB22FA-88DE-49EA-90B6-2CC8EE17219E}"/>
              </a:ext>
            </a:extLst>
          </p:cNvPr>
          <p:cNvGrpSpPr>
            <a:grpSpLocks/>
          </p:cNvGrpSpPr>
          <p:nvPr/>
        </p:nvGrpSpPr>
        <p:grpSpPr bwMode="auto">
          <a:xfrm>
            <a:off x="1450769" y="1634342"/>
            <a:ext cx="9241172" cy="2257425"/>
            <a:chOff x="685800" y="1600200"/>
            <a:chExt cx="8218409" cy="2257635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03C2DE5C-FE6E-41FB-9D50-1BF8121C697E}"/>
                </a:ext>
              </a:extLst>
            </p:cNvPr>
            <p:cNvSpPr/>
            <p:nvPr/>
          </p:nvSpPr>
          <p:spPr>
            <a:xfrm>
              <a:off x="685800" y="2130474"/>
              <a:ext cx="8218409" cy="1727361"/>
            </a:xfrm>
            <a:custGeom>
              <a:avLst/>
              <a:gdLst>
                <a:gd name="connsiteX0" fmla="*/ 0 w 8458200"/>
                <a:gd name="connsiteY0" fmla="*/ 0 h 1777387"/>
                <a:gd name="connsiteX1" fmla="*/ 8458200 w 8458200"/>
                <a:gd name="connsiteY1" fmla="*/ 0 h 1777387"/>
                <a:gd name="connsiteX2" fmla="*/ 8458200 w 8458200"/>
                <a:gd name="connsiteY2" fmla="*/ 1777387 h 1777387"/>
                <a:gd name="connsiteX3" fmla="*/ 0 w 8458200"/>
                <a:gd name="connsiteY3" fmla="*/ 1777387 h 1777387"/>
                <a:gd name="connsiteX4" fmla="*/ 0 w 8458200"/>
                <a:gd name="connsiteY4" fmla="*/ 0 h 177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1777387">
                  <a:moveTo>
                    <a:pt x="0" y="0"/>
                  </a:moveTo>
                  <a:lnTo>
                    <a:pt x="8458200" y="0"/>
                  </a:lnTo>
                  <a:lnTo>
                    <a:pt x="8458200" y="1777387"/>
                  </a:lnTo>
                  <a:lnTo>
                    <a:pt x="0" y="177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656450" tIns="770636" rIns="656450" bIns="199136" spcCol="1270"/>
            <a:lstStyle/>
            <a:p>
              <a:pPr marL="285750" lvl="1" indent="-285750" defTabSz="1244600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800" dirty="0"/>
                <a:t>Determines what the advertising message will say or communicate </a:t>
              </a:r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8FEA814F-3332-4A6E-B862-85F6C091D817}"/>
                </a:ext>
              </a:extLst>
            </p:cNvPr>
            <p:cNvSpPr/>
            <p:nvPr/>
          </p:nvSpPr>
          <p:spPr>
            <a:xfrm>
              <a:off x="1096959" y="1600200"/>
              <a:ext cx="5753045" cy="1060549"/>
            </a:xfrm>
            <a:custGeom>
              <a:avLst/>
              <a:gdLst>
                <a:gd name="connsiteX0" fmla="*/ 0 w 5920740"/>
                <a:gd name="connsiteY0" fmla="*/ 182044 h 1092240"/>
                <a:gd name="connsiteX1" fmla="*/ 182044 w 5920740"/>
                <a:gd name="connsiteY1" fmla="*/ 0 h 1092240"/>
                <a:gd name="connsiteX2" fmla="*/ 5738696 w 5920740"/>
                <a:gd name="connsiteY2" fmla="*/ 0 h 1092240"/>
                <a:gd name="connsiteX3" fmla="*/ 5920740 w 5920740"/>
                <a:gd name="connsiteY3" fmla="*/ 182044 h 1092240"/>
                <a:gd name="connsiteX4" fmla="*/ 5920740 w 5920740"/>
                <a:gd name="connsiteY4" fmla="*/ 910196 h 1092240"/>
                <a:gd name="connsiteX5" fmla="*/ 5738696 w 5920740"/>
                <a:gd name="connsiteY5" fmla="*/ 1092240 h 1092240"/>
                <a:gd name="connsiteX6" fmla="*/ 182044 w 5920740"/>
                <a:gd name="connsiteY6" fmla="*/ 1092240 h 1092240"/>
                <a:gd name="connsiteX7" fmla="*/ 0 w 5920740"/>
                <a:gd name="connsiteY7" fmla="*/ 910196 h 1092240"/>
                <a:gd name="connsiteX8" fmla="*/ 0 w 5920740"/>
                <a:gd name="connsiteY8" fmla="*/ 182044 h 1092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20740" h="1092240">
                  <a:moveTo>
                    <a:pt x="0" y="182044"/>
                  </a:moveTo>
                  <a:cubicBezTo>
                    <a:pt x="0" y="81504"/>
                    <a:pt x="81504" y="0"/>
                    <a:pt x="182044" y="0"/>
                  </a:cubicBezTo>
                  <a:lnTo>
                    <a:pt x="5738696" y="0"/>
                  </a:lnTo>
                  <a:cubicBezTo>
                    <a:pt x="5839236" y="0"/>
                    <a:pt x="5920740" y="81504"/>
                    <a:pt x="5920740" y="182044"/>
                  </a:cubicBezTo>
                  <a:lnTo>
                    <a:pt x="5920740" y="910196"/>
                  </a:lnTo>
                  <a:cubicBezTo>
                    <a:pt x="5920740" y="1010736"/>
                    <a:pt x="5839236" y="1092240"/>
                    <a:pt x="5738696" y="1092240"/>
                  </a:cubicBezTo>
                  <a:lnTo>
                    <a:pt x="182044" y="1092240"/>
                  </a:lnTo>
                  <a:cubicBezTo>
                    <a:pt x="81504" y="1092240"/>
                    <a:pt x="0" y="1010736"/>
                    <a:pt x="0" y="910196"/>
                  </a:cubicBezTo>
                  <a:lnTo>
                    <a:pt x="0" y="182044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77109" tIns="53319" rIns="277109" bIns="53319" spcCol="1270" anchor="ctr"/>
            <a:lstStyle/>
            <a:p>
              <a:pPr defTabSz="12446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dirty="0"/>
                <a:t>Creative strategy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CEFB492-0CC3-4365-8917-BE12CD266112}"/>
              </a:ext>
            </a:extLst>
          </p:cNvPr>
          <p:cNvGrpSpPr>
            <a:grpSpLocks/>
          </p:cNvGrpSpPr>
          <p:nvPr/>
        </p:nvGrpSpPr>
        <p:grpSpPr bwMode="auto">
          <a:xfrm>
            <a:off x="1491916" y="4052725"/>
            <a:ext cx="9241172" cy="2259013"/>
            <a:chOff x="685800" y="4051972"/>
            <a:chExt cx="8218409" cy="2257635"/>
          </a:xfrm>
        </p:grpSpPr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E2AE2565-8485-460A-893C-8E96416D3791}"/>
                </a:ext>
              </a:extLst>
            </p:cNvPr>
            <p:cNvSpPr/>
            <p:nvPr/>
          </p:nvSpPr>
          <p:spPr>
            <a:xfrm>
              <a:off x="685800" y="4581874"/>
              <a:ext cx="8218409" cy="1727733"/>
            </a:xfrm>
            <a:custGeom>
              <a:avLst/>
              <a:gdLst>
                <a:gd name="connsiteX0" fmla="*/ 0 w 8458200"/>
                <a:gd name="connsiteY0" fmla="*/ 0 h 1777387"/>
                <a:gd name="connsiteX1" fmla="*/ 8458200 w 8458200"/>
                <a:gd name="connsiteY1" fmla="*/ 0 h 1777387"/>
                <a:gd name="connsiteX2" fmla="*/ 8458200 w 8458200"/>
                <a:gd name="connsiteY2" fmla="*/ 1777387 h 1777387"/>
                <a:gd name="connsiteX3" fmla="*/ 0 w 8458200"/>
                <a:gd name="connsiteY3" fmla="*/ 1777387 h 1777387"/>
                <a:gd name="connsiteX4" fmla="*/ 0 w 8458200"/>
                <a:gd name="connsiteY4" fmla="*/ 0 h 177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1777387">
                  <a:moveTo>
                    <a:pt x="0" y="0"/>
                  </a:moveTo>
                  <a:lnTo>
                    <a:pt x="8458200" y="0"/>
                  </a:lnTo>
                  <a:lnTo>
                    <a:pt x="8458200" y="1777387"/>
                  </a:lnTo>
                  <a:lnTo>
                    <a:pt x="0" y="177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656450" tIns="770636" rIns="656450" bIns="199136" spcCol="1270"/>
            <a:lstStyle/>
            <a:p>
              <a:pPr marL="285750" lvl="1" indent="-285750" defTabSz="1244600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800" dirty="0"/>
                <a:t>Determine how the message strategy will be executed</a:t>
              </a:r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1450D528-564A-4EEF-A592-BB2D3485EDB6}"/>
                </a:ext>
              </a:extLst>
            </p:cNvPr>
            <p:cNvSpPr/>
            <p:nvPr/>
          </p:nvSpPr>
          <p:spPr>
            <a:xfrm>
              <a:off x="1096959" y="4051972"/>
              <a:ext cx="5753045" cy="1061390"/>
            </a:xfrm>
            <a:custGeom>
              <a:avLst/>
              <a:gdLst>
                <a:gd name="connsiteX0" fmla="*/ 0 w 5920740"/>
                <a:gd name="connsiteY0" fmla="*/ 182044 h 1092240"/>
                <a:gd name="connsiteX1" fmla="*/ 182044 w 5920740"/>
                <a:gd name="connsiteY1" fmla="*/ 0 h 1092240"/>
                <a:gd name="connsiteX2" fmla="*/ 5738696 w 5920740"/>
                <a:gd name="connsiteY2" fmla="*/ 0 h 1092240"/>
                <a:gd name="connsiteX3" fmla="*/ 5920740 w 5920740"/>
                <a:gd name="connsiteY3" fmla="*/ 182044 h 1092240"/>
                <a:gd name="connsiteX4" fmla="*/ 5920740 w 5920740"/>
                <a:gd name="connsiteY4" fmla="*/ 910196 h 1092240"/>
                <a:gd name="connsiteX5" fmla="*/ 5738696 w 5920740"/>
                <a:gd name="connsiteY5" fmla="*/ 1092240 h 1092240"/>
                <a:gd name="connsiteX6" fmla="*/ 182044 w 5920740"/>
                <a:gd name="connsiteY6" fmla="*/ 1092240 h 1092240"/>
                <a:gd name="connsiteX7" fmla="*/ 0 w 5920740"/>
                <a:gd name="connsiteY7" fmla="*/ 910196 h 1092240"/>
                <a:gd name="connsiteX8" fmla="*/ 0 w 5920740"/>
                <a:gd name="connsiteY8" fmla="*/ 182044 h 1092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20740" h="1092240">
                  <a:moveTo>
                    <a:pt x="0" y="182044"/>
                  </a:moveTo>
                  <a:cubicBezTo>
                    <a:pt x="0" y="81504"/>
                    <a:pt x="81504" y="0"/>
                    <a:pt x="182044" y="0"/>
                  </a:cubicBezTo>
                  <a:lnTo>
                    <a:pt x="5738696" y="0"/>
                  </a:lnTo>
                  <a:cubicBezTo>
                    <a:pt x="5839236" y="0"/>
                    <a:pt x="5920740" y="81504"/>
                    <a:pt x="5920740" y="182044"/>
                  </a:cubicBezTo>
                  <a:lnTo>
                    <a:pt x="5920740" y="910196"/>
                  </a:lnTo>
                  <a:cubicBezTo>
                    <a:pt x="5920740" y="1010736"/>
                    <a:pt x="5839236" y="1092240"/>
                    <a:pt x="5738696" y="1092240"/>
                  </a:cubicBezTo>
                  <a:lnTo>
                    <a:pt x="182044" y="1092240"/>
                  </a:lnTo>
                  <a:cubicBezTo>
                    <a:pt x="81504" y="1092240"/>
                    <a:pt x="0" y="1010736"/>
                    <a:pt x="0" y="910196"/>
                  </a:cubicBezTo>
                  <a:lnTo>
                    <a:pt x="0" y="182044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77109" tIns="53319" rIns="277109" bIns="53319" spcCol="1270" anchor="ctr"/>
            <a:lstStyle/>
            <a:p>
              <a:pPr defTabSz="12446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dirty="0"/>
                <a:t>Creative tactics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6999" y="258375"/>
            <a:ext cx="9354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 Perspectives on Advertising Creativity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27AC1B-0A31-4865-A60B-D258236AD455}"/>
              </a:ext>
            </a:extLst>
          </p:cNvPr>
          <p:cNvGrpSpPr>
            <a:grpSpLocks/>
          </p:cNvGrpSpPr>
          <p:nvPr/>
        </p:nvGrpSpPr>
        <p:grpSpPr bwMode="auto">
          <a:xfrm>
            <a:off x="1858285" y="1633419"/>
            <a:ext cx="3810000" cy="4716462"/>
            <a:chOff x="685839" y="1451857"/>
            <a:chExt cx="3809962" cy="4716284"/>
          </a:xfrm>
        </p:grpSpPr>
        <p:sp>
          <p:nvSpPr>
            <p:cNvPr id="13" name="Freeform 2">
              <a:extLst>
                <a:ext uri="{FF2B5EF4-FFF2-40B4-BE49-F238E27FC236}">
                  <a16:creationId xmlns:a16="http://schemas.microsoft.com/office/drawing/2014/main" id="{929E08EA-C8EE-4A8F-BF9C-A1E1898A4472}"/>
                </a:ext>
              </a:extLst>
            </p:cNvPr>
            <p:cNvSpPr/>
            <p:nvPr/>
          </p:nvSpPr>
          <p:spPr>
            <a:xfrm>
              <a:off x="685839" y="1451857"/>
              <a:ext cx="3809962" cy="942939"/>
            </a:xfrm>
            <a:custGeom>
              <a:avLst/>
              <a:gdLst>
                <a:gd name="connsiteX0" fmla="*/ 0 w 3809962"/>
                <a:gd name="connsiteY0" fmla="*/ 0 h 942596"/>
                <a:gd name="connsiteX1" fmla="*/ 3809962 w 3809962"/>
                <a:gd name="connsiteY1" fmla="*/ 0 h 942596"/>
                <a:gd name="connsiteX2" fmla="*/ 3809962 w 3809962"/>
                <a:gd name="connsiteY2" fmla="*/ 942596 h 942596"/>
                <a:gd name="connsiteX3" fmla="*/ 0 w 3809962"/>
                <a:gd name="connsiteY3" fmla="*/ 942596 h 942596"/>
                <a:gd name="connsiteX4" fmla="*/ 0 w 3809962"/>
                <a:gd name="connsiteY4" fmla="*/ 0 h 942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962" h="942596">
                  <a:moveTo>
                    <a:pt x="0" y="0"/>
                  </a:moveTo>
                  <a:lnTo>
                    <a:pt x="3809962" y="0"/>
                  </a:lnTo>
                  <a:lnTo>
                    <a:pt x="3809962" y="942596"/>
                  </a:lnTo>
                  <a:lnTo>
                    <a:pt x="0" y="9425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84912" tIns="105664" rIns="184912" bIns="105664" spcCol="1270" anchor="ctr"/>
            <a:lstStyle/>
            <a:p>
              <a:pPr algn="ctr" defTabSz="11557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600" dirty="0"/>
                <a:t>Managers’ perspective</a:t>
              </a:r>
            </a:p>
          </p:txBody>
        </p:sp>
        <p:sp>
          <p:nvSpPr>
            <p:cNvPr id="14" name="Freeform 3">
              <a:extLst>
                <a:ext uri="{FF2B5EF4-FFF2-40B4-BE49-F238E27FC236}">
                  <a16:creationId xmlns:a16="http://schemas.microsoft.com/office/drawing/2014/main" id="{20E131AE-8329-461E-8A98-EED9682858B5}"/>
                </a:ext>
              </a:extLst>
            </p:cNvPr>
            <p:cNvSpPr/>
            <p:nvPr/>
          </p:nvSpPr>
          <p:spPr>
            <a:xfrm>
              <a:off x="685839" y="2394796"/>
              <a:ext cx="3809962" cy="3773345"/>
            </a:xfrm>
            <a:custGeom>
              <a:avLst/>
              <a:gdLst>
                <a:gd name="connsiteX0" fmla="*/ 0 w 3809962"/>
                <a:gd name="connsiteY0" fmla="*/ 0 h 3773688"/>
                <a:gd name="connsiteX1" fmla="*/ 3809962 w 3809962"/>
                <a:gd name="connsiteY1" fmla="*/ 0 h 3773688"/>
                <a:gd name="connsiteX2" fmla="*/ 3809962 w 3809962"/>
                <a:gd name="connsiteY2" fmla="*/ 3773688 h 3773688"/>
                <a:gd name="connsiteX3" fmla="*/ 0 w 3809962"/>
                <a:gd name="connsiteY3" fmla="*/ 3773688 h 3773688"/>
                <a:gd name="connsiteX4" fmla="*/ 0 w 3809962"/>
                <a:gd name="connsiteY4" fmla="*/ 0 h 3773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962" h="3773688">
                  <a:moveTo>
                    <a:pt x="0" y="0"/>
                  </a:moveTo>
                  <a:lnTo>
                    <a:pt x="3809962" y="0"/>
                  </a:lnTo>
                  <a:lnTo>
                    <a:pt x="3809962" y="3773688"/>
                  </a:lnTo>
                  <a:lnTo>
                    <a:pt x="0" y="377368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8684" tIns="138684" rIns="184912" bIns="208026" spcCol="1270"/>
            <a:lstStyle/>
            <a:p>
              <a:pPr marL="228600" lvl="1" indent="-228600" defTabSz="1155700" fontAlgn="auto"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600" dirty="0"/>
                <a:t>Advertising is creative only if it sells the product</a:t>
              </a:r>
            </a:p>
            <a:p>
              <a:pPr marL="228600" lvl="1" indent="-228600" defTabSz="1155700" fontAlgn="auto"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600" dirty="0"/>
                <a:t>Ads are promotional tools used to communicate favorable impressions to the marketplace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6DB4CCF-5397-49D8-99B6-E730002B1979}"/>
              </a:ext>
            </a:extLst>
          </p:cNvPr>
          <p:cNvGrpSpPr>
            <a:grpSpLocks/>
          </p:cNvGrpSpPr>
          <p:nvPr/>
        </p:nvGrpSpPr>
        <p:grpSpPr bwMode="auto">
          <a:xfrm>
            <a:off x="6163977" y="1633419"/>
            <a:ext cx="3810000" cy="4716462"/>
            <a:chOff x="5029197" y="1451857"/>
            <a:chExt cx="3809962" cy="4716284"/>
          </a:xfrm>
        </p:grpSpPr>
        <p:sp>
          <p:nvSpPr>
            <p:cNvPr id="16" name="Freeform 4">
              <a:extLst>
                <a:ext uri="{FF2B5EF4-FFF2-40B4-BE49-F238E27FC236}">
                  <a16:creationId xmlns:a16="http://schemas.microsoft.com/office/drawing/2014/main" id="{EA6F1846-F3EB-4DF7-91E7-9CA86E5FF69E}"/>
                </a:ext>
              </a:extLst>
            </p:cNvPr>
            <p:cNvSpPr/>
            <p:nvPr/>
          </p:nvSpPr>
          <p:spPr>
            <a:xfrm>
              <a:off x="5029197" y="1451857"/>
              <a:ext cx="3809962" cy="942939"/>
            </a:xfrm>
            <a:custGeom>
              <a:avLst/>
              <a:gdLst>
                <a:gd name="connsiteX0" fmla="*/ 0 w 3809962"/>
                <a:gd name="connsiteY0" fmla="*/ 0 h 942596"/>
                <a:gd name="connsiteX1" fmla="*/ 3809962 w 3809962"/>
                <a:gd name="connsiteY1" fmla="*/ 0 h 942596"/>
                <a:gd name="connsiteX2" fmla="*/ 3809962 w 3809962"/>
                <a:gd name="connsiteY2" fmla="*/ 942596 h 942596"/>
                <a:gd name="connsiteX3" fmla="*/ 0 w 3809962"/>
                <a:gd name="connsiteY3" fmla="*/ 942596 h 942596"/>
                <a:gd name="connsiteX4" fmla="*/ 0 w 3809962"/>
                <a:gd name="connsiteY4" fmla="*/ 0 h 942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962" h="942596">
                  <a:moveTo>
                    <a:pt x="0" y="0"/>
                  </a:moveTo>
                  <a:lnTo>
                    <a:pt x="3809962" y="0"/>
                  </a:lnTo>
                  <a:lnTo>
                    <a:pt x="3809962" y="942596"/>
                  </a:lnTo>
                  <a:lnTo>
                    <a:pt x="0" y="9425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84912" tIns="105664" rIns="184912" bIns="105664" spcCol="1270" anchor="ctr"/>
            <a:lstStyle/>
            <a:p>
              <a:pPr algn="ctr" defTabSz="11557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600" dirty="0"/>
                <a:t>Creative people’s  perspective</a:t>
              </a:r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4F250AA7-DCA0-49FF-BEBF-0A3FE1CA5A98}"/>
                </a:ext>
              </a:extLst>
            </p:cNvPr>
            <p:cNvSpPr/>
            <p:nvPr/>
          </p:nvSpPr>
          <p:spPr>
            <a:xfrm>
              <a:off x="5029197" y="2394796"/>
              <a:ext cx="3809962" cy="3773345"/>
            </a:xfrm>
            <a:custGeom>
              <a:avLst/>
              <a:gdLst>
                <a:gd name="connsiteX0" fmla="*/ 0 w 3809962"/>
                <a:gd name="connsiteY0" fmla="*/ 0 h 3773688"/>
                <a:gd name="connsiteX1" fmla="*/ 3809962 w 3809962"/>
                <a:gd name="connsiteY1" fmla="*/ 0 h 3773688"/>
                <a:gd name="connsiteX2" fmla="*/ 3809962 w 3809962"/>
                <a:gd name="connsiteY2" fmla="*/ 3773688 h 3773688"/>
                <a:gd name="connsiteX3" fmla="*/ 0 w 3809962"/>
                <a:gd name="connsiteY3" fmla="*/ 3773688 h 3773688"/>
                <a:gd name="connsiteX4" fmla="*/ 0 w 3809962"/>
                <a:gd name="connsiteY4" fmla="*/ 0 h 3773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962" h="3773688">
                  <a:moveTo>
                    <a:pt x="0" y="0"/>
                  </a:moveTo>
                  <a:lnTo>
                    <a:pt x="3809962" y="0"/>
                  </a:lnTo>
                  <a:lnTo>
                    <a:pt x="3809962" y="3773688"/>
                  </a:lnTo>
                  <a:lnTo>
                    <a:pt x="0" y="377368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8684" tIns="138684" rIns="184912" bIns="208026" spcCol="1270"/>
            <a:lstStyle/>
            <a:p>
              <a:pPr marL="228600" lvl="1" indent="-228600" defTabSz="1155700" fontAlgn="auto"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600" dirty="0"/>
                <a:t>Creativity of an ad is in its artistic value and originality</a:t>
              </a:r>
            </a:p>
            <a:p>
              <a:pPr marL="228600" lvl="1" indent="-228600" defTabSz="1155700" fontAlgn="auto"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600" dirty="0"/>
                <a:t>Ads are communication vehicles for promoting their own aesthetic viewpoints and personal career objectives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6765" y="190488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Advertising Creativity</a:t>
            </a:r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E90F160C-4A06-4146-9CBB-C74E6A1EB6C2}"/>
              </a:ext>
            </a:extLst>
          </p:cNvPr>
          <p:cNvSpPr/>
          <p:nvPr/>
        </p:nvSpPr>
        <p:spPr>
          <a:xfrm>
            <a:off x="605885" y="3475051"/>
            <a:ext cx="7511955" cy="1787525"/>
          </a:xfrm>
          <a:custGeom>
            <a:avLst/>
            <a:gdLst>
              <a:gd name="connsiteX0" fmla="*/ 0 w 8305800"/>
              <a:gd name="connsiteY0" fmla="*/ 297868 h 1787175"/>
              <a:gd name="connsiteX1" fmla="*/ 297868 w 8305800"/>
              <a:gd name="connsiteY1" fmla="*/ 0 h 1787175"/>
              <a:gd name="connsiteX2" fmla="*/ 8007932 w 8305800"/>
              <a:gd name="connsiteY2" fmla="*/ 0 h 1787175"/>
              <a:gd name="connsiteX3" fmla="*/ 8305800 w 8305800"/>
              <a:gd name="connsiteY3" fmla="*/ 297868 h 1787175"/>
              <a:gd name="connsiteX4" fmla="*/ 8305800 w 8305800"/>
              <a:gd name="connsiteY4" fmla="*/ 1489307 h 1787175"/>
              <a:gd name="connsiteX5" fmla="*/ 8007932 w 8305800"/>
              <a:gd name="connsiteY5" fmla="*/ 1787175 h 1787175"/>
              <a:gd name="connsiteX6" fmla="*/ 297868 w 8305800"/>
              <a:gd name="connsiteY6" fmla="*/ 1787175 h 1787175"/>
              <a:gd name="connsiteX7" fmla="*/ 0 w 8305800"/>
              <a:gd name="connsiteY7" fmla="*/ 1489307 h 1787175"/>
              <a:gd name="connsiteX8" fmla="*/ 0 w 8305800"/>
              <a:gd name="connsiteY8" fmla="*/ 297868 h 17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05800" h="1787175">
                <a:moveTo>
                  <a:pt x="0" y="297868"/>
                </a:moveTo>
                <a:cubicBezTo>
                  <a:pt x="0" y="133360"/>
                  <a:pt x="133360" y="0"/>
                  <a:pt x="297868" y="0"/>
                </a:cubicBezTo>
                <a:lnTo>
                  <a:pt x="8007932" y="0"/>
                </a:lnTo>
                <a:cubicBezTo>
                  <a:pt x="8172440" y="0"/>
                  <a:pt x="8305800" y="133360"/>
                  <a:pt x="8305800" y="297868"/>
                </a:cubicBezTo>
                <a:lnTo>
                  <a:pt x="8305800" y="1489307"/>
                </a:lnTo>
                <a:cubicBezTo>
                  <a:pt x="8305800" y="1653815"/>
                  <a:pt x="8172440" y="1787175"/>
                  <a:pt x="8007932" y="1787175"/>
                </a:cubicBezTo>
                <a:lnTo>
                  <a:pt x="297868" y="1787175"/>
                </a:lnTo>
                <a:cubicBezTo>
                  <a:pt x="133360" y="1787175"/>
                  <a:pt x="0" y="1653815"/>
                  <a:pt x="0" y="1489307"/>
                </a:cubicBezTo>
                <a:lnTo>
                  <a:pt x="0" y="297868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09163" tIns="209163" rIns="209163" bIns="209163" spcCol="1270" anchor="ctr"/>
          <a:lstStyle/>
          <a:p>
            <a:pPr defTabSz="14224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200" dirty="0"/>
              <a:t>Ability to generate fresh, unique, and appropriate ideas that can be used as solutions to communication problems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F1C7DDAB-0DEC-27EE-80CD-7A7F9C4E7C61}"/>
              </a:ext>
            </a:extLst>
          </p:cNvPr>
          <p:cNvSpPr/>
          <p:nvPr/>
        </p:nvSpPr>
        <p:spPr>
          <a:xfrm>
            <a:off x="6177280" y="1645920"/>
            <a:ext cx="1503680" cy="147320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iley Face 6">
            <a:extLst>
              <a:ext uri="{FF2B5EF4-FFF2-40B4-BE49-F238E27FC236}">
                <a16:creationId xmlns:a16="http://schemas.microsoft.com/office/drawing/2014/main" id="{6BAE1621-7676-016C-B1A4-B11789A5D458}"/>
              </a:ext>
            </a:extLst>
          </p:cNvPr>
          <p:cNvSpPr/>
          <p:nvPr/>
        </p:nvSpPr>
        <p:spPr>
          <a:xfrm>
            <a:off x="2116502" y="1778000"/>
            <a:ext cx="1300480" cy="120904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92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4895" y="113544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Determinants of Creativity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E694BE-2284-4846-B0F4-E8B3D81A0C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86" t="23679" r="2925" b="10897"/>
          <a:stretch/>
        </p:blipFill>
        <p:spPr>
          <a:xfrm>
            <a:off x="1490668" y="1714483"/>
            <a:ext cx="8559538" cy="467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62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42518" y="188330"/>
            <a:ext cx="20760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Divergence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716352" y="2099181"/>
            <a:ext cx="7852528" cy="407483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Extent to which an ad contains elements that are novel, different, or unusual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Achieved through: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Originality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Flexibility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Elaboration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Synthesis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Artistic value</a:t>
            </a:r>
            <a:endParaRPr lang="en-US" altLang="en-US" sz="24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83158" y="205085"/>
            <a:ext cx="1909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Relevance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687509" y="2321152"/>
            <a:ext cx="7852528" cy="37670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Degree to which the elements of an ad are meaningful, useful, or valuable to the consumer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Achieved through: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Ad-to-consumer relevance - Ad contains execution elements that are meaningful to consumers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Brand-to-consumer relevance - Advertised brand of a product or service is of personal interest to consumers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13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542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Planning Creative Strategy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079429" y="1731872"/>
            <a:ext cx="7852528" cy="39517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challenge 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marketing situation is different and each campaign or advertisement requires a different creative approach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risks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for creating breakthrough advertisements that get noticed</a:t>
            </a:r>
          </a:p>
          <a:p>
            <a:pPr marL="1200150" lvl="2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147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63134" y="107826"/>
            <a:ext cx="3141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Account Planning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1524000" y="1795701"/>
            <a:ext cx="8539526" cy="47519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Conducting research and gathering relevant information about a client’s: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Product/service and brand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Consumers in the target audience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 planners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 decision makers with information required to make an intelligent decision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Responsible for research conducted during the creative strategy development process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637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8290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Background Research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643372" y="2252047"/>
            <a:ext cx="7852528" cy="34900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Fact-finding techniques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everything related to the product or market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Ask everyone involved with the product for information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 to what people are talking, particularly the client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the product or service and become familiar with it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 about the client’s business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sz="16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9282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024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Input Verification and Revision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C64545E-FBF6-AE38-BE32-2FEAC1E238A3}"/>
              </a:ext>
            </a:extLst>
          </p:cNvPr>
          <p:cNvGrpSpPr/>
          <p:nvPr/>
        </p:nvGrpSpPr>
        <p:grpSpPr>
          <a:xfrm>
            <a:off x="2209800" y="2204720"/>
            <a:ext cx="7388226" cy="3860800"/>
            <a:chOff x="2362200" y="1717040"/>
            <a:chExt cx="7388226" cy="3860800"/>
          </a:xfrm>
        </p:grpSpPr>
        <p:sp>
          <p:nvSpPr>
            <p:cNvPr id="13" name="AutoShape 18">
              <a:extLst>
                <a:ext uri="{FF2B5EF4-FFF2-40B4-BE49-F238E27FC236}">
                  <a16:creationId xmlns:a16="http://schemas.microsoft.com/office/drawing/2014/main" id="{5D14D459-11B3-4D3E-A8B7-222F13CCD4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4401" y="3733800"/>
              <a:ext cx="5026025" cy="1828800"/>
            </a:xfrm>
            <a:prstGeom prst="roundRect">
              <a:avLst>
                <a:gd name="adj" fmla="val 0"/>
              </a:avLst>
            </a:prstGeom>
            <a:solidFill>
              <a:srgbClr val="B1EDEC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tx1"/>
                </a:buClr>
                <a:buFontTx/>
                <a:buChar char="•"/>
              </a:pPr>
              <a:r>
                <a:rPr lang="en-US" altLang="en-US" sz="2200">
                  <a:latin typeface="Verdana" panose="020B0604030504040204" pitchFamily="34" charset="0"/>
                </a:rPr>
                <a:t>Directed focus groups</a:t>
              </a:r>
            </a:p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tx1"/>
                </a:buClr>
                <a:buFontTx/>
                <a:buChar char="•"/>
              </a:pPr>
              <a:r>
                <a:rPr lang="en-US" altLang="en-US" sz="2200">
                  <a:latin typeface="Verdana" panose="020B0604030504040204" pitchFamily="34" charset="0"/>
                </a:rPr>
                <a:t>Message communication studies</a:t>
              </a:r>
            </a:p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tx1"/>
                </a:buClr>
                <a:buFontTx/>
                <a:buChar char="•"/>
              </a:pPr>
              <a:r>
                <a:rPr lang="en-US" altLang="en-US" sz="2200">
                  <a:latin typeface="Verdana" panose="020B0604030504040204" pitchFamily="34" charset="0"/>
                </a:rPr>
                <a:t>Portfolio tests</a:t>
              </a:r>
            </a:p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tx1"/>
                </a:buClr>
                <a:buFontTx/>
                <a:buChar char="•"/>
              </a:pPr>
              <a:r>
                <a:rPr lang="en-US" altLang="en-US" sz="2200">
                  <a:latin typeface="Verdana" panose="020B0604030504040204" pitchFamily="34" charset="0"/>
                </a:rPr>
                <a:t>Viewer reaction profiles</a:t>
              </a:r>
            </a:p>
          </p:txBody>
        </p:sp>
        <p:sp>
          <p:nvSpPr>
            <p:cNvPr id="3" name="AutoShape 5">
              <a:extLst>
                <a:ext uri="{FF2B5EF4-FFF2-40B4-BE49-F238E27FC236}">
                  <a16:creationId xmlns:a16="http://schemas.microsoft.com/office/drawing/2014/main" id="{3890022D-558A-85D0-0EA9-384D277C7A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4400" y="1717040"/>
              <a:ext cx="4984750" cy="1739900"/>
            </a:xfrm>
            <a:prstGeom prst="roundRect">
              <a:avLst>
                <a:gd name="adj" fmla="val 0"/>
              </a:avLst>
            </a:prstGeom>
            <a:solidFill>
              <a:srgbClr val="FFF0D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tx1"/>
                </a:buClr>
                <a:buFontTx/>
                <a:buChar char="•"/>
              </a:pPr>
              <a:r>
                <a:rPr lang="en-US" altLang="en-US" sz="2200">
                  <a:latin typeface="Verdana" panose="020B0604030504040204" pitchFamily="34" charset="0"/>
                </a:rPr>
                <a:t>Evaluate ideas </a:t>
              </a:r>
            </a:p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tx1"/>
                </a:buClr>
                <a:buFontTx/>
                <a:buChar char="•"/>
              </a:pPr>
              <a:r>
                <a:rPr lang="en-US" altLang="en-US" sz="2200">
                  <a:latin typeface="Verdana" panose="020B0604030504040204" pitchFamily="34" charset="0"/>
                </a:rPr>
                <a:t>Reject the inappropriate</a:t>
              </a:r>
            </a:p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tx1"/>
                </a:buClr>
                <a:buFontTx/>
                <a:buChar char="•"/>
              </a:pPr>
              <a:r>
                <a:rPr lang="en-US" altLang="en-US" sz="2200">
                  <a:latin typeface="Verdana" panose="020B0604030504040204" pitchFamily="34" charset="0"/>
                </a:rPr>
                <a:t>Refine the remaining</a:t>
              </a:r>
            </a:p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buClr>
                  <a:schemeClr val="tx1"/>
                </a:buClr>
                <a:buFontTx/>
                <a:buChar char="•"/>
              </a:pPr>
              <a:r>
                <a:rPr lang="en-US" altLang="en-US" sz="2200">
                  <a:latin typeface="Verdana" panose="020B0604030504040204" pitchFamily="34" charset="0"/>
                </a:rPr>
                <a:t>Give ideas final expression</a:t>
              </a:r>
            </a:p>
          </p:txBody>
        </p:sp>
        <p:sp>
          <p:nvSpPr>
            <p:cNvPr id="4" name="Rectangle 16">
              <a:extLst>
                <a:ext uri="{FF2B5EF4-FFF2-40B4-BE49-F238E27FC236}">
                  <a16:creationId xmlns:a16="http://schemas.microsoft.com/office/drawing/2014/main" id="{7A8A0D23-6849-625F-A3D4-EB329124F5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2200" y="1717040"/>
              <a:ext cx="2209800" cy="1727200"/>
            </a:xfrm>
            <a:prstGeom prst="rect">
              <a:avLst/>
            </a:prstGeom>
            <a:solidFill>
              <a:srgbClr val="FFCC6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b="1">
                  <a:latin typeface="Verdana" panose="020B0604030504040204" pitchFamily="34" charset="0"/>
                </a:rPr>
                <a:t>Objective</a:t>
              </a:r>
            </a:p>
          </p:txBody>
        </p:sp>
        <p:sp>
          <p:nvSpPr>
            <p:cNvPr id="5" name="Rectangle 29">
              <a:extLst>
                <a:ext uri="{FF2B5EF4-FFF2-40B4-BE49-F238E27FC236}">
                  <a16:creationId xmlns:a16="http://schemas.microsoft.com/office/drawing/2014/main" id="{11A7D015-049E-F8F3-8B52-C5C01AAA1B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2200" y="3749040"/>
              <a:ext cx="2209800" cy="1828800"/>
            </a:xfrm>
            <a:prstGeom prst="rect">
              <a:avLst/>
            </a:prstGeom>
            <a:solidFill>
              <a:srgbClr val="70DEDB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400" b="1">
                  <a:latin typeface="Verdana" panose="020B0604030504040204" pitchFamily="34" charset="0"/>
                </a:rPr>
                <a:t>Techniques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1936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3989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Verification and Revision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1682056" y="1677607"/>
            <a:ext cx="7852528" cy="46288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used 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Directed focus groups 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Message communication studies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 tests and evaluation measures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Storyboard: Series of drawings that present a proposed commercial’s visual layout 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Animatic: Videotape of a storyboard along with an audio soundtrack</a:t>
            </a:r>
          </a:p>
          <a:p>
            <a:pPr marL="1200150" lvl="2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sz="16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338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753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Storyboards and Animatics</a:t>
            </a:r>
          </a:p>
        </p:txBody>
      </p:sp>
      <p:pic>
        <p:nvPicPr>
          <p:cNvPr id="1028" name="Picture 4" descr="What Is a Storyboard and Why Is It So Important For Advertising? - Fall Off  The Wall">
            <a:extLst>
              <a:ext uri="{FF2B5EF4-FFF2-40B4-BE49-F238E27FC236}">
                <a16:creationId xmlns:a16="http://schemas.microsoft.com/office/drawing/2014/main" id="{457048C3-D328-40F0-B2D7-4EF8C3ABF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339" y="1528527"/>
            <a:ext cx="9058275" cy="508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91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753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Storyboards and Animatics</a:t>
            </a:r>
          </a:p>
        </p:txBody>
      </p:sp>
      <p:pic>
        <p:nvPicPr>
          <p:cNvPr id="1026" name="Picture 2" descr="How to Draw for Storyboarding">
            <a:extLst>
              <a:ext uri="{FF2B5EF4-FFF2-40B4-BE49-F238E27FC236}">
                <a16:creationId xmlns:a16="http://schemas.microsoft.com/office/drawing/2014/main" id="{E7543DDD-7FF9-4539-A591-4DB80F611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095" y="1887899"/>
            <a:ext cx="8471200" cy="42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841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69159" y="234642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Advertising Campaign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19832B7-FAE6-B69C-DA0C-86771BEA09A2}"/>
              </a:ext>
            </a:extLst>
          </p:cNvPr>
          <p:cNvGrpSpPr/>
          <p:nvPr/>
        </p:nvGrpSpPr>
        <p:grpSpPr>
          <a:xfrm>
            <a:off x="1280160" y="1583372"/>
            <a:ext cx="9182100" cy="4778376"/>
            <a:chOff x="2133600" y="1573212"/>
            <a:chExt cx="9182100" cy="4778376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B1930FD0-10BC-4E5D-B7A1-BAAB86C426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4800600"/>
              <a:ext cx="9182100" cy="1550988"/>
              <a:chOff x="609600" y="4799939"/>
              <a:chExt cx="8305800" cy="1550880"/>
            </a:xfrm>
          </p:grpSpPr>
          <p:sp>
            <p:nvSpPr>
              <p:cNvPr id="20" name="Freeform 9">
                <a:extLst>
                  <a:ext uri="{FF2B5EF4-FFF2-40B4-BE49-F238E27FC236}">
                    <a16:creationId xmlns:a16="http://schemas.microsoft.com/office/drawing/2014/main" id="{362CF668-D173-4D4E-B95C-CF4704DEE1C8}"/>
                  </a:ext>
                </a:extLst>
              </p:cNvPr>
              <p:cNvSpPr/>
              <p:nvPr/>
            </p:nvSpPr>
            <p:spPr>
              <a:xfrm>
                <a:off x="609600" y="4799939"/>
                <a:ext cx="8305800" cy="954022"/>
              </a:xfrm>
              <a:custGeom>
                <a:avLst/>
                <a:gdLst>
                  <a:gd name="connsiteX0" fmla="*/ 0 w 8305800"/>
                  <a:gd name="connsiteY0" fmla="*/ 159123 h 954719"/>
                  <a:gd name="connsiteX1" fmla="*/ 159123 w 8305800"/>
                  <a:gd name="connsiteY1" fmla="*/ 0 h 954719"/>
                  <a:gd name="connsiteX2" fmla="*/ 8146677 w 8305800"/>
                  <a:gd name="connsiteY2" fmla="*/ 0 h 954719"/>
                  <a:gd name="connsiteX3" fmla="*/ 8305800 w 8305800"/>
                  <a:gd name="connsiteY3" fmla="*/ 159123 h 954719"/>
                  <a:gd name="connsiteX4" fmla="*/ 8305800 w 8305800"/>
                  <a:gd name="connsiteY4" fmla="*/ 795596 h 954719"/>
                  <a:gd name="connsiteX5" fmla="*/ 8146677 w 8305800"/>
                  <a:gd name="connsiteY5" fmla="*/ 954719 h 954719"/>
                  <a:gd name="connsiteX6" fmla="*/ 159123 w 8305800"/>
                  <a:gd name="connsiteY6" fmla="*/ 954719 h 954719"/>
                  <a:gd name="connsiteX7" fmla="*/ 0 w 8305800"/>
                  <a:gd name="connsiteY7" fmla="*/ 795596 h 954719"/>
                  <a:gd name="connsiteX8" fmla="*/ 0 w 8305800"/>
                  <a:gd name="connsiteY8" fmla="*/ 159123 h 9547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954719">
                    <a:moveTo>
                      <a:pt x="0" y="159123"/>
                    </a:moveTo>
                    <a:cubicBezTo>
                      <a:pt x="0" y="71242"/>
                      <a:pt x="71242" y="0"/>
                      <a:pt x="159123" y="0"/>
                    </a:cubicBezTo>
                    <a:lnTo>
                      <a:pt x="8146677" y="0"/>
                    </a:lnTo>
                    <a:cubicBezTo>
                      <a:pt x="8234558" y="0"/>
                      <a:pt x="8305800" y="71242"/>
                      <a:pt x="8305800" y="159123"/>
                    </a:cubicBezTo>
                    <a:lnTo>
                      <a:pt x="8305800" y="795596"/>
                    </a:lnTo>
                    <a:cubicBezTo>
                      <a:pt x="8305800" y="883477"/>
                      <a:pt x="8234558" y="954719"/>
                      <a:pt x="8146677" y="954719"/>
                    </a:cubicBezTo>
                    <a:lnTo>
                      <a:pt x="159123" y="954719"/>
                    </a:lnTo>
                    <a:cubicBezTo>
                      <a:pt x="71242" y="954719"/>
                      <a:pt x="0" y="883477"/>
                      <a:pt x="0" y="795596"/>
                    </a:cubicBezTo>
                    <a:lnTo>
                      <a:pt x="0" y="159123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38046" tIns="138046" rIns="138046" bIns="138046" spcCol="1270" anchor="ctr"/>
              <a:lstStyle/>
              <a:p>
                <a:pPr defTabSz="10668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400" dirty="0"/>
                  <a:t>Slogan</a:t>
                </a:r>
              </a:p>
            </p:txBody>
          </p:sp>
          <p:sp>
            <p:nvSpPr>
              <p:cNvPr id="21" name="Freeform 10">
                <a:extLst>
                  <a:ext uri="{FF2B5EF4-FFF2-40B4-BE49-F238E27FC236}">
                    <a16:creationId xmlns:a16="http://schemas.microsoft.com/office/drawing/2014/main" id="{F58F669C-59CC-4673-B858-1D9FCD7159F0}"/>
                  </a:ext>
                </a:extLst>
              </p:cNvPr>
              <p:cNvSpPr/>
              <p:nvPr/>
            </p:nvSpPr>
            <p:spPr>
              <a:xfrm>
                <a:off x="609600" y="5753961"/>
                <a:ext cx="8305800" cy="596858"/>
              </a:xfrm>
              <a:custGeom>
                <a:avLst/>
                <a:gdLst>
                  <a:gd name="connsiteX0" fmla="*/ 0 w 8305800"/>
                  <a:gd name="connsiteY0" fmla="*/ 0 h 596160"/>
                  <a:gd name="connsiteX1" fmla="*/ 8305800 w 8305800"/>
                  <a:gd name="connsiteY1" fmla="*/ 0 h 596160"/>
                  <a:gd name="connsiteX2" fmla="*/ 8305800 w 8305800"/>
                  <a:gd name="connsiteY2" fmla="*/ 596160 h 596160"/>
                  <a:gd name="connsiteX3" fmla="*/ 0 w 8305800"/>
                  <a:gd name="connsiteY3" fmla="*/ 596160 h 596160"/>
                  <a:gd name="connsiteX4" fmla="*/ 0 w 8305800"/>
                  <a:gd name="connsiteY4" fmla="*/ 0 h 5961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59616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596160"/>
                    </a:lnTo>
                    <a:lnTo>
                      <a:pt x="0" y="59616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30480" rIns="170688" bIns="30480" spcCol="1270"/>
              <a:lstStyle/>
              <a:p>
                <a:pPr marL="171450" lvl="1" indent="-171450" defTabSz="84455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1900" dirty="0"/>
                  <a:t>Summation line that briefly expresses the company or brand’s positioning and the message it is trying to deliver to the target audience</a:t>
                </a:r>
                <a:endParaRPr lang="en-IN" sz="1900" dirty="0"/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B3BEDEF-01C2-496B-9F0B-F27859594CF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1573212"/>
              <a:ext cx="9182100" cy="1352550"/>
              <a:chOff x="609600" y="1573980"/>
              <a:chExt cx="8305800" cy="1352160"/>
            </a:xfrm>
          </p:grpSpPr>
          <p:sp>
            <p:nvSpPr>
              <p:cNvPr id="23" name="Freeform 5">
                <a:extLst>
                  <a:ext uri="{FF2B5EF4-FFF2-40B4-BE49-F238E27FC236}">
                    <a16:creationId xmlns:a16="http://schemas.microsoft.com/office/drawing/2014/main" id="{817976DD-F80F-4850-A45E-817F97A01A2A}"/>
                  </a:ext>
                </a:extLst>
              </p:cNvPr>
              <p:cNvSpPr/>
              <p:nvPr/>
            </p:nvSpPr>
            <p:spPr>
              <a:xfrm>
                <a:off x="609600" y="1573980"/>
                <a:ext cx="8305800" cy="955399"/>
              </a:xfrm>
              <a:custGeom>
                <a:avLst/>
                <a:gdLst>
                  <a:gd name="connsiteX0" fmla="*/ 0 w 8305800"/>
                  <a:gd name="connsiteY0" fmla="*/ 159123 h 954719"/>
                  <a:gd name="connsiteX1" fmla="*/ 159123 w 8305800"/>
                  <a:gd name="connsiteY1" fmla="*/ 0 h 954719"/>
                  <a:gd name="connsiteX2" fmla="*/ 8146677 w 8305800"/>
                  <a:gd name="connsiteY2" fmla="*/ 0 h 954719"/>
                  <a:gd name="connsiteX3" fmla="*/ 8305800 w 8305800"/>
                  <a:gd name="connsiteY3" fmla="*/ 159123 h 954719"/>
                  <a:gd name="connsiteX4" fmla="*/ 8305800 w 8305800"/>
                  <a:gd name="connsiteY4" fmla="*/ 795596 h 954719"/>
                  <a:gd name="connsiteX5" fmla="*/ 8146677 w 8305800"/>
                  <a:gd name="connsiteY5" fmla="*/ 954719 h 954719"/>
                  <a:gd name="connsiteX6" fmla="*/ 159123 w 8305800"/>
                  <a:gd name="connsiteY6" fmla="*/ 954719 h 954719"/>
                  <a:gd name="connsiteX7" fmla="*/ 0 w 8305800"/>
                  <a:gd name="connsiteY7" fmla="*/ 795596 h 954719"/>
                  <a:gd name="connsiteX8" fmla="*/ 0 w 8305800"/>
                  <a:gd name="connsiteY8" fmla="*/ 159123 h 9547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954719">
                    <a:moveTo>
                      <a:pt x="0" y="159123"/>
                    </a:moveTo>
                    <a:cubicBezTo>
                      <a:pt x="0" y="71242"/>
                      <a:pt x="71242" y="0"/>
                      <a:pt x="159123" y="0"/>
                    </a:cubicBezTo>
                    <a:lnTo>
                      <a:pt x="8146677" y="0"/>
                    </a:lnTo>
                    <a:cubicBezTo>
                      <a:pt x="8234558" y="0"/>
                      <a:pt x="8305800" y="71242"/>
                      <a:pt x="8305800" y="159123"/>
                    </a:cubicBezTo>
                    <a:lnTo>
                      <a:pt x="8305800" y="795596"/>
                    </a:lnTo>
                    <a:cubicBezTo>
                      <a:pt x="8305800" y="883477"/>
                      <a:pt x="8234558" y="954719"/>
                      <a:pt x="8146677" y="954719"/>
                    </a:cubicBezTo>
                    <a:lnTo>
                      <a:pt x="159123" y="954719"/>
                    </a:lnTo>
                    <a:cubicBezTo>
                      <a:pt x="71242" y="954719"/>
                      <a:pt x="0" y="883477"/>
                      <a:pt x="0" y="795596"/>
                    </a:cubicBezTo>
                    <a:lnTo>
                      <a:pt x="0" y="159123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38046" tIns="138046" rIns="138046" bIns="138046" spcCol="1270" anchor="ctr"/>
              <a:lstStyle/>
              <a:p>
                <a:pPr defTabSz="1066800">
                  <a:spcAft>
                    <a:spcPct val="35000"/>
                  </a:spcAft>
                  <a:defRPr/>
                </a:pPr>
                <a:r>
                  <a:rPr lang="en-US" sz="2400" dirty="0"/>
                  <a:t>Set of interrelated and coordinated marketing communications activities that center on a single theme or idea</a:t>
                </a:r>
                <a:endParaRPr lang="en-IN" sz="2400" dirty="0"/>
              </a:p>
            </p:txBody>
          </p:sp>
          <p:sp>
            <p:nvSpPr>
              <p:cNvPr id="24" name="Freeform 6">
                <a:extLst>
                  <a:ext uri="{FF2B5EF4-FFF2-40B4-BE49-F238E27FC236}">
                    <a16:creationId xmlns:a16="http://schemas.microsoft.com/office/drawing/2014/main" id="{6C6DE15C-44BE-4A01-B295-2CA06CBA5567}"/>
                  </a:ext>
                </a:extLst>
              </p:cNvPr>
              <p:cNvSpPr/>
              <p:nvPr/>
            </p:nvSpPr>
            <p:spPr>
              <a:xfrm>
                <a:off x="609600" y="2529379"/>
                <a:ext cx="8305800" cy="396761"/>
              </a:xfrm>
              <a:custGeom>
                <a:avLst/>
                <a:gdLst>
                  <a:gd name="connsiteX0" fmla="*/ 0 w 8305800"/>
                  <a:gd name="connsiteY0" fmla="*/ 0 h 397440"/>
                  <a:gd name="connsiteX1" fmla="*/ 8305800 w 8305800"/>
                  <a:gd name="connsiteY1" fmla="*/ 0 h 397440"/>
                  <a:gd name="connsiteX2" fmla="*/ 8305800 w 8305800"/>
                  <a:gd name="connsiteY2" fmla="*/ 397440 h 397440"/>
                  <a:gd name="connsiteX3" fmla="*/ 0 w 8305800"/>
                  <a:gd name="connsiteY3" fmla="*/ 397440 h 397440"/>
                  <a:gd name="connsiteX4" fmla="*/ 0 w 8305800"/>
                  <a:gd name="connsiteY4" fmla="*/ 0 h 397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39744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397440"/>
                    </a:lnTo>
                    <a:lnTo>
                      <a:pt x="0" y="39744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30480" rIns="170688" bIns="30480" spcCol="1270"/>
              <a:lstStyle/>
              <a:p>
                <a:pPr marL="171450" lvl="1" indent="-171450" defTabSz="84455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1900" dirty="0"/>
                  <a:t>Appear in different media across a specified time period</a:t>
                </a:r>
                <a:endParaRPr lang="en-IN" sz="1900" dirty="0"/>
              </a:p>
            </p:txBody>
          </p: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8C5BBA6A-A7BB-49DC-908E-0D49D0FE81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2925763"/>
              <a:ext cx="9182100" cy="1874837"/>
              <a:chOff x="609600" y="2926139"/>
              <a:chExt cx="8305800" cy="1873800"/>
            </a:xfrm>
          </p:grpSpPr>
          <p:sp>
            <p:nvSpPr>
              <p:cNvPr id="27" name="Freeform 7">
                <a:extLst>
                  <a:ext uri="{FF2B5EF4-FFF2-40B4-BE49-F238E27FC236}">
                    <a16:creationId xmlns:a16="http://schemas.microsoft.com/office/drawing/2014/main" id="{CDD03FC7-14A4-469E-8FB3-138AC95A439F}"/>
                  </a:ext>
                </a:extLst>
              </p:cNvPr>
              <p:cNvSpPr/>
              <p:nvPr/>
            </p:nvSpPr>
            <p:spPr>
              <a:xfrm>
                <a:off x="609600" y="2926139"/>
                <a:ext cx="8305800" cy="955146"/>
              </a:xfrm>
              <a:custGeom>
                <a:avLst/>
                <a:gdLst>
                  <a:gd name="connsiteX0" fmla="*/ 0 w 8305800"/>
                  <a:gd name="connsiteY0" fmla="*/ 159123 h 954719"/>
                  <a:gd name="connsiteX1" fmla="*/ 159123 w 8305800"/>
                  <a:gd name="connsiteY1" fmla="*/ 0 h 954719"/>
                  <a:gd name="connsiteX2" fmla="*/ 8146677 w 8305800"/>
                  <a:gd name="connsiteY2" fmla="*/ 0 h 954719"/>
                  <a:gd name="connsiteX3" fmla="*/ 8305800 w 8305800"/>
                  <a:gd name="connsiteY3" fmla="*/ 159123 h 954719"/>
                  <a:gd name="connsiteX4" fmla="*/ 8305800 w 8305800"/>
                  <a:gd name="connsiteY4" fmla="*/ 795596 h 954719"/>
                  <a:gd name="connsiteX5" fmla="*/ 8146677 w 8305800"/>
                  <a:gd name="connsiteY5" fmla="*/ 954719 h 954719"/>
                  <a:gd name="connsiteX6" fmla="*/ 159123 w 8305800"/>
                  <a:gd name="connsiteY6" fmla="*/ 954719 h 954719"/>
                  <a:gd name="connsiteX7" fmla="*/ 0 w 8305800"/>
                  <a:gd name="connsiteY7" fmla="*/ 795596 h 954719"/>
                  <a:gd name="connsiteX8" fmla="*/ 0 w 8305800"/>
                  <a:gd name="connsiteY8" fmla="*/ 159123 h 9547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954719">
                    <a:moveTo>
                      <a:pt x="0" y="159123"/>
                    </a:moveTo>
                    <a:cubicBezTo>
                      <a:pt x="0" y="71242"/>
                      <a:pt x="71242" y="0"/>
                      <a:pt x="159123" y="0"/>
                    </a:cubicBezTo>
                    <a:lnTo>
                      <a:pt x="8146677" y="0"/>
                    </a:lnTo>
                    <a:cubicBezTo>
                      <a:pt x="8234558" y="0"/>
                      <a:pt x="8305800" y="71242"/>
                      <a:pt x="8305800" y="159123"/>
                    </a:cubicBezTo>
                    <a:lnTo>
                      <a:pt x="8305800" y="795596"/>
                    </a:lnTo>
                    <a:cubicBezTo>
                      <a:pt x="8305800" y="883477"/>
                      <a:pt x="8234558" y="954719"/>
                      <a:pt x="8146677" y="954719"/>
                    </a:cubicBezTo>
                    <a:lnTo>
                      <a:pt x="159123" y="954719"/>
                    </a:lnTo>
                    <a:cubicBezTo>
                      <a:pt x="71242" y="954719"/>
                      <a:pt x="0" y="883477"/>
                      <a:pt x="0" y="795596"/>
                    </a:cubicBezTo>
                    <a:lnTo>
                      <a:pt x="0" y="159123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38046" tIns="138046" rIns="138046" bIns="138046" spcCol="1270" anchor="ctr"/>
              <a:lstStyle/>
              <a:p>
                <a:pPr defTabSz="10668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400" dirty="0"/>
                  <a:t>Campaign theme</a:t>
                </a:r>
              </a:p>
            </p:txBody>
          </p:sp>
          <p:sp>
            <p:nvSpPr>
              <p:cNvPr id="28" name="Freeform 8">
                <a:extLst>
                  <a:ext uri="{FF2B5EF4-FFF2-40B4-BE49-F238E27FC236}">
                    <a16:creationId xmlns:a16="http://schemas.microsoft.com/office/drawing/2014/main" id="{E96CA221-5586-46D5-A28A-15FA85CCC9A7}"/>
                  </a:ext>
                </a:extLst>
              </p:cNvPr>
              <p:cNvSpPr/>
              <p:nvPr/>
            </p:nvSpPr>
            <p:spPr>
              <a:xfrm>
                <a:off x="609600" y="3881285"/>
                <a:ext cx="8305800" cy="918654"/>
              </a:xfrm>
              <a:custGeom>
                <a:avLst/>
                <a:gdLst>
                  <a:gd name="connsiteX0" fmla="*/ 0 w 8305800"/>
                  <a:gd name="connsiteY0" fmla="*/ 0 h 919080"/>
                  <a:gd name="connsiteX1" fmla="*/ 8305800 w 8305800"/>
                  <a:gd name="connsiteY1" fmla="*/ 0 h 919080"/>
                  <a:gd name="connsiteX2" fmla="*/ 8305800 w 8305800"/>
                  <a:gd name="connsiteY2" fmla="*/ 919080 h 919080"/>
                  <a:gd name="connsiteX3" fmla="*/ 0 w 8305800"/>
                  <a:gd name="connsiteY3" fmla="*/ 919080 h 919080"/>
                  <a:gd name="connsiteX4" fmla="*/ 0 w 8305800"/>
                  <a:gd name="connsiteY4" fmla="*/ 0 h 91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91908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919080"/>
                    </a:lnTo>
                    <a:lnTo>
                      <a:pt x="0" y="91908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30480" rIns="170688" bIns="30480" spcCol="1270"/>
              <a:lstStyle/>
              <a:p>
                <a:pPr marL="171450" lvl="1" indent="-171450" defTabSz="84455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1900" dirty="0"/>
                  <a:t>Central message communicated in all the advertising and promotional activities</a:t>
                </a:r>
                <a:endParaRPr lang="en-IN" sz="1900" dirty="0"/>
              </a:p>
              <a:p>
                <a:pPr marL="171450" lvl="1" indent="-171450" defTabSz="84455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1900" dirty="0"/>
                  <a:t>Expressed through a slogan or tagline 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4834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22549" y="125694"/>
            <a:ext cx="44609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An Advertising Campaign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AD0DB2D-4DEC-35E1-A21D-65850805D6EF}"/>
              </a:ext>
            </a:extLst>
          </p:cNvPr>
          <p:cNvGrpSpPr/>
          <p:nvPr/>
        </p:nvGrpSpPr>
        <p:grpSpPr>
          <a:xfrm>
            <a:off x="1823720" y="1826055"/>
            <a:ext cx="7848600" cy="4191001"/>
            <a:chOff x="2209800" y="1342083"/>
            <a:chExt cx="7848600" cy="4191001"/>
          </a:xfrm>
        </p:grpSpPr>
        <p:grpSp>
          <p:nvGrpSpPr>
            <p:cNvPr id="36" name="Group 4">
              <a:extLst>
                <a:ext uri="{FF2B5EF4-FFF2-40B4-BE49-F238E27FC236}">
                  <a16:creationId xmlns:a16="http://schemas.microsoft.com/office/drawing/2014/main" id="{4E584827-400F-4724-9224-8EDE6B40C9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53000" y="1342083"/>
              <a:ext cx="2286000" cy="1219200"/>
              <a:chOff x="2160" y="672"/>
              <a:chExt cx="1440" cy="768"/>
            </a:xfrm>
          </p:grpSpPr>
          <p:sp>
            <p:nvSpPr>
              <p:cNvPr id="37" name="Rectangle 5">
                <a:extLst>
                  <a:ext uri="{FF2B5EF4-FFF2-40B4-BE49-F238E27FC236}">
                    <a16:creationId xmlns:a16="http://schemas.microsoft.com/office/drawing/2014/main" id="{69F61C6F-0C2A-48FF-91F5-D108E533E9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" y="672"/>
                <a:ext cx="1440" cy="576"/>
              </a:xfrm>
              <a:prstGeom prst="rect">
                <a:avLst/>
              </a:prstGeom>
              <a:solidFill>
                <a:srgbClr val="FBFDB9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000">
                    <a:latin typeface="Verdana" panose="020B0604030504040204" pitchFamily="34" charset="0"/>
                  </a:rPr>
                  <a:t>Integrated</a:t>
                </a:r>
              </a:p>
            </p:txBody>
          </p:sp>
          <p:cxnSp>
            <p:nvCxnSpPr>
              <p:cNvPr id="38" name="AutoShape 6">
                <a:extLst>
                  <a:ext uri="{FF2B5EF4-FFF2-40B4-BE49-F238E27FC236}">
                    <a16:creationId xmlns:a16="http://schemas.microsoft.com/office/drawing/2014/main" id="{CD931A7B-27D1-427E-9BE2-CC643DCF56CF}"/>
                  </a:ext>
                </a:extLst>
              </p:cNvPr>
              <p:cNvCxnSpPr>
                <a:cxnSpLocks noChangeShapeType="1"/>
                <a:stCxn id="37" idx="2"/>
                <a:endCxn id="51" idx="0"/>
              </p:cNvCxnSpPr>
              <p:nvPr/>
            </p:nvCxnSpPr>
            <p:spPr bwMode="auto">
              <a:xfrm>
                <a:off x="2880" y="1248"/>
                <a:ext cx="0" cy="192"/>
              </a:xfrm>
              <a:prstGeom prst="straightConnector1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39" name="Group 7">
              <a:extLst>
                <a:ext uri="{FF2B5EF4-FFF2-40B4-BE49-F238E27FC236}">
                  <a16:creationId xmlns:a16="http://schemas.microsoft.com/office/drawing/2014/main" id="{8B6FDDF1-A177-4E25-8EC6-D2277EAC03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2256483"/>
              <a:ext cx="2438757" cy="914400"/>
              <a:chOff x="288" y="1248"/>
              <a:chExt cx="1681" cy="576"/>
            </a:xfrm>
          </p:grpSpPr>
          <p:sp>
            <p:nvSpPr>
              <p:cNvPr id="40" name="Rectangle 8">
                <a:extLst>
                  <a:ext uri="{FF2B5EF4-FFF2-40B4-BE49-F238E27FC236}">
                    <a16:creationId xmlns:a16="http://schemas.microsoft.com/office/drawing/2014/main" id="{02E1062B-CB7B-4DD4-870A-4B5B9B6DC7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" y="1248"/>
                <a:ext cx="1440" cy="576"/>
              </a:xfrm>
              <a:prstGeom prst="rect">
                <a:avLst/>
              </a:prstGeom>
              <a:solidFill>
                <a:srgbClr val="FBFDB9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000" dirty="0">
                    <a:latin typeface="Verdana" panose="020B0604030504040204" pitchFamily="34" charset="0"/>
                  </a:rPr>
                  <a:t>Interrelated</a:t>
                </a:r>
              </a:p>
            </p:txBody>
          </p:sp>
          <p:cxnSp>
            <p:nvCxnSpPr>
              <p:cNvPr id="41" name="AutoShape 9">
                <a:extLst>
                  <a:ext uri="{FF2B5EF4-FFF2-40B4-BE49-F238E27FC236}">
                    <a16:creationId xmlns:a16="http://schemas.microsoft.com/office/drawing/2014/main" id="{7BFE9E4A-B029-4E71-AFB8-F09667372D1D}"/>
                  </a:ext>
                </a:extLst>
              </p:cNvPr>
              <p:cNvCxnSpPr>
                <a:cxnSpLocks noChangeShapeType="1"/>
                <a:stCxn id="40" idx="3"/>
                <a:endCxn id="51" idx="1"/>
              </p:cNvCxnSpPr>
              <p:nvPr/>
            </p:nvCxnSpPr>
            <p:spPr bwMode="auto">
              <a:xfrm>
                <a:off x="1728" y="1536"/>
                <a:ext cx="241" cy="264"/>
              </a:xfrm>
              <a:prstGeom prst="straightConnector1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42" name="Group 10">
              <a:extLst>
                <a:ext uri="{FF2B5EF4-FFF2-40B4-BE49-F238E27FC236}">
                  <a16:creationId xmlns:a16="http://schemas.microsoft.com/office/drawing/2014/main" id="{FB2DA65F-EB30-49D6-A70A-2D0F7878AF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43800" y="2332683"/>
              <a:ext cx="2514600" cy="914400"/>
              <a:chOff x="3792" y="1296"/>
              <a:chExt cx="1584" cy="576"/>
            </a:xfrm>
          </p:grpSpPr>
          <p:sp>
            <p:nvSpPr>
              <p:cNvPr id="43" name="Rectangle 11">
                <a:extLst>
                  <a:ext uri="{FF2B5EF4-FFF2-40B4-BE49-F238E27FC236}">
                    <a16:creationId xmlns:a16="http://schemas.microsoft.com/office/drawing/2014/main" id="{FCB68F41-E703-49FC-96FF-090CB68C74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24" y="1296"/>
                <a:ext cx="1352" cy="576"/>
              </a:xfrm>
              <a:prstGeom prst="rect">
                <a:avLst/>
              </a:prstGeom>
              <a:solidFill>
                <a:srgbClr val="FBFDB9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000">
                    <a:latin typeface="Verdana" panose="020B0604030504040204" pitchFamily="34" charset="0"/>
                  </a:rPr>
                  <a:t>Coordinated</a:t>
                </a:r>
              </a:p>
            </p:txBody>
          </p:sp>
          <p:cxnSp>
            <p:nvCxnSpPr>
              <p:cNvPr id="44" name="AutoShape 12">
                <a:extLst>
                  <a:ext uri="{FF2B5EF4-FFF2-40B4-BE49-F238E27FC236}">
                    <a16:creationId xmlns:a16="http://schemas.microsoft.com/office/drawing/2014/main" id="{1489BEE8-88EC-410C-A003-93B20A658017}"/>
                  </a:ext>
                </a:extLst>
              </p:cNvPr>
              <p:cNvCxnSpPr>
                <a:cxnSpLocks noChangeShapeType="1"/>
                <a:stCxn id="51" idx="3"/>
                <a:endCxn id="43" idx="1"/>
              </p:cNvCxnSpPr>
              <p:nvPr/>
            </p:nvCxnSpPr>
            <p:spPr bwMode="auto">
              <a:xfrm flipV="1">
                <a:off x="3792" y="1584"/>
                <a:ext cx="232" cy="216"/>
              </a:xfrm>
              <a:prstGeom prst="straightConnector1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45" name="Group 13">
              <a:extLst>
                <a:ext uri="{FF2B5EF4-FFF2-40B4-BE49-F238E27FC236}">
                  <a16:creationId xmlns:a16="http://schemas.microsoft.com/office/drawing/2014/main" id="{528759C5-BE2A-43CA-A391-3CAF4E8845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1" y="4618683"/>
              <a:ext cx="2438181" cy="914400"/>
              <a:chOff x="288" y="3504"/>
              <a:chExt cx="1677" cy="576"/>
            </a:xfrm>
          </p:grpSpPr>
          <p:sp>
            <p:nvSpPr>
              <p:cNvPr id="46" name="Rectangle 14">
                <a:extLst>
                  <a:ext uri="{FF2B5EF4-FFF2-40B4-BE49-F238E27FC236}">
                    <a16:creationId xmlns:a16="http://schemas.microsoft.com/office/drawing/2014/main" id="{7E869693-E8F1-4FF8-BF6E-83E1AA3C7D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" y="3504"/>
                <a:ext cx="1440" cy="576"/>
              </a:xfrm>
              <a:prstGeom prst="rect">
                <a:avLst/>
              </a:prstGeom>
              <a:solidFill>
                <a:srgbClr val="FBFDB9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000">
                    <a:latin typeface="Verdana" panose="020B0604030504040204" pitchFamily="34" charset="0"/>
                  </a:rPr>
                  <a:t>In Different Media</a:t>
                </a:r>
              </a:p>
            </p:txBody>
          </p:sp>
          <p:cxnSp>
            <p:nvCxnSpPr>
              <p:cNvPr id="47" name="AutoShape 15">
                <a:extLst>
                  <a:ext uri="{FF2B5EF4-FFF2-40B4-BE49-F238E27FC236}">
                    <a16:creationId xmlns:a16="http://schemas.microsoft.com/office/drawing/2014/main" id="{0E5BA4D8-CF23-40AC-9D83-2DED02602CF5}"/>
                  </a:ext>
                </a:extLst>
              </p:cNvPr>
              <p:cNvCxnSpPr>
                <a:cxnSpLocks noChangeShapeType="1"/>
                <a:stCxn id="53" idx="1"/>
                <a:endCxn id="46" idx="3"/>
              </p:cNvCxnSpPr>
              <p:nvPr/>
            </p:nvCxnSpPr>
            <p:spPr bwMode="auto">
              <a:xfrm flipH="1">
                <a:off x="1728" y="3715"/>
                <a:ext cx="237" cy="77"/>
              </a:xfrm>
              <a:prstGeom prst="straightConnector1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48" name="Group 16">
              <a:extLst>
                <a:ext uri="{FF2B5EF4-FFF2-40B4-BE49-F238E27FC236}">
                  <a16:creationId xmlns:a16="http://schemas.microsoft.com/office/drawing/2014/main" id="{4A362E99-26D4-48A6-9B5A-BD7C31E086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43800" y="4618683"/>
              <a:ext cx="2514600" cy="914400"/>
              <a:chOff x="3792" y="2736"/>
              <a:chExt cx="1584" cy="576"/>
            </a:xfrm>
          </p:grpSpPr>
          <p:sp>
            <p:nvSpPr>
              <p:cNvPr id="49" name="Rectangle 17">
                <a:extLst>
                  <a:ext uri="{FF2B5EF4-FFF2-40B4-BE49-F238E27FC236}">
                    <a16:creationId xmlns:a16="http://schemas.microsoft.com/office/drawing/2014/main" id="{4BD4C53C-B5BF-4AC8-B490-C5BED989C7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64" y="2736"/>
                <a:ext cx="1312" cy="576"/>
              </a:xfrm>
              <a:prstGeom prst="rect">
                <a:avLst/>
              </a:prstGeom>
              <a:solidFill>
                <a:srgbClr val="FBFDB9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000">
                    <a:latin typeface="Verdana" panose="020B0604030504040204" pitchFamily="34" charset="0"/>
                  </a:rPr>
                  <a:t>Over a Time Period</a:t>
                </a:r>
              </a:p>
            </p:txBody>
          </p:sp>
          <p:cxnSp>
            <p:nvCxnSpPr>
              <p:cNvPr id="50" name="AutoShape 18">
                <a:extLst>
                  <a:ext uri="{FF2B5EF4-FFF2-40B4-BE49-F238E27FC236}">
                    <a16:creationId xmlns:a16="http://schemas.microsoft.com/office/drawing/2014/main" id="{BA5F6C7C-6E52-4C56-8789-F3A35671B1E9}"/>
                  </a:ext>
                </a:extLst>
              </p:cNvPr>
              <p:cNvCxnSpPr>
                <a:cxnSpLocks noChangeShapeType="1"/>
                <a:stCxn id="53" idx="3"/>
                <a:endCxn id="49" idx="1"/>
              </p:cNvCxnSpPr>
              <p:nvPr/>
            </p:nvCxnSpPr>
            <p:spPr bwMode="auto">
              <a:xfrm>
                <a:off x="3792" y="2947"/>
                <a:ext cx="272" cy="77"/>
              </a:xfrm>
              <a:prstGeom prst="straightConnector1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51" name="Rectangle 19">
              <a:extLst>
                <a:ext uri="{FF2B5EF4-FFF2-40B4-BE49-F238E27FC236}">
                  <a16:creationId xmlns:a16="http://schemas.microsoft.com/office/drawing/2014/main" id="{5D660961-E4FE-45B9-BBD7-BA33D204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8200" y="2561283"/>
              <a:ext cx="2895600" cy="1143000"/>
            </a:xfrm>
            <a:prstGeom prst="rect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ABC7FF"/>
                </a:gs>
              </a:gsLst>
              <a:path path="shape">
                <a:fillToRect l="50000" t="50000" r="50000" b="50000"/>
              </a:path>
            </a:gra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Verdana" panose="020B0604030504040204" pitchFamily="34" charset="0"/>
                </a:rPr>
                <a:t>Marketing Communication Activities</a:t>
              </a:r>
            </a:p>
          </p:txBody>
        </p:sp>
        <p:grpSp>
          <p:nvGrpSpPr>
            <p:cNvPr id="52" name="Group 24">
              <a:extLst>
                <a:ext uri="{FF2B5EF4-FFF2-40B4-BE49-F238E27FC236}">
                  <a16:creationId xmlns:a16="http://schemas.microsoft.com/office/drawing/2014/main" id="{211BA0A2-A209-40D8-B8C3-433D637EF3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48200" y="3751909"/>
              <a:ext cx="2895600" cy="1781175"/>
              <a:chOff x="1968" y="2400"/>
              <a:chExt cx="1824" cy="1122"/>
            </a:xfrm>
          </p:grpSpPr>
          <p:sp>
            <p:nvSpPr>
              <p:cNvPr id="53" name="Rectangle 21">
                <a:extLst>
                  <a:ext uri="{FF2B5EF4-FFF2-40B4-BE49-F238E27FC236}">
                    <a16:creationId xmlns:a16="http://schemas.microsoft.com/office/drawing/2014/main" id="{39BDDEF2-C20F-4CC0-A08F-DC337240FD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68" y="2792"/>
                <a:ext cx="1824" cy="730"/>
              </a:xfrm>
              <a:prstGeom prst="rect">
                <a:avLst/>
              </a:prstGeom>
              <a:gradFill rotWithShape="1">
                <a:gsLst>
                  <a:gs pos="0">
                    <a:srgbClr val="EAEAEA"/>
                  </a:gs>
                  <a:gs pos="100000">
                    <a:srgbClr val="ABC7FF"/>
                  </a:gs>
                </a:gsLst>
                <a:path path="shape">
                  <a:fillToRect l="50000" t="50000" r="50000" b="50000"/>
                </a:path>
              </a:gra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0" rIns="0" bIns="0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000" b="1">
                    <a:latin typeface="Verdana" panose="020B0604030504040204" pitchFamily="34" charset="0"/>
                  </a:rPr>
                  <a:t>Centered on a Theme or Idea</a:t>
                </a:r>
              </a:p>
            </p:txBody>
          </p:sp>
          <p:sp>
            <p:nvSpPr>
              <p:cNvPr id="54" name="AutoShape 23">
                <a:extLst>
                  <a:ext uri="{FF2B5EF4-FFF2-40B4-BE49-F238E27FC236}">
                    <a16:creationId xmlns:a16="http://schemas.microsoft.com/office/drawing/2014/main" id="{F0AC57B3-F4D3-486F-98C3-2CA10ECE2F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92" y="2400"/>
                <a:ext cx="480" cy="288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en-US" altLang="en-US" sz="2200">
                  <a:latin typeface="Verdana" panose="020B060403050404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004675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326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Advertising Campaign Themes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4CB83CF-55CA-9B97-2D46-1BF4D6EE72A3}"/>
              </a:ext>
            </a:extLst>
          </p:cNvPr>
          <p:cNvGrpSpPr/>
          <p:nvPr/>
        </p:nvGrpSpPr>
        <p:grpSpPr>
          <a:xfrm>
            <a:off x="1799518" y="1866567"/>
            <a:ext cx="8153400" cy="4343400"/>
            <a:chOff x="2033198" y="1500807"/>
            <a:chExt cx="8153400" cy="4343400"/>
          </a:xfrm>
        </p:grpSpPr>
        <p:grpSp>
          <p:nvGrpSpPr>
            <p:cNvPr id="28" name="Group 2">
              <a:extLst>
                <a:ext uri="{FF2B5EF4-FFF2-40B4-BE49-F238E27FC236}">
                  <a16:creationId xmlns:a16="http://schemas.microsoft.com/office/drawing/2014/main" id="{F0A3E5F9-F1D5-4809-9F44-438E73607D3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77998" y="2720007"/>
              <a:ext cx="2451100" cy="3124200"/>
              <a:chOff x="2128" y="1680"/>
              <a:chExt cx="1544" cy="1968"/>
            </a:xfrm>
          </p:grpSpPr>
          <p:grpSp>
            <p:nvGrpSpPr>
              <p:cNvPr id="30" name="Group 3">
                <a:extLst>
                  <a:ext uri="{FF2B5EF4-FFF2-40B4-BE49-F238E27FC236}">
                    <a16:creationId xmlns:a16="http://schemas.microsoft.com/office/drawing/2014/main" id="{B37748E9-B8F6-4FBC-9206-810337732D6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136" y="2488"/>
                <a:ext cx="1536" cy="1160"/>
                <a:chOff x="1536" y="2112"/>
                <a:chExt cx="1152" cy="1920"/>
              </a:xfrm>
            </p:grpSpPr>
            <p:sp>
              <p:nvSpPr>
                <p:cNvPr id="33" name="Rectangle 4">
                  <a:extLst>
                    <a:ext uri="{FF2B5EF4-FFF2-40B4-BE49-F238E27FC236}">
                      <a16:creationId xmlns:a16="http://schemas.microsoft.com/office/drawing/2014/main" id="{2416B36A-B941-4F20-B750-EA0EF9967F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1152" cy="1728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274320"/>
                <a:lstStyle>
                  <a:lvl1pPr marL="177800" indent="-1778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2200">
                      <a:latin typeface="Verdana" panose="020B0604030504040204" pitchFamily="34" charset="0"/>
                    </a:rPr>
                    <a:t>“	We Must Protect This House. I will.”</a:t>
                  </a:r>
                </a:p>
              </p:txBody>
            </p:sp>
            <p:sp>
              <p:nvSpPr>
                <p:cNvPr id="34" name="Line 5">
                  <a:extLst>
                    <a:ext uri="{FF2B5EF4-FFF2-40B4-BE49-F238E27FC236}">
                      <a16:creationId xmlns:a16="http://schemas.microsoft.com/office/drawing/2014/main" id="{5A6D8632-01F3-4AF1-8AD4-ED08E3B86B6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112" y="2112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lIns="182880" tIns="274320" anchor="ctr"/>
                <a:lstStyle/>
                <a:p>
                  <a:endParaRPr lang="en-US"/>
                </a:p>
              </p:txBody>
            </p:sp>
          </p:grpSp>
          <p:sp>
            <p:nvSpPr>
              <p:cNvPr id="31" name="Rectangle 6">
                <a:extLst>
                  <a:ext uri="{FF2B5EF4-FFF2-40B4-BE49-F238E27FC236}">
                    <a16:creationId xmlns:a16="http://schemas.microsoft.com/office/drawing/2014/main" id="{09634B0B-40CC-4D20-9F7A-9A3B44F6FA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28" y="1872"/>
                <a:ext cx="1536" cy="576"/>
              </a:xfrm>
              <a:prstGeom prst="rect">
                <a:avLst/>
              </a:prstGeom>
              <a:solidFill>
                <a:srgbClr val="FF9933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200">
                    <a:latin typeface="Verdana" panose="020B0604030504040204" pitchFamily="34" charset="0"/>
                  </a:rPr>
                  <a:t>BMW</a:t>
                </a:r>
              </a:p>
            </p:txBody>
          </p:sp>
          <p:sp>
            <p:nvSpPr>
              <p:cNvPr id="32" name="Line 7">
                <a:extLst>
                  <a:ext uri="{FF2B5EF4-FFF2-40B4-BE49-F238E27FC236}">
                    <a16:creationId xmlns:a16="http://schemas.microsoft.com/office/drawing/2014/main" id="{31894792-B236-4898-AD78-2842EBA90A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04" y="1680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" name="Group 8">
              <a:extLst>
                <a:ext uri="{FF2B5EF4-FFF2-40B4-BE49-F238E27FC236}">
                  <a16:creationId xmlns:a16="http://schemas.microsoft.com/office/drawing/2014/main" id="{BBBC1792-71F8-4559-ADC5-E7A21DC8F2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33198" y="2262807"/>
              <a:ext cx="2438400" cy="3581400"/>
              <a:chOff x="336" y="1392"/>
              <a:chExt cx="1536" cy="2256"/>
            </a:xfrm>
          </p:grpSpPr>
          <p:grpSp>
            <p:nvGrpSpPr>
              <p:cNvPr id="55" name="Group 9">
                <a:extLst>
                  <a:ext uri="{FF2B5EF4-FFF2-40B4-BE49-F238E27FC236}">
                    <a16:creationId xmlns:a16="http://schemas.microsoft.com/office/drawing/2014/main" id="{77B5507E-6537-4A1B-BB42-6ECB526A69A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6" y="2488"/>
                <a:ext cx="1536" cy="1160"/>
                <a:chOff x="336" y="2488"/>
                <a:chExt cx="1536" cy="1160"/>
              </a:xfrm>
            </p:grpSpPr>
            <p:sp>
              <p:nvSpPr>
                <p:cNvPr id="58" name="Rectangle 10">
                  <a:extLst>
                    <a:ext uri="{FF2B5EF4-FFF2-40B4-BE49-F238E27FC236}">
                      <a16:creationId xmlns:a16="http://schemas.microsoft.com/office/drawing/2014/main" id="{8A9604A8-EF04-4555-AA3C-05690B4E4D5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6" y="2604"/>
                  <a:ext cx="1536" cy="1044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274320" rIns="182880"/>
                <a:lstStyle>
                  <a:lvl1pPr marL="177800" indent="-1778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2200">
                      <a:latin typeface="Verdana" panose="020B0604030504040204" pitchFamily="34" charset="0"/>
                    </a:rPr>
                    <a:t>“	Just Do It”</a:t>
                  </a:r>
                </a:p>
              </p:txBody>
            </p:sp>
            <p:sp>
              <p:nvSpPr>
                <p:cNvPr id="59" name="Line 11">
                  <a:extLst>
                    <a:ext uri="{FF2B5EF4-FFF2-40B4-BE49-F238E27FC236}">
                      <a16:creationId xmlns:a16="http://schemas.microsoft.com/office/drawing/2014/main" id="{0570CF3D-6638-487A-A38D-DDF77BF1D3B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104" y="2488"/>
                  <a:ext cx="0" cy="11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lIns="182880" tIns="274320" anchor="ctr"/>
                <a:lstStyle/>
                <a:p>
                  <a:endParaRPr lang="en-US"/>
                </a:p>
              </p:txBody>
            </p:sp>
          </p:grpSp>
          <p:sp>
            <p:nvSpPr>
              <p:cNvPr id="56" name="Rectangle 12">
                <a:extLst>
                  <a:ext uri="{FF2B5EF4-FFF2-40B4-BE49-F238E27FC236}">
                    <a16:creationId xmlns:a16="http://schemas.microsoft.com/office/drawing/2014/main" id="{6EB2C715-33B8-48EF-A137-DB3AC28F30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" y="1872"/>
                <a:ext cx="1536" cy="576"/>
              </a:xfrm>
              <a:prstGeom prst="rect">
                <a:avLst/>
              </a:prstGeom>
              <a:solidFill>
                <a:srgbClr val="FF9933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200">
                    <a:latin typeface="Verdana" panose="020B0604030504040204" pitchFamily="34" charset="0"/>
                  </a:rPr>
                  <a:t>Miller</a:t>
                </a:r>
              </a:p>
              <a:p>
                <a:pPr algn="ctr" eaLnBrk="1" hangingPunct="1"/>
                <a:r>
                  <a:rPr lang="en-US" altLang="en-US" sz="2200">
                    <a:latin typeface="Verdana" panose="020B0604030504040204" pitchFamily="34" charset="0"/>
                  </a:rPr>
                  <a:t>Lite</a:t>
                </a:r>
              </a:p>
            </p:txBody>
          </p:sp>
          <p:sp>
            <p:nvSpPr>
              <p:cNvPr id="57" name="Line 13">
                <a:extLst>
                  <a:ext uri="{FF2B5EF4-FFF2-40B4-BE49-F238E27FC236}">
                    <a16:creationId xmlns:a16="http://schemas.microsoft.com/office/drawing/2014/main" id="{3203CC60-379B-457A-9D28-E4CD72520B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4" y="1392"/>
                <a:ext cx="0" cy="48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0" name="Group 14">
              <a:extLst>
                <a:ext uri="{FF2B5EF4-FFF2-40B4-BE49-F238E27FC236}">
                  <a16:creationId xmlns:a16="http://schemas.microsoft.com/office/drawing/2014/main" id="{E5A2282F-5B02-4CF5-8A3F-5767BADBA7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48198" y="2262807"/>
              <a:ext cx="2438400" cy="3581400"/>
              <a:chOff x="3936" y="1392"/>
              <a:chExt cx="1536" cy="2256"/>
            </a:xfrm>
          </p:grpSpPr>
          <p:grpSp>
            <p:nvGrpSpPr>
              <p:cNvPr id="61" name="Group 15">
                <a:extLst>
                  <a:ext uri="{FF2B5EF4-FFF2-40B4-BE49-F238E27FC236}">
                    <a16:creationId xmlns:a16="http://schemas.microsoft.com/office/drawing/2014/main" id="{1E50C5AD-BA9A-4B04-98F0-CDB19CEA335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936" y="2488"/>
                <a:ext cx="1536" cy="1160"/>
                <a:chOff x="4416" y="2112"/>
                <a:chExt cx="1152" cy="1920"/>
              </a:xfrm>
            </p:grpSpPr>
            <p:sp>
              <p:nvSpPr>
                <p:cNvPr id="64" name="Rectangle 16">
                  <a:extLst>
                    <a:ext uri="{FF2B5EF4-FFF2-40B4-BE49-F238E27FC236}">
                      <a16:creationId xmlns:a16="http://schemas.microsoft.com/office/drawing/2014/main" id="{EA5E3CB3-E96A-432E-B962-0A4D5B7DC71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16" y="2304"/>
                  <a:ext cx="1152" cy="1728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274320" rIns="182880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2200">
                      <a:latin typeface="Verdana" panose="020B0604030504040204" pitchFamily="34" charset="0"/>
                    </a:rPr>
                    <a:t>“</a:t>
                  </a:r>
                  <a:r>
                    <a:rPr lang="en-US" altLang="en-US" sz="2000">
                      <a:latin typeface="Verdana" panose="020B0604030504040204" pitchFamily="34" charset="0"/>
                    </a:rPr>
                    <a:t>Red Bull Gives      You Wings</a:t>
                  </a:r>
                  <a:r>
                    <a:rPr lang="en-US" altLang="en-US" sz="2200">
                      <a:latin typeface="Verdana" panose="020B0604030504040204" pitchFamily="34" charset="0"/>
                    </a:rPr>
                    <a:t>”</a:t>
                  </a:r>
                </a:p>
              </p:txBody>
            </p:sp>
            <p:sp>
              <p:nvSpPr>
                <p:cNvPr id="65" name="Line 17">
                  <a:extLst>
                    <a:ext uri="{FF2B5EF4-FFF2-40B4-BE49-F238E27FC236}">
                      <a16:creationId xmlns:a16="http://schemas.microsoft.com/office/drawing/2014/main" id="{DAEF13DD-7568-4209-BF4A-8E82D4F8D3E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4992" y="2112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lIns="182880" tIns="274320" anchor="ctr"/>
                <a:lstStyle/>
                <a:p>
                  <a:endParaRPr lang="en-US"/>
                </a:p>
              </p:txBody>
            </p:sp>
          </p:grpSp>
          <p:sp>
            <p:nvSpPr>
              <p:cNvPr id="62" name="Rectangle 18">
                <a:extLst>
                  <a:ext uri="{FF2B5EF4-FFF2-40B4-BE49-F238E27FC236}">
                    <a16:creationId xmlns:a16="http://schemas.microsoft.com/office/drawing/2014/main" id="{674A1BBD-DC3A-48F6-912D-B8AB8C2900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36" y="1872"/>
                <a:ext cx="1536" cy="576"/>
              </a:xfrm>
              <a:prstGeom prst="rect">
                <a:avLst/>
              </a:prstGeom>
              <a:solidFill>
                <a:srgbClr val="FF9933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200">
                    <a:latin typeface="Verdana" panose="020B0604030504040204" pitchFamily="34" charset="0"/>
                  </a:rPr>
                  <a:t>Red Bull</a:t>
                </a:r>
              </a:p>
            </p:txBody>
          </p:sp>
          <p:sp>
            <p:nvSpPr>
              <p:cNvPr id="63" name="Line 19">
                <a:extLst>
                  <a:ext uri="{FF2B5EF4-FFF2-40B4-BE49-F238E27FC236}">
                    <a16:creationId xmlns:a16="http://schemas.microsoft.com/office/drawing/2014/main" id="{287AC1FE-9A82-4992-A3C9-447B104A09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52" y="1392"/>
                <a:ext cx="0" cy="48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7" name="Rectangle 21">
              <a:extLst>
                <a:ext uri="{FF2B5EF4-FFF2-40B4-BE49-F238E27FC236}">
                  <a16:creationId xmlns:a16="http://schemas.microsoft.com/office/drawing/2014/main" id="{417B809E-FE3E-420A-B6B5-07F7FE7668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33198" y="3024807"/>
              <a:ext cx="2438400" cy="914400"/>
            </a:xfrm>
            <a:prstGeom prst="rect">
              <a:avLst/>
            </a:prstGeom>
            <a:solidFill>
              <a:srgbClr val="FFDEBD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200">
                  <a:latin typeface="Verdana" panose="020B0604030504040204" pitchFamily="34" charset="0"/>
                </a:rPr>
                <a:t>Nike </a:t>
              </a:r>
            </a:p>
          </p:txBody>
        </p:sp>
        <p:sp>
          <p:nvSpPr>
            <p:cNvPr id="68" name="Rectangle 27">
              <a:extLst>
                <a:ext uri="{FF2B5EF4-FFF2-40B4-BE49-F238E27FC236}">
                  <a16:creationId xmlns:a16="http://schemas.microsoft.com/office/drawing/2014/main" id="{24DD8C18-B61B-49F2-9CBD-94B2953886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6598" y="1500807"/>
              <a:ext cx="7010400" cy="1219200"/>
            </a:xfrm>
            <a:prstGeom prst="rect">
              <a:avLst/>
            </a:prstGeom>
            <a:gradFill rotWithShape="1">
              <a:gsLst>
                <a:gs pos="0">
                  <a:srgbClr val="568DB3"/>
                </a:gs>
                <a:gs pos="50000">
                  <a:srgbClr val="64A4D0"/>
                </a:gs>
                <a:gs pos="100000">
                  <a:srgbClr val="568DB3"/>
                </a:gs>
              </a:gsLst>
              <a:lin ang="5400000" scaled="1"/>
            </a:gra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200" b="1">
                  <a:latin typeface="Verdana" panose="020B0604030504040204" pitchFamily="34" charset="0"/>
                </a:rPr>
                <a:t>The central message that will be communicated </a:t>
              </a:r>
              <a:br>
                <a:rPr lang="en-US" altLang="en-US" sz="2200" b="1">
                  <a:latin typeface="Verdana" panose="020B0604030504040204" pitchFamily="34" charset="0"/>
                </a:rPr>
              </a:br>
              <a:r>
                <a:rPr lang="en-US" altLang="en-US" sz="2200" b="1">
                  <a:latin typeface="Verdana" panose="020B0604030504040204" pitchFamily="34" charset="0"/>
                </a:rPr>
                <a:t>in all of the various IMC activities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25780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2168" y="177113"/>
            <a:ext cx="49614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Criteria for Effective Slogans</a:t>
            </a:r>
          </a:p>
        </p:txBody>
      </p:sp>
      <p:pic>
        <p:nvPicPr>
          <p:cNvPr id="28" name="Picture 2" descr="C:\Users\gbelch\Pictures\slogans.jpg">
            <a:extLst>
              <a:ext uri="{FF2B5EF4-FFF2-40B4-BE49-F238E27FC236}">
                <a16:creationId xmlns:a16="http://schemas.microsoft.com/office/drawing/2014/main" id="{EA6271DC-9ECE-464C-A0FB-CDB414883A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1" t="3968" r="5029"/>
          <a:stretch/>
        </p:blipFill>
        <p:spPr bwMode="auto">
          <a:xfrm>
            <a:off x="2682168" y="1307331"/>
            <a:ext cx="6690995" cy="55506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9764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29158" y="161110"/>
            <a:ext cx="38547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Creative Brief Outline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C5F7365B-7470-4A72-A44D-5C8C0701B0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45" y="2483186"/>
            <a:ext cx="10145581" cy="2972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25904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217" y="239512"/>
            <a:ext cx="87776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Model of Marketing Information Flow from the Marketing Manager to the Creative Staff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C55747-668A-4B9C-8A25-1CFFF01B7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941" y="1503591"/>
            <a:ext cx="8777677" cy="502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762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25982" y="200346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Developing the Major Selling Idea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0BA7723-1895-498D-9153-AB24AFB54CD1}"/>
              </a:ext>
            </a:extLst>
          </p:cNvPr>
          <p:cNvGrpSpPr>
            <a:grpSpLocks/>
          </p:cNvGrpSpPr>
          <p:nvPr/>
        </p:nvGrpSpPr>
        <p:grpSpPr bwMode="auto">
          <a:xfrm>
            <a:off x="1749425" y="1714458"/>
            <a:ext cx="8077200" cy="4700588"/>
            <a:chOff x="685798" y="1600200"/>
            <a:chExt cx="8077201" cy="4701059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6E6F498-3594-4833-A3B2-9A1C628F6B95}"/>
                </a:ext>
              </a:extLst>
            </p:cNvPr>
            <p:cNvSpPr/>
            <p:nvPr/>
          </p:nvSpPr>
          <p:spPr>
            <a:xfrm>
              <a:off x="685798" y="1600200"/>
              <a:ext cx="4038601" cy="2351324"/>
            </a:xfrm>
            <a:custGeom>
              <a:avLst/>
              <a:gdLst>
                <a:gd name="connsiteX0" fmla="*/ 0 w 2350529"/>
                <a:gd name="connsiteY0" fmla="*/ 0 h 4038600"/>
                <a:gd name="connsiteX1" fmla="*/ 1958766 w 2350529"/>
                <a:gd name="connsiteY1" fmla="*/ 0 h 4038600"/>
                <a:gd name="connsiteX2" fmla="*/ 2350529 w 2350529"/>
                <a:gd name="connsiteY2" fmla="*/ 391763 h 4038600"/>
                <a:gd name="connsiteX3" fmla="*/ 2350529 w 2350529"/>
                <a:gd name="connsiteY3" fmla="*/ 4038600 h 4038600"/>
                <a:gd name="connsiteX4" fmla="*/ 0 w 2350529"/>
                <a:gd name="connsiteY4" fmla="*/ 4038600 h 4038600"/>
                <a:gd name="connsiteX5" fmla="*/ 0 w 2350529"/>
                <a:gd name="connsiteY5" fmla="*/ 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50529" h="4038600">
                  <a:moveTo>
                    <a:pt x="0" y="4038599"/>
                  </a:moveTo>
                  <a:lnTo>
                    <a:pt x="0" y="673115"/>
                  </a:lnTo>
                  <a:cubicBezTo>
                    <a:pt x="0" y="301364"/>
                    <a:pt x="102085" y="1"/>
                    <a:pt x="228012" y="1"/>
                  </a:cubicBezTo>
                  <a:lnTo>
                    <a:pt x="2350529" y="1"/>
                  </a:lnTo>
                  <a:lnTo>
                    <a:pt x="2350529" y="4038599"/>
                  </a:lnTo>
                  <a:lnTo>
                    <a:pt x="0" y="4038599"/>
                  </a:lnTo>
                  <a:close/>
                </a:path>
              </a:pathLst>
            </a:custGeom>
            <a:ln>
              <a:solidFill>
                <a:srgbClr val="669BBC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34696" tIns="234695" rIns="234696" bIns="822329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Using a unique selling proposition</a:t>
              </a:r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FF9F669C-C3F7-4722-89F6-90986EA85A3C}"/>
                </a:ext>
              </a:extLst>
            </p:cNvPr>
            <p:cNvSpPr/>
            <p:nvPr/>
          </p:nvSpPr>
          <p:spPr>
            <a:xfrm>
              <a:off x="4724399" y="1600200"/>
              <a:ext cx="4038601" cy="2349735"/>
            </a:xfrm>
            <a:custGeom>
              <a:avLst/>
              <a:gdLst>
                <a:gd name="connsiteX0" fmla="*/ 0 w 4038600"/>
                <a:gd name="connsiteY0" fmla="*/ 0 h 2350529"/>
                <a:gd name="connsiteX1" fmla="*/ 3646837 w 4038600"/>
                <a:gd name="connsiteY1" fmla="*/ 0 h 2350529"/>
                <a:gd name="connsiteX2" fmla="*/ 4038600 w 4038600"/>
                <a:gd name="connsiteY2" fmla="*/ 391763 h 2350529"/>
                <a:gd name="connsiteX3" fmla="*/ 4038600 w 4038600"/>
                <a:gd name="connsiteY3" fmla="*/ 2350529 h 2350529"/>
                <a:gd name="connsiteX4" fmla="*/ 0 w 4038600"/>
                <a:gd name="connsiteY4" fmla="*/ 2350529 h 2350529"/>
                <a:gd name="connsiteX5" fmla="*/ 0 w 4038600"/>
                <a:gd name="connsiteY5" fmla="*/ 0 h 2350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38600" h="2350529">
                  <a:moveTo>
                    <a:pt x="0" y="0"/>
                  </a:moveTo>
                  <a:lnTo>
                    <a:pt x="3646837" y="0"/>
                  </a:lnTo>
                  <a:cubicBezTo>
                    <a:pt x="3863202" y="0"/>
                    <a:pt x="4038600" y="175398"/>
                    <a:pt x="4038600" y="391763"/>
                  </a:cubicBezTo>
                  <a:lnTo>
                    <a:pt x="4038600" y="2350529"/>
                  </a:lnTo>
                  <a:lnTo>
                    <a:pt x="0" y="2350529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rgbClr val="669BBC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34696" tIns="234696" rIns="234696" bIns="822328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Creating a brand image</a:t>
              </a: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50DF57A4-B2F0-49C8-99CC-8B9DC4D3EDCC}"/>
                </a:ext>
              </a:extLst>
            </p:cNvPr>
            <p:cNvSpPr/>
            <p:nvPr/>
          </p:nvSpPr>
          <p:spPr>
            <a:xfrm>
              <a:off x="685798" y="3949935"/>
              <a:ext cx="4038601" cy="2351324"/>
            </a:xfrm>
            <a:custGeom>
              <a:avLst/>
              <a:gdLst>
                <a:gd name="connsiteX0" fmla="*/ 0 w 4038600"/>
                <a:gd name="connsiteY0" fmla="*/ 0 h 2350529"/>
                <a:gd name="connsiteX1" fmla="*/ 3646837 w 4038600"/>
                <a:gd name="connsiteY1" fmla="*/ 0 h 2350529"/>
                <a:gd name="connsiteX2" fmla="*/ 4038600 w 4038600"/>
                <a:gd name="connsiteY2" fmla="*/ 391763 h 2350529"/>
                <a:gd name="connsiteX3" fmla="*/ 4038600 w 4038600"/>
                <a:gd name="connsiteY3" fmla="*/ 2350529 h 2350529"/>
                <a:gd name="connsiteX4" fmla="*/ 0 w 4038600"/>
                <a:gd name="connsiteY4" fmla="*/ 2350529 h 2350529"/>
                <a:gd name="connsiteX5" fmla="*/ 0 w 4038600"/>
                <a:gd name="connsiteY5" fmla="*/ 0 h 2350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38600" h="2350529">
                  <a:moveTo>
                    <a:pt x="4038600" y="2350529"/>
                  </a:moveTo>
                  <a:lnTo>
                    <a:pt x="391763" y="2350529"/>
                  </a:lnTo>
                  <a:cubicBezTo>
                    <a:pt x="175398" y="2350529"/>
                    <a:pt x="0" y="2175131"/>
                    <a:pt x="0" y="1958766"/>
                  </a:cubicBezTo>
                  <a:lnTo>
                    <a:pt x="0" y="0"/>
                  </a:lnTo>
                  <a:lnTo>
                    <a:pt x="4038600" y="0"/>
                  </a:lnTo>
                  <a:lnTo>
                    <a:pt x="4038600" y="2350529"/>
                  </a:lnTo>
                  <a:close/>
                </a:path>
              </a:pathLst>
            </a:custGeom>
            <a:ln>
              <a:solidFill>
                <a:srgbClr val="669BBC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34696" tIns="822329" rIns="234696" bIns="234696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Finding the inherent drama</a:t>
              </a:r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1BB90EA2-9CCA-4E0E-98DE-94F74C9B0662}"/>
                </a:ext>
              </a:extLst>
            </p:cNvPr>
            <p:cNvSpPr/>
            <p:nvPr/>
          </p:nvSpPr>
          <p:spPr>
            <a:xfrm>
              <a:off x="4724399" y="3949935"/>
              <a:ext cx="4038601" cy="2351324"/>
            </a:xfrm>
            <a:custGeom>
              <a:avLst/>
              <a:gdLst>
                <a:gd name="connsiteX0" fmla="*/ 0 w 2350529"/>
                <a:gd name="connsiteY0" fmla="*/ 0 h 4038600"/>
                <a:gd name="connsiteX1" fmla="*/ 1958766 w 2350529"/>
                <a:gd name="connsiteY1" fmla="*/ 0 h 4038600"/>
                <a:gd name="connsiteX2" fmla="*/ 2350529 w 2350529"/>
                <a:gd name="connsiteY2" fmla="*/ 391763 h 4038600"/>
                <a:gd name="connsiteX3" fmla="*/ 2350529 w 2350529"/>
                <a:gd name="connsiteY3" fmla="*/ 4038600 h 4038600"/>
                <a:gd name="connsiteX4" fmla="*/ 0 w 2350529"/>
                <a:gd name="connsiteY4" fmla="*/ 4038600 h 4038600"/>
                <a:gd name="connsiteX5" fmla="*/ 0 w 2350529"/>
                <a:gd name="connsiteY5" fmla="*/ 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50529" h="4038600">
                  <a:moveTo>
                    <a:pt x="2350529" y="1"/>
                  </a:moveTo>
                  <a:lnTo>
                    <a:pt x="2350529" y="3365485"/>
                  </a:lnTo>
                  <a:cubicBezTo>
                    <a:pt x="2350529" y="3737236"/>
                    <a:pt x="2248444" y="4038599"/>
                    <a:pt x="2122517" y="4038599"/>
                  </a:cubicBezTo>
                  <a:lnTo>
                    <a:pt x="0" y="4038599"/>
                  </a:lnTo>
                  <a:lnTo>
                    <a:pt x="0" y="1"/>
                  </a:lnTo>
                  <a:lnTo>
                    <a:pt x="2350529" y="1"/>
                  </a:lnTo>
                  <a:close/>
                </a:path>
              </a:pathLst>
            </a:custGeom>
            <a:ln>
              <a:solidFill>
                <a:srgbClr val="669BBC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34697" tIns="822328" rIns="234696" bIns="234697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Positioning</a:t>
              </a: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86548EC3-5600-47C9-8CEF-4B780E8D565F}"/>
                </a:ext>
              </a:extLst>
            </p:cNvPr>
            <p:cNvSpPr/>
            <p:nvPr/>
          </p:nvSpPr>
          <p:spPr>
            <a:xfrm>
              <a:off x="3513136" y="3362502"/>
              <a:ext cx="2422525" cy="1176456"/>
            </a:xfrm>
            <a:custGeom>
              <a:avLst/>
              <a:gdLst>
                <a:gd name="connsiteX0" fmla="*/ 0 w 2423160"/>
                <a:gd name="connsiteY0" fmla="*/ 195881 h 1175264"/>
                <a:gd name="connsiteX1" fmla="*/ 195881 w 2423160"/>
                <a:gd name="connsiteY1" fmla="*/ 0 h 1175264"/>
                <a:gd name="connsiteX2" fmla="*/ 2227279 w 2423160"/>
                <a:gd name="connsiteY2" fmla="*/ 0 h 1175264"/>
                <a:gd name="connsiteX3" fmla="*/ 2423160 w 2423160"/>
                <a:gd name="connsiteY3" fmla="*/ 195881 h 1175264"/>
                <a:gd name="connsiteX4" fmla="*/ 2423160 w 2423160"/>
                <a:gd name="connsiteY4" fmla="*/ 979383 h 1175264"/>
                <a:gd name="connsiteX5" fmla="*/ 2227279 w 2423160"/>
                <a:gd name="connsiteY5" fmla="*/ 1175264 h 1175264"/>
                <a:gd name="connsiteX6" fmla="*/ 195881 w 2423160"/>
                <a:gd name="connsiteY6" fmla="*/ 1175264 h 1175264"/>
                <a:gd name="connsiteX7" fmla="*/ 0 w 2423160"/>
                <a:gd name="connsiteY7" fmla="*/ 979383 h 1175264"/>
                <a:gd name="connsiteX8" fmla="*/ 0 w 2423160"/>
                <a:gd name="connsiteY8" fmla="*/ 195881 h 1175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3160" h="1175264">
                  <a:moveTo>
                    <a:pt x="0" y="195881"/>
                  </a:moveTo>
                  <a:cubicBezTo>
                    <a:pt x="0" y="87699"/>
                    <a:pt x="87699" y="0"/>
                    <a:pt x="195881" y="0"/>
                  </a:cubicBezTo>
                  <a:lnTo>
                    <a:pt x="2227279" y="0"/>
                  </a:lnTo>
                  <a:cubicBezTo>
                    <a:pt x="2335461" y="0"/>
                    <a:pt x="2423160" y="87699"/>
                    <a:pt x="2423160" y="195881"/>
                  </a:cubicBezTo>
                  <a:lnTo>
                    <a:pt x="2423160" y="979383"/>
                  </a:lnTo>
                  <a:cubicBezTo>
                    <a:pt x="2423160" y="1087565"/>
                    <a:pt x="2335461" y="1175264"/>
                    <a:pt x="2227279" y="1175264"/>
                  </a:cubicBezTo>
                  <a:lnTo>
                    <a:pt x="195881" y="1175264"/>
                  </a:lnTo>
                  <a:cubicBezTo>
                    <a:pt x="87699" y="1175264"/>
                    <a:pt x="0" y="1087565"/>
                    <a:pt x="0" y="979383"/>
                  </a:cubicBezTo>
                  <a:lnTo>
                    <a:pt x="0" y="195881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solidFill>
                <a:srgbClr val="669BBC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83102" tIns="183102" rIns="183102" bIns="183102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Approaches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3433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86942" y="215290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Unique Selling Proposition (USP)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5C68EA6-0722-4F01-812C-18C500F1BBCD}"/>
              </a:ext>
            </a:extLst>
          </p:cNvPr>
          <p:cNvGrpSpPr/>
          <p:nvPr/>
        </p:nvGrpSpPr>
        <p:grpSpPr>
          <a:xfrm>
            <a:off x="587367" y="2029762"/>
            <a:ext cx="7786946" cy="3689350"/>
            <a:chOff x="2000726" y="1949450"/>
            <a:chExt cx="8146574" cy="3689350"/>
          </a:xfrm>
        </p:grpSpPr>
        <p:grpSp>
          <p:nvGrpSpPr>
            <p:cNvPr id="16" name="Group 28">
              <a:extLst>
                <a:ext uri="{FF2B5EF4-FFF2-40B4-BE49-F238E27FC236}">
                  <a16:creationId xmlns:a16="http://schemas.microsoft.com/office/drawing/2014/main" id="{A95F06FE-6CDE-4FD7-B36E-EC83D82AB0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29200" y="1949450"/>
              <a:ext cx="2362200" cy="3689350"/>
              <a:chOff x="2208" y="1228"/>
              <a:chExt cx="1488" cy="2324"/>
            </a:xfrm>
          </p:grpSpPr>
          <p:grpSp>
            <p:nvGrpSpPr>
              <p:cNvPr id="17" name="Group 7">
                <a:extLst>
                  <a:ext uri="{FF2B5EF4-FFF2-40B4-BE49-F238E27FC236}">
                    <a16:creationId xmlns:a16="http://schemas.microsoft.com/office/drawing/2014/main" id="{E19130E2-5421-47CF-8258-96051A65996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208" y="1732"/>
                <a:ext cx="1488" cy="1820"/>
                <a:chOff x="1536" y="2112"/>
                <a:chExt cx="1152" cy="1920"/>
              </a:xfrm>
            </p:grpSpPr>
            <p:sp>
              <p:nvSpPr>
                <p:cNvPr id="21" name="Rectangle 8">
                  <a:extLst>
                    <a:ext uri="{FF2B5EF4-FFF2-40B4-BE49-F238E27FC236}">
                      <a16:creationId xmlns:a16="http://schemas.microsoft.com/office/drawing/2014/main" id="{4EBFDA1E-BADA-40C5-8DA5-70F4C43E68F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1152" cy="1728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182880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2400">
                      <a:latin typeface="Verdana" panose="020B0604030504040204" pitchFamily="34" charset="0"/>
                    </a:rPr>
                    <a:t>Must be unique to this brand or claim; rivals can't or don't offer it</a:t>
                  </a:r>
                </a:p>
              </p:txBody>
            </p:sp>
            <p:sp>
              <p:nvSpPr>
                <p:cNvPr id="22" name="Line 9">
                  <a:extLst>
                    <a:ext uri="{FF2B5EF4-FFF2-40B4-BE49-F238E27FC236}">
                      <a16:creationId xmlns:a16="http://schemas.microsoft.com/office/drawing/2014/main" id="{D651D7C0-5DEB-4C7D-BD1F-A81B4A0DB2A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112" y="2112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lIns="182880" anchor="ctr"/>
                <a:lstStyle/>
                <a:p>
                  <a:endParaRPr lang="en-US"/>
                </a:p>
              </p:txBody>
            </p:sp>
          </p:grpSp>
          <p:sp>
            <p:nvSpPr>
              <p:cNvPr id="20" name="Rectangle 11">
                <a:extLst>
                  <a:ext uri="{FF2B5EF4-FFF2-40B4-BE49-F238E27FC236}">
                    <a16:creationId xmlns:a16="http://schemas.microsoft.com/office/drawing/2014/main" id="{9DCAD06A-8CE8-4C42-BBB3-775B6F1CFC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8" y="1228"/>
                <a:ext cx="1456" cy="504"/>
              </a:xfrm>
              <a:prstGeom prst="rect">
                <a:avLst/>
              </a:prstGeom>
              <a:solidFill>
                <a:srgbClr val="70DEDB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400" dirty="0">
                    <a:latin typeface="Verdana" panose="020B0604030504040204" pitchFamily="34" charset="0"/>
                  </a:rPr>
                  <a:t>Unique</a:t>
                </a:r>
              </a:p>
            </p:txBody>
          </p:sp>
        </p:grpSp>
        <p:grpSp>
          <p:nvGrpSpPr>
            <p:cNvPr id="24" name="Group 25">
              <a:extLst>
                <a:ext uri="{FF2B5EF4-FFF2-40B4-BE49-F238E27FC236}">
                  <a16:creationId xmlns:a16="http://schemas.microsoft.com/office/drawing/2014/main" id="{A7E9F008-F094-4901-A06F-52BAE9EDAF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00726" y="1949450"/>
              <a:ext cx="2877291" cy="3689350"/>
              <a:chOff x="273" y="1524"/>
              <a:chExt cx="1754" cy="2300"/>
            </a:xfrm>
          </p:grpSpPr>
          <p:grpSp>
            <p:nvGrpSpPr>
              <p:cNvPr id="26" name="Group 4">
                <a:extLst>
                  <a:ext uri="{FF2B5EF4-FFF2-40B4-BE49-F238E27FC236}">
                    <a16:creationId xmlns:a16="http://schemas.microsoft.com/office/drawing/2014/main" id="{BE2F1F77-2AA4-4EDE-97E9-0CB168FB8F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3" y="2048"/>
                <a:ext cx="1754" cy="1776"/>
                <a:chOff x="175" y="2112"/>
                <a:chExt cx="1403" cy="1920"/>
              </a:xfrm>
            </p:grpSpPr>
            <p:sp>
              <p:nvSpPr>
                <p:cNvPr id="30" name="Rectangle 5">
                  <a:extLst>
                    <a:ext uri="{FF2B5EF4-FFF2-40B4-BE49-F238E27FC236}">
                      <a16:creationId xmlns:a16="http://schemas.microsoft.com/office/drawing/2014/main" id="{859EBAAC-A2E8-4237-9B90-E5CE8BF575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5" y="2304"/>
                  <a:ext cx="1403" cy="1728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182880" rIns="182880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Clr>
                      <a:srgbClr val="FFFFFF"/>
                    </a:buClr>
                    <a:buSzPct val="125000"/>
                  </a:pPr>
                  <a:r>
                    <a:rPr lang="en-US" altLang="en-US" sz="2400" dirty="0">
                      <a:latin typeface="Verdana" panose="020B0604030504040204" pitchFamily="34" charset="0"/>
                    </a:rPr>
                    <a:t>Buy this product/service and you get this benefit </a:t>
                  </a:r>
                </a:p>
              </p:txBody>
            </p:sp>
            <p:sp>
              <p:nvSpPr>
                <p:cNvPr id="31" name="Line 6">
                  <a:extLst>
                    <a:ext uri="{FF2B5EF4-FFF2-40B4-BE49-F238E27FC236}">
                      <a16:creationId xmlns:a16="http://schemas.microsoft.com/office/drawing/2014/main" id="{AE20367A-963D-46A0-A82D-F1AD7241F70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16" y="2112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8" name="Rectangle 14">
                <a:extLst>
                  <a:ext uri="{FF2B5EF4-FFF2-40B4-BE49-F238E27FC236}">
                    <a16:creationId xmlns:a16="http://schemas.microsoft.com/office/drawing/2014/main" id="{78ABF243-0534-4123-8CF0-AB0D2E879B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" y="1524"/>
                <a:ext cx="1440" cy="524"/>
              </a:xfrm>
              <a:prstGeom prst="rect">
                <a:avLst/>
              </a:prstGeom>
              <a:solidFill>
                <a:srgbClr val="70DEDB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400">
                    <a:latin typeface="Verdana" panose="020B0604030504040204" pitchFamily="34" charset="0"/>
                  </a:rPr>
                  <a:t>Benefit</a:t>
                </a:r>
              </a:p>
            </p:txBody>
          </p:sp>
        </p:grpSp>
        <p:grpSp>
          <p:nvGrpSpPr>
            <p:cNvPr id="32" name="Group 27">
              <a:extLst>
                <a:ext uri="{FF2B5EF4-FFF2-40B4-BE49-F238E27FC236}">
                  <a16:creationId xmlns:a16="http://schemas.microsoft.com/office/drawing/2014/main" id="{096A2074-FE22-418B-BE51-16D2F8FEE9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48600" y="1949450"/>
              <a:ext cx="2298700" cy="3689350"/>
              <a:chOff x="3954" y="1524"/>
              <a:chExt cx="1448" cy="2300"/>
            </a:xfrm>
          </p:grpSpPr>
          <p:grpSp>
            <p:nvGrpSpPr>
              <p:cNvPr id="33" name="Group 18">
                <a:extLst>
                  <a:ext uri="{FF2B5EF4-FFF2-40B4-BE49-F238E27FC236}">
                    <a16:creationId xmlns:a16="http://schemas.microsoft.com/office/drawing/2014/main" id="{338C1B69-52B9-4831-BD91-9741A3D8A00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954" y="2048"/>
                <a:ext cx="1440" cy="1776"/>
                <a:chOff x="4416" y="2112"/>
                <a:chExt cx="1152" cy="1920"/>
              </a:xfrm>
            </p:grpSpPr>
            <p:sp>
              <p:nvSpPr>
                <p:cNvPr id="35" name="Rectangle 19">
                  <a:extLst>
                    <a:ext uri="{FF2B5EF4-FFF2-40B4-BE49-F238E27FC236}">
                      <a16:creationId xmlns:a16="http://schemas.microsoft.com/office/drawing/2014/main" id="{E600B77A-4539-48EE-9125-85E8D99684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16" y="2304"/>
                  <a:ext cx="1152" cy="1728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182880" rIns="182880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2400">
                      <a:latin typeface="Verdana" panose="020B0604030504040204" pitchFamily="34" charset="0"/>
                    </a:rPr>
                    <a:t>Promise must be strong enough to move mass millions</a:t>
                  </a:r>
                </a:p>
              </p:txBody>
            </p:sp>
            <p:sp>
              <p:nvSpPr>
                <p:cNvPr id="36" name="Line 20">
                  <a:extLst>
                    <a:ext uri="{FF2B5EF4-FFF2-40B4-BE49-F238E27FC236}">
                      <a16:creationId xmlns:a16="http://schemas.microsoft.com/office/drawing/2014/main" id="{FF6CA553-6DC7-4F9A-96F4-BDA345FE1AF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4992" y="2112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4" name="Rectangle 22">
                <a:extLst>
                  <a:ext uri="{FF2B5EF4-FFF2-40B4-BE49-F238E27FC236}">
                    <a16:creationId xmlns:a16="http://schemas.microsoft.com/office/drawing/2014/main" id="{5A9842DA-F02B-4616-BCCF-EF16FDEC90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4" y="1524"/>
                <a:ext cx="1448" cy="524"/>
              </a:xfrm>
              <a:prstGeom prst="rect">
                <a:avLst/>
              </a:prstGeom>
              <a:solidFill>
                <a:srgbClr val="70DEDB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400">
                    <a:latin typeface="Verdana" panose="020B0604030504040204" pitchFamily="34" charset="0"/>
                  </a:rPr>
                  <a:t>Potent</a:t>
                </a:r>
              </a:p>
            </p:txBody>
          </p:sp>
        </p:grpSp>
      </p:grp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E7890041-37B4-4825-B1FA-43F7CA8F827A}"/>
              </a:ext>
            </a:extLst>
          </p:cNvPr>
          <p:cNvSpPr txBox="1">
            <a:spLocks/>
          </p:cNvSpPr>
          <p:nvPr/>
        </p:nvSpPr>
        <p:spPr>
          <a:xfrm>
            <a:off x="8635146" y="2029762"/>
            <a:ext cx="3425894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sz="2800" b="1" dirty="0">
                <a:solidFill>
                  <a:schemeClr val="bg1"/>
                </a:solidFill>
              </a:rPr>
              <a:t>Characteristics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</a:rPr>
              <a:t>Each advertisement must make a proposition to the consumer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</a:rPr>
              <a:t>Proposition must be unique in brand or in claim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chemeClr val="bg1"/>
                </a:solidFill>
              </a:rPr>
              <a:t>Proposition must be strong enough to move the mass millions</a:t>
            </a:r>
          </a:p>
        </p:txBody>
      </p:sp>
    </p:spTree>
    <p:extLst>
      <p:ext uri="{BB962C8B-B14F-4D97-AF65-F5344CB8AC3E}">
        <p14:creationId xmlns:p14="http://schemas.microsoft.com/office/powerpoint/2010/main" val="30754658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4222" y="293893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Creating a Brand Image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F281C34-C185-45E7-AAC8-29A538EA7FCB}"/>
              </a:ext>
            </a:extLst>
          </p:cNvPr>
          <p:cNvSpPr txBox="1">
            <a:spLocks/>
          </p:cNvSpPr>
          <p:nvPr/>
        </p:nvSpPr>
        <p:spPr>
          <a:xfrm>
            <a:off x="758118" y="2349826"/>
            <a:ext cx="7185732" cy="354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2800" b="1" dirty="0"/>
              <a:t>Image advertising</a:t>
            </a:r>
            <a:r>
              <a:rPr lang="en-US" altLang="en-US" sz="2800" dirty="0"/>
              <a:t>:</a:t>
            </a:r>
            <a:r>
              <a:rPr lang="en-US" altLang="en-US" sz="2800" b="1" dirty="0"/>
              <a:t> </a:t>
            </a:r>
            <a:r>
              <a:rPr lang="en-US" altLang="en-US" sz="2800" dirty="0"/>
              <a:t>Strategy used to develop a strong, memorable identity for a brand</a:t>
            </a:r>
          </a:p>
          <a:p>
            <a:pPr algn="l"/>
            <a:r>
              <a:rPr lang="en-US" altLang="en-US" sz="2800" dirty="0"/>
              <a:t>To be successful: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Associate the brand with symbols or artifacts that have cultural meaning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Use visual appeals that convey psychosocial associations and feelings</a:t>
            </a:r>
          </a:p>
        </p:txBody>
      </p:sp>
    </p:spTree>
    <p:extLst>
      <p:ext uri="{BB962C8B-B14F-4D97-AF65-F5344CB8AC3E}">
        <p14:creationId xmlns:p14="http://schemas.microsoft.com/office/powerpoint/2010/main" val="23494580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97102" y="182426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Positioning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F281C34-C185-45E7-AAC8-29A538EA7FCB}"/>
              </a:ext>
            </a:extLst>
          </p:cNvPr>
          <p:cNvSpPr txBox="1">
            <a:spLocks/>
          </p:cNvSpPr>
          <p:nvPr/>
        </p:nvSpPr>
        <p:spPr>
          <a:xfrm>
            <a:off x="910518" y="2603826"/>
            <a:ext cx="7185732" cy="354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Establishes the product or service in a particular place in the consumer’s mind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 on the basis of a distinctive attributes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Basis of a firm’s creative strategy when it has multiple brands competing in the same market</a:t>
            </a:r>
          </a:p>
        </p:txBody>
      </p:sp>
    </p:spTree>
    <p:extLst>
      <p:ext uri="{BB962C8B-B14F-4D97-AF65-F5344CB8AC3E}">
        <p14:creationId xmlns:p14="http://schemas.microsoft.com/office/powerpoint/2010/main" val="26534939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54380" y="184206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Inherent Drama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F281C34-C185-45E7-AAC8-29A538EA7FCB}"/>
              </a:ext>
            </a:extLst>
          </p:cNvPr>
          <p:cNvSpPr txBox="1">
            <a:spLocks/>
          </p:cNvSpPr>
          <p:nvPr/>
        </p:nvSpPr>
        <p:spPr>
          <a:xfrm>
            <a:off x="937188" y="2289190"/>
            <a:ext cx="7185732" cy="354487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Characteristic of a product that makes the consumer purchase it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Advertising should: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 based on a foundation of consumer benefits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Emphasis on the dramatic element in expressing those benefits</a:t>
            </a:r>
          </a:p>
        </p:txBody>
      </p:sp>
    </p:spTree>
    <p:extLst>
      <p:ext uri="{BB962C8B-B14F-4D97-AF65-F5344CB8AC3E}">
        <p14:creationId xmlns:p14="http://schemas.microsoft.com/office/powerpoint/2010/main" val="42031168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44702" y="185480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Contemporary Approaches to the Big Idea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F281C34-C185-45E7-AAC8-29A538EA7FCB}"/>
              </a:ext>
            </a:extLst>
          </p:cNvPr>
          <p:cNvSpPr txBox="1">
            <a:spLocks/>
          </p:cNvSpPr>
          <p:nvPr/>
        </p:nvSpPr>
        <p:spPr>
          <a:xfrm>
            <a:off x="869878" y="2542866"/>
            <a:ext cx="7185732" cy="354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Big ideas must: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adaptable - Used across a variety of media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able to connect - Engage consumers and enter into a dialogue with them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42537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52599" y="207338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Terms and Concepts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677994C-9C12-44BD-AA01-7FE32930276C}"/>
              </a:ext>
            </a:extLst>
          </p:cNvPr>
          <p:cNvGrpSpPr/>
          <p:nvPr/>
        </p:nvGrpSpPr>
        <p:grpSpPr>
          <a:xfrm>
            <a:off x="1809705" y="1660205"/>
            <a:ext cx="8313737" cy="4851400"/>
            <a:chOff x="2125664" y="1536701"/>
            <a:chExt cx="8313737" cy="48514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523CE4EA-C70A-4172-8A85-79D4D9B6DC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25664" y="1536701"/>
              <a:ext cx="8313737" cy="1363663"/>
              <a:chOff x="601133" y="1536967"/>
              <a:chExt cx="8314267" cy="1363530"/>
            </a:xfrm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id="{A985988D-FA58-487F-95DC-89A812690279}"/>
                  </a:ext>
                </a:extLst>
              </p:cNvPr>
              <p:cNvSpPr/>
              <p:nvPr/>
            </p:nvSpPr>
            <p:spPr>
              <a:xfrm>
                <a:off x="601133" y="1536967"/>
                <a:ext cx="8306329" cy="636526"/>
              </a:xfrm>
              <a:custGeom>
                <a:avLst/>
                <a:gdLst>
                  <a:gd name="connsiteX0" fmla="*/ 0 w 8305800"/>
                  <a:gd name="connsiteY0" fmla="*/ 106082 h 636480"/>
                  <a:gd name="connsiteX1" fmla="*/ 106082 w 8305800"/>
                  <a:gd name="connsiteY1" fmla="*/ 0 h 636480"/>
                  <a:gd name="connsiteX2" fmla="*/ 8199718 w 8305800"/>
                  <a:gd name="connsiteY2" fmla="*/ 0 h 636480"/>
                  <a:gd name="connsiteX3" fmla="*/ 8305800 w 8305800"/>
                  <a:gd name="connsiteY3" fmla="*/ 106082 h 636480"/>
                  <a:gd name="connsiteX4" fmla="*/ 8305800 w 8305800"/>
                  <a:gd name="connsiteY4" fmla="*/ 530398 h 636480"/>
                  <a:gd name="connsiteX5" fmla="*/ 8199718 w 8305800"/>
                  <a:gd name="connsiteY5" fmla="*/ 636480 h 636480"/>
                  <a:gd name="connsiteX6" fmla="*/ 106082 w 8305800"/>
                  <a:gd name="connsiteY6" fmla="*/ 636480 h 636480"/>
                  <a:gd name="connsiteX7" fmla="*/ 0 w 8305800"/>
                  <a:gd name="connsiteY7" fmla="*/ 530398 h 636480"/>
                  <a:gd name="connsiteX8" fmla="*/ 0 w 8305800"/>
                  <a:gd name="connsiteY8" fmla="*/ 106082 h 63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36480">
                    <a:moveTo>
                      <a:pt x="0" y="106082"/>
                    </a:moveTo>
                    <a:cubicBezTo>
                      <a:pt x="0" y="47495"/>
                      <a:pt x="47495" y="0"/>
                      <a:pt x="106082" y="0"/>
                    </a:cubicBezTo>
                    <a:lnTo>
                      <a:pt x="8199718" y="0"/>
                    </a:lnTo>
                    <a:cubicBezTo>
                      <a:pt x="8258305" y="0"/>
                      <a:pt x="8305800" y="47495"/>
                      <a:pt x="8305800" y="106082"/>
                    </a:cubicBezTo>
                    <a:lnTo>
                      <a:pt x="8305800" y="530398"/>
                    </a:lnTo>
                    <a:cubicBezTo>
                      <a:pt x="8305800" y="588985"/>
                      <a:pt x="8258305" y="636480"/>
                      <a:pt x="8199718" y="636480"/>
                    </a:cubicBezTo>
                    <a:lnTo>
                      <a:pt x="106082" y="636480"/>
                    </a:lnTo>
                    <a:cubicBezTo>
                      <a:pt x="47495" y="636480"/>
                      <a:pt x="0" y="588985"/>
                      <a:pt x="0" y="530398"/>
                    </a:cubicBezTo>
                    <a:lnTo>
                      <a:pt x="0" y="106082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7270" tIns="107270" rIns="107270" bIns="107270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planning</a:t>
                </a:r>
              </a:p>
            </p:txBody>
          </p:sp>
          <p:sp>
            <p:nvSpPr>
              <p:cNvPr id="31" name="Freeform 6">
                <a:extLst>
                  <a:ext uri="{FF2B5EF4-FFF2-40B4-BE49-F238E27FC236}">
                    <a16:creationId xmlns:a16="http://schemas.microsoft.com/office/drawing/2014/main" id="{61DC72C1-3F2D-4651-AAE1-C479FC5F0BCA}"/>
                  </a:ext>
                </a:extLst>
              </p:cNvPr>
              <p:cNvSpPr/>
              <p:nvPr/>
            </p:nvSpPr>
            <p:spPr>
              <a:xfrm>
                <a:off x="609071" y="2284607"/>
                <a:ext cx="8306329" cy="615890"/>
              </a:xfrm>
              <a:custGeom>
                <a:avLst/>
                <a:gdLst>
                  <a:gd name="connsiteX0" fmla="*/ 0 w 8305800"/>
                  <a:gd name="connsiteY0" fmla="*/ 0 h 615825"/>
                  <a:gd name="connsiteX1" fmla="*/ 8305800 w 8305800"/>
                  <a:gd name="connsiteY1" fmla="*/ 0 h 615825"/>
                  <a:gd name="connsiteX2" fmla="*/ 8305800 w 8305800"/>
                  <a:gd name="connsiteY2" fmla="*/ 615825 h 615825"/>
                  <a:gd name="connsiteX3" fmla="*/ 0 w 8305800"/>
                  <a:gd name="connsiteY3" fmla="*/ 615825 h 615825"/>
                  <a:gd name="connsiteX4" fmla="*/ 0 w 8305800"/>
                  <a:gd name="connsiteY4" fmla="*/ 0 h 61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615825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615825"/>
                    </a:lnTo>
                    <a:lnTo>
                      <a:pt x="0" y="615825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Series of decisions involved in delivering the promotional message to the prospective users of the product or brand</a:t>
                </a: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F85F3D98-77CD-4EB7-A4E2-5DFF99F64C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2911475"/>
              <a:ext cx="8305800" cy="1212850"/>
              <a:chOff x="609600" y="2911716"/>
              <a:chExt cx="8305800" cy="1212213"/>
            </a:xfrm>
          </p:grpSpPr>
          <p:sp>
            <p:nvSpPr>
              <p:cNvPr id="33" name="Freeform 7">
                <a:extLst>
                  <a:ext uri="{FF2B5EF4-FFF2-40B4-BE49-F238E27FC236}">
                    <a16:creationId xmlns:a16="http://schemas.microsoft.com/office/drawing/2014/main" id="{58719B29-A2B2-4403-9E37-A063D21A7252}"/>
                  </a:ext>
                </a:extLst>
              </p:cNvPr>
              <p:cNvSpPr/>
              <p:nvPr/>
            </p:nvSpPr>
            <p:spPr>
              <a:xfrm>
                <a:off x="609600" y="2911716"/>
                <a:ext cx="8305800" cy="636254"/>
              </a:xfrm>
              <a:custGeom>
                <a:avLst/>
                <a:gdLst>
                  <a:gd name="connsiteX0" fmla="*/ 0 w 8305800"/>
                  <a:gd name="connsiteY0" fmla="*/ 106082 h 636480"/>
                  <a:gd name="connsiteX1" fmla="*/ 106082 w 8305800"/>
                  <a:gd name="connsiteY1" fmla="*/ 0 h 636480"/>
                  <a:gd name="connsiteX2" fmla="*/ 8199718 w 8305800"/>
                  <a:gd name="connsiteY2" fmla="*/ 0 h 636480"/>
                  <a:gd name="connsiteX3" fmla="*/ 8305800 w 8305800"/>
                  <a:gd name="connsiteY3" fmla="*/ 106082 h 636480"/>
                  <a:gd name="connsiteX4" fmla="*/ 8305800 w 8305800"/>
                  <a:gd name="connsiteY4" fmla="*/ 530398 h 636480"/>
                  <a:gd name="connsiteX5" fmla="*/ 8199718 w 8305800"/>
                  <a:gd name="connsiteY5" fmla="*/ 636480 h 636480"/>
                  <a:gd name="connsiteX6" fmla="*/ 106082 w 8305800"/>
                  <a:gd name="connsiteY6" fmla="*/ 636480 h 636480"/>
                  <a:gd name="connsiteX7" fmla="*/ 0 w 8305800"/>
                  <a:gd name="connsiteY7" fmla="*/ 530398 h 636480"/>
                  <a:gd name="connsiteX8" fmla="*/ 0 w 8305800"/>
                  <a:gd name="connsiteY8" fmla="*/ 106082 h 63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36480">
                    <a:moveTo>
                      <a:pt x="0" y="106082"/>
                    </a:moveTo>
                    <a:cubicBezTo>
                      <a:pt x="0" y="47495"/>
                      <a:pt x="47495" y="0"/>
                      <a:pt x="106082" y="0"/>
                    </a:cubicBezTo>
                    <a:lnTo>
                      <a:pt x="8199718" y="0"/>
                    </a:lnTo>
                    <a:cubicBezTo>
                      <a:pt x="8258305" y="0"/>
                      <a:pt x="8305800" y="47495"/>
                      <a:pt x="8305800" y="106082"/>
                    </a:cubicBezTo>
                    <a:lnTo>
                      <a:pt x="8305800" y="530398"/>
                    </a:lnTo>
                    <a:cubicBezTo>
                      <a:pt x="8305800" y="588985"/>
                      <a:pt x="8258305" y="636480"/>
                      <a:pt x="8199718" y="636480"/>
                    </a:cubicBezTo>
                    <a:lnTo>
                      <a:pt x="106082" y="636480"/>
                    </a:lnTo>
                    <a:cubicBezTo>
                      <a:pt x="47495" y="636480"/>
                      <a:pt x="0" y="588985"/>
                      <a:pt x="0" y="530398"/>
                    </a:cubicBezTo>
                    <a:lnTo>
                      <a:pt x="0" y="106082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7270" tIns="107270" rIns="107270" bIns="107270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objectives</a:t>
                </a: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:a16="http://schemas.microsoft.com/office/drawing/2014/main" id="{FDCAE7EE-8091-4695-A3B9-6180B874F076}"/>
                  </a:ext>
                </a:extLst>
              </p:cNvPr>
              <p:cNvSpPr/>
              <p:nvPr/>
            </p:nvSpPr>
            <p:spPr>
              <a:xfrm>
                <a:off x="609600" y="3560663"/>
                <a:ext cx="8305800" cy="563266"/>
              </a:xfrm>
              <a:custGeom>
                <a:avLst/>
                <a:gdLst>
                  <a:gd name="connsiteX0" fmla="*/ 0 w 8305800"/>
                  <a:gd name="connsiteY0" fmla="*/ 0 h 563040"/>
                  <a:gd name="connsiteX1" fmla="*/ 8305800 w 8305800"/>
                  <a:gd name="connsiteY1" fmla="*/ 0 h 563040"/>
                  <a:gd name="connsiteX2" fmla="*/ 8305800 w 8305800"/>
                  <a:gd name="connsiteY2" fmla="*/ 563040 h 563040"/>
                  <a:gd name="connsiteX3" fmla="*/ 0 w 8305800"/>
                  <a:gd name="connsiteY3" fmla="*/ 563040 h 563040"/>
                  <a:gd name="connsiteX4" fmla="*/ 0 w 8305800"/>
                  <a:gd name="connsiteY4" fmla="*/ 0 h 563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56304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563040"/>
                    </a:lnTo>
                    <a:lnTo>
                      <a:pt x="0" y="56304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Objectives formulated to organize a media plan</a:t>
                </a: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47A2A0C5-F34D-4F5B-9A5B-D02BD30220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3990975"/>
              <a:ext cx="8305800" cy="1284288"/>
              <a:chOff x="609600" y="3991213"/>
              <a:chExt cx="8305800" cy="1284182"/>
            </a:xfrm>
          </p:grpSpPr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id="{6F1AEADB-BA0B-41C9-96CE-D908127307EE}"/>
                  </a:ext>
                </a:extLst>
              </p:cNvPr>
              <p:cNvSpPr/>
              <p:nvPr/>
            </p:nvSpPr>
            <p:spPr>
              <a:xfrm>
                <a:off x="609600" y="3991213"/>
                <a:ext cx="8305800" cy="636535"/>
              </a:xfrm>
              <a:custGeom>
                <a:avLst/>
                <a:gdLst>
                  <a:gd name="connsiteX0" fmla="*/ 0 w 8305800"/>
                  <a:gd name="connsiteY0" fmla="*/ 106082 h 636480"/>
                  <a:gd name="connsiteX1" fmla="*/ 106082 w 8305800"/>
                  <a:gd name="connsiteY1" fmla="*/ 0 h 636480"/>
                  <a:gd name="connsiteX2" fmla="*/ 8199718 w 8305800"/>
                  <a:gd name="connsiteY2" fmla="*/ 0 h 636480"/>
                  <a:gd name="connsiteX3" fmla="*/ 8305800 w 8305800"/>
                  <a:gd name="connsiteY3" fmla="*/ 106082 h 636480"/>
                  <a:gd name="connsiteX4" fmla="*/ 8305800 w 8305800"/>
                  <a:gd name="connsiteY4" fmla="*/ 530398 h 636480"/>
                  <a:gd name="connsiteX5" fmla="*/ 8199718 w 8305800"/>
                  <a:gd name="connsiteY5" fmla="*/ 636480 h 636480"/>
                  <a:gd name="connsiteX6" fmla="*/ 106082 w 8305800"/>
                  <a:gd name="connsiteY6" fmla="*/ 636480 h 636480"/>
                  <a:gd name="connsiteX7" fmla="*/ 0 w 8305800"/>
                  <a:gd name="connsiteY7" fmla="*/ 530398 h 636480"/>
                  <a:gd name="connsiteX8" fmla="*/ 0 w 8305800"/>
                  <a:gd name="connsiteY8" fmla="*/ 106082 h 63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36480">
                    <a:moveTo>
                      <a:pt x="0" y="106082"/>
                    </a:moveTo>
                    <a:cubicBezTo>
                      <a:pt x="0" y="47495"/>
                      <a:pt x="47495" y="0"/>
                      <a:pt x="106082" y="0"/>
                    </a:cubicBezTo>
                    <a:lnTo>
                      <a:pt x="8199718" y="0"/>
                    </a:lnTo>
                    <a:cubicBezTo>
                      <a:pt x="8258305" y="0"/>
                      <a:pt x="8305800" y="47495"/>
                      <a:pt x="8305800" y="106082"/>
                    </a:cubicBezTo>
                    <a:lnTo>
                      <a:pt x="8305800" y="530398"/>
                    </a:lnTo>
                    <a:cubicBezTo>
                      <a:pt x="8305800" y="588985"/>
                      <a:pt x="8258305" y="636480"/>
                      <a:pt x="8199718" y="636480"/>
                    </a:cubicBezTo>
                    <a:lnTo>
                      <a:pt x="106082" y="636480"/>
                    </a:lnTo>
                    <a:cubicBezTo>
                      <a:pt x="47495" y="636480"/>
                      <a:pt x="0" y="588985"/>
                      <a:pt x="0" y="530398"/>
                    </a:cubicBezTo>
                    <a:lnTo>
                      <a:pt x="0" y="106082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7270" tIns="107270" rIns="107270" bIns="107270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strategies</a:t>
                </a:r>
              </a:p>
            </p:txBody>
          </p:sp>
          <p:sp>
            <p:nvSpPr>
              <p:cNvPr id="37" name="Freeform 10">
                <a:extLst>
                  <a:ext uri="{FF2B5EF4-FFF2-40B4-BE49-F238E27FC236}">
                    <a16:creationId xmlns:a16="http://schemas.microsoft.com/office/drawing/2014/main" id="{0587CD4D-C192-4664-AE64-D3F18765F9EA}"/>
                  </a:ext>
                </a:extLst>
              </p:cNvPr>
              <p:cNvSpPr/>
              <p:nvPr/>
            </p:nvSpPr>
            <p:spPr>
              <a:xfrm>
                <a:off x="609600" y="4711879"/>
                <a:ext cx="8305800" cy="563516"/>
              </a:xfrm>
              <a:custGeom>
                <a:avLst/>
                <a:gdLst>
                  <a:gd name="connsiteX0" fmla="*/ 0 w 8305800"/>
                  <a:gd name="connsiteY0" fmla="*/ 0 h 563040"/>
                  <a:gd name="connsiteX1" fmla="*/ 8305800 w 8305800"/>
                  <a:gd name="connsiteY1" fmla="*/ 0 h 563040"/>
                  <a:gd name="connsiteX2" fmla="*/ 8305800 w 8305800"/>
                  <a:gd name="connsiteY2" fmla="*/ 563040 h 563040"/>
                  <a:gd name="connsiteX3" fmla="*/ 0 w 8305800"/>
                  <a:gd name="connsiteY3" fmla="*/ 563040 h 563040"/>
                  <a:gd name="connsiteX4" fmla="*/ 0 w 8305800"/>
                  <a:gd name="connsiteY4" fmla="*/ 0 h 563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56304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563040"/>
                    </a:lnTo>
                    <a:lnTo>
                      <a:pt x="0" y="56304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Plans of action designed to attain the media objectives</a:t>
                </a: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11B53F71-F04F-41C3-858E-B3E198FDAE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5070476"/>
              <a:ext cx="8305800" cy="1317625"/>
              <a:chOff x="609600" y="5070715"/>
              <a:chExt cx="8305800" cy="1317117"/>
            </a:xfrm>
          </p:grpSpPr>
          <p:sp>
            <p:nvSpPr>
              <p:cNvPr id="39" name="Freeform 11">
                <a:extLst>
                  <a:ext uri="{FF2B5EF4-FFF2-40B4-BE49-F238E27FC236}">
                    <a16:creationId xmlns:a16="http://schemas.microsoft.com/office/drawing/2014/main" id="{4A2F3A9E-D02A-4A54-BAEE-CFAC38F13526}"/>
                  </a:ext>
                </a:extLst>
              </p:cNvPr>
              <p:cNvSpPr/>
              <p:nvPr/>
            </p:nvSpPr>
            <p:spPr>
              <a:xfrm>
                <a:off x="609600" y="5070715"/>
                <a:ext cx="8305800" cy="636343"/>
              </a:xfrm>
              <a:custGeom>
                <a:avLst/>
                <a:gdLst>
                  <a:gd name="connsiteX0" fmla="*/ 0 w 8305800"/>
                  <a:gd name="connsiteY0" fmla="*/ 106082 h 636480"/>
                  <a:gd name="connsiteX1" fmla="*/ 106082 w 8305800"/>
                  <a:gd name="connsiteY1" fmla="*/ 0 h 636480"/>
                  <a:gd name="connsiteX2" fmla="*/ 8199718 w 8305800"/>
                  <a:gd name="connsiteY2" fmla="*/ 0 h 636480"/>
                  <a:gd name="connsiteX3" fmla="*/ 8305800 w 8305800"/>
                  <a:gd name="connsiteY3" fmla="*/ 106082 h 636480"/>
                  <a:gd name="connsiteX4" fmla="*/ 8305800 w 8305800"/>
                  <a:gd name="connsiteY4" fmla="*/ 530398 h 636480"/>
                  <a:gd name="connsiteX5" fmla="*/ 8199718 w 8305800"/>
                  <a:gd name="connsiteY5" fmla="*/ 636480 h 636480"/>
                  <a:gd name="connsiteX6" fmla="*/ 106082 w 8305800"/>
                  <a:gd name="connsiteY6" fmla="*/ 636480 h 636480"/>
                  <a:gd name="connsiteX7" fmla="*/ 0 w 8305800"/>
                  <a:gd name="connsiteY7" fmla="*/ 530398 h 636480"/>
                  <a:gd name="connsiteX8" fmla="*/ 0 w 8305800"/>
                  <a:gd name="connsiteY8" fmla="*/ 106082 h 63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36480">
                    <a:moveTo>
                      <a:pt x="0" y="106082"/>
                    </a:moveTo>
                    <a:cubicBezTo>
                      <a:pt x="0" y="47495"/>
                      <a:pt x="47495" y="0"/>
                      <a:pt x="106082" y="0"/>
                    </a:cubicBezTo>
                    <a:lnTo>
                      <a:pt x="8199718" y="0"/>
                    </a:lnTo>
                    <a:cubicBezTo>
                      <a:pt x="8258305" y="0"/>
                      <a:pt x="8305800" y="47495"/>
                      <a:pt x="8305800" y="106082"/>
                    </a:cubicBezTo>
                    <a:lnTo>
                      <a:pt x="8305800" y="530398"/>
                    </a:lnTo>
                    <a:cubicBezTo>
                      <a:pt x="8305800" y="588985"/>
                      <a:pt x="8258305" y="636480"/>
                      <a:pt x="8199718" y="636480"/>
                    </a:cubicBezTo>
                    <a:lnTo>
                      <a:pt x="106082" y="636480"/>
                    </a:lnTo>
                    <a:cubicBezTo>
                      <a:pt x="47495" y="636480"/>
                      <a:pt x="0" y="588985"/>
                      <a:pt x="0" y="530398"/>
                    </a:cubicBezTo>
                    <a:lnTo>
                      <a:pt x="0" y="106082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7270" tIns="107270" rIns="107270" bIns="107270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Medium</a:t>
                </a:r>
              </a:p>
            </p:txBody>
          </p:sp>
          <p:sp>
            <p:nvSpPr>
              <p:cNvPr id="40" name="Freeform 12">
                <a:extLst>
                  <a:ext uri="{FF2B5EF4-FFF2-40B4-BE49-F238E27FC236}">
                    <a16:creationId xmlns:a16="http://schemas.microsoft.com/office/drawing/2014/main" id="{4D4B0575-96E1-452E-9362-ED6EC5317D3F}"/>
                  </a:ext>
                </a:extLst>
              </p:cNvPr>
              <p:cNvSpPr/>
              <p:nvPr/>
            </p:nvSpPr>
            <p:spPr>
              <a:xfrm>
                <a:off x="609600" y="5824487"/>
                <a:ext cx="8305800" cy="563345"/>
              </a:xfrm>
              <a:custGeom>
                <a:avLst/>
                <a:gdLst>
                  <a:gd name="connsiteX0" fmla="*/ 0 w 8305800"/>
                  <a:gd name="connsiteY0" fmla="*/ 0 h 563040"/>
                  <a:gd name="connsiteX1" fmla="*/ 8305800 w 8305800"/>
                  <a:gd name="connsiteY1" fmla="*/ 0 h 563040"/>
                  <a:gd name="connsiteX2" fmla="*/ 8305800 w 8305800"/>
                  <a:gd name="connsiteY2" fmla="*/ 563040 h 563040"/>
                  <a:gd name="connsiteX3" fmla="*/ 0 w 8305800"/>
                  <a:gd name="connsiteY3" fmla="*/ 563040 h 563040"/>
                  <a:gd name="connsiteX4" fmla="*/ 0 w 8305800"/>
                  <a:gd name="connsiteY4" fmla="*/ 0 h 563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56304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563040"/>
                    </a:lnTo>
                    <a:lnTo>
                      <a:pt x="0" y="56304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General category of available delivery systems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0285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997" y="195761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Terms and Concepts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1BFC75E-9C29-4497-AC8F-E90255C620EB}"/>
              </a:ext>
            </a:extLst>
          </p:cNvPr>
          <p:cNvGrpSpPr/>
          <p:nvPr/>
        </p:nvGrpSpPr>
        <p:grpSpPr>
          <a:xfrm>
            <a:off x="1876077" y="1656620"/>
            <a:ext cx="8153400" cy="4794250"/>
            <a:chOff x="2209800" y="1565276"/>
            <a:chExt cx="8153400" cy="4794250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BE4E4020-BE29-4132-B1E9-F32F839F14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1565276"/>
              <a:ext cx="8153400" cy="1165225"/>
              <a:chOff x="685800" y="1565610"/>
              <a:chExt cx="8153400" cy="1164240"/>
            </a:xfrm>
          </p:grpSpPr>
          <p:sp>
            <p:nvSpPr>
              <p:cNvPr id="26" name="Freeform 5">
                <a:extLst>
                  <a:ext uri="{FF2B5EF4-FFF2-40B4-BE49-F238E27FC236}">
                    <a16:creationId xmlns:a16="http://schemas.microsoft.com/office/drawing/2014/main" id="{523F587C-657E-4F03-B5D0-75EE804E5466}"/>
                  </a:ext>
                </a:extLst>
              </p:cNvPr>
              <p:cNvSpPr/>
              <p:nvPr/>
            </p:nvSpPr>
            <p:spPr>
              <a:xfrm>
                <a:off x="685800" y="1565610"/>
                <a:ext cx="8153400" cy="617016"/>
              </a:xfrm>
              <a:custGeom>
                <a:avLst/>
                <a:gdLst>
                  <a:gd name="connsiteX0" fmla="*/ 0 w 8153400"/>
                  <a:gd name="connsiteY0" fmla="*/ 102962 h 617760"/>
                  <a:gd name="connsiteX1" fmla="*/ 102962 w 8153400"/>
                  <a:gd name="connsiteY1" fmla="*/ 0 h 617760"/>
                  <a:gd name="connsiteX2" fmla="*/ 8050438 w 8153400"/>
                  <a:gd name="connsiteY2" fmla="*/ 0 h 617760"/>
                  <a:gd name="connsiteX3" fmla="*/ 8153400 w 8153400"/>
                  <a:gd name="connsiteY3" fmla="*/ 102962 h 617760"/>
                  <a:gd name="connsiteX4" fmla="*/ 8153400 w 8153400"/>
                  <a:gd name="connsiteY4" fmla="*/ 514798 h 617760"/>
                  <a:gd name="connsiteX5" fmla="*/ 8050438 w 8153400"/>
                  <a:gd name="connsiteY5" fmla="*/ 617760 h 617760"/>
                  <a:gd name="connsiteX6" fmla="*/ 102962 w 8153400"/>
                  <a:gd name="connsiteY6" fmla="*/ 617760 h 617760"/>
                  <a:gd name="connsiteX7" fmla="*/ 0 w 8153400"/>
                  <a:gd name="connsiteY7" fmla="*/ 514798 h 617760"/>
                  <a:gd name="connsiteX8" fmla="*/ 0 w 8153400"/>
                  <a:gd name="connsiteY8" fmla="*/ 102962 h 61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153400" h="617760">
                    <a:moveTo>
                      <a:pt x="0" y="102962"/>
                    </a:moveTo>
                    <a:cubicBezTo>
                      <a:pt x="0" y="46098"/>
                      <a:pt x="46098" y="0"/>
                      <a:pt x="102962" y="0"/>
                    </a:cubicBezTo>
                    <a:lnTo>
                      <a:pt x="8050438" y="0"/>
                    </a:lnTo>
                    <a:cubicBezTo>
                      <a:pt x="8107302" y="0"/>
                      <a:pt x="8153400" y="46098"/>
                      <a:pt x="8153400" y="102962"/>
                    </a:cubicBezTo>
                    <a:lnTo>
                      <a:pt x="8153400" y="514798"/>
                    </a:lnTo>
                    <a:cubicBezTo>
                      <a:pt x="8153400" y="571662"/>
                      <a:pt x="8107302" y="617760"/>
                      <a:pt x="8050438" y="617760"/>
                    </a:cubicBezTo>
                    <a:lnTo>
                      <a:pt x="102962" y="617760"/>
                    </a:lnTo>
                    <a:cubicBezTo>
                      <a:pt x="46098" y="617760"/>
                      <a:pt x="0" y="571662"/>
                      <a:pt x="0" y="514798"/>
                    </a:cubicBezTo>
                    <a:lnTo>
                      <a:pt x="0" y="102962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6357" tIns="106357" rIns="106357" bIns="106357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vehicle</a:t>
                </a:r>
              </a:p>
            </p:txBody>
          </p:sp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id="{C633E283-CD8A-46A0-801E-D418074CE907}"/>
                  </a:ext>
                </a:extLst>
              </p:cNvPr>
              <p:cNvSpPr/>
              <p:nvPr/>
            </p:nvSpPr>
            <p:spPr>
              <a:xfrm>
                <a:off x="685800" y="2182626"/>
                <a:ext cx="8153400" cy="547224"/>
              </a:xfrm>
              <a:custGeom>
                <a:avLst/>
                <a:gdLst>
                  <a:gd name="connsiteX0" fmla="*/ 0 w 8153400"/>
                  <a:gd name="connsiteY0" fmla="*/ 0 h 546480"/>
                  <a:gd name="connsiteX1" fmla="*/ 8153400 w 8153400"/>
                  <a:gd name="connsiteY1" fmla="*/ 0 h 546480"/>
                  <a:gd name="connsiteX2" fmla="*/ 8153400 w 8153400"/>
                  <a:gd name="connsiteY2" fmla="*/ 546480 h 546480"/>
                  <a:gd name="connsiteX3" fmla="*/ 0 w 8153400"/>
                  <a:gd name="connsiteY3" fmla="*/ 546480 h 546480"/>
                  <a:gd name="connsiteX4" fmla="*/ 0 w 8153400"/>
                  <a:gd name="connsiteY4" fmla="*/ 0 h 54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153400" h="546480">
                    <a:moveTo>
                      <a:pt x="0" y="0"/>
                    </a:moveTo>
                    <a:lnTo>
                      <a:pt x="8153400" y="0"/>
                    </a:lnTo>
                    <a:lnTo>
                      <a:pt x="8153400" y="546480"/>
                    </a:lnTo>
                    <a:lnTo>
                      <a:pt x="0" y="54648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58870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Specific carrier within a medium category</a:t>
                </a: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38604AC0-EFD0-4091-A38F-4AF0F0BFBE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2730500"/>
              <a:ext cx="8153400" cy="1231900"/>
              <a:chOff x="685800" y="2729850"/>
              <a:chExt cx="8153400" cy="1232550"/>
            </a:xfrm>
          </p:grpSpPr>
          <p:sp>
            <p:nvSpPr>
              <p:cNvPr id="41" name="Freeform 7">
                <a:extLst>
                  <a:ext uri="{FF2B5EF4-FFF2-40B4-BE49-F238E27FC236}">
                    <a16:creationId xmlns:a16="http://schemas.microsoft.com/office/drawing/2014/main" id="{B6B912D4-C53D-4CF7-8C0A-E64583B7A246}"/>
                  </a:ext>
                </a:extLst>
              </p:cNvPr>
              <p:cNvSpPr/>
              <p:nvPr/>
            </p:nvSpPr>
            <p:spPr>
              <a:xfrm>
                <a:off x="685800" y="2729850"/>
                <a:ext cx="8153400" cy="617864"/>
              </a:xfrm>
              <a:custGeom>
                <a:avLst/>
                <a:gdLst>
                  <a:gd name="connsiteX0" fmla="*/ 0 w 8153400"/>
                  <a:gd name="connsiteY0" fmla="*/ 102962 h 617760"/>
                  <a:gd name="connsiteX1" fmla="*/ 102962 w 8153400"/>
                  <a:gd name="connsiteY1" fmla="*/ 0 h 617760"/>
                  <a:gd name="connsiteX2" fmla="*/ 8050438 w 8153400"/>
                  <a:gd name="connsiteY2" fmla="*/ 0 h 617760"/>
                  <a:gd name="connsiteX3" fmla="*/ 8153400 w 8153400"/>
                  <a:gd name="connsiteY3" fmla="*/ 102962 h 617760"/>
                  <a:gd name="connsiteX4" fmla="*/ 8153400 w 8153400"/>
                  <a:gd name="connsiteY4" fmla="*/ 514798 h 617760"/>
                  <a:gd name="connsiteX5" fmla="*/ 8050438 w 8153400"/>
                  <a:gd name="connsiteY5" fmla="*/ 617760 h 617760"/>
                  <a:gd name="connsiteX6" fmla="*/ 102962 w 8153400"/>
                  <a:gd name="connsiteY6" fmla="*/ 617760 h 617760"/>
                  <a:gd name="connsiteX7" fmla="*/ 0 w 8153400"/>
                  <a:gd name="connsiteY7" fmla="*/ 514798 h 617760"/>
                  <a:gd name="connsiteX8" fmla="*/ 0 w 8153400"/>
                  <a:gd name="connsiteY8" fmla="*/ 102962 h 61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153400" h="617760">
                    <a:moveTo>
                      <a:pt x="0" y="102962"/>
                    </a:moveTo>
                    <a:cubicBezTo>
                      <a:pt x="0" y="46098"/>
                      <a:pt x="46098" y="0"/>
                      <a:pt x="102962" y="0"/>
                    </a:cubicBezTo>
                    <a:lnTo>
                      <a:pt x="8050438" y="0"/>
                    </a:lnTo>
                    <a:cubicBezTo>
                      <a:pt x="8107302" y="0"/>
                      <a:pt x="8153400" y="46098"/>
                      <a:pt x="8153400" y="102962"/>
                    </a:cubicBezTo>
                    <a:lnTo>
                      <a:pt x="8153400" y="514798"/>
                    </a:lnTo>
                    <a:cubicBezTo>
                      <a:pt x="8153400" y="571662"/>
                      <a:pt x="8107302" y="617760"/>
                      <a:pt x="8050438" y="617760"/>
                    </a:cubicBezTo>
                    <a:lnTo>
                      <a:pt x="102962" y="617760"/>
                    </a:lnTo>
                    <a:cubicBezTo>
                      <a:pt x="46098" y="617760"/>
                      <a:pt x="0" y="571662"/>
                      <a:pt x="0" y="514798"/>
                    </a:cubicBezTo>
                    <a:lnTo>
                      <a:pt x="0" y="102962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6357" tIns="106357" rIns="106357" bIns="106357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Reach </a:t>
                </a:r>
              </a:p>
            </p:txBody>
          </p:sp>
          <p:sp>
            <p:nvSpPr>
              <p:cNvPr id="42" name="Freeform 8">
                <a:extLst>
                  <a:ext uri="{FF2B5EF4-FFF2-40B4-BE49-F238E27FC236}">
                    <a16:creationId xmlns:a16="http://schemas.microsoft.com/office/drawing/2014/main" id="{6D1B5938-6DD9-4B6A-94DE-C153C72A56BA}"/>
                  </a:ext>
                </a:extLst>
              </p:cNvPr>
              <p:cNvSpPr/>
              <p:nvPr/>
            </p:nvSpPr>
            <p:spPr>
              <a:xfrm>
                <a:off x="685800" y="3347714"/>
                <a:ext cx="8153400" cy="614686"/>
              </a:xfrm>
              <a:custGeom>
                <a:avLst/>
                <a:gdLst>
                  <a:gd name="connsiteX0" fmla="*/ 0 w 8153400"/>
                  <a:gd name="connsiteY0" fmla="*/ 0 h 614790"/>
                  <a:gd name="connsiteX1" fmla="*/ 8153400 w 8153400"/>
                  <a:gd name="connsiteY1" fmla="*/ 0 h 614790"/>
                  <a:gd name="connsiteX2" fmla="*/ 8153400 w 8153400"/>
                  <a:gd name="connsiteY2" fmla="*/ 614790 h 614790"/>
                  <a:gd name="connsiteX3" fmla="*/ 0 w 8153400"/>
                  <a:gd name="connsiteY3" fmla="*/ 614790 h 614790"/>
                  <a:gd name="connsiteX4" fmla="*/ 0 w 8153400"/>
                  <a:gd name="connsiteY4" fmla="*/ 0 h 614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153400" h="614790">
                    <a:moveTo>
                      <a:pt x="0" y="0"/>
                    </a:moveTo>
                    <a:lnTo>
                      <a:pt x="8153400" y="0"/>
                    </a:lnTo>
                    <a:lnTo>
                      <a:pt x="8153400" y="614790"/>
                    </a:lnTo>
                    <a:lnTo>
                      <a:pt x="0" y="61479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58870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Measure of the number of different audience members exposed at least once to a media vehicle in a given period of time</a:t>
                </a: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888FF3CF-61B3-4180-9A54-07C28D65F40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3962400"/>
              <a:ext cx="8153400" cy="1163638"/>
              <a:chOff x="685800" y="3962400"/>
              <a:chExt cx="8153400" cy="1164240"/>
            </a:xfrm>
          </p:grpSpPr>
          <p:sp>
            <p:nvSpPr>
              <p:cNvPr id="44" name="Freeform 9">
                <a:extLst>
                  <a:ext uri="{FF2B5EF4-FFF2-40B4-BE49-F238E27FC236}">
                    <a16:creationId xmlns:a16="http://schemas.microsoft.com/office/drawing/2014/main" id="{BF8D0BA0-81AE-44E7-87B4-74AC6F10378E}"/>
                  </a:ext>
                </a:extLst>
              </p:cNvPr>
              <p:cNvSpPr/>
              <p:nvPr/>
            </p:nvSpPr>
            <p:spPr>
              <a:xfrm>
                <a:off x="685800" y="3962400"/>
                <a:ext cx="8153400" cy="617857"/>
              </a:xfrm>
              <a:custGeom>
                <a:avLst/>
                <a:gdLst>
                  <a:gd name="connsiteX0" fmla="*/ 0 w 8153400"/>
                  <a:gd name="connsiteY0" fmla="*/ 102962 h 617760"/>
                  <a:gd name="connsiteX1" fmla="*/ 102962 w 8153400"/>
                  <a:gd name="connsiteY1" fmla="*/ 0 h 617760"/>
                  <a:gd name="connsiteX2" fmla="*/ 8050438 w 8153400"/>
                  <a:gd name="connsiteY2" fmla="*/ 0 h 617760"/>
                  <a:gd name="connsiteX3" fmla="*/ 8153400 w 8153400"/>
                  <a:gd name="connsiteY3" fmla="*/ 102962 h 617760"/>
                  <a:gd name="connsiteX4" fmla="*/ 8153400 w 8153400"/>
                  <a:gd name="connsiteY4" fmla="*/ 514798 h 617760"/>
                  <a:gd name="connsiteX5" fmla="*/ 8050438 w 8153400"/>
                  <a:gd name="connsiteY5" fmla="*/ 617760 h 617760"/>
                  <a:gd name="connsiteX6" fmla="*/ 102962 w 8153400"/>
                  <a:gd name="connsiteY6" fmla="*/ 617760 h 617760"/>
                  <a:gd name="connsiteX7" fmla="*/ 0 w 8153400"/>
                  <a:gd name="connsiteY7" fmla="*/ 514798 h 617760"/>
                  <a:gd name="connsiteX8" fmla="*/ 0 w 8153400"/>
                  <a:gd name="connsiteY8" fmla="*/ 102962 h 61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153400" h="617760">
                    <a:moveTo>
                      <a:pt x="0" y="102962"/>
                    </a:moveTo>
                    <a:cubicBezTo>
                      <a:pt x="0" y="46098"/>
                      <a:pt x="46098" y="0"/>
                      <a:pt x="102962" y="0"/>
                    </a:cubicBezTo>
                    <a:lnTo>
                      <a:pt x="8050438" y="0"/>
                    </a:lnTo>
                    <a:cubicBezTo>
                      <a:pt x="8107302" y="0"/>
                      <a:pt x="8153400" y="46098"/>
                      <a:pt x="8153400" y="102962"/>
                    </a:cubicBezTo>
                    <a:lnTo>
                      <a:pt x="8153400" y="514798"/>
                    </a:lnTo>
                    <a:cubicBezTo>
                      <a:pt x="8153400" y="571662"/>
                      <a:pt x="8107302" y="617760"/>
                      <a:pt x="8050438" y="617760"/>
                    </a:cubicBezTo>
                    <a:lnTo>
                      <a:pt x="102962" y="617760"/>
                    </a:lnTo>
                    <a:cubicBezTo>
                      <a:pt x="46098" y="617760"/>
                      <a:pt x="0" y="571662"/>
                      <a:pt x="0" y="514798"/>
                    </a:cubicBezTo>
                    <a:lnTo>
                      <a:pt x="0" y="102962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6357" tIns="106357" rIns="106357" bIns="106357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Coverage</a:t>
                </a:r>
              </a:p>
            </p:txBody>
          </p:sp>
          <p:sp>
            <p:nvSpPr>
              <p:cNvPr id="45" name="Freeform 10">
                <a:extLst>
                  <a:ext uri="{FF2B5EF4-FFF2-40B4-BE49-F238E27FC236}">
                    <a16:creationId xmlns:a16="http://schemas.microsoft.com/office/drawing/2014/main" id="{47C3D6A7-0DAF-483B-8DAF-C787E77578B2}"/>
                  </a:ext>
                </a:extLst>
              </p:cNvPr>
              <p:cNvSpPr/>
              <p:nvPr/>
            </p:nvSpPr>
            <p:spPr>
              <a:xfrm>
                <a:off x="685800" y="4580257"/>
                <a:ext cx="8153400" cy="546383"/>
              </a:xfrm>
              <a:custGeom>
                <a:avLst/>
                <a:gdLst>
                  <a:gd name="connsiteX0" fmla="*/ 0 w 8153400"/>
                  <a:gd name="connsiteY0" fmla="*/ 0 h 546480"/>
                  <a:gd name="connsiteX1" fmla="*/ 8153400 w 8153400"/>
                  <a:gd name="connsiteY1" fmla="*/ 0 h 546480"/>
                  <a:gd name="connsiteX2" fmla="*/ 8153400 w 8153400"/>
                  <a:gd name="connsiteY2" fmla="*/ 546480 h 546480"/>
                  <a:gd name="connsiteX3" fmla="*/ 0 w 8153400"/>
                  <a:gd name="connsiteY3" fmla="*/ 546480 h 546480"/>
                  <a:gd name="connsiteX4" fmla="*/ 0 w 8153400"/>
                  <a:gd name="connsiteY4" fmla="*/ 0 h 54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153400" h="546480">
                    <a:moveTo>
                      <a:pt x="0" y="0"/>
                    </a:moveTo>
                    <a:lnTo>
                      <a:pt x="8153400" y="0"/>
                    </a:lnTo>
                    <a:lnTo>
                      <a:pt x="8153400" y="546480"/>
                    </a:lnTo>
                    <a:lnTo>
                      <a:pt x="0" y="54648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58870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Potential audience that might receive the message through a vehicle</a:t>
                </a:r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F0236AD8-F58E-448F-AF1C-D028EAF1B4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5126039"/>
              <a:ext cx="8153400" cy="1233487"/>
              <a:chOff x="685800" y="5126640"/>
              <a:chExt cx="8153400" cy="1232550"/>
            </a:xfrm>
          </p:grpSpPr>
          <p:sp>
            <p:nvSpPr>
              <p:cNvPr id="47" name="Freeform 11">
                <a:extLst>
                  <a:ext uri="{FF2B5EF4-FFF2-40B4-BE49-F238E27FC236}">
                    <a16:creationId xmlns:a16="http://schemas.microsoft.com/office/drawing/2014/main" id="{4E395A63-AB88-4EF0-9A4D-BC09DB65CD75}"/>
                  </a:ext>
                </a:extLst>
              </p:cNvPr>
              <p:cNvSpPr/>
              <p:nvPr/>
            </p:nvSpPr>
            <p:spPr>
              <a:xfrm>
                <a:off x="685800" y="5126640"/>
                <a:ext cx="8153400" cy="617068"/>
              </a:xfrm>
              <a:custGeom>
                <a:avLst/>
                <a:gdLst>
                  <a:gd name="connsiteX0" fmla="*/ 0 w 8153400"/>
                  <a:gd name="connsiteY0" fmla="*/ 102962 h 617760"/>
                  <a:gd name="connsiteX1" fmla="*/ 102962 w 8153400"/>
                  <a:gd name="connsiteY1" fmla="*/ 0 h 617760"/>
                  <a:gd name="connsiteX2" fmla="*/ 8050438 w 8153400"/>
                  <a:gd name="connsiteY2" fmla="*/ 0 h 617760"/>
                  <a:gd name="connsiteX3" fmla="*/ 8153400 w 8153400"/>
                  <a:gd name="connsiteY3" fmla="*/ 102962 h 617760"/>
                  <a:gd name="connsiteX4" fmla="*/ 8153400 w 8153400"/>
                  <a:gd name="connsiteY4" fmla="*/ 514798 h 617760"/>
                  <a:gd name="connsiteX5" fmla="*/ 8050438 w 8153400"/>
                  <a:gd name="connsiteY5" fmla="*/ 617760 h 617760"/>
                  <a:gd name="connsiteX6" fmla="*/ 102962 w 8153400"/>
                  <a:gd name="connsiteY6" fmla="*/ 617760 h 617760"/>
                  <a:gd name="connsiteX7" fmla="*/ 0 w 8153400"/>
                  <a:gd name="connsiteY7" fmla="*/ 514798 h 617760"/>
                  <a:gd name="connsiteX8" fmla="*/ 0 w 8153400"/>
                  <a:gd name="connsiteY8" fmla="*/ 102962 h 61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153400" h="617760">
                    <a:moveTo>
                      <a:pt x="0" y="102962"/>
                    </a:moveTo>
                    <a:cubicBezTo>
                      <a:pt x="0" y="46098"/>
                      <a:pt x="46098" y="0"/>
                      <a:pt x="102962" y="0"/>
                    </a:cubicBezTo>
                    <a:lnTo>
                      <a:pt x="8050438" y="0"/>
                    </a:lnTo>
                    <a:cubicBezTo>
                      <a:pt x="8107302" y="0"/>
                      <a:pt x="8153400" y="46098"/>
                      <a:pt x="8153400" y="102962"/>
                    </a:cubicBezTo>
                    <a:lnTo>
                      <a:pt x="8153400" y="514798"/>
                    </a:lnTo>
                    <a:cubicBezTo>
                      <a:pt x="8153400" y="571662"/>
                      <a:pt x="8107302" y="617760"/>
                      <a:pt x="8050438" y="617760"/>
                    </a:cubicBezTo>
                    <a:lnTo>
                      <a:pt x="102962" y="617760"/>
                    </a:lnTo>
                    <a:cubicBezTo>
                      <a:pt x="46098" y="617760"/>
                      <a:pt x="0" y="571662"/>
                      <a:pt x="0" y="514798"/>
                    </a:cubicBezTo>
                    <a:lnTo>
                      <a:pt x="0" y="102962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6357" tIns="106357" rIns="106357" bIns="106357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Frequency</a:t>
                </a:r>
              </a:p>
            </p:txBody>
          </p:sp>
          <p:sp>
            <p:nvSpPr>
              <p:cNvPr id="48" name="Freeform 12">
                <a:extLst>
                  <a:ext uri="{FF2B5EF4-FFF2-40B4-BE49-F238E27FC236}">
                    <a16:creationId xmlns:a16="http://schemas.microsoft.com/office/drawing/2014/main" id="{10E70C4D-2915-42FA-80D6-A83B8E8AF0EF}"/>
                  </a:ext>
                </a:extLst>
              </p:cNvPr>
              <p:cNvSpPr/>
              <p:nvPr/>
            </p:nvSpPr>
            <p:spPr>
              <a:xfrm>
                <a:off x="685800" y="5743708"/>
                <a:ext cx="8153400" cy="615482"/>
              </a:xfrm>
              <a:custGeom>
                <a:avLst/>
                <a:gdLst>
                  <a:gd name="connsiteX0" fmla="*/ 0 w 8153400"/>
                  <a:gd name="connsiteY0" fmla="*/ 0 h 614790"/>
                  <a:gd name="connsiteX1" fmla="*/ 8153400 w 8153400"/>
                  <a:gd name="connsiteY1" fmla="*/ 0 h 614790"/>
                  <a:gd name="connsiteX2" fmla="*/ 8153400 w 8153400"/>
                  <a:gd name="connsiteY2" fmla="*/ 614790 h 614790"/>
                  <a:gd name="connsiteX3" fmla="*/ 0 w 8153400"/>
                  <a:gd name="connsiteY3" fmla="*/ 614790 h 614790"/>
                  <a:gd name="connsiteX4" fmla="*/ 0 w 8153400"/>
                  <a:gd name="connsiteY4" fmla="*/ 0 h 614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153400" h="614790">
                    <a:moveTo>
                      <a:pt x="0" y="0"/>
                    </a:moveTo>
                    <a:lnTo>
                      <a:pt x="8153400" y="0"/>
                    </a:lnTo>
                    <a:lnTo>
                      <a:pt x="8153400" y="614790"/>
                    </a:lnTo>
                    <a:lnTo>
                      <a:pt x="0" y="61479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58870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Number of times the receiver is exposed to the media vehicle in a specified period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2341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53893" y="119765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Plan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536843F1-6561-4A7E-8434-D058589B6D28}"/>
              </a:ext>
            </a:extLst>
          </p:cNvPr>
          <p:cNvSpPr txBox="1">
            <a:spLocks/>
          </p:cNvSpPr>
          <p:nvPr/>
        </p:nvSpPr>
        <p:spPr>
          <a:xfrm>
            <a:off x="875030" y="2148157"/>
            <a:ext cx="76581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Guides media selection (helps me select the proper media based on my objective)</a:t>
            </a:r>
          </a:p>
          <a:p>
            <a:r>
              <a:rPr lang="en-US" altLang="en-US" dirty="0"/>
              <a:t>Aims to find a combination of media to communicate a message: </a:t>
            </a:r>
          </a:p>
          <a:p>
            <a:pPr lvl="1"/>
            <a:r>
              <a:rPr lang="en-US" altLang="en-US" dirty="0"/>
              <a:t>In the most effective manner </a:t>
            </a:r>
          </a:p>
          <a:p>
            <a:pPr lvl="1"/>
            <a:r>
              <a:rPr lang="en-US" altLang="en-US" dirty="0"/>
              <a:t>To the largest number of potential customers</a:t>
            </a:r>
          </a:p>
          <a:p>
            <a:pPr lvl="1"/>
            <a:r>
              <a:rPr lang="en-US" altLang="en-US" dirty="0"/>
              <a:t>At the lowest cost</a:t>
            </a:r>
          </a:p>
        </p:txBody>
      </p:sp>
    </p:spTree>
    <p:extLst>
      <p:ext uri="{BB962C8B-B14F-4D97-AF65-F5344CB8AC3E}">
        <p14:creationId xmlns:p14="http://schemas.microsoft.com/office/powerpoint/2010/main" val="131128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654" y="205640"/>
            <a:ext cx="80678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Activities Involved in Developing the Media Plan (what are the data to know)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:a16="http://schemas.microsoft.com/office/drawing/2014/main" id="{FAE60524-5E13-4C9A-B8FF-2E4B06B7245C}"/>
              </a:ext>
            </a:extLst>
          </p:cNvPr>
          <p:cNvGrpSpPr>
            <a:grpSpLocks/>
          </p:cNvGrpSpPr>
          <p:nvPr/>
        </p:nvGrpSpPr>
        <p:grpSpPr bwMode="auto">
          <a:xfrm>
            <a:off x="2072640" y="1605280"/>
            <a:ext cx="7741920" cy="5161280"/>
            <a:chOff x="644526" y="1295400"/>
            <a:chExt cx="7986713" cy="5192715"/>
          </a:xfrm>
        </p:grpSpPr>
        <p:grpSp>
          <p:nvGrpSpPr>
            <p:cNvPr id="13" name="Group 4">
              <a:extLst>
                <a:ext uri="{FF2B5EF4-FFF2-40B4-BE49-F238E27FC236}">
                  <a16:creationId xmlns:a16="http://schemas.microsoft.com/office/drawing/2014/main" id="{57FE4906-946A-4F1B-A531-8B92178AD7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61109" y="4143373"/>
              <a:ext cx="3364684" cy="885800"/>
              <a:chOff x="1841" y="2562"/>
              <a:chExt cx="2147" cy="609"/>
            </a:xfrm>
          </p:grpSpPr>
          <p:sp>
            <p:nvSpPr>
              <p:cNvPr id="43" name="Line 5">
                <a:extLst>
                  <a:ext uri="{FF2B5EF4-FFF2-40B4-BE49-F238E27FC236}">
                    <a16:creationId xmlns:a16="http://schemas.microsoft.com/office/drawing/2014/main" id="{76BC1B74-9893-4B2F-89B9-550A95B24F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8" y="2562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" name="Rectangle 6">
                <a:extLst>
                  <a:ext uri="{FF2B5EF4-FFF2-40B4-BE49-F238E27FC236}">
                    <a16:creationId xmlns:a16="http://schemas.microsoft.com/office/drawing/2014/main" id="{E8941E0F-15BF-42E4-8F91-EBBCCEF676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41" y="2868"/>
                <a:ext cx="2147" cy="300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Selecting media within class</a:t>
                </a:r>
              </a:p>
            </p:txBody>
          </p:sp>
        </p:grpSp>
        <p:grpSp>
          <p:nvGrpSpPr>
            <p:cNvPr id="14" name="Group 7">
              <a:extLst>
                <a:ext uri="{FF2B5EF4-FFF2-40B4-BE49-F238E27FC236}">
                  <a16:creationId xmlns:a16="http://schemas.microsoft.com/office/drawing/2014/main" id="{A141780D-145B-4A31-B6E4-7749CEC363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49680" y="3457574"/>
              <a:ext cx="3563729" cy="887537"/>
              <a:chOff x="1771" y="2130"/>
              <a:chExt cx="2274" cy="610"/>
            </a:xfrm>
          </p:grpSpPr>
          <p:sp>
            <p:nvSpPr>
              <p:cNvPr id="41" name="Line 8">
                <a:extLst>
                  <a:ext uri="{FF2B5EF4-FFF2-40B4-BE49-F238E27FC236}">
                    <a16:creationId xmlns:a16="http://schemas.microsoft.com/office/drawing/2014/main" id="{201FC804-5E69-41E8-A0B2-8D75D1C9E7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8" y="213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2" name="Rectangle 9">
                <a:extLst>
                  <a:ext uri="{FF2B5EF4-FFF2-40B4-BE49-F238E27FC236}">
                    <a16:creationId xmlns:a16="http://schemas.microsoft.com/office/drawing/2014/main" id="{585FC4A9-7CE7-44A8-9692-CD6076DCB0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1" y="2438"/>
                <a:ext cx="2274" cy="30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Selecting broad media classes</a:t>
                </a:r>
              </a:p>
            </p:txBody>
          </p:sp>
        </p:grpSp>
        <p:grpSp>
          <p:nvGrpSpPr>
            <p:cNvPr id="15" name="Group 10">
              <a:extLst>
                <a:ext uri="{FF2B5EF4-FFF2-40B4-BE49-F238E27FC236}">
                  <a16:creationId xmlns:a16="http://schemas.microsoft.com/office/drawing/2014/main" id="{C7AC75C7-161B-44E6-BF53-D36F7F54CE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67468" y="2771773"/>
              <a:ext cx="3348832" cy="893688"/>
              <a:chOff x="1845" y="1698"/>
              <a:chExt cx="2137" cy="615"/>
            </a:xfrm>
          </p:grpSpPr>
          <p:sp>
            <p:nvSpPr>
              <p:cNvPr id="39" name="Line 11">
                <a:extLst>
                  <a:ext uri="{FF2B5EF4-FFF2-40B4-BE49-F238E27FC236}">
                    <a16:creationId xmlns:a16="http://schemas.microsoft.com/office/drawing/2014/main" id="{BC774AB8-D1D2-4E9B-BAC0-8C87CFA99D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8" y="169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" name="Rectangle 12">
                <a:extLst>
                  <a:ext uri="{FF2B5EF4-FFF2-40B4-BE49-F238E27FC236}">
                    <a16:creationId xmlns:a16="http://schemas.microsoft.com/office/drawing/2014/main" id="{2F6BC981-E19D-49E8-B5C8-EC8186F660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45" y="2010"/>
                <a:ext cx="2137" cy="306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Determining media strategy</a:t>
                </a:r>
              </a:p>
            </p:txBody>
          </p:sp>
        </p:grpSp>
        <p:grpSp>
          <p:nvGrpSpPr>
            <p:cNvPr id="16" name="Group 13">
              <a:extLst>
                <a:ext uri="{FF2B5EF4-FFF2-40B4-BE49-F238E27FC236}">
                  <a16:creationId xmlns:a16="http://schemas.microsoft.com/office/drawing/2014/main" id="{5D4AB568-CA62-484F-AC85-A4BD38589D0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4526" y="5029202"/>
              <a:ext cx="7986713" cy="1458913"/>
              <a:chOff x="413" y="3234"/>
              <a:chExt cx="5031" cy="919"/>
            </a:xfrm>
          </p:grpSpPr>
          <p:sp>
            <p:nvSpPr>
              <p:cNvPr id="32" name="Line 14">
                <a:extLst>
                  <a:ext uri="{FF2B5EF4-FFF2-40B4-BE49-F238E27FC236}">
                    <a16:creationId xmlns:a16="http://schemas.microsoft.com/office/drawing/2014/main" id="{55C65284-BEEE-49E9-AC21-1DE49CAA4C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49" y="3322"/>
                <a:ext cx="0" cy="18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Line 15">
                <a:extLst>
                  <a:ext uri="{FF2B5EF4-FFF2-40B4-BE49-F238E27FC236}">
                    <a16:creationId xmlns:a16="http://schemas.microsoft.com/office/drawing/2014/main" id="{3F42341D-80CD-46F2-A50B-E2DAAF1AAF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50" y="3316"/>
                <a:ext cx="0" cy="18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Line 16">
                <a:extLst>
                  <a:ext uri="{FF2B5EF4-FFF2-40B4-BE49-F238E27FC236}">
                    <a16:creationId xmlns:a16="http://schemas.microsoft.com/office/drawing/2014/main" id="{9C0CDFB7-CF0C-4ABB-B720-2D12DE5AFE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0" y="3234"/>
                <a:ext cx="0" cy="26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" name="Rectangle 17">
                <a:extLst>
                  <a:ext uri="{FF2B5EF4-FFF2-40B4-BE49-F238E27FC236}">
                    <a16:creationId xmlns:a16="http://schemas.microsoft.com/office/drawing/2014/main" id="{9E92663C-328F-4170-9692-259521A82E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2" y="3666"/>
                <a:ext cx="1640" cy="487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Media use decisions</a:t>
                </a:r>
              </a:p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— print</a:t>
                </a:r>
              </a:p>
            </p:txBody>
          </p:sp>
          <p:sp>
            <p:nvSpPr>
              <p:cNvPr id="36" name="Rectangle 18">
                <a:extLst>
                  <a:ext uri="{FF2B5EF4-FFF2-40B4-BE49-F238E27FC236}">
                    <a16:creationId xmlns:a16="http://schemas.microsoft.com/office/drawing/2014/main" id="{F6A4FF6E-DA3B-4DF3-BDAF-8CED42EEE6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" y="3542"/>
                <a:ext cx="1569" cy="48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Media use decisions</a:t>
                </a:r>
              </a:p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— broadcast</a:t>
                </a:r>
              </a:p>
            </p:txBody>
          </p:sp>
          <p:sp>
            <p:nvSpPr>
              <p:cNvPr id="37" name="Rectangle 19">
                <a:extLst>
                  <a:ext uri="{FF2B5EF4-FFF2-40B4-BE49-F238E27FC236}">
                    <a16:creationId xmlns:a16="http://schemas.microsoft.com/office/drawing/2014/main" id="{2B3BBF11-19CB-43AA-925F-B019D449F1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75" y="3551"/>
                <a:ext cx="1569" cy="484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Media use decisions</a:t>
                </a:r>
              </a:p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— other media</a:t>
                </a:r>
              </a:p>
            </p:txBody>
          </p:sp>
          <p:sp>
            <p:nvSpPr>
              <p:cNvPr id="38" name="Line 20">
                <a:extLst>
                  <a:ext uri="{FF2B5EF4-FFF2-40B4-BE49-F238E27FC236}">
                    <a16:creationId xmlns:a16="http://schemas.microsoft.com/office/drawing/2014/main" id="{6F946D94-43EB-468D-8866-CC1321B8E6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49" y="3322"/>
                <a:ext cx="360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" name="Group 21">
              <a:extLst>
                <a:ext uri="{FF2B5EF4-FFF2-40B4-BE49-F238E27FC236}">
                  <a16:creationId xmlns:a16="http://schemas.microsoft.com/office/drawing/2014/main" id="{895E6284-B791-4A04-AAE8-0C3B64F3DF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8800" y="1828800"/>
              <a:ext cx="5716588" cy="1134852"/>
              <a:chOff x="1063" y="1104"/>
              <a:chExt cx="3648" cy="781"/>
            </a:xfrm>
          </p:grpSpPr>
          <p:sp>
            <p:nvSpPr>
              <p:cNvPr id="26" name="Line 22">
                <a:extLst>
                  <a:ext uri="{FF2B5EF4-FFF2-40B4-BE49-F238E27FC236}">
                    <a16:creationId xmlns:a16="http://schemas.microsoft.com/office/drawing/2014/main" id="{BE1BF034-A76D-430E-B8FD-8AB9CFD8B1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63" y="1104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Line 23">
                <a:extLst>
                  <a:ext uri="{FF2B5EF4-FFF2-40B4-BE49-F238E27FC236}">
                    <a16:creationId xmlns:a16="http://schemas.microsoft.com/office/drawing/2014/main" id="{B87754EE-379C-41FB-B7DF-CEABE30730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11" y="1104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Line 24">
                <a:extLst>
                  <a:ext uri="{FF2B5EF4-FFF2-40B4-BE49-F238E27FC236}">
                    <a16:creationId xmlns:a16="http://schemas.microsoft.com/office/drawing/2014/main" id="{B6C3B462-EE92-4E4C-AC3D-59FCB2AE60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8" y="1257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Line 25">
                <a:extLst>
                  <a:ext uri="{FF2B5EF4-FFF2-40B4-BE49-F238E27FC236}">
                    <a16:creationId xmlns:a16="http://schemas.microsoft.com/office/drawing/2014/main" id="{4E185762-0081-4BED-97C9-810156EB47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63" y="1380"/>
                <a:ext cx="364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Rectangle 26">
                <a:extLst>
                  <a:ext uri="{FF2B5EF4-FFF2-40B4-BE49-F238E27FC236}">
                    <a16:creationId xmlns:a16="http://schemas.microsoft.com/office/drawing/2014/main" id="{D87282D9-FBA4-4C20-B9C3-1A4CC7716A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9" y="1582"/>
                <a:ext cx="1893" cy="306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Setting media objectives</a:t>
                </a:r>
              </a:p>
            </p:txBody>
          </p:sp>
        </p:grpSp>
        <p:grpSp>
          <p:nvGrpSpPr>
            <p:cNvPr id="18" name="Group 27">
              <a:extLst>
                <a:ext uri="{FF2B5EF4-FFF2-40B4-BE49-F238E27FC236}">
                  <a16:creationId xmlns:a16="http://schemas.microsoft.com/office/drawing/2014/main" id="{A2DA2CE7-ACFD-437B-925B-5581AAF135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3088" y="1295400"/>
              <a:ext cx="2881312" cy="696913"/>
              <a:chOff x="1961" y="816"/>
              <a:chExt cx="1815" cy="439"/>
            </a:xfrm>
          </p:grpSpPr>
          <p:sp>
            <p:nvSpPr>
              <p:cNvPr id="23" name="Line 28">
                <a:extLst>
                  <a:ext uri="{FF2B5EF4-FFF2-40B4-BE49-F238E27FC236}">
                    <a16:creationId xmlns:a16="http://schemas.microsoft.com/office/drawing/2014/main" id="{641DECF4-C496-4499-BC6D-553C5A9411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61" y="1036"/>
                <a:ext cx="22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" name="Rectangle 29">
                <a:extLst>
                  <a:ext uri="{FF2B5EF4-FFF2-40B4-BE49-F238E27FC236}">
                    <a16:creationId xmlns:a16="http://schemas.microsoft.com/office/drawing/2014/main" id="{E5B3E051-8520-4A50-AFE4-7022CAEE2B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85" y="816"/>
                <a:ext cx="1591" cy="439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44450" rIns="0" bIns="44450" anchor="ctr"/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Marketing </a:t>
                </a:r>
                <a:br>
                  <a:rPr lang="en-US" altLang="en-US" dirty="0"/>
                </a:br>
                <a:r>
                  <a:rPr lang="en-US" altLang="en-US" dirty="0"/>
                  <a:t>strategy plan</a:t>
                </a:r>
              </a:p>
            </p:txBody>
          </p:sp>
        </p:grpSp>
        <p:sp>
          <p:nvSpPr>
            <p:cNvPr id="19" name="Rectangle 30">
              <a:extLst>
                <a:ext uri="{FF2B5EF4-FFF2-40B4-BE49-F238E27FC236}">
                  <a16:creationId xmlns:a16="http://schemas.microsoft.com/office/drawing/2014/main" id="{A0A11154-9C9B-47FD-8821-107EE990C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4973" y="1295400"/>
              <a:ext cx="2422465" cy="69642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44450" rIns="0" bIns="44450" anchor="ctr"/>
            <a:lstStyle/>
            <a:p>
              <a:pPr algn="ctr">
                <a:buClr>
                  <a:schemeClr val="bg2"/>
                </a:buClr>
                <a:buSzPct val="75000"/>
                <a:defRPr/>
              </a:pPr>
              <a:r>
                <a:rPr lang="en-US" altLang="en-US" dirty="0"/>
                <a:t>Situation </a:t>
              </a:r>
              <a:br>
                <a:rPr lang="en-US" altLang="en-US" dirty="0"/>
              </a:br>
              <a:r>
                <a:rPr lang="en-US" altLang="en-US" dirty="0"/>
                <a:t>analysis</a:t>
              </a:r>
            </a:p>
          </p:txBody>
        </p:sp>
        <p:grpSp>
          <p:nvGrpSpPr>
            <p:cNvPr id="20" name="Group 31">
              <a:extLst>
                <a:ext uri="{FF2B5EF4-FFF2-40B4-BE49-F238E27FC236}">
                  <a16:creationId xmlns:a16="http://schemas.microsoft.com/office/drawing/2014/main" id="{5184227E-EC7B-4D9B-8FC2-8C2C7C2872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19800" y="1295400"/>
              <a:ext cx="2579688" cy="696913"/>
              <a:chOff x="3792" y="816"/>
              <a:chExt cx="1625" cy="439"/>
            </a:xfrm>
          </p:grpSpPr>
          <p:sp>
            <p:nvSpPr>
              <p:cNvPr id="21" name="Rectangle 32">
                <a:extLst>
                  <a:ext uri="{FF2B5EF4-FFF2-40B4-BE49-F238E27FC236}">
                    <a16:creationId xmlns:a16="http://schemas.microsoft.com/office/drawing/2014/main" id="{8AEF34F8-A3CA-411E-B5C4-3EB1BDDCBA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3" y="816"/>
                <a:ext cx="1434" cy="439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44450" rIns="0" bIns="44450" anchor="ctr"/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Creative </a:t>
                </a:r>
                <a:br>
                  <a:rPr lang="en-US" altLang="en-US" dirty="0"/>
                </a:br>
                <a:r>
                  <a:rPr lang="en-US" altLang="en-US" dirty="0"/>
                  <a:t>strategy plan</a:t>
                </a:r>
              </a:p>
            </p:txBody>
          </p:sp>
          <p:sp>
            <p:nvSpPr>
              <p:cNvPr id="22" name="Line 33">
                <a:extLst>
                  <a:ext uri="{FF2B5EF4-FFF2-40B4-BE49-F238E27FC236}">
                    <a16:creationId xmlns:a16="http://schemas.microsoft.com/office/drawing/2014/main" id="{4162ABB3-2BCC-421A-AE35-757D797A65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2" y="1008"/>
                <a:ext cx="17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38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53893" y="119765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Problems in Media Planning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536843F1-6561-4A7E-8434-D058589B6D28}"/>
              </a:ext>
            </a:extLst>
          </p:cNvPr>
          <p:cNvSpPr txBox="1">
            <a:spLocks/>
          </p:cNvSpPr>
          <p:nvPr/>
        </p:nvSpPr>
        <p:spPr>
          <a:xfrm>
            <a:off x="1322070" y="1955117"/>
            <a:ext cx="912241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Insufficient information (who said all are watching </a:t>
            </a:r>
            <a:r>
              <a:rPr lang="en-US" altLang="en-US" dirty="0" err="1"/>
              <a:t>amr</a:t>
            </a:r>
            <a:r>
              <a:rPr lang="en-US" altLang="en-US" dirty="0"/>
              <a:t> </a:t>
            </a:r>
            <a:r>
              <a:rPr lang="en-US" altLang="en-US" dirty="0" err="1"/>
              <a:t>adeeb</a:t>
            </a:r>
            <a:r>
              <a:rPr lang="en-US" altLang="en-US" dirty="0"/>
              <a:t>)</a:t>
            </a:r>
          </a:p>
          <a:p>
            <a:r>
              <a:rPr lang="en-US" altLang="en-US" dirty="0"/>
              <a:t>Sweeps periods: Used for measuring TV audiences and setting advertising rates (measured 5 times a year)</a:t>
            </a:r>
          </a:p>
          <a:p>
            <a:r>
              <a:rPr lang="en-US" altLang="en-US" dirty="0"/>
              <a:t>Inconsistent terminologies (copy – advert – slot – spot)</a:t>
            </a:r>
          </a:p>
          <a:p>
            <a:r>
              <a:rPr lang="en-US" altLang="en-US" dirty="0"/>
              <a:t>Time pressures (price/seconds airtime)</a:t>
            </a:r>
          </a:p>
          <a:p>
            <a:r>
              <a:rPr lang="en-US" altLang="en-US" dirty="0"/>
              <a:t>Difficulty measuring effectiveness (adverts or PR?)</a:t>
            </a:r>
          </a:p>
        </p:txBody>
      </p:sp>
    </p:spTree>
    <p:extLst>
      <p:ext uri="{BB962C8B-B14F-4D97-AF65-F5344CB8AC3E}">
        <p14:creationId xmlns:p14="http://schemas.microsoft.com/office/powerpoint/2010/main" val="65615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76782" y="184206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Developing the Media Plan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2438FB49-05EE-4A85-95EC-FB538E8A1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934" y="2692400"/>
            <a:ext cx="8458200" cy="1092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78DB454-190A-4ADF-9F81-12695377F8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3334" y="3874435"/>
            <a:ext cx="1447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/>
              <a:t>Why choosing matches on tv? Inc sales?</a:t>
            </a:r>
          </a:p>
        </p:txBody>
      </p:sp>
      <p:sp>
        <p:nvSpPr>
          <p:cNvPr id="12" name="TextBox 4">
            <a:extLst>
              <a:ext uri="{FF2B5EF4-FFF2-40B4-BE49-F238E27FC236}">
                <a16:creationId xmlns:a16="http://schemas.microsoft.com/office/drawing/2014/main" id="{76ACDAAD-FD4B-487C-A80A-FFF9573F7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5834" y="3968751"/>
            <a:ext cx="1447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/>
              <a:t>Market research</a:t>
            </a:r>
          </a:p>
        </p:txBody>
      </p:sp>
    </p:spTree>
    <p:extLst>
      <p:ext uri="{BB962C8B-B14F-4D97-AF65-F5344CB8AC3E}">
        <p14:creationId xmlns:p14="http://schemas.microsoft.com/office/powerpoint/2010/main" val="39961704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Target Market Identification (to whom will we advertise)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D88094D-942C-4B3A-A3AF-2A135DCD2CB6}"/>
              </a:ext>
            </a:extLst>
          </p:cNvPr>
          <p:cNvSpPr txBox="1">
            <a:spLocks/>
          </p:cNvSpPr>
          <p:nvPr/>
        </p:nvSpPr>
        <p:spPr>
          <a:xfrm>
            <a:off x="1772274" y="1787441"/>
            <a:ext cx="79813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Primary research and/or secondary sources help determine which specific groups to target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/>
              <a:t>Index number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Good indicator of the potential of a market</a:t>
            </a:r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734EFAFF-F995-4EFE-8512-966BB6F909C2}"/>
              </a:ext>
            </a:extLst>
          </p:cNvPr>
          <p:cNvSpPr/>
          <p:nvPr/>
        </p:nvSpPr>
        <p:spPr>
          <a:xfrm>
            <a:off x="1623422" y="4216506"/>
            <a:ext cx="8148038" cy="1091989"/>
          </a:xfrm>
          <a:custGeom>
            <a:avLst/>
            <a:gdLst>
              <a:gd name="connsiteX0" fmla="*/ 0 w 8148038"/>
              <a:gd name="connsiteY0" fmla="*/ 0 h 1091989"/>
              <a:gd name="connsiteX1" fmla="*/ 8148038 w 8148038"/>
              <a:gd name="connsiteY1" fmla="*/ 0 h 1091989"/>
              <a:gd name="connsiteX2" fmla="*/ 8148038 w 8148038"/>
              <a:gd name="connsiteY2" fmla="*/ 1091989 h 1091989"/>
              <a:gd name="connsiteX3" fmla="*/ 0 w 8148038"/>
              <a:gd name="connsiteY3" fmla="*/ 1091989 h 1091989"/>
              <a:gd name="connsiteX4" fmla="*/ 0 w 8148038"/>
              <a:gd name="connsiteY4" fmla="*/ 0 h 1091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48038" h="1091989">
                <a:moveTo>
                  <a:pt x="0" y="0"/>
                </a:moveTo>
                <a:lnTo>
                  <a:pt x="8148038" y="0"/>
                </a:lnTo>
                <a:lnTo>
                  <a:pt x="8148038" y="1091989"/>
                </a:lnTo>
                <a:lnTo>
                  <a:pt x="0" y="109198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37160" tIns="137160" rIns="137160" bIns="137160" spcCol="1270" anchor="ctr"/>
          <a:lstStyle/>
          <a:p>
            <a:pPr algn="ctr" defTabSz="16002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600" dirty="0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69757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52297" y="289678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Internal and External Factors Influencing Media Strategies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D88094D-942C-4B3A-A3AF-2A135DCD2CB6}"/>
              </a:ext>
            </a:extLst>
          </p:cNvPr>
          <p:cNvSpPr txBox="1">
            <a:spLocks/>
          </p:cNvSpPr>
          <p:nvPr/>
        </p:nvSpPr>
        <p:spPr>
          <a:xfrm>
            <a:off x="1772274" y="1787441"/>
            <a:ext cx="79813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2800" b="1" dirty="0"/>
              <a:t>Internal factors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Size of the media budget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Managerial and administrative capabilities (internal or outsourcing)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Organization of the agency</a:t>
            </a:r>
          </a:p>
          <a:p>
            <a:pPr algn="l"/>
            <a:r>
              <a:rPr lang="en-US" altLang="en-US" sz="2800" b="1" dirty="0"/>
              <a:t>External factors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Rising costs of media (cost per second)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Changes in technology (SM platforms)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Competitive factors (do ads </a:t>
            </a:r>
            <a:r>
              <a:rPr lang="en-US" altLang="en-US" dirty="0" err="1"/>
              <a:t>bcoz</a:t>
            </a:r>
            <a:r>
              <a:rPr lang="en-US" altLang="en-US" dirty="0"/>
              <a:t> of the competitor did)</a:t>
            </a:r>
          </a:p>
        </p:txBody>
      </p:sp>
    </p:spTree>
    <p:extLst>
      <p:ext uri="{BB962C8B-B14F-4D97-AF65-F5344CB8AC3E}">
        <p14:creationId xmlns:p14="http://schemas.microsoft.com/office/powerpoint/2010/main" val="42846317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Using Indexes to Determine Where to Promote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A91C677-606E-C965-1866-AF43C7C03E6B}"/>
              </a:ext>
            </a:extLst>
          </p:cNvPr>
          <p:cNvGrpSpPr/>
          <p:nvPr/>
        </p:nvGrpSpPr>
        <p:grpSpPr>
          <a:xfrm>
            <a:off x="1448681" y="1710929"/>
            <a:ext cx="8305800" cy="4533075"/>
            <a:chOff x="1448681" y="1710929"/>
            <a:chExt cx="8305800" cy="453307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C0F64F4B-AC49-40C6-A33E-E094E73F74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8681" y="1710929"/>
              <a:ext cx="8305800" cy="1806575"/>
              <a:chOff x="609600" y="1567214"/>
              <a:chExt cx="8305800" cy="1806119"/>
            </a:xfrm>
          </p:grpSpPr>
          <p:sp>
            <p:nvSpPr>
              <p:cNvPr id="11" name="Freeform 7">
                <a:extLst>
                  <a:ext uri="{FF2B5EF4-FFF2-40B4-BE49-F238E27FC236}">
                    <a16:creationId xmlns:a16="http://schemas.microsoft.com/office/drawing/2014/main" id="{E633173B-5E53-4C3B-903D-E785A672D45F}"/>
                  </a:ext>
                </a:extLst>
              </p:cNvPr>
              <p:cNvSpPr/>
              <p:nvPr/>
            </p:nvSpPr>
            <p:spPr>
              <a:xfrm>
                <a:off x="609600" y="1567214"/>
                <a:ext cx="8305800" cy="695149"/>
              </a:xfrm>
              <a:custGeom>
                <a:avLst/>
                <a:gdLst>
                  <a:gd name="connsiteX0" fmla="*/ 0 w 8305800"/>
                  <a:gd name="connsiteY0" fmla="*/ 115930 h 695565"/>
                  <a:gd name="connsiteX1" fmla="*/ 115930 w 8305800"/>
                  <a:gd name="connsiteY1" fmla="*/ 0 h 695565"/>
                  <a:gd name="connsiteX2" fmla="*/ 8189870 w 8305800"/>
                  <a:gd name="connsiteY2" fmla="*/ 0 h 695565"/>
                  <a:gd name="connsiteX3" fmla="*/ 8305800 w 8305800"/>
                  <a:gd name="connsiteY3" fmla="*/ 115930 h 695565"/>
                  <a:gd name="connsiteX4" fmla="*/ 8305800 w 8305800"/>
                  <a:gd name="connsiteY4" fmla="*/ 579635 h 695565"/>
                  <a:gd name="connsiteX5" fmla="*/ 8189870 w 8305800"/>
                  <a:gd name="connsiteY5" fmla="*/ 695565 h 695565"/>
                  <a:gd name="connsiteX6" fmla="*/ 115930 w 8305800"/>
                  <a:gd name="connsiteY6" fmla="*/ 695565 h 695565"/>
                  <a:gd name="connsiteX7" fmla="*/ 0 w 8305800"/>
                  <a:gd name="connsiteY7" fmla="*/ 579635 h 695565"/>
                  <a:gd name="connsiteX8" fmla="*/ 0 w 8305800"/>
                  <a:gd name="connsiteY8" fmla="*/ 115930 h 6955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95565">
                    <a:moveTo>
                      <a:pt x="0" y="115930"/>
                    </a:moveTo>
                    <a:cubicBezTo>
                      <a:pt x="0" y="51904"/>
                      <a:pt x="51904" y="0"/>
                      <a:pt x="115930" y="0"/>
                    </a:cubicBezTo>
                    <a:lnTo>
                      <a:pt x="8189870" y="0"/>
                    </a:lnTo>
                    <a:cubicBezTo>
                      <a:pt x="8253896" y="0"/>
                      <a:pt x="8305800" y="51904"/>
                      <a:pt x="8305800" y="115930"/>
                    </a:cubicBezTo>
                    <a:lnTo>
                      <a:pt x="8305800" y="579635"/>
                    </a:lnTo>
                    <a:cubicBezTo>
                      <a:pt x="8305800" y="643661"/>
                      <a:pt x="8253896" y="695565"/>
                      <a:pt x="8189870" y="695565"/>
                    </a:cubicBezTo>
                    <a:lnTo>
                      <a:pt x="115930" y="695565"/>
                    </a:lnTo>
                    <a:cubicBezTo>
                      <a:pt x="51904" y="695565"/>
                      <a:pt x="0" y="643661"/>
                      <a:pt x="0" y="579635"/>
                    </a:cubicBezTo>
                    <a:lnTo>
                      <a:pt x="0" y="11593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44445" tIns="144445" rIns="144445" bIns="144445" spcCol="1270" anchor="ctr"/>
              <a:lstStyle/>
              <a:p>
                <a:pPr defTabSz="128905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IN" sz="2900" dirty="0"/>
                  <a:t>Survey of buying power index</a:t>
                </a:r>
              </a:p>
            </p:txBody>
          </p:sp>
          <p:sp>
            <p:nvSpPr>
              <p:cNvPr id="12" name="Freeform 8">
                <a:extLst>
                  <a:ext uri="{FF2B5EF4-FFF2-40B4-BE49-F238E27FC236}">
                    <a16:creationId xmlns:a16="http://schemas.microsoft.com/office/drawing/2014/main" id="{ACC3B711-0DB7-4A47-90E6-C5361F7BAC70}"/>
                  </a:ext>
                </a:extLst>
              </p:cNvPr>
              <p:cNvSpPr/>
              <p:nvPr/>
            </p:nvSpPr>
            <p:spPr>
              <a:xfrm>
                <a:off x="609600" y="2262363"/>
                <a:ext cx="8305800" cy="1110970"/>
              </a:xfrm>
              <a:custGeom>
                <a:avLst/>
                <a:gdLst>
                  <a:gd name="connsiteX0" fmla="*/ 0 w 8305800"/>
                  <a:gd name="connsiteY0" fmla="*/ 0 h 1110554"/>
                  <a:gd name="connsiteX1" fmla="*/ 8305800 w 8305800"/>
                  <a:gd name="connsiteY1" fmla="*/ 0 h 1110554"/>
                  <a:gd name="connsiteX2" fmla="*/ 8305800 w 8305800"/>
                  <a:gd name="connsiteY2" fmla="*/ 1110554 h 1110554"/>
                  <a:gd name="connsiteX3" fmla="*/ 0 w 8305800"/>
                  <a:gd name="connsiteY3" fmla="*/ 1110554 h 1110554"/>
                  <a:gd name="connsiteX4" fmla="*/ 0 w 8305800"/>
                  <a:gd name="connsiteY4" fmla="*/ 0 h 11105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1110554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1110554"/>
                    </a:lnTo>
                    <a:lnTo>
                      <a:pt x="0" y="111055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36830" rIns="206248" bIns="36830" spcCol="1270"/>
              <a:lstStyle/>
              <a:p>
                <a:pPr marL="228600" lvl="1" indent="-228600" defTabSz="102235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300" dirty="0"/>
                  <a:t>Gives media planners insight into the relative value of a market</a:t>
                </a:r>
                <a:endParaRPr lang="en-IN" sz="2300" dirty="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688346F-05CF-4A64-847E-726A05F1711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8681" y="3049607"/>
              <a:ext cx="8305800" cy="1613167"/>
              <a:chOff x="609600" y="2905480"/>
              <a:chExt cx="8305800" cy="1613025"/>
            </a:xfrm>
          </p:grpSpPr>
          <p:sp>
            <p:nvSpPr>
              <p:cNvPr id="15" name="Freeform 9">
                <a:extLst>
                  <a:ext uri="{FF2B5EF4-FFF2-40B4-BE49-F238E27FC236}">
                    <a16:creationId xmlns:a16="http://schemas.microsoft.com/office/drawing/2014/main" id="{F7A9FD9D-CE4F-4442-8828-26EC6BB0C0BA}"/>
                  </a:ext>
                </a:extLst>
              </p:cNvPr>
              <p:cNvSpPr/>
              <p:nvPr/>
            </p:nvSpPr>
            <p:spPr>
              <a:xfrm>
                <a:off x="609600" y="2905480"/>
                <a:ext cx="8305800" cy="695264"/>
              </a:xfrm>
              <a:custGeom>
                <a:avLst/>
                <a:gdLst>
                  <a:gd name="connsiteX0" fmla="*/ 0 w 8305800"/>
                  <a:gd name="connsiteY0" fmla="*/ 115930 h 695565"/>
                  <a:gd name="connsiteX1" fmla="*/ 115930 w 8305800"/>
                  <a:gd name="connsiteY1" fmla="*/ 0 h 695565"/>
                  <a:gd name="connsiteX2" fmla="*/ 8189870 w 8305800"/>
                  <a:gd name="connsiteY2" fmla="*/ 0 h 695565"/>
                  <a:gd name="connsiteX3" fmla="*/ 8305800 w 8305800"/>
                  <a:gd name="connsiteY3" fmla="*/ 115930 h 695565"/>
                  <a:gd name="connsiteX4" fmla="*/ 8305800 w 8305800"/>
                  <a:gd name="connsiteY4" fmla="*/ 579635 h 695565"/>
                  <a:gd name="connsiteX5" fmla="*/ 8189870 w 8305800"/>
                  <a:gd name="connsiteY5" fmla="*/ 695565 h 695565"/>
                  <a:gd name="connsiteX6" fmla="*/ 115930 w 8305800"/>
                  <a:gd name="connsiteY6" fmla="*/ 695565 h 695565"/>
                  <a:gd name="connsiteX7" fmla="*/ 0 w 8305800"/>
                  <a:gd name="connsiteY7" fmla="*/ 579635 h 695565"/>
                  <a:gd name="connsiteX8" fmla="*/ 0 w 8305800"/>
                  <a:gd name="connsiteY8" fmla="*/ 115930 h 6955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95565">
                    <a:moveTo>
                      <a:pt x="0" y="115930"/>
                    </a:moveTo>
                    <a:cubicBezTo>
                      <a:pt x="0" y="51904"/>
                      <a:pt x="51904" y="0"/>
                      <a:pt x="115930" y="0"/>
                    </a:cubicBezTo>
                    <a:lnTo>
                      <a:pt x="8189870" y="0"/>
                    </a:lnTo>
                    <a:cubicBezTo>
                      <a:pt x="8253896" y="0"/>
                      <a:pt x="8305800" y="51904"/>
                      <a:pt x="8305800" y="115930"/>
                    </a:cubicBezTo>
                    <a:lnTo>
                      <a:pt x="8305800" y="579635"/>
                    </a:lnTo>
                    <a:cubicBezTo>
                      <a:pt x="8305800" y="643661"/>
                      <a:pt x="8253896" y="695565"/>
                      <a:pt x="8189870" y="695565"/>
                    </a:cubicBezTo>
                    <a:lnTo>
                      <a:pt x="115930" y="695565"/>
                    </a:lnTo>
                    <a:cubicBezTo>
                      <a:pt x="51904" y="695565"/>
                      <a:pt x="0" y="643661"/>
                      <a:pt x="0" y="579635"/>
                    </a:cubicBezTo>
                    <a:lnTo>
                      <a:pt x="0" y="11593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44445" tIns="144445" rIns="144445" bIns="144445" spcCol="1270" anchor="ctr"/>
              <a:lstStyle/>
              <a:p>
                <a:pPr defTabSz="128905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900" dirty="0"/>
                  <a:t>Brand development index (BDI)</a:t>
                </a:r>
                <a:endParaRPr lang="en-IN" sz="2900" dirty="0"/>
              </a:p>
            </p:txBody>
          </p:sp>
          <p:sp>
            <p:nvSpPr>
              <p:cNvPr id="16" name="Freeform 10">
                <a:extLst>
                  <a:ext uri="{FF2B5EF4-FFF2-40B4-BE49-F238E27FC236}">
                    <a16:creationId xmlns:a16="http://schemas.microsoft.com/office/drawing/2014/main" id="{020FA822-35D0-4EFA-9721-BD1AE6493050}"/>
                  </a:ext>
                </a:extLst>
              </p:cNvPr>
              <p:cNvSpPr/>
              <p:nvPr/>
            </p:nvSpPr>
            <p:spPr>
              <a:xfrm>
                <a:off x="609600" y="3797844"/>
                <a:ext cx="8305800" cy="720661"/>
              </a:xfrm>
              <a:custGeom>
                <a:avLst/>
                <a:gdLst>
                  <a:gd name="connsiteX0" fmla="*/ 0 w 8305800"/>
                  <a:gd name="connsiteY0" fmla="*/ 0 h 720359"/>
                  <a:gd name="connsiteX1" fmla="*/ 8305800 w 8305800"/>
                  <a:gd name="connsiteY1" fmla="*/ 0 h 720359"/>
                  <a:gd name="connsiteX2" fmla="*/ 8305800 w 8305800"/>
                  <a:gd name="connsiteY2" fmla="*/ 720359 h 720359"/>
                  <a:gd name="connsiteX3" fmla="*/ 0 w 8305800"/>
                  <a:gd name="connsiteY3" fmla="*/ 720359 h 720359"/>
                  <a:gd name="connsiteX4" fmla="*/ 0 w 8305800"/>
                  <a:gd name="connsiteY4" fmla="*/ 0 h 7203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720359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720359"/>
                    </a:lnTo>
                    <a:lnTo>
                      <a:pt x="0" y="720359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36830" rIns="206248" bIns="36830" spcCol="1270"/>
              <a:lstStyle/>
              <a:p>
                <a:pPr marL="228600" lvl="1" indent="-228600" defTabSz="102235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300"/>
                  <a:t>Factors of the </a:t>
                </a:r>
                <a:r>
                  <a:rPr lang="en-US" sz="2300" dirty="0"/>
                  <a:t>rate of product usage by geographic area into the decision process (Nestle)</a:t>
                </a:r>
                <a:endParaRPr lang="en-IN" sz="2300" dirty="0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5C546C4D-6909-4724-96FF-51A77EC18F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8681" y="4827954"/>
              <a:ext cx="8305800" cy="1416050"/>
              <a:chOff x="609600" y="4789259"/>
              <a:chExt cx="8305800" cy="1415925"/>
            </a:xfrm>
          </p:grpSpPr>
          <p:sp>
            <p:nvSpPr>
              <p:cNvPr id="20" name="Freeform 11">
                <a:extLst>
                  <a:ext uri="{FF2B5EF4-FFF2-40B4-BE49-F238E27FC236}">
                    <a16:creationId xmlns:a16="http://schemas.microsoft.com/office/drawing/2014/main" id="{AA188E5C-2AE7-4622-8F0A-A362F3B9ECC3}"/>
                  </a:ext>
                </a:extLst>
              </p:cNvPr>
              <p:cNvSpPr/>
              <p:nvPr/>
            </p:nvSpPr>
            <p:spPr>
              <a:xfrm>
                <a:off x="609600" y="4789259"/>
                <a:ext cx="8305800" cy="695264"/>
              </a:xfrm>
              <a:custGeom>
                <a:avLst/>
                <a:gdLst>
                  <a:gd name="connsiteX0" fmla="*/ 0 w 8305800"/>
                  <a:gd name="connsiteY0" fmla="*/ 115930 h 695565"/>
                  <a:gd name="connsiteX1" fmla="*/ 115930 w 8305800"/>
                  <a:gd name="connsiteY1" fmla="*/ 0 h 695565"/>
                  <a:gd name="connsiteX2" fmla="*/ 8189870 w 8305800"/>
                  <a:gd name="connsiteY2" fmla="*/ 0 h 695565"/>
                  <a:gd name="connsiteX3" fmla="*/ 8305800 w 8305800"/>
                  <a:gd name="connsiteY3" fmla="*/ 115930 h 695565"/>
                  <a:gd name="connsiteX4" fmla="*/ 8305800 w 8305800"/>
                  <a:gd name="connsiteY4" fmla="*/ 579635 h 695565"/>
                  <a:gd name="connsiteX5" fmla="*/ 8189870 w 8305800"/>
                  <a:gd name="connsiteY5" fmla="*/ 695565 h 695565"/>
                  <a:gd name="connsiteX6" fmla="*/ 115930 w 8305800"/>
                  <a:gd name="connsiteY6" fmla="*/ 695565 h 695565"/>
                  <a:gd name="connsiteX7" fmla="*/ 0 w 8305800"/>
                  <a:gd name="connsiteY7" fmla="*/ 579635 h 695565"/>
                  <a:gd name="connsiteX8" fmla="*/ 0 w 8305800"/>
                  <a:gd name="connsiteY8" fmla="*/ 115930 h 6955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95565">
                    <a:moveTo>
                      <a:pt x="0" y="115930"/>
                    </a:moveTo>
                    <a:cubicBezTo>
                      <a:pt x="0" y="51904"/>
                      <a:pt x="51904" y="0"/>
                      <a:pt x="115930" y="0"/>
                    </a:cubicBezTo>
                    <a:lnTo>
                      <a:pt x="8189870" y="0"/>
                    </a:lnTo>
                    <a:cubicBezTo>
                      <a:pt x="8253896" y="0"/>
                      <a:pt x="8305800" y="51904"/>
                      <a:pt x="8305800" y="115930"/>
                    </a:cubicBezTo>
                    <a:lnTo>
                      <a:pt x="8305800" y="579635"/>
                    </a:lnTo>
                    <a:cubicBezTo>
                      <a:pt x="8305800" y="643661"/>
                      <a:pt x="8253896" y="695565"/>
                      <a:pt x="8189870" y="695565"/>
                    </a:cubicBezTo>
                    <a:lnTo>
                      <a:pt x="115930" y="695565"/>
                    </a:lnTo>
                    <a:cubicBezTo>
                      <a:pt x="51904" y="695565"/>
                      <a:pt x="0" y="643661"/>
                      <a:pt x="0" y="579635"/>
                    </a:cubicBezTo>
                    <a:lnTo>
                      <a:pt x="0" y="11593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44445" tIns="144445" rIns="144445" bIns="144445" spcCol="1270" anchor="ctr"/>
              <a:lstStyle/>
              <a:p>
                <a:pPr defTabSz="128905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900" dirty="0"/>
                  <a:t>Category development index (CDI)</a:t>
                </a:r>
                <a:endParaRPr lang="en-IN" sz="2900" dirty="0"/>
              </a:p>
            </p:txBody>
          </p:sp>
          <p:sp>
            <p:nvSpPr>
              <p:cNvPr id="21" name="Freeform 12">
                <a:extLst>
                  <a:ext uri="{FF2B5EF4-FFF2-40B4-BE49-F238E27FC236}">
                    <a16:creationId xmlns:a16="http://schemas.microsoft.com/office/drawing/2014/main" id="{CA4F7168-DAF9-4296-9CB4-082CD1E6F25C}"/>
                  </a:ext>
                </a:extLst>
              </p:cNvPr>
              <p:cNvSpPr/>
              <p:nvPr/>
            </p:nvSpPr>
            <p:spPr>
              <a:xfrm>
                <a:off x="609600" y="5484523"/>
                <a:ext cx="8305800" cy="720661"/>
              </a:xfrm>
              <a:custGeom>
                <a:avLst/>
                <a:gdLst>
                  <a:gd name="connsiteX0" fmla="*/ 0 w 8305800"/>
                  <a:gd name="connsiteY0" fmla="*/ 0 h 720359"/>
                  <a:gd name="connsiteX1" fmla="*/ 8305800 w 8305800"/>
                  <a:gd name="connsiteY1" fmla="*/ 0 h 720359"/>
                  <a:gd name="connsiteX2" fmla="*/ 8305800 w 8305800"/>
                  <a:gd name="connsiteY2" fmla="*/ 720359 h 720359"/>
                  <a:gd name="connsiteX3" fmla="*/ 0 w 8305800"/>
                  <a:gd name="connsiteY3" fmla="*/ 720359 h 720359"/>
                  <a:gd name="connsiteX4" fmla="*/ 0 w 8305800"/>
                  <a:gd name="connsiteY4" fmla="*/ 0 h 7203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720359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720359"/>
                    </a:lnTo>
                    <a:lnTo>
                      <a:pt x="0" y="720359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36830" rIns="206248" bIns="36830" spcCol="1270"/>
              <a:lstStyle/>
              <a:p>
                <a:pPr marL="228600" lvl="1" indent="-228600" defTabSz="102235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300" dirty="0"/>
                  <a:t>Provides information on the potential for development of the total product category and not specific brands (Mineral water)</a:t>
                </a:r>
                <a:endParaRPr lang="en-IN" sz="23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120078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Using CDI and BDI to Determine Market Potential</a:t>
            </a:r>
          </a:p>
        </p:txBody>
      </p:sp>
      <p:pic>
        <p:nvPicPr>
          <p:cNvPr id="22" name="Picture 2">
            <a:extLst>
              <a:ext uri="{FF2B5EF4-FFF2-40B4-BE49-F238E27FC236}">
                <a16:creationId xmlns:a16="http://schemas.microsoft.com/office/drawing/2014/main" id="{9562F8F2-C631-4C98-85D1-5894EC0FB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690" y="1661082"/>
            <a:ext cx="9002315" cy="481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59565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Using BDI and CDI Indexes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F17BD96E-8003-4E69-9F45-1152C2ADE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680" y="1442721"/>
            <a:ext cx="8875279" cy="52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69459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Criteria Considered in the Development of Media Plans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B7837F28-A7C4-4FD7-BA1C-1B8296220E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716" y="1808480"/>
            <a:ext cx="5529263" cy="447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0704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Developing &amp; Implementing Media Strategy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D853EBE-EAE4-427B-AEB9-5405C867FC1E}"/>
              </a:ext>
            </a:extLst>
          </p:cNvPr>
          <p:cNvSpPr txBox="1">
            <a:spLocks/>
          </p:cNvSpPr>
          <p:nvPr/>
        </p:nvSpPr>
        <p:spPr>
          <a:xfrm>
            <a:off x="896111" y="1630008"/>
            <a:ext cx="8857639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3200" b="1" dirty="0"/>
              <a:t>1. Media Mix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Adds more versatility to the media strategies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Increases coverage, reach, and frequency levels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Improves the likelihood of achieving overall communications and marketing goals</a:t>
            </a:r>
          </a:p>
          <a:p>
            <a:pPr algn="l"/>
            <a:r>
              <a:rPr lang="en-US" altLang="en-US" sz="3200" b="1" dirty="0"/>
              <a:t>2. Target Market Coverage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n-IN" altLang="en-US" dirty="0"/>
              <a:t>Matches the most appropriate media to a market</a:t>
            </a:r>
            <a:endParaRPr lang="en-US" altLang="en-US" dirty="0"/>
          </a:p>
          <a:p>
            <a:pPr marL="342900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Goal - Extend media coverage to members of the target audience while minimizing waste coverage</a:t>
            </a:r>
          </a:p>
          <a:p>
            <a:pPr marL="800100" lvl="1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b="1" dirty="0"/>
              <a:t>Waste coverage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Media coverage that reaches people who are not potential buyers and/or users</a:t>
            </a:r>
          </a:p>
        </p:txBody>
      </p:sp>
    </p:spTree>
    <p:extLst>
      <p:ext uri="{BB962C8B-B14F-4D97-AF65-F5344CB8AC3E}">
        <p14:creationId xmlns:p14="http://schemas.microsoft.com/office/powerpoint/2010/main" val="13422678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Developing &amp; Implementing Media Strategy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D853EBE-EAE4-427B-AEB9-5405C867FC1E}"/>
              </a:ext>
            </a:extLst>
          </p:cNvPr>
          <p:cNvSpPr txBox="1">
            <a:spLocks/>
          </p:cNvSpPr>
          <p:nvPr/>
        </p:nvSpPr>
        <p:spPr>
          <a:xfrm>
            <a:off x="1577814" y="1487609"/>
            <a:ext cx="8857639" cy="5232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3200" b="1" dirty="0"/>
              <a:t>3. Marketing Coverage Possibilities</a:t>
            </a:r>
          </a:p>
          <a:p>
            <a:pPr algn="l"/>
            <a:endParaRPr lang="en-US" altLang="en-US" sz="3200" b="1" dirty="0"/>
          </a:p>
          <a:p>
            <a:pPr algn="l"/>
            <a:endParaRPr lang="en-US" altLang="en-US" sz="3200" b="1" dirty="0"/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C0847D26-2860-4FC0-941F-052EC83E6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547" y="2735281"/>
            <a:ext cx="7807325" cy="356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96276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92888" y="290935"/>
            <a:ext cx="1431529" cy="39076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Developing &amp; Implementing Media Strategy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D853EBE-EAE4-427B-AEB9-5405C867FC1E}"/>
              </a:ext>
            </a:extLst>
          </p:cNvPr>
          <p:cNvSpPr txBox="1">
            <a:spLocks/>
          </p:cNvSpPr>
          <p:nvPr/>
        </p:nvSpPr>
        <p:spPr>
          <a:xfrm>
            <a:off x="896110" y="1573701"/>
            <a:ext cx="8857639" cy="5232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2800" b="1" dirty="0"/>
              <a:t>4. Scheduling (based on budget &amp; competition)</a:t>
            </a:r>
          </a:p>
          <a:p>
            <a:pPr algn="l"/>
            <a:endParaRPr lang="en-US" altLang="en-US" sz="2800" b="1" dirty="0"/>
          </a:p>
          <a:p>
            <a:pPr algn="l"/>
            <a:endParaRPr lang="en-US" altLang="en-US" sz="2800" b="1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3027D06-9B8B-415D-B6A1-D00E980726EC}"/>
              </a:ext>
            </a:extLst>
          </p:cNvPr>
          <p:cNvSpPr txBox="1">
            <a:spLocks/>
          </p:cNvSpPr>
          <p:nvPr/>
        </p:nvSpPr>
        <p:spPr>
          <a:xfrm>
            <a:off x="1105355" y="2318221"/>
            <a:ext cx="84391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Timing promotional efforts such that they coincide with the highest potential buying times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Methods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b="1" dirty="0"/>
              <a:t>Continuity</a:t>
            </a:r>
            <a:r>
              <a:rPr lang="en-US" altLang="en-US" sz="2400" dirty="0"/>
              <a:t>:</a:t>
            </a:r>
            <a:r>
              <a:rPr lang="en-US" altLang="en-US" sz="2400" b="1" dirty="0"/>
              <a:t> </a:t>
            </a:r>
            <a:r>
              <a:rPr lang="en-US" altLang="en-US" sz="2400" dirty="0"/>
              <a:t>Regular pattern of advertising without gaps or </a:t>
            </a:r>
            <a:r>
              <a:rPr lang="en-US" altLang="en-US" sz="2400" dirty="0" err="1"/>
              <a:t>nonadvertising</a:t>
            </a:r>
            <a:r>
              <a:rPr lang="en-US" altLang="en-US" sz="2400" dirty="0"/>
              <a:t> periods (FMCGs)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b="1" dirty="0"/>
              <a:t>Flighting</a:t>
            </a:r>
            <a:r>
              <a:rPr lang="en-US" altLang="en-US" sz="2400" dirty="0"/>
              <a:t>:</a:t>
            </a:r>
            <a:r>
              <a:rPr lang="en-US" altLang="en-US" sz="2400" b="1" dirty="0"/>
              <a:t> </a:t>
            </a:r>
            <a:r>
              <a:rPr lang="en-US" altLang="en-US" sz="2400" dirty="0"/>
              <a:t>Involves intermittent periods of advertising and </a:t>
            </a:r>
            <a:r>
              <a:rPr lang="en-US" altLang="en-US" sz="2400" dirty="0" err="1"/>
              <a:t>nonadvertising</a:t>
            </a:r>
            <a:r>
              <a:rPr lang="en-US" altLang="en-US" sz="2400" dirty="0"/>
              <a:t> (seasonal)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b="1" dirty="0"/>
              <a:t>Pulsing</a:t>
            </a:r>
            <a:r>
              <a:rPr lang="en-US" altLang="en-US" sz="2400" dirty="0"/>
              <a:t>:</a:t>
            </a:r>
            <a:r>
              <a:rPr lang="en-US" altLang="en-US" sz="2400" b="1" dirty="0"/>
              <a:t> </a:t>
            </a:r>
            <a:r>
              <a:rPr lang="en-US" altLang="en-US" sz="2400" dirty="0"/>
              <a:t>Maintains continuity, but promotional efforts are stepped up at times (+BTL)</a:t>
            </a:r>
          </a:p>
        </p:txBody>
      </p:sp>
    </p:spTree>
    <p:extLst>
      <p:ext uri="{BB962C8B-B14F-4D97-AF65-F5344CB8AC3E}">
        <p14:creationId xmlns:p14="http://schemas.microsoft.com/office/powerpoint/2010/main" val="28572934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Three Methods of Promotional Scheduling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3C585960-796F-437E-AFC8-61EB21F1F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180" y="2387601"/>
            <a:ext cx="9673639" cy="2987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45920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Characteristics of Scheduling Methods</a:t>
            </a:r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180819ED-4501-4B6E-ABA6-1A5A024C78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6279697"/>
              </p:ext>
            </p:extLst>
          </p:nvPr>
        </p:nvGraphicFramePr>
        <p:xfrm>
          <a:off x="1464812" y="1379530"/>
          <a:ext cx="8451346" cy="525375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58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10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520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3851">
                <a:tc>
                  <a:txBody>
                    <a:bodyPr/>
                    <a:lstStyle/>
                    <a:p>
                      <a:endParaRPr lang="en-US" sz="1700" b="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en-US" sz="1700" b="0" u="none" strike="noStrike" kern="1200" baseline="0" dirty="0">
                          <a:solidFill>
                            <a:schemeClr val="lt1"/>
                          </a:solidFill>
                        </a:rPr>
                        <a:t>Advantages</a:t>
                      </a:r>
                      <a:endParaRPr lang="en-US" sz="1700" b="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en-US" sz="1700" b="0" u="none" strike="noStrike" kern="1200" baseline="0" dirty="0">
                          <a:solidFill>
                            <a:schemeClr val="lt1"/>
                          </a:solidFill>
                        </a:rPr>
                        <a:t>Disadvantages</a:t>
                      </a:r>
                      <a:endParaRPr lang="en-US" sz="1700" b="0" dirty="0"/>
                    </a:p>
                  </a:txBody>
                  <a:tcPr marT="45722" marB="4572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7428">
                <a:tc>
                  <a:txBody>
                    <a:bodyPr/>
                    <a:lstStyle/>
                    <a:p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Continuity</a:t>
                      </a:r>
                      <a:endParaRPr lang="en-US" sz="1700" b="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Serves as a constant reminder to the consumer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Covers the entire buying cycle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Allows for media priorities</a:t>
                      </a:r>
                      <a:endParaRPr lang="en-US" sz="1700" b="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Higher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Potential for overexposure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Limited media allocation possible (limited tv channels)</a:t>
                      </a:r>
                      <a:endParaRPr lang="en-US" sz="1700" b="0" dirty="0"/>
                    </a:p>
                  </a:txBody>
                  <a:tcPr marT="45722" marB="4572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6358">
                <a:tc>
                  <a:txBody>
                    <a:bodyPr/>
                    <a:lstStyle/>
                    <a:p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Flighting</a:t>
                      </a:r>
                      <a:endParaRPr lang="en-US" sz="1700" b="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Cost efficiency of advertising only during purchase cycles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Allows for more than one medium or vehicle with limited budgets</a:t>
                      </a:r>
                      <a:endParaRPr lang="en-US" sz="1700" b="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Weighting may offer more exposure and advantage over competitors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Increased likelihood of wearout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Lack of awareness, interest, retention of promotional message during nonscheduled times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Vulnerability to competitive efforts during nonscheduled periods</a:t>
                      </a:r>
                      <a:endParaRPr lang="en-US" sz="1700" b="0" dirty="0"/>
                    </a:p>
                  </a:txBody>
                  <a:tcPr marT="45722" marB="4572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6122">
                <a:tc>
                  <a:txBody>
                    <a:bodyPr/>
                    <a:lstStyle/>
                    <a:p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Pulsing</a:t>
                      </a:r>
                      <a:endParaRPr lang="en-US" sz="1700" b="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All of the same as the previous two methods</a:t>
                      </a:r>
                      <a:endParaRPr lang="en-US" sz="1700" b="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Not required for seasonal products</a:t>
                      </a:r>
                      <a:endParaRPr lang="en-US" sz="1700" b="0" dirty="0"/>
                    </a:p>
                  </a:txBody>
                  <a:tcPr marT="45722" marB="4572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13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Effective Reach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451189" y="2656044"/>
            <a:ext cx="8060986" cy="231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altLang="en-US" sz="2800" dirty="0"/>
              <a:t>Represents the percentage of audience reached at each </a:t>
            </a:r>
            <a:r>
              <a:rPr lang="en-US" altLang="en-US" sz="2800" dirty="0"/>
              <a:t>effective frequency increment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altLang="en-US" sz="2800" dirty="0"/>
              <a:t>Based on assumption that one exposure to an ad may not be enough to convey the desired message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4283964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Important Factors in Determining Frequency Levels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29AB363-9B49-E6FB-936C-BAE0DC2A5A53}"/>
              </a:ext>
            </a:extLst>
          </p:cNvPr>
          <p:cNvGrpSpPr/>
          <p:nvPr/>
        </p:nvGrpSpPr>
        <p:grpSpPr>
          <a:xfrm>
            <a:off x="2212976" y="1541464"/>
            <a:ext cx="8070850" cy="4841875"/>
            <a:chOff x="2212976" y="1541464"/>
            <a:chExt cx="8070850" cy="484187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53D5F94-78E7-45CD-A516-1CD08BF5CF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12976" y="1541464"/>
              <a:ext cx="2460625" cy="4841875"/>
              <a:chOff x="688324" y="1541625"/>
              <a:chExt cx="2461021" cy="4841549"/>
            </a:xfrm>
          </p:grpSpPr>
          <p:sp>
            <p:nvSpPr>
              <p:cNvPr id="12" name="Freeform 5">
                <a:extLst>
                  <a:ext uri="{FF2B5EF4-FFF2-40B4-BE49-F238E27FC236}">
                    <a16:creationId xmlns:a16="http://schemas.microsoft.com/office/drawing/2014/main" id="{77D182F0-9A36-40C1-A828-C622E5E7C29A}"/>
                  </a:ext>
                </a:extLst>
              </p:cNvPr>
              <p:cNvSpPr/>
              <p:nvPr/>
            </p:nvSpPr>
            <p:spPr>
              <a:xfrm>
                <a:off x="688324" y="1541625"/>
                <a:ext cx="2461021" cy="806396"/>
              </a:xfrm>
              <a:custGeom>
                <a:avLst/>
                <a:gdLst>
                  <a:gd name="connsiteX0" fmla="*/ 0 w 2461021"/>
                  <a:gd name="connsiteY0" fmla="*/ 0 h 806400"/>
                  <a:gd name="connsiteX1" fmla="*/ 2461021 w 2461021"/>
                  <a:gd name="connsiteY1" fmla="*/ 0 h 806400"/>
                  <a:gd name="connsiteX2" fmla="*/ 2461021 w 2461021"/>
                  <a:gd name="connsiteY2" fmla="*/ 806400 h 806400"/>
                  <a:gd name="connsiteX3" fmla="*/ 0 w 2461021"/>
                  <a:gd name="connsiteY3" fmla="*/ 806400 h 806400"/>
                  <a:gd name="connsiteX4" fmla="*/ 0 w 2461021"/>
                  <a:gd name="connsiteY4" fmla="*/ 0 h 80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61021" h="806400">
                    <a:moveTo>
                      <a:pt x="0" y="0"/>
                    </a:moveTo>
                    <a:lnTo>
                      <a:pt x="2461021" y="0"/>
                    </a:lnTo>
                    <a:lnTo>
                      <a:pt x="2461021" y="806400"/>
                    </a:lnTo>
                    <a:lnTo>
                      <a:pt x="0" y="806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42240" tIns="81280" rIns="142240" bIns="81280" spcCol="1270" anchor="ctr"/>
              <a:lstStyle/>
              <a:p>
                <a:pPr algn="ctr"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Marketing factors</a:t>
                </a:r>
              </a:p>
            </p:txBody>
          </p:sp>
          <p:sp>
            <p:nvSpPr>
              <p:cNvPr id="13" name="Freeform 6">
                <a:extLst>
                  <a:ext uri="{FF2B5EF4-FFF2-40B4-BE49-F238E27FC236}">
                    <a16:creationId xmlns:a16="http://schemas.microsoft.com/office/drawing/2014/main" id="{3DB8C95E-0092-4AF7-8FC0-4E4D56C1C4AE}"/>
                  </a:ext>
                </a:extLst>
              </p:cNvPr>
              <p:cNvSpPr/>
              <p:nvPr/>
            </p:nvSpPr>
            <p:spPr>
              <a:xfrm>
                <a:off x="688324" y="2348021"/>
                <a:ext cx="2461021" cy="4035153"/>
              </a:xfrm>
              <a:custGeom>
                <a:avLst/>
                <a:gdLst>
                  <a:gd name="connsiteX0" fmla="*/ 0 w 2461021"/>
                  <a:gd name="connsiteY0" fmla="*/ 0 h 4035149"/>
                  <a:gd name="connsiteX1" fmla="*/ 2461021 w 2461021"/>
                  <a:gd name="connsiteY1" fmla="*/ 0 h 4035149"/>
                  <a:gd name="connsiteX2" fmla="*/ 2461021 w 2461021"/>
                  <a:gd name="connsiteY2" fmla="*/ 4035149 h 4035149"/>
                  <a:gd name="connsiteX3" fmla="*/ 0 w 2461021"/>
                  <a:gd name="connsiteY3" fmla="*/ 4035149 h 4035149"/>
                  <a:gd name="connsiteX4" fmla="*/ 0 w 2461021"/>
                  <a:gd name="connsiteY4" fmla="*/ 0 h 4035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61021" h="4035149">
                    <a:moveTo>
                      <a:pt x="0" y="0"/>
                    </a:moveTo>
                    <a:lnTo>
                      <a:pt x="2461021" y="0"/>
                    </a:lnTo>
                    <a:lnTo>
                      <a:pt x="2461021" y="4035149"/>
                    </a:lnTo>
                    <a:lnTo>
                      <a:pt x="0" y="4035149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alpha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90678" tIns="90678" rIns="120904" bIns="136017" spcCol="1270"/>
              <a:lstStyle/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Brand history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Brand share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Brand loyalty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Purchase cycles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Usage cycle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Competitive share of voice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Target group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49303F57-9A95-4AF7-B10A-75C9EB8438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18089" y="1541464"/>
              <a:ext cx="2460625" cy="4841875"/>
              <a:chOff x="3493889" y="1541625"/>
              <a:chExt cx="2461021" cy="4841549"/>
            </a:xfrm>
          </p:grpSpPr>
          <p:sp>
            <p:nvSpPr>
              <p:cNvPr id="15" name="Freeform 7">
                <a:extLst>
                  <a:ext uri="{FF2B5EF4-FFF2-40B4-BE49-F238E27FC236}">
                    <a16:creationId xmlns:a16="http://schemas.microsoft.com/office/drawing/2014/main" id="{E96E1DD1-CD3A-484C-8954-E1DA49FA5822}"/>
                  </a:ext>
                </a:extLst>
              </p:cNvPr>
              <p:cNvSpPr/>
              <p:nvPr/>
            </p:nvSpPr>
            <p:spPr>
              <a:xfrm>
                <a:off x="3493889" y="1541625"/>
                <a:ext cx="2461021" cy="806396"/>
              </a:xfrm>
              <a:custGeom>
                <a:avLst/>
                <a:gdLst>
                  <a:gd name="connsiteX0" fmla="*/ 0 w 2461021"/>
                  <a:gd name="connsiteY0" fmla="*/ 0 h 806400"/>
                  <a:gd name="connsiteX1" fmla="*/ 2461021 w 2461021"/>
                  <a:gd name="connsiteY1" fmla="*/ 0 h 806400"/>
                  <a:gd name="connsiteX2" fmla="*/ 2461021 w 2461021"/>
                  <a:gd name="connsiteY2" fmla="*/ 806400 h 806400"/>
                  <a:gd name="connsiteX3" fmla="*/ 0 w 2461021"/>
                  <a:gd name="connsiteY3" fmla="*/ 806400 h 806400"/>
                  <a:gd name="connsiteX4" fmla="*/ 0 w 2461021"/>
                  <a:gd name="connsiteY4" fmla="*/ 0 h 80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61021" h="806400">
                    <a:moveTo>
                      <a:pt x="0" y="0"/>
                    </a:moveTo>
                    <a:lnTo>
                      <a:pt x="2461021" y="0"/>
                    </a:lnTo>
                    <a:lnTo>
                      <a:pt x="2461021" y="806400"/>
                    </a:lnTo>
                    <a:lnTo>
                      <a:pt x="0" y="806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42240" tIns="81280" rIns="142240" bIns="81280" spcCol="1270" anchor="ctr"/>
              <a:lstStyle/>
              <a:p>
                <a:pPr algn="ctr"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Message Factors</a:t>
                </a:r>
              </a:p>
            </p:txBody>
          </p:sp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id="{CE1FB2D1-2F42-46C6-9691-C18C6882B072}"/>
                  </a:ext>
                </a:extLst>
              </p:cNvPr>
              <p:cNvSpPr/>
              <p:nvPr/>
            </p:nvSpPr>
            <p:spPr>
              <a:xfrm>
                <a:off x="3493889" y="2348021"/>
                <a:ext cx="2461021" cy="4035153"/>
              </a:xfrm>
              <a:custGeom>
                <a:avLst/>
                <a:gdLst>
                  <a:gd name="connsiteX0" fmla="*/ 0 w 2461021"/>
                  <a:gd name="connsiteY0" fmla="*/ 0 h 4035149"/>
                  <a:gd name="connsiteX1" fmla="*/ 2461021 w 2461021"/>
                  <a:gd name="connsiteY1" fmla="*/ 0 h 4035149"/>
                  <a:gd name="connsiteX2" fmla="*/ 2461021 w 2461021"/>
                  <a:gd name="connsiteY2" fmla="*/ 4035149 h 4035149"/>
                  <a:gd name="connsiteX3" fmla="*/ 0 w 2461021"/>
                  <a:gd name="connsiteY3" fmla="*/ 4035149 h 4035149"/>
                  <a:gd name="connsiteX4" fmla="*/ 0 w 2461021"/>
                  <a:gd name="connsiteY4" fmla="*/ 0 h 4035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61021" h="4035149">
                    <a:moveTo>
                      <a:pt x="0" y="0"/>
                    </a:moveTo>
                    <a:lnTo>
                      <a:pt x="2461021" y="0"/>
                    </a:lnTo>
                    <a:lnTo>
                      <a:pt x="2461021" y="4035149"/>
                    </a:lnTo>
                    <a:lnTo>
                      <a:pt x="0" y="4035149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alpha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90678" tIns="90678" rIns="120904" bIns="136017" spcCol="1270"/>
              <a:lstStyle/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Message complexity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Message uniqueness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New versus continuing campaigns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Image versus product sell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Message variation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Wearout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Advertising units</a:t>
                </a: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55CE899A-123C-49F9-AE82-587C84F927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23201" y="1541464"/>
              <a:ext cx="2460625" cy="4841875"/>
              <a:chOff x="6299454" y="1541625"/>
              <a:chExt cx="2461021" cy="4841549"/>
            </a:xfrm>
          </p:grpSpPr>
          <p:sp>
            <p:nvSpPr>
              <p:cNvPr id="20" name="Freeform 9">
                <a:extLst>
                  <a:ext uri="{FF2B5EF4-FFF2-40B4-BE49-F238E27FC236}">
                    <a16:creationId xmlns:a16="http://schemas.microsoft.com/office/drawing/2014/main" id="{4BCE5B89-D155-42C4-BD10-E42F3EB2CA2B}"/>
                  </a:ext>
                </a:extLst>
              </p:cNvPr>
              <p:cNvSpPr/>
              <p:nvPr/>
            </p:nvSpPr>
            <p:spPr>
              <a:xfrm>
                <a:off x="6299454" y="1541625"/>
                <a:ext cx="2461021" cy="806396"/>
              </a:xfrm>
              <a:custGeom>
                <a:avLst/>
                <a:gdLst>
                  <a:gd name="connsiteX0" fmla="*/ 0 w 2461021"/>
                  <a:gd name="connsiteY0" fmla="*/ 0 h 806400"/>
                  <a:gd name="connsiteX1" fmla="*/ 2461021 w 2461021"/>
                  <a:gd name="connsiteY1" fmla="*/ 0 h 806400"/>
                  <a:gd name="connsiteX2" fmla="*/ 2461021 w 2461021"/>
                  <a:gd name="connsiteY2" fmla="*/ 806400 h 806400"/>
                  <a:gd name="connsiteX3" fmla="*/ 0 w 2461021"/>
                  <a:gd name="connsiteY3" fmla="*/ 806400 h 806400"/>
                  <a:gd name="connsiteX4" fmla="*/ 0 w 2461021"/>
                  <a:gd name="connsiteY4" fmla="*/ 0 h 80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61021" h="806400">
                    <a:moveTo>
                      <a:pt x="0" y="0"/>
                    </a:moveTo>
                    <a:lnTo>
                      <a:pt x="2461021" y="0"/>
                    </a:lnTo>
                    <a:lnTo>
                      <a:pt x="2461021" y="806400"/>
                    </a:lnTo>
                    <a:lnTo>
                      <a:pt x="0" y="8064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42240" tIns="81280" rIns="142240" bIns="81280" spcCol="1270" anchor="ctr"/>
              <a:lstStyle/>
              <a:p>
                <a:pPr algn="ctr"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Factors</a:t>
                </a:r>
              </a:p>
            </p:txBody>
          </p:sp>
          <p:sp>
            <p:nvSpPr>
              <p:cNvPr id="21" name="Freeform 10">
                <a:extLst>
                  <a:ext uri="{FF2B5EF4-FFF2-40B4-BE49-F238E27FC236}">
                    <a16:creationId xmlns:a16="http://schemas.microsoft.com/office/drawing/2014/main" id="{70C407D0-9949-4C10-ABF7-2473B1B8534B}"/>
                  </a:ext>
                </a:extLst>
              </p:cNvPr>
              <p:cNvSpPr/>
              <p:nvPr/>
            </p:nvSpPr>
            <p:spPr>
              <a:xfrm>
                <a:off x="6299454" y="2348021"/>
                <a:ext cx="2461021" cy="4035153"/>
              </a:xfrm>
              <a:custGeom>
                <a:avLst/>
                <a:gdLst>
                  <a:gd name="connsiteX0" fmla="*/ 0 w 2461021"/>
                  <a:gd name="connsiteY0" fmla="*/ 0 h 4035149"/>
                  <a:gd name="connsiteX1" fmla="*/ 2461021 w 2461021"/>
                  <a:gd name="connsiteY1" fmla="*/ 0 h 4035149"/>
                  <a:gd name="connsiteX2" fmla="*/ 2461021 w 2461021"/>
                  <a:gd name="connsiteY2" fmla="*/ 4035149 h 4035149"/>
                  <a:gd name="connsiteX3" fmla="*/ 0 w 2461021"/>
                  <a:gd name="connsiteY3" fmla="*/ 4035149 h 4035149"/>
                  <a:gd name="connsiteX4" fmla="*/ 0 w 2461021"/>
                  <a:gd name="connsiteY4" fmla="*/ 0 h 4035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61021" h="4035149">
                    <a:moveTo>
                      <a:pt x="0" y="0"/>
                    </a:moveTo>
                    <a:lnTo>
                      <a:pt x="2461021" y="0"/>
                    </a:lnTo>
                    <a:lnTo>
                      <a:pt x="2461021" y="4035149"/>
                    </a:lnTo>
                    <a:lnTo>
                      <a:pt x="0" y="4035149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alpha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90678" tIns="90678" rIns="120904" bIns="136017" spcCol="1270"/>
              <a:lstStyle/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Clutter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Editorial environment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Attentiveness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Scheduling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Number of media used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en-US" sz="1700" dirty="0"/>
                  <a:t>Repeat exposures</a:t>
                </a:r>
              </a:p>
              <a:p>
                <a:pPr marL="171450" lvl="1" indent="-171450" defTabSz="755650">
                  <a:lnSpc>
                    <a:spcPct val="150000"/>
                  </a:lnSpc>
                  <a:spcAft>
                    <a:spcPct val="15000"/>
                  </a:spcAft>
                  <a:buFontTx/>
                  <a:buChar char="••"/>
                  <a:defRPr/>
                </a:pPr>
                <a:endParaRPr lang="en-US" sz="17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51217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Important Factors in Determining Frequency Levels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907414" y="1661744"/>
            <a:ext cx="10034905" cy="487748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solidFill>
                  <a:prstClr val="black"/>
                </a:solidFill>
                <a:latin typeface="Calibri"/>
              </a:rPr>
              <a:t>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various marketing, message, and media factors that affect the advertisers’ decisions regarding frequency levels needed to communicate effectively.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Marketing factors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history - New brands require higher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loyalty - The higher the loyalty the less frequency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share - The higher the share the less frequency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Usage cycle - Products needing to be replaced frequently require higher frequency to maintain top-of-mind awareness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Share of voice - When strong competition exists, higher frequency is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Purchase cycles - Shorter purchasing cycles require higher frequency to maintain top-of-mind awareness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Target group - The ability to learn and retain messages has an impact on frequency</a:t>
            </a:r>
          </a:p>
        </p:txBody>
      </p:sp>
    </p:spTree>
    <p:extLst>
      <p:ext uri="{BB962C8B-B14F-4D97-AF65-F5344CB8AC3E}">
        <p14:creationId xmlns:p14="http://schemas.microsoft.com/office/powerpoint/2010/main" val="20332382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Important Factors in Determining Frequency Levels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927734" y="1631979"/>
            <a:ext cx="10075545" cy="500131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solidFill>
                  <a:prstClr val="black"/>
                </a:solidFill>
                <a:latin typeface="Calibri"/>
              </a:rPr>
              <a:t>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various marketing, message, and media factors that affect the advertisers’ decisions regarding frequency levels needed to communicate effectively.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 factors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 complexity - The simpler the message, the less frequency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 uniqueness - The more unique the message, the less frequency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vs. continuing campaign - New campaigns require a higher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Image vs. product sell - Creating an image requires a higher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 variation - A single message requires less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Wearout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- Higher frequency leads to faster </a:t>
            </a: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wearout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Advertising units - Larger units require less frequency</a:t>
            </a: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35133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Important Factors in Determining Frequency Levels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815974" y="1631979"/>
            <a:ext cx="10116185" cy="500131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solidFill>
                  <a:prstClr val="black"/>
                </a:solidFill>
                <a:latin typeface="Calibri"/>
              </a:rPr>
              <a:t>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various marketing, message, and media factors that affect the advertisers’ decisions regarding frequency levels needed to communicate effectively.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Media factors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Clutter - More clutter requires higher frequency to break through it.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Repeat exposures - Media that allow for more repeat exposures require less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Editorial environment - The more consistent the ad is with the editorial environment, the less frequency is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Number of media used - The fewer the media, the lower the frequency required.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Attentiveness - The higher the level of attention achieved by the media, the less frequency required.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Scheduling - Continuous scheduling requires less frequency</a:t>
            </a:r>
          </a:p>
        </p:txBody>
      </p:sp>
    </p:spTree>
    <p:extLst>
      <p:ext uri="{BB962C8B-B14F-4D97-AF65-F5344CB8AC3E}">
        <p14:creationId xmlns:p14="http://schemas.microsoft.com/office/powerpoint/2010/main" val="8741786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Recency Planning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532469" y="2219164"/>
            <a:ext cx="7841911" cy="3571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Focusing on short interval reach at minimum frequency levels as close to the purchase decision as possible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Has continuous schedule over a one-week period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Targets less to gain exposure to reach as many potential consumers as possible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(Black Friday X Jumia)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5951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Creative Aspects and Mood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755989" y="2239484"/>
            <a:ext cx="7841911" cy="3571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Creative aspects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Effective implementation of creativity requires appropriate medium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Required media and creative departments to work together to achieve the greatest impact with the audience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Mood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Appropriate media should be used to create a mood that enhances the creativity of a message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319228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Budget Considerations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745829" y="2432524"/>
            <a:ext cx="7841911" cy="3571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Absolute cost: Actual total cost required to place the message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Relative cost: Relationship between price paid for advertising time or space and the size of audience delivered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Used to compare media vehicles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6236156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Factors to Consider During Evaluation and Follow-up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92FF24-A3FB-4C77-8F94-559DF9512211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1460467"/>
            <a:ext cx="8305800" cy="2278063"/>
            <a:chOff x="609600" y="1530779"/>
            <a:chExt cx="8305800" cy="2277721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1E0C329-2811-4506-8173-B3EECF2B9624}"/>
                </a:ext>
              </a:extLst>
            </p:cNvPr>
            <p:cNvSpPr/>
            <p:nvPr/>
          </p:nvSpPr>
          <p:spPr>
            <a:xfrm>
              <a:off x="609600" y="2372028"/>
              <a:ext cx="8305800" cy="1436472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EE3DDE03-A393-4495-AD8F-21E3260D2839}"/>
                </a:ext>
              </a:extLst>
            </p:cNvPr>
            <p:cNvSpPr/>
            <p:nvPr/>
          </p:nvSpPr>
          <p:spPr>
            <a:xfrm>
              <a:off x="1025525" y="1530779"/>
              <a:ext cx="7586663" cy="1682497"/>
            </a:xfrm>
            <a:custGeom>
              <a:avLst/>
              <a:gdLst>
                <a:gd name="connsiteX0" fmla="*/ 0 w 7586534"/>
                <a:gd name="connsiteY0" fmla="*/ 280446 h 1682640"/>
                <a:gd name="connsiteX1" fmla="*/ 280446 w 7586534"/>
                <a:gd name="connsiteY1" fmla="*/ 0 h 1682640"/>
                <a:gd name="connsiteX2" fmla="*/ 7306088 w 7586534"/>
                <a:gd name="connsiteY2" fmla="*/ 0 h 1682640"/>
                <a:gd name="connsiteX3" fmla="*/ 7586534 w 7586534"/>
                <a:gd name="connsiteY3" fmla="*/ 280446 h 1682640"/>
                <a:gd name="connsiteX4" fmla="*/ 7586534 w 7586534"/>
                <a:gd name="connsiteY4" fmla="*/ 1402194 h 1682640"/>
                <a:gd name="connsiteX5" fmla="*/ 7306088 w 7586534"/>
                <a:gd name="connsiteY5" fmla="*/ 1682640 h 1682640"/>
                <a:gd name="connsiteX6" fmla="*/ 280446 w 7586534"/>
                <a:gd name="connsiteY6" fmla="*/ 1682640 h 1682640"/>
                <a:gd name="connsiteX7" fmla="*/ 0 w 7586534"/>
                <a:gd name="connsiteY7" fmla="*/ 1402194 h 1682640"/>
                <a:gd name="connsiteX8" fmla="*/ 0 w 7586534"/>
                <a:gd name="connsiteY8" fmla="*/ 280446 h 168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6534" h="1682640">
                  <a:moveTo>
                    <a:pt x="0" y="280446"/>
                  </a:moveTo>
                  <a:cubicBezTo>
                    <a:pt x="0" y="125560"/>
                    <a:pt x="125560" y="0"/>
                    <a:pt x="280446" y="0"/>
                  </a:cubicBezTo>
                  <a:lnTo>
                    <a:pt x="7306088" y="0"/>
                  </a:lnTo>
                  <a:cubicBezTo>
                    <a:pt x="7460974" y="0"/>
                    <a:pt x="7586534" y="125560"/>
                    <a:pt x="7586534" y="280446"/>
                  </a:cubicBezTo>
                  <a:lnTo>
                    <a:pt x="7586534" y="1402194"/>
                  </a:lnTo>
                  <a:cubicBezTo>
                    <a:pt x="7586534" y="1557080"/>
                    <a:pt x="7460974" y="1682640"/>
                    <a:pt x="7306088" y="1682640"/>
                  </a:cubicBezTo>
                  <a:lnTo>
                    <a:pt x="280446" y="1682640"/>
                  </a:lnTo>
                  <a:cubicBezTo>
                    <a:pt x="125560" y="1682640"/>
                    <a:pt x="0" y="1557080"/>
                    <a:pt x="0" y="1402194"/>
                  </a:cubicBezTo>
                  <a:lnTo>
                    <a:pt x="0" y="280446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01898" tIns="82140" rIns="301898" bIns="82140" spcCol="1270" anchor="ctr"/>
            <a:lstStyle/>
            <a:p>
              <a:pPr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000" dirty="0"/>
                <a:t>Effectiveness of the strategies in achieving the media objectives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0037E8B-91AC-4300-AE29-4307BDD57FE5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4046504"/>
            <a:ext cx="8305800" cy="2278062"/>
            <a:chOff x="609600" y="4116300"/>
            <a:chExt cx="8305800" cy="227772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DD0C489-D602-4905-BEB0-18ECE3907B62}"/>
                </a:ext>
              </a:extLst>
            </p:cNvPr>
            <p:cNvSpPr/>
            <p:nvPr/>
          </p:nvSpPr>
          <p:spPr>
            <a:xfrm>
              <a:off x="609600" y="4957549"/>
              <a:ext cx="8305800" cy="1436471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9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6D015D11-71EC-413A-B431-945C1AFB7F99}"/>
                </a:ext>
              </a:extLst>
            </p:cNvPr>
            <p:cNvSpPr/>
            <p:nvPr/>
          </p:nvSpPr>
          <p:spPr>
            <a:xfrm>
              <a:off x="1025525" y="4116300"/>
              <a:ext cx="7589838" cy="1682497"/>
            </a:xfrm>
            <a:custGeom>
              <a:avLst/>
              <a:gdLst>
                <a:gd name="connsiteX0" fmla="*/ 0 w 7590894"/>
                <a:gd name="connsiteY0" fmla="*/ 280446 h 1682640"/>
                <a:gd name="connsiteX1" fmla="*/ 280446 w 7590894"/>
                <a:gd name="connsiteY1" fmla="*/ 0 h 1682640"/>
                <a:gd name="connsiteX2" fmla="*/ 7310448 w 7590894"/>
                <a:gd name="connsiteY2" fmla="*/ 0 h 1682640"/>
                <a:gd name="connsiteX3" fmla="*/ 7590894 w 7590894"/>
                <a:gd name="connsiteY3" fmla="*/ 280446 h 1682640"/>
                <a:gd name="connsiteX4" fmla="*/ 7590894 w 7590894"/>
                <a:gd name="connsiteY4" fmla="*/ 1402194 h 1682640"/>
                <a:gd name="connsiteX5" fmla="*/ 7310448 w 7590894"/>
                <a:gd name="connsiteY5" fmla="*/ 1682640 h 1682640"/>
                <a:gd name="connsiteX6" fmla="*/ 280446 w 7590894"/>
                <a:gd name="connsiteY6" fmla="*/ 1682640 h 1682640"/>
                <a:gd name="connsiteX7" fmla="*/ 0 w 7590894"/>
                <a:gd name="connsiteY7" fmla="*/ 1402194 h 1682640"/>
                <a:gd name="connsiteX8" fmla="*/ 0 w 7590894"/>
                <a:gd name="connsiteY8" fmla="*/ 280446 h 168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90894" h="1682640">
                  <a:moveTo>
                    <a:pt x="0" y="280446"/>
                  </a:moveTo>
                  <a:cubicBezTo>
                    <a:pt x="0" y="125560"/>
                    <a:pt x="125560" y="0"/>
                    <a:pt x="280446" y="0"/>
                  </a:cubicBezTo>
                  <a:lnTo>
                    <a:pt x="7310448" y="0"/>
                  </a:lnTo>
                  <a:cubicBezTo>
                    <a:pt x="7465334" y="0"/>
                    <a:pt x="7590894" y="125560"/>
                    <a:pt x="7590894" y="280446"/>
                  </a:cubicBezTo>
                  <a:lnTo>
                    <a:pt x="7590894" y="1402194"/>
                  </a:lnTo>
                  <a:cubicBezTo>
                    <a:pt x="7590894" y="1557080"/>
                    <a:pt x="7465334" y="1682640"/>
                    <a:pt x="7310448" y="1682640"/>
                  </a:cubicBezTo>
                  <a:lnTo>
                    <a:pt x="280446" y="1682640"/>
                  </a:lnTo>
                  <a:cubicBezTo>
                    <a:pt x="125560" y="1682640"/>
                    <a:pt x="0" y="1557080"/>
                    <a:pt x="0" y="1402194"/>
                  </a:cubicBezTo>
                  <a:lnTo>
                    <a:pt x="0" y="280446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01898" tIns="82140" rIns="301898" bIns="82140" spcCol="1270" anchor="ctr"/>
            <a:lstStyle/>
            <a:p>
              <a:pPr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000" dirty="0"/>
                <a:t>Media plan’s contribution in attaining the overall marketing and communications objectives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937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Media Characteristics</a:t>
            </a:r>
          </a:p>
        </p:txBody>
      </p:sp>
      <p:graphicFrame>
        <p:nvGraphicFramePr>
          <p:cNvPr id="17" name="Content Placeholder 3">
            <a:extLst>
              <a:ext uri="{FF2B5EF4-FFF2-40B4-BE49-F238E27FC236}">
                <a16:creationId xmlns:a16="http://schemas.microsoft.com/office/drawing/2014/main" id="{1C6A9C78-5846-426B-BA0C-7FC789A1ED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7538269"/>
              </p:ext>
            </p:extLst>
          </p:nvPr>
        </p:nvGraphicFramePr>
        <p:xfrm>
          <a:off x="1933575" y="1406512"/>
          <a:ext cx="8001000" cy="505301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57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4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8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807">
                <a:tc>
                  <a:txBody>
                    <a:bodyPr/>
                    <a:lstStyle/>
                    <a:p>
                      <a:r>
                        <a:rPr lang="en-US" sz="1800" b="0" dirty="0"/>
                        <a:t>Media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Advantages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Disadvantages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6108">
                <a:tc>
                  <a:txBody>
                    <a:bodyPr/>
                    <a:lstStyle/>
                    <a:p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Television</a:t>
                      </a:r>
                      <a:endParaRPr lang="en-US" sz="1700" b="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Mass coverage</a:t>
                      </a:r>
                      <a:r>
                        <a:rPr lang="en-US" sz="1700" baseline="0" dirty="0"/>
                        <a:t> and high </a:t>
                      </a:r>
                      <a:r>
                        <a:rPr lang="en-US" sz="1700" dirty="0"/>
                        <a:t>reach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Impact of sight, sound, and motion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High prestige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Low cost per exposure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Attention getting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Favorable image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Low selectivity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Short message life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High absolute cost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High production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Clutter</a:t>
                      </a:r>
                      <a:endParaRPr lang="en-US" sz="1700" dirty="0"/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49957">
                <a:tc>
                  <a:txBody>
                    <a:bodyPr/>
                    <a:lstStyle/>
                    <a:p>
                      <a:r>
                        <a:rPr lang="en-US" sz="1700" dirty="0"/>
                        <a:t>Radio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Local coverage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Low cost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High frequency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Flexible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Low production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u="none" strike="noStrike" kern="1200" baseline="0" dirty="0">
                          <a:solidFill>
                            <a:schemeClr val="dk1"/>
                          </a:solidFill>
                        </a:rPr>
                        <a:t>Well-segmented audiences</a:t>
                      </a:r>
                      <a:endParaRPr lang="en-US" sz="17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Audio only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Clutter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Low attention getting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Fleeting message (quick)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1141">
                <a:tc>
                  <a:txBody>
                    <a:bodyPr/>
                    <a:lstStyle/>
                    <a:p>
                      <a:r>
                        <a:rPr lang="en-US" sz="1700" dirty="0"/>
                        <a:t>Magazines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Segmentation potential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Quality reproduction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High information content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Longevity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Multiple readers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Long lead time for ad placement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Visual only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Lack of flexibility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734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Media Characteristics</a:t>
            </a:r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E7608CC0-4DB8-4320-8352-188877DEC3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9037916"/>
              </p:ext>
            </p:extLst>
          </p:nvPr>
        </p:nvGraphicFramePr>
        <p:xfrm>
          <a:off x="1871747" y="1523979"/>
          <a:ext cx="7924800" cy="51816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47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8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57">
                <a:tc>
                  <a:txBody>
                    <a:bodyPr/>
                    <a:lstStyle/>
                    <a:p>
                      <a:r>
                        <a:rPr lang="en-US" sz="1800" b="0" dirty="0"/>
                        <a:t>Media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Advantages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Disadvantages</a:t>
                      </a:r>
                    </a:p>
                  </a:txBody>
                  <a:tcPr marT="45718" marB="4571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54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0" u="none" strike="noStrike" kern="1200" baseline="0" dirty="0">
                          <a:solidFill>
                            <a:schemeClr val="dk1"/>
                          </a:solidFill>
                        </a:rPr>
                        <a:t>Newspapers</a:t>
                      </a:r>
                      <a:endParaRPr lang="en-US" sz="1600" b="0" dirty="0"/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High coverage</a:t>
                      </a:r>
                      <a:r>
                        <a:rPr lang="en-US" sz="1600" baseline="0" dirty="0"/>
                        <a:t> and l</a:t>
                      </a:r>
                      <a:r>
                        <a:rPr lang="en-US" sz="1600" dirty="0"/>
                        <a:t>ow cost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Short lead time for placing ads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Ads can be placed in interest sections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Timely (current ads)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Reader controls exposure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Can be used for coupons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b="0" u="none" strike="noStrike" kern="1200" baseline="0" dirty="0">
                          <a:solidFill>
                            <a:schemeClr val="dk1"/>
                          </a:solidFill>
                        </a:rPr>
                        <a:t>Short life and poor reproduction quality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u="none" strike="noStrike" kern="1200" baseline="0" dirty="0">
                          <a:solidFill>
                            <a:schemeClr val="dk1"/>
                          </a:solidFill>
                        </a:rPr>
                        <a:t>Clutter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u="none" strike="noStrike" kern="1200" baseline="0" dirty="0">
                          <a:solidFill>
                            <a:schemeClr val="dk1"/>
                          </a:solidFill>
                        </a:rPr>
                        <a:t>Low attention-getting capabilities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u="none" strike="noStrike" kern="1200" baseline="0" dirty="0">
                          <a:solidFill>
                            <a:schemeClr val="dk1"/>
                          </a:solidFill>
                        </a:rPr>
                        <a:t>Selective exposure</a:t>
                      </a:r>
                      <a:endParaRPr lang="en-US" sz="1600" dirty="0"/>
                    </a:p>
                  </a:txBody>
                  <a:tcPr marT="45718" marB="4571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dirty="0"/>
                        <a:t>Outdoor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u="none" strike="noStrike" kern="1200" baseline="0" dirty="0">
                          <a:solidFill>
                            <a:schemeClr val="dk1"/>
                          </a:solidFill>
                        </a:rPr>
                        <a:t>Location specific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u="none" strike="noStrike" kern="1200" baseline="0" dirty="0">
                          <a:solidFill>
                            <a:schemeClr val="dk1"/>
                          </a:solidFill>
                        </a:rPr>
                        <a:t>High repetition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u="none" strike="noStrike" kern="1200" baseline="0" dirty="0">
                          <a:solidFill>
                            <a:schemeClr val="dk1"/>
                          </a:solidFill>
                        </a:rPr>
                        <a:t>Easily noticed</a:t>
                      </a:r>
                      <a:endParaRPr lang="en-US" sz="1600" dirty="0"/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Short ads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Poor image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Local restrictions</a:t>
                      </a:r>
                    </a:p>
                  </a:txBody>
                  <a:tcPr marT="45718" marB="4571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679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dirty="0"/>
                        <a:t>Direct mail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High selectivity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Reader controls exposure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High information content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Enables repeat exposures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High cost/contact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Poor image (junk mail)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Clutter</a:t>
                      </a:r>
                    </a:p>
                  </a:txBody>
                  <a:tcPr marT="45718" marB="4571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06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dirty="0"/>
                        <a:t>Digital/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dirty="0"/>
                        <a:t>Interactive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User selects information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User attention 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Interactive relationship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Direct selling potential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Flexible message platform</a:t>
                      </a:r>
                    </a:p>
                  </a:txBody>
                  <a:tcPr marT="45718" marB="45718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Privacy concerns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Potential for deception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Clutter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Lack of</a:t>
                      </a:r>
                      <a:r>
                        <a:rPr lang="en-US" sz="1600" baseline="0" dirty="0"/>
                        <a:t> </a:t>
                      </a:r>
                      <a:r>
                        <a:rPr lang="en-US" sz="1600" dirty="0"/>
                        <a:t>measurement techniques</a:t>
                      </a:r>
                    </a:p>
                  </a:txBody>
                  <a:tcPr marT="45718" marB="4571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24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809820" y="1727187"/>
            <a:ext cx="5146391" cy="407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To discuss what is meant by advertising creativity and examine the role of creative strategy in advertising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To consider the process that guides the creation of advertising messages and the research inputs into the stages of the creative process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examine creative strategy development and the roles of various client and agency personnel involved in it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examine various approaches used for determining major selling ideas that form the basis of an advertising campaign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E2EF25C-9490-E606-0E2D-912CCF879667}"/>
              </a:ext>
            </a:extLst>
          </p:cNvPr>
          <p:cNvSpPr/>
          <p:nvPr/>
        </p:nvSpPr>
        <p:spPr>
          <a:xfrm>
            <a:off x="5956211" y="4612640"/>
            <a:ext cx="759549" cy="467360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252067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5A7019-CBDF-9D63-F48D-F086C2E50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1812468-5520-0AE6-0974-F2D4D501D34C}"/>
              </a:ext>
            </a:extLst>
          </p:cNvPr>
          <p:cNvSpPr/>
          <p:nvPr/>
        </p:nvSpPr>
        <p:spPr>
          <a:xfrm>
            <a:off x="1178560" y="2072627"/>
            <a:ext cx="4917440" cy="3180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understand the key terminology used in media planning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how a media plan is developed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what constitutes media objectives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the process of developing and implementing media strategies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be familiar with various characteristics of media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A03F2F3-C440-4E10-8131-FCA5B63DBF14}"/>
              </a:ext>
            </a:extLst>
          </p:cNvPr>
          <p:cNvSpPr/>
          <p:nvPr/>
        </p:nvSpPr>
        <p:spPr>
          <a:xfrm>
            <a:off x="5956211" y="4612640"/>
            <a:ext cx="759549" cy="467360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343519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8244495-EC4D-4C77-B60A-8E7D988CF158}"/>
</file>

<file path=customXml/itemProps2.xml><?xml version="1.0" encoding="utf-8"?>
<ds:datastoreItem xmlns:ds="http://schemas.openxmlformats.org/officeDocument/2006/customXml" ds:itemID="{83372448-4622-44F0-9858-60F98ACFBA13}"/>
</file>

<file path=customXml/itemProps3.xml><?xml version="1.0" encoding="utf-8"?>
<ds:datastoreItem xmlns:ds="http://schemas.openxmlformats.org/officeDocument/2006/customXml" ds:itemID="{BD1A63E3-C87A-40EC-8D64-FBA2356177DC}"/>
</file>

<file path=docProps/app.xml><?xml version="1.0" encoding="utf-8"?>
<Properties xmlns="http://schemas.openxmlformats.org/officeDocument/2006/extended-properties" xmlns:vt="http://schemas.openxmlformats.org/officeDocument/2006/docPropsVTypes">
  <TotalTime>13525</TotalTime>
  <Words>2553</Words>
  <Application>Microsoft Office PowerPoint</Application>
  <PresentationFormat>Widescreen</PresentationFormat>
  <Paragraphs>421</Paragraphs>
  <Slides>59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7" baseType="lpstr">
      <vt:lpstr>Arial</vt:lpstr>
      <vt:lpstr>Calibri</vt:lpstr>
      <vt:lpstr>Calibri Light</vt:lpstr>
      <vt:lpstr>Tajawal Medium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374</cp:revision>
  <dcterms:created xsi:type="dcterms:W3CDTF">2023-04-29T09:08:23Z</dcterms:created>
  <dcterms:modified xsi:type="dcterms:W3CDTF">2025-06-28T10:23:22Z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