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F34A72-F5FA-A7BE-DB4E-C4FBAC40A1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AF7089B-FF5C-5C54-F23D-E56603EB8E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306C5-E018-487D-931E-C65CC7B5362D}" type="datetimeFigureOut">
              <a:rPr lang="en-US" smtClean="0"/>
              <a:t>7/5/2024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163EDD5-C2FA-D9D8-9483-4601E0DBF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DBBF34B-C7C0-1F31-01AE-EF54E57462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106C9-ED67-4432-A7EE-C361CB15E7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81273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5F3D3EA-8742-41FF-6C69-03B93A0B85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E6A09D-C2FA-50D5-37AF-1E3F8D182F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20CC26-C3F2-E0F2-2DA3-1ADBAB8F825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45306C5-E018-487D-931E-C65CC7B5362D}" type="datetimeFigureOut">
              <a:rPr lang="en-US" smtClean="0"/>
              <a:t>7/5/2024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31CEA3-5A9B-C238-6E4B-F035C86887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075AAA-CACF-575C-7E1E-8D16A174DCE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54106C9-ED67-4432-A7EE-C361CB15E7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41913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2D326C-CD25-ADE5-4F9E-9622256427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CF5443-2FE0-7E36-C7BF-21FF8A81BD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1623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573032-0E5B-B6F0-1BF3-0687999AC7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526617-D0B8-A8E7-BE33-6CC6FB753C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53402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30150F-E239-6052-2DAD-5D6384F0B4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ndalus" panose="02020603050405020304" pitchFamily="18" charset="-78"/>
                <a:cs typeface="Andalus" panose="02020603050405020304" pitchFamily="18" charset="-78"/>
              </a:rPr>
              <a:t>The objectives of this lecture is to: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D41C54-A8C4-EBCC-2D63-46FD33F527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1948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453EA1-D3CA-4764-DCB8-5C385B086D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240">
                <a:latin typeface="Calibri (Headings)"/>
                <a:cs typeface="Calibri (Headings)"/>
              </a:rPr>
              <a:t>Spelling Correction and the Noisy Channel</a:t>
            </a:r>
            <a:endParaRPr lang="en-US" sz="4240" dirty="0">
              <a:latin typeface="Calibri (Headings)"/>
              <a:ea typeface="ＭＳ Ｐゴシック" charset="0"/>
              <a:cs typeface="Calibri (Headings)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B40EE8-253A-165B-9237-F6A85677AC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4675136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82474A4-A838-4CE7-9C7E-C3AD0A3059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Applications for spelling correction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16149B-28DC-D2F1-1C82-3ACE2EEF75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2250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9F0E0B-E99B-DC3E-28DE-272E30504D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Spelling Tasks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67D103-9F45-9551-4C3A-AD05C89323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684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E0F2E9C-E489-70CB-2561-2CBADF314C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Types of spelling errors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A14E39-230A-A0A8-3A41-B14A8148E0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6737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A6E8E0-59EF-75E7-58EC-7047C64CB6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Non-word spelling errors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25CE2B-B4CD-BFEF-CF7F-41F0005935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01070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E01FBC-B887-A377-2926-25121FA013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Real word spelling errors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A3E2DF-02BE-B087-D6C8-AD4AC1CF05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19710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6FEDEE1-DA9E-A4AD-46BF-4849792372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240">
                <a:latin typeface="Calibri (Headings)"/>
                <a:cs typeface="Calibri (Headings)"/>
              </a:rPr>
              <a:t>Spelling Correction and the Noisy Channel</a:t>
            </a:r>
            <a:endParaRPr lang="en-US" sz="4240" dirty="0">
              <a:latin typeface="Calibri (Headings)"/>
              <a:ea typeface="ＭＳ Ｐゴシック" charset="0"/>
              <a:cs typeface="Calibri (Headings)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CE6E13-F044-3B07-010F-DE52846819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8316954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EE46D8-525C-5203-F14D-672DCE4BF0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Noisy Channel Intuition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B5A9D3-4F18-428B-8566-7B83983E60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75172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046562-EAED-673A-2F66-BC8B1DA77C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Noisy Channel Intuition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7C6E23-1BFD-196A-024C-5BD30B345D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9485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5B469F7-F724-CE8C-39BE-EF560CA633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Noisy Channel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45F01C-D2FD-EC2F-3A46-84F0C3321C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30466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DE5A6A-A564-8752-0572-89C0216AD4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History: Noisy channel for spelling proposed around 1990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9F400B-5039-E857-2B7F-44ED45F3AA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22046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C951FC-83E7-C24E-FE73-30C4956709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Non-word spelling error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22B4F1-C68A-B2E9-7786-FE5038742C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2037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AEEE2D-843E-9A82-5C94-C43159191D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Candidate generation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560F61-7F46-3EFD-AD9E-1FCE5EDACF4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735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19ADE7-A819-2DCD-109F-3B8A32837B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Damerau-Levenshtein edit distance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9BDF81-DAEE-AC07-866F-F59DAE5A9F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33183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5BC83C-F685-562B-F8B2-E3973286E5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Words within 1 of </a:t>
            </a:r>
            <a:r>
              <a:rPr lang="en-US">
                <a:latin typeface="Courier"/>
                <a:cs typeface="Courier"/>
              </a:rPr>
              <a:t>acress</a:t>
            </a:r>
            <a:endParaRPr lang="en-US" dirty="0">
              <a:latin typeface="Courier"/>
              <a:cs typeface="Courier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9FB8CE-C8E0-A31E-C5DF-50A71D259A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10789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8038FA-BB14-82ED-14CD-87FD3D25A3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Candidate generation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082370-841B-96E2-9E79-5EA885540A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00630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484728-86B5-33DF-404C-E6BA3BD1FE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Language Model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3138E9-78B5-9BA1-D089-D243B02B88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67090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85EDDC2-331A-961C-05D8-A3FDCFD6CF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Web-scale N-grams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79F787-3F34-647E-96CC-8A6168719F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906685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64206A-A2FC-A777-3E45-9C587D0FBE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Unigram Prior probability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AA2881-5857-3AF4-551C-AE571AA45A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695491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6FE506-76F9-5CBB-0ECE-F54D3D477F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Channel model probability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1CFCF3-2E8E-A0D1-78EF-FB88FDC3EA6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331561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EA4B3C-3355-2D51-B15B-53D8CE318B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Computing error probability: confusion matrix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104F64-A963-ADBC-D07C-3E6FFA026A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688028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36B8619-8B3F-28B2-7954-CD9E3E80A2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Confusion matrix for spelling errors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8A0102-8DF4-42F7-2B46-B33773985B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92835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A0D257-3E3F-EC4C-5994-31C82B5747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Generating the confusion matrix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EB1340-B964-FB07-0D37-61BE7FD456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1551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E2232B-DF6F-9AD1-E1C0-D87B026315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Channel model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B1D1E4-D22F-ABAE-953B-0CBB94D019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20807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1C2238-DC72-175C-CDA4-5E7480CB65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Channel model for </a:t>
            </a:r>
            <a:r>
              <a:rPr lang="en-US">
                <a:latin typeface="Courier"/>
                <a:cs typeface="Courier"/>
              </a:rPr>
              <a:t>acress</a:t>
            </a:r>
            <a:endParaRPr lang="en-US" dirty="0">
              <a:latin typeface="Courier"/>
              <a:cs typeface="Courier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A0D1D3-9683-3582-D4F0-690E4545AB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902940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F67A604-7868-6B7E-54F5-E3AA470AFE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Noisy channel probability for </a:t>
            </a:r>
            <a:r>
              <a:rPr lang="en-US">
                <a:latin typeface="Courier"/>
                <a:cs typeface="Courier"/>
              </a:rPr>
              <a:t>acress</a:t>
            </a:r>
            <a:endParaRPr lang="en-US" dirty="0">
              <a:latin typeface="Courier"/>
              <a:cs typeface="Courier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354AC9-B0BD-DD64-F582-962A027921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897988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0E130D-E36B-4326-78E7-3397D3F94B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Noisy channel probability for </a:t>
            </a:r>
            <a:r>
              <a:rPr lang="en-US">
                <a:latin typeface="Courier"/>
                <a:cs typeface="Courier"/>
              </a:rPr>
              <a:t>acress</a:t>
            </a:r>
            <a:endParaRPr lang="en-US" dirty="0">
              <a:latin typeface="Courier"/>
              <a:cs typeface="Courier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04ED33-5E35-F545-CBC3-13963087DD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84179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84783A-7A1D-089D-65A5-2CE32C62CF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Using a bigram language model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D9626C-EE47-5535-333F-D6836E0D4E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648874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A5702B8-0362-DEED-0C0C-082C6B7F48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Using a bigram language model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B546A3-EB34-CC8B-78A1-278D1BAA83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342781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2AAC2F-B825-89AC-53B7-1A6E2C2927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Evaluation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E790F2-35F5-7758-F010-83256F9495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026261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111813-F54F-10B6-0279-48F7EE8985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240">
                <a:latin typeface="Calibri (Headings)"/>
                <a:cs typeface="Calibri (Headings)"/>
              </a:rPr>
              <a:t>Spelling Correction and the Noisy Channel</a:t>
            </a:r>
            <a:endParaRPr lang="en-US" sz="4240" dirty="0">
              <a:latin typeface="Calibri (Headings)"/>
              <a:ea typeface="ＭＳ Ｐゴシック" charset="0"/>
              <a:cs typeface="Calibri (Headings)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FC38B2-B9A5-3CAF-B1E0-85674C12B1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3698495"/>
      </p:ext>
    </p:extLst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A7E6B8-6A19-FC0A-4371-EF9D80536D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Real-word spelling errors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55802F-F64F-8655-CA5F-BF4EB313FE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677967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6B9F67-CC56-BEC8-7FA3-B7F9C9DB4F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Solving real-world spelling errors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9E7FFB-7B54-D872-7E5F-334DA66122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18434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C91532E-18DE-CFA7-1337-DEC51E80B3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Noisy channel for real-word spell correction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728626-A3EB-6B05-E1D0-80F2564E7F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33720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B29F31-EA87-AAAF-D75F-E89293ABB8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Noisy channel for real-word spell correction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2933A3-F3BA-7D1C-3C9C-C12DD8A101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763269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4853380-671A-0F9D-3EDD-48791C6C27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Noisy channel for real-word spell correction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6CC5D8-EB48-1F02-2684-33DEB2C915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748524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FE686AA-B70A-833A-3591-8EAF5D80EB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Simplification: One error per sentence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7E2D23-9670-ECD5-A423-1CB725141C3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186914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F3B2D7-B72D-A0C3-1400-8C120C0D25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Where to get the probabilities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CCAF44-996E-209A-3685-90043DBEC4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757648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5AA6F4E-DB93-484D-806E-28FD88AAB8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Probability of no error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7B35CF-A69E-3B41-3B63-756D05F5EC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729170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8944A2-6869-4378-1E32-536C5457FF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Peter Norvig’s “thew”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4B3BA5-669A-80C3-2FC7-07BA936A2A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1497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A0A2B9-D6E5-5851-AA1E-5ACA5EF6BA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240">
                <a:latin typeface="Calibri (Headings)"/>
                <a:cs typeface="Calibri (Headings)"/>
              </a:rPr>
              <a:t>Spelling Correction and the Noisy Channel</a:t>
            </a:r>
            <a:endParaRPr lang="en-US" sz="4240" dirty="0">
              <a:latin typeface="Calibri (Headings)"/>
              <a:ea typeface="ＭＳ Ｐゴシック" charset="0"/>
              <a:cs typeface="Calibri (Headings)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8F4818-47AE-5A49-0777-4F52F870FF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8422059"/>
      </p:ext>
    </p:extLst>
  </p:cSld>
  <p:clrMapOvr>
    <a:masterClrMapping/>
  </p:clrMapOvr>
  <p:transition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79EC4F-66E8-1632-AEA2-16151166B2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HCI issues in spelling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AD5C8B-DB67-A876-956A-A71E6ACFF0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487563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441737-B187-1218-C935-7B38B7B10A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State of the art noisy channel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14B348-4F84-8E8C-C114-B95605554C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56227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5DDFAB-60A2-E013-5691-191727DB37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Phonetic error model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3009BA-1187-194B-EF70-DA44484FC2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90242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23F399-CEC5-FCFB-3B6F-C8584285CF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Improvements to channel model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97428F-61E6-910D-8106-5BA1944545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37625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0717F0B-B8A5-6250-4F3B-33301E5419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Channel model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6E3CDB-732E-1455-D936-4E768CEF2D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692157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2943C45-5995-B911-DFC0-719954581A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Nearby keys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808EFC-4E92-4B23-BFFD-C1C3DAF064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25372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A2BAD1-30C3-DB37-EEB9-2EEE5D1817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Classifier-based methods </a:t>
            </a:r>
            <a:br>
              <a:rPr lang="en-US"/>
            </a:br>
            <a:r>
              <a:rPr lang="en-US"/>
              <a:t>for real-word spelling correction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24C3EB-2F1F-DC10-4C65-33465A6BB3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811957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FCA96D-CF73-4327-0426-32E9DEBA6F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F15026-18BF-4997-6BA2-D29EF4D619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35213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208</Words>
  <Application>Microsoft Office PowerPoint</Application>
  <PresentationFormat>Widescreen</PresentationFormat>
  <Paragraphs>49</Paragraphs>
  <Slides>52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52</vt:i4>
      </vt:variant>
    </vt:vector>
  </HeadingPairs>
  <TitlesOfParts>
    <vt:vector size="59" baseType="lpstr">
      <vt:lpstr>Andalus</vt:lpstr>
      <vt:lpstr>Aptos</vt:lpstr>
      <vt:lpstr>Aptos Display</vt:lpstr>
      <vt:lpstr>Arial</vt:lpstr>
      <vt:lpstr>Calibri (Headings)</vt:lpstr>
      <vt:lpstr>Courier</vt:lpstr>
      <vt:lpstr>Office Theme</vt:lpstr>
      <vt:lpstr>PowerPoint Presentation</vt:lpstr>
      <vt:lpstr>PowerPoint Presentation</vt:lpstr>
      <vt:lpstr>The objectives of this lecture is to:</vt:lpstr>
      <vt:lpstr>Spelling Correction and the Noisy Channel</vt:lpstr>
      <vt:lpstr>Applications for spelling correction</vt:lpstr>
      <vt:lpstr>Spelling Tasks</vt:lpstr>
      <vt:lpstr>Types of spelling errors</vt:lpstr>
      <vt:lpstr>Non-word spelling errors</vt:lpstr>
      <vt:lpstr>Real word spelling errors</vt:lpstr>
      <vt:lpstr>Spelling Correction and the Noisy Channel</vt:lpstr>
      <vt:lpstr>Noisy Channel Intuition</vt:lpstr>
      <vt:lpstr>Noisy Channel Intuition</vt:lpstr>
      <vt:lpstr>Noisy Channel</vt:lpstr>
      <vt:lpstr>History: Noisy channel for spelling proposed around 1990</vt:lpstr>
      <vt:lpstr>Non-word spelling error example</vt:lpstr>
      <vt:lpstr>Candidate generation</vt:lpstr>
      <vt:lpstr>Damerau-Levenshtein edit distance</vt:lpstr>
      <vt:lpstr>Words within 1 of acress</vt:lpstr>
      <vt:lpstr>Candidate generation</vt:lpstr>
      <vt:lpstr>Language Model</vt:lpstr>
      <vt:lpstr>Web-scale N-grams</vt:lpstr>
      <vt:lpstr>Unigram Prior probability</vt:lpstr>
      <vt:lpstr>Channel model probability</vt:lpstr>
      <vt:lpstr>Computing error probability: confusion matrix</vt:lpstr>
      <vt:lpstr>Confusion matrix for spelling errors</vt:lpstr>
      <vt:lpstr>Generating the confusion matrix</vt:lpstr>
      <vt:lpstr>Channel model </vt:lpstr>
      <vt:lpstr>Channel model for acress</vt:lpstr>
      <vt:lpstr>Noisy channel probability for acress</vt:lpstr>
      <vt:lpstr>Noisy channel probability for acress</vt:lpstr>
      <vt:lpstr>Using a bigram language model</vt:lpstr>
      <vt:lpstr>Using a bigram language model</vt:lpstr>
      <vt:lpstr>Evaluation</vt:lpstr>
      <vt:lpstr>Spelling Correction and the Noisy Channel</vt:lpstr>
      <vt:lpstr>Real-word spelling errors</vt:lpstr>
      <vt:lpstr>Solving real-world spelling errors</vt:lpstr>
      <vt:lpstr>Noisy channel for real-word spell correction</vt:lpstr>
      <vt:lpstr>Noisy channel for real-word spell correction</vt:lpstr>
      <vt:lpstr>Noisy channel for real-word spell correction</vt:lpstr>
      <vt:lpstr>Simplification: One error per sentence</vt:lpstr>
      <vt:lpstr>Where to get the probabilities</vt:lpstr>
      <vt:lpstr>Probability of no error</vt:lpstr>
      <vt:lpstr>Peter Norvig’s “thew” example</vt:lpstr>
      <vt:lpstr>Spelling Correction and the Noisy Channel</vt:lpstr>
      <vt:lpstr>HCI issues in spelling</vt:lpstr>
      <vt:lpstr>State of the art noisy channel</vt:lpstr>
      <vt:lpstr>Phonetic error model</vt:lpstr>
      <vt:lpstr>Improvements to channel model</vt:lpstr>
      <vt:lpstr>Channel model</vt:lpstr>
      <vt:lpstr>Nearby keys</vt:lpstr>
      <vt:lpstr>Classifier-based methods  for real-word spelling correction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Ashraf Elsayed</dc:creator>
  <cp:lastModifiedBy>Ashraf Elsayed</cp:lastModifiedBy>
  <cp:revision>1</cp:revision>
  <dcterms:created xsi:type="dcterms:W3CDTF">2024-07-05T14:31:07Z</dcterms:created>
  <dcterms:modified xsi:type="dcterms:W3CDTF">2024-07-05T14:31:09Z</dcterms:modified>
</cp:coreProperties>
</file>