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303" r:id="rId3"/>
    <p:sldId id="520" r:id="rId4"/>
    <p:sldId id="256" r:id="rId5"/>
    <p:sldId id="482" r:id="rId6"/>
    <p:sldId id="483" r:id="rId7"/>
    <p:sldId id="505" r:id="rId8"/>
    <p:sldId id="484" r:id="rId9"/>
    <p:sldId id="485" r:id="rId10"/>
    <p:sldId id="506" r:id="rId11"/>
    <p:sldId id="481" r:id="rId12"/>
    <p:sldId id="486" r:id="rId13"/>
    <p:sldId id="487" r:id="rId14"/>
    <p:sldId id="488" r:id="rId15"/>
    <p:sldId id="306" r:id="rId16"/>
    <p:sldId id="489" r:id="rId17"/>
    <p:sldId id="507" r:id="rId18"/>
    <p:sldId id="490" r:id="rId19"/>
    <p:sldId id="491" r:id="rId20"/>
    <p:sldId id="492" r:id="rId21"/>
    <p:sldId id="493" r:id="rId22"/>
    <p:sldId id="494" r:id="rId23"/>
    <p:sldId id="495" r:id="rId24"/>
    <p:sldId id="496" r:id="rId25"/>
    <p:sldId id="497" r:id="rId26"/>
    <p:sldId id="508" r:id="rId27"/>
    <p:sldId id="498" r:id="rId28"/>
    <p:sldId id="499" r:id="rId29"/>
    <p:sldId id="500" r:id="rId30"/>
    <p:sldId id="501" r:id="rId31"/>
    <p:sldId id="502" r:id="rId32"/>
    <p:sldId id="503" r:id="rId33"/>
    <p:sldId id="504" r:id="rId34"/>
    <p:sldId id="512" r:id="rId35"/>
    <p:sldId id="528" r:id="rId36"/>
    <p:sldId id="511" r:id="rId37"/>
    <p:sldId id="513" r:id="rId38"/>
    <p:sldId id="514" r:id="rId39"/>
    <p:sldId id="516" r:id="rId40"/>
    <p:sldId id="515" r:id="rId41"/>
    <p:sldId id="517" r:id="rId42"/>
    <p:sldId id="521" r:id="rId43"/>
    <p:sldId id="522" r:id="rId44"/>
    <p:sldId id="526" r:id="rId45"/>
    <p:sldId id="523" r:id="rId46"/>
    <p:sldId id="524" r:id="rId47"/>
    <p:sldId id="510"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256"/>
            <p14:sldId id="482"/>
            <p14:sldId id="483"/>
            <p14:sldId id="505"/>
            <p14:sldId id="484"/>
            <p14:sldId id="485"/>
            <p14:sldId id="506"/>
            <p14:sldId id="481"/>
            <p14:sldId id="486"/>
            <p14:sldId id="487"/>
            <p14:sldId id="488"/>
            <p14:sldId id="306"/>
            <p14:sldId id="489"/>
            <p14:sldId id="507"/>
            <p14:sldId id="490"/>
            <p14:sldId id="491"/>
            <p14:sldId id="492"/>
            <p14:sldId id="493"/>
            <p14:sldId id="494"/>
            <p14:sldId id="495"/>
            <p14:sldId id="496"/>
            <p14:sldId id="497"/>
            <p14:sldId id="508"/>
            <p14:sldId id="498"/>
            <p14:sldId id="499"/>
            <p14:sldId id="500"/>
            <p14:sldId id="501"/>
            <p14:sldId id="502"/>
            <p14:sldId id="503"/>
            <p14:sldId id="504"/>
            <p14:sldId id="512"/>
            <p14:sldId id="528"/>
            <p14:sldId id="511"/>
            <p14:sldId id="513"/>
            <p14:sldId id="514"/>
            <p14:sldId id="516"/>
            <p14:sldId id="515"/>
            <p14:sldId id="517"/>
            <p14:sldId id="521"/>
            <p14:sldId id="522"/>
            <p14:sldId id="526"/>
            <p14:sldId id="523"/>
            <p14:sldId id="524"/>
            <p14:sldId id="5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427" autoAdjust="0"/>
    <p:restoredTop sz="94773" autoAdjust="0"/>
  </p:normalViewPr>
  <p:slideViewPr>
    <p:cSldViewPr snapToGrid="0">
      <p:cViewPr varScale="1">
        <p:scale>
          <a:sx n="78" d="100"/>
          <a:sy n="78" d="100"/>
        </p:scale>
        <p:origin x="950"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3757C6-77A7-489D-B001-C3CF4E5E05A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63A33026-F6F4-471C-A78F-ED9249E23883}">
      <dgm:prSet phldrT="[Text]"/>
      <dgm:spPr/>
      <dgm:t>
        <a:bodyPr/>
        <a:lstStyle/>
        <a:p>
          <a:r>
            <a:rPr lang="ar-EG" b="0" i="0" dirty="0"/>
            <a:t>أ- شركة التضامن.</a:t>
          </a:r>
          <a:endParaRPr lang="en-US" dirty="0"/>
        </a:p>
      </dgm:t>
    </dgm:pt>
    <dgm:pt modelId="{044C7140-5BAB-4FEA-B354-ACF05FBAA6F9}" type="parTrans" cxnId="{353ADEE0-A5D2-4DD0-AD69-CD94AF6B8E7B}">
      <dgm:prSet/>
      <dgm:spPr/>
      <dgm:t>
        <a:bodyPr/>
        <a:lstStyle/>
        <a:p>
          <a:endParaRPr lang="en-US"/>
        </a:p>
      </dgm:t>
    </dgm:pt>
    <dgm:pt modelId="{BE637597-723A-42E3-9CDE-78C39FB1CEC4}" type="sibTrans" cxnId="{353ADEE0-A5D2-4DD0-AD69-CD94AF6B8E7B}">
      <dgm:prSet/>
      <dgm:spPr/>
      <dgm:t>
        <a:bodyPr/>
        <a:lstStyle/>
        <a:p>
          <a:endParaRPr lang="en-US"/>
        </a:p>
      </dgm:t>
    </dgm:pt>
    <dgm:pt modelId="{8DC86830-930D-4922-947D-4A5DE3976EBE}">
      <dgm:prSet phldrT="[Text]"/>
      <dgm:spPr/>
      <dgm:t>
        <a:bodyPr/>
        <a:lstStyle/>
        <a:p>
          <a:r>
            <a:rPr lang="ar-EG" b="0" i="0" dirty="0"/>
            <a:t>ب- شركة التوصية البسيطة.</a:t>
          </a:r>
          <a:endParaRPr lang="en-US" dirty="0"/>
        </a:p>
      </dgm:t>
    </dgm:pt>
    <dgm:pt modelId="{264262F1-8149-4006-8B4C-611E16FC4669}" type="parTrans" cxnId="{94B7B17C-A25D-4205-B642-D6ECBC23C045}">
      <dgm:prSet/>
      <dgm:spPr/>
      <dgm:t>
        <a:bodyPr/>
        <a:lstStyle/>
        <a:p>
          <a:endParaRPr lang="en-US"/>
        </a:p>
      </dgm:t>
    </dgm:pt>
    <dgm:pt modelId="{5B3EE2EF-BCB6-494A-BC69-CE83FE72D632}" type="sibTrans" cxnId="{94B7B17C-A25D-4205-B642-D6ECBC23C045}">
      <dgm:prSet/>
      <dgm:spPr/>
      <dgm:t>
        <a:bodyPr/>
        <a:lstStyle/>
        <a:p>
          <a:endParaRPr lang="en-US"/>
        </a:p>
      </dgm:t>
    </dgm:pt>
    <dgm:pt modelId="{34A564DC-5FF6-4F80-BC0A-B83E04914EF7}">
      <dgm:prSet phldrT="[Text]"/>
      <dgm:spPr/>
      <dgm:t>
        <a:bodyPr/>
        <a:lstStyle/>
        <a:p>
          <a:r>
            <a:rPr lang="ar-EG" b="0" i="0" dirty="0"/>
            <a:t>ج- شركة المساهمة.</a:t>
          </a:r>
          <a:endParaRPr lang="en-US" dirty="0"/>
        </a:p>
      </dgm:t>
    </dgm:pt>
    <dgm:pt modelId="{5EF2A0C7-7089-442F-88E0-9B9E048034B0}" type="parTrans" cxnId="{46207905-9BD4-43A2-8265-00A83D71704E}">
      <dgm:prSet/>
      <dgm:spPr/>
      <dgm:t>
        <a:bodyPr/>
        <a:lstStyle/>
        <a:p>
          <a:endParaRPr lang="en-US"/>
        </a:p>
      </dgm:t>
    </dgm:pt>
    <dgm:pt modelId="{5F168673-0F51-4123-A1DB-01D7585B119C}" type="sibTrans" cxnId="{46207905-9BD4-43A2-8265-00A83D71704E}">
      <dgm:prSet/>
      <dgm:spPr/>
      <dgm:t>
        <a:bodyPr/>
        <a:lstStyle/>
        <a:p>
          <a:endParaRPr lang="en-US"/>
        </a:p>
      </dgm:t>
    </dgm:pt>
    <dgm:pt modelId="{AD1D770D-2542-41B1-B1A3-547DEE155D7F}">
      <dgm:prSet phldrT="[Text]"/>
      <dgm:spPr/>
      <dgm:t>
        <a:bodyPr/>
        <a:lstStyle/>
        <a:p>
          <a:r>
            <a:rPr lang="ar-EG" b="0" i="0" dirty="0"/>
            <a:t>د- شركة المساهمة المبسطة.</a:t>
          </a:r>
          <a:endParaRPr lang="en-US" dirty="0"/>
        </a:p>
      </dgm:t>
    </dgm:pt>
    <dgm:pt modelId="{8B7FA2BD-2BCE-4B52-BC64-BE2CBE82788C}" type="parTrans" cxnId="{B2F13815-BF48-48BE-BA56-4D3AECD25B6B}">
      <dgm:prSet/>
      <dgm:spPr/>
      <dgm:t>
        <a:bodyPr/>
        <a:lstStyle/>
        <a:p>
          <a:endParaRPr lang="en-US"/>
        </a:p>
      </dgm:t>
    </dgm:pt>
    <dgm:pt modelId="{D6D650CE-004A-4D7E-A26B-A65BDADEC312}" type="sibTrans" cxnId="{B2F13815-BF48-48BE-BA56-4D3AECD25B6B}">
      <dgm:prSet/>
      <dgm:spPr/>
      <dgm:t>
        <a:bodyPr/>
        <a:lstStyle/>
        <a:p>
          <a:endParaRPr lang="en-US"/>
        </a:p>
      </dgm:t>
    </dgm:pt>
    <dgm:pt modelId="{0AF1CD12-90D1-4BC9-8AD0-8536FE6AFC85}">
      <dgm:prSet phldrT="[Text]"/>
      <dgm:spPr/>
      <dgm:t>
        <a:bodyPr/>
        <a:lstStyle/>
        <a:p>
          <a:r>
            <a:rPr lang="ar-EG" b="0" i="0" dirty="0"/>
            <a:t>ه- الشركة ذات المسؤولية المحدودة.</a:t>
          </a:r>
          <a:endParaRPr lang="en-US" dirty="0"/>
        </a:p>
      </dgm:t>
    </dgm:pt>
    <dgm:pt modelId="{71A09B92-2756-4EFD-9CAC-96FD42A45FAB}" type="parTrans" cxnId="{96E175F6-60B7-4503-B21E-3EFE155D8202}">
      <dgm:prSet/>
      <dgm:spPr/>
      <dgm:t>
        <a:bodyPr/>
        <a:lstStyle/>
        <a:p>
          <a:endParaRPr lang="en-US"/>
        </a:p>
      </dgm:t>
    </dgm:pt>
    <dgm:pt modelId="{741F597E-418B-4EFE-83B7-87E0714B11F5}" type="sibTrans" cxnId="{96E175F6-60B7-4503-B21E-3EFE155D8202}">
      <dgm:prSet/>
      <dgm:spPr/>
      <dgm:t>
        <a:bodyPr/>
        <a:lstStyle/>
        <a:p>
          <a:endParaRPr lang="en-US"/>
        </a:p>
      </dgm:t>
    </dgm:pt>
    <dgm:pt modelId="{0D4B7DDD-C4C6-4DC3-9A67-0957A2F0A938}">
      <dgm:prSet phldrT="[Text]" custT="1"/>
      <dgm:spPr/>
      <dgm:t>
        <a:bodyPr/>
        <a:lstStyle/>
        <a:p>
          <a:r>
            <a:rPr lang="ar-EG" sz="2000" b="1" dirty="0"/>
            <a:t>أنواع الشركات في النظام التجاري السعودي الجديد</a:t>
          </a:r>
          <a:endParaRPr lang="en-US" sz="2000" b="1" dirty="0"/>
        </a:p>
      </dgm:t>
    </dgm:pt>
    <dgm:pt modelId="{E7A39F75-E358-495F-ADEF-79D042287B18}" type="parTrans" cxnId="{9376711E-D153-446E-9140-E660B468B240}">
      <dgm:prSet/>
      <dgm:spPr/>
      <dgm:t>
        <a:bodyPr/>
        <a:lstStyle/>
        <a:p>
          <a:endParaRPr lang="en-US"/>
        </a:p>
      </dgm:t>
    </dgm:pt>
    <dgm:pt modelId="{92C8E525-7539-4590-9FEE-F1D0886A2706}" type="sibTrans" cxnId="{9376711E-D153-446E-9140-E660B468B240}">
      <dgm:prSet/>
      <dgm:spPr/>
      <dgm:t>
        <a:bodyPr/>
        <a:lstStyle/>
        <a:p>
          <a:endParaRPr lang="en-US"/>
        </a:p>
      </dgm:t>
    </dgm:pt>
    <dgm:pt modelId="{51564C74-E9F6-4605-BA2E-07B897F12194}" type="pres">
      <dgm:prSet presAssocID="{9D3757C6-77A7-489D-B001-C3CF4E5E05AA}" presName="diagram" presStyleCnt="0">
        <dgm:presLayoutVars>
          <dgm:dir/>
          <dgm:resizeHandles val="exact"/>
        </dgm:presLayoutVars>
      </dgm:prSet>
      <dgm:spPr/>
    </dgm:pt>
    <dgm:pt modelId="{5AEA2044-1689-4BC5-8A75-58BD961E2273}" type="pres">
      <dgm:prSet presAssocID="{63A33026-F6F4-471C-A78F-ED9249E23883}" presName="node" presStyleLbl="node1" presStyleIdx="0" presStyleCnt="6" custScaleX="23209" custScaleY="17190" custLinFactNeighborX="67868" custLinFactNeighborY="24254">
        <dgm:presLayoutVars>
          <dgm:bulletEnabled val="1"/>
        </dgm:presLayoutVars>
      </dgm:prSet>
      <dgm:spPr/>
    </dgm:pt>
    <dgm:pt modelId="{1D6B1980-A965-42E5-A468-3445B8057CD1}" type="pres">
      <dgm:prSet presAssocID="{BE637597-723A-42E3-9CDE-78C39FB1CEC4}" presName="sibTrans" presStyleCnt="0"/>
      <dgm:spPr/>
    </dgm:pt>
    <dgm:pt modelId="{3A609185-0251-47F1-9A81-6E73EBB747B9}" type="pres">
      <dgm:prSet presAssocID="{8DC86830-930D-4922-947D-4A5DE3976EBE}" presName="node" presStyleLbl="node1" presStyleIdx="1" presStyleCnt="6" custScaleX="21366" custScaleY="19293" custLinFactNeighborX="10014" custLinFactNeighborY="26810">
        <dgm:presLayoutVars>
          <dgm:bulletEnabled val="1"/>
        </dgm:presLayoutVars>
      </dgm:prSet>
      <dgm:spPr/>
    </dgm:pt>
    <dgm:pt modelId="{EA0D34DB-45FF-425F-8784-F00E9E963EBF}" type="pres">
      <dgm:prSet presAssocID="{5B3EE2EF-BCB6-494A-BC69-CE83FE72D632}" presName="sibTrans" presStyleCnt="0"/>
      <dgm:spPr/>
    </dgm:pt>
    <dgm:pt modelId="{18D8E1A6-2EE2-4CAB-A078-E273677B86EE}" type="pres">
      <dgm:prSet presAssocID="{34A564DC-5FF6-4F80-BC0A-B83E04914EF7}" presName="node" presStyleLbl="node1" presStyleIdx="2" presStyleCnt="6" custScaleX="19812" custScaleY="14330" custLinFactNeighborX="-44792" custLinFactNeighborY="27571">
        <dgm:presLayoutVars>
          <dgm:bulletEnabled val="1"/>
        </dgm:presLayoutVars>
      </dgm:prSet>
      <dgm:spPr/>
    </dgm:pt>
    <dgm:pt modelId="{4C378AA3-E22D-4E03-BF09-5DEBE5B78F8A}" type="pres">
      <dgm:prSet presAssocID="{5F168673-0F51-4123-A1DB-01D7585B119C}" presName="sibTrans" presStyleCnt="0"/>
      <dgm:spPr/>
    </dgm:pt>
    <dgm:pt modelId="{38F19AEA-1094-40CE-AC9C-211F190C4CBC}" type="pres">
      <dgm:prSet presAssocID="{AD1D770D-2542-41B1-B1A3-547DEE155D7F}" presName="node" presStyleLbl="node1" presStyleIdx="3" presStyleCnt="6" custScaleX="24333" custScaleY="16147" custLinFactNeighborX="62314" custLinFactNeighborY="11568">
        <dgm:presLayoutVars>
          <dgm:bulletEnabled val="1"/>
        </dgm:presLayoutVars>
      </dgm:prSet>
      <dgm:spPr/>
    </dgm:pt>
    <dgm:pt modelId="{85FF430C-40BE-43BB-8EBC-1F3F8C04C1A3}" type="pres">
      <dgm:prSet presAssocID="{D6D650CE-004A-4D7E-A26B-A65BDADEC312}" presName="sibTrans" presStyleCnt="0"/>
      <dgm:spPr/>
    </dgm:pt>
    <dgm:pt modelId="{252AE251-EFEC-4A4E-A75B-B41C5C6968F2}" type="pres">
      <dgm:prSet presAssocID="{0AF1CD12-90D1-4BC9-8AD0-8536FE6AFC85}" presName="node" presStyleLbl="node1" presStyleIdx="4" presStyleCnt="6" custScaleX="20158" custScaleY="25333" custLinFactNeighborX="-2731" custLinFactNeighborY="12775">
        <dgm:presLayoutVars>
          <dgm:bulletEnabled val="1"/>
        </dgm:presLayoutVars>
      </dgm:prSet>
      <dgm:spPr/>
    </dgm:pt>
    <dgm:pt modelId="{DFFBEC9F-904E-418C-B508-5223D804AAEA}" type="pres">
      <dgm:prSet presAssocID="{741F597E-418B-4EFE-83B7-87E0714B11F5}" presName="sibTrans" presStyleCnt="0"/>
      <dgm:spPr/>
    </dgm:pt>
    <dgm:pt modelId="{6631A60C-6850-4A47-BE16-AED1F58489CB}" type="pres">
      <dgm:prSet presAssocID="{0D4B7DDD-C4C6-4DC3-9A67-0957A2F0A938}" presName="node" presStyleLbl="node1" presStyleIdx="5" presStyleCnt="6" custScaleX="21366" custScaleY="19293" custLinFactNeighborX="-21562" custLinFactNeighborY="-38733">
        <dgm:presLayoutVars>
          <dgm:bulletEnabled val="1"/>
        </dgm:presLayoutVars>
      </dgm:prSet>
      <dgm:spPr/>
    </dgm:pt>
  </dgm:ptLst>
  <dgm:cxnLst>
    <dgm:cxn modelId="{F4957E03-DE10-4DAF-AF6C-50E4FD2F953C}" type="presOf" srcId="{9D3757C6-77A7-489D-B001-C3CF4E5E05AA}" destId="{51564C74-E9F6-4605-BA2E-07B897F12194}" srcOrd="0" destOrd="0" presId="urn:microsoft.com/office/officeart/2005/8/layout/default"/>
    <dgm:cxn modelId="{46207905-9BD4-43A2-8265-00A83D71704E}" srcId="{9D3757C6-77A7-489D-B001-C3CF4E5E05AA}" destId="{34A564DC-5FF6-4F80-BC0A-B83E04914EF7}" srcOrd="2" destOrd="0" parTransId="{5EF2A0C7-7089-442F-88E0-9B9E048034B0}" sibTransId="{5F168673-0F51-4123-A1DB-01D7585B119C}"/>
    <dgm:cxn modelId="{B2F13815-BF48-48BE-BA56-4D3AECD25B6B}" srcId="{9D3757C6-77A7-489D-B001-C3CF4E5E05AA}" destId="{AD1D770D-2542-41B1-B1A3-547DEE155D7F}" srcOrd="3" destOrd="0" parTransId="{8B7FA2BD-2BCE-4B52-BC64-BE2CBE82788C}" sibTransId="{D6D650CE-004A-4D7E-A26B-A65BDADEC312}"/>
    <dgm:cxn modelId="{A1D7D91A-7FA9-44B4-908C-521B25CDA7F0}" type="presOf" srcId="{34A564DC-5FF6-4F80-BC0A-B83E04914EF7}" destId="{18D8E1A6-2EE2-4CAB-A078-E273677B86EE}" srcOrd="0" destOrd="0" presId="urn:microsoft.com/office/officeart/2005/8/layout/default"/>
    <dgm:cxn modelId="{9376711E-D153-446E-9140-E660B468B240}" srcId="{9D3757C6-77A7-489D-B001-C3CF4E5E05AA}" destId="{0D4B7DDD-C4C6-4DC3-9A67-0957A2F0A938}" srcOrd="5" destOrd="0" parTransId="{E7A39F75-E358-495F-ADEF-79D042287B18}" sibTransId="{92C8E525-7539-4590-9FEE-F1D0886A2706}"/>
    <dgm:cxn modelId="{B437B248-837C-41DD-ABA1-62EDF98CF0EC}" type="presOf" srcId="{0D4B7DDD-C4C6-4DC3-9A67-0957A2F0A938}" destId="{6631A60C-6850-4A47-BE16-AED1F58489CB}" srcOrd="0" destOrd="0" presId="urn:microsoft.com/office/officeart/2005/8/layout/default"/>
    <dgm:cxn modelId="{A906BA71-DFAA-42CD-AE56-C61FABA903D7}" type="presOf" srcId="{AD1D770D-2542-41B1-B1A3-547DEE155D7F}" destId="{38F19AEA-1094-40CE-AC9C-211F190C4CBC}" srcOrd="0" destOrd="0" presId="urn:microsoft.com/office/officeart/2005/8/layout/default"/>
    <dgm:cxn modelId="{B8C7D475-A56D-4A2F-9352-0DFAA9E859E2}" type="presOf" srcId="{0AF1CD12-90D1-4BC9-8AD0-8536FE6AFC85}" destId="{252AE251-EFEC-4A4E-A75B-B41C5C6968F2}" srcOrd="0" destOrd="0" presId="urn:microsoft.com/office/officeart/2005/8/layout/default"/>
    <dgm:cxn modelId="{94B7B17C-A25D-4205-B642-D6ECBC23C045}" srcId="{9D3757C6-77A7-489D-B001-C3CF4E5E05AA}" destId="{8DC86830-930D-4922-947D-4A5DE3976EBE}" srcOrd="1" destOrd="0" parTransId="{264262F1-8149-4006-8B4C-611E16FC4669}" sibTransId="{5B3EE2EF-BCB6-494A-BC69-CE83FE72D632}"/>
    <dgm:cxn modelId="{4E61BDDD-B46F-4146-AE29-14EC82530B6C}" type="presOf" srcId="{63A33026-F6F4-471C-A78F-ED9249E23883}" destId="{5AEA2044-1689-4BC5-8A75-58BD961E2273}" srcOrd="0" destOrd="0" presId="urn:microsoft.com/office/officeart/2005/8/layout/default"/>
    <dgm:cxn modelId="{353ADEE0-A5D2-4DD0-AD69-CD94AF6B8E7B}" srcId="{9D3757C6-77A7-489D-B001-C3CF4E5E05AA}" destId="{63A33026-F6F4-471C-A78F-ED9249E23883}" srcOrd="0" destOrd="0" parTransId="{044C7140-5BAB-4FEA-B354-ACF05FBAA6F9}" sibTransId="{BE637597-723A-42E3-9CDE-78C39FB1CEC4}"/>
    <dgm:cxn modelId="{FB7ACAEF-C683-41DC-8C2E-A4BE0A88A534}" type="presOf" srcId="{8DC86830-930D-4922-947D-4A5DE3976EBE}" destId="{3A609185-0251-47F1-9A81-6E73EBB747B9}" srcOrd="0" destOrd="0" presId="urn:microsoft.com/office/officeart/2005/8/layout/default"/>
    <dgm:cxn modelId="{96E175F6-60B7-4503-B21E-3EFE155D8202}" srcId="{9D3757C6-77A7-489D-B001-C3CF4E5E05AA}" destId="{0AF1CD12-90D1-4BC9-8AD0-8536FE6AFC85}" srcOrd="4" destOrd="0" parTransId="{71A09B92-2756-4EFD-9CAC-96FD42A45FAB}" sibTransId="{741F597E-418B-4EFE-83B7-87E0714B11F5}"/>
    <dgm:cxn modelId="{D6CDB272-6158-4EA4-9B90-C90F17AA6EE3}" type="presParOf" srcId="{51564C74-E9F6-4605-BA2E-07B897F12194}" destId="{5AEA2044-1689-4BC5-8A75-58BD961E2273}" srcOrd="0" destOrd="0" presId="urn:microsoft.com/office/officeart/2005/8/layout/default"/>
    <dgm:cxn modelId="{10A335D1-07B5-487F-BD3D-7E2314F48A2E}" type="presParOf" srcId="{51564C74-E9F6-4605-BA2E-07B897F12194}" destId="{1D6B1980-A965-42E5-A468-3445B8057CD1}" srcOrd="1" destOrd="0" presId="urn:microsoft.com/office/officeart/2005/8/layout/default"/>
    <dgm:cxn modelId="{7F43045D-B0C3-4FD2-BC1E-32C684CBA06C}" type="presParOf" srcId="{51564C74-E9F6-4605-BA2E-07B897F12194}" destId="{3A609185-0251-47F1-9A81-6E73EBB747B9}" srcOrd="2" destOrd="0" presId="urn:microsoft.com/office/officeart/2005/8/layout/default"/>
    <dgm:cxn modelId="{70EF194C-4C00-4846-BA7B-7F00657ABC4C}" type="presParOf" srcId="{51564C74-E9F6-4605-BA2E-07B897F12194}" destId="{EA0D34DB-45FF-425F-8784-F00E9E963EBF}" srcOrd="3" destOrd="0" presId="urn:microsoft.com/office/officeart/2005/8/layout/default"/>
    <dgm:cxn modelId="{802612F9-9417-4E38-B36A-04CC1310D416}" type="presParOf" srcId="{51564C74-E9F6-4605-BA2E-07B897F12194}" destId="{18D8E1A6-2EE2-4CAB-A078-E273677B86EE}" srcOrd="4" destOrd="0" presId="urn:microsoft.com/office/officeart/2005/8/layout/default"/>
    <dgm:cxn modelId="{5EF4FB23-7930-4F46-A68F-F49DDE13BECC}" type="presParOf" srcId="{51564C74-E9F6-4605-BA2E-07B897F12194}" destId="{4C378AA3-E22D-4E03-BF09-5DEBE5B78F8A}" srcOrd="5" destOrd="0" presId="urn:microsoft.com/office/officeart/2005/8/layout/default"/>
    <dgm:cxn modelId="{A3A51A73-AABF-4D1E-BF78-DC62F01C7E07}" type="presParOf" srcId="{51564C74-E9F6-4605-BA2E-07B897F12194}" destId="{38F19AEA-1094-40CE-AC9C-211F190C4CBC}" srcOrd="6" destOrd="0" presId="urn:microsoft.com/office/officeart/2005/8/layout/default"/>
    <dgm:cxn modelId="{7242FEBC-136A-4869-9AEA-F969BF0BCC08}" type="presParOf" srcId="{51564C74-E9F6-4605-BA2E-07B897F12194}" destId="{85FF430C-40BE-43BB-8EBC-1F3F8C04C1A3}" srcOrd="7" destOrd="0" presId="urn:microsoft.com/office/officeart/2005/8/layout/default"/>
    <dgm:cxn modelId="{5070936C-8A1A-422C-8CCC-B4885067FA8C}" type="presParOf" srcId="{51564C74-E9F6-4605-BA2E-07B897F12194}" destId="{252AE251-EFEC-4A4E-A75B-B41C5C6968F2}" srcOrd="8" destOrd="0" presId="urn:microsoft.com/office/officeart/2005/8/layout/default"/>
    <dgm:cxn modelId="{DC848F10-7B49-49A7-BA96-650ED1BCE5E0}" type="presParOf" srcId="{51564C74-E9F6-4605-BA2E-07B897F12194}" destId="{DFFBEC9F-904E-418C-B508-5223D804AAEA}" srcOrd="9" destOrd="0" presId="urn:microsoft.com/office/officeart/2005/8/layout/default"/>
    <dgm:cxn modelId="{34D26363-1FA1-47F6-B680-D01C1A928C91}" type="presParOf" srcId="{51564C74-E9F6-4605-BA2E-07B897F12194}" destId="{6631A60C-6850-4A47-BE16-AED1F58489CB}"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EA2044-1689-4BC5-8A75-58BD961E2273}">
      <dsp:nvSpPr>
        <dsp:cNvPr id="0" name=""/>
        <dsp:cNvSpPr/>
      </dsp:nvSpPr>
      <dsp:spPr>
        <a:xfrm>
          <a:off x="6148785" y="2449126"/>
          <a:ext cx="1884585" cy="83750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i="0" kern="1200" dirty="0"/>
            <a:t>أ- شركة التضامن.</a:t>
          </a:r>
          <a:endParaRPr lang="en-US" sz="2000" kern="1200" dirty="0"/>
        </a:p>
      </dsp:txBody>
      <dsp:txXfrm>
        <a:off x="6148785" y="2449126"/>
        <a:ext cx="1884585" cy="837503"/>
      </dsp:txXfrm>
    </dsp:sp>
    <dsp:sp modelId="{3A609185-0251-47F1-9A81-6E73EBB747B9}">
      <dsp:nvSpPr>
        <dsp:cNvPr id="0" name=""/>
        <dsp:cNvSpPr/>
      </dsp:nvSpPr>
      <dsp:spPr>
        <a:xfrm>
          <a:off x="4147596" y="2522425"/>
          <a:ext cx="1734932" cy="9399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i="0" kern="1200" dirty="0"/>
            <a:t>ب- شركة التوصية البسيطة.</a:t>
          </a:r>
          <a:endParaRPr lang="en-US" sz="2000" kern="1200" dirty="0"/>
        </a:p>
      </dsp:txBody>
      <dsp:txXfrm>
        <a:off x="4147596" y="2522425"/>
        <a:ext cx="1734932" cy="939962"/>
      </dsp:txXfrm>
    </dsp:sp>
    <dsp:sp modelId="{18D8E1A6-2EE2-4CAB-A078-E273677B86EE}">
      <dsp:nvSpPr>
        <dsp:cNvPr id="0" name=""/>
        <dsp:cNvSpPr/>
      </dsp:nvSpPr>
      <dsp:spPr>
        <a:xfrm>
          <a:off x="2244253" y="2680401"/>
          <a:ext cx="1608746" cy="6981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i="0" kern="1200" dirty="0"/>
            <a:t>ج- شركة المساهمة.</a:t>
          </a:r>
          <a:endParaRPr lang="en-US" sz="2000" kern="1200" dirty="0"/>
        </a:p>
      </dsp:txBody>
      <dsp:txXfrm>
        <a:off x="2244253" y="2680401"/>
        <a:ext cx="1608746" cy="698162"/>
      </dsp:txXfrm>
    </dsp:sp>
    <dsp:sp modelId="{38F19AEA-1094-40CE-AC9C-211F190C4CBC}">
      <dsp:nvSpPr>
        <dsp:cNvPr id="0" name=""/>
        <dsp:cNvSpPr/>
      </dsp:nvSpPr>
      <dsp:spPr>
        <a:xfrm>
          <a:off x="5638114" y="3755571"/>
          <a:ext cx="1975854" cy="7866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i="0" kern="1200" dirty="0"/>
            <a:t>د- شركة المساهمة المبسطة.</a:t>
          </a:r>
          <a:endParaRPr lang="en-US" sz="2000" kern="1200" dirty="0"/>
        </a:p>
      </dsp:txBody>
      <dsp:txXfrm>
        <a:off x="5638114" y="3755571"/>
        <a:ext cx="1975854" cy="786687"/>
      </dsp:txXfrm>
    </dsp:sp>
    <dsp:sp modelId="{252AE251-EFEC-4A4E-A75B-B41C5C6968F2}">
      <dsp:nvSpPr>
        <dsp:cNvPr id="0" name=""/>
        <dsp:cNvSpPr/>
      </dsp:nvSpPr>
      <dsp:spPr>
        <a:xfrm>
          <a:off x="3144281" y="3590603"/>
          <a:ext cx="1636842" cy="12342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i="0" kern="1200" dirty="0"/>
            <a:t>ه- الشركة ذات المسؤولية المحدودة.</a:t>
          </a:r>
          <a:endParaRPr lang="en-US" sz="2000" kern="1200" dirty="0"/>
        </a:p>
      </dsp:txBody>
      <dsp:txXfrm>
        <a:off x="3144281" y="3590603"/>
        <a:ext cx="1636842" cy="1234233"/>
      </dsp:txXfrm>
    </dsp:sp>
    <dsp:sp modelId="{6631A60C-6850-4A47-BE16-AED1F58489CB}">
      <dsp:nvSpPr>
        <dsp:cNvPr id="0" name=""/>
        <dsp:cNvSpPr/>
      </dsp:nvSpPr>
      <dsp:spPr>
        <a:xfrm>
          <a:off x="4064040" y="1228250"/>
          <a:ext cx="1734932" cy="9399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t>أنواع الشركات في النظام التجاري السعودي الجديد</a:t>
          </a:r>
          <a:endParaRPr lang="en-US" sz="2000" b="1" kern="1200" dirty="0"/>
        </a:p>
      </dsp:txBody>
      <dsp:txXfrm>
        <a:off x="4064040" y="1228250"/>
        <a:ext cx="1734932" cy="93996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2003916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6.jpeg"/><Relationship Id="rId7" Type="http://schemas.openxmlformats.org/officeDocument/2006/relationships/diagramColors" Target="../diagrams/colors1.xml"/><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6.jpeg"/><Relationship Id="rId5" Type="http://schemas.openxmlformats.org/officeDocument/2006/relationships/image" Target="../media/image16.png"/><Relationship Id="rId4" Type="http://schemas.openxmlformats.org/officeDocument/2006/relationships/image" Target="../media/image27.pn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6.jpeg"/><Relationship Id="rId5" Type="http://schemas.openxmlformats.org/officeDocument/2006/relationships/image" Target="../media/image16.png"/><Relationship Id="rId4" Type="http://schemas.openxmlformats.org/officeDocument/2006/relationships/image" Target="../media/image27.png"/></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6.jpeg"/><Relationship Id="rId5" Type="http://schemas.openxmlformats.org/officeDocument/2006/relationships/image" Target="../media/image16.png"/><Relationship Id="rId4" Type="http://schemas.openxmlformats.org/officeDocument/2006/relationships/image" Target="../media/image27.png"/></Relationships>
</file>

<file path=ppt/slides/_rels/slide4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8" Type="http://schemas.openxmlformats.org/officeDocument/2006/relationships/image" Target="../media/image30.jpg"/><Relationship Id="rId3" Type="http://schemas.openxmlformats.org/officeDocument/2006/relationships/image" Target="../media/image28.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992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405474" y="111368"/>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Ahmed </a:t>
            </a:r>
            <a:r>
              <a:rPr lang="en-US" sz="2400" dirty="0" err="1">
                <a:solidFill>
                  <a:schemeClr val="bg1"/>
                </a:solidFill>
                <a:latin typeface="Times New Roman" panose="02020603050405020304" pitchFamily="18" charset="0"/>
                <a:cs typeface="Times New Roman" panose="02020603050405020304" pitchFamily="18" charset="0"/>
              </a:rPr>
              <a:t>Elkhouly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77884"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ماجستير القانون الرقمي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7170" y="5795658"/>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Sixth Lecture</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31893" y="465320"/>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880273" y="4856979"/>
            <a:ext cx="1601721" cy="830997"/>
          </a:xfrm>
          <a:prstGeom prst="rect">
            <a:avLst/>
          </a:prstGeom>
          <a:noFill/>
        </p:spPr>
        <p:txBody>
          <a:bodyPr wrap="none" rtlCol="0">
            <a:spAutoFit/>
          </a:bodyPr>
          <a:lstStyle/>
          <a:p>
            <a:r>
              <a:rPr lang="en-US" sz="2400" dirty="0">
                <a:solidFill>
                  <a:schemeClr val="bg1"/>
                </a:solidFill>
                <a:latin typeface="Times New Roman" panose="02020603050405020304" pitchFamily="18" charset="0"/>
                <a:cs typeface="Times New Roman" panose="02020603050405020304" pitchFamily="18" charset="0"/>
              </a:rPr>
              <a:t>LAW 623</a:t>
            </a:r>
          </a:p>
          <a:p>
            <a:r>
              <a:rPr lang="ar-EG" sz="2400" dirty="0">
                <a:solidFill>
                  <a:schemeClr val="bg1"/>
                </a:solidFill>
                <a:latin typeface="Times New Roman" panose="02020603050405020304" pitchFamily="18" charset="0"/>
                <a:cs typeface="Times New Roman" panose="02020603050405020304" pitchFamily="18" charset="0"/>
              </a:rPr>
              <a:t>قانون الأعمال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536325" y="113236"/>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64123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536819"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ماجستير القانون الرقمي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699625"/>
            <a:ext cx="4821742" cy="106180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السادسة </a:t>
            </a:r>
          </a:p>
          <a:p>
            <a:pPr algn="ctr"/>
            <a:r>
              <a:rPr lang="ar-EG" sz="2800" b="1" dirty="0">
                <a:solidFill>
                  <a:srgbClr val="00B0F0"/>
                </a:solidFill>
                <a:latin typeface="Times New Roman" panose="02020603050405020304" pitchFamily="18" charset="0"/>
                <a:cs typeface="Times New Roman" panose="02020603050405020304" pitchFamily="18" charset="0"/>
              </a:rPr>
              <a:t>الشركات التجارية -الجزء الثاني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73856" cy="707886"/>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 623</a:t>
            </a:r>
          </a:p>
          <a:p>
            <a:r>
              <a:rPr lang="en-US" sz="2000" b="1" dirty="0">
                <a:latin typeface="Times New Roman" panose="02020603050405020304" pitchFamily="18" charset="0"/>
                <a:cs typeface="Times New Roman" panose="02020603050405020304" pitchFamily="18" charset="0"/>
              </a:rPr>
              <a:t>Business Law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Ahmed </a:t>
            </a:r>
            <a:r>
              <a:rPr lang="en-US" sz="2800" b="1" dirty="0" err="1">
                <a:solidFill>
                  <a:srgbClr val="00B0F0"/>
                </a:solidFill>
                <a:latin typeface="Times New Roman" panose="02020603050405020304" pitchFamily="18" charset="0"/>
                <a:cs typeface="Times New Roman" panose="02020603050405020304" pitchFamily="18" charset="0"/>
              </a:rPr>
              <a:t>Elkhouly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5971982" y="-16154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900752" y="1184269"/>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14257" y="1164502"/>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ea typeface="Roboto Light" panose="02000000000000000000" pitchFamily="2" charset="0"/>
              </a:rPr>
              <a:t>06</a:t>
            </a:r>
            <a:endParaRPr lang="en-US" sz="2400" b="1" dirty="0">
              <a:solidFill>
                <a:schemeClr val="bg1"/>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900752" y="4858842"/>
            <a:ext cx="5167136" cy="2282548"/>
          </a:xfrm>
          <a:prstGeom prst="rect">
            <a:avLst/>
          </a:prstGeom>
          <a:noFill/>
        </p:spPr>
        <p:txBody>
          <a:bodyPr wrap="square">
            <a:spAutoFit/>
          </a:bodyPr>
          <a:lstStyle/>
          <a:p>
            <a:pPr algn="r">
              <a:lnSpc>
                <a:spcPct val="120000"/>
              </a:lnSpc>
            </a:pPr>
            <a:r>
              <a:rPr lang="ar-EG" sz="2000" b="1" dirty="0">
                <a:solidFill>
                  <a:srgbClr val="00B0F0"/>
                </a:solidFill>
                <a:latin typeface="Times New Roman" panose="02020603050405020304" pitchFamily="18" charset="0"/>
                <a:cs typeface="Times New Roman" panose="02020603050405020304" pitchFamily="18" charset="0"/>
              </a:rPr>
              <a:t>1-الأركان الشكلية لعقد الشركة.</a:t>
            </a:r>
          </a:p>
          <a:p>
            <a:pPr algn="r">
              <a:lnSpc>
                <a:spcPct val="120000"/>
              </a:lnSpc>
            </a:pPr>
            <a:r>
              <a:rPr lang="ar-EG" sz="2000" b="1">
                <a:solidFill>
                  <a:srgbClr val="00B0F0"/>
                </a:solidFill>
                <a:latin typeface="Times New Roman" panose="02020603050405020304" pitchFamily="18" charset="0"/>
                <a:cs typeface="Times New Roman" panose="02020603050405020304" pitchFamily="18" charset="0"/>
              </a:rPr>
              <a:t>2- </a:t>
            </a:r>
            <a:r>
              <a:rPr lang="ar-EG" sz="2000" b="1" dirty="0">
                <a:solidFill>
                  <a:srgbClr val="00B0F0"/>
                </a:solidFill>
                <a:latin typeface="Times New Roman" panose="02020603050405020304" pitchFamily="18" charset="0"/>
                <a:cs typeface="Times New Roman" panose="02020603050405020304" pitchFamily="18" charset="0"/>
              </a:rPr>
              <a:t>جزاء تخلف أحد أركان العقد .  </a:t>
            </a:r>
          </a:p>
          <a:p>
            <a:pPr algn="r">
              <a:lnSpc>
                <a:spcPct val="120000"/>
              </a:lnSpc>
            </a:pPr>
            <a:r>
              <a:rPr lang="ar-EG" sz="2000" b="1" dirty="0">
                <a:solidFill>
                  <a:srgbClr val="00B0F0"/>
                </a:solidFill>
                <a:latin typeface="Times New Roman" panose="02020603050405020304" pitchFamily="18" charset="0"/>
                <a:cs typeface="Times New Roman" panose="02020603050405020304" pitchFamily="18" charset="0"/>
              </a:rPr>
              <a:t>3- أنواع الشركات  في نظام التجارة السعودي الجديد .</a:t>
            </a:r>
          </a:p>
          <a:p>
            <a:pPr algn="r">
              <a:lnSpc>
                <a:spcPct val="120000"/>
              </a:lnSpc>
            </a:pPr>
            <a:endParaRPr lang="ar-EG" sz="2000" b="1" dirty="0">
              <a:solidFill>
                <a:srgbClr val="00B0F0"/>
              </a:solidFill>
              <a:latin typeface="Times New Roman" panose="02020603050405020304" pitchFamily="18" charset="0"/>
              <a:cs typeface="Times New Roman" panose="02020603050405020304" pitchFamily="18" charset="0"/>
            </a:endParaRPr>
          </a:p>
          <a:p>
            <a:pPr algn="r">
              <a:lnSpc>
                <a:spcPct val="120000"/>
              </a:lnSpc>
            </a:pPr>
            <a:endParaRPr lang="en-US" sz="2400" b="1" dirty="0">
              <a:solidFill>
                <a:srgbClr val="00B0F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435282"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محاور المحاضرة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93332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6372" y="1622150"/>
            <a:ext cx="8912234" cy="3785652"/>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أولاً : الأركان الشكلية لعقد الشركة :</a:t>
            </a:r>
          </a:p>
          <a:p>
            <a:pPr algn="justLow" rtl="1"/>
            <a:r>
              <a:rPr lang="ar-EG" sz="2000" b="1" dirty="0">
                <a:solidFill>
                  <a:srgbClr val="2D3956"/>
                </a:solidFill>
                <a:latin typeface="Times New Roman" panose="02020603050405020304" pitchFamily="18" charset="0"/>
                <a:cs typeface="Times New Roman" panose="02020603050405020304" pitchFamily="18" charset="0"/>
              </a:rPr>
              <a:t>عقد الشركة ليس من العقود التي يكفي التراضي لانعقادها، وإنما يتطلبالقانون إفراغ هذا التراضي في شكل مكتوب، بحيث لا ينعقد العقد بدونه. وعليه نتناول أولاً كتابة عقد الشركة، ثم مسألة شهر عقد الشركة</a:t>
            </a:r>
          </a:p>
          <a:p>
            <a:pPr algn="justLow" rtl="1"/>
            <a:r>
              <a:rPr lang="ar-EG" sz="2000" b="1" dirty="0">
                <a:solidFill>
                  <a:srgbClr val="2D3956"/>
                </a:solidFill>
                <a:latin typeface="Times New Roman" panose="02020603050405020304" pitchFamily="18" charset="0"/>
                <a:cs typeface="Times New Roman" panose="02020603050405020304" pitchFamily="18" charset="0"/>
              </a:rPr>
              <a:t>كتابة عقد الشركة:</a:t>
            </a:r>
          </a:p>
          <a:p>
            <a:pPr algn="justLow" rtl="1"/>
            <a:r>
              <a:rPr lang="ar-EG" sz="2000" b="1" dirty="0">
                <a:solidFill>
                  <a:srgbClr val="2D3956"/>
                </a:solidFill>
                <a:latin typeface="Times New Roman" panose="02020603050405020304" pitchFamily="18" charset="0"/>
                <a:cs typeface="Times New Roman" panose="02020603050405020304" pitchFamily="18" charset="0"/>
              </a:rPr>
              <a:t>نتناول فيما يلي: طبيعة الكتابة، والحكمة من وجوبها أولا ، وإثبات الشركة ثانياً .</a:t>
            </a:r>
          </a:p>
          <a:p>
            <a:pPr algn="justLow" rtl="1"/>
            <a:r>
              <a:rPr lang="ar-EG" sz="2000" b="1" dirty="0">
                <a:solidFill>
                  <a:srgbClr val="FF0000"/>
                </a:solidFill>
                <a:latin typeface="Times New Roman" panose="02020603050405020304" pitchFamily="18" charset="0"/>
                <a:cs typeface="Times New Roman" panose="02020603050405020304" pitchFamily="18" charset="0"/>
              </a:rPr>
              <a:t>أولا: طبيعة الكتابة والحكمة من وجوبها:</a:t>
            </a:r>
          </a:p>
          <a:p>
            <a:pPr algn="justLow" rtl="1"/>
            <a:r>
              <a:rPr lang="ar-EG" sz="2000" b="1" dirty="0">
                <a:solidFill>
                  <a:srgbClr val="FF0000"/>
                </a:solidFill>
                <a:latin typeface="Times New Roman" panose="02020603050405020304" pitchFamily="18" charset="0"/>
                <a:cs typeface="Times New Roman" panose="02020603050405020304" pitchFamily="18" charset="0"/>
              </a:rPr>
              <a:t>نبين فيما يلي: طبيعة الكتابة، ثم الحكمة من وجوبها.</a:t>
            </a:r>
          </a:p>
          <a:p>
            <a:pPr algn="justLow" rtl="1"/>
            <a:r>
              <a:rPr lang="ar-EG" sz="2000" b="1" dirty="0">
                <a:solidFill>
                  <a:srgbClr val="FF0000"/>
                </a:solidFill>
                <a:latin typeface="Times New Roman" panose="02020603050405020304" pitchFamily="18" charset="0"/>
                <a:cs typeface="Times New Roman" panose="02020603050405020304" pitchFamily="18" charset="0"/>
              </a:rPr>
              <a:t>1- طبيعة الكتابة:</a:t>
            </a:r>
          </a:p>
          <a:p>
            <a:pPr algn="justLow" rtl="1"/>
            <a:r>
              <a:rPr lang="ar-EG" sz="2000" b="1" dirty="0">
                <a:solidFill>
                  <a:srgbClr val="2D3956"/>
                </a:solidFill>
                <a:latin typeface="Times New Roman" panose="02020603050405020304" pitchFamily="18" charset="0"/>
                <a:cs typeface="Times New Roman" panose="02020603050405020304" pitchFamily="18" charset="0"/>
              </a:rPr>
              <a:t>أوجب القانون كتابة عقد الشركة، لكن التساؤل يدور حول: هل الكتابةلإثبات العقد أم لانعقاده، هذا من جانب، ومن جانب آخر، هل يشترط في الكتابة أن تكون في شكل معين أم لا؟. ثانيا</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544" y="832827"/>
            <a:ext cx="2857500" cy="1600200"/>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434396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439235" y="1709316"/>
            <a:ext cx="6913805" cy="4093428"/>
          </a:xfrm>
          <a:prstGeom prst="rect">
            <a:avLst/>
          </a:prstGeom>
          <a:noFill/>
        </p:spPr>
        <p:txBody>
          <a:bodyPr wrap="square" rtlCol="0">
            <a:spAutoFit/>
          </a:bodyPr>
          <a:lstStyle/>
          <a:p>
            <a:pPr algn="justLow" rtl="1"/>
            <a:r>
              <a:rPr lang="ar-EG" b="1" dirty="0">
                <a:solidFill>
                  <a:srgbClr val="FF0000"/>
                </a:solidFill>
                <a:latin typeface="Times New Roman" panose="02020603050405020304" pitchFamily="18" charset="0"/>
                <a:cs typeface="Times New Roman" panose="02020603050405020304" pitchFamily="18" charset="0"/>
              </a:rPr>
              <a:t>1</a:t>
            </a:r>
            <a:r>
              <a:rPr lang="ar-EG" sz="2000" b="1" dirty="0">
                <a:solidFill>
                  <a:srgbClr val="FF0000"/>
                </a:solidFill>
                <a:latin typeface="Times New Roman" panose="02020603050405020304" pitchFamily="18" charset="0"/>
                <a:cs typeface="Times New Roman" panose="02020603050405020304" pitchFamily="18" charset="0"/>
              </a:rPr>
              <a:t>- الكتابة ركن انعقاد:</a:t>
            </a:r>
          </a:p>
          <a:p>
            <a:pPr algn="justLow" rtl="1"/>
            <a:r>
              <a:rPr lang="ar-EG" sz="2000" b="1" dirty="0">
                <a:solidFill>
                  <a:srgbClr val="2D3956"/>
                </a:solidFill>
                <a:latin typeface="Times New Roman" panose="02020603050405020304" pitchFamily="18" charset="0"/>
                <a:cs typeface="Times New Roman" panose="02020603050405020304" pitchFamily="18" charset="0"/>
              </a:rPr>
              <a:t>أوجب المشرع- مدنيا كان او تجاريا- كتابة عقد الشركة، ورتب البطلان على تخلف هذه الكتابة، ومن ثم تكون الكتابة على هذا النحو، ركنا من اركان العقد وليس مجرد وسيلة لإثباته. وعلى ذلك فإن وجوب كتابة العقد قد جعلت من عقد الشركة عقداً شكليا، أضحت الكتابة فيه ضرورية لانعقاده وإثباته . ويلاحظ بشأن كتابة عقد الشركة ما يلي:</a:t>
            </a:r>
          </a:p>
          <a:p>
            <a:pPr algn="justLow" rtl="1"/>
            <a:r>
              <a:rPr lang="ar-EG" sz="2000" b="1" dirty="0">
                <a:solidFill>
                  <a:srgbClr val="2D3956"/>
                </a:solidFill>
                <a:latin typeface="Times New Roman" panose="02020603050405020304" pitchFamily="18" charset="0"/>
                <a:cs typeface="Times New Roman" panose="02020603050405020304" pitchFamily="18" charset="0"/>
              </a:rPr>
              <a:t>وجوب كتابة أية تعديلات تطرأ على عقد الشركة، بذات طريقة كتابة العقد الأصلي، كالاتفاق على زيادة رأس المال، أو تخفيضه أو إطالة مدة الشركة أو تقصيرها، وإلا كانت هذه التعديلات باطلة.</a:t>
            </a:r>
          </a:p>
          <a:p>
            <a:pPr algn="justLow" rtl="1"/>
            <a:r>
              <a:rPr lang="ar-EG" sz="2000" b="1" dirty="0">
                <a:solidFill>
                  <a:srgbClr val="2D3956"/>
                </a:solidFill>
                <a:latin typeface="Times New Roman" panose="02020603050405020304" pitchFamily="18" charset="0"/>
                <a:cs typeface="Times New Roman" panose="02020603050405020304" pitchFamily="18" charset="0"/>
              </a:rPr>
              <a:t>وجوب كتابة عقد الشركة، بصرف النظر عن طبيعة الشركة، مدنية كانت أم تجارية من شركات الأشخاص أم مـن شـركات الأموال. بيد أنه يخـرج مـن عـمـوم هـذا الحكم، شـركة المحاصة، نظراً لطبيعتها المستترة الخفيـة والـتي لا ينشأ عنهـا شـخص معنـوي، كغيرهـا مـن الـشركات، ولا يوجب القانون إعلام الغير بوجودها</a:t>
            </a:r>
            <a:r>
              <a:rPr lang="ar-EG" sz="2000" b="1" dirty="0">
                <a:solidFill>
                  <a:srgbClr val="FF0000"/>
                </a:solidFill>
                <a:latin typeface="Times New Roman" panose="02020603050405020304" pitchFamily="18" charset="0"/>
                <a:cs typeface="Times New Roman" panose="02020603050405020304" pitchFamily="18" charset="0"/>
              </a:rPr>
              <a:t>.</a:t>
            </a:r>
            <a:endParaRPr lang="en-US" sz="2000" b="1" dirty="0">
              <a:solidFill>
                <a:srgbClr val="FF000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6920" y="1675551"/>
            <a:ext cx="2619375" cy="4140485"/>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322442" y="6381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183718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636579" y="1545191"/>
            <a:ext cx="6890233" cy="4401205"/>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إن وجوب كتابة عقد الشركة لا يتقيد بنصاب الإثبات الكتابي، بل ويخرج بذلك على قاعدة حرية الإثبات في المعاملات التجارية بوجه عام، وبالتالي لا يقـوم مـقـام الكتابة أي دليـل أخـر يعادل الكتابة، كالإقرار أو اليمين الحاسمة.</a:t>
            </a:r>
          </a:p>
          <a:p>
            <a:pPr algn="justLow" rtl="1"/>
            <a:r>
              <a:rPr lang="ar-EG" sz="2000" b="1" dirty="0">
                <a:solidFill>
                  <a:srgbClr val="FF0000"/>
                </a:solidFill>
                <a:latin typeface="Times New Roman" panose="02020603050405020304" pitchFamily="18" charset="0"/>
                <a:cs typeface="Times New Roman" panose="02020603050405020304" pitchFamily="18" charset="0"/>
              </a:rPr>
              <a:t>شكل الكتابة:</a:t>
            </a:r>
          </a:p>
          <a:p>
            <a:pPr algn="justLow" rtl="1"/>
            <a:r>
              <a:rPr lang="ar-EG" sz="2000" b="1" dirty="0">
                <a:solidFill>
                  <a:srgbClr val="2D3956"/>
                </a:solidFill>
                <a:latin typeface="Times New Roman" panose="02020603050405020304" pitchFamily="18" charset="0"/>
                <a:cs typeface="Times New Roman" panose="02020603050405020304" pitchFamily="18" charset="0"/>
              </a:rPr>
              <a:t>ترك المشرع للشركاء حرية اختيار شكل الكتابة، فقد تكون رسمية وقد تكون عرفية</a:t>
            </a:r>
            <a:r>
              <a:rPr lang="ar-EG" sz="2000" b="1" dirty="0">
                <a:solidFill>
                  <a:srgbClr val="FF0000"/>
                </a:solidFill>
                <a:latin typeface="Times New Roman" panose="02020603050405020304" pitchFamily="18" charset="0"/>
                <a:cs typeface="Times New Roman" panose="02020603050405020304" pitchFamily="18" charset="0"/>
              </a:rPr>
              <a:t>، ٢- الحكمة من وجوب الكتابة:</a:t>
            </a:r>
          </a:p>
          <a:p>
            <a:pPr algn="justLow" rtl="1"/>
            <a:r>
              <a:rPr lang="ar-EG" sz="2000" b="1" dirty="0">
                <a:solidFill>
                  <a:srgbClr val="2D3956"/>
                </a:solidFill>
                <a:latin typeface="Times New Roman" panose="02020603050405020304" pitchFamily="18" charset="0"/>
                <a:cs typeface="Times New Roman" panose="02020603050405020304" pitchFamily="18" charset="0"/>
              </a:rPr>
              <a:t>والحكمة من اشتراط الكتابة في عقد الشركة، تحقيق مصالح ذوي الشان في المعاملات التي تقـوم بـهـا الـشركة، سـواء فيما يتعلق بالشركاء او الغير او الدولة ذاتها:</a:t>
            </a:r>
          </a:p>
          <a:p>
            <a:pPr marL="457200" indent="-457200" algn="justLow" rtl="1">
              <a:buAutoNum type="arabic1Minus"/>
            </a:pPr>
            <a:r>
              <a:rPr lang="ar-EG" sz="2000" b="1" dirty="0">
                <a:solidFill>
                  <a:srgbClr val="FF0000"/>
                </a:solidFill>
                <a:latin typeface="Times New Roman" panose="02020603050405020304" pitchFamily="18" charset="0"/>
                <a:cs typeface="Times New Roman" panose="02020603050405020304" pitchFamily="18" charset="0"/>
              </a:rPr>
              <a:t>بالنسبة للشركاء:</a:t>
            </a:r>
          </a:p>
          <a:p>
            <a:pPr algn="justLow" rtl="1"/>
            <a:r>
              <a:rPr lang="ar-EG" sz="2000" b="1" dirty="0">
                <a:solidFill>
                  <a:srgbClr val="2D3956"/>
                </a:solidFill>
                <a:latin typeface="Times New Roman" panose="02020603050405020304" pitchFamily="18" charset="0"/>
                <a:cs typeface="Times New Roman" panose="02020603050405020304" pitchFamily="18" charset="0"/>
              </a:rPr>
              <a:t>- تنبيه الشركاء إلى أهمية وخطورة عقد الشركة، حيث يعرضون أموالهم وسمعتهم لمخاطر جمة؛ لذا فقد وجب التروي والتفكير قبل الإقدام على هذا التصرف.</a:t>
            </a:r>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877" y="1799177"/>
            <a:ext cx="2724150" cy="382364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391058" y="62662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350088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663473" y="1545191"/>
            <a:ext cx="6863339" cy="4401205"/>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 تقليـل المنازعات الناشئة عـن عـقـد الشركة، نظراً لأن هذا العقد يتضمن تفصيلات كثيرة، يصعب- إن لم يستحيل- الاعتماد على الذاكرة أو على شهادة الشهود في تذكرها أو إثباتها، إذا شجر الخلاف بين الشركاء، لا سيما وان عقد الشركة من العقود المستمرة التي يقتضي تنفيذها فترة طويلة.</a:t>
            </a:r>
          </a:p>
          <a:p>
            <a:pPr algn="justLow" rtl="1"/>
            <a:r>
              <a:rPr lang="ar-EG" sz="2000" b="1" dirty="0">
                <a:solidFill>
                  <a:srgbClr val="FF0000"/>
                </a:solidFill>
                <a:latin typeface="Times New Roman" panose="02020603050405020304" pitchFamily="18" charset="0"/>
                <a:cs typeface="Times New Roman" panose="02020603050405020304" pitchFamily="18" charset="0"/>
              </a:rPr>
              <a:t>ب- بالنسبة إلى الغير:-</a:t>
            </a:r>
          </a:p>
          <a:p>
            <a:pPr algn="justLow" rtl="1"/>
            <a:r>
              <a:rPr lang="ar-EG" sz="2000" b="1" dirty="0">
                <a:solidFill>
                  <a:srgbClr val="2D3956"/>
                </a:solidFill>
                <a:latin typeface="Times New Roman" panose="02020603050405020304" pitchFamily="18" charset="0"/>
                <a:cs typeface="Times New Roman" panose="02020603050405020304" pitchFamily="18" charset="0"/>
              </a:rPr>
              <a:t> - وجوب إحاطـة الغير علمـا بمضمون العـقـد الـذي يتعامـل عـلـى أساسـه ولا يتسنى له ذلك إلا إذا أشهر عقد الشركة، ولا ريب أن الشهر لا يتحقق إلا إذا كان العقـد مكتوباً؛ إذ الكتابة بمثابة الخطوة الأولى للشهر، وبدون الكتابة لا يمكن عملا إتمام الشهر. </a:t>
            </a:r>
          </a:p>
          <a:p>
            <a:pPr algn="justLow" rtl="1"/>
            <a:r>
              <a:rPr lang="ar-EG" sz="2000" b="1" dirty="0">
                <a:solidFill>
                  <a:srgbClr val="2D3956"/>
                </a:solidFill>
                <a:latin typeface="Times New Roman" panose="02020603050405020304" pitchFamily="18" charset="0"/>
                <a:cs typeface="Times New Roman" panose="02020603050405020304" pitchFamily="18" charset="0"/>
              </a:rPr>
              <a:t>- وجوب أن يكون السند المنشئ للشخص المعنوي مكتوباً، لأن أهم ما يميزعقدالشركة عن غيره من العقود، هو ما ينشأ عن هذا العقد من شخص معنوي مستقل عـن الشركاء، ولعـل هـذا يفسر عـدم تطلب المشرع كتابة |شركة المحاصة، باعتبار أنها لا تتمتع بالشخصية المعنوية؛ ومن ثم يمكن إثباتها بكافة طرق الإثبات، كالدفاتر والخطابات والمراسلات.</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2673" y="1709743"/>
            <a:ext cx="2590800" cy="3550807"/>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238249" y="6340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392801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355041" y="1545191"/>
            <a:ext cx="7057319" cy="4401205"/>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وقد نص المشرع السعودي في نظام الشركات القديم الصادر بالمرسوم ملكي رقم م/6 بتاريخ 22/3/1385هـ على بعض القواعد الشكلية :</a:t>
            </a:r>
          </a:p>
          <a:p>
            <a:pPr algn="justLow" rtl="1"/>
            <a:r>
              <a:rPr lang="ar-EG" sz="2000" b="1" dirty="0">
                <a:solidFill>
                  <a:srgbClr val="2D3956"/>
                </a:solidFill>
                <a:latin typeface="Times New Roman" panose="02020603050405020304" pitchFamily="18" charset="0"/>
                <a:cs typeface="Times New Roman" panose="02020603050405020304" pitchFamily="18" charset="0"/>
              </a:rPr>
              <a:t>مادة (10) : باستثناء شركة المحاصة يثبت عقد الشركة بالكتابة أمام كاتب عدل والا كان العقد غير نافذ في مواجهة الغير . ولا يجوز للشركاء الاحتجاج على الغير بعدم نفاذ العقد أو التعديل الذي لم يثبت على النحو المتقدم وانما يجوز للغير ان يحتج به في مواجهتهم . ويسأل مديرو الشركة أو أعضاء مجلس إدارتها بالتضامن عن تعويض الضرر الذي يصيب الشركة أو الشركاء أو الغير بسبب عدم كتابة عقدها أو ما يطرأ عليه من تعديل . </a:t>
            </a:r>
          </a:p>
          <a:p>
            <a:pPr algn="justLow" rtl="1"/>
            <a:r>
              <a:rPr lang="ar-EG" sz="2000" b="1" dirty="0">
                <a:solidFill>
                  <a:srgbClr val="2D3956"/>
                </a:solidFill>
                <a:latin typeface="Times New Roman" panose="02020603050405020304" pitchFamily="18" charset="0"/>
                <a:cs typeface="Times New Roman" panose="02020603050405020304" pitchFamily="18" charset="0"/>
              </a:rPr>
              <a:t>مادة (11) : باستثناء شركة المحاصة ، يشهر المديرون أو أعضاء مجلس الإدارة عقد الشركة وما يطرأ عليه من تعديلات وفقاً لأحكام هذا النظام ، فاذا لم يشهر العقد على النحو المذكور كان غير نافذ في مواجهة الغير . واذا اقتصر عدم الشهر على بيان أو أكثر من البيانات الواجب شهرها كانت هذه البيانات وحدها غير نافذة في مواجهة الغير . ويسأل مديرو الشركة أو أعضاء مجلس إدارتها بالتضامن عن تعويض الضرر الذي يصيب الشركة أو الشركاء أو الغير بسبب عدم الشهر .</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134" y="1750567"/>
            <a:ext cx="2680908" cy="3671732"/>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238249" y="67941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926246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233471" y="1545191"/>
            <a:ext cx="7171770" cy="5370254"/>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ثانياً: إثبات الشركة:</a:t>
            </a:r>
          </a:p>
          <a:p>
            <a:pPr algn="justLow" rtl="1"/>
            <a:r>
              <a:rPr lang="ar-EG" sz="2000" b="1" dirty="0">
                <a:solidFill>
                  <a:srgbClr val="2D3956"/>
                </a:solidFill>
                <a:latin typeface="Times New Roman" panose="02020603050405020304" pitchFamily="18" charset="0"/>
                <a:cs typeface="Times New Roman" panose="02020603050405020304" pitchFamily="18" charset="0"/>
              </a:rPr>
              <a:t>إذا كانت الكتابـة ضـرورية، كـركن في عقـد الـشركة، فهـي بالضرورة علاقة لازمة لإثباته، نظراً لارتباط الإثبات بالشكل. وفي هذا الصدد يجب التمييز بين علاقة الشركاء بعضهم البعض، وعلاقتهم بالغير: </a:t>
            </a:r>
          </a:p>
          <a:p>
            <a:pPr algn="justLow" rtl="1"/>
            <a:r>
              <a:rPr lang="ar-EG" sz="2000" b="1" dirty="0">
                <a:solidFill>
                  <a:srgbClr val="FF0000"/>
                </a:solidFill>
                <a:latin typeface="Times New Roman" panose="02020603050405020304" pitchFamily="18" charset="0"/>
                <a:cs typeface="Times New Roman" panose="02020603050405020304" pitchFamily="18" charset="0"/>
              </a:rPr>
              <a:t>.1- اثبات الشركة في العلاقة بين الشركاء:</a:t>
            </a:r>
          </a:p>
          <a:p>
            <a:pPr algn="justLow" rtl="1"/>
            <a:r>
              <a:rPr lang="ar-EG" sz="2000" b="1" dirty="0">
                <a:solidFill>
                  <a:srgbClr val="2D3956"/>
                </a:solidFill>
                <a:latin typeface="Times New Roman" panose="02020603050405020304" pitchFamily="18" charset="0"/>
                <a:cs typeface="Times New Roman" panose="02020603050405020304" pitchFamily="18" charset="0"/>
              </a:rPr>
              <a:t>يجـب إثبـات عـقـد الـشركة وتعديلاته- فيمـا بـين الـشركاء بالكتابة وإلا كان العقـد- والتعديل- باطلاً، بيد أن البطلان الناشـئ عـن عـدم كتابةالعقد، بطلان من نوع خاص، ليس له أثر رجعي وإنما من وقت المطالبة به، لذلك إذا مارست الشركة نشاطها وأراد الشركاء تصفيتها، كان لهم إثبات وجودها الواقعي، بكافة طرق الإثبات، كشركة فعلية.</a:t>
            </a:r>
          </a:p>
          <a:p>
            <a:pPr algn="justLow" rtl="1"/>
            <a:r>
              <a:rPr lang="ar-EG" sz="2000" b="1" dirty="0">
                <a:solidFill>
                  <a:srgbClr val="FF0000"/>
                </a:solidFill>
                <a:latin typeface="Times New Roman" panose="02020603050405020304" pitchFamily="18" charset="0"/>
                <a:cs typeface="Times New Roman" panose="02020603050405020304" pitchFamily="18" charset="0"/>
              </a:rPr>
              <a:t>۲- علاقة الشركاء بالغير:</a:t>
            </a:r>
          </a:p>
          <a:p>
            <a:pPr algn="justLow" rtl="1"/>
            <a:r>
              <a:rPr lang="ar-EG" sz="2000" b="1" dirty="0">
                <a:solidFill>
                  <a:srgbClr val="2D3956"/>
                </a:solidFill>
                <a:latin typeface="Times New Roman" panose="02020603050405020304" pitchFamily="18" charset="0"/>
                <a:cs typeface="Times New Roman" panose="02020603050405020304" pitchFamily="18" charset="0"/>
              </a:rPr>
              <a:t>يتقيد الشركاء بإثبات وجود الشركة في واجهة الغير كتابة، باعتبارها من التصرفات القانونية. أما بالنسبة للغير فله الحق في إثبات وجود الشركة او أي بنـد مـن بنودهـا بكافـة طـرق الإثبات المقبولة قانونا، باعتبار ان الشركة بالنسبة إليه- أي الغير- بمثابة واقعة مادية.</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5148" y="1690616"/>
            <a:ext cx="2258323" cy="3776841"/>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238249" y="64948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06</a:t>
            </a:r>
          </a:p>
        </p:txBody>
      </p:sp>
    </p:spTree>
    <p:extLst>
      <p:ext uri="{BB962C8B-B14F-4D97-AF65-F5344CB8AC3E}">
        <p14:creationId xmlns:p14="http://schemas.microsoft.com/office/powerpoint/2010/main" val="1647931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889093" y="1545191"/>
            <a:ext cx="6528122" cy="3477875"/>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جزاء تخلف أحد اركان عقد الشركة-</a:t>
            </a:r>
          </a:p>
          <a:p>
            <a:pPr algn="justLow" rtl="1"/>
            <a:r>
              <a:rPr lang="ar-EG" sz="2000" b="1" dirty="0">
                <a:solidFill>
                  <a:srgbClr val="FF0000"/>
                </a:solidFill>
                <a:latin typeface="Times New Roman" panose="02020603050405020304" pitchFamily="18" charset="0"/>
                <a:cs typeface="Times New Roman" panose="02020603050405020304" pitchFamily="18" charset="0"/>
              </a:rPr>
              <a:t> تمهيد وتقسيم:</a:t>
            </a:r>
          </a:p>
          <a:p>
            <a:pPr algn="justLow" rtl="1"/>
            <a:r>
              <a:rPr lang="ar-EG" sz="2000" b="1" dirty="0">
                <a:solidFill>
                  <a:srgbClr val="2D3956"/>
                </a:solidFill>
                <a:latin typeface="Times New Roman" panose="02020603050405020304" pitchFamily="18" charset="0"/>
                <a:cs typeface="Times New Roman" panose="02020603050405020304" pitchFamily="18" charset="0"/>
              </a:rPr>
              <a:t>يترتب على تخلـف أحـد أركان عقد الشركة بطلان العقد. غير أن هذا الجزاء يختلف باختلاف الركن الذي تخلف (موضوعي عام- موضوعي خاص-شكلي)، ومما تجدر الإشارة إليه؛ أنه أيا كانت طبيعة البطلان المترتب على زوال عقد الشركة؛ فإنه يؤدي إلى اعتبار العقد كأن لم يكن تطبيقاً لفكرة الأثرالرجعي للبطلان. بيد أن تطبيق هذه الفكرة على عقد الشركة، قـد أدت إلىنتائج غير عادلة، وحلول غير مقبولة، ومن ثم توصل القضاء- مؤيداً بالفقه- إل ىنظرية «الشركة الفعلية» للحد من آثار البطلان. وعلى ذلك، نتناول أنواع البطلان، ثم نظرية الشركة الفعلية.</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804222"/>
            <a:ext cx="2619375" cy="3617174"/>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024001" y="5826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594087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4596074" y="1727069"/>
            <a:ext cx="6397138" cy="4031873"/>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انواع البطلان:</a:t>
            </a:r>
          </a:p>
          <a:p>
            <a:pPr algn="justLow" rtl="1"/>
            <a:r>
              <a:rPr lang="ar-EG" sz="2000" b="1" dirty="0">
                <a:solidFill>
                  <a:srgbClr val="FF0000"/>
                </a:solidFill>
                <a:latin typeface="Times New Roman" panose="02020603050405020304" pitchFamily="18" charset="0"/>
                <a:cs typeface="Times New Roman" panose="02020603050405020304" pitchFamily="18" charset="0"/>
              </a:rPr>
              <a:t>تمهيد و تقسيم : </a:t>
            </a:r>
          </a:p>
          <a:p>
            <a:pPr algn="justLow" rtl="1"/>
            <a:r>
              <a:rPr lang="ar-EG" sz="2000" b="1" dirty="0">
                <a:solidFill>
                  <a:srgbClr val="2D3956"/>
                </a:solidFill>
                <a:latin typeface="Times New Roman" panose="02020603050405020304" pitchFamily="18" charset="0"/>
                <a:cs typeface="Times New Roman" panose="02020603050405020304" pitchFamily="18" charset="0"/>
              </a:rPr>
              <a:t>قد يؤدي تخلف أحد أركان عقد الشركة أو شروط صحته إلى البطلان المطلق ،والبطلان النسبي ، والبطلان من نوع خاص. </a:t>
            </a:r>
          </a:p>
          <a:p>
            <a:pPr algn="justLow" rtl="1"/>
            <a:r>
              <a:rPr lang="ar-EG" sz="2000" b="1" dirty="0">
                <a:solidFill>
                  <a:srgbClr val="FF0000"/>
                </a:solidFill>
                <a:latin typeface="Times New Roman" panose="02020603050405020304" pitchFamily="18" charset="0"/>
                <a:cs typeface="Times New Roman" panose="02020603050405020304" pitchFamily="18" charset="0"/>
              </a:rPr>
              <a:t>البطلان المطلق :</a:t>
            </a:r>
          </a:p>
          <a:p>
            <a:pPr algn="justLow" rtl="1"/>
            <a:r>
              <a:rPr lang="ar-EG" sz="2000" b="1" dirty="0">
                <a:solidFill>
                  <a:srgbClr val="2D3956"/>
                </a:solidFill>
                <a:latin typeface="Times New Roman" panose="02020603050405020304" pitchFamily="18" charset="0"/>
                <a:cs typeface="Times New Roman" panose="02020603050405020304" pitchFamily="18" charset="0"/>
              </a:rPr>
              <a:t>فيما يلي أسباب البطلان أولا، ثم نثني بأحكام هذا البطلان والآثار المترتبة عليه.</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ي</a:t>
            </a:r>
            <a:endParaRPr lang="en-US" sz="2000" b="1"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6699" y="1727069"/>
            <a:ext cx="2619375" cy="269147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48037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066728" y="1818291"/>
            <a:ext cx="7021685" cy="4062651"/>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اولا: اسباب البطلان –</a:t>
            </a:r>
          </a:p>
          <a:p>
            <a:pPr algn="justLow" rtl="1"/>
            <a:r>
              <a:rPr lang="ar-EG"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FF0000"/>
                </a:solidFill>
                <a:latin typeface="Times New Roman" panose="02020603050405020304" pitchFamily="18" charset="0"/>
                <a:cs typeface="Times New Roman" panose="02020603050405020304" pitchFamily="18" charset="0"/>
              </a:rPr>
              <a:t>1- تخلف أحد الأركان الموضوعية العامة: </a:t>
            </a:r>
            <a:r>
              <a:rPr lang="ar-EG" sz="2000" b="1" dirty="0">
                <a:solidFill>
                  <a:srgbClr val="2D3956"/>
                </a:solidFill>
                <a:latin typeface="Times New Roman" panose="02020603050405020304" pitchFamily="18" charset="0"/>
                <a:cs typeface="Times New Roman" panose="02020603050405020304" pitchFamily="18" charset="0"/>
              </a:rPr>
              <a:t>ويترتب البطلان، إذا انعدمت إرادة احد الشركاء، أو كان محل الشركة أو سببها غير مشروع يخالف النظام العاموالآداب، كمـا هـو الحـال في تكوين شـركة بقصد الاتجار في المواد المخدرةأو الأسلحة أو القيام بعمليات التهريب أو إدارة منزل للدعارة أو كان غرض الشركة مشروعا في ذاته ولكن يحظر القانون على نوع معين من الشركات القيام به، كما هو الحال في بعض الدول العربية التي  حظر المشرع على شركات المسؤولية المحدودة القيام بعمليات البنوك أو التأمين واستثمار الأموال لحساب الغير.</a:t>
            </a:r>
          </a:p>
          <a:p>
            <a:pPr algn="justLow" rtl="1"/>
            <a:r>
              <a:rPr lang="ar-EG" sz="2000" b="1" dirty="0">
                <a:solidFill>
                  <a:srgbClr val="FF0000"/>
                </a:solidFill>
                <a:latin typeface="Times New Roman" panose="02020603050405020304" pitchFamily="18" charset="0"/>
                <a:cs typeface="Times New Roman" panose="02020603050405020304" pitchFamily="18" charset="0"/>
              </a:rPr>
              <a:t>.۲- تخلـف احـد الأركـان الموضوعية الخاصة، </a:t>
            </a:r>
            <a:r>
              <a:rPr lang="ar-EG" sz="2000" b="1" dirty="0">
                <a:solidFill>
                  <a:srgbClr val="2D3956"/>
                </a:solidFill>
                <a:latin typeface="Times New Roman" panose="02020603050405020304" pitchFamily="18" charset="0"/>
                <a:cs typeface="Times New Roman" panose="02020603050405020304" pitchFamily="18" charset="0"/>
              </a:rPr>
              <a:t>ويترتـب الـبطلان، إذا قـل عـددالشركاء عن النصاب المحدد قانونا في كل شركة، أو إذا لم يقدم كل شريكحصته أو لم يكـن لـدى الشركاء نية المشاركة الإرادية والإيجابية 2 إدارةالشركة واقتسام ما قد ينشأ عن المشروع من ربح أو خسارة.</a:t>
            </a:r>
          </a:p>
          <a:p>
            <a:pPr algn="justLow"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5928" y="960497"/>
            <a:ext cx="2590800" cy="4444015"/>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3651785" y="63616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1885877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10559"/>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629872" y="1691785"/>
            <a:ext cx="6481823" cy="4401205"/>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ثانيا: آثار البطلان:</a:t>
            </a:r>
          </a:p>
          <a:p>
            <a:pPr algn="justLow" rtl="1"/>
            <a:r>
              <a:rPr lang="ar-EG" sz="2000" b="1" dirty="0">
                <a:solidFill>
                  <a:srgbClr val="2D3956"/>
                </a:solidFill>
                <a:latin typeface="Times New Roman" panose="02020603050405020304" pitchFamily="18" charset="0"/>
                <a:cs typeface="Times New Roman" panose="02020603050405020304" pitchFamily="18" charset="0"/>
              </a:rPr>
              <a:t>يترتب على تخلف أحد أركان عقد الشركة الموضوعية العامة أو الخاصة بطلان عقد الشركة، وهذا البطلان مـن النـوع المطلق الذي يتميز بان لكل ذي مصلحة التمسك به، وللقاضي أن يقضي به من تلقاء نفسه لتعلقه بالنظام العام،متى تحققت المحكمة من توافر شروطه، كما أن العقد الباطل لا تلحقه الإجازة،وتسقط دعـوى البطلان بمضى خمسة عشر سنة من وقت العقد، ويترتب على حكم البطلان إعادة الشركاء إلى الحالة التي كانوا عليها عند التعاقد. وإذا بطل عقد الشركة بطلانا مطلقا لتخلف أحـد الأركان الموضوعية؛ فإنه يترتب على ذلك النتائج التالي:</a:t>
            </a:r>
          </a:p>
          <a:p>
            <a:pPr algn="justLow" rtl="1"/>
            <a:r>
              <a:rPr lang="ar-EG" sz="2000" b="1" dirty="0">
                <a:solidFill>
                  <a:srgbClr val="FF0000"/>
                </a:solidFill>
                <a:latin typeface="Times New Roman" panose="02020603050405020304" pitchFamily="18" charset="0"/>
                <a:cs typeface="Times New Roman" panose="02020603050405020304" pitchFamily="18" charset="0"/>
              </a:rPr>
              <a:t>1- زوال العقد بأثر رجعي، واعتباره كان لم يكن. </a:t>
            </a:r>
            <a:r>
              <a:rPr lang="ar-EG" sz="2000" b="1" dirty="0">
                <a:solidFill>
                  <a:srgbClr val="2D3956"/>
                </a:solidFill>
                <a:latin typeface="Times New Roman" panose="02020603050405020304" pitchFamily="18" charset="0"/>
                <a:cs typeface="Times New Roman" panose="02020603050405020304" pitchFamily="18" charset="0"/>
              </a:rPr>
              <a:t>ونتيجة لذلك، فإن تصفية الأوضاع الناتجـة عـن عـقـد الـشركة مـن حقـوق والتزامـات بهـدف تحديـدالمراكز القانونية للشركاء، إنما تتم طبقا لأحكام القانون وليس لحكم العقد الذي زال بأثر رجعي.</a:t>
            </a:r>
          </a:p>
          <a:p>
            <a:pPr algn="justLow" rtl="1"/>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3001" y="1511063"/>
            <a:ext cx="2695575" cy="3770619"/>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490926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2071589"/>
            <a:ext cx="6170590" cy="4370427"/>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٢- إذا لم تكن الشركة قد باشرت نشاطها؛ فإن زوال العقد بأثر رجعي يؤدي إلى إعادة الحال إلى ما كان عليه قبل التعاقد، فإذا كان أحد الشركاء لم يقدم حصته فلا يلتزم بتقديمها، وإذا كان قد قدمها فلـه حـق استردادها، وذلك برفع دعوى بطلان الشركة .</a:t>
            </a:r>
          </a:p>
          <a:p>
            <a:pPr algn="justLow" rtl="1"/>
            <a:r>
              <a:rPr lang="ar-EG" sz="2000" b="1" dirty="0">
                <a:solidFill>
                  <a:srgbClr val="2D3956"/>
                </a:solidFill>
                <a:latin typeface="Times New Roman" panose="02020603050405020304" pitchFamily="18" charset="0"/>
                <a:cs typeface="Times New Roman" panose="02020603050405020304" pitchFamily="18" charset="0"/>
              </a:rPr>
              <a:t>3- إذا كانت الشركة باشرت نشاطها، وترتب على ذلك تحقيق أرباح أو خسائر؛ فالحال لا يخلوا من أحد فرضين:</a:t>
            </a:r>
          </a:p>
          <a:p>
            <a:pPr algn="justLow" rtl="1"/>
            <a:r>
              <a:rPr lang="ar-EG" sz="2000" b="1" dirty="0">
                <a:solidFill>
                  <a:srgbClr val="FF0000"/>
                </a:solidFill>
                <a:latin typeface="Times New Roman" panose="02020603050405020304" pitchFamily="18" charset="0"/>
                <a:cs typeface="Times New Roman" panose="02020603050405020304" pitchFamily="18" charset="0"/>
              </a:rPr>
              <a:t>الفرض الأول: إذا وزعـت الأرباح والخسائر قبـل الحـكـم بـالبطلان</a:t>
            </a:r>
            <a:r>
              <a:rPr lang="ar-EG" sz="2000" b="1" dirty="0">
                <a:solidFill>
                  <a:srgbClr val="2D3956"/>
                </a:solidFill>
                <a:latin typeface="Times New Roman" panose="02020603050405020304" pitchFamily="18" charset="0"/>
                <a:cs typeface="Times New Roman" panose="02020603050405020304" pitchFamily="18" charset="0"/>
              </a:rPr>
              <a:t>، احتفظ |الشركاء بما تم توزيعـه عليهم، لعـدم وجـود ذمة مالية أخرى يمكن رد هذه</a:t>
            </a:r>
          </a:p>
          <a:p>
            <a:pPr algn="justLow" rtl="1"/>
            <a:r>
              <a:rPr lang="ar-EG" sz="2000" b="1" dirty="0">
                <a:solidFill>
                  <a:srgbClr val="2D3956"/>
                </a:solidFill>
                <a:latin typeface="Times New Roman" panose="02020603050405020304" pitchFamily="18" charset="0"/>
                <a:cs typeface="Times New Roman" panose="02020603050405020304" pitchFamily="18" charset="0"/>
              </a:rPr>
              <a:t>الأرباح إليها، فقد زالت الشركة كشخص معنوي.</a:t>
            </a:r>
          </a:p>
          <a:p>
            <a:pPr algn="justLow" rtl="1"/>
            <a:r>
              <a:rPr lang="ar-EG" sz="2000" b="1" dirty="0">
                <a:solidFill>
                  <a:srgbClr val="FF0000"/>
                </a:solidFill>
                <a:latin typeface="Times New Roman" panose="02020603050405020304" pitchFamily="18" charset="0"/>
                <a:cs typeface="Times New Roman" panose="02020603050405020304" pitchFamily="18" charset="0"/>
              </a:rPr>
              <a:t>الفرض الثاني: إذا لم تكن الأرباح أو الخسائر قد وزعت بعد</a:t>
            </a:r>
            <a:r>
              <a:rPr lang="ar-EG" sz="2000" b="1" dirty="0">
                <a:solidFill>
                  <a:srgbClr val="2D3956"/>
                </a:solidFill>
                <a:latin typeface="Times New Roman" panose="02020603050405020304" pitchFamily="18" charset="0"/>
                <a:cs typeface="Times New Roman" panose="02020603050405020304" pitchFamily="18" charset="0"/>
              </a:rPr>
              <a:t>؛ فإنه يجب أن يتم التوزيع وفقا للقواعد القانونية وليس وفقا لشروط عقد الشركة إذا العقد كان باطل ولا أثر له.</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4122" y="1209454"/>
            <a:ext cx="2772343" cy="3703740"/>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3671107" y="9397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1463704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23582" y="1212844"/>
            <a:ext cx="5595582" cy="51879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662020" y="1647184"/>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3" y="1337481"/>
            <a:ext cx="5338954" cy="6247864"/>
          </a:xfrm>
          <a:prstGeom prst="rect">
            <a:avLst/>
          </a:prstGeom>
        </p:spPr>
        <p:txBody>
          <a:bodyPr wrap="square">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۳- اثر البطلان بالنسبة للغير:</a:t>
            </a:r>
          </a:p>
          <a:p>
            <a:pPr algn="justLow" rtl="1"/>
            <a:r>
              <a:rPr lang="ar-EG" sz="2000" b="1" dirty="0">
                <a:solidFill>
                  <a:srgbClr val="2D3956"/>
                </a:solidFill>
                <a:latin typeface="Times New Roman" panose="02020603050405020304" pitchFamily="18" charset="0"/>
                <a:cs typeface="Times New Roman" panose="02020603050405020304" pitchFamily="18" charset="0"/>
              </a:rPr>
              <a:t>يجـوز للغير التمسك بـالبطلان في مواجهة الشركة والشركاء، وذلك للتنصل من التزاماته. بحيث إذا حكم ببطلان الشركة بناء على طلب الغير اعتبرت الشركة كان لم تكن بالنسبة له، لكن لا يجوز للشركاء التمسك بهذا البطلان في مواجهة الغير حسن النية الذي يجهل سبب البطلان.</a:t>
            </a:r>
          </a:p>
          <a:p>
            <a:pPr algn="justLow" rtl="1"/>
            <a:r>
              <a:rPr lang="ar-EG" sz="2000" b="1" dirty="0">
                <a:solidFill>
                  <a:srgbClr val="FF0000"/>
                </a:solidFill>
                <a:latin typeface="Times New Roman" panose="02020603050405020304" pitchFamily="18" charset="0"/>
                <a:cs typeface="Times New Roman" panose="02020603050405020304" pitchFamily="18" charset="0"/>
              </a:rPr>
              <a:t>البطلان النسبي :</a:t>
            </a:r>
          </a:p>
          <a:p>
            <a:pPr algn="justLow" rtl="1"/>
            <a:r>
              <a:rPr lang="ar-EG" sz="2000" b="1" dirty="0">
                <a:solidFill>
                  <a:srgbClr val="2D3956"/>
                </a:solidFill>
                <a:latin typeface="Times New Roman" panose="02020603050405020304" pitchFamily="18" charset="0"/>
                <a:cs typeface="Times New Roman" panose="02020603050405020304" pitchFamily="18" charset="0"/>
              </a:rPr>
              <a:t>يترتب على تخلف شرط من شروط صحة عقد الشركة البطلان النسبي،فما هي أسبابه ؟، وما هي آثاره ؟.</a:t>
            </a:r>
          </a:p>
          <a:p>
            <a:pPr algn="justLow" rtl="1"/>
            <a:r>
              <a:rPr lang="ar-EG" sz="2000" b="1" dirty="0">
                <a:solidFill>
                  <a:srgbClr val="FF0000"/>
                </a:solidFill>
                <a:latin typeface="Times New Roman" panose="02020603050405020304" pitchFamily="18" charset="0"/>
                <a:cs typeface="Times New Roman" panose="02020603050405020304" pitchFamily="18" charset="0"/>
              </a:rPr>
              <a:t>اولا: اسباب البطلان النسبي:</a:t>
            </a:r>
          </a:p>
          <a:p>
            <a:pPr algn="justLow" rtl="1"/>
            <a:r>
              <a:rPr lang="ar-EG" sz="2000" b="1" dirty="0">
                <a:solidFill>
                  <a:srgbClr val="FF0000"/>
                </a:solidFill>
                <a:latin typeface="Times New Roman" panose="02020603050405020304" pitchFamily="18" charset="0"/>
                <a:cs typeface="Times New Roman" panose="02020603050405020304" pitchFamily="18" charset="0"/>
              </a:rPr>
              <a:t>۱</a:t>
            </a:r>
            <a:r>
              <a:rPr lang="ar-EG" sz="2000" b="1" dirty="0">
                <a:solidFill>
                  <a:srgbClr val="2D3956"/>
                </a:solidFill>
                <a:latin typeface="Times New Roman" panose="02020603050405020304" pitchFamily="18" charset="0"/>
                <a:cs typeface="Times New Roman" panose="02020603050405020304" pitchFamily="18" charset="0"/>
              </a:rPr>
              <a:t>- نقص أهلية أحد الشركاء إذا شاب رضاء أحد الشركاء عيب من عيوب الإرادة، كالغلط أو التدليس أو الاستغلال أو الإكراه.</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06</a:t>
            </a:r>
            <a:endParaRPr lang="en-US" sz="1600" b="1" dirty="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57047" y="981140"/>
            <a:ext cx="5692947" cy="54196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472807" y="161674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800593" y="981140"/>
            <a:ext cx="5672214" cy="5324535"/>
          </a:xfrm>
          <a:prstGeom prst="rect">
            <a:avLst/>
          </a:prstGeom>
        </p:spPr>
        <p:txBody>
          <a:bodyPr wrap="square">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ثانيا: آثار البطلان النسبي:</a:t>
            </a:r>
          </a:p>
          <a:p>
            <a:pPr algn="justLow" rtl="1"/>
            <a:r>
              <a:rPr lang="ar-EG" sz="2000" b="1" dirty="0">
                <a:solidFill>
                  <a:srgbClr val="2D3956"/>
                </a:solidFill>
                <a:latin typeface="Times New Roman" panose="02020603050405020304" pitchFamily="18" charset="0"/>
                <a:cs typeface="Times New Roman" panose="02020603050405020304" pitchFamily="18" charset="0"/>
              </a:rPr>
              <a:t>يتميز البطلان النسبي بما يلي: </a:t>
            </a:r>
          </a:p>
          <a:p>
            <a:pPr algn="justLow" rtl="1"/>
            <a:r>
              <a:rPr lang="ar-EG" sz="2000" b="1" dirty="0">
                <a:solidFill>
                  <a:srgbClr val="2D3956"/>
                </a:solidFill>
                <a:latin typeface="Times New Roman" panose="02020603050405020304" pitchFamily="18" charset="0"/>
                <a:cs typeface="Times New Roman" panose="02020603050405020304" pitchFamily="18" charset="0"/>
              </a:rPr>
              <a:t>1- لا يجوز التمسك به إلا لمن تقرر لمصلحته، وليس للمحكمة أن تحكم به من تلقاء ذاتها.</a:t>
            </a:r>
          </a:p>
          <a:p>
            <a:pPr algn="justLow" rtl="1"/>
            <a:r>
              <a:rPr lang="ar-EG" sz="2000" b="1" dirty="0">
                <a:solidFill>
                  <a:srgbClr val="2D3956"/>
                </a:solidFill>
                <a:latin typeface="Times New Roman" panose="02020603050405020304" pitchFamily="18" charset="0"/>
                <a:cs typeface="Times New Roman" panose="02020603050405020304" pitchFamily="18" charset="0"/>
              </a:rPr>
              <a:t>.٢- يـزول حـق الـشريك في التمسك بـالبطلان النـسبي بالإجـازة الـصريحة اوالضمنية، ويسقط الحق في طلبه إذا لم يتمسك به صاحب الحق فيه خلال ثلاث سنوات من يوم زوال السبب الموجب له أو بانقضاء خمسة عشرة سنة من وقت تمام العقد.</a:t>
            </a:r>
          </a:p>
          <a:p>
            <a:pPr algn="justLow" rtl="1"/>
            <a:r>
              <a:rPr lang="ar-EG" sz="2000" b="1" dirty="0">
                <a:solidFill>
                  <a:srgbClr val="2D3956"/>
                </a:solidFill>
                <a:latin typeface="Times New Roman" panose="02020603050405020304" pitchFamily="18" charset="0"/>
                <a:cs typeface="Times New Roman" panose="02020603050405020304" pitchFamily="18" charset="0"/>
              </a:rPr>
              <a:t>.3- إذا طلب أحد الشركاء الحكم ببطلان الشركة لنقص أهليته أو تعيب إرادته،فإنه يترتب على الحكم بالبطلان:</a:t>
            </a:r>
          </a:p>
          <a:p>
            <a:pPr algn="justLow" rtl="1"/>
            <a:r>
              <a:rPr lang="ar-EG" sz="2000" b="1" dirty="0">
                <a:solidFill>
                  <a:srgbClr val="2D3956"/>
                </a:solidFill>
                <a:latin typeface="Times New Roman" panose="02020603050405020304" pitchFamily="18" charset="0"/>
                <a:cs typeface="Times New Roman" panose="02020603050405020304" pitchFamily="18" charset="0"/>
              </a:rPr>
              <a:t>ا - خروج الشريك من الشركة، وزوال صفته كشريك، واسترداد حصته التي قدمها إلى الشركة، وعدم أحقيته في أرباح الشركة المستقبلية.</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06</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362268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23582" y="1212844"/>
            <a:ext cx="5338954" cy="51879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472807" y="161674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182415" y="1322452"/>
            <a:ext cx="5021287" cy="3170099"/>
          </a:xfrm>
          <a:prstGeom prst="rect">
            <a:avLst/>
          </a:prstGeom>
        </p:spPr>
        <p:txBody>
          <a:bodyPr wrap="square">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ب- حـل الشركة وانقضائها إذا كانـت مـن شـركات الأشخاص القائمة على الاعتبار الشخصي (ما لم يتفق على غير ذلك). أما إذا كانـت مـن شـركات الأموال القائمة على الاعتبار المالي، فإن الشركة تبقى قائمة بين الشركاء الباقين، ويعاد طرح أسهم الشريك الذي تقرر إبطال العقد بالنسبة إليه للبيع من جديد.</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ج- اعتبار الشركة قائمة في الفترة ما بين تكوينها والحكم ببطلانها كشركة فعلية، ومن ثم صحة الأعمال التي قامت بها الشركة خلالها.</a:t>
            </a: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06</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855394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44202" y="1609639"/>
            <a:ext cx="6461039" cy="4093428"/>
          </a:xfrm>
          <a:prstGeom prst="rect">
            <a:avLst/>
          </a:prstGeom>
          <a:noFill/>
        </p:spPr>
        <p:txBody>
          <a:bodyPr wrap="square" rtlCol="0">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البطلان من نوع خاص:</a:t>
            </a:r>
          </a:p>
          <a:p>
            <a:pPr algn="justLow" rtl="1"/>
            <a:r>
              <a:rPr lang="ar-EG" sz="2000" b="1" dirty="0">
                <a:solidFill>
                  <a:srgbClr val="2D3956"/>
                </a:solidFill>
                <a:latin typeface="Times New Roman" panose="02020603050405020304" pitchFamily="18" charset="0"/>
                <a:cs typeface="Times New Roman" panose="02020603050405020304" pitchFamily="18" charset="0"/>
              </a:rPr>
              <a:t>يترتب على تخلـف أحـد أركـان عـقـد الشركة الشكلية البطلان، ولهـذاالبطلان خصوصيات تختلف عن البطلان المطلق وعن البطلان النسبي. وتبين فيما يلي: أسباب البطلان وخصائصه أولا، وآثار البطلان ثانيا.</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اولا: أسباب البطلان وخصائصه:</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۱-اسباب البطلان:</a:t>
            </a:r>
          </a:p>
          <a:p>
            <a:pPr algn="justLow" rtl="1"/>
            <a:r>
              <a:rPr lang="ar-EG" sz="2000" b="1" dirty="0">
                <a:solidFill>
                  <a:srgbClr val="2D3956"/>
                </a:solidFill>
                <a:latin typeface="Times New Roman" panose="02020603050405020304" pitchFamily="18" charset="0"/>
                <a:cs typeface="Times New Roman" panose="02020603050405020304" pitchFamily="18" charset="0"/>
              </a:rPr>
              <a:t>ا - عـدم كتابـة عـقـد الـشركة أو التعديلات اللاحقة أو كتابـة العـقـد دون توثيقه أمام الجهة الرسمية المختصة به عـدم شهر عقد الشركة وكذلك تعديلاته اللاحقة وذلك بقيـده في السجل التجاري.</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۲- خصائص البطلان:</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يتميز البطلان الناتج عن تخلف أحد الأركان الشكلية بالخصائص الآتية:</a:t>
            </a:r>
          </a:p>
          <a:p>
            <a:pPr algn="justLow" rtl="1"/>
            <a:r>
              <a:rPr lang="ar-EG" sz="2000" b="1" dirty="0">
                <a:solidFill>
                  <a:srgbClr val="2D3956"/>
                </a:solidFill>
                <a:latin typeface="Times New Roman" panose="02020603050405020304" pitchFamily="18" charset="0"/>
                <a:cs typeface="Times New Roman" panose="02020603050405020304" pitchFamily="18" charset="0"/>
              </a:rPr>
              <a:t>أ - لا يجوز للمحكمة أن تقضي بالبطلان من تلقاء نفسها، وإنما يجب أن يطلبه الشركاء أو الغير- في حدود معينة على نحوما سنرى.</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2945" y="1780803"/>
            <a:ext cx="2619375" cy="3691949"/>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54681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363618"/>
            <a:ext cx="9655104" cy="4469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384332" y="1363618"/>
            <a:ext cx="7451834" cy="5940088"/>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ب- إمكانية تصحيح البطلان، وذلك بزوال سببه، متى قام الشركاء بالإجراء المقرر قانونا، قبل الحكم بالبطلان، كما لو قام الشركاء بكتابة العقد إن لم يكن مكتوبا، أو توثيق العقد المكتوب إن لم يكن موثقا أمام الجهة الرسمية.</a:t>
            </a:r>
          </a:p>
          <a:p>
            <a:pPr algn="justLow" rtl="1"/>
            <a:r>
              <a:rPr lang="ar-EG" sz="2000" b="1" dirty="0">
                <a:solidFill>
                  <a:srgbClr val="2D3956"/>
                </a:solidFill>
                <a:latin typeface="Times New Roman" panose="02020603050405020304" pitchFamily="18" charset="0"/>
                <a:cs typeface="Times New Roman" panose="02020603050405020304" pitchFamily="18" charset="0"/>
              </a:rPr>
              <a:t> ج- للشركاء التمسك بالبطلان فيما بينهم، ومن ثم للشريك أن يدفع مطالبة غيـره مـن الـشركاء لـه بـتقـديـم حـصته، استناداً إلى بطلان الشركة مع ملاحظة أنه إذا حكم ببطلان الشركة، بناء على طلب أحد الشركاء، فلا يحدث هذا البطلان أثره إلا من وقت الحكم به، اي بدون أثر رجعي.</a:t>
            </a:r>
          </a:p>
          <a:p>
            <a:pPr algn="justLow" rtl="1"/>
            <a:r>
              <a:rPr lang="ar-EG" sz="2000" b="1" dirty="0">
                <a:solidFill>
                  <a:srgbClr val="2D3956"/>
                </a:solidFill>
                <a:latin typeface="Times New Roman" panose="02020603050405020304" pitchFamily="18" charset="0"/>
                <a:cs typeface="Times New Roman" panose="02020603050405020304" pitchFamily="18" charset="0"/>
              </a:rPr>
              <a:t>د- لا يجوز الشركاء التمسك بالبطلان في مواجهة الغير، استناداً إلى أن سببالبطلان يرجع إلى تقصير الشركاء وإهمالهم، حيث أوجب المشرع على مديرالشركة- وغيره من الشركاء- القيام بكتابة العقد واتخاذ إجراءات الشهروبالتالي لا يستفيد المقصر من تقصيره.</a:t>
            </a:r>
          </a:p>
          <a:p>
            <a:pPr algn="justLow" rtl="1"/>
            <a:r>
              <a:rPr lang="ar-EG" sz="2000" b="1" dirty="0">
                <a:solidFill>
                  <a:srgbClr val="2D3956"/>
                </a:solidFill>
                <a:latin typeface="Times New Roman" panose="02020603050405020304" pitchFamily="18" charset="0"/>
                <a:cs typeface="Times New Roman" panose="02020603050405020304" pitchFamily="18" charset="0"/>
              </a:rPr>
              <a:t>هـ يجوز للغير، حسبما ثمليه مصلحته، التمسك إما ببطلان الشركة في مواجهة الشركاء، كما لو تمسك الدائن الشخصي للشريك ببطلان الشركة، حتىيسترد مدينه حصته، ومـن ثـم يقـوم بالتنفيذ عليها. وإمـا بوجـود الشركة وصحتها رغم عدم كتابة عقدها أو عدم شهره، حيث يجوز لدائن الشركة التمسك بوجودها حتى يستطيع التنفيذ على أموالها.</a:t>
            </a:r>
          </a:p>
          <a:p>
            <a:pPr algn="justLow" rtl="1"/>
            <a:endParaRPr lang="ar-EG"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endParaRPr lang="ar-EG"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endParaRPr lang="ar-EG"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endParaRPr lang="ar-EG"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077" y="2006837"/>
            <a:ext cx="2619375" cy="3227133"/>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1827333" y="10077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8200759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1" y="1308492"/>
            <a:ext cx="9581531" cy="4524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71835" y="1340957"/>
            <a:ext cx="6675143" cy="4401205"/>
          </a:xfrm>
          <a:prstGeom prst="rect">
            <a:avLst/>
          </a:prstGeom>
          <a:noFill/>
        </p:spPr>
        <p:txBody>
          <a:bodyPr wrap="square" rtlCol="0">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ثانيا: آثار البطلان:</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تختلف آثار البطلان، بحسب ما إذا كان الغير أو الشريك هـو الـذي يطلب البطلان:</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أ - إذا حكـم ببطلان الشركة بناء على طلب الغير: فإنه يترتـب عـلـى بطـلان الشركة ما يلي: </a:t>
            </a:r>
          </a:p>
          <a:p>
            <a:pPr marL="342900" indent="-342900" algn="justLow" rtl="1">
              <a:buFont typeface="Arial" panose="020B0604020202020204" pitchFamily="34" charset="0"/>
              <a:buChar char="•"/>
            </a:pPr>
            <a:r>
              <a:rPr lang="ar-EG" sz="2000" b="1" dirty="0">
                <a:solidFill>
                  <a:srgbClr val="2D3956"/>
                </a:solidFill>
                <a:latin typeface="Times New Roman" panose="02020603050405020304" pitchFamily="18" charset="0"/>
                <a:cs typeface="Times New Roman" panose="02020603050405020304" pitchFamily="18" charset="0"/>
              </a:rPr>
              <a:t>اعتبار الشركة كان لم تكن بالنسبة للغير، أي أن البطلان ينسحب اثره إلى ماضي الشركة بأثر رجعي، فضلا عن مستقبلها.</a:t>
            </a:r>
          </a:p>
          <a:p>
            <a:pPr marL="342900" indent="-342900" algn="justLow" rtl="1">
              <a:buFont typeface="Arial" panose="020B0604020202020204" pitchFamily="34" charset="0"/>
              <a:buChar char="•"/>
            </a:pPr>
            <a:r>
              <a:rPr lang="ar-EG" sz="2000" b="1" dirty="0">
                <a:solidFill>
                  <a:srgbClr val="2D3956"/>
                </a:solidFill>
                <a:latin typeface="Times New Roman" panose="02020603050405020304" pitchFamily="18" charset="0"/>
                <a:cs typeface="Times New Roman" panose="02020603050405020304" pitchFamily="18" charset="0"/>
              </a:rPr>
              <a:t>   المسؤولية الشخصية والتضامنية للشريك أو الشركاء - الذين تعاقدوا مع الغير باسم الشركة عن كافة الالتزامات الناشئة عن عقد الشركة.</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ب- إذا حكم ببطلان الشركة بناء على طلب أحد الشركاء: وهذا بطبيعة الحال لا يكون إلا في علاقة الشركاء فيما بينهم. فإنه يترتب على هذا البطلان مايلي:</a:t>
            </a:r>
          </a:p>
          <a:p>
            <a:pPr marL="342900" indent="-342900" algn="justLow" rtl="1">
              <a:buFont typeface="Arial" panose="020B0604020202020204" pitchFamily="34" charset="0"/>
              <a:buChar char="•"/>
            </a:pPr>
            <a:r>
              <a:rPr lang="ar-EG" sz="2000" b="1" dirty="0">
                <a:solidFill>
                  <a:srgbClr val="2D3956"/>
                </a:solidFill>
                <a:latin typeface="Times New Roman" panose="02020603050405020304" pitchFamily="18" charset="0"/>
                <a:cs typeface="Times New Roman" panose="02020603050405020304" pitchFamily="18" charset="0"/>
              </a:rPr>
              <a:t>زوال الشركة بالنسبة إلى المستقبل فقط دون الماضي، حيث لا يحـدث البطلان أثـره إلا مـن وقـت الـحـكـم بـه، وعلـى ذلـك يجـب حـل الـشركة وتصفيتها .</a:t>
            </a:r>
          </a:p>
          <a:p>
            <a:pPr marL="342900" indent="-342900" algn="justLow" rtl="1">
              <a:buFont typeface="Arial" panose="020B0604020202020204" pitchFamily="34" charset="0"/>
              <a:buChar char="•"/>
            </a:pPr>
            <a:r>
              <a:rPr lang="ar-EG" sz="2000" b="1" dirty="0">
                <a:solidFill>
                  <a:srgbClr val="2D3956"/>
                </a:solidFill>
                <a:latin typeface="Times New Roman" panose="02020603050405020304" pitchFamily="18" charset="0"/>
                <a:cs typeface="Times New Roman" panose="02020603050405020304" pitchFamily="18" charset="0"/>
              </a:rPr>
              <a:t>بقاء الشركة في الفترة السابقة على الحكـم بـالبطلان صحيحة منتجة لكافة آثارها.</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6629" y="1815271"/>
            <a:ext cx="2695575" cy="350649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855042" y="8527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3816324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11690" y="1545191"/>
            <a:ext cx="6615121" cy="2923877"/>
          </a:xfrm>
          <a:prstGeom prst="rect">
            <a:avLst/>
          </a:prstGeom>
          <a:noFill/>
        </p:spPr>
        <p:txBody>
          <a:bodyPr wrap="square" rtlCol="0">
            <a:spAutoFit/>
          </a:bodyPr>
          <a:lstStyle/>
          <a:p>
            <a:pPr marL="342900" indent="-342900" algn="justLow" rtl="1">
              <a:buFont typeface="Arial" panose="020B0604020202020204" pitchFamily="34" charset="0"/>
              <a:buChar char="•"/>
            </a:pPr>
            <a:endParaRPr lang="ar-EG" sz="2000" b="1" dirty="0">
              <a:solidFill>
                <a:srgbClr val="2D3956"/>
              </a:solidFill>
              <a:latin typeface="Times New Roman" panose="02020603050405020304" pitchFamily="18" charset="0"/>
              <a:cs typeface="Times New Roman" panose="02020603050405020304" pitchFamily="18" charset="0"/>
            </a:endParaRPr>
          </a:p>
          <a:p>
            <a:pPr marL="342900" indent="-342900" algn="justLow" rtl="1">
              <a:buFont typeface="Arial" panose="020B0604020202020204" pitchFamily="34" charset="0"/>
              <a:buChar char="•"/>
            </a:pPr>
            <a:r>
              <a:rPr lang="ar-EG" sz="2000" b="1" dirty="0">
                <a:solidFill>
                  <a:srgbClr val="2D3956"/>
                </a:solidFill>
                <a:latin typeface="Times New Roman" panose="02020603050405020304" pitchFamily="18" charset="0"/>
                <a:cs typeface="Times New Roman" panose="02020603050405020304" pitchFamily="18" charset="0"/>
              </a:rPr>
              <a:t>** إتباع أحكـام العـقـد الـذي قـضي ببطلانه، فيما يتعلـق بتصفية الشركة وتسوية حقوق الشركاء، قبل بعضهم البعض.</a:t>
            </a:r>
          </a:p>
          <a:p>
            <a:pPr marL="342900" indent="-342900" algn="justLow" rtl="1">
              <a:buFont typeface="Arial" panose="020B0604020202020204" pitchFamily="34" charset="0"/>
              <a:buChar char="•"/>
            </a:pPr>
            <a:r>
              <a:rPr lang="ar-EG" sz="2000" b="1" dirty="0">
                <a:solidFill>
                  <a:srgbClr val="2D3956"/>
                </a:solidFill>
                <a:latin typeface="Times New Roman" panose="02020603050405020304" pitchFamily="18" charset="0"/>
                <a:cs typeface="Times New Roman" panose="02020603050405020304" pitchFamily="18" charset="0"/>
              </a:rPr>
              <a:t>* وفضلا عما تقدم، لا تكتسب الشركة الشخصية المعنوية، ولا يجوز لها أن تبدأ في ممارسة نشاطها، إلا إذا اتخذت إجراءات الشهر المقررة قانونا.</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6406" y="1874501"/>
            <a:ext cx="2575284" cy="3628995"/>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624048" y="8252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257887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614585" y="1545191"/>
            <a:ext cx="6601540" cy="3170099"/>
          </a:xfrm>
          <a:prstGeom prst="rect">
            <a:avLst/>
          </a:prstGeom>
          <a:noFill/>
        </p:spPr>
        <p:txBody>
          <a:bodyPr wrap="square" rtlCol="0">
            <a:spAutoFit/>
          </a:bodyPr>
          <a:lstStyle/>
          <a:p>
            <a:pPr algn="justLow" rtl="1"/>
            <a:endParaRPr lang="ar-EG"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نظرية الشركة الفعلية:</a:t>
            </a:r>
          </a:p>
          <a:p>
            <a:pPr marL="342900" indent="-342900" algn="justLow" rtl="1">
              <a:buFont typeface="Arial" panose="020B0604020202020204" pitchFamily="34" charset="0"/>
              <a:buChar char="•"/>
            </a:pPr>
            <a:r>
              <a:rPr lang="ar-EG" sz="2000" b="1" dirty="0">
                <a:solidFill>
                  <a:srgbClr val="2D3956"/>
                </a:solidFill>
                <a:latin typeface="Times New Roman" panose="02020603050405020304" pitchFamily="18" charset="0"/>
                <a:cs typeface="Times New Roman" panose="02020603050405020304" pitchFamily="18" charset="0"/>
              </a:rPr>
              <a:t>يترتب على بطلان عقد الشركة - كقاعدة عامة - زوال آثار العقد، سـواء بالنسبة للمتعاقدين أو بالنسبة للغير، طبقا لفكرة الأثر الرجعي للبطلان التي تقتضي وجوب إعادة الحال إلى ما كان عليه قبل البطلان . بيد أن تطبيق هذه القواعد على عقد الشركة الذي تمخض عنه الشخص المعنوي، ومـا قـام بـه مـن معاملات مع الغير، لا يتفق مع قواعد العدالة، ومن ثم فتخفيفا من آثار البطلان؛فقد ابتكر القضاء ما يسمى «بالشركة الفعلية».ونتناول فيما يلي، مضمون نظرية الشركة الفعلية وأساسها ،ومجال أو نطاق إعمال الشركة الفعلية في  ، وآثار الشركة الفعلية  .</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1912" y="1821533"/>
            <a:ext cx="2752673" cy="3616598"/>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773242" y="7503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7314173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22484" y="1894169"/>
            <a:ext cx="6301422" cy="3477875"/>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مضمون نظرية الشركة الفعلية وأساسها:</a:t>
            </a:r>
          </a:p>
          <a:p>
            <a:pPr algn="justLow" rtl="1"/>
            <a:r>
              <a:rPr lang="ar-EG" sz="2000" b="1" dirty="0">
                <a:solidFill>
                  <a:srgbClr val="2D3956"/>
                </a:solidFill>
                <a:latin typeface="Times New Roman" panose="02020603050405020304" pitchFamily="18" charset="0"/>
                <a:cs typeface="Times New Roman" panose="02020603050405020304" pitchFamily="18" charset="0"/>
              </a:rPr>
              <a:t>تبين فيما يلي، مضمون نظرية الشركة الفعلية أولا، ثم نثني بالأساس الذي تقوم عليه هذه النظرية.</a:t>
            </a:r>
          </a:p>
          <a:p>
            <a:pPr algn="justLow" rtl="1"/>
            <a:r>
              <a:rPr lang="ar-EG" sz="2000" b="1" dirty="0">
                <a:solidFill>
                  <a:srgbClr val="FF0000"/>
                </a:solidFill>
                <a:latin typeface="Times New Roman" panose="02020603050405020304" pitchFamily="18" charset="0"/>
                <a:cs typeface="Times New Roman" panose="02020603050405020304" pitchFamily="18" charset="0"/>
              </a:rPr>
              <a:t>اولا: مضمون نظرية الشركة الفعلية:</a:t>
            </a:r>
          </a:p>
          <a:p>
            <a:pPr algn="justLow" rtl="1"/>
            <a:r>
              <a:rPr lang="ar-EG" sz="2000" b="1" dirty="0">
                <a:solidFill>
                  <a:srgbClr val="2D3956"/>
                </a:solidFill>
                <a:latin typeface="Times New Roman" panose="02020603050405020304" pitchFamily="18" charset="0"/>
                <a:cs typeface="Times New Roman" panose="02020603050405020304" pitchFamily="18" charset="0"/>
              </a:rPr>
              <a:t>جوهر نظرية الشركة الفعلية يتلخص ف وجـود شـركة قائمة بالفعل،اكتسبت الشخصية المعنوية، ثم باشرت نشاطها ودخلت مع الغير معاملات مختلفة أضحت معهـا دائنة أو مدينة، ثم حكم ببطلانها نتيجة تخلـف أحـدأركانها. في هذه الحالة يثور التساؤل: هل يترتب على هذا البطلان أثره الرجعي،كما يقضي بذلك منطق القواعد العامة؟ أم أنه يمكن الخروج على الاعتبارات القانونية والاعتراف بالوجود الفعلي للشركة التي حكم ببطلانها في الفترة السابقة على الحكم بالبطلان . </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3140" y="1209454"/>
            <a:ext cx="2981491" cy="3952855"/>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05691" y="9316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188915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1894169"/>
            <a:ext cx="6170590" cy="3139321"/>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ولا ريب أن تطبيق آثار البطلان على الماضي، يثير بعض الصعوبات، ويؤدي إلى نتائج غير عادلة. فإذا قامت الشركة ببيع بعض ممتلكاتها، كبيع الأراضي مثلاً، ثم قام المشتري من الشركة بتشييد المباني أو المصانع على الأرض المشتراه،. وقام ببيعها أو تأجيرها للغير أيضأ، ثم حكم ببطلان الشركة، عندئذ يكـون مـن المتعذر، بل من المستحيل، إعادة الحال إلى ما كان عليه قبل تأسيس الشركة استقر القضاء والفقه على إعمال آثار البطلان بالنسبة لمستقبل الشركة فقط. أما بالنسبة إلى الماضي أي الفترة السابقة على الحكـم بـالبطلان؛ فإن الشركة تعتبر قائمة فعلا لا قانونا مع احتفاظها بالشخصية المعنوية، مع مايترتب على ذلك من آثار.</a:t>
            </a: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3140" y="1209454"/>
            <a:ext cx="3073928" cy="4075408"/>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578606" y="9316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999299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82671" y="1312635"/>
            <a:ext cx="5559496" cy="49653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619164" y="143546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023582" y="1435465"/>
            <a:ext cx="5227093" cy="4708981"/>
          </a:xfrm>
          <a:prstGeom prst="rect">
            <a:avLst/>
          </a:prstGeom>
        </p:spPr>
        <p:txBody>
          <a:bodyPr wrap="square">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۲-الاعتبارات العملية:</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تتمثل في فكرة حماية الوضع الظاهر، وطبيعة عقد الشركة:- -</a:t>
            </a:r>
            <a:r>
              <a:rPr lang="ar-EG" sz="2000" b="1" dirty="0">
                <a:solidFill>
                  <a:srgbClr val="2D3956"/>
                </a:solidFill>
                <a:latin typeface="Times New Roman" panose="02020603050405020304" pitchFamily="18" charset="0"/>
                <a:cs typeface="Times New Roman" panose="02020603050405020304" pitchFamily="18" charset="0"/>
              </a:rPr>
              <a:t>حماية الوضع الظاهر والمحافظة على المراكز القانونية المكتسبة، وفي ذلك رعايـة لحقـوق الأغيـار الـذي تعاملوا مـع الـشركة واطمأنوا إلى صحتها فالظاهر الذي اطمأن إليـه الغير جدير بالحماية، بافتراض أنـه يعبر عن الحقيقة، ومن ثم فليس من المقبول عدالة مفاجأتهم ببطلان الشركة باثررجعي.</a:t>
            </a:r>
          </a:p>
          <a:p>
            <a:pPr algn="justLow" rtl="1"/>
            <a:r>
              <a:rPr lang="ar-EG" sz="2000" b="1" dirty="0">
                <a:solidFill>
                  <a:srgbClr val="2D3956"/>
                </a:solidFill>
                <a:latin typeface="Times New Roman" panose="02020603050405020304" pitchFamily="18" charset="0"/>
                <a:cs typeface="Times New Roman" panose="02020603050405020304" pitchFamily="18" charset="0"/>
              </a:rPr>
              <a:t>- طبيعـة عـقـد الـشركة التي تقـوم علـى الاستمرارية، باعتبـاره مـن العقـود المستمرة التي يستغرق تنفيذها زمنا، كما هو الحال في عقد الإيجار، كما أنما مضى من الزمن في مثل هذه العقود لا يعود، لذلك إذا بطل عقد الشركة أو فسخ، انصرف أثر البطلان أو الفسخ إلى مستقبل الشركة وليس ماضيها وعليه يجب تصفية المعاملات الناشئة عن الشخص المعنوي الذي وجد فعلا.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06</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297887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25214" y="1054712"/>
            <a:ext cx="585786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619164" y="143546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021576" y="1212844"/>
            <a:ext cx="5368713" cy="7478970"/>
          </a:xfrm>
          <a:prstGeom prst="rect">
            <a:avLst/>
          </a:prstGeom>
        </p:spPr>
        <p:txBody>
          <a:bodyPr wrap="square">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مجال إعمال نظرية الشركة الفعلية:</a:t>
            </a:r>
          </a:p>
          <a:p>
            <a:pPr algn="justLow" rtl="1"/>
            <a:r>
              <a:rPr lang="ar-EG" sz="2000" b="1" dirty="0">
                <a:solidFill>
                  <a:srgbClr val="2D3956"/>
                </a:solidFill>
                <a:latin typeface="Times New Roman" panose="02020603050405020304" pitchFamily="18" charset="0"/>
                <a:cs typeface="Times New Roman" panose="02020603050405020304" pitchFamily="18" charset="0"/>
              </a:rPr>
              <a:t>فكرة الشركة الفعلية تقوم على أساس الحـد مـن الأثر الرجعي للبطلان كضرورة عملية بهدف حماية الوضع الظاهر والحفاظ على المراكز المكتسبة لذوي الشأن في عقد الشركة. ونظرا لأن فكرة الشركة الفعلية أساسها القضاء فقها وقضاء، لا سيما فيما يتعلق بأسباب البطلان التي ينشأ عنها شركة فعلية ، حيث يرى البعض تحول الشركة الباطلة إلى شركة فعلية، بصرف النظر عما إذا كان سبب البطلان، يرجع إلى خلل في شكل الشركة أو في موضوعها، بينما يرى البعض الآخر وجـوب التمييز بين أسباب البطلان- علـى نـحـومـا سنرى-بحيث يقتصر تطبيقها على البطلان النسبي والبطلان الخاص.</a:t>
            </a:r>
          </a:p>
          <a:p>
            <a:pPr algn="justLow" rtl="1"/>
            <a:r>
              <a:rPr lang="ar-EG" sz="2000" b="1" dirty="0">
                <a:solidFill>
                  <a:srgbClr val="2D3956"/>
                </a:solidFill>
                <a:latin typeface="Times New Roman" panose="02020603050405020304" pitchFamily="18" charset="0"/>
                <a:cs typeface="Times New Roman" panose="02020603050405020304" pitchFamily="18" charset="0"/>
              </a:rPr>
              <a:t>ومـن المتفـق عـليـه، أن المجال الطبيعي لتطبيـق هـذه النظريـة هـوالـبطلان الناشئ عن تخلف الأركان الشكلية وهي الكتابة والشهر ويمكن القول بأن نطاق إعمال نظرية الشركة الفعلية يتحدد، بما هو ات:</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05</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596545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067033" y="1686195"/>
            <a:ext cx="6149092" cy="3477875"/>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أولا: شركة قائمة اكتسبت الشخصية المعنوية:</a:t>
            </a:r>
          </a:p>
          <a:p>
            <a:pPr algn="justLow" rtl="1"/>
            <a:r>
              <a:rPr lang="ar-EG" sz="2000" b="1" dirty="0">
                <a:solidFill>
                  <a:srgbClr val="FF0000"/>
                </a:solidFill>
                <a:latin typeface="Times New Roman" panose="02020603050405020304" pitchFamily="18" charset="0"/>
                <a:cs typeface="Times New Roman" panose="02020603050405020304" pitchFamily="18" charset="0"/>
              </a:rPr>
              <a:t>يجب أن نكون بصدد شركة قائمة، واكتسبت الشخصية المعنوية، وعلى ذلك فلا محل للقول بوجود شركة فعلية في الحالتين التاليتين:</a:t>
            </a:r>
          </a:p>
          <a:p>
            <a:pPr algn="justLow" rtl="1"/>
            <a:r>
              <a:rPr lang="ar-EG" sz="2000" b="1" dirty="0">
                <a:solidFill>
                  <a:srgbClr val="2D3956"/>
                </a:solidFill>
                <a:latin typeface="Times New Roman" panose="02020603050405020304" pitchFamily="18" charset="0"/>
                <a:cs typeface="Times New Roman" panose="02020603050405020304" pitchFamily="18" charset="0"/>
              </a:rPr>
              <a:t>:۱ - حالة ما إذا كانت الشركة لا تتمتع أصلا بفكرة الشخصية المعنوية، كما هو الحـال : شركات المحاصـة، وعليـه لا يوجـد مـا يسمى بـشركة المحاصـة الفعلية.</a:t>
            </a:r>
          </a:p>
          <a:p>
            <a:pPr algn="justLow" rtl="1"/>
            <a:r>
              <a:rPr lang="ar-EG" sz="2000" b="1" dirty="0">
                <a:solidFill>
                  <a:srgbClr val="2D3956"/>
                </a:solidFill>
                <a:latin typeface="Times New Roman" panose="02020603050405020304" pitchFamily="18" charset="0"/>
                <a:cs typeface="Times New Roman" panose="02020603050405020304" pitchFamily="18" charset="0"/>
              </a:rPr>
              <a:t>٢-حالـة مـا إذا علـق القانون اكتساب الشركة الشخصية المعنويـة علـى إجـراء معين، كما هو الحال في شركات المساهمة والتوصية البسيطة والشركة ذات المسؤولية المحدودة.</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880700"/>
            <a:ext cx="2752673" cy="3616598"/>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816942" y="12316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3408414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612967" y="1545361"/>
            <a:ext cx="6813295" cy="4093428"/>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ثانيا: مباشرة النشاط بالفعل:</a:t>
            </a:r>
          </a:p>
          <a:p>
            <a:pPr algn="justLow" rtl="1"/>
            <a:r>
              <a:rPr lang="ar-EG" sz="2000" b="1" dirty="0">
                <a:solidFill>
                  <a:srgbClr val="2D3956"/>
                </a:solidFill>
                <a:latin typeface="Times New Roman" panose="02020603050405020304" pitchFamily="18" charset="0"/>
                <a:cs typeface="Times New Roman" panose="02020603050405020304" pitchFamily="18" charset="0"/>
              </a:rPr>
              <a:t>يجب أن نكون بصدد شركة قائمة فعلا وباشرت نشاطها، وأضحت تبعاً لذلك دائنة أو مدينة، نتيجة معاملاتها مع الغير، ومن ثم إذا حكم ببطلان هذه الشركة أمكن القول بإعمال فكرة الشركة الفعلية، توطئة للاعتراف بصحة التصرفات التي تمت في الفترة ما بين تكوين الشركة والحكم ببطلانها. وعلى ذلك، لا محـل للقـول بوجـود شـركة فعليـة، إذا لم تكـن الـشركة قـد بـاشـرت نشاطها بعد، ثم حكم ببطلانها، فلا ضير إذا مـن تطبيق القواعد العامة المتعلقة بالأثر الرجعي للبطلان.</a:t>
            </a:r>
          </a:p>
          <a:p>
            <a:pPr algn="justLow" rtl="1"/>
            <a:r>
              <a:rPr lang="ar-EG" sz="2000" b="1" dirty="0">
                <a:solidFill>
                  <a:srgbClr val="FF0000"/>
                </a:solidFill>
                <a:latin typeface="Times New Roman" panose="02020603050405020304" pitchFamily="18" charset="0"/>
                <a:cs typeface="Times New Roman" panose="02020603050405020304" pitchFamily="18" charset="0"/>
              </a:rPr>
              <a:t>ثالثا: تقرير بطلان عقد الشركة:</a:t>
            </a:r>
          </a:p>
          <a:p>
            <a:pPr algn="justLow" rtl="1"/>
            <a:r>
              <a:rPr lang="ar-EG" sz="2000" b="1" dirty="0">
                <a:solidFill>
                  <a:srgbClr val="2D3956"/>
                </a:solidFill>
                <a:latin typeface="Times New Roman" panose="02020603050405020304" pitchFamily="18" charset="0"/>
                <a:cs typeface="Times New Roman" panose="02020603050405020304" pitchFamily="18" charset="0"/>
              </a:rPr>
              <a:t>لا تنطبق النظرية في جميع أحوال بطلان </a:t>
            </a:r>
            <a:r>
              <a:rPr lang="ar-EG" sz="2000" b="1" dirty="0">
                <a:solidFill>
                  <a:srgbClr val="FF0000"/>
                </a:solidFill>
                <a:latin typeface="Times New Roman" panose="02020603050405020304" pitchFamily="18" charset="0"/>
                <a:cs typeface="Times New Roman" panose="02020603050405020304" pitchFamily="18" charset="0"/>
              </a:rPr>
              <a:t>الشركة، وإن كان البعض يرى«أن مجال إعمال نظرية الشركة الفعلية يمتد </a:t>
            </a:r>
            <a:r>
              <a:rPr lang="ar-EG" sz="2000" b="1" dirty="0">
                <a:solidFill>
                  <a:srgbClr val="2D3956"/>
                </a:solidFill>
                <a:latin typeface="Times New Roman" panose="02020603050405020304" pitchFamily="18" charset="0"/>
                <a:cs typeface="Times New Roman" panose="02020603050405020304" pitchFamily="18" charset="0"/>
              </a:rPr>
              <a:t>إلى كل حالات البطلان، مطلقاً كان أم نسبيا أم من نوع خاص، استناداً إلى أن أساس كل شركة باطلة يؤول إلى شركة فعلية، ومن ثم يجب التمييز بين الأنواع المختلفة من البطلان، وذلك على النحو الآتي:</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3592" y="1861647"/>
            <a:ext cx="2619375" cy="3435567"/>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737380" y="79049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40695599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212844"/>
            <a:ext cx="9613062"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626070" y="1212844"/>
            <a:ext cx="7020909" cy="4401205"/>
          </a:xfrm>
          <a:prstGeom prst="rect">
            <a:avLst/>
          </a:prstGeom>
          <a:noFill/>
        </p:spPr>
        <p:txBody>
          <a:bodyPr wrap="square" rtlCol="0">
            <a:spAutoFit/>
          </a:bodyPr>
          <a:lstStyle/>
          <a:p>
            <a:pPr marL="457200" indent="-457200" algn="justLow" rtl="1">
              <a:buAutoNum type="arabic1Minus"/>
            </a:pPr>
            <a:r>
              <a:rPr lang="ar-EG" sz="2000" b="1" dirty="0">
                <a:solidFill>
                  <a:srgbClr val="FF0000"/>
                </a:solidFill>
                <a:latin typeface="Times New Roman" panose="02020603050405020304" pitchFamily="18" charset="0"/>
                <a:cs typeface="Times New Roman" panose="02020603050405020304" pitchFamily="18" charset="0"/>
              </a:rPr>
              <a:t>ففي حالة البطلان المطلق:</a:t>
            </a:r>
          </a:p>
          <a:p>
            <a:pPr algn="justLow" rtl="1"/>
            <a:r>
              <a:rPr lang="ar-EG" sz="2000" b="1" dirty="0">
                <a:solidFill>
                  <a:srgbClr val="2D3956"/>
                </a:solidFill>
                <a:latin typeface="Times New Roman" panose="02020603050405020304" pitchFamily="18" charset="0"/>
                <a:cs typeface="Times New Roman" panose="02020603050405020304" pitchFamily="18" charset="0"/>
              </a:rPr>
              <a:t>كما هو الحال إذا حكم ببطلان الشركة لعدم مشروعية غرضها، كما لوتكونت شركة للاتجارة المخدرات، أو لعدم توافر أحد أركان العقد الموضوعيةالخاصة، مثل عدم تقديم الحصص أو تخلف نية المشاركة في اقتسام الأرباحوالخسائر. عندئذ لا محل للقول بوجـود شـركة فعلية، حيث أن الشركة لمتوجد قانونا حتى توجد فعليا. هذا فضلاً عن أن الاعتراف الفعلي بهذه الشركة يتضمن الاعتراف القانوني بالغرض المشروع.</a:t>
            </a:r>
          </a:p>
          <a:p>
            <a:pPr algn="justLow" rtl="1"/>
            <a:r>
              <a:rPr lang="ar-EG" sz="2000" b="1" dirty="0">
                <a:solidFill>
                  <a:srgbClr val="FF0000"/>
                </a:solidFill>
                <a:latin typeface="Times New Roman" panose="02020603050405020304" pitchFamily="18" charset="0"/>
                <a:cs typeface="Times New Roman" panose="02020603050405020304" pitchFamily="18" charset="0"/>
              </a:rPr>
              <a:t>ب - اما حالة البطلان النسبي:</a:t>
            </a:r>
          </a:p>
          <a:p>
            <a:pPr algn="justLow" rtl="1"/>
            <a:r>
              <a:rPr lang="ar-EG" sz="2000" b="1" dirty="0">
                <a:solidFill>
                  <a:srgbClr val="2D3956"/>
                </a:solidFill>
                <a:latin typeface="Times New Roman" panose="02020603050405020304" pitchFamily="18" charset="0"/>
                <a:cs typeface="Times New Roman" panose="02020603050405020304" pitchFamily="18" charset="0"/>
              </a:rPr>
              <a:t>كما لوتقرر إبطال عقد الشركة بسبب نقص أهليـة أحـد الشركاء أوتعیب رضاه لغلط أو تدليس، في مثل هذه الحالات توجد شركة فعلية في الفترةالسابقة على الحكم بالبطلان، بالنسبة لباقي الشركاء في شركات الأشخاص.أما بالنسبة للشريك الذي حكم بالإبطال لصالحه، فلا توجد الشركة بالنسبة له، سواء في الماضي أو في المستقبل. ونتيجة لذلك من حق الشريك استرداد حصته كاملة وسالمة مـن أية خسارة، لكن ليس من حقه المطالبة بنصيب مـن أرباح الشركة .</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8561" y="1774611"/>
            <a:ext cx="2619375" cy="377407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005765" y="788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837964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33735" y="1686195"/>
            <a:ext cx="6282390" cy="1631216"/>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ج - واخيرا في حالة البطلان الخاص:</a:t>
            </a:r>
          </a:p>
          <a:p>
            <a:pPr algn="justLow" rtl="1"/>
            <a:r>
              <a:rPr lang="ar-EG" sz="2000" b="1" dirty="0">
                <a:solidFill>
                  <a:srgbClr val="2D3956"/>
                </a:solidFill>
                <a:latin typeface="Times New Roman" panose="02020603050405020304" pitchFamily="18" charset="0"/>
                <a:cs typeface="Times New Roman" panose="02020603050405020304" pitchFamily="18" charset="0"/>
              </a:rPr>
              <a:t>وهذا هو المجال الطبيعي- والمتفق عليه- لإعمال نظرية الشركة الفعلية كما هو الحال في حالة عدم كتابة عقد الشركة أو بسبب عـدم استيفاء إجراءات الشهر المقررة قانونا. وعلى ذلك إذا لم يكتب عقد الشركة، أو كتب ولكن لم تتخذ إجراءات شهر العقد- وكذلك تعديلاته- كانت الشركة شركة فعلية . </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8124873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593021" y="1690738"/>
            <a:ext cx="6365469" cy="4093428"/>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آثار نظرية الشركة الفعلية:</a:t>
            </a:r>
          </a:p>
          <a:p>
            <a:pPr algn="justLow" rtl="1"/>
            <a:r>
              <a:rPr lang="ar-EG" sz="2000" b="1" dirty="0">
                <a:solidFill>
                  <a:srgbClr val="FF0000"/>
                </a:solidFill>
                <a:latin typeface="Times New Roman" panose="02020603050405020304" pitchFamily="18" charset="0"/>
                <a:cs typeface="Times New Roman" panose="02020603050405020304" pitchFamily="18" charset="0"/>
              </a:rPr>
              <a:t>يترتب على الاعتراف بالوجود الفعلي للشركة، في الفترة السابقة على حكم بطلان، بعض الآثار المتعلقة بالشركة ذاتها، وبالشركاء، وبالغير.</a:t>
            </a:r>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اولا: بالنسبة للشركة:</a:t>
            </a:r>
          </a:p>
          <a:p>
            <a:pPr algn="justLow" rtl="1"/>
            <a:r>
              <a:rPr lang="ar-EG" sz="2000" b="1" dirty="0">
                <a:solidFill>
                  <a:srgbClr val="2D3956"/>
                </a:solidFill>
                <a:latin typeface="Times New Roman" panose="02020603050405020304" pitchFamily="18" charset="0"/>
                <a:cs typeface="Times New Roman" panose="02020603050405020304" pitchFamily="18" charset="0"/>
              </a:rPr>
              <a:t>1- بقاء حقوق الشركة والتزاه اتها، في الفترة ما بين تكوينها والحكم ببطلانها،صحيحة منتجة لكافة آثارهـا، سـواء فيما بين الشركاء أو بالنسبة للغير،وذلك حتى لا تكون الشركات الواقعية التي لم تراع فيها الأركان الشكلية 2وضع أفضل من الشركات القانونية، ومن ثم تشجيع الشركات على الخروج على أحكام القانون.</a:t>
            </a:r>
          </a:p>
          <a:p>
            <a:pPr algn="justLow" rtl="1"/>
            <a:r>
              <a:rPr lang="ar-EG" sz="2000" b="1" dirty="0">
                <a:solidFill>
                  <a:srgbClr val="2D3956"/>
                </a:solidFill>
                <a:latin typeface="Times New Roman" panose="02020603050405020304" pitchFamily="18" charset="0"/>
                <a:cs typeface="Times New Roman" panose="02020603050405020304" pitchFamily="18" charset="0"/>
              </a:rPr>
              <a:t>۲- احتفاظ الشركة بشكلها ونوعها الذي اتخذته منذ تأسيسها،ومن تطبيقات القضاء «إن شركة الواقع التجارية بحسب الأصل تعتبر شركة تضامن، فإذاوقـع احـد الشركاء بعنوانهـا، فإنهـا تكـون وكـل الشركاء فيهـا مـسئولين مسؤولية تضامنية عما يترتب على نشاطها التجاري من ديونه.</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3140" y="1460938"/>
            <a:ext cx="2884243" cy="3823924"/>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219162" y="72817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42559429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192551"/>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539018" y="1671145"/>
            <a:ext cx="6419473" cy="4708981"/>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3- تخضع الشركة الفعلية لضريبة الأرباح التجارية والصناعية المفروضة قانونـا عـلـى الـشركات التجارية؛ إذ يكفـي الوجـود الفعـلـي لـسريان هـذه الضريبة.</a:t>
            </a:r>
          </a:p>
          <a:p>
            <a:pPr algn="justLow" rtl="1"/>
            <a:r>
              <a:rPr lang="ar-EG" sz="2000" b="1" dirty="0">
                <a:solidFill>
                  <a:srgbClr val="2D3956"/>
                </a:solidFill>
                <a:latin typeface="Times New Roman" panose="02020603050405020304" pitchFamily="18" charset="0"/>
                <a:cs typeface="Times New Roman" panose="02020603050405020304" pitchFamily="18" charset="0"/>
              </a:rPr>
              <a:t>4- احتفاظ الشركة بالشخصية المعنوية حتى يتم الانتهاء من أعمال التصفية وعليـه إذا توقفت الشركة عن دفع ديونها التجارية، قبل الحكم بالبطلان وأثناء عمليات التصفية، جاز الحكم بشهر إفلاسها.</a:t>
            </a:r>
          </a:p>
          <a:p>
            <a:pPr algn="justLow" rtl="1"/>
            <a:r>
              <a:rPr lang="ar-EG" sz="2000" b="1" dirty="0">
                <a:solidFill>
                  <a:srgbClr val="2D3956"/>
                </a:solidFill>
                <a:latin typeface="Times New Roman" panose="02020603050405020304" pitchFamily="18" charset="0"/>
                <a:cs typeface="Times New Roman" panose="02020603050405020304" pitchFamily="18" charset="0"/>
              </a:rPr>
              <a:t>5- إتباع أحكام عقد الشركة المتعلقة بتصفية الشركة،(طريقة التصفية -تعيين المصفي- سلطاته- مسؤولياته) علـى أسـاس أن شـروط العقـد تقـررأحكاما عادلة يطبقها القاضي، ولا يندح في ذلك القول ببطلان العقد، حيث إن البطلان يواجه شخص الشركة وليس العقد ذاته.</a:t>
            </a:r>
          </a:p>
          <a:p>
            <a:pPr algn="justLow" rtl="1"/>
            <a:r>
              <a:rPr lang="ar-EG" sz="2000" b="1" dirty="0">
                <a:solidFill>
                  <a:srgbClr val="2D3956"/>
                </a:solidFill>
                <a:latin typeface="Times New Roman" panose="02020603050405020304" pitchFamily="18" charset="0"/>
                <a:cs typeface="Times New Roman" panose="02020603050405020304" pitchFamily="18" charset="0"/>
              </a:rPr>
              <a:t>.6- يجوز إثبات الشركة الفعلية بكافة طرق الإثبات، بما فيها البينة والقرائن،وذلك استثناء من قاعدة الإثبات الكتابي لعقود الشركات التجارية، حيث تتعلق هذه القاعدة بالشركات الصحيحة قانونا في الماضي و المستقبل.</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8218" y="1209453"/>
            <a:ext cx="2590800" cy="3785627"/>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3243618" y="87672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8335162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1894169"/>
            <a:ext cx="6170590" cy="2923877"/>
          </a:xfrm>
          <a:prstGeom prst="rect">
            <a:avLst/>
          </a:prstGeom>
          <a:noFill/>
        </p:spPr>
        <p:txBody>
          <a:bodyPr wrap="square" rtlCol="0">
            <a:spAutoFit/>
          </a:bodyPr>
          <a:lstStyle/>
          <a:p>
            <a:pPr algn="justLow" rtl="1"/>
            <a:r>
              <a:rPr lang="ar-EG" sz="2400" b="1" dirty="0">
                <a:solidFill>
                  <a:srgbClr val="FF0000"/>
                </a:solidFill>
                <a:latin typeface="Times New Roman" panose="02020603050405020304" pitchFamily="18" charset="0"/>
                <a:cs typeface="Times New Roman" panose="02020603050405020304" pitchFamily="18" charset="0"/>
              </a:rPr>
              <a:t>ثانياً : التزامات التاجر: </a:t>
            </a:r>
          </a:p>
          <a:p>
            <a:pPr algn="justLow" rtl="1"/>
            <a:r>
              <a:rPr lang="ar-EG" sz="2000" b="1" dirty="0">
                <a:solidFill>
                  <a:srgbClr val="2D3956"/>
                </a:solidFill>
                <a:latin typeface="Times New Roman" panose="02020603050405020304" pitchFamily="18" charset="0"/>
                <a:cs typeface="Times New Roman" panose="02020603050405020304" pitchFamily="18" charset="0"/>
              </a:rPr>
              <a:t>إذا ما توافرت في الشخص الشروط السابق ذكرها لاكتساب صفة التاجر وهي القيام بالأعمال التجارية باسمه ولحـسابه علـى سـبيل الاحتراف ، وتوافر الأهلية اللازمة لاحتراف مزاولة هذه الأعمـال ، فإنـه يصبح متمتعا بمركز قانوني متميز عن باقي الأفراد ، ذلك أنه يعتبر في حكم القانون تاجرا ، وهذه الصفة تجعل صاحبها ملتزما بعدة التزامـات يجـب عليه أن يقوم بها .</a:t>
            </a:r>
          </a:p>
          <a:p>
            <a:pPr algn="justLow" rtl="1"/>
            <a:r>
              <a:rPr lang="ar-EG" sz="2000" b="1" dirty="0">
                <a:solidFill>
                  <a:srgbClr val="2D3956"/>
                </a:solidFill>
                <a:latin typeface="Times New Roman" panose="02020603050405020304" pitchFamily="18" charset="0"/>
                <a:cs typeface="Times New Roman" panose="02020603050405020304" pitchFamily="18" charset="0"/>
              </a:rPr>
              <a:t>وقد نص قانون التجارة على التزام التاجر بمسك الدفاتر التجاريـة والقيد بالسجل التجاري .</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8500" y="1078174"/>
            <a:ext cx="2829400" cy="3794078"/>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
        <p:nvSpPr>
          <p:cNvPr id="6" name="Rectangle 5">
            <a:extLst>
              <a:ext uri="{FF2B5EF4-FFF2-40B4-BE49-F238E27FC236}">
                <a16:creationId xmlns:a16="http://schemas.microsoft.com/office/drawing/2014/main" id="{D19CF3EA-1771-9C15-2DFC-24F8F21AA64E}"/>
              </a:ext>
            </a:extLst>
          </p:cNvPr>
          <p:cNvSpPr/>
          <p:nvPr/>
        </p:nvSpPr>
        <p:spPr>
          <a:xfrm>
            <a:off x="1027112" y="4629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7" name="Graphic 22">
            <a:extLst>
              <a:ext uri="{FF2B5EF4-FFF2-40B4-BE49-F238E27FC236}">
                <a16:creationId xmlns:a16="http://schemas.microsoft.com/office/drawing/2014/main" id="{D3276796-06D5-19BE-7719-9ECCFDADE89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940300" y="533608"/>
            <a:ext cx="3509515" cy="1656492"/>
          </a:xfrm>
          <a:prstGeom prst="rect">
            <a:avLst/>
          </a:prstGeom>
        </p:spPr>
      </p:pic>
      <p:sp>
        <p:nvSpPr>
          <p:cNvPr id="10" name="TextBox 9">
            <a:extLst>
              <a:ext uri="{FF2B5EF4-FFF2-40B4-BE49-F238E27FC236}">
                <a16:creationId xmlns:a16="http://schemas.microsoft.com/office/drawing/2014/main" id="{7EA29D0F-84BB-CF6C-3C01-FBBABABF0122}"/>
              </a:ext>
            </a:extLst>
          </p:cNvPr>
          <p:cNvSpPr txBox="1"/>
          <p:nvPr/>
        </p:nvSpPr>
        <p:spPr>
          <a:xfrm>
            <a:off x="4940300" y="65531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4D37C468-2396-1622-D6B4-9E408AF6E068}"/>
              </a:ext>
            </a:extLst>
          </p:cNvPr>
          <p:cNvSpPr txBox="1"/>
          <p:nvPr/>
        </p:nvSpPr>
        <p:spPr>
          <a:xfrm>
            <a:off x="4940300" y="2046569"/>
            <a:ext cx="6170590" cy="4647426"/>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ثانيا: بالنسبة للشركاء:</a:t>
            </a:r>
          </a:p>
          <a:p>
            <a:pPr algn="justLow" rtl="1"/>
            <a:r>
              <a:rPr lang="ar-EG" sz="2000" b="1" dirty="0">
                <a:solidFill>
                  <a:srgbClr val="2D3956"/>
                </a:solidFill>
                <a:latin typeface="Times New Roman" panose="02020603050405020304" pitchFamily="18" charset="0"/>
                <a:cs typeface="Times New Roman" panose="02020603050405020304" pitchFamily="18" charset="0"/>
              </a:rPr>
              <a:t>۱ - تطبيق أحكام عقد الشركة المتعلقة بتوزيع الأرباح والخسائر عند تصفية الشركة ومن ثم احتفاظ الشركاء الذين لم تبطل الشركة بالنسبة لهم بالأرباح التي وزعت عليهم بالفعل. أمـا مـن بطلت الشركة بالنسبة لهم؛ فسیتردون حصصهم. وبوجه عام، يسري أحكام العقد على الشركاء، كما لوكانت الشركة صحيحة في الماضي، كل ما هنالك حل الشركة وتصفيتها في المستقبل.</a:t>
            </a:r>
          </a:p>
          <a:p>
            <a:pPr algn="justLow" rtl="1"/>
            <a:r>
              <a:rPr lang="ar-EG" sz="2000" b="1" dirty="0">
                <a:solidFill>
                  <a:srgbClr val="2D3956"/>
                </a:solidFill>
                <a:latin typeface="Times New Roman" panose="02020603050405020304" pitchFamily="18" charset="0"/>
                <a:cs typeface="Times New Roman" panose="02020603050405020304" pitchFamily="18" charset="0"/>
              </a:rPr>
              <a:t>۲- احتفاظ كـل شـريك بصفته حسب نوع الشركة إذ لا يترتب على بطلان الشركة تعـديل في وصـف الـشريك (متضامن او مـوصـي) أو طبيعـة مسؤوليته (محدودة أو مطلقة) .</a:t>
            </a:r>
          </a:p>
          <a:p>
            <a:pPr algn="justLow" rtl="1"/>
            <a:r>
              <a:rPr lang="ar-EG" sz="2000" b="1" dirty="0">
                <a:solidFill>
                  <a:srgbClr val="2D3956"/>
                </a:solidFill>
                <a:latin typeface="Times New Roman" panose="02020603050405020304" pitchFamily="18" charset="0"/>
                <a:cs typeface="Times New Roman" panose="02020603050405020304" pitchFamily="18" charset="0"/>
              </a:rPr>
              <a:t>3- إذا قضت المحكمة بشهر إفلاس الشركة الفعلية؛ فإن ذلك يستتبع شهر إفلاس الشركاء المتضامنين فيها.</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1600" b="1" dirty="0">
              <a:solidFill>
                <a:srgbClr val="2D3956"/>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28A06721-BD71-A755-439C-65752EBD38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10900" y="1230574"/>
            <a:ext cx="2829400" cy="3794078"/>
          </a:xfrm>
          <a:prstGeom prst="rect">
            <a:avLst/>
          </a:prstGeom>
        </p:spPr>
      </p:pic>
      <p:sp>
        <p:nvSpPr>
          <p:cNvPr id="13" name="Rectangle 12">
            <a:extLst>
              <a:ext uri="{FF2B5EF4-FFF2-40B4-BE49-F238E27FC236}">
                <a16:creationId xmlns:a16="http://schemas.microsoft.com/office/drawing/2014/main" id="{E90E4885-5999-6E05-0F32-6EF05061363E}"/>
              </a:ext>
            </a:extLst>
          </p:cNvPr>
          <p:cNvSpPr/>
          <p:nvPr/>
        </p:nvSpPr>
        <p:spPr>
          <a:xfrm>
            <a:off x="3823507" y="10427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3900751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B2577F-A966-7896-2720-B8B0F7BEA21B}"/>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31EDCDC2-245F-424A-BA62-CB1BFBBDEE3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853828" y="194695"/>
            <a:ext cx="3509515" cy="1656492"/>
          </a:xfrm>
          <a:prstGeom prst="rect">
            <a:avLst/>
          </a:prstGeom>
        </p:spPr>
      </p:pic>
      <p:sp>
        <p:nvSpPr>
          <p:cNvPr id="4" name="TextBox 3">
            <a:extLst>
              <a:ext uri="{FF2B5EF4-FFF2-40B4-BE49-F238E27FC236}">
                <a16:creationId xmlns:a16="http://schemas.microsoft.com/office/drawing/2014/main" id="{3A25F657-A64F-9631-BD90-AA43E1870B5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AC3E674-83CB-CE94-9BA0-94D700012961}"/>
              </a:ext>
            </a:extLst>
          </p:cNvPr>
          <p:cNvSpPr txBox="1"/>
          <p:nvPr/>
        </p:nvSpPr>
        <p:spPr>
          <a:xfrm>
            <a:off x="4223281" y="1502979"/>
            <a:ext cx="6896664" cy="4093428"/>
          </a:xfrm>
          <a:prstGeom prst="rect">
            <a:avLst/>
          </a:prstGeom>
          <a:noFill/>
        </p:spPr>
        <p:txBody>
          <a:bodyPr wrap="square" rtlCol="0">
            <a:spAutoFit/>
          </a:bodyPr>
          <a:lstStyle/>
          <a:p>
            <a:pPr marL="457200" indent="-457200" algn="justLow" rtl="1">
              <a:buAutoNum type="arabic1Minus"/>
            </a:pPr>
            <a:r>
              <a:rPr lang="ar-EG" sz="2000" b="1" dirty="0">
                <a:solidFill>
                  <a:srgbClr val="FF0000"/>
                </a:solidFill>
                <a:latin typeface="Times New Roman" panose="02020603050405020304" pitchFamily="18" charset="0"/>
                <a:cs typeface="Times New Roman" panose="02020603050405020304" pitchFamily="18" charset="0"/>
              </a:rPr>
              <a:t>ثالثا: بالنسبة للغير:</a:t>
            </a:r>
          </a:p>
          <a:p>
            <a:pPr algn="justLow" rtl="1"/>
            <a:r>
              <a:rPr lang="ar-EG" sz="2000" b="1" dirty="0">
                <a:solidFill>
                  <a:srgbClr val="2D3956"/>
                </a:solidFill>
                <a:latin typeface="Times New Roman" panose="02020603050405020304" pitchFamily="18" charset="0"/>
                <a:cs typeface="Times New Roman" panose="02020603050405020304" pitchFamily="18" charset="0"/>
              </a:rPr>
              <a:t>يترتب على تعامل الشركة مع الغير، علاقة مديونية قد تكون الشركة دائنة أو مدينة، وعليه يحكم هذه العلاقة ما يلي:</a:t>
            </a:r>
          </a:p>
          <a:p>
            <a:pPr algn="justLow" rtl="1"/>
            <a:r>
              <a:rPr lang="ar-EG" sz="2000" b="1" dirty="0">
                <a:solidFill>
                  <a:srgbClr val="2D3956"/>
                </a:solidFill>
                <a:latin typeface="Times New Roman" panose="02020603050405020304" pitchFamily="18" charset="0"/>
                <a:cs typeface="Times New Roman" panose="02020603050405020304" pitchFamily="18" charset="0"/>
              </a:rPr>
              <a:t>1- للغير حق الاختيار- حسبما تمليـه عليـه مـصلحته- بين التمسك بصحة  الشركة ووجودها في الماضي، وبين التمسك ببطلانها بأثر رجعي، باعتبار ان الشركة بالنسبة إليه واقعة مادية.</a:t>
            </a:r>
          </a:p>
          <a:p>
            <a:pPr algn="justLow" rtl="1"/>
            <a:r>
              <a:rPr lang="ar-EG" sz="2000" b="1" dirty="0">
                <a:solidFill>
                  <a:srgbClr val="2D3956"/>
                </a:solidFill>
                <a:latin typeface="Times New Roman" panose="02020603050405020304" pitchFamily="18" charset="0"/>
                <a:cs typeface="Times New Roman" panose="02020603050405020304" pitchFamily="18" charset="0"/>
              </a:rPr>
              <a:t>2- لا يجوز للغير تجزلة حق الاختيار، فيجمع بين وجود الشركة وبطلانها يآن واحد، كي يستفيد من نتائج كل منهما.كما هو الحال في تمسك دائنالشركة بوجودها في علاقتها معه بهدف الاحتفاظ بمزية اكتسبها منها، ثميعود ويطالب ببطلان الشركة بقصد استبعاد أحد التصرفات التي قد تكونغير صالحه او استبعاد دائنا آخر للشركة. </a:t>
            </a:r>
          </a:p>
          <a:p>
            <a:pPr algn="justLow" rtl="1"/>
            <a:r>
              <a:rPr lang="ar-EG" sz="2000" b="1" dirty="0">
                <a:solidFill>
                  <a:srgbClr val="2D3956"/>
                </a:solidFill>
                <a:latin typeface="Times New Roman" panose="02020603050405020304" pitchFamily="18" charset="0"/>
                <a:cs typeface="Times New Roman" panose="02020603050405020304" pitchFamily="18" charset="0"/>
              </a:rPr>
              <a:t>3- إذا تعارضت مصالح الأغيار، فتمسك البعض بالبطلان، وتمسك البعض الآخربالوجود الفعلي للشركة، فلا مناص مـن تـرجيح مصلحة مـن يتمسكبالبطلان باعتباره هو الأصل.</a:t>
            </a:r>
          </a:p>
        </p:txBody>
      </p:sp>
      <p:pic>
        <p:nvPicPr>
          <p:cNvPr id="6" name="Picture 5">
            <a:extLst>
              <a:ext uri="{FF2B5EF4-FFF2-40B4-BE49-F238E27FC236}">
                <a16:creationId xmlns:a16="http://schemas.microsoft.com/office/drawing/2014/main" id="{DAC9BEFA-23A3-2F30-E8C4-5AC3151688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078" y="1502979"/>
            <a:ext cx="2492202" cy="3794078"/>
          </a:xfrm>
          <a:prstGeom prst="rect">
            <a:avLst/>
          </a:prstGeom>
        </p:spPr>
      </p:pic>
      <p:sp>
        <p:nvSpPr>
          <p:cNvPr id="7" name="Rectangle 6">
            <a:extLst>
              <a:ext uri="{FF2B5EF4-FFF2-40B4-BE49-F238E27FC236}">
                <a16:creationId xmlns:a16="http://schemas.microsoft.com/office/drawing/2014/main" id="{2F4622E9-979D-EC61-3162-112B853AE4F3}"/>
              </a:ext>
            </a:extLst>
          </p:cNvPr>
          <p:cNvSpPr/>
          <p:nvPr/>
        </p:nvSpPr>
        <p:spPr>
          <a:xfrm>
            <a:off x="3315912" y="72971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7180813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790E6E5-E601-1939-76D7-F58D571B89FF}"/>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34D2807-8C40-C2AF-BB2C-CCD777AC9BF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853828" y="194695"/>
            <a:ext cx="3509515" cy="1656492"/>
          </a:xfrm>
          <a:prstGeom prst="rect">
            <a:avLst/>
          </a:prstGeom>
        </p:spPr>
      </p:pic>
      <p:sp>
        <p:nvSpPr>
          <p:cNvPr id="4" name="TextBox 3">
            <a:extLst>
              <a:ext uri="{FF2B5EF4-FFF2-40B4-BE49-F238E27FC236}">
                <a16:creationId xmlns:a16="http://schemas.microsoft.com/office/drawing/2014/main" id="{169DC5BD-98ED-7EE5-4D91-45A6AA2C289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A66466C3-5819-6744-78FA-1E5AE8DAD44F}"/>
              </a:ext>
            </a:extLst>
          </p:cNvPr>
          <p:cNvSpPr txBox="1"/>
          <p:nvPr/>
        </p:nvSpPr>
        <p:spPr>
          <a:xfrm>
            <a:off x="4223281" y="1502979"/>
            <a:ext cx="6896664" cy="3477875"/>
          </a:xfrm>
          <a:prstGeom prst="rect">
            <a:avLst/>
          </a:prstGeom>
          <a:noFill/>
        </p:spPr>
        <p:txBody>
          <a:bodyPr wrap="square" rtlCol="0">
            <a:spAutoFit/>
          </a:bodyPr>
          <a:lstStyle/>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46D48CF5-8796-FBA9-C6B4-F4F4ED5DD5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078" y="1502979"/>
            <a:ext cx="2492202" cy="3794078"/>
          </a:xfrm>
          <a:prstGeom prst="rect">
            <a:avLst/>
          </a:prstGeom>
        </p:spPr>
      </p:pic>
      <p:sp>
        <p:nvSpPr>
          <p:cNvPr id="7" name="Rectangle 6">
            <a:extLst>
              <a:ext uri="{FF2B5EF4-FFF2-40B4-BE49-F238E27FC236}">
                <a16:creationId xmlns:a16="http://schemas.microsoft.com/office/drawing/2014/main" id="{7444D79B-15F2-2C77-F9E1-1E0609D69903}"/>
              </a:ext>
            </a:extLst>
          </p:cNvPr>
          <p:cNvSpPr/>
          <p:nvPr/>
        </p:nvSpPr>
        <p:spPr>
          <a:xfrm>
            <a:off x="3315912" y="72971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graphicFrame>
        <p:nvGraphicFramePr>
          <p:cNvPr id="8" name="Diagram 7">
            <a:extLst>
              <a:ext uri="{FF2B5EF4-FFF2-40B4-BE49-F238E27FC236}">
                <a16:creationId xmlns:a16="http://schemas.microsoft.com/office/drawing/2014/main" id="{44843B78-B028-6302-D64E-4515EC009C5D}"/>
              </a:ext>
            </a:extLst>
          </p:cNvPr>
          <p:cNvGraphicFramePr/>
          <p:nvPr>
            <p:extLst>
              <p:ext uri="{D42A27DB-BD31-4B8C-83A1-F6EECF244321}">
                <p14:modId xmlns:p14="http://schemas.microsoft.com/office/powerpoint/2010/main" val="2498786104"/>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425859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7D629F8-02DA-10DE-6A87-2E2836CECEBD}"/>
              </a:ext>
            </a:extLst>
          </p:cNvPr>
          <p:cNvSpPr/>
          <p:nvPr/>
        </p:nvSpPr>
        <p:spPr>
          <a:xfrm>
            <a:off x="906243" y="38120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4F04D197-28D5-4F2F-4774-9B13858CDEE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C2838718-48A7-2F3E-C68C-3F139FF634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EA40518A-0971-E114-0531-101EC7EFBF2A}"/>
              </a:ext>
            </a:extLst>
          </p:cNvPr>
          <p:cNvSpPr txBox="1"/>
          <p:nvPr/>
        </p:nvSpPr>
        <p:spPr>
          <a:xfrm>
            <a:off x="4787900" y="1812280"/>
            <a:ext cx="6170590" cy="5632311"/>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أولاً : شركة التضامن :</a:t>
            </a:r>
          </a:p>
          <a:p>
            <a:pPr algn="justLow" rtl="1"/>
            <a:r>
              <a:rPr lang="ar-EG" sz="2000" b="1" dirty="0">
                <a:solidFill>
                  <a:srgbClr val="FF0000"/>
                </a:solidFill>
                <a:latin typeface="Times New Roman" panose="02020603050405020304" pitchFamily="18" charset="0"/>
                <a:cs typeface="Times New Roman" panose="02020603050405020304" pitchFamily="18" charset="0"/>
              </a:rPr>
              <a:t>1- تعريف شركة التضامن</a:t>
            </a:r>
            <a:r>
              <a:rPr lang="ar-EG" sz="2000" b="1" dirty="0">
                <a:solidFill>
                  <a:srgbClr val="2D3956"/>
                </a:solidFill>
                <a:latin typeface="Times New Roman" panose="02020603050405020304" pitchFamily="18" charset="0"/>
                <a:cs typeface="Times New Roman" panose="02020603050405020304" pitchFamily="18" charset="0"/>
              </a:rPr>
              <a:t>:</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شركة التضامن: هي شركة يؤسسها شخصان أو أكثر من ذوي الصفة الطبيعية أو الاعتبارية يكونون فيها مسؤولين شخصيًّا في جميع أموالهم وبالتضامن عن ديون الشركة والتزاماتها، ويكتسب الشريك فيها صفة التاجر.</a:t>
            </a:r>
          </a:p>
          <a:p>
            <a:pPr algn="justLow" rtl="1"/>
            <a:r>
              <a:rPr lang="ar-EG" sz="2000" b="1" dirty="0">
                <a:solidFill>
                  <a:srgbClr val="FF0000"/>
                </a:solidFill>
                <a:latin typeface="Times New Roman" panose="02020603050405020304" pitchFamily="18" charset="0"/>
                <a:cs typeface="Times New Roman" panose="02020603050405020304" pitchFamily="18" charset="0"/>
              </a:rPr>
              <a:t>2- حالات الانقضاء:</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۱- لا تنقضي شركة التضامن بوفاة أي من الشركاء، ولا بالحجر عليه، ولا بافتتاح أي من إجراءات التصفية تجاهه وفقًا لنظام الإفلاس، ولا بإخراجه، ولا بانسحابه، ما لم ينص عقد تأسيس الشركة على ذلك. وفي هذه الحالة تستمر الشركة بين باقي الشركاء، ولا يكون لهذا الشريك أو ورثته إلا نصيبه في أموال الشركة، ويقدر هذا النصيب وفقًا للمادة (التاسعة والأربعين) من النظام</a:t>
            </a:r>
            <a:r>
              <a:rPr lang="ar-EG" sz="2000" b="0" i="0" dirty="0">
                <a:solidFill>
                  <a:srgbClr val="666666"/>
                </a:solidFill>
                <a:effectLst/>
                <a:latin typeface="DroidArabicKufi"/>
              </a:rPr>
              <a:t>.</a:t>
            </a:r>
            <a:br>
              <a:rPr lang="ar-EG" sz="2000" dirty="0"/>
            </a:br>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8F04A85D-CEB1-8144-B1A6-49723F45BC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8500" y="1078174"/>
            <a:ext cx="2829400" cy="3794078"/>
          </a:xfrm>
          <a:prstGeom prst="rect">
            <a:avLst/>
          </a:prstGeom>
        </p:spPr>
      </p:pic>
      <p:sp>
        <p:nvSpPr>
          <p:cNvPr id="7" name="Rectangle 6">
            <a:extLst>
              <a:ext uri="{FF2B5EF4-FFF2-40B4-BE49-F238E27FC236}">
                <a16:creationId xmlns:a16="http://schemas.microsoft.com/office/drawing/2014/main" id="{0A5FF8F4-B69F-B643-58F4-62EEF785F6BC}"/>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5359038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F66C03C2-A2C2-4536-FCBE-C1C2D00E9EA0}"/>
              </a:ext>
            </a:extLst>
          </p:cNvPr>
          <p:cNvSpPr/>
          <p:nvPr/>
        </p:nvSpPr>
        <p:spPr>
          <a:xfrm>
            <a:off x="678534" y="120778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22FC4080-DB89-5115-BCA5-875CF7CE2E13}"/>
              </a:ext>
            </a:extLst>
          </p:cNvPr>
          <p:cNvSpPr/>
          <p:nvPr/>
        </p:nvSpPr>
        <p:spPr>
          <a:xfrm>
            <a:off x="972399" y="1138286"/>
            <a:ext cx="9554413" cy="4694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E5BC0A0-22E5-8FA6-90BF-8B69F082876F}"/>
              </a:ext>
            </a:extLst>
          </p:cNvPr>
          <p:cNvSpPr txBox="1"/>
          <p:nvPr/>
        </p:nvSpPr>
        <p:spPr>
          <a:xfrm>
            <a:off x="3523151" y="1138286"/>
            <a:ext cx="7003661" cy="4708981"/>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۲- يجوز النص في عقد تأسيس الشركة على أنه في حال وفاة أي من الشركاء تستمر الشركة مع من يرغب من ورثة المتوفى، ولو كانوا قُصرًا أو ممنوعين نظامًا من ممارسة الأعمال التجارية، ولا يُسأل ورثة الشريك القصر أو الممنوعون نظامًا من ممارسة الأعمال التجارية عن ديون الشركة في حال استمرارها إلا في حدود نصيب كل واحد منهم في حصة مورثه في رأس مال الشركة. ويجب في هذه الحالة تحويل الشركة خلال مدة لا تتجاوز (سنة) من تاريخ وفاة مورثهم إلى شركة توصية بسيطة يصبح فيها القاصر أو الممنوع نظامًا من ممارسة الأعمال التجارية شريكًا موصيًا؛ وإلا أصبحت الشركة منقضية بقوة النظام بمضي تلك المدة، ما لم يبلغ القاصر -خلال هذه المدة- سن الرشد أو ينتفِ سبب المنع من ممارسة الأعمال التجارية ويرغب ذلك القاصر أو الممنوع من ممارسة الأعمال التجارية في أن يكون شريكًا متضامنًا.</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۳- إذا لم يتبقَّ في الشركة عند وفاة أي من الشركاء، أو الحجر عليه، أو افتتاح أي من إجراءات التصفية تجاهه وفقًا لنظام الإفلاس، أو انسحابه، أو إخراجه، غير شريك واحد، فيمنح هذا الشريك مهلة (تسعين) يومًا لتصحيح وضع الشركة سواء بإدخال شريك آخر أو تحويلها إلى شكل آخر من أشكال الشركات الواردة في النظام، وإلا أصبحت الشركة منقضية بقوة النظام بمضي تلك المهلة.</a:t>
            </a:r>
          </a:p>
        </p:txBody>
      </p:sp>
      <p:pic>
        <p:nvPicPr>
          <p:cNvPr id="5" name="Picture 4">
            <a:extLst>
              <a:ext uri="{FF2B5EF4-FFF2-40B4-BE49-F238E27FC236}">
                <a16:creationId xmlns:a16="http://schemas.microsoft.com/office/drawing/2014/main" id="{0C2F1506-43AC-964E-59B8-0DA24AAA5C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62F1C654-6FBB-98B0-6517-AFC9B4EABE9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CEAA7AE7-4062-C219-04B7-8D569FAE385E}"/>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D163E1EF-B39B-E2A7-7F88-427BB1738D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2399" y="1824004"/>
            <a:ext cx="2550752" cy="3582777"/>
          </a:xfrm>
          <a:prstGeom prst="rect">
            <a:avLst/>
          </a:prstGeom>
        </p:spPr>
      </p:pic>
      <p:sp>
        <p:nvSpPr>
          <p:cNvPr id="9" name="Rectangle 8">
            <a:extLst>
              <a:ext uri="{FF2B5EF4-FFF2-40B4-BE49-F238E27FC236}">
                <a16:creationId xmlns:a16="http://schemas.microsoft.com/office/drawing/2014/main" id="{E75F8946-CBDF-850B-5DE8-9748C173461C}"/>
              </a:ext>
            </a:extLst>
          </p:cNvPr>
          <p:cNvSpPr/>
          <p:nvPr/>
        </p:nvSpPr>
        <p:spPr>
          <a:xfrm>
            <a:off x="2033870" y="78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9251641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B87DF14B-170F-3585-A2FC-365643133AEE}"/>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C6EDFA25-9B2D-3F21-2186-837C4BA346FB}"/>
              </a:ext>
            </a:extLst>
          </p:cNvPr>
          <p:cNvSpPr/>
          <p:nvPr/>
        </p:nvSpPr>
        <p:spPr>
          <a:xfrm>
            <a:off x="1181062" y="1255836"/>
            <a:ext cx="9345750" cy="4576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D4CE7C5-89CB-E467-6E44-E4D13001DC97}"/>
              </a:ext>
            </a:extLst>
          </p:cNvPr>
          <p:cNvSpPr txBox="1"/>
          <p:nvPr/>
        </p:nvSpPr>
        <p:spPr>
          <a:xfrm>
            <a:off x="3933735" y="1345325"/>
            <a:ext cx="6439976" cy="3785652"/>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ثانياً : شركة التوصية البسيطة:</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FF0000"/>
                </a:solidFill>
                <a:latin typeface="Times New Roman" panose="02020603050405020304" pitchFamily="18" charset="0"/>
                <a:cs typeface="Times New Roman" panose="02020603050405020304" pitchFamily="18" charset="0"/>
              </a:rPr>
              <a:t>۱- تعريف شركة التوصية البسيطة: </a:t>
            </a:r>
          </a:p>
          <a:p>
            <a:pPr algn="justLow" rtl="1"/>
            <a:r>
              <a:rPr lang="ar-EG" sz="2000" b="1" dirty="0">
                <a:solidFill>
                  <a:srgbClr val="2D3956"/>
                </a:solidFill>
                <a:latin typeface="Times New Roman" panose="02020603050405020304" pitchFamily="18" charset="0"/>
                <a:cs typeface="Times New Roman" panose="02020603050405020304" pitchFamily="18" charset="0"/>
              </a:rPr>
              <a:t>هي شركة تتكون من فريقين من الشركاء، فريق يضم على الأقل شريكًا من ذوي الصفة الطبيعية أو الاعتبارية يكون مسؤولًا شخصيًّا في جميع أمواله وبالتضامن عن ديون الشركة والتزاماتها، وفريق آخر يضم على الأقل شريكًا من ذوي الصفة الطبيعية أو الاعتبارية موصيًا لا يكون مسؤولًا عن ديون الشركة والتزاماتها إلا في حدود حصته في رأس مال الشركة. </a:t>
            </a:r>
          </a:p>
          <a:p>
            <a:pPr algn="justLow" rtl="1"/>
            <a:r>
              <a:rPr lang="ar-EG" sz="2000" b="1" dirty="0">
                <a:solidFill>
                  <a:srgbClr val="2D3956"/>
                </a:solidFill>
                <a:latin typeface="Times New Roman" panose="02020603050405020304" pitchFamily="18" charset="0"/>
                <a:cs typeface="Times New Roman" panose="02020603050405020304" pitchFamily="18" charset="0"/>
              </a:rPr>
              <a:t>1- ولا يكتسب الشريك الموصي صفة التاجر.</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۲- يخضع الشركاء المتضامنون في شركة التوصية البسيطة للأحكام المطبقة على الشركاء في شركة التضامن.</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۳- تطبق على شركة التوصية البسيطة أحكام شركة التضامن فيما لم يرد به نص خاص في هذا الباب.</a:t>
            </a:r>
          </a:p>
        </p:txBody>
      </p:sp>
      <p:pic>
        <p:nvPicPr>
          <p:cNvPr id="5" name="Picture 4">
            <a:extLst>
              <a:ext uri="{FF2B5EF4-FFF2-40B4-BE49-F238E27FC236}">
                <a16:creationId xmlns:a16="http://schemas.microsoft.com/office/drawing/2014/main" id="{55D4DE6D-DE30-C7FE-ACF5-AF73130C11F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55C44E3A-4985-4D8E-E157-8EB6EBA98E77}"/>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9CB8EB37-A447-1550-6C94-29C18DB421C2}"/>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C7B1AA47-A711-8DD1-0532-95CA41B038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9" name="Rectangle 8">
            <a:extLst>
              <a:ext uri="{FF2B5EF4-FFF2-40B4-BE49-F238E27FC236}">
                <a16:creationId xmlns:a16="http://schemas.microsoft.com/office/drawing/2014/main" id="{9C4516FD-8D2F-715A-44DE-AC3B5E2EE2FB}"/>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6994551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9E90BCC8-FF56-A69E-5E3F-CB9E8DAF96D4}"/>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A6837828-3062-5FBD-B167-5826D8F8292A}"/>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B9D60A0-D211-913C-A44C-2DA6774CF407}"/>
              </a:ext>
            </a:extLst>
          </p:cNvPr>
          <p:cNvSpPr txBox="1"/>
          <p:nvPr/>
        </p:nvSpPr>
        <p:spPr>
          <a:xfrm>
            <a:off x="4067502" y="1545191"/>
            <a:ext cx="6363760" cy="5016758"/>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2</a:t>
            </a:r>
            <a:r>
              <a:rPr lang="ar-EG" sz="2000" b="1" dirty="0">
                <a:solidFill>
                  <a:srgbClr val="FF0000"/>
                </a:solidFill>
                <a:latin typeface="Times New Roman" panose="02020603050405020304" pitchFamily="18" charset="0"/>
                <a:cs typeface="Times New Roman" panose="02020603050405020304" pitchFamily="18" charset="0"/>
              </a:rPr>
              <a:t>- حالات الانقضاء في شركات التضامن :</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لا تنقضي شركة التوصية البسيطة بوفاة أي من الشركاء الموصين، ولا بالحجر عليه، ولا بإعساره، ولا بافتتاح أي من إجراءات التصفية تجاهه وفقًا لنظام الإفلاس، ولا بانسحابه، ما لم ينص عقد تأسيس الشركة على ذلك.</a:t>
            </a:r>
          </a:p>
          <a:p>
            <a:pPr algn="justLow" rtl="1"/>
            <a:r>
              <a:rPr lang="ar-EG" sz="2000" b="1" dirty="0">
                <a:solidFill>
                  <a:srgbClr val="FF0000"/>
                </a:solidFill>
                <a:latin typeface="DroidArabicKufi"/>
                <a:cs typeface="Times New Roman" panose="02020603050405020304" pitchFamily="18" charset="0"/>
              </a:rPr>
              <a:t>ثالثا: شركة المساهمة :</a:t>
            </a:r>
            <a:endParaRPr lang="ar-EG" sz="2000" b="0" i="0" dirty="0">
              <a:solidFill>
                <a:srgbClr val="FF0000"/>
              </a:solidFill>
              <a:effectLst/>
              <a:latin typeface="DroidArabicKufi"/>
            </a:endParaRPr>
          </a:p>
          <a:p>
            <a:pPr algn="justLow" rtl="1"/>
            <a:r>
              <a:rPr lang="ar-EG" sz="2000" b="1" i="0" dirty="0">
                <a:solidFill>
                  <a:srgbClr val="FF0000"/>
                </a:solidFill>
                <a:effectLst/>
                <a:latin typeface="DroidArabicKufi"/>
              </a:rPr>
              <a:t>1- تعريف شركة المساهمة:</a:t>
            </a:r>
            <a:br>
              <a:rPr lang="ar-EG" sz="2000" dirty="0"/>
            </a:br>
            <a:r>
              <a:rPr lang="ar-EG" sz="2000" b="1" dirty="0">
                <a:solidFill>
                  <a:srgbClr val="2D3956"/>
                </a:solidFill>
                <a:latin typeface="Times New Roman" panose="02020603050405020304" pitchFamily="18" charset="0"/>
                <a:cs typeface="Times New Roman" panose="02020603050405020304" pitchFamily="18" charset="0"/>
              </a:rPr>
              <a:t>هي شركة يؤسسها شخص واحد أو أكثر، من ذوي الصفة الطبيعية أو الاعتبارية، ويكون رأس مالها مقسمًا إلى أسهم قابلة للتداول، وتكون الشركة وحدها مسؤولة عن الديون والالتزامات المترتبة عليها أو الناشئة عن نشاطها، وتقتصر مسؤولية المساهم على أداء قيمة الأسهم التي اكتتب فيها.</a:t>
            </a:r>
          </a:p>
          <a:p>
            <a:pPr algn="justLow" rtl="1"/>
            <a:r>
              <a:rPr lang="ar-EG" sz="2000" b="1" dirty="0">
                <a:solidFill>
                  <a:srgbClr val="FF0000"/>
                </a:solidFill>
                <a:latin typeface="Times New Roman" panose="02020603050405020304" pitchFamily="18" charset="0"/>
                <a:cs typeface="Times New Roman" panose="02020603050405020304" pitchFamily="18" charset="0"/>
              </a:rPr>
              <a:t>2- رأس مال الشركة:</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يجب ألا يقلّ رأس مال شركة المساهمة المصدر عن (خمسمائة ألف) ريال، ويجب ألا يقلّ المدفوع منه عند التأسيس عن (الربع).</a:t>
            </a:r>
          </a:p>
          <a:p>
            <a:pPr algn="justLow" rtl="1"/>
            <a:endParaRPr lang="ar-EG" sz="2000" b="1" dirty="0">
              <a:solidFill>
                <a:srgbClr val="666666"/>
              </a:solidFill>
              <a:latin typeface="DroidArabicKufi"/>
              <a:cs typeface="Times New Roman" panose="02020603050405020304" pitchFamily="18" charset="0"/>
            </a:endParaRPr>
          </a:p>
          <a:p>
            <a:pPr algn="justLow" rtl="1"/>
            <a:endParaRPr lang="ar-EG" sz="2000" b="1" dirty="0">
              <a:solidFill>
                <a:srgbClr val="666666"/>
              </a:solidFill>
              <a:latin typeface="DroidArabicKufi"/>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E48D720E-F640-EA8B-5851-1C8425020AB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9631E84-7598-00E2-BE58-5DCE4D530EDB}"/>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9572AEF1-4DEC-B2F3-3848-128EC36E5AF3}"/>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69C47958-32A2-737F-0B46-43DB75FAEF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9" name="Rectangle 8">
            <a:extLst>
              <a:ext uri="{FF2B5EF4-FFF2-40B4-BE49-F238E27FC236}">
                <a16:creationId xmlns:a16="http://schemas.microsoft.com/office/drawing/2014/main" id="{1FD46232-4CB0-241B-ACA2-43414ED75A18}"/>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0576677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DFFFFA5E-4BE8-461F-723F-A74CF6DCA856}"/>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D162583A-D613-D8BF-15EC-81385D01FE8D}"/>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13D38E45-4181-CFC9-14BD-1091E39DF2F4}"/>
              </a:ext>
            </a:extLst>
          </p:cNvPr>
          <p:cNvSpPr txBox="1"/>
          <p:nvPr/>
        </p:nvSpPr>
        <p:spPr>
          <a:xfrm>
            <a:off x="3592637" y="1545191"/>
            <a:ext cx="6876538" cy="4401205"/>
          </a:xfrm>
          <a:prstGeom prst="rect">
            <a:avLst/>
          </a:prstGeom>
          <a:noFill/>
        </p:spPr>
        <p:txBody>
          <a:bodyPr wrap="square" rtlCol="0">
            <a:spAutoFit/>
          </a:bodyPr>
          <a:lstStyle/>
          <a:p>
            <a:pPr algn="r"/>
            <a:r>
              <a:rPr lang="ar-EG" sz="2000" b="1" dirty="0">
                <a:solidFill>
                  <a:srgbClr val="FF0000"/>
                </a:solidFill>
                <a:latin typeface="Times New Roman" panose="02020603050405020304" pitchFamily="18" charset="0"/>
                <a:cs typeface="Times New Roman" panose="02020603050405020304" pitchFamily="18" charset="0"/>
              </a:rPr>
              <a:t>رابعاً : شركة المساهمة المبسطة:</a:t>
            </a:r>
          </a:p>
          <a:p>
            <a:pPr algn="r"/>
            <a:r>
              <a:rPr lang="ar-EG" sz="2000" b="1" dirty="0">
                <a:solidFill>
                  <a:schemeClr val="accent6">
                    <a:lumMod val="75000"/>
                  </a:schemeClr>
                </a:solidFill>
                <a:latin typeface="Times New Roman" panose="02020603050405020304" pitchFamily="18" charset="0"/>
                <a:cs typeface="Times New Roman" panose="02020603050405020304" pitchFamily="18" charset="0"/>
              </a:rPr>
              <a:t>1- مفهوم شركة المساهمة المبسطة :</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۱- تسري على شركة المساهمة المبسطة فيما لم يرد به نص خاص في هذا الباب، وبما يتفق مع طبيعتها، أحكام شركة المساهمة عدا بعض المواد التي استثناها المشرع . </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۲- للمساهمين في شركة المساهمة المبسطة تنظيم هيكلة الشركة وطريقة عملها، وذلك في نظام الشركة الأساس.</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۳- يحل المساهمون محل الجمعية العامة العادية وغير العادية لشركة المساهمة، وذلك في نطاق الأحكام التي تسري على شركة المساهمة المبسطة. وللمساهمين تحديد من يتولى تلك الاختصاصات في نظام الشركة الأساس وذلك فيما لم يرد به نص خاص في هذا الباب.</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٤- يمارس رئيس شركة المساهمة المبسطة أو مديرها أو مجلس إدارتها، بحسب الأحوال، جميع الاختصاصات المقررة لرئيس وأعضاء مجلس إدارة شركة المساهمة ويحلون محلهم، وذلك فيما لم يرد به نص خاص في هذا الباب.</a:t>
            </a:r>
          </a:p>
        </p:txBody>
      </p:sp>
      <p:pic>
        <p:nvPicPr>
          <p:cNvPr id="5" name="Picture 4">
            <a:extLst>
              <a:ext uri="{FF2B5EF4-FFF2-40B4-BE49-F238E27FC236}">
                <a16:creationId xmlns:a16="http://schemas.microsoft.com/office/drawing/2014/main" id="{0210C404-93B6-C4E3-17CF-4CD0403060F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8AE77C9-6E8B-2873-224F-46B3882D1E54}"/>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78347878-B8E0-C934-516F-7E058E8F5325}"/>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D17C4D7C-2EE7-65AB-23BC-92335377D0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1010" y="1775833"/>
            <a:ext cx="2724150" cy="3826331"/>
          </a:xfrm>
          <a:prstGeom prst="rect">
            <a:avLst/>
          </a:prstGeom>
        </p:spPr>
      </p:pic>
      <p:sp>
        <p:nvSpPr>
          <p:cNvPr id="9" name="Rectangle 8">
            <a:extLst>
              <a:ext uri="{FF2B5EF4-FFF2-40B4-BE49-F238E27FC236}">
                <a16:creationId xmlns:a16="http://schemas.microsoft.com/office/drawing/2014/main" id="{5758565C-861E-738B-9632-8EC2ECFB9A70}"/>
              </a:ext>
            </a:extLst>
          </p:cNvPr>
          <p:cNvSpPr/>
          <p:nvPr/>
        </p:nvSpPr>
        <p:spPr>
          <a:xfrm>
            <a:off x="2255792"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414287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F8CCBC08-940F-DE89-1F3F-5C29A499D140}"/>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5B301B-0523-433D-9CE4-725A91E62BBC}"/>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80684F3-7F7C-4350-4995-597E2FA68FD8}"/>
              </a:ext>
            </a:extLst>
          </p:cNvPr>
          <p:cNvSpPr txBox="1"/>
          <p:nvPr/>
        </p:nvSpPr>
        <p:spPr>
          <a:xfrm>
            <a:off x="3933735" y="1686195"/>
            <a:ext cx="6282390" cy="4093428"/>
          </a:xfrm>
          <a:prstGeom prst="rect">
            <a:avLst/>
          </a:prstGeom>
          <a:noFill/>
        </p:spPr>
        <p:txBody>
          <a:bodyPr wrap="square" rtlCol="0">
            <a:spAutoFit/>
          </a:bodyPr>
          <a:lstStyle/>
          <a:p>
            <a:pPr algn="r" rtl="1" fontAlgn="base"/>
            <a:r>
              <a:rPr lang="ar-EG" sz="2000" b="1" dirty="0">
                <a:solidFill>
                  <a:schemeClr val="accent6">
                    <a:lumMod val="75000"/>
                  </a:schemeClr>
                </a:solidFill>
                <a:latin typeface="Times New Roman" panose="02020603050405020304" pitchFamily="18" charset="0"/>
                <a:cs typeface="Times New Roman" panose="02020603050405020304" pitchFamily="18" charset="0"/>
              </a:rPr>
              <a:t>2- رأس مال شركة المساهمة المبسطة:</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۱- يحدد في نظام الشركة الأساس مقدار رأس مالها المصدر وقيمة المدفوع منه، ويجوز أن يُنص فيه على أن يكون لها رأس مال مصرح به.</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۲- لا يسري متطلب الحد الأدنى لرأس المال المقرر لشركة المساهمة على شركة المساهمة المبسطة.</a:t>
            </a:r>
          </a:p>
          <a:p>
            <a:pPr algn="r" rtl="1" fontAlgn="base"/>
            <a:r>
              <a:rPr lang="ar-EG" sz="2000" b="1" dirty="0">
                <a:solidFill>
                  <a:srgbClr val="FF0000"/>
                </a:solidFill>
                <a:latin typeface="Times New Roman" panose="02020603050405020304" pitchFamily="18" charset="0"/>
                <a:cs typeface="Times New Roman" panose="02020603050405020304" pitchFamily="18" charset="0"/>
              </a:rPr>
              <a:t>رابعاً : الشركة ذات المسؤولية المحدودة :</a:t>
            </a:r>
          </a:p>
          <a:p>
            <a:pPr algn="justLow" rtl="1" fontAlgn="base"/>
            <a:r>
              <a:rPr lang="ar-EG" sz="2000" b="1" dirty="0">
                <a:solidFill>
                  <a:srgbClr val="FF0000"/>
                </a:solidFill>
                <a:latin typeface="Times New Roman" panose="02020603050405020304" pitchFamily="18" charset="0"/>
                <a:cs typeface="Times New Roman" panose="02020603050405020304" pitchFamily="18" charset="0"/>
              </a:rPr>
              <a:t>1- تعريف الشركة ذات المسؤولية المحدودة:</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هي شركة يؤسسها شخص واحد أو أكثر من ذوي الصفة الطبيعية أو الاعتبارية، وتعد ذمتها مستقلة عن الذمة المالية لكل شريك فيها أو المالك لها. وتكون الشركة وحدها مسؤولة عن الديون والالتزامات المترتبة عليها أو الناشئة عن نشاطها، ولا يكون المالك لها ولا الشريك فيها مسؤولًا عن هذه الديون والالتزامات إلا بقدر حصته في رأس المال.</a:t>
            </a:r>
            <a:br>
              <a:rPr lang="ar-EG" sz="2000" b="0" dirty="0">
                <a:solidFill>
                  <a:srgbClr val="666666"/>
                </a:solidFill>
                <a:effectLst/>
                <a:latin typeface="DroidArabicKufi"/>
              </a:rPr>
            </a:b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6D357D36-F722-525F-EFBC-8164CC960D3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46798E5B-0478-FA13-D516-0076451E810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51DBEDC3-4B75-93FE-B57C-6277DE53CE34}"/>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AE0F06EE-A988-9EC0-E2CB-9D2F99A7C1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9" name="Rectangle 8">
            <a:extLst>
              <a:ext uri="{FF2B5EF4-FFF2-40B4-BE49-F238E27FC236}">
                <a16:creationId xmlns:a16="http://schemas.microsoft.com/office/drawing/2014/main" id="{C8247DE0-BB6E-6AB1-D7B5-8220C8F6693C}"/>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06</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13594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corded Sound">
            <a:hlinkClick r:id="" action="ppaction://media"/>
            <a:extLst>
              <a:ext uri="{FF2B5EF4-FFF2-40B4-BE49-F238E27FC236}">
                <a16:creationId xmlns:a16="http://schemas.microsoft.com/office/drawing/2014/main" id="{9B14B453-5A67-CC1A-7BED-6CEAF49503B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204765" y="3358055"/>
            <a:ext cx="487363" cy="487363"/>
          </a:xfrm>
          <a:prstGeom prst="rect">
            <a:avLst/>
          </a:prstGeom>
        </p:spPr>
      </p:pic>
      <p:sp>
        <p:nvSpPr>
          <p:cNvPr id="2" name="Rectangle 1">
            <a:extLst>
              <a:ext uri="{FF2B5EF4-FFF2-40B4-BE49-F238E27FC236}">
                <a16:creationId xmlns:a16="http://schemas.microsoft.com/office/drawing/2014/main" id="{E956AA16-996B-FB37-7355-F20B00E35B65}"/>
              </a:ext>
            </a:extLst>
          </p:cNvPr>
          <p:cNvSpPr/>
          <p:nvPr/>
        </p:nvSpPr>
        <p:spPr>
          <a:xfrm>
            <a:off x="906243" y="38120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8EB4F797-BF25-796A-C9CC-F38C652A4DD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7CF373F0-97F9-A8C9-E409-F9C9FD7BB17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25F5C9C6-D784-3995-D646-7A9564C39072}"/>
              </a:ext>
            </a:extLst>
          </p:cNvPr>
          <p:cNvSpPr txBox="1"/>
          <p:nvPr/>
        </p:nvSpPr>
        <p:spPr>
          <a:xfrm>
            <a:off x="4787900" y="1863944"/>
            <a:ext cx="6170590" cy="4401205"/>
          </a:xfrm>
          <a:prstGeom prst="rect">
            <a:avLst/>
          </a:prstGeom>
          <a:noFill/>
        </p:spPr>
        <p:txBody>
          <a:bodyPr wrap="square" rtlCol="0">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2- الشركة ذات المسؤولية المحدودة من شخص واحد:</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۱- في حال تأسيس الشركة ذات المسؤولية المحدودة من شخص واحد، أو إذا آلت جميع حصصها إلى شخص واحد، يترتب ما يأتي:</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أ- أن تكون لهذا الشخص صلاحيات وسلطات المدير ومجلس مديري الشركة والجمعية العامة للشركاء المنصوص عليها في هذا الباب، وتصدر قراراته كتابة، وتدون في سجل خاص لدى الشركة.</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ب- يجوز لهذا الشخص تعيين مدير أو أكثر يكون هو الممثل للشركة أمام القضاء وهيئات التحكيم والغير، ومسؤولًا عن إدارتها أمام الشريك المالك لحصص الشركة.</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۲- يكون للشركة ذات المسؤولية المحدودة المملوكة من شخص واحد نظام أساس. وكل إشارة إلى عقد التأسيس في الأحكام التي تسري على الشركة ذات المسؤولية المحدودة تعني نظام الشركة الأساس.</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E40C2279-4FEB-A2D5-B508-E18273E046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58500" y="1078174"/>
            <a:ext cx="2829400" cy="3794078"/>
          </a:xfrm>
          <a:prstGeom prst="rect">
            <a:avLst/>
          </a:prstGeom>
        </p:spPr>
      </p:pic>
      <p:sp>
        <p:nvSpPr>
          <p:cNvPr id="7" name="Rectangle 6">
            <a:extLst>
              <a:ext uri="{FF2B5EF4-FFF2-40B4-BE49-F238E27FC236}">
                <a16:creationId xmlns:a16="http://schemas.microsoft.com/office/drawing/2014/main" id="{053FBCCB-130D-2DFA-F5B7-3727B6E645FC}"/>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06</a:t>
            </a:r>
          </a:p>
        </p:txBody>
      </p:sp>
    </p:spTree>
    <p:extLst>
      <p:ext uri="{BB962C8B-B14F-4D97-AF65-F5344CB8AC3E}">
        <p14:creationId xmlns:p14="http://schemas.microsoft.com/office/powerpoint/2010/main" val="3225144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286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corded Sound">
            <a:hlinkClick r:id="" action="ppaction://media"/>
            <a:extLst>
              <a:ext uri="{FF2B5EF4-FFF2-40B4-BE49-F238E27FC236}">
                <a16:creationId xmlns:a16="http://schemas.microsoft.com/office/drawing/2014/main" id="{3C870F1E-E90B-378B-B2DF-35786FA8A49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498459" y="2975213"/>
            <a:ext cx="487363" cy="487363"/>
          </a:xfrm>
          <a:prstGeom prst="rect">
            <a:avLst/>
          </a:prstGeom>
        </p:spPr>
      </p:pic>
      <p:sp>
        <p:nvSpPr>
          <p:cNvPr id="2" name="Rectangle 1">
            <a:extLst>
              <a:ext uri="{FF2B5EF4-FFF2-40B4-BE49-F238E27FC236}">
                <a16:creationId xmlns:a16="http://schemas.microsoft.com/office/drawing/2014/main" id="{A97B179C-D1B3-EAA3-476F-04BB7AD33952}"/>
              </a:ext>
            </a:extLst>
          </p:cNvPr>
          <p:cNvSpPr/>
          <p:nvPr/>
        </p:nvSpPr>
        <p:spPr>
          <a:xfrm>
            <a:off x="906243" y="38120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394A5934-EE10-1E38-34BE-BB84BE1B729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704893" y="124046"/>
            <a:ext cx="3509515" cy="1656492"/>
          </a:xfrm>
          <a:prstGeom prst="rect">
            <a:avLst/>
          </a:prstGeom>
        </p:spPr>
      </p:pic>
      <p:sp>
        <p:nvSpPr>
          <p:cNvPr id="4" name="TextBox 3">
            <a:extLst>
              <a:ext uri="{FF2B5EF4-FFF2-40B4-BE49-F238E27FC236}">
                <a16:creationId xmlns:a16="http://schemas.microsoft.com/office/drawing/2014/main" id="{D380D4C3-A925-5A1D-26C6-3AAA84DE3D1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C9EDB6F-37E7-0AE0-AB4B-5931117F8438}"/>
              </a:ext>
            </a:extLst>
          </p:cNvPr>
          <p:cNvSpPr txBox="1"/>
          <p:nvPr/>
        </p:nvSpPr>
        <p:spPr>
          <a:xfrm>
            <a:off x="4236548" y="1538469"/>
            <a:ext cx="6788425" cy="4708981"/>
          </a:xfrm>
          <a:prstGeom prst="rect">
            <a:avLst/>
          </a:prstGeom>
          <a:noFill/>
        </p:spPr>
        <p:txBody>
          <a:bodyPr wrap="square" rtlCol="0">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3- مدّ أجل الشركة:</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۱- يجوز مدّ أجل الشركة إذا كانت محددة المدة قبل انقضائها لمدة أخرى بقرار تصدره الجمعية العامة للشركاء من أيّ عدد من الشركاء المالكين لنصف الحصص الممثلة لرأس المال؛ ما لم ينص عقد تأسيس الشركة على أغلبية أكبر.</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۲- إذا لم يصدر قرار بمد أجل الشركة واستمرت في أداء أعمالها، امتد أجلها لمدة مماثلة بالشروط ذاتها الواردة في عقد تأسيسها.</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۳- للشريك الذي لا يرغب في الاستمرار في الشركة أن يتخارج منها، وتقوَّم حصصه وفقًا للأحكام الواردة في المادة (الثامنة والسبعين بعد المائة) من النظام، ولا ينفذ التمديد إلا بعد بيع حصة هذا الشريك للشركاء أو الغير -بحسب الأحوال- وأداء قيمتها له، ما لم يتفق الشريك المنسحب مع باقي الشركاء على غير ذلك.</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chemeClr val="accent6">
                    <a:lumMod val="75000"/>
                  </a:schemeClr>
                </a:solidFill>
                <a:latin typeface="Times New Roman" panose="02020603050405020304" pitchFamily="18" charset="0"/>
                <a:cs typeface="Times New Roman" panose="02020603050405020304" pitchFamily="18" charset="0"/>
              </a:rPr>
              <a:t>4-حالات الانقضاء:</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لا تنقضي الشركة ذات المسؤولية المحدودة بوفاة أحد الشركاء، ولا بالحجر عليه، ولا بافتتاح أي من إجراءات التصفية تجاهه وفقًا لنظام الإفلاس، ولا بإعساره، ولا بانسحابه، ما لم ينص عقد تأسيس الشركة على ذلك.</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09973129-C53F-C750-47CD-CC35F5675A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32943" y="1175191"/>
            <a:ext cx="2471309" cy="3600043"/>
          </a:xfrm>
          <a:prstGeom prst="rect">
            <a:avLst/>
          </a:prstGeom>
        </p:spPr>
      </p:pic>
      <p:sp>
        <p:nvSpPr>
          <p:cNvPr id="7" name="Rectangle 6">
            <a:extLst>
              <a:ext uri="{FF2B5EF4-FFF2-40B4-BE49-F238E27FC236}">
                <a16:creationId xmlns:a16="http://schemas.microsoft.com/office/drawing/2014/main" id="{64CB7469-1A84-6130-D16C-C1D12A3B84CE}"/>
              </a:ext>
            </a:extLst>
          </p:cNvPr>
          <p:cNvSpPr/>
          <p:nvPr/>
        </p:nvSpPr>
        <p:spPr>
          <a:xfrm>
            <a:off x="3062206" y="69998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06</a:t>
            </a:r>
          </a:p>
        </p:txBody>
      </p:sp>
    </p:spTree>
    <p:extLst>
      <p:ext uri="{BB962C8B-B14F-4D97-AF65-F5344CB8AC3E}">
        <p14:creationId xmlns:p14="http://schemas.microsoft.com/office/powerpoint/2010/main" val="2421594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445"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corded Sound">
            <a:hlinkClick r:id="" action="ppaction://media"/>
            <a:extLst>
              <a:ext uri="{FF2B5EF4-FFF2-40B4-BE49-F238E27FC236}">
                <a16:creationId xmlns:a16="http://schemas.microsoft.com/office/drawing/2014/main" id="{D2B13C6A-23C3-4F85-37BC-7BC8B9DFF4D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498459" y="2975213"/>
            <a:ext cx="487363" cy="487363"/>
          </a:xfrm>
          <a:prstGeom prst="rect">
            <a:avLst/>
          </a:prstGeom>
        </p:spPr>
      </p:pic>
      <p:sp>
        <p:nvSpPr>
          <p:cNvPr id="3" name="Rectangle 2">
            <a:extLst>
              <a:ext uri="{FF2B5EF4-FFF2-40B4-BE49-F238E27FC236}">
                <a16:creationId xmlns:a16="http://schemas.microsoft.com/office/drawing/2014/main" id="{D0797F90-6975-B844-0D0C-85EF4B4998CD}"/>
              </a:ext>
            </a:extLst>
          </p:cNvPr>
          <p:cNvSpPr/>
          <p:nvPr/>
        </p:nvSpPr>
        <p:spPr>
          <a:xfrm>
            <a:off x="906243" y="38120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4" name="Graphic 22">
            <a:extLst>
              <a:ext uri="{FF2B5EF4-FFF2-40B4-BE49-F238E27FC236}">
                <a16:creationId xmlns:a16="http://schemas.microsoft.com/office/drawing/2014/main" id="{DBD53E7A-8099-0556-589F-E02D38425A3D}"/>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704893" y="175175"/>
            <a:ext cx="3509515" cy="1656492"/>
          </a:xfrm>
          <a:prstGeom prst="rect">
            <a:avLst/>
          </a:prstGeom>
        </p:spPr>
      </p:pic>
      <p:sp>
        <p:nvSpPr>
          <p:cNvPr id="5" name="TextBox 4">
            <a:extLst>
              <a:ext uri="{FF2B5EF4-FFF2-40B4-BE49-F238E27FC236}">
                <a16:creationId xmlns:a16="http://schemas.microsoft.com/office/drawing/2014/main" id="{57486D3F-1702-AC4F-30AA-5DFDA8B5E0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9857D4CB-FDE4-8B62-546E-5F16D9A7DC9A}"/>
              </a:ext>
            </a:extLst>
          </p:cNvPr>
          <p:cNvSpPr txBox="1"/>
          <p:nvPr/>
        </p:nvSpPr>
        <p:spPr>
          <a:xfrm>
            <a:off x="4204253" y="1780538"/>
            <a:ext cx="6788425" cy="4093428"/>
          </a:xfrm>
          <a:prstGeom prst="rect">
            <a:avLst/>
          </a:prstGeom>
          <a:noFill/>
        </p:spPr>
        <p:txBody>
          <a:bodyPr wrap="square" rtlCol="0">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خامساً : الشركة غير الربحية:</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chemeClr val="accent6">
                    <a:lumMod val="75000"/>
                  </a:schemeClr>
                </a:solidFill>
                <a:latin typeface="Times New Roman" panose="02020603050405020304" pitchFamily="18" charset="0"/>
                <a:cs typeface="Times New Roman" panose="02020603050405020304" pitchFamily="18" charset="0"/>
              </a:rPr>
              <a:t>۱- الشركة غير الربحية العامة: </a:t>
            </a:r>
            <a:r>
              <a:rPr lang="ar-EG" sz="2000" b="1" dirty="0">
                <a:solidFill>
                  <a:srgbClr val="2D3956"/>
                </a:solidFill>
                <a:latin typeface="Times New Roman" panose="02020603050405020304" pitchFamily="18" charset="0"/>
                <a:cs typeface="Times New Roman" panose="02020603050405020304" pitchFamily="18" charset="0"/>
              </a:rPr>
              <a:t>هي شركة تتخذ شكل شركة المساهمة وليس لها اتخاذ أي شكل آخر، وتنفق الأرباح المتحققة من ممارسة نشاطها في أي من المصارف والمجالات غير الربحية العامة التي تهدف حصرًا إلى خدمة المجتمع بعمومه. وتحدد الوزارة بالتنسيق مع المركز الوطني لتنمية القطاع غير الربحي تلك المصارف والمجالات.</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chemeClr val="accent6">
                    <a:lumMod val="75000"/>
                  </a:schemeClr>
                </a:solidFill>
                <a:latin typeface="Times New Roman" panose="02020603050405020304" pitchFamily="18" charset="0"/>
                <a:cs typeface="Times New Roman" panose="02020603050405020304" pitchFamily="18" charset="0"/>
              </a:rPr>
              <a:t>۲- الشركة غير الربحية الخاصة: </a:t>
            </a:r>
            <a:r>
              <a:rPr lang="ar-EG" sz="2000" b="1" dirty="0">
                <a:solidFill>
                  <a:srgbClr val="2D3956"/>
                </a:solidFill>
                <a:latin typeface="Times New Roman" panose="02020603050405020304" pitchFamily="18" charset="0"/>
                <a:cs typeface="Times New Roman" panose="02020603050405020304" pitchFamily="18" charset="0"/>
              </a:rPr>
              <a:t>هي شركة تتخذ شكل الشركة ذات المسؤولية المحدودة أو شركة المساهمة أو شركة المساهمة المبسطة وليس لها اتخاذ أي شكل آخر، وتنفق الأرباح المتحققة من ممارسة نشاطها في أي من المصارف والمجالات غير الربحية.</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۳- يحظر على الشركة غير الربحية طرح أسهمها للاكتتاب العام.</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٤- تسري على الشركة غير الربحية فيما لم يرد به نص في هذا الباب الأحكام الخاصة بشكل الشركة الذي تتخذه، وبما لا يتعارض مع طبيعتها.</a:t>
            </a:r>
          </a:p>
        </p:txBody>
      </p:sp>
      <p:pic>
        <p:nvPicPr>
          <p:cNvPr id="7" name="Picture 6">
            <a:extLst>
              <a:ext uri="{FF2B5EF4-FFF2-40B4-BE49-F238E27FC236}">
                <a16:creationId xmlns:a16="http://schemas.microsoft.com/office/drawing/2014/main" id="{44569949-9F47-8E12-951A-1BA48C61FB4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32943" y="1175191"/>
            <a:ext cx="2471309" cy="3600043"/>
          </a:xfrm>
          <a:prstGeom prst="rect">
            <a:avLst/>
          </a:prstGeom>
        </p:spPr>
      </p:pic>
      <p:sp>
        <p:nvSpPr>
          <p:cNvPr id="8" name="Rectangle 7">
            <a:extLst>
              <a:ext uri="{FF2B5EF4-FFF2-40B4-BE49-F238E27FC236}">
                <a16:creationId xmlns:a16="http://schemas.microsoft.com/office/drawing/2014/main" id="{90581E2F-EFFB-8DEB-8750-9BB7BA3CEA24}"/>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06</a:t>
            </a:r>
          </a:p>
        </p:txBody>
      </p:sp>
    </p:spTree>
    <p:extLst>
      <p:ext uri="{BB962C8B-B14F-4D97-AF65-F5344CB8AC3E}">
        <p14:creationId xmlns:p14="http://schemas.microsoft.com/office/powerpoint/2010/main" val="4076016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44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2BF3ED21-6D99-B888-F972-0D9F2F58613F}"/>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5ECFEE74-4EB2-9FD1-36A6-FED55F57FF7D}"/>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89DF963-2F02-7F54-4E9A-43CE5FB046A3}"/>
              </a:ext>
            </a:extLst>
          </p:cNvPr>
          <p:cNvSpPr txBox="1"/>
          <p:nvPr/>
        </p:nvSpPr>
        <p:spPr>
          <a:xfrm>
            <a:off x="3933735" y="1545191"/>
            <a:ext cx="6282390" cy="2862322"/>
          </a:xfrm>
          <a:prstGeom prst="rect">
            <a:avLst/>
          </a:prstGeom>
          <a:noFill/>
        </p:spPr>
        <p:txBody>
          <a:bodyPr wrap="square" rtlCol="0">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مصارف الشركة غير الربحية ومجالاتها:</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۱- يشترط للموافقة على تأسيس الشركة غير الربحية العامة النص في نظامها الأساس على المصارف والمجالات غير الربحية العامة، ويجوز للشركة غير الربحية الخاصة النص في عقد تأسيسها أو نظامها الأساس على أي مصارف ومجالات غير ربحية.</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۲- مع مراعاة الأنظمة ذات العلاقة، للشركة غير الربحية أن تحصل على عوائد نقدية أو عينية مقابل أعمالها ومنتجاتها وخدماتها، وأن تمارس أي نشاط مشروع يمكنها من تحقيق أرباح تنفقها في المصارف والمجالات المنصوص عليها في عقد تأسيسها أو نظامها الأساس.</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E265B0EE-78C7-64C7-0A05-E0D10DD7B13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A1A9DA15-4D9A-206E-DEAD-CD90117969BB}"/>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92298E63-E8B4-1E2F-E148-D7B2C9331383}"/>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C3D8BD41-3F6C-0762-36B2-480A87B760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9" name="Rectangle 8">
            <a:extLst>
              <a:ext uri="{FF2B5EF4-FFF2-40B4-BE49-F238E27FC236}">
                <a16:creationId xmlns:a16="http://schemas.microsoft.com/office/drawing/2014/main" id="{C83A4DBB-1C0D-F134-2D06-645BA64BFC08}"/>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06</a:t>
            </a:r>
          </a:p>
        </p:txBody>
      </p:sp>
    </p:spTree>
    <p:extLst>
      <p:ext uri="{BB962C8B-B14F-4D97-AF65-F5344CB8AC3E}">
        <p14:creationId xmlns:p14="http://schemas.microsoft.com/office/powerpoint/2010/main" val="18017050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05B84DCE-330F-6FA5-58B0-C88B1883201C}"/>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D47C7E3-0803-7FC2-1C0E-3674291631DE}"/>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53F08AC-283E-431B-DD1B-38AFC67440AF}"/>
              </a:ext>
            </a:extLst>
          </p:cNvPr>
          <p:cNvSpPr txBox="1"/>
          <p:nvPr/>
        </p:nvSpPr>
        <p:spPr>
          <a:xfrm>
            <a:off x="3933735" y="1686195"/>
            <a:ext cx="6282390" cy="4708981"/>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سادساً : الشركة المهنية:</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FF0000"/>
                </a:solidFill>
                <a:latin typeface="Times New Roman" panose="02020603050405020304" pitchFamily="18" charset="0"/>
                <a:cs typeface="Times New Roman" panose="02020603050405020304" pitchFamily="18" charset="0"/>
              </a:rPr>
              <a:t>1- التعريف :</a:t>
            </a:r>
          </a:p>
          <a:p>
            <a:pPr algn="justLow" rtl="1"/>
            <a:r>
              <a:rPr lang="ar-EG" sz="2000" b="1" dirty="0">
                <a:solidFill>
                  <a:srgbClr val="2D3956"/>
                </a:solidFill>
                <a:latin typeface="Times New Roman" panose="02020603050405020304" pitchFamily="18" charset="0"/>
                <a:cs typeface="Times New Roman" panose="02020603050405020304" pitchFamily="18" charset="0"/>
              </a:rPr>
              <a:t>الشركة المهنية هي شركة يؤسسها شخص أو أكثر من المرخص لهم نظامًا في ممارسة مهنة حرة واحدة أو أكثر، أو منهم مع غيرهم، ويكون غرضها ممارسة تلك المهن.</a:t>
            </a:r>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2- شكل الشركة المهنية:</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تتخذ الشركة المهنية أيًّا من أشكال الشركات الواردة في المادة (الرابعة) من النظام.</a:t>
            </a:r>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3- سريان الأحكام الخاصة بشكل الشركة:</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۱- تسري على الشركة المهنية -فيما لم يرد به نص خاص </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الأحكام الخاصة بشكل الشركة الذي تتخذه، وبما لا يتعارض مع طبيعتها.</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۲- لا يكتسب الشريك أو المساهم في الشركة المهنية -أيًّا كان شكلها- صفة التاجر تبعًا لشراكته أو ملكيته للحصص أو الأسهم في الشركة.</a:t>
            </a:r>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666666"/>
              </a:solidFill>
              <a:latin typeface="DroidArabicKufi"/>
              <a:cs typeface="Times New Roman" panose="02020603050405020304" pitchFamily="18" charset="0"/>
            </a:endParaRPr>
          </a:p>
          <a:p>
            <a:pPr algn="justLow" rtl="1"/>
            <a:r>
              <a:rPr lang="ar-EG" sz="2000" dirty="0">
                <a:solidFill>
                  <a:srgbClr val="666666"/>
                </a:solidFill>
                <a:latin typeface="DroidArabicKufi"/>
              </a:rPr>
              <a:t>تعريف</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D7992E97-726D-6036-8E76-FF8A5C912B7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8AA34D14-8190-648F-3A0B-A5D06483C960}"/>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4054DEE-61FE-45F1-1AED-3E019FFFE093}"/>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7FEEA57F-2830-5AD5-C348-B01C10D84D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9" name="Rectangle 8">
            <a:extLst>
              <a:ext uri="{FF2B5EF4-FFF2-40B4-BE49-F238E27FC236}">
                <a16:creationId xmlns:a16="http://schemas.microsoft.com/office/drawing/2014/main" id="{DE37A5A2-408E-1BCC-67D3-FCD64D940A77}"/>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06</a:t>
            </a:r>
          </a:p>
        </p:txBody>
      </p:sp>
    </p:spTree>
    <p:extLst>
      <p:ext uri="{BB962C8B-B14F-4D97-AF65-F5344CB8AC3E}">
        <p14:creationId xmlns:p14="http://schemas.microsoft.com/office/powerpoint/2010/main" val="174184186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341241" y="608359"/>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919783" y="2430448"/>
            <a:ext cx="8548050" cy="3447098"/>
          </a:xfrm>
          <a:prstGeom prst="rect">
            <a:avLst/>
          </a:prstGeom>
          <a:noFill/>
        </p:spPr>
        <p:txBody>
          <a:bodyPr wrap="square" rtlCol="0">
            <a:spAutoFit/>
          </a:bodyPr>
          <a:lstStyle/>
          <a:p>
            <a:pPr algn="r" rtl="1"/>
            <a:r>
              <a:rPr lang="ar-EG" sz="2000" b="1" dirty="0">
                <a:solidFill>
                  <a:srgbClr val="2D3956"/>
                </a:solidFill>
                <a:latin typeface="Times New Roman" panose="02020603050405020304" pitchFamily="18" charset="0"/>
                <a:cs typeface="Times New Roman" panose="02020603050405020304" pitchFamily="18" charset="0"/>
              </a:rPr>
              <a:t>قائمة المراجع الموصى بها :</a:t>
            </a:r>
          </a:p>
          <a:p>
            <a:pPr algn="r"/>
            <a:r>
              <a:rPr lang="ar-EG" b="1" dirty="0"/>
              <a:t>د.سميجة القليوبي ، الوسيط في شرح قانون التجارة ، دار النهضة العربية ، 2012 .</a:t>
            </a:r>
          </a:p>
          <a:p>
            <a:pPr algn="r"/>
            <a:r>
              <a:rPr lang="ar-SA" b="1" dirty="0"/>
              <a:t>د. محمد الهادي المكنوزي، محاضرات تطبيقية في قانون الأعمال، الكتاب الأول و الثاني، منشورات فريق البحث في تحديث القانون و العدالة بكلية العلوم القانونية، والإقتصادية، و الإجتماعية، السويسي، الرباط ، 2013. </a:t>
            </a:r>
            <a:endParaRPr lang="ar-EG" b="1" dirty="0"/>
          </a:p>
          <a:p>
            <a:pPr algn="r"/>
            <a:r>
              <a:rPr lang="ar-EG" b="1" dirty="0"/>
              <a:t>د. عبدالرحمن السيد قرمان ، مبادئ القانون التجاري .</a:t>
            </a:r>
            <a:endParaRPr lang="en-US" b="1" dirty="0"/>
          </a:p>
          <a:p>
            <a:pPr algn="r" rtl="1"/>
            <a:r>
              <a:rPr lang="ar-EG" b="1" dirty="0">
                <a:latin typeface="Times New Roman" panose="02020603050405020304" pitchFamily="18" charset="0"/>
                <a:cs typeface="Times New Roman" panose="02020603050405020304" pitchFamily="18" charset="0"/>
              </a:rPr>
              <a:t>د.محمد فريد العريني ، و د.هاني دويدار ، مبادئ القانون التجاري دار الجامعة الجديدة ، 2005.</a:t>
            </a:r>
          </a:p>
          <a:p>
            <a:pPr algn="r" rtl="1"/>
            <a:r>
              <a:rPr lang="ar-EG" b="1" dirty="0">
                <a:latin typeface="Times New Roman" panose="02020603050405020304" pitchFamily="18" charset="0"/>
                <a:cs typeface="Times New Roman" panose="02020603050405020304" pitchFamily="18" charset="0"/>
              </a:rPr>
              <a:t>د.مصطفى البنداري ، الشركات التجارية في القانون التجاري ، دار النهضة العربية  . </a:t>
            </a: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91025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054455" y="1379344"/>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48301" y="1396057"/>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4821</TotalTime>
  <Words>6040</Words>
  <Application>Microsoft Office PowerPoint</Application>
  <PresentationFormat>Widescreen</PresentationFormat>
  <Paragraphs>335</Paragraphs>
  <Slides>48</Slides>
  <Notes>4</Notes>
  <HiddenSlides>0</HiddenSlides>
  <MMClips>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Arial</vt:lpstr>
      <vt:lpstr>Calibri</vt:lpstr>
      <vt:lpstr>Calibri Light</vt:lpstr>
      <vt:lpstr>DroidArabicKufi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Malek Alkholy</cp:lastModifiedBy>
  <cp:revision>2110</cp:revision>
  <dcterms:created xsi:type="dcterms:W3CDTF">2023-04-29T09:08:23Z</dcterms:created>
  <dcterms:modified xsi:type="dcterms:W3CDTF">2023-11-10T17:36:51Z</dcterms:modified>
</cp:coreProperties>
</file>