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503" r:id="rId6"/>
    <p:sldId id="587" r:id="rId7"/>
    <p:sldId id="686" r:id="rId8"/>
    <p:sldId id="688" r:id="rId9"/>
    <p:sldId id="687" r:id="rId10"/>
    <p:sldId id="689" r:id="rId11"/>
    <p:sldId id="690" r:id="rId12"/>
    <p:sldId id="691" r:id="rId13"/>
    <p:sldId id="692" r:id="rId14"/>
    <p:sldId id="693" r:id="rId15"/>
    <p:sldId id="694" r:id="rId16"/>
    <p:sldId id="695" r:id="rId17"/>
    <p:sldId id="696" r:id="rId18"/>
    <p:sldId id="624" r:id="rId19"/>
    <p:sldId id="698" r:id="rId20"/>
    <p:sldId id="662" r:id="rId21"/>
    <p:sldId id="663" r:id="rId22"/>
    <p:sldId id="664" r:id="rId23"/>
    <p:sldId id="665" r:id="rId24"/>
    <p:sldId id="682" r:id="rId25"/>
    <p:sldId id="661" r:id="rId26"/>
    <p:sldId id="666" r:id="rId27"/>
    <p:sldId id="667" r:id="rId28"/>
    <p:sldId id="668" r:id="rId29"/>
    <p:sldId id="669" r:id="rId30"/>
    <p:sldId id="683" r:id="rId31"/>
    <p:sldId id="699" r:id="rId32"/>
    <p:sldId id="670" r:id="rId33"/>
    <p:sldId id="671" r:id="rId34"/>
    <p:sldId id="672" r:id="rId35"/>
    <p:sldId id="673" r:id="rId36"/>
    <p:sldId id="684" r:id="rId37"/>
    <p:sldId id="700" r:id="rId38"/>
    <p:sldId id="674" r:id="rId39"/>
    <p:sldId id="675" r:id="rId40"/>
    <p:sldId id="676" r:id="rId41"/>
    <p:sldId id="677" r:id="rId42"/>
    <p:sldId id="685" r:id="rId43"/>
    <p:sldId id="701" r:id="rId44"/>
    <p:sldId id="678" r:id="rId45"/>
    <p:sldId id="679" r:id="rId46"/>
    <p:sldId id="680" r:id="rId47"/>
    <p:sldId id="681" r:id="rId48"/>
    <p:sldId id="697" r:id="rId49"/>
    <p:sldId id="702" r:id="rId50"/>
    <p:sldId id="649" r:id="rId51"/>
    <p:sldId id="650" r:id="rId52"/>
    <p:sldId id="655" r:id="rId53"/>
    <p:sldId id="656" r:id="rId54"/>
    <p:sldId id="646" r:id="rId55"/>
    <p:sldId id="349" r:id="rId56"/>
    <p:sldId id="586"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DB6206-9074-CD39-9586-5E610E44BDFC}" v="49" dt="2024-10-26T21:20:44.3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21" autoAdjust="0"/>
    <p:restoredTop sz="94453"/>
  </p:normalViewPr>
  <p:slideViewPr>
    <p:cSldViewPr snapToGrid="0">
      <p:cViewPr varScale="1">
        <p:scale>
          <a:sx n="65" d="100"/>
          <a:sy n="65" d="100"/>
        </p:scale>
        <p:origin x="75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aziz Alsaedi" userId="S::abdulazizalsaedi@midocean.edu.km::0db32f1c-389c-4c28-ba4e-b2cb01cfe03a" providerId="AD" clId="Web-{71DB6206-9074-CD39-9586-5E610E44BDFC}"/>
    <pc:docChg chg="modSld">
      <pc:chgData name="Abdulaziz Alsaedi" userId="S::abdulazizalsaedi@midocean.edu.km::0db32f1c-389c-4c28-ba4e-b2cb01cfe03a" providerId="AD" clId="Web-{71DB6206-9074-CD39-9586-5E610E44BDFC}" dt="2024-10-26T21:20:42.612" v="26" actId="20577"/>
      <pc:docMkLst>
        <pc:docMk/>
      </pc:docMkLst>
      <pc:sldChg chg="modSp">
        <pc:chgData name="Abdulaziz Alsaedi" userId="S::abdulazizalsaedi@midocean.edu.km::0db32f1c-389c-4c28-ba4e-b2cb01cfe03a" providerId="AD" clId="Web-{71DB6206-9074-CD39-9586-5E610E44BDFC}" dt="2024-10-26T21:20:42.612" v="26" actId="20577"/>
        <pc:sldMkLst>
          <pc:docMk/>
          <pc:sldMk cId="3114923617" sldId="664"/>
        </pc:sldMkLst>
        <pc:spChg chg="mod">
          <ac:chgData name="Abdulaziz Alsaedi" userId="S::abdulazizalsaedi@midocean.edu.km::0db32f1c-389c-4c28-ba4e-b2cb01cfe03a" providerId="AD" clId="Web-{71DB6206-9074-CD39-9586-5E610E44BDFC}" dt="2024-10-26T21:20:42.612" v="26" actId="20577"/>
          <ac:spMkLst>
            <pc:docMk/>
            <pc:sldMk cId="3114923617" sldId="664"/>
            <ac:spMk id="3" creationId="{1902C0AD-E521-26C3-5769-4BB753D02F6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www.cms.gov/Medicare/Quality-Initiatives-Patient-Assessment-Instruments/MMS/Quality-Measure-and-Quality-Improvement-"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hyperlink" Target="https://www.healthcatalyst.com/insights/top-7-healthcare-outcome-measure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ncbi.nlm.nih.gov/books/NBK549260/"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hyperlink" Target="https://www.healthcatalyst.com/insights/top-7-healthcare-outcome-measures"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healthcatalyst.com/insights/top-7-healthcare-outcome-measures"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s://www.europarl.europa.eu/RegData/etudes/BRIE/2019/638408/IPOL_BRI(2019)638408_EN.pdf"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hyperlink" Target="https://www.healthcatalyst.com/insights/top-7-healthcare-outcome-measure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healthcatalyst.com/insights/top-7-healthcare-outcome-measures"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33076" y="3850916"/>
            <a:ext cx="3964024" cy="398780"/>
          </a:xfrm>
          <a:prstGeom prst="rect">
            <a:avLst/>
          </a:prstGeom>
          <a:noFill/>
        </p:spPr>
        <p:txBody>
          <a:bodyPr wrap="square" rtlCol="0">
            <a:spAutoFit/>
          </a:bodyPr>
          <a:lstStyle/>
          <a:p>
            <a:r>
              <a:rPr lang="en-US" sz="2000" dirty="0">
                <a:latin typeface="Alexandria" charset="0"/>
                <a:cs typeface="Alexandria" charset="0"/>
              </a:rPr>
              <a:t>Prepared by Dr. Abdulaziz Alsaedi</a:t>
            </a:r>
          </a:p>
        </p:txBody>
      </p:sp>
      <p:sp>
        <p:nvSpPr>
          <p:cNvPr id="31" name="TextBox 30"/>
          <p:cNvSpPr txBox="1"/>
          <p:nvPr/>
        </p:nvSpPr>
        <p:spPr>
          <a:xfrm>
            <a:off x="469899" y="2228671"/>
            <a:ext cx="5398575"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Assessment of </a:t>
            </a:r>
          </a:p>
          <a:p>
            <a:pPr algn="ctr"/>
            <a:r>
              <a:rPr lang="en-US" sz="3600" b="1" dirty="0">
                <a:solidFill>
                  <a:srgbClr val="00B0F0"/>
                </a:solidFill>
                <a:latin typeface="Alexandria" charset="0"/>
                <a:cs typeface="Alexandria" charset="0"/>
              </a:rPr>
              <a:t>Healthcare Systems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05</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22314" y="1749469"/>
            <a:ext cx="8579626" cy="3359061"/>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latin typeface="Alexandria"/>
                <a:cs typeface="Alexandria" charset="0"/>
              </a:rPr>
              <a:t>Overview of the assessment of Healthcare systems.</a:t>
            </a:r>
          </a:p>
          <a:p>
            <a:pPr marL="342900" indent="-342900">
              <a:lnSpc>
                <a:spcPct val="150000"/>
              </a:lnSpc>
              <a:buFontTx/>
              <a:buChar char="-"/>
            </a:pPr>
            <a:r>
              <a:rPr lang="en-US" sz="2400" dirty="0">
                <a:latin typeface="Alexandria"/>
                <a:cs typeface="Alexandria" charset="0"/>
              </a:rPr>
              <a:t>Different approaches used in healthcare systems measurement. </a:t>
            </a:r>
          </a:p>
          <a:p>
            <a:pPr marL="342900" indent="-342900">
              <a:lnSpc>
                <a:spcPct val="150000"/>
              </a:lnSpc>
              <a:buFontTx/>
              <a:buChar char="-"/>
            </a:pPr>
            <a:r>
              <a:rPr lang="en-US" sz="2400" dirty="0">
                <a:latin typeface="Alexandria"/>
                <a:cs typeface="Alexandria" charset="0"/>
              </a:rPr>
              <a:t>Benefits of measuring healthcare systems. </a:t>
            </a:r>
          </a:p>
          <a:p>
            <a:pPr marL="342900" indent="-342900">
              <a:lnSpc>
                <a:spcPct val="150000"/>
              </a:lnSpc>
              <a:buFontTx/>
              <a:buChar char="-"/>
            </a:pPr>
            <a:r>
              <a:rPr lang="en-US" sz="2400" dirty="0">
                <a:latin typeface="Alexandria"/>
                <a:cs typeface="Alexandria" charset="0"/>
              </a:rPr>
              <a:t>What should be measured?</a:t>
            </a:r>
          </a:p>
          <a:p>
            <a:pPr marL="342900" indent="-342900">
              <a:lnSpc>
                <a:spcPct val="150000"/>
              </a:lnSpc>
              <a:buFontTx/>
              <a:buChar char="-"/>
            </a:pPr>
            <a:r>
              <a:rPr lang="en-US" sz="2400" dirty="0">
                <a:latin typeface="Alexandria"/>
                <a:cs typeface="Alexandria" charset="0"/>
              </a:rPr>
              <a:t>Functions of the healthcare systems. </a:t>
            </a:r>
          </a:p>
          <a:p>
            <a:pPr marL="342900" indent="-342900">
              <a:lnSpc>
                <a:spcPct val="150000"/>
              </a:lnSpc>
              <a:buFontTx/>
              <a:buChar char="-"/>
            </a:pPr>
            <a:r>
              <a:rPr lang="en-US" sz="2400" dirty="0">
                <a:latin typeface="Alexandria"/>
                <a:cs typeface="Alexandria" charset="0"/>
              </a:rPr>
              <a:t>Healthcare systems measurement tools.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p:cNvSpPr txBox="1"/>
          <p:nvPr/>
        </p:nvSpPr>
        <p:spPr>
          <a:xfrm>
            <a:off x="942308" y="2364331"/>
            <a:ext cx="10256795" cy="3086871"/>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200" dirty="0">
                <a:latin typeface="Alexandria"/>
              </a:rPr>
              <a:t>Understanding how we can measure healthcare systems.</a:t>
            </a:r>
            <a:endParaRPr lang="en-US" sz="2200" dirty="0">
              <a:latin typeface="Alexandria" charset="0"/>
            </a:endParaRPr>
          </a:p>
          <a:p>
            <a:pPr marL="285750" indent="-285750" algn="just">
              <a:lnSpc>
                <a:spcPct val="150000"/>
              </a:lnSpc>
              <a:buFont typeface="Arial" panose="020B0604020202020204" pitchFamily="34" charset="0"/>
              <a:buChar char="•"/>
            </a:pPr>
            <a:r>
              <a:rPr lang="en-US" sz="2200" dirty="0">
                <a:ea typeface="+mn-lt"/>
                <a:cs typeface="+mn-lt"/>
              </a:rPr>
              <a:t>Understanding </a:t>
            </a:r>
            <a:r>
              <a:rPr lang="en-US" sz="2200" dirty="0">
                <a:latin typeface="Alexandria"/>
                <a:ea typeface="+mn-lt"/>
                <a:cs typeface="+mn-lt"/>
              </a:rPr>
              <a:t>the different methods for measuring healthcare systems. </a:t>
            </a:r>
            <a:endParaRPr lang="en-US" sz="2200" dirty="0">
              <a:latin typeface="Alexandria"/>
            </a:endParaRPr>
          </a:p>
          <a:p>
            <a:pPr marL="285750" indent="-285750" algn="just">
              <a:lnSpc>
                <a:spcPct val="150000"/>
              </a:lnSpc>
              <a:buFont typeface="Arial" panose="020B0604020202020204" pitchFamily="34" charset="0"/>
              <a:buChar char="•"/>
            </a:pPr>
            <a:r>
              <a:rPr lang="en-US" sz="2200" dirty="0">
                <a:ea typeface="+mn-lt"/>
                <a:cs typeface="+mn-lt"/>
              </a:rPr>
              <a:t>Understanding </a:t>
            </a:r>
            <a:r>
              <a:rPr lang="en-US" sz="2200" dirty="0">
                <a:latin typeface="Alexandria"/>
              </a:rPr>
              <a:t>the benefits of measuring healthcare systems. </a:t>
            </a:r>
          </a:p>
          <a:p>
            <a:pPr marL="285750" indent="-285750" algn="just">
              <a:lnSpc>
                <a:spcPct val="150000"/>
              </a:lnSpc>
              <a:buFont typeface="Arial" panose="020B0604020202020204" pitchFamily="34" charset="0"/>
              <a:buChar char="•"/>
            </a:pPr>
            <a:r>
              <a:rPr lang="en-US" sz="2200" dirty="0">
                <a:ea typeface="+mn-lt"/>
                <a:cs typeface="+mn-lt"/>
              </a:rPr>
              <a:t>Understanding </a:t>
            </a:r>
            <a:r>
              <a:rPr lang="en-US" sz="2200" dirty="0">
                <a:latin typeface="Alexandria"/>
              </a:rPr>
              <a:t>the functions of healthcare systems and how they can be measured. </a:t>
            </a:r>
          </a:p>
          <a:p>
            <a:pPr marL="285750" indent="-285750" algn="just">
              <a:lnSpc>
                <a:spcPct val="150000"/>
              </a:lnSpc>
              <a:buFont typeface="Arial" panose="020B0604020202020204" pitchFamily="34" charset="0"/>
              <a:buChar char="•"/>
            </a:pPr>
            <a:r>
              <a:rPr lang="en-US" sz="2200" dirty="0">
                <a:ea typeface="+mn-lt"/>
                <a:cs typeface="+mn-lt"/>
              </a:rPr>
              <a:t>Understanding </a:t>
            </a:r>
            <a:r>
              <a:rPr lang="en-US" sz="2200" dirty="0">
                <a:latin typeface="Alexandria"/>
              </a:rPr>
              <a:t>the different tools used in measuring healthcare systems. </a:t>
            </a:r>
          </a:p>
          <a:p>
            <a:pPr marL="285750" indent="-285750" algn="just">
              <a:lnSpc>
                <a:spcPct val="150000"/>
              </a:lnSpc>
              <a:buFont typeface="Arial" panose="020B0604020202020204" pitchFamily="34" charset="0"/>
              <a:buChar char="•"/>
            </a:pPr>
            <a:r>
              <a:rPr lang="en-US" sz="2200" dirty="0">
                <a:ea typeface="+mn-lt"/>
                <a:cs typeface="+mn-lt"/>
              </a:rPr>
              <a:t>Understanding </a:t>
            </a:r>
            <a:r>
              <a:rPr lang="en-US" sz="2200" dirty="0">
                <a:latin typeface="Alexandria"/>
              </a:rPr>
              <a:t>the different domains and indicators for measuring healthcare systems.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DEA3C-92D8-AA0A-948A-3F0992D6F3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7ABCB-F50E-F9C6-B57C-12428A9E26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A7069DFB-77B5-2873-1D33-A72149178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3AE3A39-7542-FC9F-DB41-AC3C512B023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D898C58-54DD-BC57-B27B-274FAF52ED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4644851-8E56-AE31-7A8F-91A5A1CD38D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097709A-4F79-8EB7-E7C7-8987F705FE5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1032" name="Picture 8" descr="Aeeiee - Dress Measurement Home Page">
            <a:extLst>
              <a:ext uri="{FF2B5EF4-FFF2-40B4-BE49-F238E27FC236}">
                <a16:creationId xmlns:a16="http://schemas.microsoft.com/office/drawing/2014/main" id="{5922C8F6-2423-B0D2-8600-D2008D49A9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4247" y="2430295"/>
            <a:ext cx="4115445" cy="288081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0A0F40A-3574-D466-19E7-F9D6EEFDCCE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
        <p:nvSpPr>
          <p:cNvPr id="8" name="TextBox 7">
            <a:extLst>
              <a:ext uri="{FF2B5EF4-FFF2-40B4-BE49-F238E27FC236}">
                <a16:creationId xmlns:a16="http://schemas.microsoft.com/office/drawing/2014/main" id="{7F09E3EC-F650-7B35-E587-48F3F29C1385}"/>
              </a:ext>
            </a:extLst>
          </p:cNvPr>
          <p:cNvSpPr txBox="1"/>
          <p:nvPr/>
        </p:nvSpPr>
        <p:spPr>
          <a:xfrm>
            <a:off x="942308" y="3609091"/>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How can healthcare systems be measured?</a:t>
            </a:r>
            <a:endParaRPr lang="en-US" sz="2800" dirty="0">
              <a:solidFill>
                <a:srgbClr val="00AEEF"/>
              </a:solidFill>
              <a:latin typeface="Alexandria" charset="0"/>
              <a:cs typeface="Alexandria" charset="0"/>
            </a:endParaRPr>
          </a:p>
        </p:txBody>
      </p:sp>
    </p:spTree>
    <p:extLst>
      <p:ext uri="{BB962C8B-B14F-4D97-AF65-F5344CB8AC3E}">
        <p14:creationId xmlns:p14="http://schemas.microsoft.com/office/powerpoint/2010/main" val="3303029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0CE65-5F69-AE9F-8DBB-26893FAEBB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CE39C3-9994-9D2C-377A-9CE064E445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sp>
        <p:nvSpPr>
          <p:cNvPr id="48" name="TextBox 47">
            <a:extLst>
              <a:ext uri="{FF2B5EF4-FFF2-40B4-BE49-F238E27FC236}">
                <a16:creationId xmlns:a16="http://schemas.microsoft.com/office/drawing/2014/main" id="{C56FACED-4FCD-B877-2F67-91E2C5F44BB0}"/>
              </a:ext>
            </a:extLst>
          </p:cNvPr>
          <p:cNvSpPr txBox="1"/>
          <p:nvPr/>
        </p:nvSpPr>
        <p:spPr>
          <a:xfrm>
            <a:off x="942308" y="2244602"/>
            <a:ext cx="9890792" cy="254236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0" i="0" u="none" strike="noStrike" dirty="0">
                <a:effectLst/>
              </a:rPr>
              <a:t>The </a:t>
            </a:r>
            <a:r>
              <a:rPr lang="en-US" dirty="0"/>
              <a:t>h</a:t>
            </a:r>
            <a:r>
              <a:rPr lang="en-US" b="0" i="0" u="none" strike="noStrike" dirty="0">
                <a:effectLst/>
              </a:rPr>
              <a:t>ealthcare system can be measured using various frameworks and approaches. </a:t>
            </a:r>
          </a:p>
          <a:p>
            <a:pPr marL="285750" indent="-285750" algn="just">
              <a:lnSpc>
                <a:spcPct val="150000"/>
              </a:lnSpc>
              <a:buFont typeface="Arial" panose="020B0604020202020204" pitchFamily="34" charset="0"/>
              <a:buChar char="•"/>
            </a:pPr>
            <a:r>
              <a:rPr lang="en-US" b="0" i="0" u="none" strike="noStrike" dirty="0">
                <a:effectLst/>
              </a:rPr>
              <a:t>One of the most influential and widely used is the </a:t>
            </a:r>
            <a:r>
              <a:rPr lang="en-US" b="1" i="0" u="none" strike="noStrike" dirty="0">
                <a:effectLst/>
              </a:rPr>
              <a:t>Donabedian model</a:t>
            </a:r>
            <a:r>
              <a:rPr lang="en-US" b="0" i="0" u="none" strike="noStrike" dirty="0">
                <a:effectLst/>
              </a:rPr>
              <a:t>, which provides a comprehensive framework for evaluating healthcare quality across three key domains: </a:t>
            </a:r>
          </a:p>
          <a:p>
            <a:pPr marL="285750" indent="-285750" algn="just">
              <a:lnSpc>
                <a:spcPct val="150000"/>
              </a:lnSpc>
              <a:buFont typeface="Arial" panose="020B0604020202020204" pitchFamily="34" charset="0"/>
              <a:buChar char="•"/>
            </a:pPr>
            <a:r>
              <a:rPr lang="en-US" b="1" i="0" u="none" strike="noStrike" dirty="0">
                <a:effectLst/>
              </a:rPr>
              <a:t>Structure</a:t>
            </a:r>
          </a:p>
          <a:p>
            <a:pPr marL="285750" indent="-285750" algn="just">
              <a:lnSpc>
                <a:spcPct val="150000"/>
              </a:lnSpc>
              <a:buFont typeface="Arial" panose="020B0604020202020204" pitchFamily="34" charset="0"/>
              <a:buChar char="•"/>
            </a:pPr>
            <a:r>
              <a:rPr lang="en-US" b="1" dirty="0"/>
              <a:t>Process</a:t>
            </a:r>
          </a:p>
          <a:p>
            <a:pPr marL="285750" indent="-285750" algn="just">
              <a:lnSpc>
                <a:spcPct val="150000"/>
              </a:lnSpc>
              <a:buFont typeface="Arial" panose="020B0604020202020204" pitchFamily="34" charset="0"/>
              <a:buChar char="•"/>
            </a:pPr>
            <a:r>
              <a:rPr lang="en-US" b="1" i="0" u="none" strike="noStrike" dirty="0">
                <a:effectLst/>
              </a:rPr>
              <a:t>Outcomes</a:t>
            </a:r>
          </a:p>
        </p:txBody>
      </p:sp>
      <p:pic>
        <p:nvPicPr>
          <p:cNvPr id="7" name="Graphic 21">
            <a:extLst>
              <a:ext uri="{FF2B5EF4-FFF2-40B4-BE49-F238E27FC236}">
                <a16:creationId xmlns:a16="http://schemas.microsoft.com/office/drawing/2014/main" id="{01611C27-419B-0A34-CC56-3F5DE62B17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17F38B5-B139-B0D1-558E-846373723F3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6DF4307-C493-7D83-456C-9A4B4984E5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BBFEC25-06FA-C69F-4CD7-AB2BE5CDAFF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0B3C051-2B55-05D2-D3CA-E6716B63C17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7170" name="Picture 2" descr="AI-Enhanced Donabedian's Framework: A 21st-Century Upgrade">
            <a:extLst>
              <a:ext uri="{FF2B5EF4-FFF2-40B4-BE49-F238E27FC236}">
                <a16:creationId xmlns:a16="http://schemas.microsoft.com/office/drawing/2014/main" id="{7D8243CF-6686-8641-F729-A287FEE8EA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3381" y="3752453"/>
            <a:ext cx="5525469" cy="206902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F17AE06-7FFE-91A0-D1EC-AFA40F290C6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113860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D52F1-A93C-8B7B-16EC-7AC408B1BA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C48ACC-BD69-5751-6B5E-DF42F21AB3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sp>
        <p:nvSpPr>
          <p:cNvPr id="48" name="TextBox 47">
            <a:extLst>
              <a:ext uri="{FF2B5EF4-FFF2-40B4-BE49-F238E27FC236}">
                <a16:creationId xmlns:a16="http://schemas.microsoft.com/office/drawing/2014/main" id="{A17821CB-FA66-4B71-C962-DF8AE3E172DC}"/>
              </a:ext>
            </a:extLst>
          </p:cNvPr>
          <p:cNvSpPr txBox="1"/>
          <p:nvPr/>
        </p:nvSpPr>
        <p:spPr>
          <a:xfrm>
            <a:off x="942308" y="2244602"/>
            <a:ext cx="9890792" cy="341952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0" i="0" u="none" strike="noStrike" dirty="0">
                <a:effectLst/>
                <a:latin typeface="__fkGroteskNeue_598ab8"/>
              </a:rPr>
              <a:t>The Institute of Medicine expanded on the Donabedian model by identifying six key aims for healthcare quality (</a:t>
            </a:r>
            <a:r>
              <a:rPr lang="en-US" sz="2000" b="1" i="0" u="none" strike="noStrike" dirty="0">
                <a:solidFill>
                  <a:srgbClr val="00AEEF"/>
                </a:solidFill>
                <a:effectLst/>
                <a:latin typeface="__fkGroteskNeue_598ab8"/>
              </a:rPr>
              <a:t>STEEEP</a:t>
            </a:r>
            <a:r>
              <a:rPr lang="en-US" b="0" i="0" u="none" strike="noStrike" dirty="0">
                <a:effectLst/>
                <a:latin typeface="__fkGroteskNeue_598ab8"/>
              </a:rPr>
              <a:t>): </a:t>
            </a:r>
          </a:p>
          <a:p>
            <a:pPr marL="285750" indent="-285750" algn="just">
              <a:lnSpc>
                <a:spcPct val="150000"/>
              </a:lnSpc>
              <a:buFont typeface="Arial" panose="020B0604020202020204" pitchFamily="34" charset="0"/>
              <a:buChar char="•"/>
            </a:pPr>
            <a:r>
              <a:rPr lang="en-US" b="1" dirty="0">
                <a:solidFill>
                  <a:srgbClr val="00AEEF"/>
                </a:solidFill>
                <a:latin typeface="__fkGroteskNeue_598ab8"/>
              </a:rPr>
              <a:t>S</a:t>
            </a:r>
            <a:r>
              <a:rPr lang="en-US" dirty="0">
                <a:latin typeface="__fkGroteskNeue_598ab8"/>
              </a:rPr>
              <a:t>afety </a:t>
            </a:r>
          </a:p>
          <a:p>
            <a:pPr marL="285750" indent="-285750" algn="just">
              <a:lnSpc>
                <a:spcPct val="150000"/>
              </a:lnSpc>
              <a:buFont typeface="Arial" panose="020B0604020202020204" pitchFamily="34" charset="0"/>
              <a:buChar char="•"/>
            </a:pPr>
            <a:r>
              <a:rPr lang="en-US" b="1" dirty="0">
                <a:solidFill>
                  <a:srgbClr val="00AEEF"/>
                </a:solidFill>
                <a:latin typeface="__fkGroteskNeue_598ab8"/>
              </a:rPr>
              <a:t>T</a:t>
            </a:r>
            <a:r>
              <a:rPr lang="en-US" dirty="0">
                <a:latin typeface="__fkGroteskNeue_598ab8"/>
              </a:rPr>
              <a:t>imeliness</a:t>
            </a:r>
          </a:p>
          <a:p>
            <a:pPr marL="285750" indent="-285750" algn="just">
              <a:lnSpc>
                <a:spcPct val="150000"/>
              </a:lnSpc>
              <a:buFont typeface="Arial" panose="020B0604020202020204" pitchFamily="34" charset="0"/>
              <a:buChar char="•"/>
            </a:pPr>
            <a:r>
              <a:rPr lang="en-US" b="1" dirty="0">
                <a:solidFill>
                  <a:srgbClr val="00AEEF"/>
                </a:solidFill>
                <a:latin typeface="__fkGroteskNeue_598ab8"/>
              </a:rPr>
              <a:t>E</a:t>
            </a:r>
            <a:r>
              <a:rPr lang="en-US" b="0" i="0" u="none" strike="noStrike" dirty="0">
                <a:effectLst/>
                <a:latin typeface="__fkGroteskNeue_598ab8"/>
              </a:rPr>
              <a:t>fficiency</a:t>
            </a:r>
          </a:p>
          <a:p>
            <a:pPr marL="285750" indent="-285750" algn="just">
              <a:lnSpc>
                <a:spcPct val="150000"/>
              </a:lnSpc>
              <a:buFont typeface="Arial" panose="020B0604020202020204" pitchFamily="34" charset="0"/>
              <a:buChar char="•"/>
            </a:pPr>
            <a:r>
              <a:rPr lang="en-US" b="1" dirty="0">
                <a:solidFill>
                  <a:srgbClr val="00AEEF"/>
                </a:solidFill>
                <a:latin typeface="__fkGroteskNeue_598ab8"/>
              </a:rPr>
              <a:t>E</a:t>
            </a:r>
            <a:r>
              <a:rPr lang="en-US" dirty="0">
                <a:latin typeface="__fkGroteskNeue_598ab8"/>
              </a:rPr>
              <a:t>ffectiveness </a:t>
            </a:r>
          </a:p>
          <a:p>
            <a:pPr marL="285750" indent="-285750" algn="just">
              <a:lnSpc>
                <a:spcPct val="150000"/>
              </a:lnSpc>
              <a:buFont typeface="Arial" panose="020B0604020202020204" pitchFamily="34" charset="0"/>
              <a:buChar char="•"/>
            </a:pPr>
            <a:r>
              <a:rPr lang="en-US" b="1" dirty="0">
                <a:solidFill>
                  <a:srgbClr val="00AEEF"/>
                </a:solidFill>
                <a:latin typeface="__fkGroteskNeue_598ab8"/>
              </a:rPr>
              <a:t>E</a:t>
            </a:r>
            <a:r>
              <a:rPr lang="en-US" b="0" i="0" u="none" strike="noStrike" dirty="0">
                <a:effectLst/>
                <a:latin typeface="__fkGroteskNeue_598ab8"/>
              </a:rPr>
              <a:t>quity</a:t>
            </a:r>
          </a:p>
          <a:p>
            <a:pPr marL="285750" indent="-285750" algn="just">
              <a:lnSpc>
                <a:spcPct val="150000"/>
              </a:lnSpc>
              <a:buFont typeface="Arial" panose="020B0604020202020204" pitchFamily="34" charset="0"/>
              <a:buChar char="•"/>
            </a:pPr>
            <a:r>
              <a:rPr lang="en-US" b="1" dirty="0">
                <a:solidFill>
                  <a:srgbClr val="00AEEF"/>
                </a:solidFill>
                <a:latin typeface="__fkGroteskNeue_598ab8"/>
              </a:rPr>
              <a:t>P</a:t>
            </a:r>
            <a:r>
              <a:rPr lang="en-US" dirty="0">
                <a:latin typeface="__fkGroteskNeue_598ab8"/>
              </a:rPr>
              <a:t>atient-centeredness </a:t>
            </a:r>
            <a:endParaRPr lang="en-US" b="0" i="0" u="none" strike="noStrike" dirty="0">
              <a:effectLst/>
              <a:latin typeface="__fkGroteskNeue_598ab8"/>
            </a:endParaRPr>
          </a:p>
        </p:txBody>
      </p:sp>
      <p:pic>
        <p:nvPicPr>
          <p:cNvPr id="7" name="Graphic 21">
            <a:extLst>
              <a:ext uri="{FF2B5EF4-FFF2-40B4-BE49-F238E27FC236}">
                <a16:creationId xmlns:a16="http://schemas.microsoft.com/office/drawing/2014/main" id="{7E04F69A-E335-6781-BD55-E4022C9CBB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7ACDDC8-366E-4AC5-8974-1716E1CB329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BEF808F-AE35-E3C3-0959-0DDCC53AC1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8320AB0-51D5-BF6F-4FB3-A9CB269F9AF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C72B2BC-8FCF-DA5D-A4CB-DE960003F96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8194" name="Picture 2" descr="Six Characteristics of Quality Care Stock Photo - Alamy">
            <a:extLst>
              <a:ext uri="{FF2B5EF4-FFF2-40B4-BE49-F238E27FC236}">
                <a16:creationId xmlns:a16="http://schemas.microsoft.com/office/drawing/2014/main" id="{923A6D09-EAFF-E291-B9C7-76590F12706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2770"/>
          <a:stretch/>
        </p:blipFill>
        <p:spPr bwMode="auto">
          <a:xfrm>
            <a:off x="6096000" y="3103679"/>
            <a:ext cx="3932749" cy="256044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3174972-1901-2AF7-5722-BCE457C9706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66272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31D0C-F6F0-F26E-F1FD-6CE8841F56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BC495A-6CCF-C7FA-6E07-FDD3D74E12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4F5F9197-F3EA-EEDD-3BF4-EC132A532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7E73FA6-5376-B108-4253-4A547A97CD1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7DBB159-E3EB-D586-F031-4D531D8043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BECA112-114B-1C22-A895-DD8158F5B9D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A6B693C-647A-1F55-A843-5C54220F37C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92CFDE27-F9AF-49DE-8589-BBFEC117EB62}"/>
              </a:ext>
            </a:extLst>
          </p:cNvPr>
          <p:cNvSpPr txBox="1"/>
          <p:nvPr/>
        </p:nvSpPr>
        <p:spPr>
          <a:xfrm>
            <a:off x="1841209" y="2186696"/>
            <a:ext cx="8736542"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Why are healthcare systems being measured?</a:t>
            </a:r>
            <a:endParaRPr lang="en-US" sz="2800" dirty="0">
              <a:solidFill>
                <a:srgbClr val="00AEEF"/>
              </a:solidFill>
              <a:latin typeface="Alexandria" charset="0"/>
              <a:cs typeface="Alexandria" charset="0"/>
            </a:endParaRPr>
          </a:p>
        </p:txBody>
      </p:sp>
      <p:pic>
        <p:nvPicPr>
          <p:cNvPr id="9" name="Picture 8">
            <a:extLst>
              <a:ext uri="{FF2B5EF4-FFF2-40B4-BE49-F238E27FC236}">
                <a16:creationId xmlns:a16="http://schemas.microsoft.com/office/drawing/2014/main" id="{E0AA7044-872A-3E65-0123-0EF828013561}"/>
              </a:ext>
            </a:extLst>
          </p:cNvPr>
          <p:cNvPicPr>
            <a:picLocks noChangeAspect="1"/>
          </p:cNvPicPr>
          <p:nvPr/>
        </p:nvPicPr>
        <p:blipFill>
          <a:blip r:embed="rId3"/>
          <a:stretch>
            <a:fillRect/>
          </a:stretch>
        </p:blipFill>
        <p:spPr>
          <a:xfrm>
            <a:off x="3602267" y="2853122"/>
            <a:ext cx="4987465" cy="2801401"/>
          </a:xfrm>
          <a:prstGeom prst="rect">
            <a:avLst/>
          </a:prstGeom>
        </p:spPr>
      </p:pic>
      <p:sp>
        <p:nvSpPr>
          <p:cNvPr id="3" name="TextBox 2">
            <a:extLst>
              <a:ext uri="{FF2B5EF4-FFF2-40B4-BE49-F238E27FC236}">
                <a16:creationId xmlns:a16="http://schemas.microsoft.com/office/drawing/2014/main" id="{6EDC7F3C-CE13-68B2-631E-ADECDDB710F7}"/>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142739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9D561-5BCC-70BD-B308-2F0346DCDE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B4B6BB-0453-732F-BAB3-D7A163B289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F98909A2-5FCB-166A-6EF7-02CC4DBAB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5A4FB59-2E09-24FC-7B58-9B89BBDA62B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18D10C8-F9CE-6DCC-9580-F009255026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6B8D61C-C5BB-3A3E-BD82-7CD52EDC67A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6A5582B-6A9A-A2D2-6EC7-0E5CD1A06C8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37AAE064-D0B9-E723-9374-223B90F46EBE}"/>
              </a:ext>
            </a:extLst>
          </p:cNvPr>
          <p:cNvSpPr txBox="1"/>
          <p:nvPr/>
        </p:nvSpPr>
        <p:spPr>
          <a:xfrm>
            <a:off x="1991230" y="1744889"/>
            <a:ext cx="8736542"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Why are healthcare systems being measured?</a:t>
            </a:r>
            <a:endParaRPr lang="en-US" sz="2800" dirty="0">
              <a:solidFill>
                <a:srgbClr val="00AEEF"/>
              </a:solidFill>
              <a:latin typeface="Alexandria" charset="0"/>
              <a:cs typeface="Alexandria" charset="0"/>
            </a:endParaRPr>
          </a:p>
        </p:txBody>
      </p:sp>
      <p:sp>
        <p:nvSpPr>
          <p:cNvPr id="12" name="TextBox 11">
            <a:extLst>
              <a:ext uri="{FF2B5EF4-FFF2-40B4-BE49-F238E27FC236}">
                <a16:creationId xmlns:a16="http://schemas.microsoft.com/office/drawing/2014/main" id="{92C7EE20-FF2C-A3A1-A2BE-E3BEE3D1390D}"/>
              </a:ext>
            </a:extLst>
          </p:cNvPr>
          <p:cNvSpPr txBox="1"/>
          <p:nvPr/>
        </p:nvSpPr>
        <p:spPr>
          <a:xfrm>
            <a:off x="940628" y="2411315"/>
            <a:ext cx="9890792" cy="3447098"/>
          </a:xfrm>
          <a:prstGeom prst="rect">
            <a:avLst/>
          </a:prstGeom>
          <a:noFill/>
        </p:spPr>
        <p:txBody>
          <a:bodyPr wrap="square" rtlCol="0">
            <a:spAutoFit/>
          </a:bodyPr>
          <a:lstStyle/>
          <a:p>
            <a:pPr algn="l"/>
            <a:r>
              <a:rPr lang="en-US" sz="2000" b="1" i="0" u="none" strike="noStrike" dirty="0">
                <a:solidFill>
                  <a:srgbClr val="C00000"/>
                </a:solidFill>
                <a:effectLst/>
                <a:latin typeface="var(--font-fk-grotesk)"/>
              </a:rPr>
              <a:t>1. Quality Assurance and Improvement: </a:t>
            </a:r>
          </a:p>
          <a:p>
            <a:pPr algn="l"/>
            <a:endParaRPr lang="en-US" sz="2000" b="1" i="0" u="none" strike="noStrike" dirty="0">
              <a:solidFill>
                <a:srgbClr val="C00000"/>
              </a:solidFill>
              <a:effectLst/>
              <a:latin typeface="var(--font-fk-grotesk)"/>
            </a:endParaRPr>
          </a:p>
          <a:p>
            <a:pPr marL="285750" indent="-285750">
              <a:buFont typeface="Arial" panose="020B0604020202020204" pitchFamily="34" charset="0"/>
              <a:buChar char="•"/>
            </a:pPr>
            <a:r>
              <a:rPr lang="en-US" sz="2000" b="1" i="0" u="none" strike="noStrike" dirty="0">
                <a:effectLst/>
                <a:latin typeface="__fkGroteskNeue_598ab8"/>
              </a:rPr>
              <a:t>Identifying Best Practices</a:t>
            </a:r>
            <a:r>
              <a:rPr lang="en-US" sz="2000" b="0" i="0" u="none" strike="noStrike" dirty="0">
                <a:effectLst/>
                <a:latin typeface="__fkGroteskNeue_598ab8"/>
              </a:rPr>
              <a:t>: By analyzing variations in quality measures, healthcare providers can identify and adopt best practices in care delivery. </a:t>
            </a:r>
          </a:p>
          <a:p>
            <a:pPr marL="285750" indent="-285750">
              <a:buFont typeface="Arial" panose="020B0604020202020204" pitchFamily="34" charset="0"/>
              <a:buChar char="•"/>
            </a:pPr>
            <a:endParaRPr lang="en-US" sz="2000" b="0" i="0" u="none" strike="noStrike" dirty="0">
              <a:effectLst/>
              <a:latin typeface="__fkGroteskNeue_598ab8"/>
            </a:endParaRPr>
          </a:p>
          <a:p>
            <a:pPr marL="285750" indent="-285750">
              <a:buFont typeface="Arial" panose="020B0604020202020204" pitchFamily="34" charset="0"/>
              <a:buChar char="•"/>
            </a:pPr>
            <a:r>
              <a:rPr lang="en-US" sz="2000" b="1" i="0" u="none" strike="noStrike" dirty="0">
                <a:effectLst/>
                <a:latin typeface="__fkGroteskNeue_598ab8"/>
              </a:rPr>
              <a:t>Standardization</a:t>
            </a:r>
            <a:r>
              <a:rPr lang="en-US" sz="2000" b="0" i="0" u="none" strike="noStrike" dirty="0">
                <a:effectLst/>
                <a:latin typeface="__fkGroteskNeue_598ab8"/>
              </a:rPr>
              <a:t>: Quality improvement seeks to standardize processes and structures to reduce variation and achieve predictable results, ultimately improving patient outcomes.</a:t>
            </a:r>
            <a:endParaRPr lang="en-US" sz="2000" b="0" i="0" u="none" strike="noStrike" dirty="0">
              <a:effectLst/>
              <a:latin typeface="var(--font-berkeley-mono)"/>
              <a:hlinkClick r:id="rId3"/>
            </a:endParaRPr>
          </a:p>
          <a:p>
            <a:pPr marL="285750" indent="-285750">
              <a:buFont typeface="Arial" panose="020B0604020202020204" pitchFamily="34" charset="0"/>
              <a:buChar char="•"/>
            </a:pPr>
            <a:endParaRPr lang="en-US" sz="2000" b="0" i="0" u="none" strike="noStrike" dirty="0">
              <a:effectLst/>
              <a:latin typeface="__fkGroteskNeue_598ab8"/>
            </a:endParaRPr>
          </a:p>
          <a:p>
            <a:pPr marL="285750" indent="-285750">
              <a:buFont typeface="Arial" panose="020B0604020202020204" pitchFamily="34" charset="0"/>
              <a:buChar char="•"/>
            </a:pPr>
            <a:r>
              <a:rPr lang="en-US" sz="2000" b="1" i="0" u="none" strike="noStrike" dirty="0">
                <a:effectLst/>
                <a:latin typeface="__fkGroteskNeue_598ab8"/>
              </a:rPr>
              <a:t>Continuous Improvement</a:t>
            </a:r>
            <a:r>
              <a:rPr lang="en-US" sz="2000" b="0" i="0" u="none" strike="noStrike" dirty="0">
                <a:effectLst/>
                <a:latin typeface="__fkGroteskNeue_598ab8"/>
              </a:rPr>
              <a:t>: Regular measurement allows healthcare organizations to track progress and make data-driven decisions for ongoing enhancements in care delivery</a:t>
            </a:r>
            <a:r>
              <a:rPr lang="en-US" sz="2000" dirty="0">
                <a:latin typeface="var(--font-berkeley-mono)"/>
              </a:rPr>
              <a:t>.</a:t>
            </a:r>
          </a:p>
          <a:p>
            <a:pPr algn="ctr">
              <a:buFont typeface="+mj-lt"/>
              <a:buAutoNum type="arabicPeriod"/>
            </a:pPr>
            <a:endParaRPr lang="en-US" sz="2000" b="0" i="0" u="none" strike="noStrike" dirty="0">
              <a:effectLst/>
              <a:latin typeface="var(--font-berkeley-mono)"/>
              <a:hlinkClick r:id="rId4"/>
            </a:endParaRPr>
          </a:p>
        </p:txBody>
      </p:sp>
      <p:sp>
        <p:nvSpPr>
          <p:cNvPr id="13" name="TextBox 12">
            <a:extLst>
              <a:ext uri="{FF2B5EF4-FFF2-40B4-BE49-F238E27FC236}">
                <a16:creationId xmlns:a16="http://schemas.microsoft.com/office/drawing/2014/main" id="{A9F5922F-8895-64A4-B717-7F56E2C7A14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2642609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DE1B1-CF71-1C6A-1714-6E09D71E50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6E36C1-199A-4A37-6685-675BFFFC23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BA87A537-E198-75B0-516C-F66C6ECF1A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D55CB0F-AF05-5250-C416-F37558B4E53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D45C28C-1321-DCF1-5EF8-199367CC03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FB2D3A0-D3A6-1CE9-5E74-ED661D7CB0F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A32DA03-F4D6-A053-B908-E349D3D39B7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CEEC4AFB-136E-2536-125D-64818240BD03}"/>
              </a:ext>
            </a:extLst>
          </p:cNvPr>
          <p:cNvSpPr txBox="1"/>
          <p:nvPr/>
        </p:nvSpPr>
        <p:spPr>
          <a:xfrm>
            <a:off x="1991230" y="1744889"/>
            <a:ext cx="8736542"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Why are healthcare systems being measured?</a:t>
            </a:r>
            <a:endParaRPr lang="en-US" sz="2800" dirty="0">
              <a:solidFill>
                <a:srgbClr val="00AEEF"/>
              </a:solidFill>
              <a:latin typeface="Alexandria" charset="0"/>
              <a:cs typeface="Alexandria" charset="0"/>
            </a:endParaRPr>
          </a:p>
        </p:txBody>
      </p:sp>
      <p:sp>
        <p:nvSpPr>
          <p:cNvPr id="12" name="TextBox 11">
            <a:extLst>
              <a:ext uri="{FF2B5EF4-FFF2-40B4-BE49-F238E27FC236}">
                <a16:creationId xmlns:a16="http://schemas.microsoft.com/office/drawing/2014/main" id="{7EC15075-038F-754E-A5B2-95A3088CB87E}"/>
              </a:ext>
            </a:extLst>
          </p:cNvPr>
          <p:cNvSpPr txBox="1"/>
          <p:nvPr/>
        </p:nvSpPr>
        <p:spPr>
          <a:xfrm>
            <a:off x="940628" y="2411315"/>
            <a:ext cx="9890792" cy="3447098"/>
          </a:xfrm>
          <a:prstGeom prst="rect">
            <a:avLst/>
          </a:prstGeom>
          <a:noFill/>
        </p:spPr>
        <p:txBody>
          <a:bodyPr wrap="square" rtlCol="0">
            <a:spAutoFit/>
          </a:bodyPr>
          <a:lstStyle/>
          <a:p>
            <a:r>
              <a:rPr lang="en-US" sz="2000" b="1" i="0" u="none" strike="noStrike" dirty="0">
                <a:solidFill>
                  <a:srgbClr val="C00000"/>
                </a:solidFill>
                <a:effectLst/>
                <a:latin typeface="var(--font-fk-grotesk)"/>
              </a:rPr>
              <a:t>2. Accountability and Transparency</a:t>
            </a:r>
          </a:p>
          <a:p>
            <a:pPr algn="l"/>
            <a:endParaRPr lang="en-US" sz="2000" b="1" i="0" u="none" strike="noStrike" dirty="0">
              <a:solidFill>
                <a:srgbClr val="C00000"/>
              </a:solidFill>
              <a:effectLst/>
              <a:latin typeface="var(--font-fk-grotesk)"/>
            </a:endParaRPr>
          </a:p>
          <a:p>
            <a:pPr marL="285750" indent="-285750">
              <a:buFont typeface="Arial" panose="020B0604020202020204" pitchFamily="34" charset="0"/>
              <a:buChar char="•"/>
            </a:pPr>
            <a:r>
              <a:rPr lang="en-US" sz="2000" b="1" i="0" u="none" strike="noStrike" dirty="0">
                <a:effectLst/>
                <a:latin typeface="__fkGroteskNeue_598ab8"/>
              </a:rPr>
              <a:t>Public Reporting</a:t>
            </a:r>
            <a:r>
              <a:rPr lang="en-US" sz="2000" b="0" i="0" u="none" strike="noStrike" dirty="0">
                <a:effectLst/>
                <a:latin typeface="__fkGroteskNeue_598ab8"/>
              </a:rPr>
              <a:t>: Systematic reporting of quality measures provides transparency to patients, policymakers, and the public about healthcare system performance. </a:t>
            </a:r>
            <a:endParaRPr lang="en-US" sz="2000" b="0" i="0" u="none" strike="noStrike" dirty="0">
              <a:effectLst/>
              <a:latin typeface="var(--font-berkeley-mono)"/>
              <a:hlinkClick r:id="rId3"/>
            </a:endParaRPr>
          </a:p>
          <a:p>
            <a:endParaRPr lang="en-US" sz="2000" b="0" i="0" u="none" strike="noStrike" dirty="0">
              <a:effectLst/>
              <a:latin typeface="__fkGroteskNeue_598ab8"/>
            </a:endParaRPr>
          </a:p>
          <a:p>
            <a:pPr marL="285750" indent="-285750">
              <a:buFont typeface="Arial" panose="020B0604020202020204" pitchFamily="34" charset="0"/>
              <a:buChar char="•"/>
            </a:pPr>
            <a:r>
              <a:rPr lang="en-US" sz="2000" b="1" i="0" u="none" strike="noStrike" dirty="0">
                <a:effectLst/>
                <a:latin typeface="__fkGroteskNeue_598ab8"/>
              </a:rPr>
              <a:t>Benchmarking</a:t>
            </a:r>
            <a:r>
              <a:rPr lang="en-US" sz="2000" b="0" i="0" u="none" strike="noStrike" dirty="0">
                <a:effectLst/>
                <a:latin typeface="__fkGroteskNeue_598ab8"/>
              </a:rPr>
              <a:t>: Measurement enables comparison of performance across providers, regions, and even countries, fostering accountability and healthy competition. </a:t>
            </a:r>
            <a:endParaRPr lang="en-US" sz="2000" b="0" i="0" u="none" strike="noStrike" dirty="0">
              <a:effectLst/>
              <a:latin typeface="var(--font-berkeley-mono)"/>
              <a:hlinkClick r:id="rId3"/>
            </a:endParaRPr>
          </a:p>
          <a:p>
            <a:endParaRPr lang="en-US" sz="2000" b="0" i="0" u="none" strike="noStrike" dirty="0">
              <a:effectLst/>
              <a:latin typeface="__fkGroteskNeue_598ab8"/>
            </a:endParaRPr>
          </a:p>
          <a:p>
            <a:pPr marL="285750" indent="-285750">
              <a:buFont typeface="Arial" panose="020B0604020202020204" pitchFamily="34" charset="0"/>
              <a:buChar char="•"/>
            </a:pPr>
            <a:r>
              <a:rPr lang="en-US" sz="2000" b="1" i="0" u="none" strike="noStrike" dirty="0">
                <a:effectLst/>
                <a:latin typeface="__fkGroteskNeue_598ab8"/>
              </a:rPr>
              <a:t>Policy Decisions</a:t>
            </a:r>
            <a:r>
              <a:rPr lang="en-US" sz="2000" b="0" i="0" u="none" strike="noStrike" dirty="0">
                <a:effectLst/>
                <a:latin typeface="__fkGroteskNeue_598ab8"/>
              </a:rPr>
              <a:t>: Policymakers use quality measurements to inform healthcare policies and resource allocation decisions</a:t>
            </a:r>
            <a:r>
              <a:rPr lang="en-US" sz="2000" dirty="0">
                <a:latin typeface="var(--font-berkeley-mono)"/>
              </a:rPr>
              <a:t>. </a:t>
            </a:r>
            <a:endParaRPr lang="en-US" sz="2000" b="0" i="0" u="none" strike="noStrike" dirty="0">
              <a:effectLst/>
              <a:latin typeface="__fkGroteskNeue_598ab8"/>
            </a:endParaRPr>
          </a:p>
          <a:p>
            <a:pPr algn="ctr">
              <a:buFont typeface="+mj-lt"/>
              <a:buAutoNum type="arabicPeriod"/>
            </a:pPr>
            <a:endParaRPr lang="en-US" sz="2000" b="0" i="0" u="none" strike="noStrike" dirty="0">
              <a:effectLst/>
              <a:latin typeface="var(--font-berkeley-mono)"/>
              <a:hlinkClick r:id="rId4"/>
            </a:endParaRPr>
          </a:p>
        </p:txBody>
      </p:sp>
      <p:sp>
        <p:nvSpPr>
          <p:cNvPr id="3" name="TextBox 2">
            <a:extLst>
              <a:ext uri="{FF2B5EF4-FFF2-40B4-BE49-F238E27FC236}">
                <a16:creationId xmlns:a16="http://schemas.microsoft.com/office/drawing/2014/main" id="{F625B116-CD0E-4471-3146-0C7EA6108CC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306402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55115-F6A9-7B40-0F15-30F4EC69D1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9474B1-D328-9EF0-DB0C-B10DA860BA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3BDE0D9C-2036-377C-F74C-B69C6A150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62C22AD-EDC9-D7EF-F44A-73DE8CF5105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7911B25-1F0B-8538-D1F7-F2DCC9C45C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6A07F1A-5C22-4C12-6DEF-D17A2893F15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44B5869-AEEF-D628-1BB4-197086B1C8D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20E7469B-8149-348B-8933-DDE383A9B8ED}"/>
              </a:ext>
            </a:extLst>
          </p:cNvPr>
          <p:cNvSpPr txBox="1"/>
          <p:nvPr/>
        </p:nvSpPr>
        <p:spPr>
          <a:xfrm>
            <a:off x="1991230" y="1744889"/>
            <a:ext cx="8736542"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Why are healthcare systems being measured?</a:t>
            </a:r>
            <a:endParaRPr lang="en-US" sz="2800" dirty="0">
              <a:solidFill>
                <a:srgbClr val="00AEEF"/>
              </a:solidFill>
              <a:latin typeface="Alexandria" charset="0"/>
              <a:cs typeface="Alexandria" charset="0"/>
            </a:endParaRPr>
          </a:p>
        </p:txBody>
      </p:sp>
      <p:sp>
        <p:nvSpPr>
          <p:cNvPr id="12" name="TextBox 11">
            <a:extLst>
              <a:ext uri="{FF2B5EF4-FFF2-40B4-BE49-F238E27FC236}">
                <a16:creationId xmlns:a16="http://schemas.microsoft.com/office/drawing/2014/main" id="{D37CC329-E92B-B776-A41A-E376DCA09AF5}"/>
              </a:ext>
            </a:extLst>
          </p:cNvPr>
          <p:cNvSpPr txBox="1"/>
          <p:nvPr/>
        </p:nvSpPr>
        <p:spPr>
          <a:xfrm>
            <a:off x="940628" y="2411315"/>
            <a:ext cx="9890792" cy="3170099"/>
          </a:xfrm>
          <a:prstGeom prst="rect">
            <a:avLst/>
          </a:prstGeom>
          <a:noFill/>
        </p:spPr>
        <p:txBody>
          <a:bodyPr wrap="square" rtlCol="0">
            <a:spAutoFit/>
          </a:bodyPr>
          <a:lstStyle/>
          <a:p>
            <a:r>
              <a:rPr lang="en-US" sz="2000" b="1" i="0" u="none" strike="noStrike" dirty="0">
                <a:solidFill>
                  <a:srgbClr val="C00000"/>
                </a:solidFill>
                <a:effectLst/>
                <a:latin typeface="var(--font-fk-grotesk)"/>
              </a:rPr>
              <a:t>3. Patient-Centered Care</a:t>
            </a:r>
          </a:p>
          <a:p>
            <a:pPr algn="l"/>
            <a:endParaRPr lang="en-US" sz="2000" b="1" i="0" u="none" strike="noStrike" dirty="0">
              <a:solidFill>
                <a:srgbClr val="C00000"/>
              </a:solidFill>
              <a:effectLst/>
              <a:latin typeface="var(--font-fk-grotesk)"/>
            </a:endParaRPr>
          </a:p>
          <a:p>
            <a:pPr marL="285750" indent="-285750">
              <a:buFont typeface="Arial" panose="020B0604020202020204" pitchFamily="34" charset="0"/>
              <a:buChar char="•"/>
            </a:pPr>
            <a:r>
              <a:rPr lang="en-US" sz="2000" b="1" i="0" u="none" strike="noStrike" dirty="0">
                <a:effectLst/>
                <a:latin typeface="__fkGroteskNeue_598ab8"/>
              </a:rPr>
              <a:t>Patient Choice</a:t>
            </a:r>
            <a:r>
              <a:rPr lang="en-US" sz="2000" b="0" i="0" u="none" strike="noStrike" dirty="0">
                <a:effectLst/>
                <a:latin typeface="__fkGroteskNeue_598ab8"/>
              </a:rPr>
              <a:t>: Quality measures help patients make informed decisions about their healthcare providers and treatment option.</a:t>
            </a:r>
          </a:p>
          <a:p>
            <a:endParaRPr lang="en-US" sz="2000" b="0" i="0" u="none" strike="noStrike" dirty="0">
              <a:effectLst/>
              <a:latin typeface="__fkGroteskNeue_598ab8"/>
            </a:endParaRPr>
          </a:p>
          <a:p>
            <a:pPr marL="285750" indent="-285750">
              <a:buFont typeface="Arial" panose="020B0604020202020204" pitchFamily="34" charset="0"/>
              <a:buChar char="•"/>
            </a:pPr>
            <a:r>
              <a:rPr lang="en-US" sz="2000" b="1" i="0" u="none" strike="noStrike" dirty="0">
                <a:effectLst/>
                <a:latin typeface="__fkGroteskNeue_598ab8"/>
              </a:rPr>
              <a:t>Patient-Reported Outcomes</a:t>
            </a:r>
            <a:r>
              <a:rPr lang="en-US" sz="2000" b="0" i="0" u="none" strike="noStrike" dirty="0">
                <a:effectLst/>
                <a:latin typeface="__fkGroteskNeue_598ab8"/>
              </a:rPr>
              <a:t>: Incorporating patient-reported outcome measures (PROMs) ensures that care quality is assessed from the patient's perspective.</a:t>
            </a:r>
          </a:p>
          <a:p>
            <a:endParaRPr lang="en-US" sz="2000" b="0" i="0" u="none" strike="noStrike" dirty="0">
              <a:effectLst/>
              <a:latin typeface="__fkGroteskNeue_598ab8"/>
            </a:endParaRPr>
          </a:p>
          <a:p>
            <a:pPr marL="285750" indent="-285750">
              <a:buFont typeface="Arial" panose="020B0604020202020204" pitchFamily="34" charset="0"/>
              <a:buChar char="•"/>
            </a:pPr>
            <a:r>
              <a:rPr lang="en-US" sz="2000" b="1" i="0" u="none" strike="noStrike" dirty="0">
                <a:effectLst/>
                <a:latin typeface="__fkGroteskNeue_598ab8"/>
              </a:rPr>
              <a:t>Holistic Evaluation</a:t>
            </a:r>
            <a:r>
              <a:rPr lang="en-US" sz="2000" b="0" i="0" u="none" strike="noStrike" dirty="0">
                <a:effectLst/>
                <a:latin typeface="__fkGroteskNeue_598ab8"/>
              </a:rPr>
              <a:t>: Measurement frameworks like the Quadruple Aim focus on improving patient experience alongside other crucial aspects of healthcare. </a:t>
            </a:r>
            <a:endParaRPr lang="en-US" sz="2000" b="0" i="0" u="none" strike="noStrike" dirty="0">
              <a:effectLst/>
              <a:latin typeface="var(--font-berkeley-mono)"/>
              <a:hlinkClick r:id="rId3"/>
            </a:endParaRPr>
          </a:p>
        </p:txBody>
      </p:sp>
      <p:sp>
        <p:nvSpPr>
          <p:cNvPr id="3" name="TextBox 2">
            <a:extLst>
              <a:ext uri="{FF2B5EF4-FFF2-40B4-BE49-F238E27FC236}">
                <a16:creationId xmlns:a16="http://schemas.microsoft.com/office/drawing/2014/main" id="{0144C542-4AE1-06A1-3C26-77F9324D397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2074495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8143C-923A-0639-3E6F-DDAAF41E21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890ED3-9F73-7D0B-0C2E-289DFF7F2F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8615186D-1B19-17E4-3071-D5608D8D43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1EA706E-2A49-41CC-CE77-674F9E12908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63B0E8B-3397-A896-99DF-77074F1D1E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A426318-8357-9709-AA2D-6C965257C89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715CBF9-9338-FFD6-6B31-1A0C173C0DC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DACBFE50-53BD-80B1-D00A-20EF480D5BD2}"/>
              </a:ext>
            </a:extLst>
          </p:cNvPr>
          <p:cNvSpPr txBox="1"/>
          <p:nvPr/>
        </p:nvSpPr>
        <p:spPr>
          <a:xfrm>
            <a:off x="1991230" y="1744889"/>
            <a:ext cx="8736542"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Why are healthcare systems being measured?</a:t>
            </a:r>
            <a:endParaRPr lang="en-US" sz="2800" dirty="0">
              <a:solidFill>
                <a:srgbClr val="00AEEF"/>
              </a:solidFill>
              <a:latin typeface="Alexandria" charset="0"/>
              <a:cs typeface="Alexandria" charset="0"/>
            </a:endParaRPr>
          </a:p>
        </p:txBody>
      </p:sp>
      <p:sp>
        <p:nvSpPr>
          <p:cNvPr id="12" name="TextBox 11">
            <a:extLst>
              <a:ext uri="{FF2B5EF4-FFF2-40B4-BE49-F238E27FC236}">
                <a16:creationId xmlns:a16="http://schemas.microsoft.com/office/drawing/2014/main" id="{50DC2EAD-D9DC-9457-14BE-6055B5E8CCFE}"/>
              </a:ext>
            </a:extLst>
          </p:cNvPr>
          <p:cNvSpPr txBox="1"/>
          <p:nvPr/>
        </p:nvSpPr>
        <p:spPr>
          <a:xfrm>
            <a:off x="940628" y="2411315"/>
            <a:ext cx="9890792" cy="3170099"/>
          </a:xfrm>
          <a:prstGeom prst="rect">
            <a:avLst/>
          </a:prstGeom>
          <a:noFill/>
        </p:spPr>
        <p:txBody>
          <a:bodyPr wrap="square" rtlCol="0">
            <a:spAutoFit/>
          </a:bodyPr>
          <a:lstStyle/>
          <a:p>
            <a:r>
              <a:rPr lang="en-US" sz="2000" b="1" dirty="0">
                <a:solidFill>
                  <a:srgbClr val="C00000"/>
                </a:solidFill>
                <a:latin typeface="var(--font-fk-grotesk)"/>
              </a:rPr>
              <a:t>4. Cost-Effectiveness and Efficiency</a:t>
            </a:r>
            <a:endParaRPr lang="en-US" sz="2000" b="1" i="0" u="none" strike="noStrike" dirty="0">
              <a:solidFill>
                <a:srgbClr val="C00000"/>
              </a:solidFill>
              <a:effectLst/>
              <a:latin typeface="var(--font-fk-grotesk)"/>
            </a:endParaRPr>
          </a:p>
          <a:p>
            <a:pPr algn="l"/>
            <a:endParaRPr lang="en-US" sz="2000" b="1" i="0" u="none" strike="noStrike" dirty="0">
              <a:solidFill>
                <a:srgbClr val="C00000"/>
              </a:solidFill>
              <a:effectLst/>
              <a:latin typeface="var(--font-fk-grotesk)"/>
            </a:endParaRPr>
          </a:p>
          <a:p>
            <a:pPr marL="285750" indent="-285750">
              <a:buFont typeface="Arial" panose="020B0604020202020204" pitchFamily="34" charset="0"/>
              <a:buChar char="•"/>
            </a:pPr>
            <a:r>
              <a:rPr lang="en-US" sz="2000" b="1" dirty="0">
                <a:latin typeface="__fkGroteskNeue_598ab8"/>
              </a:rPr>
              <a:t>Resource Allocation: </a:t>
            </a:r>
            <a:r>
              <a:rPr lang="en-US" sz="2000" dirty="0">
                <a:latin typeface="__fkGroteskNeue_598ab8"/>
              </a:rPr>
              <a:t>Measuring outcomes in relation to costs helps healthcare systems allocate resources more efficiently. </a:t>
            </a:r>
            <a:endParaRPr lang="en-US" sz="2000" dirty="0">
              <a:latin typeface="__fkGroteskNeue_598ab8"/>
              <a:hlinkClick r:id="rId3">
                <a:extLst>
                  <a:ext uri="{A12FA001-AC4F-418D-AE19-62706E023703}">
                    <ahyp:hlinkClr xmlns:ahyp="http://schemas.microsoft.com/office/drawing/2018/hyperlinkcolor" val="tx"/>
                  </a:ext>
                </a:extLst>
              </a:hlinkClick>
            </a:endParaRPr>
          </a:p>
          <a:p>
            <a:endParaRPr lang="en-US" sz="2000" b="1" dirty="0">
              <a:latin typeface="__fkGroteskNeue_598ab8"/>
            </a:endParaRPr>
          </a:p>
          <a:p>
            <a:pPr marL="285750" indent="-285750">
              <a:buFont typeface="Arial" panose="020B0604020202020204" pitchFamily="34" charset="0"/>
              <a:buChar char="•"/>
            </a:pPr>
            <a:r>
              <a:rPr lang="en-US" sz="2000" b="1" dirty="0">
                <a:latin typeface="__fkGroteskNeue_598ab8"/>
              </a:rPr>
              <a:t>Value-Based Healthcare: </a:t>
            </a:r>
            <a:r>
              <a:rPr lang="en-US" sz="2000" dirty="0">
                <a:latin typeface="__fkGroteskNeue_598ab8"/>
              </a:rPr>
              <a:t>Outcome measurements are crucial for implementing value-based care models that aim to maximize health outcomes per dollar spent. </a:t>
            </a:r>
            <a:endParaRPr lang="en-US" sz="2000" dirty="0">
              <a:latin typeface="__fkGroteskNeue_598ab8"/>
              <a:hlinkClick r:id="rId4">
                <a:extLst>
                  <a:ext uri="{A12FA001-AC4F-418D-AE19-62706E023703}">
                    <ahyp:hlinkClr xmlns:ahyp="http://schemas.microsoft.com/office/drawing/2018/hyperlinkcolor" val="tx"/>
                  </a:ext>
                </a:extLst>
              </a:hlinkClick>
            </a:endParaRPr>
          </a:p>
          <a:p>
            <a:endParaRPr lang="en-US" sz="2000" b="1" dirty="0">
              <a:latin typeface="__fkGroteskNeue_598ab8"/>
            </a:endParaRPr>
          </a:p>
          <a:p>
            <a:pPr marL="285750" indent="-285750">
              <a:buFont typeface="Arial" panose="020B0604020202020204" pitchFamily="34" charset="0"/>
              <a:buChar char="•"/>
            </a:pPr>
            <a:r>
              <a:rPr lang="en-US" sz="2000" b="1" dirty="0">
                <a:latin typeface="__fkGroteskNeue_598ab8"/>
              </a:rPr>
              <a:t>Identifying Inefficiencies: </a:t>
            </a:r>
            <a:r>
              <a:rPr lang="en-US" sz="2000" dirty="0">
                <a:latin typeface="__fkGroteskNeue_598ab8"/>
              </a:rPr>
              <a:t>Comprehensive measurement can reveal areas of waste or inefficiency in the healthcare system. </a:t>
            </a:r>
            <a:endParaRPr lang="en-US" sz="2000" dirty="0">
              <a:latin typeface="__fkGroteskNeue_598ab8"/>
              <a:hlinkClick r:id="rId4">
                <a:extLst>
                  <a:ext uri="{A12FA001-AC4F-418D-AE19-62706E023703}">
                    <ahyp:hlinkClr xmlns:ahyp="http://schemas.microsoft.com/office/drawing/2018/hyperlinkcolor" val="tx"/>
                  </a:ext>
                </a:extLst>
              </a:hlinkClick>
            </a:endParaRPr>
          </a:p>
        </p:txBody>
      </p:sp>
      <p:sp>
        <p:nvSpPr>
          <p:cNvPr id="3" name="TextBox 2">
            <a:extLst>
              <a:ext uri="{FF2B5EF4-FFF2-40B4-BE49-F238E27FC236}">
                <a16:creationId xmlns:a16="http://schemas.microsoft.com/office/drawing/2014/main" id="{CBC55299-5893-4137-9CAA-207D75B0750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232067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82821-22EA-57F7-682C-682574D1F5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688C72-2EE3-B611-D61D-6F3314D01A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EDCF1A36-6ADB-0D73-EC62-A69928568F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AA5FEAC-5035-7AB0-F536-4540AC4C0C6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8B94796-8C05-C690-E5A0-A1E58D1C23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1F9485D-8588-076D-B935-6E4E97F71C7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3BD8117-C2D6-69B4-5817-07E3BF55147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1A4BCF16-AB4A-C6F8-3F67-D902E605D2A5}"/>
              </a:ext>
            </a:extLst>
          </p:cNvPr>
          <p:cNvSpPr txBox="1"/>
          <p:nvPr/>
        </p:nvSpPr>
        <p:spPr>
          <a:xfrm>
            <a:off x="1991230" y="1744889"/>
            <a:ext cx="8736542"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Why are healthcare systems being measured?</a:t>
            </a:r>
            <a:endParaRPr lang="en-US" sz="2800" dirty="0">
              <a:solidFill>
                <a:srgbClr val="00AEEF"/>
              </a:solidFill>
              <a:latin typeface="Alexandria" charset="0"/>
              <a:cs typeface="Alexandria" charset="0"/>
            </a:endParaRPr>
          </a:p>
        </p:txBody>
      </p:sp>
      <p:sp>
        <p:nvSpPr>
          <p:cNvPr id="12" name="TextBox 11">
            <a:extLst>
              <a:ext uri="{FF2B5EF4-FFF2-40B4-BE49-F238E27FC236}">
                <a16:creationId xmlns:a16="http://schemas.microsoft.com/office/drawing/2014/main" id="{A700A968-642B-7A43-3418-08A024A6718A}"/>
              </a:ext>
            </a:extLst>
          </p:cNvPr>
          <p:cNvSpPr txBox="1"/>
          <p:nvPr/>
        </p:nvSpPr>
        <p:spPr>
          <a:xfrm>
            <a:off x="940628" y="2411315"/>
            <a:ext cx="9890792" cy="2246769"/>
          </a:xfrm>
          <a:prstGeom prst="rect">
            <a:avLst/>
          </a:prstGeom>
          <a:noFill/>
        </p:spPr>
        <p:txBody>
          <a:bodyPr wrap="square" rtlCol="0">
            <a:spAutoFit/>
          </a:bodyPr>
          <a:lstStyle/>
          <a:p>
            <a:r>
              <a:rPr lang="en-US" sz="2000" b="1" dirty="0">
                <a:solidFill>
                  <a:srgbClr val="C00000"/>
                </a:solidFill>
                <a:latin typeface="var(--font-fk-grotesk)"/>
              </a:rPr>
              <a:t>5. Regulatory Compliance and Accreditation</a:t>
            </a:r>
          </a:p>
          <a:p>
            <a:endParaRPr lang="en-US" sz="2000" b="1" dirty="0">
              <a:latin typeface="__fkGroteskNeue_598ab8"/>
            </a:endParaRPr>
          </a:p>
          <a:p>
            <a:pPr marL="285750" indent="-285750">
              <a:buFont typeface="Arial" panose="020B0604020202020204" pitchFamily="34" charset="0"/>
              <a:buChar char="•"/>
            </a:pPr>
            <a:r>
              <a:rPr lang="en-US" sz="2000" b="1" dirty="0">
                <a:latin typeface="__fkGroteskNeue_598ab8"/>
              </a:rPr>
              <a:t>Meeting Standards: Hea</a:t>
            </a:r>
            <a:r>
              <a:rPr lang="en-US" sz="2000" dirty="0">
                <a:latin typeface="__fkGroteskNeue_598ab8"/>
              </a:rPr>
              <a:t>lthcare organizations use quality measures to demonstrate compliance with regulatory requirements and accreditation standards. </a:t>
            </a:r>
            <a:endParaRPr lang="en-US" sz="2000" dirty="0">
              <a:latin typeface="__fkGroteskNeue_598ab8"/>
              <a:hlinkClick r:id="rId3">
                <a:extLst>
                  <a:ext uri="{A12FA001-AC4F-418D-AE19-62706E023703}">
                    <ahyp:hlinkClr xmlns:ahyp="http://schemas.microsoft.com/office/drawing/2018/hyperlinkcolor" val="tx"/>
                  </a:ext>
                </a:extLst>
              </a:hlinkClick>
            </a:endParaRPr>
          </a:p>
          <a:p>
            <a:endParaRPr lang="en-US" sz="2000" b="1" dirty="0">
              <a:latin typeface="__fkGroteskNeue_598ab8"/>
            </a:endParaRPr>
          </a:p>
          <a:p>
            <a:pPr marL="285750" indent="-285750">
              <a:buFont typeface="Arial" panose="020B0604020202020204" pitchFamily="34" charset="0"/>
              <a:buChar char="•"/>
            </a:pPr>
            <a:r>
              <a:rPr lang="en-US" sz="2000" b="1" dirty="0">
                <a:latin typeface="__fkGroteskNeue_598ab8"/>
              </a:rPr>
              <a:t>Risk Management: </a:t>
            </a:r>
            <a:r>
              <a:rPr lang="en-US" sz="2000" dirty="0">
                <a:latin typeface="__fkGroteskNeue_598ab8"/>
              </a:rPr>
              <a:t>Systematic measurement helps identify potential risks and areas for improvement before they lead to adverse events.</a:t>
            </a:r>
          </a:p>
        </p:txBody>
      </p:sp>
      <p:sp>
        <p:nvSpPr>
          <p:cNvPr id="3" name="TextBox 2">
            <a:extLst>
              <a:ext uri="{FF2B5EF4-FFF2-40B4-BE49-F238E27FC236}">
                <a16:creationId xmlns:a16="http://schemas.microsoft.com/office/drawing/2014/main" id="{9356DBD8-F684-6915-3245-9C21E8214BA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354322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30AB1-186B-9067-A7CE-DEDC51FA1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B24F60-C073-2484-1373-33A6F1F938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0476B172-A0EF-7ABC-A854-F67057830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D1961A9-42C2-6F99-75F4-14074C4CB35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3BC3196-231C-7454-CB46-45F0DC525C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F36CD56-C9EF-F19B-043A-34C8147ABCD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0827EF8-0ECE-570E-295F-C07A585BB04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8498F897-20B5-DCF9-395D-54FB1EB60A5D}"/>
              </a:ext>
            </a:extLst>
          </p:cNvPr>
          <p:cNvSpPr txBox="1"/>
          <p:nvPr/>
        </p:nvSpPr>
        <p:spPr>
          <a:xfrm>
            <a:off x="1991230" y="1744889"/>
            <a:ext cx="8736542"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Why are healthcare systems being measured?</a:t>
            </a:r>
            <a:endParaRPr lang="en-US" sz="2800" dirty="0">
              <a:solidFill>
                <a:srgbClr val="00AEEF"/>
              </a:solidFill>
              <a:latin typeface="Alexandria" charset="0"/>
              <a:cs typeface="Alexandria" charset="0"/>
            </a:endParaRPr>
          </a:p>
        </p:txBody>
      </p:sp>
      <p:sp>
        <p:nvSpPr>
          <p:cNvPr id="12" name="TextBox 11">
            <a:extLst>
              <a:ext uri="{FF2B5EF4-FFF2-40B4-BE49-F238E27FC236}">
                <a16:creationId xmlns:a16="http://schemas.microsoft.com/office/drawing/2014/main" id="{126F127A-AD23-F3DC-D33C-5917D9DBBCA6}"/>
              </a:ext>
            </a:extLst>
          </p:cNvPr>
          <p:cNvSpPr txBox="1"/>
          <p:nvPr/>
        </p:nvSpPr>
        <p:spPr>
          <a:xfrm>
            <a:off x="940628" y="2411315"/>
            <a:ext cx="9890792" cy="2246769"/>
          </a:xfrm>
          <a:prstGeom prst="rect">
            <a:avLst/>
          </a:prstGeom>
          <a:noFill/>
        </p:spPr>
        <p:txBody>
          <a:bodyPr wrap="square" rtlCol="0">
            <a:spAutoFit/>
          </a:bodyPr>
          <a:lstStyle/>
          <a:p>
            <a:r>
              <a:rPr lang="en-US" sz="2000" b="1" dirty="0">
                <a:solidFill>
                  <a:srgbClr val="C00000"/>
                </a:solidFill>
                <a:latin typeface="var(--font-fk-grotesk)"/>
              </a:rPr>
              <a:t>6. Advancing Medical Knowledge</a:t>
            </a:r>
          </a:p>
          <a:p>
            <a:endParaRPr lang="en-US" sz="2000" b="1" dirty="0">
              <a:latin typeface="__fkGroteskNeue_598ab8"/>
            </a:endParaRPr>
          </a:p>
          <a:p>
            <a:pPr marL="285750" indent="-285750">
              <a:buFont typeface="Arial" panose="020B0604020202020204" pitchFamily="34" charset="0"/>
              <a:buChar char="•"/>
            </a:pPr>
            <a:r>
              <a:rPr lang="en-US" sz="2000" b="1" dirty="0">
                <a:latin typeface="__fkGroteskNeue_598ab8"/>
              </a:rPr>
              <a:t>Research Opportunities: </a:t>
            </a:r>
            <a:r>
              <a:rPr lang="en-US" sz="2000" dirty="0">
                <a:latin typeface="__fkGroteskNeue_598ab8"/>
              </a:rPr>
              <a:t>Analysis of quality measures can identify areas where further research is needed to improve care practices. </a:t>
            </a:r>
          </a:p>
          <a:p>
            <a:endParaRPr lang="en-US" sz="2000" b="1" dirty="0">
              <a:latin typeface="__fkGroteskNeue_598ab8"/>
            </a:endParaRPr>
          </a:p>
          <a:p>
            <a:pPr marL="285750" indent="-285750">
              <a:buFont typeface="Arial" panose="020B0604020202020204" pitchFamily="34" charset="0"/>
              <a:buChar char="•"/>
            </a:pPr>
            <a:r>
              <a:rPr lang="en-US" sz="2000" b="1" dirty="0">
                <a:latin typeface="__fkGroteskNeue_598ab8"/>
              </a:rPr>
              <a:t>Evidence-Based Practice: </a:t>
            </a:r>
            <a:r>
              <a:rPr lang="en-US" sz="2000" dirty="0">
                <a:latin typeface="__fkGroteskNeue_598ab8"/>
              </a:rPr>
              <a:t>Measurement supports the development and refinement of evidence-based guidelines and protocols.</a:t>
            </a:r>
          </a:p>
        </p:txBody>
      </p:sp>
      <p:sp>
        <p:nvSpPr>
          <p:cNvPr id="3" name="TextBox 2">
            <a:extLst>
              <a:ext uri="{FF2B5EF4-FFF2-40B4-BE49-F238E27FC236}">
                <a16:creationId xmlns:a16="http://schemas.microsoft.com/office/drawing/2014/main" id="{2C5BCD9A-8105-B5FB-A60A-4BC43360F3E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326825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6711E-6507-DF7A-EFE8-128D3A306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77C52-1011-A135-0614-76D00836FE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B1B21939-1028-06EB-F303-3C166C73F0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574C411-5DDE-45B4-8846-A9B6667E75D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38F4EF1-6919-2F69-319D-38C4DFB91A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E27B4D1-4341-886C-9F73-8C19E75E609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CA6E907-0AD8-7539-854A-4CCC8C26BF8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8DFD86A6-0EBC-45D7-9F1D-7D89A8C03A7B}"/>
              </a:ext>
            </a:extLst>
          </p:cNvPr>
          <p:cNvSpPr txBox="1"/>
          <p:nvPr/>
        </p:nvSpPr>
        <p:spPr>
          <a:xfrm>
            <a:off x="942308" y="3609091"/>
            <a:ext cx="4931550"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What should be measured?</a:t>
            </a:r>
            <a:endParaRPr lang="en-US" sz="2800" dirty="0">
              <a:solidFill>
                <a:srgbClr val="00AEEF"/>
              </a:solidFill>
              <a:latin typeface="Alexandria" charset="0"/>
              <a:cs typeface="Alexandria" charset="0"/>
            </a:endParaRPr>
          </a:p>
        </p:txBody>
      </p:sp>
      <p:pic>
        <p:nvPicPr>
          <p:cNvPr id="10242" name="Picture 2" descr="did you know query concept background with question mark sign">
            <a:extLst>
              <a:ext uri="{FF2B5EF4-FFF2-40B4-BE49-F238E27FC236}">
                <a16:creationId xmlns:a16="http://schemas.microsoft.com/office/drawing/2014/main" id="{3B23A373-1100-8E3E-058B-E7C52E0C20C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290" t="12846" r="12802" b="14457"/>
          <a:stretch/>
        </p:blipFill>
        <p:spPr bwMode="auto">
          <a:xfrm>
            <a:off x="6341458" y="2076175"/>
            <a:ext cx="4620941" cy="35890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A38E392-36FF-A325-6F20-B2D66E8ADE3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1993887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62F5B-FF23-0CB7-C6F4-632AB4A44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DDE5ED-6AD9-8A02-2577-84A79188EF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C167622-E07C-2F55-C830-64621560D60E}"/>
              </a:ext>
            </a:extLst>
          </p:cNvPr>
          <p:cNvSpPr txBox="1"/>
          <p:nvPr/>
        </p:nvSpPr>
        <p:spPr>
          <a:xfrm>
            <a:off x="942308" y="2244602"/>
            <a:ext cx="9890792" cy="88036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Healthcare systems </a:t>
            </a:r>
            <a:r>
              <a:rPr lang="en-US" b="0" i="0" u="none" strike="noStrike" dirty="0">
                <a:effectLst/>
                <a:latin typeface="__fkGroteskNeue_598ab8"/>
              </a:rPr>
              <a:t>comprise all organizations, people, and actions whose primary intent is to promote, restore, or maintain health. (WHO)</a:t>
            </a:r>
            <a:endParaRPr lang="en-US" dirty="0">
              <a:latin typeface="Alexandria" charset="0"/>
            </a:endParaRPr>
          </a:p>
        </p:txBody>
      </p:sp>
      <p:pic>
        <p:nvPicPr>
          <p:cNvPr id="7" name="Graphic 21">
            <a:extLst>
              <a:ext uri="{FF2B5EF4-FFF2-40B4-BE49-F238E27FC236}">
                <a16:creationId xmlns:a16="http://schemas.microsoft.com/office/drawing/2014/main" id="{E1A940EA-5CE6-4CBB-976A-05A460A7F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8576E50-64BC-4991-EAA7-FFF58920CA7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7A104E-E164-D34F-5F43-EEE4A8BB9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A59D892-8D1C-2DFB-882B-0F50D6D5AA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672C28B-828E-3055-A55F-A3EF40F7257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3" name="Picture 2" descr="researchgate.net">
            <a:extLst>
              <a:ext uri="{FF2B5EF4-FFF2-40B4-BE49-F238E27FC236}">
                <a16:creationId xmlns:a16="http://schemas.microsoft.com/office/drawing/2014/main" id="{3EBAD7F9-D741-C144-C85B-6C261F78A3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130" y="3204677"/>
            <a:ext cx="8275019" cy="269388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61BD9A5-5393-2708-0C39-BC412117503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2427623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0A511-9B6E-7F09-B0BA-C2433FDF7A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D23351-362A-2261-2078-F22CF0F64B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8718E01-9F08-2EB5-E3F6-D93C15E516AE}"/>
              </a:ext>
            </a:extLst>
          </p:cNvPr>
          <p:cNvSpPr txBox="1"/>
          <p:nvPr/>
        </p:nvSpPr>
        <p:spPr>
          <a:xfrm>
            <a:off x="942308" y="2244602"/>
            <a:ext cx="5153692" cy="2906950"/>
          </a:xfrm>
          <a:prstGeom prst="rect">
            <a:avLst/>
          </a:prstGeom>
          <a:noFill/>
        </p:spPr>
        <p:txBody>
          <a:bodyPr wrap="square" rtlCol="0">
            <a:spAutoFit/>
          </a:bodyPr>
          <a:lstStyle/>
          <a:p>
            <a:pPr algn="just">
              <a:lnSpc>
                <a:spcPct val="150000"/>
              </a:lnSpc>
            </a:pPr>
            <a:r>
              <a:rPr lang="en-US" sz="2400" b="1" dirty="0">
                <a:latin typeface="Alexandria" charset="0"/>
              </a:rPr>
              <a:t>Function of the Healthcare Systems: </a:t>
            </a:r>
            <a:endParaRPr lang="en-US" sz="2400" b="1" i="0" u="none" strike="noStrike" dirty="0">
              <a:effectLst/>
              <a:latin typeface="Alexandria" charset="0"/>
            </a:endParaRPr>
          </a:p>
          <a:p>
            <a:pPr marL="342900" indent="-342900" algn="just">
              <a:lnSpc>
                <a:spcPct val="150000"/>
              </a:lnSpc>
              <a:buAutoNum type="arabicPeriod"/>
            </a:pPr>
            <a:r>
              <a:rPr lang="en-US" sz="2000" b="1" dirty="0">
                <a:solidFill>
                  <a:srgbClr val="C00000"/>
                </a:solidFill>
                <a:latin typeface="Alexandria" charset="0"/>
              </a:rPr>
              <a:t>Governance (Stewardship)</a:t>
            </a:r>
          </a:p>
          <a:p>
            <a:pPr marL="342900" indent="-342900" algn="just">
              <a:lnSpc>
                <a:spcPct val="150000"/>
              </a:lnSpc>
              <a:buAutoNum type="arabicPeriod"/>
            </a:pPr>
            <a:r>
              <a:rPr lang="en-US" sz="2000" b="1" i="0" u="none" strike="noStrike" dirty="0">
                <a:solidFill>
                  <a:srgbClr val="C00000"/>
                </a:solidFill>
                <a:effectLst/>
                <a:latin typeface="Alexandria" charset="0"/>
              </a:rPr>
              <a:t>Creating resources</a:t>
            </a:r>
          </a:p>
          <a:p>
            <a:pPr marL="342900" indent="-342900" algn="just">
              <a:lnSpc>
                <a:spcPct val="150000"/>
              </a:lnSpc>
              <a:buAutoNum type="arabicPeriod"/>
            </a:pPr>
            <a:r>
              <a:rPr lang="en-US" sz="2000" b="1" dirty="0">
                <a:solidFill>
                  <a:srgbClr val="C00000"/>
                </a:solidFill>
                <a:latin typeface="Alexandria" charset="0"/>
              </a:rPr>
              <a:t>Financing</a:t>
            </a:r>
          </a:p>
          <a:p>
            <a:pPr marL="342900" indent="-342900" algn="just">
              <a:lnSpc>
                <a:spcPct val="150000"/>
              </a:lnSpc>
              <a:buAutoNum type="arabicPeriod"/>
            </a:pPr>
            <a:r>
              <a:rPr lang="en-US" sz="2000" b="1" dirty="0">
                <a:solidFill>
                  <a:srgbClr val="C00000"/>
                </a:solidFill>
                <a:latin typeface="Alexandria" charset="0"/>
              </a:rPr>
              <a:t>Service Delivery </a:t>
            </a:r>
            <a:endParaRPr lang="en-US" sz="2000" b="0" i="0" u="none" strike="noStrike" dirty="0">
              <a:solidFill>
                <a:srgbClr val="C00000"/>
              </a:solidFill>
              <a:effectLst/>
              <a:latin typeface="__fkGroteskNeue_598ab8"/>
            </a:endParaRPr>
          </a:p>
          <a:p>
            <a:pPr marL="285750" indent="-285750" algn="just">
              <a:lnSpc>
                <a:spcPct val="150000"/>
              </a:lnSpc>
              <a:buFont typeface="Arial" panose="020B0604020202020204" pitchFamily="34" charset="0"/>
              <a:buChar char="•"/>
            </a:pPr>
            <a:endParaRPr lang="en-US" sz="2000" dirty="0">
              <a:latin typeface="Alexandria" charset="0"/>
            </a:endParaRPr>
          </a:p>
        </p:txBody>
      </p:sp>
      <p:pic>
        <p:nvPicPr>
          <p:cNvPr id="7" name="Graphic 21">
            <a:extLst>
              <a:ext uri="{FF2B5EF4-FFF2-40B4-BE49-F238E27FC236}">
                <a16:creationId xmlns:a16="http://schemas.microsoft.com/office/drawing/2014/main" id="{B1ADD9D5-EFD6-80A8-304D-808B0D8AF7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F89342B-AFC4-A3B8-1813-7E72365C463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83CEF00-7E1F-67F9-5641-9B120F4CF6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A809669-A882-CA37-C5C0-D86F5A33789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CA18293-F101-06A8-C259-DB88C6E247C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3" name="Picture 2" descr="researchgate.net">
            <a:extLst>
              <a:ext uri="{FF2B5EF4-FFF2-40B4-BE49-F238E27FC236}">
                <a16:creationId xmlns:a16="http://schemas.microsoft.com/office/drawing/2014/main" id="{6CE42ADD-4D80-9B54-82BD-01E8DB406D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6941"/>
          <a:stretch/>
        </p:blipFill>
        <p:spPr bwMode="auto">
          <a:xfrm>
            <a:off x="6096000" y="2244603"/>
            <a:ext cx="4735420" cy="346605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461BD54-A59F-3E32-FEA1-B5DB103BEFA4}"/>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Assessment of Healthcare Systems</a:t>
            </a:r>
          </a:p>
        </p:txBody>
      </p:sp>
    </p:spTree>
    <p:extLst>
      <p:ext uri="{BB962C8B-B14F-4D97-AF65-F5344CB8AC3E}">
        <p14:creationId xmlns:p14="http://schemas.microsoft.com/office/powerpoint/2010/main" val="2245027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3246B-26F8-BC73-BC43-E23871C3AD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1773CB-A6F1-5F88-1918-CAAE628173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89F675B-477D-EFDF-47C7-AA34CB209C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D66A3CD-8F15-97CB-BE6D-02A4F6D3330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F593E89-EB7A-646C-EA4B-92DF0FF6FB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E100A44-920E-3AB8-D1D5-E823336EB4D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8FFDCF0-F463-A253-CB42-224F2C9FF75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5D5D245B-7032-2199-C81D-009CB7F559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4EB5740B-71BD-8C34-59C4-953F681593F5}"/>
              </a:ext>
            </a:extLst>
          </p:cNvPr>
          <p:cNvSpPr txBox="1"/>
          <p:nvPr/>
        </p:nvSpPr>
        <p:spPr>
          <a:xfrm>
            <a:off x="942308" y="2084948"/>
            <a:ext cx="9890792" cy="3788858"/>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1. Governance </a:t>
            </a:r>
          </a:p>
          <a:p>
            <a:pPr marL="285750" indent="-285750" algn="just">
              <a:lnSpc>
                <a:spcPct val="150000"/>
              </a:lnSpc>
              <a:buFont typeface="Arial" panose="020B0604020202020204" pitchFamily="34" charset="0"/>
              <a:buChar char="•"/>
            </a:pPr>
            <a:r>
              <a:rPr lang="en-US" dirty="0">
                <a:latin typeface="Alexandria" charset="0"/>
              </a:rPr>
              <a:t>They encompass the core actions of steering the sector with a clear policy direction (policy and vision); ensuring that all stakeholders, including the public, communities and civil society, are meaningfully included in policy decisions (stakeholder voice); fostering a culture of data-driven, evidence-based decision-making (information and intelligence); and leveraging legal frameworks to protect the population’s health and ensure progress on health system goals (legislation and regulation). </a:t>
            </a:r>
          </a:p>
          <a:p>
            <a:pPr marL="285750" indent="-285750" algn="just">
              <a:lnSpc>
                <a:spcPct val="150000"/>
              </a:lnSpc>
              <a:buFont typeface="Arial" panose="020B0604020202020204" pitchFamily="34" charset="0"/>
              <a:buChar char="•"/>
            </a:pPr>
            <a:r>
              <a:rPr lang="en-US" dirty="0">
                <a:latin typeface="Alexandria" charset="0"/>
              </a:rPr>
              <a:t>Each of these sub-functions is further associated with clearly defined assessment areas, which are areas whose appraisal is needed to grasp function-level performance. </a:t>
            </a:r>
          </a:p>
        </p:txBody>
      </p:sp>
    </p:spTree>
    <p:extLst>
      <p:ext uri="{BB962C8B-B14F-4D97-AF65-F5344CB8AC3E}">
        <p14:creationId xmlns:p14="http://schemas.microsoft.com/office/powerpoint/2010/main" val="1043516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05387-AA72-0402-FB96-3712BACEE7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7F398B-1C04-0F3B-EBF9-0EB842EF80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6FD75AE-DF68-8B0A-E146-3D869DF5C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6FABF51-A49E-A974-CA98-B5606B4E447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7813E24-0384-E21F-B9F5-EB007F3629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1BDC02F-8879-30E8-5943-CAD8E815809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79CCB04-152A-D239-3AB6-2BD1DE8411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3" name="TextBox 2">
            <a:extLst>
              <a:ext uri="{FF2B5EF4-FFF2-40B4-BE49-F238E27FC236}">
                <a16:creationId xmlns:a16="http://schemas.microsoft.com/office/drawing/2014/main" id="{23AFD016-1328-C7BD-D4FD-A963DBE793CA}"/>
              </a:ext>
            </a:extLst>
          </p:cNvPr>
          <p:cNvSpPr txBox="1"/>
          <p:nvPr/>
        </p:nvSpPr>
        <p:spPr>
          <a:xfrm>
            <a:off x="942308" y="2084948"/>
            <a:ext cx="9890792" cy="3788858"/>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2. Resource generation:  </a:t>
            </a:r>
          </a:p>
          <a:p>
            <a:pPr marL="285750" indent="-285750" algn="just">
              <a:lnSpc>
                <a:spcPct val="150000"/>
              </a:lnSpc>
              <a:buFont typeface="Arial" panose="020B0604020202020204" pitchFamily="34" charset="0"/>
              <a:buChar char="•"/>
            </a:pPr>
            <a:r>
              <a:rPr lang="en-US" dirty="0">
                <a:latin typeface="Alexandria" charset="0"/>
              </a:rPr>
              <a:t>The resource generation function is purposefully placed in the HSPA Framework for UHC between governance and service delivery, indicating that the governance function enables the resource generation function, and resource generation feeds into, and enables the service delivery function.</a:t>
            </a:r>
          </a:p>
          <a:p>
            <a:pPr algn="just">
              <a:lnSpc>
                <a:spcPct val="150000"/>
              </a:lnSpc>
            </a:pPr>
            <a:endParaRPr lang="en-US" sz="12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Resource generation sub-functions are health workforce; infrastructure and medical equipment; and pharmaceuticals and other consumables, representing the principal inputs that need to come together in the right mix at the right place at the right time within the service delivery function, underpinned by governance and financing.  </a:t>
            </a:r>
          </a:p>
        </p:txBody>
      </p:sp>
      <p:sp>
        <p:nvSpPr>
          <p:cNvPr id="8" name="TextBox 7">
            <a:extLst>
              <a:ext uri="{FF2B5EF4-FFF2-40B4-BE49-F238E27FC236}">
                <a16:creationId xmlns:a16="http://schemas.microsoft.com/office/drawing/2014/main" id="{8B904D66-86AA-AF5C-0E74-834C3ABD409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1008811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96C86-9611-B8FF-AAC3-49C27B3F76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6666B2-B7DD-6631-101E-E554E0970A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159EB0F-51EA-7DA4-DB18-860550DE63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DAA6086-D9B0-1E5B-445A-4D0FACB153E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5ABB0DB-877D-AA75-D2C9-AD03E28EE7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6E74705-30E9-BB43-3AA7-F4C2801C295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566A975-5D73-E0AF-F8D4-94BCBD3BE32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3" name="TextBox 2">
            <a:extLst>
              <a:ext uri="{FF2B5EF4-FFF2-40B4-BE49-F238E27FC236}">
                <a16:creationId xmlns:a16="http://schemas.microsoft.com/office/drawing/2014/main" id="{1902C0AD-E521-26C3-5769-4BB753D02F6F}"/>
              </a:ext>
            </a:extLst>
          </p:cNvPr>
          <p:cNvSpPr txBox="1"/>
          <p:nvPr/>
        </p:nvSpPr>
        <p:spPr>
          <a:xfrm>
            <a:off x="942308" y="2099462"/>
            <a:ext cx="9890792" cy="3788858"/>
          </a:xfrm>
          <a:prstGeom prst="rect">
            <a:avLst/>
          </a:prstGeom>
          <a:noFill/>
        </p:spPr>
        <p:txBody>
          <a:bodyPr wrap="square" lIns="91440" tIns="45720" rIns="91440" bIns="45720" rtlCol="0" anchor="t">
            <a:spAutoFit/>
          </a:bodyPr>
          <a:lstStyle/>
          <a:p>
            <a:pPr algn="just">
              <a:lnSpc>
                <a:spcPct val="150000"/>
              </a:lnSpc>
            </a:pPr>
            <a:r>
              <a:rPr lang="en-US" b="1" dirty="0">
                <a:solidFill>
                  <a:srgbClr val="C00000"/>
                </a:solidFill>
                <a:latin typeface="Alexandria" charset="0"/>
              </a:rPr>
              <a:t>3. Financing: </a:t>
            </a:r>
            <a:endParaRPr lang="en-US" sz="1200" dirty="0">
              <a:solidFill>
                <a:srgbClr val="C00000"/>
              </a:solidFill>
              <a:latin typeface="Alexandria" charset="0"/>
            </a:endParaRPr>
          </a:p>
          <a:p>
            <a:pPr marL="285750" indent="-285750" algn="just">
              <a:lnSpc>
                <a:spcPct val="150000"/>
              </a:lnSpc>
              <a:buFont typeface="Arial" panose="020B0604020202020204" pitchFamily="34" charset="0"/>
              <a:buChar char="•"/>
            </a:pPr>
            <a:r>
              <a:rPr lang="en-US" dirty="0">
                <a:latin typeface="Alexandria"/>
              </a:rPr>
              <a:t>The financing function includes the sub-functions of revenue raising, pooling, and purchasing. Revenue raising refers to the ways in which money is brought into the health system. Pooling refers to the accumulation of prepaid funds that can be used to purchase goods and services on behalf of a population. The pooling function is largely intended to ensure that resources are distributed in an equitable way and also to enable efficiency through economies of scale. Purchasing refers to payers using funds to pay for health care on behalf of a population. It is mainly concerned with getting resources to those who need them most and doing this efficiently by minimizing costs. As a result, purchasing can have a major impact on intermediate objectives such as quality and health outcomes.</a:t>
            </a:r>
          </a:p>
        </p:txBody>
      </p:sp>
      <p:sp>
        <p:nvSpPr>
          <p:cNvPr id="8" name="TextBox 7">
            <a:extLst>
              <a:ext uri="{FF2B5EF4-FFF2-40B4-BE49-F238E27FC236}">
                <a16:creationId xmlns:a16="http://schemas.microsoft.com/office/drawing/2014/main" id="{EDAFC42C-4AE5-C77A-BEAD-918E5476209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3114923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D4E40-EA23-D71F-7FFD-AE7EFD0971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FC0295-0932-734D-4529-ECF109967D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F25986D-A063-BC97-A0A6-745294A23C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4C5E203-1C7B-8921-A701-00C0D57115E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CED80E7-DBEC-95ED-AED1-EC7D237952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97DFBFC-402A-4E9E-2245-AE5BDC46BD0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A1C0C95-E932-722B-17B8-C698A8B8975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3" name="TextBox 2">
            <a:extLst>
              <a:ext uri="{FF2B5EF4-FFF2-40B4-BE49-F238E27FC236}">
                <a16:creationId xmlns:a16="http://schemas.microsoft.com/office/drawing/2014/main" id="{5A133A29-81BD-DFC5-8C5A-4946E6B7F640}"/>
              </a:ext>
            </a:extLst>
          </p:cNvPr>
          <p:cNvSpPr txBox="1"/>
          <p:nvPr/>
        </p:nvSpPr>
        <p:spPr>
          <a:xfrm>
            <a:off x="942308" y="2099462"/>
            <a:ext cx="9890792" cy="3276282"/>
          </a:xfrm>
          <a:prstGeom prst="rect">
            <a:avLst/>
          </a:prstGeom>
          <a:noFill/>
        </p:spPr>
        <p:txBody>
          <a:bodyPr wrap="square" rtlCol="0">
            <a:spAutoFit/>
          </a:bodyPr>
          <a:lstStyle/>
          <a:p>
            <a:pPr algn="just">
              <a:lnSpc>
                <a:spcPct val="150000"/>
              </a:lnSpc>
            </a:pPr>
            <a:r>
              <a:rPr lang="en-US" sz="2000" b="1" dirty="0">
                <a:solidFill>
                  <a:srgbClr val="C00000"/>
                </a:solidFill>
                <a:latin typeface="Alexandria" charset="0"/>
              </a:rPr>
              <a:t>4. Service delivery: </a:t>
            </a:r>
            <a:endParaRPr lang="en-US" sz="1400" dirty="0">
              <a:solidFill>
                <a:srgbClr val="C00000"/>
              </a:solidFill>
              <a:latin typeface="Alexandria" charset="0"/>
            </a:endParaRPr>
          </a:p>
          <a:p>
            <a:pPr marL="285750" indent="-285750" algn="just">
              <a:lnSpc>
                <a:spcPct val="150000"/>
              </a:lnSpc>
              <a:buFont typeface="Arial" panose="020B0604020202020204" pitchFamily="34" charset="0"/>
              <a:buChar char="•"/>
            </a:pPr>
            <a:r>
              <a:rPr lang="en-US" sz="2000" dirty="0">
                <a:latin typeface="Alexandria" charset="0"/>
              </a:rPr>
              <a:t>Service delivery is a broad concept and difficult to separate into discrete sub-functions that match organizational structures (for example, levels: primary, secondary, tertiary; OR purpose: preventive, curative, rehabilitative, long-term care) of health systems globally. </a:t>
            </a:r>
          </a:p>
          <a:p>
            <a:pPr marL="285750" indent="-285750" algn="just">
              <a:lnSpc>
                <a:spcPct val="150000"/>
              </a:lnSpc>
              <a:buFont typeface="Arial" panose="020B0604020202020204" pitchFamily="34" charset="0"/>
              <a:buChar char="•"/>
            </a:pPr>
            <a:r>
              <a:rPr lang="en-US" sz="2000" dirty="0">
                <a:latin typeface="Alexandria" charset="0"/>
              </a:rPr>
              <a:t>Assessment areas of all service delivery sub-functions coincide with intermediate health system objectives and include aspects of quality (effectiveness, safety, user experience, as well as efficiency and equity of service delivery) and access to services. </a:t>
            </a:r>
          </a:p>
        </p:txBody>
      </p:sp>
      <p:sp>
        <p:nvSpPr>
          <p:cNvPr id="8" name="TextBox 7">
            <a:extLst>
              <a:ext uri="{FF2B5EF4-FFF2-40B4-BE49-F238E27FC236}">
                <a16:creationId xmlns:a16="http://schemas.microsoft.com/office/drawing/2014/main" id="{B4AA4213-BF6E-A1AA-F884-3B56EE1C209D}"/>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2311907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1955F-047B-F7DF-9DAD-3C2C61E22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404794-EFA9-4C80-A645-947C1574AC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7FE8280-E4C4-3147-ED44-31351E829E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AEE7167-5E26-8AFB-567F-41ABC72A49D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18B42EE-4950-6CC3-950F-F14AACF0D9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EC6B7DE-4C72-41EA-9155-BFBABFAEF6E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287F182-BBEC-CE81-2401-4831A0C0418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C247D868-A27C-10CB-F10D-4918AD825765}"/>
              </a:ext>
            </a:extLst>
          </p:cNvPr>
          <p:cNvSpPr txBox="1"/>
          <p:nvPr/>
        </p:nvSpPr>
        <p:spPr>
          <a:xfrm>
            <a:off x="617279" y="3609091"/>
            <a:ext cx="10812719" cy="769441"/>
          </a:xfrm>
          <a:prstGeom prst="rect">
            <a:avLst/>
          </a:prstGeom>
          <a:noFill/>
        </p:spPr>
        <p:txBody>
          <a:bodyPr wrap="square" rtlCol="0">
            <a:spAutoFit/>
          </a:bodyPr>
          <a:lstStyle/>
          <a:p>
            <a:pPr algn="ctr"/>
            <a:r>
              <a:rPr lang="en-US" sz="4400" b="1" dirty="0">
                <a:solidFill>
                  <a:srgbClr val="00AEEF"/>
                </a:solidFill>
                <a:latin typeface="Alexandria" charset="0"/>
                <a:cs typeface="Alexandria" charset="0"/>
              </a:rPr>
              <a:t>1. Governance</a:t>
            </a:r>
            <a:endParaRPr lang="en-US" sz="2800" dirty="0">
              <a:solidFill>
                <a:srgbClr val="00AEEF"/>
              </a:solidFill>
              <a:latin typeface="Alexandria" charset="0"/>
              <a:cs typeface="Alexandria" charset="0"/>
            </a:endParaRPr>
          </a:p>
        </p:txBody>
      </p:sp>
      <p:sp>
        <p:nvSpPr>
          <p:cNvPr id="3" name="TextBox 2">
            <a:extLst>
              <a:ext uri="{FF2B5EF4-FFF2-40B4-BE49-F238E27FC236}">
                <a16:creationId xmlns:a16="http://schemas.microsoft.com/office/drawing/2014/main" id="{3B49491C-15C7-652A-45A3-6B94C4D4200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2169641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B3557-8ADF-8B08-80CE-E3BEFCD09D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F5D4FE-108D-3E75-E2C5-6EA64793BE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1AEF599-052F-5A0B-8EDC-CCD6908F93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D1D4BC9-0CBB-662A-BAE1-1CB675BC259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B111D3C-31E2-947F-5086-85E00FE9B6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ADAA49F-1BBD-5528-D90F-94380BE3609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4105050-1F4B-5964-8509-39101D39F84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3" name="TextBox 2">
            <a:extLst>
              <a:ext uri="{FF2B5EF4-FFF2-40B4-BE49-F238E27FC236}">
                <a16:creationId xmlns:a16="http://schemas.microsoft.com/office/drawing/2014/main" id="{02516383-0CDD-E8FE-B62F-B1182016600D}"/>
              </a:ext>
            </a:extLst>
          </p:cNvPr>
          <p:cNvSpPr txBox="1"/>
          <p:nvPr/>
        </p:nvSpPr>
        <p:spPr>
          <a:xfrm>
            <a:off x="942308" y="2084948"/>
            <a:ext cx="6371073" cy="2814617"/>
          </a:xfrm>
          <a:prstGeom prst="rect">
            <a:avLst/>
          </a:prstGeom>
          <a:noFill/>
        </p:spPr>
        <p:txBody>
          <a:bodyPr wrap="square" rtlCol="0">
            <a:spAutoFit/>
          </a:bodyPr>
          <a:lstStyle/>
          <a:p>
            <a:pPr algn="just">
              <a:lnSpc>
                <a:spcPct val="150000"/>
              </a:lnSpc>
            </a:pPr>
            <a:r>
              <a:rPr lang="en-US" sz="2000" b="1" dirty="0">
                <a:latin typeface="Alexandria" charset="0"/>
              </a:rPr>
              <a:t>Governance: </a:t>
            </a:r>
          </a:p>
          <a:p>
            <a:pPr marL="285750" indent="-285750" algn="just">
              <a:lnSpc>
                <a:spcPct val="150000"/>
              </a:lnSpc>
              <a:buFont typeface="Arial" panose="020B0604020202020204" pitchFamily="34" charset="0"/>
              <a:buChar char="•"/>
            </a:pPr>
            <a:r>
              <a:rPr lang="en-US" sz="2000" dirty="0">
                <a:latin typeface="Alexandria" charset="0"/>
              </a:rPr>
              <a:t>The four governance sub-functions are: </a:t>
            </a:r>
          </a:p>
          <a:p>
            <a:pPr marL="342900" indent="-342900" algn="just">
              <a:lnSpc>
                <a:spcPct val="150000"/>
              </a:lnSpc>
              <a:buAutoNum type="arabicPeriod"/>
            </a:pPr>
            <a:r>
              <a:rPr lang="en-US" sz="2000" dirty="0">
                <a:solidFill>
                  <a:srgbClr val="C00000"/>
                </a:solidFill>
                <a:latin typeface="Alexandria" charset="0"/>
              </a:rPr>
              <a:t>Policy and vision,</a:t>
            </a:r>
          </a:p>
          <a:p>
            <a:pPr marL="342900" indent="-342900" algn="just">
              <a:lnSpc>
                <a:spcPct val="150000"/>
              </a:lnSpc>
              <a:buAutoNum type="arabicPeriod"/>
            </a:pPr>
            <a:r>
              <a:rPr lang="en-US" sz="2000" dirty="0">
                <a:solidFill>
                  <a:srgbClr val="C00000"/>
                </a:solidFill>
                <a:latin typeface="Alexandria" charset="0"/>
              </a:rPr>
              <a:t>Stakeholder voice, </a:t>
            </a:r>
          </a:p>
          <a:p>
            <a:pPr marL="342900" indent="-342900" algn="just">
              <a:lnSpc>
                <a:spcPct val="150000"/>
              </a:lnSpc>
              <a:buAutoNum type="arabicPeriod"/>
            </a:pPr>
            <a:r>
              <a:rPr lang="en-US" sz="2000" dirty="0">
                <a:solidFill>
                  <a:srgbClr val="C00000"/>
                </a:solidFill>
                <a:latin typeface="Alexandria" charset="0"/>
              </a:rPr>
              <a:t>Information and intelligence, and </a:t>
            </a:r>
          </a:p>
          <a:p>
            <a:pPr marL="342900" indent="-342900" algn="just">
              <a:lnSpc>
                <a:spcPct val="150000"/>
              </a:lnSpc>
              <a:buAutoNum type="arabicPeriod"/>
            </a:pPr>
            <a:r>
              <a:rPr lang="en-US" sz="2000" dirty="0">
                <a:solidFill>
                  <a:srgbClr val="C00000"/>
                </a:solidFill>
                <a:latin typeface="Alexandria" charset="0"/>
              </a:rPr>
              <a:t>Regulation and legislation</a:t>
            </a:r>
            <a:r>
              <a:rPr lang="en-US" sz="2000" dirty="0">
                <a:latin typeface="Alexandria" charset="0"/>
              </a:rPr>
              <a:t>. </a:t>
            </a:r>
          </a:p>
        </p:txBody>
      </p:sp>
      <p:pic>
        <p:nvPicPr>
          <p:cNvPr id="12290" name="Picture 2" descr="Business Concept Featuring Financial Freedom Vector Style Illustration Design">
            <a:extLst>
              <a:ext uri="{FF2B5EF4-FFF2-40B4-BE49-F238E27FC236}">
                <a16:creationId xmlns:a16="http://schemas.microsoft.com/office/drawing/2014/main" id="{F8040EDD-B1F0-307A-36C7-7DADE64524D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13" t="3922" r="4878" b="4858"/>
          <a:stretch/>
        </p:blipFill>
        <p:spPr bwMode="auto">
          <a:xfrm>
            <a:off x="7313381" y="2124884"/>
            <a:ext cx="3518039" cy="349163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3D52115-1EE5-CD18-267C-CD478011950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3372573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CD4BD-1CE4-0200-2279-80784FE6AF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5F19B-848D-4DB4-4F6C-73EF1AD67C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AA6FBB2-D130-5293-890D-0DFBCC039D82}"/>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1. Policy and Vision</a:t>
            </a:r>
          </a:p>
        </p:txBody>
      </p:sp>
      <p:pic>
        <p:nvPicPr>
          <p:cNvPr id="7" name="Graphic 21">
            <a:extLst>
              <a:ext uri="{FF2B5EF4-FFF2-40B4-BE49-F238E27FC236}">
                <a16:creationId xmlns:a16="http://schemas.microsoft.com/office/drawing/2014/main" id="{605DCE48-EEA0-F123-B854-99EEF864F1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D89950A-F925-B644-588A-68DE9074817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3E168EB-B9E4-8065-7ADD-C730FFFBC4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5513C08-CFBD-35A8-BC90-754D66C2A95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A593676-43C9-16AF-3B4F-57F87F5B41D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F0EB01F4-4646-D6D3-66DA-8DF83A1021F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Governance</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58AA293D-F723-4F21-398A-115E098FA104}"/>
              </a:ext>
            </a:extLst>
          </p:cNvPr>
          <p:cNvSpPr txBox="1"/>
          <p:nvPr/>
        </p:nvSpPr>
        <p:spPr>
          <a:xfrm>
            <a:off x="918535" y="2687744"/>
            <a:ext cx="10210210" cy="3234860"/>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policy and vision sub-function centers on having the capability and resourced capacity to provide a clearly articulated strategic vision for the health sector. The assessment seeks to identify whether this is available in a written and traceable form, such as a single document, a set of policies, laws and/or guidelines to which governments can be held accountable.</a:t>
            </a:r>
          </a:p>
          <a:p>
            <a:pPr algn="just">
              <a:lnSpc>
                <a:spcPct val="150000"/>
              </a:lnSpc>
            </a:pPr>
            <a:endParaRPr lang="en-US" sz="12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At the core of shaping health policy and providing a vision for the health sector is intersectoral collaboration; hence, the existence and quality of multisectoral collaboration will be a key focus of assessment. </a:t>
            </a:r>
          </a:p>
        </p:txBody>
      </p:sp>
    </p:spTree>
    <p:extLst>
      <p:ext uri="{BB962C8B-B14F-4D97-AF65-F5344CB8AC3E}">
        <p14:creationId xmlns:p14="http://schemas.microsoft.com/office/powerpoint/2010/main" val="2884320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92E3B-6CB2-B83A-246B-5AE4E467E3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9D7160-35C1-C323-168B-D9CC7A6577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81FAA7B-B375-C874-9E46-F68A9B6639A7}"/>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2. Stakeholder Voice</a:t>
            </a:r>
          </a:p>
        </p:txBody>
      </p:sp>
      <p:pic>
        <p:nvPicPr>
          <p:cNvPr id="7" name="Graphic 21">
            <a:extLst>
              <a:ext uri="{FF2B5EF4-FFF2-40B4-BE49-F238E27FC236}">
                <a16:creationId xmlns:a16="http://schemas.microsoft.com/office/drawing/2014/main" id="{08642ED0-CA20-8503-0BC3-A82D67A937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1832EDD-38D2-279D-CFE5-B53DB7C314C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DF7D229-64F1-7E75-E633-1AE867D2C8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63FEEF0-34BC-E614-1BBC-65438DCF856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CE7408E-8F33-2738-88F1-54D7EC2A4C2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5AB4A5D9-76EE-C88F-999B-D161AD7D236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Governance</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785671B0-EC64-6AB7-C2C0-64F1C51B064E}"/>
              </a:ext>
            </a:extLst>
          </p:cNvPr>
          <p:cNvSpPr txBox="1"/>
          <p:nvPr/>
        </p:nvSpPr>
        <p:spPr>
          <a:xfrm>
            <a:off x="918535" y="2687744"/>
            <a:ext cx="10210210"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stakeholder voice sub-function revolves around the real possibility for key stakeholders – such as civil society organizations, vulnerable and marginalized communities, the public, academia, and provider associations – to contribute meaningfully to health policy decisions (assessment area “stakeholder participation in policy-making”). </a:t>
            </a:r>
          </a:p>
          <a:p>
            <a:pPr algn="just">
              <a:lnSpc>
                <a:spcPct val="150000"/>
              </a:lnSpc>
            </a:pPr>
            <a:endParaRPr lang="en-US" dirty="0">
              <a:effectLst/>
              <a:latin typeface="Helvetica" pitchFamily="2" charset="0"/>
            </a:endParaRPr>
          </a:p>
          <a:p>
            <a:pPr marL="285750" indent="-285750" algn="just">
              <a:lnSpc>
                <a:spcPct val="150000"/>
              </a:lnSpc>
              <a:buFont typeface="Arial" panose="020B0604020202020204" pitchFamily="34" charset="0"/>
              <a:buChar char="•"/>
            </a:pPr>
            <a:r>
              <a:rPr lang="en-US" dirty="0">
                <a:latin typeface="Alexandria" charset="0"/>
              </a:rPr>
              <a:t>This sub-function therefore requires solid government capacity to initiate, steer and sustain long-term participatory processes for purposes of capturing the stakeholder voice as part of the regular health sector modus operandi (assessment area “stakeholder participation as a government priority”).</a:t>
            </a:r>
          </a:p>
        </p:txBody>
      </p:sp>
    </p:spTree>
    <p:extLst>
      <p:ext uri="{BB962C8B-B14F-4D97-AF65-F5344CB8AC3E}">
        <p14:creationId xmlns:p14="http://schemas.microsoft.com/office/powerpoint/2010/main" val="1007517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CFFAB-470E-6160-CDD8-BCFA066C01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8DABF4-60DB-C1EA-D6BF-12FA3436F4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7869966-DAF4-C7F7-6598-4DA75B6AE49C}"/>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3. Information and Intelligence </a:t>
            </a:r>
          </a:p>
        </p:txBody>
      </p:sp>
      <p:pic>
        <p:nvPicPr>
          <p:cNvPr id="7" name="Graphic 21">
            <a:extLst>
              <a:ext uri="{FF2B5EF4-FFF2-40B4-BE49-F238E27FC236}">
                <a16:creationId xmlns:a16="http://schemas.microsoft.com/office/drawing/2014/main" id="{DECADCAC-B27D-7435-E5EE-AC0FDDC77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C26F81C-ADE2-2502-EC16-03988C15E5B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6B04AE8-392F-DA2B-BE28-7B40B0A96A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D755E04-E9E6-B7B8-FE93-006FDA9A6E7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6B60D81-C9D6-86A1-80E9-2B8D576A5DC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446A7180-9246-4624-D72A-01A1E67C51C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Governance</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7A89688B-5266-800A-1EE4-19BBCFB61D25}"/>
              </a:ext>
            </a:extLst>
          </p:cNvPr>
          <p:cNvSpPr txBox="1"/>
          <p:nvPr/>
        </p:nvSpPr>
        <p:spPr>
          <a:xfrm>
            <a:off x="918535" y="2687744"/>
            <a:ext cx="10210210" cy="281936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information and intelligence sub-function is essentially about data governance. It involves the managerial culture and political will needed to support an environment where evidence generation and use are the norm, where changes within the health system and their effects on systems performance are constantly monitored, learned from and acted upon (assessment area “collection of relevant data”). </a:t>
            </a:r>
          </a:p>
          <a:p>
            <a:pPr marL="285750" indent="-285750" algn="just">
              <a:lnSpc>
                <a:spcPct val="150000"/>
              </a:lnSpc>
              <a:buFont typeface="Arial" panose="020B0604020202020204" pitchFamily="34" charset="0"/>
              <a:buChar char="•"/>
            </a:pPr>
            <a:endParaRPr lang="en-US" sz="12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A well-functioning information system that is accessible to a wide range of health system stakeholders is therefore crucial for data-driven decision-making (assessment area “evidence-driven decision-making”). </a:t>
            </a:r>
          </a:p>
        </p:txBody>
      </p:sp>
    </p:spTree>
    <p:extLst>
      <p:ext uri="{BB962C8B-B14F-4D97-AF65-F5344CB8AC3E}">
        <p14:creationId xmlns:p14="http://schemas.microsoft.com/office/powerpoint/2010/main" val="131339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6CEC4-C0EF-035A-4767-F9895B1092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1ADF6B-BFDA-492D-D1D3-C0F9D6140F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A51C8015-BFE8-1F4C-6A98-DE9B8C61FF0B}"/>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4. Legislation and Regulation</a:t>
            </a:r>
          </a:p>
        </p:txBody>
      </p:sp>
      <p:pic>
        <p:nvPicPr>
          <p:cNvPr id="7" name="Graphic 21">
            <a:extLst>
              <a:ext uri="{FF2B5EF4-FFF2-40B4-BE49-F238E27FC236}">
                <a16:creationId xmlns:a16="http://schemas.microsoft.com/office/drawing/2014/main" id="{F39467FC-8829-223D-488A-E3030B446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059845C-4758-6763-FA29-4579CEC70A2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A5A9EF7-2B41-EF51-1A4B-3AEAE02640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4ADE2E5-1111-0F53-D77F-A49FBCE27B5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3BDD0D6-E3E1-58A4-F785-AF59C850D2F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D00F719C-8D52-8D1B-E8B4-AAA1186FD49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Governance</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736356A2-E078-1E74-44A1-D6C35B88DA2A}"/>
              </a:ext>
            </a:extLst>
          </p:cNvPr>
          <p:cNvSpPr txBox="1"/>
          <p:nvPr/>
        </p:nvSpPr>
        <p:spPr>
          <a:xfrm>
            <a:off x="918535" y="2687744"/>
            <a:ext cx="10210210"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Legislation and regulation are powerful levers for the achievement of health system goals. For example, rights-based health laws or regulatory frameworks for private sector service provision can have a profound enabling effect on the performance of further health system functions, and subsequently on health system outcomes.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Assessment areas here are “capacity to legislate” and “ensuring compliance with legislation”.</a:t>
            </a:r>
          </a:p>
          <a:p>
            <a:pPr algn="just">
              <a:lnSpc>
                <a:spcPct val="150000"/>
              </a:lnSpc>
            </a:pPr>
            <a:endParaRPr lang="en-US" dirty="0">
              <a:latin typeface="Alexandria" charset="0"/>
            </a:endParaRPr>
          </a:p>
        </p:txBody>
      </p:sp>
    </p:spTree>
    <p:extLst>
      <p:ext uri="{BB962C8B-B14F-4D97-AF65-F5344CB8AC3E}">
        <p14:creationId xmlns:p14="http://schemas.microsoft.com/office/powerpoint/2010/main" val="94542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BBD90-E43A-B0A2-D8CC-6E2C95FCC9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13C708-0C2A-6B75-D24E-CEEC33C523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3953898-E765-784F-58B5-DCBE25D00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2634156-5A10-437E-6346-E8B472727CE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4CF5961-577D-82C6-BEA3-43E743764F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A8E0055-C770-3D7A-2210-3FECEA08532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AB889F6-9C51-2BBA-1861-F88E34E0C5A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3" name="Picture 2">
            <a:extLst>
              <a:ext uri="{FF2B5EF4-FFF2-40B4-BE49-F238E27FC236}">
                <a16:creationId xmlns:a16="http://schemas.microsoft.com/office/drawing/2014/main" id="{8E4B06D2-6A57-B6AD-BE58-05ED3A85080A}"/>
              </a:ext>
            </a:extLst>
          </p:cNvPr>
          <p:cNvPicPr>
            <a:picLocks noChangeAspect="1"/>
          </p:cNvPicPr>
          <p:nvPr/>
        </p:nvPicPr>
        <p:blipFill>
          <a:blip r:embed="rId3"/>
          <a:stretch>
            <a:fillRect/>
          </a:stretch>
        </p:blipFill>
        <p:spPr>
          <a:xfrm>
            <a:off x="2640603" y="1788932"/>
            <a:ext cx="8471681" cy="4163538"/>
          </a:xfrm>
          <a:prstGeom prst="rect">
            <a:avLst/>
          </a:prstGeom>
        </p:spPr>
      </p:pic>
      <p:sp>
        <p:nvSpPr>
          <p:cNvPr id="8" name="TextBox 7">
            <a:extLst>
              <a:ext uri="{FF2B5EF4-FFF2-40B4-BE49-F238E27FC236}">
                <a16:creationId xmlns:a16="http://schemas.microsoft.com/office/drawing/2014/main" id="{57F3A770-020F-517C-E46A-21719E10B7F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Governance</a:t>
            </a:r>
            <a:r>
              <a:rPr lang="en-US" sz="2800" b="1" dirty="0">
                <a:latin typeface="Alexandria" charset="0"/>
                <a:cs typeface="Alexandria" charset="0"/>
              </a:rPr>
              <a:t> </a:t>
            </a:r>
            <a:endParaRPr lang="en-US" sz="2800" dirty="0">
              <a:latin typeface="Alexandria" charset="0"/>
              <a:cs typeface="Alexandria" charset="0"/>
            </a:endParaRPr>
          </a:p>
        </p:txBody>
      </p:sp>
    </p:spTree>
    <p:extLst>
      <p:ext uri="{BB962C8B-B14F-4D97-AF65-F5344CB8AC3E}">
        <p14:creationId xmlns:p14="http://schemas.microsoft.com/office/powerpoint/2010/main" val="1279105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C1802-F6CD-58BB-439C-2F83C39AE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AE0A83-33FD-6987-955D-1DEB3191F3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312CDF6-FDED-BAC1-6C4F-1B99B023F3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C640D67-CEEF-C3EB-46DF-2478D619C5C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C872ED0-7D3A-685F-4DDE-1511BE446C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03FEA2A-3312-E414-95EE-4CC46D78D7A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CD16557-10AE-0F9E-13AA-F7E3099632D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CE0E2BAF-E77B-EF40-F3AC-0A58FDD36343}"/>
              </a:ext>
            </a:extLst>
          </p:cNvPr>
          <p:cNvSpPr txBox="1"/>
          <p:nvPr/>
        </p:nvSpPr>
        <p:spPr>
          <a:xfrm>
            <a:off x="617279" y="3609091"/>
            <a:ext cx="10812719" cy="769441"/>
          </a:xfrm>
          <a:prstGeom prst="rect">
            <a:avLst/>
          </a:prstGeom>
          <a:noFill/>
        </p:spPr>
        <p:txBody>
          <a:bodyPr wrap="square" rtlCol="0">
            <a:spAutoFit/>
          </a:bodyPr>
          <a:lstStyle/>
          <a:p>
            <a:pPr algn="ctr"/>
            <a:r>
              <a:rPr lang="en-US" sz="4400" b="1" dirty="0">
                <a:solidFill>
                  <a:srgbClr val="00AEEF"/>
                </a:solidFill>
                <a:latin typeface="Alexandria" charset="0"/>
                <a:cs typeface="Alexandria" charset="0"/>
              </a:rPr>
              <a:t>2. Resource Generation</a:t>
            </a:r>
            <a:endParaRPr lang="en-US" sz="2800" dirty="0">
              <a:solidFill>
                <a:srgbClr val="00AEEF"/>
              </a:solidFill>
              <a:latin typeface="Alexandria" charset="0"/>
              <a:cs typeface="Alexandria" charset="0"/>
            </a:endParaRPr>
          </a:p>
        </p:txBody>
      </p:sp>
      <p:sp>
        <p:nvSpPr>
          <p:cNvPr id="3" name="TextBox 2">
            <a:extLst>
              <a:ext uri="{FF2B5EF4-FFF2-40B4-BE49-F238E27FC236}">
                <a16:creationId xmlns:a16="http://schemas.microsoft.com/office/drawing/2014/main" id="{7C13CA14-0A1A-3CC2-B7C2-10F83259052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2747118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7EECB-9C81-4629-9A89-988B606A24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193419-5F98-6C27-2C3A-68B321C56F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72C9392-D6B7-72FB-0DEB-2FB290EA68A2}"/>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1. Health Workforce</a:t>
            </a:r>
          </a:p>
        </p:txBody>
      </p:sp>
      <p:pic>
        <p:nvPicPr>
          <p:cNvPr id="7" name="Graphic 21">
            <a:extLst>
              <a:ext uri="{FF2B5EF4-FFF2-40B4-BE49-F238E27FC236}">
                <a16:creationId xmlns:a16="http://schemas.microsoft.com/office/drawing/2014/main" id="{B8746677-D0FA-59FA-875F-9EA8A0AC8B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DC07920-BC27-BE9F-65B7-57340D7C3C2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23DE629-C98B-EDB2-5A70-D1D7F443F5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EA5FC1C-4805-A67B-CC4F-E4528F8F742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B26198A-A424-D8F4-BFCB-A6D41321EAB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026040E6-A6EF-407E-F297-9C799805EBC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Resource Generation</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96C98F92-0C9A-EA8C-516C-363250DB70EA}"/>
              </a:ext>
            </a:extLst>
          </p:cNvPr>
          <p:cNvSpPr txBox="1"/>
          <p:nvPr/>
        </p:nvSpPr>
        <p:spPr>
          <a:xfrm>
            <a:off x="918535" y="2687744"/>
            <a:ext cx="10210210" cy="327628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Alexandria" charset="0"/>
              </a:rPr>
              <a:t>The Health Workforce is defined by the WHO as </a:t>
            </a:r>
            <a:r>
              <a:rPr lang="en-US" sz="2000" b="1" dirty="0">
                <a:solidFill>
                  <a:srgbClr val="0070C0"/>
                </a:solidFill>
                <a:latin typeface="Alexandria" charset="0"/>
              </a:rPr>
              <a:t>all persons engaged in actions whose primary intent is to enhance health</a:t>
            </a:r>
            <a:r>
              <a:rPr lang="en-US" sz="2000" dirty="0">
                <a:latin typeface="Alexandria" charset="0"/>
              </a:rPr>
              <a:t>. </a:t>
            </a:r>
          </a:p>
          <a:p>
            <a:pPr marL="285750" indent="-285750" algn="just">
              <a:lnSpc>
                <a:spcPct val="150000"/>
              </a:lnSpc>
              <a:buFont typeface="Arial" panose="020B0604020202020204" pitchFamily="34" charset="0"/>
              <a:buChar char="•"/>
            </a:pPr>
            <a:r>
              <a:rPr lang="en-US" sz="2000" dirty="0">
                <a:latin typeface="Alexandria" charset="0"/>
              </a:rPr>
              <a:t>The assessment areas are similar across the resource generation sub-functions: availability, mix/distribution and a measure of upkeep, that is, education in the case of the health workforce. Availability and mix/distribution are essentially about human resources which are made available at the right place and right time, thereby enabling the service delivery function. </a:t>
            </a:r>
          </a:p>
        </p:txBody>
      </p:sp>
    </p:spTree>
    <p:extLst>
      <p:ext uri="{BB962C8B-B14F-4D97-AF65-F5344CB8AC3E}">
        <p14:creationId xmlns:p14="http://schemas.microsoft.com/office/powerpoint/2010/main" val="754897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E794E-D875-4CA0-1139-C2705E154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7AEB4D-B06F-B04A-5796-D7BCC38386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B03506C-DF6E-15DF-E3D5-33C69C06FBDB}"/>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2. Infrastructure and Medical Equipment</a:t>
            </a:r>
          </a:p>
        </p:txBody>
      </p:sp>
      <p:pic>
        <p:nvPicPr>
          <p:cNvPr id="7" name="Graphic 21">
            <a:extLst>
              <a:ext uri="{FF2B5EF4-FFF2-40B4-BE49-F238E27FC236}">
                <a16:creationId xmlns:a16="http://schemas.microsoft.com/office/drawing/2014/main" id="{4B4FE87F-566E-0942-E0EB-DF88983AC3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5AB9500-6480-0EDB-8D32-803B4C043E2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5E0394A-D17F-F403-C846-44DAD8F2CE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C37B3F5-3EB1-8E4D-804B-9D8FA0E1AA2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53D1FBB-D4B3-CA3F-9462-59A92EE4ED3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8F6AB0BE-04E3-957B-2A34-7D96756BAF5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Resource Generation</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327DFD17-DEDF-71FA-E138-9C15D9016863}"/>
              </a:ext>
            </a:extLst>
          </p:cNvPr>
          <p:cNvSpPr txBox="1"/>
          <p:nvPr/>
        </p:nvSpPr>
        <p:spPr>
          <a:xfrm>
            <a:off x="918535" y="2687744"/>
            <a:ext cx="10210210"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Infrastructure and medical equipment are physical resources that give health providers, and users, the tools needed to provide effective and efficient health services. </a:t>
            </a:r>
          </a:p>
          <a:p>
            <a:pPr marL="285750" indent="-285750" algn="just">
              <a:lnSpc>
                <a:spcPct val="150000"/>
              </a:lnSpc>
              <a:buFont typeface="Arial" panose="020B0604020202020204" pitchFamily="34" charset="0"/>
              <a:buChar char="•"/>
            </a:pPr>
            <a:r>
              <a:rPr lang="en-US" dirty="0">
                <a:latin typeface="Alexandria" charset="0"/>
              </a:rPr>
              <a:t>Resource generation achieves its maximum performance through the interplay of a large, qualified health workforce, equipped with drugs and consumables, working in adequately built and equipped health facilities. </a:t>
            </a:r>
          </a:p>
          <a:p>
            <a:pPr marL="285750" indent="-285750" algn="just">
              <a:lnSpc>
                <a:spcPct val="150000"/>
              </a:lnSpc>
              <a:buFont typeface="Arial" panose="020B0604020202020204" pitchFamily="34" charset="0"/>
              <a:buChar char="•"/>
            </a:pPr>
            <a:r>
              <a:rPr lang="en-US" dirty="0">
                <a:latin typeface="Alexandria" charset="0"/>
              </a:rPr>
              <a:t>Infrastructure and medical equipment are characterized by the large capital investments required to build health infrastructure and to equip health facilities with medical equipment. </a:t>
            </a:r>
          </a:p>
        </p:txBody>
      </p:sp>
    </p:spTree>
    <p:extLst>
      <p:ext uri="{BB962C8B-B14F-4D97-AF65-F5344CB8AC3E}">
        <p14:creationId xmlns:p14="http://schemas.microsoft.com/office/powerpoint/2010/main" val="1345318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11D11-6D5B-A2B1-1A7E-2E6F43E91A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8BBB03-0AE7-3604-40DC-36B4CBCFB6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703E181-5918-A9D7-3B91-733593C272BC}"/>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3. Pharmaceutical and other consumables </a:t>
            </a:r>
          </a:p>
        </p:txBody>
      </p:sp>
      <p:pic>
        <p:nvPicPr>
          <p:cNvPr id="7" name="Graphic 21">
            <a:extLst>
              <a:ext uri="{FF2B5EF4-FFF2-40B4-BE49-F238E27FC236}">
                <a16:creationId xmlns:a16="http://schemas.microsoft.com/office/drawing/2014/main" id="{A7C4DD20-74BF-DE47-D9AE-8103C4FD86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2CD060F-68D9-B386-6FBA-8D41B32D506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CD06269-A4B4-4A09-4912-A9D2802280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92B2CCE-70F7-DDE7-57B7-1CABB7B8862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CA017DA-1D07-8CC2-3850-5A42E6A0C7F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CC62BDB1-1C4D-56D2-BC9D-E112D9687EC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Resource Generation</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1DFA3F48-38B5-4424-3855-CE377EB65756}"/>
              </a:ext>
            </a:extLst>
          </p:cNvPr>
          <p:cNvSpPr txBox="1"/>
          <p:nvPr/>
        </p:nvSpPr>
        <p:spPr>
          <a:xfrm>
            <a:off x="918535" y="2687744"/>
            <a:ext cx="10210210"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WHO defines the characteristics of pharmaceuticals as products that should be “safe, effective, and of good quality” as well as “prescribed and used rationally” (WHO, 2021). Consumables are described in the World Health Report 2000 as an umbrella term that includes pharmaceutical products (WHO, 2000).</a:t>
            </a:r>
          </a:p>
          <a:p>
            <a:pPr algn="just">
              <a:lnSpc>
                <a:spcPct val="150000"/>
              </a:lnSpc>
            </a:pPr>
            <a:r>
              <a:rPr lang="en-US" dirty="0">
                <a:latin typeface="Alexandria" charset="0"/>
              </a:rPr>
              <a:t> </a:t>
            </a:r>
          </a:p>
          <a:p>
            <a:pPr marL="285750" indent="-285750" algn="just">
              <a:lnSpc>
                <a:spcPct val="150000"/>
              </a:lnSpc>
              <a:buFont typeface="Arial" panose="020B0604020202020204" pitchFamily="34" charset="0"/>
              <a:buChar char="•"/>
            </a:pPr>
            <a:r>
              <a:rPr lang="en-US" dirty="0">
                <a:latin typeface="Alexandria" charset="0"/>
              </a:rPr>
              <a:t>In short, the sub-function labelled pharmaceuticals and consumables focuses on the manufacturing and procurement processes needed to ensure that these products are available where and when they are needed. </a:t>
            </a:r>
          </a:p>
        </p:txBody>
      </p:sp>
    </p:spTree>
    <p:extLst>
      <p:ext uri="{BB962C8B-B14F-4D97-AF65-F5344CB8AC3E}">
        <p14:creationId xmlns:p14="http://schemas.microsoft.com/office/powerpoint/2010/main" val="525485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3399A-9DC0-AA19-8E4F-B5B54D708F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26AB36-CDD3-BDA0-F996-7F0654DF3C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8D719A5-3435-6E89-6BB0-22F57D3E4469}"/>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4. Governance of resource generation</a:t>
            </a:r>
          </a:p>
        </p:txBody>
      </p:sp>
      <p:pic>
        <p:nvPicPr>
          <p:cNvPr id="7" name="Graphic 21">
            <a:extLst>
              <a:ext uri="{FF2B5EF4-FFF2-40B4-BE49-F238E27FC236}">
                <a16:creationId xmlns:a16="http://schemas.microsoft.com/office/drawing/2014/main" id="{6A735458-60B3-CD0F-0B5D-3986062627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F24A816-F48F-E820-B7BB-E1E81D7F9D2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DD2F9C5-601A-3F69-BE88-C91F5B0B48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3C96195-400F-9DCA-6853-8CCE633583C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3613B2D-2B4F-AC63-0F3A-094849A00A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D458171B-9ACD-3A66-3062-68B96CBD561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Resource Generation</a:t>
            </a:r>
            <a:r>
              <a:rPr lang="en-US" sz="2800" b="1" dirty="0">
                <a:latin typeface="Alexandria" charset="0"/>
                <a:cs typeface="Alexandria" charset="0"/>
              </a:rPr>
              <a:t>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2B6F61B8-F7E7-797C-441A-04DE94EB6488}"/>
              </a:ext>
            </a:extLst>
          </p:cNvPr>
          <p:cNvSpPr txBox="1"/>
          <p:nvPr/>
        </p:nvSpPr>
        <p:spPr>
          <a:xfrm>
            <a:off x="918535" y="2687744"/>
            <a:ext cx="10210210"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point of intersection between governance and resource generation is called the governance of resource generation. This intersection includes governance matters that are specific to resource generation, as opposed to those involved with the overall system governance functions. </a:t>
            </a:r>
          </a:p>
          <a:p>
            <a:pPr marL="285750" indent="-285750" algn="just">
              <a:lnSpc>
                <a:spcPct val="150000"/>
              </a:lnSpc>
              <a:buFont typeface="Arial" panose="020B0604020202020204" pitchFamily="34" charset="0"/>
              <a:buChar char="•"/>
            </a:pPr>
            <a:r>
              <a:rPr lang="en-US" dirty="0">
                <a:latin typeface="Alexandria" charset="0"/>
              </a:rPr>
              <a:t>The governance of elements of resource generation focuses on a wide range of tasks associated with planning for resources. These include health workforce planning and forecasting; setting quality standards, such as self-regulation of health providers by professional associations; and monitoring those standards, through regular inventory management of large medical equipment. </a:t>
            </a:r>
          </a:p>
        </p:txBody>
      </p:sp>
    </p:spTree>
    <p:extLst>
      <p:ext uri="{BB962C8B-B14F-4D97-AF65-F5344CB8AC3E}">
        <p14:creationId xmlns:p14="http://schemas.microsoft.com/office/powerpoint/2010/main" val="2397697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364A5-8D06-FBA4-9488-0304232AA4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1FBCF-4464-3D12-4F77-B5C073B5B1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52FEA84-9C11-EA0A-2153-45D7205D68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088BF6D-6A00-5950-75D6-3149789F5AD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3550EA3-8F25-3477-4B06-AC466C222E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154D3EC-0714-624F-DDFD-3D78537B290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689A8F6-7B84-AF26-DE07-C3733791157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3" name="Picture 2">
            <a:extLst>
              <a:ext uri="{FF2B5EF4-FFF2-40B4-BE49-F238E27FC236}">
                <a16:creationId xmlns:a16="http://schemas.microsoft.com/office/drawing/2014/main" id="{BA058EE0-EFCA-C994-84D7-5F883272DF94}"/>
              </a:ext>
            </a:extLst>
          </p:cNvPr>
          <p:cNvPicPr>
            <a:picLocks noChangeAspect="1"/>
          </p:cNvPicPr>
          <p:nvPr/>
        </p:nvPicPr>
        <p:blipFill>
          <a:blip r:embed="rId3"/>
          <a:stretch>
            <a:fillRect/>
          </a:stretch>
        </p:blipFill>
        <p:spPr>
          <a:xfrm>
            <a:off x="2623169" y="1868325"/>
            <a:ext cx="8315249" cy="4144962"/>
          </a:xfrm>
          <a:prstGeom prst="rect">
            <a:avLst/>
          </a:prstGeom>
        </p:spPr>
      </p:pic>
      <p:sp>
        <p:nvSpPr>
          <p:cNvPr id="8" name="TextBox 7">
            <a:extLst>
              <a:ext uri="{FF2B5EF4-FFF2-40B4-BE49-F238E27FC236}">
                <a16:creationId xmlns:a16="http://schemas.microsoft.com/office/drawing/2014/main" id="{39B3745D-ABC0-33C8-9C73-6A212C75964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Resource Generation</a:t>
            </a:r>
            <a:r>
              <a:rPr lang="en-US" sz="2800" b="1" dirty="0">
                <a:latin typeface="Alexandria" charset="0"/>
                <a:cs typeface="Alexandria" charset="0"/>
              </a:rPr>
              <a:t> </a:t>
            </a:r>
            <a:endParaRPr lang="en-US" sz="2800" dirty="0">
              <a:latin typeface="Alexandria" charset="0"/>
              <a:cs typeface="Alexandria" charset="0"/>
            </a:endParaRPr>
          </a:p>
        </p:txBody>
      </p:sp>
    </p:spTree>
    <p:extLst>
      <p:ext uri="{BB962C8B-B14F-4D97-AF65-F5344CB8AC3E}">
        <p14:creationId xmlns:p14="http://schemas.microsoft.com/office/powerpoint/2010/main" val="3919907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60EDD-E601-7E71-01CB-227A2DA603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EE435B-95E8-CF74-C3FD-713ECB25F5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509B4CD-F2D2-E7FB-582F-4B046394B0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2EC6A4D-5DA0-3549-A488-222EA693F9D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362D48B-817F-3729-D1D7-E0C2FD6D28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B81D893-8CB1-868E-1C8C-495E0F27734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BD26EEB-E5F8-8BF6-89A4-2D0EED3E453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C9ADAE3D-AE4E-BEA1-B613-709E37CA3C39}"/>
              </a:ext>
            </a:extLst>
          </p:cNvPr>
          <p:cNvSpPr txBox="1"/>
          <p:nvPr/>
        </p:nvSpPr>
        <p:spPr>
          <a:xfrm>
            <a:off x="617279" y="3609091"/>
            <a:ext cx="10812719" cy="769441"/>
          </a:xfrm>
          <a:prstGeom prst="rect">
            <a:avLst/>
          </a:prstGeom>
          <a:noFill/>
        </p:spPr>
        <p:txBody>
          <a:bodyPr wrap="square" rtlCol="0">
            <a:spAutoFit/>
          </a:bodyPr>
          <a:lstStyle/>
          <a:p>
            <a:pPr algn="ctr"/>
            <a:r>
              <a:rPr lang="en-US" sz="4400" b="1" dirty="0">
                <a:solidFill>
                  <a:srgbClr val="00AEEF"/>
                </a:solidFill>
                <a:latin typeface="Alexandria" charset="0"/>
                <a:cs typeface="Alexandria" charset="0"/>
              </a:rPr>
              <a:t>3. Financing</a:t>
            </a:r>
            <a:endParaRPr lang="en-US" sz="2800" dirty="0">
              <a:solidFill>
                <a:srgbClr val="00AEEF"/>
              </a:solidFill>
              <a:latin typeface="Alexandria" charset="0"/>
              <a:cs typeface="Alexandria" charset="0"/>
            </a:endParaRPr>
          </a:p>
        </p:txBody>
      </p:sp>
      <p:sp>
        <p:nvSpPr>
          <p:cNvPr id="3" name="TextBox 2">
            <a:extLst>
              <a:ext uri="{FF2B5EF4-FFF2-40B4-BE49-F238E27FC236}">
                <a16:creationId xmlns:a16="http://schemas.microsoft.com/office/drawing/2014/main" id="{FC84302E-A32C-6AD0-DA63-3ADBC46E342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4210519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BC6556-6C71-AC10-CAAF-0444C34B58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33D56-A336-2E61-AD94-B9523581D9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7638D38-210F-4AE7-C5AA-B2F1C4F0B8B5}"/>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1. Revenue raising </a:t>
            </a:r>
          </a:p>
        </p:txBody>
      </p:sp>
      <p:pic>
        <p:nvPicPr>
          <p:cNvPr id="7" name="Graphic 21">
            <a:extLst>
              <a:ext uri="{FF2B5EF4-FFF2-40B4-BE49-F238E27FC236}">
                <a16:creationId xmlns:a16="http://schemas.microsoft.com/office/drawing/2014/main" id="{1216D5FF-B918-14AD-2699-C4745AAFB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5E15ECF-223A-F202-E1D8-7AA328F0508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0801DB2-9C04-434D-902B-9D48F56FAB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C13CE01-4CA3-A139-4ECE-2474F3C5A78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43098A7-F98D-C3AC-E7F0-38FF1CB1BC6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B9AB4456-A3BA-F1E3-540D-888B5D923D3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Financing</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B2EB24A2-0478-37B5-74AE-75D54C871EB7}"/>
              </a:ext>
            </a:extLst>
          </p:cNvPr>
          <p:cNvSpPr txBox="1"/>
          <p:nvPr/>
        </p:nvSpPr>
        <p:spPr>
          <a:xfrm>
            <a:off x="918535" y="2687744"/>
            <a:ext cx="10210210" cy="308687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200" dirty="0">
                <a:latin typeface="Alexandria" charset="0"/>
              </a:rPr>
              <a:t>Revenue raising refers to the ways in which how money is brought into the health system. A well-performing revenue-raising sub-function should ensure that the health system has sufficient resources to meet the healthcare needs of the population; that those resources are stable, predictable and able to cope with shocks; and that they are collected in an equitable manner to ensure the burden of health system financing does not fall on the poor or sick. </a:t>
            </a:r>
          </a:p>
        </p:txBody>
      </p:sp>
    </p:spTree>
    <p:extLst>
      <p:ext uri="{BB962C8B-B14F-4D97-AF65-F5344CB8AC3E}">
        <p14:creationId xmlns:p14="http://schemas.microsoft.com/office/powerpoint/2010/main" val="1269574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27A63-2D4E-8FA0-C3B3-46354B7635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0D49B3-DE64-2BB2-128C-DF1AE1F10C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406F0D8-F94E-5223-C00D-89033ECC2C5E}"/>
              </a:ext>
            </a:extLst>
          </p:cNvPr>
          <p:cNvSpPr txBox="1"/>
          <p:nvPr/>
        </p:nvSpPr>
        <p:spPr>
          <a:xfrm>
            <a:off x="940628" y="2095405"/>
            <a:ext cx="10210210" cy="671851"/>
          </a:xfrm>
          <a:prstGeom prst="rect">
            <a:avLst/>
          </a:prstGeom>
          <a:noFill/>
        </p:spPr>
        <p:txBody>
          <a:bodyPr wrap="square" rtlCol="0">
            <a:spAutoFit/>
          </a:bodyPr>
          <a:lstStyle/>
          <a:p>
            <a:pPr algn="ctr">
              <a:lnSpc>
                <a:spcPct val="150000"/>
              </a:lnSpc>
            </a:pPr>
            <a:r>
              <a:rPr lang="en-US" sz="2800" b="1" dirty="0">
                <a:solidFill>
                  <a:srgbClr val="C00000"/>
                </a:solidFill>
                <a:latin typeface="Alexandria" charset="0"/>
              </a:rPr>
              <a:t>2. Pooling </a:t>
            </a:r>
          </a:p>
        </p:txBody>
      </p:sp>
      <p:pic>
        <p:nvPicPr>
          <p:cNvPr id="7" name="Graphic 21">
            <a:extLst>
              <a:ext uri="{FF2B5EF4-FFF2-40B4-BE49-F238E27FC236}">
                <a16:creationId xmlns:a16="http://schemas.microsoft.com/office/drawing/2014/main" id="{05BC524C-A4A6-AA26-30E1-AB786CDA51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11C875F-7C48-7991-44C2-FED09723F21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1F9A77A-6411-0042-67A4-43B1F1F6DA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6CE4D34-2F87-B174-2AF7-D41940C56E8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5305E6F-A864-2AB1-B9F1-4E48075F5DE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B51CF762-9C63-7AA5-D9BB-A678ED171B4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Financing</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B89AC108-B4AB-9451-3E71-9FE64C6FE116}"/>
              </a:ext>
            </a:extLst>
          </p:cNvPr>
          <p:cNvSpPr txBox="1"/>
          <p:nvPr/>
        </p:nvSpPr>
        <p:spPr>
          <a:xfrm>
            <a:off x="918535" y="2687744"/>
            <a:ext cx="10210210" cy="2251065"/>
          </a:xfrm>
          <a:prstGeom prst="rect">
            <a:avLst/>
          </a:prstGeom>
          <a:noFill/>
        </p:spPr>
        <p:txBody>
          <a:bodyPr wrap="square" rtlCol="0">
            <a:spAutoFit/>
          </a:bodyPr>
          <a:lstStyle>
            <a:defPPr>
              <a:defRPr lang="en-US"/>
            </a:defPPr>
            <a:lvl1pPr marL="285750" indent="-285750" algn="just">
              <a:lnSpc>
                <a:spcPct val="150000"/>
              </a:lnSpc>
              <a:buFont typeface="Arial" panose="020B0604020202020204" pitchFamily="34" charset="0"/>
              <a:buChar char="•"/>
              <a:defRPr>
                <a:latin typeface="Alexandria" charset="0"/>
              </a:defRPr>
            </a:lvl1pPr>
          </a:lstStyle>
          <a:p>
            <a:r>
              <a:rPr lang="en-US" sz="2400" dirty="0"/>
              <a:t>Pooling refers to the accumulation of prepaid funds, which can be used to purchase goods and services on behalf of a population. The pooling function is largely intended to ensure that resources are distributed in an equitable way and also to enable efficiency through economies of scale.  </a:t>
            </a:r>
          </a:p>
        </p:txBody>
      </p:sp>
    </p:spTree>
    <p:extLst>
      <p:ext uri="{BB962C8B-B14F-4D97-AF65-F5344CB8AC3E}">
        <p14:creationId xmlns:p14="http://schemas.microsoft.com/office/powerpoint/2010/main" val="1985981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3C4BA-6FCA-CF83-6AB8-822B09462A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E3114B-9356-312E-F243-7B464D43FA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A59A027-F65C-62DA-CDDD-5E9145562665}"/>
              </a:ext>
            </a:extLst>
          </p:cNvPr>
          <p:cNvSpPr txBox="1"/>
          <p:nvPr/>
        </p:nvSpPr>
        <p:spPr>
          <a:xfrm>
            <a:off x="940628" y="2095405"/>
            <a:ext cx="10210210" cy="671851"/>
          </a:xfrm>
          <a:prstGeom prst="rect">
            <a:avLst/>
          </a:prstGeom>
          <a:noFill/>
        </p:spPr>
        <p:txBody>
          <a:bodyPr wrap="square" rtlCol="0">
            <a:spAutoFit/>
          </a:bodyPr>
          <a:lstStyle/>
          <a:p>
            <a:pPr algn="ctr">
              <a:lnSpc>
                <a:spcPct val="150000"/>
              </a:lnSpc>
            </a:pPr>
            <a:r>
              <a:rPr lang="en-US" sz="2800" b="1" dirty="0">
                <a:solidFill>
                  <a:srgbClr val="C00000"/>
                </a:solidFill>
                <a:latin typeface="Alexandria" charset="0"/>
              </a:rPr>
              <a:t>3. Purchasing</a:t>
            </a:r>
          </a:p>
        </p:txBody>
      </p:sp>
      <p:pic>
        <p:nvPicPr>
          <p:cNvPr id="7" name="Graphic 21">
            <a:extLst>
              <a:ext uri="{FF2B5EF4-FFF2-40B4-BE49-F238E27FC236}">
                <a16:creationId xmlns:a16="http://schemas.microsoft.com/office/drawing/2014/main" id="{BA40E70E-A5C1-276E-8681-A9603D9E25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1C3AE5C-1B03-90F9-5FDB-04C369A7C24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40EB72A-0713-5A5F-120D-FC7E144041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B423C25-1E83-FC5C-CC17-E1C20F85BFE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307C43B-9249-D0B6-D112-20C9A6ADDA2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C26EB3CC-1CF7-D39C-E714-34368EC9747D}"/>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Financing</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2DCA17E0-BD10-E3F4-65E0-A045329CBAE4}"/>
              </a:ext>
            </a:extLst>
          </p:cNvPr>
          <p:cNvSpPr txBox="1"/>
          <p:nvPr/>
        </p:nvSpPr>
        <p:spPr>
          <a:xfrm>
            <a:off x="918535" y="2687744"/>
            <a:ext cx="10210210" cy="2805063"/>
          </a:xfrm>
          <a:prstGeom prst="rect">
            <a:avLst/>
          </a:prstGeom>
          <a:noFill/>
        </p:spPr>
        <p:txBody>
          <a:bodyPr wrap="square" rtlCol="0">
            <a:spAutoFit/>
          </a:bodyPr>
          <a:lstStyle>
            <a:defPPr>
              <a:defRPr lang="en-US"/>
            </a:defPPr>
            <a:lvl1pPr marL="285750" indent="-285750" algn="just">
              <a:lnSpc>
                <a:spcPct val="150000"/>
              </a:lnSpc>
              <a:buFont typeface="Arial" panose="020B0604020202020204" pitchFamily="34" charset="0"/>
              <a:buChar char="•"/>
              <a:defRPr>
                <a:latin typeface="Alexandria" charset="0"/>
              </a:defRPr>
            </a:lvl1pPr>
          </a:lstStyle>
          <a:p>
            <a:r>
              <a:rPr lang="en-US" sz="2400" dirty="0"/>
              <a:t>Purchasing refers to payers using funds to pay for health care on behalf of a population. It is mainly concerned with getting resources to those who need them most and doing this efficiently by minimizing costs. As a result, purchasing can have a major impact on intermediate objectives such as quality and, ultimately, health outcomes. </a:t>
            </a:r>
          </a:p>
        </p:txBody>
      </p:sp>
    </p:spTree>
    <p:extLst>
      <p:ext uri="{BB962C8B-B14F-4D97-AF65-F5344CB8AC3E}">
        <p14:creationId xmlns:p14="http://schemas.microsoft.com/office/powerpoint/2010/main" val="4189096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38E13-C9C8-6986-6C3B-C49C35B2A9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6F0A37-36F1-BEC8-C27F-0A2BBDF9BF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B59AE37-2984-AC07-EDE7-6BFD356D602C}"/>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4. Governance of financing</a:t>
            </a:r>
          </a:p>
        </p:txBody>
      </p:sp>
      <p:pic>
        <p:nvPicPr>
          <p:cNvPr id="7" name="Graphic 21">
            <a:extLst>
              <a:ext uri="{FF2B5EF4-FFF2-40B4-BE49-F238E27FC236}">
                <a16:creationId xmlns:a16="http://schemas.microsoft.com/office/drawing/2014/main" id="{FEF4F515-59B3-A729-9D0A-40E2023C4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AED6022-A891-DF5C-F02F-9A55E2AA930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D9962C7-2156-E28A-296F-16173B086A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521965F-0C3C-EF24-8D62-01FD2C02C09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A99F286-2410-A294-B097-3025F614C8B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7E205FDC-49DD-DB51-28BA-5F4EDC9C2E3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Financing</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C6667701-B216-3992-C363-2A1C1BEF9485}"/>
              </a:ext>
            </a:extLst>
          </p:cNvPr>
          <p:cNvSpPr txBox="1"/>
          <p:nvPr/>
        </p:nvSpPr>
        <p:spPr>
          <a:xfrm>
            <a:off x="918535" y="2687744"/>
            <a:ext cx="10210210" cy="3276282"/>
          </a:xfrm>
          <a:prstGeom prst="rect">
            <a:avLst/>
          </a:prstGeom>
          <a:noFill/>
        </p:spPr>
        <p:txBody>
          <a:bodyPr wrap="square" rtlCol="0">
            <a:spAutoFit/>
          </a:bodyPr>
          <a:lstStyle>
            <a:defPPr>
              <a:defRPr lang="en-US"/>
            </a:defPPr>
            <a:lvl1pPr marL="285750" indent="-285750" algn="just">
              <a:lnSpc>
                <a:spcPct val="150000"/>
              </a:lnSpc>
              <a:buFont typeface="Arial" panose="020B0604020202020204" pitchFamily="34" charset="0"/>
              <a:buChar char="•"/>
              <a:defRPr>
                <a:latin typeface="Alexandria" charset="0"/>
              </a:defRPr>
            </a:lvl1pPr>
          </a:lstStyle>
          <a:p>
            <a:r>
              <a:rPr lang="en-US" sz="2000" dirty="0">
                <a:effectLst/>
                <a:latin typeface="Alexandria"/>
              </a:rPr>
              <a:t>The governance of financing sub-function covers choices and factors that determine if the flow of funds in the health system is fit for purpose and performs adequately. The key aspects of governance of financing are policies relating to benefits design and service coverage, as well as Public Financial Management. </a:t>
            </a:r>
          </a:p>
          <a:p>
            <a:r>
              <a:rPr lang="en-US" sz="2000" dirty="0">
                <a:effectLst/>
                <a:latin typeface="Alexandria"/>
              </a:rPr>
              <a:t>Benefit design and coverage policies determine who is covered, what services are covered, and any restrictions or conditions of access. Public Financial Management is the set of rules that govern the allocation, use and accountability of public funds. </a:t>
            </a:r>
          </a:p>
        </p:txBody>
      </p:sp>
    </p:spTree>
    <p:extLst>
      <p:ext uri="{BB962C8B-B14F-4D97-AF65-F5344CB8AC3E}">
        <p14:creationId xmlns:p14="http://schemas.microsoft.com/office/powerpoint/2010/main" val="4049909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229D7-BF35-1ABF-7454-872691D7C5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B4D927-4F6D-6EA4-28F1-FEA030FE81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F14AE6A-967B-8FF7-2E4E-D2E98A4C6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6632749-5703-23FB-CF65-AE6C3C36D91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C1FDE8D-8466-6EDA-ECC5-9160F08873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8A6CEEF-A2B6-8B28-34A3-F14CD00E59F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7B8E60D-3B86-AEA6-6783-6321BC4DC92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3" name="Picture 2">
            <a:extLst>
              <a:ext uri="{FF2B5EF4-FFF2-40B4-BE49-F238E27FC236}">
                <a16:creationId xmlns:a16="http://schemas.microsoft.com/office/drawing/2014/main" id="{A1454398-65FC-2B10-A643-8F780C836692}"/>
              </a:ext>
            </a:extLst>
          </p:cNvPr>
          <p:cNvPicPr>
            <a:picLocks noChangeAspect="1"/>
          </p:cNvPicPr>
          <p:nvPr/>
        </p:nvPicPr>
        <p:blipFill>
          <a:blip r:embed="rId3"/>
          <a:stretch>
            <a:fillRect/>
          </a:stretch>
        </p:blipFill>
        <p:spPr>
          <a:xfrm>
            <a:off x="2480911" y="1915821"/>
            <a:ext cx="8474941" cy="4004532"/>
          </a:xfrm>
          <a:prstGeom prst="rect">
            <a:avLst/>
          </a:prstGeom>
        </p:spPr>
      </p:pic>
      <p:sp>
        <p:nvSpPr>
          <p:cNvPr id="8" name="TextBox 7">
            <a:extLst>
              <a:ext uri="{FF2B5EF4-FFF2-40B4-BE49-F238E27FC236}">
                <a16:creationId xmlns:a16="http://schemas.microsoft.com/office/drawing/2014/main" id="{3A20E669-6386-8C7D-CD2B-27A4AFDDA49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Financing</a:t>
            </a:r>
            <a:endParaRPr lang="en-US" sz="2800" dirty="0">
              <a:latin typeface="Alexandria" charset="0"/>
              <a:cs typeface="Alexandria" charset="0"/>
            </a:endParaRPr>
          </a:p>
        </p:txBody>
      </p:sp>
    </p:spTree>
    <p:extLst>
      <p:ext uri="{BB962C8B-B14F-4D97-AF65-F5344CB8AC3E}">
        <p14:creationId xmlns:p14="http://schemas.microsoft.com/office/powerpoint/2010/main" val="2631543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A5860-22AE-8459-8A78-3611A18518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236F9-9409-D173-E3C4-1D735C43DF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DEDFBF8-1915-4126-A28F-A79CC63E61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5A0CC13-207D-4E76-56C5-356C960153F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5A1C765-FFB3-4CD4-06B9-839ACA927D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E13EFB5-4799-D606-62E0-34E5A34BFFC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3BF2FA8-A2E9-F6AD-15F4-22DA5DFC28B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CDE7EABC-04E6-DCF9-B0F0-7743BB4E822D}"/>
              </a:ext>
            </a:extLst>
          </p:cNvPr>
          <p:cNvSpPr txBox="1"/>
          <p:nvPr/>
        </p:nvSpPr>
        <p:spPr>
          <a:xfrm>
            <a:off x="617279" y="3609091"/>
            <a:ext cx="10812719" cy="769441"/>
          </a:xfrm>
          <a:prstGeom prst="rect">
            <a:avLst/>
          </a:prstGeom>
          <a:noFill/>
        </p:spPr>
        <p:txBody>
          <a:bodyPr wrap="square" rtlCol="0">
            <a:spAutoFit/>
          </a:bodyPr>
          <a:lstStyle/>
          <a:p>
            <a:pPr algn="ctr"/>
            <a:r>
              <a:rPr lang="en-US" sz="4400" b="1" dirty="0">
                <a:solidFill>
                  <a:srgbClr val="00AEEF"/>
                </a:solidFill>
                <a:latin typeface="Alexandria" charset="0"/>
                <a:cs typeface="Alexandria" charset="0"/>
              </a:rPr>
              <a:t>4. Service Delivery</a:t>
            </a:r>
            <a:endParaRPr lang="en-US" sz="2800" dirty="0">
              <a:solidFill>
                <a:srgbClr val="00AEEF"/>
              </a:solidFill>
              <a:latin typeface="Alexandria" charset="0"/>
              <a:cs typeface="Alexandria" charset="0"/>
            </a:endParaRPr>
          </a:p>
        </p:txBody>
      </p:sp>
      <p:sp>
        <p:nvSpPr>
          <p:cNvPr id="3" name="TextBox 2">
            <a:extLst>
              <a:ext uri="{FF2B5EF4-FFF2-40B4-BE49-F238E27FC236}">
                <a16:creationId xmlns:a16="http://schemas.microsoft.com/office/drawing/2014/main" id="{3E22553F-C2AD-33F7-8FE3-533CE524185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Functions of the Healthcare Systems:</a:t>
            </a:r>
            <a:endParaRPr lang="en-US" sz="2800" dirty="0">
              <a:latin typeface="Alexandria" charset="0"/>
              <a:cs typeface="Alexandria" charset="0"/>
            </a:endParaRPr>
          </a:p>
        </p:txBody>
      </p:sp>
    </p:spTree>
    <p:extLst>
      <p:ext uri="{BB962C8B-B14F-4D97-AF65-F5344CB8AC3E}">
        <p14:creationId xmlns:p14="http://schemas.microsoft.com/office/powerpoint/2010/main" val="2718034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707B1-7D3C-0A28-D827-724027E473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EA6925-1A45-8EC7-C251-0E5D830926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125ACD3-BBEB-4823-D60D-1D8370CD7CCE}"/>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1. Public Health</a:t>
            </a:r>
          </a:p>
        </p:txBody>
      </p:sp>
      <p:pic>
        <p:nvPicPr>
          <p:cNvPr id="7" name="Graphic 21">
            <a:extLst>
              <a:ext uri="{FF2B5EF4-FFF2-40B4-BE49-F238E27FC236}">
                <a16:creationId xmlns:a16="http://schemas.microsoft.com/office/drawing/2014/main" id="{4B82514C-B50F-2D15-4031-4331896A6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866A2E5-B229-43F9-CFBE-B80D6EF1381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0D619F5-375C-7F21-87EC-8FBE63BA45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E292EE2-21C7-2553-59C0-8F880013D07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133DD3A-FBDF-1CAE-2A4B-64EFBB0C902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125A4E9F-26B0-E12C-AA2B-92CA6AF8A417}"/>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Service Delivery</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F14EDBC4-4AAF-4E24-39CB-D1D359B02F41}"/>
              </a:ext>
            </a:extLst>
          </p:cNvPr>
          <p:cNvSpPr txBox="1"/>
          <p:nvPr/>
        </p:nvSpPr>
        <p:spPr>
          <a:xfrm>
            <a:off x="918535" y="2687744"/>
            <a:ext cx="10210210" cy="3276282"/>
          </a:xfrm>
          <a:prstGeom prst="rect">
            <a:avLst/>
          </a:prstGeom>
          <a:noFill/>
        </p:spPr>
        <p:txBody>
          <a:bodyPr wrap="square" rtlCol="0">
            <a:spAutoFit/>
          </a:bodyPr>
          <a:lstStyle>
            <a:defPPr>
              <a:defRPr lang="en-US"/>
            </a:defPPr>
            <a:lvl1pPr marL="285750" indent="-285750" algn="just">
              <a:lnSpc>
                <a:spcPct val="150000"/>
              </a:lnSpc>
              <a:buFont typeface="Arial" panose="020B0604020202020204" pitchFamily="34" charset="0"/>
              <a:buChar char="•"/>
              <a:defRPr>
                <a:latin typeface="Alexandria" charset="0"/>
              </a:defRPr>
            </a:lvl1pPr>
          </a:lstStyle>
          <a:p>
            <a:r>
              <a:rPr lang="en-US" sz="2000" dirty="0">
                <a:effectLst/>
                <a:latin typeface="Alexandria"/>
              </a:rPr>
              <a:t>The public health sub-function aims to fulfil the preventive care needs of the population, although where the boundaries lying between prevention and care are often blurred. Considerable variation can be seen in this sub-function in terms of the operational areas and activities covered, ranging from disease prevention, health care, emergency preparedness, social participation and communication. This may reflect differences in perspectives on what constitutes public health, particularly in relation to universal health coverage and to what degree health care should be considered a public health operation. </a:t>
            </a:r>
          </a:p>
        </p:txBody>
      </p:sp>
    </p:spTree>
    <p:extLst>
      <p:ext uri="{BB962C8B-B14F-4D97-AF65-F5344CB8AC3E}">
        <p14:creationId xmlns:p14="http://schemas.microsoft.com/office/powerpoint/2010/main" val="148155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AF11D-1816-09ED-6695-97E6E3B26C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D7B187-4889-7475-37CD-BE02EAB6A2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AF862AFC-77FD-6FBA-626D-5C5D4EB66403}"/>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2. Primary Care</a:t>
            </a:r>
          </a:p>
        </p:txBody>
      </p:sp>
      <p:pic>
        <p:nvPicPr>
          <p:cNvPr id="7" name="Graphic 21">
            <a:extLst>
              <a:ext uri="{FF2B5EF4-FFF2-40B4-BE49-F238E27FC236}">
                <a16:creationId xmlns:a16="http://schemas.microsoft.com/office/drawing/2014/main" id="{0BE4A304-A5E9-AB7A-5B2B-F75EAF7F6B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5D4F691-164C-C198-14B3-64A1D9D0C74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0177D71-9560-65C4-2E95-28CE772B03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0FF9CF8-EAAD-AC54-ED7B-5A2F21F5602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CC8FE61-D3EC-08B2-6A72-52BDB4506A9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B4C6A069-4B21-717B-9B21-D499F149E71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Service Delivery</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A36DB875-4620-A64A-FD40-B65819D77899}"/>
              </a:ext>
            </a:extLst>
          </p:cNvPr>
          <p:cNvSpPr txBox="1"/>
          <p:nvPr/>
        </p:nvSpPr>
        <p:spPr>
          <a:xfrm>
            <a:off x="918535" y="2687744"/>
            <a:ext cx="10210210" cy="2814617"/>
          </a:xfrm>
          <a:prstGeom prst="rect">
            <a:avLst/>
          </a:prstGeom>
          <a:noFill/>
        </p:spPr>
        <p:txBody>
          <a:bodyPr wrap="square" rtlCol="0">
            <a:spAutoFit/>
          </a:bodyPr>
          <a:lstStyle>
            <a:defPPr>
              <a:defRPr lang="en-US"/>
            </a:defPPr>
            <a:lvl1pPr marL="285750" indent="-285750" algn="just">
              <a:lnSpc>
                <a:spcPct val="150000"/>
              </a:lnSpc>
              <a:buFont typeface="Arial" panose="020B0604020202020204" pitchFamily="34" charset="0"/>
              <a:buChar char="•"/>
              <a:defRPr>
                <a:latin typeface="Alexandria" charset="0"/>
              </a:defRPr>
            </a:lvl1pPr>
          </a:lstStyle>
          <a:p>
            <a:r>
              <a:rPr lang="en-US" sz="2000" dirty="0">
                <a:effectLst/>
                <a:latin typeface="Alexandria"/>
              </a:rPr>
              <a:t>Primary care represents the first point of contact for unspecified and common health problems. Here also, however, boundaries can vary widely between the other service delivery sub-functions, depending on setting, organizational history and approach. For example, services that fulfil a wider public health function are often provided in primary care settings (for example, vaccination and family planning), whereas in some countries primary care entities may host specialized care practitioners. </a:t>
            </a:r>
          </a:p>
        </p:txBody>
      </p:sp>
    </p:spTree>
    <p:extLst>
      <p:ext uri="{BB962C8B-B14F-4D97-AF65-F5344CB8AC3E}">
        <p14:creationId xmlns:p14="http://schemas.microsoft.com/office/powerpoint/2010/main" val="403375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6A52F-49DD-B6E2-DE09-3475E9559D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05BBB3-F9F3-FC2F-A5E6-30A3BF9FC1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77F617F-160F-47AC-F561-FF7BBBDFDA10}"/>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3. Specialist Care</a:t>
            </a:r>
          </a:p>
        </p:txBody>
      </p:sp>
      <p:pic>
        <p:nvPicPr>
          <p:cNvPr id="7" name="Graphic 21">
            <a:extLst>
              <a:ext uri="{FF2B5EF4-FFF2-40B4-BE49-F238E27FC236}">
                <a16:creationId xmlns:a16="http://schemas.microsoft.com/office/drawing/2014/main" id="{B8D19CEB-0105-E386-3132-A25B822237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98AD663-A301-6886-5BD4-80A8F03083F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837A369-367F-E40D-A8ED-B83C69BEC9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7CF6A23-98A7-5ABB-D864-FBC094E1C30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439494D-FB43-202F-0797-4114D270936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F481ACBE-95D7-B336-2DF0-A1E588FB328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Service Delivery</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F4194C54-0BC7-BE0A-AB7D-4D88A15348F6}"/>
              </a:ext>
            </a:extLst>
          </p:cNvPr>
          <p:cNvSpPr txBox="1"/>
          <p:nvPr/>
        </p:nvSpPr>
        <p:spPr>
          <a:xfrm>
            <a:off x="918535" y="2687744"/>
            <a:ext cx="10210210" cy="2957861"/>
          </a:xfrm>
          <a:prstGeom prst="rect">
            <a:avLst/>
          </a:prstGeom>
          <a:noFill/>
        </p:spPr>
        <p:txBody>
          <a:bodyPr wrap="square" rtlCol="0">
            <a:spAutoFit/>
          </a:bodyPr>
          <a:lstStyle>
            <a:defPPr>
              <a:defRPr lang="en-US"/>
            </a:defPPr>
            <a:lvl1pPr marL="285750" indent="-285750" algn="just">
              <a:lnSpc>
                <a:spcPct val="150000"/>
              </a:lnSpc>
              <a:buFont typeface="Arial" panose="020B0604020202020204" pitchFamily="34" charset="0"/>
              <a:buChar char="•"/>
              <a:defRPr>
                <a:latin typeface="Alexandria" charset="0"/>
              </a:defRPr>
            </a:lvl1pPr>
          </a:lstStyle>
          <a:p>
            <a:r>
              <a:rPr lang="en-US" dirty="0">
                <a:effectLst/>
                <a:latin typeface="Alexandria"/>
              </a:rPr>
              <a:t>Specialist care is care that is provided beyond the first contact triage and generally requires specialist skills. In many countries, specialist care may be distinguished into secondary care (often provided in local hospitals) and tertiary care (often provided in highly specialized centers).</a:t>
            </a:r>
          </a:p>
          <a:p>
            <a:pPr marL="0" indent="0">
              <a:buNone/>
            </a:pPr>
            <a:endParaRPr lang="en-US" dirty="0">
              <a:latin typeface="Alexandria"/>
            </a:endParaRPr>
          </a:p>
          <a:p>
            <a:r>
              <a:rPr lang="en-US" dirty="0">
                <a:latin typeface="Alexandria"/>
              </a:rPr>
              <a:t>The expansion of medical technologies and e-health solutions has blurred the boundaries between the service delivery sub-functions further, bringing specialized diagnostic and therapeutic interventions closer to patients in ambulatory settings or even people’s homes. </a:t>
            </a:r>
          </a:p>
        </p:txBody>
      </p:sp>
    </p:spTree>
    <p:extLst>
      <p:ext uri="{BB962C8B-B14F-4D97-AF65-F5344CB8AC3E}">
        <p14:creationId xmlns:p14="http://schemas.microsoft.com/office/powerpoint/2010/main" val="755817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BB0A9-0218-E2EE-3896-F433A97417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1F1253-FF73-A49C-BD35-71903E2478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E546116-0DF4-90CC-D90E-B48CE217F80D}"/>
              </a:ext>
            </a:extLst>
          </p:cNvPr>
          <p:cNvSpPr txBox="1"/>
          <p:nvPr/>
        </p:nvSpPr>
        <p:spPr>
          <a:xfrm>
            <a:off x="940628" y="2095405"/>
            <a:ext cx="10210210" cy="589072"/>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rPr>
              <a:t>4. Governance of service delivery</a:t>
            </a:r>
          </a:p>
        </p:txBody>
      </p:sp>
      <p:pic>
        <p:nvPicPr>
          <p:cNvPr id="7" name="Graphic 21">
            <a:extLst>
              <a:ext uri="{FF2B5EF4-FFF2-40B4-BE49-F238E27FC236}">
                <a16:creationId xmlns:a16="http://schemas.microsoft.com/office/drawing/2014/main" id="{BFAED914-F7AF-99F5-A603-FB6BFE4E3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DBA5FA7-39E8-E307-5212-490AE03038F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2130CB3-B15A-9BDE-3433-C52AAEF937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18678F2-8D2C-45C6-93DD-8C62AF12F3C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B0C3F56-BF6B-F6A3-82E2-F6DBB7D9440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E4D58855-D007-09AA-A730-6CF4B6D337D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Service Delivery</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09CE573B-E3C9-5ED7-61A4-549D8EF123FC}"/>
              </a:ext>
            </a:extLst>
          </p:cNvPr>
          <p:cNvSpPr txBox="1"/>
          <p:nvPr/>
        </p:nvSpPr>
        <p:spPr>
          <a:xfrm>
            <a:off x="918535" y="2687744"/>
            <a:ext cx="10210210" cy="3276282"/>
          </a:xfrm>
          <a:prstGeom prst="rect">
            <a:avLst/>
          </a:prstGeom>
          <a:noFill/>
        </p:spPr>
        <p:txBody>
          <a:bodyPr wrap="square" rtlCol="0">
            <a:spAutoFit/>
          </a:bodyPr>
          <a:lstStyle>
            <a:defPPr>
              <a:defRPr lang="en-US"/>
            </a:defPPr>
            <a:lvl1pPr marL="285750" indent="-285750" algn="just">
              <a:lnSpc>
                <a:spcPct val="150000"/>
              </a:lnSpc>
              <a:buFont typeface="Arial" panose="020B0604020202020204" pitchFamily="34" charset="0"/>
              <a:buChar char="•"/>
              <a:defRPr>
                <a:latin typeface="Alexandria" charset="0"/>
              </a:defRPr>
            </a:lvl1pPr>
          </a:lstStyle>
          <a:p>
            <a:r>
              <a:rPr lang="en-US" sz="2000" dirty="0">
                <a:effectLst/>
                <a:latin typeface="Alexandria"/>
              </a:rPr>
              <a:t>Governance of service delivery relates to planning and decision-making for health services, including ensuring health service integration and quality assurance mechanisms in service provision. </a:t>
            </a:r>
          </a:p>
          <a:p>
            <a:endParaRPr lang="en-US" sz="2000" dirty="0">
              <a:latin typeface="Alexandria"/>
            </a:endParaRPr>
          </a:p>
          <a:p>
            <a:r>
              <a:rPr lang="en-US" sz="2000" dirty="0">
                <a:effectLst/>
                <a:latin typeface="Alexandria"/>
              </a:rPr>
              <a:t>The delineation towards overall systems governance lies in the specificity of the decision-making – when it is for the delivery of health services, and not for the system as a whole, then it would be part of the governance of service delivery. </a:t>
            </a:r>
          </a:p>
        </p:txBody>
      </p:sp>
    </p:spTree>
    <p:extLst>
      <p:ext uri="{BB962C8B-B14F-4D97-AF65-F5344CB8AC3E}">
        <p14:creationId xmlns:p14="http://schemas.microsoft.com/office/powerpoint/2010/main" val="534747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E3861-F706-ACF9-55A9-234C70DE2C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1670C3-5AFC-8CDA-E901-229930B29F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0B8BAA12-CC7E-4123-C691-20CC8186C6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06012E0-5FA3-3ED2-A41D-088B0EA1941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58F1F81-37EE-0997-FF62-F6870DDF04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9E5963D-067D-9379-C0F9-271BBCCDAF4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01D00F8-09B7-B987-8957-DE3749EC783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3" name="Picture 2">
            <a:extLst>
              <a:ext uri="{FF2B5EF4-FFF2-40B4-BE49-F238E27FC236}">
                <a16:creationId xmlns:a16="http://schemas.microsoft.com/office/drawing/2014/main" id="{072B0BB9-2FFF-E3D4-A40A-C80C06A365F3}"/>
              </a:ext>
            </a:extLst>
          </p:cNvPr>
          <p:cNvPicPr>
            <a:picLocks noChangeAspect="1"/>
          </p:cNvPicPr>
          <p:nvPr/>
        </p:nvPicPr>
        <p:blipFill>
          <a:blip r:embed="rId3"/>
          <a:stretch>
            <a:fillRect/>
          </a:stretch>
        </p:blipFill>
        <p:spPr>
          <a:xfrm>
            <a:off x="2513150" y="1835061"/>
            <a:ext cx="8442703" cy="4071279"/>
          </a:xfrm>
          <a:prstGeom prst="rect">
            <a:avLst/>
          </a:prstGeom>
        </p:spPr>
      </p:pic>
      <p:sp>
        <p:nvSpPr>
          <p:cNvPr id="9" name="TextBox 8">
            <a:extLst>
              <a:ext uri="{FF2B5EF4-FFF2-40B4-BE49-F238E27FC236}">
                <a16:creationId xmlns:a16="http://schemas.microsoft.com/office/drawing/2014/main" id="{1873E4F9-C2A5-977A-55A6-5127C6023BE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Function: </a:t>
            </a:r>
            <a:r>
              <a:rPr lang="en-US" sz="2800" b="1" dirty="0">
                <a:solidFill>
                  <a:srgbClr val="C00000"/>
                </a:solidFill>
                <a:latin typeface="Alexandria" charset="0"/>
                <a:cs typeface="Alexandria" charset="0"/>
              </a:rPr>
              <a:t>Service Delivery</a:t>
            </a:r>
            <a:endParaRPr lang="en-US" sz="2800" dirty="0">
              <a:latin typeface="Alexandria" charset="0"/>
              <a:cs typeface="Alexandria" charset="0"/>
            </a:endParaRPr>
          </a:p>
        </p:txBody>
      </p:sp>
    </p:spTree>
    <p:extLst>
      <p:ext uri="{BB962C8B-B14F-4D97-AF65-F5344CB8AC3E}">
        <p14:creationId xmlns:p14="http://schemas.microsoft.com/office/powerpoint/2010/main" val="724707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AD8EF-1E04-E30E-D624-0C52F7A217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79035D-208C-3195-B6A3-FB75BCD699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u="none" strike="noStrike" dirty="0">
                <a:effectLst/>
                <a:latin typeface="var(--font-fk-grotesk)"/>
              </a:rPr>
              <a:t>Structure</a:t>
            </a:r>
          </a:p>
        </p:txBody>
      </p:sp>
      <p:pic>
        <p:nvPicPr>
          <p:cNvPr id="7" name="Graphic 21">
            <a:extLst>
              <a:ext uri="{FF2B5EF4-FFF2-40B4-BE49-F238E27FC236}">
                <a16:creationId xmlns:a16="http://schemas.microsoft.com/office/drawing/2014/main" id="{B46AF1FB-5298-6D08-9F51-9121E94AD1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35E9DD4-5DF5-6577-698E-62B826C4295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E740411-7099-0FF2-2146-90F2ABE75F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B5EF444-699E-9AB8-4755-65648E266F7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6741F69-4DFA-52CC-0F57-ED0899CD2B7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6483145C-9B84-0C9A-B840-12C669C5A371}"/>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Systems Measurement Tools</a:t>
            </a:r>
            <a:endParaRPr lang="en-US" sz="2800" dirty="0">
              <a:latin typeface="Alexandria" charset="0"/>
              <a:cs typeface="Alexandria" charset="0"/>
            </a:endParaRPr>
          </a:p>
        </p:txBody>
      </p:sp>
      <p:sp>
        <p:nvSpPr>
          <p:cNvPr id="8" name="TextBox 7">
            <a:extLst>
              <a:ext uri="{FF2B5EF4-FFF2-40B4-BE49-F238E27FC236}">
                <a16:creationId xmlns:a16="http://schemas.microsoft.com/office/drawing/2014/main" id="{BBC6CDB1-54EA-1C7B-A844-5439EB4C3D8C}"/>
              </a:ext>
            </a:extLst>
          </p:cNvPr>
          <p:cNvSpPr txBox="1"/>
          <p:nvPr/>
        </p:nvSpPr>
        <p:spPr>
          <a:xfrm>
            <a:off x="942308" y="3609091"/>
            <a:ext cx="4931550"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Tools used in HCS measurement</a:t>
            </a:r>
            <a:endParaRPr lang="en-US" sz="2800" dirty="0">
              <a:solidFill>
                <a:srgbClr val="00AEEF"/>
              </a:solidFill>
              <a:latin typeface="Alexandria" charset="0"/>
              <a:cs typeface="Alexandria" charset="0"/>
            </a:endParaRPr>
          </a:p>
        </p:txBody>
      </p:sp>
      <p:pic>
        <p:nvPicPr>
          <p:cNvPr id="11266" name="Picture 2" descr="Conceptual Illustration of a Comprehensive Checklist for Effective Task Management">
            <a:extLst>
              <a:ext uri="{FF2B5EF4-FFF2-40B4-BE49-F238E27FC236}">
                <a16:creationId xmlns:a16="http://schemas.microsoft.com/office/drawing/2014/main" id="{B53A1CD7-20E2-B8C6-FF8E-4CB30FEF9C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007" b="5989"/>
          <a:stretch/>
        </p:blipFill>
        <p:spPr bwMode="auto">
          <a:xfrm>
            <a:off x="6476767" y="1882478"/>
            <a:ext cx="4613562" cy="4014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583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2E283-F07F-B267-D083-C3B3305045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E7EFA2-CEA3-4C24-155D-307EFAD127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E327FB7-5183-7F0A-5491-82C49D79E897}"/>
              </a:ext>
            </a:extLst>
          </p:cNvPr>
          <p:cNvSpPr txBox="1"/>
          <p:nvPr/>
        </p:nvSpPr>
        <p:spPr>
          <a:xfrm>
            <a:off x="940628" y="2095405"/>
            <a:ext cx="10210210" cy="406585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Over the years, assessments of health systems and their performance have been given different labels, including “</a:t>
            </a:r>
            <a:r>
              <a:rPr lang="en-US" b="1" dirty="0">
                <a:latin typeface="Alexandria" charset="0"/>
              </a:rPr>
              <a:t>health system profile</a:t>
            </a:r>
            <a:r>
              <a:rPr lang="en-US" dirty="0">
                <a:latin typeface="Alexandria" charset="0"/>
              </a:rPr>
              <a:t>”, “</a:t>
            </a:r>
            <a:r>
              <a:rPr lang="en-US" b="1" dirty="0">
                <a:latin typeface="Alexandria" charset="0"/>
              </a:rPr>
              <a:t>health sector situation analysis</a:t>
            </a:r>
            <a:r>
              <a:rPr lang="en-US" dirty="0">
                <a:latin typeface="Alexandria" charset="0"/>
              </a:rPr>
              <a:t>”, “</a:t>
            </a:r>
            <a:r>
              <a:rPr lang="en-US" b="1" dirty="0">
                <a:latin typeface="Alexandria" charset="0"/>
              </a:rPr>
              <a:t>health system monitoring</a:t>
            </a:r>
            <a:r>
              <a:rPr lang="en-US" dirty="0">
                <a:latin typeface="Alexandria" charset="0"/>
              </a:rPr>
              <a:t>”, “</a:t>
            </a:r>
            <a:r>
              <a:rPr lang="en-US" b="1" dirty="0">
                <a:latin typeface="Alexandria" charset="0"/>
              </a:rPr>
              <a:t>health system analysis</a:t>
            </a:r>
            <a:r>
              <a:rPr lang="en-US" dirty="0">
                <a:latin typeface="Alexandria" charset="0"/>
              </a:rPr>
              <a:t>”, “</a:t>
            </a:r>
            <a:r>
              <a:rPr lang="en-US" b="1" dirty="0">
                <a:latin typeface="Alexandria" charset="0"/>
              </a:rPr>
              <a:t>health system assessment</a:t>
            </a:r>
            <a:r>
              <a:rPr lang="en-US" dirty="0">
                <a:latin typeface="Alexandria" charset="0"/>
              </a:rPr>
              <a:t>” and “</a:t>
            </a:r>
            <a:r>
              <a:rPr lang="en-US" b="1" dirty="0">
                <a:latin typeface="Alexandria" charset="0"/>
              </a:rPr>
              <a:t>health systems performance assessment</a:t>
            </a:r>
            <a:r>
              <a:rPr lang="en-US" dirty="0">
                <a:latin typeface="Alexandria" charset="0"/>
              </a:rPr>
              <a:t>”. </a:t>
            </a:r>
          </a:p>
          <a:p>
            <a:pPr algn="just">
              <a:lnSpc>
                <a:spcPct val="150000"/>
              </a:lnSpc>
            </a:pPr>
            <a:endParaRPr lang="en-US" sz="12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In part, the vast terminology reflects the different, yet overlapping, objectives of assessment efforts, which include describing the health system’s structures, evaluating distinct health system functions, measuring health system performance and supporting health reform efforts. </a:t>
            </a:r>
          </a:p>
          <a:p>
            <a:pPr algn="just">
              <a:lnSpc>
                <a:spcPct val="150000"/>
              </a:lnSpc>
            </a:pPr>
            <a:endParaRPr lang="en-US" sz="12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Although all of these efforts are geared towards health system strengthening, they are varied with regard to their objective, scope and focus.</a:t>
            </a:r>
          </a:p>
        </p:txBody>
      </p:sp>
      <p:pic>
        <p:nvPicPr>
          <p:cNvPr id="7" name="Graphic 21">
            <a:extLst>
              <a:ext uri="{FF2B5EF4-FFF2-40B4-BE49-F238E27FC236}">
                <a16:creationId xmlns:a16="http://schemas.microsoft.com/office/drawing/2014/main" id="{A1702BDD-22AA-5393-580A-31D6171C35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0CDAE2E-0D44-C046-8902-6090A43A20C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F47EB84-8C9F-6E1E-2365-54AC15A66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1A35A7E-0FCA-A0D0-5CDB-1ECEE526BE1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2D45271-AC89-DA1F-1862-3833609A2E1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1" name="TextBox 10">
            <a:extLst>
              <a:ext uri="{FF2B5EF4-FFF2-40B4-BE49-F238E27FC236}">
                <a16:creationId xmlns:a16="http://schemas.microsoft.com/office/drawing/2014/main" id="{7294DED9-24B0-BB30-E5FC-A28D079B2D8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Systems Measurement Tools</a:t>
            </a:r>
            <a:endParaRPr lang="en-US" sz="2800" dirty="0">
              <a:latin typeface="Alexandria" charset="0"/>
              <a:cs typeface="Alexandria" charset="0"/>
            </a:endParaRPr>
          </a:p>
        </p:txBody>
      </p:sp>
    </p:spTree>
    <p:extLst>
      <p:ext uri="{BB962C8B-B14F-4D97-AF65-F5344CB8AC3E}">
        <p14:creationId xmlns:p14="http://schemas.microsoft.com/office/powerpoint/2010/main" val="2330127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4DA69-AA21-E19A-6F21-C9BDB0065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836CCC-2AF4-0B33-DE7F-021B0A58BB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35BFA77-E04D-861D-20BC-02EA677CF160}"/>
              </a:ext>
            </a:extLst>
          </p:cNvPr>
          <p:cNvSpPr txBox="1"/>
          <p:nvPr/>
        </p:nvSpPr>
        <p:spPr>
          <a:xfrm>
            <a:off x="850796" y="3198282"/>
            <a:ext cx="3277636" cy="880369"/>
          </a:xfrm>
          <a:prstGeom prst="rect">
            <a:avLst/>
          </a:prstGeom>
          <a:noFill/>
        </p:spPr>
        <p:txBody>
          <a:bodyPr wrap="square" rtlCol="0">
            <a:spAutoFit/>
          </a:bodyPr>
          <a:lstStyle/>
          <a:p>
            <a:pPr algn="ctr">
              <a:lnSpc>
                <a:spcPct val="150000"/>
              </a:lnSpc>
            </a:pPr>
            <a:r>
              <a:rPr lang="en-US" dirty="0">
                <a:latin typeface="Alexandria" charset="0"/>
              </a:rPr>
              <a:t>Here are examples of different HSA tools reviewed here. </a:t>
            </a:r>
          </a:p>
        </p:txBody>
      </p:sp>
      <p:pic>
        <p:nvPicPr>
          <p:cNvPr id="7" name="Graphic 21">
            <a:extLst>
              <a:ext uri="{FF2B5EF4-FFF2-40B4-BE49-F238E27FC236}">
                <a16:creationId xmlns:a16="http://schemas.microsoft.com/office/drawing/2014/main" id="{AA742EC7-1292-0C07-CEC7-6DB520BBC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22A6BB1-1304-356A-25F3-16B853C6994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34AE60B-9403-CCE7-2F83-AF6A4922F3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C5A9C57-F36D-801B-A00D-D15D3D7FAB8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EAE5E6C-23BC-174B-5280-FDD338A230F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pic>
        <p:nvPicPr>
          <p:cNvPr id="3" name="Picture 2">
            <a:extLst>
              <a:ext uri="{FF2B5EF4-FFF2-40B4-BE49-F238E27FC236}">
                <a16:creationId xmlns:a16="http://schemas.microsoft.com/office/drawing/2014/main" id="{CDD20F6B-C31B-3EE9-B3F2-50D12AE2A8FA}"/>
              </a:ext>
            </a:extLst>
          </p:cNvPr>
          <p:cNvPicPr>
            <a:picLocks noChangeAspect="1"/>
          </p:cNvPicPr>
          <p:nvPr/>
        </p:nvPicPr>
        <p:blipFill>
          <a:blip r:embed="rId3"/>
          <a:srcRect b="38943"/>
          <a:stretch/>
        </p:blipFill>
        <p:spPr>
          <a:xfrm>
            <a:off x="4361948" y="1946408"/>
            <a:ext cx="6775060" cy="3848586"/>
          </a:xfrm>
          <a:prstGeom prst="rect">
            <a:avLst/>
          </a:prstGeom>
        </p:spPr>
      </p:pic>
      <p:sp>
        <p:nvSpPr>
          <p:cNvPr id="8" name="TextBox 7">
            <a:extLst>
              <a:ext uri="{FF2B5EF4-FFF2-40B4-BE49-F238E27FC236}">
                <a16:creationId xmlns:a16="http://schemas.microsoft.com/office/drawing/2014/main" id="{7D08C533-6ADB-5957-60D7-54B48D1EE7F1}"/>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Systems Measurement Tools</a:t>
            </a:r>
            <a:endParaRPr lang="en-US" sz="2800" dirty="0">
              <a:latin typeface="Alexandria" charset="0"/>
              <a:cs typeface="Alexandria" charset="0"/>
            </a:endParaRPr>
          </a:p>
        </p:txBody>
      </p:sp>
    </p:spTree>
    <p:extLst>
      <p:ext uri="{BB962C8B-B14F-4D97-AF65-F5344CB8AC3E}">
        <p14:creationId xmlns:p14="http://schemas.microsoft.com/office/powerpoint/2010/main" val="1102893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5F1DC-EC1F-EE34-7E02-EDC8B6E180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BEC0BA-5867-85ED-4218-56676B20A9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5402925-7F3D-FB01-6D70-0B0662F840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BA248E5-02DE-DE0C-BD32-39D66EAFD92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4ECBF28-C3FC-B266-0EAE-A863B7A92C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4BE69EA-7EF9-2891-D675-B5378F25CDB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5EB50FF-3145-A379-BA07-FC5BE1FC717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graphicFrame>
        <p:nvGraphicFramePr>
          <p:cNvPr id="8" name="Table 7">
            <a:extLst>
              <a:ext uri="{FF2B5EF4-FFF2-40B4-BE49-F238E27FC236}">
                <a16:creationId xmlns:a16="http://schemas.microsoft.com/office/drawing/2014/main" id="{2ECE1B75-E385-010B-6BB1-D8E710783C27}"/>
              </a:ext>
            </a:extLst>
          </p:cNvPr>
          <p:cNvGraphicFramePr>
            <a:graphicFrameLocks noGrp="1"/>
          </p:cNvGraphicFramePr>
          <p:nvPr>
            <p:extLst>
              <p:ext uri="{D42A27DB-BD31-4B8C-83A1-F6EECF244321}">
                <p14:modId xmlns:p14="http://schemas.microsoft.com/office/powerpoint/2010/main" val="1353315980"/>
              </p:ext>
            </p:extLst>
          </p:nvPr>
        </p:nvGraphicFramePr>
        <p:xfrm>
          <a:off x="761999" y="2244507"/>
          <a:ext cx="10491019" cy="3542697"/>
        </p:xfrm>
        <a:graphic>
          <a:graphicData uri="http://schemas.openxmlformats.org/drawingml/2006/table">
            <a:tbl>
              <a:tblPr firstRow="1" bandRow="1">
                <a:tableStyleId>{69012ECD-51FC-41F1-AA8D-1B2483CD663E}</a:tableStyleId>
              </a:tblPr>
              <a:tblGrid>
                <a:gridCol w="3731642">
                  <a:extLst>
                    <a:ext uri="{9D8B030D-6E8A-4147-A177-3AD203B41FA5}">
                      <a16:colId xmlns:a16="http://schemas.microsoft.com/office/drawing/2014/main" val="2278517964"/>
                    </a:ext>
                  </a:extLst>
                </a:gridCol>
                <a:gridCol w="2550593">
                  <a:extLst>
                    <a:ext uri="{9D8B030D-6E8A-4147-A177-3AD203B41FA5}">
                      <a16:colId xmlns:a16="http://schemas.microsoft.com/office/drawing/2014/main" val="776584368"/>
                    </a:ext>
                  </a:extLst>
                </a:gridCol>
                <a:gridCol w="4208784">
                  <a:extLst>
                    <a:ext uri="{9D8B030D-6E8A-4147-A177-3AD203B41FA5}">
                      <a16:colId xmlns:a16="http://schemas.microsoft.com/office/drawing/2014/main" val="2686105610"/>
                    </a:ext>
                  </a:extLst>
                </a:gridCol>
              </a:tblGrid>
              <a:tr h="127414">
                <a:tc>
                  <a:txBody>
                    <a:bodyPr/>
                    <a:lstStyle/>
                    <a:p>
                      <a:pPr algn="ctr"/>
                      <a:r>
                        <a:rPr lang="en-SA" dirty="0">
                          <a:solidFill>
                            <a:schemeClr val="accent5">
                              <a:lumMod val="50000"/>
                            </a:schemeClr>
                          </a:solidFill>
                        </a:rPr>
                        <a:t>Framework/ Tool</a:t>
                      </a:r>
                    </a:p>
                  </a:txBody>
                  <a:tcPr anchor="ctr">
                    <a:solidFill>
                      <a:schemeClr val="accent1">
                        <a:lumMod val="20000"/>
                        <a:lumOff val="80000"/>
                      </a:schemeClr>
                    </a:solidFill>
                  </a:tcPr>
                </a:tc>
                <a:tc>
                  <a:txBody>
                    <a:bodyPr/>
                    <a:lstStyle/>
                    <a:p>
                      <a:pPr algn="ctr"/>
                      <a:r>
                        <a:rPr lang="en-US" dirty="0">
                          <a:solidFill>
                            <a:schemeClr val="accent5">
                              <a:lumMod val="50000"/>
                            </a:schemeClr>
                          </a:solidFill>
                        </a:rPr>
                        <a:t>Intermediate</a:t>
                      </a:r>
                      <a:r>
                        <a:rPr lang="en-SA" dirty="0">
                          <a:solidFill>
                            <a:schemeClr val="accent5">
                              <a:lumMod val="50000"/>
                            </a:schemeClr>
                          </a:solidFill>
                        </a:rPr>
                        <a:t> objectives</a:t>
                      </a:r>
                    </a:p>
                  </a:txBody>
                  <a:tcPr anchor="ctr">
                    <a:solidFill>
                      <a:schemeClr val="accent1">
                        <a:lumMod val="20000"/>
                        <a:lumOff val="80000"/>
                      </a:schemeClr>
                    </a:solidFill>
                  </a:tcPr>
                </a:tc>
                <a:tc>
                  <a:txBody>
                    <a:bodyPr/>
                    <a:lstStyle/>
                    <a:p>
                      <a:pPr algn="ctr"/>
                      <a:r>
                        <a:rPr lang="en-SA" dirty="0">
                          <a:solidFill>
                            <a:schemeClr val="accent5">
                              <a:lumMod val="50000"/>
                            </a:schemeClr>
                          </a:solidFill>
                        </a:rPr>
                        <a:t>Final Health System Goals</a:t>
                      </a:r>
                    </a:p>
                  </a:txBody>
                  <a:tcPr anchor="ctr">
                    <a:solidFill>
                      <a:schemeClr val="accent1">
                        <a:lumMod val="20000"/>
                        <a:lumOff val="80000"/>
                      </a:schemeClr>
                    </a:solidFill>
                  </a:tcPr>
                </a:tc>
                <a:extLst>
                  <a:ext uri="{0D108BD9-81ED-4DB2-BD59-A6C34878D82A}">
                    <a16:rowId xmlns:a16="http://schemas.microsoft.com/office/drawing/2014/main" val="3950220342"/>
                  </a:ext>
                </a:extLst>
              </a:tr>
              <a:tr h="1339433">
                <a:tc>
                  <a:txBody>
                    <a:bodyPr/>
                    <a:lstStyle/>
                    <a:p>
                      <a:pPr algn="l"/>
                      <a:r>
                        <a:rPr lang="en-US" sz="1600" b="1" dirty="0"/>
                        <a:t>WHO Performance Framework (2000)</a:t>
                      </a:r>
                    </a:p>
                  </a:txBody>
                  <a:tcPr/>
                </a:tc>
                <a:tc>
                  <a:txBody>
                    <a:bodyPr/>
                    <a:lstStyle/>
                    <a:p>
                      <a:pPr marL="285750" indent="-285750">
                        <a:buFont typeface="Arial" panose="020B0604020202020204" pitchFamily="34" charset="0"/>
                        <a:buChar char="•"/>
                      </a:pPr>
                      <a:r>
                        <a:rPr lang="en-SA" sz="1600" dirty="0"/>
                        <a:t>Access</a:t>
                      </a:r>
                    </a:p>
                    <a:p>
                      <a:pPr marL="285750" indent="-285750">
                        <a:buFont typeface="Arial" panose="020B0604020202020204" pitchFamily="34" charset="0"/>
                        <a:buChar char="•"/>
                      </a:pPr>
                      <a:r>
                        <a:rPr lang="en-SA" sz="1600" dirty="0"/>
                        <a:t>Coverage</a:t>
                      </a:r>
                    </a:p>
                    <a:p>
                      <a:pPr marL="285750" indent="-285750">
                        <a:buFont typeface="Arial" panose="020B0604020202020204" pitchFamily="34" charset="0"/>
                        <a:buChar char="•"/>
                      </a:pPr>
                      <a:r>
                        <a:rPr lang="en-SA" sz="1600" dirty="0"/>
                        <a:t>Quality</a:t>
                      </a:r>
                    </a:p>
                    <a:p>
                      <a:pPr marL="285750" indent="-285750">
                        <a:buFont typeface="Arial" panose="020B0604020202020204" pitchFamily="34" charset="0"/>
                        <a:buChar char="•"/>
                      </a:pPr>
                      <a:r>
                        <a:rPr lang="en-SA" sz="1600" dirty="0"/>
                        <a:t>Safety</a:t>
                      </a:r>
                    </a:p>
                  </a:txBody>
                  <a:tcPr/>
                </a:tc>
                <a:tc>
                  <a:txBody>
                    <a:bodyPr/>
                    <a:lstStyle/>
                    <a:p>
                      <a:pPr marL="285750" indent="-285750">
                        <a:buFont typeface="Arial" panose="020B0604020202020204" pitchFamily="34" charset="0"/>
                        <a:buChar char="•"/>
                      </a:pPr>
                      <a:r>
                        <a:rPr lang="en-US" sz="1600" dirty="0"/>
                        <a:t>Level and distribution of health</a:t>
                      </a:r>
                    </a:p>
                    <a:p>
                      <a:pPr marL="285750" indent="-285750">
                        <a:buFont typeface="Arial" panose="020B0604020202020204" pitchFamily="34" charset="0"/>
                        <a:buChar char="•"/>
                      </a:pPr>
                      <a:r>
                        <a:rPr lang="en-US" sz="1600" dirty="0"/>
                        <a:t>Level and distribution of responsiveness</a:t>
                      </a:r>
                    </a:p>
                    <a:p>
                      <a:pPr marL="285750" indent="-285750">
                        <a:buFont typeface="Arial" panose="020B0604020202020204" pitchFamily="34" charset="0"/>
                        <a:buChar char="•"/>
                      </a:pPr>
                      <a:r>
                        <a:rPr lang="en-US" sz="1600" dirty="0"/>
                        <a:t>Fairness in financing</a:t>
                      </a:r>
                    </a:p>
                    <a:p>
                      <a:pPr marL="285750" indent="-285750">
                        <a:buFont typeface="Arial" panose="020B0604020202020204" pitchFamily="34" charset="0"/>
                        <a:buChar char="•"/>
                      </a:pPr>
                      <a:r>
                        <a:rPr lang="en-US" sz="1600" dirty="0"/>
                        <a:t>Efficiency</a:t>
                      </a:r>
                    </a:p>
                  </a:txBody>
                  <a:tcPr/>
                </a:tc>
                <a:extLst>
                  <a:ext uri="{0D108BD9-81ED-4DB2-BD59-A6C34878D82A}">
                    <a16:rowId xmlns:a16="http://schemas.microsoft.com/office/drawing/2014/main" val="3746687270"/>
                  </a:ext>
                </a:extLst>
              </a:tr>
              <a:tr h="977900">
                <a:tc>
                  <a:txBody>
                    <a:bodyPr/>
                    <a:lstStyle/>
                    <a:p>
                      <a:pPr algn="l"/>
                      <a:r>
                        <a:rPr lang="en-US" sz="1600" b="1" dirty="0"/>
                        <a:t>Control Knobs Framework (2003)</a:t>
                      </a:r>
                    </a:p>
                    <a:p>
                      <a:pPr algn="l"/>
                      <a:endParaRPr lang="en-SA" sz="1600" b="1" dirty="0"/>
                    </a:p>
                  </a:txBody>
                  <a:tcPr/>
                </a:tc>
                <a:tc>
                  <a:txBody>
                    <a:bodyPr/>
                    <a:lstStyle/>
                    <a:p>
                      <a:pPr marL="285750" indent="-285750">
                        <a:buFont typeface="Arial" panose="020B0604020202020204" pitchFamily="34" charset="0"/>
                        <a:buChar char="•"/>
                      </a:pPr>
                      <a:r>
                        <a:rPr lang="en-SA" sz="1600" dirty="0"/>
                        <a:t>Efficiency</a:t>
                      </a:r>
                    </a:p>
                    <a:p>
                      <a:pPr marL="285750" indent="-285750">
                        <a:buFont typeface="Arial" panose="020B0604020202020204" pitchFamily="34" charset="0"/>
                        <a:buChar char="•"/>
                      </a:pPr>
                      <a:r>
                        <a:rPr lang="en-SA" sz="1600" dirty="0"/>
                        <a:t>Quality </a:t>
                      </a:r>
                    </a:p>
                    <a:p>
                      <a:pPr marL="285750" indent="-285750">
                        <a:buFont typeface="Arial" panose="020B0604020202020204" pitchFamily="34" charset="0"/>
                        <a:buChar char="•"/>
                      </a:pPr>
                      <a:r>
                        <a:rPr lang="en-SA" sz="1600" dirty="0"/>
                        <a:t>Access</a:t>
                      </a:r>
                    </a:p>
                  </a:txBody>
                  <a:tcPr/>
                </a:tc>
                <a:tc>
                  <a:txBody>
                    <a:bodyPr/>
                    <a:lstStyle/>
                    <a:p>
                      <a:pPr marL="285750" indent="-285750">
                        <a:buFont typeface="Arial" panose="020B0604020202020204" pitchFamily="34" charset="0"/>
                        <a:buChar char="•"/>
                      </a:pPr>
                      <a:r>
                        <a:rPr lang="en-US" sz="1600" dirty="0"/>
                        <a:t>Health status</a:t>
                      </a:r>
                    </a:p>
                    <a:p>
                      <a:pPr marL="285750" indent="-285750">
                        <a:buFont typeface="Arial" panose="020B0604020202020204" pitchFamily="34" charset="0"/>
                        <a:buChar char="•"/>
                      </a:pPr>
                      <a:r>
                        <a:rPr lang="en-US" sz="1600" dirty="0"/>
                        <a:t>Citizen satisfaction</a:t>
                      </a:r>
                    </a:p>
                    <a:p>
                      <a:pPr marL="285750" indent="-285750">
                        <a:buFont typeface="Arial" panose="020B0604020202020204" pitchFamily="34" charset="0"/>
                        <a:buChar char="•"/>
                      </a:pPr>
                      <a:r>
                        <a:rPr lang="en-US" sz="1600" dirty="0"/>
                        <a:t>Risk protection</a:t>
                      </a:r>
                    </a:p>
                  </a:txBody>
                  <a:tcPr/>
                </a:tc>
                <a:extLst>
                  <a:ext uri="{0D108BD9-81ED-4DB2-BD59-A6C34878D82A}">
                    <a16:rowId xmlns:a16="http://schemas.microsoft.com/office/drawing/2014/main" val="4243847659"/>
                  </a:ext>
                </a:extLst>
              </a:tr>
              <a:tr h="859604">
                <a:tc>
                  <a:txBody>
                    <a:bodyPr/>
                    <a:lstStyle/>
                    <a:p>
                      <a:pPr algn="l"/>
                      <a:r>
                        <a:rPr lang="en-US" sz="1600" b="1" dirty="0"/>
                        <a:t>Health System Performance</a:t>
                      </a:r>
                    </a:p>
                    <a:p>
                      <a:pPr algn="l"/>
                      <a:r>
                        <a:rPr lang="en-US" sz="1600" b="1" dirty="0"/>
                        <a:t>Assessment (WHO/EURO)</a:t>
                      </a:r>
                    </a:p>
                  </a:txBody>
                  <a:tcPr/>
                </a:tc>
                <a:tc>
                  <a:txBody>
                    <a:bodyPr/>
                    <a:lstStyle/>
                    <a:p>
                      <a:pPr marL="285750" indent="-285750">
                        <a:buFont typeface="Arial" panose="020B0604020202020204" pitchFamily="34" charset="0"/>
                        <a:buChar char="•"/>
                      </a:pPr>
                      <a:r>
                        <a:rPr lang="en-SA" sz="1600" dirty="0"/>
                        <a:t>Equity</a:t>
                      </a:r>
                    </a:p>
                    <a:p>
                      <a:pPr marL="285750" indent="-285750">
                        <a:buFont typeface="Arial" panose="020B0604020202020204" pitchFamily="34" charset="0"/>
                        <a:buChar char="•"/>
                      </a:pPr>
                      <a:r>
                        <a:rPr lang="en-SA" sz="1600" dirty="0"/>
                        <a:t>Efficiency </a:t>
                      </a:r>
                    </a:p>
                  </a:txBody>
                  <a:tcPr/>
                </a:tc>
                <a:tc>
                  <a:txBody>
                    <a:bodyPr/>
                    <a:lstStyle/>
                    <a:p>
                      <a:pPr marL="285750" indent="-285750">
                        <a:buFont typeface="Arial" panose="020B0604020202020204" pitchFamily="34" charset="0"/>
                        <a:buChar char="•"/>
                      </a:pPr>
                      <a:r>
                        <a:rPr lang="en-US" sz="1600" dirty="0"/>
                        <a:t>Health improvement</a:t>
                      </a:r>
                    </a:p>
                    <a:p>
                      <a:pPr marL="285750" indent="-285750">
                        <a:buFont typeface="Arial" panose="020B0604020202020204" pitchFamily="34" charset="0"/>
                        <a:buChar char="•"/>
                      </a:pPr>
                      <a:r>
                        <a:rPr lang="en-US" sz="1600" dirty="0"/>
                        <a:t>Risk protection</a:t>
                      </a:r>
                    </a:p>
                    <a:p>
                      <a:pPr marL="285750" indent="-285750">
                        <a:buFont typeface="Arial" panose="020B0604020202020204" pitchFamily="34" charset="0"/>
                        <a:buChar char="•"/>
                      </a:pPr>
                      <a:r>
                        <a:rPr lang="en-US" sz="1600" dirty="0"/>
                        <a:t>Responsiveness</a:t>
                      </a:r>
                    </a:p>
                  </a:txBody>
                  <a:tcPr/>
                </a:tc>
                <a:extLst>
                  <a:ext uri="{0D108BD9-81ED-4DB2-BD59-A6C34878D82A}">
                    <a16:rowId xmlns:a16="http://schemas.microsoft.com/office/drawing/2014/main" val="3356470121"/>
                  </a:ext>
                </a:extLst>
              </a:tr>
            </a:tbl>
          </a:graphicData>
        </a:graphic>
      </p:graphicFrame>
      <p:sp>
        <p:nvSpPr>
          <p:cNvPr id="9" name="TextBox 8">
            <a:extLst>
              <a:ext uri="{FF2B5EF4-FFF2-40B4-BE49-F238E27FC236}">
                <a16:creationId xmlns:a16="http://schemas.microsoft.com/office/drawing/2014/main" id="{C4D2CD6B-7A1F-585D-D36C-EB138342163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Systems Measurement Tools</a:t>
            </a:r>
            <a:endParaRPr lang="en-US" sz="2800" dirty="0">
              <a:latin typeface="Alexandria" charset="0"/>
              <a:cs typeface="Alexandria" charset="0"/>
            </a:endParaRPr>
          </a:p>
        </p:txBody>
      </p:sp>
    </p:spTree>
    <p:extLst>
      <p:ext uri="{BB962C8B-B14F-4D97-AF65-F5344CB8AC3E}">
        <p14:creationId xmlns:p14="http://schemas.microsoft.com/office/powerpoint/2010/main" val="3004208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5FF22-F7AA-F5A3-7465-6D3FE140E0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2F507F-F422-093B-05D0-78BF9AE9C3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565CC3A-7974-748C-E02F-1ABB95E6C1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6F8A440-08BF-84AC-1502-1CBAA1F9D7F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80831E5-1C43-CD5D-1BF3-48E1C4A622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58E174D-0599-F9E1-D5ED-E42A002FF06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8FD259B-C981-1CAE-ABF3-72E4564A8C2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graphicFrame>
        <p:nvGraphicFramePr>
          <p:cNvPr id="8" name="Table 7">
            <a:extLst>
              <a:ext uri="{FF2B5EF4-FFF2-40B4-BE49-F238E27FC236}">
                <a16:creationId xmlns:a16="http://schemas.microsoft.com/office/drawing/2014/main" id="{A6D20981-8E10-A00F-6BD1-9222B99A616B}"/>
              </a:ext>
            </a:extLst>
          </p:cNvPr>
          <p:cNvGraphicFramePr>
            <a:graphicFrameLocks noGrp="1"/>
          </p:cNvGraphicFramePr>
          <p:nvPr>
            <p:extLst>
              <p:ext uri="{D42A27DB-BD31-4B8C-83A1-F6EECF244321}">
                <p14:modId xmlns:p14="http://schemas.microsoft.com/office/powerpoint/2010/main" val="3707731962"/>
              </p:ext>
            </p:extLst>
          </p:nvPr>
        </p:nvGraphicFramePr>
        <p:xfrm>
          <a:off x="1102000" y="2244507"/>
          <a:ext cx="9781900" cy="3712877"/>
        </p:xfrm>
        <a:graphic>
          <a:graphicData uri="http://schemas.openxmlformats.org/drawingml/2006/table">
            <a:tbl>
              <a:tblPr firstRow="1" bandRow="1">
                <a:tableStyleId>{69012ECD-51FC-41F1-AA8D-1B2483CD663E}</a:tableStyleId>
              </a:tblPr>
              <a:tblGrid>
                <a:gridCol w="3479409">
                  <a:extLst>
                    <a:ext uri="{9D8B030D-6E8A-4147-A177-3AD203B41FA5}">
                      <a16:colId xmlns:a16="http://schemas.microsoft.com/office/drawing/2014/main" val="2278517964"/>
                    </a:ext>
                  </a:extLst>
                </a:gridCol>
                <a:gridCol w="3368791">
                  <a:extLst>
                    <a:ext uri="{9D8B030D-6E8A-4147-A177-3AD203B41FA5}">
                      <a16:colId xmlns:a16="http://schemas.microsoft.com/office/drawing/2014/main" val="776584368"/>
                    </a:ext>
                  </a:extLst>
                </a:gridCol>
                <a:gridCol w="2933700">
                  <a:extLst>
                    <a:ext uri="{9D8B030D-6E8A-4147-A177-3AD203B41FA5}">
                      <a16:colId xmlns:a16="http://schemas.microsoft.com/office/drawing/2014/main" val="2686105610"/>
                    </a:ext>
                  </a:extLst>
                </a:gridCol>
              </a:tblGrid>
              <a:tr h="127414">
                <a:tc>
                  <a:txBody>
                    <a:bodyPr/>
                    <a:lstStyle/>
                    <a:p>
                      <a:pPr algn="ctr"/>
                      <a:r>
                        <a:rPr lang="en-SA" dirty="0">
                          <a:solidFill>
                            <a:schemeClr val="accent5">
                              <a:lumMod val="50000"/>
                            </a:schemeClr>
                          </a:solidFill>
                        </a:rPr>
                        <a:t>Framework/ Tool</a:t>
                      </a:r>
                    </a:p>
                  </a:txBody>
                  <a:tcPr anchor="ctr">
                    <a:solidFill>
                      <a:schemeClr val="accent1">
                        <a:lumMod val="20000"/>
                        <a:lumOff val="80000"/>
                      </a:schemeClr>
                    </a:solidFill>
                  </a:tcPr>
                </a:tc>
                <a:tc>
                  <a:txBody>
                    <a:bodyPr/>
                    <a:lstStyle/>
                    <a:p>
                      <a:pPr algn="ctr"/>
                      <a:r>
                        <a:rPr lang="en-US" dirty="0">
                          <a:solidFill>
                            <a:schemeClr val="accent5">
                              <a:lumMod val="50000"/>
                            </a:schemeClr>
                          </a:solidFill>
                        </a:rPr>
                        <a:t>Intermediate</a:t>
                      </a:r>
                      <a:r>
                        <a:rPr lang="en-SA" dirty="0">
                          <a:solidFill>
                            <a:schemeClr val="accent5">
                              <a:lumMod val="50000"/>
                            </a:schemeClr>
                          </a:solidFill>
                        </a:rPr>
                        <a:t> objectives</a:t>
                      </a:r>
                    </a:p>
                  </a:txBody>
                  <a:tcPr anchor="ctr">
                    <a:solidFill>
                      <a:schemeClr val="accent1">
                        <a:lumMod val="20000"/>
                        <a:lumOff val="80000"/>
                      </a:schemeClr>
                    </a:solidFill>
                  </a:tcPr>
                </a:tc>
                <a:tc>
                  <a:txBody>
                    <a:bodyPr/>
                    <a:lstStyle/>
                    <a:p>
                      <a:pPr algn="ctr"/>
                      <a:r>
                        <a:rPr lang="en-SA" dirty="0">
                          <a:solidFill>
                            <a:schemeClr val="accent5">
                              <a:lumMod val="50000"/>
                            </a:schemeClr>
                          </a:solidFill>
                        </a:rPr>
                        <a:t>Final Health System Goals</a:t>
                      </a:r>
                    </a:p>
                  </a:txBody>
                  <a:tcPr anchor="ctr">
                    <a:solidFill>
                      <a:schemeClr val="accent1">
                        <a:lumMod val="20000"/>
                        <a:lumOff val="80000"/>
                      </a:schemeClr>
                    </a:solidFill>
                  </a:tcPr>
                </a:tc>
                <a:extLst>
                  <a:ext uri="{0D108BD9-81ED-4DB2-BD59-A6C34878D82A}">
                    <a16:rowId xmlns:a16="http://schemas.microsoft.com/office/drawing/2014/main" val="3950220342"/>
                  </a:ext>
                </a:extLst>
              </a:tr>
              <a:tr h="1377533">
                <a:tc>
                  <a:txBody>
                    <a:bodyPr/>
                    <a:lstStyle/>
                    <a:p>
                      <a:pPr algn="l"/>
                      <a:r>
                        <a:rPr lang="en-US" sz="1600" b="1" dirty="0"/>
                        <a:t>Health System Assessment Approach:</a:t>
                      </a:r>
                    </a:p>
                    <a:p>
                      <a:pPr algn="l"/>
                      <a:r>
                        <a:rPr lang="en-US" sz="1600" b="1" dirty="0"/>
                        <a:t>A How-To Manual (USAID)</a:t>
                      </a:r>
                    </a:p>
                  </a:txBody>
                  <a:tcPr/>
                </a:tc>
                <a:tc>
                  <a:txBody>
                    <a:bodyPr/>
                    <a:lstStyle/>
                    <a:p>
                      <a:pPr marL="285750" indent="-285750">
                        <a:buFont typeface="Arial" panose="020B0604020202020204" pitchFamily="34" charset="0"/>
                        <a:buChar char="•"/>
                      </a:pPr>
                      <a:r>
                        <a:rPr lang="en-US" sz="1600" dirty="0"/>
                        <a:t>Equity</a:t>
                      </a:r>
                    </a:p>
                    <a:p>
                      <a:pPr marL="285750" indent="-285750">
                        <a:buFont typeface="Arial" panose="020B0604020202020204" pitchFamily="34" charset="0"/>
                        <a:buChar char="•"/>
                      </a:pPr>
                      <a:r>
                        <a:rPr lang="en-US" sz="1600" dirty="0"/>
                        <a:t>Efficiency</a:t>
                      </a:r>
                    </a:p>
                    <a:p>
                      <a:pPr marL="285750" indent="-285750">
                        <a:buFont typeface="Arial" panose="020B0604020202020204" pitchFamily="34" charset="0"/>
                        <a:buChar char="•"/>
                      </a:pPr>
                      <a:r>
                        <a:rPr lang="en-US" sz="1600" dirty="0"/>
                        <a:t>Access</a:t>
                      </a:r>
                    </a:p>
                    <a:p>
                      <a:pPr marL="285750" indent="-285750">
                        <a:buFont typeface="Arial" panose="020B0604020202020204" pitchFamily="34" charset="0"/>
                        <a:buChar char="•"/>
                      </a:pPr>
                      <a:r>
                        <a:rPr lang="en-US" sz="1600" dirty="0"/>
                        <a:t>Quality</a:t>
                      </a:r>
                    </a:p>
                    <a:p>
                      <a:pPr marL="285750" indent="-285750">
                        <a:buFont typeface="Arial" panose="020B0604020202020204" pitchFamily="34" charset="0"/>
                        <a:buChar char="•"/>
                      </a:pPr>
                      <a:r>
                        <a:rPr lang="en-US" sz="1600" dirty="0"/>
                        <a:t>Sustainability</a:t>
                      </a:r>
                    </a:p>
                  </a:txBody>
                  <a:tcPr/>
                </a:tc>
                <a:tc>
                  <a:txBody>
                    <a:bodyPr/>
                    <a:lstStyle/>
                    <a:p>
                      <a:pPr marL="285750" indent="-285750">
                        <a:buFont typeface="Arial" panose="020B0604020202020204" pitchFamily="34" charset="0"/>
                        <a:buChar char="•"/>
                      </a:pPr>
                      <a:r>
                        <a:rPr lang="en-US" sz="1600" dirty="0"/>
                        <a:t>Improved health</a:t>
                      </a:r>
                    </a:p>
                    <a:p>
                      <a:pPr marL="285750" indent="-285750">
                        <a:buFont typeface="Arial" panose="020B0604020202020204" pitchFamily="34" charset="0"/>
                        <a:buChar char="•"/>
                      </a:pPr>
                      <a:r>
                        <a:rPr lang="en-US" sz="1600" dirty="0"/>
                        <a:t>Responsiveness</a:t>
                      </a:r>
                    </a:p>
                    <a:p>
                      <a:pPr marL="285750" indent="-285750">
                        <a:buFont typeface="Arial" panose="020B0604020202020204" pitchFamily="34" charset="0"/>
                        <a:buChar char="•"/>
                      </a:pPr>
                      <a:r>
                        <a:rPr lang="en-US" sz="1600" dirty="0"/>
                        <a:t>Risk protection</a:t>
                      </a:r>
                    </a:p>
                  </a:txBody>
                  <a:tcPr/>
                </a:tc>
                <a:extLst>
                  <a:ext uri="{0D108BD9-81ED-4DB2-BD59-A6C34878D82A}">
                    <a16:rowId xmlns:a16="http://schemas.microsoft.com/office/drawing/2014/main" val="3746687270"/>
                  </a:ext>
                </a:extLst>
              </a:tr>
              <a:tr h="902784">
                <a:tc>
                  <a:txBody>
                    <a:bodyPr/>
                    <a:lstStyle/>
                    <a:p>
                      <a:pPr algn="l"/>
                      <a:r>
                        <a:rPr lang="en-US" sz="1600" b="1" dirty="0"/>
                        <a:t>Health System Analysis</a:t>
                      </a:r>
                    </a:p>
                    <a:p>
                      <a:pPr algn="l"/>
                      <a:r>
                        <a:rPr lang="en-US" sz="1600" b="1" dirty="0"/>
                        <a:t>For a better health system</a:t>
                      </a:r>
                    </a:p>
                    <a:p>
                      <a:pPr algn="l"/>
                      <a:r>
                        <a:rPr lang="en-US" sz="1600" b="1" dirty="0"/>
                        <a:t>strengthening (World Bank)</a:t>
                      </a:r>
                    </a:p>
                  </a:txBody>
                  <a:tcPr/>
                </a:tc>
                <a:tc>
                  <a:txBody>
                    <a:bodyPr/>
                    <a:lstStyle/>
                    <a:p>
                      <a:pPr marL="285750" indent="-285750">
                        <a:buFont typeface="Arial" panose="020B0604020202020204" pitchFamily="34" charset="0"/>
                        <a:buChar char="•"/>
                      </a:pPr>
                      <a:r>
                        <a:rPr lang="en-US" sz="1600" dirty="0"/>
                        <a:t>Access</a:t>
                      </a:r>
                    </a:p>
                    <a:p>
                      <a:pPr marL="285750" indent="-285750">
                        <a:buFont typeface="Arial" panose="020B0604020202020204" pitchFamily="34" charset="0"/>
                        <a:buChar char="•"/>
                      </a:pPr>
                      <a:r>
                        <a:rPr lang="en-US" sz="1600" dirty="0"/>
                        <a:t>Quality</a:t>
                      </a:r>
                    </a:p>
                    <a:p>
                      <a:pPr marL="285750" indent="-285750">
                        <a:buFont typeface="Arial" panose="020B0604020202020204" pitchFamily="34" charset="0"/>
                        <a:buChar char="•"/>
                      </a:pPr>
                      <a:r>
                        <a:rPr lang="en-US" sz="1600" dirty="0"/>
                        <a:t>Efficiency</a:t>
                      </a:r>
                    </a:p>
                  </a:txBody>
                  <a:tcPr/>
                </a:tc>
                <a:tc>
                  <a:txBody>
                    <a:bodyPr/>
                    <a:lstStyle/>
                    <a:p>
                      <a:pPr marL="285750" indent="-285750">
                        <a:buFont typeface="Arial" panose="020B0604020202020204" pitchFamily="34" charset="0"/>
                        <a:buChar char="•"/>
                      </a:pPr>
                      <a:r>
                        <a:rPr lang="en-US" sz="1600" dirty="0"/>
                        <a:t>Health status</a:t>
                      </a:r>
                    </a:p>
                    <a:p>
                      <a:pPr marL="285750" indent="-285750">
                        <a:buFont typeface="Arial" panose="020B0604020202020204" pitchFamily="34" charset="0"/>
                        <a:buChar char="•"/>
                      </a:pPr>
                      <a:r>
                        <a:rPr lang="en-US" sz="1600" dirty="0"/>
                        <a:t>Financial protection</a:t>
                      </a:r>
                    </a:p>
                    <a:p>
                      <a:pPr marL="285750" indent="-285750">
                        <a:buFont typeface="Arial" panose="020B0604020202020204" pitchFamily="34" charset="0"/>
                        <a:buChar char="•"/>
                      </a:pPr>
                      <a:r>
                        <a:rPr lang="en-US" sz="1600" dirty="0"/>
                        <a:t>Customer satisfaction</a:t>
                      </a:r>
                    </a:p>
                  </a:txBody>
                  <a:tcPr/>
                </a:tc>
                <a:extLst>
                  <a:ext uri="{0D108BD9-81ED-4DB2-BD59-A6C34878D82A}">
                    <a16:rowId xmlns:a16="http://schemas.microsoft.com/office/drawing/2014/main" val="4243847659"/>
                  </a:ext>
                </a:extLst>
              </a:tr>
              <a:tr h="859604">
                <a:tc>
                  <a:txBody>
                    <a:bodyPr/>
                    <a:lstStyle/>
                    <a:p>
                      <a:pPr algn="l"/>
                      <a:r>
                        <a:rPr lang="en-US" sz="1600" b="1" dirty="0"/>
                        <a:t>HQSS High-Quality Health</a:t>
                      </a:r>
                    </a:p>
                    <a:p>
                      <a:pPr algn="l"/>
                      <a:r>
                        <a:rPr lang="en-US" sz="1600" b="1" dirty="0"/>
                        <a:t>System Framework (2018)</a:t>
                      </a:r>
                    </a:p>
                  </a:txBody>
                  <a:tcPr/>
                </a:tc>
                <a:tc>
                  <a:txBody>
                    <a:bodyPr/>
                    <a:lstStyle/>
                    <a:p>
                      <a:pPr marL="0" indent="0">
                        <a:buFont typeface="Arial" panose="020B0604020202020204" pitchFamily="34" charset="0"/>
                        <a:buNone/>
                      </a:pPr>
                      <a:r>
                        <a:rPr lang="en-US" sz="1600" b="1" dirty="0"/>
                        <a:t>Processes of care:</a:t>
                      </a:r>
                    </a:p>
                    <a:p>
                      <a:pPr marL="285750" indent="-285750">
                        <a:buFont typeface="Arial" panose="020B0604020202020204" pitchFamily="34" charset="0"/>
                        <a:buChar char="•"/>
                      </a:pPr>
                      <a:r>
                        <a:rPr lang="en-US" sz="1600" dirty="0"/>
                        <a:t>Competent care and systems</a:t>
                      </a:r>
                    </a:p>
                    <a:p>
                      <a:pPr marL="285750" indent="-285750">
                        <a:buFont typeface="Arial" panose="020B0604020202020204" pitchFamily="34" charset="0"/>
                        <a:buChar char="•"/>
                      </a:pPr>
                      <a:r>
                        <a:rPr lang="en-US" sz="1600" dirty="0"/>
                        <a:t>Positive user experience</a:t>
                      </a:r>
                    </a:p>
                  </a:txBody>
                  <a:tcPr/>
                </a:tc>
                <a:tc>
                  <a:txBody>
                    <a:bodyPr/>
                    <a:lstStyle/>
                    <a:p>
                      <a:pPr marL="0" indent="0" algn="l" defTabSz="914400" rtl="0" eaLnBrk="1" latinLnBrk="0" hangingPunct="1">
                        <a:buFont typeface="Arial" panose="020B0604020202020204" pitchFamily="34" charset="0"/>
                        <a:buNone/>
                      </a:pPr>
                      <a:r>
                        <a:rPr lang="en-US" sz="1600" b="1" kern="1200" dirty="0">
                          <a:solidFill>
                            <a:schemeClr val="tx1"/>
                          </a:solidFill>
                          <a:latin typeface="+mn-lt"/>
                          <a:ea typeface="+mn-ea"/>
                          <a:cs typeface="+mn-cs"/>
                        </a:rPr>
                        <a:t>Quality impacts:</a:t>
                      </a:r>
                    </a:p>
                    <a:p>
                      <a:pPr marL="285750" indent="-285750">
                        <a:buFont typeface="Arial" panose="020B0604020202020204" pitchFamily="34" charset="0"/>
                        <a:buChar char="•"/>
                      </a:pPr>
                      <a:r>
                        <a:rPr lang="en-US" sz="1600" dirty="0"/>
                        <a:t>Better health</a:t>
                      </a:r>
                    </a:p>
                    <a:p>
                      <a:pPr marL="285750" indent="-285750">
                        <a:buFont typeface="Arial" panose="020B0604020202020204" pitchFamily="34" charset="0"/>
                        <a:buChar char="•"/>
                      </a:pPr>
                      <a:r>
                        <a:rPr lang="en-US" sz="1600" dirty="0"/>
                        <a:t>Confidence in the system</a:t>
                      </a:r>
                    </a:p>
                    <a:p>
                      <a:pPr marL="285750" indent="-285750">
                        <a:buFont typeface="Arial" panose="020B0604020202020204" pitchFamily="34" charset="0"/>
                        <a:buChar char="•"/>
                      </a:pPr>
                      <a:r>
                        <a:rPr lang="en-US" sz="1600" dirty="0"/>
                        <a:t>Economic benefit</a:t>
                      </a:r>
                    </a:p>
                  </a:txBody>
                  <a:tcPr/>
                </a:tc>
                <a:extLst>
                  <a:ext uri="{0D108BD9-81ED-4DB2-BD59-A6C34878D82A}">
                    <a16:rowId xmlns:a16="http://schemas.microsoft.com/office/drawing/2014/main" val="3356470121"/>
                  </a:ext>
                </a:extLst>
              </a:tr>
            </a:tbl>
          </a:graphicData>
        </a:graphic>
      </p:graphicFrame>
      <p:sp>
        <p:nvSpPr>
          <p:cNvPr id="9" name="TextBox 8">
            <a:extLst>
              <a:ext uri="{FF2B5EF4-FFF2-40B4-BE49-F238E27FC236}">
                <a16:creationId xmlns:a16="http://schemas.microsoft.com/office/drawing/2014/main" id="{2872532D-24C1-F09B-DBDA-076D0C9626C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Systems Measurement Tools</a:t>
            </a:r>
            <a:endParaRPr lang="en-US" sz="2800" dirty="0">
              <a:latin typeface="Alexandria" charset="0"/>
              <a:cs typeface="Alexandria" charset="0"/>
            </a:endParaRPr>
          </a:p>
        </p:txBody>
      </p:sp>
    </p:spTree>
    <p:extLst>
      <p:ext uri="{BB962C8B-B14F-4D97-AF65-F5344CB8AC3E}">
        <p14:creationId xmlns:p14="http://schemas.microsoft.com/office/powerpoint/2010/main" val="2966177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2F416-2591-E307-E33B-A4E2449CA8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69A061-37FE-8F81-0614-D1AECC6AD5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B3A2913-9503-0F47-55E9-53B5996F6DA9}"/>
              </a:ext>
            </a:extLst>
          </p:cNvPr>
          <p:cNvSpPr txBox="1"/>
          <p:nvPr/>
        </p:nvSpPr>
        <p:spPr>
          <a:xfrm>
            <a:off x="942308" y="2244602"/>
            <a:ext cx="9968499" cy="327628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Alexandria" charset="0"/>
              </a:rPr>
              <a:t>Measuring healthcare systems is essential to ensuring achieving their key objectives. </a:t>
            </a:r>
          </a:p>
          <a:p>
            <a:pPr marL="285750" indent="-285750" algn="just">
              <a:lnSpc>
                <a:spcPct val="150000"/>
              </a:lnSpc>
              <a:buFont typeface="Arial" panose="020B0604020202020204" pitchFamily="34" charset="0"/>
              <a:buChar char="•"/>
            </a:pPr>
            <a:r>
              <a:rPr lang="en-US" sz="2000" dirty="0">
                <a:latin typeface="Alexandria" charset="0"/>
              </a:rPr>
              <a:t>Donabedian model is one of the most common methods which can be used to measure healthcare systems.</a:t>
            </a:r>
          </a:p>
          <a:p>
            <a:pPr marL="285750" indent="-285750" algn="just">
              <a:lnSpc>
                <a:spcPct val="150000"/>
              </a:lnSpc>
              <a:buFont typeface="Arial" panose="020B0604020202020204" pitchFamily="34" charset="0"/>
              <a:buChar char="•"/>
            </a:pPr>
            <a:r>
              <a:rPr lang="en-US" sz="2000" dirty="0">
                <a:latin typeface="Alexandria" charset="0"/>
              </a:rPr>
              <a:t>The IOM quality domains (STEEEP) are highly recommended to be used for measuring different healthcare systems.  </a:t>
            </a:r>
          </a:p>
          <a:p>
            <a:pPr marL="285750" indent="-285750" algn="just">
              <a:lnSpc>
                <a:spcPct val="150000"/>
              </a:lnSpc>
              <a:buFont typeface="Arial" panose="020B0604020202020204" pitchFamily="34" charset="0"/>
              <a:buChar char="•"/>
            </a:pPr>
            <a:r>
              <a:rPr lang="en-US" sz="2000" dirty="0">
                <a:latin typeface="Alexandria" charset="0"/>
              </a:rPr>
              <a:t>Healthcare systems can be measured through their main functions.</a:t>
            </a:r>
          </a:p>
          <a:p>
            <a:pPr marL="285750" indent="-285750" algn="just">
              <a:lnSpc>
                <a:spcPct val="150000"/>
              </a:lnSpc>
              <a:buFont typeface="Arial" panose="020B0604020202020204" pitchFamily="34" charset="0"/>
              <a:buChar char="•"/>
            </a:pPr>
            <a:r>
              <a:rPr lang="en-US" sz="2000" dirty="0">
                <a:latin typeface="Alexandria" charset="0"/>
              </a:rPr>
              <a:t>Many tools are available which can be used for measuring healthcare systems. </a:t>
            </a:r>
          </a:p>
        </p:txBody>
      </p:sp>
      <p:pic>
        <p:nvPicPr>
          <p:cNvPr id="7" name="Graphic 21">
            <a:extLst>
              <a:ext uri="{FF2B5EF4-FFF2-40B4-BE49-F238E27FC236}">
                <a16:creationId xmlns:a16="http://schemas.microsoft.com/office/drawing/2014/main" id="{D4B132FA-E0CF-E249-4599-D3664BCF9D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645E18B-570F-6992-2236-A6131835930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EB229F4-99E0-FB13-80FE-50DFF56607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132C618-57E3-28B1-CF0D-BBC0726B6A4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21A23C3-B161-8674-B26D-735E98BD1BB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10" name="TextBox 9">
            <a:extLst>
              <a:ext uri="{FF2B5EF4-FFF2-40B4-BE49-F238E27FC236}">
                <a16:creationId xmlns:a16="http://schemas.microsoft.com/office/drawing/2014/main" id="{87051FEC-9282-8E45-CDA7-47A89990065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endParaRPr lang="en-US" sz="2800" dirty="0">
              <a:latin typeface="Alexandria" charset="0"/>
              <a:cs typeface="Alexandria" charset="0"/>
            </a:endParaRPr>
          </a:p>
        </p:txBody>
      </p:sp>
    </p:spTree>
    <p:extLst>
      <p:ext uri="{BB962C8B-B14F-4D97-AF65-F5344CB8AC3E}">
        <p14:creationId xmlns:p14="http://schemas.microsoft.com/office/powerpoint/2010/main" val="3637133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2862322"/>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 Care Systems Around The World</a:t>
            </a:r>
            <a:r>
              <a:rPr lang="en-US" dirty="0">
                <a:effectLst/>
              </a:rPr>
              <a:t> (Issue 112).</a:t>
            </a:r>
          </a:p>
          <a:p>
            <a:pPr marL="304800" indent="-304800"/>
            <a:endParaRPr lang="en-US" dirty="0"/>
          </a:p>
          <a:p>
            <a:pPr marL="304800" indent="-304800"/>
            <a:r>
              <a:rPr lang="en-US" dirty="0">
                <a:effectLst/>
              </a:rPr>
              <a:t>Rajan, </a:t>
            </a:r>
            <a:r>
              <a:rPr lang="en-US" dirty="0" err="1">
                <a:effectLst/>
              </a:rPr>
              <a:t>Dheepa</a:t>
            </a:r>
            <a:r>
              <a:rPr lang="en-US" dirty="0">
                <a:effectLst/>
              </a:rPr>
              <a:t>; </a:t>
            </a:r>
            <a:r>
              <a:rPr lang="en-US" dirty="0" err="1">
                <a:effectLst/>
              </a:rPr>
              <a:t>Papanicolas</a:t>
            </a:r>
            <a:r>
              <a:rPr lang="en-US" dirty="0">
                <a:effectLst/>
              </a:rPr>
              <a:t>, Irene ; </a:t>
            </a:r>
            <a:r>
              <a:rPr lang="en-US" dirty="0" err="1">
                <a:effectLst/>
              </a:rPr>
              <a:t>Karanikolos</a:t>
            </a:r>
            <a:r>
              <a:rPr lang="en-US" dirty="0">
                <a:effectLst/>
              </a:rPr>
              <a:t>, Marina ; Koch, Kira ;Rohrer-Herold, Katja ; Figueras, J. (2022). </a:t>
            </a:r>
            <a:r>
              <a:rPr lang="en-US" i="1" dirty="0">
                <a:effectLst/>
              </a:rPr>
              <a:t>Health system performance assessment: A primer for policy-makers</a:t>
            </a:r>
            <a:r>
              <a:rPr lang="en-US" dirty="0">
                <a:effectLst/>
              </a:rPr>
              <a:t>. 1–39. </a:t>
            </a:r>
          </a:p>
          <a:p>
            <a:pPr marL="304800" indent="-304800"/>
            <a:endParaRPr lang="en-US" dirty="0">
              <a:effectLst/>
            </a:endParaRPr>
          </a:p>
          <a:p>
            <a:pPr marL="304800" indent="-304800"/>
            <a:endParaRPr lang="en-US" dirty="0">
              <a:effectLst/>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16980</TotalTime>
  <Words>3284</Words>
  <Application>Microsoft Office PowerPoint</Application>
  <PresentationFormat>Widescreen</PresentationFormat>
  <Paragraphs>396</Paragraphs>
  <Slides>53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__fkGroteskNeue_598ab8</vt:lpstr>
      <vt:lpstr>Alexandria</vt:lpstr>
      <vt:lpstr>Arial</vt:lpstr>
      <vt:lpstr>Calibri</vt:lpstr>
      <vt:lpstr>Calibri Light</vt:lpstr>
      <vt:lpstr>Helvetica</vt:lpstr>
      <vt:lpstr>Roboto Light</vt:lpstr>
      <vt:lpstr>var(--font-berkeley-mono)</vt:lpstr>
      <vt:lpstr>var(--font-fk-grotesk)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430</cp:revision>
  <dcterms:created xsi:type="dcterms:W3CDTF">2023-04-29T09:08:00Z</dcterms:created>
  <dcterms:modified xsi:type="dcterms:W3CDTF">2024-10-30T19:19:19Z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